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26"/>
  </p:notesMasterIdLst>
  <p:handoutMasterIdLst>
    <p:handoutMasterId r:id="rId27"/>
  </p:handoutMasterIdLst>
  <p:sldIdLst>
    <p:sldId id="1389" r:id="rId2"/>
    <p:sldId id="1426" r:id="rId3"/>
    <p:sldId id="1399" r:id="rId4"/>
    <p:sldId id="1400" r:id="rId5"/>
    <p:sldId id="1423" r:id="rId6"/>
    <p:sldId id="1394" r:id="rId7"/>
    <p:sldId id="1412" r:id="rId8"/>
    <p:sldId id="1428" r:id="rId9"/>
    <p:sldId id="1429" r:id="rId10"/>
    <p:sldId id="1424" r:id="rId11"/>
    <p:sldId id="1395" r:id="rId12"/>
    <p:sldId id="1405" r:id="rId13"/>
    <p:sldId id="1422" r:id="rId14"/>
    <p:sldId id="1396" r:id="rId15"/>
    <p:sldId id="1430" r:id="rId16"/>
    <p:sldId id="1420" r:id="rId17"/>
    <p:sldId id="1425" r:id="rId18"/>
    <p:sldId id="1431" r:id="rId19"/>
    <p:sldId id="1432" r:id="rId20"/>
    <p:sldId id="1419" r:id="rId21"/>
    <p:sldId id="1398" r:id="rId22"/>
    <p:sldId id="1411" r:id="rId23"/>
    <p:sldId id="1421" r:id="rId24"/>
    <p:sldId id="1402" r:id="rId25"/>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26" userDrawn="1">
          <p15:clr>
            <a:srgbClr val="A4A3A4"/>
          </p15:clr>
        </p15:guide>
        <p15:guide id="4" orient="horz" pos="6225" userDrawn="1">
          <p15:clr>
            <a:srgbClr val="A4A3A4"/>
          </p15:clr>
        </p15:guide>
        <p15:guide id="5" pos="272"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EC7C69"/>
    <a:srgbClr val="D9D521"/>
    <a:srgbClr val="F1B749"/>
    <a:srgbClr val="2D2C29"/>
    <a:srgbClr val="9AD1FF"/>
    <a:srgbClr val="D01F34"/>
    <a:srgbClr val="5D5952"/>
    <a:srgbClr val="040200"/>
    <a:srgbClr val="C6C7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87" autoAdjust="0"/>
    <p:restoredTop sz="95897" autoAdjust="0"/>
  </p:normalViewPr>
  <p:slideViewPr>
    <p:cSldViewPr snapToGrid="0" showGuides="1">
      <p:cViewPr varScale="1">
        <p:scale>
          <a:sx n="68" d="100"/>
          <a:sy n="68" d="100"/>
        </p:scale>
        <p:origin x="2952" y="72"/>
      </p:cViewPr>
      <p:guideLst>
        <p:guide pos="2449"/>
        <p:guide pos="4626"/>
        <p:guide orient="horz" pos="6225"/>
        <p:guide pos="272"/>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1" d="1"/>
        <a:sy n="1" d="1"/>
      </p:scale>
      <p:origin x="0" y="-32478"/>
    </p:cViewPr>
  </p:sorterViewPr>
  <p:notesViewPr>
    <p:cSldViewPr snapToGrid="0" showGuides="1">
      <p:cViewPr varScale="1">
        <p:scale>
          <a:sx n="86" d="100"/>
          <a:sy n="86" d="100"/>
        </p:scale>
        <p:origin x="2720" y="208"/>
      </p:cViewPr>
      <p:guideLst/>
    </p:cSldViewPr>
  </p:notesViewPr>
  <p:gridSpacing cx="75600" cy="756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2026-02-12</a:t>
            </a:fld>
            <a:endParaRPr lang="fr-CA" dirty="0"/>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2026-02-12</a:t>
            </a:fld>
            <a:endParaRPr lang="fr-CA" dirty="0"/>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1938060"/>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object 3">
            <a:extLst>
              <a:ext uri="{FF2B5EF4-FFF2-40B4-BE49-F238E27FC236}">
                <a16:creationId xmlns:a16="http://schemas.microsoft.com/office/drawing/2014/main" id="{FBF25E8B-8825-6010-5488-FF410C38EBB8}"/>
              </a:ext>
            </a:extLst>
          </p:cNvPr>
          <p:cNvSpPr/>
          <p:nvPr userDrawn="1"/>
        </p:nvSpPr>
        <p:spPr>
          <a:xfrm>
            <a:off x="4815844" y="430442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6E17665-6CF4-7799-BCA6-D9ED87A7BAD6}"/>
              </a:ext>
            </a:extLst>
          </p:cNvPr>
          <p:cNvSpPr/>
          <p:nvPr userDrawn="1"/>
        </p:nvSpPr>
        <p:spPr>
          <a:xfrm rot="5400000" flipH="1">
            <a:off x="5161320" y="7032598"/>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FBA63D"/>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32">
            <a:extLst>
              <a:ext uri="{FF2B5EF4-FFF2-40B4-BE49-F238E27FC236}">
                <a16:creationId xmlns:a16="http://schemas.microsoft.com/office/drawing/2014/main" id="{10F4D74E-162D-E82A-79C4-2A59E2F4B602}"/>
              </a:ext>
            </a:extLst>
          </p:cNvPr>
          <p:cNvSpPr>
            <a:spLocks noGrp="1"/>
          </p:cNvSpPr>
          <p:nvPr>
            <p:ph type="body" sz="quarter" idx="11" hasCustomPrompt="1"/>
          </p:nvPr>
        </p:nvSpPr>
        <p:spPr>
          <a:xfrm>
            <a:off x="582998" y="3668129"/>
            <a:ext cx="3478789"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Epic Stays</a:t>
            </a:r>
            <a:endParaRPr lang="en-US" dirty="0"/>
          </a:p>
        </p:txBody>
      </p:sp>
      <p:sp>
        <p:nvSpPr>
          <p:cNvPr id="10" name="Text Placeholder 32">
            <a:extLst>
              <a:ext uri="{FF2B5EF4-FFF2-40B4-BE49-F238E27FC236}">
                <a16:creationId xmlns:a16="http://schemas.microsoft.com/office/drawing/2014/main" id="{5D65AEE0-D6E2-0407-8A5E-264076D34077}"/>
              </a:ext>
            </a:extLst>
          </p:cNvPr>
          <p:cNvSpPr>
            <a:spLocks noGrp="1"/>
          </p:cNvSpPr>
          <p:nvPr>
            <p:ph type="body" sz="quarter" idx="16" hasCustomPrompt="1"/>
          </p:nvPr>
        </p:nvSpPr>
        <p:spPr>
          <a:xfrm>
            <a:off x="582999" y="3101504"/>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
        <p:nvSpPr>
          <p:cNvPr id="22" name="Picture Placeholder 21">
            <a:extLst>
              <a:ext uri="{FF2B5EF4-FFF2-40B4-BE49-F238E27FC236}">
                <a16:creationId xmlns:a16="http://schemas.microsoft.com/office/drawing/2014/main" id="{61C3399A-81EF-EB60-9AA2-E6B1B5D1F03C}"/>
              </a:ext>
            </a:extLst>
          </p:cNvPr>
          <p:cNvSpPr>
            <a:spLocks noGrp="1"/>
          </p:cNvSpPr>
          <p:nvPr>
            <p:ph type="pic" sz="quarter" idx="17"/>
          </p:nvPr>
        </p:nvSpPr>
        <p:spPr>
          <a:xfrm>
            <a:off x="1539057" y="4530650"/>
            <a:ext cx="6236518" cy="4708193"/>
          </a:xfrm>
          <a:custGeom>
            <a:avLst/>
            <a:gdLst>
              <a:gd name="connsiteX0" fmla="*/ 2407573 w 6236518"/>
              <a:gd name="connsiteY0" fmla="*/ 0 h 4708193"/>
              <a:gd name="connsiteX1" fmla="*/ 2543282 w 6236518"/>
              <a:gd name="connsiteY1" fmla="*/ 5026 h 4708193"/>
              <a:gd name="connsiteX2" fmla="*/ 2543282 w 6236518"/>
              <a:gd name="connsiteY2" fmla="*/ 0 h 4708193"/>
              <a:gd name="connsiteX3" fmla="*/ 3276787 w 6236518"/>
              <a:gd name="connsiteY3" fmla="*/ 0 h 4708193"/>
              <a:gd name="connsiteX4" fmla="*/ 3276787 w 6236518"/>
              <a:gd name="connsiteY4" fmla="*/ 226190 h 4708193"/>
              <a:gd name="connsiteX5" fmla="*/ 6236483 w 6236518"/>
              <a:gd name="connsiteY5" fmla="*/ 226190 h 4708193"/>
              <a:gd name="connsiteX6" fmla="*/ 6236483 w 6236518"/>
              <a:gd name="connsiteY6" fmla="*/ 0 h 4708193"/>
              <a:gd name="connsiteX7" fmla="*/ 6236518 w 6236518"/>
              <a:gd name="connsiteY7" fmla="*/ 0 h 4708193"/>
              <a:gd name="connsiteX8" fmla="*/ 6236518 w 6236518"/>
              <a:gd name="connsiteY8" fmla="*/ 4450248 h 4708193"/>
              <a:gd name="connsiteX9" fmla="*/ 5379897 w 6236518"/>
              <a:gd name="connsiteY9" fmla="*/ 4450248 h 4708193"/>
              <a:gd name="connsiteX10" fmla="*/ 2894025 w 6236518"/>
              <a:gd name="connsiteY10" fmla="*/ 4450248 h 4708193"/>
              <a:gd name="connsiteX11" fmla="*/ 2037403 w 6236518"/>
              <a:gd name="connsiteY11" fmla="*/ 4450248 h 4708193"/>
              <a:gd name="connsiteX12" fmla="*/ 1702609 w 6236518"/>
              <a:gd name="connsiteY12" fmla="*/ 4670581 h 4708193"/>
              <a:gd name="connsiteX13" fmla="*/ 1690786 w 6236518"/>
              <a:gd name="connsiteY13" fmla="*/ 4708193 h 4708193"/>
              <a:gd name="connsiteX14" fmla="*/ 1690784 w 6236518"/>
              <a:gd name="connsiteY14" fmla="*/ 4708193 h 4708193"/>
              <a:gd name="connsiteX15" fmla="*/ 0 w 6236518"/>
              <a:gd name="connsiteY15" fmla="*/ 2408131 h 4708193"/>
              <a:gd name="connsiteX16" fmla="*/ 2407573 w 6236518"/>
              <a:gd name="connsiteY16" fmla="*/ 0 h 470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36518" h="4708193">
                <a:moveTo>
                  <a:pt x="2407573" y="0"/>
                </a:moveTo>
                <a:cubicBezTo>
                  <a:pt x="2452808" y="0"/>
                  <a:pt x="2503073" y="0"/>
                  <a:pt x="2543282" y="5026"/>
                </a:cubicBezTo>
                <a:lnTo>
                  <a:pt x="2543282" y="0"/>
                </a:lnTo>
                <a:lnTo>
                  <a:pt x="3276787" y="0"/>
                </a:lnTo>
                <a:lnTo>
                  <a:pt x="3276787" y="226190"/>
                </a:lnTo>
                <a:lnTo>
                  <a:pt x="6236483" y="226190"/>
                </a:lnTo>
                <a:lnTo>
                  <a:pt x="6236483" y="0"/>
                </a:lnTo>
                <a:lnTo>
                  <a:pt x="6236518" y="0"/>
                </a:lnTo>
                <a:lnTo>
                  <a:pt x="6236518" y="4450248"/>
                </a:lnTo>
                <a:lnTo>
                  <a:pt x="5379897" y="4450248"/>
                </a:lnTo>
                <a:lnTo>
                  <a:pt x="2894025" y="4450248"/>
                </a:lnTo>
                <a:lnTo>
                  <a:pt x="2037403" y="4450248"/>
                </a:lnTo>
                <a:cubicBezTo>
                  <a:pt x="1887311" y="4450248"/>
                  <a:pt x="1757922" y="4541331"/>
                  <a:pt x="1702609" y="4670581"/>
                </a:cubicBezTo>
                <a:lnTo>
                  <a:pt x="1690786" y="4708193"/>
                </a:lnTo>
                <a:lnTo>
                  <a:pt x="1690784" y="4708193"/>
                </a:lnTo>
                <a:cubicBezTo>
                  <a:pt x="710074" y="4403798"/>
                  <a:pt x="0" y="34905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vl4pPr marL="1166271" indent="0">
              <a:buNone/>
              <a:defRPr/>
            </a:lvl4pPr>
          </a:lstStyle>
          <a:p>
            <a:pPr lvl="3"/>
            <a:endParaRPr lang="en-US" dirty="0"/>
          </a:p>
        </p:txBody>
      </p:sp>
      <p:pic>
        <p:nvPicPr>
          <p:cNvPr id="21" name="Picture 20">
            <a:extLst>
              <a:ext uri="{FF2B5EF4-FFF2-40B4-BE49-F238E27FC236}">
                <a16:creationId xmlns:a16="http://schemas.microsoft.com/office/drawing/2014/main" id="{9395BFC0-29A6-FD86-A76A-F6F3980BC5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282320" y="354563"/>
            <a:ext cx="2882520" cy="1786177"/>
          </a:xfrm>
          <a:prstGeom prst="rect">
            <a:avLst/>
          </a:prstGeom>
        </p:spPr>
      </p:pic>
      <p:pic>
        <p:nvPicPr>
          <p:cNvPr id="15" name="Picture 14" descr="Co-funded by the European Union logo in png for web usage">
            <a:extLst>
              <a:ext uri="{FF2B5EF4-FFF2-40B4-BE49-F238E27FC236}">
                <a16:creationId xmlns:a16="http://schemas.microsoft.com/office/drawing/2014/main" id="{B0A4082B-24D1-7039-7926-D126AAF0FF5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66806" y="10129332"/>
            <a:ext cx="1530819" cy="319792"/>
          </a:xfrm>
          <a:prstGeom prst="rect">
            <a:avLst/>
          </a:prstGeom>
          <a:noFill/>
          <a:ln>
            <a:noFill/>
          </a:ln>
        </p:spPr>
      </p:pic>
      <p:sp>
        <p:nvSpPr>
          <p:cNvPr id="16" name="Rectangle 15">
            <a:extLst>
              <a:ext uri="{FF2B5EF4-FFF2-40B4-BE49-F238E27FC236}">
                <a16:creationId xmlns:a16="http://schemas.microsoft.com/office/drawing/2014/main" id="{2474AD90-21E5-574F-E9DA-A5B7A8A94F5A}"/>
              </a:ext>
            </a:extLst>
          </p:cNvPr>
          <p:cNvSpPr/>
          <p:nvPr userDrawn="1"/>
        </p:nvSpPr>
        <p:spPr>
          <a:xfrm>
            <a:off x="3187713" y="9735230"/>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
        <p:nvSpPr>
          <p:cNvPr id="5" name="Text Placeholder 23">
            <a:extLst>
              <a:ext uri="{FF2B5EF4-FFF2-40B4-BE49-F238E27FC236}">
                <a16:creationId xmlns:a16="http://schemas.microsoft.com/office/drawing/2014/main" id="{B74F9F36-9A5A-1787-DEC6-5E27DEADD508}"/>
              </a:ext>
            </a:extLst>
          </p:cNvPr>
          <p:cNvSpPr>
            <a:spLocks noGrp="1"/>
          </p:cNvSpPr>
          <p:nvPr userDrawn="1">
            <p:ph type="body" sz="quarter" idx="44" hasCustomPrompt="1"/>
          </p:nvPr>
        </p:nvSpPr>
        <p:spPr>
          <a:xfrm>
            <a:off x="4588366" y="9113558"/>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www.epicstays.eu</a:t>
            </a:r>
            <a:endParaRPr lang="en-US" dirty="0"/>
          </a:p>
        </p:txBody>
      </p:sp>
      <p:grpSp>
        <p:nvGrpSpPr>
          <p:cNvPr id="13" name="Group 12">
            <a:extLst>
              <a:ext uri="{FF2B5EF4-FFF2-40B4-BE49-F238E27FC236}">
                <a16:creationId xmlns:a16="http://schemas.microsoft.com/office/drawing/2014/main" id="{28BD6C76-603A-182D-4C84-63EB600D93B5}"/>
              </a:ext>
            </a:extLst>
          </p:cNvPr>
          <p:cNvGrpSpPr/>
          <p:nvPr userDrawn="1"/>
        </p:nvGrpSpPr>
        <p:grpSpPr>
          <a:xfrm>
            <a:off x="363022" y="9690277"/>
            <a:ext cx="1307461" cy="742180"/>
            <a:chOff x="340586" y="8789227"/>
            <a:chExt cx="1307461" cy="742180"/>
          </a:xfrm>
        </p:grpSpPr>
        <p:sp>
          <p:nvSpPr>
            <p:cNvPr id="4" name="Rectangle 3">
              <a:extLst>
                <a:ext uri="{FF2B5EF4-FFF2-40B4-BE49-F238E27FC236}">
                  <a16:creationId xmlns:a16="http://schemas.microsoft.com/office/drawing/2014/main" id="{87D0E56F-1A15-8A2F-5C56-9D402D8039E0}"/>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8" name="Picture 7">
              <a:extLst>
                <a:ext uri="{FF2B5EF4-FFF2-40B4-BE49-F238E27FC236}">
                  <a16:creationId xmlns:a16="http://schemas.microsoft.com/office/drawing/2014/main" id="{7C1A44E5-58AC-286D-5D79-8F619DCB32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20" name="Text Placeholder 23">
            <a:extLst>
              <a:ext uri="{FF2B5EF4-FFF2-40B4-BE49-F238E27FC236}">
                <a16:creationId xmlns:a16="http://schemas.microsoft.com/office/drawing/2014/main" id="{53703E98-5E72-A6F3-0D0D-177BB0073661}"/>
              </a:ext>
            </a:extLst>
          </p:cNvPr>
          <p:cNvSpPr>
            <a:spLocks noGrp="1"/>
          </p:cNvSpPr>
          <p:nvPr>
            <p:ph type="body" sz="quarter" idx="65" hasCustomPrompt="1"/>
          </p:nvPr>
        </p:nvSpPr>
        <p:spPr>
          <a:xfrm>
            <a:off x="4821854" y="430442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 name="TextBox 2">
            <a:extLst>
              <a:ext uri="{FF2B5EF4-FFF2-40B4-BE49-F238E27FC236}">
                <a16:creationId xmlns:a16="http://schemas.microsoft.com/office/drawing/2014/main" id="{03ABF1FD-31CB-4DCE-5E04-517496502385}"/>
              </a:ext>
            </a:extLst>
          </p:cNvPr>
          <p:cNvSpPr txBox="1"/>
          <p:nvPr userDrawn="1"/>
        </p:nvSpPr>
        <p:spPr>
          <a:xfrm>
            <a:off x="3270774" y="10345114"/>
            <a:ext cx="3653507" cy="461665"/>
          </a:xfrm>
          <a:prstGeom prst="rect">
            <a:avLst/>
          </a:prstGeom>
          <a:noFill/>
        </p:spPr>
        <p:txBody>
          <a:bodyPr wrap="square" rtlCol="0">
            <a:spAutoFit/>
          </a:bodyPr>
          <a:lstStyle/>
          <a:p>
            <a:pPr algn="just"/>
            <a:r>
              <a:rPr lang="en-IE" sz="800" dirty="0">
                <a:solidFill>
                  <a:srgbClr val="459597"/>
                </a:solidFill>
                <a:latin typeface="Calibri" panose="020F0502020204030204" pitchFamily="34" charset="0"/>
                <a:ea typeface="Calibri" panose="020F0502020204030204" pitchFamily="34" charset="0"/>
                <a:cs typeface="Calibri" panose="020F0502020204030204" pitchFamily="34" charset="0"/>
              </a:rPr>
              <a:t>* Please be mindful of ink and paper usage by printing only what you need to print, print in greyscale or black and white rather than in colour. Print on both sides of the paper (duplex) and if you can print multiple slides or pages on one page.</a:t>
            </a:r>
          </a:p>
        </p:txBody>
      </p:sp>
    </p:spTree>
    <p:extLst>
      <p:ext uri="{BB962C8B-B14F-4D97-AF65-F5344CB8AC3E}">
        <p14:creationId xmlns:p14="http://schemas.microsoft.com/office/powerpoint/2010/main" val="3991428050"/>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11" name="Graphic 27">
            <a:extLst>
              <a:ext uri="{FF2B5EF4-FFF2-40B4-BE49-F238E27FC236}">
                <a16:creationId xmlns:a16="http://schemas.microsoft.com/office/drawing/2014/main" id="{0782EAFA-738C-E6BA-E017-AF42C597C64C}"/>
              </a:ext>
            </a:extLst>
          </p:cNvPr>
          <p:cNvSpPr/>
          <p:nvPr userDrawn="1"/>
        </p:nvSpPr>
        <p:spPr>
          <a:xfrm>
            <a:off x="6049119" y="1077394"/>
            <a:ext cx="1540997" cy="3721354"/>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C6C7CA"/>
          </a:solidFill>
          <a:ln w="3349" cap="flat">
            <a:noFill/>
            <a:prstDash val="solid"/>
            <a:miter/>
          </a:ln>
        </p:spPr>
        <p:txBody>
          <a:bodyPr rtlCol="0" anchor="ctr"/>
          <a:lstStyle/>
          <a:p>
            <a:endParaRPr lang="en-GB"/>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634479" y="768788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69131" y="612490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69131" y="555865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pic>
        <p:nvPicPr>
          <p:cNvPr id="5" name="Picture 4">
            <a:extLst>
              <a:ext uri="{FF2B5EF4-FFF2-40B4-BE49-F238E27FC236}">
                <a16:creationId xmlns:a16="http://schemas.microsoft.com/office/drawing/2014/main" id="{0FDBD63E-237B-4CB2-90F7-A32764E592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4479" y="430561"/>
            <a:ext cx="6629107" cy="4819843"/>
          </a:xfrm>
          <a:prstGeom prst="rect">
            <a:avLst/>
          </a:prstGeom>
          <a:noFill/>
        </p:spPr>
      </p:pic>
      <p:sp>
        <p:nvSpPr>
          <p:cNvPr id="10" name="Picture Placeholder 9">
            <a:extLst>
              <a:ext uri="{FF2B5EF4-FFF2-40B4-BE49-F238E27FC236}">
                <a16:creationId xmlns:a16="http://schemas.microsoft.com/office/drawing/2014/main" id="{D34E95C9-224A-0B71-2B4B-D36B99411C0B}"/>
              </a:ext>
            </a:extLst>
          </p:cNvPr>
          <p:cNvSpPr>
            <a:spLocks noGrp="1"/>
          </p:cNvSpPr>
          <p:nvPr>
            <p:ph type="pic" sz="quarter" idx="13"/>
          </p:nvPr>
        </p:nvSpPr>
        <p:spPr>
          <a:xfrm>
            <a:off x="1585786" y="927100"/>
            <a:ext cx="4726114" cy="3022601"/>
          </a:xfr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E89D0FF-6153-7D17-1E74-175390C2CC94}"/>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object 3">
            <a:extLst>
              <a:ext uri="{FF2B5EF4-FFF2-40B4-BE49-F238E27FC236}">
                <a16:creationId xmlns:a16="http://schemas.microsoft.com/office/drawing/2014/main" id="{703E1FD4-5BEC-8909-FE71-FDCECD52680E}"/>
              </a:ext>
            </a:extLst>
          </p:cNvPr>
          <p:cNvSpPr/>
          <p:nvPr userDrawn="1"/>
        </p:nvSpPr>
        <p:spPr>
          <a:xfrm rot="16200000">
            <a:off x="-106131"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8" name="Text Placeholder 23">
            <a:extLst>
              <a:ext uri="{FF2B5EF4-FFF2-40B4-BE49-F238E27FC236}">
                <a16:creationId xmlns:a16="http://schemas.microsoft.com/office/drawing/2014/main" id="{FEEA07E2-427E-DC1D-7107-CBB6203131F4}"/>
              </a:ext>
            </a:extLst>
          </p:cNvPr>
          <p:cNvSpPr>
            <a:spLocks noGrp="1"/>
          </p:cNvSpPr>
          <p:nvPr>
            <p:ph type="body" sz="quarter" idx="65" hasCustomPrompt="1"/>
          </p:nvPr>
        </p:nvSpPr>
        <p:spPr>
          <a:xfrm rot="16200000">
            <a:off x="-100121"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29762358"/>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pic>
        <p:nvPicPr>
          <p:cNvPr id="11" name="Picture 10">
            <a:extLst>
              <a:ext uri="{FF2B5EF4-FFF2-40B4-BE49-F238E27FC236}">
                <a16:creationId xmlns:a16="http://schemas.microsoft.com/office/drawing/2014/main" id="{BB30B5E6-278D-7A67-9E74-7B1E9AE2A92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316016" y="5378412"/>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12" name="Picture Placeholder 9">
            <a:extLst>
              <a:ext uri="{FF2B5EF4-FFF2-40B4-BE49-F238E27FC236}">
                <a16:creationId xmlns:a16="http://schemas.microsoft.com/office/drawing/2014/main" id="{AC3166AF-B79F-1233-91F2-366B8F6276C1}"/>
              </a:ext>
            </a:extLst>
          </p:cNvPr>
          <p:cNvSpPr>
            <a:spLocks noGrp="1"/>
          </p:cNvSpPr>
          <p:nvPr>
            <p:ph type="pic" sz="quarter" idx="13"/>
          </p:nvPr>
        </p:nvSpPr>
        <p:spPr>
          <a:xfrm>
            <a:off x="808584" y="6934200"/>
            <a:ext cx="3896842" cy="3973513"/>
          </a:xfr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FD1AFB9A-63AB-3F0E-C583-960791E23F4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object 3">
            <a:extLst>
              <a:ext uri="{FF2B5EF4-FFF2-40B4-BE49-F238E27FC236}">
                <a16:creationId xmlns:a16="http://schemas.microsoft.com/office/drawing/2014/main" id="{ECC923D5-A724-526B-43D7-C38CB03C0E0C}"/>
              </a:ext>
            </a:extLst>
          </p:cNvPr>
          <p:cNvSpPr/>
          <p:nvPr userDrawn="1"/>
        </p:nvSpPr>
        <p:spPr>
          <a:xfrm rot="16200000">
            <a:off x="3451790"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8" name="Text Placeholder 23">
            <a:extLst>
              <a:ext uri="{FF2B5EF4-FFF2-40B4-BE49-F238E27FC236}">
                <a16:creationId xmlns:a16="http://schemas.microsoft.com/office/drawing/2014/main" id="{61D1A775-18DA-9BD8-A7AA-92E7B34127DE}"/>
              </a:ext>
            </a:extLst>
          </p:cNvPr>
          <p:cNvSpPr>
            <a:spLocks noGrp="1"/>
          </p:cNvSpPr>
          <p:nvPr>
            <p:ph type="body" sz="quarter" idx="65" hasCustomPrompt="1"/>
          </p:nvPr>
        </p:nvSpPr>
        <p:spPr>
          <a:xfrm rot="16200000">
            <a:off x="3457800"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776491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pic>
        <p:nvPicPr>
          <p:cNvPr id="5" name="Graphic 106">
            <a:extLst>
              <a:ext uri="{FF2B5EF4-FFF2-40B4-BE49-F238E27FC236}">
                <a16:creationId xmlns:a16="http://schemas.microsoft.com/office/drawing/2014/main" id="{4A3743E9-C3E2-33C1-7C28-E4758ED378B4}"/>
              </a:ext>
            </a:extLst>
          </p:cNvPr>
          <p:cNvPicPr>
            <a:picLocks noChangeAspect="1"/>
          </p:cNvPicPr>
          <p:nvPr userDrawn="1"/>
        </p:nvPicPr>
        <p:blipFill>
          <a:blip r:embed="rId2"/>
          <a:stretch>
            <a:fillRect/>
          </a:stretch>
        </p:blipFill>
        <p:spPr>
          <a:xfrm rot="16200000">
            <a:off x="2883181" y="5554423"/>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9" name="Picture Placeholder 112">
            <a:extLst>
              <a:ext uri="{FF2B5EF4-FFF2-40B4-BE49-F238E27FC236}">
                <a16:creationId xmlns:a16="http://schemas.microsoft.com/office/drawing/2014/main" id="{AF9C5415-3F54-D3E2-033B-DFAD21369222}"/>
              </a:ext>
            </a:extLst>
          </p:cNvPr>
          <p:cNvSpPr>
            <a:spLocks noGrp="1"/>
          </p:cNvSpPr>
          <p:nvPr>
            <p:ph type="pic" sz="quarter" idx="20"/>
          </p:nvPr>
        </p:nvSpPr>
        <p:spPr>
          <a:xfrm>
            <a:off x="2726975" y="6974010"/>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4" name="Slide Number Placeholder 5">
            <a:extLst>
              <a:ext uri="{FF2B5EF4-FFF2-40B4-BE49-F238E27FC236}">
                <a16:creationId xmlns:a16="http://schemas.microsoft.com/office/drawing/2014/main" id="{1CD89A13-5F9B-FFFD-100C-2636502CF82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object 3">
            <a:extLst>
              <a:ext uri="{FF2B5EF4-FFF2-40B4-BE49-F238E27FC236}">
                <a16:creationId xmlns:a16="http://schemas.microsoft.com/office/drawing/2014/main" id="{77A5A5AE-92B9-BDD6-B327-EAF3D202B844}"/>
              </a:ext>
            </a:extLst>
          </p:cNvPr>
          <p:cNvSpPr/>
          <p:nvPr userDrawn="1"/>
        </p:nvSpPr>
        <p:spPr>
          <a:xfrm>
            <a:off x="2726975" y="918376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8" name="Text Placeholder 23">
            <a:extLst>
              <a:ext uri="{FF2B5EF4-FFF2-40B4-BE49-F238E27FC236}">
                <a16:creationId xmlns:a16="http://schemas.microsoft.com/office/drawing/2014/main" id="{65AA99BA-8B31-DC79-C8BF-A136CA891A21}"/>
              </a:ext>
            </a:extLst>
          </p:cNvPr>
          <p:cNvSpPr>
            <a:spLocks noGrp="1"/>
          </p:cNvSpPr>
          <p:nvPr>
            <p:ph type="body" sz="quarter" idx="65" hasCustomPrompt="1"/>
          </p:nvPr>
        </p:nvSpPr>
        <p:spPr>
          <a:xfrm>
            <a:off x="2732985" y="918376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624022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20" name="Graphic 30">
            <a:extLst>
              <a:ext uri="{FF2B5EF4-FFF2-40B4-BE49-F238E27FC236}">
                <a16:creationId xmlns:a16="http://schemas.microsoft.com/office/drawing/2014/main" id="{DF357A75-07C2-D421-91D3-7BA237C1B923}"/>
              </a:ext>
            </a:extLst>
          </p:cNvPr>
          <p:cNvSpPr/>
          <p:nvPr userDrawn="1"/>
        </p:nvSpPr>
        <p:spPr>
          <a:xfrm>
            <a:off x="5552515" y="6469987"/>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F1B749"/>
          </a:solidFill>
          <a:ln w="3349" cap="flat">
            <a:noFill/>
            <a:prstDash val="solid"/>
            <a:miter/>
          </a:ln>
        </p:spPr>
        <p:txBody>
          <a:bodyPr rtlCol="0" anchor="ctr"/>
          <a:lstStyle/>
          <a:p>
            <a:endParaRPr lang="en-GB"/>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036176"/>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pic>
        <p:nvPicPr>
          <p:cNvPr id="2" name="Picture 1">
            <a:extLst>
              <a:ext uri="{FF2B5EF4-FFF2-40B4-BE49-F238E27FC236}">
                <a16:creationId xmlns:a16="http://schemas.microsoft.com/office/drawing/2014/main" id="{DF5D9AAC-B692-756A-6E32-26501FEDAEEC}"/>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589308" y="5201976"/>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4" name="Picture Placeholder 14">
            <a:extLst>
              <a:ext uri="{FF2B5EF4-FFF2-40B4-BE49-F238E27FC236}">
                <a16:creationId xmlns:a16="http://schemas.microsoft.com/office/drawing/2014/main" id="{1055200C-2FB0-0A38-DF52-74F73E573609}"/>
              </a:ext>
            </a:extLst>
          </p:cNvPr>
          <p:cNvSpPr>
            <a:spLocks noGrp="1"/>
          </p:cNvSpPr>
          <p:nvPr>
            <p:ph type="pic" sz="quarter" idx="12"/>
          </p:nvPr>
        </p:nvSpPr>
        <p:spPr>
          <a:xfrm>
            <a:off x="891381" y="5678153"/>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1" name="Rectangle 10">
            <a:extLst>
              <a:ext uri="{FF2B5EF4-FFF2-40B4-BE49-F238E27FC236}">
                <a16:creationId xmlns:a16="http://schemas.microsoft.com/office/drawing/2014/main" id="{74363324-AABB-82B3-DB57-2418C6131E0C}"/>
              </a:ext>
            </a:extLst>
          </p:cNvPr>
          <p:cNvSpPr/>
          <p:nvPr userDrawn="1"/>
        </p:nvSpPr>
        <p:spPr bwMode="auto">
          <a:xfrm>
            <a:off x="1653133" y="9629840"/>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2" name="Text Placeholder 32">
            <a:extLst>
              <a:ext uri="{FF2B5EF4-FFF2-40B4-BE49-F238E27FC236}">
                <a16:creationId xmlns:a16="http://schemas.microsoft.com/office/drawing/2014/main" id="{96617689-196C-CE5A-C42C-11BED3A0C4C2}"/>
              </a:ext>
            </a:extLst>
          </p:cNvPr>
          <p:cNvSpPr>
            <a:spLocks noGrp="1"/>
          </p:cNvSpPr>
          <p:nvPr>
            <p:ph type="body" sz="quarter" idx="19" hasCustomPrompt="1"/>
          </p:nvPr>
        </p:nvSpPr>
        <p:spPr>
          <a:xfrm>
            <a:off x="455810" y="9676937"/>
            <a:ext cx="4744987" cy="437834"/>
          </a:xfr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8" name="Slide Number Placeholder 5">
            <a:extLst>
              <a:ext uri="{FF2B5EF4-FFF2-40B4-BE49-F238E27FC236}">
                <a16:creationId xmlns:a16="http://schemas.microsoft.com/office/drawing/2014/main" id="{8BB62B49-5926-9435-0FC1-FABB28AFDC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object 3">
            <a:extLst>
              <a:ext uri="{FF2B5EF4-FFF2-40B4-BE49-F238E27FC236}">
                <a16:creationId xmlns:a16="http://schemas.microsoft.com/office/drawing/2014/main" id="{95F6AF31-ADE1-E550-4A63-F59AE36D1D5C}"/>
              </a:ext>
            </a:extLst>
          </p:cNvPr>
          <p:cNvSpPr/>
          <p:nvPr userDrawn="1"/>
        </p:nvSpPr>
        <p:spPr>
          <a:xfrm rot="16200000">
            <a:off x="-817721" y="921233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6B1BEEC4-9B94-5A87-A039-4FDBD05E86C4}"/>
              </a:ext>
            </a:extLst>
          </p:cNvPr>
          <p:cNvSpPr>
            <a:spLocks noGrp="1"/>
          </p:cNvSpPr>
          <p:nvPr>
            <p:ph type="body" sz="quarter" idx="65" hasCustomPrompt="1"/>
          </p:nvPr>
        </p:nvSpPr>
        <p:spPr>
          <a:xfrm rot="16200000">
            <a:off x="-811711" y="921233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53252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541E22C5-B2FA-2D4E-3383-05D9580F3659}"/>
              </a:ext>
            </a:extLst>
          </p:cNvPr>
          <p:cNvSpPr/>
          <p:nvPr userDrawn="1"/>
        </p:nvSpPr>
        <p:spPr>
          <a:xfrm>
            <a:off x="0" y="972166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8" name="Picture Placeholder 7">
            <a:extLst>
              <a:ext uri="{FF2B5EF4-FFF2-40B4-BE49-F238E27FC236}">
                <a16:creationId xmlns:a16="http://schemas.microsoft.com/office/drawing/2014/main" id="{31FB4420-3BE7-C96A-3BDF-31F815874355}"/>
              </a:ext>
            </a:extLst>
          </p:cNvPr>
          <p:cNvSpPr>
            <a:spLocks noGrp="1"/>
          </p:cNvSpPr>
          <p:nvPr>
            <p:ph type="pic" sz="quarter" idx="39"/>
          </p:nvPr>
        </p:nvSpPr>
        <p:spPr>
          <a:xfrm>
            <a:off x="1" y="5944794"/>
            <a:ext cx="7001712" cy="4003100"/>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2959695 w 7001712"/>
              <a:gd name="connsiteY8" fmla="*/ 4003100 h 4003100"/>
              <a:gd name="connsiteX9" fmla="*/ 2959695 w 7001712"/>
              <a:gd name="connsiteY9" fmla="*/ 3776870 h 4003100"/>
              <a:gd name="connsiteX10" fmla="*/ 0 w 7001712"/>
              <a:gd name="connsiteY10" fmla="*/ 377687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2959695" y="4003100"/>
                </a:lnTo>
                <a:lnTo>
                  <a:pt x="2959695" y="3776870"/>
                </a:lnTo>
                <a:lnTo>
                  <a:pt x="0" y="377687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BD2CCD71-CFF8-9F72-ABCC-411532DB579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12A7D8B9-1100-5546-7351-3CD2546661CE}"/>
              </a:ext>
            </a:extLst>
          </p:cNvPr>
          <p:cNvSpPr>
            <a:spLocks noGrp="1"/>
          </p:cNvSpPr>
          <p:nvPr>
            <p:ph type="body" sz="quarter" idx="65" hasCustomPrompt="1"/>
          </p:nvPr>
        </p:nvSpPr>
        <p:spPr>
          <a:xfrm>
            <a:off x="6010" y="972166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269456272"/>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0B2DF03-0C3D-F164-0391-9027C2228025}"/>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object 3">
            <a:extLst>
              <a:ext uri="{FF2B5EF4-FFF2-40B4-BE49-F238E27FC236}">
                <a16:creationId xmlns:a16="http://schemas.microsoft.com/office/drawing/2014/main" id="{88AD89AE-F134-2E40-5032-74115BA09D2A}"/>
              </a:ext>
            </a:extLst>
          </p:cNvPr>
          <p:cNvSpPr/>
          <p:nvPr userDrawn="1"/>
        </p:nvSpPr>
        <p:spPr>
          <a:xfrm>
            <a:off x="838646"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1" name="Text Placeholder 23">
            <a:extLst>
              <a:ext uri="{FF2B5EF4-FFF2-40B4-BE49-F238E27FC236}">
                <a16:creationId xmlns:a16="http://schemas.microsoft.com/office/drawing/2014/main" id="{D3216B3E-73CA-91DB-0FFB-AFCC3B87BEFF}"/>
              </a:ext>
            </a:extLst>
          </p:cNvPr>
          <p:cNvSpPr>
            <a:spLocks noGrp="1"/>
          </p:cNvSpPr>
          <p:nvPr>
            <p:ph type="body" sz="quarter" idx="65" hasCustomPrompt="1"/>
          </p:nvPr>
        </p:nvSpPr>
        <p:spPr>
          <a:xfrm>
            <a:off x="844656"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410987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C7C69"/>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67520015-F069-E7AC-7B08-F9869D27ABC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object 3">
            <a:extLst>
              <a:ext uri="{FF2B5EF4-FFF2-40B4-BE49-F238E27FC236}">
                <a16:creationId xmlns:a16="http://schemas.microsoft.com/office/drawing/2014/main" id="{D7E2022C-AB2E-0267-237C-AB024FCF070D}"/>
              </a:ext>
            </a:extLst>
          </p:cNvPr>
          <p:cNvSpPr/>
          <p:nvPr userDrawn="1"/>
        </p:nvSpPr>
        <p:spPr>
          <a:xfrm>
            <a:off x="4815844" y="500139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C0747428-5578-095B-AFAA-D4CBD6635CBB}"/>
              </a:ext>
            </a:extLst>
          </p:cNvPr>
          <p:cNvSpPr>
            <a:spLocks noGrp="1"/>
          </p:cNvSpPr>
          <p:nvPr>
            <p:ph type="body" sz="quarter" idx="65" hasCustomPrompt="1"/>
          </p:nvPr>
        </p:nvSpPr>
        <p:spPr>
          <a:xfrm>
            <a:off x="4821854" y="500139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317963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27ACAF9E-C018-6C12-6974-1E3A5866EC15}"/>
              </a:ext>
            </a:extLst>
          </p:cNvPr>
          <p:cNvSpPr/>
          <p:nvPr userDrawn="1"/>
        </p:nvSpPr>
        <p:spPr>
          <a:xfrm>
            <a:off x="-2" y="17715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0" name="Freeform 19">
            <a:extLst>
              <a:ext uri="{FF2B5EF4-FFF2-40B4-BE49-F238E27FC236}">
                <a16:creationId xmlns:a16="http://schemas.microsoft.com/office/drawing/2014/main" id="{F5A78936-4317-7AB7-723E-240F42B140CA}"/>
              </a:ext>
            </a:extLst>
          </p:cNvPr>
          <p:cNvSpPr/>
          <p:nvPr userDrawn="1"/>
        </p:nvSpPr>
        <p:spPr>
          <a:xfrm rot="16200000">
            <a:off x="63573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D"/>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57B8766E-7973-E585-5836-891537661616}"/>
              </a:ext>
            </a:extLst>
          </p:cNvPr>
          <p:cNvSpPr>
            <a:spLocks noGrp="1"/>
          </p:cNvSpPr>
          <p:nvPr>
            <p:ph type="pic" sz="quarter" idx="34"/>
          </p:nvPr>
        </p:nvSpPr>
        <p:spPr>
          <a:xfrm>
            <a:off x="0" y="428135"/>
            <a:ext cx="7001712" cy="4003099"/>
          </a:xfrm>
          <a:custGeom>
            <a:avLst/>
            <a:gdLst>
              <a:gd name="connsiteX0" fmla="*/ 2959694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 name="connsiteX14" fmla="*/ 0 w 7001712"/>
              <a:gd name="connsiteY14" fmla="*/ 201436 h 4003099"/>
              <a:gd name="connsiteX15" fmla="*/ 2959694 w 7001712"/>
              <a:gd name="connsiteY15" fmla="*/ 201436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01712" h="4003099">
                <a:moveTo>
                  <a:pt x="2959694"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lnTo>
                  <a:pt x="0" y="201436"/>
                </a:lnTo>
                <a:lnTo>
                  <a:pt x="2959694" y="20143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E2FFD06E-6C81-C323-CEAD-EE87E728277B}"/>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CEDBA48-E0EB-9C88-3A81-1B639D682E1B}"/>
              </a:ext>
            </a:extLst>
          </p:cNvPr>
          <p:cNvSpPr>
            <a:spLocks noGrp="1"/>
          </p:cNvSpPr>
          <p:nvPr>
            <p:ph type="body" sz="quarter" idx="65" hasCustomPrompt="1"/>
          </p:nvPr>
        </p:nvSpPr>
        <p:spPr>
          <a:xfrm>
            <a:off x="6008" y="17715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2326880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81EB2841-AEE0-A158-DA1C-FD517D9E08D3}"/>
              </a:ext>
            </a:extLst>
          </p:cNvPr>
          <p:cNvSpPr/>
          <p:nvPr userDrawn="1"/>
        </p:nvSpPr>
        <p:spPr>
          <a:xfrm>
            <a:off x="-255" y="36386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457200" rtl="0" eaLnBrk="1" latinLnBrk="0" hangingPunct="1"/>
            <a:endParaRPr lang="en-US" dirty="0"/>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8">
            <a:extLst>
              <a:ext uri="{FF2B5EF4-FFF2-40B4-BE49-F238E27FC236}">
                <a16:creationId xmlns:a16="http://schemas.microsoft.com/office/drawing/2014/main" id="{6CE40CAE-A879-02BF-1205-1F580BF00E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2293 w 5587827"/>
              <a:gd name="connsiteY1" fmla="*/ 0 h 4095259"/>
              <a:gd name="connsiteX2" fmla="*/ 22293 w 5587827"/>
              <a:gd name="connsiteY2" fmla="*/ 178689 h 4095259"/>
              <a:gd name="connsiteX3" fmla="*/ 2981989 w 5587827"/>
              <a:gd name="connsiteY3" fmla="*/ 178689 h 4095259"/>
              <a:gd name="connsiteX4" fmla="*/ 2981989 w 5587827"/>
              <a:gd name="connsiteY4" fmla="*/ 4133 h 4095259"/>
              <a:gd name="connsiteX5" fmla="*/ 3129100 w 5587827"/>
              <a:gd name="connsiteY5" fmla="*/ 0 h 4095259"/>
              <a:gd name="connsiteX6" fmla="*/ 4180563 w 5587827"/>
              <a:gd name="connsiteY6" fmla="*/ 160639 h 4095259"/>
              <a:gd name="connsiteX7" fmla="*/ 4218542 w 5587827"/>
              <a:gd name="connsiteY7" fmla="*/ 174499 h 4095259"/>
              <a:gd name="connsiteX8" fmla="*/ 4143375 w 5587827"/>
              <a:gd name="connsiteY8" fmla="*/ 237780 h 4095259"/>
              <a:gd name="connsiteX9" fmla="*/ 3652495 w 5587827"/>
              <a:gd name="connsiteY9" fmla="*/ 1336025 h 4095259"/>
              <a:gd name="connsiteX10" fmla="*/ 5326027 w 5587827"/>
              <a:gd name="connsiteY10" fmla="*/ 2888396 h 4095259"/>
              <a:gd name="connsiteX11" fmla="*/ 5420361 w 5587827"/>
              <a:gd name="connsiteY11" fmla="*/ 2885156 h 4095259"/>
              <a:gd name="connsiteX12" fmla="*/ 5420361 w 5587827"/>
              <a:gd name="connsiteY12" fmla="*/ 2888396 h 4095259"/>
              <a:gd name="connsiteX13" fmla="*/ 5587827 w 5587827"/>
              <a:gd name="connsiteY13" fmla="*/ 2888396 h 4095259"/>
              <a:gd name="connsiteX14" fmla="*/ 5501291 w 5587827"/>
              <a:gd name="connsiteY14" fmla="*/ 3024514 h 4095259"/>
              <a:gd name="connsiteX15" fmla="*/ 3129100 w 5587827"/>
              <a:gd name="connsiteY15" fmla="*/ 4095259 h 4095259"/>
              <a:gd name="connsiteX16" fmla="*/ 2976992 w 5587827"/>
              <a:gd name="connsiteY16" fmla="*/ 4090985 h 4095259"/>
              <a:gd name="connsiteX17" fmla="*/ 2976992 w 5587827"/>
              <a:gd name="connsiteY17" fmla="*/ 4095259 h 4095259"/>
              <a:gd name="connsiteX18" fmla="*/ 0 w 5587827"/>
              <a:gd name="connsiteY18"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7827" h="4095259">
                <a:moveTo>
                  <a:pt x="0" y="0"/>
                </a:moveTo>
                <a:lnTo>
                  <a:pt x="22293" y="0"/>
                </a:lnTo>
                <a:lnTo>
                  <a:pt x="22293" y="178689"/>
                </a:lnTo>
                <a:lnTo>
                  <a:pt x="2981989" y="178689"/>
                </a:lnTo>
                <a:lnTo>
                  <a:pt x="2981989" y="4133"/>
                </a:lnTo>
                <a:lnTo>
                  <a:pt x="3129100" y="0"/>
                </a:ln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marL="0" indent="0">
              <a:buNone/>
              <a:defRPr>
                <a:solidFill>
                  <a:schemeClr val="bg1">
                    <a:lumMod val="95000"/>
                  </a:schemeClr>
                </a:solidFill>
              </a:defRPr>
            </a:lvl1pPr>
          </a:lstStyle>
          <a:p>
            <a:endParaRPr lang="en-US"/>
          </a:p>
          <a:p>
            <a:endParaRPr lang="en-US"/>
          </a:p>
          <a:p>
            <a:endParaRPr lang="en-US"/>
          </a:p>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3" name="Slide Number Placeholder 5">
            <a:extLst>
              <a:ext uri="{FF2B5EF4-FFF2-40B4-BE49-F238E27FC236}">
                <a16:creationId xmlns:a16="http://schemas.microsoft.com/office/drawing/2014/main" id="{F6B76B00-81AC-2A9A-D093-180311BAD4A6}"/>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6" name="Text Placeholder 23">
            <a:extLst>
              <a:ext uri="{FF2B5EF4-FFF2-40B4-BE49-F238E27FC236}">
                <a16:creationId xmlns:a16="http://schemas.microsoft.com/office/drawing/2014/main" id="{8918C619-0431-1E1D-8DF0-119FD051C9BC}"/>
              </a:ext>
            </a:extLst>
          </p:cNvPr>
          <p:cNvSpPr>
            <a:spLocks noGrp="1"/>
          </p:cNvSpPr>
          <p:nvPr>
            <p:ph type="body" sz="quarter" idx="65" hasCustomPrompt="1"/>
          </p:nvPr>
        </p:nvSpPr>
        <p:spPr>
          <a:xfrm>
            <a:off x="5755" y="36386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00321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Photo 06">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3870461" y="2898394"/>
            <a:ext cx="3270634" cy="4069540"/>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3887787" y="1335418"/>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5" name="Freeform 4">
            <a:extLst>
              <a:ext uri="{FF2B5EF4-FFF2-40B4-BE49-F238E27FC236}">
                <a16:creationId xmlns:a16="http://schemas.microsoft.com/office/drawing/2014/main" id="{6CF0B612-7944-31D2-C2D2-15449A849754}"/>
              </a:ext>
            </a:extLst>
          </p:cNvPr>
          <p:cNvSpPr/>
          <p:nvPr userDrawn="1"/>
        </p:nvSpPr>
        <p:spPr>
          <a:xfrm rot="16200000">
            <a:off x="3595284" y="7545020"/>
            <a:ext cx="3478883" cy="3296655"/>
          </a:xfrm>
          <a:custGeom>
            <a:avLst/>
            <a:gdLst>
              <a:gd name="connsiteX0" fmla="*/ 3478883 w 3478883"/>
              <a:gd name="connsiteY0" fmla="*/ 1648328 h 3296655"/>
              <a:gd name="connsiteX1" fmla="*/ 1830937 w 3478883"/>
              <a:gd name="connsiteY1" fmla="*/ 3296655 h 3296655"/>
              <a:gd name="connsiteX2" fmla="*/ 1738047 w 3478883"/>
              <a:gd name="connsiteY2" fmla="*/ 3293215 h 3296655"/>
              <a:gd name="connsiteX3" fmla="*/ 1738047 w 3478883"/>
              <a:gd name="connsiteY3" fmla="*/ 3296655 h 3296655"/>
              <a:gd name="connsiteX4" fmla="*/ 0 w 3478883"/>
              <a:gd name="connsiteY4" fmla="*/ 3296655 h 3296655"/>
              <a:gd name="connsiteX5" fmla="*/ 0 w 3478883"/>
              <a:gd name="connsiteY5" fmla="*/ 0 h 3296655"/>
              <a:gd name="connsiteX6" fmla="*/ 1738047 w 3478883"/>
              <a:gd name="connsiteY6" fmla="*/ 0 h 3296655"/>
              <a:gd name="connsiteX7" fmla="*/ 1738047 w 3478883"/>
              <a:gd name="connsiteY7" fmla="*/ 3440 h 3296655"/>
              <a:gd name="connsiteX8" fmla="*/ 1830937 w 3478883"/>
              <a:gd name="connsiteY8" fmla="*/ 0 h 3296655"/>
              <a:gd name="connsiteX9" fmla="*/ 3478883 w 3478883"/>
              <a:gd name="connsiteY9" fmla="*/ 1648328 h 329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8883" h="3296655">
                <a:moveTo>
                  <a:pt x="3478883" y="1648328"/>
                </a:moveTo>
                <a:cubicBezTo>
                  <a:pt x="3478883" y="2560241"/>
                  <a:pt x="2739199" y="3296655"/>
                  <a:pt x="1830937" y="3296655"/>
                </a:cubicBezTo>
                <a:cubicBezTo>
                  <a:pt x="1799975" y="3296655"/>
                  <a:pt x="1765569" y="3296655"/>
                  <a:pt x="1738047" y="3293215"/>
                </a:cubicBezTo>
                <a:lnTo>
                  <a:pt x="1738047" y="3296655"/>
                </a:lnTo>
                <a:lnTo>
                  <a:pt x="0" y="3296655"/>
                </a:lnTo>
                <a:lnTo>
                  <a:pt x="0" y="0"/>
                </a:lnTo>
                <a:lnTo>
                  <a:pt x="1738047" y="0"/>
                </a:lnTo>
                <a:lnTo>
                  <a:pt x="1738047" y="3440"/>
                </a:lnTo>
                <a:cubicBezTo>
                  <a:pt x="1769009" y="0"/>
                  <a:pt x="1799975" y="0"/>
                  <a:pt x="1830937" y="0"/>
                </a:cubicBezTo>
                <a:cubicBezTo>
                  <a:pt x="2742641" y="0"/>
                  <a:pt x="3478883" y="736412"/>
                  <a:pt x="3478883" y="1648328"/>
                </a:cubicBezTo>
                <a:close/>
              </a:path>
            </a:pathLst>
          </a:custGeom>
          <a:solidFill>
            <a:srgbClr val="FBA63D"/>
          </a:solidFill>
          <a:ln w="15768" cap="flat">
            <a:noFill/>
            <a:prstDash val="solid"/>
            <a:miter/>
          </a:ln>
        </p:spPr>
        <p:txBody>
          <a:bodyPr wrap="square" rtlCol="0" anchor="ctr">
            <a:noAutofit/>
          </a:bodyPr>
          <a:lstStyle/>
          <a:p>
            <a:endParaRPr lang="en-US" dirty="0"/>
          </a:p>
        </p:txBody>
      </p:sp>
      <p:sp>
        <p:nvSpPr>
          <p:cNvPr id="9" name="Rectangle 8">
            <a:extLst>
              <a:ext uri="{FF2B5EF4-FFF2-40B4-BE49-F238E27FC236}">
                <a16:creationId xmlns:a16="http://schemas.microsoft.com/office/drawing/2014/main" id="{40EC5326-99ED-9FEC-5426-9D375A39326F}"/>
              </a:ext>
            </a:extLst>
          </p:cNvPr>
          <p:cNvSpPr/>
          <p:nvPr userDrawn="1"/>
        </p:nvSpPr>
        <p:spPr>
          <a:xfrm>
            <a:off x="-2" y="415636"/>
            <a:ext cx="3686400" cy="5619750"/>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25BDC489-7E0D-B7EC-BF04-74C10B7E069C}"/>
              </a:ext>
            </a:extLst>
          </p:cNvPr>
          <p:cNvCxnSpPr>
            <a:cxnSpLocks/>
          </p:cNvCxnSpPr>
          <p:nvPr userDrawn="1"/>
        </p:nvCxnSpPr>
        <p:spPr>
          <a:xfrm>
            <a:off x="408890" y="16730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35B99F51-1643-250F-0E33-D5DEF30A56E8}"/>
              </a:ext>
            </a:extLst>
          </p:cNvPr>
          <p:cNvSpPr>
            <a:spLocks noGrp="1"/>
          </p:cNvSpPr>
          <p:nvPr>
            <p:ph type="body" sz="quarter" idx="35" hasCustomPrompt="1"/>
          </p:nvPr>
        </p:nvSpPr>
        <p:spPr>
          <a:xfrm>
            <a:off x="528134" y="1834926"/>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 name="Text Placeholder 32">
            <a:extLst>
              <a:ext uri="{FF2B5EF4-FFF2-40B4-BE49-F238E27FC236}">
                <a16:creationId xmlns:a16="http://schemas.microsoft.com/office/drawing/2014/main" id="{364F4567-3D9E-1CE9-9A18-4006559F82D3}"/>
              </a:ext>
            </a:extLst>
          </p:cNvPr>
          <p:cNvSpPr>
            <a:spLocks noGrp="1"/>
          </p:cNvSpPr>
          <p:nvPr>
            <p:ph type="body" sz="quarter" idx="36" hasCustomPrompt="1"/>
          </p:nvPr>
        </p:nvSpPr>
        <p:spPr>
          <a:xfrm>
            <a:off x="544933" y="9000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8" name="Picture Placeholder 17">
            <a:extLst>
              <a:ext uri="{FF2B5EF4-FFF2-40B4-BE49-F238E27FC236}">
                <a16:creationId xmlns:a16="http://schemas.microsoft.com/office/drawing/2014/main" id="{098094BF-EAED-6C82-FADB-AA50DD10A01C}"/>
              </a:ext>
            </a:extLst>
          </p:cNvPr>
          <p:cNvSpPr>
            <a:spLocks noGrp="1"/>
          </p:cNvSpPr>
          <p:nvPr>
            <p:ph type="pic" sz="quarter" idx="39"/>
          </p:nvPr>
        </p:nvSpPr>
        <p:spPr>
          <a:xfrm>
            <a:off x="-2" y="4538612"/>
            <a:ext cx="3686400" cy="5486854"/>
          </a:xfrm>
          <a:custGeom>
            <a:avLst/>
            <a:gdLst>
              <a:gd name="connsiteX0" fmla="*/ 0 w 3686400"/>
              <a:gd name="connsiteY0" fmla="*/ 0 h 5486854"/>
              <a:gd name="connsiteX1" fmla="*/ 1464982 w 3686400"/>
              <a:gd name="connsiteY1" fmla="*/ 0 h 5486854"/>
              <a:gd name="connsiteX2" fmla="*/ 1465012 w 3686400"/>
              <a:gd name="connsiteY2" fmla="*/ 2 h 5486854"/>
              <a:gd name="connsiteX3" fmla="*/ 1465055 w 3686400"/>
              <a:gd name="connsiteY3" fmla="*/ 0 h 5486854"/>
              <a:gd name="connsiteX4" fmla="*/ 1578280 w 3686400"/>
              <a:gd name="connsiteY4" fmla="*/ 0 h 5486854"/>
              <a:gd name="connsiteX5" fmla="*/ 1578280 w 3686400"/>
              <a:gd name="connsiteY5" fmla="*/ 2 h 5486854"/>
              <a:gd name="connsiteX6" fmla="*/ 3686400 w 3686400"/>
              <a:gd name="connsiteY6" fmla="*/ 2 h 5486854"/>
              <a:gd name="connsiteX7" fmla="*/ 3686400 w 3686400"/>
              <a:gd name="connsiteY7" fmla="*/ 1246825 h 5486854"/>
              <a:gd name="connsiteX8" fmla="*/ 3686398 w 3686400"/>
              <a:gd name="connsiteY8" fmla="*/ 1246825 h 5486854"/>
              <a:gd name="connsiteX9" fmla="*/ 3686398 w 3686400"/>
              <a:gd name="connsiteY9" fmla="*/ 1359959 h 5486854"/>
              <a:gd name="connsiteX10" fmla="*/ 3686400 w 3686400"/>
              <a:gd name="connsiteY10" fmla="*/ 1360002 h 5486854"/>
              <a:gd name="connsiteX11" fmla="*/ 3686398 w 3686400"/>
              <a:gd name="connsiteY11" fmla="*/ 1360033 h 5486854"/>
              <a:gd name="connsiteX12" fmla="*/ 3686398 w 3686400"/>
              <a:gd name="connsiteY12" fmla="*/ 2980844 h 5486854"/>
              <a:gd name="connsiteX13" fmla="*/ 3681442 w 3686400"/>
              <a:gd name="connsiteY13" fmla="*/ 2980844 h 5486854"/>
              <a:gd name="connsiteX14" fmla="*/ 3686398 w 3686400"/>
              <a:gd name="connsiteY14" fmla="*/ 3114563 h 5486854"/>
              <a:gd name="connsiteX15" fmla="*/ 1311675 w 3686400"/>
              <a:gd name="connsiteY15" fmla="*/ 5486854 h 5486854"/>
              <a:gd name="connsiteX16" fmla="*/ 178742 w 3686400"/>
              <a:gd name="connsiteY16" fmla="*/ 5199988 h 5486854"/>
              <a:gd name="connsiteX17" fmla="*/ 0 w 3686400"/>
              <a:gd name="connsiteY17" fmla="*/ 5091353 h 548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400" h="5486854">
                <a:moveTo>
                  <a:pt x="0" y="0"/>
                </a:moveTo>
                <a:lnTo>
                  <a:pt x="1464982" y="0"/>
                </a:lnTo>
                <a:lnTo>
                  <a:pt x="1465012" y="2"/>
                </a:lnTo>
                <a:lnTo>
                  <a:pt x="1465055" y="0"/>
                </a:lnTo>
                <a:lnTo>
                  <a:pt x="1578280" y="0"/>
                </a:lnTo>
                <a:lnTo>
                  <a:pt x="1578280" y="2"/>
                </a:lnTo>
                <a:lnTo>
                  <a:pt x="3686400" y="2"/>
                </a:lnTo>
                <a:lnTo>
                  <a:pt x="3686400" y="1246825"/>
                </a:lnTo>
                <a:lnTo>
                  <a:pt x="3686398" y="1246825"/>
                </a:lnTo>
                <a:lnTo>
                  <a:pt x="3686398" y="1359959"/>
                </a:lnTo>
                <a:lnTo>
                  <a:pt x="3686400" y="1360002"/>
                </a:lnTo>
                <a:lnTo>
                  <a:pt x="3686398" y="1360033"/>
                </a:lnTo>
                <a:lnTo>
                  <a:pt x="3686398" y="2980844"/>
                </a:lnTo>
                <a:lnTo>
                  <a:pt x="3681442" y="2980844"/>
                </a:lnTo>
                <a:cubicBezTo>
                  <a:pt x="3686398" y="3025416"/>
                  <a:pt x="3686398" y="3069990"/>
                  <a:pt x="3686398" y="3114563"/>
                </a:cubicBezTo>
                <a:cubicBezTo>
                  <a:pt x="3686398" y="4427000"/>
                  <a:pt x="2625458" y="5486854"/>
                  <a:pt x="1311675" y="5486854"/>
                </a:cubicBezTo>
                <a:cubicBezTo>
                  <a:pt x="901119" y="5486854"/>
                  <a:pt x="515253" y="5382868"/>
                  <a:pt x="178742" y="5199988"/>
                </a:cubicBezTo>
                <a:lnTo>
                  <a:pt x="0" y="509135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9" name="Text Placeholder 32">
            <a:extLst>
              <a:ext uri="{FF2B5EF4-FFF2-40B4-BE49-F238E27FC236}">
                <a16:creationId xmlns:a16="http://schemas.microsoft.com/office/drawing/2014/main" id="{3992C6A8-FD65-15C4-DC93-AD2AAB0F6688}"/>
              </a:ext>
            </a:extLst>
          </p:cNvPr>
          <p:cNvSpPr>
            <a:spLocks noGrp="1"/>
          </p:cNvSpPr>
          <p:nvPr>
            <p:ph type="body" sz="quarter" idx="40" hasCustomPrompt="1"/>
          </p:nvPr>
        </p:nvSpPr>
        <p:spPr>
          <a:xfrm>
            <a:off x="3729746" y="9096800"/>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4" name="Slide Number Placeholder 5">
            <a:extLst>
              <a:ext uri="{FF2B5EF4-FFF2-40B4-BE49-F238E27FC236}">
                <a16:creationId xmlns:a16="http://schemas.microsoft.com/office/drawing/2014/main" id="{9E9C507D-9C6A-8683-8A36-18CAC958D4E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object 3">
            <a:extLst>
              <a:ext uri="{FF2B5EF4-FFF2-40B4-BE49-F238E27FC236}">
                <a16:creationId xmlns:a16="http://schemas.microsoft.com/office/drawing/2014/main" id="{2B438152-6FE0-4441-A090-27986E8081D7}"/>
              </a:ext>
            </a:extLst>
          </p:cNvPr>
          <p:cNvSpPr/>
          <p:nvPr userDrawn="1"/>
        </p:nvSpPr>
        <p:spPr>
          <a:xfrm>
            <a:off x="0"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Text Placeholder 23">
            <a:extLst>
              <a:ext uri="{FF2B5EF4-FFF2-40B4-BE49-F238E27FC236}">
                <a16:creationId xmlns:a16="http://schemas.microsoft.com/office/drawing/2014/main" id="{93A1B15F-88A4-2980-8E15-D0064FCE5788}"/>
              </a:ext>
            </a:extLst>
          </p:cNvPr>
          <p:cNvSpPr>
            <a:spLocks noGrp="1"/>
          </p:cNvSpPr>
          <p:nvPr>
            <p:ph type="body" sz="quarter" idx="65" hasCustomPrompt="1"/>
          </p:nvPr>
        </p:nvSpPr>
        <p:spPr>
          <a:xfrm>
            <a:off x="6010"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308976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age 1">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7593859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Photo 07">
    <p:spTree>
      <p:nvGrpSpPr>
        <p:cNvPr id="1" name=""/>
        <p:cNvGrpSpPr/>
        <p:nvPr/>
      </p:nvGrpSpPr>
      <p:grpSpPr>
        <a:xfrm>
          <a:off x="0" y="0"/>
          <a:ext cx="0" cy="0"/>
          <a:chOff x="0" y="0"/>
          <a:chExt cx="0" cy="0"/>
        </a:xfrm>
      </p:grpSpPr>
      <p:sp>
        <p:nvSpPr>
          <p:cNvPr id="25" name="Freeform 24">
            <a:extLst>
              <a:ext uri="{FF2B5EF4-FFF2-40B4-BE49-F238E27FC236}">
                <a16:creationId xmlns:a16="http://schemas.microsoft.com/office/drawing/2014/main" id="{A83804CE-BBFF-254B-E9B6-492A3BA3DD1D}"/>
              </a:ext>
            </a:extLst>
          </p:cNvPr>
          <p:cNvSpPr/>
          <p:nvPr userDrawn="1"/>
        </p:nvSpPr>
        <p:spPr>
          <a:xfrm>
            <a:off x="1118564" y="9604495"/>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59597"/>
          </a:solidFill>
          <a:ln w="15768" cap="flat">
            <a:noFill/>
            <a:prstDash val="solid"/>
            <a:miter/>
          </a:ln>
        </p:spPr>
        <p:txBody>
          <a:bodyPr rtlCol="0" anchor="ctr"/>
          <a:lstStyle/>
          <a:p>
            <a:endParaRPr lang="en-US" dirty="0"/>
          </a:p>
        </p:txBody>
      </p:sp>
      <p:sp>
        <p:nvSpPr>
          <p:cNvPr id="33" name="Picture Placeholder 32">
            <a:extLst>
              <a:ext uri="{FF2B5EF4-FFF2-40B4-BE49-F238E27FC236}">
                <a16:creationId xmlns:a16="http://schemas.microsoft.com/office/drawing/2014/main" id="{DDA0AF51-56E3-7064-A893-9C5E41415390}"/>
              </a:ext>
            </a:extLst>
          </p:cNvPr>
          <p:cNvSpPr>
            <a:spLocks noGrp="1"/>
          </p:cNvSpPr>
          <p:nvPr>
            <p:ph type="pic" sz="quarter" idx="10"/>
          </p:nvPr>
        </p:nvSpPr>
        <p:spPr>
          <a:xfrm>
            <a:off x="1118564" y="6416826"/>
            <a:ext cx="2894389" cy="3179221"/>
          </a:xfrm>
          <a:custGeom>
            <a:avLst/>
            <a:gdLst>
              <a:gd name="connsiteX0" fmla="*/ 1447195 w 2894389"/>
              <a:gd name="connsiteY0" fmla="*/ 0 h 3179221"/>
              <a:gd name="connsiteX1" fmla="*/ 2894389 w 2894389"/>
              <a:gd name="connsiteY1" fmla="*/ 1446859 h 3179221"/>
              <a:gd name="connsiteX2" fmla="*/ 2891369 w 2894389"/>
              <a:gd name="connsiteY2" fmla="*/ 1528415 h 3179221"/>
              <a:gd name="connsiteX3" fmla="*/ 2894389 w 2894389"/>
              <a:gd name="connsiteY3" fmla="*/ 1528415 h 3179221"/>
              <a:gd name="connsiteX4" fmla="*/ 2894389 w 2894389"/>
              <a:gd name="connsiteY4" fmla="*/ 3179221 h 3179221"/>
              <a:gd name="connsiteX5" fmla="*/ 0 w 2894389"/>
              <a:gd name="connsiteY5" fmla="*/ 3179221 h 3179221"/>
              <a:gd name="connsiteX6" fmla="*/ 0 w 2894389"/>
              <a:gd name="connsiteY6" fmla="*/ 1528415 h 3179221"/>
              <a:gd name="connsiteX7" fmla="*/ 3020 w 2894389"/>
              <a:gd name="connsiteY7" fmla="*/ 1528415 h 3179221"/>
              <a:gd name="connsiteX8" fmla="*/ 0 w 2894389"/>
              <a:gd name="connsiteY8" fmla="*/ 1446859 h 3179221"/>
              <a:gd name="connsiteX9" fmla="*/ 1447195 w 2894389"/>
              <a:gd name="connsiteY9" fmla="*/ 0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3179221">
                <a:moveTo>
                  <a:pt x="1447195" y="0"/>
                </a:moveTo>
                <a:cubicBezTo>
                  <a:pt x="2247834" y="0"/>
                  <a:pt x="2894389" y="649427"/>
                  <a:pt x="2894389" y="1446859"/>
                </a:cubicBezTo>
                <a:cubicBezTo>
                  <a:pt x="2894389" y="1474044"/>
                  <a:pt x="2894389" y="1504251"/>
                  <a:pt x="2891369" y="1528415"/>
                </a:cubicBezTo>
                <a:lnTo>
                  <a:pt x="2894389" y="1528415"/>
                </a:lnTo>
                <a:lnTo>
                  <a:pt x="2894389" y="3179221"/>
                </a:lnTo>
                <a:lnTo>
                  <a:pt x="0" y="3179221"/>
                </a:lnTo>
                <a:lnTo>
                  <a:pt x="0" y="1528415"/>
                </a:lnTo>
                <a:lnTo>
                  <a:pt x="3020" y="1528415"/>
                </a:lnTo>
                <a:cubicBezTo>
                  <a:pt x="0" y="1501231"/>
                  <a:pt x="0" y="1474044"/>
                  <a:pt x="0" y="1446859"/>
                </a:cubicBezTo>
                <a:cubicBezTo>
                  <a:pt x="0" y="646404"/>
                  <a:pt x="646554" y="0"/>
                  <a:pt x="144719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4" name="Freeform 33">
            <a:extLst>
              <a:ext uri="{FF2B5EF4-FFF2-40B4-BE49-F238E27FC236}">
                <a16:creationId xmlns:a16="http://schemas.microsoft.com/office/drawing/2014/main" id="{ECFFF524-0B68-FAF5-E283-68E7005AC07C}"/>
              </a:ext>
            </a:extLst>
          </p:cNvPr>
          <p:cNvSpPr/>
          <p:nvPr userDrawn="1"/>
        </p:nvSpPr>
        <p:spPr>
          <a:xfrm>
            <a:off x="4420850" y="0"/>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59597"/>
          </a:solidFill>
          <a:ln w="15768" cap="flat">
            <a:noFill/>
            <a:prstDash val="solid"/>
            <a:miter/>
          </a:ln>
        </p:spPr>
        <p:txBody>
          <a:bodyPr rtlCol="0" anchor="ctr"/>
          <a:lstStyle/>
          <a:p>
            <a:endParaRPr lang="en-US" dirty="0"/>
          </a:p>
        </p:txBody>
      </p:sp>
      <p:sp>
        <p:nvSpPr>
          <p:cNvPr id="38" name="Picture Placeholder 37">
            <a:extLst>
              <a:ext uri="{FF2B5EF4-FFF2-40B4-BE49-F238E27FC236}">
                <a16:creationId xmlns:a16="http://schemas.microsoft.com/office/drawing/2014/main" id="{6AAA1DFF-C160-9886-AD21-B455E7A9F9C2}"/>
              </a:ext>
            </a:extLst>
          </p:cNvPr>
          <p:cNvSpPr>
            <a:spLocks noGrp="1"/>
          </p:cNvSpPr>
          <p:nvPr>
            <p:ph type="pic" sz="quarter" idx="12"/>
          </p:nvPr>
        </p:nvSpPr>
        <p:spPr>
          <a:xfrm>
            <a:off x="4420850" y="1290364"/>
            <a:ext cx="2894389" cy="3179221"/>
          </a:xfrm>
          <a:custGeom>
            <a:avLst/>
            <a:gdLst>
              <a:gd name="connsiteX0" fmla="*/ 0 w 2894389"/>
              <a:gd name="connsiteY0" fmla="*/ 0 h 3179221"/>
              <a:gd name="connsiteX1" fmla="*/ 2894389 w 2894389"/>
              <a:gd name="connsiteY1" fmla="*/ 0 h 3179221"/>
              <a:gd name="connsiteX2" fmla="*/ 2894389 w 2894389"/>
              <a:gd name="connsiteY2" fmla="*/ 1650806 h 3179221"/>
              <a:gd name="connsiteX3" fmla="*/ 2891369 w 2894389"/>
              <a:gd name="connsiteY3" fmla="*/ 1650806 h 3179221"/>
              <a:gd name="connsiteX4" fmla="*/ 2894389 w 2894389"/>
              <a:gd name="connsiteY4" fmla="*/ 1732362 h 3179221"/>
              <a:gd name="connsiteX5" fmla="*/ 1447194 w 2894389"/>
              <a:gd name="connsiteY5" fmla="*/ 3179221 h 3179221"/>
              <a:gd name="connsiteX6" fmla="*/ 0 w 2894389"/>
              <a:gd name="connsiteY6" fmla="*/ 1732362 h 3179221"/>
              <a:gd name="connsiteX7" fmla="*/ 3020 w 2894389"/>
              <a:gd name="connsiteY7" fmla="*/ 1650806 h 3179221"/>
              <a:gd name="connsiteX8" fmla="*/ 0 w 2894389"/>
              <a:gd name="connsiteY8" fmla="*/ 1650806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4389" h="3179221">
                <a:moveTo>
                  <a:pt x="0" y="0"/>
                </a:moveTo>
                <a:lnTo>
                  <a:pt x="2894389" y="0"/>
                </a:lnTo>
                <a:lnTo>
                  <a:pt x="2894389" y="1650806"/>
                </a:lnTo>
                <a:lnTo>
                  <a:pt x="2891369" y="1650806"/>
                </a:lnTo>
                <a:cubicBezTo>
                  <a:pt x="2894389" y="1677990"/>
                  <a:pt x="2894389" y="1705177"/>
                  <a:pt x="2894389" y="1732362"/>
                </a:cubicBezTo>
                <a:cubicBezTo>
                  <a:pt x="2894389" y="2532817"/>
                  <a:pt x="2247835" y="3179221"/>
                  <a:pt x="1447194" y="3179221"/>
                </a:cubicBezTo>
                <a:cubicBezTo>
                  <a:pt x="646555" y="3179221"/>
                  <a:pt x="0" y="2529794"/>
                  <a:pt x="0" y="1732362"/>
                </a:cubicBezTo>
                <a:cubicBezTo>
                  <a:pt x="0" y="1705177"/>
                  <a:pt x="0" y="1674970"/>
                  <a:pt x="3020" y="1650806"/>
                </a:cubicBezTo>
                <a:lnTo>
                  <a:pt x="0" y="165080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9" name="Text Placeholder 32">
            <a:extLst>
              <a:ext uri="{FF2B5EF4-FFF2-40B4-BE49-F238E27FC236}">
                <a16:creationId xmlns:a16="http://schemas.microsoft.com/office/drawing/2014/main" id="{0F76A22E-5963-F71D-0558-EF1AD87999AF}"/>
              </a:ext>
            </a:extLst>
          </p:cNvPr>
          <p:cNvSpPr>
            <a:spLocks noGrp="1"/>
          </p:cNvSpPr>
          <p:nvPr>
            <p:ph type="body" sz="quarter" idx="38" hasCustomPrompt="1"/>
          </p:nvPr>
        </p:nvSpPr>
        <p:spPr>
          <a:xfrm>
            <a:off x="1129188" y="1003088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Text</a:t>
            </a:r>
            <a:endParaRPr lang="en-US" dirty="0"/>
          </a:p>
        </p:txBody>
      </p:sp>
      <p:sp>
        <p:nvSpPr>
          <p:cNvPr id="41" name="Text Placeholder 32">
            <a:extLst>
              <a:ext uri="{FF2B5EF4-FFF2-40B4-BE49-F238E27FC236}">
                <a16:creationId xmlns:a16="http://schemas.microsoft.com/office/drawing/2014/main" id="{217F336E-83EA-D049-F98F-87B501E11643}"/>
              </a:ext>
            </a:extLst>
          </p:cNvPr>
          <p:cNvSpPr>
            <a:spLocks noGrp="1"/>
          </p:cNvSpPr>
          <p:nvPr>
            <p:ph type="body" sz="quarter" idx="39" hasCustomPrompt="1"/>
          </p:nvPr>
        </p:nvSpPr>
        <p:spPr>
          <a:xfrm>
            <a:off x="4431473" y="54016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Text</a:t>
            </a:r>
            <a:endParaRPr lang="en-US" dirty="0"/>
          </a:p>
        </p:txBody>
      </p:sp>
      <p:sp>
        <p:nvSpPr>
          <p:cNvPr id="45" name="Text Placeholder 32">
            <a:extLst>
              <a:ext uri="{FF2B5EF4-FFF2-40B4-BE49-F238E27FC236}">
                <a16:creationId xmlns:a16="http://schemas.microsoft.com/office/drawing/2014/main" id="{EB847D3C-49FB-E59F-9885-0C15C0143CA5}"/>
              </a:ext>
            </a:extLst>
          </p:cNvPr>
          <p:cNvSpPr>
            <a:spLocks noGrp="1"/>
          </p:cNvSpPr>
          <p:nvPr>
            <p:ph type="body" sz="quarter" idx="32" hasCustomPrompt="1"/>
          </p:nvPr>
        </p:nvSpPr>
        <p:spPr>
          <a:xfrm>
            <a:off x="1284182" y="1601643"/>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6" name="Text Placeholder 32">
            <a:extLst>
              <a:ext uri="{FF2B5EF4-FFF2-40B4-BE49-F238E27FC236}">
                <a16:creationId xmlns:a16="http://schemas.microsoft.com/office/drawing/2014/main" id="{31C7C7A6-699B-4A47-26D7-5A082DF51F62}"/>
              </a:ext>
            </a:extLst>
          </p:cNvPr>
          <p:cNvSpPr>
            <a:spLocks noGrp="1"/>
          </p:cNvSpPr>
          <p:nvPr>
            <p:ph type="body" sz="quarter" idx="40" hasCustomPrompt="1"/>
          </p:nvPr>
        </p:nvSpPr>
        <p:spPr>
          <a:xfrm rot="16200000">
            <a:off x="-1224595" y="3626472"/>
            <a:ext cx="4455133" cy="381311"/>
          </a:xfrm>
          <a:prstGeom prst="rect">
            <a:avLst/>
          </a:prstGeom>
        </p:spPr>
        <p:txBody>
          <a:bodyPr>
            <a:noAutofit/>
          </a:bodyPr>
          <a:lstStyle>
            <a:lvl1pPr marL="0" indent="0" algn="r">
              <a:lnSpc>
                <a:spcPts val="2240"/>
              </a:lnSpc>
              <a:spcBef>
                <a:spcPts val="0"/>
              </a:spcBef>
              <a:buNone/>
              <a:defRPr sz="24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48" name="Text Placeholder 32">
            <a:extLst>
              <a:ext uri="{FF2B5EF4-FFF2-40B4-BE49-F238E27FC236}">
                <a16:creationId xmlns:a16="http://schemas.microsoft.com/office/drawing/2014/main" id="{918E006B-9386-5303-880F-06AA178B656C}"/>
              </a:ext>
            </a:extLst>
          </p:cNvPr>
          <p:cNvSpPr>
            <a:spLocks noGrp="1"/>
          </p:cNvSpPr>
          <p:nvPr>
            <p:ph type="body" sz="quarter" idx="36" hasCustomPrompt="1"/>
          </p:nvPr>
        </p:nvSpPr>
        <p:spPr>
          <a:xfrm>
            <a:off x="3262733" y="865324"/>
            <a:ext cx="750220" cy="385564"/>
          </a:xfrm>
          <a:prstGeom prst="rect">
            <a:avLst/>
          </a:prstGeom>
        </p:spPr>
        <p:txBody>
          <a:bodyPr anchor="t">
            <a:noAutofit/>
          </a:bodyPr>
          <a:lstStyle>
            <a:lvl1pPr marL="0" indent="0" algn="r">
              <a:lnSpc>
                <a:spcPct val="100000"/>
              </a:lnSpc>
              <a:spcBef>
                <a:spcPts val="0"/>
              </a:spcBef>
              <a:buNone/>
              <a:defRPr sz="4400" b="1" i="0">
                <a:solidFill>
                  <a:srgbClr val="EC7C6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52" name="Text Placeholder 32">
            <a:extLst>
              <a:ext uri="{FF2B5EF4-FFF2-40B4-BE49-F238E27FC236}">
                <a16:creationId xmlns:a16="http://schemas.microsoft.com/office/drawing/2014/main" id="{F35D8E59-20A6-0329-F667-4309842C2136}"/>
              </a:ext>
            </a:extLst>
          </p:cNvPr>
          <p:cNvSpPr>
            <a:spLocks noGrp="1"/>
          </p:cNvSpPr>
          <p:nvPr>
            <p:ph type="body" sz="quarter" idx="41" hasCustomPrompt="1"/>
          </p:nvPr>
        </p:nvSpPr>
        <p:spPr>
          <a:xfrm>
            <a:off x="4622523" y="5234379"/>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53" name="Text Placeholder 32">
            <a:extLst>
              <a:ext uri="{FF2B5EF4-FFF2-40B4-BE49-F238E27FC236}">
                <a16:creationId xmlns:a16="http://schemas.microsoft.com/office/drawing/2014/main" id="{125FB217-FC34-E0F1-61FF-58C0F665D75D}"/>
              </a:ext>
            </a:extLst>
          </p:cNvPr>
          <p:cNvSpPr>
            <a:spLocks noGrp="1"/>
          </p:cNvSpPr>
          <p:nvPr>
            <p:ph type="body" sz="quarter" idx="42" hasCustomPrompt="1"/>
          </p:nvPr>
        </p:nvSpPr>
        <p:spPr>
          <a:xfrm rot="16200000">
            <a:off x="2113746" y="7259208"/>
            <a:ext cx="4455133" cy="381311"/>
          </a:xfrm>
          <a:prstGeom prst="rect">
            <a:avLst/>
          </a:prstGeom>
        </p:spPr>
        <p:txBody>
          <a:bodyPr>
            <a:noAutofit/>
          </a:bodyPr>
          <a:lstStyle>
            <a:lvl1pPr marL="0" indent="0" algn="r">
              <a:lnSpc>
                <a:spcPts val="2240"/>
              </a:lnSpc>
              <a:spcBef>
                <a:spcPts val="0"/>
              </a:spcBef>
              <a:buNone/>
              <a:defRPr sz="24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54" name="Text Placeholder 32">
            <a:extLst>
              <a:ext uri="{FF2B5EF4-FFF2-40B4-BE49-F238E27FC236}">
                <a16:creationId xmlns:a16="http://schemas.microsoft.com/office/drawing/2014/main" id="{1CC99271-8852-9DDB-95BC-FF68EC18B10E}"/>
              </a:ext>
            </a:extLst>
          </p:cNvPr>
          <p:cNvSpPr>
            <a:spLocks noGrp="1"/>
          </p:cNvSpPr>
          <p:nvPr>
            <p:ph type="body" sz="quarter" idx="43" hasCustomPrompt="1"/>
          </p:nvPr>
        </p:nvSpPr>
        <p:spPr>
          <a:xfrm>
            <a:off x="6601074" y="4498060"/>
            <a:ext cx="750220" cy="385564"/>
          </a:xfrm>
          <a:prstGeom prst="rect">
            <a:avLst/>
          </a:prstGeom>
        </p:spPr>
        <p:txBody>
          <a:bodyPr anchor="t">
            <a:noAutofit/>
          </a:bodyPr>
          <a:lstStyle>
            <a:lvl1pPr marL="0" indent="0" algn="r">
              <a:lnSpc>
                <a:spcPct val="100000"/>
              </a:lnSpc>
              <a:spcBef>
                <a:spcPts val="0"/>
              </a:spcBef>
              <a:buNone/>
              <a:defRPr sz="4400" b="1" i="0">
                <a:solidFill>
                  <a:srgbClr val="EC7C6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3" name="Slide Number Placeholder 5">
            <a:extLst>
              <a:ext uri="{FF2B5EF4-FFF2-40B4-BE49-F238E27FC236}">
                <a16:creationId xmlns:a16="http://schemas.microsoft.com/office/drawing/2014/main" id="{E7029EAF-B392-3AF5-4DC2-31EDDAF70D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2" name="object 3">
            <a:extLst>
              <a:ext uri="{FF2B5EF4-FFF2-40B4-BE49-F238E27FC236}">
                <a16:creationId xmlns:a16="http://schemas.microsoft.com/office/drawing/2014/main" id="{56198D94-3169-66B0-57B3-CA11254A9D2F}"/>
              </a:ext>
            </a:extLst>
          </p:cNvPr>
          <p:cNvSpPr/>
          <p:nvPr userDrawn="1"/>
        </p:nvSpPr>
        <p:spPr>
          <a:xfrm rot="16200000">
            <a:off x="6069480"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Text Placeholder 23">
            <a:extLst>
              <a:ext uri="{FF2B5EF4-FFF2-40B4-BE49-F238E27FC236}">
                <a16:creationId xmlns:a16="http://schemas.microsoft.com/office/drawing/2014/main" id="{800D9C5B-0A29-F3EA-4589-58E4184F0D08}"/>
              </a:ext>
            </a:extLst>
          </p:cNvPr>
          <p:cNvSpPr>
            <a:spLocks noGrp="1"/>
          </p:cNvSpPr>
          <p:nvPr>
            <p:ph type="body" sz="quarter" idx="65" hasCustomPrompt="1"/>
          </p:nvPr>
        </p:nvSpPr>
        <p:spPr>
          <a:xfrm rot="16200000">
            <a:off x="6075490"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object 3">
            <a:extLst>
              <a:ext uri="{FF2B5EF4-FFF2-40B4-BE49-F238E27FC236}">
                <a16:creationId xmlns:a16="http://schemas.microsoft.com/office/drawing/2014/main" id="{7C441994-C2E4-790B-12BD-4F7155B53C34}"/>
              </a:ext>
            </a:extLst>
          </p:cNvPr>
          <p:cNvSpPr/>
          <p:nvPr userDrawn="1"/>
        </p:nvSpPr>
        <p:spPr>
          <a:xfrm rot="16200000">
            <a:off x="-594346" y="922927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6" name="Text Placeholder 23">
            <a:extLst>
              <a:ext uri="{FF2B5EF4-FFF2-40B4-BE49-F238E27FC236}">
                <a16:creationId xmlns:a16="http://schemas.microsoft.com/office/drawing/2014/main" id="{C60B1CBC-1D3B-E78E-F270-43D6664AAF1C}"/>
              </a:ext>
            </a:extLst>
          </p:cNvPr>
          <p:cNvSpPr>
            <a:spLocks noGrp="1"/>
          </p:cNvSpPr>
          <p:nvPr>
            <p:ph type="body" sz="quarter" idx="66" hasCustomPrompt="1"/>
          </p:nvPr>
        </p:nvSpPr>
        <p:spPr>
          <a:xfrm rot="16200000">
            <a:off x="-588336" y="922927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44289365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Photo 08">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7C151A9D-6EEB-C061-BAA0-C8CC019D5FF2}"/>
              </a:ext>
            </a:extLst>
          </p:cNvPr>
          <p:cNvSpPr/>
          <p:nvPr userDrawn="1"/>
        </p:nvSpPr>
        <p:spPr>
          <a:xfrm>
            <a:off x="-4726" y="-3742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5" name="Picture Placeholder 4">
            <a:extLst>
              <a:ext uri="{FF2B5EF4-FFF2-40B4-BE49-F238E27FC236}">
                <a16:creationId xmlns:a16="http://schemas.microsoft.com/office/drawing/2014/main" id="{9C555600-2D91-6E5C-B0FD-61813F42F939}"/>
              </a:ext>
            </a:extLst>
          </p:cNvPr>
          <p:cNvSpPr>
            <a:spLocks noGrp="1"/>
          </p:cNvSpPr>
          <p:nvPr>
            <p:ph type="pic" sz="quarter" idx="10"/>
          </p:nvPr>
        </p:nvSpPr>
        <p:spPr>
          <a:xfrm>
            <a:off x="0" y="-1"/>
            <a:ext cx="3525984" cy="10525408"/>
          </a:xfrm>
          <a:custGeom>
            <a:avLst/>
            <a:gdLst>
              <a:gd name="connsiteX0" fmla="*/ 2954970 w 3525984"/>
              <a:gd name="connsiteY0" fmla="*/ 0 h 10525408"/>
              <a:gd name="connsiteX1" fmla="*/ 3525984 w 3525984"/>
              <a:gd name="connsiteY1" fmla="*/ 0 h 10525408"/>
              <a:gd name="connsiteX2" fmla="*/ 3525984 w 3525984"/>
              <a:gd name="connsiteY2" fmla="*/ 6827579 h 10525408"/>
              <a:gd name="connsiteX3" fmla="*/ 3518678 w 3525984"/>
              <a:gd name="connsiteY3" fmla="*/ 6827579 h 10525408"/>
              <a:gd name="connsiteX4" fmla="*/ 3525984 w 3525984"/>
              <a:gd name="connsiteY4" fmla="*/ 7024895 h 10525408"/>
              <a:gd name="connsiteX5" fmla="*/ 24658 w 3525984"/>
              <a:gd name="connsiteY5" fmla="*/ 10525408 h 10525408"/>
              <a:gd name="connsiteX6" fmla="*/ 0 w 3525984"/>
              <a:gd name="connsiteY6" fmla="*/ 10524784 h 10525408"/>
              <a:gd name="connsiteX7" fmla="*/ 0 w 3525984"/>
              <a:gd name="connsiteY7" fmla="*/ 415001 h 10525408"/>
              <a:gd name="connsiteX8" fmla="*/ 2954970 w 3525984"/>
              <a:gd name="connsiteY8" fmla="*/ 415001 h 1052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25984" h="10525408">
                <a:moveTo>
                  <a:pt x="2954970" y="0"/>
                </a:moveTo>
                <a:lnTo>
                  <a:pt x="3525984" y="0"/>
                </a:lnTo>
                <a:lnTo>
                  <a:pt x="3525984" y="6827579"/>
                </a:lnTo>
                <a:lnTo>
                  <a:pt x="3518678" y="6827579"/>
                </a:lnTo>
                <a:cubicBezTo>
                  <a:pt x="3525984" y="6893348"/>
                  <a:pt x="3525984" y="6959123"/>
                  <a:pt x="3525984" y="7024895"/>
                </a:cubicBezTo>
                <a:cubicBezTo>
                  <a:pt x="3525984" y="8961506"/>
                  <a:pt x="1961719" y="10525408"/>
                  <a:pt x="24658" y="10525408"/>
                </a:cubicBezTo>
                <a:lnTo>
                  <a:pt x="0" y="10524784"/>
                </a:lnTo>
                <a:lnTo>
                  <a:pt x="0" y="415001"/>
                </a:lnTo>
                <a:lnTo>
                  <a:pt x="2954970" y="415001"/>
                </a:lnTo>
                <a:close/>
              </a:path>
            </a:pathLst>
          </a:custGeom>
          <a:solidFill>
            <a:schemeClr val="bg1">
              <a:lumMod val="95000"/>
            </a:schemeClr>
          </a:solidFill>
        </p:spPr>
        <p:txBody>
          <a:bodyPr wrap="square">
            <a:noAutofit/>
          </a:bodyPr>
          <a:lstStyle>
            <a:lvl1pPr>
              <a:defRPr>
                <a:solidFill>
                  <a:schemeClr val="bg1"/>
                </a:solidFill>
              </a:defRPr>
            </a:lvl1pPr>
          </a:lstStyle>
          <a:p>
            <a:endParaRPr lang="en-US"/>
          </a:p>
          <a:p>
            <a:endParaRPr lang="en-US"/>
          </a:p>
          <a:p>
            <a:endParaRPr lang="en-US"/>
          </a:p>
          <a:p>
            <a:endParaRPr lang="en-US"/>
          </a:p>
        </p:txBody>
      </p:sp>
      <p:sp>
        <p:nvSpPr>
          <p:cNvPr id="11" name="Text Placeholder 32">
            <a:extLst>
              <a:ext uri="{FF2B5EF4-FFF2-40B4-BE49-F238E27FC236}">
                <a16:creationId xmlns:a16="http://schemas.microsoft.com/office/drawing/2014/main" id="{512C4735-852B-F950-237E-99488D513BC9}"/>
              </a:ext>
            </a:extLst>
          </p:cNvPr>
          <p:cNvSpPr>
            <a:spLocks noGrp="1"/>
          </p:cNvSpPr>
          <p:nvPr>
            <p:ph type="body" sz="quarter" idx="32" hasCustomPrompt="1"/>
          </p:nvPr>
        </p:nvSpPr>
        <p:spPr>
          <a:xfrm>
            <a:off x="3922440" y="3577701"/>
            <a:ext cx="3270634" cy="6921144"/>
          </a:xfrm>
          <a:prstGeom prst="rect">
            <a:avLst/>
          </a:prstGeom>
        </p:spPr>
        <p:txBody>
          <a:bodyPr numCol="1" spcCol="288000" anchor="t">
            <a:noAutofit/>
          </a:bodyPr>
          <a:lstStyle>
            <a:lvl1pPr marL="0" indent="0" algn="just">
              <a:lnSpc>
                <a:spcPct val="10000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12" name="Text Placeholder 32">
            <a:extLst>
              <a:ext uri="{FF2B5EF4-FFF2-40B4-BE49-F238E27FC236}">
                <a16:creationId xmlns:a16="http://schemas.microsoft.com/office/drawing/2014/main" id="{29E435BF-0C8B-AA36-D85F-E2E10757D786}"/>
              </a:ext>
            </a:extLst>
          </p:cNvPr>
          <p:cNvSpPr>
            <a:spLocks noGrp="1"/>
          </p:cNvSpPr>
          <p:nvPr>
            <p:ph type="body" sz="quarter" idx="33" hasCustomPrompt="1"/>
          </p:nvPr>
        </p:nvSpPr>
        <p:spPr>
          <a:xfrm>
            <a:off x="3922440" y="1532641"/>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13" name="Text Placeholder 32">
            <a:extLst>
              <a:ext uri="{FF2B5EF4-FFF2-40B4-BE49-F238E27FC236}">
                <a16:creationId xmlns:a16="http://schemas.microsoft.com/office/drawing/2014/main" id="{BD1E4AC5-9BC4-46F4-BF8C-5807EC00A4AD}"/>
              </a:ext>
            </a:extLst>
          </p:cNvPr>
          <p:cNvSpPr>
            <a:spLocks noGrp="1"/>
          </p:cNvSpPr>
          <p:nvPr>
            <p:ph type="body" sz="quarter" idx="38" hasCustomPrompt="1"/>
          </p:nvPr>
        </p:nvSpPr>
        <p:spPr>
          <a:xfrm>
            <a:off x="3887787" y="769163"/>
            <a:ext cx="3253308"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3" name="Slide Number Placeholder 5">
            <a:extLst>
              <a:ext uri="{FF2B5EF4-FFF2-40B4-BE49-F238E27FC236}">
                <a16:creationId xmlns:a16="http://schemas.microsoft.com/office/drawing/2014/main" id="{A26AE195-C77C-7A33-4945-94F060365968}"/>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23">
            <a:extLst>
              <a:ext uri="{FF2B5EF4-FFF2-40B4-BE49-F238E27FC236}">
                <a16:creationId xmlns:a16="http://schemas.microsoft.com/office/drawing/2014/main" id="{166D04B4-A157-BA57-162B-AB0C0BF03B5F}"/>
              </a:ext>
            </a:extLst>
          </p:cNvPr>
          <p:cNvSpPr>
            <a:spLocks noGrp="1"/>
          </p:cNvSpPr>
          <p:nvPr>
            <p:ph type="body" sz="quarter" idx="65" hasCustomPrompt="1"/>
          </p:nvPr>
        </p:nvSpPr>
        <p:spPr>
          <a:xfrm>
            <a:off x="1284" y="-374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695026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2B37C3F-C656-93EF-CF41-008BD33CC1BE}"/>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7D5D133-C3DC-A5D0-2E40-85B86E034BBA}"/>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bject 3">
            <a:extLst>
              <a:ext uri="{FF2B5EF4-FFF2-40B4-BE49-F238E27FC236}">
                <a16:creationId xmlns:a16="http://schemas.microsoft.com/office/drawing/2014/main" id="{EB89A9DF-E47F-19F7-0347-581BE62B8BC7}"/>
              </a:ext>
            </a:extLst>
          </p:cNvPr>
          <p:cNvSpPr/>
          <p:nvPr userDrawn="1"/>
        </p:nvSpPr>
        <p:spPr>
          <a:xfrm rot="16200000">
            <a:off x="5689165"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7" name="Picture Placeholder 12">
            <a:extLst>
              <a:ext uri="{FF2B5EF4-FFF2-40B4-BE49-F238E27FC236}">
                <a16:creationId xmlns:a16="http://schemas.microsoft.com/office/drawing/2014/main" id="{E5C64BD4-58C8-E88A-9163-682EE9F8E57B}"/>
              </a:ext>
            </a:extLst>
          </p:cNvPr>
          <p:cNvSpPr>
            <a:spLocks noGrp="1"/>
          </p:cNvSpPr>
          <p:nvPr>
            <p:ph type="pic" sz="quarter" idx="73"/>
          </p:nvPr>
        </p:nvSpPr>
        <p:spPr>
          <a:xfrm>
            <a:off x="0" y="0"/>
            <a:ext cx="3485072" cy="5321305"/>
          </a:xfrm>
          <a:solidFill>
            <a:schemeClr val="bg1">
              <a:lumMod val="95000"/>
            </a:schemeClr>
          </a:solidFill>
        </p:spPr>
        <p:txBody>
          <a:bodyPr/>
          <a:lstStyle/>
          <a:p>
            <a:endParaRPr lang="en-GB"/>
          </a:p>
        </p:txBody>
      </p:sp>
      <p:sp>
        <p:nvSpPr>
          <p:cNvPr id="6" name="Text Placeholder 32">
            <a:extLst>
              <a:ext uri="{FF2B5EF4-FFF2-40B4-BE49-F238E27FC236}">
                <a16:creationId xmlns:a16="http://schemas.microsoft.com/office/drawing/2014/main" id="{A08B4653-04EC-EC6E-1A19-CDB4FEB1B8A3}"/>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3" name="Picture Placeholder 12">
            <a:extLst>
              <a:ext uri="{FF2B5EF4-FFF2-40B4-BE49-F238E27FC236}">
                <a16:creationId xmlns:a16="http://schemas.microsoft.com/office/drawing/2014/main" id="{41AD4044-DD2A-AF20-15C1-CB743905AC2A}"/>
              </a:ext>
            </a:extLst>
          </p:cNvPr>
          <p:cNvSpPr>
            <a:spLocks noGrp="1"/>
          </p:cNvSpPr>
          <p:nvPr>
            <p:ph type="pic" sz="quarter" idx="74"/>
          </p:nvPr>
        </p:nvSpPr>
        <p:spPr>
          <a:xfrm>
            <a:off x="3683959" y="0"/>
            <a:ext cx="3485072" cy="5321305"/>
          </a:xfrm>
          <a:solidFill>
            <a:schemeClr val="bg1">
              <a:lumMod val="95000"/>
            </a:schemeClr>
          </a:solidFill>
        </p:spPr>
        <p:txBody>
          <a:bodyPr/>
          <a:lstStyle/>
          <a:p>
            <a:endParaRPr lang="en-GB"/>
          </a:p>
        </p:txBody>
      </p:sp>
      <p:sp>
        <p:nvSpPr>
          <p:cNvPr id="8" name="Picture Placeholder 12">
            <a:extLst>
              <a:ext uri="{FF2B5EF4-FFF2-40B4-BE49-F238E27FC236}">
                <a16:creationId xmlns:a16="http://schemas.microsoft.com/office/drawing/2014/main" id="{B01AA6F1-4922-0187-CB19-743ECDF5E327}"/>
              </a:ext>
            </a:extLst>
          </p:cNvPr>
          <p:cNvSpPr>
            <a:spLocks noGrp="1"/>
          </p:cNvSpPr>
          <p:nvPr>
            <p:ph type="pic" sz="quarter" idx="75"/>
          </p:nvPr>
        </p:nvSpPr>
        <p:spPr>
          <a:xfrm>
            <a:off x="0" y="5586408"/>
            <a:ext cx="3485072" cy="5321305"/>
          </a:xfrm>
          <a:solidFill>
            <a:schemeClr val="bg1">
              <a:lumMod val="95000"/>
            </a:schemeClr>
          </a:solidFill>
        </p:spPr>
        <p:txBody>
          <a:bodyPr/>
          <a:lstStyle/>
          <a:p>
            <a:endParaRPr lang="en-GB"/>
          </a:p>
        </p:txBody>
      </p:sp>
      <p:sp>
        <p:nvSpPr>
          <p:cNvPr id="12" name="Freeform 11">
            <a:extLst>
              <a:ext uri="{FF2B5EF4-FFF2-40B4-BE49-F238E27FC236}">
                <a16:creationId xmlns:a16="http://schemas.microsoft.com/office/drawing/2014/main" id="{53E9BCE9-8302-D9B9-EB9C-5FD0F4891DDB}"/>
              </a:ext>
            </a:extLst>
          </p:cNvPr>
          <p:cNvSpPr>
            <a:spLocks noGrp="1"/>
          </p:cNvSpPr>
          <p:nvPr>
            <p:ph type="pic" sz="quarter" idx="76"/>
          </p:nvPr>
        </p:nvSpPr>
        <p:spPr>
          <a:xfrm>
            <a:off x="3683959" y="5586408"/>
            <a:ext cx="3485072" cy="5321305"/>
          </a:xfrm>
          <a:custGeom>
            <a:avLst/>
            <a:gdLst>
              <a:gd name="connsiteX0" fmla="*/ 0 w 3485072"/>
              <a:gd name="connsiteY0" fmla="*/ 0 h 5321305"/>
              <a:gd name="connsiteX1" fmla="*/ 3485072 w 3485072"/>
              <a:gd name="connsiteY1" fmla="*/ 0 h 5321305"/>
              <a:gd name="connsiteX2" fmla="*/ 3485072 w 3485072"/>
              <a:gd name="connsiteY2" fmla="*/ 2361609 h 5321305"/>
              <a:gd name="connsiteX3" fmla="*/ 3258842 w 3485072"/>
              <a:gd name="connsiteY3" fmla="*/ 2361609 h 5321305"/>
              <a:gd name="connsiteX4" fmla="*/ 3258842 w 3485072"/>
              <a:gd name="connsiteY4" fmla="*/ 5321305 h 5321305"/>
              <a:gd name="connsiteX5" fmla="*/ 0 w 3485072"/>
              <a:gd name="connsiteY5" fmla="*/ 5321305 h 532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5321305">
                <a:moveTo>
                  <a:pt x="0" y="0"/>
                </a:moveTo>
                <a:lnTo>
                  <a:pt x="3485072" y="0"/>
                </a:lnTo>
                <a:lnTo>
                  <a:pt x="3485072" y="2361609"/>
                </a:lnTo>
                <a:lnTo>
                  <a:pt x="3258842" y="2361609"/>
                </a:lnTo>
                <a:lnTo>
                  <a:pt x="3258842" y="5321305"/>
                </a:lnTo>
                <a:lnTo>
                  <a:pt x="0" y="5321305"/>
                </a:lnTo>
                <a:close/>
              </a:path>
            </a:pathLst>
          </a:custGeom>
          <a:solidFill>
            <a:schemeClr val="bg1">
              <a:lumMod val="95000"/>
            </a:schemeClr>
          </a:solidFill>
        </p:spPr>
        <p:txBody>
          <a:bodyPr wrap="square">
            <a:noAutofit/>
          </a:bodyPr>
          <a:lstStyle/>
          <a:p>
            <a:endParaRPr lang="en-GB"/>
          </a:p>
        </p:txBody>
      </p:sp>
      <p:sp>
        <p:nvSpPr>
          <p:cNvPr id="15" name="Text Placeholder 23">
            <a:extLst>
              <a:ext uri="{FF2B5EF4-FFF2-40B4-BE49-F238E27FC236}">
                <a16:creationId xmlns:a16="http://schemas.microsoft.com/office/drawing/2014/main" id="{4C177562-830D-1985-F453-64EB50E0557F}"/>
              </a:ext>
            </a:extLst>
          </p:cNvPr>
          <p:cNvSpPr>
            <a:spLocks noGrp="1"/>
          </p:cNvSpPr>
          <p:nvPr>
            <p:ph type="body" sz="quarter" idx="65" hasCustomPrompt="1"/>
          </p:nvPr>
        </p:nvSpPr>
        <p:spPr>
          <a:xfrm rot="16200000">
            <a:off x="5695175"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6566902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2C34962-1127-040D-E6FB-B1F2B3264B04}"/>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4">
            <a:extLst>
              <a:ext uri="{FF2B5EF4-FFF2-40B4-BE49-F238E27FC236}">
                <a16:creationId xmlns:a16="http://schemas.microsoft.com/office/drawing/2014/main" id="{FA7A80C8-6D08-8E12-E20D-587AB45CC58F}"/>
              </a:ext>
            </a:extLst>
          </p:cNvPr>
          <p:cNvSpPr>
            <a:spLocks noGrp="1"/>
          </p:cNvSpPr>
          <p:nvPr>
            <p:ph type="sldNum" sz="quarter" idx="12"/>
          </p:nvPr>
        </p:nvSpPr>
        <p:spPr/>
        <p:txBody>
          <a:bodyPr/>
          <a:lstStyle/>
          <a:p>
            <a:fld id="{9C527BFA-2C0E-4CEC-B6A5-913A56FEF4B4}" type="slidenum">
              <a:rPr lang="fr-CA" smtClean="0"/>
              <a:pPr/>
              <a:t>‹#›</a:t>
            </a:fld>
            <a:endParaRPr lang="fr-CA" dirty="0"/>
          </a:p>
        </p:txBody>
      </p:sp>
      <p:sp>
        <p:nvSpPr>
          <p:cNvPr id="7" name="Text Placeholder 32">
            <a:extLst>
              <a:ext uri="{FF2B5EF4-FFF2-40B4-BE49-F238E27FC236}">
                <a16:creationId xmlns:a16="http://schemas.microsoft.com/office/drawing/2014/main" id="{5CC3CF6D-4341-F330-59BA-D37BF29BBF6F}"/>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8" name="Picture Placeholder 12">
            <a:extLst>
              <a:ext uri="{FF2B5EF4-FFF2-40B4-BE49-F238E27FC236}">
                <a16:creationId xmlns:a16="http://schemas.microsoft.com/office/drawing/2014/main" id="{B1CE8390-D303-ED62-E502-FE3E71E971FC}"/>
              </a:ext>
            </a:extLst>
          </p:cNvPr>
          <p:cNvSpPr>
            <a:spLocks noGrp="1"/>
          </p:cNvSpPr>
          <p:nvPr>
            <p:ph type="pic" sz="quarter" idx="75"/>
          </p:nvPr>
        </p:nvSpPr>
        <p:spPr>
          <a:xfrm>
            <a:off x="0" y="5586408"/>
            <a:ext cx="3485072" cy="5321305"/>
          </a:xfrm>
          <a:solidFill>
            <a:schemeClr val="bg1">
              <a:lumMod val="95000"/>
            </a:schemeClr>
          </a:solidFill>
        </p:spPr>
        <p:txBody>
          <a:bodyPr/>
          <a:lstStyle/>
          <a:p>
            <a:endParaRPr lang="en-GB"/>
          </a:p>
        </p:txBody>
      </p:sp>
      <p:sp>
        <p:nvSpPr>
          <p:cNvPr id="9" name="Freeform 8">
            <a:extLst>
              <a:ext uri="{FF2B5EF4-FFF2-40B4-BE49-F238E27FC236}">
                <a16:creationId xmlns:a16="http://schemas.microsoft.com/office/drawing/2014/main" id="{07B9B20F-5175-CB5F-064B-1E3E16BB66C3}"/>
              </a:ext>
            </a:extLst>
          </p:cNvPr>
          <p:cNvSpPr>
            <a:spLocks noGrp="1"/>
          </p:cNvSpPr>
          <p:nvPr>
            <p:ph type="pic" sz="quarter" idx="76"/>
          </p:nvPr>
        </p:nvSpPr>
        <p:spPr>
          <a:xfrm>
            <a:off x="3683959" y="5586408"/>
            <a:ext cx="3485072" cy="5321305"/>
          </a:xfrm>
          <a:custGeom>
            <a:avLst/>
            <a:gdLst>
              <a:gd name="connsiteX0" fmla="*/ 0 w 3485072"/>
              <a:gd name="connsiteY0" fmla="*/ 0 h 5321305"/>
              <a:gd name="connsiteX1" fmla="*/ 3485072 w 3485072"/>
              <a:gd name="connsiteY1" fmla="*/ 0 h 5321305"/>
              <a:gd name="connsiteX2" fmla="*/ 3485072 w 3485072"/>
              <a:gd name="connsiteY2" fmla="*/ 2361609 h 5321305"/>
              <a:gd name="connsiteX3" fmla="*/ 3258842 w 3485072"/>
              <a:gd name="connsiteY3" fmla="*/ 2361609 h 5321305"/>
              <a:gd name="connsiteX4" fmla="*/ 3258842 w 3485072"/>
              <a:gd name="connsiteY4" fmla="*/ 5321305 h 5321305"/>
              <a:gd name="connsiteX5" fmla="*/ 0 w 3485072"/>
              <a:gd name="connsiteY5" fmla="*/ 5321305 h 532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5321305">
                <a:moveTo>
                  <a:pt x="0" y="0"/>
                </a:moveTo>
                <a:lnTo>
                  <a:pt x="3485072" y="0"/>
                </a:lnTo>
                <a:lnTo>
                  <a:pt x="3485072" y="2361609"/>
                </a:lnTo>
                <a:lnTo>
                  <a:pt x="3258842" y="2361609"/>
                </a:lnTo>
                <a:lnTo>
                  <a:pt x="3258842" y="5321305"/>
                </a:lnTo>
                <a:lnTo>
                  <a:pt x="0" y="5321305"/>
                </a:lnTo>
                <a:close/>
              </a:path>
            </a:pathLst>
          </a:custGeom>
          <a:solidFill>
            <a:schemeClr val="bg1">
              <a:lumMod val="95000"/>
            </a:schemeClr>
          </a:solidFill>
        </p:spPr>
        <p:txBody>
          <a:bodyPr wrap="square">
            <a:noAutofit/>
          </a:bodyPr>
          <a:lstStyle/>
          <a:p>
            <a:endParaRPr lang="en-GB"/>
          </a:p>
        </p:txBody>
      </p:sp>
      <p:sp>
        <p:nvSpPr>
          <p:cNvPr id="10" name="Rectangle 9">
            <a:extLst>
              <a:ext uri="{FF2B5EF4-FFF2-40B4-BE49-F238E27FC236}">
                <a16:creationId xmlns:a16="http://schemas.microsoft.com/office/drawing/2014/main" id="{142D38B6-9202-B8BC-C63B-59D5DD7D058B}"/>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bject 3">
            <a:extLst>
              <a:ext uri="{FF2B5EF4-FFF2-40B4-BE49-F238E27FC236}">
                <a16:creationId xmlns:a16="http://schemas.microsoft.com/office/drawing/2014/main" id="{E9033464-49B6-F134-BD4C-1A4A20308D55}"/>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5" name="Text Placeholder 23">
            <a:extLst>
              <a:ext uri="{FF2B5EF4-FFF2-40B4-BE49-F238E27FC236}">
                <a16:creationId xmlns:a16="http://schemas.microsoft.com/office/drawing/2014/main" id="{4C177562-830D-1985-F453-64EB50E0557F}"/>
              </a:ext>
            </a:extLst>
          </p:cNvPr>
          <p:cNvSpPr>
            <a:spLocks noGrp="1"/>
          </p:cNvSpPr>
          <p:nvPr>
            <p:ph type="body" sz="quarter" idx="65"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1" name="Picture Placeholder 12">
            <a:extLst>
              <a:ext uri="{FF2B5EF4-FFF2-40B4-BE49-F238E27FC236}">
                <a16:creationId xmlns:a16="http://schemas.microsoft.com/office/drawing/2014/main" id="{D17D66AF-F3B2-DC9C-AE98-36EDAD636B28}"/>
              </a:ext>
            </a:extLst>
          </p:cNvPr>
          <p:cNvSpPr>
            <a:spLocks noGrp="1"/>
          </p:cNvSpPr>
          <p:nvPr>
            <p:ph type="pic" sz="quarter" idx="77"/>
          </p:nvPr>
        </p:nvSpPr>
        <p:spPr>
          <a:xfrm>
            <a:off x="-1" y="1"/>
            <a:ext cx="7169031" cy="5321304"/>
          </a:xfrm>
          <a:solidFill>
            <a:schemeClr val="bg1">
              <a:lumMod val="95000"/>
            </a:schemeClr>
          </a:solidFill>
        </p:spPr>
        <p:txBody>
          <a:bodyPr/>
          <a:lstStyle/>
          <a:p>
            <a:endParaRPr lang="en-GB"/>
          </a:p>
        </p:txBody>
      </p:sp>
    </p:spTree>
    <p:extLst>
      <p:ext uri="{BB962C8B-B14F-4D97-AF65-F5344CB8AC3E}">
        <p14:creationId xmlns:p14="http://schemas.microsoft.com/office/powerpoint/2010/main" val="2788275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72"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E1ADD7D-1DCB-746D-BE63-9918C574BCE4}"/>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A28E761-779B-1D60-D2CC-602EA32D4FE5}"/>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3">
            <a:extLst>
              <a:ext uri="{FF2B5EF4-FFF2-40B4-BE49-F238E27FC236}">
                <a16:creationId xmlns:a16="http://schemas.microsoft.com/office/drawing/2014/main" id="{0B27F0FF-6C2C-3B68-77AE-E93A7FB02B14}"/>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Text Placeholder 32">
            <a:extLst>
              <a:ext uri="{FF2B5EF4-FFF2-40B4-BE49-F238E27FC236}">
                <a16:creationId xmlns:a16="http://schemas.microsoft.com/office/drawing/2014/main" id="{C0AD9814-22C3-C5F5-2A20-D329C5EA23D4}"/>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4" name="Picture Placeholder 12">
            <a:extLst>
              <a:ext uri="{FF2B5EF4-FFF2-40B4-BE49-F238E27FC236}">
                <a16:creationId xmlns:a16="http://schemas.microsoft.com/office/drawing/2014/main" id="{DBC44653-5292-6827-F178-5BD682A1168C}"/>
              </a:ext>
            </a:extLst>
          </p:cNvPr>
          <p:cNvSpPr>
            <a:spLocks noGrp="1"/>
          </p:cNvSpPr>
          <p:nvPr>
            <p:ph type="pic" sz="quarter" idx="77"/>
          </p:nvPr>
        </p:nvSpPr>
        <p:spPr>
          <a:xfrm>
            <a:off x="-1" y="1"/>
            <a:ext cx="7169031" cy="5321304"/>
          </a:xfrm>
          <a:solidFill>
            <a:schemeClr val="bg1">
              <a:lumMod val="95000"/>
            </a:schemeClr>
          </a:solidFill>
        </p:spPr>
        <p:txBody>
          <a:bodyPr/>
          <a:lstStyle/>
          <a:p>
            <a:endParaRPr lang="en-GB"/>
          </a:p>
        </p:txBody>
      </p:sp>
      <p:sp>
        <p:nvSpPr>
          <p:cNvPr id="16" name="Freeform 15">
            <a:extLst>
              <a:ext uri="{FF2B5EF4-FFF2-40B4-BE49-F238E27FC236}">
                <a16:creationId xmlns:a16="http://schemas.microsoft.com/office/drawing/2014/main" id="{2F7B0CFE-28E7-CB1E-9BD0-752E034ADA39}"/>
              </a:ext>
            </a:extLst>
          </p:cNvPr>
          <p:cNvSpPr>
            <a:spLocks noGrp="1"/>
          </p:cNvSpPr>
          <p:nvPr>
            <p:ph type="pic" sz="quarter" idx="78"/>
          </p:nvPr>
        </p:nvSpPr>
        <p:spPr>
          <a:xfrm>
            <a:off x="0" y="5586409"/>
            <a:ext cx="7169031" cy="5321304"/>
          </a:xfrm>
          <a:custGeom>
            <a:avLst/>
            <a:gdLst>
              <a:gd name="connsiteX0" fmla="*/ 0 w 7169031"/>
              <a:gd name="connsiteY0" fmla="*/ 0 h 5321304"/>
              <a:gd name="connsiteX1" fmla="*/ 7169031 w 7169031"/>
              <a:gd name="connsiteY1" fmla="*/ 0 h 5321304"/>
              <a:gd name="connsiteX2" fmla="*/ 7169031 w 7169031"/>
              <a:gd name="connsiteY2" fmla="*/ 2364612 h 5321304"/>
              <a:gd name="connsiteX3" fmla="*/ 6912455 w 7169031"/>
              <a:gd name="connsiteY3" fmla="*/ 2364612 h 5321304"/>
              <a:gd name="connsiteX4" fmla="*/ 6912455 w 7169031"/>
              <a:gd name="connsiteY4" fmla="*/ 5321304 h 5321304"/>
              <a:gd name="connsiteX5" fmla="*/ 0 w 7169031"/>
              <a:gd name="connsiteY5" fmla="*/ 5321304 h 532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9031" h="5321304">
                <a:moveTo>
                  <a:pt x="0" y="0"/>
                </a:moveTo>
                <a:lnTo>
                  <a:pt x="7169031" y="0"/>
                </a:lnTo>
                <a:lnTo>
                  <a:pt x="7169031" y="2364612"/>
                </a:lnTo>
                <a:lnTo>
                  <a:pt x="6912455" y="2364612"/>
                </a:lnTo>
                <a:lnTo>
                  <a:pt x="6912455" y="5321304"/>
                </a:lnTo>
                <a:lnTo>
                  <a:pt x="0" y="5321304"/>
                </a:lnTo>
                <a:close/>
              </a:path>
            </a:pathLst>
          </a:custGeom>
          <a:solidFill>
            <a:schemeClr val="bg1">
              <a:lumMod val="95000"/>
            </a:schemeClr>
          </a:solidFill>
        </p:spPr>
        <p:txBody>
          <a:bodyPr wrap="square">
            <a:noAutofit/>
          </a:bodyPr>
          <a:lstStyle/>
          <a:p>
            <a:endParaRPr lang="en-GB"/>
          </a:p>
        </p:txBody>
      </p:sp>
      <p:sp>
        <p:nvSpPr>
          <p:cNvPr id="13" name="Text Placeholder 23">
            <a:extLst>
              <a:ext uri="{FF2B5EF4-FFF2-40B4-BE49-F238E27FC236}">
                <a16:creationId xmlns:a16="http://schemas.microsoft.com/office/drawing/2014/main" id="{D0D7F0B6-8CAD-71B4-393E-C88E8678B0E7}"/>
              </a:ext>
            </a:extLst>
          </p:cNvPr>
          <p:cNvSpPr>
            <a:spLocks noGrp="1"/>
          </p:cNvSpPr>
          <p:nvPr>
            <p:ph type="body" sz="quarter" idx="65"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586888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94C4C2C-FED8-47E4-AB52-57344B1AE856}"/>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C0EF6C8-5F32-29F1-B725-F263B6483354}"/>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bject 3">
            <a:extLst>
              <a:ext uri="{FF2B5EF4-FFF2-40B4-BE49-F238E27FC236}">
                <a16:creationId xmlns:a16="http://schemas.microsoft.com/office/drawing/2014/main" id="{E13080DA-69F0-C932-E43C-818B1CF96E0E}"/>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1" name="Freeform 20">
            <a:extLst>
              <a:ext uri="{FF2B5EF4-FFF2-40B4-BE49-F238E27FC236}">
                <a16:creationId xmlns:a16="http://schemas.microsoft.com/office/drawing/2014/main" id="{EDCC7AE2-6098-E53A-506F-86A45ADAF4F7}"/>
              </a:ext>
            </a:extLst>
          </p:cNvPr>
          <p:cNvSpPr>
            <a:spLocks noGrp="1"/>
          </p:cNvSpPr>
          <p:nvPr>
            <p:ph type="pic" sz="quarter" idx="80"/>
          </p:nvPr>
        </p:nvSpPr>
        <p:spPr>
          <a:xfrm>
            <a:off x="3683959" y="7421564"/>
            <a:ext cx="3485072" cy="3486149"/>
          </a:xfrm>
          <a:custGeom>
            <a:avLst/>
            <a:gdLst>
              <a:gd name="connsiteX0" fmla="*/ 0 w 3485072"/>
              <a:gd name="connsiteY0" fmla="*/ 0 h 3486149"/>
              <a:gd name="connsiteX1" fmla="*/ 3485072 w 3485072"/>
              <a:gd name="connsiteY1" fmla="*/ 0 h 3486149"/>
              <a:gd name="connsiteX2" fmla="*/ 3485072 w 3485072"/>
              <a:gd name="connsiteY2" fmla="*/ 529457 h 3486149"/>
              <a:gd name="connsiteX3" fmla="*/ 3228496 w 3485072"/>
              <a:gd name="connsiteY3" fmla="*/ 529457 h 3486149"/>
              <a:gd name="connsiteX4" fmla="*/ 3228496 w 3485072"/>
              <a:gd name="connsiteY4" fmla="*/ 3486149 h 3486149"/>
              <a:gd name="connsiteX5" fmla="*/ 0 w 3485072"/>
              <a:gd name="connsiteY5" fmla="*/ 3486149 h 3486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3486149">
                <a:moveTo>
                  <a:pt x="0" y="0"/>
                </a:moveTo>
                <a:lnTo>
                  <a:pt x="3485072" y="0"/>
                </a:lnTo>
                <a:lnTo>
                  <a:pt x="3485072" y="529457"/>
                </a:lnTo>
                <a:lnTo>
                  <a:pt x="3228496" y="529457"/>
                </a:lnTo>
                <a:lnTo>
                  <a:pt x="3228496" y="3486149"/>
                </a:lnTo>
                <a:lnTo>
                  <a:pt x="0" y="3486149"/>
                </a:lnTo>
                <a:close/>
              </a:path>
            </a:pathLst>
          </a:custGeom>
          <a:solidFill>
            <a:schemeClr val="bg1">
              <a:lumMod val="95000"/>
            </a:schemeClr>
          </a:solidFill>
        </p:spPr>
        <p:txBody>
          <a:bodyPr wrap="square">
            <a:noAutofit/>
          </a:bodyPr>
          <a:lstStyle/>
          <a:p>
            <a:endParaRPr lang="en-GB"/>
          </a:p>
        </p:txBody>
      </p:sp>
      <p:sp>
        <p:nvSpPr>
          <p:cNvPr id="3" name="Text Placeholder 32">
            <a:extLst>
              <a:ext uri="{FF2B5EF4-FFF2-40B4-BE49-F238E27FC236}">
                <a16:creationId xmlns:a16="http://schemas.microsoft.com/office/drawing/2014/main" id="{31ACFCBA-911F-E1B9-006E-7D7D7C73C3B5}"/>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0" name="Text Placeholder 23">
            <a:extLst>
              <a:ext uri="{FF2B5EF4-FFF2-40B4-BE49-F238E27FC236}">
                <a16:creationId xmlns:a16="http://schemas.microsoft.com/office/drawing/2014/main" id="{95A0C4FF-3F30-E3B0-90B9-7CABB6B55651}"/>
              </a:ext>
            </a:extLst>
          </p:cNvPr>
          <p:cNvSpPr>
            <a:spLocks noGrp="1"/>
          </p:cNvSpPr>
          <p:nvPr>
            <p:ph type="body" sz="quarter" idx="76"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1" name="Picture Placeholder 12">
            <a:extLst>
              <a:ext uri="{FF2B5EF4-FFF2-40B4-BE49-F238E27FC236}">
                <a16:creationId xmlns:a16="http://schemas.microsoft.com/office/drawing/2014/main" id="{79622839-EAE4-9B09-333F-E87611954275}"/>
              </a:ext>
            </a:extLst>
          </p:cNvPr>
          <p:cNvSpPr>
            <a:spLocks noGrp="1"/>
          </p:cNvSpPr>
          <p:nvPr>
            <p:ph type="pic" sz="quarter" idx="77"/>
          </p:nvPr>
        </p:nvSpPr>
        <p:spPr>
          <a:xfrm>
            <a:off x="0" y="5586408"/>
            <a:ext cx="3485072" cy="5321305"/>
          </a:xfrm>
          <a:solidFill>
            <a:schemeClr val="bg1">
              <a:lumMod val="95000"/>
            </a:schemeClr>
          </a:solidFill>
        </p:spPr>
        <p:txBody>
          <a:bodyPr/>
          <a:lstStyle/>
          <a:p>
            <a:endParaRPr lang="en-GB"/>
          </a:p>
        </p:txBody>
      </p:sp>
      <p:sp>
        <p:nvSpPr>
          <p:cNvPr id="12" name="Picture Placeholder 12">
            <a:extLst>
              <a:ext uri="{FF2B5EF4-FFF2-40B4-BE49-F238E27FC236}">
                <a16:creationId xmlns:a16="http://schemas.microsoft.com/office/drawing/2014/main" id="{811115DB-8EFD-D4E8-EA75-09B695C96C86}"/>
              </a:ext>
            </a:extLst>
          </p:cNvPr>
          <p:cNvSpPr>
            <a:spLocks noGrp="1"/>
          </p:cNvSpPr>
          <p:nvPr>
            <p:ph type="pic" sz="quarter" idx="78"/>
          </p:nvPr>
        </p:nvSpPr>
        <p:spPr>
          <a:xfrm>
            <a:off x="0" y="0"/>
            <a:ext cx="3485072" cy="5321305"/>
          </a:xfrm>
          <a:solidFill>
            <a:schemeClr val="bg1">
              <a:lumMod val="95000"/>
            </a:schemeClr>
          </a:solidFill>
        </p:spPr>
        <p:txBody>
          <a:bodyPr/>
          <a:lstStyle/>
          <a:p>
            <a:endParaRPr lang="en-GB"/>
          </a:p>
        </p:txBody>
      </p:sp>
      <p:sp>
        <p:nvSpPr>
          <p:cNvPr id="13" name="Picture Placeholder 12">
            <a:extLst>
              <a:ext uri="{FF2B5EF4-FFF2-40B4-BE49-F238E27FC236}">
                <a16:creationId xmlns:a16="http://schemas.microsoft.com/office/drawing/2014/main" id="{A3F0AAF2-6471-2232-A9E8-867984F4D04B}"/>
              </a:ext>
            </a:extLst>
          </p:cNvPr>
          <p:cNvSpPr>
            <a:spLocks noGrp="1"/>
          </p:cNvSpPr>
          <p:nvPr>
            <p:ph type="pic" sz="quarter" idx="74"/>
          </p:nvPr>
        </p:nvSpPr>
        <p:spPr>
          <a:xfrm>
            <a:off x="3683959" y="0"/>
            <a:ext cx="3485072" cy="3486149"/>
          </a:xfrm>
          <a:solidFill>
            <a:schemeClr val="bg1">
              <a:lumMod val="95000"/>
            </a:schemeClr>
          </a:solidFill>
        </p:spPr>
        <p:txBody>
          <a:bodyPr/>
          <a:lstStyle/>
          <a:p>
            <a:endParaRPr lang="en-GB"/>
          </a:p>
        </p:txBody>
      </p:sp>
      <p:sp>
        <p:nvSpPr>
          <p:cNvPr id="19" name="Picture Placeholder 12">
            <a:extLst>
              <a:ext uri="{FF2B5EF4-FFF2-40B4-BE49-F238E27FC236}">
                <a16:creationId xmlns:a16="http://schemas.microsoft.com/office/drawing/2014/main" id="{3E17D757-B0B8-12AD-ADBA-E72BA3EC6A76}"/>
              </a:ext>
            </a:extLst>
          </p:cNvPr>
          <p:cNvSpPr>
            <a:spLocks noGrp="1"/>
          </p:cNvSpPr>
          <p:nvPr>
            <p:ph type="pic" sz="quarter" idx="79"/>
          </p:nvPr>
        </p:nvSpPr>
        <p:spPr>
          <a:xfrm>
            <a:off x="3683959" y="3714750"/>
            <a:ext cx="3485072" cy="3486149"/>
          </a:xfrm>
          <a:solidFill>
            <a:schemeClr val="bg1">
              <a:lumMod val="95000"/>
            </a:schemeClr>
          </a:solidFill>
        </p:spPr>
        <p:txBody>
          <a:bodyPr/>
          <a:lstStyle/>
          <a:p>
            <a:endParaRPr lang="en-GB"/>
          </a:p>
        </p:txBody>
      </p:sp>
    </p:spTree>
    <p:extLst>
      <p:ext uri="{BB962C8B-B14F-4D97-AF65-F5344CB8AC3E}">
        <p14:creationId xmlns:p14="http://schemas.microsoft.com/office/powerpoint/2010/main" val="954843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F654875-4ACC-A93C-7093-E1480E1A4B15}"/>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C0EF6C8-5F32-29F1-B725-F263B6483354}"/>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ject 3">
            <a:extLst>
              <a:ext uri="{FF2B5EF4-FFF2-40B4-BE49-F238E27FC236}">
                <a16:creationId xmlns:a16="http://schemas.microsoft.com/office/drawing/2014/main" id="{7234D710-E1F1-8741-7334-ACE5CF19FB5F}"/>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6" name="Freeform 5">
            <a:extLst>
              <a:ext uri="{FF2B5EF4-FFF2-40B4-BE49-F238E27FC236}">
                <a16:creationId xmlns:a16="http://schemas.microsoft.com/office/drawing/2014/main" id="{21355443-7732-8F4B-459F-82983825DB9B}"/>
              </a:ext>
            </a:extLst>
          </p:cNvPr>
          <p:cNvSpPr>
            <a:spLocks noGrp="1"/>
          </p:cNvSpPr>
          <p:nvPr>
            <p:ph type="pic" sz="quarter" idx="80"/>
          </p:nvPr>
        </p:nvSpPr>
        <p:spPr>
          <a:xfrm>
            <a:off x="3687405" y="3675640"/>
            <a:ext cx="3485072" cy="7232073"/>
          </a:xfrm>
          <a:custGeom>
            <a:avLst/>
            <a:gdLst>
              <a:gd name="connsiteX0" fmla="*/ 0 w 3485072"/>
              <a:gd name="connsiteY0" fmla="*/ 0 h 7232073"/>
              <a:gd name="connsiteX1" fmla="*/ 3485072 w 3485072"/>
              <a:gd name="connsiteY1" fmla="*/ 0 h 7232073"/>
              <a:gd name="connsiteX2" fmla="*/ 3485072 w 3485072"/>
              <a:gd name="connsiteY2" fmla="*/ 4275381 h 7232073"/>
              <a:gd name="connsiteX3" fmla="*/ 3225050 w 3485072"/>
              <a:gd name="connsiteY3" fmla="*/ 4275381 h 7232073"/>
              <a:gd name="connsiteX4" fmla="*/ 3225050 w 3485072"/>
              <a:gd name="connsiteY4" fmla="*/ 7232073 h 7232073"/>
              <a:gd name="connsiteX5" fmla="*/ 0 w 3485072"/>
              <a:gd name="connsiteY5" fmla="*/ 7232073 h 723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7232073">
                <a:moveTo>
                  <a:pt x="0" y="0"/>
                </a:moveTo>
                <a:lnTo>
                  <a:pt x="3485072" y="0"/>
                </a:lnTo>
                <a:lnTo>
                  <a:pt x="3485072" y="4275381"/>
                </a:lnTo>
                <a:lnTo>
                  <a:pt x="3225050" y="4275381"/>
                </a:lnTo>
                <a:lnTo>
                  <a:pt x="3225050" y="7232073"/>
                </a:lnTo>
                <a:lnTo>
                  <a:pt x="0" y="7232073"/>
                </a:lnTo>
                <a:close/>
              </a:path>
            </a:pathLst>
          </a:custGeom>
          <a:solidFill>
            <a:schemeClr val="bg1">
              <a:lumMod val="95000"/>
            </a:schemeClr>
          </a:solidFill>
        </p:spPr>
        <p:txBody>
          <a:bodyPr wrap="square">
            <a:noAutofit/>
          </a:bodyPr>
          <a:lstStyle/>
          <a:p>
            <a:endParaRPr lang="en-GB"/>
          </a:p>
        </p:txBody>
      </p:sp>
      <p:sp>
        <p:nvSpPr>
          <p:cNvPr id="3" name="Text Placeholder 32">
            <a:extLst>
              <a:ext uri="{FF2B5EF4-FFF2-40B4-BE49-F238E27FC236}">
                <a16:creationId xmlns:a16="http://schemas.microsoft.com/office/drawing/2014/main" id="{31ACFCBA-911F-E1B9-006E-7D7D7C73C3B5}"/>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0" name="Text Placeholder 23">
            <a:extLst>
              <a:ext uri="{FF2B5EF4-FFF2-40B4-BE49-F238E27FC236}">
                <a16:creationId xmlns:a16="http://schemas.microsoft.com/office/drawing/2014/main" id="{95A0C4FF-3F30-E3B0-90B9-7CABB6B55651}"/>
              </a:ext>
            </a:extLst>
          </p:cNvPr>
          <p:cNvSpPr>
            <a:spLocks noGrp="1"/>
          </p:cNvSpPr>
          <p:nvPr>
            <p:ph type="body" sz="quarter" idx="76"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2" name="Picture Placeholder 12">
            <a:extLst>
              <a:ext uri="{FF2B5EF4-FFF2-40B4-BE49-F238E27FC236}">
                <a16:creationId xmlns:a16="http://schemas.microsoft.com/office/drawing/2014/main" id="{811115DB-8EFD-D4E8-EA75-09B695C96C86}"/>
              </a:ext>
            </a:extLst>
          </p:cNvPr>
          <p:cNvSpPr>
            <a:spLocks noGrp="1"/>
          </p:cNvSpPr>
          <p:nvPr>
            <p:ph type="pic" sz="quarter" idx="78"/>
          </p:nvPr>
        </p:nvSpPr>
        <p:spPr>
          <a:xfrm>
            <a:off x="0" y="-1"/>
            <a:ext cx="3485072" cy="7232073"/>
          </a:xfrm>
          <a:solidFill>
            <a:schemeClr val="bg1">
              <a:lumMod val="95000"/>
            </a:schemeClr>
          </a:solidFill>
        </p:spPr>
        <p:txBody>
          <a:bodyPr/>
          <a:lstStyle/>
          <a:p>
            <a:endParaRPr lang="en-GB"/>
          </a:p>
        </p:txBody>
      </p:sp>
      <p:sp>
        <p:nvSpPr>
          <p:cNvPr id="13" name="Picture Placeholder 12">
            <a:extLst>
              <a:ext uri="{FF2B5EF4-FFF2-40B4-BE49-F238E27FC236}">
                <a16:creationId xmlns:a16="http://schemas.microsoft.com/office/drawing/2014/main" id="{A3F0AAF2-6471-2232-A9E8-867984F4D04B}"/>
              </a:ext>
            </a:extLst>
          </p:cNvPr>
          <p:cNvSpPr>
            <a:spLocks noGrp="1"/>
          </p:cNvSpPr>
          <p:nvPr>
            <p:ph type="pic" sz="quarter" idx="74"/>
          </p:nvPr>
        </p:nvSpPr>
        <p:spPr>
          <a:xfrm>
            <a:off x="3687405" y="0"/>
            <a:ext cx="3485072" cy="3486149"/>
          </a:xfrm>
          <a:solidFill>
            <a:schemeClr val="bg1">
              <a:lumMod val="95000"/>
            </a:schemeClr>
          </a:solidFill>
        </p:spPr>
        <p:txBody>
          <a:bodyPr/>
          <a:lstStyle/>
          <a:p>
            <a:endParaRPr lang="en-GB"/>
          </a:p>
        </p:txBody>
      </p:sp>
      <p:sp>
        <p:nvSpPr>
          <p:cNvPr id="4" name="Picture Placeholder 12">
            <a:extLst>
              <a:ext uri="{FF2B5EF4-FFF2-40B4-BE49-F238E27FC236}">
                <a16:creationId xmlns:a16="http://schemas.microsoft.com/office/drawing/2014/main" id="{861B9894-A78A-D1DA-22B8-FDD3A3D7246C}"/>
              </a:ext>
            </a:extLst>
          </p:cNvPr>
          <p:cNvSpPr>
            <a:spLocks noGrp="1"/>
          </p:cNvSpPr>
          <p:nvPr>
            <p:ph type="pic" sz="quarter" idx="79"/>
          </p:nvPr>
        </p:nvSpPr>
        <p:spPr>
          <a:xfrm>
            <a:off x="0" y="7421564"/>
            <a:ext cx="3485072" cy="3486149"/>
          </a:xfrm>
          <a:solidFill>
            <a:schemeClr val="bg1">
              <a:lumMod val="95000"/>
            </a:schemeClr>
          </a:solidFill>
        </p:spPr>
        <p:txBody>
          <a:bodyPr/>
          <a:lstStyle/>
          <a:p>
            <a:endParaRPr lang="en-GB"/>
          </a:p>
        </p:txBody>
      </p:sp>
    </p:spTree>
    <p:extLst>
      <p:ext uri="{BB962C8B-B14F-4D97-AF65-F5344CB8AC3E}">
        <p14:creationId xmlns:p14="http://schemas.microsoft.com/office/powerpoint/2010/main" val="3301211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 Photo 01">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BC775125-CC47-9696-193C-0ADC01617A4A}"/>
              </a:ext>
            </a:extLst>
          </p:cNvPr>
          <p:cNvSpPr/>
          <p:nvPr userDrawn="1"/>
        </p:nvSpPr>
        <p:spPr>
          <a:xfrm rot="16200000">
            <a:off x="-1273421"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FBA63D"/>
          </a:solidFill>
          <a:ln w="15768" cap="flat">
            <a:noFill/>
            <a:prstDash val="solid"/>
            <a:miter/>
          </a:ln>
        </p:spPr>
        <p:txBody>
          <a:bodyPr wrap="square" rtlCol="0" anchor="ctr">
            <a:noAutofit/>
          </a:bodyPr>
          <a:lstStyle/>
          <a:p>
            <a:endParaRPr lang="en-US" dirty="0"/>
          </a:p>
        </p:txBody>
      </p:sp>
      <p:sp>
        <p:nvSpPr>
          <p:cNvPr id="8" name="Picture Placeholder 7">
            <a:extLst>
              <a:ext uri="{FF2B5EF4-FFF2-40B4-BE49-F238E27FC236}">
                <a16:creationId xmlns:a16="http://schemas.microsoft.com/office/drawing/2014/main" id="{972AAD63-5D27-D3B3-E825-D429F3044E8C}"/>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444904 w 4895192"/>
              <a:gd name="connsiteY14" fmla="*/ 5164078 h 5164078"/>
              <a:gd name="connsiteX15" fmla="*/ 444904 w 4895192"/>
              <a:gd name="connsiteY15" fmla="*/ 2665278 h 5164078"/>
              <a:gd name="connsiteX16" fmla="*/ 12268 w 4895192"/>
              <a:gd name="connsiteY16" fmla="*/ 2665278 h 5164078"/>
              <a:gd name="connsiteX17" fmla="*/ 12268 w 4895192"/>
              <a:gd name="connsiteY17" fmla="*/ 472277 h 5164078"/>
              <a:gd name="connsiteX18" fmla="*/ 8768 w 4895192"/>
              <a:gd name="connsiteY18" fmla="*/ 472277 h 5164078"/>
              <a:gd name="connsiteX19" fmla="*/ 12268 w 4895192"/>
              <a:gd name="connsiteY19" fmla="*/ 318047 h 5164078"/>
              <a:gd name="connsiteX20" fmla="*/ 3628 w 4895192"/>
              <a:gd name="connsiteY20"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444904" y="5164078"/>
                </a:lnTo>
                <a:lnTo>
                  <a:pt x="444904" y="2665278"/>
                </a:lnTo>
                <a:lnTo>
                  <a:pt x="12268" y="26652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4" name="Slide Number Placeholder 5">
            <a:extLst>
              <a:ext uri="{FF2B5EF4-FFF2-40B4-BE49-F238E27FC236}">
                <a16:creationId xmlns:a16="http://schemas.microsoft.com/office/drawing/2014/main" id="{B7FDA9A1-CF5C-B13B-9206-EE5FD37A9B5F}"/>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2F1F3D77-B244-6BA2-41E5-138C6453235C}"/>
              </a:ext>
            </a:extLst>
          </p:cNvPr>
          <p:cNvSpPr>
            <a:spLocks noGrp="1"/>
          </p:cNvSpPr>
          <p:nvPr>
            <p:ph type="body" sz="quarter" idx="65" hasCustomPrompt="1"/>
          </p:nvPr>
        </p:nvSpPr>
        <p:spPr>
          <a:xfrm rot="16200000">
            <a:off x="-1267411"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132732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 Photo 0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C2C8DA8-FBE0-992F-0691-0B4A5D87F4DA}"/>
              </a:ext>
            </a:extLst>
          </p:cNvPr>
          <p:cNvSpPr/>
          <p:nvPr userDrawn="1"/>
        </p:nvSpPr>
        <p:spPr>
          <a:xfrm>
            <a:off x="6943515" y="10202295"/>
            <a:ext cx="832060" cy="1559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ject 3">
            <a:extLst>
              <a:ext uri="{FF2B5EF4-FFF2-40B4-BE49-F238E27FC236}">
                <a16:creationId xmlns:a16="http://schemas.microsoft.com/office/drawing/2014/main" id="{43A7CF93-E2D1-D340-774D-072E94F65BEF}"/>
              </a:ext>
            </a:extLst>
          </p:cNvPr>
          <p:cNvSpPr/>
          <p:nvPr userDrawn="1"/>
        </p:nvSpPr>
        <p:spPr>
          <a:xfrm>
            <a:off x="4852458" y="97498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6" name="Freeform 15">
            <a:extLst>
              <a:ext uri="{FF2B5EF4-FFF2-40B4-BE49-F238E27FC236}">
                <a16:creationId xmlns:a16="http://schemas.microsoft.com/office/drawing/2014/main" id="{364E430D-3D81-71F4-C52D-12742B63028D}"/>
              </a:ext>
            </a:extLst>
          </p:cNvPr>
          <p:cNvSpPr/>
          <p:nvPr userDrawn="1"/>
        </p:nvSpPr>
        <p:spPr>
          <a:xfrm rot="16200000">
            <a:off x="178450" y="584653"/>
            <a:ext cx="4487360" cy="484425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Text Placeholder 32">
            <a:extLst>
              <a:ext uri="{FF2B5EF4-FFF2-40B4-BE49-F238E27FC236}">
                <a16:creationId xmlns:a16="http://schemas.microsoft.com/office/drawing/2014/main" id="{D7CF6386-BF86-FC4D-1999-A70FAF736B44}"/>
              </a:ext>
            </a:extLst>
          </p:cNvPr>
          <p:cNvSpPr>
            <a:spLocks noGrp="1"/>
          </p:cNvSpPr>
          <p:nvPr>
            <p:ph type="body" sz="quarter" idx="40" hasCustomPrompt="1"/>
          </p:nvPr>
        </p:nvSpPr>
        <p:spPr>
          <a:xfrm>
            <a:off x="454002" y="1846729"/>
            <a:ext cx="3433786"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6" name="Picture Placeholder 5">
            <a:extLst>
              <a:ext uri="{FF2B5EF4-FFF2-40B4-BE49-F238E27FC236}">
                <a16:creationId xmlns:a16="http://schemas.microsoft.com/office/drawing/2014/main" id="{95594961-190B-A6F5-C111-4E8797B43D45}"/>
              </a:ext>
            </a:extLst>
          </p:cNvPr>
          <p:cNvSpPr>
            <a:spLocks noGrp="1"/>
          </p:cNvSpPr>
          <p:nvPr>
            <p:ph type="pic" sz="quarter" idx="34"/>
          </p:nvPr>
        </p:nvSpPr>
        <p:spPr>
          <a:xfrm>
            <a:off x="1237195" y="4536141"/>
            <a:ext cx="6560930" cy="5477685"/>
          </a:xfrm>
          <a:custGeom>
            <a:avLst/>
            <a:gdLst>
              <a:gd name="connsiteX0" fmla="*/ 2738207 w 6560930"/>
              <a:gd name="connsiteY0" fmla="*/ 0 h 5477685"/>
              <a:gd name="connsiteX1" fmla="*/ 2892555 w 6560930"/>
              <a:gd name="connsiteY1" fmla="*/ 5716 h 5477685"/>
              <a:gd name="connsiteX2" fmla="*/ 2892555 w 6560930"/>
              <a:gd name="connsiteY2" fmla="*/ 0 h 5477685"/>
              <a:gd name="connsiteX3" fmla="*/ 6560930 w 6560930"/>
              <a:gd name="connsiteY3" fmla="*/ 0 h 5477685"/>
              <a:gd name="connsiteX4" fmla="*/ 6560930 w 6560930"/>
              <a:gd name="connsiteY4" fmla="*/ 5213695 h 5477685"/>
              <a:gd name="connsiteX5" fmla="*/ 3615263 w 6560930"/>
              <a:gd name="connsiteY5" fmla="*/ 5213695 h 5477685"/>
              <a:gd name="connsiteX6" fmla="*/ 3615263 w 6560930"/>
              <a:gd name="connsiteY6" fmla="*/ 5477685 h 5477685"/>
              <a:gd name="connsiteX7" fmla="*/ 2892555 w 6560930"/>
              <a:gd name="connsiteY7" fmla="*/ 5477685 h 5477685"/>
              <a:gd name="connsiteX8" fmla="*/ 2892555 w 6560930"/>
              <a:gd name="connsiteY8" fmla="*/ 5471969 h 5477685"/>
              <a:gd name="connsiteX9" fmla="*/ 2738207 w 6560930"/>
              <a:gd name="connsiteY9" fmla="*/ 5477685 h 5477685"/>
              <a:gd name="connsiteX10" fmla="*/ 0 w 6560930"/>
              <a:gd name="connsiteY10" fmla="*/ 2738842 h 5477685"/>
              <a:gd name="connsiteX11" fmla="*/ 2738207 w 6560930"/>
              <a:gd name="connsiteY11" fmla="*/ 0 h 5477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0930" h="5477685">
                <a:moveTo>
                  <a:pt x="2738207" y="0"/>
                </a:moveTo>
                <a:cubicBezTo>
                  <a:pt x="2789655" y="0"/>
                  <a:pt x="2846823" y="0"/>
                  <a:pt x="2892555" y="5716"/>
                </a:cubicBezTo>
                <a:lnTo>
                  <a:pt x="2892555" y="0"/>
                </a:lnTo>
                <a:lnTo>
                  <a:pt x="6560930" y="0"/>
                </a:lnTo>
                <a:lnTo>
                  <a:pt x="6560930" y="5213695"/>
                </a:lnTo>
                <a:lnTo>
                  <a:pt x="3615263" y="5213695"/>
                </a:lnTo>
                <a:lnTo>
                  <a:pt x="3615263" y="5477685"/>
                </a:lnTo>
                <a:lnTo>
                  <a:pt x="2892555" y="5477685"/>
                </a:lnTo>
                <a:lnTo>
                  <a:pt x="2892555" y="5471969"/>
                </a:lnTo>
                <a:cubicBezTo>
                  <a:pt x="2841108" y="5477685"/>
                  <a:pt x="2789655" y="5477685"/>
                  <a:pt x="2738207" y="5477685"/>
                </a:cubicBezTo>
                <a:cubicBezTo>
                  <a:pt x="1223331" y="5477685"/>
                  <a:pt x="0" y="4254069"/>
                  <a:pt x="0" y="2738842"/>
                </a:cubicBezTo>
                <a:cubicBezTo>
                  <a:pt x="0" y="1223618"/>
                  <a:pt x="1229051" y="0"/>
                  <a:pt x="2738207"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02C98458-E4B0-E9A7-6D0E-0EF4738D8E2E}"/>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2C34F514-44B9-59F0-65C4-0697029087A4}"/>
              </a:ext>
            </a:extLst>
          </p:cNvPr>
          <p:cNvSpPr>
            <a:spLocks noGrp="1"/>
          </p:cNvSpPr>
          <p:nvPr>
            <p:ph type="body" sz="quarter" idx="65" hasCustomPrompt="1"/>
          </p:nvPr>
        </p:nvSpPr>
        <p:spPr>
          <a:xfrm>
            <a:off x="4858468" y="97498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1394143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 Photo 03">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A93CF861-33F6-F59A-073C-F8F10A03EB76}"/>
              </a:ext>
            </a:extLst>
          </p:cNvPr>
          <p:cNvSpPr/>
          <p:nvPr userDrawn="1"/>
        </p:nvSpPr>
        <p:spPr>
          <a:xfrm rot="16200000">
            <a:off x="-427893"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4EA79AB5-2380-8963-B70F-68BEE56DA2F4}"/>
              </a:ext>
            </a:extLst>
          </p:cNvPr>
          <p:cNvSpPr/>
          <p:nvPr userDrawn="1"/>
        </p:nvSpPr>
        <p:spPr>
          <a:xfrm>
            <a:off x="540230"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Picture Placeholder 5">
            <a:extLst>
              <a:ext uri="{FF2B5EF4-FFF2-40B4-BE49-F238E27FC236}">
                <a16:creationId xmlns:a16="http://schemas.microsoft.com/office/drawing/2014/main" id="{FCFA72D3-ED8B-BF5B-DDD5-EB46CC9940F3}"/>
              </a:ext>
            </a:extLst>
          </p:cNvPr>
          <p:cNvSpPr>
            <a:spLocks noGrp="1"/>
          </p:cNvSpPr>
          <p:nvPr>
            <p:ph type="pic" sz="quarter" idx="10"/>
          </p:nvPr>
        </p:nvSpPr>
        <p:spPr>
          <a:xfrm>
            <a:off x="1051973" y="4813875"/>
            <a:ext cx="5671628" cy="6093838"/>
          </a:xfrm>
          <a:custGeom>
            <a:avLst/>
            <a:gdLst>
              <a:gd name="connsiteX0" fmla="*/ 2835814 w 5671628"/>
              <a:gd name="connsiteY0" fmla="*/ 0 h 6093838"/>
              <a:gd name="connsiteX1" fmla="*/ 5671628 w 5671628"/>
              <a:gd name="connsiteY1" fmla="*/ 2835158 h 6093838"/>
              <a:gd name="connsiteX2" fmla="*/ 5665710 w 5671628"/>
              <a:gd name="connsiteY2" fmla="*/ 2994969 h 6093838"/>
              <a:gd name="connsiteX3" fmla="*/ 5671628 w 5671628"/>
              <a:gd name="connsiteY3" fmla="*/ 2994969 h 6093838"/>
              <a:gd name="connsiteX4" fmla="*/ 5671628 w 5671628"/>
              <a:gd name="connsiteY4" fmla="*/ 6093838 h 6093838"/>
              <a:gd name="connsiteX5" fmla="*/ 226190 w 5671628"/>
              <a:gd name="connsiteY5" fmla="*/ 6093838 h 6093838"/>
              <a:gd name="connsiteX6" fmla="*/ 226190 w 5671628"/>
              <a:gd name="connsiteY6" fmla="*/ 3134142 h 6093838"/>
              <a:gd name="connsiteX7" fmla="*/ 0 w 5671628"/>
              <a:gd name="connsiteY7" fmla="*/ 3134142 h 6093838"/>
              <a:gd name="connsiteX8" fmla="*/ 0 w 5671628"/>
              <a:gd name="connsiteY8" fmla="*/ 2994969 h 6093838"/>
              <a:gd name="connsiteX9" fmla="*/ 5919 w 5671628"/>
              <a:gd name="connsiteY9" fmla="*/ 2994969 h 6093838"/>
              <a:gd name="connsiteX10" fmla="*/ 0 w 5671628"/>
              <a:gd name="connsiteY10" fmla="*/ 2835158 h 6093838"/>
              <a:gd name="connsiteX11" fmla="*/ 2835814 w 5671628"/>
              <a:gd name="connsiteY11" fmla="*/ 0 h 609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71628" h="6093838">
                <a:moveTo>
                  <a:pt x="2835814" y="0"/>
                </a:moveTo>
                <a:cubicBezTo>
                  <a:pt x="4404687" y="0"/>
                  <a:pt x="5671628" y="1272567"/>
                  <a:pt x="5671628" y="2835158"/>
                </a:cubicBezTo>
                <a:cubicBezTo>
                  <a:pt x="5671628" y="2888427"/>
                  <a:pt x="5671628" y="2947618"/>
                  <a:pt x="5665710" y="2994969"/>
                </a:cubicBezTo>
                <a:lnTo>
                  <a:pt x="5671628" y="2994969"/>
                </a:lnTo>
                <a:lnTo>
                  <a:pt x="5671628" y="6093838"/>
                </a:lnTo>
                <a:lnTo>
                  <a:pt x="226190" y="6093838"/>
                </a:lnTo>
                <a:lnTo>
                  <a:pt x="226190" y="3134142"/>
                </a:lnTo>
                <a:lnTo>
                  <a:pt x="0" y="3134142"/>
                </a:lnTo>
                <a:lnTo>
                  <a:pt x="0" y="2994969"/>
                </a:lnTo>
                <a:lnTo>
                  <a:pt x="5919" y="2994969"/>
                </a:lnTo>
                <a:cubicBezTo>
                  <a:pt x="0" y="2941700"/>
                  <a:pt x="0" y="2888427"/>
                  <a:pt x="0" y="2835158"/>
                </a:cubicBezTo>
                <a:cubicBezTo>
                  <a:pt x="0" y="1266645"/>
                  <a:pt x="1266938" y="0"/>
                  <a:pt x="2835814"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2">
            <a:extLst>
              <a:ext uri="{FF2B5EF4-FFF2-40B4-BE49-F238E27FC236}">
                <a16:creationId xmlns:a16="http://schemas.microsoft.com/office/drawing/2014/main" id="{62308B66-49FE-F098-6899-4808E6113570}"/>
              </a:ext>
            </a:extLst>
          </p:cNvPr>
          <p:cNvSpPr>
            <a:spLocks noGrp="1"/>
          </p:cNvSpPr>
          <p:nvPr>
            <p:ph type="body" sz="quarter" idx="40" hasCustomPrompt="1"/>
          </p:nvPr>
        </p:nvSpPr>
        <p:spPr>
          <a:xfrm>
            <a:off x="938024" y="1062232"/>
            <a:ext cx="4458657"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3" name="Slide Number Placeholder 5">
            <a:extLst>
              <a:ext uri="{FF2B5EF4-FFF2-40B4-BE49-F238E27FC236}">
                <a16:creationId xmlns:a16="http://schemas.microsoft.com/office/drawing/2014/main" id="{63C8A548-9525-88AC-52FF-2E5BB7A6C5C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E211BCC7-EE6C-858B-F0A3-524C12895C78}"/>
              </a:ext>
            </a:extLst>
          </p:cNvPr>
          <p:cNvSpPr>
            <a:spLocks noGrp="1"/>
          </p:cNvSpPr>
          <p:nvPr>
            <p:ph type="body" sz="quarter" idx="65" hasCustomPrompt="1"/>
          </p:nvPr>
        </p:nvSpPr>
        <p:spPr>
          <a:xfrm rot="16200000">
            <a:off x="-421883"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31559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age 2">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D"/>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959630510"/>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1474999" y="2604208"/>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34D7AC9F-9273-D138-CEDD-AC81F938E285}"/>
              </a:ext>
            </a:extLst>
          </p:cNvPr>
          <p:cNvSpPr/>
          <p:nvPr userDrawn="1"/>
        </p:nvSpPr>
        <p:spPr>
          <a:xfrm rot="16200000">
            <a:off x="1948300" y="6030462"/>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FBA63D"/>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533518" y="809498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10" name="Text Placeholder 23">
            <a:extLst>
              <a:ext uri="{FF2B5EF4-FFF2-40B4-BE49-F238E27FC236}">
                <a16:creationId xmlns:a16="http://schemas.microsoft.com/office/drawing/2014/main" id="{CE4E2204-1812-C86B-6A15-81DA5A793A48}"/>
              </a:ext>
            </a:extLst>
          </p:cNvPr>
          <p:cNvSpPr>
            <a:spLocks noGrp="1"/>
          </p:cNvSpPr>
          <p:nvPr>
            <p:ph type="body" sz="quarter" idx="17" hasCustomPrompt="1"/>
          </p:nvPr>
        </p:nvSpPr>
        <p:spPr>
          <a:xfrm>
            <a:off x="4069642" y="7288169"/>
            <a:ext cx="3256950" cy="690592"/>
          </a:xfrm>
          <a:prstGeom prst="rect">
            <a:avLst/>
          </a:prstGeom>
        </p:spPr>
        <p:txBody>
          <a:bodyPr>
            <a:normAutofit/>
          </a:bodyPr>
          <a:lstStyle>
            <a:lvl1pPr marL="0" indent="0" algn="r">
              <a:buNone/>
              <a:defRPr sz="2200" b="1" i="0">
                <a:solidFill>
                  <a:schemeClr val="bg1"/>
                </a:solidFill>
                <a:latin typeface="Calibri" panose="020F0502020204030204" pitchFamily="34" charset="0"/>
                <a:cs typeface="Calibri" panose="020F0502020204030204" pitchFamily="34" charset="0"/>
              </a:defRPr>
            </a:lvl1pPr>
          </a:lstStyle>
          <a:p>
            <a:pPr lvl="0"/>
            <a:r>
              <a:rPr lang="en-US" dirty="0"/>
              <a:t>follow our journey</a:t>
            </a:r>
          </a:p>
        </p:txBody>
      </p:sp>
      <p:pic>
        <p:nvPicPr>
          <p:cNvPr id="4" name="Picture 3" descr="Co-funded by the European Union logo in png for web usage">
            <a:extLst>
              <a:ext uri="{FF2B5EF4-FFF2-40B4-BE49-F238E27FC236}">
                <a16:creationId xmlns:a16="http://schemas.microsoft.com/office/drawing/2014/main" id="{C749C938-E5F2-831A-C503-13AF902436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16225" y="9609225"/>
            <a:ext cx="1530819" cy="319792"/>
          </a:xfrm>
          <a:prstGeom prst="rect">
            <a:avLst/>
          </a:prstGeom>
          <a:noFill/>
          <a:ln>
            <a:noFill/>
          </a:ln>
        </p:spPr>
      </p:pic>
      <p:sp>
        <p:nvSpPr>
          <p:cNvPr id="5" name="Rectangle 4">
            <a:extLst>
              <a:ext uri="{FF2B5EF4-FFF2-40B4-BE49-F238E27FC236}">
                <a16:creationId xmlns:a16="http://schemas.microsoft.com/office/drawing/2014/main" id="{791F5619-A234-9DA1-4F25-75B16AD0940C}"/>
              </a:ext>
            </a:extLst>
          </p:cNvPr>
          <p:cNvSpPr/>
          <p:nvPr userDrawn="1"/>
        </p:nvSpPr>
        <p:spPr>
          <a:xfrm>
            <a:off x="3316332" y="9462739"/>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7" name="Group 6">
            <a:extLst>
              <a:ext uri="{FF2B5EF4-FFF2-40B4-BE49-F238E27FC236}">
                <a16:creationId xmlns:a16="http://schemas.microsoft.com/office/drawing/2014/main" id="{8E2E9232-B678-5A73-635E-1E75695AE461}"/>
              </a:ext>
            </a:extLst>
          </p:cNvPr>
          <p:cNvGrpSpPr/>
          <p:nvPr userDrawn="1"/>
        </p:nvGrpSpPr>
        <p:grpSpPr>
          <a:xfrm>
            <a:off x="412441" y="9170170"/>
            <a:ext cx="1307461" cy="742180"/>
            <a:chOff x="340586" y="8789227"/>
            <a:chExt cx="1307461" cy="742180"/>
          </a:xfrm>
        </p:grpSpPr>
        <p:sp>
          <p:nvSpPr>
            <p:cNvPr id="8" name="Rectangle 7">
              <a:extLst>
                <a:ext uri="{FF2B5EF4-FFF2-40B4-BE49-F238E27FC236}">
                  <a16:creationId xmlns:a16="http://schemas.microsoft.com/office/drawing/2014/main" id="{6FA545D8-652F-83F8-3659-994745091FA9}"/>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2" name="Picture 11">
              <a:extLst>
                <a:ext uri="{FF2B5EF4-FFF2-40B4-BE49-F238E27FC236}">
                  <a16:creationId xmlns:a16="http://schemas.microsoft.com/office/drawing/2014/main" id="{2C806C20-D521-4EEE-3257-9788886E17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pic>
        <p:nvPicPr>
          <p:cNvPr id="25" name="Picture 24">
            <a:extLst>
              <a:ext uri="{FF2B5EF4-FFF2-40B4-BE49-F238E27FC236}">
                <a16:creationId xmlns:a16="http://schemas.microsoft.com/office/drawing/2014/main" id="{BF176056-E897-23DD-C5E2-9AFD248A2C4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12441" y="354563"/>
            <a:ext cx="2882520" cy="1786177"/>
          </a:xfrm>
          <a:prstGeom prst="rect">
            <a:avLst/>
          </a:prstGeom>
        </p:spPr>
      </p:pic>
      <p:sp>
        <p:nvSpPr>
          <p:cNvPr id="3" name="TextBox 2">
            <a:extLst>
              <a:ext uri="{FF2B5EF4-FFF2-40B4-BE49-F238E27FC236}">
                <a16:creationId xmlns:a16="http://schemas.microsoft.com/office/drawing/2014/main" id="{FDD9F33D-1426-F749-7F5A-EE0ADFE388B2}"/>
              </a:ext>
            </a:extLst>
          </p:cNvPr>
          <p:cNvSpPr txBox="1"/>
          <p:nvPr userDrawn="1"/>
        </p:nvSpPr>
        <p:spPr>
          <a:xfrm>
            <a:off x="3316332" y="10075503"/>
            <a:ext cx="3653507" cy="461665"/>
          </a:xfrm>
          <a:prstGeom prst="rect">
            <a:avLst/>
          </a:prstGeom>
          <a:noFill/>
        </p:spPr>
        <p:txBody>
          <a:bodyPr wrap="square" rtlCol="0">
            <a:spAutoFit/>
          </a:bodyPr>
          <a:lstStyle/>
          <a:p>
            <a:pPr algn="just"/>
            <a:r>
              <a:rPr lang="en-IE" sz="800" dirty="0">
                <a:solidFill>
                  <a:srgbClr val="459597"/>
                </a:solidFill>
                <a:latin typeface="Calibri" panose="020F0502020204030204" pitchFamily="34" charset="0"/>
                <a:ea typeface="Calibri" panose="020F0502020204030204" pitchFamily="34" charset="0"/>
                <a:cs typeface="Calibri" panose="020F0502020204030204" pitchFamily="34" charset="0"/>
              </a:rPr>
              <a:t>* Please be mindful of ink and paper usage by printing only what you need to print, print in greyscale or black and white rather than in colour. Print on both sides of the paper (duplex) and if you can print multiple slides or pages on one page.</a:t>
            </a:r>
          </a:p>
        </p:txBody>
      </p:sp>
    </p:spTree>
    <p:extLst>
      <p:ext uri="{BB962C8B-B14F-4D97-AF65-F5344CB8AC3E}">
        <p14:creationId xmlns:p14="http://schemas.microsoft.com/office/powerpoint/2010/main" val="2715723452"/>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age 3">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0B3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33561007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Page 4">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0667181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10040317"/>
            <a:ext cx="679036" cy="8673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1385221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8269357"/>
            <a:ext cx="679036" cy="2638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407314209"/>
      </p:ext>
    </p:extLst>
  </p:cSld>
  <p:clrMapOvr>
    <a:masterClrMapping/>
  </p:clrMapOvr>
  <p:extLst>
    <p:ext uri="{DCECCB84-F9BA-43D5-87BE-67443E8EF086}">
      <p15:sldGuideLst xmlns:p15="http://schemas.microsoft.com/office/powerpoint/2012/main">
        <p15:guide id="1" orient="horz" pos="3436" userDrawn="1">
          <p15:clr>
            <a:srgbClr val="FBAE40"/>
          </p15:clr>
        </p15:guide>
        <p15:guide id="2" pos="244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8269357"/>
            <a:ext cx="679036" cy="2638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FBA6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639279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4" name="Slide Number Placeholder 5">
            <a:extLst>
              <a:ext uri="{FF2B5EF4-FFF2-40B4-BE49-F238E27FC236}">
                <a16:creationId xmlns:a16="http://schemas.microsoft.com/office/drawing/2014/main" id="{D835CA5C-78F0-7D72-9775-AC86D046175D}"/>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477260901"/>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71" y="580737"/>
            <a:ext cx="6706433" cy="210832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571" y="2903673"/>
            <a:ext cx="6706433" cy="69208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571" y="10109836"/>
            <a:ext cx="1749504" cy="580735"/>
          </a:xfrm>
          <a:prstGeom prst="rect">
            <a:avLst/>
          </a:prstGeom>
        </p:spPr>
        <p:txBody>
          <a:bodyPr vert="horz" lIns="91440" tIns="45720" rIns="91440" bIns="45720" rtlCol="0" anchor="ctr"/>
          <a:lstStyle>
            <a:lvl1pPr algn="l">
              <a:defRPr sz="1020">
                <a:solidFill>
                  <a:schemeClr val="tx1">
                    <a:tint val="75000"/>
                  </a:schemeClr>
                </a:solidFill>
              </a:defRPr>
            </a:lvl1pPr>
          </a:lstStyle>
          <a:p>
            <a:endParaRPr lang="fr-CA" dirty="0"/>
          </a:p>
        </p:txBody>
      </p:sp>
      <p:sp>
        <p:nvSpPr>
          <p:cNvPr id="5" name="Footer Placeholder 4"/>
          <p:cNvSpPr>
            <a:spLocks noGrp="1"/>
          </p:cNvSpPr>
          <p:nvPr>
            <p:ph type="ftr" sz="quarter" idx="3"/>
          </p:nvPr>
        </p:nvSpPr>
        <p:spPr>
          <a:xfrm>
            <a:off x="2575659" y="10109836"/>
            <a:ext cx="2624257" cy="580735"/>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CA" dirty="0"/>
          </a:p>
        </p:txBody>
      </p:sp>
      <p:cxnSp>
        <p:nvCxnSpPr>
          <p:cNvPr id="9" name="Straight Connector 8">
            <a:extLst>
              <a:ext uri="{FF2B5EF4-FFF2-40B4-BE49-F238E27FC236}">
                <a16:creationId xmlns:a16="http://schemas.microsoft.com/office/drawing/2014/main" id="{9178CD9D-3F1D-B244-9364-F0BA2A13C798}"/>
              </a:ext>
            </a:extLst>
          </p:cNvPr>
          <p:cNvCxnSpPr>
            <a:cxnSpLocks/>
          </p:cNvCxnSpPr>
          <p:nvPr userDrawn="1"/>
        </p:nvCxnSpPr>
        <p:spPr>
          <a:xfrm>
            <a:off x="7382228" y="1046144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E63D1918-905E-2863-E68B-8D03D7198B18}"/>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Rectangle 6">
            <a:extLst>
              <a:ext uri="{FF2B5EF4-FFF2-40B4-BE49-F238E27FC236}">
                <a16:creationId xmlns:a16="http://schemas.microsoft.com/office/drawing/2014/main" id="{3BF7FADD-E48C-4FF4-3E6F-370867308AEB}"/>
              </a:ext>
            </a:extLst>
          </p:cNvPr>
          <p:cNvSpPr/>
          <p:nvPr userDrawn="1"/>
        </p:nvSpPr>
        <p:spPr>
          <a:xfrm rot="16200000">
            <a:off x="4877271" y="769381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93" r:id="rId1"/>
    <p:sldLayoutId id="2147483994" r:id="rId2"/>
    <p:sldLayoutId id="2147484015" r:id="rId3"/>
    <p:sldLayoutId id="2147484016" r:id="rId4"/>
    <p:sldLayoutId id="2147484017" r:id="rId5"/>
    <p:sldLayoutId id="2147484010" r:id="rId6"/>
    <p:sldLayoutId id="2147484018" r:id="rId7"/>
    <p:sldLayoutId id="2147484019" r:id="rId8"/>
    <p:sldLayoutId id="2147484001" r:id="rId9"/>
    <p:sldLayoutId id="2147484012" r:id="rId10"/>
    <p:sldLayoutId id="2147484013" r:id="rId11"/>
    <p:sldLayoutId id="2147484014" r:id="rId12"/>
    <p:sldLayoutId id="2147484011" r:id="rId13"/>
    <p:sldLayoutId id="2147484009" r:id="rId14"/>
    <p:sldLayoutId id="2147483997" r:id="rId15"/>
    <p:sldLayoutId id="2147483998" r:id="rId16"/>
    <p:sldLayoutId id="2147483999" r:id="rId17"/>
    <p:sldLayoutId id="2147484000" r:id="rId18"/>
    <p:sldLayoutId id="2147484002" r:id="rId19"/>
    <p:sldLayoutId id="2147484003" r:id="rId20"/>
    <p:sldLayoutId id="2147484004" r:id="rId21"/>
    <p:sldLayoutId id="2147484020" r:id="rId22"/>
    <p:sldLayoutId id="2147484021" r:id="rId23"/>
    <p:sldLayoutId id="2147484022" r:id="rId24"/>
    <p:sldLayoutId id="2147484023" r:id="rId25"/>
    <p:sldLayoutId id="2147484024" r:id="rId26"/>
    <p:sldLayoutId id="2147484005" r:id="rId27"/>
    <p:sldLayoutId id="2147484006" r:id="rId28"/>
    <p:sldLayoutId id="2147484007" r:id="rId29"/>
    <p:sldLayoutId id="2147484008" r:id="rId30"/>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6.xml"/><Relationship Id="rId6" Type="http://schemas.openxmlformats.org/officeDocument/2006/relationships/image" Target="../media/image26.jpeg"/><Relationship Id="rId5" Type="http://schemas.openxmlformats.org/officeDocument/2006/relationships/image" Target="../media/image25.jpg"/><Relationship Id="rId4" Type="http://schemas.openxmlformats.org/officeDocument/2006/relationships/image" Target="../media/image24.jpg"/></Relationships>
</file>

<file path=ppt/slides/_rels/slide1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g"/><Relationship Id="rId7" Type="http://schemas.openxmlformats.org/officeDocument/2006/relationships/image" Target="../media/image34.jpg"/><Relationship Id="rId2" Type="http://schemas.openxmlformats.org/officeDocument/2006/relationships/image" Target="../media/image29.jpg"/><Relationship Id="rId1" Type="http://schemas.openxmlformats.org/officeDocument/2006/relationships/slideLayout" Target="../slideLayouts/slideLayout25.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31.jpg"/></Relationships>
</file>

<file path=ppt/slides/_rels/slide1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3.xml"/><Relationship Id="rId5" Type="http://schemas.openxmlformats.org/officeDocument/2006/relationships/image" Target="../media/image39.jpg"/><Relationship Id="rId4" Type="http://schemas.openxmlformats.org/officeDocument/2006/relationships/image" Target="../media/image38.jpg"/></Relationships>
</file>

<file path=ppt/slides/_rels/slide17.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eg"/><Relationship Id="rId1" Type="http://schemas.openxmlformats.org/officeDocument/2006/relationships/slideLayout" Target="../slideLayouts/slideLayout22.xml"/><Relationship Id="rId6" Type="http://schemas.openxmlformats.org/officeDocument/2006/relationships/image" Target="../media/image47.jpg"/><Relationship Id="rId5" Type="http://schemas.openxmlformats.org/officeDocument/2006/relationships/image" Target="../media/image46.jpeg"/><Relationship Id="rId4" Type="http://schemas.openxmlformats.org/officeDocument/2006/relationships/image" Target="../media/image45.jpg"/></Relationships>
</file>

<file path=ppt/slides/_rels/slide21.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g"/><Relationship Id="rId1" Type="http://schemas.openxmlformats.org/officeDocument/2006/relationships/slideLayout" Target="../slideLayouts/slideLayout24.xml"/><Relationship Id="rId4" Type="http://schemas.openxmlformats.org/officeDocument/2006/relationships/image" Target="../media/image47.jp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png"/><Relationship Id="rId1" Type="http://schemas.openxmlformats.org/officeDocument/2006/relationships/slideLayout" Target="../slideLayouts/slideLayout30.xml"/><Relationship Id="rId5" Type="http://schemas.openxmlformats.org/officeDocument/2006/relationships/image" Target="../media/image53.sv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3.xml"/><Relationship Id="rId5" Type="http://schemas.openxmlformats.org/officeDocument/2006/relationships/image" Target="../media/image15.jpg"/><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hyperlink" Target="https://www.failteireland.ie/FailteIreland/media/WebsiteStructure/Documents/2_Develop_Your_Business/Key%20Projects/Taste%20the%20Island/Destination-case-study_Slovenia.pdf.com" TargetMode="Externa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14.xml"/><Relationship Id="rId5" Type="http://schemas.openxmlformats.org/officeDocument/2006/relationships/image" Target="../media/image21.jp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39E33BB-8A74-E9A8-39FB-E517E794E68A}"/>
              </a:ext>
            </a:extLst>
          </p:cNvPr>
          <p:cNvGrpSpPr/>
          <p:nvPr/>
        </p:nvGrpSpPr>
        <p:grpSpPr>
          <a:xfrm>
            <a:off x="375276" y="5897828"/>
            <a:ext cx="1163781" cy="3215730"/>
            <a:chOff x="1127677" y="228112"/>
            <a:chExt cx="3378745" cy="9336067"/>
          </a:xfrm>
          <a:solidFill>
            <a:srgbClr val="FBA63D"/>
          </a:solidFill>
        </p:grpSpPr>
        <p:sp>
          <p:nvSpPr>
            <p:cNvPr id="7" name="Freeform 6">
              <a:extLst>
                <a:ext uri="{FF2B5EF4-FFF2-40B4-BE49-F238E27FC236}">
                  <a16:creationId xmlns:a16="http://schemas.microsoft.com/office/drawing/2014/main" id="{C3994E8C-B159-3495-940A-3DA0837CBC14}"/>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776FFED4-B6D0-608C-BCAD-93D577697BD1}"/>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0CABA6E9-1093-52F2-25F4-C02C538BDBE3}"/>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EF661019-0E77-6931-7ED7-FE419FBE7BC0}"/>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6133B902-B050-8CA4-79E7-913E469612C3}"/>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171F7A16-80CB-AFDB-C0BD-260A45CFD035}"/>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
        <p:nvSpPr>
          <p:cNvPr id="16" name="Text Placeholder 15">
            <a:extLst>
              <a:ext uri="{FF2B5EF4-FFF2-40B4-BE49-F238E27FC236}">
                <a16:creationId xmlns:a16="http://schemas.microsoft.com/office/drawing/2014/main" id="{9B7A3313-7BEE-E7CE-158A-DB225DE032C2}"/>
              </a:ext>
            </a:extLst>
          </p:cNvPr>
          <p:cNvSpPr>
            <a:spLocks noGrp="1"/>
          </p:cNvSpPr>
          <p:nvPr>
            <p:ph type="body" sz="quarter" idx="11"/>
          </p:nvPr>
        </p:nvSpPr>
        <p:spPr>
          <a:xfrm>
            <a:off x="203099" y="4186355"/>
            <a:ext cx="3478789" cy="574616"/>
          </a:xfrm>
        </p:spPr>
        <p:txBody>
          <a:bodyPr/>
          <a:lstStyle/>
          <a:p>
            <a:r>
              <a:rPr lang="en-US" b="0" dirty="0"/>
              <a:t>Insights</a:t>
            </a:r>
            <a:endParaRPr lang="en-US" dirty="0"/>
          </a:p>
        </p:txBody>
      </p:sp>
      <p:sp>
        <p:nvSpPr>
          <p:cNvPr id="3" name="Text Placeholder 2">
            <a:extLst>
              <a:ext uri="{FF2B5EF4-FFF2-40B4-BE49-F238E27FC236}">
                <a16:creationId xmlns:a16="http://schemas.microsoft.com/office/drawing/2014/main" id="{85BDAD6A-9EF9-062F-0BB7-CE47EA2583D2}"/>
              </a:ext>
            </a:extLst>
          </p:cNvPr>
          <p:cNvSpPr>
            <a:spLocks noGrp="1"/>
          </p:cNvSpPr>
          <p:nvPr>
            <p:ph type="body" sz="quarter" idx="16"/>
          </p:nvPr>
        </p:nvSpPr>
        <p:spPr>
          <a:xfrm>
            <a:off x="203099" y="2526213"/>
            <a:ext cx="4828341" cy="751695"/>
          </a:xfrm>
        </p:spPr>
        <p:txBody>
          <a:bodyPr/>
          <a:lstStyle/>
          <a:p>
            <a:r>
              <a:rPr lang="en-US" sz="5000" b="1" dirty="0"/>
              <a:t>Mentoring Clinics Across Europe</a:t>
            </a:r>
          </a:p>
        </p:txBody>
      </p:sp>
      <p:pic>
        <p:nvPicPr>
          <p:cNvPr id="9" name="Picture Placeholder 8">
            <a:extLst>
              <a:ext uri="{FF2B5EF4-FFF2-40B4-BE49-F238E27FC236}">
                <a16:creationId xmlns:a16="http://schemas.microsoft.com/office/drawing/2014/main" id="{72660367-32D1-1E2F-0677-6A37081B1BFF}"/>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29303" r="29303"/>
          <a:stretch/>
        </p:blipFill>
        <p:spPr/>
      </p:pic>
      <p:sp>
        <p:nvSpPr>
          <p:cNvPr id="2" name="Text Placeholder 1">
            <a:extLst>
              <a:ext uri="{FF2B5EF4-FFF2-40B4-BE49-F238E27FC236}">
                <a16:creationId xmlns:a16="http://schemas.microsoft.com/office/drawing/2014/main" id="{B6F56889-CD05-96BE-5BAC-0C0EDDD362AA}"/>
              </a:ext>
            </a:extLst>
          </p:cNvPr>
          <p:cNvSpPr>
            <a:spLocks noGrp="1"/>
          </p:cNvSpPr>
          <p:nvPr>
            <p:ph type="body" sz="quarter" idx="44"/>
          </p:nvPr>
        </p:nvSpPr>
        <p:spPr/>
        <p:txBody>
          <a:bodyPr>
            <a:normAutofit/>
          </a:bodyPr>
          <a:lstStyle/>
          <a:p>
            <a:r>
              <a:rPr kumimoji="0" lang="en-US" sz="2600" b="0" i="0" u="none" strike="noStrike" kern="1200" cap="none"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www.</a:t>
            </a:r>
            <a:r>
              <a:rPr kumimoji="0" lang="en-US" sz="2600" b="1" i="0" u="none" strike="noStrike" kern="1200" cap="none"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epicstays</a:t>
            </a:r>
            <a:r>
              <a:rPr kumimoji="0" lang="en-US" sz="2600" b="0" i="0" u="none" strike="noStrike" kern="1200" cap="none"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.eu</a:t>
            </a:r>
            <a:endParaRPr kumimoji="0" lang="en-US" sz="2600" b="0" i="0" u="none" strike="noStrike" kern="1200" cap="none"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endParaRPr lang="en-US" dirty="0"/>
          </a:p>
        </p:txBody>
      </p:sp>
      <p:sp>
        <p:nvSpPr>
          <p:cNvPr id="6" name="Text Placeholder 5">
            <a:extLst>
              <a:ext uri="{FF2B5EF4-FFF2-40B4-BE49-F238E27FC236}">
                <a16:creationId xmlns:a16="http://schemas.microsoft.com/office/drawing/2014/main" id="{978D4322-B433-1AB6-5A82-93CC182110D2}"/>
              </a:ext>
            </a:extLst>
          </p:cNvPr>
          <p:cNvSpPr>
            <a:spLocks noGrp="1"/>
          </p:cNvSpPr>
          <p:nvPr>
            <p:ph type="body" sz="quarter" idx="65"/>
          </p:nvPr>
        </p:nvSpPr>
        <p:spPr/>
        <p:txBody>
          <a:bodyPr/>
          <a:lstStyle/>
          <a:p>
            <a:r>
              <a:rPr lang="en-GB"/>
              <a:t>Photo Credit: </a:t>
            </a:r>
            <a:r>
              <a:rPr lang="en-US" dirty="0"/>
              <a:t>Sci Fi Ion Hotel, Iceland</a:t>
            </a:r>
            <a:endParaRPr lang="en-GB"/>
          </a:p>
        </p:txBody>
      </p:sp>
    </p:spTree>
    <p:extLst>
      <p:ext uri="{BB962C8B-B14F-4D97-AF65-F5344CB8AC3E}">
        <p14:creationId xmlns:p14="http://schemas.microsoft.com/office/powerpoint/2010/main" val="721419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DE7FD8E8-BDE6-2A08-F907-9F1B3C439309}"/>
              </a:ext>
            </a:extLst>
          </p:cNvPr>
          <p:cNvPicPr>
            <a:picLocks noGrp="1" noChangeAspect="1"/>
          </p:cNvPicPr>
          <p:nvPr>
            <p:ph type="pic" sz="quarter" idx="80"/>
          </p:nvPr>
        </p:nvPicPr>
        <p:blipFill>
          <a:blip r:embed="rId2">
            <a:extLst>
              <a:ext uri="{28A0092B-C50C-407E-A947-70E740481C1C}">
                <a14:useLocalDpi xmlns:a14="http://schemas.microsoft.com/office/drawing/2010/main" val="0"/>
              </a:ext>
            </a:extLst>
          </a:blip>
          <a:srcRect l="13858" r="13858"/>
          <a:stretch/>
        </p:blipFill>
        <p:spPr/>
      </p:pic>
      <p:sp>
        <p:nvSpPr>
          <p:cNvPr id="3" name="Text Placeholder 2">
            <a:extLst>
              <a:ext uri="{FF2B5EF4-FFF2-40B4-BE49-F238E27FC236}">
                <a16:creationId xmlns:a16="http://schemas.microsoft.com/office/drawing/2014/main" id="{6F96949B-BC8C-B051-A646-6A8A50BA8DEC}"/>
              </a:ext>
            </a:extLst>
          </p:cNvPr>
          <p:cNvSpPr>
            <a:spLocks noGrp="1"/>
          </p:cNvSpPr>
          <p:nvPr>
            <p:ph type="body" sz="quarter" idx="42"/>
          </p:nvPr>
        </p:nvSpPr>
        <p:spPr/>
        <p:txBody>
          <a:bodyPr/>
          <a:lstStyle/>
          <a:p>
            <a:r>
              <a:rPr lang="en-GB"/>
              <a:t>ITALY</a:t>
            </a:r>
          </a:p>
        </p:txBody>
      </p:sp>
      <p:sp>
        <p:nvSpPr>
          <p:cNvPr id="4" name="Text Placeholder 3">
            <a:extLst>
              <a:ext uri="{FF2B5EF4-FFF2-40B4-BE49-F238E27FC236}">
                <a16:creationId xmlns:a16="http://schemas.microsoft.com/office/drawing/2014/main" id="{F2773B1D-8DB8-3B13-AEF1-3BF0144C4A43}"/>
              </a:ext>
            </a:extLst>
          </p:cNvPr>
          <p:cNvSpPr>
            <a:spLocks noGrp="1"/>
          </p:cNvSpPr>
          <p:nvPr>
            <p:ph type="body" sz="quarter" idx="76"/>
          </p:nvPr>
        </p:nvSpPr>
        <p:spPr/>
        <p:txBody>
          <a:bodyPr/>
          <a:lstStyle/>
          <a:p>
            <a:r>
              <a:rPr lang="en-GB"/>
              <a:t>Photo Credit: Trulli Holiday Albergo Diffuso,Italy</a:t>
            </a:r>
          </a:p>
        </p:txBody>
      </p:sp>
      <p:pic>
        <p:nvPicPr>
          <p:cNvPr id="9" name="Picture Placeholder 8">
            <a:extLst>
              <a:ext uri="{FF2B5EF4-FFF2-40B4-BE49-F238E27FC236}">
                <a16:creationId xmlns:a16="http://schemas.microsoft.com/office/drawing/2014/main" id="{C0073CE4-EF25-E499-569E-C5A3E9DF956F}"/>
              </a:ext>
            </a:extLst>
          </p:cNvPr>
          <p:cNvPicPr>
            <a:picLocks noGrp="1" noChangeAspect="1"/>
          </p:cNvPicPr>
          <p:nvPr>
            <p:ph type="pic" sz="quarter" idx="78"/>
          </p:nvPr>
        </p:nvPicPr>
        <p:blipFill rotWithShape="1">
          <a:blip r:embed="rId3">
            <a:extLst>
              <a:ext uri="{28A0092B-C50C-407E-A947-70E740481C1C}">
                <a14:useLocalDpi xmlns:a14="http://schemas.microsoft.com/office/drawing/2010/main" val="0"/>
              </a:ext>
            </a:extLst>
          </a:blip>
          <a:srcRect l="29347" t="-161" r="38699" b="161"/>
          <a:stretch/>
        </p:blipFill>
        <p:spPr>
          <a:xfrm>
            <a:off x="0" y="-1"/>
            <a:ext cx="3485072" cy="7232073"/>
          </a:xfrm>
        </p:spPr>
      </p:pic>
      <p:pic>
        <p:nvPicPr>
          <p:cNvPr id="11" name="Picture Placeholder 10">
            <a:extLst>
              <a:ext uri="{FF2B5EF4-FFF2-40B4-BE49-F238E27FC236}">
                <a16:creationId xmlns:a16="http://schemas.microsoft.com/office/drawing/2014/main" id="{55D6D525-8BC1-80A8-7579-CB5529197DC2}"/>
              </a:ext>
            </a:extLst>
          </p:cNvPr>
          <p:cNvPicPr>
            <a:picLocks noGrp="1" noChangeAspect="1"/>
          </p:cNvPicPr>
          <p:nvPr>
            <p:ph type="pic" sz="quarter" idx="74"/>
          </p:nvPr>
        </p:nvPicPr>
        <p:blipFill>
          <a:blip r:embed="rId4">
            <a:extLst>
              <a:ext uri="{28A0092B-C50C-407E-A947-70E740481C1C}">
                <a14:useLocalDpi xmlns:a14="http://schemas.microsoft.com/office/drawing/2010/main" val="0"/>
              </a:ext>
            </a:extLst>
          </a:blip>
          <a:srcRect l="16812" r="16812"/>
          <a:stretch>
            <a:fillRect/>
          </a:stretch>
        </p:blipFill>
        <p:spPr/>
      </p:pic>
      <p:pic>
        <p:nvPicPr>
          <p:cNvPr id="15" name="Picture Placeholder 14">
            <a:extLst>
              <a:ext uri="{FF2B5EF4-FFF2-40B4-BE49-F238E27FC236}">
                <a16:creationId xmlns:a16="http://schemas.microsoft.com/office/drawing/2014/main" id="{2E5BCA31-5784-962F-A12B-15E16F69A61B}"/>
              </a:ext>
            </a:extLst>
          </p:cNvPr>
          <p:cNvPicPr>
            <a:picLocks noGrp="1" noChangeAspect="1"/>
          </p:cNvPicPr>
          <p:nvPr>
            <p:ph type="pic" sz="quarter" idx="79"/>
          </p:nvPr>
        </p:nvPicPr>
        <p:blipFill>
          <a:blip r:embed="rId5">
            <a:extLst>
              <a:ext uri="{28A0092B-C50C-407E-A947-70E740481C1C}">
                <a14:useLocalDpi xmlns:a14="http://schemas.microsoft.com/office/drawing/2010/main" val="0"/>
              </a:ext>
            </a:extLst>
          </a:blip>
          <a:srcRect l="16714" r="16714"/>
          <a:stretch>
            <a:fillRect/>
          </a:stretch>
        </p:blipFill>
        <p:spPr/>
      </p:pic>
      <p:pic>
        <p:nvPicPr>
          <p:cNvPr id="16" name="Picture 15">
            <a:extLst>
              <a:ext uri="{FF2B5EF4-FFF2-40B4-BE49-F238E27FC236}">
                <a16:creationId xmlns:a16="http://schemas.microsoft.com/office/drawing/2014/main" id="{E030DC03-F534-E94E-3210-BE04FB47D54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172477" y="2945192"/>
            <a:ext cx="603098" cy="368786"/>
          </a:xfrm>
          <a:prstGeom prst="rect">
            <a:avLst/>
          </a:prstGeom>
        </p:spPr>
      </p:pic>
    </p:spTree>
    <p:extLst>
      <p:ext uri="{BB962C8B-B14F-4D97-AF65-F5344CB8AC3E}">
        <p14:creationId xmlns:p14="http://schemas.microsoft.com/office/powerpoint/2010/main" val="40861655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617152" y="5733289"/>
            <a:ext cx="6541269" cy="3459530"/>
          </a:xfrm>
        </p:spPr>
        <p:txBody>
          <a:bodyPr numCol="1"/>
          <a:lstStyle/>
          <a:p>
            <a:pPr>
              <a:lnSpc>
                <a:spcPct val="100000"/>
              </a:lnSpc>
            </a:pPr>
            <a:r>
              <a:rPr lang="en-US" sz="2000" b="1" dirty="0">
                <a:solidFill>
                  <a:srgbClr val="EC7C69"/>
                </a:solidFill>
              </a:rPr>
              <a:t>Mentoring Focus</a:t>
            </a:r>
          </a:p>
          <a:p>
            <a:pPr>
              <a:lnSpc>
                <a:spcPct val="100000"/>
              </a:lnSpc>
            </a:pPr>
            <a:r>
              <a:rPr lang="en-US" sz="1600" dirty="0">
                <a:solidFill>
                  <a:schemeClr val="tx1">
                    <a:lumMod val="75000"/>
                    <a:lumOff val="25000"/>
                  </a:schemeClr>
                </a:solidFill>
              </a:rPr>
              <a:t>Italian clinics focused strongly on:</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Transforming historic assets into immersive experiences</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Balancing preservation with commercial viability</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Financial literacy and full-cost awareness</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Pricing strategies aligned to experiential value</a:t>
            </a:r>
          </a:p>
          <a:p>
            <a:pPr>
              <a:lnSpc>
                <a:spcPct val="100000"/>
              </a:lnSpc>
            </a:pPr>
            <a:endParaRPr lang="en-US" sz="1400" dirty="0">
              <a:solidFill>
                <a:schemeClr val="tx1">
                  <a:lumMod val="75000"/>
                  <a:lumOff val="25000"/>
                </a:schemeClr>
              </a:solidFill>
            </a:endParaRPr>
          </a:p>
          <a:p>
            <a:pPr>
              <a:lnSpc>
                <a:spcPct val="100000"/>
              </a:lnSpc>
            </a:pPr>
            <a:r>
              <a:rPr lang="en-US" sz="2000" b="1" dirty="0">
                <a:solidFill>
                  <a:srgbClr val="EC7C69"/>
                </a:solidFill>
              </a:rPr>
              <a:t>Key Discussion Themes</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How do you </a:t>
            </a:r>
            <a:r>
              <a:rPr lang="en-US" sz="1600" dirty="0" err="1">
                <a:solidFill>
                  <a:schemeClr val="tx1">
                    <a:lumMod val="75000"/>
                    <a:lumOff val="25000"/>
                  </a:schemeClr>
                </a:solidFill>
              </a:rPr>
              <a:t>monetise</a:t>
            </a:r>
            <a:r>
              <a:rPr lang="en-US" sz="1600" dirty="0">
                <a:solidFill>
                  <a:schemeClr val="tx1">
                    <a:lumMod val="75000"/>
                    <a:lumOff val="25000"/>
                  </a:schemeClr>
                </a:solidFill>
              </a:rPr>
              <a:t> heritage without commodifying it?</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How do you calculate true renovation and operational costs?</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How do you communicate value beyond “room features”?</a:t>
            </a:r>
          </a:p>
          <a:p>
            <a:pPr>
              <a:lnSpc>
                <a:spcPct val="100000"/>
              </a:lnSpc>
            </a:pPr>
            <a:endParaRPr lang="en-US" sz="1400" dirty="0">
              <a:solidFill>
                <a:schemeClr val="tx1">
                  <a:lumMod val="75000"/>
                  <a:lumOff val="25000"/>
                </a:schemeClr>
              </a:solidFill>
            </a:endParaRPr>
          </a:p>
          <a:p>
            <a:pPr>
              <a:lnSpc>
                <a:spcPct val="100000"/>
              </a:lnSpc>
            </a:pPr>
            <a:r>
              <a:rPr lang="en-US" sz="2000" b="1" dirty="0">
                <a:solidFill>
                  <a:srgbClr val="EC7C69"/>
                </a:solidFill>
              </a:rPr>
              <a:t>Outcomes</a:t>
            </a:r>
          </a:p>
          <a:p>
            <a:pPr>
              <a:lnSpc>
                <a:spcPct val="100000"/>
              </a:lnSpc>
            </a:pPr>
            <a:r>
              <a:rPr lang="en-US" sz="1600" dirty="0">
                <a:solidFill>
                  <a:schemeClr val="tx1">
                    <a:lumMod val="75000"/>
                    <a:lumOff val="25000"/>
                  </a:schemeClr>
                </a:solidFill>
              </a:rPr>
              <a:t>Participants developed clearer cost structures, strengthened pricing confidence, and explored ways to embed gastronomy, craft, and storytelling into guest journeys. The clinics supported greater financial clarity and experiential positioning.</a:t>
            </a:r>
          </a:p>
          <a:p>
            <a:pPr>
              <a:lnSpc>
                <a:spcPct val="100000"/>
              </a:lnSpc>
            </a:pPr>
            <a:endParaRPr lang="en-US" sz="1400" dirty="0">
              <a:solidFill>
                <a:schemeClr val="tx1">
                  <a:lumMod val="75000"/>
                  <a:lumOff val="25000"/>
                </a:schemeClr>
              </a:solidFill>
            </a:endParaRPr>
          </a:p>
        </p:txBody>
      </p:sp>
      <p:sp>
        <p:nvSpPr>
          <p:cNvPr id="31" name="Text Placeholder 30">
            <a:extLst>
              <a:ext uri="{FF2B5EF4-FFF2-40B4-BE49-F238E27FC236}">
                <a16:creationId xmlns:a16="http://schemas.microsoft.com/office/drawing/2014/main" id="{FE536266-F5A2-FDF2-8CB7-7B5ABADF9E12}"/>
              </a:ext>
            </a:extLst>
          </p:cNvPr>
          <p:cNvSpPr>
            <a:spLocks noGrp="1"/>
          </p:cNvSpPr>
          <p:nvPr>
            <p:ph type="body" sz="quarter" idx="33"/>
          </p:nvPr>
        </p:nvSpPr>
        <p:spPr>
          <a:xfrm>
            <a:off x="611830" y="3286693"/>
            <a:ext cx="3253309" cy="2229228"/>
          </a:xfrm>
        </p:spPr>
        <p:txBody>
          <a:bodyPr/>
          <a:lstStyle/>
          <a:p>
            <a:r>
              <a:rPr lang="en-US" sz="2000" dirty="0"/>
              <a:t>Context</a:t>
            </a:r>
          </a:p>
          <a:p>
            <a:endParaRPr lang="en-US" sz="2000" dirty="0"/>
          </a:p>
          <a:p>
            <a:r>
              <a:rPr lang="en-US" dirty="0">
                <a:solidFill>
                  <a:schemeClr val="tx1">
                    <a:lumMod val="75000"/>
                    <a:lumOff val="25000"/>
                  </a:schemeClr>
                </a:solidFill>
              </a:rPr>
              <a:t>Italy’s tourism landscape is deeply rooted in heritage, architecture, gastronomy, and family-run enterprises. Many alternative accommodation businesses operate within restored historic properties.</a:t>
            </a:r>
          </a:p>
          <a:p>
            <a:endParaRPr lang="en-US" dirty="0"/>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a:xfrm>
            <a:off x="528133" y="1876698"/>
            <a:ext cx="2440149" cy="1049221"/>
          </a:xfrm>
        </p:spPr>
        <p:txBody>
          <a:bodyPr/>
          <a:lstStyle/>
          <a:p>
            <a:r>
              <a:rPr lang="en-US" dirty="0"/>
              <a:t>Mentoring Clinics Insights</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a:xfrm>
            <a:off x="544933" y="941779"/>
            <a:ext cx="1888778" cy="385564"/>
          </a:xfrm>
        </p:spPr>
        <p:txBody>
          <a:bodyPr/>
          <a:lstStyle/>
          <a:p>
            <a:r>
              <a:rPr lang="en-US" dirty="0"/>
              <a:t>Italy</a:t>
            </a:r>
          </a:p>
        </p:txBody>
      </p:sp>
      <p:pic>
        <p:nvPicPr>
          <p:cNvPr id="11" name="Picture Placeholder 10">
            <a:extLst>
              <a:ext uri="{FF2B5EF4-FFF2-40B4-BE49-F238E27FC236}">
                <a16:creationId xmlns:a16="http://schemas.microsoft.com/office/drawing/2014/main" id="{83228F4D-2393-CF53-D98B-516709880B54}"/>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0114" r="10114"/>
          <a:stretch/>
        </p:blipFill>
        <p:spPr/>
      </p:pic>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p:txBody>
          <a:bodyPr/>
          <a:lstStyle/>
          <a:p>
            <a:fld id="{9C527BFA-2C0E-4CEC-B6A5-913A56FEF4B4}" type="slidenum">
              <a:rPr lang="fr-CA" smtClean="0"/>
              <a:pPr/>
              <a:t>11</a:t>
            </a:fld>
            <a:endParaRPr lang="fr-CA" dirty="0"/>
          </a:p>
        </p:txBody>
      </p:sp>
      <p:sp>
        <p:nvSpPr>
          <p:cNvPr id="2" name="Text Placeholder 1">
            <a:extLst>
              <a:ext uri="{FF2B5EF4-FFF2-40B4-BE49-F238E27FC236}">
                <a16:creationId xmlns:a16="http://schemas.microsoft.com/office/drawing/2014/main" id="{DE336D5D-C977-78AA-2DA4-E05D98C9B08F}"/>
              </a:ext>
            </a:extLst>
          </p:cNvPr>
          <p:cNvSpPr>
            <a:spLocks noGrp="1"/>
          </p:cNvSpPr>
          <p:nvPr>
            <p:ph type="body" sz="quarter" idx="65"/>
          </p:nvPr>
        </p:nvSpPr>
        <p:spPr/>
        <p:txBody>
          <a:bodyPr/>
          <a:lstStyle/>
          <a:p>
            <a:r>
              <a:rPr lang="en-GB"/>
              <a:t>Photo Credit: Mayo Glamping, Ireland</a:t>
            </a:r>
          </a:p>
        </p:txBody>
      </p:sp>
    </p:spTree>
    <p:extLst>
      <p:ext uri="{BB962C8B-B14F-4D97-AF65-F5344CB8AC3E}">
        <p14:creationId xmlns:p14="http://schemas.microsoft.com/office/powerpoint/2010/main" val="1593003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2DD943B9-360A-432B-E5E7-5158C3837E59}"/>
              </a:ext>
            </a:extLst>
          </p:cNvPr>
          <p:cNvSpPr>
            <a:spLocks noGrp="1"/>
          </p:cNvSpPr>
          <p:nvPr>
            <p:ph type="body" sz="quarter" idx="32"/>
          </p:nvPr>
        </p:nvSpPr>
        <p:spPr>
          <a:xfrm>
            <a:off x="634478" y="1899138"/>
            <a:ext cx="6541269" cy="2422612"/>
          </a:xfrm>
        </p:spPr>
        <p:txBody>
          <a:bodyPr numCol="1"/>
          <a:lstStyle/>
          <a:p>
            <a:pPr>
              <a:lnSpc>
                <a:spcPct val="100000"/>
              </a:lnSpc>
            </a:pPr>
            <a:r>
              <a:rPr lang="en-GB" sz="1600" dirty="0">
                <a:solidFill>
                  <a:schemeClr val="tx1">
                    <a:lumMod val="75000"/>
                    <a:lumOff val="25000"/>
                  </a:schemeClr>
                </a:solidFill>
              </a:rPr>
              <a:t>One of the key messages explored as vital to the success of Italian tourism businesses was to focus on the importance of offering unique experience-driven staying and that it needs to be connected to the characteristics of the place, the local heritage and the culture and identity of the host community.</a:t>
            </a:r>
          </a:p>
          <a:p>
            <a:pPr>
              <a:lnSpc>
                <a:spcPct val="100000"/>
              </a:lnSpc>
            </a:pPr>
            <a:endParaRPr lang="en-GB" sz="1600" dirty="0">
              <a:solidFill>
                <a:schemeClr val="tx1">
                  <a:lumMod val="75000"/>
                  <a:lumOff val="25000"/>
                </a:schemeClr>
              </a:solidFill>
            </a:endParaRPr>
          </a:p>
          <a:p>
            <a:pPr>
              <a:lnSpc>
                <a:spcPct val="100000"/>
              </a:lnSpc>
            </a:pPr>
            <a:r>
              <a:rPr lang="en-GB" sz="1600" dirty="0">
                <a:solidFill>
                  <a:schemeClr val="tx1">
                    <a:lumMod val="75000"/>
                    <a:lumOff val="25000"/>
                  </a:schemeClr>
                </a:solidFill>
              </a:rPr>
              <a:t>Implementation is important and should be part of the Experience Economy and as a way of becoming “temporary local” rather than being a “tourist”. </a:t>
            </a:r>
            <a:r>
              <a:rPr lang="en-US" sz="1600" dirty="0">
                <a:solidFill>
                  <a:srgbClr val="414141"/>
                </a:solidFill>
              </a:rPr>
              <a:t>This can be done by building collaborative relationships with local farmers, artisans, and other businesses to enhance </a:t>
            </a:r>
            <a:r>
              <a:rPr lang="is-IS" sz="1600" dirty="0">
                <a:solidFill>
                  <a:srgbClr val="414141"/>
                </a:solidFill>
              </a:rPr>
              <a:t>authentic guest experiences and create mutual benefits.</a:t>
            </a:r>
          </a:p>
          <a:p>
            <a:pPr>
              <a:lnSpc>
                <a:spcPct val="100000"/>
              </a:lnSpc>
            </a:pPr>
            <a:r>
              <a:rPr lang="en-GB" sz="1600" dirty="0">
                <a:solidFill>
                  <a:schemeClr val="tx1">
                    <a:lumMod val="75000"/>
                    <a:lumOff val="25000"/>
                  </a:schemeClr>
                </a:solidFill>
              </a:rPr>
              <a:t>It was discussed there is a need to create transformative and sustainability-driven experiences.  </a:t>
            </a:r>
            <a:endParaRPr lang="en-GB" sz="1600" b="1" dirty="0">
              <a:solidFill>
                <a:srgbClr val="459597"/>
              </a:solidFill>
            </a:endParaRPr>
          </a:p>
          <a:p>
            <a:pPr>
              <a:lnSpc>
                <a:spcPct val="100000"/>
              </a:lnSpc>
            </a:pPr>
            <a:endParaRPr lang="en-GB" sz="1600" b="1" dirty="0">
              <a:solidFill>
                <a:srgbClr val="459597"/>
              </a:solidFill>
            </a:endParaRPr>
          </a:p>
          <a:p>
            <a:pPr>
              <a:lnSpc>
                <a:spcPct val="100000"/>
              </a:lnSpc>
            </a:pPr>
            <a:r>
              <a:rPr lang="en-GB" sz="1600" b="1" i="1" dirty="0">
                <a:solidFill>
                  <a:srgbClr val="459597"/>
                </a:solidFill>
              </a:rPr>
              <a:t>“I’ve learned a lot about alternative accommodation and this unique type of hospitality offer which varies from territory to territory</a:t>
            </a:r>
          </a:p>
          <a:p>
            <a:pPr>
              <a:lnSpc>
                <a:spcPct val="100000"/>
              </a:lnSpc>
            </a:pPr>
            <a:endParaRPr lang="en-GB" sz="1600" b="1" dirty="0">
              <a:solidFill>
                <a:srgbClr val="459597"/>
              </a:solidFill>
            </a:endParaRPr>
          </a:p>
          <a:p>
            <a:pPr>
              <a:lnSpc>
                <a:spcPct val="100000"/>
              </a:lnSpc>
            </a:pPr>
            <a:endParaRPr lang="en-US" sz="1600" dirty="0">
              <a:solidFill>
                <a:schemeClr val="tx1">
                  <a:lumMod val="75000"/>
                  <a:lumOff val="25000"/>
                </a:schemeClr>
              </a:solidFill>
            </a:endParaRPr>
          </a:p>
          <a:p>
            <a:pPr>
              <a:lnSpc>
                <a:spcPct val="100000"/>
              </a:lnSpc>
            </a:pPr>
            <a:endParaRPr lang="en-US" sz="1600" dirty="0">
              <a:solidFill>
                <a:schemeClr val="tx1">
                  <a:lumMod val="75000"/>
                  <a:lumOff val="25000"/>
                </a:schemeClr>
              </a:solidFill>
            </a:endParaRPr>
          </a:p>
        </p:txBody>
      </p:sp>
      <p:sp>
        <p:nvSpPr>
          <p:cNvPr id="9" name="Text Placeholder 8">
            <a:extLst>
              <a:ext uri="{FF2B5EF4-FFF2-40B4-BE49-F238E27FC236}">
                <a16:creationId xmlns:a16="http://schemas.microsoft.com/office/drawing/2014/main" id="{5D8C9DC8-FF02-25F6-DC8C-C8C3084F5680}"/>
              </a:ext>
            </a:extLst>
          </p:cNvPr>
          <p:cNvSpPr>
            <a:spLocks noGrp="1"/>
          </p:cNvSpPr>
          <p:nvPr>
            <p:ph type="body" sz="quarter" idx="33"/>
          </p:nvPr>
        </p:nvSpPr>
        <p:spPr>
          <a:xfrm>
            <a:off x="634478" y="1335418"/>
            <a:ext cx="6506617" cy="563720"/>
          </a:xfrm>
        </p:spPr>
        <p:txBody>
          <a:bodyPr/>
          <a:lstStyle/>
          <a:p>
            <a:r>
              <a:rPr lang="en-US" sz="2400" dirty="0"/>
              <a:t>Experience Needs to Be Connected to Place</a:t>
            </a:r>
          </a:p>
        </p:txBody>
      </p:sp>
      <p:sp>
        <p:nvSpPr>
          <p:cNvPr id="10" name="Text Placeholder 9">
            <a:extLst>
              <a:ext uri="{FF2B5EF4-FFF2-40B4-BE49-F238E27FC236}">
                <a16:creationId xmlns:a16="http://schemas.microsoft.com/office/drawing/2014/main" id="{8A87851F-479B-6347-2B4E-626D8FFFA193}"/>
              </a:ext>
            </a:extLst>
          </p:cNvPr>
          <p:cNvSpPr>
            <a:spLocks noGrp="1"/>
          </p:cNvSpPr>
          <p:nvPr>
            <p:ph type="body" sz="quarter" idx="38"/>
          </p:nvPr>
        </p:nvSpPr>
        <p:spPr/>
        <p:txBody>
          <a:bodyPr/>
          <a:lstStyle/>
          <a:p>
            <a:r>
              <a:rPr lang="en-US" dirty="0"/>
              <a:t>Italy – Key Takeaway</a:t>
            </a:r>
          </a:p>
        </p:txBody>
      </p:sp>
      <p:sp>
        <p:nvSpPr>
          <p:cNvPr id="2" name="Slide Number Placeholder 1">
            <a:extLst>
              <a:ext uri="{FF2B5EF4-FFF2-40B4-BE49-F238E27FC236}">
                <a16:creationId xmlns:a16="http://schemas.microsoft.com/office/drawing/2014/main" id="{862B18CA-D1A0-8540-A87A-67ECA1FC032D}"/>
              </a:ext>
            </a:extLst>
          </p:cNvPr>
          <p:cNvSpPr>
            <a:spLocks noGrp="1"/>
          </p:cNvSpPr>
          <p:nvPr>
            <p:ph type="sldNum" sz="quarter" idx="4"/>
          </p:nvPr>
        </p:nvSpPr>
        <p:spPr/>
        <p:txBody>
          <a:bodyPr/>
          <a:lstStyle/>
          <a:p>
            <a:fld id="{9C527BFA-2C0E-4CEC-B6A5-913A56FEF4B4}" type="slidenum">
              <a:rPr lang="fr-CA" smtClean="0"/>
              <a:pPr/>
              <a:t>12</a:t>
            </a:fld>
            <a:endParaRPr lang="fr-CA" dirty="0"/>
          </a:p>
        </p:txBody>
      </p:sp>
      <p:cxnSp>
        <p:nvCxnSpPr>
          <p:cNvPr id="7" name="Straight Connector 6">
            <a:extLst>
              <a:ext uri="{FF2B5EF4-FFF2-40B4-BE49-F238E27FC236}">
                <a16:creationId xmlns:a16="http://schemas.microsoft.com/office/drawing/2014/main" id="{363FBA82-D49A-6E0C-98D6-75CA3B8828E2}"/>
              </a:ext>
            </a:extLst>
          </p:cNvPr>
          <p:cNvCxnSpPr/>
          <p:nvPr/>
        </p:nvCxnSpPr>
        <p:spPr>
          <a:xfrm>
            <a:off x="-12269" y="1165222"/>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DF1BB2C7-E5F5-4D14-31C9-262939B59C92}"/>
              </a:ext>
            </a:extLst>
          </p:cNvPr>
          <p:cNvPicPr>
            <a:picLocks noChangeAspect="1"/>
          </p:cNvPicPr>
          <p:nvPr/>
        </p:nvPicPr>
        <p:blipFill>
          <a:blip r:embed="rId2"/>
          <a:stretch>
            <a:fillRect/>
          </a:stretch>
        </p:blipFill>
        <p:spPr>
          <a:xfrm>
            <a:off x="634478" y="6585963"/>
            <a:ext cx="3853116" cy="3609248"/>
          </a:xfrm>
          <a:prstGeom prst="rect">
            <a:avLst/>
          </a:prstGeom>
        </p:spPr>
      </p:pic>
    </p:spTree>
    <p:extLst>
      <p:ext uri="{BB962C8B-B14F-4D97-AF65-F5344CB8AC3E}">
        <p14:creationId xmlns:p14="http://schemas.microsoft.com/office/powerpoint/2010/main" val="971726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Placeholder 34">
            <a:extLst>
              <a:ext uri="{FF2B5EF4-FFF2-40B4-BE49-F238E27FC236}">
                <a16:creationId xmlns:a16="http://schemas.microsoft.com/office/drawing/2014/main" id="{0ED26F46-0EF9-DA45-DA34-DDE350794F69}"/>
              </a:ext>
            </a:extLst>
          </p:cNvPr>
          <p:cNvPicPr>
            <a:picLocks noGrp="1" noChangeAspect="1"/>
          </p:cNvPicPr>
          <p:nvPr>
            <p:ph type="pic" sz="quarter" idx="80"/>
          </p:nvPr>
        </p:nvPicPr>
        <p:blipFill>
          <a:blip r:embed="rId2">
            <a:extLst>
              <a:ext uri="{28A0092B-C50C-407E-A947-70E740481C1C}">
                <a14:useLocalDpi xmlns:a14="http://schemas.microsoft.com/office/drawing/2010/main" val="0"/>
              </a:ext>
            </a:extLst>
          </a:blip>
          <a:srcRect l="16710" r="16710"/>
          <a:stretch/>
        </p:blipFill>
        <p:spPr/>
      </p:pic>
      <p:sp>
        <p:nvSpPr>
          <p:cNvPr id="3" name="Text Placeholder 2">
            <a:extLst>
              <a:ext uri="{FF2B5EF4-FFF2-40B4-BE49-F238E27FC236}">
                <a16:creationId xmlns:a16="http://schemas.microsoft.com/office/drawing/2014/main" id="{FC4E0DF3-592F-3458-503E-F1152DE5FDBD}"/>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NETHERLANDS</a:t>
            </a:r>
          </a:p>
        </p:txBody>
      </p:sp>
      <p:sp>
        <p:nvSpPr>
          <p:cNvPr id="21" name="Text Placeholder 20">
            <a:extLst>
              <a:ext uri="{FF2B5EF4-FFF2-40B4-BE49-F238E27FC236}">
                <a16:creationId xmlns:a16="http://schemas.microsoft.com/office/drawing/2014/main" id="{E9183038-CA9D-78D6-3454-21C11B790859}"/>
              </a:ext>
            </a:extLst>
          </p:cNvPr>
          <p:cNvSpPr>
            <a:spLocks noGrp="1"/>
          </p:cNvSpPr>
          <p:nvPr>
            <p:ph type="body" sz="quarter" idx="76"/>
          </p:nvPr>
        </p:nvSpPr>
        <p:spPr/>
        <p:txBody>
          <a:bodyPr>
            <a:normAutofit/>
          </a:bodyPr>
          <a:lstStyle/>
          <a:p>
            <a:r>
              <a:rPr lang="en-GB"/>
              <a:t>Photo Credit: BUNK Hotel Amsterdam, Netherlands</a:t>
            </a:r>
          </a:p>
        </p:txBody>
      </p:sp>
      <p:pic>
        <p:nvPicPr>
          <p:cNvPr id="29" name="Picture Placeholder 28">
            <a:extLst>
              <a:ext uri="{FF2B5EF4-FFF2-40B4-BE49-F238E27FC236}">
                <a16:creationId xmlns:a16="http://schemas.microsoft.com/office/drawing/2014/main" id="{1451E29E-8BF0-1115-4264-69B696D84ADF}"/>
              </a:ext>
            </a:extLst>
          </p:cNvPr>
          <p:cNvPicPr>
            <a:picLocks noGrp="1" noChangeAspect="1"/>
          </p:cNvPicPr>
          <p:nvPr>
            <p:ph type="pic" sz="quarter" idx="77"/>
          </p:nvPr>
        </p:nvPicPr>
        <p:blipFill>
          <a:blip r:embed="rId3">
            <a:extLst>
              <a:ext uri="{28A0092B-C50C-407E-A947-70E740481C1C}">
                <a14:useLocalDpi xmlns:a14="http://schemas.microsoft.com/office/drawing/2010/main" val="0"/>
              </a:ext>
            </a:extLst>
          </a:blip>
          <a:srcRect l="28190" r="28190"/>
          <a:stretch/>
        </p:blipFill>
        <p:spPr/>
      </p:pic>
      <p:pic>
        <p:nvPicPr>
          <p:cNvPr id="27" name="Picture Placeholder 26">
            <a:extLst>
              <a:ext uri="{FF2B5EF4-FFF2-40B4-BE49-F238E27FC236}">
                <a16:creationId xmlns:a16="http://schemas.microsoft.com/office/drawing/2014/main" id="{4AD17B00-532A-8B76-1A88-BA2EDCA082FE}"/>
              </a:ext>
            </a:extLst>
          </p:cNvPr>
          <p:cNvPicPr>
            <a:picLocks noGrp="1" noChangeAspect="1"/>
          </p:cNvPicPr>
          <p:nvPr>
            <p:ph type="pic" sz="quarter" idx="78"/>
          </p:nvPr>
        </p:nvPicPr>
        <p:blipFill>
          <a:blip r:embed="rId4">
            <a:extLst>
              <a:ext uri="{28A0092B-C50C-407E-A947-70E740481C1C}">
                <a14:useLocalDpi xmlns:a14="http://schemas.microsoft.com/office/drawing/2010/main" val="0"/>
              </a:ext>
            </a:extLst>
          </a:blip>
          <a:srcRect l="28318" r="28318"/>
          <a:stretch/>
        </p:blipFill>
        <p:spPr/>
      </p:pic>
      <p:pic>
        <p:nvPicPr>
          <p:cNvPr id="31" name="Picture Placeholder 30">
            <a:extLst>
              <a:ext uri="{FF2B5EF4-FFF2-40B4-BE49-F238E27FC236}">
                <a16:creationId xmlns:a16="http://schemas.microsoft.com/office/drawing/2014/main" id="{CB709FBB-A42A-ACE8-3B12-088525F4917C}"/>
              </a:ext>
            </a:extLst>
          </p:cNvPr>
          <p:cNvPicPr>
            <a:picLocks noGrp="1" noChangeAspect="1"/>
          </p:cNvPicPr>
          <p:nvPr>
            <p:ph type="pic" sz="quarter" idx="74"/>
          </p:nvPr>
        </p:nvPicPr>
        <p:blipFill>
          <a:blip r:embed="rId5">
            <a:extLst>
              <a:ext uri="{28A0092B-C50C-407E-A947-70E740481C1C}">
                <a14:useLocalDpi xmlns:a14="http://schemas.microsoft.com/office/drawing/2010/main" val="0"/>
              </a:ext>
            </a:extLst>
          </a:blip>
          <a:srcRect l="20521" r="20521"/>
          <a:stretch/>
        </p:blipFill>
        <p:spPr/>
      </p:pic>
      <p:pic>
        <p:nvPicPr>
          <p:cNvPr id="33" name="Picture Placeholder 32">
            <a:extLst>
              <a:ext uri="{FF2B5EF4-FFF2-40B4-BE49-F238E27FC236}">
                <a16:creationId xmlns:a16="http://schemas.microsoft.com/office/drawing/2014/main" id="{8B13E970-5DEE-2B5F-5B20-189F2E5E58C8}"/>
              </a:ext>
            </a:extLst>
          </p:cNvPr>
          <p:cNvPicPr>
            <a:picLocks noGrp="1" noChangeAspect="1"/>
          </p:cNvPicPr>
          <p:nvPr>
            <p:ph type="pic" sz="quarter" idx="79"/>
          </p:nvPr>
        </p:nvPicPr>
        <p:blipFill>
          <a:blip r:embed="rId6">
            <a:extLst>
              <a:ext uri="{28A0092B-C50C-407E-A947-70E740481C1C}">
                <a14:useLocalDpi xmlns:a14="http://schemas.microsoft.com/office/drawing/2010/main" val="0"/>
              </a:ext>
            </a:extLst>
          </a:blip>
          <a:srcRect l="17100" r="17100"/>
          <a:stretch/>
        </p:blipFill>
        <p:spPr/>
      </p:pic>
      <p:pic>
        <p:nvPicPr>
          <p:cNvPr id="4" name="Picture 3">
            <a:extLst>
              <a:ext uri="{FF2B5EF4-FFF2-40B4-BE49-F238E27FC236}">
                <a16:creationId xmlns:a16="http://schemas.microsoft.com/office/drawing/2014/main" id="{8502E994-A90E-D994-BBB4-9FA41FEAA173}"/>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7161596" y="2945192"/>
            <a:ext cx="614643" cy="368786"/>
          </a:xfrm>
          <a:prstGeom prst="rect">
            <a:avLst/>
          </a:prstGeom>
        </p:spPr>
      </p:pic>
    </p:spTree>
    <p:extLst>
      <p:ext uri="{BB962C8B-B14F-4D97-AF65-F5344CB8AC3E}">
        <p14:creationId xmlns:p14="http://schemas.microsoft.com/office/powerpoint/2010/main" val="25533039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617152" y="6476479"/>
            <a:ext cx="6541269" cy="2787212"/>
          </a:xfrm>
        </p:spPr>
        <p:txBody>
          <a:bodyPr numCol="1"/>
          <a:lstStyle/>
          <a:p>
            <a:pPr>
              <a:lnSpc>
                <a:spcPct val="100000"/>
              </a:lnSpc>
            </a:pPr>
            <a:r>
              <a:rPr lang="en-US" sz="2000" b="1" dirty="0">
                <a:solidFill>
                  <a:srgbClr val="EC7C69"/>
                </a:solidFill>
              </a:rPr>
              <a:t>Mentoring Focus</a:t>
            </a:r>
          </a:p>
          <a:p>
            <a:pPr>
              <a:lnSpc>
                <a:spcPct val="100000"/>
              </a:lnSpc>
            </a:pPr>
            <a:r>
              <a:rPr lang="en-US" sz="1600" dirty="0">
                <a:solidFill>
                  <a:schemeClr val="tx1">
                    <a:lumMod val="75000"/>
                    <a:lumOff val="25000"/>
                  </a:schemeClr>
                </a:solidFill>
              </a:rPr>
              <a:t>The Netherlands clinics </a:t>
            </a:r>
            <a:r>
              <a:rPr lang="en-US" sz="1600" dirty="0" err="1">
                <a:solidFill>
                  <a:schemeClr val="tx1">
                    <a:lumMod val="75000"/>
                    <a:lumOff val="25000"/>
                  </a:schemeClr>
                </a:solidFill>
              </a:rPr>
              <a:t>emphasised</a:t>
            </a:r>
            <a:r>
              <a:rPr lang="en-US" sz="1600" dirty="0">
                <a:solidFill>
                  <a:schemeClr val="tx1">
                    <a:lumMod val="75000"/>
                    <a:lumOff val="25000"/>
                  </a:schemeClr>
                </a:solidFill>
              </a:rPr>
              <a:t>:</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Structured business modelling</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Strategic positioning</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Digital systems and operational efficiency</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Use of Pitch Deck tools and PMS platforms</a:t>
            </a:r>
          </a:p>
          <a:p>
            <a:pPr>
              <a:lnSpc>
                <a:spcPct val="100000"/>
              </a:lnSpc>
            </a:pPr>
            <a:endParaRPr lang="en-US" sz="1600" dirty="0">
              <a:solidFill>
                <a:schemeClr val="tx1">
                  <a:lumMod val="75000"/>
                  <a:lumOff val="25000"/>
                </a:schemeClr>
              </a:solidFill>
            </a:endParaRPr>
          </a:p>
          <a:p>
            <a:pPr>
              <a:lnSpc>
                <a:spcPct val="100000"/>
              </a:lnSpc>
            </a:pPr>
            <a:r>
              <a:rPr lang="en-US" sz="2000" b="1" dirty="0">
                <a:solidFill>
                  <a:srgbClr val="EC7C69"/>
                </a:solidFill>
              </a:rPr>
              <a:t>Key Discussion Themes</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How do you clearly define your market segment?</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How can digital tools reduce administrative burden?</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How do you scale responsibly?</a:t>
            </a:r>
          </a:p>
          <a:p>
            <a:pPr>
              <a:lnSpc>
                <a:spcPct val="100000"/>
              </a:lnSpc>
            </a:pPr>
            <a:endParaRPr lang="en-US" sz="1600" dirty="0">
              <a:solidFill>
                <a:schemeClr val="tx1">
                  <a:lumMod val="75000"/>
                  <a:lumOff val="25000"/>
                </a:schemeClr>
              </a:solidFill>
            </a:endParaRPr>
          </a:p>
          <a:p>
            <a:pPr>
              <a:lnSpc>
                <a:spcPct val="100000"/>
              </a:lnSpc>
            </a:pPr>
            <a:r>
              <a:rPr lang="en-US" sz="2000" b="1" dirty="0">
                <a:solidFill>
                  <a:srgbClr val="EC7C69"/>
                </a:solidFill>
              </a:rPr>
              <a:t>Outcomes</a:t>
            </a:r>
          </a:p>
          <a:p>
            <a:pPr>
              <a:lnSpc>
                <a:spcPct val="100000"/>
              </a:lnSpc>
            </a:pPr>
            <a:r>
              <a:rPr lang="en-US" sz="1600" dirty="0">
                <a:solidFill>
                  <a:schemeClr val="tx1">
                    <a:lumMod val="75000"/>
                    <a:lumOff val="25000"/>
                  </a:schemeClr>
                </a:solidFill>
              </a:rPr>
              <a:t>Participants implemented clearer positioning strategies, improved digital management systems, and refined business planning frameworks. The clinics leaned toward structured growth and operational </a:t>
            </a:r>
            <a:r>
              <a:rPr lang="en-US" sz="1600" dirty="0" err="1">
                <a:solidFill>
                  <a:schemeClr val="tx1">
                    <a:lumMod val="75000"/>
                    <a:lumOff val="25000"/>
                  </a:schemeClr>
                </a:solidFill>
              </a:rPr>
              <a:t>optimisation</a:t>
            </a:r>
            <a:r>
              <a:rPr lang="en-US" sz="1600" dirty="0">
                <a:solidFill>
                  <a:schemeClr val="tx1">
                    <a:lumMod val="75000"/>
                    <a:lumOff val="25000"/>
                  </a:schemeClr>
                </a:solidFill>
              </a:rPr>
              <a:t>.</a:t>
            </a:r>
          </a:p>
          <a:p>
            <a:pPr>
              <a:lnSpc>
                <a:spcPct val="100000"/>
              </a:lnSpc>
            </a:pPr>
            <a:endParaRPr lang="en-US" sz="1600" dirty="0">
              <a:solidFill>
                <a:schemeClr val="tx1">
                  <a:lumMod val="75000"/>
                  <a:lumOff val="25000"/>
                </a:schemeClr>
              </a:solidFill>
            </a:endParaRPr>
          </a:p>
        </p:txBody>
      </p:sp>
      <p:sp>
        <p:nvSpPr>
          <p:cNvPr id="31" name="Text Placeholder 30">
            <a:extLst>
              <a:ext uri="{FF2B5EF4-FFF2-40B4-BE49-F238E27FC236}">
                <a16:creationId xmlns:a16="http://schemas.microsoft.com/office/drawing/2014/main" id="{FE536266-F5A2-FDF2-8CB7-7B5ABADF9E12}"/>
              </a:ext>
            </a:extLst>
          </p:cNvPr>
          <p:cNvSpPr>
            <a:spLocks noGrp="1"/>
          </p:cNvSpPr>
          <p:nvPr>
            <p:ph type="body" sz="quarter" idx="33"/>
          </p:nvPr>
        </p:nvSpPr>
        <p:spPr/>
        <p:txBody>
          <a:bodyPr/>
          <a:lstStyle/>
          <a:p>
            <a:r>
              <a:rPr lang="en-US" sz="2000" dirty="0"/>
              <a:t>Context </a:t>
            </a:r>
          </a:p>
          <a:p>
            <a:r>
              <a:rPr lang="en-US" dirty="0">
                <a:solidFill>
                  <a:schemeClr val="tx1">
                    <a:lumMod val="75000"/>
                    <a:lumOff val="25000"/>
                  </a:schemeClr>
                </a:solidFill>
              </a:rPr>
              <a:t>The Dutch tourism ecosystem includes well-developed infrastructure and digitally literate SMEs. However, competition and market clarity are critical challenges.</a:t>
            </a:r>
          </a:p>
          <a:p>
            <a:endParaRPr lang="en-US" dirty="0"/>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p:txBody>
          <a:bodyPr/>
          <a:lstStyle/>
          <a:p>
            <a:r>
              <a:rPr lang="en-US" dirty="0"/>
              <a:t>Title</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02</a:t>
            </a:r>
          </a:p>
        </p:txBody>
      </p:sp>
      <p:pic>
        <p:nvPicPr>
          <p:cNvPr id="18" name="Picture Placeholder 17">
            <a:extLst>
              <a:ext uri="{FF2B5EF4-FFF2-40B4-BE49-F238E27FC236}">
                <a16:creationId xmlns:a16="http://schemas.microsoft.com/office/drawing/2014/main" id="{6FA5997A-111B-9781-683B-E350543693A4}"/>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t="6825" b="6825"/>
          <a:stretch/>
        </p:blipFill>
        <p:spPr/>
      </p:pic>
      <p:sp>
        <p:nvSpPr>
          <p:cNvPr id="2" name="Text Placeholder 1">
            <a:extLst>
              <a:ext uri="{FF2B5EF4-FFF2-40B4-BE49-F238E27FC236}">
                <a16:creationId xmlns:a16="http://schemas.microsoft.com/office/drawing/2014/main" id="{20A3C248-8BAF-814E-58E7-CF64E12BC81B}"/>
              </a:ext>
            </a:extLst>
          </p:cNvPr>
          <p:cNvSpPr>
            <a:spLocks noGrp="1"/>
          </p:cNvSpPr>
          <p:nvPr>
            <p:ph type="body" sz="quarter" idx="35"/>
          </p:nvPr>
        </p:nvSpPr>
        <p:spPr>
          <a:xfrm>
            <a:off x="492463" y="4832670"/>
            <a:ext cx="2292939" cy="1049221"/>
          </a:xfrm>
        </p:spPr>
        <p:txBody>
          <a:bodyPr/>
          <a:lstStyle/>
          <a:p>
            <a:r>
              <a:rPr lang="en-US" dirty="0"/>
              <a:t>Mentoring Clinics Insights</a:t>
            </a:r>
          </a:p>
        </p:txBody>
      </p:sp>
      <p:sp>
        <p:nvSpPr>
          <p:cNvPr id="3" name="Text Placeholder 2">
            <a:extLst>
              <a:ext uri="{FF2B5EF4-FFF2-40B4-BE49-F238E27FC236}">
                <a16:creationId xmlns:a16="http://schemas.microsoft.com/office/drawing/2014/main" id="{AB6195B8-E7B9-B5D6-B28E-4536771674DB}"/>
              </a:ext>
            </a:extLst>
          </p:cNvPr>
          <p:cNvSpPr>
            <a:spLocks noGrp="1"/>
          </p:cNvSpPr>
          <p:nvPr>
            <p:ph type="body" sz="quarter" idx="36"/>
          </p:nvPr>
        </p:nvSpPr>
        <p:spPr>
          <a:xfrm>
            <a:off x="509263" y="3897751"/>
            <a:ext cx="3134269" cy="385564"/>
          </a:xfrm>
        </p:spPr>
        <p:txBody>
          <a:bodyPr/>
          <a:lstStyle/>
          <a:p>
            <a:r>
              <a:rPr lang="en-US" dirty="0"/>
              <a:t>Netherlands</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p:txBody>
          <a:bodyPr/>
          <a:lstStyle/>
          <a:p>
            <a:fld id="{9C527BFA-2C0E-4CEC-B6A5-913A56FEF4B4}" type="slidenum">
              <a:rPr lang="fr-CA" smtClean="0"/>
              <a:pPr/>
              <a:t>14</a:t>
            </a:fld>
            <a:endParaRPr lang="fr-CA" dirty="0"/>
          </a:p>
        </p:txBody>
      </p:sp>
      <p:sp>
        <p:nvSpPr>
          <p:cNvPr id="4" name="Text Placeholder 3">
            <a:extLst>
              <a:ext uri="{FF2B5EF4-FFF2-40B4-BE49-F238E27FC236}">
                <a16:creationId xmlns:a16="http://schemas.microsoft.com/office/drawing/2014/main" id="{B369B594-0A80-160A-0E89-A1259065257E}"/>
              </a:ext>
            </a:extLst>
          </p:cNvPr>
          <p:cNvSpPr>
            <a:spLocks noGrp="1"/>
          </p:cNvSpPr>
          <p:nvPr>
            <p:ph type="body" sz="quarter" idx="65"/>
          </p:nvPr>
        </p:nvSpPr>
        <p:spPr/>
        <p:txBody>
          <a:bodyPr/>
          <a:lstStyle/>
          <a:p>
            <a:r>
              <a:rPr lang="en-GB"/>
              <a:t>Photo Credit: BUNK Hotel Amsterdam, Netherlands</a:t>
            </a:r>
          </a:p>
        </p:txBody>
      </p:sp>
      <p:sp>
        <p:nvSpPr>
          <p:cNvPr id="35" name="Graphic 43">
            <a:extLst>
              <a:ext uri="{FF2B5EF4-FFF2-40B4-BE49-F238E27FC236}">
                <a16:creationId xmlns:a16="http://schemas.microsoft.com/office/drawing/2014/main" id="{A0EF5A5A-D0C3-48D5-E7EF-A859CA44E39D}"/>
              </a:ext>
            </a:extLst>
          </p:cNvPr>
          <p:cNvSpPr/>
          <p:nvPr/>
        </p:nvSpPr>
        <p:spPr>
          <a:xfrm>
            <a:off x="3509274" y="9148586"/>
            <a:ext cx="3495459" cy="3518254"/>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alpha val="66000"/>
              </a:schemeClr>
            </a:solidFill>
            <a:prstDash val="solid"/>
            <a:miter/>
          </a:ln>
        </p:spPr>
        <p:txBody>
          <a:bodyPr rtlCol="0" anchor="ctr"/>
          <a:lstStyle/>
          <a:p>
            <a:endParaRPr lang="en-US" dirty="0"/>
          </a:p>
        </p:txBody>
      </p:sp>
    </p:spTree>
    <p:extLst>
      <p:ext uri="{BB962C8B-B14F-4D97-AF65-F5344CB8AC3E}">
        <p14:creationId xmlns:p14="http://schemas.microsoft.com/office/powerpoint/2010/main" val="2388240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B8A96-5A69-06CE-4817-E100DB21BC64}"/>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9321A1B-1C7B-9309-F7FE-3EC03BAF3784}"/>
              </a:ext>
            </a:extLst>
          </p:cNvPr>
          <p:cNvSpPr>
            <a:spLocks noGrp="1"/>
          </p:cNvSpPr>
          <p:nvPr>
            <p:ph type="body" sz="quarter" idx="32"/>
          </p:nvPr>
        </p:nvSpPr>
        <p:spPr>
          <a:xfrm>
            <a:off x="634478" y="1899138"/>
            <a:ext cx="6541269" cy="2422612"/>
          </a:xfrm>
        </p:spPr>
        <p:txBody>
          <a:bodyPr numCol="1"/>
          <a:lstStyle/>
          <a:p>
            <a:pPr>
              <a:lnSpc>
                <a:spcPct val="100000"/>
              </a:lnSpc>
            </a:pPr>
            <a:r>
              <a:rPr lang="en-US" sz="1600" dirty="0">
                <a:solidFill>
                  <a:schemeClr val="tx1">
                    <a:lumMod val="75000"/>
                    <a:lumOff val="25000"/>
                  </a:schemeClr>
                </a:solidFill>
              </a:rPr>
              <a:t>In the clinics branding was highlighted as vital for business identity and reputation. Communicating brand and values need to clearly </a:t>
            </a:r>
            <a:r>
              <a:rPr lang="en-US" sz="1600" dirty="0" err="1">
                <a:solidFill>
                  <a:schemeClr val="tx1">
                    <a:lumMod val="75000"/>
                    <a:lumOff val="25000"/>
                  </a:schemeClr>
                </a:solidFill>
              </a:rPr>
              <a:t>formalised</a:t>
            </a:r>
            <a:r>
              <a:rPr lang="en-US" sz="1600" dirty="0">
                <a:solidFill>
                  <a:schemeClr val="tx1">
                    <a:lumMod val="75000"/>
                    <a:lumOff val="25000"/>
                  </a:schemeClr>
                </a:solidFill>
              </a:rPr>
              <a:t> for any business.  For example, a tourism business that relies on nature as its selling point needs to communicate its sustainability and biodiversity efforts clearly and consistently.</a:t>
            </a:r>
          </a:p>
          <a:p>
            <a:pPr>
              <a:lnSpc>
                <a:spcPct val="100000"/>
              </a:lnSpc>
            </a:pPr>
            <a:endParaRPr lang="en-GB" sz="1600" b="1" dirty="0">
              <a:solidFill>
                <a:srgbClr val="459597"/>
              </a:solidFill>
            </a:endParaRPr>
          </a:p>
          <a:p>
            <a:pPr>
              <a:lnSpc>
                <a:spcPct val="100000"/>
              </a:lnSpc>
            </a:pPr>
            <a:r>
              <a:rPr lang="en-US" sz="1600" b="1" i="1" dirty="0">
                <a:solidFill>
                  <a:srgbClr val="459597"/>
                </a:solidFill>
              </a:rPr>
              <a:t>“Biodiversity data is a powerful storytelling and guest-engagement tool”</a:t>
            </a:r>
          </a:p>
          <a:p>
            <a:pPr>
              <a:lnSpc>
                <a:spcPct val="100000"/>
              </a:lnSpc>
            </a:pPr>
            <a:endParaRPr lang="en-US" sz="1600" b="1" i="1" dirty="0">
              <a:solidFill>
                <a:srgbClr val="459597"/>
              </a:solidFill>
            </a:endParaRPr>
          </a:p>
          <a:p>
            <a:pPr>
              <a:lnSpc>
                <a:spcPct val="100000"/>
              </a:lnSpc>
            </a:pPr>
            <a:r>
              <a:rPr lang="is-IS" sz="1600" dirty="0">
                <a:solidFill>
                  <a:srgbClr val="414141"/>
                </a:solidFill>
              </a:rPr>
              <a:t>The brand and </a:t>
            </a:r>
            <a:r>
              <a:rPr lang="en-US" sz="1600" dirty="0">
                <a:solidFill>
                  <a:srgbClr val="414141"/>
                </a:solidFill>
              </a:rPr>
              <a:t>communications need to focus on location, innovative use of local assets, and integration of local heritage, natural features, and community events. </a:t>
            </a:r>
          </a:p>
          <a:p>
            <a:pPr>
              <a:lnSpc>
                <a:spcPct val="100000"/>
              </a:lnSpc>
            </a:pPr>
            <a:r>
              <a:rPr lang="en-US" sz="1600" dirty="0">
                <a:solidFill>
                  <a:srgbClr val="414141"/>
                </a:solidFill>
              </a:rPr>
              <a:t>Creating an emotional narrative e.g., telling the origin story of the place and business is a good place to start e.g., </a:t>
            </a:r>
            <a:r>
              <a:rPr lang="is-IS" sz="1600" dirty="0">
                <a:solidFill>
                  <a:srgbClr val="414141"/>
                </a:solidFill>
              </a:rPr>
              <a:t>Why does your accommodation exist? This can show the owner´s passion for their place and this is a method that should be easy for a tourism business to implement. The focus of a rural tourism </a:t>
            </a:r>
            <a:r>
              <a:rPr lang="en-US" sz="1600" dirty="0">
                <a:solidFill>
                  <a:srgbClr val="414141"/>
                </a:solidFill>
              </a:rPr>
              <a:t>accommodation marketing  and stories should not just talk about the accommodation but the place </a:t>
            </a:r>
            <a:r>
              <a:rPr lang="en-IE" sz="1600" dirty="0">
                <a:solidFill>
                  <a:srgbClr val="414141"/>
                </a:solidFill>
              </a:rPr>
              <a:t>but the </a:t>
            </a:r>
            <a:r>
              <a:rPr lang="is-IS" sz="1600" dirty="0">
                <a:solidFill>
                  <a:srgbClr val="414141"/>
                </a:solidFill>
              </a:rPr>
              <a:t>local culture, landscape and history. </a:t>
            </a:r>
            <a:endParaRPr lang="en-US" sz="1600" dirty="0">
              <a:solidFill>
                <a:srgbClr val="414141"/>
              </a:solidFill>
            </a:endParaRPr>
          </a:p>
          <a:p>
            <a:pPr>
              <a:lnSpc>
                <a:spcPct val="100000"/>
              </a:lnSpc>
            </a:pPr>
            <a:endParaRPr lang="en-US" sz="1600" b="1" i="1" dirty="0">
              <a:solidFill>
                <a:srgbClr val="459597"/>
              </a:solidFill>
            </a:endParaRPr>
          </a:p>
          <a:p>
            <a:pPr>
              <a:lnSpc>
                <a:spcPct val="100000"/>
              </a:lnSpc>
            </a:pPr>
            <a:endParaRPr lang="en-GB" sz="1600" b="1" dirty="0">
              <a:solidFill>
                <a:srgbClr val="459597"/>
              </a:solidFill>
            </a:endParaRPr>
          </a:p>
          <a:p>
            <a:pPr>
              <a:lnSpc>
                <a:spcPct val="100000"/>
              </a:lnSpc>
            </a:pPr>
            <a:endParaRPr lang="en-US" sz="1600" dirty="0">
              <a:solidFill>
                <a:schemeClr val="tx1">
                  <a:lumMod val="75000"/>
                  <a:lumOff val="25000"/>
                </a:schemeClr>
              </a:solidFill>
            </a:endParaRPr>
          </a:p>
          <a:p>
            <a:pPr>
              <a:lnSpc>
                <a:spcPct val="100000"/>
              </a:lnSpc>
            </a:pPr>
            <a:endParaRPr lang="en-US" sz="1600" dirty="0">
              <a:solidFill>
                <a:schemeClr val="tx1">
                  <a:lumMod val="75000"/>
                  <a:lumOff val="25000"/>
                </a:schemeClr>
              </a:solidFill>
            </a:endParaRPr>
          </a:p>
        </p:txBody>
      </p:sp>
      <p:sp>
        <p:nvSpPr>
          <p:cNvPr id="9" name="Text Placeholder 8">
            <a:extLst>
              <a:ext uri="{FF2B5EF4-FFF2-40B4-BE49-F238E27FC236}">
                <a16:creationId xmlns:a16="http://schemas.microsoft.com/office/drawing/2014/main" id="{75C766F1-01B8-3AD1-A104-A60F8D4FED4A}"/>
              </a:ext>
            </a:extLst>
          </p:cNvPr>
          <p:cNvSpPr>
            <a:spLocks noGrp="1"/>
          </p:cNvSpPr>
          <p:nvPr>
            <p:ph type="body" sz="quarter" idx="33"/>
          </p:nvPr>
        </p:nvSpPr>
        <p:spPr>
          <a:xfrm>
            <a:off x="634478" y="1335418"/>
            <a:ext cx="6506617" cy="563720"/>
          </a:xfrm>
        </p:spPr>
        <p:txBody>
          <a:bodyPr/>
          <a:lstStyle/>
          <a:p>
            <a:r>
              <a:rPr lang="en-US" sz="2400" dirty="0"/>
              <a:t>A Strong Brand Should Have A Good Story and Mission to Tell</a:t>
            </a:r>
          </a:p>
        </p:txBody>
      </p:sp>
      <p:sp>
        <p:nvSpPr>
          <p:cNvPr id="10" name="Text Placeholder 9">
            <a:extLst>
              <a:ext uri="{FF2B5EF4-FFF2-40B4-BE49-F238E27FC236}">
                <a16:creationId xmlns:a16="http://schemas.microsoft.com/office/drawing/2014/main" id="{09CB99FF-8C78-D0FE-C56D-65CCAFF40036}"/>
              </a:ext>
            </a:extLst>
          </p:cNvPr>
          <p:cNvSpPr>
            <a:spLocks noGrp="1"/>
          </p:cNvSpPr>
          <p:nvPr>
            <p:ph type="body" sz="quarter" idx="38"/>
          </p:nvPr>
        </p:nvSpPr>
        <p:spPr/>
        <p:txBody>
          <a:bodyPr/>
          <a:lstStyle/>
          <a:p>
            <a:r>
              <a:rPr lang="en-US" dirty="0"/>
              <a:t>Netherlands – Key Takeaway</a:t>
            </a:r>
          </a:p>
        </p:txBody>
      </p:sp>
      <p:sp>
        <p:nvSpPr>
          <p:cNvPr id="2" name="Slide Number Placeholder 1">
            <a:extLst>
              <a:ext uri="{FF2B5EF4-FFF2-40B4-BE49-F238E27FC236}">
                <a16:creationId xmlns:a16="http://schemas.microsoft.com/office/drawing/2014/main" id="{4B2839AE-691D-F8E9-23FA-C61681A748EE}"/>
              </a:ext>
            </a:extLst>
          </p:cNvPr>
          <p:cNvSpPr>
            <a:spLocks noGrp="1"/>
          </p:cNvSpPr>
          <p:nvPr>
            <p:ph type="sldNum" sz="quarter" idx="4"/>
          </p:nvPr>
        </p:nvSpPr>
        <p:spPr/>
        <p:txBody>
          <a:bodyPr/>
          <a:lstStyle/>
          <a:p>
            <a:fld id="{9C527BFA-2C0E-4CEC-B6A5-913A56FEF4B4}" type="slidenum">
              <a:rPr lang="fr-CA" smtClean="0"/>
              <a:pPr/>
              <a:t>15</a:t>
            </a:fld>
            <a:endParaRPr lang="fr-CA" dirty="0"/>
          </a:p>
        </p:txBody>
      </p:sp>
      <p:cxnSp>
        <p:nvCxnSpPr>
          <p:cNvPr id="7" name="Straight Connector 6">
            <a:extLst>
              <a:ext uri="{FF2B5EF4-FFF2-40B4-BE49-F238E27FC236}">
                <a16:creationId xmlns:a16="http://schemas.microsoft.com/office/drawing/2014/main" id="{A97AFE6E-ADDA-2D18-A68A-DBB28C129E1C}"/>
              </a:ext>
            </a:extLst>
          </p:cNvPr>
          <p:cNvCxnSpPr/>
          <p:nvPr/>
        </p:nvCxnSpPr>
        <p:spPr>
          <a:xfrm>
            <a:off x="-12269" y="1165222"/>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Text Placeholder 3">
            <a:extLst>
              <a:ext uri="{FF2B5EF4-FFF2-40B4-BE49-F238E27FC236}">
                <a16:creationId xmlns:a16="http://schemas.microsoft.com/office/drawing/2014/main" id="{7F65A759-5EED-AFCB-1434-78338577B656}"/>
              </a:ext>
            </a:extLst>
          </p:cNvPr>
          <p:cNvSpPr txBox="1">
            <a:spLocks/>
          </p:cNvSpPr>
          <p:nvPr/>
        </p:nvSpPr>
        <p:spPr>
          <a:xfrm>
            <a:off x="732952" y="6384481"/>
            <a:ext cx="5048870" cy="402963"/>
          </a:xfrm>
          <a:prstGeom prst="rect">
            <a:avLst/>
          </a:prstGeom>
        </p:spPr>
        <p:txBody>
          <a:bodyPr vert="horz" lIns="91440" tIns="45720" rIns="91440" bIns="45720" rtlCol="0">
            <a:noAutofit/>
          </a:bodyPr>
          <a:lstStyle>
            <a:defPPr>
              <a:defRPr lang="sl-SI"/>
            </a:defPPr>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solidFill>
                  <a:srgbClr val="E96751"/>
                </a:solidFill>
              </a:rPr>
              <a:t>A Genuine Experience to Gain a</a:t>
            </a:r>
          </a:p>
          <a:p>
            <a:r>
              <a:rPr lang="en-GB" sz="2000" dirty="0">
                <a:solidFill>
                  <a:srgbClr val="E96751"/>
                </a:solidFill>
              </a:rPr>
              <a:t>Deeper Insight Into the Community</a:t>
            </a:r>
            <a:endParaRPr lang="en-US" sz="2000" dirty="0">
              <a:solidFill>
                <a:srgbClr val="E96751"/>
              </a:solidFill>
            </a:endParaRPr>
          </a:p>
        </p:txBody>
      </p:sp>
      <p:pic>
        <p:nvPicPr>
          <p:cNvPr id="4" name="Picture 3">
            <a:extLst>
              <a:ext uri="{FF2B5EF4-FFF2-40B4-BE49-F238E27FC236}">
                <a16:creationId xmlns:a16="http://schemas.microsoft.com/office/drawing/2014/main" id="{32459284-ED55-13E3-8614-0A84F3FBE8D2}"/>
              </a:ext>
            </a:extLst>
          </p:cNvPr>
          <p:cNvPicPr>
            <a:picLocks noChangeAspect="1"/>
          </p:cNvPicPr>
          <p:nvPr/>
        </p:nvPicPr>
        <p:blipFill>
          <a:blip r:embed="rId2"/>
          <a:stretch>
            <a:fillRect/>
          </a:stretch>
        </p:blipFill>
        <p:spPr>
          <a:xfrm>
            <a:off x="732952" y="6709538"/>
            <a:ext cx="5710051" cy="3635837"/>
          </a:xfrm>
          <a:prstGeom prst="rect">
            <a:avLst/>
          </a:prstGeom>
        </p:spPr>
      </p:pic>
    </p:spTree>
    <p:extLst>
      <p:ext uri="{BB962C8B-B14F-4D97-AF65-F5344CB8AC3E}">
        <p14:creationId xmlns:p14="http://schemas.microsoft.com/office/powerpoint/2010/main" val="3963320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6699AB-5E23-71DB-A9D9-1E2B9D322A36}"/>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SLOVENIA</a:t>
            </a:r>
          </a:p>
        </p:txBody>
      </p:sp>
      <p:pic>
        <p:nvPicPr>
          <p:cNvPr id="19" name="Picture Placeholder 18">
            <a:extLst>
              <a:ext uri="{FF2B5EF4-FFF2-40B4-BE49-F238E27FC236}">
                <a16:creationId xmlns:a16="http://schemas.microsoft.com/office/drawing/2014/main" id="{D68B36D3-6B11-9E9F-6C25-EFA2D6394791}"/>
              </a:ext>
            </a:extLst>
          </p:cNvPr>
          <p:cNvPicPr>
            <a:picLocks noGrp="1" noChangeAspect="1"/>
          </p:cNvPicPr>
          <p:nvPr>
            <p:ph type="pic" sz="quarter" idx="75"/>
          </p:nvPr>
        </p:nvPicPr>
        <p:blipFill>
          <a:blip r:embed="rId2">
            <a:extLst>
              <a:ext uri="{28A0092B-C50C-407E-A947-70E740481C1C}">
                <a14:useLocalDpi xmlns:a14="http://schemas.microsoft.com/office/drawing/2010/main" val="0"/>
              </a:ext>
            </a:extLst>
          </a:blip>
          <a:srcRect l="28190" r="28190"/>
          <a:stretch/>
        </p:blipFill>
        <p:spPr>
          <a:xfrm>
            <a:off x="1" y="5586408"/>
            <a:ext cx="3484741" cy="5320800"/>
          </a:xfrm>
        </p:spPr>
      </p:pic>
      <p:pic>
        <p:nvPicPr>
          <p:cNvPr id="17" name="Picture Placeholder 16">
            <a:extLst>
              <a:ext uri="{FF2B5EF4-FFF2-40B4-BE49-F238E27FC236}">
                <a16:creationId xmlns:a16="http://schemas.microsoft.com/office/drawing/2014/main" id="{05946A50-5F89-95BB-9D65-04FF377FE123}"/>
              </a:ext>
            </a:extLst>
          </p:cNvPr>
          <p:cNvPicPr>
            <a:picLocks noGrp="1" noChangeAspect="1"/>
          </p:cNvPicPr>
          <p:nvPr>
            <p:ph type="pic" sz="quarter" idx="76"/>
          </p:nvPr>
        </p:nvPicPr>
        <p:blipFill rotWithShape="1">
          <a:blip r:embed="rId3">
            <a:extLst>
              <a:ext uri="{28A0092B-C50C-407E-A947-70E740481C1C}">
                <a14:useLocalDpi xmlns:a14="http://schemas.microsoft.com/office/drawing/2010/main" val="0"/>
              </a:ext>
            </a:extLst>
          </a:blip>
          <a:srcRect l="36796" r="19520"/>
          <a:stretch/>
        </p:blipFill>
        <p:spPr>
          <a:xfrm>
            <a:off x="3683959" y="5586408"/>
            <a:ext cx="3485072" cy="5321305"/>
          </a:xfrm>
        </p:spPr>
      </p:pic>
      <p:sp>
        <p:nvSpPr>
          <p:cNvPr id="11" name="Text Placeholder 10">
            <a:extLst>
              <a:ext uri="{FF2B5EF4-FFF2-40B4-BE49-F238E27FC236}">
                <a16:creationId xmlns:a16="http://schemas.microsoft.com/office/drawing/2014/main" id="{A467295A-FE7C-5BA4-E499-8DAFC94965D1}"/>
              </a:ext>
            </a:extLst>
          </p:cNvPr>
          <p:cNvSpPr>
            <a:spLocks noGrp="1"/>
          </p:cNvSpPr>
          <p:nvPr>
            <p:ph type="body" sz="quarter" idx="65"/>
          </p:nvPr>
        </p:nvSpPr>
        <p:spPr/>
        <p:txBody>
          <a:bodyPr/>
          <a:lstStyle/>
          <a:p>
            <a:r>
              <a:rPr lang="en-GB"/>
              <a:t>Photo Credit: Chalet Rušovc, Slovenia</a:t>
            </a:r>
          </a:p>
        </p:txBody>
      </p:sp>
      <p:pic>
        <p:nvPicPr>
          <p:cNvPr id="15" name="Picture Placeholder 14">
            <a:extLst>
              <a:ext uri="{FF2B5EF4-FFF2-40B4-BE49-F238E27FC236}">
                <a16:creationId xmlns:a16="http://schemas.microsoft.com/office/drawing/2014/main" id="{018F2AA6-07A9-0A57-339D-086FB723BDC4}"/>
              </a:ext>
            </a:extLst>
          </p:cNvPr>
          <p:cNvPicPr>
            <a:picLocks noGrp="1" noChangeAspect="1"/>
          </p:cNvPicPr>
          <p:nvPr>
            <p:ph type="pic" sz="quarter" idx="77"/>
          </p:nvPr>
        </p:nvPicPr>
        <p:blipFill rotWithShape="1">
          <a:blip r:embed="rId4">
            <a:extLst>
              <a:ext uri="{28A0092B-C50C-407E-A947-70E740481C1C}">
                <a14:useLocalDpi xmlns:a14="http://schemas.microsoft.com/office/drawing/2010/main" val="0"/>
              </a:ext>
            </a:extLst>
          </a:blip>
          <a:srcRect t="517" b="517"/>
          <a:stretch/>
        </p:blipFill>
        <p:spPr/>
      </p:pic>
      <p:pic>
        <p:nvPicPr>
          <p:cNvPr id="4" name="Picture 3">
            <a:extLst>
              <a:ext uri="{FF2B5EF4-FFF2-40B4-BE49-F238E27FC236}">
                <a16:creationId xmlns:a16="http://schemas.microsoft.com/office/drawing/2014/main" id="{0F1FED14-98B2-CCCA-68AA-562CA9CC476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161596" y="2945192"/>
            <a:ext cx="614643" cy="368786"/>
          </a:xfrm>
          <a:prstGeom prst="rect">
            <a:avLst/>
          </a:prstGeom>
        </p:spPr>
      </p:pic>
    </p:spTree>
    <p:extLst>
      <p:ext uri="{BB962C8B-B14F-4D97-AF65-F5344CB8AC3E}">
        <p14:creationId xmlns:p14="http://schemas.microsoft.com/office/powerpoint/2010/main" val="10588362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B776F-3A12-FE63-F02E-A49003F75A27}"/>
            </a:ext>
          </a:extLst>
        </p:cNvPr>
        <p:cNvGrpSpPr/>
        <p:nvPr/>
      </p:nvGrpSpPr>
      <p:grpSpPr>
        <a:xfrm>
          <a:off x="0" y="0"/>
          <a:ext cx="0" cy="0"/>
          <a:chOff x="0" y="0"/>
          <a:chExt cx="0" cy="0"/>
        </a:xfrm>
      </p:grpSpPr>
      <p:sp>
        <p:nvSpPr>
          <p:cNvPr id="28" name="Text Placeholder 27">
            <a:extLst>
              <a:ext uri="{FF2B5EF4-FFF2-40B4-BE49-F238E27FC236}">
                <a16:creationId xmlns:a16="http://schemas.microsoft.com/office/drawing/2014/main" id="{3C85B258-A469-1842-A6CD-CA1502AA8D95}"/>
              </a:ext>
            </a:extLst>
          </p:cNvPr>
          <p:cNvSpPr>
            <a:spLocks noGrp="1"/>
          </p:cNvSpPr>
          <p:nvPr>
            <p:ph type="body" sz="quarter" idx="32"/>
          </p:nvPr>
        </p:nvSpPr>
        <p:spPr>
          <a:xfrm>
            <a:off x="651804" y="6517874"/>
            <a:ext cx="6541269" cy="2422612"/>
          </a:xfrm>
        </p:spPr>
        <p:txBody>
          <a:bodyPr numCol="1"/>
          <a:lstStyle/>
          <a:p>
            <a:pPr algn="l">
              <a:lnSpc>
                <a:spcPct val="100000"/>
              </a:lnSpc>
            </a:pPr>
            <a:r>
              <a:rPr lang="en-US" sz="2000" b="1" dirty="0">
                <a:solidFill>
                  <a:srgbClr val="EC7C69"/>
                </a:solidFill>
              </a:rPr>
              <a:t>Mentoring Focus</a:t>
            </a:r>
          </a:p>
          <a:p>
            <a:pPr algn="l">
              <a:lnSpc>
                <a:spcPct val="100000"/>
              </a:lnSpc>
            </a:pPr>
            <a:r>
              <a:rPr lang="en-US" sz="1600" dirty="0">
                <a:solidFill>
                  <a:schemeClr val="tx1">
                    <a:lumMod val="75000"/>
                    <a:lumOff val="25000"/>
                  </a:schemeClr>
                </a:solidFill>
              </a:rPr>
              <a:t>Slovenian clinics </a:t>
            </a:r>
            <a:r>
              <a:rPr lang="en-US" sz="1600" dirty="0" err="1">
                <a:solidFill>
                  <a:schemeClr val="tx1">
                    <a:lumMod val="75000"/>
                    <a:lumOff val="25000"/>
                  </a:schemeClr>
                </a:solidFill>
              </a:rPr>
              <a:t>prioritised</a:t>
            </a:r>
            <a:r>
              <a:rPr lang="en-US" sz="1600" dirty="0">
                <a:solidFill>
                  <a:schemeClr val="tx1">
                    <a:lumMod val="75000"/>
                    <a:lumOff val="25000"/>
                  </a:schemeClr>
                </a:solidFill>
              </a:rPr>
              <a:t>:</a:t>
            </a:r>
          </a:p>
          <a:p>
            <a:pPr marL="285750" indent="-285750" algn="l">
              <a:lnSpc>
                <a:spcPct val="100000"/>
              </a:lnSpc>
              <a:buFont typeface="Arial" panose="020B0604020202020204" pitchFamily="34" charset="0"/>
              <a:buChar char="•"/>
            </a:pPr>
            <a:r>
              <a:rPr lang="en-US" sz="1600" dirty="0">
                <a:solidFill>
                  <a:schemeClr val="tx1">
                    <a:lumMod val="75000"/>
                    <a:lumOff val="25000"/>
                  </a:schemeClr>
                </a:solidFill>
              </a:rPr>
              <a:t>Embedding sustainability in operations</a:t>
            </a:r>
          </a:p>
          <a:p>
            <a:pPr marL="285750" indent="-285750" algn="l">
              <a:lnSpc>
                <a:spcPct val="100000"/>
              </a:lnSpc>
              <a:buFont typeface="Arial" panose="020B0604020202020204" pitchFamily="34" charset="0"/>
              <a:buChar char="•"/>
            </a:pPr>
            <a:r>
              <a:rPr lang="en-US" sz="1600" dirty="0">
                <a:solidFill>
                  <a:schemeClr val="tx1">
                    <a:lumMod val="75000"/>
                    <a:lumOff val="25000"/>
                  </a:schemeClr>
                </a:solidFill>
              </a:rPr>
              <a:t>Regional collaboration and cluster development</a:t>
            </a:r>
          </a:p>
          <a:p>
            <a:pPr marL="285750" indent="-285750" algn="l">
              <a:lnSpc>
                <a:spcPct val="100000"/>
              </a:lnSpc>
              <a:buFont typeface="Arial" panose="020B0604020202020204" pitchFamily="34" charset="0"/>
              <a:buChar char="•"/>
            </a:pPr>
            <a:r>
              <a:rPr lang="en-US" sz="1600" dirty="0">
                <a:solidFill>
                  <a:schemeClr val="tx1">
                    <a:lumMod val="75000"/>
                    <a:lumOff val="25000"/>
                  </a:schemeClr>
                </a:solidFill>
              </a:rPr>
              <a:t>Community-based tourism integration</a:t>
            </a:r>
          </a:p>
          <a:p>
            <a:pPr marL="285750" indent="-285750" algn="l">
              <a:lnSpc>
                <a:spcPct val="100000"/>
              </a:lnSpc>
              <a:buFont typeface="Arial" panose="020B0604020202020204" pitchFamily="34" charset="0"/>
              <a:buChar char="•"/>
            </a:pPr>
            <a:r>
              <a:rPr lang="en-US" sz="1600" dirty="0">
                <a:solidFill>
                  <a:schemeClr val="tx1">
                    <a:lumMod val="75000"/>
                    <a:lumOff val="25000"/>
                  </a:schemeClr>
                </a:solidFill>
              </a:rPr>
              <a:t>Strengthening local value chains</a:t>
            </a:r>
          </a:p>
          <a:p>
            <a:pPr algn="l">
              <a:lnSpc>
                <a:spcPct val="100000"/>
              </a:lnSpc>
            </a:pPr>
            <a:endParaRPr lang="en-US" sz="1600" dirty="0">
              <a:solidFill>
                <a:schemeClr val="tx1">
                  <a:lumMod val="75000"/>
                  <a:lumOff val="25000"/>
                </a:schemeClr>
              </a:solidFill>
            </a:endParaRPr>
          </a:p>
          <a:p>
            <a:pPr algn="l">
              <a:lnSpc>
                <a:spcPct val="100000"/>
              </a:lnSpc>
            </a:pPr>
            <a:r>
              <a:rPr lang="en-US" sz="2000" b="1" dirty="0">
                <a:solidFill>
                  <a:srgbClr val="EC7C69"/>
                </a:solidFill>
              </a:rPr>
              <a:t>Key Discussion Themes</a:t>
            </a:r>
          </a:p>
          <a:p>
            <a:pPr marL="285750" indent="-285750" algn="l">
              <a:lnSpc>
                <a:spcPct val="100000"/>
              </a:lnSpc>
              <a:buFont typeface="Arial" panose="020B0604020202020204" pitchFamily="34" charset="0"/>
              <a:buChar char="•"/>
            </a:pPr>
            <a:r>
              <a:rPr lang="en-US" sz="1600" dirty="0">
                <a:solidFill>
                  <a:schemeClr val="tx1">
                    <a:lumMod val="75000"/>
                    <a:lumOff val="25000"/>
                  </a:schemeClr>
                </a:solidFill>
              </a:rPr>
              <a:t>How can small operators collaborate rather than compete?</a:t>
            </a:r>
          </a:p>
          <a:p>
            <a:pPr marL="285750" indent="-285750" algn="l">
              <a:lnSpc>
                <a:spcPct val="100000"/>
              </a:lnSpc>
              <a:buFont typeface="Arial" panose="020B0604020202020204" pitchFamily="34" charset="0"/>
              <a:buChar char="•"/>
            </a:pPr>
            <a:r>
              <a:rPr lang="en-US" sz="1600" dirty="0">
                <a:solidFill>
                  <a:schemeClr val="tx1">
                    <a:lumMod val="75000"/>
                    <a:lumOff val="25000"/>
                  </a:schemeClr>
                </a:solidFill>
              </a:rPr>
              <a:t>How do you </a:t>
            </a:r>
            <a:r>
              <a:rPr lang="en-US" sz="1600" dirty="0" err="1">
                <a:solidFill>
                  <a:schemeClr val="tx1">
                    <a:lumMod val="75000"/>
                    <a:lumOff val="25000"/>
                  </a:schemeClr>
                </a:solidFill>
              </a:rPr>
              <a:t>operationalise</a:t>
            </a:r>
            <a:r>
              <a:rPr lang="en-US" sz="1600" dirty="0">
                <a:solidFill>
                  <a:schemeClr val="tx1">
                    <a:lumMod val="75000"/>
                    <a:lumOff val="25000"/>
                  </a:schemeClr>
                </a:solidFill>
              </a:rPr>
              <a:t> sustainability rather than simply promote it?</a:t>
            </a:r>
          </a:p>
          <a:p>
            <a:pPr marL="285750" indent="-285750" algn="l">
              <a:lnSpc>
                <a:spcPct val="100000"/>
              </a:lnSpc>
              <a:buFont typeface="Arial" panose="020B0604020202020204" pitchFamily="34" charset="0"/>
              <a:buChar char="•"/>
            </a:pPr>
            <a:r>
              <a:rPr lang="en-US" sz="1600" dirty="0">
                <a:solidFill>
                  <a:schemeClr val="tx1">
                    <a:lumMod val="75000"/>
                    <a:lumOff val="25000"/>
                  </a:schemeClr>
                </a:solidFill>
              </a:rPr>
              <a:t>How can alternative accommodation strengthen regional identity?</a:t>
            </a:r>
          </a:p>
          <a:p>
            <a:pPr algn="l">
              <a:lnSpc>
                <a:spcPct val="100000"/>
              </a:lnSpc>
            </a:pPr>
            <a:endParaRPr lang="en-US" sz="1600" dirty="0">
              <a:solidFill>
                <a:schemeClr val="tx1">
                  <a:lumMod val="75000"/>
                  <a:lumOff val="25000"/>
                </a:schemeClr>
              </a:solidFill>
            </a:endParaRPr>
          </a:p>
          <a:p>
            <a:pPr algn="l">
              <a:lnSpc>
                <a:spcPct val="100000"/>
              </a:lnSpc>
            </a:pPr>
            <a:r>
              <a:rPr lang="en-US" sz="2000" b="1" dirty="0">
                <a:solidFill>
                  <a:srgbClr val="EC7C69"/>
                </a:solidFill>
              </a:rPr>
              <a:t>Outcomes</a:t>
            </a:r>
          </a:p>
          <a:p>
            <a:pPr algn="l">
              <a:lnSpc>
                <a:spcPct val="100000"/>
              </a:lnSpc>
            </a:pPr>
            <a:r>
              <a:rPr lang="en-US" sz="1600" dirty="0">
                <a:solidFill>
                  <a:schemeClr val="tx1">
                    <a:lumMod val="75000"/>
                    <a:lumOff val="25000"/>
                  </a:schemeClr>
                </a:solidFill>
              </a:rPr>
              <a:t>Participants explored partnership models, sustainable sourcing, and community integration strategies. The clinics reinforced Slovenia’s positioning as a green destination while strengthening SME viability.</a:t>
            </a:r>
          </a:p>
        </p:txBody>
      </p:sp>
      <p:sp>
        <p:nvSpPr>
          <p:cNvPr id="19" name="Text Placeholder 18">
            <a:extLst>
              <a:ext uri="{FF2B5EF4-FFF2-40B4-BE49-F238E27FC236}">
                <a16:creationId xmlns:a16="http://schemas.microsoft.com/office/drawing/2014/main" id="{259B4890-35AD-0501-A926-F06E68641C4B}"/>
              </a:ext>
            </a:extLst>
          </p:cNvPr>
          <p:cNvSpPr>
            <a:spLocks noGrp="1"/>
          </p:cNvSpPr>
          <p:nvPr>
            <p:ph type="body" sz="quarter" idx="33"/>
          </p:nvPr>
        </p:nvSpPr>
        <p:spPr>
          <a:xfrm>
            <a:off x="669131" y="5139842"/>
            <a:ext cx="6506617" cy="1378032"/>
          </a:xfrm>
        </p:spPr>
        <p:txBody>
          <a:bodyPr/>
          <a:lstStyle/>
          <a:p>
            <a:r>
              <a:rPr lang="en-US" sz="2000" dirty="0"/>
              <a:t>Context</a:t>
            </a:r>
          </a:p>
          <a:p>
            <a:r>
              <a:rPr lang="en-US" dirty="0">
                <a:solidFill>
                  <a:schemeClr val="tx1">
                    <a:lumMod val="75000"/>
                    <a:lumOff val="25000"/>
                  </a:schemeClr>
                </a:solidFill>
              </a:rPr>
              <a:t>Slovenia has a strong sustainability brand and is internationally </a:t>
            </a:r>
            <a:r>
              <a:rPr lang="en-US" dirty="0" err="1">
                <a:solidFill>
                  <a:schemeClr val="tx1">
                    <a:lumMod val="75000"/>
                    <a:lumOff val="25000"/>
                  </a:schemeClr>
                </a:solidFill>
              </a:rPr>
              <a:t>recognised</a:t>
            </a:r>
            <a:r>
              <a:rPr lang="en-US" dirty="0">
                <a:solidFill>
                  <a:schemeClr val="tx1">
                    <a:lumMod val="75000"/>
                    <a:lumOff val="25000"/>
                  </a:schemeClr>
                </a:solidFill>
              </a:rPr>
              <a:t> for green tourism positioning. Many SMEs operate in rural, eco-oriented settings.</a:t>
            </a:r>
          </a:p>
        </p:txBody>
      </p:sp>
      <p:sp>
        <p:nvSpPr>
          <p:cNvPr id="20" name="Text Placeholder 19">
            <a:extLst>
              <a:ext uri="{FF2B5EF4-FFF2-40B4-BE49-F238E27FC236}">
                <a16:creationId xmlns:a16="http://schemas.microsoft.com/office/drawing/2014/main" id="{2708D979-71DE-649A-4677-9E649FAB1BB4}"/>
              </a:ext>
            </a:extLst>
          </p:cNvPr>
          <p:cNvSpPr>
            <a:spLocks noGrp="1"/>
          </p:cNvSpPr>
          <p:nvPr>
            <p:ph type="body" sz="quarter" idx="35"/>
          </p:nvPr>
        </p:nvSpPr>
        <p:spPr>
          <a:xfrm>
            <a:off x="4951828" y="1969168"/>
            <a:ext cx="2385499" cy="1049221"/>
          </a:xfrm>
        </p:spPr>
        <p:txBody>
          <a:bodyPr/>
          <a:lstStyle/>
          <a:p>
            <a:r>
              <a:rPr lang="en-US" dirty="0"/>
              <a:t>Mentoring Clinics Insights</a:t>
            </a:r>
          </a:p>
        </p:txBody>
      </p:sp>
      <p:sp>
        <p:nvSpPr>
          <p:cNvPr id="21" name="Text Placeholder 20">
            <a:extLst>
              <a:ext uri="{FF2B5EF4-FFF2-40B4-BE49-F238E27FC236}">
                <a16:creationId xmlns:a16="http://schemas.microsoft.com/office/drawing/2014/main" id="{7B67D5B8-0B56-41CC-ED3E-4727F5D4C7EC}"/>
              </a:ext>
            </a:extLst>
          </p:cNvPr>
          <p:cNvSpPr>
            <a:spLocks noGrp="1"/>
          </p:cNvSpPr>
          <p:nvPr>
            <p:ph type="body" sz="quarter" idx="36"/>
          </p:nvPr>
        </p:nvSpPr>
        <p:spPr>
          <a:xfrm>
            <a:off x="4951828" y="1034249"/>
            <a:ext cx="2385499" cy="385564"/>
          </a:xfrm>
        </p:spPr>
        <p:txBody>
          <a:bodyPr/>
          <a:lstStyle/>
          <a:p>
            <a:r>
              <a:rPr lang="en-US" dirty="0"/>
              <a:t>Slovenia</a:t>
            </a:r>
          </a:p>
        </p:txBody>
      </p:sp>
      <p:pic>
        <p:nvPicPr>
          <p:cNvPr id="5" name="Picture Placeholder 4">
            <a:extLst>
              <a:ext uri="{FF2B5EF4-FFF2-40B4-BE49-F238E27FC236}">
                <a16:creationId xmlns:a16="http://schemas.microsoft.com/office/drawing/2014/main" id="{2E51FA7D-D84A-5856-985D-562D87B1FF8F}"/>
              </a:ext>
            </a:extLst>
          </p:cNvPr>
          <p:cNvPicPr>
            <a:picLocks noGrp="1" noChangeAspect="1"/>
          </p:cNvPicPr>
          <p:nvPr>
            <p:ph type="pic" sz="quarter" idx="37"/>
          </p:nvPr>
        </p:nvPicPr>
        <p:blipFill>
          <a:blip r:embed="rId2">
            <a:extLst>
              <a:ext uri="{28A0092B-C50C-407E-A947-70E740481C1C}">
                <a14:useLocalDpi xmlns:a14="http://schemas.microsoft.com/office/drawing/2010/main" val="0"/>
              </a:ext>
            </a:extLst>
          </a:blip>
          <a:srcRect t="1141" b="1141"/>
          <a:stretch/>
        </p:blipFill>
        <p:spPr/>
      </p:pic>
      <p:sp>
        <p:nvSpPr>
          <p:cNvPr id="16" name="Slide Number Placeholder 15">
            <a:extLst>
              <a:ext uri="{FF2B5EF4-FFF2-40B4-BE49-F238E27FC236}">
                <a16:creationId xmlns:a16="http://schemas.microsoft.com/office/drawing/2014/main" id="{18CB8BE9-FB12-64ED-5F6F-EACDED2C29AA}"/>
              </a:ext>
            </a:extLst>
          </p:cNvPr>
          <p:cNvSpPr>
            <a:spLocks noGrp="1"/>
          </p:cNvSpPr>
          <p:nvPr>
            <p:ph type="sldNum" sz="quarter" idx="4"/>
          </p:nvPr>
        </p:nvSpPr>
        <p:spPr/>
        <p:txBody>
          <a:bodyPr/>
          <a:lstStyle/>
          <a:p>
            <a:fld id="{9C527BFA-2C0E-4CEC-B6A5-913A56FEF4B4}" type="slidenum">
              <a:rPr lang="fr-CA" smtClean="0"/>
              <a:pPr/>
              <a:t>17</a:t>
            </a:fld>
            <a:endParaRPr lang="fr-CA" dirty="0"/>
          </a:p>
        </p:txBody>
      </p:sp>
      <p:sp>
        <p:nvSpPr>
          <p:cNvPr id="3" name="Text Placeholder 2">
            <a:extLst>
              <a:ext uri="{FF2B5EF4-FFF2-40B4-BE49-F238E27FC236}">
                <a16:creationId xmlns:a16="http://schemas.microsoft.com/office/drawing/2014/main" id="{B82791B7-36AE-6E20-0527-EFEBED0201EA}"/>
              </a:ext>
            </a:extLst>
          </p:cNvPr>
          <p:cNvSpPr>
            <a:spLocks noGrp="1"/>
          </p:cNvSpPr>
          <p:nvPr>
            <p:ph type="body" sz="quarter" idx="65"/>
          </p:nvPr>
        </p:nvSpPr>
        <p:spPr/>
        <p:txBody>
          <a:bodyPr/>
          <a:lstStyle/>
          <a:p>
            <a:r>
              <a:rPr lang="en-GB"/>
              <a:t>Photo Credit: The Dolls House, Wexford, Ireland</a:t>
            </a:r>
          </a:p>
        </p:txBody>
      </p:sp>
    </p:spTree>
    <p:extLst>
      <p:ext uri="{BB962C8B-B14F-4D97-AF65-F5344CB8AC3E}">
        <p14:creationId xmlns:p14="http://schemas.microsoft.com/office/powerpoint/2010/main" val="494286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66FA8-C35D-D464-A931-A082E591624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5B053B-D344-D4AA-E305-2C213A33F3E7}"/>
              </a:ext>
            </a:extLst>
          </p:cNvPr>
          <p:cNvSpPr>
            <a:spLocks noGrp="1"/>
          </p:cNvSpPr>
          <p:nvPr>
            <p:ph type="body" sz="quarter" idx="32"/>
          </p:nvPr>
        </p:nvSpPr>
        <p:spPr>
          <a:xfrm>
            <a:off x="634478" y="1899138"/>
            <a:ext cx="6541269" cy="2422612"/>
          </a:xfrm>
        </p:spPr>
        <p:txBody>
          <a:bodyPr numCol="1"/>
          <a:lstStyle/>
          <a:p>
            <a:pPr>
              <a:lnSpc>
                <a:spcPct val="100000"/>
              </a:lnSpc>
            </a:pPr>
            <a:r>
              <a:rPr lang="en-US" sz="1600" dirty="0">
                <a:solidFill>
                  <a:schemeClr val="tx1">
                    <a:lumMod val="75000"/>
                    <a:lumOff val="25000"/>
                  </a:schemeClr>
                </a:solidFill>
              </a:rPr>
              <a:t>Part of the Slovenian mentoring clinics quickly identified that one of the key parts of running a tourism business today is knowing your guests.  </a:t>
            </a:r>
          </a:p>
          <a:p>
            <a:pPr>
              <a:lnSpc>
                <a:spcPct val="100000"/>
              </a:lnSpc>
            </a:pPr>
            <a:endParaRPr lang="en-US" sz="1600" dirty="0">
              <a:solidFill>
                <a:schemeClr val="tx1">
                  <a:lumMod val="75000"/>
                  <a:lumOff val="25000"/>
                </a:schemeClr>
              </a:solidFill>
            </a:endParaRP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That means clearly understanding your types of guests and their needs is a very important and valuable.</a:t>
            </a:r>
          </a:p>
          <a:p>
            <a:pPr>
              <a:lnSpc>
                <a:spcPct val="100000"/>
              </a:lnSpc>
            </a:pPr>
            <a:endParaRPr lang="en-US" sz="1600" dirty="0">
              <a:solidFill>
                <a:schemeClr val="tx1">
                  <a:lumMod val="75000"/>
                  <a:lumOff val="25000"/>
                </a:schemeClr>
              </a:solidFill>
            </a:endParaRP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Understanding your location and environment is important so you can meet guest expectations. By looking at both the need of the quest and the aspects that make up your tourism business’s local environment, it becomes easier to know what type of guest you want and what aspects of your local area will attract that guest.</a:t>
            </a:r>
          </a:p>
          <a:p>
            <a:pPr>
              <a:lnSpc>
                <a:spcPct val="100000"/>
              </a:lnSpc>
            </a:pPr>
            <a:endParaRPr lang="en-US" sz="1600" dirty="0">
              <a:solidFill>
                <a:schemeClr val="tx1">
                  <a:lumMod val="75000"/>
                  <a:lumOff val="25000"/>
                </a:schemeClr>
              </a:solidFill>
            </a:endParaRPr>
          </a:p>
          <a:p>
            <a:pPr>
              <a:lnSpc>
                <a:spcPct val="100000"/>
              </a:lnSpc>
            </a:pPr>
            <a:r>
              <a:rPr lang="en-US" sz="1600" dirty="0">
                <a:solidFill>
                  <a:schemeClr val="tx1">
                    <a:lumMod val="75000"/>
                    <a:lumOff val="25000"/>
                  </a:schemeClr>
                </a:solidFill>
              </a:rPr>
              <a:t>Define the biggest advantage of your destination – such as nature, peace, cultural element, local story, special landscape etc. -  it becomes much easier to </a:t>
            </a:r>
            <a:r>
              <a:rPr lang="en-US" sz="1600" dirty="0" err="1">
                <a:solidFill>
                  <a:schemeClr val="tx1">
                    <a:lumMod val="75000"/>
                    <a:lumOff val="25000"/>
                  </a:schemeClr>
                </a:solidFill>
              </a:rPr>
              <a:t>analyse</a:t>
            </a:r>
            <a:r>
              <a:rPr lang="en-US" sz="1600" dirty="0">
                <a:solidFill>
                  <a:schemeClr val="tx1">
                    <a:lumMod val="75000"/>
                    <a:lumOff val="25000"/>
                  </a:schemeClr>
                </a:solidFill>
              </a:rPr>
              <a:t> what your existing product is offering and move on to implementing changes that can get you the right segment, the right type of guest.</a:t>
            </a:r>
          </a:p>
          <a:p>
            <a:pPr>
              <a:lnSpc>
                <a:spcPct val="100000"/>
              </a:lnSpc>
            </a:pPr>
            <a:endParaRPr lang="en-US" sz="1600" dirty="0">
              <a:solidFill>
                <a:srgbClr val="459597"/>
              </a:solidFill>
            </a:endParaRPr>
          </a:p>
          <a:p>
            <a:pPr>
              <a:lnSpc>
                <a:spcPct val="100000"/>
              </a:lnSpc>
            </a:pPr>
            <a:r>
              <a:rPr lang="en-GB" sz="1600" i="1" dirty="0">
                <a:solidFill>
                  <a:srgbClr val="459597"/>
                </a:solidFill>
              </a:rPr>
              <a:t>“It is important to understand that alternative accommodation is not for everyone — and that's okay. The most successful are those who are clear about the audience they are serving. If we choose the ideal segment, we can start to tailor the product specifically for it.</a:t>
            </a:r>
          </a:p>
          <a:p>
            <a:pPr>
              <a:lnSpc>
                <a:spcPct val="100000"/>
              </a:lnSpc>
            </a:pPr>
            <a:endParaRPr lang="en-US" sz="1600" dirty="0">
              <a:solidFill>
                <a:srgbClr val="459597"/>
              </a:solidFill>
            </a:endParaRPr>
          </a:p>
          <a:p>
            <a:pPr>
              <a:lnSpc>
                <a:spcPct val="100000"/>
              </a:lnSpc>
            </a:pPr>
            <a:endParaRPr lang="en-US" sz="1600" dirty="0">
              <a:solidFill>
                <a:schemeClr val="tx1">
                  <a:lumMod val="75000"/>
                  <a:lumOff val="25000"/>
                </a:schemeClr>
              </a:solidFill>
            </a:endParaRPr>
          </a:p>
        </p:txBody>
      </p:sp>
      <p:sp>
        <p:nvSpPr>
          <p:cNvPr id="9" name="Text Placeholder 8">
            <a:extLst>
              <a:ext uri="{FF2B5EF4-FFF2-40B4-BE49-F238E27FC236}">
                <a16:creationId xmlns:a16="http://schemas.microsoft.com/office/drawing/2014/main" id="{67169144-4123-8059-A5D2-1EC4E5BB2EF9}"/>
              </a:ext>
            </a:extLst>
          </p:cNvPr>
          <p:cNvSpPr>
            <a:spLocks noGrp="1"/>
          </p:cNvSpPr>
          <p:nvPr>
            <p:ph type="body" sz="quarter" idx="33"/>
          </p:nvPr>
        </p:nvSpPr>
        <p:spPr>
          <a:xfrm>
            <a:off x="634478" y="1335418"/>
            <a:ext cx="6506617" cy="563720"/>
          </a:xfrm>
        </p:spPr>
        <p:txBody>
          <a:bodyPr/>
          <a:lstStyle/>
          <a:p>
            <a:r>
              <a:rPr lang="en-US" sz="2400" dirty="0"/>
              <a:t>Guest Experience Means You Need to Know Your Guest </a:t>
            </a:r>
          </a:p>
        </p:txBody>
      </p:sp>
      <p:sp>
        <p:nvSpPr>
          <p:cNvPr id="10" name="Text Placeholder 9">
            <a:extLst>
              <a:ext uri="{FF2B5EF4-FFF2-40B4-BE49-F238E27FC236}">
                <a16:creationId xmlns:a16="http://schemas.microsoft.com/office/drawing/2014/main" id="{1D6BEE08-9D12-044A-E3FC-AAAEB1F03B0B}"/>
              </a:ext>
            </a:extLst>
          </p:cNvPr>
          <p:cNvSpPr>
            <a:spLocks noGrp="1"/>
          </p:cNvSpPr>
          <p:nvPr>
            <p:ph type="body" sz="quarter" idx="38"/>
          </p:nvPr>
        </p:nvSpPr>
        <p:spPr/>
        <p:txBody>
          <a:bodyPr/>
          <a:lstStyle/>
          <a:p>
            <a:r>
              <a:rPr lang="en-US" dirty="0"/>
              <a:t>Slovenia  – Key Takeaway</a:t>
            </a:r>
          </a:p>
        </p:txBody>
      </p:sp>
      <p:sp>
        <p:nvSpPr>
          <p:cNvPr id="2" name="Slide Number Placeholder 1">
            <a:extLst>
              <a:ext uri="{FF2B5EF4-FFF2-40B4-BE49-F238E27FC236}">
                <a16:creationId xmlns:a16="http://schemas.microsoft.com/office/drawing/2014/main" id="{50F7820E-8E9F-CBC3-78AD-171AD2A483D2}"/>
              </a:ext>
            </a:extLst>
          </p:cNvPr>
          <p:cNvSpPr>
            <a:spLocks noGrp="1"/>
          </p:cNvSpPr>
          <p:nvPr>
            <p:ph type="sldNum" sz="quarter" idx="4"/>
          </p:nvPr>
        </p:nvSpPr>
        <p:spPr/>
        <p:txBody>
          <a:bodyPr/>
          <a:lstStyle/>
          <a:p>
            <a:fld id="{9C527BFA-2C0E-4CEC-B6A5-913A56FEF4B4}" type="slidenum">
              <a:rPr lang="fr-CA" smtClean="0"/>
              <a:pPr/>
              <a:t>18</a:t>
            </a:fld>
            <a:endParaRPr lang="fr-CA" dirty="0"/>
          </a:p>
        </p:txBody>
      </p:sp>
      <p:cxnSp>
        <p:nvCxnSpPr>
          <p:cNvPr id="7" name="Straight Connector 6">
            <a:extLst>
              <a:ext uri="{FF2B5EF4-FFF2-40B4-BE49-F238E27FC236}">
                <a16:creationId xmlns:a16="http://schemas.microsoft.com/office/drawing/2014/main" id="{A23E9E46-8862-AC97-45C4-DB1C4B1E32AD}"/>
              </a:ext>
            </a:extLst>
          </p:cNvPr>
          <p:cNvCxnSpPr/>
          <p:nvPr/>
        </p:nvCxnSpPr>
        <p:spPr>
          <a:xfrm>
            <a:off x="-12269" y="1165222"/>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8CB033C-581D-D1CB-C0AA-499742AC38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4665" y="7689046"/>
            <a:ext cx="2749618" cy="2639057"/>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4">
            <a:extLst>
              <a:ext uri="{FF2B5EF4-FFF2-40B4-BE49-F238E27FC236}">
                <a16:creationId xmlns:a16="http://schemas.microsoft.com/office/drawing/2014/main" id="{5307D62D-4C59-5A38-B567-6DCEDD430FA6}"/>
              </a:ext>
            </a:extLst>
          </p:cNvPr>
          <p:cNvSpPr txBox="1">
            <a:spLocks/>
          </p:cNvSpPr>
          <p:nvPr/>
        </p:nvSpPr>
        <p:spPr>
          <a:xfrm>
            <a:off x="817359" y="7892943"/>
            <a:ext cx="2587024" cy="1115631"/>
          </a:xfrm>
          <a:prstGeom prst="rect">
            <a:avLst/>
          </a:prstGeom>
        </p:spPr>
        <p:txBody>
          <a:bodyPr vert="horz" lIns="91440" tIns="45720" rIns="91440" bIns="45720" rtlCol="0">
            <a:noAutofit/>
          </a:bodyPr>
          <a:lstStyle>
            <a:defPPr>
              <a:defRPr lang="sl-SI"/>
            </a:defPPr>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sz="1400" dirty="0"/>
              <a:t>The Four Realms of an Experience, p. 40</a:t>
            </a:r>
          </a:p>
          <a:p>
            <a:endParaRPr lang="is-IS" sz="1400" dirty="0"/>
          </a:p>
          <a:p>
            <a:r>
              <a:rPr lang="is-IS" sz="1400" dirty="0"/>
              <a:t>Module 2 : </a:t>
            </a:r>
            <a:r>
              <a:rPr lang="en-GB" sz="1400" dirty="0"/>
              <a:t>Market Research &amp; Business Planning: Your Alternative Accommodation Business</a:t>
            </a:r>
          </a:p>
        </p:txBody>
      </p:sp>
    </p:spTree>
    <p:extLst>
      <p:ext uri="{BB962C8B-B14F-4D97-AF65-F5344CB8AC3E}">
        <p14:creationId xmlns:p14="http://schemas.microsoft.com/office/powerpoint/2010/main" val="2872062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D3273-FD52-B955-7750-42F20D47697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AB705F5E-5B6B-3A1F-1660-2E73AF20944F}"/>
              </a:ext>
            </a:extLst>
          </p:cNvPr>
          <p:cNvSpPr>
            <a:spLocks noGrp="1"/>
          </p:cNvSpPr>
          <p:nvPr>
            <p:ph type="body" sz="quarter" idx="32"/>
          </p:nvPr>
        </p:nvSpPr>
        <p:spPr>
          <a:xfrm>
            <a:off x="634478" y="1952561"/>
            <a:ext cx="6541269" cy="2422612"/>
          </a:xfrm>
        </p:spPr>
        <p:txBody>
          <a:bodyPr numCol="1"/>
          <a:lstStyle/>
          <a:p>
            <a:pPr lvl="0">
              <a:lnSpc>
                <a:spcPts val="1660"/>
              </a:lnSpc>
            </a:pPr>
            <a:r>
              <a:rPr lang="is-IS" sz="1600" dirty="0">
                <a:solidFill>
                  <a:srgbClr val="414141"/>
                </a:solidFill>
              </a:rPr>
              <a:t>In the clinics, concepts important in the clinics – the how storytelling can be used as a tool. Start with mapping your territory and gathering the stories within your communities, culture and regions. This can make a tourism product get a clearer identity and make, for example, a beekeeping farm with a small accommodation stand out.</a:t>
            </a:r>
            <a:endParaRPr lang="is-IS" sz="1600" dirty="0">
              <a:solidFill>
                <a:srgbClr val="414141"/>
              </a:solidFill>
              <a:highlight>
                <a:srgbClr val="FFFF00"/>
              </a:highlight>
            </a:endParaRPr>
          </a:p>
          <a:p>
            <a:pPr lvl="0">
              <a:lnSpc>
                <a:spcPts val="1660"/>
              </a:lnSpc>
            </a:pPr>
            <a:endParaRPr lang="is-IS" sz="1600" dirty="0">
              <a:solidFill>
                <a:srgbClr val="414141"/>
              </a:solidFill>
              <a:highlight>
                <a:srgbClr val="FFFF00"/>
              </a:highlight>
            </a:endParaRPr>
          </a:p>
          <a:p>
            <a:pPr lvl="0">
              <a:lnSpc>
                <a:spcPts val="1660"/>
              </a:lnSpc>
            </a:pPr>
            <a:r>
              <a:rPr lang="is-IS" sz="1600" dirty="0">
                <a:solidFill>
                  <a:srgbClr val="414141"/>
                </a:solidFill>
              </a:rPr>
              <a:t>By implementing the storytelling tool and territory mapping, business owners can begin to define their place as a bee-inspired wellbeing stay. This concept work led to a:</a:t>
            </a:r>
          </a:p>
          <a:p>
            <a:pPr marL="285750" lvl="0" indent="-285750">
              <a:lnSpc>
                <a:spcPts val="1660"/>
              </a:lnSpc>
              <a:buFont typeface="Arial" panose="020B0604020202020204" pitchFamily="34" charset="0"/>
              <a:buChar char="•"/>
            </a:pPr>
            <a:r>
              <a:rPr lang="en-GB" sz="1600" dirty="0">
                <a:solidFill>
                  <a:srgbClr val="414141"/>
                </a:solidFill>
              </a:rPr>
              <a:t>Clear narrative used consistently across accommodation design, guest experience and marketing</a:t>
            </a:r>
          </a:p>
          <a:p>
            <a:pPr marL="285750" lvl="0" indent="-285750">
              <a:lnSpc>
                <a:spcPts val="1660"/>
              </a:lnSpc>
              <a:buFont typeface="Arial" panose="020B0604020202020204" pitchFamily="34" charset="0"/>
              <a:buChar char="•"/>
            </a:pPr>
            <a:r>
              <a:rPr lang="en-GB" sz="1600" dirty="0">
                <a:solidFill>
                  <a:srgbClr val="414141"/>
                </a:solidFill>
              </a:rPr>
              <a:t>Strong differentiation from generic rural apartments</a:t>
            </a:r>
          </a:p>
          <a:p>
            <a:pPr marL="285750" lvl="0" indent="-285750">
              <a:lnSpc>
                <a:spcPts val="1660"/>
              </a:lnSpc>
              <a:buFont typeface="Arial" panose="020B0604020202020204" pitchFamily="34" charset="0"/>
              <a:buChar char="•"/>
            </a:pPr>
            <a:r>
              <a:rPr lang="en-GB" sz="1600" dirty="0">
                <a:solidFill>
                  <a:srgbClr val="414141"/>
                </a:solidFill>
              </a:rPr>
              <a:t>Foundation for naming, visual identity and experience design</a:t>
            </a:r>
          </a:p>
          <a:p>
            <a:pPr marL="57150" lvl="0" indent="-285750">
              <a:lnSpc>
                <a:spcPts val="1660"/>
              </a:lnSpc>
              <a:buFont typeface="Arial" panose="020B0604020202020204" pitchFamily="34" charset="0"/>
              <a:buChar char="•"/>
            </a:pPr>
            <a:endParaRPr lang="en-GB" sz="1600" dirty="0">
              <a:solidFill>
                <a:srgbClr val="414141"/>
              </a:solidFill>
            </a:endParaRPr>
          </a:p>
          <a:p>
            <a:pPr lvl="0">
              <a:lnSpc>
                <a:spcPts val="1660"/>
              </a:lnSpc>
            </a:pPr>
            <a:r>
              <a:rPr lang="en-GB" sz="1600" dirty="0">
                <a:solidFill>
                  <a:srgbClr val="414141"/>
                </a:solidFill>
              </a:rPr>
              <a:t>This </a:t>
            </a:r>
            <a:r>
              <a:rPr lang="en-US" sz="1600" dirty="0">
                <a:solidFill>
                  <a:srgbClr val="414141"/>
                </a:solidFill>
              </a:rPr>
              <a:t>would enhance the tourism experience and be practical to implement</a:t>
            </a:r>
            <a:r>
              <a:rPr lang="en-GB" sz="1600" dirty="0">
                <a:solidFill>
                  <a:srgbClr val="414141"/>
                </a:solidFill>
              </a:rPr>
              <a:t> for this tourism business.</a:t>
            </a:r>
            <a:endParaRPr lang="en-GB" sz="1600" b="1" dirty="0">
              <a:solidFill>
                <a:srgbClr val="459597"/>
              </a:solidFill>
            </a:endParaRPr>
          </a:p>
          <a:p>
            <a:pPr lvl="0">
              <a:lnSpc>
                <a:spcPts val="1660"/>
              </a:lnSpc>
            </a:pPr>
            <a:endParaRPr lang="en-GB" sz="1600" b="1" dirty="0">
              <a:solidFill>
                <a:srgbClr val="459597"/>
              </a:solidFill>
            </a:endParaRPr>
          </a:p>
          <a:p>
            <a:pPr>
              <a:lnSpc>
                <a:spcPts val="1660"/>
              </a:lnSpc>
            </a:pPr>
            <a:r>
              <a:rPr lang="en-GB" sz="1600" b="1" i="1" dirty="0">
                <a:solidFill>
                  <a:srgbClr val="459597"/>
                </a:solidFill>
              </a:rPr>
              <a:t>“The accommodation will not be positioned as “just a holiday rental” but as a bee-inspired wellbeing stay”</a:t>
            </a:r>
          </a:p>
          <a:p>
            <a:pPr lvl="0">
              <a:lnSpc>
                <a:spcPts val="1660"/>
              </a:lnSpc>
            </a:pPr>
            <a:endParaRPr lang="en-GB" sz="1600" b="1" dirty="0">
              <a:solidFill>
                <a:srgbClr val="459597"/>
              </a:solidFill>
            </a:endParaRPr>
          </a:p>
          <a:p>
            <a:pPr>
              <a:lnSpc>
                <a:spcPct val="100000"/>
              </a:lnSpc>
            </a:pPr>
            <a:endParaRPr lang="en-US" sz="1600" dirty="0">
              <a:solidFill>
                <a:schemeClr val="tx1">
                  <a:lumMod val="75000"/>
                  <a:lumOff val="25000"/>
                </a:schemeClr>
              </a:solidFill>
            </a:endParaRPr>
          </a:p>
        </p:txBody>
      </p:sp>
      <p:sp>
        <p:nvSpPr>
          <p:cNvPr id="9" name="Text Placeholder 8">
            <a:extLst>
              <a:ext uri="{FF2B5EF4-FFF2-40B4-BE49-F238E27FC236}">
                <a16:creationId xmlns:a16="http://schemas.microsoft.com/office/drawing/2014/main" id="{FE36C6DF-A54D-0CE6-7CE9-FE5FF4E2CB41}"/>
              </a:ext>
            </a:extLst>
          </p:cNvPr>
          <p:cNvSpPr>
            <a:spLocks noGrp="1"/>
          </p:cNvSpPr>
          <p:nvPr>
            <p:ph type="body" sz="quarter" idx="33"/>
          </p:nvPr>
        </p:nvSpPr>
        <p:spPr>
          <a:xfrm>
            <a:off x="634478" y="1335418"/>
            <a:ext cx="6506617" cy="563720"/>
          </a:xfrm>
        </p:spPr>
        <p:txBody>
          <a:bodyPr/>
          <a:lstStyle/>
          <a:p>
            <a:r>
              <a:rPr lang="en-US" sz="2400" dirty="0"/>
              <a:t>Guest Experience Means You Need to Know Your Guest </a:t>
            </a:r>
          </a:p>
        </p:txBody>
      </p:sp>
      <p:sp>
        <p:nvSpPr>
          <p:cNvPr id="10" name="Text Placeholder 9">
            <a:extLst>
              <a:ext uri="{FF2B5EF4-FFF2-40B4-BE49-F238E27FC236}">
                <a16:creationId xmlns:a16="http://schemas.microsoft.com/office/drawing/2014/main" id="{A28B0310-27AE-617A-37D3-9B48F67EEE44}"/>
              </a:ext>
            </a:extLst>
          </p:cNvPr>
          <p:cNvSpPr>
            <a:spLocks noGrp="1"/>
          </p:cNvSpPr>
          <p:nvPr>
            <p:ph type="body" sz="quarter" idx="38"/>
          </p:nvPr>
        </p:nvSpPr>
        <p:spPr/>
        <p:txBody>
          <a:bodyPr/>
          <a:lstStyle/>
          <a:p>
            <a:r>
              <a:rPr lang="en-US" dirty="0"/>
              <a:t>Slovenia  – Key Takeaway</a:t>
            </a:r>
          </a:p>
        </p:txBody>
      </p:sp>
      <p:sp>
        <p:nvSpPr>
          <p:cNvPr id="2" name="Slide Number Placeholder 1">
            <a:extLst>
              <a:ext uri="{FF2B5EF4-FFF2-40B4-BE49-F238E27FC236}">
                <a16:creationId xmlns:a16="http://schemas.microsoft.com/office/drawing/2014/main" id="{0C39208D-C550-D236-E864-56214705481B}"/>
              </a:ext>
            </a:extLst>
          </p:cNvPr>
          <p:cNvSpPr>
            <a:spLocks noGrp="1"/>
          </p:cNvSpPr>
          <p:nvPr>
            <p:ph type="sldNum" sz="quarter" idx="4"/>
          </p:nvPr>
        </p:nvSpPr>
        <p:spPr/>
        <p:txBody>
          <a:bodyPr/>
          <a:lstStyle/>
          <a:p>
            <a:fld id="{9C527BFA-2C0E-4CEC-B6A5-913A56FEF4B4}" type="slidenum">
              <a:rPr lang="fr-CA" smtClean="0"/>
              <a:pPr/>
              <a:t>19</a:t>
            </a:fld>
            <a:endParaRPr lang="fr-CA" dirty="0"/>
          </a:p>
        </p:txBody>
      </p:sp>
      <p:cxnSp>
        <p:nvCxnSpPr>
          <p:cNvPr id="7" name="Straight Connector 6">
            <a:extLst>
              <a:ext uri="{FF2B5EF4-FFF2-40B4-BE49-F238E27FC236}">
                <a16:creationId xmlns:a16="http://schemas.microsoft.com/office/drawing/2014/main" id="{931DA2A8-F18D-9B00-6B82-452F38045E1C}"/>
              </a:ext>
            </a:extLst>
          </p:cNvPr>
          <p:cNvCxnSpPr/>
          <p:nvPr/>
        </p:nvCxnSpPr>
        <p:spPr>
          <a:xfrm>
            <a:off x="-12269" y="1165222"/>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Text Placeholder 4">
            <a:extLst>
              <a:ext uri="{FF2B5EF4-FFF2-40B4-BE49-F238E27FC236}">
                <a16:creationId xmlns:a16="http://schemas.microsoft.com/office/drawing/2014/main" id="{666F2B9B-8095-FEC3-D074-D3365E65CE2E}"/>
              </a:ext>
            </a:extLst>
          </p:cNvPr>
          <p:cNvSpPr txBox="1">
            <a:spLocks/>
          </p:cNvSpPr>
          <p:nvPr/>
        </p:nvSpPr>
        <p:spPr>
          <a:xfrm>
            <a:off x="3497193" y="9802164"/>
            <a:ext cx="3781235" cy="828675"/>
          </a:xfrm>
          <a:prstGeom prst="rect">
            <a:avLst/>
          </a:prstGeom>
        </p:spPr>
        <p:txBody>
          <a:bodyPr vert="horz" lIns="91440" tIns="45720" rIns="91440" bIns="45720" rtlCol="0">
            <a:noAutofit/>
          </a:bodyPr>
          <a:lstStyle>
            <a:defPPr>
              <a:defRPr lang="sl-SI"/>
            </a:defPPr>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s-IS" sz="1400" b="0" dirty="0"/>
              <a:t>Module 1 (part 2) : Introduction to Alternative Tourism Accommodation: Business Planning and Spotting Opportunites</a:t>
            </a:r>
            <a:endParaRPr lang="en-GB" sz="1400" b="0" dirty="0"/>
          </a:p>
        </p:txBody>
      </p:sp>
      <p:pic>
        <p:nvPicPr>
          <p:cNvPr id="4" name="Picture 3">
            <a:extLst>
              <a:ext uri="{FF2B5EF4-FFF2-40B4-BE49-F238E27FC236}">
                <a16:creationId xmlns:a16="http://schemas.microsoft.com/office/drawing/2014/main" id="{3D697F6D-84BF-C1AE-7996-FD73B054B3FC}"/>
              </a:ext>
            </a:extLst>
          </p:cNvPr>
          <p:cNvPicPr>
            <a:picLocks noChangeAspect="1"/>
          </p:cNvPicPr>
          <p:nvPr/>
        </p:nvPicPr>
        <p:blipFill>
          <a:blip r:embed="rId2"/>
          <a:stretch>
            <a:fillRect/>
          </a:stretch>
        </p:blipFill>
        <p:spPr>
          <a:xfrm>
            <a:off x="3652433" y="6585963"/>
            <a:ext cx="3305783" cy="3128962"/>
          </a:xfrm>
          <a:prstGeom prst="rect">
            <a:avLst/>
          </a:prstGeom>
        </p:spPr>
      </p:pic>
      <p:sp>
        <p:nvSpPr>
          <p:cNvPr id="11" name="Text Placeholder 3">
            <a:extLst>
              <a:ext uri="{FF2B5EF4-FFF2-40B4-BE49-F238E27FC236}">
                <a16:creationId xmlns:a16="http://schemas.microsoft.com/office/drawing/2014/main" id="{A134B91F-6819-2761-7035-F6E47D9BD856}"/>
              </a:ext>
            </a:extLst>
          </p:cNvPr>
          <p:cNvSpPr txBox="1">
            <a:spLocks/>
          </p:cNvSpPr>
          <p:nvPr/>
        </p:nvSpPr>
        <p:spPr>
          <a:xfrm>
            <a:off x="3567027" y="6107103"/>
            <a:ext cx="3743647" cy="478859"/>
          </a:xfrm>
          <a:prstGeom prst="rect">
            <a:avLst/>
          </a:prstGeom>
        </p:spPr>
        <p:txBody>
          <a:bodyPr vert="horz" lIns="91440" tIns="45720" rIns="91440" bIns="45720" rtlCol="0">
            <a:noAutofit/>
          </a:bodyPr>
          <a:lstStyle>
            <a:defPPr>
              <a:defRPr lang="sl-SI"/>
            </a:defPPr>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rgbClr val="E96751"/>
                </a:solidFill>
              </a:rPr>
              <a:t>Mapping Your Territory And Its Offer</a:t>
            </a:r>
          </a:p>
        </p:txBody>
      </p:sp>
    </p:spTree>
    <p:extLst>
      <p:ext uri="{BB962C8B-B14F-4D97-AF65-F5344CB8AC3E}">
        <p14:creationId xmlns:p14="http://schemas.microsoft.com/office/powerpoint/2010/main" val="1700599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D20C2-018A-45CA-AF0F-D668EE0537F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D65F854-4E62-037F-5489-D60C715E7EE3}"/>
              </a:ext>
            </a:extLst>
          </p:cNvPr>
          <p:cNvSpPr>
            <a:spLocks noGrp="1"/>
          </p:cNvSpPr>
          <p:nvPr>
            <p:ph type="body" sz="quarter" idx="32"/>
          </p:nvPr>
        </p:nvSpPr>
        <p:spPr>
          <a:xfrm>
            <a:off x="599826" y="1968824"/>
            <a:ext cx="6541269" cy="2142435"/>
          </a:xfrm>
        </p:spPr>
        <p:txBody>
          <a:bodyPr numCol="1"/>
          <a:lstStyle/>
          <a:p>
            <a:pPr marL="285750" indent="-285750" algn="l">
              <a:lnSpc>
                <a:spcPct val="100000"/>
              </a:lnSpc>
              <a:buFont typeface="Wingdings" panose="05000000000000000000" pitchFamily="2" charset="2"/>
              <a:buChar char="q"/>
            </a:pPr>
            <a:r>
              <a:rPr lang="en-US" sz="1600" b="1" dirty="0">
                <a:solidFill>
                  <a:schemeClr val="tx1">
                    <a:lumMod val="75000"/>
                    <a:lumOff val="25000"/>
                  </a:schemeClr>
                </a:solidFill>
              </a:rPr>
              <a:t>Experience Over Accommodation: </a:t>
            </a:r>
            <a:r>
              <a:rPr lang="en-US" sz="1600" dirty="0">
                <a:solidFill>
                  <a:schemeClr val="tx1">
                    <a:lumMod val="75000"/>
                    <a:lumOff val="25000"/>
                  </a:schemeClr>
                </a:solidFill>
              </a:rPr>
              <a:t>Successful alternative stays sell identity, emotion, and story — not just beds.</a:t>
            </a:r>
          </a:p>
          <a:p>
            <a:pPr marL="285750" indent="-285750" algn="l">
              <a:lnSpc>
                <a:spcPct val="100000"/>
              </a:lnSpc>
              <a:buFont typeface="Wingdings" panose="05000000000000000000" pitchFamily="2" charset="2"/>
              <a:buChar char="q"/>
            </a:pPr>
            <a:endParaRPr lang="en-US" sz="1600" b="1" dirty="0">
              <a:solidFill>
                <a:schemeClr val="tx1">
                  <a:lumMod val="75000"/>
                  <a:lumOff val="25000"/>
                </a:schemeClr>
              </a:solidFill>
            </a:endParaRPr>
          </a:p>
          <a:p>
            <a:pPr marL="285750" indent="-285750" algn="l">
              <a:lnSpc>
                <a:spcPct val="100000"/>
              </a:lnSpc>
              <a:buFont typeface="Wingdings" panose="05000000000000000000" pitchFamily="2" charset="2"/>
              <a:buChar char="q"/>
            </a:pPr>
            <a:r>
              <a:rPr lang="en-US" sz="1600" b="1" dirty="0">
                <a:solidFill>
                  <a:schemeClr val="tx1">
                    <a:lumMod val="75000"/>
                    <a:lumOff val="25000"/>
                  </a:schemeClr>
                </a:solidFill>
              </a:rPr>
              <a:t>Financial Clarity Is Critical: </a:t>
            </a:r>
            <a:r>
              <a:rPr lang="en-US" sz="1600" dirty="0">
                <a:solidFill>
                  <a:schemeClr val="tx1">
                    <a:lumMod val="75000"/>
                    <a:lumOff val="25000"/>
                  </a:schemeClr>
                </a:solidFill>
              </a:rPr>
              <a:t>Many SMEs underestimate full costs. Mentoring improves viability awareness.</a:t>
            </a:r>
          </a:p>
          <a:p>
            <a:pPr marL="285750" indent="-285750" algn="l">
              <a:lnSpc>
                <a:spcPct val="100000"/>
              </a:lnSpc>
              <a:buFont typeface="Wingdings" panose="05000000000000000000" pitchFamily="2" charset="2"/>
              <a:buChar char="q"/>
            </a:pPr>
            <a:endParaRPr lang="en-US" sz="1600" b="1" dirty="0">
              <a:solidFill>
                <a:schemeClr val="tx1">
                  <a:lumMod val="75000"/>
                  <a:lumOff val="25000"/>
                </a:schemeClr>
              </a:solidFill>
            </a:endParaRPr>
          </a:p>
          <a:p>
            <a:pPr marL="285750" indent="-285750" algn="l">
              <a:lnSpc>
                <a:spcPct val="100000"/>
              </a:lnSpc>
              <a:buFont typeface="Wingdings" panose="05000000000000000000" pitchFamily="2" charset="2"/>
              <a:buChar char="q"/>
            </a:pPr>
            <a:r>
              <a:rPr lang="en-US" sz="1600" b="1" dirty="0">
                <a:solidFill>
                  <a:schemeClr val="tx1">
                    <a:lumMod val="75000"/>
                    <a:lumOff val="25000"/>
                  </a:schemeClr>
                </a:solidFill>
              </a:rPr>
              <a:t>Structured Discussion Accelerates Action: </a:t>
            </a:r>
            <a:r>
              <a:rPr lang="en-US" sz="1600" dirty="0">
                <a:solidFill>
                  <a:schemeClr val="tx1">
                    <a:lumMod val="75000"/>
                    <a:lumOff val="25000"/>
                  </a:schemeClr>
                </a:solidFill>
              </a:rPr>
              <a:t>The 4-part clinic format consistently led to concrete next steps.</a:t>
            </a:r>
          </a:p>
          <a:p>
            <a:pPr marL="285750" indent="-285750" algn="l">
              <a:lnSpc>
                <a:spcPct val="100000"/>
              </a:lnSpc>
              <a:buFont typeface="Wingdings" panose="05000000000000000000" pitchFamily="2" charset="2"/>
              <a:buChar char="q"/>
            </a:pPr>
            <a:endParaRPr lang="en-US" sz="1600" b="1" dirty="0">
              <a:solidFill>
                <a:schemeClr val="tx1">
                  <a:lumMod val="75000"/>
                  <a:lumOff val="25000"/>
                </a:schemeClr>
              </a:solidFill>
            </a:endParaRPr>
          </a:p>
          <a:p>
            <a:pPr marL="285750" indent="-285750" algn="l">
              <a:lnSpc>
                <a:spcPct val="100000"/>
              </a:lnSpc>
              <a:buFont typeface="Wingdings" panose="05000000000000000000" pitchFamily="2" charset="2"/>
              <a:buChar char="q"/>
            </a:pPr>
            <a:r>
              <a:rPr lang="en-US" sz="1600" b="1" dirty="0">
                <a:solidFill>
                  <a:schemeClr val="tx1">
                    <a:lumMod val="75000"/>
                    <a:lumOff val="25000"/>
                  </a:schemeClr>
                </a:solidFill>
              </a:rPr>
              <a:t>Peer Learning Is Powerful: </a:t>
            </a:r>
            <a:r>
              <a:rPr lang="en-US" sz="1600" dirty="0">
                <a:solidFill>
                  <a:schemeClr val="tx1">
                    <a:lumMod val="75000"/>
                    <a:lumOff val="25000"/>
                  </a:schemeClr>
                </a:solidFill>
              </a:rPr>
              <a:t>Entrepreneurs benefit significantly from hearing real challenges from others.</a:t>
            </a:r>
          </a:p>
          <a:p>
            <a:pPr marL="285750" indent="-285750" algn="l">
              <a:lnSpc>
                <a:spcPct val="100000"/>
              </a:lnSpc>
              <a:buFont typeface="Wingdings" panose="05000000000000000000" pitchFamily="2" charset="2"/>
              <a:buChar char="q"/>
            </a:pPr>
            <a:endParaRPr lang="en-US" sz="1600" b="1" dirty="0">
              <a:solidFill>
                <a:schemeClr val="tx1">
                  <a:lumMod val="75000"/>
                  <a:lumOff val="25000"/>
                </a:schemeClr>
              </a:solidFill>
            </a:endParaRPr>
          </a:p>
          <a:p>
            <a:pPr marL="285750" indent="-285750" algn="l">
              <a:lnSpc>
                <a:spcPct val="100000"/>
              </a:lnSpc>
              <a:buFont typeface="Wingdings" panose="05000000000000000000" pitchFamily="2" charset="2"/>
              <a:buChar char="q"/>
            </a:pPr>
            <a:r>
              <a:rPr lang="en-US" sz="1600" b="1" dirty="0">
                <a:solidFill>
                  <a:schemeClr val="tx1">
                    <a:lumMod val="75000"/>
                    <a:lumOff val="25000"/>
                  </a:schemeClr>
                </a:solidFill>
              </a:rPr>
              <a:t>Sustainability Must Be Operational: </a:t>
            </a:r>
            <a:r>
              <a:rPr lang="en-US" sz="1600" dirty="0">
                <a:solidFill>
                  <a:schemeClr val="tx1">
                    <a:lumMod val="75000"/>
                    <a:lumOff val="25000"/>
                  </a:schemeClr>
                </a:solidFill>
              </a:rPr>
              <a:t>Across all countries, sustainability must move beyond marketing into measurable practice.</a:t>
            </a:r>
          </a:p>
          <a:p>
            <a:pPr algn="l">
              <a:lnSpc>
                <a:spcPct val="100000"/>
              </a:lnSpc>
            </a:pPr>
            <a:br>
              <a:rPr lang="en-US" sz="1600" dirty="0">
                <a:solidFill>
                  <a:schemeClr val="tx1">
                    <a:lumMod val="75000"/>
                    <a:lumOff val="25000"/>
                  </a:schemeClr>
                </a:solidFill>
              </a:rPr>
            </a:br>
            <a:endParaRPr lang="en-US" sz="1600" dirty="0">
              <a:solidFill>
                <a:schemeClr val="tx1">
                  <a:lumMod val="75000"/>
                  <a:lumOff val="25000"/>
                </a:schemeClr>
              </a:solidFill>
            </a:endParaRPr>
          </a:p>
        </p:txBody>
      </p:sp>
      <p:sp>
        <p:nvSpPr>
          <p:cNvPr id="4" name="Text Placeholder 3">
            <a:extLst>
              <a:ext uri="{FF2B5EF4-FFF2-40B4-BE49-F238E27FC236}">
                <a16:creationId xmlns:a16="http://schemas.microsoft.com/office/drawing/2014/main" id="{40C70FD0-A12B-B437-A0CD-EB587F751BD5}"/>
              </a:ext>
            </a:extLst>
          </p:cNvPr>
          <p:cNvSpPr>
            <a:spLocks noGrp="1"/>
          </p:cNvSpPr>
          <p:nvPr>
            <p:ph type="body" sz="quarter" idx="33"/>
          </p:nvPr>
        </p:nvSpPr>
        <p:spPr>
          <a:xfrm>
            <a:off x="634478" y="1335418"/>
            <a:ext cx="6506617" cy="611037"/>
          </a:xfrm>
        </p:spPr>
        <p:txBody>
          <a:bodyPr/>
          <a:lstStyle/>
          <a:p>
            <a:r>
              <a:rPr lang="en-US" dirty="0">
                <a:solidFill>
                  <a:schemeClr val="tx1">
                    <a:lumMod val="75000"/>
                    <a:lumOff val="25000"/>
                  </a:schemeClr>
                </a:solidFill>
              </a:rPr>
              <a:t>Despite contextual differences, several common themes emerged across all partner countries:</a:t>
            </a:r>
          </a:p>
        </p:txBody>
      </p:sp>
      <p:sp>
        <p:nvSpPr>
          <p:cNvPr id="5" name="Text Placeholder 4">
            <a:extLst>
              <a:ext uri="{FF2B5EF4-FFF2-40B4-BE49-F238E27FC236}">
                <a16:creationId xmlns:a16="http://schemas.microsoft.com/office/drawing/2014/main" id="{7DF9C295-1ABD-9C8E-88F3-BC3C9E100DB1}"/>
              </a:ext>
            </a:extLst>
          </p:cNvPr>
          <p:cNvSpPr>
            <a:spLocks noGrp="1"/>
          </p:cNvSpPr>
          <p:nvPr>
            <p:ph type="body" sz="quarter" idx="38"/>
          </p:nvPr>
        </p:nvSpPr>
        <p:spPr>
          <a:xfrm>
            <a:off x="634478" y="548356"/>
            <a:ext cx="6506617" cy="381311"/>
          </a:xfrm>
        </p:spPr>
        <p:txBody>
          <a:bodyPr/>
          <a:lstStyle/>
          <a:p>
            <a:r>
              <a:rPr lang="en-US" dirty="0"/>
              <a:t>Cross-Country Patterns &amp; Shared Learning</a:t>
            </a:r>
          </a:p>
        </p:txBody>
      </p:sp>
      <p:pic>
        <p:nvPicPr>
          <p:cNvPr id="8" name="Picture Placeholder 7">
            <a:extLst>
              <a:ext uri="{FF2B5EF4-FFF2-40B4-BE49-F238E27FC236}">
                <a16:creationId xmlns:a16="http://schemas.microsoft.com/office/drawing/2014/main" id="{2F1E4F1C-1662-0607-19CA-5B4CA23A25D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3224" r="13224"/>
          <a:stretch/>
        </p:blipFill>
        <p:spPr>
          <a:xfrm>
            <a:off x="808584" y="6934199"/>
            <a:ext cx="3901242" cy="3978000"/>
          </a:xfrm>
        </p:spPr>
      </p:pic>
      <p:sp>
        <p:nvSpPr>
          <p:cNvPr id="6" name="Slide Number Placeholder 5">
            <a:extLst>
              <a:ext uri="{FF2B5EF4-FFF2-40B4-BE49-F238E27FC236}">
                <a16:creationId xmlns:a16="http://schemas.microsoft.com/office/drawing/2014/main" id="{A06775B9-09BB-5D65-E414-396B7507F80F}"/>
              </a:ext>
            </a:extLst>
          </p:cNvPr>
          <p:cNvSpPr>
            <a:spLocks noGrp="1"/>
          </p:cNvSpPr>
          <p:nvPr>
            <p:ph type="sldNum" sz="quarter" idx="4"/>
          </p:nvPr>
        </p:nvSpPr>
        <p:spPr/>
        <p:txBody>
          <a:bodyPr/>
          <a:lstStyle/>
          <a:p>
            <a:fld id="{9C527BFA-2C0E-4CEC-B6A5-913A56FEF4B4}" type="slidenum">
              <a:rPr lang="fr-CA" smtClean="0"/>
              <a:pPr/>
              <a:t>2</a:t>
            </a:fld>
            <a:endParaRPr lang="fr-CA" dirty="0"/>
          </a:p>
        </p:txBody>
      </p:sp>
      <p:sp>
        <p:nvSpPr>
          <p:cNvPr id="2" name="Text Placeholder 1">
            <a:extLst>
              <a:ext uri="{FF2B5EF4-FFF2-40B4-BE49-F238E27FC236}">
                <a16:creationId xmlns:a16="http://schemas.microsoft.com/office/drawing/2014/main" id="{E81D04F6-BC7A-BDE3-7A3F-CD50DCFA3635}"/>
              </a:ext>
            </a:extLst>
          </p:cNvPr>
          <p:cNvSpPr>
            <a:spLocks noGrp="1"/>
          </p:cNvSpPr>
          <p:nvPr>
            <p:ph type="body" sz="quarter" idx="65"/>
          </p:nvPr>
        </p:nvSpPr>
        <p:spPr/>
        <p:txBody>
          <a:bodyPr/>
          <a:lstStyle/>
          <a:p>
            <a:r>
              <a:rPr lang="en-GB"/>
              <a:t>Photo Credit: </a:t>
            </a:r>
            <a:r>
              <a:rPr lang="en-US" dirty="0"/>
              <a:t>The Birdbox, Donegal Treehouse, Ireland</a:t>
            </a:r>
            <a:endParaRPr lang="en-GB"/>
          </a:p>
        </p:txBody>
      </p:sp>
      <p:cxnSp>
        <p:nvCxnSpPr>
          <p:cNvPr id="9" name="Straight Connector 8">
            <a:extLst>
              <a:ext uri="{FF2B5EF4-FFF2-40B4-BE49-F238E27FC236}">
                <a16:creationId xmlns:a16="http://schemas.microsoft.com/office/drawing/2014/main" id="{A56950D0-9A65-0DE8-40B3-91FB1555149A}"/>
              </a:ext>
            </a:extLst>
          </p:cNvPr>
          <p:cNvCxnSpPr/>
          <p:nvPr/>
        </p:nvCxnSpPr>
        <p:spPr>
          <a:xfrm>
            <a:off x="0" y="1212794"/>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8662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942C4F0E-E1C8-B227-D6EF-D3C9FB9193FC}"/>
              </a:ext>
            </a:extLst>
          </p:cNvPr>
          <p:cNvPicPr>
            <a:picLocks noGrp="1" noChangeAspect="1"/>
          </p:cNvPicPr>
          <p:nvPr>
            <p:ph type="pic" sz="quarter" idx="73"/>
          </p:nvPr>
        </p:nvPicPr>
        <p:blipFill>
          <a:blip r:embed="rId2">
            <a:extLst>
              <a:ext uri="{28A0092B-C50C-407E-A947-70E740481C1C}">
                <a14:useLocalDpi xmlns:a14="http://schemas.microsoft.com/office/drawing/2010/main" val="0"/>
              </a:ext>
            </a:extLst>
          </a:blip>
          <a:srcRect l="28595" r="28595"/>
          <a:stretch/>
        </p:blipFill>
        <p:spPr/>
      </p:pic>
      <p:sp>
        <p:nvSpPr>
          <p:cNvPr id="3" name="Text Placeholder 2">
            <a:extLst>
              <a:ext uri="{FF2B5EF4-FFF2-40B4-BE49-F238E27FC236}">
                <a16:creationId xmlns:a16="http://schemas.microsoft.com/office/drawing/2014/main" id="{EA20DA17-86AA-958E-BEA4-A2A6BF5AFDEA}"/>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IRELAND</a:t>
            </a:r>
          </a:p>
        </p:txBody>
      </p:sp>
      <p:pic>
        <p:nvPicPr>
          <p:cNvPr id="24" name="Picture Placeholder 23">
            <a:extLst>
              <a:ext uri="{FF2B5EF4-FFF2-40B4-BE49-F238E27FC236}">
                <a16:creationId xmlns:a16="http://schemas.microsoft.com/office/drawing/2014/main" id="{60F27F3A-3176-AB33-C87C-8200FAA084A9}"/>
              </a:ext>
            </a:extLst>
          </p:cNvPr>
          <p:cNvPicPr>
            <a:picLocks noGrp="1" noChangeAspect="1"/>
          </p:cNvPicPr>
          <p:nvPr>
            <p:ph type="pic" sz="quarter" idx="74"/>
          </p:nvPr>
        </p:nvPicPr>
        <p:blipFill>
          <a:blip r:embed="rId3">
            <a:extLst>
              <a:ext uri="{28A0092B-C50C-407E-A947-70E740481C1C}">
                <a14:useLocalDpi xmlns:a14="http://schemas.microsoft.com/office/drawing/2010/main" val="0"/>
              </a:ext>
            </a:extLst>
          </a:blip>
          <a:srcRect l="6338" r="6338"/>
          <a:stretch/>
        </p:blipFill>
        <p:spPr/>
      </p:pic>
      <p:pic>
        <p:nvPicPr>
          <p:cNvPr id="22" name="Picture Placeholder 21">
            <a:extLst>
              <a:ext uri="{FF2B5EF4-FFF2-40B4-BE49-F238E27FC236}">
                <a16:creationId xmlns:a16="http://schemas.microsoft.com/office/drawing/2014/main" id="{CC98C28B-1BF6-5CEA-C5E6-096976C632EE}"/>
              </a:ext>
            </a:extLst>
          </p:cNvPr>
          <p:cNvPicPr>
            <a:picLocks noGrp="1" noChangeAspect="1"/>
          </p:cNvPicPr>
          <p:nvPr>
            <p:ph type="pic" sz="quarter" idx="75"/>
          </p:nvPr>
        </p:nvPicPr>
        <p:blipFill>
          <a:blip r:embed="rId4">
            <a:extLst>
              <a:ext uri="{28A0092B-C50C-407E-A947-70E740481C1C}">
                <a14:useLocalDpi xmlns:a14="http://schemas.microsoft.com/office/drawing/2010/main" val="0"/>
              </a:ext>
            </a:extLst>
          </a:blip>
          <a:srcRect l="28169" r="28169"/>
          <a:stretch/>
        </p:blipFill>
        <p:spPr/>
      </p:pic>
      <p:pic>
        <p:nvPicPr>
          <p:cNvPr id="18" name="Picture Placeholder 17">
            <a:extLst>
              <a:ext uri="{FF2B5EF4-FFF2-40B4-BE49-F238E27FC236}">
                <a16:creationId xmlns:a16="http://schemas.microsoft.com/office/drawing/2014/main" id="{F627A499-E8D0-F0C6-C463-6F29E4F05603}"/>
              </a:ext>
            </a:extLst>
          </p:cNvPr>
          <p:cNvPicPr>
            <a:picLocks noGrp="1" noChangeAspect="1"/>
          </p:cNvPicPr>
          <p:nvPr>
            <p:ph type="pic" sz="quarter" idx="76"/>
          </p:nvPr>
        </p:nvPicPr>
        <p:blipFill>
          <a:blip r:embed="rId5">
            <a:extLst>
              <a:ext uri="{28A0092B-C50C-407E-A947-70E740481C1C}">
                <a14:useLocalDpi xmlns:a14="http://schemas.microsoft.com/office/drawing/2010/main" val="0"/>
              </a:ext>
            </a:extLst>
          </a:blip>
          <a:srcRect l="29005" r="29005"/>
          <a:stretch/>
        </p:blipFill>
        <p:spPr/>
      </p:pic>
      <p:sp>
        <p:nvSpPr>
          <p:cNvPr id="13" name="Text Placeholder 12">
            <a:extLst>
              <a:ext uri="{FF2B5EF4-FFF2-40B4-BE49-F238E27FC236}">
                <a16:creationId xmlns:a16="http://schemas.microsoft.com/office/drawing/2014/main" id="{D92525E7-F034-A1C8-4413-9BB8871DA51E}"/>
              </a:ext>
            </a:extLst>
          </p:cNvPr>
          <p:cNvSpPr>
            <a:spLocks noGrp="1"/>
          </p:cNvSpPr>
          <p:nvPr>
            <p:ph type="body" sz="quarter" idx="65"/>
          </p:nvPr>
        </p:nvSpPr>
        <p:spPr/>
        <p:txBody>
          <a:bodyPr/>
          <a:lstStyle/>
          <a:p>
            <a:r>
              <a:rPr lang="en-GB"/>
              <a:t>Photo Credit: </a:t>
            </a:r>
            <a:r>
              <a:rPr lang="en-US" dirty="0"/>
              <a:t>The Hidden Haven, Cork, Ireland</a:t>
            </a:r>
            <a:endParaRPr lang="en-GB"/>
          </a:p>
        </p:txBody>
      </p:sp>
      <p:pic>
        <p:nvPicPr>
          <p:cNvPr id="4" name="Picture 3">
            <a:extLst>
              <a:ext uri="{FF2B5EF4-FFF2-40B4-BE49-F238E27FC236}">
                <a16:creationId xmlns:a16="http://schemas.microsoft.com/office/drawing/2014/main" id="{FC5EEA0F-E4F9-64EC-6C87-B736A6B9C5CF}"/>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161596" y="2945192"/>
            <a:ext cx="614643" cy="368786"/>
          </a:xfrm>
          <a:prstGeom prst="rect">
            <a:avLst/>
          </a:prstGeom>
        </p:spPr>
      </p:pic>
    </p:spTree>
    <p:extLst>
      <p:ext uri="{BB962C8B-B14F-4D97-AF65-F5344CB8AC3E}">
        <p14:creationId xmlns:p14="http://schemas.microsoft.com/office/powerpoint/2010/main" val="33319233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FFEA324A-BEB0-102C-1AB7-37E1D19ABEE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4875" r="24875"/>
          <a:stretch/>
        </p:blipFill>
        <p:spPr>
          <a:xfrm>
            <a:off x="0" y="-1"/>
            <a:ext cx="3525984" cy="10525408"/>
          </a:xfrm>
        </p:spPr>
      </p:pic>
      <p:sp>
        <p:nvSpPr>
          <p:cNvPr id="3" name="Text Placeholder 2">
            <a:extLst>
              <a:ext uri="{FF2B5EF4-FFF2-40B4-BE49-F238E27FC236}">
                <a16:creationId xmlns:a16="http://schemas.microsoft.com/office/drawing/2014/main" id="{CD982400-671C-34C1-A988-297A4736007D}"/>
              </a:ext>
            </a:extLst>
          </p:cNvPr>
          <p:cNvSpPr>
            <a:spLocks noGrp="1"/>
          </p:cNvSpPr>
          <p:nvPr>
            <p:ph type="body" sz="quarter" idx="32"/>
          </p:nvPr>
        </p:nvSpPr>
        <p:spPr>
          <a:xfrm>
            <a:off x="3922440" y="3292840"/>
            <a:ext cx="3270634" cy="6921144"/>
          </a:xfrm>
        </p:spPr>
        <p:txBody>
          <a:bodyPr/>
          <a:lstStyle/>
          <a:p>
            <a:pPr algn="l"/>
            <a:r>
              <a:rPr lang="en-US" sz="2000" b="1" dirty="0">
                <a:solidFill>
                  <a:srgbClr val="EC7C69"/>
                </a:solidFill>
              </a:rPr>
              <a:t>Mentoring Focus</a:t>
            </a:r>
          </a:p>
          <a:p>
            <a:pPr algn="l"/>
            <a:r>
              <a:rPr lang="en-US" sz="1600" dirty="0">
                <a:solidFill>
                  <a:schemeClr val="tx1">
                    <a:lumMod val="75000"/>
                    <a:lumOff val="25000"/>
                  </a:schemeClr>
                </a:solidFill>
              </a:rPr>
              <a:t>Ireland’s clinics combined:</a:t>
            </a:r>
          </a:p>
          <a:p>
            <a:pPr marL="285750" indent="-285750" algn="l">
              <a:buFont typeface="Arial" panose="020B0604020202020204" pitchFamily="34" charset="0"/>
              <a:buChar char="•"/>
            </a:pPr>
            <a:r>
              <a:rPr lang="en-US" sz="1600" dirty="0">
                <a:solidFill>
                  <a:schemeClr val="tx1">
                    <a:lumMod val="75000"/>
                    <a:lumOff val="25000"/>
                  </a:schemeClr>
                </a:solidFill>
              </a:rPr>
              <a:t>Real-world rural entrepreneurial experience</a:t>
            </a:r>
          </a:p>
          <a:p>
            <a:pPr marL="285750" indent="-285750" algn="l">
              <a:buFont typeface="Arial" panose="020B0604020202020204" pitchFamily="34" charset="0"/>
              <a:buChar char="•"/>
            </a:pPr>
            <a:r>
              <a:rPr lang="en-US" sz="1600" dirty="0">
                <a:solidFill>
                  <a:schemeClr val="tx1">
                    <a:lumMod val="75000"/>
                    <a:lumOff val="25000"/>
                  </a:schemeClr>
                </a:solidFill>
              </a:rPr>
              <a:t>Structured EPIC STAYS module delivery</a:t>
            </a:r>
          </a:p>
          <a:p>
            <a:pPr marL="285750" indent="-285750" algn="l">
              <a:buFont typeface="Arial" panose="020B0604020202020204" pitchFamily="34" charset="0"/>
              <a:buChar char="•"/>
            </a:pPr>
            <a:r>
              <a:rPr lang="en-US" sz="1600" dirty="0">
                <a:solidFill>
                  <a:schemeClr val="tx1">
                    <a:lumMod val="75000"/>
                    <a:lumOff val="25000"/>
                  </a:schemeClr>
                </a:solidFill>
              </a:rPr>
              <a:t>Practical planning guidance</a:t>
            </a:r>
          </a:p>
          <a:p>
            <a:pPr marL="285750" indent="-285750" algn="l">
              <a:buFont typeface="Arial" panose="020B0604020202020204" pitchFamily="34" charset="0"/>
              <a:buChar char="•"/>
            </a:pPr>
            <a:r>
              <a:rPr lang="en-US" sz="1600" dirty="0">
                <a:solidFill>
                  <a:schemeClr val="tx1">
                    <a:lumMod val="75000"/>
                    <a:lumOff val="25000"/>
                  </a:schemeClr>
                </a:solidFill>
              </a:rPr>
              <a:t>Financial awareness and cost mapping</a:t>
            </a:r>
          </a:p>
          <a:p>
            <a:pPr marL="285750" indent="-285750" algn="l">
              <a:buFont typeface="Arial" panose="020B0604020202020204" pitchFamily="34" charset="0"/>
              <a:buChar char="•"/>
            </a:pPr>
            <a:r>
              <a:rPr lang="en-US" sz="1600" dirty="0">
                <a:solidFill>
                  <a:schemeClr val="tx1">
                    <a:lumMod val="75000"/>
                    <a:lumOff val="25000"/>
                  </a:schemeClr>
                </a:solidFill>
              </a:rPr>
              <a:t>Marketing clarity and digital efficiency</a:t>
            </a:r>
          </a:p>
          <a:p>
            <a:pPr algn="l"/>
            <a:endParaRPr lang="en-US" sz="1600" dirty="0">
              <a:solidFill>
                <a:schemeClr val="tx1">
                  <a:lumMod val="75000"/>
                  <a:lumOff val="25000"/>
                </a:schemeClr>
              </a:solidFill>
            </a:endParaRPr>
          </a:p>
          <a:p>
            <a:pPr algn="l"/>
            <a:r>
              <a:rPr lang="en-US" sz="2000" b="1" dirty="0">
                <a:solidFill>
                  <a:srgbClr val="EC7C69"/>
                </a:solidFill>
              </a:rPr>
              <a:t>Key Discussion Themes</a:t>
            </a:r>
          </a:p>
          <a:p>
            <a:pPr marL="285750" indent="-285750" algn="l">
              <a:buFont typeface="Arial" panose="020B0604020202020204" pitchFamily="34" charset="0"/>
              <a:buChar char="•"/>
            </a:pPr>
            <a:r>
              <a:rPr lang="en-US" sz="1600" dirty="0">
                <a:solidFill>
                  <a:schemeClr val="tx1">
                    <a:lumMod val="75000"/>
                    <a:lumOff val="25000"/>
                  </a:schemeClr>
                </a:solidFill>
              </a:rPr>
              <a:t>How do I navigate planning permission?</a:t>
            </a:r>
          </a:p>
          <a:p>
            <a:pPr marL="285750" indent="-285750" algn="l">
              <a:buFont typeface="Arial" panose="020B0604020202020204" pitchFamily="34" charset="0"/>
              <a:buChar char="•"/>
            </a:pPr>
            <a:r>
              <a:rPr lang="en-US" sz="1600" dirty="0">
                <a:solidFill>
                  <a:schemeClr val="tx1">
                    <a:lumMod val="75000"/>
                    <a:lumOff val="25000"/>
                  </a:schemeClr>
                </a:solidFill>
              </a:rPr>
              <a:t>What does my full cost structure really look like?</a:t>
            </a:r>
          </a:p>
          <a:p>
            <a:pPr marL="285750" indent="-285750" algn="l">
              <a:buFont typeface="Arial" panose="020B0604020202020204" pitchFamily="34" charset="0"/>
              <a:buChar char="•"/>
            </a:pPr>
            <a:r>
              <a:rPr lang="en-US" sz="1600" dirty="0">
                <a:solidFill>
                  <a:schemeClr val="tx1">
                    <a:lumMod val="75000"/>
                    <a:lumOff val="25000"/>
                  </a:schemeClr>
                </a:solidFill>
              </a:rPr>
              <a:t>What is my true “WOW” factor?</a:t>
            </a:r>
          </a:p>
          <a:p>
            <a:pPr marL="285750" indent="-285750" algn="l">
              <a:buFont typeface="Arial" panose="020B0604020202020204" pitchFamily="34" charset="0"/>
              <a:buChar char="•"/>
            </a:pPr>
            <a:r>
              <a:rPr lang="en-US" sz="1600" dirty="0">
                <a:solidFill>
                  <a:schemeClr val="tx1">
                    <a:lumMod val="75000"/>
                    <a:lumOff val="25000"/>
                  </a:schemeClr>
                </a:solidFill>
              </a:rPr>
              <a:t>How do I market without burning out?</a:t>
            </a:r>
          </a:p>
          <a:p>
            <a:pPr algn="l"/>
            <a:endParaRPr lang="en-US" sz="1600" dirty="0">
              <a:solidFill>
                <a:schemeClr val="tx1">
                  <a:lumMod val="75000"/>
                  <a:lumOff val="25000"/>
                </a:schemeClr>
              </a:solidFill>
            </a:endParaRPr>
          </a:p>
          <a:p>
            <a:pPr algn="l"/>
            <a:r>
              <a:rPr lang="en-US" sz="2000" b="1" dirty="0">
                <a:solidFill>
                  <a:srgbClr val="EC7C69"/>
                </a:solidFill>
              </a:rPr>
              <a:t>Outcomes</a:t>
            </a:r>
          </a:p>
          <a:p>
            <a:pPr algn="l"/>
            <a:r>
              <a:rPr lang="en-US" sz="1600" dirty="0">
                <a:solidFill>
                  <a:schemeClr val="tx1">
                    <a:lumMod val="75000"/>
                    <a:lumOff val="25000"/>
                  </a:schemeClr>
                </a:solidFill>
              </a:rPr>
              <a:t>Participants reported increased clarity, improved planning decisions, and greater confidence in pricing and positioning. The balance of lived experience (Lorcan) and structured frameworks (Laura) ensured both inspiration and implementation.</a:t>
            </a:r>
          </a:p>
        </p:txBody>
      </p:sp>
      <p:sp>
        <p:nvSpPr>
          <p:cNvPr id="4" name="Text Placeholder 3">
            <a:extLst>
              <a:ext uri="{FF2B5EF4-FFF2-40B4-BE49-F238E27FC236}">
                <a16:creationId xmlns:a16="http://schemas.microsoft.com/office/drawing/2014/main" id="{2D3886DD-F9E6-2544-02CE-FE01190373F1}"/>
              </a:ext>
            </a:extLst>
          </p:cNvPr>
          <p:cNvSpPr>
            <a:spLocks noGrp="1"/>
          </p:cNvSpPr>
          <p:nvPr>
            <p:ph type="body" sz="quarter" idx="33"/>
          </p:nvPr>
        </p:nvSpPr>
        <p:spPr>
          <a:xfrm>
            <a:off x="3922440" y="1532641"/>
            <a:ext cx="3355988" cy="1378032"/>
          </a:xfrm>
        </p:spPr>
        <p:txBody>
          <a:bodyPr/>
          <a:lstStyle/>
          <a:p>
            <a:r>
              <a:rPr lang="en-US" sz="2000" dirty="0"/>
              <a:t>Context</a:t>
            </a:r>
          </a:p>
          <a:p>
            <a:r>
              <a:rPr lang="en-US" dirty="0">
                <a:solidFill>
                  <a:schemeClr val="tx1">
                    <a:lumMod val="75000"/>
                    <a:lumOff val="25000"/>
                  </a:schemeClr>
                </a:solidFill>
              </a:rPr>
              <a:t>Ireland’s rural tourism sector includes farm stays, eco-cabins, heritage B&amp;Bs, and micro-accommodation enterprises. Planning regulations, budgeting realism, and marketing clarity are frequent challenges.</a:t>
            </a:r>
          </a:p>
        </p:txBody>
      </p:sp>
      <p:sp>
        <p:nvSpPr>
          <p:cNvPr id="5" name="Text Placeholder 4">
            <a:extLst>
              <a:ext uri="{FF2B5EF4-FFF2-40B4-BE49-F238E27FC236}">
                <a16:creationId xmlns:a16="http://schemas.microsoft.com/office/drawing/2014/main" id="{0A0FDB85-2938-3D23-748A-A09079C4D78A}"/>
              </a:ext>
            </a:extLst>
          </p:cNvPr>
          <p:cNvSpPr>
            <a:spLocks noGrp="1"/>
          </p:cNvSpPr>
          <p:nvPr>
            <p:ph type="body" sz="quarter" idx="38"/>
          </p:nvPr>
        </p:nvSpPr>
        <p:spPr/>
        <p:txBody>
          <a:bodyPr/>
          <a:lstStyle/>
          <a:p>
            <a:r>
              <a:rPr lang="en-US" dirty="0"/>
              <a:t>Ireland</a:t>
            </a:r>
          </a:p>
        </p:txBody>
      </p:sp>
      <p:sp>
        <p:nvSpPr>
          <p:cNvPr id="2" name="Text Placeholder 1">
            <a:extLst>
              <a:ext uri="{FF2B5EF4-FFF2-40B4-BE49-F238E27FC236}">
                <a16:creationId xmlns:a16="http://schemas.microsoft.com/office/drawing/2014/main" id="{9B09E5B7-7996-686A-FF3F-E6B21C193945}"/>
              </a:ext>
            </a:extLst>
          </p:cNvPr>
          <p:cNvSpPr>
            <a:spLocks noGrp="1"/>
          </p:cNvSpPr>
          <p:nvPr>
            <p:ph type="body" sz="quarter" idx="65"/>
          </p:nvPr>
        </p:nvSpPr>
        <p:spPr/>
        <p:txBody>
          <a:bodyPr/>
          <a:lstStyle/>
          <a:p>
            <a:r>
              <a:rPr lang="en-GB"/>
              <a:t>Photo Credit: </a:t>
            </a:r>
            <a:r>
              <a:rPr lang="en-US" dirty="0"/>
              <a:t>Amsterdam the Crane by YAYS, Netherlands</a:t>
            </a:r>
            <a:endParaRPr lang="en-GB"/>
          </a:p>
        </p:txBody>
      </p:sp>
      <p:cxnSp>
        <p:nvCxnSpPr>
          <p:cNvPr id="9" name="Straight Connector 8">
            <a:extLst>
              <a:ext uri="{FF2B5EF4-FFF2-40B4-BE49-F238E27FC236}">
                <a16:creationId xmlns:a16="http://schemas.microsoft.com/office/drawing/2014/main" id="{CDE554DB-BAB6-8742-9083-88D989DE2664}"/>
              </a:ext>
            </a:extLst>
          </p:cNvPr>
          <p:cNvCxnSpPr/>
          <p:nvPr/>
        </p:nvCxnSpPr>
        <p:spPr>
          <a:xfrm>
            <a:off x="3683210" y="1329000"/>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9A86A0EB-1C90-2698-E0BB-A2D0122470D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21</a:t>
            </a:fld>
            <a:endParaRPr lang="fr-CA" dirty="0"/>
          </a:p>
        </p:txBody>
      </p:sp>
    </p:spTree>
    <p:extLst>
      <p:ext uri="{BB962C8B-B14F-4D97-AF65-F5344CB8AC3E}">
        <p14:creationId xmlns:p14="http://schemas.microsoft.com/office/powerpoint/2010/main" val="4264168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AB7CA9F-4C7A-90CD-47D5-E7DED6C347AC}"/>
              </a:ext>
            </a:extLst>
          </p:cNvPr>
          <p:cNvSpPr>
            <a:spLocks noGrp="1"/>
          </p:cNvSpPr>
          <p:nvPr>
            <p:ph type="body" sz="quarter" idx="38"/>
          </p:nvPr>
        </p:nvSpPr>
        <p:spPr/>
        <p:txBody>
          <a:bodyPr/>
          <a:lstStyle/>
          <a:p>
            <a:r>
              <a:rPr lang="en-US" dirty="0"/>
              <a:t>Quotes from European Participants</a:t>
            </a:r>
          </a:p>
        </p:txBody>
      </p:sp>
      <p:pic>
        <p:nvPicPr>
          <p:cNvPr id="8" name="Picture Placeholder 7">
            <a:extLst>
              <a:ext uri="{FF2B5EF4-FFF2-40B4-BE49-F238E27FC236}">
                <a16:creationId xmlns:a16="http://schemas.microsoft.com/office/drawing/2014/main" id="{35CA0009-6702-FE7F-48A3-DB3B7FA9BA5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3224" r="13224"/>
          <a:stretch/>
        </p:blipFill>
        <p:spPr>
          <a:xfrm>
            <a:off x="808584" y="6934199"/>
            <a:ext cx="3901242" cy="3978000"/>
          </a:xfrm>
        </p:spPr>
      </p:pic>
      <p:sp>
        <p:nvSpPr>
          <p:cNvPr id="6" name="Slide Number Placeholder 5">
            <a:extLst>
              <a:ext uri="{FF2B5EF4-FFF2-40B4-BE49-F238E27FC236}">
                <a16:creationId xmlns:a16="http://schemas.microsoft.com/office/drawing/2014/main" id="{0480A600-F8B9-F3FF-FDB5-A7DA6FAD4012}"/>
              </a:ext>
            </a:extLst>
          </p:cNvPr>
          <p:cNvSpPr>
            <a:spLocks noGrp="1"/>
          </p:cNvSpPr>
          <p:nvPr>
            <p:ph type="sldNum" sz="quarter" idx="4"/>
          </p:nvPr>
        </p:nvSpPr>
        <p:spPr/>
        <p:txBody>
          <a:bodyPr/>
          <a:lstStyle/>
          <a:p>
            <a:fld id="{9C527BFA-2C0E-4CEC-B6A5-913A56FEF4B4}" type="slidenum">
              <a:rPr lang="fr-CA" smtClean="0"/>
              <a:pPr/>
              <a:t>22</a:t>
            </a:fld>
            <a:endParaRPr lang="fr-CA" dirty="0"/>
          </a:p>
        </p:txBody>
      </p:sp>
      <p:sp>
        <p:nvSpPr>
          <p:cNvPr id="2" name="Text Placeholder 1">
            <a:extLst>
              <a:ext uri="{FF2B5EF4-FFF2-40B4-BE49-F238E27FC236}">
                <a16:creationId xmlns:a16="http://schemas.microsoft.com/office/drawing/2014/main" id="{212F9B68-E690-3936-063C-6121C4D8CBC6}"/>
              </a:ext>
            </a:extLst>
          </p:cNvPr>
          <p:cNvSpPr>
            <a:spLocks noGrp="1"/>
          </p:cNvSpPr>
          <p:nvPr>
            <p:ph type="body" sz="quarter" idx="65"/>
          </p:nvPr>
        </p:nvSpPr>
        <p:spPr/>
        <p:txBody>
          <a:bodyPr/>
          <a:lstStyle/>
          <a:p>
            <a:r>
              <a:rPr lang="en-GB"/>
              <a:t>Photo Credit: </a:t>
            </a:r>
            <a:r>
              <a:rPr lang="en-US" dirty="0"/>
              <a:t>The Birdbox, Donegal Treehouse, Ireland</a:t>
            </a:r>
            <a:endParaRPr lang="en-GB"/>
          </a:p>
        </p:txBody>
      </p:sp>
      <p:cxnSp>
        <p:nvCxnSpPr>
          <p:cNvPr id="9" name="Straight Connector 8">
            <a:extLst>
              <a:ext uri="{FF2B5EF4-FFF2-40B4-BE49-F238E27FC236}">
                <a16:creationId xmlns:a16="http://schemas.microsoft.com/office/drawing/2014/main" id="{01BF00E3-F96C-5251-3C9C-F94C8BA074F3}"/>
              </a:ext>
            </a:extLst>
          </p:cNvPr>
          <p:cNvCxnSpPr/>
          <p:nvPr/>
        </p:nvCxnSpPr>
        <p:spPr>
          <a:xfrm>
            <a:off x="0" y="1212794"/>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2C4B5FE-22D9-8A30-474B-51BBACFA5441}"/>
              </a:ext>
            </a:extLst>
          </p:cNvPr>
          <p:cNvSpPr txBox="1"/>
          <p:nvPr/>
        </p:nvSpPr>
        <p:spPr>
          <a:xfrm>
            <a:off x="3887786" y="1344989"/>
            <a:ext cx="3390642" cy="1754326"/>
          </a:xfrm>
          <a:prstGeom prst="rect">
            <a:avLst/>
          </a:prstGeom>
          <a:noFill/>
        </p:spPr>
        <p:txBody>
          <a:bodyPr wrap="square">
            <a:spAutoFit/>
          </a:bodyPr>
          <a:lstStyle/>
          <a:p>
            <a:r>
              <a:rPr lang="en-US" dirty="0">
                <a:solidFill>
                  <a:srgbClr val="459597"/>
                </a:solidFill>
                <a:latin typeface="ADLaM Display" panose="02010000000000000000" pitchFamily="2" charset="0"/>
                <a:ea typeface="ADLaM Display" panose="02010000000000000000" pitchFamily="2" charset="0"/>
                <a:cs typeface="ADLaM Display" panose="02010000000000000000" pitchFamily="2" charset="0"/>
              </a:rPr>
              <a:t>“For the first time, I looked at my property not just as a historic building, but as an experience I needed to design and price properly.”</a:t>
            </a:r>
          </a:p>
          <a:p>
            <a:r>
              <a:rPr lang="en-US" b="1" i="1" dirty="0">
                <a:solidFill>
                  <a:srgbClr val="459597"/>
                </a:solidFill>
                <a:latin typeface="ADLaM Display" panose="02010000000000000000" pitchFamily="2" charset="0"/>
                <a:ea typeface="ADLaM Display" panose="02010000000000000000" pitchFamily="2" charset="0"/>
                <a:cs typeface="ADLaM Display" panose="02010000000000000000" pitchFamily="2" charset="0"/>
              </a:rPr>
              <a:t>Italy</a:t>
            </a:r>
            <a:endParaRPr lang="en-IE" b="1" i="1" dirty="0">
              <a:solidFill>
                <a:srgbClr val="459597"/>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12" name="TextBox 11">
            <a:extLst>
              <a:ext uri="{FF2B5EF4-FFF2-40B4-BE49-F238E27FC236}">
                <a16:creationId xmlns:a16="http://schemas.microsoft.com/office/drawing/2014/main" id="{0A4B9BA2-FB6D-8AA5-C7B1-AE7DB92F72EB}"/>
              </a:ext>
            </a:extLst>
          </p:cNvPr>
          <p:cNvSpPr txBox="1"/>
          <p:nvPr/>
        </p:nvSpPr>
        <p:spPr>
          <a:xfrm>
            <a:off x="451599" y="1442008"/>
            <a:ext cx="2803275" cy="1754326"/>
          </a:xfrm>
          <a:prstGeom prst="rect">
            <a:avLst/>
          </a:prstGeom>
          <a:noFill/>
        </p:spPr>
        <p:txBody>
          <a:bodyPr wrap="square">
            <a:spAutoFit/>
          </a:bodyPr>
          <a:lstStyle/>
          <a:p>
            <a:r>
              <a:rPr lang="en-US" b="1" dirty="0">
                <a:solidFill>
                  <a:schemeClr val="tx1">
                    <a:lumMod val="75000"/>
                    <a:lumOff val="25000"/>
                  </a:schemeClr>
                </a:solidFill>
              </a:rPr>
              <a:t>“We </a:t>
            </a:r>
            <a:r>
              <a:rPr lang="en-US" b="1" dirty="0" err="1">
                <a:solidFill>
                  <a:schemeClr val="tx1">
                    <a:lumMod val="75000"/>
                    <a:lumOff val="25000"/>
                  </a:schemeClr>
                </a:solidFill>
              </a:rPr>
              <a:t>realised</a:t>
            </a:r>
            <a:r>
              <a:rPr lang="en-US" b="1" dirty="0">
                <a:solidFill>
                  <a:schemeClr val="tx1">
                    <a:lumMod val="75000"/>
                    <a:lumOff val="25000"/>
                  </a:schemeClr>
                </a:solidFill>
              </a:rPr>
              <a:t> that the landscape alone isn’t our product — it’s the story we build around it that makes guests remember us.” </a:t>
            </a:r>
          </a:p>
          <a:p>
            <a:r>
              <a:rPr lang="en-US" i="1" dirty="0">
                <a:solidFill>
                  <a:schemeClr val="tx1">
                    <a:lumMod val="75000"/>
                    <a:lumOff val="25000"/>
                  </a:schemeClr>
                </a:solidFill>
              </a:rPr>
              <a:t>Iceland</a:t>
            </a:r>
            <a:endParaRPr lang="en-IE" i="1" dirty="0">
              <a:solidFill>
                <a:schemeClr val="tx1">
                  <a:lumMod val="75000"/>
                  <a:lumOff val="25000"/>
                </a:schemeClr>
              </a:solidFill>
            </a:endParaRPr>
          </a:p>
        </p:txBody>
      </p:sp>
      <p:sp>
        <p:nvSpPr>
          <p:cNvPr id="16" name="TextBox 15">
            <a:extLst>
              <a:ext uri="{FF2B5EF4-FFF2-40B4-BE49-F238E27FC236}">
                <a16:creationId xmlns:a16="http://schemas.microsoft.com/office/drawing/2014/main" id="{698A9C29-C6B9-0A21-4E0D-E98B924A0A12}"/>
              </a:ext>
            </a:extLst>
          </p:cNvPr>
          <p:cNvSpPr txBox="1"/>
          <p:nvPr/>
        </p:nvSpPr>
        <p:spPr>
          <a:xfrm>
            <a:off x="3995035" y="3362068"/>
            <a:ext cx="3146060" cy="2031325"/>
          </a:xfrm>
          <a:prstGeom prst="rect">
            <a:avLst/>
          </a:prstGeom>
          <a:noFill/>
        </p:spPr>
        <p:txBody>
          <a:bodyPr wrap="square">
            <a:spAutoFit/>
          </a:bodyPr>
          <a:lstStyle/>
          <a:p>
            <a:r>
              <a:rPr lang="en-US" b="1" dirty="0">
                <a:solidFill>
                  <a:srgbClr val="EC7C69"/>
                </a:solidFill>
                <a:latin typeface="Amasis MT Pro" panose="02040504050005020304" pitchFamily="18" charset="0"/>
              </a:rPr>
              <a:t>“The clinic helped me simplify my business model. I stopped overcomplicating and started focusing on positioning and systems.”</a:t>
            </a:r>
          </a:p>
          <a:p>
            <a:r>
              <a:rPr lang="en-US" i="1" dirty="0">
                <a:solidFill>
                  <a:srgbClr val="EC7C69"/>
                </a:solidFill>
              </a:rPr>
              <a:t>Netherlands</a:t>
            </a:r>
            <a:endParaRPr lang="en-IE" i="1" dirty="0">
              <a:solidFill>
                <a:srgbClr val="EC7C69"/>
              </a:solidFill>
            </a:endParaRPr>
          </a:p>
        </p:txBody>
      </p:sp>
      <p:sp>
        <p:nvSpPr>
          <p:cNvPr id="17" name="TextBox 16">
            <a:extLst>
              <a:ext uri="{FF2B5EF4-FFF2-40B4-BE49-F238E27FC236}">
                <a16:creationId xmlns:a16="http://schemas.microsoft.com/office/drawing/2014/main" id="{78653075-B72C-1A53-9148-846FE11C2C10}"/>
              </a:ext>
            </a:extLst>
          </p:cNvPr>
          <p:cNvSpPr txBox="1"/>
          <p:nvPr/>
        </p:nvSpPr>
        <p:spPr>
          <a:xfrm>
            <a:off x="5095983" y="5628251"/>
            <a:ext cx="2491935" cy="1754326"/>
          </a:xfrm>
          <a:prstGeom prst="rect">
            <a:avLst/>
          </a:prstGeom>
          <a:noFill/>
        </p:spPr>
        <p:txBody>
          <a:bodyPr wrap="square">
            <a:spAutoFit/>
          </a:bodyPr>
          <a:lstStyle/>
          <a:p>
            <a:r>
              <a:rPr lang="en-US" dirty="0">
                <a:solidFill>
                  <a:srgbClr val="0070C0"/>
                </a:solidFill>
                <a:latin typeface="ADLaM Display" panose="02010000000000000000" pitchFamily="2" charset="0"/>
                <a:ea typeface="ADLaM Display" panose="02010000000000000000" pitchFamily="2" charset="0"/>
                <a:cs typeface="ADLaM Display" panose="02010000000000000000" pitchFamily="2" charset="0"/>
              </a:rPr>
              <a:t>“Sustainability became something practical, not just something we talk about in brochures.”</a:t>
            </a:r>
          </a:p>
          <a:p>
            <a:r>
              <a:rPr lang="en-US" b="1" i="1" dirty="0">
                <a:solidFill>
                  <a:srgbClr val="0070C0"/>
                </a:solidFill>
                <a:latin typeface="ADLaM Display" panose="02010000000000000000" pitchFamily="2" charset="0"/>
                <a:ea typeface="ADLaM Display" panose="02010000000000000000" pitchFamily="2" charset="0"/>
                <a:cs typeface="ADLaM Display" panose="02010000000000000000" pitchFamily="2" charset="0"/>
              </a:rPr>
              <a:t>Slovenia</a:t>
            </a:r>
            <a:endParaRPr lang="en-IE" b="1" i="1" dirty="0">
              <a:solidFill>
                <a:srgbClr val="0070C0"/>
              </a:solidFill>
              <a:latin typeface="ADLaM Display" panose="02010000000000000000" pitchFamily="2" charset="0"/>
              <a:ea typeface="ADLaM Display" panose="02010000000000000000" pitchFamily="2" charset="0"/>
              <a:cs typeface="ADLaM Display" panose="02010000000000000000" pitchFamily="2" charset="0"/>
            </a:endParaRPr>
          </a:p>
        </p:txBody>
      </p:sp>
      <p:sp>
        <p:nvSpPr>
          <p:cNvPr id="19" name="TextBox 18">
            <a:extLst>
              <a:ext uri="{FF2B5EF4-FFF2-40B4-BE49-F238E27FC236}">
                <a16:creationId xmlns:a16="http://schemas.microsoft.com/office/drawing/2014/main" id="{9F00146D-C6C6-64B8-08FB-9016E55E0AFC}"/>
              </a:ext>
            </a:extLst>
          </p:cNvPr>
          <p:cNvSpPr txBox="1"/>
          <p:nvPr/>
        </p:nvSpPr>
        <p:spPr>
          <a:xfrm>
            <a:off x="451599" y="3328528"/>
            <a:ext cx="3668176" cy="2308324"/>
          </a:xfrm>
          <a:prstGeom prst="rect">
            <a:avLst/>
          </a:prstGeom>
          <a:noFill/>
        </p:spPr>
        <p:txBody>
          <a:bodyPr wrap="square">
            <a:spAutoFit/>
          </a:bodyPr>
          <a:lstStyle/>
          <a:p>
            <a:pPr>
              <a:buNone/>
            </a:pPr>
            <a:r>
              <a:rPr lang="en-US" b="1" dirty="0">
                <a:solidFill>
                  <a:srgbClr val="7030A0"/>
                </a:solidFill>
              </a:rPr>
              <a:t>“I came in with ideas and left with decisions. That’s the difference mentoring made.”</a:t>
            </a:r>
          </a:p>
          <a:p>
            <a:pPr>
              <a:buNone/>
            </a:pPr>
            <a:endParaRPr lang="en-US" b="1" dirty="0">
              <a:solidFill>
                <a:srgbClr val="7030A0"/>
              </a:solidFill>
            </a:endParaRPr>
          </a:p>
          <a:p>
            <a:pPr>
              <a:buNone/>
            </a:pPr>
            <a:r>
              <a:rPr lang="en-US" b="1" dirty="0">
                <a:solidFill>
                  <a:srgbClr val="7030A0"/>
                </a:solidFill>
              </a:rPr>
              <a:t>“The honest conversations about planning, costs and reality were exactly what I needed.”</a:t>
            </a:r>
          </a:p>
          <a:p>
            <a:pPr>
              <a:buNone/>
            </a:pPr>
            <a:r>
              <a:rPr lang="en-US" b="1" dirty="0">
                <a:solidFill>
                  <a:srgbClr val="7030A0"/>
                </a:solidFill>
              </a:rPr>
              <a:t>Ireland</a:t>
            </a:r>
          </a:p>
        </p:txBody>
      </p:sp>
    </p:spTree>
    <p:extLst>
      <p:ext uri="{BB962C8B-B14F-4D97-AF65-F5344CB8AC3E}">
        <p14:creationId xmlns:p14="http://schemas.microsoft.com/office/powerpoint/2010/main" val="30272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C2B8734-B5FF-F52A-1232-7B4013D7ACE0}"/>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IRELAND</a:t>
            </a:r>
          </a:p>
        </p:txBody>
      </p:sp>
      <p:pic>
        <p:nvPicPr>
          <p:cNvPr id="14" name="Picture Placeholder 13">
            <a:extLst>
              <a:ext uri="{FF2B5EF4-FFF2-40B4-BE49-F238E27FC236}">
                <a16:creationId xmlns:a16="http://schemas.microsoft.com/office/drawing/2014/main" id="{B2FD6C06-D3E7-19A0-419A-5EC66A89024A}"/>
              </a:ext>
            </a:extLst>
          </p:cNvPr>
          <p:cNvPicPr>
            <a:picLocks noGrp="1" noChangeAspect="1"/>
          </p:cNvPicPr>
          <p:nvPr>
            <p:ph type="pic" sz="quarter" idx="77"/>
          </p:nvPr>
        </p:nvPicPr>
        <p:blipFill>
          <a:blip r:embed="rId2">
            <a:extLst>
              <a:ext uri="{28A0092B-C50C-407E-A947-70E740481C1C}">
                <a14:useLocalDpi xmlns:a14="http://schemas.microsoft.com/office/drawing/2010/main" val="0"/>
              </a:ext>
            </a:extLst>
          </a:blip>
          <a:srcRect l="5136" r="5136"/>
          <a:stretch/>
        </p:blipFill>
        <p:spPr/>
      </p:pic>
      <p:pic>
        <p:nvPicPr>
          <p:cNvPr id="12" name="Picture Placeholder 11">
            <a:extLst>
              <a:ext uri="{FF2B5EF4-FFF2-40B4-BE49-F238E27FC236}">
                <a16:creationId xmlns:a16="http://schemas.microsoft.com/office/drawing/2014/main" id="{DA77FF31-48DE-F649-C8C4-F9860A20B3C0}"/>
              </a:ext>
            </a:extLst>
          </p:cNvPr>
          <p:cNvPicPr>
            <a:picLocks noGrp="1" noChangeAspect="1"/>
          </p:cNvPicPr>
          <p:nvPr>
            <p:ph type="pic" sz="quarter" idx="78"/>
          </p:nvPr>
        </p:nvPicPr>
        <p:blipFill>
          <a:blip r:embed="rId3">
            <a:extLst>
              <a:ext uri="{28A0092B-C50C-407E-A947-70E740481C1C}">
                <a14:useLocalDpi xmlns:a14="http://schemas.microsoft.com/office/drawing/2010/main" val="0"/>
              </a:ext>
            </a:extLst>
          </a:blip>
          <a:srcRect l="5136" r="5136"/>
          <a:stretch/>
        </p:blipFill>
        <p:spPr/>
      </p:pic>
      <p:sp>
        <p:nvSpPr>
          <p:cNvPr id="9" name="Text Placeholder 8">
            <a:extLst>
              <a:ext uri="{FF2B5EF4-FFF2-40B4-BE49-F238E27FC236}">
                <a16:creationId xmlns:a16="http://schemas.microsoft.com/office/drawing/2014/main" id="{B373A08A-87C1-4726-E628-EAE88E4FFE12}"/>
              </a:ext>
            </a:extLst>
          </p:cNvPr>
          <p:cNvSpPr>
            <a:spLocks noGrp="1"/>
          </p:cNvSpPr>
          <p:nvPr>
            <p:ph type="body" sz="quarter" idx="65"/>
          </p:nvPr>
        </p:nvSpPr>
        <p:spPr/>
        <p:txBody>
          <a:bodyPr>
            <a:normAutofit/>
          </a:bodyPr>
          <a:lstStyle/>
          <a:p>
            <a:r>
              <a:rPr lang="en-GB"/>
              <a:t>Photo Credit: Drumheirny Woodland, Leitrim, Ireland</a:t>
            </a:r>
          </a:p>
        </p:txBody>
      </p:sp>
      <p:sp>
        <p:nvSpPr>
          <p:cNvPr id="2" name="Slide Number Placeholder 1">
            <a:extLst>
              <a:ext uri="{FF2B5EF4-FFF2-40B4-BE49-F238E27FC236}">
                <a16:creationId xmlns:a16="http://schemas.microsoft.com/office/drawing/2014/main" id="{858F6CC2-0045-8A52-8F4D-42A817661DC1}"/>
              </a:ext>
            </a:extLst>
          </p:cNvPr>
          <p:cNvSpPr>
            <a:spLocks noGrp="1"/>
          </p:cNvSpPr>
          <p:nvPr>
            <p:ph type="sldNum" sz="quarter" idx="4294967295"/>
          </p:nvPr>
        </p:nvSpPr>
        <p:spPr>
          <a:xfrm>
            <a:off x="7302500" y="10498138"/>
            <a:ext cx="473075" cy="312737"/>
          </a:xfrm>
        </p:spPr>
        <p:txBody>
          <a:bodyPr/>
          <a:lstStyle/>
          <a:p>
            <a:fld id="{9C527BFA-2C0E-4CEC-B6A5-913A56FEF4B4}" type="slidenum">
              <a:rPr lang="fr-CA" smtClean="0"/>
              <a:pPr/>
              <a:t>23</a:t>
            </a:fld>
            <a:endParaRPr lang="fr-CA" dirty="0"/>
          </a:p>
        </p:txBody>
      </p:sp>
      <p:pic>
        <p:nvPicPr>
          <p:cNvPr id="4" name="Picture 3">
            <a:extLst>
              <a:ext uri="{FF2B5EF4-FFF2-40B4-BE49-F238E27FC236}">
                <a16:creationId xmlns:a16="http://schemas.microsoft.com/office/drawing/2014/main" id="{E9B6D94F-AF9F-20A1-1643-B6C2D2B92BF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161596" y="2945192"/>
            <a:ext cx="614643" cy="368786"/>
          </a:xfrm>
          <a:prstGeom prst="rect">
            <a:avLst/>
          </a:prstGeom>
        </p:spPr>
      </p:pic>
    </p:spTree>
    <p:extLst>
      <p:ext uri="{BB962C8B-B14F-4D97-AF65-F5344CB8AC3E}">
        <p14:creationId xmlns:p14="http://schemas.microsoft.com/office/powerpoint/2010/main" val="34615742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 30">
            <a:extLst>
              <a:ext uri="{FF2B5EF4-FFF2-40B4-BE49-F238E27FC236}">
                <a16:creationId xmlns:a16="http://schemas.microsoft.com/office/drawing/2014/main" id="{3E556301-9C0E-CFA0-957F-622469BB3933}"/>
              </a:ext>
            </a:extLst>
          </p:cNvPr>
          <p:cNvSpPr/>
          <p:nvPr/>
        </p:nvSpPr>
        <p:spPr>
          <a:xfrm>
            <a:off x="2612370" y="3398501"/>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64AFAF"/>
          </a:solidFill>
          <a:ln w="3349" cap="flat">
            <a:noFill/>
            <a:prstDash val="solid"/>
            <a:miter/>
          </a:ln>
        </p:spPr>
        <p:txBody>
          <a:bodyPr rtlCol="0" anchor="ctr"/>
          <a:lstStyle/>
          <a:p>
            <a:endParaRPr lang="en-GB"/>
          </a:p>
        </p:txBody>
      </p:sp>
      <p:sp>
        <p:nvSpPr>
          <p:cNvPr id="4" name="Text Placeholder 3">
            <a:extLst>
              <a:ext uri="{FF2B5EF4-FFF2-40B4-BE49-F238E27FC236}">
                <a16:creationId xmlns:a16="http://schemas.microsoft.com/office/drawing/2014/main" id="{D10D59F8-E5D9-98DE-32D7-151E840938E8}"/>
              </a:ext>
            </a:extLst>
          </p:cNvPr>
          <p:cNvSpPr>
            <a:spLocks noGrp="1"/>
          </p:cNvSpPr>
          <p:nvPr>
            <p:ph type="body" sz="quarter" idx="44"/>
          </p:nvPr>
        </p:nvSpPr>
        <p:spPr/>
        <p:txBody>
          <a:bodyPr>
            <a:noAutofit/>
          </a:bodyPr>
          <a:lstStyle/>
          <a:p>
            <a:pPr>
              <a:defRPr/>
            </a:pPr>
            <a:r>
              <a:rPr kumimoji="0" lang="en-US" sz="2600" b="0" i="0" u="none" strike="noStrike" kern="1200" cap="none"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www.</a:t>
            </a:r>
            <a:r>
              <a:rPr kumimoji="0" lang="en-US" sz="2600" b="1" i="0" u="none" strike="noStrike" kern="1200" cap="none"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epicstays</a:t>
            </a:r>
            <a:r>
              <a:rPr kumimoji="0" lang="en-US" sz="2600" b="0" i="0" u="none" strike="noStrike" kern="1200" cap="none"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.eu</a:t>
            </a:r>
          </a:p>
        </p:txBody>
      </p:sp>
      <p:sp>
        <p:nvSpPr>
          <p:cNvPr id="27" name="Text Placeholder 26">
            <a:extLst>
              <a:ext uri="{FF2B5EF4-FFF2-40B4-BE49-F238E27FC236}">
                <a16:creationId xmlns:a16="http://schemas.microsoft.com/office/drawing/2014/main" id="{52CE69A6-26A1-AB3C-CAB2-6CED16199076}"/>
              </a:ext>
            </a:extLst>
          </p:cNvPr>
          <p:cNvSpPr>
            <a:spLocks noGrp="1"/>
          </p:cNvSpPr>
          <p:nvPr>
            <p:ph type="body" sz="quarter" idx="17"/>
          </p:nvPr>
        </p:nvSpPr>
        <p:spPr/>
        <p:txBody>
          <a:bodyPr/>
          <a:lstStyle/>
          <a:p>
            <a:r>
              <a:rPr lang="en-US" dirty="0"/>
              <a:t>Follow Our Journey</a:t>
            </a:r>
          </a:p>
        </p:txBody>
      </p:sp>
      <p:sp>
        <p:nvSpPr>
          <p:cNvPr id="42" name="Text Placeholder 41">
            <a:extLst>
              <a:ext uri="{FF2B5EF4-FFF2-40B4-BE49-F238E27FC236}">
                <a16:creationId xmlns:a16="http://schemas.microsoft.com/office/drawing/2014/main" id="{2AE4AD13-FDD6-10FC-DEB2-B33210E4D578}"/>
              </a:ext>
            </a:extLst>
          </p:cNvPr>
          <p:cNvSpPr>
            <a:spLocks noGrp="1"/>
          </p:cNvSpPr>
          <p:nvPr>
            <p:ph type="body" sz="quarter" idx="4294967295"/>
          </p:nvPr>
        </p:nvSpPr>
        <p:spPr>
          <a:xfrm>
            <a:off x="3556000" y="3513138"/>
            <a:ext cx="4219575" cy="1833562"/>
          </a:xfrm>
        </p:spPr>
        <p:txBody>
          <a:bodyPr/>
          <a:lstStyle/>
          <a:p>
            <a:r>
              <a:rPr lang="en-US" dirty="0"/>
              <a:t>Click to type</a:t>
            </a:r>
          </a:p>
        </p:txBody>
      </p:sp>
      <p:pic>
        <p:nvPicPr>
          <p:cNvPr id="7" name="Picture 6">
            <a:extLst>
              <a:ext uri="{FF2B5EF4-FFF2-40B4-BE49-F238E27FC236}">
                <a16:creationId xmlns:a16="http://schemas.microsoft.com/office/drawing/2014/main" id="{5D712DD3-336F-9FAF-4AF2-4FFF4F8905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90298" y="2300632"/>
            <a:ext cx="4852206" cy="3527907"/>
          </a:xfrm>
          <a:prstGeom prst="rect">
            <a:avLst/>
          </a:prstGeom>
          <a:noFill/>
        </p:spPr>
      </p:pic>
      <p:sp>
        <p:nvSpPr>
          <p:cNvPr id="9" name="Rectangle 8">
            <a:extLst>
              <a:ext uri="{FF2B5EF4-FFF2-40B4-BE49-F238E27FC236}">
                <a16:creationId xmlns:a16="http://schemas.microsoft.com/office/drawing/2014/main" id="{19A35611-9627-9D64-A2A0-9CAFC9E538B7}"/>
              </a:ext>
            </a:extLst>
          </p:cNvPr>
          <p:cNvSpPr/>
          <p:nvPr/>
        </p:nvSpPr>
        <p:spPr>
          <a:xfrm>
            <a:off x="3805622" y="2668686"/>
            <a:ext cx="3442541" cy="2181610"/>
          </a:xfrm>
          <a:prstGeom prst="rect">
            <a:avLst/>
          </a:prstGeom>
          <a:blipFill>
            <a:blip r:embed="rId3">
              <a:extLst>
                <a:ext uri="{28A0092B-C50C-407E-A947-70E740481C1C}">
                  <a14:useLocalDpi xmlns:a14="http://schemas.microsoft.com/office/drawing/2010/main" val="0"/>
                </a:ext>
              </a:extLst>
            </a:blip>
            <a:srcRect/>
            <a:stretch>
              <a:fillRect l="-5441" r="-544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F1964FFF-91AD-363E-E6B4-420572CA6D9B}"/>
              </a:ext>
            </a:extLst>
          </p:cNvPr>
          <p:cNvGrpSpPr/>
          <p:nvPr/>
        </p:nvGrpSpPr>
        <p:grpSpPr>
          <a:xfrm>
            <a:off x="5004673" y="8189358"/>
            <a:ext cx="1664680" cy="280842"/>
            <a:chOff x="7284522" y="6786624"/>
            <a:chExt cx="1664680" cy="280842"/>
          </a:xfrm>
        </p:grpSpPr>
        <p:grpSp>
          <p:nvGrpSpPr>
            <p:cNvPr id="11" name="Graphic 45">
              <a:extLst>
                <a:ext uri="{FF2B5EF4-FFF2-40B4-BE49-F238E27FC236}">
                  <a16:creationId xmlns:a16="http://schemas.microsoft.com/office/drawing/2014/main" id="{5D8407F7-9EAF-2FCC-5BCC-9DC5518486BE}"/>
                </a:ext>
              </a:extLst>
            </p:cNvPr>
            <p:cNvGrpSpPr/>
            <p:nvPr/>
          </p:nvGrpSpPr>
          <p:grpSpPr>
            <a:xfrm>
              <a:off x="7630429" y="6786624"/>
              <a:ext cx="280634" cy="280572"/>
              <a:chOff x="1821723" y="601867"/>
              <a:chExt cx="4483030" cy="4482044"/>
            </a:xfrm>
          </p:grpSpPr>
          <p:sp>
            <p:nvSpPr>
              <p:cNvPr id="44" name="Freeform 43">
                <a:extLst>
                  <a:ext uri="{FF2B5EF4-FFF2-40B4-BE49-F238E27FC236}">
                    <a16:creationId xmlns:a16="http://schemas.microsoft.com/office/drawing/2014/main" id="{37660A14-B4A3-33DA-8015-47CD72026B73}"/>
                  </a:ext>
                </a:extLst>
              </p:cNvPr>
              <p:cNvSpPr/>
              <p:nvPr/>
            </p:nvSpPr>
            <p:spPr>
              <a:xfrm>
                <a:off x="1821723" y="601867"/>
                <a:ext cx="4483030" cy="4482044"/>
              </a:xfrm>
              <a:custGeom>
                <a:avLst/>
                <a:gdLst>
                  <a:gd name="connsiteX0" fmla="*/ 4483031 w 4483030"/>
                  <a:gd name="connsiteY0" fmla="*/ 2241022 h 4482044"/>
                  <a:gd name="connsiteX1" fmla="*/ 2241515 w 4483030"/>
                  <a:gd name="connsiteY1" fmla="*/ 4482044 h 4482044"/>
                  <a:gd name="connsiteX2" fmla="*/ 0 w 4483030"/>
                  <a:gd name="connsiteY2" fmla="*/ 2241022 h 4482044"/>
                  <a:gd name="connsiteX3" fmla="*/ 2241515 w 4483030"/>
                  <a:gd name="connsiteY3" fmla="*/ 0 h 4482044"/>
                  <a:gd name="connsiteX4" fmla="*/ 4483031 w 4483030"/>
                  <a:gd name="connsiteY4" fmla="*/ 2241022 h 448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3030" h="4482044">
                    <a:moveTo>
                      <a:pt x="4483031" y="2241022"/>
                    </a:moveTo>
                    <a:cubicBezTo>
                      <a:pt x="4483031" y="3478704"/>
                      <a:pt x="3479470" y="4482044"/>
                      <a:pt x="2241515" y="4482044"/>
                    </a:cubicBezTo>
                    <a:cubicBezTo>
                      <a:pt x="1003560" y="4482044"/>
                      <a:pt x="0" y="3478704"/>
                      <a:pt x="0" y="2241022"/>
                    </a:cubicBezTo>
                    <a:cubicBezTo>
                      <a:pt x="0" y="1003339"/>
                      <a:pt x="1003561" y="0"/>
                      <a:pt x="2241515" y="0"/>
                    </a:cubicBezTo>
                    <a:cubicBezTo>
                      <a:pt x="3479470" y="0"/>
                      <a:pt x="4483031" y="1003339"/>
                      <a:pt x="4483031" y="2241022"/>
                    </a:cubicBezTo>
                    <a:close/>
                  </a:path>
                </a:pathLst>
              </a:custGeom>
              <a:solidFill>
                <a:srgbClr val="EC7C69"/>
              </a:solidFill>
              <a:ln w="4657" cap="flat">
                <a:noFill/>
                <a:prstDash val="solid"/>
                <a:miter/>
              </a:ln>
            </p:spPr>
            <p:txBody>
              <a:bodyPr rtlCol="0" anchor="ctr"/>
              <a:lstStyle/>
              <a:p>
                <a:endParaRPr lang="en-GB"/>
              </a:p>
            </p:txBody>
          </p:sp>
          <p:sp>
            <p:nvSpPr>
              <p:cNvPr id="45" name="Freeform 44">
                <a:extLst>
                  <a:ext uri="{FF2B5EF4-FFF2-40B4-BE49-F238E27FC236}">
                    <a16:creationId xmlns:a16="http://schemas.microsoft.com/office/drawing/2014/main" id="{0A35B219-1FDF-C124-DBA1-9B2EAA8411B2}"/>
                  </a:ext>
                </a:extLst>
              </p:cNvPr>
              <p:cNvSpPr/>
              <p:nvPr/>
            </p:nvSpPr>
            <p:spPr>
              <a:xfrm>
                <a:off x="2675709" y="1544506"/>
                <a:ext cx="2775058" cy="2596732"/>
              </a:xfrm>
              <a:custGeom>
                <a:avLst/>
                <a:gdLst>
                  <a:gd name="connsiteX0" fmla="*/ 6805 w 2775058"/>
                  <a:gd name="connsiteY0" fmla="*/ -25 h 2596732"/>
                  <a:gd name="connsiteX1" fmla="*/ 1078223 w 2775058"/>
                  <a:gd name="connsiteY1" fmla="*/ 1432221 h 2596732"/>
                  <a:gd name="connsiteX2" fmla="*/ 52 w 2775058"/>
                  <a:gd name="connsiteY2" fmla="*/ 2596708 h 2596732"/>
                  <a:gd name="connsiteX3" fmla="*/ 242724 w 2775058"/>
                  <a:gd name="connsiteY3" fmla="*/ 2596708 h 2596732"/>
                  <a:gd name="connsiteX4" fmla="*/ 1186682 w 2775058"/>
                  <a:gd name="connsiteY4" fmla="*/ 1577159 h 2596732"/>
                  <a:gd name="connsiteX5" fmla="*/ 1949346 w 2775058"/>
                  <a:gd name="connsiteY5" fmla="*/ 2596708 h 2596732"/>
                  <a:gd name="connsiteX6" fmla="*/ 2775111 w 2775058"/>
                  <a:gd name="connsiteY6" fmla="*/ 2596708 h 2596732"/>
                  <a:gd name="connsiteX7" fmla="*/ 1643387 w 2775058"/>
                  <a:gd name="connsiteY7" fmla="*/ 1083914 h 2596732"/>
                  <a:gd name="connsiteX8" fmla="*/ 2646953 w 2775058"/>
                  <a:gd name="connsiteY8" fmla="*/ -25 h 2596732"/>
                  <a:gd name="connsiteX9" fmla="*/ 2404281 w 2775058"/>
                  <a:gd name="connsiteY9" fmla="*/ -25 h 2596732"/>
                  <a:gd name="connsiteX10" fmla="*/ 1534973 w 2775058"/>
                  <a:gd name="connsiteY10" fmla="*/ 938929 h 2596732"/>
                  <a:gd name="connsiteX11" fmla="*/ 832570 w 2775058"/>
                  <a:gd name="connsiteY11" fmla="*/ -25 h 2596732"/>
                  <a:gd name="connsiteX12" fmla="*/ 6805 w 2775058"/>
                  <a:gd name="connsiteY12" fmla="*/ -25 h 2596732"/>
                  <a:gd name="connsiteX13" fmla="*/ 363665 w 2775058"/>
                  <a:gd name="connsiteY13" fmla="*/ 178668 h 2596732"/>
                  <a:gd name="connsiteX14" fmla="*/ 743017 w 2775058"/>
                  <a:gd name="connsiteY14" fmla="*/ 178668 h 2596732"/>
                  <a:gd name="connsiteX15" fmla="*/ 2418205 w 2775058"/>
                  <a:gd name="connsiteY15" fmla="*/ 2418014 h 2596732"/>
                  <a:gd name="connsiteX16" fmla="*/ 2038852 w 2775058"/>
                  <a:gd name="connsiteY16" fmla="*/ 2418014 h 2596732"/>
                  <a:gd name="connsiteX17" fmla="*/ 363665 w 2775058"/>
                  <a:gd name="connsiteY17" fmla="*/ 178668 h 2596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75058" h="2596732">
                    <a:moveTo>
                      <a:pt x="6805" y="-25"/>
                    </a:moveTo>
                    <a:lnTo>
                      <a:pt x="1078223" y="1432221"/>
                    </a:lnTo>
                    <a:lnTo>
                      <a:pt x="52" y="2596708"/>
                    </a:lnTo>
                    <a:lnTo>
                      <a:pt x="242724" y="2596708"/>
                    </a:lnTo>
                    <a:lnTo>
                      <a:pt x="1186682" y="1577159"/>
                    </a:lnTo>
                    <a:lnTo>
                      <a:pt x="1949346" y="2596708"/>
                    </a:lnTo>
                    <a:lnTo>
                      <a:pt x="2775111" y="2596708"/>
                    </a:lnTo>
                    <a:lnTo>
                      <a:pt x="1643387" y="1083914"/>
                    </a:lnTo>
                    <a:lnTo>
                      <a:pt x="2646953" y="-25"/>
                    </a:lnTo>
                    <a:lnTo>
                      <a:pt x="2404281" y="-25"/>
                    </a:lnTo>
                    <a:lnTo>
                      <a:pt x="1534973" y="938929"/>
                    </a:lnTo>
                    <a:lnTo>
                      <a:pt x="832570" y="-25"/>
                    </a:lnTo>
                    <a:lnTo>
                      <a:pt x="6805" y="-25"/>
                    </a:lnTo>
                    <a:close/>
                    <a:moveTo>
                      <a:pt x="363665" y="178668"/>
                    </a:moveTo>
                    <a:lnTo>
                      <a:pt x="743017" y="178668"/>
                    </a:lnTo>
                    <a:lnTo>
                      <a:pt x="2418205" y="2418014"/>
                    </a:lnTo>
                    <a:lnTo>
                      <a:pt x="2038852" y="2418014"/>
                    </a:lnTo>
                    <a:lnTo>
                      <a:pt x="363665" y="178668"/>
                    </a:lnTo>
                    <a:close/>
                  </a:path>
                </a:pathLst>
              </a:custGeom>
              <a:solidFill>
                <a:srgbClr val="FFFFFF"/>
              </a:solidFill>
              <a:ln w="4657" cap="flat">
                <a:noFill/>
                <a:prstDash val="solid"/>
                <a:miter/>
              </a:ln>
            </p:spPr>
            <p:txBody>
              <a:bodyPr rtlCol="0" anchor="ctr"/>
              <a:lstStyle/>
              <a:p>
                <a:endParaRPr lang="en-GB"/>
              </a:p>
            </p:txBody>
          </p:sp>
        </p:grpSp>
        <p:grpSp>
          <p:nvGrpSpPr>
            <p:cNvPr id="12" name="Graphic 3">
              <a:extLst>
                <a:ext uri="{FF2B5EF4-FFF2-40B4-BE49-F238E27FC236}">
                  <a16:creationId xmlns:a16="http://schemas.microsoft.com/office/drawing/2014/main" id="{C61D4AB9-5AEF-F720-742F-C2F57D6824F1}"/>
                </a:ext>
              </a:extLst>
            </p:cNvPr>
            <p:cNvGrpSpPr/>
            <p:nvPr/>
          </p:nvGrpSpPr>
          <p:grpSpPr>
            <a:xfrm>
              <a:off x="8322660" y="6786624"/>
              <a:ext cx="280634" cy="280634"/>
              <a:chOff x="1950027" y="2499889"/>
              <a:chExt cx="850463" cy="850463"/>
            </a:xfrm>
          </p:grpSpPr>
          <p:sp>
            <p:nvSpPr>
              <p:cNvPr id="22" name="Freeform 21">
                <a:extLst>
                  <a:ext uri="{FF2B5EF4-FFF2-40B4-BE49-F238E27FC236}">
                    <a16:creationId xmlns:a16="http://schemas.microsoft.com/office/drawing/2014/main" id="{94D34500-10A9-E7EC-5B9A-2B15E77F21C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C7C6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85A764C7-3A52-C2CE-7EB9-9EACB9EB69E8}"/>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1E634815-5C9B-8ADC-8724-4E6E77F1C40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C5147D4D-F0DC-C490-18CE-DFE5D52E762D}"/>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C0B94BB9-D686-4F4E-8D65-6DB8CD00E20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7FDF3050-C555-0F91-80C0-3EA1437F6497}"/>
                </a:ext>
              </a:extLst>
            </p:cNvPr>
            <p:cNvGrpSpPr/>
            <p:nvPr/>
          </p:nvGrpSpPr>
          <p:grpSpPr>
            <a:xfrm>
              <a:off x="8668568" y="6786624"/>
              <a:ext cx="280634" cy="280634"/>
              <a:chOff x="2998302" y="2499889"/>
              <a:chExt cx="850463" cy="850463"/>
            </a:xfrm>
          </p:grpSpPr>
          <p:sp>
            <p:nvSpPr>
              <p:cNvPr id="20" name="Freeform 19">
                <a:extLst>
                  <a:ext uri="{FF2B5EF4-FFF2-40B4-BE49-F238E27FC236}">
                    <a16:creationId xmlns:a16="http://schemas.microsoft.com/office/drawing/2014/main" id="{3C955470-15A7-9F45-9B27-955C12335919}"/>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C7C6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577A76F-CCDE-C3EC-A5E8-43774BDE6B5E}"/>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4" name="Graphic 3">
              <a:extLst>
                <a:ext uri="{FF2B5EF4-FFF2-40B4-BE49-F238E27FC236}">
                  <a16:creationId xmlns:a16="http://schemas.microsoft.com/office/drawing/2014/main" id="{A5F06740-A43C-7804-2D75-B2F7472BAABA}"/>
                </a:ext>
              </a:extLst>
            </p:cNvPr>
            <p:cNvGrpSpPr/>
            <p:nvPr/>
          </p:nvGrpSpPr>
          <p:grpSpPr>
            <a:xfrm>
              <a:off x="7284522" y="6786624"/>
              <a:ext cx="280634" cy="280842"/>
              <a:chOff x="-1196056" y="2499889"/>
              <a:chExt cx="850463" cy="851093"/>
            </a:xfrm>
          </p:grpSpPr>
          <p:sp>
            <p:nvSpPr>
              <p:cNvPr id="18" name="Freeform 17">
                <a:extLst>
                  <a:ext uri="{FF2B5EF4-FFF2-40B4-BE49-F238E27FC236}">
                    <a16:creationId xmlns:a16="http://schemas.microsoft.com/office/drawing/2014/main" id="{FF72C527-0AB6-D943-CDB0-A1233A6A5A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C7C6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34F712BA-54AF-6963-9B89-97F78D3FFF28}"/>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5" name="Group 14">
              <a:extLst>
                <a:ext uri="{FF2B5EF4-FFF2-40B4-BE49-F238E27FC236}">
                  <a16:creationId xmlns:a16="http://schemas.microsoft.com/office/drawing/2014/main" id="{44E1DB74-4DC9-A64B-9D7D-A0FFED2395A2}"/>
                </a:ext>
              </a:extLst>
            </p:cNvPr>
            <p:cNvGrpSpPr/>
            <p:nvPr/>
          </p:nvGrpSpPr>
          <p:grpSpPr>
            <a:xfrm>
              <a:off x="7976545" y="6786624"/>
              <a:ext cx="280634" cy="280634"/>
              <a:chOff x="5908590" y="9619516"/>
              <a:chExt cx="280634" cy="280634"/>
            </a:xfrm>
          </p:grpSpPr>
          <p:sp>
            <p:nvSpPr>
              <p:cNvPr id="16" name="Freeform 15">
                <a:extLst>
                  <a:ext uri="{FF2B5EF4-FFF2-40B4-BE49-F238E27FC236}">
                    <a16:creationId xmlns:a16="http://schemas.microsoft.com/office/drawing/2014/main" id="{3020B1EC-32A2-A071-F0B6-A9FECFF3093E}"/>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C7C69"/>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C1D0F000-4A98-0940-8EBB-00EBFCDEB07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3764" y="9635962"/>
                <a:ext cx="246077" cy="246077"/>
              </a:xfrm>
              <a:prstGeom prst="rect">
                <a:avLst/>
              </a:prstGeom>
            </p:spPr>
          </p:pic>
        </p:grpSp>
      </p:grpSp>
    </p:spTree>
    <p:extLst>
      <p:ext uri="{BB962C8B-B14F-4D97-AF65-F5344CB8AC3E}">
        <p14:creationId xmlns:p14="http://schemas.microsoft.com/office/powerpoint/2010/main" val="3904650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E887403-0EAB-C9BD-CE52-97CB3CC94753}"/>
              </a:ext>
            </a:extLst>
          </p:cNvPr>
          <p:cNvSpPr>
            <a:spLocks noGrp="1"/>
          </p:cNvSpPr>
          <p:nvPr>
            <p:ph type="body" sz="quarter" idx="38"/>
          </p:nvPr>
        </p:nvSpPr>
        <p:spPr/>
        <p:txBody>
          <a:bodyPr/>
          <a:lstStyle/>
          <a:p>
            <a:r>
              <a:rPr lang="en-US" dirty="0"/>
              <a:t>Why This Matters</a:t>
            </a:r>
          </a:p>
        </p:txBody>
      </p:sp>
      <p:pic>
        <p:nvPicPr>
          <p:cNvPr id="6" name="Picture Placeholder 5">
            <a:extLst>
              <a:ext uri="{FF2B5EF4-FFF2-40B4-BE49-F238E27FC236}">
                <a16:creationId xmlns:a16="http://schemas.microsoft.com/office/drawing/2014/main" id="{7F841062-3297-FE5F-8374-8117D6598E94}"/>
              </a:ext>
            </a:extLst>
          </p:cNvPr>
          <p:cNvPicPr>
            <a:picLocks noGrp="1" noChangeAspect="1"/>
          </p:cNvPicPr>
          <p:nvPr>
            <p:ph type="pic" sz="quarter" idx="39"/>
          </p:nvPr>
        </p:nvPicPr>
        <p:blipFill rotWithShape="1">
          <a:blip r:embed="rId2">
            <a:extLst>
              <a:ext uri="{28A0092B-C50C-407E-A947-70E740481C1C}">
                <a14:useLocalDpi xmlns:a14="http://schemas.microsoft.com/office/drawing/2010/main" val="0"/>
              </a:ext>
            </a:extLst>
          </a:blip>
          <a:srcRect l="23287" t="-741" r="335" b="741"/>
          <a:stretch/>
        </p:blipFill>
        <p:spPr>
          <a:xfrm>
            <a:off x="-12269" y="5282739"/>
            <a:ext cx="4895192" cy="5164078"/>
          </a:xfrm>
        </p:spPr>
      </p:pic>
      <p:sp>
        <p:nvSpPr>
          <p:cNvPr id="11" name="Text Placeholder 10">
            <a:extLst>
              <a:ext uri="{FF2B5EF4-FFF2-40B4-BE49-F238E27FC236}">
                <a16:creationId xmlns:a16="http://schemas.microsoft.com/office/drawing/2014/main" id="{CD2AB438-60E2-05F2-4DF7-3F33C53F6706}"/>
              </a:ext>
            </a:extLst>
          </p:cNvPr>
          <p:cNvSpPr>
            <a:spLocks noGrp="1"/>
          </p:cNvSpPr>
          <p:nvPr>
            <p:ph type="body" sz="quarter" idx="40"/>
          </p:nvPr>
        </p:nvSpPr>
        <p:spPr/>
        <p:txBody>
          <a:bodyPr/>
          <a:lstStyle/>
          <a:p>
            <a:r>
              <a:rPr lang="en-US" dirty="0"/>
              <a:t>“No matter the country, the turning point was the same — when accommodation stopped being the focus and experience became the product.”</a:t>
            </a:r>
          </a:p>
        </p:txBody>
      </p:sp>
      <p:sp>
        <p:nvSpPr>
          <p:cNvPr id="2" name="Slide Number Placeholder 1">
            <a:extLst>
              <a:ext uri="{FF2B5EF4-FFF2-40B4-BE49-F238E27FC236}">
                <a16:creationId xmlns:a16="http://schemas.microsoft.com/office/drawing/2014/main" id="{F08E9260-DE76-085B-EB68-1CADB92A557E}"/>
              </a:ext>
            </a:extLst>
          </p:cNvPr>
          <p:cNvSpPr>
            <a:spLocks noGrp="1"/>
          </p:cNvSpPr>
          <p:nvPr>
            <p:ph type="sldNum" sz="quarter" idx="4"/>
          </p:nvPr>
        </p:nvSpPr>
        <p:spPr/>
        <p:txBody>
          <a:bodyPr/>
          <a:lstStyle/>
          <a:p>
            <a:fld id="{9C527BFA-2C0E-4CEC-B6A5-913A56FEF4B4}" type="slidenum">
              <a:rPr lang="fr-CA" smtClean="0"/>
              <a:pPr/>
              <a:t>3</a:t>
            </a:fld>
            <a:endParaRPr lang="fr-CA" dirty="0"/>
          </a:p>
        </p:txBody>
      </p:sp>
      <p:sp>
        <p:nvSpPr>
          <p:cNvPr id="3" name="Text Placeholder 2">
            <a:extLst>
              <a:ext uri="{FF2B5EF4-FFF2-40B4-BE49-F238E27FC236}">
                <a16:creationId xmlns:a16="http://schemas.microsoft.com/office/drawing/2014/main" id="{194FCD2B-07DC-6A33-7B0E-66C03ECCBEA3}"/>
              </a:ext>
            </a:extLst>
          </p:cNvPr>
          <p:cNvSpPr>
            <a:spLocks noGrp="1"/>
          </p:cNvSpPr>
          <p:nvPr>
            <p:ph type="body" sz="quarter" idx="65"/>
          </p:nvPr>
        </p:nvSpPr>
        <p:spPr/>
        <p:txBody>
          <a:bodyPr/>
          <a:lstStyle/>
          <a:p>
            <a:r>
              <a:rPr lang="en-GB"/>
              <a:t>Photo Credit: Cantina Al Silter, Italy</a:t>
            </a:r>
          </a:p>
        </p:txBody>
      </p:sp>
      <p:cxnSp>
        <p:nvCxnSpPr>
          <p:cNvPr id="14" name="Straight Connector 13">
            <a:extLst>
              <a:ext uri="{FF2B5EF4-FFF2-40B4-BE49-F238E27FC236}">
                <a16:creationId xmlns:a16="http://schemas.microsoft.com/office/drawing/2014/main" id="{62AF7AB9-6E76-7BD0-9D43-335B229FFD2C}"/>
              </a:ext>
            </a:extLst>
          </p:cNvPr>
          <p:cNvCxnSpPr/>
          <p:nvPr/>
        </p:nvCxnSpPr>
        <p:spPr>
          <a:xfrm>
            <a:off x="-12269" y="1165222"/>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34DF83BB-BDFD-30D2-382F-161ED5F83855}"/>
              </a:ext>
            </a:extLst>
          </p:cNvPr>
          <p:cNvSpPr/>
          <p:nvPr/>
        </p:nvSpPr>
        <p:spPr>
          <a:xfrm>
            <a:off x="3109863" y="6844118"/>
            <a:ext cx="1228739" cy="88949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4" name="Graphic 30">
            <a:extLst>
              <a:ext uri="{FF2B5EF4-FFF2-40B4-BE49-F238E27FC236}">
                <a16:creationId xmlns:a16="http://schemas.microsoft.com/office/drawing/2014/main" id="{7EE03A81-1149-7026-EC6D-C816007BA529}"/>
              </a:ext>
            </a:extLst>
          </p:cNvPr>
          <p:cNvSpPr/>
          <p:nvPr/>
        </p:nvSpPr>
        <p:spPr>
          <a:xfrm>
            <a:off x="6076398" y="2413043"/>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2" name="Text Placeholder 6">
            <a:extLst>
              <a:ext uri="{FF2B5EF4-FFF2-40B4-BE49-F238E27FC236}">
                <a16:creationId xmlns:a16="http://schemas.microsoft.com/office/drawing/2014/main" id="{E2260B2B-0548-2C10-8ED6-68014F37F3B4}"/>
              </a:ext>
            </a:extLst>
          </p:cNvPr>
          <p:cNvSpPr txBox="1">
            <a:spLocks/>
          </p:cNvSpPr>
          <p:nvPr/>
        </p:nvSpPr>
        <p:spPr>
          <a:xfrm>
            <a:off x="634478" y="1358224"/>
            <a:ext cx="6541269" cy="2422612"/>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chemeClr val="tx1"/>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ct val="100000"/>
              </a:lnSpc>
            </a:pPr>
            <a:r>
              <a:rPr lang="en-US" sz="1600" dirty="0">
                <a:solidFill>
                  <a:schemeClr val="tx1">
                    <a:lumMod val="75000"/>
                    <a:lumOff val="25000"/>
                  </a:schemeClr>
                </a:solidFill>
              </a:rPr>
              <a:t>The diversity of contexts — from Iceland’s dramatic landscapes to Italy’s historic buildings, the Netherlands’ structured markets, Slovenia’s green branding, and Ireland’s rural innovation — proves that the EPIC STAYS mentoring model works across tourism ecosystems.</a:t>
            </a:r>
          </a:p>
          <a:p>
            <a:pPr algn="l">
              <a:lnSpc>
                <a:spcPct val="100000"/>
              </a:lnSpc>
            </a:pPr>
            <a:endParaRPr lang="en-US" sz="1600" dirty="0">
              <a:solidFill>
                <a:schemeClr val="tx1">
                  <a:lumMod val="75000"/>
                  <a:lumOff val="25000"/>
                </a:schemeClr>
              </a:solidFill>
            </a:endParaRPr>
          </a:p>
          <a:p>
            <a:pPr algn="l">
              <a:lnSpc>
                <a:spcPct val="100000"/>
              </a:lnSpc>
            </a:pPr>
            <a:r>
              <a:rPr lang="en-US" sz="1600" dirty="0">
                <a:solidFill>
                  <a:schemeClr val="tx1">
                    <a:lumMod val="75000"/>
                    <a:lumOff val="25000"/>
                  </a:schemeClr>
                </a:solidFill>
              </a:rPr>
              <a:t>The consistency lies in the structure.</a:t>
            </a:r>
            <a:br>
              <a:rPr lang="en-US" sz="1600" dirty="0">
                <a:solidFill>
                  <a:schemeClr val="tx1">
                    <a:lumMod val="75000"/>
                    <a:lumOff val="25000"/>
                  </a:schemeClr>
                </a:solidFill>
              </a:rPr>
            </a:br>
            <a:r>
              <a:rPr lang="en-US" sz="1600" dirty="0">
                <a:solidFill>
                  <a:schemeClr val="tx1">
                    <a:lumMod val="75000"/>
                    <a:lumOff val="25000"/>
                  </a:schemeClr>
                </a:solidFill>
              </a:rPr>
              <a:t>The adaptability lies in the content.</a:t>
            </a:r>
            <a:br>
              <a:rPr lang="en-US" sz="1600" dirty="0">
                <a:solidFill>
                  <a:schemeClr val="tx1">
                    <a:lumMod val="75000"/>
                    <a:lumOff val="25000"/>
                  </a:schemeClr>
                </a:solidFill>
              </a:rPr>
            </a:br>
            <a:r>
              <a:rPr lang="en-US" sz="1600" dirty="0">
                <a:solidFill>
                  <a:schemeClr val="tx1">
                    <a:lumMod val="75000"/>
                    <a:lumOff val="25000"/>
                  </a:schemeClr>
                </a:solidFill>
              </a:rPr>
              <a:t>The impact lies in the action.</a:t>
            </a:r>
          </a:p>
          <a:p>
            <a:endParaRPr lang="en-US" sz="1600" dirty="0"/>
          </a:p>
        </p:txBody>
      </p:sp>
    </p:spTree>
    <p:extLst>
      <p:ext uri="{BB962C8B-B14F-4D97-AF65-F5344CB8AC3E}">
        <p14:creationId xmlns:p14="http://schemas.microsoft.com/office/powerpoint/2010/main" val="2308265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8B44B3F-DC40-B202-ED59-36ECAD9CD816}"/>
              </a:ext>
            </a:extLst>
          </p:cNvPr>
          <p:cNvGrpSpPr/>
          <p:nvPr/>
        </p:nvGrpSpPr>
        <p:grpSpPr>
          <a:xfrm flipH="1">
            <a:off x="163919" y="7578159"/>
            <a:ext cx="1073276" cy="2965650"/>
            <a:chOff x="1127677" y="228112"/>
            <a:chExt cx="3378745" cy="9336067"/>
          </a:xfrm>
          <a:solidFill>
            <a:srgbClr val="D9D521"/>
          </a:solidFill>
        </p:grpSpPr>
        <p:sp>
          <p:nvSpPr>
            <p:cNvPr id="5" name="Freeform 4">
              <a:extLst>
                <a:ext uri="{FF2B5EF4-FFF2-40B4-BE49-F238E27FC236}">
                  <a16:creationId xmlns:a16="http://schemas.microsoft.com/office/drawing/2014/main" id="{BF86C65F-69E3-E05E-B7E2-4FB93D3F61E0}"/>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16693208-888F-F709-CFDF-67BDB5E253F1}"/>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5A472F0D-5A2F-54A5-C658-64B486BB5C27}"/>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091BA300-C2D0-6066-B974-9440B89CF2F0}"/>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A49B91B1-1B35-C7D9-86E2-133BB2837B49}"/>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FA633804-250F-7B3C-0D3C-5696283EF678}"/>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
        <p:nvSpPr>
          <p:cNvPr id="3" name="Text Placeholder 2">
            <a:extLst>
              <a:ext uri="{FF2B5EF4-FFF2-40B4-BE49-F238E27FC236}">
                <a16:creationId xmlns:a16="http://schemas.microsoft.com/office/drawing/2014/main" id="{BF8ED03B-CED9-016C-276F-3CF38C410951}"/>
              </a:ext>
            </a:extLst>
          </p:cNvPr>
          <p:cNvSpPr>
            <a:spLocks noGrp="1"/>
          </p:cNvSpPr>
          <p:nvPr>
            <p:ph type="body" sz="quarter" idx="40"/>
          </p:nvPr>
        </p:nvSpPr>
        <p:spPr>
          <a:xfrm>
            <a:off x="313324" y="1022113"/>
            <a:ext cx="3433786" cy="2689412"/>
          </a:xfrm>
        </p:spPr>
        <p:txBody>
          <a:bodyPr/>
          <a:lstStyle/>
          <a:p>
            <a:r>
              <a:rPr lang="en-US" dirty="0"/>
              <a:t>“The structure gave us clarity, but the conversations gave us courage.”</a:t>
            </a:r>
          </a:p>
          <a:p>
            <a:endParaRPr lang="en-US" dirty="0"/>
          </a:p>
          <a:p>
            <a:r>
              <a:rPr lang="en-US" dirty="0"/>
              <a:t>“It wasn’t just theory. Every session forced us to decide what we were actually going to do next.”</a:t>
            </a:r>
          </a:p>
          <a:p>
            <a:endParaRPr lang="en-US" dirty="0"/>
          </a:p>
          <a:p>
            <a:r>
              <a:rPr lang="en-US" dirty="0"/>
              <a:t>“The mentoring format worked because it balanced inspiration with accountability.”</a:t>
            </a:r>
          </a:p>
        </p:txBody>
      </p:sp>
      <p:pic>
        <p:nvPicPr>
          <p:cNvPr id="6" name="Picture Placeholder 5">
            <a:extLst>
              <a:ext uri="{FF2B5EF4-FFF2-40B4-BE49-F238E27FC236}">
                <a16:creationId xmlns:a16="http://schemas.microsoft.com/office/drawing/2014/main" id="{F14727FF-B63D-60B0-4396-A77FD9BD4FB4}"/>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0115" r="10115"/>
          <a:stretch/>
        </p:blipFill>
        <p:spPr/>
      </p:pic>
      <p:sp>
        <p:nvSpPr>
          <p:cNvPr id="2" name="Text Placeholder 1">
            <a:extLst>
              <a:ext uri="{FF2B5EF4-FFF2-40B4-BE49-F238E27FC236}">
                <a16:creationId xmlns:a16="http://schemas.microsoft.com/office/drawing/2014/main" id="{6F2B475E-ABE2-71B9-8913-B642D592FAB1}"/>
              </a:ext>
            </a:extLst>
          </p:cNvPr>
          <p:cNvSpPr>
            <a:spLocks noGrp="1"/>
          </p:cNvSpPr>
          <p:nvPr>
            <p:ph type="body" sz="quarter" idx="65"/>
          </p:nvPr>
        </p:nvSpPr>
        <p:spPr/>
        <p:txBody>
          <a:bodyPr/>
          <a:lstStyle/>
          <a:p>
            <a:r>
              <a:rPr lang="en-GB"/>
              <a:t>Photo Credit: </a:t>
            </a:r>
            <a:r>
              <a:rPr lang="en-US" dirty="0"/>
              <a:t>Viking House and Settlement, Wexford, Ireland</a:t>
            </a:r>
            <a:endParaRPr lang="en-GB"/>
          </a:p>
        </p:txBody>
      </p:sp>
      <p:sp>
        <p:nvSpPr>
          <p:cNvPr id="12" name="Freeform 11">
            <a:extLst>
              <a:ext uri="{FF2B5EF4-FFF2-40B4-BE49-F238E27FC236}">
                <a16:creationId xmlns:a16="http://schemas.microsoft.com/office/drawing/2014/main" id="{3E01436C-218A-2198-B093-00CF34699E48}"/>
              </a:ext>
            </a:extLst>
          </p:cNvPr>
          <p:cNvSpPr/>
          <p:nvPr/>
        </p:nvSpPr>
        <p:spPr>
          <a:xfrm>
            <a:off x="2944502" y="4157050"/>
            <a:ext cx="1605216" cy="1162023"/>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5" name="Slide Number Placeholder 5">
            <a:extLst>
              <a:ext uri="{FF2B5EF4-FFF2-40B4-BE49-F238E27FC236}">
                <a16:creationId xmlns:a16="http://schemas.microsoft.com/office/drawing/2014/main" id="{D9222D1F-CB12-D60F-93D0-D1AC50D4DDE6}"/>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4</a:t>
            </a:fld>
            <a:endParaRPr lang="fr-CA" dirty="0"/>
          </a:p>
        </p:txBody>
      </p:sp>
      <p:sp>
        <p:nvSpPr>
          <p:cNvPr id="7" name="Text Placeholder 28">
            <a:extLst>
              <a:ext uri="{FF2B5EF4-FFF2-40B4-BE49-F238E27FC236}">
                <a16:creationId xmlns:a16="http://schemas.microsoft.com/office/drawing/2014/main" id="{F73B5EC3-A2C2-49AD-7E7F-77719C6438E9}"/>
              </a:ext>
            </a:extLst>
          </p:cNvPr>
          <p:cNvSpPr txBox="1">
            <a:spLocks/>
          </p:cNvSpPr>
          <p:nvPr/>
        </p:nvSpPr>
        <p:spPr>
          <a:xfrm>
            <a:off x="4858468" y="1981255"/>
            <a:ext cx="2212335" cy="385564"/>
          </a:xfrm>
          <a:prstGeom prst="rect">
            <a:avLst/>
          </a:prstGeom>
        </p:spPr>
        <p:txBody>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2400" b="1" i="1" dirty="0">
                <a:solidFill>
                  <a:schemeClr val="tx1">
                    <a:lumMod val="75000"/>
                    <a:lumOff val="25000"/>
                  </a:schemeClr>
                </a:solidFill>
              </a:rPr>
              <a:t>Some of the European Wide Participants Feedback!</a:t>
            </a:r>
          </a:p>
        </p:txBody>
      </p:sp>
    </p:spTree>
    <p:extLst>
      <p:ext uri="{BB962C8B-B14F-4D97-AF65-F5344CB8AC3E}">
        <p14:creationId xmlns:p14="http://schemas.microsoft.com/office/powerpoint/2010/main" val="530919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CAC762-C01F-6465-B742-305748870E76}"/>
              </a:ext>
            </a:extLst>
          </p:cNvPr>
          <p:cNvSpPr>
            <a:spLocks noGrp="1"/>
          </p:cNvSpPr>
          <p:nvPr>
            <p:ph type="sldNum" sz="quarter" idx="12"/>
          </p:nvPr>
        </p:nvSpPr>
        <p:spPr/>
        <p:txBody>
          <a:bodyPr/>
          <a:lstStyle/>
          <a:p>
            <a:fld id="{9C527BFA-2C0E-4CEC-B6A5-913A56FEF4B4}" type="slidenum">
              <a:rPr lang="fr-CA" smtClean="0"/>
              <a:pPr/>
              <a:t>5</a:t>
            </a:fld>
            <a:endParaRPr lang="fr-CA" dirty="0"/>
          </a:p>
        </p:txBody>
      </p:sp>
      <p:sp>
        <p:nvSpPr>
          <p:cNvPr id="3" name="Text Placeholder 2">
            <a:extLst>
              <a:ext uri="{FF2B5EF4-FFF2-40B4-BE49-F238E27FC236}">
                <a16:creationId xmlns:a16="http://schemas.microsoft.com/office/drawing/2014/main" id="{B30C80C0-F7FC-B421-35B0-9F0CB2C68477}"/>
              </a:ext>
            </a:extLst>
          </p:cNvPr>
          <p:cNvSpPr>
            <a:spLocks noGrp="1"/>
          </p:cNvSpPr>
          <p:nvPr>
            <p:ph type="body" sz="quarter" idx="42"/>
          </p:nvPr>
        </p:nvSpPr>
        <p:spPr/>
        <p:txBody>
          <a:bodyPr/>
          <a:lstStyle/>
          <a:p>
            <a:pPr marL="0" indent="0" defTabSz="777514" rtl="0" eaLnBrk="1" latinLnBrk="0" hangingPunct="1">
              <a:lnSpc>
                <a:spcPct val="100000"/>
              </a:lnSpc>
              <a:spcBef>
                <a:spcPts val="0"/>
              </a:spcBef>
              <a:buFont typeface="Arial" panose="020B0604020202020204" pitchFamily="34" charset="0"/>
              <a:buNone/>
            </a:pPr>
            <a:r>
              <a:rPr lang="en-GB"/>
              <a:t>ICELAND</a:t>
            </a:r>
          </a:p>
        </p:txBody>
      </p:sp>
      <p:pic>
        <p:nvPicPr>
          <p:cNvPr id="22" name="Picture Placeholder 21">
            <a:extLst>
              <a:ext uri="{FF2B5EF4-FFF2-40B4-BE49-F238E27FC236}">
                <a16:creationId xmlns:a16="http://schemas.microsoft.com/office/drawing/2014/main" id="{408C2230-28C6-6B88-EDC0-F6E37BC2E994}"/>
              </a:ext>
            </a:extLst>
          </p:cNvPr>
          <p:cNvPicPr>
            <a:picLocks noGrp="1" noChangeAspect="1"/>
          </p:cNvPicPr>
          <p:nvPr>
            <p:ph type="pic" sz="quarter" idx="75"/>
          </p:nvPr>
        </p:nvPicPr>
        <p:blipFill>
          <a:blip r:embed="rId2">
            <a:extLst>
              <a:ext uri="{28A0092B-C50C-407E-A947-70E740481C1C}">
                <a14:useLocalDpi xmlns:a14="http://schemas.microsoft.com/office/drawing/2010/main" val="0"/>
              </a:ext>
            </a:extLst>
          </a:blip>
          <a:srcRect l="28190" r="28190"/>
          <a:stretch/>
        </p:blipFill>
        <p:spPr/>
      </p:pic>
      <p:pic>
        <p:nvPicPr>
          <p:cNvPr id="20" name="Picture Placeholder 19">
            <a:extLst>
              <a:ext uri="{FF2B5EF4-FFF2-40B4-BE49-F238E27FC236}">
                <a16:creationId xmlns:a16="http://schemas.microsoft.com/office/drawing/2014/main" id="{4AE67DEC-1429-94E3-1364-44B7F95D53A1}"/>
              </a:ext>
            </a:extLst>
          </p:cNvPr>
          <p:cNvPicPr>
            <a:picLocks noGrp="1" noChangeAspect="1"/>
          </p:cNvPicPr>
          <p:nvPr>
            <p:ph type="pic" sz="quarter" idx="76"/>
          </p:nvPr>
        </p:nvPicPr>
        <p:blipFill>
          <a:blip r:embed="rId3">
            <a:extLst>
              <a:ext uri="{28A0092B-C50C-407E-A947-70E740481C1C}">
                <a14:useLocalDpi xmlns:a14="http://schemas.microsoft.com/office/drawing/2010/main" val="0"/>
              </a:ext>
            </a:extLst>
          </a:blip>
          <a:srcRect l="28190" r="28190"/>
          <a:stretch/>
        </p:blipFill>
        <p:spPr/>
      </p:pic>
      <p:sp>
        <p:nvSpPr>
          <p:cNvPr id="12" name="Text Placeholder 11">
            <a:extLst>
              <a:ext uri="{FF2B5EF4-FFF2-40B4-BE49-F238E27FC236}">
                <a16:creationId xmlns:a16="http://schemas.microsoft.com/office/drawing/2014/main" id="{C91FB99A-1C39-746F-4BD3-7AE03F456B7B}"/>
              </a:ext>
            </a:extLst>
          </p:cNvPr>
          <p:cNvSpPr>
            <a:spLocks noGrp="1"/>
          </p:cNvSpPr>
          <p:nvPr>
            <p:ph type="body" sz="quarter" idx="65"/>
          </p:nvPr>
        </p:nvSpPr>
        <p:spPr/>
        <p:txBody>
          <a:bodyPr/>
          <a:lstStyle/>
          <a:p>
            <a:r>
              <a:rPr lang="en-GB"/>
              <a:t>Photo Credit: </a:t>
            </a:r>
            <a:r>
              <a:rPr lang="en-GB" dirty="0"/>
              <a:t>Panoramic Glass Lodge, Iceland</a:t>
            </a:r>
            <a:endParaRPr lang="en-GB"/>
          </a:p>
        </p:txBody>
      </p:sp>
      <p:pic>
        <p:nvPicPr>
          <p:cNvPr id="11" name="Picture Placeholder 10">
            <a:extLst>
              <a:ext uri="{FF2B5EF4-FFF2-40B4-BE49-F238E27FC236}">
                <a16:creationId xmlns:a16="http://schemas.microsoft.com/office/drawing/2014/main" id="{8E66224C-AAE4-D71B-E3FD-539D0BC438F0}"/>
              </a:ext>
            </a:extLst>
          </p:cNvPr>
          <p:cNvPicPr>
            <a:picLocks noGrp="1" noChangeAspect="1"/>
          </p:cNvPicPr>
          <p:nvPr>
            <p:ph type="pic" sz="quarter" idx="77"/>
          </p:nvPr>
        </p:nvPicPr>
        <p:blipFill>
          <a:blip r:embed="rId4">
            <a:extLst>
              <a:ext uri="{28A0092B-C50C-407E-A947-70E740481C1C}">
                <a14:useLocalDpi xmlns:a14="http://schemas.microsoft.com/office/drawing/2010/main" val="0"/>
              </a:ext>
            </a:extLst>
          </a:blip>
          <a:srcRect l="5136" r="5136"/>
          <a:stretch/>
        </p:blipFill>
        <p:spPr/>
      </p:pic>
      <p:pic>
        <p:nvPicPr>
          <p:cNvPr id="5" name="Picture 4">
            <a:extLst>
              <a:ext uri="{FF2B5EF4-FFF2-40B4-BE49-F238E27FC236}">
                <a16:creationId xmlns:a16="http://schemas.microsoft.com/office/drawing/2014/main" id="{01B73B3F-A9C5-791E-4F97-22539B2BBA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61596" y="2945192"/>
            <a:ext cx="614644" cy="368786"/>
          </a:xfrm>
          <a:prstGeom prst="rect">
            <a:avLst/>
          </a:prstGeom>
        </p:spPr>
      </p:pic>
    </p:spTree>
    <p:extLst>
      <p:ext uri="{BB962C8B-B14F-4D97-AF65-F5344CB8AC3E}">
        <p14:creationId xmlns:p14="http://schemas.microsoft.com/office/powerpoint/2010/main" val="5458370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634480" y="3475274"/>
            <a:ext cx="6541269" cy="5494217"/>
          </a:xfrm>
        </p:spPr>
        <p:txBody>
          <a:bodyPr numCol="1"/>
          <a:lstStyle/>
          <a:p>
            <a:pPr>
              <a:lnSpc>
                <a:spcPct val="100000"/>
              </a:lnSpc>
            </a:pPr>
            <a:r>
              <a:rPr lang="en-US" sz="2000" b="1" dirty="0">
                <a:solidFill>
                  <a:srgbClr val="EC7C69"/>
                </a:solidFill>
              </a:rPr>
              <a:t>Mentoring Focus</a:t>
            </a:r>
          </a:p>
          <a:p>
            <a:pPr>
              <a:lnSpc>
                <a:spcPct val="100000"/>
              </a:lnSpc>
            </a:pPr>
            <a:r>
              <a:rPr lang="en-US" sz="1600" dirty="0">
                <a:solidFill>
                  <a:schemeClr val="tx1">
                    <a:lumMod val="75000"/>
                    <a:lumOff val="25000"/>
                  </a:schemeClr>
                </a:solidFill>
              </a:rPr>
              <a:t>Icelandic mentoring clinics placed particular emphasis on:</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Moving from “scenery as product” to </a:t>
            </a:r>
            <a:r>
              <a:rPr lang="en-US" sz="1600" b="1" dirty="0">
                <a:solidFill>
                  <a:schemeClr val="tx1">
                    <a:lumMod val="75000"/>
                    <a:lumOff val="25000"/>
                  </a:schemeClr>
                </a:solidFill>
              </a:rPr>
              <a:t>story-driven experience design</a:t>
            </a:r>
            <a:endParaRPr lang="en-US" sz="1600" dirty="0">
              <a:solidFill>
                <a:schemeClr val="tx1">
                  <a:lumMod val="75000"/>
                  <a:lumOff val="25000"/>
                </a:schemeClr>
              </a:solidFill>
            </a:endParaRP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Strengthening emotional positioning beyond landscape photography</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Managing seasonality and pricing fluctuations</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Integrating sustainability meaningfully rather than superficially</a:t>
            </a:r>
          </a:p>
          <a:p>
            <a:pPr>
              <a:lnSpc>
                <a:spcPct val="100000"/>
              </a:lnSpc>
            </a:pPr>
            <a:endParaRPr lang="en-US" sz="1400" dirty="0"/>
          </a:p>
          <a:p>
            <a:pPr>
              <a:lnSpc>
                <a:spcPct val="100000"/>
              </a:lnSpc>
            </a:pPr>
            <a:r>
              <a:rPr lang="en-US" sz="2000" b="1" dirty="0">
                <a:solidFill>
                  <a:srgbClr val="EC7C69"/>
                </a:solidFill>
              </a:rPr>
              <a:t>Key Discussion Themes</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How do you differentiate when everyone has dramatic scenery?</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How can small operators maintain authenticity while meeting high visitor expectations?</a:t>
            </a:r>
          </a:p>
          <a:p>
            <a:pPr marL="285750" indent="-285750">
              <a:lnSpc>
                <a:spcPct val="100000"/>
              </a:lnSpc>
              <a:buFont typeface="Arial" panose="020B0604020202020204" pitchFamily="34" charset="0"/>
              <a:buChar char="•"/>
            </a:pPr>
            <a:r>
              <a:rPr lang="en-US" sz="1600" dirty="0">
                <a:solidFill>
                  <a:schemeClr val="tx1">
                    <a:lumMod val="75000"/>
                    <a:lumOff val="25000"/>
                  </a:schemeClr>
                </a:solidFill>
              </a:rPr>
              <a:t>How can sustainable practice be embedded operationally — not just marketed?</a:t>
            </a:r>
          </a:p>
          <a:p>
            <a:pPr>
              <a:lnSpc>
                <a:spcPct val="100000"/>
              </a:lnSpc>
            </a:pPr>
            <a:endParaRPr lang="en-US" sz="1400" b="1" dirty="0"/>
          </a:p>
          <a:p>
            <a:pPr>
              <a:lnSpc>
                <a:spcPct val="100000"/>
              </a:lnSpc>
            </a:pPr>
            <a:r>
              <a:rPr lang="en-US" sz="2000" b="1" dirty="0">
                <a:solidFill>
                  <a:srgbClr val="EC7C69"/>
                </a:solidFill>
              </a:rPr>
              <a:t>Outcomes</a:t>
            </a:r>
          </a:p>
          <a:p>
            <a:pPr>
              <a:lnSpc>
                <a:spcPct val="100000"/>
              </a:lnSpc>
            </a:pPr>
            <a:r>
              <a:rPr lang="en-US" sz="1600" dirty="0">
                <a:solidFill>
                  <a:schemeClr val="tx1">
                    <a:lumMod val="75000"/>
                    <a:lumOff val="25000"/>
                  </a:schemeClr>
                </a:solidFill>
              </a:rPr>
              <a:t>Participants refined their experiential positioning, clarified niche audiences, and explored pricing models aligned to shoulder-season demand. The clinics encouraged deeper storytelling rooted in heritage, folklore, and personal host identity.</a:t>
            </a:r>
          </a:p>
          <a:p>
            <a:pPr>
              <a:lnSpc>
                <a:spcPct val="100000"/>
              </a:lnSpc>
            </a:pPr>
            <a:endParaRPr lang="en-US" sz="1400" dirty="0">
              <a:solidFill>
                <a:schemeClr val="tx1">
                  <a:lumMod val="75000"/>
                  <a:lumOff val="25000"/>
                </a:schemeClr>
              </a:solidFill>
            </a:endParaRPr>
          </a:p>
        </p:txBody>
      </p:sp>
      <p:sp>
        <p:nvSpPr>
          <p:cNvPr id="31" name="Text Placeholder 30">
            <a:extLst>
              <a:ext uri="{FF2B5EF4-FFF2-40B4-BE49-F238E27FC236}">
                <a16:creationId xmlns:a16="http://schemas.microsoft.com/office/drawing/2014/main" id="{FE536266-F5A2-FDF2-8CB7-7B5ABADF9E12}"/>
              </a:ext>
            </a:extLst>
          </p:cNvPr>
          <p:cNvSpPr>
            <a:spLocks noGrp="1"/>
          </p:cNvSpPr>
          <p:nvPr>
            <p:ph type="body" sz="quarter" idx="33"/>
          </p:nvPr>
        </p:nvSpPr>
        <p:spPr/>
        <p:txBody>
          <a:bodyPr/>
          <a:lstStyle/>
          <a:p>
            <a:r>
              <a:rPr lang="en-US" sz="2000" dirty="0"/>
              <a:t>Context </a:t>
            </a:r>
          </a:p>
          <a:p>
            <a:endParaRPr lang="en-US" sz="2000" dirty="0">
              <a:solidFill>
                <a:schemeClr val="tx1">
                  <a:lumMod val="75000"/>
                  <a:lumOff val="25000"/>
                </a:schemeClr>
              </a:solidFill>
            </a:endParaRPr>
          </a:p>
          <a:p>
            <a:r>
              <a:rPr lang="en-US" dirty="0">
                <a:solidFill>
                  <a:schemeClr val="tx1">
                    <a:lumMod val="75000"/>
                    <a:lumOff val="25000"/>
                  </a:schemeClr>
                </a:solidFill>
              </a:rPr>
              <a:t>Iceland operates within a highly nature-led tourism market, with strong international visitor flows but increasing pressure around sustainability, seasonality, and differentiation.</a:t>
            </a:r>
          </a:p>
          <a:p>
            <a:endParaRPr lang="en-US" dirty="0"/>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a:xfrm>
            <a:off x="528134" y="1876698"/>
            <a:ext cx="2212334" cy="1049221"/>
          </a:xfrm>
        </p:spPr>
        <p:txBody>
          <a:bodyPr/>
          <a:lstStyle/>
          <a:p>
            <a:r>
              <a:rPr lang="en-US" dirty="0"/>
              <a:t>Mentoring Clinics Insights</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a:xfrm>
            <a:off x="544933" y="941779"/>
            <a:ext cx="2212335" cy="385564"/>
          </a:xfrm>
        </p:spPr>
        <p:txBody>
          <a:bodyPr/>
          <a:lstStyle/>
          <a:p>
            <a:r>
              <a:rPr lang="en-US" dirty="0"/>
              <a:t>Iceland</a:t>
            </a:r>
          </a:p>
        </p:txBody>
      </p:sp>
      <p:pic>
        <p:nvPicPr>
          <p:cNvPr id="5" name="Picture Placeholder 4">
            <a:extLst>
              <a:ext uri="{FF2B5EF4-FFF2-40B4-BE49-F238E27FC236}">
                <a16:creationId xmlns:a16="http://schemas.microsoft.com/office/drawing/2014/main" id="{AE0E3182-79B6-321E-CE1C-6D475FB2181F}"/>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6143" r="16143"/>
          <a:stretch/>
        </p:blipFill>
        <p:spPr>
          <a:xfrm>
            <a:off x="3798377" y="8159262"/>
            <a:ext cx="2803275" cy="2748450"/>
          </a:xfrm>
        </p:spPr>
      </p:pic>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p:txBody>
          <a:bodyPr/>
          <a:lstStyle/>
          <a:p>
            <a:fld id="{9C527BFA-2C0E-4CEC-B6A5-913A56FEF4B4}" type="slidenum">
              <a:rPr lang="fr-CA" smtClean="0"/>
              <a:pPr/>
              <a:t>6</a:t>
            </a:fld>
            <a:endParaRPr lang="fr-CA" dirty="0"/>
          </a:p>
        </p:txBody>
      </p:sp>
      <p:sp>
        <p:nvSpPr>
          <p:cNvPr id="2" name="Text Placeholder 1">
            <a:extLst>
              <a:ext uri="{FF2B5EF4-FFF2-40B4-BE49-F238E27FC236}">
                <a16:creationId xmlns:a16="http://schemas.microsoft.com/office/drawing/2014/main" id="{D09DEA9F-7608-E310-F081-280AF4C78CEC}"/>
              </a:ext>
            </a:extLst>
          </p:cNvPr>
          <p:cNvSpPr>
            <a:spLocks noGrp="1"/>
          </p:cNvSpPr>
          <p:nvPr>
            <p:ph type="body" sz="quarter" idx="65"/>
          </p:nvPr>
        </p:nvSpPr>
        <p:spPr/>
        <p:txBody>
          <a:bodyPr/>
          <a:lstStyle/>
          <a:p>
            <a:r>
              <a:rPr lang="en-GB"/>
              <a:t>Photo Credit: </a:t>
            </a:r>
            <a:r>
              <a:rPr lang="en-GB" dirty="0"/>
              <a:t>: </a:t>
            </a:r>
            <a:r>
              <a:rPr lang="it-IT" dirty="0"/>
              <a:t>A-Frame in Soča, Gorizia, Slovenia</a:t>
            </a:r>
            <a:endParaRPr lang="en-GB"/>
          </a:p>
        </p:txBody>
      </p:sp>
    </p:spTree>
    <p:extLst>
      <p:ext uri="{BB962C8B-B14F-4D97-AF65-F5344CB8AC3E}">
        <p14:creationId xmlns:p14="http://schemas.microsoft.com/office/powerpoint/2010/main" val="1543228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77635A3-4945-AC28-67E5-2CE5307469BA}"/>
              </a:ext>
            </a:extLst>
          </p:cNvPr>
          <p:cNvSpPr>
            <a:spLocks noGrp="1"/>
          </p:cNvSpPr>
          <p:nvPr>
            <p:ph type="body" sz="quarter" idx="32"/>
          </p:nvPr>
        </p:nvSpPr>
        <p:spPr>
          <a:xfrm>
            <a:off x="642948" y="1417603"/>
            <a:ext cx="6541269" cy="2142435"/>
          </a:xfrm>
        </p:spPr>
        <p:txBody>
          <a:bodyPr numCol="1"/>
          <a:lstStyle/>
          <a:p>
            <a:pPr>
              <a:lnSpc>
                <a:spcPct val="100000"/>
              </a:lnSpc>
            </a:pPr>
            <a:r>
              <a:rPr lang="en-GB" sz="2400" b="1" dirty="0">
                <a:solidFill>
                  <a:srgbClr val="EC7C69"/>
                </a:solidFill>
              </a:rPr>
              <a:t>Property Management Systems</a:t>
            </a:r>
          </a:p>
          <a:p>
            <a:pPr>
              <a:lnSpc>
                <a:spcPct val="100000"/>
              </a:lnSpc>
            </a:pPr>
            <a:endParaRPr lang="en-GB" sz="1600" dirty="0">
              <a:solidFill>
                <a:schemeClr val="tx1">
                  <a:lumMod val="75000"/>
                  <a:lumOff val="25000"/>
                </a:schemeClr>
              </a:solidFill>
            </a:endParaRPr>
          </a:p>
          <a:p>
            <a:pPr>
              <a:lnSpc>
                <a:spcPct val="100000"/>
              </a:lnSpc>
            </a:pPr>
            <a:r>
              <a:rPr lang="en-GB" sz="1600" dirty="0">
                <a:solidFill>
                  <a:schemeClr val="tx1">
                    <a:lumMod val="75000"/>
                    <a:lumOff val="25000"/>
                  </a:schemeClr>
                </a:solidFill>
              </a:rPr>
              <a:t>One of the key part of running a tourism business today is Property Management Systems (PMS).  Discussion from clinics </a:t>
            </a:r>
            <a:r>
              <a:rPr lang="en-US" sz="1600" dirty="0">
                <a:solidFill>
                  <a:schemeClr val="tx1">
                    <a:lumMod val="75000"/>
                    <a:lumOff val="25000"/>
                  </a:schemeClr>
                </a:solidFill>
              </a:rPr>
              <a:t>pointed to this being a very valuable aspect</a:t>
            </a:r>
            <a:r>
              <a:rPr lang="en-GB" sz="1600" dirty="0">
                <a:solidFill>
                  <a:schemeClr val="tx1">
                    <a:lumMod val="75000"/>
                    <a:lumOff val="25000"/>
                  </a:schemeClr>
                </a:solidFill>
              </a:rPr>
              <a:t> of running a tourism accommodation business. </a:t>
            </a:r>
          </a:p>
          <a:p>
            <a:pPr>
              <a:lnSpc>
                <a:spcPct val="100000"/>
              </a:lnSpc>
            </a:pPr>
            <a:endParaRPr lang="en-GB" sz="1600" dirty="0">
              <a:solidFill>
                <a:schemeClr val="tx1">
                  <a:lumMod val="75000"/>
                  <a:lumOff val="25000"/>
                </a:schemeClr>
              </a:solidFill>
            </a:endParaRPr>
          </a:p>
          <a:p>
            <a:pPr>
              <a:lnSpc>
                <a:spcPct val="100000"/>
              </a:lnSpc>
            </a:pPr>
            <a:r>
              <a:rPr lang="en-US" sz="1600" b="1" dirty="0">
                <a:solidFill>
                  <a:schemeClr val="tx1">
                    <a:lumMod val="75000"/>
                    <a:lumOff val="25000"/>
                  </a:schemeClr>
                </a:solidFill>
              </a:rPr>
              <a:t>“Automation is very important; having a good PMS system (Property Management System) is a great value for being able to respond to guests and find out about their preferences”</a:t>
            </a:r>
          </a:p>
          <a:p>
            <a:pPr>
              <a:lnSpc>
                <a:spcPct val="100000"/>
              </a:lnSpc>
            </a:pPr>
            <a:endParaRPr lang="en-GB" sz="1600" dirty="0">
              <a:solidFill>
                <a:schemeClr val="tx1">
                  <a:lumMod val="75000"/>
                  <a:lumOff val="25000"/>
                </a:schemeClr>
              </a:solidFill>
            </a:endParaRPr>
          </a:p>
          <a:p>
            <a:pPr>
              <a:lnSpc>
                <a:spcPct val="100000"/>
              </a:lnSpc>
            </a:pPr>
            <a:r>
              <a:rPr lang="en-GB" sz="1600" dirty="0">
                <a:solidFill>
                  <a:schemeClr val="tx1">
                    <a:lumMod val="75000"/>
                    <a:lumOff val="25000"/>
                  </a:schemeClr>
                </a:solidFill>
              </a:rPr>
              <a:t>Tourism businesses already using these systems explained they are using them more and more as they understand how to use them better to improve their tourism accommodation business.</a:t>
            </a:r>
          </a:p>
          <a:p>
            <a:pPr>
              <a:lnSpc>
                <a:spcPct val="100000"/>
              </a:lnSpc>
            </a:pPr>
            <a:endParaRPr lang="en-GB" sz="1600" dirty="0">
              <a:solidFill>
                <a:schemeClr val="tx1">
                  <a:lumMod val="75000"/>
                  <a:lumOff val="25000"/>
                </a:schemeClr>
              </a:solidFill>
            </a:endParaRPr>
          </a:p>
          <a:p>
            <a:pPr>
              <a:lnSpc>
                <a:spcPct val="100000"/>
              </a:lnSpc>
            </a:pPr>
            <a:r>
              <a:rPr lang="is-IS" sz="1600" dirty="0">
                <a:solidFill>
                  <a:schemeClr val="tx1">
                    <a:lumMod val="75000"/>
                    <a:lumOff val="25000"/>
                  </a:schemeClr>
                </a:solidFill>
              </a:rPr>
              <a:t>Participants already using PMS systems were happy to lead discussions to help participants understand them better and their importance. Those who had not used PMS extensively said after the clinic that they planned to </a:t>
            </a:r>
            <a:r>
              <a:rPr lang="en-IE" sz="1600" dirty="0">
                <a:solidFill>
                  <a:schemeClr val="tx1">
                    <a:lumMod val="75000"/>
                    <a:lumOff val="25000"/>
                  </a:schemeClr>
                </a:solidFill>
              </a:rPr>
              <a:t>use the knowledge, tips and tricks learned.</a:t>
            </a:r>
            <a:endParaRPr lang="sl-SI" sz="1600" dirty="0">
              <a:solidFill>
                <a:schemeClr val="tx1">
                  <a:lumMod val="75000"/>
                  <a:lumOff val="25000"/>
                </a:schemeClr>
              </a:solidFill>
            </a:endParaRPr>
          </a:p>
          <a:p>
            <a:pPr>
              <a:lnSpc>
                <a:spcPct val="100000"/>
              </a:lnSpc>
            </a:pPr>
            <a:endParaRPr lang="en-US" sz="1600" dirty="0">
              <a:solidFill>
                <a:schemeClr val="tx1">
                  <a:lumMod val="75000"/>
                  <a:lumOff val="25000"/>
                </a:schemeClr>
              </a:solidFill>
            </a:endParaRPr>
          </a:p>
        </p:txBody>
      </p:sp>
      <p:sp>
        <p:nvSpPr>
          <p:cNvPr id="5" name="Text Placeholder 4">
            <a:extLst>
              <a:ext uri="{FF2B5EF4-FFF2-40B4-BE49-F238E27FC236}">
                <a16:creationId xmlns:a16="http://schemas.microsoft.com/office/drawing/2014/main" id="{298AE8EE-BB93-E67A-F6D0-5989042F1C0C}"/>
              </a:ext>
            </a:extLst>
          </p:cNvPr>
          <p:cNvSpPr>
            <a:spLocks noGrp="1"/>
          </p:cNvSpPr>
          <p:nvPr>
            <p:ph type="body" sz="quarter" idx="38"/>
          </p:nvPr>
        </p:nvSpPr>
        <p:spPr>
          <a:xfrm>
            <a:off x="642948" y="535527"/>
            <a:ext cx="6506617" cy="381311"/>
          </a:xfrm>
        </p:spPr>
        <p:txBody>
          <a:bodyPr/>
          <a:lstStyle/>
          <a:p>
            <a:r>
              <a:rPr lang="en-US" dirty="0"/>
              <a:t>Iceland - Key Takeaway</a:t>
            </a:r>
          </a:p>
        </p:txBody>
      </p:sp>
      <p:sp>
        <p:nvSpPr>
          <p:cNvPr id="6" name="Slide Number Placeholder 5">
            <a:extLst>
              <a:ext uri="{FF2B5EF4-FFF2-40B4-BE49-F238E27FC236}">
                <a16:creationId xmlns:a16="http://schemas.microsoft.com/office/drawing/2014/main" id="{0480A600-F8B9-F3FF-FDB5-A7DA6FAD4012}"/>
              </a:ext>
            </a:extLst>
          </p:cNvPr>
          <p:cNvSpPr>
            <a:spLocks noGrp="1"/>
          </p:cNvSpPr>
          <p:nvPr>
            <p:ph type="sldNum" sz="quarter" idx="4"/>
          </p:nvPr>
        </p:nvSpPr>
        <p:spPr/>
        <p:txBody>
          <a:bodyPr/>
          <a:lstStyle/>
          <a:p>
            <a:fld id="{9C527BFA-2C0E-4CEC-B6A5-913A56FEF4B4}" type="slidenum">
              <a:rPr lang="fr-CA" smtClean="0"/>
              <a:pPr/>
              <a:t>7</a:t>
            </a:fld>
            <a:endParaRPr lang="fr-CA" dirty="0"/>
          </a:p>
        </p:txBody>
      </p:sp>
      <p:sp>
        <p:nvSpPr>
          <p:cNvPr id="2" name="Text Placeholder 1">
            <a:extLst>
              <a:ext uri="{FF2B5EF4-FFF2-40B4-BE49-F238E27FC236}">
                <a16:creationId xmlns:a16="http://schemas.microsoft.com/office/drawing/2014/main" id="{92A7D468-9562-6F98-9DCC-DCAB65791B45}"/>
              </a:ext>
            </a:extLst>
          </p:cNvPr>
          <p:cNvSpPr>
            <a:spLocks noGrp="1"/>
          </p:cNvSpPr>
          <p:nvPr>
            <p:ph type="body" sz="quarter" idx="65"/>
          </p:nvPr>
        </p:nvSpPr>
        <p:spPr/>
        <p:txBody>
          <a:bodyPr/>
          <a:lstStyle/>
          <a:p>
            <a:r>
              <a:rPr lang="en-GB"/>
              <a:t>Photo Credit: The Hidden Haven, Cork, Ireland</a:t>
            </a:r>
          </a:p>
        </p:txBody>
      </p:sp>
      <p:cxnSp>
        <p:nvCxnSpPr>
          <p:cNvPr id="9" name="Straight Connector 8">
            <a:extLst>
              <a:ext uri="{FF2B5EF4-FFF2-40B4-BE49-F238E27FC236}">
                <a16:creationId xmlns:a16="http://schemas.microsoft.com/office/drawing/2014/main" id="{688DE6DC-19F5-6D65-BB02-E0D489A05DAC}"/>
              </a:ext>
            </a:extLst>
          </p:cNvPr>
          <p:cNvCxnSpPr/>
          <p:nvPr/>
        </p:nvCxnSpPr>
        <p:spPr>
          <a:xfrm>
            <a:off x="0" y="1167220"/>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38144FE6-11B3-E352-345A-01289820F089}"/>
              </a:ext>
            </a:extLst>
          </p:cNvPr>
          <p:cNvGrpSpPr/>
          <p:nvPr/>
        </p:nvGrpSpPr>
        <p:grpSpPr>
          <a:xfrm flipH="1">
            <a:off x="457638" y="7593890"/>
            <a:ext cx="1073276" cy="2965650"/>
            <a:chOff x="1127677" y="228112"/>
            <a:chExt cx="3378745" cy="9336067"/>
          </a:xfrm>
          <a:solidFill>
            <a:srgbClr val="9AD1FF"/>
          </a:solidFill>
        </p:grpSpPr>
        <p:sp>
          <p:nvSpPr>
            <p:cNvPr id="10" name="Freeform 9">
              <a:extLst>
                <a:ext uri="{FF2B5EF4-FFF2-40B4-BE49-F238E27FC236}">
                  <a16:creationId xmlns:a16="http://schemas.microsoft.com/office/drawing/2014/main" id="{E3D8ABC6-A605-7AB6-AAC8-439FA402745A}"/>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AB55E459-482F-C3E1-1774-203075CBDDEA}"/>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81257BD5-5634-4E43-EED1-82DD0E131BB9}"/>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2FB84DBD-EC38-194D-FB87-0A5A5D4D095A}"/>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E6A82C35-CADA-A358-DFE3-85581CC1B61B}"/>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05FB9E7E-2FD2-E1C7-7441-D28EA08864BC}"/>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pic>
        <p:nvPicPr>
          <p:cNvPr id="18" name="Označba mesta slike 15" descr="Slika, ki vsebuje besede besedilo, posnetek zaslona, zaslon, računalnik&#10;&#10;Vsebina, ustvarjena z UI, morda ni pravilna.">
            <a:extLst>
              <a:ext uri="{FF2B5EF4-FFF2-40B4-BE49-F238E27FC236}">
                <a16:creationId xmlns:a16="http://schemas.microsoft.com/office/drawing/2014/main" id="{CC88B390-ADD3-47EC-EECB-1A197029DD91}"/>
              </a:ext>
            </a:extLst>
          </p:cNvPr>
          <p:cNvPicPr>
            <a:picLocks noGrp="1" noChangeAspect="1"/>
          </p:cNvPicPr>
          <p:nvPr>
            <p:ph type="pic" sz="quarter" idx="20"/>
          </p:nvPr>
        </p:nvPicPr>
        <p:blipFill rotWithShape="1">
          <a:blip r:embed="rId2"/>
          <a:srcRect l="6384" r="6384"/>
          <a:stretch/>
        </p:blipFill>
        <p:spPr>
          <a:xfrm>
            <a:off x="2727325" y="6973888"/>
            <a:ext cx="3917950" cy="2209800"/>
          </a:xfrm>
          <a:prstGeom prst="rect">
            <a:avLst/>
          </a:prstGeom>
        </p:spPr>
      </p:pic>
    </p:spTree>
    <p:extLst>
      <p:ext uri="{BB962C8B-B14F-4D97-AF65-F5344CB8AC3E}">
        <p14:creationId xmlns:p14="http://schemas.microsoft.com/office/powerpoint/2010/main" val="3820844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56251-733D-2A3D-851F-EE8E0BD1B562}"/>
            </a:ext>
          </a:extLst>
        </p:cNvPr>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DB66912F-756C-1943-70B1-34ECC4E5526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8</a:t>
            </a:fld>
            <a:endParaRPr lang="fr-CA" dirty="0"/>
          </a:p>
        </p:txBody>
      </p:sp>
      <p:sp>
        <p:nvSpPr>
          <p:cNvPr id="13" name="Text Placeholder 2">
            <a:extLst>
              <a:ext uri="{FF2B5EF4-FFF2-40B4-BE49-F238E27FC236}">
                <a16:creationId xmlns:a16="http://schemas.microsoft.com/office/drawing/2014/main" id="{A4085CDE-79D4-5946-22CF-1FACBC2321F5}"/>
              </a:ext>
            </a:extLst>
          </p:cNvPr>
          <p:cNvSpPr txBox="1">
            <a:spLocks/>
          </p:cNvSpPr>
          <p:nvPr/>
        </p:nvSpPr>
        <p:spPr>
          <a:xfrm>
            <a:off x="642948" y="1417603"/>
            <a:ext cx="6541269" cy="2142435"/>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chemeClr val="tx1"/>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ct val="100000"/>
              </a:lnSpc>
            </a:pPr>
            <a:r>
              <a:rPr lang="en-GB" sz="2400" b="1" dirty="0">
                <a:solidFill>
                  <a:srgbClr val="EC7C69"/>
                </a:solidFill>
              </a:rPr>
              <a:t>Using a Sustainability Checklist</a:t>
            </a:r>
          </a:p>
          <a:p>
            <a:pPr>
              <a:lnSpc>
                <a:spcPct val="100000"/>
              </a:lnSpc>
            </a:pPr>
            <a:endParaRPr lang="en-GB" sz="1600" dirty="0">
              <a:solidFill>
                <a:schemeClr val="tx1">
                  <a:lumMod val="75000"/>
                  <a:lumOff val="25000"/>
                </a:schemeClr>
              </a:solidFill>
            </a:endParaRPr>
          </a:p>
          <a:p>
            <a:pPr>
              <a:lnSpc>
                <a:spcPct val="100000"/>
              </a:lnSpc>
            </a:pPr>
            <a:r>
              <a:rPr lang="en-US" sz="1600" dirty="0">
                <a:solidFill>
                  <a:schemeClr val="tx1">
                    <a:lumMod val="75000"/>
                    <a:lumOff val="25000"/>
                  </a:schemeClr>
                </a:solidFill>
              </a:rPr>
              <a:t>Discussions in the clinics often revolved around how you can operate more efficiently as a tourism business.  The session increased </a:t>
            </a:r>
            <a:r>
              <a:rPr lang="en-IE" sz="1600" dirty="0">
                <a:solidFill>
                  <a:schemeClr val="tx1">
                    <a:lumMod val="75000"/>
                    <a:lumOff val="25000"/>
                  </a:schemeClr>
                </a:solidFill>
              </a:rPr>
              <a:t>learning, understanding,</a:t>
            </a:r>
            <a:r>
              <a:rPr lang="is-IS" sz="1600" dirty="0">
                <a:solidFill>
                  <a:schemeClr val="tx1">
                    <a:lumMod val="75000"/>
                    <a:lumOff val="25000"/>
                  </a:schemeClr>
                </a:solidFill>
              </a:rPr>
              <a:t> and knowledge on how to apply certain aspects of sustainability. Starting with a Sustainability Checklist.  </a:t>
            </a:r>
          </a:p>
          <a:p>
            <a:pPr>
              <a:lnSpc>
                <a:spcPct val="100000"/>
              </a:lnSpc>
            </a:pPr>
            <a:endParaRPr lang="is-IS" sz="1600" dirty="0">
              <a:solidFill>
                <a:schemeClr val="tx1">
                  <a:lumMod val="75000"/>
                  <a:lumOff val="25000"/>
                </a:schemeClr>
              </a:solidFill>
            </a:endParaRPr>
          </a:p>
          <a:p>
            <a:pPr>
              <a:lnSpc>
                <a:spcPct val="100000"/>
              </a:lnSpc>
            </a:pPr>
            <a:r>
              <a:rPr lang="is-IS" sz="1600" dirty="0">
                <a:solidFill>
                  <a:schemeClr val="tx1">
                    <a:lumMod val="75000"/>
                    <a:lumOff val="25000"/>
                  </a:schemeClr>
                </a:solidFill>
              </a:rPr>
              <a:t>The Sustainability </a:t>
            </a:r>
            <a:r>
              <a:rPr lang="en-US" sz="1600" dirty="0">
                <a:solidFill>
                  <a:schemeClr val="tx1">
                    <a:lumMod val="75000"/>
                    <a:lumOff val="25000"/>
                  </a:schemeClr>
                </a:solidFill>
              </a:rPr>
              <a:t>Checklist helped participants build sustainability at the business core (solar energy, on-site organic greenhouse restaurant) and have since reported attracting global visitors at premium rates. Key mentor learnings on how to integrate sustainability into every aspect of business operations included: </a:t>
            </a:r>
          </a:p>
          <a:p>
            <a:pPr>
              <a:lnSpc>
                <a:spcPct val="100000"/>
              </a:lnSpc>
            </a:pPr>
            <a:endParaRPr lang="en-US" sz="1600" dirty="0">
              <a:solidFill>
                <a:schemeClr val="tx1">
                  <a:lumMod val="75000"/>
                  <a:lumOff val="25000"/>
                </a:schemeClr>
              </a:solidFill>
            </a:endParaRPr>
          </a:p>
          <a:p>
            <a:pPr marL="342900" indent="-342900">
              <a:lnSpc>
                <a:spcPct val="100000"/>
              </a:lnSpc>
              <a:buFont typeface="Arial" panose="020B0604020202020204" pitchFamily="34" charset="0"/>
              <a:buChar char="•"/>
            </a:pPr>
            <a:r>
              <a:rPr lang="en-US" sz="1600" b="1" dirty="0">
                <a:solidFill>
                  <a:schemeClr val="tx1">
                    <a:lumMod val="75000"/>
                    <a:lumOff val="25000"/>
                  </a:schemeClr>
                </a:solidFill>
              </a:rPr>
              <a:t>Eco-Friendly Accommodations Structures: </a:t>
            </a:r>
            <a:r>
              <a:rPr lang="en-US" sz="1600" dirty="0">
                <a:solidFill>
                  <a:schemeClr val="tx1">
                    <a:lumMod val="75000"/>
                    <a:lumOff val="25000"/>
                  </a:schemeClr>
                </a:solidFill>
              </a:rPr>
              <a:t>Built using natural materials, blending seamlessly with the surrounding environment.</a:t>
            </a:r>
          </a:p>
          <a:p>
            <a:pPr marL="342900" indent="-342900">
              <a:lnSpc>
                <a:spcPct val="100000"/>
              </a:lnSpc>
              <a:buFont typeface="Arial" panose="020B0604020202020204" pitchFamily="34" charset="0"/>
              <a:buChar char="•"/>
            </a:pPr>
            <a:endParaRPr lang="en-US" sz="1600" dirty="0">
              <a:solidFill>
                <a:schemeClr val="tx1">
                  <a:lumMod val="75000"/>
                  <a:lumOff val="25000"/>
                </a:schemeClr>
              </a:solidFill>
            </a:endParaRPr>
          </a:p>
          <a:p>
            <a:pPr marL="342900" indent="-342900">
              <a:lnSpc>
                <a:spcPct val="100000"/>
              </a:lnSpc>
              <a:buFont typeface="Arial" panose="020B0604020202020204" pitchFamily="34" charset="0"/>
              <a:buChar char="•"/>
            </a:pPr>
            <a:r>
              <a:rPr lang="en-US" sz="1600" b="1" dirty="0">
                <a:solidFill>
                  <a:schemeClr val="tx1">
                    <a:lumMod val="75000"/>
                    <a:lumOff val="25000"/>
                  </a:schemeClr>
                </a:solidFill>
              </a:rPr>
              <a:t>Natural Water Features</a:t>
            </a:r>
            <a:r>
              <a:rPr lang="en-US" sz="1600" dirty="0">
                <a:solidFill>
                  <a:schemeClr val="tx1">
                    <a:lumMod val="75000"/>
                    <a:lumOff val="25000"/>
                  </a:schemeClr>
                </a:solidFill>
              </a:rPr>
              <a:t>: An example provided is a resort having a swimming pond purified by aquatic plants and a stream that runs through the restaurant, enhancing the natural ambience. </a:t>
            </a:r>
          </a:p>
          <a:p>
            <a:pPr marL="342900" indent="-342900">
              <a:lnSpc>
                <a:spcPct val="100000"/>
              </a:lnSpc>
              <a:buFont typeface="Arial" panose="020B0604020202020204" pitchFamily="34" charset="0"/>
              <a:buChar char="•"/>
            </a:pPr>
            <a:endParaRPr lang="en-US" sz="1600" dirty="0">
              <a:solidFill>
                <a:schemeClr val="tx1">
                  <a:lumMod val="75000"/>
                  <a:lumOff val="25000"/>
                </a:schemeClr>
              </a:solidFill>
            </a:endParaRPr>
          </a:p>
          <a:p>
            <a:pPr marL="342900" indent="-342900">
              <a:lnSpc>
                <a:spcPct val="100000"/>
              </a:lnSpc>
              <a:buFont typeface="Arial" panose="020B0604020202020204" pitchFamily="34" charset="0"/>
              <a:buChar char="•"/>
            </a:pPr>
            <a:r>
              <a:rPr lang="en-US" sz="1600" b="1" dirty="0">
                <a:solidFill>
                  <a:schemeClr val="tx1">
                    <a:lumMod val="75000"/>
                    <a:lumOff val="25000"/>
                  </a:schemeClr>
                </a:solidFill>
              </a:rPr>
              <a:t>On-Site Organic Garden</a:t>
            </a:r>
            <a:r>
              <a:rPr lang="en-US" sz="1600" dirty="0">
                <a:solidFill>
                  <a:schemeClr val="tx1">
                    <a:lumMod val="75000"/>
                    <a:lumOff val="25000"/>
                  </a:schemeClr>
                </a:solidFill>
              </a:rPr>
              <a:t>: Another example provided where guests are encouraged to pick vegetables, herbs, and fruits from the resort's gardens, promoting a farm-to-table experience.</a:t>
            </a:r>
          </a:p>
          <a:p>
            <a:pPr marL="342900" indent="-342900">
              <a:lnSpc>
                <a:spcPct val="100000"/>
              </a:lnSpc>
              <a:buFont typeface="Arial" panose="020B0604020202020204" pitchFamily="34" charset="0"/>
              <a:buChar char="•"/>
            </a:pPr>
            <a:endParaRPr lang="en-US" sz="1600" dirty="0">
              <a:solidFill>
                <a:schemeClr val="tx1">
                  <a:lumMod val="75000"/>
                  <a:lumOff val="25000"/>
                </a:schemeClr>
              </a:solidFill>
            </a:endParaRPr>
          </a:p>
          <a:p>
            <a:pPr marL="342900" indent="-342900">
              <a:lnSpc>
                <a:spcPct val="100000"/>
              </a:lnSpc>
              <a:buFont typeface="Arial" panose="020B0604020202020204" pitchFamily="34" charset="0"/>
              <a:buChar char="•"/>
            </a:pPr>
            <a:r>
              <a:rPr lang="en-US" sz="1600" b="1" dirty="0">
                <a:solidFill>
                  <a:schemeClr val="tx1">
                    <a:lumMod val="75000"/>
                    <a:lumOff val="25000"/>
                  </a:schemeClr>
                </a:solidFill>
              </a:rPr>
              <a:t>Energy Efficiency</a:t>
            </a:r>
            <a:r>
              <a:rPr lang="en-US" sz="1600" dirty="0">
                <a:solidFill>
                  <a:schemeClr val="tx1">
                    <a:lumMod val="75000"/>
                    <a:lumOff val="25000"/>
                  </a:schemeClr>
                </a:solidFill>
              </a:rPr>
              <a:t>: The mentor explained, using the resources, how accommodations can be designed for energy efficiency, and the resort </a:t>
            </a:r>
            <a:r>
              <a:rPr lang="en-US" sz="1600" dirty="0" err="1">
                <a:solidFill>
                  <a:schemeClr val="tx1">
                    <a:lumMod val="75000"/>
                    <a:lumOff val="25000"/>
                  </a:schemeClr>
                </a:solidFill>
              </a:rPr>
              <a:t>utilises</a:t>
            </a:r>
            <a:r>
              <a:rPr lang="en-US" sz="1600" dirty="0">
                <a:solidFill>
                  <a:schemeClr val="tx1">
                    <a:lumMod val="75000"/>
                    <a:lumOff val="25000"/>
                  </a:schemeClr>
                </a:solidFill>
              </a:rPr>
              <a:t> renewable energy sources where possible.</a:t>
            </a:r>
          </a:p>
          <a:p>
            <a:pPr marL="342900" indent="-342900">
              <a:lnSpc>
                <a:spcPct val="100000"/>
              </a:lnSpc>
              <a:buFont typeface="Arial" panose="020B0604020202020204" pitchFamily="34" charset="0"/>
              <a:buChar char="•"/>
            </a:pPr>
            <a:endParaRPr lang="en-US" sz="1600" dirty="0">
              <a:solidFill>
                <a:schemeClr val="tx1">
                  <a:lumMod val="75000"/>
                  <a:lumOff val="25000"/>
                </a:schemeClr>
              </a:solidFill>
            </a:endParaRPr>
          </a:p>
          <a:p>
            <a:pPr>
              <a:lnSpc>
                <a:spcPct val="100000"/>
              </a:lnSpc>
            </a:pPr>
            <a:r>
              <a:rPr lang="en-US" sz="1600" b="1" dirty="0">
                <a:solidFill>
                  <a:schemeClr val="tx1">
                    <a:lumMod val="75000"/>
                    <a:lumOff val="25000"/>
                  </a:schemeClr>
                </a:solidFill>
              </a:rPr>
              <a:t>Source: </a:t>
            </a:r>
            <a:r>
              <a:rPr lang="en-US" sz="1600" dirty="0">
                <a:solidFill>
                  <a:schemeClr val="tx1">
                    <a:lumMod val="75000"/>
                    <a:lumOff val="25000"/>
                  </a:schemeClr>
                </a:solidFill>
                <a:hlinkClick r:id="rId2">
                  <a:extLst>
                    <a:ext uri="{A12FA001-AC4F-418D-AE19-62706E023703}">
                      <ahyp:hlinkClr xmlns:ahyp="http://schemas.microsoft.com/office/drawing/2018/hyperlinkcolor" val="tx"/>
                    </a:ext>
                  </a:extLst>
                </a:hlinkClick>
              </a:rPr>
              <a:t>Slovenia Tourism – Destination Case Studies</a:t>
            </a:r>
            <a:endParaRPr lang="en-US" sz="1600" dirty="0">
              <a:solidFill>
                <a:schemeClr val="tx1">
                  <a:lumMod val="75000"/>
                  <a:lumOff val="25000"/>
                </a:schemeClr>
              </a:solidFill>
            </a:endParaRPr>
          </a:p>
          <a:p>
            <a:pPr>
              <a:lnSpc>
                <a:spcPct val="100000"/>
              </a:lnSpc>
            </a:pPr>
            <a:endParaRPr lang="sl-SI" sz="1600" dirty="0">
              <a:solidFill>
                <a:schemeClr val="tx1">
                  <a:lumMod val="75000"/>
                  <a:lumOff val="25000"/>
                </a:schemeClr>
              </a:solidFill>
            </a:endParaRPr>
          </a:p>
          <a:p>
            <a:pPr>
              <a:lnSpc>
                <a:spcPct val="100000"/>
              </a:lnSpc>
            </a:pPr>
            <a:endParaRPr lang="en-US" sz="1600" dirty="0">
              <a:solidFill>
                <a:schemeClr val="tx1">
                  <a:lumMod val="75000"/>
                  <a:lumOff val="25000"/>
                </a:schemeClr>
              </a:solidFill>
            </a:endParaRPr>
          </a:p>
        </p:txBody>
      </p:sp>
      <p:sp>
        <p:nvSpPr>
          <p:cNvPr id="14" name="Text Placeholder 4">
            <a:extLst>
              <a:ext uri="{FF2B5EF4-FFF2-40B4-BE49-F238E27FC236}">
                <a16:creationId xmlns:a16="http://schemas.microsoft.com/office/drawing/2014/main" id="{A912CA2A-6CB1-8831-9909-506599240EE0}"/>
              </a:ext>
            </a:extLst>
          </p:cNvPr>
          <p:cNvSpPr txBox="1">
            <a:spLocks/>
          </p:cNvSpPr>
          <p:nvPr/>
        </p:nvSpPr>
        <p:spPr>
          <a:xfrm>
            <a:off x="642948" y="535527"/>
            <a:ext cx="6506617" cy="381311"/>
          </a:xfrm>
          <a:prstGeom prst="rect">
            <a:avLst/>
          </a:prstGeom>
        </p:spPr>
        <p:txBody>
          <a:bodyPr vert="horz" lIns="91440" tIns="45720" rIns="91440" bIns="45720" rtlCol="0">
            <a:noAutofit/>
          </a:bodyPr>
          <a:lstStyle>
            <a:lvl1pPr marL="0" indent="0" algn="l" defTabSz="777514" rtl="0" eaLnBrk="1" latinLnBrk="0" hangingPunct="1">
              <a:lnSpc>
                <a:spcPts val="2240"/>
              </a:lnSpc>
              <a:spcBef>
                <a:spcPts val="0"/>
              </a:spcBef>
              <a:buFont typeface="Arial" panose="020B0604020202020204" pitchFamily="34" charset="0"/>
              <a:buNone/>
              <a:defRPr sz="3000" b="1" i="0" kern="1200">
                <a:solidFill>
                  <a:srgbClr val="459597"/>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dirty="0"/>
              <a:t>Iceland - Key Takeaway</a:t>
            </a:r>
          </a:p>
        </p:txBody>
      </p:sp>
      <p:cxnSp>
        <p:nvCxnSpPr>
          <p:cNvPr id="15" name="Straight Connector 14">
            <a:extLst>
              <a:ext uri="{FF2B5EF4-FFF2-40B4-BE49-F238E27FC236}">
                <a16:creationId xmlns:a16="http://schemas.microsoft.com/office/drawing/2014/main" id="{B7986D47-7142-CBCA-8EEF-CE38D73692E8}"/>
              </a:ext>
            </a:extLst>
          </p:cNvPr>
          <p:cNvCxnSpPr/>
          <p:nvPr/>
        </p:nvCxnSpPr>
        <p:spPr>
          <a:xfrm>
            <a:off x="0" y="1167220"/>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744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0A908-047D-2BFD-31B6-008290F63157}"/>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C97662B5-F70F-8890-3B93-EA450C9C3900}"/>
              </a:ext>
            </a:extLst>
          </p:cNvPr>
          <p:cNvSpPr>
            <a:spLocks noGrp="1"/>
          </p:cNvSpPr>
          <p:nvPr>
            <p:ph type="body" sz="quarter" idx="33"/>
          </p:nvPr>
        </p:nvSpPr>
        <p:spPr/>
        <p:txBody>
          <a:bodyPr/>
          <a:lstStyle/>
          <a:p>
            <a:r>
              <a:rPr lang="en-US" sz="2400" dirty="0"/>
              <a:t>Why Financial Management is important?</a:t>
            </a:r>
          </a:p>
        </p:txBody>
      </p:sp>
      <p:sp>
        <p:nvSpPr>
          <p:cNvPr id="10" name="Text Placeholder 9">
            <a:extLst>
              <a:ext uri="{FF2B5EF4-FFF2-40B4-BE49-F238E27FC236}">
                <a16:creationId xmlns:a16="http://schemas.microsoft.com/office/drawing/2014/main" id="{D2DB7C20-39BF-B490-36E4-F51365D75BB6}"/>
              </a:ext>
            </a:extLst>
          </p:cNvPr>
          <p:cNvSpPr>
            <a:spLocks noGrp="1"/>
          </p:cNvSpPr>
          <p:nvPr>
            <p:ph type="body" sz="quarter" idx="38"/>
          </p:nvPr>
        </p:nvSpPr>
        <p:spPr/>
        <p:txBody>
          <a:bodyPr/>
          <a:lstStyle/>
          <a:p>
            <a:r>
              <a:rPr lang="en-US" dirty="0"/>
              <a:t>Iceland - Key Takeaway</a:t>
            </a:r>
          </a:p>
        </p:txBody>
      </p:sp>
      <p:pic>
        <p:nvPicPr>
          <p:cNvPr id="6" name="Picture Placeholder 5">
            <a:extLst>
              <a:ext uri="{FF2B5EF4-FFF2-40B4-BE49-F238E27FC236}">
                <a16:creationId xmlns:a16="http://schemas.microsoft.com/office/drawing/2014/main" id="{730540F3-84D4-3CE0-3DF7-823EAAA02567}"/>
              </a:ext>
            </a:extLst>
          </p:cNvPr>
          <p:cNvPicPr>
            <a:picLocks noGrp="1" noChangeAspect="1"/>
          </p:cNvPicPr>
          <p:nvPr>
            <p:ph type="pic" sz="quarter" idx="39"/>
          </p:nvPr>
        </p:nvPicPr>
        <p:blipFill rotWithShape="1">
          <a:blip r:embed="rId2">
            <a:extLst>
              <a:ext uri="{28A0092B-C50C-407E-A947-70E740481C1C}">
                <a14:useLocalDpi xmlns:a14="http://schemas.microsoft.com/office/drawing/2010/main" val="0"/>
              </a:ext>
            </a:extLst>
          </a:blip>
          <a:srcRect t="310" b="13929"/>
          <a:stretch/>
        </p:blipFill>
        <p:spPr>
          <a:xfrm>
            <a:off x="1" y="5944794"/>
            <a:ext cx="7001712" cy="4003100"/>
          </a:xfrm>
        </p:spPr>
      </p:pic>
      <p:sp>
        <p:nvSpPr>
          <p:cNvPr id="2" name="Slide Number Placeholder 1">
            <a:extLst>
              <a:ext uri="{FF2B5EF4-FFF2-40B4-BE49-F238E27FC236}">
                <a16:creationId xmlns:a16="http://schemas.microsoft.com/office/drawing/2014/main" id="{526A9F5A-4087-BD90-2186-69DABCA0F9D3}"/>
              </a:ext>
            </a:extLst>
          </p:cNvPr>
          <p:cNvSpPr>
            <a:spLocks noGrp="1"/>
          </p:cNvSpPr>
          <p:nvPr>
            <p:ph type="sldNum" sz="quarter" idx="4"/>
          </p:nvPr>
        </p:nvSpPr>
        <p:spPr/>
        <p:txBody>
          <a:bodyPr/>
          <a:lstStyle/>
          <a:p>
            <a:fld id="{9C527BFA-2C0E-4CEC-B6A5-913A56FEF4B4}" type="slidenum">
              <a:rPr lang="fr-CA" smtClean="0"/>
              <a:pPr/>
              <a:t>9</a:t>
            </a:fld>
            <a:endParaRPr lang="fr-CA" dirty="0"/>
          </a:p>
        </p:txBody>
      </p:sp>
      <p:sp>
        <p:nvSpPr>
          <p:cNvPr id="4" name="Text Placeholder 3">
            <a:extLst>
              <a:ext uri="{FF2B5EF4-FFF2-40B4-BE49-F238E27FC236}">
                <a16:creationId xmlns:a16="http://schemas.microsoft.com/office/drawing/2014/main" id="{A7FF1498-3BF8-B44C-C094-6DDF1F638069}"/>
              </a:ext>
            </a:extLst>
          </p:cNvPr>
          <p:cNvSpPr>
            <a:spLocks noGrp="1"/>
          </p:cNvSpPr>
          <p:nvPr>
            <p:ph type="body" sz="quarter" idx="65"/>
          </p:nvPr>
        </p:nvSpPr>
        <p:spPr/>
        <p:txBody>
          <a:bodyPr/>
          <a:lstStyle/>
          <a:p>
            <a:r>
              <a:rPr lang="en-GB"/>
              <a:t>Photo Credit: </a:t>
            </a:r>
            <a:r>
              <a:rPr lang="en-GB" dirty="0"/>
              <a:t>Caravan Park </a:t>
            </a:r>
            <a:r>
              <a:rPr lang="en-GB" dirty="0" err="1"/>
              <a:t>Sexten</a:t>
            </a:r>
            <a:r>
              <a:rPr lang="en-GB" dirty="0"/>
              <a:t>, Italy</a:t>
            </a:r>
            <a:endParaRPr lang="en-GB"/>
          </a:p>
        </p:txBody>
      </p:sp>
      <p:cxnSp>
        <p:nvCxnSpPr>
          <p:cNvPr id="7" name="Straight Connector 6">
            <a:extLst>
              <a:ext uri="{FF2B5EF4-FFF2-40B4-BE49-F238E27FC236}">
                <a16:creationId xmlns:a16="http://schemas.microsoft.com/office/drawing/2014/main" id="{033D7468-D289-BB82-7BAD-71B3A411BC6E}"/>
              </a:ext>
            </a:extLst>
          </p:cNvPr>
          <p:cNvCxnSpPr/>
          <p:nvPr/>
        </p:nvCxnSpPr>
        <p:spPr>
          <a:xfrm>
            <a:off x="-12269" y="1165222"/>
            <a:ext cx="2466109" cy="0"/>
          </a:xfrm>
          <a:prstGeom prst="line">
            <a:avLst/>
          </a:prstGeom>
          <a:ln w="19050">
            <a:solidFill>
              <a:srgbClr val="FBA63D"/>
            </a:solidFill>
          </a:ln>
        </p:spPr>
        <p:style>
          <a:lnRef idx="1">
            <a:schemeClr val="accent1"/>
          </a:lnRef>
          <a:fillRef idx="0">
            <a:schemeClr val="accent1"/>
          </a:fillRef>
          <a:effectRef idx="0">
            <a:schemeClr val="accent1"/>
          </a:effectRef>
          <a:fontRef idx="minor">
            <a:schemeClr val="tx1"/>
          </a:fontRef>
        </p:style>
      </p:cxnSp>
      <p:sp>
        <p:nvSpPr>
          <p:cNvPr id="14" name="Text Placeholder 3">
            <a:extLst>
              <a:ext uri="{FF2B5EF4-FFF2-40B4-BE49-F238E27FC236}">
                <a16:creationId xmlns:a16="http://schemas.microsoft.com/office/drawing/2014/main" id="{4465D8A4-12C5-0A10-A09D-BB30EF588376}"/>
              </a:ext>
            </a:extLst>
          </p:cNvPr>
          <p:cNvSpPr txBox="1">
            <a:spLocks/>
          </p:cNvSpPr>
          <p:nvPr/>
        </p:nvSpPr>
        <p:spPr>
          <a:xfrm>
            <a:off x="943293" y="1533372"/>
            <a:ext cx="4365685" cy="40296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800" dirty="0">
              <a:solidFill>
                <a:srgbClr val="E96751"/>
              </a:solidFill>
            </a:endParaRPr>
          </a:p>
        </p:txBody>
      </p:sp>
      <p:grpSp>
        <p:nvGrpSpPr>
          <p:cNvPr id="15" name="Group 14">
            <a:extLst>
              <a:ext uri="{FF2B5EF4-FFF2-40B4-BE49-F238E27FC236}">
                <a16:creationId xmlns:a16="http://schemas.microsoft.com/office/drawing/2014/main" id="{3F4D3CF2-FFF1-4DD4-1B4A-5441C93C4393}"/>
              </a:ext>
            </a:extLst>
          </p:cNvPr>
          <p:cNvGrpSpPr/>
          <p:nvPr/>
        </p:nvGrpSpPr>
        <p:grpSpPr>
          <a:xfrm>
            <a:off x="532761" y="1970654"/>
            <a:ext cx="6608334" cy="3576492"/>
            <a:chOff x="798381" y="1738841"/>
            <a:chExt cx="10784001" cy="5418666"/>
          </a:xfrm>
          <a:solidFill>
            <a:srgbClr val="414DA1"/>
          </a:solidFill>
          <a:scene3d>
            <a:camera prst="orthographicFront">
              <a:rot lat="0" lon="0" rev="0"/>
            </a:camera>
            <a:lightRig rig="soft" dir="t">
              <a:rot lat="0" lon="0" rev="0"/>
            </a:lightRig>
          </a:scene3d>
        </p:grpSpPr>
        <p:sp>
          <p:nvSpPr>
            <p:cNvPr id="16" name="Freeform: Shape 15">
              <a:extLst>
                <a:ext uri="{FF2B5EF4-FFF2-40B4-BE49-F238E27FC236}">
                  <a16:creationId xmlns:a16="http://schemas.microsoft.com/office/drawing/2014/main" id="{DDEAEDC1-F63E-0BD2-2E60-A49282DCF13B}"/>
                </a:ext>
              </a:extLst>
            </p:cNvPr>
            <p:cNvSpPr/>
            <p:nvPr/>
          </p:nvSpPr>
          <p:spPr>
            <a:xfrm>
              <a:off x="798381" y="1738841"/>
              <a:ext cx="10784001"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pPr defTabSz="1066800">
                <a:lnSpc>
                  <a:spcPct val="90000"/>
                </a:lnSpc>
                <a:spcBef>
                  <a:spcPct val="0"/>
                </a:spcBef>
                <a:spcAft>
                  <a:spcPct val="35000"/>
                </a:spcAft>
              </a:pPr>
              <a:r>
                <a:rPr lang="en-US" b="1" dirty="0"/>
                <a:t>Prevent Running Out of Money:</a:t>
              </a:r>
              <a:r>
                <a:rPr lang="en-US" dirty="0"/>
                <a:t> Good financial management helps you avoid cash shortages. You’ll ensure you have funds to pay bills (e.g. property upkeep, utilities) even in off-season.</a:t>
              </a:r>
              <a:endParaRPr lang="en-GB" b="0" kern="1200" dirty="0"/>
            </a:p>
          </p:txBody>
        </p:sp>
        <p:sp>
          <p:nvSpPr>
            <p:cNvPr id="17" name="Freeform: Shape 16">
              <a:extLst>
                <a:ext uri="{FF2B5EF4-FFF2-40B4-BE49-F238E27FC236}">
                  <a16:creationId xmlns:a16="http://schemas.microsoft.com/office/drawing/2014/main" id="{F8379E04-EA82-E087-8F67-792719BCD1CF}"/>
                </a:ext>
              </a:extLst>
            </p:cNvPr>
            <p:cNvSpPr/>
            <p:nvPr/>
          </p:nvSpPr>
          <p:spPr>
            <a:xfrm>
              <a:off x="798381" y="3601507"/>
              <a:ext cx="10784001"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b="1" dirty="0"/>
                <a:t>Plan for Growth:</a:t>
              </a:r>
              <a:r>
                <a:rPr lang="en-US" dirty="0"/>
                <a:t> It lets you plan for future needs, like buying new equipment, adding a cabin, or hiring staff as your business expands.</a:t>
              </a:r>
            </a:p>
          </p:txBody>
        </p:sp>
        <p:sp>
          <p:nvSpPr>
            <p:cNvPr id="18" name="Freeform: Shape 17">
              <a:extLst>
                <a:ext uri="{FF2B5EF4-FFF2-40B4-BE49-F238E27FC236}">
                  <a16:creationId xmlns:a16="http://schemas.microsoft.com/office/drawing/2014/main" id="{9B9A3AB6-0070-7F06-19CB-8C20BB051903}"/>
                </a:ext>
              </a:extLst>
            </p:cNvPr>
            <p:cNvSpPr/>
            <p:nvPr/>
          </p:nvSpPr>
          <p:spPr>
            <a:xfrm>
              <a:off x="798381" y="5464174"/>
              <a:ext cx="10784001" cy="1693333"/>
            </a:xfrm>
            <a:custGeom>
              <a:avLst/>
              <a:gdLst>
                <a:gd name="connsiteX0" fmla="*/ 0 w 8128000"/>
                <a:gd name="connsiteY0" fmla="*/ 169333 h 1693333"/>
                <a:gd name="connsiteX1" fmla="*/ 169333 w 8128000"/>
                <a:gd name="connsiteY1" fmla="*/ 0 h 1693333"/>
                <a:gd name="connsiteX2" fmla="*/ 7958667 w 8128000"/>
                <a:gd name="connsiteY2" fmla="*/ 0 h 1693333"/>
                <a:gd name="connsiteX3" fmla="*/ 8128000 w 8128000"/>
                <a:gd name="connsiteY3" fmla="*/ 169333 h 1693333"/>
                <a:gd name="connsiteX4" fmla="*/ 8128000 w 8128000"/>
                <a:gd name="connsiteY4" fmla="*/ 1524000 h 1693333"/>
                <a:gd name="connsiteX5" fmla="*/ 7958667 w 8128000"/>
                <a:gd name="connsiteY5" fmla="*/ 1693333 h 1693333"/>
                <a:gd name="connsiteX6" fmla="*/ 169333 w 8128000"/>
                <a:gd name="connsiteY6" fmla="*/ 1693333 h 1693333"/>
                <a:gd name="connsiteX7" fmla="*/ 0 w 8128000"/>
                <a:gd name="connsiteY7" fmla="*/ 1524000 h 1693333"/>
                <a:gd name="connsiteX8" fmla="*/ 0 w 8128000"/>
                <a:gd name="connsiteY8" fmla="*/ 169333 h 169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693333">
                  <a:moveTo>
                    <a:pt x="0" y="169333"/>
                  </a:moveTo>
                  <a:cubicBezTo>
                    <a:pt x="0" y="75813"/>
                    <a:pt x="75813" y="0"/>
                    <a:pt x="169333" y="0"/>
                  </a:cubicBezTo>
                  <a:lnTo>
                    <a:pt x="7958667" y="0"/>
                  </a:lnTo>
                  <a:cubicBezTo>
                    <a:pt x="8052187" y="0"/>
                    <a:pt x="8128000" y="75813"/>
                    <a:pt x="8128000" y="169333"/>
                  </a:cubicBezTo>
                  <a:lnTo>
                    <a:pt x="8128000" y="1524000"/>
                  </a:lnTo>
                  <a:cubicBezTo>
                    <a:pt x="8128000" y="1617520"/>
                    <a:pt x="8052187" y="1693333"/>
                    <a:pt x="7958667" y="1693333"/>
                  </a:cubicBezTo>
                  <a:lnTo>
                    <a:pt x="169333" y="1693333"/>
                  </a:lnTo>
                  <a:cubicBezTo>
                    <a:pt x="75813" y="1693333"/>
                    <a:pt x="0" y="1617520"/>
                    <a:pt x="0" y="1524000"/>
                  </a:cubicBezTo>
                  <a:lnTo>
                    <a:pt x="0" y="169333"/>
                  </a:lnTo>
                  <a:close/>
                </a:path>
              </a:pathLst>
            </a:custGeom>
            <a:solidFill>
              <a:srgbClr val="459597"/>
            </a:solidFill>
            <a:ln>
              <a:noFill/>
            </a:ln>
            <a:effectLst>
              <a:outerShdw blurRad="107950" dist="12700" dir="5400000" algn="ctr">
                <a:srgbClr val="000000"/>
              </a:outerShdw>
            </a:effectLst>
            <a:sp3d contourW="44450" prstMaterial="matte">
              <a:bevelT w="63500" h="63500" prst="artDeco"/>
              <a:contourClr>
                <a:srgbClr val="FFFFFF"/>
              </a:contourClr>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86373" tIns="91440" rIns="91441" bIns="91440" numCol="1" spcCol="1270" anchor="ctr" anchorCtr="0">
              <a:noAutofit/>
            </a:bodyPr>
            <a:lstStyle/>
            <a:p>
              <a:r>
                <a:rPr lang="en-US" b="1" dirty="0"/>
                <a:t>Build Credibility:</a:t>
              </a:r>
              <a:r>
                <a:rPr lang="en-US" dirty="0"/>
                <a:t> Managing your finances effectively makes it easier to secure loans or attract investors. Lenders will see that you handle money responsibly and have a clear plan.</a:t>
              </a:r>
            </a:p>
          </p:txBody>
        </p:sp>
      </p:grpSp>
      <p:sp>
        <p:nvSpPr>
          <p:cNvPr id="19" name="Rectangle: Rounded Corners 18">
            <a:extLst>
              <a:ext uri="{FF2B5EF4-FFF2-40B4-BE49-F238E27FC236}">
                <a16:creationId xmlns:a16="http://schemas.microsoft.com/office/drawing/2014/main" id="{6100E37E-8C12-F590-DB59-49829CC4EA81}"/>
              </a:ext>
            </a:extLst>
          </p:cNvPr>
          <p:cNvSpPr/>
          <p:nvPr/>
        </p:nvSpPr>
        <p:spPr>
          <a:xfrm>
            <a:off x="771985" y="2162564"/>
            <a:ext cx="955629" cy="690657"/>
          </a:xfrm>
          <a:prstGeom prst="roundRect">
            <a:avLst>
              <a:gd name="adj" fmla="val 10000"/>
            </a:avLst>
          </a:prstGeom>
          <a:blipFill>
            <a:blip r:embed="rId3">
              <a:extLst>
                <a:ext uri="{28A0092B-C50C-407E-A947-70E740481C1C}">
                  <a14:useLocalDpi xmlns:a14="http://schemas.microsoft.com/office/drawing/2010/main" val="0"/>
                </a:ext>
              </a:extLst>
            </a:blip>
            <a:srcRect/>
            <a:stretch>
              <a:fillRect l="-13000" r="-13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22" name="Rectangle: Rounded Corners 21">
            <a:extLst>
              <a:ext uri="{FF2B5EF4-FFF2-40B4-BE49-F238E27FC236}">
                <a16:creationId xmlns:a16="http://schemas.microsoft.com/office/drawing/2014/main" id="{768ED3B4-BEB1-8185-119D-9B10F4E068AA}"/>
              </a:ext>
            </a:extLst>
          </p:cNvPr>
          <p:cNvSpPr/>
          <p:nvPr/>
        </p:nvSpPr>
        <p:spPr>
          <a:xfrm>
            <a:off x="781911" y="3374717"/>
            <a:ext cx="945703" cy="653902"/>
          </a:xfrm>
          <a:prstGeom prst="roundRect">
            <a:avLst>
              <a:gd name="adj" fmla="val 10000"/>
            </a:avLst>
          </a:prstGeom>
          <a:blipFill dpi="0" rotWithShape="1">
            <a:blip r:embed="rId4">
              <a:extLst>
                <a:ext uri="{28A0092B-C50C-407E-A947-70E740481C1C}">
                  <a14:useLocalDpi xmlns:a14="http://schemas.microsoft.com/office/drawing/2010/main" val="0"/>
                </a:ext>
              </a:extLst>
            </a:blip>
            <a:srcRect/>
            <a:stretch>
              <a:fillRect t="-15391" b="-64609"/>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
        <p:nvSpPr>
          <p:cNvPr id="23" name="Rectangle: Rounded Corners 22">
            <a:extLst>
              <a:ext uri="{FF2B5EF4-FFF2-40B4-BE49-F238E27FC236}">
                <a16:creationId xmlns:a16="http://schemas.microsoft.com/office/drawing/2014/main" id="{9D944E2F-4E53-7CAC-610C-E41CE13B3F1A}"/>
              </a:ext>
            </a:extLst>
          </p:cNvPr>
          <p:cNvSpPr/>
          <p:nvPr/>
        </p:nvSpPr>
        <p:spPr>
          <a:xfrm>
            <a:off x="781911" y="4621402"/>
            <a:ext cx="970513" cy="670958"/>
          </a:xfrm>
          <a:prstGeom prst="roundRect">
            <a:avLst>
              <a:gd name="adj" fmla="val 10000"/>
            </a:avLst>
          </a:prstGeom>
          <a:blipFill>
            <a:blip r:embed="rId5"/>
            <a:srcRect/>
            <a:stretch>
              <a:fillRect l="-9000" r="-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spTree>
    <p:extLst>
      <p:ext uri="{BB962C8B-B14F-4D97-AF65-F5344CB8AC3E}">
        <p14:creationId xmlns:p14="http://schemas.microsoft.com/office/powerpoint/2010/main" val="2950456649"/>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33255</TotalTime>
  <Words>2486</Words>
  <Application>Microsoft Office PowerPoint</Application>
  <PresentationFormat>Custom</PresentationFormat>
  <Paragraphs>259</Paragraphs>
  <Slides>24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ADLaM Display</vt:lpstr>
      <vt:lpstr>Amasis MT Pro</vt:lpstr>
      <vt:lpstr>Arial</vt:lpstr>
      <vt:lpstr>Calibri</vt:lpstr>
      <vt:lpstr>Calibri Light</vt:lpstr>
      <vt:lpstr>Montserrat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Laura Magan (MMS,Ireland)</cp:lastModifiedBy>
  <cp:revision>1577</cp:revision>
  <cp:lastPrinted>2021-11-26T07:36:34Z</cp:lastPrinted>
  <dcterms:created xsi:type="dcterms:W3CDTF">2016-05-11T14:31:01Z</dcterms:created>
  <dcterms:modified xsi:type="dcterms:W3CDTF">2026-02-12T15:07:49Z</dcterms:modified>
</cp:coreProperties>
</file>