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50"/>
  </p:notesMasterIdLst>
  <p:handoutMasterIdLst>
    <p:handoutMasterId r:id="rId51"/>
  </p:handoutMasterIdLst>
  <p:sldIdLst>
    <p:sldId id="1389" r:id="rId2"/>
    <p:sldId id="1602" r:id="rId3"/>
    <p:sldId id="257" r:id="rId4"/>
    <p:sldId id="1487" r:id="rId5"/>
    <p:sldId id="1488" r:id="rId6"/>
    <p:sldId id="1497" r:id="rId7"/>
    <p:sldId id="1553" r:id="rId8"/>
    <p:sldId id="1492" r:id="rId9"/>
    <p:sldId id="1498" r:id="rId10"/>
    <p:sldId id="1500" r:id="rId11"/>
    <p:sldId id="1501" r:id="rId12"/>
    <p:sldId id="1504" r:id="rId13"/>
    <p:sldId id="1502" r:id="rId14"/>
    <p:sldId id="1511" r:id="rId15"/>
    <p:sldId id="1561" r:id="rId16"/>
    <p:sldId id="1560" r:id="rId17"/>
    <p:sldId id="1564" r:id="rId18"/>
    <p:sldId id="1565" r:id="rId19"/>
    <p:sldId id="1566" r:id="rId20"/>
    <p:sldId id="1567" r:id="rId21"/>
    <p:sldId id="1569" r:id="rId22"/>
    <p:sldId id="1505" r:id="rId23"/>
    <p:sldId id="1516" r:id="rId24"/>
    <p:sldId id="1518" r:id="rId25"/>
    <p:sldId id="1499" r:id="rId26"/>
    <p:sldId id="1517" r:id="rId27"/>
    <p:sldId id="1507" r:id="rId28"/>
    <p:sldId id="1515" r:id="rId29"/>
    <p:sldId id="1519" r:id="rId30"/>
    <p:sldId id="1506" r:id="rId31"/>
    <p:sldId id="1522" r:id="rId32"/>
    <p:sldId id="1531" r:id="rId33"/>
    <p:sldId id="1532" r:id="rId34"/>
    <p:sldId id="1508" r:id="rId35"/>
    <p:sldId id="1521" r:id="rId36"/>
    <p:sldId id="1520" r:id="rId37"/>
    <p:sldId id="1509" r:id="rId38"/>
    <p:sldId id="1527" r:id="rId39"/>
    <p:sldId id="1512" r:id="rId40"/>
    <p:sldId id="1534" r:id="rId41"/>
    <p:sldId id="1523" r:id="rId42"/>
    <p:sldId id="1524" r:id="rId43"/>
    <p:sldId id="1525" r:id="rId44"/>
    <p:sldId id="1528" r:id="rId45"/>
    <p:sldId id="1535" r:id="rId46"/>
    <p:sldId id="1526" r:id="rId47"/>
    <p:sldId id="1574" r:id="rId48"/>
    <p:sldId id="1402" r:id="rId49"/>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74747"/>
    <a:srgbClr val="F1B749"/>
    <a:srgbClr val="595959"/>
    <a:srgbClr val="FBE5E1"/>
    <a:srgbClr val="F9D2CB"/>
    <a:srgbClr val="040200"/>
    <a:srgbClr val="D9D521"/>
    <a:srgbClr val="2D2C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5897" autoAdjust="0"/>
  </p:normalViewPr>
  <p:slideViewPr>
    <p:cSldViewPr snapToGrid="0" showGuides="1">
      <p:cViewPr varScale="1">
        <p:scale>
          <a:sx n="68" d="100"/>
          <a:sy n="68" d="100"/>
        </p:scale>
        <p:origin x="2814" y="72"/>
      </p:cViewPr>
      <p:guideLst>
        <p:guide pos="2449"/>
        <p:guide pos="4626"/>
        <p:guide orient="horz" pos="6225"/>
        <p:guide pos="272"/>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1" d="1"/>
        <a:sy n="1" d="1"/>
      </p:scale>
      <p:origin x="0" y="-32478"/>
    </p:cViewPr>
  </p:sorterViewPr>
  <p:notesViewPr>
    <p:cSldViewPr snapToGrid="0" showGuides="1">
      <p:cViewPr varScale="1">
        <p:scale>
          <a:sx n="86" d="100"/>
          <a:sy n="86" d="100"/>
        </p:scale>
        <p:origin x="2720" y="208"/>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2025-12-09</a:t>
            </a:fld>
            <a:endParaRPr lang="fr-CA" dirty="0"/>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2025-12-09</a:t>
            </a:fld>
            <a:endParaRPr lang="fr-CA" dirty="0"/>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err="1"/>
              <a:t>Epic Stays</a:t>
            </a:r>
            <a:endParaRPr lang="en-US" dirty="0"/>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dirty="0"/>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www.epicstays.eu</a:t>
            </a:r>
            <a:endParaRPr lang="en-US" dirty="0"/>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dirty="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53252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23657" y="1027261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23658" y="6495745"/>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29667" y="1027261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ct val="100000"/>
              </a:lnSpc>
              <a:spcBef>
                <a:spcPts val="0"/>
              </a:spcBef>
              <a:buNone/>
              <a:defRPr sz="1600" b="0" i="0">
                <a:solidFill>
                  <a:srgbClr val="5959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31796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chemeClr val="accent2"/>
          </a:solidFill>
          <a:ln w="15768" cap="flat">
            <a:noFill/>
            <a:prstDash val="solid"/>
            <a:miter/>
          </a:ln>
        </p:spPr>
        <p:txBody>
          <a:bodyPr wrap="square" rtlCol="0" anchor="ctr">
            <a:noAutofit/>
          </a:bodyPr>
          <a:lstStyle/>
          <a:p>
            <a:endParaRPr lang="en-US" dirty="0"/>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2" spcCol="288000" anchor="t">
            <a:noAutofit/>
          </a:bodyPr>
          <a:lstStyle>
            <a:lvl1pPr marL="0" indent="0" algn="just">
              <a:lnSpc>
                <a:spcPct val="100000"/>
              </a:lnSpc>
              <a:spcBef>
                <a:spcPts val="0"/>
              </a:spcBef>
              <a:buNone/>
              <a:defRPr sz="1600" b="0" i="0">
                <a:solidFill>
                  <a:srgbClr val="5959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a:solidFill>
            <a:schemeClr val="accent2"/>
          </a:solidFill>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3198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F5A78936-4317-7AB7-723E-240F42B140CA}"/>
              </a:ext>
            </a:extLst>
          </p:cNvPr>
          <p:cNvSpPr/>
          <p:nvPr userDrawn="1"/>
        </p:nvSpPr>
        <p:spPr>
          <a:xfrm rot="16200000">
            <a:off x="635737" y="2901513"/>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D"/>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428135"/>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3268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dirty="0"/>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2" spcCol="288000" anchor="t">
            <a:noAutofit/>
          </a:bodyPr>
          <a:lstStyle>
            <a:lvl1pPr marL="0" indent="0" algn="just">
              <a:lnSpc>
                <a:spcPct val="100000"/>
              </a:lnSpc>
              <a:spcBef>
                <a:spcPts val="0"/>
              </a:spcBef>
              <a:buNone/>
              <a:defRPr sz="14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475437" y="6780201"/>
            <a:ext cx="4363545" cy="3941623"/>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415636"/>
            <a:ext cx="3686400" cy="5619750"/>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5BDC489-7E0D-B7EC-BF04-74C10B7E069C}"/>
              </a:ext>
            </a:extLst>
          </p:cNvPr>
          <p:cNvCxnSpPr>
            <a:cxnSpLocks/>
          </p:cNvCxnSpPr>
          <p:nvPr userDrawn="1"/>
        </p:nvCxnSpPr>
        <p:spPr>
          <a:xfrm>
            <a:off x="408890" y="16730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dirty="0"/>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dirty="0"/>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Text</a:t>
            </a:r>
            <a:endParaRPr lang="en-US" dirty="0"/>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chor="ctr">
            <a:noAutofit/>
          </a:bodyPr>
          <a:lstStyle>
            <a:lvl1pPr marL="0" indent="0" algn="l">
              <a:lnSpc>
                <a:spcPct val="100000"/>
              </a:lnSpc>
              <a:spcBef>
                <a:spcPts val="0"/>
              </a:spcBef>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2" spcCol="288000" anchor="t">
            <a:noAutofit/>
          </a:bodyPr>
          <a:lstStyle>
            <a:lvl1pPr marL="0" indent="0" algn="just">
              <a:lnSpc>
                <a:spcPts val="122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dirty="0"/>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132732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endParaRPr lang="en-US" dirty="0"/>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dirty="0"/>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dirty="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000000">
            <a:off x="4275622" y="-1436503"/>
            <a:ext cx="5350911" cy="5537326"/>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693261" y="3945362"/>
            <a:ext cx="1112379" cy="419932"/>
          </a:xfrm>
        </p:spPr>
        <p:txBody>
          <a:bodyPr anchor="ctr">
            <a:noAutofit/>
          </a:bodyPr>
          <a:lstStyle>
            <a:lvl1pPr marL="0" indent="0" algn="l">
              <a:buNone/>
              <a:defRPr sz="102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dirty="0"/>
              <a:t>03.01.2023</a:t>
            </a:r>
            <a:endParaRPr lang="en-US" dirty="0"/>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45625" y="2929669"/>
            <a:ext cx="3480107" cy="79815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lang="en-US" sz="1836"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27074" y="2248482"/>
            <a:ext cx="3480107" cy="678575"/>
          </a:xfrm>
        </p:spPr>
        <p:txBody>
          <a:bodyPr>
            <a:noAutofit/>
          </a:bodyPr>
          <a:lstStyle>
            <a:lvl1pPr marL="0" indent="0" algn="l">
              <a:spcBef>
                <a:spcPts val="0"/>
              </a:spcBef>
              <a:buNone/>
              <a:defRPr lang="en-US" sz="2857" b="1" i="0" kern="1200" dirty="0">
                <a:solidFill>
                  <a:srgbClr val="EC7C69"/>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YOUR HEADING</a:t>
            </a:r>
            <a:endParaRPr lang="en-US" dirty="0"/>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949363" y="3946264"/>
            <a:ext cx="1097067" cy="419932"/>
          </a:xfrm>
        </p:spPr>
        <p:txBody>
          <a:bodyPr anchor="ctr">
            <a:noAutofit/>
          </a:bodyPr>
          <a:lstStyle>
            <a:lvl1pPr marL="0" indent="0" algn="l">
              <a:buNone/>
              <a:defRPr sz="102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dirty="0"/>
              <a:t>ISSUE 1 |</a:t>
            </a:r>
            <a:endParaRPr lang="en-US" dirty="0"/>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111" y="3028048"/>
            <a:ext cx="7115975" cy="6918760"/>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36"/>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662711" y="568711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294874" y="5677102"/>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662711" y="628730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294874" y="6287111"/>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662711" y="688749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294874" y="6897120"/>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662711" y="748768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294874" y="750712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662711" y="8087876"/>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294874" y="8117138"/>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662711" y="8688067"/>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294874" y="872714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555019" y="4827606"/>
            <a:ext cx="3902850" cy="736913"/>
          </a:xfrm>
        </p:spPr>
        <p:txBody>
          <a:bodyPr>
            <a:noAutofit/>
          </a:bodyPr>
          <a:lstStyle>
            <a:lvl1pPr marL="0" indent="0" algn="l">
              <a:lnSpc>
                <a:spcPct val="100000"/>
              </a:lnSpc>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What’s Inside…</a:t>
            </a:r>
            <a:endParaRPr lang="en-US" dirty="0"/>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646211" y="6198332"/>
            <a:ext cx="3811659" cy="2421896"/>
            <a:chOff x="-3025" y="5942032"/>
            <a:chExt cx="3207651" cy="1992520"/>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111" y="9466817"/>
            <a:ext cx="3945817" cy="542704"/>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p:nvPr>
        </p:nvSpPr>
        <p:spPr>
          <a:xfrm>
            <a:off x="20393" y="9532023"/>
            <a:ext cx="3902850" cy="507057"/>
          </a:xfrm>
        </p:spPr>
        <p:txBody>
          <a:bodyPr anchor="t">
            <a:noAutofit/>
          </a:bodyPr>
          <a:lstStyle>
            <a:lvl1pPr marL="0" indent="0" algn="ctr">
              <a:lnSpc>
                <a:spcPct val="100000"/>
              </a:lnSpc>
              <a:spcBef>
                <a:spcPts val="0"/>
              </a:spcBef>
              <a:buNone/>
              <a:defRPr sz="1836"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endParaRPr lang="en-US" dirty="0"/>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111" y="2915313"/>
            <a:ext cx="3877427"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354010" y="0"/>
            <a:ext cx="2421565" cy="2920306"/>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32"/>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920482" y="4355522"/>
            <a:ext cx="1855093" cy="9772"/>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C4039C-F04B-7553-E129-4EED77475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Tree>
    <p:extLst>
      <p:ext uri="{BB962C8B-B14F-4D97-AF65-F5344CB8AC3E}">
        <p14:creationId xmlns:p14="http://schemas.microsoft.com/office/powerpoint/2010/main" val="1729734739"/>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agazine/Newsletter Cover">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DA5D47D1-2E4D-53CD-5BC3-8F1CDDFDBF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000000">
            <a:off x="4275622" y="-1436503"/>
            <a:ext cx="5350911" cy="5537326"/>
          </a:xfrm>
          <a:custGeom>
            <a:avLst/>
            <a:gdLst>
              <a:gd name="connsiteX0" fmla="*/ 0 w 6275419"/>
              <a:gd name="connsiteY0" fmla="*/ 2338122 h 6547299"/>
              <a:gd name="connsiteX1" fmla="*/ 0 w 6275419"/>
              <a:gd name="connsiteY1" fmla="*/ 0 h 6547299"/>
              <a:gd name="connsiteX2" fmla="*/ 1349916 w 6275419"/>
              <a:gd name="connsiteY2" fmla="*/ 0 h 6547299"/>
              <a:gd name="connsiteX3" fmla="*/ 994942 w 6275419"/>
              <a:gd name="connsiteY3" fmla="*/ 614832 h 6547299"/>
              <a:gd name="connsiteX4" fmla="*/ 177967 w 6275419"/>
              <a:gd name="connsiteY4" fmla="*/ 614832 h 6547299"/>
              <a:gd name="connsiteX5" fmla="*/ 177967 w 6275419"/>
              <a:gd name="connsiteY5" fmla="*/ 2029874 h 6547299"/>
              <a:gd name="connsiteX6" fmla="*/ 3561392 w 6275419"/>
              <a:gd name="connsiteY6" fmla="*/ 6547299 h 6547299"/>
              <a:gd name="connsiteX7" fmla="*/ 4084033 w 6275419"/>
              <a:gd name="connsiteY7" fmla="*/ 5642058 h 6547299"/>
              <a:gd name="connsiteX8" fmla="*/ 1736058 w 6275419"/>
              <a:gd name="connsiteY8" fmla="*/ 4286454 h 6547299"/>
              <a:gd name="connsiteX9" fmla="*/ 1736058 w 6275419"/>
              <a:gd name="connsiteY9" fmla="*/ 3785708 h 6547299"/>
              <a:gd name="connsiteX10" fmla="*/ 3877337 w 6275419"/>
              <a:gd name="connsiteY10" fmla="*/ 76905 h 6547299"/>
              <a:gd name="connsiteX11" fmla="*/ 3744133 w 6275419"/>
              <a:gd name="connsiteY11" fmla="*/ 0 h 6547299"/>
              <a:gd name="connsiteX12" fmla="*/ 6275419 w 6275419"/>
              <a:gd name="connsiteY12" fmla="*/ 0 h 6547299"/>
              <a:gd name="connsiteX13" fmla="*/ 6275419 w 6275419"/>
              <a:gd name="connsiteY13" fmla="*/ 6547299 h 6547299"/>
              <a:gd name="connsiteX14" fmla="*/ 0 w 6275419"/>
              <a:gd name="connsiteY14" fmla="*/ 6547299 h 6547299"/>
              <a:gd name="connsiteX15" fmla="*/ 0 w 6275419"/>
              <a:gd name="connsiteY15" fmla="*/ 3284141 h 6547299"/>
              <a:gd name="connsiteX16" fmla="*/ 177967 w 6275419"/>
              <a:gd name="connsiteY16" fmla="*/ 3386890 h 6547299"/>
              <a:gd name="connsiteX17" fmla="*/ 177968 w 6275419"/>
              <a:gd name="connsiteY17" fmla="*/ 4620240 h 6547299"/>
              <a:gd name="connsiteX18" fmla="*/ 119092 w 6275419"/>
              <a:gd name="connsiteY18" fmla="*/ 4722215 h 6547299"/>
              <a:gd name="connsiteX19" fmla="*/ 177968 w 6275419"/>
              <a:gd name="connsiteY19" fmla="*/ 4756207 h 6547299"/>
              <a:gd name="connsiteX20" fmla="*/ 177968 w 6275419"/>
              <a:gd name="connsiteY20" fmla="*/ 5344355 h 6547299"/>
              <a:gd name="connsiteX21" fmla="*/ 1196669 w 6275419"/>
              <a:gd name="connsiteY21" fmla="*/ 5344354 h 6547299"/>
              <a:gd name="connsiteX22" fmla="*/ 3280230 w 6275419"/>
              <a:gd name="connsiteY22" fmla="*/ 6547299 h 654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75419" h="654729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p:spPr>
      </p:pic>
      <p:sp>
        <p:nvSpPr>
          <p:cNvPr id="296" name="Text Placeholder 32">
            <a:extLst>
              <a:ext uri="{FF2B5EF4-FFF2-40B4-BE49-F238E27FC236}">
                <a16:creationId xmlns:a16="http://schemas.microsoft.com/office/drawing/2014/main" id="{ECA6C077-5204-6C4D-9FFA-06AB7E6C2557}"/>
              </a:ext>
            </a:extLst>
          </p:cNvPr>
          <p:cNvSpPr>
            <a:spLocks noGrp="1"/>
          </p:cNvSpPr>
          <p:nvPr>
            <p:ph type="body" sz="quarter" idx="34" hasCustomPrompt="1"/>
          </p:nvPr>
        </p:nvSpPr>
        <p:spPr>
          <a:xfrm>
            <a:off x="6693261" y="3945362"/>
            <a:ext cx="1112379" cy="419932"/>
          </a:xfrm>
        </p:spPr>
        <p:txBody>
          <a:bodyPr anchor="ctr">
            <a:noAutofit/>
          </a:bodyPr>
          <a:lstStyle>
            <a:lvl1pPr marL="0" indent="0" algn="l">
              <a:buNone/>
              <a:defRPr sz="1020" b="0" i="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dirty="0"/>
              <a:t>03.01.2023</a:t>
            </a:r>
            <a:endParaRPr lang="en-US" dirty="0"/>
          </a:p>
        </p:txBody>
      </p:sp>
      <p:sp>
        <p:nvSpPr>
          <p:cNvPr id="951" name="Text Placeholder 32">
            <a:extLst>
              <a:ext uri="{FF2B5EF4-FFF2-40B4-BE49-F238E27FC236}">
                <a16:creationId xmlns:a16="http://schemas.microsoft.com/office/drawing/2014/main" id="{5B25CC80-B1CE-B74C-877E-AE820AED9FCB}"/>
              </a:ext>
            </a:extLst>
          </p:cNvPr>
          <p:cNvSpPr>
            <a:spLocks noGrp="1"/>
          </p:cNvSpPr>
          <p:nvPr userDrawn="1">
            <p:ph type="body" sz="quarter" idx="46" hasCustomPrompt="1"/>
          </p:nvPr>
        </p:nvSpPr>
        <p:spPr>
          <a:xfrm>
            <a:off x="345625" y="2929669"/>
            <a:ext cx="3480107" cy="798152"/>
          </a:xfrm>
        </p:spPr>
        <p:txBody>
          <a:bodyPr numCol="1" spcCol="288000" anchor="t">
            <a:noAutofit/>
          </a:bodyPr>
          <a:lstStyle>
            <a:lvl1pPr marL="0" marR="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lang="en-US" sz="1836" b="0" i="0" kern="1200" dirty="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just" defTabSz="2114814" rtl="0" eaLnBrk="1" fontAlgn="auto" latinLnBrk="0" hangingPunct="1">
              <a:lnSpc>
                <a:spcPct val="100000"/>
              </a:lnSpc>
              <a:spcBef>
                <a:spcPts val="0"/>
              </a:spcBef>
              <a:spcAft>
                <a:spcPts val="0"/>
              </a:spcAft>
              <a:buClrTx/>
              <a:buSzTx/>
              <a:buFont typeface="Arial" panose="020B0604020202020204" pitchFamily="34" charset="0"/>
              <a:buNone/>
              <a:tabLst/>
              <a:defRPr/>
            </a:pPr>
            <a:r>
              <a:rPr lang="en-IE" dirty="0"/>
              <a:t>sub-heading</a:t>
            </a:r>
            <a:endParaRPr lang="en-US" dirty="0"/>
          </a:p>
          <a:p>
            <a:pPr lvl="0"/>
            <a:endParaRPr lang="en-US" dirty="0"/>
          </a:p>
        </p:txBody>
      </p:sp>
      <p:sp>
        <p:nvSpPr>
          <p:cNvPr id="952" name="Text Placeholder 32">
            <a:extLst>
              <a:ext uri="{FF2B5EF4-FFF2-40B4-BE49-F238E27FC236}">
                <a16:creationId xmlns:a16="http://schemas.microsoft.com/office/drawing/2014/main" id="{ED82B23B-FF73-0D4C-801A-57724D278473}"/>
              </a:ext>
            </a:extLst>
          </p:cNvPr>
          <p:cNvSpPr>
            <a:spLocks noGrp="1"/>
          </p:cNvSpPr>
          <p:nvPr userDrawn="1">
            <p:ph type="body" sz="quarter" idx="47" hasCustomPrompt="1"/>
          </p:nvPr>
        </p:nvSpPr>
        <p:spPr>
          <a:xfrm>
            <a:off x="338364" y="2081255"/>
            <a:ext cx="3480107" cy="678575"/>
          </a:xfrm>
        </p:spPr>
        <p:txBody>
          <a:bodyPr>
            <a:noAutofit/>
          </a:bodyPr>
          <a:lstStyle>
            <a:lvl1pPr marL="0" indent="0" algn="l">
              <a:spcBef>
                <a:spcPts val="0"/>
              </a:spcBef>
              <a:buNone/>
              <a:defRPr lang="en-US" sz="2857" b="1" i="0" kern="1200" dirty="0">
                <a:solidFill>
                  <a:srgbClr val="EC7C69"/>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YOUR HEADING</a:t>
            </a:r>
            <a:endParaRPr lang="en-US" dirty="0"/>
          </a:p>
        </p:txBody>
      </p:sp>
      <p:sp>
        <p:nvSpPr>
          <p:cNvPr id="957" name="Text Placeholder 32">
            <a:extLst>
              <a:ext uri="{FF2B5EF4-FFF2-40B4-BE49-F238E27FC236}">
                <a16:creationId xmlns:a16="http://schemas.microsoft.com/office/drawing/2014/main" id="{14453E36-43B2-A742-AAE1-1D6615402456}"/>
              </a:ext>
            </a:extLst>
          </p:cNvPr>
          <p:cNvSpPr>
            <a:spLocks noGrp="1"/>
          </p:cNvSpPr>
          <p:nvPr userDrawn="1">
            <p:ph type="body" sz="quarter" idx="48" hasCustomPrompt="1"/>
          </p:nvPr>
        </p:nvSpPr>
        <p:spPr>
          <a:xfrm>
            <a:off x="5949363" y="3946264"/>
            <a:ext cx="1097067" cy="419932"/>
          </a:xfrm>
        </p:spPr>
        <p:txBody>
          <a:bodyPr anchor="ctr">
            <a:noAutofit/>
          </a:bodyPr>
          <a:lstStyle>
            <a:lvl1pPr marL="0" indent="0" algn="l">
              <a:buNone/>
              <a:defRPr sz="1020" b="1" i="0">
                <a:solidFill>
                  <a:srgbClr val="69ADAD"/>
                </a:solidFill>
                <a:latin typeface="Verdana" panose="020B0604030504040204" pitchFamily="34" charset="0"/>
                <a:ea typeface="Verdana" panose="020B0604030504040204" pitchFamily="34" charset="0"/>
                <a:cs typeface="Verdana" panose="020B0604030504040204" pitchFamily="34" charset="0"/>
              </a:defRPr>
            </a:lvl1pPr>
            <a:lvl2pPr marL="596002" indent="0">
              <a:buNone/>
              <a:defRPr sz="5047">
                <a:solidFill>
                  <a:srgbClr val="011E3B"/>
                </a:solidFill>
                <a:latin typeface="Montserrat" pitchFamily="2" charset="77"/>
              </a:defRPr>
            </a:lvl2pPr>
            <a:lvl3pPr marL="1192008" indent="0">
              <a:buNone/>
              <a:defRPr sz="5047">
                <a:solidFill>
                  <a:srgbClr val="011E3B"/>
                </a:solidFill>
                <a:latin typeface="Montserrat" pitchFamily="2" charset="77"/>
              </a:defRPr>
            </a:lvl3pPr>
            <a:lvl4pPr marL="1788009" indent="0">
              <a:buNone/>
              <a:defRPr sz="5047">
                <a:solidFill>
                  <a:srgbClr val="011E3B"/>
                </a:solidFill>
                <a:latin typeface="Montserrat" pitchFamily="2" charset="77"/>
              </a:defRPr>
            </a:lvl4pPr>
            <a:lvl5pPr marL="2384014" indent="0">
              <a:buNone/>
              <a:defRPr sz="5047">
                <a:solidFill>
                  <a:srgbClr val="011E3B"/>
                </a:solidFill>
                <a:latin typeface="Montserrat" pitchFamily="2" charset="77"/>
              </a:defRPr>
            </a:lvl5pPr>
          </a:lstStyle>
          <a:p>
            <a:pPr lvl="0"/>
            <a:r>
              <a:rPr lang="en-GB" dirty="0"/>
              <a:t>ISSUE 1 |</a:t>
            </a:r>
            <a:endParaRPr lang="en-US" dirty="0"/>
          </a:p>
        </p:txBody>
      </p:sp>
      <p:sp>
        <p:nvSpPr>
          <p:cNvPr id="26" name="Freeform 25">
            <a:extLst>
              <a:ext uri="{FF2B5EF4-FFF2-40B4-BE49-F238E27FC236}">
                <a16:creationId xmlns:a16="http://schemas.microsoft.com/office/drawing/2014/main" id="{824723B6-F575-08AD-98AE-555F9A51F052}"/>
              </a:ext>
            </a:extLst>
          </p:cNvPr>
          <p:cNvSpPr/>
          <p:nvPr userDrawn="1"/>
        </p:nvSpPr>
        <p:spPr>
          <a:xfrm>
            <a:off x="-3111" y="3054355"/>
            <a:ext cx="7643164" cy="6892453"/>
          </a:xfrm>
          <a:custGeom>
            <a:avLst/>
            <a:gdLst>
              <a:gd name="connsiteX0" fmla="*/ 2260494 w 5317284"/>
              <a:gd name="connsiteY0" fmla="*/ 0 h 6074616"/>
              <a:gd name="connsiteX1" fmla="*/ 5317284 w 5317284"/>
              <a:gd name="connsiteY1" fmla="*/ 3037308 h 6074616"/>
              <a:gd name="connsiteX2" fmla="*/ 2260494 w 5317284"/>
              <a:gd name="connsiteY2" fmla="*/ 6074616 h 6074616"/>
              <a:gd name="connsiteX3" fmla="*/ 99017 w 5317284"/>
              <a:gd name="connsiteY3" fmla="*/ 5185009 h 6074616"/>
              <a:gd name="connsiteX4" fmla="*/ 0 w 5317284"/>
              <a:gd name="connsiteY4" fmla="*/ 5076758 h 6074616"/>
              <a:gd name="connsiteX5" fmla="*/ 0 w 5317284"/>
              <a:gd name="connsiteY5" fmla="*/ 997859 h 6074616"/>
              <a:gd name="connsiteX6" fmla="*/ 99017 w 5317284"/>
              <a:gd name="connsiteY6" fmla="*/ 889607 h 6074616"/>
              <a:gd name="connsiteX7" fmla="*/ 2260494 w 5317284"/>
              <a:gd name="connsiteY7" fmla="*/ 0 h 607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7284" h="6074616">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36"/>
          </a:p>
        </p:txBody>
      </p:sp>
      <p:sp>
        <p:nvSpPr>
          <p:cNvPr id="306" name="Text Placeholder 32">
            <a:extLst>
              <a:ext uri="{FF2B5EF4-FFF2-40B4-BE49-F238E27FC236}">
                <a16:creationId xmlns:a16="http://schemas.microsoft.com/office/drawing/2014/main" id="{D17BC012-D9EA-534A-BEFC-2C2863DD8823}"/>
              </a:ext>
            </a:extLst>
          </p:cNvPr>
          <p:cNvSpPr>
            <a:spLocks noGrp="1"/>
          </p:cNvSpPr>
          <p:nvPr userDrawn="1">
            <p:ph type="body" sz="quarter" idx="14" hasCustomPrompt="1"/>
          </p:nvPr>
        </p:nvSpPr>
        <p:spPr>
          <a:xfrm>
            <a:off x="804390" y="5029995"/>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1</a:t>
            </a:r>
            <a:endParaRPr lang="en-US" dirty="0"/>
          </a:p>
        </p:txBody>
      </p:sp>
      <p:sp>
        <p:nvSpPr>
          <p:cNvPr id="307" name="Text Placeholder 32">
            <a:extLst>
              <a:ext uri="{FF2B5EF4-FFF2-40B4-BE49-F238E27FC236}">
                <a16:creationId xmlns:a16="http://schemas.microsoft.com/office/drawing/2014/main" id="{382A08F1-9E54-5648-BB22-C9AF6ACC09EB}"/>
              </a:ext>
            </a:extLst>
          </p:cNvPr>
          <p:cNvSpPr>
            <a:spLocks noGrp="1"/>
          </p:cNvSpPr>
          <p:nvPr userDrawn="1">
            <p:ph type="body" sz="quarter" idx="15" hasCustomPrompt="1"/>
          </p:nvPr>
        </p:nvSpPr>
        <p:spPr>
          <a:xfrm>
            <a:off x="1436553" y="5019980"/>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08" name="Text Placeholder 32">
            <a:extLst>
              <a:ext uri="{FF2B5EF4-FFF2-40B4-BE49-F238E27FC236}">
                <a16:creationId xmlns:a16="http://schemas.microsoft.com/office/drawing/2014/main" id="{3DB9BB93-CE9E-B84F-BB30-28EF773833E9}"/>
              </a:ext>
            </a:extLst>
          </p:cNvPr>
          <p:cNvSpPr>
            <a:spLocks noGrp="1"/>
          </p:cNvSpPr>
          <p:nvPr userDrawn="1">
            <p:ph type="body" sz="quarter" idx="16" hasCustomPrompt="1"/>
          </p:nvPr>
        </p:nvSpPr>
        <p:spPr>
          <a:xfrm>
            <a:off x="804390" y="5630185"/>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2</a:t>
            </a:r>
            <a:endParaRPr lang="en-US" dirty="0"/>
          </a:p>
        </p:txBody>
      </p:sp>
      <p:sp>
        <p:nvSpPr>
          <p:cNvPr id="309" name="Text Placeholder 32">
            <a:extLst>
              <a:ext uri="{FF2B5EF4-FFF2-40B4-BE49-F238E27FC236}">
                <a16:creationId xmlns:a16="http://schemas.microsoft.com/office/drawing/2014/main" id="{75FF6FF5-50D5-024F-8A24-1F56A4BB1620}"/>
              </a:ext>
            </a:extLst>
          </p:cNvPr>
          <p:cNvSpPr>
            <a:spLocks noGrp="1"/>
          </p:cNvSpPr>
          <p:nvPr userDrawn="1">
            <p:ph type="body" sz="quarter" idx="17" hasCustomPrompt="1"/>
          </p:nvPr>
        </p:nvSpPr>
        <p:spPr>
          <a:xfrm>
            <a:off x="1436553" y="5629989"/>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0" name="Text Placeholder 32">
            <a:extLst>
              <a:ext uri="{FF2B5EF4-FFF2-40B4-BE49-F238E27FC236}">
                <a16:creationId xmlns:a16="http://schemas.microsoft.com/office/drawing/2014/main" id="{D5FEB1B5-8091-D241-825E-C6721C051129}"/>
              </a:ext>
            </a:extLst>
          </p:cNvPr>
          <p:cNvSpPr>
            <a:spLocks noGrp="1"/>
          </p:cNvSpPr>
          <p:nvPr userDrawn="1">
            <p:ph type="body" sz="quarter" idx="18" hasCustomPrompt="1"/>
          </p:nvPr>
        </p:nvSpPr>
        <p:spPr>
          <a:xfrm>
            <a:off x="804390" y="6230375"/>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3</a:t>
            </a:r>
            <a:endParaRPr lang="en-US" dirty="0"/>
          </a:p>
        </p:txBody>
      </p:sp>
      <p:sp>
        <p:nvSpPr>
          <p:cNvPr id="311" name="Text Placeholder 32">
            <a:extLst>
              <a:ext uri="{FF2B5EF4-FFF2-40B4-BE49-F238E27FC236}">
                <a16:creationId xmlns:a16="http://schemas.microsoft.com/office/drawing/2014/main" id="{BAC969AF-A73C-7A4B-9CA1-3361BC420950}"/>
              </a:ext>
            </a:extLst>
          </p:cNvPr>
          <p:cNvSpPr>
            <a:spLocks noGrp="1"/>
          </p:cNvSpPr>
          <p:nvPr userDrawn="1">
            <p:ph type="body" sz="quarter" idx="19" hasCustomPrompt="1"/>
          </p:nvPr>
        </p:nvSpPr>
        <p:spPr>
          <a:xfrm>
            <a:off x="1436553" y="6239998"/>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2" name="Text Placeholder 32">
            <a:extLst>
              <a:ext uri="{FF2B5EF4-FFF2-40B4-BE49-F238E27FC236}">
                <a16:creationId xmlns:a16="http://schemas.microsoft.com/office/drawing/2014/main" id="{343765AB-3721-9749-A9F9-DF462E313BEA}"/>
              </a:ext>
            </a:extLst>
          </p:cNvPr>
          <p:cNvSpPr>
            <a:spLocks noGrp="1"/>
          </p:cNvSpPr>
          <p:nvPr userDrawn="1">
            <p:ph type="body" sz="quarter" idx="20" hasCustomPrompt="1"/>
          </p:nvPr>
        </p:nvSpPr>
        <p:spPr>
          <a:xfrm>
            <a:off x="804390" y="6830564"/>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4</a:t>
            </a:r>
            <a:endParaRPr lang="en-US" dirty="0"/>
          </a:p>
        </p:txBody>
      </p:sp>
      <p:sp>
        <p:nvSpPr>
          <p:cNvPr id="313" name="Text Placeholder 32">
            <a:extLst>
              <a:ext uri="{FF2B5EF4-FFF2-40B4-BE49-F238E27FC236}">
                <a16:creationId xmlns:a16="http://schemas.microsoft.com/office/drawing/2014/main" id="{9889A35B-E120-8E49-A5B4-C5FCFCF87EC6}"/>
              </a:ext>
            </a:extLst>
          </p:cNvPr>
          <p:cNvSpPr>
            <a:spLocks noGrp="1"/>
          </p:cNvSpPr>
          <p:nvPr userDrawn="1">
            <p:ph type="body" sz="quarter" idx="21" hasCustomPrompt="1"/>
          </p:nvPr>
        </p:nvSpPr>
        <p:spPr>
          <a:xfrm>
            <a:off x="1436553" y="6850007"/>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4" name="Text Placeholder 32">
            <a:extLst>
              <a:ext uri="{FF2B5EF4-FFF2-40B4-BE49-F238E27FC236}">
                <a16:creationId xmlns:a16="http://schemas.microsoft.com/office/drawing/2014/main" id="{C4311BDE-0796-C64F-9A76-1278AE3223D2}"/>
              </a:ext>
            </a:extLst>
          </p:cNvPr>
          <p:cNvSpPr>
            <a:spLocks noGrp="1"/>
          </p:cNvSpPr>
          <p:nvPr userDrawn="1">
            <p:ph type="body" sz="quarter" idx="22" hasCustomPrompt="1"/>
          </p:nvPr>
        </p:nvSpPr>
        <p:spPr>
          <a:xfrm>
            <a:off x="804390" y="7430754"/>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5</a:t>
            </a:r>
            <a:endParaRPr lang="en-US" dirty="0"/>
          </a:p>
        </p:txBody>
      </p:sp>
      <p:sp>
        <p:nvSpPr>
          <p:cNvPr id="315" name="Text Placeholder 32">
            <a:extLst>
              <a:ext uri="{FF2B5EF4-FFF2-40B4-BE49-F238E27FC236}">
                <a16:creationId xmlns:a16="http://schemas.microsoft.com/office/drawing/2014/main" id="{9FC9CF8B-67BA-EC41-A4A7-5C8AC34284B1}"/>
              </a:ext>
            </a:extLst>
          </p:cNvPr>
          <p:cNvSpPr>
            <a:spLocks noGrp="1"/>
          </p:cNvSpPr>
          <p:nvPr userDrawn="1">
            <p:ph type="body" sz="quarter" idx="23" hasCustomPrompt="1"/>
          </p:nvPr>
        </p:nvSpPr>
        <p:spPr>
          <a:xfrm>
            <a:off x="1436553" y="7460016"/>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316" name="Text Placeholder 32">
            <a:extLst>
              <a:ext uri="{FF2B5EF4-FFF2-40B4-BE49-F238E27FC236}">
                <a16:creationId xmlns:a16="http://schemas.microsoft.com/office/drawing/2014/main" id="{AF4A4BF6-A11E-FF41-A48C-590E8063A5B7}"/>
              </a:ext>
            </a:extLst>
          </p:cNvPr>
          <p:cNvSpPr>
            <a:spLocks noGrp="1"/>
          </p:cNvSpPr>
          <p:nvPr userDrawn="1">
            <p:ph type="body" sz="quarter" idx="24" hasCustomPrompt="1"/>
          </p:nvPr>
        </p:nvSpPr>
        <p:spPr>
          <a:xfrm>
            <a:off x="804390" y="8030945"/>
            <a:ext cx="424160" cy="415096"/>
          </a:xfrm>
        </p:spPr>
        <p:txBody>
          <a:bodyPr anchor="ctr">
            <a:noAutofit/>
          </a:bodyPr>
          <a:lstStyle>
            <a:lvl1pPr marL="0" indent="0" algn="ctr">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6</a:t>
            </a:r>
            <a:endParaRPr lang="en-US" dirty="0"/>
          </a:p>
        </p:txBody>
      </p:sp>
      <p:sp>
        <p:nvSpPr>
          <p:cNvPr id="317" name="Text Placeholder 32">
            <a:extLst>
              <a:ext uri="{FF2B5EF4-FFF2-40B4-BE49-F238E27FC236}">
                <a16:creationId xmlns:a16="http://schemas.microsoft.com/office/drawing/2014/main" id="{90821062-2E4A-054F-9C7C-75FAB0DD6336}"/>
              </a:ext>
            </a:extLst>
          </p:cNvPr>
          <p:cNvSpPr>
            <a:spLocks noGrp="1"/>
          </p:cNvSpPr>
          <p:nvPr userDrawn="1">
            <p:ph type="body" sz="quarter" idx="25" hasCustomPrompt="1"/>
          </p:nvPr>
        </p:nvSpPr>
        <p:spPr>
          <a:xfrm>
            <a:off x="1436553" y="8070027"/>
            <a:ext cx="3162995" cy="415096"/>
          </a:xfrm>
        </p:spPr>
        <p:txBody>
          <a:bodyPr anchor="ctr">
            <a:noAutofit/>
          </a:bodyPr>
          <a:lstStyle>
            <a:lvl1pPr marL="0" indent="0" algn="l">
              <a:spcBef>
                <a:spcPts val="0"/>
              </a:spcBef>
              <a:buNone/>
              <a:defRPr sz="1836" b="0"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955" name="Text Placeholder 32">
            <a:extLst>
              <a:ext uri="{FF2B5EF4-FFF2-40B4-BE49-F238E27FC236}">
                <a16:creationId xmlns:a16="http://schemas.microsoft.com/office/drawing/2014/main" id="{333B2BA7-6721-2145-A936-107B17A549E6}"/>
              </a:ext>
            </a:extLst>
          </p:cNvPr>
          <p:cNvSpPr>
            <a:spLocks noGrp="1"/>
          </p:cNvSpPr>
          <p:nvPr userDrawn="1">
            <p:ph type="body" sz="quarter" idx="13" hasCustomPrompt="1"/>
          </p:nvPr>
        </p:nvSpPr>
        <p:spPr>
          <a:xfrm>
            <a:off x="696698" y="4170484"/>
            <a:ext cx="3902850" cy="736913"/>
          </a:xfrm>
        </p:spPr>
        <p:txBody>
          <a:bodyPr>
            <a:noAutofit/>
          </a:bodyPr>
          <a:lstStyle>
            <a:lvl1pPr marL="0" indent="0" algn="l">
              <a:lnSpc>
                <a:spcPct val="100000"/>
              </a:lnSpc>
              <a:spcBef>
                <a:spcPts val="0"/>
              </a:spcBef>
              <a:buNone/>
              <a:defRPr sz="2857"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What’s Inside…</a:t>
            </a:r>
            <a:endParaRPr lang="en-US" dirty="0"/>
          </a:p>
        </p:txBody>
      </p:sp>
      <p:grpSp>
        <p:nvGrpSpPr>
          <p:cNvPr id="897" name="Group 896">
            <a:extLst>
              <a:ext uri="{FF2B5EF4-FFF2-40B4-BE49-F238E27FC236}">
                <a16:creationId xmlns:a16="http://schemas.microsoft.com/office/drawing/2014/main" id="{960F2289-09B7-A769-4059-857B88CBDC65}"/>
              </a:ext>
            </a:extLst>
          </p:cNvPr>
          <p:cNvGrpSpPr/>
          <p:nvPr userDrawn="1"/>
        </p:nvGrpSpPr>
        <p:grpSpPr>
          <a:xfrm>
            <a:off x="787890" y="5541209"/>
            <a:ext cx="3811659" cy="3027371"/>
            <a:chOff x="-3025" y="5942032"/>
            <a:chExt cx="3207651" cy="2490651"/>
          </a:xfrm>
        </p:grpSpPr>
        <p:cxnSp>
          <p:nvCxnSpPr>
            <p:cNvPr id="6" name="Straight Connector 5">
              <a:extLst>
                <a:ext uri="{FF2B5EF4-FFF2-40B4-BE49-F238E27FC236}">
                  <a16:creationId xmlns:a16="http://schemas.microsoft.com/office/drawing/2014/main" id="{57F303C9-5E96-9AD9-1F42-0C74B9CE06C9}"/>
                </a:ext>
              </a:extLst>
            </p:cNvPr>
            <p:cNvCxnSpPr>
              <a:cxnSpLocks/>
            </p:cNvCxnSpPr>
            <p:nvPr userDrawn="1"/>
          </p:nvCxnSpPr>
          <p:spPr>
            <a:xfrm>
              <a:off x="0" y="594203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88D815-23A5-026E-1AAC-928DC71DB20A}"/>
                </a:ext>
              </a:extLst>
            </p:cNvPr>
            <p:cNvCxnSpPr>
              <a:cxnSpLocks/>
            </p:cNvCxnSpPr>
            <p:nvPr userDrawn="1"/>
          </p:nvCxnSpPr>
          <p:spPr>
            <a:xfrm>
              <a:off x="-3025" y="6440162"/>
              <a:ext cx="32076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5B910E-9013-72F3-89F3-342960CE179D}"/>
                </a:ext>
              </a:extLst>
            </p:cNvPr>
            <p:cNvCxnSpPr>
              <a:cxnSpLocks/>
            </p:cNvCxnSpPr>
            <p:nvPr userDrawn="1"/>
          </p:nvCxnSpPr>
          <p:spPr>
            <a:xfrm>
              <a:off x="0" y="693829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69F735-B873-B958-D2A8-D2642EE7BEEA}"/>
                </a:ext>
              </a:extLst>
            </p:cNvPr>
            <p:cNvCxnSpPr>
              <a:cxnSpLocks/>
            </p:cNvCxnSpPr>
            <p:nvPr userDrawn="1"/>
          </p:nvCxnSpPr>
          <p:spPr>
            <a:xfrm>
              <a:off x="0" y="743642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235DC-D91B-C7CA-69C8-02109E7CD22C}"/>
                </a:ext>
              </a:extLst>
            </p:cNvPr>
            <p:cNvCxnSpPr>
              <a:cxnSpLocks/>
            </p:cNvCxnSpPr>
            <p:nvPr userDrawn="1"/>
          </p:nvCxnSpPr>
          <p:spPr>
            <a:xfrm>
              <a:off x="0" y="7934552"/>
              <a:ext cx="32046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40BF19-A7BE-FE95-C650-E84C45F76C62}"/>
                </a:ext>
              </a:extLst>
            </p:cNvPr>
            <p:cNvCxnSpPr>
              <a:cxnSpLocks/>
            </p:cNvCxnSpPr>
            <p:nvPr userDrawn="1"/>
          </p:nvCxnSpPr>
          <p:spPr>
            <a:xfrm>
              <a:off x="0" y="8417115"/>
              <a:ext cx="3204626" cy="155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36CCC5E1-7D22-B178-317D-4938605F670F}"/>
              </a:ext>
            </a:extLst>
          </p:cNvPr>
          <p:cNvSpPr/>
          <p:nvPr userDrawn="1"/>
        </p:nvSpPr>
        <p:spPr>
          <a:xfrm>
            <a:off x="-3111" y="9466816"/>
            <a:ext cx="7402689" cy="1229255"/>
          </a:xfrm>
          <a:prstGeom prst="rect">
            <a:avLst/>
          </a:prstGeom>
          <a:solidFill>
            <a:srgbClr val="6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896" name="Text Placeholder 32">
            <a:extLst>
              <a:ext uri="{FF2B5EF4-FFF2-40B4-BE49-F238E27FC236}">
                <a16:creationId xmlns:a16="http://schemas.microsoft.com/office/drawing/2014/main" id="{7B30A735-15EC-EACA-B538-641B72ABBA35}"/>
              </a:ext>
            </a:extLst>
          </p:cNvPr>
          <p:cNvSpPr>
            <a:spLocks noGrp="1"/>
          </p:cNvSpPr>
          <p:nvPr>
            <p:ph type="body" sz="quarter" idx="50"/>
          </p:nvPr>
        </p:nvSpPr>
        <p:spPr>
          <a:xfrm>
            <a:off x="18372" y="9627041"/>
            <a:ext cx="3902850" cy="507057"/>
          </a:xfrm>
        </p:spPr>
        <p:txBody>
          <a:bodyPr anchor="t">
            <a:noAutofit/>
          </a:bodyPr>
          <a:lstStyle>
            <a:lvl1pPr marL="0" indent="0" algn="ctr">
              <a:lnSpc>
                <a:spcPct val="100000"/>
              </a:lnSpc>
              <a:spcBef>
                <a:spcPts val="0"/>
              </a:spcBef>
              <a:buNone/>
              <a:defRPr sz="1836" b="1" i="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endParaRPr lang="en-US" dirty="0"/>
          </a:p>
        </p:txBody>
      </p:sp>
      <p:cxnSp>
        <p:nvCxnSpPr>
          <p:cNvPr id="900" name="Straight Connector 899">
            <a:extLst>
              <a:ext uri="{FF2B5EF4-FFF2-40B4-BE49-F238E27FC236}">
                <a16:creationId xmlns:a16="http://schemas.microsoft.com/office/drawing/2014/main" id="{A5FAE43B-7996-437F-8774-15C5BE016BEA}"/>
              </a:ext>
            </a:extLst>
          </p:cNvPr>
          <p:cNvCxnSpPr>
            <a:cxnSpLocks/>
          </p:cNvCxnSpPr>
          <p:nvPr userDrawn="1"/>
        </p:nvCxnSpPr>
        <p:spPr>
          <a:xfrm>
            <a:off x="-3111" y="2957403"/>
            <a:ext cx="3877427" cy="0"/>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BBEF3B85-E5B0-198A-2FB0-5B8A9464F7D9}"/>
              </a:ext>
            </a:extLst>
          </p:cNvPr>
          <p:cNvSpPr>
            <a:spLocks noGrp="1"/>
          </p:cNvSpPr>
          <p:nvPr>
            <p:ph type="pic" sz="quarter" idx="44"/>
          </p:nvPr>
        </p:nvSpPr>
        <p:spPr>
          <a:xfrm>
            <a:off x="5354010" y="0"/>
            <a:ext cx="2421565" cy="2920306"/>
          </a:xfrm>
          <a:custGeom>
            <a:avLst/>
            <a:gdLst>
              <a:gd name="connsiteX0" fmla="*/ 690431 w 2354327"/>
              <a:gd name="connsiteY0" fmla="*/ 0 h 2862503"/>
              <a:gd name="connsiteX1" fmla="*/ 2354327 w 2354327"/>
              <a:gd name="connsiteY1" fmla="*/ 0 h 2862503"/>
              <a:gd name="connsiteX2" fmla="*/ 2354327 w 2354327"/>
              <a:gd name="connsiteY2" fmla="*/ 2647036 h 2862503"/>
              <a:gd name="connsiteX3" fmla="*/ 2310514 w 2354327"/>
              <a:gd name="connsiteY3" fmla="*/ 2673653 h 2862503"/>
              <a:gd name="connsiteX4" fmla="*/ 1564690 w 2354327"/>
              <a:gd name="connsiteY4" fmla="*/ 2862503 h 2862503"/>
              <a:gd name="connsiteX5" fmla="*/ 0 w 2354327"/>
              <a:gd name="connsiteY5" fmla="*/ 1297814 h 2862503"/>
              <a:gd name="connsiteX6" fmla="*/ 689858 w 2354327"/>
              <a:gd name="connsiteY6" fmla="*/ 349 h 286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327" h="2862503">
                <a:moveTo>
                  <a:pt x="690431" y="0"/>
                </a:moveTo>
                <a:lnTo>
                  <a:pt x="2354327" y="0"/>
                </a:lnTo>
                <a:lnTo>
                  <a:pt x="2354327" y="2647036"/>
                </a:lnTo>
                <a:lnTo>
                  <a:pt x="2310514" y="2673653"/>
                </a:lnTo>
                <a:cubicBezTo>
                  <a:pt x="2088808" y="2794091"/>
                  <a:pt x="1834738" y="2862503"/>
                  <a:pt x="1564690" y="2862503"/>
                </a:cubicBezTo>
                <a:cubicBezTo>
                  <a:pt x="700537" y="2862503"/>
                  <a:pt x="0" y="2161967"/>
                  <a:pt x="0" y="1297814"/>
                </a:cubicBezTo>
                <a:cubicBezTo>
                  <a:pt x="0" y="757718"/>
                  <a:pt x="273647" y="281535"/>
                  <a:pt x="689858" y="349"/>
                </a:cubicBezTo>
                <a:close/>
              </a:path>
            </a:pathLst>
          </a:custGeom>
        </p:spPr>
        <p:txBody>
          <a:bodyPr wrap="square">
            <a:noAutofit/>
          </a:bodyPr>
          <a:lstStyle>
            <a:lvl1pPr>
              <a:defRPr sz="1632"/>
            </a:lvl1pPr>
          </a:lstStyle>
          <a:p>
            <a:endParaRPr lang="en-GB"/>
          </a:p>
        </p:txBody>
      </p:sp>
      <p:cxnSp>
        <p:nvCxnSpPr>
          <p:cNvPr id="44" name="Straight Connector 43">
            <a:extLst>
              <a:ext uri="{FF2B5EF4-FFF2-40B4-BE49-F238E27FC236}">
                <a16:creationId xmlns:a16="http://schemas.microsoft.com/office/drawing/2014/main" id="{657E68B2-4066-2E7B-3026-0165D01EB0C3}"/>
              </a:ext>
            </a:extLst>
          </p:cNvPr>
          <p:cNvCxnSpPr>
            <a:cxnSpLocks/>
          </p:cNvCxnSpPr>
          <p:nvPr userDrawn="1"/>
        </p:nvCxnSpPr>
        <p:spPr>
          <a:xfrm>
            <a:off x="5920482" y="4355522"/>
            <a:ext cx="1855093" cy="9772"/>
          </a:xfrm>
          <a:prstGeom prst="line">
            <a:avLst/>
          </a:prstGeom>
          <a:ln w="28575">
            <a:solidFill>
              <a:srgbClr val="69ADAD"/>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C4039C-F04B-7553-E129-4EED77475F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5019" y="81814"/>
            <a:ext cx="2882520" cy="1786177"/>
          </a:xfrm>
          <a:prstGeom prst="rect">
            <a:avLst/>
          </a:prstGeom>
        </p:spPr>
      </p:pic>
    </p:spTree>
    <p:extLst>
      <p:ext uri="{BB962C8B-B14F-4D97-AF65-F5344CB8AC3E}">
        <p14:creationId xmlns:p14="http://schemas.microsoft.com/office/powerpoint/2010/main" val="540382932"/>
      </p:ext>
    </p:extLst>
  </p:cSld>
  <p:clrMapOvr>
    <a:masterClrMapping/>
  </p:clrMapOvr>
  <p:extLst>
    <p:ext uri="{DCECCB84-F9BA-43D5-87BE-67443E8EF086}">
      <p15:sldGuideLst xmlns:p15="http://schemas.microsoft.com/office/powerpoint/2012/main">
        <p15:guide id="1" orient="horz" pos="3367">
          <p15:clr>
            <a:srgbClr val="FBAE40"/>
          </p15:clr>
        </p15:guide>
        <p15:guide id="2" pos="238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1172276" y="1665961"/>
            <a:ext cx="9546631" cy="720207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9918904"/>
      </p:ext>
    </p:extLst>
  </p:cSld>
  <p:clrMapOvr>
    <a:masterClrMapping/>
  </p:clrMapOvr>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591769" y="1085455"/>
            <a:ext cx="8385617" cy="720207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36907269"/>
      </p:ext>
    </p:extLst>
  </p:cSld>
  <p:clrMapOvr>
    <a:masterClrMapping/>
  </p:clrMapOvr>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28" r:id="rId7"/>
    <p:sldLayoutId id="2147484029" r:id="rId8"/>
    <p:sldLayoutId id="2147484018" r:id="rId9"/>
    <p:sldLayoutId id="2147484019" r:id="rId10"/>
    <p:sldLayoutId id="2147484001" r:id="rId11"/>
    <p:sldLayoutId id="2147484012" r:id="rId12"/>
    <p:sldLayoutId id="2147484013" r:id="rId13"/>
    <p:sldLayoutId id="2147484014" r:id="rId14"/>
    <p:sldLayoutId id="2147484011" r:id="rId15"/>
    <p:sldLayoutId id="2147484009" r:id="rId16"/>
    <p:sldLayoutId id="2147483997" r:id="rId17"/>
    <p:sldLayoutId id="2147483998" r:id="rId18"/>
    <p:sldLayoutId id="2147484027" r:id="rId19"/>
    <p:sldLayoutId id="2147483999" r:id="rId20"/>
    <p:sldLayoutId id="2147484000" r:id="rId21"/>
    <p:sldLayoutId id="2147484002" r:id="rId22"/>
    <p:sldLayoutId id="2147484003" r:id="rId23"/>
    <p:sldLayoutId id="2147484004" r:id="rId24"/>
    <p:sldLayoutId id="2147484020" r:id="rId25"/>
    <p:sldLayoutId id="2147484021" r:id="rId26"/>
    <p:sldLayoutId id="2147484022" r:id="rId27"/>
    <p:sldLayoutId id="2147484023" r:id="rId28"/>
    <p:sldLayoutId id="2147484024" r:id="rId29"/>
    <p:sldLayoutId id="2147484005" r:id="rId30"/>
    <p:sldLayoutId id="2147484006" r:id="rId31"/>
    <p:sldLayoutId id="2147484007" r:id="rId32"/>
    <p:sldLayoutId id="2147484008" r:id="rId33"/>
    <p:sldLayoutId id="2147484025" r:id="rId34"/>
    <p:sldLayoutId id="2147484026"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vfine.com/accommodation-in-tourism/#:~:text=The%20role%20of%20accommodation%20is,shelter%2C%20hospitality%2C%20and%20security." TargetMode="External"/><Relationship Id="rId2" Type="http://schemas.openxmlformats.org/officeDocument/2006/relationships/hyperlink" Target="https://www.fortunebusinessinsights.com/alternative-accommodation-market-112090" TargetMode="External"/><Relationship Id="rId1" Type="http://schemas.openxmlformats.org/officeDocument/2006/relationships/slideLayout" Target="../slideLayouts/slideLayout21.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tourismnotes.com/what-is-alternative-tourism/#:~:text=Alternative%20tourism%20has%20contributed%20to,by%20addressing%20new%20market%20segments."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rossoverlodge.com/it/2025/04/14/permission-glamping-site/#:~:text=Glamping%20in%20the%20Netherlands%3F%20You%E2%80%99ll,need" TargetMode="Externa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5" Type="http://schemas.openxmlformats.org/officeDocument/2006/relationships/image" Target="../media/image29.jp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0.jpg"/><Relationship Id="rId1" Type="http://schemas.openxmlformats.org/officeDocument/2006/relationships/slideLayout" Target="../slideLayouts/slideLayout28.xml"/><Relationship Id="rId5" Type="http://schemas.openxmlformats.org/officeDocument/2006/relationships/image" Target="../media/image42.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8.xml"/><Relationship Id="rId5" Type="http://schemas.openxmlformats.org/officeDocument/2006/relationships/image" Target="../media/image39.jp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8.xml"/><Relationship Id="rId5" Type="http://schemas.openxmlformats.org/officeDocument/2006/relationships/image" Target="../media/image48.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3.jpg"/><Relationship Id="rId1" Type="http://schemas.openxmlformats.org/officeDocument/2006/relationships/slideLayout" Target="../slideLayouts/slideLayout28.xml"/><Relationship Id="rId5" Type="http://schemas.openxmlformats.org/officeDocument/2006/relationships/image" Target="../media/image55.jpg"/><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8.xml"/><Relationship Id="rId5" Type="http://schemas.openxmlformats.org/officeDocument/2006/relationships/image" Target="../media/image70.jpg"/><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8.xml"/><Relationship Id="rId4" Type="http://schemas.openxmlformats.org/officeDocument/2006/relationships/image" Target="../media/image75.jpg"/></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33.xml"/><Relationship Id="rId5" Type="http://schemas.openxmlformats.org/officeDocument/2006/relationships/image" Target="../media/image79.sv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jpg"/><Relationship Id="rId1" Type="http://schemas.openxmlformats.org/officeDocument/2006/relationships/slideLayout" Target="../slideLayouts/slideLayout2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BDAD6A-9EF9-062F-0BB7-CE47EA2583D2}"/>
              </a:ext>
            </a:extLst>
          </p:cNvPr>
          <p:cNvSpPr>
            <a:spLocks noGrp="1"/>
          </p:cNvSpPr>
          <p:nvPr>
            <p:ph type="body" sz="quarter" idx="16"/>
          </p:nvPr>
        </p:nvSpPr>
        <p:spPr>
          <a:xfrm>
            <a:off x="268061" y="2637907"/>
            <a:ext cx="5743616" cy="751695"/>
          </a:xfrm>
        </p:spPr>
        <p:txBody>
          <a:bodyPr/>
          <a:lstStyle/>
          <a:p>
            <a:r>
              <a:rPr lang="en-US" sz="3600" b="1" dirty="0"/>
              <a:t>SESSION 1 </a:t>
            </a:r>
            <a:r>
              <a:rPr lang="en-US" sz="3600" dirty="0"/>
              <a:t>(Part 1)</a:t>
            </a:r>
          </a:p>
          <a:p>
            <a:r>
              <a:rPr lang="en-IE" dirty="0"/>
              <a:t>Intro &amp; “Where You’re At &amp; What You’re Actually Selling”</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600" b="1" i="0" u="none" strike="noStrike" kern="1200" cap="none"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epicstays</a:t>
            </a:r>
            <a:r>
              <a:rPr kumimoji="0" lang="en-US" sz="2600" b="0" i="0" u="none" strike="noStrike" kern="1200" cap="none"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.eu</a:t>
            </a:r>
            <a:endParaRPr kumimoji="0" lang="en-US" sz="2600" b="0"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dirty="0"/>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dirty="0"/>
              <a:t>Photo Credit: </a:t>
            </a:r>
            <a:r>
              <a:rPr lang="en-US" dirty="0"/>
              <a:t>Crusaders Cabins </a:t>
            </a:r>
            <a:r>
              <a:rPr lang="en-US" dirty="0" err="1"/>
              <a:t>Kinlough</a:t>
            </a:r>
            <a:r>
              <a:rPr lang="en-US" dirty="0"/>
              <a:t> </a:t>
            </a:r>
            <a:endParaRPr lang="en-GB" dirty="0"/>
          </a:p>
        </p:txBody>
      </p:sp>
      <p:pic>
        <p:nvPicPr>
          <p:cNvPr id="9" name="Picture Placeholder 8" descr="A white house with a thatched roof&#10;&#10;AI-generated content may be incorrect.">
            <a:extLst>
              <a:ext uri="{FF2B5EF4-FFF2-40B4-BE49-F238E27FC236}">
                <a16:creationId xmlns:a16="http://schemas.microsoft.com/office/drawing/2014/main" id="{D521BE43-AD93-17CD-8E90-C894CF29D7C5}"/>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5855" r="5855"/>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B83178C-6B40-D7D8-12A4-2CE9106F73DE}"/>
              </a:ext>
            </a:extLst>
          </p:cNvPr>
          <p:cNvSpPr>
            <a:spLocks noGrp="1"/>
          </p:cNvSpPr>
          <p:nvPr>
            <p:ph type="body" sz="quarter" idx="32"/>
          </p:nvPr>
        </p:nvSpPr>
        <p:spPr>
          <a:xfrm>
            <a:off x="703783" y="6340048"/>
            <a:ext cx="6541269" cy="3449195"/>
          </a:xfrm>
        </p:spPr>
        <p:txBody>
          <a:bodyPr/>
          <a:lstStyle/>
          <a:p>
            <a:r>
              <a:rPr lang="en-IE" dirty="0">
                <a:solidFill>
                  <a:srgbClr val="474747"/>
                </a:solidFill>
              </a:rPr>
              <a:t>Alternative tourism accommodations—such as eco-lodges, glamping pods, and heritage stays—offer unique experiences. Unlike traditional hotels, these spaces enable hosts to </a:t>
            </a:r>
            <a:r>
              <a:rPr lang="en-IE" b="1" dirty="0">
                <a:solidFill>
                  <a:srgbClr val="474747"/>
                </a:solidFill>
              </a:rPr>
              <a:t>share their values </a:t>
            </a:r>
            <a:r>
              <a:rPr lang="en-IE" dirty="0">
                <a:solidFill>
                  <a:srgbClr val="474747"/>
                </a:solidFill>
              </a:rPr>
              <a:t>and connect visitors with </a:t>
            </a:r>
            <a:r>
              <a:rPr lang="en-IE" b="1" dirty="0">
                <a:solidFill>
                  <a:srgbClr val="474747"/>
                </a:solidFill>
              </a:rPr>
              <a:t>culture, community</a:t>
            </a:r>
            <a:r>
              <a:rPr lang="en-IE" dirty="0">
                <a:solidFill>
                  <a:srgbClr val="474747"/>
                </a:solidFill>
              </a:rPr>
              <a:t>, and the </a:t>
            </a:r>
            <a:r>
              <a:rPr lang="en-IE" b="1" dirty="0">
                <a:solidFill>
                  <a:srgbClr val="474747"/>
                </a:solidFill>
              </a:rPr>
              <a:t>natural world. </a:t>
            </a:r>
          </a:p>
          <a:p>
            <a:endParaRPr lang="en-IE" dirty="0">
              <a:solidFill>
                <a:srgbClr val="474747"/>
              </a:solidFill>
            </a:endParaRPr>
          </a:p>
          <a:p>
            <a:r>
              <a:rPr lang="en-US" dirty="0">
                <a:solidFill>
                  <a:srgbClr val="474747"/>
                </a:solidFill>
              </a:rPr>
              <a:t>Today’s visitors are actively seeking </a:t>
            </a:r>
            <a:r>
              <a:rPr lang="en-US" b="1" dirty="0">
                <a:solidFill>
                  <a:srgbClr val="474747"/>
                </a:solidFill>
              </a:rPr>
              <a:t>meaningful stays </a:t>
            </a:r>
            <a:r>
              <a:rPr lang="en-US" dirty="0">
                <a:solidFill>
                  <a:srgbClr val="474747"/>
                </a:solidFill>
              </a:rPr>
              <a:t>that reflect local culture, </a:t>
            </a:r>
            <a:r>
              <a:rPr lang="en-US" dirty="0" err="1">
                <a:solidFill>
                  <a:srgbClr val="474747"/>
                </a:solidFill>
              </a:rPr>
              <a:t>prioritise</a:t>
            </a:r>
            <a:r>
              <a:rPr lang="en-US" dirty="0">
                <a:solidFill>
                  <a:srgbClr val="474747"/>
                </a:solidFill>
              </a:rPr>
              <a:t> the environment, and offer something unique to the destination.  </a:t>
            </a:r>
          </a:p>
          <a:p>
            <a:endParaRPr lang="en-US" dirty="0">
              <a:solidFill>
                <a:srgbClr val="474747"/>
              </a:solidFill>
            </a:endParaRPr>
          </a:p>
          <a:p>
            <a:r>
              <a:rPr lang="en-IE" dirty="0">
                <a:solidFill>
                  <a:srgbClr val="474747"/>
                </a:solidFill>
              </a:rPr>
              <a:t>The market is </a:t>
            </a:r>
            <a:r>
              <a:rPr lang="en-IE" b="1" dirty="0">
                <a:solidFill>
                  <a:srgbClr val="474747"/>
                </a:solidFill>
              </a:rPr>
              <a:t>projected to grow from €216.5 billion in 2024 to over €715 billion by 2032 </a:t>
            </a:r>
            <a:r>
              <a:rPr lang="en-IE" dirty="0">
                <a:solidFill>
                  <a:srgbClr val="474747"/>
                </a:solidFill>
                <a:hlinkClick r:id="rId2">
                  <a:extLst>
                    <a:ext uri="{A12FA001-AC4F-418D-AE19-62706E023703}">
                      <ahyp:hlinkClr xmlns:ahyp="http://schemas.microsoft.com/office/drawing/2018/hyperlinkcolor" val="tx"/>
                    </a:ext>
                  </a:extLst>
                </a:hlinkClick>
              </a:rPr>
              <a:t>(Fortune Business Insights 2025 - 2032)</a:t>
            </a:r>
            <a:r>
              <a:rPr lang="en-IE" dirty="0">
                <a:solidFill>
                  <a:srgbClr val="474747"/>
                </a:solidFill>
              </a:rPr>
              <a:t>.</a:t>
            </a:r>
            <a:endParaRPr lang="en-US" dirty="0">
              <a:solidFill>
                <a:srgbClr val="474747"/>
              </a:solidFill>
            </a:endParaRPr>
          </a:p>
          <a:p>
            <a:endParaRPr lang="en-IE" dirty="0">
              <a:solidFill>
                <a:srgbClr val="474747"/>
              </a:solidFill>
            </a:endParaRPr>
          </a:p>
          <a:p>
            <a:r>
              <a:rPr lang="en-US" dirty="0">
                <a:solidFill>
                  <a:srgbClr val="474747"/>
                </a:solidFill>
              </a:rPr>
              <a:t>It aligns with </a:t>
            </a:r>
            <a:r>
              <a:rPr lang="en-US" b="1" dirty="0">
                <a:solidFill>
                  <a:srgbClr val="474747"/>
                </a:solidFill>
              </a:rPr>
              <a:t>global tourism trends </a:t>
            </a:r>
            <a:r>
              <a:rPr lang="en-US" dirty="0">
                <a:solidFill>
                  <a:srgbClr val="474747"/>
                </a:solidFill>
              </a:rPr>
              <a:t>that </a:t>
            </a:r>
            <a:r>
              <a:rPr lang="en-US" b="1" dirty="0" err="1">
                <a:solidFill>
                  <a:srgbClr val="474747"/>
                </a:solidFill>
              </a:rPr>
              <a:t>emphasise</a:t>
            </a:r>
            <a:r>
              <a:rPr lang="en-US" b="1" dirty="0">
                <a:solidFill>
                  <a:srgbClr val="474747"/>
                </a:solidFill>
              </a:rPr>
              <a:t> authenticity, environmental responsibility, </a:t>
            </a:r>
            <a:r>
              <a:rPr lang="en-IE" b="1" dirty="0" err="1">
                <a:solidFill>
                  <a:srgbClr val="474747"/>
                </a:solidFill>
              </a:rPr>
              <a:t>i</a:t>
            </a:r>
            <a:r>
              <a:rPr lang="en-US" b="1" dirty="0" err="1">
                <a:solidFill>
                  <a:srgbClr val="474747"/>
                </a:solidFill>
              </a:rPr>
              <a:t>mmersive</a:t>
            </a:r>
            <a:r>
              <a:rPr lang="en-US" b="1" dirty="0">
                <a:solidFill>
                  <a:srgbClr val="474747"/>
                </a:solidFill>
              </a:rPr>
              <a:t> local engagement </a:t>
            </a:r>
            <a:r>
              <a:rPr lang="en-US" dirty="0">
                <a:solidFill>
                  <a:srgbClr val="474747"/>
                </a:solidFill>
              </a:rPr>
              <a:t>– trends </a:t>
            </a:r>
            <a:r>
              <a:rPr lang="en-US" dirty="0" err="1">
                <a:solidFill>
                  <a:srgbClr val="474747"/>
                </a:solidFill>
              </a:rPr>
              <a:t>recognised</a:t>
            </a:r>
            <a:r>
              <a:rPr lang="en-US" dirty="0">
                <a:solidFill>
                  <a:srgbClr val="474747"/>
                </a:solidFill>
              </a:rPr>
              <a:t> by the UNWTO, the European </a:t>
            </a:r>
          </a:p>
          <a:p>
            <a:r>
              <a:rPr lang="en-US" dirty="0">
                <a:solidFill>
                  <a:srgbClr val="414141"/>
                </a:solidFill>
              </a:rPr>
              <a:t>Travel Commission, and national tourism bodies across Europe.</a:t>
            </a:r>
          </a:p>
          <a:p>
            <a:endParaRPr lang="en-US" dirty="0">
              <a:solidFill>
                <a:srgbClr val="414141"/>
              </a:solidFill>
            </a:endParaRPr>
          </a:p>
          <a:p>
            <a:r>
              <a:rPr lang="en-US" dirty="0">
                <a:solidFill>
                  <a:srgbClr val="459597"/>
                </a:solidFill>
                <a:hlinkClick r:id="rId3">
                  <a:extLst>
                    <a:ext uri="{A12FA001-AC4F-418D-AE19-62706E023703}">
                      <ahyp:hlinkClr xmlns:ahyp="http://schemas.microsoft.com/office/drawing/2018/hyperlinkcolor" val="tx"/>
                    </a:ext>
                  </a:extLst>
                </a:hlinkClick>
              </a:rPr>
              <a:t>Alternative accommodation businesses </a:t>
            </a:r>
            <a:r>
              <a:rPr lang="en-US" dirty="0">
                <a:solidFill>
                  <a:srgbClr val="414141"/>
                </a:solidFill>
              </a:rPr>
              <a:t>are crucial to the tourism industry, providing guests with a </a:t>
            </a:r>
            <a:r>
              <a:rPr lang="en-US" b="1" dirty="0">
                <a:solidFill>
                  <a:srgbClr val="414141"/>
                </a:solidFill>
              </a:rPr>
              <a:t>safe, comfortable and unique </a:t>
            </a:r>
            <a:r>
              <a:rPr lang="en-US" dirty="0">
                <a:solidFill>
                  <a:srgbClr val="414141"/>
                </a:solidFill>
              </a:rPr>
              <a:t>place to stay. They are usually seeking accommodation that is completely different from where they live or have previously experienced. </a:t>
            </a:r>
          </a:p>
          <a:p>
            <a:endParaRPr lang="en-IE" dirty="0">
              <a:solidFill>
                <a:srgbClr val="474747"/>
              </a:solidFill>
            </a:endParaRPr>
          </a:p>
          <a:p>
            <a:r>
              <a:rPr lang="en-IE" dirty="0">
                <a:solidFill>
                  <a:srgbClr val="474747"/>
                </a:solidFill>
              </a:rPr>
              <a:t>The alternative tourism accommodation sector plays a vital role in diversifying tourism, supporting local economies, and promoting passionate, purpose-led entrepreneurship.</a:t>
            </a:r>
          </a:p>
        </p:txBody>
      </p:sp>
      <p:sp>
        <p:nvSpPr>
          <p:cNvPr id="9" name="Text Placeholder 8">
            <a:extLst>
              <a:ext uri="{FF2B5EF4-FFF2-40B4-BE49-F238E27FC236}">
                <a16:creationId xmlns:a16="http://schemas.microsoft.com/office/drawing/2014/main" id="{1876AD21-0584-7C9A-3ED1-2113D7C0B26E}"/>
              </a:ext>
            </a:extLst>
          </p:cNvPr>
          <p:cNvSpPr>
            <a:spLocks noGrp="1"/>
          </p:cNvSpPr>
          <p:nvPr>
            <p:ph type="body" sz="quarter" idx="33"/>
          </p:nvPr>
        </p:nvSpPr>
        <p:spPr>
          <a:xfrm>
            <a:off x="686456" y="5421312"/>
            <a:ext cx="6917502" cy="496294"/>
          </a:xfrm>
        </p:spPr>
        <p:txBody>
          <a:bodyPr/>
          <a:lstStyle/>
          <a:p>
            <a:pPr>
              <a:lnSpc>
                <a:spcPct val="100000"/>
              </a:lnSpc>
            </a:pPr>
            <a:r>
              <a:rPr lang="en-US" sz="1800" dirty="0"/>
              <a:t>Alternative tourism accommodation is reshaping the travel landscape. </a:t>
            </a:r>
          </a:p>
          <a:p>
            <a:pPr>
              <a:lnSpc>
                <a:spcPct val="100000"/>
              </a:lnSpc>
            </a:pPr>
            <a:r>
              <a:rPr lang="en-US" b="0" i="1" dirty="0">
                <a:solidFill>
                  <a:srgbClr val="459597"/>
                </a:solidFill>
              </a:rPr>
              <a:t>No longer are tourists or visitors content with generic, one-size-fits-all experiences.</a:t>
            </a:r>
            <a:endParaRPr lang="en-IE" b="0" i="1" dirty="0">
              <a:solidFill>
                <a:srgbClr val="459597"/>
              </a:solidFill>
            </a:endParaRPr>
          </a:p>
        </p:txBody>
      </p:sp>
      <p:sp>
        <p:nvSpPr>
          <p:cNvPr id="10" name="Text Placeholder 9">
            <a:extLst>
              <a:ext uri="{FF2B5EF4-FFF2-40B4-BE49-F238E27FC236}">
                <a16:creationId xmlns:a16="http://schemas.microsoft.com/office/drawing/2014/main" id="{DFF58BF7-23A2-D71D-0BB9-8F1FC83E5589}"/>
              </a:ext>
            </a:extLst>
          </p:cNvPr>
          <p:cNvSpPr>
            <a:spLocks noGrp="1"/>
          </p:cNvSpPr>
          <p:nvPr>
            <p:ph type="body" sz="quarter" idx="35"/>
          </p:nvPr>
        </p:nvSpPr>
        <p:spPr>
          <a:xfrm>
            <a:off x="4523874" y="1969168"/>
            <a:ext cx="2813453" cy="1049221"/>
          </a:xfrm>
        </p:spPr>
        <p:txBody>
          <a:bodyPr/>
          <a:lstStyle/>
          <a:p>
            <a:r>
              <a:rPr lang="en-IE" dirty="0"/>
              <a:t>Introduction to Epic Stays &amp; Why They Matter</a:t>
            </a:r>
          </a:p>
        </p:txBody>
      </p:sp>
      <p:sp>
        <p:nvSpPr>
          <p:cNvPr id="11" name="Text Placeholder 10">
            <a:extLst>
              <a:ext uri="{FF2B5EF4-FFF2-40B4-BE49-F238E27FC236}">
                <a16:creationId xmlns:a16="http://schemas.microsoft.com/office/drawing/2014/main" id="{93C9C3D9-3C2B-E60A-523F-1A4401F67244}"/>
              </a:ext>
            </a:extLst>
          </p:cNvPr>
          <p:cNvSpPr>
            <a:spLocks noGrp="1"/>
          </p:cNvSpPr>
          <p:nvPr>
            <p:ph type="body" sz="quarter" idx="36"/>
          </p:nvPr>
        </p:nvSpPr>
        <p:spPr>
          <a:xfrm>
            <a:off x="3741822" y="1034249"/>
            <a:ext cx="3595506" cy="385564"/>
          </a:xfrm>
        </p:spPr>
        <p:txBody>
          <a:bodyPr/>
          <a:lstStyle/>
          <a:p>
            <a:r>
              <a:rPr lang="en-IE" dirty="0"/>
              <a:t>Global Trend </a:t>
            </a:r>
          </a:p>
        </p:txBody>
      </p:sp>
      <p:pic>
        <p:nvPicPr>
          <p:cNvPr id="16" name="Picture Placeholder 15">
            <a:extLst>
              <a:ext uri="{FF2B5EF4-FFF2-40B4-BE49-F238E27FC236}">
                <a16:creationId xmlns:a16="http://schemas.microsoft.com/office/drawing/2014/main" id="{9E5779E2-4FD6-6B55-1CF5-7F884FC4E223}"/>
              </a:ext>
            </a:extLst>
          </p:cNvPr>
          <p:cNvPicPr>
            <a:picLocks noGrp="1" noChangeAspect="1"/>
          </p:cNvPicPr>
          <p:nvPr>
            <p:ph type="pic" sz="quarter" idx="37"/>
          </p:nvPr>
        </p:nvPicPr>
        <p:blipFill>
          <a:blip r:embed="rId4">
            <a:extLst>
              <a:ext uri="{28A0092B-C50C-407E-A947-70E740481C1C}">
                <a14:useLocalDpi xmlns:a14="http://schemas.microsoft.com/office/drawing/2010/main" val="0"/>
              </a:ext>
            </a:extLst>
          </a:blip>
          <a:srcRect l="4482" r="4482"/>
          <a:stretch>
            <a:fillRect/>
          </a:stretch>
        </p:blipFill>
        <p:spPr/>
      </p:pic>
      <p:sp>
        <p:nvSpPr>
          <p:cNvPr id="13" name="Text Placeholder 12">
            <a:extLst>
              <a:ext uri="{FF2B5EF4-FFF2-40B4-BE49-F238E27FC236}">
                <a16:creationId xmlns:a16="http://schemas.microsoft.com/office/drawing/2014/main" id="{9C7323C9-1001-7E84-D267-05D9BF3EC90E}"/>
              </a:ext>
            </a:extLst>
          </p:cNvPr>
          <p:cNvSpPr>
            <a:spLocks noGrp="1"/>
          </p:cNvSpPr>
          <p:nvPr>
            <p:ph type="body" sz="quarter" idx="38"/>
          </p:nvPr>
        </p:nvSpPr>
        <p:spPr>
          <a:xfrm>
            <a:off x="703783" y="4928512"/>
            <a:ext cx="6506617" cy="381311"/>
          </a:xfrm>
        </p:spPr>
        <p:txBody>
          <a:bodyPr/>
          <a:lstStyle/>
          <a:p>
            <a:r>
              <a:rPr lang="en-IE" dirty="0"/>
              <a:t>A Growing Global Trend</a:t>
            </a:r>
          </a:p>
        </p:txBody>
      </p:sp>
      <p:sp>
        <p:nvSpPr>
          <p:cNvPr id="6" name="Slide Number Placeholder 5">
            <a:extLst>
              <a:ext uri="{FF2B5EF4-FFF2-40B4-BE49-F238E27FC236}">
                <a16:creationId xmlns:a16="http://schemas.microsoft.com/office/drawing/2014/main" id="{63D914AC-839D-214C-923D-1C9E61991E1D}"/>
              </a:ext>
            </a:extLst>
          </p:cNvPr>
          <p:cNvSpPr>
            <a:spLocks noGrp="1"/>
          </p:cNvSpPr>
          <p:nvPr>
            <p:ph type="sldNum" sz="quarter" idx="4"/>
          </p:nvPr>
        </p:nvSpPr>
        <p:spPr/>
        <p:txBody>
          <a:bodyPr/>
          <a:lstStyle/>
          <a:p>
            <a:fld id="{9C527BFA-2C0E-4CEC-B6A5-913A56FEF4B4}" type="slidenum">
              <a:rPr lang="fr-CA" smtClean="0"/>
              <a:pPr/>
              <a:t>10</a:t>
            </a:fld>
            <a:endParaRPr lang="fr-CA" dirty="0"/>
          </a:p>
        </p:txBody>
      </p:sp>
      <p:sp>
        <p:nvSpPr>
          <p:cNvPr id="14" name="Text Placeholder 13">
            <a:extLst>
              <a:ext uri="{FF2B5EF4-FFF2-40B4-BE49-F238E27FC236}">
                <a16:creationId xmlns:a16="http://schemas.microsoft.com/office/drawing/2014/main" id="{E49DAC96-23AC-84B0-B10F-2D9A313DFA1F}"/>
              </a:ext>
            </a:extLst>
          </p:cNvPr>
          <p:cNvSpPr>
            <a:spLocks noGrp="1"/>
          </p:cNvSpPr>
          <p:nvPr>
            <p:ph type="body" sz="quarter" idx="65"/>
          </p:nvPr>
        </p:nvSpPr>
        <p:spPr/>
        <p:txBody>
          <a:bodyPr/>
          <a:lstStyle/>
          <a:p>
            <a:r>
              <a:rPr lang="en-IE" dirty="0" err="1"/>
              <a:t>Arnarstapi</a:t>
            </a:r>
            <a:r>
              <a:rPr lang="en-IE" dirty="0"/>
              <a:t> Cottages, Iceland</a:t>
            </a:r>
          </a:p>
        </p:txBody>
      </p:sp>
    </p:spTree>
    <p:extLst>
      <p:ext uri="{BB962C8B-B14F-4D97-AF65-F5344CB8AC3E}">
        <p14:creationId xmlns:p14="http://schemas.microsoft.com/office/powerpoint/2010/main" val="1429022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0751CC0-E389-0E1E-2E89-DAE102190AAC}"/>
              </a:ext>
            </a:extLst>
          </p:cNvPr>
          <p:cNvSpPr>
            <a:spLocks noGrp="1"/>
          </p:cNvSpPr>
          <p:nvPr>
            <p:ph type="body" sz="quarter" idx="32"/>
          </p:nvPr>
        </p:nvSpPr>
        <p:spPr>
          <a:xfrm>
            <a:off x="421586" y="3200948"/>
            <a:ext cx="3139760" cy="4053357"/>
          </a:xfrm>
        </p:spPr>
        <p:txBody>
          <a:bodyPr numCol="1"/>
          <a:lstStyle/>
          <a:p>
            <a:pPr algn="l">
              <a:lnSpc>
                <a:spcPts val="2320"/>
              </a:lnSpc>
            </a:pPr>
            <a:r>
              <a:rPr lang="en-US" sz="1600" dirty="0">
                <a:solidFill>
                  <a:srgbClr val="459597"/>
                </a:solidFill>
                <a:hlinkClick r:id="rId2">
                  <a:extLst>
                    <a:ext uri="{A12FA001-AC4F-418D-AE19-62706E023703}">
                      <ahyp:hlinkClr xmlns:ahyp="http://schemas.microsoft.com/office/drawing/2018/hyperlinkcolor" val="tx"/>
                    </a:ext>
                  </a:extLst>
                </a:hlinkClick>
              </a:rPr>
              <a:t>Alternative tourism </a:t>
            </a:r>
            <a:r>
              <a:rPr lang="en-US" sz="1600" dirty="0">
                <a:solidFill>
                  <a:srgbClr val="414141"/>
                </a:solidFill>
              </a:rPr>
              <a:t>accommodation refers to lodging options that differ from conventional hotels and resorts. </a:t>
            </a:r>
          </a:p>
          <a:p>
            <a:pPr algn="l">
              <a:lnSpc>
                <a:spcPts val="2320"/>
              </a:lnSpc>
            </a:pPr>
            <a:endParaRPr lang="en-US" sz="1600" dirty="0">
              <a:solidFill>
                <a:srgbClr val="414141"/>
              </a:solidFill>
            </a:endParaRPr>
          </a:p>
          <a:p>
            <a:pPr algn="l">
              <a:lnSpc>
                <a:spcPts val="2320"/>
              </a:lnSpc>
            </a:pPr>
            <a:r>
              <a:rPr lang="en-US" sz="1600" dirty="0">
                <a:solidFill>
                  <a:srgbClr val="414141"/>
                </a:solidFill>
              </a:rPr>
              <a:t>These accommodations </a:t>
            </a:r>
            <a:r>
              <a:rPr lang="en-US" sz="1600" dirty="0" err="1">
                <a:solidFill>
                  <a:srgbClr val="414141"/>
                </a:solidFill>
              </a:rPr>
              <a:t>emphasise</a:t>
            </a:r>
            <a:r>
              <a:rPr lang="en-US" sz="1600" dirty="0">
                <a:solidFill>
                  <a:srgbClr val="414141"/>
                </a:solidFill>
              </a:rPr>
              <a:t> </a:t>
            </a:r>
            <a:r>
              <a:rPr lang="en-US" sz="1600" b="1" dirty="0">
                <a:solidFill>
                  <a:srgbClr val="414141"/>
                </a:solidFill>
              </a:rPr>
              <a:t>sustainability, cultural authenticity</a:t>
            </a:r>
            <a:r>
              <a:rPr lang="en-US" sz="1600" dirty="0">
                <a:solidFill>
                  <a:srgbClr val="414141"/>
                </a:solidFill>
              </a:rPr>
              <a:t>, and </a:t>
            </a:r>
            <a:r>
              <a:rPr lang="en-US" sz="1600" b="1" dirty="0">
                <a:solidFill>
                  <a:srgbClr val="414141"/>
                </a:solidFill>
              </a:rPr>
              <a:t>unique guest experiences</a:t>
            </a:r>
            <a:r>
              <a:rPr lang="en-US" sz="1600" dirty="0">
                <a:solidFill>
                  <a:srgbClr val="414141"/>
                </a:solidFill>
              </a:rPr>
              <a:t>, often located in </a:t>
            </a:r>
            <a:r>
              <a:rPr lang="en-US" sz="1600" b="1" dirty="0">
                <a:solidFill>
                  <a:srgbClr val="414141"/>
                </a:solidFill>
              </a:rPr>
              <a:t>natural, rural</a:t>
            </a:r>
            <a:r>
              <a:rPr lang="en-US" sz="1600" dirty="0">
                <a:solidFill>
                  <a:srgbClr val="414141"/>
                </a:solidFill>
              </a:rPr>
              <a:t>, or </a:t>
            </a:r>
            <a:r>
              <a:rPr lang="en-US" sz="1600" b="1" dirty="0">
                <a:solidFill>
                  <a:srgbClr val="414141"/>
                </a:solidFill>
              </a:rPr>
              <a:t>community-based settings</a:t>
            </a:r>
            <a:r>
              <a:rPr lang="en-US" sz="1600" dirty="0">
                <a:solidFill>
                  <a:srgbClr val="414141"/>
                </a:solidFill>
              </a:rPr>
              <a:t>. </a:t>
            </a:r>
          </a:p>
          <a:p>
            <a:pPr algn="l">
              <a:lnSpc>
                <a:spcPts val="2320"/>
              </a:lnSpc>
            </a:pPr>
            <a:endParaRPr lang="en-US" sz="1600" dirty="0">
              <a:solidFill>
                <a:srgbClr val="414141"/>
              </a:solidFill>
            </a:endParaRPr>
          </a:p>
        </p:txBody>
      </p:sp>
      <p:sp>
        <p:nvSpPr>
          <p:cNvPr id="8" name="Text Placeholder 7">
            <a:extLst>
              <a:ext uri="{FF2B5EF4-FFF2-40B4-BE49-F238E27FC236}">
                <a16:creationId xmlns:a16="http://schemas.microsoft.com/office/drawing/2014/main" id="{A5DEC623-A22B-0CEA-F9C3-C001627A3208}"/>
              </a:ext>
            </a:extLst>
          </p:cNvPr>
          <p:cNvSpPr>
            <a:spLocks noGrp="1"/>
          </p:cNvSpPr>
          <p:nvPr>
            <p:ph type="body" sz="quarter" idx="18"/>
          </p:nvPr>
        </p:nvSpPr>
        <p:spPr>
          <a:xfrm>
            <a:off x="528133" y="1876698"/>
            <a:ext cx="3033213" cy="1049221"/>
          </a:xfrm>
        </p:spPr>
        <p:txBody>
          <a:bodyPr/>
          <a:lstStyle/>
          <a:p>
            <a:r>
              <a:rPr lang="en-IE" dirty="0"/>
              <a:t>Alternative Tourism Accommodation</a:t>
            </a:r>
          </a:p>
        </p:txBody>
      </p:sp>
      <p:sp>
        <p:nvSpPr>
          <p:cNvPr id="9" name="Text Placeholder 8">
            <a:extLst>
              <a:ext uri="{FF2B5EF4-FFF2-40B4-BE49-F238E27FC236}">
                <a16:creationId xmlns:a16="http://schemas.microsoft.com/office/drawing/2014/main" id="{1323C3C9-4004-DB75-2C7A-AD2C1AFBAAC4}"/>
              </a:ext>
            </a:extLst>
          </p:cNvPr>
          <p:cNvSpPr>
            <a:spLocks noGrp="1"/>
          </p:cNvSpPr>
          <p:nvPr>
            <p:ph type="body" sz="quarter" idx="19"/>
          </p:nvPr>
        </p:nvSpPr>
        <p:spPr>
          <a:xfrm>
            <a:off x="544933" y="941779"/>
            <a:ext cx="3016414" cy="385564"/>
          </a:xfrm>
        </p:spPr>
        <p:txBody>
          <a:bodyPr/>
          <a:lstStyle/>
          <a:p>
            <a:r>
              <a:rPr lang="en-IE" dirty="0"/>
              <a:t>Definition</a:t>
            </a:r>
          </a:p>
        </p:txBody>
      </p:sp>
      <p:pic>
        <p:nvPicPr>
          <p:cNvPr id="20" name="Picture Placeholder 19" descr="A wooden house with a fence&#10;&#10;AI-generated content may be incorrect.">
            <a:extLst>
              <a:ext uri="{FF2B5EF4-FFF2-40B4-BE49-F238E27FC236}">
                <a16:creationId xmlns:a16="http://schemas.microsoft.com/office/drawing/2014/main" id="{0B88FA5E-7A42-0039-B27B-985E19945427}"/>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l="5098" r="5098"/>
          <a:stretch>
            <a:fillRect/>
          </a:stretch>
        </p:blipFill>
        <p:spPr>
          <a:xfrm>
            <a:off x="3887787" y="1714895"/>
            <a:ext cx="3897259" cy="3253800"/>
          </a:xfrm>
        </p:spPr>
      </p:pic>
      <p:sp>
        <p:nvSpPr>
          <p:cNvPr id="6" name="Slide Number Placeholder 5">
            <a:extLst>
              <a:ext uri="{FF2B5EF4-FFF2-40B4-BE49-F238E27FC236}">
                <a16:creationId xmlns:a16="http://schemas.microsoft.com/office/drawing/2014/main" id="{49960BBC-F426-E8E1-736F-022553EFF353}"/>
              </a:ext>
            </a:extLst>
          </p:cNvPr>
          <p:cNvSpPr>
            <a:spLocks noGrp="1"/>
          </p:cNvSpPr>
          <p:nvPr>
            <p:ph type="sldNum" sz="quarter" idx="4"/>
          </p:nvPr>
        </p:nvSpPr>
        <p:spPr/>
        <p:txBody>
          <a:bodyPr/>
          <a:lstStyle/>
          <a:p>
            <a:fld id="{9C527BFA-2C0E-4CEC-B6A5-913A56FEF4B4}" type="slidenum">
              <a:rPr lang="fr-CA" smtClean="0"/>
              <a:pPr/>
              <a:t>11</a:t>
            </a:fld>
            <a:endParaRPr lang="fr-CA" dirty="0"/>
          </a:p>
        </p:txBody>
      </p:sp>
      <p:sp>
        <p:nvSpPr>
          <p:cNvPr id="13" name="Text Placeholder 12">
            <a:extLst>
              <a:ext uri="{FF2B5EF4-FFF2-40B4-BE49-F238E27FC236}">
                <a16:creationId xmlns:a16="http://schemas.microsoft.com/office/drawing/2014/main" id="{760E0C38-F708-01ED-CF4E-13724AF563F9}"/>
              </a:ext>
            </a:extLst>
          </p:cNvPr>
          <p:cNvSpPr>
            <a:spLocks noGrp="1"/>
          </p:cNvSpPr>
          <p:nvPr>
            <p:ph type="body" sz="quarter" idx="65"/>
          </p:nvPr>
        </p:nvSpPr>
        <p:spPr/>
        <p:txBody>
          <a:bodyPr/>
          <a:lstStyle/>
          <a:p>
            <a:r>
              <a:rPr lang="en-IE" dirty="0"/>
              <a:t>Chalet </a:t>
            </a:r>
            <a:r>
              <a:rPr lang="en-IE" dirty="0" err="1"/>
              <a:t>Rušovc</a:t>
            </a:r>
            <a:r>
              <a:rPr lang="en-IE" dirty="0"/>
              <a:t>, Slovenia</a:t>
            </a:r>
          </a:p>
        </p:txBody>
      </p:sp>
      <p:sp>
        <p:nvSpPr>
          <p:cNvPr id="16" name="Slide Number Placeholder 5">
            <a:extLst>
              <a:ext uri="{FF2B5EF4-FFF2-40B4-BE49-F238E27FC236}">
                <a16:creationId xmlns:a16="http://schemas.microsoft.com/office/drawing/2014/main" id="{409A2E31-25EF-BC49-E7FC-4CD6454F8A0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sp>
        <p:nvSpPr>
          <p:cNvPr id="17" name="Freeform 5">
            <a:extLst>
              <a:ext uri="{FF2B5EF4-FFF2-40B4-BE49-F238E27FC236}">
                <a16:creationId xmlns:a16="http://schemas.microsoft.com/office/drawing/2014/main" id="{1A803C7E-BBFA-A171-6573-738BFBFE6312}"/>
              </a:ext>
            </a:extLst>
          </p:cNvPr>
          <p:cNvSpPr/>
          <p:nvPr/>
        </p:nvSpPr>
        <p:spPr>
          <a:xfrm rot="10800000">
            <a:off x="528133" y="7352718"/>
            <a:ext cx="4523873" cy="3356594"/>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8" name="Text Placeholder 1">
            <a:extLst>
              <a:ext uri="{FF2B5EF4-FFF2-40B4-BE49-F238E27FC236}">
                <a16:creationId xmlns:a16="http://schemas.microsoft.com/office/drawing/2014/main" id="{EFCCCCE2-C0F0-95D6-CCDA-D5640435731C}"/>
              </a:ext>
            </a:extLst>
          </p:cNvPr>
          <p:cNvSpPr txBox="1">
            <a:spLocks/>
          </p:cNvSpPr>
          <p:nvPr/>
        </p:nvSpPr>
        <p:spPr>
          <a:xfrm>
            <a:off x="927998" y="7483465"/>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They may include: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a:t>
            </a:r>
            <a:r>
              <a:rPr lang="en-US" sz="2200" dirty="0"/>
              <a:t> (luxury camping)</a:t>
            </a:r>
          </a:p>
          <a:p>
            <a:pPr marL="342900" indent="-342900" algn="l">
              <a:lnSpc>
                <a:spcPts val="2380"/>
              </a:lnSpc>
              <a:spcBef>
                <a:spcPts val="0"/>
              </a:spcBef>
              <a:buFont typeface="Arial" panose="020B0604020202020204" pitchFamily="34" charset="0"/>
              <a:buChar char="•"/>
            </a:pPr>
            <a:r>
              <a:rPr lang="en-US" sz="2200" b="1" dirty="0"/>
              <a:t>Eco-lodges</a:t>
            </a:r>
            <a:endParaRPr lang="en-US" sz="2200" dirty="0"/>
          </a:p>
          <a:p>
            <a:pPr marL="342900" indent="-342900" algn="l">
              <a:lnSpc>
                <a:spcPts val="2380"/>
              </a:lnSpc>
              <a:spcBef>
                <a:spcPts val="0"/>
              </a:spcBef>
              <a:buFont typeface="Arial" panose="020B0604020202020204" pitchFamily="34" charset="0"/>
              <a:buChar char="•"/>
            </a:pPr>
            <a:r>
              <a:rPr lang="en-US" sz="2200" b="1" dirty="0"/>
              <a:t>Farm stays or agritourism</a:t>
            </a:r>
            <a:endParaRPr lang="en-US" sz="2200" dirty="0"/>
          </a:p>
          <a:p>
            <a:pPr marL="342900" indent="-342900" algn="l">
              <a:lnSpc>
                <a:spcPts val="2380"/>
              </a:lnSpc>
              <a:spcBef>
                <a:spcPts val="0"/>
              </a:spcBef>
              <a:buFont typeface="Arial" panose="020B0604020202020204" pitchFamily="34" charset="0"/>
              <a:buChar char="•"/>
            </a:pPr>
            <a:r>
              <a:rPr lang="en-US" sz="2200" b="1" dirty="0"/>
              <a:t>Repurposed heritage buildings</a:t>
            </a:r>
            <a:endParaRPr lang="en-US" sz="2200" dirty="0"/>
          </a:p>
          <a:p>
            <a:pPr marL="342900" indent="-342900" algn="l">
              <a:lnSpc>
                <a:spcPts val="2380"/>
              </a:lnSpc>
              <a:spcBef>
                <a:spcPts val="0"/>
              </a:spcBef>
              <a:buFont typeface="Arial" panose="020B0604020202020204" pitchFamily="34" charset="0"/>
              <a:buChar char="•"/>
            </a:pPr>
            <a:r>
              <a:rPr lang="en-US" sz="2200" b="1" dirty="0"/>
              <a:t>Tiny homes or cabins</a:t>
            </a:r>
            <a:endParaRPr lang="en-US" sz="2200" dirty="0"/>
          </a:p>
          <a:p>
            <a:pPr marL="342900" indent="-342900" algn="l">
              <a:lnSpc>
                <a:spcPts val="2380"/>
              </a:lnSpc>
              <a:spcBef>
                <a:spcPts val="0"/>
              </a:spcBef>
              <a:buFont typeface="Arial" panose="020B0604020202020204" pitchFamily="34" charset="0"/>
              <a:buChar char="•"/>
            </a:pPr>
            <a:r>
              <a:rPr lang="en-US" sz="2200" b="1" dirty="0"/>
              <a:t>Community-run guesthouses or homestays</a:t>
            </a:r>
          </a:p>
        </p:txBody>
      </p:sp>
      <p:sp>
        <p:nvSpPr>
          <p:cNvPr id="22" name="TextBox 21">
            <a:extLst>
              <a:ext uri="{FF2B5EF4-FFF2-40B4-BE49-F238E27FC236}">
                <a16:creationId xmlns:a16="http://schemas.microsoft.com/office/drawing/2014/main" id="{379FE8C9-9703-8F7C-AB12-0161FC9451D3}"/>
              </a:ext>
            </a:extLst>
          </p:cNvPr>
          <p:cNvSpPr txBox="1"/>
          <p:nvPr/>
        </p:nvSpPr>
        <p:spPr>
          <a:xfrm>
            <a:off x="3993806" y="5720419"/>
            <a:ext cx="3284622" cy="1252522"/>
          </a:xfrm>
          <a:prstGeom prst="rect">
            <a:avLst/>
          </a:prstGeom>
          <a:noFill/>
        </p:spPr>
        <p:txBody>
          <a:bodyPr wrap="square">
            <a:spAutoFit/>
          </a:bodyPr>
          <a:lstStyle/>
          <a:p>
            <a:pPr>
              <a:lnSpc>
                <a:spcPts val="2320"/>
              </a:lnSpc>
            </a:pPr>
            <a:r>
              <a:rPr lang="en-US" sz="1600" dirty="0">
                <a:solidFill>
                  <a:srgbClr val="414141"/>
                </a:solidFill>
              </a:rPr>
              <a:t>They tend to offer </a:t>
            </a:r>
            <a:r>
              <a:rPr lang="en-US" sz="1600" b="1" dirty="0">
                <a:solidFill>
                  <a:srgbClr val="414141"/>
                </a:solidFill>
              </a:rPr>
              <a:t>immersive stays and experiences </a:t>
            </a:r>
            <a:r>
              <a:rPr lang="en-US" sz="1600" dirty="0">
                <a:solidFill>
                  <a:srgbClr val="414141"/>
                </a:solidFill>
              </a:rPr>
              <a:t>shaped by local heritage, landscapes, adventure, and match the demand for ethical travel.</a:t>
            </a:r>
            <a:endParaRPr lang="en-IE" sz="1600" dirty="0"/>
          </a:p>
        </p:txBody>
      </p:sp>
    </p:spTree>
    <p:extLst>
      <p:ext uri="{BB962C8B-B14F-4D97-AF65-F5344CB8AC3E}">
        <p14:creationId xmlns:p14="http://schemas.microsoft.com/office/powerpoint/2010/main" val="3637675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3CCE7B-704A-06E2-EDC7-FF6A27279888}"/>
              </a:ext>
            </a:extLst>
          </p:cNvPr>
          <p:cNvSpPr>
            <a:spLocks noGrp="1"/>
          </p:cNvSpPr>
          <p:nvPr>
            <p:ph type="body" sz="quarter" idx="32"/>
          </p:nvPr>
        </p:nvSpPr>
        <p:spPr>
          <a:xfrm>
            <a:off x="527743" y="3378600"/>
            <a:ext cx="2953722" cy="5494217"/>
          </a:xfrm>
        </p:spPr>
        <p:txBody>
          <a:bodyPr numCol="1"/>
          <a:lstStyle/>
          <a:p>
            <a:pPr algn="l">
              <a:lnSpc>
                <a:spcPct val="100000"/>
              </a:lnSpc>
            </a:pPr>
            <a:r>
              <a:rPr lang="en-US" sz="2800" b="1" dirty="0">
                <a:solidFill>
                  <a:srgbClr val="459597"/>
                </a:solidFill>
              </a:rPr>
              <a:t>Epic Stays Guests are looking for 3 main options;</a:t>
            </a:r>
          </a:p>
          <a:p>
            <a:pPr algn="l">
              <a:lnSpc>
                <a:spcPct val="100000"/>
              </a:lnSpc>
            </a:pPr>
            <a:endParaRPr lang="en-US" sz="1600" b="1" dirty="0">
              <a:solidFill>
                <a:srgbClr val="595959"/>
              </a:solidFill>
            </a:endParaRPr>
          </a:p>
          <a:p>
            <a:pPr marL="285750" indent="-285750" algn="l">
              <a:lnSpc>
                <a:spcPct val="100000"/>
              </a:lnSpc>
              <a:buFont typeface="Wingdings" panose="05000000000000000000" pitchFamily="2" charset="2"/>
              <a:buChar char="v"/>
            </a:pPr>
            <a:r>
              <a:rPr lang="en-US" sz="2000" b="1" dirty="0">
                <a:solidFill>
                  <a:srgbClr val="595959"/>
                </a:solidFill>
              </a:rPr>
              <a:t>“Authenticity &amp; Local Experience”</a:t>
            </a:r>
            <a:r>
              <a:rPr lang="en-US" sz="2000" dirty="0">
                <a:solidFill>
                  <a:srgbClr val="595959"/>
                </a:solidFill>
              </a:rPr>
              <a:t> (guests seek unique, local stays over generic hotels)</a:t>
            </a:r>
          </a:p>
          <a:p>
            <a:pPr marL="285750" indent="-285750" algn="l">
              <a:lnSpc>
                <a:spcPct val="100000"/>
              </a:lnSpc>
              <a:buFont typeface="Wingdings" panose="05000000000000000000" pitchFamily="2" charset="2"/>
              <a:buChar char="v"/>
            </a:pPr>
            <a:endParaRPr lang="en-US" sz="2000" dirty="0">
              <a:solidFill>
                <a:srgbClr val="595959"/>
              </a:solidFill>
            </a:endParaRPr>
          </a:p>
          <a:p>
            <a:pPr marL="285750" indent="-285750" algn="l">
              <a:lnSpc>
                <a:spcPct val="100000"/>
              </a:lnSpc>
              <a:buFont typeface="Wingdings" panose="05000000000000000000" pitchFamily="2" charset="2"/>
              <a:buChar char="v"/>
            </a:pPr>
            <a:r>
              <a:rPr lang="en-IE" sz="2000" b="1" dirty="0">
                <a:solidFill>
                  <a:srgbClr val="595959"/>
                </a:solidFill>
              </a:rPr>
              <a:t>“Nature &amp; Novelty”</a:t>
            </a:r>
            <a:r>
              <a:rPr lang="en-IE" sz="2000" dirty="0">
                <a:solidFill>
                  <a:srgbClr val="595959"/>
                </a:solidFill>
              </a:rPr>
              <a:t> (interest in glamping, tiny houses, off-beat lodgings)</a:t>
            </a:r>
          </a:p>
          <a:p>
            <a:pPr marL="285750" indent="-285750" algn="l">
              <a:lnSpc>
                <a:spcPct val="100000"/>
              </a:lnSpc>
              <a:buFont typeface="Wingdings" panose="05000000000000000000" pitchFamily="2" charset="2"/>
              <a:buChar char="v"/>
            </a:pPr>
            <a:endParaRPr lang="en-IE" sz="2000" b="1" dirty="0">
              <a:solidFill>
                <a:srgbClr val="595959"/>
              </a:solidFill>
            </a:endParaRPr>
          </a:p>
          <a:p>
            <a:pPr marL="285750" indent="-285750" algn="l">
              <a:lnSpc>
                <a:spcPct val="100000"/>
              </a:lnSpc>
              <a:buFont typeface="Wingdings" panose="05000000000000000000" pitchFamily="2" charset="2"/>
              <a:buChar char="v"/>
            </a:pPr>
            <a:r>
              <a:rPr lang="en-IE" sz="2000" b="1" dirty="0">
                <a:solidFill>
                  <a:srgbClr val="595959"/>
                </a:solidFill>
              </a:rPr>
              <a:t>“Workation &amp; Flexibility”</a:t>
            </a:r>
            <a:r>
              <a:rPr lang="en-IE" sz="2000" dirty="0">
                <a:solidFill>
                  <a:srgbClr val="595959"/>
                </a:solidFill>
              </a:rPr>
              <a:t> longer stays blending work/leisure/adventure/personal development/learning. </a:t>
            </a:r>
          </a:p>
        </p:txBody>
      </p:sp>
      <p:sp>
        <p:nvSpPr>
          <p:cNvPr id="9" name="Text Placeholder 8">
            <a:extLst>
              <a:ext uri="{FF2B5EF4-FFF2-40B4-BE49-F238E27FC236}">
                <a16:creationId xmlns:a16="http://schemas.microsoft.com/office/drawing/2014/main" id="{43011D5F-0DB8-F0C4-D8FC-34D8A111BFCB}"/>
              </a:ext>
            </a:extLst>
          </p:cNvPr>
          <p:cNvSpPr>
            <a:spLocks noGrp="1"/>
          </p:cNvSpPr>
          <p:nvPr>
            <p:ph type="body" sz="quarter" idx="18"/>
          </p:nvPr>
        </p:nvSpPr>
        <p:spPr>
          <a:xfrm>
            <a:off x="528134" y="1876698"/>
            <a:ext cx="2956430" cy="1049221"/>
          </a:xfrm>
        </p:spPr>
        <p:txBody>
          <a:bodyPr/>
          <a:lstStyle/>
          <a:p>
            <a:r>
              <a:rPr lang="en-US" dirty="0"/>
              <a:t>Understanding Your Guests (Changing Motivations)</a:t>
            </a:r>
            <a:endParaRPr lang="en-IE" dirty="0"/>
          </a:p>
        </p:txBody>
      </p:sp>
      <p:sp>
        <p:nvSpPr>
          <p:cNvPr id="10" name="Text Placeholder 9">
            <a:extLst>
              <a:ext uri="{FF2B5EF4-FFF2-40B4-BE49-F238E27FC236}">
                <a16:creationId xmlns:a16="http://schemas.microsoft.com/office/drawing/2014/main" id="{39D76B44-FE7B-3E67-84B6-E86D1E42448B}"/>
              </a:ext>
            </a:extLst>
          </p:cNvPr>
          <p:cNvSpPr>
            <a:spLocks noGrp="1"/>
          </p:cNvSpPr>
          <p:nvPr>
            <p:ph type="body" sz="quarter" idx="19"/>
          </p:nvPr>
        </p:nvSpPr>
        <p:spPr>
          <a:xfrm>
            <a:off x="544933" y="941779"/>
            <a:ext cx="2595309" cy="385564"/>
          </a:xfrm>
        </p:spPr>
        <p:txBody>
          <a:bodyPr/>
          <a:lstStyle/>
          <a:p>
            <a:r>
              <a:rPr lang="en-IE" dirty="0"/>
              <a:t>Module 1</a:t>
            </a:r>
          </a:p>
        </p:txBody>
      </p:sp>
      <p:sp>
        <p:nvSpPr>
          <p:cNvPr id="7" name="Slide Number Placeholder 6">
            <a:extLst>
              <a:ext uri="{FF2B5EF4-FFF2-40B4-BE49-F238E27FC236}">
                <a16:creationId xmlns:a16="http://schemas.microsoft.com/office/drawing/2014/main" id="{3A05B7F8-8674-2F31-E365-1F92478855B1}"/>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
        <p:nvSpPr>
          <p:cNvPr id="13" name="Text Placeholder 12">
            <a:extLst>
              <a:ext uri="{FF2B5EF4-FFF2-40B4-BE49-F238E27FC236}">
                <a16:creationId xmlns:a16="http://schemas.microsoft.com/office/drawing/2014/main" id="{6FAF8859-21D5-8395-F6E2-A4C082ECD083}"/>
              </a:ext>
            </a:extLst>
          </p:cNvPr>
          <p:cNvSpPr>
            <a:spLocks noGrp="1"/>
          </p:cNvSpPr>
          <p:nvPr>
            <p:ph type="body" sz="quarter" idx="65"/>
          </p:nvPr>
        </p:nvSpPr>
        <p:spPr/>
        <p:txBody>
          <a:bodyPr/>
          <a:lstStyle/>
          <a:p>
            <a:r>
              <a:rPr lang="en-US" dirty="0"/>
              <a:t>Amsterdam the Crane by YAYS, Netherlands</a:t>
            </a:r>
            <a:endParaRPr lang="en-IE" dirty="0"/>
          </a:p>
        </p:txBody>
      </p:sp>
      <p:pic>
        <p:nvPicPr>
          <p:cNvPr id="4" name="Picture 3" descr="A large crane in a field&#10;&#10;AI-generated content may be incorrect.">
            <a:extLst>
              <a:ext uri="{FF2B5EF4-FFF2-40B4-BE49-F238E27FC236}">
                <a16:creationId xmlns:a16="http://schemas.microsoft.com/office/drawing/2014/main" id="{C31AD8D0-9767-06C7-1923-3CE511379C26}"/>
              </a:ext>
            </a:extLst>
          </p:cNvPr>
          <p:cNvPicPr>
            <a:picLocks noChangeAspect="1"/>
          </p:cNvPicPr>
          <p:nvPr/>
        </p:nvPicPr>
        <p:blipFill>
          <a:blip r:embed="rId2">
            <a:extLst>
              <a:ext uri="{28A0092B-C50C-407E-A947-70E740481C1C}">
                <a14:useLocalDpi xmlns:a14="http://schemas.microsoft.com/office/drawing/2010/main" val="0"/>
              </a:ext>
            </a:extLst>
          </a:blip>
          <a:srcRect l="18605" r="7119"/>
          <a:stretch>
            <a:fillRect/>
          </a:stretch>
        </p:blipFill>
        <p:spPr>
          <a:xfrm>
            <a:off x="3798376" y="2939117"/>
            <a:ext cx="3953541" cy="7968596"/>
          </a:xfrm>
          <a:prstGeom prst="rect">
            <a:avLst/>
          </a:prstGeom>
        </p:spPr>
      </p:pic>
    </p:spTree>
    <p:extLst>
      <p:ext uri="{BB962C8B-B14F-4D97-AF65-F5344CB8AC3E}">
        <p14:creationId xmlns:p14="http://schemas.microsoft.com/office/powerpoint/2010/main" val="1849667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B8D1174-65B0-6278-5D28-EA9D468CFA87}"/>
              </a:ext>
            </a:extLst>
          </p:cNvPr>
          <p:cNvSpPr>
            <a:spLocks noGrp="1"/>
          </p:cNvSpPr>
          <p:nvPr>
            <p:ph type="sldNum" sz="quarter" idx="4"/>
          </p:nvPr>
        </p:nvSpPr>
        <p:spPr/>
        <p:txBody>
          <a:bodyPr/>
          <a:lstStyle/>
          <a:p>
            <a:fld id="{9C527BFA-2C0E-4CEC-B6A5-913A56FEF4B4}" type="slidenum">
              <a:rPr lang="fr-CA" smtClean="0"/>
              <a:pPr/>
              <a:t>13</a:t>
            </a:fld>
            <a:endParaRPr lang="fr-CA" dirty="0"/>
          </a:p>
        </p:txBody>
      </p:sp>
      <p:pic>
        <p:nvPicPr>
          <p:cNvPr id="13" name="Picture 12">
            <a:hlinkClick r:id="rId2"/>
            <a:extLst>
              <a:ext uri="{FF2B5EF4-FFF2-40B4-BE49-F238E27FC236}">
                <a16:creationId xmlns:a16="http://schemas.microsoft.com/office/drawing/2014/main" id="{5380D24A-F5F9-CDAA-85DD-4F8234FC8ABF}"/>
              </a:ext>
            </a:extLst>
          </p:cNvPr>
          <p:cNvPicPr>
            <a:picLocks noChangeAspect="1"/>
          </p:cNvPicPr>
          <p:nvPr/>
        </p:nvPicPr>
        <p:blipFill>
          <a:blip r:embed="rId3"/>
          <a:stretch>
            <a:fillRect/>
          </a:stretch>
        </p:blipFill>
        <p:spPr>
          <a:xfrm>
            <a:off x="0" y="0"/>
            <a:ext cx="7775575" cy="4258707"/>
          </a:xfrm>
          <a:prstGeom prst="rect">
            <a:avLst/>
          </a:prstGeom>
        </p:spPr>
      </p:pic>
      <p:pic>
        <p:nvPicPr>
          <p:cNvPr id="15" name="Picture 14">
            <a:extLst>
              <a:ext uri="{FF2B5EF4-FFF2-40B4-BE49-F238E27FC236}">
                <a16:creationId xmlns:a16="http://schemas.microsoft.com/office/drawing/2014/main" id="{1ECC56DF-84E6-2388-6018-09250F7E63F9}"/>
              </a:ext>
            </a:extLst>
          </p:cNvPr>
          <p:cNvPicPr>
            <a:picLocks noChangeAspect="1"/>
          </p:cNvPicPr>
          <p:nvPr/>
        </p:nvPicPr>
        <p:blipFill>
          <a:blip r:embed="rId4"/>
          <a:srcRect l="1447" r="3207"/>
          <a:stretch>
            <a:fillRect/>
          </a:stretch>
        </p:blipFill>
        <p:spPr>
          <a:xfrm>
            <a:off x="-7308" y="4866549"/>
            <a:ext cx="7719894" cy="4530669"/>
          </a:xfrm>
          <a:prstGeom prst="rect">
            <a:avLst/>
          </a:prstGeom>
        </p:spPr>
      </p:pic>
    </p:spTree>
    <p:extLst>
      <p:ext uri="{BB962C8B-B14F-4D97-AF65-F5344CB8AC3E}">
        <p14:creationId xmlns:p14="http://schemas.microsoft.com/office/powerpoint/2010/main" val="207268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C69D6-D809-0160-631E-451BF6893B55}"/>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9BC145-130D-8575-C81E-0F7BC69DB0CB}"/>
              </a:ext>
            </a:extLst>
          </p:cNvPr>
          <p:cNvSpPr>
            <a:spLocks noGrp="1"/>
          </p:cNvSpPr>
          <p:nvPr>
            <p:ph type="sldNum" sz="quarter" idx="4"/>
          </p:nvPr>
        </p:nvSpPr>
        <p:spPr/>
        <p:txBody>
          <a:bodyPr/>
          <a:lstStyle/>
          <a:p>
            <a:fld id="{9C527BFA-2C0E-4CEC-B6A5-913A56FEF4B4}" type="slidenum">
              <a:rPr lang="fr-CA" smtClean="0"/>
              <a:pPr/>
              <a:t>14</a:t>
            </a:fld>
            <a:endParaRPr lang="fr-CA" dirty="0"/>
          </a:p>
        </p:txBody>
      </p:sp>
      <p:pic>
        <p:nvPicPr>
          <p:cNvPr id="3" name="Picture 2">
            <a:extLst>
              <a:ext uri="{FF2B5EF4-FFF2-40B4-BE49-F238E27FC236}">
                <a16:creationId xmlns:a16="http://schemas.microsoft.com/office/drawing/2014/main" id="{EE78FD1A-FA60-A32E-D244-672D2A9B2225}"/>
              </a:ext>
            </a:extLst>
          </p:cNvPr>
          <p:cNvPicPr>
            <a:picLocks noChangeAspect="1"/>
          </p:cNvPicPr>
          <p:nvPr/>
        </p:nvPicPr>
        <p:blipFill>
          <a:blip r:embed="rId2"/>
          <a:stretch>
            <a:fillRect/>
          </a:stretch>
        </p:blipFill>
        <p:spPr>
          <a:xfrm>
            <a:off x="-23658" y="0"/>
            <a:ext cx="7775575" cy="4083033"/>
          </a:xfrm>
          <a:prstGeom prst="rect">
            <a:avLst/>
          </a:prstGeom>
        </p:spPr>
      </p:pic>
      <p:sp>
        <p:nvSpPr>
          <p:cNvPr id="4" name="TextBox 3">
            <a:extLst>
              <a:ext uri="{FF2B5EF4-FFF2-40B4-BE49-F238E27FC236}">
                <a16:creationId xmlns:a16="http://schemas.microsoft.com/office/drawing/2014/main" id="{6ED68C8D-F3C6-4C64-160B-6C1B8EACDE35}"/>
              </a:ext>
            </a:extLst>
          </p:cNvPr>
          <p:cNvSpPr txBox="1"/>
          <p:nvPr/>
        </p:nvSpPr>
        <p:spPr>
          <a:xfrm>
            <a:off x="450955" y="3938844"/>
            <a:ext cx="6826348" cy="6863417"/>
          </a:xfrm>
          <a:prstGeom prst="rect">
            <a:avLst/>
          </a:prstGeom>
          <a:noFill/>
        </p:spPr>
        <p:txBody>
          <a:bodyPr wrap="square">
            <a:spAutoFit/>
          </a:bodyPr>
          <a:lstStyle/>
          <a:p>
            <a:r>
              <a:rPr lang="en-US" sz="2000" dirty="0">
                <a:solidFill>
                  <a:srgbClr val="474747"/>
                </a:solidFill>
              </a:rPr>
              <a:t>In the context of </a:t>
            </a:r>
            <a:r>
              <a:rPr lang="en-US" sz="2000" b="1" dirty="0">
                <a:solidFill>
                  <a:srgbClr val="474747"/>
                </a:solidFill>
              </a:rPr>
              <a:t>alternative tourism accommodation</a:t>
            </a:r>
            <a:r>
              <a:rPr lang="en-US" sz="2000" dirty="0">
                <a:solidFill>
                  <a:srgbClr val="474747"/>
                </a:solidFill>
              </a:rPr>
              <a:t>, a </a:t>
            </a:r>
            <a:r>
              <a:rPr lang="en-US" sz="2000" b="1" dirty="0">
                <a:solidFill>
                  <a:srgbClr val="474747"/>
                </a:solidFill>
              </a:rPr>
              <a:t>business model</a:t>
            </a:r>
            <a:r>
              <a:rPr lang="en-US" sz="2000" dirty="0">
                <a:solidFill>
                  <a:srgbClr val="474747"/>
                </a:solidFill>
              </a:rPr>
              <a:t> is:</a:t>
            </a:r>
          </a:p>
          <a:p>
            <a:endParaRPr lang="en-US" sz="2000" dirty="0">
              <a:solidFill>
                <a:srgbClr val="474747"/>
              </a:solidFill>
            </a:endParaRPr>
          </a:p>
          <a:p>
            <a:r>
              <a:rPr lang="en-US" sz="2000" dirty="0">
                <a:solidFill>
                  <a:srgbClr val="474747"/>
                </a:solidFill>
              </a:rPr>
              <a:t>The complete strategy that explains how your accommodation concept </a:t>
            </a:r>
            <a:r>
              <a:rPr lang="en-US" sz="2000" b="1" dirty="0">
                <a:solidFill>
                  <a:srgbClr val="474747"/>
                </a:solidFill>
              </a:rPr>
              <a:t>creates value for guests</a:t>
            </a:r>
            <a:r>
              <a:rPr lang="en-US" sz="2000" dirty="0">
                <a:solidFill>
                  <a:srgbClr val="474747"/>
                </a:solidFill>
              </a:rPr>
              <a:t>, delivers it through </a:t>
            </a:r>
            <a:r>
              <a:rPr lang="en-US" sz="2000" b="1" dirty="0">
                <a:solidFill>
                  <a:srgbClr val="474747"/>
                </a:solidFill>
              </a:rPr>
              <a:t>unique experiences,</a:t>
            </a:r>
            <a:r>
              <a:rPr lang="en-US" sz="2000" dirty="0">
                <a:solidFill>
                  <a:srgbClr val="474747"/>
                </a:solidFill>
              </a:rPr>
              <a:t> and </a:t>
            </a:r>
            <a:r>
              <a:rPr lang="en-US" sz="2000" b="1" dirty="0">
                <a:solidFill>
                  <a:srgbClr val="474747"/>
                </a:solidFill>
              </a:rPr>
              <a:t>captures income </a:t>
            </a:r>
            <a:r>
              <a:rPr lang="en-US" sz="2000" dirty="0">
                <a:solidFill>
                  <a:srgbClr val="474747"/>
                </a:solidFill>
              </a:rPr>
              <a:t>in a sustainable way.</a:t>
            </a:r>
          </a:p>
          <a:p>
            <a:endParaRPr lang="en-US" sz="2000" dirty="0">
              <a:solidFill>
                <a:srgbClr val="474747"/>
              </a:solidFill>
            </a:endParaRPr>
          </a:p>
          <a:p>
            <a:r>
              <a:rPr lang="en-US" sz="2000" b="1" dirty="0">
                <a:solidFill>
                  <a:srgbClr val="474747"/>
                </a:solidFill>
              </a:rPr>
              <a:t>It includes:</a:t>
            </a:r>
          </a:p>
          <a:p>
            <a:pPr marL="342900" indent="-342900">
              <a:buClr>
                <a:srgbClr val="459597"/>
              </a:buClr>
              <a:buFont typeface="Calibri" panose="020F0502020204030204" pitchFamily="34" charset="0"/>
              <a:buChar char="→"/>
            </a:pPr>
            <a:r>
              <a:rPr lang="en-US" sz="2000" b="1" dirty="0">
                <a:solidFill>
                  <a:srgbClr val="474747"/>
                </a:solidFill>
              </a:rPr>
              <a:t>Who your guests are</a:t>
            </a:r>
            <a:r>
              <a:rPr lang="en-US" sz="2000" dirty="0">
                <a:solidFill>
                  <a:srgbClr val="474747"/>
                </a:solidFill>
              </a:rPr>
              <a:t> (target market)</a:t>
            </a:r>
          </a:p>
          <a:p>
            <a:pPr marL="342900" indent="-342900">
              <a:buClr>
                <a:srgbClr val="459597"/>
              </a:buClr>
              <a:buFont typeface="Calibri" panose="020F0502020204030204" pitchFamily="34" charset="0"/>
              <a:buChar char="→"/>
            </a:pPr>
            <a:r>
              <a:rPr lang="en-US" sz="2000" b="1" dirty="0">
                <a:solidFill>
                  <a:srgbClr val="474747"/>
                </a:solidFill>
              </a:rPr>
              <a:t>What you offer them</a:t>
            </a:r>
            <a:r>
              <a:rPr lang="en-US" sz="2000" dirty="0">
                <a:solidFill>
                  <a:srgbClr val="474747"/>
                </a:solidFill>
              </a:rPr>
              <a:t> (value proposition – the experience, design, location, uniqueness)</a:t>
            </a:r>
          </a:p>
          <a:p>
            <a:pPr marL="342900" indent="-342900">
              <a:buClr>
                <a:srgbClr val="459597"/>
              </a:buClr>
              <a:buFont typeface="Calibri" panose="020F0502020204030204" pitchFamily="34" charset="0"/>
              <a:buChar char="→"/>
            </a:pPr>
            <a:r>
              <a:rPr lang="en-US" sz="2000" b="1" dirty="0">
                <a:solidFill>
                  <a:srgbClr val="474747"/>
                </a:solidFill>
              </a:rPr>
              <a:t>How you deliver that offer</a:t>
            </a:r>
            <a:r>
              <a:rPr lang="en-US" sz="2000" dirty="0">
                <a:solidFill>
                  <a:srgbClr val="474747"/>
                </a:solidFill>
              </a:rPr>
              <a:t> (operations, channels, marketing, staffing, tech)</a:t>
            </a:r>
          </a:p>
          <a:p>
            <a:pPr marL="342900" indent="-342900">
              <a:buClr>
                <a:srgbClr val="459597"/>
              </a:buClr>
              <a:buFont typeface="Calibri" panose="020F0502020204030204" pitchFamily="34" charset="0"/>
              <a:buChar char="→"/>
            </a:pPr>
            <a:r>
              <a:rPr lang="en-US" sz="2000" b="1" dirty="0">
                <a:solidFill>
                  <a:srgbClr val="474747"/>
                </a:solidFill>
              </a:rPr>
              <a:t>How you earn money</a:t>
            </a:r>
            <a:r>
              <a:rPr lang="en-US" sz="2000" dirty="0">
                <a:solidFill>
                  <a:srgbClr val="474747"/>
                </a:solidFill>
              </a:rPr>
              <a:t> (pricing, revenue streams, packages, upsells)</a:t>
            </a:r>
          </a:p>
          <a:p>
            <a:pPr marL="342900" indent="-342900">
              <a:buClr>
                <a:srgbClr val="459597"/>
              </a:buClr>
              <a:buFont typeface="Calibri" panose="020F0502020204030204" pitchFamily="34" charset="0"/>
              <a:buChar char="→"/>
            </a:pPr>
            <a:r>
              <a:rPr lang="en-US" sz="2000" b="1" dirty="0">
                <a:solidFill>
                  <a:srgbClr val="474747"/>
                </a:solidFill>
              </a:rPr>
              <a:t>What makes it sustainable and viable long-term</a:t>
            </a:r>
            <a:r>
              <a:rPr lang="en-US" sz="2000" dirty="0">
                <a:solidFill>
                  <a:srgbClr val="474747"/>
                </a:solidFill>
              </a:rPr>
              <a:t> (scalability, partnerships, environmental/social factors)</a:t>
            </a:r>
          </a:p>
          <a:p>
            <a:pPr>
              <a:buClr>
                <a:srgbClr val="459597"/>
              </a:buClr>
            </a:pPr>
            <a:endParaRPr lang="en-US" sz="2000" dirty="0">
              <a:solidFill>
                <a:srgbClr val="474747"/>
              </a:solidFill>
            </a:endParaRPr>
          </a:p>
          <a:p>
            <a:pPr>
              <a:buClr>
                <a:srgbClr val="459597"/>
              </a:buClr>
            </a:pPr>
            <a:r>
              <a:rPr lang="en-US" sz="2000" dirty="0">
                <a:solidFill>
                  <a:srgbClr val="474747"/>
                </a:solidFill>
              </a:rPr>
              <a:t>In short:</a:t>
            </a:r>
          </a:p>
          <a:p>
            <a:r>
              <a:rPr lang="en-US" sz="2000" b="1" dirty="0">
                <a:solidFill>
                  <a:srgbClr val="EC7C69"/>
                </a:solidFill>
              </a:rPr>
              <a:t>A business model is not just what you build — it’s how the whole guest experience becomes a working, earning, and lasting business.</a:t>
            </a:r>
            <a:endParaRPr lang="en-IE" sz="2000" dirty="0">
              <a:solidFill>
                <a:srgbClr val="474747"/>
              </a:solidFill>
            </a:endParaRPr>
          </a:p>
        </p:txBody>
      </p:sp>
    </p:spTree>
    <p:extLst>
      <p:ext uri="{BB962C8B-B14F-4D97-AF65-F5344CB8AC3E}">
        <p14:creationId xmlns:p14="http://schemas.microsoft.com/office/powerpoint/2010/main" val="2210765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800A16-1CCC-F11F-3EBD-8C00519DDB80}"/>
              </a:ext>
            </a:extLst>
          </p:cNvPr>
          <p:cNvSpPr>
            <a:spLocks noGrp="1"/>
          </p:cNvSpPr>
          <p:nvPr>
            <p:ph type="body" sz="quarter" idx="32"/>
          </p:nvPr>
        </p:nvSpPr>
        <p:spPr>
          <a:xfrm>
            <a:off x="634478" y="6270055"/>
            <a:ext cx="6541269" cy="2422612"/>
          </a:xfrm>
        </p:spPr>
        <p:txBody>
          <a:bodyPr numCol="1"/>
          <a:lstStyle/>
          <a:p>
            <a:pPr algn="l">
              <a:buClr>
                <a:srgbClr val="EC7C69"/>
              </a:buClr>
            </a:pPr>
            <a:r>
              <a:rPr lang="en-US" sz="3200" dirty="0">
                <a:solidFill>
                  <a:srgbClr val="474747"/>
                </a:solidFill>
              </a:rPr>
              <a:t>An alternative accommodation business model </a:t>
            </a:r>
            <a:r>
              <a:rPr lang="en-US" sz="3200" b="1" dirty="0">
                <a:solidFill>
                  <a:schemeClr val="bg1"/>
                </a:solidFill>
                <a:highlight>
                  <a:srgbClr val="EC7C69"/>
                </a:highlight>
              </a:rPr>
              <a:t>describes</a:t>
            </a:r>
            <a:r>
              <a:rPr lang="en-US" sz="3200" dirty="0">
                <a:solidFill>
                  <a:srgbClr val="474747"/>
                </a:solidFill>
              </a:rPr>
              <a:t> how </a:t>
            </a:r>
          </a:p>
          <a:p>
            <a:pPr marL="457200" indent="-457200" algn="l">
              <a:buClr>
                <a:srgbClr val="EC7C69"/>
              </a:buClr>
              <a:buFont typeface="Calibri" panose="020F0502020204030204" pitchFamily="34" charset="0"/>
              <a:buChar char="→"/>
            </a:pPr>
            <a:r>
              <a:rPr lang="en-US" sz="3200" dirty="0">
                <a:solidFill>
                  <a:srgbClr val="474747"/>
                </a:solidFill>
              </a:rPr>
              <a:t>a </a:t>
            </a:r>
            <a:r>
              <a:rPr lang="en-US" sz="3200" b="1" dirty="0">
                <a:solidFill>
                  <a:srgbClr val="474747"/>
                </a:solidFill>
              </a:rPr>
              <a:t>unique stay </a:t>
            </a:r>
            <a:r>
              <a:rPr lang="en-US" sz="3200" dirty="0">
                <a:solidFill>
                  <a:srgbClr val="474747"/>
                </a:solidFill>
              </a:rPr>
              <a:t>concept </a:t>
            </a:r>
          </a:p>
          <a:p>
            <a:pPr marL="457200" indent="-457200" algn="l">
              <a:buClr>
                <a:srgbClr val="EC7C69"/>
              </a:buClr>
              <a:buFont typeface="Calibri" panose="020F0502020204030204" pitchFamily="34" charset="0"/>
              <a:buChar char="→"/>
            </a:pPr>
            <a:r>
              <a:rPr lang="en-US" sz="3200" b="1" dirty="0">
                <a:solidFill>
                  <a:srgbClr val="474747"/>
                </a:solidFill>
              </a:rPr>
              <a:t>creates value </a:t>
            </a:r>
            <a:r>
              <a:rPr lang="en-US" sz="3200" dirty="0">
                <a:solidFill>
                  <a:srgbClr val="474747"/>
                </a:solidFill>
              </a:rPr>
              <a:t>for guests, </a:t>
            </a:r>
          </a:p>
          <a:p>
            <a:pPr marL="457200" indent="-457200" algn="l">
              <a:buClr>
                <a:srgbClr val="EC7C69"/>
              </a:buClr>
              <a:buFont typeface="Calibri" panose="020F0502020204030204" pitchFamily="34" charset="0"/>
              <a:buChar char="→"/>
            </a:pPr>
            <a:r>
              <a:rPr lang="en-US" sz="3200" b="1" dirty="0">
                <a:solidFill>
                  <a:srgbClr val="474747"/>
                </a:solidFill>
              </a:rPr>
              <a:t>delivers that experience in a memorable way</a:t>
            </a:r>
            <a:r>
              <a:rPr lang="en-US" sz="3200" dirty="0">
                <a:solidFill>
                  <a:srgbClr val="474747"/>
                </a:solidFill>
              </a:rPr>
              <a:t>, </a:t>
            </a:r>
          </a:p>
          <a:p>
            <a:pPr marL="457200" indent="-457200" algn="l">
              <a:buClr>
                <a:srgbClr val="EC7C69"/>
              </a:buClr>
              <a:buFont typeface="Calibri" panose="020F0502020204030204" pitchFamily="34" charset="0"/>
              <a:buChar char="→"/>
            </a:pPr>
            <a:r>
              <a:rPr lang="en-US" sz="3200" dirty="0">
                <a:solidFill>
                  <a:srgbClr val="474747"/>
                </a:solidFill>
              </a:rPr>
              <a:t>and generates </a:t>
            </a:r>
            <a:r>
              <a:rPr lang="en-US" sz="3200" b="1" dirty="0">
                <a:solidFill>
                  <a:srgbClr val="474747"/>
                </a:solidFill>
              </a:rPr>
              <a:t>sustainable income </a:t>
            </a:r>
            <a:r>
              <a:rPr lang="en-US" sz="3200" dirty="0">
                <a:solidFill>
                  <a:srgbClr val="474747"/>
                </a:solidFill>
              </a:rPr>
              <a:t>— </a:t>
            </a:r>
            <a:r>
              <a:rPr lang="en-US" sz="3200" b="1" i="1" dirty="0">
                <a:solidFill>
                  <a:srgbClr val="EC7C69"/>
                </a:solidFill>
              </a:rPr>
              <a:t>without operating like a traditional hotel.</a:t>
            </a:r>
            <a:endParaRPr lang="en-IE" sz="3200" b="1" i="1" dirty="0">
              <a:solidFill>
                <a:srgbClr val="EC7C69"/>
              </a:solidFill>
            </a:endParaRPr>
          </a:p>
          <a:p>
            <a:pPr algn="l"/>
            <a:endParaRPr lang="en-IE" sz="3200" dirty="0">
              <a:solidFill>
                <a:srgbClr val="474747"/>
              </a:solidFill>
            </a:endParaRPr>
          </a:p>
        </p:txBody>
      </p:sp>
      <p:sp>
        <p:nvSpPr>
          <p:cNvPr id="8" name="Text Placeholder 7">
            <a:extLst>
              <a:ext uri="{FF2B5EF4-FFF2-40B4-BE49-F238E27FC236}">
                <a16:creationId xmlns:a16="http://schemas.microsoft.com/office/drawing/2014/main" id="{8B9B2127-F016-6D20-510F-089A2DCC9A39}"/>
              </a:ext>
            </a:extLst>
          </p:cNvPr>
          <p:cNvSpPr>
            <a:spLocks noGrp="1"/>
          </p:cNvSpPr>
          <p:nvPr>
            <p:ph type="body" sz="quarter" idx="35"/>
          </p:nvPr>
        </p:nvSpPr>
        <p:spPr>
          <a:xfrm>
            <a:off x="4192172" y="1969168"/>
            <a:ext cx="3145155" cy="1049221"/>
          </a:xfrm>
        </p:spPr>
        <p:txBody>
          <a:bodyPr/>
          <a:lstStyle/>
          <a:p>
            <a:pPr>
              <a:lnSpc>
                <a:spcPct val="100000"/>
              </a:lnSpc>
            </a:pPr>
            <a:r>
              <a:rPr lang="en-IE" sz="4400" dirty="0"/>
              <a:t>AA Business Model</a:t>
            </a:r>
          </a:p>
        </p:txBody>
      </p:sp>
      <p:sp>
        <p:nvSpPr>
          <p:cNvPr id="9" name="Text Placeholder 8">
            <a:extLst>
              <a:ext uri="{FF2B5EF4-FFF2-40B4-BE49-F238E27FC236}">
                <a16:creationId xmlns:a16="http://schemas.microsoft.com/office/drawing/2014/main" id="{D464A82E-8752-36AF-8059-1D29343D4186}"/>
              </a:ext>
            </a:extLst>
          </p:cNvPr>
          <p:cNvSpPr>
            <a:spLocks noGrp="1"/>
          </p:cNvSpPr>
          <p:nvPr>
            <p:ph type="body" sz="quarter" idx="36"/>
          </p:nvPr>
        </p:nvSpPr>
        <p:spPr>
          <a:xfrm>
            <a:off x="3887788" y="1034249"/>
            <a:ext cx="3449540" cy="385564"/>
          </a:xfrm>
        </p:spPr>
        <p:txBody>
          <a:bodyPr/>
          <a:lstStyle/>
          <a:p>
            <a:r>
              <a:rPr lang="en-IE" dirty="0"/>
              <a:t>Definition</a:t>
            </a:r>
          </a:p>
        </p:txBody>
      </p:sp>
      <p:pic>
        <p:nvPicPr>
          <p:cNvPr id="14" name="Picture Placeholder 13" descr="A house with grass on the roof&#10;&#10;AI-generated content may be incorrect.">
            <a:extLst>
              <a:ext uri="{FF2B5EF4-FFF2-40B4-BE49-F238E27FC236}">
                <a16:creationId xmlns:a16="http://schemas.microsoft.com/office/drawing/2014/main" id="{5052303D-CC67-E439-1EF2-4DC338CA244B}"/>
              </a:ext>
            </a:extLst>
          </p:cNvPr>
          <p:cNvPicPr>
            <a:picLocks noGrp="1" noChangeAspect="1"/>
          </p:cNvPicPr>
          <p:nvPr>
            <p:ph type="pic" sz="quarter" idx="37"/>
          </p:nvPr>
        </p:nvPicPr>
        <p:blipFill>
          <a:blip r:embed="rId2">
            <a:extLst>
              <a:ext uri="{28A0092B-C50C-407E-A947-70E740481C1C}">
                <a14:useLocalDpi xmlns:a14="http://schemas.microsoft.com/office/drawing/2010/main" val="0"/>
              </a:ext>
            </a:extLst>
          </a:blip>
          <a:srcRect l="24067" r="24067"/>
          <a:stretch>
            <a:fillRect/>
          </a:stretch>
        </p:blipFill>
        <p:spPr/>
      </p:pic>
      <p:sp>
        <p:nvSpPr>
          <p:cNvPr id="11" name="Text Placeholder 10">
            <a:extLst>
              <a:ext uri="{FF2B5EF4-FFF2-40B4-BE49-F238E27FC236}">
                <a16:creationId xmlns:a16="http://schemas.microsoft.com/office/drawing/2014/main" id="{A0615662-60F2-5929-DAC4-8C2042B4E5C0}"/>
              </a:ext>
            </a:extLst>
          </p:cNvPr>
          <p:cNvSpPr>
            <a:spLocks noGrp="1"/>
          </p:cNvSpPr>
          <p:nvPr>
            <p:ph type="body" sz="quarter" idx="38"/>
          </p:nvPr>
        </p:nvSpPr>
        <p:spPr>
          <a:xfrm>
            <a:off x="634478" y="5578018"/>
            <a:ext cx="6702849" cy="381311"/>
          </a:xfrm>
        </p:spPr>
        <p:txBody>
          <a:bodyPr/>
          <a:lstStyle/>
          <a:p>
            <a:r>
              <a:rPr lang="en-US" sz="3600" dirty="0"/>
              <a:t>What is an Alternative Accommodation Business Model?</a:t>
            </a:r>
            <a:endParaRPr lang="en-IE" sz="3600" dirty="0"/>
          </a:p>
          <a:p>
            <a:endParaRPr lang="en-IE" dirty="0"/>
          </a:p>
        </p:txBody>
      </p:sp>
      <p:sp>
        <p:nvSpPr>
          <p:cNvPr id="5" name="Slide Number Placeholder 4">
            <a:extLst>
              <a:ext uri="{FF2B5EF4-FFF2-40B4-BE49-F238E27FC236}">
                <a16:creationId xmlns:a16="http://schemas.microsoft.com/office/drawing/2014/main" id="{D25C93CC-9DB1-9699-E591-A1D1632552CF}"/>
              </a:ext>
            </a:extLst>
          </p:cNvPr>
          <p:cNvSpPr>
            <a:spLocks noGrp="1"/>
          </p:cNvSpPr>
          <p:nvPr>
            <p:ph type="sldNum" sz="quarter" idx="4"/>
          </p:nvPr>
        </p:nvSpPr>
        <p:spPr/>
        <p:txBody>
          <a:bodyPr/>
          <a:lstStyle/>
          <a:p>
            <a:fld id="{9C527BFA-2C0E-4CEC-B6A5-913A56FEF4B4}" type="slidenum">
              <a:rPr lang="fr-CA" smtClean="0"/>
              <a:pPr/>
              <a:t>15</a:t>
            </a:fld>
            <a:endParaRPr lang="fr-CA" dirty="0"/>
          </a:p>
        </p:txBody>
      </p:sp>
      <p:sp>
        <p:nvSpPr>
          <p:cNvPr id="12" name="Text Placeholder 11">
            <a:extLst>
              <a:ext uri="{FF2B5EF4-FFF2-40B4-BE49-F238E27FC236}">
                <a16:creationId xmlns:a16="http://schemas.microsoft.com/office/drawing/2014/main" id="{6D7EB46F-F2F7-2228-44BC-59244BF95CC9}"/>
              </a:ext>
            </a:extLst>
          </p:cNvPr>
          <p:cNvSpPr>
            <a:spLocks noGrp="1"/>
          </p:cNvSpPr>
          <p:nvPr>
            <p:ph type="body" sz="quarter" idx="65"/>
          </p:nvPr>
        </p:nvSpPr>
        <p:spPr/>
        <p:txBody>
          <a:bodyPr/>
          <a:lstStyle/>
          <a:p>
            <a:r>
              <a:rPr lang="en-IE" dirty="0"/>
              <a:t>The </a:t>
            </a:r>
            <a:r>
              <a:rPr lang="en-IE" dirty="0" err="1"/>
              <a:t>Torfhus</a:t>
            </a:r>
            <a:r>
              <a:rPr lang="en-IE" dirty="0"/>
              <a:t> Retreat, Iceland</a:t>
            </a:r>
          </a:p>
        </p:txBody>
      </p:sp>
    </p:spTree>
    <p:extLst>
      <p:ext uri="{BB962C8B-B14F-4D97-AF65-F5344CB8AC3E}">
        <p14:creationId xmlns:p14="http://schemas.microsoft.com/office/powerpoint/2010/main" val="214733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6F36CF-69BB-701D-E1AF-E7A4C5A6FC69}"/>
              </a:ext>
            </a:extLst>
          </p:cNvPr>
          <p:cNvSpPr>
            <a:spLocks noGrp="1"/>
          </p:cNvSpPr>
          <p:nvPr>
            <p:ph type="body" sz="quarter" idx="38"/>
          </p:nvPr>
        </p:nvSpPr>
        <p:spPr>
          <a:xfrm>
            <a:off x="435495" y="832608"/>
            <a:ext cx="6506617" cy="381311"/>
          </a:xfrm>
        </p:spPr>
        <p:txBody>
          <a:bodyPr/>
          <a:lstStyle/>
          <a:p>
            <a:r>
              <a:rPr lang="en-US" dirty="0"/>
              <a:t>The Alternative Accommodation Business Model is Unique.</a:t>
            </a:r>
            <a:endParaRPr lang="en-IE" dirty="0"/>
          </a:p>
        </p:txBody>
      </p:sp>
      <p:sp>
        <p:nvSpPr>
          <p:cNvPr id="5" name="Slide Number Placeholder 4">
            <a:extLst>
              <a:ext uri="{FF2B5EF4-FFF2-40B4-BE49-F238E27FC236}">
                <a16:creationId xmlns:a16="http://schemas.microsoft.com/office/drawing/2014/main" id="{90B02230-750E-1241-8231-E1303C6388B8}"/>
              </a:ext>
            </a:extLst>
          </p:cNvPr>
          <p:cNvSpPr>
            <a:spLocks noGrp="1"/>
          </p:cNvSpPr>
          <p:nvPr>
            <p:ph type="sldNum" sz="quarter" idx="4"/>
          </p:nvPr>
        </p:nvSpPr>
        <p:spPr/>
        <p:txBody>
          <a:bodyPr/>
          <a:lstStyle/>
          <a:p>
            <a:fld id="{9C527BFA-2C0E-4CEC-B6A5-913A56FEF4B4}" type="slidenum">
              <a:rPr lang="fr-CA" smtClean="0"/>
              <a:pPr/>
              <a:t>16</a:t>
            </a:fld>
            <a:endParaRPr lang="fr-CA" dirty="0"/>
          </a:p>
        </p:txBody>
      </p:sp>
      <p:sp>
        <p:nvSpPr>
          <p:cNvPr id="10" name="Text Placeholder 9">
            <a:extLst>
              <a:ext uri="{FF2B5EF4-FFF2-40B4-BE49-F238E27FC236}">
                <a16:creationId xmlns:a16="http://schemas.microsoft.com/office/drawing/2014/main" id="{4A705CB6-A6C9-709E-2C25-0B5A345501D8}"/>
              </a:ext>
            </a:extLst>
          </p:cNvPr>
          <p:cNvSpPr>
            <a:spLocks noGrp="1"/>
          </p:cNvSpPr>
          <p:nvPr>
            <p:ph type="body" sz="quarter" idx="65"/>
          </p:nvPr>
        </p:nvSpPr>
        <p:spPr/>
        <p:txBody>
          <a:bodyPr/>
          <a:lstStyle/>
          <a:p>
            <a:endParaRPr lang="en-IE"/>
          </a:p>
        </p:txBody>
      </p:sp>
      <p:graphicFrame>
        <p:nvGraphicFramePr>
          <p:cNvPr id="13" name="Table 12">
            <a:extLst>
              <a:ext uri="{FF2B5EF4-FFF2-40B4-BE49-F238E27FC236}">
                <a16:creationId xmlns:a16="http://schemas.microsoft.com/office/drawing/2014/main" id="{64E4C84C-3460-8BE0-E9C4-ECBAE654655B}"/>
              </a:ext>
            </a:extLst>
          </p:cNvPr>
          <p:cNvGraphicFramePr>
            <a:graphicFrameLocks noGrp="1"/>
          </p:cNvGraphicFramePr>
          <p:nvPr>
            <p:extLst>
              <p:ext uri="{D42A27DB-BD31-4B8C-83A1-F6EECF244321}">
                <p14:modId xmlns:p14="http://schemas.microsoft.com/office/powerpoint/2010/main" val="4091206889"/>
              </p:ext>
            </p:extLst>
          </p:nvPr>
        </p:nvGraphicFramePr>
        <p:xfrm>
          <a:off x="435495" y="1666412"/>
          <a:ext cx="6705600" cy="7772400"/>
        </p:xfrm>
        <a:graphic>
          <a:graphicData uri="http://schemas.openxmlformats.org/drawingml/2006/table">
            <a:tbl>
              <a:tblPr>
                <a:tableStyleId>{9DCAF9ED-07DC-4A11-8D7F-57B35C25682E}</a:tableStyleId>
              </a:tblPr>
              <a:tblGrid>
                <a:gridCol w="2237367">
                  <a:extLst>
                    <a:ext uri="{9D8B030D-6E8A-4147-A177-3AD203B41FA5}">
                      <a16:colId xmlns:a16="http://schemas.microsoft.com/office/drawing/2014/main" val="744044759"/>
                    </a:ext>
                  </a:extLst>
                </a:gridCol>
                <a:gridCol w="4468233">
                  <a:extLst>
                    <a:ext uri="{9D8B030D-6E8A-4147-A177-3AD203B41FA5}">
                      <a16:colId xmlns:a16="http://schemas.microsoft.com/office/drawing/2014/main" val="4093279534"/>
                    </a:ext>
                  </a:extLst>
                </a:gridCol>
              </a:tblGrid>
              <a:tr h="0">
                <a:tc>
                  <a:txBody>
                    <a:bodyPr/>
                    <a:lstStyle/>
                    <a:p>
                      <a:pPr>
                        <a:buNone/>
                      </a:pPr>
                      <a:r>
                        <a:rPr lang="en-IE" sz="2200" b="1" dirty="0">
                          <a:solidFill>
                            <a:schemeClr val="bg1"/>
                          </a:solidFill>
                        </a:rPr>
                        <a:t>Component</a:t>
                      </a:r>
                    </a:p>
                  </a:txBody>
                  <a:tcPr anchor="ctr">
                    <a:solidFill>
                      <a:srgbClr val="459597"/>
                    </a:solidFill>
                  </a:tcPr>
                </a:tc>
                <a:tc>
                  <a:txBody>
                    <a:bodyPr/>
                    <a:lstStyle/>
                    <a:p>
                      <a:pPr>
                        <a:buNone/>
                      </a:pPr>
                      <a:r>
                        <a:rPr lang="en-IE" sz="2200" b="1" dirty="0">
                          <a:solidFill>
                            <a:schemeClr val="bg1"/>
                          </a:solidFill>
                        </a:rPr>
                        <a:t>Meaning in Alternative Stays</a:t>
                      </a:r>
                    </a:p>
                  </a:txBody>
                  <a:tcPr anchor="ctr">
                    <a:solidFill>
                      <a:srgbClr val="459597"/>
                    </a:solidFill>
                  </a:tcPr>
                </a:tc>
                <a:extLst>
                  <a:ext uri="{0D108BD9-81ED-4DB2-BD59-A6C34878D82A}">
                    <a16:rowId xmlns:a16="http://schemas.microsoft.com/office/drawing/2014/main" val="2917791369"/>
                  </a:ext>
                </a:extLst>
              </a:tr>
              <a:tr h="0">
                <a:tc>
                  <a:txBody>
                    <a:bodyPr/>
                    <a:lstStyle/>
                    <a:p>
                      <a:pPr>
                        <a:buNone/>
                      </a:pPr>
                      <a:r>
                        <a:rPr lang="en-IE" sz="2200" b="1" dirty="0">
                          <a:solidFill>
                            <a:schemeClr val="bg1"/>
                          </a:solidFill>
                        </a:rPr>
                        <a:t>Target Guests</a:t>
                      </a:r>
                      <a:endParaRPr lang="en-IE" sz="2200" dirty="0">
                        <a:solidFill>
                          <a:schemeClr val="bg1"/>
                        </a:solidFill>
                      </a:endParaRPr>
                    </a:p>
                  </a:txBody>
                  <a:tcPr anchor="ctr">
                    <a:solidFill>
                      <a:srgbClr val="EC7C69"/>
                    </a:solidFill>
                  </a:tcPr>
                </a:tc>
                <a:tc>
                  <a:txBody>
                    <a:bodyPr/>
                    <a:lstStyle/>
                    <a:p>
                      <a:pPr>
                        <a:buNone/>
                      </a:pPr>
                      <a:r>
                        <a:rPr lang="en-US" sz="2200" b="1" dirty="0">
                          <a:solidFill>
                            <a:srgbClr val="474747"/>
                          </a:solidFill>
                        </a:rPr>
                        <a:t>Who</a:t>
                      </a:r>
                      <a:r>
                        <a:rPr lang="en-US" sz="2200" dirty="0">
                          <a:solidFill>
                            <a:srgbClr val="474747"/>
                          </a:solidFill>
                        </a:rPr>
                        <a:t> the accommodation is </a:t>
                      </a:r>
                      <a:r>
                        <a:rPr lang="en-US" sz="2200" b="1" dirty="0">
                          <a:solidFill>
                            <a:srgbClr val="474747"/>
                          </a:solidFill>
                        </a:rPr>
                        <a:t>designed for </a:t>
                      </a:r>
                      <a:r>
                        <a:rPr lang="en-US" sz="2200" dirty="0">
                          <a:solidFill>
                            <a:srgbClr val="474747"/>
                          </a:solidFill>
                        </a:rPr>
                        <a:t>(couples, families, hikers, creatives, remote workers, etc.)</a:t>
                      </a:r>
                    </a:p>
                  </a:txBody>
                  <a:tcPr anchor="ctr"/>
                </a:tc>
                <a:extLst>
                  <a:ext uri="{0D108BD9-81ED-4DB2-BD59-A6C34878D82A}">
                    <a16:rowId xmlns:a16="http://schemas.microsoft.com/office/drawing/2014/main" val="3901276226"/>
                  </a:ext>
                </a:extLst>
              </a:tr>
              <a:tr h="0">
                <a:tc>
                  <a:txBody>
                    <a:bodyPr/>
                    <a:lstStyle/>
                    <a:p>
                      <a:pPr>
                        <a:buNone/>
                      </a:pPr>
                      <a:r>
                        <a:rPr lang="en-IE" sz="2200" b="1" dirty="0">
                          <a:solidFill>
                            <a:schemeClr val="bg1"/>
                          </a:solidFill>
                        </a:rPr>
                        <a:t>Value Proposition</a:t>
                      </a:r>
                      <a:endParaRPr lang="en-IE" sz="2200" dirty="0">
                        <a:solidFill>
                          <a:schemeClr val="bg1"/>
                        </a:solidFill>
                      </a:endParaRPr>
                    </a:p>
                  </a:txBody>
                  <a:tcPr anchor="ctr">
                    <a:solidFill>
                      <a:srgbClr val="EC7C69"/>
                    </a:solidFill>
                  </a:tcPr>
                </a:tc>
                <a:tc>
                  <a:txBody>
                    <a:bodyPr/>
                    <a:lstStyle/>
                    <a:p>
                      <a:pPr>
                        <a:buNone/>
                      </a:pPr>
                      <a:r>
                        <a:rPr lang="en-US" sz="2200" dirty="0">
                          <a:solidFill>
                            <a:srgbClr val="474747"/>
                          </a:solidFill>
                        </a:rPr>
                        <a:t>What makes the </a:t>
                      </a:r>
                      <a:r>
                        <a:rPr lang="en-US" sz="2200" b="1" dirty="0">
                          <a:solidFill>
                            <a:srgbClr val="474747"/>
                          </a:solidFill>
                        </a:rPr>
                        <a:t>stay different and worth paying for.</a:t>
                      </a:r>
                      <a:r>
                        <a:rPr lang="en-US" sz="2200" dirty="0">
                          <a:solidFill>
                            <a:srgbClr val="474747"/>
                          </a:solidFill>
                        </a:rPr>
                        <a:t> The emotional and experiential “why”.</a:t>
                      </a:r>
                    </a:p>
                  </a:txBody>
                  <a:tcPr anchor="ctr"/>
                </a:tc>
                <a:extLst>
                  <a:ext uri="{0D108BD9-81ED-4DB2-BD59-A6C34878D82A}">
                    <a16:rowId xmlns:a16="http://schemas.microsoft.com/office/drawing/2014/main" val="1913775998"/>
                  </a:ext>
                </a:extLst>
              </a:tr>
              <a:tr h="0">
                <a:tc>
                  <a:txBody>
                    <a:bodyPr/>
                    <a:lstStyle/>
                    <a:p>
                      <a:pPr>
                        <a:buNone/>
                      </a:pPr>
                      <a:r>
                        <a:rPr lang="en-IE" sz="2200" b="1" dirty="0">
                          <a:solidFill>
                            <a:schemeClr val="bg1"/>
                          </a:solidFill>
                        </a:rPr>
                        <a:t>Guest Experience</a:t>
                      </a:r>
                      <a:endParaRPr lang="en-IE" sz="2200" dirty="0">
                        <a:solidFill>
                          <a:schemeClr val="bg1"/>
                        </a:solidFill>
                      </a:endParaRPr>
                    </a:p>
                  </a:txBody>
                  <a:tcPr anchor="ctr">
                    <a:solidFill>
                      <a:srgbClr val="EC7C69"/>
                    </a:solidFill>
                  </a:tcPr>
                </a:tc>
                <a:tc>
                  <a:txBody>
                    <a:bodyPr/>
                    <a:lstStyle/>
                    <a:p>
                      <a:pPr>
                        <a:buNone/>
                      </a:pPr>
                      <a:r>
                        <a:rPr lang="en-US" sz="2200" dirty="0">
                          <a:solidFill>
                            <a:srgbClr val="474747"/>
                          </a:solidFill>
                        </a:rPr>
                        <a:t>The </a:t>
                      </a:r>
                      <a:r>
                        <a:rPr lang="en-US" sz="2200" b="1" dirty="0">
                          <a:solidFill>
                            <a:srgbClr val="474747"/>
                          </a:solidFill>
                        </a:rPr>
                        <a:t>memorable moments </a:t>
                      </a:r>
                      <a:r>
                        <a:rPr lang="en-US" sz="2200" dirty="0">
                          <a:solidFill>
                            <a:srgbClr val="474747"/>
                          </a:solidFill>
                        </a:rPr>
                        <a:t>before, during and after the stay. The </a:t>
                      </a:r>
                      <a:r>
                        <a:rPr lang="en-US" sz="2200" b="1" dirty="0">
                          <a:solidFill>
                            <a:srgbClr val="474747"/>
                          </a:solidFill>
                        </a:rPr>
                        <a:t>story</a:t>
                      </a:r>
                      <a:r>
                        <a:rPr lang="en-US" sz="2200" dirty="0">
                          <a:solidFill>
                            <a:srgbClr val="474747"/>
                          </a:solidFill>
                        </a:rPr>
                        <a:t> the guest goes home with.</a:t>
                      </a:r>
                    </a:p>
                  </a:txBody>
                  <a:tcPr anchor="ctr"/>
                </a:tc>
                <a:extLst>
                  <a:ext uri="{0D108BD9-81ED-4DB2-BD59-A6C34878D82A}">
                    <a16:rowId xmlns:a16="http://schemas.microsoft.com/office/drawing/2014/main" val="4178521588"/>
                  </a:ext>
                </a:extLst>
              </a:tr>
              <a:tr h="0">
                <a:tc>
                  <a:txBody>
                    <a:bodyPr/>
                    <a:lstStyle/>
                    <a:p>
                      <a:pPr>
                        <a:buNone/>
                      </a:pPr>
                      <a:r>
                        <a:rPr lang="en-IE" sz="2200" b="1" dirty="0">
                          <a:solidFill>
                            <a:schemeClr val="bg1"/>
                          </a:solidFill>
                        </a:rPr>
                        <a:t>Revenue Model</a:t>
                      </a:r>
                      <a:endParaRPr lang="en-IE" sz="2200" dirty="0">
                        <a:solidFill>
                          <a:schemeClr val="bg1"/>
                        </a:solidFill>
                      </a:endParaRPr>
                    </a:p>
                  </a:txBody>
                  <a:tcPr anchor="ctr">
                    <a:solidFill>
                      <a:srgbClr val="EC7C69"/>
                    </a:solidFill>
                  </a:tcPr>
                </a:tc>
                <a:tc>
                  <a:txBody>
                    <a:bodyPr/>
                    <a:lstStyle/>
                    <a:p>
                      <a:pPr>
                        <a:buNone/>
                      </a:pPr>
                      <a:r>
                        <a:rPr lang="en-US" sz="2200" b="1" dirty="0">
                          <a:solidFill>
                            <a:srgbClr val="474747"/>
                          </a:solidFill>
                        </a:rPr>
                        <a:t>How income is earned </a:t>
                      </a:r>
                      <a:r>
                        <a:rPr lang="en-US" sz="2200" dirty="0">
                          <a:solidFill>
                            <a:srgbClr val="474747"/>
                          </a:solidFill>
                        </a:rPr>
                        <a:t>— nightly stays, seasonal pricing, add-ons, experiences, partnerships.</a:t>
                      </a:r>
                    </a:p>
                  </a:txBody>
                  <a:tcPr anchor="ctr"/>
                </a:tc>
                <a:extLst>
                  <a:ext uri="{0D108BD9-81ED-4DB2-BD59-A6C34878D82A}">
                    <a16:rowId xmlns:a16="http://schemas.microsoft.com/office/drawing/2014/main" val="1492413830"/>
                  </a:ext>
                </a:extLst>
              </a:tr>
              <a:tr h="0">
                <a:tc>
                  <a:txBody>
                    <a:bodyPr/>
                    <a:lstStyle/>
                    <a:p>
                      <a:pPr>
                        <a:buNone/>
                      </a:pPr>
                      <a:r>
                        <a:rPr lang="en-IE" sz="2200" b="1" dirty="0">
                          <a:solidFill>
                            <a:schemeClr val="bg1"/>
                          </a:solidFill>
                        </a:rPr>
                        <a:t>Operations</a:t>
                      </a:r>
                      <a:endParaRPr lang="en-IE" sz="2200" dirty="0">
                        <a:solidFill>
                          <a:schemeClr val="bg1"/>
                        </a:solidFill>
                      </a:endParaRPr>
                    </a:p>
                  </a:txBody>
                  <a:tcPr anchor="ctr">
                    <a:solidFill>
                      <a:srgbClr val="EC7C69"/>
                    </a:solidFill>
                  </a:tcPr>
                </a:tc>
                <a:tc>
                  <a:txBody>
                    <a:bodyPr/>
                    <a:lstStyle/>
                    <a:p>
                      <a:pPr>
                        <a:buNone/>
                      </a:pPr>
                      <a:r>
                        <a:rPr lang="en-US" sz="2200" dirty="0">
                          <a:solidFill>
                            <a:srgbClr val="474747"/>
                          </a:solidFill>
                        </a:rPr>
                        <a:t>How it </a:t>
                      </a:r>
                      <a:r>
                        <a:rPr lang="en-US" sz="2200" b="1" dirty="0">
                          <a:solidFill>
                            <a:srgbClr val="474747"/>
                          </a:solidFill>
                        </a:rPr>
                        <a:t>runs day-to-day </a:t>
                      </a:r>
                      <a:r>
                        <a:rPr lang="en-US" sz="2200" dirty="0">
                          <a:solidFill>
                            <a:srgbClr val="474747"/>
                          </a:solidFill>
                        </a:rPr>
                        <a:t>(self-check-in, cleaning, local suppliers, maintenance, systems).</a:t>
                      </a:r>
                    </a:p>
                  </a:txBody>
                  <a:tcPr anchor="ctr"/>
                </a:tc>
                <a:extLst>
                  <a:ext uri="{0D108BD9-81ED-4DB2-BD59-A6C34878D82A}">
                    <a16:rowId xmlns:a16="http://schemas.microsoft.com/office/drawing/2014/main" val="855677985"/>
                  </a:ext>
                </a:extLst>
              </a:tr>
              <a:tr h="0">
                <a:tc>
                  <a:txBody>
                    <a:bodyPr/>
                    <a:lstStyle/>
                    <a:p>
                      <a:pPr>
                        <a:buNone/>
                      </a:pPr>
                      <a:r>
                        <a:rPr lang="en-IE" sz="2200" b="1" dirty="0">
                          <a:solidFill>
                            <a:schemeClr val="bg1"/>
                          </a:solidFill>
                        </a:rPr>
                        <a:t>Brand &amp; Story</a:t>
                      </a:r>
                      <a:endParaRPr lang="en-IE" sz="2200" dirty="0">
                        <a:solidFill>
                          <a:schemeClr val="bg1"/>
                        </a:solidFill>
                      </a:endParaRPr>
                    </a:p>
                  </a:txBody>
                  <a:tcPr anchor="ctr">
                    <a:solidFill>
                      <a:srgbClr val="EC7C69"/>
                    </a:solidFill>
                  </a:tcPr>
                </a:tc>
                <a:tc>
                  <a:txBody>
                    <a:bodyPr/>
                    <a:lstStyle/>
                    <a:p>
                      <a:pPr>
                        <a:buNone/>
                      </a:pPr>
                      <a:r>
                        <a:rPr lang="en-US" sz="2200" dirty="0">
                          <a:solidFill>
                            <a:srgbClr val="474747"/>
                          </a:solidFill>
                        </a:rPr>
                        <a:t>How the place </a:t>
                      </a:r>
                      <a:r>
                        <a:rPr lang="en-US" sz="2200" b="1" dirty="0">
                          <a:solidFill>
                            <a:srgbClr val="474747"/>
                          </a:solidFill>
                        </a:rPr>
                        <a:t>expresses its identity </a:t>
                      </a:r>
                      <a:r>
                        <a:rPr lang="en-US" sz="2200" dirty="0">
                          <a:solidFill>
                            <a:srgbClr val="474747"/>
                          </a:solidFill>
                        </a:rPr>
                        <a:t>and </a:t>
                      </a:r>
                      <a:r>
                        <a:rPr lang="en-US" sz="2200" b="1" dirty="0">
                          <a:solidFill>
                            <a:srgbClr val="474747"/>
                          </a:solidFill>
                        </a:rPr>
                        <a:t>attracts</a:t>
                      </a:r>
                      <a:r>
                        <a:rPr lang="en-US" sz="2200" dirty="0">
                          <a:solidFill>
                            <a:srgbClr val="474747"/>
                          </a:solidFill>
                        </a:rPr>
                        <a:t> the right guests.</a:t>
                      </a:r>
                    </a:p>
                  </a:txBody>
                  <a:tcPr anchor="ctr"/>
                </a:tc>
                <a:extLst>
                  <a:ext uri="{0D108BD9-81ED-4DB2-BD59-A6C34878D82A}">
                    <a16:rowId xmlns:a16="http://schemas.microsoft.com/office/drawing/2014/main" val="3897408281"/>
                  </a:ext>
                </a:extLst>
              </a:tr>
              <a:tr h="0">
                <a:tc>
                  <a:txBody>
                    <a:bodyPr/>
                    <a:lstStyle/>
                    <a:p>
                      <a:pPr>
                        <a:buNone/>
                      </a:pPr>
                      <a:r>
                        <a:rPr lang="en-IE" sz="2200" b="1" dirty="0">
                          <a:solidFill>
                            <a:schemeClr val="bg1"/>
                          </a:solidFill>
                        </a:rPr>
                        <a:t>Sustainability &amp; Impact</a:t>
                      </a:r>
                      <a:endParaRPr lang="en-IE" sz="2200" dirty="0">
                        <a:solidFill>
                          <a:schemeClr val="bg1"/>
                        </a:solidFill>
                      </a:endParaRPr>
                    </a:p>
                  </a:txBody>
                  <a:tcPr anchor="ctr">
                    <a:solidFill>
                      <a:srgbClr val="EC7C69"/>
                    </a:solidFill>
                  </a:tcPr>
                </a:tc>
                <a:tc>
                  <a:txBody>
                    <a:bodyPr/>
                    <a:lstStyle/>
                    <a:p>
                      <a:pPr>
                        <a:buNone/>
                      </a:pPr>
                      <a:r>
                        <a:rPr lang="en-US" sz="2200" dirty="0">
                          <a:solidFill>
                            <a:srgbClr val="474747"/>
                          </a:solidFill>
                        </a:rPr>
                        <a:t>How it </a:t>
                      </a:r>
                      <a:r>
                        <a:rPr lang="en-US" sz="2200" b="1" dirty="0">
                          <a:solidFill>
                            <a:srgbClr val="474747"/>
                          </a:solidFill>
                        </a:rPr>
                        <a:t>respects place, culture, environment </a:t>
                      </a:r>
                      <a:r>
                        <a:rPr lang="en-US" sz="2200" dirty="0">
                          <a:solidFill>
                            <a:srgbClr val="474747"/>
                          </a:solidFill>
                        </a:rPr>
                        <a:t>and supports the </a:t>
                      </a:r>
                      <a:r>
                        <a:rPr lang="en-US" sz="2200" b="1" dirty="0">
                          <a:solidFill>
                            <a:srgbClr val="474747"/>
                          </a:solidFill>
                        </a:rPr>
                        <a:t>local economy.</a:t>
                      </a:r>
                    </a:p>
                  </a:txBody>
                  <a:tcPr anchor="ctr"/>
                </a:tc>
                <a:extLst>
                  <a:ext uri="{0D108BD9-81ED-4DB2-BD59-A6C34878D82A}">
                    <a16:rowId xmlns:a16="http://schemas.microsoft.com/office/drawing/2014/main" val="679436063"/>
                  </a:ext>
                </a:extLst>
              </a:tr>
            </a:tbl>
          </a:graphicData>
        </a:graphic>
      </p:graphicFrame>
    </p:spTree>
    <p:extLst>
      <p:ext uri="{BB962C8B-B14F-4D97-AF65-F5344CB8AC3E}">
        <p14:creationId xmlns:p14="http://schemas.microsoft.com/office/powerpoint/2010/main" val="1996750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62C2-4FC3-B5B5-C732-E62D435D157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BA5511-B958-8523-3D50-8C1CD1CDC25B}"/>
              </a:ext>
            </a:extLst>
          </p:cNvPr>
          <p:cNvSpPr/>
          <p:nvPr/>
        </p:nvSpPr>
        <p:spPr>
          <a:xfrm>
            <a:off x="168812" y="849453"/>
            <a:ext cx="7455877" cy="2181791"/>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D83286D3-1733-47A7-9248-A189153E30F7}"/>
              </a:ext>
            </a:extLst>
          </p:cNvPr>
          <p:cNvSpPr>
            <a:spLocks noGrp="1"/>
          </p:cNvSpPr>
          <p:nvPr>
            <p:ph type="body" sz="quarter" idx="32"/>
          </p:nvPr>
        </p:nvSpPr>
        <p:spPr>
          <a:xfrm>
            <a:off x="395894" y="3122017"/>
            <a:ext cx="7001712" cy="2422612"/>
          </a:xfrm>
        </p:spPr>
        <p:txBody>
          <a:bodyPr numCol="1"/>
          <a:lstStyle/>
          <a:p>
            <a:pPr>
              <a:lnSpc>
                <a:spcPct val="100000"/>
              </a:lnSpc>
            </a:pPr>
            <a:r>
              <a:rPr lang="en-US" sz="2000" b="1" dirty="0">
                <a:solidFill>
                  <a:srgbClr val="474747"/>
                </a:solidFill>
              </a:rPr>
              <a:t>It describes:</a:t>
            </a:r>
          </a:p>
          <a:p>
            <a:pPr marL="342900" indent="-342900">
              <a:lnSpc>
                <a:spcPct val="100000"/>
              </a:lnSpc>
              <a:buFont typeface="Wingdings" panose="05000000000000000000" pitchFamily="2" charset="2"/>
              <a:buChar char="v"/>
            </a:pPr>
            <a:r>
              <a:rPr lang="en-US" sz="2200" b="1" dirty="0">
                <a:solidFill>
                  <a:srgbClr val="474747"/>
                </a:solidFill>
              </a:rPr>
              <a:t>What guests </a:t>
            </a:r>
            <a:r>
              <a:rPr lang="en-US" sz="2200" b="1" dirty="0">
                <a:solidFill>
                  <a:srgbClr val="EC7C69"/>
                </a:solidFill>
              </a:rPr>
              <a:t>FEEL</a:t>
            </a:r>
          </a:p>
          <a:p>
            <a:pPr marL="342900" indent="-342900">
              <a:lnSpc>
                <a:spcPct val="100000"/>
              </a:lnSpc>
              <a:buFont typeface="Wingdings" panose="05000000000000000000" pitchFamily="2" charset="2"/>
              <a:buChar char="v"/>
            </a:pPr>
            <a:r>
              <a:rPr lang="en-US" sz="2200" b="1" dirty="0">
                <a:solidFill>
                  <a:srgbClr val="474747"/>
                </a:solidFill>
              </a:rPr>
              <a:t>What guests </a:t>
            </a:r>
            <a:r>
              <a:rPr lang="en-US" sz="2200" b="1" dirty="0">
                <a:solidFill>
                  <a:srgbClr val="EC7C69"/>
                </a:solidFill>
              </a:rPr>
              <a:t>EXPERIENCE</a:t>
            </a:r>
          </a:p>
          <a:p>
            <a:pPr marL="342900" indent="-342900">
              <a:lnSpc>
                <a:spcPct val="100000"/>
              </a:lnSpc>
              <a:buFont typeface="Wingdings" panose="05000000000000000000" pitchFamily="2" charset="2"/>
              <a:buChar char="v"/>
            </a:pPr>
            <a:r>
              <a:rPr lang="en-US" sz="2200" b="1" dirty="0">
                <a:solidFill>
                  <a:srgbClr val="474747"/>
                </a:solidFill>
              </a:rPr>
              <a:t>Why guests </a:t>
            </a:r>
            <a:r>
              <a:rPr lang="en-US" sz="2200" b="1" dirty="0">
                <a:solidFill>
                  <a:srgbClr val="EC7C69"/>
                </a:solidFill>
              </a:rPr>
              <a:t>CHOOSE YOU </a:t>
            </a:r>
            <a:r>
              <a:rPr lang="en-US" sz="2200" b="1" dirty="0">
                <a:solidFill>
                  <a:srgbClr val="474747"/>
                </a:solidFill>
              </a:rPr>
              <a:t>over Airbnb or hotels</a:t>
            </a:r>
          </a:p>
          <a:p>
            <a:pPr>
              <a:lnSpc>
                <a:spcPct val="100000"/>
              </a:lnSpc>
            </a:pPr>
            <a:endParaRPr lang="en-US" sz="2000" b="1" dirty="0">
              <a:solidFill>
                <a:srgbClr val="474747"/>
              </a:solidFill>
            </a:endParaRPr>
          </a:p>
          <a:p>
            <a:pPr>
              <a:lnSpc>
                <a:spcPct val="100000"/>
              </a:lnSpc>
            </a:pPr>
            <a:r>
              <a:rPr lang="en-US" sz="2000" b="1" dirty="0">
                <a:solidFill>
                  <a:srgbClr val="474747"/>
                </a:solidFill>
              </a:rPr>
              <a:t>Examples:</a:t>
            </a:r>
          </a:p>
          <a:p>
            <a:pPr>
              <a:lnSpc>
                <a:spcPct val="100000"/>
              </a:lnSpc>
            </a:pPr>
            <a:r>
              <a:rPr lang="en-US" sz="2000" dirty="0">
                <a:solidFill>
                  <a:srgbClr val="474747"/>
                </a:solidFill>
              </a:rPr>
              <a:t>“Sleep under the stars in complete privacy”</a:t>
            </a:r>
          </a:p>
          <a:p>
            <a:pPr>
              <a:lnSpc>
                <a:spcPct val="100000"/>
              </a:lnSpc>
            </a:pPr>
            <a:r>
              <a:rPr lang="en-US" sz="2000" dirty="0">
                <a:solidFill>
                  <a:srgbClr val="474747"/>
                </a:solidFill>
              </a:rPr>
              <a:t>“Live inside a restored piece of Irish history”</a:t>
            </a:r>
          </a:p>
          <a:p>
            <a:pPr>
              <a:lnSpc>
                <a:spcPct val="100000"/>
              </a:lnSpc>
            </a:pPr>
            <a:r>
              <a:rPr lang="en-US" sz="2000" dirty="0">
                <a:solidFill>
                  <a:srgbClr val="474747"/>
                </a:solidFill>
              </a:rPr>
              <a:t>“A retreat for quiet minds and nature lovers”</a:t>
            </a:r>
          </a:p>
          <a:p>
            <a:pPr>
              <a:lnSpc>
                <a:spcPct val="100000"/>
              </a:lnSpc>
            </a:pPr>
            <a:r>
              <a:rPr lang="en-US" sz="2000" dirty="0">
                <a:solidFill>
                  <a:srgbClr val="474747"/>
                </a:solidFill>
              </a:rPr>
              <a:t>“A family adventure cabin where memories happen outdoors”</a:t>
            </a:r>
          </a:p>
          <a:p>
            <a:pPr>
              <a:lnSpc>
                <a:spcPct val="100000"/>
              </a:lnSpc>
            </a:pPr>
            <a:endParaRPr lang="en-US" sz="2000" dirty="0">
              <a:solidFill>
                <a:srgbClr val="474747"/>
              </a:solidFill>
            </a:endParaRPr>
          </a:p>
          <a:p>
            <a:pPr>
              <a:lnSpc>
                <a:spcPct val="100000"/>
              </a:lnSpc>
            </a:pPr>
            <a:r>
              <a:rPr lang="en-US" sz="2000" b="1" dirty="0">
                <a:solidFill>
                  <a:srgbClr val="474747"/>
                </a:solidFill>
              </a:rPr>
              <a:t>Your value proposition should be:</a:t>
            </a:r>
          </a:p>
          <a:p>
            <a:pPr marL="342900" indent="-342900" algn="l">
              <a:lnSpc>
                <a:spcPct val="100000"/>
              </a:lnSpc>
              <a:buFont typeface="Calibri" panose="020F0502020204030204" pitchFamily="34" charset="0"/>
              <a:buChar char="→"/>
            </a:pPr>
            <a:r>
              <a:rPr lang="en-US" sz="2200" b="1" dirty="0">
                <a:solidFill>
                  <a:srgbClr val="474747"/>
                </a:solidFill>
              </a:rPr>
              <a:t>Clear </a:t>
            </a:r>
            <a:r>
              <a:rPr lang="en-US" sz="2200" b="1" dirty="0">
                <a:solidFill>
                  <a:srgbClr val="EC7C69"/>
                </a:solidFill>
                <a:ea typeface="Calibri" panose="020F0502020204030204" pitchFamily="34" charset="0"/>
              </a:rPr>
              <a:t>→</a:t>
            </a:r>
            <a:r>
              <a:rPr lang="en-US" sz="2200" dirty="0">
                <a:solidFill>
                  <a:srgbClr val="474747"/>
                </a:solidFill>
                <a:ea typeface="Calibri" panose="020F0502020204030204" pitchFamily="34" charset="0"/>
              </a:rPr>
              <a:t> </a:t>
            </a:r>
            <a:r>
              <a:rPr lang="en-US" sz="2200" b="1" dirty="0">
                <a:solidFill>
                  <a:srgbClr val="474747"/>
                </a:solidFill>
              </a:rPr>
              <a:t>Emotion-led </a:t>
            </a:r>
            <a:r>
              <a:rPr lang="en-US" sz="2200" b="1" dirty="0">
                <a:solidFill>
                  <a:srgbClr val="EC7C69"/>
                </a:solidFill>
                <a:ea typeface="Calibri" panose="020F0502020204030204" pitchFamily="34" charset="0"/>
              </a:rPr>
              <a:t>→</a:t>
            </a:r>
            <a:r>
              <a:rPr lang="en-US" sz="2200" b="1" dirty="0">
                <a:solidFill>
                  <a:srgbClr val="474747"/>
                </a:solidFill>
              </a:rPr>
              <a:t>Memorable </a:t>
            </a:r>
            <a:r>
              <a:rPr lang="en-US" sz="2200" b="1" dirty="0">
                <a:solidFill>
                  <a:srgbClr val="EC7C69"/>
                </a:solidFill>
                <a:ea typeface="Calibri" panose="020F0502020204030204" pitchFamily="34" charset="0"/>
              </a:rPr>
              <a:t>→</a:t>
            </a:r>
            <a:r>
              <a:rPr lang="en-US" sz="2200" dirty="0">
                <a:solidFill>
                  <a:srgbClr val="474747"/>
                </a:solidFill>
                <a:ea typeface="Calibri" panose="020F0502020204030204" pitchFamily="34" charset="0"/>
              </a:rPr>
              <a:t> </a:t>
            </a:r>
            <a:r>
              <a:rPr lang="en-US" sz="2200" b="1" dirty="0">
                <a:solidFill>
                  <a:srgbClr val="474747"/>
                </a:solidFill>
              </a:rPr>
              <a:t>Simple enough to say in one sentence.</a:t>
            </a:r>
            <a:endParaRPr lang="en-US" sz="2200" dirty="0">
              <a:solidFill>
                <a:srgbClr val="474747"/>
              </a:solidFill>
            </a:endParaRPr>
          </a:p>
          <a:p>
            <a:pPr>
              <a:lnSpc>
                <a:spcPct val="100000"/>
              </a:lnSpc>
            </a:pPr>
            <a:endParaRPr lang="en-IE" sz="2000" dirty="0">
              <a:solidFill>
                <a:srgbClr val="474747"/>
              </a:solidFill>
            </a:endParaRPr>
          </a:p>
        </p:txBody>
      </p:sp>
      <p:sp>
        <p:nvSpPr>
          <p:cNvPr id="3" name="Text Placeholder 2">
            <a:extLst>
              <a:ext uri="{FF2B5EF4-FFF2-40B4-BE49-F238E27FC236}">
                <a16:creationId xmlns:a16="http://schemas.microsoft.com/office/drawing/2014/main" id="{C456178C-3739-D904-FA99-10AC87E7B50B}"/>
              </a:ext>
            </a:extLst>
          </p:cNvPr>
          <p:cNvSpPr>
            <a:spLocks noGrp="1"/>
          </p:cNvSpPr>
          <p:nvPr>
            <p:ph type="body" sz="quarter" idx="33"/>
          </p:nvPr>
        </p:nvSpPr>
        <p:spPr>
          <a:xfrm>
            <a:off x="634478" y="849453"/>
            <a:ext cx="6506617" cy="1378032"/>
          </a:xfrm>
        </p:spPr>
        <p:txBody>
          <a:bodyPr/>
          <a:lstStyle/>
          <a:p>
            <a:pPr>
              <a:lnSpc>
                <a:spcPct val="100000"/>
              </a:lnSpc>
              <a:spcAft>
                <a:spcPts val="1200"/>
              </a:spcAft>
            </a:pPr>
            <a:r>
              <a:rPr lang="en-US" sz="2800" b="0" dirty="0">
                <a:solidFill>
                  <a:schemeClr val="bg1"/>
                </a:solidFill>
              </a:rPr>
              <a:t>Your value proposition is </a:t>
            </a:r>
            <a:r>
              <a:rPr lang="en-US" sz="2800" b="0" i="1" dirty="0">
                <a:solidFill>
                  <a:schemeClr val="bg1"/>
                </a:solidFill>
              </a:rPr>
              <a:t>the essence of what your stay offers that others don’t.</a:t>
            </a:r>
          </a:p>
          <a:p>
            <a:pPr>
              <a:lnSpc>
                <a:spcPct val="100000"/>
              </a:lnSpc>
              <a:spcAft>
                <a:spcPts val="1200"/>
              </a:spcAft>
            </a:pPr>
            <a:r>
              <a:rPr lang="en-US" sz="2800" b="0" dirty="0">
                <a:solidFill>
                  <a:schemeClr val="bg1"/>
                </a:solidFill>
              </a:rPr>
              <a:t>You are not selling a bed. You are selling a </a:t>
            </a:r>
            <a:r>
              <a:rPr lang="en-US" sz="2800" b="0" i="1" dirty="0">
                <a:solidFill>
                  <a:schemeClr val="bg1"/>
                </a:solidFill>
              </a:rPr>
              <a:t>moment, a memory, a feeling</a:t>
            </a:r>
            <a:r>
              <a:rPr lang="en-US" sz="2800" b="0" dirty="0"/>
              <a:t>.</a:t>
            </a:r>
          </a:p>
          <a:p>
            <a:pPr>
              <a:lnSpc>
                <a:spcPct val="100000"/>
              </a:lnSpc>
              <a:spcAft>
                <a:spcPts val="1200"/>
              </a:spcAft>
            </a:pPr>
            <a:endParaRPr lang="en-US" sz="3000" b="0" dirty="0">
              <a:solidFill>
                <a:srgbClr val="459597"/>
              </a:solidFill>
            </a:endParaRPr>
          </a:p>
          <a:p>
            <a:pPr>
              <a:lnSpc>
                <a:spcPct val="100000"/>
              </a:lnSpc>
              <a:spcAft>
                <a:spcPts val="1200"/>
              </a:spcAft>
            </a:pPr>
            <a:endParaRPr lang="en-IE" sz="3000" b="0" dirty="0">
              <a:solidFill>
                <a:srgbClr val="474747"/>
              </a:solidFill>
            </a:endParaRPr>
          </a:p>
        </p:txBody>
      </p:sp>
      <p:sp>
        <p:nvSpPr>
          <p:cNvPr id="4" name="Text Placeholder 3">
            <a:extLst>
              <a:ext uri="{FF2B5EF4-FFF2-40B4-BE49-F238E27FC236}">
                <a16:creationId xmlns:a16="http://schemas.microsoft.com/office/drawing/2014/main" id="{C27775DD-4A22-2B75-D2F4-AF4EBA3C0770}"/>
              </a:ext>
            </a:extLst>
          </p:cNvPr>
          <p:cNvSpPr>
            <a:spLocks noGrp="1"/>
          </p:cNvSpPr>
          <p:nvPr>
            <p:ph type="body" sz="quarter" idx="38"/>
          </p:nvPr>
        </p:nvSpPr>
        <p:spPr>
          <a:xfrm>
            <a:off x="634478" y="218212"/>
            <a:ext cx="6506617" cy="381311"/>
          </a:xfrm>
        </p:spPr>
        <p:txBody>
          <a:bodyPr/>
          <a:lstStyle/>
          <a:p>
            <a:r>
              <a:rPr lang="en-US" dirty="0">
                <a:solidFill>
                  <a:srgbClr val="EC7C69"/>
                </a:solidFill>
              </a:rPr>
              <a:t>Value Proposition </a:t>
            </a:r>
            <a:r>
              <a:rPr lang="en-US" dirty="0">
                <a:solidFill>
                  <a:srgbClr val="EC7C69"/>
                </a:solidFill>
                <a:ea typeface="Calibri" panose="020F0502020204030204" pitchFamily="34" charset="0"/>
              </a:rPr>
              <a:t>→</a:t>
            </a:r>
            <a:r>
              <a:rPr lang="en-US" dirty="0">
                <a:solidFill>
                  <a:srgbClr val="EC7C69"/>
                </a:solidFill>
              </a:rPr>
              <a:t> Your Core Promise</a:t>
            </a:r>
            <a:endParaRPr lang="en-IE" dirty="0">
              <a:solidFill>
                <a:srgbClr val="EC7C69"/>
              </a:solidFill>
            </a:endParaRPr>
          </a:p>
        </p:txBody>
      </p:sp>
      <p:pic>
        <p:nvPicPr>
          <p:cNvPr id="9" name="Picture Placeholder 8" descr="A bed in a glass dome&#10;&#10;AI-generated content may be incorrect.">
            <a:extLst>
              <a:ext uri="{FF2B5EF4-FFF2-40B4-BE49-F238E27FC236}">
                <a16:creationId xmlns:a16="http://schemas.microsoft.com/office/drawing/2014/main" id="{68B973B3-E073-06D4-C4A4-E7029AD63B8B}"/>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26891" b="16152"/>
          <a:stretch>
            <a:fillRect/>
          </a:stretch>
        </p:blipFill>
        <p:spPr>
          <a:xfrm>
            <a:off x="23658" y="7840895"/>
            <a:ext cx="7001712" cy="2657949"/>
          </a:xfrm>
        </p:spPr>
      </p:pic>
      <p:sp>
        <p:nvSpPr>
          <p:cNvPr id="6" name="Slide Number Placeholder 5">
            <a:extLst>
              <a:ext uri="{FF2B5EF4-FFF2-40B4-BE49-F238E27FC236}">
                <a16:creationId xmlns:a16="http://schemas.microsoft.com/office/drawing/2014/main" id="{862C90EB-C3A7-6659-A634-4F38C67D5023}"/>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
        <p:nvSpPr>
          <p:cNvPr id="7" name="Text Placeholder 6">
            <a:extLst>
              <a:ext uri="{FF2B5EF4-FFF2-40B4-BE49-F238E27FC236}">
                <a16:creationId xmlns:a16="http://schemas.microsoft.com/office/drawing/2014/main" id="{0657C8B6-028C-CA16-40ED-B867612DE962}"/>
              </a:ext>
            </a:extLst>
          </p:cNvPr>
          <p:cNvSpPr>
            <a:spLocks noGrp="1"/>
          </p:cNvSpPr>
          <p:nvPr>
            <p:ph type="body" sz="quarter" idx="65"/>
          </p:nvPr>
        </p:nvSpPr>
        <p:spPr/>
        <p:txBody>
          <a:bodyPr/>
          <a:lstStyle/>
          <a:p>
            <a:r>
              <a:rPr lang="en-IE" dirty="0"/>
              <a:t>Aurora Igloo, Iceland</a:t>
            </a:r>
          </a:p>
        </p:txBody>
      </p:sp>
    </p:spTree>
    <p:extLst>
      <p:ext uri="{BB962C8B-B14F-4D97-AF65-F5344CB8AC3E}">
        <p14:creationId xmlns:p14="http://schemas.microsoft.com/office/powerpoint/2010/main" val="1796834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7A43C-2CB2-4265-5F44-E9EEAFFE605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8CAB1-4077-9FA7-55BF-F44BB174624D}"/>
              </a:ext>
            </a:extLst>
          </p:cNvPr>
          <p:cNvSpPr/>
          <p:nvPr/>
        </p:nvSpPr>
        <p:spPr>
          <a:xfrm>
            <a:off x="168812" y="849454"/>
            <a:ext cx="7455877" cy="2864418"/>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C09B2211-56B1-8C71-E72E-0C8DC7D727B3}"/>
              </a:ext>
            </a:extLst>
          </p:cNvPr>
          <p:cNvSpPr>
            <a:spLocks noGrp="1"/>
          </p:cNvSpPr>
          <p:nvPr>
            <p:ph type="body" sz="quarter" idx="32"/>
          </p:nvPr>
        </p:nvSpPr>
        <p:spPr>
          <a:xfrm>
            <a:off x="450881" y="3918417"/>
            <a:ext cx="7001712" cy="2422612"/>
          </a:xfrm>
        </p:spPr>
        <p:txBody>
          <a:bodyPr numCol="1"/>
          <a:lstStyle/>
          <a:p>
            <a:pPr>
              <a:lnSpc>
                <a:spcPct val="100000"/>
              </a:lnSpc>
            </a:pPr>
            <a:r>
              <a:rPr lang="en-US" sz="2400" b="1" dirty="0">
                <a:solidFill>
                  <a:srgbClr val="459597"/>
                </a:solidFill>
              </a:rPr>
              <a:t>Your guest experience is:</a:t>
            </a:r>
          </a:p>
          <a:p>
            <a:pPr marL="342900" indent="-342900">
              <a:lnSpc>
                <a:spcPct val="100000"/>
              </a:lnSpc>
              <a:buFont typeface="Wingdings" panose="05000000000000000000" pitchFamily="2" charset="2"/>
              <a:buChar char="v"/>
            </a:pPr>
            <a:r>
              <a:rPr lang="en-US" sz="2000" dirty="0">
                <a:solidFill>
                  <a:srgbClr val="474747"/>
                </a:solidFill>
              </a:rPr>
              <a:t>The </a:t>
            </a:r>
            <a:r>
              <a:rPr lang="en-US" sz="2000" b="1" dirty="0">
                <a:solidFill>
                  <a:srgbClr val="474747"/>
                </a:solidFill>
              </a:rPr>
              <a:t>journey</a:t>
            </a:r>
            <a:r>
              <a:rPr lang="en-US" sz="2000" dirty="0">
                <a:solidFill>
                  <a:srgbClr val="474747"/>
                </a:solidFill>
              </a:rPr>
              <a:t> from booking → arrival → stay → departure.</a:t>
            </a:r>
          </a:p>
          <a:p>
            <a:pPr marL="342900" indent="-342900">
              <a:lnSpc>
                <a:spcPct val="100000"/>
              </a:lnSpc>
              <a:buFont typeface="Wingdings" panose="05000000000000000000" pitchFamily="2" charset="2"/>
              <a:buChar char="v"/>
            </a:pPr>
            <a:r>
              <a:rPr lang="en-US" sz="2000" dirty="0">
                <a:solidFill>
                  <a:srgbClr val="474747"/>
                </a:solidFill>
              </a:rPr>
              <a:t>The </a:t>
            </a:r>
            <a:r>
              <a:rPr lang="en-US" sz="2000" b="1" dirty="0">
                <a:solidFill>
                  <a:srgbClr val="474747"/>
                </a:solidFill>
              </a:rPr>
              <a:t>details</a:t>
            </a:r>
            <a:r>
              <a:rPr lang="en-US" sz="2000" dirty="0">
                <a:solidFill>
                  <a:srgbClr val="474747"/>
                </a:solidFill>
              </a:rPr>
              <a:t> that create an </a:t>
            </a:r>
            <a:r>
              <a:rPr lang="en-US" sz="2000" b="1" dirty="0">
                <a:solidFill>
                  <a:srgbClr val="474747"/>
                </a:solidFill>
              </a:rPr>
              <a:t>emotional connection</a:t>
            </a:r>
            <a:r>
              <a:rPr lang="en-US" sz="2000" dirty="0">
                <a:solidFill>
                  <a:srgbClr val="474747"/>
                </a:solidFill>
              </a:rPr>
              <a:t>.</a:t>
            </a:r>
          </a:p>
          <a:p>
            <a:pPr marL="342900" indent="-342900">
              <a:lnSpc>
                <a:spcPct val="100000"/>
              </a:lnSpc>
              <a:buFont typeface="Wingdings" panose="05000000000000000000" pitchFamily="2" charset="2"/>
              <a:buChar char="v"/>
            </a:pPr>
            <a:r>
              <a:rPr lang="en-US" sz="2000" dirty="0">
                <a:solidFill>
                  <a:srgbClr val="474747"/>
                </a:solidFill>
              </a:rPr>
              <a:t>The </a:t>
            </a:r>
            <a:r>
              <a:rPr lang="en-US" sz="2000" b="1" dirty="0">
                <a:solidFill>
                  <a:srgbClr val="474747"/>
                </a:solidFill>
              </a:rPr>
              <a:t>story</a:t>
            </a:r>
            <a:r>
              <a:rPr lang="en-US" sz="2000" dirty="0">
                <a:solidFill>
                  <a:srgbClr val="474747"/>
                </a:solidFill>
              </a:rPr>
              <a:t> the </a:t>
            </a:r>
            <a:r>
              <a:rPr lang="en-US" sz="2000" b="1" dirty="0">
                <a:solidFill>
                  <a:srgbClr val="474747"/>
                </a:solidFill>
              </a:rPr>
              <a:t>guest tells </a:t>
            </a:r>
            <a:r>
              <a:rPr lang="en-US" sz="2000" dirty="0">
                <a:solidFill>
                  <a:srgbClr val="474747"/>
                </a:solidFill>
              </a:rPr>
              <a:t>when they return home.</a:t>
            </a:r>
          </a:p>
          <a:p>
            <a:pPr>
              <a:lnSpc>
                <a:spcPct val="100000"/>
              </a:lnSpc>
            </a:pPr>
            <a:endParaRPr lang="en-US" sz="2000" dirty="0">
              <a:solidFill>
                <a:srgbClr val="474747"/>
              </a:solidFill>
            </a:endParaRPr>
          </a:p>
          <a:p>
            <a:pPr>
              <a:lnSpc>
                <a:spcPct val="100000"/>
              </a:lnSpc>
            </a:pPr>
            <a:r>
              <a:rPr lang="en-US" sz="2400" b="1" dirty="0">
                <a:solidFill>
                  <a:srgbClr val="459597"/>
                </a:solidFill>
              </a:rPr>
              <a:t>Strong guest experience focuses on:</a:t>
            </a:r>
          </a:p>
          <a:p>
            <a:pPr marL="342900" indent="-342900">
              <a:lnSpc>
                <a:spcPct val="100000"/>
              </a:lnSpc>
              <a:buFont typeface="Calibri" panose="020F0502020204030204" pitchFamily="34" charset="0"/>
              <a:buChar char="→"/>
            </a:pPr>
            <a:r>
              <a:rPr lang="en-US" sz="2000" b="1" dirty="0">
                <a:solidFill>
                  <a:srgbClr val="474747"/>
                </a:solidFill>
              </a:rPr>
              <a:t>Atmosphere</a:t>
            </a:r>
            <a:r>
              <a:rPr lang="en-US" sz="2000" dirty="0">
                <a:solidFill>
                  <a:srgbClr val="474747"/>
                </a:solidFill>
              </a:rPr>
              <a:t> (lighting, textures, scents, quietness, sound of nature)</a:t>
            </a:r>
          </a:p>
          <a:p>
            <a:pPr marL="342900" indent="-342900">
              <a:lnSpc>
                <a:spcPct val="100000"/>
              </a:lnSpc>
              <a:buFont typeface="Calibri" panose="020F0502020204030204" pitchFamily="34" charset="0"/>
              <a:buChar char="→"/>
            </a:pPr>
            <a:r>
              <a:rPr lang="en-US" sz="2000" b="1" dirty="0">
                <a:solidFill>
                  <a:srgbClr val="474747"/>
                </a:solidFill>
              </a:rPr>
              <a:t>Sense of place </a:t>
            </a:r>
            <a:r>
              <a:rPr lang="en-US" sz="2000" dirty="0">
                <a:solidFill>
                  <a:srgbClr val="474747"/>
                </a:solidFill>
              </a:rPr>
              <a:t>(local materials, local food, local stories)</a:t>
            </a:r>
          </a:p>
          <a:p>
            <a:pPr marL="342900" indent="-342900">
              <a:lnSpc>
                <a:spcPct val="100000"/>
              </a:lnSpc>
              <a:buFont typeface="Calibri" panose="020F0502020204030204" pitchFamily="34" charset="0"/>
              <a:buChar char="→"/>
            </a:pPr>
            <a:r>
              <a:rPr lang="en-US" sz="2000" b="1" dirty="0">
                <a:solidFill>
                  <a:srgbClr val="474747"/>
                </a:solidFill>
              </a:rPr>
              <a:t>Care + welcome </a:t>
            </a:r>
            <a:r>
              <a:rPr lang="en-US" sz="2000" dirty="0">
                <a:solidFill>
                  <a:srgbClr val="474747"/>
                </a:solidFill>
              </a:rPr>
              <a:t>(even in self-check stays)</a:t>
            </a:r>
          </a:p>
          <a:p>
            <a:pPr marL="342900" indent="-342900">
              <a:lnSpc>
                <a:spcPct val="100000"/>
              </a:lnSpc>
              <a:buFont typeface="Calibri" panose="020F0502020204030204" pitchFamily="34" charset="0"/>
              <a:buChar char="→"/>
            </a:pPr>
            <a:r>
              <a:rPr lang="en-US" sz="2000" b="1" dirty="0">
                <a:solidFill>
                  <a:srgbClr val="474747"/>
                </a:solidFill>
              </a:rPr>
              <a:t>Beauty and comfort </a:t>
            </a:r>
            <a:r>
              <a:rPr lang="en-US" sz="2000" dirty="0">
                <a:solidFill>
                  <a:srgbClr val="474747"/>
                </a:solidFill>
              </a:rPr>
              <a:t>balanced with simplicity</a:t>
            </a:r>
          </a:p>
          <a:p>
            <a:pPr>
              <a:lnSpc>
                <a:spcPct val="100000"/>
              </a:lnSpc>
            </a:pPr>
            <a:endParaRPr lang="en-IE" sz="2000" dirty="0">
              <a:solidFill>
                <a:srgbClr val="474747"/>
              </a:solidFill>
            </a:endParaRPr>
          </a:p>
        </p:txBody>
      </p:sp>
      <p:sp>
        <p:nvSpPr>
          <p:cNvPr id="3" name="Text Placeholder 2">
            <a:extLst>
              <a:ext uri="{FF2B5EF4-FFF2-40B4-BE49-F238E27FC236}">
                <a16:creationId xmlns:a16="http://schemas.microsoft.com/office/drawing/2014/main" id="{21292CFA-2504-D641-E28C-939B6B7DFB0D}"/>
              </a:ext>
            </a:extLst>
          </p:cNvPr>
          <p:cNvSpPr>
            <a:spLocks noGrp="1"/>
          </p:cNvSpPr>
          <p:nvPr>
            <p:ph type="body" sz="quarter" idx="33"/>
          </p:nvPr>
        </p:nvSpPr>
        <p:spPr>
          <a:xfrm>
            <a:off x="634478" y="937300"/>
            <a:ext cx="6763128" cy="1378032"/>
          </a:xfrm>
        </p:spPr>
        <p:txBody>
          <a:bodyPr/>
          <a:lstStyle/>
          <a:p>
            <a:pPr>
              <a:lnSpc>
                <a:spcPct val="100000"/>
              </a:lnSpc>
              <a:spcAft>
                <a:spcPts val="1200"/>
              </a:spcAft>
            </a:pPr>
            <a:r>
              <a:rPr lang="en-US" sz="2400" b="0" dirty="0">
                <a:solidFill>
                  <a:schemeClr val="bg1"/>
                </a:solidFill>
              </a:rPr>
              <a:t>The question to ask:</a:t>
            </a:r>
          </a:p>
          <a:p>
            <a:pPr>
              <a:lnSpc>
                <a:spcPct val="100000"/>
              </a:lnSpc>
              <a:spcAft>
                <a:spcPts val="1200"/>
              </a:spcAft>
            </a:pPr>
            <a:r>
              <a:rPr lang="en-US" sz="2800" b="0" dirty="0">
                <a:solidFill>
                  <a:schemeClr val="bg1"/>
                </a:solidFill>
              </a:rPr>
              <a:t>“What </a:t>
            </a:r>
            <a:r>
              <a:rPr lang="en-US" sz="2800" dirty="0">
                <a:solidFill>
                  <a:schemeClr val="bg1"/>
                </a:solidFill>
              </a:rPr>
              <a:t>moment </a:t>
            </a:r>
            <a:r>
              <a:rPr lang="en-US" sz="2800" b="0" dirty="0">
                <a:solidFill>
                  <a:schemeClr val="bg1"/>
                </a:solidFill>
              </a:rPr>
              <a:t>will they </a:t>
            </a:r>
            <a:r>
              <a:rPr lang="en-US" sz="2800" dirty="0">
                <a:solidFill>
                  <a:schemeClr val="bg1"/>
                </a:solidFill>
              </a:rPr>
              <a:t>decide to book you</a:t>
            </a:r>
            <a:r>
              <a:rPr lang="en-US" sz="2800" b="0" dirty="0">
                <a:solidFill>
                  <a:schemeClr val="bg1"/>
                </a:solidFill>
              </a:rPr>
              <a:t>, and at what moment </a:t>
            </a:r>
            <a:r>
              <a:rPr lang="en-US" sz="2800" dirty="0">
                <a:solidFill>
                  <a:schemeClr val="bg1"/>
                </a:solidFill>
              </a:rPr>
              <a:t>during the stay </a:t>
            </a:r>
            <a:r>
              <a:rPr lang="en-US" sz="2800" b="0" dirty="0">
                <a:solidFill>
                  <a:schemeClr val="bg1"/>
                </a:solidFill>
              </a:rPr>
              <a:t>will the guest </a:t>
            </a:r>
            <a:r>
              <a:rPr lang="en-US" sz="2800" dirty="0">
                <a:solidFill>
                  <a:schemeClr val="bg1"/>
                </a:solidFill>
              </a:rPr>
              <a:t>remember for the rest of their life?”</a:t>
            </a:r>
          </a:p>
          <a:p>
            <a:pPr>
              <a:lnSpc>
                <a:spcPct val="100000"/>
              </a:lnSpc>
              <a:spcAft>
                <a:spcPts val="1200"/>
              </a:spcAft>
            </a:pPr>
            <a:r>
              <a:rPr lang="en-US" sz="2400" b="0" dirty="0">
                <a:solidFill>
                  <a:schemeClr val="bg1"/>
                </a:solidFill>
              </a:rPr>
              <a:t>That is the core of your guest experience strategy.</a:t>
            </a:r>
            <a:endParaRPr lang="en-IE" sz="2400" b="0" dirty="0">
              <a:solidFill>
                <a:srgbClr val="474747"/>
              </a:solidFill>
            </a:endParaRPr>
          </a:p>
        </p:txBody>
      </p:sp>
      <p:sp>
        <p:nvSpPr>
          <p:cNvPr id="4" name="Text Placeholder 3">
            <a:extLst>
              <a:ext uri="{FF2B5EF4-FFF2-40B4-BE49-F238E27FC236}">
                <a16:creationId xmlns:a16="http://schemas.microsoft.com/office/drawing/2014/main" id="{B1CA0E63-027F-6C3E-65F7-2035C7F72F10}"/>
              </a:ext>
            </a:extLst>
          </p:cNvPr>
          <p:cNvSpPr>
            <a:spLocks noGrp="1"/>
          </p:cNvSpPr>
          <p:nvPr>
            <p:ph type="body" sz="quarter" idx="38"/>
          </p:nvPr>
        </p:nvSpPr>
        <p:spPr>
          <a:xfrm>
            <a:off x="450881" y="263598"/>
            <a:ext cx="6946725" cy="381311"/>
          </a:xfrm>
        </p:spPr>
        <p:txBody>
          <a:bodyPr/>
          <a:lstStyle/>
          <a:p>
            <a:r>
              <a:rPr lang="en-US" sz="2800" dirty="0">
                <a:solidFill>
                  <a:srgbClr val="EC7C69"/>
                </a:solidFill>
              </a:rPr>
              <a:t>Guest Experience: Where the Magic Happens</a:t>
            </a:r>
            <a:endParaRPr lang="en-IE" sz="2800" dirty="0">
              <a:solidFill>
                <a:srgbClr val="EC7C69"/>
              </a:solidFill>
            </a:endParaRPr>
          </a:p>
        </p:txBody>
      </p:sp>
      <p:sp>
        <p:nvSpPr>
          <p:cNvPr id="6" name="Slide Number Placeholder 5">
            <a:extLst>
              <a:ext uri="{FF2B5EF4-FFF2-40B4-BE49-F238E27FC236}">
                <a16:creationId xmlns:a16="http://schemas.microsoft.com/office/drawing/2014/main" id="{0E2F3C70-9F75-D0A8-C011-A46816D7E760}"/>
              </a:ext>
            </a:extLst>
          </p:cNvPr>
          <p:cNvSpPr>
            <a:spLocks noGrp="1"/>
          </p:cNvSpPr>
          <p:nvPr>
            <p:ph type="sldNum" sz="quarter" idx="4"/>
          </p:nvPr>
        </p:nvSpPr>
        <p:spPr/>
        <p:txBody>
          <a:bodyPr/>
          <a:lstStyle/>
          <a:p>
            <a:fld id="{9C527BFA-2C0E-4CEC-B6A5-913A56FEF4B4}" type="slidenum">
              <a:rPr lang="fr-CA" smtClean="0"/>
              <a:pPr/>
              <a:t>18</a:t>
            </a:fld>
            <a:endParaRPr lang="fr-CA" dirty="0"/>
          </a:p>
        </p:txBody>
      </p:sp>
      <p:sp>
        <p:nvSpPr>
          <p:cNvPr id="7" name="Text Placeholder 6">
            <a:extLst>
              <a:ext uri="{FF2B5EF4-FFF2-40B4-BE49-F238E27FC236}">
                <a16:creationId xmlns:a16="http://schemas.microsoft.com/office/drawing/2014/main" id="{A452A618-C2B9-B04B-D551-DA5673EF01DC}"/>
              </a:ext>
            </a:extLst>
          </p:cNvPr>
          <p:cNvSpPr>
            <a:spLocks noGrp="1"/>
          </p:cNvSpPr>
          <p:nvPr>
            <p:ph type="body" sz="quarter" idx="65"/>
          </p:nvPr>
        </p:nvSpPr>
        <p:spPr/>
        <p:txBody>
          <a:bodyPr/>
          <a:lstStyle/>
          <a:p>
            <a:r>
              <a:rPr lang="en-IE" dirty="0"/>
              <a:t>Aurora Igloo, </a:t>
            </a:r>
            <a:r>
              <a:rPr lang="en-IE" dirty="0" err="1"/>
              <a:t>IcelaPodumna</a:t>
            </a:r>
            <a:r>
              <a:rPr lang="en-IE" dirty="0"/>
              <a:t> Village, </a:t>
            </a:r>
            <a:r>
              <a:rPr lang="en-IE" dirty="0" err="1"/>
              <a:t>Portumna</a:t>
            </a:r>
            <a:r>
              <a:rPr lang="en-IE" dirty="0"/>
              <a:t>, Galway </a:t>
            </a:r>
            <a:r>
              <a:rPr lang="en-IE" dirty="0" err="1"/>
              <a:t>Irelandnd</a:t>
            </a:r>
            <a:endParaRPr lang="en-IE" dirty="0"/>
          </a:p>
        </p:txBody>
      </p:sp>
      <p:pic>
        <p:nvPicPr>
          <p:cNvPr id="12" name="Picture Placeholder 11" descr="A group of small houses in a park&#10;&#10;AI-generated content may be incorrect.">
            <a:extLst>
              <a:ext uri="{FF2B5EF4-FFF2-40B4-BE49-F238E27FC236}">
                <a16:creationId xmlns:a16="http://schemas.microsoft.com/office/drawing/2014/main" id="{C0DBD9D9-075F-4E1B-6098-953396D7595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492" b="34952"/>
          <a:stretch>
            <a:fillRect/>
          </a:stretch>
        </p:blipFill>
        <p:spPr>
          <a:xfrm>
            <a:off x="23658" y="7645459"/>
            <a:ext cx="7001712" cy="2853386"/>
          </a:xfrm>
        </p:spPr>
      </p:pic>
    </p:spTree>
    <p:extLst>
      <p:ext uri="{BB962C8B-B14F-4D97-AF65-F5344CB8AC3E}">
        <p14:creationId xmlns:p14="http://schemas.microsoft.com/office/powerpoint/2010/main" val="278717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37DD141D-A0F0-209B-7E77-A8B75ED77AA1}"/>
              </a:ext>
            </a:extLst>
          </p:cNvPr>
          <p:cNvSpPr/>
          <p:nvPr/>
        </p:nvSpPr>
        <p:spPr>
          <a:xfrm>
            <a:off x="616272" y="1155573"/>
            <a:ext cx="6712996" cy="8036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noFill/>
          <a:ln w="28575">
            <a:solidFill>
              <a:srgbClr val="56C0A9">
                <a:alpha val="90000"/>
              </a:srgbClr>
            </a:solidFill>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defTabSz="1066800">
              <a:lnSpc>
                <a:spcPts val="2380"/>
              </a:lnSpc>
              <a:spcBef>
                <a:spcPct val="0"/>
              </a:spcBef>
              <a:buClr>
                <a:srgbClr val="EF4D49"/>
              </a:buClr>
            </a:pPr>
            <a:r>
              <a:rPr lang="en-US" sz="2600" dirty="0">
                <a:solidFill>
                  <a:srgbClr val="595959"/>
                </a:solidFill>
              </a:rPr>
              <a:t>What is special about your </a:t>
            </a:r>
            <a:r>
              <a:rPr lang="en-US" sz="2600" b="1" dirty="0">
                <a:solidFill>
                  <a:srgbClr val="595959"/>
                </a:solidFill>
              </a:rPr>
              <a:t>land, building, view, or story?</a:t>
            </a:r>
          </a:p>
        </p:txBody>
      </p:sp>
      <p:sp>
        <p:nvSpPr>
          <p:cNvPr id="19" name="Freeform: Shape 12">
            <a:extLst>
              <a:ext uri="{FF2B5EF4-FFF2-40B4-BE49-F238E27FC236}">
                <a16:creationId xmlns:a16="http://schemas.microsoft.com/office/drawing/2014/main" id="{7E753F2D-CB70-782C-75E3-4A93CC006693}"/>
              </a:ext>
            </a:extLst>
          </p:cNvPr>
          <p:cNvSpPr/>
          <p:nvPr/>
        </p:nvSpPr>
        <p:spPr>
          <a:xfrm>
            <a:off x="788655" y="775788"/>
            <a:ext cx="4543000" cy="41318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defTabSz="1066800">
              <a:lnSpc>
                <a:spcPts val="2580"/>
              </a:lnSpc>
              <a:spcBef>
                <a:spcPct val="0"/>
              </a:spcBef>
            </a:pPr>
            <a:r>
              <a:rPr lang="en-US" sz="2800" dirty="0"/>
              <a:t>Step 1 — </a:t>
            </a:r>
            <a:r>
              <a:rPr lang="en-US" sz="2800" b="1" dirty="0"/>
              <a:t>Start with Place</a:t>
            </a:r>
            <a:endParaRPr lang="en-GB" sz="2800" b="1" kern="1200" dirty="0"/>
          </a:p>
        </p:txBody>
      </p:sp>
      <p:sp>
        <p:nvSpPr>
          <p:cNvPr id="20" name="Freeform: Shape 13">
            <a:extLst>
              <a:ext uri="{FF2B5EF4-FFF2-40B4-BE49-F238E27FC236}">
                <a16:creationId xmlns:a16="http://schemas.microsoft.com/office/drawing/2014/main" id="{7ED457C6-BF9B-CC53-344A-E3127CC05471}"/>
              </a:ext>
            </a:extLst>
          </p:cNvPr>
          <p:cNvSpPr/>
          <p:nvPr/>
        </p:nvSpPr>
        <p:spPr>
          <a:xfrm>
            <a:off x="616272" y="2502778"/>
            <a:ext cx="6712996" cy="80365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noFill/>
          <a:ln w="28575">
            <a:solidFill>
              <a:srgbClr val="56C0A9">
                <a:alpha val="90000"/>
              </a:srgbClr>
            </a:solidFill>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defTabSz="1066800">
              <a:lnSpc>
                <a:spcPts val="2380"/>
              </a:lnSpc>
              <a:spcBef>
                <a:spcPct val="0"/>
              </a:spcBef>
              <a:buClr>
                <a:srgbClr val="EF4D49"/>
              </a:buClr>
            </a:pPr>
            <a:r>
              <a:rPr lang="en-US" sz="2600" b="1" dirty="0">
                <a:solidFill>
                  <a:srgbClr val="474747"/>
                </a:solidFill>
              </a:rPr>
              <a:t>Who</a:t>
            </a:r>
            <a:r>
              <a:rPr lang="en-US" sz="2600" dirty="0">
                <a:solidFill>
                  <a:srgbClr val="474747"/>
                </a:solidFill>
              </a:rPr>
              <a:t> is your place </a:t>
            </a:r>
            <a:r>
              <a:rPr lang="en-US" sz="2600" b="1" i="1" dirty="0">
                <a:solidFill>
                  <a:srgbClr val="474747"/>
                </a:solidFill>
              </a:rPr>
              <a:t>made</a:t>
            </a:r>
            <a:r>
              <a:rPr lang="en-US" sz="2600" i="1" dirty="0">
                <a:solidFill>
                  <a:srgbClr val="474747"/>
                </a:solidFill>
              </a:rPr>
              <a:t> for</a:t>
            </a:r>
            <a:r>
              <a:rPr lang="en-US" sz="2600" dirty="0">
                <a:solidFill>
                  <a:srgbClr val="474747"/>
                </a:solidFill>
              </a:rPr>
              <a:t> — couples, families, adventurers, creatives?</a:t>
            </a:r>
          </a:p>
        </p:txBody>
      </p:sp>
      <p:sp>
        <p:nvSpPr>
          <p:cNvPr id="21" name="Freeform: Shape 20">
            <a:extLst>
              <a:ext uri="{FF2B5EF4-FFF2-40B4-BE49-F238E27FC236}">
                <a16:creationId xmlns:a16="http://schemas.microsoft.com/office/drawing/2014/main" id="{AB5E291D-F783-AD98-9366-40DB59AFF134}"/>
              </a:ext>
            </a:extLst>
          </p:cNvPr>
          <p:cNvSpPr/>
          <p:nvPr/>
        </p:nvSpPr>
        <p:spPr>
          <a:xfrm>
            <a:off x="788656" y="2122993"/>
            <a:ext cx="4542999" cy="41318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F1B749"/>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defTabSz="1066800">
              <a:lnSpc>
                <a:spcPts val="2580"/>
              </a:lnSpc>
              <a:spcBef>
                <a:spcPct val="0"/>
              </a:spcBef>
            </a:pPr>
            <a:r>
              <a:rPr lang="en-US" sz="2800" dirty="0"/>
              <a:t>Step 2 — </a:t>
            </a:r>
            <a:r>
              <a:rPr lang="en-US" sz="2800" b="1" dirty="0"/>
              <a:t>Define Your Guest</a:t>
            </a:r>
            <a:endParaRPr lang="en-GB" sz="2800" b="1" kern="1200" dirty="0"/>
          </a:p>
        </p:txBody>
      </p:sp>
      <p:sp>
        <p:nvSpPr>
          <p:cNvPr id="22" name="Freeform: Shape 21">
            <a:extLst>
              <a:ext uri="{FF2B5EF4-FFF2-40B4-BE49-F238E27FC236}">
                <a16:creationId xmlns:a16="http://schemas.microsoft.com/office/drawing/2014/main" id="{4932CDED-F393-2E4C-78CC-6B79981AAD9A}"/>
              </a:ext>
            </a:extLst>
          </p:cNvPr>
          <p:cNvSpPr/>
          <p:nvPr/>
        </p:nvSpPr>
        <p:spPr>
          <a:xfrm>
            <a:off x="616272" y="3859412"/>
            <a:ext cx="6712996" cy="2585693"/>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noFill/>
          <a:ln w="28575">
            <a:solidFill>
              <a:srgbClr val="56C0A9">
                <a:alpha val="90000"/>
              </a:srgbClr>
            </a:solidFill>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defTabSz="1066800">
              <a:spcBef>
                <a:spcPct val="0"/>
              </a:spcBef>
              <a:buClr>
                <a:srgbClr val="EF4D49"/>
              </a:buClr>
            </a:pPr>
            <a:r>
              <a:rPr lang="en-US" sz="2400" b="1" kern="1200" dirty="0">
                <a:solidFill>
                  <a:srgbClr val="595959"/>
                </a:solidFill>
              </a:rPr>
              <a:t>Examples </a:t>
            </a:r>
          </a:p>
          <a:p>
            <a:pPr lvl="1" indent="-457200" defTabSz="1066800">
              <a:spcBef>
                <a:spcPct val="0"/>
              </a:spcBef>
              <a:buClr>
                <a:srgbClr val="EF4D49"/>
              </a:buClr>
              <a:buFont typeface="Wingdings" panose="05000000000000000000" pitchFamily="2" charset="2"/>
              <a:buChar char="v"/>
            </a:pPr>
            <a:r>
              <a:rPr lang="en-US" sz="2400" b="1" kern="1200" dirty="0">
                <a:solidFill>
                  <a:srgbClr val="595959"/>
                </a:solidFill>
              </a:rPr>
              <a:t>Quiet forest cabin </a:t>
            </a:r>
            <a:r>
              <a:rPr lang="en-US" sz="2400" kern="1200" dirty="0">
                <a:solidFill>
                  <a:srgbClr val="595959"/>
                </a:solidFill>
              </a:rPr>
              <a:t>→ couples/writers</a:t>
            </a:r>
          </a:p>
          <a:p>
            <a:pPr lvl="1" indent="-457200" defTabSz="1066800">
              <a:spcBef>
                <a:spcPct val="0"/>
              </a:spcBef>
              <a:buClr>
                <a:srgbClr val="EF4D49"/>
              </a:buClr>
              <a:buFont typeface="Wingdings" panose="05000000000000000000" pitchFamily="2" charset="2"/>
              <a:buChar char="v"/>
            </a:pPr>
            <a:r>
              <a:rPr lang="en-US" sz="2400" b="1" kern="1200" dirty="0">
                <a:solidFill>
                  <a:srgbClr val="595959"/>
                </a:solidFill>
              </a:rPr>
              <a:t>Lakeside lodge </a:t>
            </a:r>
            <a:r>
              <a:rPr lang="en-US" sz="2400" kern="1200" dirty="0">
                <a:solidFill>
                  <a:srgbClr val="595959"/>
                </a:solidFill>
              </a:rPr>
              <a:t>→ families/fishers / wellness seekers</a:t>
            </a:r>
          </a:p>
          <a:p>
            <a:pPr lvl="1" indent="-457200" defTabSz="1066800">
              <a:spcBef>
                <a:spcPct val="0"/>
              </a:spcBef>
              <a:buClr>
                <a:srgbClr val="EF4D49"/>
              </a:buClr>
              <a:buFont typeface="Wingdings" panose="05000000000000000000" pitchFamily="2" charset="2"/>
              <a:buChar char="v"/>
            </a:pPr>
            <a:r>
              <a:rPr lang="en-US" sz="2400" b="1" kern="1200" dirty="0">
                <a:solidFill>
                  <a:srgbClr val="595959"/>
                </a:solidFill>
              </a:rPr>
              <a:t>Heritage cottage </a:t>
            </a:r>
            <a:r>
              <a:rPr lang="en-US" sz="2400" kern="1200" dirty="0">
                <a:solidFill>
                  <a:srgbClr val="595959"/>
                </a:solidFill>
              </a:rPr>
              <a:t>→ cultural </a:t>
            </a:r>
            <a:r>
              <a:rPr lang="en-US" sz="2400" kern="1200" dirty="0" err="1">
                <a:solidFill>
                  <a:srgbClr val="595959"/>
                </a:solidFill>
              </a:rPr>
              <a:t>travellers</a:t>
            </a:r>
            <a:r>
              <a:rPr lang="en-US" sz="2400" kern="1200" dirty="0">
                <a:solidFill>
                  <a:srgbClr val="595959"/>
                </a:solidFill>
              </a:rPr>
              <a:t> &amp; slow tourism guests</a:t>
            </a:r>
            <a:endParaRPr lang="en-US" sz="2400" dirty="0">
              <a:solidFill>
                <a:srgbClr val="595959"/>
              </a:solidFill>
            </a:endParaRPr>
          </a:p>
        </p:txBody>
      </p:sp>
      <p:sp>
        <p:nvSpPr>
          <p:cNvPr id="23" name="Freeform: Shape 12">
            <a:extLst>
              <a:ext uri="{FF2B5EF4-FFF2-40B4-BE49-F238E27FC236}">
                <a16:creationId xmlns:a16="http://schemas.microsoft.com/office/drawing/2014/main" id="{F7F586B7-2FE1-70E2-1879-1E5BE7215DEE}"/>
              </a:ext>
            </a:extLst>
          </p:cNvPr>
          <p:cNvSpPr/>
          <p:nvPr/>
        </p:nvSpPr>
        <p:spPr>
          <a:xfrm>
            <a:off x="788656" y="3479628"/>
            <a:ext cx="6231122" cy="41318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EC7C69"/>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defTabSz="1066800">
              <a:lnSpc>
                <a:spcPts val="2580"/>
              </a:lnSpc>
              <a:spcBef>
                <a:spcPct val="0"/>
              </a:spcBef>
            </a:pPr>
            <a:r>
              <a:rPr lang="en-US" sz="2400" dirty="0"/>
              <a:t>Step 3 — </a:t>
            </a:r>
            <a:r>
              <a:rPr lang="en-US" sz="2400" b="1" dirty="0"/>
              <a:t>Match the Experience to the Guest</a:t>
            </a:r>
            <a:endParaRPr lang="en-GB" sz="2400" b="1" kern="1200" dirty="0"/>
          </a:p>
        </p:txBody>
      </p:sp>
      <p:sp>
        <p:nvSpPr>
          <p:cNvPr id="24" name="Freeform: Shape 13">
            <a:extLst>
              <a:ext uri="{FF2B5EF4-FFF2-40B4-BE49-F238E27FC236}">
                <a16:creationId xmlns:a16="http://schemas.microsoft.com/office/drawing/2014/main" id="{650E5C57-44A4-FBC5-E46B-22A28C7BC277}"/>
              </a:ext>
            </a:extLst>
          </p:cNvPr>
          <p:cNvSpPr/>
          <p:nvPr/>
        </p:nvSpPr>
        <p:spPr>
          <a:xfrm>
            <a:off x="616271" y="7104917"/>
            <a:ext cx="6712996" cy="1530671"/>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noFill/>
          <a:ln w="28575">
            <a:solidFill>
              <a:srgbClr val="56C0A9">
                <a:alpha val="90000"/>
              </a:srgbClr>
            </a:solidFill>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defTabSz="1066800">
              <a:spcBef>
                <a:spcPct val="0"/>
              </a:spcBef>
              <a:spcAft>
                <a:spcPts val="600"/>
              </a:spcAft>
              <a:buClr>
                <a:srgbClr val="EF4D49"/>
              </a:buClr>
            </a:pPr>
            <a:r>
              <a:rPr lang="en-US" sz="2600" dirty="0">
                <a:solidFill>
                  <a:srgbClr val="595959"/>
                </a:solidFill>
              </a:rPr>
              <a:t>Not cost-based → </a:t>
            </a:r>
            <a:r>
              <a:rPr lang="en-US" sz="2600" b="1" dirty="0">
                <a:solidFill>
                  <a:srgbClr val="595959"/>
                </a:solidFill>
              </a:rPr>
              <a:t>value-based pricing</a:t>
            </a:r>
          </a:p>
          <a:p>
            <a:pPr marL="0" lvl="1" defTabSz="1066800">
              <a:spcBef>
                <a:spcPct val="0"/>
              </a:spcBef>
              <a:spcAft>
                <a:spcPts val="600"/>
              </a:spcAft>
              <a:buClr>
                <a:srgbClr val="EF4D49"/>
              </a:buClr>
            </a:pPr>
            <a:r>
              <a:rPr lang="en-US" sz="2600" b="1" dirty="0">
                <a:solidFill>
                  <a:srgbClr val="595959"/>
                </a:solidFill>
              </a:rPr>
              <a:t>You price based on </a:t>
            </a:r>
            <a:r>
              <a:rPr lang="en-US" sz="2600" b="1" i="1" dirty="0">
                <a:solidFill>
                  <a:srgbClr val="EC7C69"/>
                </a:solidFill>
              </a:rPr>
              <a:t>how rare the experience is</a:t>
            </a:r>
            <a:r>
              <a:rPr lang="en-US" sz="2600" b="1" dirty="0">
                <a:solidFill>
                  <a:srgbClr val="595959"/>
                </a:solidFill>
              </a:rPr>
              <a:t>, not on what your </a:t>
            </a:r>
            <a:r>
              <a:rPr lang="en-US" sz="2600" b="1" dirty="0" err="1">
                <a:solidFill>
                  <a:srgbClr val="595959"/>
                </a:solidFill>
              </a:rPr>
              <a:t>neighbour</a:t>
            </a:r>
            <a:r>
              <a:rPr lang="en-US" sz="2600" b="1" dirty="0">
                <a:solidFill>
                  <a:srgbClr val="595959"/>
                </a:solidFill>
              </a:rPr>
              <a:t> charges.</a:t>
            </a:r>
          </a:p>
        </p:txBody>
      </p:sp>
      <p:sp>
        <p:nvSpPr>
          <p:cNvPr id="25" name="Freeform: Shape 12">
            <a:extLst>
              <a:ext uri="{FF2B5EF4-FFF2-40B4-BE49-F238E27FC236}">
                <a16:creationId xmlns:a16="http://schemas.microsoft.com/office/drawing/2014/main" id="{2A3C5F1D-CE1B-736C-1FCA-DAFDB8CE8F62}"/>
              </a:ext>
            </a:extLst>
          </p:cNvPr>
          <p:cNvSpPr/>
          <p:nvPr/>
        </p:nvSpPr>
        <p:spPr>
          <a:xfrm>
            <a:off x="788655" y="6725132"/>
            <a:ext cx="6231123" cy="41318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459597"/>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defTabSz="1066800">
              <a:lnSpc>
                <a:spcPts val="2580"/>
              </a:lnSpc>
              <a:spcBef>
                <a:spcPct val="0"/>
              </a:spcBef>
            </a:pPr>
            <a:r>
              <a:rPr lang="en-US" sz="2400" dirty="0"/>
              <a:t>Step 4 — </a:t>
            </a:r>
            <a:r>
              <a:rPr lang="en-US" sz="2400" b="1" dirty="0"/>
              <a:t>Price for the Value You’re Creating</a:t>
            </a:r>
            <a:endParaRPr lang="en-GB" sz="2400" b="1" kern="1200" dirty="0"/>
          </a:p>
        </p:txBody>
      </p:sp>
      <p:sp>
        <p:nvSpPr>
          <p:cNvPr id="26" name="Text Placeholder 3">
            <a:extLst>
              <a:ext uri="{FF2B5EF4-FFF2-40B4-BE49-F238E27FC236}">
                <a16:creationId xmlns:a16="http://schemas.microsoft.com/office/drawing/2014/main" id="{7F11EB59-6906-6F2A-A363-8D0E1224FD94}"/>
              </a:ext>
            </a:extLst>
          </p:cNvPr>
          <p:cNvSpPr txBox="1">
            <a:spLocks/>
          </p:cNvSpPr>
          <p:nvPr/>
        </p:nvSpPr>
        <p:spPr>
          <a:xfrm>
            <a:off x="450881" y="263598"/>
            <a:ext cx="6946725" cy="381311"/>
          </a:xfrm>
          <a:prstGeom prst="rect">
            <a:avLst/>
          </a:prstGeom>
        </p:spPr>
        <p:txBody>
          <a:bodyPr vert="horz" lIns="91440" tIns="45720" rIns="91440" bIns="45720" rtlCol="0" anchor="ctr">
            <a:noAutofit/>
          </a:bodyPr>
          <a:lstStyle>
            <a:lvl1pPr marL="0" indent="0" algn="l" defTabSz="777514" rtl="0" eaLnBrk="1" latinLnBrk="0" hangingPunct="1">
              <a:lnSpc>
                <a:spcPct val="100000"/>
              </a:lnSpc>
              <a:spcBef>
                <a:spcPts val="0"/>
              </a:spcBef>
              <a:buFont typeface="Arial" panose="020B0604020202020204" pitchFamily="34" charset="0"/>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800">
                <a:solidFill>
                  <a:srgbClr val="EC7C69"/>
                </a:solidFill>
              </a:rPr>
              <a:t>How to Choose the Right Business Model</a:t>
            </a:r>
          </a:p>
        </p:txBody>
      </p:sp>
      <p:sp>
        <p:nvSpPr>
          <p:cNvPr id="29" name="Freeform: Shape 12">
            <a:extLst>
              <a:ext uri="{FF2B5EF4-FFF2-40B4-BE49-F238E27FC236}">
                <a16:creationId xmlns:a16="http://schemas.microsoft.com/office/drawing/2014/main" id="{04021A05-A081-D015-E1BF-F88BA95D44D9}"/>
              </a:ext>
            </a:extLst>
          </p:cNvPr>
          <p:cNvSpPr/>
          <p:nvPr/>
        </p:nvSpPr>
        <p:spPr>
          <a:xfrm>
            <a:off x="788655" y="8875992"/>
            <a:ext cx="6231123" cy="413180"/>
          </a:xfrm>
          <a:custGeom>
            <a:avLst/>
            <a:gdLst>
              <a:gd name="connsiteX0" fmla="*/ 0 w 2476500"/>
              <a:gd name="connsiteY0" fmla="*/ 0 h 868968"/>
              <a:gd name="connsiteX1" fmla="*/ 2476500 w 2476500"/>
              <a:gd name="connsiteY1" fmla="*/ 0 h 868968"/>
              <a:gd name="connsiteX2" fmla="*/ 2476500 w 2476500"/>
              <a:gd name="connsiteY2" fmla="*/ 868968 h 868968"/>
              <a:gd name="connsiteX3" fmla="*/ 0 w 2476500"/>
              <a:gd name="connsiteY3" fmla="*/ 868968 h 868968"/>
              <a:gd name="connsiteX4" fmla="*/ 0 w 2476500"/>
              <a:gd name="connsiteY4" fmla="*/ 0 h 868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868968">
                <a:moveTo>
                  <a:pt x="0" y="0"/>
                </a:moveTo>
                <a:lnTo>
                  <a:pt x="2476500" y="0"/>
                </a:lnTo>
                <a:lnTo>
                  <a:pt x="2476500" y="868968"/>
                </a:lnTo>
                <a:lnTo>
                  <a:pt x="0" y="868968"/>
                </a:lnTo>
                <a:lnTo>
                  <a:pt x="0" y="0"/>
                </a:lnTo>
                <a:close/>
              </a:path>
            </a:pathLst>
          </a:custGeom>
          <a:solidFill>
            <a:srgbClr val="F1B749"/>
          </a:solidFill>
          <a:ln>
            <a:noFill/>
          </a:ln>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defTabSz="1066800">
              <a:lnSpc>
                <a:spcPts val="2580"/>
              </a:lnSpc>
              <a:spcBef>
                <a:spcPct val="0"/>
              </a:spcBef>
            </a:pPr>
            <a:r>
              <a:rPr lang="en-US" sz="2400" dirty="0"/>
              <a:t>Step 5 — </a:t>
            </a:r>
            <a:r>
              <a:rPr lang="en-US" sz="2400" b="1" dirty="0"/>
              <a:t>Test, Improve, Repeat</a:t>
            </a:r>
            <a:endParaRPr lang="en-GB" sz="2400" b="1" kern="1200" dirty="0"/>
          </a:p>
        </p:txBody>
      </p:sp>
      <p:sp>
        <p:nvSpPr>
          <p:cNvPr id="28" name="Freeform: Shape 13">
            <a:extLst>
              <a:ext uri="{FF2B5EF4-FFF2-40B4-BE49-F238E27FC236}">
                <a16:creationId xmlns:a16="http://schemas.microsoft.com/office/drawing/2014/main" id="{67707367-9CAD-4844-790E-141F4920F4A3}"/>
              </a:ext>
            </a:extLst>
          </p:cNvPr>
          <p:cNvSpPr/>
          <p:nvPr/>
        </p:nvSpPr>
        <p:spPr>
          <a:xfrm>
            <a:off x="616271" y="9472342"/>
            <a:ext cx="6712996" cy="1056635"/>
          </a:xfrm>
          <a:custGeom>
            <a:avLst/>
            <a:gdLst>
              <a:gd name="connsiteX0" fmla="*/ 0 w 2476500"/>
              <a:gd name="connsiteY0" fmla="*/ 0 h 4084560"/>
              <a:gd name="connsiteX1" fmla="*/ 2476500 w 2476500"/>
              <a:gd name="connsiteY1" fmla="*/ 0 h 4084560"/>
              <a:gd name="connsiteX2" fmla="*/ 2476500 w 2476500"/>
              <a:gd name="connsiteY2" fmla="*/ 4084560 h 4084560"/>
              <a:gd name="connsiteX3" fmla="*/ 0 w 2476500"/>
              <a:gd name="connsiteY3" fmla="*/ 4084560 h 4084560"/>
              <a:gd name="connsiteX4" fmla="*/ 0 w 2476500"/>
              <a:gd name="connsiteY4" fmla="*/ 0 h 4084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4084560">
                <a:moveTo>
                  <a:pt x="0" y="0"/>
                </a:moveTo>
                <a:lnTo>
                  <a:pt x="2476500" y="0"/>
                </a:lnTo>
                <a:lnTo>
                  <a:pt x="2476500" y="4084560"/>
                </a:lnTo>
                <a:lnTo>
                  <a:pt x="0" y="4084560"/>
                </a:lnTo>
                <a:lnTo>
                  <a:pt x="0" y="0"/>
                </a:lnTo>
                <a:close/>
              </a:path>
            </a:pathLst>
          </a:custGeom>
          <a:solidFill>
            <a:srgbClr val="459597"/>
          </a:solidFill>
          <a:ln w="28575">
            <a:solidFill>
              <a:srgbClr val="56C0A9">
                <a:alpha val="90000"/>
              </a:srgbClr>
            </a:solidFill>
          </a:ln>
          <a:effectLst/>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defTabSz="1066800">
              <a:spcBef>
                <a:spcPct val="0"/>
              </a:spcBef>
              <a:spcAft>
                <a:spcPts val="600"/>
              </a:spcAft>
              <a:buClr>
                <a:srgbClr val="EF4D49"/>
              </a:buClr>
            </a:pPr>
            <a:r>
              <a:rPr lang="en-US" sz="2600" b="1" dirty="0">
                <a:solidFill>
                  <a:schemeClr val="bg1"/>
                </a:solidFill>
              </a:rPr>
              <a:t>Start small → Open → Gather guest feedback → Refine → Add layers of experience.</a:t>
            </a:r>
          </a:p>
        </p:txBody>
      </p:sp>
    </p:spTree>
    <p:extLst>
      <p:ext uri="{BB962C8B-B14F-4D97-AF65-F5344CB8AC3E}">
        <p14:creationId xmlns:p14="http://schemas.microsoft.com/office/powerpoint/2010/main" val="2593920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849299F-0319-E2F3-4FA4-CE17C707DCFE}"/>
              </a:ext>
            </a:extLst>
          </p:cNvPr>
          <p:cNvSpPr>
            <a:spLocks noGrp="1"/>
          </p:cNvSpPr>
          <p:nvPr>
            <p:ph type="body" sz="quarter" idx="32"/>
          </p:nvPr>
        </p:nvSpPr>
        <p:spPr>
          <a:xfrm>
            <a:off x="392553" y="6899543"/>
            <a:ext cx="6945172" cy="3459530"/>
          </a:xfrm>
        </p:spPr>
        <p:txBody>
          <a:bodyPr numCol="1"/>
          <a:lstStyle/>
          <a:p>
            <a:pPr algn="l"/>
            <a:r>
              <a:rPr lang="en-US" sz="2400" dirty="0"/>
              <a:t>This session helps you understand the real foundation of your business: who your guest is, what they value, and what you are truly offering beyond a physical stay. </a:t>
            </a:r>
          </a:p>
          <a:p>
            <a:pPr algn="l"/>
            <a:endParaRPr lang="en-US" sz="2400" dirty="0"/>
          </a:p>
          <a:p>
            <a:pPr algn="l"/>
            <a:r>
              <a:rPr lang="en-US" sz="2400" dirty="0"/>
              <a:t>By exploring your market, your motivations, and your region’s potential, you’ll begin shaping a concept that aligns with both guest demand and your personal vision.</a:t>
            </a:r>
            <a:endParaRPr lang="en-IE" sz="2400" dirty="0"/>
          </a:p>
        </p:txBody>
      </p:sp>
      <p:sp>
        <p:nvSpPr>
          <p:cNvPr id="17" name="Text Placeholder 16">
            <a:extLst>
              <a:ext uri="{FF2B5EF4-FFF2-40B4-BE49-F238E27FC236}">
                <a16:creationId xmlns:a16="http://schemas.microsoft.com/office/drawing/2014/main" id="{D603A933-000E-A84C-220E-CC4348746DF6}"/>
              </a:ext>
            </a:extLst>
          </p:cNvPr>
          <p:cNvSpPr>
            <a:spLocks noGrp="1"/>
          </p:cNvSpPr>
          <p:nvPr>
            <p:ph type="body" sz="quarter" idx="33"/>
          </p:nvPr>
        </p:nvSpPr>
        <p:spPr>
          <a:xfrm>
            <a:off x="243200" y="2908352"/>
            <a:ext cx="3644587" cy="2229228"/>
          </a:xfrm>
        </p:spPr>
        <p:txBody>
          <a:bodyPr/>
          <a:lstStyle/>
          <a:p>
            <a:pPr>
              <a:lnSpc>
                <a:spcPct val="100000"/>
              </a:lnSpc>
            </a:pPr>
            <a:endParaRPr lang="en-IE" sz="2400" dirty="0">
              <a:solidFill>
                <a:srgbClr val="459597"/>
              </a:solidFill>
            </a:endParaRPr>
          </a:p>
          <a:p>
            <a:pPr>
              <a:lnSpc>
                <a:spcPct val="100000"/>
              </a:lnSpc>
            </a:pPr>
            <a:r>
              <a:rPr lang="en-IE" sz="2400" dirty="0">
                <a:solidFill>
                  <a:srgbClr val="459597"/>
                </a:solidFill>
              </a:rPr>
              <a:t>SESSION FOCUS: </a:t>
            </a:r>
            <a:r>
              <a:rPr lang="en-US" sz="2400" b="0" dirty="0">
                <a:solidFill>
                  <a:srgbClr val="474747"/>
                </a:solidFill>
              </a:rPr>
              <a:t>Help participants clarify their market, guest motivations, what business model they are adopting, and identify an opportunity in their region or property. The case studies help them see how others are doing it.</a:t>
            </a:r>
            <a:endParaRPr lang="en-IE" sz="2400" b="0" dirty="0">
              <a:solidFill>
                <a:srgbClr val="474747"/>
              </a:solidFill>
            </a:endParaRPr>
          </a:p>
        </p:txBody>
      </p:sp>
      <p:sp>
        <p:nvSpPr>
          <p:cNvPr id="15" name="Text Placeholder 14">
            <a:extLst>
              <a:ext uri="{FF2B5EF4-FFF2-40B4-BE49-F238E27FC236}">
                <a16:creationId xmlns:a16="http://schemas.microsoft.com/office/drawing/2014/main" id="{96A7D054-5580-148E-CDCA-6C0EF749F1FB}"/>
              </a:ext>
            </a:extLst>
          </p:cNvPr>
          <p:cNvSpPr>
            <a:spLocks noGrp="1"/>
          </p:cNvSpPr>
          <p:nvPr>
            <p:ph type="body" sz="quarter" idx="19"/>
          </p:nvPr>
        </p:nvSpPr>
        <p:spPr>
          <a:xfrm>
            <a:off x="243200" y="377147"/>
            <a:ext cx="3919907" cy="385564"/>
          </a:xfrm>
        </p:spPr>
        <p:txBody>
          <a:bodyPr/>
          <a:lstStyle/>
          <a:p>
            <a:r>
              <a:rPr lang="en-IE" dirty="0"/>
              <a:t>Mentoring Session 1</a:t>
            </a:r>
          </a:p>
        </p:txBody>
      </p:sp>
      <p:pic>
        <p:nvPicPr>
          <p:cNvPr id="23" name="Picture Placeholder 22">
            <a:extLst>
              <a:ext uri="{FF2B5EF4-FFF2-40B4-BE49-F238E27FC236}">
                <a16:creationId xmlns:a16="http://schemas.microsoft.com/office/drawing/2014/main" id="{0F935711-3ACD-70DA-9FD4-4B7912D60140}"/>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2105" r="2105"/>
          <a:stretch>
            <a:fillRect/>
          </a:stretch>
        </p:blipFill>
        <p:spPr/>
      </p:pic>
      <p:sp>
        <p:nvSpPr>
          <p:cNvPr id="13" name="Slide Number Placeholder 12">
            <a:extLst>
              <a:ext uri="{FF2B5EF4-FFF2-40B4-BE49-F238E27FC236}">
                <a16:creationId xmlns:a16="http://schemas.microsoft.com/office/drawing/2014/main" id="{02C10ED3-F021-EEF9-FA63-AE6DAC201DA0}"/>
              </a:ext>
            </a:extLst>
          </p:cNvPr>
          <p:cNvSpPr>
            <a:spLocks noGrp="1"/>
          </p:cNvSpPr>
          <p:nvPr>
            <p:ph type="sldNum" sz="quarter" idx="4"/>
          </p:nvPr>
        </p:nvSpPr>
        <p:spPr/>
        <p:txBody>
          <a:bodyPr/>
          <a:lstStyle/>
          <a:p>
            <a:fld id="{9C527BFA-2C0E-4CEC-B6A5-913A56FEF4B4}" type="slidenum">
              <a:rPr lang="fr-CA" smtClean="0"/>
              <a:pPr/>
              <a:t>2</a:t>
            </a:fld>
            <a:endParaRPr lang="fr-CA" dirty="0"/>
          </a:p>
        </p:txBody>
      </p:sp>
      <p:sp>
        <p:nvSpPr>
          <p:cNvPr id="19" name="Text Placeholder 18">
            <a:extLst>
              <a:ext uri="{FF2B5EF4-FFF2-40B4-BE49-F238E27FC236}">
                <a16:creationId xmlns:a16="http://schemas.microsoft.com/office/drawing/2014/main" id="{E06C5FE1-218C-FAD0-52C6-C2D67057CA29}"/>
              </a:ext>
            </a:extLst>
          </p:cNvPr>
          <p:cNvSpPr>
            <a:spLocks noGrp="1"/>
          </p:cNvSpPr>
          <p:nvPr>
            <p:ph type="body" sz="quarter" idx="65"/>
          </p:nvPr>
        </p:nvSpPr>
        <p:spPr/>
        <p:txBody>
          <a:bodyPr/>
          <a:lstStyle/>
          <a:p>
            <a:r>
              <a:rPr lang="en-US" dirty="0"/>
              <a:t>Fitz of Inch, Ireland</a:t>
            </a:r>
            <a:endParaRPr lang="en-IE" dirty="0"/>
          </a:p>
        </p:txBody>
      </p:sp>
      <p:sp>
        <p:nvSpPr>
          <p:cNvPr id="21" name="TextBox 20">
            <a:extLst>
              <a:ext uri="{FF2B5EF4-FFF2-40B4-BE49-F238E27FC236}">
                <a16:creationId xmlns:a16="http://schemas.microsoft.com/office/drawing/2014/main" id="{BA9BC7B7-18DC-E98C-8B1D-EE0858CE3FDE}"/>
              </a:ext>
            </a:extLst>
          </p:cNvPr>
          <p:cNvSpPr txBox="1"/>
          <p:nvPr/>
        </p:nvSpPr>
        <p:spPr>
          <a:xfrm>
            <a:off x="243200" y="1757625"/>
            <a:ext cx="3816051" cy="769441"/>
          </a:xfrm>
          <a:prstGeom prst="rect">
            <a:avLst/>
          </a:prstGeom>
          <a:noFill/>
        </p:spPr>
        <p:txBody>
          <a:bodyPr wrap="square">
            <a:spAutoFit/>
          </a:bodyPr>
          <a:lstStyle/>
          <a:p>
            <a:pPr>
              <a:lnSpc>
                <a:spcPct val="100000"/>
              </a:lnSpc>
            </a:pPr>
            <a:r>
              <a:rPr lang="en-US" sz="2200" dirty="0">
                <a:solidFill>
                  <a:schemeClr val="bg1"/>
                </a:solidFill>
              </a:rPr>
              <a:t>Intro &amp; “Where You’re At &amp; What You’re Actually Selling”</a:t>
            </a:r>
          </a:p>
        </p:txBody>
      </p:sp>
    </p:spTree>
    <p:extLst>
      <p:ext uri="{BB962C8B-B14F-4D97-AF65-F5344CB8AC3E}">
        <p14:creationId xmlns:p14="http://schemas.microsoft.com/office/powerpoint/2010/main" val="649853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A2391-5BAC-4C3A-25C7-A0E7B81F14F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F6DDE1D-FDFF-2566-EB99-CDC2BF67BD3B}"/>
              </a:ext>
            </a:extLst>
          </p:cNvPr>
          <p:cNvSpPr/>
          <p:nvPr/>
        </p:nvSpPr>
        <p:spPr>
          <a:xfrm>
            <a:off x="159848" y="1527805"/>
            <a:ext cx="7455877" cy="2864418"/>
          </a:xfrm>
          <a:prstGeom prst="roundRect">
            <a:avLst/>
          </a:prstGeom>
          <a:solidFill>
            <a:srgbClr val="45959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 Placeholder 1">
            <a:extLst>
              <a:ext uri="{FF2B5EF4-FFF2-40B4-BE49-F238E27FC236}">
                <a16:creationId xmlns:a16="http://schemas.microsoft.com/office/drawing/2014/main" id="{78D39477-D8DE-32AB-2796-0E22DDDDCEB5}"/>
              </a:ext>
            </a:extLst>
          </p:cNvPr>
          <p:cNvSpPr>
            <a:spLocks noGrp="1"/>
          </p:cNvSpPr>
          <p:nvPr>
            <p:ph type="body" sz="quarter" idx="32"/>
          </p:nvPr>
        </p:nvSpPr>
        <p:spPr>
          <a:xfrm>
            <a:off x="450881" y="3918417"/>
            <a:ext cx="7001712" cy="2422612"/>
          </a:xfrm>
        </p:spPr>
        <p:txBody>
          <a:bodyPr numCol="1"/>
          <a:lstStyle/>
          <a:p>
            <a:pPr>
              <a:lnSpc>
                <a:spcPct val="100000"/>
              </a:lnSpc>
            </a:pPr>
            <a:endParaRPr lang="en-US" sz="2000" dirty="0">
              <a:solidFill>
                <a:srgbClr val="474747"/>
              </a:solidFill>
            </a:endParaRPr>
          </a:p>
          <a:p>
            <a:pPr>
              <a:lnSpc>
                <a:spcPct val="100000"/>
              </a:lnSpc>
            </a:pPr>
            <a:endParaRPr lang="en-IE" sz="2000" dirty="0">
              <a:solidFill>
                <a:srgbClr val="474747"/>
              </a:solidFill>
            </a:endParaRPr>
          </a:p>
        </p:txBody>
      </p:sp>
      <p:sp>
        <p:nvSpPr>
          <p:cNvPr id="3" name="Text Placeholder 2">
            <a:extLst>
              <a:ext uri="{FF2B5EF4-FFF2-40B4-BE49-F238E27FC236}">
                <a16:creationId xmlns:a16="http://schemas.microsoft.com/office/drawing/2014/main" id="{BC34FCC9-4C42-BA3A-EF06-BB56C4E2B39E}"/>
              </a:ext>
            </a:extLst>
          </p:cNvPr>
          <p:cNvSpPr>
            <a:spLocks noGrp="1"/>
          </p:cNvSpPr>
          <p:nvPr>
            <p:ph type="body" sz="quarter" idx="33"/>
          </p:nvPr>
        </p:nvSpPr>
        <p:spPr>
          <a:xfrm>
            <a:off x="625514" y="1615651"/>
            <a:ext cx="6763128" cy="1378032"/>
          </a:xfrm>
        </p:spPr>
        <p:txBody>
          <a:bodyPr/>
          <a:lstStyle/>
          <a:p>
            <a:pPr>
              <a:lnSpc>
                <a:spcPct val="100000"/>
              </a:lnSpc>
            </a:pPr>
            <a:r>
              <a:rPr lang="en-US" sz="2400" dirty="0">
                <a:solidFill>
                  <a:schemeClr val="bg1"/>
                </a:solidFill>
              </a:rPr>
              <a:t>Improvement examples:</a:t>
            </a:r>
          </a:p>
          <a:p>
            <a:pPr marL="342900" indent="-342900">
              <a:lnSpc>
                <a:spcPct val="100000"/>
              </a:lnSpc>
              <a:buFont typeface="Calibri" panose="020F0502020204030204" pitchFamily="34" charset="0"/>
              <a:buChar char="→"/>
            </a:pPr>
            <a:r>
              <a:rPr lang="en-US" sz="2400" b="0" dirty="0">
                <a:solidFill>
                  <a:schemeClr val="bg1"/>
                </a:solidFill>
              </a:rPr>
              <a:t>Add a wood-fired hot tub</a:t>
            </a:r>
          </a:p>
          <a:p>
            <a:pPr marL="342900" indent="-342900">
              <a:lnSpc>
                <a:spcPct val="100000"/>
              </a:lnSpc>
              <a:buFont typeface="Calibri" panose="020F0502020204030204" pitchFamily="34" charset="0"/>
              <a:buChar char="→"/>
            </a:pPr>
            <a:r>
              <a:rPr lang="en-US" sz="2400" b="0" dirty="0">
                <a:solidFill>
                  <a:schemeClr val="bg1"/>
                </a:solidFill>
              </a:rPr>
              <a:t>Create a breakfast basket with local produce</a:t>
            </a:r>
          </a:p>
          <a:p>
            <a:pPr marL="342900" indent="-342900">
              <a:lnSpc>
                <a:spcPct val="100000"/>
              </a:lnSpc>
              <a:buFont typeface="Calibri" panose="020F0502020204030204" pitchFamily="34" charset="0"/>
              <a:buChar char="→"/>
            </a:pPr>
            <a:r>
              <a:rPr lang="en-US" sz="2400" b="0" dirty="0">
                <a:solidFill>
                  <a:schemeClr val="bg1"/>
                </a:solidFill>
              </a:rPr>
              <a:t>Add telescope, binoculars, hammock, books of local legends</a:t>
            </a:r>
          </a:p>
          <a:p>
            <a:pPr marL="342900" indent="-342900">
              <a:lnSpc>
                <a:spcPct val="100000"/>
              </a:lnSpc>
              <a:buFont typeface="Calibri" panose="020F0502020204030204" pitchFamily="34" charset="0"/>
              <a:buChar char="→"/>
            </a:pPr>
            <a:r>
              <a:rPr lang="en-US" sz="2400" b="0" dirty="0">
                <a:solidFill>
                  <a:schemeClr val="bg1"/>
                </a:solidFill>
              </a:rPr>
              <a:t>Tell the </a:t>
            </a:r>
            <a:r>
              <a:rPr lang="en-US" sz="2400" b="0" i="1" dirty="0">
                <a:solidFill>
                  <a:schemeClr val="bg1"/>
                </a:solidFill>
              </a:rPr>
              <a:t>story</a:t>
            </a:r>
            <a:r>
              <a:rPr lang="en-US" sz="2400" b="0" dirty="0">
                <a:solidFill>
                  <a:schemeClr val="bg1"/>
                </a:solidFill>
              </a:rPr>
              <a:t> of the place more clearly in your listing and welcome guide</a:t>
            </a:r>
          </a:p>
        </p:txBody>
      </p:sp>
      <p:sp>
        <p:nvSpPr>
          <p:cNvPr id="4" name="Text Placeholder 3">
            <a:extLst>
              <a:ext uri="{FF2B5EF4-FFF2-40B4-BE49-F238E27FC236}">
                <a16:creationId xmlns:a16="http://schemas.microsoft.com/office/drawing/2014/main" id="{AE2D6D83-AC30-3367-9242-4CB28C55729B}"/>
              </a:ext>
            </a:extLst>
          </p:cNvPr>
          <p:cNvSpPr>
            <a:spLocks noGrp="1"/>
          </p:cNvSpPr>
          <p:nvPr>
            <p:ph type="body" sz="quarter" idx="38"/>
          </p:nvPr>
        </p:nvSpPr>
        <p:spPr>
          <a:xfrm>
            <a:off x="450881" y="499795"/>
            <a:ext cx="6946725" cy="381311"/>
          </a:xfrm>
        </p:spPr>
        <p:txBody>
          <a:bodyPr/>
          <a:lstStyle/>
          <a:p>
            <a:r>
              <a:rPr lang="en-US" sz="3200" dirty="0">
                <a:solidFill>
                  <a:srgbClr val="EC7C69"/>
                </a:solidFill>
              </a:rPr>
              <a:t>Keep Improving and Layers of Memorable Experiences</a:t>
            </a:r>
            <a:endParaRPr lang="en-IE" sz="3200" dirty="0">
              <a:solidFill>
                <a:srgbClr val="EC7C69"/>
              </a:solidFill>
            </a:endParaRPr>
          </a:p>
        </p:txBody>
      </p:sp>
      <p:sp>
        <p:nvSpPr>
          <p:cNvPr id="6" name="Slide Number Placeholder 5">
            <a:extLst>
              <a:ext uri="{FF2B5EF4-FFF2-40B4-BE49-F238E27FC236}">
                <a16:creationId xmlns:a16="http://schemas.microsoft.com/office/drawing/2014/main" id="{C0568FC5-DAED-256D-5C63-C5CE00A47302}"/>
              </a:ext>
            </a:extLst>
          </p:cNvPr>
          <p:cNvSpPr>
            <a:spLocks noGrp="1"/>
          </p:cNvSpPr>
          <p:nvPr>
            <p:ph type="sldNum" sz="quarter" idx="4"/>
          </p:nvPr>
        </p:nvSpPr>
        <p:spPr/>
        <p:txBody>
          <a:bodyPr/>
          <a:lstStyle/>
          <a:p>
            <a:fld id="{9C527BFA-2C0E-4CEC-B6A5-913A56FEF4B4}" type="slidenum">
              <a:rPr lang="fr-CA" smtClean="0"/>
              <a:pPr/>
              <a:t>20</a:t>
            </a:fld>
            <a:endParaRPr lang="fr-CA" dirty="0"/>
          </a:p>
        </p:txBody>
      </p:sp>
      <p:sp>
        <p:nvSpPr>
          <p:cNvPr id="7" name="Text Placeholder 6">
            <a:extLst>
              <a:ext uri="{FF2B5EF4-FFF2-40B4-BE49-F238E27FC236}">
                <a16:creationId xmlns:a16="http://schemas.microsoft.com/office/drawing/2014/main" id="{7232B248-EE0A-289A-3A19-5A4ACF671747}"/>
              </a:ext>
            </a:extLst>
          </p:cNvPr>
          <p:cNvSpPr>
            <a:spLocks noGrp="1"/>
          </p:cNvSpPr>
          <p:nvPr>
            <p:ph type="body" sz="quarter" idx="65"/>
          </p:nvPr>
        </p:nvSpPr>
        <p:spPr/>
        <p:txBody>
          <a:bodyPr/>
          <a:lstStyle/>
          <a:p>
            <a:r>
              <a:rPr lang="en-IE" dirty="0"/>
              <a:t>Cabin Crusaders</a:t>
            </a:r>
          </a:p>
        </p:txBody>
      </p:sp>
      <p:pic>
        <p:nvPicPr>
          <p:cNvPr id="13" name="Picture 12" descr="A jar of dog biscuits&#10;&#10;AI-generated content may be incorrect.">
            <a:extLst>
              <a:ext uri="{FF2B5EF4-FFF2-40B4-BE49-F238E27FC236}">
                <a16:creationId xmlns:a16="http://schemas.microsoft.com/office/drawing/2014/main" id="{19AC3A67-EADF-720E-016B-4543E77C7220}"/>
              </a:ext>
            </a:extLst>
          </p:cNvPr>
          <p:cNvPicPr>
            <a:picLocks noChangeAspect="1"/>
          </p:cNvPicPr>
          <p:nvPr/>
        </p:nvPicPr>
        <p:blipFill>
          <a:blip r:embed="rId2">
            <a:extLst>
              <a:ext uri="{28A0092B-C50C-407E-A947-70E740481C1C}">
                <a14:useLocalDpi xmlns:a14="http://schemas.microsoft.com/office/drawing/2010/main" val="0"/>
              </a:ext>
            </a:extLst>
          </a:blip>
          <a:srcRect t="13604"/>
          <a:stretch>
            <a:fillRect/>
          </a:stretch>
        </p:blipFill>
        <p:spPr>
          <a:xfrm>
            <a:off x="287749" y="4549887"/>
            <a:ext cx="2385113" cy="3090942"/>
          </a:xfrm>
          <a:prstGeom prst="rect">
            <a:avLst/>
          </a:prstGeom>
        </p:spPr>
      </p:pic>
      <p:pic>
        <p:nvPicPr>
          <p:cNvPr id="15" name="Picture 14" descr="A fireplace in a room with wine glasses&#10;&#10;AI-generated content may be incorrect.">
            <a:extLst>
              <a:ext uri="{FF2B5EF4-FFF2-40B4-BE49-F238E27FC236}">
                <a16:creationId xmlns:a16="http://schemas.microsoft.com/office/drawing/2014/main" id="{E85B77AC-FB6B-645E-8DDA-2130479945C2}"/>
              </a:ext>
            </a:extLst>
          </p:cNvPr>
          <p:cNvPicPr>
            <a:picLocks noChangeAspect="1"/>
          </p:cNvPicPr>
          <p:nvPr/>
        </p:nvPicPr>
        <p:blipFill>
          <a:blip r:embed="rId3">
            <a:extLst>
              <a:ext uri="{28A0092B-C50C-407E-A947-70E740481C1C}">
                <a14:useLocalDpi xmlns:a14="http://schemas.microsoft.com/office/drawing/2010/main" val="0"/>
              </a:ext>
            </a:extLst>
          </a:blip>
          <a:srcRect l="941" t="13671" r="-941"/>
          <a:stretch>
            <a:fillRect/>
          </a:stretch>
        </p:blipFill>
        <p:spPr>
          <a:xfrm>
            <a:off x="2835994" y="4549887"/>
            <a:ext cx="2385114" cy="3088636"/>
          </a:xfrm>
          <a:prstGeom prst="rect">
            <a:avLst/>
          </a:prstGeom>
        </p:spPr>
      </p:pic>
      <p:pic>
        <p:nvPicPr>
          <p:cNvPr id="17" name="Picture 16" descr="A wooden gate with lights on it&#10;&#10;AI-generated content may be incorrect.">
            <a:extLst>
              <a:ext uri="{FF2B5EF4-FFF2-40B4-BE49-F238E27FC236}">
                <a16:creationId xmlns:a16="http://schemas.microsoft.com/office/drawing/2014/main" id="{A43EB3F2-F85A-4A88-6906-8BBCD57D0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334" y="4549887"/>
            <a:ext cx="2266889" cy="3088636"/>
          </a:xfrm>
          <a:prstGeom prst="rect">
            <a:avLst/>
          </a:prstGeom>
        </p:spPr>
      </p:pic>
      <p:pic>
        <p:nvPicPr>
          <p:cNvPr id="19" name="Picture 18" descr="A living room with a christmas tree&#10;&#10;AI-generated content may be incorrect.">
            <a:extLst>
              <a:ext uri="{FF2B5EF4-FFF2-40B4-BE49-F238E27FC236}">
                <a16:creationId xmlns:a16="http://schemas.microsoft.com/office/drawing/2014/main" id="{032182AE-66F3-4395-AE9F-5DEAD31E7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1099" y="7859555"/>
            <a:ext cx="3820017" cy="2865013"/>
          </a:xfrm>
          <a:prstGeom prst="rect">
            <a:avLst/>
          </a:prstGeom>
        </p:spPr>
      </p:pic>
    </p:spTree>
    <p:extLst>
      <p:ext uri="{BB962C8B-B14F-4D97-AF65-F5344CB8AC3E}">
        <p14:creationId xmlns:p14="http://schemas.microsoft.com/office/powerpoint/2010/main" val="3632322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bedroom with a view of the valley&#10;&#10;AI-generated content may be incorrect.">
            <a:extLst>
              <a:ext uri="{FF2B5EF4-FFF2-40B4-BE49-F238E27FC236}">
                <a16:creationId xmlns:a16="http://schemas.microsoft.com/office/drawing/2014/main" id="{5C90EDE3-D317-B230-1D38-F93555D06221}"/>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l="801" r="801"/>
          <a:stretch>
            <a:fillRect/>
          </a:stretch>
        </p:blipFill>
        <p:spPr/>
      </p:pic>
      <p:sp>
        <p:nvSpPr>
          <p:cNvPr id="6" name="Slide Number Placeholder 5">
            <a:extLst>
              <a:ext uri="{FF2B5EF4-FFF2-40B4-BE49-F238E27FC236}">
                <a16:creationId xmlns:a16="http://schemas.microsoft.com/office/drawing/2014/main" id="{7AE53961-0C4A-7925-2302-4685C1C1D086}"/>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
        <p:nvSpPr>
          <p:cNvPr id="7" name="Text Placeholder 6">
            <a:extLst>
              <a:ext uri="{FF2B5EF4-FFF2-40B4-BE49-F238E27FC236}">
                <a16:creationId xmlns:a16="http://schemas.microsoft.com/office/drawing/2014/main" id="{0D015891-17D3-6C18-547D-2B96709E7044}"/>
              </a:ext>
            </a:extLst>
          </p:cNvPr>
          <p:cNvSpPr>
            <a:spLocks noGrp="1"/>
          </p:cNvSpPr>
          <p:nvPr>
            <p:ph type="body" sz="quarter" idx="65"/>
          </p:nvPr>
        </p:nvSpPr>
        <p:spPr/>
        <p:txBody>
          <a:bodyPr/>
          <a:lstStyle/>
          <a:p>
            <a:r>
              <a:rPr lang="en-IE" dirty="0" err="1"/>
              <a:t>Letteran</a:t>
            </a:r>
            <a:r>
              <a:rPr lang="en-IE" dirty="0"/>
              <a:t> Lodges, Derry, Ireland</a:t>
            </a:r>
          </a:p>
        </p:txBody>
      </p:sp>
      <p:sp>
        <p:nvSpPr>
          <p:cNvPr id="28" name="Freeform: Shape 9">
            <a:extLst>
              <a:ext uri="{FF2B5EF4-FFF2-40B4-BE49-F238E27FC236}">
                <a16:creationId xmlns:a16="http://schemas.microsoft.com/office/drawing/2014/main" id="{BF847DEA-97FF-61CB-3943-87CD39477627}"/>
              </a:ext>
            </a:extLst>
          </p:cNvPr>
          <p:cNvSpPr/>
          <p:nvPr/>
        </p:nvSpPr>
        <p:spPr>
          <a:xfrm>
            <a:off x="604212" y="1354939"/>
            <a:ext cx="6302365" cy="69116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10" tIns="90715" rIns="90715" bIns="90715" numCol="1" spcCol="1270" anchor="ctr" anchorCtr="0">
            <a:noAutofit/>
          </a:bodyPr>
          <a:lstStyle/>
          <a:p>
            <a:pPr defTabSz="1587612">
              <a:lnSpc>
                <a:spcPct val="90000"/>
              </a:lnSpc>
              <a:spcBef>
                <a:spcPct val="0"/>
              </a:spcBef>
              <a:spcAft>
                <a:spcPct val="35000"/>
              </a:spcAft>
            </a:pPr>
            <a:endParaRPr lang="en-GB" sz="3572">
              <a:solidFill>
                <a:srgbClr val="11564E"/>
              </a:solidFill>
            </a:endParaRPr>
          </a:p>
        </p:txBody>
      </p:sp>
      <p:sp>
        <p:nvSpPr>
          <p:cNvPr id="30" name="Freeform: Shape 11">
            <a:extLst>
              <a:ext uri="{FF2B5EF4-FFF2-40B4-BE49-F238E27FC236}">
                <a16:creationId xmlns:a16="http://schemas.microsoft.com/office/drawing/2014/main" id="{829FB9F8-7E9B-CEE9-49D0-DACF93B2EB86}"/>
              </a:ext>
            </a:extLst>
          </p:cNvPr>
          <p:cNvSpPr/>
          <p:nvPr/>
        </p:nvSpPr>
        <p:spPr>
          <a:xfrm>
            <a:off x="862223" y="2552611"/>
            <a:ext cx="6051127" cy="691162"/>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10" tIns="90715" rIns="90715" bIns="90715" numCol="1" spcCol="1270" anchor="ctr" anchorCtr="0">
            <a:noAutofit/>
          </a:bodyPr>
          <a:lstStyle/>
          <a:p>
            <a:pPr defTabSz="1587612">
              <a:lnSpc>
                <a:spcPct val="90000"/>
              </a:lnSpc>
              <a:spcBef>
                <a:spcPct val="0"/>
              </a:spcBef>
              <a:spcAft>
                <a:spcPct val="35000"/>
              </a:spcAft>
            </a:pPr>
            <a:endParaRPr lang="en-GB" sz="3572">
              <a:solidFill>
                <a:srgbClr val="11564E"/>
              </a:solidFill>
            </a:endParaRPr>
          </a:p>
        </p:txBody>
      </p:sp>
      <p:sp>
        <p:nvSpPr>
          <p:cNvPr id="32" name="Freeform: Shape 13">
            <a:extLst>
              <a:ext uri="{FF2B5EF4-FFF2-40B4-BE49-F238E27FC236}">
                <a16:creationId xmlns:a16="http://schemas.microsoft.com/office/drawing/2014/main" id="{5C13C3E0-0907-3864-9D80-1DED1A8561D4}"/>
              </a:ext>
            </a:extLst>
          </p:cNvPr>
          <p:cNvSpPr/>
          <p:nvPr/>
        </p:nvSpPr>
        <p:spPr>
          <a:xfrm>
            <a:off x="604212" y="3900148"/>
            <a:ext cx="6302365" cy="69116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8610" tIns="90715" rIns="90715" bIns="90715" numCol="1" spcCol="1270" anchor="ctr" anchorCtr="0">
            <a:noAutofit/>
          </a:bodyPr>
          <a:lstStyle/>
          <a:p>
            <a:pPr defTabSz="1587612">
              <a:lnSpc>
                <a:spcPct val="90000"/>
              </a:lnSpc>
              <a:spcBef>
                <a:spcPct val="0"/>
              </a:spcBef>
              <a:spcAft>
                <a:spcPct val="35000"/>
              </a:spcAft>
            </a:pPr>
            <a:endParaRPr lang="en-GB" sz="3572">
              <a:solidFill>
                <a:srgbClr val="11564E"/>
              </a:solidFill>
            </a:endParaRPr>
          </a:p>
        </p:txBody>
      </p:sp>
      <p:sp>
        <p:nvSpPr>
          <p:cNvPr id="33" name="Oval 32">
            <a:extLst>
              <a:ext uri="{FF2B5EF4-FFF2-40B4-BE49-F238E27FC236}">
                <a16:creationId xmlns:a16="http://schemas.microsoft.com/office/drawing/2014/main" id="{0280118B-5D51-DA73-1BF7-168E0B46F2CE}"/>
              </a:ext>
            </a:extLst>
          </p:cNvPr>
          <p:cNvSpPr/>
          <p:nvPr/>
        </p:nvSpPr>
        <p:spPr>
          <a:xfrm>
            <a:off x="131890" y="3926460"/>
            <a:ext cx="723560" cy="1080000"/>
          </a:xfrm>
          <a:prstGeom prst="ellipse">
            <a:avLst/>
          </a:prstGeom>
          <a:ln w="28575">
            <a:no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sz="1148"/>
          </a:p>
        </p:txBody>
      </p:sp>
      <p:pic>
        <p:nvPicPr>
          <p:cNvPr id="34" name="Graphic 33" descr="Target with solid fill">
            <a:extLst>
              <a:ext uri="{FF2B5EF4-FFF2-40B4-BE49-F238E27FC236}">
                <a16:creationId xmlns:a16="http://schemas.microsoft.com/office/drawing/2014/main" id="{251C1503-5D8B-AC3A-C3ED-2227719454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1739" y="1307922"/>
            <a:ext cx="1080000" cy="1080000"/>
          </a:xfrm>
          <a:prstGeom prst="rect">
            <a:avLst/>
          </a:prstGeom>
        </p:spPr>
      </p:pic>
      <p:pic>
        <p:nvPicPr>
          <p:cNvPr id="35" name="Graphic 34" descr="Bullseye with solid fill">
            <a:extLst>
              <a:ext uri="{FF2B5EF4-FFF2-40B4-BE49-F238E27FC236}">
                <a16:creationId xmlns:a16="http://schemas.microsoft.com/office/drawing/2014/main" id="{35271B64-5929-B5BF-44A9-F9A8CE0216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15" y="2502414"/>
            <a:ext cx="1080000" cy="1080000"/>
          </a:xfrm>
          <a:prstGeom prst="rect">
            <a:avLst/>
          </a:prstGeom>
        </p:spPr>
      </p:pic>
      <p:pic>
        <p:nvPicPr>
          <p:cNvPr id="36" name="Graphic 35" descr="Handshake with solid fill">
            <a:extLst>
              <a:ext uri="{FF2B5EF4-FFF2-40B4-BE49-F238E27FC236}">
                <a16:creationId xmlns:a16="http://schemas.microsoft.com/office/drawing/2014/main" id="{8BA48755-A69A-581A-202B-5E3929A250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890" y="3743314"/>
            <a:ext cx="1080000" cy="1080000"/>
          </a:xfrm>
          <a:prstGeom prst="rect">
            <a:avLst/>
          </a:prstGeom>
        </p:spPr>
      </p:pic>
      <p:sp>
        <p:nvSpPr>
          <p:cNvPr id="37" name="Text Placeholder 4">
            <a:extLst>
              <a:ext uri="{FF2B5EF4-FFF2-40B4-BE49-F238E27FC236}">
                <a16:creationId xmlns:a16="http://schemas.microsoft.com/office/drawing/2014/main" id="{9E7DDCFD-8F5B-C937-DC96-163E181CFE51}"/>
              </a:ext>
            </a:extLst>
          </p:cNvPr>
          <p:cNvSpPr txBox="1">
            <a:spLocks/>
          </p:cNvSpPr>
          <p:nvPr/>
        </p:nvSpPr>
        <p:spPr>
          <a:xfrm>
            <a:off x="1076837" y="1429636"/>
            <a:ext cx="5702997" cy="575138"/>
          </a:xfrm>
          <a:prstGeom prst="rect">
            <a:avLst/>
          </a:prstGeom>
        </p:spPr>
        <p:txBody>
          <a:bodyPr anchor="ctr"/>
          <a:lstStyle>
            <a:lvl1pPr marL="228600" indent="-228600" algn="l" defTabSz="914400" rtl="0" eaLnBrk="1" latinLnBrk="0" hangingPunct="1">
              <a:lnSpc>
                <a:spcPts val="2580"/>
              </a:lnSpc>
              <a:spcBef>
                <a:spcPts val="0"/>
              </a:spcBef>
              <a:buFont typeface="Arial" panose="020B0604020202020204" pitchFamily="34" charset="0"/>
              <a:buNone/>
              <a:defRPr sz="2400" b="0" i="0" kern="1200" spc="0">
                <a:solidFill>
                  <a:srgbClr val="1156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sz="2800" dirty="0">
                <a:solidFill>
                  <a:srgbClr val="595959"/>
                </a:solidFill>
              </a:rPr>
              <a:t>Your </a:t>
            </a:r>
            <a:r>
              <a:rPr lang="en-US" sz="2800" dirty="0">
                <a:solidFill>
                  <a:schemeClr val="bg1"/>
                </a:solidFill>
                <a:highlight>
                  <a:srgbClr val="EC7C69"/>
                </a:highlight>
              </a:rPr>
              <a:t>business model </a:t>
            </a:r>
            <a:r>
              <a:rPr lang="en-US" sz="2800" dirty="0">
                <a:solidFill>
                  <a:srgbClr val="595959"/>
                </a:solidFill>
              </a:rPr>
              <a:t>decides </a:t>
            </a:r>
          </a:p>
          <a:p>
            <a:pPr marL="0" indent="0">
              <a:lnSpc>
                <a:spcPct val="100000"/>
              </a:lnSpc>
            </a:pPr>
            <a:r>
              <a:rPr lang="en-US" sz="2800" b="1" dirty="0">
                <a:solidFill>
                  <a:srgbClr val="EC7C69"/>
                </a:solidFill>
              </a:rPr>
              <a:t>how you earn.</a:t>
            </a:r>
          </a:p>
        </p:txBody>
      </p:sp>
      <p:cxnSp>
        <p:nvCxnSpPr>
          <p:cNvPr id="40" name="Straight Connector 39">
            <a:extLst>
              <a:ext uri="{FF2B5EF4-FFF2-40B4-BE49-F238E27FC236}">
                <a16:creationId xmlns:a16="http://schemas.microsoft.com/office/drawing/2014/main" id="{50B04508-E561-067D-2E43-5B8D1E922010}"/>
              </a:ext>
            </a:extLst>
          </p:cNvPr>
          <p:cNvCxnSpPr>
            <a:cxnSpLocks/>
          </p:cNvCxnSpPr>
          <p:nvPr/>
        </p:nvCxnSpPr>
        <p:spPr>
          <a:xfrm>
            <a:off x="1093115" y="2241177"/>
            <a:ext cx="6180641" cy="0"/>
          </a:xfrm>
          <a:prstGeom prst="line">
            <a:avLst/>
          </a:prstGeom>
          <a:ln w="38100">
            <a:solidFill>
              <a:srgbClr val="11564E"/>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9E222B0-7758-3DF0-5B25-AFD5BF8D0B05}"/>
              </a:ext>
            </a:extLst>
          </p:cNvPr>
          <p:cNvCxnSpPr>
            <a:cxnSpLocks/>
          </p:cNvCxnSpPr>
          <p:nvPr/>
        </p:nvCxnSpPr>
        <p:spPr>
          <a:xfrm>
            <a:off x="1099888" y="3460448"/>
            <a:ext cx="6180641" cy="0"/>
          </a:xfrm>
          <a:prstGeom prst="line">
            <a:avLst/>
          </a:prstGeom>
          <a:ln w="38100">
            <a:solidFill>
              <a:srgbClr val="11564E"/>
            </a:solidFill>
            <a:prstDash val="sysDot"/>
          </a:ln>
        </p:spPr>
        <p:style>
          <a:lnRef idx="1">
            <a:schemeClr val="accent1"/>
          </a:lnRef>
          <a:fillRef idx="0">
            <a:schemeClr val="accent1"/>
          </a:fillRef>
          <a:effectRef idx="0">
            <a:schemeClr val="accent1"/>
          </a:effectRef>
          <a:fontRef idx="minor">
            <a:schemeClr val="tx1"/>
          </a:fontRef>
        </p:style>
      </p:cxnSp>
      <p:sp>
        <p:nvSpPr>
          <p:cNvPr id="42" name="Text Placeholder 4">
            <a:extLst>
              <a:ext uri="{FF2B5EF4-FFF2-40B4-BE49-F238E27FC236}">
                <a16:creationId xmlns:a16="http://schemas.microsoft.com/office/drawing/2014/main" id="{B793CCB5-241A-7164-CD4F-CAAE2E0C4B59}"/>
              </a:ext>
            </a:extLst>
          </p:cNvPr>
          <p:cNvSpPr txBox="1">
            <a:spLocks/>
          </p:cNvSpPr>
          <p:nvPr/>
        </p:nvSpPr>
        <p:spPr>
          <a:xfrm>
            <a:off x="1083610" y="2583212"/>
            <a:ext cx="5702997" cy="575138"/>
          </a:xfrm>
          <a:prstGeom prst="rect">
            <a:avLst/>
          </a:prstGeom>
        </p:spPr>
        <p:txBody>
          <a:bodyPr anchor="ctr"/>
          <a:lstStyle>
            <a:lvl1pPr marL="228600" indent="-228600" algn="l" defTabSz="914400" rtl="0" eaLnBrk="1" latinLnBrk="0" hangingPunct="1">
              <a:lnSpc>
                <a:spcPts val="2580"/>
              </a:lnSpc>
              <a:spcBef>
                <a:spcPts val="0"/>
              </a:spcBef>
              <a:buFont typeface="Arial" panose="020B0604020202020204" pitchFamily="34" charset="0"/>
              <a:buNone/>
              <a:defRPr sz="2400" b="0" i="0" kern="1200" spc="0">
                <a:solidFill>
                  <a:srgbClr val="1156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sz="2800" dirty="0">
                <a:solidFill>
                  <a:srgbClr val="595959"/>
                </a:solidFill>
              </a:rPr>
              <a:t>Your </a:t>
            </a:r>
            <a:r>
              <a:rPr lang="en-US" sz="2800" dirty="0">
                <a:solidFill>
                  <a:schemeClr val="bg1"/>
                </a:solidFill>
                <a:highlight>
                  <a:srgbClr val="EC7C69"/>
                </a:highlight>
              </a:rPr>
              <a:t>value proposition </a:t>
            </a:r>
            <a:r>
              <a:rPr lang="en-US" sz="2800" dirty="0">
                <a:solidFill>
                  <a:srgbClr val="595959"/>
                </a:solidFill>
              </a:rPr>
              <a:t>decides </a:t>
            </a:r>
          </a:p>
          <a:p>
            <a:pPr marL="0" indent="0">
              <a:lnSpc>
                <a:spcPct val="100000"/>
              </a:lnSpc>
            </a:pPr>
            <a:r>
              <a:rPr lang="en-US" sz="2800" b="1" dirty="0">
                <a:solidFill>
                  <a:srgbClr val="EC7C69"/>
                </a:solidFill>
              </a:rPr>
              <a:t>why guests choose you.</a:t>
            </a:r>
          </a:p>
        </p:txBody>
      </p:sp>
      <p:sp>
        <p:nvSpPr>
          <p:cNvPr id="43" name="Text Placeholder 4">
            <a:extLst>
              <a:ext uri="{FF2B5EF4-FFF2-40B4-BE49-F238E27FC236}">
                <a16:creationId xmlns:a16="http://schemas.microsoft.com/office/drawing/2014/main" id="{4A9F2017-06FA-FE24-116D-D631692D229A}"/>
              </a:ext>
            </a:extLst>
          </p:cNvPr>
          <p:cNvSpPr txBox="1">
            <a:spLocks/>
          </p:cNvSpPr>
          <p:nvPr/>
        </p:nvSpPr>
        <p:spPr>
          <a:xfrm>
            <a:off x="1076837" y="3886652"/>
            <a:ext cx="5948533" cy="575138"/>
          </a:xfrm>
          <a:prstGeom prst="rect">
            <a:avLst/>
          </a:prstGeom>
        </p:spPr>
        <p:txBody>
          <a:bodyPr anchor="ctr"/>
          <a:lstStyle>
            <a:lvl1pPr marL="228600" indent="-228600" algn="l" defTabSz="914400" rtl="0" eaLnBrk="1" latinLnBrk="0" hangingPunct="1">
              <a:lnSpc>
                <a:spcPts val="2580"/>
              </a:lnSpc>
              <a:spcBef>
                <a:spcPts val="0"/>
              </a:spcBef>
              <a:buFont typeface="Arial" panose="020B0604020202020204" pitchFamily="34" charset="0"/>
              <a:buNone/>
              <a:defRPr sz="2400" b="0" i="0" kern="1200" spc="0">
                <a:solidFill>
                  <a:srgbClr val="1156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pPr>
            <a:r>
              <a:rPr lang="en-US" sz="2800" dirty="0">
                <a:solidFill>
                  <a:srgbClr val="595959"/>
                </a:solidFill>
              </a:rPr>
              <a:t>Your </a:t>
            </a:r>
            <a:r>
              <a:rPr lang="en-US" sz="2800" dirty="0">
                <a:solidFill>
                  <a:schemeClr val="bg1"/>
                </a:solidFill>
                <a:highlight>
                  <a:srgbClr val="EC7C69"/>
                </a:highlight>
              </a:rPr>
              <a:t>guest experience </a:t>
            </a:r>
            <a:r>
              <a:rPr lang="en-US" sz="2800" dirty="0">
                <a:solidFill>
                  <a:srgbClr val="595959"/>
                </a:solidFill>
              </a:rPr>
              <a:t>decides whether they </a:t>
            </a:r>
            <a:r>
              <a:rPr lang="en-US" sz="2800" b="1" dirty="0">
                <a:solidFill>
                  <a:srgbClr val="EC7C69"/>
                </a:solidFill>
              </a:rPr>
              <a:t>come back and tell others</a:t>
            </a:r>
            <a:r>
              <a:rPr lang="en-US" sz="2800" b="1" dirty="0">
                <a:solidFill>
                  <a:srgbClr val="595959"/>
                </a:solidFill>
              </a:rPr>
              <a:t>.</a:t>
            </a:r>
          </a:p>
        </p:txBody>
      </p:sp>
      <p:sp>
        <p:nvSpPr>
          <p:cNvPr id="10" name="Text Placeholder 3">
            <a:extLst>
              <a:ext uri="{FF2B5EF4-FFF2-40B4-BE49-F238E27FC236}">
                <a16:creationId xmlns:a16="http://schemas.microsoft.com/office/drawing/2014/main" id="{1471EC19-E752-1165-5FD9-C8EC534ADA36}"/>
              </a:ext>
            </a:extLst>
          </p:cNvPr>
          <p:cNvSpPr txBox="1">
            <a:spLocks/>
          </p:cNvSpPr>
          <p:nvPr/>
        </p:nvSpPr>
        <p:spPr>
          <a:xfrm>
            <a:off x="450881" y="499795"/>
            <a:ext cx="6946725" cy="381311"/>
          </a:xfrm>
          <a:prstGeom prst="rect">
            <a:avLst/>
          </a:prstGeom>
        </p:spPr>
        <p:txBody>
          <a:bodyPr vert="horz" lIns="91440" tIns="45720" rIns="91440" bIns="45720" rtlCol="0" anchor="ctr">
            <a:noAutofit/>
          </a:bodyPr>
          <a:lstStyle>
            <a:lvl1pPr marL="0" indent="0" algn="l" defTabSz="777514" rtl="0" eaLnBrk="1" latinLnBrk="0" hangingPunct="1">
              <a:lnSpc>
                <a:spcPct val="100000"/>
              </a:lnSpc>
              <a:spcBef>
                <a:spcPts val="0"/>
              </a:spcBef>
              <a:buFont typeface="Arial" panose="020B0604020202020204" pitchFamily="34" charset="0"/>
              <a:buNone/>
              <a:defRPr lang="en-US" sz="3000" b="1" i="0" kern="1200" dirty="0">
                <a:solidFill>
                  <a:srgbClr val="459597"/>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3200" dirty="0">
                <a:solidFill>
                  <a:srgbClr val="EC7C69"/>
                </a:solidFill>
              </a:rPr>
              <a:t>Recap In Simple Terms</a:t>
            </a:r>
          </a:p>
        </p:txBody>
      </p:sp>
      <p:sp>
        <p:nvSpPr>
          <p:cNvPr id="12" name="TextBox 11">
            <a:extLst>
              <a:ext uri="{FF2B5EF4-FFF2-40B4-BE49-F238E27FC236}">
                <a16:creationId xmlns:a16="http://schemas.microsoft.com/office/drawing/2014/main" id="{AAE13ABF-3222-0131-7BFF-0A21885BF769}"/>
              </a:ext>
            </a:extLst>
          </p:cNvPr>
          <p:cNvSpPr txBox="1"/>
          <p:nvPr/>
        </p:nvSpPr>
        <p:spPr>
          <a:xfrm>
            <a:off x="468149" y="4887993"/>
            <a:ext cx="6574489" cy="1384995"/>
          </a:xfrm>
          <a:prstGeom prst="rect">
            <a:avLst/>
          </a:prstGeom>
          <a:noFill/>
        </p:spPr>
        <p:txBody>
          <a:bodyPr wrap="square">
            <a:spAutoFit/>
          </a:bodyPr>
          <a:lstStyle/>
          <a:p>
            <a:r>
              <a:rPr lang="en-US" sz="2800" dirty="0">
                <a:solidFill>
                  <a:srgbClr val="595959"/>
                </a:solidFill>
              </a:rPr>
              <a:t>When these three align — your accommodation becomes </a:t>
            </a:r>
            <a:r>
              <a:rPr lang="en-US" sz="2800" b="1" dirty="0">
                <a:solidFill>
                  <a:srgbClr val="595959"/>
                </a:solidFill>
              </a:rPr>
              <a:t>profitable, memorable and sustainable.</a:t>
            </a:r>
            <a:endParaRPr lang="en-IE" sz="2800" dirty="0">
              <a:solidFill>
                <a:srgbClr val="595959"/>
              </a:solidFill>
            </a:endParaRPr>
          </a:p>
        </p:txBody>
      </p:sp>
    </p:spTree>
    <p:extLst>
      <p:ext uri="{BB962C8B-B14F-4D97-AF65-F5344CB8AC3E}">
        <p14:creationId xmlns:p14="http://schemas.microsoft.com/office/powerpoint/2010/main" val="343912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26494-DD0E-2C1F-864A-88B9AE30B0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87E54E-C02F-10F7-BA63-0092556D92A7}"/>
              </a:ext>
            </a:extLst>
          </p:cNvPr>
          <p:cNvSpPr>
            <a:spLocks noGrp="1"/>
          </p:cNvSpPr>
          <p:nvPr>
            <p:ph type="body" sz="quarter" idx="32"/>
          </p:nvPr>
        </p:nvSpPr>
        <p:spPr>
          <a:xfrm>
            <a:off x="527742" y="3277342"/>
            <a:ext cx="6541269" cy="5494217"/>
          </a:xfrm>
        </p:spPr>
        <p:txBody>
          <a:bodyPr numCol="1"/>
          <a:lstStyle/>
          <a:p>
            <a:pPr>
              <a:lnSpc>
                <a:spcPct val="100000"/>
              </a:lnSpc>
            </a:pPr>
            <a:r>
              <a:rPr lang="en-IE" sz="2000" b="1" dirty="0">
                <a:solidFill>
                  <a:srgbClr val="459597"/>
                </a:solidFill>
              </a:rPr>
              <a:t>Next we will look at the Business Model, Value Proposition and Opportunities: </a:t>
            </a:r>
          </a:p>
          <a:p>
            <a:pPr>
              <a:lnSpc>
                <a:spcPct val="100000"/>
              </a:lnSpc>
            </a:pPr>
            <a:endParaRPr lang="en-IE" sz="2000" b="1" dirty="0">
              <a:solidFill>
                <a:srgbClr val="595959"/>
              </a:solidFill>
            </a:endParaRPr>
          </a:p>
          <a:p>
            <a:pPr>
              <a:lnSpc>
                <a:spcPct val="100000"/>
              </a:lnSpc>
            </a:pPr>
            <a:r>
              <a:rPr lang="en-IE" sz="2000" b="1" dirty="0">
                <a:solidFill>
                  <a:srgbClr val="EC7C69"/>
                </a:solidFill>
              </a:rPr>
              <a:t>Different Spaces</a:t>
            </a:r>
            <a:r>
              <a:rPr lang="en-IE" sz="2000" dirty="0">
                <a:solidFill>
                  <a:srgbClr val="EC7C69"/>
                </a:solidFill>
              </a:rPr>
              <a:t> </a:t>
            </a:r>
            <a:r>
              <a:rPr lang="en-IE" sz="2000" dirty="0">
                <a:solidFill>
                  <a:srgbClr val="595959"/>
                </a:solidFill>
              </a:rPr>
              <a:t>(e.g. Bunk Hotel in Amsterdam, a tree house hotel and a community co-operative hotel)</a:t>
            </a:r>
          </a:p>
          <a:p>
            <a:pPr>
              <a:lnSpc>
                <a:spcPct val="100000"/>
              </a:lnSpc>
            </a:pPr>
            <a:endParaRPr lang="en-IE" sz="2000" b="1" dirty="0">
              <a:solidFill>
                <a:srgbClr val="595959"/>
              </a:solidFill>
            </a:endParaRPr>
          </a:p>
          <a:p>
            <a:pPr>
              <a:lnSpc>
                <a:spcPct val="100000"/>
              </a:lnSpc>
            </a:pPr>
            <a:r>
              <a:rPr lang="en-IE" sz="2000" dirty="0">
                <a:solidFill>
                  <a:srgbClr val="595959"/>
                </a:solidFill>
              </a:rPr>
              <a:t>Describe the </a:t>
            </a:r>
            <a:r>
              <a:rPr lang="en-IE" sz="2000" b="1" dirty="0">
                <a:solidFill>
                  <a:srgbClr val="EC7C69"/>
                </a:solidFill>
              </a:rPr>
              <a:t>business model </a:t>
            </a:r>
            <a:r>
              <a:rPr lang="en-IE" sz="2000" dirty="0">
                <a:solidFill>
                  <a:srgbClr val="595959"/>
                </a:solidFill>
              </a:rPr>
              <a:t>and </a:t>
            </a:r>
            <a:r>
              <a:rPr lang="en-IE" sz="2000" b="1" dirty="0">
                <a:solidFill>
                  <a:srgbClr val="EC7C69"/>
                </a:solidFill>
              </a:rPr>
              <a:t>value proposition </a:t>
            </a:r>
            <a:r>
              <a:rPr lang="en-IE" sz="2000" dirty="0">
                <a:solidFill>
                  <a:srgbClr val="595959"/>
                </a:solidFill>
              </a:rPr>
              <a:t>in one line</a:t>
            </a:r>
          </a:p>
          <a:p>
            <a:pPr>
              <a:lnSpc>
                <a:spcPct val="100000"/>
              </a:lnSpc>
            </a:pPr>
            <a:r>
              <a:rPr lang="en-IE" sz="2000" dirty="0">
                <a:solidFill>
                  <a:srgbClr val="595959"/>
                </a:solidFill>
              </a:rPr>
              <a:t>e.g., “</a:t>
            </a:r>
            <a:r>
              <a:rPr lang="en-IE" sz="2000" i="1" dirty="0">
                <a:solidFill>
                  <a:srgbClr val="595959"/>
                </a:solidFill>
              </a:rPr>
              <a:t>Hybrid hostel + event space = lodging </a:t>
            </a:r>
            <a:r>
              <a:rPr lang="en-IE" sz="2000" b="1" i="1" dirty="0">
                <a:solidFill>
                  <a:srgbClr val="595959"/>
                </a:solidFill>
              </a:rPr>
              <a:t>and</a:t>
            </a:r>
            <a:r>
              <a:rPr lang="en-IE" sz="2000" i="1" dirty="0">
                <a:solidFill>
                  <a:srgbClr val="595959"/>
                </a:solidFill>
              </a:rPr>
              <a:t> experience for budget </a:t>
            </a:r>
            <a:r>
              <a:rPr lang="en-IE" sz="2000" i="1" dirty="0" err="1">
                <a:solidFill>
                  <a:srgbClr val="595959"/>
                </a:solidFill>
              </a:rPr>
              <a:t>travelers</a:t>
            </a:r>
            <a:r>
              <a:rPr lang="en-IE" sz="2000" dirty="0">
                <a:solidFill>
                  <a:srgbClr val="595959"/>
                </a:solidFill>
              </a:rPr>
              <a:t>”. </a:t>
            </a:r>
          </a:p>
          <a:p>
            <a:pPr>
              <a:lnSpc>
                <a:spcPct val="100000"/>
              </a:lnSpc>
            </a:pPr>
            <a:endParaRPr lang="en-IE" sz="2000" i="1" dirty="0">
              <a:solidFill>
                <a:srgbClr val="595959"/>
              </a:solidFill>
            </a:endParaRPr>
          </a:p>
          <a:p>
            <a:pPr>
              <a:lnSpc>
                <a:spcPct val="100000"/>
              </a:lnSpc>
            </a:pPr>
            <a:r>
              <a:rPr lang="en-IE" sz="2000" i="1" dirty="0">
                <a:solidFill>
                  <a:srgbClr val="595959"/>
                </a:solidFill>
              </a:rPr>
              <a:t>Look at </a:t>
            </a:r>
            <a:r>
              <a:rPr lang="en-IE" sz="2000" b="1" i="1" dirty="0">
                <a:solidFill>
                  <a:srgbClr val="EC7C69"/>
                </a:solidFill>
              </a:rPr>
              <a:t>“What opportunities exist in your region or property? </a:t>
            </a:r>
            <a:r>
              <a:rPr lang="en-IE" sz="2000" i="1" dirty="0">
                <a:solidFill>
                  <a:srgbClr val="595959"/>
                </a:solidFill>
              </a:rPr>
              <a:t>(e.g. Unused barn? Scenic land? Local heritage story?)”</a:t>
            </a:r>
            <a:r>
              <a:rPr lang="en-IE" sz="2000" dirty="0">
                <a:solidFill>
                  <a:srgbClr val="595959"/>
                </a:solidFill>
              </a:rPr>
              <a:t> so you can consider your business context.</a:t>
            </a:r>
          </a:p>
        </p:txBody>
      </p:sp>
      <p:sp>
        <p:nvSpPr>
          <p:cNvPr id="11" name="Text Placeholder 10">
            <a:extLst>
              <a:ext uri="{FF2B5EF4-FFF2-40B4-BE49-F238E27FC236}">
                <a16:creationId xmlns:a16="http://schemas.microsoft.com/office/drawing/2014/main" id="{2454CC89-82BC-0CE2-2A05-AED2E1628594}"/>
              </a:ext>
            </a:extLst>
          </p:cNvPr>
          <p:cNvSpPr>
            <a:spLocks noGrp="1"/>
          </p:cNvSpPr>
          <p:nvPr>
            <p:ph type="body" sz="quarter" idx="33"/>
          </p:nvPr>
        </p:nvSpPr>
        <p:spPr/>
        <p:txBody>
          <a:bodyPr/>
          <a:lstStyle/>
          <a:p>
            <a:pPr>
              <a:lnSpc>
                <a:spcPct val="100000"/>
              </a:lnSpc>
            </a:pPr>
            <a:r>
              <a:rPr lang="en-IE" sz="3600" b="0" i="1" dirty="0"/>
              <a:t>What are you actually or really selling?</a:t>
            </a:r>
          </a:p>
        </p:txBody>
      </p:sp>
      <p:sp>
        <p:nvSpPr>
          <p:cNvPr id="9" name="Text Placeholder 8">
            <a:extLst>
              <a:ext uri="{FF2B5EF4-FFF2-40B4-BE49-F238E27FC236}">
                <a16:creationId xmlns:a16="http://schemas.microsoft.com/office/drawing/2014/main" id="{CFF44DCA-8603-0024-9F52-830A59D4FA78}"/>
              </a:ext>
            </a:extLst>
          </p:cNvPr>
          <p:cNvSpPr>
            <a:spLocks noGrp="1"/>
          </p:cNvSpPr>
          <p:nvPr>
            <p:ph type="body" sz="quarter" idx="18"/>
          </p:nvPr>
        </p:nvSpPr>
        <p:spPr>
          <a:xfrm>
            <a:off x="528134" y="1876698"/>
            <a:ext cx="2956430" cy="1049221"/>
          </a:xfrm>
        </p:spPr>
        <p:txBody>
          <a:bodyPr/>
          <a:lstStyle/>
          <a:p>
            <a:r>
              <a:rPr lang="en-US" dirty="0"/>
              <a:t>Your Business Model &amp; Opportunity</a:t>
            </a:r>
            <a:endParaRPr lang="en-IE" dirty="0"/>
          </a:p>
        </p:txBody>
      </p:sp>
      <p:sp>
        <p:nvSpPr>
          <p:cNvPr id="10" name="Text Placeholder 9">
            <a:extLst>
              <a:ext uri="{FF2B5EF4-FFF2-40B4-BE49-F238E27FC236}">
                <a16:creationId xmlns:a16="http://schemas.microsoft.com/office/drawing/2014/main" id="{14647BAC-2714-C401-275E-38C99AF8B86F}"/>
              </a:ext>
            </a:extLst>
          </p:cNvPr>
          <p:cNvSpPr>
            <a:spLocks noGrp="1"/>
          </p:cNvSpPr>
          <p:nvPr>
            <p:ph type="body" sz="quarter" idx="19"/>
          </p:nvPr>
        </p:nvSpPr>
        <p:spPr>
          <a:xfrm>
            <a:off x="544933" y="941779"/>
            <a:ext cx="2595309" cy="385564"/>
          </a:xfrm>
        </p:spPr>
        <p:txBody>
          <a:bodyPr/>
          <a:lstStyle/>
          <a:p>
            <a:r>
              <a:rPr lang="en-IE" dirty="0"/>
              <a:t>Module 2</a:t>
            </a:r>
          </a:p>
        </p:txBody>
      </p:sp>
      <p:pic>
        <p:nvPicPr>
          <p:cNvPr id="4" name="Picture Placeholder 3" descr="A group of houses in a grassy area&#10;&#10;AI-generated content may be incorrect.">
            <a:extLst>
              <a:ext uri="{FF2B5EF4-FFF2-40B4-BE49-F238E27FC236}">
                <a16:creationId xmlns:a16="http://schemas.microsoft.com/office/drawing/2014/main" id="{3721F289-AC8C-5ED4-864E-0D13C36D4A2C}"/>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24520" r="24520"/>
          <a:stretch>
            <a:fillRect/>
          </a:stretch>
        </p:blipFill>
        <p:spPr/>
      </p:pic>
      <p:sp>
        <p:nvSpPr>
          <p:cNvPr id="7" name="Slide Number Placeholder 6">
            <a:extLst>
              <a:ext uri="{FF2B5EF4-FFF2-40B4-BE49-F238E27FC236}">
                <a16:creationId xmlns:a16="http://schemas.microsoft.com/office/drawing/2014/main" id="{66737A50-2FCE-4C53-E037-28E896B32573}"/>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
        <p:nvSpPr>
          <p:cNvPr id="13" name="Text Placeholder 12">
            <a:extLst>
              <a:ext uri="{FF2B5EF4-FFF2-40B4-BE49-F238E27FC236}">
                <a16:creationId xmlns:a16="http://schemas.microsoft.com/office/drawing/2014/main" id="{FD3847D2-1013-1271-F977-B653414DFFAD}"/>
              </a:ext>
            </a:extLst>
          </p:cNvPr>
          <p:cNvSpPr>
            <a:spLocks noGrp="1"/>
          </p:cNvSpPr>
          <p:nvPr>
            <p:ph type="body" sz="quarter" idx="65"/>
          </p:nvPr>
        </p:nvSpPr>
        <p:spPr/>
        <p:txBody>
          <a:bodyPr/>
          <a:lstStyle/>
          <a:p>
            <a:r>
              <a:rPr lang="en-IE" dirty="0"/>
              <a:t>Vrij Haven Camping, Netherlands</a:t>
            </a:r>
          </a:p>
        </p:txBody>
      </p:sp>
    </p:spTree>
    <p:extLst>
      <p:ext uri="{BB962C8B-B14F-4D97-AF65-F5344CB8AC3E}">
        <p14:creationId xmlns:p14="http://schemas.microsoft.com/office/powerpoint/2010/main" val="229478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C269C99-C192-EA18-D45D-B16115C180F8}"/>
              </a:ext>
            </a:extLst>
          </p:cNvPr>
          <p:cNvSpPr>
            <a:spLocks noGrp="1"/>
          </p:cNvSpPr>
          <p:nvPr>
            <p:ph type="body" sz="quarter" idx="14"/>
          </p:nvPr>
        </p:nvSpPr>
        <p:spPr/>
        <p:txBody>
          <a:bodyPr/>
          <a:lstStyle/>
          <a:p>
            <a:r>
              <a:rPr lang="en-IE" dirty="0"/>
              <a:t>01</a:t>
            </a:r>
          </a:p>
        </p:txBody>
      </p:sp>
      <p:sp>
        <p:nvSpPr>
          <p:cNvPr id="10" name="Text Placeholder 9">
            <a:extLst>
              <a:ext uri="{FF2B5EF4-FFF2-40B4-BE49-F238E27FC236}">
                <a16:creationId xmlns:a16="http://schemas.microsoft.com/office/drawing/2014/main" id="{7C0EDD99-5C69-3FBB-B55A-AFB63F5A4FC1}"/>
              </a:ext>
            </a:extLst>
          </p:cNvPr>
          <p:cNvSpPr>
            <a:spLocks noGrp="1"/>
          </p:cNvSpPr>
          <p:nvPr>
            <p:ph type="body" sz="quarter" idx="15"/>
          </p:nvPr>
        </p:nvSpPr>
        <p:spPr>
          <a:xfrm>
            <a:off x="573496" y="2598695"/>
            <a:ext cx="5513973" cy="2002900"/>
          </a:xfrm>
        </p:spPr>
        <p:txBody>
          <a:bodyPr/>
          <a:lstStyle/>
          <a:p>
            <a:r>
              <a:rPr lang="en-US" sz="2200" dirty="0"/>
              <a:t>BUNK Hotels repurpose historic church buildings into hybrid spaces where capsule “pods” and compact rooms are tucked beneath lofty arches. </a:t>
            </a:r>
          </a:p>
          <a:p>
            <a:r>
              <a:rPr lang="en-US" sz="2200" dirty="0"/>
              <a:t>This innovative design reflects BUNK’s mission to blend the social vibe of a hostel with the comfort and style of a boutique hotel.</a:t>
            </a:r>
            <a:endParaRPr lang="en-IE" sz="2200" dirty="0"/>
          </a:p>
        </p:txBody>
      </p:sp>
      <p:sp>
        <p:nvSpPr>
          <p:cNvPr id="12" name="Text Placeholder 11">
            <a:extLst>
              <a:ext uri="{FF2B5EF4-FFF2-40B4-BE49-F238E27FC236}">
                <a16:creationId xmlns:a16="http://schemas.microsoft.com/office/drawing/2014/main" id="{38CE4F7F-2DEA-5AB4-E9A6-7383496C34FF}"/>
              </a:ext>
            </a:extLst>
          </p:cNvPr>
          <p:cNvSpPr>
            <a:spLocks noGrp="1"/>
          </p:cNvSpPr>
          <p:nvPr>
            <p:ph type="body" sz="quarter" idx="66"/>
          </p:nvPr>
        </p:nvSpPr>
        <p:spPr/>
        <p:txBody>
          <a:bodyPr/>
          <a:lstStyle/>
          <a:p>
            <a:endParaRPr lang="en-IE"/>
          </a:p>
        </p:txBody>
      </p:sp>
      <p:sp>
        <p:nvSpPr>
          <p:cNvPr id="7" name="Slide Number Placeholder 6">
            <a:extLst>
              <a:ext uri="{FF2B5EF4-FFF2-40B4-BE49-F238E27FC236}">
                <a16:creationId xmlns:a16="http://schemas.microsoft.com/office/drawing/2014/main" id="{9A6BF31E-F59F-6E94-42EC-63DB58E28E77}"/>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23</a:t>
            </a:fld>
            <a:endParaRPr lang="fr-CA" dirty="0"/>
          </a:p>
        </p:txBody>
      </p:sp>
      <p:sp>
        <p:nvSpPr>
          <p:cNvPr id="15" name="Text Placeholder 9">
            <a:extLst>
              <a:ext uri="{FF2B5EF4-FFF2-40B4-BE49-F238E27FC236}">
                <a16:creationId xmlns:a16="http://schemas.microsoft.com/office/drawing/2014/main" id="{99CFF331-8021-5F90-34DD-3E195B2E0964}"/>
              </a:ext>
            </a:extLst>
          </p:cNvPr>
          <p:cNvSpPr txBox="1">
            <a:spLocks/>
          </p:cNvSpPr>
          <p:nvPr/>
        </p:nvSpPr>
        <p:spPr>
          <a:xfrm>
            <a:off x="2319650" y="1179216"/>
            <a:ext cx="2930148"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dirty="0"/>
              <a:t>Bunk Hotel Netherlands</a:t>
            </a:r>
          </a:p>
        </p:txBody>
      </p:sp>
      <p:pic>
        <p:nvPicPr>
          <p:cNvPr id="19" name="Picture Placeholder 18" descr="A brick building with a cross on top&#10;&#10;AI-generated content may be incorrect.">
            <a:extLst>
              <a:ext uri="{FF2B5EF4-FFF2-40B4-BE49-F238E27FC236}">
                <a16:creationId xmlns:a16="http://schemas.microsoft.com/office/drawing/2014/main" id="{E41A2269-BAF4-6FF5-F4B9-D081AD14D07F}"/>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7066" r="7066"/>
          <a:stretch>
            <a:fillRect/>
          </a:stretch>
        </p:blipFill>
        <p:spPr/>
      </p:pic>
    </p:spTree>
    <p:extLst>
      <p:ext uri="{BB962C8B-B14F-4D97-AF65-F5344CB8AC3E}">
        <p14:creationId xmlns:p14="http://schemas.microsoft.com/office/powerpoint/2010/main" val="1652349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37F774-273D-9D88-4882-CF4745238169}"/>
              </a:ext>
            </a:extLst>
          </p:cNvPr>
          <p:cNvSpPr>
            <a:spLocks noGrp="1"/>
          </p:cNvSpPr>
          <p:nvPr>
            <p:ph type="body" sz="quarter" idx="32"/>
          </p:nvPr>
        </p:nvSpPr>
        <p:spPr>
          <a:xfrm>
            <a:off x="634478" y="2540306"/>
            <a:ext cx="6541269" cy="2422612"/>
          </a:xfrm>
        </p:spPr>
        <p:txBody>
          <a:bodyPr numCol="1"/>
          <a:lstStyle/>
          <a:p>
            <a:pPr marL="342900" indent="-342900">
              <a:lnSpc>
                <a:spcPct val="100000"/>
              </a:lnSpc>
              <a:buClr>
                <a:srgbClr val="459597"/>
              </a:buClr>
              <a:buFont typeface="Calibri" panose="020F0502020204030204" pitchFamily="34" charset="0"/>
              <a:buChar char="→"/>
            </a:pPr>
            <a:r>
              <a:rPr lang="en-US" sz="1800" dirty="0">
                <a:solidFill>
                  <a:srgbClr val="474747"/>
                </a:solidFill>
              </a:rPr>
              <a:t>Bunk Hotel converts </a:t>
            </a:r>
            <a:r>
              <a:rPr lang="en-US" sz="1800" b="1" dirty="0">
                <a:solidFill>
                  <a:srgbClr val="474747"/>
                </a:solidFill>
              </a:rPr>
              <a:t>unused churches into design-led, affordable accommodation</a:t>
            </a:r>
            <a:r>
              <a:rPr lang="en-US" sz="1800" dirty="0">
                <a:solidFill>
                  <a:srgbClr val="474747"/>
                </a:solidFill>
              </a:rPr>
              <a:t> that merges hotel privacy with hostel community.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It offers </a:t>
            </a:r>
            <a:r>
              <a:rPr lang="en-US" sz="1800" b="1" dirty="0">
                <a:solidFill>
                  <a:srgbClr val="474747"/>
                </a:solidFill>
              </a:rPr>
              <a:t>pod-style sleeping, communal areas, live music/events</a:t>
            </a:r>
            <a:r>
              <a:rPr lang="en-US" sz="1800" dirty="0">
                <a:solidFill>
                  <a:srgbClr val="474747"/>
                </a:solidFill>
              </a:rPr>
              <a:t>, and co-working. Revenue comes from </a:t>
            </a:r>
            <a:r>
              <a:rPr lang="en-US" sz="1800" b="1" dirty="0">
                <a:solidFill>
                  <a:srgbClr val="474747"/>
                </a:solidFill>
              </a:rPr>
              <a:t>beds, food &amp; beverage, and cultural programming</a:t>
            </a:r>
            <a:r>
              <a:rPr lang="en-US" sz="1800" dirty="0">
                <a:solidFill>
                  <a:srgbClr val="474747"/>
                </a:solidFill>
              </a:rPr>
              <a:t>.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It targets </a:t>
            </a:r>
            <a:r>
              <a:rPr lang="en-US" sz="1800" b="1" dirty="0">
                <a:solidFill>
                  <a:srgbClr val="474747"/>
                </a:solidFill>
              </a:rPr>
              <a:t>urban explorers, digital nomads, and creatives</a:t>
            </a:r>
            <a:r>
              <a:rPr lang="en-US" sz="1800" dirty="0">
                <a:solidFill>
                  <a:srgbClr val="474747"/>
                </a:solidFill>
              </a:rPr>
              <a:t>, mixing </a:t>
            </a:r>
            <a:r>
              <a:rPr lang="en-US" sz="1800" b="1" dirty="0">
                <a:solidFill>
                  <a:srgbClr val="474747"/>
                </a:solidFill>
              </a:rPr>
              <a:t>social experience with value pricing</a:t>
            </a:r>
            <a:r>
              <a:rPr lang="en-US" sz="1800" dirty="0">
                <a:solidFill>
                  <a:srgbClr val="474747"/>
                </a:solidFill>
              </a:rPr>
              <a:t> in a repurposed heritage space.</a:t>
            </a:r>
            <a:endParaRPr lang="en-IE" sz="1800" dirty="0">
              <a:solidFill>
                <a:srgbClr val="474747"/>
              </a:solidFill>
            </a:endParaRPr>
          </a:p>
        </p:txBody>
      </p:sp>
      <p:sp>
        <p:nvSpPr>
          <p:cNvPr id="7" name="Text Placeholder 6">
            <a:extLst>
              <a:ext uri="{FF2B5EF4-FFF2-40B4-BE49-F238E27FC236}">
                <a16:creationId xmlns:a16="http://schemas.microsoft.com/office/drawing/2014/main" id="{5E5B6A75-2814-912A-583B-E9DCA7BB96EA}"/>
              </a:ext>
            </a:extLst>
          </p:cNvPr>
          <p:cNvSpPr>
            <a:spLocks noGrp="1"/>
          </p:cNvSpPr>
          <p:nvPr>
            <p:ph type="body" sz="quarter" idx="33"/>
          </p:nvPr>
        </p:nvSpPr>
        <p:spPr>
          <a:xfrm>
            <a:off x="634478" y="1003377"/>
            <a:ext cx="6506617" cy="1378032"/>
          </a:xfrm>
        </p:spPr>
        <p:txBody>
          <a:bodyPr/>
          <a:lstStyle/>
          <a:p>
            <a:pPr>
              <a:lnSpc>
                <a:spcPct val="100000"/>
              </a:lnSpc>
            </a:pPr>
            <a:r>
              <a:rPr lang="en-IE" sz="2800" dirty="0"/>
              <a:t>Business Model Type</a:t>
            </a:r>
          </a:p>
          <a:p>
            <a:pPr>
              <a:lnSpc>
                <a:spcPct val="100000"/>
              </a:lnSpc>
            </a:pPr>
            <a:r>
              <a:rPr lang="en-US" sz="2800" b="0" dirty="0">
                <a:solidFill>
                  <a:srgbClr val="474747"/>
                </a:solidFill>
              </a:rPr>
              <a:t>Hybrid Hospitality Model (Boutique Hotel + Design Hostel + Cultural Venue)</a:t>
            </a:r>
            <a:r>
              <a:rPr lang="en-IE" sz="2800" b="0" dirty="0">
                <a:solidFill>
                  <a:srgbClr val="474747"/>
                </a:solidFill>
              </a:rPr>
              <a:t> </a:t>
            </a:r>
          </a:p>
          <a:p>
            <a:pPr>
              <a:lnSpc>
                <a:spcPct val="100000"/>
              </a:lnSpc>
            </a:pPr>
            <a:endParaRPr lang="en-IE" sz="2800" dirty="0"/>
          </a:p>
        </p:txBody>
      </p:sp>
      <p:sp>
        <p:nvSpPr>
          <p:cNvPr id="8" name="Text Placeholder 7">
            <a:extLst>
              <a:ext uri="{FF2B5EF4-FFF2-40B4-BE49-F238E27FC236}">
                <a16:creationId xmlns:a16="http://schemas.microsoft.com/office/drawing/2014/main" id="{6F74F8B7-1C5D-C2CA-8E70-98BA02D07E2E}"/>
              </a:ext>
            </a:extLst>
          </p:cNvPr>
          <p:cNvSpPr>
            <a:spLocks noGrp="1"/>
          </p:cNvSpPr>
          <p:nvPr>
            <p:ph type="body" sz="quarter" idx="38"/>
          </p:nvPr>
        </p:nvSpPr>
        <p:spPr>
          <a:xfrm>
            <a:off x="634478" y="463169"/>
            <a:ext cx="6506617" cy="381311"/>
          </a:xfrm>
        </p:spPr>
        <p:txBody>
          <a:bodyPr/>
          <a:lstStyle/>
          <a:p>
            <a:r>
              <a:rPr lang="en-IE" sz="3600" dirty="0"/>
              <a:t>Bunk Hotel, Netherlands</a:t>
            </a:r>
          </a:p>
        </p:txBody>
      </p:sp>
      <p:pic>
        <p:nvPicPr>
          <p:cNvPr id="12" name="Picture Placeholder 11" descr="A group of beds in a room&#10;&#10;AI-generated content may be incorrect.">
            <a:extLst>
              <a:ext uri="{FF2B5EF4-FFF2-40B4-BE49-F238E27FC236}">
                <a16:creationId xmlns:a16="http://schemas.microsoft.com/office/drawing/2014/main" id="{A65D4641-D92D-A893-BEA9-F48DD5F8E119}"/>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56" b="7156"/>
          <a:stretch>
            <a:fillRect/>
          </a:stretch>
        </p:blipFill>
        <p:spPr>
          <a:xfrm>
            <a:off x="14068" y="6503996"/>
            <a:ext cx="7001712" cy="4003100"/>
          </a:xfrm>
        </p:spPr>
      </p:pic>
      <p:sp>
        <p:nvSpPr>
          <p:cNvPr id="10" name="Text Placeholder 9">
            <a:extLst>
              <a:ext uri="{FF2B5EF4-FFF2-40B4-BE49-F238E27FC236}">
                <a16:creationId xmlns:a16="http://schemas.microsoft.com/office/drawing/2014/main" id="{52DEA140-9B40-B0E5-DD52-1D2EB7EF777B}"/>
              </a:ext>
            </a:extLst>
          </p:cNvPr>
          <p:cNvSpPr>
            <a:spLocks noGrp="1"/>
          </p:cNvSpPr>
          <p:nvPr>
            <p:ph type="body" sz="quarter" idx="65"/>
          </p:nvPr>
        </p:nvSpPr>
        <p:spPr>
          <a:xfrm>
            <a:off x="6009" y="9721666"/>
            <a:ext cx="2953721" cy="452458"/>
          </a:xfrm>
        </p:spPr>
        <p:txBody>
          <a:bodyPr/>
          <a:lstStyle/>
          <a:p>
            <a:r>
              <a:rPr lang="en-IE" dirty="0"/>
              <a:t>Bunk Hotel Netherlands</a:t>
            </a:r>
          </a:p>
        </p:txBody>
      </p:sp>
    </p:spTree>
    <p:extLst>
      <p:ext uri="{BB962C8B-B14F-4D97-AF65-F5344CB8AC3E}">
        <p14:creationId xmlns:p14="http://schemas.microsoft.com/office/powerpoint/2010/main" val="111353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room with a bed and tub&#10;&#10;AI-generated content may be incorrect.">
            <a:extLst>
              <a:ext uri="{FF2B5EF4-FFF2-40B4-BE49-F238E27FC236}">
                <a16:creationId xmlns:a16="http://schemas.microsoft.com/office/drawing/2014/main" id="{D57973EE-4726-650A-404E-8B63750C3C37}"/>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6666" r="16666"/>
          <a:stretch>
            <a:fillRect/>
          </a:stretch>
        </p:blipFill>
        <p:spPr/>
      </p:pic>
      <p:sp>
        <p:nvSpPr>
          <p:cNvPr id="8" name="Text Placeholder 7">
            <a:extLst>
              <a:ext uri="{FF2B5EF4-FFF2-40B4-BE49-F238E27FC236}">
                <a16:creationId xmlns:a16="http://schemas.microsoft.com/office/drawing/2014/main" id="{147FCD30-8EA4-C258-AA37-C7EF87B76947}"/>
              </a:ext>
            </a:extLst>
          </p:cNvPr>
          <p:cNvSpPr>
            <a:spLocks noGrp="1"/>
          </p:cNvSpPr>
          <p:nvPr>
            <p:ph type="body" sz="quarter" idx="42"/>
          </p:nvPr>
        </p:nvSpPr>
        <p:spPr/>
        <p:txBody>
          <a:bodyPr/>
          <a:lstStyle/>
          <a:p>
            <a:r>
              <a:rPr lang="en-IE" b="0" dirty="0"/>
              <a:t>Bunk Hotel, NHL</a:t>
            </a:r>
          </a:p>
        </p:txBody>
      </p:sp>
      <p:pic>
        <p:nvPicPr>
          <p:cNvPr id="20" name="Picture Placeholder 19">
            <a:extLst>
              <a:ext uri="{FF2B5EF4-FFF2-40B4-BE49-F238E27FC236}">
                <a16:creationId xmlns:a16="http://schemas.microsoft.com/office/drawing/2014/main" id="{967A3164-A15E-6506-21EF-553A9CFDCC6F}"/>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l="28289" r="28289"/>
          <a:stretch>
            <a:fillRect/>
          </a:stretch>
        </p:blipFill>
        <p:spPr/>
      </p:pic>
      <p:pic>
        <p:nvPicPr>
          <p:cNvPr id="18" name="Picture Placeholder 17" descr="A building with purple lights&#10;&#10;AI-generated content may be incorrect.">
            <a:extLst>
              <a:ext uri="{FF2B5EF4-FFF2-40B4-BE49-F238E27FC236}">
                <a16:creationId xmlns:a16="http://schemas.microsoft.com/office/drawing/2014/main" id="{8D4EC4FD-C929-FDAA-B8DB-7E383357BA95}"/>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l="16666" r="16666"/>
          <a:stretch>
            <a:fillRect/>
          </a:stretch>
        </p:blipFill>
        <p:spPr/>
      </p:pic>
      <p:pic>
        <p:nvPicPr>
          <p:cNvPr id="22" name="Picture Placeholder 21">
            <a:extLst>
              <a:ext uri="{FF2B5EF4-FFF2-40B4-BE49-F238E27FC236}">
                <a16:creationId xmlns:a16="http://schemas.microsoft.com/office/drawing/2014/main" id="{E82A6514-D3D9-D408-E96F-D799C2F0E850}"/>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l="16666" r="16666"/>
          <a:stretch>
            <a:fillRect/>
          </a:stretch>
        </p:blipFill>
        <p:spPr/>
      </p:pic>
      <p:sp>
        <p:nvSpPr>
          <p:cNvPr id="6" name="Slide Number Placeholder 5">
            <a:extLst>
              <a:ext uri="{FF2B5EF4-FFF2-40B4-BE49-F238E27FC236}">
                <a16:creationId xmlns:a16="http://schemas.microsoft.com/office/drawing/2014/main" id="{45786899-6855-2543-1FFA-05704AA64B75}"/>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25</a:t>
            </a:fld>
            <a:endParaRPr lang="fr-CA" dirty="0"/>
          </a:p>
        </p:txBody>
      </p:sp>
      <p:sp>
        <p:nvSpPr>
          <p:cNvPr id="16" name="TextBox 15">
            <a:extLst>
              <a:ext uri="{FF2B5EF4-FFF2-40B4-BE49-F238E27FC236}">
                <a16:creationId xmlns:a16="http://schemas.microsoft.com/office/drawing/2014/main" id="{B50C897E-B721-0016-77F9-09F58371597B}"/>
              </a:ext>
            </a:extLst>
          </p:cNvPr>
          <p:cNvSpPr txBox="1"/>
          <p:nvPr/>
        </p:nvSpPr>
        <p:spPr>
          <a:xfrm>
            <a:off x="280699" y="221654"/>
            <a:ext cx="3112206" cy="4616648"/>
          </a:xfrm>
          <a:prstGeom prst="rect">
            <a:avLst/>
          </a:prstGeom>
          <a:noFill/>
        </p:spPr>
        <p:txBody>
          <a:bodyPr wrap="square" rtlCol="0">
            <a:spAutoFit/>
          </a:bodyPr>
          <a:lstStyle/>
          <a:p>
            <a:r>
              <a:rPr lang="en-US" sz="3200" b="1" dirty="0">
                <a:solidFill>
                  <a:srgbClr val="EC7C69"/>
                </a:solidFill>
              </a:rPr>
              <a:t>Bunk Hotel </a:t>
            </a:r>
            <a:r>
              <a:rPr lang="en-US" sz="2000" i="1" dirty="0">
                <a:solidFill>
                  <a:srgbClr val="EC7C69"/>
                </a:solidFill>
              </a:rPr>
              <a:t>(Netherlands) </a:t>
            </a:r>
          </a:p>
          <a:p>
            <a:r>
              <a:rPr lang="en-US" sz="3200" i="1" dirty="0">
                <a:solidFill>
                  <a:srgbClr val="EC7C69"/>
                </a:solidFill>
              </a:rPr>
              <a:t>Opportunity</a:t>
            </a:r>
          </a:p>
          <a:p>
            <a:endParaRPr lang="en-US" dirty="0">
              <a:solidFill>
                <a:srgbClr val="595959"/>
              </a:solidFill>
            </a:endParaRPr>
          </a:p>
          <a:p>
            <a:r>
              <a:rPr lang="en-US" sz="1600" dirty="0">
                <a:solidFill>
                  <a:srgbClr val="595959"/>
                </a:solidFill>
              </a:rPr>
              <a:t>Spotted an opportunity in a </a:t>
            </a:r>
            <a:r>
              <a:rPr lang="en-US" sz="1600" b="1" dirty="0">
                <a:solidFill>
                  <a:srgbClr val="595959"/>
                </a:solidFill>
              </a:rPr>
              <a:t>disused church</a:t>
            </a:r>
            <a:r>
              <a:rPr lang="en-US" sz="1600" dirty="0">
                <a:solidFill>
                  <a:srgbClr val="595959"/>
                </a:solidFill>
              </a:rPr>
              <a:t>, defined a unique </a:t>
            </a:r>
            <a:r>
              <a:rPr lang="en-US" sz="1600" b="1" dirty="0">
                <a:solidFill>
                  <a:srgbClr val="595959"/>
                </a:solidFill>
              </a:rPr>
              <a:t>hybrid business model</a:t>
            </a:r>
            <a:r>
              <a:rPr lang="en-US" sz="1600" dirty="0">
                <a:solidFill>
                  <a:srgbClr val="595959"/>
                </a:solidFill>
              </a:rPr>
              <a:t>, and attracted a </a:t>
            </a:r>
            <a:r>
              <a:rPr lang="en-US" sz="1600" b="1" dirty="0">
                <a:solidFill>
                  <a:srgbClr val="595959"/>
                </a:solidFill>
              </a:rPr>
              <a:t>niche market</a:t>
            </a:r>
            <a:r>
              <a:rPr lang="en-US" sz="1600" dirty="0">
                <a:solidFill>
                  <a:srgbClr val="595959"/>
                </a:solidFill>
              </a:rPr>
              <a:t>.</a:t>
            </a:r>
          </a:p>
          <a:p>
            <a:endParaRPr lang="en-US" sz="1600" dirty="0">
              <a:solidFill>
                <a:srgbClr val="595959"/>
              </a:solidFill>
            </a:endParaRPr>
          </a:p>
          <a:p>
            <a:r>
              <a:rPr lang="en-US" sz="1600" dirty="0">
                <a:solidFill>
                  <a:srgbClr val="595959"/>
                </a:solidFill>
              </a:rPr>
              <a:t>They transformed a 1921 church into a hybrid hotel–</a:t>
            </a:r>
            <a:r>
              <a:rPr lang="en-US" sz="1600" b="1" dirty="0">
                <a:solidFill>
                  <a:srgbClr val="595959"/>
                </a:solidFill>
              </a:rPr>
              <a:t>hostel </a:t>
            </a:r>
            <a:r>
              <a:rPr lang="en-US" sz="1600" dirty="0">
                <a:solidFill>
                  <a:srgbClr val="595959"/>
                </a:solidFill>
              </a:rPr>
              <a:t>that doubles </a:t>
            </a:r>
            <a:r>
              <a:rPr lang="en-US" sz="1600" b="1" dirty="0">
                <a:solidFill>
                  <a:srgbClr val="595959"/>
                </a:solidFill>
              </a:rPr>
              <a:t>as a cultural hub</a:t>
            </a:r>
            <a:r>
              <a:rPr lang="en-US" sz="1600" dirty="0">
                <a:solidFill>
                  <a:srgbClr val="595959"/>
                </a:solidFill>
              </a:rPr>
              <a:t>. With </a:t>
            </a:r>
            <a:r>
              <a:rPr lang="en-US" sz="1600" b="1" dirty="0">
                <a:solidFill>
                  <a:srgbClr val="595959"/>
                </a:solidFill>
              </a:rPr>
              <a:t>affordable</a:t>
            </a:r>
            <a:r>
              <a:rPr lang="en-US" sz="1600" dirty="0">
                <a:solidFill>
                  <a:srgbClr val="595959"/>
                </a:solidFill>
              </a:rPr>
              <a:t> pods, private rooms, and vibrant </a:t>
            </a:r>
            <a:r>
              <a:rPr lang="en-US" sz="1600" b="1" dirty="0">
                <a:solidFill>
                  <a:srgbClr val="595959"/>
                </a:solidFill>
              </a:rPr>
              <a:t>communal spaces</a:t>
            </a:r>
            <a:r>
              <a:rPr lang="en-US" sz="1600" dirty="0">
                <a:solidFill>
                  <a:srgbClr val="595959"/>
                </a:solidFill>
              </a:rPr>
              <a:t>, it attracts both budget-conscious and </a:t>
            </a:r>
            <a:r>
              <a:rPr lang="en-US" sz="1600" b="1" dirty="0">
                <a:solidFill>
                  <a:srgbClr val="595959"/>
                </a:solidFill>
              </a:rPr>
              <a:t>culture-driven</a:t>
            </a:r>
            <a:r>
              <a:rPr lang="en-US" sz="1600" dirty="0">
                <a:solidFill>
                  <a:srgbClr val="595959"/>
                </a:solidFill>
              </a:rPr>
              <a:t> </a:t>
            </a:r>
            <a:r>
              <a:rPr lang="en-US" sz="1600" dirty="0" err="1">
                <a:solidFill>
                  <a:srgbClr val="595959"/>
                </a:solidFill>
              </a:rPr>
              <a:t>travellers</a:t>
            </a:r>
            <a:r>
              <a:rPr lang="en-US" sz="1600" dirty="0">
                <a:solidFill>
                  <a:srgbClr val="595959"/>
                </a:solidFill>
              </a:rPr>
              <a:t>.</a:t>
            </a:r>
            <a:endParaRPr lang="en-IE" sz="1600" dirty="0">
              <a:solidFill>
                <a:srgbClr val="595959"/>
              </a:solidFill>
            </a:endParaRPr>
          </a:p>
        </p:txBody>
      </p:sp>
    </p:spTree>
    <p:extLst>
      <p:ext uri="{BB962C8B-B14F-4D97-AF65-F5344CB8AC3E}">
        <p14:creationId xmlns:p14="http://schemas.microsoft.com/office/powerpoint/2010/main" val="295970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9D0882A-58CE-E4AC-65BB-9144803616BD}"/>
              </a:ext>
            </a:extLst>
          </p:cNvPr>
          <p:cNvSpPr>
            <a:spLocks noGrp="1"/>
          </p:cNvSpPr>
          <p:nvPr>
            <p:ph type="body" sz="quarter" idx="32"/>
          </p:nvPr>
        </p:nvSpPr>
        <p:spPr/>
        <p:txBody>
          <a:bodyPr/>
          <a:lstStyle/>
          <a:p>
            <a:pPr>
              <a:lnSpc>
                <a:spcPct val="100000"/>
              </a:lnSpc>
            </a:pPr>
            <a:r>
              <a:rPr lang="en-US" sz="1800" b="1" dirty="0">
                <a:solidFill>
                  <a:srgbClr val="EC7C69"/>
                </a:solidFill>
              </a:rPr>
              <a:t>Value Proposition &amp; Target Market:</a:t>
            </a:r>
            <a:r>
              <a:rPr lang="en-US" sz="1800" dirty="0">
                <a:solidFill>
                  <a:srgbClr val="EC7C69"/>
                </a:solidFill>
              </a:rPr>
              <a:t> </a:t>
            </a:r>
            <a:r>
              <a:rPr lang="en-US" sz="1600" dirty="0">
                <a:solidFill>
                  <a:srgbClr val="474747"/>
                </a:solidFill>
              </a:rPr>
              <a:t>BUNK is a young Dutch hotel chain (launched 2019) that </a:t>
            </a:r>
            <a:r>
              <a:rPr lang="en-US" sz="1600" b="1" dirty="0">
                <a:solidFill>
                  <a:srgbClr val="474747"/>
                </a:solidFill>
              </a:rPr>
              <a:t>bridges the gap between hostels and traditional hotels</a:t>
            </a:r>
          </a:p>
          <a:p>
            <a:pPr>
              <a:lnSpc>
                <a:spcPct val="100000"/>
              </a:lnSpc>
            </a:pPr>
            <a:endParaRPr lang="en-US" sz="1600" b="1" dirty="0">
              <a:solidFill>
                <a:srgbClr val="474747"/>
              </a:solidFill>
            </a:endParaRPr>
          </a:p>
          <a:p>
            <a:pPr>
              <a:lnSpc>
                <a:spcPct val="100000"/>
              </a:lnSpc>
            </a:pPr>
            <a:r>
              <a:rPr lang="en-US" sz="1600" dirty="0">
                <a:solidFill>
                  <a:srgbClr val="474747"/>
                </a:solidFill>
              </a:rPr>
              <a:t>Its </a:t>
            </a:r>
            <a:r>
              <a:rPr lang="en-US" sz="1800" b="1" dirty="0">
                <a:solidFill>
                  <a:srgbClr val="EC7C69"/>
                </a:solidFill>
              </a:rPr>
              <a:t>core promise </a:t>
            </a:r>
            <a:r>
              <a:rPr lang="en-US" sz="1600" dirty="0">
                <a:solidFill>
                  <a:srgbClr val="474747"/>
                </a:solidFill>
              </a:rPr>
              <a:t>is to provide a </a:t>
            </a:r>
            <a:r>
              <a:rPr lang="en-US" sz="1600" b="1" dirty="0">
                <a:solidFill>
                  <a:srgbClr val="474747"/>
                </a:solidFill>
              </a:rPr>
              <a:t>“touch of luxury at an affordable price”</a:t>
            </a:r>
            <a:r>
              <a:rPr lang="en-US" sz="1600" dirty="0">
                <a:solidFill>
                  <a:srgbClr val="474747"/>
                </a:solidFill>
              </a:rPr>
              <a:t>– meaning guests get stylish, art-filled surroundings and quality amenities without the high cost.</a:t>
            </a:r>
          </a:p>
          <a:p>
            <a:pPr>
              <a:lnSpc>
                <a:spcPct val="100000"/>
              </a:lnSpc>
            </a:pPr>
            <a:endParaRPr lang="en-US" sz="1600" dirty="0">
              <a:solidFill>
                <a:srgbClr val="474747"/>
              </a:solidFill>
            </a:endParaRPr>
          </a:p>
          <a:p>
            <a:pPr>
              <a:lnSpc>
                <a:spcPct val="100000"/>
              </a:lnSpc>
            </a:pPr>
            <a:r>
              <a:rPr lang="en-US" sz="1800" b="1" dirty="0">
                <a:solidFill>
                  <a:srgbClr val="EC7C69"/>
                </a:solidFill>
              </a:rPr>
              <a:t>Unique offering: </a:t>
            </a:r>
            <a:r>
              <a:rPr lang="en-US" sz="1600" dirty="0">
                <a:solidFill>
                  <a:srgbClr val="474747"/>
                </a:solidFill>
              </a:rPr>
              <a:t>By converting deconsecrated churches in Amsterdam into lodging, BUNK offers a </a:t>
            </a:r>
            <a:r>
              <a:rPr lang="en-US" sz="1600" b="1" dirty="0">
                <a:solidFill>
                  <a:srgbClr val="474747"/>
                </a:solidFill>
              </a:rPr>
              <a:t>unique stay with local character and cultural flair</a:t>
            </a:r>
            <a:r>
              <a:rPr lang="en-US" sz="1600" dirty="0">
                <a:solidFill>
                  <a:srgbClr val="474747"/>
                </a:solidFill>
              </a:rPr>
              <a:t>. </a:t>
            </a:r>
          </a:p>
          <a:p>
            <a:pPr>
              <a:lnSpc>
                <a:spcPct val="100000"/>
              </a:lnSpc>
            </a:pPr>
            <a:endParaRPr lang="en-US" sz="1600" dirty="0">
              <a:solidFill>
                <a:srgbClr val="474747"/>
              </a:solidFill>
            </a:endParaRPr>
          </a:p>
          <a:p>
            <a:pPr>
              <a:lnSpc>
                <a:spcPct val="100000"/>
              </a:lnSpc>
            </a:pPr>
            <a:r>
              <a:rPr lang="en-US" sz="1600" dirty="0">
                <a:solidFill>
                  <a:srgbClr val="474747"/>
                </a:solidFill>
              </a:rPr>
              <a:t>The </a:t>
            </a:r>
            <a:r>
              <a:rPr lang="en-US" sz="1800" b="1" dirty="0">
                <a:solidFill>
                  <a:srgbClr val="EC7C69"/>
                </a:solidFill>
              </a:rPr>
              <a:t>target market </a:t>
            </a:r>
            <a:r>
              <a:rPr lang="en-US" sz="1600" dirty="0">
                <a:solidFill>
                  <a:srgbClr val="474747"/>
                </a:solidFill>
              </a:rPr>
              <a:t>skews toward </a:t>
            </a:r>
            <a:r>
              <a:rPr lang="en-US" sz="1600" b="1" dirty="0">
                <a:solidFill>
                  <a:srgbClr val="474747"/>
                </a:solidFill>
              </a:rPr>
              <a:t>young travelers and budget-conscious explorers</a:t>
            </a:r>
            <a:r>
              <a:rPr lang="en-US" sz="1600" dirty="0">
                <a:solidFill>
                  <a:srgbClr val="474747"/>
                </a:solidFill>
              </a:rPr>
              <a:t> who crave community and authenticity but also privacy and comfort. Solo travelers and couples can book futuristic sleeping </a:t>
            </a:r>
            <a:r>
              <a:rPr lang="en-US" sz="1600" b="1" dirty="0">
                <a:solidFill>
                  <a:srgbClr val="474747"/>
                </a:solidFill>
              </a:rPr>
              <a:t>pods (capsule-style bunks)</a:t>
            </a:r>
            <a:r>
              <a:rPr lang="en-US" sz="1600" dirty="0">
                <a:solidFill>
                  <a:srgbClr val="474747"/>
                </a:solidFill>
              </a:rPr>
              <a:t> for hostel-like prices, while those needing more space (including small groups or families) can opt for compact private rooms</a:t>
            </a:r>
          </a:p>
          <a:p>
            <a:pPr>
              <a:lnSpc>
                <a:spcPct val="100000"/>
              </a:lnSpc>
            </a:pPr>
            <a:endParaRPr lang="en-US" sz="1600" dirty="0">
              <a:solidFill>
                <a:srgbClr val="474747"/>
              </a:solidFill>
            </a:endParaRPr>
          </a:p>
          <a:p>
            <a:pPr>
              <a:lnSpc>
                <a:spcPct val="100000"/>
              </a:lnSpc>
            </a:pPr>
            <a:r>
              <a:rPr lang="en-US" sz="1600" dirty="0">
                <a:solidFill>
                  <a:srgbClr val="474747"/>
                </a:solidFill>
              </a:rPr>
              <a:t>This </a:t>
            </a:r>
            <a:r>
              <a:rPr lang="en-US" sz="1800" b="1" dirty="0">
                <a:solidFill>
                  <a:srgbClr val="EC7C69"/>
                </a:solidFill>
              </a:rPr>
              <a:t>“for all budgets” </a:t>
            </a:r>
            <a:r>
              <a:rPr lang="en-US" sz="1600" dirty="0">
                <a:solidFill>
                  <a:srgbClr val="474747"/>
                </a:solidFill>
              </a:rPr>
              <a:t>approach is central to BUNK’s model making it attractive to backpacker-types looking to upgrade as well as conventional hotel guests looking for a quirky, social alternative.</a:t>
            </a:r>
            <a:endParaRPr lang="en-IE" sz="1600" dirty="0">
              <a:solidFill>
                <a:srgbClr val="474747"/>
              </a:solidFill>
            </a:endParaRPr>
          </a:p>
        </p:txBody>
      </p:sp>
      <p:sp>
        <p:nvSpPr>
          <p:cNvPr id="12" name="Text Placeholder 11">
            <a:extLst>
              <a:ext uri="{FF2B5EF4-FFF2-40B4-BE49-F238E27FC236}">
                <a16:creationId xmlns:a16="http://schemas.microsoft.com/office/drawing/2014/main" id="{785FE184-2F3A-9662-75D0-ABCB4E95FD49}"/>
              </a:ext>
            </a:extLst>
          </p:cNvPr>
          <p:cNvSpPr>
            <a:spLocks noGrp="1"/>
          </p:cNvSpPr>
          <p:nvPr>
            <p:ph type="body" sz="quarter" idx="33"/>
          </p:nvPr>
        </p:nvSpPr>
        <p:spPr>
          <a:xfrm>
            <a:off x="4106779" y="195976"/>
            <a:ext cx="3391301" cy="2464200"/>
          </a:xfrm>
        </p:spPr>
        <p:txBody>
          <a:bodyPr/>
          <a:lstStyle/>
          <a:p>
            <a:pPr>
              <a:lnSpc>
                <a:spcPct val="100000"/>
              </a:lnSpc>
            </a:pPr>
            <a:r>
              <a:rPr lang="en-US" sz="2000" b="0" i="1" dirty="0"/>
              <a:t>BUNK Hotels repurpose historic church buildings into hybrid spaces where capsule “pods” and compact rooms are tucked beneath lofty arches. </a:t>
            </a:r>
          </a:p>
          <a:p>
            <a:pPr>
              <a:lnSpc>
                <a:spcPct val="100000"/>
              </a:lnSpc>
            </a:pPr>
            <a:endParaRPr lang="en-US" sz="2000" b="0" i="1" dirty="0"/>
          </a:p>
          <a:p>
            <a:pPr>
              <a:lnSpc>
                <a:spcPct val="100000"/>
              </a:lnSpc>
            </a:pPr>
            <a:r>
              <a:rPr lang="en-US" sz="2000" b="0" i="1" dirty="0"/>
              <a:t>This innovative design reflects BUNK’s mission to blend the social vibe of a hostel with the comfort and style of a boutique hotel.</a:t>
            </a:r>
            <a:endParaRPr lang="en-IE" sz="2000" b="0" i="1" dirty="0"/>
          </a:p>
        </p:txBody>
      </p:sp>
      <p:sp>
        <p:nvSpPr>
          <p:cNvPr id="9" name="Text Placeholder 8">
            <a:extLst>
              <a:ext uri="{FF2B5EF4-FFF2-40B4-BE49-F238E27FC236}">
                <a16:creationId xmlns:a16="http://schemas.microsoft.com/office/drawing/2014/main" id="{A36D4241-093D-A430-0A99-ADA950324C83}"/>
              </a:ext>
            </a:extLst>
          </p:cNvPr>
          <p:cNvSpPr>
            <a:spLocks noGrp="1"/>
          </p:cNvSpPr>
          <p:nvPr>
            <p:ph type="body" sz="quarter" idx="18"/>
          </p:nvPr>
        </p:nvSpPr>
        <p:spPr>
          <a:xfrm>
            <a:off x="485930" y="1867392"/>
            <a:ext cx="2791841" cy="1049221"/>
          </a:xfrm>
        </p:spPr>
        <p:txBody>
          <a:bodyPr/>
          <a:lstStyle/>
          <a:p>
            <a:pPr>
              <a:lnSpc>
                <a:spcPct val="100000"/>
              </a:lnSpc>
            </a:pPr>
            <a:r>
              <a:rPr lang="en-US" sz="2000" dirty="0"/>
              <a:t>Hybrid Hospitality Model (Boutique Hotel + Design Hostel + Cultural Venue)</a:t>
            </a:r>
            <a:r>
              <a:rPr lang="en-IE" sz="2000" dirty="0"/>
              <a:t> </a:t>
            </a:r>
          </a:p>
        </p:txBody>
      </p:sp>
      <p:sp>
        <p:nvSpPr>
          <p:cNvPr id="10" name="Text Placeholder 9">
            <a:extLst>
              <a:ext uri="{FF2B5EF4-FFF2-40B4-BE49-F238E27FC236}">
                <a16:creationId xmlns:a16="http://schemas.microsoft.com/office/drawing/2014/main" id="{51C34429-10AC-A16E-19B6-68D755D52932}"/>
              </a:ext>
            </a:extLst>
          </p:cNvPr>
          <p:cNvSpPr>
            <a:spLocks noGrp="1"/>
          </p:cNvSpPr>
          <p:nvPr>
            <p:ph type="body" sz="quarter" idx="19"/>
          </p:nvPr>
        </p:nvSpPr>
        <p:spPr>
          <a:xfrm>
            <a:off x="376121" y="856008"/>
            <a:ext cx="3011322" cy="385564"/>
          </a:xfrm>
        </p:spPr>
        <p:txBody>
          <a:bodyPr/>
          <a:lstStyle/>
          <a:p>
            <a:r>
              <a:rPr lang="en-IE" dirty="0"/>
              <a:t>Bunk Hotel</a:t>
            </a:r>
          </a:p>
        </p:txBody>
      </p:sp>
      <p:pic>
        <p:nvPicPr>
          <p:cNvPr id="16" name="Picture Placeholder 15" descr="A restaurant with tables and chairs&#10;&#10;AI-generated content may be incorrect.">
            <a:extLst>
              <a:ext uri="{FF2B5EF4-FFF2-40B4-BE49-F238E27FC236}">
                <a16:creationId xmlns:a16="http://schemas.microsoft.com/office/drawing/2014/main" id="{DE93EA81-0570-8E20-EFC9-5C67A16C0FBD}"/>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6785" r="16785"/>
          <a:stretch>
            <a:fillRect/>
          </a:stretch>
        </p:blipFill>
        <p:spPr/>
      </p:pic>
      <p:sp>
        <p:nvSpPr>
          <p:cNvPr id="14" name="Text Placeholder 13">
            <a:extLst>
              <a:ext uri="{FF2B5EF4-FFF2-40B4-BE49-F238E27FC236}">
                <a16:creationId xmlns:a16="http://schemas.microsoft.com/office/drawing/2014/main" id="{55CEDC3D-F34A-A32F-58F1-369ED995C332}"/>
              </a:ext>
            </a:extLst>
          </p:cNvPr>
          <p:cNvSpPr>
            <a:spLocks noGrp="1"/>
          </p:cNvSpPr>
          <p:nvPr>
            <p:ph type="body" sz="quarter" idx="65"/>
          </p:nvPr>
        </p:nvSpPr>
        <p:spPr/>
        <p:txBody>
          <a:bodyPr/>
          <a:lstStyle/>
          <a:p>
            <a:r>
              <a:rPr lang="en-IE" dirty="0"/>
              <a:t>Bunk Hotel, Netherlands</a:t>
            </a:r>
          </a:p>
        </p:txBody>
      </p:sp>
    </p:spTree>
    <p:extLst>
      <p:ext uri="{BB962C8B-B14F-4D97-AF65-F5344CB8AC3E}">
        <p14:creationId xmlns:p14="http://schemas.microsoft.com/office/powerpoint/2010/main" val="1536653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3A83F618-8909-5B62-8116-6FDEA902E21F}"/>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7105" r="17105"/>
          <a:stretch>
            <a:fillRect/>
          </a:stretch>
        </p:blipFill>
        <p:spPr/>
      </p:pic>
      <p:sp>
        <p:nvSpPr>
          <p:cNvPr id="3" name="Text Placeholder 2">
            <a:extLst>
              <a:ext uri="{FF2B5EF4-FFF2-40B4-BE49-F238E27FC236}">
                <a16:creationId xmlns:a16="http://schemas.microsoft.com/office/drawing/2014/main" id="{7406FA88-8D61-47C3-B753-54E9E40D0AF1}"/>
              </a:ext>
            </a:extLst>
          </p:cNvPr>
          <p:cNvSpPr>
            <a:spLocks noGrp="1"/>
          </p:cNvSpPr>
          <p:nvPr>
            <p:ph type="body" sz="quarter" idx="42"/>
          </p:nvPr>
        </p:nvSpPr>
        <p:spPr/>
        <p:txBody>
          <a:bodyPr/>
          <a:lstStyle/>
          <a:p>
            <a:r>
              <a:rPr lang="en-IE" dirty="0"/>
              <a:t>Bunk Hotel, NHL</a:t>
            </a:r>
          </a:p>
        </p:txBody>
      </p:sp>
      <p:pic>
        <p:nvPicPr>
          <p:cNvPr id="16" name="Picture Placeholder 15" descr="A purple dinosaur statue in a room&#10;&#10;AI-generated content may be incorrect.">
            <a:extLst>
              <a:ext uri="{FF2B5EF4-FFF2-40B4-BE49-F238E27FC236}">
                <a16:creationId xmlns:a16="http://schemas.microsoft.com/office/drawing/2014/main" id="{E97FCA92-DE8F-E382-9A82-3FA52D1EA94B}"/>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l="41168" r="20144" b="11664"/>
          <a:stretch>
            <a:fillRect/>
          </a:stretch>
        </p:blipFill>
        <p:spPr>
          <a:xfrm>
            <a:off x="72102" y="6079704"/>
            <a:ext cx="3485072" cy="4700592"/>
          </a:xfrm>
        </p:spPr>
      </p:pic>
      <p:pic>
        <p:nvPicPr>
          <p:cNvPr id="12" name="Picture Placeholder 11">
            <a:extLst>
              <a:ext uri="{FF2B5EF4-FFF2-40B4-BE49-F238E27FC236}">
                <a16:creationId xmlns:a16="http://schemas.microsoft.com/office/drawing/2014/main" id="{26C08C28-8E54-E5F1-105D-40B87433AB88}"/>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l="16666" r="16666"/>
          <a:stretch>
            <a:fillRect/>
          </a:stretch>
        </p:blipFill>
        <p:spPr/>
      </p:pic>
      <p:pic>
        <p:nvPicPr>
          <p:cNvPr id="14" name="Picture Placeholder 13">
            <a:extLst>
              <a:ext uri="{FF2B5EF4-FFF2-40B4-BE49-F238E27FC236}">
                <a16:creationId xmlns:a16="http://schemas.microsoft.com/office/drawing/2014/main" id="{8B83836D-3631-EA50-3A1E-D75D2A70C81C}"/>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l="16666" r="16666"/>
          <a:stretch>
            <a:fillRect/>
          </a:stretch>
        </p:blipFill>
        <p:spPr/>
      </p:pic>
      <p:sp>
        <p:nvSpPr>
          <p:cNvPr id="21" name="TextBox 20">
            <a:extLst>
              <a:ext uri="{FF2B5EF4-FFF2-40B4-BE49-F238E27FC236}">
                <a16:creationId xmlns:a16="http://schemas.microsoft.com/office/drawing/2014/main" id="{104F9D30-430E-176E-855A-C20A931EFCB9}"/>
              </a:ext>
            </a:extLst>
          </p:cNvPr>
          <p:cNvSpPr txBox="1"/>
          <p:nvPr/>
        </p:nvSpPr>
        <p:spPr>
          <a:xfrm>
            <a:off x="131238" y="261037"/>
            <a:ext cx="3366799" cy="5632311"/>
          </a:xfrm>
          <a:prstGeom prst="rect">
            <a:avLst/>
          </a:prstGeom>
          <a:noFill/>
        </p:spPr>
        <p:txBody>
          <a:bodyPr wrap="square" rtlCol="0">
            <a:spAutoFit/>
          </a:bodyPr>
          <a:lstStyle/>
          <a:p>
            <a:pPr marL="285750" indent="-285750">
              <a:buFont typeface="Wingdings" panose="05000000000000000000" pitchFamily="2" charset="2"/>
              <a:buChar char="v"/>
            </a:pPr>
            <a:r>
              <a:rPr lang="en-US" b="1" dirty="0">
                <a:solidFill>
                  <a:srgbClr val="EC7C69"/>
                </a:solidFill>
              </a:rPr>
              <a:t>Opportunity:</a:t>
            </a:r>
            <a:r>
              <a:rPr lang="en-US" dirty="0">
                <a:solidFill>
                  <a:srgbClr val="EC7C69"/>
                </a:solidFill>
              </a:rPr>
              <a:t> </a:t>
            </a:r>
            <a:r>
              <a:rPr lang="en-US" dirty="0">
                <a:solidFill>
                  <a:srgbClr val="595959"/>
                </a:solidFill>
              </a:rPr>
              <a:t>Reimagined a disused church as a tourism anchor, </a:t>
            </a:r>
            <a:r>
              <a:rPr lang="en-US" dirty="0" err="1">
                <a:solidFill>
                  <a:srgbClr val="595959"/>
                </a:solidFill>
              </a:rPr>
              <a:t>maximising</a:t>
            </a:r>
            <a:r>
              <a:rPr lang="en-US" dirty="0">
                <a:solidFill>
                  <a:srgbClr val="595959"/>
                </a:solidFill>
              </a:rPr>
              <a:t> space through </a:t>
            </a:r>
            <a:r>
              <a:rPr lang="en-US" b="1" dirty="0">
                <a:solidFill>
                  <a:srgbClr val="595959"/>
                </a:solidFill>
              </a:rPr>
              <a:t>pods, studios, and events. </a:t>
            </a:r>
          </a:p>
          <a:p>
            <a:pPr marL="285750" indent="-285750">
              <a:buFont typeface="Wingdings" panose="05000000000000000000" pitchFamily="2" charset="2"/>
              <a:buChar char="v"/>
            </a:pPr>
            <a:r>
              <a:rPr lang="en-US" b="1" dirty="0">
                <a:solidFill>
                  <a:srgbClr val="EC7C69"/>
                </a:solidFill>
              </a:rPr>
              <a:t>Strong Brand:</a:t>
            </a:r>
            <a:r>
              <a:rPr lang="en-US" dirty="0">
                <a:solidFill>
                  <a:srgbClr val="EC7C69"/>
                </a:solidFill>
              </a:rPr>
              <a:t> </a:t>
            </a:r>
            <a:r>
              <a:rPr lang="en-US" dirty="0">
                <a:solidFill>
                  <a:srgbClr val="595959"/>
                </a:solidFill>
              </a:rPr>
              <a:t>Positioning as a </a:t>
            </a:r>
            <a:r>
              <a:rPr lang="en-US" b="1" dirty="0">
                <a:solidFill>
                  <a:srgbClr val="595959"/>
                </a:solidFill>
              </a:rPr>
              <a:t>cultural hub with art, music, and podcasts </a:t>
            </a:r>
            <a:r>
              <a:rPr lang="en-US" dirty="0">
                <a:solidFill>
                  <a:srgbClr val="595959"/>
                </a:solidFill>
              </a:rPr>
              <a:t>embedded into its operations makes Bunk stand out in a crowded market. </a:t>
            </a:r>
          </a:p>
          <a:p>
            <a:pPr marL="285750" indent="-285750">
              <a:buFont typeface="Wingdings" panose="05000000000000000000" pitchFamily="2" charset="2"/>
              <a:buChar char="v"/>
            </a:pPr>
            <a:r>
              <a:rPr lang="en-US" b="1" dirty="0">
                <a:solidFill>
                  <a:srgbClr val="EC7C69"/>
                </a:solidFill>
              </a:rPr>
              <a:t>Guest Experience:</a:t>
            </a:r>
            <a:r>
              <a:rPr lang="en-US" dirty="0">
                <a:solidFill>
                  <a:srgbClr val="EC7C69"/>
                </a:solidFill>
              </a:rPr>
              <a:t> </a:t>
            </a:r>
            <a:r>
              <a:rPr lang="en-US" dirty="0">
                <a:solidFill>
                  <a:srgbClr val="595959"/>
                </a:solidFill>
              </a:rPr>
              <a:t>Guests don’t just stay overnight—they participate in cultural life through </a:t>
            </a:r>
            <a:r>
              <a:rPr lang="en-US" b="1" dirty="0">
                <a:solidFill>
                  <a:srgbClr val="595959"/>
                </a:solidFill>
              </a:rPr>
              <a:t>workshops, exhibitions, and live events. </a:t>
            </a:r>
          </a:p>
          <a:p>
            <a:pPr marL="285750" indent="-285750">
              <a:buFont typeface="Wingdings" panose="05000000000000000000" pitchFamily="2" charset="2"/>
              <a:buChar char="v"/>
            </a:pPr>
            <a:r>
              <a:rPr lang="en-US" b="1" dirty="0">
                <a:solidFill>
                  <a:srgbClr val="EC7C69"/>
                </a:solidFill>
              </a:rPr>
              <a:t>Viability:</a:t>
            </a:r>
            <a:r>
              <a:rPr lang="en-US" dirty="0">
                <a:solidFill>
                  <a:srgbClr val="EC7C69"/>
                </a:solidFill>
              </a:rPr>
              <a:t> </a:t>
            </a:r>
            <a:r>
              <a:rPr lang="en-US" dirty="0">
                <a:solidFill>
                  <a:srgbClr val="595959"/>
                </a:solidFill>
              </a:rPr>
              <a:t>Combining budget lodging with cultural programming </a:t>
            </a:r>
            <a:r>
              <a:rPr lang="en-US" b="1" dirty="0">
                <a:solidFill>
                  <a:srgbClr val="595959"/>
                </a:solidFill>
              </a:rPr>
              <a:t>diversifies revenue </a:t>
            </a:r>
            <a:r>
              <a:rPr lang="en-US" dirty="0">
                <a:solidFill>
                  <a:srgbClr val="595959"/>
                </a:solidFill>
              </a:rPr>
              <a:t>and keeps occupancy strong.</a:t>
            </a:r>
            <a:endParaRPr lang="en-IE" dirty="0">
              <a:solidFill>
                <a:srgbClr val="595959"/>
              </a:solidFill>
            </a:endParaRPr>
          </a:p>
        </p:txBody>
      </p:sp>
    </p:spTree>
    <p:extLst>
      <p:ext uri="{BB962C8B-B14F-4D97-AF65-F5344CB8AC3E}">
        <p14:creationId xmlns:p14="http://schemas.microsoft.com/office/powerpoint/2010/main" val="2527324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family sitting on a bed in a glass room&#10;&#10;AI-generated content may be incorrect.">
            <a:extLst>
              <a:ext uri="{FF2B5EF4-FFF2-40B4-BE49-F238E27FC236}">
                <a16:creationId xmlns:a16="http://schemas.microsoft.com/office/drawing/2014/main" id="{DD1DEDD5-E416-C887-65C0-9C009F04E34C}"/>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44" r="6844"/>
          <a:stretch>
            <a:fillRect/>
          </a:stretch>
        </p:blipFill>
        <p:spPr/>
      </p:pic>
      <p:sp>
        <p:nvSpPr>
          <p:cNvPr id="9" name="Text Placeholder 8">
            <a:extLst>
              <a:ext uri="{FF2B5EF4-FFF2-40B4-BE49-F238E27FC236}">
                <a16:creationId xmlns:a16="http://schemas.microsoft.com/office/drawing/2014/main" id="{2B30DE0F-D044-F896-8371-30C361F9C51B}"/>
              </a:ext>
            </a:extLst>
          </p:cNvPr>
          <p:cNvSpPr>
            <a:spLocks noGrp="1"/>
          </p:cNvSpPr>
          <p:nvPr>
            <p:ph type="body" sz="quarter" idx="14"/>
          </p:nvPr>
        </p:nvSpPr>
        <p:spPr/>
        <p:txBody>
          <a:bodyPr/>
          <a:lstStyle/>
          <a:p>
            <a:r>
              <a:rPr lang="en-IE" dirty="0"/>
              <a:t>02</a:t>
            </a:r>
          </a:p>
        </p:txBody>
      </p:sp>
      <p:sp>
        <p:nvSpPr>
          <p:cNvPr id="10" name="Text Placeholder 9">
            <a:extLst>
              <a:ext uri="{FF2B5EF4-FFF2-40B4-BE49-F238E27FC236}">
                <a16:creationId xmlns:a16="http://schemas.microsoft.com/office/drawing/2014/main" id="{5DFC49B5-FF44-AA3B-47C6-F9E7D4CC53BA}"/>
              </a:ext>
            </a:extLst>
          </p:cNvPr>
          <p:cNvSpPr>
            <a:spLocks noGrp="1"/>
          </p:cNvSpPr>
          <p:nvPr>
            <p:ph type="body" sz="quarter" idx="15"/>
          </p:nvPr>
        </p:nvSpPr>
        <p:spPr>
          <a:xfrm>
            <a:off x="2422713" y="695363"/>
            <a:ext cx="2930148" cy="2002900"/>
          </a:xfrm>
        </p:spPr>
        <p:txBody>
          <a:bodyPr/>
          <a:lstStyle/>
          <a:p>
            <a:r>
              <a:rPr lang="en-IE" dirty="0"/>
              <a:t>Panoramic Glass Lodge, Iceland</a:t>
            </a:r>
          </a:p>
        </p:txBody>
      </p:sp>
      <p:sp>
        <p:nvSpPr>
          <p:cNvPr id="12" name="Text Placeholder 11">
            <a:extLst>
              <a:ext uri="{FF2B5EF4-FFF2-40B4-BE49-F238E27FC236}">
                <a16:creationId xmlns:a16="http://schemas.microsoft.com/office/drawing/2014/main" id="{81713145-1BB4-AF11-F2F5-1A346FE84BD4}"/>
              </a:ext>
            </a:extLst>
          </p:cNvPr>
          <p:cNvSpPr>
            <a:spLocks noGrp="1"/>
          </p:cNvSpPr>
          <p:nvPr>
            <p:ph type="body" sz="quarter" idx="66"/>
          </p:nvPr>
        </p:nvSpPr>
        <p:spPr/>
        <p:txBody>
          <a:bodyPr/>
          <a:lstStyle/>
          <a:p>
            <a:r>
              <a:rPr lang="en-IE" dirty="0"/>
              <a:t>Panoramic Glass Lodge Iceland</a:t>
            </a:r>
          </a:p>
        </p:txBody>
      </p:sp>
      <p:sp>
        <p:nvSpPr>
          <p:cNvPr id="15" name="Text Placeholder 9">
            <a:extLst>
              <a:ext uri="{FF2B5EF4-FFF2-40B4-BE49-F238E27FC236}">
                <a16:creationId xmlns:a16="http://schemas.microsoft.com/office/drawing/2014/main" id="{E6C1EF8B-75F4-60CC-A66C-950C0C7EB318}"/>
              </a:ext>
            </a:extLst>
          </p:cNvPr>
          <p:cNvSpPr txBox="1">
            <a:spLocks/>
          </p:cNvSpPr>
          <p:nvPr/>
        </p:nvSpPr>
        <p:spPr>
          <a:xfrm>
            <a:off x="929029" y="2698263"/>
            <a:ext cx="5162282"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200" dirty="0"/>
              <a:t>Panorama Glass Lodge offers secluded glass cabins in the wilds of Iceland, where guests can watch the northern lights or midnight sun from their bed. </a:t>
            </a:r>
          </a:p>
          <a:p>
            <a:r>
              <a:rPr lang="en-US" sz="2200" dirty="0"/>
              <a:t>This “infinite star hotel” concept delivers a once-in-a-lifetime experience blending luxury and nature.</a:t>
            </a:r>
            <a:endParaRPr lang="en-IE" sz="2200" dirty="0"/>
          </a:p>
        </p:txBody>
      </p:sp>
    </p:spTree>
    <p:extLst>
      <p:ext uri="{BB962C8B-B14F-4D97-AF65-F5344CB8AC3E}">
        <p14:creationId xmlns:p14="http://schemas.microsoft.com/office/powerpoint/2010/main" val="18361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7628B-DBB3-2CF5-ACBC-8977BAA8B13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CAA2AED-32A2-361D-C817-3E1927BEDEF2}"/>
              </a:ext>
            </a:extLst>
          </p:cNvPr>
          <p:cNvSpPr>
            <a:spLocks noGrp="1"/>
          </p:cNvSpPr>
          <p:nvPr>
            <p:ph type="body" sz="quarter" idx="32"/>
          </p:nvPr>
        </p:nvSpPr>
        <p:spPr>
          <a:xfrm>
            <a:off x="634478" y="2540306"/>
            <a:ext cx="6506617" cy="2422612"/>
          </a:xfrm>
        </p:spPr>
        <p:txBody>
          <a:bodyPr numCol="1"/>
          <a:lstStyle/>
          <a:p>
            <a:pPr marL="342900" indent="-342900">
              <a:lnSpc>
                <a:spcPct val="100000"/>
              </a:lnSpc>
              <a:buClr>
                <a:srgbClr val="459597"/>
              </a:buClr>
              <a:buFont typeface="Calibri" panose="020F0502020204030204" pitchFamily="34" charset="0"/>
              <a:buChar char="→"/>
            </a:pPr>
            <a:r>
              <a:rPr lang="en-US" sz="1800" dirty="0">
                <a:solidFill>
                  <a:srgbClr val="474747"/>
                </a:solidFill>
              </a:rPr>
              <a:t>Panorama Glass Lodge operates </a:t>
            </a:r>
            <a:r>
              <a:rPr lang="en-US" sz="1800" b="1" dirty="0">
                <a:solidFill>
                  <a:srgbClr val="474747"/>
                </a:solidFill>
              </a:rPr>
              <a:t>standalone, high-end glass cabins</a:t>
            </a:r>
            <a:r>
              <a:rPr lang="en-US" sz="1800" dirty="0">
                <a:solidFill>
                  <a:srgbClr val="474747"/>
                </a:solidFill>
              </a:rPr>
              <a:t> in remote scenic locations, offering privacy, immersion in nature (aurora, midnight sun), and curated luxury experiences.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It’s designed for short-stay, high-spend travelers and built on </a:t>
            </a:r>
            <a:r>
              <a:rPr lang="en-US" sz="1800" b="1" dirty="0">
                <a:solidFill>
                  <a:srgbClr val="474747"/>
                </a:solidFill>
              </a:rPr>
              <a:t>viral appeal, scarcity marketing, and minimalist luxury</a:t>
            </a:r>
            <a:r>
              <a:rPr lang="en-US" sz="1800" dirty="0">
                <a:solidFill>
                  <a:srgbClr val="474747"/>
                </a:solidFill>
              </a:rPr>
              <a:t>.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This model focuses on </a:t>
            </a:r>
            <a:r>
              <a:rPr lang="en-US" sz="1800" b="1" dirty="0">
                <a:solidFill>
                  <a:srgbClr val="474747"/>
                </a:solidFill>
              </a:rPr>
              <a:t>low-footprint construction, premium pricing, and direct-to-consumer booking</a:t>
            </a:r>
            <a:r>
              <a:rPr lang="en-US" sz="1800" dirty="0">
                <a:solidFill>
                  <a:srgbClr val="474747"/>
                </a:solidFill>
              </a:rPr>
              <a:t>.</a:t>
            </a:r>
            <a:endParaRPr lang="en-IE" sz="1800" dirty="0">
              <a:solidFill>
                <a:srgbClr val="474747"/>
              </a:solidFill>
            </a:endParaRPr>
          </a:p>
        </p:txBody>
      </p:sp>
      <p:sp>
        <p:nvSpPr>
          <p:cNvPr id="7" name="Text Placeholder 6">
            <a:extLst>
              <a:ext uri="{FF2B5EF4-FFF2-40B4-BE49-F238E27FC236}">
                <a16:creationId xmlns:a16="http://schemas.microsoft.com/office/drawing/2014/main" id="{6CBAF847-5342-E8DC-8BC5-E97C1AB41D9B}"/>
              </a:ext>
            </a:extLst>
          </p:cNvPr>
          <p:cNvSpPr>
            <a:spLocks noGrp="1"/>
          </p:cNvSpPr>
          <p:nvPr>
            <p:ph type="body" sz="quarter" idx="33"/>
          </p:nvPr>
        </p:nvSpPr>
        <p:spPr>
          <a:xfrm>
            <a:off x="634478" y="1003377"/>
            <a:ext cx="6506617" cy="1378032"/>
          </a:xfrm>
        </p:spPr>
        <p:txBody>
          <a:bodyPr/>
          <a:lstStyle/>
          <a:p>
            <a:pPr>
              <a:lnSpc>
                <a:spcPct val="100000"/>
              </a:lnSpc>
            </a:pPr>
            <a:r>
              <a:rPr lang="en-IE" sz="2800" dirty="0"/>
              <a:t>Business Model Type</a:t>
            </a:r>
          </a:p>
          <a:p>
            <a:pPr>
              <a:lnSpc>
                <a:spcPct val="100000"/>
              </a:lnSpc>
            </a:pPr>
            <a:r>
              <a:rPr lang="en-US" sz="2800" b="0" dirty="0">
                <a:solidFill>
                  <a:srgbClr val="474747"/>
                </a:solidFill>
              </a:rPr>
              <a:t>Premium Niche Eco-Glamping Model + Scenic Micro-Stay Experience</a:t>
            </a:r>
            <a:endParaRPr lang="en-IE" sz="2800" dirty="0"/>
          </a:p>
        </p:txBody>
      </p:sp>
      <p:sp>
        <p:nvSpPr>
          <p:cNvPr id="8" name="Text Placeholder 7">
            <a:extLst>
              <a:ext uri="{FF2B5EF4-FFF2-40B4-BE49-F238E27FC236}">
                <a16:creationId xmlns:a16="http://schemas.microsoft.com/office/drawing/2014/main" id="{CAA2ABF8-8644-B208-C802-C20A3C4A20C7}"/>
              </a:ext>
            </a:extLst>
          </p:cNvPr>
          <p:cNvSpPr>
            <a:spLocks noGrp="1"/>
          </p:cNvSpPr>
          <p:nvPr>
            <p:ph type="body" sz="quarter" idx="38"/>
          </p:nvPr>
        </p:nvSpPr>
        <p:spPr>
          <a:xfrm>
            <a:off x="634478" y="463169"/>
            <a:ext cx="6506617" cy="381311"/>
          </a:xfrm>
        </p:spPr>
        <p:txBody>
          <a:bodyPr/>
          <a:lstStyle/>
          <a:p>
            <a:r>
              <a:rPr lang="en-IE" sz="3600" dirty="0"/>
              <a:t>Panorama Glass Lodge, Iceland</a:t>
            </a:r>
          </a:p>
        </p:txBody>
      </p:sp>
      <p:sp>
        <p:nvSpPr>
          <p:cNvPr id="10" name="Text Placeholder 9">
            <a:extLst>
              <a:ext uri="{FF2B5EF4-FFF2-40B4-BE49-F238E27FC236}">
                <a16:creationId xmlns:a16="http://schemas.microsoft.com/office/drawing/2014/main" id="{C1671FAE-FF15-B602-D430-7C64607DF969}"/>
              </a:ext>
            </a:extLst>
          </p:cNvPr>
          <p:cNvSpPr>
            <a:spLocks noGrp="1"/>
          </p:cNvSpPr>
          <p:nvPr>
            <p:ph type="body" sz="quarter" idx="65"/>
          </p:nvPr>
        </p:nvSpPr>
        <p:spPr/>
        <p:txBody>
          <a:bodyPr/>
          <a:lstStyle/>
          <a:p>
            <a:r>
              <a:rPr lang="en-IE" dirty="0"/>
              <a:t>Panorama Glass Lodge, Iceland</a:t>
            </a:r>
          </a:p>
        </p:txBody>
      </p:sp>
      <p:pic>
        <p:nvPicPr>
          <p:cNvPr id="5" name="Picture Placeholder 4" descr="A small black house on a grassy hill by water&#10;&#10;AI-generated content may be incorrect.">
            <a:extLst>
              <a:ext uri="{FF2B5EF4-FFF2-40B4-BE49-F238E27FC236}">
                <a16:creationId xmlns:a16="http://schemas.microsoft.com/office/drawing/2014/main" id="{E090E924-1DEC-357F-2EE7-F6721C0CC0C1}"/>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25" b="7125"/>
          <a:stretch>
            <a:fillRect/>
          </a:stretch>
        </p:blipFill>
        <p:spPr/>
      </p:pic>
    </p:spTree>
    <p:extLst>
      <p:ext uri="{BB962C8B-B14F-4D97-AF65-F5344CB8AC3E}">
        <p14:creationId xmlns:p14="http://schemas.microsoft.com/office/powerpoint/2010/main" val="1782315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65AC94C-3996-364F-A4BC-E1C6507ECEEF}"/>
              </a:ext>
            </a:extLst>
          </p:cNvPr>
          <p:cNvSpPr>
            <a:spLocks noGrp="1"/>
          </p:cNvSpPr>
          <p:nvPr>
            <p:ph type="body" sz="quarter" idx="46"/>
          </p:nvPr>
        </p:nvSpPr>
        <p:spPr>
          <a:xfrm>
            <a:off x="-329447" y="3965349"/>
            <a:ext cx="6777694" cy="798152"/>
          </a:xfrm>
        </p:spPr>
        <p:txBody>
          <a:bodyPr/>
          <a:lstStyle/>
          <a:p>
            <a:pPr algn="ctr"/>
            <a:r>
              <a:rPr lang="en-US" sz="2200" dirty="0">
                <a:solidFill>
                  <a:schemeClr val="bg1"/>
                </a:solidFill>
              </a:rPr>
              <a:t>Tuesday 11 November, 6 - 7 pm</a:t>
            </a:r>
          </a:p>
          <a:p>
            <a:pPr algn="ctr"/>
            <a:r>
              <a:rPr lang="en-US" sz="2200" dirty="0">
                <a:solidFill>
                  <a:schemeClr val="bg1"/>
                </a:solidFill>
              </a:rPr>
              <a:t>Monday 17 November, 6 - 7 pm</a:t>
            </a:r>
          </a:p>
          <a:p>
            <a:pPr algn="ctr"/>
            <a:r>
              <a:rPr lang="en-US" sz="2200" dirty="0">
                <a:solidFill>
                  <a:schemeClr val="bg1"/>
                </a:solidFill>
              </a:rPr>
              <a:t>Monday 24 November, 6 - 7 pm</a:t>
            </a:r>
          </a:p>
          <a:p>
            <a:pPr algn="ctr"/>
            <a:r>
              <a:rPr lang="en-US" sz="2200" dirty="0">
                <a:solidFill>
                  <a:schemeClr val="bg1"/>
                </a:solidFill>
              </a:rPr>
              <a:t>Monday 01 December, 6 - 7 pm</a:t>
            </a:r>
          </a:p>
          <a:p>
            <a:pPr algn="ctr"/>
            <a:endParaRPr lang="en-US" sz="2200" dirty="0">
              <a:solidFill>
                <a:schemeClr val="bg1"/>
              </a:solidFill>
            </a:endParaRPr>
          </a:p>
        </p:txBody>
      </p:sp>
      <p:sp>
        <p:nvSpPr>
          <p:cNvPr id="18" name="Text Placeholder 17">
            <a:extLst>
              <a:ext uri="{FF2B5EF4-FFF2-40B4-BE49-F238E27FC236}">
                <a16:creationId xmlns:a16="http://schemas.microsoft.com/office/drawing/2014/main" id="{F63F3581-181C-EF44-BA65-6C15A4FEE75C}"/>
              </a:ext>
            </a:extLst>
          </p:cNvPr>
          <p:cNvSpPr>
            <a:spLocks noGrp="1"/>
          </p:cNvSpPr>
          <p:nvPr>
            <p:ph type="body" sz="quarter" idx="47"/>
          </p:nvPr>
        </p:nvSpPr>
        <p:spPr>
          <a:xfrm>
            <a:off x="327074" y="2065453"/>
            <a:ext cx="5026936" cy="678575"/>
          </a:xfrm>
        </p:spPr>
        <p:txBody>
          <a:bodyPr/>
          <a:lstStyle/>
          <a:p>
            <a:r>
              <a:rPr lang="en-US" dirty="0"/>
              <a:t>Mentoring Series </a:t>
            </a:r>
            <a:r>
              <a:rPr lang="en-US" b="0" dirty="0"/>
              <a:t>(Nov/Dec 2025) </a:t>
            </a:r>
          </a:p>
        </p:txBody>
      </p:sp>
      <p:sp>
        <p:nvSpPr>
          <p:cNvPr id="4" name="Text Placeholder 3">
            <a:extLst>
              <a:ext uri="{FF2B5EF4-FFF2-40B4-BE49-F238E27FC236}">
                <a16:creationId xmlns:a16="http://schemas.microsoft.com/office/drawing/2014/main" id="{5E0F3FC5-03C8-A587-D526-8672EB82C6C1}"/>
              </a:ext>
            </a:extLst>
          </p:cNvPr>
          <p:cNvSpPr>
            <a:spLocks noGrp="1"/>
          </p:cNvSpPr>
          <p:nvPr>
            <p:ph type="body" sz="quarter" idx="14"/>
          </p:nvPr>
        </p:nvSpPr>
        <p:spPr/>
        <p:txBody>
          <a:bodyPr/>
          <a:lstStyle/>
          <a:p>
            <a:r>
              <a:rPr lang="en-GB"/>
              <a:t>1</a:t>
            </a:r>
          </a:p>
        </p:txBody>
      </p:sp>
      <p:sp>
        <p:nvSpPr>
          <p:cNvPr id="5" name="Text Placeholder 4">
            <a:extLst>
              <a:ext uri="{FF2B5EF4-FFF2-40B4-BE49-F238E27FC236}">
                <a16:creationId xmlns:a16="http://schemas.microsoft.com/office/drawing/2014/main" id="{CD0B3439-C73D-50DD-AF1C-563355EA8D2A}"/>
              </a:ext>
            </a:extLst>
          </p:cNvPr>
          <p:cNvSpPr>
            <a:spLocks noGrp="1"/>
          </p:cNvSpPr>
          <p:nvPr>
            <p:ph type="body" sz="quarter" idx="15"/>
          </p:nvPr>
        </p:nvSpPr>
        <p:spPr>
          <a:xfrm>
            <a:off x="1315964" y="5677102"/>
            <a:ext cx="3486872" cy="415096"/>
          </a:xfrm>
        </p:spPr>
        <p:txBody>
          <a:bodyPr/>
          <a:lstStyle/>
          <a:p>
            <a:r>
              <a:rPr lang="en-US" sz="1428" b="1" dirty="0"/>
              <a:t>FORMAT: </a:t>
            </a:r>
            <a:r>
              <a:rPr lang="en-US" sz="1600" dirty="0"/>
              <a:t>4 x 60-minute live online group mentoring calls</a:t>
            </a:r>
            <a:endParaRPr lang="en-GB" sz="1428" dirty="0"/>
          </a:p>
        </p:txBody>
      </p:sp>
      <p:sp>
        <p:nvSpPr>
          <p:cNvPr id="6" name="Text Placeholder 5">
            <a:extLst>
              <a:ext uri="{FF2B5EF4-FFF2-40B4-BE49-F238E27FC236}">
                <a16:creationId xmlns:a16="http://schemas.microsoft.com/office/drawing/2014/main" id="{81ADE54F-8BC0-82D4-5D8D-AA1E6B4943F3}"/>
              </a:ext>
            </a:extLst>
          </p:cNvPr>
          <p:cNvSpPr>
            <a:spLocks noGrp="1"/>
          </p:cNvSpPr>
          <p:nvPr>
            <p:ph type="body" sz="quarter" idx="16"/>
          </p:nvPr>
        </p:nvSpPr>
        <p:spPr/>
        <p:txBody>
          <a:bodyPr/>
          <a:lstStyle/>
          <a:p>
            <a:r>
              <a:rPr lang="en-GB"/>
              <a:t>2</a:t>
            </a:r>
          </a:p>
        </p:txBody>
      </p:sp>
      <p:sp>
        <p:nvSpPr>
          <p:cNvPr id="7" name="Text Placeholder 6">
            <a:extLst>
              <a:ext uri="{FF2B5EF4-FFF2-40B4-BE49-F238E27FC236}">
                <a16:creationId xmlns:a16="http://schemas.microsoft.com/office/drawing/2014/main" id="{F18C74CE-DC40-F632-8BB5-237964714FD3}"/>
              </a:ext>
            </a:extLst>
          </p:cNvPr>
          <p:cNvSpPr>
            <a:spLocks noGrp="1"/>
          </p:cNvSpPr>
          <p:nvPr>
            <p:ph type="body" sz="quarter" idx="17"/>
          </p:nvPr>
        </p:nvSpPr>
        <p:spPr>
          <a:xfrm>
            <a:off x="1294874" y="6287111"/>
            <a:ext cx="3698231" cy="415096"/>
          </a:xfrm>
        </p:spPr>
        <p:txBody>
          <a:bodyPr anchor="t"/>
          <a:lstStyle/>
          <a:p>
            <a:r>
              <a:rPr lang="en-GB" sz="1600" b="1" dirty="0"/>
              <a:t>START: </a:t>
            </a:r>
            <a:r>
              <a:rPr lang="en-GB" sz="1600" dirty="0"/>
              <a:t>Introduction to concepts through module learning</a:t>
            </a:r>
          </a:p>
        </p:txBody>
      </p:sp>
      <p:sp>
        <p:nvSpPr>
          <p:cNvPr id="8" name="Text Placeholder 7">
            <a:extLst>
              <a:ext uri="{FF2B5EF4-FFF2-40B4-BE49-F238E27FC236}">
                <a16:creationId xmlns:a16="http://schemas.microsoft.com/office/drawing/2014/main" id="{0513FB7A-2C44-6C12-500E-97584A39935F}"/>
              </a:ext>
            </a:extLst>
          </p:cNvPr>
          <p:cNvSpPr>
            <a:spLocks noGrp="1"/>
          </p:cNvSpPr>
          <p:nvPr>
            <p:ph type="body" sz="quarter" idx="18"/>
          </p:nvPr>
        </p:nvSpPr>
        <p:spPr/>
        <p:txBody>
          <a:bodyPr/>
          <a:lstStyle/>
          <a:p>
            <a:r>
              <a:rPr lang="en-GB"/>
              <a:t>3</a:t>
            </a:r>
          </a:p>
        </p:txBody>
      </p:sp>
      <p:sp>
        <p:nvSpPr>
          <p:cNvPr id="9" name="Text Placeholder 8">
            <a:extLst>
              <a:ext uri="{FF2B5EF4-FFF2-40B4-BE49-F238E27FC236}">
                <a16:creationId xmlns:a16="http://schemas.microsoft.com/office/drawing/2014/main" id="{C4046804-162D-F783-9ED8-D157E9BF4850}"/>
              </a:ext>
            </a:extLst>
          </p:cNvPr>
          <p:cNvSpPr>
            <a:spLocks noGrp="1"/>
          </p:cNvSpPr>
          <p:nvPr>
            <p:ph type="body" sz="quarter" idx="19"/>
          </p:nvPr>
        </p:nvSpPr>
        <p:spPr>
          <a:xfrm>
            <a:off x="1294874" y="6897120"/>
            <a:ext cx="4059136" cy="415096"/>
          </a:xfrm>
        </p:spPr>
        <p:txBody>
          <a:bodyPr anchor="t"/>
          <a:lstStyle/>
          <a:p>
            <a:r>
              <a:rPr lang="en-GB" sz="1600" b="1" dirty="0"/>
              <a:t>MIDDLE: </a:t>
            </a:r>
            <a:r>
              <a:rPr lang="en-GB" sz="1600" dirty="0"/>
              <a:t>Mentoring with Lorcan followed with discussion</a:t>
            </a:r>
          </a:p>
        </p:txBody>
      </p:sp>
      <p:sp>
        <p:nvSpPr>
          <p:cNvPr id="10" name="Text Placeholder 9">
            <a:extLst>
              <a:ext uri="{FF2B5EF4-FFF2-40B4-BE49-F238E27FC236}">
                <a16:creationId xmlns:a16="http://schemas.microsoft.com/office/drawing/2014/main" id="{63D7BEB8-B3E0-D2DD-DD6A-F3C9BEED9B3E}"/>
              </a:ext>
            </a:extLst>
          </p:cNvPr>
          <p:cNvSpPr>
            <a:spLocks noGrp="1"/>
          </p:cNvSpPr>
          <p:nvPr>
            <p:ph type="body" sz="quarter" idx="20"/>
          </p:nvPr>
        </p:nvSpPr>
        <p:spPr/>
        <p:txBody>
          <a:bodyPr/>
          <a:lstStyle/>
          <a:p>
            <a:r>
              <a:rPr lang="en-GB"/>
              <a:t>4</a:t>
            </a:r>
          </a:p>
        </p:txBody>
      </p:sp>
      <p:sp>
        <p:nvSpPr>
          <p:cNvPr id="11" name="Text Placeholder 10">
            <a:extLst>
              <a:ext uri="{FF2B5EF4-FFF2-40B4-BE49-F238E27FC236}">
                <a16:creationId xmlns:a16="http://schemas.microsoft.com/office/drawing/2014/main" id="{1A0A1843-EAA0-B866-0022-BB0FC288F420}"/>
              </a:ext>
            </a:extLst>
          </p:cNvPr>
          <p:cNvSpPr>
            <a:spLocks noGrp="1"/>
          </p:cNvSpPr>
          <p:nvPr>
            <p:ph type="body" sz="quarter" idx="21"/>
          </p:nvPr>
        </p:nvSpPr>
        <p:spPr/>
        <p:txBody>
          <a:bodyPr/>
          <a:lstStyle/>
          <a:p>
            <a:r>
              <a:rPr lang="en-GB" sz="1600" b="1" dirty="0"/>
              <a:t>END</a:t>
            </a:r>
            <a:r>
              <a:rPr lang="en-GB" sz="1600" dirty="0"/>
              <a:t>: Key takeaways and learnings, follow up survey</a:t>
            </a:r>
          </a:p>
        </p:txBody>
      </p:sp>
      <p:sp>
        <p:nvSpPr>
          <p:cNvPr id="12" name="Text Placeholder 11">
            <a:extLst>
              <a:ext uri="{FF2B5EF4-FFF2-40B4-BE49-F238E27FC236}">
                <a16:creationId xmlns:a16="http://schemas.microsoft.com/office/drawing/2014/main" id="{B92DBE86-6355-8626-58D0-91A5F686431A}"/>
              </a:ext>
            </a:extLst>
          </p:cNvPr>
          <p:cNvSpPr>
            <a:spLocks noGrp="1"/>
          </p:cNvSpPr>
          <p:nvPr>
            <p:ph type="body" sz="quarter" idx="22"/>
          </p:nvPr>
        </p:nvSpPr>
        <p:spPr/>
        <p:txBody>
          <a:bodyPr/>
          <a:lstStyle/>
          <a:p>
            <a:r>
              <a:rPr lang="en-GB" dirty="0"/>
              <a:t>5</a:t>
            </a:r>
          </a:p>
        </p:txBody>
      </p:sp>
      <p:sp>
        <p:nvSpPr>
          <p:cNvPr id="13" name="Text Placeholder 12">
            <a:extLst>
              <a:ext uri="{FF2B5EF4-FFF2-40B4-BE49-F238E27FC236}">
                <a16:creationId xmlns:a16="http://schemas.microsoft.com/office/drawing/2014/main" id="{3F89BBEB-52E6-1179-2EA2-EA314BFDCF57}"/>
              </a:ext>
            </a:extLst>
          </p:cNvPr>
          <p:cNvSpPr>
            <a:spLocks noGrp="1"/>
          </p:cNvSpPr>
          <p:nvPr>
            <p:ph type="body" sz="quarter" idx="23"/>
          </p:nvPr>
        </p:nvSpPr>
        <p:spPr/>
        <p:txBody>
          <a:bodyPr/>
          <a:lstStyle/>
          <a:p>
            <a:r>
              <a:rPr lang="en-GB" sz="1600" b="1" dirty="0"/>
              <a:t>NEXT SESSION: </a:t>
            </a:r>
            <a:r>
              <a:rPr lang="en-GB" sz="1600" dirty="0"/>
              <a:t>Overview and </a:t>
            </a:r>
            <a:r>
              <a:rPr lang="en-GB" sz="1600" dirty="0" err="1"/>
              <a:t>Disscuss</a:t>
            </a:r>
            <a:endParaRPr lang="en-GB" sz="1600" dirty="0"/>
          </a:p>
        </p:txBody>
      </p:sp>
      <p:sp>
        <p:nvSpPr>
          <p:cNvPr id="3" name="Text Placeholder 2">
            <a:extLst>
              <a:ext uri="{FF2B5EF4-FFF2-40B4-BE49-F238E27FC236}">
                <a16:creationId xmlns:a16="http://schemas.microsoft.com/office/drawing/2014/main" id="{7820D49B-E109-1231-86C8-E64D7BACAB6A}"/>
              </a:ext>
            </a:extLst>
          </p:cNvPr>
          <p:cNvSpPr>
            <a:spLocks noGrp="1"/>
          </p:cNvSpPr>
          <p:nvPr>
            <p:ph type="body" sz="quarter" idx="13"/>
          </p:nvPr>
        </p:nvSpPr>
        <p:spPr>
          <a:xfrm>
            <a:off x="1451160" y="3356382"/>
            <a:ext cx="3902850" cy="736913"/>
          </a:xfrm>
        </p:spPr>
        <p:txBody>
          <a:bodyPr/>
          <a:lstStyle/>
          <a:p>
            <a:r>
              <a:rPr lang="en-GB" dirty="0"/>
              <a:t>Overview</a:t>
            </a:r>
          </a:p>
        </p:txBody>
      </p:sp>
      <p:sp>
        <p:nvSpPr>
          <p:cNvPr id="23" name="Text Placeholder 22">
            <a:extLst>
              <a:ext uri="{FF2B5EF4-FFF2-40B4-BE49-F238E27FC236}">
                <a16:creationId xmlns:a16="http://schemas.microsoft.com/office/drawing/2014/main" id="{41062939-C45E-1C68-752E-9FCA01F33973}"/>
              </a:ext>
            </a:extLst>
          </p:cNvPr>
          <p:cNvSpPr>
            <a:spLocks noGrp="1"/>
          </p:cNvSpPr>
          <p:nvPr>
            <p:ph type="body" sz="quarter" idx="50"/>
          </p:nvPr>
        </p:nvSpPr>
        <p:spPr>
          <a:solidFill>
            <a:srgbClr val="EC7C69"/>
          </a:solidFill>
        </p:spPr>
        <p:txBody>
          <a:bodyPr/>
          <a:lstStyle/>
          <a:p>
            <a:r>
              <a:rPr lang="en-US" sz="2000" b="0" dirty="0">
                <a:solidFill>
                  <a:srgbClr val="FFFFFF"/>
                </a:solidFill>
                <a:latin typeface="Calibri" panose="020F0502020204030204" pitchFamily="34" charset="0"/>
                <a:cs typeface="Calibri" panose="020F0502020204030204" pitchFamily="34" charset="0"/>
              </a:rPr>
              <a:t>www.</a:t>
            </a:r>
            <a:r>
              <a:rPr lang="en-US" sz="2000" dirty="0">
                <a:solidFill>
                  <a:srgbClr val="FFFFFF"/>
                </a:solidFill>
                <a:latin typeface="Calibri" panose="020F0502020204030204" pitchFamily="34" charset="0"/>
                <a:cs typeface="Calibri" panose="020F0502020204030204" pitchFamily="34" charset="0"/>
              </a:rPr>
              <a:t>epicstays</a:t>
            </a:r>
            <a:r>
              <a:rPr lang="en-US" sz="2000" b="0" dirty="0">
                <a:solidFill>
                  <a:srgbClr val="FFFFFF"/>
                </a:solidFill>
                <a:latin typeface="Calibri" panose="020F0502020204030204" pitchFamily="34" charset="0"/>
                <a:cs typeface="Calibri" panose="020F0502020204030204" pitchFamily="34" charset="0"/>
              </a:rPr>
              <a:t>.eu</a:t>
            </a:r>
          </a:p>
        </p:txBody>
      </p:sp>
      <p:pic>
        <p:nvPicPr>
          <p:cNvPr id="16" name="Picture Placeholder 15" descr="A logo on a green background&#10;&#10;AI-generated content may be incorrect.">
            <a:extLst>
              <a:ext uri="{FF2B5EF4-FFF2-40B4-BE49-F238E27FC236}">
                <a16:creationId xmlns:a16="http://schemas.microsoft.com/office/drawing/2014/main" id="{CFE7D49D-EF21-CF61-50F2-C7AA7C1AEB56}"/>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l="8560" r="8560"/>
          <a:stretch>
            <a:fillRect/>
          </a:stretch>
        </p:blipFill>
        <p:spPr/>
      </p:pic>
      <p:grpSp>
        <p:nvGrpSpPr>
          <p:cNvPr id="2" name="Group 1">
            <a:extLst>
              <a:ext uri="{FF2B5EF4-FFF2-40B4-BE49-F238E27FC236}">
                <a16:creationId xmlns:a16="http://schemas.microsoft.com/office/drawing/2014/main" id="{CB47FE27-E706-A10A-6C70-5C06278D88B2}"/>
              </a:ext>
            </a:extLst>
          </p:cNvPr>
          <p:cNvGrpSpPr/>
          <p:nvPr/>
        </p:nvGrpSpPr>
        <p:grpSpPr>
          <a:xfrm>
            <a:off x="4944060" y="5995740"/>
            <a:ext cx="1454757" cy="749762"/>
            <a:chOff x="993379" y="1137920"/>
            <a:chExt cx="1038621" cy="1041534"/>
          </a:xfrm>
          <a:solidFill>
            <a:srgbClr val="EE4F27"/>
          </a:solidFill>
        </p:grpSpPr>
        <p:sp>
          <p:nvSpPr>
            <p:cNvPr id="14" name="Oval 13">
              <a:extLst>
                <a:ext uri="{FF2B5EF4-FFF2-40B4-BE49-F238E27FC236}">
                  <a16:creationId xmlns:a16="http://schemas.microsoft.com/office/drawing/2014/main" id="{B27E23E9-E355-D174-6DC7-F577B749008E}"/>
                </a:ext>
              </a:extLst>
            </p:cNvPr>
            <p:cNvSpPr/>
            <p:nvPr/>
          </p:nvSpPr>
          <p:spPr>
            <a:xfrm>
              <a:off x="1016000" y="1137920"/>
              <a:ext cx="1016000" cy="1016000"/>
            </a:xfrm>
            <a:prstGeom prst="ellipse">
              <a:avLst/>
            </a:prstGeom>
            <a:solidFill>
              <a:srgbClr val="EA6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14">
              <a:extLst>
                <a:ext uri="{FF2B5EF4-FFF2-40B4-BE49-F238E27FC236}">
                  <a16:creationId xmlns:a16="http://schemas.microsoft.com/office/drawing/2014/main" id="{AD7BAEE8-6AB9-80DD-BF6A-C3E36C2EAD77}"/>
                </a:ext>
              </a:extLst>
            </p:cNvPr>
            <p:cNvSpPr txBox="1"/>
            <p:nvPr/>
          </p:nvSpPr>
          <p:spPr>
            <a:xfrm>
              <a:off x="993379" y="1204791"/>
              <a:ext cx="1015996" cy="974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3500" b="1" dirty="0">
                  <a:solidFill>
                    <a:schemeClr val="bg1"/>
                  </a:solidFill>
                </a:rPr>
                <a:t>20 </a:t>
              </a:r>
              <a:r>
                <a:rPr lang="en-US" sz="1400" dirty="0">
                  <a:solidFill>
                    <a:schemeClr val="bg1"/>
                  </a:solidFill>
                </a:rPr>
                <a:t>mins</a:t>
              </a:r>
            </a:p>
          </p:txBody>
        </p:sp>
      </p:grpSp>
      <p:grpSp>
        <p:nvGrpSpPr>
          <p:cNvPr id="26" name="Group 25">
            <a:extLst>
              <a:ext uri="{FF2B5EF4-FFF2-40B4-BE49-F238E27FC236}">
                <a16:creationId xmlns:a16="http://schemas.microsoft.com/office/drawing/2014/main" id="{23DA484E-35AC-9746-23FC-398016905768}"/>
              </a:ext>
            </a:extLst>
          </p:cNvPr>
          <p:cNvGrpSpPr/>
          <p:nvPr/>
        </p:nvGrpSpPr>
        <p:grpSpPr>
          <a:xfrm>
            <a:off x="4956146" y="6733368"/>
            <a:ext cx="1423067" cy="788016"/>
            <a:chOff x="993379" y="1137920"/>
            <a:chExt cx="1038621" cy="1041534"/>
          </a:xfrm>
          <a:solidFill>
            <a:srgbClr val="EE4F27"/>
          </a:solidFill>
        </p:grpSpPr>
        <p:sp>
          <p:nvSpPr>
            <p:cNvPr id="27" name="Oval 26">
              <a:extLst>
                <a:ext uri="{FF2B5EF4-FFF2-40B4-BE49-F238E27FC236}">
                  <a16:creationId xmlns:a16="http://schemas.microsoft.com/office/drawing/2014/main" id="{33EEC6E1-53A0-E697-7D15-377970C69164}"/>
                </a:ext>
              </a:extLst>
            </p:cNvPr>
            <p:cNvSpPr/>
            <p:nvPr/>
          </p:nvSpPr>
          <p:spPr>
            <a:xfrm>
              <a:off x="1016000" y="1137920"/>
              <a:ext cx="1016000" cy="1016000"/>
            </a:xfrm>
            <a:prstGeom prst="ellipse">
              <a:avLst/>
            </a:prstGeom>
            <a:solidFill>
              <a:srgbClr val="EA6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TextBox 27">
              <a:extLst>
                <a:ext uri="{FF2B5EF4-FFF2-40B4-BE49-F238E27FC236}">
                  <a16:creationId xmlns:a16="http://schemas.microsoft.com/office/drawing/2014/main" id="{57698623-7A60-9D3E-FA3D-B373687D5D8B}"/>
                </a:ext>
              </a:extLst>
            </p:cNvPr>
            <p:cNvSpPr txBox="1"/>
            <p:nvPr/>
          </p:nvSpPr>
          <p:spPr>
            <a:xfrm>
              <a:off x="993379" y="1204791"/>
              <a:ext cx="1015996" cy="974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3500" b="1" dirty="0">
                  <a:solidFill>
                    <a:schemeClr val="bg1"/>
                  </a:solidFill>
                </a:rPr>
                <a:t>30 </a:t>
              </a:r>
              <a:r>
                <a:rPr lang="en-US" sz="1400" dirty="0">
                  <a:solidFill>
                    <a:schemeClr val="bg1"/>
                  </a:solidFill>
                </a:rPr>
                <a:t>mins</a:t>
              </a:r>
            </a:p>
          </p:txBody>
        </p:sp>
      </p:grpSp>
      <p:grpSp>
        <p:nvGrpSpPr>
          <p:cNvPr id="29" name="Group 28">
            <a:extLst>
              <a:ext uri="{FF2B5EF4-FFF2-40B4-BE49-F238E27FC236}">
                <a16:creationId xmlns:a16="http://schemas.microsoft.com/office/drawing/2014/main" id="{BC4F313A-91A8-8A97-D28E-11FCA48679DF}"/>
              </a:ext>
            </a:extLst>
          </p:cNvPr>
          <p:cNvGrpSpPr/>
          <p:nvPr/>
        </p:nvGrpSpPr>
        <p:grpSpPr>
          <a:xfrm>
            <a:off x="4971639" y="7364227"/>
            <a:ext cx="1423067" cy="719018"/>
            <a:chOff x="993379" y="1137920"/>
            <a:chExt cx="1038621" cy="1016000"/>
          </a:xfrm>
          <a:solidFill>
            <a:srgbClr val="EE4F27"/>
          </a:solidFill>
        </p:grpSpPr>
        <p:sp>
          <p:nvSpPr>
            <p:cNvPr id="30" name="Oval 29">
              <a:extLst>
                <a:ext uri="{FF2B5EF4-FFF2-40B4-BE49-F238E27FC236}">
                  <a16:creationId xmlns:a16="http://schemas.microsoft.com/office/drawing/2014/main" id="{05FFD77B-B90E-09C3-D77E-2D3E84FC74DB}"/>
                </a:ext>
              </a:extLst>
            </p:cNvPr>
            <p:cNvSpPr/>
            <p:nvPr/>
          </p:nvSpPr>
          <p:spPr>
            <a:xfrm>
              <a:off x="1016000" y="1137920"/>
              <a:ext cx="1016000" cy="1016000"/>
            </a:xfrm>
            <a:prstGeom prst="ellipse">
              <a:avLst/>
            </a:prstGeom>
            <a:solidFill>
              <a:srgbClr val="EA6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TextBox 30">
              <a:extLst>
                <a:ext uri="{FF2B5EF4-FFF2-40B4-BE49-F238E27FC236}">
                  <a16:creationId xmlns:a16="http://schemas.microsoft.com/office/drawing/2014/main" id="{70C0D7C5-045E-156E-0AEC-246A9554BAED}"/>
                </a:ext>
              </a:extLst>
            </p:cNvPr>
            <p:cNvSpPr txBox="1"/>
            <p:nvPr/>
          </p:nvSpPr>
          <p:spPr>
            <a:xfrm>
              <a:off x="993379" y="1204791"/>
              <a:ext cx="1015996" cy="7265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3500" b="1" dirty="0">
                  <a:solidFill>
                    <a:schemeClr val="bg1"/>
                  </a:solidFill>
                </a:rPr>
                <a:t>5 </a:t>
              </a:r>
              <a:r>
                <a:rPr lang="en-US" sz="1400" dirty="0">
                  <a:solidFill>
                    <a:schemeClr val="bg1"/>
                  </a:solidFill>
                </a:rPr>
                <a:t>mins</a:t>
              </a:r>
            </a:p>
          </p:txBody>
        </p:sp>
      </p:grpSp>
      <p:grpSp>
        <p:nvGrpSpPr>
          <p:cNvPr id="34" name="Group 33">
            <a:extLst>
              <a:ext uri="{FF2B5EF4-FFF2-40B4-BE49-F238E27FC236}">
                <a16:creationId xmlns:a16="http://schemas.microsoft.com/office/drawing/2014/main" id="{28969BC4-69B4-EE2F-59AB-F7E82DEB3CC1}"/>
              </a:ext>
            </a:extLst>
          </p:cNvPr>
          <p:cNvGrpSpPr/>
          <p:nvPr/>
        </p:nvGrpSpPr>
        <p:grpSpPr>
          <a:xfrm>
            <a:off x="4987140" y="8013922"/>
            <a:ext cx="1423067" cy="718105"/>
            <a:chOff x="993379" y="1137920"/>
            <a:chExt cx="1038621" cy="1016000"/>
          </a:xfrm>
          <a:solidFill>
            <a:srgbClr val="EE4F27"/>
          </a:solidFill>
        </p:grpSpPr>
        <p:sp>
          <p:nvSpPr>
            <p:cNvPr id="35" name="Oval 34">
              <a:extLst>
                <a:ext uri="{FF2B5EF4-FFF2-40B4-BE49-F238E27FC236}">
                  <a16:creationId xmlns:a16="http://schemas.microsoft.com/office/drawing/2014/main" id="{7426C301-6FC5-353A-CF4F-E03AF40DBC82}"/>
                </a:ext>
              </a:extLst>
            </p:cNvPr>
            <p:cNvSpPr/>
            <p:nvPr/>
          </p:nvSpPr>
          <p:spPr>
            <a:xfrm>
              <a:off x="1016000" y="1137920"/>
              <a:ext cx="1016000" cy="1016000"/>
            </a:xfrm>
            <a:prstGeom prst="ellipse">
              <a:avLst/>
            </a:prstGeom>
            <a:solidFill>
              <a:srgbClr val="EA69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TextBox 35">
              <a:extLst>
                <a:ext uri="{FF2B5EF4-FFF2-40B4-BE49-F238E27FC236}">
                  <a16:creationId xmlns:a16="http://schemas.microsoft.com/office/drawing/2014/main" id="{F0FB46A0-9A78-963B-9314-A0E7E7239938}"/>
                </a:ext>
              </a:extLst>
            </p:cNvPr>
            <p:cNvSpPr txBox="1"/>
            <p:nvPr/>
          </p:nvSpPr>
          <p:spPr>
            <a:xfrm>
              <a:off x="993379" y="1204791"/>
              <a:ext cx="1015996" cy="7265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3500" b="1" dirty="0">
                  <a:solidFill>
                    <a:schemeClr val="bg1"/>
                  </a:solidFill>
                </a:rPr>
                <a:t>5 </a:t>
              </a:r>
              <a:r>
                <a:rPr lang="en-US" sz="1400" dirty="0">
                  <a:solidFill>
                    <a:schemeClr val="bg1"/>
                  </a:solidFill>
                </a:rPr>
                <a:t>mins</a:t>
              </a:r>
            </a:p>
          </p:txBody>
        </p:sp>
      </p:grpSp>
    </p:spTree>
    <p:extLst>
      <p:ext uri="{BB962C8B-B14F-4D97-AF65-F5344CB8AC3E}">
        <p14:creationId xmlns:p14="http://schemas.microsoft.com/office/powerpoint/2010/main" val="1538236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74AE6-56BB-4018-6B44-342E47CE29B6}"/>
            </a:ext>
          </a:extLst>
        </p:cNvPr>
        <p:cNvGrpSpPr/>
        <p:nvPr/>
      </p:nvGrpSpPr>
      <p:grpSpPr>
        <a:xfrm>
          <a:off x="0" y="0"/>
          <a:ext cx="0" cy="0"/>
          <a:chOff x="0" y="0"/>
          <a:chExt cx="0" cy="0"/>
        </a:xfrm>
      </p:grpSpPr>
      <p:pic>
        <p:nvPicPr>
          <p:cNvPr id="17" name="Picture Placeholder 16" descr="A person lying on a bed in a glass room&#10;&#10;AI-generated content may be incorrect.">
            <a:extLst>
              <a:ext uri="{FF2B5EF4-FFF2-40B4-BE49-F238E27FC236}">
                <a16:creationId xmlns:a16="http://schemas.microsoft.com/office/drawing/2014/main" id="{6AD24299-48AA-3D3C-6980-026AB1CEA9AD}"/>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l="16690" r="16690"/>
          <a:stretch>
            <a:fillRect/>
          </a:stretch>
        </p:blipFill>
        <p:spPr/>
      </p:pic>
      <p:sp>
        <p:nvSpPr>
          <p:cNvPr id="8" name="Text Placeholder 7">
            <a:extLst>
              <a:ext uri="{FF2B5EF4-FFF2-40B4-BE49-F238E27FC236}">
                <a16:creationId xmlns:a16="http://schemas.microsoft.com/office/drawing/2014/main" id="{BDCFB601-734A-D0CB-B010-1B680CE3358F}"/>
              </a:ext>
            </a:extLst>
          </p:cNvPr>
          <p:cNvSpPr>
            <a:spLocks noGrp="1"/>
          </p:cNvSpPr>
          <p:nvPr>
            <p:ph type="body" sz="quarter" idx="42"/>
          </p:nvPr>
        </p:nvSpPr>
        <p:spPr/>
        <p:txBody>
          <a:bodyPr/>
          <a:lstStyle/>
          <a:p>
            <a:r>
              <a:rPr lang="en-IE" sz="1600" b="0" dirty="0"/>
              <a:t>Panorama Glass Lodge, Iceland</a:t>
            </a:r>
          </a:p>
        </p:txBody>
      </p:sp>
      <p:pic>
        <p:nvPicPr>
          <p:cNvPr id="12" name="Picture Placeholder 11" descr="A bathroom with a sink and a toilet&#10;&#10;AI-generated content may be incorrect.">
            <a:extLst>
              <a:ext uri="{FF2B5EF4-FFF2-40B4-BE49-F238E27FC236}">
                <a16:creationId xmlns:a16="http://schemas.microsoft.com/office/drawing/2014/main" id="{88EAC7FC-4CBD-F9E0-2605-716286F4EADF}"/>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l="28178" r="28178"/>
          <a:stretch>
            <a:fillRect/>
          </a:stretch>
        </p:blipFill>
        <p:spPr/>
      </p:pic>
      <p:pic>
        <p:nvPicPr>
          <p:cNvPr id="3" name="Picture Placeholder 2" descr="A family sitting on a bed in a glass room&#10;&#10;AI-generated content may be incorrect.">
            <a:extLst>
              <a:ext uri="{FF2B5EF4-FFF2-40B4-BE49-F238E27FC236}">
                <a16:creationId xmlns:a16="http://schemas.microsoft.com/office/drawing/2014/main" id="{920B76F3-9866-F9E4-C5A8-E3D16FF29B38}"/>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l="16690" r="16690"/>
          <a:stretch>
            <a:fillRect/>
          </a:stretch>
        </p:blipFill>
        <p:spPr/>
      </p:pic>
      <p:pic>
        <p:nvPicPr>
          <p:cNvPr id="5" name="Picture Placeholder 4" descr="A small black house on a grassy hill by water&#10;&#10;AI-generated content may be incorrect.">
            <a:extLst>
              <a:ext uri="{FF2B5EF4-FFF2-40B4-BE49-F238E27FC236}">
                <a16:creationId xmlns:a16="http://schemas.microsoft.com/office/drawing/2014/main" id="{1325F664-1E17-E9C5-FC00-3B8E44477AB6}"/>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l="16690" r="16690"/>
          <a:stretch>
            <a:fillRect/>
          </a:stretch>
        </p:blipFill>
        <p:spPr/>
      </p:pic>
      <p:sp>
        <p:nvSpPr>
          <p:cNvPr id="6" name="Slide Number Placeholder 5">
            <a:extLst>
              <a:ext uri="{FF2B5EF4-FFF2-40B4-BE49-F238E27FC236}">
                <a16:creationId xmlns:a16="http://schemas.microsoft.com/office/drawing/2014/main" id="{73600B71-0594-481B-0C31-986AFA4107E2}"/>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30</a:t>
            </a:fld>
            <a:endParaRPr lang="fr-CA" dirty="0"/>
          </a:p>
        </p:txBody>
      </p:sp>
      <p:sp>
        <p:nvSpPr>
          <p:cNvPr id="16" name="TextBox 15">
            <a:extLst>
              <a:ext uri="{FF2B5EF4-FFF2-40B4-BE49-F238E27FC236}">
                <a16:creationId xmlns:a16="http://schemas.microsoft.com/office/drawing/2014/main" id="{1D230D6A-11E2-4A55-C057-8CD81EA8BA4D}"/>
              </a:ext>
            </a:extLst>
          </p:cNvPr>
          <p:cNvSpPr txBox="1"/>
          <p:nvPr/>
        </p:nvSpPr>
        <p:spPr>
          <a:xfrm>
            <a:off x="204537" y="46430"/>
            <a:ext cx="3280535" cy="5078313"/>
          </a:xfrm>
          <a:prstGeom prst="rect">
            <a:avLst/>
          </a:prstGeom>
          <a:noFill/>
        </p:spPr>
        <p:txBody>
          <a:bodyPr wrap="square" rtlCol="0">
            <a:spAutoFit/>
          </a:bodyPr>
          <a:lstStyle/>
          <a:p>
            <a:r>
              <a:rPr lang="en-US" sz="3200" b="1" dirty="0">
                <a:solidFill>
                  <a:srgbClr val="EC7C69"/>
                </a:solidFill>
              </a:rPr>
              <a:t>Panorama Lodge </a:t>
            </a:r>
          </a:p>
          <a:p>
            <a:r>
              <a:rPr lang="en-US" sz="2000" i="1" dirty="0">
                <a:solidFill>
                  <a:srgbClr val="EC7C69"/>
                </a:solidFill>
              </a:rPr>
              <a:t>(Iceland)</a:t>
            </a:r>
          </a:p>
          <a:p>
            <a:r>
              <a:rPr lang="en-US" sz="3200" i="1" dirty="0">
                <a:solidFill>
                  <a:srgbClr val="EC7C69"/>
                </a:solidFill>
              </a:rPr>
              <a:t>Opportunity</a:t>
            </a:r>
          </a:p>
          <a:p>
            <a:endParaRPr lang="en-US" sz="1600" dirty="0">
              <a:solidFill>
                <a:srgbClr val="595959"/>
              </a:solidFill>
            </a:endParaRPr>
          </a:p>
          <a:p>
            <a:r>
              <a:rPr lang="en-US" sz="1600" dirty="0">
                <a:solidFill>
                  <a:srgbClr val="595959"/>
                </a:solidFill>
              </a:rPr>
              <a:t>Strove to understand the motivation of </a:t>
            </a:r>
            <a:r>
              <a:rPr lang="en-US" sz="1600" b="1" dirty="0">
                <a:solidFill>
                  <a:srgbClr val="595959"/>
                </a:solidFill>
              </a:rPr>
              <a:t>luxury </a:t>
            </a:r>
            <a:r>
              <a:rPr lang="en-US" sz="1600" b="1" dirty="0" err="1">
                <a:solidFill>
                  <a:srgbClr val="595959"/>
                </a:solidFill>
              </a:rPr>
              <a:t>travellers</a:t>
            </a:r>
            <a:r>
              <a:rPr lang="en-US" sz="1600" b="1" dirty="0">
                <a:solidFill>
                  <a:srgbClr val="595959"/>
                </a:solidFill>
              </a:rPr>
              <a:t> </a:t>
            </a:r>
            <a:r>
              <a:rPr lang="en-US" sz="1600" dirty="0">
                <a:solidFill>
                  <a:srgbClr val="595959"/>
                </a:solidFill>
              </a:rPr>
              <a:t>and couples for </a:t>
            </a:r>
            <a:r>
              <a:rPr lang="en-US" sz="1600" b="1" i="1" dirty="0">
                <a:solidFill>
                  <a:srgbClr val="595959"/>
                </a:solidFill>
              </a:rPr>
              <a:t>“once-in-a-lifetime” </a:t>
            </a:r>
            <a:r>
              <a:rPr lang="en-US" sz="1600" dirty="0">
                <a:solidFill>
                  <a:srgbClr val="595959"/>
                </a:solidFill>
              </a:rPr>
              <a:t>nature experiences and build a business model around premium glass cabins. </a:t>
            </a:r>
          </a:p>
          <a:p>
            <a:endParaRPr lang="en-US" sz="1600" dirty="0">
              <a:solidFill>
                <a:srgbClr val="595959"/>
              </a:solidFill>
            </a:endParaRPr>
          </a:p>
          <a:p>
            <a:r>
              <a:rPr lang="en-IE" sz="1600" dirty="0">
                <a:solidFill>
                  <a:srgbClr val="595959"/>
                </a:solidFill>
              </a:rPr>
              <a:t>Panorama Glass Lodge offers </a:t>
            </a:r>
            <a:r>
              <a:rPr lang="en-IE" sz="1600" b="1" dirty="0">
                <a:solidFill>
                  <a:srgbClr val="595959"/>
                </a:solidFill>
              </a:rPr>
              <a:t>futuristic</a:t>
            </a:r>
            <a:r>
              <a:rPr lang="en-IE" sz="1600" dirty="0">
                <a:solidFill>
                  <a:srgbClr val="595959"/>
                </a:solidFill>
              </a:rPr>
              <a:t> glass-roofed cabins designed to </a:t>
            </a:r>
            <a:r>
              <a:rPr lang="en-IE" sz="1600" b="1" dirty="0">
                <a:solidFill>
                  <a:srgbClr val="595959"/>
                </a:solidFill>
              </a:rPr>
              <a:t>frame the Icelandic sky</a:t>
            </a:r>
            <a:r>
              <a:rPr lang="en-IE" sz="1600" dirty="0">
                <a:solidFill>
                  <a:srgbClr val="595959"/>
                </a:solidFill>
              </a:rPr>
              <a:t>—aurora in winter, midnight sun in summer. Each lodge blends </a:t>
            </a:r>
            <a:r>
              <a:rPr lang="en-IE" sz="1600" b="1" dirty="0">
                <a:solidFill>
                  <a:srgbClr val="595959"/>
                </a:solidFill>
              </a:rPr>
              <a:t>minimalist Viking-inspired design</a:t>
            </a:r>
            <a:r>
              <a:rPr lang="en-IE" sz="1600" dirty="0">
                <a:solidFill>
                  <a:srgbClr val="595959"/>
                </a:solidFill>
              </a:rPr>
              <a:t> with </a:t>
            </a:r>
            <a:r>
              <a:rPr lang="en-IE" sz="1600" b="1" dirty="0">
                <a:solidFill>
                  <a:srgbClr val="595959"/>
                </a:solidFill>
              </a:rPr>
              <a:t>privacy, hot tubs</a:t>
            </a:r>
            <a:r>
              <a:rPr lang="en-IE" sz="1600" dirty="0">
                <a:solidFill>
                  <a:srgbClr val="595959"/>
                </a:solidFill>
              </a:rPr>
              <a:t>, and sustainability.</a:t>
            </a:r>
          </a:p>
        </p:txBody>
      </p:sp>
    </p:spTree>
    <p:extLst>
      <p:ext uri="{BB962C8B-B14F-4D97-AF65-F5344CB8AC3E}">
        <p14:creationId xmlns:p14="http://schemas.microsoft.com/office/powerpoint/2010/main" val="4045228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E9803-03B4-3574-21B1-AE9C18ADE8BB}"/>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769D6C1-5A69-1E49-1AB5-60E6199CD4AD}"/>
              </a:ext>
            </a:extLst>
          </p:cNvPr>
          <p:cNvSpPr>
            <a:spLocks noGrp="1"/>
          </p:cNvSpPr>
          <p:nvPr>
            <p:ph type="body" sz="quarter" idx="32"/>
          </p:nvPr>
        </p:nvSpPr>
        <p:spPr/>
        <p:txBody>
          <a:bodyPr/>
          <a:lstStyle/>
          <a:p>
            <a:pPr>
              <a:lnSpc>
                <a:spcPct val="100000"/>
              </a:lnSpc>
            </a:pPr>
            <a:r>
              <a:rPr lang="en-US" sz="1800" b="1" dirty="0">
                <a:solidFill>
                  <a:srgbClr val="EC7C69"/>
                </a:solidFill>
              </a:rPr>
              <a:t>Value Proposition &amp; Guest Experience:</a:t>
            </a:r>
            <a:r>
              <a:rPr lang="en-US" sz="1800" dirty="0">
                <a:solidFill>
                  <a:srgbClr val="EC7C69"/>
                </a:solidFill>
              </a:rPr>
              <a:t> </a:t>
            </a:r>
            <a:r>
              <a:rPr lang="en-US" sz="1800" dirty="0">
                <a:solidFill>
                  <a:srgbClr val="474747"/>
                </a:solidFill>
              </a:rPr>
              <a:t>Is a </a:t>
            </a:r>
            <a:r>
              <a:rPr lang="en-US" sz="1800" b="1" dirty="0">
                <a:solidFill>
                  <a:srgbClr val="474747"/>
                </a:solidFill>
              </a:rPr>
              <a:t>family-owned glamping business</a:t>
            </a:r>
            <a:r>
              <a:rPr lang="en-US" sz="1800" dirty="0">
                <a:solidFill>
                  <a:srgbClr val="474747"/>
                </a:solidFill>
              </a:rPr>
              <a:t> that centers on an </a:t>
            </a:r>
            <a:r>
              <a:rPr lang="en-US" sz="1800" b="1" dirty="0">
                <a:solidFill>
                  <a:srgbClr val="474747"/>
                </a:solidFill>
              </a:rPr>
              <a:t>ultra-immersive nature experience with a luxury twist</a:t>
            </a:r>
            <a:r>
              <a:rPr lang="en-US" sz="1800" dirty="0">
                <a:solidFill>
                  <a:srgbClr val="474747"/>
                </a:solidFill>
              </a:rPr>
              <a:t>. </a:t>
            </a:r>
          </a:p>
          <a:p>
            <a:pPr>
              <a:lnSpc>
                <a:spcPct val="100000"/>
              </a:lnSpc>
            </a:pPr>
            <a:endParaRPr lang="en-US" sz="1800" dirty="0">
              <a:solidFill>
                <a:srgbClr val="474747"/>
              </a:solidFill>
            </a:endParaRPr>
          </a:p>
          <a:p>
            <a:pPr>
              <a:lnSpc>
                <a:spcPct val="100000"/>
              </a:lnSpc>
            </a:pPr>
            <a:r>
              <a:rPr lang="en-US" sz="1800" dirty="0">
                <a:solidFill>
                  <a:srgbClr val="474747"/>
                </a:solidFill>
              </a:rPr>
              <a:t>Each unit is a Scandinavian-designed glass cabin (around 23–36 m²) with floor-to-ceiling windows and a see-through </a:t>
            </a:r>
            <a:r>
              <a:rPr lang="en-US" sz="1800" b="1" dirty="0">
                <a:solidFill>
                  <a:srgbClr val="474747"/>
                </a:solidFill>
              </a:rPr>
              <a:t>glass roof</a:t>
            </a:r>
            <a:r>
              <a:rPr lang="en-US" sz="1800" dirty="0">
                <a:solidFill>
                  <a:srgbClr val="474747"/>
                </a:solidFill>
              </a:rPr>
              <a:t>, allowing guests to literally </a:t>
            </a:r>
            <a:r>
              <a:rPr lang="en-US" sz="1800" b="1" dirty="0">
                <a:solidFill>
                  <a:srgbClr val="474747"/>
                </a:solidFill>
              </a:rPr>
              <a:t>sleep under the stars</a:t>
            </a:r>
            <a:r>
              <a:rPr lang="en-US" sz="1800" dirty="0">
                <a:solidFill>
                  <a:srgbClr val="474747"/>
                </a:solidFill>
              </a:rPr>
              <a:t> (or northern lights) in comfort. </a:t>
            </a:r>
          </a:p>
          <a:p>
            <a:pPr>
              <a:lnSpc>
                <a:spcPct val="100000"/>
              </a:lnSpc>
            </a:pPr>
            <a:endParaRPr lang="en-US" sz="1800" dirty="0">
              <a:solidFill>
                <a:srgbClr val="474747"/>
              </a:solidFill>
            </a:endParaRPr>
          </a:p>
          <a:p>
            <a:pPr>
              <a:lnSpc>
                <a:spcPct val="100000"/>
              </a:lnSpc>
            </a:pPr>
            <a:r>
              <a:rPr lang="en-US" sz="1800" dirty="0">
                <a:solidFill>
                  <a:srgbClr val="474747"/>
                </a:solidFill>
              </a:rPr>
              <a:t>The lodges are set in remote scenic locations – currently 4 cabins in South Iceland (river and mountain views) and 3 in West Iceland (ocean views) – each deliberately placed in seclusion so guests have privacy and panoramic vistas</a:t>
            </a:r>
          </a:p>
          <a:p>
            <a:pPr>
              <a:lnSpc>
                <a:spcPct val="100000"/>
              </a:lnSpc>
            </a:pPr>
            <a:endParaRPr lang="en-US" sz="1800" dirty="0">
              <a:solidFill>
                <a:srgbClr val="474747"/>
              </a:solidFill>
            </a:endParaRPr>
          </a:p>
          <a:p>
            <a:pPr>
              <a:lnSpc>
                <a:spcPct val="100000"/>
              </a:lnSpc>
            </a:pPr>
            <a:r>
              <a:rPr lang="en-US" sz="1800" dirty="0">
                <a:solidFill>
                  <a:srgbClr val="474747"/>
                </a:solidFill>
              </a:rPr>
              <a:t>The </a:t>
            </a:r>
            <a:r>
              <a:rPr lang="en-US" sz="1800" b="1" dirty="0">
                <a:solidFill>
                  <a:srgbClr val="EC7C69"/>
                </a:solidFill>
              </a:rPr>
              <a:t>target market</a:t>
            </a:r>
            <a:r>
              <a:rPr lang="en-US" sz="1800" dirty="0">
                <a:solidFill>
                  <a:srgbClr val="EC7C69"/>
                </a:solidFill>
              </a:rPr>
              <a:t> </a:t>
            </a:r>
            <a:r>
              <a:rPr lang="en-US" sz="1800" dirty="0">
                <a:solidFill>
                  <a:srgbClr val="474747"/>
                </a:solidFill>
              </a:rPr>
              <a:t>includes </a:t>
            </a:r>
            <a:r>
              <a:rPr lang="en-US" sz="1800" b="1" dirty="0">
                <a:solidFill>
                  <a:srgbClr val="474747"/>
                </a:solidFill>
              </a:rPr>
              <a:t>honeymooners and couples</a:t>
            </a:r>
            <a:r>
              <a:rPr lang="en-US" sz="1800" dirty="0">
                <a:solidFill>
                  <a:srgbClr val="474747"/>
                </a:solidFill>
              </a:rPr>
              <a:t> seeking a romantic getaway, as well as experience-driven travelers (“bucket list” tourists) who want something extraordinary like watching the Aurora Borealis from a private hot tub.</a:t>
            </a:r>
          </a:p>
          <a:p>
            <a:pPr>
              <a:lnSpc>
                <a:spcPct val="100000"/>
              </a:lnSpc>
            </a:pPr>
            <a:endParaRPr lang="en-US" sz="1800" dirty="0"/>
          </a:p>
        </p:txBody>
      </p:sp>
      <p:sp>
        <p:nvSpPr>
          <p:cNvPr id="12" name="Text Placeholder 11">
            <a:extLst>
              <a:ext uri="{FF2B5EF4-FFF2-40B4-BE49-F238E27FC236}">
                <a16:creationId xmlns:a16="http://schemas.microsoft.com/office/drawing/2014/main" id="{CD0C68AF-F44D-4BE3-62C1-1BA684CA8EB4}"/>
              </a:ext>
            </a:extLst>
          </p:cNvPr>
          <p:cNvSpPr>
            <a:spLocks noGrp="1"/>
          </p:cNvSpPr>
          <p:nvPr>
            <p:ph type="body" sz="quarter" idx="33"/>
          </p:nvPr>
        </p:nvSpPr>
        <p:spPr>
          <a:xfrm>
            <a:off x="4106779" y="195976"/>
            <a:ext cx="3391301" cy="2464200"/>
          </a:xfrm>
        </p:spPr>
        <p:txBody>
          <a:bodyPr/>
          <a:lstStyle/>
          <a:p>
            <a:pPr>
              <a:lnSpc>
                <a:spcPct val="100000"/>
              </a:lnSpc>
            </a:pPr>
            <a:r>
              <a:rPr lang="en-US" sz="2400" i="1" dirty="0">
                <a:solidFill>
                  <a:srgbClr val="459597"/>
                </a:solidFill>
              </a:rPr>
              <a:t>Opportunity</a:t>
            </a:r>
          </a:p>
          <a:p>
            <a:pPr>
              <a:lnSpc>
                <a:spcPct val="100000"/>
              </a:lnSpc>
            </a:pPr>
            <a:r>
              <a:rPr lang="en-US" sz="2400" b="0" i="1" dirty="0"/>
              <a:t>This was the first accommodation in Iceland where you could sleep under a glass ceiling and it remains the country’s most famous glass lodge offering.</a:t>
            </a:r>
            <a:endParaRPr lang="en-IE" sz="2400" b="0" i="1" dirty="0"/>
          </a:p>
        </p:txBody>
      </p:sp>
      <p:sp>
        <p:nvSpPr>
          <p:cNvPr id="9" name="Text Placeholder 8">
            <a:extLst>
              <a:ext uri="{FF2B5EF4-FFF2-40B4-BE49-F238E27FC236}">
                <a16:creationId xmlns:a16="http://schemas.microsoft.com/office/drawing/2014/main" id="{CFC33982-FBA6-3B7B-A2A3-F67CD2651785}"/>
              </a:ext>
            </a:extLst>
          </p:cNvPr>
          <p:cNvSpPr>
            <a:spLocks noGrp="1"/>
          </p:cNvSpPr>
          <p:nvPr>
            <p:ph type="body" sz="quarter" idx="18"/>
          </p:nvPr>
        </p:nvSpPr>
        <p:spPr>
          <a:xfrm>
            <a:off x="376121" y="1867392"/>
            <a:ext cx="3016925" cy="1049221"/>
          </a:xfrm>
        </p:spPr>
        <p:txBody>
          <a:bodyPr/>
          <a:lstStyle/>
          <a:p>
            <a:pPr>
              <a:lnSpc>
                <a:spcPct val="100000"/>
              </a:lnSpc>
            </a:pPr>
            <a:r>
              <a:rPr lang="en-US" sz="2000" dirty="0"/>
              <a:t>Premium Niche Eco-Glamping Model + Scenic Micro-Stay Experience</a:t>
            </a:r>
            <a:r>
              <a:rPr lang="en-IE" sz="2000" dirty="0"/>
              <a:t> </a:t>
            </a:r>
          </a:p>
        </p:txBody>
      </p:sp>
      <p:sp>
        <p:nvSpPr>
          <p:cNvPr id="10" name="Text Placeholder 9">
            <a:extLst>
              <a:ext uri="{FF2B5EF4-FFF2-40B4-BE49-F238E27FC236}">
                <a16:creationId xmlns:a16="http://schemas.microsoft.com/office/drawing/2014/main" id="{E0C21B0A-ED4D-B712-B5D7-26FF069CF233}"/>
              </a:ext>
            </a:extLst>
          </p:cNvPr>
          <p:cNvSpPr>
            <a:spLocks noGrp="1"/>
          </p:cNvSpPr>
          <p:nvPr>
            <p:ph type="body" sz="quarter" idx="19"/>
          </p:nvPr>
        </p:nvSpPr>
        <p:spPr>
          <a:xfrm>
            <a:off x="376121" y="587834"/>
            <a:ext cx="3292675" cy="385564"/>
          </a:xfrm>
        </p:spPr>
        <p:txBody>
          <a:bodyPr/>
          <a:lstStyle/>
          <a:p>
            <a:r>
              <a:rPr lang="en-IE" sz="3600" dirty="0"/>
              <a:t>Panorama Lodge</a:t>
            </a:r>
          </a:p>
        </p:txBody>
      </p:sp>
      <p:sp>
        <p:nvSpPr>
          <p:cNvPr id="14" name="Text Placeholder 13">
            <a:extLst>
              <a:ext uri="{FF2B5EF4-FFF2-40B4-BE49-F238E27FC236}">
                <a16:creationId xmlns:a16="http://schemas.microsoft.com/office/drawing/2014/main" id="{84C4BFD8-52B3-B179-929A-5C2FCB92C1B2}"/>
              </a:ext>
            </a:extLst>
          </p:cNvPr>
          <p:cNvSpPr>
            <a:spLocks noGrp="1"/>
          </p:cNvSpPr>
          <p:nvPr>
            <p:ph type="body" sz="quarter" idx="65"/>
          </p:nvPr>
        </p:nvSpPr>
        <p:spPr/>
        <p:txBody>
          <a:bodyPr/>
          <a:lstStyle/>
          <a:p>
            <a:r>
              <a:rPr lang="en-IE" dirty="0"/>
              <a:t>Panorama Glass Lodge, Iceland</a:t>
            </a:r>
          </a:p>
        </p:txBody>
      </p:sp>
      <p:pic>
        <p:nvPicPr>
          <p:cNvPr id="5" name="Picture Placeholder 4" descr="A glass building with a mountain in the background&#10;&#10;AI-generated content may be incorrect.">
            <a:extLst>
              <a:ext uri="{FF2B5EF4-FFF2-40B4-BE49-F238E27FC236}">
                <a16:creationId xmlns:a16="http://schemas.microsoft.com/office/drawing/2014/main" id="{A0FC3C2F-4248-C4A5-E6C0-2CBDD03668D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5983" r="15983"/>
          <a:stretch>
            <a:fillRect/>
          </a:stretch>
        </p:blipFill>
        <p:spPr/>
      </p:pic>
    </p:spTree>
    <p:extLst>
      <p:ext uri="{BB962C8B-B14F-4D97-AF65-F5344CB8AC3E}">
        <p14:creationId xmlns:p14="http://schemas.microsoft.com/office/powerpoint/2010/main" val="278713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95FE7-6A97-CD32-7323-6DA5B5ECD446}"/>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538FCB4-0511-FAB9-36D8-302EBD1615DD}"/>
              </a:ext>
            </a:extLst>
          </p:cNvPr>
          <p:cNvSpPr>
            <a:spLocks noGrp="1"/>
          </p:cNvSpPr>
          <p:nvPr>
            <p:ph type="body" sz="quarter" idx="32"/>
          </p:nvPr>
        </p:nvSpPr>
        <p:spPr>
          <a:xfrm>
            <a:off x="634481" y="3430779"/>
            <a:ext cx="6541269" cy="5494217"/>
          </a:xfrm>
        </p:spPr>
        <p:txBody>
          <a:bodyPr/>
          <a:lstStyle/>
          <a:p>
            <a:pPr>
              <a:lnSpc>
                <a:spcPct val="100000"/>
              </a:lnSpc>
            </a:pPr>
            <a:r>
              <a:rPr lang="en-US" sz="1800" dirty="0">
                <a:solidFill>
                  <a:srgbClr val="474747"/>
                </a:solidFill>
              </a:rPr>
              <a:t>A </a:t>
            </a:r>
            <a:r>
              <a:rPr lang="en-US" sz="1800" b="1" dirty="0">
                <a:solidFill>
                  <a:srgbClr val="474747"/>
                </a:solidFill>
              </a:rPr>
              <a:t>larger “family lodge” </a:t>
            </a:r>
            <a:r>
              <a:rPr lang="en-US" sz="1800" dirty="0">
                <a:solidFill>
                  <a:srgbClr val="474747"/>
                </a:solidFill>
              </a:rPr>
              <a:t>for up to 5 guests exists, but the concept primarily appeals to adults on special trips. </a:t>
            </a:r>
          </a:p>
          <a:p>
            <a:pPr>
              <a:lnSpc>
                <a:spcPct val="100000"/>
              </a:lnSpc>
            </a:pPr>
            <a:endParaRPr lang="en-US" sz="1800" dirty="0">
              <a:solidFill>
                <a:srgbClr val="474747"/>
              </a:solidFill>
            </a:endParaRPr>
          </a:p>
          <a:p>
            <a:pPr>
              <a:lnSpc>
                <a:spcPct val="100000"/>
              </a:lnSpc>
            </a:pPr>
            <a:r>
              <a:rPr lang="en-US" sz="1800" dirty="0">
                <a:solidFill>
                  <a:srgbClr val="474747"/>
                </a:solidFill>
              </a:rPr>
              <a:t>PGL’s </a:t>
            </a:r>
            <a:r>
              <a:rPr lang="en-US" sz="1800" b="1" dirty="0">
                <a:solidFill>
                  <a:srgbClr val="474747"/>
                </a:solidFill>
              </a:rPr>
              <a:t>value proposition</a:t>
            </a:r>
            <a:r>
              <a:rPr lang="en-US" sz="1800" dirty="0">
                <a:solidFill>
                  <a:srgbClr val="474747"/>
                </a:solidFill>
              </a:rPr>
              <a:t> is encapsulated in their </a:t>
            </a:r>
            <a:r>
              <a:rPr lang="en-US" sz="1800" b="1" dirty="0">
                <a:solidFill>
                  <a:srgbClr val="EC7C69"/>
                </a:solidFill>
              </a:rPr>
              <a:t>motto </a:t>
            </a:r>
            <a:r>
              <a:rPr lang="en-US" sz="1800" dirty="0">
                <a:solidFill>
                  <a:srgbClr val="474747"/>
                </a:solidFill>
              </a:rPr>
              <a:t>that this isn’t a typical five-star hotel, </a:t>
            </a:r>
            <a:r>
              <a:rPr lang="en-US" sz="1800" dirty="0">
                <a:solidFill>
                  <a:srgbClr val="EC7C69"/>
                </a:solidFill>
              </a:rPr>
              <a:t>but </a:t>
            </a:r>
            <a:r>
              <a:rPr lang="en-US" sz="1800" b="1" dirty="0">
                <a:solidFill>
                  <a:srgbClr val="EC7C69"/>
                </a:solidFill>
              </a:rPr>
              <a:t>“an infinite star” experience</a:t>
            </a:r>
            <a:r>
              <a:rPr lang="en-US" sz="1800" dirty="0">
                <a:solidFill>
                  <a:srgbClr val="EC7C69"/>
                </a:solidFill>
              </a:rPr>
              <a:t> </a:t>
            </a:r>
            <a:r>
              <a:rPr lang="en-US" sz="1800" dirty="0">
                <a:solidFill>
                  <a:srgbClr val="474747"/>
                </a:solidFill>
              </a:rPr>
              <a:t>– guests trade conventional hotel amenities for the luxury of nature’s spectacle. </a:t>
            </a:r>
          </a:p>
          <a:p>
            <a:pPr>
              <a:lnSpc>
                <a:spcPct val="100000"/>
              </a:lnSpc>
            </a:pPr>
            <a:endParaRPr lang="en-US" sz="1800" dirty="0">
              <a:solidFill>
                <a:srgbClr val="474747"/>
              </a:solidFill>
            </a:endParaRPr>
          </a:p>
          <a:p>
            <a:pPr>
              <a:lnSpc>
                <a:spcPct val="100000"/>
              </a:lnSpc>
            </a:pPr>
            <a:r>
              <a:rPr lang="en-US" sz="1800" dirty="0">
                <a:solidFill>
                  <a:srgbClr val="474747"/>
                </a:solidFill>
              </a:rPr>
              <a:t>That said, the lodges still provide </a:t>
            </a:r>
            <a:r>
              <a:rPr lang="en-US" sz="1800" b="1" dirty="0">
                <a:solidFill>
                  <a:srgbClr val="474747"/>
                </a:solidFill>
              </a:rPr>
              <a:t>upscale comforts</a:t>
            </a:r>
            <a:r>
              <a:rPr lang="en-US" sz="1800" dirty="0">
                <a:solidFill>
                  <a:srgbClr val="474747"/>
                </a:solidFill>
              </a:rPr>
              <a:t>: plush king beds, a fully equipped kitchenette (with thoughtful touches like complimentary local coffee/tea and basic groceries) modern bathroom with </a:t>
            </a:r>
            <a:r>
              <a:rPr lang="en-US" sz="1800" dirty="0" err="1">
                <a:solidFill>
                  <a:srgbClr val="474747"/>
                </a:solidFill>
              </a:rPr>
              <a:t>rainshower</a:t>
            </a:r>
            <a:r>
              <a:rPr lang="en-US" sz="1800" dirty="0">
                <a:solidFill>
                  <a:srgbClr val="474747"/>
                </a:solidFill>
              </a:rPr>
              <a:t>, plus a private </a:t>
            </a:r>
            <a:r>
              <a:rPr lang="en-US" sz="1800" b="1" dirty="0">
                <a:solidFill>
                  <a:srgbClr val="474747"/>
                </a:solidFill>
              </a:rPr>
              <a:t>outdoor hot tub</a:t>
            </a:r>
            <a:r>
              <a:rPr lang="en-US" sz="1800" dirty="0">
                <a:solidFill>
                  <a:srgbClr val="474747"/>
                </a:solidFill>
              </a:rPr>
              <a:t> and deck for each cabin. </a:t>
            </a:r>
          </a:p>
          <a:p>
            <a:pPr>
              <a:lnSpc>
                <a:spcPct val="100000"/>
              </a:lnSpc>
            </a:pPr>
            <a:endParaRPr lang="en-US" sz="1800" dirty="0">
              <a:solidFill>
                <a:srgbClr val="474747"/>
              </a:solidFill>
            </a:endParaRPr>
          </a:p>
          <a:p>
            <a:pPr>
              <a:lnSpc>
                <a:spcPct val="100000"/>
              </a:lnSpc>
            </a:pPr>
            <a:r>
              <a:rPr lang="en-US" sz="1800" dirty="0">
                <a:solidFill>
                  <a:srgbClr val="474747"/>
                </a:solidFill>
              </a:rPr>
              <a:t>Importantly, </a:t>
            </a:r>
            <a:r>
              <a:rPr lang="en-US" sz="1800" b="1" dirty="0">
                <a:solidFill>
                  <a:srgbClr val="474747"/>
                </a:solidFill>
              </a:rPr>
              <a:t>PGL offers full privacy and self-catering independence</a:t>
            </a:r>
            <a:r>
              <a:rPr lang="en-US" sz="1800" dirty="0">
                <a:solidFill>
                  <a:srgbClr val="474747"/>
                </a:solidFill>
              </a:rPr>
              <a:t> – it is a </a:t>
            </a:r>
            <a:r>
              <a:rPr lang="en-US" sz="1800" b="1" dirty="0">
                <a:solidFill>
                  <a:srgbClr val="474747"/>
                </a:solidFill>
              </a:rPr>
              <a:t>“non-serviced” lodging </a:t>
            </a:r>
            <a:r>
              <a:rPr lang="en-US" sz="1800" dirty="0">
                <a:solidFill>
                  <a:srgbClr val="474747"/>
                </a:solidFill>
              </a:rPr>
              <a:t>with self check-in via smart locks, meaning no on-site staff or room service to intrude on the wilderness vibe. </a:t>
            </a:r>
          </a:p>
          <a:p>
            <a:pPr>
              <a:lnSpc>
                <a:spcPct val="100000"/>
              </a:lnSpc>
            </a:pPr>
            <a:endParaRPr lang="en-US" sz="1800" dirty="0">
              <a:solidFill>
                <a:srgbClr val="474747"/>
              </a:solidFill>
            </a:endParaRPr>
          </a:p>
        </p:txBody>
      </p:sp>
      <p:sp>
        <p:nvSpPr>
          <p:cNvPr id="12" name="Text Placeholder 11">
            <a:extLst>
              <a:ext uri="{FF2B5EF4-FFF2-40B4-BE49-F238E27FC236}">
                <a16:creationId xmlns:a16="http://schemas.microsoft.com/office/drawing/2014/main" id="{097E7B2C-5FDA-BE43-325B-C74C3B4CD724}"/>
              </a:ext>
            </a:extLst>
          </p:cNvPr>
          <p:cNvSpPr>
            <a:spLocks noGrp="1"/>
          </p:cNvSpPr>
          <p:nvPr>
            <p:ph type="body" sz="quarter" idx="33"/>
          </p:nvPr>
        </p:nvSpPr>
        <p:spPr>
          <a:xfrm>
            <a:off x="4106779" y="195976"/>
            <a:ext cx="3391301" cy="2464200"/>
          </a:xfrm>
        </p:spPr>
        <p:txBody>
          <a:bodyPr/>
          <a:lstStyle/>
          <a:p>
            <a:pPr>
              <a:lnSpc>
                <a:spcPct val="100000"/>
              </a:lnSpc>
            </a:pPr>
            <a:r>
              <a:rPr lang="en-US" sz="2400" i="1" dirty="0">
                <a:solidFill>
                  <a:srgbClr val="459597"/>
                </a:solidFill>
              </a:rPr>
              <a:t>Opportunity</a:t>
            </a:r>
          </a:p>
          <a:p>
            <a:pPr>
              <a:lnSpc>
                <a:spcPct val="100000"/>
              </a:lnSpc>
            </a:pPr>
            <a:endParaRPr lang="en-US" sz="2400" b="0" i="1" dirty="0"/>
          </a:p>
          <a:p>
            <a:pPr>
              <a:lnSpc>
                <a:spcPct val="100000"/>
              </a:lnSpc>
            </a:pPr>
            <a:r>
              <a:rPr lang="en-US" sz="2400" b="0" i="1" dirty="0"/>
              <a:t>Saw high demand potential to cater for a new market – families. </a:t>
            </a:r>
            <a:endParaRPr lang="en-IE" sz="2400" b="0" i="1" dirty="0"/>
          </a:p>
        </p:txBody>
      </p:sp>
      <p:sp>
        <p:nvSpPr>
          <p:cNvPr id="9" name="Text Placeholder 8">
            <a:extLst>
              <a:ext uri="{FF2B5EF4-FFF2-40B4-BE49-F238E27FC236}">
                <a16:creationId xmlns:a16="http://schemas.microsoft.com/office/drawing/2014/main" id="{19AAE15F-337C-CC71-D571-A8389190D5DA}"/>
              </a:ext>
            </a:extLst>
          </p:cNvPr>
          <p:cNvSpPr>
            <a:spLocks noGrp="1"/>
          </p:cNvSpPr>
          <p:nvPr>
            <p:ph type="body" sz="quarter" idx="18"/>
          </p:nvPr>
        </p:nvSpPr>
        <p:spPr>
          <a:xfrm>
            <a:off x="376121" y="1867392"/>
            <a:ext cx="3016925" cy="1049221"/>
          </a:xfrm>
        </p:spPr>
        <p:txBody>
          <a:bodyPr/>
          <a:lstStyle/>
          <a:p>
            <a:pPr>
              <a:lnSpc>
                <a:spcPct val="100000"/>
              </a:lnSpc>
            </a:pPr>
            <a:r>
              <a:rPr lang="en-US" sz="2000" dirty="0"/>
              <a:t>Premium Niche Eco-Glamping Model + Scenic Micro-Stay Experience</a:t>
            </a:r>
            <a:r>
              <a:rPr lang="en-IE" sz="2000" dirty="0"/>
              <a:t> </a:t>
            </a:r>
          </a:p>
        </p:txBody>
      </p:sp>
      <p:sp>
        <p:nvSpPr>
          <p:cNvPr id="10" name="Text Placeholder 9">
            <a:extLst>
              <a:ext uri="{FF2B5EF4-FFF2-40B4-BE49-F238E27FC236}">
                <a16:creationId xmlns:a16="http://schemas.microsoft.com/office/drawing/2014/main" id="{38165E5D-3D7A-5AA3-ED86-5E9A2B81385F}"/>
              </a:ext>
            </a:extLst>
          </p:cNvPr>
          <p:cNvSpPr>
            <a:spLocks noGrp="1"/>
          </p:cNvSpPr>
          <p:nvPr>
            <p:ph type="body" sz="quarter" idx="19"/>
          </p:nvPr>
        </p:nvSpPr>
        <p:spPr>
          <a:xfrm>
            <a:off x="376121" y="587834"/>
            <a:ext cx="3292675" cy="385564"/>
          </a:xfrm>
        </p:spPr>
        <p:txBody>
          <a:bodyPr/>
          <a:lstStyle/>
          <a:p>
            <a:r>
              <a:rPr lang="en-IE" sz="3600" dirty="0"/>
              <a:t>Panorama Lodge</a:t>
            </a:r>
          </a:p>
        </p:txBody>
      </p:sp>
      <p:sp>
        <p:nvSpPr>
          <p:cNvPr id="14" name="Text Placeholder 13">
            <a:extLst>
              <a:ext uri="{FF2B5EF4-FFF2-40B4-BE49-F238E27FC236}">
                <a16:creationId xmlns:a16="http://schemas.microsoft.com/office/drawing/2014/main" id="{12429AC6-3F8B-685D-ACC0-CC11972E3B9B}"/>
              </a:ext>
            </a:extLst>
          </p:cNvPr>
          <p:cNvSpPr>
            <a:spLocks noGrp="1"/>
          </p:cNvSpPr>
          <p:nvPr>
            <p:ph type="body" sz="quarter" idx="65"/>
          </p:nvPr>
        </p:nvSpPr>
        <p:spPr/>
        <p:txBody>
          <a:bodyPr/>
          <a:lstStyle/>
          <a:p>
            <a:r>
              <a:rPr lang="en-IE" dirty="0"/>
              <a:t>Panorama Glass Lodge, Iceland</a:t>
            </a:r>
          </a:p>
        </p:txBody>
      </p:sp>
      <p:pic>
        <p:nvPicPr>
          <p:cNvPr id="6" name="Picture Placeholder 5" descr="A group of people kneeling in front of a small house&#10;&#10;AI-generated content may be incorrect.">
            <a:extLst>
              <a:ext uri="{FF2B5EF4-FFF2-40B4-BE49-F238E27FC236}">
                <a16:creationId xmlns:a16="http://schemas.microsoft.com/office/drawing/2014/main" id="{388FC693-A210-489B-7868-3D25E585BCAA}"/>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6013" r="16013"/>
          <a:stretch>
            <a:fillRect/>
          </a:stretch>
        </p:blipFill>
        <p:spPr>
          <a:xfrm>
            <a:off x="3798377" y="7473462"/>
            <a:ext cx="3502755" cy="3434250"/>
          </a:xfrm>
        </p:spPr>
      </p:pic>
    </p:spTree>
    <p:extLst>
      <p:ext uri="{BB962C8B-B14F-4D97-AF65-F5344CB8AC3E}">
        <p14:creationId xmlns:p14="http://schemas.microsoft.com/office/powerpoint/2010/main" val="248678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4B345-5BBD-6956-92FD-2E2473EC2C69}"/>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C932839B-1281-55D8-6778-B908C293CD8B}"/>
              </a:ext>
            </a:extLst>
          </p:cNvPr>
          <p:cNvSpPr>
            <a:spLocks noGrp="1"/>
          </p:cNvSpPr>
          <p:nvPr>
            <p:ph type="body" sz="quarter" idx="32"/>
          </p:nvPr>
        </p:nvSpPr>
        <p:spPr>
          <a:xfrm>
            <a:off x="634481" y="3430779"/>
            <a:ext cx="6541269" cy="5494217"/>
          </a:xfrm>
        </p:spPr>
        <p:txBody>
          <a:bodyPr/>
          <a:lstStyle/>
          <a:p>
            <a:pPr>
              <a:lnSpc>
                <a:spcPct val="100000"/>
              </a:lnSpc>
            </a:pPr>
            <a:r>
              <a:rPr lang="en-US" sz="1800" dirty="0">
                <a:solidFill>
                  <a:srgbClr val="474747"/>
                </a:solidFill>
              </a:rPr>
              <a:t>This operational choice ensures that while guests enjoy hotel-level luxury in design and cleanliness, they also </a:t>
            </a:r>
            <a:r>
              <a:rPr lang="en-US" sz="1800" b="1" dirty="0">
                <a:solidFill>
                  <a:srgbClr val="474747"/>
                </a:solidFill>
              </a:rPr>
              <a:t>feel a sense of adventure and exclusivity </a:t>
            </a:r>
            <a:r>
              <a:rPr lang="en-US" sz="1800" dirty="0">
                <a:solidFill>
                  <a:srgbClr val="474747"/>
                </a:solidFill>
              </a:rPr>
              <a:t>(much like an upscale short-term rental). </a:t>
            </a:r>
          </a:p>
          <a:p>
            <a:pPr>
              <a:lnSpc>
                <a:spcPct val="100000"/>
              </a:lnSpc>
            </a:pPr>
            <a:endParaRPr lang="en-US" sz="1800" dirty="0">
              <a:solidFill>
                <a:srgbClr val="474747"/>
              </a:solidFill>
            </a:endParaRPr>
          </a:p>
          <a:p>
            <a:pPr>
              <a:lnSpc>
                <a:spcPct val="100000"/>
              </a:lnSpc>
            </a:pPr>
            <a:r>
              <a:rPr lang="en-US" sz="1800" dirty="0">
                <a:solidFill>
                  <a:srgbClr val="474747"/>
                </a:solidFill>
              </a:rPr>
              <a:t>The overall guest experience is one of </a:t>
            </a:r>
            <a:r>
              <a:rPr lang="en-US" sz="1800" b="1" dirty="0">
                <a:solidFill>
                  <a:srgbClr val="474747"/>
                </a:solidFill>
              </a:rPr>
              <a:t>solitude in nature without sacrificing comfort</a:t>
            </a:r>
            <a:r>
              <a:rPr lang="en-US" sz="1800" dirty="0">
                <a:solidFill>
                  <a:srgbClr val="474747"/>
                </a:solidFill>
              </a:rPr>
              <a:t>, a combination that defines its </a:t>
            </a:r>
            <a:r>
              <a:rPr lang="en-US" sz="2000" b="1" dirty="0">
                <a:solidFill>
                  <a:srgbClr val="EC7C69"/>
                </a:solidFill>
              </a:rPr>
              <a:t>value proposition as </a:t>
            </a:r>
            <a:r>
              <a:rPr lang="en-US" sz="2000" b="1" i="1" dirty="0">
                <a:solidFill>
                  <a:srgbClr val="EC7C69"/>
                </a:solidFill>
              </a:rPr>
              <a:t>“luxury meets wilderness”</a:t>
            </a:r>
            <a:endParaRPr lang="en-US" sz="2000" b="1" dirty="0">
              <a:solidFill>
                <a:srgbClr val="EC7C69"/>
              </a:solidFill>
            </a:endParaRPr>
          </a:p>
          <a:p>
            <a:pPr>
              <a:lnSpc>
                <a:spcPct val="100000"/>
              </a:lnSpc>
            </a:pPr>
            <a:endParaRPr lang="en-IE" sz="1600" dirty="0">
              <a:solidFill>
                <a:srgbClr val="474747"/>
              </a:solidFill>
            </a:endParaRPr>
          </a:p>
        </p:txBody>
      </p:sp>
      <p:sp>
        <p:nvSpPr>
          <p:cNvPr id="12" name="Text Placeholder 11">
            <a:extLst>
              <a:ext uri="{FF2B5EF4-FFF2-40B4-BE49-F238E27FC236}">
                <a16:creationId xmlns:a16="http://schemas.microsoft.com/office/drawing/2014/main" id="{094ACFD8-98A9-B7E3-FE9C-7B2D777F6AB2}"/>
              </a:ext>
            </a:extLst>
          </p:cNvPr>
          <p:cNvSpPr>
            <a:spLocks noGrp="1"/>
          </p:cNvSpPr>
          <p:nvPr>
            <p:ph type="body" sz="quarter" idx="33"/>
          </p:nvPr>
        </p:nvSpPr>
        <p:spPr>
          <a:xfrm>
            <a:off x="4106779" y="195976"/>
            <a:ext cx="3391301" cy="2464200"/>
          </a:xfrm>
        </p:spPr>
        <p:txBody>
          <a:bodyPr/>
          <a:lstStyle/>
          <a:p>
            <a:pPr>
              <a:lnSpc>
                <a:spcPct val="100000"/>
              </a:lnSpc>
            </a:pPr>
            <a:r>
              <a:rPr lang="en-US" sz="2400" i="1" dirty="0">
                <a:solidFill>
                  <a:srgbClr val="459597"/>
                </a:solidFill>
              </a:rPr>
              <a:t>Opportunity</a:t>
            </a:r>
          </a:p>
          <a:p>
            <a:pPr>
              <a:lnSpc>
                <a:spcPct val="100000"/>
              </a:lnSpc>
            </a:pPr>
            <a:endParaRPr lang="en-US" sz="2400" b="0" i="1" dirty="0"/>
          </a:p>
          <a:p>
            <a:pPr>
              <a:lnSpc>
                <a:spcPct val="100000"/>
              </a:lnSpc>
            </a:pPr>
            <a:r>
              <a:rPr lang="en-US" sz="2400" b="0" i="1" dirty="0"/>
              <a:t>“luxury meets wilderness”</a:t>
            </a:r>
            <a:endParaRPr lang="en-IE" sz="2400" b="0" i="1" dirty="0"/>
          </a:p>
        </p:txBody>
      </p:sp>
      <p:sp>
        <p:nvSpPr>
          <p:cNvPr id="9" name="Text Placeholder 8">
            <a:extLst>
              <a:ext uri="{FF2B5EF4-FFF2-40B4-BE49-F238E27FC236}">
                <a16:creationId xmlns:a16="http://schemas.microsoft.com/office/drawing/2014/main" id="{220B8A31-C67D-B857-3FBD-C8517E6125A7}"/>
              </a:ext>
            </a:extLst>
          </p:cNvPr>
          <p:cNvSpPr>
            <a:spLocks noGrp="1"/>
          </p:cNvSpPr>
          <p:nvPr>
            <p:ph type="body" sz="quarter" idx="18"/>
          </p:nvPr>
        </p:nvSpPr>
        <p:spPr>
          <a:xfrm>
            <a:off x="376121" y="1867392"/>
            <a:ext cx="3016925" cy="1049221"/>
          </a:xfrm>
        </p:spPr>
        <p:txBody>
          <a:bodyPr/>
          <a:lstStyle/>
          <a:p>
            <a:pPr>
              <a:lnSpc>
                <a:spcPct val="100000"/>
              </a:lnSpc>
            </a:pPr>
            <a:r>
              <a:rPr lang="en-US" sz="2000" dirty="0"/>
              <a:t>Premium Niche Eco-Glamping Model + Scenic Micro-Stay Experience</a:t>
            </a:r>
            <a:r>
              <a:rPr lang="en-IE" sz="2000" dirty="0"/>
              <a:t> </a:t>
            </a:r>
          </a:p>
        </p:txBody>
      </p:sp>
      <p:sp>
        <p:nvSpPr>
          <p:cNvPr id="10" name="Text Placeholder 9">
            <a:extLst>
              <a:ext uri="{FF2B5EF4-FFF2-40B4-BE49-F238E27FC236}">
                <a16:creationId xmlns:a16="http://schemas.microsoft.com/office/drawing/2014/main" id="{EC3397F5-EF64-7125-D41D-3EEAAF6DFF8F}"/>
              </a:ext>
            </a:extLst>
          </p:cNvPr>
          <p:cNvSpPr>
            <a:spLocks noGrp="1"/>
          </p:cNvSpPr>
          <p:nvPr>
            <p:ph type="body" sz="quarter" idx="19"/>
          </p:nvPr>
        </p:nvSpPr>
        <p:spPr>
          <a:xfrm>
            <a:off x="376121" y="587834"/>
            <a:ext cx="3292675" cy="385564"/>
          </a:xfrm>
        </p:spPr>
        <p:txBody>
          <a:bodyPr/>
          <a:lstStyle/>
          <a:p>
            <a:r>
              <a:rPr lang="en-IE" sz="3600" dirty="0"/>
              <a:t>Panorama Lodge</a:t>
            </a:r>
          </a:p>
        </p:txBody>
      </p:sp>
      <p:sp>
        <p:nvSpPr>
          <p:cNvPr id="14" name="Text Placeholder 13">
            <a:extLst>
              <a:ext uri="{FF2B5EF4-FFF2-40B4-BE49-F238E27FC236}">
                <a16:creationId xmlns:a16="http://schemas.microsoft.com/office/drawing/2014/main" id="{E74ACAFB-D1FA-DD71-21DB-2CF019DDF560}"/>
              </a:ext>
            </a:extLst>
          </p:cNvPr>
          <p:cNvSpPr>
            <a:spLocks noGrp="1"/>
          </p:cNvSpPr>
          <p:nvPr>
            <p:ph type="body" sz="quarter" idx="65"/>
          </p:nvPr>
        </p:nvSpPr>
        <p:spPr/>
        <p:txBody>
          <a:bodyPr/>
          <a:lstStyle/>
          <a:p>
            <a:r>
              <a:rPr lang="en-IE" dirty="0"/>
              <a:t>Panorama Glass Lodge, Iceland</a:t>
            </a:r>
          </a:p>
        </p:txBody>
      </p:sp>
      <p:pic>
        <p:nvPicPr>
          <p:cNvPr id="6" name="Picture Placeholder 5" descr="A group of people kneeling in front of a small house&#10;&#10;AI-generated content may be incorrect.">
            <a:extLst>
              <a:ext uri="{FF2B5EF4-FFF2-40B4-BE49-F238E27FC236}">
                <a16:creationId xmlns:a16="http://schemas.microsoft.com/office/drawing/2014/main" id="{7340DEE1-EB24-160F-076F-700081510F03}"/>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6013" r="16013"/>
          <a:stretch>
            <a:fillRect/>
          </a:stretch>
        </p:blipFill>
        <p:spPr>
          <a:xfrm>
            <a:off x="3798377" y="7473462"/>
            <a:ext cx="3502755" cy="3434250"/>
          </a:xfrm>
        </p:spPr>
      </p:pic>
    </p:spTree>
    <p:extLst>
      <p:ext uri="{BB962C8B-B14F-4D97-AF65-F5344CB8AC3E}">
        <p14:creationId xmlns:p14="http://schemas.microsoft.com/office/powerpoint/2010/main" val="43263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BE397-B424-7526-44F3-BC7126BE687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8499DF4-6CC9-34E4-24BF-1454504382E4}"/>
              </a:ext>
            </a:extLst>
          </p:cNvPr>
          <p:cNvSpPr>
            <a:spLocks noGrp="1"/>
          </p:cNvSpPr>
          <p:nvPr>
            <p:ph type="body" sz="quarter" idx="42"/>
          </p:nvPr>
        </p:nvSpPr>
        <p:spPr/>
        <p:txBody>
          <a:bodyPr/>
          <a:lstStyle/>
          <a:p>
            <a:r>
              <a:rPr lang="en-IE" sz="1600" b="0" dirty="0"/>
              <a:t>Panorama Glass Lodge, Iceland</a:t>
            </a:r>
          </a:p>
        </p:txBody>
      </p:sp>
      <p:sp>
        <p:nvSpPr>
          <p:cNvPr id="21" name="TextBox 20">
            <a:extLst>
              <a:ext uri="{FF2B5EF4-FFF2-40B4-BE49-F238E27FC236}">
                <a16:creationId xmlns:a16="http://schemas.microsoft.com/office/drawing/2014/main" id="{FA642385-4B37-1D1D-ED3B-ED3830480712}"/>
              </a:ext>
            </a:extLst>
          </p:cNvPr>
          <p:cNvSpPr txBox="1"/>
          <p:nvPr/>
        </p:nvSpPr>
        <p:spPr>
          <a:xfrm>
            <a:off x="131238" y="261037"/>
            <a:ext cx="3366799" cy="4801314"/>
          </a:xfrm>
          <a:prstGeom prst="rect">
            <a:avLst/>
          </a:prstGeom>
          <a:noFill/>
        </p:spPr>
        <p:txBody>
          <a:bodyPr wrap="square" rtlCol="0">
            <a:spAutoFit/>
          </a:bodyPr>
          <a:lstStyle/>
          <a:p>
            <a:pPr marL="285750" indent="-285750">
              <a:buFont typeface="Wingdings" panose="05000000000000000000" pitchFamily="2" charset="2"/>
              <a:buChar char="v"/>
            </a:pPr>
            <a:r>
              <a:rPr lang="en-IE" b="1" dirty="0">
                <a:solidFill>
                  <a:srgbClr val="EC7C69"/>
                </a:solidFill>
              </a:rPr>
              <a:t>Sustainability:</a:t>
            </a:r>
            <a:r>
              <a:rPr lang="en-IE" dirty="0">
                <a:solidFill>
                  <a:srgbClr val="EC7C69"/>
                </a:solidFill>
              </a:rPr>
              <a:t> </a:t>
            </a:r>
            <a:r>
              <a:rPr lang="en-IE" dirty="0">
                <a:solidFill>
                  <a:srgbClr val="595959"/>
                </a:solidFill>
              </a:rPr>
              <a:t>Screw-pile construction </a:t>
            </a:r>
            <a:r>
              <a:rPr lang="en-IE" b="1" dirty="0">
                <a:solidFill>
                  <a:srgbClr val="595959"/>
                </a:solidFill>
              </a:rPr>
              <a:t>minimises land disturbance </a:t>
            </a:r>
            <a:r>
              <a:rPr lang="en-IE" dirty="0">
                <a:solidFill>
                  <a:srgbClr val="595959"/>
                </a:solidFill>
              </a:rPr>
              <a:t>while glass cabins maximise exposure to nature.</a:t>
            </a:r>
          </a:p>
          <a:p>
            <a:pPr marL="285750" indent="-285750">
              <a:buFont typeface="Wingdings" panose="05000000000000000000" pitchFamily="2" charset="2"/>
              <a:buChar char="v"/>
            </a:pPr>
            <a:r>
              <a:rPr lang="en-IE" b="1" dirty="0">
                <a:solidFill>
                  <a:srgbClr val="EC7C69"/>
                </a:solidFill>
              </a:rPr>
              <a:t>Strong Brand:</a:t>
            </a:r>
            <a:r>
              <a:rPr lang="en-IE" dirty="0">
                <a:solidFill>
                  <a:srgbClr val="EC7C69"/>
                </a:solidFill>
              </a:rPr>
              <a:t> </a:t>
            </a:r>
            <a:r>
              <a:rPr lang="en-IE" dirty="0">
                <a:solidFill>
                  <a:srgbClr val="595959"/>
                </a:solidFill>
              </a:rPr>
              <a:t>Clever </a:t>
            </a:r>
            <a:r>
              <a:rPr lang="en-IE" b="1" dirty="0">
                <a:solidFill>
                  <a:srgbClr val="595959"/>
                </a:solidFill>
              </a:rPr>
              <a:t>scarcity marketing </a:t>
            </a:r>
            <a:r>
              <a:rPr lang="en-IE" dirty="0">
                <a:solidFill>
                  <a:srgbClr val="595959"/>
                </a:solidFill>
              </a:rPr>
              <a:t>(limited booking windows) fuels demand and maintains 90%+ occupancy at premium rates.</a:t>
            </a:r>
          </a:p>
          <a:p>
            <a:pPr marL="285750" indent="-285750">
              <a:buFont typeface="Wingdings" panose="05000000000000000000" pitchFamily="2" charset="2"/>
              <a:buChar char="v"/>
            </a:pPr>
            <a:r>
              <a:rPr lang="en-IE" b="1" dirty="0">
                <a:solidFill>
                  <a:srgbClr val="EC7C69"/>
                </a:solidFill>
              </a:rPr>
              <a:t>Guest Experience:</a:t>
            </a:r>
            <a:r>
              <a:rPr lang="en-IE" dirty="0">
                <a:solidFill>
                  <a:srgbClr val="EC7C69"/>
                </a:solidFill>
              </a:rPr>
              <a:t> </a:t>
            </a:r>
            <a:r>
              <a:rPr lang="en-IE" dirty="0">
                <a:solidFill>
                  <a:srgbClr val="595959"/>
                </a:solidFill>
              </a:rPr>
              <a:t>Private </a:t>
            </a:r>
            <a:r>
              <a:rPr lang="en-IE" b="1" dirty="0">
                <a:solidFill>
                  <a:srgbClr val="595959"/>
                </a:solidFill>
              </a:rPr>
              <a:t>hot tubs, panoramic sky views</a:t>
            </a:r>
            <a:r>
              <a:rPr lang="en-IE" dirty="0">
                <a:solidFill>
                  <a:srgbClr val="595959"/>
                </a:solidFill>
              </a:rPr>
              <a:t>, and </a:t>
            </a:r>
            <a:r>
              <a:rPr lang="en-IE" b="1" dirty="0">
                <a:solidFill>
                  <a:srgbClr val="595959"/>
                </a:solidFill>
              </a:rPr>
              <a:t>remote locations </a:t>
            </a:r>
            <a:r>
              <a:rPr lang="en-IE" dirty="0">
                <a:solidFill>
                  <a:srgbClr val="595959"/>
                </a:solidFill>
              </a:rPr>
              <a:t>create “once-in-a-lifetime” stays.</a:t>
            </a:r>
          </a:p>
          <a:p>
            <a:pPr marL="285750" indent="-285750">
              <a:buFont typeface="Wingdings" panose="05000000000000000000" pitchFamily="2" charset="2"/>
              <a:buChar char="v"/>
            </a:pPr>
            <a:r>
              <a:rPr lang="en-IE" b="1" dirty="0">
                <a:solidFill>
                  <a:srgbClr val="EC7C69"/>
                </a:solidFill>
              </a:rPr>
              <a:t>Viability: </a:t>
            </a:r>
            <a:r>
              <a:rPr lang="en-IE" b="1" dirty="0">
                <a:solidFill>
                  <a:srgbClr val="595959"/>
                </a:solidFill>
              </a:rPr>
              <a:t>Premium eco-design </a:t>
            </a:r>
            <a:r>
              <a:rPr lang="en-IE" dirty="0">
                <a:solidFill>
                  <a:srgbClr val="595959"/>
                </a:solidFill>
              </a:rPr>
              <a:t>+ viral social media appeal support high nightly rates (€430–950) and profitability.</a:t>
            </a:r>
          </a:p>
        </p:txBody>
      </p:sp>
      <p:pic>
        <p:nvPicPr>
          <p:cNvPr id="15" name="Picture Placeholder 14" descr="A room with a table and chairs&#10;&#10;AI-generated content may be incorrect.">
            <a:extLst>
              <a:ext uri="{FF2B5EF4-FFF2-40B4-BE49-F238E27FC236}">
                <a16:creationId xmlns:a16="http://schemas.microsoft.com/office/drawing/2014/main" id="{F1B134F3-AAAE-8BB6-FFCC-685CB00D2D3E}"/>
              </a:ext>
            </a:extLst>
          </p:cNvPr>
          <p:cNvPicPr>
            <a:picLocks noGrp="1" noChangeAspect="1"/>
          </p:cNvPicPr>
          <p:nvPr>
            <p:ph type="pic" sz="quarter" idx="74"/>
          </p:nvPr>
        </p:nvPicPr>
        <p:blipFill>
          <a:blip r:embed="rId2">
            <a:extLst>
              <a:ext uri="{28A0092B-C50C-407E-A947-70E740481C1C}">
                <a14:useLocalDpi xmlns:a14="http://schemas.microsoft.com/office/drawing/2010/main" val="0"/>
              </a:ext>
            </a:extLst>
          </a:blip>
          <a:srcRect l="16690" r="16690"/>
          <a:stretch>
            <a:fillRect/>
          </a:stretch>
        </p:blipFill>
        <p:spPr/>
      </p:pic>
      <p:pic>
        <p:nvPicPr>
          <p:cNvPr id="19" name="Picture Placeholder 18" descr="A person lying on a bed in a glass room&#10;&#10;AI-generated content may be incorrect.">
            <a:extLst>
              <a:ext uri="{FF2B5EF4-FFF2-40B4-BE49-F238E27FC236}">
                <a16:creationId xmlns:a16="http://schemas.microsoft.com/office/drawing/2014/main" id="{1888C3D7-B5B5-5F12-197E-ECEB802D47A3}"/>
              </a:ext>
            </a:extLst>
          </p:cNvPr>
          <p:cNvPicPr>
            <a:picLocks noGrp="1" noChangeAspect="1"/>
          </p:cNvPicPr>
          <p:nvPr>
            <p:ph type="pic" sz="quarter" idx="79"/>
          </p:nvPr>
        </p:nvPicPr>
        <p:blipFill>
          <a:blip r:embed="rId3">
            <a:extLst>
              <a:ext uri="{28A0092B-C50C-407E-A947-70E740481C1C}">
                <a14:useLocalDpi xmlns:a14="http://schemas.microsoft.com/office/drawing/2010/main" val="0"/>
              </a:ext>
            </a:extLst>
          </a:blip>
          <a:srcRect l="16690" r="16690"/>
          <a:stretch>
            <a:fillRect/>
          </a:stretch>
        </p:blipFill>
        <p:spPr/>
      </p:pic>
      <p:pic>
        <p:nvPicPr>
          <p:cNvPr id="22" name="Picture Placeholder 21" descr="A room with a table and chairs and a ceiling fan&#10;&#10;AI-generated content may be incorrect.">
            <a:extLst>
              <a:ext uri="{FF2B5EF4-FFF2-40B4-BE49-F238E27FC236}">
                <a16:creationId xmlns:a16="http://schemas.microsoft.com/office/drawing/2014/main" id="{A0EE8FC6-84A3-13D3-0892-B79DAB74D4B2}"/>
              </a:ext>
            </a:extLst>
          </p:cNvPr>
          <p:cNvPicPr>
            <a:picLocks noGrp="1" noChangeAspect="1"/>
          </p:cNvPicPr>
          <p:nvPr>
            <p:ph type="pic" sz="quarter" idx="77"/>
          </p:nvPr>
        </p:nvPicPr>
        <p:blipFill>
          <a:blip r:embed="rId4">
            <a:extLst>
              <a:ext uri="{28A0092B-C50C-407E-A947-70E740481C1C}">
                <a14:useLocalDpi xmlns:a14="http://schemas.microsoft.com/office/drawing/2010/main" val="0"/>
              </a:ext>
            </a:extLst>
          </a:blip>
          <a:srcRect l="918" r="918"/>
          <a:stretch>
            <a:fillRect/>
          </a:stretch>
        </p:blipFill>
        <p:spPr/>
      </p:pic>
      <p:pic>
        <p:nvPicPr>
          <p:cNvPr id="24" name="Picture Placeholder 23" descr="A person standing in a room with a window and a green sky&#10;&#10;AI-generated content may be incorrect.">
            <a:extLst>
              <a:ext uri="{FF2B5EF4-FFF2-40B4-BE49-F238E27FC236}">
                <a16:creationId xmlns:a16="http://schemas.microsoft.com/office/drawing/2014/main" id="{3BA7D6FC-189C-DA68-31DB-96A4F97CE0F5}"/>
              </a:ext>
            </a:extLst>
          </p:cNvPr>
          <p:cNvPicPr>
            <a:picLocks noGrp="1" noChangeAspect="1"/>
          </p:cNvPicPr>
          <p:nvPr>
            <p:ph type="pic" sz="quarter" idx="80"/>
          </p:nvPr>
        </p:nvPicPr>
        <p:blipFill>
          <a:blip r:embed="rId5">
            <a:extLst>
              <a:ext uri="{28A0092B-C50C-407E-A947-70E740481C1C}">
                <a14:useLocalDpi xmlns:a14="http://schemas.microsoft.com/office/drawing/2010/main" val="0"/>
              </a:ext>
            </a:extLst>
          </a:blip>
          <a:srcRect l="16690" r="16690"/>
          <a:stretch>
            <a:fillRect/>
          </a:stretch>
        </p:blipFill>
        <p:spPr/>
      </p:pic>
    </p:spTree>
    <p:extLst>
      <p:ext uri="{BB962C8B-B14F-4D97-AF65-F5344CB8AC3E}">
        <p14:creationId xmlns:p14="http://schemas.microsoft.com/office/powerpoint/2010/main" val="199686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9DB2-1779-B745-676B-97150E0A2E5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220EC4A8-DACB-D7BE-F1A1-74B97AC5E971}"/>
              </a:ext>
            </a:extLst>
          </p:cNvPr>
          <p:cNvSpPr>
            <a:spLocks noGrp="1"/>
          </p:cNvSpPr>
          <p:nvPr>
            <p:ph type="body" sz="quarter" idx="14"/>
          </p:nvPr>
        </p:nvSpPr>
        <p:spPr/>
        <p:txBody>
          <a:bodyPr/>
          <a:lstStyle/>
          <a:p>
            <a:r>
              <a:rPr lang="en-IE" dirty="0"/>
              <a:t>03</a:t>
            </a:r>
          </a:p>
        </p:txBody>
      </p:sp>
      <p:sp>
        <p:nvSpPr>
          <p:cNvPr id="10" name="Text Placeholder 9">
            <a:extLst>
              <a:ext uri="{FF2B5EF4-FFF2-40B4-BE49-F238E27FC236}">
                <a16:creationId xmlns:a16="http://schemas.microsoft.com/office/drawing/2014/main" id="{A3B51F56-139E-FB63-CFB5-4536A30A8471}"/>
              </a:ext>
            </a:extLst>
          </p:cNvPr>
          <p:cNvSpPr>
            <a:spLocks noGrp="1"/>
          </p:cNvSpPr>
          <p:nvPr>
            <p:ph type="body" sz="quarter" idx="15"/>
          </p:nvPr>
        </p:nvSpPr>
        <p:spPr>
          <a:xfrm>
            <a:off x="2447551" y="1093625"/>
            <a:ext cx="2930148" cy="2002900"/>
          </a:xfrm>
        </p:spPr>
        <p:txBody>
          <a:bodyPr/>
          <a:lstStyle/>
          <a:p>
            <a:r>
              <a:rPr lang="en-IE" dirty="0"/>
              <a:t>Tree Hotel, Sweden</a:t>
            </a:r>
          </a:p>
        </p:txBody>
      </p:sp>
      <p:sp>
        <p:nvSpPr>
          <p:cNvPr id="12" name="Text Placeholder 11">
            <a:extLst>
              <a:ext uri="{FF2B5EF4-FFF2-40B4-BE49-F238E27FC236}">
                <a16:creationId xmlns:a16="http://schemas.microsoft.com/office/drawing/2014/main" id="{4F6CF78E-F807-B0FC-CD0A-4B3D1B1AC183}"/>
              </a:ext>
            </a:extLst>
          </p:cNvPr>
          <p:cNvSpPr>
            <a:spLocks noGrp="1"/>
          </p:cNvSpPr>
          <p:nvPr>
            <p:ph type="body" sz="quarter" idx="66"/>
          </p:nvPr>
        </p:nvSpPr>
        <p:spPr/>
        <p:txBody>
          <a:bodyPr/>
          <a:lstStyle/>
          <a:p>
            <a:r>
              <a:rPr lang="en-IE" dirty="0"/>
              <a:t>Tree Hotel, Sweden</a:t>
            </a:r>
          </a:p>
        </p:txBody>
      </p:sp>
      <p:sp>
        <p:nvSpPr>
          <p:cNvPr id="15" name="Text Placeholder 9">
            <a:extLst>
              <a:ext uri="{FF2B5EF4-FFF2-40B4-BE49-F238E27FC236}">
                <a16:creationId xmlns:a16="http://schemas.microsoft.com/office/drawing/2014/main" id="{23B75EFA-5E55-BC6B-9AB5-84FFFB4F5FAF}"/>
              </a:ext>
            </a:extLst>
          </p:cNvPr>
          <p:cNvSpPr txBox="1">
            <a:spLocks/>
          </p:cNvSpPr>
          <p:nvPr/>
        </p:nvSpPr>
        <p:spPr>
          <a:xfrm>
            <a:off x="929029" y="2698263"/>
            <a:ext cx="5077876"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800" dirty="0"/>
              <a:t>Treehotel’s Biosphere tree room (opened 2022) is wrapped in 340 birdhouses to support local birdlife while immersing guests in the forest canopy.</a:t>
            </a:r>
            <a:endParaRPr lang="en-IE" sz="2800" dirty="0"/>
          </a:p>
        </p:txBody>
      </p:sp>
      <p:pic>
        <p:nvPicPr>
          <p:cNvPr id="5" name="Picture Placeholder 4" descr="A structure with many boxes on it&#10;&#10;AI-generated content may be incorrect.">
            <a:extLst>
              <a:ext uri="{FF2B5EF4-FFF2-40B4-BE49-F238E27FC236}">
                <a16:creationId xmlns:a16="http://schemas.microsoft.com/office/drawing/2014/main" id="{14AA5C52-D543-33EE-99A4-220D88D3D8D1}"/>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34" r="6834"/>
          <a:stretch>
            <a:fillRect/>
          </a:stretch>
        </p:blipFill>
        <p:spPr/>
      </p:pic>
    </p:spTree>
    <p:extLst>
      <p:ext uri="{BB962C8B-B14F-4D97-AF65-F5344CB8AC3E}">
        <p14:creationId xmlns:p14="http://schemas.microsoft.com/office/powerpoint/2010/main" val="23035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B5C90-168B-38E8-3F31-FD7F63F70BF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4278780-39A8-5CA8-42A8-ED3485721227}"/>
              </a:ext>
            </a:extLst>
          </p:cNvPr>
          <p:cNvSpPr>
            <a:spLocks noGrp="1"/>
          </p:cNvSpPr>
          <p:nvPr>
            <p:ph type="body" sz="quarter" idx="32"/>
          </p:nvPr>
        </p:nvSpPr>
        <p:spPr>
          <a:xfrm>
            <a:off x="634478" y="3200661"/>
            <a:ext cx="6849534" cy="2422612"/>
          </a:xfrm>
        </p:spPr>
        <p:txBody>
          <a:bodyPr numCol="1"/>
          <a:lstStyle/>
          <a:p>
            <a:pPr marL="342900" indent="-342900">
              <a:lnSpc>
                <a:spcPct val="100000"/>
              </a:lnSpc>
              <a:buClr>
                <a:srgbClr val="459597"/>
              </a:buClr>
              <a:buFont typeface="Calibri" panose="020F0502020204030204" pitchFamily="34" charset="0"/>
              <a:buChar char="→"/>
            </a:pPr>
            <a:r>
              <a:rPr lang="en-US" sz="1800" dirty="0">
                <a:solidFill>
                  <a:srgbClr val="474747"/>
                </a:solidFill>
              </a:rPr>
              <a:t>Treehotel offers </a:t>
            </a:r>
            <a:r>
              <a:rPr lang="en-US" sz="1800" b="1" dirty="0">
                <a:solidFill>
                  <a:srgbClr val="474747"/>
                </a:solidFill>
              </a:rPr>
              <a:t>high-end, architect-designed tree rooms </a:t>
            </a:r>
            <a:r>
              <a:rPr lang="en-US" sz="1800" dirty="0">
                <a:solidFill>
                  <a:srgbClr val="474747"/>
                </a:solidFill>
              </a:rPr>
              <a:t>that provide once-in-a-lifetime stays in natural surroundings.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Its value lies in the </a:t>
            </a:r>
            <a:r>
              <a:rPr lang="en-US" sz="1800" b="1" dirty="0">
                <a:solidFill>
                  <a:srgbClr val="474747"/>
                </a:solidFill>
              </a:rPr>
              <a:t>experience of uniqueness, design, and nature immersion</a:t>
            </a:r>
            <a:r>
              <a:rPr lang="en-US" sz="1800" dirty="0">
                <a:solidFill>
                  <a:srgbClr val="474747"/>
                </a:solidFill>
              </a:rPr>
              <a:t> rather than standard hotel amenities. Revenue comes from </a:t>
            </a:r>
            <a:r>
              <a:rPr lang="en-US" sz="1800" b="1" dirty="0">
                <a:solidFill>
                  <a:srgbClr val="474747"/>
                </a:solidFill>
              </a:rPr>
              <a:t>premium room rates</a:t>
            </a:r>
            <a:r>
              <a:rPr lang="en-US" sz="1800" dirty="0">
                <a:solidFill>
                  <a:srgbClr val="474747"/>
                </a:solidFill>
              </a:rPr>
              <a:t>, curated local experiences, and food services.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The model relies on </a:t>
            </a:r>
            <a:r>
              <a:rPr lang="en-US" sz="1800" b="1" dirty="0">
                <a:solidFill>
                  <a:srgbClr val="474747"/>
                </a:solidFill>
              </a:rPr>
              <a:t>scarcity, storytelling, and sustainability</a:t>
            </a:r>
            <a:r>
              <a:rPr lang="en-US" sz="1800" dirty="0">
                <a:solidFill>
                  <a:srgbClr val="474747"/>
                </a:solidFill>
              </a:rPr>
              <a:t> to create demand and maintain profitability.</a:t>
            </a:r>
            <a:endParaRPr lang="en-IE" sz="1800" dirty="0">
              <a:solidFill>
                <a:srgbClr val="474747"/>
              </a:solidFill>
            </a:endParaRPr>
          </a:p>
        </p:txBody>
      </p:sp>
      <p:sp>
        <p:nvSpPr>
          <p:cNvPr id="7" name="Text Placeholder 6">
            <a:extLst>
              <a:ext uri="{FF2B5EF4-FFF2-40B4-BE49-F238E27FC236}">
                <a16:creationId xmlns:a16="http://schemas.microsoft.com/office/drawing/2014/main" id="{348656D9-86E2-F192-FC0B-4D05E90F14B2}"/>
              </a:ext>
            </a:extLst>
          </p:cNvPr>
          <p:cNvSpPr>
            <a:spLocks noGrp="1"/>
          </p:cNvSpPr>
          <p:nvPr>
            <p:ph type="body" sz="quarter" idx="33"/>
          </p:nvPr>
        </p:nvSpPr>
        <p:spPr>
          <a:xfrm>
            <a:off x="634478" y="1003377"/>
            <a:ext cx="6506617" cy="1378032"/>
          </a:xfrm>
        </p:spPr>
        <p:txBody>
          <a:bodyPr/>
          <a:lstStyle/>
          <a:p>
            <a:pPr>
              <a:lnSpc>
                <a:spcPct val="100000"/>
              </a:lnSpc>
            </a:pPr>
            <a:r>
              <a:rPr lang="en-IE" sz="2800" dirty="0"/>
              <a:t>Business Model Type</a:t>
            </a:r>
          </a:p>
          <a:p>
            <a:pPr>
              <a:lnSpc>
                <a:spcPct val="100000"/>
              </a:lnSpc>
            </a:pPr>
            <a:r>
              <a:rPr lang="en-US" sz="2800" b="0" dirty="0">
                <a:solidFill>
                  <a:srgbClr val="474747"/>
                </a:solidFill>
              </a:rPr>
              <a:t>Experiential Luxury Eco-Accommodation Model: </a:t>
            </a:r>
            <a:r>
              <a:rPr lang="en-US" sz="2400" b="0" i="1" dirty="0">
                <a:solidFill>
                  <a:srgbClr val="474747"/>
                </a:solidFill>
              </a:rPr>
              <a:t>Also considered a Design-Driven Boutique Hospitality Model with low-density, high-impact offerings.</a:t>
            </a:r>
            <a:endParaRPr lang="en-IE" sz="2400" b="0" i="1" dirty="0">
              <a:solidFill>
                <a:srgbClr val="474747"/>
              </a:solidFill>
            </a:endParaRPr>
          </a:p>
        </p:txBody>
      </p:sp>
      <p:sp>
        <p:nvSpPr>
          <p:cNvPr id="8" name="Text Placeholder 7">
            <a:extLst>
              <a:ext uri="{FF2B5EF4-FFF2-40B4-BE49-F238E27FC236}">
                <a16:creationId xmlns:a16="http://schemas.microsoft.com/office/drawing/2014/main" id="{C251FABF-41F3-543E-FF4E-C6D5AD95CA15}"/>
              </a:ext>
            </a:extLst>
          </p:cNvPr>
          <p:cNvSpPr>
            <a:spLocks noGrp="1"/>
          </p:cNvSpPr>
          <p:nvPr>
            <p:ph type="body" sz="quarter" idx="38"/>
          </p:nvPr>
        </p:nvSpPr>
        <p:spPr>
          <a:xfrm>
            <a:off x="634478" y="463169"/>
            <a:ext cx="6506617" cy="381311"/>
          </a:xfrm>
        </p:spPr>
        <p:txBody>
          <a:bodyPr/>
          <a:lstStyle/>
          <a:p>
            <a:r>
              <a:rPr lang="en-IE" sz="3600" dirty="0"/>
              <a:t>Tree Hotel</a:t>
            </a:r>
          </a:p>
        </p:txBody>
      </p:sp>
      <p:sp>
        <p:nvSpPr>
          <p:cNvPr id="10" name="Text Placeholder 9">
            <a:extLst>
              <a:ext uri="{FF2B5EF4-FFF2-40B4-BE49-F238E27FC236}">
                <a16:creationId xmlns:a16="http://schemas.microsoft.com/office/drawing/2014/main" id="{6496AA0F-7AB1-FD42-274B-D0541BD44348}"/>
              </a:ext>
            </a:extLst>
          </p:cNvPr>
          <p:cNvSpPr>
            <a:spLocks noGrp="1"/>
          </p:cNvSpPr>
          <p:nvPr>
            <p:ph type="body" sz="quarter" idx="65"/>
          </p:nvPr>
        </p:nvSpPr>
        <p:spPr/>
        <p:txBody>
          <a:bodyPr/>
          <a:lstStyle/>
          <a:p>
            <a:r>
              <a:rPr lang="en-IE" dirty="0"/>
              <a:t>Tree Hotel</a:t>
            </a:r>
          </a:p>
        </p:txBody>
      </p:sp>
      <p:pic>
        <p:nvPicPr>
          <p:cNvPr id="14" name="Picture Placeholder 13" descr="A tree house in the woods&#10;&#10;AI-generated content may be incorrect.">
            <a:extLst>
              <a:ext uri="{FF2B5EF4-FFF2-40B4-BE49-F238E27FC236}">
                <a16:creationId xmlns:a16="http://schemas.microsoft.com/office/drawing/2014/main" id="{81559294-DCE4-802C-9C58-D986AD8FEA3B}"/>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26" b="7126"/>
          <a:stretch>
            <a:fillRect/>
          </a:stretch>
        </p:blipFill>
        <p:spPr/>
      </p:pic>
    </p:spTree>
    <p:extLst>
      <p:ext uri="{BB962C8B-B14F-4D97-AF65-F5344CB8AC3E}">
        <p14:creationId xmlns:p14="http://schemas.microsoft.com/office/powerpoint/2010/main" val="3496849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B330C-93F0-FF74-18E8-059A46872B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B7C3F77-1F86-C28B-A858-CCA27B3BD003}"/>
              </a:ext>
            </a:extLst>
          </p:cNvPr>
          <p:cNvSpPr>
            <a:spLocks noGrp="1"/>
          </p:cNvSpPr>
          <p:nvPr>
            <p:ph type="body" sz="quarter" idx="42"/>
          </p:nvPr>
        </p:nvSpPr>
        <p:spPr/>
        <p:txBody>
          <a:bodyPr/>
          <a:lstStyle/>
          <a:p>
            <a:r>
              <a:rPr lang="en-IE" sz="1600" b="0" dirty="0"/>
              <a:t>Tree Hotel, Sweden</a:t>
            </a:r>
          </a:p>
        </p:txBody>
      </p:sp>
      <p:sp>
        <p:nvSpPr>
          <p:cNvPr id="6" name="Slide Number Placeholder 5">
            <a:extLst>
              <a:ext uri="{FF2B5EF4-FFF2-40B4-BE49-F238E27FC236}">
                <a16:creationId xmlns:a16="http://schemas.microsoft.com/office/drawing/2014/main" id="{E65200F7-2165-5CB9-3F98-271FED6F2D50}"/>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37</a:t>
            </a:fld>
            <a:endParaRPr lang="fr-CA" dirty="0"/>
          </a:p>
        </p:txBody>
      </p:sp>
      <p:sp>
        <p:nvSpPr>
          <p:cNvPr id="16" name="TextBox 15">
            <a:extLst>
              <a:ext uri="{FF2B5EF4-FFF2-40B4-BE49-F238E27FC236}">
                <a16:creationId xmlns:a16="http://schemas.microsoft.com/office/drawing/2014/main" id="{6B24F9E5-E26E-15B2-0B16-39875D9A07FE}"/>
              </a:ext>
            </a:extLst>
          </p:cNvPr>
          <p:cNvSpPr txBox="1"/>
          <p:nvPr/>
        </p:nvSpPr>
        <p:spPr>
          <a:xfrm>
            <a:off x="204537" y="46430"/>
            <a:ext cx="3479422" cy="5386090"/>
          </a:xfrm>
          <a:prstGeom prst="rect">
            <a:avLst/>
          </a:prstGeom>
          <a:noFill/>
        </p:spPr>
        <p:txBody>
          <a:bodyPr wrap="square" rtlCol="0">
            <a:spAutoFit/>
          </a:bodyPr>
          <a:lstStyle/>
          <a:p>
            <a:r>
              <a:rPr lang="en-US" sz="3200" b="1" dirty="0">
                <a:solidFill>
                  <a:srgbClr val="459597"/>
                </a:solidFill>
              </a:rPr>
              <a:t>Tree Hotel </a:t>
            </a:r>
          </a:p>
          <a:p>
            <a:r>
              <a:rPr lang="en-US" sz="2000" i="1" dirty="0">
                <a:solidFill>
                  <a:srgbClr val="459597"/>
                </a:solidFill>
              </a:rPr>
              <a:t>(Sweden)</a:t>
            </a:r>
          </a:p>
          <a:p>
            <a:r>
              <a:rPr lang="en-US" sz="3200" i="1" dirty="0">
                <a:solidFill>
                  <a:srgbClr val="459597"/>
                </a:solidFill>
              </a:rPr>
              <a:t>Opportunity: </a:t>
            </a:r>
          </a:p>
          <a:p>
            <a:endParaRPr lang="en-US" dirty="0">
              <a:solidFill>
                <a:srgbClr val="474747"/>
              </a:solidFill>
            </a:endParaRPr>
          </a:p>
          <a:p>
            <a:r>
              <a:rPr lang="en-US" sz="1600" dirty="0">
                <a:solidFill>
                  <a:srgbClr val="474747"/>
                </a:solidFill>
              </a:rPr>
              <a:t>Treehotel is a collection of </a:t>
            </a:r>
            <a:r>
              <a:rPr lang="en-US" sz="1600" b="1" dirty="0">
                <a:solidFill>
                  <a:srgbClr val="474747"/>
                </a:solidFill>
              </a:rPr>
              <a:t>architect-designed treehouse suites </a:t>
            </a:r>
            <a:r>
              <a:rPr lang="en-US" sz="1600" dirty="0">
                <a:solidFill>
                  <a:srgbClr val="474747"/>
                </a:solidFill>
              </a:rPr>
              <a:t>suspended in the boreal forests of Swedish Lapland. Founded in 2010 in the village of </a:t>
            </a:r>
            <a:r>
              <a:rPr lang="en-US" sz="1600" dirty="0" err="1">
                <a:solidFill>
                  <a:srgbClr val="474747"/>
                </a:solidFill>
              </a:rPr>
              <a:t>Harads</a:t>
            </a:r>
            <a:r>
              <a:rPr lang="en-US" sz="1600" dirty="0">
                <a:solidFill>
                  <a:srgbClr val="474747"/>
                </a:solidFill>
              </a:rPr>
              <a:t>, it fulfills the childhood fantasy of a luxury treehouse stay high among the pines.</a:t>
            </a:r>
          </a:p>
          <a:p>
            <a:endParaRPr lang="en-US" sz="1600" dirty="0">
              <a:solidFill>
                <a:srgbClr val="474747"/>
              </a:solidFill>
            </a:endParaRPr>
          </a:p>
          <a:p>
            <a:r>
              <a:rPr lang="en-US" sz="1600" dirty="0">
                <a:solidFill>
                  <a:srgbClr val="474747"/>
                </a:solidFill>
              </a:rPr>
              <a:t>This innovative concept transformed a remote logging-threatened forest into a world-famous destination, </a:t>
            </a:r>
            <a:r>
              <a:rPr lang="en-US" sz="1600" b="1" dirty="0">
                <a:solidFill>
                  <a:srgbClr val="474747"/>
                </a:solidFill>
              </a:rPr>
              <a:t>attracting design-conscious travelers</a:t>
            </a:r>
            <a:r>
              <a:rPr lang="en-US" sz="1600" dirty="0">
                <a:solidFill>
                  <a:srgbClr val="474747"/>
                </a:solidFill>
              </a:rPr>
              <a:t> seeking once-in-a-lifetime experiences like the Northern Lights and midnight sun. </a:t>
            </a:r>
          </a:p>
          <a:p>
            <a:endParaRPr lang="en-US" dirty="0">
              <a:solidFill>
                <a:srgbClr val="474747"/>
              </a:solidFill>
              <a:highlight>
                <a:srgbClr val="FFFF00"/>
              </a:highlight>
            </a:endParaRPr>
          </a:p>
        </p:txBody>
      </p:sp>
      <p:pic>
        <p:nvPicPr>
          <p:cNvPr id="25" name="Picture Placeholder 24">
            <a:extLst>
              <a:ext uri="{FF2B5EF4-FFF2-40B4-BE49-F238E27FC236}">
                <a16:creationId xmlns:a16="http://schemas.microsoft.com/office/drawing/2014/main" id="{E15D9FFE-55F0-CCF0-153B-670FAA36338A}"/>
              </a:ext>
            </a:extLst>
          </p:cNvPr>
          <p:cNvPicPr>
            <a:picLocks noGrp="1" noChangeAspect="1"/>
          </p:cNvPicPr>
          <p:nvPr>
            <p:ph type="pic" sz="quarter" idx="79"/>
          </p:nvPr>
        </p:nvPicPr>
        <p:blipFill>
          <a:blip r:embed="rId2">
            <a:extLst>
              <a:ext uri="{28A0092B-C50C-407E-A947-70E740481C1C}">
                <a14:useLocalDpi xmlns:a14="http://schemas.microsoft.com/office/drawing/2010/main" val="0"/>
              </a:ext>
            </a:extLst>
          </a:blip>
          <a:srcRect l="21992" r="21992"/>
          <a:stretch>
            <a:fillRect/>
          </a:stretch>
        </p:blipFill>
        <p:spPr/>
      </p:pic>
      <p:pic>
        <p:nvPicPr>
          <p:cNvPr id="27" name="Picture Placeholder 26">
            <a:extLst>
              <a:ext uri="{FF2B5EF4-FFF2-40B4-BE49-F238E27FC236}">
                <a16:creationId xmlns:a16="http://schemas.microsoft.com/office/drawing/2014/main" id="{6C35AA8E-0B89-7029-5B98-2628C94693A1}"/>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l="42402" t="873" r="13942" b="-873"/>
          <a:stretch>
            <a:fillRect/>
          </a:stretch>
        </p:blipFill>
        <p:spPr>
          <a:xfrm>
            <a:off x="346888" y="6452844"/>
            <a:ext cx="2887211" cy="4408439"/>
          </a:xfrm>
        </p:spPr>
      </p:pic>
      <p:pic>
        <p:nvPicPr>
          <p:cNvPr id="29" name="Picture Placeholder 28" descr="A red house in the woods&#10;&#10;AI-generated content may be incorrect.">
            <a:extLst>
              <a:ext uri="{FF2B5EF4-FFF2-40B4-BE49-F238E27FC236}">
                <a16:creationId xmlns:a16="http://schemas.microsoft.com/office/drawing/2014/main" id="{AFE287A0-9682-070E-99BD-44AB4D758830}"/>
              </a:ext>
            </a:extLst>
          </p:cNvPr>
          <p:cNvPicPr>
            <a:picLocks noGrp="1" noChangeAspect="1"/>
          </p:cNvPicPr>
          <p:nvPr>
            <p:ph type="pic" sz="quarter" idx="80"/>
          </p:nvPr>
        </p:nvPicPr>
        <p:blipFill>
          <a:blip r:embed="rId4">
            <a:extLst>
              <a:ext uri="{28A0092B-C50C-407E-A947-70E740481C1C}">
                <a14:useLocalDpi xmlns:a14="http://schemas.microsoft.com/office/drawing/2010/main" val="0"/>
              </a:ext>
            </a:extLst>
          </a:blip>
          <a:srcRect l="21992" r="21992"/>
          <a:stretch>
            <a:fillRect/>
          </a:stretch>
        </p:blipFill>
        <p:spPr/>
      </p:pic>
      <p:pic>
        <p:nvPicPr>
          <p:cNvPr id="23" name="Picture Placeholder 22">
            <a:extLst>
              <a:ext uri="{FF2B5EF4-FFF2-40B4-BE49-F238E27FC236}">
                <a16:creationId xmlns:a16="http://schemas.microsoft.com/office/drawing/2014/main" id="{D390098E-EBC2-14D8-034D-5982306774D2}"/>
              </a:ext>
            </a:extLst>
          </p:cNvPr>
          <p:cNvPicPr>
            <a:picLocks noGrp="1" noChangeAspect="1"/>
          </p:cNvPicPr>
          <p:nvPr>
            <p:ph type="pic" sz="quarter" idx="74"/>
          </p:nvPr>
        </p:nvPicPr>
        <p:blipFill>
          <a:blip r:embed="rId5">
            <a:extLst>
              <a:ext uri="{28A0092B-C50C-407E-A947-70E740481C1C}">
                <a14:useLocalDpi xmlns:a14="http://schemas.microsoft.com/office/drawing/2010/main" val="0"/>
              </a:ext>
            </a:extLst>
          </a:blip>
          <a:srcRect l="21992" r="21992"/>
          <a:stretch>
            <a:fillRect/>
          </a:stretch>
        </p:blipFill>
        <p:spPr/>
      </p:pic>
    </p:spTree>
    <p:extLst>
      <p:ext uri="{BB962C8B-B14F-4D97-AF65-F5344CB8AC3E}">
        <p14:creationId xmlns:p14="http://schemas.microsoft.com/office/powerpoint/2010/main" val="393199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6FA28-B325-09D1-445C-D35A62856D4F}"/>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32D9B59-8C0D-201C-5622-07812D53878D}"/>
              </a:ext>
            </a:extLst>
          </p:cNvPr>
          <p:cNvSpPr>
            <a:spLocks noGrp="1"/>
          </p:cNvSpPr>
          <p:nvPr>
            <p:ph type="body" sz="quarter" idx="32"/>
          </p:nvPr>
        </p:nvSpPr>
        <p:spPr>
          <a:xfrm>
            <a:off x="527742" y="3938825"/>
            <a:ext cx="6541269" cy="5494217"/>
          </a:xfrm>
        </p:spPr>
        <p:txBody>
          <a:bodyPr/>
          <a:lstStyle/>
          <a:p>
            <a:pPr>
              <a:lnSpc>
                <a:spcPct val="100000"/>
              </a:lnSpc>
            </a:pPr>
            <a:r>
              <a:rPr lang="en-US" sz="1800" b="1" dirty="0">
                <a:solidFill>
                  <a:srgbClr val="EC7C69"/>
                </a:solidFill>
              </a:rPr>
              <a:t>Opportunity: </a:t>
            </a:r>
            <a:r>
              <a:rPr lang="en-US" sz="1800" dirty="0">
                <a:solidFill>
                  <a:srgbClr val="474747"/>
                </a:solidFill>
              </a:rPr>
              <a:t>By </a:t>
            </a:r>
            <a:r>
              <a:rPr lang="en-US" sz="1800" b="1" dirty="0">
                <a:solidFill>
                  <a:srgbClr val="474747"/>
                </a:solidFill>
              </a:rPr>
              <a:t>leveraging spectacular nature </a:t>
            </a:r>
            <a:r>
              <a:rPr lang="en-US" sz="1800" dirty="0">
                <a:solidFill>
                  <a:srgbClr val="474747"/>
                </a:solidFill>
              </a:rPr>
              <a:t>and out-of-the-box design, Treehotel created a </a:t>
            </a:r>
            <a:r>
              <a:rPr lang="en-US" sz="1800" b="1" dirty="0">
                <a:solidFill>
                  <a:srgbClr val="474747"/>
                </a:solidFill>
              </a:rPr>
              <a:t>new tourism </a:t>
            </a:r>
            <a:r>
              <a:rPr lang="en-US" sz="1800" dirty="0">
                <a:solidFill>
                  <a:srgbClr val="474747"/>
                </a:solidFill>
              </a:rPr>
              <a:t>draw in an </a:t>
            </a:r>
            <a:r>
              <a:rPr lang="en-US" sz="1800" b="1" dirty="0">
                <a:solidFill>
                  <a:srgbClr val="474747"/>
                </a:solidFill>
              </a:rPr>
              <a:t>otherwise little-visited area </a:t>
            </a:r>
            <a:r>
              <a:rPr lang="en-US" sz="1800" dirty="0">
                <a:solidFill>
                  <a:srgbClr val="474747"/>
                </a:solidFill>
              </a:rPr>
              <a:t>– a key opportunity for regional development.</a:t>
            </a:r>
            <a:endParaRPr lang="en-US" sz="1800" b="1" dirty="0">
              <a:solidFill>
                <a:srgbClr val="474747"/>
              </a:solidFill>
            </a:endParaRPr>
          </a:p>
          <a:p>
            <a:pPr>
              <a:lnSpc>
                <a:spcPct val="100000"/>
              </a:lnSpc>
            </a:pPr>
            <a:endParaRPr lang="en-US" sz="1800" b="1" dirty="0">
              <a:solidFill>
                <a:srgbClr val="EC7C69"/>
              </a:solidFill>
            </a:endParaRPr>
          </a:p>
          <a:p>
            <a:pPr>
              <a:lnSpc>
                <a:spcPct val="100000"/>
              </a:lnSpc>
            </a:pPr>
            <a:r>
              <a:rPr lang="en-US" sz="1800" b="1" dirty="0">
                <a:solidFill>
                  <a:srgbClr val="EC7C69"/>
                </a:solidFill>
              </a:rPr>
              <a:t>Target Market:</a:t>
            </a:r>
            <a:r>
              <a:rPr lang="en-US" sz="1800" dirty="0">
                <a:solidFill>
                  <a:srgbClr val="EC7C69"/>
                </a:solidFill>
              </a:rPr>
              <a:t> </a:t>
            </a:r>
            <a:r>
              <a:rPr lang="en-US" sz="1800" dirty="0">
                <a:solidFill>
                  <a:srgbClr val="474747"/>
                </a:solidFill>
              </a:rPr>
              <a:t>Affluent </a:t>
            </a:r>
            <a:r>
              <a:rPr lang="en-US" sz="1800" b="1" dirty="0">
                <a:solidFill>
                  <a:srgbClr val="474747"/>
                </a:solidFill>
              </a:rPr>
              <a:t>nature and design enthusiasts</a:t>
            </a:r>
            <a:r>
              <a:rPr lang="en-US" sz="1800" dirty="0">
                <a:solidFill>
                  <a:srgbClr val="474747"/>
                </a:solidFill>
              </a:rPr>
              <a:t> from around the world form the core market. </a:t>
            </a:r>
          </a:p>
          <a:p>
            <a:pPr>
              <a:lnSpc>
                <a:spcPct val="100000"/>
              </a:lnSpc>
            </a:pPr>
            <a:endParaRPr lang="en-US" sz="1800" dirty="0">
              <a:solidFill>
                <a:srgbClr val="474747"/>
              </a:solidFill>
            </a:endParaRPr>
          </a:p>
          <a:p>
            <a:pPr>
              <a:lnSpc>
                <a:spcPct val="100000"/>
              </a:lnSpc>
            </a:pPr>
            <a:r>
              <a:rPr lang="en-US" sz="1800" b="1" dirty="0">
                <a:solidFill>
                  <a:srgbClr val="EC7C69"/>
                </a:solidFill>
              </a:rPr>
              <a:t>Appeal: </a:t>
            </a:r>
            <a:r>
              <a:rPr lang="en-US" sz="1800" dirty="0">
                <a:solidFill>
                  <a:srgbClr val="474747"/>
                </a:solidFill>
              </a:rPr>
              <a:t>The resort appeals to </a:t>
            </a:r>
            <a:r>
              <a:rPr lang="en-US" sz="1800" b="1" dirty="0">
                <a:solidFill>
                  <a:srgbClr val="474747"/>
                </a:solidFill>
              </a:rPr>
              <a:t>couples</a:t>
            </a:r>
            <a:r>
              <a:rPr lang="en-US" sz="1800" dirty="0">
                <a:solidFill>
                  <a:srgbClr val="474747"/>
                </a:solidFill>
              </a:rPr>
              <a:t> (e.g. honeymoons, anniversaries) and </a:t>
            </a:r>
            <a:r>
              <a:rPr lang="en-US" sz="1800" b="1" dirty="0">
                <a:solidFill>
                  <a:srgbClr val="474747"/>
                </a:solidFill>
              </a:rPr>
              <a:t>families seeking unique adventures, </a:t>
            </a:r>
            <a:r>
              <a:rPr lang="en-US" sz="1800" dirty="0">
                <a:solidFill>
                  <a:srgbClr val="474747"/>
                </a:solidFill>
              </a:rPr>
              <a:t>as well as </a:t>
            </a:r>
            <a:r>
              <a:rPr lang="en-US" sz="1800" b="1" dirty="0">
                <a:solidFill>
                  <a:srgbClr val="474747"/>
                </a:solidFill>
              </a:rPr>
              <a:t>niche segments </a:t>
            </a:r>
            <a:r>
              <a:rPr lang="en-US" sz="1800" dirty="0">
                <a:solidFill>
                  <a:srgbClr val="474747"/>
                </a:solidFill>
              </a:rPr>
              <a:t>like architecture buffs and experience collectors.</a:t>
            </a:r>
          </a:p>
          <a:p>
            <a:pPr>
              <a:lnSpc>
                <a:spcPct val="100000"/>
              </a:lnSpc>
            </a:pPr>
            <a:endParaRPr lang="en-US" sz="1800" dirty="0">
              <a:solidFill>
                <a:srgbClr val="474747"/>
              </a:solidFill>
            </a:endParaRPr>
          </a:p>
          <a:p>
            <a:pPr>
              <a:lnSpc>
                <a:spcPct val="100000"/>
              </a:lnSpc>
            </a:pPr>
            <a:r>
              <a:rPr lang="en-US" sz="1800" dirty="0">
                <a:solidFill>
                  <a:srgbClr val="474747"/>
                </a:solidFill>
              </a:rPr>
              <a:t>With </a:t>
            </a:r>
            <a:r>
              <a:rPr lang="en-US" sz="1800" b="1" dirty="0">
                <a:solidFill>
                  <a:srgbClr val="474747"/>
                </a:solidFill>
              </a:rPr>
              <a:t>English-speaking staff </a:t>
            </a:r>
            <a:r>
              <a:rPr lang="en-US" sz="1800" dirty="0">
                <a:solidFill>
                  <a:srgbClr val="474747"/>
                </a:solidFill>
              </a:rPr>
              <a:t>and global media coverage, Treehotel draws international travelers (Europe, USA, Asia-Pacific) looking for Arctic Circle charm and exclusivity.</a:t>
            </a:r>
            <a:endParaRPr lang="en-IE" sz="1600" dirty="0">
              <a:solidFill>
                <a:srgbClr val="474747"/>
              </a:solidFill>
            </a:endParaRPr>
          </a:p>
        </p:txBody>
      </p:sp>
      <p:sp>
        <p:nvSpPr>
          <p:cNvPr id="12" name="Text Placeholder 11">
            <a:extLst>
              <a:ext uri="{FF2B5EF4-FFF2-40B4-BE49-F238E27FC236}">
                <a16:creationId xmlns:a16="http://schemas.microsoft.com/office/drawing/2014/main" id="{C6F2FE70-D453-DCC5-C984-F1F56335DABC}"/>
              </a:ext>
            </a:extLst>
          </p:cNvPr>
          <p:cNvSpPr>
            <a:spLocks noGrp="1"/>
          </p:cNvSpPr>
          <p:nvPr>
            <p:ph type="body" sz="quarter" idx="33"/>
          </p:nvPr>
        </p:nvSpPr>
        <p:spPr>
          <a:xfrm>
            <a:off x="4008153" y="370789"/>
            <a:ext cx="3391301" cy="2464200"/>
          </a:xfrm>
        </p:spPr>
        <p:txBody>
          <a:bodyPr/>
          <a:lstStyle/>
          <a:p>
            <a:pPr>
              <a:lnSpc>
                <a:spcPct val="100000"/>
              </a:lnSpc>
            </a:pPr>
            <a:r>
              <a:rPr lang="en-US" sz="2200" b="0" i="1" dirty="0"/>
              <a:t>Each unique </a:t>
            </a:r>
            <a:r>
              <a:rPr lang="en-US" sz="2200" b="0" i="1" dirty="0" err="1"/>
              <a:t>treeroom</a:t>
            </a:r>
            <a:r>
              <a:rPr lang="en-US" sz="2200" b="0" i="1" dirty="0"/>
              <a:t> – from a </a:t>
            </a:r>
            <a:r>
              <a:rPr lang="en-US" sz="2200" i="1" dirty="0"/>
              <a:t>mirrored cube reflecting the woods </a:t>
            </a:r>
            <a:r>
              <a:rPr lang="en-US" sz="2200" b="0" i="1" dirty="0"/>
              <a:t>to a </a:t>
            </a:r>
            <a:r>
              <a:rPr lang="en-US" sz="2200" i="1" dirty="0"/>
              <a:t>UFO-shaped capsule </a:t>
            </a:r>
            <a:r>
              <a:rPr lang="en-US" sz="2200" b="0" i="1" dirty="0"/>
              <a:t>– </a:t>
            </a:r>
          </a:p>
          <a:p>
            <a:pPr>
              <a:lnSpc>
                <a:spcPct val="100000"/>
              </a:lnSpc>
            </a:pPr>
            <a:endParaRPr lang="en-US" sz="2200" b="0" i="1" dirty="0"/>
          </a:p>
          <a:p>
            <a:pPr>
              <a:lnSpc>
                <a:spcPct val="100000"/>
              </a:lnSpc>
            </a:pPr>
            <a:r>
              <a:rPr lang="en-US" sz="2200" b="0" i="1" dirty="0"/>
              <a:t>offers contemporary design </a:t>
            </a:r>
            <a:r>
              <a:rPr lang="en-US" sz="2200" i="1" dirty="0"/>
              <a:t>“beyond the ordinary” </a:t>
            </a:r>
            <a:r>
              <a:rPr lang="en-US" sz="2200" b="0" i="1" dirty="0"/>
              <a:t>and panoramic views of unspoiled nature and sustainability.</a:t>
            </a:r>
          </a:p>
        </p:txBody>
      </p:sp>
      <p:sp>
        <p:nvSpPr>
          <p:cNvPr id="9" name="Text Placeholder 8">
            <a:extLst>
              <a:ext uri="{FF2B5EF4-FFF2-40B4-BE49-F238E27FC236}">
                <a16:creationId xmlns:a16="http://schemas.microsoft.com/office/drawing/2014/main" id="{C9539472-38DC-EDE2-EDA3-02472316613C}"/>
              </a:ext>
            </a:extLst>
          </p:cNvPr>
          <p:cNvSpPr>
            <a:spLocks noGrp="1"/>
          </p:cNvSpPr>
          <p:nvPr>
            <p:ph type="body" sz="quarter" idx="18"/>
          </p:nvPr>
        </p:nvSpPr>
        <p:spPr>
          <a:xfrm>
            <a:off x="376121" y="1867392"/>
            <a:ext cx="3016925" cy="1049221"/>
          </a:xfrm>
        </p:spPr>
        <p:txBody>
          <a:bodyPr/>
          <a:lstStyle/>
          <a:p>
            <a:pPr>
              <a:lnSpc>
                <a:spcPct val="100000"/>
              </a:lnSpc>
            </a:pPr>
            <a:r>
              <a:rPr lang="en-US" sz="2000" dirty="0"/>
              <a:t>Experiential Luxury Eco-Accommodation Model</a:t>
            </a:r>
            <a:endParaRPr lang="en-IE" sz="2000" dirty="0"/>
          </a:p>
        </p:txBody>
      </p:sp>
      <p:sp>
        <p:nvSpPr>
          <p:cNvPr id="10" name="Text Placeholder 9">
            <a:extLst>
              <a:ext uri="{FF2B5EF4-FFF2-40B4-BE49-F238E27FC236}">
                <a16:creationId xmlns:a16="http://schemas.microsoft.com/office/drawing/2014/main" id="{78369C64-E993-1B6C-A5AB-2945E00B8491}"/>
              </a:ext>
            </a:extLst>
          </p:cNvPr>
          <p:cNvSpPr>
            <a:spLocks noGrp="1"/>
          </p:cNvSpPr>
          <p:nvPr>
            <p:ph type="body" sz="quarter" idx="19"/>
          </p:nvPr>
        </p:nvSpPr>
        <p:spPr>
          <a:xfrm>
            <a:off x="376121" y="906613"/>
            <a:ext cx="3292675" cy="385564"/>
          </a:xfrm>
        </p:spPr>
        <p:txBody>
          <a:bodyPr/>
          <a:lstStyle/>
          <a:p>
            <a:r>
              <a:rPr lang="en-IE" sz="3600" dirty="0"/>
              <a:t>Tree Hotel</a:t>
            </a:r>
          </a:p>
        </p:txBody>
      </p:sp>
      <p:sp>
        <p:nvSpPr>
          <p:cNvPr id="14" name="Text Placeholder 13">
            <a:extLst>
              <a:ext uri="{FF2B5EF4-FFF2-40B4-BE49-F238E27FC236}">
                <a16:creationId xmlns:a16="http://schemas.microsoft.com/office/drawing/2014/main" id="{5377FE86-C1D1-71BA-B886-5FD457830950}"/>
              </a:ext>
            </a:extLst>
          </p:cNvPr>
          <p:cNvSpPr>
            <a:spLocks noGrp="1"/>
          </p:cNvSpPr>
          <p:nvPr>
            <p:ph type="body" sz="quarter" idx="65"/>
          </p:nvPr>
        </p:nvSpPr>
        <p:spPr/>
        <p:txBody>
          <a:bodyPr/>
          <a:lstStyle/>
          <a:p>
            <a:r>
              <a:rPr lang="en-IE" dirty="0"/>
              <a:t>Panorama Glass Lodge, Iceland</a:t>
            </a:r>
          </a:p>
        </p:txBody>
      </p:sp>
      <p:pic>
        <p:nvPicPr>
          <p:cNvPr id="6" name="Picture Placeholder 5" descr="A light fixture from a ceiling&#10;&#10;AI-generated content may be incorrect.">
            <a:extLst>
              <a:ext uri="{FF2B5EF4-FFF2-40B4-BE49-F238E27FC236}">
                <a16:creationId xmlns:a16="http://schemas.microsoft.com/office/drawing/2014/main" id="{FF27D943-FEAC-5CC2-18A7-40B6A249C28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6005" r="16005"/>
          <a:stretch>
            <a:fillRect/>
          </a:stretch>
        </p:blipFill>
        <p:spPr/>
      </p:pic>
    </p:spTree>
    <p:extLst>
      <p:ext uri="{BB962C8B-B14F-4D97-AF65-F5344CB8AC3E}">
        <p14:creationId xmlns:p14="http://schemas.microsoft.com/office/powerpoint/2010/main" val="2630356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57B4-C7C5-E7A4-7C09-32550A32A37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92A5FF3-BE1E-1C3A-54EB-AF1204EE2593}"/>
              </a:ext>
            </a:extLst>
          </p:cNvPr>
          <p:cNvSpPr>
            <a:spLocks noGrp="1"/>
          </p:cNvSpPr>
          <p:nvPr>
            <p:ph type="body" sz="quarter" idx="42"/>
          </p:nvPr>
        </p:nvSpPr>
        <p:spPr/>
        <p:txBody>
          <a:bodyPr/>
          <a:lstStyle/>
          <a:p>
            <a:r>
              <a:rPr lang="en-IE" sz="1600" b="0" dirty="0"/>
              <a:t>Tree Hotel, Sweden</a:t>
            </a:r>
          </a:p>
        </p:txBody>
      </p:sp>
      <p:sp>
        <p:nvSpPr>
          <p:cNvPr id="21" name="TextBox 20">
            <a:extLst>
              <a:ext uri="{FF2B5EF4-FFF2-40B4-BE49-F238E27FC236}">
                <a16:creationId xmlns:a16="http://schemas.microsoft.com/office/drawing/2014/main" id="{EDA7AA43-01F5-E340-C0A1-F91358225399}"/>
              </a:ext>
            </a:extLst>
          </p:cNvPr>
          <p:cNvSpPr txBox="1"/>
          <p:nvPr/>
        </p:nvSpPr>
        <p:spPr>
          <a:xfrm>
            <a:off x="131238" y="261037"/>
            <a:ext cx="6784222" cy="4524315"/>
          </a:xfrm>
          <a:prstGeom prst="rect">
            <a:avLst/>
          </a:prstGeom>
          <a:noFill/>
        </p:spPr>
        <p:txBody>
          <a:bodyPr wrap="square" rtlCol="0">
            <a:spAutoFit/>
          </a:bodyPr>
          <a:lstStyle/>
          <a:p>
            <a:pPr marL="285750" indent="-285750">
              <a:buFont typeface="Wingdings" panose="05000000000000000000" pitchFamily="2" charset="2"/>
              <a:buChar char="v"/>
            </a:pPr>
            <a:r>
              <a:rPr lang="en-IE" b="1" dirty="0">
                <a:solidFill>
                  <a:srgbClr val="EC7C69"/>
                </a:solidFill>
              </a:rPr>
              <a:t>Sustainability:</a:t>
            </a:r>
            <a:r>
              <a:rPr lang="en-IE" dirty="0">
                <a:solidFill>
                  <a:srgbClr val="EC7C69"/>
                </a:solidFill>
              </a:rPr>
              <a:t> </a:t>
            </a:r>
            <a:r>
              <a:rPr lang="en-US" dirty="0">
                <a:solidFill>
                  <a:srgbClr val="474747"/>
                </a:solidFill>
              </a:rPr>
              <a:t>Treehotel’s eco-innovations (from </a:t>
            </a:r>
            <a:r>
              <a:rPr lang="en-US" b="1" dirty="0">
                <a:solidFill>
                  <a:srgbClr val="474747"/>
                </a:solidFill>
              </a:rPr>
              <a:t>sustainable construction</a:t>
            </a:r>
            <a:r>
              <a:rPr lang="en-US" dirty="0">
                <a:solidFill>
                  <a:srgbClr val="474747"/>
                </a:solidFill>
              </a:rPr>
              <a:t> to off-grid toilets) allow guests to enjoy nature with nearly zero impact. </a:t>
            </a:r>
          </a:p>
          <a:p>
            <a:pPr marL="285750" indent="-285750">
              <a:buFont typeface="Wingdings" panose="05000000000000000000" pitchFamily="2" charset="2"/>
              <a:buChar char="v"/>
            </a:pPr>
            <a:endParaRPr lang="en-US" dirty="0">
              <a:solidFill>
                <a:srgbClr val="474747"/>
              </a:solidFill>
            </a:endParaRPr>
          </a:p>
          <a:p>
            <a:r>
              <a:rPr lang="en-US" dirty="0">
                <a:solidFill>
                  <a:srgbClr val="474747"/>
                </a:solidFill>
              </a:rPr>
              <a:t>The treehouses are </a:t>
            </a:r>
            <a:r>
              <a:rPr lang="en-US" b="1" dirty="0">
                <a:solidFill>
                  <a:srgbClr val="474747"/>
                </a:solidFill>
              </a:rPr>
              <a:t>built around existing trees </a:t>
            </a:r>
            <a:r>
              <a:rPr lang="en-US" dirty="0">
                <a:solidFill>
                  <a:srgbClr val="474747"/>
                </a:solidFill>
              </a:rPr>
              <a:t>and use </a:t>
            </a:r>
            <a:r>
              <a:rPr lang="en-US" b="1" dirty="0">
                <a:solidFill>
                  <a:srgbClr val="474747"/>
                </a:solidFill>
              </a:rPr>
              <a:t>renewable energy </a:t>
            </a:r>
            <a:r>
              <a:rPr lang="en-US" dirty="0">
                <a:solidFill>
                  <a:srgbClr val="474747"/>
                </a:solidFill>
              </a:rPr>
              <a:t>where possible, and initiatives like the Biosphere’s birdhouse façade actively </a:t>
            </a:r>
            <a:r>
              <a:rPr lang="en-US" b="1" dirty="0">
                <a:solidFill>
                  <a:srgbClr val="474747"/>
                </a:solidFill>
              </a:rPr>
              <a:t>support the local ecosystem</a:t>
            </a:r>
            <a:r>
              <a:rPr lang="en-US" dirty="0">
                <a:solidFill>
                  <a:srgbClr val="474747"/>
                </a:solidFill>
              </a:rPr>
              <a:t>.</a:t>
            </a:r>
          </a:p>
          <a:p>
            <a:endParaRPr lang="en-US" dirty="0">
              <a:solidFill>
                <a:srgbClr val="474747"/>
              </a:solidFill>
            </a:endParaRPr>
          </a:p>
          <a:p>
            <a:pPr marL="285750" indent="-285750">
              <a:buFont typeface="Wingdings" panose="05000000000000000000" pitchFamily="2" charset="2"/>
              <a:buChar char="v"/>
            </a:pPr>
            <a:r>
              <a:rPr lang="en-US" b="1" dirty="0">
                <a:solidFill>
                  <a:srgbClr val="EC7C69"/>
                </a:solidFill>
              </a:rPr>
              <a:t>Strong Brand:</a:t>
            </a:r>
            <a:r>
              <a:rPr lang="en-US" dirty="0">
                <a:solidFill>
                  <a:srgbClr val="EC7C69"/>
                </a:solidFill>
              </a:rPr>
              <a:t> </a:t>
            </a:r>
            <a:r>
              <a:rPr lang="en-US" dirty="0">
                <a:solidFill>
                  <a:srgbClr val="474747"/>
                </a:solidFill>
              </a:rPr>
              <a:t>Through iconic design and storytelling, Treehotel has established a </a:t>
            </a:r>
            <a:r>
              <a:rPr lang="en-US" b="1" dirty="0">
                <a:solidFill>
                  <a:srgbClr val="474747"/>
                </a:solidFill>
              </a:rPr>
              <a:t>globally </a:t>
            </a:r>
            <a:r>
              <a:rPr lang="en-US" b="1" dirty="0" err="1">
                <a:solidFill>
                  <a:srgbClr val="474747"/>
                </a:solidFill>
              </a:rPr>
              <a:t>recognised</a:t>
            </a:r>
            <a:r>
              <a:rPr lang="en-US" b="1" dirty="0">
                <a:solidFill>
                  <a:srgbClr val="474747"/>
                </a:solidFill>
              </a:rPr>
              <a:t> brand for experiential luxury</a:t>
            </a:r>
            <a:r>
              <a:rPr lang="en-US" dirty="0">
                <a:solidFill>
                  <a:srgbClr val="474747"/>
                </a:solidFill>
              </a:rPr>
              <a:t>. </a:t>
            </a:r>
          </a:p>
          <a:p>
            <a:endParaRPr lang="en-US" dirty="0">
              <a:solidFill>
                <a:srgbClr val="474747"/>
              </a:solidFill>
            </a:endParaRPr>
          </a:p>
          <a:p>
            <a:r>
              <a:rPr lang="en-US" b="1" dirty="0">
                <a:solidFill>
                  <a:srgbClr val="474747"/>
                </a:solidFill>
              </a:rPr>
              <a:t>Clever marketing of scarcity </a:t>
            </a:r>
            <a:r>
              <a:rPr lang="en-US" dirty="0">
                <a:solidFill>
                  <a:srgbClr val="474747"/>
                </a:solidFill>
              </a:rPr>
              <a:t>(only a handful of exclusive rooms) creates buzz and desirability, keeping occupancy high at premium rates. The founders protect their </a:t>
            </a:r>
            <a:r>
              <a:rPr lang="en-US" b="1" dirty="0">
                <a:solidFill>
                  <a:srgbClr val="474747"/>
                </a:solidFill>
              </a:rPr>
              <a:t>brand legally</a:t>
            </a:r>
            <a:r>
              <a:rPr lang="en-US" dirty="0">
                <a:solidFill>
                  <a:srgbClr val="474747"/>
                </a:solidFill>
              </a:rPr>
              <a:t>, ensuring Treehotel </a:t>
            </a:r>
            <a:r>
              <a:rPr lang="en-US" b="1" dirty="0">
                <a:solidFill>
                  <a:srgbClr val="474747"/>
                </a:solidFill>
              </a:rPr>
              <a:t>remains one-of-a-kind </a:t>
            </a:r>
            <a:r>
              <a:rPr lang="en-US" dirty="0">
                <a:solidFill>
                  <a:srgbClr val="474747"/>
                </a:solidFill>
              </a:rPr>
              <a:t>– reinforcing its market differentiation and customer loyalty.</a:t>
            </a:r>
            <a:endParaRPr lang="en-IE" dirty="0">
              <a:solidFill>
                <a:srgbClr val="474747"/>
              </a:solidFill>
            </a:endParaRPr>
          </a:p>
        </p:txBody>
      </p:sp>
      <p:pic>
        <p:nvPicPr>
          <p:cNvPr id="13" name="Picture Placeholder 12">
            <a:extLst>
              <a:ext uri="{FF2B5EF4-FFF2-40B4-BE49-F238E27FC236}">
                <a16:creationId xmlns:a16="http://schemas.microsoft.com/office/drawing/2014/main" id="{6943D411-9371-D3ED-4A32-A6700BCBB4FD}"/>
              </a:ext>
            </a:extLst>
          </p:cNvPr>
          <p:cNvPicPr>
            <a:picLocks noGrp="1" noChangeAspect="1"/>
          </p:cNvPicPr>
          <p:nvPr>
            <p:ph type="pic" sz="quarter" idx="77"/>
          </p:nvPr>
        </p:nvPicPr>
        <p:blipFill>
          <a:blip r:embed="rId2">
            <a:extLst>
              <a:ext uri="{28A0092B-C50C-407E-A947-70E740481C1C}">
                <a14:useLocalDpi xmlns:a14="http://schemas.microsoft.com/office/drawing/2010/main" val="0"/>
              </a:ext>
            </a:extLst>
          </a:blip>
          <a:srcRect l="32025" r="24319"/>
          <a:stretch>
            <a:fillRect/>
          </a:stretch>
        </p:blipFill>
        <p:spPr>
          <a:xfrm>
            <a:off x="0" y="5586408"/>
            <a:ext cx="3485072" cy="5321305"/>
          </a:xfrm>
        </p:spPr>
      </p:pic>
      <p:pic>
        <p:nvPicPr>
          <p:cNvPr id="23" name="Picture Placeholder 22" descr="A tree house in the woods&#10;&#10;AI-generated content may be incorrect.">
            <a:extLst>
              <a:ext uri="{FF2B5EF4-FFF2-40B4-BE49-F238E27FC236}">
                <a16:creationId xmlns:a16="http://schemas.microsoft.com/office/drawing/2014/main" id="{4EB40C0A-D87B-4923-C63C-693FB32A570E}"/>
              </a:ext>
            </a:extLst>
          </p:cNvPr>
          <p:cNvPicPr>
            <a:picLocks noGrp="1" noChangeAspect="1"/>
          </p:cNvPicPr>
          <p:nvPr>
            <p:ph type="pic" sz="quarter" idx="80"/>
          </p:nvPr>
        </p:nvPicPr>
        <p:blipFill>
          <a:blip r:embed="rId3">
            <a:extLst>
              <a:ext uri="{28A0092B-C50C-407E-A947-70E740481C1C}">
                <a14:useLocalDpi xmlns:a14="http://schemas.microsoft.com/office/drawing/2010/main" val="0"/>
              </a:ext>
            </a:extLst>
          </a:blip>
          <a:srcRect l="16682" r="16682"/>
          <a:stretch>
            <a:fillRect/>
          </a:stretch>
        </p:blipFill>
        <p:spPr/>
      </p:pic>
    </p:spTree>
    <p:extLst>
      <p:ext uri="{BB962C8B-B14F-4D97-AF65-F5344CB8AC3E}">
        <p14:creationId xmlns:p14="http://schemas.microsoft.com/office/powerpoint/2010/main" val="2161000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7B760-8311-335C-A094-DD65C49DBAC9}"/>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253B93BC-73E7-FF80-6655-BD33221C1DAF}"/>
              </a:ext>
            </a:extLst>
          </p:cNvPr>
          <p:cNvSpPr>
            <a:spLocks noGrp="1"/>
          </p:cNvSpPr>
          <p:nvPr>
            <p:ph type="body" sz="quarter" idx="32"/>
          </p:nvPr>
        </p:nvSpPr>
        <p:spPr>
          <a:xfrm>
            <a:off x="634481" y="3548595"/>
            <a:ext cx="6541269" cy="5494217"/>
          </a:xfrm>
        </p:spPr>
        <p:txBody>
          <a:bodyPr numCol="1"/>
          <a:lstStyle/>
          <a:p>
            <a:pPr algn="l">
              <a:lnSpc>
                <a:spcPct val="100000"/>
              </a:lnSpc>
              <a:spcAft>
                <a:spcPts val="600"/>
              </a:spcAft>
            </a:pPr>
            <a:r>
              <a:rPr lang="en-US" sz="2800" b="1" dirty="0">
                <a:solidFill>
                  <a:srgbClr val="EC7C69"/>
                </a:solidFill>
              </a:rPr>
              <a:t>Overview</a:t>
            </a:r>
          </a:p>
          <a:p>
            <a:pPr marL="342900" indent="-342900" algn="l">
              <a:lnSpc>
                <a:spcPct val="100000"/>
              </a:lnSpc>
              <a:spcAft>
                <a:spcPts val="600"/>
              </a:spcAft>
              <a:buFont typeface="Arial" panose="020B0604020202020204" pitchFamily="34" charset="0"/>
              <a:buChar char="•"/>
            </a:pPr>
            <a:r>
              <a:rPr lang="en-US" sz="2000" b="1" dirty="0">
                <a:solidFill>
                  <a:srgbClr val="474747"/>
                </a:solidFill>
              </a:rPr>
              <a:t>Format: </a:t>
            </a:r>
            <a:r>
              <a:rPr lang="en-US" sz="2000" dirty="0">
                <a:solidFill>
                  <a:srgbClr val="474747"/>
                </a:solidFill>
              </a:rPr>
              <a:t>4 x 60-minute live online group mentoring calls</a:t>
            </a:r>
          </a:p>
          <a:p>
            <a:pPr marL="342900" indent="-342900" algn="l">
              <a:lnSpc>
                <a:spcPct val="100000"/>
              </a:lnSpc>
              <a:spcAft>
                <a:spcPts val="600"/>
              </a:spcAft>
              <a:buFont typeface="Arial" panose="020B0604020202020204" pitchFamily="34" charset="0"/>
              <a:buChar char="•"/>
            </a:pPr>
            <a:r>
              <a:rPr lang="en-US" sz="2000" b="1" dirty="0">
                <a:solidFill>
                  <a:srgbClr val="474747"/>
                </a:solidFill>
              </a:rPr>
              <a:t>Audience: </a:t>
            </a:r>
            <a:r>
              <a:rPr lang="en-US" sz="2000" dirty="0">
                <a:solidFill>
                  <a:srgbClr val="474747"/>
                </a:solidFill>
              </a:rPr>
              <a:t>Irish existing and potential businesses and entrepreneurs thinking of launching, already building or improving alternative accommodation and place-based experiences (eco-cabins, cottages, farm stays, heritage conversions, weaving workshops, craft tourism, nature-based wellbeing stays, etc.)</a:t>
            </a:r>
          </a:p>
          <a:p>
            <a:pPr marL="342900" indent="-342900" algn="l">
              <a:lnSpc>
                <a:spcPct val="100000"/>
              </a:lnSpc>
              <a:spcAft>
                <a:spcPts val="600"/>
              </a:spcAft>
              <a:buFont typeface="Arial" panose="020B0604020202020204" pitchFamily="34" charset="0"/>
              <a:buChar char="•"/>
            </a:pPr>
            <a:r>
              <a:rPr lang="en-US" sz="2000" b="1" dirty="0">
                <a:solidFill>
                  <a:srgbClr val="474747"/>
                </a:solidFill>
              </a:rPr>
              <a:t>Goal: </a:t>
            </a:r>
            <a:r>
              <a:rPr lang="en-US" sz="2000" dirty="0">
                <a:solidFill>
                  <a:srgbClr val="474747"/>
                </a:solidFill>
              </a:rPr>
              <a:t>Each</a:t>
            </a:r>
            <a:r>
              <a:rPr lang="en-US" sz="2000" b="1" dirty="0">
                <a:solidFill>
                  <a:srgbClr val="474747"/>
                </a:solidFill>
              </a:rPr>
              <a:t> </a:t>
            </a:r>
            <a:r>
              <a:rPr lang="en-US" sz="2000" dirty="0">
                <a:solidFill>
                  <a:srgbClr val="474747"/>
                </a:solidFill>
              </a:rPr>
              <a:t>participant receives mentoring so they can make at least one concrete step forward every single week (pricing clarity, planning path, guest experience design, marketing message, etc.)</a:t>
            </a:r>
          </a:p>
          <a:p>
            <a:pPr marL="342900" indent="-342900" algn="l">
              <a:lnSpc>
                <a:spcPct val="100000"/>
              </a:lnSpc>
              <a:spcAft>
                <a:spcPts val="600"/>
              </a:spcAft>
              <a:buFont typeface="Arial" panose="020B0604020202020204" pitchFamily="34" charset="0"/>
              <a:buChar char="•"/>
            </a:pPr>
            <a:r>
              <a:rPr lang="en-US" sz="2000" b="1" dirty="0">
                <a:solidFill>
                  <a:srgbClr val="474747"/>
                </a:solidFill>
              </a:rPr>
              <a:t>Style: </a:t>
            </a:r>
            <a:r>
              <a:rPr lang="en-US" sz="2000" dirty="0">
                <a:solidFill>
                  <a:srgbClr val="474747"/>
                </a:solidFill>
              </a:rPr>
              <a:t>Informal, straight talk, lived experience, what works in Irish, country, rural and coastal locations</a:t>
            </a:r>
          </a:p>
        </p:txBody>
      </p:sp>
      <p:sp>
        <p:nvSpPr>
          <p:cNvPr id="31" name="Text Placeholder 30">
            <a:extLst>
              <a:ext uri="{FF2B5EF4-FFF2-40B4-BE49-F238E27FC236}">
                <a16:creationId xmlns:a16="http://schemas.microsoft.com/office/drawing/2014/main" id="{43AAA310-330B-EC45-3532-B6A3E13E5D1F}"/>
              </a:ext>
            </a:extLst>
          </p:cNvPr>
          <p:cNvSpPr>
            <a:spLocks noGrp="1"/>
          </p:cNvSpPr>
          <p:nvPr>
            <p:ph type="body" sz="quarter" idx="33"/>
          </p:nvPr>
        </p:nvSpPr>
        <p:spPr>
          <a:xfrm>
            <a:off x="3980223" y="256510"/>
            <a:ext cx="3534949" cy="3292085"/>
          </a:xfrm>
          <a:prstGeom prst="roundRect">
            <a:avLst/>
          </a:prstGeom>
          <a:solidFill>
            <a:srgbClr val="EC7C69"/>
          </a:solidFill>
        </p:spPr>
        <p:txBody>
          <a:bodyPr/>
          <a:lstStyle/>
          <a:p>
            <a:pPr>
              <a:lnSpc>
                <a:spcPct val="100000"/>
              </a:lnSpc>
            </a:pPr>
            <a:r>
              <a:rPr lang="en-US" sz="2200" b="0" dirty="0">
                <a:solidFill>
                  <a:schemeClr val="bg1"/>
                </a:solidFill>
              </a:rPr>
              <a:t>Practical 1-hour mentoring sessions based on Crusader Cabins and Lorcan Kearns’ journey, the EPIC STAYS modules and case studies. Designed for Ireland while providing European insights and best practices. </a:t>
            </a:r>
          </a:p>
          <a:p>
            <a:endParaRPr lang="en-US" sz="2200" b="0" dirty="0">
              <a:solidFill>
                <a:schemeClr val="bg1"/>
              </a:solidFill>
            </a:endParaRPr>
          </a:p>
        </p:txBody>
      </p:sp>
      <p:sp>
        <p:nvSpPr>
          <p:cNvPr id="28" name="Text Placeholder 27">
            <a:extLst>
              <a:ext uri="{FF2B5EF4-FFF2-40B4-BE49-F238E27FC236}">
                <a16:creationId xmlns:a16="http://schemas.microsoft.com/office/drawing/2014/main" id="{DD2182D5-D8D1-E6A9-5F40-64AD8F91D15B}"/>
              </a:ext>
            </a:extLst>
          </p:cNvPr>
          <p:cNvSpPr>
            <a:spLocks noGrp="1"/>
          </p:cNvSpPr>
          <p:nvPr>
            <p:ph type="body" sz="quarter" idx="18"/>
          </p:nvPr>
        </p:nvSpPr>
        <p:spPr>
          <a:xfrm>
            <a:off x="528133" y="1876698"/>
            <a:ext cx="2912899" cy="1049221"/>
          </a:xfrm>
        </p:spPr>
        <p:txBody>
          <a:bodyPr/>
          <a:lstStyle/>
          <a:p>
            <a:r>
              <a:rPr lang="en-US" dirty="0"/>
              <a:t>Ireland: FREE Mentoring Series (November 2025)</a:t>
            </a:r>
          </a:p>
        </p:txBody>
      </p:sp>
      <p:sp>
        <p:nvSpPr>
          <p:cNvPr id="29" name="Text Placeholder 28">
            <a:extLst>
              <a:ext uri="{FF2B5EF4-FFF2-40B4-BE49-F238E27FC236}">
                <a16:creationId xmlns:a16="http://schemas.microsoft.com/office/drawing/2014/main" id="{1DAF946A-D4F0-D01F-75E7-CAD6C9F09FC8}"/>
              </a:ext>
            </a:extLst>
          </p:cNvPr>
          <p:cNvSpPr>
            <a:spLocks noGrp="1"/>
          </p:cNvSpPr>
          <p:nvPr>
            <p:ph type="body" sz="quarter" idx="19"/>
          </p:nvPr>
        </p:nvSpPr>
        <p:spPr>
          <a:xfrm>
            <a:off x="544933" y="941779"/>
            <a:ext cx="3253444" cy="385564"/>
          </a:xfrm>
        </p:spPr>
        <p:txBody>
          <a:bodyPr/>
          <a:lstStyle/>
          <a:p>
            <a:r>
              <a:rPr lang="en-US" dirty="0"/>
              <a:t>EPIC STAYS</a:t>
            </a:r>
          </a:p>
        </p:txBody>
      </p:sp>
      <p:sp>
        <p:nvSpPr>
          <p:cNvPr id="16" name="Slide Number Placeholder 15">
            <a:extLst>
              <a:ext uri="{FF2B5EF4-FFF2-40B4-BE49-F238E27FC236}">
                <a16:creationId xmlns:a16="http://schemas.microsoft.com/office/drawing/2014/main" id="{B018C974-D8D4-AEDD-1DAE-81876189F6D1}"/>
              </a:ext>
            </a:extLst>
          </p:cNvPr>
          <p:cNvSpPr>
            <a:spLocks noGrp="1"/>
          </p:cNvSpPr>
          <p:nvPr>
            <p:ph type="sldNum" sz="quarter" idx="4"/>
          </p:nvPr>
        </p:nvSpPr>
        <p:spPr/>
        <p:txBody>
          <a:bodyPr/>
          <a:lstStyle/>
          <a:p>
            <a:fld id="{9C527BFA-2C0E-4CEC-B6A5-913A56FEF4B4}" type="slidenum">
              <a:rPr lang="fr-CA" smtClean="0"/>
              <a:pPr/>
              <a:t>4</a:t>
            </a:fld>
            <a:endParaRPr lang="fr-CA" dirty="0"/>
          </a:p>
        </p:txBody>
      </p:sp>
    </p:spTree>
    <p:extLst>
      <p:ext uri="{BB962C8B-B14F-4D97-AF65-F5344CB8AC3E}">
        <p14:creationId xmlns:p14="http://schemas.microsoft.com/office/powerpoint/2010/main" val="409771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08698-0AF9-37AF-C59F-B5CEDED9B05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A4BA244-D959-5A2A-2AAF-031CA7030BB6}"/>
              </a:ext>
            </a:extLst>
          </p:cNvPr>
          <p:cNvSpPr>
            <a:spLocks noGrp="1"/>
          </p:cNvSpPr>
          <p:nvPr>
            <p:ph type="body" sz="quarter" idx="42"/>
          </p:nvPr>
        </p:nvSpPr>
        <p:spPr/>
        <p:txBody>
          <a:bodyPr/>
          <a:lstStyle/>
          <a:p>
            <a:r>
              <a:rPr lang="en-IE" sz="1600" b="0" dirty="0"/>
              <a:t>Tree Hotel, Sweden</a:t>
            </a:r>
          </a:p>
        </p:txBody>
      </p:sp>
      <p:sp>
        <p:nvSpPr>
          <p:cNvPr id="21" name="TextBox 20">
            <a:extLst>
              <a:ext uri="{FF2B5EF4-FFF2-40B4-BE49-F238E27FC236}">
                <a16:creationId xmlns:a16="http://schemas.microsoft.com/office/drawing/2014/main" id="{F88E4A61-CC58-9B33-7FF6-202EDB9EF065}"/>
              </a:ext>
            </a:extLst>
          </p:cNvPr>
          <p:cNvSpPr txBox="1"/>
          <p:nvPr/>
        </p:nvSpPr>
        <p:spPr>
          <a:xfrm>
            <a:off x="131237" y="261037"/>
            <a:ext cx="7037793" cy="5078313"/>
          </a:xfrm>
          <a:prstGeom prst="rect">
            <a:avLst/>
          </a:prstGeom>
          <a:noFill/>
        </p:spPr>
        <p:txBody>
          <a:bodyPr wrap="square" rtlCol="0">
            <a:spAutoFit/>
          </a:bodyPr>
          <a:lstStyle/>
          <a:p>
            <a:pPr marL="285750" indent="-285750">
              <a:buFont typeface="Wingdings" panose="05000000000000000000" pitchFamily="2" charset="2"/>
              <a:buChar char="v"/>
            </a:pPr>
            <a:r>
              <a:rPr lang="en-US" b="1" dirty="0">
                <a:solidFill>
                  <a:srgbClr val="EC7C69"/>
                </a:solidFill>
              </a:rPr>
              <a:t>Guest Experience:</a:t>
            </a:r>
            <a:r>
              <a:rPr lang="en-US" dirty="0">
                <a:solidFill>
                  <a:srgbClr val="EC7C69"/>
                </a:solidFill>
              </a:rPr>
              <a:t> </a:t>
            </a:r>
            <a:r>
              <a:rPr lang="en-US" dirty="0">
                <a:solidFill>
                  <a:srgbClr val="474747"/>
                </a:solidFill>
              </a:rPr>
              <a:t>Treehotel delivers an immersive, memorable guest journey – from Britta’s nostalgic guesthouse welcome to sleeping in a </a:t>
            </a:r>
            <a:r>
              <a:rPr lang="en-US" b="1" dirty="0">
                <a:solidFill>
                  <a:srgbClr val="474747"/>
                </a:solidFill>
              </a:rPr>
              <a:t>mirror cube under the stars</a:t>
            </a:r>
            <a:r>
              <a:rPr lang="en-US" dirty="0">
                <a:solidFill>
                  <a:srgbClr val="474747"/>
                </a:solidFill>
              </a:rPr>
              <a:t>. </a:t>
            </a:r>
          </a:p>
          <a:p>
            <a:pPr marL="285750" indent="-285750">
              <a:buFont typeface="Wingdings" panose="05000000000000000000" pitchFamily="2" charset="2"/>
              <a:buChar char="v"/>
            </a:pPr>
            <a:endParaRPr lang="en-US" dirty="0">
              <a:solidFill>
                <a:srgbClr val="474747"/>
              </a:solidFill>
            </a:endParaRPr>
          </a:p>
          <a:p>
            <a:r>
              <a:rPr lang="en-US" dirty="0">
                <a:solidFill>
                  <a:srgbClr val="474747"/>
                </a:solidFill>
              </a:rPr>
              <a:t>Private saunas, outdoor hot tubs, and curated activities (midnight sun hikes, aurora sightings) cater to adventurous romantics. This focus on </a:t>
            </a:r>
            <a:r>
              <a:rPr lang="en-US" b="1" dirty="0">
                <a:solidFill>
                  <a:srgbClr val="474747"/>
                </a:solidFill>
              </a:rPr>
              <a:t>once-in-a-lifetime experiences</a:t>
            </a:r>
            <a:r>
              <a:rPr lang="en-US" dirty="0">
                <a:solidFill>
                  <a:srgbClr val="474747"/>
                </a:solidFill>
              </a:rPr>
              <a:t>, combined with warm personal hosting, leads to rave reviews and viral social media moments.</a:t>
            </a:r>
          </a:p>
          <a:p>
            <a:pPr marL="285750" indent="-285750">
              <a:buFont typeface="Wingdings" panose="05000000000000000000" pitchFamily="2" charset="2"/>
              <a:buChar char="v"/>
            </a:pPr>
            <a:endParaRPr lang="en-US" dirty="0">
              <a:solidFill>
                <a:srgbClr val="474747"/>
              </a:solidFill>
            </a:endParaRPr>
          </a:p>
          <a:p>
            <a:pPr marL="285750" indent="-285750">
              <a:buFont typeface="Wingdings" panose="05000000000000000000" pitchFamily="2" charset="2"/>
              <a:buChar char="v"/>
            </a:pPr>
            <a:r>
              <a:rPr lang="en-US" b="1" dirty="0">
                <a:solidFill>
                  <a:srgbClr val="EC7C69"/>
                </a:solidFill>
              </a:rPr>
              <a:t>Viability &amp; Growth:</a:t>
            </a:r>
            <a:r>
              <a:rPr lang="en-US" dirty="0">
                <a:solidFill>
                  <a:srgbClr val="EC7C69"/>
                </a:solidFill>
              </a:rPr>
              <a:t> </a:t>
            </a:r>
            <a:r>
              <a:rPr lang="en-US" dirty="0"/>
              <a:t>By commanding </a:t>
            </a:r>
            <a:r>
              <a:rPr lang="en-US" b="1" dirty="0"/>
              <a:t>high nightly rates</a:t>
            </a:r>
            <a:r>
              <a:rPr lang="en-US" dirty="0"/>
              <a:t> (€600) and offering add-ons, Treehotel achieves strong revenue per guest. </a:t>
            </a:r>
          </a:p>
          <a:p>
            <a:pPr marL="285750" indent="-285750">
              <a:buFont typeface="Wingdings" panose="05000000000000000000" pitchFamily="2" charset="2"/>
              <a:buChar char="v"/>
            </a:pPr>
            <a:endParaRPr lang="en-US" dirty="0"/>
          </a:p>
          <a:p>
            <a:r>
              <a:rPr lang="en-US" dirty="0">
                <a:solidFill>
                  <a:srgbClr val="474747"/>
                </a:solidFill>
              </a:rPr>
              <a:t>Its </a:t>
            </a:r>
            <a:r>
              <a:rPr lang="en-US" b="1" dirty="0">
                <a:solidFill>
                  <a:srgbClr val="474747"/>
                </a:solidFill>
              </a:rPr>
              <a:t>low-density, low-impact model </a:t>
            </a:r>
            <a:r>
              <a:rPr lang="en-US" dirty="0">
                <a:solidFill>
                  <a:srgbClr val="474747"/>
                </a:solidFill>
              </a:rPr>
              <a:t>keeps operating costs manageable (no large hotel infrastructure) while the constant global demand ensures profitability. The concept’s success has </a:t>
            </a:r>
            <a:r>
              <a:rPr lang="en-US" b="1" dirty="0">
                <a:solidFill>
                  <a:srgbClr val="474747"/>
                </a:solidFill>
              </a:rPr>
              <a:t>spurred gradual expansion </a:t>
            </a:r>
            <a:r>
              <a:rPr lang="en-US" dirty="0">
                <a:solidFill>
                  <a:srgbClr val="474747"/>
                </a:solidFill>
              </a:rPr>
              <a:t>(from 5 to 7 </a:t>
            </a:r>
            <a:r>
              <a:rPr lang="en-US" dirty="0" err="1">
                <a:solidFill>
                  <a:srgbClr val="474747"/>
                </a:solidFill>
              </a:rPr>
              <a:t>treerooms</a:t>
            </a:r>
            <a:r>
              <a:rPr lang="en-US" dirty="0">
                <a:solidFill>
                  <a:srgbClr val="474747"/>
                </a:solidFill>
              </a:rPr>
              <a:t>, with plans for more), demonstrating a </a:t>
            </a:r>
            <a:r>
              <a:rPr lang="en-US" b="1" dirty="0">
                <a:solidFill>
                  <a:srgbClr val="474747"/>
                </a:solidFill>
              </a:rPr>
              <a:t>financially viable path to growth through innovation, niche positioning, and adaptive reuse of natural space.</a:t>
            </a:r>
            <a:endParaRPr lang="en-IE" b="1" dirty="0">
              <a:solidFill>
                <a:srgbClr val="474747"/>
              </a:solidFill>
            </a:endParaRPr>
          </a:p>
        </p:txBody>
      </p:sp>
      <p:pic>
        <p:nvPicPr>
          <p:cNvPr id="9" name="Picture Placeholder 8" descr="A house with stairs in the middle of trees and snow&#10;&#10;AI-generated content may be incorrect.">
            <a:extLst>
              <a:ext uri="{FF2B5EF4-FFF2-40B4-BE49-F238E27FC236}">
                <a16:creationId xmlns:a16="http://schemas.microsoft.com/office/drawing/2014/main" id="{0BE552F1-0463-13EC-5592-869E4EA7CBE1}"/>
              </a:ext>
            </a:extLst>
          </p:cNvPr>
          <p:cNvPicPr>
            <a:picLocks noGrp="1" noChangeAspect="1"/>
          </p:cNvPicPr>
          <p:nvPr>
            <p:ph type="pic" sz="quarter" idx="77"/>
          </p:nvPr>
        </p:nvPicPr>
        <p:blipFill>
          <a:blip r:embed="rId2">
            <a:extLst>
              <a:ext uri="{28A0092B-C50C-407E-A947-70E740481C1C}">
                <a14:useLocalDpi xmlns:a14="http://schemas.microsoft.com/office/drawing/2010/main" val="0"/>
              </a:ext>
            </a:extLst>
          </a:blip>
          <a:srcRect l="31651" r="31651"/>
          <a:stretch>
            <a:fillRect/>
          </a:stretch>
        </p:blipFill>
        <p:spPr/>
      </p:pic>
      <p:pic>
        <p:nvPicPr>
          <p:cNvPr id="11" name="Picture Placeholder 10" descr="A tree house in the woods&#10;&#10;AI-generated content may be incorrect.">
            <a:extLst>
              <a:ext uri="{FF2B5EF4-FFF2-40B4-BE49-F238E27FC236}">
                <a16:creationId xmlns:a16="http://schemas.microsoft.com/office/drawing/2014/main" id="{E736FF73-BEB0-D3EC-0686-4CF4D1E67CC7}"/>
              </a:ext>
            </a:extLst>
          </p:cNvPr>
          <p:cNvPicPr>
            <a:picLocks noGrp="1" noChangeAspect="1"/>
          </p:cNvPicPr>
          <p:nvPr>
            <p:ph type="pic" sz="quarter" idx="80"/>
          </p:nvPr>
        </p:nvPicPr>
        <p:blipFill>
          <a:blip r:embed="rId3">
            <a:extLst>
              <a:ext uri="{28A0092B-C50C-407E-A947-70E740481C1C}">
                <a14:useLocalDpi xmlns:a14="http://schemas.microsoft.com/office/drawing/2010/main" val="0"/>
              </a:ext>
            </a:extLst>
          </a:blip>
          <a:srcRect l="16682" r="16682"/>
          <a:stretch>
            <a:fillRect/>
          </a:stretch>
        </p:blipFill>
        <p:spPr/>
      </p:pic>
    </p:spTree>
    <p:extLst>
      <p:ext uri="{BB962C8B-B14F-4D97-AF65-F5344CB8AC3E}">
        <p14:creationId xmlns:p14="http://schemas.microsoft.com/office/powerpoint/2010/main" val="14208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88FFD-5A97-990A-5363-95E8FD924B79}"/>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5B25237-D46F-A905-0687-AD8AB47E2ABC}"/>
              </a:ext>
            </a:extLst>
          </p:cNvPr>
          <p:cNvSpPr>
            <a:spLocks noGrp="1"/>
          </p:cNvSpPr>
          <p:nvPr>
            <p:ph type="body" sz="quarter" idx="14"/>
          </p:nvPr>
        </p:nvSpPr>
        <p:spPr/>
        <p:txBody>
          <a:bodyPr/>
          <a:lstStyle/>
          <a:p>
            <a:r>
              <a:rPr lang="en-IE" dirty="0"/>
              <a:t>04</a:t>
            </a:r>
          </a:p>
        </p:txBody>
      </p:sp>
      <p:sp>
        <p:nvSpPr>
          <p:cNvPr id="10" name="Text Placeholder 9">
            <a:extLst>
              <a:ext uri="{FF2B5EF4-FFF2-40B4-BE49-F238E27FC236}">
                <a16:creationId xmlns:a16="http://schemas.microsoft.com/office/drawing/2014/main" id="{B05414D1-4E96-B3D4-BDE1-3A05A9A2F3A6}"/>
              </a:ext>
            </a:extLst>
          </p:cNvPr>
          <p:cNvSpPr>
            <a:spLocks noGrp="1"/>
          </p:cNvSpPr>
          <p:nvPr>
            <p:ph type="body" sz="quarter" idx="15"/>
          </p:nvPr>
        </p:nvSpPr>
        <p:spPr>
          <a:xfrm>
            <a:off x="2422713" y="695363"/>
            <a:ext cx="2930148" cy="2002900"/>
          </a:xfrm>
        </p:spPr>
        <p:txBody>
          <a:bodyPr/>
          <a:lstStyle/>
          <a:p>
            <a:r>
              <a:rPr lang="it-IT" dirty="0"/>
              <a:t>Trulli Holiday Albergo Diffuso (Italy)</a:t>
            </a:r>
            <a:endParaRPr lang="en-IE" dirty="0"/>
          </a:p>
        </p:txBody>
      </p:sp>
      <p:sp>
        <p:nvSpPr>
          <p:cNvPr id="12" name="Text Placeholder 11">
            <a:extLst>
              <a:ext uri="{FF2B5EF4-FFF2-40B4-BE49-F238E27FC236}">
                <a16:creationId xmlns:a16="http://schemas.microsoft.com/office/drawing/2014/main" id="{BF722862-77D5-5191-AAAD-1072A85C5F85}"/>
              </a:ext>
            </a:extLst>
          </p:cNvPr>
          <p:cNvSpPr>
            <a:spLocks noGrp="1"/>
          </p:cNvSpPr>
          <p:nvPr>
            <p:ph type="body" sz="quarter" idx="66"/>
          </p:nvPr>
        </p:nvSpPr>
        <p:spPr/>
        <p:txBody>
          <a:bodyPr/>
          <a:lstStyle/>
          <a:p>
            <a:r>
              <a:rPr lang="it-IT" dirty="0"/>
              <a:t>Trulli Holiday Albergo Diffuso (Italy)</a:t>
            </a:r>
            <a:endParaRPr lang="en-IE" dirty="0"/>
          </a:p>
        </p:txBody>
      </p:sp>
      <p:sp>
        <p:nvSpPr>
          <p:cNvPr id="15" name="Text Placeholder 9">
            <a:extLst>
              <a:ext uri="{FF2B5EF4-FFF2-40B4-BE49-F238E27FC236}">
                <a16:creationId xmlns:a16="http://schemas.microsoft.com/office/drawing/2014/main" id="{34506130-9B8C-1A1E-82A0-E7F125571590}"/>
              </a:ext>
            </a:extLst>
          </p:cNvPr>
          <p:cNvSpPr txBox="1">
            <a:spLocks/>
          </p:cNvSpPr>
          <p:nvPr/>
        </p:nvSpPr>
        <p:spPr>
          <a:xfrm>
            <a:off x="929029" y="2698263"/>
            <a:ext cx="5162282"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sz="2600" dirty="0"/>
              <a:t>Traditional </a:t>
            </a:r>
            <a:r>
              <a:rPr lang="en-IE" sz="2600" b="1" dirty="0" err="1"/>
              <a:t>trulli</a:t>
            </a:r>
            <a:r>
              <a:rPr lang="en-IE" sz="2600" dirty="0"/>
              <a:t> houses in </a:t>
            </a:r>
            <a:r>
              <a:rPr lang="en-IE" sz="2600" dirty="0" err="1"/>
              <a:t>Alberobello</a:t>
            </a:r>
            <a:r>
              <a:rPr lang="en-IE" sz="2600" dirty="0"/>
              <a:t>, Puglia. Trulli Holiday’s rooms are set in these historic cone-roofed dwellings, letting guests stay inside a UNESCO World Heritage site </a:t>
            </a:r>
            <a:r>
              <a:rPr lang="en-IE" sz="2600" dirty="0" err="1"/>
              <a:t>neighborhood</a:t>
            </a:r>
            <a:r>
              <a:rPr lang="en-IE" sz="2600" dirty="0"/>
              <a:t>.</a:t>
            </a:r>
            <a:endParaRPr lang="it-IT" sz="2600" dirty="0"/>
          </a:p>
        </p:txBody>
      </p:sp>
      <p:pic>
        <p:nvPicPr>
          <p:cNvPr id="5" name="Picture Placeholder 4" descr="A group of white buildings with a round roof&#10;&#10;AI-generated content may be incorrect.">
            <a:extLst>
              <a:ext uri="{FF2B5EF4-FFF2-40B4-BE49-F238E27FC236}">
                <a16:creationId xmlns:a16="http://schemas.microsoft.com/office/drawing/2014/main" id="{1B5BE2CD-FB9D-C5F4-E363-7955DEDFABB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876" r="6876"/>
          <a:stretch>
            <a:fillRect/>
          </a:stretch>
        </p:blipFill>
        <p:spPr/>
      </p:pic>
    </p:spTree>
    <p:extLst>
      <p:ext uri="{BB962C8B-B14F-4D97-AF65-F5344CB8AC3E}">
        <p14:creationId xmlns:p14="http://schemas.microsoft.com/office/powerpoint/2010/main" val="3802893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D23B-5F43-BDFD-2260-AB17A3E97B4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232D2D2-07E8-C652-D7B3-3C9860982829}"/>
              </a:ext>
            </a:extLst>
          </p:cNvPr>
          <p:cNvSpPr>
            <a:spLocks noGrp="1"/>
          </p:cNvSpPr>
          <p:nvPr>
            <p:ph type="body" sz="quarter" idx="32"/>
          </p:nvPr>
        </p:nvSpPr>
        <p:spPr>
          <a:xfrm>
            <a:off x="319696" y="2789517"/>
            <a:ext cx="7262790" cy="2422612"/>
          </a:xfrm>
        </p:spPr>
        <p:txBody>
          <a:bodyPr numCol="1"/>
          <a:lstStyle/>
          <a:p>
            <a:pPr marL="342900" indent="-342900">
              <a:lnSpc>
                <a:spcPct val="100000"/>
              </a:lnSpc>
              <a:buClr>
                <a:srgbClr val="459597"/>
              </a:buClr>
              <a:buFont typeface="Calibri" panose="020F0502020204030204" pitchFamily="34" charset="0"/>
              <a:buChar char="→"/>
            </a:pPr>
            <a:r>
              <a:rPr lang="en-US" sz="1800" dirty="0">
                <a:solidFill>
                  <a:srgbClr val="474747"/>
                </a:solidFill>
              </a:rPr>
              <a:t>This model distributes hospitality services across </a:t>
            </a:r>
            <a:r>
              <a:rPr lang="en-US" sz="1800" b="1" dirty="0">
                <a:solidFill>
                  <a:srgbClr val="474747"/>
                </a:solidFill>
              </a:rPr>
              <a:t>multiple renovated traditional buildings</a:t>
            </a:r>
            <a:r>
              <a:rPr lang="en-US" sz="1800" dirty="0">
                <a:solidFill>
                  <a:srgbClr val="474747"/>
                </a:solidFill>
              </a:rPr>
              <a:t> within a town (vs. one hotel structure), turning cultural heritage into a tourism asset.</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Trulli Holiday restores and rents out </a:t>
            </a:r>
            <a:r>
              <a:rPr lang="en-US" sz="1800" dirty="0" err="1">
                <a:solidFill>
                  <a:srgbClr val="474747"/>
                </a:solidFill>
              </a:rPr>
              <a:t>trulli</a:t>
            </a:r>
            <a:r>
              <a:rPr lang="en-US" sz="1800" dirty="0">
                <a:solidFill>
                  <a:srgbClr val="474747"/>
                </a:solidFill>
              </a:rPr>
              <a:t> houses while providing </a:t>
            </a:r>
            <a:r>
              <a:rPr lang="en-US" sz="1800" dirty="0" err="1">
                <a:solidFill>
                  <a:srgbClr val="474747"/>
                </a:solidFill>
              </a:rPr>
              <a:t>centralised</a:t>
            </a:r>
            <a:r>
              <a:rPr lang="en-US" sz="1800" dirty="0">
                <a:solidFill>
                  <a:srgbClr val="474747"/>
                </a:solidFill>
              </a:rPr>
              <a:t> hotel-like services (check-in, breakfast, concierge). It earns revenue from </a:t>
            </a:r>
            <a:r>
              <a:rPr lang="en-US" sz="1800" b="1" dirty="0">
                <a:solidFill>
                  <a:srgbClr val="474747"/>
                </a:solidFill>
              </a:rPr>
              <a:t>accommodation, experiences, wellness services, and dining</a:t>
            </a:r>
            <a:r>
              <a:rPr lang="en-US" sz="1800" dirty="0">
                <a:solidFill>
                  <a:srgbClr val="474747"/>
                </a:solidFill>
              </a:rPr>
              <a:t>, and reinvests in the local community. </a:t>
            </a:r>
          </a:p>
          <a:p>
            <a:pPr marL="342900" indent="-342900">
              <a:lnSpc>
                <a:spcPct val="100000"/>
              </a:lnSpc>
              <a:buClr>
                <a:srgbClr val="459597"/>
              </a:buClr>
              <a:buFont typeface="Calibri" panose="020F0502020204030204" pitchFamily="34" charset="0"/>
              <a:buChar char="→"/>
            </a:pPr>
            <a:endParaRPr lang="en-US" sz="1800" dirty="0">
              <a:solidFill>
                <a:srgbClr val="474747"/>
              </a:solidFill>
            </a:endParaRPr>
          </a:p>
          <a:p>
            <a:pPr marL="342900" indent="-342900">
              <a:lnSpc>
                <a:spcPct val="100000"/>
              </a:lnSpc>
              <a:buClr>
                <a:srgbClr val="459597"/>
              </a:buClr>
              <a:buFont typeface="Calibri" panose="020F0502020204030204" pitchFamily="34" charset="0"/>
              <a:buChar char="→"/>
            </a:pPr>
            <a:r>
              <a:rPr lang="en-US" sz="1800" dirty="0">
                <a:solidFill>
                  <a:srgbClr val="474747"/>
                </a:solidFill>
              </a:rPr>
              <a:t>It focuses on </a:t>
            </a:r>
            <a:r>
              <a:rPr lang="en-US" sz="1800" b="1" dirty="0">
                <a:solidFill>
                  <a:srgbClr val="474747"/>
                </a:solidFill>
              </a:rPr>
              <a:t>authenticity, locality, and </a:t>
            </a:r>
            <a:r>
              <a:rPr lang="en-US" sz="1800" b="1" dirty="0" err="1">
                <a:solidFill>
                  <a:srgbClr val="474747"/>
                </a:solidFill>
              </a:rPr>
              <a:t>decentralised</a:t>
            </a:r>
            <a:r>
              <a:rPr lang="en-US" sz="1800" b="1" dirty="0">
                <a:solidFill>
                  <a:srgbClr val="474747"/>
                </a:solidFill>
              </a:rPr>
              <a:t> operations</a:t>
            </a:r>
            <a:r>
              <a:rPr lang="en-US" sz="1800" dirty="0">
                <a:solidFill>
                  <a:srgbClr val="474747"/>
                </a:solidFill>
              </a:rPr>
              <a:t>.</a:t>
            </a:r>
            <a:endParaRPr lang="en-IE" sz="1800" dirty="0">
              <a:solidFill>
                <a:srgbClr val="474747"/>
              </a:solidFill>
            </a:endParaRPr>
          </a:p>
        </p:txBody>
      </p:sp>
      <p:sp>
        <p:nvSpPr>
          <p:cNvPr id="7" name="Text Placeholder 6">
            <a:extLst>
              <a:ext uri="{FF2B5EF4-FFF2-40B4-BE49-F238E27FC236}">
                <a16:creationId xmlns:a16="http://schemas.microsoft.com/office/drawing/2014/main" id="{33EE2B6B-074B-B4FE-A14C-DCBACA182AA1}"/>
              </a:ext>
            </a:extLst>
          </p:cNvPr>
          <p:cNvSpPr>
            <a:spLocks noGrp="1"/>
          </p:cNvSpPr>
          <p:nvPr>
            <p:ph type="body" sz="quarter" idx="33"/>
          </p:nvPr>
        </p:nvSpPr>
        <p:spPr>
          <a:xfrm>
            <a:off x="319696" y="1003377"/>
            <a:ext cx="6506617" cy="1378032"/>
          </a:xfrm>
        </p:spPr>
        <p:txBody>
          <a:bodyPr/>
          <a:lstStyle/>
          <a:p>
            <a:pPr>
              <a:lnSpc>
                <a:spcPct val="100000"/>
              </a:lnSpc>
            </a:pPr>
            <a:r>
              <a:rPr lang="en-IE" sz="2800" dirty="0"/>
              <a:t>Business Model Type</a:t>
            </a:r>
          </a:p>
          <a:p>
            <a:pPr>
              <a:lnSpc>
                <a:spcPct val="100000"/>
              </a:lnSpc>
            </a:pPr>
            <a:r>
              <a:rPr lang="it-IT" sz="2800" dirty="0">
                <a:solidFill>
                  <a:srgbClr val="474747"/>
                </a:solidFill>
              </a:rPr>
              <a:t>Albergo Diffuso + Distributed Hotel Model</a:t>
            </a:r>
            <a:r>
              <a:rPr lang="en-US" sz="2800" b="0" dirty="0">
                <a:solidFill>
                  <a:srgbClr val="474747"/>
                </a:solidFill>
              </a:rPr>
              <a:t>: </a:t>
            </a:r>
            <a:r>
              <a:rPr lang="en-US" sz="2400" b="0" i="1" dirty="0">
                <a:solidFill>
                  <a:srgbClr val="474747"/>
                </a:solidFill>
              </a:rPr>
              <a:t>Also considered a sustainable heritage-based, community-integrated accommodation model.</a:t>
            </a:r>
            <a:endParaRPr lang="en-IE" sz="2400" b="0" i="1" dirty="0">
              <a:solidFill>
                <a:srgbClr val="474747"/>
              </a:solidFill>
            </a:endParaRPr>
          </a:p>
        </p:txBody>
      </p:sp>
      <p:sp>
        <p:nvSpPr>
          <p:cNvPr id="8" name="Text Placeholder 7">
            <a:extLst>
              <a:ext uri="{FF2B5EF4-FFF2-40B4-BE49-F238E27FC236}">
                <a16:creationId xmlns:a16="http://schemas.microsoft.com/office/drawing/2014/main" id="{39845B00-3248-36CF-AAB8-38A50A2EE587}"/>
              </a:ext>
            </a:extLst>
          </p:cNvPr>
          <p:cNvSpPr>
            <a:spLocks noGrp="1"/>
          </p:cNvSpPr>
          <p:nvPr>
            <p:ph type="body" sz="quarter" idx="38"/>
          </p:nvPr>
        </p:nvSpPr>
        <p:spPr>
          <a:xfrm>
            <a:off x="317238" y="541694"/>
            <a:ext cx="7141097" cy="381311"/>
          </a:xfrm>
        </p:spPr>
        <p:txBody>
          <a:bodyPr/>
          <a:lstStyle/>
          <a:p>
            <a:r>
              <a:rPr lang="it-IT" sz="3600" dirty="0"/>
              <a:t>Trulli Holiday Albergo Diffuso</a:t>
            </a:r>
          </a:p>
        </p:txBody>
      </p:sp>
      <p:sp>
        <p:nvSpPr>
          <p:cNvPr id="10" name="Text Placeholder 9">
            <a:extLst>
              <a:ext uri="{FF2B5EF4-FFF2-40B4-BE49-F238E27FC236}">
                <a16:creationId xmlns:a16="http://schemas.microsoft.com/office/drawing/2014/main" id="{9ED9FB61-47F8-6099-DFCB-2A012B37059B}"/>
              </a:ext>
            </a:extLst>
          </p:cNvPr>
          <p:cNvSpPr>
            <a:spLocks noGrp="1"/>
          </p:cNvSpPr>
          <p:nvPr>
            <p:ph type="body" sz="quarter" idx="65"/>
          </p:nvPr>
        </p:nvSpPr>
        <p:spPr/>
        <p:txBody>
          <a:bodyPr/>
          <a:lstStyle/>
          <a:p>
            <a:r>
              <a:rPr lang="it-IT" dirty="0"/>
              <a:t>Trulli Holiday Albergo Diffuso (Italy)</a:t>
            </a:r>
            <a:endParaRPr lang="en-IE" dirty="0"/>
          </a:p>
        </p:txBody>
      </p:sp>
      <p:pic>
        <p:nvPicPr>
          <p:cNvPr id="9" name="Picture Placeholder 8" descr="A room with a bed and fireplace&#10;&#10;AI-generated content may be incorrect.">
            <a:extLst>
              <a:ext uri="{FF2B5EF4-FFF2-40B4-BE49-F238E27FC236}">
                <a16:creationId xmlns:a16="http://schemas.microsoft.com/office/drawing/2014/main" id="{A7713526-BFD6-E594-0D05-BD0044F4683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47" b="7147"/>
          <a:stretch>
            <a:fillRect/>
          </a:stretch>
        </p:blipFill>
        <p:spPr/>
      </p:pic>
    </p:spTree>
    <p:extLst>
      <p:ext uri="{BB962C8B-B14F-4D97-AF65-F5344CB8AC3E}">
        <p14:creationId xmlns:p14="http://schemas.microsoft.com/office/powerpoint/2010/main" val="378180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C9B58-0FA1-3F09-3B66-909359F72D9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9430246-0254-C49A-1456-99F9A72EE58A}"/>
              </a:ext>
            </a:extLst>
          </p:cNvPr>
          <p:cNvSpPr>
            <a:spLocks noGrp="1"/>
          </p:cNvSpPr>
          <p:nvPr>
            <p:ph type="body" sz="quarter" idx="42"/>
          </p:nvPr>
        </p:nvSpPr>
        <p:spPr/>
        <p:txBody>
          <a:bodyPr/>
          <a:lstStyle/>
          <a:p>
            <a:r>
              <a:rPr lang="en-US" sz="1600" dirty="0"/>
              <a:t>Trulli Holiday Albergo </a:t>
            </a:r>
            <a:r>
              <a:rPr lang="en-US" sz="1600" dirty="0" err="1"/>
              <a:t>Diffuso</a:t>
            </a:r>
            <a:endParaRPr lang="en-IE" sz="1600" b="0" dirty="0"/>
          </a:p>
        </p:txBody>
      </p:sp>
      <p:sp>
        <p:nvSpPr>
          <p:cNvPr id="6" name="Slide Number Placeholder 5">
            <a:extLst>
              <a:ext uri="{FF2B5EF4-FFF2-40B4-BE49-F238E27FC236}">
                <a16:creationId xmlns:a16="http://schemas.microsoft.com/office/drawing/2014/main" id="{9A5F73B3-FDCB-429A-0031-12DCFE1BF4F0}"/>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pPr/>
              <a:t>43</a:t>
            </a:fld>
            <a:endParaRPr lang="fr-CA" dirty="0"/>
          </a:p>
        </p:txBody>
      </p:sp>
      <p:sp>
        <p:nvSpPr>
          <p:cNvPr id="16" name="TextBox 15">
            <a:extLst>
              <a:ext uri="{FF2B5EF4-FFF2-40B4-BE49-F238E27FC236}">
                <a16:creationId xmlns:a16="http://schemas.microsoft.com/office/drawing/2014/main" id="{D46FEFC1-4C3E-6398-EDB2-398715057179}"/>
              </a:ext>
            </a:extLst>
          </p:cNvPr>
          <p:cNvSpPr txBox="1"/>
          <p:nvPr/>
        </p:nvSpPr>
        <p:spPr>
          <a:xfrm>
            <a:off x="204537" y="46430"/>
            <a:ext cx="3280535" cy="6093976"/>
          </a:xfrm>
          <a:prstGeom prst="rect">
            <a:avLst/>
          </a:prstGeom>
          <a:noFill/>
        </p:spPr>
        <p:txBody>
          <a:bodyPr wrap="square" rtlCol="0">
            <a:spAutoFit/>
          </a:bodyPr>
          <a:lstStyle/>
          <a:p>
            <a:r>
              <a:rPr lang="en-US" sz="3200" b="1" dirty="0">
                <a:solidFill>
                  <a:srgbClr val="EC7C69"/>
                </a:solidFill>
              </a:rPr>
              <a:t>Trulli Holiday Albergo </a:t>
            </a:r>
            <a:r>
              <a:rPr lang="en-US" sz="3200" b="1" dirty="0" err="1">
                <a:solidFill>
                  <a:srgbClr val="EC7C69"/>
                </a:solidFill>
              </a:rPr>
              <a:t>Diffuso</a:t>
            </a:r>
            <a:r>
              <a:rPr lang="en-US" sz="3200" b="1" dirty="0">
                <a:solidFill>
                  <a:srgbClr val="EC7C69"/>
                </a:solidFill>
              </a:rPr>
              <a:t> </a:t>
            </a:r>
            <a:r>
              <a:rPr lang="en-US" sz="2000" i="1" dirty="0">
                <a:solidFill>
                  <a:srgbClr val="EC7C69"/>
                </a:solidFill>
              </a:rPr>
              <a:t>(Italy)</a:t>
            </a:r>
          </a:p>
          <a:p>
            <a:r>
              <a:rPr lang="en-US" sz="3200" i="1" dirty="0">
                <a:solidFill>
                  <a:srgbClr val="EC7C69"/>
                </a:solidFill>
              </a:rPr>
              <a:t>Opportunity: </a:t>
            </a:r>
          </a:p>
          <a:p>
            <a:endParaRPr lang="en-US" dirty="0">
              <a:highlight>
                <a:srgbClr val="FFFF00"/>
              </a:highlight>
            </a:endParaRPr>
          </a:p>
          <a:p>
            <a:r>
              <a:rPr lang="en-US" sz="1600" dirty="0">
                <a:solidFill>
                  <a:srgbClr val="474747"/>
                </a:solidFill>
              </a:rPr>
              <a:t>Offers guests the chance to </a:t>
            </a:r>
            <a:r>
              <a:rPr lang="en-US" sz="1600" b="1" dirty="0">
                <a:solidFill>
                  <a:srgbClr val="474747"/>
                </a:solidFill>
              </a:rPr>
              <a:t>live in authentic </a:t>
            </a:r>
            <a:r>
              <a:rPr lang="en-US" sz="1600" b="1" dirty="0" err="1">
                <a:solidFill>
                  <a:srgbClr val="474747"/>
                </a:solidFill>
              </a:rPr>
              <a:t>trulli</a:t>
            </a:r>
            <a:r>
              <a:rPr lang="en-US" sz="1600" dirty="0">
                <a:solidFill>
                  <a:srgbClr val="474747"/>
                </a:solidFill>
              </a:rPr>
              <a:t> – the iconic whitewashed, cone-roofed stone huts of Puglia.</a:t>
            </a:r>
          </a:p>
          <a:p>
            <a:endParaRPr lang="en-US" sz="1600" dirty="0">
              <a:solidFill>
                <a:srgbClr val="474747"/>
              </a:solidFill>
            </a:endParaRPr>
          </a:p>
          <a:p>
            <a:r>
              <a:rPr lang="en-US" sz="1600" dirty="0">
                <a:solidFill>
                  <a:srgbClr val="474747"/>
                </a:solidFill>
              </a:rPr>
              <a:t>Instead of a single hotel building, this “</a:t>
            </a:r>
            <a:r>
              <a:rPr lang="en-US" sz="1600" b="1" dirty="0">
                <a:solidFill>
                  <a:srgbClr val="474747"/>
                </a:solidFill>
              </a:rPr>
              <a:t>widespread hotel</a:t>
            </a:r>
            <a:r>
              <a:rPr lang="en-US" sz="1600" dirty="0">
                <a:solidFill>
                  <a:srgbClr val="474747"/>
                </a:solidFill>
              </a:rPr>
              <a:t>” (albergo </a:t>
            </a:r>
            <a:r>
              <a:rPr lang="en-US" sz="1600" dirty="0" err="1">
                <a:solidFill>
                  <a:srgbClr val="474747"/>
                </a:solidFill>
              </a:rPr>
              <a:t>diffuso</a:t>
            </a:r>
            <a:r>
              <a:rPr lang="en-US" sz="1600" dirty="0">
                <a:solidFill>
                  <a:srgbClr val="474747"/>
                </a:solidFill>
              </a:rPr>
              <a:t>) spreads its rooms across dozens of historic houses throughout </a:t>
            </a:r>
            <a:r>
              <a:rPr lang="en-US" sz="1600" dirty="0" err="1">
                <a:solidFill>
                  <a:srgbClr val="474747"/>
                </a:solidFill>
              </a:rPr>
              <a:t>Alberobello’s</a:t>
            </a:r>
            <a:r>
              <a:rPr lang="en-US" sz="1600" dirty="0">
                <a:solidFill>
                  <a:srgbClr val="474747"/>
                </a:solidFill>
              </a:rPr>
              <a:t> old quarters. </a:t>
            </a:r>
          </a:p>
          <a:p>
            <a:endParaRPr lang="en-US" sz="1600" dirty="0">
              <a:solidFill>
                <a:srgbClr val="474747"/>
              </a:solidFill>
            </a:endParaRPr>
          </a:p>
          <a:p>
            <a:r>
              <a:rPr lang="en-US" sz="1600" dirty="0">
                <a:solidFill>
                  <a:srgbClr val="474747"/>
                </a:solidFill>
              </a:rPr>
              <a:t>Each trullo has been </a:t>
            </a:r>
            <a:r>
              <a:rPr lang="en-US" sz="1600" b="1" dirty="0">
                <a:solidFill>
                  <a:srgbClr val="474747"/>
                </a:solidFill>
              </a:rPr>
              <a:t>carefully restored and furnished in a traditional style </a:t>
            </a:r>
            <a:r>
              <a:rPr lang="en-US" sz="1600" dirty="0">
                <a:solidFill>
                  <a:srgbClr val="474747"/>
                </a:solidFill>
              </a:rPr>
              <a:t>(think rustic stone walls and antique wood furniture), but with modern comforts added.</a:t>
            </a:r>
            <a:endParaRPr lang="en-IE" sz="1600" dirty="0">
              <a:solidFill>
                <a:srgbClr val="474747"/>
              </a:solidFill>
            </a:endParaRPr>
          </a:p>
        </p:txBody>
      </p:sp>
      <p:pic>
        <p:nvPicPr>
          <p:cNvPr id="14" name="Picture Placeholder 13" descr="A street with a bicycle and flowers&#10;&#10;AI-generated content may be incorrect.">
            <a:extLst>
              <a:ext uri="{FF2B5EF4-FFF2-40B4-BE49-F238E27FC236}">
                <a16:creationId xmlns:a16="http://schemas.microsoft.com/office/drawing/2014/main" id="{7120B974-48C3-BAF6-3083-C633E5A183E5}"/>
              </a:ext>
            </a:extLst>
          </p:cNvPr>
          <p:cNvPicPr>
            <a:picLocks noGrp="1" noChangeAspect="1"/>
          </p:cNvPicPr>
          <p:nvPr>
            <p:ph type="pic" sz="quarter" idx="74"/>
          </p:nvPr>
        </p:nvPicPr>
        <p:blipFill>
          <a:blip r:embed="rId2">
            <a:extLst>
              <a:ext uri="{28A0092B-C50C-407E-A947-70E740481C1C}">
                <a14:useLocalDpi xmlns:a14="http://schemas.microsoft.com/office/drawing/2010/main" val="0"/>
              </a:ext>
            </a:extLst>
          </a:blip>
          <a:srcRect l="16861" r="16861"/>
          <a:stretch>
            <a:fillRect/>
          </a:stretch>
        </p:blipFill>
        <p:spPr/>
      </p:pic>
      <p:pic>
        <p:nvPicPr>
          <p:cNvPr id="17" name="Picture Placeholder 16" descr="A group of people standing next to a car&#10;&#10;AI-generated content may be incorrect.">
            <a:extLst>
              <a:ext uri="{FF2B5EF4-FFF2-40B4-BE49-F238E27FC236}">
                <a16:creationId xmlns:a16="http://schemas.microsoft.com/office/drawing/2014/main" id="{C3A799B0-4394-2CF8-975B-0CCD9C454C89}"/>
              </a:ext>
            </a:extLst>
          </p:cNvPr>
          <p:cNvPicPr>
            <a:picLocks noGrp="1" noChangeAspect="1"/>
          </p:cNvPicPr>
          <p:nvPr>
            <p:ph type="pic" sz="quarter" idx="79"/>
          </p:nvPr>
        </p:nvPicPr>
        <p:blipFill>
          <a:blip r:embed="rId3">
            <a:extLst>
              <a:ext uri="{28A0092B-C50C-407E-A947-70E740481C1C}">
                <a14:useLocalDpi xmlns:a14="http://schemas.microsoft.com/office/drawing/2010/main" val="0"/>
              </a:ext>
            </a:extLst>
          </a:blip>
          <a:srcRect l="12517" r="12517"/>
          <a:stretch>
            <a:fillRect/>
          </a:stretch>
        </p:blipFill>
        <p:spPr/>
      </p:pic>
      <p:pic>
        <p:nvPicPr>
          <p:cNvPr id="21" name="Picture Placeholder 20" descr="A group of people holding hands&#10;&#10;AI-generated content may be incorrect.">
            <a:extLst>
              <a:ext uri="{FF2B5EF4-FFF2-40B4-BE49-F238E27FC236}">
                <a16:creationId xmlns:a16="http://schemas.microsoft.com/office/drawing/2014/main" id="{9E185534-C4EC-9380-AF82-6C7D15DFB6DA}"/>
              </a:ext>
            </a:extLst>
          </p:cNvPr>
          <p:cNvPicPr>
            <a:picLocks noGrp="1" noChangeAspect="1"/>
          </p:cNvPicPr>
          <p:nvPr>
            <p:ph type="pic" sz="quarter" idx="80"/>
          </p:nvPr>
        </p:nvPicPr>
        <p:blipFill>
          <a:blip r:embed="rId4">
            <a:extLst>
              <a:ext uri="{28A0092B-C50C-407E-A947-70E740481C1C}">
                <a14:useLocalDpi xmlns:a14="http://schemas.microsoft.com/office/drawing/2010/main" val="0"/>
              </a:ext>
            </a:extLst>
          </a:blip>
          <a:srcRect t="16717" b="16717"/>
          <a:stretch>
            <a:fillRect/>
          </a:stretch>
        </p:blipFill>
        <p:spPr/>
      </p:pic>
      <p:pic>
        <p:nvPicPr>
          <p:cNvPr id="19" name="Picture Placeholder 18" descr="Ladder with pictures on the wall&#10;&#10;AI-generated content may be incorrect.">
            <a:extLst>
              <a:ext uri="{FF2B5EF4-FFF2-40B4-BE49-F238E27FC236}">
                <a16:creationId xmlns:a16="http://schemas.microsoft.com/office/drawing/2014/main" id="{E221AA75-E00C-2273-68BE-5945DE06F3C8}"/>
              </a:ext>
            </a:extLst>
          </p:cNvPr>
          <p:cNvPicPr>
            <a:picLocks noGrp="1" noChangeAspect="1"/>
          </p:cNvPicPr>
          <p:nvPr>
            <p:ph type="pic" sz="quarter" idx="77"/>
          </p:nvPr>
        </p:nvPicPr>
        <p:blipFill>
          <a:blip r:embed="rId5">
            <a:extLst>
              <a:ext uri="{28A0092B-C50C-407E-A947-70E740481C1C}">
                <a14:useLocalDpi xmlns:a14="http://schemas.microsoft.com/office/drawing/2010/main" val="0"/>
              </a:ext>
            </a:extLst>
          </a:blip>
          <a:srcRect l="888" t="22442" r="888"/>
          <a:stretch>
            <a:fillRect/>
          </a:stretch>
        </p:blipFill>
        <p:spPr>
          <a:xfrm>
            <a:off x="0" y="6780628"/>
            <a:ext cx="3485072" cy="4127085"/>
          </a:xfrm>
        </p:spPr>
      </p:pic>
    </p:spTree>
    <p:extLst>
      <p:ext uri="{BB962C8B-B14F-4D97-AF65-F5344CB8AC3E}">
        <p14:creationId xmlns:p14="http://schemas.microsoft.com/office/powerpoint/2010/main" val="2582565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5485D-4EEB-FF50-B9CB-83D02E669B37}"/>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786C67A5-802A-64DF-1DAD-AB08C6CDC340}"/>
              </a:ext>
            </a:extLst>
          </p:cNvPr>
          <p:cNvSpPr>
            <a:spLocks noGrp="1"/>
          </p:cNvSpPr>
          <p:nvPr>
            <p:ph type="body" sz="quarter" idx="32"/>
          </p:nvPr>
        </p:nvSpPr>
        <p:spPr>
          <a:xfrm>
            <a:off x="398161" y="3554170"/>
            <a:ext cx="6541269" cy="5494217"/>
          </a:xfrm>
        </p:spPr>
        <p:txBody>
          <a:bodyPr/>
          <a:lstStyle/>
          <a:p>
            <a:pPr>
              <a:lnSpc>
                <a:spcPct val="100000"/>
              </a:lnSpc>
            </a:pPr>
            <a:r>
              <a:rPr lang="en-US" sz="1800" b="1" dirty="0">
                <a:solidFill>
                  <a:srgbClr val="EC7C69"/>
                </a:solidFill>
              </a:rPr>
              <a:t>Value Proposition &amp; Target Market:</a:t>
            </a:r>
            <a:r>
              <a:rPr lang="en-US" sz="1800" dirty="0">
                <a:solidFill>
                  <a:srgbClr val="EC7C69"/>
                </a:solidFill>
              </a:rPr>
              <a:t> </a:t>
            </a:r>
            <a:r>
              <a:rPr lang="en-US" sz="1800" dirty="0">
                <a:solidFill>
                  <a:srgbClr val="474747"/>
                </a:solidFill>
              </a:rPr>
              <a:t>The key opportunity here is </a:t>
            </a:r>
            <a:r>
              <a:rPr lang="en-US" sz="1800" b="1" dirty="0">
                <a:solidFill>
                  <a:srgbClr val="474747"/>
                </a:solidFill>
              </a:rPr>
              <a:t>heritage preservation as hospitality</a:t>
            </a:r>
            <a:r>
              <a:rPr lang="en-US" sz="1800" dirty="0">
                <a:solidFill>
                  <a:srgbClr val="474747"/>
                </a:solidFill>
              </a:rPr>
              <a:t>: by repurposing UNESCO-protected homes into lodging, Trulli Holiday sustains the town’s cultural architecture and offers travelers a one-of-a-kind immersion in local life. </a:t>
            </a:r>
          </a:p>
          <a:p>
            <a:pPr>
              <a:lnSpc>
                <a:spcPct val="100000"/>
              </a:lnSpc>
            </a:pPr>
            <a:endParaRPr lang="en-US" sz="1800" dirty="0">
              <a:solidFill>
                <a:srgbClr val="474747"/>
              </a:solidFill>
            </a:endParaRPr>
          </a:p>
          <a:p>
            <a:pPr>
              <a:lnSpc>
                <a:spcPct val="100000"/>
              </a:lnSpc>
            </a:pPr>
            <a:r>
              <a:rPr lang="en-US" sz="1800" dirty="0">
                <a:solidFill>
                  <a:srgbClr val="474747"/>
                </a:solidFill>
              </a:rPr>
              <a:t>This concept taps into rising demand for </a:t>
            </a:r>
            <a:r>
              <a:rPr lang="en-US" sz="1800" b="1" dirty="0">
                <a:solidFill>
                  <a:srgbClr val="474747"/>
                </a:solidFill>
              </a:rPr>
              <a:t>authentic, community-based travel</a:t>
            </a:r>
            <a:r>
              <a:rPr lang="en-US" sz="1800" dirty="0">
                <a:solidFill>
                  <a:srgbClr val="474747"/>
                </a:solidFill>
              </a:rPr>
              <a:t> – guests effectively “move in” among local residents, experiencing </a:t>
            </a:r>
            <a:r>
              <a:rPr lang="en-US" sz="1800" dirty="0" err="1">
                <a:solidFill>
                  <a:srgbClr val="474747"/>
                </a:solidFill>
              </a:rPr>
              <a:t>Puglian</a:t>
            </a:r>
            <a:r>
              <a:rPr lang="en-US" sz="1800" dirty="0">
                <a:solidFill>
                  <a:srgbClr val="474747"/>
                </a:solidFill>
              </a:rPr>
              <a:t> village life rather than a standard hotel. </a:t>
            </a:r>
          </a:p>
          <a:p>
            <a:pPr>
              <a:lnSpc>
                <a:spcPct val="100000"/>
              </a:lnSpc>
            </a:pPr>
            <a:endParaRPr lang="en-US" sz="1800" dirty="0">
              <a:solidFill>
                <a:srgbClr val="474747"/>
              </a:solidFill>
            </a:endParaRPr>
          </a:p>
          <a:p>
            <a:pPr>
              <a:lnSpc>
                <a:spcPct val="100000"/>
              </a:lnSpc>
            </a:pPr>
            <a:r>
              <a:rPr lang="en-US" sz="1800" dirty="0">
                <a:solidFill>
                  <a:srgbClr val="474747"/>
                </a:solidFill>
              </a:rPr>
              <a:t>It also </a:t>
            </a:r>
            <a:r>
              <a:rPr lang="en-US" sz="1800" dirty="0" err="1">
                <a:solidFill>
                  <a:srgbClr val="474747"/>
                </a:solidFill>
              </a:rPr>
              <a:t>revitalised</a:t>
            </a:r>
            <a:r>
              <a:rPr lang="en-US" sz="1800" dirty="0">
                <a:solidFill>
                  <a:srgbClr val="474747"/>
                </a:solidFill>
              </a:rPr>
              <a:t> the area’s economy, proving that safeguarding cultural heritage (the </a:t>
            </a:r>
            <a:r>
              <a:rPr lang="en-US" sz="1800" dirty="0" err="1">
                <a:solidFill>
                  <a:srgbClr val="474747"/>
                </a:solidFill>
              </a:rPr>
              <a:t>trulli</a:t>
            </a:r>
            <a:r>
              <a:rPr lang="en-US" sz="1800" dirty="0">
                <a:solidFill>
                  <a:srgbClr val="474747"/>
                </a:solidFill>
              </a:rPr>
              <a:t> date back centuries) can create a profitable niche in tourism.</a:t>
            </a:r>
          </a:p>
          <a:p>
            <a:pPr>
              <a:lnSpc>
                <a:spcPct val="100000"/>
              </a:lnSpc>
            </a:pPr>
            <a:endParaRPr lang="en-US" sz="1800" dirty="0">
              <a:solidFill>
                <a:srgbClr val="474747"/>
              </a:solidFill>
            </a:endParaRPr>
          </a:p>
          <a:p>
            <a:pPr>
              <a:lnSpc>
                <a:spcPct val="100000"/>
              </a:lnSpc>
            </a:pPr>
            <a:r>
              <a:rPr lang="en-US" sz="1800" b="1" dirty="0">
                <a:solidFill>
                  <a:srgbClr val="EC7C69"/>
                </a:solidFill>
              </a:rPr>
              <a:t>Target Market:</a:t>
            </a:r>
            <a:r>
              <a:rPr lang="en-US" sz="1800" dirty="0">
                <a:solidFill>
                  <a:srgbClr val="EC7C69"/>
                </a:solidFill>
              </a:rPr>
              <a:t> </a:t>
            </a:r>
            <a:r>
              <a:rPr lang="en-US" sz="1800" dirty="0">
                <a:solidFill>
                  <a:srgbClr val="474747"/>
                </a:solidFill>
              </a:rPr>
              <a:t>The target guests are </a:t>
            </a:r>
            <a:r>
              <a:rPr lang="en-US" sz="1800" b="1" dirty="0">
                <a:solidFill>
                  <a:srgbClr val="474747"/>
                </a:solidFill>
              </a:rPr>
              <a:t>experience-oriented travelers</a:t>
            </a:r>
            <a:r>
              <a:rPr lang="en-US" sz="1800" dirty="0">
                <a:solidFill>
                  <a:srgbClr val="474747"/>
                </a:solidFill>
              </a:rPr>
              <a:t> seeking culture and romance. </a:t>
            </a:r>
            <a:r>
              <a:rPr lang="en-US" sz="1800" b="1" dirty="0">
                <a:solidFill>
                  <a:srgbClr val="474747"/>
                </a:solidFill>
              </a:rPr>
              <a:t>Couples</a:t>
            </a:r>
            <a:r>
              <a:rPr lang="en-US" sz="1800" dirty="0">
                <a:solidFill>
                  <a:srgbClr val="474747"/>
                </a:solidFill>
              </a:rPr>
              <a:t> are a prime segment rating 9.7/10 on Booking.com</a:t>
            </a:r>
            <a:endParaRPr lang="en-IE" sz="1800" dirty="0">
              <a:solidFill>
                <a:srgbClr val="474747"/>
              </a:solidFill>
            </a:endParaRPr>
          </a:p>
        </p:txBody>
      </p:sp>
      <p:sp>
        <p:nvSpPr>
          <p:cNvPr id="12" name="Text Placeholder 11">
            <a:extLst>
              <a:ext uri="{FF2B5EF4-FFF2-40B4-BE49-F238E27FC236}">
                <a16:creationId xmlns:a16="http://schemas.microsoft.com/office/drawing/2014/main" id="{47BBA5C7-26A5-DA54-1579-D11F30CD7746}"/>
              </a:ext>
            </a:extLst>
          </p:cNvPr>
          <p:cNvSpPr>
            <a:spLocks noGrp="1"/>
          </p:cNvSpPr>
          <p:nvPr>
            <p:ph type="body" sz="quarter" idx="33"/>
          </p:nvPr>
        </p:nvSpPr>
        <p:spPr>
          <a:xfrm>
            <a:off x="4106779" y="195976"/>
            <a:ext cx="3391301" cy="2464200"/>
          </a:xfrm>
        </p:spPr>
        <p:txBody>
          <a:bodyPr/>
          <a:lstStyle/>
          <a:p>
            <a:pPr>
              <a:lnSpc>
                <a:spcPct val="100000"/>
              </a:lnSpc>
            </a:pPr>
            <a:r>
              <a:rPr lang="en-US" sz="2000" b="0" i="1" dirty="0" err="1"/>
              <a:t>Alberobello’s</a:t>
            </a:r>
            <a:r>
              <a:rPr lang="en-US" sz="2000" b="0" i="1" dirty="0"/>
              <a:t> storybook setting and Trulli Holiday’s charming suites are popular for romantic getaways (reflected in a 9.7/10 rating from couples on Booking.com</a:t>
            </a:r>
            <a:endParaRPr lang="en-IE" sz="2000" b="0" i="1" dirty="0"/>
          </a:p>
        </p:txBody>
      </p:sp>
      <p:sp>
        <p:nvSpPr>
          <p:cNvPr id="9" name="Text Placeholder 8">
            <a:extLst>
              <a:ext uri="{FF2B5EF4-FFF2-40B4-BE49-F238E27FC236}">
                <a16:creationId xmlns:a16="http://schemas.microsoft.com/office/drawing/2014/main" id="{9326E24B-A53A-9AE5-1321-732BD3B83C81}"/>
              </a:ext>
            </a:extLst>
          </p:cNvPr>
          <p:cNvSpPr>
            <a:spLocks noGrp="1"/>
          </p:cNvSpPr>
          <p:nvPr>
            <p:ph type="body" sz="quarter" idx="18"/>
          </p:nvPr>
        </p:nvSpPr>
        <p:spPr>
          <a:xfrm>
            <a:off x="376121" y="1867392"/>
            <a:ext cx="3016925" cy="1049221"/>
          </a:xfrm>
        </p:spPr>
        <p:txBody>
          <a:bodyPr/>
          <a:lstStyle/>
          <a:p>
            <a:pPr>
              <a:lnSpc>
                <a:spcPct val="100000"/>
              </a:lnSpc>
            </a:pPr>
            <a:r>
              <a:rPr lang="en-US" sz="2000" dirty="0"/>
              <a:t>Premium Niche Eco-Glamping Model + Scenic Micro-Stay Experience</a:t>
            </a:r>
            <a:r>
              <a:rPr lang="en-IE" sz="2000" dirty="0"/>
              <a:t> </a:t>
            </a:r>
          </a:p>
        </p:txBody>
      </p:sp>
      <p:sp>
        <p:nvSpPr>
          <p:cNvPr id="10" name="Text Placeholder 9">
            <a:extLst>
              <a:ext uri="{FF2B5EF4-FFF2-40B4-BE49-F238E27FC236}">
                <a16:creationId xmlns:a16="http://schemas.microsoft.com/office/drawing/2014/main" id="{C3E0625B-7A14-6468-A635-77CDD131FB82}"/>
              </a:ext>
            </a:extLst>
          </p:cNvPr>
          <p:cNvSpPr>
            <a:spLocks noGrp="1"/>
          </p:cNvSpPr>
          <p:nvPr>
            <p:ph type="body" sz="quarter" idx="19"/>
          </p:nvPr>
        </p:nvSpPr>
        <p:spPr>
          <a:xfrm>
            <a:off x="376121" y="587834"/>
            <a:ext cx="3292675" cy="385564"/>
          </a:xfrm>
        </p:spPr>
        <p:txBody>
          <a:bodyPr/>
          <a:lstStyle/>
          <a:p>
            <a:r>
              <a:rPr lang="it-IT" sz="3600" dirty="0"/>
              <a:t>Trulli Holiday Albergo Diffuso</a:t>
            </a:r>
          </a:p>
        </p:txBody>
      </p:sp>
      <p:sp>
        <p:nvSpPr>
          <p:cNvPr id="14" name="Text Placeholder 13">
            <a:extLst>
              <a:ext uri="{FF2B5EF4-FFF2-40B4-BE49-F238E27FC236}">
                <a16:creationId xmlns:a16="http://schemas.microsoft.com/office/drawing/2014/main" id="{D74857C3-CF13-5741-3D8B-C03D45797AEC}"/>
              </a:ext>
            </a:extLst>
          </p:cNvPr>
          <p:cNvSpPr>
            <a:spLocks noGrp="1"/>
          </p:cNvSpPr>
          <p:nvPr>
            <p:ph type="body" sz="quarter" idx="65"/>
          </p:nvPr>
        </p:nvSpPr>
        <p:spPr/>
        <p:txBody>
          <a:bodyPr/>
          <a:lstStyle/>
          <a:p>
            <a:r>
              <a:rPr lang="en-US" dirty="0"/>
              <a:t>Trulli Holiday Albergo </a:t>
            </a:r>
            <a:r>
              <a:rPr lang="en-US" dirty="0" err="1"/>
              <a:t>Diffuso</a:t>
            </a:r>
            <a:endParaRPr lang="en-IE" dirty="0"/>
          </a:p>
        </p:txBody>
      </p:sp>
      <p:pic>
        <p:nvPicPr>
          <p:cNvPr id="6" name="Picture Placeholder 5" descr="A white stone houses with a cone roof with Alberobello in the background&#10;&#10;AI-generated content may be incorrect.">
            <a:extLst>
              <a:ext uri="{FF2B5EF4-FFF2-40B4-BE49-F238E27FC236}">
                <a16:creationId xmlns:a16="http://schemas.microsoft.com/office/drawing/2014/main" id="{538FB3A5-F1BA-8FCA-EC22-501682C45C3F}"/>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6088" r="16088"/>
          <a:stretch>
            <a:fillRect/>
          </a:stretch>
        </p:blipFill>
        <p:spPr/>
      </p:pic>
    </p:spTree>
    <p:extLst>
      <p:ext uri="{BB962C8B-B14F-4D97-AF65-F5344CB8AC3E}">
        <p14:creationId xmlns:p14="http://schemas.microsoft.com/office/powerpoint/2010/main" val="379279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FB788-DC42-E3C5-E0F3-D14245FC24A8}"/>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3DB527-85BF-B691-F515-B3C0D257B9CA}"/>
              </a:ext>
            </a:extLst>
          </p:cNvPr>
          <p:cNvSpPr>
            <a:spLocks noGrp="1"/>
          </p:cNvSpPr>
          <p:nvPr>
            <p:ph type="body" sz="quarter" idx="32"/>
          </p:nvPr>
        </p:nvSpPr>
        <p:spPr>
          <a:xfrm>
            <a:off x="398161" y="3554170"/>
            <a:ext cx="6541269" cy="5494217"/>
          </a:xfrm>
        </p:spPr>
        <p:txBody>
          <a:bodyPr/>
          <a:lstStyle/>
          <a:p>
            <a:pPr>
              <a:lnSpc>
                <a:spcPct val="100000"/>
              </a:lnSpc>
            </a:pPr>
            <a:r>
              <a:rPr lang="en-US" sz="1800" dirty="0">
                <a:solidFill>
                  <a:srgbClr val="474747"/>
                </a:solidFill>
              </a:rPr>
              <a:t>It also </a:t>
            </a:r>
            <a:r>
              <a:rPr lang="en-US" sz="1800" b="1" dirty="0">
                <a:solidFill>
                  <a:srgbClr val="EC7C69"/>
                </a:solidFill>
              </a:rPr>
              <a:t>appeals to families </a:t>
            </a:r>
            <a:r>
              <a:rPr lang="en-US" sz="1800" dirty="0">
                <a:solidFill>
                  <a:srgbClr val="474747"/>
                </a:solidFill>
              </a:rPr>
              <a:t>(some </a:t>
            </a:r>
            <a:r>
              <a:rPr lang="en-US" sz="1800" dirty="0" err="1">
                <a:solidFill>
                  <a:srgbClr val="474747"/>
                </a:solidFill>
              </a:rPr>
              <a:t>trulli</a:t>
            </a:r>
            <a:r>
              <a:rPr lang="en-US" sz="1800" dirty="0">
                <a:solidFill>
                  <a:srgbClr val="474747"/>
                </a:solidFill>
              </a:rPr>
              <a:t> are configured with multiple beds or kitchenettes for longer stays and </a:t>
            </a:r>
            <a:r>
              <a:rPr lang="en-US" sz="1800" b="1" dirty="0">
                <a:solidFill>
                  <a:srgbClr val="474747"/>
                </a:solidFill>
              </a:rPr>
              <a:t>independent explorers </a:t>
            </a:r>
            <a:r>
              <a:rPr lang="en-US" sz="1800" dirty="0">
                <a:solidFill>
                  <a:srgbClr val="474747"/>
                </a:solidFill>
              </a:rPr>
              <a:t>from Italy and abroad who want to </a:t>
            </a:r>
            <a:r>
              <a:rPr lang="en-US" sz="1800" b="1" i="1" dirty="0">
                <a:solidFill>
                  <a:srgbClr val="474747"/>
                </a:solidFill>
              </a:rPr>
              <a:t>“live like a local.” </a:t>
            </a:r>
          </a:p>
          <a:p>
            <a:pPr>
              <a:lnSpc>
                <a:spcPct val="100000"/>
              </a:lnSpc>
            </a:pPr>
            <a:endParaRPr lang="en-US" sz="1800" dirty="0">
              <a:solidFill>
                <a:srgbClr val="474747"/>
              </a:solidFill>
            </a:endParaRPr>
          </a:p>
          <a:p>
            <a:pPr>
              <a:lnSpc>
                <a:spcPct val="100000"/>
              </a:lnSpc>
            </a:pPr>
            <a:r>
              <a:rPr lang="en-US" sz="1800" dirty="0">
                <a:solidFill>
                  <a:srgbClr val="474747"/>
                </a:solidFill>
              </a:rPr>
              <a:t>The </a:t>
            </a:r>
            <a:r>
              <a:rPr lang="en-US" sz="1800" b="1" dirty="0">
                <a:solidFill>
                  <a:srgbClr val="474747"/>
                </a:solidFill>
              </a:rPr>
              <a:t>staff speak multiple languages </a:t>
            </a:r>
            <a:r>
              <a:rPr lang="en-US" sz="1800" dirty="0">
                <a:solidFill>
                  <a:srgbClr val="474747"/>
                </a:solidFill>
              </a:rPr>
              <a:t>(Italian, English, French, German) and the region sees many European travelers, North Americans, and increasingly Asian tourists drawn by the UNESCO fame. </a:t>
            </a:r>
          </a:p>
          <a:p>
            <a:pPr>
              <a:lnSpc>
                <a:spcPct val="100000"/>
              </a:lnSpc>
            </a:pPr>
            <a:endParaRPr lang="en-US" sz="1800" dirty="0">
              <a:solidFill>
                <a:srgbClr val="474747"/>
              </a:solidFill>
            </a:endParaRPr>
          </a:p>
          <a:p>
            <a:pPr>
              <a:lnSpc>
                <a:spcPct val="100000"/>
              </a:lnSpc>
            </a:pPr>
            <a:r>
              <a:rPr lang="en-US" sz="1800" dirty="0">
                <a:solidFill>
                  <a:srgbClr val="474747"/>
                </a:solidFill>
              </a:rPr>
              <a:t>The </a:t>
            </a:r>
            <a:r>
              <a:rPr lang="en-US" sz="1800" b="1" dirty="0">
                <a:solidFill>
                  <a:srgbClr val="EC7C69"/>
                </a:solidFill>
              </a:rPr>
              <a:t>marketing</a:t>
            </a:r>
            <a:r>
              <a:rPr lang="en-US" sz="1800" dirty="0">
                <a:solidFill>
                  <a:srgbClr val="474747"/>
                </a:solidFill>
              </a:rPr>
              <a:t> emphasizes </a:t>
            </a:r>
            <a:r>
              <a:rPr lang="en-US" sz="1800" b="1" dirty="0">
                <a:solidFill>
                  <a:srgbClr val="474747"/>
                </a:solidFill>
              </a:rPr>
              <a:t>authenticity and convenience </a:t>
            </a:r>
            <a:r>
              <a:rPr lang="en-US" sz="1800" dirty="0">
                <a:solidFill>
                  <a:srgbClr val="474747"/>
                </a:solidFill>
              </a:rPr>
              <a:t>– e.g. Trulli Holiday is often ranked #1 in </a:t>
            </a:r>
            <a:r>
              <a:rPr lang="en-US" sz="1800" dirty="0" err="1">
                <a:solidFill>
                  <a:srgbClr val="474747"/>
                </a:solidFill>
              </a:rPr>
              <a:t>Alberobello</a:t>
            </a:r>
            <a:r>
              <a:rPr lang="en-US" sz="1800" dirty="0">
                <a:solidFill>
                  <a:srgbClr val="474747"/>
                </a:solidFill>
              </a:rPr>
              <a:t> on TripAdvisor, with thousands of positive reviews praising the </a:t>
            </a:r>
            <a:r>
              <a:rPr lang="en-US" sz="1800" b="1" dirty="0">
                <a:solidFill>
                  <a:srgbClr val="474747"/>
                </a:solidFill>
              </a:rPr>
              <a:t>“magical” trullo atmosphere and friendly local service.</a:t>
            </a:r>
            <a:r>
              <a:rPr lang="en-US" sz="1800" dirty="0">
                <a:solidFill>
                  <a:srgbClr val="474747"/>
                </a:solidFill>
              </a:rPr>
              <a:t> </a:t>
            </a:r>
          </a:p>
          <a:p>
            <a:pPr>
              <a:lnSpc>
                <a:spcPct val="100000"/>
              </a:lnSpc>
            </a:pPr>
            <a:endParaRPr lang="en-US" sz="1800" dirty="0">
              <a:solidFill>
                <a:srgbClr val="474747"/>
              </a:solidFill>
            </a:endParaRPr>
          </a:p>
          <a:p>
            <a:pPr>
              <a:lnSpc>
                <a:spcPct val="100000"/>
              </a:lnSpc>
            </a:pPr>
            <a:r>
              <a:rPr lang="en-US" sz="1800" dirty="0">
                <a:solidFill>
                  <a:srgbClr val="474747"/>
                </a:solidFill>
              </a:rPr>
              <a:t>This </a:t>
            </a:r>
            <a:r>
              <a:rPr lang="en-US" sz="1800" b="1" dirty="0">
                <a:solidFill>
                  <a:srgbClr val="474747"/>
                </a:solidFill>
              </a:rPr>
              <a:t>word-of-mouth</a:t>
            </a:r>
            <a:r>
              <a:rPr lang="en-US" sz="1800" dirty="0">
                <a:solidFill>
                  <a:srgbClr val="474747"/>
                </a:solidFill>
              </a:rPr>
              <a:t>, along with features in </a:t>
            </a:r>
            <a:r>
              <a:rPr lang="en-US" sz="1800" b="1" dirty="0">
                <a:solidFill>
                  <a:srgbClr val="474747"/>
                </a:solidFill>
              </a:rPr>
              <a:t>travel media </a:t>
            </a:r>
            <a:r>
              <a:rPr lang="en-US" sz="1800" dirty="0">
                <a:solidFill>
                  <a:srgbClr val="474747"/>
                </a:solidFill>
              </a:rPr>
              <a:t>about </a:t>
            </a:r>
            <a:r>
              <a:rPr lang="en-US" sz="1800" dirty="0" err="1">
                <a:solidFill>
                  <a:srgbClr val="474747"/>
                </a:solidFill>
              </a:rPr>
              <a:t>Alberobello</a:t>
            </a:r>
            <a:r>
              <a:rPr lang="en-US" sz="1800" dirty="0">
                <a:solidFill>
                  <a:srgbClr val="474747"/>
                </a:solidFill>
              </a:rPr>
              <a:t>, keeps demand high year-round (not just summer).</a:t>
            </a:r>
            <a:endParaRPr lang="en-IE" sz="1800" dirty="0">
              <a:solidFill>
                <a:srgbClr val="474747"/>
              </a:solidFill>
            </a:endParaRPr>
          </a:p>
        </p:txBody>
      </p:sp>
      <p:sp>
        <p:nvSpPr>
          <p:cNvPr id="12" name="Text Placeholder 11">
            <a:extLst>
              <a:ext uri="{FF2B5EF4-FFF2-40B4-BE49-F238E27FC236}">
                <a16:creationId xmlns:a16="http://schemas.microsoft.com/office/drawing/2014/main" id="{7E8CC6BF-2517-6171-CDA7-C5A5B02CA507}"/>
              </a:ext>
            </a:extLst>
          </p:cNvPr>
          <p:cNvSpPr>
            <a:spLocks noGrp="1"/>
          </p:cNvSpPr>
          <p:nvPr>
            <p:ph type="body" sz="quarter" idx="33"/>
          </p:nvPr>
        </p:nvSpPr>
        <p:spPr>
          <a:xfrm>
            <a:off x="4106779" y="195976"/>
            <a:ext cx="3391301" cy="2464200"/>
          </a:xfrm>
        </p:spPr>
        <p:txBody>
          <a:bodyPr/>
          <a:lstStyle/>
          <a:p>
            <a:pPr>
              <a:lnSpc>
                <a:spcPct val="100000"/>
              </a:lnSpc>
            </a:pPr>
            <a:r>
              <a:rPr lang="en-US" sz="2800" b="0" i="1" dirty="0"/>
              <a:t>“magical” trullo atmosphere and friendly local service’</a:t>
            </a:r>
            <a:endParaRPr lang="en-IE" sz="2800" b="0" i="1" dirty="0"/>
          </a:p>
        </p:txBody>
      </p:sp>
      <p:sp>
        <p:nvSpPr>
          <p:cNvPr id="9" name="Text Placeholder 8">
            <a:extLst>
              <a:ext uri="{FF2B5EF4-FFF2-40B4-BE49-F238E27FC236}">
                <a16:creationId xmlns:a16="http://schemas.microsoft.com/office/drawing/2014/main" id="{43456284-E803-CA93-A844-8D77F232DE07}"/>
              </a:ext>
            </a:extLst>
          </p:cNvPr>
          <p:cNvSpPr>
            <a:spLocks noGrp="1"/>
          </p:cNvSpPr>
          <p:nvPr>
            <p:ph type="body" sz="quarter" idx="18"/>
          </p:nvPr>
        </p:nvSpPr>
        <p:spPr>
          <a:xfrm>
            <a:off x="376121" y="1867392"/>
            <a:ext cx="3016925" cy="1049221"/>
          </a:xfrm>
        </p:spPr>
        <p:txBody>
          <a:bodyPr/>
          <a:lstStyle/>
          <a:p>
            <a:pPr>
              <a:lnSpc>
                <a:spcPct val="100000"/>
              </a:lnSpc>
            </a:pPr>
            <a:r>
              <a:rPr lang="en-US" sz="2000" dirty="0"/>
              <a:t>Premium Niche Eco-Glamping Model + Scenic Micro-Stay Experience</a:t>
            </a:r>
            <a:r>
              <a:rPr lang="en-IE" sz="2000" dirty="0"/>
              <a:t> </a:t>
            </a:r>
          </a:p>
        </p:txBody>
      </p:sp>
      <p:sp>
        <p:nvSpPr>
          <p:cNvPr id="10" name="Text Placeholder 9">
            <a:extLst>
              <a:ext uri="{FF2B5EF4-FFF2-40B4-BE49-F238E27FC236}">
                <a16:creationId xmlns:a16="http://schemas.microsoft.com/office/drawing/2014/main" id="{ABB4ECB5-61DB-86C5-B397-2E7B5526B273}"/>
              </a:ext>
            </a:extLst>
          </p:cNvPr>
          <p:cNvSpPr>
            <a:spLocks noGrp="1"/>
          </p:cNvSpPr>
          <p:nvPr>
            <p:ph type="body" sz="quarter" idx="19"/>
          </p:nvPr>
        </p:nvSpPr>
        <p:spPr>
          <a:xfrm>
            <a:off x="376121" y="587834"/>
            <a:ext cx="3292675" cy="385564"/>
          </a:xfrm>
        </p:spPr>
        <p:txBody>
          <a:bodyPr/>
          <a:lstStyle/>
          <a:p>
            <a:r>
              <a:rPr lang="it-IT" sz="3600" dirty="0"/>
              <a:t>Trulli Holiday Albergo Diffuso</a:t>
            </a:r>
          </a:p>
        </p:txBody>
      </p:sp>
      <p:sp>
        <p:nvSpPr>
          <p:cNvPr id="14" name="Text Placeholder 13">
            <a:extLst>
              <a:ext uri="{FF2B5EF4-FFF2-40B4-BE49-F238E27FC236}">
                <a16:creationId xmlns:a16="http://schemas.microsoft.com/office/drawing/2014/main" id="{9783AD6D-DD3C-50BA-89F1-D2F57C4DA740}"/>
              </a:ext>
            </a:extLst>
          </p:cNvPr>
          <p:cNvSpPr>
            <a:spLocks noGrp="1"/>
          </p:cNvSpPr>
          <p:nvPr>
            <p:ph type="body" sz="quarter" idx="65"/>
          </p:nvPr>
        </p:nvSpPr>
        <p:spPr/>
        <p:txBody>
          <a:bodyPr/>
          <a:lstStyle/>
          <a:p>
            <a:r>
              <a:rPr lang="en-US" dirty="0"/>
              <a:t>Trulli Holiday Albergo </a:t>
            </a:r>
            <a:r>
              <a:rPr lang="en-US" dirty="0" err="1"/>
              <a:t>Diffuso</a:t>
            </a:r>
            <a:endParaRPr lang="en-IE" dirty="0"/>
          </a:p>
        </p:txBody>
      </p:sp>
      <p:pic>
        <p:nvPicPr>
          <p:cNvPr id="5" name="Picture Placeholder 4" descr="A room with a bed and a table&#10;&#10;AI-generated content may be incorrect.">
            <a:extLst>
              <a:ext uri="{FF2B5EF4-FFF2-40B4-BE49-F238E27FC236}">
                <a16:creationId xmlns:a16="http://schemas.microsoft.com/office/drawing/2014/main" id="{C3F71C15-D84C-3F7F-506D-85940F64AF8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5988" r="15988"/>
          <a:stretch>
            <a:fillRect/>
          </a:stretch>
        </p:blipFill>
        <p:spPr/>
      </p:pic>
    </p:spTree>
    <p:extLst>
      <p:ext uri="{BB962C8B-B14F-4D97-AF65-F5344CB8AC3E}">
        <p14:creationId xmlns:p14="http://schemas.microsoft.com/office/powerpoint/2010/main" val="32274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2D7C-DFCD-901A-7D8B-ED7C9DFD9A6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0F4858E-EDD7-3D31-BC12-A1057D77612E}"/>
              </a:ext>
            </a:extLst>
          </p:cNvPr>
          <p:cNvSpPr>
            <a:spLocks noGrp="1"/>
          </p:cNvSpPr>
          <p:nvPr>
            <p:ph type="body" sz="quarter" idx="42"/>
          </p:nvPr>
        </p:nvSpPr>
        <p:spPr/>
        <p:txBody>
          <a:bodyPr/>
          <a:lstStyle/>
          <a:p>
            <a:r>
              <a:rPr lang="en-IE" sz="1600" b="0" dirty="0"/>
              <a:t>Trulli Holiday Albergo </a:t>
            </a:r>
            <a:r>
              <a:rPr lang="en-IE" sz="1600" b="0" dirty="0" err="1"/>
              <a:t>Diffuso</a:t>
            </a:r>
            <a:endParaRPr lang="en-IE" sz="1600" b="0" dirty="0"/>
          </a:p>
        </p:txBody>
      </p:sp>
      <p:sp>
        <p:nvSpPr>
          <p:cNvPr id="4" name="Text Placeholder 3">
            <a:extLst>
              <a:ext uri="{FF2B5EF4-FFF2-40B4-BE49-F238E27FC236}">
                <a16:creationId xmlns:a16="http://schemas.microsoft.com/office/drawing/2014/main" id="{287CA97E-F9C7-E0AA-DD14-970A5948CB60}"/>
              </a:ext>
            </a:extLst>
          </p:cNvPr>
          <p:cNvSpPr>
            <a:spLocks noGrp="1"/>
          </p:cNvSpPr>
          <p:nvPr>
            <p:ph type="body" sz="quarter" idx="4294967295"/>
          </p:nvPr>
        </p:nvSpPr>
        <p:spPr>
          <a:xfrm rot="16200000">
            <a:off x="5664829" y="9204623"/>
            <a:ext cx="2953721" cy="452458"/>
          </a:xfrm>
        </p:spPr>
        <p:txBody>
          <a:bodyPr/>
          <a:lstStyle/>
          <a:p>
            <a:endParaRPr lang="en-IE"/>
          </a:p>
        </p:txBody>
      </p:sp>
      <p:sp>
        <p:nvSpPr>
          <p:cNvPr id="21" name="TextBox 20">
            <a:extLst>
              <a:ext uri="{FF2B5EF4-FFF2-40B4-BE49-F238E27FC236}">
                <a16:creationId xmlns:a16="http://schemas.microsoft.com/office/drawing/2014/main" id="{7B2AFD27-0D10-6FB4-99C6-4B0F9BF7786D}"/>
              </a:ext>
            </a:extLst>
          </p:cNvPr>
          <p:cNvSpPr txBox="1"/>
          <p:nvPr/>
        </p:nvSpPr>
        <p:spPr>
          <a:xfrm>
            <a:off x="131238" y="261037"/>
            <a:ext cx="3366799" cy="10849124"/>
          </a:xfrm>
          <a:prstGeom prst="rect">
            <a:avLst/>
          </a:prstGeom>
          <a:noFill/>
        </p:spPr>
        <p:txBody>
          <a:bodyPr wrap="square" rtlCol="0">
            <a:spAutoFit/>
          </a:bodyPr>
          <a:lstStyle/>
          <a:p>
            <a:pPr marL="285750" indent="-285750">
              <a:spcAft>
                <a:spcPts val="600"/>
              </a:spcAft>
              <a:buFont typeface="Wingdings" panose="05000000000000000000" pitchFamily="2" charset="2"/>
              <a:buChar char="v"/>
            </a:pPr>
            <a:r>
              <a:rPr lang="en-IE" b="1" dirty="0">
                <a:solidFill>
                  <a:srgbClr val="EC7C69"/>
                </a:solidFill>
              </a:rPr>
              <a:t>Sustainability</a:t>
            </a:r>
            <a:r>
              <a:rPr lang="en-IE" b="1" dirty="0">
                <a:solidFill>
                  <a:srgbClr val="474747"/>
                </a:solidFill>
              </a:rPr>
              <a:t>:</a:t>
            </a:r>
            <a:r>
              <a:rPr lang="en-IE" dirty="0">
                <a:solidFill>
                  <a:srgbClr val="474747"/>
                </a:solidFill>
              </a:rPr>
              <a:t> </a:t>
            </a:r>
            <a:r>
              <a:rPr lang="en-IE" b="1" dirty="0">
                <a:solidFill>
                  <a:srgbClr val="474747"/>
                </a:solidFill>
              </a:rPr>
              <a:t>No new construction, </a:t>
            </a:r>
            <a:r>
              <a:rPr lang="en-IE" dirty="0">
                <a:solidFill>
                  <a:srgbClr val="474747"/>
                </a:solidFill>
              </a:rPr>
              <a:t>uses </a:t>
            </a:r>
            <a:r>
              <a:rPr lang="en-US" b="1" dirty="0">
                <a:solidFill>
                  <a:srgbClr val="474747"/>
                </a:solidFill>
              </a:rPr>
              <a:t>renewable energy features</a:t>
            </a:r>
            <a:r>
              <a:rPr lang="en-US" dirty="0">
                <a:solidFill>
                  <a:srgbClr val="474747"/>
                </a:solidFill>
              </a:rPr>
              <a:t>, sources </a:t>
            </a:r>
            <a:r>
              <a:rPr lang="en-US" b="1" dirty="0">
                <a:solidFill>
                  <a:srgbClr val="474747"/>
                </a:solidFill>
              </a:rPr>
              <a:t>local organic food,</a:t>
            </a:r>
            <a:r>
              <a:rPr lang="en-US" dirty="0">
                <a:solidFill>
                  <a:srgbClr val="474747"/>
                </a:solidFill>
              </a:rPr>
              <a:t> and </a:t>
            </a:r>
            <a:r>
              <a:rPr lang="en-US" b="1" dirty="0">
                <a:solidFill>
                  <a:srgbClr val="474747"/>
                </a:solidFill>
              </a:rPr>
              <a:t>preserves the local culture.</a:t>
            </a:r>
          </a:p>
          <a:p>
            <a:pPr marL="285750" indent="-285750">
              <a:spcAft>
                <a:spcPts val="600"/>
              </a:spcAft>
              <a:buFont typeface="Wingdings" panose="05000000000000000000" pitchFamily="2" charset="2"/>
              <a:buChar char="v"/>
            </a:pPr>
            <a:r>
              <a:rPr lang="en-IE" b="1" dirty="0">
                <a:solidFill>
                  <a:srgbClr val="EC7C69"/>
                </a:solidFill>
              </a:rPr>
              <a:t>Strong Brand:</a:t>
            </a:r>
            <a:r>
              <a:rPr lang="en-IE" dirty="0">
                <a:solidFill>
                  <a:srgbClr val="EC7C69"/>
                </a:solidFill>
              </a:rPr>
              <a:t> </a:t>
            </a:r>
            <a:r>
              <a:rPr lang="en-IE" b="1" dirty="0">
                <a:solidFill>
                  <a:srgbClr val="474747"/>
                </a:solidFill>
              </a:rPr>
              <a:t>Authentic </a:t>
            </a:r>
            <a:r>
              <a:rPr lang="en-IE" b="1" dirty="0" err="1">
                <a:solidFill>
                  <a:srgbClr val="474747"/>
                </a:solidFill>
              </a:rPr>
              <a:t>Puglian</a:t>
            </a:r>
            <a:r>
              <a:rPr lang="en-IE" b="1" dirty="0">
                <a:solidFill>
                  <a:srgbClr val="474747"/>
                </a:solidFill>
              </a:rPr>
              <a:t> hospitality</a:t>
            </a:r>
            <a:r>
              <a:rPr lang="en-IE" dirty="0">
                <a:solidFill>
                  <a:srgbClr val="474747"/>
                </a:solidFill>
              </a:rPr>
              <a:t>, homemade foods, and personal local guides. Integrates with </a:t>
            </a:r>
            <a:r>
              <a:rPr lang="en-US" dirty="0">
                <a:solidFill>
                  <a:srgbClr val="474747"/>
                </a:solidFill>
              </a:rPr>
              <a:t>the community, sells local crafts and employs locals</a:t>
            </a:r>
            <a:r>
              <a:rPr lang="en-IE" dirty="0">
                <a:solidFill>
                  <a:srgbClr val="474747"/>
                </a:solidFill>
              </a:rPr>
              <a:t>.</a:t>
            </a:r>
          </a:p>
          <a:p>
            <a:pPr marL="285750" indent="-285750">
              <a:spcAft>
                <a:spcPts val="600"/>
              </a:spcAft>
              <a:buFont typeface="Wingdings" panose="05000000000000000000" pitchFamily="2" charset="2"/>
              <a:buChar char="v"/>
            </a:pPr>
            <a:r>
              <a:rPr lang="en-IE" b="1" dirty="0">
                <a:solidFill>
                  <a:srgbClr val="EC7C69"/>
                </a:solidFill>
              </a:rPr>
              <a:t>Guest Experience:</a:t>
            </a:r>
            <a:r>
              <a:rPr lang="en-IE" dirty="0">
                <a:solidFill>
                  <a:srgbClr val="EC7C69"/>
                </a:solidFill>
              </a:rPr>
              <a:t> </a:t>
            </a:r>
            <a:r>
              <a:rPr lang="en-IE" dirty="0">
                <a:solidFill>
                  <a:srgbClr val="474747"/>
                </a:solidFill>
              </a:rPr>
              <a:t>Is enchanting and highly memorable. </a:t>
            </a:r>
            <a:r>
              <a:rPr lang="en-US" dirty="0">
                <a:solidFill>
                  <a:srgbClr val="474747"/>
                </a:solidFill>
              </a:rPr>
              <a:t>Each trullo is like a </a:t>
            </a:r>
            <a:r>
              <a:rPr lang="en-US" b="1" dirty="0">
                <a:solidFill>
                  <a:srgbClr val="474747"/>
                </a:solidFill>
              </a:rPr>
              <a:t>private fairy-tale cottage</a:t>
            </a:r>
            <a:r>
              <a:rPr lang="en-US" dirty="0">
                <a:solidFill>
                  <a:srgbClr val="474747"/>
                </a:solidFill>
              </a:rPr>
              <a:t>, yet fitted with modern luxuries (plush bedding, aircon) for comfort. Arrange a </a:t>
            </a:r>
            <a:r>
              <a:rPr lang="en-US" b="1" dirty="0">
                <a:solidFill>
                  <a:srgbClr val="474747"/>
                </a:solidFill>
              </a:rPr>
              <a:t>candlelit dinner, a spa treatment, or a home-cooked meal. </a:t>
            </a:r>
            <a:endParaRPr lang="en-IE" b="1" dirty="0">
              <a:solidFill>
                <a:srgbClr val="474747"/>
              </a:solidFill>
            </a:endParaRPr>
          </a:p>
          <a:p>
            <a:pPr marL="285750" indent="-285750">
              <a:spcAft>
                <a:spcPts val="600"/>
              </a:spcAft>
              <a:buFont typeface="Wingdings" panose="05000000000000000000" pitchFamily="2" charset="2"/>
              <a:buChar char="v"/>
            </a:pPr>
            <a:r>
              <a:rPr lang="en-IE" b="1" dirty="0">
                <a:solidFill>
                  <a:srgbClr val="EC7C69"/>
                </a:solidFill>
              </a:rPr>
              <a:t>Viability: </a:t>
            </a:r>
            <a:r>
              <a:rPr lang="en-US" dirty="0">
                <a:solidFill>
                  <a:srgbClr val="474747"/>
                </a:solidFill>
              </a:rPr>
              <a:t>By tapping into a UNESCO destination with year-round appeal, it enjoys high occupancy and occupancy diversification </a:t>
            </a:r>
            <a:r>
              <a:rPr lang="en-US" b="1" dirty="0">
                <a:solidFill>
                  <a:srgbClr val="474747"/>
                </a:solidFill>
              </a:rPr>
              <a:t>(spread across many small units rather than one big building). </a:t>
            </a:r>
            <a:r>
              <a:rPr lang="en-US" dirty="0">
                <a:solidFill>
                  <a:srgbClr val="474747"/>
                </a:solidFill>
              </a:rPr>
              <a:t>Its </a:t>
            </a:r>
            <a:r>
              <a:rPr lang="en-US" b="1" dirty="0">
                <a:solidFill>
                  <a:srgbClr val="474747"/>
                </a:solidFill>
              </a:rPr>
              <a:t>mid-range pricing </a:t>
            </a:r>
            <a:r>
              <a:rPr lang="en-US" dirty="0">
                <a:solidFill>
                  <a:srgbClr val="474747"/>
                </a:solidFill>
              </a:rPr>
              <a:t>and </a:t>
            </a:r>
            <a:r>
              <a:rPr lang="en-US" b="1" dirty="0">
                <a:solidFill>
                  <a:srgbClr val="474747"/>
                </a:solidFill>
              </a:rPr>
              <a:t>variety of offerings </a:t>
            </a:r>
            <a:r>
              <a:rPr lang="en-US" dirty="0">
                <a:solidFill>
                  <a:srgbClr val="474747"/>
                </a:solidFill>
              </a:rPr>
              <a:t>attract a broad market, balancing volume and margin. Importantly, the business model has </a:t>
            </a:r>
            <a:r>
              <a:rPr lang="en-US" b="1" dirty="0">
                <a:solidFill>
                  <a:srgbClr val="474747"/>
                </a:solidFill>
              </a:rPr>
              <a:t>built-in resilience</a:t>
            </a:r>
            <a:r>
              <a:rPr lang="en-US" dirty="0">
                <a:solidFill>
                  <a:srgbClr val="474747"/>
                </a:solidFill>
              </a:rPr>
              <a:t>: distributing guests across the town </a:t>
            </a:r>
            <a:r>
              <a:rPr lang="en-US" b="1" dirty="0">
                <a:solidFill>
                  <a:srgbClr val="474747"/>
                </a:solidFill>
              </a:rPr>
              <a:t>mitigates over-reliance</a:t>
            </a:r>
            <a:r>
              <a:rPr lang="en-US" dirty="0">
                <a:solidFill>
                  <a:srgbClr val="474747"/>
                </a:solidFill>
              </a:rPr>
              <a:t> on a single site and spreads impact.</a:t>
            </a:r>
            <a:endParaRPr lang="en-IE" dirty="0">
              <a:solidFill>
                <a:srgbClr val="474747"/>
              </a:solidFill>
            </a:endParaRPr>
          </a:p>
        </p:txBody>
      </p:sp>
      <p:pic>
        <p:nvPicPr>
          <p:cNvPr id="13" name="Picture Placeholder 12" descr="A round white house with a triangular roof with Alberobello in the background&#10;&#10;AI-generated content may be incorrect.">
            <a:extLst>
              <a:ext uri="{FF2B5EF4-FFF2-40B4-BE49-F238E27FC236}">
                <a16:creationId xmlns:a16="http://schemas.microsoft.com/office/drawing/2014/main" id="{80CD61D9-8D31-8BCE-AA0D-4A2A00000701}"/>
              </a:ext>
            </a:extLst>
          </p:cNvPr>
          <p:cNvPicPr>
            <a:picLocks noGrp="1" noChangeAspect="1"/>
          </p:cNvPicPr>
          <p:nvPr>
            <p:ph type="pic" sz="quarter" idx="74"/>
          </p:nvPr>
        </p:nvPicPr>
        <p:blipFill>
          <a:blip r:embed="rId2">
            <a:extLst>
              <a:ext uri="{28A0092B-C50C-407E-A947-70E740481C1C}">
                <a14:useLocalDpi xmlns:a14="http://schemas.microsoft.com/office/drawing/2010/main" val="0"/>
              </a:ext>
            </a:extLst>
          </a:blip>
          <a:srcRect t="15609" b="15609"/>
          <a:stretch>
            <a:fillRect/>
          </a:stretch>
        </p:blipFill>
        <p:spPr/>
      </p:pic>
      <p:pic>
        <p:nvPicPr>
          <p:cNvPr id="18" name="Picture Placeholder 17" descr="A bathroom with a glass shower and sink&#10;&#10;AI-generated content may be incorrect.">
            <a:extLst>
              <a:ext uri="{FF2B5EF4-FFF2-40B4-BE49-F238E27FC236}">
                <a16:creationId xmlns:a16="http://schemas.microsoft.com/office/drawing/2014/main" id="{1D9C6CAF-CF63-A661-55CE-D8D57344CAB6}"/>
              </a:ext>
            </a:extLst>
          </p:cNvPr>
          <p:cNvPicPr>
            <a:picLocks noGrp="1" noChangeAspect="1"/>
          </p:cNvPicPr>
          <p:nvPr>
            <p:ph type="pic" sz="quarter" idx="80"/>
          </p:nvPr>
        </p:nvPicPr>
        <p:blipFill>
          <a:blip r:embed="rId3">
            <a:extLst>
              <a:ext uri="{28A0092B-C50C-407E-A947-70E740481C1C}">
                <a14:useLocalDpi xmlns:a14="http://schemas.microsoft.com/office/drawing/2010/main" val="0"/>
              </a:ext>
            </a:extLst>
          </a:blip>
          <a:srcRect l="16666" r="16666"/>
          <a:stretch>
            <a:fillRect/>
          </a:stretch>
        </p:blipFill>
        <p:spPr/>
      </p:pic>
      <p:pic>
        <p:nvPicPr>
          <p:cNvPr id="30" name="Picture Placeholder 29" descr="A room with a table and chairs&#10;&#10;AI-generated content may be incorrect.">
            <a:extLst>
              <a:ext uri="{FF2B5EF4-FFF2-40B4-BE49-F238E27FC236}">
                <a16:creationId xmlns:a16="http://schemas.microsoft.com/office/drawing/2014/main" id="{21DEE1FD-B7AC-49A0-DFAC-236A7D5350B5}"/>
              </a:ext>
            </a:extLst>
          </p:cNvPr>
          <p:cNvPicPr>
            <a:picLocks noGrp="1" noChangeAspect="1"/>
          </p:cNvPicPr>
          <p:nvPr>
            <p:ph type="pic" sz="quarter" idx="79"/>
          </p:nvPr>
        </p:nvPicPr>
        <p:blipFill>
          <a:blip r:embed="rId4">
            <a:extLst>
              <a:ext uri="{28A0092B-C50C-407E-A947-70E740481C1C}">
                <a14:useLocalDpi xmlns:a14="http://schemas.microsoft.com/office/drawing/2010/main" val="0"/>
              </a:ext>
            </a:extLst>
          </a:blip>
          <a:srcRect l="16666" r="16666"/>
          <a:stretch>
            <a:fillRect/>
          </a:stretch>
        </p:blipFill>
        <p:spPr/>
      </p:pic>
    </p:spTree>
    <p:extLst>
      <p:ext uri="{BB962C8B-B14F-4D97-AF65-F5344CB8AC3E}">
        <p14:creationId xmlns:p14="http://schemas.microsoft.com/office/powerpoint/2010/main" val="2253798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3D760-5003-4A5A-A6BF-3C4C0299B33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6463477A-67CE-B8D4-A4EC-ADDD1A4E2F48}"/>
              </a:ext>
            </a:extLst>
          </p:cNvPr>
          <p:cNvSpPr>
            <a:spLocks noGrp="1"/>
          </p:cNvSpPr>
          <p:nvPr>
            <p:ph type="body" sz="quarter" idx="19"/>
          </p:nvPr>
        </p:nvSpPr>
        <p:spPr>
          <a:xfrm>
            <a:off x="145826" y="914400"/>
            <a:ext cx="3885401" cy="385564"/>
          </a:xfrm>
        </p:spPr>
        <p:txBody>
          <a:bodyPr/>
          <a:lstStyle/>
          <a:p>
            <a:r>
              <a:rPr lang="en-IE" sz="4200" dirty="0"/>
              <a:t>Modules Recap</a:t>
            </a:r>
          </a:p>
        </p:txBody>
      </p:sp>
      <p:sp>
        <p:nvSpPr>
          <p:cNvPr id="7" name="Slide Number Placeholder 6">
            <a:extLst>
              <a:ext uri="{FF2B5EF4-FFF2-40B4-BE49-F238E27FC236}">
                <a16:creationId xmlns:a16="http://schemas.microsoft.com/office/drawing/2014/main" id="{BCE28957-DEBA-FE8A-0AFF-364C126DF165}"/>
              </a:ext>
            </a:extLst>
          </p:cNvPr>
          <p:cNvSpPr>
            <a:spLocks noGrp="1"/>
          </p:cNvSpPr>
          <p:nvPr>
            <p:ph type="sldNum" sz="quarter" idx="4"/>
          </p:nvPr>
        </p:nvSpPr>
        <p:spPr/>
        <p:txBody>
          <a:bodyPr/>
          <a:lstStyle/>
          <a:p>
            <a:fld id="{9C527BFA-2C0E-4CEC-B6A5-913A56FEF4B4}" type="slidenum">
              <a:rPr lang="fr-CA" smtClean="0"/>
              <a:pPr/>
              <a:t>47</a:t>
            </a:fld>
            <a:endParaRPr lang="fr-CA" dirty="0"/>
          </a:p>
        </p:txBody>
      </p:sp>
      <p:sp>
        <p:nvSpPr>
          <p:cNvPr id="15" name="Text Placeholder 7">
            <a:extLst>
              <a:ext uri="{FF2B5EF4-FFF2-40B4-BE49-F238E27FC236}">
                <a16:creationId xmlns:a16="http://schemas.microsoft.com/office/drawing/2014/main" id="{EE8D44DD-EB2A-3B2A-F09A-4AFA3650842D}"/>
              </a:ext>
            </a:extLst>
          </p:cNvPr>
          <p:cNvSpPr>
            <a:spLocks noGrp="1"/>
          </p:cNvSpPr>
          <p:nvPr>
            <p:ph type="body" sz="quarter" idx="18"/>
          </p:nvPr>
        </p:nvSpPr>
        <p:spPr>
          <a:xfrm>
            <a:off x="271941" y="1775689"/>
            <a:ext cx="3633172" cy="1049221"/>
          </a:xfrm>
        </p:spPr>
        <p:txBody>
          <a:bodyPr/>
          <a:lstStyle/>
          <a:p>
            <a:pPr>
              <a:lnSpc>
                <a:spcPct val="100000"/>
              </a:lnSpc>
            </a:pPr>
            <a:r>
              <a:rPr lang="en-IE" sz="3600" dirty="0"/>
              <a:t>Session Themes and Modules</a:t>
            </a:r>
          </a:p>
        </p:txBody>
      </p:sp>
      <p:pic>
        <p:nvPicPr>
          <p:cNvPr id="3" name="Picture 2" descr="A light bulb with gears around it&#10;&#10;AI-generated content may be incorrect.">
            <a:extLst>
              <a:ext uri="{FF2B5EF4-FFF2-40B4-BE49-F238E27FC236}">
                <a16:creationId xmlns:a16="http://schemas.microsoft.com/office/drawing/2014/main" id="{3316DAC5-6DF1-BB6C-AF1F-896FC15DE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419" y="0"/>
            <a:ext cx="3434753" cy="3434753"/>
          </a:xfrm>
          <a:prstGeom prst="rect">
            <a:avLst/>
          </a:prstGeom>
        </p:spPr>
      </p:pic>
      <p:graphicFrame>
        <p:nvGraphicFramePr>
          <p:cNvPr id="13" name="Table 12">
            <a:extLst>
              <a:ext uri="{FF2B5EF4-FFF2-40B4-BE49-F238E27FC236}">
                <a16:creationId xmlns:a16="http://schemas.microsoft.com/office/drawing/2014/main" id="{EC6C5F06-7CA1-57AD-D685-31723E20533D}"/>
              </a:ext>
            </a:extLst>
          </p:cNvPr>
          <p:cNvGraphicFramePr>
            <a:graphicFrameLocks noGrp="1"/>
          </p:cNvGraphicFramePr>
          <p:nvPr/>
        </p:nvGraphicFramePr>
        <p:xfrm>
          <a:off x="260403" y="3300635"/>
          <a:ext cx="6928188" cy="6492240"/>
        </p:xfrm>
        <a:graphic>
          <a:graphicData uri="http://schemas.openxmlformats.org/drawingml/2006/table">
            <a:tbl>
              <a:tblPr>
                <a:tableStyleId>{FABFCF23-3B69-468F-B69F-88F6DE6A72F2}</a:tableStyleId>
              </a:tblPr>
              <a:tblGrid>
                <a:gridCol w="1556859">
                  <a:extLst>
                    <a:ext uri="{9D8B030D-6E8A-4147-A177-3AD203B41FA5}">
                      <a16:colId xmlns:a16="http://schemas.microsoft.com/office/drawing/2014/main" val="630191819"/>
                    </a:ext>
                  </a:extLst>
                </a:gridCol>
                <a:gridCol w="1727796">
                  <a:extLst>
                    <a:ext uri="{9D8B030D-6E8A-4147-A177-3AD203B41FA5}">
                      <a16:colId xmlns:a16="http://schemas.microsoft.com/office/drawing/2014/main" val="64543858"/>
                    </a:ext>
                  </a:extLst>
                </a:gridCol>
                <a:gridCol w="3643533">
                  <a:extLst>
                    <a:ext uri="{9D8B030D-6E8A-4147-A177-3AD203B41FA5}">
                      <a16:colId xmlns:a16="http://schemas.microsoft.com/office/drawing/2014/main" val="1556009329"/>
                    </a:ext>
                  </a:extLst>
                </a:gridCol>
              </a:tblGrid>
              <a:tr h="0">
                <a:tc>
                  <a:txBody>
                    <a:bodyPr/>
                    <a:lstStyle/>
                    <a:p>
                      <a:pPr>
                        <a:buNone/>
                      </a:pPr>
                      <a:r>
                        <a:rPr lang="en-IE" sz="2400" b="1" dirty="0">
                          <a:solidFill>
                            <a:schemeClr val="bg1"/>
                          </a:solidFill>
                        </a:rPr>
                        <a:t>Module</a:t>
                      </a:r>
                    </a:p>
                  </a:txBody>
                  <a:tcPr anchor="ctr">
                    <a:solidFill>
                      <a:srgbClr val="EC7C69"/>
                    </a:solidFill>
                  </a:tcPr>
                </a:tc>
                <a:tc>
                  <a:txBody>
                    <a:bodyPr/>
                    <a:lstStyle/>
                    <a:p>
                      <a:pPr>
                        <a:buNone/>
                      </a:pPr>
                      <a:r>
                        <a:rPr lang="en-IE" sz="2400" b="1" dirty="0">
                          <a:solidFill>
                            <a:schemeClr val="bg1"/>
                          </a:solidFill>
                        </a:rPr>
                        <a:t>Focus</a:t>
                      </a:r>
                    </a:p>
                  </a:txBody>
                  <a:tcPr anchor="ctr">
                    <a:solidFill>
                      <a:srgbClr val="EC7C69"/>
                    </a:solidFill>
                  </a:tcPr>
                </a:tc>
                <a:tc>
                  <a:txBody>
                    <a:bodyPr/>
                    <a:lstStyle/>
                    <a:p>
                      <a:pPr>
                        <a:buNone/>
                      </a:pPr>
                      <a:r>
                        <a:rPr lang="en-IE" sz="2400" b="1" dirty="0">
                          <a:solidFill>
                            <a:schemeClr val="bg1"/>
                          </a:solidFill>
                        </a:rPr>
                        <a:t>Relevance from Mentoring Session</a:t>
                      </a:r>
                    </a:p>
                  </a:txBody>
                  <a:tcPr anchor="ctr">
                    <a:solidFill>
                      <a:srgbClr val="EC7C69"/>
                    </a:solidFill>
                  </a:tcPr>
                </a:tc>
                <a:extLst>
                  <a:ext uri="{0D108BD9-81ED-4DB2-BD59-A6C34878D82A}">
                    <a16:rowId xmlns:a16="http://schemas.microsoft.com/office/drawing/2014/main" val="2222474710"/>
                  </a:ext>
                </a:extLst>
              </a:tr>
              <a:tr h="0">
                <a:tc>
                  <a:txBody>
                    <a:bodyPr/>
                    <a:lstStyle/>
                    <a:p>
                      <a:pPr>
                        <a:buNone/>
                      </a:pPr>
                      <a:r>
                        <a:rPr lang="en-US" sz="1800" b="1" dirty="0">
                          <a:solidFill>
                            <a:srgbClr val="459597"/>
                          </a:solidFill>
                        </a:rPr>
                        <a:t>Module 1: </a:t>
                      </a:r>
                      <a:r>
                        <a:rPr lang="en-US" sz="1800" b="1" dirty="0">
                          <a:solidFill>
                            <a:srgbClr val="474747"/>
                          </a:solidFill>
                        </a:rPr>
                        <a:t>Ideation &amp; Value Proposition</a:t>
                      </a:r>
                      <a:endParaRPr lang="en-US" sz="1800" dirty="0">
                        <a:solidFill>
                          <a:srgbClr val="474747"/>
                        </a:solidFill>
                      </a:endParaRPr>
                    </a:p>
                  </a:txBody>
                  <a:tcPr anchor="ctr"/>
                </a:tc>
                <a:tc>
                  <a:txBody>
                    <a:bodyPr/>
                    <a:lstStyle/>
                    <a:p>
                      <a:pPr>
                        <a:buNone/>
                      </a:pPr>
                      <a:r>
                        <a:rPr lang="en-IE" sz="1800" dirty="0">
                          <a:solidFill>
                            <a:srgbClr val="474747"/>
                          </a:solidFill>
                        </a:rPr>
                        <a:t>Understanding what you’re selling</a:t>
                      </a:r>
                    </a:p>
                  </a:txBody>
                  <a:tcPr anchor="ctr"/>
                </a:tc>
                <a:tc>
                  <a:txBody>
                    <a:bodyPr/>
                    <a:lstStyle/>
                    <a:p>
                      <a:pPr>
                        <a:buNone/>
                      </a:pPr>
                      <a:r>
                        <a:rPr lang="en-US" sz="1800">
                          <a:solidFill>
                            <a:srgbClr val="474747"/>
                          </a:solidFill>
                        </a:rPr>
                        <a:t>Each participant began defining their “why” and “who for”.</a:t>
                      </a:r>
                    </a:p>
                  </a:txBody>
                  <a:tcPr anchor="ctr"/>
                </a:tc>
                <a:extLst>
                  <a:ext uri="{0D108BD9-81ED-4DB2-BD59-A6C34878D82A}">
                    <a16:rowId xmlns:a16="http://schemas.microsoft.com/office/drawing/2014/main" val="3318599614"/>
                  </a:ext>
                </a:extLst>
              </a:tr>
              <a:tr h="0">
                <a:tc>
                  <a:txBody>
                    <a:bodyPr/>
                    <a:lstStyle/>
                    <a:p>
                      <a:pPr>
                        <a:buNone/>
                      </a:pPr>
                      <a:r>
                        <a:rPr lang="en-IE" sz="1800" b="1" dirty="0">
                          <a:solidFill>
                            <a:srgbClr val="459597"/>
                          </a:solidFill>
                        </a:rPr>
                        <a:t>Module 2: </a:t>
                      </a:r>
                      <a:r>
                        <a:rPr lang="en-IE" sz="1800" b="1" dirty="0">
                          <a:solidFill>
                            <a:srgbClr val="474747"/>
                          </a:solidFill>
                        </a:rPr>
                        <a:t>Opportunity &amp; Feasibility</a:t>
                      </a:r>
                    </a:p>
                  </a:txBody>
                  <a:tcPr anchor="ctr"/>
                </a:tc>
                <a:tc>
                  <a:txBody>
                    <a:bodyPr/>
                    <a:lstStyle/>
                    <a:p>
                      <a:pPr>
                        <a:buNone/>
                      </a:pPr>
                      <a:r>
                        <a:rPr lang="en-US" sz="1800" dirty="0">
                          <a:solidFill>
                            <a:srgbClr val="474747"/>
                          </a:solidFill>
                        </a:rPr>
                        <a:t>Site potential, planning, and market fit</a:t>
                      </a:r>
                    </a:p>
                  </a:txBody>
                  <a:tcPr anchor="ctr"/>
                </a:tc>
                <a:tc>
                  <a:txBody>
                    <a:bodyPr/>
                    <a:lstStyle/>
                    <a:p>
                      <a:pPr>
                        <a:buNone/>
                      </a:pPr>
                      <a:r>
                        <a:rPr lang="en-US" sz="1800" dirty="0">
                          <a:solidFill>
                            <a:srgbClr val="474747"/>
                          </a:solidFill>
                        </a:rPr>
                        <a:t>Thomas, Bríd, and Úna discussed planning and zoning; Laura advised using SEAI and local council guidance.</a:t>
                      </a:r>
                    </a:p>
                  </a:txBody>
                  <a:tcPr anchor="ctr"/>
                </a:tc>
                <a:extLst>
                  <a:ext uri="{0D108BD9-81ED-4DB2-BD59-A6C34878D82A}">
                    <a16:rowId xmlns:a16="http://schemas.microsoft.com/office/drawing/2014/main" val="3321980407"/>
                  </a:ext>
                </a:extLst>
              </a:tr>
              <a:tr h="0">
                <a:tc>
                  <a:txBody>
                    <a:bodyPr/>
                    <a:lstStyle/>
                    <a:p>
                      <a:pPr>
                        <a:buNone/>
                      </a:pPr>
                      <a:r>
                        <a:rPr lang="en-US" sz="1800" b="1" dirty="0">
                          <a:solidFill>
                            <a:srgbClr val="459597"/>
                          </a:solidFill>
                        </a:rPr>
                        <a:t>Module 3: </a:t>
                      </a:r>
                      <a:r>
                        <a:rPr lang="en-US" sz="1800" b="1" dirty="0">
                          <a:solidFill>
                            <a:srgbClr val="474747"/>
                          </a:solidFill>
                        </a:rPr>
                        <a:t>Sustainability &amp; Community Impact</a:t>
                      </a:r>
                      <a:endParaRPr lang="en-US" sz="1800" dirty="0">
                        <a:solidFill>
                          <a:srgbClr val="474747"/>
                        </a:solidFill>
                      </a:endParaRPr>
                    </a:p>
                  </a:txBody>
                  <a:tcPr anchor="ctr"/>
                </a:tc>
                <a:tc>
                  <a:txBody>
                    <a:bodyPr/>
                    <a:lstStyle/>
                    <a:p>
                      <a:pPr>
                        <a:buNone/>
                      </a:pPr>
                      <a:r>
                        <a:rPr lang="en-IE" sz="1800" dirty="0">
                          <a:solidFill>
                            <a:srgbClr val="474747"/>
                          </a:solidFill>
                        </a:rPr>
                        <a:t>Environmental and social benefits</a:t>
                      </a:r>
                    </a:p>
                  </a:txBody>
                  <a:tcPr anchor="ctr"/>
                </a:tc>
                <a:tc>
                  <a:txBody>
                    <a:bodyPr/>
                    <a:lstStyle/>
                    <a:p>
                      <a:pPr>
                        <a:buNone/>
                      </a:pPr>
                      <a:r>
                        <a:rPr lang="en-US" sz="1800" dirty="0">
                          <a:solidFill>
                            <a:srgbClr val="474747"/>
                          </a:solidFill>
                        </a:rPr>
                        <a:t>Emphasis on regeneration, forest trails, and community jobs.</a:t>
                      </a:r>
                    </a:p>
                  </a:txBody>
                  <a:tcPr anchor="ctr"/>
                </a:tc>
                <a:extLst>
                  <a:ext uri="{0D108BD9-81ED-4DB2-BD59-A6C34878D82A}">
                    <a16:rowId xmlns:a16="http://schemas.microsoft.com/office/drawing/2014/main" val="1444412263"/>
                  </a:ext>
                </a:extLst>
              </a:tr>
              <a:tr h="0">
                <a:tc>
                  <a:txBody>
                    <a:bodyPr/>
                    <a:lstStyle/>
                    <a:p>
                      <a:pPr>
                        <a:buNone/>
                      </a:pPr>
                      <a:r>
                        <a:rPr lang="en-US" sz="1800" b="1" dirty="0">
                          <a:solidFill>
                            <a:srgbClr val="459597"/>
                          </a:solidFill>
                        </a:rPr>
                        <a:t>Module 5: </a:t>
                      </a:r>
                      <a:r>
                        <a:rPr lang="en-US" sz="1800" b="1" dirty="0">
                          <a:solidFill>
                            <a:srgbClr val="474747"/>
                          </a:solidFill>
                        </a:rPr>
                        <a:t>Guest Experience &amp; Wow Factor</a:t>
                      </a:r>
                      <a:endParaRPr lang="en-US" sz="1800" dirty="0">
                        <a:solidFill>
                          <a:srgbClr val="474747"/>
                        </a:solidFill>
                      </a:endParaRPr>
                    </a:p>
                  </a:txBody>
                  <a:tcPr anchor="ctr"/>
                </a:tc>
                <a:tc>
                  <a:txBody>
                    <a:bodyPr/>
                    <a:lstStyle/>
                    <a:p>
                      <a:pPr>
                        <a:buNone/>
                      </a:pPr>
                      <a:r>
                        <a:rPr lang="en-IE" sz="1800">
                          <a:solidFill>
                            <a:srgbClr val="474747"/>
                          </a:solidFill>
                        </a:rPr>
                        <a:t>Designing memorable stays</a:t>
                      </a:r>
                    </a:p>
                  </a:txBody>
                  <a:tcPr anchor="ctr"/>
                </a:tc>
                <a:tc>
                  <a:txBody>
                    <a:bodyPr/>
                    <a:lstStyle/>
                    <a:p>
                      <a:pPr>
                        <a:buNone/>
                      </a:pPr>
                      <a:r>
                        <a:rPr lang="en-US" sz="1800" dirty="0">
                          <a:solidFill>
                            <a:srgbClr val="474747"/>
                          </a:solidFill>
                        </a:rPr>
                        <a:t>Turf fires, storytelling, local produce, and sensory experiences highlighted.</a:t>
                      </a:r>
                    </a:p>
                  </a:txBody>
                  <a:tcPr anchor="ctr"/>
                </a:tc>
                <a:extLst>
                  <a:ext uri="{0D108BD9-81ED-4DB2-BD59-A6C34878D82A}">
                    <a16:rowId xmlns:a16="http://schemas.microsoft.com/office/drawing/2014/main" val="1494757185"/>
                  </a:ext>
                </a:extLst>
              </a:tr>
              <a:tr h="0">
                <a:tc>
                  <a:txBody>
                    <a:bodyPr/>
                    <a:lstStyle/>
                    <a:p>
                      <a:pPr>
                        <a:buNone/>
                      </a:pPr>
                      <a:r>
                        <a:rPr lang="en-IE" sz="1800" b="1" dirty="0">
                          <a:solidFill>
                            <a:srgbClr val="459597"/>
                          </a:solidFill>
                        </a:rPr>
                        <a:t>Module 6: </a:t>
                      </a:r>
                      <a:r>
                        <a:rPr lang="en-IE" sz="1800" b="1" dirty="0">
                          <a:solidFill>
                            <a:srgbClr val="474747"/>
                          </a:solidFill>
                        </a:rPr>
                        <a:t>Financial Foundations</a:t>
                      </a:r>
                      <a:endParaRPr lang="en-IE" sz="1800" dirty="0">
                        <a:solidFill>
                          <a:srgbClr val="474747"/>
                        </a:solidFill>
                      </a:endParaRPr>
                    </a:p>
                  </a:txBody>
                  <a:tcPr anchor="ctr"/>
                </a:tc>
                <a:tc>
                  <a:txBody>
                    <a:bodyPr/>
                    <a:lstStyle/>
                    <a:p>
                      <a:pPr>
                        <a:buNone/>
                      </a:pPr>
                      <a:r>
                        <a:rPr lang="en-IE" sz="1800">
                          <a:solidFill>
                            <a:srgbClr val="474747"/>
                          </a:solidFill>
                        </a:rPr>
                        <a:t>Pricing, planning, and revenue</a:t>
                      </a:r>
                    </a:p>
                  </a:txBody>
                  <a:tcPr anchor="ctr"/>
                </a:tc>
                <a:tc>
                  <a:txBody>
                    <a:bodyPr/>
                    <a:lstStyle/>
                    <a:p>
                      <a:pPr>
                        <a:buNone/>
                      </a:pPr>
                      <a:r>
                        <a:rPr lang="en-US" sz="1800" dirty="0">
                          <a:solidFill>
                            <a:srgbClr val="474747"/>
                          </a:solidFill>
                        </a:rPr>
                        <a:t>Lorcan’s insights on cost-saving, lean processes, and smart reinvestment.</a:t>
                      </a:r>
                    </a:p>
                  </a:txBody>
                  <a:tcPr anchor="ctr"/>
                </a:tc>
                <a:extLst>
                  <a:ext uri="{0D108BD9-81ED-4DB2-BD59-A6C34878D82A}">
                    <a16:rowId xmlns:a16="http://schemas.microsoft.com/office/drawing/2014/main" val="2966386536"/>
                  </a:ext>
                </a:extLst>
              </a:tr>
            </a:tbl>
          </a:graphicData>
        </a:graphic>
      </p:graphicFrame>
    </p:spTree>
    <p:extLst>
      <p:ext uri="{BB962C8B-B14F-4D97-AF65-F5344CB8AC3E}">
        <p14:creationId xmlns:p14="http://schemas.microsoft.com/office/powerpoint/2010/main" val="1682752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www.</a:t>
            </a:r>
            <a:r>
              <a:rPr kumimoji="0" lang="en-US" sz="2600" b="1"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epicstays</a:t>
            </a:r>
            <a:r>
              <a:rPr kumimoji="0" lang="en-US" sz="2600" b="0" i="0" u="none" strike="noStrike" kern="1200" cap="none"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lstStyle/>
          <a:p>
            <a:r>
              <a:rPr lang="en-US" dirty="0"/>
              <a:t>Follow Our Journey</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dirty="0"/>
              <a:t>Click to type</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l="-5441" r="-54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DFB83-F770-2945-810D-498CD3B45A8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285D2D-A419-F647-3B89-B2CD0B5D47B9}"/>
              </a:ext>
            </a:extLst>
          </p:cNvPr>
          <p:cNvSpPr>
            <a:spLocks noGrp="1"/>
          </p:cNvSpPr>
          <p:nvPr>
            <p:ph type="body" sz="quarter" idx="14"/>
          </p:nvPr>
        </p:nvSpPr>
        <p:spPr>
          <a:xfrm>
            <a:off x="275104" y="5015700"/>
            <a:ext cx="1066478" cy="415096"/>
          </a:xfrm>
        </p:spPr>
        <p:txBody>
          <a:bodyPr/>
          <a:lstStyle/>
          <a:p>
            <a:r>
              <a:rPr lang="en-GB" sz="1800" dirty="0"/>
              <a:t>5 mins</a:t>
            </a:r>
          </a:p>
        </p:txBody>
      </p:sp>
      <p:sp>
        <p:nvSpPr>
          <p:cNvPr id="5" name="Text Placeholder 4">
            <a:extLst>
              <a:ext uri="{FF2B5EF4-FFF2-40B4-BE49-F238E27FC236}">
                <a16:creationId xmlns:a16="http://schemas.microsoft.com/office/drawing/2014/main" id="{E961B999-6CF4-5393-E7FF-E8449AF7CD73}"/>
              </a:ext>
            </a:extLst>
          </p:cNvPr>
          <p:cNvSpPr>
            <a:spLocks noGrp="1"/>
          </p:cNvSpPr>
          <p:nvPr>
            <p:ph type="body" sz="quarter" idx="15"/>
          </p:nvPr>
        </p:nvSpPr>
        <p:spPr>
          <a:xfrm>
            <a:off x="1701248" y="4990168"/>
            <a:ext cx="3162995" cy="415096"/>
          </a:xfrm>
        </p:spPr>
        <p:txBody>
          <a:bodyPr/>
          <a:lstStyle/>
          <a:p>
            <a:r>
              <a:rPr lang="en-US" sz="1800" dirty="0"/>
              <a:t>Welcome, introduction, quick check-in</a:t>
            </a:r>
            <a:endParaRPr lang="en-GB" sz="1800" dirty="0"/>
          </a:p>
        </p:txBody>
      </p:sp>
      <p:sp>
        <p:nvSpPr>
          <p:cNvPr id="6" name="Text Placeholder 5">
            <a:extLst>
              <a:ext uri="{FF2B5EF4-FFF2-40B4-BE49-F238E27FC236}">
                <a16:creationId xmlns:a16="http://schemas.microsoft.com/office/drawing/2014/main" id="{83507A6C-2B17-A2DB-54F7-18566792E4FD}"/>
              </a:ext>
            </a:extLst>
          </p:cNvPr>
          <p:cNvSpPr>
            <a:spLocks noGrp="1"/>
          </p:cNvSpPr>
          <p:nvPr>
            <p:ph type="body" sz="quarter" idx="16"/>
          </p:nvPr>
        </p:nvSpPr>
        <p:spPr>
          <a:xfrm>
            <a:off x="159022" y="5625709"/>
            <a:ext cx="1298641" cy="415096"/>
          </a:xfrm>
        </p:spPr>
        <p:txBody>
          <a:bodyPr/>
          <a:lstStyle/>
          <a:p>
            <a:r>
              <a:rPr lang="en-GB" sz="1800" dirty="0"/>
              <a:t>20 mins</a:t>
            </a:r>
          </a:p>
        </p:txBody>
      </p:sp>
      <p:sp>
        <p:nvSpPr>
          <p:cNvPr id="2" name="Text Placeholder 1">
            <a:extLst>
              <a:ext uri="{FF2B5EF4-FFF2-40B4-BE49-F238E27FC236}">
                <a16:creationId xmlns:a16="http://schemas.microsoft.com/office/drawing/2014/main" id="{B95D208B-C806-D837-26FD-15A7BDAE6DD4}"/>
              </a:ext>
            </a:extLst>
          </p:cNvPr>
          <p:cNvSpPr>
            <a:spLocks noGrp="1"/>
          </p:cNvSpPr>
          <p:nvPr>
            <p:ph type="body" sz="quarter" idx="17"/>
          </p:nvPr>
        </p:nvSpPr>
        <p:spPr>
          <a:xfrm>
            <a:off x="1701248" y="5600177"/>
            <a:ext cx="5345182" cy="415096"/>
          </a:xfrm>
        </p:spPr>
        <p:txBody>
          <a:bodyPr/>
          <a:lstStyle/>
          <a:p>
            <a:r>
              <a:rPr lang="en-US" b="1" dirty="0"/>
              <a:t>Introduction to Modules: </a:t>
            </a:r>
            <a:r>
              <a:rPr lang="en-US" dirty="0"/>
              <a:t>“Where You’re At &amp; What You’re Actually Selling”</a:t>
            </a:r>
          </a:p>
        </p:txBody>
      </p:sp>
      <p:sp>
        <p:nvSpPr>
          <p:cNvPr id="8" name="Text Placeholder 7">
            <a:extLst>
              <a:ext uri="{FF2B5EF4-FFF2-40B4-BE49-F238E27FC236}">
                <a16:creationId xmlns:a16="http://schemas.microsoft.com/office/drawing/2014/main" id="{4C4096D6-5BE3-62CE-73C2-893D01A074D1}"/>
              </a:ext>
            </a:extLst>
          </p:cNvPr>
          <p:cNvSpPr>
            <a:spLocks noGrp="1"/>
          </p:cNvSpPr>
          <p:nvPr>
            <p:ph type="body" sz="quarter" idx="18"/>
          </p:nvPr>
        </p:nvSpPr>
        <p:spPr>
          <a:xfrm>
            <a:off x="159021" y="6225899"/>
            <a:ext cx="1298641" cy="415096"/>
          </a:xfrm>
        </p:spPr>
        <p:txBody>
          <a:bodyPr/>
          <a:lstStyle/>
          <a:p>
            <a:r>
              <a:rPr lang="en-GB" sz="1800" dirty="0"/>
              <a:t>30 mins</a:t>
            </a:r>
          </a:p>
        </p:txBody>
      </p:sp>
      <p:sp>
        <p:nvSpPr>
          <p:cNvPr id="19" name="Text Placeholder 18">
            <a:extLst>
              <a:ext uri="{FF2B5EF4-FFF2-40B4-BE49-F238E27FC236}">
                <a16:creationId xmlns:a16="http://schemas.microsoft.com/office/drawing/2014/main" id="{443B30E3-84AF-A0F5-136A-92E786986DA7}"/>
              </a:ext>
            </a:extLst>
          </p:cNvPr>
          <p:cNvSpPr>
            <a:spLocks noGrp="1"/>
          </p:cNvSpPr>
          <p:nvPr>
            <p:ph type="body" sz="quarter" idx="19"/>
          </p:nvPr>
        </p:nvSpPr>
        <p:spPr>
          <a:xfrm>
            <a:off x="1701248" y="6248793"/>
            <a:ext cx="5915306" cy="415096"/>
          </a:xfrm>
        </p:spPr>
        <p:txBody>
          <a:bodyPr/>
          <a:lstStyle/>
          <a:p>
            <a:r>
              <a:rPr lang="en-IE" dirty="0"/>
              <a:t>Mentoring where Lorcan explains his experience (what he did, what went wrong, what worked)</a:t>
            </a:r>
          </a:p>
        </p:txBody>
      </p:sp>
      <p:sp>
        <p:nvSpPr>
          <p:cNvPr id="20" name="Text Placeholder 19">
            <a:extLst>
              <a:ext uri="{FF2B5EF4-FFF2-40B4-BE49-F238E27FC236}">
                <a16:creationId xmlns:a16="http://schemas.microsoft.com/office/drawing/2014/main" id="{1F7812CD-5677-0A9B-15E2-FE5747FE26EB}"/>
              </a:ext>
            </a:extLst>
          </p:cNvPr>
          <p:cNvSpPr>
            <a:spLocks noGrp="1"/>
          </p:cNvSpPr>
          <p:nvPr>
            <p:ph type="body" sz="quarter" idx="21"/>
          </p:nvPr>
        </p:nvSpPr>
        <p:spPr>
          <a:xfrm>
            <a:off x="1701248" y="6820195"/>
            <a:ext cx="3162995" cy="415096"/>
          </a:xfrm>
        </p:spPr>
        <p:txBody>
          <a:bodyPr/>
          <a:lstStyle/>
          <a:p>
            <a:r>
              <a:rPr lang="en-IE" dirty="0"/>
              <a:t>Live Q&amp;A, interactive discussion</a:t>
            </a:r>
          </a:p>
        </p:txBody>
      </p:sp>
      <p:sp>
        <p:nvSpPr>
          <p:cNvPr id="12" name="Text Placeholder 11">
            <a:extLst>
              <a:ext uri="{FF2B5EF4-FFF2-40B4-BE49-F238E27FC236}">
                <a16:creationId xmlns:a16="http://schemas.microsoft.com/office/drawing/2014/main" id="{20CEBCE4-A12A-B2B9-8F3D-23E37B926781}"/>
              </a:ext>
            </a:extLst>
          </p:cNvPr>
          <p:cNvSpPr>
            <a:spLocks noGrp="1"/>
          </p:cNvSpPr>
          <p:nvPr>
            <p:ph type="body" sz="quarter" idx="22"/>
          </p:nvPr>
        </p:nvSpPr>
        <p:spPr>
          <a:xfrm>
            <a:off x="159019" y="7427052"/>
            <a:ext cx="1298641" cy="415096"/>
          </a:xfrm>
        </p:spPr>
        <p:txBody>
          <a:bodyPr/>
          <a:lstStyle/>
          <a:p>
            <a:r>
              <a:rPr lang="en-GB" sz="1800" dirty="0"/>
              <a:t>5 mins</a:t>
            </a:r>
          </a:p>
        </p:txBody>
      </p:sp>
      <p:sp>
        <p:nvSpPr>
          <p:cNvPr id="21" name="Text Placeholder 20">
            <a:extLst>
              <a:ext uri="{FF2B5EF4-FFF2-40B4-BE49-F238E27FC236}">
                <a16:creationId xmlns:a16="http://schemas.microsoft.com/office/drawing/2014/main" id="{6AC20832-191E-398A-ED3A-EBBD50937456}"/>
              </a:ext>
            </a:extLst>
          </p:cNvPr>
          <p:cNvSpPr>
            <a:spLocks noGrp="1"/>
          </p:cNvSpPr>
          <p:nvPr>
            <p:ph type="body" sz="quarter" idx="23"/>
          </p:nvPr>
        </p:nvSpPr>
        <p:spPr>
          <a:xfrm>
            <a:off x="1701248" y="7430204"/>
            <a:ext cx="3162995" cy="415096"/>
          </a:xfrm>
        </p:spPr>
        <p:txBody>
          <a:bodyPr/>
          <a:lstStyle/>
          <a:p>
            <a:r>
              <a:rPr lang="en-IE" dirty="0"/>
              <a:t>Key learnings &amp; takeaways</a:t>
            </a:r>
          </a:p>
        </p:txBody>
      </p:sp>
      <p:sp>
        <p:nvSpPr>
          <p:cNvPr id="14" name="Text Placeholder 13">
            <a:extLst>
              <a:ext uri="{FF2B5EF4-FFF2-40B4-BE49-F238E27FC236}">
                <a16:creationId xmlns:a16="http://schemas.microsoft.com/office/drawing/2014/main" id="{97C12F04-B51B-8BC5-B84A-D3BCA254D131}"/>
              </a:ext>
            </a:extLst>
          </p:cNvPr>
          <p:cNvSpPr>
            <a:spLocks noGrp="1"/>
          </p:cNvSpPr>
          <p:nvPr>
            <p:ph type="body" sz="quarter" idx="24"/>
          </p:nvPr>
        </p:nvSpPr>
        <p:spPr>
          <a:xfrm>
            <a:off x="264903" y="8027242"/>
            <a:ext cx="1086871" cy="415096"/>
          </a:xfrm>
        </p:spPr>
        <p:txBody>
          <a:bodyPr/>
          <a:lstStyle/>
          <a:p>
            <a:r>
              <a:rPr lang="en-GB" sz="1800" dirty="0"/>
              <a:t>5 mins</a:t>
            </a:r>
          </a:p>
        </p:txBody>
      </p:sp>
      <p:sp>
        <p:nvSpPr>
          <p:cNvPr id="22" name="Text Placeholder 21">
            <a:extLst>
              <a:ext uri="{FF2B5EF4-FFF2-40B4-BE49-F238E27FC236}">
                <a16:creationId xmlns:a16="http://schemas.microsoft.com/office/drawing/2014/main" id="{7C4AB7B6-4609-26EF-16D4-E5FD37721E95}"/>
              </a:ext>
            </a:extLst>
          </p:cNvPr>
          <p:cNvSpPr>
            <a:spLocks noGrp="1"/>
          </p:cNvSpPr>
          <p:nvPr>
            <p:ph type="body" sz="quarter" idx="25"/>
          </p:nvPr>
        </p:nvSpPr>
        <p:spPr>
          <a:xfrm>
            <a:off x="1701248" y="8727437"/>
            <a:ext cx="4248115" cy="415096"/>
          </a:xfrm>
        </p:spPr>
        <p:txBody>
          <a:bodyPr/>
          <a:lstStyle/>
          <a:p>
            <a:r>
              <a:rPr lang="en-IE" dirty="0"/>
              <a:t>Feedback survey what worked, what want to cover next week etc</a:t>
            </a:r>
          </a:p>
        </p:txBody>
      </p:sp>
      <p:sp>
        <p:nvSpPr>
          <p:cNvPr id="3" name="Text Placeholder 2">
            <a:extLst>
              <a:ext uri="{FF2B5EF4-FFF2-40B4-BE49-F238E27FC236}">
                <a16:creationId xmlns:a16="http://schemas.microsoft.com/office/drawing/2014/main" id="{280E3A6D-B267-2017-799D-C2E91F531311}"/>
              </a:ext>
            </a:extLst>
          </p:cNvPr>
          <p:cNvSpPr>
            <a:spLocks noGrp="1"/>
          </p:cNvSpPr>
          <p:nvPr>
            <p:ph type="body" sz="quarter" idx="13"/>
          </p:nvPr>
        </p:nvSpPr>
        <p:spPr>
          <a:xfrm>
            <a:off x="275104" y="4155328"/>
            <a:ext cx="5235150" cy="736913"/>
          </a:xfrm>
        </p:spPr>
        <p:txBody>
          <a:bodyPr/>
          <a:lstStyle/>
          <a:p>
            <a:r>
              <a:rPr lang="en-GB" dirty="0"/>
              <a:t>Session 1 Structure</a:t>
            </a:r>
          </a:p>
        </p:txBody>
      </p:sp>
      <p:sp>
        <p:nvSpPr>
          <p:cNvPr id="26" name="Text Placeholder 25">
            <a:extLst>
              <a:ext uri="{FF2B5EF4-FFF2-40B4-BE49-F238E27FC236}">
                <a16:creationId xmlns:a16="http://schemas.microsoft.com/office/drawing/2014/main" id="{A407295D-465D-70C5-21FC-C222029418AA}"/>
              </a:ext>
            </a:extLst>
          </p:cNvPr>
          <p:cNvSpPr>
            <a:spLocks noGrp="1"/>
          </p:cNvSpPr>
          <p:nvPr>
            <p:ph type="body" sz="quarter" idx="50"/>
          </p:nvPr>
        </p:nvSpPr>
        <p:spPr>
          <a:xfrm>
            <a:off x="20393" y="9532023"/>
            <a:ext cx="6765418" cy="1043735"/>
          </a:xfrm>
        </p:spPr>
        <p:txBody>
          <a:bodyPr anchor="ctr"/>
          <a:lstStyle/>
          <a:p>
            <a:r>
              <a:rPr lang="en-IE" dirty="0"/>
              <a:t>Please note all discussions are confidential.</a:t>
            </a:r>
          </a:p>
        </p:txBody>
      </p:sp>
      <p:pic>
        <p:nvPicPr>
          <p:cNvPr id="16" name="Picture Placeholder 15" descr="A logo on a green background&#10;&#10;AI-generated content may be incorrect.">
            <a:extLst>
              <a:ext uri="{FF2B5EF4-FFF2-40B4-BE49-F238E27FC236}">
                <a16:creationId xmlns:a16="http://schemas.microsoft.com/office/drawing/2014/main" id="{FAC3E2F1-D7A7-CB93-FFF1-FB4324507FBD}"/>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l="8560" r="8560"/>
          <a:stretch/>
        </p:blipFill>
        <p:spPr/>
      </p:pic>
      <p:sp>
        <p:nvSpPr>
          <p:cNvPr id="28" name="Text Placeholder 27">
            <a:extLst>
              <a:ext uri="{FF2B5EF4-FFF2-40B4-BE49-F238E27FC236}">
                <a16:creationId xmlns:a16="http://schemas.microsoft.com/office/drawing/2014/main" id="{8DDBBE76-7710-2677-A422-C55BD710CA02}"/>
              </a:ext>
            </a:extLst>
          </p:cNvPr>
          <p:cNvSpPr>
            <a:spLocks noGrp="1"/>
          </p:cNvSpPr>
          <p:nvPr>
            <p:ph type="body" sz="quarter" idx="47"/>
          </p:nvPr>
        </p:nvSpPr>
        <p:spPr>
          <a:xfrm>
            <a:off x="275104" y="2029640"/>
            <a:ext cx="4678063" cy="678575"/>
          </a:xfrm>
        </p:spPr>
        <p:txBody>
          <a:bodyPr/>
          <a:lstStyle/>
          <a:p>
            <a:r>
              <a:rPr lang="en-IE" dirty="0">
                <a:solidFill>
                  <a:srgbClr val="459597"/>
                </a:solidFill>
              </a:rPr>
              <a:t>Week 1</a:t>
            </a:r>
          </a:p>
          <a:p>
            <a:r>
              <a:rPr lang="en-IE" b="0" dirty="0"/>
              <a:t>Tuesday 11 November</a:t>
            </a:r>
          </a:p>
        </p:txBody>
      </p:sp>
      <p:sp>
        <p:nvSpPr>
          <p:cNvPr id="30" name="Text Placeholder 21">
            <a:extLst>
              <a:ext uri="{FF2B5EF4-FFF2-40B4-BE49-F238E27FC236}">
                <a16:creationId xmlns:a16="http://schemas.microsoft.com/office/drawing/2014/main" id="{DBF24FA2-684E-5951-996C-87A6C69F5A08}"/>
              </a:ext>
            </a:extLst>
          </p:cNvPr>
          <p:cNvSpPr txBox="1">
            <a:spLocks/>
          </p:cNvSpPr>
          <p:nvPr/>
        </p:nvSpPr>
        <p:spPr>
          <a:xfrm>
            <a:off x="1705561" y="8071195"/>
            <a:ext cx="3162995" cy="415096"/>
          </a:xfrm>
          <a:prstGeom prst="rect">
            <a:avLst/>
          </a:prstGeom>
        </p:spPr>
        <p:txBody>
          <a:bodyPr vert="horz" lIns="91440" tIns="45720" rIns="91440" bIns="45720" rtlCol="0" anchor="ctr">
            <a:noAutofit/>
          </a:bodyPr>
          <a:lstStyle>
            <a:lvl1pPr marL="0" indent="0" algn="l" defTabSz="777514" rtl="0" eaLnBrk="1" latinLnBrk="0" hangingPunct="1">
              <a:lnSpc>
                <a:spcPct val="90000"/>
              </a:lnSpc>
              <a:spcBef>
                <a:spcPts val="0"/>
              </a:spcBef>
              <a:buFont typeface="Arial" panose="020B0604020202020204" pitchFamily="34" charset="0"/>
              <a:buNone/>
              <a:defRPr sz="1836"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dirty="0"/>
              <a:t>Next steps, next weeks discussion &amp; plan</a:t>
            </a:r>
          </a:p>
        </p:txBody>
      </p:sp>
    </p:spTree>
    <p:extLst>
      <p:ext uri="{BB962C8B-B14F-4D97-AF65-F5344CB8AC3E}">
        <p14:creationId xmlns:p14="http://schemas.microsoft.com/office/powerpoint/2010/main" val="204203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EF429-F4E3-ECD1-AFB2-1ADF7297DD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C380B2-72EC-F32B-98B9-3EF0E594BF86}"/>
              </a:ext>
            </a:extLst>
          </p:cNvPr>
          <p:cNvSpPr>
            <a:spLocks noGrp="1"/>
          </p:cNvSpPr>
          <p:nvPr>
            <p:ph type="sldNum" sz="quarter" idx="12"/>
          </p:nvPr>
        </p:nvSpPr>
        <p:spPr/>
        <p:txBody>
          <a:bodyPr/>
          <a:lstStyle/>
          <a:p>
            <a:fld id="{9C527BFA-2C0E-4CEC-B6A5-913A56FEF4B4}" type="slidenum">
              <a:rPr lang="fr-CA" smtClean="0"/>
              <a:pPr/>
              <a:t>6</a:t>
            </a:fld>
            <a:endParaRPr lang="fr-CA" dirty="0"/>
          </a:p>
        </p:txBody>
      </p:sp>
      <p:sp>
        <p:nvSpPr>
          <p:cNvPr id="3" name="Text Placeholder 2">
            <a:extLst>
              <a:ext uri="{FF2B5EF4-FFF2-40B4-BE49-F238E27FC236}">
                <a16:creationId xmlns:a16="http://schemas.microsoft.com/office/drawing/2014/main" id="{53DD4C51-76FD-A96A-0E90-35D3036D5771}"/>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dirty="0"/>
              <a:t>Crusader Cabins</a:t>
            </a:r>
          </a:p>
        </p:txBody>
      </p:sp>
      <p:sp>
        <p:nvSpPr>
          <p:cNvPr id="12" name="Text Placeholder 11">
            <a:extLst>
              <a:ext uri="{FF2B5EF4-FFF2-40B4-BE49-F238E27FC236}">
                <a16:creationId xmlns:a16="http://schemas.microsoft.com/office/drawing/2014/main" id="{C9FD4ED5-0772-4594-0BB4-639F9759BA39}"/>
              </a:ext>
            </a:extLst>
          </p:cNvPr>
          <p:cNvSpPr>
            <a:spLocks noGrp="1"/>
          </p:cNvSpPr>
          <p:nvPr>
            <p:ph type="body" sz="quarter" idx="65"/>
          </p:nvPr>
        </p:nvSpPr>
        <p:spPr/>
        <p:txBody>
          <a:bodyPr/>
          <a:lstStyle/>
          <a:p>
            <a:r>
              <a:rPr lang="en-GB" dirty="0"/>
              <a:t>Photo Credit: Crusader Cabins Ireland</a:t>
            </a:r>
          </a:p>
        </p:txBody>
      </p:sp>
      <p:pic>
        <p:nvPicPr>
          <p:cNvPr id="7" name="Picture Placeholder 6" descr="A white house with a thatched roof&#10;&#10;AI-generated content may be incorrect.">
            <a:extLst>
              <a:ext uri="{FF2B5EF4-FFF2-40B4-BE49-F238E27FC236}">
                <a16:creationId xmlns:a16="http://schemas.microsoft.com/office/drawing/2014/main" id="{B9157955-E467-1170-9320-DFC7B2F7D7F4}"/>
              </a:ext>
            </a:extLst>
          </p:cNvPr>
          <p:cNvPicPr>
            <a:picLocks noGrp="1" noChangeAspect="1"/>
          </p:cNvPicPr>
          <p:nvPr>
            <p:ph type="pic" sz="quarter" idx="77"/>
          </p:nvPr>
        </p:nvPicPr>
        <p:blipFill>
          <a:blip r:embed="rId2">
            <a:extLst>
              <a:ext uri="{28A0092B-C50C-407E-A947-70E740481C1C}">
                <a14:useLocalDpi xmlns:a14="http://schemas.microsoft.com/office/drawing/2010/main" val="0"/>
              </a:ext>
            </a:extLst>
          </a:blip>
          <a:srcRect l="5102" r="5102"/>
          <a:stretch>
            <a:fillRect/>
          </a:stretch>
        </p:blipFill>
        <p:spPr/>
      </p:pic>
      <p:pic>
        <p:nvPicPr>
          <p:cNvPr id="15" name="Picture Placeholder 14" descr="A small wooden building with a gate&#10;&#10;AI-generated content may be incorrect.">
            <a:extLst>
              <a:ext uri="{FF2B5EF4-FFF2-40B4-BE49-F238E27FC236}">
                <a16:creationId xmlns:a16="http://schemas.microsoft.com/office/drawing/2014/main" id="{BC051E33-B7AF-AF5C-806A-5E081B11F1B2}"/>
              </a:ext>
            </a:extLst>
          </p:cNvPr>
          <p:cNvPicPr>
            <a:picLocks noGrp="1" noChangeAspect="1"/>
          </p:cNvPicPr>
          <p:nvPr>
            <p:ph type="pic" sz="quarter" idx="75"/>
          </p:nvPr>
        </p:nvPicPr>
        <p:blipFill>
          <a:blip r:embed="rId3">
            <a:extLst>
              <a:ext uri="{28A0092B-C50C-407E-A947-70E740481C1C}">
                <a14:useLocalDpi xmlns:a14="http://schemas.microsoft.com/office/drawing/2010/main" val="0"/>
              </a:ext>
            </a:extLst>
          </a:blip>
          <a:srcRect l="6390" r="6390"/>
          <a:stretch>
            <a:fillRect/>
          </a:stretch>
        </p:blipFill>
        <p:spPr/>
      </p:pic>
      <p:pic>
        <p:nvPicPr>
          <p:cNvPr id="18" name="Picture Placeholder 17" descr="A table with a wine bottle and a plant on it&#10;&#10;AI-generated content may be incorrect.">
            <a:extLst>
              <a:ext uri="{FF2B5EF4-FFF2-40B4-BE49-F238E27FC236}">
                <a16:creationId xmlns:a16="http://schemas.microsoft.com/office/drawing/2014/main" id="{6B0508B1-3325-2F6C-9D69-E9B8A4EABC34}"/>
              </a:ext>
            </a:extLst>
          </p:cNvPr>
          <p:cNvPicPr>
            <a:picLocks noGrp="1" noChangeAspect="1"/>
          </p:cNvPicPr>
          <p:nvPr>
            <p:ph type="pic" sz="quarter" idx="76"/>
          </p:nvPr>
        </p:nvPicPr>
        <p:blipFill>
          <a:blip r:embed="rId4">
            <a:extLst>
              <a:ext uri="{28A0092B-C50C-407E-A947-70E740481C1C}">
                <a14:useLocalDpi xmlns:a14="http://schemas.microsoft.com/office/drawing/2010/main" val="0"/>
              </a:ext>
            </a:extLst>
          </a:blip>
          <a:srcRect l="4152" r="4152"/>
          <a:stretch>
            <a:fillRect/>
          </a:stretch>
        </p:blipFill>
        <p:spPr/>
      </p:pic>
    </p:spTree>
    <p:extLst>
      <p:ext uri="{BB962C8B-B14F-4D97-AF65-F5344CB8AC3E}">
        <p14:creationId xmlns:p14="http://schemas.microsoft.com/office/powerpoint/2010/main" val="64480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EE6E-0F8B-737C-9D0F-3A7E1A809402}"/>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E9E0B7-ECA2-DF9B-543F-69CADD2CD72C}"/>
              </a:ext>
            </a:extLst>
          </p:cNvPr>
          <p:cNvSpPr>
            <a:spLocks noGrp="1"/>
          </p:cNvSpPr>
          <p:nvPr>
            <p:ph type="body" sz="quarter" idx="33"/>
          </p:nvPr>
        </p:nvSpPr>
        <p:spPr>
          <a:xfrm>
            <a:off x="231966" y="3206415"/>
            <a:ext cx="4135497" cy="2713695"/>
          </a:xfrm>
          <a:prstGeom prst="roundRect">
            <a:avLst/>
          </a:prstGeom>
          <a:solidFill>
            <a:srgbClr val="459597"/>
          </a:solidFill>
        </p:spPr>
        <p:txBody>
          <a:bodyPr anchor="ctr"/>
          <a:lstStyle/>
          <a:p>
            <a:pPr>
              <a:lnSpc>
                <a:spcPct val="100000"/>
              </a:lnSpc>
            </a:pPr>
            <a:r>
              <a:rPr lang="en-US" sz="2200" b="0" dirty="0">
                <a:solidFill>
                  <a:schemeClr val="bg1"/>
                </a:solidFill>
              </a:rPr>
              <a:t>A chance to surface common hurdles—whether it’s choosing the right model, the correct location, working with the community, building confidence, or technical barriers.</a:t>
            </a:r>
            <a:endParaRPr lang="en-IE" sz="2200" b="0" dirty="0">
              <a:solidFill>
                <a:schemeClr val="bg1"/>
              </a:solidFill>
            </a:endParaRPr>
          </a:p>
        </p:txBody>
      </p:sp>
      <p:sp>
        <p:nvSpPr>
          <p:cNvPr id="8" name="Text Placeholder 7">
            <a:extLst>
              <a:ext uri="{FF2B5EF4-FFF2-40B4-BE49-F238E27FC236}">
                <a16:creationId xmlns:a16="http://schemas.microsoft.com/office/drawing/2014/main" id="{5DFAD3EC-FA9C-BD59-FF1C-9597A61B1007}"/>
              </a:ext>
            </a:extLst>
          </p:cNvPr>
          <p:cNvSpPr>
            <a:spLocks noGrp="1"/>
          </p:cNvSpPr>
          <p:nvPr>
            <p:ph type="body" sz="quarter" idx="18"/>
          </p:nvPr>
        </p:nvSpPr>
        <p:spPr>
          <a:xfrm>
            <a:off x="271940" y="1775689"/>
            <a:ext cx="3919907" cy="1049221"/>
          </a:xfrm>
        </p:spPr>
        <p:txBody>
          <a:bodyPr/>
          <a:lstStyle/>
          <a:p>
            <a:pPr>
              <a:lnSpc>
                <a:spcPct val="100000"/>
              </a:lnSpc>
            </a:pPr>
            <a:r>
              <a:rPr lang="en-IE" sz="3200" dirty="0"/>
              <a:t>Roadblocks &amp; Problems Highlighted</a:t>
            </a:r>
          </a:p>
        </p:txBody>
      </p:sp>
      <p:sp>
        <p:nvSpPr>
          <p:cNvPr id="9" name="Text Placeholder 8">
            <a:extLst>
              <a:ext uri="{FF2B5EF4-FFF2-40B4-BE49-F238E27FC236}">
                <a16:creationId xmlns:a16="http://schemas.microsoft.com/office/drawing/2014/main" id="{7EC864BE-91BA-D09C-2CD1-F98D6C612D5F}"/>
              </a:ext>
            </a:extLst>
          </p:cNvPr>
          <p:cNvSpPr>
            <a:spLocks noGrp="1"/>
          </p:cNvSpPr>
          <p:nvPr>
            <p:ph type="body" sz="quarter" idx="19"/>
          </p:nvPr>
        </p:nvSpPr>
        <p:spPr>
          <a:xfrm>
            <a:off x="271941" y="920544"/>
            <a:ext cx="3633172" cy="385564"/>
          </a:xfrm>
        </p:spPr>
        <p:txBody>
          <a:bodyPr/>
          <a:lstStyle/>
          <a:p>
            <a:r>
              <a:rPr lang="en-IE" dirty="0"/>
              <a:t>Top Challenges</a:t>
            </a:r>
          </a:p>
        </p:txBody>
      </p:sp>
      <p:pic>
        <p:nvPicPr>
          <p:cNvPr id="15" name="Picture Placeholder 14" descr="A person with many arrows pointing to her head&#10;&#10;AI-generated content may be incorrect.">
            <a:extLst>
              <a:ext uri="{FF2B5EF4-FFF2-40B4-BE49-F238E27FC236}">
                <a16:creationId xmlns:a16="http://schemas.microsoft.com/office/drawing/2014/main" id="{2FCECB9C-59CF-ADD1-BFF2-5FCE4F22EC10}"/>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t="4002" b="4002"/>
          <a:stretch>
            <a:fillRect/>
          </a:stretch>
        </p:blipFill>
        <p:spPr/>
      </p:pic>
      <p:sp>
        <p:nvSpPr>
          <p:cNvPr id="2" name="Slide Number Placeholder 1">
            <a:extLst>
              <a:ext uri="{FF2B5EF4-FFF2-40B4-BE49-F238E27FC236}">
                <a16:creationId xmlns:a16="http://schemas.microsoft.com/office/drawing/2014/main" id="{417584B1-81DD-D1DA-5794-C436D4AE4019}"/>
              </a:ext>
            </a:extLst>
          </p:cNvPr>
          <p:cNvSpPr>
            <a:spLocks noGrp="1"/>
          </p:cNvSpPr>
          <p:nvPr>
            <p:ph type="sldNum" sz="quarter" idx="4"/>
          </p:nvPr>
        </p:nvSpPr>
        <p:spPr/>
        <p:txBody>
          <a:bodyPr/>
          <a:lstStyle/>
          <a:p>
            <a:fld id="{9C527BFA-2C0E-4CEC-B6A5-913A56FEF4B4}" type="slidenum">
              <a:rPr lang="fr-CA" smtClean="0"/>
              <a:pPr/>
              <a:t>7</a:t>
            </a:fld>
            <a:endParaRPr lang="fr-CA" dirty="0"/>
          </a:p>
        </p:txBody>
      </p:sp>
      <p:graphicFrame>
        <p:nvGraphicFramePr>
          <p:cNvPr id="16" name="Table 15">
            <a:extLst>
              <a:ext uri="{FF2B5EF4-FFF2-40B4-BE49-F238E27FC236}">
                <a16:creationId xmlns:a16="http://schemas.microsoft.com/office/drawing/2014/main" id="{7567FFF1-A921-DB13-7322-8D0AC2A346CD}"/>
              </a:ext>
            </a:extLst>
          </p:cNvPr>
          <p:cNvGraphicFramePr>
            <a:graphicFrameLocks noGrp="1"/>
          </p:cNvGraphicFramePr>
          <p:nvPr>
            <p:extLst>
              <p:ext uri="{D42A27DB-BD31-4B8C-83A1-F6EECF244321}">
                <p14:modId xmlns:p14="http://schemas.microsoft.com/office/powerpoint/2010/main" val="1884049188"/>
              </p:ext>
            </p:extLst>
          </p:nvPr>
        </p:nvGraphicFramePr>
        <p:xfrm>
          <a:off x="289266" y="6086012"/>
          <a:ext cx="3284113" cy="1249680"/>
        </p:xfrm>
        <a:graphic>
          <a:graphicData uri="http://schemas.openxmlformats.org/drawingml/2006/table">
            <a:tbl>
              <a:tblPr firstRow="1" bandRow="1">
                <a:tableStyleId>{8A107856-5554-42FB-B03E-39F5DBC370BA}</a:tableStyleId>
              </a:tblPr>
              <a:tblGrid>
                <a:gridCol w="3284113">
                  <a:extLst>
                    <a:ext uri="{9D8B030D-6E8A-4147-A177-3AD203B41FA5}">
                      <a16:colId xmlns:a16="http://schemas.microsoft.com/office/drawing/2014/main" val="3695569824"/>
                    </a:ext>
                  </a:extLst>
                </a:gridCol>
              </a:tblGrid>
              <a:tr h="0">
                <a:tc>
                  <a:txBody>
                    <a:bodyPr/>
                    <a:lstStyle/>
                    <a:p>
                      <a:r>
                        <a:rPr lang="en-IE" sz="2400" dirty="0">
                          <a:solidFill>
                            <a:schemeClr val="bg1"/>
                          </a:solidFill>
                        </a:rPr>
                        <a:t>Problems Identified</a:t>
                      </a:r>
                    </a:p>
                  </a:txBody>
                  <a:tcPr anchor="ctr">
                    <a:solidFill>
                      <a:srgbClr val="EC7C69"/>
                    </a:solidFill>
                  </a:tcPr>
                </a:tc>
                <a:extLst>
                  <a:ext uri="{0D108BD9-81ED-4DB2-BD59-A6C34878D82A}">
                    <a16:rowId xmlns:a16="http://schemas.microsoft.com/office/drawing/2014/main" val="45826344"/>
                  </a:ext>
                </a:extLst>
              </a:tr>
              <a:tr h="370840">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Planning &amp; Permissions Maze</a:t>
                      </a:r>
                    </a:p>
                  </a:txBody>
                  <a:tcPr anchor="ctr">
                    <a:solidFill>
                      <a:srgbClr val="FBE5E1"/>
                    </a:solidFill>
                  </a:tcPr>
                </a:tc>
                <a:extLst>
                  <a:ext uri="{0D108BD9-81ED-4DB2-BD59-A6C34878D82A}">
                    <a16:rowId xmlns:a16="http://schemas.microsoft.com/office/drawing/2014/main" val="1534417834"/>
                  </a:ext>
                </a:extLst>
              </a:tr>
              <a:tr h="370840">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US" sz="2000" b="0" dirty="0">
                          <a:solidFill>
                            <a:srgbClr val="474747"/>
                          </a:solidFill>
                        </a:rPr>
                        <a:t>Overload &amp; Time Constraints</a:t>
                      </a:r>
                      <a:endParaRPr lang="en-IE" sz="2000" b="0" dirty="0">
                        <a:solidFill>
                          <a:srgbClr val="474747"/>
                        </a:solidFill>
                      </a:endParaRPr>
                    </a:p>
                  </a:txBody>
                  <a:tcPr anchor="ctr">
                    <a:solidFill>
                      <a:schemeClr val="bg1"/>
                    </a:solidFill>
                  </a:tcPr>
                </a:tc>
                <a:extLst>
                  <a:ext uri="{0D108BD9-81ED-4DB2-BD59-A6C34878D82A}">
                    <a16:rowId xmlns:a16="http://schemas.microsoft.com/office/drawing/2014/main" val="3002721967"/>
                  </a:ext>
                </a:extLst>
              </a:tr>
            </a:tbl>
          </a:graphicData>
        </a:graphic>
      </p:graphicFrame>
      <p:graphicFrame>
        <p:nvGraphicFramePr>
          <p:cNvPr id="3" name="Table 2">
            <a:extLst>
              <a:ext uri="{FF2B5EF4-FFF2-40B4-BE49-F238E27FC236}">
                <a16:creationId xmlns:a16="http://schemas.microsoft.com/office/drawing/2014/main" id="{351C80C1-694E-1204-4F0E-4667F670C5AD}"/>
              </a:ext>
            </a:extLst>
          </p:cNvPr>
          <p:cNvGraphicFramePr>
            <a:graphicFrameLocks noGrp="1"/>
          </p:cNvGraphicFramePr>
          <p:nvPr>
            <p:extLst>
              <p:ext uri="{D42A27DB-BD31-4B8C-83A1-F6EECF244321}">
                <p14:modId xmlns:p14="http://schemas.microsoft.com/office/powerpoint/2010/main" val="2750441521"/>
              </p:ext>
            </p:extLst>
          </p:nvPr>
        </p:nvGraphicFramePr>
        <p:xfrm>
          <a:off x="289265" y="7335692"/>
          <a:ext cx="3284113" cy="1493520"/>
        </p:xfrm>
        <a:graphic>
          <a:graphicData uri="http://schemas.openxmlformats.org/drawingml/2006/table">
            <a:tbl>
              <a:tblPr firstRow="1" bandRow="1">
                <a:tableStyleId>{8A107856-5554-42FB-B03E-39F5DBC370BA}</a:tableStyleId>
              </a:tblPr>
              <a:tblGrid>
                <a:gridCol w="3284113">
                  <a:extLst>
                    <a:ext uri="{9D8B030D-6E8A-4147-A177-3AD203B41FA5}">
                      <a16:colId xmlns:a16="http://schemas.microsoft.com/office/drawing/2014/main" val="3843743499"/>
                    </a:ext>
                  </a:extLst>
                </a:gridCol>
              </a:tblGrid>
              <a:tr h="370840">
                <a:tc>
                  <a:txBody>
                    <a:bodyPr/>
                    <a:lstStyle/>
                    <a:p>
                      <a:r>
                        <a:rPr lang="en-IE" sz="2000" b="0" dirty="0">
                          <a:solidFill>
                            <a:srgbClr val="474747"/>
                          </a:solidFill>
                        </a:rPr>
                        <a:t>Lack of Clear Roadmap</a:t>
                      </a:r>
                    </a:p>
                  </a:txBody>
                  <a:tcPr anchor="ctr">
                    <a:solidFill>
                      <a:srgbClr val="FBE5E1"/>
                    </a:solidFill>
                  </a:tcPr>
                </a:tc>
                <a:extLst>
                  <a:ext uri="{0D108BD9-81ED-4DB2-BD59-A6C34878D82A}">
                    <a16:rowId xmlns:a16="http://schemas.microsoft.com/office/drawing/2014/main" val="291592292"/>
                  </a:ext>
                </a:extLst>
              </a:tr>
              <a:tr h="370840">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Seasonality &amp; Revenue Uncertainty</a:t>
                      </a:r>
                    </a:p>
                  </a:txBody>
                  <a:tcPr anchor="ctr">
                    <a:solidFill>
                      <a:schemeClr val="bg1"/>
                    </a:solidFill>
                  </a:tcPr>
                </a:tc>
                <a:extLst>
                  <a:ext uri="{0D108BD9-81ED-4DB2-BD59-A6C34878D82A}">
                    <a16:rowId xmlns:a16="http://schemas.microsoft.com/office/drawing/2014/main" val="380855344"/>
                  </a:ext>
                </a:extLst>
              </a:tr>
              <a:tr h="146589">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Marketing &amp; Visibility Gaps</a:t>
                      </a:r>
                    </a:p>
                  </a:txBody>
                  <a:tcPr anchor="ctr">
                    <a:solidFill>
                      <a:srgbClr val="FBE5E1"/>
                    </a:solidFill>
                  </a:tcPr>
                </a:tc>
                <a:extLst>
                  <a:ext uri="{0D108BD9-81ED-4DB2-BD59-A6C34878D82A}">
                    <a16:rowId xmlns:a16="http://schemas.microsoft.com/office/drawing/2014/main" val="1476537208"/>
                  </a:ext>
                </a:extLst>
              </a:tr>
            </a:tbl>
          </a:graphicData>
        </a:graphic>
      </p:graphicFrame>
      <p:graphicFrame>
        <p:nvGraphicFramePr>
          <p:cNvPr id="12" name="Table 11">
            <a:extLst>
              <a:ext uri="{FF2B5EF4-FFF2-40B4-BE49-F238E27FC236}">
                <a16:creationId xmlns:a16="http://schemas.microsoft.com/office/drawing/2014/main" id="{6912921A-C37D-C977-7A81-415F17E9DF61}"/>
              </a:ext>
            </a:extLst>
          </p:cNvPr>
          <p:cNvGraphicFramePr>
            <a:graphicFrameLocks noGrp="1"/>
          </p:cNvGraphicFramePr>
          <p:nvPr>
            <p:extLst>
              <p:ext uri="{D42A27DB-BD31-4B8C-83A1-F6EECF244321}">
                <p14:modId xmlns:p14="http://schemas.microsoft.com/office/powerpoint/2010/main" val="2573415150"/>
              </p:ext>
            </p:extLst>
          </p:nvPr>
        </p:nvGraphicFramePr>
        <p:xfrm>
          <a:off x="3862677" y="6086012"/>
          <a:ext cx="3623632" cy="3048000"/>
        </p:xfrm>
        <a:graphic>
          <a:graphicData uri="http://schemas.openxmlformats.org/drawingml/2006/table">
            <a:tbl>
              <a:tblPr firstRow="1" bandRow="1">
                <a:tableStyleId>{8A107856-5554-42FB-B03E-39F5DBC370BA}</a:tableStyleId>
              </a:tblPr>
              <a:tblGrid>
                <a:gridCol w="3623632">
                  <a:extLst>
                    <a:ext uri="{9D8B030D-6E8A-4147-A177-3AD203B41FA5}">
                      <a16:colId xmlns:a16="http://schemas.microsoft.com/office/drawing/2014/main" val="3695569824"/>
                    </a:ext>
                  </a:extLst>
                </a:gridCol>
              </a:tblGrid>
              <a:tr h="0">
                <a:tc>
                  <a:txBody>
                    <a:bodyPr/>
                    <a:lstStyle/>
                    <a:p>
                      <a:r>
                        <a:rPr lang="en-IE" sz="2400" dirty="0">
                          <a:solidFill>
                            <a:schemeClr val="bg1"/>
                          </a:solidFill>
                        </a:rPr>
                        <a:t>Problems Identified</a:t>
                      </a:r>
                    </a:p>
                  </a:txBody>
                  <a:tcPr anchor="ctr">
                    <a:solidFill>
                      <a:srgbClr val="EC7C69"/>
                    </a:solidFill>
                  </a:tcPr>
                </a:tc>
                <a:extLst>
                  <a:ext uri="{0D108BD9-81ED-4DB2-BD59-A6C34878D82A}">
                    <a16:rowId xmlns:a16="http://schemas.microsoft.com/office/drawing/2014/main" val="45826344"/>
                  </a:ext>
                </a:extLst>
              </a:tr>
              <a:tr h="146589">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Building &amp; Compliance Confusion</a:t>
                      </a:r>
                    </a:p>
                  </a:txBody>
                  <a:tcPr anchor="ctr">
                    <a:solidFill>
                      <a:schemeClr val="bg1"/>
                    </a:solidFill>
                  </a:tcPr>
                </a:tc>
                <a:extLst>
                  <a:ext uri="{0D108BD9-81ED-4DB2-BD59-A6C34878D82A}">
                    <a16:rowId xmlns:a16="http://schemas.microsoft.com/office/drawing/2014/main" val="2986402594"/>
                  </a:ext>
                </a:extLst>
              </a:tr>
              <a:tr h="146589">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Logistics &amp; Location Barriers</a:t>
                      </a:r>
                    </a:p>
                  </a:txBody>
                  <a:tcPr anchor="ctr">
                    <a:solidFill>
                      <a:srgbClr val="FBE5E1"/>
                    </a:solidFill>
                  </a:tcPr>
                </a:tc>
                <a:extLst>
                  <a:ext uri="{0D108BD9-81ED-4DB2-BD59-A6C34878D82A}">
                    <a16:rowId xmlns:a16="http://schemas.microsoft.com/office/drawing/2014/main" val="2073957728"/>
                  </a:ext>
                </a:extLst>
              </a:tr>
              <a:tr h="146589">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Staffing &amp; Operations Pressure</a:t>
                      </a:r>
                    </a:p>
                  </a:txBody>
                  <a:tcPr anchor="ctr">
                    <a:solidFill>
                      <a:schemeClr val="bg1"/>
                    </a:solidFill>
                  </a:tcPr>
                </a:tc>
                <a:extLst>
                  <a:ext uri="{0D108BD9-81ED-4DB2-BD59-A6C34878D82A}">
                    <a16:rowId xmlns:a16="http://schemas.microsoft.com/office/drawing/2014/main" val="1534899331"/>
                  </a:ext>
                </a:extLst>
              </a:tr>
              <a:tr h="146589">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US" sz="2000" b="0" dirty="0">
                          <a:solidFill>
                            <a:srgbClr val="474747"/>
                          </a:solidFill>
                        </a:rPr>
                        <a:t>Searching for Mentorship &amp; Peer Support</a:t>
                      </a:r>
                      <a:endParaRPr lang="en-IE" sz="2000" b="0" dirty="0">
                        <a:solidFill>
                          <a:srgbClr val="474747"/>
                        </a:solidFill>
                      </a:endParaRPr>
                    </a:p>
                  </a:txBody>
                  <a:tcPr anchor="ctr">
                    <a:solidFill>
                      <a:srgbClr val="FBE5E1"/>
                    </a:solidFill>
                  </a:tcPr>
                </a:tc>
                <a:extLst>
                  <a:ext uri="{0D108BD9-81ED-4DB2-BD59-A6C34878D82A}">
                    <a16:rowId xmlns:a16="http://schemas.microsoft.com/office/drawing/2014/main" val="4092015094"/>
                  </a:ext>
                </a:extLst>
              </a:tr>
              <a:tr h="146589">
                <a:tc>
                  <a:txBody>
                    <a:bodyPr/>
                    <a:lstStyle/>
                    <a:p>
                      <a:pPr marL="0" marR="0" lvl="0" indent="0" algn="l" defTabSz="777514" rtl="0" eaLnBrk="1" fontAlgn="auto" latinLnBrk="0" hangingPunct="1">
                        <a:lnSpc>
                          <a:spcPct val="100000"/>
                        </a:lnSpc>
                        <a:spcBef>
                          <a:spcPts val="0"/>
                        </a:spcBef>
                        <a:spcAft>
                          <a:spcPts val="0"/>
                        </a:spcAft>
                        <a:buClrTx/>
                        <a:buSzTx/>
                        <a:buFontTx/>
                        <a:buNone/>
                        <a:tabLst/>
                        <a:defRPr/>
                      </a:pPr>
                      <a:r>
                        <a:rPr lang="en-IE" sz="2000" b="0" dirty="0">
                          <a:solidFill>
                            <a:srgbClr val="474747"/>
                          </a:solidFill>
                        </a:rPr>
                        <a:t>Life Transitions Affecting Business</a:t>
                      </a:r>
                    </a:p>
                  </a:txBody>
                  <a:tcPr anchor="ctr">
                    <a:solidFill>
                      <a:schemeClr val="bg1"/>
                    </a:solidFill>
                  </a:tcPr>
                </a:tc>
                <a:extLst>
                  <a:ext uri="{0D108BD9-81ED-4DB2-BD59-A6C34878D82A}">
                    <a16:rowId xmlns:a16="http://schemas.microsoft.com/office/drawing/2014/main" val="3299264861"/>
                  </a:ext>
                </a:extLst>
              </a:tr>
            </a:tbl>
          </a:graphicData>
        </a:graphic>
      </p:graphicFrame>
    </p:spTree>
    <p:extLst>
      <p:ext uri="{BB962C8B-B14F-4D97-AF65-F5344CB8AC3E}">
        <p14:creationId xmlns:p14="http://schemas.microsoft.com/office/powerpoint/2010/main" val="43951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640C2-6B08-682C-90E0-897FAA6E3FE3}"/>
            </a:ext>
          </a:extLst>
        </p:cNvPr>
        <p:cNvGrpSpPr/>
        <p:nvPr/>
      </p:nvGrpSpPr>
      <p:grpSpPr>
        <a:xfrm>
          <a:off x="0" y="0"/>
          <a:ext cx="0" cy="0"/>
          <a:chOff x="0" y="0"/>
          <a:chExt cx="0" cy="0"/>
        </a:xfrm>
      </p:grpSpPr>
      <p:sp>
        <p:nvSpPr>
          <p:cNvPr id="21" name="Text Placeholder 20">
            <a:extLst>
              <a:ext uri="{FF2B5EF4-FFF2-40B4-BE49-F238E27FC236}">
                <a16:creationId xmlns:a16="http://schemas.microsoft.com/office/drawing/2014/main" id="{E996A5D4-0243-14F3-EF85-5CF0E61AC43A}"/>
              </a:ext>
            </a:extLst>
          </p:cNvPr>
          <p:cNvSpPr>
            <a:spLocks noGrp="1"/>
          </p:cNvSpPr>
          <p:nvPr>
            <p:ph type="body" sz="quarter" idx="32"/>
          </p:nvPr>
        </p:nvSpPr>
        <p:spPr>
          <a:xfrm>
            <a:off x="4089178" y="900007"/>
            <a:ext cx="3270634" cy="4069540"/>
          </a:xfrm>
        </p:spPr>
        <p:txBody>
          <a:bodyPr/>
          <a:lstStyle/>
          <a:p>
            <a:pPr algn="l">
              <a:lnSpc>
                <a:spcPct val="100000"/>
              </a:lnSpc>
            </a:pPr>
            <a:r>
              <a:rPr lang="en-US" sz="2200" b="1" dirty="0">
                <a:solidFill>
                  <a:srgbClr val="459597"/>
                </a:solidFill>
              </a:rPr>
              <a:t>Module 1: </a:t>
            </a:r>
            <a:r>
              <a:rPr lang="en-US" sz="2200" b="1" dirty="0">
                <a:solidFill>
                  <a:schemeClr val="tx1">
                    <a:lumMod val="65000"/>
                    <a:lumOff val="35000"/>
                  </a:schemeClr>
                </a:solidFill>
              </a:rPr>
              <a:t>Introduction</a:t>
            </a:r>
            <a:r>
              <a:rPr lang="en-US" sz="2200" dirty="0">
                <a:solidFill>
                  <a:schemeClr val="tx1">
                    <a:lumMod val="65000"/>
                    <a:lumOff val="35000"/>
                  </a:schemeClr>
                </a:solidFill>
              </a:rPr>
              <a:t> to Alternative Accommodation &amp; Why It </a:t>
            </a:r>
            <a:r>
              <a:rPr lang="en-US" sz="2200" b="1" dirty="0">
                <a:solidFill>
                  <a:schemeClr val="tx1">
                    <a:lumMod val="65000"/>
                    <a:lumOff val="35000"/>
                  </a:schemeClr>
                </a:solidFill>
              </a:rPr>
              <a:t>Matters Now </a:t>
            </a:r>
            <a:r>
              <a:rPr lang="en-US" sz="2200" dirty="0">
                <a:solidFill>
                  <a:schemeClr val="tx1">
                    <a:lumMod val="65000"/>
                    <a:lumOff val="35000"/>
                  </a:schemeClr>
                </a:solidFill>
              </a:rPr>
              <a:t>– Changing Guest Motivations &amp; Market Shifts</a:t>
            </a:r>
          </a:p>
          <a:p>
            <a:pPr algn="l">
              <a:lnSpc>
                <a:spcPct val="100000"/>
              </a:lnSpc>
            </a:pPr>
            <a:endParaRPr lang="en-US" sz="2200" dirty="0"/>
          </a:p>
          <a:p>
            <a:pPr algn="l">
              <a:lnSpc>
                <a:spcPct val="100000"/>
              </a:lnSpc>
            </a:pPr>
            <a:r>
              <a:rPr lang="en-US" sz="2200" b="1" dirty="0">
                <a:solidFill>
                  <a:srgbClr val="459597"/>
                </a:solidFill>
              </a:rPr>
              <a:t>Module 2: </a:t>
            </a:r>
            <a:r>
              <a:rPr lang="en-US" sz="2200" dirty="0">
                <a:solidFill>
                  <a:schemeClr val="tx1">
                    <a:lumMod val="65000"/>
                    <a:lumOff val="35000"/>
                  </a:schemeClr>
                </a:solidFill>
              </a:rPr>
              <a:t>Compare and Contrast Different </a:t>
            </a:r>
            <a:r>
              <a:rPr lang="en-US" sz="2200" b="1" dirty="0">
                <a:solidFill>
                  <a:schemeClr val="tx1">
                    <a:lumMod val="65000"/>
                    <a:lumOff val="35000"/>
                  </a:schemeClr>
                </a:solidFill>
              </a:rPr>
              <a:t>Business Models </a:t>
            </a:r>
            <a:r>
              <a:rPr lang="en-US" sz="2200" dirty="0">
                <a:solidFill>
                  <a:schemeClr val="tx1">
                    <a:lumMod val="65000"/>
                    <a:lumOff val="35000"/>
                  </a:schemeClr>
                </a:solidFill>
              </a:rPr>
              <a:t>of Alternative Tourism Accommodation &amp; </a:t>
            </a:r>
            <a:r>
              <a:rPr lang="en-US" sz="2200" b="1" dirty="0">
                <a:solidFill>
                  <a:schemeClr val="tx1">
                    <a:lumMod val="65000"/>
                    <a:lumOff val="35000"/>
                  </a:schemeClr>
                </a:solidFill>
              </a:rPr>
              <a:t>Spotting Opportunities.</a:t>
            </a:r>
          </a:p>
          <a:p>
            <a:pPr algn="l">
              <a:lnSpc>
                <a:spcPct val="100000"/>
              </a:lnSpc>
            </a:pPr>
            <a:endParaRPr lang="en-US" sz="2200" dirty="0"/>
          </a:p>
          <a:p>
            <a:pPr algn="l">
              <a:lnSpc>
                <a:spcPct val="100000"/>
              </a:lnSpc>
            </a:pPr>
            <a:r>
              <a:rPr lang="en-US" sz="2200" b="1" dirty="0">
                <a:solidFill>
                  <a:srgbClr val="EC7C69"/>
                </a:solidFill>
              </a:rPr>
              <a:t>Spotlight</a:t>
            </a:r>
            <a:r>
              <a:rPr lang="en-US" sz="2200" dirty="0"/>
              <a:t> </a:t>
            </a:r>
            <a:r>
              <a:rPr lang="en-US" sz="2200" dirty="0">
                <a:solidFill>
                  <a:schemeClr val="tx1">
                    <a:lumMod val="65000"/>
                    <a:lumOff val="35000"/>
                  </a:schemeClr>
                </a:solidFill>
              </a:rPr>
              <a:t>on European Example Case Studies</a:t>
            </a:r>
            <a:endParaRPr lang="en-IE" sz="2200" dirty="0">
              <a:solidFill>
                <a:schemeClr val="tx1">
                  <a:lumMod val="65000"/>
                  <a:lumOff val="35000"/>
                </a:schemeClr>
              </a:solidFill>
            </a:endParaRPr>
          </a:p>
        </p:txBody>
      </p:sp>
      <p:sp>
        <p:nvSpPr>
          <p:cNvPr id="22" name="Text Placeholder 21">
            <a:extLst>
              <a:ext uri="{FF2B5EF4-FFF2-40B4-BE49-F238E27FC236}">
                <a16:creationId xmlns:a16="http://schemas.microsoft.com/office/drawing/2014/main" id="{046E5D23-4BBA-9C36-829A-E9ADAC242411}"/>
              </a:ext>
            </a:extLst>
          </p:cNvPr>
          <p:cNvSpPr>
            <a:spLocks noGrp="1"/>
          </p:cNvSpPr>
          <p:nvPr>
            <p:ph type="body" sz="quarter" idx="33"/>
          </p:nvPr>
        </p:nvSpPr>
        <p:spPr>
          <a:xfrm>
            <a:off x="3977333" y="210991"/>
            <a:ext cx="3638655" cy="689016"/>
          </a:xfrm>
        </p:spPr>
        <p:txBody>
          <a:bodyPr/>
          <a:lstStyle/>
          <a:p>
            <a:pPr>
              <a:lnSpc>
                <a:spcPct val="100000"/>
              </a:lnSpc>
            </a:pPr>
            <a:r>
              <a:rPr lang="en-IE" sz="3600" dirty="0"/>
              <a:t>Modules Covered </a:t>
            </a:r>
          </a:p>
        </p:txBody>
      </p:sp>
      <p:sp>
        <p:nvSpPr>
          <p:cNvPr id="23" name="Text Placeholder 22">
            <a:extLst>
              <a:ext uri="{FF2B5EF4-FFF2-40B4-BE49-F238E27FC236}">
                <a16:creationId xmlns:a16="http://schemas.microsoft.com/office/drawing/2014/main" id="{6E9E18C8-D736-0D69-9988-C61E6E4C3589}"/>
              </a:ext>
            </a:extLst>
          </p:cNvPr>
          <p:cNvSpPr>
            <a:spLocks noGrp="1"/>
          </p:cNvSpPr>
          <p:nvPr>
            <p:ph type="body" sz="quarter" idx="35"/>
          </p:nvPr>
        </p:nvSpPr>
        <p:spPr>
          <a:xfrm>
            <a:off x="528134" y="1834926"/>
            <a:ext cx="2888834" cy="1049221"/>
          </a:xfrm>
        </p:spPr>
        <p:txBody>
          <a:bodyPr/>
          <a:lstStyle/>
          <a:p>
            <a:pPr>
              <a:lnSpc>
                <a:spcPct val="100000"/>
              </a:lnSpc>
            </a:pPr>
            <a:r>
              <a:rPr lang="en-US" sz="3200" dirty="0"/>
              <a:t>“Where You’re At &amp; What You’re Actually Selling”</a:t>
            </a:r>
            <a:endParaRPr lang="en-IE" sz="3200" dirty="0"/>
          </a:p>
        </p:txBody>
      </p:sp>
      <p:sp>
        <p:nvSpPr>
          <p:cNvPr id="24" name="Text Placeholder 23">
            <a:extLst>
              <a:ext uri="{FF2B5EF4-FFF2-40B4-BE49-F238E27FC236}">
                <a16:creationId xmlns:a16="http://schemas.microsoft.com/office/drawing/2014/main" id="{6B30B52E-D0E1-3462-D693-7DDDDD3FC6EA}"/>
              </a:ext>
            </a:extLst>
          </p:cNvPr>
          <p:cNvSpPr>
            <a:spLocks noGrp="1"/>
          </p:cNvSpPr>
          <p:nvPr>
            <p:ph type="body" sz="quarter" idx="36"/>
          </p:nvPr>
        </p:nvSpPr>
        <p:spPr>
          <a:xfrm>
            <a:off x="528134" y="469384"/>
            <a:ext cx="2888834" cy="385564"/>
          </a:xfrm>
        </p:spPr>
        <p:txBody>
          <a:bodyPr/>
          <a:lstStyle/>
          <a:p>
            <a:r>
              <a:rPr lang="en-IE" sz="4000" dirty="0"/>
              <a:t>Week 1 </a:t>
            </a:r>
            <a:r>
              <a:rPr lang="en-IE" sz="3600" b="0" dirty="0"/>
              <a:t>Session 1</a:t>
            </a:r>
          </a:p>
        </p:txBody>
      </p:sp>
      <p:pic>
        <p:nvPicPr>
          <p:cNvPr id="29" name="Picture Placeholder 28">
            <a:extLst>
              <a:ext uri="{FF2B5EF4-FFF2-40B4-BE49-F238E27FC236}">
                <a16:creationId xmlns:a16="http://schemas.microsoft.com/office/drawing/2014/main" id="{326AA44C-34CF-C80E-3C4B-53C13A07940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342" b="342"/>
          <a:stretch>
            <a:fillRect/>
          </a:stretch>
        </p:blipFill>
        <p:spPr/>
      </p:pic>
      <p:sp>
        <p:nvSpPr>
          <p:cNvPr id="26" name="Text Placeholder 25">
            <a:extLst>
              <a:ext uri="{FF2B5EF4-FFF2-40B4-BE49-F238E27FC236}">
                <a16:creationId xmlns:a16="http://schemas.microsoft.com/office/drawing/2014/main" id="{0E0FD831-2F98-40CA-96C9-D22B0007D9ED}"/>
              </a:ext>
            </a:extLst>
          </p:cNvPr>
          <p:cNvSpPr>
            <a:spLocks noGrp="1"/>
          </p:cNvSpPr>
          <p:nvPr>
            <p:ph type="body" sz="quarter" idx="40"/>
          </p:nvPr>
        </p:nvSpPr>
        <p:spPr>
          <a:xfrm>
            <a:off x="3977334" y="7029376"/>
            <a:ext cx="3528445" cy="1378032"/>
          </a:xfrm>
        </p:spPr>
        <p:txBody>
          <a:bodyPr/>
          <a:lstStyle/>
          <a:p>
            <a:pPr>
              <a:lnSpc>
                <a:spcPct val="100000"/>
              </a:lnSpc>
            </a:pPr>
            <a:r>
              <a:rPr lang="en-US" sz="2800" b="1" i="0" dirty="0"/>
              <a:t>Focus</a:t>
            </a:r>
            <a:endParaRPr lang="en-US" sz="2800" i="0" dirty="0"/>
          </a:p>
          <a:p>
            <a:pPr>
              <a:lnSpc>
                <a:spcPct val="100000"/>
              </a:lnSpc>
            </a:pPr>
            <a:r>
              <a:rPr lang="en-US" sz="2400" i="0" dirty="0"/>
              <a:t>Help participants clarify their market, guest motivations, what business model they are adopting, and identify an opportunity in their region or property. The case studies help them see how others are doing it.</a:t>
            </a:r>
            <a:endParaRPr lang="en-IE" sz="2400" i="0" dirty="0"/>
          </a:p>
        </p:txBody>
      </p:sp>
      <p:sp>
        <p:nvSpPr>
          <p:cNvPr id="27" name="Text Placeholder 26">
            <a:extLst>
              <a:ext uri="{FF2B5EF4-FFF2-40B4-BE49-F238E27FC236}">
                <a16:creationId xmlns:a16="http://schemas.microsoft.com/office/drawing/2014/main" id="{24049673-A96C-C794-EF3F-9F1714B6FE3B}"/>
              </a:ext>
            </a:extLst>
          </p:cNvPr>
          <p:cNvSpPr>
            <a:spLocks noGrp="1"/>
          </p:cNvSpPr>
          <p:nvPr>
            <p:ph type="body" sz="quarter" idx="65"/>
          </p:nvPr>
        </p:nvSpPr>
        <p:spPr/>
        <p:txBody>
          <a:bodyPr/>
          <a:lstStyle/>
          <a:p>
            <a:r>
              <a:rPr lang="en-IE" dirty="0"/>
              <a:t>Photo: Crusader Cabins</a:t>
            </a:r>
          </a:p>
        </p:txBody>
      </p:sp>
    </p:spTree>
    <p:extLst>
      <p:ext uri="{BB962C8B-B14F-4D97-AF65-F5344CB8AC3E}">
        <p14:creationId xmlns:p14="http://schemas.microsoft.com/office/powerpoint/2010/main" val="3165530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4D3A35-6E38-53F4-CBF9-3736A8C49C3F}"/>
              </a:ext>
            </a:extLst>
          </p:cNvPr>
          <p:cNvSpPr>
            <a:spLocks noGrp="1"/>
          </p:cNvSpPr>
          <p:nvPr>
            <p:ph type="body" sz="quarter" idx="33"/>
          </p:nvPr>
        </p:nvSpPr>
        <p:spPr>
          <a:xfrm>
            <a:off x="634478" y="1335417"/>
            <a:ext cx="6506617" cy="1672477"/>
          </a:xfrm>
        </p:spPr>
        <p:txBody>
          <a:bodyPr/>
          <a:lstStyle/>
          <a:p>
            <a:r>
              <a:rPr lang="en-IE" sz="1800" dirty="0"/>
              <a:t>‘Start Together’ Hybrid Conference Debrief</a:t>
            </a:r>
          </a:p>
          <a:p>
            <a:endParaRPr lang="en-IE" sz="1800" dirty="0"/>
          </a:p>
          <a:p>
            <a:r>
              <a:rPr lang="en-US" sz="1800" b="0" dirty="0">
                <a:solidFill>
                  <a:schemeClr val="tx1">
                    <a:lumMod val="65000"/>
                    <a:lumOff val="35000"/>
                  </a:schemeClr>
                </a:solidFill>
              </a:rPr>
              <a:t>A brief recap of the international hybrid conference (Nov 10)</a:t>
            </a:r>
          </a:p>
          <a:p>
            <a:endParaRPr lang="en-US" sz="1800" b="0" dirty="0">
              <a:solidFill>
                <a:schemeClr val="tx1">
                  <a:lumMod val="65000"/>
                  <a:lumOff val="35000"/>
                </a:schemeClr>
              </a:solidFill>
            </a:endParaRPr>
          </a:p>
          <a:p>
            <a:pPr marL="285750" indent="-285750">
              <a:buFont typeface="Wingdings" panose="05000000000000000000" pitchFamily="2" charset="2"/>
              <a:buChar char="v"/>
            </a:pPr>
            <a:r>
              <a:rPr lang="en-US" sz="1800" b="0" dirty="0">
                <a:solidFill>
                  <a:schemeClr val="tx1">
                    <a:lumMod val="65000"/>
                    <a:lumOff val="35000"/>
                  </a:schemeClr>
                </a:solidFill>
              </a:rPr>
              <a:t>What inspired you? Think of the case studies, innovations, stories and strategies.</a:t>
            </a:r>
          </a:p>
          <a:p>
            <a:pPr marL="285750" indent="-285750">
              <a:buFont typeface="Wingdings" panose="05000000000000000000" pitchFamily="2" charset="2"/>
              <a:buChar char="v"/>
            </a:pPr>
            <a:r>
              <a:rPr lang="en-US" sz="1800" b="0" dirty="0">
                <a:solidFill>
                  <a:schemeClr val="tx1">
                    <a:lumMod val="65000"/>
                    <a:lumOff val="35000"/>
                  </a:schemeClr>
                </a:solidFill>
              </a:rPr>
              <a:t>What were the key learnings and takeaways?</a:t>
            </a:r>
          </a:p>
          <a:p>
            <a:pPr marL="285750" indent="-285750">
              <a:buFont typeface="Wingdings" panose="05000000000000000000" pitchFamily="2" charset="2"/>
              <a:buChar char="v"/>
            </a:pPr>
            <a:r>
              <a:rPr lang="en-US" sz="1800" b="0" dirty="0">
                <a:solidFill>
                  <a:schemeClr val="tx1">
                    <a:lumMod val="65000"/>
                    <a:lumOff val="35000"/>
                  </a:schemeClr>
                </a:solidFill>
              </a:rPr>
              <a:t>List 1 key insight from the speakers and how these could apply to Ireland. </a:t>
            </a:r>
            <a:endParaRPr lang="en-IE" sz="1800" b="0" dirty="0">
              <a:solidFill>
                <a:schemeClr val="tx1">
                  <a:lumMod val="65000"/>
                  <a:lumOff val="35000"/>
                </a:schemeClr>
              </a:solidFill>
            </a:endParaRPr>
          </a:p>
          <a:p>
            <a:pPr marL="285750" indent="-285750">
              <a:buFont typeface="Wingdings" panose="05000000000000000000" pitchFamily="2" charset="2"/>
              <a:buChar char="v"/>
            </a:pPr>
            <a:endParaRPr lang="en-IE" sz="1800" dirty="0"/>
          </a:p>
          <a:p>
            <a:r>
              <a:rPr lang="en-IE" sz="1800" dirty="0"/>
              <a:t>Session Focus</a:t>
            </a:r>
          </a:p>
          <a:p>
            <a:endParaRPr lang="en-IE" sz="1800" dirty="0"/>
          </a:p>
          <a:p>
            <a:r>
              <a:rPr lang="en-US" sz="1800" b="0" dirty="0">
                <a:solidFill>
                  <a:schemeClr val="tx1">
                    <a:lumMod val="65000"/>
                    <a:lumOff val="35000"/>
                  </a:schemeClr>
                </a:solidFill>
              </a:rPr>
              <a:t>Help participants clarify their market and offering – understanding who their guests are, what motivates them, which business model fits their idea, and identifying a unique </a:t>
            </a:r>
            <a:r>
              <a:rPr lang="en-US" sz="1800" b="0" dirty="0">
                <a:solidFill>
                  <a:srgbClr val="595959"/>
                </a:solidFill>
              </a:rPr>
              <a:t>opportunity</a:t>
            </a:r>
            <a:r>
              <a:rPr lang="en-US" sz="1800" b="0" dirty="0">
                <a:solidFill>
                  <a:schemeClr val="tx1">
                    <a:lumMod val="65000"/>
                    <a:lumOff val="35000"/>
                  </a:schemeClr>
                </a:solidFill>
              </a:rPr>
              <a:t> in their region or property. </a:t>
            </a:r>
          </a:p>
          <a:p>
            <a:endParaRPr lang="en-US" sz="1800" b="0" dirty="0">
              <a:solidFill>
                <a:schemeClr val="tx1">
                  <a:lumMod val="65000"/>
                  <a:lumOff val="35000"/>
                </a:schemeClr>
              </a:solidFill>
            </a:endParaRPr>
          </a:p>
          <a:p>
            <a:r>
              <a:rPr lang="en-US" sz="1800" b="0" dirty="0">
                <a:solidFill>
                  <a:schemeClr val="tx1">
                    <a:lumMod val="65000"/>
                    <a:lumOff val="35000"/>
                  </a:schemeClr>
                </a:solidFill>
              </a:rPr>
              <a:t>This session also debriefs the initial hybrid conference and uses case studies to show how others have defined their market and niche.</a:t>
            </a:r>
            <a:endParaRPr lang="en-IE" sz="1800" b="0" dirty="0">
              <a:solidFill>
                <a:schemeClr val="tx1">
                  <a:lumMod val="65000"/>
                  <a:lumOff val="35000"/>
                </a:schemeClr>
              </a:solidFill>
            </a:endParaRPr>
          </a:p>
        </p:txBody>
      </p:sp>
      <p:sp>
        <p:nvSpPr>
          <p:cNvPr id="10" name="Text Placeholder 9">
            <a:extLst>
              <a:ext uri="{FF2B5EF4-FFF2-40B4-BE49-F238E27FC236}">
                <a16:creationId xmlns:a16="http://schemas.microsoft.com/office/drawing/2014/main" id="{5ECCC3D9-380B-5AC4-EFB3-01D97B95DFF6}"/>
              </a:ext>
            </a:extLst>
          </p:cNvPr>
          <p:cNvSpPr>
            <a:spLocks noGrp="1"/>
          </p:cNvSpPr>
          <p:nvPr>
            <p:ph type="body" sz="quarter" idx="38"/>
          </p:nvPr>
        </p:nvSpPr>
        <p:spPr>
          <a:xfrm>
            <a:off x="634478" y="542934"/>
            <a:ext cx="6506617" cy="381311"/>
          </a:xfrm>
        </p:spPr>
        <p:txBody>
          <a:bodyPr/>
          <a:lstStyle/>
          <a:p>
            <a:r>
              <a:rPr lang="en-US" dirty="0">
                <a:solidFill>
                  <a:srgbClr val="EC7C69"/>
                </a:solidFill>
              </a:rPr>
              <a:t>Session 1: </a:t>
            </a:r>
            <a:r>
              <a:rPr lang="en-US" dirty="0"/>
              <a:t>Intro &amp; “Where You’re At &amp; What You’re Actually Selling”</a:t>
            </a:r>
            <a:endParaRPr lang="en-IE" dirty="0"/>
          </a:p>
        </p:txBody>
      </p:sp>
      <p:pic>
        <p:nvPicPr>
          <p:cNvPr id="16" name="Picture Placeholder 15" descr="A person lying on a bed in a glass room&#10;&#10;AI-generated content may be incorrect.">
            <a:extLst>
              <a:ext uri="{FF2B5EF4-FFF2-40B4-BE49-F238E27FC236}">
                <a16:creationId xmlns:a16="http://schemas.microsoft.com/office/drawing/2014/main" id="{69B55F06-D348-748C-6750-739FB5FA2DE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t="7125" b="7125"/>
          <a:stretch>
            <a:fillRect/>
          </a:stretch>
        </p:blipFill>
        <p:spPr/>
      </p:pic>
      <p:sp>
        <p:nvSpPr>
          <p:cNvPr id="2" name="Slide Number Placeholder 1">
            <a:extLst>
              <a:ext uri="{FF2B5EF4-FFF2-40B4-BE49-F238E27FC236}">
                <a16:creationId xmlns:a16="http://schemas.microsoft.com/office/drawing/2014/main" id="{CAE2DF8E-E26E-6BAE-3DB0-97E13F92AE48}"/>
              </a:ext>
            </a:extLst>
          </p:cNvPr>
          <p:cNvSpPr>
            <a:spLocks noGrp="1"/>
          </p:cNvSpPr>
          <p:nvPr>
            <p:ph type="sldNum" sz="quarter" idx="4"/>
          </p:nvPr>
        </p:nvSpPr>
        <p:spPr/>
        <p:txBody>
          <a:bodyPr/>
          <a:lstStyle/>
          <a:p>
            <a:fld id="{9C527BFA-2C0E-4CEC-B6A5-913A56FEF4B4}" type="slidenum">
              <a:rPr lang="fr-CA" smtClean="0"/>
              <a:pPr/>
              <a:t>9</a:t>
            </a:fld>
            <a:endParaRPr lang="fr-CA" dirty="0"/>
          </a:p>
        </p:txBody>
      </p:sp>
      <p:sp>
        <p:nvSpPr>
          <p:cNvPr id="12" name="Text Placeholder 11">
            <a:extLst>
              <a:ext uri="{FF2B5EF4-FFF2-40B4-BE49-F238E27FC236}">
                <a16:creationId xmlns:a16="http://schemas.microsoft.com/office/drawing/2014/main" id="{5823C19F-C220-3985-82B9-3F9CED9032F2}"/>
              </a:ext>
            </a:extLst>
          </p:cNvPr>
          <p:cNvSpPr>
            <a:spLocks noGrp="1"/>
          </p:cNvSpPr>
          <p:nvPr>
            <p:ph type="body" sz="quarter" idx="65"/>
          </p:nvPr>
        </p:nvSpPr>
        <p:spPr/>
        <p:txBody>
          <a:bodyPr/>
          <a:lstStyle/>
          <a:p>
            <a:r>
              <a:rPr lang="en-IE" dirty="0"/>
              <a:t>Panoramic Glass Lodge, Iceland</a:t>
            </a:r>
          </a:p>
        </p:txBody>
      </p:sp>
    </p:spTree>
    <p:extLst>
      <p:ext uri="{BB962C8B-B14F-4D97-AF65-F5344CB8AC3E}">
        <p14:creationId xmlns:p14="http://schemas.microsoft.com/office/powerpoint/2010/main" val="163496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79e60b5bafd725d9b9fc407f22f39c96">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1ae45fa45690b2ef04f4f0afa3e27b05"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ACE5954-A580-4C33-AB1A-A11E8A32F43E}"/>
</file>

<file path=customXml/itemProps2.xml><?xml version="1.0" encoding="utf-8"?>
<ds:datastoreItem xmlns:ds="http://schemas.openxmlformats.org/officeDocument/2006/customXml" ds:itemID="{12014E5D-FDC8-4BD2-B0D7-4D9D4B0AFF52}"/>
</file>

<file path=customXml/itemProps3.xml><?xml version="1.0" encoding="utf-8"?>
<ds:datastoreItem xmlns:ds="http://schemas.openxmlformats.org/officeDocument/2006/customXml" ds:itemID="{A93823AA-B156-4357-A492-EF125AFB4A82}"/>
</file>

<file path=docProps/app.xml><?xml version="1.0" encoding="utf-8"?>
<Properties xmlns="http://schemas.openxmlformats.org/officeDocument/2006/extended-properties" xmlns:vt="http://schemas.openxmlformats.org/officeDocument/2006/docPropsVTypes">
  <Template/>
  <TotalTime>36287</TotalTime>
  <Words>5030</Words>
  <Application>Microsoft Office PowerPoint</Application>
  <PresentationFormat>Custom</PresentationFormat>
  <Paragraphs>503</Paragraphs>
  <Slides>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Calibri Light</vt:lpstr>
      <vt:lpstr>Montserrat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Laura Magan (MMS,Ireland)</cp:lastModifiedBy>
  <cp:revision>1602</cp:revision>
  <cp:lastPrinted>2021-11-26T07:36:34Z</cp:lastPrinted>
  <dcterms:created xsi:type="dcterms:W3CDTF">2016-05-11T14:31:01Z</dcterms:created>
  <dcterms:modified xsi:type="dcterms:W3CDTF">2025-12-09T11:18:21Z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