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4"/>
  </p:notesMasterIdLst>
  <p:sldIdLst>
    <p:sldId id="7764" r:id="rId2"/>
    <p:sldId id="7743" r:id="rId3"/>
    <p:sldId id="7441" r:id="rId4"/>
    <p:sldId id="7437" r:id="rId5"/>
    <p:sldId id="7491" r:id="rId6"/>
    <p:sldId id="7492" r:id="rId7"/>
    <p:sldId id="7493" r:id="rId8"/>
    <p:sldId id="7458" r:id="rId9"/>
    <p:sldId id="7459" r:id="rId10"/>
    <p:sldId id="7460" r:id="rId11"/>
    <p:sldId id="7577" r:id="rId12"/>
    <p:sldId id="7578" r:id="rId13"/>
    <p:sldId id="7526" r:id="rId14"/>
    <p:sldId id="7514" r:id="rId15"/>
    <p:sldId id="7579" r:id="rId16"/>
    <p:sldId id="7521" r:id="rId17"/>
    <p:sldId id="7523" r:id="rId18"/>
    <p:sldId id="7524" r:id="rId19"/>
    <p:sldId id="7518" r:id="rId20"/>
    <p:sldId id="7519" r:id="rId21"/>
    <p:sldId id="7586" r:id="rId22"/>
    <p:sldId id="7303" r:id="rId23"/>
    <p:sldId id="7305" r:id="rId24"/>
    <p:sldId id="7350" r:id="rId25"/>
    <p:sldId id="7335" r:id="rId26"/>
    <p:sldId id="7352" r:id="rId27"/>
    <p:sldId id="7291" r:id="rId28"/>
    <p:sldId id="4325" r:id="rId29"/>
    <p:sldId id="6517" r:id="rId30"/>
    <p:sldId id="7337" r:id="rId31"/>
    <p:sldId id="7338" r:id="rId32"/>
    <p:sldId id="7339" r:id="rId33"/>
    <p:sldId id="7340" r:id="rId34"/>
    <p:sldId id="7292" r:id="rId35"/>
    <p:sldId id="7269" r:id="rId36"/>
    <p:sldId id="7228" r:id="rId37"/>
    <p:sldId id="7271" r:id="rId38"/>
    <p:sldId id="7267" r:id="rId39"/>
    <p:sldId id="7278" r:id="rId40"/>
    <p:sldId id="7230" r:id="rId41"/>
    <p:sldId id="7268" r:id="rId42"/>
    <p:sldId id="7318" r:id="rId43"/>
    <p:sldId id="6515" r:id="rId44"/>
    <p:sldId id="7355" r:id="rId45"/>
    <p:sldId id="7358" r:id="rId46"/>
    <p:sldId id="7361" r:id="rId47"/>
    <p:sldId id="7360" r:id="rId48"/>
    <p:sldId id="7362" r:id="rId49"/>
    <p:sldId id="6919" r:id="rId50"/>
    <p:sldId id="6920" r:id="rId51"/>
    <p:sldId id="6731" r:id="rId52"/>
    <p:sldId id="77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E96751"/>
    <a:srgbClr val="E98C7F"/>
    <a:srgbClr val="418D8F"/>
    <a:srgbClr val="F2A158"/>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A1267-1733-483E-AB34-DB10098772E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IE"/>
        </a:p>
      </dgm:t>
    </dgm:pt>
    <dgm:pt modelId="{575DF705-180D-4AC3-98B7-D056B822F5B5}">
      <dgm:prSet phldrT="[Text]" custT="1"/>
      <dgm:spPr/>
      <dgm:t>
        <a:bodyPr anchor="ctr"/>
        <a:lstStyle/>
        <a:p>
          <a:pPr marL="360000">
            <a:lnSpc>
              <a:spcPct val="100000"/>
            </a:lnSpc>
            <a:spcAft>
              <a:spcPts val="0"/>
            </a:spcAft>
            <a:buFont typeface="Arial" panose="020B0604020202020204" pitchFamily="34" charset="0"/>
            <a:buChar char="•"/>
          </a:pPr>
          <a:r>
            <a:rPr lang="en-US" sz="2000" kern="1200" dirty="0">
              <a:solidFill>
                <a:srgbClr val="494949"/>
              </a:solidFill>
            </a:rPr>
            <a:t>Bereken alle </a:t>
          </a:r>
          <a:r>
            <a:rPr lang="en-US" sz="2000" b="1" kern="1200" dirty="0">
              <a:solidFill>
                <a:srgbClr val="494949"/>
              </a:solidFill>
            </a:rPr>
            <a:t>exploitatiekosten </a:t>
          </a:r>
          <a:r>
            <a:rPr lang="en-US" sz="2000" kern="1200" dirty="0">
              <a:solidFill>
                <a:srgbClr val="494949"/>
              </a:solidFill>
            </a:rPr>
            <a:t>(schoonmaak, </a:t>
          </a:r>
          <a:r>
            <a:rPr lang="en-US" sz="2000" kern="1200" dirty="0">
              <a:solidFill>
                <a:srgbClr val="494949"/>
              </a:solidFill>
              <a:latin typeface="Calibri" panose="020F0502020204030204"/>
              <a:ea typeface="+mn-ea"/>
              <a:cs typeface="+mn-cs"/>
            </a:rPr>
            <a:t>elektriciteit, personeel, onderhoud, verzekering, enz.).
Tel </a:t>
          </a:r>
          <a:r>
            <a:rPr lang="en-US" sz="2000" kern="1200" dirty="0">
              <a:solidFill>
                <a:srgbClr val="494949"/>
              </a:solidFill>
            </a:rPr>
            <a:t>daar </a:t>
          </a:r>
          <a:r>
            <a:rPr lang="en-US" sz="2000" b="1" kern="1200" dirty="0">
              <a:solidFill>
                <a:srgbClr val="494949"/>
              </a:solidFill>
              <a:latin typeface="Calibri" panose="020F0502020204030204"/>
              <a:ea typeface="+mn-ea"/>
              <a:cs typeface="+mn-cs"/>
            </a:rPr>
            <a:t>de vaste kosten </a:t>
          </a:r>
          <a:r>
            <a:rPr lang="en-US" sz="2000" kern="1200" dirty="0">
              <a:solidFill>
                <a:srgbClr val="494949"/>
              </a:solidFill>
              <a:latin typeface="Calibri" panose="020F0502020204030204"/>
              <a:ea typeface="+mn-ea"/>
              <a:cs typeface="+mn-cs"/>
            </a:rPr>
            <a:t>bij op (hypotheek of huur, vergunningen, marketing).</a:t>
          </a:r>
          <a:r>
            <a:rPr lang="en-US" sz="2000" kern="1200" dirty="0" err="1">
              <a:solidFill>
                <a:srgbClr val="494949"/>
              </a:solidFill>
              <a:latin typeface="Calibri" panose="020F0502020204030204"/>
              <a:ea typeface="+mn-ea"/>
              <a:cs typeface="+mn-cs"/>
            </a:rPr>
            <a:t>Voeg</a:t>
          </a:r>
          <a:r>
            <a:rPr lang="en-US" sz="2000" kern="1200" dirty="0">
              <a:solidFill>
                <a:srgbClr val="494949"/>
              </a:solidFill>
              <a:latin typeface="Calibri" panose="020F0502020204030204"/>
              <a:ea typeface="+mn-ea"/>
              <a:cs typeface="+mn-cs"/>
            </a:rPr>
            <a:t> een </a:t>
          </a:r>
          <a:r>
            <a:rPr lang="en-US" sz="2000" b="1" kern="1200" dirty="0">
              <a:solidFill>
                <a:srgbClr val="494949"/>
              </a:solidFill>
              <a:latin typeface="Calibri" panose="020F0502020204030204"/>
              <a:ea typeface="+mn-ea"/>
              <a:cs typeface="+mn-cs"/>
            </a:rPr>
            <a:t>opslag</a:t>
          </a:r>
          <a:r>
            <a:rPr lang="en-US" sz="2000" kern="1200" dirty="0">
              <a:solidFill>
                <a:srgbClr val="494949"/>
              </a:solidFill>
              <a:latin typeface="Calibri" panose="020F0502020204030204"/>
              <a:ea typeface="+mn-ea"/>
              <a:cs typeface="+mn-cs"/>
            </a:rPr>
            <a:t> toe (bijvoorbeeld 20-30%) om winst te maken.</a:t>
          </a:r>
          <a:endParaRPr lang="en-IE" sz="2000" kern="1200" dirty="0">
            <a:solidFill>
              <a:srgbClr val="494949"/>
            </a:solidFill>
            <a:latin typeface="Calibri" panose="020F0502020204030204"/>
            <a:ea typeface="+mn-ea"/>
            <a:cs typeface="+mn-cs"/>
          </a:endParaRPr>
        </a:p>
      </dgm:t>
    </dgm:pt>
    <dgm:pt modelId="{540C94E6-0FC8-4F85-B7FC-91D6A41E3001}" type="parTrans" cxnId="{C0FBA53A-587A-469C-A1C0-259D7C3E7ACF}">
      <dgm:prSet/>
      <dgm:spPr/>
      <dgm:t>
        <a:bodyPr/>
        <a:lstStyle/>
        <a:p>
          <a:endParaRPr lang="en-IE" sz="2200"/>
        </a:p>
      </dgm:t>
    </dgm:pt>
    <dgm:pt modelId="{1FFA28A5-FE44-4F69-96CB-5F5262581614}" type="sibTrans" cxnId="{C0FBA53A-587A-469C-A1C0-259D7C3E7ACF}">
      <dgm:prSet/>
      <dgm:spPr/>
      <dgm:t>
        <a:bodyPr/>
        <a:lstStyle/>
        <a:p>
          <a:endParaRPr lang="en-IE" sz="2200"/>
        </a:p>
      </dgm:t>
    </dgm:pt>
    <dgm:pt modelId="{16689BAD-FD1C-412D-B4FD-211B9F663C15}">
      <dgm:prSet phldrT="[Text]" custT="1"/>
      <dgm:spPr>
        <a:solidFill>
          <a:srgbClr val="EC7C69"/>
        </a:solidFill>
      </dgm:spPr>
      <dgm:t>
        <a:bodyPr/>
        <a:lstStyle/>
        <a:p>
          <a:r>
            <a:rPr lang="en-IE" sz="2400" b="1" dirty="0"/>
            <a:t>Voorbeeld</a:t>
          </a:r>
        </a:p>
      </dgm:t>
    </dgm:pt>
    <dgm:pt modelId="{DE3AD807-D7D3-4A4D-8D24-0FF7A266BD19}" type="parTrans" cxnId="{941D93A1-5EA1-4FD7-BE44-D97F80BAB88B}">
      <dgm:prSet/>
      <dgm:spPr/>
      <dgm:t>
        <a:bodyPr/>
        <a:lstStyle/>
        <a:p>
          <a:endParaRPr lang="en-IE" sz="2200"/>
        </a:p>
      </dgm:t>
    </dgm:pt>
    <dgm:pt modelId="{1F1F4C33-EC36-444A-ADD7-6AD840CA4D85}" type="sibTrans" cxnId="{941D93A1-5EA1-4FD7-BE44-D97F80BAB88B}">
      <dgm:prSet/>
      <dgm:spPr/>
      <dgm:t>
        <a:bodyPr/>
        <a:lstStyle/>
        <a:p>
          <a:endParaRPr lang="en-IE" sz="2200"/>
        </a:p>
      </dgm:t>
    </dgm:pt>
    <dgm:pt modelId="{FB574927-5E1C-4589-948D-F77579F2270E}">
      <dgm:prSet phldrT="[Text]" custT="1"/>
      <dgm:spPr/>
      <dgm:t>
        <a:bodyPr/>
        <a:lstStyle/>
        <a:p>
          <a:pPr marL="360000">
            <a:buFont typeface="Arial" panose="020B0604020202020204" pitchFamily="34" charset="0"/>
            <a:buChar char="•"/>
          </a:pPr>
          <a:r>
            <a:rPr lang="en-US" sz="2000" dirty="0">
              <a:solidFill>
                <a:srgbClr val="494949"/>
              </a:solidFill>
              <a:latin typeface="Calibri" panose="020F0502020204030204"/>
              <a:ea typeface="+mn-ea"/>
              <a:cs typeface="+mn-cs"/>
            </a:rPr>
            <a:t>Als uw </a:t>
          </a:r>
          <a:r>
            <a:rPr lang="en-US" sz="2000" b="1" dirty="0">
              <a:solidFill>
                <a:srgbClr val="494949"/>
              </a:solidFill>
              <a:latin typeface="Calibri" panose="020F0502020204030204"/>
              <a:ea typeface="+mn-ea"/>
              <a:cs typeface="+mn-cs"/>
            </a:rPr>
            <a:t>gemiddelde kosten per gast per nacht </a:t>
          </a:r>
          <a:r>
            <a:rPr lang="en-US" sz="2000" dirty="0">
              <a:solidFill>
                <a:srgbClr val="494949"/>
              </a:solidFill>
              <a:latin typeface="Calibri" panose="020F0502020204030204"/>
              <a:ea typeface="+mn-ea"/>
              <a:cs typeface="+mn-cs"/>
            </a:rPr>
            <a:t>€ 80 bedragen, kunt u de prijs op € 104 vaststellen om een winst van 30% te garanderen.</a:t>
          </a:r>
          <a:endParaRPr lang="en-IE" sz="2000" dirty="0"/>
        </a:p>
      </dgm:t>
    </dgm:pt>
    <dgm:pt modelId="{97ABE170-8259-4BE4-8B51-8F8BBD839755}" type="parTrans" cxnId="{A66F7E32-F3E4-4F0C-B8E9-94ABDDE7728B}">
      <dgm:prSet/>
      <dgm:spPr/>
      <dgm:t>
        <a:bodyPr/>
        <a:lstStyle/>
        <a:p>
          <a:endParaRPr lang="en-IE" sz="2200"/>
        </a:p>
      </dgm:t>
    </dgm:pt>
    <dgm:pt modelId="{D625C6CE-5997-49BA-910A-CF13A0F1C146}" type="sibTrans" cxnId="{A66F7E32-F3E4-4F0C-B8E9-94ABDDE7728B}">
      <dgm:prSet/>
      <dgm:spPr/>
      <dgm:t>
        <a:bodyPr/>
        <a:lstStyle/>
        <a:p>
          <a:endParaRPr lang="en-IE" sz="2200"/>
        </a:p>
      </dgm:t>
    </dgm:pt>
    <dgm:pt modelId="{33A37F47-EC96-479F-8B2F-6D0739814A2D}">
      <dgm:prSet phldrT="[Text]" custT="1"/>
      <dgm:spPr>
        <a:solidFill>
          <a:srgbClr val="459597"/>
        </a:solidFill>
      </dgm:spPr>
      <dgm:t>
        <a:bodyPr/>
        <a:lstStyle/>
        <a:p>
          <a:r>
            <a:rPr lang="en-IE" sz="2400" b="1" dirty="0"/>
            <a:t>Kostengebaseerde prijsstelling</a:t>
          </a:r>
        </a:p>
        <a:p>
          <a:r>
            <a:rPr lang="en-IE" sz="2200" dirty="0"/>
            <a:t>Bij deze strategie worden de prijzen vastgesteld op basis van de totale kosten voor het runnen van het bedrijf plus een opslag voor winst.</a:t>
          </a:r>
        </a:p>
      </dgm:t>
    </dgm:pt>
    <dgm:pt modelId="{D32CE66A-CAB8-476D-9A60-71CD3FB021AC}" type="sibTrans" cxnId="{A34EB5EA-D927-4383-803A-BBBC100ED77A}">
      <dgm:prSet/>
      <dgm:spPr/>
      <dgm:t>
        <a:bodyPr/>
        <a:lstStyle/>
        <a:p>
          <a:endParaRPr lang="en-IE" sz="2200"/>
        </a:p>
      </dgm:t>
    </dgm:pt>
    <dgm:pt modelId="{17517013-FE30-40C8-8812-C4C51E2131D6}" type="parTrans" cxnId="{A34EB5EA-D927-4383-803A-BBBC100ED77A}">
      <dgm:prSet/>
      <dgm:spPr/>
      <dgm:t>
        <a:bodyPr/>
        <a:lstStyle/>
        <a:p>
          <a:endParaRPr lang="en-IE" sz="2200"/>
        </a:p>
      </dgm:t>
    </dgm:pt>
    <dgm:pt modelId="{C4DDB02D-E8FA-4C2D-85DD-2639907EA909}">
      <dgm:prSet custT="1"/>
      <dgm:spPr>
        <a:solidFill>
          <a:srgbClr val="459597"/>
        </a:solidFill>
      </dgm:spPr>
      <dgm:t>
        <a:bodyPr/>
        <a:lstStyle/>
        <a:p>
          <a:r>
            <a:rPr lang="en-IE" sz="2400" b="1" dirty="0"/>
            <a:t>Op waarde gebaseerde prijsstelling</a:t>
          </a:r>
        </a:p>
        <a:p>
          <a:r>
            <a:rPr lang="en-US" sz="2200" b="0" dirty="0"/>
            <a:t>Deze strategie is gebaseerd op de waargenomen waarde van uw accommodatie voor uw ideale gast, in plaats van alleen op de kosten.</a:t>
          </a:r>
          <a:endParaRPr lang="en-IE" sz="2200" b="0" dirty="0"/>
        </a:p>
      </dgm:t>
    </dgm:pt>
    <dgm:pt modelId="{58D947DC-2EB4-43E6-B62C-E9D7E9FB12B4}" type="parTrans" cxnId="{21958708-19B1-451A-903D-82D8895087A0}">
      <dgm:prSet/>
      <dgm:spPr/>
      <dgm:t>
        <a:bodyPr/>
        <a:lstStyle/>
        <a:p>
          <a:endParaRPr lang="en-IE"/>
        </a:p>
      </dgm:t>
    </dgm:pt>
    <dgm:pt modelId="{18A6AFB7-B435-4E32-BCD8-BDC9D2CC69CE}" type="sibTrans" cxnId="{21958708-19B1-451A-903D-82D8895087A0}">
      <dgm:prSet/>
      <dgm:spPr/>
      <dgm:t>
        <a:bodyPr/>
        <a:lstStyle/>
        <a:p>
          <a:endParaRPr lang="en-IE"/>
        </a:p>
      </dgm:t>
    </dgm:pt>
    <dgm:pt modelId="{1ACD6FAF-3162-4875-8959-FFBF27ACFB99}">
      <dgm:prSet custT="1"/>
      <dgm:spPr/>
      <dgm:t>
        <a:bodyPr/>
        <a:lstStyle/>
        <a:p>
          <a:pPr marL="360000" indent="-230400">
            <a:lnSpc>
              <a:spcPct val="100000"/>
            </a:lnSpc>
            <a:spcAft>
              <a:spcPts val="0"/>
            </a:spcAft>
          </a:pPr>
          <a:r>
            <a:rPr lang="en-IE" sz="2000" kern="1200" dirty="0">
              <a:solidFill>
                <a:srgbClr val="494949"/>
              </a:solidFill>
              <a:latin typeface="Calibri" panose="020F0502020204030204"/>
              <a:ea typeface="+mn-ea"/>
              <a:cs typeface="+mn-cs"/>
            </a:rPr>
            <a:t>U houdt rekening met wat uw gasten </a:t>
          </a:r>
          <a:r>
            <a:rPr lang="en-IE" sz="2000" b="1" kern="1200" dirty="0">
              <a:solidFill>
                <a:srgbClr val="494949"/>
              </a:solidFill>
              <a:latin typeface="Calibri" panose="020F0502020204030204"/>
              <a:ea typeface="+mn-ea"/>
              <a:cs typeface="+mn-cs"/>
            </a:rPr>
            <a:t>het meest waarderen</a:t>
          </a:r>
          <a:r>
            <a:rPr lang="en-IE" sz="2000" kern="1200" dirty="0">
              <a:solidFill>
                <a:srgbClr val="494949"/>
              </a:solidFill>
              <a:latin typeface="Calibri" panose="020F0502020204030204"/>
              <a:ea typeface="+mn-ea"/>
              <a:cs typeface="+mn-cs"/>
            </a:rPr>
            <a:t>: rust, authenticiteit, eco-luxe en culturele </a:t>
          </a:r>
          <a:r>
            <a:rPr lang="en-IE" sz="2000" kern="1200" dirty="0" err="1">
              <a:solidFill>
                <a:srgbClr val="494949"/>
              </a:solidFill>
              <a:latin typeface="Calibri" panose="020F0502020204030204"/>
              <a:ea typeface="+mn-ea"/>
              <a:cs typeface="+mn-cs"/>
            </a:rPr>
            <a:t>onderdompeling.Vergelijk</a:t>
          </a:r>
          <a:r>
            <a:rPr lang="en-IE" sz="2000" kern="1200" dirty="0">
              <a:solidFill>
                <a:srgbClr val="494949"/>
              </a:solidFill>
              <a:latin typeface="Calibri" panose="020F0502020204030204"/>
              <a:ea typeface="+mn-ea"/>
              <a:cs typeface="+mn-cs"/>
            </a:rPr>
            <a:t> uw accommodatie met </a:t>
          </a:r>
          <a:r>
            <a:rPr lang="en-IE" sz="2000" b="1" kern="1200" dirty="0">
              <a:solidFill>
                <a:srgbClr val="494949"/>
              </a:solidFill>
              <a:latin typeface="Calibri" panose="020F0502020204030204"/>
              <a:ea typeface="+mn-ea"/>
              <a:cs typeface="+mn-cs"/>
            </a:rPr>
            <a:t>vergelijkbare unieke verblijven </a:t>
          </a:r>
          <a:r>
            <a:rPr lang="en-IE" sz="2000" kern="1200" dirty="0">
              <a:solidFill>
                <a:srgbClr val="494949"/>
              </a:solidFill>
              <a:latin typeface="Calibri" panose="020F0502020204030204"/>
              <a:ea typeface="+mn-ea"/>
              <a:cs typeface="+mn-cs"/>
            </a:rPr>
            <a:t>(Airbnb, eco-lodges, </a:t>
          </a:r>
          <a:r>
            <a:rPr lang="en-IE" sz="2000" kern="1200" dirty="0" err="1">
              <a:solidFill>
                <a:srgbClr val="494949"/>
              </a:solidFill>
              <a:latin typeface="Calibri" panose="020F0502020204030204"/>
              <a:ea typeface="+mn-ea"/>
              <a:cs typeface="+mn-cs"/>
            </a:rPr>
            <a:t>boetiekhotels</a:t>
          </a:r>
          <a:r>
            <a:rPr lang="en-IE" sz="2000" kern="1200" dirty="0">
              <a:solidFill>
                <a:srgbClr val="494949"/>
              </a:solidFill>
              <a:latin typeface="Calibri" panose="020F0502020204030204"/>
              <a:ea typeface="+mn-ea"/>
              <a:cs typeface="+mn-cs"/>
            </a:rPr>
            <a:t>).</a:t>
          </a:r>
          <a:r>
            <a:rPr lang="en-IE" sz="2000" kern="1200" dirty="0" err="1">
              <a:solidFill>
                <a:srgbClr val="494949"/>
              </a:solidFill>
              <a:latin typeface="Calibri" panose="020F0502020204030204"/>
              <a:ea typeface="+mn-ea"/>
              <a:cs typeface="+mn-cs"/>
            </a:rPr>
            <a:t>Gebruik</a:t>
          </a:r>
          <a:r>
            <a:rPr lang="en-IE" sz="2000" kern="1200" dirty="0">
              <a:solidFill>
                <a:srgbClr val="494949"/>
              </a:solidFill>
              <a:latin typeface="Calibri" panose="020F0502020204030204"/>
              <a:ea typeface="+mn-ea"/>
              <a:cs typeface="+mn-cs"/>
            </a:rPr>
            <a:t> branding en storytelling om </a:t>
          </a:r>
          <a:r>
            <a:rPr lang="en-IE" sz="2000" b="1" kern="1200" dirty="0">
              <a:solidFill>
                <a:srgbClr val="494949"/>
              </a:solidFill>
              <a:latin typeface="Calibri" panose="020F0502020204030204"/>
              <a:ea typeface="+mn-ea"/>
              <a:cs typeface="+mn-cs"/>
            </a:rPr>
            <a:t>hogere tarieven te rechtvaardigen</a:t>
          </a:r>
          <a:r>
            <a:rPr lang="en-IE" sz="2000" kern="1200" dirty="0">
              <a:solidFill>
                <a:srgbClr val="494949"/>
              </a:solidFill>
              <a:latin typeface="Calibri" panose="020F0502020204030204"/>
              <a:ea typeface="+mn-ea"/>
              <a:cs typeface="+mn-cs"/>
            </a:rPr>
            <a:t>.</a:t>
          </a:r>
        </a:p>
      </dgm:t>
    </dgm:pt>
    <dgm:pt modelId="{03FB2C27-183F-42C1-8180-EF3DB1FC63D5}" type="parTrans" cxnId="{A7AB04F4-4516-496D-91C6-9291FC5EB784}">
      <dgm:prSet/>
      <dgm:spPr/>
      <dgm:t>
        <a:bodyPr/>
        <a:lstStyle/>
        <a:p>
          <a:endParaRPr lang="en-IE"/>
        </a:p>
      </dgm:t>
    </dgm:pt>
    <dgm:pt modelId="{D661B45D-2FE3-4B48-AE0C-D27DDF70CB5F}" type="sibTrans" cxnId="{A7AB04F4-4516-496D-91C6-9291FC5EB784}">
      <dgm:prSet/>
      <dgm:spPr/>
      <dgm:t>
        <a:bodyPr/>
        <a:lstStyle/>
        <a:p>
          <a:endParaRPr lang="en-IE"/>
        </a:p>
      </dgm:t>
    </dgm:pt>
    <dgm:pt modelId="{29B53108-1F9A-462D-81ED-4F6D66E43031}" type="pres">
      <dgm:prSet presAssocID="{06EA1267-1733-483E-AB34-DB10098772E9}" presName="Name0" presStyleCnt="0">
        <dgm:presLayoutVars>
          <dgm:dir/>
          <dgm:animLvl val="lvl"/>
          <dgm:resizeHandles/>
        </dgm:presLayoutVars>
      </dgm:prSet>
      <dgm:spPr/>
    </dgm:pt>
    <dgm:pt modelId="{211F849D-5570-4BC9-8A58-DDBC2D979DF4}" type="pres">
      <dgm:prSet presAssocID="{33A37F47-EC96-479F-8B2F-6D0739814A2D}" presName="linNode" presStyleCnt="0"/>
      <dgm:spPr/>
    </dgm:pt>
    <dgm:pt modelId="{F80D3727-A3ED-4281-96D7-7B648227E379}" type="pres">
      <dgm:prSet presAssocID="{33A37F47-EC96-479F-8B2F-6D0739814A2D}" presName="parentShp" presStyleLbl="node1" presStyleIdx="0" presStyleCnt="3" custScaleX="125374">
        <dgm:presLayoutVars>
          <dgm:bulletEnabled val="1"/>
        </dgm:presLayoutVars>
      </dgm:prSet>
      <dgm:spPr/>
    </dgm:pt>
    <dgm:pt modelId="{4383C847-6FF9-4913-A7D3-A31CA38B762F}" type="pres">
      <dgm:prSet presAssocID="{33A37F47-EC96-479F-8B2F-6D0739814A2D}" presName="childShp" presStyleLbl="bgAccFollowNode1" presStyleIdx="0" presStyleCnt="3" custScaleX="151302" custScaleY="113215" custLinFactNeighborX="5579" custLinFactNeighborY="-151">
        <dgm:presLayoutVars>
          <dgm:bulletEnabled val="1"/>
        </dgm:presLayoutVars>
      </dgm:prSet>
      <dgm:spPr/>
    </dgm:pt>
    <dgm:pt modelId="{71568E34-063B-4C9D-A40A-402902CB2C1B}" type="pres">
      <dgm:prSet presAssocID="{D32CE66A-CAB8-476D-9A60-71CD3FB021AC}" presName="spacing" presStyleCnt="0"/>
      <dgm:spPr/>
    </dgm:pt>
    <dgm:pt modelId="{6EEB37C4-94F3-460E-8E37-C5532EE4F3CD}" type="pres">
      <dgm:prSet presAssocID="{16689BAD-FD1C-412D-B4FD-211B9F663C15}" presName="linNode" presStyleCnt="0"/>
      <dgm:spPr/>
    </dgm:pt>
    <dgm:pt modelId="{C4520A6F-3487-47FB-9996-B476BCAE790A}" type="pres">
      <dgm:prSet presAssocID="{16689BAD-FD1C-412D-B4FD-211B9F663C15}" presName="parentShp" presStyleLbl="node1" presStyleIdx="1" presStyleCnt="3" custScaleX="79243" custScaleY="46446" custLinFactNeighborX="-1" custLinFactNeighborY="-14951">
        <dgm:presLayoutVars>
          <dgm:bulletEnabled val="1"/>
        </dgm:presLayoutVars>
      </dgm:prSet>
      <dgm:spPr/>
    </dgm:pt>
    <dgm:pt modelId="{D79E8065-A3C6-413E-9E5E-686BA913F362}" type="pres">
      <dgm:prSet presAssocID="{16689BAD-FD1C-412D-B4FD-211B9F663C15}" presName="childShp" presStyleLbl="bgAccFollowNode1" presStyleIdx="1" presStyleCnt="3" custScaleX="114325" custScaleY="51875" custLinFactNeighborX="3676" custLinFactNeighborY="-12832">
        <dgm:presLayoutVars>
          <dgm:bulletEnabled val="1"/>
        </dgm:presLayoutVars>
      </dgm:prSet>
      <dgm:spPr/>
    </dgm:pt>
    <dgm:pt modelId="{745BF3E0-263A-4678-871A-3DE8A40B6C07}" type="pres">
      <dgm:prSet presAssocID="{1F1F4C33-EC36-444A-ADD7-6AD840CA4D85}" presName="spacing" presStyleCnt="0"/>
      <dgm:spPr/>
    </dgm:pt>
    <dgm:pt modelId="{EFF0C323-E955-4C90-9CE8-D1B15EAEB15A}" type="pres">
      <dgm:prSet presAssocID="{C4DDB02D-E8FA-4C2D-85DD-2639907EA909}" presName="linNode" presStyleCnt="0"/>
      <dgm:spPr/>
    </dgm:pt>
    <dgm:pt modelId="{459D87BD-1E2F-4231-89D6-3A9C8AB55DDE}" type="pres">
      <dgm:prSet presAssocID="{C4DDB02D-E8FA-4C2D-85DD-2639907EA909}" presName="parentShp" presStyleLbl="node1" presStyleIdx="2" presStyleCnt="3" custScaleX="88609" custLinFactNeighborX="-1153" custLinFactNeighborY="-21354">
        <dgm:presLayoutVars>
          <dgm:bulletEnabled val="1"/>
        </dgm:presLayoutVars>
      </dgm:prSet>
      <dgm:spPr/>
    </dgm:pt>
    <dgm:pt modelId="{92CA5B09-B44B-415D-A5A8-120C5127EBED}" type="pres">
      <dgm:prSet presAssocID="{C4DDB02D-E8FA-4C2D-85DD-2639907EA909}" presName="childShp" presStyleLbl="bgAccFollowNode1" presStyleIdx="2" presStyleCnt="3" custScaleX="108472" custScaleY="131918" custLinFactNeighborX="37" custLinFactNeighborY="-21354">
        <dgm:presLayoutVars>
          <dgm:bulletEnabled val="1"/>
        </dgm:presLayoutVars>
      </dgm:prSet>
      <dgm:spPr/>
    </dgm:pt>
  </dgm:ptLst>
  <dgm:cxnLst>
    <dgm:cxn modelId="{21958708-19B1-451A-903D-82D8895087A0}" srcId="{06EA1267-1733-483E-AB34-DB10098772E9}" destId="{C4DDB02D-E8FA-4C2D-85DD-2639907EA909}" srcOrd="2" destOrd="0" parTransId="{58D947DC-2EB4-43E6-B62C-E9D7E9FB12B4}" sibTransId="{18A6AFB7-B435-4E32-BCD8-BDC9D2CC69CE}"/>
    <dgm:cxn modelId="{085DA52D-1E84-4BCB-A0D9-2649B78428C9}" type="presOf" srcId="{575DF705-180D-4AC3-98B7-D056B822F5B5}" destId="{4383C847-6FF9-4913-A7D3-A31CA38B762F}" srcOrd="0" destOrd="0" presId="urn:microsoft.com/office/officeart/2005/8/layout/vList6"/>
    <dgm:cxn modelId="{A66F7E32-F3E4-4F0C-B8E9-94ABDDE7728B}" srcId="{16689BAD-FD1C-412D-B4FD-211B9F663C15}" destId="{FB574927-5E1C-4589-948D-F77579F2270E}" srcOrd="0" destOrd="0" parTransId="{97ABE170-8259-4BE4-8B51-8F8BBD839755}" sibTransId="{D625C6CE-5997-49BA-910A-CF13A0F1C146}"/>
    <dgm:cxn modelId="{C0FBA53A-587A-469C-A1C0-259D7C3E7ACF}" srcId="{33A37F47-EC96-479F-8B2F-6D0739814A2D}" destId="{575DF705-180D-4AC3-98B7-D056B822F5B5}" srcOrd="0" destOrd="0" parTransId="{540C94E6-0FC8-4F85-B7FC-91D6A41E3001}" sibTransId="{1FFA28A5-FE44-4F69-96CB-5F5262581614}"/>
    <dgm:cxn modelId="{679F386E-6D32-4BE3-8E8F-CCC4A56F31DA}" type="presOf" srcId="{FB574927-5E1C-4589-948D-F77579F2270E}" destId="{D79E8065-A3C6-413E-9E5E-686BA913F362}" srcOrd="0" destOrd="0" presId="urn:microsoft.com/office/officeart/2005/8/layout/vList6"/>
    <dgm:cxn modelId="{C7847372-F3FA-4B5B-AB41-60C5CBDC15BD}" type="presOf" srcId="{1ACD6FAF-3162-4875-8959-FFBF27ACFB99}" destId="{92CA5B09-B44B-415D-A5A8-120C5127EBED}" srcOrd="0" destOrd="0" presId="urn:microsoft.com/office/officeart/2005/8/layout/vList6"/>
    <dgm:cxn modelId="{FF93948D-C3F7-4666-8D87-7601342AFDAE}" type="presOf" srcId="{33A37F47-EC96-479F-8B2F-6D0739814A2D}" destId="{F80D3727-A3ED-4281-96D7-7B648227E379}" srcOrd="0" destOrd="0" presId="urn:microsoft.com/office/officeart/2005/8/layout/vList6"/>
    <dgm:cxn modelId="{941D93A1-5EA1-4FD7-BE44-D97F80BAB88B}" srcId="{06EA1267-1733-483E-AB34-DB10098772E9}" destId="{16689BAD-FD1C-412D-B4FD-211B9F663C15}" srcOrd="1" destOrd="0" parTransId="{DE3AD807-D7D3-4A4D-8D24-0FF7A266BD19}" sibTransId="{1F1F4C33-EC36-444A-ADD7-6AD840CA4D85}"/>
    <dgm:cxn modelId="{500509B0-0F49-4B65-AD0D-BF5484D990E0}" type="presOf" srcId="{C4DDB02D-E8FA-4C2D-85DD-2639907EA909}" destId="{459D87BD-1E2F-4231-89D6-3A9C8AB55DDE}" srcOrd="0" destOrd="0" presId="urn:microsoft.com/office/officeart/2005/8/layout/vList6"/>
    <dgm:cxn modelId="{42DE8CCC-8C7A-4CB8-B721-A3958A5D539B}" type="presOf" srcId="{16689BAD-FD1C-412D-B4FD-211B9F663C15}" destId="{C4520A6F-3487-47FB-9996-B476BCAE790A}" srcOrd="0" destOrd="0" presId="urn:microsoft.com/office/officeart/2005/8/layout/vList6"/>
    <dgm:cxn modelId="{F46511CE-011D-4A0B-81E6-B195A11C095A}" type="presOf" srcId="{06EA1267-1733-483E-AB34-DB10098772E9}" destId="{29B53108-1F9A-462D-81ED-4F6D66E43031}" srcOrd="0" destOrd="0" presId="urn:microsoft.com/office/officeart/2005/8/layout/vList6"/>
    <dgm:cxn modelId="{A34EB5EA-D927-4383-803A-BBBC100ED77A}" srcId="{06EA1267-1733-483E-AB34-DB10098772E9}" destId="{33A37F47-EC96-479F-8B2F-6D0739814A2D}" srcOrd="0" destOrd="0" parTransId="{17517013-FE30-40C8-8812-C4C51E2131D6}" sibTransId="{D32CE66A-CAB8-476D-9A60-71CD3FB021AC}"/>
    <dgm:cxn modelId="{A7AB04F4-4516-496D-91C6-9291FC5EB784}" srcId="{C4DDB02D-E8FA-4C2D-85DD-2639907EA909}" destId="{1ACD6FAF-3162-4875-8959-FFBF27ACFB99}" srcOrd="0" destOrd="0" parTransId="{03FB2C27-183F-42C1-8180-EF3DB1FC63D5}" sibTransId="{D661B45D-2FE3-4B48-AE0C-D27DDF70CB5F}"/>
    <dgm:cxn modelId="{72B4B1AD-9AA0-45A6-BC15-DFF1B22DA70D}" type="presParOf" srcId="{29B53108-1F9A-462D-81ED-4F6D66E43031}" destId="{211F849D-5570-4BC9-8A58-DDBC2D979DF4}" srcOrd="0" destOrd="0" presId="urn:microsoft.com/office/officeart/2005/8/layout/vList6"/>
    <dgm:cxn modelId="{1AFFF84A-DA76-4455-853C-26801D8EB663}" type="presParOf" srcId="{211F849D-5570-4BC9-8A58-DDBC2D979DF4}" destId="{F80D3727-A3ED-4281-96D7-7B648227E379}" srcOrd="0" destOrd="0" presId="urn:microsoft.com/office/officeart/2005/8/layout/vList6"/>
    <dgm:cxn modelId="{8F791D3A-80AE-4A15-8F4A-1BDE54251E64}" type="presParOf" srcId="{211F849D-5570-4BC9-8A58-DDBC2D979DF4}" destId="{4383C847-6FF9-4913-A7D3-A31CA38B762F}" srcOrd="1" destOrd="0" presId="urn:microsoft.com/office/officeart/2005/8/layout/vList6"/>
    <dgm:cxn modelId="{897C0BEB-9766-46B6-9B15-82C48F9B9778}" type="presParOf" srcId="{29B53108-1F9A-462D-81ED-4F6D66E43031}" destId="{71568E34-063B-4C9D-A40A-402902CB2C1B}" srcOrd="1" destOrd="0" presId="urn:microsoft.com/office/officeart/2005/8/layout/vList6"/>
    <dgm:cxn modelId="{32BBD7C2-36BE-43B4-8E8D-24F81EA51137}" type="presParOf" srcId="{29B53108-1F9A-462D-81ED-4F6D66E43031}" destId="{6EEB37C4-94F3-460E-8E37-C5532EE4F3CD}" srcOrd="2" destOrd="0" presId="urn:microsoft.com/office/officeart/2005/8/layout/vList6"/>
    <dgm:cxn modelId="{8F45560A-BDDF-4752-8C3F-5E63F4FB7995}" type="presParOf" srcId="{6EEB37C4-94F3-460E-8E37-C5532EE4F3CD}" destId="{C4520A6F-3487-47FB-9996-B476BCAE790A}" srcOrd="0" destOrd="0" presId="urn:microsoft.com/office/officeart/2005/8/layout/vList6"/>
    <dgm:cxn modelId="{2509A488-E82B-486F-890F-EF61A1CF96C2}" type="presParOf" srcId="{6EEB37C4-94F3-460E-8E37-C5532EE4F3CD}" destId="{D79E8065-A3C6-413E-9E5E-686BA913F362}" srcOrd="1" destOrd="0" presId="urn:microsoft.com/office/officeart/2005/8/layout/vList6"/>
    <dgm:cxn modelId="{0FFEC7B0-F13C-4748-BA2B-76487B4D351F}" type="presParOf" srcId="{29B53108-1F9A-462D-81ED-4F6D66E43031}" destId="{745BF3E0-263A-4678-871A-3DE8A40B6C07}" srcOrd="3" destOrd="0" presId="urn:microsoft.com/office/officeart/2005/8/layout/vList6"/>
    <dgm:cxn modelId="{B23E2B55-61A9-4833-902C-D6AFF99DAE2D}" type="presParOf" srcId="{29B53108-1F9A-462D-81ED-4F6D66E43031}" destId="{EFF0C323-E955-4C90-9CE8-D1B15EAEB15A}" srcOrd="4" destOrd="0" presId="urn:microsoft.com/office/officeart/2005/8/layout/vList6"/>
    <dgm:cxn modelId="{3143649D-DF4D-4EB9-9055-49C8CF338DFA}" type="presParOf" srcId="{EFF0C323-E955-4C90-9CE8-D1B15EAEB15A}" destId="{459D87BD-1E2F-4231-89D6-3A9C8AB55DDE}" srcOrd="0" destOrd="0" presId="urn:microsoft.com/office/officeart/2005/8/layout/vList6"/>
    <dgm:cxn modelId="{266F0C05-4DCB-452B-A5EA-9E16ACF50988}" type="presParOf" srcId="{EFF0C323-E955-4C90-9CE8-D1B15EAEB15A}" destId="{92CA5B09-B44B-415D-A5A8-120C5127EBE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3C847-6FF9-4913-A7D3-A31CA38B762F}">
      <dsp:nvSpPr>
        <dsp:cNvPr id="0" name=""/>
        <dsp:cNvSpPr/>
      </dsp:nvSpPr>
      <dsp:spPr>
        <a:xfrm>
          <a:off x="4170078" y="0"/>
          <a:ext cx="7531282" cy="207303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360000" lvl="1" indent="-228600" algn="l" defTabSz="889000">
            <a:lnSpc>
              <a:spcPct val="100000"/>
            </a:lnSpc>
            <a:spcBef>
              <a:spcPct val="0"/>
            </a:spcBef>
            <a:spcAft>
              <a:spcPts val="0"/>
            </a:spcAft>
            <a:buFont typeface="Arial" panose="020B0604020202020204" pitchFamily="34" charset="0"/>
            <a:buChar char="•"/>
          </a:pPr>
          <a:r>
            <a:rPr lang="en-US" sz="2000" kern="1200" dirty="0">
              <a:solidFill>
                <a:srgbClr val="494949"/>
              </a:solidFill>
            </a:rPr>
            <a:t>Bereken alle </a:t>
          </a:r>
          <a:r>
            <a:rPr lang="en-US" sz="2000" b="1" kern="1200" dirty="0">
              <a:solidFill>
                <a:srgbClr val="494949"/>
              </a:solidFill>
            </a:rPr>
            <a:t>exploitatiekosten </a:t>
          </a:r>
          <a:r>
            <a:rPr lang="en-US" sz="2000" kern="1200" dirty="0">
              <a:solidFill>
                <a:srgbClr val="494949"/>
              </a:solidFill>
            </a:rPr>
            <a:t>(schoonmaak, </a:t>
          </a:r>
          <a:r>
            <a:rPr lang="en-US" sz="2000" kern="1200" dirty="0">
              <a:solidFill>
                <a:srgbClr val="494949"/>
              </a:solidFill>
              <a:latin typeface="Calibri" panose="020F0502020204030204"/>
              <a:ea typeface="+mn-ea"/>
              <a:cs typeface="+mn-cs"/>
            </a:rPr>
            <a:t>elektriciteit, personeel, onderhoud, verzekering, enz.).
Tel </a:t>
          </a:r>
          <a:r>
            <a:rPr lang="en-US" sz="2000" kern="1200" dirty="0">
              <a:solidFill>
                <a:srgbClr val="494949"/>
              </a:solidFill>
            </a:rPr>
            <a:t>daar </a:t>
          </a:r>
          <a:r>
            <a:rPr lang="en-US" sz="2000" b="1" kern="1200" dirty="0">
              <a:solidFill>
                <a:srgbClr val="494949"/>
              </a:solidFill>
              <a:latin typeface="Calibri" panose="020F0502020204030204"/>
              <a:ea typeface="+mn-ea"/>
              <a:cs typeface="+mn-cs"/>
            </a:rPr>
            <a:t>de vaste kosten </a:t>
          </a:r>
          <a:r>
            <a:rPr lang="en-US" sz="2000" kern="1200" dirty="0">
              <a:solidFill>
                <a:srgbClr val="494949"/>
              </a:solidFill>
              <a:latin typeface="Calibri" panose="020F0502020204030204"/>
              <a:ea typeface="+mn-ea"/>
              <a:cs typeface="+mn-cs"/>
            </a:rPr>
            <a:t>bij op (hypotheek of huur, vergunningen, marketing).</a:t>
          </a:r>
          <a:r>
            <a:rPr lang="en-US" sz="2000" kern="1200" dirty="0" err="1">
              <a:solidFill>
                <a:srgbClr val="494949"/>
              </a:solidFill>
              <a:latin typeface="Calibri" panose="020F0502020204030204"/>
              <a:ea typeface="+mn-ea"/>
              <a:cs typeface="+mn-cs"/>
            </a:rPr>
            <a:t>Voeg</a:t>
          </a:r>
          <a:r>
            <a:rPr lang="en-US" sz="2000" kern="1200" dirty="0">
              <a:solidFill>
                <a:srgbClr val="494949"/>
              </a:solidFill>
              <a:latin typeface="Calibri" panose="020F0502020204030204"/>
              <a:ea typeface="+mn-ea"/>
              <a:cs typeface="+mn-cs"/>
            </a:rPr>
            <a:t> een </a:t>
          </a:r>
          <a:r>
            <a:rPr lang="en-US" sz="2000" b="1" kern="1200" dirty="0">
              <a:solidFill>
                <a:srgbClr val="494949"/>
              </a:solidFill>
              <a:latin typeface="Calibri" panose="020F0502020204030204"/>
              <a:ea typeface="+mn-ea"/>
              <a:cs typeface="+mn-cs"/>
            </a:rPr>
            <a:t>opslag</a:t>
          </a:r>
          <a:r>
            <a:rPr lang="en-US" sz="2000" kern="1200" dirty="0">
              <a:solidFill>
                <a:srgbClr val="494949"/>
              </a:solidFill>
              <a:latin typeface="Calibri" panose="020F0502020204030204"/>
              <a:ea typeface="+mn-ea"/>
              <a:cs typeface="+mn-cs"/>
            </a:rPr>
            <a:t> toe (bijvoorbeeld 20-30%) om winst te maken.</a:t>
          </a:r>
          <a:endParaRPr lang="en-IE" sz="2000" kern="1200" dirty="0">
            <a:solidFill>
              <a:srgbClr val="494949"/>
            </a:solidFill>
            <a:latin typeface="Calibri" panose="020F0502020204030204"/>
            <a:ea typeface="+mn-ea"/>
            <a:cs typeface="+mn-cs"/>
          </a:endParaRPr>
        </a:p>
      </dsp:txBody>
      <dsp:txXfrm>
        <a:off x="4170078" y="259129"/>
        <a:ext cx="6753896" cy="1554772"/>
      </dsp:txXfrm>
    </dsp:sp>
    <dsp:sp modelId="{F80D3727-A3ED-4281-96D7-7B648227E379}">
      <dsp:nvSpPr>
        <dsp:cNvPr id="0" name=""/>
        <dsp:cNvSpPr/>
      </dsp:nvSpPr>
      <dsp:spPr>
        <a:xfrm>
          <a:off x="4813" y="121168"/>
          <a:ext cx="4160451" cy="1831056"/>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Kostengebaseerde prijsstelling</a:t>
          </a:r>
        </a:p>
        <a:p>
          <a:pPr marL="0" lvl="0" indent="0" algn="ctr" defTabSz="1066800">
            <a:lnSpc>
              <a:spcPct val="90000"/>
            </a:lnSpc>
            <a:spcBef>
              <a:spcPct val="0"/>
            </a:spcBef>
            <a:spcAft>
              <a:spcPct val="35000"/>
            </a:spcAft>
            <a:buNone/>
          </a:pPr>
          <a:r>
            <a:rPr lang="en-IE" sz="2200" kern="1200" dirty="0"/>
            <a:t>Bij deze strategie worden de prijzen vastgesteld op basis van de totale kosten voor het runnen van het bedrijf plus een opslag voor winst.</a:t>
          </a:r>
        </a:p>
      </dsp:txBody>
      <dsp:txXfrm>
        <a:off x="94198" y="210553"/>
        <a:ext cx="3981681" cy="1652286"/>
      </dsp:txXfrm>
    </dsp:sp>
    <dsp:sp modelId="{D79E8065-A3C6-413E-9E5E-686BA913F362}">
      <dsp:nvSpPr>
        <dsp:cNvPr id="0" name=""/>
        <dsp:cNvSpPr/>
      </dsp:nvSpPr>
      <dsp:spPr>
        <a:xfrm>
          <a:off x="3698327" y="2021356"/>
          <a:ext cx="8003033" cy="94986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360000" lvl="1" indent="-228600" algn="l" defTabSz="889000">
            <a:lnSpc>
              <a:spcPct val="90000"/>
            </a:lnSpc>
            <a:spcBef>
              <a:spcPct val="0"/>
            </a:spcBef>
            <a:spcAft>
              <a:spcPct val="15000"/>
            </a:spcAft>
            <a:buFont typeface="Arial" panose="020B0604020202020204" pitchFamily="34" charset="0"/>
            <a:buChar char="•"/>
          </a:pPr>
          <a:r>
            <a:rPr lang="en-US" sz="2000" kern="1200" dirty="0">
              <a:solidFill>
                <a:srgbClr val="494949"/>
              </a:solidFill>
              <a:latin typeface="Calibri" panose="020F0502020204030204"/>
              <a:ea typeface="+mn-ea"/>
              <a:cs typeface="+mn-cs"/>
            </a:rPr>
            <a:t>Als uw </a:t>
          </a:r>
          <a:r>
            <a:rPr lang="en-US" sz="2000" b="1" kern="1200" dirty="0">
              <a:solidFill>
                <a:srgbClr val="494949"/>
              </a:solidFill>
              <a:latin typeface="Calibri" panose="020F0502020204030204"/>
              <a:ea typeface="+mn-ea"/>
              <a:cs typeface="+mn-cs"/>
            </a:rPr>
            <a:t>gemiddelde kosten per gast per nacht </a:t>
          </a:r>
          <a:r>
            <a:rPr lang="en-US" sz="2000" kern="1200" dirty="0">
              <a:solidFill>
                <a:srgbClr val="494949"/>
              </a:solidFill>
              <a:latin typeface="Calibri" panose="020F0502020204030204"/>
              <a:ea typeface="+mn-ea"/>
              <a:cs typeface="+mn-cs"/>
            </a:rPr>
            <a:t>€ 80 bedragen, kunt u de prijs op € 104 vaststellen om een winst van 30% te garanderen.</a:t>
          </a:r>
          <a:endParaRPr lang="en-IE" sz="2000" kern="1200" dirty="0"/>
        </a:p>
      </dsp:txBody>
      <dsp:txXfrm>
        <a:off x="3698327" y="2140089"/>
        <a:ext cx="7646836" cy="712395"/>
      </dsp:txXfrm>
    </dsp:sp>
    <dsp:sp modelId="{C4520A6F-3487-47FB-9996-B476BCAE790A}">
      <dsp:nvSpPr>
        <dsp:cNvPr id="0" name=""/>
        <dsp:cNvSpPr/>
      </dsp:nvSpPr>
      <dsp:spPr>
        <a:xfrm>
          <a:off x="25" y="2032260"/>
          <a:ext cx="3698137" cy="850452"/>
        </a:xfrm>
        <a:prstGeom prst="round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Voorbeeld</a:t>
          </a:r>
        </a:p>
      </dsp:txBody>
      <dsp:txXfrm>
        <a:off x="41541" y="2073776"/>
        <a:ext cx="3615105" cy="767420"/>
      </dsp:txXfrm>
    </dsp:sp>
    <dsp:sp modelId="{92CA5B09-B44B-415D-A5A8-120C5127EBED}">
      <dsp:nvSpPr>
        <dsp:cNvPr id="0" name=""/>
        <dsp:cNvSpPr/>
      </dsp:nvSpPr>
      <dsp:spPr>
        <a:xfrm>
          <a:off x="4128444" y="2998279"/>
          <a:ext cx="7570997" cy="241549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360000" lvl="1" indent="-230400" algn="l" defTabSz="889000">
            <a:lnSpc>
              <a:spcPct val="100000"/>
            </a:lnSpc>
            <a:spcBef>
              <a:spcPct val="0"/>
            </a:spcBef>
            <a:spcAft>
              <a:spcPts val="0"/>
            </a:spcAft>
            <a:buChar char="•"/>
          </a:pPr>
          <a:r>
            <a:rPr lang="en-IE" sz="2000" kern="1200" dirty="0">
              <a:solidFill>
                <a:srgbClr val="494949"/>
              </a:solidFill>
              <a:latin typeface="Calibri" panose="020F0502020204030204"/>
              <a:ea typeface="+mn-ea"/>
              <a:cs typeface="+mn-cs"/>
            </a:rPr>
            <a:t>U houdt rekening met wat uw gasten </a:t>
          </a:r>
          <a:r>
            <a:rPr lang="en-IE" sz="2000" b="1" kern="1200" dirty="0">
              <a:solidFill>
                <a:srgbClr val="494949"/>
              </a:solidFill>
              <a:latin typeface="Calibri" panose="020F0502020204030204"/>
              <a:ea typeface="+mn-ea"/>
              <a:cs typeface="+mn-cs"/>
            </a:rPr>
            <a:t>het meest waarderen</a:t>
          </a:r>
          <a:r>
            <a:rPr lang="en-IE" sz="2000" kern="1200" dirty="0">
              <a:solidFill>
                <a:srgbClr val="494949"/>
              </a:solidFill>
              <a:latin typeface="Calibri" panose="020F0502020204030204"/>
              <a:ea typeface="+mn-ea"/>
              <a:cs typeface="+mn-cs"/>
            </a:rPr>
            <a:t>: rust, authenticiteit, eco-luxe en culturele </a:t>
          </a:r>
          <a:r>
            <a:rPr lang="en-IE" sz="2000" kern="1200" dirty="0" err="1">
              <a:solidFill>
                <a:srgbClr val="494949"/>
              </a:solidFill>
              <a:latin typeface="Calibri" panose="020F0502020204030204"/>
              <a:ea typeface="+mn-ea"/>
              <a:cs typeface="+mn-cs"/>
            </a:rPr>
            <a:t>onderdompeling.Vergelijk</a:t>
          </a:r>
          <a:r>
            <a:rPr lang="en-IE" sz="2000" kern="1200" dirty="0">
              <a:solidFill>
                <a:srgbClr val="494949"/>
              </a:solidFill>
              <a:latin typeface="Calibri" panose="020F0502020204030204"/>
              <a:ea typeface="+mn-ea"/>
              <a:cs typeface="+mn-cs"/>
            </a:rPr>
            <a:t> uw accommodatie met </a:t>
          </a:r>
          <a:r>
            <a:rPr lang="en-IE" sz="2000" b="1" kern="1200" dirty="0">
              <a:solidFill>
                <a:srgbClr val="494949"/>
              </a:solidFill>
              <a:latin typeface="Calibri" panose="020F0502020204030204"/>
              <a:ea typeface="+mn-ea"/>
              <a:cs typeface="+mn-cs"/>
            </a:rPr>
            <a:t>vergelijkbare unieke verblijven </a:t>
          </a:r>
          <a:r>
            <a:rPr lang="en-IE" sz="2000" kern="1200" dirty="0">
              <a:solidFill>
                <a:srgbClr val="494949"/>
              </a:solidFill>
              <a:latin typeface="Calibri" panose="020F0502020204030204"/>
              <a:ea typeface="+mn-ea"/>
              <a:cs typeface="+mn-cs"/>
            </a:rPr>
            <a:t>(Airbnb, eco-lodges, </a:t>
          </a:r>
          <a:r>
            <a:rPr lang="en-IE" sz="2000" kern="1200" dirty="0" err="1">
              <a:solidFill>
                <a:srgbClr val="494949"/>
              </a:solidFill>
              <a:latin typeface="Calibri" panose="020F0502020204030204"/>
              <a:ea typeface="+mn-ea"/>
              <a:cs typeface="+mn-cs"/>
            </a:rPr>
            <a:t>boetiekhotels</a:t>
          </a:r>
          <a:r>
            <a:rPr lang="en-IE" sz="2000" kern="1200" dirty="0">
              <a:solidFill>
                <a:srgbClr val="494949"/>
              </a:solidFill>
              <a:latin typeface="Calibri" panose="020F0502020204030204"/>
              <a:ea typeface="+mn-ea"/>
              <a:cs typeface="+mn-cs"/>
            </a:rPr>
            <a:t>).</a:t>
          </a:r>
          <a:r>
            <a:rPr lang="en-IE" sz="2000" kern="1200" dirty="0" err="1">
              <a:solidFill>
                <a:srgbClr val="494949"/>
              </a:solidFill>
              <a:latin typeface="Calibri" panose="020F0502020204030204"/>
              <a:ea typeface="+mn-ea"/>
              <a:cs typeface="+mn-cs"/>
            </a:rPr>
            <a:t>Gebruik</a:t>
          </a:r>
          <a:r>
            <a:rPr lang="en-IE" sz="2000" kern="1200" dirty="0">
              <a:solidFill>
                <a:srgbClr val="494949"/>
              </a:solidFill>
              <a:latin typeface="Calibri" panose="020F0502020204030204"/>
              <a:ea typeface="+mn-ea"/>
              <a:cs typeface="+mn-cs"/>
            </a:rPr>
            <a:t> branding en storytelling om </a:t>
          </a:r>
          <a:r>
            <a:rPr lang="en-IE" sz="2000" b="1" kern="1200" dirty="0">
              <a:solidFill>
                <a:srgbClr val="494949"/>
              </a:solidFill>
              <a:latin typeface="Calibri" panose="020F0502020204030204"/>
              <a:ea typeface="+mn-ea"/>
              <a:cs typeface="+mn-cs"/>
            </a:rPr>
            <a:t>hogere tarieven te rechtvaardigen</a:t>
          </a:r>
          <a:r>
            <a:rPr lang="en-IE" sz="2000" kern="1200" dirty="0">
              <a:solidFill>
                <a:srgbClr val="494949"/>
              </a:solidFill>
              <a:latin typeface="Calibri" panose="020F0502020204030204"/>
              <a:ea typeface="+mn-ea"/>
              <a:cs typeface="+mn-cs"/>
            </a:rPr>
            <a:t>.</a:t>
          </a:r>
        </a:p>
      </dsp:txBody>
      <dsp:txXfrm>
        <a:off x="4128444" y="3300216"/>
        <a:ext cx="6665188" cy="1811619"/>
      </dsp:txXfrm>
    </dsp:sp>
    <dsp:sp modelId="{459D87BD-1E2F-4231-89D6-3A9C8AB55DDE}">
      <dsp:nvSpPr>
        <dsp:cNvPr id="0" name=""/>
        <dsp:cNvSpPr/>
      </dsp:nvSpPr>
      <dsp:spPr>
        <a:xfrm>
          <a:off x="0" y="3290498"/>
          <a:ext cx="4123082" cy="1831056"/>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Op waarde gebaseerde prijsstelling</a:t>
          </a:r>
        </a:p>
        <a:p>
          <a:pPr marL="0" lvl="0" indent="0" algn="ctr" defTabSz="1066800">
            <a:lnSpc>
              <a:spcPct val="90000"/>
            </a:lnSpc>
            <a:spcBef>
              <a:spcPct val="0"/>
            </a:spcBef>
            <a:spcAft>
              <a:spcPct val="35000"/>
            </a:spcAft>
            <a:buNone/>
          </a:pPr>
          <a:r>
            <a:rPr lang="en-US" sz="2200" b="0" kern="1200" dirty="0"/>
            <a:t>Deze strategie is gebaseerd op de waargenomen waarde van uw accommodatie voor uw ideale gast, in plaats van alleen op de kosten.</a:t>
          </a:r>
          <a:endParaRPr lang="en-IE" sz="2200" b="0" kern="1200" dirty="0"/>
        </a:p>
      </dsp:txBody>
      <dsp:txXfrm>
        <a:off x="89385" y="3379883"/>
        <a:ext cx="3944312" cy="165228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24910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21B6C-F68F-E003-9E56-274FFF48B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8DE17-4AC9-056B-9814-8429D3DF3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F6BBF-F0AE-3942-ADBE-F99E73EA61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EC50AE-D2E9-8732-355D-7FBF58B37832}"/>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234344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2B187-CA6B-151B-E21D-FB952120F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3C6B2-9C3A-30EB-D4FC-866E47F12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74915-29C5-AEF1-BE9D-3B61E5DCF1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93E19D-1444-6453-CF62-3C0BCCD361F8}"/>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504641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9FB54-2A32-0B33-C009-73F642ED3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BE724-68EE-1718-BC19-AE6B2BD1C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8EE02-2926-2AF4-429A-05DCD863D3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5B36C2-899D-78CA-23A0-81E05BBBE7E7}"/>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396306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2163-9E77-444E-F6C7-2F6078118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0EED0-2A7A-F8D6-9FE5-CDB49BE57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FF61C-7FDC-DD96-7ABE-F343A5C5AA9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98CAA8-8F31-5991-B897-45457FDE402C}"/>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337459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6C297-FBEC-3D9D-A638-0027F85D5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8C004-9B24-392C-F2A1-4491B4FC6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8F886-7A8B-0AAD-54D7-D274B7FC8A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78D74E-C9CC-66DE-E9B3-6E8DAC9E2DEE}"/>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134771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8F674-4704-D58A-D9DD-33BAD1E17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BF49-8BAD-55D9-ADDD-5E55C90ED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DF1D1-1165-CA9C-861C-E58BC99D6EF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88FCC3-50BC-A4B2-A4DD-C2647FE5F34A}"/>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2303610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CCA82-0342-B539-48F9-304AEA75C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59255-0DCD-5DEF-4F30-451C8A92B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5A672-5C07-D554-3405-5D49A41D2BD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D1CBFA-EB64-1527-A9DB-740D050B2167}"/>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292485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025A1-83ED-73E8-F0A9-BFC031FDE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6CE0E-7CBC-CC28-D121-3724454CC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6C2CE-95FE-E937-5EFB-7323A68F5D7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E5998E-93F9-D2B7-8286-F97BA91A8864}"/>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362628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272610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F53DA-20B4-A11F-3FA5-2D7AE5130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26EFD-2E50-3754-481C-D565730C8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266A3-377B-B1B2-AAFD-0076751181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1C2A9C-412D-22F4-E7EA-586C47CB6375}"/>
              </a:ext>
            </a:extLst>
          </p:cNvPr>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406615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02AB-1509-4104-3348-221ECDC7F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D0104-1251-F3F1-870F-704F19C63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9A280-51F8-31F2-C18A-342B4CD396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8DFEF79-3D2B-350B-4E61-69F4A8B3D439}"/>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3099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D33600F7-5D6E-347D-BC8B-90B7E7E40F32}"/>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5994FBB-769F-8C9E-CACE-79B80044C85C}"/>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43FF00B1-F2A1-86FE-B607-56F6CB3EEC0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60A3B562-99E6-497D-D1F3-2097BC561AF2}"/>
              </a:ext>
            </a:extLst>
          </p:cNvPr>
          <p:cNvCxnSpPr>
            <a:cxnSpLocks/>
          </p:cNvCxnSpPr>
          <p:nvPr userDrawn="1"/>
        </p:nvCxnSpPr>
        <p:spPr>
          <a:xfrm>
            <a:off x="158568"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6509A1D8-AF78-DF38-C509-850E353A55B1}"/>
              </a:ext>
            </a:extLst>
          </p:cNvPr>
          <p:cNvSpPr>
            <a:spLocks noGrp="1"/>
          </p:cNvSpPr>
          <p:nvPr>
            <p:ph type="body" sz="quarter" idx="18" hasCustomPrompt="1"/>
          </p:nvPr>
        </p:nvSpPr>
        <p:spPr>
          <a:xfrm>
            <a:off x="277812"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21D938B-44A9-8E49-D283-8C25E765EFF2}"/>
              </a:ext>
            </a:extLst>
          </p:cNvPr>
          <p:cNvSpPr>
            <a:spLocks noGrp="1"/>
          </p:cNvSpPr>
          <p:nvPr>
            <p:ph type="body" sz="quarter" idx="19" hasCustomPrompt="1"/>
          </p:nvPr>
        </p:nvSpPr>
        <p:spPr>
          <a:xfrm>
            <a:off x="294611"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02248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196714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34" r:id="rId64"/>
    <p:sldLayoutId id="2147483963" r:id="rId65"/>
    <p:sldLayoutId id="2147483964" r:id="rId66"/>
    <p:sldLayoutId id="2147483966" r:id="rId67"/>
    <p:sldLayoutId id="2147483977"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https://www.siteminder.com/r/cost-based-pricing/#:~:text=Let%E2%80%99s%20say%20the%20total%20cost,would%20be%20calculated%20as%20follows" TargetMode="External"/><Relationship Id="rId2" Type="http://schemas.openxmlformats.org/officeDocument/2006/relationships/hyperlink" Target="https://www.tboacademy.com/blog/tourism-planning/" TargetMode="External"/><Relationship Id="rId1" Type="http://schemas.openxmlformats.org/officeDocument/2006/relationships/slideLayout" Target="../slideLayouts/slideLayout6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hyperlink" Target="https://www.littlehotelier.com/blog/increase-your-revenue/seasonal-pricing/#:~:text=What%20is%20seasonal%20pricing%3F" TargetMode="Externa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6.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27.svg"/><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hyperlink" Target="https://prenohq.com/blog/5-strategies-to-increase-hotel-revenue-during-low-season/#:~:text=A%20great%20way%20to%20increase,For%20example" TargetMode="External"/><Relationship Id="rId5" Type="http://schemas.openxmlformats.org/officeDocument/2006/relationships/image" Target="../media/image45.jpg"/><Relationship Id="rId4" Type="http://schemas.openxmlformats.org/officeDocument/2006/relationships/image" Target="../media/image27.sv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6.xml"/><Relationship Id="rId4" Type="http://schemas.openxmlformats.org/officeDocument/2006/relationships/image" Target="../media/image27.sv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46.png"/><Relationship Id="rId5" Type="http://schemas.openxmlformats.org/officeDocument/2006/relationships/hyperlink" Target="https://www.houfy.com/blog/choosing-the-right-cancellation-policy-for-your-vacation-rental" TargetMode="External"/><Relationship Id="rId4" Type="http://schemas.openxmlformats.org/officeDocument/2006/relationships/image" Target="../media/image27.sv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7.svg"/><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openxmlformats.org/officeDocument/2006/relationships/image" Target="../media/image46.png"/><Relationship Id="rId5" Type="http://schemas.openxmlformats.org/officeDocument/2006/relationships/hyperlink" Target="https://www.hostaway.com/blog/airbnb-minimum-nights/#:~:text=Off" TargetMode="External"/><Relationship Id="rId4" Type="http://schemas.openxmlformats.org/officeDocument/2006/relationships/image" Target="../media/image27.sv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27.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siteminder.com/r/hotel-financial-statements/#:~:text=" TargetMode="Externa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Mayo Glamping, Ierland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(Deel 3)</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582642" cy="697353"/>
          </a:xfrm>
        </p:spPr>
        <p:txBody>
          <a:bodyPr>
            <a:noAutofit/>
          </a:bodyPr>
          <a:lstStyle/>
          <a:p>
            <a:pPr defTabSz="777514">
              <a:lnSpc>
                <a:spcPct val="100000"/>
              </a:lnSpc>
              <a:spcBef>
                <a:spcPts val="0"/>
              </a:spcBef>
              <a:spcAft>
                <a:spcPts val="1200"/>
              </a:spcAft>
              <a:defRPr/>
            </a:pPr>
            <a:r>
              <a:rPr lang="en-US" sz="3200" b="1" dirty="0"/>
              <a:t>Het haalbaar maken – </a:t>
            </a:r>
            <a:r>
              <a:rPr lang="en-US" sz="3200" dirty="0"/>
              <a:t>Prijszetting, planning en financiële gezondheid op </a:t>
            </a:r>
            <a:r>
              <a:rPr lang="en-US" sz="3200" dirty="0" err="1"/>
              <a:t>lange</a:t>
            </a:r>
            <a:r>
              <a:rPr lang="en-US" sz="3200" dirty="0"/>
              <a:t> </a:t>
            </a:r>
            <a:r>
              <a:rPr lang="en-US" sz="3200" dirty="0" err="1"/>
              <a:t>termijn</a:t>
            </a:r>
            <a:r>
              <a:rPr lang="en-US" sz="3200" dirty="0"/>
              <a:t> </a:t>
            </a:r>
            <a:r>
              <a:rPr lang="en-GB" sz="2800" i="1" dirty="0" err="1"/>
              <a:t>Financiële</a:t>
            </a:r>
            <a:r>
              <a:rPr lang="en-GB" sz="2800" i="1" dirty="0"/>
              <a:t> planning en financiering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person and person sitting in a small house&#10;&#10;AI-generated content may be incorrect.">
            <a:extLst>
              <a:ext uri="{FF2B5EF4-FFF2-40B4-BE49-F238E27FC236}">
                <a16:creationId xmlns:a16="http://schemas.microsoft.com/office/drawing/2014/main" id="{D33A9C33-2B84-6EBF-7228-64AFB6D169C4}"/>
              </a:ext>
            </a:extLst>
          </p:cNvPr>
          <p:cNvPicPr>
            <a:picLocks noGrp="1" noChangeAspect="1"/>
          </p:cNvPicPr>
          <p:nvPr>
            <p:ph type="pic" sz="quarter" idx="19"/>
          </p:nvPr>
        </p:nvPicPr>
        <p:blipFill>
          <a:blip r:embed="rId2"/>
          <a:srcRect l="474" r="474"/>
          <a:stretch>
            <a:fillRect/>
          </a:stretch>
        </p:blipFill>
        <p:spPr/>
      </p:pic>
      <p:sp>
        <p:nvSpPr>
          <p:cNvPr id="2" name="TextBox 1">
            <a:extLst>
              <a:ext uri="{FF2B5EF4-FFF2-40B4-BE49-F238E27FC236}">
                <a16:creationId xmlns:a16="http://schemas.microsoft.com/office/drawing/2014/main" id="{2D9E5955-6EA3-F805-8937-E9177EC035BF}"/>
              </a:ext>
            </a:extLst>
          </p:cNvPr>
          <p:cNvSpPr txBox="1"/>
          <p:nvPr/>
        </p:nvSpPr>
        <p:spPr>
          <a:xfrm>
            <a:off x="7628965" y="255907"/>
            <a:ext cx="435684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b="1" i="1" dirty="0"/>
              <a:t>Opmerking: </a:t>
            </a:r>
            <a:r>
              <a:rPr lang="en-US" i="1" dirty="0"/>
              <a:t>voor de volledige uitgebreide versie van deze module, </a:t>
            </a:r>
            <a:r>
              <a:rPr lang="en-IE" i="1" dirty="0"/>
              <a:t>zie de Engelse versie.</a:t>
            </a:r>
          </a:p>
        </p:txBody>
      </p:sp>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EC4E3-2CC6-9F5C-A945-A4B18FCFE5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B5BCD9-1C3C-38C6-63FA-56DC22623B38}"/>
              </a:ext>
            </a:extLst>
          </p:cNvPr>
          <p:cNvSpPr>
            <a:spLocks noGrp="1"/>
          </p:cNvSpPr>
          <p:nvPr>
            <p:ph type="body" sz="quarter" idx="16"/>
          </p:nvPr>
        </p:nvSpPr>
        <p:spPr>
          <a:xfrm>
            <a:off x="992588" y="314811"/>
            <a:ext cx="10614687" cy="803654"/>
          </a:xfrm>
        </p:spPr>
        <p:txBody>
          <a:bodyPr/>
          <a:lstStyle/>
          <a:p>
            <a:r>
              <a:rPr lang="en-US" sz="3200" dirty="0">
                <a:solidFill>
                  <a:srgbClr val="E96751"/>
                </a:solidFill>
              </a:rPr>
              <a:t>Bereken winst </a:t>
            </a:r>
            <a:r>
              <a:rPr lang="en-US" sz="3200" dirty="0">
                <a:solidFill>
                  <a:srgbClr val="418D8F"/>
                </a:solidFill>
              </a:rPr>
              <a:t>op basis van meer boekingen</a:t>
            </a:r>
          </a:p>
        </p:txBody>
      </p:sp>
      <p:cxnSp>
        <p:nvCxnSpPr>
          <p:cNvPr id="2" name="Straight Connector 1">
            <a:extLst>
              <a:ext uri="{FF2B5EF4-FFF2-40B4-BE49-F238E27FC236}">
                <a16:creationId xmlns:a16="http://schemas.microsoft.com/office/drawing/2014/main" id="{E2FF7526-046D-5F47-8CE8-5F8C3CD091D8}"/>
              </a:ext>
            </a:extLst>
          </p:cNvPr>
          <p:cNvCxnSpPr>
            <a:cxnSpLocks/>
          </p:cNvCxnSpPr>
          <p:nvPr/>
        </p:nvCxnSpPr>
        <p:spPr>
          <a:xfrm>
            <a:off x="0" y="956078"/>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64163DE-482E-B32F-8B7C-A6C82F820565}"/>
              </a:ext>
            </a:extLst>
          </p:cNvPr>
          <p:cNvSpPr>
            <a:spLocks noGrp="1"/>
          </p:cNvSpPr>
          <p:nvPr>
            <p:ph type="body" sz="quarter" idx="18"/>
          </p:nvPr>
        </p:nvSpPr>
        <p:spPr>
          <a:xfrm>
            <a:off x="1360142" y="1126249"/>
            <a:ext cx="9137529" cy="803653"/>
          </a:xfrm>
        </p:spPr>
        <p:txBody>
          <a:bodyPr/>
          <a:lstStyle/>
          <a:p>
            <a:pPr marL="0" indent="0" algn="ctr">
              <a:spcAft>
                <a:spcPts val="600"/>
              </a:spcAft>
            </a:pPr>
            <a:r>
              <a:rPr lang="en-US" sz="2800" i="1" dirty="0">
                <a:solidFill>
                  <a:schemeClr val="bg1"/>
                </a:solidFill>
              </a:rPr>
              <a:t>"Hoeveel procent van het jaar moet ik geboekt zijn om break-even te draaien?"</a:t>
            </a:r>
          </a:p>
        </p:txBody>
      </p:sp>
      <p:sp>
        <p:nvSpPr>
          <p:cNvPr id="21" name="Text Placeholder 5">
            <a:extLst>
              <a:ext uri="{FF2B5EF4-FFF2-40B4-BE49-F238E27FC236}">
                <a16:creationId xmlns:a16="http://schemas.microsoft.com/office/drawing/2014/main" id="{FA104E86-5171-E123-EC0B-AEFC0CEBBC32}"/>
              </a:ext>
            </a:extLst>
          </p:cNvPr>
          <p:cNvSpPr txBox="1">
            <a:spLocks/>
          </p:cNvSpPr>
          <p:nvPr/>
        </p:nvSpPr>
        <p:spPr>
          <a:xfrm>
            <a:off x="1559931" y="1108435"/>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endParaRPr lang="en-US" dirty="0"/>
          </a:p>
        </p:txBody>
      </p:sp>
      <p:sp>
        <p:nvSpPr>
          <p:cNvPr id="26" name="Flowchart: Alternate Process 25">
            <a:extLst>
              <a:ext uri="{FF2B5EF4-FFF2-40B4-BE49-F238E27FC236}">
                <a16:creationId xmlns:a16="http://schemas.microsoft.com/office/drawing/2014/main" id="{D2F35B84-B193-FE40-0B84-AB081A251E0B}"/>
              </a:ext>
            </a:extLst>
          </p:cNvPr>
          <p:cNvSpPr/>
          <p:nvPr/>
        </p:nvSpPr>
        <p:spPr>
          <a:xfrm>
            <a:off x="552450" y="1190541"/>
            <a:ext cx="10864075" cy="545833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575B9159-3BD6-AFC4-410D-5EC403F4EC8A}"/>
              </a:ext>
            </a:extLst>
          </p:cNvPr>
          <p:cNvSpPr txBox="1">
            <a:spLocks/>
          </p:cNvSpPr>
          <p:nvPr/>
        </p:nvSpPr>
        <p:spPr>
          <a:xfrm>
            <a:off x="485775" y="1281565"/>
            <a:ext cx="1077861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pPr>
            <a:r>
              <a:rPr lang="en-US" sz="2800" b="1" dirty="0">
                <a:solidFill>
                  <a:srgbClr val="E96751"/>
                </a:solidFill>
              </a:rPr>
              <a:t>Bereken uw winst </a:t>
            </a:r>
            <a:r>
              <a:rPr lang="en-US" sz="2800" dirty="0">
                <a:solidFill>
                  <a:srgbClr val="E96751"/>
                </a:solidFill>
              </a:rPr>
              <a:t>(formule)</a:t>
            </a:r>
          </a:p>
          <a:p>
            <a:pPr marL="0" indent="0" algn="ctr">
              <a:lnSpc>
                <a:spcPct val="100000"/>
              </a:lnSpc>
              <a:spcBef>
                <a:spcPts val="0"/>
              </a:spcBef>
            </a:pPr>
            <a:r>
              <a:rPr lang="en-US" dirty="0">
                <a:solidFill>
                  <a:srgbClr val="418D8F"/>
                </a:solidFill>
              </a:rPr>
              <a:t> </a:t>
            </a:r>
            <a:r>
              <a:rPr lang="en-US" b="1" dirty="0">
                <a:solidFill>
                  <a:srgbClr val="418D8F"/>
                </a:solidFill>
              </a:rPr>
              <a:t>Winst </a:t>
            </a:r>
            <a:r>
              <a:rPr lang="en-US" dirty="0">
                <a:solidFill>
                  <a:srgbClr val="418D8F"/>
                </a:solidFill>
              </a:rPr>
              <a:t>= (prijs per nacht - variabele kosten per nacht) × aantal geboekte nachten - vaste kosten</a:t>
            </a:r>
          </a:p>
          <a:p>
            <a:pPr marL="0" indent="0" algn="ctr">
              <a:lnSpc>
                <a:spcPct val="100000"/>
              </a:lnSpc>
              <a:spcBef>
                <a:spcPts val="0"/>
              </a:spcBef>
            </a:pPr>
            <a:r>
              <a:rPr lang="en-US" i="1" dirty="0">
                <a:solidFill>
                  <a:srgbClr val="595959"/>
                </a:solidFill>
              </a:rPr>
              <a:t>Of in eenvoudige bewoordingen </a:t>
            </a:r>
          </a:p>
          <a:p>
            <a:pPr marL="0" indent="0" algn="ctr">
              <a:lnSpc>
                <a:spcPct val="100000"/>
              </a:lnSpc>
              <a:spcBef>
                <a:spcPts val="0"/>
              </a:spcBef>
            </a:pPr>
            <a:r>
              <a:rPr lang="en-US" b="1" dirty="0">
                <a:solidFill>
                  <a:srgbClr val="418D8F"/>
                </a:solidFill>
              </a:rPr>
              <a:t>Winst = </a:t>
            </a:r>
            <a:r>
              <a:rPr lang="en-US" dirty="0">
                <a:solidFill>
                  <a:srgbClr val="418D8F"/>
                </a:solidFill>
              </a:rPr>
              <a:t>netto-inkomsten per nacht × geboekte nachten − vaste kosten</a:t>
            </a:r>
          </a:p>
          <a:p>
            <a:pPr marL="0" indent="0" algn="ctr">
              <a:lnSpc>
                <a:spcPct val="100000"/>
              </a:lnSpc>
              <a:spcBef>
                <a:spcPts val="0"/>
              </a:spcBef>
            </a:pPr>
            <a:endParaRPr lang="en-US" sz="1000" dirty="0">
              <a:solidFill>
                <a:srgbClr val="418D8F"/>
              </a:solidFill>
            </a:endParaRPr>
          </a:p>
          <a:p>
            <a:pPr marL="0" indent="0" algn="ctr">
              <a:lnSpc>
                <a:spcPct val="100000"/>
              </a:lnSpc>
              <a:spcBef>
                <a:spcPts val="0"/>
              </a:spcBef>
            </a:pPr>
            <a:endParaRPr lang="en-US" sz="1000" dirty="0">
              <a:solidFill>
                <a:srgbClr val="418D8F"/>
              </a:solidFill>
            </a:endParaRPr>
          </a:p>
          <a:p>
            <a:pPr marL="0" indent="0" algn="ctr">
              <a:lnSpc>
                <a:spcPct val="100000"/>
              </a:lnSpc>
              <a:spcBef>
                <a:spcPts val="0"/>
              </a:spcBef>
            </a:pPr>
            <a:r>
              <a:rPr lang="en-US" b="1" dirty="0">
                <a:solidFill>
                  <a:srgbClr val="E96751"/>
                </a:solidFill>
              </a:rPr>
              <a:t>Stap 1: </a:t>
            </a:r>
            <a:r>
              <a:rPr lang="en-US" b="1" dirty="0">
                <a:solidFill>
                  <a:srgbClr val="459597"/>
                </a:solidFill>
              </a:rPr>
              <a:t>Bereken eerst het aantal break-even-nachten</a:t>
            </a:r>
          </a:p>
          <a:p>
            <a:pPr marL="0" indent="0" algn="ctr">
              <a:lnSpc>
                <a:spcPct val="100000"/>
              </a:lnSpc>
              <a:spcBef>
                <a:spcPts val="0"/>
              </a:spcBef>
            </a:pPr>
            <a:r>
              <a:rPr lang="en-US" sz="2200" b="1" i="1" dirty="0">
                <a:solidFill>
                  <a:srgbClr val="595959"/>
                </a:solidFill>
              </a:rPr>
              <a:t>Vaste kosten (FC) </a:t>
            </a:r>
            <a:r>
              <a:rPr lang="en-US" sz="2200" i="1" dirty="0">
                <a:solidFill>
                  <a:srgbClr val="595959"/>
                </a:solidFill>
              </a:rPr>
              <a:t>= € 14.000 </a:t>
            </a:r>
            <a:r>
              <a:rPr lang="en-US" sz="2200" b="1" i="1" dirty="0">
                <a:solidFill>
                  <a:srgbClr val="595959"/>
                </a:solidFill>
              </a:rPr>
              <a:t>     Variabele kosten per nacht (VC) </a:t>
            </a:r>
            <a:r>
              <a:rPr lang="en-US" sz="2200" i="1" dirty="0">
                <a:solidFill>
                  <a:srgbClr val="595959"/>
                </a:solidFill>
              </a:rPr>
              <a:t>= € 30 </a:t>
            </a:r>
          </a:p>
          <a:p>
            <a:pPr marL="0" indent="0" algn="ctr">
              <a:lnSpc>
                <a:spcPct val="100000"/>
              </a:lnSpc>
              <a:spcBef>
                <a:spcPts val="0"/>
              </a:spcBef>
            </a:pPr>
            <a:r>
              <a:rPr lang="en-US" sz="2200" b="1" i="1" dirty="0">
                <a:solidFill>
                  <a:srgbClr val="595959"/>
                </a:solidFill>
              </a:rPr>
              <a:t>Prijs per nacht </a:t>
            </a:r>
            <a:r>
              <a:rPr lang="en-US" sz="2200" i="1" dirty="0">
                <a:solidFill>
                  <a:srgbClr val="595959"/>
                </a:solidFill>
              </a:rPr>
              <a:t>= € 150 </a:t>
            </a:r>
            <a:r>
              <a:rPr lang="en-US" sz="2200" b="1" i="1" dirty="0">
                <a:solidFill>
                  <a:srgbClr val="595959"/>
                </a:solidFill>
              </a:rPr>
              <a:t>      Netto-inkomsten per nacht </a:t>
            </a:r>
            <a:r>
              <a:rPr lang="en-US" sz="2000" i="1" dirty="0">
                <a:solidFill>
                  <a:srgbClr val="595959"/>
                </a:solidFill>
              </a:rPr>
              <a:t>= € 150 – € 30 = </a:t>
            </a:r>
            <a:r>
              <a:rPr lang="en-US" sz="2000" b="1" i="1" dirty="0">
                <a:solidFill>
                  <a:srgbClr val="595959"/>
                </a:solidFill>
              </a:rPr>
              <a:t>€ 120</a:t>
            </a:r>
            <a:endParaRPr lang="en-US" sz="2200" i="1" dirty="0">
              <a:solidFill>
                <a:srgbClr val="595959"/>
              </a:solidFill>
            </a:endParaRPr>
          </a:p>
          <a:p>
            <a:pPr marL="0" indent="0" algn="ctr">
              <a:lnSpc>
                <a:spcPct val="100000"/>
              </a:lnSpc>
              <a:spcBef>
                <a:spcPts val="0"/>
              </a:spcBef>
            </a:pPr>
            <a:r>
              <a:rPr lang="en-US" b="1" dirty="0">
                <a:solidFill>
                  <a:srgbClr val="E96751"/>
                </a:solidFill>
              </a:rPr>
              <a:t>Break-even-nachten </a:t>
            </a:r>
            <a:r>
              <a:rPr lang="en-US" dirty="0">
                <a:solidFill>
                  <a:srgbClr val="595959"/>
                </a:solidFill>
              </a:rPr>
              <a:t>= € 14.000 ÷ € 120 = 117 nachten</a:t>
            </a:r>
          </a:p>
          <a:p>
            <a:pPr marL="0" indent="0" algn="ctr">
              <a:lnSpc>
                <a:spcPct val="100000"/>
              </a:lnSpc>
              <a:spcBef>
                <a:spcPts val="0"/>
              </a:spcBef>
            </a:pPr>
            <a:endParaRPr lang="en-US" sz="1000" dirty="0">
              <a:solidFill>
                <a:srgbClr val="595959"/>
              </a:solidFill>
            </a:endParaRPr>
          </a:p>
          <a:p>
            <a:pPr marL="0" indent="0" algn="ctr">
              <a:lnSpc>
                <a:spcPct val="100000"/>
              </a:lnSpc>
              <a:spcBef>
                <a:spcPts val="0"/>
              </a:spcBef>
            </a:pPr>
            <a:endParaRPr lang="en-US" sz="1000" dirty="0">
              <a:solidFill>
                <a:srgbClr val="595959"/>
              </a:solidFill>
            </a:endParaRPr>
          </a:p>
          <a:p>
            <a:pPr marL="0" indent="0" algn="ctr">
              <a:lnSpc>
                <a:spcPct val="100000"/>
              </a:lnSpc>
              <a:spcBef>
                <a:spcPts val="0"/>
              </a:spcBef>
            </a:pPr>
            <a:r>
              <a:rPr lang="en-US" b="1" dirty="0">
                <a:solidFill>
                  <a:srgbClr val="E96751"/>
                </a:solidFill>
              </a:rPr>
              <a:t>Stap 2: </a:t>
            </a:r>
            <a:r>
              <a:rPr lang="en-US" b="1" dirty="0">
                <a:solidFill>
                  <a:srgbClr val="459597"/>
                </a:solidFill>
              </a:rPr>
              <a:t>Bepaal de winst op basis van het toegenomen aantal boekingen</a:t>
            </a:r>
          </a:p>
          <a:p>
            <a:pPr marL="0" indent="0" algn="ctr">
              <a:lnSpc>
                <a:spcPct val="100000"/>
              </a:lnSpc>
              <a:spcBef>
                <a:spcPts val="0"/>
              </a:spcBef>
            </a:pPr>
            <a:r>
              <a:rPr lang="en-IE" b="1" dirty="0">
                <a:solidFill>
                  <a:srgbClr val="E96751"/>
                </a:solidFill>
              </a:rPr>
              <a:t>Winst als u het aantal break-even nachten van 117 naar 180 nachten verandert</a:t>
            </a:r>
            <a:r>
              <a:rPr lang="en-IE" dirty="0">
                <a:solidFill>
                  <a:srgbClr val="E96751"/>
                </a:solidFill>
              </a:rPr>
              <a:t>:</a:t>
            </a:r>
          </a:p>
          <a:p>
            <a:pPr marL="0" indent="0" algn="ctr">
              <a:lnSpc>
                <a:spcPct val="100000"/>
              </a:lnSpc>
              <a:spcBef>
                <a:spcPts val="0"/>
              </a:spcBef>
            </a:pPr>
            <a:r>
              <a:rPr lang="en-IE" dirty="0">
                <a:solidFill>
                  <a:srgbClr val="595959"/>
                </a:solidFill>
              </a:rPr>
              <a:t>€ 120 x 180 nachten = € 21.600 - Vaste kosten € 14.000 </a:t>
            </a:r>
          </a:p>
          <a:p>
            <a:pPr marL="0" indent="0" algn="ctr">
              <a:lnSpc>
                <a:spcPct val="100000"/>
              </a:lnSpc>
              <a:spcBef>
                <a:spcPts val="0"/>
              </a:spcBef>
            </a:pPr>
            <a:r>
              <a:rPr lang="en-IE" dirty="0">
                <a:solidFill>
                  <a:srgbClr val="595959"/>
                </a:solidFill>
              </a:rPr>
              <a:t>€ 21.600 – € 14.000 = </a:t>
            </a:r>
            <a:r>
              <a:rPr lang="en-IE" b="1" dirty="0">
                <a:solidFill>
                  <a:srgbClr val="E96751"/>
                </a:solidFill>
              </a:rPr>
              <a:t>€ 7.600 Totale winst</a:t>
            </a:r>
          </a:p>
        </p:txBody>
      </p:sp>
    </p:spTree>
    <p:extLst>
      <p:ext uri="{BB962C8B-B14F-4D97-AF65-F5344CB8AC3E}">
        <p14:creationId xmlns:p14="http://schemas.microsoft.com/office/powerpoint/2010/main" val="3891801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434C-4E89-15D3-1564-E61E8AAE0F5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D09521-B3B0-B49C-7513-25E0591F483A}"/>
              </a:ext>
            </a:extLst>
          </p:cNvPr>
          <p:cNvSpPr/>
          <p:nvPr/>
        </p:nvSpPr>
        <p:spPr>
          <a:xfrm>
            <a:off x="3857696" y="5183353"/>
            <a:ext cx="7817046" cy="15054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4" name="Text Placeholder 3">
            <a:extLst>
              <a:ext uri="{FF2B5EF4-FFF2-40B4-BE49-F238E27FC236}">
                <a16:creationId xmlns:a16="http://schemas.microsoft.com/office/drawing/2014/main" id="{4649F970-934F-8E6B-BE39-EB46626EC4C5}"/>
              </a:ext>
            </a:extLst>
          </p:cNvPr>
          <p:cNvSpPr>
            <a:spLocks noGrp="1"/>
          </p:cNvSpPr>
          <p:nvPr>
            <p:ph type="body" sz="quarter" idx="21"/>
          </p:nvPr>
        </p:nvSpPr>
        <p:spPr>
          <a:xfrm>
            <a:off x="4131795" y="869487"/>
            <a:ext cx="7582682" cy="4530541"/>
          </a:xfrm>
        </p:spPr>
        <p:txBody>
          <a:bodyPr/>
          <a:lstStyle/>
          <a:p>
            <a:pPr>
              <a:spcAft>
                <a:spcPts val="600"/>
              </a:spcAft>
            </a:pPr>
            <a:r>
              <a:rPr lang="en-US" sz="2000" b="1" dirty="0"/>
              <a:t>De winstmarge </a:t>
            </a:r>
            <a:r>
              <a:rPr lang="en-US" sz="2000" dirty="0"/>
              <a:t>geeft het </a:t>
            </a:r>
            <a:r>
              <a:rPr lang="en-US" sz="2000" b="1" dirty="0"/>
              <a:t>percentage van uw totale omzet </a:t>
            </a:r>
            <a:r>
              <a:rPr lang="en-US" sz="2000" dirty="0"/>
              <a:t>weer </a:t>
            </a:r>
            <a:r>
              <a:rPr lang="en-US" sz="2000" b="1" dirty="0"/>
              <a:t>dat u als winst overhoudt </a:t>
            </a:r>
            <a:r>
              <a:rPr lang="en-US" sz="2000" dirty="0"/>
              <a:t>nadat u al uw kosten hebt gedekt. Met andere woorden, hoeveel geld houdt u daadwerkelijk over van uw totale omzet nadat u al uw kosten hebt gedekt?</a:t>
            </a:r>
          </a:p>
          <a:p>
            <a:pPr>
              <a:spcAft>
                <a:spcPts val="600"/>
              </a:spcAft>
            </a:pPr>
            <a:r>
              <a:rPr lang="en-US" sz="2000" b="1" i="1" dirty="0">
                <a:solidFill>
                  <a:srgbClr val="E96751"/>
                </a:solidFill>
              </a:rPr>
              <a:t>"Ben ik gewoon druk bezig, of verdien ik geld?"</a:t>
            </a:r>
          </a:p>
          <a:p>
            <a:pPr marL="342900" indent="-342900">
              <a:spcAft>
                <a:spcPts val="600"/>
              </a:spcAft>
              <a:buFont typeface="Wingdings" panose="05000000000000000000" pitchFamily="2" charset="2"/>
              <a:buChar char="Ø"/>
            </a:pPr>
            <a:r>
              <a:rPr lang="en-US" sz="2000" b="1" dirty="0"/>
              <a:t>Prijsbepaling: </a:t>
            </a:r>
            <a:r>
              <a:rPr lang="en-US" sz="2000" dirty="0"/>
              <a:t>helpt u te bepalen of uw prijs hoog genoeg is om de kosten te dekken </a:t>
            </a:r>
            <a:r>
              <a:rPr lang="en-US" sz="2000" b="1" dirty="0"/>
              <a:t>en </a:t>
            </a:r>
            <a:r>
              <a:rPr lang="en-US" sz="2000" dirty="0"/>
              <a:t>winst te maken.</a:t>
            </a:r>
          </a:p>
          <a:p>
            <a:pPr marL="342900" indent="-342900">
              <a:spcAft>
                <a:spcPts val="600"/>
              </a:spcAft>
              <a:buFont typeface="Wingdings" panose="05000000000000000000" pitchFamily="2" charset="2"/>
              <a:buChar char="Ø"/>
            </a:pPr>
            <a:r>
              <a:rPr lang="en-US" sz="2000" b="1" dirty="0"/>
              <a:t>Beslissingen verbeteren: </a:t>
            </a:r>
            <a:r>
              <a:rPr lang="en-US" sz="2000" dirty="0"/>
              <a:t>laat u weten of u uw uitgaven moet verminderen, uw boekingen moet verhogen of uw diensten moet aanpassen.</a:t>
            </a:r>
          </a:p>
          <a:p>
            <a:pPr marL="342900" indent="-342900">
              <a:spcAft>
                <a:spcPts val="600"/>
              </a:spcAft>
              <a:buFont typeface="Wingdings" panose="05000000000000000000" pitchFamily="2" charset="2"/>
              <a:buChar char="Ø"/>
            </a:pPr>
            <a:r>
              <a:rPr lang="en-US" sz="2000" b="1" dirty="0"/>
              <a:t>Controleer de gezondheid van uw bedrijf: </a:t>
            </a:r>
            <a:r>
              <a:rPr lang="en-US" sz="2000" dirty="0"/>
              <a:t>naarmate uw winstmarge groeit, wordt uw bedrijf </a:t>
            </a:r>
            <a:r>
              <a:rPr lang="en-US" sz="2000" b="1" dirty="0"/>
              <a:t>efficiënter en duurzamer</a:t>
            </a:r>
            <a:r>
              <a:rPr lang="en-US" sz="2000" dirty="0"/>
              <a:t>.</a:t>
            </a:r>
            <a:endParaRPr lang="en-US" sz="2000" i="1" dirty="0">
              <a:solidFill>
                <a:srgbClr val="E96751"/>
              </a:solidFill>
            </a:endParaRPr>
          </a:p>
          <a:p>
            <a:pPr>
              <a:spcAft>
                <a:spcPts val="600"/>
              </a:spcAft>
            </a:pPr>
            <a:endParaRPr lang="en-IE" sz="2000" b="1" dirty="0">
              <a:solidFill>
                <a:srgbClr val="E96751"/>
              </a:solidFill>
            </a:endParaRPr>
          </a:p>
          <a:p>
            <a:pPr>
              <a:spcAft>
                <a:spcPts val="600"/>
              </a:spcAft>
            </a:pPr>
            <a:r>
              <a:rPr lang="en-IE" sz="2000" b="1" dirty="0">
                <a:solidFill>
                  <a:schemeClr val="bg1"/>
                </a:solidFill>
              </a:rPr>
              <a:t>Winstmarge </a:t>
            </a:r>
            <a:r>
              <a:rPr lang="en-IE" sz="2000" dirty="0">
                <a:solidFill>
                  <a:schemeClr val="bg1"/>
                </a:solidFill>
              </a:rPr>
              <a:t>= (winst ÷ totale omzet) × 100</a:t>
            </a:r>
          </a:p>
          <a:p>
            <a:pPr>
              <a:spcAft>
                <a:spcPts val="600"/>
              </a:spcAft>
            </a:pPr>
            <a:r>
              <a:rPr lang="en-IE" sz="2000" b="1" i="1" dirty="0">
                <a:solidFill>
                  <a:schemeClr val="bg1"/>
                </a:solidFill>
              </a:rPr>
              <a:t>Voorbeeld: </a:t>
            </a:r>
            <a:r>
              <a:rPr lang="en-US" sz="2000" dirty="0">
                <a:solidFill>
                  <a:schemeClr val="bg1"/>
                </a:solidFill>
              </a:rPr>
              <a:t>Totale omzet = € 150 × 180 nachten = € 27.000 Winst = € 7.600 Winstmarge = (€ 7.600 ÷ € 27.000) × 100 = 28,15%</a:t>
            </a:r>
          </a:p>
          <a:p>
            <a:pPr>
              <a:spcAft>
                <a:spcPts val="600"/>
              </a:spcAft>
            </a:pPr>
            <a:endParaRPr lang="en-US" sz="2000" dirty="0">
              <a:solidFill>
                <a:schemeClr val="bg1"/>
              </a:solidFill>
            </a:endParaRPr>
          </a:p>
          <a:p>
            <a:pPr>
              <a:spcAft>
                <a:spcPts val="600"/>
              </a:spcAft>
            </a:pPr>
            <a:endParaRPr lang="en-IE" sz="2000" dirty="0"/>
          </a:p>
          <a:p>
            <a:pPr>
              <a:spcAft>
                <a:spcPts val="600"/>
              </a:spcAft>
            </a:pPr>
            <a:endParaRPr lang="en-IE" sz="2000" dirty="0"/>
          </a:p>
        </p:txBody>
      </p:sp>
      <p:sp>
        <p:nvSpPr>
          <p:cNvPr id="5" name="Text Placeholder 4">
            <a:extLst>
              <a:ext uri="{FF2B5EF4-FFF2-40B4-BE49-F238E27FC236}">
                <a16:creationId xmlns:a16="http://schemas.microsoft.com/office/drawing/2014/main" id="{480E7B15-8645-CFF9-61BB-4BE3CEFC9DF8}"/>
              </a:ext>
            </a:extLst>
          </p:cNvPr>
          <p:cNvSpPr>
            <a:spLocks noGrp="1"/>
          </p:cNvSpPr>
          <p:nvPr>
            <p:ph type="body" sz="quarter" idx="23"/>
          </p:nvPr>
        </p:nvSpPr>
        <p:spPr>
          <a:xfrm>
            <a:off x="4131795" y="169220"/>
            <a:ext cx="7221426" cy="803654"/>
          </a:xfrm>
        </p:spPr>
        <p:txBody>
          <a:bodyPr/>
          <a:lstStyle/>
          <a:p>
            <a:r>
              <a:rPr lang="en-IE" sz="3200" dirty="0"/>
              <a:t>Bereken uw winstmarge</a:t>
            </a:r>
          </a:p>
        </p:txBody>
      </p:sp>
      <p:sp>
        <p:nvSpPr>
          <p:cNvPr id="6" name="Text Placeholder 5">
            <a:extLst>
              <a:ext uri="{FF2B5EF4-FFF2-40B4-BE49-F238E27FC236}">
                <a16:creationId xmlns:a16="http://schemas.microsoft.com/office/drawing/2014/main" id="{4D848A8D-561B-3D78-7F1D-DDD275758509}"/>
              </a:ext>
            </a:extLst>
          </p:cNvPr>
          <p:cNvSpPr>
            <a:spLocks noGrp="1"/>
          </p:cNvSpPr>
          <p:nvPr>
            <p:ph type="body" sz="quarter" idx="66"/>
          </p:nvPr>
        </p:nvSpPr>
        <p:spPr>
          <a:xfrm rot="16200000">
            <a:off x="2154606" y="1271829"/>
            <a:ext cx="2953721" cy="452458"/>
          </a:xfrm>
        </p:spPr>
        <p:txBody>
          <a:bodyPr/>
          <a:lstStyle/>
          <a:p>
            <a:endParaRPr lang="en-IE"/>
          </a:p>
        </p:txBody>
      </p:sp>
      <p:sp>
        <p:nvSpPr>
          <p:cNvPr id="7" name="Text Placeholder 6">
            <a:extLst>
              <a:ext uri="{FF2B5EF4-FFF2-40B4-BE49-F238E27FC236}">
                <a16:creationId xmlns:a16="http://schemas.microsoft.com/office/drawing/2014/main" id="{6C877F52-DBCC-F0F3-AB1C-56AF32890880}"/>
              </a:ext>
            </a:extLst>
          </p:cNvPr>
          <p:cNvSpPr>
            <a:spLocks noGrp="1"/>
          </p:cNvSpPr>
          <p:nvPr>
            <p:ph type="body" sz="quarter" idx="18"/>
          </p:nvPr>
        </p:nvSpPr>
        <p:spPr>
          <a:xfrm>
            <a:off x="675021" y="3392026"/>
            <a:ext cx="2893974" cy="1049221"/>
          </a:xfrm>
        </p:spPr>
        <p:txBody>
          <a:bodyPr/>
          <a:lstStyle/>
          <a:p>
            <a:r>
              <a:rPr lang="en-IE" b="0" dirty="0"/>
              <a:t>Winstmarge berekenen</a:t>
            </a:r>
          </a:p>
        </p:txBody>
      </p:sp>
      <p:pic>
        <p:nvPicPr>
          <p:cNvPr id="13" name="Picture Placeholder 12" descr="A glass door with a view of trees&#10;&#10;AI-generated content may be incorrect.">
            <a:extLst>
              <a:ext uri="{FF2B5EF4-FFF2-40B4-BE49-F238E27FC236}">
                <a16:creationId xmlns:a16="http://schemas.microsoft.com/office/drawing/2014/main" id="{B1F0C704-AC6D-7C41-93A4-46075CCF8461}"/>
              </a:ext>
            </a:extLst>
          </p:cNvPr>
          <p:cNvPicPr>
            <a:picLocks noGrp="1" noChangeAspect="1"/>
          </p:cNvPicPr>
          <p:nvPr>
            <p:ph type="pic" sz="quarter" idx="10"/>
          </p:nvPr>
        </p:nvPicPr>
        <p:blipFill>
          <a:blip r:embed="rId2"/>
          <a:srcRect l="10463" r="10463"/>
          <a:stretch>
            <a:fillRect/>
          </a:stretch>
        </p:blipFill>
        <p:spPr/>
      </p:pic>
      <p:sp>
        <p:nvSpPr>
          <p:cNvPr id="10" name="Text Placeholder 7">
            <a:extLst>
              <a:ext uri="{FF2B5EF4-FFF2-40B4-BE49-F238E27FC236}">
                <a16:creationId xmlns:a16="http://schemas.microsoft.com/office/drawing/2014/main" id="{3C249A7A-6109-EA6C-7ED4-F040F13FD840}"/>
              </a:ext>
            </a:extLst>
          </p:cNvPr>
          <p:cNvSpPr txBox="1">
            <a:spLocks/>
          </p:cNvSpPr>
          <p:nvPr/>
        </p:nvSpPr>
        <p:spPr>
          <a:xfrm>
            <a:off x="697829" y="211821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Winst- en prijsstrategieën</a:t>
            </a:r>
            <a:endParaRPr lang="en-IE" sz="3000" b="0"/>
          </a:p>
          <a:p>
            <a:endParaRPr lang="en-IE" sz="3000" dirty="0"/>
          </a:p>
        </p:txBody>
      </p:sp>
      <p:grpSp>
        <p:nvGrpSpPr>
          <p:cNvPr id="3" name="Group 2">
            <a:extLst>
              <a:ext uri="{FF2B5EF4-FFF2-40B4-BE49-F238E27FC236}">
                <a16:creationId xmlns:a16="http://schemas.microsoft.com/office/drawing/2014/main" id="{B37485D2-2347-24A6-8CA1-BFD5AFF2868C}"/>
              </a:ext>
            </a:extLst>
          </p:cNvPr>
          <p:cNvGrpSpPr/>
          <p:nvPr/>
        </p:nvGrpSpPr>
        <p:grpSpPr>
          <a:xfrm>
            <a:off x="10992877" y="65185"/>
            <a:ext cx="1081945" cy="1011723"/>
            <a:chOff x="1016000" y="1137920"/>
            <a:chExt cx="1016000" cy="1016000"/>
          </a:xfrm>
        </p:grpSpPr>
        <p:sp>
          <p:nvSpPr>
            <p:cNvPr id="8" name="Oval 7">
              <a:extLst>
                <a:ext uri="{FF2B5EF4-FFF2-40B4-BE49-F238E27FC236}">
                  <a16:creationId xmlns:a16="http://schemas.microsoft.com/office/drawing/2014/main" id="{415D3EE6-13FC-2A77-90FE-9F434F68493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AE3F6BE1-BFCA-53B8-30B4-44EB1F3B52C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24</a:t>
              </a:r>
            </a:p>
          </p:txBody>
        </p:sp>
      </p:grpSp>
    </p:spTree>
    <p:extLst>
      <p:ext uri="{BB962C8B-B14F-4D97-AF65-F5344CB8AC3E}">
        <p14:creationId xmlns:p14="http://schemas.microsoft.com/office/powerpoint/2010/main" val="3517596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617D-1B85-3E8E-5971-17D6B005AB0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B65F7B7-3C53-0CAE-E143-0FBA74695B1F}"/>
              </a:ext>
            </a:extLst>
          </p:cNvPr>
          <p:cNvSpPr>
            <a:spLocks noGrp="1"/>
          </p:cNvSpPr>
          <p:nvPr>
            <p:ph type="body" sz="quarter" idx="16"/>
          </p:nvPr>
        </p:nvSpPr>
        <p:spPr>
          <a:xfrm>
            <a:off x="648657" y="377763"/>
            <a:ext cx="10614687" cy="803654"/>
          </a:xfrm>
        </p:spPr>
        <p:txBody>
          <a:bodyPr/>
          <a:lstStyle/>
          <a:p>
            <a:r>
              <a:rPr lang="en-IE" dirty="0">
                <a:solidFill>
                  <a:srgbClr val="E96751"/>
                </a:solidFill>
              </a:rPr>
              <a:t>Voorbeeld: </a:t>
            </a:r>
            <a:r>
              <a:rPr lang="en-IE" dirty="0"/>
              <a:t>bereken uw winstmarge</a:t>
            </a:r>
          </a:p>
        </p:txBody>
      </p:sp>
      <p:sp>
        <p:nvSpPr>
          <p:cNvPr id="4" name="Text Placeholder 3">
            <a:extLst>
              <a:ext uri="{FF2B5EF4-FFF2-40B4-BE49-F238E27FC236}">
                <a16:creationId xmlns:a16="http://schemas.microsoft.com/office/drawing/2014/main" id="{3A6047B3-80DA-04D1-8C79-4C28A0508678}"/>
              </a:ext>
            </a:extLst>
          </p:cNvPr>
          <p:cNvSpPr>
            <a:spLocks noGrp="1"/>
          </p:cNvSpPr>
          <p:nvPr>
            <p:ph type="body" sz="quarter" idx="19"/>
          </p:nvPr>
        </p:nvSpPr>
        <p:spPr>
          <a:xfrm>
            <a:off x="648657" y="962379"/>
            <a:ext cx="10614687" cy="803654"/>
          </a:xfrm>
        </p:spPr>
        <p:txBody>
          <a:bodyPr/>
          <a:lstStyle/>
          <a:p>
            <a:r>
              <a:rPr lang="en-US" sz="2400" b="0" i="1" dirty="0">
                <a:solidFill>
                  <a:srgbClr val="595959"/>
                </a:solidFill>
              </a:rPr>
              <a:t>De winstmarge geeft aan hoeveel winst u overhoudt van elke verdiende euro, zodat u betere financiële beslissingen kunt nemen.</a:t>
            </a:r>
            <a:endParaRPr lang="en-IE" sz="2200" b="0" i="1" dirty="0">
              <a:solidFill>
                <a:srgbClr val="595959"/>
              </a:solidFill>
            </a:endParaRPr>
          </a:p>
        </p:txBody>
      </p:sp>
      <p:graphicFrame>
        <p:nvGraphicFramePr>
          <p:cNvPr id="2" name="Table 1">
            <a:extLst>
              <a:ext uri="{FF2B5EF4-FFF2-40B4-BE49-F238E27FC236}">
                <a16:creationId xmlns:a16="http://schemas.microsoft.com/office/drawing/2014/main" id="{78E9EB7F-DAB7-3DA2-B241-823098BF6870}"/>
              </a:ext>
            </a:extLst>
          </p:cNvPr>
          <p:cNvGraphicFramePr>
            <a:graphicFrameLocks noGrp="1"/>
          </p:cNvGraphicFramePr>
          <p:nvPr>
            <p:extLst>
              <p:ext uri="{D42A27DB-BD31-4B8C-83A1-F6EECF244321}">
                <p14:modId xmlns:p14="http://schemas.microsoft.com/office/powerpoint/2010/main" val="3281304238"/>
              </p:ext>
            </p:extLst>
          </p:nvPr>
        </p:nvGraphicFramePr>
        <p:xfrm>
          <a:off x="648657" y="1874045"/>
          <a:ext cx="10894681" cy="4511040"/>
        </p:xfrm>
        <a:graphic>
          <a:graphicData uri="http://schemas.openxmlformats.org/drawingml/2006/table">
            <a:tbl>
              <a:tblPr/>
              <a:tblGrid>
                <a:gridCol w="1556383">
                  <a:extLst>
                    <a:ext uri="{9D8B030D-6E8A-4147-A177-3AD203B41FA5}">
                      <a16:colId xmlns:a16="http://schemas.microsoft.com/office/drawing/2014/main" val="3574628655"/>
                    </a:ext>
                  </a:extLst>
                </a:gridCol>
                <a:gridCol w="1556383">
                  <a:extLst>
                    <a:ext uri="{9D8B030D-6E8A-4147-A177-3AD203B41FA5}">
                      <a16:colId xmlns:a16="http://schemas.microsoft.com/office/drawing/2014/main" val="3888865277"/>
                    </a:ext>
                  </a:extLst>
                </a:gridCol>
                <a:gridCol w="1556383">
                  <a:extLst>
                    <a:ext uri="{9D8B030D-6E8A-4147-A177-3AD203B41FA5}">
                      <a16:colId xmlns:a16="http://schemas.microsoft.com/office/drawing/2014/main" val="3840999659"/>
                    </a:ext>
                  </a:extLst>
                </a:gridCol>
                <a:gridCol w="1556383">
                  <a:extLst>
                    <a:ext uri="{9D8B030D-6E8A-4147-A177-3AD203B41FA5}">
                      <a16:colId xmlns:a16="http://schemas.microsoft.com/office/drawing/2014/main" val="1530847375"/>
                    </a:ext>
                  </a:extLst>
                </a:gridCol>
                <a:gridCol w="1556383">
                  <a:extLst>
                    <a:ext uri="{9D8B030D-6E8A-4147-A177-3AD203B41FA5}">
                      <a16:colId xmlns:a16="http://schemas.microsoft.com/office/drawing/2014/main" val="2268589532"/>
                    </a:ext>
                  </a:extLst>
                </a:gridCol>
                <a:gridCol w="1556383">
                  <a:extLst>
                    <a:ext uri="{9D8B030D-6E8A-4147-A177-3AD203B41FA5}">
                      <a16:colId xmlns:a16="http://schemas.microsoft.com/office/drawing/2014/main" val="2278908578"/>
                    </a:ext>
                  </a:extLst>
                </a:gridCol>
                <a:gridCol w="1556383">
                  <a:extLst>
                    <a:ext uri="{9D8B030D-6E8A-4147-A177-3AD203B41FA5}">
                      <a16:colId xmlns:a16="http://schemas.microsoft.com/office/drawing/2014/main" val="889870682"/>
                    </a:ext>
                  </a:extLst>
                </a:gridCol>
              </a:tblGrid>
              <a:tr h="640080">
                <a:tc>
                  <a:txBody>
                    <a:bodyPr/>
                    <a:lstStyle/>
                    <a:p>
                      <a:pPr>
                        <a:buNone/>
                      </a:pPr>
                      <a:r>
                        <a:rPr lang="en-IE" sz="2000" b="1" dirty="0">
                          <a:solidFill>
                            <a:schemeClr val="bg1"/>
                          </a:solidFill>
                        </a:rPr>
                        <a:t>Scenario</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Aantal geboekte nachten</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Prijs per nacht</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a:solidFill>
                            <a:schemeClr val="bg1"/>
                          </a:solidFill>
                        </a:rPr>
                        <a:t>Totale omzet</a:t>
                      </a:r>
                      <a:endParaRPr lang="en-IE"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Vaste kosten</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Winst</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Winstmarge</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45386456"/>
                  </a:ext>
                </a:extLst>
              </a:tr>
              <a:tr h="640080">
                <a:tc>
                  <a:txBody>
                    <a:bodyPr/>
                    <a:lstStyle/>
                    <a:p>
                      <a:pPr>
                        <a:buNone/>
                      </a:pPr>
                      <a:r>
                        <a:rPr lang="en-IE" sz="2000" b="1" dirty="0">
                          <a:solidFill>
                            <a:srgbClr val="595959"/>
                          </a:solidFill>
                        </a:rPr>
                        <a:t>A – Gezonde winst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€ 7.600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28,15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0164584"/>
                  </a:ext>
                </a:extLst>
              </a:tr>
              <a:tr h="640080">
                <a:tc>
                  <a:txBody>
                    <a:bodyPr/>
                    <a:lstStyle/>
                    <a:p>
                      <a:pPr>
                        <a:buNone/>
                      </a:pPr>
                      <a:r>
                        <a:rPr lang="en-IE" sz="2000" b="1" dirty="0">
                          <a:solidFill>
                            <a:srgbClr val="595959"/>
                          </a:solidFill>
                        </a:rPr>
                        <a:t>B – Lage marge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€ 2.000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455739"/>
                  </a:ext>
                </a:extLst>
              </a:tr>
              <a:tr h="640080">
                <a:tc>
                  <a:txBody>
                    <a:bodyPr/>
                    <a:lstStyle/>
                    <a:p>
                      <a:pPr>
                        <a:buNone/>
                      </a:pPr>
                      <a:r>
                        <a:rPr lang="en-IE" sz="2000" b="1" dirty="0">
                          <a:solidFill>
                            <a:srgbClr val="595959"/>
                          </a:solidFill>
                        </a:rPr>
                        <a:t>C – Meer boekingen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€ 33.000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€ 12.400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3767761"/>
                  </a:ext>
                </a:extLst>
              </a:tr>
              <a:tr h="640080">
                <a:tc>
                  <a:txBody>
                    <a:bodyPr/>
                    <a:lstStyle/>
                    <a:p>
                      <a:pPr>
                        <a:buNone/>
                      </a:pPr>
                      <a:r>
                        <a:rPr lang="en-IE" sz="2000" b="1" dirty="0">
                          <a:solidFill>
                            <a:srgbClr val="595959"/>
                          </a:solidFill>
                        </a:rPr>
                        <a:t>D – Lagere prijs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€ 21.600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€ 2.200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5577898"/>
                  </a:ext>
                </a:extLst>
              </a:tr>
              <a:tr h="640080">
                <a:tc>
                  <a:txBody>
                    <a:bodyPr/>
                    <a:lstStyle/>
                    <a:p>
                      <a:pPr>
                        <a:buNone/>
                      </a:pPr>
                      <a:r>
                        <a:rPr lang="en-IE" sz="2000" b="1" dirty="0">
                          <a:solidFill>
                            <a:srgbClr val="595959"/>
                          </a:solidFill>
                        </a:rPr>
                        <a:t>E – Break-even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€ 17.550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3501936"/>
                  </a:ext>
                </a:extLst>
              </a:tr>
            </a:tbl>
          </a:graphicData>
        </a:graphic>
      </p:graphicFrame>
    </p:spTree>
    <p:extLst>
      <p:ext uri="{BB962C8B-B14F-4D97-AF65-F5344CB8AC3E}">
        <p14:creationId xmlns:p14="http://schemas.microsoft.com/office/powerpoint/2010/main" val="256952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7EAF1-7144-0538-6429-F4CE9C241594}"/>
            </a:ext>
          </a:extLst>
        </p:cNvPr>
        <p:cNvGrpSpPr/>
        <p:nvPr/>
      </p:nvGrpSpPr>
      <p:grpSpPr>
        <a:xfrm>
          <a:off x="0" y="0"/>
          <a:ext cx="0" cy="0"/>
          <a:chOff x="0" y="0"/>
          <a:chExt cx="0" cy="0"/>
        </a:xfrm>
      </p:grpSpPr>
      <p:pic>
        <p:nvPicPr>
          <p:cNvPr id="9" name="Picture Placeholder 8" descr="A hand putting money into a box&#10;&#10;AI-generated content may be incorrect.">
            <a:extLst>
              <a:ext uri="{FF2B5EF4-FFF2-40B4-BE49-F238E27FC236}">
                <a16:creationId xmlns:a16="http://schemas.microsoft.com/office/drawing/2014/main" id="{2AE41CB1-A6CD-A6DF-F60E-3F97627778C1}"/>
              </a:ext>
            </a:extLst>
          </p:cNvPr>
          <p:cNvPicPr>
            <a:picLocks noGrp="1" noChangeAspect="1"/>
          </p:cNvPicPr>
          <p:nvPr>
            <p:ph type="pic" sz="quarter" idx="22"/>
          </p:nvPr>
        </p:nvPicPr>
        <p:blipFill>
          <a:blip r:embed="rId2"/>
          <a:srcRect t="8661" b="8661"/>
          <a:stretch/>
        </p:blipFill>
        <p:spPr/>
      </p:pic>
      <p:sp>
        <p:nvSpPr>
          <p:cNvPr id="8" name="Text Placeholder 7">
            <a:extLst>
              <a:ext uri="{FF2B5EF4-FFF2-40B4-BE49-F238E27FC236}">
                <a16:creationId xmlns:a16="http://schemas.microsoft.com/office/drawing/2014/main" id="{CB61C524-0D7D-8EEA-1DD9-DB0ACBCDCCD7}"/>
              </a:ext>
            </a:extLst>
          </p:cNvPr>
          <p:cNvSpPr>
            <a:spLocks noGrp="1"/>
          </p:cNvSpPr>
          <p:nvPr>
            <p:ph type="body" sz="quarter" idx="23"/>
          </p:nvPr>
        </p:nvSpPr>
        <p:spPr>
          <a:xfrm>
            <a:off x="455461" y="4871821"/>
            <a:ext cx="11193794" cy="1248936"/>
          </a:xfrm>
        </p:spPr>
        <p:txBody>
          <a:bodyPr/>
          <a:lstStyle/>
          <a:p>
            <a:pPr algn="ctr">
              <a:spcAft>
                <a:spcPts val="600"/>
              </a:spcAft>
            </a:pPr>
            <a:r>
              <a:rPr lang="en-US" i="1" dirty="0">
                <a:solidFill>
                  <a:srgbClr val="E96751"/>
                </a:solidFill>
              </a:rPr>
              <a:t>Welke </a:t>
            </a:r>
            <a:r>
              <a:rPr lang="en-US" b="1" i="1" dirty="0">
                <a:solidFill>
                  <a:srgbClr val="E96751"/>
                </a:solidFill>
              </a:rPr>
              <a:t>prijsbepalingsmethode </a:t>
            </a:r>
            <a:r>
              <a:rPr lang="en-US" i="1" dirty="0">
                <a:solidFill>
                  <a:srgbClr val="E96751"/>
                </a:solidFill>
              </a:rPr>
              <a:t>is het meest geschikt voor mijn bedrijf om concurrerend en winstgevend te blijven, rekening houdend met kosten, concurrentie, reputatie en waarde?</a:t>
            </a:r>
          </a:p>
          <a:p>
            <a:pPr algn="ctr">
              <a:spcAft>
                <a:spcPts val="600"/>
              </a:spcAft>
            </a:pPr>
            <a:r>
              <a:rPr lang="en-US" b="1" dirty="0">
                <a:solidFill>
                  <a:srgbClr val="E96751"/>
                </a:solidFill>
              </a:rPr>
              <a:t>Doelstelling: </a:t>
            </a:r>
            <a:r>
              <a:rPr lang="en-US" dirty="0"/>
              <a:t>De prijsstrategie kiezen en toepassen die het beste aansluit bij uw </a:t>
            </a:r>
            <a:r>
              <a:rPr lang="en-US" b="1" dirty="0"/>
              <a:t>bedrijfsdoelstellingen </a:t>
            </a:r>
            <a:r>
              <a:rPr lang="en-US" dirty="0"/>
              <a:t>en </a:t>
            </a:r>
            <a:r>
              <a:rPr lang="en-US" b="1" dirty="0"/>
              <a:t>de verwachtingen van uw gasten</a:t>
            </a:r>
            <a:r>
              <a:rPr lang="en-US" dirty="0"/>
              <a:t>.</a:t>
            </a:r>
            <a:endParaRPr lang="en-IE" dirty="0">
              <a:solidFill>
                <a:srgbClr val="E96751"/>
              </a:solidFill>
            </a:endParaRPr>
          </a:p>
        </p:txBody>
      </p:sp>
      <p:sp>
        <p:nvSpPr>
          <p:cNvPr id="5" name="Text Placeholder 4">
            <a:extLst>
              <a:ext uri="{FF2B5EF4-FFF2-40B4-BE49-F238E27FC236}">
                <a16:creationId xmlns:a16="http://schemas.microsoft.com/office/drawing/2014/main" id="{010119C5-4E16-3242-1256-CCD2506DF8F8}"/>
              </a:ext>
            </a:extLst>
          </p:cNvPr>
          <p:cNvSpPr>
            <a:spLocks noGrp="1"/>
          </p:cNvSpPr>
          <p:nvPr>
            <p:ph type="body" sz="quarter" idx="18"/>
          </p:nvPr>
        </p:nvSpPr>
        <p:spPr>
          <a:xfrm>
            <a:off x="8601075" y="2058049"/>
            <a:ext cx="2972444" cy="1049221"/>
          </a:xfrm>
        </p:spPr>
        <p:txBody>
          <a:bodyPr/>
          <a:lstStyle/>
          <a:p>
            <a:pPr algn="r"/>
            <a:r>
              <a:rPr lang="en-IE" sz="3200" b="0" dirty="0"/>
              <a:t>Uw prijsstrategie kiezen</a:t>
            </a:r>
          </a:p>
        </p:txBody>
      </p:sp>
      <p:grpSp>
        <p:nvGrpSpPr>
          <p:cNvPr id="6" name="Group 5">
            <a:extLst>
              <a:ext uri="{FF2B5EF4-FFF2-40B4-BE49-F238E27FC236}">
                <a16:creationId xmlns:a16="http://schemas.microsoft.com/office/drawing/2014/main" id="{365C975E-84A8-90CE-E07D-AB4C435EA76F}"/>
              </a:ext>
            </a:extLst>
          </p:cNvPr>
          <p:cNvGrpSpPr/>
          <p:nvPr/>
        </p:nvGrpSpPr>
        <p:grpSpPr>
          <a:xfrm>
            <a:off x="10920312" y="790445"/>
            <a:ext cx="1081945" cy="1011723"/>
            <a:chOff x="1016000" y="1137920"/>
            <a:chExt cx="1016000" cy="1016000"/>
          </a:xfrm>
        </p:grpSpPr>
        <p:sp>
          <p:nvSpPr>
            <p:cNvPr id="7" name="Oval 6">
              <a:extLst>
                <a:ext uri="{FF2B5EF4-FFF2-40B4-BE49-F238E27FC236}">
                  <a16:creationId xmlns:a16="http://schemas.microsoft.com/office/drawing/2014/main" id="{3FB938FF-A9FE-C219-821B-89D3E7DB36F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43C77946-836D-8AF0-0411-65AD6D602F4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25</a:t>
              </a:r>
            </a:p>
          </p:txBody>
        </p:sp>
      </p:grpSp>
    </p:spTree>
    <p:extLst>
      <p:ext uri="{BB962C8B-B14F-4D97-AF65-F5344CB8AC3E}">
        <p14:creationId xmlns:p14="http://schemas.microsoft.com/office/powerpoint/2010/main" val="354799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05CE-68D4-FCCD-D1E0-B348905F4BB9}"/>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F4B4C4BD-01E1-64F9-0404-499B757D0A13}"/>
              </a:ext>
            </a:extLst>
          </p:cNvPr>
          <p:cNvSpPr/>
          <p:nvPr/>
        </p:nvSpPr>
        <p:spPr>
          <a:xfrm>
            <a:off x="3583939" y="5706941"/>
            <a:ext cx="7955914" cy="1011723"/>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0F2E46DB-6FC9-D398-CC69-D9854B62FCA7}"/>
              </a:ext>
            </a:extLst>
          </p:cNvPr>
          <p:cNvSpPr>
            <a:spLocks noGrp="1"/>
          </p:cNvSpPr>
          <p:nvPr>
            <p:ph type="body" sz="quarter" idx="4294967295"/>
          </p:nvPr>
        </p:nvSpPr>
        <p:spPr>
          <a:xfrm>
            <a:off x="72501" y="2057672"/>
            <a:ext cx="3185727" cy="1049221"/>
          </a:xfrm>
          <a:prstGeom prst="rect">
            <a:avLst/>
          </a:prstGeom>
        </p:spPr>
        <p:txBody>
          <a:bodyPr/>
          <a:lstStyle/>
          <a:p>
            <a:pPr marL="0" indent="0" algn="ctr">
              <a:lnSpc>
                <a:spcPct val="100000"/>
              </a:lnSpc>
              <a:spcBef>
                <a:spcPts val="0"/>
              </a:spcBef>
              <a:buNone/>
            </a:pPr>
            <a:r>
              <a:rPr lang="en-IE" b="1" dirty="0">
                <a:solidFill>
                  <a:schemeClr val="bg1"/>
                </a:solidFill>
              </a:rPr>
              <a:t>Break-evenstrategie</a:t>
            </a:r>
          </a:p>
          <a:p>
            <a:pPr marL="0" indent="0" algn="ctr">
              <a:lnSpc>
                <a:spcPct val="100000"/>
              </a:lnSpc>
              <a:spcBef>
                <a:spcPts val="0"/>
              </a:spcBef>
              <a:buNone/>
            </a:pPr>
            <a:r>
              <a:rPr lang="en-IE" sz="2400" dirty="0">
                <a:solidFill>
                  <a:schemeClr val="bg1"/>
                </a:solidFill>
              </a:rPr>
              <a:t>(alleen dekking van kosten, geen winst)</a:t>
            </a:r>
          </a:p>
        </p:txBody>
      </p:sp>
      <p:sp>
        <p:nvSpPr>
          <p:cNvPr id="6" name="Text Placeholder 5">
            <a:extLst>
              <a:ext uri="{FF2B5EF4-FFF2-40B4-BE49-F238E27FC236}">
                <a16:creationId xmlns:a16="http://schemas.microsoft.com/office/drawing/2014/main" id="{3537A7F8-D6EA-7401-BDF8-405F287065D3}"/>
              </a:ext>
            </a:extLst>
          </p:cNvPr>
          <p:cNvSpPr>
            <a:spLocks noGrp="1"/>
          </p:cNvSpPr>
          <p:nvPr>
            <p:ph type="body" sz="quarter" idx="4294967295"/>
          </p:nvPr>
        </p:nvSpPr>
        <p:spPr>
          <a:xfrm>
            <a:off x="290007" y="729061"/>
            <a:ext cx="2750717" cy="385564"/>
          </a:xfrm>
          <a:prstGeom prst="rect">
            <a:avLst/>
          </a:prstGeom>
        </p:spPr>
        <p:txBody>
          <a:bodyPr/>
          <a:lstStyle/>
          <a:p>
            <a:pPr marL="0" indent="0" algn="ctr">
              <a:buNone/>
            </a:pPr>
            <a:r>
              <a:rPr lang="en-IE" sz="3600" b="1" dirty="0">
                <a:solidFill>
                  <a:schemeClr val="bg1"/>
                </a:solidFill>
              </a:rPr>
              <a:t>Prijsstellingsmethoden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9EE11120-6DEF-50DE-F08C-3682BEA7ECF9}"/>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14</a:t>
            </a:fld>
            <a:endParaRPr lang="fr-CA" dirty="0"/>
          </a:p>
        </p:txBody>
      </p:sp>
      <p:sp>
        <p:nvSpPr>
          <p:cNvPr id="4" name="Text Placeholder 3">
            <a:extLst>
              <a:ext uri="{FF2B5EF4-FFF2-40B4-BE49-F238E27FC236}">
                <a16:creationId xmlns:a16="http://schemas.microsoft.com/office/drawing/2014/main" id="{6AEC8935-254B-B2E8-A816-5760908A698C}"/>
              </a:ext>
            </a:extLst>
          </p:cNvPr>
          <p:cNvSpPr>
            <a:spLocks noGrp="1"/>
          </p:cNvSpPr>
          <p:nvPr>
            <p:ph type="body" sz="quarter" idx="4294967295"/>
          </p:nvPr>
        </p:nvSpPr>
        <p:spPr>
          <a:xfrm>
            <a:off x="3854562" y="308081"/>
            <a:ext cx="7854201" cy="3499183"/>
          </a:xfrm>
          <a:prstGeom prst="rect">
            <a:avLst/>
          </a:prstGeom>
        </p:spPr>
        <p:txBody>
          <a:bodyPr/>
          <a:lstStyle/>
          <a:p>
            <a:pPr marL="0" indent="0">
              <a:lnSpc>
                <a:spcPct val="100000"/>
              </a:lnSpc>
              <a:spcBef>
                <a:spcPts val="0"/>
              </a:spcBef>
              <a:spcAft>
                <a:spcPts val="600"/>
              </a:spcAft>
              <a:buNone/>
            </a:pPr>
            <a:r>
              <a:rPr lang="en-US" sz="2000" b="1" dirty="0">
                <a:solidFill>
                  <a:srgbClr val="E96751"/>
                </a:solidFill>
              </a:rPr>
              <a:t>Kies uw prijsstrategie</a:t>
            </a:r>
          </a:p>
          <a:p>
            <a:pPr marL="0" indent="0">
              <a:lnSpc>
                <a:spcPct val="100000"/>
              </a:lnSpc>
              <a:spcBef>
                <a:spcPts val="0"/>
              </a:spcBef>
              <a:spcAft>
                <a:spcPts val="1200"/>
              </a:spcAft>
              <a:buNone/>
            </a:pPr>
            <a:r>
              <a:rPr lang="en-US" sz="2000" dirty="0">
                <a:solidFill>
                  <a:srgbClr val="595959"/>
                </a:solidFill>
              </a:rPr>
              <a:t>Er zijn </a:t>
            </a:r>
            <a:r>
              <a:rPr lang="en-US" sz="2000" b="1" dirty="0">
                <a:solidFill>
                  <a:srgbClr val="595959"/>
                </a:solidFill>
              </a:rPr>
              <a:t>drie belangrijke opties </a:t>
            </a:r>
            <a:r>
              <a:rPr lang="en-US" sz="2000" dirty="0">
                <a:solidFill>
                  <a:srgbClr val="595959"/>
                </a:solidFill>
              </a:rPr>
              <a:t>voor het kiezen van uw prijsstrategie: </a:t>
            </a:r>
            <a:r>
              <a:rPr lang="en-US" sz="2000" b="1" dirty="0">
                <a:solidFill>
                  <a:srgbClr val="595959"/>
                </a:solidFill>
              </a:rPr>
              <a:t>break-even, cost-plus en op waarde gebaseerde prijsstelling</a:t>
            </a:r>
            <a:r>
              <a:rPr lang="en-US" sz="2000" dirty="0">
                <a:solidFill>
                  <a:srgbClr val="595959"/>
                </a:solidFill>
              </a:rPr>
              <a:t>. </a:t>
            </a:r>
          </a:p>
          <a:p>
            <a:pPr marL="0" indent="0">
              <a:lnSpc>
                <a:spcPct val="100000"/>
              </a:lnSpc>
              <a:spcBef>
                <a:spcPts val="0"/>
              </a:spcBef>
              <a:spcAft>
                <a:spcPts val="1200"/>
              </a:spcAft>
              <a:buNone/>
            </a:pPr>
            <a:r>
              <a:rPr lang="en-US" sz="2000" b="1" dirty="0">
                <a:solidFill>
                  <a:srgbClr val="E96751"/>
                </a:solidFill>
              </a:rPr>
              <a:t>1. Break-even prijsstrategie </a:t>
            </a:r>
            <a:r>
              <a:rPr lang="en-US" sz="2000" i="1" dirty="0">
                <a:solidFill>
                  <a:srgbClr val="E96751"/>
                </a:solidFill>
              </a:rPr>
              <a:t>(minimumprijs) </a:t>
            </a:r>
            <a:r>
              <a:rPr lang="en-US" sz="2000" dirty="0">
                <a:solidFill>
                  <a:srgbClr val="595959"/>
                </a:solidFill>
              </a:rPr>
              <a:t>stelt uw prijs </a:t>
            </a:r>
            <a:r>
              <a:rPr lang="en-US" sz="2000" b="1" dirty="0">
                <a:solidFill>
                  <a:srgbClr val="595959"/>
                </a:solidFill>
              </a:rPr>
              <a:t>net hoog genoeg </a:t>
            </a:r>
            <a:r>
              <a:rPr lang="en-US" sz="2000" dirty="0">
                <a:solidFill>
                  <a:srgbClr val="595959"/>
                </a:solidFill>
              </a:rPr>
              <a:t>vast </a:t>
            </a:r>
            <a:r>
              <a:rPr lang="en-US" sz="2000" b="1" dirty="0">
                <a:solidFill>
                  <a:srgbClr val="595959"/>
                </a:solidFill>
              </a:rPr>
              <a:t>om uw totale kosten te dekken</a:t>
            </a:r>
            <a:r>
              <a:rPr lang="en-US" sz="2000" dirty="0">
                <a:solidFill>
                  <a:srgbClr val="595959"/>
                </a:solidFill>
              </a:rPr>
              <a:t>, maar </a:t>
            </a:r>
            <a:r>
              <a:rPr lang="en-US" sz="2000" b="1" dirty="0">
                <a:solidFill>
                  <a:srgbClr val="595959"/>
                </a:solidFill>
              </a:rPr>
              <a:t>zonder winstmarge toe te voegen</a:t>
            </a:r>
            <a:r>
              <a:rPr lang="en-US" sz="2000" dirty="0">
                <a:solidFill>
                  <a:srgbClr val="595959"/>
                </a:solidFill>
              </a:rPr>
              <a:t>. Het is een fundamentele tactiek die wordt gebruikt om ervoor te zorgen dat uw bedrijf kan </a:t>
            </a:r>
            <a:r>
              <a:rPr lang="en-US" sz="2000" b="1" dirty="0">
                <a:solidFill>
                  <a:srgbClr val="595959"/>
                </a:solidFill>
              </a:rPr>
              <a:t>blijven draaien </a:t>
            </a:r>
            <a:r>
              <a:rPr lang="en-US" sz="2000" dirty="0">
                <a:solidFill>
                  <a:srgbClr val="595959"/>
                </a:solidFill>
              </a:rPr>
              <a:t>zonder verlies te lijden, vooral in de beginfase.</a:t>
            </a:r>
            <a:endParaRPr lang="en-US" sz="2000" i="1" dirty="0">
              <a:solidFill>
                <a:srgbClr val="595959"/>
              </a:solidFill>
            </a:endParaRPr>
          </a:p>
          <a:p>
            <a:pPr marL="0" indent="0">
              <a:lnSpc>
                <a:spcPct val="100000"/>
              </a:lnSpc>
              <a:spcBef>
                <a:spcPts val="0"/>
              </a:spcBef>
              <a:spcAft>
                <a:spcPts val="1200"/>
              </a:spcAft>
              <a:buNone/>
            </a:pPr>
            <a:r>
              <a:rPr lang="en-US" sz="2000" dirty="0">
                <a:solidFill>
                  <a:srgbClr val="595959"/>
                </a:solidFill>
              </a:rPr>
              <a:t>Dit kan een goede optie zijn als u net begint, tijdens het laagseizoen of wanneer u de marktvraag test. Met dit tarief </a:t>
            </a:r>
            <a:r>
              <a:rPr lang="en-US" sz="2000" b="1" dirty="0">
                <a:solidFill>
                  <a:srgbClr val="595959"/>
                </a:solidFill>
              </a:rPr>
              <a:t>maakt </a:t>
            </a:r>
            <a:r>
              <a:rPr lang="en-US" sz="2000" dirty="0">
                <a:solidFill>
                  <a:srgbClr val="595959"/>
                </a:solidFill>
              </a:rPr>
              <a:t>u </a:t>
            </a:r>
            <a:r>
              <a:rPr lang="en-US" sz="2000" b="1" dirty="0">
                <a:solidFill>
                  <a:srgbClr val="595959"/>
                </a:solidFill>
              </a:rPr>
              <a:t>geen winst</a:t>
            </a:r>
            <a:r>
              <a:rPr lang="en-US" sz="2000" dirty="0">
                <a:solidFill>
                  <a:srgbClr val="595959"/>
                </a:solidFill>
              </a:rPr>
              <a:t>, maar het gaat om overleven, zichtbaarheid of tractie. </a:t>
            </a:r>
            <a:r>
              <a:rPr lang="en-US" sz="2000" b="1" dirty="0">
                <a:solidFill>
                  <a:srgbClr val="595959"/>
                </a:solidFill>
              </a:rPr>
              <a:t>Op de lange termijn </a:t>
            </a:r>
            <a:r>
              <a:rPr lang="en-US" sz="2000" dirty="0">
                <a:solidFill>
                  <a:srgbClr val="595959"/>
                </a:solidFill>
              </a:rPr>
              <a:t>is dit </a:t>
            </a:r>
            <a:r>
              <a:rPr lang="en-US" sz="2000" b="1" dirty="0">
                <a:solidFill>
                  <a:srgbClr val="595959"/>
                </a:solidFill>
              </a:rPr>
              <a:t>niet houdbaar, </a:t>
            </a:r>
            <a:r>
              <a:rPr lang="en-US" sz="2000" dirty="0">
                <a:solidFill>
                  <a:srgbClr val="595959"/>
                </a:solidFill>
              </a:rPr>
              <a:t>maar het is een krachtig instrument voor de korte termijn in uw prijsbepalingsarsenaal. Na verloop van tijd is het uw doel om </a:t>
            </a:r>
            <a:r>
              <a:rPr lang="en-US" sz="2000" b="1" dirty="0">
                <a:solidFill>
                  <a:srgbClr val="595959"/>
                </a:solidFill>
              </a:rPr>
              <a:t>over te stappen op kostprijs plus of op waarde gebaseerde prijsbepaling naarmate uw </a:t>
            </a:r>
            <a:r>
              <a:rPr lang="en-US" sz="2000" dirty="0">
                <a:solidFill>
                  <a:srgbClr val="595959"/>
                </a:solidFill>
              </a:rPr>
              <a:t>reputatie en de vraag groeien.</a:t>
            </a:r>
          </a:p>
          <a:p>
            <a:pPr marL="0" indent="0">
              <a:lnSpc>
                <a:spcPct val="100000"/>
              </a:lnSpc>
              <a:spcBef>
                <a:spcPts val="0"/>
              </a:spcBef>
              <a:spcAft>
                <a:spcPts val="1200"/>
              </a:spcAft>
              <a:buNone/>
            </a:pPr>
            <a:r>
              <a:rPr lang="en-US" sz="2000" b="1" dirty="0">
                <a:solidFill>
                  <a:schemeClr val="bg1"/>
                </a:solidFill>
              </a:rPr>
              <a:t>Voorbeeld</a:t>
            </a:r>
            <a:r>
              <a:rPr lang="en-US" sz="2000" dirty="0">
                <a:solidFill>
                  <a:schemeClr val="bg1"/>
                </a:solidFill>
              </a:rPr>
              <a:t>: als het € 50 per nacht kost om uw pod te runnen, stel dan uw bodemprijs vast op € 50 – het minimum dat u moet vragen om verlies te voorkomen.</a:t>
            </a:r>
          </a:p>
          <a:p>
            <a:pPr>
              <a:lnSpc>
                <a:spcPct val="100000"/>
              </a:lnSpc>
              <a:spcBef>
                <a:spcPts val="0"/>
              </a:spcBef>
              <a:spcAft>
                <a:spcPts val="1200"/>
              </a:spcAft>
            </a:pPr>
            <a:endParaRPr lang="en-US" sz="2000" dirty="0"/>
          </a:p>
          <a:p>
            <a:pPr>
              <a:lnSpc>
                <a:spcPct val="100000"/>
              </a:lnSpc>
              <a:spcBef>
                <a:spcPts val="0"/>
              </a:spcBef>
              <a:spcAft>
                <a:spcPts val="1200"/>
              </a:spcAft>
            </a:pPr>
            <a:endParaRPr lang="en-US" sz="2000" dirty="0">
              <a:solidFill>
                <a:srgbClr val="414141"/>
              </a:solidFill>
            </a:endParaRPr>
          </a:p>
        </p:txBody>
      </p:sp>
      <p:grpSp>
        <p:nvGrpSpPr>
          <p:cNvPr id="13" name="Group 12">
            <a:extLst>
              <a:ext uri="{FF2B5EF4-FFF2-40B4-BE49-F238E27FC236}">
                <a16:creationId xmlns:a16="http://schemas.microsoft.com/office/drawing/2014/main" id="{9A262A81-4511-B424-BF72-56DB2C5D67DE}"/>
              </a:ext>
            </a:extLst>
          </p:cNvPr>
          <p:cNvGrpSpPr/>
          <p:nvPr/>
        </p:nvGrpSpPr>
        <p:grpSpPr>
          <a:xfrm>
            <a:off x="10765201" y="223199"/>
            <a:ext cx="1081945" cy="1011723"/>
            <a:chOff x="1016000" y="1137920"/>
            <a:chExt cx="1016000" cy="1016000"/>
          </a:xfrm>
        </p:grpSpPr>
        <p:sp>
          <p:nvSpPr>
            <p:cNvPr id="14" name="Oval 13">
              <a:extLst>
                <a:ext uri="{FF2B5EF4-FFF2-40B4-BE49-F238E27FC236}">
                  <a16:creationId xmlns:a16="http://schemas.microsoft.com/office/drawing/2014/main" id="{BC821180-25FD-AB2C-8627-0492526BDB2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D63A5EDB-E9B8-D6FA-A2A9-F8842D02181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26</a:t>
              </a:r>
            </a:p>
          </p:txBody>
        </p:sp>
      </p:grpSp>
    </p:spTree>
    <p:extLst>
      <p:ext uri="{BB962C8B-B14F-4D97-AF65-F5344CB8AC3E}">
        <p14:creationId xmlns:p14="http://schemas.microsoft.com/office/powerpoint/2010/main" val="225487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8168-B01C-9647-BC2C-0D7E49B352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97121F-946A-8791-C8AD-3A3B53B9B5FA}"/>
              </a:ext>
            </a:extLst>
          </p:cNvPr>
          <p:cNvSpPr>
            <a:spLocks noGrp="1"/>
          </p:cNvSpPr>
          <p:nvPr>
            <p:ph type="body" sz="quarter" idx="4294967295"/>
          </p:nvPr>
        </p:nvSpPr>
        <p:spPr>
          <a:xfrm>
            <a:off x="0" y="1876698"/>
            <a:ext cx="3185727" cy="1049221"/>
          </a:xfrm>
          <a:prstGeom prst="rect">
            <a:avLst/>
          </a:prstGeom>
        </p:spPr>
        <p:txBody>
          <a:bodyPr/>
          <a:lstStyle/>
          <a:p>
            <a:pPr marL="0" indent="0" algn="ctr">
              <a:lnSpc>
                <a:spcPct val="100000"/>
              </a:lnSpc>
              <a:spcBef>
                <a:spcPts val="0"/>
              </a:spcBef>
              <a:buNone/>
            </a:pPr>
            <a:r>
              <a:rPr lang="en-IE" b="1" dirty="0">
                <a:solidFill>
                  <a:schemeClr val="bg1"/>
                </a:solidFill>
              </a:rPr>
              <a:t>Cost Plus-strategie</a:t>
            </a:r>
          </a:p>
          <a:p>
            <a:pPr marL="0" indent="0" algn="ctr">
              <a:lnSpc>
                <a:spcPct val="100000"/>
              </a:lnSpc>
              <a:spcBef>
                <a:spcPts val="0"/>
              </a:spcBef>
              <a:buNone/>
            </a:pPr>
            <a:r>
              <a:rPr lang="en-IE" i="1" dirty="0">
                <a:solidFill>
                  <a:schemeClr val="bg1"/>
                </a:solidFill>
              </a:rPr>
              <a:t>(Dek de kosten en voeg winst toe)</a:t>
            </a:r>
          </a:p>
        </p:txBody>
      </p:sp>
      <p:sp>
        <p:nvSpPr>
          <p:cNvPr id="6" name="Text Placeholder 5">
            <a:extLst>
              <a:ext uri="{FF2B5EF4-FFF2-40B4-BE49-F238E27FC236}">
                <a16:creationId xmlns:a16="http://schemas.microsoft.com/office/drawing/2014/main" id="{0B2DB2A4-037C-5708-CA0C-1E884CCA29B0}"/>
              </a:ext>
            </a:extLst>
          </p:cNvPr>
          <p:cNvSpPr>
            <a:spLocks noGrp="1"/>
          </p:cNvSpPr>
          <p:nvPr>
            <p:ph type="body" sz="quarter" idx="4294967295"/>
          </p:nvPr>
        </p:nvSpPr>
        <p:spPr>
          <a:xfrm>
            <a:off x="290007" y="729061"/>
            <a:ext cx="2750717" cy="385564"/>
          </a:xfrm>
          <a:prstGeom prst="rect">
            <a:avLst/>
          </a:prstGeom>
        </p:spPr>
        <p:txBody>
          <a:bodyPr/>
          <a:lstStyle/>
          <a:p>
            <a:pPr marL="0" indent="0" algn="ctr">
              <a:buNone/>
            </a:pPr>
            <a:r>
              <a:rPr lang="en-IE" sz="3600" b="1" dirty="0">
                <a:solidFill>
                  <a:schemeClr val="bg1"/>
                </a:solidFill>
              </a:rPr>
              <a:t>Prijsstellingsmethoden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5612846D-B313-C9AB-9436-A66411710362}"/>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15</a:t>
            </a:fld>
            <a:endParaRPr lang="fr-CA" dirty="0"/>
          </a:p>
        </p:txBody>
      </p:sp>
      <p:sp>
        <p:nvSpPr>
          <p:cNvPr id="4" name="Text Placeholder 3">
            <a:extLst>
              <a:ext uri="{FF2B5EF4-FFF2-40B4-BE49-F238E27FC236}">
                <a16:creationId xmlns:a16="http://schemas.microsoft.com/office/drawing/2014/main" id="{EDC05215-2BEE-5294-AC8E-4DF01B70A1EE}"/>
              </a:ext>
            </a:extLst>
          </p:cNvPr>
          <p:cNvSpPr>
            <a:spLocks noGrp="1"/>
          </p:cNvSpPr>
          <p:nvPr>
            <p:ph type="body" sz="quarter" idx="4294967295"/>
          </p:nvPr>
        </p:nvSpPr>
        <p:spPr>
          <a:xfrm>
            <a:off x="3854564" y="517631"/>
            <a:ext cx="7403986" cy="3499183"/>
          </a:xfrm>
          <a:prstGeom prst="rect">
            <a:avLst/>
          </a:prstGeom>
        </p:spPr>
        <p:txBody>
          <a:bodyPr/>
          <a:lstStyle/>
          <a:p>
            <a:pPr marL="0" indent="0">
              <a:lnSpc>
                <a:spcPct val="100000"/>
              </a:lnSpc>
              <a:spcBef>
                <a:spcPts val="0"/>
              </a:spcBef>
              <a:spcAft>
                <a:spcPts val="1200"/>
              </a:spcAft>
              <a:buNone/>
            </a:pPr>
            <a:r>
              <a:rPr lang="en-US" sz="2000" b="1" dirty="0">
                <a:solidFill>
                  <a:srgbClr val="E96751"/>
                </a:solidFill>
              </a:rPr>
              <a:t>2. Cost-plus-strategie </a:t>
            </a:r>
            <a:r>
              <a:rPr lang="en-US" sz="2000" i="1" dirty="0">
                <a:solidFill>
                  <a:srgbClr val="E96751"/>
                </a:solidFill>
              </a:rPr>
              <a:t>(basisprijs) </a:t>
            </a:r>
            <a:r>
              <a:rPr lang="en-US" sz="2000" i="1" dirty="0">
                <a:solidFill>
                  <a:srgbClr val="595959"/>
                </a:solidFill>
              </a:rPr>
              <a:t>(meest gebruikelijk) </a:t>
            </a:r>
          </a:p>
          <a:p>
            <a:pPr marL="0" indent="0">
              <a:lnSpc>
                <a:spcPct val="100000"/>
              </a:lnSpc>
              <a:spcBef>
                <a:spcPts val="0"/>
              </a:spcBef>
              <a:spcAft>
                <a:spcPts val="1200"/>
              </a:spcAft>
              <a:buNone/>
            </a:pPr>
            <a:r>
              <a:rPr lang="en-US" sz="2000" dirty="0">
                <a:solidFill>
                  <a:srgbClr val="595959"/>
                </a:solidFill>
              </a:rPr>
              <a:t>De </a:t>
            </a:r>
            <a:r>
              <a:rPr lang="en-US" sz="2000" b="1" dirty="0">
                <a:solidFill>
                  <a:srgbClr val="595959"/>
                </a:solidFill>
              </a:rPr>
              <a:t>kostprijs plus-prijsstrategie </a:t>
            </a:r>
            <a:r>
              <a:rPr lang="en-US" sz="2000" dirty="0">
                <a:solidFill>
                  <a:srgbClr val="595959"/>
                </a:solidFill>
              </a:rPr>
              <a:t>is een van de eenvoudigste en meest gebruikte prijsbepalingsmethoden, vooral in startende of kleine horecabedrijven. Deze strategie zorgt ervoor dat uw prijs </a:t>
            </a:r>
            <a:r>
              <a:rPr lang="en-US" sz="2000" b="1" dirty="0">
                <a:solidFill>
                  <a:srgbClr val="595959"/>
                </a:solidFill>
              </a:rPr>
              <a:t>alle kosten dekt </a:t>
            </a:r>
            <a:r>
              <a:rPr lang="en-US" sz="2000" dirty="0">
                <a:solidFill>
                  <a:srgbClr val="595959"/>
                </a:solidFill>
              </a:rPr>
              <a:t>en </a:t>
            </a:r>
            <a:r>
              <a:rPr lang="en-US" sz="2000" b="1" dirty="0">
                <a:solidFill>
                  <a:srgbClr val="595959"/>
                </a:solidFill>
              </a:rPr>
              <a:t>een beoogde winstmarge omvat</a:t>
            </a:r>
            <a:r>
              <a:rPr lang="en-US" sz="2000" dirty="0">
                <a:solidFill>
                  <a:srgbClr val="595959"/>
                </a:solidFill>
              </a:rPr>
              <a:t>. </a:t>
            </a:r>
          </a:p>
          <a:p>
            <a:pPr marL="0" indent="0">
              <a:lnSpc>
                <a:spcPct val="100000"/>
              </a:lnSpc>
              <a:spcBef>
                <a:spcPts val="0"/>
              </a:spcBef>
              <a:spcAft>
                <a:spcPts val="1200"/>
              </a:spcAft>
              <a:buNone/>
            </a:pPr>
            <a:r>
              <a:rPr lang="en-US" sz="2000" dirty="0">
                <a:solidFill>
                  <a:srgbClr val="595959"/>
                </a:solidFill>
              </a:rPr>
              <a:t>U voegt automatisch een winstmarge toe aan uw kosten. </a:t>
            </a:r>
            <a:r>
              <a:rPr lang="en-US" sz="2000" b="1" dirty="0">
                <a:solidFill>
                  <a:srgbClr val="595959"/>
                </a:solidFill>
              </a:rPr>
              <a:t>Cost-plus-prijsstelling </a:t>
            </a:r>
            <a:r>
              <a:rPr lang="en-US" sz="2000" dirty="0">
                <a:solidFill>
                  <a:srgbClr val="595959"/>
                </a:solidFill>
              </a:rPr>
              <a:t>betekent dat u uw basiskosten per nacht (die alle uitgaven dekken) berekent en vervolgens </a:t>
            </a:r>
            <a:r>
              <a:rPr lang="en-US" sz="2000" b="1" dirty="0">
                <a:solidFill>
                  <a:srgbClr val="595959"/>
                </a:solidFill>
              </a:rPr>
              <a:t>een opslag </a:t>
            </a:r>
            <a:r>
              <a:rPr lang="en-US" sz="2000" dirty="0">
                <a:solidFill>
                  <a:srgbClr val="595959"/>
                </a:solidFill>
              </a:rPr>
              <a:t>(winstmarge) toevoegt om uw </a:t>
            </a:r>
            <a:r>
              <a:rPr lang="en-US" sz="2000" b="1" dirty="0">
                <a:solidFill>
                  <a:srgbClr val="595959"/>
                </a:solidFill>
              </a:rPr>
              <a:t>minimum- of normale prijs </a:t>
            </a:r>
            <a:r>
              <a:rPr lang="en-US" sz="2000" dirty="0">
                <a:solidFill>
                  <a:srgbClr val="595959"/>
                </a:solidFill>
              </a:rPr>
              <a:t>vast te stellen.</a:t>
            </a:r>
          </a:p>
          <a:p>
            <a:pPr marL="0" indent="0">
              <a:buNone/>
            </a:pPr>
            <a:r>
              <a:rPr lang="en-US" sz="2000" b="1" dirty="0">
                <a:solidFill>
                  <a:srgbClr val="E96751"/>
                </a:solidFill>
              </a:rPr>
              <a:t>Wanneer gebruikt u kosten-plus:</a:t>
            </a:r>
          </a:p>
          <a:p>
            <a:r>
              <a:rPr lang="en-US" sz="2000" dirty="0">
                <a:solidFill>
                  <a:srgbClr val="595959"/>
                </a:solidFill>
              </a:rPr>
              <a:t>U wilt </a:t>
            </a:r>
            <a:r>
              <a:rPr lang="en-US" sz="2000" b="1" dirty="0">
                <a:solidFill>
                  <a:srgbClr val="595959"/>
                </a:solidFill>
              </a:rPr>
              <a:t>een consistente winst per nacht</a:t>
            </a:r>
            <a:endParaRPr lang="en-US" sz="2000" dirty="0">
              <a:solidFill>
                <a:srgbClr val="595959"/>
              </a:solidFill>
            </a:endParaRPr>
          </a:p>
          <a:p>
            <a:r>
              <a:rPr lang="en-US" sz="2000" dirty="0">
                <a:solidFill>
                  <a:srgbClr val="595959"/>
                </a:solidFill>
              </a:rPr>
              <a:t>U heeft een </a:t>
            </a:r>
            <a:r>
              <a:rPr lang="en-US" sz="2000" b="1" dirty="0">
                <a:solidFill>
                  <a:srgbClr val="595959"/>
                </a:solidFill>
              </a:rPr>
              <a:t>duidelijk </a:t>
            </a:r>
            <a:r>
              <a:rPr lang="en-US" sz="2000" dirty="0">
                <a:solidFill>
                  <a:srgbClr val="595959"/>
                </a:solidFill>
              </a:rPr>
              <a:t>inzicht in uw </a:t>
            </a:r>
            <a:r>
              <a:rPr lang="en-US" sz="2000" b="1" dirty="0">
                <a:solidFill>
                  <a:srgbClr val="595959"/>
                </a:solidFill>
              </a:rPr>
              <a:t>kostenstructuur</a:t>
            </a:r>
            <a:endParaRPr lang="en-US" sz="2000" dirty="0">
              <a:solidFill>
                <a:srgbClr val="595959"/>
              </a:solidFill>
            </a:endParaRPr>
          </a:p>
          <a:p>
            <a:r>
              <a:rPr lang="en-US" sz="2000" dirty="0">
                <a:solidFill>
                  <a:srgbClr val="595959"/>
                </a:solidFill>
              </a:rPr>
              <a:t>U net begint en een </a:t>
            </a:r>
            <a:r>
              <a:rPr lang="en-US" sz="2000" b="1" dirty="0">
                <a:solidFill>
                  <a:srgbClr val="595959"/>
                </a:solidFill>
              </a:rPr>
              <a:t>veilig minimum </a:t>
            </a:r>
            <a:r>
              <a:rPr lang="en-US" sz="2000" dirty="0">
                <a:solidFill>
                  <a:srgbClr val="595959"/>
                </a:solidFill>
              </a:rPr>
              <a:t>nodig hebt om uzelf te dekken</a:t>
            </a:r>
          </a:p>
          <a:p>
            <a:r>
              <a:rPr lang="en-US" sz="2000" dirty="0">
                <a:solidFill>
                  <a:srgbClr val="595959"/>
                </a:solidFill>
              </a:rPr>
              <a:t>U bent actief in een markt met </a:t>
            </a:r>
            <a:r>
              <a:rPr lang="en-US" sz="2000" b="1" dirty="0">
                <a:solidFill>
                  <a:srgbClr val="595959"/>
                </a:solidFill>
              </a:rPr>
              <a:t>een voorspelbare bezettingsgraad</a:t>
            </a:r>
            <a:endParaRPr lang="en-US" sz="2000" dirty="0">
              <a:solidFill>
                <a:srgbClr val="595959"/>
              </a:solidFill>
            </a:endParaRPr>
          </a:p>
          <a:p>
            <a:pPr>
              <a:lnSpc>
                <a:spcPct val="100000"/>
              </a:lnSpc>
              <a:spcBef>
                <a:spcPts val="0"/>
              </a:spcBef>
              <a:spcAft>
                <a:spcPts val="1200"/>
              </a:spcAft>
            </a:pPr>
            <a:endParaRPr lang="en-US" sz="2000" dirty="0">
              <a:solidFill>
                <a:srgbClr val="414141"/>
              </a:solidFill>
            </a:endParaRPr>
          </a:p>
        </p:txBody>
      </p:sp>
      <p:grpSp>
        <p:nvGrpSpPr>
          <p:cNvPr id="16" name="Group 15">
            <a:extLst>
              <a:ext uri="{FF2B5EF4-FFF2-40B4-BE49-F238E27FC236}">
                <a16:creationId xmlns:a16="http://schemas.microsoft.com/office/drawing/2014/main" id="{6F8F2C30-F231-AD0E-9362-05C5BC9746CF}"/>
              </a:ext>
            </a:extLst>
          </p:cNvPr>
          <p:cNvGrpSpPr/>
          <p:nvPr/>
        </p:nvGrpSpPr>
        <p:grpSpPr>
          <a:xfrm>
            <a:off x="10902544" y="223199"/>
            <a:ext cx="1081945" cy="1011723"/>
            <a:chOff x="1016000" y="1137920"/>
            <a:chExt cx="1016000" cy="1016000"/>
          </a:xfrm>
        </p:grpSpPr>
        <p:sp>
          <p:nvSpPr>
            <p:cNvPr id="17" name="Oval 16">
              <a:extLst>
                <a:ext uri="{FF2B5EF4-FFF2-40B4-BE49-F238E27FC236}">
                  <a16:creationId xmlns:a16="http://schemas.microsoft.com/office/drawing/2014/main" id="{E3B0B952-B451-C2E3-9496-E0E321D0A90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F455073-B04E-9D20-E29B-EE330BA9026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27</a:t>
              </a:r>
            </a:p>
          </p:txBody>
        </p:sp>
      </p:grpSp>
    </p:spTree>
    <p:extLst>
      <p:ext uri="{BB962C8B-B14F-4D97-AF65-F5344CB8AC3E}">
        <p14:creationId xmlns:p14="http://schemas.microsoft.com/office/powerpoint/2010/main" val="2067372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26CB0-CE84-946A-AABC-1431D30A679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A785402-DA36-4ECD-E23E-AE231C8D664C}"/>
              </a:ext>
            </a:extLst>
          </p:cNvPr>
          <p:cNvSpPr/>
          <p:nvPr/>
        </p:nvSpPr>
        <p:spPr>
          <a:xfrm>
            <a:off x="3583939" y="4206521"/>
            <a:ext cx="7955914" cy="2413803"/>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DFFD712B-59C0-862A-19D5-CB0A6E5071E7}"/>
              </a:ext>
            </a:extLst>
          </p:cNvPr>
          <p:cNvSpPr>
            <a:spLocks noGrp="1"/>
          </p:cNvSpPr>
          <p:nvPr>
            <p:ph type="body" sz="quarter" idx="4294967295"/>
          </p:nvPr>
        </p:nvSpPr>
        <p:spPr>
          <a:xfrm>
            <a:off x="0" y="1876698"/>
            <a:ext cx="3181350" cy="1049221"/>
          </a:xfrm>
          <a:prstGeom prst="rect">
            <a:avLst/>
          </a:prstGeom>
        </p:spPr>
        <p:txBody>
          <a:bodyPr/>
          <a:lstStyle/>
          <a:p>
            <a:pPr marL="0" indent="0" algn="ctr">
              <a:lnSpc>
                <a:spcPct val="100000"/>
              </a:lnSpc>
              <a:spcBef>
                <a:spcPts val="0"/>
              </a:spcBef>
              <a:buNone/>
            </a:pPr>
            <a:r>
              <a:rPr lang="en-IE" b="1" dirty="0">
                <a:solidFill>
                  <a:schemeClr val="bg1"/>
                </a:solidFill>
              </a:rPr>
              <a:t>Cost Plus-strategie</a:t>
            </a:r>
          </a:p>
          <a:p>
            <a:pPr marL="0" indent="0" algn="ctr">
              <a:lnSpc>
                <a:spcPct val="100000"/>
              </a:lnSpc>
              <a:spcBef>
                <a:spcPts val="0"/>
              </a:spcBef>
              <a:buNone/>
            </a:pPr>
            <a:r>
              <a:rPr lang="en-IE" i="1" dirty="0">
                <a:solidFill>
                  <a:schemeClr val="bg1"/>
                </a:solidFill>
              </a:rPr>
              <a:t>(De winstmarge berekenen)</a:t>
            </a:r>
          </a:p>
        </p:txBody>
      </p:sp>
      <p:sp>
        <p:nvSpPr>
          <p:cNvPr id="6" name="Text Placeholder 5">
            <a:extLst>
              <a:ext uri="{FF2B5EF4-FFF2-40B4-BE49-F238E27FC236}">
                <a16:creationId xmlns:a16="http://schemas.microsoft.com/office/drawing/2014/main" id="{E6716CA9-1A24-BA41-F0AD-471E5F0C8266}"/>
              </a:ext>
            </a:extLst>
          </p:cNvPr>
          <p:cNvSpPr>
            <a:spLocks noGrp="1"/>
          </p:cNvSpPr>
          <p:nvPr>
            <p:ph type="body" sz="quarter" idx="4294967295"/>
          </p:nvPr>
        </p:nvSpPr>
        <p:spPr>
          <a:xfrm>
            <a:off x="215316" y="605236"/>
            <a:ext cx="2750717" cy="385564"/>
          </a:xfrm>
          <a:prstGeom prst="rect">
            <a:avLst/>
          </a:prstGeom>
        </p:spPr>
        <p:txBody>
          <a:bodyPr/>
          <a:lstStyle/>
          <a:p>
            <a:pPr marL="0" indent="0" algn="ctr">
              <a:buNone/>
            </a:pPr>
            <a:r>
              <a:rPr lang="en-IE" sz="3600" b="1" dirty="0">
                <a:solidFill>
                  <a:schemeClr val="bg1"/>
                </a:solidFill>
              </a:rPr>
              <a:t>Prijsstellingsmethoden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336BC7CF-5BEA-89C7-4B3E-24CE190E2EF3}"/>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16</a:t>
            </a:fld>
            <a:endParaRPr lang="fr-CA" dirty="0"/>
          </a:p>
        </p:txBody>
      </p:sp>
      <p:sp>
        <p:nvSpPr>
          <p:cNvPr id="4" name="Text Placeholder 3">
            <a:extLst>
              <a:ext uri="{FF2B5EF4-FFF2-40B4-BE49-F238E27FC236}">
                <a16:creationId xmlns:a16="http://schemas.microsoft.com/office/drawing/2014/main" id="{CF05CFA5-1590-3CC3-D002-48335D32D71F}"/>
              </a:ext>
            </a:extLst>
          </p:cNvPr>
          <p:cNvSpPr>
            <a:spLocks noGrp="1"/>
          </p:cNvSpPr>
          <p:nvPr>
            <p:ph type="body" sz="quarter" idx="4294967295"/>
          </p:nvPr>
        </p:nvSpPr>
        <p:spPr>
          <a:xfrm>
            <a:off x="3762375" y="707338"/>
            <a:ext cx="7305675" cy="3499183"/>
          </a:xfrm>
          <a:prstGeom prst="rect">
            <a:avLst/>
          </a:prstGeom>
        </p:spPr>
        <p:txBody>
          <a:bodyPr/>
          <a:lstStyle/>
          <a:p>
            <a:pPr marL="0" indent="0">
              <a:lnSpc>
                <a:spcPct val="100000"/>
              </a:lnSpc>
              <a:spcBef>
                <a:spcPts val="0"/>
              </a:spcBef>
              <a:buNone/>
            </a:pPr>
            <a:r>
              <a:rPr lang="en-US" sz="2000" dirty="0">
                <a:solidFill>
                  <a:srgbClr val="595959"/>
                </a:solidFill>
              </a:rPr>
              <a:t>Nu u uw break-evenprijs per nacht kent, is het tijd om over te stappen op de cost-plus-strategie en een winstmarge toe te voegen aan uw basiskosten om uw definitieve prijs per nacht vast te stellen. </a:t>
            </a:r>
          </a:p>
          <a:p>
            <a:pPr marL="0" indent="0">
              <a:lnSpc>
                <a:spcPct val="100000"/>
              </a:lnSpc>
              <a:spcBef>
                <a:spcPts val="0"/>
              </a:spcBef>
              <a:buNone/>
            </a:pPr>
            <a:r>
              <a:rPr lang="en-US" sz="2000" dirty="0">
                <a:solidFill>
                  <a:srgbClr val="595959"/>
                </a:solidFill>
              </a:rPr>
              <a:t>U moet beslissen </a:t>
            </a:r>
            <a:r>
              <a:rPr lang="en-US" sz="2000" b="1" dirty="0">
                <a:solidFill>
                  <a:srgbClr val="595959"/>
                </a:solidFill>
              </a:rPr>
              <a:t>hoeveel winst u per nacht wilt maken</a:t>
            </a:r>
            <a:r>
              <a:rPr lang="en-US" sz="2000" dirty="0">
                <a:solidFill>
                  <a:srgbClr val="595959"/>
                </a:solidFill>
              </a:rPr>
              <a:t>. </a:t>
            </a:r>
            <a:r>
              <a:rPr lang="en-US" sz="2000" b="1" dirty="0">
                <a:solidFill>
                  <a:srgbClr val="E96751"/>
                </a:solidFill>
              </a:rPr>
              <a:t>Wat bepaalt uw winstmarge? </a:t>
            </a:r>
            <a:r>
              <a:rPr lang="en-US" sz="2000" dirty="0">
                <a:solidFill>
                  <a:srgbClr val="595959"/>
                </a:solidFill>
              </a:rPr>
              <a:t>Zoals uitgelegd in eerdere paragrafen:</a:t>
            </a:r>
          </a:p>
          <a:p>
            <a:pPr>
              <a:lnSpc>
                <a:spcPct val="100000"/>
              </a:lnSpc>
              <a:spcBef>
                <a:spcPts val="0"/>
              </a:spcBef>
            </a:pPr>
            <a:r>
              <a:rPr lang="en-US" sz="2000" b="1" dirty="0">
                <a:solidFill>
                  <a:srgbClr val="595959"/>
                </a:solidFill>
              </a:rPr>
              <a:t>Financiële doelstellingen </a:t>
            </a:r>
            <a:r>
              <a:rPr lang="en-US" sz="2000" dirty="0">
                <a:solidFill>
                  <a:srgbClr val="595959"/>
                </a:solidFill>
              </a:rPr>
              <a:t>(bijv. hoeveel inkomsten u wilt genereren)</a:t>
            </a:r>
          </a:p>
          <a:p>
            <a:pPr>
              <a:lnSpc>
                <a:spcPct val="100000"/>
              </a:lnSpc>
              <a:spcBef>
                <a:spcPts val="0"/>
              </a:spcBef>
            </a:pPr>
            <a:r>
              <a:rPr lang="en-US" sz="2000" b="1" dirty="0">
                <a:solidFill>
                  <a:srgbClr val="595959"/>
                </a:solidFill>
              </a:rPr>
              <a:t>De marktvraag </a:t>
            </a:r>
            <a:r>
              <a:rPr lang="en-IE" sz="2000" dirty="0">
                <a:solidFill>
                  <a:srgbClr val="595959"/>
                </a:solidFill>
              </a:rPr>
              <a:t>(drukke versus rustige seizoenen)</a:t>
            </a:r>
            <a:endParaRPr lang="en-US" sz="2000" dirty="0">
              <a:solidFill>
                <a:srgbClr val="595959"/>
              </a:solidFill>
            </a:endParaRPr>
          </a:p>
          <a:p>
            <a:pPr>
              <a:lnSpc>
                <a:spcPct val="100000"/>
              </a:lnSpc>
              <a:spcBef>
                <a:spcPts val="0"/>
              </a:spcBef>
            </a:pPr>
            <a:r>
              <a:rPr lang="en-US" sz="2000" dirty="0">
                <a:solidFill>
                  <a:srgbClr val="595959"/>
                </a:solidFill>
              </a:rPr>
              <a:t>Wat uw </a:t>
            </a:r>
            <a:r>
              <a:rPr lang="en-US" sz="2000" b="1" dirty="0">
                <a:solidFill>
                  <a:srgbClr val="595959"/>
                </a:solidFill>
              </a:rPr>
              <a:t>concurrenten </a:t>
            </a:r>
            <a:r>
              <a:rPr lang="en-US" sz="2000" dirty="0">
                <a:solidFill>
                  <a:srgbClr val="595959"/>
                </a:solidFill>
              </a:rPr>
              <a:t>vragen</a:t>
            </a:r>
          </a:p>
          <a:p>
            <a:pPr>
              <a:lnSpc>
                <a:spcPct val="100000"/>
              </a:lnSpc>
              <a:spcBef>
                <a:spcPts val="0"/>
              </a:spcBef>
            </a:pPr>
            <a:r>
              <a:rPr lang="en-US" sz="2000" b="1" dirty="0">
                <a:solidFill>
                  <a:srgbClr val="595959"/>
                </a:solidFill>
              </a:rPr>
              <a:t>Het unieke karakter en de reputatie </a:t>
            </a:r>
            <a:r>
              <a:rPr lang="en-US" sz="2000" dirty="0">
                <a:solidFill>
                  <a:srgbClr val="595959"/>
                </a:solidFill>
              </a:rPr>
              <a:t>van uw accommodatie</a:t>
            </a:r>
          </a:p>
          <a:p>
            <a:pPr lvl="1">
              <a:lnSpc>
                <a:spcPct val="100000"/>
              </a:lnSpc>
              <a:spcBef>
                <a:spcPts val="0"/>
              </a:spcBef>
            </a:pPr>
            <a:endParaRPr lang="en-US" sz="2000" dirty="0">
              <a:solidFill>
                <a:srgbClr val="595959"/>
              </a:solidFill>
            </a:endParaRPr>
          </a:p>
          <a:p>
            <a:pPr>
              <a:lnSpc>
                <a:spcPct val="100000"/>
              </a:lnSpc>
              <a:spcBef>
                <a:spcPts val="0"/>
              </a:spcBef>
            </a:pPr>
            <a:endParaRPr lang="en-US" sz="2000" dirty="0">
              <a:solidFill>
                <a:srgbClr val="595959"/>
              </a:solidFill>
            </a:endParaRPr>
          </a:p>
          <a:p>
            <a:pPr marL="0" indent="0">
              <a:lnSpc>
                <a:spcPct val="100000"/>
              </a:lnSpc>
              <a:spcBef>
                <a:spcPts val="0"/>
              </a:spcBef>
              <a:buNone/>
            </a:pPr>
            <a:endParaRPr lang="en-US" sz="2000" dirty="0">
              <a:solidFill>
                <a:srgbClr val="414141"/>
              </a:solidFill>
            </a:endParaRPr>
          </a:p>
        </p:txBody>
      </p:sp>
      <p:sp>
        <p:nvSpPr>
          <p:cNvPr id="10" name="TextBox 9">
            <a:extLst>
              <a:ext uri="{FF2B5EF4-FFF2-40B4-BE49-F238E27FC236}">
                <a16:creationId xmlns:a16="http://schemas.microsoft.com/office/drawing/2014/main" id="{B272CDCB-7A66-DD3B-4524-94FDE595415A}"/>
              </a:ext>
            </a:extLst>
          </p:cNvPr>
          <p:cNvSpPr txBox="1"/>
          <p:nvPr/>
        </p:nvSpPr>
        <p:spPr>
          <a:xfrm>
            <a:off x="4057649" y="4206521"/>
            <a:ext cx="7134225" cy="2431435"/>
          </a:xfrm>
          <a:prstGeom prst="rect">
            <a:avLst/>
          </a:prstGeom>
          <a:noFill/>
        </p:spPr>
        <p:txBody>
          <a:bodyPr wrap="square">
            <a:spAutoFit/>
          </a:bodyPr>
          <a:lstStyle/>
          <a:p>
            <a:pPr marL="0" indent="0" algn="ctr">
              <a:lnSpc>
                <a:spcPct val="100000"/>
              </a:lnSpc>
              <a:spcBef>
                <a:spcPts val="0"/>
              </a:spcBef>
              <a:spcAft>
                <a:spcPts val="1200"/>
              </a:spcAft>
              <a:buNone/>
            </a:pPr>
            <a:r>
              <a:rPr lang="en-US" sz="2200" b="1" dirty="0">
                <a:solidFill>
                  <a:schemeClr val="bg1"/>
                </a:solidFill>
              </a:rPr>
              <a:t>Cost-plus-prijsstelling </a:t>
            </a:r>
            <a:r>
              <a:rPr lang="en-US" sz="2200" dirty="0">
                <a:solidFill>
                  <a:schemeClr val="bg1"/>
                </a:solidFill>
              </a:rPr>
              <a:t>= totale kosten per nacht </a:t>
            </a:r>
            <a:r>
              <a:rPr lang="en-US" sz="2200" b="1" dirty="0">
                <a:solidFill>
                  <a:schemeClr val="bg1"/>
                </a:solidFill>
              </a:rPr>
              <a:t>+ </a:t>
            </a:r>
            <a:r>
              <a:rPr lang="en-US" sz="2200" dirty="0">
                <a:solidFill>
                  <a:schemeClr val="bg1"/>
                </a:solidFill>
              </a:rPr>
              <a:t>gewenste winstmarge </a:t>
            </a:r>
            <a:r>
              <a:rPr lang="en-US" sz="2200" b="1" dirty="0">
                <a:solidFill>
                  <a:schemeClr val="bg1"/>
                </a:solidFill>
              </a:rPr>
              <a:t>= minimumprijs</a:t>
            </a:r>
          </a:p>
          <a:p>
            <a:pPr marL="0" indent="0" algn="ctr">
              <a:lnSpc>
                <a:spcPct val="100000"/>
              </a:lnSpc>
              <a:spcBef>
                <a:spcPts val="0"/>
              </a:spcBef>
              <a:spcAft>
                <a:spcPts val="1200"/>
              </a:spcAft>
              <a:buNone/>
            </a:pPr>
            <a:r>
              <a:rPr lang="en-IE" sz="2200" dirty="0">
                <a:solidFill>
                  <a:schemeClr val="bg1"/>
                </a:solidFill>
              </a:rPr>
              <a:t>€ 100 (alle vaste en variabele kosten) + 30% marge = </a:t>
            </a:r>
            <a:r>
              <a:rPr lang="en-IE" sz="2200" b="1" dirty="0">
                <a:solidFill>
                  <a:schemeClr val="bg1"/>
                </a:solidFill>
              </a:rPr>
              <a:t>€ 130/nacht </a:t>
            </a:r>
          </a:p>
          <a:p>
            <a:pPr algn="ctr">
              <a:spcAft>
                <a:spcPts val="1200"/>
              </a:spcAft>
            </a:pPr>
            <a:r>
              <a:rPr lang="en-US" sz="2200" dirty="0">
                <a:solidFill>
                  <a:schemeClr val="bg1"/>
                </a:solidFill>
              </a:rPr>
              <a:t>Gebruik </a:t>
            </a:r>
            <a:r>
              <a:rPr lang="en-IE" sz="2200" b="1" dirty="0">
                <a:solidFill>
                  <a:schemeClr val="bg1"/>
                </a:solidFill>
              </a:rPr>
              <a:t>€ 130 </a:t>
            </a:r>
            <a:r>
              <a:rPr lang="en-US" sz="2200" dirty="0">
                <a:solidFill>
                  <a:schemeClr val="bg1"/>
                </a:solidFill>
              </a:rPr>
              <a:t>als uw basisprijs op basis van kostprijs plus voor het reguliere seizoen. Dit wordt uw minimale richtprijs, voordat u deze aanpast aan het seizoen of de vraag.</a:t>
            </a:r>
            <a:endParaRPr lang="en-US" sz="1800" dirty="0">
              <a:solidFill>
                <a:srgbClr val="595959"/>
              </a:solidFill>
            </a:endParaRPr>
          </a:p>
        </p:txBody>
      </p:sp>
      <p:sp>
        <p:nvSpPr>
          <p:cNvPr id="15" name="TextBox 14">
            <a:extLst>
              <a:ext uri="{FF2B5EF4-FFF2-40B4-BE49-F238E27FC236}">
                <a16:creationId xmlns:a16="http://schemas.microsoft.com/office/drawing/2014/main" id="{C8801C00-AF31-4580-135F-F70B4CFB1C29}"/>
              </a:ext>
            </a:extLst>
          </p:cNvPr>
          <p:cNvSpPr txBox="1"/>
          <p:nvPr/>
        </p:nvSpPr>
        <p:spPr>
          <a:xfrm>
            <a:off x="3762375" y="244450"/>
            <a:ext cx="7120778" cy="492443"/>
          </a:xfrm>
          <a:prstGeom prst="rect">
            <a:avLst/>
          </a:prstGeom>
          <a:noFill/>
        </p:spPr>
        <p:txBody>
          <a:bodyPr wrap="square">
            <a:spAutoFit/>
          </a:bodyPr>
          <a:lstStyle/>
          <a:p>
            <a:pPr marL="0" indent="0">
              <a:lnSpc>
                <a:spcPct val="100000"/>
              </a:lnSpc>
              <a:spcBef>
                <a:spcPts val="0"/>
              </a:spcBef>
              <a:buNone/>
            </a:pPr>
            <a:r>
              <a:rPr lang="en-US" sz="2600" b="1" dirty="0">
                <a:solidFill>
                  <a:srgbClr val="E96751"/>
                </a:solidFill>
              </a:rPr>
              <a:t>Voeg een winstmarge toe aan uw break-evenprijs</a:t>
            </a:r>
          </a:p>
        </p:txBody>
      </p:sp>
    </p:spTree>
    <p:extLst>
      <p:ext uri="{BB962C8B-B14F-4D97-AF65-F5344CB8AC3E}">
        <p14:creationId xmlns:p14="http://schemas.microsoft.com/office/powerpoint/2010/main" val="326200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0C4CA-BD60-EB74-CD26-61ED2EBACE0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A1B1072-6ED0-EA46-C08F-6C1CA0ED5E19}"/>
              </a:ext>
            </a:extLst>
          </p:cNvPr>
          <p:cNvSpPr>
            <a:spLocks noGrp="1"/>
          </p:cNvSpPr>
          <p:nvPr>
            <p:ph type="body" sz="quarter" idx="4294967295"/>
          </p:nvPr>
        </p:nvSpPr>
        <p:spPr>
          <a:xfrm>
            <a:off x="0" y="1876698"/>
            <a:ext cx="3181350" cy="1049221"/>
          </a:xfrm>
          <a:prstGeom prst="rect">
            <a:avLst/>
          </a:prstGeom>
        </p:spPr>
        <p:txBody>
          <a:bodyPr/>
          <a:lstStyle/>
          <a:p>
            <a:pPr marL="0" indent="0" algn="ctr">
              <a:buNone/>
            </a:pPr>
            <a:r>
              <a:rPr lang="en-IE" dirty="0">
                <a:solidFill>
                  <a:schemeClr val="bg1"/>
                </a:solidFill>
              </a:rPr>
              <a:t>Vind uw basistarief per nacht</a:t>
            </a:r>
          </a:p>
        </p:txBody>
      </p:sp>
      <p:sp>
        <p:nvSpPr>
          <p:cNvPr id="6" name="Text Placeholder 5">
            <a:extLst>
              <a:ext uri="{FF2B5EF4-FFF2-40B4-BE49-F238E27FC236}">
                <a16:creationId xmlns:a16="http://schemas.microsoft.com/office/drawing/2014/main" id="{5490A71D-1CBB-0083-136A-926A63F09FAA}"/>
              </a:ext>
            </a:extLst>
          </p:cNvPr>
          <p:cNvSpPr>
            <a:spLocks noGrp="1"/>
          </p:cNvSpPr>
          <p:nvPr>
            <p:ph type="body" sz="quarter" idx="4294967295"/>
          </p:nvPr>
        </p:nvSpPr>
        <p:spPr>
          <a:xfrm>
            <a:off x="215316" y="710211"/>
            <a:ext cx="2750717" cy="385564"/>
          </a:xfrm>
          <a:prstGeom prst="rect">
            <a:avLst/>
          </a:prstGeom>
        </p:spPr>
        <p:txBody>
          <a:bodyPr/>
          <a:lstStyle/>
          <a:p>
            <a:pPr marL="0" indent="0" algn="ctr">
              <a:buNone/>
            </a:pPr>
            <a:r>
              <a:rPr lang="en-IE" sz="3600" b="1" dirty="0">
                <a:solidFill>
                  <a:schemeClr val="bg1"/>
                </a:solidFill>
              </a:rPr>
              <a:t>Prijscalculator</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E507261D-D218-3FC9-B97D-A70D1BDC9E7A}"/>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17</a:t>
            </a:fld>
            <a:endParaRPr lang="fr-CA" dirty="0"/>
          </a:p>
        </p:txBody>
      </p:sp>
      <p:sp>
        <p:nvSpPr>
          <p:cNvPr id="4" name="Text Placeholder 3">
            <a:extLst>
              <a:ext uri="{FF2B5EF4-FFF2-40B4-BE49-F238E27FC236}">
                <a16:creationId xmlns:a16="http://schemas.microsoft.com/office/drawing/2014/main" id="{4BE2D174-9047-C85B-89AB-3ECED3DAF738}"/>
              </a:ext>
            </a:extLst>
          </p:cNvPr>
          <p:cNvSpPr>
            <a:spLocks noGrp="1"/>
          </p:cNvSpPr>
          <p:nvPr>
            <p:ph type="body" sz="quarter" idx="4294967295"/>
          </p:nvPr>
        </p:nvSpPr>
        <p:spPr>
          <a:xfrm>
            <a:off x="3838575" y="261338"/>
            <a:ext cx="7324725" cy="3499183"/>
          </a:xfrm>
          <a:prstGeom prst="rect">
            <a:avLst/>
          </a:prstGeom>
        </p:spPr>
        <p:txBody>
          <a:bodyPr/>
          <a:lstStyle/>
          <a:p>
            <a:pPr marL="0" indent="0">
              <a:spcAft>
                <a:spcPts val="600"/>
              </a:spcAft>
              <a:buNone/>
            </a:pPr>
            <a:r>
              <a:rPr lang="en-US" sz="2200" dirty="0">
                <a:solidFill>
                  <a:srgbClr val="595959"/>
                </a:solidFill>
              </a:rPr>
              <a:t>Dit gedeelte biedt u een </a:t>
            </a:r>
            <a:r>
              <a:rPr lang="en-US" sz="2200" b="1" i="1" dirty="0">
                <a:solidFill>
                  <a:srgbClr val="595959"/>
                </a:solidFill>
              </a:rPr>
              <a:t>sjabloon </a:t>
            </a:r>
            <a:r>
              <a:rPr lang="en-US" sz="2200" dirty="0">
                <a:solidFill>
                  <a:srgbClr val="595959"/>
                </a:solidFill>
              </a:rPr>
              <a:t>voor </a:t>
            </a:r>
            <a:r>
              <a:rPr lang="en-US" sz="2200" b="1" i="1" dirty="0">
                <a:solidFill>
                  <a:srgbClr val="595959"/>
                </a:solidFill>
              </a:rPr>
              <a:t>een prijscalculator</a:t>
            </a:r>
            <a:r>
              <a:rPr lang="en-US" sz="2200" i="1" dirty="0">
                <a:solidFill>
                  <a:srgbClr val="595959"/>
                </a:solidFill>
              </a:rPr>
              <a:t>. </a:t>
            </a:r>
            <a:r>
              <a:rPr lang="en-US" sz="2200" dirty="0">
                <a:solidFill>
                  <a:srgbClr val="595959"/>
                </a:solidFill>
              </a:rPr>
              <a:t>Een eenvoudig werkblad waarin u uw eigen cijfers kunt invoeren, bijvoorbeeld jaarlijkse kosten, gewenste winst en verwachte verkochte overnachtingen, om een basistarief per nacht te berekenen. </a:t>
            </a:r>
          </a:p>
          <a:p>
            <a:pPr marL="0" indent="0">
              <a:spcAft>
                <a:spcPts val="600"/>
              </a:spcAft>
              <a:buNone/>
            </a:pPr>
            <a:r>
              <a:rPr lang="en-US" sz="2200" b="1" dirty="0">
                <a:solidFill>
                  <a:srgbClr val="595959"/>
                </a:solidFill>
              </a:rPr>
              <a:t>De prijskalkulator </a:t>
            </a:r>
            <a:r>
              <a:rPr lang="en-US" sz="2200" dirty="0">
                <a:solidFill>
                  <a:srgbClr val="595959"/>
                </a:solidFill>
              </a:rPr>
              <a:t>helpt u bij het vaststellen van uw nachttarief op basis van kosten, gewenste winst, verwachte bezettingsgraad en seizoensgebonden variaties. Het omvat:</a:t>
            </a:r>
          </a:p>
          <a:p>
            <a:pPr>
              <a:spcAft>
                <a:spcPts val="1200"/>
              </a:spcAft>
            </a:pPr>
            <a:endParaRPr lang="en-US" sz="2400" dirty="0">
              <a:solidFill>
                <a:srgbClr val="595959"/>
              </a:solidFill>
            </a:endParaRPr>
          </a:p>
        </p:txBody>
      </p:sp>
      <p:sp>
        <p:nvSpPr>
          <p:cNvPr id="7" name="TextBox 6">
            <a:extLst>
              <a:ext uri="{FF2B5EF4-FFF2-40B4-BE49-F238E27FC236}">
                <a16:creationId xmlns:a16="http://schemas.microsoft.com/office/drawing/2014/main" id="{F5DD7077-C568-6C8B-A7FD-0B4A515D74EF}"/>
              </a:ext>
            </a:extLst>
          </p:cNvPr>
          <p:cNvSpPr txBox="1"/>
          <p:nvPr/>
        </p:nvSpPr>
        <p:spPr>
          <a:xfrm>
            <a:off x="3838575" y="2727593"/>
            <a:ext cx="795337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E96751"/>
                </a:solidFill>
                <a:effectLst/>
              </a:rPr>
              <a:t>Formule:</a:t>
            </a:r>
            <a:br>
              <a:rPr kumimoji="0" lang="en-US" altLang="en-US" sz="2000" b="0" i="0" u="none" strike="noStrike" cap="none" normalizeH="0" baseline="0" dirty="0">
                <a:ln>
                  <a:noFill/>
                </a:ln>
                <a:solidFill>
                  <a:schemeClr val="tx1"/>
                </a:solidFill>
                <a:effectLst/>
              </a:rPr>
            </a:br>
            <a:r>
              <a:rPr kumimoji="0" lang="en-US" altLang="en-US" sz="2000" b="1" i="0" u="none" strike="noStrike" cap="none" normalizeH="0" baseline="0" dirty="0">
                <a:ln>
                  <a:noFill/>
                </a:ln>
                <a:solidFill>
                  <a:srgbClr val="E96751"/>
                </a:solidFill>
                <a:effectLst/>
              </a:rPr>
              <a:t>Basistarief per nacht </a:t>
            </a:r>
            <a:r>
              <a:rPr kumimoji="0" lang="en-US" altLang="en-US" sz="2000" b="0" i="0" u="none" strike="noStrike" cap="none" normalizeH="0" baseline="0" dirty="0">
                <a:ln>
                  <a:noFill/>
                </a:ln>
                <a:solidFill>
                  <a:srgbClr val="595959"/>
                </a:solidFill>
                <a:effectLst/>
              </a:rPr>
              <a:t>= (jaarlijkse kosten + gewenste winst) ÷ verwachte aantal geboekte overnachtingen </a:t>
            </a:r>
          </a:p>
        </p:txBody>
      </p:sp>
      <p:graphicFrame>
        <p:nvGraphicFramePr>
          <p:cNvPr id="8" name="Table 7">
            <a:extLst>
              <a:ext uri="{FF2B5EF4-FFF2-40B4-BE49-F238E27FC236}">
                <a16:creationId xmlns:a16="http://schemas.microsoft.com/office/drawing/2014/main" id="{F07A6A61-AB2C-07F4-4D6A-11F5844B5EB3}"/>
              </a:ext>
            </a:extLst>
          </p:cNvPr>
          <p:cNvGraphicFramePr>
            <a:graphicFrameLocks noGrp="1"/>
          </p:cNvGraphicFramePr>
          <p:nvPr/>
        </p:nvGraphicFramePr>
        <p:xfrm>
          <a:off x="788657" y="3960058"/>
          <a:ext cx="10515600" cy="2225040"/>
        </p:xfrm>
        <a:graphic>
          <a:graphicData uri="http://schemas.openxmlformats.org/drawingml/2006/table">
            <a:tbl>
              <a:tblPr/>
              <a:tblGrid>
                <a:gridCol w="3088018">
                  <a:extLst>
                    <a:ext uri="{9D8B030D-6E8A-4147-A177-3AD203B41FA5}">
                      <a16:colId xmlns:a16="http://schemas.microsoft.com/office/drawing/2014/main" val="3051841586"/>
                    </a:ext>
                  </a:extLst>
                </a:gridCol>
                <a:gridCol w="7427582">
                  <a:extLst>
                    <a:ext uri="{9D8B030D-6E8A-4147-A177-3AD203B41FA5}">
                      <a16:colId xmlns:a16="http://schemas.microsoft.com/office/drawing/2014/main" val="3214234898"/>
                    </a:ext>
                  </a:extLst>
                </a:gridCol>
              </a:tblGrid>
              <a:tr h="0">
                <a:tc>
                  <a:txBody>
                    <a:bodyPr/>
                    <a:lstStyle/>
                    <a:p>
                      <a:pPr>
                        <a:buNone/>
                      </a:pPr>
                      <a:r>
                        <a:rPr lang="en-IE" sz="2200"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Wat het 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5074301"/>
                  </a:ext>
                </a:extLst>
              </a:tr>
              <a:tr h="0">
                <a:tc>
                  <a:txBody>
                    <a:bodyPr/>
                    <a:lstStyle/>
                    <a:p>
                      <a:pPr>
                        <a:buNone/>
                      </a:pPr>
                      <a:r>
                        <a:rPr lang="en-IE" sz="2000" b="1" dirty="0">
                          <a:solidFill>
                            <a:srgbClr val="595959"/>
                          </a:solidFill>
                        </a:rPr>
                        <a:t>Jaarlijkse kosten (€)</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Uw totale bedrijfskosten voor het jaar (vaste + variabele kosten)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93446"/>
                  </a:ext>
                </a:extLst>
              </a:tr>
              <a:tr h="0">
                <a:tc>
                  <a:txBody>
                    <a:bodyPr/>
                    <a:lstStyle/>
                    <a:p>
                      <a:pPr>
                        <a:buNone/>
                      </a:pPr>
                      <a:r>
                        <a:rPr lang="en-IE" sz="2000" b="1">
                          <a:solidFill>
                            <a:srgbClr val="595959"/>
                          </a:solidFill>
                        </a:rPr>
                        <a:t>Gewenste winst (€)</a:t>
                      </a:r>
                      <a:endParaRPr lang="en-IE" sz="20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Het extra inkomen dat u wilt verdienen bovenop het dekken van de kosten (vóór belastingen)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1647015"/>
                  </a:ext>
                </a:extLst>
              </a:tr>
              <a:tr h="0">
                <a:tc>
                  <a:txBody>
                    <a:bodyPr/>
                    <a:lstStyle/>
                    <a:p>
                      <a:pPr>
                        <a:buNone/>
                      </a:pPr>
                      <a:r>
                        <a:rPr lang="en-IE" sz="2000" b="1" dirty="0">
                          <a:solidFill>
                            <a:srgbClr val="595959"/>
                          </a:solidFill>
                        </a:rPr>
                        <a:t>Verwacht aantal geboekte nachten</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Een realistisch aantal nachten dat u verwacht te verkopen in een jaar (bijv. 50% bezetting = 182 nachten voor 1 eenheid)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7568107"/>
                  </a:ext>
                </a:extLst>
              </a:tr>
            </a:tbl>
          </a:graphicData>
        </a:graphic>
      </p:graphicFrame>
    </p:spTree>
    <p:extLst>
      <p:ext uri="{BB962C8B-B14F-4D97-AF65-F5344CB8AC3E}">
        <p14:creationId xmlns:p14="http://schemas.microsoft.com/office/powerpoint/2010/main" val="3321569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2D208-C179-2621-87E6-E2865E72D2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583E233-A2DF-61CF-C2FC-2C052CBC43BF}"/>
              </a:ext>
            </a:extLst>
          </p:cNvPr>
          <p:cNvSpPr>
            <a:spLocks noGrp="1"/>
          </p:cNvSpPr>
          <p:nvPr>
            <p:ph type="body" sz="quarter" idx="16"/>
          </p:nvPr>
        </p:nvSpPr>
        <p:spPr>
          <a:xfrm>
            <a:off x="788657" y="99959"/>
            <a:ext cx="10614687" cy="803654"/>
          </a:xfrm>
        </p:spPr>
        <p:txBody>
          <a:bodyPr/>
          <a:lstStyle/>
          <a:p>
            <a:r>
              <a:rPr lang="en-US" dirty="0">
                <a:solidFill>
                  <a:srgbClr val="E96751"/>
                </a:solidFill>
              </a:rPr>
              <a:t>Kostenplusprijsberekeningssjabloon</a:t>
            </a:r>
            <a:r>
              <a:rPr lang="en-US" dirty="0"/>
              <a:t> </a:t>
            </a:r>
          </a:p>
          <a:p>
            <a:endParaRPr lang="en-IE" dirty="0"/>
          </a:p>
        </p:txBody>
      </p:sp>
      <p:sp>
        <p:nvSpPr>
          <p:cNvPr id="9" name="Rectangle 1">
            <a:extLst>
              <a:ext uri="{FF2B5EF4-FFF2-40B4-BE49-F238E27FC236}">
                <a16:creationId xmlns:a16="http://schemas.microsoft.com/office/drawing/2014/main" id="{0CEF95DF-E111-4119-B419-EB8EFD7743BA}"/>
              </a:ext>
            </a:extLst>
          </p:cNvPr>
          <p:cNvSpPr>
            <a:spLocks noChangeArrowheads="1"/>
          </p:cNvSpPr>
          <p:nvPr/>
        </p:nvSpPr>
        <p:spPr bwMode="auto">
          <a:xfrm>
            <a:off x="788656" y="3937316"/>
            <a:ext cx="1068896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E96751"/>
                </a:solidFill>
              </a:rPr>
              <a:t>Dit is de belangrijkste methode die wordt gebruikt bij kostenplusprijzen: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595959"/>
                </a:solidFill>
                <a:effectLst/>
              </a:rPr>
              <a:t>Basisnachtprijs = (15.600 + 10.000) ÷ 180 = 25.600 ÷ 180 = € 142,22</a:t>
            </a:r>
            <a:endParaRPr kumimoji="0" lang="en-US" altLang="en-US" sz="2000" b="0" i="0" u="none" strike="noStrike" cap="none" normalizeH="0" baseline="0" dirty="0">
              <a:ln>
                <a:noFill/>
              </a:ln>
              <a:solidFill>
                <a:srgbClr val="59595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95959"/>
                </a:solidFill>
                <a:effectLst/>
              </a:rPr>
              <a:t>Dit betekent dat u minimaal </a:t>
            </a:r>
            <a:r>
              <a:rPr kumimoji="0" lang="en-US" altLang="en-US" sz="2000" b="1" i="0" u="none" strike="noStrike" cap="none" normalizeH="0" baseline="0" dirty="0">
                <a:ln>
                  <a:noFill/>
                </a:ln>
                <a:solidFill>
                  <a:srgbClr val="595959"/>
                </a:solidFill>
                <a:effectLst/>
              </a:rPr>
              <a:t>€ 142,22 per nacht </a:t>
            </a:r>
            <a:r>
              <a:rPr kumimoji="0" lang="en-US" altLang="en-US" sz="2000" b="0" i="0" u="none" strike="noStrike" cap="none" normalizeH="0" baseline="0" dirty="0">
                <a:ln>
                  <a:noFill/>
                </a:ln>
                <a:solidFill>
                  <a:srgbClr val="595959"/>
                </a:solidFill>
                <a:effectLst/>
              </a:rPr>
              <a:t>moet vragen om uw kosten te dekken en € 10.000 winst te maken, uitgaande van 180 geboekte nachten per jaar.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595959"/>
              </a:solidFill>
            </a:endParaRPr>
          </a:p>
          <a:p>
            <a:r>
              <a:rPr lang="en-US" sz="2000" b="1" dirty="0">
                <a:solidFill>
                  <a:srgbClr val="459597"/>
                </a:solidFill>
              </a:rPr>
              <a:t>Wanneer aanpassen: </a:t>
            </a:r>
            <a:r>
              <a:rPr lang="en-US" sz="2000" dirty="0">
                <a:solidFill>
                  <a:srgbClr val="595959"/>
                </a:solidFill>
              </a:rPr>
              <a:t>Als u </a:t>
            </a:r>
            <a:r>
              <a:rPr lang="en-US" sz="2000" b="1" dirty="0">
                <a:solidFill>
                  <a:srgbClr val="595959"/>
                </a:solidFill>
              </a:rPr>
              <a:t>meer nachten </a:t>
            </a:r>
            <a:r>
              <a:rPr lang="en-US" sz="2000" dirty="0">
                <a:solidFill>
                  <a:srgbClr val="595959"/>
                </a:solidFill>
              </a:rPr>
              <a:t>boekt, kunt u </a:t>
            </a:r>
            <a:r>
              <a:rPr lang="en-US" sz="2000" b="1" dirty="0">
                <a:solidFill>
                  <a:srgbClr val="595959"/>
                </a:solidFill>
              </a:rPr>
              <a:t>het tarief verlagen </a:t>
            </a:r>
            <a:r>
              <a:rPr lang="en-US" sz="2000" dirty="0">
                <a:solidFill>
                  <a:srgbClr val="595959"/>
                </a:solidFill>
              </a:rPr>
              <a:t>of meer winst maken.</a:t>
            </a:r>
          </a:p>
          <a:p>
            <a:r>
              <a:rPr lang="en-US" sz="2000" dirty="0">
                <a:solidFill>
                  <a:srgbClr val="595959"/>
                </a:solidFill>
              </a:rPr>
              <a:t>Als er </a:t>
            </a:r>
            <a:r>
              <a:rPr lang="en-US" sz="2000" b="1" dirty="0">
                <a:solidFill>
                  <a:srgbClr val="595959"/>
                </a:solidFill>
              </a:rPr>
              <a:t>minder</a:t>
            </a:r>
            <a:r>
              <a:rPr lang="en-US" sz="2000" dirty="0">
                <a:solidFill>
                  <a:srgbClr val="595959"/>
                </a:solidFill>
              </a:rPr>
              <a:t> boekingen zijn </a:t>
            </a:r>
            <a:r>
              <a:rPr lang="en-US" sz="2000" b="1" dirty="0">
                <a:solidFill>
                  <a:srgbClr val="595959"/>
                </a:solidFill>
              </a:rPr>
              <a:t>dan verwacht</a:t>
            </a:r>
            <a:r>
              <a:rPr lang="en-US" sz="2000" dirty="0">
                <a:solidFill>
                  <a:srgbClr val="595959"/>
                </a:solidFill>
              </a:rPr>
              <a:t>, </a:t>
            </a:r>
            <a:r>
              <a:rPr lang="en-US" sz="2000" b="1" dirty="0">
                <a:solidFill>
                  <a:srgbClr val="595959"/>
                </a:solidFill>
              </a:rPr>
              <a:t>kunt u overwegen om de prijs te verhogen of </a:t>
            </a:r>
            <a:r>
              <a:rPr lang="en-US" sz="2000" dirty="0">
                <a:solidFill>
                  <a:srgbClr val="595959"/>
                </a:solidFill>
              </a:rPr>
              <a:t>de kosten </a:t>
            </a:r>
            <a:r>
              <a:rPr lang="en-US" sz="2000" b="1" dirty="0">
                <a:solidFill>
                  <a:srgbClr val="595959"/>
                </a:solidFill>
              </a:rPr>
              <a:t>te verlagen</a:t>
            </a:r>
            <a:r>
              <a:rPr lang="en-US" sz="2000" dirty="0">
                <a:solidFill>
                  <a:srgbClr val="595959"/>
                </a:solidFill>
              </a:rPr>
              <a:t>. Combineer dit met </a:t>
            </a:r>
            <a:r>
              <a:rPr lang="en-US" sz="2000" b="1" dirty="0">
                <a:solidFill>
                  <a:srgbClr val="595959"/>
                </a:solidFill>
              </a:rPr>
              <a:t>seizoensgebonden aanpassingen </a:t>
            </a:r>
            <a:r>
              <a:rPr lang="en-US" sz="2000" dirty="0">
                <a:solidFill>
                  <a:srgbClr val="595959"/>
                </a:solidFill>
              </a:rPr>
              <a:t>en </a:t>
            </a:r>
            <a:r>
              <a:rPr lang="en-US" sz="2000" b="1" dirty="0">
                <a:solidFill>
                  <a:srgbClr val="595959"/>
                </a:solidFill>
              </a:rPr>
              <a:t>concurrentieanalyses </a:t>
            </a:r>
            <a:r>
              <a:rPr lang="en-US" sz="2000" dirty="0">
                <a:solidFill>
                  <a:srgbClr val="595959"/>
                </a:solidFill>
              </a:rPr>
              <a:t>om uw uiteindelijke prijsstelling te verfijnen.</a:t>
            </a:r>
            <a:endParaRPr kumimoji="0" lang="en-US" altLang="en-US" sz="2000" b="0" i="0" u="none" strike="noStrike" cap="none" normalizeH="0" baseline="0" dirty="0">
              <a:ln>
                <a:noFill/>
              </a:ln>
              <a:solidFill>
                <a:schemeClr val="tx1"/>
              </a:solidFill>
              <a:effectLst/>
            </a:endParaRPr>
          </a:p>
        </p:txBody>
      </p:sp>
      <p:graphicFrame>
        <p:nvGraphicFramePr>
          <p:cNvPr id="10" name="Table 9">
            <a:extLst>
              <a:ext uri="{FF2B5EF4-FFF2-40B4-BE49-F238E27FC236}">
                <a16:creationId xmlns:a16="http://schemas.microsoft.com/office/drawing/2014/main" id="{FFBEDDF6-FC20-871A-A8CA-DAC0B11EE74E}"/>
              </a:ext>
            </a:extLst>
          </p:cNvPr>
          <p:cNvGraphicFramePr>
            <a:graphicFrameLocks noGrp="1"/>
          </p:cNvGraphicFramePr>
          <p:nvPr/>
        </p:nvGraphicFramePr>
        <p:xfrm>
          <a:off x="788657" y="765908"/>
          <a:ext cx="10865930" cy="3017520"/>
        </p:xfrm>
        <a:graphic>
          <a:graphicData uri="http://schemas.openxmlformats.org/drawingml/2006/table">
            <a:tbl>
              <a:tblPr/>
              <a:tblGrid>
                <a:gridCol w="4030825">
                  <a:extLst>
                    <a:ext uri="{9D8B030D-6E8A-4147-A177-3AD203B41FA5}">
                      <a16:colId xmlns:a16="http://schemas.microsoft.com/office/drawing/2014/main" val="688196161"/>
                    </a:ext>
                  </a:extLst>
                </a:gridCol>
                <a:gridCol w="1984961">
                  <a:extLst>
                    <a:ext uri="{9D8B030D-6E8A-4147-A177-3AD203B41FA5}">
                      <a16:colId xmlns:a16="http://schemas.microsoft.com/office/drawing/2014/main" val="3111729504"/>
                    </a:ext>
                  </a:extLst>
                </a:gridCol>
                <a:gridCol w="4850144">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Invoer Categorie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Bedrag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Uitleg / Formule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kern="1200" dirty="0">
                          <a:solidFill>
                            <a:srgbClr val="595959"/>
                          </a:solidFill>
                          <a:latin typeface="+mn-lt"/>
                          <a:ea typeface="+mn-ea"/>
                          <a:cs typeface="+mn-cs"/>
                        </a:rPr>
                        <a:t>Totale jaarlijkse exploitatiekosten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kern="1200" dirty="0">
                          <a:solidFill>
                            <a:srgbClr val="595959"/>
                          </a:solidFill>
                          <a:latin typeface="+mn-lt"/>
                          <a:ea typeface="+mn-ea"/>
                          <a:cs typeface="+mn-cs"/>
                        </a:rPr>
                        <a:t>€ 15.600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kern="1200" dirty="0">
                          <a:solidFill>
                            <a:srgbClr val="595959"/>
                          </a:solidFill>
                          <a:latin typeface="+mn-lt"/>
                          <a:ea typeface="+mn-ea"/>
                          <a:cs typeface="+mn-cs"/>
                        </a:rPr>
                        <a:t>Uit uw budget (vaste + variabele kosten)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dirty="0">
                          <a:solidFill>
                            <a:srgbClr val="595959"/>
                          </a:solidFill>
                        </a:rPr>
                        <a:t>Gewenste jaarlijkse winst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Uw beoogde inkomen vóór belastingen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1">
                          <a:solidFill>
                            <a:srgbClr val="595959"/>
                          </a:solidFill>
                        </a:rPr>
                        <a:t>Totale omzetdoelstelling</a:t>
                      </a:r>
                      <a:endParaRPr lang="en-IE" sz="20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€ 25.600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Kosten + Winst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US" sz="2000">
                          <a:solidFill>
                            <a:srgbClr val="595959"/>
                          </a:solidFill>
                        </a:rPr>
                        <a:t>Verwacht aantal geboekte nachten per jaar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Conservatieve bezettingsgraad (bijv. 50% van 365 voor 1 eenheid)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1" dirty="0">
                          <a:solidFill>
                            <a:schemeClr val="bg1"/>
                          </a:solidFill>
                        </a:rPr>
                        <a:t>Basistarief per nacht</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€ 142,22</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chemeClr val="bg1"/>
                          </a:solidFill>
                        </a:rPr>
                        <a:t>= Totale omzetdoelstelling ÷ geboekte nachten (bijv. 25.600 ÷ 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722082830"/>
                  </a:ext>
                </a:extLst>
              </a:tr>
            </a:tbl>
          </a:graphicData>
        </a:graphic>
      </p:graphicFrame>
    </p:spTree>
    <p:extLst>
      <p:ext uri="{BB962C8B-B14F-4D97-AF65-F5344CB8AC3E}">
        <p14:creationId xmlns:p14="http://schemas.microsoft.com/office/powerpoint/2010/main" val="234873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2FA2-335E-A073-4434-E8465AA4A65C}"/>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AF85F91F-3E86-1E6D-AF56-62854F0D6FFB}"/>
              </a:ext>
            </a:extLst>
          </p:cNvPr>
          <p:cNvSpPr/>
          <p:nvPr/>
        </p:nvSpPr>
        <p:spPr>
          <a:xfrm>
            <a:off x="3629024" y="4305299"/>
            <a:ext cx="8149141" cy="2447926"/>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2454B90B-EC45-99D9-F7F6-AA8FCEE0251B}"/>
              </a:ext>
            </a:extLst>
          </p:cNvPr>
          <p:cNvSpPr>
            <a:spLocks noGrp="1"/>
          </p:cNvSpPr>
          <p:nvPr>
            <p:ph type="body" sz="quarter" idx="4294967295"/>
          </p:nvPr>
        </p:nvSpPr>
        <p:spPr>
          <a:xfrm>
            <a:off x="0" y="1876698"/>
            <a:ext cx="3185727" cy="1049221"/>
          </a:xfrm>
          <a:prstGeom prst="rect">
            <a:avLst/>
          </a:prstGeom>
        </p:spPr>
        <p:txBody>
          <a:bodyPr/>
          <a:lstStyle/>
          <a:p>
            <a:pPr marL="0" indent="0" algn="ctr">
              <a:lnSpc>
                <a:spcPct val="100000"/>
              </a:lnSpc>
              <a:buNone/>
            </a:pPr>
            <a:r>
              <a:rPr lang="en-IE" b="1" dirty="0">
                <a:solidFill>
                  <a:schemeClr val="bg1"/>
                </a:solidFill>
              </a:rPr>
              <a:t>Op waarde gebaseerde prijsstelling</a:t>
            </a:r>
          </a:p>
          <a:p>
            <a:pPr marL="0" indent="0" algn="ctr">
              <a:lnSpc>
                <a:spcPct val="100000"/>
              </a:lnSpc>
              <a:buNone/>
            </a:pPr>
            <a:r>
              <a:rPr lang="en-IE" sz="2400" i="1" dirty="0">
                <a:solidFill>
                  <a:schemeClr val="bg1"/>
                </a:solidFill>
              </a:rPr>
              <a:t>(Wat het onze gast waard is)</a:t>
            </a:r>
            <a:endParaRPr lang="en-US" sz="2400" i="1" dirty="0">
              <a:solidFill>
                <a:schemeClr val="bg1"/>
              </a:solidFill>
            </a:endParaRPr>
          </a:p>
        </p:txBody>
      </p:sp>
      <p:sp>
        <p:nvSpPr>
          <p:cNvPr id="6" name="Text Placeholder 5">
            <a:extLst>
              <a:ext uri="{FF2B5EF4-FFF2-40B4-BE49-F238E27FC236}">
                <a16:creationId xmlns:a16="http://schemas.microsoft.com/office/drawing/2014/main" id="{54B793FD-FECB-A4CF-27B5-0E732B226437}"/>
              </a:ext>
            </a:extLst>
          </p:cNvPr>
          <p:cNvSpPr>
            <a:spLocks noGrp="1"/>
          </p:cNvSpPr>
          <p:nvPr>
            <p:ph type="body" sz="quarter" idx="4294967295"/>
          </p:nvPr>
        </p:nvSpPr>
        <p:spPr>
          <a:xfrm>
            <a:off x="290007" y="729061"/>
            <a:ext cx="2750717" cy="385564"/>
          </a:xfrm>
          <a:prstGeom prst="rect">
            <a:avLst/>
          </a:prstGeom>
        </p:spPr>
        <p:txBody>
          <a:bodyPr/>
          <a:lstStyle/>
          <a:p>
            <a:pPr marL="0" indent="0" algn="ctr">
              <a:buNone/>
            </a:pPr>
            <a:r>
              <a:rPr lang="en-IE" sz="3600" b="1" dirty="0">
                <a:solidFill>
                  <a:schemeClr val="bg1"/>
                </a:solidFill>
              </a:rPr>
              <a:t>Prijsstellingsmethoden</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21EBED77-1392-D8F7-1C0C-7B7A9F0C0A7D}"/>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19</a:t>
            </a:fld>
            <a:endParaRPr lang="fr-CA" dirty="0"/>
          </a:p>
        </p:txBody>
      </p:sp>
      <p:sp>
        <p:nvSpPr>
          <p:cNvPr id="4" name="Text Placeholder 3">
            <a:extLst>
              <a:ext uri="{FF2B5EF4-FFF2-40B4-BE49-F238E27FC236}">
                <a16:creationId xmlns:a16="http://schemas.microsoft.com/office/drawing/2014/main" id="{C540DB84-E087-21BE-F968-D4FED3CD16AE}"/>
              </a:ext>
            </a:extLst>
          </p:cNvPr>
          <p:cNvSpPr>
            <a:spLocks noGrp="1"/>
          </p:cNvSpPr>
          <p:nvPr>
            <p:ph type="body" sz="quarter" idx="4294967295"/>
          </p:nvPr>
        </p:nvSpPr>
        <p:spPr>
          <a:xfrm>
            <a:off x="3752851" y="237675"/>
            <a:ext cx="7892302" cy="3499183"/>
          </a:xfrm>
          <a:prstGeom prst="rect">
            <a:avLst/>
          </a:prstGeom>
        </p:spPr>
        <p:txBody>
          <a:bodyPr/>
          <a:lstStyle/>
          <a:p>
            <a:pPr marL="0" indent="0">
              <a:lnSpc>
                <a:spcPct val="100000"/>
              </a:lnSpc>
              <a:spcBef>
                <a:spcPts val="0"/>
              </a:spcBef>
              <a:spcAft>
                <a:spcPts val="1200"/>
              </a:spcAft>
              <a:buNone/>
            </a:pPr>
            <a:r>
              <a:rPr lang="en-US" sz="2000" b="1" dirty="0">
                <a:solidFill>
                  <a:srgbClr val="E96751"/>
                </a:solidFill>
              </a:rPr>
              <a:t>3. Waardegebaseerde strategie </a:t>
            </a:r>
            <a:r>
              <a:rPr lang="en-US" sz="2000" dirty="0">
                <a:solidFill>
                  <a:srgbClr val="E96751"/>
                </a:solidFill>
              </a:rPr>
              <a:t>(door de gast waargenomen waarde) </a:t>
            </a:r>
            <a:r>
              <a:rPr lang="en-US" sz="2000" dirty="0">
                <a:solidFill>
                  <a:srgbClr val="595959"/>
                </a:solidFill>
              </a:rPr>
              <a:t>bepaalt de prijs van uw accommodatie op basis van de waargenomen </a:t>
            </a:r>
            <a:r>
              <a:rPr lang="en-US" sz="2000" b="1" dirty="0">
                <a:solidFill>
                  <a:srgbClr val="595959"/>
                </a:solidFill>
              </a:rPr>
              <a:t>waarde voor de klant </a:t>
            </a:r>
            <a:r>
              <a:rPr lang="en-US" sz="2000" dirty="0">
                <a:solidFill>
                  <a:srgbClr val="595959"/>
                </a:solidFill>
              </a:rPr>
              <a:t>in plaats van op basis van uw kosten. U stelt uw prijs vast op basis van wat gasten </a:t>
            </a:r>
            <a:r>
              <a:rPr lang="en-US" sz="2000" b="1" dirty="0">
                <a:solidFill>
                  <a:srgbClr val="595959"/>
                </a:solidFill>
              </a:rPr>
              <a:t>bereid zijn te betalen, niet alleen </a:t>
            </a:r>
            <a:r>
              <a:rPr lang="en-US" sz="2000" dirty="0">
                <a:solidFill>
                  <a:srgbClr val="595959"/>
                </a:solidFill>
              </a:rPr>
              <a:t>op basis van </a:t>
            </a:r>
            <a:r>
              <a:rPr lang="en-US" sz="2000" b="1" dirty="0">
                <a:solidFill>
                  <a:srgbClr val="595959"/>
                </a:solidFill>
              </a:rPr>
              <a:t>wat het u kost</a:t>
            </a:r>
            <a:r>
              <a:rPr lang="en-US" sz="2000" dirty="0">
                <a:solidFill>
                  <a:srgbClr val="595959"/>
                </a:solidFill>
              </a:rPr>
              <a:t>. Gebruik deze strategie wanneer klanten bereid zijn een meerprijs te betalen omdat:   U iets </a:t>
            </a:r>
            <a:r>
              <a:rPr lang="en-US" sz="2000" b="1" dirty="0">
                <a:solidFill>
                  <a:srgbClr val="595959"/>
                </a:solidFill>
              </a:rPr>
              <a:t>unieks</a:t>
            </a:r>
            <a:r>
              <a:rPr lang="en-US" sz="2000" dirty="0">
                <a:solidFill>
                  <a:srgbClr val="595959"/>
                </a:solidFill>
              </a:rPr>
              <a:t> aanbiedt (bijvoorbeeld een boomhut met </a:t>
            </a:r>
            <a:r>
              <a:rPr lang="en-US" sz="2000" dirty="0" err="1">
                <a:solidFill>
                  <a:srgbClr val="595959"/>
                </a:solidFill>
              </a:rPr>
              <a:t>uitzicht</a:t>
            </a:r>
            <a:r>
              <a:rPr lang="en-US" sz="2000" dirty="0">
                <a:solidFill>
                  <a:srgbClr val="595959"/>
                </a:solidFill>
              </a:rPr>
              <a:t>).</a:t>
            </a:r>
            <a:r>
              <a:rPr lang="en-US" sz="2000" b="1" dirty="0">
                <a:solidFill>
                  <a:srgbClr val="595959"/>
                </a:solidFill>
              </a:rPr>
              <a:t>Het hoogseizoen</a:t>
            </a:r>
            <a:r>
              <a:rPr lang="en-US" sz="2000" dirty="0">
                <a:solidFill>
                  <a:srgbClr val="595959"/>
                </a:solidFill>
              </a:rPr>
              <a:t> is aangebroken of er speciale </a:t>
            </a:r>
            <a:r>
              <a:rPr lang="en-US" sz="2000" dirty="0" err="1">
                <a:solidFill>
                  <a:srgbClr val="595959"/>
                </a:solidFill>
              </a:rPr>
              <a:t>evenementen</a:t>
            </a:r>
            <a:r>
              <a:rPr lang="en-US" sz="2000" dirty="0">
                <a:solidFill>
                  <a:srgbClr val="595959"/>
                </a:solidFill>
              </a:rPr>
              <a:t> </a:t>
            </a:r>
            <a:r>
              <a:rPr lang="en-US" sz="2000" dirty="0" err="1">
                <a:solidFill>
                  <a:srgbClr val="595959"/>
                </a:solidFill>
              </a:rPr>
              <a:t>plaatsvinden.De</a:t>
            </a:r>
            <a:r>
              <a:rPr lang="en-US" sz="2000" dirty="0">
                <a:solidFill>
                  <a:srgbClr val="595959"/>
                </a:solidFill>
              </a:rPr>
              <a:t> tarieven van concurrenten hoger zijn en gerechtvaardigd door </a:t>
            </a:r>
            <a:r>
              <a:rPr lang="en-US" sz="2000" b="1" dirty="0">
                <a:solidFill>
                  <a:srgbClr val="595959"/>
                </a:solidFill>
              </a:rPr>
              <a:t>de </a:t>
            </a:r>
            <a:r>
              <a:rPr lang="en-US" sz="2000" b="1" dirty="0" err="1">
                <a:solidFill>
                  <a:srgbClr val="595959"/>
                </a:solidFill>
              </a:rPr>
              <a:t>vraag.</a:t>
            </a:r>
            <a:r>
              <a:rPr lang="en-US" sz="2000" dirty="0" err="1">
                <a:solidFill>
                  <a:srgbClr val="595959"/>
                </a:solidFill>
              </a:rPr>
              <a:t>Of</a:t>
            </a:r>
            <a:r>
              <a:rPr lang="en-US" sz="2000" dirty="0">
                <a:solidFill>
                  <a:srgbClr val="595959"/>
                </a:solidFill>
              </a:rPr>
              <a:t> vanwege uw </a:t>
            </a:r>
            <a:r>
              <a:rPr lang="en-US" sz="2000" b="1" dirty="0">
                <a:solidFill>
                  <a:srgbClr val="595959"/>
                </a:solidFill>
              </a:rPr>
              <a:t>locatie, </a:t>
            </a:r>
            <a:r>
              <a:rPr lang="en-US" sz="2000" dirty="0">
                <a:solidFill>
                  <a:srgbClr val="595959"/>
                </a:solidFill>
              </a:rPr>
              <a:t>bijvoorbeeld in een beschermd gebied of in de buurt van een groot </a:t>
            </a:r>
            <a:r>
              <a:rPr lang="en-US" sz="2000" dirty="0" err="1">
                <a:solidFill>
                  <a:srgbClr val="595959"/>
                </a:solidFill>
              </a:rPr>
              <a:t>evenement</a:t>
            </a:r>
            <a:r>
              <a:rPr lang="en-US" sz="2000" dirty="0">
                <a:solidFill>
                  <a:srgbClr val="595959"/>
                </a:solidFill>
              </a:rPr>
              <a:t>.</a:t>
            </a:r>
          </a:p>
          <a:p>
            <a:pPr marL="0" indent="0">
              <a:lnSpc>
                <a:spcPct val="100000"/>
              </a:lnSpc>
              <a:spcBef>
                <a:spcPts val="0"/>
              </a:spcBef>
              <a:spcAft>
                <a:spcPts val="1200"/>
              </a:spcAft>
              <a:buNone/>
            </a:pPr>
            <a:endParaRPr lang="en-US" sz="2000" dirty="0">
              <a:solidFill>
                <a:srgbClr val="595959"/>
              </a:solidFill>
            </a:endParaRPr>
          </a:p>
          <a:p>
            <a:pPr marL="0" indent="0">
              <a:lnSpc>
                <a:spcPct val="100000"/>
              </a:lnSpc>
              <a:spcBef>
                <a:spcPts val="0"/>
              </a:spcBef>
              <a:spcAft>
                <a:spcPts val="1200"/>
              </a:spcAft>
              <a:buNone/>
            </a:pPr>
            <a:endParaRPr lang="en-US" sz="2000" dirty="0">
              <a:solidFill>
                <a:srgbClr val="595959"/>
              </a:solidFill>
            </a:endParaRPr>
          </a:p>
          <a:p>
            <a:pPr>
              <a:lnSpc>
                <a:spcPct val="100000"/>
              </a:lnSpc>
              <a:spcBef>
                <a:spcPts val="0"/>
              </a:spcBef>
            </a:pPr>
            <a:endParaRPr lang="en-US" sz="2000" dirty="0">
              <a:solidFill>
                <a:srgbClr val="595959"/>
              </a:solidFill>
            </a:endParaRPr>
          </a:p>
          <a:p>
            <a:pPr marL="0" indent="0">
              <a:lnSpc>
                <a:spcPct val="100000"/>
              </a:lnSpc>
              <a:spcBef>
                <a:spcPts val="0"/>
              </a:spcBef>
              <a:spcAft>
                <a:spcPts val="1200"/>
              </a:spcAft>
              <a:buNone/>
            </a:pPr>
            <a:r>
              <a:rPr lang="en-US" sz="2000" b="1" dirty="0">
                <a:solidFill>
                  <a:schemeClr val="bg1"/>
                </a:solidFill>
              </a:rPr>
              <a:t>Een boomhut met panoramisch uitzicht of een hut tijdens een populair festivalweekend kan bijvoorbeeld een aanzienlijk hogere prijs vragen vanwege </a:t>
            </a:r>
            <a:r>
              <a:rPr lang="en-US" sz="2000" dirty="0">
                <a:solidFill>
                  <a:schemeClr val="bg1"/>
                </a:solidFill>
              </a:rPr>
              <a:t>de unieke aantrekkingskracht en de grote vraag. Dus als u tijdens drukke weekenden € 200+ vraagt en gasten houden van uw uitzicht en voorzieningen, kunt u € 180-€ 250 per nacht vragen, zelfs als het u slechts € 70 kost om te exploiteren.</a:t>
            </a:r>
          </a:p>
          <a:p>
            <a:pPr>
              <a:lnSpc>
                <a:spcPct val="100000"/>
              </a:lnSpc>
              <a:spcBef>
                <a:spcPts val="0"/>
              </a:spcBef>
              <a:spcAft>
                <a:spcPts val="1200"/>
              </a:spcAft>
            </a:pPr>
            <a:endParaRPr lang="en-US" sz="2000" dirty="0"/>
          </a:p>
          <a:p>
            <a:pPr>
              <a:lnSpc>
                <a:spcPct val="100000"/>
              </a:lnSpc>
              <a:spcBef>
                <a:spcPts val="0"/>
              </a:spcBef>
              <a:spcAft>
                <a:spcPts val="1200"/>
              </a:spcAft>
            </a:pPr>
            <a:endParaRPr lang="en-US" sz="2000" dirty="0">
              <a:solidFill>
                <a:srgbClr val="414141"/>
              </a:solidFill>
            </a:endParaRPr>
          </a:p>
        </p:txBody>
      </p:sp>
      <p:sp>
        <p:nvSpPr>
          <p:cNvPr id="11" name="TextBox 10">
            <a:extLst>
              <a:ext uri="{FF2B5EF4-FFF2-40B4-BE49-F238E27FC236}">
                <a16:creationId xmlns:a16="http://schemas.microsoft.com/office/drawing/2014/main" id="{A4DAD72C-78E8-614C-01D4-6210294DB0CA}"/>
              </a:ext>
            </a:extLst>
          </p:cNvPr>
          <p:cNvSpPr txBox="1"/>
          <p:nvPr/>
        </p:nvSpPr>
        <p:spPr>
          <a:xfrm>
            <a:off x="1140596" y="3984276"/>
            <a:ext cx="2284269" cy="1495281"/>
          </a:xfrm>
          <a:prstGeom prst="rect">
            <a:avLst/>
          </a:prstGeom>
          <a:noFill/>
        </p:spPr>
        <p:txBody>
          <a:bodyPr wrap="square">
            <a:spAutoFit/>
          </a:bodyPr>
          <a:lstStyle/>
          <a:p>
            <a:pPr algn="l">
              <a:lnSpc>
                <a:spcPts val="2250"/>
              </a:lnSpc>
            </a:pPr>
            <a:r>
              <a:rPr lang="en-US" sz="1600" b="1" i="1" dirty="0">
                <a:solidFill>
                  <a:srgbClr val="414141"/>
                </a:solidFill>
                <a:effectLst/>
              </a:rPr>
              <a:t>Aanbevolen lectuur</a:t>
            </a:r>
            <a:endParaRPr lang="en-US" sz="1600" b="1" i="1" dirty="0">
              <a:solidFill>
                <a:srgbClr val="414141"/>
              </a:solidFill>
              <a:effectLst/>
              <a:hlinkClick r:id="rId2">
                <a:extLst>
                  <a:ext uri="{A12FA001-AC4F-418D-AE19-62706E023703}">
                    <ahyp:hlinkClr xmlns:ahyp="http://schemas.microsoft.com/office/drawing/2018/hyperlinkcolor" val="tx"/>
                  </a:ext>
                </a:extLst>
              </a:hlinkClick>
            </a:endParaRPr>
          </a:p>
          <a:p>
            <a:r>
              <a:rPr lang="en-US" dirty="0">
                <a:solidFill>
                  <a:srgbClr val="00B0F0"/>
                </a:solidFill>
                <a:hlinkClick r:id="rId3">
                  <a:extLst>
                    <a:ext uri="{A12FA001-AC4F-418D-AE19-62706E023703}">
                      <ahyp:hlinkClr xmlns:ahyp="http://schemas.microsoft.com/office/drawing/2018/hyperlinkcolor" val="tx"/>
                    </a:ext>
                  </a:extLst>
                </a:hlinkClick>
              </a:rPr>
              <a:t>Wat is kostprijsgebaseerde prijsstelling? Voorbeeld en strategie voor toeristische accommodaties.</a:t>
            </a:r>
            <a:endParaRPr lang="en-US" sz="1600" i="0" dirty="0">
              <a:solidFill>
                <a:srgbClr val="00B0F0"/>
              </a:solidFill>
              <a:effectLst/>
            </a:endParaRPr>
          </a:p>
        </p:txBody>
      </p:sp>
      <p:pic>
        <p:nvPicPr>
          <p:cNvPr id="12" name="Picture 11">
            <a:extLst>
              <a:ext uri="{FF2B5EF4-FFF2-40B4-BE49-F238E27FC236}">
                <a16:creationId xmlns:a16="http://schemas.microsoft.com/office/drawing/2014/main" id="{5F3771B5-9176-0169-7F27-337B2B19C907}"/>
              </a:ext>
            </a:extLst>
          </p:cNvPr>
          <p:cNvPicPr>
            <a:picLocks noChangeAspect="1"/>
          </p:cNvPicPr>
          <p:nvPr/>
        </p:nvPicPr>
        <p:blipFill>
          <a:blip r:embed="rId4"/>
          <a:stretch>
            <a:fillRect/>
          </a:stretch>
        </p:blipFill>
        <p:spPr>
          <a:xfrm>
            <a:off x="290007" y="4181472"/>
            <a:ext cx="850589" cy="846711"/>
          </a:xfrm>
          <a:prstGeom prst="rect">
            <a:avLst/>
          </a:prstGeom>
        </p:spPr>
      </p:pic>
      <p:grpSp>
        <p:nvGrpSpPr>
          <p:cNvPr id="7" name="Group 6">
            <a:extLst>
              <a:ext uri="{FF2B5EF4-FFF2-40B4-BE49-F238E27FC236}">
                <a16:creationId xmlns:a16="http://schemas.microsoft.com/office/drawing/2014/main" id="{10AFA3E5-2247-9189-1BC2-33C7EA153F21}"/>
              </a:ext>
            </a:extLst>
          </p:cNvPr>
          <p:cNvGrpSpPr/>
          <p:nvPr/>
        </p:nvGrpSpPr>
        <p:grpSpPr>
          <a:xfrm>
            <a:off x="10920313" y="237675"/>
            <a:ext cx="1081945" cy="1011723"/>
            <a:chOff x="1016000" y="1137920"/>
            <a:chExt cx="1016000" cy="1016000"/>
          </a:xfrm>
        </p:grpSpPr>
        <p:sp>
          <p:nvSpPr>
            <p:cNvPr id="8" name="Oval 7">
              <a:extLst>
                <a:ext uri="{FF2B5EF4-FFF2-40B4-BE49-F238E27FC236}">
                  <a16:creationId xmlns:a16="http://schemas.microsoft.com/office/drawing/2014/main" id="{AEAA471F-22B5-05A6-D4CD-5139E5BB20DC}"/>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ECFC1A14-CABC-C647-FA5E-BA251BCA307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28</a:t>
              </a:r>
            </a:p>
          </p:txBody>
        </p:sp>
      </p:grpSp>
    </p:spTree>
    <p:extLst>
      <p:ext uri="{BB962C8B-B14F-4D97-AF65-F5344CB8AC3E}">
        <p14:creationId xmlns:p14="http://schemas.microsoft.com/office/powerpoint/2010/main" val="30528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096D-7D4A-1B3A-27EC-6618D689DA5C}"/>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3F8B38A2-FDF4-7A2C-64AC-CA91C0E8CC9B}"/>
              </a:ext>
            </a:extLst>
          </p:cNvPr>
          <p:cNvSpPr txBox="1">
            <a:spLocks/>
          </p:cNvSpPr>
          <p:nvPr/>
        </p:nvSpPr>
        <p:spPr>
          <a:xfrm>
            <a:off x="6726460" y="1092731"/>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Het rendabel maken - </a:t>
            </a:r>
            <a:r>
              <a:rPr lang="en-US" sz="2400" dirty="0">
                <a:solidFill>
                  <a:srgbClr val="E96751"/>
                </a:solidFill>
              </a:rPr>
              <a:t>Prijzen voor winst, waarde en seizoensgebondenheid</a:t>
            </a:r>
          </a:p>
        </p:txBody>
      </p:sp>
      <p:sp>
        <p:nvSpPr>
          <p:cNvPr id="6" name="Text Placeholder 8">
            <a:extLst>
              <a:ext uri="{FF2B5EF4-FFF2-40B4-BE49-F238E27FC236}">
                <a16:creationId xmlns:a16="http://schemas.microsoft.com/office/drawing/2014/main" id="{3C605FF0-8A09-019A-9F4A-C145BC6C0D42}"/>
              </a:ext>
            </a:extLst>
          </p:cNvPr>
          <p:cNvSpPr>
            <a:spLocks noGrp="1"/>
          </p:cNvSpPr>
          <p:nvPr>
            <p:ph type="body" sz="quarter" idx="28"/>
          </p:nvPr>
        </p:nvSpPr>
        <p:spPr>
          <a:xfrm>
            <a:off x="394737" y="1289761"/>
            <a:ext cx="5764015" cy="4671588"/>
          </a:xfrm>
        </p:spPr>
        <p:txBody>
          <a:bodyPr/>
          <a:lstStyle/>
          <a:p>
            <a:pPr marL="0" indent="0"/>
            <a:r>
              <a:rPr lang="en-US" sz="2000" dirty="0"/>
              <a:t>Nadat u uw kosten en break-evenpunt hebt berekend, is de volgende stap het vaststellen van prijzen die winstgevendheid garanderen. In deze secties wordt u begeleid bij het opstellen van een prijsstrategie die zowel concurrerend als duurzaam is, en leert u hoe u een evenwicht kunt vinden tussen de verwachtingen van gasten, de operationele realiteit en groei op lange termijn. U verkent winstgerichte prijsmodellen en leert hoe u deze kunt aanpassen aan uw bedrijf. Daarnaast ontwikkelt u seizoensgebonden strategieën om de prijzen aan te passen tijdens periodes van hoge en lage vraag, waardoor u uw boekingen </a:t>
            </a:r>
            <a:r>
              <a:rPr lang="en-US" sz="2000" dirty="0" err="1"/>
              <a:t>kunt optimaliseren</a:t>
            </a:r>
            <a:r>
              <a:rPr lang="en-US" sz="2000" dirty="0"/>
              <a:t>, uw inkomsten </a:t>
            </a:r>
            <a:r>
              <a:rPr lang="en-US" sz="2000" dirty="0" err="1"/>
              <a:t>kunt maximaliseren </a:t>
            </a:r>
            <a:r>
              <a:rPr lang="en-US" sz="2000" dirty="0"/>
              <a:t>en uw financiële stabiliteit het hele jaar door kunt behouden. Samen geven deze benaderingen u de duidelijkheid en flexibiliteit die u nodig hebt om slimmere beslissingen te nemen en een veerkrachtige, winstgevende accommodatie te ontwikkelen.</a:t>
            </a:r>
          </a:p>
        </p:txBody>
      </p:sp>
      <p:sp>
        <p:nvSpPr>
          <p:cNvPr id="7" name="Text Placeholder 7">
            <a:extLst>
              <a:ext uri="{FF2B5EF4-FFF2-40B4-BE49-F238E27FC236}">
                <a16:creationId xmlns:a16="http://schemas.microsoft.com/office/drawing/2014/main" id="{D0E6B9AF-0EF0-A976-CA10-260EE8AB5CED}"/>
              </a:ext>
            </a:extLst>
          </p:cNvPr>
          <p:cNvSpPr>
            <a:spLocks noGrp="1"/>
          </p:cNvSpPr>
          <p:nvPr>
            <p:ph type="body" sz="quarter" idx="27"/>
          </p:nvPr>
        </p:nvSpPr>
        <p:spPr>
          <a:xfrm>
            <a:off x="0" y="382100"/>
            <a:ext cx="5468471" cy="720752"/>
          </a:xfrm>
        </p:spPr>
        <p:txBody>
          <a:bodyPr/>
          <a:lstStyle/>
          <a:p>
            <a:r>
              <a:rPr lang="en-US" dirty="0"/>
              <a:t>Module 8 (Deel 3) Overzicht</a:t>
            </a:r>
          </a:p>
        </p:txBody>
      </p:sp>
      <p:cxnSp>
        <p:nvCxnSpPr>
          <p:cNvPr id="8" name="Straight Connector 7">
            <a:extLst>
              <a:ext uri="{FF2B5EF4-FFF2-40B4-BE49-F238E27FC236}">
                <a16:creationId xmlns:a16="http://schemas.microsoft.com/office/drawing/2014/main" id="{086203C8-82B3-345D-48CF-6B42A4E59F1F}"/>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B7AE0CB-16A5-579C-D187-1C817C8928FD}"/>
              </a:ext>
            </a:extLst>
          </p:cNvPr>
          <p:cNvSpPr txBox="1">
            <a:spLocks/>
          </p:cNvSpPr>
          <p:nvPr/>
        </p:nvSpPr>
        <p:spPr>
          <a:xfrm>
            <a:off x="6726460" y="3914747"/>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494949"/>
                </a:solidFill>
              </a:rPr>
              <a:t>Ontwikkel een </a:t>
            </a:r>
            <a:r>
              <a:rPr lang="en-US" sz="1600" b="1" dirty="0">
                <a:solidFill>
                  <a:srgbClr val="494949"/>
                </a:solidFill>
              </a:rPr>
              <a:t>prijsstrategie </a:t>
            </a:r>
            <a:r>
              <a:rPr lang="en-US" sz="1600" dirty="0">
                <a:solidFill>
                  <a:srgbClr val="494949"/>
                </a:solidFill>
              </a:rPr>
              <a:t>die winstgevendheid garandeert en uw unieke merkwaarden weerspiegelt.</a:t>
            </a:r>
          </a:p>
          <a:p>
            <a:pPr marL="285750" indent="-285750">
              <a:buFont typeface="Arial" panose="020B0604020202020204" pitchFamily="34" charset="0"/>
              <a:buChar char="•"/>
            </a:pPr>
            <a:r>
              <a:rPr lang="en-US" sz="1600" dirty="0">
                <a:solidFill>
                  <a:srgbClr val="494949"/>
                </a:solidFill>
              </a:rPr>
              <a:t>Begrijp verschillende </a:t>
            </a:r>
            <a:r>
              <a:rPr lang="en-US" sz="1600" b="1" dirty="0">
                <a:solidFill>
                  <a:srgbClr val="494949"/>
                </a:solidFill>
              </a:rPr>
              <a:t>prijsmodellen </a:t>
            </a:r>
            <a:r>
              <a:rPr lang="en-US" sz="1600" dirty="0">
                <a:solidFill>
                  <a:srgbClr val="494949"/>
                </a:solidFill>
              </a:rPr>
              <a:t>(bijv. kostprijs plus, op waarde gebaseerd, dynamisch) en hoe u deze effectief kunt toepassen.</a:t>
            </a:r>
          </a:p>
          <a:p>
            <a:pPr marL="285750" indent="-285750">
              <a:buFont typeface="Arial" panose="020B0604020202020204" pitchFamily="34" charset="0"/>
              <a:buChar char="•"/>
            </a:pPr>
            <a:r>
              <a:rPr lang="en-US" sz="1600" dirty="0" err="1">
                <a:solidFill>
                  <a:srgbClr val="494949"/>
                </a:solidFill>
              </a:rPr>
              <a:t>Analyseer </a:t>
            </a:r>
            <a:r>
              <a:rPr lang="en-US" sz="1600" dirty="0">
                <a:solidFill>
                  <a:srgbClr val="494949"/>
                </a:solidFill>
              </a:rPr>
              <a:t>uw markt, de verwachtingen van uw gasten en uw bedrijfsdoelstellingen om </a:t>
            </a:r>
            <a:r>
              <a:rPr lang="en-US" sz="1600" b="1" dirty="0">
                <a:solidFill>
                  <a:srgbClr val="494949"/>
                </a:solidFill>
              </a:rPr>
              <a:t>concurrerende tarieven </a:t>
            </a:r>
            <a:r>
              <a:rPr lang="en-US" sz="1600" dirty="0">
                <a:solidFill>
                  <a:srgbClr val="494949"/>
                </a:solidFill>
              </a:rPr>
              <a:t>vast te stellen</a:t>
            </a:r>
            <a:r>
              <a:rPr lang="en-US" sz="1600" b="1" dirty="0">
                <a:solidFill>
                  <a:srgbClr val="494949"/>
                </a:solidFill>
              </a:rPr>
              <a:t>.</a:t>
            </a:r>
          </a:p>
          <a:p>
            <a:pPr marL="285750" indent="-285750">
              <a:buFont typeface="Arial" panose="020B0604020202020204" pitchFamily="34" charset="0"/>
              <a:buChar char="•"/>
            </a:pPr>
            <a:r>
              <a:rPr lang="en-US" sz="1600" dirty="0">
                <a:solidFill>
                  <a:srgbClr val="494949"/>
                </a:solidFill>
              </a:rPr>
              <a:t>Pas uw prijzen gedurende het jaar aan om rekening te houden met </a:t>
            </a:r>
            <a:r>
              <a:rPr lang="en-US" sz="1600" b="1" dirty="0">
                <a:solidFill>
                  <a:srgbClr val="494949"/>
                </a:solidFill>
              </a:rPr>
              <a:t>seizoensgebonden veranderingen </a:t>
            </a:r>
            <a:r>
              <a:rPr lang="en-US" sz="1600" dirty="0">
                <a:solidFill>
                  <a:srgbClr val="494949"/>
                </a:solidFill>
              </a:rPr>
              <a:t>in de vraag.</a:t>
            </a:r>
          </a:p>
          <a:p>
            <a:pPr marL="285750" indent="-285750">
              <a:buFont typeface="Arial" panose="020B0604020202020204" pitchFamily="34" charset="0"/>
              <a:buChar char="•"/>
            </a:pPr>
            <a:r>
              <a:rPr lang="en-US" sz="1600" b="1" dirty="0" err="1">
                <a:solidFill>
                  <a:srgbClr val="494949"/>
                </a:solidFill>
              </a:rPr>
              <a:t>Maximaliseer </a:t>
            </a:r>
            <a:r>
              <a:rPr lang="en-US" sz="1600" b="1" dirty="0">
                <a:solidFill>
                  <a:srgbClr val="494949"/>
                </a:solidFill>
              </a:rPr>
              <a:t>uw inkomsten </a:t>
            </a:r>
            <a:r>
              <a:rPr lang="en-US" sz="1600" dirty="0">
                <a:solidFill>
                  <a:srgbClr val="494949"/>
                </a:solidFill>
              </a:rPr>
              <a:t>tijdens periodes van hoge vraag en blijf concurrerend tijdens rustigere seizoenen.</a:t>
            </a:r>
          </a:p>
          <a:p>
            <a:pPr marL="285750" indent="-285750">
              <a:buFont typeface="Arial" panose="020B0604020202020204" pitchFamily="34" charset="0"/>
              <a:buChar char="•"/>
            </a:pPr>
            <a:r>
              <a:rPr lang="en-US" sz="1600" dirty="0">
                <a:solidFill>
                  <a:srgbClr val="494949"/>
                </a:solidFill>
              </a:rPr>
              <a:t>Stem uw prijsstelling af op </a:t>
            </a:r>
            <a:r>
              <a:rPr lang="en-US" sz="1600" b="1" dirty="0">
                <a:solidFill>
                  <a:srgbClr val="494949"/>
                </a:solidFill>
              </a:rPr>
              <a:t>duurzaamheid op lange termijn</a:t>
            </a:r>
            <a:r>
              <a:rPr lang="en-US" sz="1600" dirty="0">
                <a:solidFill>
                  <a:srgbClr val="494949"/>
                </a:solidFill>
              </a:rPr>
              <a:t>, gasttevredenheid en financiële doelstellingen.</a:t>
            </a:r>
            <a:endParaRPr lang="en-GB" sz="1600" dirty="0">
              <a:solidFill>
                <a:srgbClr val="494949"/>
              </a:solidFill>
            </a:endParaRPr>
          </a:p>
        </p:txBody>
      </p:sp>
      <p:sp>
        <p:nvSpPr>
          <p:cNvPr id="2" name="TextBox 1">
            <a:extLst>
              <a:ext uri="{FF2B5EF4-FFF2-40B4-BE49-F238E27FC236}">
                <a16:creationId xmlns:a16="http://schemas.microsoft.com/office/drawing/2014/main" id="{BF11FED0-5DE9-7D06-DD4B-6B50D3596947}"/>
              </a:ext>
            </a:extLst>
          </p:cNvPr>
          <p:cNvSpPr txBox="1"/>
          <p:nvPr/>
        </p:nvSpPr>
        <p:spPr>
          <a:xfrm>
            <a:off x="6723531" y="456521"/>
            <a:ext cx="4335238" cy="646331"/>
          </a:xfrm>
          <a:prstGeom prst="rect">
            <a:avLst/>
          </a:prstGeom>
          <a:noFill/>
        </p:spPr>
        <p:txBody>
          <a:bodyPr wrap="square" rtlCol="0">
            <a:spAutoFit/>
          </a:bodyPr>
          <a:lstStyle/>
          <a:p>
            <a:r>
              <a:rPr lang="en-IE" sz="3600" b="1" dirty="0">
                <a:solidFill>
                  <a:srgbClr val="459597"/>
                </a:solidFill>
              </a:rPr>
              <a:t>Leerresultaten</a:t>
            </a:r>
          </a:p>
        </p:txBody>
      </p:sp>
    </p:spTree>
    <p:extLst>
      <p:ext uri="{BB962C8B-B14F-4D97-AF65-F5344CB8AC3E}">
        <p14:creationId xmlns:p14="http://schemas.microsoft.com/office/powerpoint/2010/main" val="2426539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58325-8DAC-3A7A-7A39-6C1587D3A414}"/>
            </a:ext>
          </a:extLst>
        </p:cNvPr>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75945888-F02B-8BD5-4008-A4A56FAFC2C6}"/>
              </a:ext>
            </a:extLst>
          </p:cNvPr>
          <p:cNvGraphicFramePr/>
          <p:nvPr>
            <p:extLst>
              <p:ext uri="{D42A27DB-BD31-4B8C-83A1-F6EECF244321}">
                <p14:modId xmlns:p14="http://schemas.microsoft.com/office/powerpoint/2010/main" val="3146467384"/>
              </p:ext>
            </p:extLst>
          </p:nvPr>
        </p:nvGraphicFramePr>
        <p:xfrm>
          <a:off x="314534" y="-97985"/>
          <a:ext cx="11701361" cy="5804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a:extLst>
              <a:ext uri="{FF2B5EF4-FFF2-40B4-BE49-F238E27FC236}">
                <a16:creationId xmlns:a16="http://schemas.microsoft.com/office/drawing/2014/main" id="{95E23BE4-D39A-B439-6C2E-BFE7E27A531C}"/>
              </a:ext>
            </a:extLst>
          </p:cNvPr>
          <p:cNvGrpSpPr/>
          <p:nvPr/>
        </p:nvGrpSpPr>
        <p:grpSpPr>
          <a:xfrm>
            <a:off x="268391" y="5329422"/>
            <a:ext cx="3620403" cy="1046855"/>
            <a:chOff x="0" y="2564860"/>
            <a:chExt cx="3620403" cy="945239"/>
          </a:xfrm>
        </p:grpSpPr>
        <p:sp>
          <p:nvSpPr>
            <p:cNvPr id="19" name="Rectangle: Rounded Corners 18">
              <a:extLst>
                <a:ext uri="{FF2B5EF4-FFF2-40B4-BE49-F238E27FC236}">
                  <a16:creationId xmlns:a16="http://schemas.microsoft.com/office/drawing/2014/main" id="{BBA94D27-F75B-1F8B-4631-7A97F879A9DE}"/>
                </a:ext>
              </a:extLst>
            </p:cNvPr>
            <p:cNvSpPr/>
            <p:nvPr/>
          </p:nvSpPr>
          <p:spPr>
            <a:xfrm>
              <a:off x="0" y="2564860"/>
              <a:ext cx="3620403" cy="945239"/>
            </a:xfrm>
            <a:prstGeom prst="roundRect">
              <a:avLst/>
            </a:pr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20" name="Rectangle: Rounded Corners 4">
              <a:extLst>
                <a:ext uri="{FF2B5EF4-FFF2-40B4-BE49-F238E27FC236}">
                  <a16:creationId xmlns:a16="http://schemas.microsoft.com/office/drawing/2014/main" id="{D03F99B9-7F11-1FB8-4721-58B9B537D5EA}"/>
                </a:ext>
              </a:extLst>
            </p:cNvPr>
            <p:cNvSpPr txBox="1"/>
            <p:nvPr/>
          </p:nvSpPr>
          <p:spPr>
            <a:xfrm>
              <a:off x="46143" y="2611003"/>
              <a:ext cx="3528117" cy="852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E" b="1" kern="1200" dirty="0"/>
                <a:t>Voorbeeld</a:t>
              </a:r>
            </a:p>
          </p:txBody>
        </p:sp>
      </p:grpSp>
      <p:grpSp>
        <p:nvGrpSpPr>
          <p:cNvPr id="21" name="Group 20">
            <a:extLst>
              <a:ext uri="{FF2B5EF4-FFF2-40B4-BE49-F238E27FC236}">
                <a16:creationId xmlns:a16="http://schemas.microsoft.com/office/drawing/2014/main" id="{85B67037-EEC7-A9C9-2DA6-96336BA9BB53}"/>
              </a:ext>
            </a:extLst>
          </p:cNvPr>
          <p:cNvGrpSpPr/>
          <p:nvPr/>
        </p:nvGrpSpPr>
        <p:grpSpPr>
          <a:xfrm>
            <a:off x="3842651" y="5228035"/>
            <a:ext cx="8127101" cy="1341478"/>
            <a:chOff x="3981018" y="1962771"/>
            <a:chExt cx="7834811" cy="1145167"/>
          </a:xfrm>
        </p:grpSpPr>
        <p:sp>
          <p:nvSpPr>
            <p:cNvPr id="22" name="Arrow: Right 21">
              <a:extLst>
                <a:ext uri="{FF2B5EF4-FFF2-40B4-BE49-F238E27FC236}">
                  <a16:creationId xmlns:a16="http://schemas.microsoft.com/office/drawing/2014/main" id="{9DD779D4-6255-428C-8DCB-C87C8F42F87C}"/>
                </a:ext>
              </a:extLst>
            </p:cNvPr>
            <p:cNvSpPr/>
            <p:nvPr/>
          </p:nvSpPr>
          <p:spPr>
            <a:xfrm>
              <a:off x="3981018" y="1962771"/>
              <a:ext cx="7834811" cy="1145167"/>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23" name="Arrow: Right 4">
              <a:extLst>
                <a:ext uri="{FF2B5EF4-FFF2-40B4-BE49-F238E27FC236}">
                  <a16:creationId xmlns:a16="http://schemas.microsoft.com/office/drawing/2014/main" id="{3652A910-595A-CB81-9FEA-0AB7237C3F67}"/>
                </a:ext>
              </a:extLst>
            </p:cNvPr>
            <p:cNvSpPr txBox="1"/>
            <p:nvPr/>
          </p:nvSpPr>
          <p:spPr>
            <a:xfrm>
              <a:off x="4073304" y="2151186"/>
              <a:ext cx="7542141" cy="8936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t" anchorCtr="0">
              <a:noAutofit/>
            </a:bodyPr>
            <a:lstStyle/>
            <a:p>
              <a:pPr marL="342900" lvl="1" indent="-342900" defTabSz="977900">
                <a:lnSpc>
                  <a:spcPct val="90000"/>
                </a:lnSpc>
                <a:spcBef>
                  <a:spcPct val="0"/>
                </a:spcBef>
                <a:spcAft>
                  <a:spcPct val="15000"/>
                </a:spcAft>
                <a:buFont typeface="Arial" panose="020B0604020202020204" pitchFamily="34" charset="0"/>
                <a:buChar char="•"/>
              </a:pPr>
              <a:r>
                <a:rPr lang="en-US" dirty="0">
                  <a:solidFill>
                    <a:srgbClr val="494949"/>
                  </a:solidFill>
                  <a:latin typeface="Calibri" panose="020F0502020204030204"/>
                </a:rPr>
                <a:t>Als uw off-grid boomhut een unieke digitale detox-ervaring biedt, kunt u € 160 per nacht vragen, zelfs als de kosten slechts € 70 bedragen, omdat de </a:t>
              </a:r>
              <a:r>
                <a:rPr lang="en-US" b="1" dirty="0">
                  <a:solidFill>
                    <a:srgbClr val="494949"/>
                  </a:solidFill>
                  <a:latin typeface="Calibri" panose="020F0502020204030204"/>
                </a:rPr>
                <a:t>emotionele en ervaringswaarde hoog is</a:t>
              </a:r>
              <a:r>
                <a:rPr lang="en-US" dirty="0">
                  <a:solidFill>
                    <a:srgbClr val="494949"/>
                  </a:solidFill>
                  <a:latin typeface="Calibri" panose="020F0502020204030204"/>
                </a:rPr>
                <a:t>.</a:t>
              </a:r>
              <a:endParaRPr lang="en-IE" dirty="0">
                <a:solidFill>
                  <a:srgbClr val="494949"/>
                </a:solidFill>
                <a:latin typeface="Calibri" panose="020F0502020204030204"/>
              </a:endParaRPr>
            </a:p>
          </p:txBody>
        </p:sp>
      </p:grpSp>
    </p:spTree>
    <p:extLst>
      <p:ext uri="{BB962C8B-B14F-4D97-AF65-F5344CB8AC3E}">
        <p14:creationId xmlns:p14="http://schemas.microsoft.com/office/powerpoint/2010/main" val="879294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046133-4275-5E22-3E1D-9952D3DFC2D4}"/>
              </a:ext>
            </a:extLst>
          </p:cNvPr>
          <p:cNvSpPr>
            <a:spLocks noGrp="1"/>
          </p:cNvSpPr>
          <p:nvPr>
            <p:ph type="body" sz="quarter" idx="16"/>
          </p:nvPr>
        </p:nvSpPr>
        <p:spPr>
          <a:xfrm>
            <a:off x="569581" y="479192"/>
            <a:ext cx="10614687" cy="803654"/>
          </a:xfrm>
        </p:spPr>
        <p:txBody>
          <a:bodyPr/>
          <a:lstStyle/>
          <a:p>
            <a:r>
              <a:rPr lang="en-IE" dirty="0">
                <a:solidFill>
                  <a:srgbClr val="E96751"/>
                </a:solidFill>
              </a:rPr>
              <a:t>Samenvatting:</a:t>
            </a:r>
            <a:r>
              <a:rPr lang="en-IE" dirty="0"/>
              <a:t> 3 belangrijkste prijsstrategieën </a:t>
            </a:r>
          </a:p>
        </p:txBody>
      </p:sp>
      <p:graphicFrame>
        <p:nvGraphicFramePr>
          <p:cNvPr id="5" name="Table 4">
            <a:extLst>
              <a:ext uri="{FF2B5EF4-FFF2-40B4-BE49-F238E27FC236}">
                <a16:creationId xmlns:a16="http://schemas.microsoft.com/office/drawing/2014/main" id="{F56F0DAB-C2A9-89DA-9C5F-5B4F6CF54100}"/>
              </a:ext>
            </a:extLst>
          </p:cNvPr>
          <p:cNvGraphicFramePr>
            <a:graphicFrameLocks noGrp="1"/>
          </p:cNvGraphicFramePr>
          <p:nvPr>
            <p:extLst>
              <p:ext uri="{D42A27DB-BD31-4B8C-83A1-F6EECF244321}">
                <p14:modId xmlns:p14="http://schemas.microsoft.com/office/powerpoint/2010/main" val="1734577447"/>
              </p:ext>
            </p:extLst>
          </p:nvPr>
        </p:nvGraphicFramePr>
        <p:xfrm>
          <a:off x="569581" y="1252581"/>
          <a:ext cx="11212845" cy="5547360"/>
        </p:xfrm>
        <a:graphic>
          <a:graphicData uri="http://schemas.openxmlformats.org/drawingml/2006/table">
            <a:tbl>
              <a:tblPr/>
              <a:tblGrid>
                <a:gridCol w="2242569">
                  <a:extLst>
                    <a:ext uri="{9D8B030D-6E8A-4147-A177-3AD203B41FA5}">
                      <a16:colId xmlns:a16="http://schemas.microsoft.com/office/drawing/2014/main" val="2207757032"/>
                    </a:ext>
                  </a:extLst>
                </a:gridCol>
                <a:gridCol w="2242569">
                  <a:extLst>
                    <a:ext uri="{9D8B030D-6E8A-4147-A177-3AD203B41FA5}">
                      <a16:colId xmlns:a16="http://schemas.microsoft.com/office/drawing/2014/main" val="2881481592"/>
                    </a:ext>
                  </a:extLst>
                </a:gridCol>
                <a:gridCol w="2242569">
                  <a:extLst>
                    <a:ext uri="{9D8B030D-6E8A-4147-A177-3AD203B41FA5}">
                      <a16:colId xmlns:a16="http://schemas.microsoft.com/office/drawing/2014/main" val="59990101"/>
                    </a:ext>
                  </a:extLst>
                </a:gridCol>
                <a:gridCol w="2242569">
                  <a:extLst>
                    <a:ext uri="{9D8B030D-6E8A-4147-A177-3AD203B41FA5}">
                      <a16:colId xmlns:a16="http://schemas.microsoft.com/office/drawing/2014/main" val="2792766650"/>
                    </a:ext>
                  </a:extLst>
                </a:gridCol>
                <a:gridCol w="2242569">
                  <a:extLst>
                    <a:ext uri="{9D8B030D-6E8A-4147-A177-3AD203B41FA5}">
                      <a16:colId xmlns:a16="http://schemas.microsoft.com/office/drawing/2014/main" val="3497006979"/>
                    </a:ext>
                  </a:extLst>
                </a:gridCol>
              </a:tblGrid>
              <a:tr h="0">
                <a:tc>
                  <a:txBody>
                    <a:bodyPr/>
                    <a:lstStyle/>
                    <a:p>
                      <a:pPr>
                        <a:buNone/>
                      </a:pPr>
                      <a:r>
                        <a:rPr lang="en-IE" sz="2000" b="1" dirty="0">
                          <a:solidFill>
                            <a:schemeClr val="bg1"/>
                          </a:solidFill>
                        </a:rPr>
                        <a:t>Prijsstrategie</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Definitie</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Formule</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Wanneer te gebruiken</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Voorbeeld</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831336063"/>
                  </a:ext>
                </a:extLst>
              </a:tr>
              <a:tr h="0">
                <a:tc>
                  <a:txBody>
                    <a:bodyPr/>
                    <a:lstStyle/>
                    <a:p>
                      <a:pPr>
                        <a:buNone/>
                      </a:pPr>
                      <a:r>
                        <a:rPr lang="en-IE" sz="2000" b="0" dirty="0">
                          <a:solidFill>
                            <a:schemeClr val="bg1"/>
                          </a:solidFill>
                        </a:rPr>
                        <a:t>Break-evenprijzen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Dekt </a:t>
                      </a:r>
                      <a:r>
                        <a:rPr lang="en-US" sz="2000" b="1" dirty="0">
                          <a:solidFill>
                            <a:srgbClr val="595959"/>
                          </a:solidFill>
                        </a:rPr>
                        <a:t>alleen </a:t>
                      </a:r>
                      <a:r>
                        <a:rPr lang="en-US" sz="2000" dirty="0">
                          <a:solidFill>
                            <a:srgbClr val="595959"/>
                          </a:solidFill>
                        </a:rPr>
                        <a:t>uw </a:t>
                      </a:r>
                      <a:r>
                        <a:rPr lang="en-US" sz="2000" b="1" dirty="0">
                          <a:solidFill>
                            <a:srgbClr val="595959"/>
                          </a:solidFill>
                        </a:rPr>
                        <a:t>kosten</a:t>
                      </a:r>
                      <a:r>
                        <a:rPr lang="en-US" sz="2000" dirty="0">
                          <a:solidFill>
                            <a:srgbClr val="595959"/>
                          </a:solidFill>
                        </a:rPr>
                        <a:t>, zonder winstmarge.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a:solidFill>
                            <a:srgbClr val="595959"/>
                          </a:solidFill>
                        </a:rPr>
                        <a:t>Totale kosten ÷ aantal nachten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a:solidFill>
                            <a:srgbClr val="595959"/>
                          </a:solidFill>
                        </a:rPr>
                        <a:t>Bij de start, in het laagseizoen of om de vraag te testen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€ 10.000 vaste kosten ÷ 100 nachten = </a:t>
                      </a:r>
                      <a:r>
                        <a:rPr lang="en-US" sz="2000" b="1" dirty="0">
                          <a:solidFill>
                            <a:srgbClr val="595959"/>
                          </a:solidFill>
                        </a:rPr>
                        <a:t>€ 100/nacht</a:t>
                      </a:r>
                      <a:endParaRPr lang="en-US"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0358309"/>
                  </a:ext>
                </a:extLst>
              </a:tr>
              <a:tr h="0">
                <a:tc>
                  <a:txBody>
                    <a:bodyPr/>
                    <a:lstStyle/>
                    <a:p>
                      <a:pPr>
                        <a:buNone/>
                      </a:pPr>
                      <a:r>
                        <a:rPr lang="en-IE" sz="2000" b="0" dirty="0">
                          <a:solidFill>
                            <a:schemeClr val="bg1"/>
                          </a:solidFill>
                        </a:rPr>
                        <a:t>Cost-plus-prijs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Voegt een </a:t>
                      </a:r>
                      <a:r>
                        <a:rPr lang="en-US" sz="2000" b="1">
                          <a:solidFill>
                            <a:srgbClr val="595959"/>
                          </a:solidFill>
                        </a:rPr>
                        <a:t>gewenste winstmarge </a:t>
                      </a:r>
                      <a:r>
                        <a:rPr lang="en-US" sz="2000">
                          <a:solidFill>
                            <a:srgbClr val="595959"/>
                          </a:solidFill>
                        </a:rPr>
                        <a:t>toe aan uw totale kosten per nacht.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a:solidFill>
                            <a:srgbClr val="595959"/>
                          </a:solidFill>
                        </a:rPr>
                        <a:t>Kosten per nacht + winst (€ of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Reguliere bedrijfsvoering, zorgt voor marge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€ 100 kosten/nacht + 30% winst = </a:t>
                      </a:r>
                      <a:r>
                        <a:rPr lang="en-US" sz="2000" b="1" dirty="0">
                          <a:solidFill>
                            <a:srgbClr val="595959"/>
                          </a:solidFill>
                        </a:rPr>
                        <a:t>€ 130/nacht</a:t>
                      </a:r>
                      <a:endParaRPr lang="en-US"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2409550"/>
                  </a:ext>
                </a:extLst>
              </a:tr>
              <a:tr h="0">
                <a:tc>
                  <a:txBody>
                    <a:bodyPr/>
                    <a:lstStyle/>
                    <a:p>
                      <a:pPr>
                        <a:buNone/>
                      </a:pPr>
                      <a:r>
                        <a:rPr lang="en-IE" sz="2000" b="0" dirty="0">
                          <a:solidFill>
                            <a:schemeClr val="bg1"/>
                          </a:solidFill>
                        </a:rPr>
                        <a:t>Op waarde gebaseerde prijsstelling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Gebaseerd op </a:t>
                      </a:r>
                      <a:r>
                        <a:rPr lang="en-US" sz="2000" b="1">
                          <a:solidFill>
                            <a:srgbClr val="595959"/>
                          </a:solidFill>
                        </a:rPr>
                        <a:t>de waargenomen waarde </a:t>
                      </a:r>
                      <a:r>
                        <a:rPr lang="en-US" sz="2000">
                          <a:solidFill>
                            <a:srgbClr val="595959"/>
                          </a:solidFill>
                        </a:rPr>
                        <a:t>voor de gast, niet alleen op uw kosten.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a:solidFill>
                            <a:srgbClr val="595959"/>
                          </a:solidFill>
                        </a:rPr>
                        <a:t>Wat gasten bereid zijn te betalen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a:solidFill>
                            <a:srgbClr val="595959"/>
                          </a:solidFill>
                        </a:rPr>
                        <a:t>Grote vraag, luxe/unieke verblijven, hoogseizoen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Glampingpod met uitzicht op zee: </a:t>
                      </a:r>
                      <a:r>
                        <a:rPr lang="en-US" sz="2000" b="1" dirty="0">
                          <a:solidFill>
                            <a:srgbClr val="595959"/>
                          </a:solidFill>
                        </a:rPr>
                        <a:t>gasten waarderen deze op € 180, </a:t>
                      </a:r>
                      <a:r>
                        <a:rPr lang="en-US" sz="2000" dirty="0">
                          <a:solidFill>
                            <a:srgbClr val="595959"/>
                          </a:solidFill>
                        </a:rPr>
                        <a:t>zelfs als de kosten € 100 bedragen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9346974"/>
                  </a:ext>
                </a:extLst>
              </a:tr>
            </a:tbl>
          </a:graphicData>
        </a:graphic>
      </p:graphicFrame>
    </p:spTree>
    <p:extLst>
      <p:ext uri="{BB962C8B-B14F-4D97-AF65-F5344CB8AC3E}">
        <p14:creationId xmlns:p14="http://schemas.microsoft.com/office/powerpoint/2010/main" val="3058691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8015F-D7D6-6E59-D963-46A2A0B104E5}"/>
            </a:ext>
          </a:extLst>
        </p:cNvPr>
        <p:cNvGrpSpPr/>
        <p:nvPr/>
      </p:nvGrpSpPr>
      <p:grpSpPr>
        <a:xfrm>
          <a:off x="0" y="0"/>
          <a:ext cx="0" cy="0"/>
          <a:chOff x="0" y="0"/>
          <a:chExt cx="0" cy="0"/>
        </a:xfrm>
      </p:grpSpPr>
      <p:pic>
        <p:nvPicPr>
          <p:cNvPr id="13" name="Picture Placeholder 12" descr="A graph made of coins&#10;&#10;AI-generated content may be incorrect.">
            <a:extLst>
              <a:ext uri="{FF2B5EF4-FFF2-40B4-BE49-F238E27FC236}">
                <a16:creationId xmlns:a16="http://schemas.microsoft.com/office/drawing/2014/main" id="{B0B63761-5868-A625-F55C-F28F0411D75C}"/>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84356E00-746B-0106-94F7-729E2028F5BC}"/>
              </a:ext>
            </a:extLst>
          </p:cNvPr>
          <p:cNvSpPr>
            <a:spLocks noGrp="1"/>
          </p:cNvSpPr>
          <p:nvPr>
            <p:ph type="body" sz="quarter" idx="23"/>
          </p:nvPr>
        </p:nvSpPr>
        <p:spPr>
          <a:xfrm>
            <a:off x="580065" y="4656266"/>
            <a:ext cx="11031869" cy="1248936"/>
          </a:xfrm>
        </p:spPr>
        <p:txBody>
          <a:bodyPr/>
          <a:lstStyle/>
          <a:p>
            <a:pPr algn="ctr">
              <a:spcAft>
                <a:spcPts val="600"/>
              </a:spcAft>
            </a:pPr>
            <a:r>
              <a:rPr lang="en-US" sz="2700" i="1" dirty="0">
                <a:solidFill>
                  <a:srgbClr val="E96751"/>
                </a:solidFill>
              </a:rPr>
              <a:t>Hoe kan ik </a:t>
            </a:r>
            <a:r>
              <a:rPr lang="en-US" sz="2700" b="1" i="1" dirty="0">
                <a:solidFill>
                  <a:srgbClr val="E96751"/>
                </a:solidFill>
              </a:rPr>
              <a:t>mijn prijzen gedurende het jaar aanpassen </a:t>
            </a:r>
            <a:r>
              <a:rPr lang="en-US" sz="2700" i="1" dirty="0">
                <a:solidFill>
                  <a:srgbClr val="E96751"/>
                </a:solidFill>
              </a:rPr>
              <a:t>om meer boekingen te genereren en mijn winst te verhogen?</a:t>
            </a:r>
          </a:p>
          <a:p>
            <a:pPr algn="ctr">
              <a:spcAft>
                <a:spcPts val="600"/>
              </a:spcAft>
            </a:pPr>
            <a:r>
              <a:rPr lang="en-US" sz="2800" b="1" dirty="0">
                <a:solidFill>
                  <a:srgbClr val="E96751"/>
                </a:solidFill>
              </a:rPr>
              <a:t>Doelstelling: </a:t>
            </a:r>
            <a:r>
              <a:rPr lang="en-US" sz="2400" dirty="0">
                <a:solidFill>
                  <a:srgbClr val="595959"/>
                </a:solidFill>
              </a:rPr>
              <a:t>Pas uw </a:t>
            </a:r>
            <a:r>
              <a:rPr lang="en-US" sz="2400" b="1" dirty="0">
                <a:solidFill>
                  <a:srgbClr val="595959"/>
                </a:solidFill>
              </a:rPr>
              <a:t>prijzen </a:t>
            </a:r>
            <a:r>
              <a:rPr lang="en-US" sz="2400" dirty="0">
                <a:solidFill>
                  <a:srgbClr val="595959"/>
                </a:solidFill>
              </a:rPr>
              <a:t>aan de seizoensgebonden vraag aan en </a:t>
            </a:r>
            <a:r>
              <a:rPr lang="en-US" sz="2400" dirty="0" err="1">
                <a:solidFill>
                  <a:srgbClr val="595959"/>
                </a:solidFill>
              </a:rPr>
              <a:t>maximaliseer </a:t>
            </a:r>
            <a:r>
              <a:rPr lang="en-US" sz="2400" dirty="0">
                <a:solidFill>
                  <a:srgbClr val="595959"/>
                </a:solidFill>
              </a:rPr>
              <a:t>uw omzet. Kies en pas de </a:t>
            </a:r>
            <a:r>
              <a:rPr lang="en-US" sz="2400" b="1" dirty="0">
                <a:solidFill>
                  <a:srgbClr val="595959"/>
                </a:solidFill>
              </a:rPr>
              <a:t>prijsstrategie</a:t>
            </a:r>
            <a:r>
              <a:rPr lang="en-US" sz="2400" dirty="0">
                <a:solidFill>
                  <a:srgbClr val="595959"/>
                </a:solidFill>
              </a:rPr>
              <a:t> toe die het beste aansluit bij uw </a:t>
            </a:r>
            <a:r>
              <a:rPr lang="en-US" sz="2400" b="1" dirty="0">
                <a:solidFill>
                  <a:srgbClr val="595959"/>
                </a:solidFill>
              </a:rPr>
              <a:t>bedrijfsdoelstellingen </a:t>
            </a:r>
            <a:r>
              <a:rPr lang="en-US" sz="2400" dirty="0">
                <a:solidFill>
                  <a:srgbClr val="595959"/>
                </a:solidFill>
              </a:rPr>
              <a:t>en </a:t>
            </a:r>
            <a:r>
              <a:rPr lang="en-US" sz="2400" b="1" dirty="0">
                <a:solidFill>
                  <a:srgbClr val="595959"/>
                </a:solidFill>
              </a:rPr>
              <a:t>de verwachtingen van uw gasten</a:t>
            </a:r>
            <a:r>
              <a:rPr lang="en-US" sz="2400" dirty="0">
                <a:solidFill>
                  <a:srgbClr val="595959"/>
                </a:solidFill>
              </a:rPr>
              <a:t>.</a:t>
            </a:r>
            <a:endParaRPr lang="en-IE" sz="2400" dirty="0">
              <a:solidFill>
                <a:srgbClr val="595959"/>
              </a:solidFill>
            </a:endParaRPr>
          </a:p>
        </p:txBody>
      </p:sp>
      <p:sp>
        <p:nvSpPr>
          <p:cNvPr id="5" name="Text Placeholder 4">
            <a:extLst>
              <a:ext uri="{FF2B5EF4-FFF2-40B4-BE49-F238E27FC236}">
                <a16:creationId xmlns:a16="http://schemas.microsoft.com/office/drawing/2014/main" id="{4E339DC6-2345-38DA-F7C1-1F06627F2AFF}"/>
              </a:ext>
            </a:extLst>
          </p:cNvPr>
          <p:cNvSpPr>
            <a:spLocks noGrp="1"/>
          </p:cNvSpPr>
          <p:nvPr>
            <p:ph type="body" sz="quarter" idx="18"/>
          </p:nvPr>
        </p:nvSpPr>
        <p:spPr>
          <a:xfrm>
            <a:off x="8286750" y="2058049"/>
            <a:ext cx="3286769" cy="1049221"/>
          </a:xfrm>
        </p:spPr>
        <p:txBody>
          <a:bodyPr/>
          <a:lstStyle/>
          <a:p>
            <a:pPr algn="r"/>
            <a:r>
              <a:rPr lang="en-IE" sz="3200" b="0" dirty="0"/>
              <a:t>Seizoensgebonden strategieën toepassen</a:t>
            </a:r>
          </a:p>
        </p:txBody>
      </p:sp>
      <p:sp>
        <p:nvSpPr>
          <p:cNvPr id="6" name="Text Placeholder 5">
            <a:extLst>
              <a:ext uri="{FF2B5EF4-FFF2-40B4-BE49-F238E27FC236}">
                <a16:creationId xmlns:a16="http://schemas.microsoft.com/office/drawing/2014/main" id="{56BA25D5-A128-D562-37AB-2A444168368E}"/>
              </a:ext>
            </a:extLst>
          </p:cNvPr>
          <p:cNvSpPr>
            <a:spLocks noGrp="1"/>
          </p:cNvSpPr>
          <p:nvPr>
            <p:ph type="body" sz="quarter" idx="19"/>
          </p:nvPr>
        </p:nvSpPr>
        <p:spPr/>
        <p:txBody>
          <a:bodyPr/>
          <a:lstStyle/>
          <a:p>
            <a:pPr algn="r"/>
            <a:r>
              <a:rPr lang="en-IE" sz="4000" dirty="0"/>
              <a:t>Sectie 8</a:t>
            </a:r>
          </a:p>
        </p:txBody>
      </p:sp>
    </p:spTree>
    <p:extLst>
      <p:ext uri="{BB962C8B-B14F-4D97-AF65-F5344CB8AC3E}">
        <p14:creationId xmlns:p14="http://schemas.microsoft.com/office/powerpoint/2010/main" val="527364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8B159-EF3D-232E-3410-BE65D7CCD68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7098CE4-30D7-E7F2-7713-FC6BFA47BF7A}"/>
              </a:ext>
            </a:extLst>
          </p:cNvPr>
          <p:cNvSpPr>
            <a:spLocks noGrp="1"/>
          </p:cNvSpPr>
          <p:nvPr>
            <p:ph type="body" sz="quarter" idx="28"/>
          </p:nvPr>
        </p:nvSpPr>
        <p:spPr>
          <a:xfrm>
            <a:off x="466725" y="1266501"/>
            <a:ext cx="5261248" cy="4671588"/>
          </a:xfrm>
        </p:spPr>
        <p:txBody>
          <a:bodyPr/>
          <a:lstStyle/>
          <a:p>
            <a:pPr marL="0" indent="0">
              <a:spcAft>
                <a:spcPts val="600"/>
              </a:spcAft>
            </a:pPr>
            <a:r>
              <a:rPr lang="en-US" sz="2000" b="1" i="1" dirty="0" err="1"/>
              <a:t>Optimaliseer </a:t>
            </a:r>
            <a:r>
              <a:rPr lang="en-US" sz="2000" b="1" i="1" dirty="0"/>
              <a:t>uw inkomsten tijdens drukke en rustige periodes. Implementeer flexibele prijzen die de omzet verhogen tijdens periodes van hoge vraag en de bezettingsgraad op peil houden tijdens rustigere maanden. </a:t>
            </a:r>
            <a:r>
              <a:rPr lang="en-US" sz="2000" dirty="0"/>
              <a:t>De vraag naar accommodatie varieert per seizoen. Als u</a:t>
            </a:r>
            <a:r>
              <a:rPr lang="en-US" sz="2000" b="1" dirty="0"/>
              <a:t> het hele jaar door dezelfde prijs</a:t>
            </a:r>
            <a:r>
              <a:rPr lang="en-US" sz="2000" dirty="0"/>
              <a:t> hanteert, loopt u mogelijk inkomsten mis tijdens </a:t>
            </a:r>
            <a:r>
              <a:rPr lang="en-US" sz="2000" b="1" dirty="0"/>
              <a:t>piekperiodes </a:t>
            </a:r>
            <a:r>
              <a:rPr lang="en-US" sz="2000" dirty="0"/>
              <a:t>of mist u boekingen in het </a:t>
            </a:r>
            <a:r>
              <a:rPr lang="en-US" sz="2000" b="1" dirty="0"/>
              <a:t>laagseizoen</a:t>
            </a:r>
            <a:r>
              <a:rPr lang="en-US" sz="2000" dirty="0"/>
              <a:t>. Met seizoensgebonden prijzen kunt u uw tarieven aanpassen aan </a:t>
            </a:r>
            <a:r>
              <a:rPr lang="en-US" sz="2000" b="1" dirty="0"/>
              <a:t>de vraag, bezettingsgraad </a:t>
            </a:r>
            <a:r>
              <a:rPr lang="en-US" sz="2000" dirty="0"/>
              <a:t>en </a:t>
            </a:r>
            <a:r>
              <a:rPr lang="en-US" sz="2000" b="1" dirty="0"/>
              <a:t>concurrentie op de markt</a:t>
            </a:r>
            <a:r>
              <a:rPr lang="en-US" sz="2000" dirty="0"/>
              <a:t>. Creëer een seizoensgebonden prijsmodel, pas dagelijkse aanpassingen toe (bijvoorbeeld weekend versus weekdagen) en modelleer verschillende prijsscenario's.</a:t>
            </a:r>
            <a:endParaRPr lang="en-IE" sz="2000" dirty="0"/>
          </a:p>
        </p:txBody>
      </p:sp>
      <p:sp>
        <p:nvSpPr>
          <p:cNvPr id="13" name="Text Placeholder 12">
            <a:extLst>
              <a:ext uri="{FF2B5EF4-FFF2-40B4-BE49-F238E27FC236}">
                <a16:creationId xmlns:a16="http://schemas.microsoft.com/office/drawing/2014/main" id="{1C68AADD-AC58-107B-A0D7-66DCCF38C32E}"/>
              </a:ext>
            </a:extLst>
          </p:cNvPr>
          <p:cNvSpPr>
            <a:spLocks noGrp="1"/>
          </p:cNvSpPr>
          <p:nvPr>
            <p:ph type="body" sz="quarter" idx="27"/>
          </p:nvPr>
        </p:nvSpPr>
        <p:spPr>
          <a:xfrm>
            <a:off x="0" y="383586"/>
            <a:ext cx="5891165" cy="720752"/>
          </a:xfrm>
        </p:spPr>
        <p:txBody>
          <a:bodyPr/>
          <a:lstStyle/>
          <a:p>
            <a:pPr algn="r"/>
            <a:r>
              <a:rPr lang="en-IE" sz="3200" dirty="0"/>
              <a:t>Seizoensgebonden prijzen toepassen</a:t>
            </a:r>
          </a:p>
        </p:txBody>
      </p:sp>
      <p:sp>
        <p:nvSpPr>
          <p:cNvPr id="14" name="Text Placeholder 1">
            <a:extLst>
              <a:ext uri="{FF2B5EF4-FFF2-40B4-BE49-F238E27FC236}">
                <a16:creationId xmlns:a16="http://schemas.microsoft.com/office/drawing/2014/main" id="{297A3626-BF10-0F71-B153-08A313E2186B}"/>
              </a:ext>
            </a:extLst>
          </p:cNvPr>
          <p:cNvSpPr txBox="1">
            <a:spLocks/>
          </p:cNvSpPr>
          <p:nvPr/>
        </p:nvSpPr>
        <p:spPr>
          <a:xfrm>
            <a:off x="5862882" y="117247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29</a:t>
            </a:r>
          </a:p>
        </p:txBody>
      </p:sp>
      <p:sp>
        <p:nvSpPr>
          <p:cNvPr id="16" name="Text Placeholder 4">
            <a:extLst>
              <a:ext uri="{FF2B5EF4-FFF2-40B4-BE49-F238E27FC236}">
                <a16:creationId xmlns:a16="http://schemas.microsoft.com/office/drawing/2014/main" id="{AE04C9A6-DA43-414E-CD52-C77E4904A0E9}"/>
              </a:ext>
            </a:extLst>
          </p:cNvPr>
          <p:cNvSpPr txBox="1">
            <a:spLocks/>
          </p:cNvSpPr>
          <p:nvPr/>
        </p:nvSpPr>
        <p:spPr>
          <a:xfrm>
            <a:off x="5884585" y="208745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30</a:t>
            </a:r>
          </a:p>
        </p:txBody>
      </p:sp>
      <p:sp>
        <p:nvSpPr>
          <p:cNvPr id="17" name="Text Placeholder 5">
            <a:extLst>
              <a:ext uri="{FF2B5EF4-FFF2-40B4-BE49-F238E27FC236}">
                <a16:creationId xmlns:a16="http://schemas.microsoft.com/office/drawing/2014/main" id="{59CF7416-8BE9-A2F2-57CF-E92B44B84D17}"/>
              </a:ext>
            </a:extLst>
          </p:cNvPr>
          <p:cNvSpPr txBox="1">
            <a:spLocks/>
          </p:cNvSpPr>
          <p:nvPr/>
        </p:nvSpPr>
        <p:spPr>
          <a:xfrm>
            <a:off x="6713474" y="1159496"/>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dirty="0">
                <a:solidFill>
                  <a:srgbClr val="595959"/>
                </a:solidFill>
              </a:rPr>
              <a:t>Seizoensgebonden prijsstrategieën</a:t>
            </a:r>
          </a:p>
          <a:p>
            <a:pPr marL="0" indent="0">
              <a:lnSpc>
                <a:spcPct val="100000"/>
              </a:lnSpc>
              <a:spcBef>
                <a:spcPts val="0"/>
              </a:spcBef>
              <a:buNone/>
            </a:pPr>
            <a:r>
              <a:rPr lang="en-US" sz="1800" i="1" dirty="0">
                <a:solidFill>
                  <a:srgbClr val="595959"/>
                </a:solidFill>
              </a:rPr>
              <a:t>Strategieën om prijzen vast te stellen voor het hoog-, midden- en laagseizoen om de bezetting en winst </a:t>
            </a:r>
            <a:r>
              <a:rPr lang="en-US" sz="1800" i="1" dirty="0" err="1">
                <a:solidFill>
                  <a:srgbClr val="595959"/>
                </a:solidFill>
              </a:rPr>
              <a:t>te</a:t>
            </a:r>
            <a:r>
              <a:rPr lang="en-US" sz="1800" i="1" dirty="0">
                <a:solidFill>
                  <a:srgbClr val="595959"/>
                </a:solidFill>
              </a:rPr>
              <a:t> </a:t>
            </a:r>
            <a:r>
              <a:rPr lang="en-US" sz="1800" i="1" dirty="0" err="1">
                <a:solidFill>
                  <a:srgbClr val="595959"/>
                </a:solidFill>
              </a:rPr>
              <a:t>maximaliseren</a:t>
            </a:r>
            <a:endParaRPr lang="en-US" sz="1800" i="1" dirty="0">
              <a:solidFill>
                <a:srgbClr val="595959"/>
              </a:solidFill>
            </a:endParaRPr>
          </a:p>
          <a:p>
            <a:pPr marL="0" indent="0">
              <a:lnSpc>
                <a:spcPct val="100000"/>
              </a:lnSpc>
              <a:spcBef>
                <a:spcPts val="0"/>
              </a:spcBef>
              <a:buNone/>
            </a:pPr>
            <a:endParaRPr lang="en-IE" sz="1800" i="1" dirty="0">
              <a:solidFill>
                <a:srgbClr val="595959"/>
              </a:solidFill>
            </a:endParaRPr>
          </a:p>
          <a:p>
            <a:pPr marL="0" indent="0">
              <a:lnSpc>
                <a:spcPct val="100000"/>
              </a:lnSpc>
              <a:spcBef>
                <a:spcPts val="0"/>
              </a:spcBef>
              <a:buFont typeface="Arial" panose="020B0604020202020204" pitchFamily="34" charset="0"/>
              <a:buNone/>
            </a:pPr>
            <a:endParaRPr lang="en-IE" sz="1800" b="1" dirty="0">
              <a:solidFill>
                <a:srgbClr val="595959"/>
              </a:solidFill>
            </a:endParaRPr>
          </a:p>
        </p:txBody>
      </p:sp>
      <p:sp>
        <p:nvSpPr>
          <p:cNvPr id="18" name="Text Placeholder 6">
            <a:extLst>
              <a:ext uri="{FF2B5EF4-FFF2-40B4-BE49-F238E27FC236}">
                <a16:creationId xmlns:a16="http://schemas.microsoft.com/office/drawing/2014/main" id="{CDA6ABE6-3BDA-9432-B749-E4BE94CF9354}"/>
              </a:ext>
            </a:extLst>
          </p:cNvPr>
          <p:cNvSpPr txBox="1">
            <a:spLocks/>
          </p:cNvSpPr>
          <p:nvPr/>
        </p:nvSpPr>
        <p:spPr>
          <a:xfrm>
            <a:off x="5891164" y="300244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31</a:t>
            </a:r>
          </a:p>
        </p:txBody>
      </p:sp>
      <p:sp>
        <p:nvSpPr>
          <p:cNvPr id="19" name="Text Placeholder 7">
            <a:extLst>
              <a:ext uri="{FF2B5EF4-FFF2-40B4-BE49-F238E27FC236}">
                <a16:creationId xmlns:a16="http://schemas.microsoft.com/office/drawing/2014/main" id="{C849B6B5-A738-39EA-5B9C-25EC5B21C2C2}"/>
              </a:ext>
            </a:extLst>
          </p:cNvPr>
          <p:cNvSpPr txBox="1">
            <a:spLocks/>
          </p:cNvSpPr>
          <p:nvPr/>
        </p:nvSpPr>
        <p:spPr>
          <a:xfrm>
            <a:off x="6713474" y="4050530"/>
            <a:ext cx="46080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dirty="0">
                <a:solidFill>
                  <a:srgbClr val="595959"/>
                </a:solidFill>
              </a:rPr>
              <a:t>Strategisch inkomstenbeheer</a:t>
            </a:r>
          </a:p>
          <a:p>
            <a:pPr marL="0" indent="0">
              <a:lnSpc>
                <a:spcPct val="100000"/>
              </a:lnSpc>
              <a:spcBef>
                <a:spcPts val="0"/>
              </a:spcBef>
              <a:buNone/>
            </a:pPr>
            <a:r>
              <a:rPr lang="en-US" sz="1800" i="1" dirty="0">
                <a:solidFill>
                  <a:srgbClr val="595959"/>
                </a:solidFill>
              </a:rPr>
              <a:t>Hoe u de totale jaaromzet kunt berekenen en u kunt voorbereiden op prognoses en cashflowplanning.</a:t>
            </a:r>
          </a:p>
          <a:p>
            <a:pPr marL="0" indent="0">
              <a:lnSpc>
                <a:spcPct val="100000"/>
              </a:lnSpc>
              <a:spcBef>
                <a:spcPts val="0"/>
              </a:spcBef>
              <a:buFont typeface="Arial" panose="020B0604020202020204" pitchFamily="34" charset="0"/>
              <a:buNone/>
            </a:pPr>
            <a:endParaRPr lang="en-IE" sz="1800" b="1" dirty="0">
              <a:solidFill>
                <a:srgbClr val="595959"/>
              </a:solidFill>
            </a:endParaRPr>
          </a:p>
        </p:txBody>
      </p:sp>
      <p:sp>
        <p:nvSpPr>
          <p:cNvPr id="20" name="Text Placeholder 8">
            <a:extLst>
              <a:ext uri="{FF2B5EF4-FFF2-40B4-BE49-F238E27FC236}">
                <a16:creationId xmlns:a16="http://schemas.microsoft.com/office/drawing/2014/main" id="{B9004240-9B67-57A9-1FAD-987668A2E6BC}"/>
              </a:ext>
            </a:extLst>
          </p:cNvPr>
          <p:cNvSpPr txBox="1">
            <a:spLocks/>
          </p:cNvSpPr>
          <p:nvPr/>
        </p:nvSpPr>
        <p:spPr>
          <a:xfrm>
            <a:off x="5891165" y="4108019"/>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32</a:t>
            </a:r>
          </a:p>
        </p:txBody>
      </p:sp>
      <p:sp>
        <p:nvSpPr>
          <p:cNvPr id="21" name="Text Placeholder 9">
            <a:extLst>
              <a:ext uri="{FF2B5EF4-FFF2-40B4-BE49-F238E27FC236}">
                <a16:creationId xmlns:a16="http://schemas.microsoft.com/office/drawing/2014/main" id="{F6E47042-A652-6A03-5A79-B74249052440}"/>
              </a:ext>
            </a:extLst>
          </p:cNvPr>
          <p:cNvSpPr txBox="1">
            <a:spLocks/>
          </p:cNvSpPr>
          <p:nvPr/>
        </p:nvSpPr>
        <p:spPr>
          <a:xfrm>
            <a:off x="6700573" y="3047933"/>
            <a:ext cx="515117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dirty="0">
                <a:solidFill>
                  <a:srgbClr val="595959"/>
                </a:solidFill>
              </a:rPr>
              <a:t>Seizoensgebonden en dagelijkse aanpassingen toepassen op uw basistarief</a:t>
            </a:r>
          </a:p>
          <a:p>
            <a:pPr marL="0" indent="0">
              <a:lnSpc>
                <a:spcPct val="100000"/>
              </a:lnSpc>
              <a:spcBef>
                <a:spcPts val="0"/>
              </a:spcBef>
              <a:buNone/>
            </a:pPr>
            <a:r>
              <a:rPr lang="en-US" sz="1800" i="1" dirty="0">
                <a:solidFill>
                  <a:srgbClr val="595959"/>
                </a:solidFill>
              </a:rPr>
              <a:t>Pas basistarieven aan op basis van de dag van de week en de tijd van het jaar. </a:t>
            </a:r>
          </a:p>
          <a:p>
            <a:pPr marL="0" indent="0">
              <a:lnSpc>
                <a:spcPct val="100000"/>
              </a:lnSpc>
              <a:spcBef>
                <a:spcPts val="0"/>
              </a:spcBef>
              <a:buFont typeface="Arial" panose="020B0604020202020204" pitchFamily="34" charset="0"/>
              <a:buNone/>
            </a:pPr>
            <a:endParaRPr lang="en-IE" sz="1800" b="1" dirty="0">
              <a:solidFill>
                <a:srgbClr val="595959"/>
              </a:solidFill>
            </a:endParaRPr>
          </a:p>
        </p:txBody>
      </p:sp>
      <p:sp>
        <p:nvSpPr>
          <p:cNvPr id="22" name="Text Placeholder 10">
            <a:extLst>
              <a:ext uri="{FF2B5EF4-FFF2-40B4-BE49-F238E27FC236}">
                <a16:creationId xmlns:a16="http://schemas.microsoft.com/office/drawing/2014/main" id="{D423F63C-14D8-CCFC-50D1-873F045406D1}"/>
              </a:ext>
            </a:extLst>
          </p:cNvPr>
          <p:cNvSpPr txBox="1">
            <a:spLocks/>
          </p:cNvSpPr>
          <p:nvPr/>
        </p:nvSpPr>
        <p:spPr>
          <a:xfrm>
            <a:off x="5891164" y="495670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33</a:t>
            </a:r>
          </a:p>
        </p:txBody>
      </p:sp>
      <p:sp>
        <p:nvSpPr>
          <p:cNvPr id="23" name="Text Placeholder 11">
            <a:extLst>
              <a:ext uri="{FF2B5EF4-FFF2-40B4-BE49-F238E27FC236}">
                <a16:creationId xmlns:a16="http://schemas.microsoft.com/office/drawing/2014/main" id="{72846C68-4B33-8324-59CC-469A0CEE76AF}"/>
              </a:ext>
            </a:extLst>
          </p:cNvPr>
          <p:cNvSpPr txBox="1">
            <a:spLocks/>
          </p:cNvSpPr>
          <p:nvPr/>
        </p:nvSpPr>
        <p:spPr>
          <a:xfrm>
            <a:off x="6748162" y="2132031"/>
            <a:ext cx="510358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dirty="0">
                <a:solidFill>
                  <a:srgbClr val="E96751"/>
                </a:solidFill>
              </a:rPr>
              <a:t>Basiscalculator </a:t>
            </a:r>
            <a:r>
              <a:rPr lang="en-US" sz="1800" b="1" dirty="0">
                <a:solidFill>
                  <a:srgbClr val="595959"/>
                </a:solidFill>
              </a:rPr>
              <a:t>voor seizoensgebonden prijzen</a:t>
            </a:r>
          </a:p>
          <a:p>
            <a:pPr marL="0" indent="0">
              <a:lnSpc>
                <a:spcPct val="100000"/>
              </a:lnSpc>
              <a:spcBef>
                <a:spcPts val="0"/>
              </a:spcBef>
              <a:buNone/>
            </a:pPr>
            <a:r>
              <a:rPr lang="en-US" sz="1800" i="1" dirty="0">
                <a:solidFill>
                  <a:srgbClr val="595959"/>
                </a:solidFill>
              </a:rPr>
              <a:t>Een eenvoudige calculator voor kleine bedrijven die tarieven aanpast op basis van seizoensgebonden vraag. </a:t>
            </a:r>
          </a:p>
          <a:p>
            <a:pPr marL="0" indent="0">
              <a:lnSpc>
                <a:spcPct val="100000"/>
              </a:lnSpc>
              <a:spcBef>
                <a:spcPts val="0"/>
              </a:spcBef>
              <a:buFont typeface="Arial" panose="020B0604020202020204" pitchFamily="34" charset="0"/>
              <a:buNone/>
            </a:pPr>
            <a:endParaRPr lang="en-IE" sz="1800" b="1" dirty="0">
              <a:solidFill>
                <a:srgbClr val="595959"/>
              </a:solidFill>
            </a:endParaRPr>
          </a:p>
        </p:txBody>
      </p:sp>
      <p:sp>
        <p:nvSpPr>
          <p:cNvPr id="24" name="Text Placeholder 11">
            <a:extLst>
              <a:ext uri="{FF2B5EF4-FFF2-40B4-BE49-F238E27FC236}">
                <a16:creationId xmlns:a16="http://schemas.microsoft.com/office/drawing/2014/main" id="{A541CAE0-3A60-813D-247A-FBBB082BD944}"/>
              </a:ext>
            </a:extLst>
          </p:cNvPr>
          <p:cNvSpPr txBox="1">
            <a:spLocks/>
          </p:cNvSpPr>
          <p:nvPr/>
        </p:nvSpPr>
        <p:spPr>
          <a:xfrm>
            <a:off x="6748162" y="4968878"/>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E96751"/>
                </a:solidFill>
              </a:rPr>
              <a:t>Strategische </a:t>
            </a:r>
            <a:r>
              <a:rPr lang="en-US" sz="1800" dirty="0"/>
              <a:t>seizoensgebonden prijscalculator</a:t>
            </a:r>
          </a:p>
          <a:p>
            <a:r>
              <a:rPr lang="en-US" sz="1800" dirty="0"/>
              <a:t> </a:t>
            </a:r>
            <a:r>
              <a:rPr lang="en-US" sz="1800" b="0" i="1" dirty="0"/>
              <a:t>Een geavanceerder model voor flexibele prijsbepaling. </a:t>
            </a:r>
          </a:p>
          <a:p>
            <a:endParaRPr lang="en-IE" sz="1800" dirty="0"/>
          </a:p>
        </p:txBody>
      </p:sp>
      <p:cxnSp>
        <p:nvCxnSpPr>
          <p:cNvPr id="25" name="Straight Connector 24">
            <a:extLst>
              <a:ext uri="{FF2B5EF4-FFF2-40B4-BE49-F238E27FC236}">
                <a16:creationId xmlns:a16="http://schemas.microsoft.com/office/drawing/2014/main" id="{99BB052C-B3FB-64D0-6177-5B2BDDB1FAB6}"/>
              </a:ext>
            </a:extLst>
          </p:cNvPr>
          <p:cNvCxnSpPr>
            <a:cxnSpLocks/>
          </p:cNvCxnSpPr>
          <p:nvPr/>
        </p:nvCxnSpPr>
        <p:spPr>
          <a:xfrm flipH="1">
            <a:off x="5726024" y="56510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896B06-13A8-6C03-4EF3-88BAFC445D49}"/>
              </a:ext>
            </a:extLst>
          </p:cNvPr>
          <p:cNvCxnSpPr>
            <a:cxnSpLocks/>
          </p:cNvCxnSpPr>
          <p:nvPr/>
        </p:nvCxnSpPr>
        <p:spPr>
          <a:xfrm flipH="1">
            <a:off x="5658046" y="193755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2F7F84-F5D6-DD35-FD60-BBD9C84C6694}"/>
              </a:ext>
            </a:extLst>
          </p:cNvPr>
          <p:cNvCxnSpPr>
            <a:cxnSpLocks/>
          </p:cNvCxnSpPr>
          <p:nvPr/>
        </p:nvCxnSpPr>
        <p:spPr>
          <a:xfrm flipH="1">
            <a:off x="5726023" y="287100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E519920-DC6F-4167-F93B-D76507CF59D8}"/>
              </a:ext>
            </a:extLst>
          </p:cNvPr>
          <p:cNvCxnSpPr>
            <a:cxnSpLocks/>
          </p:cNvCxnSpPr>
          <p:nvPr/>
        </p:nvCxnSpPr>
        <p:spPr>
          <a:xfrm flipH="1">
            <a:off x="5777958" y="380445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9BE438A-BA7A-A30C-C37C-8F7714A3B2DB}"/>
              </a:ext>
            </a:extLst>
          </p:cNvPr>
          <p:cNvCxnSpPr>
            <a:cxnSpLocks/>
          </p:cNvCxnSpPr>
          <p:nvPr/>
        </p:nvCxnSpPr>
        <p:spPr>
          <a:xfrm flipH="1">
            <a:off x="5810446" y="485220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D6AADE-913D-3EC4-EA87-637B4F4B3593}"/>
              </a:ext>
            </a:extLst>
          </p:cNvPr>
          <p:cNvSpPr txBox="1"/>
          <p:nvPr/>
        </p:nvSpPr>
        <p:spPr>
          <a:xfrm>
            <a:off x="6748162" y="5694258"/>
            <a:ext cx="6105524" cy="707886"/>
          </a:xfrm>
          <a:prstGeom prst="rect">
            <a:avLst/>
          </a:prstGeom>
          <a:noFill/>
        </p:spPr>
        <p:txBody>
          <a:bodyPr wrap="square">
            <a:spAutoFit/>
          </a:bodyPr>
          <a:lstStyle/>
          <a:p>
            <a:r>
              <a:rPr lang="en-US" sz="2200" b="1" dirty="0">
                <a:solidFill>
                  <a:srgbClr val="595959"/>
                </a:solidFill>
              </a:rPr>
              <a:t>Overleven in het laagseizoen</a:t>
            </a:r>
          </a:p>
          <a:p>
            <a:r>
              <a:rPr lang="en-US" i="1" dirty="0">
                <a:solidFill>
                  <a:srgbClr val="595959"/>
                </a:solidFill>
              </a:rPr>
              <a:t>Kostenbesparende en omzetverhogende tactieken</a:t>
            </a:r>
          </a:p>
        </p:txBody>
      </p:sp>
      <p:sp>
        <p:nvSpPr>
          <p:cNvPr id="9" name="Text Placeholder 10">
            <a:extLst>
              <a:ext uri="{FF2B5EF4-FFF2-40B4-BE49-F238E27FC236}">
                <a16:creationId xmlns:a16="http://schemas.microsoft.com/office/drawing/2014/main" id="{25FC707A-F517-05C3-EB94-8882D199EBB3}"/>
              </a:ext>
            </a:extLst>
          </p:cNvPr>
          <p:cNvSpPr txBox="1">
            <a:spLocks/>
          </p:cNvSpPr>
          <p:nvPr/>
        </p:nvSpPr>
        <p:spPr>
          <a:xfrm>
            <a:off x="5891164" y="5782506"/>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34</a:t>
            </a:r>
          </a:p>
        </p:txBody>
      </p:sp>
    </p:spTree>
    <p:extLst>
      <p:ext uri="{BB962C8B-B14F-4D97-AF65-F5344CB8AC3E}">
        <p14:creationId xmlns:p14="http://schemas.microsoft.com/office/powerpoint/2010/main" val="3347235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CEBE-17C9-C662-C517-BABC2A24341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58B365B-AC86-B914-3C02-1D14BBECC6C5}"/>
              </a:ext>
            </a:extLst>
          </p:cNvPr>
          <p:cNvSpPr>
            <a:spLocks noGrp="1"/>
          </p:cNvSpPr>
          <p:nvPr>
            <p:ph type="body" sz="quarter" idx="21"/>
          </p:nvPr>
        </p:nvSpPr>
        <p:spPr>
          <a:xfrm>
            <a:off x="4483689" y="389904"/>
            <a:ext cx="7221426" cy="4530541"/>
          </a:xfrm>
        </p:spPr>
        <p:txBody>
          <a:bodyPr/>
          <a:lstStyle/>
          <a:p>
            <a:pPr>
              <a:spcAft>
                <a:spcPts val="600"/>
              </a:spcAft>
            </a:pPr>
            <a:r>
              <a:rPr lang="en-US" sz="2000" i="1" dirty="0">
                <a:solidFill>
                  <a:srgbClr val="E96751"/>
                </a:solidFill>
              </a:rPr>
              <a:t>"Hoe moet ik mijn kamerprijzen gedurende het jaar aanpassen om </a:t>
            </a:r>
            <a:r>
              <a:rPr lang="en-US" sz="2000" b="1" i="1" dirty="0">
                <a:solidFill>
                  <a:srgbClr val="E96751"/>
                </a:solidFill>
              </a:rPr>
              <a:t>optimaal te profiteren van het hoog- en laagseizoen</a:t>
            </a:r>
            <a:r>
              <a:rPr lang="en-US" sz="2000" i="1" dirty="0">
                <a:solidFill>
                  <a:srgbClr val="E96751"/>
                </a:solidFill>
              </a:rPr>
              <a:t>?"</a:t>
            </a:r>
          </a:p>
          <a:p>
            <a:pPr>
              <a:spcAft>
                <a:spcPts val="600"/>
              </a:spcAft>
            </a:pPr>
            <a:r>
              <a:rPr lang="en-IE" sz="2000" dirty="0"/>
              <a:t>Seizoensgebondenheid kan een grote invloed hebben op een accommodatiebedrijf. Tijdens piekperiodes kan de vraag (en de prijzen) sterk stijgen, terwijl u in dalperiodes moeite kunt hebben om kamers te vullen. </a:t>
            </a:r>
          </a:p>
          <a:p>
            <a:pPr>
              <a:spcAft>
                <a:spcPts val="600"/>
              </a:spcAft>
            </a:pPr>
            <a:r>
              <a:rPr lang="en-US" sz="2000" dirty="0"/>
              <a:t>Seizoensgebonden prijzen houden in dat de kamerprijzen worden aangepast aan de vraag in verschillende periodes van het jaar. </a:t>
            </a:r>
          </a:p>
          <a:p>
            <a:pPr>
              <a:spcAft>
                <a:spcPts val="600"/>
              </a:spcAft>
            </a:pPr>
            <a:r>
              <a:rPr lang="en-US" sz="2000" dirty="0"/>
              <a:t>In </a:t>
            </a:r>
            <a:r>
              <a:rPr lang="en-US" sz="2000" b="1" dirty="0"/>
              <a:t>het hoogseizoen </a:t>
            </a:r>
            <a:r>
              <a:rPr lang="en-US" sz="2000" dirty="0"/>
              <a:t>(wanneer de vraag groot is, bijvoorbeeld in de zomer of tijdens vakanties) vraagt u waarschijnlijk hogere tarieven, en in </a:t>
            </a:r>
            <a:r>
              <a:rPr lang="en-US" sz="2000" b="1" dirty="0"/>
              <a:t>het laagseizoen </a:t>
            </a:r>
            <a:r>
              <a:rPr lang="en-US" sz="2000" dirty="0"/>
              <a:t>(wanneer het toerisme afneemt) kunt u uw prijzen verlagen om meer gasten aan te trekken. </a:t>
            </a:r>
          </a:p>
          <a:p>
            <a:pPr>
              <a:spcAft>
                <a:spcPts val="600"/>
              </a:spcAft>
            </a:pPr>
            <a:r>
              <a:rPr lang="en-US" sz="2000" dirty="0"/>
              <a:t>Deze strategie helpt u om zelfs in rustigere periodes concurrerend en bezet te blijven, terwijl </a:t>
            </a:r>
            <a:r>
              <a:rPr lang="en-US" sz="2000" dirty="0" err="1"/>
              <a:t>u profiteert </a:t>
            </a:r>
            <a:r>
              <a:rPr lang="en-US" sz="2000" dirty="0"/>
              <a:t>van piekperiodes waarin mensen bereid zijn meer te betalen. </a:t>
            </a:r>
          </a:p>
          <a:p>
            <a:pPr>
              <a:spcAft>
                <a:spcPts val="600"/>
              </a:spcAft>
            </a:pPr>
            <a:r>
              <a:rPr lang="en-US" sz="2000" dirty="0"/>
              <a:t>Door uw tarieven voor het laag-, midden- en hoogseizoen te structureren, creëert u een flexibel prijsplan dat uw jaarlijkse inkomsten en bezettingsgraad kan verhogen.</a:t>
            </a:r>
          </a:p>
        </p:txBody>
      </p:sp>
      <p:sp>
        <p:nvSpPr>
          <p:cNvPr id="5" name="Text Placeholder 4">
            <a:extLst>
              <a:ext uri="{FF2B5EF4-FFF2-40B4-BE49-F238E27FC236}">
                <a16:creationId xmlns:a16="http://schemas.microsoft.com/office/drawing/2014/main" id="{DE87349F-5CD6-FF9E-ADFC-30314A946B6A}"/>
              </a:ext>
            </a:extLst>
          </p:cNvPr>
          <p:cNvSpPr>
            <a:spLocks noGrp="1"/>
          </p:cNvSpPr>
          <p:nvPr>
            <p:ph type="body" sz="quarter" idx="18"/>
          </p:nvPr>
        </p:nvSpPr>
        <p:spPr>
          <a:xfrm>
            <a:off x="363060" y="1978165"/>
            <a:ext cx="3016098" cy="1049221"/>
          </a:xfrm>
        </p:spPr>
        <p:txBody>
          <a:bodyPr/>
          <a:lstStyle/>
          <a:p>
            <a:r>
              <a:rPr lang="en-US" b="0" dirty="0"/>
              <a:t>Inleiding</a:t>
            </a:r>
            <a:endParaRPr lang="en-IE" b="0" dirty="0"/>
          </a:p>
        </p:txBody>
      </p:sp>
      <p:sp>
        <p:nvSpPr>
          <p:cNvPr id="6" name="Text Placeholder 5">
            <a:extLst>
              <a:ext uri="{FF2B5EF4-FFF2-40B4-BE49-F238E27FC236}">
                <a16:creationId xmlns:a16="http://schemas.microsoft.com/office/drawing/2014/main" id="{2EA83707-BB00-315C-8751-D59659BC3A96}"/>
              </a:ext>
            </a:extLst>
          </p:cNvPr>
          <p:cNvSpPr>
            <a:spLocks noGrp="1"/>
          </p:cNvSpPr>
          <p:nvPr>
            <p:ph type="body" sz="quarter" idx="19"/>
          </p:nvPr>
        </p:nvSpPr>
        <p:spPr>
          <a:xfrm>
            <a:off x="261921" y="774305"/>
            <a:ext cx="3377749" cy="385564"/>
          </a:xfrm>
        </p:spPr>
        <p:txBody>
          <a:bodyPr/>
          <a:lstStyle/>
          <a:p>
            <a:r>
              <a:rPr lang="en-IE" dirty="0"/>
              <a:t>Seizoensgebonden prijzen</a:t>
            </a:r>
          </a:p>
          <a:p>
            <a:endParaRPr lang="en-IE" dirty="0"/>
          </a:p>
        </p:txBody>
      </p:sp>
      <p:sp>
        <p:nvSpPr>
          <p:cNvPr id="3" name="TextBox 2">
            <a:extLst>
              <a:ext uri="{FF2B5EF4-FFF2-40B4-BE49-F238E27FC236}">
                <a16:creationId xmlns:a16="http://schemas.microsoft.com/office/drawing/2014/main" id="{B7F90092-60AD-CC5D-047F-BD853101915C}"/>
              </a:ext>
            </a:extLst>
          </p:cNvPr>
          <p:cNvSpPr txBox="1"/>
          <p:nvPr/>
        </p:nvSpPr>
        <p:spPr>
          <a:xfrm>
            <a:off x="377528" y="5878815"/>
            <a:ext cx="6205536" cy="497893"/>
          </a:xfrm>
          <a:prstGeom prst="rect">
            <a:avLst/>
          </a:prstGeom>
          <a:noFill/>
        </p:spPr>
        <p:txBody>
          <a:bodyPr wrap="square">
            <a:spAutoFit/>
          </a:bodyPr>
          <a:lstStyle/>
          <a:p>
            <a:pPr algn="l">
              <a:lnSpc>
                <a:spcPts val="3600"/>
              </a:lnSpc>
              <a:buNone/>
            </a:pPr>
            <a:r>
              <a:rPr lang="en-IE" b="0" i="0" dirty="0">
                <a:solidFill>
                  <a:srgbClr val="00B0F0"/>
                </a:solidFill>
                <a:effectLst/>
                <a:hlinkClick r:id="rId2">
                  <a:extLst>
                    <a:ext uri="{A12FA001-AC4F-418D-AE19-62706E023703}">
                      <ahyp:hlinkClr xmlns:ahyp="http://schemas.microsoft.com/office/drawing/2018/hyperlinkcolor" val="tx"/>
                    </a:ext>
                  </a:extLst>
                </a:hlinkClick>
              </a:rPr>
              <a:t>Seizoensgebonden prijsstrategieën</a:t>
            </a:r>
            <a:endParaRPr lang="en-IE" b="0" i="0" dirty="0">
              <a:solidFill>
                <a:srgbClr val="00B0F0"/>
              </a:solidFill>
              <a:effectLst/>
            </a:endParaRPr>
          </a:p>
        </p:txBody>
      </p:sp>
    </p:spTree>
    <p:extLst>
      <p:ext uri="{BB962C8B-B14F-4D97-AF65-F5344CB8AC3E}">
        <p14:creationId xmlns:p14="http://schemas.microsoft.com/office/powerpoint/2010/main" val="3184929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646E-38AD-CE35-3D2F-F65F7225CA3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8A6EBF5-5052-658A-A469-D8735C208EDF}"/>
              </a:ext>
            </a:extLst>
          </p:cNvPr>
          <p:cNvSpPr>
            <a:spLocks noGrp="1"/>
          </p:cNvSpPr>
          <p:nvPr>
            <p:ph type="body" sz="quarter" idx="16"/>
          </p:nvPr>
        </p:nvSpPr>
        <p:spPr>
          <a:xfrm>
            <a:off x="4557729" y="230213"/>
            <a:ext cx="7853346" cy="803654"/>
          </a:xfrm>
        </p:spPr>
        <p:txBody>
          <a:bodyPr/>
          <a:lstStyle/>
          <a:p>
            <a:r>
              <a:rPr lang="en-US" sz="2800" dirty="0"/>
              <a:t>Seizoensgebonden prijsstrategie </a:t>
            </a:r>
            <a:r>
              <a:rPr lang="en-US" sz="2600" dirty="0"/>
              <a:t>(flexibele tarieven per seizoen)</a:t>
            </a:r>
            <a:endParaRPr lang="en-IE" sz="2600" b="0" dirty="0">
              <a:solidFill>
                <a:srgbClr val="E96751"/>
              </a:solidFill>
            </a:endParaRPr>
          </a:p>
        </p:txBody>
      </p:sp>
      <p:sp>
        <p:nvSpPr>
          <p:cNvPr id="7" name="Text Placeholder 6">
            <a:extLst>
              <a:ext uri="{FF2B5EF4-FFF2-40B4-BE49-F238E27FC236}">
                <a16:creationId xmlns:a16="http://schemas.microsoft.com/office/drawing/2014/main" id="{BC3B9A53-BB7A-C90E-26DB-4A87D5749B97}"/>
              </a:ext>
            </a:extLst>
          </p:cNvPr>
          <p:cNvSpPr>
            <a:spLocks noGrp="1"/>
          </p:cNvSpPr>
          <p:nvPr>
            <p:ph type="body" sz="quarter" idx="21"/>
          </p:nvPr>
        </p:nvSpPr>
        <p:spPr>
          <a:xfrm>
            <a:off x="4593588" y="1163729"/>
            <a:ext cx="7221426" cy="4530541"/>
          </a:xfrm>
        </p:spPr>
        <p:txBody>
          <a:bodyPr/>
          <a:lstStyle/>
          <a:p>
            <a:pPr>
              <a:spcAft>
                <a:spcPts val="600"/>
              </a:spcAft>
            </a:pPr>
            <a:r>
              <a:rPr lang="en-US" sz="2000" i="1" dirty="0">
                <a:solidFill>
                  <a:srgbClr val="E96751"/>
                </a:solidFill>
              </a:rPr>
              <a:t>"Hoe moet ik mijn prijzen voor verschillende seizoenen vaststellen om de bezettingsgraad en winst </a:t>
            </a:r>
            <a:r>
              <a:rPr lang="en-US" sz="2000" i="1" dirty="0" err="1">
                <a:solidFill>
                  <a:srgbClr val="E96751"/>
                </a:solidFill>
              </a:rPr>
              <a:t>te maximaliseren</a:t>
            </a:r>
            <a:r>
              <a:rPr lang="en-US" sz="2000" i="1" dirty="0">
                <a:solidFill>
                  <a:srgbClr val="E96751"/>
                </a:solidFill>
              </a:rPr>
              <a:t>?"</a:t>
            </a:r>
            <a:endParaRPr lang="en-IE" sz="2000" i="1" dirty="0">
              <a:solidFill>
                <a:srgbClr val="E96751"/>
              </a:solidFill>
            </a:endParaRPr>
          </a:p>
          <a:p>
            <a:pPr>
              <a:spcAft>
                <a:spcPts val="600"/>
              </a:spcAft>
            </a:pPr>
            <a:r>
              <a:rPr lang="en-IE" sz="2000" dirty="0"/>
              <a:t>In dit gedeelte wordt u geholpen bij het ontwikkelen van een </a:t>
            </a:r>
            <a:r>
              <a:rPr lang="en-IE" sz="2000" b="1" dirty="0"/>
              <a:t>seizoensgebonden prijsstrategie </a:t>
            </a:r>
            <a:r>
              <a:rPr lang="en-IE" sz="2000" dirty="0"/>
              <a:t>– in feite een plan om uw nachttarieven voor het hoog-, midden- en laagseizoen aan te passen om zo het hele jaar door uw inkomsten te maximaliseren. </a:t>
            </a:r>
          </a:p>
          <a:p>
            <a:pPr>
              <a:spcAft>
                <a:spcPts val="600"/>
              </a:spcAft>
            </a:pPr>
            <a:r>
              <a:rPr lang="en-IE" sz="2000" dirty="0"/>
              <a:t>Aan het einde beschikt u over een seizoensgebonden prijscalculator waarmee u slimmere tarieven voor elk seizoen kunt instellen, zodat u tijdens periodes met een hoge vraag hogere prijzen kunt vragen en tijdens rustigere maanden aantrekkelijke prijzen kunt aanbieden. Het doel is om uw inkomsten gedurende het hele jaar te optimaliseren en concurrerend te blijven, rekening houdend met veranderingen in de bezettingsgraad en eventuele seizoensgebonden kostenverschillen in uw bedrijfsvoering.</a:t>
            </a:r>
          </a:p>
          <a:p>
            <a:pPr marL="342900" indent="-342900">
              <a:spcAft>
                <a:spcPts val="600"/>
              </a:spcAft>
              <a:buFont typeface="Wingdings" panose="05000000000000000000" pitchFamily="2" charset="2"/>
              <a:buChar char="v"/>
            </a:pPr>
            <a:endParaRPr lang="en-US" sz="2000" dirty="0"/>
          </a:p>
        </p:txBody>
      </p:sp>
      <p:sp>
        <p:nvSpPr>
          <p:cNvPr id="5" name="Text Placeholder 4">
            <a:extLst>
              <a:ext uri="{FF2B5EF4-FFF2-40B4-BE49-F238E27FC236}">
                <a16:creationId xmlns:a16="http://schemas.microsoft.com/office/drawing/2014/main" id="{F19F2E5B-4356-D3A8-CBEA-2A53030AD22F}"/>
              </a:ext>
            </a:extLst>
          </p:cNvPr>
          <p:cNvSpPr>
            <a:spLocks noGrp="1"/>
          </p:cNvSpPr>
          <p:nvPr>
            <p:ph type="body" sz="quarter" idx="18"/>
          </p:nvPr>
        </p:nvSpPr>
        <p:spPr>
          <a:xfrm>
            <a:off x="363060" y="1978165"/>
            <a:ext cx="3016098" cy="1049221"/>
          </a:xfrm>
        </p:spPr>
        <p:txBody>
          <a:bodyPr/>
          <a:lstStyle/>
          <a:p>
            <a:r>
              <a:rPr lang="en-US" b="0" dirty="0"/>
              <a:t>Inleiding</a:t>
            </a:r>
            <a:endParaRPr lang="en-IE" b="0" dirty="0"/>
          </a:p>
        </p:txBody>
      </p:sp>
      <p:sp>
        <p:nvSpPr>
          <p:cNvPr id="6" name="Text Placeholder 5">
            <a:extLst>
              <a:ext uri="{FF2B5EF4-FFF2-40B4-BE49-F238E27FC236}">
                <a16:creationId xmlns:a16="http://schemas.microsoft.com/office/drawing/2014/main" id="{2906D7AD-B684-690C-8514-B244632D1EBD}"/>
              </a:ext>
            </a:extLst>
          </p:cNvPr>
          <p:cNvSpPr>
            <a:spLocks noGrp="1"/>
          </p:cNvSpPr>
          <p:nvPr>
            <p:ph type="body" sz="quarter" idx="19"/>
          </p:nvPr>
        </p:nvSpPr>
        <p:spPr>
          <a:xfrm>
            <a:off x="118485" y="841085"/>
            <a:ext cx="3691513" cy="385564"/>
          </a:xfrm>
        </p:spPr>
        <p:txBody>
          <a:bodyPr/>
          <a:lstStyle/>
          <a:p>
            <a:r>
              <a:rPr lang="en-IE" dirty="0"/>
              <a:t>Seizoensgebonden prijzen</a:t>
            </a:r>
          </a:p>
          <a:p>
            <a:endParaRPr lang="en-IE" dirty="0"/>
          </a:p>
        </p:txBody>
      </p:sp>
    </p:spTree>
    <p:extLst>
      <p:ext uri="{BB962C8B-B14F-4D97-AF65-F5344CB8AC3E}">
        <p14:creationId xmlns:p14="http://schemas.microsoft.com/office/powerpoint/2010/main" val="841378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940E-F80E-0EF8-F8D9-D0012C719A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5339EBE-DE7F-4410-032B-8A63DA4456CA}"/>
              </a:ext>
            </a:extLst>
          </p:cNvPr>
          <p:cNvSpPr>
            <a:spLocks noGrp="1"/>
          </p:cNvSpPr>
          <p:nvPr>
            <p:ph type="body" sz="quarter" idx="16"/>
          </p:nvPr>
        </p:nvSpPr>
        <p:spPr>
          <a:xfrm>
            <a:off x="798381" y="315936"/>
            <a:ext cx="10614687" cy="803654"/>
          </a:xfrm>
        </p:spPr>
        <p:txBody>
          <a:bodyPr/>
          <a:lstStyle/>
          <a:p>
            <a:r>
              <a:rPr lang="en-US" sz="3200" dirty="0">
                <a:solidFill>
                  <a:srgbClr val="459597"/>
                </a:solidFill>
              </a:rPr>
              <a:t>Kostenbesparingen en tactieken om de omzet te verhogen</a:t>
            </a:r>
          </a:p>
        </p:txBody>
      </p:sp>
      <p:sp>
        <p:nvSpPr>
          <p:cNvPr id="11" name="Freeform: Shape 10">
            <a:extLst>
              <a:ext uri="{FF2B5EF4-FFF2-40B4-BE49-F238E27FC236}">
                <a16:creationId xmlns:a16="http://schemas.microsoft.com/office/drawing/2014/main" id="{9139D883-4B22-3546-2EC5-56D44C554EE4}"/>
              </a:ext>
            </a:extLst>
          </p:cNvPr>
          <p:cNvSpPr/>
          <p:nvPr/>
        </p:nvSpPr>
        <p:spPr>
          <a:xfrm>
            <a:off x="1141890" y="2347573"/>
            <a:ext cx="9794111" cy="2700677"/>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6F727F0D-7F80-B604-7F0F-B8BCFBC52C6F}"/>
              </a:ext>
            </a:extLst>
          </p:cNvPr>
          <p:cNvGrpSpPr/>
          <p:nvPr/>
        </p:nvGrpSpPr>
        <p:grpSpPr>
          <a:xfrm>
            <a:off x="0" y="853677"/>
            <a:ext cx="11479343" cy="3763158"/>
            <a:chOff x="-20769" y="1515051"/>
            <a:chExt cx="11479343" cy="3967078"/>
          </a:xfrm>
        </p:grpSpPr>
        <p:grpSp>
          <p:nvGrpSpPr>
            <p:cNvPr id="19" name="Group 18">
              <a:extLst>
                <a:ext uri="{FF2B5EF4-FFF2-40B4-BE49-F238E27FC236}">
                  <a16:creationId xmlns:a16="http://schemas.microsoft.com/office/drawing/2014/main" id="{BF10EB58-A513-F642-F0A0-DBA200F33D1E}"/>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5F7DC166-61CE-3C25-EB81-22AF5048C604}"/>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3302764B-CDA0-CC1E-2B83-1CC1320D8459}"/>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44BDBC8-8147-9168-F6A2-07A59F79EC59}"/>
                  </a:ext>
                </a:extLst>
              </p:cNvPr>
              <p:cNvSpPr/>
              <p:nvPr/>
            </p:nvSpPr>
            <p:spPr>
              <a:xfrm>
                <a:off x="1121121" y="1971932"/>
                <a:ext cx="5518886"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A349BD86-B61B-929E-75F4-BE764ADFAB3B}"/>
                </a:ext>
              </a:extLst>
            </p:cNvPr>
            <p:cNvSpPr txBox="1"/>
            <p:nvPr/>
          </p:nvSpPr>
          <p:spPr>
            <a:xfrm>
              <a:off x="1228679" y="2042752"/>
              <a:ext cx="5106528" cy="1070700"/>
            </a:xfrm>
            <a:prstGeom prst="rect">
              <a:avLst/>
            </a:prstGeom>
            <a:noFill/>
          </p:spPr>
          <p:txBody>
            <a:bodyPr wrap="square" rtlCol="0">
              <a:spAutoFit/>
            </a:bodyPr>
            <a:lstStyle/>
            <a:p>
              <a:pPr algn="ctr"/>
              <a:r>
                <a:rPr lang="en-GB" sz="3000" b="1" dirty="0">
                  <a:solidFill>
                    <a:schemeClr val="bg1"/>
                  </a:solidFill>
                </a:rPr>
                <a:t>1. Seizoensgebonden prijzen </a:t>
              </a:r>
              <a:r>
                <a:rPr lang="en-GB" sz="3000" dirty="0">
                  <a:solidFill>
                    <a:schemeClr val="bg1"/>
                  </a:solidFill>
                </a:rPr>
                <a:t>(basis)</a:t>
              </a:r>
            </a:p>
          </p:txBody>
        </p:sp>
        <p:sp>
          <p:nvSpPr>
            <p:cNvPr id="25" name="TextBox 24">
              <a:extLst>
                <a:ext uri="{FF2B5EF4-FFF2-40B4-BE49-F238E27FC236}">
                  <a16:creationId xmlns:a16="http://schemas.microsoft.com/office/drawing/2014/main" id="{1F4B17A1-2022-00AF-9A62-ABB9CF3D1090}"/>
                </a:ext>
              </a:extLst>
            </p:cNvPr>
            <p:cNvSpPr txBox="1"/>
            <p:nvPr/>
          </p:nvSpPr>
          <p:spPr>
            <a:xfrm>
              <a:off x="1235229" y="3519179"/>
              <a:ext cx="9794111" cy="1962950"/>
            </a:xfrm>
            <a:prstGeom prst="rect">
              <a:avLst/>
            </a:prstGeom>
            <a:noFill/>
          </p:spPr>
          <p:txBody>
            <a:bodyPr wrap="square" rtlCol="0">
              <a:spAutoFit/>
            </a:bodyPr>
            <a:lstStyle/>
            <a:p>
              <a:pPr>
                <a:spcAft>
                  <a:spcPts val="600"/>
                </a:spcAft>
              </a:pPr>
              <a:r>
                <a:rPr lang="en-US" sz="2200" b="1" dirty="0">
                  <a:solidFill>
                    <a:schemeClr val="bg1"/>
                  </a:solidFill>
                </a:rPr>
                <a:t>Seizoensgebonden prijsaanpassingen: </a:t>
              </a:r>
              <a:r>
                <a:rPr lang="en-US" sz="2200" dirty="0">
                  <a:solidFill>
                    <a:schemeClr val="bg1"/>
                  </a:solidFill>
                </a:rPr>
                <a:t>gebruik maken van lagere tarieven buiten het seizoen of speciale aanbiedingen om de bezettingsgraad op peil te houden wanneer de vraag daalt. Bijvoorbeeld door kortingen te geven op midweekverblijven of door gebundelde ervaringen aan te bieden (zoals een winter-hot tub-arrangement voor een verblijf in een hut) om gasten aan te trekken tijdens rustige periodes.</a:t>
              </a:r>
            </a:p>
            <a:p>
              <a:pPr>
                <a:spcAft>
                  <a:spcPts val="600"/>
                </a:spcAft>
              </a:pPr>
              <a:r>
                <a:rPr lang="en-US" sz="2200" dirty="0">
                  <a:solidFill>
                    <a:schemeClr val="bg1"/>
                  </a:solidFill>
                </a:rPr>
                <a:t>Wordt later in meer detail besproken.</a:t>
              </a:r>
            </a:p>
          </p:txBody>
        </p:sp>
      </p:grpSp>
      <p:pic>
        <p:nvPicPr>
          <p:cNvPr id="5" name="Picture 4" descr="A building on stilts over water&#10;&#10;AI-generated content may be incorrect.">
            <a:extLst>
              <a:ext uri="{FF2B5EF4-FFF2-40B4-BE49-F238E27FC236}">
                <a16:creationId xmlns:a16="http://schemas.microsoft.com/office/drawing/2014/main" id="{54A8CC91-2BC8-25D4-8CAE-6E675C5840B0}"/>
              </a:ext>
            </a:extLst>
          </p:cNvPr>
          <p:cNvPicPr>
            <a:picLocks noChangeAspect="1"/>
          </p:cNvPicPr>
          <p:nvPr/>
        </p:nvPicPr>
        <p:blipFill>
          <a:blip r:embed="rId2"/>
          <a:stretch>
            <a:fillRect/>
          </a:stretch>
        </p:blipFill>
        <p:spPr>
          <a:xfrm>
            <a:off x="5581649" y="3984261"/>
            <a:ext cx="3962401" cy="2641601"/>
          </a:xfrm>
          <a:prstGeom prst="roundRect">
            <a:avLst/>
          </a:prstGeom>
        </p:spPr>
      </p:pic>
    </p:spTree>
    <p:extLst>
      <p:ext uri="{BB962C8B-B14F-4D97-AF65-F5344CB8AC3E}">
        <p14:creationId xmlns:p14="http://schemas.microsoft.com/office/powerpoint/2010/main" val="3629562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B4D8-EA07-E0E4-2F3E-8701915F9D3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D5E5489-0E7B-A419-112A-3A523950C9ED}"/>
              </a:ext>
            </a:extLst>
          </p:cNvPr>
          <p:cNvSpPr>
            <a:spLocks noGrp="1"/>
          </p:cNvSpPr>
          <p:nvPr>
            <p:ph type="body" sz="quarter" idx="16"/>
          </p:nvPr>
        </p:nvSpPr>
        <p:spPr>
          <a:xfrm>
            <a:off x="665988" y="359776"/>
            <a:ext cx="10614687" cy="803654"/>
          </a:xfrm>
        </p:spPr>
        <p:txBody>
          <a:bodyPr/>
          <a:lstStyle/>
          <a:p>
            <a:r>
              <a:rPr lang="en-IE" dirty="0"/>
              <a:t>Basisprognose seizoensinkomsten: </a:t>
            </a:r>
            <a:r>
              <a:rPr lang="en-IE" b="0" dirty="0">
                <a:solidFill>
                  <a:srgbClr val="E96751"/>
                </a:solidFill>
              </a:rPr>
              <a:t>Voorwaarden</a:t>
            </a:r>
          </a:p>
          <a:p>
            <a:endParaRPr lang="en-IE" dirty="0"/>
          </a:p>
        </p:txBody>
      </p:sp>
      <p:graphicFrame>
        <p:nvGraphicFramePr>
          <p:cNvPr id="5" name="Table 4">
            <a:extLst>
              <a:ext uri="{FF2B5EF4-FFF2-40B4-BE49-F238E27FC236}">
                <a16:creationId xmlns:a16="http://schemas.microsoft.com/office/drawing/2014/main" id="{8A7192C5-6CA7-8637-791F-500C7D923F48}"/>
              </a:ext>
            </a:extLst>
          </p:cNvPr>
          <p:cNvGraphicFramePr>
            <a:graphicFrameLocks noGrp="1"/>
          </p:cNvGraphicFramePr>
          <p:nvPr>
            <p:extLst>
              <p:ext uri="{D42A27DB-BD31-4B8C-83A1-F6EECF244321}">
                <p14:modId xmlns:p14="http://schemas.microsoft.com/office/powerpoint/2010/main" val="3672394060"/>
              </p:ext>
            </p:extLst>
          </p:nvPr>
        </p:nvGraphicFramePr>
        <p:xfrm>
          <a:off x="666750" y="1152713"/>
          <a:ext cx="10859262" cy="5010734"/>
        </p:xfrm>
        <a:graphic>
          <a:graphicData uri="http://schemas.openxmlformats.org/drawingml/2006/table">
            <a:tbl>
              <a:tblPr/>
              <a:tblGrid>
                <a:gridCol w="3150742">
                  <a:extLst>
                    <a:ext uri="{9D8B030D-6E8A-4147-A177-3AD203B41FA5}">
                      <a16:colId xmlns:a16="http://schemas.microsoft.com/office/drawing/2014/main" val="1663284327"/>
                    </a:ext>
                  </a:extLst>
                </a:gridCol>
                <a:gridCol w="7708520">
                  <a:extLst>
                    <a:ext uri="{9D8B030D-6E8A-4147-A177-3AD203B41FA5}">
                      <a16:colId xmlns:a16="http://schemas.microsoft.com/office/drawing/2014/main" val="1585532790"/>
                    </a:ext>
                  </a:extLst>
                </a:gridCol>
              </a:tblGrid>
              <a:tr h="355211">
                <a:tc>
                  <a:txBody>
                    <a:bodyPr/>
                    <a:lstStyle/>
                    <a:p>
                      <a:pPr>
                        <a:buNone/>
                      </a:pPr>
                      <a:r>
                        <a:rPr lang="en-IE" sz="1800" b="1" dirty="0">
                          <a:solidFill>
                            <a:schemeClr val="bg1"/>
                          </a:solidFill>
                        </a:rPr>
                        <a:t>Term</a:t>
                      </a:r>
                      <a:endParaRPr lang="en-IE" sz="18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Betekenis</a:t>
                      </a:r>
                      <a:endParaRPr lang="en-IE" sz="18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696580946"/>
                  </a:ext>
                </a:extLst>
              </a:tr>
              <a:tr h="888028">
                <a:tc>
                  <a:txBody>
                    <a:bodyPr/>
                    <a:lstStyle/>
                    <a:p>
                      <a:pPr>
                        <a:buNone/>
                      </a:pPr>
                      <a:r>
                        <a:rPr lang="en-IE" sz="1800" b="0" dirty="0">
                          <a:solidFill>
                            <a:schemeClr val="bg1"/>
                          </a:solidFill>
                        </a:rPr>
                        <a:t>Vaste seizoensgebonden tarieven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U rekent één vaste prijs per nacht voor het hele seizoen. Geen schommelingen binnen dat seizoen. </a:t>
                      </a:r>
                    </a:p>
                    <a:p>
                      <a:pPr>
                        <a:buNone/>
                      </a:pPr>
                      <a:r>
                        <a:rPr lang="en-US" sz="1800" b="1" dirty="0">
                          <a:solidFill>
                            <a:srgbClr val="E96751"/>
                          </a:solidFill>
                        </a:rPr>
                        <a:t>Voorbeeld: </a:t>
                      </a:r>
                      <a:r>
                        <a:rPr lang="en-US" sz="1800" dirty="0">
                          <a:solidFill>
                            <a:srgbClr val="595959"/>
                          </a:solidFill>
                        </a:rPr>
                        <a:t>elke nacht in juli en augustus = € 150.</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457138"/>
                  </a:ext>
                </a:extLst>
              </a:tr>
              <a:tr h="621620">
                <a:tc>
                  <a:txBody>
                    <a:bodyPr/>
                    <a:lstStyle/>
                    <a:p>
                      <a:pPr>
                        <a:buNone/>
                      </a:pPr>
                      <a:r>
                        <a:rPr lang="en-IE" sz="1800" b="0" dirty="0">
                          <a:solidFill>
                            <a:schemeClr val="bg1"/>
                          </a:solidFill>
                        </a:rPr>
                        <a:t>Vast tarief per nacht</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De prijs per nacht is vooraf vastgesteld: </a:t>
                      </a:r>
                    </a:p>
                    <a:p>
                      <a:pPr>
                        <a:buNone/>
                      </a:pPr>
                      <a:r>
                        <a:rPr lang="en-US" sz="1800" b="1" dirty="0">
                          <a:solidFill>
                            <a:srgbClr val="E96751"/>
                          </a:solidFill>
                        </a:rPr>
                        <a:t>Voorbeeld: </a:t>
                      </a:r>
                      <a:r>
                        <a:rPr lang="en-US" sz="1800" dirty="0">
                          <a:solidFill>
                            <a:srgbClr val="595959"/>
                          </a:solidFill>
                        </a:rPr>
                        <a:t>€ 80 voor het laagseizoen, € 120 voor het middenseizoen en € 150 voor het hoogseizoen.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517443"/>
                  </a:ext>
                </a:extLst>
              </a:tr>
              <a:tr h="621620">
                <a:tc>
                  <a:txBody>
                    <a:bodyPr/>
                    <a:lstStyle/>
                    <a:p>
                      <a:pPr>
                        <a:buNone/>
                      </a:pPr>
                      <a:r>
                        <a:rPr lang="en-IE" sz="1800" b="0" dirty="0">
                          <a:solidFill>
                            <a:schemeClr val="bg1"/>
                          </a:solidFill>
                        </a:rPr>
                        <a:t>Bezettingsgraad</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Uitgaande van een algemeen percentage van boekingen voor het seizoen </a:t>
                      </a:r>
                    </a:p>
                    <a:p>
                      <a:pPr>
                        <a:buNone/>
                      </a:pPr>
                      <a:r>
                        <a:rPr lang="en-US" sz="1800" b="1" dirty="0">
                          <a:solidFill>
                            <a:srgbClr val="E96751"/>
                          </a:solidFill>
                        </a:rPr>
                        <a:t>Voorbeeld:</a:t>
                      </a:r>
                      <a:r>
                        <a:rPr lang="en-US" sz="1800" dirty="0">
                          <a:solidFill>
                            <a:srgbClr val="595959"/>
                          </a:solidFill>
                        </a:rPr>
                        <a:t> 20% voor laagseizoen, 40% voor middenseizoen, 60% voor hoogseizoen.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929578"/>
                  </a:ext>
                </a:extLst>
              </a:tr>
              <a:tr h="621620">
                <a:tc>
                  <a:txBody>
                    <a:bodyPr/>
                    <a:lstStyle/>
                    <a:p>
                      <a:pPr>
                        <a:buNone/>
                      </a:pPr>
                      <a:r>
                        <a:rPr lang="en-IE" sz="1800" b="0" dirty="0">
                          <a:solidFill>
                            <a:schemeClr val="bg1"/>
                          </a:solidFill>
                        </a:rPr>
                        <a:t>Tariefstrategie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Geen dynamische prijzen, kortingen, toeslagen of flexibiliteit. De prijzen worden vastgesteld en blijven ongewijzigd.</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335934"/>
                  </a:ext>
                </a:extLst>
              </a:tr>
              <a:tr h="621620">
                <a:tc>
                  <a:txBody>
                    <a:bodyPr/>
                    <a:lstStyle/>
                    <a:p>
                      <a:pPr>
                        <a:buNone/>
                      </a:pPr>
                      <a:r>
                        <a:rPr lang="en-IE" sz="1800" b="0" dirty="0">
                          <a:solidFill>
                            <a:schemeClr val="bg1"/>
                          </a:solidFill>
                        </a:rPr>
                        <a:t>Kostenregistratie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Dit model richt zich alleen op de omzet. Het omvat </a:t>
                      </a:r>
                      <a:r>
                        <a:rPr lang="en-US" sz="1800" b="1" dirty="0">
                          <a:solidFill>
                            <a:srgbClr val="595959"/>
                          </a:solidFill>
                        </a:rPr>
                        <a:t>geen </a:t>
                      </a:r>
                      <a:r>
                        <a:rPr lang="en-US" sz="1800" dirty="0">
                          <a:solidFill>
                            <a:srgbClr val="595959"/>
                          </a:solidFill>
                        </a:rPr>
                        <a:t>bedrijfskosten of winstmarges.</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770458"/>
                  </a:ext>
                </a:extLst>
              </a:tr>
              <a:tr h="621620">
                <a:tc>
                  <a:txBody>
                    <a:bodyPr/>
                    <a:lstStyle/>
                    <a:p>
                      <a:pPr>
                        <a:buNone/>
                      </a:pPr>
                      <a:r>
                        <a:rPr lang="en-IE" sz="1800" b="0" dirty="0">
                          <a:solidFill>
                            <a:schemeClr val="bg1"/>
                          </a:solidFill>
                        </a:rPr>
                        <a:t>Verwachte inkomsten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Op basis van die vaste tarieven en bezettingsramingen genereert u </a:t>
                      </a:r>
                      <a:r>
                        <a:rPr lang="en-US" sz="1800" b="1" dirty="0">
                          <a:solidFill>
                            <a:srgbClr val="595959"/>
                          </a:solidFill>
                        </a:rPr>
                        <a:t>jaarlijks € 21.150</a:t>
                      </a:r>
                      <a:r>
                        <a:rPr lang="en-US" sz="1800" dirty="0">
                          <a:solidFill>
                            <a:srgbClr val="595959"/>
                          </a:solidFill>
                        </a:rPr>
                        <a:t>.</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704379"/>
                  </a:ext>
                </a:extLst>
              </a:tr>
            </a:tbl>
          </a:graphicData>
        </a:graphic>
      </p:graphicFrame>
    </p:spTree>
    <p:extLst>
      <p:ext uri="{BB962C8B-B14F-4D97-AF65-F5344CB8AC3E}">
        <p14:creationId xmlns:p14="http://schemas.microsoft.com/office/powerpoint/2010/main" val="2175375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B4DE-DF1E-A82A-5329-47BE9D07CF5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50F3614-4F23-F75C-770E-9050F400AA90}"/>
              </a:ext>
            </a:extLst>
          </p:cNvPr>
          <p:cNvSpPr>
            <a:spLocks noGrp="1"/>
          </p:cNvSpPr>
          <p:nvPr>
            <p:ph type="body" sz="quarter" idx="16"/>
          </p:nvPr>
        </p:nvSpPr>
        <p:spPr>
          <a:xfrm>
            <a:off x="798381" y="57240"/>
            <a:ext cx="10614687" cy="803654"/>
          </a:xfrm>
        </p:spPr>
        <p:txBody>
          <a:bodyPr/>
          <a:lstStyle/>
          <a:p>
            <a:pPr>
              <a:lnSpc>
                <a:spcPct val="100000"/>
              </a:lnSpc>
              <a:spcBef>
                <a:spcPts val="0"/>
              </a:spcBef>
            </a:pPr>
            <a:r>
              <a:rPr lang="en-US" sz="3000" dirty="0">
                <a:solidFill>
                  <a:srgbClr val="E96751"/>
                </a:solidFill>
              </a:rPr>
              <a:t>Planning voor laag-, midden- en hoogseizoen</a:t>
            </a:r>
          </a:p>
          <a:p>
            <a:pPr>
              <a:lnSpc>
                <a:spcPct val="100000"/>
              </a:lnSpc>
              <a:spcBef>
                <a:spcPts val="0"/>
              </a:spcBef>
            </a:pPr>
            <a:r>
              <a:rPr lang="en-US" sz="3000" dirty="0">
                <a:solidFill>
                  <a:srgbClr val="459597"/>
                </a:solidFill>
              </a:rPr>
              <a:t>Strategische prijsvragen om te modelleren</a:t>
            </a:r>
          </a:p>
          <a:p>
            <a:pPr>
              <a:lnSpc>
                <a:spcPct val="100000"/>
              </a:lnSpc>
              <a:spcBef>
                <a:spcPts val="0"/>
              </a:spcBef>
            </a:pPr>
            <a:r>
              <a:rPr lang="en-US" sz="2800" b="0" i="1" dirty="0">
                <a:solidFill>
                  <a:srgbClr val="595959"/>
                </a:solidFill>
              </a:rPr>
              <a:t>Bekijk voor alle scenariomodellen hoe deze van invloed zijn op de totale jaarwinst!</a:t>
            </a:r>
            <a:endParaRPr lang="en-GB" sz="2800" b="0" i="1" dirty="0">
              <a:solidFill>
                <a:srgbClr val="595959"/>
              </a:solidFill>
            </a:endParaRPr>
          </a:p>
        </p:txBody>
      </p:sp>
      <p:cxnSp>
        <p:nvCxnSpPr>
          <p:cNvPr id="2" name="Straight Connector 1">
            <a:extLst>
              <a:ext uri="{FF2B5EF4-FFF2-40B4-BE49-F238E27FC236}">
                <a16:creationId xmlns:a16="http://schemas.microsoft.com/office/drawing/2014/main" id="{B432E922-1FEE-5409-3B4F-C79A707E601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39AA07F1-ACFB-6ADC-8155-FD321E9F4688}"/>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7168D1C-5CAA-293F-2A08-4890075B163F}"/>
              </a:ext>
            </a:extLst>
          </p:cNvPr>
          <p:cNvSpPr/>
          <p:nvPr/>
        </p:nvSpPr>
        <p:spPr>
          <a:xfrm>
            <a:off x="1531042" y="1981199"/>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kern="1200"/>
          </a:p>
        </p:txBody>
      </p:sp>
      <p:sp>
        <p:nvSpPr>
          <p:cNvPr id="11" name="Oval 10">
            <a:extLst>
              <a:ext uri="{FF2B5EF4-FFF2-40B4-BE49-F238E27FC236}">
                <a16:creationId xmlns:a16="http://schemas.microsoft.com/office/drawing/2014/main" id="{8C0B73DA-38F3-B355-2AA4-826F2DE11DB0}"/>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Freeform: Shape 11">
            <a:extLst>
              <a:ext uri="{FF2B5EF4-FFF2-40B4-BE49-F238E27FC236}">
                <a16:creationId xmlns:a16="http://schemas.microsoft.com/office/drawing/2014/main" id="{CD4F2B19-1E49-5694-154D-7DA1B2C1F604}"/>
              </a:ext>
            </a:extLst>
          </p:cNvPr>
          <p:cNvSpPr/>
          <p:nvPr/>
        </p:nvSpPr>
        <p:spPr>
          <a:xfrm>
            <a:off x="1924980" y="3606799"/>
            <a:ext cx="9488088" cy="1083733"/>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kern="1200"/>
          </a:p>
        </p:txBody>
      </p:sp>
      <p:sp>
        <p:nvSpPr>
          <p:cNvPr id="13" name="Oval 12">
            <a:extLst>
              <a:ext uri="{FF2B5EF4-FFF2-40B4-BE49-F238E27FC236}">
                <a16:creationId xmlns:a16="http://schemas.microsoft.com/office/drawing/2014/main" id="{B5CEE7C8-F2A1-4F4A-80EA-59972F1820EB}"/>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42465A6-ECEF-1F6D-4FB8-67BB36ED8E37}"/>
              </a:ext>
            </a:extLst>
          </p:cNvPr>
          <p:cNvSpPr/>
          <p:nvPr/>
        </p:nvSpPr>
        <p:spPr>
          <a:xfrm>
            <a:off x="1531042" y="5232399"/>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kern="1200"/>
          </a:p>
        </p:txBody>
      </p:sp>
      <p:sp>
        <p:nvSpPr>
          <p:cNvPr id="15" name="Oval 14">
            <a:extLst>
              <a:ext uri="{FF2B5EF4-FFF2-40B4-BE49-F238E27FC236}">
                <a16:creationId xmlns:a16="http://schemas.microsoft.com/office/drawing/2014/main" id="{70FA5B83-D3E6-2AA2-E158-0EE7406DFAF6}"/>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6016DD4A-D828-A6FB-94CD-360E757A4D5B}"/>
              </a:ext>
            </a:extLst>
          </p:cNvPr>
          <p:cNvSpPr>
            <a:spLocks noGrp="1"/>
          </p:cNvSpPr>
          <p:nvPr>
            <p:ph type="body" sz="quarter" idx="18"/>
          </p:nvPr>
        </p:nvSpPr>
        <p:spPr>
          <a:xfrm>
            <a:off x="2339609" y="2072160"/>
            <a:ext cx="8942225" cy="901809"/>
          </a:xfrm>
        </p:spPr>
        <p:txBody>
          <a:bodyPr anchor="ctr"/>
          <a:lstStyle/>
          <a:p>
            <a:pPr marL="0" indent="0">
              <a:lnSpc>
                <a:spcPct val="100000"/>
              </a:lnSpc>
              <a:spcBef>
                <a:spcPts val="0"/>
              </a:spcBef>
            </a:pPr>
            <a:r>
              <a:rPr lang="en-US" sz="1800" b="1" i="1" dirty="0">
                <a:solidFill>
                  <a:schemeClr val="bg1"/>
                </a:solidFill>
              </a:rPr>
              <a:t>"Wat als we 10% meer (of minder) vragen?" </a:t>
            </a:r>
            <a:r>
              <a:rPr lang="en-US" sz="1800" dirty="0">
                <a:solidFill>
                  <a:schemeClr val="bg1"/>
                </a:solidFill>
              </a:rPr>
              <a:t>in het hoogseizoen. Vaak is het hoogseizoen relatief inelastisch (u jaagt niet alle gasten weg met een bescheiden verhoging), terwijl het in het laagseizoen meer gaat om het genereren van enige vraag. </a:t>
            </a:r>
          </a:p>
        </p:txBody>
      </p:sp>
      <p:sp>
        <p:nvSpPr>
          <p:cNvPr id="17" name="Text Placeholder 4">
            <a:extLst>
              <a:ext uri="{FF2B5EF4-FFF2-40B4-BE49-F238E27FC236}">
                <a16:creationId xmlns:a16="http://schemas.microsoft.com/office/drawing/2014/main" id="{68BE41BD-6B45-D26A-C7CE-45CB01FBAD2B}"/>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b="1" i="1" dirty="0">
                <a:solidFill>
                  <a:schemeClr val="bg1"/>
                </a:solidFill>
              </a:rPr>
              <a:t>"Kunnen we een toeslag vragen voor weekends of feestdagen?" </a:t>
            </a:r>
            <a:r>
              <a:rPr lang="en-US" sz="1800" dirty="0">
                <a:solidFill>
                  <a:schemeClr val="bg1"/>
                </a:solidFill>
              </a:rPr>
              <a:t>Als hogere prijzen slechts een kleine daling van de bezettingsgraad veroorzaken (bijvoorbeeld van 70% naar 68%), kunt u mogelijk een hogere totale winst behalen. </a:t>
            </a:r>
          </a:p>
        </p:txBody>
      </p:sp>
      <p:sp>
        <p:nvSpPr>
          <p:cNvPr id="19" name="Text Placeholder 4">
            <a:extLst>
              <a:ext uri="{FF2B5EF4-FFF2-40B4-BE49-F238E27FC236}">
                <a16:creationId xmlns:a16="http://schemas.microsoft.com/office/drawing/2014/main" id="{C49DB631-3AC9-BA3E-8A1E-A920AC25A9AC}"/>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b="1" i="1" dirty="0">
                <a:solidFill>
                  <a:schemeClr val="bg1"/>
                </a:solidFill>
              </a:rPr>
              <a:t>"Wat als we in de winter € 15 verlagen om de bezettingsgraad te verhogen?" </a:t>
            </a:r>
            <a:r>
              <a:rPr lang="en-US" sz="1800" dirty="0">
                <a:solidFill>
                  <a:schemeClr val="bg1"/>
                </a:solidFill>
              </a:rPr>
              <a:t>Als u </a:t>
            </a:r>
            <a:r>
              <a:rPr lang="en-US" sz="1800" b="1" dirty="0">
                <a:solidFill>
                  <a:schemeClr val="bg1"/>
                </a:solidFill>
              </a:rPr>
              <a:t>de prijzen verlaagt </a:t>
            </a:r>
            <a:r>
              <a:rPr lang="en-US" sz="1800" dirty="0">
                <a:solidFill>
                  <a:schemeClr val="bg1"/>
                </a:solidFill>
              </a:rPr>
              <a:t>in een poging om meer nachten te vullen, controleer dan of de extra boekingen uw totale inkomsten daadwerkelijk verhogen.</a:t>
            </a:r>
            <a:endParaRPr lang="en-US" sz="1800" b="1" i="1" dirty="0">
              <a:solidFill>
                <a:schemeClr val="bg1"/>
              </a:solidFill>
            </a:endParaRPr>
          </a:p>
        </p:txBody>
      </p:sp>
      <p:pic>
        <p:nvPicPr>
          <p:cNvPr id="3" name="Graphic 2" descr="Target with solid fill">
            <a:extLst>
              <a:ext uri="{FF2B5EF4-FFF2-40B4-BE49-F238E27FC236}">
                <a16:creationId xmlns:a16="http://schemas.microsoft.com/office/drawing/2014/main" id="{07341983-FC35-3EDA-D07D-0BD9525E0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42" y="5367866"/>
            <a:ext cx="914400" cy="914400"/>
          </a:xfrm>
          <a:prstGeom prst="rect">
            <a:avLst/>
          </a:prstGeom>
        </p:spPr>
      </p:pic>
      <p:pic>
        <p:nvPicPr>
          <p:cNvPr id="6" name="Graphic 5" descr="Bar graph with upward trend with solid fill">
            <a:extLst>
              <a:ext uri="{FF2B5EF4-FFF2-40B4-BE49-F238E27FC236}">
                <a16:creationId xmlns:a16="http://schemas.microsoft.com/office/drawing/2014/main" id="{5D922F71-468D-0E38-6B49-2D9353131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3343" y="2089420"/>
            <a:ext cx="914400" cy="914400"/>
          </a:xfrm>
          <a:prstGeom prst="rect">
            <a:avLst/>
          </a:prstGeom>
        </p:spPr>
      </p:pic>
      <p:pic>
        <p:nvPicPr>
          <p:cNvPr id="8" name="Graphic 7" descr="Downward trend graph with solid fill">
            <a:extLst>
              <a:ext uri="{FF2B5EF4-FFF2-40B4-BE49-F238E27FC236}">
                <a16:creationId xmlns:a16="http://schemas.microsoft.com/office/drawing/2014/main" id="{0F828E16-E53C-3493-1AF9-52A794D14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2942" y="3703009"/>
            <a:ext cx="914400" cy="914400"/>
          </a:xfrm>
          <a:prstGeom prst="rect">
            <a:avLst/>
          </a:prstGeom>
        </p:spPr>
      </p:pic>
      <p:sp>
        <p:nvSpPr>
          <p:cNvPr id="20" name="TextBox 19">
            <a:extLst>
              <a:ext uri="{FF2B5EF4-FFF2-40B4-BE49-F238E27FC236}">
                <a16:creationId xmlns:a16="http://schemas.microsoft.com/office/drawing/2014/main" id="{F82F4E76-094D-9051-022D-382BB82CDDE3}"/>
              </a:ext>
            </a:extLst>
          </p:cNvPr>
          <p:cNvSpPr txBox="1"/>
          <p:nvPr/>
        </p:nvSpPr>
        <p:spPr>
          <a:xfrm>
            <a:off x="3421805" y="1429833"/>
            <a:ext cx="8341570" cy="369332"/>
          </a:xfrm>
          <a:prstGeom prst="rect">
            <a:avLst/>
          </a:prstGeom>
          <a:noFill/>
        </p:spPr>
        <p:txBody>
          <a:bodyPr wrap="square">
            <a:spAutoFit/>
          </a:bodyPr>
          <a:lstStyle/>
          <a:p>
            <a:pPr>
              <a:spcAft>
                <a:spcPts val="1200"/>
              </a:spcAft>
            </a:pPr>
            <a:r>
              <a:rPr lang="en-US" dirty="0">
                <a:solidFill>
                  <a:srgbClr val="595959"/>
                </a:solidFill>
              </a:rPr>
              <a:t>Prijszetting is een strategisch instrument. U kunt bijvoorbeeld een model maken voor: </a:t>
            </a:r>
          </a:p>
        </p:txBody>
      </p:sp>
      <p:grpSp>
        <p:nvGrpSpPr>
          <p:cNvPr id="5" name="Group 4">
            <a:extLst>
              <a:ext uri="{FF2B5EF4-FFF2-40B4-BE49-F238E27FC236}">
                <a16:creationId xmlns:a16="http://schemas.microsoft.com/office/drawing/2014/main" id="{54DC72B7-F995-C32F-2DFF-1CC2BEF323E9}"/>
              </a:ext>
            </a:extLst>
          </p:cNvPr>
          <p:cNvGrpSpPr/>
          <p:nvPr/>
        </p:nvGrpSpPr>
        <p:grpSpPr>
          <a:xfrm>
            <a:off x="10920313" y="237675"/>
            <a:ext cx="1081945" cy="1011723"/>
            <a:chOff x="1016000" y="1137920"/>
            <a:chExt cx="1016000" cy="1016000"/>
          </a:xfrm>
        </p:grpSpPr>
        <p:sp>
          <p:nvSpPr>
            <p:cNvPr id="7" name="Oval 6">
              <a:extLst>
                <a:ext uri="{FF2B5EF4-FFF2-40B4-BE49-F238E27FC236}">
                  <a16:creationId xmlns:a16="http://schemas.microsoft.com/office/drawing/2014/main" id="{5D88FBB8-A2E1-A1B7-BA7A-BF5BEDFF7D7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15915447-B234-B599-EEA1-4EBC91707C61}"/>
                </a:ext>
              </a:extLst>
            </p:cNvPr>
            <p:cNvSpPr txBox="1"/>
            <p:nvPr/>
          </p:nvSpPr>
          <p:spPr>
            <a:xfrm>
              <a:off x="1016000" y="1206540"/>
              <a:ext cx="1015999" cy="37089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b="1" dirty="0">
                  <a:solidFill>
                    <a:schemeClr val="bg1"/>
                  </a:solidFill>
                </a:rPr>
                <a:t>29</a:t>
              </a:r>
            </a:p>
          </p:txBody>
        </p:sp>
      </p:grpSp>
    </p:spTree>
    <p:extLst>
      <p:ext uri="{BB962C8B-B14F-4D97-AF65-F5344CB8AC3E}">
        <p14:creationId xmlns:p14="http://schemas.microsoft.com/office/powerpoint/2010/main" val="3272315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E7560-BA6D-1C0A-4D3D-75E1F8A26132}"/>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B240F10E-9D45-F8A4-FC38-6E9A17F7AC6E}"/>
              </a:ext>
            </a:extLst>
          </p:cNvPr>
          <p:cNvSpPr/>
          <p:nvPr/>
        </p:nvSpPr>
        <p:spPr>
          <a:xfrm>
            <a:off x="1438748" y="2579678"/>
            <a:ext cx="9964593" cy="20412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0BF85D98-A58D-8B88-C734-F761DB794FB0}"/>
              </a:ext>
            </a:extLst>
          </p:cNvPr>
          <p:cNvSpPr/>
          <p:nvPr/>
        </p:nvSpPr>
        <p:spPr>
          <a:xfrm>
            <a:off x="-15513" y="268990"/>
            <a:ext cx="1068351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395A6798-813E-EA6D-704D-F5D84E3F22E5}"/>
              </a:ext>
            </a:extLst>
          </p:cNvPr>
          <p:cNvSpPr>
            <a:spLocks noGrp="1"/>
          </p:cNvSpPr>
          <p:nvPr>
            <p:ph type="body" sz="quarter" idx="27"/>
          </p:nvPr>
        </p:nvSpPr>
        <p:spPr>
          <a:xfrm>
            <a:off x="849241" y="383586"/>
            <a:ext cx="10429526" cy="720752"/>
          </a:xfrm>
        </p:spPr>
        <p:txBody>
          <a:bodyPr/>
          <a:lstStyle/>
          <a:p>
            <a:r>
              <a:rPr lang="en-US" b="0" i="1" dirty="0">
                <a:solidFill>
                  <a:schemeClr val="bg1"/>
                </a:solidFill>
              </a:rPr>
              <a:t>"Hoe moet ik mijn prijzen in verschillende seizoenen vaststellen om de bezettingsgraad en winst te maximaliseren?"</a:t>
            </a:r>
            <a:endParaRPr lang="en-IE" b="0" i="1" dirty="0">
              <a:solidFill>
                <a:schemeClr val="bg1"/>
              </a:solidFill>
            </a:endParaRPr>
          </a:p>
        </p:txBody>
      </p:sp>
      <p:sp>
        <p:nvSpPr>
          <p:cNvPr id="7" name="Flowchart: Alternate Process 6">
            <a:extLst>
              <a:ext uri="{FF2B5EF4-FFF2-40B4-BE49-F238E27FC236}">
                <a16:creationId xmlns:a16="http://schemas.microsoft.com/office/drawing/2014/main" id="{D5B4657F-F930-03B6-8687-654A2C739DA6}"/>
              </a:ext>
            </a:extLst>
          </p:cNvPr>
          <p:cNvSpPr/>
          <p:nvPr/>
        </p:nvSpPr>
        <p:spPr>
          <a:xfrm>
            <a:off x="798380" y="1433371"/>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DEF1EEF1-9C52-9E5F-50ED-F4DA819279E5}"/>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Stap 1 </a:t>
            </a:r>
            <a:r>
              <a:rPr lang="en-US" dirty="0">
                <a:solidFill>
                  <a:schemeClr val="bg1"/>
                </a:solidFill>
              </a:rPr>
              <a:t>Bepaal uw hoog-, midden- en laagseizoen</a:t>
            </a:r>
            <a:endParaRPr lang="en-GB" i="1" dirty="0">
              <a:solidFill>
                <a:schemeClr val="bg1"/>
              </a:solidFill>
            </a:endParaRPr>
          </a:p>
        </p:txBody>
      </p:sp>
      <p:sp>
        <p:nvSpPr>
          <p:cNvPr id="9" name="Text Placeholder 5">
            <a:extLst>
              <a:ext uri="{FF2B5EF4-FFF2-40B4-BE49-F238E27FC236}">
                <a16:creationId xmlns:a16="http://schemas.microsoft.com/office/drawing/2014/main" id="{3E33C53C-FBAF-B509-BD0F-C1D776D2A0EA}"/>
              </a:ext>
            </a:extLst>
          </p:cNvPr>
          <p:cNvSpPr txBox="1">
            <a:spLocks/>
          </p:cNvSpPr>
          <p:nvPr/>
        </p:nvSpPr>
        <p:spPr>
          <a:xfrm>
            <a:off x="1557869" y="2686926"/>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IE" sz="2000" dirty="0">
                <a:solidFill>
                  <a:srgbClr val="595959"/>
                </a:solidFill>
              </a:rPr>
              <a:t>Voordat u tarieven vaststelt, moet u eerst de </a:t>
            </a:r>
            <a:r>
              <a:rPr lang="en-IE" sz="2000" b="1" dirty="0">
                <a:solidFill>
                  <a:srgbClr val="595959"/>
                </a:solidFill>
              </a:rPr>
              <a:t>seizoenen </a:t>
            </a:r>
            <a:r>
              <a:rPr lang="en-IE" sz="2000" dirty="0">
                <a:solidFill>
                  <a:srgbClr val="595959"/>
                </a:solidFill>
              </a:rPr>
              <a:t>voor uw bedrijf in kaart brengen. Bedenk wanneer </a:t>
            </a:r>
            <a:r>
              <a:rPr lang="en-IE" sz="2000" b="1" dirty="0">
                <a:solidFill>
                  <a:srgbClr val="595959"/>
                </a:solidFill>
              </a:rPr>
              <a:t>de vraag het grootst is </a:t>
            </a:r>
            <a:r>
              <a:rPr lang="en-IE" sz="2000" dirty="0">
                <a:solidFill>
                  <a:srgbClr val="595959"/>
                </a:solidFill>
              </a:rPr>
              <a:t>(uw hoog- of piekseizoen), wanneer deze </a:t>
            </a:r>
            <a:r>
              <a:rPr lang="en-IE" sz="2000" b="1" dirty="0">
                <a:solidFill>
                  <a:srgbClr val="595959"/>
                </a:solidFill>
              </a:rPr>
              <a:t>gemiddeld</a:t>
            </a:r>
            <a:r>
              <a:rPr lang="en-IE" sz="2000" dirty="0">
                <a:solidFill>
                  <a:srgbClr val="595959"/>
                </a:solidFill>
              </a:rPr>
              <a:t> is (middenseizoen) en wanneer deze </a:t>
            </a:r>
            <a:r>
              <a:rPr lang="en-IE" sz="2000" b="1" dirty="0">
                <a:solidFill>
                  <a:srgbClr val="595959"/>
                </a:solidFill>
              </a:rPr>
              <a:t>het laagst</a:t>
            </a:r>
            <a:r>
              <a:rPr lang="en-IE" sz="2000" dirty="0">
                <a:solidFill>
                  <a:srgbClr val="595959"/>
                </a:solidFill>
              </a:rPr>
              <a:t> is (laagseizoen). Houd rekening met lokale reispatronen, weersomstandigheden en aankomende evenementen. Een B&amp;B aan het strand kan bijvoorbeeld een piek in de vraag zien in de zomer, een middelseizoen in de lente en vroege herfst, en een laagseizoen in de winter.</a:t>
            </a:r>
            <a:endParaRPr lang="en-US" sz="2000" dirty="0">
              <a:solidFill>
                <a:srgbClr val="595959"/>
              </a:solidFill>
            </a:endParaRPr>
          </a:p>
        </p:txBody>
      </p:sp>
      <p:cxnSp>
        <p:nvCxnSpPr>
          <p:cNvPr id="14" name="Connector: Elbow 13">
            <a:extLst>
              <a:ext uri="{FF2B5EF4-FFF2-40B4-BE49-F238E27FC236}">
                <a16:creationId xmlns:a16="http://schemas.microsoft.com/office/drawing/2014/main" id="{C4E94B3F-833D-9A4D-7051-93DF949D029B}"/>
              </a:ext>
            </a:extLst>
          </p:cNvPr>
          <p:cNvCxnSpPr>
            <a:cxnSpLocks/>
            <a:stCxn id="7" idx="1"/>
            <a:endCxn id="11" idx="1"/>
          </p:cNvCxnSpPr>
          <p:nvPr/>
        </p:nvCxnSpPr>
        <p:spPr>
          <a:xfrm rot="10800000" flipH="1" flipV="1">
            <a:off x="798380" y="1835198"/>
            <a:ext cx="640368" cy="1765130"/>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98592A8-369E-359B-E6C2-1C8E1AAE6C83}"/>
              </a:ext>
            </a:extLst>
          </p:cNvPr>
          <p:cNvSpPr/>
          <p:nvPr/>
        </p:nvSpPr>
        <p:spPr>
          <a:xfrm>
            <a:off x="1418175" y="4832511"/>
            <a:ext cx="8002049" cy="17651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9843EA50-2257-242E-9704-2337FF26ED54}"/>
              </a:ext>
            </a:extLst>
          </p:cNvPr>
          <p:cNvSpPr txBox="1">
            <a:spLocks/>
          </p:cNvSpPr>
          <p:nvPr/>
        </p:nvSpPr>
        <p:spPr>
          <a:xfrm>
            <a:off x="1526450" y="4909672"/>
            <a:ext cx="77890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96751"/>
                </a:solidFill>
              </a:rPr>
              <a:t>Voorbeeld: </a:t>
            </a:r>
            <a:r>
              <a:rPr lang="en-IE" sz="2000" i="1" dirty="0">
                <a:solidFill>
                  <a:srgbClr val="595959"/>
                </a:solidFill>
              </a:rPr>
              <a:t>als uw B&amp;B </a:t>
            </a:r>
            <a:r>
              <a:rPr lang="en-US" sz="2000" i="1" dirty="0">
                <a:solidFill>
                  <a:srgbClr val="595959"/>
                </a:solidFill>
              </a:rPr>
              <a:t>in een skidorp ligt, kunnen de wintermaanden uw hoogseizoen zijn (met veel toeristen die komen skiën), terwijl de herfst als uw </a:t>
            </a:r>
            <a:r>
              <a:rPr lang="en-IE" sz="2000" i="1" dirty="0">
                <a:solidFill>
                  <a:srgbClr val="595959"/>
                </a:solidFill>
              </a:rPr>
              <a:t>laagseizoen</a:t>
            </a:r>
            <a:r>
              <a:rPr lang="en-US" sz="2000" i="1" dirty="0">
                <a:solidFill>
                  <a:srgbClr val="595959"/>
                </a:solidFill>
              </a:rPr>
              <a:t> kan worden beschouwd</a:t>
            </a:r>
            <a:r>
              <a:rPr lang="en-IE" sz="2000" i="1" dirty="0">
                <a:solidFill>
                  <a:srgbClr val="595959"/>
                </a:solidFill>
              </a:rPr>
              <a:t>. In dat geval </a:t>
            </a:r>
            <a:r>
              <a:rPr lang="en-US" sz="2000" i="1" dirty="0">
                <a:solidFill>
                  <a:srgbClr val="595959"/>
                </a:solidFill>
              </a:rPr>
              <a:t>zijn december tot en met februari piekmaanden met veel boekingen, terwijl oktober relatief </a:t>
            </a:r>
            <a:r>
              <a:rPr lang="en-IE" sz="2000" i="1" dirty="0">
                <a:solidFill>
                  <a:srgbClr val="595959"/>
                </a:solidFill>
              </a:rPr>
              <a:t>rustig</a:t>
            </a:r>
            <a:r>
              <a:rPr lang="en-US" sz="2000" i="1" dirty="0">
                <a:solidFill>
                  <a:srgbClr val="595959"/>
                </a:solidFill>
              </a:rPr>
              <a:t> is</a:t>
            </a:r>
            <a:r>
              <a:rPr lang="en-IE" sz="2000" i="1" dirty="0">
                <a:solidFill>
                  <a:srgbClr val="595959"/>
                </a:solidFill>
              </a:rPr>
              <a:t>.</a:t>
            </a:r>
            <a:endParaRPr lang="en-IE" sz="2000" dirty="0">
              <a:solidFill>
                <a:srgbClr val="595959"/>
              </a:solidFill>
            </a:endParaRPr>
          </a:p>
        </p:txBody>
      </p:sp>
      <p:cxnSp>
        <p:nvCxnSpPr>
          <p:cNvPr id="38" name="Connector: Elbow 37">
            <a:extLst>
              <a:ext uri="{FF2B5EF4-FFF2-40B4-BE49-F238E27FC236}">
                <a16:creationId xmlns:a16="http://schemas.microsoft.com/office/drawing/2014/main" id="{4D643AC1-B282-8C5D-8E18-8B4C23BA532D}"/>
              </a:ext>
            </a:extLst>
          </p:cNvPr>
          <p:cNvCxnSpPr>
            <a:cxnSpLocks/>
          </p:cNvCxnSpPr>
          <p:nvPr/>
        </p:nvCxnSpPr>
        <p:spPr>
          <a:xfrm rot="16200000" flipH="1">
            <a:off x="210873" y="4150963"/>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578B64EA-B32E-053C-14AE-495B95359D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pic>
        <p:nvPicPr>
          <p:cNvPr id="44" name="Graphic 43" descr="Meeting with solid fill">
            <a:extLst>
              <a:ext uri="{FF2B5EF4-FFF2-40B4-BE49-F238E27FC236}">
                <a16:creationId xmlns:a16="http://schemas.microsoft.com/office/drawing/2014/main" id="{E8C8D4A9-E92D-699C-7E4A-8645C6FF4B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589" y="2643546"/>
            <a:ext cx="457200" cy="457200"/>
          </a:xfrm>
          <a:prstGeom prst="rect">
            <a:avLst/>
          </a:prstGeom>
        </p:spPr>
      </p:pic>
      <p:pic>
        <p:nvPicPr>
          <p:cNvPr id="16" name="Graphic 15" descr="Pin with solid fill">
            <a:extLst>
              <a:ext uri="{FF2B5EF4-FFF2-40B4-BE49-F238E27FC236}">
                <a16:creationId xmlns:a16="http://schemas.microsoft.com/office/drawing/2014/main" id="{B127C8BD-8358-AC4D-200B-24CC0F6051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6450" y="4905894"/>
            <a:ext cx="451629" cy="451629"/>
          </a:xfrm>
          <a:prstGeom prst="rect">
            <a:avLst/>
          </a:prstGeom>
        </p:spPr>
      </p:pic>
      <p:pic>
        <p:nvPicPr>
          <p:cNvPr id="4" name="Graphic 3" descr="Lightbulb and gear with solid fill">
            <a:extLst>
              <a:ext uri="{FF2B5EF4-FFF2-40B4-BE49-F238E27FC236}">
                <a16:creationId xmlns:a16="http://schemas.microsoft.com/office/drawing/2014/main" id="{41FC1497-6F87-EA63-FBB8-4C28CF526D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056" y="268989"/>
            <a:ext cx="852985" cy="852985"/>
          </a:xfrm>
          <a:prstGeom prst="rect">
            <a:avLst/>
          </a:prstGeom>
        </p:spPr>
      </p:pic>
      <p:pic>
        <p:nvPicPr>
          <p:cNvPr id="25" name="Graphic 24" descr="Cross country skiing with solid fill">
            <a:extLst>
              <a:ext uri="{FF2B5EF4-FFF2-40B4-BE49-F238E27FC236}">
                <a16:creationId xmlns:a16="http://schemas.microsoft.com/office/drawing/2014/main" id="{450AE52C-0348-1C16-B3DD-60741F4FE3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03531" y="5075652"/>
            <a:ext cx="1390181" cy="1390181"/>
          </a:xfrm>
          <a:prstGeom prst="rect">
            <a:avLst/>
          </a:prstGeom>
        </p:spPr>
      </p:pic>
    </p:spTree>
    <p:extLst>
      <p:ext uri="{BB962C8B-B14F-4D97-AF65-F5344CB8AC3E}">
        <p14:creationId xmlns:p14="http://schemas.microsoft.com/office/powerpoint/2010/main" val="3115764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A9756-A5CE-7217-1562-63426AE22170}"/>
            </a:ext>
          </a:extLst>
        </p:cNvPr>
        <p:cNvGrpSpPr/>
        <p:nvPr/>
      </p:nvGrpSpPr>
      <p:grpSpPr>
        <a:xfrm>
          <a:off x="0" y="0"/>
          <a:ext cx="0" cy="0"/>
          <a:chOff x="0" y="0"/>
          <a:chExt cx="0" cy="0"/>
        </a:xfrm>
      </p:grpSpPr>
      <p:pic>
        <p:nvPicPr>
          <p:cNvPr id="3" name="Picture Placeholder 2" descr="A hand putting a coin into a blue piggy bank&#10;&#10;AI-generated content may be incorrect.">
            <a:extLst>
              <a:ext uri="{FF2B5EF4-FFF2-40B4-BE49-F238E27FC236}">
                <a16:creationId xmlns:a16="http://schemas.microsoft.com/office/drawing/2014/main" id="{D764855D-C83C-B8D1-433D-7C90F9323F69}"/>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D1EEA946-FBB3-9553-26B0-F0CEDA08549E}"/>
              </a:ext>
            </a:extLst>
          </p:cNvPr>
          <p:cNvSpPr>
            <a:spLocks noGrp="1"/>
          </p:cNvSpPr>
          <p:nvPr>
            <p:ph type="body" sz="quarter" idx="23"/>
          </p:nvPr>
        </p:nvSpPr>
        <p:spPr>
          <a:xfrm>
            <a:off x="788657" y="4756961"/>
            <a:ext cx="10614687" cy="1248936"/>
          </a:xfrm>
        </p:spPr>
        <p:txBody>
          <a:bodyPr/>
          <a:lstStyle/>
          <a:p>
            <a:pPr algn="ctr"/>
            <a:r>
              <a:rPr lang="en-US" sz="2400" b="1" dirty="0"/>
              <a:t>Winst- en prijsstrategieën </a:t>
            </a:r>
            <a:r>
              <a:rPr lang="en-US" sz="2400" dirty="0"/>
              <a:t>(winst maken)</a:t>
            </a:r>
          </a:p>
          <a:p>
            <a:pPr algn="ctr"/>
            <a:r>
              <a:rPr lang="en-US" sz="2400" dirty="0"/>
              <a:t>Ontwikkel een op maat gemaakte prijsstrategie die winstgevendheid garandeert en uw merkwaarden weerspiegelt.</a:t>
            </a:r>
          </a:p>
          <a:p>
            <a:pPr algn="ctr"/>
            <a:r>
              <a:rPr lang="en-US" sz="2400" i="1" dirty="0">
                <a:solidFill>
                  <a:srgbClr val="E96751"/>
                </a:solidFill>
              </a:rPr>
              <a:t>Hoe moet u prijzen vaststellen die waarde, winst en duurzaamheid weerspiegelen? Welk </a:t>
            </a:r>
            <a:r>
              <a:rPr lang="en-US" sz="2400" b="1" i="1" dirty="0">
                <a:solidFill>
                  <a:srgbClr val="E96751"/>
                </a:solidFill>
              </a:rPr>
              <a:t>prijsmodel </a:t>
            </a:r>
            <a:r>
              <a:rPr lang="en-US" sz="2400" i="1" dirty="0">
                <a:solidFill>
                  <a:srgbClr val="E96751"/>
                </a:solidFill>
              </a:rPr>
              <a:t>zorgt ervoor dat uw bedrijf duurzaam en winstgevend is?</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6606EF04-29A8-55F0-F221-DA082E406497}"/>
              </a:ext>
            </a:extLst>
          </p:cNvPr>
          <p:cNvSpPr>
            <a:spLocks noGrp="1"/>
          </p:cNvSpPr>
          <p:nvPr>
            <p:ph type="body" sz="quarter" idx="18"/>
          </p:nvPr>
        </p:nvSpPr>
        <p:spPr/>
        <p:txBody>
          <a:bodyPr/>
          <a:lstStyle/>
          <a:p>
            <a:pPr algn="r"/>
            <a:r>
              <a:rPr lang="en-US" b="0" dirty="0"/>
              <a:t>Winst- en prijsstrategieën</a:t>
            </a:r>
            <a:endParaRPr lang="en-IE" b="0" dirty="0"/>
          </a:p>
        </p:txBody>
      </p:sp>
      <p:sp>
        <p:nvSpPr>
          <p:cNvPr id="6" name="Text Placeholder 5">
            <a:extLst>
              <a:ext uri="{FF2B5EF4-FFF2-40B4-BE49-F238E27FC236}">
                <a16:creationId xmlns:a16="http://schemas.microsoft.com/office/drawing/2014/main" id="{CF2F1312-7165-9AB9-96BC-173F46EF6815}"/>
              </a:ext>
            </a:extLst>
          </p:cNvPr>
          <p:cNvSpPr>
            <a:spLocks noGrp="1"/>
          </p:cNvSpPr>
          <p:nvPr>
            <p:ph type="body" sz="quarter" idx="19"/>
          </p:nvPr>
        </p:nvSpPr>
        <p:spPr/>
        <p:txBody>
          <a:bodyPr/>
          <a:lstStyle/>
          <a:p>
            <a:pPr algn="r"/>
            <a:r>
              <a:rPr lang="en-IE" sz="4000" dirty="0"/>
              <a:t>Sectie 7</a:t>
            </a:r>
          </a:p>
        </p:txBody>
      </p:sp>
    </p:spTree>
    <p:extLst>
      <p:ext uri="{BB962C8B-B14F-4D97-AF65-F5344CB8AC3E}">
        <p14:creationId xmlns:p14="http://schemas.microsoft.com/office/powerpoint/2010/main" val="2650878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39348-7B23-C74C-0322-4CBEEB42C18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13C5510-EE0A-E33B-50DA-BCEF1CBF5D6A}"/>
              </a:ext>
            </a:extLst>
          </p:cNvPr>
          <p:cNvSpPr/>
          <p:nvPr/>
        </p:nvSpPr>
        <p:spPr>
          <a:xfrm>
            <a:off x="1383383" y="1786165"/>
            <a:ext cx="9964593" cy="20412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196E1703-E855-FE3D-5632-BB7CA9C95651}"/>
              </a:ext>
            </a:extLst>
          </p:cNvPr>
          <p:cNvSpPr/>
          <p:nvPr/>
        </p:nvSpPr>
        <p:spPr>
          <a:xfrm>
            <a:off x="743015" y="639858"/>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1F394100-E3A3-65B1-FEDA-0D8C473C1351}"/>
              </a:ext>
            </a:extLst>
          </p:cNvPr>
          <p:cNvSpPr txBox="1">
            <a:spLocks/>
          </p:cNvSpPr>
          <p:nvPr/>
        </p:nvSpPr>
        <p:spPr>
          <a:xfrm>
            <a:off x="1405367" y="693610"/>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Stap 2 </a:t>
            </a:r>
            <a:r>
              <a:rPr lang="en-US" dirty="0">
                <a:solidFill>
                  <a:schemeClr val="bg1"/>
                </a:solidFill>
              </a:rPr>
              <a:t>Stel uw seizoensgebonden nachttarieven vast</a:t>
            </a:r>
            <a:endParaRPr lang="en-GB" i="1" dirty="0">
              <a:solidFill>
                <a:schemeClr val="bg1"/>
              </a:solidFill>
            </a:endParaRPr>
          </a:p>
        </p:txBody>
      </p:sp>
      <p:sp>
        <p:nvSpPr>
          <p:cNvPr id="9" name="Text Placeholder 5">
            <a:extLst>
              <a:ext uri="{FF2B5EF4-FFF2-40B4-BE49-F238E27FC236}">
                <a16:creationId xmlns:a16="http://schemas.microsoft.com/office/drawing/2014/main" id="{83C97E35-C610-88A5-087F-035F2DE07985}"/>
              </a:ext>
            </a:extLst>
          </p:cNvPr>
          <p:cNvSpPr txBox="1">
            <a:spLocks/>
          </p:cNvSpPr>
          <p:nvPr/>
        </p:nvSpPr>
        <p:spPr>
          <a:xfrm>
            <a:off x="1502504" y="1893413"/>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1800" b="1" dirty="0">
                <a:solidFill>
                  <a:srgbClr val="595959"/>
                </a:solidFill>
              </a:rPr>
              <a:t>Wijs nu een nachttarief toe voor elk seizoen. </a:t>
            </a:r>
            <a:r>
              <a:rPr lang="en-US" sz="1800" dirty="0">
                <a:solidFill>
                  <a:srgbClr val="595959"/>
                </a:solidFill>
              </a:rPr>
              <a:t>Het idee is om hogere tarieven te hanteren in periodes met veel vraag en lagere tarieven in periodes met weinig vraag. Gebruik uw basistarief als uitgangspunt (misschien wat u tijdens een gemiddeld seizoen zou vragen) en pas dit naar boven of beneden aan voor pieken en dalen. In het hoogseizoen kunt u een hogere prijs vragen omdat meer gasten bereid zijn te betalen, terwijl de tarieven in het laagseizoen aantrekkelijk genoeg moeten zijn om de weinige </a:t>
            </a:r>
            <a:r>
              <a:rPr lang="en-US" sz="1800" dirty="0" err="1">
                <a:solidFill>
                  <a:srgbClr val="595959"/>
                </a:solidFill>
              </a:rPr>
              <a:t>reizigers</a:t>
            </a:r>
            <a:r>
              <a:rPr lang="en-US" sz="1800" dirty="0">
                <a:solidFill>
                  <a:srgbClr val="595959"/>
                </a:solidFill>
              </a:rPr>
              <a:t> aan te trekken</a:t>
            </a:r>
            <a:r>
              <a:rPr lang="en-IE" sz="1800" dirty="0">
                <a:solidFill>
                  <a:srgbClr val="595959"/>
                </a:solidFill>
              </a:rPr>
              <a:t>.</a:t>
            </a:r>
            <a:endParaRPr lang="en-US" sz="1800" dirty="0">
              <a:solidFill>
                <a:srgbClr val="595959"/>
              </a:solidFill>
            </a:endParaRPr>
          </a:p>
        </p:txBody>
      </p:sp>
      <p:cxnSp>
        <p:nvCxnSpPr>
          <p:cNvPr id="14" name="Connector: Elbow 13">
            <a:extLst>
              <a:ext uri="{FF2B5EF4-FFF2-40B4-BE49-F238E27FC236}">
                <a16:creationId xmlns:a16="http://schemas.microsoft.com/office/drawing/2014/main" id="{5627312E-C5D8-B7FA-D849-17B81B1AA07A}"/>
              </a:ext>
            </a:extLst>
          </p:cNvPr>
          <p:cNvCxnSpPr>
            <a:cxnSpLocks/>
            <a:stCxn id="7" idx="1"/>
            <a:endCxn id="11" idx="1"/>
          </p:cNvCxnSpPr>
          <p:nvPr/>
        </p:nvCxnSpPr>
        <p:spPr>
          <a:xfrm rot="10800000" flipH="1" flipV="1">
            <a:off x="743015" y="1041685"/>
            <a:ext cx="640368" cy="1765130"/>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A98BE510-0A24-F68B-C1C8-FFBE18BDD76F}"/>
              </a:ext>
            </a:extLst>
          </p:cNvPr>
          <p:cNvSpPr/>
          <p:nvPr/>
        </p:nvSpPr>
        <p:spPr>
          <a:xfrm>
            <a:off x="1362810" y="4038998"/>
            <a:ext cx="9860591" cy="17651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9962B50-E3DA-018A-E8A7-7C1F379F5F29}"/>
              </a:ext>
            </a:extLst>
          </p:cNvPr>
          <p:cNvSpPr txBox="1">
            <a:spLocks/>
          </p:cNvSpPr>
          <p:nvPr/>
        </p:nvSpPr>
        <p:spPr>
          <a:xfrm>
            <a:off x="1471085" y="4163402"/>
            <a:ext cx="96559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1800" b="1" dirty="0">
                <a:solidFill>
                  <a:srgbClr val="E96751"/>
                </a:solidFill>
              </a:rPr>
              <a:t>Voorbeeld: </a:t>
            </a:r>
            <a:r>
              <a:rPr lang="en-US" sz="1800" i="1" dirty="0">
                <a:solidFill>
                  <a:srgbClr val="595959"/>
                </a:solidFill>
              </a:rPr>
              <a:t>stel dat uw </a:t>
            </a:r>
            <a:r>
              <a:rPr lang="en-US" sz="1800" b="1" i="1" dirty="0">
                <a:solidFill>
                  <a:srgbClr val="595959"/>
                </a:solidFill>
              </a:rPr>
              <a:t>basistarief </a:t>
            </a:r>
            <a:r>
              <a:rPr lang="en-US" sz="1800" i="1" dirty="0">
                <a:solidFill>
                  <a:srgbClr val="595959"/>
                </a:solidFill>
              </a:rPr>
              <a:t>(voor het middenseizoen) </a:t>
            </a:r>
            <a:r>
              <a:rPr lang="en-US" sz="1800" b="1" i="1" dirty="0">
                <a:solidFill>
                  <a:srgbClr val="595959"/>
                </a:solidFill>
              </a:rPr>
              <a:t>€ 100 per nacht </a:t>
            </a:r>
            <a:r>
              <a:rPr lang="en-US" sz="1800" i="1" dirty="0">
                <a:solidFill>
                  <a:srgbClr val="595959"/>
                </a:solidFill>
              </a:rPr>
              <a:t>is. U kunt uw </a:t>
            </a:r>
            <a:r>
              <a:rPr lang="en-US" sz="1800" b="1" i="1" dirty="0">
                <a:solidFill>
                  <a:srgbClr val="595959"/>
                </a:solidFill>
              </a:rPr>
              <a:t>hoogseizoenstarief</a:t>
            </a:r>
            <a:r>
              <a:rPr lang="en-US" sz="1800" i="1" dirty="0">
                <a:solidFill>
                  <a:srgbClr val="595959"/>
                </a:solidFill>
              </a:rPr>
              <a:t> vaststellen </a:t>
            </a:r>
            <a:r>
              <a:rPr lang="en-US" sz="1800" b="1" i="1" dirty="0">
                <a:solidFill>
                  <a:srgbClr val="595959"/>
                </a:solidFill>
              </a:rPr>
              <a:t>op € 120 </a:t>
            </a:r>
            <a:r>
              <a:rPr lang="en-US" sz="1800" i="1" dirty="0">
                <a:solidFill>
                  <a:srgbClr val="595959"/>
                </a:solidFill>
              </a:rPr>
              <a:t>(20% hoger om </a:t>
            </a:r>
            <a:r>
              <a:rPr lang="en-US" sz="1800" i="1" dirty="0" err="1">
                <a:solidFill>
                  <a:srgbClr val="595959"/>
                </a:solidFill>
              </a:rPr>
              <a:t>te profiteren </a:t>
            </a:r>
            <a:r>
              <a:rPr lang="en-US" sz="1800" i="1" dirty="0">
                <a:solidFill>
                  <a:srgbClr val="595959"/>
                </a:solidFill>
              </a:rPr>
              <a:t>van de vraag) en uw </a:t>
            </a:r>
            <a:r>
              <a:rPr lang="en-US" sz="1800" b="1" i="1" dirty="0">
                <a:solidFill>
                  <a:srgbClr val="595959"/>
                </a:solidFill>
              </a:rPr>
              <a:t>laagseizoenstarief op € 80 </a:t>
            </a:r>
            <a:r>
              <a:rPr lang="en-US" sz="1800" i="1" dirty="0">
                <a:solidFill>
                  <a:srgbClr val="595959"/>
                </a:solidFill>
              </a:rPr>
              <a:t>(20% lager om boekingen aan te trekken wanneer de vraag zwak is). Dit betekent dat u in juli (hoogseizoen) € 120 per nacht in rekening brengt, maar in november (laagseizoen) misschien € 80 per nacht.</a:t>
            </a:r>
            <a:endParaRPr lang="en-IE" sz="1800" dirty="0">
              <a:solidFill>
                <a:srgbClr val="595959"/>
              </a:solidFill>
            </a:endParaRPr>
          </a:p>
        </p:txBody>
      </p:sp>
      <p:cxnSp>
        <p:nvCxnSpPr>
          <p:cNvPr id="38" name="Connector: Elbow 37">
            <a:extLst>
              <a:ext uri="{FF2B5EF4-FFF2-40B4-BE49-F238E27FC236}">
                <a16:creationId xmlns:a16="http://schemas.microsoft.com/office/drawing/2014/main" id="{66084FD2-85EC-697F-58B0-E6E58D3EBA58}"/>
              </a:ext>
            </a:extLst>
          </p:cNvPr>
          <p:cNvCxnSpPr>
            <a:cxnSpLocks/>
          </p:cNvCxnSpPr>
          <p:nvPr/>
        </p:nvCxnSpPr>
        <p:spPr>
          <a:xfrm rot="16200000" flipH="1">
            <a:off x="155508" y="3357450"/>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01724ED7-457C-F0B2-284B-F187C7ACE9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868" y="752782"/>
            <a:ext cx="504943" cy="504943"/>
          </a:xfrm>
          <a:prstGeom prst="rect">
            <a:avLst/>
          </a:prstGeom>
        </p:spPr>
      </p:pic>
      <p:pic>
        <p:nvPicPr>
          <p:cNvPr id="44" name="Graphic 43" descr="Meeting with solid fill">
            <a:extLst>
              <a:ext uri="{FF2B5EF4-FFF2-40B4-BE49-F238E27FC236}">
                <a16:creationId xmlns:a16="http://schemas.microsoft.com/office/drawing/2014/main" id="{1F031659-DB35-F0BE-5C95-8A9E354FC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2224" y="1850033"/>
            <a:ext cx="457200" cy="457200"/>
          </a:xfrm>
          <a:prstGeom prst="rect">
            <a:avLst/>
          </a:prstGeom>
        </p:spPr>
      </p:pic>
      <p:pic>
        <p:nvPicPr>
          <p:cNvPr id="16" name="Graphic 15" descr="Pin with solid fill">
            <a:extLst>
              <a:ext uri="{FF2B5EF4-FFF2-40B4-BE49-F238E27FC236}">
                <a16:creationId xmlns:a16="http://schemas.microsoft.com/office/drawing/2014/main" id="{2793513E-9F23-AF27-4683-1589D52F11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1085" y="4112381"/>
            <a:ext cx="451629" cy="451629"/>
          </a:xfrm>
          <a:prstGeom prst="rect">
            <a:avLst/>
          </a:prstGeom>
        </p:spPr>
      </p:pic>
    </p:spTree>
    <p:extLst>
      <p:ext uri="{BB962C8B-B14F-4D97-AF65-F5344CB8AC3E}">
        <p14:creationId xmlns:p14="http://schemas.microsoft.com/office/powerpoint/2010/main" val="1599722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1ADD-E884-A5F5-F129-839FB6A87AD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F1B41085-46F7-B3DE-BFE2-B6EEF00B9EB7}"/>
              </a:ext>
            </a:extLst>
          </p:cNvPr>
          <p:cNvSpPr/>
          <p:nvPr/>
        </p:nvSpPr>
        <p:spPr>
          <a:xfrm>
            <a:off x="1393104" y="1753870"/>
            <a:ext cx="9964593" cy="201130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1687E15B-AAD2-C6C7-04D5-D9F39BB2D4C3}"/>
              </a:ext>
            </a:extLst>
          </p:cNvPr>
          <p:cNvSpPr/>
          <p:nvPr/>
        </p:nvSpPr>
        <p:spPr>
          <a:xfrm>
            <a:off x="752736" y="607562"/>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656E97F3-C8B1-1A43-89B3-C4F6F3012275}"/>
              </a:ext>
            </a:extLst>
          </p:cNvPr>
          <p:cNvSpPr txBox="1">
            <a:spLocks/>
          </p:cNvSpPr>
          <p:nvPr/>
        </p:nvSpPr>
        <p:spPr>
          <a:xfrm>
            <a:off x="1415088" y="661314"/>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Stap 3 </a:t>
            </a:r>
            <a:r>
              <a:rPr lang="en-US" dirty="0">
                <a:solidFill>
                  <a:schemeClr val="bg1"/>
                </a:solidFill>
              </a:rPr>
              <a:t>Schat de seizoensgebonden bezettingsgraad</a:t>
            </a:r>
            <a:endParaRPr lang="en-GB" i="1" dirty="0">
              <a:solidFill>
                <a:schemeClr val="bg1"/>
              </a:solidFill>
            </a:endParaRPr>
          </a:p>
        </p:txBody>
      </p:sp>
      <p:sp>
        <p:nvSpPr>
          <p:cNvPr id="9" name="Text Placeholder 5">
            <a:extLst>
              <a:ext uri="{FF2B5EF4-FFF2-40B4-BE49-F238E27FC236}">
                <a16:creationId xmlns:a16="http://schemas.microsoft.com/office/drawing/2014/main" id="{F06C5C31-590C-003B-D750-1F4FDFCA96BA}"/>
              </a:ext>
            </a:extLst>
          </p:cNvPr>
          <p:cNvSpPr txBox="1">
            <a:spLocks/>
          </p:cNvSpPr>
          <p:nvPr/>
        </p:nvSpPr>
        <p:spPr>
          <a:xfrm>
            <a:off x="1512225" y="1861117"/>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000" dirty="0">
                <a:solidFill>
                  <a:srgbClr val="595959"/>
                </a:solidFill>
              </a:rPr>
              <a:t>Het vaststellen van tarieven gaat hand in hand met verwachtingen ten aanzien van de bezettingsgraad – het percentage nachten dat u daadwerkelijk boekt. Maak een schatting van de verwachte bezettingsgraad per seizoen. Het hoogseizoen zal waarschijnlijk een hoge bezettingsgraad hebben (misschien 80% of meer), het tussenseizoen zal gemiddeld zijn en het laagseizoen zal vrij laag zijn (mogelijk 30-40%). Deze schattingen zijn later nuttig voor het voorspellen van de omzet. </a:t>
            </a:r>
          </a:p>
        </p:txBody>
      </p:sp>
      <p:cxnSp>
        <p:nvCxnSpPr>
          <p:cNvPr id="14" name="Connector: Elbow 13">
            <a:extLst>
              <a:ext uri="{FF2B5EF4-FFF2-40B4-BE49-F238E27FC236}">
                <a16:creationId xmlns:a16="http://schemas.microsoft.com/office/drawing/2014/main" id="{E27985DD-5976-16DD-4F5A-5C81A8D2D8D1}"/>
              </a:ext>
            </a:extLst>
          </p:cNvPr>
          <p:cNvCxnSpPr>
            <a:cxnSpLocks/>
            <a:stCxn id="7" idx="1"/>
            <a:endCxn id="11" idx="1"/>
          </p:cNvCxnSpPr>
          <p:nvPr/>
        </p:nvCxnSpPr>
        <p:spPr>
          <a:xfrm rot="10800000" flipH="1" flipV="1">
            <a:off x="752736" y="1009389"/>
            <a:ext cx="640368" cy="175013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62D6EB73-D709-6CD5-E993-631A67FD54EE}"/>
              </a:ext>
            </a:extLst>
          </p:cNvPr>
          <p:cNvSpPr/>
          <p:nvPr/>
        </p:nvSpPr>
        <p:spPr>
          <a:xfrm>
            <a:off x="1372531" y="4006701"/>
            <a:ext cx="9860591" cy="249887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A55EF326-2472-3E6C-A468-55B9C701257C}"/>
              </a:ext>
            </a:extLst>
          </p:cNvPr>
          <p:cNvSpPr txBox="1">
            <a:spLocks/>
          </p:cNvSpPr>
          <p:nvPr/>
        </p:nvSpPr>
        <p:spPr>
          <a:xfrm>
            <a:off x="1480806" y="4131106"/>
            <a:ext cx="96559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000" b="1" dirty="0">
                <a:solidFill>
                  <a:srgbClr val="E96751"/>
                </a:solidFill>
              </a:rPr>
              <a:t>Voorbeeld: </a:t>
            </a:r>
            <a:r>
              <a:rPr lang="en-US" sz="2000" i="1" dirty="0">
                <a:solidFill>
                  <a:srgbClr val="595959"/>
                </a:solidFill>
              </a:rPr>
              <a:t>als de zomer uw </a:t>
            </a:r>
            <a:r>
              <a:rPr lang="en-US" sz="2000" b="1" i="1" dirty="0">
                <a:solidFill>
                  <a:srgbClr val="595959"/>
                </a:solidFill>
              </a:rPr>
              <a:t>hoogseizoen</a:t>
            </a:r>
            <a:r>
              <a:rPr lang="en-US" sz="2000" i="1" dirty="0">
                <a:solidFill>
                  <a:srgbClr val="595959"/>
                </a:solidFill>
              </a:rPr>
              <a:t> is en u</a:t>
            </a:r>
            <a:r>
              <a:rPr lang="en-US" sz="2000" b="1" i="1" dirty="0">
                <a:solidFill>
                  <a:srgbClr val="595959"/>
                </a:solidFill>
              </a:rPr>
              <a:t> 90 zomerdagen </a:t>
            </a:r>
            <a:r>
              <a:rPr lang="en-US" sz="2000" i="1" dirty="0">
                <a:solidFill>
                  <a:srgbClr val="595959"/>
                </a:solidFill>
              </a:rPr>
              <a:t>heeft, kunt u </a:t>
            </a:r>
            <a:r>
              <a:rPr lang="en-US" sz="2000" b="1" i="1" dirty="0">
                <a:solidFill>
                  <a:srgbClr val="595959"/>
                </a:solidFill>
              </a:rPr>
              <a:t>een bezettingsgraad van</a:t>
            </a:r>
            <a:r>
              <a:rPr lang="en-US" sz="2000" i="1" dirty="0">
                <a:solidFill>
                  <a:srgbClr val="595959"/>
                </a:solidFill>
              </a:rPr>
              <a:t> ongeveer</a:t>
            </a:r>
            <a:r>
              <a:rPr lang="en-US" sz="2000" b="1" i="1" dirty="0">
                <a:solidFill>
                  <a:srgbClr val="595959"/>
                </a:solidFill>
              </a:rPr>
              <a:t> 80%</a:t>
            </a:r>
            <a:r>
              <a:rPr lang="en-US" sz="2000" i="1" dirty="0">
                <a:solidFill>
                  <a:srgbClr val="595959"/>
                </a:solidFill>
              </a:rPr>
              <a:t> verwachten, wat neerkomt op ongeveer</a:t>
            </a:r>
            <a:r>
              <a:rPr lang="en-US" sz="2000" b="1" i="1" dirty="0">
                <a:solidFill>
                  <a:srgbClr val="595959"/>
                </a:solidFill>
              </a:rPr>
              <a:t> 72 van die 90 </a:t>
            </a:r>
            <a:r>
              <a:rPr lang="en-US" sz="2000" i="1" dirty="0">
                <a:solidFill>
                  <a:srgbClr val="595959"/>
                </a:solidFill>
              </a:rPr>
              <a:t>geboekte</a:t>
            </a:r>
            <a:r>
              <a:rPr lang="en-US" sz="2000" b="1" i="1" dirty="0">
                <a:solidFill>
                  <a:srgbClr val="595959"/>
                </a:solidFill>
              </a:rPr>
              <a:t> nachten</a:t>
            </a:r>
            <a:r>
              <a:rPr lang="en-US" sz="2000" i="1" dirty="0">
                <a:solidFill>
                  <a:srgbClr val="595959"/>
                </a:solidFill>
              </a:rPr>
              <a:t>. Daarentegen kunt u in het 90 dagen durende laagseizoen in de winter slechts 30% bezetting verwachten (ongeveer 27 geboekte nachten). Deze stap vereist enige mate van giswerk, maar </a:t>
            </a:r>
            <a:r>
              <a:rPr lang="en-US" sz="2000" i="1" dirty="0" err="1">
                <a:solidFill>
                  <a:srgbClr val="595959"/>
                </a:solidFill>
              </a:rPr>
              <a:t>maak gebruik van </a:t>
            </a:r>
            <a:r>
              <a:rPr lang="en-US" sz="2000" i="1" dirty="0">
                <a:solidFill>
                  <a:srgbClr val="595959"/>
                </a:solidFill>
              </a:rPr>
              <a:t>alle beschikbare lokale gegevens of branchekennis (bijvoorbeeld de bezettingstrends van vergelijkbare accommodaties in de buurt) om uw aannames te onderbouwen.</a:t>
            </a:r>
            <a:endParaRPr lang="en-IE" sz="2000" dirty="0">
              <a:solidFill>
                <a:srgbClr val="595959"/>
              </a:solidFill>
            </a:endParaRPr>
          </a:p>
        </p:txBody>
      </p:sp>
      <p:cxnSp>
        <p:nvCxnSpPr>
          <p:cNvPr id="38" name="Connector: Elbow 37">
            <a:extLst>
              <a:ext uri="{FF2B5EF4-FFF2-40B4-BE49-F238E27FC236}">
                <a16:creationId xmlns:a16="http://schemas.microsoft.com/office/drawing/2014/main" id="{10EF9A3A-140C-1907-6234-83E4E021C7C0}"/>
              </a:ext>
            </a:extLst>
          </p:cNvPr>
          <p:cNvCxnSpPr>
            <a:cxnSpLocks/>
          </p:cNvCxnSpPr>
          <p:nvPr/>
        </p:nvCxnSpPr>
        <p:spPr>
          <a:xfrm rot="16200000" flipH="1">
            <a:off x="181528" y="3205232"/>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F6A5CC57-15BA-883C-175E-01E99FC3B5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89" y="720486"/>
            <a:ext cx="504943" cy="504943"/>
          </a:xfrm>
          <a:prstGeom prst="rect">
            <a:avLst/>
          </a:prstGeom>
        </p:spPr>
      </p:pic>
      <p:pic>
        <p:nvPicPr>
          <p:cNvPr id="44" name="Graphic 43" descr="Meeting with solid fill">
            <a:extLst>
              <a:ext uri="{FF2B5EF4-FFF2-40B4-BE49-F238E27FC236}">
                <a16:creationId xmlns:a16="http://schemas.microsoft.com/office/drawing/2014/main" id="{1AC006AB-0A33-A852-19A3-44AC6CFEBA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945" y="1817737"/>
            <a:ext cx="457200" cy="457200"/>
          </a:xfrm>
          <a:prstGeom prst="rect">
            <a:avLst/>
          </a:prstGeom>
        </p:spPr>
      </p:pic>
      <p:pic>
        <p:nvPicPr>
          <p:cNvPr id="16" name="Graphic 15" descr="Pin with solid fill">
            <a:extLst>
              <a:ext uri="{FF2B5EF4-FFF2-40B4-BE49-F238E27FC236}">
                <a16:creationId xmlns:a16="http://schemas.microsoft.com/office/drawing/2014/main" id="{EF2BEC67-9412-633F-DA5A-23377FB4E3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0806" y="4080085"/>
            <a:ext cx="451629" cy="451629"/>
          </a:xfrm>
          <a:prstGeom prst="rect">
            <a:avLst/>
          </a:prstGeom>
        </p:spPr>
      </p:pic>
    </p:spTree>
    <p:extLst>
      <p:ext uri="{BB962C8B-B14F-4D97-AF65-F5344CB8AC3E}">
        <p14:creationId xmlns:p14="http://schemas.microsoft.com/office/powerpoint/2010/main" val="2491264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D8519-9923-A468-9869-870E424927E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5DC89D7-98F4-572D-FC18-201876436F2B}"/>
              </a:ext>
            </a:extLst>
          </p:cNvPr>
          <p:cNvSpPr/>
          <p:nvPr/>
        </p:nvSpPr>
        <p:spPr>
          <a:xfrm>
            <a:off x="1402825" y="1916159"/>
            <a:ext cx="9964593" cy="144330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26F40A4F-9B63-FE6A-394D-62282245F6C2}"/>
              </a:ext>
            </a:extLst>
          </p:cNvPr>
          <p:cNvSpPr/>
          <p:nvPr/>
        </p:nvSpPr>
        <p:spPr>
          <a:xfrm>
            <a:off x="762457" y="769851"/>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C6B81FB3-F156-FE18-24B6-2C163FE252FC}"/>
              </a:ext>
            </a:extLst>
          </p:cNvPr>
          <p:cNvSpPr txBox="1">
            <a:spLocks/>
          </p:cNvSpPr>
          <p:nvPr/>
        </p:nvSpPr>
        <p:spPr>
          <a:xfrm>
            <a:off x="1424809" y="82360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Stap 4 </a:t>
            </a:r>
            <a:r>
              <a:rPr lang="en-US" dirty="0">
                <a:solidFill>
                  <a:schemeClr val="bg1"/>
                </a:solidFill>
              </a:rPr>
              <a:t>Houd rekening met seizoensgebonden kostenverschillen</a:t>
            </a:r>
            <a:endParaRPr lang="en-GB" i="1" dirty="0">
              <a:solidFill>
                <a:schemeClr val="bg1"/>
              </a:solidFill>
            </a:endParaRPr>
          </a:p>
        </p:txBody>
      </p:sp>
      <p:sp>
        <p:nvSpPr>
          <p:cNvPr id="9" name="Text Placeholder 5">
            <a:extLst>
              <a:ext uri="{FF2B5EF4-FFF2-40B4-BE49-F238E27FC236}">
                <a16:creationId xmlns:a16="http://schemas.microsoft.com/office/drawing/2014/main" id="{02349ED5-3420-7287-2F0A-A5C94F2699B8}"/>
              </a:ext>
            </a:extLst>
          </p:cNvPr>
          <p:cNvSpPr txBox="1">
            <a:spLocks/>
          </p:cNvSpPr>
          <p:nvPr/>
        </p:nvSpPr>
        <p:spPr>
          <a:xfrm>
            <a:off x="1521946" y="2023406"/>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000" dirty="0">
                <a:solidFill>
                  <a:srgbClr val="595959"/>
                </a:solidFill>
              </a:rPr>
              <a:t>Overweeg of uw </a:t>
            </a:r>
            <a:r>
              <a:rPr lang="en-US" sz="2000" b="1" dirty="0">
                <a:solidFill>
                  <a:srgbClr val="595959"/>
                </a:solidFill>
              </a:rPr>
              <a:t>exploitatiekosten </a:t>
            </a:r>
            <a:r>
              <a:rPr lang="en-US" sz="2000" dirty="0">
                <a:solidFill>
                  <a:srgbClr val="595959"/>
                </a:solidFill>
              </a:rPr>
              <a:t>per seizoen verschillen en of dat van invloed moet zijn op uw prijsstelling. Sommige kosten kunnen in bepaalde seizoenen stijgen, bijvoorbeeld verwarmingskosten in de winter of extra personeel tijdens het hoogseizoen in de zomer. Het is raadzaam om hiermee rekening te houden in uw prijsstelling of hier in ieder geval op te anticiperen. </a:t>
            </a:r>
          </a:p>
        </p:txBody>
      </p:sp>
      <p:cxnSp>
        <p:nvCxnSpPr>
          <p:cNvPr id="14" name="Connector: Elbow 13">
            <a:extLst>
              <a:ext uri="{FF2B5EF4-FFF2-40B4-BE49-F238E27FC236}">
                <a16:creationId xmlns:a16="http://schemas.microsoft.com/office/drawing/2014/main" id="{5BE4D414-A74A-0611-418B-4C788DC7ED42}"/>
              </a:ext>
            </a:extLst>
          </p:cNvPr>
          <p:cNvCxnSpPr>
            <a:cxnSpLocks/>
            <a:stCxn id="7" idx="1"/>
            <a:endCxn id="11" idx="1"/>
          </p:cNvCxnSpPr>
          <p:nvPr/>
        </p:nvCxnSpPr>
        <p:spPr>
          <a:xfrm rot="10800000" flipH="1" flipV="1">
            <a:off x="762457" y="1171678"/>
            <a:ext cx="640368" cy="1466132"/>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1248592-EA09-B56C-3622-38B5C31CF4D1}"/>
              </a:ext>
            </a:extLst>
          </p:cNvPr>
          <p:cNvSpPr/>
          <p:nvPr/>
        </p:nvSpPr>
        <p:spPr>
          <a:xfrm>
            <a:off x="1382252" y="3702114"/>
            <a:ext cx="9860591" cy="281298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DAAD5F39-6C07-CAAE-50A1-A8111C9C92A5}"/>
              </a:ext>
            </a:extLst>
          </p:cNvPr>
          <p:cNvSpPr txBox="1">
            <a:spLocks/>
          </p:cNvSpPr>
          <p:nvPr/>
        </p:nvSpPr>
        <p:spPr>
          <a:xfrm>
            <a:off x="1490527" y="3782004"/>
            <a:ext cx="96559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000" b="1" dirty="0">
                <a:solidFill>
                  <a:srgbClr val="E96751"/>
                </a:solidFill>
              </a:rPr>
              <a:t>Voorbeeld: </a:t>
            </a:r>
            <a:r>
              <a:rPr lang="en-US" sz="2000" i="1" dirty="0">
                <a:solidFill>
                  <a:srgbClr val="595959"/>
                </a:solidFill>
              </a:rPr>
              <a:t>uw berghut </a:t>
            </a:r>
            <a:r>
              <a:rPr lang="en-US" sz="2000" b="1" i="1" dirty="0">
                <a:solidFill>
                  <a:srgbClr val="595959"/>
                </a:solidFill>
              </a:rPr>
              <a:t>geeft in de winter </a:t>
            </a:r>
            <a:r>
              <a:rPr lang="en-US" sz="2000" i="1" dirty="0">
                <a:solidFill>
                  <a:srgbClr val="595959"/>
                </a:solidFill>
              </a:rPr>
              <a:t>mogelijk </a:t>
            </a:r>
            <a:r>
              <a:rPr lang="en-US" sz="2000" b="1" i="1" dirty="0">
                <a:solidFill>
                  <a:srgbClr val="595959"/>
                </a:solidFill>
              </a:rPr>
              <a:t>meer uit aan verwarming en sneeuwruimen </a:t>
            </a:r>
            <a:r>
              <a:rPr lang="en-US" sz="2000" i="1" dirty="0">
                <a:solidFill>
                  <a:srgbClr val="595959"/>
                </a:solidFill>
              </a:rPr>
              <a:t>(waardoor de exploitatiekosten in de winter stijgen). Als de winter ook een laagseizoen is voor bezoekers, moet u zorgvuldig budgetteren, omdat u niet zomaar exorbitant meer kunt vragen om deze kosten te dekken (hogere prijzen kunnen het aantal boekingen in het laagseizoen verder doen dalen). Aan de andere kant kunt u tijdens het hoogseizoen overwegen om </a:t>
            </a:r>
            <a:r>
              <a:rPr lang="en-US" sz="2000" b="1" i="1" dirty="0">
                <a:solidFill>
                  <a:srgbClr val="595959"/>
                </a:solidFill>
              </a:rPr>
              <a:t>een extra parttime schoonmaker </a:t>
            </a:r>
            <a:r>
              <a:rPr lang="en-US" sz="2000" i="1" dirty="0">
                <a:solidFill>
                  <a:srgbClr val="595959"/>
                </a:solidFill>
              </a:rPr>
              <a:t>in te huren</a:t>
            </a:r>
            <a:r>
              <a:rPr lang="en-US" sz="2000" b="1" i="1" dirty="0">
                <a:solidFill>
                  <a:srgbClr val="595959"/>
                </a:solidFill>
              </a:rPr>
              <a:t>, </a:t>
            </a:r>
            <a:r>
              <a:rPr lang="en-US" sz="2000" i="1" dirty="0">
                <a:solidFill>
                  <a:srgbClr val="595959"/>
                </a:solidFill>
              </a:rPr>
              <a:t>een seizoensgebonden kostenpost die wordt gecompenseerd door uw hogere tarieven in het hoogseizoen. Door u bewust te zijn van seizoensgebonden kostenschommelingen, kunt u ervoor zorgen dat uw winst in het hoogseizoen helpt om de rekeningen in het laagseizoen te dekken.</a:t>
            </a:r>
            <a:endParaRPr lang="en-IE" sz="2000" dirty="0">
              <a:solidFill>
                <a:srgbClr val="595959"/>
              </a:solidFill>
            </a:endParaRPr>
          </a:p>
        </p:txBody>
      </p:sp>
      <p:cxnSp>
        <p:nvCxnSpPr>
          <p:cNvPr id="38" name="Connector: Elbow 37">
            <a:extLst>
              <a:ext uri="{FF2B5EF4-FFF2-40B4-BE49-F238E27FC236}">
                <a16:creationId xmlns:a16="http://schemas.microsoft.com/office/drawing/2014/main" id="{6E85ED52-5C87-55C1-2A3E-6C67AEF71AED}"/>
              </a:ext>
            </a:extLst>
          </p:cNvPr>
          <p:cNvCxnSpPr>
            <a:cxnSpLocks/>
          </p:cNvCxnSpPr>
          <p:nvPr/>
        </p:nvCxnSpPr>
        <p:spPr>
          <a:xfrm rot="16200000" flipH="1">
            <a:off x="101710" y="3277983"/>
            <a:ext cx="1920714"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131FBBE3-9149-D099-F5BE-CB81D4CA54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310" y="882775"/>
            <a:ext cx="504943" cy="504943"/>
          </a:xfrm>
          <a:prstGeom prst="rect">
            <a:avLst/>
          </a:prstGeom>
        </p:spPr>
      </p:pic>
      <p:pic>
        <p:nvPicPr>
          <p:cNvPr id="44" name="Graphic 43" descr="Meeting with solid fill">
            <a:extLst>
              <a:ext uri="{FF2B5EF4-FFF2-40B4-BE49-F238E27FC236}">
                <a16:creationId xmlns:a16="http://schemas.microsoft.com/office/drawing/2014/main" id="{B1104355-0DB0-4A93-2E65-B71E98262F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1666" y="1980026"/>
            <a:ext cx="457200" cy="457200"/>
          </a:xfrm>
          <a:prstGeom prst="rect">
            <a:avLst/>
          </a:prstGeom>
        </p:spPr>
      </p:pic>
      <p:pic>
        <p:nvPicPr>
          <p:cNvPr id="16" name="Graphic 15" descr="Pin with solid fill">
            <a:extLst>
              <a:ext uri="{FF2B5EF4-FFF2-40B4-BE49-F238E27FC236}">
                <a16:creationId xmlns:a16="http://schemas.microsoft.com/office/drawing/2014/main" id="{C9134518-F709-E8D7-F196-E27C40833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1946" y="3793061"/>
            <a:ext cx="451629" cy="451629"/>
          </a:xfrm>
          <a:prstGeom prst="rect">
            <a:avLst/>
          </a:prstGeom>
        </p:spPr>
      </p:pic>
    </p:spTree>
    <p:extLst>
      <p:ext uri="{BB962C8B-B14F-4D97-AF65-F5344CB8AC3E}">
        <p14:creationId xmlns:p14="http://schemas.microsoft.com/office/powerpoint/2010/main" val="1755662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4F7AB-8B6B-EC7D-CFC4-52155DF7279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067A0120-0804-BA94-F031-D70EEFEFEBD9}"/>
              </a:ext>
            </a:extLst>
          </p:cNvPr>
          <p:cNvSpPr/>
          <p:nvPr/>
        </p:nvSpPr>
        <p:spPr>
          <a:xfrm>
            <a:off x="1357181" y="1753870"/>
            <a:ext cx="9964593" cy="144330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213691BB-210E-0D04-2516-616F3C76B621}"/>
              </a:ext>
            </a:extLst>
          </p:cNvPr>
          <p:cNvSpPr/>
          <p:nvPr/>
        </p:nvSpPr>
        <p:spPr>
          <a:xfrm>
            <a:off x="716813" y="607562"/>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6D350FA0-34F3-E077-3769-06E0DB4EB26F}"/>
              </a:ext>
            </a:extLst>
          </p:cNvPr>
          <p:cNvSpPr txBox="1">
            <a:spLocks/>
          </p:cNvSpPr>
          <p:nvPr/>
        </p:nvSpPr>
        <p:spPr>
          <a:xfrm>
            <a:off x="1379165" y="661314"/>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Stap 5</a:t>
            </a:r>
            <a:r>
              <a:rPr lang="en-US" dirty="0">
                <a:solidFill>
                  <a:schemeClr val="bg1"/>
                </a:solidFill>
              </a:rPr>
              <a:t>: Maak een basistabel met seizoensprijzen</a:t>
            </a:r>
            <a:endParaRPr lang="en-GB" i="1" dirty="0">
              <a:solidFill>
                <a:schemeClr val="bg1"/>
              </a:solidFill>
            </a:endParaRPr>
          </a:p>
        </p:txBody>
      </p:sp>
      <p:sp>
        <p:nvSpPr>
          <p:cNvPr id="9" name="Text Placeholder 5">
            <a:extLst>
              <a:ext uri="{FF2B5EF4-FFF2-40B4-BE49-F238E27FC236}">
                <a16:creationId xmlns:a16="http://schemas.microsoft.com/office/drawing/2014/main" id="{4AD94833-D6C0-29F7-800C-D0715013B57F}"/>
              </a:ext>
            </a:extLst>
          </p:cNvPr>
          <p:cNvSpPr txBox="1">
            <a:spLocks/>
          </p:cNvSpPr>
          <p:nvPr/>
        </p:nvSpPr>
        <p:spPr>
          <a:xfrm>
            <a:off x="1476302" y="1861117"/>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dirty="0">
                <a:solidFill>
                  <a:srgbClr val="595959"/>
                </a:solidFill>
              </a:rPr>
              <a:t>Stel op basis van bovenstaande informatie een </a:t>
            </a:r>
            <a:r>
              <a:rPr lang="en-US" sz="2200" b="1" dirty="0">
                <a:solidFill>
                  <a:srgbClr val="595959"/>
                </a:solidFill>
              </a:rPr>
              <a:t>seizoensgebonden prijstabel </a:t>
            </a:r>
            <a:r>
              <a:rPr lang="en-US" sz="2200" dirty="0">
                <a:solidFill>
                  <a:srgbClr val="595959"/>
                </a:solidFill>
              </a:rPr>
              <a:t>op: een eenvoudig overzicht met elk seizoen en de prijs die u per nacht wilt vragen (en eventueel de verwachte bezettingsgraad). Zo krijgt u een duidelijk overzicht van uw prijzen voor het hele jaar. </a:t>
            </a:r>
          </a:p>
        </p:txBody>
      </p:sp>
      <p:cxnSp>
        <p:nvCxnSpPr>
          <p:cNvPr id="14" name="Connector: Elbow 13">
            <a:extLst>
              <a:ext uri="{FF2B5EF4-FFF2-40B4-BE49-F238E27FC236}">
                <a16:creationId xmlns:a16="http://schemas.microsoft.com/office/drawing/2014/main" id="{D790552C-E749-138B-4ED7-2DA21A60FB0E}"/>
              </a:ext>
            </a:extLst>
          </p:cNvPr>
          <p:cNvCxnSpPr>
            <a:cxnSpLocks/>
            <a:stCxn id="7" idx="1"/>
            <a:endCxn id="11" idx="1"/>
          </p:cNvCxnSpPr>
          <p:nvPr/>
        </p:nvCxnSpPr>
        <p:spPr>
          <a:xfrm rot="10800000" flipH="1" flipV="1">
            <a:off x="716813" y="1009389"/>
            <a:ext cx="640368" cy="1466132"/>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C1605805-DF0B-7B22-FF95-B880543F1B7D}"/>
              </a:ext>
            </a:extLst>
          </p:cNvPr>
          <p:cNvSpPr/>
          <p:nvPr/>
        </p:nvSpPr>
        <p:spPr>
          <a:xfrm>
            <a:off x="1336608" y="3323713"/>
            <a:ext cx="9860591" cy="31628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8501F81-9441-87D0-0403-0E3C25CEE5A6}"/>
              </a:ext>
            </a:extLst>
          </p:cNvPr>
          <p:cNvSpPr txBox="1">
            <a:spLocks/>
          </p:cNvSpPr>
          <p:nvPr/>
        </p:nvSpPr>
        <p:spPr>
          <a:xfrm>
            <a:off x="1451489" y="3365618"/>
            <a:ext cx="975231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000" b="1" dirty="0">
                <a:solidFill>
                  <a:srgbClr val="E96751"/>
                </a:solidFill>
              </a:rPr>
              <a:t>Voorbeeld: </a:t>
            </a:r>
            <a:r>
              <a:rPr lang="en-US" sz="2000" i="1" dirty="0">
                <a:solidFill>
                  <a:srgbClr val="595959"/>
                </a:solidFill>
              </a:rPr>
              <a:t>*Uw tabel zou er als volgt uit kunnen zien:</a:t>
            </a:r>
          </a:p>
          <a:p>
            <a:pPr marL="790575" indent="-342900">
              <a:spcBef>
                <a:spcPts val="0"/>
              </a:spcBef>
              <a:buFont typeface="Arial" panose="020B0604020202020204" pitchFamily="34" charset="0"/>
              <a:buChar char="•"/>
            </a:pPr>
            <a:r>
              <a:rPr lang="en-US" sz="2000" b="1" i="1" dirty="0">
                <a:solidFill>
                  <a:srgbClr val="595959"/>
                </a:solidFill>
              </a:rPr>
              <a:t>Hoogseizoen </a:t>
            </a:r>
            <a:r>
              <a:rPr lang="en-US" sz="2000" i="1" dirty="0">
                <a:solidFill>
                  <a:srgbClr val="595959"/>
                </a:solidFill>
              </a:rPr>
              <a:t>(juni – augustus): € 120/nacht (verwachte bezettingsgraad 80%)</a:t>
            </a:r>
          </a:p>
          <a:p>
            <a:pPr marL="790575" indent="-342900">
              <a:spcBef>
                <a:spcPts val="0"/>
              </a:spcBef>
              <a:buFont typeface="Arial" panose="020B0604020202020204" pitchFamily="34" charset="0"/>
              <a:buChar char="•"/>
            </a:pPr>
            <a:r>
              <a:rPr lang="en-US" sz="2000" b="1" i="1" dirty="0">
                <a:solidFill>
                  <a:srgbClr val="595959"/>
                </a:solidFill>
              </a:rPr>
              <a:t>Tussenseizoen </a:t>
            </a:r>
            <a:r>
              <a:rPr lang="en-US" sz="2000" i="1" dirty="0">
                <a:solidFill>
                  <a:srgbClr val="595959"/>
                </a:solidFill>
              </a:rPr>
              <a:t>(april – mei, september – oktober): € 100/nacht (verwachte bezettingsgraad 50%)</a:t>
            </a:r>
          </a:p>
          <a:p>
            <a:pPr marL="790575" indent="-342900">
              <a:spcBef>
                <a:spcPts val="0"/>
              </a:spcBef>
              <a:buFont typeface="Arial" panose="020B0604020202020204" pitchFamily="34" charset="0"/>
              <a:buChar char="•"/>
            </a:pPr>
            <a:r>
              <a:rPr lang="en-US" sz="2000" b="1" i="1" dirty="0">
                <a:solidFill>
                  <a:srgbClr val="595959"/>
                </a:solidFill>
              </a:rPr>
              <a:t>Laagseizoen </a:t>
            </a:r>
            <a:r>
              <a:rPr lang="en-US" sz="2000" i="1" dirty="0">
                <a:solidFill>
                  <a:srgbClr val="595959"/>
                </a:solidFill>
              </a:rPr>
              <a:t>(nov – maart): € 80/nacht (verwachte bezettingsgraad 30%)*</a:t>
            </a:r>
          </a:p>
          <a:p>
            <a:pPr marL="447675" indent="0">
              <a:spcBef>
                <a:spcPts val="0"/>
              </a:spcBef>
            </a:pPr>
            <a:endParaRPr lang="en-US" sz="2000" i="1" dirty="0">
              <a:solidFill>
                <a:srgbClr val="595959"/>
              </a:solidFill>
            </a:endParaRPr>
          </a:p>
          <a:p>
            <a:pPr marL="447675" indent="0">
              <a:spcBef>
                <a:spcPts val="0"/>
              </a:spcBef>
            </a:pPr>
            <a:r>
              <a:rPr lang="en-US" sz="2000" i="1" dirty="0">
                <a:solidFill>
                  <a:srgbClr val="595959"/>
                </a:solidFill>
              </a:rPr>
              <a:t>Deze basistabel vormt </a:t>
            </a:r>
            <a:r>
              <a:rPr lang="en-US" sz="2000" b="1" i="1" dirty="0">
                <a:solidFill>
                  <a:srgbClr val="595959"/>
                </a:solidFill>
              </a:rPr>
              <a:t>uw uitgangspunt. </a:t>
            </a:r>
            <a:r>
              <a:rPr lang="en-US" sz="2000" i="1" dirty="0">
                <a:solidFill>
                  <a:srgbClr val="595959"/>
                </a:solidFill>
              </a:rPr>
              <a:t>Hiermee zorgt u ervoor dat u uw prijzen logisch hebt aangepast aan de vraag. U kunt deze cijfers nu testen (bijvoorbeeld: vinden vaste gasten de prijs in het hoogseizoen te hoog? Is de prijs in het laagseizoen voldoende om ten minste uw kosten per verblijf te dekken?) en indien nodig aanpassen.</a:t>
            </a:r>
          </a:p>
          <a:p>
            <a:pPr marL="447675" indent="0">
              <a:spcBef>
                <a:spcPts val="0"/>
              </a:spcBef>
            </a:pPr>
            <a:endParaRPr lang="en-IE" sz="2000" dirty="0">
              <a:solidFill>
                <a:srgbClr val="595959"/>
              </a:solidFill>
            </a:endParaRPr>
          </a:p>
        </p:txBody>
      </p:sp>
      <p:cxnSp>
        <p:nvCxnSpPr>
          <p:cNvPr id="38" name="Connector: Elbow 37">
            <a:extLst>
              <a:ext uri="{FF2B5EF4-FFF2-40B4-BE49-F238E27FC236}">
                <a16:creationId xmlns:a16="http://schemas.microsoft.com/office/drawing/2014/main" id="{ECDAFCA9-8FD5-8668-4160-D392DBF37FEE}"/>
              </a:ext>
            </a:extLst>
          </p:cNvPr>
          <p:cNvCxnSpPr>
            <a:cxnSpLocks/>
          </p:cNvCxnSpPr>
          <p:nvPr/>
        </p:nvCxnSpPr>
        <p:spPr>
          <a:xfrm rot="16200000" flipH="1">
            <a:off x="66353" y="3125981"/>
            <a:ext cx="1920714" cy="619794"/>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A143286E-DC26-27B8-A79E-7BACFB793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666" y="720486"/>
            <a:ext cx="504943" cy="504943"/>
          </a:xfrm>
          <a:prstGeom prst="rect">
            <a:avLst/>
          </a:prstGeom>
        </p:spPr>
      </p:pic>
      <p:pic>
        <p:nvPicPr>
          <p:cNvPr id="44" name="Graphic 43" descr="Meeting with solid fill">
            <a:extLst>
              <a:ext uri="{FF2B5EF4-FFF2-40B4-BE49-F238E27FC236}">
                <a16:creationId xmlns:a16="http://schemas.microsoft.com/office/drawing/2014/main" id="{F6523D77-FD15-E4A8-9148-D286FEB7DC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6022" y="1817737"/>
            <a:ext cx="457200" cy="457200"/>
          </a:xfrm>
          <a:prstGeom prst="rect">
            <a:avLst/>
          </a:prstGeom>
        </p:spPr>
      </p:pic>
      <p:pic>
        <p:nvPicPr>
          <p:cNvPr id="16" name="Graphic 15" descr="Pin with solid fill">
            <a:extLst>
              <a:ext uri="{FF2B5EF4-FFF2-40B4-BE49-F238E27FC236}">
                <a16:creationId xmlns:a16="http://schemas.microsoft.com/office/drawing/2014/main" id="{7ECAB4B7-6F7F-BDFB-A432-C10FF8C29B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6302" y="3525415"/>
            <a:ext cx="451629" cy="451629"/>
          </a:xfrm>
          <a:prstGeom prst="rect">
            <a:avLst/>
          </a:prstGeom>
        </p:spPr>
      </p:pic>
    </p:spTree>
    <p:extLst>
      <p:ext uri="{BB962C8B-B14F-4D97-AF65-F5344CB8AC3E}">
        <p14:creationId xmlns:p14="http://schemas.microsoft.com/office/powerpoint/2010/main" val="3120713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F929B-ADEC-4551-3238-8A0D1625768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DF10F4E-B02D-1B86-8E51-90BB307AFB6F}"/>
              </a:ext>
            </a:extLst>
          </p:cNvPr>
          <p:cNvSpPr>
            <a:spLocks noGrp="1"/>
          </p:cNvSpPr>
          <p:nvPr>
            <p:ph type="body" sz="quarter" idx="16"/>
          </p:nvPr>
        </p:nvSpPr>
        <p:spPr>
          <a:xfrm>
            <a:off x="788657" y="169545"/>
            <a:ext cx="10614687" cy="803654"/>
          </a:xfrm>
        </p:spPr>
        <p:txBody>
          <a:bodyPr/>
          <a:lstStyle/>
          <a:p>
            <a:r>
              <a:rPr lang="en-IE" dirty="0"/>
              <a:t>Basisprognose seizoensinkomsten</a:t>
            </a:r>
            <a:endParaRPr lang="en-IE" sz="3200" dirty="0"/>
          </a:p>
        </p:txBody>
      </p:sp>
      <p:graphicFrame>
        <p:nvGraphicFramePr>
          <p:cNvPr id="12" name="Table 11">
            <a:extLst>
              <a:ext uri="{FF2B5EF4-FFF2-40B4-BE49-F238E27FC236}">
                <a16:creationId xmlns:a16="http://schemas.microsoft.com/office/drawing/2014/main" id="{D39D5660-88A3-D532-DBB3-999EE98D8B74}"/>
              </a:ext>
            </a:extLst>
          </p:cNvPr>
          <p:cNvGraphicFramePr>
            <a:graphicFrameLocks noGrp="1"/>
          </p:cNvGraphicFramePr>
          <p:nvPr>
            <p:extLst>
              <p:ext uri="{D42A27DB-BD31-4B8C-83A1-F6EECF244321}">
                <p14:modId xmlns:p14="http://schemas.microsoft.com/office/powerpoint/2010/main" val="2083753143"/>
              </p:ext>
            </p:extLst>
          </p:nvPr>
        </p:nvGraphicFramePr>
        <p:xfrm>
          <a:off x="729589" y="4452658"/>
          <a:ext cx="11020428" cy="2103120"/>
        </p:xfrm>
        <a:graphic>
          <a:graphicData uri="http://schemas.openxmlformats.org/drawingml/2006/table">
            <a:tbl>
              <a:tblPr/>
              <a:tblGrid>
                <a:gridCol w="1695450">
                  <a:extLst>
                    <a:ext uri="{9D8B030D-6E8A-4147-A177-3AD203B41FA5}">
                      <a16:colId xmlns:a16="http://schemas.microsoft.com/office/drawing/2014/main" val="2582541237"/>
                    </a:ext>
                  </a:extLst>
                </a:gridCol>
                <a:gridCol w="1978026">
                  <a:extLst>
                    <a:ext uri="{9D8B030D-6E8A-4147-A177-3AD203B41FA5}">
                      <a16:colId xmlns:a16="http://schemas.microsoft.com/office/drawing/2014/main" val="3689344328"/>
                    </a:ext>
                  </a:extLst>
                </a:gridCol>
                <a:gridCol w="1836738">
                  <a:extLst>
                    <a:ext uri="{9D8B030D-6E8A-4147-A177-3AD203B41FA5}">
                      <a16:colId xmlns:a16="http://schemas.microsoft.com/office/drawing/2014/main" val="4096853135"/>
                    </a:ext>
                  </a:extLst>
                </a:gridCol>
                <a:gridCol w="1836738">
                  <a:extLst>
                    <a:ext uri="{9D8B030D-6E8A-4147-A177-3AD203B41FA5}">
                      <a16:colId xmlns:a16="http://schemas.microsoft.com/office/drawing/2014/main" val="3362017713"/>
                    </a:ext>
                  </a:extLst>
                </a:gridCol>
                <a:gridCol w="1836738">
                  <a:extLst>
                    <a:ext uri="{9D8B030D-6E8A-4147-A177-3AD203B41FA5}">
                      <a16:colId xmlns:a16="http://schemas.microsoft.com/office/drawing/2014/main" val="2264961482"/>
                    </a:ext>
                  </a:extLst>
                </a:gridCol>
                <a:gridCol w="1836738">
                  <a:extLst>
                    <a:ext uri="{9D8B030D-6E8A-4147-A177-3AD203B41FA5}">
                      <a16:colId xmlns:a16="http://schemas.microsoft.com/office/drawing/2014/main" val="280473978"/>
                    </a:ext>
                  </a:extLst>
                </a:gridCol>
              </a:tblGrid>
              <a:tr h="0">
                <a:tc>
                  <a:txBody>
                    <a:bodyPr/>
                    <a:lstStyle/>
                    <a:p>
                      <a:r>
                        <a:rPr lang="en-IE" sz="1800" b="1" dirty="0">
                          <a:solidFill>
                            <a:schemeClr val="bg1"/>
                          </a:solidFill>
                        </a:rPr>
                        <a:t>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Prijs per nacht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Bezettingsgraad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Aantal nachten in het 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a:solidFill>
                            <a:schemeClr val="bg1"/>
                          </a:solidFill>
                        </a:rPr>
                        <a:t>Bezette nachten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Seizoensinkomsten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2183029789"/>
                  </a:ext>
                </a:extLst>
              </a:tr>
              <a:tr h="0">
                <a:tc>
                  <a:txBody>
                    <a:bodyPr/>
                    <a:lstStyle/>
                    <a:p>
                      <a:r>
                        <a:rPr lang="en-IE" sz="1800" dirty="0">
                          <a:solidFill>
                            <a:schemeClr val="bg1"/>
                          </a:solidFill>
                        </a:rPr>
                        <a:t>Laag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1800">
                          <a:solidFill>
                            <a:srgbClr val="494949"/>
                          </a:solidFill>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1.440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9866437"/>
                  </a:ext>
                </a:extLst>
              </a:tr>
              <a:tr h="0">
                <a:tc>
                  <a:txBody>
                    <a:bodyPr/>
                    <a:lstStyle/>
                    <a:p>
                      <a:r>
                        <a:rPr lang="en-IE" sz="1800" dirty="0">
                          <a:solidFill>
                            <a:schemeClr val="bg1"/>
                          </a:solidFill>
                        </a:rPr>
                        <a:t>Mid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1800">
                          <a:solidFill>
                            <a:srgbClr val="49494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5.760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4015279"/>
                  </a:ext>
                </a:extLst>
              </a:tr>
              <a:tr h="0">
                <a:tc>
                  <a:txBody>
                    <a:bodyPr/>
                    <a:lstStyle/>
                    <a:p>
                      <a:r>
                        <a:rPr lang="en-IE" sz="1800" dirty="0">
                          <a:solidFill>
                            <a:schemeClr val="bg1"/>
                          </a:solidFill>
                        </a:rPr>
                        <a:t>Hoog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1800">
                          <a:solidFill>
                            <a:srgbClr val="49494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155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13.950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4974652"/>
                  </a:ext>
                </a:extLst>
              </a:tr>
              <a:tr h="0">
                <a:tc>
                  <a:txBody>
                    <a:bodyPr/>
                    <a:lstStyle/>
                    <a:p>
                      <a:r>
                        <a:rPr lang="en-IE" sz="1800" b="1" dirty="0">
                          <a:solidFill>
                            <a:schemeClr val="bg1"/>
                          </a:solidFill>
                        </a:rPr>
                        <a:t>Totaal / </a:t>
                      </a:r>
                      <a:r>
                        <a:rPr lang="en-IE" sz="1800" b="1" dirty="0" err="1">
                          <a:solidFill>
                            <a:schemeClr val="bg1"/>
                          </a:solidFill>
                        </a:rPr>
                        <a:t>Gem.</a:t>
                      </a: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180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21.150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6197125"/>
                  </a:ext>
                </a:extLst>
              </a:tr>
            </a:tbl>
          </a:graphicData>
        </a:graphic>
      </p:graphicFrame>
      <p:sp>
        <p:nvSpPr>
          <p:cNvPr id="3" name="TextBox 2">
            <a:extLst>
              <a:ext uri="{FF2B5EF4-FFF2-40B4-BE49-F238E27FC236}">
                <a16:creationId xmlns:a16="http://schemas.microsoft.com/office/drawing/2014/main" id="{06F7DCF7-B87D-20E6-DE7D-34205940FCA3}"/>
              </a:ext>
            </a:extLst>
          </p:cNvPr>
          <p:cNvSpPr txBox="1"/>
          <p:nvPr/>
        </p:nvSpPr>
        <p:spPr>
          <a:xfrm>
            <a:off x="788656" y="718255"/>
            <a:ext cx="10755644" cy="3631763"/>
          </a:xfrm>
          <a:prstGeom prst="rect">
            <a:avLst/>
          </a:prstGeom>
          <a:noFill/>
        </p:spPr>
        <p:txBody>
          <a:bodyPr wrap="square">
            <a:spAutoFit/>
          </a:bodyPr>
          <a:lstStyle/>
          <a:p>
            <a:pPr>
              <a:spcAft>
                <a:spcPts val="600"/>
              </a:spcAft>
            </a:pPr>
            <a:r>
              <a:rPr lang="en-US" sz="2000" dirty="0">
                <a:solidFill>
                  <a:srgbClr val="595959"/>
                </a:solidFill>
              </a:rPr>
              <a:t>Laten we beginnen met een </a:t>
            </a:r>
            <a:r>
              <a:rPr lang="en-US" sz="2000" b="1" dirty="0">
                <a:solidFill>
                  <a:srgbClr val="595959"/>
                </a:solidFill>
              </a:rPr>
              <a:t>eenvoudige tabel voor seizoensgebonden prijsberekening, </a:t>
            </a:r>
            <a:r>
              <a:rPr lang="en-US" sz="2000" dirty="0">
                <a:solidFill>
                  <a:srgbClr val="595959"/>
                </a:solidFill>
              </a:rPr>
              <a:t>die laat zien hoe nachttarieven, bezettingsgraad en seizoenslengte van invloed zijn op de totale omzet en prestaties:</a:t>
            </a:r>
          </a:p>
          <a:p>
            <a:pPr marL="342900" indent="-342900">
              <a:buFont typeface="Arial" panose="020B0604020202020204" pitchFamily="34" charset="0"/>
              <a:buChar char="•"/>
            </a:pPr>
            <a:r>
              <a:rPr lang="en-US" sz="2000" dirty="0">
                <a:solidFill>
                  <a:srgbClr val="595959"/>
                </a:solidFill>
              </a:rPr>
              <a:t>Modelprijsstijgingen in het hoogseizoen</a:t>
            </a:r>
          </a:p>
          <a:p>
            <a:pPr marL="342900" indent="-342900">
              <a:buFont typeface="Arial" panose="020B0604020202020204" pitchFamily="34" charset="0"/>
              <a:buChar char="•"/>
            </a:pPr>
            <a:r>
              <a:rPr lang="en-US" sz="2000" dirty="0">
                <a:solidFill>
                  <a:srgbClr val="595959"/>
                </a:solidFill>
              </a:rPr>
              <a:t>Test kortingen in het laagseizoen</a:t>
            </a:r>
          </a:p>
          <a:p>
            <a:pPr marL="342900" indent="-342900">
              <a:buFont typeface="Arial" panose="020B0604020202020204" pitchFamily="34" charset="0"/>
              <a:buChar char="•"/>
            </a:pPr>
            <a:r>
              <a:rPr lang="en-US" sz="2000" dirty="0">
                <a:solidFill>
                  <a:srgbClr val="595959"/>
                </a:solidFill>
              </a:rPr>
              <a:t>Voorspel cashflowscenario's door tarieven of bezettingsgraad aan te passen</a:t>
            </a:r>
          </a:p>
          <a:p>
            <a:pPr>
              <a:spcAft>
                <a:spcPts val="600"/>
              </a:spcAft>
            </a:pPr>
            <a:r>
              <a:rPr lang="en-US" sz="2000" b="1" dirty="0">
                <a:solidFill>
                  <a:srgbClr val="E96751"/>
                </a:solidFill>
              </a:rPr>
              <a:t>Gebruikte formules</a:t>
            </a:r>
          </a:p>
          <a:p>
            <a:pPr marL="342900" indent="-342900">
              <a:buFont typeface="Arial" panose="020B0604020202020204" pitchFamily="34" charset="0"/>
              <a:buChar char="•"/>
            </a:pPr>
            <a:r>
              <a:rPr lang="en-US" sz="2000" b="1" dirty="0">
                <a:solidFill>
                  <a:srgbClr val="494949"/>
                </a:solidFill>
              </a:rPr>
              <a:t>Bezette nachten </a:t>
            </a:r>
            <a:r>
              <a:rPr lang="en-US" sz="2000" dirty="0">
                <a:solidFill>
                  <a:srgbClr val="494949"/>
                </a:solidFill>
              </a:rPr>
              <a:t>= (bezettingsgraad ÷ 100) × nachten in het seizoen</a:t>
            </a:r>
          </a:p>
          <a:p>
            <a:pPr marL="342900" indent="-342900">
              <a:buFont typeface="Arial" panose="020B0604020202020204" pitchFamily="34" charset="0"/>
              <a:buChar char="•"/>
            </a:pPr>
            <a:r>
              <a:rPr lang="en-US" sz="2000" b="1" dirty="0">
                <a:solidFill>
                  <a:srgbClr val="494949"/>
                </a:solidFill>
              </a:rPr>
              <a:t>Seizoensinkomsten </a:t>
            </a:r>
            <a:r>
              <a:rPr lang="en-US" sz="2000" dirty="0">
                <a:solidFill>
                  <a:srgbClr val="494949"/>
                </a:solidFill>
              </a:rPr>
              <a:t>= Bezette nachten × Nachtprijs</a:t>
            </a:r>
          </a:p>
          <a:p>
            <a:pPr marL="342900" indent="-342900">
              <a:buFont typeface="Arial" panose="020B0604020202020204" pitchFamily="34" charset="0"/>
              <a:buChar char="•"/>
            </a:pPr>
            <a:r>
              <a:rPr lang="en-US" sz="2000" b="1" dirty="0">
                <a:solidFill>
                  <a:srgbClr val="494949"/>
                </a:solidFill>
              </a:rPr>
              <a:t>Jaarlijkse inkomsten </a:t>
            </a:r>
            <a:r>
              <a:rPr lang="en-US" sz="2000" dirty="0">
                <a:solidFill>
                  <a:srgbClr val="494949"/>
                </a:solidFill>
              </a:rPr>
              <a:t>= som van alle seizoensinkomsten</a:t>
            </a:r>
          </a:p>
          <a:p>
            <a:pPr marL="342900" indent="-342900">
              <a:buFont typeface="Arial" panose="020B0604020202020204" pitchFamily="34" charset="0"/>
              <a:buChar char="•"/>
            </a:pPr>
            <a:r>
              <a:rPr lang="en-US" sz="2000" b="1" dirty="0">
                <a:solidFill>
                  <a:srgbClr val="494949"/>
                </a:solidFill>
              </a:rPr>
              <a:t>Gemiddelde dagprijs (ADR) </a:t>
            </a:r>
            <a:r>
              <a:rPr lang="en-US" sz="2000" dirty="0">
                <a:solidFill>
                  <a:srgbClr val="494949"/>
                </a:solidFill>
              </a:rPr>
              <a:t>= Jaarlijkse inkomsten ÷ Totaal aantal bezette nachten</a:t>
            </a:r>
            <a:endParaRPr lang="en-IE" sz="2000" dirty="0">
              <a:solidFill>
                <a:srgbClr val="494949"/>
              </a:solidFill>
            </a:endParaRPr>
          </a:p>
        </p:txBody>
      </p:sp>
    </p:spTree>
    <p:extLst>
      <p:ext uri="{BB962C8B-B14F-4D97-AF65-F5344CB8AC3E}">
        <p14:creationId xmlns:p14="http://schemas.microsoft.com/office/powerpoint/2010/main" val="1795459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DC0A22-42D2-3329-FEBA-FE93B607E29C}"/>
              </a:ext>
            </a:extLst>
          </p:cNvPr>
          <p:cNvSpPr>
            <a:spLocks noGrp="1"/>
          </p:cNvSpPr>
          <p:nvPr>
            <p:ph type="body" sz="quarter" idx="16"/>
          </p:nvPr>
        </p:nvSpPr>
        <p:spPr>
          <a:xfrm>
            <a:off x="4705349" y="186544"/>
            <a:ext cx="7221426" cy="803654"/>
          </a:xfrm>
        </p:spPr>
        <p:txBody>
          <a:bodyPr/>
          <a:lstStyle/>
          <a:p>
            <a:r>
              <a:rPr lang="en-US" sz="3000" dirty="0"/>
              <a:t>Seizoensgebonden en daggebaseerde aanpassingen toepassen op uw basistarief</a:t>
            </a:r>
            <a:endParaRPr lang="en-IE" sz="3000" dirty="0"/>
          </a:p>
        </p:txBody>
      </p:sp>
      <p:sp>
        <p:nvSpPr>
          <p:cNvPr id="7" name="Text Placeholder 6">
            <a:extLst>
              <a:ext uri="{FF2B5EF4-FFF2-40B4-BE49-F238E27FC236}">
                <a16:creationId xmlns:a16="http://schemas.microsoft.com/office/drawing/2014/main" id="{590B6E87-EA02-27F2-AA33-6D7725F40718}"/>
              </a:ext>
            </a:extLst>
          </p:cNvPr>
          <p:cNvSpPr>
            <a:spLocks noGrp="1"/>
          </p:cNvSpPr>
          <p:nvPr>
            <p:ph type="body" sz="quarter" idx="21"/>
          </p:nvPr>
        </p:nvSpPr>
        <p:spPr>
          <a:xfrm>
            <a:off x="4705349" y="1454482"/>
            <a:ext cx="6811629" cy="4530541"/>
          </a:xfrm>
        </p:spPr>
        <p:txBody>
          <a:bodyPr/>
          <a:lstStyle/>
          <a:p>
            <a:r>
              <a:rPr lang="en-US" dirty="0"/>
              <a:t>Vervolgens kunt u met behulp van de </a:t>
            </a:r>
            <a:r>
              <a:rPr lang="en-US" b="1" dirty="0"/>
              <a:t>tabel voor seizoensgebonden en dagelijkse prijsaanpassingen </a:t>
            </a:r>
            <a:r>
              <a:rPr lang="en-US" dirty="0"/>
              <a:t>realistische aanpassingen op basis van de vraag toepassen om </a:t>
            </a:r>
            <a:r>
              <a:rPr lang="en-US" b="1" dirty="0"/>
              <a:t>definitieve prijzen </a:t>
            </a:r>
            <a:r>
              <a:rPr lang="en-US" dirty="0"/>
              <a:t>voor elk seizoen of dagtype te creëren</a:t>
            </a:r>
            <a:r>
              <a:rPr lang="en-US" b="1" dirty="0"/>
              <a:t>.</a:t>
            </a:r>
          </a:p>
          <a:p>
            <a:endParaRPr lang="en-US" dirty="0"/>
          </a:p>
          <a:p>
            <a:pPr marL="342900" indent="-342900">
              <a:buFont typeface="Arial" panose="020B0604020202020204" pitchFamily="34" charset="0"/>
              <a:buChar char="•"/>
            </a:pPr>
            <a:r>
              <a:rPr lang="en-US" b="1" dirty="0"/>
              <a:t>Hierin wordt weergegeven hoe u uw vaste basistarief kunt aanpassen </a:t>
            </a:r>
            <a:r>
              <a:rPr lang="en-US" dirty="0"/>
              <a:t>aan seizoensgebonden en wekelijkse schommelingen in de vraag.</a:t>
            </a:r>
          </a:p>
          <a:p>
            <a:pPr marL="342900" indent="-342900">
              <a:buFont typeface="Arial" panose="020B0604020202020204" pitchFamily="34" charset="0"/>
              <a:buChar char="•"/>
            </a:pPr>
            <a:r>
              <a:rPr lang="en-US" dirty="0"/>
              <a:t>Het geeft </a:t>
            </a:r>
            <a:r>
              <a:rPr lang="en-US" b="1" dirty="0"/>
              <a:t>duidelijke prijsniveaus </a:t>
            </a:r>
            <a:r>
              <a:rPr lang="en-US" dirty="0"/>
              <a:t>die u kunt toepassen in uw kalender of boekingssysteem.</a:t>
            </a:r>
          </a:p>
          <a:p>
            <a:pPr marL="342900" indent="-342900">
              <a:buFont typeface="Arial" panose="020B0604020202020204" pitchFamily="34" charset="0"/>
              <a:buChar char="•"/>
            </a:pPr>
            <a:r>
              <a:rPr lang="en-US" dirty="0"/>
              <a:t>De tabel is ideaal om </a:t>
            </a:r>
            <a:r>
              <a:rPr lang="en-US" b="1" dirty="0"/>
              <a:t>uw strategie te communiceren aan partners</a:t>
            </a:r>
            <a:r>
              <a:rPr lang="en-US" dirty="0"/>
              <a:t>, OTA's of dynamische prijsbepalingstools.</a:t>
            </a:r>
            <a:endParaRPr lang="en-IE" dirty="0"/>
          </a:p>
        </p:txBody>
      </p:sp>
      <p:sp>
        <p:nvSpPr>
          <p:cNvPr id="5" name="Text Placeholder 4">
            <a:extLst>
              <a:ext uri="{FF2B5EF4-FFF2-40B4-BE49-F238E27FC236}">
                <a16:creationId xmlns:a16="http://schemas.microsoft.com/office/drawing/2014/main" id="{D5421657-8D0D-FD11-7D9A-3E216C6CC402}"/>
              </a:ext>
            </a:extLst>
          </p:cNvPr>
          <p:cNvSpPr>
            <a:spLocks noGrp="1"/>
          </p:cNvSpPr>
          <p:nvPr>
            <p:ph type="body" sz="quarter" idx="18"/>
          </p:nvPr>
        </p:nvSpPr>
        <p:spPr>
          <a:xfrm>
            <a:off x="363060" y="1784863"/>
            <a:ext cx="3016098" cy="1049221"/>
          </a:xfrm>
        </p:spPr>
        <p:txBody>
          <a:bodyPr/>
          <a:lstStyle/>
          <a:p>
            <a:r>
              <a:rPr lang="en-US" b="0" dirty="0"/>
              <a:t>Tabel voor seizoensgebonden en dagelijkse prijsaanpassingen</a:t>
            </a:r>
            <a:endParaRPr lang="en-IE" b="0" dirty="0"/>
          </a:p>
        </p:txBody>
      </p:sp>
      <p:sp>
        <p:nvSpPr>
          <p:cNvPr id="6" name="Text Placeholder 5">
            <a:extLst>
              <a:ext uri="{FF2B5EF4-FFF2-40B4-BE49-F238E27FC236}">
                <a16:creationId xmlns:a16="http://schemas.microsoft.com/office/drawing/2014/main" id="{A142FAE6-DDF4-A490-E08F-CDEFCE19E34D}"/>
              </a:ext>
            </a:extLst>
          </p:cNvPr>
          <p:cNvSpPr>
            <a:spLocks noGrp="1"/>
          </p:cNvSpPr>
          <p:nvPr>
            <p:ph type="body" sz="quarter" idx="19"/>
          </p:nvPr>
        </p:nvSpPr>
        <p:spPr>
          <a:xfrm>
            <a:off x="261922" y="464900"/>
            <a:ext cx="3218374" cy="385564"/>
          </a:xfrm>
        </p:spPr>
        <p:txBody>
          <a:bodyPr/>
          <a:lstStyle/>
          <a:p>
            <a:r>
              <a:rPr lang="en-IE" sz="2800" dirty="0"/>
              <a:t>Modellering van scenario's voor prijswijzigingen</a:t>
            </a:r>
          </a:p>
          <a:p>
            <a:endParaRPr lang="en-IE" sz="2800" dirty="0"/>
          </a:p>
        </p:txBody>
      </p:sp>
      <p:grpSp>
        <p:nvGrpSpPr>
          <p:cNvPr id="2" name="Group 1">
            <a:extLst>
              <a:ext uri="{FF2B5EF4-FFF2-40B4-BE49-F238E27FC236}">
                <a16:creationId xmlns:a16="http://schemas.microsoft.com/office/drawing/2014/main" id="{8FD2D586-5900-39DB-67F9-BF7AEA4D74A6}"/>
              </a:ext>
            </a:extLst>
          </p:cNvPr>
          <p:cNvGrpSpPr/>
          <p:nvPr/>
        </p:nvGrpSpPr>
        <p:grpSpPr>
          <a:xfrm>
            <a:off x="10920313" y="237675"/>
            <a:ext cx="1081945" cy="1011723"/>
            <a:chOff x="1016000" y="1137920"/>
            <a:chExt cx="1016000" cy="1016000"/>
          </a:xfrm>
        </p:grpSpPr>
        <p:sp>
          <p:nvSpPr>
            <p:cNvPr id="3" name="Oval 2">
              <a:extLst>
                <a:ext uri="{FF2B5EF4-FFF2-40B4-BE49-F238E27FC236}">
                  <a16:creationId xmlns:a16="http://schemas.microsoft.com/office/drawing/2014/main" id="{205F7A64-E7CE-C64A-819D-6D619B8CFC7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3FC6513-5EE0-C8DA-2281-BC965CB6CDB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31</a:t>
              </a:r>
            </a:p>
          </p:txBody>
        </p:sp>
      </p:grpSp>
    </p:spTree>
    <p:extLst>
      <p:ext uri="{BB962C8B-B14F-4D97-AF65-F5344CB8AC3E}">
        <p14:creationId xmlns:p14="http://schemas.microsoft.com/office/powerpoint/2010/main" val="927898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77CC6-6021-FB47-DA2A-0149D43487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8BD4E03-2F86-5CE6-11B1-DE875030DEDD}"/>
              </a:ext>
            </a:extLst>
          </p:cNvPr>
          <p:cNvSpPr>
            <a:spLocks noGrp="1"/>
          </p:cNvSpPr>
          <p:nvPr>
            <p:ph type="body" sz="quarter" idx="16"/>
          </p:nvPr>
        </p:nvSpPr>
        <p:spPr>
          <a:xfrm>
            <a:off x="428625" y="246137"/>
            <a:ext cx="10614687" cy="803654"/>
          </a:xfrm>
        </p:spPr>
        <p:txBody>
          <a:bodyPr/>
          <a:lstStyle/>
          <a:p>
            <a:r>
              <a:rPr lang="en-US" sz="3000" dirty="0"/>
              <a:t>Seizoensgebonden en dagelijkse aanpassingen toepassen op uw basistarief</a:t>
            </a:r>
            <a:endParaRPr lang="en-IE" sz="3000" b="0" dirty="0">
              <a:solidFill>
                <a:srgbClr val="E96751"/>
              </a:solidFill>
            </a:endParaRPr>
          </a:p>
        </p:txBody>
      </p:sp>
      <p:graphicFrame>
        <p:nvGraphicFramePr>
          <p:cNvPr id="10" name="Table 9">
            <a:extLst>
              <a:ext uri="{FF2B5EF4-FFF2-40B4-BE49-F238E27FC236}">
                <a16:creationId xmlns:a16="http://schemas.microsoft.com/office/drawing/2014/main" id="{D9038398-9474-90EB-1049-509AAF6CE113}"/>
              </a:ext>
            </a:extLst>
          </p:cNvPr>
          <p:cNvGraphicFramePr>
            <a:graphicFrameLocks noGrp="1"/>
          </p:cNvGraphicFramePr>
          <p:nvPr/>
        </p:nvGraphicFramePr>
        <p:xfrm>
          <a:off x="428625" y="1136121"/>
          <a:ext cx="11117171" cy="4815840"/>
        </p:xfrm>
        <a:graphic>
          <a:graphicData uri="http://schemas.openxmlformats.org/drawingml/2006/table">
            <a:tbl>
              <a:tblPr/>
              <a:tblGrid>
                <a:gridCol w="2266950">
                  <a:extLst>
                    <a:ext uri="{9D8B030D-6E8A-4147-A177-3AD203B41FA5}">
                      <a16:colId xmlns:a16="http://schemas.microsoft.com/office/drawing/2014/main" val="688196161"/>
                    </a:ext>
                  </a:extLst>
                </a:gridCol>
                <a:gridCol w="1771650">
                  <a:extLst>
                    <a:ext uri="{9D8B030D-6E8A-4147-A177-3AD203B41FA5}">
                      <a16:colId xmlns:a16="http://schemas.microsoft.com/office/drawing/2014/main" val="3111729504"/>
                    </a:ext>
                  </a:extLst>
                </a:gridCol>
                <a:gridCol w="1933575">
                  <a:extLst>
                    <a:ext uri="{9D8B030D-6E8A-4147-A177-3AD203B41FA5}">
                      <a16:colId xmlns:a16="http://schemas.microsoft.com/office/drawing/2014/main" val="3090932631"/>
                    </a:ext>
                  </a:extLst>
                </a:gridCol>
                <a:gridCol w="2411353">
                  <a:extLst>
                    <a:ext uri="{9D8B030D-6E8A-4147-A177-3AD203B41FA5}">
                      <a16:colId xmlns:a16="http://schemas.microsoft.com/office/drawing/2014/main" val="453057428"/>
                    </a:ext>
                  </a:extLst>
                </a:gridCol>
                <a:gridCol w="2733643">
                  <a:extLst>
                    <a:ext uri="{9D8B030D-6E8A-4147-A177-3AD203B41FA5}">
                      <a16:colId xmlns:a16="http://schemas.microsoft.com/office/drawing/2014/main" val="3629994851"/>
                    </a:ext>
                  </a:extLst>
                </a:gridCol>
              </a:tblGrid>
              <a:tr h="124324">
                <a:tc>
                  <a:txBody>
                    <a:bodyPr/>
                    <a:lstStyle/>
                    <a:p>
                      <a:pPr>
                        <a:buNone/>
                      </a:pPr>
                      <a:r>
                        <a:rPr lang="en-IE" sz="2000" b="1" dirty="0">
                          <a:solidFill>
                            <a:schemeClr val="bg1"/>
                          </a:solidFill>
                        </a:rPr>
                        <a:t>Seizoen</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Basistarief (€)</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Aanpassing</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Eindprijs (€)</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Opmerkingen</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1" dirty="0">
                          <a:solidFill>
                            <a:srgbClr val="595959"/>
                          </a:solidFill>
                        </a:rPr>
                        <a:t>Piek </a:t>
                      </a:r>
                      <a:r>
                        <a:rPr lang="en-IE" sz="2000" dirty="0">
                          <a:solidFill>
                            <a:srgbClr val="595959"/>
                          </a:solidFill>
                        </a:rPr>
                        <a:t>(juli-augustus)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€ 170,40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Hoge vraag: premie toevoegen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1" dirty="0">
                          <a:solidFill>
                            <a:srgbClr val="595959"/>
                          </a:solidFill>
                        </a:rPr>
                        <a:t>Schouder </a:t>
                      </a:r>
                    </a:p>
                    <a:p>
                      <a:pPr>
                        <a:buNone/>
                      </a:pPr>
                      <a:r>
                        <a:rPr lang="en-IE" sz="2000" dirty="0">
                          <a:solidFill>
                            <a:srgbClr val="595959"/>
                          </a:solidFill>
                        </a:rPr>
                        <a:t>(mei–juni, september)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€ 156,20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Matige vraag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1" dirty="0">
                          <a:solidFill>
                            <a:srgbClr val="595959"/>
                          </a:solidFill>
                        </a:rPr>
                        <a:t>Laagseizoen </a:t>
                      </a:r>
                    </a:p>
                    <a:p>
                      <a:pPr>
                        <a:buNone/>
                      </a:pPr>
                      <a:r>
                        <a:rPr lang="en-IE" sz="2000" dirty="0">
                          <a:solidFill>
                            <a:srgbClr val="595959"/>
                          </a:solidFill>
                        </a:rPr>
                        <a:t>(okt–apr)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€ 120,70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Bied kortingen aan om boekingen aan te trekken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1" dirty="0">
                          <a:solidFill>
                            <a:srgbClr val="595959"/>
                          </a:solidFill>
                        </a:rPr>
                        <a:t>Weekends </a:t>
                      </a:r>
                    </a:p>
                    <a:p>
                      <a:pPr>
                        <a:buNone/>
                      </a:pPr>
                      <a:r>
                        <a:rPr lang="en-IE" sz="2000" dirty="0">
                          <a:solidFill>
                            <a:srgbClr val="595959"/>
                          </a:solidFill>
                        </a:rPr>
                        <a:t>(vr–za)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€ 142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€ 163,30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Kan worden gecombineerd met seizoensgebonden tarief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1" dirty="0">
                          <a:solidFill>
                            <a:schemeClr val="bg1"/>
                          </a:solidFill>
                        </a:rPr>
                        <a:t>Midweek </a:t>
                      </a:r>
                    </a:p>
                    <a:p>
                      <a:pPr>
                        <a:buNone/>
                      </a:pPr>
                      <a:r>
                        <a:rPr lang="en-IE" sz="2000" b="0" dirty="0">
                          <a:solidFill>
                            <a:schemeClr val="bg1"/>
                          </a:solidFill>
                        </a:rPr>
                        <a:t>(zo–do)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a:solidFill>
                            <a:schemeClr val="bg1"/>
                          </a:solidFill>
                        </a:rPr>
                        <a:t>€ 142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€ 142,00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b="1" dirty="0">
                          <a:solidFill>
                            <a:schemeClr val="bg1"/>
                          </a:solidFill>
                        </a:rPr>
                        <a:t>Behoud basis of voeg aanbiedingen toe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722082830"/>
                  </a:ext>
                </a:extLst>
              </a:tr>
            </a:tbl>
          </a:graphicData>
        </a:graphic>
      </p:graphicFrame>
      <p:sp>
        <p:nvSpPr>
          <p:cNvPr id="13" name="Rectangle 1">
            <a:extLst>
              <a:ext uri="{FF2B5EF4-FFF2-40B4-BE49-F238E27FC236}">
                <a16:creationId xmlns:a16="http://schemas.microsoft.com/office/drawing/2014/main" id="{A12FEABA-41BB-7A55-304A-415A576E1C70}"/>
              </a:ext>
            </a:extLst>
          </p:cNvPr>
          <p:cNvSpPr>
            <a:spLocks noChangeArrowheads="1"/>
          </p:cNvSpPr>
          <p:nvPr/>
        </p:nvSpPr>
        <p:spPr bwMode="auto">
          <a:xfrm>
            <a:off x="428625" y="5648372"/>
            <a:ext cx="55528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Opmerking:</a:t>
            </a:r>
            <a:br>
              <a:rPr kumimoji="0" lang="en-US" altLang="en-US" b="0" i="0" u="none" strike="noStrike" cap="none" normalizeH="0" baseline="0" dirty="0">
                <a:ln>
                  <a:noFill/>
                </a:ln>
                <a:solidFill>
                  <a:schemeClr val="tx1"/>
                </a:solidFill>
                <a:effectLst/>
              </a:rPr>
            </a:br>
            <a:r>
              <a:rPr lang="en-US" dirty="0">
                <a:solidFill>
                  <a:srgbClr val="595959"/>
                </a:solidFill>
              </a:rPr>
              <a:t>Pas %-aanpassingen toe op het basistarief, afhankelijk van de vraag.</a:t>
            </a:r>
            <a:endParaRPr kumimoji="0" lang="en-US" altLang="en-US" b="0" i="0" u="none" strike="noStrike" cap="none" normalizeH="0" baseline="0" dirty="0">
              <a:ln>
                <a:noFill/>
              </a:ln>
              <a:solidFill>
                <a:srgbClr val="595959"/>
              </a:solidFill>
              <a:effectLst/>
            </a:endParaRPr>
          </a:p>
        </p:txBody>
      </p:sp>
    </p:spTree>
    <p:extLst>
      <p:ext uri="{BB962C8B-B14F-4D97-AF65-F5344CB8AC3E}">
        <p14:creationId xmlns:p14="http://schemas.microsoft.com/office/powerpoint/2010/main" val="3901788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74D35-9CAE-202D-8379-39BEEC99CB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ABE815A-C6F2-504A-82EE-EB4E12BB87EC}"/>
              </a:ext>
            </a:extLst>
          </p:cNvPr>
          <p:cNvSpPr>
            <a:spLocks noGrp="1"/>
          </p:cNvSpPr>
          <p:nvPr>
            <p:ph type="body" sz="quarter" idx="16"/>
          </p:nvPr>
        </p:nvSpPr>
        <p:spPr>
          <a:xfrm>
            <a:off x="4514628" y="230213"/>
            <a:ext cx="7372349" cy="803654"/>
          </a:xfrm>
        </p:spPr>
        <p:txBody>
          <a:bodyPr/>
          <a:lstStyle/>
          <a:p>
            <a:r>
              <a:rPr lang="en-IE" sz="2800" dirty="0"/>
              <a:t>Strategische seizoensgebonden prijscalculator</a:t>
            </a:r>
            <a:endParaRPr lang="en-IE" sz="2800" b="0" dirty="0">
              <a:solidFill>
                <a:srgbClr val="E96751"/>
              </a:solidFill>
            </a:endParaRPr>
          </a:p>
        </p:txBody>
      </p:sp>
      <p:sp>
        <p:nvSpPr>
          <p:cNvPr id="7" name="Text Placeholder 6">
            <a:extLst>
              <a:ext uri="{FF2B5EF4-FFF2-40B4-BE49-F238E27FC236}">
                <a16:creationId xmlns:a16="http://schemas.microsoft.com/office/drawing/2014/main" id="{BC83B3A5-377E-8713-CB7C-78C8251587B0}"/>
              </a:ext>
            </a:extLst>
          </p:cNvPr>
          <p:cNvSpPr>
            <a:spLocks noGrp="1"/>
          </p:cNvSpPr>
          <p:nvPr>
            <p:ph type="body" sz="quarter" idx="21"/>
          </p:nvPr>
        </p:nvSpPr>
        <p:spPr>
          <a:xfrm>
            <a:off x="4514628" y="850464"/>
            <a:ext cx="6705822" cy="4530541"/>
          </a:xfrm>
        </p:spPr>
        <p:txBody>
          <a:bodyPr/>
          <a:lstStyle/>
          <a:p>
            <a:pPr>
              <a:spcAft>
                <a:spcPts val="600"/>
              </a:spcAft>
            </a:pPr>
            <a:r>
              <a:rPr lang="en-US" dirty="0"/>
              <a:t>De strategische seizoensgebonden dynamische prijstabel bouwt voort op uw basistarief en seizoensgebonden prijsstrategie door meer flexibiliteit, vraaggestuurde inzichten en dynamische aanpassingen te introduceren.</a:t>
            </a:r>
          </a:p>
          <a:p>
            <a:pPr>
              <a:spcAft>
                <a:spcPts val="600"/>
              </a:spcAft>
            </a:pPr>
            <a:r>
              <a:rPr lang="en-US" dirty="0"/>
              <a:t>Met deze tool kunt u uw prijsmodel verfijnen op basis van realtime vraag, trends bij concurrenten en </a:t>
            </a:r>
            <a:r>
              <a:rPr lang="en-US" dirty="0" err="1"/>
              <a:t>gastgedrag</a:t>
            </a:r>
            <a:r>
              <a:rPr lang="en-US" dirty="0"/>
              <a:t>, zodat u uw piekperiodes </a:t>
            </a:r>
            <a:r>
              <a:rPr lang="en-US" dirty="0" err="1"/>
              <a:t>optimaal</a:t>
            </a:r>
            <a:r>
              <a:rPr lang="en-US" dirty="0"/>
              <a:t> kunt </a:t>
            </a:r>
            <a:r>
              <a:rPr lang="en-US" dirty="0" err="1"/>
              <a:t>benutten </a:t>
            </a:r>
            <a:r>
              <a:rPr lang="en-US" dirty="0"/>
              <a:t>en concurrerend kunt blijven tijdens rustigere seizoenen. Het helpt u rekening te houden met:</a:t>
            </a:r>
          </a:p>
          <a:p>
            <a:pPr marL="342900" indent="-342900">
              <a:buFont typeface="Wingdings" panose="05000000000000000000" pitchFamily="2" charset="2"/>
              <a:buChar char="v"/>
            </a:pPr>
            <a:r>
              <a:rPr lang="en-US" dirty="0"/>
              <a:t>Prijsverschillen </a:t>
            </a:r>
            <a:r>
              <a:rPr lang="en-US" b="1" dirty="0"/>
              <a:t>tussen weekdagen en weekends</a:t>
            </a:r>
          </a:p>
          <a:p>
            <a:pPr marL="342900" indent="-342900">
              <a:buFont typeface="Wingdings" panose="05000000000000000000" pitchFamily="2" charset="2"/>
              <a:buChar char="v"/>
            </a:pPr>
            <a:r>
              <a:rPr lang="en-US" b="1" dirty="0"/>
              <a:t>Toeslagen voor </a:t>
            </a:r>
            <a:r>
              <a:rPr lang="en-US" dirty="0"/>
              <a:t>feestdagen en piekperiodes</a:t>
            </a:r>
          </a:p>
          <a:p>
            <a:pPr marL="342900" indent="-342900">
              <a:buFont typeface="Wingdings" panose="05000000000000000000" pitchFamily="2" charset="2"/>
              <a:buChar char="v"/>
            </a:pPr>
            <a:r>
              <a:rPr lang="en-US" dirty="0"/>
              <a:t>Last-minute </a:t>
            </a:r>
            <a:r>
              <a:rPr lang="en-US" b="1" dirty="0"/>
              <a:t>kortingen </a:t>
            </a:r>
            <a:r>
              <a:rPr lang="en-US" dirty="0"/>
              <a:t>of incentives voor vroege boekingen</a:t>
            </a:r>
          </a:p>
          <a:p>
            <a:pPr marL="342900" indent="-342900">
              <a:buFont typeface="Wingdings" panose="05000000000000000000" pitchFamily="2" charset="2"/>
              <a:buChar char="v"/>
            </a:pPr>
            <a:r>
              <a:rPr lang="en-US" dirty="0"/>
              <a:t>Regels voor </a:t>
            </a:r>
            <a:r>
              <a:rPr lang="en-US" b="1" dirty="0"/>
              <a:t>minimaal aantal overnachtingen </a:t>
            </a:r>
            <a:r>
              <a:rPr lang="en-US" dirty="0"/>
              <a:t>in alle seizoenen</a:t>
            </a:r>
          </a:p>
          <a:p>
            <a:pPr marL="342900" indent="-342900">
              <a:buFont typeface="Wingdings" panose="05000000000000000000" pitchFamily="2" charset="2"/>
              <a:buChar char="v"/>
            </a:pPr>
            <a:r>
              <a:rPr lang="en-US" b="1" dirty="0"/>
              <a:t>Op vraag gebaseerde prijsstaffels </a:t>
            </a:r>
            <a:r>
              <a:rPr lang="en-US" dirty="0"/>
              <a:t>(bijv. hoge vraag = hogere prijzen)</a:t>
            </a:r>
          </a:p>
          <a:p>
            <a:pPr marL="342900" indent="-342900">
              <a:buFont typeface="Wingdings" panose="05000000000000000000" pitchFamily="2" charset="2"/>
              <a:buChar char="v"/>
            </a:pPr>
            <a:endParaRPr lang="en-US" sz="1000" dirty="0"/>
          </a:p>
        </p:txBody>
      </p:sp>
      <p:sp>
        <p:nvSpPr>
          <p:cNvPr id="5" name="Text Placeholder 4">
            <a:extLst>
              <a:ext uri="{FF2B5EF4-FFF2-40B4-BE49-F238E27FC236}">
                <a16:creationId xmlns:a16="http://schemas.microsoft.com/office/drawing/2014/main" id="{F76FEED4-14D9-D118-EA8C-1801A2D1D859}"/>
              </a:ext>
            </a:extLst>
          </p:cNvPr>
          <p:cNvSpPr>
            <a:spLocks noGrp="1"/>
          </p:cNvSpPr>
          <p:nvPr>
            <p:ph type="body" sz="quarter" idx="18"/>
          </p:nvPr>
        </p:nvSpPr>
        <p:spPr>
          <a:xfrm>
            <a:off x="363060" y="1978165"/>
            <a:ext cx="3016098" cy="1049221"/>
          </a:xfrm>
        </p:spPr>
        <p:txBody>
          <a:bodyPr/>
          <a:lstStyle/>
          <a:p>
            <a:r>
              <a:rPr lang="en-IE" b="0" dirty="0"/>
              <a:t>Strategische seizoensgebonden prijscalculator</a:t>
            </a:r>
            <a:endParaRPr lang="en-IE" b="0" dirty="0">
              <a:solidFill>
                <a:srgbClr val="E96751"/>
              </a:solidFill>
            </a:endParaRPr>
          </a:p>
        </p:txBody>
      </p:sp>
      <p:sp>
        <p:nvSpPr>
          <p:cNvPr id="6" name="Text Placeholder 5">
            <a:extLst>
              <a:ext uri="{FF2B5EF4-FFF2-40B4-BE49-F238E27FC236}">
                <a16:creationId xmlns:a16="http://schemas.microsoft.com/office/drawing/2014/main" id="{073A3D3B-0677-027A-B8F6-DFBED37B6202}"/>
              </a:ext>
            </a:extLst>
          </p:cNvPr>
          <p:cNvSpPr>
            <a:spLocks noGrp="1"/>
          </p:cNvSpPr>
          <p:nvPr>
            <p:ph type="body" sz="quarter" idx="19"/>
          </p:nvPr>
        </p:nvSpPr>
        <p:spPr>
          <a:xfrm>
            <a:off x="261922" y="850464"/>
            <a:ext cx="3218374" cy="385564"/>
          </a:xfrm>
        </p:spPr>
        <p:txBody>
          <a:bodyPr/>
          <a:lstStyle/>
          <a:p>
            <a:r>
              <a:rPr lang="en-IE" sz="2800" dirty="0"/>
              <a:t>Modellering van scenario's voor prijswijzigingen</a:t>
            </a:r>
          </a:p>
          <a:p>
            <a:endParaRPr lang="en-IE" sz="2800" dirty="0"/>
          </a:p>
        </p:txBody>
      </p:sp>
      <p:grpSp>
        <p:nvGrpSpPr>
          <p:cNvPr id="2" name="Group 1">
            <a:extLst>
              <a:ext uri="{FF2B5EF4-FFF2-40B4-BE49-F238E27FC236}">
                <a16:creationId xmlns:a16="http://schemas.microsoft.com/office/drawing/2014/main" id="{0D98E2A3-2CA2-C2CA-BC71-43F71250AE4E}"/>
              </a:ext>
            </a:extLst>
          </p:cNvPr>
          <p:cNvGrpSpPr/>
          <p:nvPr/>
        </p:nvGrpSpPr>
        <p:grpSpPr>
          <a:xfrm>
            <a:off x="10920313" y="237675"/>
            <a:ext cx="1081945" cy="1011723"/>
            <a:chOff x="1016000" y="1137920"/>
            <a:chExt cx="1016000" cy="1016000"/>
          </a:xfrm>
        </p:grpSpPr>
        <p:sp>
          <p:nvSpPr>
            <p:cNvPr id="3" name="Oval 2">
              <a:extLst>
                <a:ext uri="{FF2B5EF4-FFF2-40B4-BE49-F238E27FC236}">
                  <a16:creationId xmlns:a16="http://schemas.microsoft.com/office/drawing/2014/main" id="{9C661A0E-41C7-6FB8-D564-444FB065362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D103D0D-91F9-2804-47D5-7BB5E18E3A8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33</a:t>
              </a:r>
            </a:p>
          </p:txBody>
        </p:sp>
      </p:grpSp>
    </p:spTree>
    <p:extLst>
      <p:ext uri="{BB962C8B-B14F-4D97-AF65-F5344CB8AC3E}">
        <p14:creationId xmlns:p14="http://schemas.microsoft.com/office/powerpoint/2010/main" val="431075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E093-9E91-D0EE-35AC-9A12D70E689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1BA8ADC-CE28-85DE-E305-6E49DC401AD8}"/>
              </a:ext>
            </a:extLst>
          </p:cNvPr>
          <p:cNvSpPr>
            <a:spLocks noGrp="1"/>
          </p:cNvSpPr>
          <p:nvPr>
            <p:ph type="body" sz="quarter" idx="18"/>
          </p:nvPr>
        </p:nvSpPr>
        <p:spPr>
          <a:xfrm>
            <a:off x="788657" y="1284138"/>
            <a:ext cx="10755643" cy="3499183"/>
          </a:xfrm>
        </p:spPr>
        <p:txBody>
          <a:bodyPr/>
          <a:lstStyle/>
          <a:p>
            <a:pPr>
              <a:spcAft>
                <a:spcPts val="600"/>
              </a:spcAft>
            </a:pPr>
            <a:r>
              <a:rPr lang="en-US" sz="2000" dirty="0"/>
              <a:t>Door dit geavanceerde model te gebruiken, dekt u niet alleen uw kosten, maar </a:t>
            </a:r>
            <a:r>
              <a:rPr lang="en-US" sz="2000" b="1" dirty="0" err="1"/>
              <a:t>maximaliseert</a:t>
            </a:r>
            <a:r>
              <a:rPr lang="en-US" sz="2000" dirty="0"/>
              <a:t> u ook </a:t>
            </a:r>
            <a:r>
              <a:rPr lang="en-US" sz="2000" b="1" dirty="0"/>
              <a:t>uw inkomsten</a:t>
            </a:r>
            <a:r>
              <a:rPr lang="en-US" sz="2000" dirty="0"/>
              <a:t>, verbetert u de bezettingsgraad en biedt u prijzen die </a:t>
            </a:r>
            <a:r>
              <a:rPr lang="en-US" sz="2000" b="1" dirty="0"/>
              <a:t>de werkelijke marktwaarde </a:t>
            </a:r>
            <a:r>
              <a:rPr lang="en-US" sz="2000" dirty="0"/>
              <a:t>van uw accommodatie gedurende het hele jaar weerspiegelen.</a:t>
            </a:r>
          </a:p>
          <a:p>
            <a:pPr>
              <a:spcAft>
                <a:spcPts val="600"/>
              </a:spcAft>
            </a:pPr>
            <a:r>
              <a:rPr lang="en-US" sz="2000" b="1" dirty="0">
                <a:solidFill>
                  <a:srgbClr val="E96751"/>
                </a:solidFill>
              </a:rPr>
              <a:t>U kunt strategisch:</a:t>
            </a:r>
          </a:p>
          <a:p>
            <a:pPr marL="342900" indent="-342900">
              <a:spcAft>
                <a:spcPts val="600"/>
              </a:spcAft>
              <a:buFont typeface="Wingdings" panose="05000000000000000000" pitchFamily="2" charset="2"/>
              <a:buChar char="v"/>
            </a:pPr>
            <a:r>
              <a:rPr lang="en-US" sz="2000" b="1" dirty="0"/>
              <a:t>Uw prijzen afstemmen op de werkelijke boekingspatronen </a:t>
            </a:r>
            <a:r>
              <a:rPr lang="en-US" sz="2000" dirty="0"/>
              <a:t>in verschillende seizoenen</a:t>
            </a:r>
          </a:p>
          <a:p>
            <a:pPr marL="342900" indent="-342900">
              <a:spcAft>
                <a:spcPts val="600"/>
              </a:spcAft>
              <a:buFont typeface="Wingdings" panose="05000000000000000000" pitchFamily="2" charset="2"/>
              <a:buChar char="v"/>
            </a:pPr>
            <a:r>
              <a:rPr lang="en-US" sz="2000" b="1" dirty="0"/>
              <a:t>Onderprijzing tijdens piekperiodes </a:t>
            </a:r>
            <a:r>
              <a:rPr lang="en-US" sz="2000" dirty="0"/>
              <a:t>met een hoge vraag </a:t>
            </a:r>
            <a:r>
              <a:rPr lang="en-US" sz="2000" b="1" dirty="0"/>
              <a:t>te voorkomen</a:t>
            </a:r>
          </a:p>
          <a:p>
            <a:pPr marL="342900" indent="-342900">
              <a:spcAft>
                <a:spcPts val="600"/>
              </a:spcAft>
              <a:buFont typeface="Wingdings" panose="05000000000000000000" pitchFamily="2" charset="2"/>
              <a:buChar char="v"/>
            </a:pPr>
            <a:r>
              <a:rPr lang="en-US" sz="2000" b="1" dirty="0"/>
              <a:t>Concurrerend te blijven in dalperiodes </a:t>
            </a:r>
            <a:r>
              <a:rPr lang="en-US" sz="2000" dirty="0"/>
              <a:t>door kortingen aan te bieden die uw winstgevendheid nog steeds beschermen</a:t>
            </a:r>
          </a:p>
          <a:p>
            <a:pPr marL="342900" indent="-342900">
              <a:spcAft>
                <a:spcPts val="600"/>
              </a:spcAft>
              <a:buFont typeface="Wingdings" panose="05000000000000000000" pitchFamily="2" charset="2"/>
              <a:buChar char="v"/>
            </a:pPr>
            <a:r>
              <a:rPr lang="en-US" sz="2000" b="1" dirty="0"/>
              <a:t>verschillende prijs- en bezettingsscenario's testen, </a:t>
            </a:r>
            <a:r>
              <a:rPr lang="en-US" sz="2000" dirty="0"/>
              <a:t>zodat u de jaarlijkse inkomsten en cashflow kunt voorspellen</a:t>
            </a:r>
          </a:p>
          <a:p>
            <a:pPr marL="342900" indent="-342900">
              <a:spcAft>
                <a:spcPts val="600"/>
              </a:spcAft>
              <a:buFont typeface="Wingdings" panose="05000000000000000000" pitchFamily="2" charset="2"/>
              <a:buChar char="v"/>
            </a:pPr>
            <a:r>
              <a:rPr lang="en-US" sz="2000" b="1" dirty="0"/>
              <a:t>Weloverwogen beslissingen nemen </a:t>
            </a:r>
            <a:r>
              <a:rPr lang="en-US" sz="2000" dirty="0"/>
              <a:t>over promoties, minimumverblijfsbeleid en wijzigingen in de prijsstrategie</a:t>
            </a:r>
          </a:p>
          <a:p>
            <a:pPr marL="342900" indent="-342900">
              <a:spcAft>
                <a:spcPts val="600"/>
              </a:spcAft>
              <a:buFont typeface="Wingdings" panose="05000000000000000000" pitchFamily="2" charset="2"/>
              <a:buChar char="v"/>
            </a:pPr>
            <a:endParaRPr lang="en-US" sz="2000" dirty="0"/>
          </a:p>
          <a:p>
            <a:pPr>
              <a:spcAft>
                <a:spcPts val="600"/>
              </a:spcAft>
            </a:pPr>
            <a:r>
              <a:rPr lang="en-US" sz="2000" dirty="0"/>
              <a:t>Met deze tool creëert u een </a:t>
            </a:r>
            <a:r>
              <a:rPr lang="en-US" sz="2000" b="1" dirty="0"/>
              <a:t>dynamisch prijsmodel </a:t>
            </a:r>
            <a:r>
              <a:rPr lang="en-US" sz="2000" dirty="0"/>
              <a:t>in plaats van een vast tarief, waardoor uw bedrijf een concurrentievoordeel krijgt en u meer controle hebt over de financiële prestaties gedurende het hele jaar.</a:t>
            </a:r>
          </a:p>
          <a:p>
            <a:pPr>
              <a:spcAft>
                <a:spcPts val="600"/>
              </a:spcAft>
            </a:pPr>
            <a:br>
              <a:rPr lang="en-US" sz="2000" dirty="0"/>
            </a:br>
            <a:endParaRPr lang="en-IE" sz="2000" dirty="0"/>
          </a:p>
        </p:txBody>
      </p:sp>
      <p:sp>
        <p:nvSpPr>
          <p:cNvPr id="7" name="Text Placeholder 6">
            <a:extLst>
              <a:ext uri="{FF2B5EF4-FFF2-40B4-BE49-F238E27FC236}">
                <a16:creationId xmlns:a16="http://schemas.microsoft.com/office/drawing/2014/main" id="{70ADF1A3-D9E3-9DDF-BF3C-D6B61BB10167}"/>
              </a:ext>
            </a:extLst>
          </p:cNvPr>
          <p:cNvSpPr>
            <a:spLocks noGrp="1"/>
          </p:cNvSpPr>
          <p:nvPr>
            <p:ph type="body" sz="quarter" idx="16"/>
          </p:nvPr>
        </p:nvSpPr>
        <p:spPr>
          <a:xfrm>
            <a:off x="788657" y="247543"/>
            <a:ext cx="10614687" cy="803654"/>
          </a:xfrm>
        </p:spPr>
        <p:txBody>
          <a:bodyPr/>
          <a:lstStyle/>
          <a:p>
            <a:r>
              <a:rPr lang="en-IE" dirty="0"/>
              <a:t>Strategische seizoensgebonden prijscalculator: </a:t>
            </a:r>
            <a:r>
              <a:rPr lang="en-IE" b="0" dirty="0">
                <a:solidFill>
                  <a:srgbClr val="E96751"/>
                </a:solidFill>
              </a:rPr>
              <a:t>dynamische tariefplanning</a:t>
            </a:r>
          </a:p>
        </p:txBody>
      </p:sp>
    </p:spTree>
    <p:extLst>
      <p:ext uri="{BB962C8B-B14F-4D97-AF65-F5344CB8AC3E}">
        <p14:creationId xmlns:p14="http://schemas.microsoft.com/office/powerpoint/2010/main" val="1039970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3E07B-609D-A62D-C1B4-81A9D24749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6655457-90DD-7291-0021-F09A7AD637C3}"/>
              </a:ext>
            </a:extLst>
          </p:cNvPr>
          <p:cNvSpPr>
            <a:spLocks noGrp="1"/>
          </p:cNvSpPr>
          <p:nvPr>
            <p:ph type="body" sz="quarter" idx="16"/>
          </p:nvPr>
        </p:nvSpPr>
        <p:spPr>
          <a:xfrm>
            <a:off x="447675" y="159751"/>
            <a:ext cx="10614687" cy="803654"/>
          </a:xfrm>
        </p:spPr>
        <p:txBody>
          <a:bodyPr/>
          <a:lstStyle/>
          <a:p>
            <a:r>
              <a:rPr lang="en-IE" sz="2800" dirty="0"/>
              <a:t>Strategische seizoensgebonden prijscalculator: </a:t>
            </a:r>
            <a:r>
              <a:rPr lang="en-IE" sz="2800" b="0" dirty="0">
                <a:solidFill>
                  <a:srgbClr val="E96751"/>
                </a:solidFill>
              </a:rPr>
              <a:t>dynamische tariefplanning</a:t>
            </a:r>
          </a:p>
          <a:p>
            <a:endParaRPr lang="en-IE" sz="2800" dirty="0"/>
          </a:p>
        </p:txBody>
      </p:sp>
      <p:graphicFrame>
        <p:nvGraphicFramePr>
          <p:cNvPr id="5" name="Table 4">
            <a:extLst>
              <a:ext uri="{FF2B5EF4-FFF2-40B4-BE49-F238E27FC236}">
                <a16:creationId xmlns:a16="http://schemas.microsoft.com/office/drawing/2014/main" id="{CE7E4E23-B079-AB73-176E-FA2FE38A170E}"/>
              </a:ext>
            </a:extLst>
          </p:cNvPr>
          <p:cNvGraphicFramePr>
            <a:graphicFrameLocks noGrp="1"/>
          </p:cNvGraphicFramePr>
          <p:nvPr>
            <p:extLst>
              <p:ext uri="{D42A27DB-BD31-4B8C-83A1-F6EECF244321}">
                <p14:modId xmlns:p14="http://schemas.microsoft.com/office/powerpoint/2010/main" val="2481391325"/>
              </p:ext>
            </p:extLst>
          </p:nvPr>
        </p:nvGraphicFramePr>
        <p:xfrm>
          <a:off x="422175" y="685988"/>
          <a:ext cx="11322150" cy="5930410"/>
        </p:xfrm>
        <a:graphic>
          <a:graphicData uri="http://schemas.openxmlformats.org/drawingml/2006/table">
            <a:tbl>
              <a:tblPr/>
              <a:tblGrid>
                <a:gridCol w="2363581">
                  <a:extLst>
                    <a:ext uri="{9D8B030D-6E8A-4147-A177-3AD203B41FA5}">
                      <a16:colId xmlns:a16="http://schemas.microsoft.com/office/drawing/2014/main" val="1663284327"/>
                    </a:ext>
                  </a:extLst>
                </a:gridCol>
                <a:gridCol w="8958569">
                  <a:extLst>
                    <a:ext uri="{9D8B030D-6E8A-4147-A177-3AD203B41FA5}">
                      <a16:colId xmlns:a16="http://schemas.microsoft.com/office/drawing/2014/main" val="1585532790"/>
                    </a:ext>
                  </a:extLst>
                </a:gridCol>
              </a:tblGrid>
              <a:tr h="355211">
                <a:tc>
                  <a:txBody>
                    <a:bodyPr/>
                    <a:lstStyle/>
                    <a:p>
                      <a:pPr>
                        <a:buNone/>
                      </a:pPr>
                      <a:r>
                        <a:rPr lang="en-IE" sz="1800" b="1" dirty="0">
                          <a:solidFill>
                            <a:schemeClr val="bg1"/>
                          </a:solidFill>
                        </a:rPr>
                        <a:t>Term</a:t>
                      </a:r>
                      <a:endParaRPr lang="en-IE" sz="18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Betekenis</a:t>
                      </a:r>
                      <a:endParaRPr lang="en-IE" sz="18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696580946"/>
                  </a:ext>
                </a:extLst>
              </a:tr>
              <a:tr h="888028">
                <a:tc>
                  <a:txBody>
                    <a:bodyPr/>
                    <a:lstStyle/>
                    <a:p>
                      <a:pPr>
                        <a:buNone/>
                      </a:pPr>
                      <a:r>
                        <a:rPr lang="en-IE" sz="1800" b="0" dirty="0">
                          <a:solidFill>
                            <a:schemeClr val="bg1"/>
                          </a:solidFill>
                        </a:rPr>
                        <a:t>Doel</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Dit model is ontwikkeld om </a:t>
                      </a:r>
                      <a:r>
                        <a:rPr lang="en-US" sz="1800" b="1" dirty="0">
                          <a:solidFill>
                            <a:srgbClr val="595959"/>
                          </a:solidFill>
                        </a:rPr>
                        <a:t>uw aanbod strategisch te prijzen</a:t>
                      </a:r>
                      <a:r>
                        <a:rPr lang="en-US" sz="1800" dirty="0">
                          <a:solidFill>
                            <a:srgbClr val="595959"/>
                          </a:solidFill>
                        </a:rPr>
                        <a:t>, zodat u niet alleen uw bedrijfskosten dekt, maar ook een </a:t>
                      </a:r>
                      <a:r>
                        <a:rPr lang="en-US" sz="1800" b="1" dirty="0">
                          <a:solidFill>
                            <a:srgbClr val="595959"/>
                          </a:solidFill>
                        </a:rPr>
                        <a:t>beoogde winstdoelstelling </a:t>
                      </a:r>
                      <a:r>
                        <a:rPr lang="en-US" sz="1800" dirty="0">
                          <a:solidFill>
                            <a:srgbClr val="595959"/>
                          </a:solidFill>
                        </a:rPr>
                        <a:t>haalt. Het is ideaal voor echte bedrijfsplanning.</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457138"/>
                  </a:ext>
                </a:extLst>
              </a:tr>
              <a:tr h="621620">
                <a:tc>
                  <a:txBody>
                    <a:bodyPr/>
                    <a:lstStyle/>
                    <a:p>
                      <a:pPr>
                        <a:buNone/>
                      </a:pPr>
                      <a:r>
                        <a:rPr lang="en-IE" sz="1800" b="0" dirty="0">
                          <a:solidFill>
                            <a:schemeClr val="bg1"/>
                          </a:solidFill>
                        </a:rPr>
                        <a:t>Tariefbasis</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In plaats van willekeurige tarieven per seizoen te kiezen, begint u met een berekend </a:t>
                      </a:r>
                      <a:r>
                        <a:rPr lang="en-US" sz="1800" b="1" dirty="0">
                          <a:solidFill>
                            <a:srgbClr val="595959"/>
                          </a:solidFill>
                        </a:rPr>
                        <a:t>basistarief </a:t>
                      </a:r>
                      <a:r>
                        <a:rPr lang="en-US" sz="1800" dirty="0">
                          <a:solidFill>
                            <a:srgbClr val="595959"/>
                          </a:solidFill>
                        </a:rPr>
                        <a:t>(bijvoorbeeld € 125), gebaseerd op uw kosten en winstdoelstelling. Vervolgens </a:t>
                      </a:r>
                      <a:r>
                        <a:rPr lang="en-US" sz="1800" b="1" dirty="0">
                          <a:solidFill>
                            <a:srgbClr val="595959"/>
                          </a:solidFill>
                        </a:rPr>
                        <a:t>past</a:t>
                      </a:r>
                      <a:r>
                        <a:rPr lang="en-US" sz="1800" dirty="0">
                          <a:solidFill>
                            <a:srgbClr val="595959"/>
                          </a:solidFill>
                        </a:rPr>
                        <a:t> u dit tarief </a:t>
                      </a:r>
                      <a:r>
                        <a:rPr lang="en-US" sz="1800" b="1" dirty="0">
                          <a:solidFill>
                            <a:srgbClr val="595959"/>
                          </a:solidFill>
                        </a:rPr>
                        <a:t>naar boven of beneden aan, </a:t>
                      </a:r>
                      <a:r>
                        <a:rPr lang="en-US" sz="1800" dirty="0">
                          <a:solidFill>
                            <a:srgbClr val="595959"/>
                          </a:solidFill>
                        </a:rPr>
                        <a:t>afhankelijk van de vraag in elk seizoen.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517443"/>
                  </a:ext>
                </a:extLst>
              </a:tr>
              <a:tr h="621620">
                <a:tc>
                  <a:txBody>
                    <a:bodyPr/>
                    <a:lstStyle/>
                    <a:p>
                      <a:pPr>
                        <a:buNone/>
                      </a:pPr>
                      <a:r>
                        <a:rPr lang="en-IE" sz="1800" b="0" dirty="0">
                          <a:solidFill>
                            <a:schemeClr val="bg1"/>
                          </a:solidFill>
                        </a:rPr>
                        <a:t>Bezettingsgraad</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Gaat uit van </a:t>
                      </a:r>
                      <a:r>
                        <a:rPr lang="en-US" sz="1800" b="1" dirty="0">
                          <a:solidFill>
                            <a:srgbClr val="595959"/>
                          </a:solidFill>
                        </a:rPr>
                        <a:t>meer betrouwbare boekingspercentages </a:t>
                      </a:r>
                      <a:r>
                        <a:rPr lang="en-US" sz="1800" dirty="0">
                          <a:solidFill>
                            <a:srgbClr val="595959"/>
                          </a:solidFill>
                        </a:rPr>
                        <a:t>dan het vaste model — 25% in het laagseizoen, 45% in het middenseizoen en 65% in het hoogseizoen — wat een groeimindset of goede marketing weerspiegelt.</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929578"/>
                  </a:ext>
                </a:extLst>
              </a:tr>
              <a:tr h="621620">
                <a:tc>
                  <a:txBody>
                    <a:bodyPr/>
                    <a:lstStyle/>
                    <a:p>
                      <a:pPr>
                        <a:buNone/>
                      </a:pPr>
                      <a:r>
                        <a:rPr lang="en-IE" sz="1800" b="0" dirty="0">
                          <a:solidFill>
                            <a:schemeClr val="bg1"/>
                          </a:solidFill>
                        </a:rPr>
                        <a:t>Tariefstrategie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De tarieven worden </a:t>
                      </a:r>
                      <a:r>
                        <a:rPr lang="en-US" sz="1800" b="1" dirty="0">
                          <a:solidFill>
                            <a:srgbClr val="595959"/>
                          </a:solidFill>
                        </a:rPr>
                        <a:t>dynamisch aangepast</a:t>
                      </a:r>
                      <a:r>
                        <a:rPr lang="en-US" sz="1800" dirty="0">
                          <a:solidFill>
                            <a:srgbClr val="595959"/>
                          </a:solidFill>
                        </a:rPr>
                        <a:t>. In het hoogseizoen kunt u bijvoorbeeld 20% toevoegen en in het laagseizoen 15% aftrekken. Het reageert op wanneer mensen meer of minder geneigd zijn om te boeken.</a:t>
                      </a:r>
                      <a:endParaRPr lang="en-IE" sz="1800" kern="1200" dirty="0">
                        <a:solidFill>
                          <a:srgbClr val="5959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335934"/>
                  </a:ext>
                </a:extLst>
              </a:tr>
              <a:tr h="621620">
                <a:tc>
                  <a:txBody>
                    <a:bodyPr/>
                    <a:lstStyle/>
                    <a:p>
                      <a:pPr>
                        <a:buNone/>
                      </a:pPr>
                      <a:r>
                        <a:rPr lang="en-IE" sz="1800" b="0" dirty="0">
                          <a:solidFill>
                            <a:schemeClr val="bg1"/>
                          </a:solidFill>
                        </a:rPr>
                        <a:t>Kosten bijhouden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In tegenstelling tot vaste modellen omvat dit </a:t>
                      </a:r>
                      <a:r>
                        <a:rPr lang="en-US" sz="1800" b="1" dirty="0">
                          <a:solidFill>
                            <a:srgbClr val="595959"/>
                          </a:solidFill>
                        </a:rPr>
                        <a:t>de geschatte exploitatiekosten per seizoen</a:t>
                      </a:r>
                      <a:r>
                        <a:rPr lang="en-US" sz="1800" dirty="0">
                          <a:solidFill>
                            <a:srgbClr val="595959"/>
                          </a:solidFill>
                        </a:rPr>
                        <a:t>, zodat u duidelijk kunt zien of u winst maakt of verlies lijdt.</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770458"/>
                  </a:ext>
                </a:extLst>
              </a:tr>
              <a:tr h="621620">
                <a:tc>
                  <a:txBody>
                    <a:bodyPr/>
                    <a:lstStyle/>
                    <a:p>
                      <a:pPr>
                        <a:buNone/>
                      </a:pPr>
                      <a:r>
                        <a:rPr lang="en-IE" sz="1800" b="0" dirty="0">
                          <a:solidFill>
                            <a:schemeClr val="bg1"/>
                          </a:solidFill>
                        </a:rPr>
                        <a:t>Verwachte inkomsten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Deze prijsstrategie voorspelt </a:t>
                      </a:r>
                      <a:r>
                        <a:rPr lang="en-US" sz="1800" b="1" dirty="0">
                          <a:solidFill>
                            <a:srgbClr val="595959"/>
                          </a:solidFill>
                        </a:rPr>
                        <a:t>€ 45.630 per jaar</a:t>
                      </a:r>
                      <a:r>
                        <a:rPr lang="en-US" sz="1800" dirty="0">
                          <a:solidFill>
                            <a:srgbClr val="595959"/>
                          </a:solidFill>
                        </a:rPr>
                        <a:t>, wat </a:t>
                      </a:r>
                      <a:r>
                        <a:rPr lang="en-US" sz="1800" b="1" dirty="0">
                          <a:solidFill>
                            <a:srgbClr val="595959"/>
                          </a:solidFill>
                        </a:rPr>
                        <a:t>meer dan het dubbele </a:t>
                      </a:r>
                      <a:r>
                        <a:rPr lang="en-US" sz="1800" dirty="0">
                          <a:solidFill>
                            <a:srgbClr val="595959"/>
                          </a:solidFill>
                        </a:rPr>
                        <a:t>is van wat u zou verdienen met een standaard vast tariefmodel.</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704379"/>
                  </a:ext>
                </a:extLst>
              </a:tr>
              <a:tr h="621620">
                <a:tc>
                  <a:txBody>
                    <a:bodyPr/>
                    <a:lstStyle/>
                    <a:p>
                      <a:pPr>
                        <a:buNone/>
                      </a:pPr>
                      <a:r>
                        <a:rPr lang="en-IE" sz="1800" dirty="0">
                          <a:solidFill>
                            <a:schemeClr val="bg1"/>
                          </a:solidFill>
                        </a:rPr>
                        <a:t>Winstberekening</a:t>
                      </a:r>
                      <a:endParaRPr lang="en-IE" sz="1800" b="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dirty="0">
                          <a:solidFill>
                            <a:srgbClr val="595959"/>
                          </a:solidFill>
                        </a:rPr>
                        <a:t>Het toont duidelijk </a:t>
                      </a:r>
                      <a:r>
                        <a:rPr lang="en-US" sz="1800" b="1" dirty="0">
                          <a:solidFill>
                            <a:srgbClr val="595959"/>
                          </a:solidFill>
                        </a:rPr>
                        <a:t>een totale jaarlijkse winst van € 26.430</a:t>
                      </a:r>
                      <a:r>
                        <a:rPr lang="en-US" sz="1800" dirty="0">
                          <a:solidFill>
                            <a:srgbClr val="595959"/>
                          </a:solidFill>
                        </a:rPr>
                        <a:t>, waardoor het een complete financiële tool is – niet alleen een omzetprognose.</a:t>
                      </a:r>
                      <a:endParaRPr lang="en-IE" sz="18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213764"/>
                  </a:ext>
                </a:extLst>
              </a:tr>
            </a:tbl>
          </a:graphicData>
        </a:graphic>
      </p:graphicFrame>
    </p:spTree>
    <p:extLst>
      <p:ext uri="{BB962C8B-B14F-4D97-AF65-F5344CB8AC3E}">
        <p14:creationId xmlns:p14="http://schemas.microsoft.com/office/powerpoint/2010/main" val="4171758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FBF1A-A52D-26FF-60FF-DD43F2F60BD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C15AC9B8-4139-1981-6A0C-B54F00F7AABC}"/>
              </a:ext>
            </a:extLst>
          </p:cNvPr>
          <p:cNvSpPr>
            <a:spLocks noGrp="1"/>
          </p:cNvSpPr>
          <p:nvPr>
            <p:ph type="body" sz="quarter" idx="28"/>
          </p:nvPr>
        </p:nvSpPr>
        <p:spPr>
          <a:xfrm>
            <a:off x="600549" y="1176930"/>
            <a:ext cx="5282913" cy="4671588"/>
          </a:xfrm>
        </p:spPr>
        <p:txBody>
          <a:bodyPr/>
          <a:lstStyle/>
          <a:p>
            <a:pPr marL="0" indent="0"/>
            <a:r>
              <a:rPr lang="en-US" sz="1800" dirty="0"/>
              <a:t>Kies een prijsmodel dat aansluit bij uw bedrijfsdoelstellingen, waarden en kostenstructuur, zodat u niet alleen duurzaamheid maar ook winst op lange termijn garandeert.</a:t>
            </a:r>
            <a:endParaRPr lang="en-US" sz="1800" i="1" dirty="0"/>
          </a:p>
          <a:p>
            <a:pPr marL="0" indent="0"/>
            <a:r>
              <a:rPr lang="en-US" sz="1800" dirty="0"/>
              <a:t>Zodra u uw break-evenpunt hebt bereikt, is het tijd om te beslissen hoe u winst wilt maken. U kunt gebruikmaken van:</a:t>
            </a:r>
          </a:p>
          <a:p>
            <a:pPr marL="342900" indent="-342900">
              <a:buFont typeface="Arial" panose="020B0604020202020204" pitchFamily="34" charset="0"/>
              <a:buChar char="•"/>
            </a:pPr>
            <a:r>
              <a:rPr lang="en-US" sz="1800" dirty="0"/>
              <a:t>Een </a:t>
            </a:r>
            <a:r>
              <a:rPr lang="en-US" sz="1800" b="1" dirty="0"/>
              <a:t>kostprijs-plusstrategie </a:t>
            </a:r>
            <a:r>
              <a:rPr lang="en-US" sz="1800" dirty="0"/>
              <a:t>(een marge bovenop de kosten),</a:t>
            </a:r>
          </a:p>
          <a:p>
            <a:pPr marL="342900" indent="-342900">
              <a:buFont typeface="Arial" panose="020B0604020202020204" pitchFamily="34" charset="0"/>
              <a:buChar char="•"/>
            </a:pPr>
            <a:r>
              <a:rPr lang="en-US" sz="1800" dirty="0"/>
              <a:t>Een </a:t>
            </a:r>
            <a:r>
              <a:rPr lang="en-US" sz="1800" b="1" dirty="0"/>
              <a:t>op waarde gebaseerde strategie </a:t>
            </a:r>
            <a:r>
              <a:rPr lang="en-US" sz="1800" dirty="0"/>
              <a:t>(prijs op basis van de perceptie van de gast), of</a:t>
            </a:r>
          </a:p>
          <a:p>
            <a:pPr marL="342900" indent="-342900">
              <a:buFont typeface="Arial" panose="020B0604020202020204" pitchFamily="34" charset="0"/>
              <a:buChar char="•"/>
            </a:pPr>
            <a:r>
              <a:rPr lang="en-US" sz="1800" dirty="0"/>
              <a:t>Een </a:t>
            </a:r>
            <a:r>
              <a:rPr lang="en-US" sz="1800" b="1" dirty="0"/>
              <a:t>break-evenstrategie </a:t>
            </a:r>
            <a:r>
              <a:rPr lang="en-US" sz="1800" dirty="0"/>
              <a:t>(ideaal voor het laagseizoen of wanneer u net begint).</a:t>
            </a:r>
            <a:br>
              <a:rPr lang="en-US" sz="1800" dirty="0"/>
            </a:br>
            <a:r>
              <a:rPr lang="en-US" sz="1800" dirty="0"/>
              <a:t>Uw </a:t>
            </a:r>
            <a:r>
              <a:rPr lang="en-US" sz="1800" b="1" dirty="0"/>
              <a:t>winstmarge </a:t>
            </a:r>
            <a:r>
              <a:rPr lang="en-US" sz="1800" dirty="0"/>
              <a:t>moet een weerspiegeling zijn van uw doelstellingen, levensstijl en de waarde die uw gasten ontvangen. In dit gedeelte wordt alles wat u tot nu toe hebt berekend samengebracht om u te helpen bij het bepalen van realistische prijzen.</a:t>
            </a:r>
          </a:p>
        </p:txBody>
      </p:sp>
      <p:sp>
        <p:nvSpPr>
          <p:cNvPr id="9" name="Text Placeholder 8">
            <a:extLst>
              <a:ext uri="{FF2B5EF4-FFF2-40B4-BE49-F238E27FC236}">
                <a16:creationId xmlns:a16="http://schemas.microsoft.com/office/drawing/2014/main" id="{156D85C3-348C-B34D-222A-A1DD22EADB9C}"/>
              </a:ext>
            </a:extLst>
          </p:cNvPr>
          <p:cNvSpPr>
            <a:spLocks noGrp="1"/>
          </p:cNvSpPr>
          <p:nvPr>
            <p:ph type="body" sz="quarter" idx="27"/>
          </p:nvPr>
        </p:nvSpPr>
        <p:spPr>
          <a:xfrm>
            <a:off x="295276" y="405222"/>
            <a:ext cx="5347198" cy="720752"/>
          </a:xfrm>
        </p:spPr>
        <p:txBody>
          <a:bodyPr/>
          <a:lstStyle/>
          <a:p>
            <a:pPr algn="ctr"/>
            <a:r>
              <a:rPr lang="en-US" sz="3200" dirty="0"/>
              <a:t>Winst- en prij</a:t>
            </a:r>
            <a:r>
              <a:rPr lang="en-US" sz="3200" dirty="0" err="1"/>
              <a:t>sstrategieën</a:t>
            </a:r>
          </a:p>
        </p:txBody>
      </p:sp>
      <p:sp>
        <p:nvSpPr>
          <p:cNvPr id="30" name="Text Placeholder 1">
            <a:extLst>
              <a:ext uri="{FF2B5EF4-FFF2-40B4-BE49-F238E27FC236}">
                <a16:creationId xmlns:a16="http://schemas.microsoft.com/office/drawing/2014/main" id="{CEAC6519-B1AD-DEC0-9B56-010D5A56A3FD}"/>
              </a:ext>
            </a:extLst>
          </p:cNvPr>
          <p:cNvSpPr>
            <a:spLocks noGrp="1"/>
          </p:cNvSpPr>
          <p:nvPr>
            <p:ph type="body" sz="quarter" idx="4294967295"/>
          </p:nvPr>
        </p:nvSpPr>
        <p:spPr>
          <a:xfrm>
            <a:off x="5862882" y="1171264"/>
            <a:ext cx="700387" cy="689518"/>
          </a:xfrm>
          <a:prstGeom prst="rect">
            <a:avLst/>
          </a:prstGeom>
        </p:spPr>
        <p:txBody>
          <a:bodyPr anchor="ctr"/>
          <a:lstStyle/>
          <a:p>
            <a:pPr marL="0" indent="0" algn="ctr">
              <a:buNone/>
            </a:pPr>
            <a:r>
              <a:rPr lang="en-IE" sz="3200" dirty="0">
                <a:solidFill>
                  <a:schemeClr val="bg1"/>
                </a:solidFill>
              </a:rPr>
              <a:t>22</a:t>
            </a:r>
          </a:p>
        </p:txBody>
      </p:sp>
      <p:sp>
        <p:nvSpPr>
          <p:cNvPr id="32" name="Text Placeholder 4">
            <a:extLst>
              <a:ext uri="{FF2B5EF4-FFF2-40B4-BE49-F238E27FC236}">
                <a16:creationId xmlns:a16="http://schemas.microsoft.com/office/drawing/2014/main" id="{3E4FF1D5-74AA-9FA3-C462-B9428B4852BC}"/>
              </a:ext>
            </a:extLst>
          </p:cNvPr>
          <p:cNvSpPr>
            <a:spLocks noGrp="1"/>
          </p:cNvSpPr>
          <p:nvPr>
            <p:ph type="body" sz="quarter" idx="4294967295"/>
          </p:nvPr>
        </p:nvSpPr>
        <p:spPr>
          <a:xfrm>
            <a:off x="5884585" y="2086252"/>
            <a:ext cx="700387" cy="689518"/>
          </a:xfrm>
          <a:prstGeom prst="rect">
            <a:avLst/>
          </a:prstGeom>
        </p:spPr>
        <p:txBody>
          <a:bodyPr anchor="ctr"/>
          <a:lstStyle/>
          <a:p>
            <a:pPr marL="0" indent="0" algn="ctr">
              <a:buNone/>
            </a:pPr>
            <a:r>
              <a:rPr lang="en-IE" sz="3200" dirty="0">
                <a:solidFill>
                  <a:schemeClr val="bg1"/>
                </a:solidFill>
              </a:rPr>
              <a:t>23</a:t>
            </a:r>
          </a:p>
        </p:txBody>
      </p:sp>
      <p:sp>
        <p:nvSpPr>
          <p:cNvPr id="34" name="Text Placeholder 6">
            <a:extLst>
              <a:ext uri="{FF2B5EF4-FFF2-40B4-BE49-F238E27FC236}">
                <a16:creationId xmlns:a16="http://schemas.microsoft.com/office/drawing/2014/main" id="{2C30CC62-05C5-C7A0-3E1E-58FFF489BB10}"/>
              </a:ext>
            </a:extLst>
          </p:cNvPr>
          <p:cNvSpPr>
            <a:spLocks noGrp="1"/>
          </p:cNvSpPr>
          <p:nvPr>
            <p:ph type="body" sz="quarter" idx="4294967295"/>
          </p:nvPr>
        </p:nvSpPr>
        <p:spPr>
          <a:xfrm>
            <a:off x="5891164" y="3001239"/>
            <a:ext cx="700387" cy="689518"/>
          </a:xfrm>
          <a:prstGeom prst="rect">
            <a:avLst/>
          </a:prstGeom>
        </p:spPr>
        <p:txBody>
          <a:bodyPr/>
          <a:lstStyle/>
          <a:p>
            <a:pPr marL="0" indent="0" algn="ctr">
              <a:buNone/>
            </a:pPr>
            <a:r>
              <a:rPr lang="en-IE" sz="3200" dirty="0">
                <a:solidFill>
                  <a:schemeClr val="bg1"/>
                </a:solidFill>
              </a:rPr>
              <a:t>24</a:t>
            </a:r>
          </a:p>
        </p:txBody>
      </p:sp>
      <p:sp>
        <p:nvSpPr>
          <p:cNvPr id="36" name="Text Placeholder 8">
            <a:extLst>
              <a:ext uri="{FF2B5EF4-FFF2-40B4-BE49-F238E27FC236}">
                <a16:creationId xmlns:a16="http://schemas.microsoft.com/office/drawing/2014/main" id="{A97D43E4-08B2-F15A-BC75-287DD9AA234E}"/>
              </a:ext>
            </a:extLst>
          </p:cNvPr>
          <p:cNvSpPr>
            <a:spLocks noGrp="1"/>
          </p:cNvSpPr>
          <p:nvPr>
            <p:ph type="body" sz="quarter" idx="4294967295"/>
          </p:nvPr>
        </p:nvSpPr>
        <p:spPr>
          <a:xfrm>
            <a:off x="5912867" y="3916227"/>
            <a:ext cx="700387" cy="689518"/>
          </a:xfrm>
          <a:prstGeom prst="rect">
            <a:avLst/>
          </a:prstGeom>
        </p:spPr>
        <p:txBody>
          <a:bodyPr/>
          <a:lstStyle/>
          <a:p>
            <a:pPr marL="0" indent="0" algn="ctr">
              <a:buNone/>
            </a:pPr>
            <a:r>
              <a:rPr lang="en-IE" sz="3200" dirty="0">
                <a:solidFill>
                  <a:schemeClr val="bg1"/>
                </a:solidFill>
              </a:rPr>
              <a:t>25</a:t>
            </a:r>
          </a:p>
        </p:txBody>
      </p:sp>
      <p:cxnSp>
        <p:nvCxnSpPr>
          <p:cNvPr id="2" name="Straight Connector 1">
            <a:extLst>
              <a:ext uri="{FF2B5EF4-FFF2-40B4-BE49-F238E27FC236}">
                <a16:creationId xmlns:a16="http://schemas.microsoft.com/office/drawing/2014/main" id="{96D07AF4-5CA4-3F00-A5AB-0A146E659C8A}"/>
              </a:ext>
            </a:extLst>
          </p:cNvPr>
          <p:cNvCxnSpPr>
            <a:cxnSpLocks/>
          </p:cNvCxnSpPr>
          <p:nvPr/>
        </p:nvCxnSpPr>
        <p:spPr>
          <a:xfrm flipH="1">
            <a:off x="5658046" y="193635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0F675B-2C5E-EFFC-95A4-35A663A4E1C6}"/>
              </a:ext>
            </a:extLst>
          </p:cNvPr>
          <p:cNvCxnSpPr>
            <a:cxnSpLocks/>
          </p:cNvCxnSpPr>
          <p:nvPr/>
        </p:nvCxnSpPr>
        <p:spPr>
          <a:xfrm flipH="1">
            <a:off x="5726023" y="286980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F4B60F8-0E25-DD7D-B6EA-BDD8D234E6E3}"/>
              </a:ext>
            </a:extLst>
          </p:cNvPr>
          <p:cNvCxnSpPr>
            <a:cxnSpLocks/>
          </p:cNvCxnSpPr>
          <p:nvPr/>
        </p:nvCxnSpPr>
        <p:spPr>
          <a:xfrm flipH="1">
            <a:off x="5777958" y="380325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13A53008-1B57-4E6A-A480-8B2DE6E22ED2}"/>
              </a:ext>
            </a:extLst>
          </p:cNvPr>
          <p:cNvSpPr txBox="1">
            <a:spLocks/>
          </p:cNvSpPr>
          <p:nvPr/>
        </p:nvSpPr>
        <p:spPr>
          <a:xfrm>
            <a:off x="6709589" y="1246833"/>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595959"/>
                </a:solidFill>
              </a:rPr>
              <a:t>Bepaal uw nettowinst (of -verlies)</a:t>
            </a:r>
          </a:p>
          <a:p>
            <a:pPr marL="0" indent="0">
              <a:lnSpc>
                <a:spcPct val="100000"/>
              </a:lnSpc>
              <a:spcBef>
                <a:spcPts val="0"/>
              </a:spcBef>
              <a:buNone/>
            </a:pPr>
            <a:r>
              <a:rPr lang="en-US" sz="1800" i="1" dirty="0">
                <a:solidFill>
                  <a:srgbClr val="595959"/>
                </a:solidFill>
              </a:rPr>
              <a:t>Bepaal of u winst of verlies hebt gemaakt (omzet – totale kosten = winst (of verlies)</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79" name="Text Placeholder 11">
            <a:extLst>
              <a:ext uri="{FF2B5EF4-FFF2-40B4-BE49-F238E27FC236}">
                <a16:creationId xmlns:a16="http://schemas.microsoft.com/office/drawing/2014/main" id="{C914ACB2-3F80-5644-C82C-2466D813B3A0}"/>
              </a:ext>
            </a:extLst>
          </p:cNvPr>
          <p:cNvSpPr txBox="1">
            <a:spLocks/>
          </p:cNvSpPr>
          <p:nvPr/>
        </p:nvSpPr>
        <p:spPr>
          <a:xfrm>
            <a:off x="6709589" y="2208316"/>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Break-even en winstgevendheid</a:t>
            </a:r>
          </a:p>
          <a:p>
            <a:r>
              <a:rPr lang="en-US" sz="1800" b="0" i="1" dirty="0"/>
              <a:t>Ga verder dan break-even om winstdoelen te stellen. </a:t>
            </a:r>
          </a:p>
          <a:p>
            <a:endParaRPr lang="en-IE" dirty="0">
              <a:solidFill>
                <a:srgbClr val="E96751"/>
              </a:solidFill>
            </a:endParaRPr>
          </a:p>
        </p:txBody>
      </p:sp>
      <p:sp>
        <p:nvSpPr>
          <p:cNvPr id="13" name="Text Placeholder 11">
            <a:extLst>
              <a:ext uri="{FF2B5EF4-FFF2-40B4-BE49-F238E27FC236}">
                <a16:creationId xmlns:a16="http://schemas.microsoft.com/office/drawing/2014/main" id="{40E05E9D-4EC2-F8D3-BA66-8D27A705F371}"/>
              </a:ext>
            </a:extLst>
          </p:cNvPr>
          <p:cNvSpPr txBox="1">
            <a:spLocks/>
          </p:cNvSpPr>
          <p:nvPr/>
        </p:nvSpPr>
        <p:spPr>
          <a:xfrm>
            <a:off x="6709589" y="2969801"/>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Bepaal uw winstmarge</a:t>
            </a:r>
          </a:p>
          <a:p>
            <a:r>
              <a:rPr lang="en-US" sz="1800" b="0" i="1" dirty="0"/>
              <a:t>Kies uw gewenste inkomen per boeking.</a:t>
            </a:r>
            <a:endParaRPr lang="en-IE" dirty="0">
              <a:solidFill>
                <a:srgbClr val="E96751"/>
              </a:solidFill>
            </a:endParaRPr>
          </a:p>
        </p:txBody>
      </p:sp>
      <p:sp>
        <p:nvSpPr>
          <p:cNvPr id="14" name="Text Placeholder 2">
            <a:extLst>
              <a:ext uri="{FF2B5EF4-FFF2-40B4-BE49-F238E27FC236}">
                <a16:creationId xmlns:a16="http://schemas.microsoft.com/office/drawing/2014/main" id="{BDE322D5-640C-54BB-A373-45E037B99551}"/>
              </a:ext>
            </a:extLst>
          </p:cNvPr>
          <p:cNvSpPr txBox="1">
            <a:spLocks/>
          </p:cNvSpPr>
          <p:nvPr/>
        </p:nvSpPr>
        <p:spPr>
          <a:xfrm>
            <a:off x="6782599" y="4037039"/>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595959"/>
                </a:solidFill>
              </a:rPr>
              <a:t>Kies uw prijsstrategie </a:t>
            </a:r>
          </a:p>
          <a:p>
            <a:pPr marL="0" indent="0">
              <a:lnSpc>
                <a:spcPct val="100000"/>
              </a:lnSpc>
              <a:spcBef>
                <a:spcPts val="0"/>
              </a:spcBef>
              <a:buNone/>
            </a:pPr>
            <a:r>
              <a:rPr lang="en-US" sz="1800" i="1" dirty="0">
                <a:solidFill>
                  <a:srgbClr val="595959"/>
                </a:solidFill>
              </a:rPr>
              <a:t>Bepaal welk prijsmodel bij uw doelstellingen past. </a:t>
            </a:r>
          </a:p>
          <a:p>
            <a:pPr marL="0" indent="0">
              <a:lnSpc>
                <a:spcPct val="100000"/>
              </a:lnSpc>
              <a:spcBef>
                <a:spcPts val="0"/>
              </a:spcBef>
              <a:buFont typeface="Arial" panose="020B0604020202020204" pitchFamily="34" charset="0"/>
              <a:buNone/>
            </a:pPr>
            <a:endParaRPr lang="en-IE" sz="2200" dirty="0">
              <a:solidFill>
                <a:srgbClr val="595959"/>
              </a:solidFill>
            </a:endParaRPr>
          </a:p>
        </p:txBody>
      </p:sp>
      <p:sp>
        <p:nvSpPr>
          <p:cNvPr id="15" name="Text Placeholder 5">
            <a:extLst>
              <a:ext uri="{FF2B5EF4-FFF2-40B4-BE49-F238E27FC236}">
                <a16:creationId xmlns:a16="http://schemas.microsoft.com/office/drawing/2014/main" id="{DBB3C9D1-91FB-26F6-7C8D-E7175DAB41FB}"/>
              </a:ext>
            </a:extLst>
          </p:cNvPr>
          <p:cNvSpPr txBox="1">
            <a:spLocks/>
          </p:cNvSpPr>
          <p:nvPr/>
        </p:nvSpPr>
        <p:spPr>
          <a:xfrm>
            <a:off x="6795063" y="4736702"/>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1800" b="1" dirty="0">
                <a:solidFill>
                  <a:srgbClr val="E96751"/>
                </a:solidFill>
              </a:rPr>
              <a:t>1. Break-even prijsstrategie</a:t>
            </a:r>
          </a:p>
          <a:p>
            <a:pPr marL="0" indent="0">
              <a:lnSpc>
                <a:spcPct val="100000"/>
              </a:lnSpc>
              <a:spcBef>
                <a:spcPts val="0"/>
              </a:spcBef>
              <a:buNone/>
            </a:pPr>
            <a:r>
              <a:rPr lang="en-US" sz="1800" i="1" dirty="0">
                <a:solidFill>
                  <a:srgbClr val="595959"/>
                </a:solidFill>
              </a:rPr>
              <a:t>Een methode die u helpt om u eerst te concentreren op het dekken van de kosten. </a:t>
            </a:r>
          </a:p>
          <a:p>
            <a:pPr marL="0" indent="0">
              <a:lnSpc>
                <a:spcPct val="100000"/>
              </a:lnSpc>
              <a:spcBef>
                <a:spcPts val="0"/>
              </a:spcBef>
              <a:buFont typeface="Arial" panose="020B0604020202020204" pitchFamily="34" charset="0"/>
              <a:buNone/>
            </a:pPr>
            <a:endParaRPr lang="en-IE" sz="1800" b="1" dirty="0">
              <a:solidFill>
                <a:srgbClr val="595959"/>
              </a:solidFill>
            </a:endParaRPr>
          </a:p>
        </p:txBody>
      </p:sp>
      <p:sp>
        <p:nvSpPr>
          <p:cNvPr id="16" name="Text Placeholder 7">
            <a:extLst>
              <a:ext uri="{FF2B5EF4-FFF2-40B4-BE49-F238E27FC236}">
                <a16:creationId xmlns:a16="http://schemas.microsoft.com/office/drawing/2014/main" id="{DBB4A6E1-D3E1-ED44-7B5E-B4AF381A9745}"/>
              </a:ext>
            </a:extLst>
          </p:cNvPr>
          <p:cNvSpPr txBox="1">
            <a:spLocks/>
          </p:cNvSpPr>
          <p:nvPr/>
        </p:nvSpPr>
        <p:spPr>
          <a:xfrm>
            <a:off x="6846519" y="5426221"/>
            <a:ext cx="46080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1800" b="1" dirty="0">
                <a:solidFill>
                  <a:srgbClr val="E96751"/>
                </a:solidFill>
              </a:rPr>
              <a:t>2. Kostprijs-plus-prijsstrategie</a:t>
            </a:r>
          </a:p>
          <a:p>
            <a:pPr marL="0" indent="0">
              <a:lnSpc>
                <a:spcPct val="100000"/>
              </a:lnSpc>
              <a:spcBef>
                <a:spcPts val="0"/>
              </a:spcBef>
              <a:buNone/>
            </a:pPr>
            <a:r>
              <a:rPr lang="en-US" sz="1800" i="1" dirty="0">
                <a:solidFill>
                  <a:srgbClr val="595959"/>
                </a:solidFill>
              </a:rPr>
              <a:t>Voeg een winstmarge toe aan uw bekende kosten.</a:t>
            </a:r>
          </a:p>
          <a:p>
            <a:pPr marL="0" indent="0">
              <a:lnSpc>
                <a:spcPct val="100000"/>
              </a:lnSpc>
              <a:spcBef>
                <a:spcPts val="0"/>
              </a:spcBef>
              <a:buFont typeface="Arial" panose="020B0604020202020204" pitchFamily="34" charset="0"/>
              <a:buNone/>
            </a:pPr>
            <a:endParaRPr lang="en-IE" sz="1800" b="1" dirty="0">
              <a:solidFill>
                <a:srgbClr val="595959"/>
              </a:solidFill>
            </a:endParaRPr>
          </a:p>
        </p:txBody>
      </p:sp>
      <p:sp>
        <p:nvSpPr>
          <p:cNvPr id="17" name="Text Placeholder 9">
            <a:extLst>
              <a:ext uri="{FF2B5EF4-FFF2-40B4-BE49-F238E27FC236}">
                <a16:creationId xmlns:a16="http://schemas.microsoft.com/office/drawing/2014/main" id="{99969DFC-71E0-A6A4-45D8-38A50DFCA990}"/>
              </a:ext>
            </a:extLst>
          </p:cNvPr>
          <p:cNvSpPr txBox="1">
            <a:spLocks/>
          </p:cNvSpPr>
          <p:nvPr/>
        </p:nvSpPr>
        <p:spPr>
          <a:xfrm>
            <a:off x="6846519" y="6140281"/>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1800" b="1" dirty="0">
                <a:solidFill>
                  <a:srgbClr val="E96751"/>
                </a:solidFill>
              </a:rPr>
              <a:t>3. Op waarde gebaseerde prijsstrategie</a:t>
            </a:r>
          </a:p>
          <a:p>
            <a:pPr marL="0" indent="0">
              <a:lnSpc>
                <a:spcPct val="100000"/>
              </a:lnSpc>
              <a:spcBef>
                <a:spcPts val="0"/>
              </a:spcBef>
              <a:buNone/>
            </a:pPr>
            <a:r>
              <a:rPr lang="en-US" sz="1800" i="1" dirty="0">
                <a:solidFill>
                  <a:srgbClr val="595959"/>
                </a:solidFill>
              </a:rPr>
              <a:t>Breng kosten in rekening op basis van de waarde die gasten waarnemen.</a:t>
            </a:r>
          </a:p>
          <a:p>
            <a:pPr marL="0" indent="0">
              <a:lnSpc>
                <a:spcPct val="100000"/>
              </a:lnSpc>
              <a:spcBef>
                <a:spcPts val="0"/>
              </a:spcBef>
              <a:buFont typeface="Arial" panose="020B0604020202020204" pitchFamily="34" charset="0"/>
              <a:buNone/>
            </a:pPr>
            <a:endParaRPr lang="en-IE" sz="1800" b="1" dirty="0">
              <a:solidFill>
                <a:srgbClr val="595959"/>
              </a:solidFill>
            </a:endParaRPr>
          </a:p>
        </p:txBody>
      </p:sp>
      <p:sp>
        <p:nvSpPr>
          <p:cNvPr id="5" name="Text Placeholder 8">
            <a:extLst>
              <a:ext uri="{FF2B5EF4-FFF2-40B4-BE49-F238E27FC236}">
                <a16:creationId xmlns:a16="http://schemas.microsoft.com/office/drawing/2014/main" id="{DBB45942-00AA-E2D0-F76F-2F32DEF6F867}"/>
              </a:ext>
            </a:extLst>
          </p:cNvPr>
          <p:cNvSpPr txBox="1">
            <a:spLocks/>
          </p:cNvSpPr>
          <p:nvPr/>
        </p:nvSpPr>
        <p:spPr>
          <a:xfrm>
            <a:off x="5912866" y="464169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1800" dirty="0">
                <a:solidFill>
                  <a:schemeClr val="bg1"/>
                </a:solidFill>
              </a:rPr>
              <a:t>26</a:t>
            </a:r>
          </a:p>
        </p:txBody>
      </p:sp>
      <p:sp>
        <p:nvSpPr>
          <p:cNvPr id="6" name="Text Placeholder 8">
            <a:extLst>
              <a:ext uri="{FF2B5EF4-FFF2-40B4-BE49-F238E27FC236}">
                <a16:creationId xmlns:a16="http://schemas.microsoft.com/office/drawing/2014/main" id="{CA574222-F65C-507F-BCDB-E52701EA0DA9}"/>
              </a:ext>
            </a:extLst>
          </p:cNvPr>
          <p:cNvSpPr txBox="1">
            <a:spLocks/>
          </p:cNvSpPr>
          <p:nvPr/>
        </p:nvSpPr>
        <p:spPr>
          <a:xfrm>
            <a:off x="5912866" y="5324708"/>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1800" dirty="0">
                <a:solidFill>
                  <a:schemeClr val="bg1"/>
                </a:solidFill>
              </a:rPr>
              <a:t>27</a:t>
            </a:r>
          </a:p>
        </p:txBody>
      </p:sp>
      <p:sp>
        <p:nvSpPr>
          <p:cNvPr id="7" name="Text Placeholder 8">
            <a:extLst>
              <a:ext uri="{FF2B5EF4-FFF2-40B4-BE49-F238E27FC236}">
                <a16:creationId xmlns:a16="http://schemas.microsoft.com/office/drawing/2014/main" id="{604C4639-32DA-F54D-A184-A662EFC7D56B}"/>
              </a:ext>
            </a:extLst>
          </p:cNvPr>
          <p:cNvSpPr txBox="1">
            <a:spLocks/>
          </p:cNvSpPr>
          <p:nvPr/>
        </p:nvSpPr>
        <p:spPr>
          <a:xfrm>
            <a:off x="5912867" y="5998429"/>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1800" dirty="0">
                <a:solidFill>
                  <a:schemeClr val="bg1"/>
                </a:solidFill>
              </a:rPr>
              <a:t>28</a:t>
            </a:r>
          </a:p>
        </p:txBody>
      </p:sp>
    </p:spTree>
    <p:extLst>
      <p:ext uri="{BB962C8B-B14F-4D97-AF65-F5344CB8AC3E}">
        <p14:creationId xmlns:p14="http://schemas.microsoft.com/office/powerpoint/2010/main" val="1249573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22D2F-D4A9-DCE5-0FFF-5FCAD09FC703}"/>
              </a:ext>
            </a:extLst>
          </p:cNvPr>
          <p:cNvSpPr>
            <a:spLocks noGrp="1"/>
          </p:cNvSpPr>
          <p:nvPr>
            <p:ph type="body" sz="quarter" idx="18"/>
          </p:nvPr>
        </p:nvSpPr>
        <p:spPr>
          <a:xfrm>
            <a:off x="788657" y="1170313"/>
            <a:ext cx="10841368" cy="2411087"/>
          </a:xfrm>
        </p:spPr>
        <p:txBody>
          <a:bodyPr/>
          <a:lstStyle/>
          <a:p>
            <a:r>
              <a:rPr lang="en-US" sz="2000" dirty="0">
                <a:solidFill>
                  <a:srgbClr val="595959"/>
                </a:solidFill>
              </a:rPr>
              <a:t>Dit gedeelte is een </a:t>
            </a:r>
            <a:r>
              <a:rPr lang="en-US" sz="2000" b="1" dirty="0">
                <a:solidFill>
                  <a:srgbClr val="595959"/>
                </a:solidFill>
              </a:rPr>
              <a:t>stapsgewijze gids </a:t>
            </a:r>
            <a:r>
              <a:rPr lang="en-US" sz="2000" dirty="0">
                <a:solidFill>
                  <a:srgbClr val="595959"/>
                </a:solidFill>
              </a:rPr>
              <a:t>voor </a:t>
            </a:r>
            <a:r>
              <a:rPr lang="en-US" sz="2000" b="1" dirty="0">
                <a:solidFill>
                  <a:srgbClr val="595959"/>
                </a:solidFill>
              </a:rPr>
              <a:t>prijsstrategieën </a:t>
            </a:r>
            <a:r>
              <a:rPr lang="en-US" sz="2000" dirty="0">
                <a:solidFill>
                  <a:srgbClr val="595959"/>
                </a:solidFill>
              </a:rPr>
              <a:t>voor accommodatieaanbieders, speciaal ontworpen om hen te helpen een </a:t>
            </a:r>
            <a:r>
              <a:rPr lang="en-US" sz="2000" b="1" dirty="0">
                <a:solidFill>
                  <a:srgbClr val="595959"/>
                </a:solidFill>
              </a:rPr>
              <a:t>winstgevend en concurrerend prijsmodel </a:t>
            </a:r>
            <a:r>
              <a:rPr lang="en-US" sz="2000" dirty="0">
                <a:solidFill>
                  <a:srgbClr val="595959"/>
                </a:solidFill>
              </a:rPr>
              <a:t>op te zetten met behulp van de </a:t>
            </a:r>
            <a:r>
              <a:rPr lang="en-US" sz="2000" b="1" dirty="0">
                <a:solidFill>
                  <a:srgbClr val="595959"/>
                </a:solidFill>
              </a:rPr>
              <a:t>kostprijs-plus-prijsmethode</a:t>
            </a:r>
            <a:r>
              <a:rPr lang="en-US" sz="2000" dirty="0">
                <a:solidFill>
                  <a:srgbClr val="595959"/>
                </a:solidFill>
              </a:rPr>
              <a:t>.</a:t>
            </a:r>
          </a:p>
          <a:p>
            <a:endParaRPr lang="en-US" sz="2000" b="1" dirty="0">
              <a:solidFill>
                <a:srgbClr val="595959"/>
              </a:solidFill>
            </a:endParaRPr>
          </a:p>
          <a:p>
            <a:r>
              <a:rPr lang="en-US" sz="2000" b="1" dirty="0">
                <a:solidFill>
                  <a:srgbClr val="595959"/>
                </a:solidFill>
              </a:rPr>
              <a:t>Bereken uw basistarief </a:t>
            </a:r>
            <a:r>
              <a:rPr lang="en-US" sz="2000" dirty="0">
                <a:solidFill>
                  <a:srgbClr val="595959"/>
                </a:solidFill>
              </a:rPr>
              <a:t>met behulp van de kostprijs-plusformule.</a:t>
            </a:r>
          </a:p>
          <a:p>
            <a:pPr marL="457200" indent="-457200">
              <a:buFont typeface="+mj-lt"/>
              <a:buAutoNum type="arabicPeriod"/>
            </a:pPr>
            <a:r>
              <a:rPr lang="en-US" sz="2000" b="1" dirty="0">
                <a:solidFill>
                  <a:srgbClr val="595959"/>
                </a:solidFill>
              </a:rPr>
              <a:t>Creëer seizoensgebonden niveaus </a:t>
            </a:r>
            <a:r>
              <a:rPr lang="en-US" sz="2000" dirty="0">
                <a:solidFill>
                  <a:srgbClr val="595959"/>
                </a:solidFill>
              </a:rPr>
              <a:t>met behulp van procentuele aanpassingen om aan de vraag te voldoen.</a:t>
            </a:r>
          </a:p>
          <a:p>
            <a:pPr marL="457200" indent="-457200">
              <a:buFont typeface="+mj-lt"/>
              <a:buAutoNum type="arabicPeriod"/>
            </a:pPr>
            <a:r>
              <a:rPr lang="en-US" sz="2000" b="1" dirty="0">
                <a:solidFill>
                  <a:srgbClr val="595959"/>
                </a:solidFill>
              </a:rPr>
              <a:t>Voeg waarde toe door pakketten of upsells te ontwerpen die aansluiten bij de behoeften van gasten</a:t>
            </a:r>
            <a:r>
              <a:rPr lang="en-US" sz="2000" dirty="0">
                <a:solidFill>
                  <a:srgbClr val="595959"/>
                </a:solidFill>
              </a:rPr>
              <a:t>.</a:t>
            </a:r>
          </a:p>
          <a:p>
            <a:pPr marL="457200" indent="-457200">
              <a:buFont typeface="+mj-lt"/>
              <a:buAutoNum type="arabicPeriod"/>
            </a:pPr>
            <a:r>
              <a:rPr lang="en-US" sz="2000" b="1" dirty="0">
                <a:solidFill>
                  <a:srgbClr val="595959"/>
                </a:solidFill>
              </a:rPr>
              <a:t>Test uw concurrentievermogen </a:t>
            </a:r>
            <a:r>
              <a:rPr lang="en-US" sz="2000" dirty="0">
                <a:solidFill>
                  <a:srgbClr val="595959"/>
                </a:solidFill>
              </a:rPr>
              <a:t>door uw tarieven te vergelijken met lokale alternatieven.</a:t>
            </a:r>
          </a:p>
          <a:p>
            <a:pPr marL="457200" indent="-457200">
              <a:buFont typeface="+mj-lt"/>
              <a:buAutoNum type="arabicPeriod"/>
            </a:pPr>
            <a:r>
              <a:rPr lang="en-US" sz="2000" b="1" dirty="0">
                <a:solidFill>
                  <a:srgbClr val="595959"/>
                </a:solidFill>
              </a:rPr>
              <a:t>Evalueer regelmatig </a:t>
            </a:r>
            <a:r>
              <a:rPr lang="en-US" sz="2000" dirty="0">
                <a:solidFill>
                  <a:srgbClr val="595959"/>
                </a:solidFill>
              </a:rPr>
              <a:t>– pas uw prijzen aan als de kosten stijgen of als u vaak volledig bezet bent.</a:t>
            </a:r>
          </a:p>
          <a:p>
            <a:pPr marL="457200" indent="-457200">
              <a:buFont typeface="+mj-lt"/>
              <a:buAutoNum type="arabicPeriod"/>
            </a:pPr>
            <a:endParaRPr lang="en-US" sz="2000" dirty="0">
              <a:solidFill>
                <a:srgbClr val="595959"/>
              </a:solidFill>
            </a:endParaRPr>
          </a:p>
          <a:p>
            <a:r>
              <a:rPr lang="en-US" sz="2000" dirty="0">
                <a:solidFill>
                  <a:srgbClr val="595959"/>
                </a:solidFill>
              </a:rPr>
              <a:t>De </a:t>
            </a:r>
            <a:r>
              <a:rPr lang="en-US" sz="2000" b="1" dirty="0">
                <a:solidFill>
                  <a:srgbClr val="595959"/>
                </a:solidFill>
              </a:rPr>
              <a:t>Cost-Plus-prijsformule </a:t>
            </a:r>
            <a:r>
              <a:rPr lang="en-US" sz="2000" dirty="0">
                <a:solidFill>
                  <a:srgbClr val="595959"/>
                </a:solidFill>
              </a:rPr>
              <a:t>helpt u bij het vaststellen van een </a:t>
            </a:r>
            <a:r>
              <a:rPr lang="en-US" sz="2000" b="1" dirty="0">
                <a:solidFill>
                  <a:srgbClr val="595959"/>
                </a:solidFill>
              </a:rPr>
              <a:t>basistarief per nacht </a:t>
            </a:r>
            <a:r>
              <a:rPr lang="en-US" sz="2000" dirty="0">
                <a:solidFill>
                  <a:srgbClr val="595959"/>
                </a:solidFill>
              </a:rPr>
              <a:t>door ervoor te zorgen dat uw </a:t>
            </a:r>
            <a:r>
              <a:rPr lang="en-US" sz="2000" b="1" dirty="0">
                <a:solidFill>
                  <a:srgbClr val="595959"/>
                </a:solidFill>
              </a:rPr>
              <a:t>totale kosten worden gedekt </a:t>
            </a:r>
            <a:r>
              <a:rPr lang="en-US" sz="2000" dirty="0">
                <a:solidFill>
                  <a:srgbClr val="595959"/>
                </a:solidFill>
              </a:rPr>
              <a:t>en dat u </a:t>
            </a:r>
            <a:r>
              <a:rPr lang="en-US" sz="2000" b="1" dirty="0">
                <a:solidFill>
                  <a:srgbClr val="595959"/>
                </a:solidFill>
              </a:rPr>
              <a:t>een beoogde winst genereert</a:t>
            </a:r>
            <a:r>
              <a:rPr lang="en-US" sz="2000" dirty="0">
                <a:solidFill>
                  <a:srgbClr val="595959"/>
                </a:solidFill>
              </a:rPr>
              <a:t>.</a:t>
            </a:r>
          </a:p>
          <a:p>
            <a:endParaRPr lang="en-US" sz="2000" dirty="0"/>
          </a:p>
          <a:p>
            <a:r>
              <a:rPr lang="en-IE" sz="2000" b="1" dirty="0">
                <a:solidFill>
                  <a:srgbClr val="459597"/>
                </a:solidFill>
              </a:rPr>
              <a:t>Cost-Plus-prijsformule:</a:t>
            </a:r>
          </a:p>
          <a:p>
            <a:r>
              <a:rPr lang="en-IE" sz="2000" b="1" dirty="0">
                <a:solidFill>
                  <a:srgbClr val="E96751"/>
                </a:solidFill>
              </a:rPr>
              <a:t>Basistarief per nacht (€) </a:t>
            </a:r>
            <a:r>
              <a:rPr lang="en-IE" sz="2000" dirty="0">
                <a:solidFill>
                  <a:srgbClr val="E96751"/>
                </a:solidFill>
              </a:rPr>
              <a:t>= jaarlijkse kosten (€) + gewenste jaarlijkse winst (€) ÷ verwacht aantal geboekte nachten per jaar</a:t>
            </a:r>
          </a:p>
        </p:txBody>
      </p:sp>
      <p:sp>
        <p:nvSpPr>
          <p:cNvPr id="3" name="Text Placeholder 2">
            <a:extLst>
              <a:ext uri="{FF2B5EF4-FFF2-40B4-BE49-F238E27FC236}">
                <a16:creationId xmlns:a16="http://schemas.microsoft.com/office/drawing/2014/main" id="{A17E0412-EECB-914C-7CF0-98D5CFE88F4C}"/>
              </a:ext>
            </a:extLst>
          </p:cNvPr>
          <p:cNvSpPr>
            <a:spLocks noGrp="1"/>
          </p:cNvSpPr>
          <p:nvPr>
            <p:ph type="body" sz="quarter" idx="16"/>
          </p:nvPr>
        </p:nvSpPr>
        <p:spPr>
          <a:xfrm>
            <a:off x="788657" y="157109"/>
            <a:ext cx="10614687" cy="803654"/>
          </a:xfrm>
        </p:spPr>
        <p:txBody>
          <a:bodyPr/>
          <a:lstStyle/>
          <a:p>
            <a:r>
              <a:rPr lang="en-US" dirty="0"/>
              <a:t>Seizoensgebonden prijscalculator: </a:t>
            </a:r>
            <a:r>
              <a:rPr lang="en-US" b="0" dirty="0">
                <a:solidFill>
                  <a:srgbClr val="E96751"/>
                </a:solidFill>
              </a:rPr>
              <a:t>dynamische tariefplanning</a:t>
            </a:r>
            <a:endParaRPr lang="en-IE" b="0" dirty="0">
              <a:solidFill>
                <a:srgbClr val="E96751"/>
              </a:solidFill>
            </a:endParaRPr>
          </a:p>
          <a:p>
            <a:r>
              <a:rPr lang="en-US" sz="2800" i="1" dirty="0">
                <a:solidFill>
                  <a:srgbClr val="595959"/>
                </a:solidFill>
              </a:rPr>
              <a:t>Hoe u dit sjabloon stap voor stap kunt gebruiken</a:t>
            </a:r>
          </a:p>
          <a:p>
            <a:endParaRPr lang="en-IE" dirty="0"/>
          </a:p>
        </p:txBody>
      </p:sp>
    </p:spTree>
    <p:extLst>
      <p:ext uri="{BB962C8B-B14F-4D97-AF65-F5344CB8AC3E}">
        <p14:creationId xmlns:p14="http://schemas.microsoft.com/office/powerpoint/2010/main" val="2791944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8706A9-796F-C8B3-F3EB-0983B6A6DFA9}"/>
              </a:ext>
            </a:extLst>
          </p:cNvPr>
          <p:cNvSpPr>
            <a:spLocks noGrp="1"/>
          </p:cNvSpPr>
          <p:nvPr>
            <p:ph type="body" sz="quarter" idx="16"/>
          </p:nvPr>
        </p:nvSpPr>
        <p:spPr>
          <a:xfrm>
            <a:off x="323850" y="173611"/>
            <a:ext cx="10614687" cy="803654"/>
          </a:xfrm>
        </p:spPr>
        <p:txBody>
          <a:bodyPr/>
          <a:lstStyle/>
          <a:p>
            <a:r>
              <a:rPr lang="en-US" dirty="0"/>
              <a:t>Seizoensgebonden prijscalculator: </a:t>
            </a:r>
            <a:r>
              <a:rPr lang="en-US" b="0" dirty="0">
                <a:solidFill>
                  <a:srgbClr val="E96751"/>
                </a:solidFill>
              </a:rPr>
              <a:t>dynamische tariefplanning</a:t>
            </a:r>
            <a:endParaRPr lang="en-IE" b="0" dirty="0">
              <a:solidFill>
                <a:srgbClr val="E96751"/>
              </a:solidFill>
            </a:endParaRPr>
          </a:p>
        </p:txBody>
      </p:sp>
      <p:graphicFrame>
        <p:nvGraphicFramePr>
          <p:cNvPr id="5" name="Table 4">
            <a:extLst>
              <a:ext uri="{FF2B5EF4-FFF2-40B4-BE49-F238E27FC236}">
                <a16:creationId xmlns:a16="http://schemas.microsoft.com/office/drawing/2014/main" id="{6A180C1E-553F-FA19-F40B-508BF7367D27}"/>
              </a:ext>
            </a:extLst>
          </p:cNvPr>
          <p:cNvGraphicFramePr>
            <a:graphicFrameLocks noGrp="1"/>
          </p:cNvGraphicFramePr>
          <p:nvPr/>
        </p:nvGraphicFramePr>
        <p:xfrm>
          <a:off x="304800" y="823101"/>
          <a:ext cx="11544300" cy="3535680"/>
        </p:xfrm>
        <a:graphic>
          <a:graphicData uri="http://schemas.openxmlformats.org/drawingml/2006/table">
            <a:tbl>
              <a:tblPr/>
              <a:tblGrid>
                <a:gridCol w="1282700">
                  <a:extLst>
                    <a:ext uri="{9D8B030D-6E8A-4147-A177-3AD203B41FA5}">
                      <a16:colId xmlns:a16="http://schemas.microsoft.com/office/drawing/2014/main" val="3194659643"/>
                    </a:ext>
                  </a:extLst>
                </a:gridCol>
                <a:gridCol w="1098550">
                  <a:extLst>
                    <a:ext uri="{9D8B030D-6E8A-4147-A177-3AD203B41FA5}">
                      <a16:colId xmlns:a16="http://schemas.microsoft.com/office/drawing/2014/main" val="2745095276"/>
                    </a:ext>
                  </a:extLst>
                </a:gridCol>
                <a:gridCol w="1466850">
                  <a:extLst>
                    <a:ext uri="{9D8B030D-6E8A-4147-A177-3AD203B41FA5}">
                      <a16:colId xmlns:a16="http://schemas.microsoft.com/office/drawing/2014/main" val="47415149"/>
                    </a:ext>
                  </a:extLst>
                </a:gridCol>
                <a:gridCol w="1282700">
                  <a:extLst>
                    <a:ext uri="{9D8B030D-6E8A-4147-A177-3AD203B41FA5}">
                      <a16:colId xmlns:a16="http://schemas.microsoft.com/office/drawing/2014/main" val="2642831748"/>
                    </a:ext>
                  </a:extLst>
                </a:gridCol>
                <a:gridCol w="1336675">
                  <a:extLst>
                    <a:ext uri="{9D8B030D-6E8A-4147-A177-3AD203B41FA5}">
                      <a16:colId xmlns:a16="http://schemas.microsoft.com/office/drawing/2014/main" val="4120347767"/>
                    </a:ext>
                  </a:extLst>
                </a:gridCol>
                <a:gridCol w="1228725">
                  <a:extLst>
                    <a:ext uri="{9D8B030D-6E8A-4147-A177-3AD203B41FA5}">
                      <a16:colId xmlns:a16="http://schemas.microsoft.com/office/drawing/2014/main" val="1711840429"/>
                    </a:ext>
                  </a:extLst>
                </a:gridCol>
                <a:gridCol w="1282700">
                  <a:extLst>
                    <a:ext uri="{9D8B030D-6E8A-4147-A177-3AD203B41FA5}">
                      <a16:colId xmlns:a16="http://schemas.microsoft.com/office/drawing/2014/main" val="1580334806"/>
                    </a:ext>
                  </a:extLst>
                </a:gridCol>
                <a:gridCol w="1282700">
                  <a:extLst>
                    <a:ext uri="{9D8B030D-6E8A-4147-A177-3AD203B41FA5}">
                      <a16:colId xmlns:a16="http://schemas.microsoft.com/office/drawing/2014/main" val="500808196"/>
                    </a:ext>
                  </a:extLst>
                </a:gridCol>
                <a:gridCol w="1282700">
                  <a:extLst>
                    <a:ext uri="{9D8B030D-6E8A-4147-A177-3AD203B41FA5}">
                      <a16:colId xmlns:a16="http://schemas.microsoft.com/office/drawing/2014/main" val="1603169953"/>
                    </a:ext>
                  </a:extLst>
                </a:gridCol>
              </a:tblGrid>
              <a:tr h="0">
                <a:tc>
                  <a:txBody>
                    <a:bodyPr/>
                    <a:lstStyle/>
                    <a:p>
                      <a:pPr>
                        <a:buNone/>
                      </a:pPr>
                      <a:r>
                        <a:rPr lang="en-IE" sz="2000" b="1" dirty="0">
                          <a:solidFill>
                            <a:schemeClr val="bg1"/>
                          </a:solidFill>
                        </a:rPr>
                        <a:t>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Basistarief*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Seizoensaanpassing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Definitief tarief per nacht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Verwachte bezettingsgraad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Geboekte nachten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Verwachte omzet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Geschatte kosten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Geschatte totale winst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022574717"/>
                  </a:ext>
                </a:extLst>
              </a:tr>
              <a:tr h="0">
                <a:tc>
                  <a:txBody>
                    <a:bodyPr/>
                    <a:lstStyle/>
                    <a:p>
                      <a:pPr>
                        <a:buNone/>
                      </a:pPr>
                      <a:r>
                        <a:rPr lang="en-IE" sz="2000" dirty="0">
                          <a:solidFill>
                            <a:srgbClr val="595959"/>
                          </a:solidFill>
                        </a:rPr>
                        <a:t>Laagseizoen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€ 8.280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€ 4.600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€ 3.680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3785775"/>
                  </a:ext>
                </a:extLst>
              </a:tr>
              <a:tr h="0">
                <a:tc>
                  <a:txBody>
                    <a:bodyPr/>
                    <a:lstStyle/>
                    <a:p>
                      <a:pPr>
                        <a:buNone/>
                      </a:pPr>
                      <a:r>
                        <a:rPr lang="en-IE" sz="2000">
                          <a:solidFill>
                            <a:srgbClr val="595959"/>
                          </a:solidFill>
                        </a:rPr>
                        <a:t>Middenseizoen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€ 14.400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€ 6.800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8996646"/>
                  </a:ext>
                </a:extLst>
              </a:tr>
              <a:tr h="0">
                <a:tc>
                  <a:txBody>
                    <a:bodyPr/>
                    <a:lstStyle/>
                    <a:p>
                      <a:pPr>
                        <a:buNone/>
                      </a:pPr>
                      <a:r>
                        <a:rPr lang="en-IE" sz="2000">
                          <a:solidFill>
                            <a:srgbClr val="595959"/>
                          </a:solidFill>
                        </a:rPr>
                        <a:t>Hoogseizoen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€ 22.950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€ 7.800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€ 15.150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524233"/>
                  </a:ext>
                </a:extLst>
              </a:tr>
              <a:tr h="0">
                <a:tc>
                  <a:txBody>
                    <a:bodyPr/>
                    <a:lstStyle/>
                    <a:p>
                      <a:pPr>
                        <a:buNone/>
                      </a:pPr>
                      <a:r>
                        <a:rPr lang="en-IE" sz="2200" b="1" dirty="0">
                          <a:solidFill>
                            <a:schemeClr val="bg1"/>
                          </a:solidFill>
                        </a:rPr>
                        <a:t>Totaal</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365</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€ 45.630</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€ 19.200</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€ 26.430</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2533340448"/>
                  </a:ext>
                </a:extLst>
              </a:tr>
            </a:tbl>
          </a:graphicData>
        </a:graphic>
      </p:graphicFrame>
      <p:sp>
        <p:nvSpPr>
          <p:cNvPr id="7" name="TextBox 6">
            <a:extLst>
              <a:ext uri="{FF2B5EF4-FFF2-40B4-BE49-F238E27FC236}">
                <a16:creationId xmlns:a16="http://schemas.microsoft.com/office/drawing/2014/main" id="{E44BABFE-539E-6F03-AD6B-AE5933E7235D}"/>
              </a:ext>
            </a:extLst>
          </p:cNvPr>
          <p:cNvSpPr txBox="1"/>
          <p:nvPr/>
        </p:nvSpPr>
        <p:spPr>
          <a:xfrm>
            <a:off x="323850" y="4461792"/>
            <a:ext cx="10614687" cy="2062103"/>
          </a:xfrm>
          <a:prstGeom prst="rect">
            <a:avLst/>
          </a:prstGeom>
          <a:noFill/>
        </p:spPr>
        <p:txBody>
          <a:bodyPr wrap="square">
            <a:spAutoFit/>
          </a:bodyPr>
          <a:lstStyle/>
          <a:p>
            <a:pPr>
              <a:buNone/>
            </a:pPr>
            <a:r>
              <a:rPr lang="en-US" sz="1600" b="1" dirty="0">
                <a:solidFill>
                  <a:srgbClr val="E96751"/>
                </a:solidFill>
              </a:rPr>
              <a:t>Definities:</a:t>
            </a:r>
          </a:p>
          <a:p>
            <a:pPr marL="285750" indent="-285750">
              <a:buFont typeface="Arial" panose="020B0604020202020204" pitchFamily="34" charset="0"/>
              <a:buChar char="•"/>
            </a:pPr>
            <a:r>
              <a:rPr lang="en-US" sz="1600" b="1" dirty="0">
                <a:solidFill>
                  <a:srgbClr val="595959"/>
                </a:solidFill>
              </a:rPr>
              <a:t>Basistarief</a:t>
            </a:r>
            <a:r>
              <a:rPr lang="en-US" sz="1600" dirty="0">
                <a:solidFill>
                  <a:srgbClr val="595959"/>
                </a:solidFill>
              </a:rPr>
              <a:t>: uw gemiddelde nachttarief op basis van kostprijs plus (bijv. € 125)</a:t>
            </a:r>
          </a:p>
          <a:p>
            <a:pPr marL="285750" indent="-285750">
              <a:buFont typeface="Arial" panose="020B0604020202020204" pitchFamily="34" charset="0"/>
              <a:buChar char="•"/>
            </a:pPr>
            <a:r>
              <a:rPr lang="en-US" sz="1600" b="1" dirty="0">
                <a:solidFill>
                  <a:srgbClr val="595959"/>
                </a:solidFill>
              </a:rPr>
              <a:t>Seizoensaanpassing</a:t>
            </a:r>
            <a:r>
              <a:rPr lang="en-US" sz="1600" dirty="0">
                <a:solidFill>
                  <a:srgbClr val="595959"/>
                </a:solidFill>
              </a:rPr>
              <a:t>: toeslagen of kortingen die per seizoen worden toegepast</a:t>
            </a:r>
          </a:p>
          <a:p>
            <a:pPr marL="285750" indent="-285750">
              <a:buFont typeface="Arial" panose="020B0604020202020204" pitchFamily="34" charset="0"/>
              <a:buChar char="•"/>
            </a:pPr>
            <a:r>
              <a:rPr lang="en-US" sz="1600" b="1" dirty="0">
                <a:solidFill>
                  <a:srgbClr val="595959"/>
                </a:solidFill>
              </a:rPr>
              <a:t>Definitief nachttarief</a:t>
            </a:r>
            <a:r>
              <a:rPr lang="en-US" sz="1600" dirty="0">
                <a:solidFill>
                  <a:srgbClr val="595959"/>
                </a:solidFill>
              </a:rPr>
              <a:t>: het werkelijke tarief dat u in dat seizoen in rekening brengt</a:t>
            </a:r>
          </a:p>
          <a:p>
            <a:pPr marL="285750" indent="-285750">
              <a:buFont typeface="Arial" panose="020B0604020202020204" pitchFamily="34" charset="0"/>
              <a:buChar char="•"/>
            </a:pPr>
            <a:r>
              <a:rPr lang="en-US" sz="1600" b="1" dirty="0">
                <a:solidFill>
                  <a:srgbClr val="595959"/>
                </a:solidFill>
              </a:rPr>
              <a:t>Verwachte omzet</a:t>
            </a:r>
            <a:r>
              <a:rPr lang="en-US" sz="1600" dirty="0">
                <a:solidFill>
                  <a:srgbClr val="595959"/>
                </a:solidFill>
              </a:rPr>
              <a:t>: Eindtarief × geboekte nachten</a:t>
            </a:r>
          </a:p>
          <a:p>
            <a:pPr marL="285750" indent="-285750">
              <a:buFont typeface="Arial" panose="020B0604020202020204" pitchFamily="34" charset="0"/>
              <a:buChar char="•"/>
            </a:pPr>
            <a:r>
              <a:rPr lang="en-US" sz="1600" b="1" dirty="0">
                <a:solidFill>
                  <a:srgbClr val="595959"/>
                </a:solidFill>
              </a:rPr>
              <a:t>Geschatte kosten</a:t>
            </a:r>
            <a:r>
              <a:rPr lang="en-US" sz="1600" dirty="0">
                <a:solidFill>
                  <a:srgbClr val="595959"/>
                </a:solidFill>
              </a:rPr>
              <a:t>: Geschatte seizoensgebonden uitgaven (kan nutsvoorzieningen, schoonmaak, enz. omvatten)</a:t>
            </a:r>
          </a:p>
          <a:p>
            <a:pPr marL="285750" indent="-285750">
              <a:buFont typeface="Arial" panose="020B0604020202020204" pitchFamily="34" charset="0"/>
              <a:buChar char="•"/>
            </a:pPr>
            <a:r>
              <a:rPr lang="en-US" sz="1600" b="1" dirty="0">
                <a:solidFill>
                  <a:srgbClr val="595959"/>
                </a:solidFill>
              </a:rPr>
              <a:t>Geschatte winst</a:t>
            </a:r>
            <a:r>
              <a:rPr lang="en-US" sz="1600" dirty="0">
                <a:solidFill>
                  <a:srgbClr val="595959"/>
                </a:solidFill>
              </a:rPr>
              <a:t>: Inkomsten – Kosten</a:t>
            </a:r>
          </a:p>
          <a:p>
            <a:pPr marL="285750" indent="-285750">
              <a:buFont typeface="Arial" panose="020B0604020202020204" pitchFamily="34" charset="0"/>
              <a:buChar char="•"/>
            </a:pPr>
            <a:r>
              <a:rPr lang="en-US" sz="1600" b="1" dirty="0">
                <a:solidFill>
                  <a:srgbClr val="595959"/>
                </a:solidFill>
              </a:rPr>
              <a:t>*Gewogen gemiddelde dagprijs (ADR): </a:t>
            </a:r>
            <a:r>
              <a:rPr lang="en-US" sz="1600" dirty="0">
                <a:solidFill>
                  <a:srgbClr val="595959"/>
                </a:solidFill>
              </a:rPr>
              <a:t>€ 125</a:t>
            </a:r>
          </a:p>
        </p:txBody>
      </p:sp>
    </p:spTree>
    <p:extLst>
      <p:ext uri="{BB962C8B-B14F-4D97-AF65-F5344CB8AC3E}">
        <p14:creationId xmlns:p14="http://schemas.microsoft.com/office/powerpoint/2010/main" val="3008205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looking at a blueprint&#10;&#10;AI-generated content may be incorrect.">
            <a:extLst>
              <a:ext uri="{FF2B5EF4-FFF2-40B4-BE49-F238E27FC236}">
                <a16:creationId xmlns:a16="http://schemas.microsoft.com/office/drawing/2014/main" id="{55188A70-85FC-E134-4DC7-E6E596FB3DBB}"/>
              </a:ext>
            </a:extLst>
          </p:cNvPr>
          <p:cNvPicPr>
            <a:picLocks noGrp="1" noChangeAspect="1"/>
          </p:cNvPicPr>
          <p:nvPr>
            <p:ph type="pic" sz="quarter" idx="22"/>
          </p:nvPr>
        </p:nvPicPr>
        <p:blipFill>
          <a:blip r:embed="rId2"/>
          <a:srcRect t="8644" b="8644"/>
          <a:stretch>
            <a:fillRect/>
          </a:stretch>
        </p:blipFill>
        <p:spPr/>
      </p:pic>
      <p:sp>
        <p:nvSpPr>
          <p:cNvPr id="5" name="Text Placeholder 4">
            <a:extLst>
              <a:ext uri="{FF2B5EF4-FFF2-40B4-BE49-F238E27FC236}">
                <a16:creationId xmlns:a16="http://schemas.microsoft.com/office/drawing/2014/main" id="{18CE6E7B-F489-8371-58F3-6628E0D83935}"/>
              </a:ext>
            </a:extLst>
          </p:cNvPr>
          <p:cNvSpPr>
            <a:spLocks noGrp="1"/>
          </p:cNvSpPr>
          <p:nvPr>
            <p:ph type="body" sz="quarter" idx="18"/>
          </p:nvPr>
        </p:nvSpPr>
        <p:spPr>
          <a:xfrm>
            <a:off x="8892781" y="1956649"/>
            <a:ext cx="2680738" cy="1049221"/>
          </a:xfrm>
        </p:spPr>
        <p:txBody>
          <a:bodyPr/>
          <a:lstStyle/>
          <a:p>
            <a:r>
              <a:rPr lang="en-US" sz="3000" b="0" dirty="0"/>
              <a:t>Planning voor laagseizoenen en seizoensgebondenheid</a:t>
            </a:r>
            <a:endParaRPr lang="en-IE" sz="3000" b="0" dirty="0"/>
          </a:p>
        </p:txBody>
      </p:sp>
      <p:sp>
        <p:nvSpPr>
          <p:cNvPr id="12" name="Text Placeholder 11">
            <a:extLst>
              <a:ext uri="{FF2B5EF4-FFF2-40B4-BE49-F238E27FC236}">
                <a16:creationId xmlns:a16="http://schemas.microsoft.com/office/drawing/2014/main" id="{B2CC3864-0C12-853F-27F4-A1A8E2DD4C79}"/>
              </a:ext>
            </a:extLst>
          </p:cNvPr>
          <p:cNvSpPr txBox="1">
            <a:spLocks/>
          </p:cNvSpPr>
          <p:nvPr/>
        </p:nvSpPr>
        <p:spPr>
          <a:xfrm>
            <a:off x="455461" y="4756126"/>
            <a:ext cx="10614687" cy="124893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Een van de grootste uitdagingen in het plattelandstoerisme is het </a:t>
            </a:r>
            <a:r>
              <a:rPr lang="en-US" b="1" dirty="0"/>
              <a:t>laagseizoen </a:t>
            </a:r>
            <a:r>
              <a:rPr lang="en-US" dirty="0"/>
              <a:t>– de maanden waarin de toeristische vraag afneemt (bijvoorbeeld donkere winters in het noorden, modderige tussenseizoenen, rustige periodes na de feestdagen). Met wat creativiteit kunt u echter ook in deze periodes inkomsten genereren en uw bedrijf winstgevend houden. Hier volgen enkele praktische strategieën om dalingen in het laagseizoen op te vangen, zowel door kosten te besparen als door inkomsten te genereren:</a:t>
            </a:r>
          </a:p>
        </p:txBody>
      </p:sp>
      <p:grpSp>
        <p:nvGrpSpPr>
          <p:cNvPr id="4" name="Group 3">
            <a:extLst>
              <a:ext uri="{FF2B5EF4-FFF2-40B4-BE49-F238E27FC236}">
                <a16:creationId xmlns:a16="http://schemas.microsoft.com/office/drawing/2014/main" id="{96051F65-6B69-0515-9BE5-812845B94431}"/>
              </a:ext>
            </a:extLst>
          </p:cNvPr>
          <p:cNvGrpSpPr/>
          <p:nvPr/>
        </p:nvGrpSpPr>
        <p:grpSpPr>
          <a:xfrm>
            <a:off x="10836098" y="238446"/>
            <a:ext cx="1081945" cy="1011723"/>
            <a:chOff x="1016000" y="1137920"/>
            <a:chExt cx="1016000" cy="1016000"/>
          </a:xfrm>
        </p:grpSpPr>
        <p:sp>
          <p:nvSpPr>
            <p:cNvPr id="7" name="Oval 6">
              <a:extLst>
                <a:ext uri="{FF2B5EF4-FFF2-40B4-BE49-F238E27FC236}">
                  <a16:creationId xmlns:a16="http://schemas.microsoft.com/office/drawing/2014/main" id="{6B2D6312-32C4-5404-256B-691B0CF5D03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5A688694-0CFB-6D38-174A-ACACECB92F0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34</a:t>
              </a:r>
            </a:p>
          </p:txBody>
        </p:sp>
      </p:grpSp>
      <p:sp>
        <p:nvSpPr>
          <p:cNvPr id="14" name="TextBox 13">
            <a:extLst>
              <a:ext uri="{FF2B5EF4-FFF2-40B4-BE49-F238E27FC236}">
                <a16:creationId xmlns:a16="http://schemas.microsoft.com/office/drawing/2014/main" id="{24E6F35E-EF27-EB69-FDAD-26DE76202255}"/>
              </a:ext>
            </a:extLst>
          </p:cNvPr>
          <p:cNvSpPr txBox="1"/>
          <p:nvPr/>
        </p:nvSpPr>
        <p:spPr>
          <a:xfrm>
            <a:off x="8560739" y="1320725"/>
            <a:ext cx="6100762" cy="553998"/>
          </a:xfrm>
          <a:prstGeom prst="rect">
            <a:avLst/>
          </a:prstGeom>
          <a:noFill/>
        </p:spPr>
        <p:txBody>
          <a:bodyPr wrap="square">
            <a:spAutoFit/>
          </a:bodyPr>
          <a:lstStyle/>
          <a:p>
            <a:r>
              <a:rPr lang="en-US" sz="3000" b="1" dirty="0">
                <a:solidFill>
                  <a:schemeClr val="bg1"/>
                </a:solidFill>
                <a:latin typeface="Calibri" panose="020F0502020204030204" pitchFamily="34" charset="0"/>
                <a:ea typeface="Open Sans" panose="020B0606030504020204" pitchFamily="34" charset="0"/>
                <a:cs typeface="Calibri" panose="020F0502020204030204" pitchFamily="34" charset="0"/>
              </a:rPr>
              <a:t>Overleven in het laagseizoen</a:t>
            </a:r>
            <a:endParaRPr lang="en-IE" sz="30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146827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84E38-8513-BA60-0CB6-68B1F480D557}"/>
            </a:ext>
          </a:extLst>
        </p:cNvPr>
        <p:cNvGrpSpPr/>
        <p:nvPr/>
      </p:nvGrpSpPr>
      <p:grpSpPr>
        <a:xfrm>
          <a:off x="0" y="0"/>
          <a:ext cx="0" cy="0"/>
          <a:chOff x="0" y="0"/>
          <a:chExt cx="0" cy="0"/>
        </a:xfrm>
      </p:grpSpPr>
      <p:sp>
        <p:nvSpPr>
          <p:cNvPr id="13" name="Flowchart: Alternate Process 12">
            <a:extLst>
              <a:ext uri="{FF2B5EF4-FFF2-40B4-BE49-F238E27FC236}">
                <a16:creationId xmlns:a16="http://schemas.microsoft.com/office/drawing/2014/main" id="{C0D0DB4F-3E38-87D2-97E1-0FD44BC5F591}"/>
              </a:ext>
            </a:extLst>
          </p:cNvPr>
          <p:cNvSpPr/>
          <p:nvPr/>
        </p:nvSpPr>
        <p:spPr>
          <a:xfrm>
            <a:off x="1441291" y="3334004"/>
            <a:ext cx="9964593" cy="76699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Alternate Process 10">
            <a:extLst>
              <a:ext uri="{FF2B5EF4-FFF2-40B4-BE49-F238E27FC236}">
                <a16:creationId xmlns:a16="http://schemas.microsoft.com/office/drawing/2014/main" id="{0710E3D3-724C-EDC8-EB1B-3648C2257937}"/>
              </a:ext>
            </a:extLst>
          </p:cNvPr>
          <p:cNvSpPr/>
          <p:nvPr/>
        </p:nvSpPr>
        <p:spPr>
          <a:xfrm>
            <a:off x="1451012" y="2370532"/>
            <a:ext cx="9964593" cy="84932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D36D035F-D855-4143-6EEF-1AC9CB2CE104}"/>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Flowchart: Alternate Process 6">
            <a:extLst>
              <a:ext uri="{FF2B5EF4-FFF2-40B4-BE49-F238E27FC236}">
                <a16:creationId xmlns:a16="http://schemas.microsoft.com/office/drawing/2014/main" id="{E6DCD793-B1DF-FBAB-82E7-0B9FB8CA36A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79B61AD8-4B58-11E1-6542-60D7BBBBFCB6}"/>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Organiseer evenementen buiten het seizoen en thematische retraites</a:t>
            </a:r>
            <a:endParaRPr lang="en-GB" sz="3200" i="1" dirty="0">
              <a:solidFill>
                <a:schemeClr val="bg1"/>
              </a:solidFill>
            </a:endParaRPr>
          </a:p>
        </p:txBody>
      </p:sp>
      <p:sp>
        <p:nvSpPr>
          <p:cNvPr id="9" name="Text Placeholder 5">
            <a:extLst>
              <a:ext uri="{FF2B5EF4-FFF2-40B4-BE49-F238E27FC236}">
                <a16:creationId xmlns:a16="http://schemas.microsoft.com/office/drawing/2014/main" id="{35C1C0B8-2085-5B9E-A604-4D36E6FBBCF1}"/>
              </a:ext>
            </a:extLst>
          </p:cNvPr>
          <p:cNvSpPr txBox="1">
            <a:spLocks/>
          </p:cNvSpPr>
          <p:nvPr/>
        </p:nvSpPr>
        <p:spPr>
          <a:xfrm>
            <a:off x="1570132" y="2477779"/>
            <a:ext cx="947208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000" b="1" dirty="0">
                <a:solidFill>
                  <a:srgbClr val="EC7C69"/>
                </a:solidFill>
              </a:rPr>
              <a:t>Voorbeeld: </a:t>
            </a:r>
            <a:r>
              <a:rPr lang="en-US" sz="2000" dirty="0">
                <a:solidFill>
                  <a:srgbClr val="595959"/>
                </a:solidFill>
              </a:rPr>
              <a:t>bied </a:t>
            </a:r>
            <a:r>
              <a:rPr lang="en-US" sz="2000" b="1" dirty="0">
                <a:solidFill>
                  <a:srgbClr val="595959"/>
                </a:solidFill>
              </a:rPr>
              <a:t>kleine bruiloften </a:t>
            </a:r>
            <a:r>
              <a:rPr lang="en-US" sz="2000" dirty="0">
                <a:solidFill>
                  <a:srgbClr val="595959"/>
                </a:solidFill>
              </a:rPr>
              <a:t>of elopement-arrangementen aan op uw schilderachtige landgoed (winterbruiloften kunnen magisch zijn en zijn vaak goedkoper voor bruidsparen).</a:t>
            </a:r>
          </a:p>
        </p:txBody>
      </p:sp>
      <p:sp>
        <p:nvSpPr>
          <p:cNvPr id="12" name="Text Placeholder 5">
            <a:extLst>
              <a:ext uri="{FF2B5EF4-FFF2-40B4-BE49-F238E27FC236}">
                <a16:creationId xmlns:a16="http://schemas.microsoft.com/office/drawing/2014/main" id="{0666B924-6FC0-E102-3C10-6E274DAA2280}"/>
              </a:ext>
            </a:extLst>
          </p:cNvPr>
          <p:cNvSpPr txBox="1">
            <a:spLocks/>
          </p:cNvSpPr>
          <p:nvPr/>
        </p:nvSpPr>
        <p:spPr>
          <a:xfrm>
            <a:off x="1570133" y="3406635"/>
            <a:ext cx="9719168" cy="420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Voorbeeld: </a:t>
            </a:r>
            <a:r>
              <a:rPr lang="en-US" sz="2000" dirty="0"/>
              <a:t>u kunt </a:t>
            </a:r>
            <a:r>
              <a:rPr lang="en-US" sz="2000" b="1" dirty="0"/>
              <a:t>vakantie-evenementen</a:t>
            </a:r>
            <a:r>
              <a:rPr lang="en-US" sz="2000" dirty="0"/>
              <a:t> organiseren (Kerstmis of Nieuwjaar in een </a:t>
            </a:r>
            <a:r>
              <a:rPr lang="en-US" sz="2000" dirty="0" err="1"/>
              <a:t>gezellige </a:t>
            </a:r>
            <a:r>
              <a:rPr lang="en-US" sz="2000" dirty="0"/>
              <a:t>lodge) of samenwerken met hobbygroepen (vogelaars, schilders, enz.) om bijeenkomsten </a:t>
            </a:r>
            <a:r>
              <a:rPr lang="en-US" sz="2000" dirty="0" err="1"/>
              <a:t>te organiseren</a:t>
            </a:r>
            <a:r>
              <a:rPr lang="en-US" sz="2000" dirty="0"/>
              <a:t>.</a:t>
            </a:r>
          </a:p>
          <a:p>
            <a:pPr marL="447675" indent="0"/>
            <a:endParaRPr lang="en-GB" sz="2000" dirty="0"/>
          </a:p>
        </p:txBody>
      </p:sp>
      <p:cxnSp>
        <p:nvCxnSpPr>
          <p:cNvPr id="14" name="Connector: Elbow 13">
            <a:extLst>
              <a:ext uri="{FF2B5EF4-FFF2-40B4-BE49-F238E27FC236}">
                <a16:creationId xmlns:a16="http://schemas.microsoft.com/office/drawing/2014/main" id="{75495EDB-E5DD-4ACC-893E-54690D6E5AFA}"/>
              </a:ext>
            </a:extLst>
          </p:cNvPr>
          <p:cNvCxnSpPr>
            <a:cxnSpLocks/>
            <a:stCxn id="7" idx="1"/>
            <a:endCxn id="11" idx="1"/>
          </p:cNvCxnSpPr>
          <p:nvPr/>
        </p:nvCxnSpPr>
        <p:spPr>
          <a:xfrm rot="10800000" flipH="1" flipV="1">
            <a:off x="798380" y="1835197"/>
            <a:ext cx="652632" cy="959995"/>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BF0A9CE1-993B-2415-BD8D-B7E7D450F92A}"/>
              </a:ext>
            </a:extLst>
          </p:cNvPr>
          <p:cNvCxnSpPr>
            <a:cxnSpLocks/>
            <a:stCxn id="7" idx="1"/>
            <a:endCxn id="13" idx="1"/>
          </p:cNvCxnSpPr>
          <p:nvPr/>
        </p:nvCxnSpPr>
        <p:spPr>
          <a:xfrm rot="10800000" flipH="1" flipV="1">
            <a:off x="798379" y="1835197"/>
            <a:ext cx="642911" cy="1882303"/>
          </a:xfrm>
          <a:prstGeom prst="bentConnector3">
            <a:avLst>
              <a:gd name="adj1" fmla="val -3555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43377270-EE4E-A21A-C285-F8C9023352C6}"/>
              </a:ext>
            </a:extLst>
          </p:cNvPr>
          <p:cNvSpPr/>
          <p:nvPr/>
        </p:nvSpPr>
        <p:spPr>
          <a:xfrm>
            <a:off x="1463276" y="4237192"/>
            <a:ext cx="9964593" cy="10614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DF196F4A-F6D8-1704-49BB-569852E25A98}"/>
              </a:ext>
            </a:extLst>
          </p:cNvPr>
          <p:cNvSpPr txBox="1">
            <a:spLocks/>
          </p:cNvSpPr>
          <p:nvPr/>
        </p:nvSpPr>
        <p:spPr>
          <a:xfrm>
            <a:off x="1592117" y="4354195"/>
            <a:ext cx="935465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Voorbeeld: </a:t>
            </a:r>
            <a:r>
              <a:rPr lang="en-US" sz="2000" dirty="0"/>
              <a:t>Accommodatie combineren met </a:t>
            </a:r>
            <a:r>
              <a:rPr lang="en-US" sz="2000" b="1" dirty="0"/>
              <a:t>een ervaring </a:t>
            </a:r>
            <a:r>
              <a:rPr lang="en-US" sz="2000" dirty="0"/>
              <a:t>(begeleide wandelingen, knutselworkshops, enz.) voegt waarde toe en kan gasten aantrekken die anders buiten het seizoen niet zouden reizen.</a:t>
            </a:r>
          </a:p>
        </p:txBody>
      </p:sp>
      <p:cxnSp>
        <p:nvCxnSpPr>
          <p:cNvPr id="38" name="Connector: Elbow 37">
            <a:extLst>
              <a:ext uri="{FF2B5EF4-FFF2-40B4-BE49-F238E27FC236}">
                <a16:creationId xmlns:a16="http://schemas.microsoft.com/office/drawing/2014/main" id="{A7878308-3C0A-AC04-74CD-AE178E6B7259}"/>
              </a:ext>
            </a:extLst>
          </p:cNvPr>
          <p:cNvCxnSpPr>
            <a:cxnSpLocks/>
          </p:cNvCxnSpPr>
          <p:nvPr/>
        </p:nvCxnSpPr>
        <p:spPr>
          <a:xfrm rot="16200000" flipH="1">
            <a:off x="115857" y="4391815"/>
            <a:ext cx="1788052" cy="85771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4F3B9E35-AC2D-C217-AD33-824EE06460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pic>
        <p:nvPicPr>
          <p:cNvPr id="5" name="Graphic 4" descr="Wedding rings with solid fill">
            <a:extLst>
              <a:ext uri="{FF2B5EF4-FFF2-40B4-BE49-F238E27FC236}">
                <a16:creationId xmlns:a16="http://schemas.microsoft.com/office/drawing/2014/main" id="{4499D6B5-C3E9-38B1-785D-F6019CE4E7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7252" y="2348310"/>
            <a:ext cx="662397" cy="662397"/>
          </a:xfrm>
          <a:prstGeom prst="rect">
            <a:avLst/>
          </a:prstGeom>
        </p:spPr>
      </p:pic>
      <p:pic>
        <p:nvPicPr>
          <p:cNvPr id="26" name="Graphic 25" descr="Fireworks with solid fill">
            <a:extLst>
              <a:ext uri="{FF2B5EF4-FFF2-40B4-BE49-F238E27FC236}">
                <a16:creationId xmlns:a16="http://schemas.microsoft.com/office/drawing/2014/main" id="{98BFAE7D-9D17-B69F-98D6-86EDC524E6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3978" y="3456693"/>
            <a:ext cx="589504" cy="589504"/>
          </a:xfrm>
          <a:prstGeom prst="rect">
            <a:avLst/>
          </a:prstGeom>
        </p:spPr>
      </p:pic>
      <p:pic>
        <p:nvPicPr>
          <p:cNvPr id="30" name="Graphic 29" descr="Hike with solid fill">
            <a:extLst>
              <a:ext uri="{FF2B5EF4-FFF2-40B4-BE49-F238E27FC236}">
                <a16:creationId xmlns:a16="http://schemas.microsoft.com/office/drawing/2014/main" id="{9A82CA04-7C43-1C18-8C37-3B39777BC7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1291" y="4393706"/>
            <a:ext cx="766994" cy="766994"/>
          </a:xfrm>
          <a:prstGeom prst="rect">
            <a:avLst/>
          </a:prstGeom>
        </p:spPr>
      </p:pic>
      <p:sp>
        <p:nvSpPr>
          <p:cNvPr id="37" name="Flowchart: Alternate Process 36">
            <a:extLst>
              <a:ext uri="{FF2B5EF4-FFF2-40B4-BE49-F238E27FC236}">
                <a16:creationId xmlns:a16="http://schemas.microsoft.com/office/drawing/2014/main" id="{36A3A0DA-88E6-6D9F-6BFD-6341A6065D0C}"/>
              </a:ext>
            </a:extLst>
          </p:cNvPr>
          <p:cNvSpPr/>
          <p:nvPr/>
        </p:nvSpPr>
        <p:spPr>
          <a:xfrm>
            <a:off x="1430440" y="5530081"/>
            <a:ext cx="9964593" cy="10614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 Placeholder 5">
            <a:extLst>
              <a:ext uri="{FF2B5EF4-FFF2-40B4-BE49-F238E27FC236}">
                <a16:creationId xmlns:a16="http://schemas.microsoft.com/office/drawing/2014/main" id="{3783054D-699F-5062-C751-0676ECC1FC85}"/>
              </a:ext>
            </a:extLst>
          </p:cNvPr>
          <p:cNvSpPr txBox="1">
            <a:spLocks/>
          </p:cNvSpPr>
          <p:nvPr/>
        </p:nvSpPr>
        <p:spPr>
          <a:xfrm>
            <a:off x="1547017" y="5649631"/>
            <a:ext cx="960675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Voorbeeld: </a:t>
            </a:r>
            <a:r>
              <a:rPr lang="en-US" sz="2000" dirty="0">
                <a:solidFill>
                  <a:srgbClr val="595959"/>
                </a:solidFill>
              </a:rPr>
              <a:t>Maak van uw boerderij-lodge een locatie voor </a:t>
            </a:r>
            <a:r>
              <a:rPr lang="en-US" sz="2000" b="1" dirty="0">
                <a:solidFill>
                  <a:srgbClr val="595959"/>
                </a:solidFill>
              </a:rPr>
              <a:t>weekendretraites </a:t>
            </a:r>
            <a:r>
              <a:rPr lang="en-US" sz="2000" dirty="0">
                <a:solidFill>
                  <a:srgbClr val="595959"/>
                </a:solidFill>
              </a:rPr>
              <a:t>– wellness-/yogaretraites, fotografieworkshops, schrijfseminars – die u in de dalmaanden aan binnenlandse reizigers aanbiedt. </a:t>
            </a:r>
          </a:p>
        </p:txBody>
      </p:sp>
      <p:sp>
        <p:nvSpPr>
          <p:cNvPr id="45" name="Text Placeholder 44">
            <a:extLst>
              <a:ext uri="{FF2B5EF4-FFF2-40B4-BE49-F238E27FC236}">
                <a16:creationId xmlns:a16="http://schemas.microsoft.com/office/drawing/2014/main" id="{4CCB0A1A-8830-0315-A934-C5493DA00F93}"/>
              </a:ext>
            </a:extLst>
          </p:cNvPr>
          <p:cNvSpPr>
            <a:spLocks noGrp="1"/>
          </p:cNvSpPr>
          <p:nvPr>
            <p:ph type="body" sz="quarter" idx="27"/>
          </p:nvPr>
        </p:nvSpPr>
        <p:spPr>
          <a:xfrm>
            <a:off x="849241" y="383586"/>
            <a:ext cx="8228084" cy="720752"/>
          </a:xfrm>
        </p:spPr>
        <p:txBody>
          <a:bodyPr/>
          <a:lstStyle/>
          <a:p>
            <a:r>
              <a:rPr lang="en-US" sz="3200" dirty="0">
                <a:solidFill>
                  <a:schemeClr val="bg1"/>
                </a:solidFill>
              </a:rPr>
              <a:t>Kostenbesparende en omzetverhogende tactieken</a:t>
            </a:r>
            <a:endParaRPr lang="en-IE" sz="3200" dirty="0">
              <a:solidFill>
                <a:schemeClr val="bg1"/>
              </a:solidFill>
            </a:endParaRPr>
          </a:p>
        </p:txBody>
      </p:sp>
      <p:pic>
        <p:nvPicPr>
          <p:cNvPr id="51" name="Graphic 50" descr="Yoga outline">
            <a:extLst>
              <a:ext uri="{FF2B5EF4-FFF2-40B4-BE49-F238E27FC236}">
                <a16:creationId xmlns:a16="http://schemas.microsoft.com/office/drawing/2014/main" id="{B81F8DF9-A2C1-06CD-078C-7BA0A77E1B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1993" y="5735820"/>
            <a:ext cx="751549" cy="751549"/>
          </a:xfrm>
          <a:prstGeom prst="rect">
            <a:avLst/>
          </a:prstGeom>
        </p:spPr>
      </p:pic>
    </p:spTree>
    <p:extLst>
      <p:ext uri="{BB962C8B-B14F-4D97-AF65-F5344CB8AC3E}">
        <p14:creationId xmlns:p14="http://schemas.microsoft.com/office/powerpoint/2010/main" val="1644654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F2BB9-CFB6-A6CD-ED7C-84D70B91763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2396F1D-4313-42B6-2E4E-53625173A6EF}"/>
              </a:ext>
            </a:extLst>
          </p:cNvPr>
          <p:cNvSpPr/>
          <p:nvPr/>
        </p:nvSpPr>
        <p:spPr>
          <a:xfrm>
            <a:off x="1439024" y="1289856"/>
            <a:ext cx="9964593" cy="209144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B542993A-7DB5-25B7-90BE-486B1104C0E2}"/>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B2A5363C-A162-C435-D280-3638192ED044}"/>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Creëer speciale arrangementen met partners</a:t>
            </a:r>
          </a:p>
        </p:txBody>
      </p:sp>
      <p:sp>
        <p:nvSpPr>
          <p:cNvPr id="9" name="Text Placeholder 5">
            <a:extLst>
              <a:ext uri="{FF2B5EF4-FFF2-40B4-BE49-F238E27FC236}">
                <a16:creationId xmlns:a16="http://schemas.microsoft.com/office/drawing/2014/main" id="{6C39705F-B531-2FBE-6716-0D7960B7D61F}"/>
              </a:ext>
            </a:extLst>
          </p:cNvPr>
          <p:cNvSpPr txBox="1">
            <a:spLocks/>
          </p:cNvSpPr>
          <p:nvPr/>
        </p:nvSpPr>
        <p:spPr>
          <a:xfrm>
            <a:off x="1558144" y="1397104"/>
            <a:ext cx="947208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sz="1800" b="1" spc="0" dirty="0">
                <a:solidFill>
                  <a:srgbClr val="EC7C69"/>
                </a:solidFill>
                <a:latin typeface="+mn-lt"/>
              </a:rPr>
              <a:t>Voorbeeld: </a:t>
            </a:r>
            <a:r>
              <a:rPr lang="en-US" sz="1800" spc="0" dirty="0">
                <a:solidFill>
                  <a:srgbClr val="595959"/>
                </a:solidFill>
                <a:latin typeface="+mn-lt"/>
              </a:rPr>
              <a:t>creëer speciale arrangementen met partners Samenwerking kan de vraag in het laagseizoen stimuleren. Werk bijvoorbeeld samen met lokale bedrijven om </a:t>
            </a:r>
            <a:r>
              <a:rPr lang="en-US" sz="1800" b="1" spc="0" dirty="0">
                <a:solidFill>
                  <a:srgbClr val="595959"/>
                </a:solidFill>
                <a:latin typeface="+mn-lt"/>
              </a:rPr>
              <a:t>bundelaanbiedingen</a:t>
            </a:r>
            <a:r>
              <a:rPr lang="en-US" sz="1800" spc="0" dirty="0">
                <a:solidFill>
                  <a:srgbClr val="595959"/>
                </a:solidFill>
                <a:latin typeface="+mn-lt"/>
              </a:rPr>
              <a:t> aan te bieden</a:t>
            </a:r>
            <a:r>
              <a:rPr lang="en-US" sz="1800" b="1" spc="0" dirty="0">
                <a:solidFill>
                  <a:srgbClr val="595959"/>
                </a:solidFill>
                <a:latin typeface="+mn-lt"/>
              </a:rPr>
              <a:t>: </a:t>
            </a:r>
          </a:p>
          <a:p>
            <a:pPr marL="800100" lvl="1" indent="-342900">
              <a:buFont typeface="Arial" panose="020B0604020202020204" pitchFamily="34" charset="0"/>
              <a:buChar char="•"/>
            </a:pPr>
            <a:r>
              <a:rPr lang="en-US" sz="1800" spc="0" dirty="0">
                <a:solidFill>
                  <a:srgbClr val="595959"/>
                </a:solidFill>
                <a:latin typeface="+mn-lt"/>
              </a:rPr>
              <a:t>een weekendje</a:t>
            </a:r>
            <a:r>
              <a:rPr lang="en-US" sz="1800" b="1" spc="0" dirty="0">
                <a:solidFill>
                  <a:srgbClr val="595959"/>
                </a:solidFill>
                <a:latin typeface="+mn-lt"/>
              </a:rPr>
              <a:t> 'dineren &amp; overnachten' </a:t>
            </a:r>
            <a:r>
              <a:rPr lang="en-US" sz="1800" spc="0" dirty="0">
                <a:solidFill>
                  <a:srgbClr val="595959"/>
                </a:solidFill>
                <a:latin typeface="+mn-lt"/>
              </a:rPr>
              <a:t>op het platteland (inclusief een voucher voor het dorpsrestaurant), of </a:t>
            </a:r>
            <a:r>
              <a:rPr lang="en-US" sz="1800" spc="0" dirty="0" err="1">
                <a:solidFill>
                  <a:srgbClr val="595959"/>
                </a:solidFill>
                <a:latin typeface="+mn-lt"/>
              </a:rPr>
              <a:t>een</a:t>
            </a:r>
            <a:r>
              <a:rPr lang="en-US" sz="1800" spc="0" dirty="0">
                <a:solidFill>
                  <a:srgbClr val="595959"/>
                </a:solidFill>
                <a:latin typeface="+mn-lt"/>
              </a:rPr>
              <a:t> </a:t>
            </a:r>
            <a:r>
              <a:rPr lang="en-US" sz="1800" b="1" spc="0" dirty="0">
                <a:solidFill>
                  <a:srgbClr val="595959"/>
                </a:solidFill>
                <a:latin typeface="+mn-lt"/>
              </a:rPr>
              <a:t>'winteravonturenarrangement' </a:t>
            </a:r>
            <a:r>
              <a:rPr lang="en-US" sz="1800" spc="0" dirty="0">
                <a:solidFill>
                  <a:srgbClr val="595959"/>
                </a:solidFill>
                <a:latin typeface="+mn-lt"/>
              </a:rPr>
              <a:t>met een lokale gids (bijvoorbeeld inclusief een hondenslee- of sneeuwschoenwandeling in IJsland, of een truffeljacht in Italië buiten het seizoen). </a:t>
            </a:r>
          </a:p>
          <a:p>
            <a:pPr marL="485775" indent="0"/>
            <a:endParaRPr lang="en-US" sz="1800" dirty="0">
              <a:solidFill>
                <a:srgbClr val="595959"/>
              </a:solidFill>
            </a:endParaRPr>
          </a:p>
        </p:txBody>
      </p:sp>
      <p:cxnSp>
        <p:nvCxnSpPr>
          <p:cNvPr id="14" name="Connector: Elbow 13">
            <a:extLst>
              <a:ext uri="{FF2B5EF4-FFF2-40B4-BE49-F238E27FC236}">
                <a16:creationId xmlns:a16="http://schemas.microsoft.com/office/drawing/2014/main" id="{3E880554-C12A-F483-ED75-1C6DA943F75E}"/>
              </a:ext>
            </a:extLst>
          </p:cNvPr>
          <p:cNvCxnSpPr>
            <a:cxnSpLocks/>
            <a:stCxn id="7" idx="1"/>
            <a:endCxn id="11" idx="1"/>
          </p:cNvCxnSpPr>
          <p:nvPr/>
        </p:nvCxnSpPr>
        <p:spPr>
          <a:xfrm rot="10800000" flipH="1" flipV="1">
            <a:off x="786392" y="787447"/>
            <a:ext cx="652631" cy="1548133"/>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9C0A4468-A59B-90DA-3F6C-21856B76B132}"/>
              </a:ext>
            </a:extLst>
          </p:cNvPr>
          <p:cNvCxnSpPr>
            <a:cxnSpLocks/>
          </p:cNvCxnSpPr>
          <p:nvPr/>
        </p:nvCxnSpPr>
        <p:spPr>
          <a:xfrm rot="10800000" flipH="1" flipV="1">
            <a:off x="798655" y="2343628"/>
            <a:ext cx="630647" cy="2091450"/>
          </a:xfrm>
          <a:prstGeom prst="bentConnector3">
            <a:avLst>
              <a:gd name="adj1" fmla="val -3624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F37BA79-DFD1-BA62-4CC5-C4FE906D7877}"/>
              </a:ext>
            </a:extLst>
          </p:cNvPr>
          <p:cNvSpPr/>
          <p:nvPr/>
        </p:nvSpPr>
        <p:spPr>
          <a:xfrm>
            <a:off x="1451287" y="3529762"/>
            <a:ext cx="7273613" cy="264447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4A5853AD-81FC-B2AB-97F7-D7F44DEEFC82}"/>
              </a:ext>
            </a:extLst>
          </p:cNvPr>
          <p:cNvSpPr txBox="1">
            <a:spLocks/>
          </p:cNvSpPr>
          <p:nvPr/>
        </p:nvSpPr>
        <p:spPr>
          <a:xfrm>
            <a:off x="1580129" y="3649853"/>
            <a:ext cx="6687572"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1800" b="1" dirty="0">
                <a:solidFill>
                  <a:srgbClr val="EC7C69"/>
                </a:solidFill>
              </a:rPr>
              <a:t>Voorbeeld: </a:t>
            </a:r>
            <a:r>
              <a:rPr lang="en-US" sz="1800" b="1" dirty="0">
                <a:solidFill>
                  <a:srgbClr val="595959"/>
                </a:solidFill>
              </a:rPr>
              <a:t>spa- en wellnessarrangementen zijn populair. </a:t>
            </a:r>
            <a:r>
              <a:rPr lang="en-US" sz="1800" dirty="0">
                <a:solidFill>
                  <a:srgbClr val="595959"/>
                </a:solidFill>
              </a:rPr>
              <a:t>Als u geen eigen spa heeft, ga dan een samenwerking aan met een spa in de buurt. Uit een onderzoek naar accommodatiestrategieën in het laagseizoen blijkt dat spa-retraites, zakelijke conferenties, teambuildingretraites en eet- en wijnevenementen allemaal gasten kunnen aantrekken in periodes waarin er over het algemeen weinig gereisd wordt. Bedenk wat uw regio aantrekkelijk maakt in het laagseizoen (ook al is het alleen maar </a:t>
            </a:r>
            <a:r>
              <a:rPr lang="en-US" sz="1800" dirty="0" err="1">
                <a:solidFill>
                  <a:srgbClr val="595959"/>
                </a:solidFill>
              </a:rPr>
              <a:t>de rust </a:t>
            </a:r>
            <a:r>
              <a:rPr lang="en-US" sz="1800" dirty="0">
                <a:solidFill>
                  <a:srgbClr val="595959"/>
                </a:solidFill>
              </a:rPr>
              <a:t>of de seizoensgebonden schoonheid) en stel een arrangement samen rond dat thema.</a:t>
            </a:r>
          </a:p>
          <a:p>
            <a:pPr marL="447675" indent="0"/>
            <a:endParaRPr lang="en-US" sz="1800" dirty="0"/>
          </a:p>
        </p:txBody>
      </p:sp>
      <p:pic>
        <p:nvPicPr>
          <p:cNvPr id="40" name="Graphic 39" descr="Magnifying glass with solid fill">
            <a:extLst>
              <a:ext uri="{FF2B5EF4-FFF2-40B4-BE49-F238E27FC236}">
                <a16:creationId xmlns:a16="http://schemas.microsoft.com/office/drawing/2014/main" id="{AAA54C7B-D0F1-C7AB-D7B8-48FF5B4084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pic>
        <p:nvPicPr>
          <p:cNvPr id="21" name="Picture 20" descr="A person and person sitting at a table with a tent in the background&#10;&#10;AI-generated content may be incorrect.">
            <a:extLst>
              <a:ext uri="{FF2B5EF4-FFF2-40B4-BE49-F238E27FC236}">
                <a16:creationId xmlns:a16="http://schemas.microsoft.com/office/drawing/2014/main" id="{AF090DBD-7333-6072-A9C2-AED2B47910B8}"/>
              </a:ext>
            </a:extLst>
          </p:cNvPr>
          <p:cNvPicPr>
            <a:picLocks noChangeAspect="1"/>
          </p:cNvPicPr>
          <p:nvPr/>
        </p:nvPicPr>
        <p:blipFill>
          <a:blip r:embed="rId5"/>
          <a:stretch>
            <a:fillRect/>
          </a:stretch>
        </p:blipFill>
        <p:spPr>
          <a:xfrm>
            <a:off x="8267701" y="4177077"/>
            <a:ext cx="3362325" cy="2241550"/>
          </a:xfrm>
          <a:prstGeom prst="flowChartAlternateProcess">
            <a:avLst/>
          </a:prstGeom>
        </p:spPr>
      </p:pic>
      <p:sp>
        <p:nvSpPr>
          <p:cNvPr id="22" name="TextBox 21">
            <a:extLst>
              <a:ext uri="{FF2B5EF4-FFF2-40B4-BE49-F238E27FC236}">
                <a16:creationId xmlns:a16="http://schemas.microsoft.com/office/drawing/2014/main" id="{65C1D8FA-8C83-5051-1E1D-8C542035DF1B}"/>
              </a:ext>
            </a:extLst>
          </p:cNvPr>
          <p:cNvSpPr txBox="1"/>
          <p:nvPr/>
        </p:nvSpPr>
        <p:spPr>
          <a:xfrm>
            <a:off x="581025" y="6283899"/>
            <a:ext cx="7686676" cy="369332"/>
          </a:xfrm>
          <a:prstGeom prst="rect">
            <a:avLst/>
          </a:prstGeom>
          <a:noFill/>
        </p:spPr>
        <p:txBody>
          <a:bodyPr wrap="square">
            <a:spAutoFit/>
          </a:bodyPr>
          <a:lstStyle/>
          <a:p>
            <a:pPr algn="l">
              <a:spcBef>
                <a:spcPts val="2250"/>
              </a:spcBef>
              <a:spcAft>
                <a:spcPts val="1500"/>
              </a:spcAft>
            </a:pPr>
            <a:r>
              <a:rPr lang="en-US" b="0" i="0" dirty="0">
                <a:solidFill>
                  <a:srgbClr val="00B0F0"/>
                </a:solidFill>
                <a:effectLst/>
                <a:latin typeface="Riposte"/>
                <a:hlinkClick r:id="rId6">
                  <a:extLst>
                    <a:ext uri="{A12FA001-AC4F-418D-AE19-62706E023703}">
                      <ahyp:hlinkClr xmlns:ahyp="http://schemas.microsoft.com/office/drawing/2018/hyperlinkcolor" val="tx"/>
                    </a:ext>
                  </a:extLst>
                </a:hlinkClick>
              </a:rPr>
              <a:t>5 strategieën om de accommodatie-inkomsten tijdens het laagseizoen te verhogen</a:t>
            </a:r>
            <a:endParaRPr lang="en-US" b="0" i="0" dirty="0">
              <a:solidFill>
                <a:srgbClr val="00B0F0"/>
              </a:solidFill>
              <a:effectLst/>
              <a:latin typeface="Riposte"/>
            </a:endParaRPr>
          </a:p>
        </p:txBody>
      </p:sp>
    </p:spTree>
    <p:extLst>
      <p:ext uri="{BB962C8B-B14F-4D97-AF65-F5344CB8AC3E}">
        <p14:creationId xmlns:p14="http://schemas.microsoft.com/office/powerpoint/2010/main" val="3886437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EF45-C257-FDA2-7422-DDC84192C51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97C47B8-E119-E807-1D58-8A17D4C6D795}"/>
              </a:ext>
            </a:extLst>
          </p:cNvPr>
          <p:cNvSpPr/>
          <p:nvPr/>
        </p:nvSpPr>
        <p:spPr>
          <a:xfrm>
            <a:off x="1439024" y="1289857"/>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472ED562-0423-158E-1A79-9CF73E4D5444}"/>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964BFA30-4330-B3BD-4598-38667CFF92AB}"/>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Operationele kostenbesparende maatregelen</a:t>
            </a:r>
          </a:p>
        </p:txBody>
      </p:sp>
      <p:sp>
        <p:nvSpPr>
          <p:cNvPr id="9" name="Text Placeholder 5">
            <a:extLst>
              <a:ext uri="{FF2B5EF4-FFF2-40B4-BE49-F238E27FC236}">
                <a16:creationId xmlns:a16="http://schemas.microsoft.com/office/drawing/2014/main" id="{A7CB8357-396D-6BA3-3C23-60A429DF2405}"/>
              </a:ext>
            </a:extLst>
          </p:cNvPr>
          <p:cNvSpPr txBox="1">
            <a:spLocks/>
          </p:cNvSpPr>
          <p:nvPr/>
        </p:nvSpPr>
        <p:spPr>
          <a:xfrm>
            <a:off x="1558144" y="1397104"/>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Voorbeeld: </a:t>
            </a:r>
            <a:r>
              <a:rPr lang="en-US" spc="0" dirty="0">
                <a:solidFill>
                  <a:srgbClr val="595959"/>
                </a:solidFill>
                <a:latin typeface="+mn-lt"/>
              </a:rPr>
              <a:t>Zoek aan de kostenzijde naar efficiëntieverbeteringen wanneer het aantal gasten laag is. U kunt bijvoorbeeld </a:t>
            </a:r>
            <a:r>
              <a:rPr lang="en-US" b="1" spc="0" dirty="0">
                <a:solidFill>
                  <a:srgbClr val="595959"/>
                </a:solidFill>
                <a:latin typeface="+mn-lt"/>
              </a:rPr>
              <a:t>een deel van uw pand sluiten </a:t>
            </a:r>
            <a:r>
              <a:rPr lang="en-US" spc="0" dirty="0">
                <a:solidFill>
                  <a:srgbClr val="595959"/>
                </a:solidFill>
                <a:latin typeface="+mn-lt"/>
              </a:rPr>
              <a:t>(om te besparen op verwarming/schoonmaak).</a:t>
            </a:r>
          </a:p>
          <a:p>
            <a:pPr marL="485775" indent="0"/>
            <a:endParaRPr lang="en-US" sz="2000" dirty="0">
              <a:solidFill>
                <a:srgbClr val="595959"/>
              </a:solidFill>
            </a:endParaRPr>
          </a:p>
        </p:txBody>
      </p:sp>
      <p:cxnSp>
        <p:nvCxnSpPr>
          <p:cNvPr id="14" name="Connector: Elbow 13">
            <a:extLst>
              <a:ext uri="{FF2B5EF4-FFF2-40B4-BE49-F238E27FC236}">
                <a16:creationId xmlns:a16="http://schemas.microsoft.com/office/drawing/2014/main" id="{F7605247-7AEC-F01F-7019-93F423815FA4}"/>
              </a:ext>
            </a:extLst>
          </p:cNvPr>
          <p:cNvCxnSpPr>
            <a:cxnSpLocks/>
            <a:stCxn id="7" idx="1"/>
            <a:endCxn id="11" idx="1"/>
          </p:cNvCxnSpPr>
          <p:nvPr/>
        </p:nvCxnSpPr>
        <p:spPr>
          <a:xfrm rot="10800000" flipH="1" flipV="1">
            <a:off x="786392" y="787447"/>
            <a:ext cx="652631" cy="1029295"/>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58BF493-AEF7-03F8-44EB-CC22B1BC390E}"/>
              </a:ext>
            </a:extLst>
          </p:cNvPr>
          <p:cNvCxnSpPr>
            <a:cxnSpLocks/>
          </p:cNvCxnSpPr>
          <p:nvPr/>
        </p:nvCxnSpPr>
        <p:spPr>
          <a:xfrm rot="10800000" flipH="1" flipV="1">
            <a:off x="786393" y="1816743"/>
            <a:ext cx="630647" cy="2091450"/>
          </a:xfrm>
          <a:prstGeom prst="bentConnector3">
            <a:avLst>
              <a:gd name="adj1" fmla="val -3624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88AF014-ACE7-0FBC-D801-717E1F43A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8E457A54-83CC-158A-F334-665EA6658D52}"/>
              </a:ext>
            </a:extLst>
          </p:cNvPr>
          <p:cNvSpPr/>
          <p:nvPr/>
        </p:nvSpPr>
        <p:spPr>
          <a:xfrm>
            <a:off x="1406189" y="2444212"/>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9104AA9E-7647-8B6E-1B00-E5DA1B0CC916}"/>
              </a:ext>
            </a:extLst>
          </p:cNvPr>
          <p:cNvSpPr txBox="1">
            <a:spLocks/>
          </p:cNvSpPr>
          <p:nvPr/>
        </p:nvSpPr>
        <p:spPr>
          <a:xfrm>
            <a:off x="1525309" y="2551459"/>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Voorbeeld: </a:t>
            </a:r>
            <a:r>
              <a:rPr lang="en-US" spc="0" dirty="0">
                <a:solidFill>
                  <a:srgbClr val="595959"/>
                </a:solidFill>
                <a:latin typeface="+mn-lt"/>
              </a:rPr>
              <a:t>Onderhandel </a:t>
            </a:r>
            <a:r>
              <a:rPr lang="en-US" b="1" spc="0" dirty="0">
                <a:solidFill>
                  <a:srgbClr val="595959"/>
                </a:solidFill>
                <a:latin typeface="+mn-lt"/>
              </a:rPr>
              <a:t>met leveranciers over seizoensprijzen </a:t>
            </a:r>
            <a:r>
              <a:rPr lang="en-US" spc="0" dirty="0">
                <a:solidFill>
                  <a:srgbClr val="595959"/>
                </a:solidFill>
                <a:latin typeface="+mn-lt"/>
              </a:rPr>
              <a:t>(veel leveranciers of dienstverleners geven ook kortingen buiten het seizoen).</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DF70A20D-E272-3FE9-A171-D6F878956BEB}"/>
              </a:ext>
            </a:extLst>
          </p:cNvPr>
          <p:cNvSpPr/>
          <p:nvPr/>
        </p:nvSpPr>
        <p:spPr>
          <a:xfrm>
            <a:off x="1439024" y="3699150"/>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5945EDA9-3E1A-0896-FB6E-9AE1C174AF1C}"/>
              </a:ext>
            </a:extLst>
          </p:cNvPr>
          <p:cNvSpPr txBox="1">
            <a:spLocks/>
          </p:cNvSpPr>
          <p:nvPr/>
        </p:nvSpPr>
        <p:spPr>
          <a:xfrm>
            <a:off x="1558144" y="3806397"/>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Voorbeeld: </a:t>
            </a:r>
            <a:r>
              <a:rPr lang="en-US" b="1" spc="0" dirty="0">
                <a:solidFill>
                  <a:srgbClr val="595959"/>
                </a:solidFill>
                <a:latin typeface="+mn-lt"/>
              </a:rPr>
              <a:t>Plan renovaties </a:t>
            </a:r>
            <a:r>
              <a:rPr lang="en-US" spc="0" dirty="0">
                <a:solidFill>
                  <a:srgbClr val="595959"/>
                </a:solidFill>
                <a:latin typeface="+mn-lt"/>
              </a:rPr>
              <a:t>in het laagseizoen (ja, dat kost geld, maar door dit te doen wanneer u minder gasten heeft, </a:t>
            </a:r>
            <a:r>
              <a:rPr lang="en-US" spc="0" dirty="0" err="1">
                <a:solidFill>
                  <a:srgbClr val="595959"/>
                </a:solidFill>
                <a:latin typeface="+mn-lt"/>
              </a:rPr>
              <a:t>minimaliseert u </a:t>
            </a:r>
            <a:r>
              <a:rPr lang="en-US" spc="0" dirty="0">
                <a:solidFill>
                  <a:srgbClr val="595959"/>
                </a:solidFill>
                <a:latin typeface="+mn-lt"/>
              </a:rPr>
              <a:t>het omzetverlies en kan het soms goedkoper zijn). </a:t>
            </a:r>
          </a:p>
          <a:p>
            <a:pPr marL="485775" indent="0"/>
            <a:endParaRPr lang="en-US" sz="2000" dirty="0">
              <a:solidFill>
                <a:srgbClr val="595959"/>
              </a:solidFill>
            </a:endParaRPr>
          </a:p>
        </p:txBody>
      </p:sp>
      <p:sp>
        <p:nvSpPr>
          <p:cNvPr id="10" name="Text Placeholder 5">
            <a:extLst>
              <a:ext uri="{FF2B5EF4-FFF2-40B4-BE49-F238E27FC236}">
                <a16:creationId xmlns:a16="http://schemas.microsoft.com/office/drawing/2014/main" id="{F7D4080D-5346-1B80-07A4-2FF896AA71C8}"/>
              </a:ext>
            </a:extLst>
          </p:cNvPr>
          <p:cNvSpPr txBox="1">
            <a:spLocks/>
          </p:cNvSpPr>
          <p:nvPr/>
        </p:nvSpPr>
        <p:spPr>
          <a:xfrm>
            <a:off x="1525309" y="4960752"/>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Voorbeeld: </a:t>
            </a:r>
            <a:r>
              <a:rPr lang="en-US" spc="0" dirty="0">
                <a:solidFill>
                  <a:srgbClr val="595959"/>
                </a:solidFill>
                <a:latin typeface="+mn-lt"/>
              </a:rPr>
              <a:t>onderhandel </a:t>
            </a:r>
            <a:r>
              <a:rPr lang="en-US" b="1" spc="0" dirty="0">
                <a:solidFill>
                  <a:srgbClr val="595959"/>
                </a:solidFill>
                <a:latin typeface="+mn-lt"/>
              </a:rPr>
              <a:t>met leveranciers over seizoensprijzen </a:t>
            </a:r>
            <a:r>
              <a:rPr lang="en-US" spc="0" dirty="0">
                <a:solidFill>
                  <a:srgbClr val="595959"/>
                </a:solidFill>
                <a:latin typeface="+mn-lt"/>
              </a:rPr>
              <a:t>(veel leveranciers of dienstverleners geven ook kortingen buiten het seizoen).</a:t>
            </a:r>
          </a:p>
          <a:p>
            <a:pPr marL="485775" indent="0"/>
            <a:endParaRPr lang="en-US" sz="2000" dirty="0">
              <a:solidFill>
                <a:srgbClr val="595959"/>
              </a:solidFill>
            </a:endParaRPr>
          </a:p>
        </p:txBody>
      </p:sp>
      <p:cxnSp>
        <p:nvCxnSpPr>
          <p:cNvPr id="12" name="Connector: Elbow 11">
            <a:extLst>
              <a:ext uri="{FF2B5EF4-FFF2-40B4-BE49-F238E27FC236}">
                <a16:creationId xmlns:a16="http://schemas.microsoft.com/office/drawing/2014/main" id="{76B2CA2E-9BF3-BA75-CF96-8080A3C99C67}"/>
              </a:ext>
            </a:extLst>
          </p:cNvPr>
          <p:cNvCxnSpPr>
            <a:cxnSpLocks/>
            <a:endCxn id="3" idx="1"/>
          </p:cNvCxnSpPr>
          <p:nvPr/>
        </p:nvCxnSpPr>
        <p:spPr>
          <a:xfrm rot="16200000" flipH="1">
            <a:off x="413023" y="1977932"/>
            <a:ext cx="1142116" cy="844216"/>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175CF1C4-AFFB-8707-B471-321F08239E49}"/>
              </a:ext>
            </a:extLst>
          </p:cNvPr>
          <p:cNvSpPr/>
          <p:nvPr/>
        </p:nvSpPr>
        <p:spPr>
          <a:xfrm>
            <a:off x="1417041" y="4954088"/>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122A44F6-460C-5436-8E53-86B372398B5F}"/>
              </a:ext>
            </a:extLst>
          </p:cNvPr>
          <p:cNvSpPr txBox="1">
            <a:spLocks/>
          </p:cNvSpPr>
          <p:nvPr/>
        </p:nvSpPr>
        <p:spPr>
          <a:xfrm>
            <a:off x="1541726" y="5197166"/>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Voorbeeld: </a:t>
            </a:r>
            <a:r>
              <a:rPr lang="en-US" spc="0" dirty="0">
                <a:solidFill>
                  <a:srgbClr val="595959"/>
                </a:solidFill>
                <a:latin typeface="+mn-lt"/>
              </a:rPr>
              <a:t>als u normaal gesproken </a:t>
            </a:r>
            <a:r>
              <a:rPr lang="en-US" b="1" spc="0" dirty="0">
                <a:solidFill>
                  <a:srgbClr val="595959"/>
                </a:solidFill>
                <a:latin typeface="+mn-lt"/>
              </a:rPr>
              <a:t>een</a:t>
            </a:r>
            <a:r>
              <a:rPr lang="en-US" spc="0" dirty="0">
                <a:solidFill>
                  <a:srgbClr val="595959"/>
                </a:solidFill>
                <a:latin typeface="+mn-lt"/>
              </a:rPr>
              <a:t> uitgebreid </a:t>
            </a:r>
            <a:r>
              <a:rPr lang="en-US" b="1" spc="0" dirty="0">
                <a:solidFill>
                  <a:srgbClr val="595959"/>
                </a:solidFill>
                <a:latin typeface="+mn-lt"/>
              </a:rPr>
              <a:t>ontbijt of receptiediensten </a:t>
            </a:r>
            <a:r>
              <a:rPr lang="en-US" spc="0" dirty="0">
                <a:solidFill>
                  <a:srgbClr val="595959"/>
                </a:solidFill>
                <a:latin typeface="+mn-lt"/>
              </a:rPr>
              <a:t>aanbiedt, kunt u in het laagseizoen overschakelen op een zelfbedieningsmodel om personeelskosten te besparen (communiceer dit duidelijk als onderdeel van een meer "onafhankelijke" ervaring in het laagseizoen). </a:t>
            </a:r>
          </a:p>
          <a:p>
            <a:pPr marL="457200" lvl="1" indent="0"/>
            <a:endParaRPr lang="en-US" spc="0" dirty="0">
              <a:solidFill>
                <a:srgbClr val="595959"/>
              </a:solidFill>
              <a:latin typeface="+mn-lt"/>
            </a:endParaRPr>
          </a:p>
          <a:p>
            <a:pPr marL="485775" indent="0"/>
            <a:endParaRPr lang="en-US" sz="2000" dirty="0">
              <a:solidFill>
                <a:srgbClr val="595959"/>
              </a:solidFill>
            </a:endParaRPr>
          </a:p>
        </p:txBody>
      </p:sp>
    </p:spTree>
    <p:extLst>
      <p:ext uri="{BB962C8B-B14F-4D97-AF65-F5344CB8AC3E}">
        <p14:creationId xmlns:p14="http://schemas.microsoft.com/office/powerpoint/2010/main" val="1435047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5A35-5C8D-BE36-EFF2-05E48AB2AD5C}"/>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E5E3858-5B25-ABD9-AE1D-8AC26B9761EF}"/>
              </a:ext>
            </a:extLst>
          </p:cNvPr>
          <p:cNvSpPr/>
          <p:nvPr/>
        </p:nvSpPr>
        <p:spPr>
          <a:xfrm>
            <a:off x="1439024" y="1289857"/>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7" name="Flowchart: Alternate Process 6">
            <a:extLst>
              <a:ext uri="{FF2B5EF4-FFF2-40B4-BE49-F238E27FC236}">
                <a16:creationId xmlns:a16="http://schemas.microsoft.com/office/drawing/2014/main" id="{0DD98CE9-8F7E-4774-4D1D-A1E83EA08C09}"/>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E719DBEC-1EBB-1919-C4C7-F05A0740A33E}"/>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Flexibele annuleringsvoorwaarden</a:t>
            </a:r>
          </a:p>
        </p:txBody>
      </p:sp>
      <p:sp>
        <p:nvSpPr>
          <p:cNvPr id="9" name="Text Placeholder 5">
            <a:extLst>
              <a:ext uri="{FF2B5EF4-FFF2-40B4-BE49-F238E27FC236}">
                <a16:creationId xmlns:a16="http://schemas.microsoft.com/office/drawing/2014/main" id="{4A05E350-67FF-2DED-B773-05CB4135BF80}"/>
              </a:ext>
            </a:extLst>
          </p:cNvPr>
          <p:cNvSpPr txBox="1">
            <a:spLocks/>
          </p:cNvSpPr>
          <p:nvPr/>
        </p:nvSpPr>
        <p:spPr>
          <a:xfrm>
            <a:off x="1558144" y="1397104"/>
            <a:ext cx="9787566"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solidFill>
                  <a:srgbClr val="494949"/>
                </a:solidFill>
              </a:rPr>
              <a:t>In het laagseizoen boeken </a:t>
            </a:r>
            <a:r>
              <a:rPr lang="en-US" sz="2000" dirty="0" err="1">
                <a:solidFill>
                  <a:srgbClr val="494949"/>
                </a:solidFill>
              </a:rPr>
              <a:t>reizigers </a:t>
            </a:r>
            <a:r>
              <a:rPr lang="en-US" sz="2000" dirty="0">
                <a:solidFill>
                  <a:srgbClr val="494949"/>
                </a:solidFill>
              </a:rPr>
              <a:t>vaak op het laatste moment en kunnen ze aarzelen (denk aan onzekere weersomstandigheden of wegomstandigheden). Door in het laagseizoen een </a:t>
            </a:r>
            <a:r>
              <a:rPr lang="en-US" sz="2000" i="1" dirty="0">
                <a:solidFill>
                  <a:srgbClr val="E96751"/>
                </a:solidFill>
              </a:rPr>
              <a:t>soepeler annuleringsbeleid </a:t>
            </a:r>
            <a:r>
              <a:rPr lang="en-US" sz="2000" dirty="0">
                <a:solidFill>
                  <a:srgbClr val="494949"/>
                </a:solidFill>
              </a:rPr>
              <a:t>te hanteren, kunt u aarzelende gasten juist stimuleren om de sprong te wagen en te boeken. </a:t>
            </a:r>
          </a:p>
          <a:p>
            <a:pPr marL="485775" indent="0"/>
            <a:endParaRPr lang="en-US" sz="2000" dirty="0">
              <a:solidFill>
                <a:srgbClr val="595959"/>
              </a:solidFill>
            </a:endParaRPr>
          </a:p>
        </p:txBody>
      </p:sp>
      <p:pic>
        <p:nvPicPr>
          <p:cNvPr id="40" name="Graphic 39" descr="Magnifying glass with solid fill">
            <a:extLst>
              <a:ext uri="{FF2B5EF4-FFF2-40B4-BE49-F238E27FC236}">
                <a16:creationId xmlns:a16="http://schemas.microsoft.com/office/drawing/2014/main" id="{31EF9659-3CC7-5DE0-D513-0ABC5465E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8D01F8BB-59A1-8EEC-5407-D6304D5554BB}"/>
              </a:ext>
            </a:extLst>
          </p:cNvPr>
          <p:cNvSpPr/>
          <p:nvPr/>
        </p:nvSpPr>
        <p:spPr>
          <a:xfrm>
            <a:off x="1406189" y="2444212"/>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4" name="Text Placeholder 5">
            <a:extLst>
              <a:ext uri="{FF2B5EF4-FFF2-40B4-BE49-F238E27FC236}">
                <a16:creationId xmlns:a16="http://schemas.microsoft.com/office/drawing/2014/main" id="{00299C4C-2722-B0C9-A1BC-226422D98B76}"/>
              </a:ext>
            </a:extLst>
          </p:cNvPr>
          <p:cNvSpPr txBox="1">
            <a:spLocks/>
          </p:cNvSpPr>
          <p:nvPr/>
        </p:nvSpPr>
        <p:spPr>
          <a:xfrm>
            <a:off x="1525309" y="2551459"/>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spc="0" dirty="0">
                <a:solidFill>
                  <a:schemeClr val="bg1"/>
                </a:solidFill>
                <a:latin typeface="+mn-lt"/>
              </a:rPr>
              <a:t>Voorbeeld: </a:t>
            </a:r>
            <a:r>
              <a:rPr lang="en-US" sz="2000" dirty="0">
                <a:solidFill>
                  <a:schemeClr val="bg1"/>
                </a:solidFill>
              </a:rPr>
              <a:t>u kunt overschakelen van een strikt annuleringsbeleid van 7 dagen in het hoogseizoen naar een gratis annulering binnen 48 uur in het laagseizoen. </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BB3089CE-05DB-50D4-07C9-537E375B02DC}"/>
              </a:ext>
            </a:extLst>
          </p:cNvPr>
          <p:cNvSpPr/>
          <p:nvPr/>
        </p:nvSpPr>
        <p:spPr>
          <a:xfrm>
            <a:off x="1439024" y="3699149"/>
            <a:ext cx="9964593" cy="139076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6" name="Text Placeholder 5">
            <a:extLst>
              <a:ext uri="{FF2B5EF4-FFF2-40B4-BE49-F238E27FC236}">
                <a16:creationId xmlns:a16="http://schemas.microsoft.com/office/drawing/2014/main" id="{0C128003-D3C1-92B6-0683-BA65CB955CDF}"/>
              </a:ext>
            </a:extLst>
          </p:cNvPr>
          <p:cNvSpPr txBox="1">
            <a:spLocks/>
          </p:cNvSpPr>
          <p:nvPr/>
        </p:nvSpPr>
        <p:spPr>
          <a:xfrm>
            <a:off x="1558144" y="3806396"/>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spc="0" dirty="0">
                <a:solidFill>
                  <a:srgbClr val="459597"/>
                </a:solidFill>
                <a:latin typeface="+mn-lt"/>
              </a:rPr>
              <a:t>Voordeel: </a:t>
            </a:r>
            <a:r>
              <a:rPr lang="en-US" sz="2000" dirty="0">
                <a:solidFill>
                  <a:srgbClr val="494949"/>
                </a:solidFill>
              </a:rPr>
              <a:t>deze flexibiliteit wekt vertrouwen – gasten weten dat ze kunnen annuleren als hun plannen veranderen, waardoor ze eerder geneigd zijn om te boeken. Het nadeel is dat u meer last-minute annuleringen riskeert, maar aangezien de vraag toch laag is, wegen de voordelen van het aantrekken van boekingen vaak op tegen de kosten. </a:t>
            </a:r>
            <a:endParaRPr lang="en-US" sz="2000" dirty="0">
              <a:solidFill>
                <a:srgbClr val="595959"/>
              </a:solidFill>
            </a:endParaRPr>
          </a:p>
        </p:txBody>
      </p:sp>
      <p:sp>
        <p:nvSpPr>
          <p:cNvPr id="17" name="Flowchart: Alternate Process 16">
            <a:extLst>
              <a:ext uri="{FF2B5EF4-FFF2-40B4-BE49-F238E27FC236}">
                <a16:creationId xmlns:a16="http://schemas.microsoft.com/office/drawing/2014/main" id="{5025FFEA-31F7-B473-688F-65C3A82A3D25}"/>
              </a:ext>
            </a:extLst>
          </p:cNvPr>
          <p:cNvSpPr/>
          <p:nvPr/>
        </p:nvSpPr>
        <p:spPr>
          <a:xfrm>
            <a:off x="1414930" y="5263713"/>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sz="2000" dirty="0">
              <a:solidFill>
                <a:srgbClr val="494949"/>
              </a:solidFill>
            </a:endParaRPr>
          </a:p>
        </p:txBody>
      </p:sp>
      <p:sp>
        <p:nvSpPr>
          <p:cNvPr id="20" name="Text Placeholder 5">
            <a:extLst>
              <a:ext uri="{FF2B5EF4-FFF2-40B4-BE49-F238E27FC236}">
                <a16:creationId xmlns:a16="http://schemas.microsoft.com/office/drawing/2014/main" id="{29DF3E4D-8716-5281-D183-ACCD2663B18F}"/>
              </a:ext>
            </a:extLst>
          </p:cNvPr>
          <p:cNvSpPr txBox="1">
            <a:spLocks/>
          </p:cNvSpPr>
          <p:nvPr/>
        </p:nvSpPr>
        <p:spPr>
          <a:xfrm>
            <a:off x="1525309" y="5161916"/>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spc="0" dirty="0">
                <a:solidFill>
                  <a:srgbClr val="EC7C69"/>
                </a:solidFill>
                <a:latin typeface="+mn-lt"/>
              </a:rPr>
              <a:t>Tip: </a:t>
            </a:r>
            <a:r>
              <a:rPr lang="en-US" sz="2000" dirty="0">
                <a:solidFill>
                  <a:srgbClr val="595959"/>
                </a:solidFill>
              </a:rPr>
              <a:t>Zorg ervoor dat u het flexibele beleid in uw marketing vermeldt, bijvoorbeeld: "Gratis annuleren tot 24 uur voor aankomst voor winterverblijven!"</a:t>
            </a:r>
          </a:p>
        </p:txBody>
      </p:sp>
      <p:sp>
        <p:nvSpPr>
          <p:cNvPr id="18" name="TextBox 17">
            <a:extLst>
              <a:ext uri="{FF2B5EF4-FFF2-40B4-BE49-F238E27FC236}">
                <a16:creationId xmlns:a16="http://schemas.microsoft.com/office/drawing/2014/main" id="{25FA3DEF-4D1E-084B-F72E-B739D658D0B3}"/>
              </a:ext>
            </a:extLst>
          </p:cNvPr>
          <p:cNvSpPr txBox="1"/>
          <p:nvPr/>
        </p:nvSpPr>
        <p:spPr>
          <a:xfrm>
            <a:off x="581025" y="6371390"/>
            <a:ext cx="9964592" cy="369332"/>
          </a:xfrm>
          <a:prstGeom prst="rect">
            <a:avLst/>
          </a:prstGeom>
          <a:noFill/>
        </p:spPr>
        <p:txBody>
          <a:bodyPr wrap="square">
            <a:spAutoFit/>
          </a:bodyPr>
          <a:lstStyle/>
          <a:p>
            <a:pPr algn="l"/>
            <a:r>
              <a:rPr lang="en-US" b="0" i="0" dirty="0">
                <a:solidFill>
                  <a:srgbClr val="00B0F0"/>
                </a:solidFill>
                <a:effectLst/>
                <a:latin typeface="__Roboto_Flex_8d4546"/>
                <a:hlinkClick r:id="rId5">
                  <a:extLst>
                    <a:ext uri="{A12FA001-AC4F-418D-AE19-62706E023703}">
                      <ahyp:hlinkClr xmlns:ahyp="http://schemas.microsoft.com/office/drawing/2018/hyperlinkcolor" val="tx"/>
                    </a:ext>
                  </a:extLst>
                </a:hlinkClick>
              </a:rPr>
              <a:t>Het juiste annuleringsbeleid voor uw vakantieverhuur kiezen</a:t>
            </a:r>
            <a:endParaRPr lang="en-US" b="0" i="0" dirty="0">
              <a:solidFill>
                <a:srgbClr val="00B0F0"/>
              </a:solidFill>
              <a:effectLst/>
              <a:latin typeface="__Roboto_Flex_8d4546"/>
            </a:endParaRPr>
          </a:p>
        </p:txBody>
      </p:sp>
      <p:cxnSp>
        <p:nvCxnSpPr>
          <p:cNvPr id="2" name="Connector: Elbow 1">
            <a:extLst>
              <a:ext uri="{FF2B5EF4-FFF2-40B4-BE49-F238E27FC236}">
                <a16:creationId xmlns:a16="http://schemas.microsoft.com/office/drawing/2014/main" id="{A99CA009-C7E3-CAD7-CA01-46460E12D16E}"/>
              </a:ext>
            </a:extLst>
          </p:cNvPr>
          <p:cNvCxnSpPr>
            <a:cxnSpLocks/>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FB7B61FC-D590-C110-6A94-3A4C4CF3CCD7}"/>
              </a:ext>
            </a:extLst>
          </p:cNvPr>
          <p:cNvCxnSpPr>
            <a:cxnSpLocks/>
          </p:cNvCxnSpPr>
          <p:nvPr/>
        </p:nvCxnSpPr>
        <p:spPr>
          <a:xfrm rot="16200000" flipH="1">
            <a:off x="59518" y="2806176"/>
            <a:ext cx="1836317" cy="8570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60904989-6118-0318-A6F4-A0B0F025DD4C}"/>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Lights On with solid fill">
            <a:extLst>
              <a:ext uri="{FF2B5EF4-FFF2-40B4-BE49-F238E27FC236}">
                <a16:creationId xmlns:a16="http://schemas.microsoft.com/office/drawing/2014/main" id="{90F9F7BB-A653-A067-516C-308AC8A3F3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362" y="5156152"/>
            <a:ext cx="914400" cy="914400"/>
          </a:xfrm>
          <a:prstGeom prst="rect">
            <a:avLst/>
          </a:prstGeom>
        </p:spPr>
      </p:pic>
    </p:spTree>
    <p:extLst>
      <p:ext uri="{BB962C8B-B14F-4D97-AF65-F5344CB8AC3E}">
        <p14:creationId xmlns:p14="http://schemas.microsoft.com/office/powerpoint/2010/main" val="1213141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83F00-689E-C97F-8F98-B7358C71015E}"/>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89C58AC-D5DD-98D0-0D51-FDF69B7D2A5F}"/>
              </a:ext>
            </a:extLst>
          </p:cNvPr>
          <p:cNvSpPr/>
          <p:nvPr/>
        </p:nvSpPr>
        <p:spPr>
          <a:xfrm>
            <a:off x="1439024" y="1289856"/>
            <a:ext cx="9964593" cy="20533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7" name="Flowchart: Alternate Process 6">
            <a:extLst>
              <a:ext uri="{FF2B5EF4-FFF2-40B4-BE49-F238E27FC236}">
                <a16:creationId xmlns:a16="http://schemas.microsoft.com/office/drawing/2014/main" id="{75BF5AA6-D4AE-EA5E-FC98-456A55DF4702}"/>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56CAD0AE-9FD4-83C6-0CB4-D262F127EE72}"/>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Verminderde minimale verblijfsvereisten</a:t>
            </a:r>
          </a:p>
        </p:txBody>
      </p:sp>
      <p:sp>
        <p:nvSpPr>
          <p:cNvPr id="9" name="Text Placeholder 5">
            <a:extLst>
              <a:ext uri="{FF2B5EF4-FFF2-40B4-BE49-F238E27FC236}">
                <a16:creationId xmlns:a16="http://schemas.microsoft.com/office/drawing/2014/main" id="{A5C7F51A-BF89-D2B2-04C5-B941EA4968C4}"/>
              </a:ext>
            </a:extLst>
          </p:cNvPr>
          <p:cNvSpPr txBox="1">
            <a:spLocks/>
          </p:cNvSpPr>
          <p:nvPr/>
        </p:nvSpPr>
        <p:spPr>
          <a:xfrm>
            <a:off x="1543258" y="1885131"/>
            <a:ext cx="9787566"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solidFill>
                  <a:srgbClr val="595959"/>
                </a:solidFill>
              </a:rPr>
              <a:t>Net als bij het versoepelen van de annuleringsvoorwaarden, kunt u overwegen om uw minimale verblijfsduur tijdens periodes met een lage vraag te versoepelen. Als u normaal gesproken een verblijf van 2 of 3 nachten vereist (gebruikelijk in het hoogseizoen of in het weekend), kunt u in het laagseizoen door dit terug te brengen naar 1 nacht boekingen binnenhalen van </a:t>
            </a:r>
            <a:r>
              <a:rPr lang="en-US" sz="2000" dirty="0" err="1">
                <a:solidFill>
                  <a:srgbClr val="595959"/>
                </a:solidFill>
              </a:rPr>
              <a:t>reizigers </a:t>
            </a:r>
            <a:r>
              <a:rPr lang="en-US" sz="2000" dirty="0">
                <a:solidFill>
                  <a:srgbClr val="595959"/>
                </a:solidFill>
              </a:rPr>
              <a:t>die op doorreis zijn of op zoek zijn naar een kort uitstapje. Volgens experts in de verhuursector kan het aanpassen naar zelfs "een minimale verblijfsduur van één nacht, indien mogelijk, helpen om gasten aan te trekken" in periodes met een lage vraag.</a:t>
            </a:r>
          </a:p>
          <a:p>
            <a:pPr marL="485775" indent="0"/>
            <a:endParaRPr lang="en-US" sz="2000" dirty="0">
              <a:solidFill>
                <a:srgbClr val="595959"/>
              </a:solidFill>
            </a:endParaRPr>
          </a:p>
        </p:txBody>
      </p:sp>
      <p:cxnSp>
        <p:nvCxnSpPr>
          <p:cNvPr id="14" name="Connector: Elbow 13">
            <a:extLst>
              <a:ext uri="{FF2B5EF4-FFF2-40B4-BE49-F238E27FC236}">
                <a16:creationId xmlns:a16="http://schemas.microsoft.com/office/drawing/2014/main" id="{6F6DAC43-6754-BF46-4511-74C88AAE4B0A}"/>
              </a:ext>
            </a:extLst>
          </p:cNvPr>
          <p:cNvCxnSpPr>
            <a:cxnSpLocks/>
            <a:stCxn id="7" idx="1"/>
            <a:endCxn id="11" idx="1"/>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F86C286F-12CA-D822-112E-321CF4B99D43}"/>
              </a:ext>
            </a:extLst>
          </p:cNvPr>
          <p:cNvCxnSpPr>
            <a:cxnSpLocks/>
          </p:cNvCxnSpPr>
          <p:nvPr/>
        </p:nvCxnSpPr>
        <p:spPr>
          <a:xfrm rot="16200000" flipH="1">
            <a:off x="59518" y="2806176"/>
            <a:ext cx="1836317" cy="8570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C1A991EB-90DC-B3AB-1366-8BB9F2161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91D94FED-F664-A35C-5F3E-3722674A3555}"/>
              </a:ext>
            </a:extLst>
          </p:cNvPr>
          <p:cNvSpPr/>
          <p:nvPr/>
        </p:nvSpPr>
        <p:spPr>
          <a:xfrm>
            <a:off x="1454745" y="3441176"/>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4" name="Text Placeholder 5">
            <a:extLst>
              <a:ext uri="{FF2B5EF4-FFF2-40B4-BE49-F238E27FC236}">
                <a16:creationId xmlns:a16="http://schemas.microsoft.com/office/drawing/2014/main" id="{E1C28C02-F8CE-97A2-2E3A-DE6DAD89D0CB}"/>
              </a:ext>
            </a:extLst>
          </p:cNvPr>
          <p:cNvSpPr txBox="1">
            <a:spLocks/>
          </p:cNvSpPr>
          <p:nvPr/>
        </p:nvSpPr>
        <p:spPr>
          <a:xfrm>
            <a:off x="1573865" y="3536131"/>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spc="0" dirty="0">
                <a:solidFill>
                  <a:schemeClr val="bg1"/>
                </a:solidFill>
                <a:latin typeface="+mn-lt"/>
              </a:rPr>
              <a:t>Voorbeeld: </a:t>
            </a:r>
            <a:r>
              <a:rPr lang="en-US" sz="2000" dirty="0">
                <a:solidFill>
                  <a:schemeClr val="bg1"/>
                </a:solidFill>
              </a:rPr>
              <a:t>een Airbnb-hut waarvoor in augustus normaal gesproken een minimumverblijf van 5 nachten geldt, kan in november boekingen voor één nacht accepteren om lege plekken op te vullen.</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9E2C8BC7-F603-C205-46E7-AE28D2F7745E}"/>
              </a:ext>
            </a:extLst>
          </p:cNvPr>
          <p:cNvSpPr/>
          <p:nvPr/>
        </p:nvSpPr>
        <p:spPr>
          <a:xfrm>
            <a:off x="1487580" y="4592916"/>
            <a:ext cx="9964593" cy="9120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6" name="Text Placeholder 5">
            <a:extLst>
              <a:ext uri="{FF2B5EF4-FFF2-40B4-BE49-F238E27FC236}">
                <a16:creationId xmlns:a16="http://schemas.microsoft.com/office/drawing/2014/main" id="{0F95368E-0A51-C2A2-3921-6BFAB2A01487}"/>
              </a:ext>
            </a:extLst>
          </p:cNvPr>
          <p:cNvSpPr txBox="1">
            <a:spLocks/>
          </p:cNvSpPr>
          <p:nvPr/>
        </p:nvSpPr>
        <p:spPr>
          <a:xfrm>
            <a:off x="1606700" y="4407192"/>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spc="0" dirty="0">
                <a:solidFill>
                  <a:srgbClr val="459597"/>
                </a:solidFill>
                <a:latin typeface="+mn-lt"/>
              </a:rPr>
              <a:t>Voordeel: </a:t>
            </a:r>
            <a:r>
              <a:rPr lang="en-US" sz="2000" dirty="0">
                <a:solidFill>
                  <a:srgbClr val="494949"/>
                </a:solidFill>
              </a:rPr>
              <a:t>ja, boekingen voor één nacht geven wat meer werk (meer omzet), maar een bezette hut voor één nacht is beter dan een lege hut. </a:t>
            </a:r>
            <a:endParaRPr lang="en-US" sz="2000" dirty="0">
              <a:solidFill>
                <a:srgbClr val="595959"/>
              </a:solidFill>
            </a:endParaRPr>
          </a:p>
        </p:txBody>
      </p:sp>
      <p:cxnSp>
        <p:nvCxnSpPr>
          <p:cNvPr id="12" name="Connector: Elbow 11">
            <a:extLst>
              <a:ext uri="{FF2B5EF4-FFF2-40B4-BE49-F238E27FC236}">
                <a16:creationId xmlns:a16="http://schemas.microsoft.com/office/drawing/2014/main" id="{022B4601-5426-5D15-2628-6EE6AE92EE30}"/>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6D2D2B2E-79D8-AC79-C8A3-D5BC3DED57C7}"/>
              </a:ext>
            </a:extLst>
          </p:cNvPr>
          <p:cNvSpPr/>
          <p:nvPr/>
        </p:nvSpPr>
        <p:spPr>
          <a:xfrm>
            <a:off x="1463486" y="5591142"/>
            <a:ext cx="9964593" cy="9120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sz="2000" dirty="0">
              <a:solidFill>
                <a:srgbClr val="494949"/>
              </a:solidFill>
            </a:endParaRPr>
          </a:p>
        </p:txBody>
      </p:sp>
      <p:sp>
        <p:nvSpPr>
          <p:cNvPr id="20" name="Text Placeholder 5">
            <a:extLst>
              <a:ext uri="{FF2B5EF4-FFF2-40B4-BE49-F238E27FC236}">
                <a16:creationId xmlns:a16="http://schemas.microsoft.com/office/drawing/2014/main" id="{C4BA494A-9893-4B45-65AC-0C098BE43643}"/>
              </a:ext>
            </a:extLst>
          </p:cNvPr>
          <p:cNvSpPr txBox="1">
            <a:spLocks/>
          </p:cNvSpPr>
          <p:nvPr/>
        </p:nvSpPr>
        <p:spPr>
          <a:xfrm>
            <a:off x="1541029" y="5626724"/>
            <a:ext cx="9707996"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rgbClr val="EC7C69"/>
                </a:solidFill>
                <a:latin typeface="+mn-lt"/>
              </a:rPr>
              <a:t>Tip: </a:t>
            </a:r>
            <a:r>
              <a:rPr lang="en-US" sz="2200" dirty="0">
                <a:solidFill>
                  <a:srgbClr val="595959"/>
                </a:solidFill>
              </a:rPr>
              <a:t>u kunt ook creatief zijn: bied bijvoorbeeld een "3e nacht gratis" aan in het laagseizoen (waardoor u effectief langere verblijven stimuleert en toch flexibel blijft voor kortere boekingen).</a:t>
            </a:r>
          </a:p>
          <a:p>
            <a:pPr marL="0" indent="0">
              <a:spcAft>
                <a:spcPts val="600"/>
              </a:spcAft>
            </a:pPr>
            <a:endParaRPr lang="en-US" sz="2000" dirty="0">
              <a:solidFill>
                <a:srgbClr val="595959"/>
              </a:solidFill>
            </a:endParaRPr>
          </a:p>
        </p:txBody>
      </p:sp>
      <p:sp>
        <p:nvSpPr>
          <p:cNvPr id="28" name="TextBox 27">
            <a:extLst>
              <a:ext uri="{FF2B5EF4-FFF2-40B4-BE49-F238E27FC236}">
                <a16:creationId xmlns:a16="http://schemas.microsoft.com/office/drawing/2014/main" id="{C9E5C670-3100-05CE-4441-27D2ED70A69A}"/>
              </a:ext>
            </a:extLst>
          </p:cNvPr>
          <p:cNvSpPr txBox="1"/>
          <p:nvPr/>
        </p:nvSpPr>
        <p:spPr>
          <a:xfrm>
            <a:off x="453912" y="6448581"/>
            <a:ext cx="9964593" cy="369332"/>
          </a:xfrm>
          <a:prstGeom prst="rect">
            <a:avLst/>
          </a:prstGeom>
          <a:noFill/>
        </p:spPr>
        <p:txBody>
          <a:bodyPr wrap="square">
            <a:spAutoFit/>
          </a:bodyPr>
          <a:lstStyle/>
          <a:p>
            <a:r>
              <a:rPr lang="en-US" dirty="0">
                <a:solidFill>
                  <a:srgbClr val="00B0F0"/>
                </a:solidFill>
                <a:hlinkClick r:id="rId5">
                  <a:extLst>
                    <a:ext uri="{A12FA001-AC4F-418D-AE19-62706E023703}">
                      <ahyp:hlinkClr xmlns:ahyp="http://schemas.microsoft.com/office/drawing/2018/hyperlinkcolor" val="tx"/>
                    </a:ext>
                  </a:extLst>
                </a:hlinkClick>
              </a:rPr>
              <a:t>Hoe u de optimale strategie voor een minimumverblijf voor uw vakantieverhuur ontwerpt</a:t>
            </a:r>
            <a:endParaRPr lang="en-US" dirty="0">
              <a:solidFill>
                <a:srgbClr val="00B0F0"/>
              </a:solidFill>
            </a:endParaRPr>
          </a:p>
        </p:txBody>
      </p:sp>
      <p:pic>
        <p:nvPicPr>
          <p:cNvPr id="29" name="Graphic 28" descr="Lights On with solid fill">
            <a:extLst>
              <a:ext uri="{FF2B5EF4-FFF2-40B4-BE49-F238E27FC236}">
                <a16:creationId xmlns:a16="http://schemas.microsoft.com/office/drawing/2014/main" id="{42138367-3F96-90F8-CFCC-17B08E5976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946" y="5572135"/>
            <a:ext cx="914400" cy="914400"/>
          </a:xfrm>
          <a:prstGeom prst="rect">
            <a:avLst/>
          </a:prstGeom>
        </p:spPr>
      </p:pic>
    </p:spTree>
    <p:extLst>
      <p:ext uri="{BB962C8B-B14F-4D97-AF65-F5344CB8AC3E}">
        <p14:creationId xmlns:p14="http://schemas.microsoft.com/office/powerpoint/2010/main" val="847569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5F45-E659-94E7-E67F-5B2CDDE0F3F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C37DC8F-C28E-80B8-B657-9A9CA0BFB4ED}"/>
              </a:ext>
            </a:extLst>
          </p:cNvPr>
          <p:cNvSpPr/>
          <p:nvPr/>
        </p:nvSpPr>
        <p:spPr>
          <a:xfrm>
            <a:off x="1439024" y="1289856"/>
            <a:ext cx="9964593" cy="173099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946FBA3D-A49D-A214-9C08-6BE72ED876AC}"/>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7B446415-67F3-16DF-12D4-7B1873BD1BA9}"/>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Speciale kortingen en loyaliteitsaanbiedingen</a:t>
            </a:r>
          </a:p>
        </p:txBody>
      </p:sp>
      <p:sp>
        <p:nvSpPr>
          <p:cNvPr id="9" name="Text Placeholder 5">
            <a:extLst>
              <a:ext uri="{FF2B5EF4-FFF2-40B4-BE49-F238E27FC236}">
                <a16:creationId xmlns:a16="http://schemas.microsoft.com/office/drawing/2014/main" id="{D62DA943-1AAA-4E18-2FDB-54BE621919DE}"/>
              </a:ext>
            </a:extLst>
          </p:cNvPr>
          <p:cNvSpPr txBox="1">
            <a:spLocks/>
          </p:cNvSpPr>
          <p:nvPr/>
        </p:nvSpPr>
        <p:spPr>
          <a:xfrm>
            <a:off x="1558144" y="1810935"/>
            <a:ext cx="9787566"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solidFill>
                  <a:srgbClr val="595959"/>
                </a:solidFill>
              </a:rPr>
              <a:t>Hoewel u ervoor moet zorgen dat uw product niet in waarde daalt, kunnen gerichte kortingen de interesse tijdens het laagseizoen stimuleren. Overweeg een </a:t>
            </a:r>
            <a:r>
              <a:rPr lang="en-US" sz="2000" b="1" dirty="0">
                <a:solidFill>
                  <a:srgbClr val="595959"/>
                </a:solidFill>
              </a:rPr>
              <a:t>'lokale prijs' </a:t>
            </a:r>
            <a:r>
              <a:rPr lang="en-US" sz="2000" dirty="0">
                <a:solidFill>
                  <a:srgbClr val="595959"/>
                </a:solidFill>
              </a:rPr>
              <a:t>of </a:t>
            </a:r>
            <a:r>
              <a:rPr lang="en-US" sz="2000" b="1" dirty="0">
                <a:solidFill>
                  <a:srgbClr val="595959"/>
                </a:solidFill>
              </a:rPr>
              <a:t>korting </a:t>
            </a:r>
            <a:r>
              <a:rPr lang="en-US" sz="2000" dirty="0">
                <a:solidFill>
                  <a:srgbClr val="595959"/>
                </a:solidFill>
              </a:rPr>
              <a:t>voor</a:t>
            </a:r>
            <a:r>
              <a:rPr lang="en-US" sz="2000" b="1" dirty="0">
                <a:solidFill>
                  <a:srgbClr val="595959"/>
                </a:solidFill>
              </a:rPr>
              <a:t> terugkerende gasten </a:t>
            </a:r>
            <a:r>
              <a:rPr lang="en-US" sz="2000" dirty="0">
                <a:solidFill>
                  <a:srgbClr val="595959"/>
                </a:solidFill>
              </a:rPr>
              <a:t>tijdens het laagseizoen om loyaliteit op te bouwen. Sommige accommodaties bieden ook maandelijkse winterverhuur tegen een vast tarief aan digitale nomaden of anderen, waardoor ze een stabiel basisinkomen hebben tijdens de rustige maanden.</a:t>
            </a:r>
            <a:endParaRPr lang="en-US" sz="2000" dirty="0">
              <a:solidFill>
                <a:srgbClr val="494949"/>
              </a:solidFill>
            </a:endParaRPr>
          </a:p>
          <a:p>
            <a:pPr marL="485775" indent="0"/>
            <a:endParaRPr lang="en-US" sz="2000" dirty="0">
              <a:solidFill>
                <a:srgbClr val="595959"/>
              </a:solidFill>
            </a:endParaRPr>
          </a:p>
        </p:txBody>
      </p:sp>
      <p:pic>
        <p:nvPicPr>
          <p:cNvPr id="40" name="Graphic 39" descr="Magnifying glass with solid fill">
            <a:extLst>
              <a:ext uri="{FF2B5EF4-FFF2-40B4-BE49-F238E27FC236}">
                <a16:creationId xmlns:a16="http://schemas.microsoft.com/office/drawing/2014/main" id="{C2389FF9-8FAE-81F2-8B25-DE415627B5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E3CB44C8-4F83-5BD0-7F5F-AD7C0844C30A}"/>
              </a:ext>
            </a:extLst>
          </p:cNvPr>
          <p:cNvSpPr/>
          <p:nvPr/>
        </p:nvSpPr>
        <p:spPr>
          <a:xfrm>
            <a:off x="1417040" y="3126354"/>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961DC3AA-73DD-AA4A-E847-812FC267A3AC}"/>
              </a:ext>
            </a:extLst>
          </p:cNvPr>
          <p:cNvSpPr txBox="1">
            <a:spLocks/>
          </p:cNvSpPr>
          <p:nvPr/>
        </p:nvSpPr>
        <p:spPr>
          <a:xfrm>
            <a:off x="1536160" y="3233601"/>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chemeClr val="bg1"/>
                </a:solidFill>
                <a:latin typeface="+mn-lt"/>
              </a:rPr>
              <a:t>Voorbeeld:</a:t>
            </a:r>
            <a:r>
              <a:rPr lang="en-US" sz="2200" dirty="0">
                <a:solidFill>
                  <a:schemeClr val="bg1"/>
                </a:solidFill>
              </a:rPr>
              <a:t> 20% korting voor iedereen die in de zomer heeft verbleven en een winterverblijf boekt. Flash sales voor specifieke rustige weekenden of extra's </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25897E31-1429-22CC-F09E-12CF7B062703}"/>
              </a:ext>
            </a:extLst>
          </p:cNvPr>
          <p:cNvSpPr/>
          <p:nvPr/>
        </p:nvSpPr>
        <p:spPr>
          <a:xfrm>
            <a:off x="1449875" y="4361105"/>
            <a:ext cx="9964593" cy="1053773"/>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 Placeholder 5">
            <a:extLst>
              <a:ext uri="{FF2B5EF4-FFF2-40B4-BE49-F238E27FC236}">
                <a16:creationId xmlns:a16="http://schemas.microsoft.com/office/drawing/2014/main" id="{5B17B2BC-0DAF-78E2-7D24-2796A9FC9617}"/>
              </a:ext>
            </a:extLst>
          </p:cNvPr>
          <p:cNvSpPr txBox="1">
            <a:spLocks/>
          </p:cNvSpPr>
          <p:nvPr/>
        </p:nvSpPr>
        <p:spPr>
          <a:xfrm>
            <a:off x="1558144" y="4468600"/>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chemeClr val="bg1"/>
                </a:solidFill>
                <a:latin typeface="+mn-lt"/>
              </a:rPr>
              <a:t>Voorbeeld: </a:t>
            </a:r>
            <a:r>
              <a:rPr lang="en-US" sz="2200" dirty="0">
                <a:solidFill>
                  <a:schemeClr val="bg1"/>
                </a:solidFill>
              </a:rPr>
              <a:t>gratis ontbijt of gratis activiteiten tijdens een verblijf buiten het hoogseizoen zijn andere opties. Een ander idee is kortingen voor langere verblijven in het laagseizoen </a:t>
            </a:r>
          </a:p>
          <a:p>
            <a:pPr marL="0" indent="0">
              <a:spcAft>
                <a:spcPts val="600"/>
              </a:spcAft>
            </a:pPr>
            <a:endParaRPr lang="en-US" sz="2000" dirty="0">
              <a:solidFill>
                <a:srgbClr val="595959"/>
              </a:solidFill>
            </a:endParaRPr>
          </a:p>
        </p:txBody>
      </p:sp>
      <p:sp>
        <p:nvSpPr>
          <p:cNvPr id="17" name="Flowchart: Alternate Process 16">
            <a:extLst>
              <a:ext uri="{FF2B5EF4-FFF2-40B4-BE49-F238E27FC236}">
                <a16:creationId xmlns:a16="http://schemas.microsoft.com/office/drawing/2014/main" id="{55F03E82-7E58-18EB-9268-F05F1EC4FC6B}"/>
              </a:ext>
            </a:extLst>
          </p:cNvPr>
          <p:cNvSpPr/>
          <p:nvPr/>
        </p:nvSpPr>
        <p:spPr>
          <a:xfrm>
            <a:off x="1414930" y="5595858"/>
            <a:ext cx="9964593" cy="858011"/>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47ED403E-3947-DE12-C86E-ED45AD96501A}"/>
              </a:ext>
            </a:extLst>
          </p:cNvPr>
          <p:cNvSpPr txBox="1">
            <a:spLocks/>
          </p:cNvSpPr>
          <p:nvPr/>
        </p:nvSpPr>
        <p:spPr>
          <a:xfrm>
            <a:off x="1525309" y="5383102"/>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err="1">
                <a:solidFill>
                  <a:schemeClr val="bg1"/>
                </a:solidFill>
              </a:rPr>
              <a:t>Voorbeeld</a:t>
            </a:r>
            <a:r>
              <a:rPr lang="en-US" sz="2200" i="1" dirty="0" err="1">
                <a:solidFill>
                  <a:schemeClr val="bg1"/>
                </a:solidFill>
              </a:rPr>
              <a:t>: "</a:t>
            </a:r>
            <a:r>
              <a:rPr lang="en-US" sz="2200" i="1" dirty="0">
                <a:solidFill>
                  <a:schemeClr val="bg1"/>
                </a:solidFill>
              </a:rPr>
              <a:t>4 nachten </a:t>
            </a:r>
            <a:r>
              <a:rPr lang="en-US" sz="2200" i="1" dirty="0" err="1">
                <a:solidFill>
                  <a:schemeClr val="bg1"/>
                </a:solidFill>
              </a:rPr>
              <a:t>verblijven </a:t>
            </a:r>
            <a:r>
              <a:rPr lang="en-US" sz="2200" i="1" dirty="0">
                <a:solidFill>
                  <a:schemeClr val="bg1"/>
                </a:solidFill>
              </a:rPr>
              <a:t>voor de prijs van 3" </a:t>
            </a:r>
            <a:r>
              <a:rPr lang="en-US" sz="2200" dirty="0">
                <a:solidFill>
                  <a:schemeClr val="bg1"/>
                </a:solidFill>
              </a:rPr>
              <a:t>of gereduceerde weektarieven zoals vermeld</a:t>
            </a:r>
            <a:r>
              <a:rPr lang="en-US" sz="2200" dirty="0">
                <a:solidFill>
                  <a:srgbClr val="494949"/>
                </a:solidFill>
              </a:rPr>
              <a:t>. </a:t>
            </a:r>
            <a:endParaRPr lang="en-US" sz="2000" dirty="0">
              <a:solidFill>
                <a:srgbClr val="595959"/>
              </a:solidFill>
            </a:endParaRPr>
          </a:p>
        </p:txBody>
      </p:sp>
      <p:cxnSp>
        <p:nvCxnSpPr>
          <p:cNvPr id="2" name="Connector: Elbow 1">
            <a:extLst>
              <a:ext uri="{FF2B5EF4-FFF2-40B4-BE49-F238E27FC236}">
                <a16:creationId xmlns:a16="http://schemas.microsoft.com/office/drawing/2014/main" id="{44D4FA40-0A04-3F89-76D5-2FF43C10AF9A}"/>
              </a:ext>
            </a:extLst>
          </p:cNvPr>
          <p:cNvCxnSpPr>
            <a:cxnSpLocks/>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892A6E26-6935-2FFA-C3BB-EB3F00812476}"/>
              </a:ext>
            </a:extLst>
          </p:cNvPr>
          <p:cNvCxnSpPr>
            <a:cxnSpLocks/>
          </p:cNvCxnSpPr>
          <p:nvPr/>
        </p:nvCxnSpPr>
        <p:spPr>
          <a:xfrm rot="16200000" flipH="1">
            <a:off x="81360" y="2784333"/>
            <a:ext cx="1836320" cy="900714"/>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9DF4F8A0-CE55-E517-0FA7-5096BF873279}"/>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434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72B1-9199-647F-F0E6-2A67A8D9FEF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DDE66219-CD6C-5E4D-085B-43080938956A}"/>
              </a:ext>
            </a:extLst>
          </p:cNvPr>
          <p:cNvSpPr>
            <a:spLocks noGrp="1"/>
          </p:cNvSpPr>
          <p:nvPr>
            <p:ph type="body" sz="quarter" idx="16"/>
          </p:nvPr>
        </p:nvSpPr>
        <p:spPr>
          <a:xfrm>
            <a:off x="381000" y="178801"/>
            <a:ext cx="10614687" cy="803654"/>
          </a:xfrm>
        </p:spPr>
        <p:txBody>
          <a:bodyPr/>
          <a:lstStyle/>
          <a:p>
            <a:r>
              <a:rPr lang="en-IE" dirty="0"/>
              <a:t>Strategieën voor accommodatie in het laagseizoen</a:t>
            </a:r>
          </a:p>
        </p:txBody>
      </p:sp>
      <p:sp>
        <p:nvSpPr>
          <p:cNvPr id="11" name="Text Placeholder 10">
            <a:extLst>
              <a:ext uri="{FF2B5EF4-FFF2-40B4-BE49-F238E27FC236}">
                <a16:creationId xmlns:a16="http://schemas.microsoft.com/office/drawing/2014/main" id="{5305F9C0-5C27-039E-E795-801D4986685A}"/>
              </a:ext>
            </a:extLst>
          </p:cNvPr>
          <p:cNvSpPr>
            <a:spLocks noGrp="1"/>
          </p:cNvSpPr>
          <p:nvPr>
            <p:ph type="body" sz="quarter" idx="19"/>
          </p:nvPr>
        </p:nvSpPr>
        <p:spPr>
          <a:xfrm>
            <a:off x="314325" y="775367"/>
            <a:ext cx="10614687" cy="803654"/>
          </a:xfrm>
        </p:spPr>
        <p:txBody>
          <a:bodyPr/>
          <a:lstStyle/>
          <a:p>
            <a:r>
              <a:rPr lang="en-US" sz="2200" b="0" dirty="0">
                <a:solidFill>
                  <a:srgbClr val="494949"/>
                </a:solidFill>
              </a:rPr>
              <a:t>Hieronder vindt u een gedetailleerde tabel met de belangrijkste strategieën voor het beheer van seizoensgebonden cashflow in toeristische bedrijven, met praktijkvoorbeelden van prijsstelling en financiële leerresultaten.</a:t>
            </a:r>
            <a:endParaRPr lang="en-IE" sz="2200" b="0" dirty="0">
              <a:solidFill>
                <a:srgbClr val="494949"/>
              </a:solidFill>
            </a:endParaRPr>
          </a:p>
        </p:txBody>
      </p:sp>
      <p:graphicFrame>
        <p:nvGraphicFramePr>
          <p:cNvPr id="2" name="Table 1">
            <a:extLst>
              <a:ext uri="{FF2B5EF4-FFF2-40B4-BE49-F238E27FC236}">
                <a16:creationId xmlns:a16="http://schemas.microsoft.com/office/drawing/2014/main" id="{7CA086CF-B55E-8CB2-2998-26AB4C0EE51E}"/>
              </a:ext>
            </a:extLst>
          </p:cNvPr>
          <p:cNvGraphicFramePr>
            <a:graphicFrameLocks noGrp="1"/>
          </p:cNvGraphicFramePr>
          <p:nvPr>
            <p:extLst>
              <p:ext uri="{D42A27DB-BD31-4B8C-83A1-F6EECF244321}">
                <p14:modId xmlns:p14="http://schemas.microsoft.com/office/powerpoint/2010/main" val="875560473"/>
              </p:ext>
            </p:extLst>
          </p:nvPr>
        </p:nvGraphicFramePr>
        <p:xfrm>
          <a:off x="380999" y="1579021"/>
          <a:ext cx="11268076" cy="4837496"/>
        </p:xfrm>
        <a:graphic>
          <a:graphicData uri="http://schemas.openxmlformats.org/drawingml/2006/table">
            <a:tbl>
              <a:tblPr/>
              <a:tblGrid>
                <a:gridCol w="2817019">
                  <a:extLst>
                    <a:ext uri="{9D8B030D-6E8A-4147-A177-3AD203B41FA5}">
                      <a16:colId xmlns:a16="http://schemas.microsoft.com/office/drawing/2014/main" val="1588074392"/>
                    </a:ext>
                  </a:extLst>
                </a:gridCol>
                <a:gridCol w="2817019">
                  <a:extLst>
                    <a:ext uri="{9D8B030D-6E8A-4147-A177-3AD203B41FA5}">
                      <a16:colId xmlns:a16="http://schemas.microsoft.com/office/drawing/2014/main" val="3676446884"/>
                    </a:ext>
                  </a:extLst>
                </a:gridCol>
                <a:gridCol w="2817019">
                  <a:extLst>
                    <a:ext uri="{9D8B030D-6E8A-4147-A177-3AD203B41FA5}">
                      <a16:colId xmlns:a16="http://schemas.microsoft.com/office/drawing/2014/main" val="1883562720"/>
                    </a:ext>
                  </a:extLst>
                </a:gridCol>
                <a:gridCol w="2817019">
                  <a:extLst>
                    <a:ext uri="{9D8B030D-6E8A-4147-A177-3AD203B41FA5}">
                      <a16:colId xmlns:a16="http://schemas.microsoft.com/office/drawing/2014/main" val="3297888427"/>
                    </a:ext>
                  </a:extLst>
                </a:gridCol>
              </a:tblGrid>
              <a:tr h="304594">
                <a:tc>
                  <a:txBody>
                    <a:bodyPr/>
                    <a:lstStyle/>
                    <a:p>
                      <a:r>
                        <a:rPr lang="en-IE" sz="1800" b="1" dirty="0">
                          <a:solidFill>
                            <a:schemeClr val="bg1"/>
                          </a:solidFill>
                        </a:rPr>
                        <a:t>Strategie</a:t>
                      </a:r>
                      <a:endParaRPr lang="en-IE" sz="18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Wat te doen</a:t>
                      </a:r>
                      <a:endParaRPr lang="en-IE" sz="18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US" sz="1800" b="1" dirty="0">
                          <a:solidFill>
                            <a:schemeClr val="bg1"/>
                          </a:solidFill>
                        </a:rPr>
                        <a:t>Voorbeeld van prijsstelling of kostenimpact</a:t>
                      </a:r>
                      <a:endParaRPr lang="en-US" sz="18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Financiële leerresultaten</a:t>
                      </a:r>
                      <a:endParaRPr lang="en-IE" sz="18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78729860"/>
                  </a:ext>
                </a:extLst>
              </a:tr>
              <a:tr h="565674">
                <a:tc>
                  <a:txBody>
                    <a:bodyPr/>
                    <a:lstStyle/>
                    <a:p>
                      <a:r>
                        <a:rPr lang="en-US" sz="1800" b="0" dirty="0">
                          <a:solidFill>
                            <a:schemeClr val="bg1"/>
                          </a:solidFill>
                        </a:rPr>
                        <a:t>Organiseer evenementen en themaretraites buiten het seizoen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a:solidFill>
                            <a:srgbClr val="595959"/>
                          </a:solidFill>
                        </a:rPr>
                        <a:t>Bied niche-evenementen (yoga, schrijfretraites, kleine bruiloften) aan in uw accommodatie.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Reken </a:t>
                      </a:r>
                      <a:r>
                        <a:rPr lang="en-US" sz="1800" b="1" dirty="0">
                          <a:solidFill>
                            <a:srgbClr val="595959"/>
                          </a:solidFill>
                        </a:rPr>
                        <a:t>€ 280 per persoon </a:t>
                      </a:r>
                      <a:r>
                        <a:rPr lang="en-US" sz="1800" dirty="0">
                          <a:solidFill>
                            <a:srgbClr val="595959"/>
                          </a:solidFill>
                        </a:rPr>
                        <a:t>voor een retraite van 2 nachten × 10 gasten = € 2.800. </a:t>
                      </a:r>
                      <a:r>
                        <a:rPr lang="en-US" sz="1800" b="1" dirty="0">
                          <a:solidFill>
                            <a:srgbClr val="595959"/>
                          </a:solidFill>
                        </a:rPr>
                        <a:t>Kosten: </a:t>
                      </a:r>
                      <a:r>
                        <a:rPr lang="en-US" sz="1800" dirty="0">
                          <a:solidFill>
                            <a:srgbClr val="595959"/>
                          </a:solidFill>
                        </a:rPr>
                        <a:t>€ 1.000 → </a:t>
                      </a:r>
                      <a:r>
                        <a:rPr lang="en-US" sz="1800" b="1" dirty="0">
                          <a:solidFill>
                            <a:srgbClr val="595959"/>
                          </a:solidFill>
                        </a:rPr>
                        <a:t>Winst: € 1.800</a:t>
                      </a:r>
                      <a:endParaRPr lang="en-US" sz="1800" dirty="0">
                        <a:solidFill>
                          <a:srgbClr val="595959"/>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err="1">
                          <a:solidFill>
                            <a:srgbClr val="595959"/>
                          </a:solidFill>
                        </a:rPr>
                        <a:t>Maak optimaal </a:t>
                      </a:r>
                      <a:r>
                        <a:rPr lang="en-US" sz="1800" dirty="0">
                          <a:solidFill>
                            <a:srgbClr val="595959"/>
                          </a:solidFill>
                        </a:rPr>
                        <a:t>gebruik van uw eigendom en faciliteiten om </a:t>
                      </a:r>
                      <a:r>
                        <a:rPr lang="en-US" sz="1800" b="1" dirty="0">
                          <a:solidFill>
                            <a:srgbClr val="595959"/>
                          </a:solidFill>
                        </a:rPr>
                        <a:t>inkomsten te genereren tijdens periodes van lage vraag.</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6670074"/>
                  </a:ext>
                </a:extLst>
              </a:tr>
              <a:tr h="696214">
                <a:tc>
                  <a:txBody>
                    <a:bodyPr/>
                    <a:lstStyle/>
                    <a:p>
                      <a:r>
                        <a:rPr lang="en-US" sz="1800" b="0" dirty="0">
                          <a:solidFill>
                            <a:schemeClr val="bg1"/>
                          </a:solidFill>
                        </a:rPr>
                        <a:t>Creëer speciale arrangementen met partners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a:solidFill>
                            <a:srgbClr val="595959"/>
                          </a:solidFill>
                        </a:rPr>
                        <a:t>Combineer verblijven met lokale partners op het gebied van eten, rondleidingen of avontuur.</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595959"/>
                          </a:solidFill>
                        </a:rPr>
                        <a:t>"Wine &amp; Stay"-arrangement: </a:t>
                      </a:r>
                      <a:r>
                        <a:rPr lang="en-US" sz="1800" dirty="0">
                          <a:solidFill>
                            <a:srgbClr val="595959"/>
                          </a:solidFill>
                        </a:rPr>
                        <a:t>€ 160 B&amp;B + € 50 dinerbon. Doe aan cross-promotie met lokale restaurants of touroperators.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Gezamenlijke marketing en pakketprijzen </a:t>
                      </a:r>
                      <a:r>
                        <a:rPr lang="en-US" sz="1800" b="1" dirty="0">
                          <a:solidFill>
                            <a:srgbClr val="595959"/>
                          </a:solidFill>
                        </a:rPr>
                        <a:t>verhogen de bezettingsgraad </a:t>
                      </a:r>
                      <a:r>
                        <a:rPr lang="en-US" sz="1800" dirty="0">
                          <a:solidFill>
                            <a:srgbClr val="595959"/>
                          </a:solidFill>
                        </a:rPr>
                        <a:t>en ondersteunen lokale bedrijven.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8849962"/>
                  </a:ext>
                </a:extLst>
              </a:tr>
              <a:tr h="696214">
                <a:tc>
                  <a:txBody>
                    <a:bodyPr/>
                    <a:lstStyle/>
                    <a:p>
                      <a:r>
                        <a:rPr lang="en-IE" sz="1800" b="0" dirty="0">
                          <a:solidFill>
                            <a:schemeClr val="bg1"/>
                          </a:solidFill>
                        </a:rPr>
                        <a:t>Flexibele annuleringsvoorwaarden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a:solidFill>
                            <a:srgbClr val="595959"/>
                          </a:solidFill>
                        </a:rPr>
                        <a:t>Versoepel strenge annuleringsregels om het vertrouwen in het boeken te vergroten.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Schakel over van een</a:t>
                      </a:r>
                      <a:r>
                        <a:rPr lang="en-US" sz="1800" b="1" dirty="0">
                          <a:solidFill>
                            <a:srgbClr val="595959"/>
                          </a:solidFill>
                        </a:rPr>
                        <a:t> annuleringsperiode van 7 dagen naar 48 uur</a:t>
                      </a:r>
                      <a:r>
                        <a:rPr lang="en-US" sz="1800" dirty="0">
                          <a:solidFill>
                            <a:srgbClr val="595959"/>
                          </a:solidFill>
                        </a:rPr>
                        <a:t>. Promoot dit als "Gratis annuleren tot 24 uur voor aankomst".</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Flexibiliteit bij het boeken </a:t>
                      </a:r>
                      <a:r>
                        <a:rPr lang="en-US" sz="1800" b="1" dirty="0">
                          <a:solidFill>
                            <a:srgbClr val="595959"/>
                          </a:solidFill>
                        </a:rPr>
                        <a:t>verhoogt het aantal boekingen</a:t>
                      </a:r>
                      <a:r>
                        <a:rPr lang="en-US" sz="1800" dirty="0">
                          <a:solidFill>
                            <a:srgbClr val="595959"/>
                          </a:solidFill>
                        </a:rPr>
                        <a:t>, zelfs bij een hoger annuleringsrisico.</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476474"/>
                  </a:ext>
                </a:extLst>
              </a:tr>
            </a:tbl>
          </a:graphicData>
        </a:graphic>
      </p:graphicFrame>
    </p:spTree>
    <p:extLst>
      <p:ext uri="{BB962C8B-B14F-4D97-AF65-F5344CB8AC3E}">
        <p14:creationId xmlns:p14="http://schemas.microsoft.com/office/powerpoint/2010/main" val="3995040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B38CB-47BE-0800-08E3-5F19D24187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E58A88-C611-D4B0-CCAA-95D2A456AA93}"/>
              </a:ext>
            </a:extLst>
          </p:cNvPr>
          <p:cNvSpPr/>
          <p:nvPr/>
        </p:nvSpPr>
        <p:spPr>
          <a:xfrm>
            <a:off x="3880119" y="2974919"/>
            <a:ext cx="7817046" cy="2717109"/>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AC352B46-B667-76F0-B428-6F0F2DC178D2}"/>
              </a:ext>
            </a:extLst>
          </p:cNvPr>
          <p:cNvSpPr>
            <a:spLocks noGrp="1"/>
          </p:cNvSpPr>
          <p:nvPr>
            <p:ph type="body" sz="quarter" idx="21"/>
          </p:nvPr>
        </p:nvSpPr>
        <p:spPr>
          <a:xfrm>
            <a:off x="4295553" y="1389136"/>
            <a:ext cx="7582682" cy="4530541"/>
          </a:xfrm>
        </p:spPr>
        <p:txBody>
          <a:bodyPr/>
          <a:lstStyle/>
          <a:p>
            <a:pPr>
              <a:spcAft>
                <a:spcPts val="600"/>
              </a:spcAft>
            </a:pPr>
            <a:r>
              <a:rPr lang="en-IE" dirty="0"/>
              <a:t>Trek ten slotte de totale uitgaven af van de totale inkomsten om uw </a:t>
            </a:r>
            <a:r>
              <a:rPr lang="en-IE" b="1" dirty="0"/>
              <a:t>nettowinst </a:t>
            </a:r>
            <a:r>
              <a:rPr lang="en-IE" dirty="0"/>
              <a:t>(indien positief) of verlies (indien negatief) te bepalen. De nettowinst is in feite wat er overblijft nadat u alle rekeningen hebt betaald.</a:t>
            </a:r>
          </a:p>
          <a:p>
            <a:pPr>
              <a:spcAft>
                <a:spcPts val="600"/>
              </a:spcAft>
            </a:pPr>
            <a:endParaRPr lang="en-IE" dirty="0"/>
          </a:p>
          <a:p>
            <a:pPr>
              <a:spcAft>
                <a:spcPts val="600"/>
              </a:spcAft>
            </a:pPr>
            <a:r>
              <a:rPr lang="en-IE" sz="2600" b="1" i="1" dirty="0">
                <a:solidFill>
                  <a:schemeClr val="bg1"/>
                </a:solidFill>
              </a:rPr>
              <a:t>Voorbeeld 1: </a:t>
            </a:r>
            <a:r>
              <a:rPr lang="en-IE" i="1" dirty="0">
                <a:solidFill>
                  <a:schemeClr val="bg1"/>
                </a:solidFill>
              </a:rPr>
              <a:t>Als uw verwachte inkomsten € 18.240 bedragen (uit de prognose van deel 2) en de totale uitgaven € 19.600, </a:t>
            </a:r>
          </a:p>
          <a:p>
            <a:pPr>
              <a:spcAft>
                <a:spcPts val="600"/>
              </a:spcAft>
            </a:pPr>
            <a:r>
              <a:rPr lang="en-IE" i="1" dirty="0">
                <a:solidFill>
                  <a:schemeClr val="bg1"/>
                </a:solidFill>
              </a:rPr>
              <a:t>dan </a:t>
            </a:r>
            <a:r>
              <a:rPr lang="en-IE" b="1" i="1" dirty="0">
                <a:solidFill>
                  <a:schemeClr val="bg1"/>
                </a:solidFill>
              </a:rPr>
              <a:t>is de nettowinst = € 18.240 – € 19.600 = –€ 1.360</a:t>
            </a:r>
            <a:r>
              <a:rPr lang="en-IE" i="1" dirty="0">
                <a:solidFill>
                  <a:schemeClr val="bg1"/>
                </a:solidFill>
              </a:rPr>
              <a:t>, een </a:t>
            </a:r>
            <a:r>
              <a:rPr lang="en-IE" b="1" i="1" dirty="0">
                <a:solidFill>
                  <a:schemeClr val="bg1"/>
                </a:solidFill>
              </a:rPr>
              <a:t>nettoverlies </a:t>
            </a:r>
            <a:r>
              <a:rPr lang="en-IE" i="1" dirty="0">
                <a:solidFill>
                  <a:schemeClr val="bg1"/>
                </a:solidFill>
              </a:rPr>
              <a:t>van € 1.360. </a:t>
            </a:r>
          </a:p>
          <a:p>
            <a:pPr>
              <a:spcAft>
                <a:spcPts val="600"/>
              </a:spcAft>
            </a:pPr>
            <a:r>
              <a:rPr lang="en-IE" i="1" dirty="0">
                <a:solidFill>
                  <a:schemeClr val="bg1"/>
                </a:solidFill>
              </a:rPr>
              <a:t>Dat betekent dat u met deze cijfers niet break-even zou draaien (u zou in het rood staan).</a:t>
            </a:r>
            <a:r>
              <a:rPr lang="en-IE" dirty="0">
                <a:solidFill>
                  <a:schemeClr val="bg1"/>
                </a:solidFill>
              </a:rPr>
              <a:t> </a:t>
            </a:r>
          </a:p>
          <a:p>
            <a:pPr>
              <a:spcAft>
                <a:spcPts val="600"/>
              </a:spcAft>
            </a:pPr>
            <a:endParaRPr lang="en-IE" sz="1000" dirty="0"/>
          </a:p>
          <a:p>
            <a:pPr>
              <a:spcAft>
                <a:spcPts val="600"/>
              </a:spcAft>
            </a:pPr>
            <a:endParaRPr lang="en-IE" dirty="0"/>
          </a:p>
        </p:txBody>
      </p:sp>
      <p:sp>
        <p:nvSpPr>
          <p:cNvPr id="5" name="Text Placeholder 4">
            <a:extLst>
              <a:ext uri="{FF2B5EF4-FFF2-40B4-BE49-F238E27FC236}">
                <a16:creationId xmlns:a16="http://schemas.microsoft.com/office/drawing/2014/main" id="{E9DC851F-84E5-0732-3C76-C2E1396D1B46}"/>
              </a:ext>
            </a:extLst>
          </p:cNvPr>
          <p:cNvSpPr>
            <a:spLocks noGrp="1"/>
          </p:cNvSpPr>
          <p:nvPr>
            <p:ph type="body" sz="quarter" idx="23"/>
          </p:nvPr>
        </p:nvSpPr>
        <p:spPr>
          <a:xfrm>
            <a:off x="4295553" y="404935"/>
            <a:ext cx="7221426" cy="803654"/>
          </a:xfrm>
        </p:spPr>
        <p:txBody>
          <a:bodyPr/>
          <a:lstStyle/>
          <a:p>
            <a:r>
              <a:rPr lang="en-IE" sz="3200" dirty="0"/>
              <a:t>Bereken uw nettowinst (of -verlies)</a:t>
            </a:r>
          </a:p>
        </p:txBody>
      </p:sp>
      <p:sp>
        <p:nvSpPr>
          <p:cNvPr id="7" name="Text Placeholder 6">
            <a:extLst>
              <a:ext uri="{FF2B5EF4-FFF2-40B4-BE49-F238E27FC236}">
                <a16:creationId xmlns:a16="http://schemas.microsoft.com/office/drawing/2014/main" id="{057C9C44-DA80-66E0-E141-0A6E0411E876}"/>
              </a:ext>
            </a:extLst>
          </p:cNvPr>
          <p:cNvSpPr>
            <a:spLocks noGrp="1"/>
          </p:cNvSpPr>
          <p:nvPr>
            <p:ph type="body" sz="quarter" idx="18"/>
          </p:nvPr>
        </p:nvSpPr>
        <p:spPr>
          <a:xfrm>
            <a:off x="675021" y="3392026"/>
            <a:ext cx="2893974" cy="1049221"/>
          </a:xfrm>
        </p:spPr>
        <p:txBody>
          <a:bodyPr/>
          <a:lstStyle/>
          <a:p>
            <a:r>
              <a:rPr lang="en-IE" b="0" dirty="0"/>
              <a:t>Bepaal uw nettowinst (of -verlies)</a:t>
            </a:r>
          </a:p>
        </p:txBody>
      </p:sp>
      <p:sp>
        <p:nvSpPr>
          <p:cNvPr id="8" name="Text Placeholder 7">
            <a:extLst>
              <a:ext uri="{FF2B5EF4-FFF2-40B4-BE49-F238E27FC236}">
                <a16:creationId xmlns:a16="http://schemas.microsoft.com/office/drawing/2014/main" id="{B81DD49E-DAD1-ADC1-0FC0-7160F1A4E494}"/>
              </a:ext>
            </a:extLst>
          </p:cNvPr>
          <p:cNvSpPr>
            <a:spLocks noGrp="1"/>
          </p:cNvSpPr>
          <p:nvPr>
            <p:ph type="body" sz="quarter" idx="19"/>
          </p:nvPr>
        </p:nvSpPr>
        <p:spPr>
          <a:xfrm>
            <a:off x="697829" y="2118213"/>
            <a:ext cx="2597067" cy="385564"/>
          </a:xfrm>
        </p:spPr>
        <p:txBody>
          <a:bodyPr/>
          <a:lstStyle/>
          <a:p>
            <a:r>
              <a:rPr lang="en-US" sz="3000" b="0" dirty="0"/>
              <a:t>Winst- en prijsstrategieën</a:t>
            </a:r>
            <a:endParaRPr lang="en-IE" sz="3000" b="0" dirty="0"/>
          </a:p>
          <a:p>
            <a:endParaRPr lang="en-IE" sz="3000" dirty="0"/>
          </a:p>
        </p:txBody>
      </p:sp>
      <p:sp>
        <p:nvSpPr>
          <p:cNvPr id="10" name="TextBox 9">
            <a:extLst>
              <a:ext uri="{FF2B5EF4-FFF2-40B4-BE49-F238E27FC236}">
                <a16:creationId xmlns:a16="http://schemas.microsoft.com/office/drawing/2014/main" id="{EF2AA404-4EC2-1C84-4696-50FAC3F1160D}"/>
              </a:ext>
            </a:extLst>
          </p:cNvPr>
          <p:cNvSpPr txBox="1"/>
          <p:nvPr/>
        </p:nvSpPr>
        <p:spPr>
          <a:xfrm>
            <a:off x="520995" y="5752132"/>
            <a:ext cx="6096000" cy="489878"/>
          </a:xfrm>
          <a:prstGeom prst="rect">
            <a:avLst/>
          </a:prstGeom>
          <a:noFill/>
        </p:spPr>
        <p:txBody>
          <a:bodyPr wrap="square">
            <a:spAutoFit/>
          </a:bodyPr>
          <a:lstStyle/>
          <a:p>
            <a:pPr algn="l">
              <a:lnSpc>
                <a:spcPts val="3450"/>
              </a:lnSpc>
              <a:buNone/>
            </a:pPr>
            <a:r>
              <a:rPr lang="en-US" b="0" i="0" dirty="0">
                <a:solidFill>
                  <a:srgbClr val="00B0F0"/>
                </a:solidFill>
                <a:effectLst/>
                <a:latin typeface="untitled_sansmedium"/>
                <a:hlinkClick r:id="rId2">
                  <a:extLst>
                    <a:ext uri="{A12FA001-AC4F-418D-AE19-62706E023703}">
                      <ahyp:hlinkClr xmlns:ahyp="http://schemas.microsoft.com/office/drawing/2018/hyperlinkcolor" val="tx"/>
                    </a:ext>
                  </a:extLst>
                </a:hlinkClick>
              </a:rPr>
              <a:t>Gids voor financiële overzichten van hotels</a:t>
            </a:r>
            <a:endParaRPr lang="en-US" b="0" i="0" dirty="0">
              <a:solidFill>
                <a:srgbClr val="00B0F0"/>
              </a:solidFill>
              <a:effectLst/>
              <a:latin typeface="untitled_sansmedium"/>
            </a:endParaRPr>
          </a:p>
        </p:txBody>
      </p:sp>
      <p:pic>
        <p:nvPicPr>
          <p:cNvPr id="14" name="Picture Placeholder 13" descr="A person sitting in a pool with a body of water in the background&#10;&#10;AI-generated content may be incorrect.">
            <a:extLst>
              <a:ext uri="{FF2B5EF4-FFF2-40B4-BE49-F238E27FC236}">
                <a16:creationId xmlns:a16="http://schemas.microsoft.com/office/drawing/2014/main" id="{7E2B8D7F-D75B-B882-1BBC-134704A50212}"/>
              </a:ext>
            </a:extLst>
          </p:cNvPr>
          <p:cNvPicPr>
            <a:picLocks noGrp="1" noChangeAspect="1"/>
          </p:cNvPicPr>
          <p:nvPr>
            <p:ph type="pic" sz="quarter" idx="10"/>
          </p:nvPr>
        </p:nvPicPr>
        <p:blipFill>
          <a:blip r:embed="rId3"/>
          <a:srcRect t="27254" b="27254"/>
          <a:stretch>
            <a:fillRect/>
          </a:stretch>
        </p:blipFill>
        <p:spPr/>
      </p:pic>
      <p:grpSp>
        <p:nvGrpSpPr>
          <p:cNvPr id="3" name="Group 2">
            <a:extLst>
              <a:ext uri="{FF2B5EF4-FFF2-40B4-BE49-F238E27FC236}">
                <a16:creationId xmlns:a16="http://schemas.microsoft.com/office/drawing/2014/main" id="{0EB86185-2EEC-7EE4-8122-BED0C0AA68A1}"/>
              </a:ext>
            </a:extLst>
          </p:cNvPr>
          <p:cNvGrpSpPr/>
          <p:nvPr/>
        </p:nvGrpSpPr>
        <p:grpSpPr>
          <a:xfrm>
            <a:off x="10920313" y="156057"/>
            <a:ext cx="1081945" cy="1011723"/>
            <a:chOff x="1016000" y="1137920"/>
            <a:chExt cx="1016000" cy="1016000"/>
          </a:xfrm>
        </p:grpSpPr>
        <p:sp>
          <p:nvSpPr>
            <p:cNvPr id="9" name="Oval 8">
              <a:extLst>
                <a:ext uri="{FF2B5EF4-FFF2-40B4-BE49-F238E27FC236}">
                  <a16:creationId xmlns:a16="http://schemas.microsoft.com/office/drawing/2014/main" id="{53381654-DD54-B5F4-90F9-B2B7BED98C4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3C745486-BE91-3A56-CD09-C0D99720841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22</a:t>
              </a:r>
            </a:p>
          </p:txBody>
        </p:sp>
      </p:grpSp>
    </p:spTree>
    <p:extLst>
      <p:ext uri="{BB962C8B-B14F-4D97-AF65-F5344CB8AC3E}">
        <p14:creationId xmlns:p14="http://schemas.microsoft.com/office/powerpoint/2010/main" val="1829464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A688B-892F-A4AA-3721-DFA4CF07AB6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BDF3C42-48AD-DCED-CC65-C47B0C83A49F}"/>
              </a:ext>
            </a:extLst>
          </p:cNvPr>
          <p:cNvSpPr>
            <a:spLocks noGrp="1"/>
          </p:cNvSpPr>
          <p:nvPr>
            <p:ph type="body" sz="quarter" idx="16"/>
          </p:nvPr>
        </p:nvSpPr>
        <p:spPr>
          <a:xfrm>
            <a:off x="381000" y="178801"/>
            <a:ext cx="10614687" cy="803654"/>
          </a:xfrm>
        </p:spPr>
        <p:txBody>
          <a:bodyPr/>
          <a:lstStyle/>
          <a:p>
            <a:r>
              <a:rPr lang="en-IE" dirty="0"/>
              <a:t>Strategieën voor accommodatie in het laagseizoen</a:t>
            </a:r>
          </a:p>
        </p:txBody>
      </p:sp>
      <p:graphicFrame>
        <p:nvGraphicFramePr>
          <p:cNvPr id="2" name="Table 1">
            <a:extLst>
              <a:ext uri="{FF2B5EF4-FFF2-40B4-BE49-F238E27FC236}">
                <a16:creationId xmlns:a16="http://schemas.microsoft.com/office/drawing/2014/main" id="{C70C4316-E73E-67B3-ADD2-9AFCA499C538}"/>
              </a:ext>
            </a:extLst>
          </p:cNvPr>
          <p:cNvGraphicFramePr>
            <a:graphicFrameLocks noGrp="1"/>
          </p:cNvGraphicFramePr>
          <p:nvPr>
            <p:extLst>
              <p:ext uri="{D42A27DB-BD31-4B8C-83A1-F6EECF244321}">
                <p14:modId xmlns:p14="http://schemas.microsoft.com/office/powerpoint/2010/main" val="3016118545"/>
              </p:ext>
            </p:extLst>
          </p:nvPr>
        </p:nvGraphicFramePr>
        <p:xfrm>
          <a:off x="380999" y="826546"/>
          <a:ext cx="11268076" cy="5660456"/>
        </p:xfrm>
        <a:graphic>
          <a:graphicData uri="http://schemas.openxmlformats.org/drawingml/2006/table">
            <a:tbl>
              <a:tblPr/>
              <a:tblGrid>
                <a:gridCol w="2817019">
                  <a:extLst>
                    <a:ext uri="{9D8B030D-6E8A-4147-A177-3AD203B41FA5}">
                      <a16:colId xmlns:a16="http://schemas.microsoft.com/office/drawing/2014/main" val="1588074392"/>
                    </a:ext>
                  </a:extLst>
                </a:gridCol>
                <a:gridCol w="2817019">
                  <a:extLst>
                    <a:ext uri="{9D8B030D-6E8A-4147-A177-3AD203B41FA5}">
                      <a16:colId xmlns:a16="http://schemas.microsoft.com/office/drawing/2014/main" val="3676446884"/>
                    </a:ext>
                  </a:extLst>
                </a:gridCol>
                <a:gridCol w="2817019">
                  <a:extLst>
                    <a:ext uri="{9D8B030D-6E8A-4147-A177-3AD203B41FA5}">
                      <a16:colId xmlns:a16="http://schemas.microsoft.com/office/drawing/2014/main" val="1883562720"/>
                    </a:ext>
                  </a:extLst>
                </a:gridCol>
                <a:gridCol w="2817019">
                  <a:extLst>
                    <a:ext uri="{9D8B030D-6E8A-4147-A177-3AD203B41FA5}">
                      <a16:colId xmlns:a16="http://schemas.microsoft.com/office/drawing/2014/main" val="3297888427"/>
                    </a:ext>
                  </a:extLst>
                </a:gridCol>
              </a:tblGrid>
              <a:tr h="304594">
                <a:tc>
                  <a:txBody>
                    <a:bodyPr/>
                    <a:lstStyle/>
                    <a:p>
                      <a:r>
                        <a:rPr lang="en-IE" sz="1800" b="1" dirty="0">
                          <a:solidFill>
                            <a:schemeClr val="bg1"/>
                          </a:solidFill>
                        </a:rPr>
                        <a:t>Strategie</a:t>
                      </a:r>
                      <a:endParaRPr lang="en-IE" sz="18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Wat te doen</a:t>
                      </a:r>
                      <a:endParaRPr lang="en-IE" sz="18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US" sz="1800" b="1" dirty="0">
                          <a:solidFill>
                            <a:schemeClr val="bg1"/>
                          </a:solidFill>
                        </a:rPr>
                        <a:t>Voorbeeld Prijs of kostenimpact</a:t>
                      </a:r>
                      <a:endParaRPr lang="en-US" sz="18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Financiële leerresultaten</a:t>
                      </a:r>
                      <a:endParaRPr lang="en-IE" sz="18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78729860"/>
                  </a:ext>
                </a:extLst>
              </a:tr>
              <a:tr h="696214">
                <a:tc>
                  <a:txBody>
                    <a:bodyPr/>
                    <a:lstStyle/>
                    <a:p>
                      <a:r>
                        <a:rPr lang="en-IE" sz="1800" b="0" dirty="0">
                          <a:solidFill>
                            <a:schemeClr val="bg1"/>
                          </a:solidFill>
                        </a:rPr>
                        <a:t>Verminderde minimale verblijfsvereisten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a:solidFill>
                            <a:srgbClr val="595959"/>
                          </a:solidFill>
                        </a:rPr>
                        <a:t>Verlaag de</a:t>
                      </a:r>
                      <a:r>
                        <a:rPr lang="en-US" sz="1800" b="1" dirty="0">
                          <a:solidFill>
                            <a:srgbClr val="595959"/>
                          </a:solidFill>
                        </a:rPr>
                        <a:t> minimale </a:t>
                      </a:r>
                      <a:r>
                        <a:rPr lang="en-US" sz="1800" dirty="0">
                          <a:solidFill>
                            <a:srgbClr val="595959"/>
                          </a:solidFill>
                        </a:rPr>
                        <a:t>verblijfsduur</a:t>
                      </a:r>
                      <a:r>
                        <a:rPr lang="en-US" sz="1800" b="1" dirty="0">
                          <a:solidFill>
                            <a:srgbClr val="595959"/>
                          </a:solidFill>
                        </a:rPr>
                        <a:t> van 2-3 nachten </a:t>
                      </a:r>
                      <a:r>
                        <a:rPr lang="en-US" sz="1800" dirty="0">
                          <a:solidFill>
                            <a:srgbClr val="595959"/>
                          </a:solidFill>
                        </a:rPr>
                        <a:t>om gasten voor een kort verblijf of last-minute gasten aan te trekken.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Sta </a:t>
                      </a:r>
                      <a:r>
                        <a:rPr lang="en-US" sz="1800" b="1" dirty="0">
                          <a:solidFill>
                            <a:srgbClr val="595959"/>
                          </a:solidFill>
                        </a:rPr>
                        <a:t>verblijven van 1 nacht</a:t>
                      </a:r>
                      <a:r>
                        <a:rPr lang="en-US" sz="1800" dirty="0">
                          <a:solidFill>
                            <a:srgbClr val="595959"/>
                          </a:solidFill>
                        </a:rPr>
                        <a:t> toe in november. </a:t>
                      </a:r>
                      <a:r>
                        <a:rPr lang="en-US" sz="1800" b="1" dirty="0">
                          <a:solidFill>
                            <a:srgbClr val="595959"/>
                          </a:solidFill>
                        </a:rPr>
                        <a:t>Bied </a:t>
                      </a:r>
                      <a:r>
                        <a:rPr lang="en-US" sz="1800" dirty="0">
                          <a:solidFill>
                            <a:srgbClr val="595959"/>
                          </a:solidFill>
                        </a:rPr>
                        <a:t>een</a:t>
                      </a:r>
                      <a:r>
                        <a:rPr lang="en-US" sz="1800" b="1" dirty="0">
                          <a:solidFill>
                            <a:srgbClr val="595959"/>
                          </a:solidFill>
                        </a:rPr>
                        <a:t> '3e nacht </a:t>
                      </a:r>
                      <a:r>
                        <a:rPr lang="en-US" sz="1800" dirty="0">
                          <a:solidFill>
                            <a:srgbClr val="595959"/>
                          </a:solidFill>
                        </a:rPr>
                        <a:t>gratis'-promotie</a:t>
                      </a:r>
                      <a:r>
                        <a:rPr lang="en-US" sz="1800" b="1" dirty="0">
                          <a:solidFill>
                            <a:srgbClr val="595959"/>
                          </a:solidFill>
                        </a:rPr>
                        <a:t> aan </a:t>
                      </a:r>
                      <a:r>
                        <a:rPr lang="en-US" sz="1800" dirty="0">
                          <a:solidFill>
                            <a:srgbClr val="595959"/>
                          </a:solidFill>
                        </a:rPr>
                        <a:t>om verblijven doordeweeks of langere verblijven te stimuleren.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Korte verblijven </a:t>
                      </a:r>
                      <a:r>
                        <a:rPr lang="en-US" sz="1800" b="1" dirty="0">
                          <a:solidFill>
                            <a:srgbClr val="595959"/>
                          </a:solidFill>
                        </a:rPr>
                        <a:t>verhogen de totale bezettingsgraad ten opzichte van lege kamers. </a:t>
                      </a:r>
                      <a:r>
                        <a:rPr lang="en-US" sz="1800" dirty="0">
                          <a:solidFill>
                            <a:srgbClr val="595959"/>
                          </a:solidFill>
                        </a:rPr>
                        <a:t>Strategische flexibiliteit zorgt voor veerkracht.</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461588"/>
                  </a:ext>
                </a:extLst>
              </a:tr>
              <a:tr h="696214">
                <a:tc>
                  <a:txBody>
                    <a:bodyPr/>
                    <a:lstStyle/>
                    <a:p>
                      <a:r>
                        <a:rPr lang="en-IE" sz="1800" b="0" dirty="0">
                          <a:solidFill>
                            <a:schemeClr val="bg1"/>
                          </a:solidFill>
                        </a:rPr>
                        <a:t>Speciale kortingen en loyaliteitsaanbiedingen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dirty="0">
                          <a:solidFill>
                            <a:srgbClr val="595959"/>
                          </a:solidFill>
                        </a:rPr>
                        <a:t>Richt u op terugkerende gasten of lokale bewoners met promoties en toegevoegde waarde.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595959"/>
                          </a:solidFill>
                        </a:rPr>
                        <a:t>20% korting </a:t>
                      </a:r>
                      <a:r>
                        <a:rPr lang="en-US" sz="1800" dirty="0">
                          <a:solidFill>
                            <a:srgbClr val="595959"/>
                          </a:solidFill>
                        </a:rPr>
                        <a:t>voor zomergasten die een terugkeer in de winter boeken. </a:t>
                      </a:r>
                      <a:r>
                        <a:rPr lang="en-US" sz="1800" b="1" dirty="0">
                          <a:solidFill>
                            <a:srgbClr val="595959"/>
                          </a:solidFill>
                        </a:rPr>
                        <a:t>Flash sale</a:t>
                      </a:r>
                      <a:r>
                        <a:rPr lang="en-US" sz="1800" dirty="0">
                          <a:solidFill>
                            <a:srgbClr val="595959"/>
                          </a:solidFill>
                        </a:rPr>
                        <a:t>: 'Verblijf 4 nachten voor de prijs van 3'.</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Kortingen </a:t>
                      </a:r>
                      <a:r>
                        <a:rPr lang="en-US" sz="1800" b="1" dirty="0">
                          <a:solidFill>
                            <a:srgbClr val="595959"/>
                          </a:solidFill>
                        </a:rPr>
                        <a:t>stimuleren de vraag </a:t>
                      </a:r>
                      <a:r>
                        <a:rPr lang="en-US" sz="1800" dirty="0">
                          <a:solidFill>
                            <a:srgbClr val="595959"/>
                          </a:solidFill>
                        </a:rPr>
                        <a:t>als ze zo zijn opgezet dat ze de marges beschermen en </a:t>
                      </a:r>
                      <a:r>
                        <a:rPr lang="en-US" sz="1800" b="1" dirty="0">
                          <a:solidFill>
                            <a:srgbClr val="595959"/>
                          </a:solidFill>
                        </a:rPr>
                        <a:t>herhalingsboekingen</a:t>
                      </a:r>
                      <a:r>
                        <a:rPr lang="en-US" sz="1800" dirty="0">
                          <a:solidFill>
                            <a:srgbClr val="595959"/>
                          </a:solidFill>
                        </a:rPr>
                        <a:t> aanmoedigen</a:t>
                      </a:r>
                      <a:r>
                        <a:rPr lang="en-US" sz="1800" b="1" dirty="0">
                          <a:solidFill>
                            <a:srgbClr val="595959"/>
                          </a:solidFill>
                        </a:rPr>
                        <a:t>.</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6941388"/>
                  </a:ext>
                </a:extLst>
              </a:tr>
              <a:tr h="696214">
                <a:tc>
                  <a:txBody>
                    <a:bodyPr/>
                    <a:lstStyle/>
                    <a:p>
                      <a:r>
                        <a:rPr lang="en-IE" sz="1800" b="0" dirty="0">
                          <a:solidFill>
                            <a:schemeClr val="bg1"/>
                          </a:solidFill>
                        </a:rPr>
                        <a:t>Operationele kostenbesparende maatregelen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1800">
                          <a:solidFill>
                            <a:srgbClr val="595959"/>
                          </a:solidFill>
                        </a:rPr>
                        <a:t>Beperk verwarming/schoonmaak in ongebruikte ruimtes, schakel over op zelfbedieningsontbijt, plan renovaties.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595959"/>
                          </a:solidFill>
                        </a:rPr>
                        <a:t>Bespaar </a:t>
                      </a:r>
                      <a:r>
                        <a:rPr lang="en-US" sz="1800" b="1" dirty="0">
                          <a:solidFill>
                            <a:srgbClr val="595959"/>
                          </a:solidFill>
                        </a:rPr>
                        <a:t>€ 200 per maand </a:t>
                      </a:r>
                      <a:r>
                        <a:rPr lang="en-US" sz="1800" dirty="0">
                          <a:solidFill>
                            <a:srgbClr val="595959"/>
                          </a:solidFill>
                        </a:rPr>
                        <a:t>door een vleugel te sluiten. Verminder het aantal personeelsuren. Stel niet-dringende upgrades uit tot het voorjaar.</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595959"/>
                          </a:solidFill>
                        </a:rPr>
                        <a:t>Kostenbeheersing </a:t>
                      </a:r>
                      <a:r>
                        <a:rPr lang="en-US" sz="1800" dirty="0">
                          <a:solidFill>
                            <a:srgbClr val="595959"/>
                          </a:solidFill>
                        </a:rPr>
                        <a:t>vermindert de financiële druk en helpt </a:t>
                      </a:r>
                      <a:r>
                        <a:rPr lang="en-US" sz="1800" b="1" dirty="0">
                          <a:solidFill>
                            <a:srgbClr val="595959"/>
                          </a:solidFill>
                        </a:rPr>
                        <a:t>de seizoenswinst te vergroten.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6165857"/>
                  </a:ext>
                </a:extLst>
              </a:tr>
            </a:tbl>
          </a:graphicData>
        </a:graphic>
      </p:graphicFrame>
    </p:spTree>
    <p:extLst>
      <p:ext uri="{BB962C8B-B14F-4D97-AF65-F5344CB8AC3E}">
        <p14:creationId xmlns:p14="http://schemas.microsoft.com/office/powerpoint/2010/main" val="377505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0647B-283B-4024-E376-DFA084BBC37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B5327E9-6927-17A1-2AFB-89D2507260E9}"/>
              </a:ext>
            </a:extLst>
          </p:cNvPr>
          <p:cNvSpPr>
            <a:spLocks noGrp="1"/>
          </p:cNvSpPr>
          <p:nvPr>
            <p:ph type="body" sz="quarter" idx="19"/>
          </p:nvPr>
        </p:nvSpPr>
        <p:spPr>
          <a:xfrm>
            <a:off x="4379203" y="85866"/>
            <a:ext cx="7310773" cy="385564"/>
          </a:xfrm>
        </p:spPr>
        <p:txBody>
          <a:bodyPr/>
          <a:lstStyle/>
          <a:p>
            <a:pPr algn="l">
              <a:spcAft>
                <a:spcPts val="600"/>
              </a:spcAft>
            </a:pPr>
            <a:r>
              <a:rPr lang="en-US" sz="2000" b="0" dirty="0">
                <a:solidFill>
                  <a:srgbClr val="494949"/>
                </a:solidFill>
              </a:rPr>
              <a:t>Door dergelijke strategieën toe te passen, slagen veel accommodaties op het platteland erin om hun bezettingsgraad en inkomsten buiten het seizoen te verhogen. Het gaat erom </a:t>
            </a:r>
            <a:r>
              <a:rPr lang="en-US" sz="2000" b="0" i="1" dirty="0">
                <a:solidFill>
                  <a:srgbClr val="E96751"/>
                </a:solidFill>
              </a:rPr>
              <a:t>'positief en proactief' </a:t>
            </a:r>
            <a:r>
              <a:rPr lang="en-US" sz="2000" b="0" dirty="0">
                <a:solidFill>
                  <a:srgbClr val="494949"/>
                </a:solidFill>
              </a:rPr>
              <a:t>te zijn – in plaats van een lege agenda te accepteren, zoek je naar alternatieve manieren om je middelen </a:t>
            </a:r>
            <a:r>
              <a:rPr lang="en-US" sz="2000" b="0" dirty="0" err="1">
                <a:solidFill>
                  <a:srgbClr val="494949"/>
                </a:solidFill>
              </a:rPr>
              <a:t>te benutten</a:t>
            </a:r>
            <a:r>
              <a:rPr lang="en-US" sz="2000" b="0" dirty="0">
                <a:solidFill>
                  <a:srgbClr val="494949"/>
                </a:solidFill>
              </a:rPr>
              <a:t>. </a:t>
            </a:r>
          </a:p>
          <a:p>
            <a:pPr algn="l">
              <a:spcAft>
                <a:spcPts val="600"/>
              </a:spcAft>
            </a:pPr>
            <a:r>
              <a:rPr lang="en-US" sz="2000" dirty="0">
                <a:solidFill>
                  <a:srgbClr val="E96751"/>
                </a:solidFill>
              </a:rPr>
              <a:t>In </a:t>
            </a:r>
            <a:r>
              <a:rPr lang="en-US" sz="2000" b="0" dirty="0">
                <a:solidFill>
                  <a:srgbClr val="494949"/>
                </a:solidFill>
              </a:rPr>
              <a:t>een artikel met advies voor accommodaties werd </a:t>
            </a:r>
            <a:r>
              <a:rPr lang="en-US" sz="2000" dirty="0">
                <a:solidFill>
                  <a:srgbClr val="E96751"/>
                </a:solidFill>
              </a:rPr>
              <a:t>bijvoorbeeld </a:t>
            </a:r>
            <a:r>
              <a:rPr lang="en-US" sz="2000" b="0" dirty="0">
                <a:solidFill>
                  <a:srgbClr val="494949"/>
                </a:solidFill>
              </a:rPr>
              <a:t>opgemerkt dat een accommodatie "</a:t>
            </a:r>
            <a:r>
              <a:rPr lang="en-US" sz="2000" b="0" i="1" dirty="0">
                <a:solidFill>
                  <a:srgbClr val="E96751"/>
                </a:solidFill>
              </a:rPr>
              <a:t>nieuwe aanbiedingen </a:t>
            </a:r>
            <a:r>
              <a:rPr lang="en-US" sz="2000" b="0" dirty="0">
                <a:solidFill>
                  <a:srgbClr val="494949"/>
                </a:solidFill>
              </a:rPr>
              <a:t>moet </a:t>
            </a:r>
            <a:r>
              <a:rPr lang="en-US" sz="2000" b="0" i="1" dirty="0">
                <a:solidFill>
                  <a:srgbClr val="E96751"/>
                </a:solidFill>
              </a:rPr>
              <a:t>creëren... het is niet voldoende om gewoon bij het oude te blijven" </a:t>
            </a:r>
            <a:r>
              <a:rPr lang="en-US" sz="2000" b="0" dirty="0">
                <a:solidFill>
                  <a:srgbClr val="494949"/>
                </a:solidFill>
              </a:rPr>
              <a:t>wanneer het laagseizoen aanbreekt. </a:t>
            </a:r>
          </a:p>
          <a:p>
            <a:pPr algn="l">
              <a:spcAft>
                <a:spcPts val="600"/>
              </a:spcAft>
            </a:pPr>
            <a:r>
              <a:rPr lang="en-US" sz="2000" b="0" dirty="0">
                <a:solidFill>
                  <a:srgbClr val="494949"/>
                </a:solidFill>
              </a:rPr>
              <a:t>Of het nu gaat om het organiseren van een yogaretraite, het aanbieden van een midweekdeal of gewoon het verlagen van je overheadkosten, deze aanpak helpt de impact van seizoensgebondenheid te verminderen. </a:t>
            </a:r>
          </a:p>
          <a:p>
            <a:pPr algn="l">
              <a:spcAft>
                <a:spcPts val="600"/>
              </a:spcAft>
            </a:pPr>
            <a:r>
              <a:rPr lang="en-US" sz="2000" dirty="0">
                <a:solidFill>
                  <a:srgbClr val="E96751"/>
                </a:solidFill>
              </a:rPr>
              <a:t>En vergeet niet: </a:t>
            </a:r>
            <a:r>
              <a:rPr lang="en-US" sz="2000" b="0" dirty="0">
                <a:solidFill>
                  <a:srgbClr val="494949"/>
                </a:solidFill>
              </a:rPr>
              <a:t>gasten buiten het seizoen, hoe weinig dat er ook zijn, moeten net zo goed worden behandeld – maak indruk op hen en zij zullen het verder vertellen (of terugkomen in het hoogseizoen!). </a:t>
            </a:r>
          </a:p>
          <a:p>
            <a:pPr algn="l">
              <a:spcAft>
                <a:spcPts val="600"/>
              </a:spcAft>
            </a:pPr>
            <a:r>
              <a:rPr lang="en-US" sz="2000" b="0" dirty="0">
                <a:solidFill>
                  <a:srgbClr val="494949"/>
                </a:solidFill>
              </a:rPr>
              <a:t>Het laagseizoen kan ook een uitstekend moment zijn om </a:t>
            </a:r>
            <a:r>
              <a:rPr lang="en-US" sz="2000" dirty="0">
                <a:solidFill>
                  <a:srgbClr val="494949"/>
                </a:solidFill>
              </a:rPr>
              <a:t>feedback te verzamelen, te experimenteren met nieuwe ideeën </a:t>
            </a:r>
            <a:r>
              <a:rPr lang="en-US" sz="2000" b="0" dirty="0">
                <a:solidFill>
                  <a:srgbClr val="494949"/>
                </a:solidFill>
              </a:rPr>
              <a:t>en </a:t>
            </a:r>
            <a:r>
              <a:rPr lang="en-US" sz="2000" dirty="0">
                <a:solidFill>
                  <a:srgbClr val="494949"/>
                </a:solidFill>
              </a:rPr>
              <a:t>de banden met de gemeenschap te versterken, </a:t>
            </a:r>
            <a:r>
              <a:rPr lang="en-US" sz="2000" b="0" dirty="0">
                <a:solidFill>
                  <a:srgbClr val="494949"/>
                </a:solidFill>
              </a:rPr>
              <a:t>wat op de lange termijn allemaal zijn vruchten kan afwerpen.</a:t>
            </a:r>
          </a:p>
          <a:p>
            <a:pPr algn="l">
              <a:spcAft>
                <a:spcPts val="600"/>
              </a:spcAft>
            </a:pPr>
            <a:endParaRPr lang="en-IE" sz="2000" b="0" dirty="0">
              <a:solidFill>
                <a:srgbClr val="494949"/>
              </a:solidFill>
            </a:endParaRPr>
          </a:p>
        </p:txBody>
      </p:sp>
      <p:pic>
        <p:nvPicPr>
          <p:cNvPr id="4" name="Picture Placeholder 3" descr="A hand holding a small black house&#10;&#10;AI-generated content may be incorrect.">
            <a:extLst>
              <a:ext uri="{FF2B5EF4-FFF2-40B4-BE49-F238E27FC236}">
                <a16:creationId xmlns:a16="http://schemas.microsoft.com/office/drawing/2014/main" id="{FE2C2072-DFB2-5139-CC49-AD4FCB85D436}"/>
              </a:ext>
            </a:extLst>
          </p:cNvPr>
          <p:cNvPicPr>
            <a:picLocks noGrp="1" noChangeAspect="1"/>
          </p:cNvPicPr>
          <p:nvPr>
            <p:ph type="pic" sz="quarter" idx="10"/>
          </p:nvPr>
        </p:nvPicPr>
        <p:blipFill>
          <a:blip r:embed="rId2"/>
          <a:srcRect t="7373" b="7373"/>
          <a:stretch>
            <a:fillRect/>
          </a:stretch>
        </p:blipFill>
        <p:spPr/>
      </p:pic>
      <p:sp>
        <p:nvSpPr>
          <p:cNvPr id="10" name="Text Placeholder 9">
            <a:extLst>
              <a:ext uri="{FF2B5EF4-FFF2-40B4-BE49-F238E27FC236}">
                <a16:creationId xmlns:a16="http://schemas.microsoft.com/office/drawing/2014/main" id="{7F96CAB1-7ABC-FE3B-2A26-BB81DE826FEB}"/>
              </a:ext>
            </a:extLst>
          </p:cNvPr>
          <p:cNvSpPr>
            <a:spLocks noGrp="1"/>
          </p:cNvSpPr>
          <p:nvPr>
            <p:ph type="body" sz="quarter" idx="66"/>
          </p:nvPr>
        </p:nvSpPr>
        <p:spPr/>
        <p:txBody>
          <a:bodyPr/>
          <a:lstStyle/>
          <a:p>
            <a:endParaRPr lang="en-IE"/>
          </a:p>
        </p:txBody>
      </p:sp>
      <p:sp>
        <p:nvSpPr>
          <p:cNvPr id="9" name="TextBox 8">
            <a:extLst>
              <a:ext uri="{FF2B5EF4-FFF2-40B4-BE49-F238E27FC236}">
                <a16:creationId xmlns:a16="http://schemas.microsoft.com/office/drawing/2014/main" id="{801959B0-E7E3-83A9-680B-818991DDCC7A}"/>
              </a:ext>
            </a:extLst>
          </p:cNvPr>
          <p:cNvSpPr txBox="1"/>
          <p:nvPr/>
        </p:nvSpPr>
        <p:spPr>
          <a:xfrm>
            <a:off x="849046" y="2419350"/>
            <a:ext cx="2362200" cy="646331"/>
          </a:xfrm>
          <a:prstGeom prst="rect">
            <a:avLst/>
          </a:prstGeom>
          <a:noFill/>
        </p:spPr>
        <p:txBody>
          <a:bodyPr wrap="square" rtlCol="0">
            <a:spAutoFit/>
          </a:bodyPr>
          <a:lstStyle/>
          <a:p>
            <a:r>
              <a:rPr lang="en-IE" sz="3600" dirty="0">
                <a:solidFill>
                  <a:schemeClr val="bg1"/>
                </a:solidFill>
              </a:rPr>
              <a:t>Conclusie</a:t>
            </a:r>
          </a:p>
        </p:txBody>
      </p:sp>
    </p:spTree>
    <p:extLst>
      <p:ext uri="{BB962C8B-B14F-4D97-AF65-F5344CB8AC3E}">
        <p14:creationId xmlns:p14="http://schemas.microsoft.com/office/powerpoint/2010/main" val="3814885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8 (Deel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b="1" dirty="0">
                <a:solidFill>
                  <a:srgbClr val="494949"/>
                </a:solidFill>
              </a:rPr>
              <a:t>Secties 7 – 8: </a:t>
            </a:r>
            <a:r>
              <a:rPr lang="en-US" sz="2400" dirty="0">
                <a:solidFill>
                  <a:srgbClr val="494949"/>
                </a:solidFill>
              </a:rPr>
              <a:t>Prijsbepaling voor winst, waarde en seizoensgebondenheid</a:t>
            </a:r>
            <a:endParaRPr lang="en-GB" sz="2400" dirty="0">
              <a:solidFill>
                <a:srgbClr val="494949"/>
              </a:solidFill>
            </a:endParaRP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(deel 4)</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b="1" dirty="0">
                <a:solidFill>
                  <a:srgbClr val="494949"/>
                </a:solidFill>
              </a:rPr>
              <a:t>Secties 9 – 10: </a:t>
            </a:r>
            <a:r>
              <a:rPr lang="en-US" sz="2400" dirty="0">
                <a:solidFill>
                  <a:srgbClr val="494949"/>
                </a:solidFill>
              </a:rPr>
              <a:t>Omzet verhogen door middel van add-ons en financieel toezicht</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637FA-3DF1-C4B2-5381-54F64F74134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9866F6-58D4-11A3-0F42-979A87218B23}"/>
              </a:ext>
            </a:extLst>
          </p:cNvPr>
          <p:cNvSpPr/>
          <p:nvPr/>
        </p:nvSpPr>
        <p:spPr>
          <a:xfrm>
            <a:off x="4178371" y="998350"/>
            <a:ext cx="7817046" cy="15054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67FC6607-8633-78A2-39D3-A2DCEA5AE942}"/>
              </a:ext>
            </a:extLst>
          </p:cNvPr>
          <p:cNvSpPr>
            <a:spLocks noGrp="1"/>
          </p:cNvSpPr>
          <p:nvPr>
            <p:ph type="body" sz="quarter" idx="21"/>
          </p:nvPr>
        </p:nvSpPr>
        <p:spPr>
          <a:xfrm>
            <a:off x="4295553" y="834797"/>
            <a:ext cx="7582682" cy="4530541"/>
          </a:xfrm>
        </p:spPr>
        <p:txBody>
          <a:bodyPr/>
          <a:lstStyle/>
          <a:p>
            <a:pPr>
              <a:spcAft>
                <a:spcPts val="600"/>
              </a:spcAft>
            </a:pPr>
            <a:endParaRPr lang="en-IE" sz="2000" dirty="0"/>
          </a:p>
          <a:p>
            <a:pPr>
              <a:spcAft>
                <a:spcPts val="600"/>
              </a:spcAft>
            </a:pPr>
            <a:r>
              <a:rPr lang="en-IE" sz="2000" b="1" i="1" dirty="0">
                <a:solidFill>
                  <a:schemeClr val="bg1"/>
                </a:solidFill>
              </a:rPr>
              <a:t>Voorbeeld: </a:t>
            </a:r>
            <a:r>
              <a:rPr lang="en-IE" sz="2000" dirty="0">
                <a:solidFill>
                  <a:schemeClr val="bg1"/>
                </a:solidFill>
              </a:rPr>
              <a:t>Als uw omzet daarentegen bijvoorbeeld € 25.000 bedroeg en uw uitgaven € 19.600, dan </a:t>
            </a:r>
            <a:r>
              <a:rPr lang="en-IE" sz="2000" b="1" dirty="0">
                <a:solidFill>
                  <a:schemeClr val="bg1"/>
                </a:solidFill>
              </a:rPr>
              <a:t>is de nettowinst € 5.400</a:t>
            </a:r>
            <a:r>
              <a:rPr lang="en-IE" sz="2000" dirty="0">
                <a:solidFill>
                  <a:schemeClr val="bg1"/>
                </a:solidFill>
              </a:rPr>
              <a:t>, wat betekent dat u in dat jaar € 5.400 winst zou maken. </a:t>
            </a:r>
          </a:p>
          <a:p>
            <a:pPr>
              <a:spcAft>
                <a:spcPts val="600"/>
              </a:spcAft>
            </a:pPr>
            <a:endParaRPr lang="en-IE" sz="2000" dirty="0"/>
          </a:p>
          <a:p>
            <a:pPr>
              <a:spcAft>
                <a:spcPts val="600"/>
              </a:spcAft>
            </a:pPr>
            <a:r>
              <a:rPr lang="en-IE" sz="2000" b="1" dirty="0"/>
              <a:t>Dit winst- (of verlies)cijfer is cruciaal. </a:t>
            </a:r>
          </a:p>
          <a:p>
            <a:pPr marL="342900" indent="-342900">
              <a:spcAft>
                <a:spcPts val="600"/>
              </a:spcAft>
              <a:buFont typeface="Wingdings" panose="05000000000000000000" pitchFamily="2" charset="2"/>
              <a:buChar char="Ø"/>
            </a:pPr>
            <a:r>
              <a:rPr lang="en-IE" sz="2000" dirty="0"/>
              <a:t>Een </a:t>
            </a:r>
            <a:r>
              <a:rPr lang="en-IE" sz="2000" b="1" dirty="0">
                <a:solidFill>
                  <a:srgbClr val="E96751"/>
                </a:solidFill>
              </a:rPr>
              <a:t>positieve winst </a:t>
            </a:r>
            <a:r>
              <a:rPr lang="en-IE" sz="2000" dirty="0"/>
              <a:t>geeft aan dat het bedrijf zoals gepland levensvatbaar is (en met hoeveel), terwijl </a:t>
            </a:r>
          </a:p>
          <a:p>
            <a:pPr marL="342900" indent="-342900">
              <a:spcAft>
                <a:spcPts val="600"/>
              </a:spcAft>
              <a:buFont typeface="Wingdings" panose="05000000000000000000" pitchFamily="2" charset="2"/>
              <a:buChar char="Ø"/>
            </a:pPr>
            <a:r>
              <a:rPr lang="en-IE" sz="2000" dirty="0"/>
              <a:t>een </a:t>
            </a:r>
            <a:r>
              <a:rPr lang="en-IE" sz="2000" b="1" dirty="0">
                <a:solidFill>
                  <a:srgbClr val="E96751"/>
                </a:solidFill>
              </a:rPr>
              <a:t>negatief cijfer </a:t>
            </a:r>
            <a:r>
              <a:rPr lang="en-IE" sz="2000" dirty="0"/>
              <a:t>een waarschuwing is dat u ofwel de kosten moet verlagen, ofwel manieren moet vinden om de inkomsten te verhogen (hogere tarieven, meer boekingen of extra inkomstenbronnen). </a:t>
            </a:r>
          </a:p>
          <a:p>
            <a:pPr>
              <a:spcAft>
                <a:spcPts val="600"/>
              </a:spcAft>
            </a:pPr>
            <a:r>
              <a:rPr lang="en-IE" sz="2000" dirty="0"/>
              <a:t>Raak niet ontmoedigd als het om een kleine winst gaat – veel nieuwe bedrijven beginnen met bescheiden winsten – maar als het om een verlies gaat, weet u nu ongeveer hoeveel u tekort komt en kunt </a:t>
            </a:r>
            <a:r>
              <a:rPr lang="en-IE" sz="2000" dirty="0" err="1"/>
              <a:t>u </a:t>
            </a:r>
            <a:r>
              <a:rPr lang="en-IE" sz="2000" dirty="0"/>
              <a:t>daar </a:t>
            </a:r>
            <a:r>
              <a:rPr lang="en-IE" sz="2000" dirty="0" err="1"/>
              <a:t>uw strategie </a:t>
            </a:r>
            <a:r>
              <a:rPr lang="en-IE" sz="2000" dirty="0"/>
              <a:t>op</a:t>
            </a:r>
            <a:r>
              <a:rPr lang="en-IE" sz="2000" dirty="0" err="1"/>
              <a:t> afstemmen </a:t>
            </a:r>
            <a:r>
              <a:rPr lang="en-IE" sz="2000" dirty="0"/>
              <a:t>(misschien door uw prijzen te herzien of optionele uitgaven te verminderen).</a:t>
            </a:r>
          </a:p>
          <a:p>
            <a:pPr>
              <a:spcAft>
                <a:spcPts val="600"/>
              </a:spcAft>
            </a:pPr>
            <a:endParaRPr lang="en-IE" sz="2000" dirty="0"/>
          </a:p>
        </p:txBody>
      </p:sp>
      <p:sp>
        <p:nvSpPr>
          <p:cNvPr id="5" name="Text Placeholder 4">
            <a:extLst>
              <a:ext uri="{FF2B5EF4-FFF2-40B4-BE49-F238E27FC236}">
                <a16:creationId xmlns:a16="http://schemas.microsoft.com/office/drawing/2014/main" id="{BF208F5E-067D-2760-887F-C126017986E1}"/>
              </a:ext>
            </a:extLst>
          </p:cNvPr>
          <p:cNvSpPr>
            <a:spLocks noGrp="1"/>
          </p:cNvSpPr>
          <p:nvPr>
            <p:ph type="body" sz="quarter" idx="23"/>
          </p:nvPr>
        </p:nvSpPr>
        <p:spPr>
          <a:xfrm>
            <a:off x="4295553" y="169220"/>
            <a:ext cx="7221426" cy="803654"/>
          </a:xfrm>
        </p:spPr>
        <p:txBody>
          <a:bodyPr/>
          <a:lstStyle/>
          <a:p>
            <a:r>
              <a:rPr lang="en-IE" sz="3200" dirty="0"/>
              <a:t>Bereken uw nettowinst (of -verlies)</a:t>
            </a:r>
          </a:p>
        </p:txBody>
      </p:sp>
      <p:sp>
        <p:nvSpPr>
          <p:cNvPr id="7" name="Text Placeholder 6">
            <a:extLst>
              <a:ext uri="{FF2B5EF4-FFF2-40B4-BE49-F238E27FC236}">
                <a16:creationId xmlns:a16="http://schemas.microsoft.com/office/drawing/2014/main" id="{DF4FE263-22B2-50FC-935A-072F69DAA2CC}"/>
              </a:ext>
            </a:extLst>
          </p:cNvPr>
          <p:cNvSpPr>
            <a:spLocks noGrp="1"/>
          </p:cNvSpPr>
          <p:nvPr>
            <p:ph type="body" sz="quarter" idx="18"/>
          </p:nvPr>
        </p:nvSpPr>
        <p:spPr>
          <a:xfrm>
            <a:off x="675021" y="3392026"/>
            <a:ext cx="2893974" cy="1049221"/>
          </a:xfrm>
        </p:spPr>
        <p:txBody>
          <a:bodyPr/>
          <a:lstStyle/>
          <a:p>
            <a:r>
              <a:rPr lang="en-IE" b="0" dirty="0"/>
              <a:t>Bepaal uw nettowinst (of -verlies)</a:t>
            </a:r>
          </a:p>
        </p:txBody>
      </p:sp>
      <p:pic>
        <p:nvPicPr>
          <p:cNvPr id="13" name="Picture Placeholder 12" descr="A glass door with a view of trees&#10;&#10;AI-generated content may be incorrect.">
            <a:extLst>
              <a:ext uri="{FF2B5EF4-FFF2-40B4-BE49-F238E27FC236}">
                <a16:creationId xmlns:a16="http://schemas.microsoft.com/office/drawing/2014/main" id="{1775B1D7-2823-B644-2CAE-C5C7E769DB03}"/>
              </a:ext>
            </a:extLst>
          </p:cNvPr>
          <p:cNvPicPr>
            <a:picLocks noGrp="1" noChangeAspect="1"/>
          </p:cNvPicPr>
          <p:nvPr>
            <p:ph type="pic" sz="quarter" idx="10"/>
          </p:nvPr>
        </p:nvPicPr>
        <p:blipFill>
          <a:blip r:embed="rId2"/>
          <a:srcRect l="10463" r="10463"/>
          <a:stretch>
            <a:fillRect/>
          </a:stretch>
        </p:blipFill>
        <p:spPr/>
      </p:pic>
      <p:sp>
        <p:nvSpPr>
          <p:cNvPr id="10" name="Text Placeholder 7">
            <a:extLst>
              <a:ext uri="{FF2B5EF4-FFF2-40B4-BE49-F238E27FC236}">
                <a16:creationId xmlns:a16="http://schemas.microsoft.com/office/drawing/2014/main" id="{C8D9AC83-BBE4-F8E4-8244-83DAEAA3A1C2}"/>
              </a:ext>
            </a:extLst>
          </p:cNvPr>
          <p:cNvSpPr txBox="1">
            <a:spLocks/>
          </p:cNvSpPr>
          <p:nvPr/>
        </p:nvSpPr>
        <p:spPr>
          <a:xfrm>
            <a:off x="697829" y="211821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Winst- en prijsstrategieën</a:t>
            </a:r>
            <a:endParaRPr lang="en-IE" sz="3000" b="0"/>
          </a:p>
          <a:p>
            <a:endParaRPr lang="en-IE" sz="3000" dirty="0"/>
          </a:p>
        </p:txBody>
      </p:sp>
    </p:spTree>
    <p:extLst>
      <p:ext uri="{BB962C8B-B14F-4D97-AF65-F5344CB8AC3E}">
        <p14:creationId xmlns:p14="http://schemas.microsoft.com/office/powerpoint/2010/main" val="365804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5559-4E07-CFA0-39F4-A1E622C741F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B6553D5-40C4-990B-C4A5-5DA6D823232F}"/>
              </a:ext>
            </a:extLst>
          </p:cNvPr>
          <p:cNvSpPr/>
          <p:nvPr/>
        </p:nvSpPr>
        <p:spPr>
          <a:xfrm>
            <a:off x="4088862" y="834797"/>
            <a:ext cx="7906555" cy="5670778"/>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BC4C7BA3-8083-4365-A27E-DED31F338C08}"/>
              </a:ext>
            </a:extLst>
          </p:cNvPr>
          <p:cNvSpPr>
            <a:spLocks noGrp="1"/>
          </p:cNvSpPr>
          <p:nvPr>
            <p:ph type="body" sz="quarter" idx="21"/>
          </p:nvPr>
        </p:nvSpPr>
        <p:spPr>
          <a:xfrm>
            <a:off x="4295553" y="834797"/>
            <a:ext cx="7582682" cy="4530541"/>
          </a:xfrm>
        </p:spPr>
        <p:txBody>
          <a:bodyPr/>
          <a:lstStyle/>
          <a:p>
            <a:pPr>
              <a:spcAft>
                <a:spcPts val="600"/>
              </a:spcAft>
            </a:pPr>
            <a:endParaRPr lang="en-IE" sz="2000" dirty="0"/>
          </a:p>
          <a:p>
            <a:pPr>
              <a:spcAft>
                <a:spcPts val="600"/>
              </a:spcAft>
            </a:pPr>
            <a:r>
              <a:rPr lang="en-IE" sz="2000" b="1" i="1" dirty="0">
                <a:solidFill>
                  <a:schemeClr val="bg1"/>
                </a:solidFill>
              </a:rPr>
              <a:t>Voorbeeldsamenvatting: </a:t>
            </a:r>
            <a:r>
              <a:rPr lang="en-US" sz="2000" dirty="0">
                <a:solidFill>
                  <a:schemeClr val="bg1"/>
                </a:solidFill>
              </a:rPr>
              <a:t>Stel dat onze voorbeeld-B&amp;B uiteindelijk € 18.240 aan inkomsten en € 19.600 aan uitgaven had, wat resulteerde in een verlies. Om dit op te lossen, zou men kunnen proberen om </a:t>
            </a:r>
          </a:p>
          <a:p>
            <a:pPr marL="342900" indent="-342900">
              <a:spcAft>
                <a:spcPts val="600"/>
              </a:spcAft>
              <a:buFont typeface="Wingdings" panose="05000000000000000000" pitchFamily="2" charset="2"/>
              <a:buChar char="Ø"/>
            </a:pPr>
            <a:r>
              <a:rPr lang="en-US" sz="2000" b="1" dirty="0">
                <a:solidFill>
                  <a:schemeClr val="bg1"/>
                </a:solidFill>
              </a:rPr>
              <a:t>de kosten te verlagen </a:t>
            </a:r>
            <a:r>
              <a:rPr lang="en-US" sz="2000" dirty="0">
                <a:solidFill>
                  <a:schemeClr val="bg1"/>
                </a:solidFill>
              </a:rPr>
              <a:t>(bijvoorbeeld door onnodige uitgaven te schrappen of goedkopere leveranciers te zoeken) of </a:t>
            </a:r>
          </a:p>
          <a:p>
            <a:pPr marL="342900" indent="-342900">
              <a:spcAft>
                <a:spcPts val="600"/>
              </a:spcAft>
              <a:buFont typeface="Wingdings" panose="05000000000000000000" pitchFamily="2" charset="2"/>
              <a:buChar char="Ø"/>
            </a:pPr>
            <a:r>
              <a:rPr lang="en-US" sz="2000" b="1" dirty="0">
                <a:solidFill>
                  <a:schemeClr val="bg1"/>
                </a:solidFill>
              </a:rPr>
              <a:t>de inkomsten verhogen</a:t>
            </a:r>
            <a:r>
              <a:rPr lang="en-US" sz="2000" dirty="0">
                <a:solidFill>
                  <a:schemeClr val="bg1"/>
                </a:solidFill>
              </a:rPr>
              <a:t>, bijvoorbeeld door de tarieven in het hoogseizoen iets te verhogen of door te streven naar een hogere bezettingsgraad met betere marketing. </a:t>
            </a:r>
          </a:p>
          <a:p>
            <a:pPr>
              <a:spcAft>
                <a:spcPts val="600"/>
              </a:spcAft>
            </a:pPr>
            <a:r>
              <a:rPr lang="en-US" sz="2000" dirty="0">
                <a:solidFill>
                  <a:schemeClr val="bg1"/>
                </a:solidFill>
              </a:rPr>
              <a:t>Aan de andere kant, als het plan een </a:t>
            </a:r>
            <a:r>
              <a:rPr lang="en-US" sz="2000" b="1" dirty="0">
                <a:solidFill>
                  <a:schemeClr val="bg1"/>
                </a:solidFill>
              </a:rPr>
              <a:t>gezonde winst </a:t>
            </a:r>
            <a:r>
              <a:rPr lang="en-US" sz="2000" dirty="0">
                <a:solidFill>
                  <a:schemeClr val="bg1"/>
                </a:solidFill>
              </a:rPr>
              <a:t>laat zien, kun je nog steeds controleren of de aannames realistisch zijn (is bijvoorbeeld 80% bezetting in de zomer haalbaar?) en een buffer aanhouden voor onverwachte kosten. </a:t>
            </a:r>
          </a:p>
          <a:p>
            <a:pPr marL="342900" indent="-342900">
              <a:spcAft>
                <a:spcPts val="600"/>
              </a:spcAft>
              <a:buFont typeface="Wingdings" panose="05000000000000000000" pitchFamily="2" charset="2"/>
              <a:buChar char="Ø"/>
            </a:pPr>
            <a:r>
              <a:rPr lang="en-US" sz="2000" dirty="0">
                <a:solidFill>
                  <a:schemeClr val="bg1"/>
                </a:solidFill>
              </a:rPr>
              <a:t>Het doel is een realistische winstprognose die u (en eventuele belanghebbenden) ervan overtuigt dat het de moeite waard is om door te gaan met het bedrijf.</a:t>
            </a:r>
            <a:endParaRPr lang="en-IE" sz="2000" dirty="0"/>
          </a:p>
        </p:txBody>
      </p:sp>
      <p:sp>
        <p:nvSpPr>
          <p:cNvPr id="5" name="Text Placeholder 4">
            <a:extLst>
              <a:ext uri="{FF2B5EF4-FFF2-40B4-BE49-F238E27FC236}">
                <a16:creationId xmlns:a16="http://schemas.microsoft.com/office/drawing/2014/main" id="{2D52B74B-ECF4-DC86-3585-28DE780A10A0}"/>
              </a:ext>
            </a:extLst>
          </p:cNvPr>
          <p:cNvSpPr>
            <a:spLocks noGrp="1"/>
          </p:cNvSpPr>
          <p:nvPr>
            <p:ph type="body" sz="quarter" idx="23"/>
          </p:nvPr>
        </p:nvSpPr>
        <p:spPr>
          <a:xfrm>
            <a:off x="4295553" y="169220"/>
            <a:ext cx="7221426" cy="803654"/>
          </a:xfrm>
        </p:spPr>
        <p:txBody>
          <a:bodyPr/>
          <a:lstStyle/>
          <a:p>
            <a:r>
              <a:rPr lang="en-IE" sz="3200" dirty="0"/>
              <a:t>Bereken uw nettowinst (of -verlies)</a:t>
            </a:r>
          </a:p>
        </p:txBody>
      </p:sp>
      <p:sp>
        <p:nvSpPr>
          <p:cNvPr id="6" name="Text Placeholder 5">
            <a:extLst>
              <a:ext uri="{FF2B5EF4-FFF2-40B4-BE49-F238E27FC236}">
                <a16:creationId xmlns:a16="http://schemas.microsoft.com/office/drawing/2014/main" id="{43A33C22-FA9D-00EB-BF05-270CDEAB7DAF}"/>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48836633-EF8E-0044-4ADC-3765FFB8186C}"/>
              </a:ext>
            </a:extLst>
          </p:cNvPr>
          <p:cNvSpPr>
            <a:spLocks noGrp="1"/>
          </p:cNvSpPr>
          <p:nvPr>
            <p:ph type="body" sz="quarter" idx="18"/>
          </p:nvPr>
        </p:nvSpPr>
        <p:spPr>
          <a:xfrm>
            <a:off x="675021" y="3392026"/>
            <a:ext cx="2893974" cy="1049221"/>
          </a:xfrm>
        </p:spPr>
        <p:txBody>
          <a:bodyPr/>
          <a:lstStyle/>
          <a:p>
            <a:r>
              <a:rPr lang="en-IE" b="0" dirty="0"/>
              <a:t>Bepaal uw nettowinst (of -verlies)</a:t>
            </a:r>
          </a:p>
        </p:txBody>
      </p:sp>
      <p:pic>
        <p:nvPicPr>
          <p:cNvPr id="15" name="Picture Placeholder 14" descr="A triangular shaped house with grass and a fence&#10;&#10;AI-generated content may be incorrect.">
            <a:extLst>
              <a:ext uri="{FF2B5EF4-FFF2-40B4-BE49-F238E27FC236}">
                <a16:creationId xmlns:a16="http://schemas.microsoft.com/office/drawing/2014/main" id="{4AE7D786-F9EB-9602-FF14-DCF240C6C807}"/>
              </a:ext>
            </a:extLst>
          </p:cNvPr>
          <p:cNvPicPr>
            <a:picLocks noGrp="1" noChangeAspect="1"/>
          </p:cNvPicPr>
          <p:nvPr>
            <p:ph type="pic" sz="quarter" idx="10"/>
          </p:nvPr>
        </p:nvPicPr>
        <p:blipFill>
          <a:blip r:embed="rId2"/>
          <a:srcRect l="540" r="540"/>
          <a:stretch>
            <a:fillRect/>
          </a:stretch>
        </p:blipFill>
        <p:spPr/>
      </p:pic>
      <p:sp>
        <p:nvSpPr>
          <p:cNvPr id="10" name="Text Placeholder 7">
            <a:extLst>
              <a:ext uri="{FF2B5EF4-FFF2-40B4-BE49-F238E27FC236}">
                <a16:creationId xmlns:a16="http://schemas.microsoft.com/office/drawing/2014/main" id="{3D8FBEE6-1C0C-058A-C270-851FD8BC40B5}"/>
              </a:ext>
            </a:extLst>
          </p:cNvPr>
          <p:cNvSpPr txBox="1">
            <a:spLocks/>
          </p:cNvSpPr>
          <p:nvPr/>
        </p:nvSpPr>
        <p:spPr>
          <a:xfrm>
            <a:off x="697829" y="211821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Winst- en prijsstrategieën</a:t>
            </a:r>
            <a:endParaRPr lang="en-IE" sz="3000" b="0"/>
          </a:p>
          <a:p>
            <a:endParaRPr lang="en-IE" sz="3000" dirty="0"/>
          </a:p>
        </p:txBody>
      </p:sp>
    </p:spTree>
    <p:extLst>
      <p:ext uri="{BB962C8B-B14F-4D97-AF65-F5344CB8AC3E}">
        <p14:creationId xmlns:p14="http://schemas.microsoft.com/office/powerpoint/2010/main" val="112660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786D-3C4A-DEF0-0707-72B2EBAB0C97}"/>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D4E63F3-5CA4-895E-6907-F8E05A2AA1B6}"/>
              </a:ext>
            </a:extLst>
          </p:cNvPr>
          <p:cNvSpPr/>
          <p:nvPr/>
        </p:nvSpPr>
        <p:spPr>
          <a:xfrm>
            <a:off x="817828" y="1605887"/>
            <a:ext cx="10595240" cy="759057"/>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ndParaRPr>
          </a:p>
        </p:txBody>
      </p:sp>
      <p:sp>
        <p:nvSpPr>
          <p:cNvPr id="4" name="Text Placeholder 3">
            <a:extLst>
              <a:ext uri="{FF2B5EF4-FFF2-40B4-BE49-F238E27FC236}">
                <a16:creationId xmlns:a16="http://schemas.microsoft.com/office/drawing/2014/main" id="{3685EDCF-A310-4D14-265F-DEA2085A86CD}"/>
              </a:ext>
            </a:extLst>
          </p:cNvPr>
          <p:cNvSpPr>
            <a:spLocks noGrp="1"/>
          </p:cNvSpPr>
          <p:nvPr>
            <p:ph type="body" sz="quarter" idx="16"/>
          </p:nvPr>
        </p:nvSpPr>
        <p:spPr>
          <a:xfrm>
            <a:off x="1224681" y="404755"/>
            <a:ext cx="10614687" cy="803654"/>
          </a:xfrm>
        </p:spPr>
        <p:txBody>
          <a:bodyPr/>
          <a:lstStyle/>
          <a:p>
            <a:r>
              <a:rPr lang="en-US" sz="3200" dirty="0">
                <a:solidFill>
                  <a:srgbClr val="459597"/>
                </a:solidFill>
              </a:rPr>
              <a:t>Bereken break-even en winstgevendheid</a:t>
            </a:r>
          </a:p>
          <a:p>
            <a:r>
              <a:rPr lang="en-US" sz="3200" b="0" i="1" dirty="0">
                <a:solidFill>
                  <a:srgbClr val="E96751"/>
                </a:solidFill>
              </a:rPr>
              <a:t>laat zien wanneer u geen geld meer verliest</a:t>
            </a:r>
          </a:p>
        </p:txBody>
      </p:sp>
      <p:cxnSp>
        <p:nvCxnSpPr>
          <p:cNvPr id="2" name="Straight Connector 1">
            <a:extLst>
              <a:ext uri="{FF2B5EF4-FFF2-40B4-BE49-F238E27FC236}">
                <a16:creationId xmlns:a16="http://schemas.microsoft.com/office/drawing/2014/main" id="{797AFB1E-029D-B67B-744B-2C3FB02B80D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4D780CB-3393-ED2C-6CA5-25A0AA8D78DF}"/>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000" i="1" dirty="0">
                <a:solidFill>
                  <a:schemeClr val="bg1"/>
                </a:solidFill>
              </a:rPr>
              <a:t>“Wat heb ik nodig om break-even te draaien en winst te maken?</a:t>
            </a:r>
          </a:p>
        </p:txBody>
      </p:sp>
      <p:sp>
        <p:nvSpPr>
          <p:cNvPr id="21" name="Text Placeholder 5">
            <a:extLst>
              <a:ext uri="{FF2B5EF4-FFF2-40B4-BE49-F238E27FC236}">
                <a16:creationId xmlns:a16="http://schemas.microsoft.com/office/drawing/2014/main" id="{C754BFAF-CD78-D450-391F-26CFDE68A08A}"/>
              </a:ext>
            </a:extLst>
          </p:cNvPr>
          <p:cNvSpPr txBox="1">
            <a:spLocks/>
          </p:cNvSpPr>
          <p:nvPr/>
        </p:nvSpPr>
        <p:spPr>
          <a:xfrm>
            <a:off x="1611085" y="2539081"/>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US" sz="2000" b="1" dirty="0">
                <a:solidFill>
                  <a:srgbClr val="595959"/>
                </a:solidFill>
              </a:rPr>
              <a:t>Break-even </a:t>
            </a:r>
            <a:r>
              <a:rPr lang="en-US" sz="2000" dirty="0">
                <a:solidFill>
                  <a:srgbClr val="595959"/>
                </a:solidFill>
              </a:rPr>
              <a:t>is het punt waarop uw inkomsten uit boekingen precies uw totale kosten dekken — geen winst, maar ook geen verlies.</a:t>
            </a:r>
          </a:p>
          <a:p>
            <a:pPr marL="342900" indent="-342900">
              <a:spcAft>
                <a:spcPts val="600"/>
              </a:spcAft>
              <a:buFont typeface="Arial" panose="020B0604020202020204" pitchFamily="34" charset="0"/>
              <a:buChar char="•"/>
            </a:pPr>
            <a:r>
              <a:rPr lang="en-US" sz="2000" b="1" dirty="0">
                <a:solidFill>
                  <a:srgbClr val="595959"/>
                </a:solidFill>
              </a:rPr>
              <a:t>Winstgevendheid </a:t>
            </a:r>
            <a:r>
              <a:rPr lang="en-US" sz="2000" dirty="0">
                <a:solidFill>
                  <a:srgbClr val="595959"/>
                </a:solidFill>
              </a:rPr>
              <a:t>begint wanneer u meer verdient dan uw break-evenpunt — wat betekent dat elke extra geboekte nacht daarna direct bijdraagt aan uw winst.</a:t>
            </a:r>
          </a:p>
          <a:p>
            <a:pPr marL="0" indent="0">
              <a:spcAft>
                <a:spcPts val="600"/>
              </a:spcAft>
            </a:pPr>
            <a:endParaRPr lang="en-US" sz="2000" dirty="0"/>
          </a:p>
        </p:txBody>
      </p:sp>
      <p:sp>
        <p:nvSpPr>
          <p:cNvPr id="25" name="Flowchart: Alternate Process 24">
            <a:extLst>
              <a:ext uri="{FF2B5EF4-FFF2-40B4-BE49-F238E27FC236}">
                <a16:creationId xmlns:a16="http://schemas.microsoft.com/office/drawing/2014/main" id="{E6A52F0B-EB9D-4A13-C0A4-D7B76706ADCF}"/>
              </a:ext>
            </a:extLst>
          </p:cNvPr>
          <p:cNvSpPr/>
          <p:nvPr/>
        </p:nvSpPr>
        <p:spPr>
          <a:xfrm>
            <a:off x="1460733" y="2489050"/>
            <a:ext cx="9964593" cy="182987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Flowchart: Alternate Process 25">
            <a:extLst>
              <a:ext uri="{FF2B5EF4-FFF2-40B4-BE49-F238E27FC236}">
                <a16:creationId xmlns:a16="http://schemas.microsoft.com/office/drawing/2014/main" id="{95D6FC0E-8E07-0F55-3364-5A66B84384D7}"/>
              </a:ext>
            </a:extLst>
          </p:cNvPr>
          <p:cNvSpPr/>
          <p:nvPr/>
        </p:nvSpPr>
        <p:spPr>
          <a:xfrm>
            <a:off x="1488372" y="4424099"/>
            <a:ext cx="9964593" cy="219606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ndParaRPr>
          </a:p>
        </p:txBody>
      </p:sp>
      <p:cxnSp>
        <p:nvCxnSpPr>
          <p:cNvPr id="33" name="Connector: Elbow 32">
            <a:extLst>
              <a:ext uri="{FF2B5EF4-FFF2-40B4-BE49-F238E27FC236}">
                <a16:creationId xmlns:a16="http://schemas.microsoft.com/office/drawing/2014/main" id="{3A300DDD-DA43-BD42-A3E4-91795EE9FBD8}"/>
              </a:ext>
            </a:extLst>
          </p:cNvPr>
          <p:cNvCxnSpPr>
            <a:cxnSpLocks/>
            <a:stCxn id="24" idx="1"/>
            <a:endCxn id="25" idx="1"/>
          </p:cNvCxnSpPr>
          <p:nvPr/>
        </p:nvCxnSpPr>
        <p:spPr>
          <a:xfrm rot="10800000" flipH="1" flipV="1">
            <a:off x="817827" y="1985415"/>
            <a:ext cx="642905" cy="141856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25A923-109E-37DF-ECC5-75A90FC24778}"/>
              </a:ext>
            </a:extLst>
          </p:cNvPr>
          <p:cNvCxnSpPr>
            <a:cxnSpLocks/>
          </p:cNvCxnSpPr>
          <p:nvPr/>
        </p:nvCxnSpPr>
        <p:spPr>
          <a:xfrm rot="16200000" flipH="1">
            <a:off x="-35531" y="4140972"/>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B574CBFE-AFFD-5C8E-4751-4C621D82DD31}"/>
              </a:ext>
            </a:extLst>
          </p:cNvPr>
          <p:cNvSpPr txBox="1">
            <a:spLocks/>
          </p:cNvSpPr>
          <p:nvPr/>
        </p:nvSpPr>
        <p:spPr>
          <a:xfrm>
            <a:off x="1583445" y="442409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000" b="1" dirty="0">
                <a:solidFill>
                  <a:srgbClr val="E96751"/>
                </a:solidFill>
              </a:rPr>
              <a:t>Bepaal eerst uw kosten, prijzen en inkomsten </a:t>
            </a:r>
            <a:r>
              <a:rPr lang="en-US" sz="2000" dirty="0">
                <a:solidFill>
                  <a:srgbClr val="494949"/>
                </a:solidFill>
              </a:rPr>
              <a:t>(zie vorige formules)</a:t>
            </a:r>
          </a:p>
          <a:p>
            <a:pPr marL="0" indent="0" algn="ctr">
              <a:lnSpc>
                <a:spcPct val="100000"/>
              </a:lnSpc>
              <a:spcBef>
                <a:spcPts val="0"/>
              </a:spcBef>
              <a:spcAft>
                <a:spcPts val="600"/>
              </a:spcAft>
            </a:pPr>
            <a:r>
              <a:rPr lang="en-US" sz="2000" b="1" dirty="0">
                <a:solidFill>
                  <a:srgbClr val="494949"/>
                </a:solidFill>
              </a:rPr>
              <a:t>Vaste kosten (FC) </a:t>
            </a:r>
            <a:r>
              <a:rPr lang="en-US" sz="2000" dirty="0">
                <a:solidFill>
                  <a:srgbClr val="494949"/>
                </a:solidFill>
              </a:rPr>
              <a:t>= € 14.000 → kosten die hetzelfde blijven, ongeacht het aantal boekingen.</a:t>
            </a:r>
          </a:p>
          <a:p>
            <a:pPr marL="0" indent="0" algn="ctr">
              <a:lnSpc>
                <a:spcPct val="100000"/>
              </a:lnSpc>
              <a:spcBef>
                <a:spcPts val="0"/>
              </a:spcBef>
              <a:spcAft>
                <a:spcPts val="600"/>
              </a:spcAft>
            </a:pPr>
            <a:r>
              <a:rPr lang="en-US" sz="2000" b="1" dirty="0">
                <a:solidFill>
                  <a:srgbClr val="494949"/>
                </a:solidFill>
              </a:rPr>
              <a:t>Variabele kosten per nacht (VC) </a:t>
            </a:r>
            <a:r>
              <a:rPr lang="en-US" sz="2000" dirty="0">
                <a:solidFill>
                  <a:srgbClr val="494949"/>
                </a:solidFill>
              </a:rPr>
              <a:t>= € 30 → kosten die per boeking stijgen.</a:t>
            </a:r>
          </a:p>
          <a:p>
            <a:pPr marL="0" indent="0" algn="ctr">
              <a:lnSpc>
                <a:spcPct val="100000"/>
              </a:lnSpc>
              <a:spcBef>
                <a:spcPts val="0"/>
              </a:spcBef>
              <a:spcAft>
                <a:spcPts val="600"/>
              </a:spcAft>
            </a:pPr>
            <a:r>
              <a:rPr lang="en-US" sz="2000" b="1" dirty="0">
                <a:solidFill>
                  <a:srgbClr val="494949"/>
                </a:solidFill>
              </a:rPr>
              <a:t>Prijs per nacht </a:t>
            </a:r>
            <a:r>
              <a:rPr lang="en-US" sz="2000" dirty="0">
                <a:solidFill>
                  <a:srgbClr val="494949"/>
                </a:solidFill>
              </a:rPr>
              <a:t>= € 150 → wat u van plan bent te vragen</a:t>
            </a:r>
            <a:r>
              <a:rPr lang="en-US" sz="2000" b="1" dirty="0">
                <a:solidFill>
                  <a:schemeClr val="bg1"/>
                </a:solidFill>
              </a:rPr>
              <a:t>.</a:t>
            </a:r>
          </a:p>
          <a:p>
            <a:pPr marL="0" indent="0" algn="ctr">
              <a:lnSpc>
                <a:spcPct val="100000"/>
              </a:lnSpc>
              <a:spcBef>
                <a:spcPts val="0"/>
              </a:spcBef>
              <a:spcAft>
                <a:spcPts val="600"/>
              </a:spcAft>
            </a:pPr>
            <a:r>
              <a:rPr lang="en-US" sz="2000" b="1" dirty="0">
                <a:solidFill>
                  <a:srgbClr val="494949"/>
                </a:solidFill>
              </a:rPr>
              <a:t>Netto-inkomsten per nacht </a:t>
            </a:r>
            <a:r>
              <a:rPr lang="en-US" sz="2000" dirty="0">
                <a:solidFill>
                  <a:srgbClr val="595959"/>
                </a:solidFill>
              </a:rPr>
              <a:t>= € 150 – € 30 = </a:t>
            </a:r>
            <a:r>
              <a:rPr lang="en-US" sz="2000" b="1" dirty="0">
                <a:solidFill>
                  <a:srgbClr val="595959"/>
                </a:solidFill>
              </a:rPr>
              <a:t>€ 120</a:t>
            </a:r>
            <a:endParaRPr lang="en-US" sz="2000" dirty="0">
              <a:solidFill>
                <a:srgbClr val="595959"/>
              </a:solidFill>
            </a:endParaRPr>
          </a:p>
        </p:txBody>
      </p:sp>
      <p:grpSp>
        <p:nvGrpSpPr>
          <p:cNvPr id="3" name="Group 2">
            <a:extLst>
              <a:ext uri="{FF2B5EF4-FFF2-40B4-BE49-F238E27FC236}">
                <a16:creationId xmlns:a16="http://schemas.microsoft.com/office/drawing/2014/main" id="{79E0B526-95A3-0B7A-4973-060D8F6CB823}"/>
              </a:ext>
            </a:extLst>
          </p:cNvPr>
          <p:cNvGrpSpPr/>
          <p:nvPr/>
        </p:nvGrpSpPr>
        <p:grpSpPr>
          <a:xfrm>
            <a:off x="10920313" y="156057"/>
            <a:ext cx="1081945" cy="1011723"/>
            <a:chOff x="1016000" y="1137920"/>
            <a:chExt cx="1016000" cy="1016000"/>
          </a:xfrm>
        </p:grpSpPr>
        <p:sp>
          <p:nvSpPr>
            <p:cNvPr id="5" name="Oval 4">
              <a:extLst>
                <a:ext uri="{FF2B5EF4-FFF2-40B4-BE49-F238E27FC236}">
                  <a16:creationId xmlns:a16="http://schemas.microsoft.com/office/drawing/2014/main" id="{9242D82C-1F56-369C-6C76-C72EC48C3BA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84F0A1E-5FC8-D7B8-53FE-9B19AFD8EA37}"/>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23</a:t>
              </a:r>
            </a:p>
          </p:txBody>
        </p:sp>
      </p:grpSp>
    </p:spTree>
    <p:extLst>
      <p:ext uri="{BB962C8B-B14F-4D97-AF65-F5344CB8AC3E}">
        <p14:creationId xmlns:p14="http://schemas.microsoft.com/office/powerpoint/2010/main" val="1823105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A94BC-43F1-CDC8-96C1-7757F406E7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6749E93-3BCA-D9B9-C5F8-94BF6334837A}"/>
              </a:ext>
            </a:extLst>
          </p:cNvPr>
          <p:cNvSpPr>
            <a:spLocks noGrp="1"/>
          </p:cNvSpPr>
          <p:nvPr>
            <p:ph type="body" sz="quarter" idx="16"/>
          </p:nvPr>
        </p:nvSpPr>
        <p:spPr>
          <a:xfrm>
            <a:off x="992588" y="791061"/>
            <a:ext cx="10614687" cy="803654"/>
          </a:xfrm>
        </p:spPr>
        <p:txBody>
          <a:bodyPr/>
          <a:lstStyle/>
          <a:p>
            <a:r>
              <a:rPr lang="en-US" sz="3200" dirty="0">
                <a:solidFill>
                  <a:srgbClr val="E96751"/>
                </a:solidFill>
              </a:rPr>
              <a:t>Bereken </a:t>
            </a:r>
            <a:r>
              <a:rPr lang="en-US" sz="3200" dirty="0">
                <a:solidFill>
                  <a:srgbClr val="418D8F"/>
                </a:solidFill>
              </a:rPr>
              <a:t>het break-evenpunt</a:t>
            </a:r>
          </a:p>
        </p:txBody>
      </p:sp>
      <p:cxnSp>
        <p:nvCxnSpPr>
          <p:cNvPr id="2" name="Straight Connector 1">
            <a:extLst>
              <a:ext uri="{FF2B5EF4-FFF2-40B4-BE49-F238E27FC236}">
                <a16:creationId xmlns:a16="http://schemas.microsoft.com/office/drawing/2014/main" id="{DFA1CD54-3BCE-541E-8E3E-BDEA16A78D5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6F7C45-1962-5CFB-EBEF-D8F1851ED15F}"/>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"Hoeveel procent van het jaar moet ik geboekt zijn om break-even te draaien?"</a:t>
            </a:r>
          </a:p>
        </p:txBody>
      </p:sp>
      <p:sp>
        <p:nvSpPr>
          <p:cNvPr id="21" name="Text Placeholder 5">
            <a:extLst>
              <a:ext uri="{FF2B5EF4-FFF2-40B4-BE49-F238E27FC236}">
                <a16:creationId xmlns:a16="http://schemas.microsoft.com/office/drawing/2014/main" id="{4342BE91-0CE5-18F0-3E80-36A65A31B054}"/>
              </a:ext>
            </a:extLst>
          </p:cNvPr>
          <p:cNvSpPr txBox="1">
            <a:spLocks/>
          </p:cNvSpPr>
          <p:nvPr/>
        </p:nvSpPr>
        <p:spPr>
          <a:xfrm>
            <a:off x="1559931" y="1717614"/>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endParaRPr lang="en-US" dirty="0"/>
          </a:p>
        </p:txBody>
      </p:sp>
      <p:sp>
        <p:nvSpPr>
          <p:cNvPr id="26" name="Flowchart: Alternate Process 25">
            <a:extLst>
              <a:ext uri="{FF2B5EF4-FFF2-40B4-BE49-F238E27FC236}">
                <a16:creationId xmlns:a16="http://schemas.microsoft.com/office/drawing/2014/main" id="{46103CCA-81B4-0BD5-0E2E-B3DF8C752B48}"/>
              </a:ext>
            </a:extLst>
          </p:cNvPr>
          <p:cNvSpPr/>
          <p:nvPr/>
        </p:nvSpPr>
        <p:spPr>
          <a:xfrm>
            <a:off x="552450" y="1799721"/>
            <a:ext cx="10864075" cy="436295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EF0A9852-6151-0537-2AFA-ABBC6CFEDDDB}"/>
              </a:ext>
            </a:extLst>
          </p:cNvPr>
          <p:cNvSpPr txBox="1">
            <a:spLocks/>
          </p:cNvSpPr>
          <p:nvPr/>
        </p:nvSpPr>
        <p:spPr>
          <a:xfrm>
            <a:off x="485775" y="1981998"/>
            <a:ext cx="1077861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800" b="1" dirty="0">
                <a:solidFill>
                  <a:srgbClr val="E96751"/>
                </a:solidFill>
              </a:rPr>
              <a:t>Bereken uw break-evenpunt </a:t>
            </a:r>
            <a:r>
              <a:rPr lang="en-US" sz="2800" dirty="0">
                <a:solidFill>
                  <a:srgbClr val="E96751"/>
                </a:solidFill>
              </a:rPr>
              <a:t>(formule)</a:t>
            </a:r>
          </a:p>
          <a:p>
            <a:pPr marL="0" indent="0" algn="ctr">
              <a:lnSpc>
                <a:spcPct val="100000"/>
              </a:lnSpc>
              <a:spcBef>
                <a:spcPts val="0"/>
              </a:spcBef>
              <a:spcAft>
                <a:spcPts val="600"/>
              </a:spcAft>
            </a:pPr>
            <a:r>
              <a:rPr lang="en-US" sz="2800" b="1" dirty="0">
                <a:solidFill>
                  <a:srgbClr val="E96751"/>
                </a:solidFill>
              </a:rPr>
              <a:t> </a:t>
            </a:r>
            <a:r>
              <a:rPr lang="en-US" b="1" dirty="0">
                <a:solidFill>
                  <a:srgbClr val="418D8F"/>
                </a:solidFill>
              </a:rPr>
              <a:t>Break-even nachten </a:t>
            </a:r>
            <a:r>
              <a:rPr lang="en-US" dirty="0">
                <a:solidFill>
                  <a:srgbClr val="418D8F"/>
                </a:solidFill>
              </a:rPr>
              <a:t>= vaste kosten ÷ prijs per nacht  - variabele kosten per nacht</a:t>
            </a:r>
            <a:endParaRPr lang="en-US" b="1" dirty="0">
              <a:solidFill>
                <a:srgbClr val="418D8F"/>
              </a:solidFill>
            </a:endParaRPr>
          </a:p>
          <a:p>
            <a:pPr marL="0" indent="0" algn="ctr">
              <a:lnSpc>
                <a:spcPct val="100000"/>
              </a:lnSpc>
              <a:spcBef>
                <a:spcPts val="0"/>
              </a:spcBef>
              <a:spcAft>
                <a:spcPts val="600"/>
              </a:spcAft>
            </a:pPr>
            <a:r>
              <a:rPr lang="en-US" sz="2200" b="1" i="1" dirty="0">
                <a:solidFill>
                  <a:srgbClr val="595959"/>
                </a:solidFill>
              </a:rPr>
              <a:t>Vaste kosten (FC) </a:t>
            </a:r>
            <a:r>
              <a:rPr lang="en-US" sz="2200" i="1" dirty="0">
                <a:solidFill>
                  <a:srgbClr val="595959"/>
                </a:solidFill>
              </a:rPr>
              <a:t>= € 14.000 </a:t>
            </a:r>
            <a:r>
              <a:rPr lang="en-US" sz="2200" b="1" i="1" dirty="0">
                <a:solidFill>
                  <a:srgbClr val="595959"/>
                </a:solidFill>
              </a:rPr>
              <a:t>  Variabele kosten per nacht (VC) </a:t>
            </a:r>
            <a:r>
              <a:rPr lang="en-US" sz="2200" i="1" dirty="0">
                <a:solidFill>
                  <a:srgbClr val="595959"/>
                </a:solidFill>
              </a:rPr>
              <a:t>= € 30 </a:t>
            </a:r>
          </a:p>
          <a:p>
            <a:pPr marL="0" indent="0" algn="ctr">
              <a:lnSpc>
                <a:spcPct val="100000"/>
              </a:lnSpc>
              <a:spcBef>
                <a:spcPts val="0"/>
              </a:spcBef>
              <a:spcAft>
                <a:spcPts val="600"/>
              </a:spcAft>
            </a:pPr>
            <a:r>
              <a:rPr lang="en-US" sz="2200" b="1" i="1" dirty="0">
                <a:solidFill>
                  <a:srgbClr val="595959"/>
                </a:solidFill>
              </a:rPr>
              <a:t>Prijs per nacht </a:t>
            </a:r>
            <a:r>
              <a:rPr lang="en-US" sz="2200" i="1" dirty="0">
                <a:solidFill>
                  <a:srgbClr val="595959"/>
                </a:solidFill>
              </a:rPr>
              <a:t>= € 150 </a:t>
            </a:r>
            <a:r>
              <a:rPr lang="en-US" sz="2200" b="1" i="1" dirty="0">
                <a:solidFill>
                  <a:srgbClr val="595959"/>
                </a:solidFill>
              </a:rPr>
              <a:t>  Netto-inkomsten per nacht </a:t>
            </a:r>
            <a:r>
              <a:rPr lang="en-US" sz="2000" i="1" dirty="0">
                <a:solidFill>
                  <a:srgbClr val="595959"/>
                </a:solidFill>
              </a:rPr>
              <a:t>= € 150 – € 30 = </a:t>
            </a:r>
            <a:r>
              <a:rPr lang="en-US" sz="2000" b="1" i="1" dirty="0">
                <a:solidFill>
                  <a:srgbClr val="595959"/>
                </a:solidFill>
              </a:rPr>
              <a:t>€ 120</a:t>
            </a:r>
            <a:endParaRPr lang="en-US" sz="2200" i="1" dirty="0">
              <a:solidFill>
                <a:srgbClr val="595959"/>
              </a:solidFill>
            </a:endParaRPr>
          </a:p>
          <a:p>
            <a:pPr marL="0" indent="0" algn="ctr">
              <a:lnSpc>
                <a:spcPct val="100000"/>
              </a:lnSpc>
              <a:spcBef>
                <a:spcPts val="0"/>
              </a:spcBef>
              <a:spcAft>
                <a:spcPts val="600"/>
              </a:spcAft>
            </a:pPr>
            <a:r>
              <a:rPr lang="en-US" b="1" dirty="0">
                <a:solidFill>
                  <a:srgbClr val="595959"/>
                </a:solidFill>
              </a:rPr>
              <a:t>Break-even nachten </a:t>
            </a:r>
            <a:r>
              <a:rPr lang="en-US" dirty="0">
                <a:solidFill>
                  <a:srgbClr val="595959"/>
                </a:solidFill>
              </a:rPr>
              <a:t>= € 14.000 ÷ € 120 = 117 nachten</a:t>
            </a:r>
          </a:p>
          <a:p>
            <a:pPr marL="0" indent="0" algn="ctr">
              <a:lnSpc>
                <a:spcPct val="100000"/>
              </a:lnSpc>
              <a:spcBef>
                <a:spcPts val="0"/>
              </a:spcBef>
              <a:spcAft>
                <a:spcPts val="600"/>
              </a:spcAft>
            </a:pPr>
            <a:r>
              <a:rPr lang="en-US" dirty="0">
                <a:solidFill>
                  <a:srgbClr val="595959"/>
                </a:solidFill>
              </a:rPr>
              <a:t>117 nachten × € 120 netto-opbrengst </a:t>
            </a:r>
            <a:r>
              <a:rPr lang="en-US" dirty="0">
                <a:solidFill>
                  <a:srgbClr val="E96751"/>
                </a:solidFill>
              </a:rPr>
              <a:t>= </a:t>
            </a:r>
            <a:r>
              <a:rPr lang="en-US" b="1" dirty="0">
                <a:solidFill>
                  <a:srgbClr val="E96751"/>
                </a:solidFill>
              </a:rPr>
              <a:t>€ 14.040 </a:t>
            </a:r>
          </a:p>
          <a:p>
            <a:pPr marL="0" indent="0" algn="ctr">
              <a:lnSpc>
                <a:spcPct val="100000"/>
              </a:lnSpc>
              <a:spcBef>
                <a:spcPts val="0"/>
              </a:spcBef>
              <a:spcAft>
                <a:spcPts val="600"/>
              </a:spcAft>
            </a:pPr>
            <a:r>
              <a:rPr lang="en-US" sz="2200" dirty="0">
                <a:solidFill>
                  <a:srgbClr val="595959"/>
                </a:solidFill>
              </a:rPr>
              <a:t>U hebt </a:t>
            </a:r>
            <a:r>
              <a:rPr lang="en-US" sz="2200" b="1" dirty="0">
                <a:solidFill>
                  <a:srgbClr val="595959"/>
                </a:solidFill>
              </a:rPr>
              <a:t>alle vaste en variabele kosten gedekt</a:t>
            </a:r>
            <a:r>
              <a:rPr lang="en-US" sz="2200" dirty="0">
                <a:solidFill>
                  <a:srgbClr val="595959"/>
                </a:solidFill>
              </a:rPr>
              <a:t>.</a:t>
            </a:r>
          </a:p>
          <a:p>
            <a:pPr marL="0" indent="0" algn="ctr">
              <a:lnSpc>
                <a:spcPct val="100000"/>
              </a:lnSpc>
              <a:spcBef>
                <a:spcPts val="0"/>
              </a:spcBef>
              <a:spcAft>
                <a:spcPts val="600"/>
              </a:spcAft>
            </a:pPr>
            <a:r>
              <a:rPr lang="en-US" sz="2200" dirty="0">
                <a:solidFill>
                  <a:srgbClr val="595959"/>
                </a:solidFill>
              </a:rPr>
              <a:t>U moet dus</a:t>
            </a:r>
            <a:r>
              <a:rPr lang="en-US" sz="2200" b="1" dirty="0">
                <a:solidFill>
                  <a:srgbClr val="595959"/>
                </a:solidFill>
              </a:rPr>
              <a:t> 117 nachten per jaar </a:t>
            </a:r>
            <a:r>
              <a:rPr lang="en-US" sz="2200" dirty="0">
                <a:solidFill>
                  <a:srgbClr val="595959"/>
                </a:solidFill>
              </a:rPr>
              <a:t>boeken om alleen al uw </a:t>
            </a:r>
            <a:r>
              <a:rPr lang="en-US" sz="2200" b="1" dirty="0">
                <a:solidFill>
                  <a:srgbClr val="595959"/>
                </a:solidFill>
              </a:rPr>
              <a:t>vaste kosten </a:t>
            </a:r>
            <a:r>
              <a:rPr lang="en-US" sz="2200" dirty="0">
                <a:solidFill>
                  <a:srgbClr val="595959"/>
                </a:solidFill>
              </a:rPr>
              <a:t>te dekken.</a:t>
            </a:r>
            <a:br>
              <a:rPr lang="en-US" sz="2200" dirty="0">
                <a:solidFill>
                  <a:srgbClr val="595959"/>
                </a:solidFill>
              </a:rPr>
            </a:br>
            <a:r>
              <a:rPr lang="en-US" sz="2200" dirty="0">
                <a:solidFill>
                  <a:srgbClr val="595959"/>
                </a:solidFill>
              </a:rPr>
              <a:t>Voor dit punt verliest u geen geld, maar u maakt ook nog geen winst.</a:t>
            </a:r>
          </a:p>
        </p:txBody>
      </p:sp>
    </p:spTree>
    <p:extLst>
      <p:ext uri="{BB962C8B-B14F-4D97-AF65-F5344CB8AC3E}">
        <p14:creationId xmlns:p14="http://schemas.microsoft.com/office/powerpoint/2010/main" val="92395047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12855</TotalTime>
  <Words>8276</Words>
  <Application>Microsoft Office PowerPoint</Application>
  <PresentationFormat>Widescreen</PresentationFormat>
  <Paragraphs>674</Paragraphs>
  <Slides>52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__Roboto_Flex_8d4546</vt:lpstr>
      <vt:lpstr>Arial</vt:lpstr>
      <vt:lpstr>Calibri</vt:lpstr>
      <vt:lpstr>Montserrat</vt:lpstr>
      <vt:lpstr>Montserrat Light</vt:lpstr>
      <vt:lpstr>Riposte</vt:lpstr>
      <vt:lpstr>untitled_sansmedium</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docId:1DE35F23715D06F80E7FDB49056FC161</cp:keywords>
  <cp:lastModifiedBy>Laura Magan (MMS,Ireland)</cp:lastModifiedBy>
  <cp:revision>490</cp:revision>
  <dcterms:created xsi:type="dcterms:W3CDTF">2020-10-14T13:32:04Z</dcterms:created>
  <dcterms:modified xsi:type="dcterms:W3CDTF">2026-02-12T18:06:23Z</dcterms:modified>
</cp:coreProperties>
</file>