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22"/>
  </p:notesMasterIdLst>
  <p:sldIdLst>
    <p:sldId id="6454" r:id="rId5"/>
    <p:sldId id="7696" r:id="rId6"/>
    <p:sldId id="7774" r:id="rId7"/>
    <p:sldId id="7732" r:id="rId8"/>
    <p:sldId id="7756" r:id="rId9"/>
    <p:sldId id="7758" r:id="rId10"/>
    <p:sldId id="7759" r:id="rId11"/>
    <p:sldId id="7731" r:id="rId12"/>
    <p:sldId id="7735" r:id="rId13"/>
    <p:sldId id="7761" r:id="rId14"/>
    <p:sldId id="7762" r:id="rId15"/>
    <p:sldId id="7763" r:id="rId16"/>
    <p:sldId id="7764" r:id="rId17"/>
    <p:sldId id="7737" r:id="rId18"/>
    <p:sldId id="7736" r:id="rId19"/>
    <p:sldId id="7771" r:id="rId20"/>
    <p:sldId id="770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H" userId="S::kjartan@holar.is::1445eabb-cb7d-4a40-93f8-3a9d43ef6b96" providerId="AD"/>
  <p188:author id="{CDEE7B43-E15E-DDBC-E647-F7CDA4D2A392}" name="Catriona.Murphy" initials="Ca" userId="S::catriona.murphy_tus.ie#ext#@reiknistofnun.onmicrosoft.com::8b535ec4-35cb-43c7-9541-bb97663a9aec" providerId="AD"/>
  <p188:author id="{8798976D-EF87-1316-CA5A-E149B9784C76}" name="radu.mihailescu" initials="ra" userId="S::radu.mihailescu_nhlstenden.com#ext#@reiknistofnun.onmicrosoft.com::366edcf1-e92c-4c43-b770-7c1b6e0dee96" providerId="AD"/>
  <p188:author id="{A13067A2-4D5D-6454-AE26-08EC39969FB8}" name="Anthony Johnston" initials="AJ" userId="S::Anthony.Johnston@tus.ie::591fe8ed-d8db-4d50-baca-f73083e86e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93A6"/>
    <a:srgbClr val="414141"/>
    <a:srgbClr val="EC7C69"/>
    <a:srgbClr val="459597"/>
    <a:srgbClr val="FBA63B"/>
    <a:srgbClr val="FEF3E3"/>
    <a:srgbClr val="D0D8D7"/>
    <a:srgbClr val="82CCCA"/>
    <a:srgbClr val="E5BEA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51CF36-CDDD-9082-532B-ECCDE4892CFF}" v="27" dt="2025-08-21T18:38:49.210"/>
    <p1510:client id="{2AF1D69C-209D-7154-42C6-73DCC36D378E}" v="3" dt="2025-08-21T11:58:50.940"/>
    <p1510:client id="{6D3D090C-61E4-069D-4CE8-DF091D7F3C08}" v="97" dt="2025-08-21T14:13:03.533"/>
    <p1510:client id="{8E31233A-5FE5-35CD-AC56-2C9B47B47C51}" v="11" dt="2025-08-21T14:19:06.793"/>
    <p1510:client id="{CD5D3A1E-A36D-E866-7B47-2DB4EB1118B8}" v="3" dt="2025-08-21T14:21:58.076"/>
    <p1510:client id="{E5993183-3B9D-E163-3625-AB1DA876BBB7}" v="2" dt="2025-08-22T09:40:07.7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84" autoAdjust="0"/>
    <p:restoredTop sz="94660"/>
  </p:normalViewPr>
  <p:slideViewPr>
    <p:cSldViewPr snapToGrid="0">
      <p:cViewPr varScale="1">
        <p:scale>
          <a:sx n="101" d="100"/>
          <a:sy n="101" d="100"/>
        </p:scale>
        <p:origin x="61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38662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F30D95-F743-CBA2-5FC0-3EB1822F3E97}"/>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29213E4C-C40C-2C06-2A54-26080F9EEA8C}"/>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29522857-6BE9-9055-0C38-64934A38B71F}"/>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B3E67298-3560-5376-1EEF-B1EA5838CE2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A8BF2A1-ADAA-51F9-A54D-612C168F288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03203C79-E0BB-C3A3-D390-9C734A32C3A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6FC7D90-BE71-C348-3DA7-B5B8E12651A1}"/>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0" name="Slide Number Placeholder 5">
            <a:extLst>
              <a:ext uri="{FF2B5EF4-FFF2-40B4-BE49-F238E27FC236}">
                <a16:creationId xmlns:a16="http://schemas.microsoft.com/office/drawing/2014/main" id="{307B564B-86FF-81CD-C24C-1B51E643CC7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26F2C004-0C5D-E994-D5E0-36ECCA19596A}"/>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cxnSp>
        <p:nvCxnSpPr>
          <p:cNvPr id="12" name="Straight Connector 11">
            <a:extLst>
              <a:ext uri="{FF2B5EF4-FFF2-40B4-BE49-F238E27FC236}">
                <a16:creationId xmlns:a16="http://schemas.microsoft.com/office/drawing/2014/main" id="{910FB996-B27B-C73E-8D2A-E98A0C90B8B9}"/>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6803EB4F-4C58-B9A1-9FC2-E2714E74DEEE}"/>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4" name="Text Placeholder 32">
            <a:extLst>
              <a:ext uri="{FF2B5EF4-FFF2-40B4-BE49-F238E27FC236}">
                <a16:creationId xmlns:a16="http://schemas.microsoft.com/office/drawing/2014/main" id="{DF658C89-38A6-2508-4B2E-513543A5F33D}"/>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972770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3374ABE-97D3-3E8E-FAFC-6D4CC7259A99}"/>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39B4FDA8-7D76-CFA7-C7B8-A21F78766DCB}"/>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ADD68B86-A99B-F3CB-D7C8-A451A6EE0EE7}"/>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Slide Number Placeholder 5">
            <a:extLst>
              <a:ext uri="{FF2B5EF4-FFF2-40B4-BE49-F238E27FC236}">
                <a16:creationId xmlns:a16="http://schemas.microsoft.com/office/drawing/2014/main" id="{CE623A54-AD38-B02C-5721-DC8F64A51D8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5" name="Text Placeholder 17">
            <a:extLst>
              <a:ext uri="{FF2B5EF4-FFF2-40B4-BE49-F238E27FC236}">
                <a16:creationId xmlns:a16="http://schemas.microsoft.com/office/drawing/2014/main" id="{31F7C9AC-5F4C-97E7-54D0-19FB28FE6498}"/>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5AB9A2E8-2BDD-198B-A073-3AC52FE90C45}"/>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FEC24869-DAE9-8C7F-CBC7-CF3486F4171C}"/>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28FB0A20-E935-7089-053C-B98EA8AD01F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539E3CA-25E7-EDCE-AA8E-8A19A9EC8293}"/>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C7D28B20-16AC-4420-7BD0-7E73EA01AB76}"/>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F709D79-9D16-4122-0BC8-B6558E032B80}"/>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DDC8EAA0-DDC4-B607-C4A7-670C26F139DD}"/>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9F7A2F1E-28FE-5A45-BE88-00DE0EEB126E}"/>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F543AF08-33D9-5168-9224-530C13CFDB32}"/>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3706DD85-9695-CD90-0883-AEFD75A7296A}"/>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EDB2A9A5-1609-A2F8-DC70-0C2BFB43CD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902EBE3-01C1-0AF3-D341-DE038F76D5F8}"/>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ED3711E-BD5B-EE54-0964-70F34FFCE973}"/>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912B73F1-8E38-C944-C6FA-6C7B91289B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C3C1D1CF-465E-34F6-3CB6-00EAB0B8E4C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1E62A359-29A2-FB2B-FF23-EE4DAF036862}"/>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7AB9DC75-AC43-445B-995C-3C1125B3F2E9}"/>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rgbClr val="414141"/>
                    </a:solidFill>
                    <a:latin typeface="+mj-lt"/>
                  </a:rPr>
                  <a:t>EPIC STAYS is licensed </a:t>
                </a:r>
              </a:p>
              <a:p>
                <a:pPr algn="just"/>
                <a:r>
                  <a:rPr lang="en-US" sz="900" b="1">
                    <a:solidFill>
                      <a:srgbClr val="414141"/>
                    </a:solidFill>
                    <a:latin typeface="+mj-lt"/>
                  </a:rPr>
                  <a:t>under </a:t>
                </a:r>
                <a:r>
                  <a:rPr lang="en-US" sz="900" b="1">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a:solidFill>
                    <a:srgbClr val="414141"/>
                  </a:solidFill>
                  <a:latin typeface="+mj-lt"/>
                </a:endParaRPr>
              </a:p>
            </p:txBody>
          </p:sp>
          <p:pic>
            <p:nvPicPr>
              <p:cNvPr id="26" name="Picture 25">
                <a:extLst>
                  <a:ext uri="{FF2B5EF4-FFF2-40B4-BE49-F238E27FC236}">
                    <a16:creationId xmlns:a16="http://schemas.microsoft.com/office/drawing/2014/main" id="{B58D7EAE-1C45-4B92-DBC1-BE4C79A0AC7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4524E65E-4F41-B3B1-A53C-8CDD9BF1513C}"/>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8E8CF7C-C540-56CE-6E4A-063657FCBD2E}"/>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A2513CC6-0EEA-DD6C-C73F-02304A8DD9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4E466453-0836-99C3-4994-8814799A3ED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1D7016CA-CA55-90C0-CA79-19625C4D5C7A}"/>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BDCD0B37-2951-6A71-4C3E-AFC770BB8E33}"/>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rgbClr val="414141"/>
                    </a:solidFill>
                    <a:latin typeface="+mj-lt"/>
                  </a:rPr>
                  <a:t>EPIC STAYS is licensed </a:t>
                </a:r>
              </a:p>
              <a:p>
                <a:pPr algn="just"/>
                <a:r>
                  <a:rPr lang="en-US" sz="900" b="1">
                    <a:solidFill>
                      <a:srgbClr val="414141"/>
                    </a:solidFill>
                    <a:latin typeface="+mj-lt"/>
                  </a:rPr>
                  <a:t>under </a:t>
                </a:r>
                <a:r>
                  <a:rPr lang="en-US" sz="900" b="1">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a:solidFill>
                    <a:srgbClr val="414141"/>
                  </a:solidFill>
                  <a:latin typeface="+mj-lt"/>
                </a:endParaRPr>
              </a:p>
            </p:txBody>
          </p:sp>
          <p:pic>
            <p:nvPicPr>
              <p:cNvPr id="12" name="Picture 11">
                <a:extLst>
                  <a:ext uri="{FF2B5EF4-FFF2-40B4-BE49-F238E27FC236}">
                    <a16:creationId xmlns:a16="http://schemas.microsoft.com/office/drawing/2014/main" id="{D81BA237-D2C3-EFE9-95C6-8F8D6EA49B4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959619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2056621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FBA63B"/>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27033761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FF28C5A0-CDFA-982F-0EC9-A7C85ADCF34F}"/>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A85F845A-0B79-AC15-7D2C-469B0AC5997A}"/>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E8DFB183-10CF-CDA4-60B2-8600F9B7FDA1}"/>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F630F948-5861-B8B4-0C5C-3BFE1DC76E06}"/>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 name="Text Placeholder 32">
            <a:extLst>
              <a:ext uri="{FF2B5EF4-FFF2-40B4-BE49-F238E27FC236}">
                <a16:creationId xmlns:a16="http://schemas.microsoft.com/office/drawing/2014/main" id="{20995D0E-BAD8-41AB-5C04-ACD01C206C2E}"/>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2" name="Text Placeholder 32">
            <a:extLst>
              <a:ext uri="{FF2B5EF4-FFF2-40B4-BE49-F238E27FC236}">
                <a16:creationId xmlns:a16="http://schemas.microsoft.com/office/drawing/2014/main" id="{6824097E-52EB-6109-B520-A91E3AB000F1}"/>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13" name="Text Placeholder 23">
            <a:extLst>
              <a:ext uri="{FF2B5EF4-FFF2-40B4-BE49-F238E27FC236}">
                <a16:creationId xmlns:a16="http://schemas.microsoft.com/office/drawing/2014/main" id="{0CF726D0-4618-1BEA-F957-81D819EB659D}"/>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4" name="Straight Connector 13">
            <a:extLst>
              <a:ext uri="{FF2B5EF4-FFF2-40B4-BE49-F238E27FC236}">
                <a16:creationId xmlns:a16="http://schemas.microsoft.com/office/drawing/2014/main" id="{D61D91A3-4D83-A087-D3B0-44E6AED3E580}"/>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FF229412-FB9B-5ECE-925A-F6CEFC432A23}"/>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0DCA25E1-F978-DA68-1FF1-B7E4BD699754}"/>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4DFB12E1-BDE7-0FB1-028C-450AF844C460}"/>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FF817A0A-DC5D-7039-AABD-F9BEFAC501A5}"/>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9" name="Text Placeholder 32">
            <a:extLst>
              <a:ext uri="{FF2B5EF4-FFF2-40B4-BE49-F238E27FC236}">
                <a16:creationId xmlns:a16="http://schemas.microsoft.com/office/drawing/2014/main" id="{8EC710EC-B682-D173-66C0-D417D2EF753B}"/>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20" name="Text Placeholder 32">
            <a:extLst>
              <a:ext uri="{FF2B5EF4-FFF2-40B4-BE49-F238E27FC236}">
                <a16:creationId xmlns:a16="http://schemas.microsoft.com/office/drawing/2014/main" id="{332B1889-BC1F-2C2D-FFF1-5E5321D5C7C3}"/>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1" name="Straight Connector 20">
            <a:extLst>
              <a:ext uri="{FF2B5EF4-FFF2-40B4-BE49-F238E27FC236}">
                <a16:creationId xmlns:a16="http://schemas.microsoft.com/office/drawing/2014/main" id="{2B29A240-39FD-7604-1518-433A2B1440A4}"/>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CA154B54-2009-C779-F6A2-2CB8852DFA72}"/>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4F4D6C28-5B9C-5AB0-FC48-25E359657119}"/>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949E7B22-356F-8C64-66DC-5708FE35DD3C}"/>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93412997-B4D0-674E-3863-02EAA78CD02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3" name="Text Placeholder 32">
            <a:extLst>
              <a:ext uri="{FF2B5EF4-FFF2-40B4-BE49-F238E27FC236}">
                <a16:creationId xmlns:a16="http://schemas.microsoft.com/office/drawing/2014/main" id="{56F87941-776C-301C-9756-22A57E036715}"/>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35" name="Text Placeholder 32">
            <a:extLst>
              <a:ext uri="{FF2B5EF4-FFF2-40B4-BE49-F238E27FC236}">
                <a16:creationId xmlns:a16="http://schemas.microsoft.com/office/drawing/2014/main" id="{51C60931-C812-5BD8-6225-D9005B0796D0}"/>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37" name="Text Placeholder 23">
            <a:extLst>
              <a:ext uri="{FF2B5EF4-FFF2-40B4-BE49-F238E27FC236}">
                <a16:creationId xmlns:a16="http://schemas.microsoft.com/office/drawing/2014/main" id="{F69D0045-E071-B0B4-C681-B0B7960694B0}"/>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38" name="Straight Connector 37">
            <a:extLst>
              <a:ext uri="{FF2B5EF4-FFF2-40B4-BE49-F238E27FC236}">
                <a16:creationId xmlns:a16="http://schemas.microsoft.com/office/drawing/2014/main" id="{18400879-9877-7F5E-E31B-A72560C07CA4}"/>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936CD83-2B14-BC52-25DE-96C4FF60793B}"/>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42" name="Text Placeholder 32">
            <a:extLst>
              <a:ext uri="{FF2B5EF4-FFF2-40B4-BE49-F238E27FC236}">
                <a16:creationId xmlns:a16="http://schemas.microsoft.com/office/drawing/2014/main" id="{16FFB8CD-3984-9F44-A036-23614D107044}"/>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13ACC9B-C106-923E-9D3A-90A6314D3E94}"/>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78203E2F-F931-4262-9E7B-93A15CB9F592}"/>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75AE594A-8E56-44A0-B5BE-A2D96D68F8FD}"/>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5C46815C-6E30-F713-470E-65ABC2B0C586}"/>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B25E28A4-4813-2D94-B9EE-6893F9257D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 Placeholder 25">
            <a:extLst>
              <a:ext uri="{FF2B5EF4-FFF2-40B4-BE49-F238E27FC236}">
                <a16:creationId xmlns:a16="http://schemas.microsoft.com/office/drawing/2014/main" id="{3075E64F-1FEF-C25D-7B9F-60F8344B70D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E4A2FF23-0EA8-559D-BA4F-0A5D2103C9C6}"/>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EA2ABEB9-654D-4122-15C0-8232582C6970}"/>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DDDC66A9-8E24-71F8-071C-8613326622C2}"/>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14EA467F-06E0-6093-46AA-7CFB4663728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2CD0456A-7362-66E3-4485-5A86FFC85B6A}"/>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4CA1E2BC-D2D3-BB6F-C42E-C426D445AE02}"/>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C211D888-A47D-FC9A-5303-9CCAD9235378}"/>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22027D2D-F20D-B24D-07A8-EA4C74932B0C}"/>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a:t>Project Overview</a:t>
            </a:r>
          </a:p>
        </p:txBody>
      </p:sp>
      <p:cxnSp>
        <p:nvCxnSpPr>
          <p:cNvPr id="20" name="Straight Connector 19">
            <a:extLst>
              <a:ext uri="{FF2B5EF4-FFF2-40B4-BE49-F238E27FC236}">
                <a16:creationId xmlns:a16="http://schemas.microsoft.com/office/drawing/2014/main" id="{311110E2-C6B1-081A-27AD-0EAEA535C5B5}"/>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D7375055-52FF-645E-B2D4-587C836589A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379E7E2E-3962-031A-D3D5-37CA27ED8A1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195520" y="0"/>
            <a:ext cx="5654295" cy="610400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9" name="Freeform 8">
            <a:extLst>
              <a:ext uri="{FF2B5EF4-FFF2-40B4-BE49-F238E27FC236}">
                <a16:creationId xmlns:a16="http://schemas.microsoft.com/office/drawing/2014/main" id="{7D317007-EE01-EBAB-DCA8-EDAF492617B2}"/>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5199791 h 5199830"/>
              <a:gd name="connsiteX7" fmla="*/ 4162678 w 7122409"/>
              <a:gd name="connsiteY7" fmla="*/ 5199791 h 5199830"/>
              <a:gd name="connsiteX8" fmla="*/ 4162678 w 7122409"/>
              <a:gd name="connsiteY8" fmla="*/ 5199791 h 5199830"/>
              <a:gd name="connsiteX9" fmla="*/ 7122374 w 7122409"/>
              <a:gd name="connsiteY9" fmla="*/ 5199791 h 5199830"/>
              <a:gd name="connsiteX10" fmla="*/ 7122374 w 7122409"/>
              <a:gd name="connsiteY10" fmla="*/ 4747371 h 5199830"/>
              <a:gd name="connsiteX11" fmla="*/ 7122325 w 7122409"/>
              <a:gd name="connsiteY11" fmla="*/ 4747371 h 5199830"/>
              <a:gd name="connsiteX12" fmla="*/ 4162678 w 7122409"/>
              <a:gd name="connsiteY12" fmla="*/ 4747371 h 5199830"/>
              <a:gd name="connsiteX13" fmla="*/ 0 w 7122409"/>
              <a:gd name="connsiteY13" fmla="*/ 4747371 h 5199830"/>
              <a:gd name="connsiteX14" fmla="*/ 0 w 7122409"/>
              <a:gd name="connsiteY14" fmla="*/ 3761070 h 5199830"/>
              <a:gd name="connsiteX15" fmla="*/ 7431 w 7122409"/>
              <a:gd name="connsiteY15" fmla="*/ 3761070 h 5199830"/>
              <a:gd name="connsiteX16" fmla="*/ 0 w 7122409"/>
              <a:gd name="connsiteY16" fmla="*/ 3560380 h 5199830"/>
              <a:gd name="connsiteX17" fmla="*/ 3561205 w 7122409"/>
              <a:gd name="connsiteY17"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5199791"/>
                </a:lnTo>
                <a:lnTo>
                  <a:pt x="4162678" y="5199791"/>
                </a:lnTo>
                <a:lnTo>
                  <a:pt x="4162678" y="5199791"/>
                </a:lnTo>
                <a:lnTo>
                  <a:pt x="7122374" y="5199791"/>
                </a:lnTo>
                <a:lnTo>
                  <a:pt x="7122374" y="4747371"/>
                </a:lnTo>
                <a:lnTo>
                  <a:pt x="7122325" y="4747371"/>
                </a:lnTo>
                <a:lnTo>
                  <a:pt x="4162678" y="4747371"/>
                </a:lnTo>
                <a:lnTo>
                  <a:pt x="0" y="4747371"/>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4BD5853-78C3-4641-EAB5-4508CF892AC8}"/>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2E105E9-D5E8-31F6-AEF0-9EADC820785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7" name="Slide Number Placeholder 5">
            <a:extLst>
              <a:ext uri="{FF2B5EF4-FFF2-40B4-BE49-F238E27FC236}">
                <a16:creationId xmlns:a16="http://schemas.microsoft.com/office/drawing/2014/main" id="{6386B200-384F-1AF2-296E-42F110BBCC6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18" r:id="rId21"/>
    <p:sldLayoutId id="2147483907" r:id="rId22"/>
    <p:sldLayoutId id="2147483878" r:id="rId23"/>
    <p:sldLayoutId id="2147483915" r:id="rId24"/>
    <p:sldLayoutId id="2147483891" r:id="rId25"/>
    <p:sldLayoutId id="2147483894" r:id="rId26"/>
    <p:sldLayoutId id="2147483893" r:id="rId27"/>
    <p:sldLayoutId id="2147483895" r:id="rId28"/>
    <p:sldLayoutId id="2147483896" r:id="rId29"/>
    <p:sldLayoutId id="2147483900" r:id="rId30"/>
    <p:sldLayoutId id="2147483901" r:id="rId31"/>
    <p:sldLayoutId id="2147483902" r:id="rId32"/>
    <p:sldLayoutId id="2147483903" r:id="rId33"/>
    <p:sldLayoutId id="2147483904" r:id="rId34"/>
    <p:sldLayoutId id="2147483853" r:id="rId35"/>
    <p:sldLayoutId id="2147483912" r:id="rId36"/>
    <p:sldLayoutId id="2147483917" r:id="rId37"/>
    <p:sldLayoutId id="2147483920" r:id="rId38"/>
    <p:sldLayoutId id="2147483921"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hyperlink" Target="https://www.mdpi.com/2071-1050/15/3/2683" TargetMode="External"/><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www.sustainabletourismnetwork.ie/case-study-bb-achieves-sustainability-certification-and-saves-money/#:~:text=Case%20Study:%20How%20One%20Small,as%20sustainable%20as%20possible%20too." TargetMode="External"/><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sustainabletourismnetwork.ie/case-study-bb-achieves-sustainability-certification-and-saves-money/#:~:text=Case%20Study:%20How%20One%20Small,as%20sustainable%20as%20possible%20too."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a:t>Module 4</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280537"/>
            <a:ext cx="4465518" cy="697353"/>
          </a:xfrm>
        </p:spPr>
        <p:txBody>
          <a:bodyPr lIns="91440" tIns="45720" rIns="91440" bIns="45720" anchor="t">
            <a:noAutofit/>
          </a:bodyPr>
          <a:lstStyle/>
          <a:p>
            <a:pPr defTabSz="777514">
              <a:lnSpc>
                <a:spcPts val="3340"/>
              </a:lnSpc>
              <a:spcBef>
                <a:spcPts val="0"/>
              </a:spcBef>
              <a:defRPr/>
            </a:pPr>
            <a:r>
              <a:rPr lang="en-GB" sz="3200">
                <a:ea typeface="Calibri"/>
                <a:cs typeface="Calibri"/>
              </a:rPr>
              <a:t>Branding, marketing door middel van storytelling,  community &amp; boekingen binnenhalen</a:t>
            </a:r>
          </a:p>
          <a:p>
            <a:pPr defTabSz="777514">
              <a:lnSpc>
                <a:spcPts val="3340"/>
              </a:lnSpc>
              <a:spcBef>
                <a:spcPts val="0"/>
              </a:spcBef>
              <a:defRPr/>
            </a:pPr>
            <a:endParaRPr lang="en-GB" sz="320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err="1"/>
              <a:t>www.epicstays.eu</a:t>
            </a:r>
            <a:endParaRPr lang="en-GB" sz="320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pic>
        <p:nvPicPr>
          <p:cNvPr id="13" name="Picture Placeholder 12" descr="A room with a skylight and a fireplace&#10;&#10;AI-generated content may be incorrect.">
            <a:extLst>
              <a:ext uri="{FF2B5EF4-FFF2-40B4-BE49-F238E27FC236}">
                <a16:creationId xmlns:a16="http://schemas.microsoft.com/office/drawing/2014/main" id="{4A7778C7-DC7E-E977-C97C-1BC82C6498E5}"/>
              </a:ext>
            </a:extLst>
          </p:cNvPr>
          <p:cNvPicPr>
            <a:picLocks noGrp="1" noChangeAspect="1"/>
          </p:cNvPicPr>
          <p:nvPr>
            <p:ph type="pic" sz="quarter" idx="19"/>
          </p:nvPr>
        </p:nvPicPr>
        <p:blipFill>
          <a:blip r:embed="rId3"/>
          <a:srcRect l="435" r="435"/>
          <a:stretch>
            <a:fillRect/>
          </a:stretch>
        </p:blipFill>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a:t>Fotocredits: Lough Mardal Glamping, </a:t>
            </a:r>
            <a:r>
              <a:rPr lang="en-GB" sz="1200" err="1"/>
              <a:t>Ballintra</a:t>
            </a:r>
            <a:r>
              <a:rPr lang="en-GB" sz="1200"/>
              <a:t>, Co Donegal</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AEF89C83-EA02-55BA-16D2-471606C0F1DF}"/>
              </a:ext>
            </a:extLst>
          </p:cNvPr>
          <p:cNvSpPr/>
          <p:nvPr/>
        </p:nvSpPr>
        <p:spPr>
          <a:xfrm rot="10800000">
            <a:off x="6096000" y="0"/>
            <a:ext cx="5235209" cy="4591884"/>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t="-17312" b="-17312"/>
            </a:stretch>
          </a:blipFill>
        </p:spPr>
        <p:txBody>
          <a:bodyPr wrap="square" lIns="0" tIns="0" rIns="0" bIns="0" rtlCol="0">
            <a:noAutofit/>
          </a:bodyPr>
          <a:lstStyle/>
          <a:p>
            <a:endParaRPr>
              <a:solidFill>
                <a:srgbClr val="459597"/>
              </a:solidFill>
            </a:endParaRPr>
          </a:p>
        </p:txBody>
      </p:sp>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02408" y="109162"/>
            <a:ext cx="503604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Inleiding</a:t>
            </a:r>
            <a:r>
              <a:rPr lang="en-US" dirty="0"/>
              <a:t> – </a:t>
            </a:r>
          </a:p>
          <a:p>
            <a:pPr>
              <a:lnSpc>
                <a:spcPts val="3720"/>
              </a:lnSpc>
            </a:pPr>
            <a:r>
              <a:rPr lang="en-US" dirty="0" err="1"/>
              <a:t>Waarom</a:t>
            </a:r>
            <a:r>
              <a:rPr lang="en-US" dirty="0"/>
              <a:t> het </a:t>
            </a:r>
            <a:r>
              <a:rPr lang="en-US" dirty="0" err="1"/>
              <a:t>ontmoeten</a:t>
            </a:r>
            <a:r>
              <a:rPr lang="en-US" dirty="0"/>
              <a:t> van de </a:t>
            </a:r>
            <a:r>
              <a:rPr lang="en-US" dirty="0" err="1"/>
              <a:t>lokale</a:t>
            </a:r>
            <a:r>
              <a:rPr lang="en-US" dirty="0"/>
              <a:t> </a:t>
            </a:r>
            <a:r>
              <a:rPr lang="en-US" dirty="0" err="1"/>
              <a:t>bevolking</a:t>
            </a:r>
            <a:r>
              <a:rPr lang="en-US" dirty="0"/>
              <a:t> de </a:t>
            </a:r>
            <a:r>
              <a:rPr lang="en-US" dirty="0" err="1"/>
              <a:t>nieuwe</a:t>
            </a:r>
            <a:r>
              <a:rPr lang="en-US" dirty="0"/>
              <a:t> luxe is</a:t>
            </a:r>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24134" y="2072214"/>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520061" y="2318796"/>
            <a:ext cx="6023613"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Arial" panose="020B0604020202020204" pitchFamily="34" charset="0"/>
              <a:buChar char="•"/>
            </a:pPr>
            <a:r>
              <a:rPr lang="en-GB" sz="2200" dirty="0" err="1">
                <a:solidFill>
                  <a:srgbClr val="414141"/>
                </a:solidFill>
              </a:rPr>
              <a:t>Bezoekers</a:t>
            </a:r>
            <a:r>
              <a:rPr lang="en-GB" sz="2200" dirty="0">
                <a:solidFill>
                  <a:srgbClr val="414141"/>
                </a:solidFill>
              </a:rPr>
              <a:t> </a:t>
            </a:r>
            <a:r>
              <a:rPr lang="en-GB" sz="2200" dirty="0" err="1">
                <a:solidFill>
                  <a:srgbClr val="414141"/>
                </a:solidFill>
              </a:rPr>
              <a:t>willen</a:t>
            </a:r>
            <a:r>
              <a:rPr lang="en-GB" sz="2200" dirty="0">
                <a:solidFill>
                  <a:srgbClr val="414141"/>
                </a:solidFill>
              </a:rPr>
              <a:t> </a:t>
            </a:r>
            <a:r>
              <a:rPr lang="en-GB" sz="2200" dirty="0" err="1">
                <a:solidFill>
                  <a:srgbClr val="414141"/>
                </a:solidFill>
              </a:rPr>
              <a:t>weten</a:t>
            </a:r>
            <a:r>
              <a:rPr lang="en-GB" sz="2200" dirty="0">
                <a:solidFill>
                  <a:srgbClr val="414141"/>
                </a:solidFill>
              </a:rPr>
              <a:t> </a:t>
            </a:r>
            <a:r>
              <a:rPr lang="en-GB" sz="2200" dirty="0" err="1">
                <a:solidFill>
                  <a:srgbClr val="414141"/>
                </a:solidFill>
              </a:rPr>
              <a:t>dat</a:t>
            </a:r>
            <a:r>
              <a:rPr lang="en-GB" sz="2200" dirty="0">
                <a:solidFill>
                  <a:srgbClr val="414141"/>
                </a:solidFill>
              </a:rPr>
              <a:t> ze </a:t>
            </a:r>
            <a:r>
              <a:rPr lang="en-GB" sz="2200" dirty="0" err="1">
                <a:solidFill>
                  <a:srgbClr val="414141"/>
                </a:solidFill>
              </a:rPr>
              <a:t>sociale</a:t>
            </a:r>
            <a:r>
              <a:rPr lang="en-GB" sz="2200" dirty="0">
                <a:solidFill>
                  <a:srgbClr val="414141"/>
                </a:solidFill>
              </a:rPr>
              <a:t> </a:t>
            </a:r>
            <a:r>
              <a:rPr lang="en-GB" sz="2200" dirty="0" err="1">
                <a:solidFill>
                  <a:srgbClr val="414141"/>
                </a:solidFill>
              </a:rPr>
              <a:t>banden</a:t>
            </a:r>
            <a:r>
              <a:rPr lang="en-GB" sz="2200" dirty="0">
                <a:solidFill>
                  <a:srgbClr val="414141"/>
                </a:solidFill>
              </a:rPr>
              <a:t> </a:t>
            </a:r>
            <a:r>
              <a:rPr lang="en-GB" sz="2200" dirty="0" err="1">
                <a:solidFill>
                  <a:srgbClr val="414141"/>
                </a:solidFill>
              </a:rPr>
              <a:t>kunnen</a:t>
            </a:r>
            <a:r>
              <a:rPr lang="en-GB" sz="2200" dirty="0">
                <a:solidFill>
                  <a:srgbClr val="414141"/>
                </a:solidFill>
              </a:rPr>
              <a:t> </a:t>
            </a:r>
            <a:r>
              <a:rPr lang="en-GB" sz="2200" dirty="0" err="1">
                <a:solidFill>
                  <a:srgbClr val="414141"/>
                </a:solidFill>
              </a:rPr>
              <a:t>opbouwen</a:t>
            </a:r>
            <a:r>
              <a:rPr lang="en-GB" sz="2200" dirty="0">
                <a:solidFill>
                  <a:srgbClr val="414141"/>
                </a:solidFill>
              </a:rPr>
              <a:t> met de </a:t>
            </a:r>
            <a:r>
              <a:rPr lang="en-GB" sz="2200" dirty="0" err="1">
                <a:solidFill>
                  <a:srgbClr val="414141"/>
                </a:solidFill>
              </a:rPr>
              <a:t>lokale</a:t>
            </a:r>
            <a:r>
              <a:rPr lang="en-GB" sz="2200" dirty="0">
                <a:solidFill>
                  <a:srgbClr val="414141"/>
                </a:solidFill>
              </a:rPr>
              <a:t> </a:t>
            </a:r>
            <a:r>
              <a:rPr lang="en-GB" sz="2200" dirty="0" err="1">
                <a:solidFill>
                  <a:srgbClr val="414141"/>
                </a:solidFill>
              </a:rPr>
              <a:t>bevolking</a:t>
            </a:r>
            <a:r>
              <a:rPr lang="en-GB" sz="2200" dirty="0">
                <a:solidFill>
                  <a:srgbClr val="414141"/>
                </a:solidFill>
              </a:rPr>
              <a:t>.</a:t>
            </a:r>
          </a:p>
          <a:p>
            <a:pPr marL="457200" indent="-457200">
              <a:lnSpc>
                <a:spcPts val="2340"/>
              </a:lnSpc>
              <a:buClr>
                <a:srgbClr val="EC7C69"/>
              </a:buClr>
              <a:buFont typeface="Arial" panose="020B0604020202020204" pitchFamily="34" charset="0"/>
              <a:buChar char="•"/>
            </a:pPr>
            <a:r>
              <a:rPr lang="en-GB" sz="2200" dirty="0" err="1">
                <a:solidFill>
                  <a:srgbClr val="414141"/>
                </a:solidFill>
              </a:rPr>
              <a:t>Toeristen</a:t>
            </a:r>
            <a:r>
              <a:rPr lang="en-GB" sz="2200" dirty="0">
                <a:solidFill>
                  <a:srgbClr val="414141"/>
                </a:solidFill>
              </a:rPr>
              <a:t> </a:t>
            </a:r>
            <a:r>
              <a:rPr lang="en-GB" sz="2200" dirty="0" err="1">
                <a:solidFill>
                  <a:srgbClr val="414141"/>
                </a:solidFill>
              </a:rPr>
              <a:t>zijn</a:t>
            </a:r>
            <a:r>
              <a:rPr lang="en-GB" sz="2200" dirty="0">
                <a:solidFill>
                  <a:srgbClr val="414141"/>
                </a:solidFill>
              </a:rPr>
              <a:t> op </a:t>
            </a:r>
            <a:r>
              <a:rPr lang="en-GB" sz="2200" dirty="0" err="1">
                <a:solidFill>
                  <a:srgbClr val="414141"/>
                </a:solidFill>
              </a:rPr>
              <a:t>zoek</a:t>
            </a:r>
            <a:r>
              <a:rPr lang="en-GB" sz="2200" dirty="0">
                <a:solidFill>
                  <a:srgbClr val="414141"/>
                </a:solidFill>
              </a:rPr>
              <a:t> </a:t>
            </a:r>
            <a:r>
              <a:rPr lang="en-GB" sz="2200" dirty="0" err="1">
                <a:solidFill>
                  <a:srgbClr val="414141"/>
                </a:solidFill>
              </a:rPr>
              <a:t>naar</a:t>
            </a:r>
            <a:r>
              <a:rPr lang="en-GB" sz="2200" dirty="0">
                <a:solidFill>
                  <a:srgbClr val="414141"/>
                </a:solidFill>
              </a:rPr>
              <a:t> </a:t>
            </a:r>
            <a:r>
              <a:rPr lang="en-GB" sz="2200" dirty="0" err="1">
                <a:solidFill>
                  <a:srgbClr val="414141"/>
                </a:solidFill>
              </a:rPr>
              <a:t>authentiekere</a:t>
            </a:r>
            <a:r>
              <a:rPr lang="en-GB" sz="2200" dirty="0">
                <a:solidFill>
                  <a:srgbClr val="414141"/>
                </a:solidFill>
              </a:rPr>
              <a:t>, </a:t>
            </a:r>
            <a:r>
              <a:rPr lang="en-GB" sz="2200" dirty="0" err="1">
                <a:solidFill>
                  <a:srgbClr val="414141"/>
                </a:solidFill>
              </a:rPr>
              <a:t>persoonlijkere</a:t>
            </a:r>
            <a:r>
              <a:rPr lang="en-GB" sz="2200" dirty="0">
                <a:solidFill>
                  <a:srgbClr val="414141"/>
                </a:solidFill>
              </a:rPr>
              <a:t> </a:t>
            </a:r>
            <a:r>
              <a:rPr lang="en-GB" sz="2200" dirty="0" err="1">
                <a:solidFill>
                  <a:srgbClr val="414141"/>
                </a:solidFill>
              </a:rPr>
              <a:t>en</a:t>
            </a:r>
            <a:r>
              <a:rPr lang="en-GB" sz="2200" dirty="0">
                <a:solidFill>
                  <a:srgbClr val="414141"/>
                </a:solidFill>
              </a:rPr>
              <a:t> </a:t>
            </a:r>
            <a:r>
              <a:rPr lang="en-GB" sz="2200" dirty="0" err="1">
                <a:solidFill>
                  <a:srgbClr val="414141"/>
                </a:solidFill>
              </a:rPr>
              <a:t>intiemere</a:t>
            </a:r>
            <a:r>
              <a:rPr lang="en-GB" sz="2200" dirty="0">
                <a:solidFill>
                  <a:srgbClr val="414141"/>
                </a:solidFill>
              </a:rPr>
              <a:t> </a:t>
            </a:r>
            <a:r>
              <a:rPr lang="en-GB" sz="2200" dirty="0" err="1">
                <a:solidFill>
                  <a:srgbClr val="414141"/>
                </a:solidFill>
              </a:rPr>
              <a:t>verblijfservaringen</a:t>
            </a:r>
            <a:r>
              <a:rPr lang="en-GB" sz="2200" dirty="0">
                <a:solidFill>
                  <a:srgbClr val="414141"/>
                </a:solidFill>
              </a:rPr>
              <a:t>.</a:t>
            </a:r>
          </a:p>
          <a:p>
            <a:pPr marL="457200" indent="-457200">
              <a:lnSpc>
                <a:spcPts val="2340"/>
              </a:lnSpc>
              <a:buClr>
                <a:srgbClr val="EC7C69"/>
              </a:buClr>
              <a:buFont typeface="Arial" panose="020B0604020202020204" pitchFamily="34" charset="0"/>
              <a:buChar char="•"/>
            </a:pPr>
            <a:r>
              <a:rPr lang="en-GB" sz="2200" dirty="0" err="1">
                <a:solidFill>
                  <a:srgbClr val="414141"/>
                </a:solidFill>
              </a:rPr>
              <a:t>Toeristen</a:t>
            </a:r>
            <a:r>
              <a:rPr lang="en-GB" sz="2200" dirty="0">
                <a:solidFill>
                  <a:srgbClr val="414141"/>
                </a:solidFill>
              </a:rPr>
              <a:t> </a:t>
            </a:r>
            <a:r>
              <a:rPr lang="en-GB" sz="2200" dirty="0" err="1">
                <a:solidFill>
                  <a:srgbClr val="414141"/>
                </a:solidFill>
              </a:rPr>
              <a:t>willen</a:t>
            </a:r>
            <a:r>
              <a:rPr lang="en-GB" sz="2200" dirty="0">
                <a:solidFill>
                  <a:srgbClr val="414141"/>
                </a:solidFill>
              </a:rPr>
              <a:t> </a:t>
            </a:r>
            <a:r>
              <a:rPr lang="en-GB" sz="2200" dirty="0" err="1">
                <a:solidFill>
                  <a:srgbClr val="414141"/>
                </a:solidFill>
              </a:rPr>
              <a:t>deel</a:t>
            </a:r>
            <a:r>
              <a:rPr lang="en-GB" sz="2200" dirty="0">
                <a:solidFill>
                  <a:srgbClr val="414141"/>
                </a:solidFill>
              </a:rPr>
              <a:t> </a:t>
            </a:r>
            <a:r>
              <a:rPr lang="en-GB" sz="2200" dirty="0" err="1">
                <a:solidFill>
                  <a:srgbClr val="414141"/>
                </a:solidFill>
              </a:rPr>
              <a:t>uitmaken</a:t>
            </a:r>
            <a:r>
              <a:rPr lang="en-GB" sz="2200" dirty="0">
                <a:solidFill>
                  <a:srgbClr val="414141"/>
                </a:solidFill>
              </a:rPr>
              <a:t> van de </a:t>
            </a:r>
            <a:r>
              <a:rPr lang="en-GB" sz="2200" dirty="0" err="1">
                <a:solidFill>
                  <a:srgbClr val="414141"/>
                </a:solidFill>
              </a:rPr>
              <a:t>gemeenschap</a:t>
            </a:r>
            <a:r>
              <a:rPr lang="en-GB" sz="2200" dirty="0">
                <a:solidFill>
                  <a:srgbClr val="414141"/>
                </a:solidFill>
              </a:rPr>
              <a:t>.</a:t>
            </a:r>
          </a:p>
          <a:p>
            <a:pPr marL="457200" indent="-457200">
              <a:lnSpc>
                <a:spcPts val="2340"/>
              </a:lnSpc>
              <a:buClr>
                <a:srgbClr val="EC7C69"/>
              </a:buClr>
              <a:buFont typeface="Arial" panose="020B0604020202020204" pitchFamily="34" charset="0"/>
              <a:buChar char="•"/>
            </a:pPr>
            <a:r>
              <a:rPr lang="en-GB" sz="2200" dirty="0">
                <a:solidFill>
                  <a:srgbClr val="414141"/>
                </a:solidFill>
              </a:rPr>
              <a:t>De </a:t>
            </a:r>
            <a:r>
              <a:rPr lang="en-GB" sz="2200" dirty="0" err="1">
                <a:solidFill>
                  <a:srgbClr val="414141"/>
                </a:solidFill>
              </a:rPr>
              <a:t>vraag</a:t>
            </a:r>
            <a:r>
              <a:rPr lang="en-GB" sz="2200" dirty="0">
                <a:solidFill>
                  <a:srgbClr val="414141"/>
                </a:solidFill>
              </a:rPr>
              <a:t> </a:t>
            </a:r>
            <a:r>
              <a:rPr lang="en-GB" sz="2200" dirty="0" err="1">
                <a:solidFill>
                  <a:srgbClr val="414141"/>
                </a:solidFill>
              </a:rPr>
              <a:t>naar</a:t>
            </a:r>
            <a:r>
              <a:rPr lang="en-GB" sz="2200" dirty="0">
                <a:solidFill>
                  <a:srgbClr val="414141"/>
                </a:solidFill>
              </a:rPr>
              <a:t> </a:t>
            </a:r>
            <a:r>
              <a:rPr lang="en-GB" sz="2200" dirty="0" err="1">
                <a:solidFill>
                  <a:srgbClr val="414141"/>
                </a:solidFill>
              </a:rPr>
              <a:t>gepersonaliseerde</a:t>
            </a:r>
            <a:r>
              <a:rPr lang="en-GB" sz="2200" dirty="0">
                <a:solidFill>
                  <a:srgbClr val="414141"/>
                </a:solidFill>
              </a:rPr>
              <a:t> </a:t>
            </a:r>
            <a:r>
              <a:rPr lang="en-GB" sz="2200" dirty="0" err="1">
                <a:solidFill>
                  <a:srgbClr val="414141"/>
                </a:solidFill>
              </a:rPr>
              <a:t>accommodatie</a:t>
            </a:r>
            <a:r>
              <a:rPr lang="en-GB" sz="2200" dirty="0">
                <a:solidFill>
                  <a:srgbClr val="414141"/>
                </a:solidFill>
              </a:rPr>
              <a:t> </a:t>
            </a:r>
            <a:r>
              <a:rPr lang="en-GB" sz="2200" dirty="0" err="1">
                <a:solidFill>
                  <a:srgbClr val="414141"/>
                </a:solidFill>
              </a:rPr>
              <a:t>neemt</a:t>
            </a:r>
            <a:r>
              <a:rPr lang="en-GB" sz="2200" dirty="0">
                <a:solidFill>
                  <a:srgbClr val="414141"/>
                </a:solidFill>
              </a:rPr>
              <a:t> toe.</a:t>
            </a:r>
          </a:p>
          <a:p>
            <a:pPr marL="457200" indent="-457200">
              <a:lnSpc>
                <a:spcPts val="2340"/>
              </a:lnSpc>
              <a:buClr>
                <a:srgbClr val="EC7C69"/>
              </a:buClr>
              <a:buFont typeface="Arial" panose="020B0604020202020204" pitchFamily="34" charset="0"/>
              <a:buChar char="•"/>
            </a:pPr>
            <a:r>
              <a:rPr lang="en-GB" sz="2200" dirty="0">
                <a:solidFill>
                  <a:srgbClr val="414141"/>
                </a:solidFill>
              </a:rPr>
              <a:t>Een </a:t>
            </a:r>
            <a:r>
              <a:rPr lang="en-GB" sz="2200" dirty="0" err="1">
                <a:solidFill>
                  <a:srgbClr val="414141"/>
                </a:solidFill>
              </a:rPr>
              <a:t>kwalitatief</a:t>
            </a:r>
            <a:r>
              <a:rPr lang="en-GB" sz="2200" dirty="0">
                <a:solidFill>
                  <a:srgbClr val="414141"/>
                </a:solidFill>
              </a:rPr>
              <a:t> </a:t>
            </a:r>
            <a:r>
              <a:rPr lang="en-GB" sz="2200" dirty="0" err="1">
                <a:solidFill>
                  <a:srgbClr val="414141"/>
                </a:solidFill>
              </a:rPr>
              <a:t>hoogstaande</a:t>
            </a:r>
            <a:r>
              <a:rPr lang="en-GB" sz="2200" dirty="0">
                <a:solidFill>
                  <a:srgbClr val="414141"/>
                </a:solidFill>
              </a:rPr>
              <a:t> </a:t>
            </a:r>
            <a:r>
              <a:rPr lang="en-GB" sz="2200" dirty="0" err="1">
                <a:solidFill>
                  <a:srgbClr val="414141"/>
                </a:solidFill>
              </a:rPr>
              <a:t>ervaring</a:t>
            </a:r>
            <a:r>
              <a:rPr lang="en-GB" sz="2200" dirty="0">
                <a:solidFill>
                  <a:srgbClr val="414141"/>
                </a:solidFill>
              </a:rPr>
              <a:t> </a:t>
            </a:r>
            <a:r>
              <a:rPr lang="en-GB" sz="2200" dirty="0" err="1">
                <a:solidFill>
                  <a:srgbClr val="414141"/>
                </a:solidFill>
              </a:rPr>
              <a:t>tussen</a:t>
            </a:r>
            <a:r>
              <a:rPr lang="en-GB" sz="2200" dirty="0">
                <a:solidFill>
                  <a:srgbClr val="414141"/>
                </a:solidFill>
              </a:rPr>
              <a:t> </a:t>
            </a:r>
            <a:r>
              <a:rPr lang="en-GB" sz="2200" dirty="0" err="1">
                <a:solidFill>
                  <a:srgbClr val="414141"/>
                </a:solidFill>
              </a:rPr>
              <a:t>gastheer</a:t>
            </a:r>
            <a:r>
              <a:rPr lang="en-GB" sz="2200" dirty="0">
                <a:solidFill>
                  <a:srgbClr val="414141"/>
                </a:solidFill>
              </a:rPr>
              <a:t> </a:t>
            </a:r>
            <a:r>
              <a:rPr lang="en-GB" sz="2200" dirty="0" err="1">
                <a:solidFill>
                  <a:srgbClr val="414141"/>
                </a:solidFill>
              </a:rPr>
              <a:t>en</a:t>
            </a:r>
            <a:r>
              <a:rPr lang="en-GB" sz="2200" dirty="0">
                <a:solidFill>
                  <a:srgbClr val="414141"/>
                </a:solidFill>
              </a:rPr>
              <a:t> </a:t>
            </a:r>
            <a:r>
              <a:rPr lang="en-GB" sz="2200" dirty="0" err="1">
                <a:solidFill>
                  <a:srgbClr val="414141"/>
                </a:solidFill>
              </a:rPr>
              <a:t>gast</a:t>
            </a:r>
            <a:r>
              <a:rPr lang="en-GB" sz="2200" dirty="0">
                <a:solidFill>
                  <a:srgbClr val="414141"/>
                </a:solidFill>
              </a:rPr>
              <a:t> </a:t>
            </a:r>
            <a:r>
              <a:rPr lang="en-GB" sz="2200" dirty="0" err="1">
                <a:solidFill>
                  <a:srgbClr val="414141"/>
                </a:solidFill>
              </a:rPr>
              <a:t>vereist</a:t>
            </a:r>
            <a:r>
              <a:rPr lang="en-GB" sz="2200" dirty="0">
                <a:solidFill>
                  <a:srgbClr val="414141"/>
                </a:solidFill>
              </a:rPr>
              <a:t> </a:t>
            </a:r>
            <a:r>
              <a:rPr lang="en-GB" sz="2200" dirty="0" err="1">
                <a:solidFill>
                  <a:srgbClr val="414141"/>
                </a:solidFill>
              </a:rPr>
              <a:t>lokale</a:t>
            </a:r>
            <a:r>
              <a:rPr lang="en-GB" sz="2200" dirty="0">
                <a:solidFill>
                  <a:srgbClr val="414141"/>
                </a:solidFill>
              </a:rPr>
              <a:t> </a:t>
            </a:r>
            <a:r>
              <a:rPr lang="en-GB" sz="2200" dirty="0" err="1">
                <a:solidFill>
                  <a:srgbClr val="414141"/>
                </a:solidFill>
              </a:rPr>
              <a:t>interactie</a:t>
            </a:r>
            <a:r>
              <a:rPr lang="en-GB" sz="2200" dirty="0">
                <a:solidFill>
                  <a:srgbClr val="414141"/>
                </a:solidFill>
              </a:rPr>
              <a:t>.</a:t>
            </a:r>
          </a:p>
          <a:p>
            <a:pPr marL="457200" indent="-457200">
              <a:lnSpc>
                <a:spcPts val="2340"/>
              </a:lnSpc>
              <a:buClr>
                <a:srgbClr val="EC7C69"/>
              </a:buClr>
              <a:buFont typeface="Arial" panose="020B0604020202020204" pitchFamily="34" charset="0"/>
              <a:buChar char="•"/>
            </a:pPr>
            <a:r>
              <a:rPr lang="en-GB" sz="2200" dirty="0" err="1">
                <a:solidFill>
                  <a:srgbClr val="414141"/>
                </a:solidFill>
              </a:rPr>
              <a:t>Bezoekers</a:t>
            </a:r>
            <a:r>
              <a:rPr lang="en-GB" sz="2200" dirty="0">
                <a:solidFill>
                  <a:srgbClr val="414141"/>
                </a:solidFill>
              </a:rPr>
              <a:t> </a:t>
            </a:r>
            <a:r>
              <a:rPr lang="en-GB" sz="2200" dirty="0" err="1">
                <a:solidFill>
                  <a:srgbClr val="414141"/>
                </a:solidFill>
              </a:rPr>
              <a:t>willen</a:t>
            </a:r>
            <a:r>
              <a:rPr lang="en-GB" sz="2200" dirty="0">
                <a:solidFill>
                  <a:srgbClr val="414141"/>
                </a:solidFill>
              </a:rPr>
              <a:t> </a:t>
            </a:r>
            <a:r>
              <a:rPr lang="en-GB" sz="2200" dirty="0" err="1">
                <a:solidFill>
                  <a:srgbClr val="414141"/>
                </a:solidFill>
              </a:rPr>
              <a:t>zich</a:t>
            </a:r>
            <a:r>
              <a:rPr lang="en-GB" sz="2200" dirty="0">
                <a:solidFill>
                  <a:srgbClr val="414141"/>
                </a:solidFill>
              </a:rPr>
              <a:t> </a:t>
            </a:r>
            <a:r>
              <a:rPr lang="en-GB" sz="2200" dirty="0" err="1">
                <a:solidFill>
                  <a:srgbClr val="414141"/>
                </a:solidFill>
              </a:rPr>
              <a:t>goed</a:t>
            </a:r>
            <a:r>
              <a:rPr lang="en-GB" sz="2200" dirty="0">
                <a:solidFill>
                  <a:srgbClr val="414141"/>
                </a:solidFill>
              </a:rPr>
              <a:t> </a:t>
            </a:r>
            <a:r>
              <a:rPr lang="en-GB" sz="2200" dirty="0" err="1">
                <a:solidFill>
                  <a:srgbClr val="414141"/>
                </a:solidFill>
              </a:rPr>
              <a:t>voelen</a:t>
            </a:r>
            <a:r>
              <a:rPr lang="en-GB" sz="2200" dirty="0">
                <a:solidFill>
                  <a:srgbClr val="414141"/>
                </a:solidFill>
              </a:rPr>
              <a:t> over wat ze </a:t>
            </a:r>
            <a:r>
              <a:rPr lang="en-GB" sz="2200" dirty="0" err="1">
                <a:solidFill>
                  <a:srgbClr val="414141"/>
                </a:solidFill>
              </a:rPr>
              <a:t>doen</a:t>
            </a:r>
            <a:r>
              <a:rPr lang="en-GB" sz="2200" dirty="0">
                <a:solidFill>
                  <a:srgbClr val="414141"/>
                </a:solidFill>
              </a:rPr>
              <a:t>. </a:t>
            </a:r>
          </a:p>
          <a:p>
            <a:pPr marL="457200" indent="-457200">
              <a:lnSpc>
                <a:spcPts val="2340"/>
              </a:lnSpc>
              <a:buClr>
                <a:srgbClr val="EC7C69"/>
              </a:buClr>
              <a:buFont typeface="Arial" panose="020B0604020202020204" pitchFamily="34" charset="0"/>
              <a:buChar char="•"/>
            </a:pPr>
            <a:r>
              <a:rPr lang="en-GB" sz="2200" dirty="0" err="1">
                <a:solidFill>
                  <a:srgbClr val="414141"/>
                </a:solidFill>
              </a:rPr>
              <a:t>Bezoekers</a:t>
            </a:r>
            <a:r>
              <a:rPr lang="en-GB" sz="2200" dirty="0">
                <a:solidFill>
                  <a:srgbClr val="414141"/>
                </a:solidFill>
              </a:rPr>
              <a:t> </a:t>
            </a:r>
            <a:r>
              <a:rPr lang="en-GB" sz="2200" dirty="0" err="1">
                <a:solidFill>
                  <a:srgbClr val="414141"/>
                </a:solidFill>
              </a:rPr>
              <a:t>willen</a:t>
            </a:r>
            <a:r>
              <a:rPr lang="en-GB" sz="2200" dirty="0">
                <a:solidFill>
                  <a:srgbClr val="414141"/>
                </a:solidFill>
              </a:rPr>
              <a:t> </a:t>
            </a:r>
            <a:r>
              <a:rPr lang="en-GB" sz="2200" dirty="0" err="1">
                <a:solidFill>
                  <a:srgbClr val="414141"/>
                </a:solidFill>
              </a:rPr>
              <a:t>weten</a:t>
            </a:r>
            <a:r>
              <a:rPr lang="en-GB" sz="2200" dirty="0">
                <a:solidFill>
                  <a:srgbClr val="414141"/>
                </a:solidFill>
              </a:rPr>
              <a:t> hoe </a:t>
            </a:r>
            <a:r>
              <a:rPr lang="en-GB" sz="2200" dirty="0" err="1">
                <a:solidFill>
                  <a:srgbClr val="414141"/>
                </a:solidFill>
              </a:rPr>
              <a:t>zij</a:t>
            </a:r>
            <a:r>
              <a:rPr lang="en-GB" sz="2200" dirty="0">
                <a:solidFill>
                  <a:srgbClr val="414141"/>
                </a:solidFill>
              </a:rPr>
              <a:t> </a:t>
            </a:r>
            <a:r>
              <a:rPr lang="en-GB" sz="2200" dirty="0" err="1">
                <a:solidFill>
                  <a:srgbClr val="414141"/>
                </a:solidFill>
              </a:rPr>
              <a:t>bijdragen</a:t>
            </a:r>
            <a:r>
              <a:rPr lang="en-GB" sz="2200" dirty="0">
                <a:solidFill>
                  <a:srgbClr val="414141"/>
                </a:solidFill>
              </a:rPr>
              <a:t> </a:t>
            </a:r>
            <a:r>
              <a:rPr lang="en-GB" sz="2200" dirty="0" err="1">
                <a:solidFill>
                  <a:srgbClr val="414141"/>
                </a:solidFill>
              </a:rPr>
              <a:t>aan</a:t>
            </a:r>
            <a:r>
              <a:rPr lang="en-GB" sz="2200" dirty="0">
                <a:solidFill>
                  <a:srgbClr val="414141"/>
                </a:solidFill>
              </a:rPr>
              <a:t> de </a:t>
            </a:r>
            <a:r>
              <a:rPr lang="en-GB" sz="2200" dirty="0" err="1">
                <a:solidFill>
                  <a:srgbClr val="414141"/>
                </a:solidFill>
              </a:rPr>
              <a:t>circulaire</a:t>
            </a:r>
            <a:r>
              <a:rPr lang="en-GB" sz="2200" dirty="0">
                <a:solidFill>
                  <a:srgbClr val="414141"/>
                </a:solidFill>
              </a:rPr>
              <a:t> </a:t>
            </a:r>
            <a:r>
              <a:rPr lang="en-GB" sz="2200" dirty="0" err="1">
                <a:solidFill>
                  <a:srgbClr val="414141"/>
                </a:solidFill>
              </a:rPr>
              <a:t>economie</a:t>
            </a:r>
            <a:r>
              <a:rPr lang="en-GB" sz="2200" dirty="0">
                <a:solidFill>
                  <a:srgbClr val="414141"/>
                </a:solidFill>
              </a:rPr>
              <a:t>.</a:t>
            </a:r>
          </a:p>
          <a:p>
            <a:pPr marL="457200" indent="-457200">
              <a:lnSpc>
                <a:spcPts val="2340"/>
              </a:lnSpc>
              <a:buClr>
                <a:srgbClr val="EC7C69"/>
              </a:buClr>
              <a:buFont typeface="Arial" panose="020B0604020202020204" pitchFamily="34" charset="0"/>
              <a:buChar char="•"/>
            </a:pPr>
            <a:endParaRPr lang="en-US" sz="2200" dirty="0">
              <a:solidFill>
                <a:srgbClr val="414141"/>
              </a:solidFill>
            </a:endParaRPr>
          </a:p>
        </p:txBody>
      </p:sp>
      <p:grpSp>
        <p:nvGrpSpPr>
          <p:cNvPr id="19" name="Group 18">
            <a:extLst>
              <a:ext uri="{FF2B5EF4-FFF2-40B4-BE49-F238E27FC236}">
                <a16:creationId xmlns:a16="http://schemas.microsoft.com/office/drawing/2014/main" id="{7DED82A5-DE67-3358-78D0-999C50B273B1}"/>
              </a:ext>
            </a:extLst>
          </p:cNvPr>
          <p:cNvGrpSpPr/>
          <p:nvPr/>
        </p:nvGrpSpPr>
        <p:grpSpPr>
          <a:xfrm>
            <a:off x="9080851" y="4283962"/>
            <a:ext cx="3101459" cy="503597"/>
            <a:chOff x="1800741" y="6353467"/>
            <a:chExt cx="3253859" cy="554397"/>
          </a:xfrm>
        </p:grpSpPr>
        <p:sp>
          <p:nvSpPr>
            <p:cNvPr id="17" name="object 3">
              <a:extLst>
                <a:ext uri="{FF2B5EF4-FFF2-40B4-BE49-F238E27FC236}">
                  <a16:creationId xmlns:a16="http://schemas.microsoft.com/office/drawing/2014/main" id="{CE1F6827-C6C0-E2A4-82CE-C20FF9509BEC}"/>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8" name="Text Placeholder 6">
              <a:extLst>
                <a:ext uri="{FF2B5EF4-FFF2-40B4-BE49-F238E27FC236}">
                  <a16:creationId xmlns:a16="http://schemas.microsoft.com/office/drawing/2014/main" id="{CAA25C2D-6451-FAB2-10C5-C730C6D30D77}"/>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Fotocredits: Celtic Caprine Creations</a:t>
              </a:r>
            </a:p>
          </p:txBody>
        </p:sp>
      </p:gr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7013204" y="4793338"/>
            <a:ext cx="3580276" cy="2659133"/>
          </a:xfrm>
          <a:prstGeom prst="rect">
            <a:avLst/>
          </a:prstGeom>
        </p:spPr>
      </p:pic>
      <p:sp>
        <p:nvSpPr>
          <p:cNvPr id="5" name="Slide Number Placeholder 5">
            <a:extLst>
              <a:ext uri="{FF2B5EF4-FFF2-40B4-BE49-F238E27FC236}">
                <a16:creationId xmlns:a16="http://schemas.microsoft.com/office/drawing/2014/main" id="{8A730C58-D335-9FE0-28F7-A547356A6A2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a:p>
        </p:txBody>
      </p:sp>
    </p:spTree>
    <p:extLst>
      <p:ext uri="{BB962C8B-B14F-4D97-AF65-F5344CB8AC3E}">
        <p14:creationId xmlns:p14="http://schemas.microsoft.com/office/powerpoint/2010/main" val="3513236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5A24460-EC5F-02A8-8BFB-622B40009261}"/>
              </a:ext>
            </a:extLst>
          </p:cNvPr>
          <p:cNvSpPr txBox="1">
            <a:spLocks/>
          </p:cNvSpPr>
          <p:nvPr/>
        </p:nvSpPr>
        <p:spPr>
          <a:xfrm>
            <a:off x="629646" y="307773"/>
            <a:ext cx="61657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Verbind</a:t>
            </a:r>
            <a:r>
              <a:rPr lang="en-US" dirty="0"/>
              <a:t> </a:t>
            </a:r>
            <a:r>
              <a:rPr lang="en-US" dirty="0" err="1"/>
              <a:t>uw</a:t>
            </a:r>
            <a:r>
              <a:rPr lang="en-US" dirty="0"/>
              <a:t> merk met de </a:t>
            </a:r>
            <a:r>
              <a:rPr lang="en-US" dirty="0" err="1"/>
              <a:t>gemeenschap</a:t>
            </a: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5F1545BD-E455-84BA-F90C-B7595712A158}"/>
              </a:ext>
            </a:extLst>
          </p:cNvPr>
          <p:cNvCxnSpPr>
            <a:cxnSpLocks/>
          </p:cNvCxnSpPr>
          <p:nvPr/>
        </p:nvCxnSpPr>
        <p:spPr>
          <a:xfrm>
            <a:off x="0" y="1468710"/>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B94895A-0A35-FF41-1465-D835B90448ED}"/>
              </a:ext>
            </a:extLst>
          </p:cNvPr>
          <p:cNvSpPr txBox="1">
            <a:spLocks/>
          </p:cNvSpPr>
          <p:nvPr/>
        </p:nvSpPr>
        <p:spPr>
          <a:xfrm>
            <a:off x="510778" y="2840260"/>
            <a:ext cx="530812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Arial" panose="020B0604020202020204" pitchFamily="34" charset="0"/>
              <a:buChar char="•"/>
            </a:pPr>
            <a:r>
              <a:rPr lang="en-GB" sz="2200">
                <a:solidFill>
                  <a:srgbClr val="414141"/>
                </a:solidFill>
              </a:rPr>
              <a:t>Host aanbevelingen worden als betrouwbaar beschouwd.</a:t>
            </a:r>
          </a:p>
          <a:p>
            <a:pPr marL="457200" indent="-457200">
              <a:lnSpc>
                <a:spcPts val="2340"/>
              </a:lnSpc>
              <a:buClr>
                <a:srgbClr val="EC7C69"/>
              </a:buClr>
              <a:buFont typeface="Arial" panose="020B0604020202020204" pitchFamily="34" charset="0"/>
              <a:buChar char="•"/>
            </a:pPr>
            <a:r>
              <a:rPr lang="en-GB" sz="2200">
                <a:solidFill>
                  <a:srgbClr val="414141"/>
                </a:solidFill>
              </a:rPr>
              <a:t>Creëer een sociale en culturele band tussen gasten en de gemeenschap.</a:t>
            </a:r>
          </a:p>
          <a:p>
            <a:pPr marL="457200" indent="-457200">
              <a:lnSpc>
                <a:spcPts val="2340"/>
              </a:lnSpc>
              <a:buClr>
                <a:srgbClr val="EC7C69"/>
              </a:buClr>
              <a:buFont typeface="Arial" panose="020B0604020202020204" pitchFamily="34" charset="0"/>
              <a:buChar char="•"/>
            </a:pPr>
            <a:r>
              <a:rPr lang="en-GB" sz="2200">
                <a:solidFill>
                  <a:srgbClr val="414141"/>
                </a:solidFill>
              </a:rPr>
              <a:t>Promoot praktijkvoorbeelden van circulaire economieprincipes.</a:t>
            </a:r>
          </a:p>
          <a:p>
            <a:pPr marL="457200" indent="-457200">
              <a:lnSpc>
                <a:spcPts val="2340"/>
              </a:lnSpc>
              <a:buClr>
                <a:srgbClr val="EC7C69"/>
              </a:buClr>
              <a:buFont typeface="Arial" panose="020B0604020202020204" pitchFamily="34" charset="0"/>
              <a:buChar char="•"/>
            </a:pPr>
            <a:r>
              <a:rPr lang="en-GB" sz="2200">
                <a:solidFill>
                  <a:srgbClr val="414141"/>
                </a:solidFill>
              </a:rPr>
              <a:t>Breng toeristen actief in contact met de gemeenschap om een authentieke culturele ervaring te bieden.</a:t>
            </a:r>
          </a:p>
          <a:p>
            <a:pPr marL="457200" indent="-457200">
              <a:lnSpc>
                <a:spcPts val="2340"/>
              </a:lnSpc>
              <a:buClr>
                <a:srgbClr val="EC7C69"/>
              </a:buClr>
              <a:buFont typeface="Arial" panose="020B0604020202020204" pitchFamily="34" charset="0"/>
              <a:buChar char="•"/>
            </a:pPr>
            <a:r>
              <a:rPr lang="en-GB" sz="2200">
                <a:solidFill>
                  <a:srgbClr val="414141"/>
                </a:solidFill>
              </a:rPr>
              <a:t>Steun lokale bedrijven.</a:t>
            </a:r>
          </a:p>
          <a:p>
            <a:pPr marL="457200" indent="-457200">
              <a:lnSpc>
                <a:spcPts val="2340"/>
              </a:lnSpc>
              <a:buClr>
                <a:srgbClr val="EC7C69"/>
              </a:buClr>
              <a:buFont typeface="Arial" panose="020B0604020202020204" pitchFamily="34" charset="0"/>
              <a:buChar char="•"/>
            </a:pPr>
            <a:r>
              <a:rPr lang="en-GB" sz="2200">
                <a:solidFill>
                  <a:srgbClr val="414141"/>
                </a:solidFill>
              </a:rPr>
              <a:t>Maak uw bezoekers bewust, informeer hen en deel lokale ervaringen.</a:t>
            </a: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US" sz="2200">
              <a:solidFill>
                <a:srgbClr val="414141"/>
              </a:solidFill>
            </a:endParaRPr>
          </a:p>
        </p:txBody>
      </p:sp>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8" name="Freeform 7">
            <a:extLst>
              <a:ext uri="{FF2B5EF4-FFF2-40B4-BE49-F238E27FC236}">
                <a16:creationId xmlns:a16="http://schemas.microsoft.com/office/drawing/2014/main" id="{629564DE-8E3E-1A20-BEF7-06274C933998}"/>
              </a:ext>
            </a:extLst>
          </p:cNvPr>
          <p:cNvSpPr/>
          <p:nvPr/>
        </p:nvSpPr>
        <p:spPr>
          <a:xfrm>
            <a:off x="5681273" y="1859755"/>
            <a:ext cx="5698502" cy="4998245"/>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a:blip r:embed="rId3"/>
            <a:srcRect/>
            <a:stretch>
              <a:fillRect t="-17968" b="-17968"/>
            </a:stretch>
          </a:blipFill>
        </p:spPr>
        <p:txBody>
          <a:bodyPr wrap="square" lIns="0" tIns="0" rIns="0" bIns="0" rtlCol="0">
            <a:noAutofit/>
          </a:bodyPr>
          <a:lstStyle/>
          <a:p>
            <a:endParaRPr>
              <a:solidFill>
                <a:srgbClr val="459597"/>
              </a:solidFill>
            </a:endParaRPr>
          </a:p>
        </p:txBody>
      </p:sp>
      <p:sp>
        <p:nvSpPr>
          <p:cNvPr id="13" name="Text Placeholder 5">
            <a:extLst>
              <a:ext uri="{FF2B5EF4-FFF2-40B4-BE49-F238E27FC236}">
                <a16:creationId xmlns:a16="http://schemas.microsoft.com/office/drawing/2014/main" id="{5387A4DE-54BE-D649-8B7A-4EF40A8B0770}"/>
              </a:ext>
            </a:extLst>
          </p:cNvPr>
          <p:cNvSpPr txBox="1">
            <a:spLocks/>
          </p:cNvSpPr>
          <p:nvPr/>
        </p:nvSpPr>
        <p:spPr>
          <a:xfrm>
            <a:off x="652105" y="1645562"/>
            <a:ext cx="59737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err="1"/>
              <a:t>Waarom</a:t>
            </a:r>
            <a:r>
              <a:rPr lang="en-US" dirty="0"/>
              <a:t> is de </a:t>
            </a:r>
            <a:r>
              <a:rPr lang="en-US" dirty="0" err="1"/>
              <a:t>lokale</a:t>
            </a:r>
            <a:r>
              <a:rPr lang="en-US" dirty="0"/>
              <a:t> </a:t>
            </a:r>
            <a:r>
              <a:rPr lang="en-US" dirty="0" err="1"/>
              <a:t>gastheer</a:t>
            </a:r>
            <a:r>
              <a:rPr lang="en-US" dirty="0"/>
              <a:t> zo </a:t>
            </a:r>
            <a:r>
              <a:rPr lang="en-US" dirty="0" err="1"/>
              <a:t>belangrijk</a:t>
            </a:r>
            <a:r>
              <a:rPr lang="en-US" dirty="0"/>
              <a:t> </a:t>
            </a:r>
            <a:r>
              <a:rPr lang="en-US" dirty="0" err="1"/>
              <a:t>voor</a:t>
            </a:r>
            <a:r>
              <a:rPr lang="en-US" dirty="0"/>
              <a:t> de </a:t>
            </a:r>
            <a:r>
              <a:rPr lang="en-US" dirty="0" err="1"/>
              <a:t>toeristische</a:t>
            </a:r>
            <a:r>
              <a:rPr lang="en-US" dirty="0"/>
              <a:t> </a:t>
            </a:r>
            <a:r>
              <a:rPr lang="en-US" dirty="0" err="1"/>
              <a:t>ervaring</a:t>
            </a:r>
            <a:r>
              <a:rPr lang="en-US" dirty="0"/>
              <a:t>?</a:t>
            </a:r>
          </a:p>
          <a:p>
            <a:pPr>
              <a:lnSpc>
                <a:spcPts val="2900"/>
              </a:lnSpc>
            </a:pPr>
            <a:endParaRPr lang="en-US" dirty="0"/>
          </a:p>
        </p:txBody>
      </p:sp>
      <p:grpSp>
        <p:nvGrpSpPr>
          <p:cNvPr id="15" name="Group 14">
            <a:extLst>
              <a:ext uri="{FF2B5EF4-FFF2-40B4-BE49-F238E27FC236}">
                <a16:creationId xmlns:a16="http://schemas.microsoft.com/office/drawing/2014/main" id="{73BC2D0D-3315-B78A-6489-75A59685F82C}"/>
              </a:ext>
            </a:extLst>
          </p:cNvPr>
          <p:cNvGrpSpPr/>
          <p:nvPr/>
        </p:nvGrpSpPr>
        <p:grpSpPr>
          <a:xfrm>
            <a:off x="8941951" y="2200519"/>
            <a:ext cx="3253859" cy="554397"/>
            <a:chOff x="1800741" y="6353467"/>
            <a:chExt cx="3253859" cy="554397"/>
          </a:xfrm>
        </p:grpSpPr>
        <p:sp>
          <p:nvSpPr>
            <p:cNvPr id="20" name="object 3">
              <a:extLst>
                <a:ext uri="{FF2B5EF4-FFF2-40B4-BE49-F238E27FC236}">
                  <a16:creationId xmlns:a16="http://schemas.microsoft.com/office/drawing/2014/main" id="{9B572145-397F-1385-62C8-86E22EE17E31}"/>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Text Placeholder 6">
              <a:extLst>
                <a:ext uri="{FF2B5EF4-FFF2-40B4-BE49-F238E27FC236}">
                  <a16:creationId xmlns:a16="http://schemas.microsoft.com/office/drawing/2014/main" id="{9FD1722A-186D-AA47-5424-CA2F26E9ABF0}"/>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Fotocredits: </a:t>
              </a:r>
              <a:r>
                <a:rPr lang="en-IE" sz="1200" err="1"/>
                <a:t>LoopHead Lighthouse.ie</a:t>
              </a:r>
              <a:endParaRPr lang="en-IE" sz="1200"/>
            </a:p>
          </p:txBody>
        </p:sp>
      </p:grpSp>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a:p>
        </p:txBody>
      </p:sp>
    </p:spTree>
    <p:extLst>
      <p:ext uri="{BB962C8B-B14F-4D97-AF65-F5344CB8AC3E}">
        <p14:creationId xmlns:p14="http://schemas.microsoft.com/office/powerpoint/2010/main" val="2587697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3160A-ADF3-EC57-9597-F3B36059467A}"/>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96316B24-F156-B7A3-456B-69368CF2A183}"/>
              </a:ext>
            </a:extLst>
          </p:cNvPr>
          <p:cNvSpPr/>
          <p:nvPr/>
        </p:nvSpPr>
        <p:spPr>
          <a:xfrm rot="16200000">
            <a:off x="6342159" y="477910"/>
            <a:ext cx="6263068" cy="5493435"/>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297" r="-49147"/>
            </a:stretch>
          </a:blipFill>
        </p:spPr>
        <p:txBody>
          <a:bodyPr wrap="square" lIns="0" tIns="0" rIns="0" bIns="0" rtlCol="0">
            <a:noAutofit/>
          </a:bodyPr>
          <a:lstStyle/>
          <a:p>
            <a:endParaRPr>
              <a:solidFill>
                <a:srgbClr val="459597"/>
              </a:solidFill>
            </a:endParaRPr>
          </a:p>
        </p:txBody>
      </p:sp>
      <p:sp>
        <p:nvSpPr>
          <p:cNvPr id="9" name="Text Placeholder 3">
            <a:extLst>
              <a:ext uri="{FF2B5EF4-FFF2-40B4-BE49-F238E27FC236}">
                <a16:creationId xmlns:a16="http://schemas.microsoft.com/office/drawing/2014/main" id="{868D4F68-883C-3D28-FD37-46C1A389D9B8}"/>
              </a:ext>
            </a:extLst>
          </p:cNvPr>
          <p:cNvSpPr txBox="1">
            <a:spLocks/>
          </p:cNvSpPr>
          <p:nvPr/>
        </p:nvSpPr>
        <p:spPr>
          <a:xfrm>
            <a:off x="629645" y="307773"/>
            <a:ext cx="530812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Ervaringen</a:t>
            </a:r>
            <a:r>
              <a:rPr lang="en-US" dirty="0"/>
              <a:t> op basis van </a:t>
            </a:r>
            <a:r>
              <a:rPr lang="en-US" dirty="0" err="1"/>
              <a:t>plaats</a:t>
            </a:r>
            <a:r>
              <a:rPr lang="en-US" dirty="0"/>
              <a:t> </a:t>
            </a:r>
            <a:r>
              <a:rPr lang="en-US" dirty="0" err="1"/>
              <a:t>creëren</a:t>
            </a:r>
            <a:endParaRPr lang="en-US" dirty="0"/>
          </a:p>
          <a:p>
            <a:pPr>
              <a:lnSpc>
                <a:spcPts val="3720"/>
              </a:lnSpc>
            </a:pPr>
            <a:r>
              <a:rPr lang="en-US" dirty="0" err="1"/>
              <a:t>Ervaringen</a:t>
            </a:r>
            <a:r>
              <a:rPr lang="en-US" dirty="0"/>
              <a:t> op basis van </a:t>
            </a:r>
            <a:r>
              <a:rPr lang="en-US" dirty="0" err="1"/>
              <a:t>plaats</a:t>
            </a:r>
            <a:endParaRPr lang="en-US" dirty="0"/>
          </a:p>
          <a:p>
            <a:pPr>
              <a:lnSpc>
                <a:spcPts val="3720"/>
              </a:lnSpc>
            </a:pPr>
            <a:endParaRPr lang="en-US" dirty="0"/>
          </a:p>
        </p:txBody>
      </p:sp>
      <p:grpSp>
        <p:nvGrpSpPr>
          <p:cNvPr id="19" name="Group 18">
            <a:extLst>
              <a:ext uri="{FF2B5EF4-FFF2-40B4-BE49-F238E27FC236}">
                <a16:creationId xmlns:a16="http://schemas.microsoft.com/office/drawing/2014/main" id="{EB9A5A00-2DE8-7453-4443-89544F2F2E73}"/>
              </a:ext>
            </a:extLst>
          </p:cNvPr>
          <p:cNvGrpSpPr/>
          <p:nvPr/>
        </p:nvGrpSpPr>
        <p:grpSpPr>
          <a:xfrm>
            <a:off x="6096000" y="914313"/>
            <a:ext cx="3253859" cy="554397"/>
            <a:chOff x="1800741" y="6353467"/>
            <a:chExt cx="3253859" cy="554397"/>
          </a:xfrm>
        </p:grpSpPr>
        <p:sp>
          <p:nvSpPr>
            <p:cNvPr id="17" name="object 3">
              <a:extLst>
                <a:ext uri="{FF2B5EF4-FFF2-40B4-BE49-F238E27FC236}">
                  <a16:creationId xmlns:a16="http://schemas.microsoft.com/office/drawing/2014/main" id="{CBDD2B80-1E61-3B9F-5658-1FB884FAA346}"/>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8" name="Text Placeholder 6">
              <a:extLst>
                <a:ext uri="{FF2B5EF4-FFF2-40B4-BE49-F238E27FC236}">
                  <a16:creationId xmlns:a16="http://schemas.microsoft.com/office/drawing/2014/main" id="{55584C28-7A40-EFEB-E41A-37BB8B8A9D07}"/>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Fotocredits: </a:t>
              </a:r>
            </a:p>
            <a:p>
              <a:pPr algn="ctr"/>
              <a:r>
                <a:rPr lang="en-IE" sz="1200"/>
                <a:t>The Rostrevor Inn, met dank aan Tourism Ireland</a:t>
              </a:r>
            </a:p>
          </p:txBody>
        </p:sp>
      </p:grpSp>
      <p:pic>
        <p:nvPicPr>
          <p:cNvPr id="2" name="Picture 1">
            <a:extLst>
              <a:ext uri="{FF2B5EF4-FFF2-40B4-BE49-F238E27FC236}">
                <a16:creationId xmlns:a16="http://schemas.microsoft.com/office/drawing/2014/main" id="{362DB526-56E5-3A54-AC5F-CBE0A6FE60B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5540371" y="4614120"/>
            <a:ext cx="3580276" cy="2659133"/>
          </a:xfrm>
          <a:prstGeom prst="rect">
            <a:avLst/>
          </a:prstGeom>
        </p:spPr>
      </p:pic>
      <p:sp>
        <p:nvSpPr>
          <p:cNvPr id="5" name="Text Placeholder 4">
            <a:extLst>
              <a:ext uri="{FF2B5EF4-FFF2-40B4-BE49-F238E27FC236}">
                <a16:creationId xmlns:a16="http://schemas.microsoft.com/office/drawing/2014/main" id="{AB7317CE-AE03-2032-9248-71302BE76C91}"/>
              </a:ext>
            </a:extLst>
          </p:cNvPr>
          <p:cNvSpPr txBox="1">
            <a:spLocks/>
          </p:cNvSpPr>
          <p:nvPr/>
        </p:nvSpPr>
        <p:spPr>
          <a:xfrm>
            <a:off x="527893" y="2789861"/>
            <a:ext cx="530812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Arial" panose="020B0604020202020204" pitchFamily="34" charset="0"/>
              <a:buChar char="•"/>
            </a:pPr>
            <a:r>
              <a:rPr lang="en-GB" sz="2200">
                <a:solidFill>
                  <a:srgbClr val="414141"/>
                </a:solidFill>
              </a:rPr>
              <a:t>We raden aan om bezoekers te vertellen hoe ze </a:t>
            </a:r>
            <a:r>
              <a:rPr lang="en-GB" sz="2200" b="1">
                <a:solidFill>
                  <a:srgbClr val="414141"/>
                </a:solidFill>
              </a:rPr>
              <a:t>direct bijdragen aan de lokale economie door </a:t>
            </a:r>
            <a:r>
              <a:rPr lang="en-GB" sz="2200">
                <a:solidFill>
                  <a:srgbClr val="414141"/>
                </a:solidFill>
              </a:rPr>
              <a:t>bijvoorbeeld te dineren in lokale restaurants, lokale producten te kopen en lokale gidsen te gebruiken. </a:t>
            </a:r>
          </a:p>
          <a:p>
            <a:pPr marL="457200" indent="-457200">
              <a:lnSpc>
                <a:spcPts val="2340"/>
              </a:lnSpc>
              <a:buClr>
                <a:srgbClr val="EC7C69"/>
              </a:buClr>
              <a:buFont typeface="Arial" panose="020B0604020202020204" pitchFamily="34" charset="0"/>
              <a:buChar char="•"/>
            </a:pPr>
            <a:r>
              <a:rPr lang="en-GB" sz="2200">
                <a:solidFill>
                  <a:srgbClr val="414141"/>
                </a:solidFill>
              </a:rPr>
              <a:t>Dit zorgt niet alleen voor een authentiekere ervaring, maar ondersteunt ook het levensonderhoud van lokale gemeenschappen. </a:t>
            </a:r>
          </a:p>
          <a:p>
            <a:pPr marL="457200" indent="-457200">
              <a:lnSpc>
                <a:spcPts val="2340"/>
              </a:lnSpc>
              <a:buClr>
                <a:srgbClr val="EC7C69"/>
              </a:buClr>
              <a:buFont typeface="Arial" panose="020B0604020202020204" pitchFamily="34" charset="0"/>
              <a:buChar char="•"/>
            </a:pPr>
            <a:r>
              <a:rPr lang="en-GB" sz="2200">
                <a:solidFill>
                  <a:srgbClr val="414141"/>
                </a:solidFill>
              </a:rPr>
              <a:t>Help bezoekers een gevoel van trots te krijgen door hen te laten weten dat hun uitgaven een tastbaar verschil maken.</a:t>
            </a: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US" sz="2200">
              <a:solidFill>
                <a:srgbClr val="414141"/>
              </a:solidFill>
            </a:endParaRPr>
          </a:p>
        </p:txBody>
      </p:sp>
      <p:sp>
        <p:nvSpPr>
          <p:cNvPr id="6" name="Text Placeholder 5">
            <a:extLst>
              <a:ext uri="{FF2B5EF4-FFF2-40B4-BE49-F238E27FC236}">
                <a16:creationId xmlns:a16="http://schemas.microsoft.com/office/drawing/2014/main" id="{C075E5CE-809A-1077-52C1-6D5FF95E6DD7}"/>
              </a:ext>
            </a:extLst>
          </p:cNvPr>
          <p:cNvSpPr txBox="1">
            <a:spLocks/>
          </p:cNvSpPr>
          <p:nvPr/>
        </p:nvSpPr>
        <p:spPr>
          <a:xfrm>
            <a:off x="629645" y="2208716"/>
            <a:ext cx="503286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Alle </a:t>
            </a:r>
            <a:r>
              <a:rPr lang="en-US" dirty="0" err="1"/>
              <a:t>toerisme</a:t>
            </a:r>
            <a:r>
              <a:rPr lang="en-US" dirty="0"/>
              <a:t> is </a:t>
            </a:r>
            <a:r>
              <a:rPr lang="en-US" dirty="0" err="1"/>
              <a:t>lokaal</a:t>
            </a:r>
            <a:endParaRPr lang="en-US" dirty="0"/>
          </a:p>
          <a:p>
            <a:pPr>
              <a:lnSpc>
                <a:spcPts val="2900"/>
              </a:lnSpc>
            </a:pPr>
            <a:endParaRPr lang="en-US" dirty="0"/>
          </a:p>
        </p:txBody>
      </p:sp>
      <p:cxnSp>
        <p:nvCxnSpPr>
          <p:cNvPr id="7" name="Straight Connector 6">
            <a:extLst>
              <a:ext uri="{FF2B5EF4-FFF2-40B4-BE49-F238E27FC236}">
                <a16:creationId xmlns:a16="http://schemas.microsoft.com/office/drawing/2014/main" id="{B22C3CF9-E31C-7E99-3B3C-79CD32E68DC5}"/>
              </a:ext>
            </a:extLst>
          </p:cNvPr>
          <p:cNvCxnSpPr>
            <a:cxnSpLocks/>
          </p:cNvCxnSpPr>
          <p:nvPr/>
        </p:nvCxnSpPr>
        <p:spPr>
          <a:xfrm>
            <a:off x="0" y="1468710"/>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E720BF44-1B41-1201-6E0E-7D7ADAAA173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a:p>
        </p:txBody>
      </p:sp>
    </p:spTree>
    <p:extLst>
      <p:ext uri="{BB962C8B-B14F-4D97-AF65-F5344CB8AC3E}">
        <p14:creationId xmlns:p14="http://schemas.microsoft.com/office/powerpoint/2010/main" val="2839299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865AC-D00E-0943-8CC1-BDD2ED11E97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449CE6E-9825-5AE5-E1FA-EBE311887FAB}"/>
              </a:ext>
            </a:extLst>
          </p:cNvPr>
          <p:cNvSpPr txBox="1">
            <a:spLocks/>
          </p:cNvSpPr>
          <p:nvPr/>
        </p:nvSpPr>
        <p:spPr>
          <a:xfrm>
            <a:off x="6010263" y="57295"/>
            <a:ext cx="408865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Creëer</a:t>
            </a:r>
            <a:r>
              <a:rPr lang="en-US" dirty="0"/>
              <a:t> </a:t>
            </a:r>
            <a:r>
              <a:rPr lang="en-US" dirty="0" err="1"/>
              <a:t>meeslepende</a:t>
            </a:r>
            <a:r>
              <a:rPr lang="en-US" dirty="0"/>
              <a:t> </a:t>
            </a:r>
            <a:r>
              <a:rPr lang="en-US" dirty="0" err="1"/>
              <a:t>ervaringen</a:t>
            </a: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DC5386A1-9A2B-9C45-4B4B-B7234B424163}"/>
              </a:ext>
            </a:extLst>
          </p:cNvPr>
          <p:cNvCxnSpPr>
            <a:cxnSpLocks/>
          </p:cNvCxnSpPr>
          <p:nvPr/>
        </p:nvCxnSpPr>
        <p:spPr>
          <a:xfrm>
            <a:off x="5361853" y="1546723"/>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7D5F639F-BD47-14DC-B750-5632B5B2FA28}"/>
              </a:ext>
            </a:extLst>
          </p:cNvPr>
          <p:cNvSpPr txBox="1">
            <a:spLocks/>
          </p:cNvSpPr>
          <p:nvPr/>
        </p:nvSpPr>
        <p:spPr>
          <a:xfrm>
            <a:off x="5872630" y="2918273"/>
            <a:ext cx="5836133"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Arial" panose="020B0604020202020204" pitchFamily="34" charset="0"/>
              <a:buChar char="•"/>
            </a:pPr>
            <a:r>
              <a:rPr lang="en-GB" sz="2200">
                <a:solidFill>
                  <a:srgbClr val="414141"/>
                </a:solidFill>
              </a:rPr>
              <a:t>Gepersonaliseerde kooklessen</a:t>
            </a:r>
          </a:p>
          <a:p>
            <a:pPr marL="457200" indent="-457200">
              <a:lnSpc>
                <a:spcPts val="2340"/>
              </a:lnSpc>
              <a:buClr>
                <a:srgbClr val="EC7C69"/>
              </a:buClr>
              <a:buFont typeface="Arial" panose="020B0604020202020204" pitchFamily="34" charset="0"/>
              <a:buChar char="•"/>
            </a:pPr>
            <a:r>
              <a:rPr lang="en-GB" sz="2200">
                <a:solidFill>
                  <a:srgbClr val="414141"/>
                </a:solidFill>
              </a:rPr>
              <a:t>Ambachtelijke workshop</a:t>
            </a:r>
          </a:p>
          <a:p>
            <a:pPr marL="457200" indent="-457200">
              <a:lnSpc>
                <a:spcPts val="2340"/>
              </a:lnSpc>
              <a:buClr>
                <a:srgbClr val="EC7C69"/>
              </a:buClr>
              <a:buFont typeface="Arial" panose="020B0604020202020204" pitchFamily="34" charset="0"/>
              <a:buChar char="•"/>
            </a:pPr>
            <a:r>
              <a:rPr lang="en-GB" sz="2200">
                <a:solidFill>
                  <a:srgbClr val="414141"/>
                </a:solidFill>
              </a:rPr>
              <a:t>Lokale rondleidingen en wandelingen</a:t>
            </a:r>
          </a:p>
          <a:p>
            <a:pPr marL="457200" indent="-457200">
              <a:lnSpc>
                <a:spcPts val="2340"/>
              </a:lnSpc>
              <a:buClr>
                <a:srgbClr val="EC7C69"/>
              </a:buClr>
              <a:buFont typeface="Arial" panose="020B0604020202020204" pitchFamily="34" charset="0"/>
              <a:buChar char="•"/>
            </a:pPr>
            <a:r>
              <a:rPr lang="en-GB" sz="2200">
                <a:solidFill>
                  <a:srgbClr val="414141"/>
                </a:solidFill>
              </a:rPr>
              <a:t>Culturele festivals</a:t>
            </a:r>
          </a:p>
          <a:p>
            <a:pPr marL="457200" indent="-457200">
              <a:lnSpc>
                <a:spcPts val="2340"/>
              </a:lnSpc>
              <a:buClr>
                <a:srgbClr val="EC7C69"/>
              </a:buClr>
              <a:buFont typeface="Arial" panose="020B0604020202020204" pitchFamily="34" charset="0"/>
              <a:buChar char="•"/>
            </a:pPr>
            <a:r>
              <a:rPr lang="en-GB" sz="2200">
                <a:solidFill>
                  <a:srgbClr val="414141"/>
                </a:solidFill>
              </a:rPr>
              <a:t>Bezoeken aan boerderijen</a:t>
            </a:r>
          </a:p>
          <a:p>
            <a:pPr marL="457200" indent="-457200">
              <a:lnSpc>
                <a:spcPts val="2340"/>
              </a:lnSpc>
              <a:buClr>
                <a:srgbClr val="EC7C69"/>
              </a:buClr>
              <a:buFont typeface="Arial" panose="020B0604020202020204" pitchFamily="34" charset="0"/>
              <a:buChar char="•"/>
            </a:pPr>
            <a:r>
              <a:rPr lang="en-GB" sz="2200">
                <a:solidFill>
                  <a:srgbClr val="414141"/>
                </a:solidFill>
              </a:rPr>
              <a:t>Lokale taal</a:t>
            </a:r>
          </a:p>
          <a:p>
            <a:pPr marL="457200" indent="-457200">
              <a:lnSpc>
                <a:spcPts val="2340"/>
              </a:lnSpc>
              <a:buClr>
                <a:srgbClr val="EC7C69"/>
              </a:buClr>
              <a:buFont typeface="Arial" panose="020B0604020202020204" pitchFamily="34" charset="0"/>
              <a:buChar char="•"/>
            </a:pPr>
            <a:r>
              <a:rPr lang="en-GB" sz="2200">
                <a:solidFill>
                  <a:srgbClr val="414141"/>
                </a:solidFill>
              </a:rPr>
              <a:t>Eetgewoonten</a:t>
            </a:r>
          </a:p>
          <a:p>
            <a:pPr marL="457200" indent="-457200">
              <a:lnSpc>
                <a:spcPts val="2340"/>
              </a:lnSpc>
              <a:buClr>
                <a:srgbClr val="EC7C69"/>
              </a:buClr>
              <a:buFont typeface="Arial" panose="020B0604020202020204" pitchFamily="34" charset="0"/>
              <a:buChar char="•"/>
            </a:pPr>
            <a:r>
              <a:rPr lang="en-GB" sz="2200">
                <a:solidFill>
                  <a:srgbClr val="414141"/>
                </a:solidFill>
              </a:rPr>
              <a:t>Kledingvoorschriften</a:t>
            </a:r>
          </a:p>
          <a:p>
            <a:pPr marL="457200" indent="-457200">
              <a:lnSpc>
                <a:spcPts val="2340"/>
              </a:lnSpc>
              <a:buClr>
                <a:srgbClr val="EC7C69"/>
              </a:buClr>
              <a:buFont typeface="Arial" panose="020B0604020202020204" pitchFamily="34" charset="0"/>
              <a:buChar char="•"/>
            </a:pPr>
            <a:r>
              <a:rPr lang="en-GB" sz="2200">
                <a:solidFill>
                  <a:srgbClr val="414141"/>
                </a:solidFill>
              </a:rPr>
              <a:t>Traditionele muziek en dans</a:t>
            </a:r>
          </a:p>
          <a:p>
            <a:pPr marL="457200" indent="-457200">
              <a:lnSpc>
                <a:spcPts val="2340"/>
              </a:lnSpc>
              <a:buClr>
                <a:srgbClr val="EC7C69"/>
              </a:buClr>
              <a:buFont typeface="Arial" panose="020B0604020202020204" pitchFamily="34" charset="0"/>
              <a:buChar char="•"/>
            </a:pPr>
            <a:r>
              <a:rPr lang="en-GB" sz="2200">
                <a:solidFill>
                  <a:srgbClr val="414141"/>
                </a:solidFill>
              </a:rPr>
              <a:t>Promoot lokale voedingsmiddelen</a:t>
            </a:r>
          </a:p>
          <a:p>
            <a:pPr marL="457200" indent="-457200">
              <a:lnSpc>
                <a:spcPts val="2340"/>
              </a:lnSpc>
              <a:buClr>
                <a:srgbClr val="EC7C69"/>
              </a:buClr>
              <a:buFont typeface="Arial" panose="020B0604020202020204" pitchFamily="34" charset="0"/>
              <a:buChar char="•"/>
            </a:pPr>
            <a:r>
              <a:rPr lang="en-GB" sz="2200">
                <a:solidFill>
                  <a:srgbClr val="414141"/>
                </a:solidFill>
              </a:rPr>
              <a:t>Bewustwording creëren voor de gevoeligheden van de lokale bevolking</a:t>
            </a: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US" sz="2200">
              <a:solidFill>
                <a:srgbClr val="414141"/>
              </a:solidFill>
            </a:endParaRPr>
          </a:p>
        </p:txBody>
      </p:sp>
      <p:pic>
        <p:nvPicPr>
          <p:cNvPr id="2" name="Picture 1">
            <a:extLst>
              <a:ext uri="{FF2B5EF4-FFF2-40B4-BE49-F238E27FC236}">
                <a16:creationId xmlns:a16="http://schemas.microsoft.com/office/drawing/2014/main" id="{FE9BB6F6-0304-AFE4-D7BE-062BB99B783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622820" y="2641332"/>
            <a:ext cx="3580276" cy="2659133"/>
          </a:xfrm>
          <a:prstGeom prst="rect">
            <a:avLst/>
          </a:prstGeom>
        </p:spPr>
      </p:pic>
      <p:sp>
        <p:nvSpPr>
          <p:cNvPr id="8" name="Freeform 7">
            <a:extLst>
              <a:ext uri="{FF2B5EF4-FFF2-40B4-BE49-F238E27FC236}">
                <a16:creationId xmlns:a16="http://schemas.microsoft.com/office/drawing/2014/main" id="{76EDE11A-627A-6D0C-72EF-5C9625B1F6B8}"/>
              </a:ext>
            </a:extLst>
          </p:cNvPr>
          <p:cNvSpPr/>
          <p:nvPr/>
        </p:nvSpPr>
        <p:spPr>
          <a:xfrm rot="5400000">
            <a:off x="-368753" y="559068"/>
            <a:ext cx="6160277" cy="5403275"/>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3"/>
            <a:srcRect/>
            <a:stretch>
              <a:fillRect l="-45951" t="-380" r="-28195" b="380"/>
            </a:stretch>
          </a:blipFill>
        </p:spPr>
        <p:txBody>
          <a:bodyPr wrap="square" lIns="0" tIns="0" rIns="0" bIns="0" rtlCol="0">
            <a:noAutofit/>
          </a:bodyPr>
          <a:lstStyle/>
          <a:p>
            <a:endParaRPr>
              <a:solidFill>
                <a:srgbClr val="459597"/>
              </a:solidFill>
            </a:endParaRPr>
          </a:p>
        </p:txBody>
      </p:sp>
      <p:sp>
        <p:nvSpPr>
          <p:cNvPr id="13" name="Text Placeholder 5">
            <a:extLst>
              <a:ext uri="{FF2B5EF4-FFF2-40B4-BE49-F238E27FC236}">
                <a16:creationId xmlns:a16="http://schemas.microsoft.com/office/drawing/2014/main" id="{84DE1138-FE3E-9ED1-3AAF-EBB83CFDC877}"/>
              </a:ext>
            </a:extLst>
          </p:cNvPr>
          <p:cNvSpPr txBox="1">
            <a:spLocks/>
          </p:cNvSpPr>
          <p:nvPr/>
        </p:nvSpPr>
        <p:spPr>
          <a:xfrm>
            <a:off x="6010263" y="1839367"/>
            <a:ext cx="58361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a:t>Een authentieke ervaring om een dieper inzicht te krijgen in de gemeenschap </a:t>
            </a:r>
          </a:p>
          <a:p>
            <a:pPr>
              <a:lnSpc>
                <a:spcPts val="2900"/>
              </a:lnSpc>
            </a:pPr>
            <a:endParaRPr lang="en-US"/>
          </a:p>
        </p:txBody>
      </p:sp>
      <p:grpSp>
        <p:nvGrpSpPr>
          <p:cNvPr id="15" name="Group 14">
            <a:extLst>
              <a:ext uri="{FF2B5EF4-FFF2-40B4-BE49-F238E27FC236}">
                <a16:creationId xmlns:a16="http://schemas.microsoft.com/office/drawing/2014/main" id="{BA81EE9A-B33B-CFE0-8A31-10FB8B008369}"/>
              </a:ext>
            </a:extLst>
          </p:cNvPr>
          <p:cNvGrpSpPr/>
          <p:nvPr/>
        </p:nvGrpSpPr>
        <p:grpSpPr>
          <a:xfrm>
            <a:off x="975593" y="6046075"/>
            <a:ext cx="3253859" cy="554397"/>
            <a:chOff x="1800741" y="6353467"/>
            <a:chExt cx="3253859" cy="554397"/>
          </a:xfrm>
        </p:grpSpPr>
        <p:sp>
          <p:nvSpPr>
            <p:cNvPr id="20" name="object 3">
              <a:extLst>
                <a:ext uri="{FF2B5EF4-FFF2-40B4-BE49-F238E27FC236}">
                  <a16:creationId xmlns:a16="http://schemas.microsoft.com/office/drawing/2014/main" id="{4DBF16FE-A9F1-DB44-5493-7ED28301094F}"/>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Text Placeholder 6">
              <a:extLst>
                <a:ext uri="{FF2B5EF4-FFF2-40B4-BE49-F238E27FC236}">
                  <a16:creationId xmlns:a16="http://schemas.microsoft.com/office/drawing/2014/main" id="{6A59ADBA-DE4A-BD13-5473-CD7E7DC7186B}"/>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Fotocredits: St Tola Farmhouse Cheese</a:t>
              </a:r>
            </a:p>
          </p:txBody>
        </p:sp>
      </p:grpSp>
      <p:sp>
        <p:nvSpPr>
          <p:cNvPr id="4" name="Slide Number Placeholder 5">
            <a:extLst>
              <a:ext uri="{FF2B5EF4-FFF2-40B4-BE49-F238E27FC236}">
                <a16:creationId xmlns:a16="http://schemas.microsoft.com/office/drawing/2014/main" id="{E91AC57A-D59D-CEC8-D440-F67CD9C4FF8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a:p>
        </p:txBody>
      </p:sp>
    </p:spTree>
    <p:extLst>
      <p:ext uri="{BB962C8B-B14F-4D97-AF65-F5344CB8AC3E}">
        <p14:creationId xmlns:p14="http://schemas.microsoft.com/office/powerpoint/2010/main" val="1535919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E34F-02CA-2DD7-33BB-EF3B811466E1}"/>
            </a:ext>
          </a:extLst>
        </p:cNvPr>
        <p:cNvGrpSpPr/>
        <p:nvPr/>
      </p:nvGrpSpPr>
      <p:grpSpPr>
        <a:xfrm>
          <a:off x="0" y="0"/>
          <a:ext cx="0" cy="0"/>
          <a:chOff x="0" y="0"/>
          <a:chExt cx="0" cy="0"/>
        </a:xfrm>
      </p:grpSpPr>
      <p:pic>
        <p:nvPicPr>
          <p:cNvPr id="11" name="Picture Placeholder 5">
            <a:extLst>
              <a:ext uri="{FF2B5EF4-FFF2-40B4-BE49-F238E27FC236}">
                <a16:creationId xmlns:a16="http://schemas.microsoft.com/office/drawing/2014/main" id="{9B533FDD-62D1-4BC6-46C9-00A2A95BB458}"/>
              </a:ext>
            </a:extLst>
          </p:cNvPr>
          <p:cNvPicPr>
            <a:picLocks noGrp="1" noChangeAspect="1"/>
          </p:cNvPicPr>
          <p:nvPr>
            <p:ph type="pic" sz="quarter" idx="19"/>
          </p:nvPr>
        </p:nvPicPr>
        <p:blipFill>
          <a:blip r:embed="rId2"/>
          <a:srcRect l="2009" r="2009"/>
          <a:stretch>
            <a:fillRect/>
          </a:stretch>
        </p:blipFill>
        <p:spPr/>
      </p:pic>
      <p:sp>
        <p:nvSpPr>
          <p:cNvPr id="2" name="Text Placeholder 1">
            <a:extLst>
              <a:ext uri="{FF2B5EF4-FFF2-40B4-BE49-F238E27FC236}">
                <a16:creationId xmlns:a16="http://schemas.microsoft.com/office/drawing/2014/main" id="{F874EC49-FB3B-CF60-0D50-892B4454EFD7}"/>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a:t>Beelden, storytelling en het opbouwen van een community die converteert</a:t>
            </a:r>
          </a:p>
          <a:p>
            <a:pPr>
              <a:lnSpc>
                <a:spcPts val="3900"/>
              </a:lnSpc>
            </a:pPr>
            <a:endParaRPr lang="en-GB" sz="4000"/>
          </a:p>
        </p:txBody>
      </p:sp>
      <p:sp>
        <p:nvSpPr>
          <p:cNvPr id="3" name="Text Placeholder 2">
            <a:extLst>
              <a:ext uri="{FF2B5EF4-FFF2-40B4-BE49-F238E27FC236}">
                <a16:creationId xmlns:a16="http://schemas.microsoft.com/office/drawing/2014/main" id="{7D2C9C16-8609-C473-A6C5-BEED266618E1}"/>
              </a:ext>
            </a:extLst>
          </p:cNvPr>
          <p:cNvSpPr>
            <a:spLocks noGrp="1"/>
          </p:cNvSpPr>
          <p:nvPr>
            <p:ph type="body" sz="quarter" idx="17"/>
          </p:nvPr>
        </p:nvSpPr>
        <p:spPr>
          <a:xfrm>
            <a:off x="733931" y="1095586"/>
            <a:ext cx="5362069" cy="582221"/>
          </a:xfrm>
        </p:spPr>
        <p:txBody>
          <a:bodyPr/>
          <a:lstStyle/>
          <a:p>
            <a:r>
              <a:rPr lang="en-IE" sz="6600" b="1"/>
              <a:t>Deel 3</a:t>
            </a:r>
            <a:endParaRPr lang="en-GB" sz="6600" b="1"/>
          </a:p>
        </p:txBody>
      </p:sp>
      <p:sp>
        <p:nvSpPr>
          <p:cNvPr id="8" name="Text Placeholder 7">
            <a:extLst>
              <a:ext uri="{FF2B5EF4-FFF2-40B4-BE49-F238E27FC236}">
                <a16:creationId xmlns:a16="http://schemas.microsoft.com/office/drawing/2014/main" id="{CE109333-55B5-67F7-29F6-6084CF07C5E4}"/>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a:latin typeface="Calibri"/>
                <a:ea typeface="Calibri"/>
                <a:cs typeface="Calibri"/>
              </a:rPr>
              <a:t>Clare Island Lighthouse, Clare Island, Co Mayo</a:t>
            </a:r>
          </a:p>
          <a:p>
            <a:pPr algn="ctr"/>
            <a:r>
              <a:rPr lang="en-IE" sz="1200">
                <a:latin typeface="Calibri"/>
                <a:ea typeface="Calibri"/>
                <a:cs typeface="Calibri"/>
              </a:rPr>
              <a:t>Met dank aan Niamh Whitty</a:t>
            </a:r>
          </a:p>
        </p:txBody>
      </p:sp>
      <p:sp>
        <p:nvSpPr>
          <p:cNvPr id="4" name="Freeform 3">
            <a:extLst>
              <a:ext uri="{FF2B5EF4-FFF2-40B4-BE49-F238E27FC236}">
                <a16:creationId xmlns:a16="http://schemas.microsoft.com/office/drawing/2014/main" id="{2BDB4D75-D83B-9B0B-92F9-BC4EA49ADC03}"/>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6AE21EAC-3E7A-1F7F-8FCF-2457B66666B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14</a:t>
            </a:fld>
            <a:endParaRPr lang="fr-CA" sz="1200"/>
          </a:p>
        </p:txBody>
      </p:sp>
      <p:pic>
        <p:nvPicPr>
          <p:cNvPr id="9" name="Picture 8">
            <a:extLst>
              <a:ext uri="{FF2B5EF4-FFF2-40B4-BE49-F238E27FC236}">
                <a16:creationId xmlns:a16="http://schemas.microsoft.com/office/drawing/2014/main" id="{22A88D22-39C2-6D2D-58C8-0CE24D17D37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685994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3D9D8-E5E2-88F2-0115-3DD3D73C203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CF173AD-BC77-CD11-030F-5DB768AC9039}"/>
              </a:ext>
            </a:extLst>
          </p:cNvPr>
          <p:cNvPicPr>
            <a:picLocks noGrp="1" noChangeAspect="1"/>
          </p:cNvPicPr>
          <p:nvPr>
            <p:ph type="pic" sz="quarter" idx="67"/>
          </p:nvPr>
        </p:nvPicPr>
        <p:blipFill rotWithShape="1">
          <a:blip r:embed="rId2"/>
          <a:srcRect t="17656" b="17656"/>
          <a:stretch/>
        </p:blipFill>
        <p:spPr>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p:spPr>
      </p:pic>
      <p:sp>
        <p:nvSpPr>
          <p:cNvPr id="2" name="Text Placeholder 1">
            <a:extLst>
              <a:ext uri="{FF2B5EF4-FFF2-40B4-BE49-F238E27FC236}">
                <a16:creationId xmlns:a16="http://schemas.microsoft.com/office/drawing/2014/main" id="{F8169579-3924-A31E-1176-7DC6A2CBCA30}"/>
              </a:ext>
            </a:extLst>
          </p:cNvPr>
          <p:cNvSpPr>
            <a:spLocks noGrp="1"/>
          </p:cNvSpPr>
          <p:nvPr>
            <p:ph type="body" sz="quarter" idx="18"/>
          </p:nvPr>
        </p:nvSpPr>
        <p:spPr>
          <a:xfrm>
            <a:off x="7360170" y="1618150"/>
            <a:ext cx="4160661" cy="870198"/>
          </a:xfrm>
        </p:spPr>
        <p:txBody>
          <a:bodyPr/>
          <a:lstStyle/>
          <a:p>
            <a:pPr>
              <a:lnSpc>
                <a:spcPts val="3240"/>
              </a:lnSpc>
            </a:pPr>
            <a:r>
              <a:rPr lang="en-GB" sz="3200"/>
              <a:t>Beelden, storytelling en het opbouwen van een community die converteert</a:t>
            </a:r>
          </a:p>
          <a:p>
            <a:pPr>
              <a:lnSpc>
                <a:spcPts val="3240"/>
              </a:lnSpc>
            </a:pPr>
            <a:endParaRPr lang="en-GB" sz="3200"/>
          </a:p>
        </p:txBody>
      </p:sp>
      <p:sp>
        <p:nvSpPr>
          <p:cNvPr id="3" name="Text Placeholder 2">
            <a:extLst>
              <a:ext uri="{FF2B5EF4-FFF2-40B4-BE49-F238E27FC236}">
                <a16:creationId xmlns:a16="http://schemas.microsoft.com/office/drawing/2014/main" id="{086D1DED-F738-9C73-6DEA-8DA689D482B4}"/>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a:t>Deel 3</a:t>
            </a:r>
          </a:p>
        </p:txBody>
      </p:sp>
      <p:sp>
        <p:nvSpPr>
          <p:cNvPr id="29" name="Slide Number Placeholder 5">
            <a:extLst>
              <a:ext uri="{FF2B5EF4-FFF2-40B4-BE49-F238E27FC236}">
                <a16:creationId xmlns:a16="http://schemas.microsoft.com/office/drawing/2014/main" id="{7192F6C3-A106-0855-77E5-858983170CD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a:p>
        </p:txBody>
      </p:sp>
      <p:sp>
        <p:nvSpPr>
          <p:cNvPr id="21" name="Text Placeholder 7">
            <a:extLst>
              <a:ext uri="{FF2B5EF4-FFF2-40B4-BE49-F238E27FC236}">
                <a16:creationId xmlns:a16="http://schemas.microsoft.com/office/drawing/2014/main" id="{56402A58-25ED-704F-D522-8209AEC2CBF6}"/>
              </a:ext>
            </a:extLst>
          </p:cNvPr>
          <p:cNvSpPr txBox="1">
            <a:spLocks/>
          </p:cNvSpPr>
          <p:nvPr/>
        </p:nvSpPr>
        <p:spPr>
          <a:xfrm rot="16200000">
            <a:off x="-1459684" y="1629089"/>
            <a:ext cx="3354626"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Met dank aan Wander Wild Festival</a:t>
            </a:r>
          </a:p>
        </p:txBody>
      </p:sp>
      <p:sp>
        <p:nvSpPr>
          <p:cNvPr id="25" name="Text Placeholder 4">
            <a:extLst>
              <a:ext uri="{FF2B5EF4-FFF2-40B4-BE49-F238E27FC236}">
                <a16:creationId xmlns:a16="http://schemas.microsoft.com/office/drawing/2014/main" id="{9625E9DC-E5BD-DD54-46FB-C46F34C36575}"/>
              </a:ext>
            </a:extLst>
          </p:cNvPr>
          <p:cNvSpPr>
            <a:spLocks noGrp="1"/>
          </p:cNvSpPr>
          <p:nvPr>
            <p:ph type="body" sz="quarter" idx="23"/>
          </p:nvPr>
        </p:nvSpPr>
        <p:spPr>
          <a:xfrm rot="16200000">
            <a:off x="-456079" y="4605734"/>
            <a:ext cx="3130702" cy="1373830"/>
          </a:xfrm>
        </p:spPr>
        <p:txBody>
          <a:bodyPr lIns="91440" tIns="45720" rIns="91440" bIns="45720" anchor="t"/>
          <a:lstStyle/>
          <a:p>
            <a:pPr algn="r">
              <a:buNone/>
            </a:pPr>
            <a:r>
              <a:rPr lang="en-US" sz="4000" b="1">
                <a:solidFill>
                  <a:srgbClr val="EC7C69"/>
                </a:solidFill>
              </a:rPr>
              <a:t>Overzicht:</a:t>
            </a:r>
            <a:endParaRPr lang="en-US" sz="4000"/>
          </a:p>
        </p:txBody>
      </p:sp>
      <p:sp>
        <p:nvSpPr>
          <p:cNvPr id="26" name="Text Placeholder 4">
            <a:extLst>
              <a:ext uri="{FF2B5EF4-FFF2-40B4-BE49-F238E27FC236}">
                <a16:creationId xmlns:a16="http://schemas.microsoft.com/office/drawing/2014/main" id="{1BF139F0-434C-87F4-4758-CE0DFF16F268}"/>
              </a:ext>
            </a:extLst>
          </p:cNvPr>
          <p:cNvSpPr txBox="1">
            <a:spLocks/>
          </p:cNvSpPr>
          <p:nvPr/>
        </p:nvSpPr>
        <p:spPr>
          <a:xfrm>
            <a:off x="1109272" y="3813843"/>
            <a:ext cx="10638869"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000" b="1" dirty="0" err="1"/>
              <a:t>Beelden</a:t>
            </a:r>
            <a:r>
              <a:rPr lang="en-IE" sz="2000" b="1" dirty="0"/>
              <a:t>, storytelling </a:t>
            </a:r>
            <a:r>
              <a:rPr lang="en-IE" sz="2000" b="1" dirty="0" err="1"/>
              <a:t>en</a:t>
            </a:r>
            <a:r>
              <a:rPr lang="en-IE" sz="2000" b="1" dirty="0"/>
              <a:t> het </a:t>
            </a:r>
            <a:r>
              <a:rPr lang="en-IE" sz="2000" b="1" dirty="0" err="1"/>
              <a:t>opbouwen</a:t>
            </a:r>
            <a:r>
              <a:rPr lang="en-IE" sz="2000" b="1" dirty="0"/>
              <a:t> van </a:t>
            </a:r>
            <a:r>
              <a:rPr lang="en-IE" sz="2000" b="1" dirty="0" err="1"/>
              <a:t>een</a:t>
            </a:r>
            <a:r>
              <a:rPr lang="en-IE" sz="2000" b="1" dirty="0"/>
              <a:t> community </a:t>
            </a:r>
            <a:r>
              <a:rPr lang="en-IE" sz="2000" b="1" dirty="0" err="1"/>
              <a:t>staan</a:t>
            </a:r>
            <a:r>
              <a:rPr lang="en-IE" sz="2000" b="1" dirty="0"/>
              <a:t> </a:t>
            </a:r>
            <a:r>
              <a:rPr lang="en-IE" sz="2000" b="1" dirty="0" err="1"/>
              <a:t>centraal</a:t>
            </a:r>
            <a:r>
              <a:rPr lang="en-IE" sz="2000" b="1" dirty="0"/>
              <a:t> in het </a:t>
            </a:r>
            <a:r>
              <a:rPr lang="en-IE" sz="2000" b="1" dirty="0" err="1"/>
              <a:t>succes</a:t>
            </a:r>
            <a:r>
              <a:rPr lang="en-IE" sz="2000" b="1" dirty="0"/>
              <a:t> van het Epic Stays-project. </a:t>
            </a:r>
            <a:r>
              <a:rPr lang="en-IE" sz="2000" dirty="0" err="1"/>
              <a:t>Opvallende</a:t>
            </a:r>
            <a:r>
              <a:rPr lang="en-IE" sz="2000" dirty="0"/>
              <a:t>, </a:t>
            </a:r>
            <a:r>
              <a:rPr lang="en-IE" sz="2000" dirty="0" err="1"/>
              <a:t>authentieke</a:t>
            </a:r>
            <a:r>
              <a:rPr lang="en-IE" sz="2000" dirty="0"/>
              <a:t> </a:t>
            </a:r>
            <a:r>
              <a:rPr lang="en-IE" sz="2000" dirty="0" err="1"/>
              <a:t>beelden</a:t>
            </a:r>
            <a:r>
              <a:rPr lang="en-IE" sz="2000" dirty="0"/>
              <a:t> </a:t>
            </a:r>
            <a:r>
              <a:rPr lang="en-IE" sz="2000" dirty="0" err="1"/>
              <a:t>vangen</a:t>
            </a:r>
            <a:r>
              <a:rPr lang="en-IE" sz="2000" dirty="0"/>
              <a:t> de </a:t>
            </a:r>
            <a:r>
              <a:rPr lang="en-IE" sz="2000" dirty="0" err="1"/>
              <a:t>unieke</a:t>
            </a:r>
            <a:r>
              <a:rPr lang="en-IE" sz="2000" dirty="0"/>
              <a:t> </a:t>
            </a:r>
            <a:r>
              <a:rPr lang="en-IE" sz="2000" dirty="0" err="1"/>
              <a:t>charme</a:t>
            </a:r>
            <a:r>
              <a:rPr lang="en-IE" sz="2000" dirty="0"/>
              <a:t> van </a:t>
            </a:r>
            <a:r>
              <a:rPr lang="en-IE" sz="2000" dirty="0" err="1"/>
              <a:t>elke</a:t>
            </a:r>
            <a:r>
              <a:rPr lang="en-IE" sz="2000" dirty="0"/>
              <a:t> </a:t>
            </a:r>
            <a:r>
              <a:rPr lang="en-IE" sz="2000" dirty="0" err="1"/>
              <a:t>landelijke</a:t>
            </a:r>
            <a:r>
              <a:rPr lang="en-IE" sz="2000" dirty="0"/>
              <a:t> </a:t>
            </a:r>
            <a:r>
              <a:rPr lang="en-IE" sz="2000" dirty="0" err="1"/>
              <a:t>vakantiebestemming</a:t>
            </a:r>
            <a:r>
              <a:rPr lang="en-IE" sz="2000" dirty="0"/>
              <a:t>, </a:t>
            </a:r>
            <a:r>
              <a:rPr lang="en-IE" sz="2000" dirty="0" err="1"/>
              <a:t>terwijl</a:t>
            </a:r>
            <a:r>
              <a:rPr lang="en-IE" sz="2000" dirty="0"/>
              <a:t> </a:t>
            </a:r>
            <a:r>
              <a:rPr lang="en-IE" sz="2000" dirty="0" err="1"/>
              <a:t>boeiende</a:t>
            </a:r>
            <a:r>
              <a:rPr lang="en-IE" sz="2000" dirty="0"/>
              <a:t> </a:t>
            </a:r>
            <a:r>
              <a:rPr lang="en-IE" sz="2000" dirty="0" err="1"/>
              <a:t>verhalen</a:t>
            </a:r>
            <a:r>
              <a:rPr lang="en-IE" sz="2000" dirty="0"/>
              <a:t> de </a:t>
            </a:r>
            <a:r>
              <a:rPr lang="en-IE" sz="2000" dirty="0" err="1"/>
              <a:t>geschiedenis</a:t>
            </a:r>
            <a:r>
              <a:rPr lang="en-IE" sz="2000" dirty="0"/>
              <a:t> </a:t>
            </a:r>
            <a:r>
              <a:rPr lang="en-IE" sz="2000" dirty="0" err="1"/>
              <a:t>en</a:t>
            </a:r>
            <a:r>
              <a:rPr lang="en-IE" sz="2000" dirty="0"/>
              <a:t> het </a:t>
            </a:r>
            <a:r>
              <a:rPr lang="en-IE" sz="2000" dirty="0" err="1"/>
              <a:t>karakter</a:t>
            </a:r>
            <a:r>
              <a:rPr lang="en-IE" sz="2000" dirty="0"/>
              <a:t> van </a:t>
            </a:r>
            <a:r>
              <a:rPr lang="en-IE" sz="2000" dirty="0" err="1"/>
              <a:t>plaatsen</a:t>
            </a:r>
            <a:r>
              <a:rPr lang="en-IE" sz="2000" dirty="0"/>
              <a:t> </a:t>
            </a:r>
            <a:r>
              <a:rPr lang="en-IE" sz="2000" dirty="0" err="1"/>
              <a:t>zoals</a:t>
            </a:r>
            <a:r>
              <a:rPr lang="en-IE" sz="2000" dirty="0"/>
              <a:t> </a:t>
            </a:r>
            <a:r>
              <a:rPr lang="en-IE" sz="2000" dirty="0" err="1"/>
              <a:t>vuurtorens</a:t>
            </a:r>
            <a:r>
              <a:rPr lang="en-IE" sz="2000" dirty="0"/>
              <a:t>, </a:t>
            </a:r>
            <a:r>
              <a:rPr lang="en-IE" sz="2000" dirty="0" err="1"/>
              <a:t>stallen</a:t>
            </a:r>
            <a:r>
              <a:rPr lang="en-IE" sz="2000" dirty="0"/>
              <a:t> </a:t>
            </a:r>
            <a:r>
              <a:rPr lang="en-IE" sz="2000" dirty="0" err="1"/>
              <a:t>en</a:t>
            </a:r>
            <a:r>
              <a:rPr lang="en-IE" sz="2000" dirty="0"/>
              <a:t> </a:t>
            </a:r>
            <a:r>
              <a:rPr lang="en-IE" sz="2000" dirty="0" err="1"/>
              <a:t>glampinglocaties</a:t>
            </a:r>
            <a:r>
              <a:rPr lang="en-IE" sz="2000" dirty="0"/>
              <a:t> tot </a:t>
            </a:r>
            <a:r>
              <a:rPr lang="en-IE" sz="2000" dirty="0" err="1"/>
              <a:t>leven</a:t>
            </a:r>
            <a:r>
              <a:rPr lang="en-IE" sz="2000" dirty="0"/>
              <a:t> </a:t>
            </a:r>
            <a:r>
              <a:rPr lang="en-IE" sz="2000" dirty="0" err="1"/>
              <a:t>brengen</a:t>
            </a:r>
            <a:r>
              <a:rPr lang="en-IE" sz="2000" dirty="0"/>
              <a:t>. Samen </a:t>
            </a:r>
            <a:r>
              <a:rPr lang="en-IE" sz="2000" dirty="0" err="1"/>
              <a:t>creëren</a:t>
            </a:r>
            <a:r>
              <a:rPr lang="en-IE" sz="2000" dirty="0"/>
              <a:t> ze </a:t>
            </a:r>
            <a:r>
              <a:rPr lang="en-IE" sz="2000" dirty="0" err="1"/>
              <a:t>een</a:t>
            </a:r>
            <a:r>
              <a:rPr lang="en-IE" sz="2000" dirty="0"/>
              <a:t> </a:t>
            </a:r>
            <a:r>
              <a:rPr lang="en-IE" sz="2000" dirty="0" err="1"/>
              <a:t>emotionele</a:t>
            </a:r>
            <a:r>
              <a:rPr lang="en-IE" sz="2000" dirty="0"/>
              <a:t> band met </a:t>
            </a:r>
            <a:r>
              <a:rPr lang="en-IE" sz="2000" dirty="0" err="1"/>
              <a:t>potentiële</a:t>
            </a:r>
            <a:r>
              <a:rPr lang="en-IE" sz="2000" dirty="0"/>
              <a:t> </a:t>
            </a:r>
            <a:r>
              <a:rPr lang="en-IE" sz="2000" dirty="0" err="1"/>
              <a:t>gasten</a:t>
            </a:r>
            <a:r>
              <a:rPr lang="en-IE" sz="2000" dirty="0"/>
              <a:t>, </a:t>
            </a:r>
            <a:r>
              <a:rPr lang="en-IE" sz="2000" dirty="0" err="1"/>
              <a:t>waardoor</a:t>
            </a:r>
            <a:r>
              <a:rPr lang="en-IE" sz="2000" dirty="0"/>
              <a:t> </a:t>
            </a:r>
            <a:r>
              <a:rPr lang="en-IE" sz="2000" dirty="0" err="1"/>
              <a:t>zowel</a:t>
            </a:r>
            <a:r>
              <a:rPr lang="en-IE" sz="2000" dirty="0"/>
              <a:t> </a:t>
            </a:r>
            <a:r>
              <a:rPr lang="en-IE" sz="2000" dirty="0" err="1"/>
              <a:t>vertrouwen</a:t>
            </a:r>
            <a:r>
              <a:rPr lang="en-IE" sz="2000" dirty="0"/>
              <a:t> </a:t>
            </a:r>
            <a:r>
              <a:rPr lang="en-IE" sz="2000" dirty="0" err="1"/>
              <a:t>als</a:t>
            </a:r>
            <a:r>
              <a:rPr lang="en-IE" sz="2000" dirty="0"/>
              <a:t> </a:t>
            </a:r>
            <a:r>
              <a:rPr lang="en-IE" sz="2000" dirty="0" err="1"/>
              <a:t>verlangen</a:t>
            </a:r>
            <a:r>
              <a:rPr lang="en-IE" sz="2000" dirty="0"/>
              <a:t> </a:t>
            </a:r>
            <a:r>
              <a:rPr lang="en-IE" sz="2000" dirty="0" err="1"/>
              <a:t>wordt</a:t>
            </a:r>
            <a:r>
              <a:rPr lang="en-IE" sz="2000" dirty="0"/>
              <a:t> </a:t>
            </a:r>
            <a:r>
              <a:rPr lang="en-IE" sz="2000" dirty="0" err="1"/>
              <a:t>gewekt</a:t>
            </a:r>
            <a:r>
              <a:rPr lang="en-IE" sz="2000" dirty="0"/>
              <a:t>. Het </a:t>
            </a:r>
            <a:r>
              <a:rPr lang="en-IE" sz="2000" dirty="0" err="1"/>
              <a:t>opbouwen</a:t>
            </a:r>
            <a:r>
              <a:rPr lang="en-IE" sz="2000" dirty="0"/>
              <a:t> van </a:t>
            </a:r>
            <a:r>
              <a:rPr lang="en-IE" sz="2000" dirty="0" err="1"/>
              <a:t>een</a:t>
            </a:r>
            <a:r>
              <a:rPr lang="en-IE" sz="2000" dirty="0"/>
              <a:t> </a:t>
            </a:r>
            <a:r>
              <a:rPr lang="en-IE" sz="2000" dirty="0" err="1"/>
              <a:t>oprechte</a:t>
            </a:r>
            <a:r>
              <a:rPr lang="en-IE" sz="2000" dirty="0"/>
              <a:t>, </a:t>
            </a:r>
            <a:r>
              <a:rPr lang="en-IE" sz="2000" dirty="0" err="1"/>
              <a:t>betrokken</a:t>
            </a:r>
            <a:r>
              <a:rPr lang="en-IE" sz="2000" dirty="0"/>
              <a:t> </a:t>
            </a:r>
            <a:r>
              <a:rPr lang="en-IE" sz="2000" dirty="0" err="1"/>
              <a:t>gemeenschap</a:t>
            </a:r>
            <a:r>
              <a:rPr lang="en-IE" sz="2000" dirty="0"/>
              <a:t> </a:t>
            </a:r>
            <a:r>
              <a:rPr lang="en-IE" sz="2000" dirty="0" err="1"/>
              <a:t>rond</a:t>
            </a:r>
            <a:r>
              <a:rPr lang="en-IE" sz="2000" dirty="0"/>
              <a:t> </a:t>
            </a:r>
            <a:r>
              <a:rPr lang="en-IE" sz="2000" dirty="0" err="1"/>
              <a:t>deze</a:t>
            </a:r>
            <a:r>
              <a:rPr lang="en-IE" sz="2000" dirty="0"/>
              <a:t> </a:t>
            </a:r>
            <a:r>
              <a:rPr lang="en-IE" sz="2000" dirty="0" err="1"/>
              <a:t>ervaringen</a:t>
            </a:r>
            <a:r>
              <a:rPr lang="en-IE" sz="2000" dirty="0"/>
              <a:t> </a:t>
            </a:r>
            <a:r>
              <a:rPr lang="en-IE" sz="2000" dirty="0" err="1"/>
              <a:t>bevordert</a:t>
            </a:r>
            <a:r>
              <a:rPr lang="en-IE" sz="2000" dirty="0"/>
              <a:t> </a:t>
            </a:r>
            <a:r>
              <a:rPr lang="en-IE" sz="2000" dirty="0" err="1"/>
              <a:t>loyaliteit</a:t>
            </a:r>
            <a:r>
              <a:rPr lang="en-IE" sz="2000" dirty="0"/>
              <a:t> </a:t>
            </a:r>
            <a:r>
              <a:rPr lang="en-IE" sz="2000" dirty="0" err="1"/>
              <a:t>en</a:t>
            </a:r>
            <a:r>
              <a:rPr lang="en-IE" sz="2000" dirty="0"/>
              <a:t> </a:t>
            </a:r>
            <a:r>
              <a:rPr lang="en-IE" sz="2000" dirty="0" err="1"/>
              <a:t>mond</a:t>
            </a:r>
            <a:r>
              <a:rPr lang="en-IE" sz="2000" dirty="0"/>
              <a:t>-tot-</a:t>
            </a:r>
            <a:r>
              <a:rPr lang="en-IE" sz="2000" dirty="0" err="1"/>
              <a:t>mondreclame</a:t>
            </a:r>
            <a:r>
              <a:rPr lang="en-IE" sz="2000" dirty="0"/>
              <a:t>. </a:t>
            </a:r>
            <a:r>
              <a:rPr lang="en-IE" sz="2000" dirty="0" err="1"/>
              <a:t>Wanneer</a:t>
            </a:r>
            <a:r>
              <a:rPr lang="en-IE" sz="2000" dirty="0"/>
              <a:t> </a:t>
            </a:r>
            <a:r>
              <a:rPr lang="en-IE" sz="2000" dirty="0" err="1"/>
              <a:t>deze</a:t>
            </a:r>
            <a:r>
              <a:rPr lang="en-IE" sz="2000" dirty="0"/>
              <a:t> </a:t>
            </a:r>
            <a:r>
              <a:rPr lang="en-IE" sz="2000" dirty="0" err="1"/>
              <a:t>gemeenschap</a:t>
            </a:r>
            <a:r>
              <a:rPr lang="en-IE" sz="2000" dirty="0"/>
              <a:t> </a:t>
            </a:r>
            <a:r>
              <a:rPr lang="en-IE" sz="2000" dirty="0" err="1"/>
              <a:t>zorgvuldig</a:t>
            </a:r>
            <a:r>
              <a:rPr lang="en-IE" sz="2000" dirty="0"/>
              <a:t> </a:t>
            </a:r>
            <a:r>
              <a:rPr lang="en-IE" sz="2000" dirty="0" err="1"/>
              <a:t>wordt</a:t>
            </a:r>
            <a:r>
              <a:rPr lang="en-IE" sz="2000" dirty="0"/>
              <a:t> </a:t>
            </a:r>
            <a:r>
              <a:rPr lang="en-IE" sz="2000" dirty="0" err="1"/>
              <a:t>gekoesterd</a:t>
            </a:r>
            <a:r>
              <a:rPr lang="en-IE" sz="2000" dirty="0"/>
              <a:t>, </a:t>
            </a:r>
            <a:r>
              <a:rPr lang="en-IE" sz="2000" dirty="0" err="1"/>
              <a:t>blijft</a:t>
            </a:r>
            <a:r>
              <a:rPr lang="en-IE" sz="2000" dirty="0"/>
              <a:t> het </a:t>
            </a:r>
            <a:r>
              <a:rPr lang="en-IE" sz="2000" dirty="0" err="1"/>
              <a:t>niet</a:t>
            </a:r>
            <a:r>
              <a:rPr lang="en-IE" sz="2000" dirty="0"/>
              <a:t> </a:t>
            </a:r>
            <a:r>
              <a:rPr lang="en-IE" sz="2000" dirty="0" err="1"/>
              <a:t>bij</a:t>
            </a:r>
            <a:r>
              <a:rPr lang="en-IE" sz="2000" dirty="0"/>
              <a:t> </a:t>
            </a:r>
            <a:r>
              <a:rPr lang="en-IE" sz="2000" dirty="0" err="1"/>
              <a:t>bewondering</a:t>
            </a:r>
            <a:r>
              <a:rPr lang="en-IE" sz="2000" dirty="0"/>
              <a:t> </a:t>
            </a:r>
            <a:r>
              <a:rPr lang="en-IE" sz="2000" dirty="0" err="1"/>
              <a:t>alleen</a:t>
            </a:r>
            <a:r>
              <a:rPr lang="en-IE" sz="2000" dirty="0"/>
              <a:t>: </a:t>
            </a:r>
            <a:r>
              <a:rPr lang="en-IE" sz="2000" dirty="0" err="1"/>
              <a:t>mensen</a:t>
            </a:r>
            <a:r>
              <a:rPr lang="en-IE" sz="2000" dirty="0"/>
              <a:t> </a:t>
            </a:r>
            <a:r>
              <a:rPr lang="en-IE" sz="2000" dirty="0" err="1"/>
              <a:t>boeken</a:t>
            </a:r>
            <a:r>
              <a:rPr lang="en-IE" sz="2000" dirty="0"/>
              <a:t>, </a:t>
            </a:r>
            <a:r>
              <a:rPr lang="en-IE" sz="2000" dirty="0" err="1"/>
              <a:t>delen</a:t>
            </a:r>
            <a:r>
              <a:rPr lang="en-IE" sz="2000" dirty="0"/>
              <a:t> </a:t>
            </a:r>
            <a:r>
              <a:rPr lang="en-IE" sz="2000" dirty="0" err="1"/>
              <a:t>en</a:t>
            </a:r>
            <a:r>
              <a:rPr lang="en-IE" sz="2000" dirty="0"/>
              <a:t> </a:t>
            </a:r>
            <a:r>
              <a:rPr lang="en-IE" sz="2000" dirty="0" err="1"/>
              <a:t>komen</a:t>
            </a:r>
            <a:r>
              <a:rPr lang="en-IE" sz="2000" dirty="0"/>
              <a:t> </a:t>
            </a:r>
            <a:r>
              <a:rPr lang="en-IE" sz="2000" dirty="0" err="1"/>
              <a:t>terug</a:t>
            </a:r>
            <a:r>
              <a:rPr lang="en-IE" sz="2000" dirty="0"/>
              <a:t>, </a:t>
            </a:r>
            <a:r>
              <a:rPr lang="en-IE" sz="2000" dirty="0" err="1"/>
              <a:t>waardoor</a:t>
            </a:r>
            <a:r>
              <a:rPr lang="en-IE" sz="2000" dirty="0"/>
              <a:t> interesse </a:t>
            </a:r>
            <a:r>
              <a:rPr lang="en-IE" sz="2000" dirty="0" err="1"/>
              <a:t>wordt</a:t>
            </a:r>
            <a:r>
              <a:rPr lang="en-IE" sz="2000" dirty="0"/>
              <a:t> </a:t>
            </a:r>
            <a:r>
              <a:rPr lang="en-IE" sz="2000" dirty="0" err="1"/>
              <a:t>omgezet</a:t>
            </a:r>
            <a:r>
              <a:rPr lang="en-IE" sz="2000" dirty="0"/>
              <a:t> in </a:t>
            </a:r>
            <a:r>
              <a:rPr lang="en-IE" sz="2000" dirty="0" err="1"/>
              <a:t>blijvende</a:t>
            </a:r>
            <a:r>
              <a:rPr lang="en-IE" sz="2000" dirty="0"/>
              <a:t> </a:t>
            </a:r>
            <a:r>
              <a:rPr lang="en-IE" sz="2000" dirty="0" err="1"/>
              <a:t>steun</a:t>
            </a:r>
            <a:r>
              <a:rPr lang="en-IE" sz="2000" dirty="0"/>
              <a:t> </a:t>
            </a:r>
            <a:r>
              <a:rPr lang="en-IE" sz="2000" dirty="0" err="1"/>
              <a:t>voor</a:t>
            </a:r>
            <a:r>
              <a:rPr lang="en-IE" sz="2000" dirty="0"/>
              <a:t> Epic Stays </a:t>
            </a:r>
            <a:r>
              <a:rPr lang="en-IE" sz="2000" dirty="0" err="1"/>
              <a:t>en</a:t>
            </a:r>
            <a:r>
              <a:rPr lang="en-IE" sz="2000" dirty="0"/>
              <a:t> </a:t>
            </a:r>
            <a:r>
              <a:rPr lang="en-IE" sz="2000" dirty="0" err="1"/>
              <a:t>zijn</a:t>
            </a:r>
            <a:r>
              <a:rPr lang="en-IE" sz="2000" dirty="0"/>
              <a:t> </a:t>
            </a:r>
            <a:r>
              <a:rPr lang="en-IE" sz="2000" dirty="0" err="1"/>
              <a:t>netwerk</a:t>
            </a:r>
            <a:r>
              <a:rPr lang="en-IE" sz="2000" dirty="0"/>
              <a:t> van </a:t>
            </a:r>
            <a:r>
              <a:rPr lang="en-IE" sz="2000" dirty="0" err="1"/>
              <a:t>buitengewone</a:t>
            </a:r>
            <a:r>
              <a:rPr lang="en-IE" sz="2000" dirty="0"/>
              <a:t> </a:t>
            </a:r>
            <a:r>
              <a:rPr lang="en-IE" sz="2000" dirty="0" err="1"/>
              <a:t>accommodaties</a:t>
            </a:r>
            <a:r>
              <a:rPr lang="en-IE" sz="2000" dirty="0"/>
              <a:t>.</a:t>
            </a:r>
          </a:p>
          <a:p>
            <a:pPr>
              <a:lnSpc>
                <a:spcPts val="2360"/>
              </a:lnSpc>
            </a:pPr>
            <a:endParaRPr lang="en-IE" sz="2000" dirty="0"/>
          </a:p>
        </p:txBody>
      </p:sp>
    </p:spTree>
    <p:extLst>
      <p:ext uri="{BB962C8B-B14F-4D97-AF65-F5344CB8AC3E}">
        <p14:creationId xmlns:p14="http://schemas.microsoft.com/office/powerpoint/2010/main" val="959604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B5797-1040-778F-E394-FCECFB4EAE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5448452-2DFA-2B54-31C2-43ED7363D085}"/>
              </a:ext>
            </a:extLst>
          </p:cNvPr>
          <p:cNvSpPr txBox="1">
            <a:spLocks/>
          </p:cNvSpPr>
          <p:nvPr/>
        </p:nvSpPr>
        <p:spPr>
          <a:xfrm>
            <a:off x="629645" y="307773"/>
            <a:ext cx="987643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Inleiding</a:t>
            </a:r>
            <a:r>
              <a:rPr lang="en-US" dirty="0"/>
              <a:t> - </a:t>
            </a:r>
            <a:r>
              <a:rPr lang="en-US" dirty="0" err="1"/>
              <a:t>Beelden</a:t>
            </a:r>
            <a:r>
              <a:rPr lang="en-US" dirty="0"/>
              <a:t>, </a:t>
            </a:r>
            <a:r>
              <a:rPr lang="en-US" dirty="0" err="1"/>
              <a:t>verhalen</a:t>
            </a:r>
            <a:r>
              <a:rPr lang="en-US" dirty="0"/>
              <a:t> </a:t>
            </a:r>
            <a:r>
              <a:rPr lang="en-US" dirty="0" err="1"/>
              <a:t>en</a:t>
            </a:r>
            <a:r>
              <a:rPr lang="en-US" dirty="0"/>
              <a:t> het </a:t>
            </a:r>
            <a:r>
              <a:rPr lang="en-US" dirty="0" err="1"/>
              <a:t>opbouwen</a:t>
            </a:r>
            <a:r>
              <a:rPr lang="en-US" dirty="0"/>
              <a:t> van </a:t>
            </a:r>
            <a:r>
              <a:rPr lang="en-US" dirty="0" err="1"/>
              <a:t>een</a:t>
            </a:r>
            <a:r>
              <a:rPr lang="en-US" dirty="0"/>
              <a:t> community die </a:t>
            </a:r>
            <a:r>
              <a:rPr lang="en-US" dirty="0" err="1"/>
              <a:t>converteert</a:t>
            </a:r>
            <a:endParaRPr lang="en-US" dirty="0"/>
          </a:p>
          <a:p>
            <a:pPr>
              <a:lnSpc>
                <a:spcPts val="3720"/>
              </a:lnSpc>
            </a:pPr>
            <a:endParaRPr lang="en-US" dirty="0"/>
          </a:p>
        </p:txBody>
      </p:sp>
      <p:pic>
        <p:nvPicPr>
          <p:cNvPr id="2" name="Picture 1">
            <a:extLst>
              <a:ext uri="{FF2B5EF4-FFF2-40B4-BE49-F238E27FC236}">
                <a16:creationId xmlns:a16="http://schemas.microsoft.com/office/drawing/2014/main" id="{5D0CCC7B-6209-02AC-09CF-3D0F486266C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211772" y="4250095"/>
            <a:ext cx="3580276" cy="2659133"/>
          </a:xfrm>
          <a:prstGeom prst="rect">
            <a:avLst/>
          </a:prstGeom>
        </p:spPr>
      </p:pic>
      <p:sp>
        <p:nvSpPr>
          <p:cNvPr id="5" name="Text Placeholder 4">
            <a:extLst>
              <a:ext uri="{FF2B5EF4-FFF2-40B4-BE49-F238E27FC236}">
                <a16:creationId xmlns:a16="http://schemas.microsoft.com/office/drawing/2014/main" id="{5BD4C1A1-32B9-BE89-9CD5-06E95CC7A9F8}"/>
              </a:ext>
            </a:extLst>
          </p:cNvPr>
          <p:cNvSpPr txBox="1">
            <a:spLocks/>
          </p:cNvSpPr>
          <p:nvPr/>
        </p:nvSpPr>
        <p:spPr>
          <a:xfrm>
            <a:off x="2408845" y="1542900"/>
            <a:ext cx="9120647" cy="4592675"/>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De </a:t>
            </a:r>
            <a:r>
              <a:rPr lang="en-GB" sz="2200" dirty="0" err="1">
                <a:solidFill>
                  <a:srgbClr val="414141"/>
                </a:solidFill>
              </a:rPr>
              <a:t>vraag</a:t>
            </a:r>
            <a:r>
              <a:rPr lang="en-GB" sz="2200" dirty="0">
                <a:solidFill>
                  <a:srgbClr val="414141"/>
                </a:solidFill>
              </a:rPr>
              <a:t> </a:t>
            </a:r>
            <a:r>
              <a:rPr lang="en-GB" sz="2200" dirty="0" err="1">
                <a:solidFill>
                  <a:srgbClr val="414141"/>
                </a:solidFill>
              </a:rPr>
              <a:t>naar</a:t>
            </a:r>
            <a:r>
              <a:rPr lang="en-GB" sz="2200" dirty="0">
                <a:solidFill>
                  <a:srgbClr val="414141"/>
                </a:solidFill>
              </a:rPr>
              <a:t> </a:t>
            </a:r>
            <a:r>
              <a:rPr lang="en-GB" sz="2200" dirty="0" err="1">
                <a:solidFill>
                  <a:srgbClr val="414141"/>
                </a:solidFill>
              </a:rPr>
              <a:t>authentieke</a:t>
            </a:r>
            <a:r>
              <a:rPr lang="en-GB" sz="2200" dirty="0">
                <a:solidFill>
                  <a:srgbClr val="414141"/>
                </a:solidFill>
              </a:rPr>
              <a:t>, </a:t>
            </a:r>
            <a:r>
              <a:rPr lang="en-GB" sz="2200" dirty="0" err="1">
                <a:solidFill>
                  <a:srgbClr val="414141"/>
                </a:solidFill>
              </a:rPr>
              <a:t>alternatieve</a:t>
            </a:r>
            <a:r>
              <a:rPr lang="en-GB" sz="2200" dirty="0">
                <a:solidFill>
                  <a:srgbClr val="414141"/>
                </a:solidFill>
              </a:rPr>
              <a:t> </a:t>
            </a:r>
            <a:r>
              <a:rPr lang="en-GB" sz="2200" dirty="0" err="1">
                <a:solidFill>
                  <a:srgbClr val="414141"/>
                </a:solidFill>
              </a:rPr>
              <a:t>accommodaties</a:t>
            </a:r>
            <a:r>
              <a:rPr lang="en-GB" sz="2200" dirty="0">
                <a:solidFill>
                  <a:srgbClr val="414141"/>
                </a:solidFill>
              </a:rPr>
              <a:t> </a:t>
            </a:r>
            <a:r>
              <a:rPr lang="en-GB" sz="2200" dirty="0" err="1">
                <a:solidFill>
                  <a:srgbClr val="414141"/>
                </a:solidFill>
              </a:rPr>
              <a:t>zorgt</a:t>
            </a:r>
            <a:r>
              <a:rPr lang="en-GB" sz="2200" dirty="0">
                <a:solidFill>
                  <a:srgbClr val="414141"/>
                </a:solidFill>
              </a:rPr>
              <a:t> </a:t>
            </a:r>
            <a:r>
              <a:rPr lang="en-GB" sz="2200" dirty="0" err="1">
                <a:solidFill>
                  <a:srgbClr val="414141"/>
                </a:solidFill>
              </a:rPr>
              <a:t>voor</a:t>
            </a:r>
            <a:r>
              <a:rPr lang="en-GB" sz="2200" dirty="0">
                <a:solidFill>
                  <a:srgbClr val="414141"/>
                </a:solidFill>
              </a:rPr>
              <a:t> </a:t>
            </a:r>
            <a:r>
              <a:rPr lang="en-GB" sz="2200" dirty="0" err="1">
                <a:solidFill>
                  <a:srgbClr val="414141"/>
                </a:solidFill>
              </a:rPr>
              <a:t>een</a:t>
            </a:r>
            <a:r>
              <a:rPr lang="en-GB" sz="2200" dirty="0">
                <a:solidFill>
                  <a:srgbClr val="414141"/>
                </a:solidFill>
              </a:rPr>
              <a:t> </a:t>
            </a:r>
            <a:r>
              <a:rPr lang="en-GB" sz="2200" dirty="0" err="1">
                <a:solidFill>
                  <a:srgbClr val="414141"/>
                </a:solidFill>
              </a:rPr>
              <a:t>hervorming</a:t>
            </a:r>
            <a:r>
              <a:rPr lang="en-GB" sz="2200" dirty="0">
                <a:solidFill>
                  <a:srgbClr val="414141"/>
                </a:solidFill>
              </a:rPr>
              <a:t> van het </a:t>
            </a:r>
            <a:r>
              <a:rPr lang="en-GB" sz="2200" dirty="0" err="1">
                <a:solidFill>
                  <a:srgbClr val="414141"/>
                </a:solidFill>
              </a:rPr>
              <a:t>plattelandstoerisme</a:t>
            </a:r>
            <a:r>
              <a:rPr lang="en-GB" sz="2200" dirty="0">
                <a:solidFill>
                  <a:srgbClr val="414141"/>
                </a:solidFill>
              </a:rPr>
              <a:t> in het </a:t>
            </a:r>
            <a:r>
              <a:rPr lang="en-GB" sz="2200" dirty="0" err="1">
                <a:solidFill>
                  <a:srgbClr val="414141"/>
                </a:solidFill>
              </a:rPr>
              <a:t>Verenigd</a:t>
            </a:r>
            <a:r>
              <a:rPr lang="en-GB" sz="2200" dirty="0">
                <a:solidFill>
                  <a:srgbClr val="414141"/>
                </a:solidFill>
              </a:rPr>
              <a:t> </a:t>
            </a:r>
            <a:r>
              <a:rPr lang="en-GB" sz="2200" dirty="0" err="1">
                <a:solidFill>
                  <a:srgbClr val="414141"/>
                </a:solidFill>
              </a:rPr>
              <a:t>Koninkrijk</a:t>
            </a:r>
            <a:r>
              <a:rPr lang="en-GB" sz="2200" dirty="0">
                <a:solidFill>
                  <a:srgbClr val="414141"/>
                </a:solidFill>
              </a:rPr>
              <a:t> </a:t>
            </a:r>
            <a:r>
              <a:rPr lang="en-GB" sz="2200" dirty="0" err="1">
                <a:solidFill>
                  <a:srgbClr val="414141"/>
                </a:solidFill>
              </a:rPr>
              <a:t>en</a:t>
            </a:r>
            <a:r>
              <a:rPr lang="en-GB" sz="2200" dirty="0">
                <a:solidFill>
                  <a:srgbClr val="414141"/>
                </a:solidFill>
              </a:rPr>
              <a:t> </a:t>
            </a:r>
            <a:r>
              <a:rPr lang="en-GB" sz="2200" dirty="0" err="1">
                <a:solidFill>
                  <a:srgbClr val="414141"/>
                </a:solidFill>
              </a:rPr>
              <a:t>daarbuiten</a:t>
            </a:r>
            <a:r>
              <a:rPr lang="en-GB" sz="2200" dirty="0">
                <a:solidFill>
                  <a:srgbClr val="414141"/>
                </a:solidFill>
              </a:rPr>
              <a:t>. </a:t>
            </a:r>
            <a:r>
              <a:rPr lang="en-GB" sz="2200" dirty="0" err="1">
                <a:solidFill>
                  <a:srgbClr val="414141"/>
                </a:solidFill>
              </a:rPr>
              <a:t>Projecten</a:t>
            </a:r>
            <a:r>
              <a:rPr lang="en-GB" sz="2200" dirty="0">
                <a:solidFill>
                  <a:srgbClr val="414141"/>
                </a:solidFill>
              </a:rPr>
              <a:t> </a:t>
            </a:r>
            <a:r>
              <a:rPr lang="en-GB" sz="2200" dirty="0" err="1">
                <a:solidFill>
                  <a:srgbClr val="414141"/>
                </a:solidFill>
              </a:rPr>
              <a:t>zoals</a:t>
            </a:r>
            <a:r>
              <a:rPr lang="en-GB" sz="2200" dirty="0">
                <a:solidFill>
                  <a:srgbClr val="414141"/>
                </a:solidFill>
              </a:rPr>
              <a:t> Epic Stays – die </a:t>
            </a:r>
            <a:r>
              <a:rPr lang="en-GB" sz="2200" dirty="0" err="1">
                <a:solidFill>
                  <a:srgbClr val="414141"/>
                </a:solidFill>
              </a:rPr>
              <a:t>unieke</a:t>
            </a:r>
            <a:r>
              <a:rPr lang="en-GB" sz="2200" dirty="0">
                <a:solidFill>
                  <a:srgbClr val="414141"/>
                </a:solidFill>
              </a:rPr>
              <a:t> </a:t>
            </a:r>
            <a:r>
              <a:rPr lang="en-GB" sz="2200" dirty="0" err="1">
                <a:solidFill>
                  <a:srgbClr val="414141"/>
                </a:solidFill>
              </a:rPr>
              <a:t>ervaringen</a:t>
            </a:r>
            <a:r>
              <a:rPr lang="en-GB" sz="2200" dirty="0">
                <a:solidFill>
                  <a:srgbClr val="414141"/>
                </a:solidFill>
              </a:rPr>
              <a:t> </a:t>
            </a:r>
            <a:r>
              <a:rPr lang="en-GB" sz="2200" dirty="0" err="1">
                <a:solidFill>
                  <a:srgbClr val="414141"/>
                </a:solidFill>
              </a:rPr>
              <a:t>bieden</a:t>
            </a:r>
            <a:r>
              <a:rPr lang="en-GB" sz="2200" dirty="0">
                <a:solidFill>
                  <a:srgbClr val="414141"/>
                </a:solidFill>
              </a:rPr>
              <a:t> in </a:t>
            </a:r>
            <a:r>
              <a:rPr lang="en-GB" sz="2200" dirty="0" err="1">
                <a:solidFill>
                  <a:srgbClr val="414141"/>
                </a:solidFill>
              </a:rPr>
              <a:t>omgebouwde</a:t>
            </a:r>
            <a:r>
              <a:rPr lang="en-GB" sz="2200" dirty="0">
                <a:solidFill>
                  <a:srgbClr val="414141"/>
                </a:solidFill>
              </a:rPr>
              <a:t> </a:t>
            </a:r>
            <a:r>
              <a:rPr lang="en-GB" sz="2200" dirty="0" err="1">
                <a:solidFill>
                  <a:srgbClr val="414141"/>
                </a:solidFill>
              </a:rPr>
              <a:t>vuurtorens</a:t>
            </a:r>
            <a:r>
              <a:rPr lang="en-GB" sz="2200" dirty="0">
                <a:solidFill>
                  <a:srgbClr val="414141"/>
                </a:solidFill>
              </a:rPr>
              <a:t>, </a:t>
            </a:r>
            <a:r>
              <a:rPr lang="en-GB" sz="2200" dirty="0" err="1">
                <a:solidFill>
                  <a:srgbClr val="414141"/>
                </a:solidFill>
              </a:rPr>
              <a:t>stallen</a:t>
            </a:r>
            <a:r>
              <a:rPr lang="en-GB" sz="2200" dirty="0">
                <a:solidFill>
                  <a:srgbClr val="414141"/>
                </a:solidFill>
              </a:rPr>
              <a:t>, </a:t>
            </a:r>
            <a:r>
              <a:rPr lang="en-GB" sz="2200" dirty="0" err="1">
                <a:solidFill>
                  <a:srgbClr val="414141"/>
                </a:solidFill>
              </a:rPr>
              <a:t>boerderijen</a:t>
            </a:r>
            <a:r>
              <a:rPr lang="en-GB" sz="2200" dirty="0">
                <a:solidFill>
                  <a:srgbClr val="414141"/>
                </a:solidFill>
              </a:rPr>
              <a:t> </a:t>
            </a:r>
            <a:r>
              <a:rPr lang="en-GB" sz="2200" dirty="0" err="1">
                <a:solidFill>
                  <a:srgbClr val="414141"/>
                </a:solidFill>
              </a:rPr>
              <a:t>en</a:t>
            </a:r>
            <a:r>
              <a:rPr lang="en-GB" sz="2200" dirty="0">
                <a:solidFill>
                  <a:srgbClr val="414141"/>
                </a:solidFill>
              </a:rPr>
              <a:t> </a:t>
            </a:r>
            <a:r>
              <a:rPr lang="en-GB" sz="2200" dirty="0" err="1">
                <a:solidFill>
                  <a:srgbClr val="414141"/>
                </a:solidFill>
              </a:rPr>
              <a:t>glampinglocaties</a:t>
            </a:r>
            <a:r>
              <a:rPr lang="en-GB" sz="2200" dirty="0">
                <a:solidFill>
                  <a:srgbClr val="414141"/>
                </a:solidFill>
              </a:rPr>
              <a:t> – </a:t>
            </a:r>
            <a:r>
              <a:rPr lang="en-GB" sz="2200" dirty="0" err="1">
                <a:solidFill>
                  <a:srgbClr val="414141"/>
                </a:solidFill>
              </a:rPr>
              <a:t>tonen</a:t>
            </a:r>
            <a:r>
              <a:rPr lang="en-GB" sz="2200" dirty="0">
                <a:solidFill>
                  <a:srgbClr val="414141"/>
                </a:solidFill>
              </a:rPr>
              <a:t> </a:t>
            </a:r>
            <a:r>
              <a:rPr lang="en-GB" sz="2200" dirty="0" err="1">
                <a:solidFill>
                  <a:srgbClr val="414141"/>
                </a:solidFill>
              </a:rPr>
              <a:t>aan</a:t>
            </a:r>
            <a:r>
              <a:rPr lang="en-GB" sz="2200" dirty="0">
                <a:solidFill>
                  <a:srgbClr val="414141"/>
                </a:solidFill>
              </a:rPr>
              <a:t> </a:t>
            </a:r>
            <a:r>
              <a:rPr lang="en-GB" sz="2200" dirty="0" err="1">
                <a:solidFill>
                  <a:srgbClr val="414141"/>
                </a:solidFill>
              </a:rPr>
              <a:t>dat</a:t>
            </a:r>
            <a:r>
              <a:rPr lang="en-GB" sz="2200" dirty="0">
                <a:solidFill>
                  <a:srgbClr val="414141"/>
                </a:solidFill>
              </a:rPr>
              <a:t> er </a:t>
            </a:r>
            <a:r>
              <a:rPr lang="en-GB" sz="2200" dirty="0" err="1">
                <a:solidFill>
                  <a:srgbClr val="414141"/>
                </a:solidFill>
              </a:rPr>
              <a:t>een</a:t>
            </a:r>
            <a:r>
              <a:rPr lang="en-GB" sz="2200" dirty="0">
                <a:solidFill>
                  <a:srgbClr val="414141"/>
                </a:solidFill>
              </a:rPr>
              <a:t> </a:t>
            </a:r>
            <a:r>
              <a:rPr lang="en-GB" sz="2200" dirty="0" err="1">
                <a:solidFill>
                  <a:srgbClr val="414141"/>
                </a:solidFill>
              </a:rPr>
              <a:t>groeiende</a:t>
            </a:r>
            <a:r>
              <a:rPr lang="en-GB" sz="2200" dirty="0">
                <a:solidFill>
                  <a:srgbClr val="414141"/>
                </a:solidFill>
              </a:rPr>
              <a:t> </a:t>
            </a:r>
            <a:r>
              <a:rPr lang="en-GB" sz="2200" dirty="0" err="1">
                <a:solidFill>
                  <a:srgbClr val="414141"/>
                </a:solidFill>
              </a:rPr>
              <a:t>behoefte</a:t>
            </a:r>
            <a:r>
              <a:rPr lang="en-GB" sz="2200" dirty="0">
                <a:solidFill>
                  <a:srgbClr val="414141"/>
                </a:solidFill>
              </a:rPr>
              <a:t> is </a:t>
            </a:r>
            <a:r>
              <a:rPr lang="en-GB" sz="2200" dirty="0" err="1">
                <a:solidFill>
                  <a:srgbClr val="414141"/>
                </a:solidFill>
              </a:rPr>
              <a:t>aan</a:t>
            </a:r>
            <a:r>
              <a:rPr lang="en-GB" sz="2200" dirty="0">
                <a:solidFill>
                  <a:srgbClr val="414141"/>
                </a:solidFill>
              </a:rPr>
              <a:t> </a:t>
            </a:r>
            <a:r>
              <a:rPr lang="en-GB" sz="2200" dirty="0" err="1">
                <a:solidFill>
                  <a:srgbClr val="414141"/>
                </a:solidFill>
              </a:rPr>
              <a:t>verblijven</a:t>
            </a:r>
            <a:r>
              <a:rPr lang="en-GB" sz="2200" dirty="0">
                <a:solidFill>
                  <a:srgbClr val="414141"/>
                </a:solidFill>
              </a:rPr>
              <a:t> die </a:t>
            </a:r>
            <a:r>
              <a:rPr lang="en-GB" sz="2200" dirty="0" err="1">
                <a:solidFill>
                  <a:srgbClr val="414141"/>
                </a:solidFill>
              </a:rPr>
              <a:t>reizigers</a:t>
            </a:r>
            <a:r>
              <a:rPr lang="en-GB" sz="2200" dirty="0">
                <a:solidFill>
                  <a:srgbClr val="414141"/>
                </a:solidFill>
              </a:rPr>
              <a:t> in contact </a:t>
            </a:r>
            <a:r>
              <a:rPr lang="en-GB" sz="2200" dirty="0" err="1">
                <a:solidFill>
                  <a:srgbClr val="414141"/>
                </a:solidFill>
              </a:rPr>
              <a:t>brengen</a:t>
            </a:r>
            <a:r>
              <a:rPr lang="en-GB" sz="2200" dirty="0">
                <a:solidFill>
                  <a:srgbClr val="414141"/>
                </a:solidFill>
              </a:rPr>
              <a:t> met de </a:t>
            </a:r>
            <a:r>
              <a:rPr lang="en-GB" sz="2200" dirty="0" err="1">
                <a:solidFill>
                  <a:srgbClr val="414141"/>
                </a:solidFill>
              </a:rPr>
              <a:t>natuur</a:t>
            </a:r>
            <a:r>
              <a:rPr lang="en-GB" sz="2200" dirty="0">
                <a:solidFill>
                  <a:srgbClr val="414141"/>
                </a:solidFill>
              </a:rPr>
              <a:t>, het </a:t>
            </a:r>
            <a:r>
              <a:rPr lang="en-GB" sz="2200" dirty="0" err="1">
                <a:solidFill>
                  <a:srgbClr val="414141"/>
                </a:solidFill>
              </a:rPr>
              <a:t>erfgoed</a:t>
            </a:r>
            <a:r>
              <a:rPr lang="en-GB" sz="2200" dirty="0">
                <a:solidFill>
                  <a:srgbClr val="414141"/>
                </a:solidFill>
              </a:rPr>
              <a:t> </a:t>
            </a:r>
            <a:r>
              <a:rPr lang="en-GB" sz="2200" dirty="0" err="1">
                <a:solidFill>
                  <a:srgbClr val="414141"/>
                </a:solidFill>
              </a:rPr>
              <a:t>en</a:t>
            </a:r>
            <a:r>
              <a:rPr lang="en-GB" sz="2200" dirty="0">
                <a:solidFill>
                  <a:srgbClr val="414141"/>
                </a:solidFill>
              </a:rPr>
              <a:t> de </a:t>
            </a:r>
            <a:r>
              <a:rPr lang="en-GB" sz="2200" dirty="0" err="1">
                <a:solidFill>
                  <a:srgbClr val="414141"/>
                </a:solidFill>
              </a:rPr>
              <a:t>lokale</a:t>
            </a:r>
            <a:r>
              <a:rPr lang="en-GB" sz="2200" dirty="0">
                <a:solidFill>
                  <a:srgbClr val="414141"/>
                </a:solidFill>
              </a:rPr>
              <a:t> </a:t>
            </a:r>
            <a:r>
              <a:rPr lang="en-GB" sz="2200" dirty="0" err="1">
                <a:solidFill>
                  <a:srgbClr val="414141"/>
                </a:solidFill>
              </a:rPr>
              <a:t>cultuur</a:t>
            </a:r>
            <a:r>
              <a:rPr lang="en-GB" sz="2200" dirty="0">
                <a:solidFill>
                  <a:srgbClr val="414141"/>
                </a:solidFill>
              </a:rPr>
              <a:t>. </a:t>
            </a:r>
            <a:endParaRPr lang="en-US" dirty="0"/>
          </a:p>
          <a:p>
            <a:pPr indent="0">
              <a:lnSpc>
                <a:spcPts val="2340"/>
              </a:lnSpc>
            </a:pPr>
            <a:r>
              <a:rPr lang="en-GB" sz="2200" dirty="0">
                <a:solidFill>
                  <a:srgbClr val="414141"/>
                </a:solidFill>
              </a:rPr>
              <a:t>Voor </a:t>
            </a:r>
            <a:r>
              <a:rPr lang="en-GB" sz="2200" dirty="0" err="1">
                <a:solidFill>
                  <a:srgbClr val="414141"/>
                </a:solidFill>
              </a:rPr>
              <a:t>aanbieders</a:t>
            </a:r>
            <a:r>
              <a:rPr lang="en-GB" sz="2200" dirty="0">
                <a:solidFill>
                  <a:srgbClr val="414141"/>
                </a:solidFill>
              </a:rPr>
              <a:t> van </a:t>
            </a:r>
            <a:r>
              <a:rPr lang="en-GB" sz="2200" dirty="0" err="1">
                <a:solidFill>
                  <a:srgbClr val="414141"/>
                </a:solidFill>
              </a:rPr>
              <a:t>beroepsonderwijs</a:t>
            </a:r>
            <a:r>
              <a:rPr lang="en-GB" sz="2200" dirty="0">
                <a:solidFill>
                  <a:srgbClr val="414141"/>
                </a:solidFill>
              </a:rPr>
              <a:t> </a:t>
            </a:r>
            <a:r>
              <a:rPr lang="en-GB" sz="2200" dirty="0" err="1">
                <a:solidFill>
                  <a:srgbClr val="414141"/>
                </a:solidFill>
              </a:rPr>
              <a:t>en</a:t>
            </a:r>
            <a:r>
              <a:rPr lang="en-GB" sz="2200" dirty="0">
                <a:solidFill>
                  <a:srgbClr val="414141"/>
                </a:solidFill>
              </a:rPr>
              <a:t> -</a:t>
            </a:r>
            <a:r>
              <a:rPr lang="en-GB" sz="2200" dirty="0" err="1">
                <a:solidFill>
                  <a:srgbClr val="414141"/>
                </a:solidFill>
              </a:rPr>
              <a:t>opleiding</a:t>
            </a:r>
            <a:r>
              <a:rPr lang="en-GB" sz="2200" dirty="0">
                <a:solidFill>
                  <a:srgbClr val="414141"/>
                </a:solidFill>
              </a:rPr>
              <a:t> (BOO) </a:t>
            </a:r>
            <a:r>
              <a:rPr lang="en-GB" sz="2200" dirty="0" err="1">
                <a:solidFill>
                  <a:srgbClr val="414141"/>
                </a:solidFill>
              </a:rPr>
              <a:t>en</a:t>
            </a:r>
            <a:r>
              <a:rPr lang="en-GB" sz="2200" dirty="0">
                <a:solidFill>
                  <a:srgbClr val="414141"/>
                </a:solidFill>
              </a:rPr>
              <a:t> </a:t>
            </a:r>
            <a:r>
              <a:rPr lang="en-GB" sz="2200" dirty="0" err="1">
                <a:solidFill>
                  <a:srgbClr val="414141"/>
                </a:solidFill>
              </a:rPr>
              <a:t>kleine</a:t>
            </a:r>
            <a:r>
              <a:rPr lang="en-GB" sz="2200" dirty="0">
                <a:solidFill>
                  <a:srgbClr val="414141"/>
                </a:solidFill>
              </a:rPr>
              <a:t> </a:t>
            </a:r>
            <a:r>
              <a:rPr lang="en-GB" sz="2200" dirty="0" err="1">
                <a:solidFill>
                  <a:srgbClr val="414141"/>
                </a:solidFill>
              </a:rPr>
              <a:t>en</a:t>
            </a:r>
            <a:r>
              <a:rPr lang="en-GB" sz="2200" dirty="0">
                <a:solidFill>
                  <a:srgbClr val="414141"/>
                </a:solidFill>
              </a:rPr>
              <a:t> </a:t>
            </a:r>
            <a:r>
              <a:rPr lang="en-GB" sz="2200" dirty="0" err="1">
                <a:solidFill>
                  <a:srgbClr val="414141"/>
                </a:solidFill>
              </a:rPr>
              <a:t>middelgrote</a:t>
            </a:r>
            <a:r>
              <a:rPr lang="en-GB" sz="2200" dirty="0">
                <a:solidFill>
                  <a:srgbClr val="414141"/>
                </a:solidFill>
              </a:rPr>
              <a:t> </a:t>
            </a:r>
            <a:r>
              <a:rPr lang="en-GB" sz="2200" dirty="0" err="1">
                <a:solidFill>
                  <a:srgbClr val="414141"/>
                </a:solidFill>
              </a:rPr>
              <a:t>ondernemingen</a:t>
            </a:r>
            <a:r>
              <a:rPr lang="en-GB" sz="2200" dirty="0">
                <a:solidFill>
                  <a:srgbClr val="414141"/>
                </a:solidFill>
              </a:rPr>
              <a:t> (</a:t>
            </a:r>
            <a:r>
              <a:rPr lang="en-GB" sz="2200" dirty="0" err="1">
                <a:solidFill>
                  <a:srgbClr val="414141"/>
                </a:solidFill>
              </a:rPr>
              <a:t>kmo's</a:t>
            </a:r>
            <a:r>
              <a:rPr lang="en-GB" sz="2200" dirty="0">
                <a:solidFill>
                  <a:srgbClr val="414141"/>
                </a:solidFill>
              </a:rPr>
              <a:t>) </a:t>
            </a:r>
            <a:r>
              <a:rPr lang="en-GB" sz="2200" dirty="0" err="1">
                <a:solidFill>
                  <a:srgbClr val="414141"/>
                </a:solidFill>
              </a:rPr>
              <a:t>biedt</a:t>
            </a:r>
            <a:r>
              <a:rPr lang="en-GB" sz="2200" dirty="0">
                <a:solidFill>
                  <a:srgbClr val="414141"/>
                </a:solidFill>
              </a:rPr>
              <a:t> </a:t>
            </a:r>
            <a:r>
              <a:rPr lang="en-GB" sz="2200" dirty="0" err="1">
                <a:solidFill>
                  <a:srgbClr val="414141"/>
                </a:solidFill>
              </a:rPr>
              <a:t>deze</a:t>
            </a:r>
            <a:r>
              <a:rPr lang="en-GB" sz="2200" dirty="0">
                <a:solidFill>
                  <a:srgbClr val="414141"/>
                </a:solidFill>
              </a:rPr>
              <a:t> trend </a:t>
            </a:r>
            <a:r>
              <a:rPr lang="en-GB" sz="2200" dirty="0" err="1">
                <a:solidFill>
                  <a:srgbClr val="414141"/>
                </a:solidFill>
              </a:rPr>
              <a:t>waardevolle</a:t>
            </a:r>
            <a:r>
              <a:rPr lang="en-GB" sz="2200" dirty="0">
                <a:solidFill>
                  <a:srgbClr val="414141"/>
                </a:solidFill>
              </a:rPr>
              <a:t> </a:t>
            </a:r>
            <a:r>
              <a:rPr lang="en-GB" sz="2200" dirty="0" err="1">
                <a:solidFill>
                  <a:srgbClr val="414141"/>
                </a:solidFill>
              </a:rPr>
              <a:t>kansen</a:t>
            </a:r>
            <a:r>
              <a:rPr lang="en-GB" sz="2200" dirty="0">
                <a:solidFill>
                  <a:srgbClr val="414141"/>
                </a:solidFill>
              </a:rPr>
              <a:t>. Succes in </a:t>
            </a:r>
            <a:r>
              <a:rPr lang="en-GB" sz="2200" dirty="0" err="1">
                <a:solidFill>
                  <a:srgbClr val="414141"/>
                </a:solidFill>
              </a:rPr>
              <a:t>deze</a:t>
            </a:r>
            <a:r>
              <a:rPr lang="en-GB" sz="2200" dirty="0">
                <a:solidFill>
                  <a:srgbClr val="414141"/>
                </a:solidFill>
              </a:rPr>
              <a:t> sector </a:t>
            </a:r>
            <a:r>
              <a:rPr lang="en-GB" sz="2200" dirty="0" err="1">
                <a:solidFill>
                  <a:srgbClr val="414141"/>
                </a:solidFill>
              </a:rPr>
              <a:t>hangt</a:t>
            </a:r>
            <a:r>
              <a:rPr lang="en-GB" sz="2200" dirty="0">
                <a:solidFill>
                  <a:srgbClr val="414141"/>
                </a:solidFill>
              </a:rPr>
              <a:t> </a:t>
            </a:r>
            <a:r>
              <a:rPr lang="en-GB" sz="2200" dirty="0" err="1">
                <a:solidFill>
                  <a:srgbClr val="414141"/>
                </a:solidFill>
              </a:rPr>
              <a:t>niet</a:t>
            </a:r>
            <a:r>
              <a:rPr lang="en-GB" sz="2200" dirty="0">
                <a:solidFill>
                  <a:srgbClr val="414141"/>
                </a:solidFill>
              </a:rPr>
              <a:t> </a:t>
            </a:r>
            <a:r>
              <a:rPr lang="en-GB" sz="2200" dirty="0" err="1">
                <a:solidFill>
                  <a:srgbClr val="414141"/>
                </a:solidFill>
              </a:rPr>
              <a:t>alleen</a:t>
            </a:r>
            <a:r>
              <a:rPr lang="en-GB" sz="2200" dirty="0">
                <a:solidFill>
                  <a:srgbClr val="414141"/>
                </a:solidFill>
              </a:rPr>
              <a:t> </a:t>
            </a:r>
            <a:r>
              <a:rPr lang="en-GB" sz="2200" dirty="0" err="1">
                <a:solidFill>
                  <a:srgbClr val="414141"/>
                </a:solidFill>
              </a:rPr>
              <a:t>af</a:t>
            </a:r>
            <a:r>
              <a:rPr lang="en-GB" sz="2200" dirty="0">
                <a:solidFill>
                  <a:srgbClr val="414141"/>
                </a:solidFill>
              </a:rPr>
              <a:t> van de </a:t>
            </a:r>
            <a:r>
              <a:rPr lang="en-GB" sz="2200" dirty="0" err="1">
                <a:solidFill>
                  <a:srgbClr val="414141"/>
                </a:solidFill>
              </a:rPr>
              <a:t>kwaliteit</a:t>
            </a:r>
            <a:r>
              <a:rPr lang="en-GB" sz="2200" dirty="0">
                <a:solidFill>
                  <a:srgbClr val="414141"/>
                </a:solidFill>
              </a:rPr>
              <a:t> van de </a:t>
            </a:r>
            <a:r>
              <a:rPr lang="en-GB" sz="2200" dirty="0" err="1">
                <a:solidFill>
                  <a:srgbClr val="414141"/>
                </a:solidFill>
              </a:rPr>
              <a:t>accommodatie</a:t>
            </a:r>
            <a:r>
              <a:rPr lang="en-GB" sz="2200" dirty="0">
                <a:solidFill>
                  <a:srgbClr val="414141"/>
                </a:solidFill>
              </a:rPr>
              <a:t>, maar </a:t>
            </a:r>
            <a:r>
              <a:rPr lang="en-GB" sz="2200" dirty="0" err="1">
                <a:solidFill>
                  <a:srgbClr val="414141"/>
                </a:solidFill>
              </a:rPr>
              <a:t>ook</a:t>
            </a:r>
            <a:r>
              <a:rPr lang="en-GB" sz="2200" dirty="0">
                <a:solidFill>
                  <a:srgbClr val="414141"/>
                </a:solidFill>
              </a:rPr>
              <a:t> van de </a:t>
            </a:r>
            <a:r>
              <a:rPr lang="en-GB" sz="2200" dirty="0" err="1">
                <a:solidFill>
                  <a:srgbClr val="414141"/>
                </a:solidFill>
              </a:rPr>
              <a:t>kracht</a:t>
            </a:r>
            <a:r>
              <a:rPr lang="en-GB" sz="2200" dirty="0">
                <a:solidFill>
                  <a:srgbClr val="414141"/>
                </a:solidFill>
              </a:rPr>
              <a:t> van de </a:t>
            </a:r>
            <a:r>
              <a:rPr lang="en-GB" sz="2200" dirty="0" err="1">
                <a:solidFill>
                  <a:srgbClr val="414141"/>
                </a:solidFill>
              </a:rPr>
              <a:t>presentatie</a:t>
            </a:r>
            <a:r>
              <a:rPr lang="en-GB" sz="2200" dirty="0">
                <a:solidFill>
                  <a:srgbClr val="414141"/>
                </a:solidFill>
              </a:rPr>
              <a:t> </a:t>
            </a:r>
            <a:r>
              <a:rPr lang="en-GB" sz="2200" dirty="0" err="1">
                <a:solidFill>
                  <a:srgbClr val="414141"/>
                </a:solidFill>
              </a:rPr>
              <a:t>ervan</a:t>
            </a:r>
            <a:r>
              <a:rPr lang="en-GB" sz="2200" dirty="0">
                <a:solidFill>
                  <a:srgbClr val="414141"/>
                </a:solidFill>
              </a:rPr>
              <a:t>. </a:t>
            </a:r>
            <a:r>
              <a:rPr lang="en-GB" sz="2200" dirty="0" err="1">
                <a:solidFill>
                  <a:srgbClr val="414141"/>
                </a:solidFill>
              </a:rPr>
              <a:t>Visuele</a:t>
            </a:r>
            <a:r>
              <a:rPr lang="en-GB" sz="2200" dirty="0">
                <a:solidFill>
                  <a:srgbClr val="414141"/>
                </a:solidFill>
              </a:rPr>
              <a:t> storytelling, het </a:t>
            </a:r>
            <a:r>
              <a:rPr lang="en-GB" sz="2200" dirty="0" err="1">
                <a:solidFill>
                  <a:srgbClr val="414141"/>
                </a:solidFill>
              </a:rPr>
              <a:t>opbouwen</a:t>
            </a:r>
            <a:r>
              <a:rPr lang="en-GB" sz="2200" dirty="0">
                <a:solidFill>
                  <a:srgbClr val="414141"/>
                </a:solidFill>
              </a:rPr>
              <a:t> van </a:t>
            </a:r>
            <a:r>
              <a:rPr lang="en-GB" sz="2200" dirty="0" err="1">
                <a:solidFill>
                  <a:srgbClr val="414141"/>
                </a:solidFill>
              </a:rPr>
              <a:t>een</a:t>
            </a:r>
            <a:r>
              <a:rPr lang="en-GB" sz="2200" dirty="0">
                <a:solidFill>
                  <a:srgbClr val="414141"/>
                </a:solidFill>
              </a:rPr>
              <a:t> </a:t>
            </a:r>
            <a:r>
              <a:rPr lang="en-GB" sz="2200" dirty="0" err="1">
                <a:solidFill>
                  <a:srgbClr val="414141"/>
                </a:solidFill>
              </a:rPr>
              <a:t>betekenisvolle</a:t>
            </a:r>
            <a:r>
              <a:rPr lang="en-GB" sz="2200" dirty="0">
                <a:solidFill>
                  <a:srgbClr val="414141"/>
                </a:solidFill>
              </a:rPr>
              <a:t> </a:t>
            </a:r>
            <a:r>
              <a:rPr lang="en-GB" sz="2200" dirty="0" err="1">
                <a:solidFill>
                  <a:srgbClr val="414141"/>
                </a:solidFill>
              </a:rPr>
              <a:t>gemeenschap</a:t>
            </a:r>
            <a:r>
              <a:rPr lang="en-GB" sz="2200" dirty="0">
                <a:solidFill>
                  <a:srgbClr val="414141"/>
                </a:solidFill>
              </a:rPr>
              <a:t> </a:t>
            </a:r>
            <a:r>
              <a:rPr lang="en-GB" sz="2200" dirty="0" err="1">
                <a:solidFill>
                  <a:srgbClr val="414141"/>
                </a:solidFill>
              </a:rPr>
              <a:t>en</a:t>
            </a:r>
            <a:r>
              <a:rPr lang="en-GB" sz="2200" dirty="0">
                <a:solidFill>
                  <a:srgbClr val="414141"/>
                </a:solidFill>
              </a:rPr>
              <a:t> het </a:t>
            </a:r>
            <a:r>
              <a:rPr lang="en-GB" sz="2200" dirty="0" err="1">
                <a:solidFill>
                  <a:srgbClr val="414141"/>
                </a:solidFill>
              </a:rPr>
              <a:t>creëren</a:t>
            </a:r>
            <a:r>
              <a:rPr lang="en-GB" sz="2200" dirty="0">
                <a:solidFill>
                  <a:srgbClr val="414141"/>
                </a:solidFill>
              </a:rPr>
              <a:t> van </a:t>
            </a:r>
            <a:r>
              <a:rPr lang="en-GB" sz="2200" dirty="0" err="1">
                <a:solidFill>
                  <a:srgbClr val="414141"/>
                </a:solidFill>
              </a:rPr>
              <a:t>emotionele</a:t>
            </a:r>
            <a:r>
              <a:rPr lang="en-GB" sz="2200" dirty="0">
                <a:solidFill>
                  <a:srgbClr val="414141"/>
                </a:solidFill>
              </a:rPr>
              <a:t> </a:t>
            </a:r>
            <a:r>
              <a:rPr lang="en-GB" sz="2200" dirty="0" err="1">
                <a:solidFill>
                  <a:srgbClr val="414141"/>
                </a:solidFill>
              </a:rPr>
              <a:t>banden</a:t>
            </a:r>
            <a:r>
              <a:rPr lang="en-GB" sz="2200" dirty="0">
                <a:solidFill>
                  <a:srgbClr val="414141"/>
                </a:solidFill>
              </a:rPr>
              <a:t> </a:t>
            </a:r>
            <a:r>
              <a:rPr lang="en-GB" sz="2200" dirty="0" err="1">
                <a:solidFill>
                  <a:srgbClr val="414141"/>
                </a:solidFill>
              </a:rPr>
              <a:t>zijn</a:t>
            </a:r>
            <a:r>
              <a:rPr lang="en-GB" sz="2200" dirty="0">
                <a:solidFill>
                  <a:srgbClr val="414141"/>
                </a:solidFill>
              </a:rPr>
              <a:t> nu </a:t>
            </a:r>
            <a:r>
              <a:rPr lang="en-GB" sz="2200" dirty="0" err="1">
                <a:solidFill>
                  <a:srgbClr val="414141"/>
                </a:solidFill>
              </a:rPr>
              <a:t>essentiële</a:t>
            </a:r>
            <a:r>
              <a:rPr lang="en-GB" sz="2200" dirty="0">
                <a:solidFill>
                  <a:srgbClr val="414141"/>
                </a:solidFill>
              </a:rPr>
              <a:t> </a:t>
            </a:r>
            <a:r>
              <a:rPr lang="en-GB" sz="2200" dirty="0" err="1">
                <a:solidFill>
                  <a:srgbClr val="414141"/>
                </a:solidFill>
              </a:rPr>
              <a:t>vaardigheden</a:t>
            </a:r>
            <a:r>
              <a:rPr lang="en-GB" sz="2200" dirty="0">
                <a:solidFill>
                  <a:srgbClr val="414141"/>
                </a:solidFill>
              </a:rPr>
              <a:t> om </a:t>
            </a:r>
            <a:r>
              <a:rPr lang="en-GB" sz="2200" dirty="0" err="1">
                <a:solidFill>
                  <a:srgbClr val="414141"/>
                </a:solidFill>
              </a:rPr>
              <a:t>gasten</a:t>
            </a:r>
            <a:r>
              <a:rPr lang="en-GB" sz="2200" dirty="0">
                <a:solidFill>
                  <a:srgbClr val="414141"/>
                </a:solidFill>
              </a:rPr>
              <a:t> </a:t>
            </a:r>
            <a:r>
              <a:rPr lang="en-GB" sz="2200" dirty="0" err="1">
                <a:solidFill>
                  <a:srgbClr val="414141"/>
                </a:solidFill>
              </a:rPr>
              <a:t>aan</a:t>
            </a:r>
            <a:r>
              <a:rPr lang="en-GB" sz="2200" dirty="0">
                <a:solidFill>
                  <a:srgbClr val="414141"/>
                </a:solidFill>
              </a:rPr>
              <a:t> </a:t>
            </a:r>
            <a:r>
              <a:rPr lang="en-GB" sz="2200" dirty="0" err="1">
                <a:solidFill>
                  <a:srgbClr val="414141"/>
                </a:solidFill>
              </a:rPr>
              <a:t>te</a:t>
            </a:r>
            <a:r>
              <a:rPr lang="en-GB" sz="2200" dirty="0">
                <a:solidFill>
                  <a:srgbClr val="414141"/>
                </a:solidFill>
              </a:rPr>
              <a:t> </a:t>
            </a:r>
            <a:r>
              <a:rPr lang="en-GB" sz="2200" dirty="0" err="1">
                <a:solidFill>
                  <a:srgbClr val="414141"/>
                </a:solidFill>
              </a:rPr>
              <a:t>trekken</a:t>
            </a:r>
            <a:r>
              <a:rPr lang="en-GB" sz="2200" dirty="0">
                <a:solidFill>
                  <a:srgbClr val="414141"/>
                </a:solidFill>
              </a:rPr>
              <a:t>, </a:t>
            </a:r>
            <a:r>
              <a:rPr lang="en-GB" sz="2200" dirty="0" err="1">
                <a:solidFill>
                  <a:srgbClr val="414141"/>
                </a:solidFill>
              </a:rPr>
              <a:t>boekingen</a:t>
            </a:r>
            <a:r>
              <a:rPr lang="en-GB" sz="2200" dirty="0">
                <a:solidFill>
                  <a:srgbClr val="414141"/>
                </a:solidFill>
              </a:rPr>
              <a:t> </a:t>
            </a:r>
            <a:r>
              <a:rPr lang="en-GB" sz="2200" dirty="0" err="1">
                <a:solidFill>
                  <a:srgbClr val="414141"/>
                </a:solidFill>
              </a:rPr>
              <a:t>te</a:t>
            </a:r>
            <a:r>
              <a:rPr lang="en-GB" sz="2200" dirty="0">
                <a:solidFill>
                  <a:srgbClr val="414141"/>
                </a:solidFill>
              </a:rPr>
              <a:t> </a:t>
            </a:r>
            <a:r>
              <a:rPr lang="en-GB" sz="2200" dirty="0" err="1">
                <a:solidFill>
                  <a:srgbClr val="414141"/>
                </a:solidFill>
              </a:rPr>
              <a:t>stimuleren</a:t>
            </a:r>
            <a:r>
              <a:rPr lang="en-GB" sz="2200" dirty="0">
                <a:solidFill>
                  <a:srgbClr val="414141"/>
                </a:solidFill>
              </a:rPr>
              <a:t> </a:t>
            </a:r>
            <a:r>
              <a:rPr lang="en-GB" sz="2200" dirty="0" err="1">
                <a:solidFill>
                  <a:srgbClr val="414141"/>
                </a:solidFill>
              </a:rPr>
              <a:t>en</a:t>
            </a:r>
            <a:r>
              <a:rPr lang="en-GB" sz="2200" dirty="0">
                <a:solidFill>
                  <a:srgbClr val="414141"/>
                </a:solidFill>
              </a:rPr>
              <a:t> </a:t>
            </a:r>
            <a:r>
              <a:rPr lang="en-GB" sz="2200" dirty="0" err="1">
                <a:solidFill>
                  <a:srgbClr val="414141"/>
                </a:solidFill>
              </a:rPr>
              <a:t>duurzame</a:t>
            </a:r>
            <a:r>
              <a:rPr lang="en-GB" sz="2200" dirty="0">
                <a:solidFill>
                  <a:srgbClr val="414141"/>
                </a:solidFill>
              </a:rPr>
              <a:t> </a:t>
            </a:r>
            <a:r>
              <a:rPr lang="en-GB" sz="2200" dirty="0" err="1">
                <a:solidFill>
                  <a:srgbClr val="414141"/>
                </a:solidFill>
              </a:rPr>
              <a:t>groei</a:t>
            </a:r>
            <a:r>
              <a:rPr lang="en-GB" sz="2200" dirty="0">
                <a:solidFill>
                  <a:srgbClr val="414141"/>
                </a:solidFill>
              </a:rPr>
              <a:t> in het </a:t>
            </a:r>
            <a:r>
              <a:rPr lang="en-GB" sz="2200" dirty="0" err="1">
                <a:solidFill>
                  <a:srgbClr val="414141"/>
                </a:solidFill>
              </a:rPr>
              <a:t>plattelandstoerisme</a:t>
            </a:r>
            <a:r>
              <a:rPr lang="en-GB" sz="2200" dirty="0">
                <a:solidFill>
                  <a:srgbClr val="414141"/>
                </a:solidFill>
              </a:rPr>
              <a:t> </a:t>
            </a:r>
            <a:r>
              <a:rPr lang="en-GB" sz="2200" dirty="0" err="1">
                <a:solidFill>
                  <a:srgbClr val="414141"/>
                </a:solidFill>
              </a:rPr>
              <a:t>te</a:t>
            </a:r>
            <a:r>
              <a:rPr lang="en-GB" sz="2200" dirty="0">
                <a:solidFill>
                  <a:srgbClr val="414141"/>
                </a:solidFill>
              </a:rPr>
              <a:t> </a:t>
            </a:r>
            <a:r>
              <a:rPr lang="en-GB" sz="2200" dirty="0" err="1">
                <a:solidFill>
                  <a:srgbClr val="414141"/>
                </a:solidFill>
              </a:rPr>
              <a:t>ondersteunen</a:t>
            </a:r>
            <a:r>
              <a:rPr lang="en-GB" sz="2200" dirty="0">
                <a:solidFill>
                  <a:srgbClr val="414141"/>
                </a:solidFill>
              </a:rPr>
              <a:t>.</a:t>
            </a:r>
            <a:endParaRPr lang="en-GB" dirty="0"/>
          </a:p>
          <a:p>
            <a:pPr indent="0">
              <a:lnSpc>
                <a:spcPts val="2340"/>
              </a:lnSpc>
              <a:buClr>
                <a:srgbClr val="EC7C69"/>
              </a:buClr>
            </a:pPr>
            <a:endParaRPr lang="en-US" sz="2200" dirty="0">
              <a:solidFill>
                <a:srgbClr val="414141"/>
              </a:solidFill>
            </a:endParaRPr>
          </a:p>
        </p:txBody>
      </p:sp>
      <p:cxnSp>
        <p:nvCxnSpPr>
          <p:cNvPr id="7" name="Straight Connector 6">
            <a:extLst>
              <a:ext uri="{FF2B5EF4-FFF2-40B4-BE49-F238E27FC236}">
                <a16:creationId xmlns:a16="http://schemas.microsoft.com/office/drawing/2014/main" id="{6FAFEBB1-F56E-2870-A4FD-8750DCB8C82F}"/>
              </a:ext>
            </a:extLst>
          </p:cNvPr>
          <p:cNvCxnSpPr>
            <a:cxnSpLocks/>
          </p:cNvCxnSpPr>
          <p:nvPr/>
        </p:nvCxnSpPr>
        <p:spPr>
          <a:xfrm>
            <a:off x="0" y="1468710"/>
            <a:ext cx="912064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1F27BC3-0C93-8F10-6222-63B8DD5CDE32}"/>
              </a:ext>
            </a:extLst>
          </p:cNvPr>
          <p:cNvSpPr txBox="1"/>
          <p:nvPr/>
        </p:nvSpPr>
        <p:spPr>
          <a:xfrm>
            <a:off x="2408845" y="5673910"/>
            <a:ext cx="8886390" cy="923330"/>
          </a:xfrm>
          <a:prstGeom prst="rect">
            <a:avLst/>
          </a:prstGeom>
          <a:noFill/>
        </p:spPr>
        <p:txBody>
          <a:bodyPr wrap="square" rtlCol="0">
            <a:spAutoFit/>
          </a:bodyPr>
          <a:lstStyle/>
          <a:p>
            <a:r>
              <a:rPr lang="en-IE" b="1">
                <a:solidFill>
                  <a:srgbClr val="414141"/>
                </a:solidFill>
              </a:rPr>
              <a:t>Bron: </a:t>
            </a:r>
            <a:r>
              <a:rPr lang="en-IE" b="1">
                <a:solidFill>
                  <a:srgbClr val="459597"/>
                </a:solidFill>
                <a:hlinkClick r:id="rId3">
                  <a:extLst>
                    <a:ext uri="{A12FA001-AC4F-418D-AE19-62706E023703}">
                      <ahyp:hlinkClr xmlns:ahyp="http://schemas.microsoft.com/office/drawing/2018/hyperlinkcolor" val="tx"/>
                    </a:ext>
                  </a:extLst>
                </a:hlinkClick>
              </a:rPr>
              <a:t>    De impact van digitale marketing op het imago van plattelandsbestemmingen, de intentie om deze te bezoeken </a:t>
            </a:r>
          </a:p>
          <a:p>
            <a:r>
              <a:rPr lang="en-IE" b="1">
                <a:solidFill>
                  <a:srgbClr val="459597"/>
                </a:solidFill>
              </a:rPr>
              <a:t>	</a:t>
            </a:r>
            <a:r>
              <a:rPr lang="en-IE" b="1">
                <a:solidFill>
                  <a:srgbClr val="459597"/>
                </a:solidFill>
                <a:hlinkClick r:id="rId3">
                  <a:extLst>
                    <a:ext uri="{A12FA001-AC4F-418D-AE19-62706E023703}">
                      <ahyp:hlinkClr xmlns:ahyp="http://schemas.microsoft.com/office/drawing/2018/hyperlinkcolor" val="tx"/>
                    </a:ext>
                  </a:extLst>
                </a:hlinkClick>
              </a:rPr>
              <a:t>en duurzaamheid van bestemmingen </a:t>
            </a:r>
            <a:endParaRPr lang="en-IE" b="1">
              <a:solidFill>
                <a:srgbClr val="459597"/>
              </a:solidFill>
            </a:endParaRPr>
          </a:p>
          <a:p>
            <a:endParaRPr lang="en-IE">
              <a:solidFill>
                <a:srgbClr val="459597"/>
              </a:solidFill>
            </a:endParaRPr>
          </a:p>
        </p:txBody>
      </p:sp>
      <p:sp>
        <p:nvSpPr>
          <p:cNvPr id="4" name="Slide Number Placeholder 5">
            <a:extLst>
              <a:ext uri="{FF2B5EF4-FFF2-40B4-BE49-F238E27FC236}">
                <a16:creationId xmlns:a16="http://schemas.microsoft.com/office/drawing/2014/main" id="{91621DE7-FC43-62F6-A491-8EB0586D26A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a:p>
        </p:txBody>
      </p:sp>
    </p:spTree>
    <p:extLst>
      <p:ext uri="{BB962C8B-B14F-4D97-AF65-F5344CB8AC3E}">
        <p14:creationId xmlns:p14="http://schemas.microsoft.com/office/powerpoint/2010/main" val="3886821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a:solidFill>
                  <a:srgbClr val="459597"/>
                </a:solidFill>
              </a:rPr>
              <a:t>Je hebt voltooid... Module 4</a:t>
            </a:r>
          </a:p>
          <a:p>
            <a:pPr algn="ctr">
              <a:lnSpc>
                <a:spcPts val="3340"/>
              </a:lnSpc>
              <a:spcBef>
                <a:spcPts val="0"/>
              </a:spcBef>
            </a:pPr>
            <a:endParaRPr lang="en-US" sz="3200" b="1">
              <a:solidFill>
                <a:srgbClr val="459597"/>
              </a:solidFill>
            </a:endParaRPr>
          </a:p>
          <a:p>
            <a:pPr algn="ctr">
              <a:lnSpc>
                <a:spcPct val="100000"/>
              </a:lnSpc>
              <a:spcBef>
                <a:spcPts val="0"/>
              </a:spcBef>
            </a:pPr>
            <a:endParaRPr lang="en-US" sz="320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1055225"/>
          </a:xfrm>
          <a:prstGeom prst="rect">
            <a:avLst/>
          </a:prstGeom>
          <a:noFill/>
        </p:spPr>
        <p:txBody>
          <a:bodyPr wrap="square" rtlCol="0">
            <a:spAutoFit/>
          </a:bodyPr>
          <a:lstStyle/>
          <a:p>
            <a:pPr algn="ctr">
              <a:lnSpc>
                <a:spcPts val="2520"/>
              </a:lnSpc>
            </a:pPr>
            <a:r>
              <a:rPr lang="en-IE" sz="2400">
                <a:solidFill>
                  <a:srgbClr val="414141"/>
                </a:solidFill>
              </a:rPr>
              <a:t>Branding, marketing </a:t>
            </a:r>
          </a:p>
          <a:p>
            <a:pPr algn="ctr">
              <a:lnSpc>
                <a:spcPts val="2520"/>
              </a:lnSpc>
            </a:pPr>
            <a:r>
              <a:rPr lang="en-IE" sz="2400">
                <a:solidFill>
                  <a:srgbClr val="414141"/>
                </a:solidFill>
              </a:rPr>
              <a:t>en het binnenhalen van boekingen</a:t>
            </a:r>
          </a:p>
          <a:p>
            <a:pPr algn="ctr">
              <a:lnSpc>
                <a:spcPts val="2520"/>
              </a:lnSpc>
            </a:pPr>
            <a:endParaRPr lang="en-US" sz="240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a:solidFill>
                  <a:srgbClr val="EC7C69"/>
                </a:solidFill>
              </a:rPr>
              <a:t>Module 5 (Deel 1)</a:t>
            </a:r>
            <a:endParaRPr lang="en-US" sz="3200" b="1">
              <a:solidFill>
                <a:srgbClr val="459597"/>
              </a:solidFill>
            </a:endParaRPr>
          </a:p>
          <a:p>
            <a:pPr algn="ctr">
              <a:lnSpc>
                <a:spcPct val="100000"/>
              </a:lnSpc>
              <a:spcBef>
                <a:spcPts val="0"/>
              </a:spcBef>
            </a:pPr>
            <a:endParaRPr lang="en-US" sz="320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a:solidFill>
                  <a:srgbClr val="414141"/>
                </a:solidFill>
              </a:rPr>
              <a:t>Het beheer van het gasttraject – voor, tijdens en na het verblijf</a:t>
            </a:r>
          </a:p>
          <a:p>
            <a:pPr algn="ctr">
              <a:lnSpc>
                <a:spcPts val="2520"/>
              </a:lnSpc>
            </a:pPr>
            <a:endParaRPr lang="en-IE" sz="240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a:solidFill>
                  <a:schemeClr val="bg1"/>
                </a:solidFill>
              </a:rPr>
              <a:t>Het volgende is...</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a:solidFill>
                  <a:schemeClr val="bg1"/>
                </a:solidFill>
              </a:rPr>
              <a:t>Goed gedaan </a:t>
            </a:r>
            <a:endParaRPr lang="en-US" sz="320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355591"/>
            <a:ext cx="700387" cy="689518"/>
          </a:xfrm>
        </p:spPr>
        <p:txBody>
          <a:bodyPr anchor="b"/>
          <a:lstStyle/>
          <a:p>
            <a:r>
              <a:rPr lang="en-US" sz="3600" b="1"/>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355591"/>
            <a:ext cx="4415332" cy="689519"/>
          </a:xfrm>
        </p:spPr>
        <p:txBody>
          <a:bodyPr anchor="t"/>
          <a:lstStyle/>
          <a:p>
            <a:pPr>
              <a:lnSpc>
                <a:spcPts val="2240"/>
              </a:lnSpc>
            </a:pPr>
            <a:r>
              <a:rPr lang="en-GB" sz="1600" b="1" kern="1200">
                <a:solidFill>
                  <a:srgbClr val="EC7C69"/>
                </a:solidFill>
                <a:latin typeface="+mn-lt"/>
                <a:ea typeface="+mn-ea"/>
                <a:cs typeface="+mn-cs"/>
              </a:rPr>
              <a:t>Uw merk opbouwen – Wat maakt u anders?</a:t>
            </a:r>
          </a:p>
          <a:p>
            <a:pPr>
              <a:lnSpc>
                <a:spcPts val="2240"/>
              </a:lnSpc>
            </a:pPr>
            <a:endParaRPr lang="en-GB" sz="1600" b="1" kern="120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472729" cy="4246763"/>
          </a:xfrm>
        </p:spPr>
        <p:txBody>
          <a:bodyPr lIns="91440" tIns="45720" rIns="91440" bIns="45720" anchor="t"/>
          <a:lstStyle/>
          <a:p>
            <a:pPr marL="0" indent="0">
              <a:lnSpc>
                <a:spcPts val="2180"/>
              </a:lnSpc>
            </a:pPr>
            <a:r>
              <a:rPr lang="en-GB" sz="2200" b="0"/>
              <a:t>Steeds meer reizigers willen ervaringen die echt, authentiek en relationeel aanvoelen. Deze module helpt je bij het ontwerpen van alternatieve accommodatiebranding die de lokale en regionale identiteit versterkt en ondersteunt.</a:t>
            </a:r>
          </a:p>
          <a:p>
            <a:pPr marL="0" indent="0">
              <a:lnSpc>
                <a:spcPts val="2180"/>
              </a:lnSpc>
            </a:pPr>
            <a:endParaRPr lang="en-GB" sz="2200" b="0"/>
          </a:p>
          <a:p>
            <a:pPr marL="0" indent="0">
              <a:lnSpc>
                <a:spcPts val="2180"/>
              </a:lnSpc>
            </a:pPr>
            <a:r>
              <a:rPr lang="en-GB" sz="2200" b="0"/>
              <a:t>Voortbouwend op uw ervaring leert u hoe belangrijk het is om relaties op te bouwen met lokale producenten, kunstenaars, gidsen en culturele leiders om samen merken en aanbiedingen te creëren waar iedereen baat bij heeft. Ten slotte leren cursisten hoe ze vaker geboekt kunnen worden – via platforms, sociale media of directe kanalen.</a:t>
            </a:r>
          </a:p>
          <a:p>
            <a:pPr marL="0" indent="0">
              <a:lnSpc>
                <a:spcPts val="2180"/>
              </a:lnSpc>
            </a:pPr>
            <a:endParaRPr lang="en-US" sz="2200" b="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1045978"/>
            <a:ext cx="5137988" cy="311555"/>
          </a:xfrm>
        </p:spPr>
        <p:txBody>
          <a:bodyPr lIns="91440" tIns="45720" rIns="91440" bIns="45720" anchor="t">
            <a:noAutofit/>
          </a:bodyPr>
          <a:lstStyle/>
          <a:p>
            <a:pPr>
              <a:lnSpc>
                <a:spcPts val="1800"/>
              </a:lnSpc>
            </a:pPr>
            <a:r>
              <a:rPr lang="en-GB" sz="1600">
                <a:solidFill>
                  <a:srgbClr val="414141"/>
                </a:solidFill>
              </a:rPr>
              <a:t>In dit gedeelte leert u hoe u uw unieke sterke punten kunt identificeren en deze kunt omzetten in een merk dat opvalt, aansluit bij uw publiek en boekingen stimuleert. </a:t>
            </a:r>
          </a:p>
          <a:p>
            <a:pPr>
              <a:lnSpc>
                <a:spcPts val="1800"/>
              </a:lnSpc>
            </a:pPr>
            <a:endParaRPr lang="en-GB" sz="160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744878" y="2489034"/>
            <a:ext cx="700387" cy="626835"/>
          </a:xfrm>
        </p:spPr>
        <p:txBody>
          <a:bodyPr anchor="b"/>
          <a:lstStyle/>
          <a:p>
            <a:r>
              <a:rPr lang="en-US" sz="3600" b="1"/>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6679763" y="2127598"/>
            <a:ext cx="4472729" cy="469476"/>
          </a:xfrm>
        </p:spPr>
        <p:txBody>
          <a:bodyPr anchor="t"/>
          <a:lstStyle/>
          <a:p>
            <a:pPr>
              <a:lnSpc>
                <a:spcPts val="2240"/>
              </a:lnSpc>
            </a:pPr>
            <a:r>
              <a:rPr lang="en-US" sz="1600" b="1">
                <a:solidFill>
                  <a:srgbClr val="EC7C69"/>
                </a:solidFill>
              </a:rPr>
              <a:t>Lokaal is de nieuwe luxe – Verbinding maken met de gemeenschap door middel van samengestelde ervaringen</a:t>
            </a:r>
          </a:p>
          <a:p>
            <a:pPr>
              <a:lnSpc>
                <a:spcPts val="2240"/>
              </a:lnSpc>
            </a:pPr>
            <a:endParaRPr lang="en-US" sz="1600" b="1">
              <a:solidFill>
                <a:srgbClr val="EC7C69"/>
              </a:solidFill>
            </a:endParaRP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704147" y="3168014"/>
            <a:ext cx="5137988" cy="723299"/>
          </a:xfrm>
        </p:spPr>
        <p:txBody>
          <a:bodyPr lIns="91440" tIns="45720" rIns="91440" bIns="45720" anchor="t">
            <a:noAutofit/>
          </a:bodyPr>
          <a:lstStyle/>
          <a:p>
            <a:pPr>
              <a:lnSpc>
                <a:spcPts val="1800"/>
              </a:lnSpc>
            </a:pPr>
            <a:r>
              <a:rPr lang="en-US" sz="1600">
                <a:solidFill>
                  <a:srgbClr val="414141"/>
                </a:solidFill>
              </a:rPr>
              <a:t>In dit gedeelte wordt getoond hoe het aanbieden van authentieke,</a:t>
            </a:r>
            <a:endParaRPr lang="en-US" sz="1600"/>
          </a:p>
          <a:p>
            <a:pPr>
              <a:lnSpc>
                <a:spcPts val="1800"/>
              </a:lnSpc>
            </a:pPr>
            <a:r>
              <a:rPr lang="en-US" sz="1600">
                <a:solidFill>
                  <a:srgbClr val="414141"/>
                </a:solidFill>
              </a:rPr>
              <a:t>duurzame en lokaal gewortelde ervaringen echte waarde kan toevoegen aan je aanbod en merkidentiteit , waardoor gasten zich meer verbonden voelen en eenvoudige bezoeken worden omgezet in blijvende herinneringen.</a:t>
            </a:r>
            <a:endParaRPr lang="en-US" sz="1600"/>
          </a:p>
          <a:p>
            <a:pPr>
              <a:lnSpc>
                <a:spcPts val="1800"/>
              </a:lnSpc>
            </a:pPr>
            <a:endParaRPr lang="en-US" sz="1600">
              <a:solidFill>
                <a:srgbClr val="414141"/>
              </a:solidFill>
            </a:endParaRPr>
          </a:p>
          <a:p>
            <a:pPr>
              <a:lnSpc>
                <a:spcPts val="1800"/>
              </a:lnSpc>
            </a:pPr>
            <a:endParaRPr lang="en-US" sz="1600">
              <a:solidFill>
                <a:srgbClr val="414141"/>
              </a:solidFill>
            </a:endParaRPr>
          </a:p>
          <a:p>
            <a:pPr>
              <a:lnSpc>
                <a:spcPts val="1800"/>
              </a:lnSpc>
            </a:pPr>
            <a:endParaRPr lang="en-GB" sz="160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a:t>Module 4 Overzicht</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0441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482081" y="3117454"/>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5B3010B6-72DD-1B3A-59BB-6CAD417D0B1B}"/>
              </a:ext>
            </a:extLst>
          </p:cNvPr>
          <p:cNvSpPr txBox="1">
            <a:spLocks/>
          </p:cNvSpPr>
          <p:nvPr/>
        </p:nvSpPr>
        <p:spPr>
          <a:xfrm>
            <a:off x="5744878" y="4369240"/>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03</a:t>
            </a:r>
          </a:p>
        </p:txBody>
      </p:sp>
      <p:sp>
        <p:nvSpPr>
          <p:cNvPr id="3" name="Text Placeholder 12">
            <a:extLst>
              <a:ext uri="{FF2B5EF4-FFF2-40B4-BE49-F238E27FC236}">
                <a16:creationId xmlns:a16="http://schemas.microsoft.com/office/drawing/2014/main" id="{1471625A-1FC7-5026-B50A-9078E4AC46D4}"/>
              </a:ext>
            </a:extLst>
          </p:cNvPr>
          <p:cNvSpPr txBox="1">
            <a:spLocks/>
          </p:cNvSpPr>
          <p:nvPr/>
        </p:nvSpPr>
        <p:spPr>
          <a:xfrm>
            <a:off x="6679763" y="4369240"/>
            <a:ext cx="5017635" cy="51642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sz="1600" b="1" dirty="0" err="1">
                <a:solidFill>
                  <a:srgbClr val="EC7C69"/>
                </a:solidFill>
              </a:rPr>
              <a:t>Beelden</a:t>
            </a:r>
            <a:r>
              <a:rPr lang="en-US" sz="1600" b="1" dirty="0">
                <a:solidFill>
                  <a:srgbClr val="EC7C69"/>
                </a:solidFill>
              </a:rPr>
              <a:t>, storytelling </a:t>
            </a:r>
            <a:r>
              <a:rPr lang="en-US" sz="1600" b="1" dirty="0" err="1">
                <a:solidFill>
                  <a:srgbClr val="EC7C69"/>
                </a:solidFill>
              </a:rPr>
              <a:t>en</a:t>
            </a:r>
            <a:r>
              <a:rPr lang="en-US" sz="1600" b="1" dirty="0">
                <a:solidFill>
                  <a:srgbClr val="EC7C69"/>
                </a:solidFill>
              </a:rPr>
              <a:t> het </a:t>
            </a:r>
            <a:r>
              <a:rPr lang="en-US" sz="1600" b="1" dirty="0" err="1">
                <a:solidFill>
                  <a:srgbClr val="EC7C69"/>
                </a:solidFill>
              </a:rPr>
              <a:t>opbouwen</a:t>
            </a:r>
            <a:r>
              <a:rPr lang="en-US" sz="1600" b="1" dirty="0">
                <a:solidFill>
                  <a:srgbClr val="EC7C69"/>
                </a:solidFill>
              </a:rPr>
              <a:t> van </a:t>
            </a:r>
            <a:r>
              <a:rPr lang="en-US" sz="1600" b="1" dirty="0" err="1">
                <a:solidFill>
                  <a:srgbClr val="EC7C69"/>
                </a:solidFill>
              </a:rPr>
              <a:t>een</a:t>
            </a:r>
            <a:r>
              <a:rPr lang="en-US" sz="1600" b="1" dirty="0">
                <a:solidFill>
                  <a:srgbClr val="EC7C69"/>
                </a:solidFill>
              </a:rPr>
              <a:t> community die </a:t>
            </a:r>
            <a:r>
              <a:rPr lang="en-US" sz="1600" b="1" dirty="0" err="1">
                <a:solidFill>
                  <a:srgbClr val="EC7C69"/>
                </a:solidFill>
              </a:rPr>
              <a:t>converteert</a:t>
            </a:r>
            <a:endParaRPr lang="en-US" sz="1600" b="1" dirty="0">
              <a:solidFill>
                <a:srgbClr val="EC7C69"/>
              </a:solidFill>
            </a:endParaRPr>
          </a:p>
          <a:p>
            <a:pPr>
              <a:lnSpc>
                <a:spcPts val="2240"/>
              </a:lnSpc>
            </a:pPr>
            <a:endParaRPr lang="en-US" sz="1600" b="1" dirty="0">
              <a:solidFill>
                <a:srgbClr val="EC7C69"/>
              </a:solidFill>
            </a:endParaRPr>
          </a:p>
        </p:txBody>
      </p:sp>
      <p:sp>
        <p:nvSpPr>
          <p:cNvPr id="4" name="Text Placeholder 14">
            <a:extLst>
              <a:ext uri="{FF2B5EF4-FFF2-40B4-BE49-F238E27FC236}">
                <a16:creationId xmlns:a16="http://schemas.microsoft.com/office/drawing/2014/main" id="{ED390AB9-4058-D6E3-7CDA-7CE51B8A94D7}"/>
              </a:ext>
            </a:extLst>
          </p:cNvPr>
          <p:cNvSpPr txBox="1">
            <a:spLocks/>
          </p:cNvSpPr>
          <p:nvPr/>
        </p:nvSpPr>
        <p:spPr>
          <a:xfrm>
            <a:off x="6679763" y="5098682"/>
            <a:ext cx="4472729" cy="795630"/>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600">
                <a:solidFill>
                  <a:srgbClr val="414141"/>
                </a:solidFill>
              </a:rPr>
              <a:t>Leer hoe u krachtige beelden, authentieke storytelling, community-betrokkenheid en digitale platforms kunt gebruiken om vertrouwen op te bouwen, emotionele banden te creëren, directe boekingen te stimuleren en het langetermijnsucces van alternatieve landelijke accommodaties te ondersteunen.</a:t>
            </a:r>
          </a:p>
          <a:p>
            <a:pPr>
              <a:lnSpc>
                <a:spcPts val="1800"/>
              </a:lnSpc>
            </a:pPr>
            <a:endParaRPr lang="en-GB" sz="1600">
              <a:solidFill>
                <a:srgbClr val="414141"/>
              </a:solidFill>
            </a:endParaRPr>
          </a:p>
        </p:txBody>
      </p:sp>
      <p:cxnSp>
        <p:nvCxnSpPr>
          <p:cNvPr id="5" name="Straight Connector 4">
            <a:extLst>
              <a:ext uri="{FF2B5EF4-FFF2-40B4-BE49-F238E27FC236}">
                <a16:creationId xmlns:a16="http://schemas.microsoft.com/office/drawing/2014/main" id="{E4763E85-8230-E79D-9079-124CC9F3A311}"/>
              </a:ext>
            </a:extLst>
          </p:cNvPr>
          <p:cNvCxnSpPr>
            <a:cxnSpLocks/>
          </p:cNvCxnSpPr>
          <p:nvPr/>
        </p:nvCxnSpPr>
        <p:spPr>
          <a:xfrm flipH="1">
            <a:off x="5482081" y="502900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600" smtClean="0"/>
              <a:t>2</a:t>
            </a:fld>
            <a:endParaRPr lang="fr-CA" sz="160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Tree>
    <p:extLst>
      <p:ext uri="{BB962C8B-B14F-4D97-AF65-F5344CB8AC3E}">
        <p14:creationId xmlns:p14="http://schemas.microsoft.com/office/powerpoint/2010/main" val="648164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Picture Placeholder 18">
            <a:extLst>
              <a:ext uri="{FF2B5EF4-FFF2-40B4-BE49-F238E27FC236}">
                <a16:creationId xmlns:a16="http://schemas.microsoft.com/office/drawing/2014/main" id="{53AE3FA6-8F8B-A387-D87D-0CF507A14415}"/>
              </a:ext>
            </a:extLst>
          </p:cNvPr>
          <p:cNvPicPr>
            <a:picLocks noGrp="1" noChangeAspect="1"/>
          </p:cNvPicPr>
          <p:nvPr>
            <p:ph type="pic" sz="quarter" idx="19"/>
          </p:nvPr>
        </p:nvPicPr>
        <p:blipFill>
          <a:blip r:embed="rId2"/>
          <a:srcRect t="23953" b="23953"/>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a:t>Uw merk opbouwen  - Wat maakt u anders</a:t>
            </a:r>
          </a:p>
          <a:p>
            <a:pPr>
              <a:lnSpc>
                <a:spcPts val="3900"/>
              </a:lnSpc>
            </a:pPr>
            <a:endParaRPr lang="en-GB" sz="400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a:t>Deel 1</a:t>
            </a:r>
            <a:endParaRPr lang="en-GB" sz="6600" b="1"/>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a:latin typeface="Calibri"/>
                <a:ea typeface="Calibri"/>
                <a:cs typeface="Calibri"/>
              </a:rPr>
              <a:t>Fotocredits: </a:t>
            </a:r>
          </a:p>
          <a:p>
            <a:pPr algn="ctr"/>
            <a:r>
              <a:rPr lang="en-IE" sz="1200">
                <a:latin typeface="Calibri"/>
                <a:ea typeface="Calibri"/>
                <a:cs typeface="Calibri"/>
              </a:rPr>
              <a:t>Il </a:t>
            </a:r>
            <a:r>
              <a:rPr lang="en-IE" sz="1200" err="1">
                <a:latin typeface="Calibri"/>
                <a:ea typeface="Calibri"/>
                <a:cs typeface="Calibri"/>
              </a:rPr>
              <a:t>Roccolino </a:t>
            </a:r>
            <a:r>
              <a:rPr lang="en-IE" sz="1200">
                <a:latin typeface="Calibri"/>
                <a:ea typeface="Calibri"/>
                <a:cs typeface="Calibri"/>
              </a:rPr>
              <a:t>Casa </a:t>
            </a:r>
            <a:r>
              <a:rPr lang="en-IE" sz="1200" err="1">
                <a:latin typeface="Calibri"/>
                <a:ea typeface="Calibri"/>
                <a:cs typeface="Calibri"/>
              </a:rPr>
              <a:t>Vacanze</a:t>
            </a:r>
            <a:r>
              <a:rPr lang="en-IE" sz="1200">
                <a:latin typeface="Calibri"/>
                <a:ea typeface="Calibri"/>
                <a:cs typeface="Calibri"/>
              </a:rPr>
              <a:t>, Italië</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721721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pic>
        <p:nvPicPr>
          <p:cNvPr id="7" name="Picture Placeholder 6" descr="A white board with black text and orange letters&#10;&#10;AI-generated content may be incorrect.">
            <a:extLst>
              <a:ext uri="{FF2B5EF4-FFF2-40B4-BE49-F238E27FC236}">
                <a16:creationId xmlns:a16="http://schemas.microsoft.com/office/drawing/2014/main" id="{0C915214-17C0-DC1C-EA89-C0334742985B}"/>
              </a:ext>
            </a:extLst>
          </p:cNvPr>
          <p:cNvPicPr>
            <a:picLocks noGrp="1" noChangeAspect="1"/>
          </p:cNvPicPr>
          <p:nvPr>
            <p:ph type="pic" sz="quarter" idx="67"/>
          </p:nvPr>
        </p:nvPicPr>
        <p:blipFill rotWithShape="1">
          <a:blip r:embed="rId2"/>
          <a:srcRect l="4989" t="8551" r="6419" b="6191"/>
          <a:stretch/>
        </p:blipFill>
        <p:spPr>
          <a:xfrm>
            <a:off x="-1" y="178005"/>
            <a:ext cx="7607445" cy="3354626"/>
          </a:xfrm>
        </p:spPr>
      </p:pic>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4796590" y="1618150"/>
            <a:ext cx="6724241" cy="870198"/>
          </a:xfrm>
        </p:spPr>
        <p:txBody>
          <a:bodyPr/>
          <a:lstStyle/>
          <a:p>
            <a:pPr>
              <a:lnSpc>
                <a:spcPts val="3240"/>
              </a:lnSpc>
            </a:pPr>
            <a:r>
              <a:rPr lang="en-GB" sz="3200"/>
              <a:t>Uw merk opbouwen </a:t>
            </a:r>
          </a:p>
          <a:p>
            <a:pPr>
              <a:lnSpc>
                <a:spcPts val="3240"/>
              </a:lnSpc>
            </a:pPr>
            <a:r>
              <a:rPr lang="en-GB" sz="3200"/>
              <a:t>merk – Wat </a:t>
            </a:r>
          </a:p>
          <a:p>
            <a:pPr>
              <a:lnSpc>
                <a:spcPts val="3240"/>
              </a:lnSpc>
            </a:pPr>
            <a:r>
              <a:rPr lang="en-GB" sz="3200"/>
              <a:t>maakt u anders</a:t>
            </a:r>
          </a:p>
          <a:p>
            <a:pPr>
              <a:lnSpc>
                <a:spcPts val="3240"/>
              </a:lnSpc>
            </a:pPr>
            <a:endParaRPr lang="en-GB" sz="320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a:t>Deel 1</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a:p>
        </p:txBody>
      </p:sp>
      <p:sp>
        <p:nvSpPr>
          <p:cNvPr id="21" name="Text Placeholder 7">
            <a:extLst>
              <a:ext uri="{FF2B5EF4-FFF2-40B4-BE49-F238E27FC236}">
                <a16:creationId xmlns:a16="http://schemas.microsoft.com/office/drawing/2014/main" id="{CA1CDCD9-9998-5135-2D68-732A3560E6BB}"/>
              </a:ext>
            </a:extLst>
          </p:cNvPr>
          <p:cNvSpPr txBox="1">
            <a:spLocks/>
          </p:cNvSpPr>
          <p:nvPr/>
        </p:nvSpPr>
        <p:spPr>
          <a:xfrm rot="16200000">
            <a:off x="-1429704" y="1629089"/>
            <a:ext cx="3354626"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Fotocredits:https://medium.com/</a:t>
            </a:r>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a:solidFill>
                  <a:srgbClr val="EC7C69"/>
                </a:solidFill>
              </a:rPr>
              <a:t>Overzicht:</a:t>
            </a:r>
            <a:endParaRPr lang="en-US" sz="400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5283199" y="4620673"/>
            <a:ext cx="6237632"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360"/>
              </a:lnSpc>
            </a:pPr>
            <a:r>
              <a:rPr lang="en-IE"/>
              <a:t> </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8" y="4390447"/>
            <a:ext cx="11046993" cy="1634150"/>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In dit deel worden de basisprincipes van branding voor alternatieve toeristische accommodaties (ATA) geïntroduceerd en worden deelnemers geholpen om te ontdekken wat hun accommodatie onderscheidt in een steeds competitiever wordende reiswereld. In tegenstelling tot reguliere hotels en resorts zijn ATA-merken gebaseerd op authenticiteit, gemeenschap, duurzaamheid en unieke gastenervaringen. In dit deel worden deelnemers begeleid bij het ontdekken van hun verhaal, het definiëren van hun merkidentiteit en het communiceren van wat hen onderscheidt op een manier die de juiste gasten aanspreekt.</a:t>
            </a:r>
          </a:p>
        </p:txBody>
      </p:sp>
    </p:spTree>
    <p:extLst>
      <p:ext uri="{BB962C8B-B14F-4D97-AF65-F5344CB8AC3E}">
        <p14:creationId xmlns:p14="http://schemas.microsoft.com/office/powerpoint/2010/main" val="1164802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6D5C-A56B-A90C-FA63-531519FB7E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90A91A3-5478-98CB-FB3E-107EB287249C}"/>
              </a:ext>
            </a:extLst>
          </p:cNvPr>
          <p:cNvSpPr>
            <a:spLocks noGrp="1"/>
          </p:cNvSpPr>
          <p:nvPr>
            <p:ph type="body" sz="quarter" idx="16"/>
          </p:nvPr>
        </p:nvSpPr>
        <p:spPr>
          <a:xfrm>
            <a:off x="653780" y="472365"/>
            <a:ext cx="4803744" cy="803654"/>
          </a:xfrm>
        </p:spPr>
        <p:txBody>
          <a:bodyPr/>
          <a:lstStyle/>
          <a:p>
            <a:pPr>
              <a:lnSpc>
                <a:spcPts val="3720"/>
              </a:lnSpc>
            </a:pPr>
            <a:r>
              <a:rPr lang="en-US"/>
              <a:t>Een sterk merk opbouwen </a:t>
            </a:r>
          </a:p>
          <a:p>
            <a:pPr>
              <a:lnSpc>
                <a:spcPts val="3720"/>
              </a:lnSpc>
            </a:pPr>
            <a:r>
              <a:rPr lang="en-US"/>
              <a:t>sterk merk – </a:t>
            </a:r>
          </a:p>
          <a:p>
            <a:pPr>
              <a:lnSpc>
                <a:spcPts val="3720"/>
              </a:lnSpc>
            </a:pPr>
            <a:r>
              <a:rPr lang="en-US"/>
              <a:t>Onderscheid jezelf</a:t>
            </a:r>
          </a:p>
          <a:p>
            <a:pPr>
              <a:lnSpc>
                <a:spcPts val="3720"/>
              </a:lnSpc>
            </a:pPr>
            <a:endParaRPr lang="en-US"/>
          </a:p>
          <a:p>
            <a:pPr>
              <a:lnSpc>
                <a:spcPts val="3720"/>
              </a:lnSpc>
            </a:pPr>
            <a:endParaRPr lang="en-US"/>
          </a:p>
          <a:p>
            <a:pPr>
              <a:lnSpc>
                <a:spcPts val="3720"/>
              </a:lnSpc>
            </a:pPr>
            <a:r>
              <a:rPr lang="en-US"/>
              <a:t> </a:t>
            </a:r>
          </a:p>
        </p:txBody>
      </p:sp>
      <p:cxnSp>
        <p:nvCxnSpPr>
          <p:cNvPr id="2" name="Straight Connector 1">
            <a:extLst>
              <a:ext uri="{FF2B5EF4-FFF2-40B4-BE49-F238E27FC236}">
                <a16:creationId xmlns:a16="http://schemas.microsoft.com/office/drawing/2014/main" id="{98BF95EC-E079-F6E2-BC49-C88EAD838E91}"/>
              </a:ext>
            </a:extLst>
          </p:cNvPr>
          <p:cNvCxnSpPr>
            <a:cxnSpLocks/>
          </p:cNvCxnSpPr>
          <p:nvPr/>
        </p:nvCxnSpPr>
        <p:spPr>
          <a:xfrm>
            <a:off x="0" y="2685221"/>
            <a:ext cx="6096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6580F5-A03A-EBBD-15F7-D45F2E9450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a:p>
        </p:txBody>
      </p:sp>
      <p:sp>
        <p:nvSpPr>
          <p:cNvPr id="18" name="Text Placeholder 4">
            <a:extLst>
              <a:ext uri="{FF2B5EF4-FFF2-40B4-BE49-F238E27FC236}">
                <a16:creationId xmlns:a16="http://schemas.microsoft.com/office/drawing/2014/main" id="{8D424B08-9F26-FF51-80BF-F2E50072B9B4}"/>
              </a:ext>
            </a:extLst>
          </p:cNvPr>
          <p:cNvSpPr txBox="1">
            <a:spLocks/>
          </p:cNvSpPr>
          <p:nvPr/>
        </p:nvSpPr>
        <p:spPr>
          <a:xfrm>
            <a:off x="653780" y="3399314"/>
            <a:ext cx="10367146" cy="3055679"/>
          </a:xfrm>
          <a:prstGeom prst="rect">
            <a:avLst/>
          </a:prstGeom>
        </p:spPr>
        <p:txBody>
          <a:bodyPr numCol="2"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200" b="1">
                <a:solidFill>
                  <a:srgbClr val="4793A6"/>
                </a:solidFill>
              </a:rPr>
              <a:t>Belangrijkste leerdoelen </a:t>
            </a: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r>
              <a:rPr lang="en-IE" sz="2200">
                <a:solidFill>
                  <a:srgbClr val="414141"/>
                </a:solidFill>
              </a:rPr>
              <a:t>Begrijp het merkconcept van Alternative Tourism Accommodation (ATA) en waarom het verschilt van traditionele gastvrijheid.</a:t>
            </a:r>
          </a:p>
          <a:p>
            <a:pPr marL="457200" indent="-457200">
              <a:lnSpc>
                <a:spcPts val="2340"/>
              </a:lnSpc>
              <a:buClr>
                <a:srgbClr val="EC7C69"/>
              </a:buClr>
              <a:buFont typeface="+mj-lt"/>
              <a:buAutoNum type="arabicPeriod"/>
            </a:pPr>
            <a:r>
              <a:rPr lang="en-IE" sz="2200">
                <a:solidFill>
                  <a:srgbClr val="414141"/>
                </a:solidFill>
              </a:rPr>
              <a:t>Bepaal hun unique selling proposition (USP) en wat hun accommodatie zo bijzonder maakt.</a:t>
            </a:r>
          </a:p>
          <a:p>
            <a:pPr marL="457200" indent="-457200">
              <a:lnSpc>
                <a:spcPts val="2340"/>
              </a:lnSpc>
              <a:buClr>
                <a:srgbClr val="EC7C69"/>
              </a:buClr>
              <a:buFont typeface="+mj-lt"/>
              <a:buAutoNum type="arabicPeriod"/>
            </a:pPr>
            <a:r>
              <a:rPr lang="en-IE" sz="2200">
                <a:solidFill>
                  <a:srgbClr val="414141"/>
                </a:solidFill>
              </a:rPr>
              <a:t>Een merkverhaal creëren dat hun doel, waarden en verbondenheid met de locatie benadrukt.</a:t>
            </a:r>
          </a:p>
          <a:p>
            <a:pPr marL="457200" indent="-457200">
              <a:lnSpc>
                <a:spcPts val="2340"/>
              </a:lnSpc>
              <a:buClr>
                <a:srgbClr val="EC7C69"/>
              </a:buClr>
              <a:buFont typeface="+mj-lt"/>
              <a:buAutoNum type="arabicPeriod"/>
            </a:pPr>
            <a:r>
              <a:rPr lang="en-IE" sz="2200">
                <a:solidFill>
                  <a:srgbClr val="414141"/>
                </a:solidFill>
              </a:rPr>
              <a:t>Een consistente merkidentiteit creëren in beeld, geluid en gastbeleving.</a:t>
            </a:r>
          </a:p>
          <a:p>
            <a:pPr marL="457200" indent="-457200">
              <a:lnSpc>
                <a:spcPts val="2340"/>
              </a:lnSpc>
              <a:buClr>
                <a:srgbClr val="EC7C69"/>
              </a:buClr>
              <a:buFont typeface="+mj-lt"/>
              <a:buAutoNum type="arabicPeriod"/>
            </a:pPr>
            <a:r>
              <a:rPr lang="en-IE" sz="2200">
                <a:solidFill>
                  <a:srgbClr val="414141"/>
                </a:solidFill>
              </a:rPr>
              <a:t>Identificeer hun ideale gastprofiel en stem hun merk af op de verwachtingen van hun gasten.</a:t>
            </a:r>
            <a:endParaRPr lang="en-GB" sz="2200">
              <a:solidFill>
                <a:srgbClr val="414141"/>
              </a:solidFill>
            </a:endParaRPr>
          </a:p>
          <a:p>
            <a:pPr marL="457200" indent="-457200">
              <a:lnSpc>
                <a:spcPts val="2340"/>
              </a:lnSpc>
              <a:buClr>
                <a:srgbClr val="EC7C69"/>
              </a:buClr>
              <a:buFont typeface="+mj-lt"/>
              <a:buAutoNum type="arabicPeriod"/>
            </a:pPr>
            <a:endParaRPr lang="en-US" sz="2200">
              <a:solidFill>
                <a:srgbClr val="414141"/>
              </a:solidFill>
            </a:endParaRPr>
          </a:p>
        </p:txBody>
      </p:sp>
      <p:sp>
        <p:nvSpPr>
          <p:cNvPr id="21" name="Freeform 20">
            <a:extLst>
              <a:ext uri="{FF2B5EF4-FFF2-40B4-BE49-F238E27FC236}">
                <a16:creationId xmlns:a16="http://schemas.microsoft.com/office/drawing/2014/main" id="{8C5F03D6-0CF2-8B46-DA7A-E81216EB1C9B}"/>
              </a:ext>
            </a:extLst>
          </p:cNvPr>
          <p:cNvSpPr/>
          <p:nvPr/>
        </p:nvSpPr>
        <p:spPr>
          <a:xfrm rot="5400000">
            <a:off x="7720659" y="-1238524"/>
            <a:ext cx="3132691" cy="580999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blipFill dpi="0" rotWithShape="0">
            <a:blip r:embed="rId2"/>
            <a:srcRect/>
            <a:stretch>
              <a:fillRect l="-9647" t="-20984" r="-12443" b="-131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080058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86564-BE67-F40A-055B-626BD254B56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DFAC89FC-51B5-3843-B3E5-9D622D10E4BB}"/>
              </a:ext>
            </a:extLst>
          </p:cNvPr>
          <p:cNvSpPr txBox="1">
            <a:spLocks/>
          </p:cNvSpPr>
          <p:nvPr/>
        </p:nvSpPr>
        <p:spPr>
          <a:xfrm>
            <a:off x="653779" y="472365"/>
            <a:ext cx="5764541"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Waarom is het een sterk merk?</a:t>
            </a:r>
          </a:p>
          <a:p>
            <a:pPr>
              <a:lnSpc>
                <a:spcPts val="3720"/>
              </a:lnSpc>
            </a:pPr>
            <a:endParaRPr lang="en-US"/>
          </a:p>
        </p:txBody>
      </p:sp>
      <p:cxnSp>
        <p:nvCxnSpPr>
          <p:cNvPr id="10" name="Straight Connector 9">
            <a:extLst>
              <a:ext uri="{FF2B5EF4-FFF2-40B4-BE49-F238E27FC236}">
                <a16:creationId xmlns:a16="http://schemas.microsoft.com/office/drawing/2014/main" id="{5D077BBF-1396-CE73-FD2E-A471160F8E43}"/>
              </a:ext>
            </a:extLst>
          </p:cNvPr>
          <p:cNvCxnSpPr>
            <a:cxnSpLocks/>
          </p:cNvCxnSpPr>
          <p:nvPr/>
        </p:nvCxnSpPr>
        <p:spPr>
          <a:xfrm>
            <a:off x="0" y="1677658"/>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5B3C5E-271F-0400-B0DF-A7394661C7C1}"/>
              </a:ext>
            </a:extLst>
          </p:cNvPr>
          <p:cNvSpPr txBox="1">
            <a:spLocks/>
          </p:cNvSpPr>
          <p:nvPr/>
        </p:nvSpPr>
        <p:spPr>
          <a:xfrm>
            <a:off x="619290" y="1957233"/>
            <a:ext cx="10565203" cy="3964161"/>
          </a:xfrm>
          <a:prstGeom prst="rect">
            <a:avLst/>
          </a:prstGeom>
        </p:spPr>
        <p:txBody>
          <a:bodyPr numCol="2"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mj-lt"/>
              <a:buAutoNum type="arabicPeriod"/>
            </a:pPr>
            <a:r>
              <a:rPr lang="en-IE" sz="2200" b="1">
                <a:solidFill>
                  <a:srgbClr val="414141"/>
                </a:solidFill>
              </a:rPr>
              <a:t>Duidelijke band met de omgeving </a:t>
            </a:r>
            <a:r>
              <a:rPr lang="en-IE" sz="2200">
                <a:solidFill>
                  <a:srgbClr val="414141"/>
                </a:solidFill>
              </a:rPr>
              <a:t>– </a:t>
            </a:r>
            <a:r>
              <a:rPr lang="en-IE" sz="2200" err="1">
                <a:solidFill>
                  <a:srgbClr val="414141"/>
                </a:solidFill>
              </a:rPr>
              <a:t>Slieve </a:t>
            </a:r>
            <a:r>
              <a:rPr lang="en-IE" sz="2200">
                <a:solidFill>
                  <a:srgbClr val="414141"/>
                </a:solidFill>
              </a:rPr>
              <a:t>Elva B&amp;B ligt in het hart van de Burren, een door UNESCO erkend landschap, en maakt gebruik van zijn unieke natuurlijke en culturele omgeving als kernonderdeel van zijn merk. De naam zelf – </a:t>
            </a:r>
            <a:r>
              <a:rPr lang="en-IE" sz="2200" err="1">
                <a:solidFill>
                  <a:srgbClr val="414141"/>
                </a:solidFill>
              </a:rPr>
              <a:t>Slieve </a:t>
            </a:r>
            <a:r>
              <a:rPr lang="en-IE" sz="2200">
                <a:solidFill>
                  <a:srgbClr val="414141"/>
                </a:solidFill>
              </a:rPr>
              <a:t>Elva – verankert de accommodatie in het landschap en versterkt de authenticiteit en het gevoel van verbondenheid met de omgeving.</a:t>
            </a: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r>
              <a:rPr lang="en-IE" sz="2200" b="1">
                <a:solidFill>
                  <a:srgbClr val="414141"/>
                </a:solidFill>
              </a:rPr>
              <a:t>Authenticiteit en lokale onderdompeling </a:t>
            </a:r>
            <a:r>
              <a:rPr lang="en-IE" sz="2200">
                <a:solidFill>
                  <a:srgbClr val="414141"/>
                </a:solidFill>
              </a:rPr>
              <a:t>– Gasten worden uitgenodigd om het echte platteland van Clare te ervaren.</a:t>
            </a: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indent="0">
              <a:lnSpc>
                <a:spcPts val="2340"/>
              </a:lnSpc>
              <a:buClr>
                <a:srgbClr val="EC7C69"/>
              </a:buClr>
            </a:pPr>
            <a:endParaRPr lang="en-IE" sz="2200">
              <a:solidFill>
                <a:srgbClr val="414141"/>
              </a:solidFill>
            </a:endParaRPr>
          </a:p>
          <a:p>
            <a:pPr indent="0">
              <a:lnSpc>
                <a:spcPts val="2340"/>
              </a:lnSpc>
              <a:buClr>
                <a:srgbClr val="EC7C69"/>
              </a:buClr>
            </a:pPr>
            <a:r>
              <a:rPr lang="en-IE" sz="2200">
                <a:solidFill>
                  <a:srgbClr val="414141"/>
                </a:solidFill>
              </a:rPr>
              <a:t>De B&amp;B biedt lokale inzichten, persoonlijke gastvrijheid en verbindingen met gemeenschapsevenementen, wandelingen en tradities.</a:t>
            </a: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indent="0">
              <a:lnSpc>
                <a:spcPts val="2340"/>
              </a:lnSpc>
              <a:buClr>
                <a:srgbClr val="EC7C69"/>
              </a:buClr>
            </a:pPr>
            <a:endParaRPr lang="en-GB" sz="2200">
              <a:solidFill>
                <a:srgbClr val="414141"/>
              </a:solidFill>
            </a:endParaRPr>
          </a:p>
        </p:txBody>
      </p:sp>
      <p:sp>
        <p:nvSpPr>
          <p:cNvPr id="16" name="Freeform 15">
            <a:extLst>
              <a:ext uri="{FF2B5EF4-FFF2-40B4-BE49-F238E27FC236}">
                <a16:creationId xmlns:a16="http://schemas.microsoft.com/office/drawing/2014/main" id="{8845E908-1DE9-4F34-EA8B-746C04F13A38}"/>
              </a:ext>
            </a:extLst>
          </p:cNvPr>
          <p:cNvSpPr/>
          <p:nvPr/>
        </p:nvSpPr>
        <p:spPr>
          <a:xfrm>
            <a:off x="6418321" y="-4661911"/>
            <a:ext cx="4766172" cy="8839500"/>
          </a:xfrm>
          <a:custGeom>
            <a:avLst/>
            <a:gdLst>
              <a:gd name="connsiteX0" fmla="*/ 131541 w 4766172"/>
              <a:gd name="connsiteY0" fmla="*/ 4659017 h 8839500"/>
              <a:gd name="connsiteX1" fmla="*/ 131541 w 4766172"/>
              <a:gd name="connsiteY1" fmla="*/ 4663113 h 8839500"/>
              <a:gd name="connsiteX2" fmla="*/ 1037202 w 4766172"/>
              <a:gd name="connsiteY2" fmla="*/ 4663113 h 8839500"/>
              <a:gd name="connsiteX3" fmla="*/ 1161127 w 4766172"/>
              <a:gd name="connsiteY3" fmla="*/ 4663113 h 8839500"/>
              <a:gd name="connsiteX4" fmla="*/ 2556946 w 4766172"/>
              <a:gd name="connsiteY4" fmla="*/ 4663113 h 8839500"/>
              <a:gd name="connsiteX5" fmla="*/ 3586532 w 4766172"/>
              <a:gd name="connsiteY5" fmla="*/ 4663113 h 8839500"/>
              <a:gd name="connsiteX6" fmla="*/ 3586532 w 4766172"/>
              <a:gd name="connsiteY6" fmla="*/ 4663112 h 8839500"/>
              <a:gd name="connsiteX7" fmla="*/ 4058970 w 4766172"/>
              <a:gd name="connsiteY7" fmla="*/ 4663112 h 8839500"/>
              <a:gd name="connsiteX8" fmla="*/ 4766172 w 4766172"/>
              <a:gd name="connsiteY8" fmla="*/ 4663112 h 8839500"/>
              <a:gd name="connsiteX9" fmla="*/ 4766172 w 4766172"/>
              <a:gd name="connsiteY9" fmla="*/ 4769107 h 8839500"/>
              <a:gd name="connsiteX10" fmla="*/ 4766172 w 4766172"/>
              <a:gd name="connsiteY10" fmla="*/ 4919591 h 8839500"/>
              <a:gd name="connsiteX11" fmla="*/ 4766172 w 4766172"/>
              <a:gd name="connsiteY11" fmla="*/ 6019342 h 8839500"/>
              <a:gd name="connsiteX12" fmla="*/ 4761199 w 4766172"/>
              <a:gd name="connsiteY12" fmla="*/ 6019342 h 8839500"/>
              <a:gd name="connsiteX13" fmla="*/ 4766172 w 4766172"/>
              <a:gd name="connsiteY13" fmla="*/ 6169826 h 8839500"/>
              <a:gd name="connsiteX14" fmla="*/ 2383086 w 4766172"/>
              <a:gd name="connsiteY14" fmla="*/ 8839500 h 8839500"/>
              <a:gd name="connsiteX15" fmla="*/ 1 w 4766172"/>
              <a:gd name="connsiteY15" fmla="*/ 6169826 h 8839500"/>
              <a:gd name="connsiteX16" fmla="*/ 4975 w 4766172"/>
              <a:gd name="connsiteY16" fmla="*/ 6019342 h 8839500"/>
              <a:gd name="connsiteX17" fmla="*/ 1 w 4766172"/>
              <a:gd name="connsiteY17" fmla="*/ 6019342 h 8839500"/>
              <a:gd name="connsiteX18" fmla="*/ 1 w 4766172"/>
              <a:gd name="connsiteY18" fmla="*/ 4919591 h 8839500"/>
              <a:gd name="connsiteX19" fmla="*/ 1 w 4766172"/>
              <a:gd name="connsiteY19" fmla="*/ 4769107 h 8839500"/>
              <a:gd name="connsiteX20" fmla="*/ 1 w 4766172"/>
              <a:gd name="connsiteY20" fmla="*/ 4662771 h 8839500"/>
              <a:gd name="connsiteX21" fmla="*/ 7616 w 4766172"/>
              <a:gd name="connsiteY21" fmla="*/ 4663113 h 8839500"/>
              <a:gd name="connsiteX22" fmla="*/ 131541 w 4766172"/>
              <a:gd name="connsiteY22" fmla="*/ 4659017 h 8839500"/>
              <a:gd name="connsiteX23" fmla="*/ 0 w 4766172"/>
              <a:gd name="connsiteY23" fmla="*/ 0 h 8839500"/>
              <a:gd name="connsiteX24" fmla="*/ 4766171 w 4766172"/>
              <a:gd name="connsiteY24" fmla="*/ 0 h 8839500"/>
              <a:gd name="connsiteX25" fmla="*/ 4766171 w 4766172"/>
              <a:gd name="connsiteY25" fmla="*/ 738101 h 8839500"/>
              <a:gd name="connsiteX26" fmla="*/ 4058970 w 4766172"/>
              <a:gd name="connsiteY26" fmla="*/ 738101 h 8839500"/>
              <a:gd name="connsiteX27" fmla="*/ 2663151 w 4766172"/>
              <a:gd name="connsiteY27" fmla="*/ 738101 h 8839500"/>
              <a:gd name="connsiteX28" fmla="*/ 2539226 w 4766172"/>
              <a:gd name="connsiteY28" fmla="*/ 738101 h 8839500"/>
              <a:gd name="connsiteX29" fmla="*/ 1633565 w 4766172"/>
              <a:gd name="connsiteY29" fmla="*/ 738101 h 8839500"/>
              <a:gd name="connsiteX30" fmla="*/ 1633565 w 4766172"/>
              <a:gd name="connsiteY30" fmla="*/ 738102 h 8839500"/>
              <a:gd name="connsiteX31" fmla="*/ 1509735 w 4766172"/>
              <a:gd name="connsiteY31" fmla="*/ 738102 h 8839500"/>
              <a:gd name="connsiteX32" fmla="*/ 1509640 w 4766172"/>
              <a:gd name="connsiteY32" fmla="*/ 738101 h 8839500"/>
              <a:gd name="connsiteX33" fmla="*/ 1509622 w 4766172"/>
              <a:gd name="connsiteY33" fmla="*/ 738102 h 8839500"/>
              <a:gd name="connsiteX34" fmla="*/ 1161127 w 4766172"/>
              <a:gd name="connsiteY34" fmla="*/ 738102 h 8839500"/>
              <a:gd name="connsiteX35" fmla="*/ 1037202 w 4766172"/>
              <a:gd name="connsiteY35" fmla="*/ 738102 h 8839500"/>
              <a:gd name="connsiteX36" fmla="*/ 131541 w 4766172"/>
              <a:gd name="connsiteY36" fmla="*/ 738102 h 8839500"/>
              <a:gd name="connsiteX37" fmla="*/ 131541 w 4766172"/>
              <a:gd name="connsiteY37" fmla="*/ 742198 h 8839500"/>
              <a:gd name="connsiteX38" fmla="*/ 7616 w 4766172"/>
              <a:gd name="connsiteY38" fmla="*/ 738102 h 8839500"/>
              <a:gd name="connsiteX39" fmla="*/ 0 w 4766172"/>
              <a:gd name="connsiteY39" fmla="*/ 738445 h 883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766172" h="8839500">
                <a:moveTo>
                  <a:pt x="131541" y="4659017"/>
                </a:moveTo>
                <a:lnTo>
                  <a:pt x="131541" y="4663113"/>
                </a:lnTo>
                <a:lnTo>
                  <a:pt x="1037202" y="4663113"/>
                </a:lnTo>
                <a:lnTo>
                  <a:pt x="1161127" y="4663113"/>
                </a:lnTo>
                <a:lnTo>
                  <a:pt x="2556946" y="4663113"/>
                </a:lnTo>
                <a:lnTo>
                  <a:pt x="3586532" y="4663113"/>
                </a:lnTo>
                <a:lnTo>
                  <a:pt x="3586532" y="4663112"/>
                </a:lnTo>
                <a:lnTo>
                  <a:pt x="4058970" y="4663112"/>
                </a:lnTo>
                <a:lnTo>
                  <a:pt x="4766172" y="4663112"/>
                </a:lnTo>
                <a:lnTo>
                  <a:pt x="4766172" y="4769107"/>
                </a:lnTo>
                <a:lnTo>
                  <a:pt x="4766172" y="4919591"/>
                </a:lnTo>
                <a:lnTo>
                  <a:pt x="4766172" y="6019342"/>
                </a:lnTo>
                <a:lnTo>
                  <a:pt x="4761199" y="6019342"/>
                </a:lnTo>
                <a:cubicBezTo>
                  <a:pt x="4766172" y="6069504"/>
                  <a:pt x="4766172" y="6119667"/>
                  <a:pt x="4766172" y="6169826"/>
                </a:cubicBezTo>
                <a:cubicBezTo>
                  <a:pt x="4766172" y="7646788"/>
                  <a:pt x="3701497" y="8839500"/>
                  <a:pt x="2383086" y="8839500"/>
                </a:cubicBezTo>
                <a:cubicBezTo>
                  <a:pt x="1064679" y="8839500"/>
                  <a:pt x="1" y="7641210"/>
                  <a:pt x="1" y="6169826"/>
                </a:cubicBezTo>
                <a:cubicBezTo>
                  <a:pt x="1" y="6119666"/>
                  <a:pt x="1" y="6063929"/>
                  <a:pt x="4975" y="6019342"/>
                </a:cubicBezTo>
                <a:lnTo>
                  <a:pt x="1" y="6019342"/>
                </a:lnTo>
                <a:lnTo>
                  <a:pt x="1" y="4919591"/>
                </a:lnTo>
                <a:lnTo>
                  <a:pt x="1" y="4769107"/>
                </a:lnTo>
                <a:lnTo>
                  <a:pt x="1" y="4662771"/>
                </a:lnTo>
                <a:lnTo>
                  <a:pt x="7616" y="4663113"/>
                </a:lnTo>
                <a:cubicBezTo>
                  <a:pt x="48922" y="4663113"/>
                  <a:pt x="90232" y="4663113"/>
                  <a:pt x="131541" y="4659017"/>
                </a:cubicBezTo>
                <a:close/>
                <a:moveTo>
                  <a:pt x="0" y="0"/>
                </a:moveTo>
                <a:lnTo>
                  <a:pt x="4766171" y="0"/>
                </a:lnTo>
                <a:lnTo>
                  <a:pt x="4766171" y="738101"/>
                </a:lnTo>
                <a:lnTo>
                  <a:pt x="4058970" y="738101"/>
                </a:lnTo>
                <a:lnTo>
                  <a:pt x="2663151" y="738101"/>
                </a:lnTo>
                <a:lnTo>
                  <a:pt x="2539226" y="738101"/>
                </a:lnTo>
                <a:lnTo>
                  <a:pt x="1633565" y="738101"/>
                </a:lnTo>
                <a:lnTo>
                  <a:pt x="1633565" y="738102"/>
                </a:lnTo>
                <a:lnTo>
                  <a:pt x="1509735" y="738102"/>
                </a:lnTo>
                <a:lnTo>
                  <a:pt x="1509640" y="738101"/>
                </a:lnTo>
                <a:lnTo>
                  <a:pt x="1509622" y="738102"/>
                </a:lnTo>
                <a:lnTo>
                  <a:pt x="1161127" y="738102"/>
                </a:lnTo>
                <a:lnTo>
                  <a:pt x="1037202" y="738102"/>
                </a:lnTo>
                <a:lnTo>
                  <a:pt x="131541" y="738102"/>
                </a:lnTo>
                <a:lnTo>
                  <a:pt x="131541" y="742198"/>
                </a:lnTo>
                <a:cubicBezTo>
                  <a:pt x="94823" y="738102"/>
                  <a:pt x="48923" y="738102"/>
                  <a:pt x="7616" y="738102"/>
                </a:cubicBezTo>
                <a:lnTo>
                  <a:pt x="0" y="738445"/>
                </a:lnTo>
                <a:close/>
              </a:path>
            </a:pathLst>
          </a:custGeom>
          <a:blipFill dpi="0" rotWithShape="0">
            <a:blip r:embed="rId2"/>
            <a:srcRect/>
            <a:stretch>
              <a:fillRect l="-16125" t="51345" r="-20961" b="-48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9" name="Group 18">
            <a:extLst>
              <a:ext uri="{FF2B5EF4-FFF2-40B4-BE49-F238E27FC236}">
                <a16:creationId xmlns:a16="http://schemas.microsoft.com/office/drawing/2014/main" id="{1B6E7E13-D527-39FD-34E6-1E3FF1195890}"/>
              </a:ext>
            </a:extLst>
          </p:cNvPr>
          <p:cNvGrpSpPr/>
          <p:nvPr/>
        </p:nvGrpSpPr>
        <p:grpSpPr>
          <a:xfrm>
            <a:off x="8966551" y="3242562"/>
            <a:ext cx="3253859" cy="554397"/>
            <a:chOff x="1800741" y="6353467"/>
            <a:chExt cx="3253859" cy="554397"/>
          </a:xfrm>
        </p:grpSpPr>
        <p:sp>
          <p:nvSpPr>
            <p:cNvPr id="17" name="object 3">
              <a:extLst>
                <a:ext uri="{FF2B5EF4-FFF2-40B4-BE49-F238E27FC236}">
                  <a16:creationId xmlns:a16="http://schemas.microsoft.com/office/drawing/2014/main" id="{1A8736D6-49C7-CCB7-E68E-BC37CB94D980}"/>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8" name="Text Placeholder 6">
              <a:extLst>
                <a:ext uri="{FF2B5EF4-FFF2-40B4-BE49-F238E27FC236}">
                  <a16:creationId xmlns:a16="http://schemas.microsoft.com/office/drawing/2014/main" id="{9E6A5469-0D2E-1FF8-B375-3EB7FA782490}"/>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Fotocredits: </a:t>
              </a:r>
              <a:r>
                <a:rPr lang="en-IE" sz="1200" err="1"/>
                <a:t>sustainabletourismnetwork</a:t>
              </a:r>
              <a:endParaRPr lang="en-IE" sz="1200"/>
            </a:p>
          </p:txBody>
        </p:sp>
      </p:grpSp>
      <p:sp>
        <p:nvSpPr>
          <p:cNvPr id="20" name="TextBox 19">
            <a:extLst>
              <a:ext uri="{FF2B5EF4-FFF2-40B4-BE49-F238E27FC236}">
                <a16:creationId xmlns:a16="http://schemas.microsoft.com/office/drawing/2014/main" id="{30801E7C-3B69-A18D-5AA0-DCED31B8BDB8}"/>
              </a:ext>
            </a:extLst>
          </p:cNvPr>
          <p:cNvSpPr txBox="1"/>
          <p:nvPr/>
        </p:nvSpPr>
        <p:spPr>
          <a:xfrm>
            <a:off x="977300" y="6200968"/>
            <a:ext cx="7824107" cy="369332"/>
          </a:xfrm>
          <a:prstGeom prst="rect">
            <a:avLst/>
          </a:prstGeom>
          <a:noFill/>
        </p:spPr>
        <p:txBody>
          <a:bodyPr wrap="square">
            <a:spAutoFit/>
          </a:bodyPr>
          <a:lstStyle/>
          <a:p>
            <a:r>
              <a:rPr lang="en-US" b="1">
                <a:solidFill>
                  <a:srgbClr val="414141"/>
                </a:solidFill>
              </a:rPr>
              <a:t>Bron </a:t>
            </a:r>
            <a:r>
              <a:rPr lang="en-US">
                <a:solidFill>
                  <a:srgbClr val="459597"/>
                </a:solidFill>
                <a:hlinkClick r:id="rId3">
                  <a:extLst>
                    <a:ext uri="{A12FA001-AC4F-418D-AE19-62706E023703}">
                      <ahyp:hlinkClr xmlns:ahyp="http://schemas.microsoft.com/office/drawing/2018/hyperlinkcolor" val="tx"/>
                    </a:ext>
                  </a:extLst>
                </a:hlinkClick>
              </a:rPr>
              <a:t> Casestudy: Groene eco-toeristische B&amp;B behaalt duurzaamheidscertificering</a:t>
            </a:r>
            <a:endParaRPr lang="en-IE">
              <a:solidFill>
                <a:srgbClr val="459597"/>
              </a:solidFill>
            </a:endParaRPr>
          </a:p>
        </p:txBody>
      </p:sp>
      <p:sp>
        <p:nvSpPr>
          <p:cNvPr id="21" name="Slide Number Placeholder 5">
            <a:extLst>
              <a:ext uri="{FF2B5EF4-FFF2-40B4-BE49-F238E27FC236}">
                <a16:creationId xmlns:a16="http://schemas.microsoft.com/office/drawing/2014/main" id="{D5CAA2BF-D453-93B9-3FC2-B2C462D87A1E}"/>
              </a:ext>
            </a:extLst>
          </p:cNvPr>
          <p:cNvSpPr txBox="1">
            <a:spLocks/>
          </p:cNvSpPr>
          <p:nvPr/>
        </p:nvSpPr>
        <p:spPr>
          <a:xfrm>
            <a:off x="11681466" y="6468440"/>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a:p>
        </p:txBody>
      </p:sp>
    </p:spTree>
    <p:extLst>
      <p:ext uri="{BB962C8B-B14F-4D97-AF65-F5344CB8AC3E}">
        <p14:creationId xmlns:p14="http://schemas.microsoft.com/office/powerpoint/2010/main" val="2640752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ADF5C-1D2A-BCE3-716C-7891B61375B9}"/>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E7F9D4D-C4EE-60DA-4466-425267942BD3}"/>
              </a:ext>
            </a:extLst>
          </p:cNvPr>
          <p:cNvSpPr txBox="1">
            <a:spLocks/>
          </p:cNvSpPr>
          <p:nvPr/>
        </p:nvSpPr>
        <p:spPr>
          <a:xfrm>
            <a:off x="653780" y="472365"/>
            <a:ext cx="5099320"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Waarom is het een sterk merk?</a:t>
            </a:r>
          </a:p>
          <a:p>
            <a:pPr>
              <a:lnSpc>
                <a:spcPts val="3720"/>
              </a:lnSpc>
            </a:pPr>
            <a:endParaRPr lang="en-US"/>
          </a:p>
        </p:txBody>
      </p:sp>
      <p:cxnSp>
        <p:nvCxnSpPr>
          <p:cNvPr id="10" name="Straight Connector 9">
            <a:extLst>
              <a:ext uri="{FF2B5EF4-FFF2-40B4-BE49-F238E27FC236}">
                <a16:creationId xmlns:a16="http://schemas.microsoft.com/office/drawing/2014/main" id="{81CA9BB3-FC12-6DCD-9BA6-BB828D5ED9C4}"/>
              </a:ext>
            </a:extLst>
          </p:cNvPr>
          <p:cNvCxnSpPr>
            <a:cxnSpLocks/>
          </p:cNvCxnSpPr>
          <p:nvPr/>
        </p:nvCxnSpPr>
        <p:spPr>
          <a:xfrm>
            <a:off x="0" y="1677658"/>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02BCB4C-D629-D3F4-BD86-E3B58A3821EC}"/>
              </a:ext>
            </a:extLst>
          </p:cNvPr>
          <p:cNvSpPr txBox="1">
            <a:spLocks/>
          </p:cNvSpPr>
          <p:nvPr/>
        </p:nvSpPr>
        <p:spPr>
          <a:xfrm>
            <a:off x="619290" y="1788268"/>
            <a:ext cx="6524460" cy="4350785"/>
          </a:xfrm>
          <a:prstGeom prst="rect">
            <a:avLst/>
          </a:prstGeom>
        </p:spPr>
        <p:txBody>
          <a:bodyPr numCol="2"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mj-lt"/>
              <a:buAutoNum type="arabicPeriod" startAt="3"/>
            </a:pPr>
            <a:r>
              <a:rPr lang="en-IE" sz="2200" b="1" dirty="0" err="1">
                <a:solidFill>
                  <a:srgbClr val="414141"/>
                </a:solidFill>
              </a:rPr>
              <a:t>Persoonlijk</a:t>
            </a:r>
            <a:r>
              <a:rPr lang="en-IE" sz="2200" b="1" dirty="0">
                <a:solidFill>
                  <a:srgbClr val="414141"/>
                </a:solidFill>
              </a:rPr>
              <a:t> </a:t>
            </a:r>
            <a:r>
              <a:rPr lang="en-IE" sz="2200" b="1" dirty="0" err="1">
                <a:solidFill>
                  <a:srgbClr val="414141"/>
                </a:solidFill>
              </a:rPr>
              <a:t>verhaal</a:t>
            </a:r>
            <a:r>
              <a:rPr lang="en-IE" sz="2200" b="1" dirty="0">
                <a:solidFill>
                  <a:srgbClr val="414141"/>
                </a:solidFill>
              </a:rPr>
              <a:t> </a:t>
            </a:r>
            <a:r>
              <a:rPr lang="en-IE" sz="2200" b="1" dirty="0" err="1">
                <a:solidFill>
                  <a:srgbClr val="414141"/>
                </a:solidFill>
              </a:rPr>
              <a:t>en</a:t>
            </a:r>
            <a:r>
              <a:rPr lang="en-IE" sz="2200" b="1" dirty="0">
                <a:solidFill>
                  <a:srgbClr val="414141"/>
                </a:solidFill>
              </a:rPr>
              <a:t> </a:t>
            </a:r>
            <a:r>
              <a:rPr lang="en-IE" sz="2200" b="1" dirty="0" err="1">
                <a:solidFill>
                  <a:srgbClr val="414141"/>
                </a:solidFill>
              </a:rPr>
              <a:t>identiteit</a:t>
            </a:r>
            <a:r>
              <a:rPr lang="en-IE" sz="2200" b="1" dirty="0">
                <a:solidFill>
                  <a:srgbClr val="414141"/>
                </a:solidFill>
              </a:rPr>
              <a:t> van de </a:t>
            </a:r>
            <a:r>
              <a:rPr lang="en-IE" sz="2200" b="1" dirty="0" err="1">
                <a:solidFill>
                  <a:srgbClr val="414141"/>
                </a:solidFill>
              </a:rPr>
              <a:t>gastheer</a:t>
            </a:r>
            <a:r>
              <a:rPr lang="en-IE" sz="2200" b="1" dirty="0">
                <a:solidFill>
                  <a:srgbClr val="414141"/>
                </a:solidFill>
              </a:rPr>
              <a:t>/</a:t>
            </a:r>
            <a:r>
              <a:rPr lang="en-IE" sz="2200" b="1" dirty="0" err="1">
                <a:solidFill>
                  <a:srgbClr val="414141"/>
                </a:solidFill>
              </a:rPr>
              <a:t>gastvrouw</a:t>
            </a:r>
            <a:r>
              <a:rPr lang="en-IE" sz="2200" b="1" dirty="0">
                <a:solidFill>
                  <a:srgbClr val="414141"/>
                </a:solidFill>
              </a:rPr>
              <a:t> </a:t>
            </a:r>
            <a:r>
              <a:rPr lang="en-IE" sz="2200" dirty="0">
                <a:solidFill>
                  <a:srgbClr val="414141"/>
                </a:solidFill>
              </a:rPr>
              <a:t>– de </a:t>
            </a:r>
            <a:r>
              <a:rPr lang="en-IE" sz="2200" dirty="0" err="1">
                <a:solidFill>
                  <a:srgbClr val="414141"/>
                </a:solidFill>
              </a:rPr>
              <a:t>persoonlijkheden</a:t>
            </a:r>
            <a:r>
              <a:rPr lang="en-IE" sz="2200" dirty="0">
                <a:solidFill>
                  <a:srgbClr val="414141"/>
                </a:solidFill>
              </a:rPr>
              <a:t> </a:t>
            </a:r>
            <a:r>
              <a:rPr lang="en-IE" sz="2200" dirty="0" err="1">
                <a:solidFill>
                  <a:srgbClr val="414141"/>
                </a:solidFill>
              </a:rPr>
              <a:t>en</a:t>
            </a:r>
            <a:r>
              <a:rPr lang="en-IE" sz="2200" dirty="0">
                <a:solidFill>
                  <a:srgbClr val="414141"/>
                </a:solidFill>
              </a:rPr>
              <a:t> </a:t>
            </a:r>
            <a:r>
              <a:rPr lang="en-IE" sz="2200" dirty="0" err="1">
                <a:solidFill>
                  <a:srgbClr val="414141"/>
                </a:solidFill>
              </a:rPr>
              <a:t>verhalen</a:t>
            </a:r>
            <a:r>
              <a:rPr lang="en-IE" sz="2200" dirty="0">
                <a:solidFill>
                  <a:srgbClr val="414141"/>
                </a:solidFill>
              </a:rPr>
              <a:t> van de </a:t>
            </a:r>
            <a:r>
              <a:rPr lang="en-IE" sz="2200" dirty="0" err="1">
                <a:solidFill>
                  <a:srgbClr val="414141"/>
                </a:solidFill>
              </a:rPr>
              <a:t>gastheren</a:t>
            </a:r>
            <a:r>
              <a:rPr lang="en-IE" sz="2200" dirty="0">
                <a:solidFill>
                  <a:srgbClr val="414141"/>
                </a:solidFill>
              </a:rPr>
              <a:t>/</a:t>
            </a:r>
            <a:r>
              <a:rPr lang="en-IE" sz="2200" dirty="0" err="1">
                <a:solidFill>
                  <a:srgbClr val="414141"/>
                </a:solidFill>
              </a:rPr>
              <a:t>gastvrouwen</a:t>
            </a:r>
            <a:r>
              <a:rPr lang="en-IE" sz="2200" dirty="0">
                <a:solidFill>
                  <a:srgbClr val="414141"/>
                </a:solidFill>
              </a:rPr>
              <a:t> </a:t>
            </a:r>
            <a:r>
              <a:rPr lang="en-IE" sz="2200" dirty="0" err="1">
                <a:solidFill>
                  <a:srgbClr val="414141"/>
                </a:solidFill>
              </a:rPr>
              <a:t>komen</a:t>
            </a:r>
            <a:r>
              <a:rPr lang="en-IE" sz="2200" dirty="0">
                <a:solidFill>
                  <a:srgbClr val="414141"/>
                </a:solidFill>
              </a:rPr>
              <a:t> </a:t>
            </a:r>
            <a:r>
              <a:rPr lang="en-IE" sz="2200" dirty="0" err="1">
                <a:solidFill>
                  <a:srgbClr val="414141"/>
                </a:solidFill>
              </a:rPr>
              <a:t>goed</a:t>
            </a:r>
            <a:r>
              <a:rPr lang="en-IE" sz="2200" dirty="0">
                <a:solidFill>
                  <a:srgbClr val="414141"/>
                </a:solidFill>
              </a:rPr>
              <a:t> </a:t>
            </a:r>
            <a:r>
              <a:rPr lang="en-IE" sz="2200" dirty="0" err="1">
                <a:solidFill>
                  <a:srgbClr val="414141"/>
                </a:solidFill>
              </a:rPr>
              <a:t>naar</a:t>
            </a:r>
            <a:r>
              <a:rPr lang="en-IE" sz="2200" dirty="0">
                <a:solidFill>
                  <a:srgbClr val="414141"/>
                </a:solidFill>
              </a:rPr>
              <a:t> </a:t>
            </a:r>
            <a:r>
              <a:rPr lang="en-IE" sz="2200" dirty="0" err="1">
                <a:solidFill>
                  <a:srgbClr val="414141"/>
                </a:solidFill>
              </a:rPr>
              <a:t>voren</a:t>
            </a:r>
            <a:r>
              <a:rPr lang="en-IE" sz="2200" dirty="0">
                <a:solidFill>
                  <a:srgbClr val="414141"/>
                </a:solidFill>
              </a:rPr>
              <a:t>. Gasten </a:t>
            </a:r>
            <a:r>
              <a:rPr lang="en-IE" sz="2200" dirty="0" err="1">
                <a:solidFill>
                  <a:srgbClr val="414141"/>
                </a:solidFill>
              </a:rPr>
              <a:t>onthouden</a:t>
            </a:r>
            <a:r>
              <a:rPr lang="en-IE" sz="2200" dirty="0">
                <a:solidFill>
                  <a:srgbClr val="414141"/>
                </a:solidFill>
              </a:rPr>
              <a:t> de </a:t>
            </a:r>
            <a:r>
              <a:rPr lang="en-IE" sz="2200" dirty="0" err="1">
                <a:solidFill>
                  <a:srgbClr val="414141"/>
                </a:solidFill>
              </a:rPr>
              <a:t>warmte</a:t>
            </a:r>
            <a:r>
              <a:rPr lang="en-IE" sz="2200" dirty="0">
                <a:solidFill>
                  <a:srgbClr val="414141"/>
                </a:solidFill>
              </a:rPr>
              <a:t>, </a:t>
            </a:r>
            <a:r>
              <a:rPr lang="en-IE" sz="2200" dirty="0" err="1">
                <a:solidFill>
                  <a:srgbClr val="414141"/>
                </a:solidFill>
              </a:rPr>
              <a:t>zorgzaamheid</a:t>
            </a:r>
            <a:r>
              <a:rPr lang="en-IE" sz="2200" dirty="0">
                <a:solidFill>
                  <a:srgbClr val="414141"/>
                </a:solidFill>
              </a:rPr>
              <a:t> </a:t>
            </a:r>
            <a:r>
              <a:rPr lang="en-IE" sz="2200" dirty="0" err="1">
                <a:solidFill>
                  <a:srgbClr val="414141"/>
                </a:solidFill>
              </a:rPr>
              <a:t>en</a:t>
            </a:r>
            <a:r>
              <a:rPr lang="en-IE" sz="2200" dirty="0">
                <a:solidFill>
                  <a:srgbClr val="414141"/>
                </a:solidFill>
              </a:rPr>
              <a:t> </a:t>
            </a:r>
            <a:r>
              <a:rPr lang="en-IE" sz="2200" dirty="0" err="1">
                <a:solidFill>
                  <a:srgbClr val="414141"/>
                </a:solidFill>
              </a:rPr>
              <a:t>persoonlijke</a:t>
            </a:r>
            <a:r>
              <a:rPr lang="en-IE" sz="2200" dirty="0">
                <a:solidFill>
                  <a:srgbClr val="414141"/>
                </a:solidFill>
              </a:rPr>
              <a:t> </a:t>
            </a:r>
            <a:r>
              <a:rPr lang="en-IE" sz="2200" dirty="0" err="1">
                <a:solidFill>
                  <a:srgbClr val="414141"/>
                </a:solidFill>
              </a:rPr>
              <a:t>benadering</a:t>
            </a:r>
            <a:r>
              <a:rPr lang="en-IE" sz="2200" dirty="0">
                <a:solidFill>
                  <a:srgbClr val="414141"/>
                </a:solidFill>
              </a:rPr>
              <a:t>, die </a:t>
            </a:r>
            <a:r>
              <a:rPr lang="en-IE" sz="2200" dirty="0" err="1">
                <a:solidFill>
                  <a:srgbClr val="414141"/>
                </a:solidFill>
              </a:rPr>
              <a:t>onderdeel</a:t>
            </a:r>
            <a:r>
              <a:rPr lang="en-IE" sz="2200" dirty="0">
                <a:solidFill>
                  <a:srgbClr val="414141"/>
                </a:solidFill>
              </a:rPr>
              <a:t> </a:t>
            </a:r>
            <a:r>
              <a:rPr lang="en-IE" sz="2200" dirty="0" err="1">
                <a:solidFill>
                  <a:srgbClr val="414141"/>
                </a:solidFill>
              </a:rPr>
              <a:t>worden</a:t>
            </a:r>
            <a:r>
              <a:rPr lang="en-IE" sz="2200" dirty="0">
                <a:solidFill>
                  <a:srgbClr val="414141"/>
                </a:solidFill>
              </a:rPr>
              <a:t> van de </a:t>
            </a:r>
            <a:r>
              <a:rPr lang="en-IE" sz="2200" dirty="0" err="1">
                <a:solidFill>
                  <a:srgbClr val="414141"/>
                </a:solidFill>
              </a:rPr>
              <a:t>merkidentiteit</a:t>
            </a:r>
            <a:r>
              <a:rPr lang="en-IE" sz="2200" dirty="0">
                <a:solidFill>
                  <a:srgbClr val="414141"/>
                </a:solidFill>
              </a:rPr>
              <a:t>. Dit </a:t>
            </a:r>
            <a:r>
              <a:rPr lang="en-IE" sz="2200" dirty="0" err="1">
                <a:solidFill>
                  <a:srgbClr val="414141"/>
                </a:solidFill>
              </a:rPr>
              <a:t>menselijke</a:t>
            </a:r>
            <a:r>
              <a:rPr lang="en-IE" sz="2200" dirty="0">
                <a:solidFill>
                  <a:srgbClr val="414141"/>
                </a:solidFill>
              </a:rPr>
              <a:t> element </a:t>
            </a:r>
            <a:r>
              <a:rPr lang="en-IE" sz="2200" dirty="0" err="1">
                <a:solidFill>
                  <a:srgbClr val="414141"/>
                </a:solidFill>
              </a:rPr>
              <a:t>zorgt</a:t>
            </a:r>
            <a:r>
              <a:rPr lang="en-IE" sz="2200" dirty="0">
                <a:solidFill>
                  <a:srgbClr val="414141"/>
                </a:solidFill>
              </a:rPr>
              <a:t> </a:t>
            </a:r>
            <a:r>
              <a:rPr lang="en-IE" sz="2200" dirty="0" err="1">
                <a:solidFill>
                  <a:srgbClr val="414141"/>
                </a:solidFill>
              </a:rPr>
              <a:t>voor</a:t>
            </a:r>
            <a:r>
              <a:rPr lang="en-IE" sz="2200" dirty="0">
                <a:solidFill>
                  <a:srgbClr val="414141"/>
                </a:solidFill>
              </a:rPr>
              <a:t> </a:t>
            </a:r>
            <a:r>
              <a:rPr lang="en-IE" sz="2200" dirty="0" err="1">
                <a:solidFill>
                  <a:srgbClr val="414141"/>
                </a:solidFill>
              </a:rPr>
              <a:t>vertrouwen</a:t>
            </a:r>
            <a:r>
              <a:rPr lang="en-IE" sz="2200" dirty="0">
                <a:solidFill>
                  <a:srgbClr val="414141"/>
                </a:solidFill>
              </a:rPr>
              <a:t> </a:t>
            </a:r>
            <a:r>
              <a:rPr lang="en-IE" sz="2200" dirty="0" err="1">
                <a:solidFill>
                  <a:srgbClr val="414141"/>
                </a:solidFill>
              </a:rPr>
              <a:t>en</a:t>
            </a:r>
            <a:r>
              <a:rPr lang="en-IE" sz="2200" dirty="0">
                <a:solidFill>
                  <a:srgbClr val="414141"/>
                </a:solidFill>
              </a:rPr>
              <a:t> </a:t>
            </a:r>
            <a:r>
              <a:rPr lang="en-IE" sz="2200" dirty="0" err="1">
                <a:solidFill>
                  <a:srgbClr val="414141"/>
                </a:solidFill>
              </a:rPr>
              <a:t>een</a:t>
            </a:r>
            <a:r>
              <a:rPr lang="en-IE" sz="2200" dirty="0">
                <a:solidFill>
                  <a:srgbClr val="414141"/>
                </a:solidFill>
              </a:rPr>
              <a:t> </a:t>
            </a:r>
            <a:r>
              <a:rPr lang="en-IE" sz="2200" dirty="0" err="1">
                <a:solidFill>
                  <a:srgbClr val="414141"/>
                </a:solidFill>
              </a:rPr>
              <a:t>emotionele</a:t>
            </a:r>
            <a:r>
              <a:rPr lang="en-IE" sz="2200" dirty="0">
                <a:solidFill>
                  <a:srgbClr val="414141"/>
                </a:solidFill>
              </a:rPr>
              <a:t> band.</a:t>
            </a:r>
          </a:p>
          <a:p>
            <a:pPr marL="457200" indent="-457200">
              <a:lnSpc>
                <a:spcPts val="2340"/>
              </a:lnSpc>
              <a:buClr>
                <a:srgbClr val="EC7C69"/>
              </a:buClr>
              <a:buFont typeface="+mj-lt"/>
              <a:buAutoNum type="arabicPeriod" startAt="4"/>
            </a:pPr>
            <a:r>
              <a:rPr lang="en-IE" sz="2200" b="1" dirty="0">
                <a:solidFill>
                  <a:srgbClr val="414141"/>
                </a:solidFill>
              </a:rPr>
              <a:t>Focus op de </a:t>
            </a:r>
            <a:r>
              <a:rPr lang="en-IE" sz="2200" b="1" dirty="0" err="1">
                <a:solidFill>
                  <a:srgbClr val="414141"/>
                </a:solidFill>
              </a:rPr>
              <a:t>gast</a:t>
            </a:r>
            <a:r>
              <a:rPr lang="en-IE" sz="2200" b="1" dirty="0">
                <a:solidFill>
                  <a:srgbClr val="414141"/>
                </a:solidFill>
              </a:rPr>
              <a:t> – </a:t>
            </a:r>
            <a:r>
              <a:rPr lang="en-IE" sz="2200" dirty="0" err="1">
                <a:solidFill>
                  <a:srgbClr val="414141"/>
                </a:solidFill>
              </a:rPr>
              <a:t>Reizigers</a:t>
            </a:r>
            <a:r>
              <a:rPr lang="en-IE" sz="2200" dirty="0">
                <a:solidFill>
                  <a:srgbClr val="414141"/>
                </a:solidFill>
              </a:rPr>
              <a:t> die op </a:t>
            </a:r>
            <a:r>
              <a:rPr lang="en-IE" sz="2200" dirty="0" err="1">
                <a:solidFill>
                  <a:srgbClr val="414141"/>
                </a:solidFill>
              </a:rPr>
              <a:t>zoek</a:t>
            </a:r>
            <a:r>
              <a:rPr lang="en-IE" sz="2200" dirty="0">
                <a:solidFill>
                  <a:srgbClr val="414141"/>
                </a:solidFill>
              </a:rPr>
              <a:t> </a:t>
            </a:r>
            <a:r>
              <a:rPr lang="en-IE" sz="2200" dirty="0" err="1">
                <a:solidFill>
                  <a:srgbClr val="414141"/>
                </a:solidFill>
              </a:rPr>
              <a:t>zijn</a:t>
            </a:r>
            <a:r>
              <a:rPr lang="en-IE" sz="2200" dirty="0">
                <a:solidFill>
                  <a:srgbClr val="414141"/>
                </a:solidFill>
              </a:rPr>
              <a:t> </a:t>
            </a:r>
            <a:r>
              <a:rPr lang="en-IE" sz="2200" dirty="0" err="1">
                <a:solidFill>
                  <a:srgbClr val="414141"/>
                </a:solidFill>
              </a:rPr>
              <a:t>naar</a:t>
            </a:r>
            <a:r>
              <a:rPr lang="en-IE" sz="2200" dirty="0">
                <a:solidFill>
                  <a:srgbClr val="414141"/>
                </a:solidFill>
              </a:rPr>
              <a:t> rust, </a:t>
            </a:r>
            <a:r>
              <a:rPr lang="en-IE" sz="2200" dirty="0" err="1">
                <a:solidFill>
                  <a:srgbClr val="414141"/>
                </a:solidFill>
              </a:rPr>
              <a:t>authentieke</a:t>
            </a:r>
            <a:r>
              <a:rPr lang="en-IE" sz="2200" dirty="0">
                <a:solidFill>
                  <a:srgbClr val="414141"/>
                </a:solidFill>
              </a:rPr>
              <a:t> </a:t>
            </a:r>
            <a:r>
              <a:rPr lang="en-IE" sz="2200" dirty="0" err="1">
                <a:solidFill>
                  <a:srgbClr val="414141"/>
                </a:solidFill>
              </a:rPr>
              <a:t>ervaringen</a:t>
            </a:r>
            <a:r>
              <a:rPr lang="en-IE" sz="2200" dirty="0">
                <a:solidFill>
                  <a:srgbClr val="414141"/>
                </a:solidFill>
              </a:rPr>
              <a:t> </a:t>
            </a:r>
            <a:r>
              <a:rPr lang="en-IE" sz="2200" dirty="0" err="1">
                <a:solidFill>
                  <a:srgbClr val="414141"/>
                </a:solidFill>
              </a:rPr>
              <a:t>en</a:t>
            </a:r>
            <a:r>
              <a:rPr lang="en-IE" sz="2200" dirty="0">
                <a:solidFill>
                  <a:srgbClr val="414141"/>
                </a:solidFill>
              </a:rPr>
              <a:t> </a:t>
            </a:r>
            <a:r>
              <a:rPr lang="en-IE" sz="2200" dirty="0" err="1">
                <a:solidFill>
                  <a:srgbClr val="414141"/>
                </a:solidFill>
              </a:rPr>
              <a:t>persoonlijke</a:t>
            </a:r>
            <a:r>
              <a:rPr lang="en-IE" sz="2200" dirty="0">
                <a:solidFill>
                  <a:srgbClr val="414141"/>
                </a:solidFill>
              </a:rPr>
              <a:t> </a:t>
            </a:r>
            <a:r>
              <a:rPr lang="en-IE" sz="2200" dirty="0" err="1">
                <a:solidFill>
                  <a:srgbClr val="414141"/>
                </a:solidFill>
              </a:rPr>
              <a:t>interactie</a:t>
            </a:r>
            <a:r>
              <a:rPr lang="en-IE" sz="2200" dirty="0">
                <a:solidFill>
                  <a:srgbClr val="414141"/>
                </a:solidFill>
              </a:rPr>
              <a:t>. </a:t>
            </a:r>
            <a:r>
              <a:rPr lang="en-IE" sz="2200" dirty="0" err="1">
                <a:solidFill>
                  <a:srgbClr val="414141"/>
                </a:solidFill>
              </a:rPr>
              <a:t>Behoeften</a:t>
            </a:r>
            <a:r>
              <a:rPr lang="en-IE" sz="2200" dirty="0">
                <a:solidFill>
                  <a:srgbClr val="414141"/>
                </a:solidFill>
              </a:rPr>
              <a:t> van </a:t>
            </a:r>
            <a:r>
              <a:rPr lang="en-IE" sz="2200" dirty="0" err="1">
                <a:solidFill>
                  <a:srgbClr val="414141"/>
                </a:solidFill>
              </a:rPr>
              <a:t>gasten</a:t>
            </a:r>
            <a:r>
              <a:rPr lang="en-IE" sz="2200" dirty="0">
                <a:solidFill>
                  <a:srgbClr val="414141"/>
                </a:solidFill>
              </a:rPr>
              <a:t>: Een </a:t>
            </a:r>
            <a:r>
              <a:rPr lang="en-IE" sz="2200" dirty="0" err="1">
                <a:solidFill>
                  <a:srgbClr val="414141"/>
                </a:solidFill>
              </a:rPr>
              <a:t>rustige</a:t>
            </a:r>
            <a:r>
              <a:rPr lang="en-IE" sz="2200" dirty="0">
                <a:solidFill>
                  <a:srgbClr val="414141"/>
                </a:solidFill>
              </a:rPr>
              <a:t> </a:t>
            </a:r>
            <a:r>
              <a:rPr lang="en-IE" sz="2200" dirty="0" err="1">
                <a:solidFill>
                  <a:srgbClr val="414141"/>
                </a:solidFill>
              </a:rPr>
              <a:t>uitvalsbasis</a:t>
            </a:r>
            <a:r>
              <a:rPr lang="en-IE" sz="2200" dirty="0">
                <a:solidFill>
                  <a:srgbClr val="414141"/>
                </a:solidFill>
              </a:rPr>
              <a:t> om de Burren </a:t>
            </a:r>
            <a:r>
              <a:rPr lang="en-IE" sz="2200" dirty="0" err="1">
                <a:solidFill>
                  <a:srgbClr val="414141"/>
                </a:solidFill>
              </a:rPr>
              <a:t>te</a:t>
            </a:r>
            <a:r>
              <a:rPr lang="en-IE" sz="2200" dirty="0">
                <a:solidFill>
                  <a:srgbClr val="414141"/>
                </a:solidFill>
              </a:rPr>
              <a:t> </a:t>
            </a:r>
            <a:r>
              <a:rPr lang="en-IE" sz="2200" dirty="0" err="1">
                <a:solidFill>
                  <a:srgbClr val="414141"/>
                </a:solidFill>
              </a:rPr>
              <a:t>verkennen</a:t>
            </a:r>
            <a:r>
              <a:rPr lang="en-IE" sz="2200" dirty="0">
                <a:solidFill>
                  <a:srgbClr val="414141"/>
                </a:solidFill>
              </a:rPr>
              <a:t>, </a:t>
            </a:r>
            <a:r>
              <a:rPr lang="en-IE" sz="2200" dirty="0" err="1">
                <a:solidFill>
                  <a:srgbClr val="414141"/>
                </a:solidFill>
              </a:rPr>
              <a:t>lokale</a:t>
            </a:r>
            <a:r>
              <a:rPr lang="en-IE" sz="2200" dirty="0">
                <a:solidFill>
                  <a:srgbClr val="414141"/>
                </a:solidFill>
              </a:rPr>
              <a:t> </a:t>
            </a:r>
            <a:r>
              <a:rPr lang="en-IE" sz="2200" dirty="0" err="1">
                <a:solidFill>
                  <a:srgbClr val="414141"/>
                </a:solidFill>
              </a:rPr>
              <a:t>inzichten</a:t>
            </a:r>
            <a:r>
              <a:rPr lang="en-IE" sz="2200" dirty="0">
                <a:solidFill>
                  <a:srgbClr val="414141"/>
                </a:solidFill>
              </a:rPr>
              <a:t> die </a:t>
            </a:r>
            <a:r>
              <a:rPr lang="en-IE" sz="2200" dirty="0" err="1">
                <a:solidFill>
                  <a:srgbClr val="414141"/>
                </a:solidFill>
              </a:rPr>
              <a:t>verder</a:t>
            </a:r>
            <a:r>
              <a:rPr lang="en-IE" sz="2200" dirty="0">
                <a:solidFill>
                  <a:srgbClr val="414141"/>
                </a:solidFill>
              </a:rPr>
              <a:t> </a:t>
            </a:r>
            <a:r>
              <a:rPr lang="en-IE" sz="2200" dirty="0" err="1">
                <a:solidFill>
                  <a:srgbClr val="414141"/>
                </a:solidFill>
              </a:rPr>
              <a:t>gaan</a:t>
            </a:r>
            <a:r>
              <a:rPr lang="en-IE" sz="2200" dirty="0">
                <a:solidFill>
                  <a:srgbClr val="414141"/>
                </a:solidFill>
              </a:rPr>
              <a:t> dan </a:t>
            </a:r>
            <a:r>
              <a:rPr lang="en-IE" sz="2200" dirty="0" err="1">
                <a:solidFill>
                  <a:srgbClr val="414141"/>
                </a:solidFill>
              </a:rPr>
              <a:t>reisgidsen</a:t>
            </a:r>
            <a:r>
              <a:rPr lang="en-IE" sz="2200" dirty="0">
                <a:solidFill>
                  <a:srgbClr val="414141"/>
                </a:solidFill>
              </a:rPr>
              <a:t> </a:t>
            </a:r>
            <a:r>
              <a:rPr lang="en-IE" sz="2200" dirty="0" err="1">
                <a:solidFill>
                  <a:srgbClr val="414141"/>
                </a:solidFill>
              </a:rPr>
              <a:t>en</a:t>
            </a:r>
            <a:r>
              <a:rPr lang="en-IE" sz="2200" dirty="0">
                <a:solidFill>
                  <a:srgbClr val="414141"/>
                </a:solidFill>
              </a:rPr>
              <a:t> </a:t>
            </a:r>
            <a:r>
              <a:rPr lang="en-IE" sz="2200" dirty="0" err="1">
                <a:solidFill>
                  <a:srgbClr val="414141"/>
                </a:solidFill>
              </a:rPr>
              <a:t>een</a:t>
            </a:r>
            <a:r>
              <a:rPr lang="en-IE" sz="2200" dirty="0">
                <a:solidFill>
                  <a:srgbClr val="414141"/>
                </a:solidFill>
              </a:rPr>
              <a:t> </a:t>
            </a:r>
            <a:r>
              <a:rPr lang="en-IE" sz="2200" dirty="0" err="1">
                <a:solidFill>
                  <a:srgbClr val="414141"/>
                </a:solidFill>
              </a:rPr>
              <a:t>thuisgevoel</a:t>
            </a:r>
            <a:r>
              <a:rPr lang="en-IE" sz="2200" dirty="0">
                <a:solidFill>
                  <a:srgbClr val="414141"/>
                </a:solidFill>
              </a:rPr>
              <a:t> </a:t>
            </a:r>
            <a:r>
              <a:rPr lang="en-IE" sz="2200" dirty="0" err="1">
                <a:solidFill>
                  <a:srgbClr val="414141"/>
                </a:solidFill>
              </a:rPr>
              <a:t>ver</a:t>
            </a:r>
            <a:r>
              <a:rPr lang="en-IE" sz="2200" dirty="0">
                <a:solidFill>
                  <a:srgbClr val="414141"/>
                </a:solidFill>
              </a:rPr>
              <a:t> van huis. </a:t>
            </a:r>
            <a:endParaRPr lang="en-US" sz="2200" dirty="0">
              <a:solidFill>
                <a:srgbClr val="414141"/>
              </a:solidFill>
            </a:endParaRPr>
          </a:p>
        </p:txBody>
      </p:sp>
      <p:sp>
        <p:nvSpPr>
          <p:cNvPr id="20" name="TextBox 19">
            <a:extLst>
              <a:ext uri="{FF2B5EF4-FFF2-40B4-BE49-F238E27FC236}">
                <a16:creationId xmlns:a16="http://schemas.microsoft.com/office/drawing/2014/main" id="{24EE1A73-D234-181C-5379-C358C86B10DB}"/>
              </a:ext>
            </a:extLst>
          </p:cNvPr>
          <p:cNvSpPr txBox="1"/>
          <p:nvPr/>
        </p:nvSpPr>
        <p:spPr>
          <a:xfrm>
            <a:off x="1620284" y="6088135"/>
            <a:ext cx="5898988" cy="646331"/>
          </a:xfrm>
          <a:prstGeom prst="rect">
            <a:avLst/>
          </a:prstGeom>
          <a:noFill/>
        </p:spPr>
        <p:txBody>
          <a:bodyPr wrap="square">
            <a:spAutoFit/>
          </a:bodyPr>
          <a:lstStyle/>
          <a:p>
            <a:r>
              <a:rPr lang="en-US" b="1">
                <a:solidFill>
                  <a:srgbClr val="414141"/>
                </a:solidFill>
              </a:rPr>
              <a:t>Bron </a:t>
            </a:r>
            <a:r>
              <a:rPr lang="en-US">
                <a:solidFill>
                  <a:srgbClr val="459597"/>
                </a:solidFill>
                <a:hlinkClick r:id="rId3">
                  <a:extLst>
                    <a:ext uri="{A12FA001-AC4F-418D-AE19-62706E023703}">
                      <ahyp:hlinkClr xmlns:ahyp="http://schemas.microsoft.com/office/drawing/2018/hyperlinkcolor" val="tx"/>
                    </a:ext>
                  </a:extLst>
                </a:hlinkClick>
              </a:rPr>
              <a:t> Casestudy: Groene ecotoeristische B&amp;B</a:t>
            </a:r>
          </a:p>
          <a:p>
            <a:pPr marL="749300"/>
            <a:r>
              <a:rPr lang="en-US">
                <a:solidFill>
                  <a:srgbClr val="459597"/>
                </a:solidFill>
                <a:hlinkClick r:id="rId3">
                  <a:extLst>
                    <a:ext uri="{A12FA001-AC4F-418D-AE19-62706E023703}">
                      <ahyp:hlinkClr xmlns:ahyp="http://schemas.microsoft.com/office/drawing/2018/hyperlinkcolor" val="tx"/>
                    </a:ext>
                  </a:extLst>
                </a:hlinkClick>
              </a:rPr>
              <a:t>behaalt duurzaamheidscertificering</a:t>
            </a:r>
            <a:endParaRPr lang="en-IE">
              <a:solidFill>
                <a:srgbClr val="459597"/>
              </a:solidFill>
            </a:endParaRPr>
          </a:p>
        </p:txBody>
      </p:sp>
      <p:sp>
        <p:nvSpPr>
          <p:cNvPr id="2" name="Freeform 1">
            <a:extLst>
              <a:ext uri="{FF2B5EF4-FFF2-40B4-BE49-F238E27FC236}">
                <a16:creationId xmlns:a16="http://schemas.microsoft.com/office/drawing/2014/main" id="{75DED549-E6EB-5C08-4112-A83A10813DCB}"/>
              </a:ext>
            </a:extLst>
          </p:cNvPr>
          <p:cNvSpPr/>
          <p:nvPr/>
        </p:nvSpPr>
        <p:spPr>
          <a:xfrm rot="5400000" flipH="1">
            <a:off x="6837626" y="2192154"/>
            <a:ext cx="5069731" cy="4261960"/>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1">
            <a:extLst>
              <a:ext uri="{FF2B5EF4-FFF2-40B4-BE49-F238E27FC236}">
                <a16:creationId xmlns:a16="http://schemas.microsoft.com/office/drawing/2014/main" id="{7B993016-590E-8776-6D37-A85F513AAC86}"/>
              </a:ext>
            </a:extLst>
          </p:cNvPr>
          <p:cNvSpPr txBox="1">
            <a:spLocks/>
          </p:cNvSpPr>
          <p:nvPr/>
        </p:nvSpPr>
        <p:spPr>
          <a:xfrm>
            <a:off x="7700902" y="2095509"/>
            <a:ext cx="351379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200"/>
              <a:t>Deze casestudy illustreert hoe alternatieve accommodatie zich kan onderscheiden door authentiek, plaatsgebonden en persoonlijk te zijn. De unieke combinatie van een rustige omgeving, warme gastvrijheid en lokale verhalen creëert een sterk merk dat resoneert met de juiste gasten.</a:t>
            </a:r>
          </a:p>
          <a:p>
            <a:pPr marL="492125" indent="-492125" algn="l">
              <a:lnSpc>
                <a:spcPts val="2340"/>
              </a:lnSpc>
              <a:spcBef>
                <a:spcPts val="0"/>
              </a:spcBef>
              <a:spcAft>
                <a:spcPts val="1200"/>
              </a:spcAft>
              <a:buFont typeface="Wingdings" panose="05000000000000000000" pitchFamily="2" charset="2"/>
              <a:buChar char="q"/>
            </a:pPr>
            <a:endParaRPr lang="en-US" sz="2200">
              <a:solidFill>
                <a:srgbClr val="414141"/>
              </a:solidFill>
            </a:endParaRPr>
          </a:p>
        </p:txBody>
      </p:sp>
      <p:sp>
        <p:nvSpPr>
          <p:cNvPr id="5" name="Slide Number Placeholder 5">
            <a:extLst>
              <a:ext uri="{FF2B5EF4-FFF2-40B4-BE49-F238E27FC236}">
                <a16:creationId xmlns:a16="http://schemas.microsoft.com/office/drawing/2014/main" id="{0029F9ED-CD8D-3F22-C5E9-DDC9FF3051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a:p>
        </p:txBody>
      </p:sp>
    </p:spTree>
    <p:extLst>
      <p:ext uri="{BB962C8B-B14F-4D97-AF65-F5344CB8AC3E}">
        <p14:creationId xmlns:p14="http://schemas.microsoft.com/office/powerpoint/2010/main" val="4270886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79F9-D6A0-C9FE-0CFB-B60F61B73841}"/>
            </a:ext>
          </a:extLst>
        </p:cNvPr>
        <p:cNvGrpSpPr/>
        <p:nvPr/>
      </p:nvGrpSpPr>
      <p:grpSpPr>
        <a:xfrm>
          <a:off x="0" y="0"/>
          <a:ext cx="0" cy="0"/>
          <a:chOff x="0" y="0"/>
          <a:chExt cx="0" cy="0"/>
        </a:xfrm>
      </p:grpSpPr>
      <p:pic>
        <p:nvPicPr>
          <p:cNvPr id="10" name="Picture Placeholder 4" descr="A collage of different pictures of houses and a lake&#10;&#10;AI-generated content may be incorrect.">
            <a:extLst>
              <a:ext uri="{FF2B5EF4-FFF2-40B4-BE49-F238E27FC236}">
                <a16:creationId xmlns:a16="http://schemas.microsoft.com/office/drawing/2014/main" id="{88D01468-D328-5946-648C-B1186220789B}"/>
              </a:ext>
            </a:extLst>
          </p:cNvPr>
          <p:cNvPicPr>
            <a:picLocks noGrp="1" noChangeAspect="1"/>
          </p:cNvPicPr>
          <p:nvPr>
            <p:ph type="pic" sz="quarter" idx="19"/>
          </p:nvPr>
        </p:nvPicPr>
        <p:blipFill>
          <a:blip r:embed="rId2"/>
          <a:srcRect l="9709" r="9709"/>
          <a:stretch/>
        </p:blipFill>
        <p:spPr/>
      </p:pic>
      <p:sp>
        <p:nvSpPr>
          <p:cNvPr id="2" name="Text Placeholder 1">
            <a:extLst>
              <a:ext uri="{FF2B5EF4-FFF2-40B4-BE49-F238E27FC236}">
                <a16:creationId xmlns:a16="http://schemas.microsoft.com/office/drawing/2014/main" id="{F11657AD-BDA4-0CCB-2518-4506C041FCDF}"/>
              </a:ext>
            </a:extLst>
          </p:cNvPr>
          <p:cNvSpPr>
            <a:spLocks noGrp="1"/>
          </p:cNvSpPr>
          <p:nvPr>
            <p:ph type="body" sz="quarter" idx="16"/>
          </p:nvPr>
        </p:nvSpPr>
        <p:spPr>
          <a:xfrm>
            <a:off x="733931" y="2474828"/>
            <a:ext cx="4800094" cy="3066422"/>
          </a:xfrm>
        </p:spPr>
        <p:txBody>
          <a:bodyPr>
            <a:noAutofit/>
          </a:bodyPr>
          <a:lstStyle/>
          <a:p>
            <a:pPr>
              <a:lnSpc>
                <a:spcPts val="3900"/>
              </a:lnSpc>
            </a:pPr>
            <a:r>
              <a:rPr lang="en-GB" sz="4000" dirty="0" err="1"/>
              <a:t>Lokaal</a:t>
            </a:r>
            <a:r>
              <a:rPr lang="en-GB" sz="4000" dirty="0"/>
              <a:t> is de </a:t>
            </a:r>
            <a:r>
              <a:rPr lang="en-GB" sz="4000" dirty="0" err="1"/>
              <a:t>nieuwe</a:t>
            </a:r>
            <a:r>
              <a:rPr lang="en-GB" sz="4000" dirty="0"/>
              <a:t> luxe – </a:t>
            </a:r>
            <a:r>
              <a:rPr lang="en-GB" sz="4000" dirty="0" err="1"/>
              <a:t>Verbinding</a:t>
            </a:r>
            <a:r>
              <a:rPr lang="en-GB" sz="4000" dirty="0"/>
              <a:t> </a:t>
            </a:r>
            <a:r>
              <a:rPr lang="en-GB" sz="4000" dirty="0" err="1"/>
              <a:t>maken</a:t>
            </a:r>
            <a:r>
              <a:rPr lang="en-GB" sz="4000" dirty="0"/>
              <a:t> met de </a:t>
            </a:r>
            <a:r>
              <a:rPr lang="en-GB" sz="4000" dirty="0" err="1"/>
              <a:t>gemeenschap</a:t>
            </a:r>
            <a:r>
              <a:rPr lang="en-GB" sz="4000" dirty="0"/>
              <a:t> door </a:t>
            </a:r>
            <a:r>
              <a:rPr lang="en-GB" sz="4000" dirty="0" err="1"/>
              <a:t>middel</a:t>
            </a:r>
            <a:r>
              <a:rPr lang="en-GB" sz="4000" dirty="0"/>
              <a:t> van </a:t>
            </a:r>
            <a:r>
              <a:rPr lang="en-GB" sz="4000" dirty="0" err="1"/>
              <a:t>zorgvuldig</a:t>
            </a:r>
            <a:r>
              <a:rPr lang="en-GB" sz="4000" dirty="0"/>
              <a:t> </a:t>
            </a:r>
            <a:r>
              <a:rPr lang="en-GB" sz="4000" dirty="0" err="1"/>
              <a:t>samengestelde</a:t>
            </a:r>
            <a:r>
              <a:rPr lang="en-GB" sz="4000" dirty="0"/>
              <a:t> </a:t>
            </a:r>
            <a:r>
              <a:rPr lang="en-GB" sz="4000" dirty="0" err="1"/>
              <a:t>ervaringen</a:t>
            </a: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55B40886-D96A-C863-A71E-E1F45022ED0F}"/>
              </a:ext>
            </a:extLst>
          </p:cNvPr>
          <p:cNvSpPr>
            <a:spLocks noGrp="1"/>
          </p:cNvSpPr>
          <p:nvPr>
            <p:ph type="body" sz="quarter" idx="17"/>
          </p:nvPr>
        </p:nvSpPr>
        <p:spPr>
          <a:xfrm>
            <a:off x="733931" y="1095586"/>
            <a:ext cx="5362069" cy="582221"/>
          </a:xfrm>
        </p:spPr>
        <p:txBody>
          <a:bodyPr/>
          <a:lstStyle/>
          <a:p>
            <a:r>
              <a:rPr lang="en-IE" sz="6600" b="1"/>
              <a:t>Deel 2</a:t>
            </a:r>
            <a:endParaRPr lang="en-GB" sz="6600" b="1"/>
          </a:p>
        </p:txBody>
      </p:sp>
      <p:sp>
        <p:nvSpPr>
          <p:cNvPr id="8" name="Text Placeholder 7">
            <a:extLst>
              <a:ext uri="{FF2B5EF4-FFF2-40B4-BE49-F238E27FC236}">
                <a16:creationId xmlns:a16="http://schemas.microsoft.com/office/drawing/2014/main" id="{6F51BB27-2F6E-E4E9-1A3E-68139E4F6A2E}"/>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a:latin typeface="Calibri"/>
                <a:ea typeface="Calibri"/>
                <a:cs typeface="Calibri"/>
              </a:rPr>
              <a:t>Bezoek </a:t>
            </a:r>
            <a:r>
              <a:rPr lang="en-IE" sz="1200" err="1">
                <a:latin typeface="Calibri"/>
                <a:ea typeface="Calibri"/>
                <a:cs typeface="Calibri"/>
              </a:rPr>
              <a:t>Clare.ie </a:t>
            </a:r>
            <a:r>
              <a:rPr lang="en-IE" sz="1200">
                <a:latin typeface="Calibri"/>
                <a:ea typeface="Calibri"/>
                <a:cs typeface="Calibri"/>
              </a:rPr>
              <a:t>(2025)</a:t>
            </a:r>
            <a:endParaRPr lang="en-IE" sz="1200"/>
          </a:p>
        </p:txBody>
      </p:sp>
      <p:sp>
        <p:nvSpPr>
          <p:cNvPr id="4" name="Freeform 3">
            <a:extLst>
              <a:ext uri="{FF2B5EF4-FFF2-40B4-BE49-F238E27FC236}">
                <a16:creationId xmlns:a16="http://schemas.microsoft.com/office/drawing/2014/main" id="{2D06F441-48D3-99DF-A34D-94160B5E0C37}"/>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AAFD8447-033D-5594-258D-385193D909D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8</a:t>
            </a:fld>
            <a:endParaRPr lang="fr-CA" sz="1200"/>
          </a:p>
        </p:txBody>
      </p:sp>
      <p:pic>
        <p:nvPicPr>
          <p:cNvPr id="9" name="Picture 8">
            <a:extLst>
              <a:ext uri="{FF2B5EF4-FFF2-40B4-BE49-F238E27FC236}">
                <a16:creationId xmlns:a16="http://schemas.microsoft.com/office/drawing/2014/main" id="{55C51D5B-2FC0-586A-D871-3C5BA96F227C}"/>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093408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7BC9E-6FD2-6E8E-C66B-F1F969844E66}"/>
            </a:ext>
          </a:extLst>
        </p:cNvPr>
        <p:cNvGrpSpPr/>
        <p:nvPr/>
      </p:nvGrpSpPr>
      <p:grpSpPr>
        <a:xfrm>
          <a:off x="0" y="0"/>
          <a:ext cx="0" cy="0"/>
          <a:chOff x="0" y="0"/>
          <a:chExt cx="0" cy="0"/>
        </a:xfrm>
      </p:grpSpPr>
      <p:pic>
        <p:nvPicPr>
          <p:cNvPr id="6" name="Picture Placeholder 18" descr="Bell Tent Glamping">
            <a:extLst>
              <a:ext uri="{FF2B5EF4-FFF2-40B4-BE49-F238E27FC236}">
                <a16:creationId xmlns:a16="http://schemas.microsoft.com/office/drawing/2014/main" id="{211D19A3-CAE4-5781-02D7-64E0BF937570}"/>
              </a:ext>
            </a:extLst>
          </p:cNvPr>
          <p:cNvPicPr>
            <a:picLocks noGrp="1" noChangeAspect="1"/>
          </p:cNvPicPr>
          <p:nvPr>
            <p:ph type="pic" sz="quarter" idx="67"/>
          </p:nvPr>
        </p:nvPicPr>
        <p:blipFill>
          <a:blip r:embed="rId2"/>
          <a:srcRect t="16955" b="16955"/>
          <a:stretch/>
        </p:blipFill>
        <p:spPr>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p:spPr>
      </p:pic>
      <p:sp>
        <p:nvSpPr>
          <p:cNvPr id="2" name="Text Placeholder 1">
            <a:extLst>
              <a:ext uri="{FF2B5EF4-FFF2-40B4-BE49-F238E27FC236}">
                <a16:creationId xmlns:a16="http://schemas.microsoft.com/office/drawing/2014/main" id="{16E42181-0D59-5D79-C0DD-901959521DC1}"/>
              </a:ext>
            </a:extLst>
          </p:cNvPr>
          <p:cNvSpPr>
            <a:spLocks noGrp="1"/>
          </p:cNvSpPr>
          <p:nvPr>
            <p:ph type="body" sz="quarter" idx="18"/>
          </p:nvPr>
        </p:nvSpPr>
        <p:spPr>
          <a:xfrm>
            <a:off x="4796590" y="1618150"/>
            <a:ext cx="6724241" cy="870198"/>
          </a:xfrm>
        </p:spPr>
        <p:txBody>
          <a:bodyPr/>
          <a:lstStyle/>
          <a:p>
            <a:pPr>
              <a:lnSpc>
                <a:spcPts val="3240"/>
              </a:lnSpc>
            </a:pPr>
            <a:r>
              <a:rPr lang="en-GB" sz="3200"/>
              <a:t>Lokaal is de </a:t>
            </a:r>
          </a:p>
          <a:p>
            <a:pPr>
              <a:lnSpc>
                <a:spcPts val="3240"/>
              </a:lnSpc>
            </a:pPr>
            <a:r>
              <a:rPr lang="en-GB" sz="3200"/>
              <a:t>nieuwe luxe</a:t>
            </a:r>
          </a:p>
          <a:p>
            <a:pPr>
              <a:lnSpc>
                <a:spcPts val="3240"/>
              </a:lnSpc>
            </a:pPr>
            <a:endParaRPr lang="en-GB" sz="3200"/>
          </a:p>
        </p:txBody>
      </p:sp>
      <p:sp>
        <p:nvSpPr>
          <p:cNvPr id="3" name="Text Placeholder 2">
            <a:extLst>
              <a:ext uri="{FF2B5EF4-FFF2-40B4-BE49-F238E27FC236}">
                <a16:creationId xmlns:a16="http://schemas.microsoft.com/office/drawing/2014/main" id="{C6212FA1-CC64-DDD4-349F-9E6DF6980A76}"/>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a:t>Sectie 2</a:t>
            </a:r>
          </a:p>
        </p:txBody>
      </p:sp>
      <p:sp>
        <p:nvSpPr>
          <p:cNvPr id="29" name="Slide Number Placeholder 5">
            <a:extLst>
              <a:ext uri="{FF2B5EF4-FFF2-40B4-BE49-F238E27FC236}">
                <a16:creationId xmlns:a16="http://schemas.microsoft.com/office/drawing/2014/main" id="{720ED1A3-12AB-A8B9-2731-CCF85679977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a:p>
        </p:txBody>
      </p:sp>
      <p:sp>
        <p:nvSpPr>
          <p:cNvPr id="21" name="Text Placeholder 7">
            <a:extLst>
              <a:ext uri="{FF2B5EF4-FFF2-40B4-BE49-F238E27FC236}">
                <a16:creationId xmlns:a16="http://schemas.microsoft.com/office/drawing/2014/main" id="{5791E81F-0E39-F393-262E-63F5AE5771D6}"/>
              </a:ext>
            </a:extLst>
          </p:cNvPr>
          <p:cNvSpPr txBox="1">
            <a:spLocks/>
          </p:cNvSpPr>
          <p:nvPr/>
        </p:nvSpPr>
        <p:spPr>
          <a:xfrm rot="16200000">
            <a:off x="-1459684" y="1629089"/>
            <a:ext cx="3354626"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Fotocredits: </a:t>
            </a:r>
            <a:r>
              <a:rPr lang="en-GB" sz="1200" err="1"/>
              <a:t>campwildfire.co.uk</a:t>
            </a:r>
            <a:endParaRPr lang="en-GB" sz="1200"/>
          </a:p>
        </p:txBody>
      </p:sp>
      <p:sp>
        <p:nvSpPr>
          <p:cNvPr id="25" name="Text Placeholder 4">
            <a:extLst>
              <a:ext uri="{FF2B5EF4-FFF2-40B4-BE49-F238E27FC236}">
                <a16:creationId xmlns:a16="http://schemas.microsoft.com/office/drawing/2014/main" id="{09EECE3D-389D-A48B-C7ED-B156A9B8DCB7}"/>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a:solidFill>
                  <a:srgbClr val="EC7C69"/>
                </a:solidFill>
              </a:rPr>
              <a:t>Overzicht:</a:t>
            </a:r>
            <a:endParaRPr lang="en-US" sz="4000"/>
          </a:p>
        </p:txBody>
      </p:sp>
      <p:sp>
        <p:nvSpPr>
          <p:cNvPr id="26" name="Text Placeholder 4">
            <a:extLst>
              <a:ext uri="{FF2B5EF4-FFF2-40B4-BE49-F238E27FC236}">
                <a16:creationId xmlns:a16="http://schemas.microsoft.com/office/drawing/2014/main" id="{8C4723E4-0AB1-DB3E-D843-D5F8E1B1AA01}"/>
              </a:ext>
            </a:extLst>
          </p:cNvPr>
          <p:cNvSpPr txBox="1">
            <a:spLocks/>
          </p:cNvSpPr>
          <p:nvPr/>
        </p:nvSpPr>
        <p:spPr>
          <a:xfrm>
            <a:off x="3936950" y="4183541"/>
            <a:ext cx="7799588"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a:t>Toeristen willen zich onderdompelen in een bestemming in plaats van er alleen maar op vakantie te gaan. Het lokale is de nieuwe luxe geworden, waarbij aanbieders afstappen van conventionele luxekenmerken en zich richten op authentieke en gedenkwaardige ervaringen. In dit deel wordt ingegaan op het belang van communicatie over het lokale in dit nieuwe tijdperk van luxe en op het creëren van een unieke merkidentiteit. </a:t>
            </a:r>
          </a:p>
          <a:p>
            <a:pPr algn="ctr">
              <a:lnSpc>
                <a:spcPts val="2360"/>
              </a:lnSpc>
            </a:pPr>
            <a:endParaRPr lang="en-IE"/>
          </a:p>
        </p:txBody>
      </p:sp>
      <p:sp>
        <p:nvSpPr>
          <p:cNvPr id="27" name="Text Placeholder 4">
            <a:extLst>
              <a:ext uri="{FF2B5EF4-FFF2-40B4-BE49-F238E27FC236}">
                <a16:creationId xmlns:a16="http://schemas.microsoft.com/office/drawing/2014/main" id="{8A4C1A57-F094-1CFC-B818-5E68FD477919}"/>
              </a:ext>
            </a:extLst>
          </p:cNvPr>
          <p:cNvSpPr txBox="1">
            <a:spLocks/>
          </p:cNvSpPr>
          <p:nvPr/>
        </p:nvSpPr>
        <p:spPr>
          <a:xfrm>
            <a:off x="473838" y="4535644"/>
            <a:ext cx="346311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err="1"/>
              <a:t>Toeristen</a:t>
            </a:r>
            <a:r>
              <a:rPr lang="en-IE" b="1" dirty="0"/>
              <a:t> </a:t>
            </a:r>
            <a:r>
              <a:rPr lang="en-IE" b="1" dirty="0" err="1"/>
              <a:t>zoeken</a:t>
            </a:r>
            <a:r>
              <a:rPr lang="en-IE" b="1" dirty="0"/>
              <a:t> steeds </a:t>
            </a:r>
            <a:r>
              <a:rPr lang="en-IE" b="1" dirty="0" err="1"/>
              <a:t>vaker</a:t>
            </a:r>
            <a:r>
              <a:rPr lang="en-IE" b="1" dirty="0"/>
              <a:t> contact met </a:t>
            </a:r>
            <a:r>
              <a:rPr lang="en-IE" b="1" dirty="0" err="1"/>
              <a:t>plaatsen</a:t>
            </a:r>
            <a:r>
              <a:rPr lang="en-IE" b="1" dirty="0"/>
              <a:t>, </a:t>
            </a:r>
            <a:r>
              <a:rPr lang="en-IE" b="1" dirty="0" err="1"/>
              <a:t>culturen</a:t>
            </a:r>
            <a:r>
              <a:rPr lang="en-IE" b="1" dirty="0"/>
              <a:t> </a:t>
            </a:r>
            <a:r>
              <a:rPr lang="en-IE" b="1" dirty="0" err="1"/>
              <a:t>en</a:t>
            </a:r>
            <a:r>
              <a:rPr lang="en-IE" b="1" dirty="0"/>
              <a:t> </a:t>
            </a:r>
            <a:r>
              <a:rPr lang="en-IE" b="1" dirty="0" err="1"/>
              <a:t>lokale</a:t>
            </a:r>
            <a:r>
              <a:rPr lang="en-IE" b="1" dirty="0"/>
              <a:t> </a:t>
            </a:r>
            <a:r>
              <a:rPr lang="en-IE" b="1" dirty="0" err="1"/>
              <a:t>bevolking</a:t>
            </a:r>
            <a:r>
              <a:rPr lang="en-IE" b="1" dirty="0"/>
              <a:t> door </a:t>
            </a:r>
            <a:r>
              <a:rPr lang="en-IE" b="1" dirty="0" err="1"/>
              <a:t>middel</a:t>
            </a:r>
            <a:r>
              <a:rPr lang="en-IE" b="1" dirty="0"/>
              <a:t> van </a:t>
            </a:r>
            <a:r>
              <a:rPr lang="en-IE" b="1" dirty="0" err="1"/>
              <a:t>betekenisvolle</a:t>
            </a:r>
            <a:r>
              <a:rPr lang="en-IE" b="1" dirty="0"/>
              <a:t> </a:t>
            </a:r>
            <a:r>
              <a:rPr lang="en-IE" b="1" dirty="0" err="1"/>
              <a:t>interacties</a:t>
            </a:r>
            <a:r>
              <a:rPr lang="en-IE" b="1" dirty="0"/>
              <a:t> met </a:t>
            </a:r>
            <a:r>
              <a:rPr lang="en-IE" b="1" dirty="0" err="1"/>
              <a:t>bestemmingen</a:t>
            </a:r>
            <a:r>
              <a:rPr lang="en-IE" b="1" dirty="0"/>
              <a:t>. </a:t>
            </a:r>
            <a:endParaRPr lang="en-IE" dirty="0"/>
          </a:p>
        </p:txBody>
      </p:sp>
    </p:spTree>
    <p:extLst>
      <p:ext uri="{BB962C8B-B14F-4D97-AF65-F5344CB8AC3E}">
        <p14:creationId xmlns:p14="http://schemas.microsoft.com/office/powerpoint/2010/main" val="131839309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7AEAA9-4FCB-4A7F-B280-A95D9FDA7B31}">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customXml/itemProps2.xml><?xml version="1.0" encoding="utf-8"?>
<ds:datastoreItem xmlns:ds="http://schemas.openxmlformats.org/officeDocument/2006/customXml" ds:itemID="{95ADF35B-B2AC-4BA7-8FD9-27385900A3D7}">
  <ds:schemaRefs>
    <ds:schemaRef ds:uri="7b53bf8c-4569-44df-ad60-bb18397340c4"/>
    <ds:schemaRef ds:uri="835803b3-5fd4-490d-9118-e08d8d43fc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FCFB446-9DB4-4FA8-B86D-E8069E3E6A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1644</Words>
  <Application>Microsoft Office PowerPoint</Application>
  <PresentationFormat>Widescreen</PresentationFormat>
  <Paragraphs>174</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Magan</dc:creator>
  <cp:keywords>, docId:4247047974B8A17B7EEEB4888FEFF598</cp:keywords>
  <cp:lastModifiedBy>Laura Magan (MMS,Ireland)</cp:lastModifiedBy>
  <cp:revision>6</cp:revision>
  <dcterms:modified xsi:type="dcterms:W3CDTF">2026-02-12T18:27:01Z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