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30"/>
  </p:notesMasterIdLst>
  <p:sldIdLst>
    <p:sldId id="7835" r:id="rId5"/>
    <p:sldId id="7834" r:id="rId6"/>
    <p:sldId id="7837" r:id="rId7"/>
    <p:sldId id="7836" r:id="rId8"/>
    <p:sldId id="6461" r:id="rId9"/>
    <p:sldId id="7829" r:id="rId10"/>
    <p:sldId id="7830" r:id="rId11"/>
    <p:sldId id="7838" r:id="rId12"/>
    <p:sldId id="7839" r:id="rId13"/>
    <p:sldId id="7840" r:id="rId14"/>
    <p:sldId id="7841" r:id="rId15"/>
    <p:sldId id="4338" r:id="rId16"/>
    <p:sldId id="7845" r:id="rId17"/>
    <p:sldId id="7846" r:id="rId18"/>
    <p:sldId id="7847" r:id="rId19"/>
    <p:sldId id="7848" r:id="rId20"/>
    <p:sldId id="6451" r:id="rId21"/>
    <p:sldId id="7842" r:id="rId22"/>
    <p:sldId id="7843" r:id="rId23"/>
    <p:sldId id="7844" r:id="rId24"/>
    <p:sldId id="4337" r:id="rId25"/>
    <p:sldId id="7821" r:id="rId26"/>
    <p:sldId id="7819" r:id="rId27"/>
    <p:sldId id="7820" r:id="rId28"/>
    <p:sldId id="7702"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FBA63B"/>
    <a:srgbClr val="000000"/>
    <a:srgbClr val="82CCCA"/>
    <a:srgbClr val="E5BEAC"/>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18D86A-7CCE-DA4D-228C-CA1337A529E4}" v="41" dt="2025-08-08T23:20:15.4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90" autoAdjust="0"/>
    <p:restoredTop sz="94683"/>
  </p:normalViewPr>
  <p:slideViewPr>
    <p:cSldViewPr snapToGrid="0">
      <p:cViewPr varScale="1">
        <p:scale>
          <a:sx n="101" d="100"/>
          <a:sy n="101" d="100"/>
        </p:scale>
        <p:origin x="654" y="10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0C127B-8795-5A0E-88AC-0101419E1B4A}"/>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831F9C7C-1390-B8B9-6B77-3AEDF6F97576}"/>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6FAE5379-3C05-6D05-D5CD-6102B587395E}"/>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7C6883AF-B1BE-8CE2-86CA-734CA0E657CC}"/>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5C7E74F-CD5D-C04A-BAD3-CA54C9442454}"/>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3540A977-8ED9-3F86-80F0-CC99CD3CFE5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6402393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448174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65F09AF-7D12-456A-2F7A-099391E81493}"/>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4F569BE2-84B2-7266-E4E3-9991FA84BBE3}"/>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33C6CAAB-EDFB-4AD2-DB6A-76D883938840}"/>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569FF804-1C01-15E1-6727-931EF4E2E5E0}"/>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87F3211B-9D1F-3DA6-9E5D-DE3BD6A41FC4}"/>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6" name="Text Placeholder 23">
            <a:extLst>
              <a:ext uri="{FF2B5EF4-FFF2-40B4-BE49-F238E27FC236}">
                <a16:creationId xmlns:a16="http://schemas.microsoft.com/office/drawing/2014/main" id="{26534954-E249-8702-BBD2-E8E071BE4876}"/>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2B18F0A0-CFB7-B836-B7A0-653F1ABDC322}"/>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AE0C6EAA-9402-D30F-9F75-EC92C30DC828}"/>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2013657-24B4-9F7C-7A6F-7266473AF946}"/>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398928AE-C94E-D9AC-93E5-7E283E1AAC49}"/>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44AA66B5-0176-FC93-7EAD-1B587AD14B0A}"/>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099CDD73-49D0-69B1-E202-B28C3539EDFB}"/>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F1FE31AC-FD51-7135-28E3-91E90FA6A75B}"/>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6B7D5FDC-85C1-6767-D7E0-7261B3B9117E}"/>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64A2E50E-509C-81F8-9553-D3184EBE11CE}"/>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37F23092-DB5A-FC44-E3B7-0C33627E43D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8C42DE9F-34E5-7071-03E6-A5040D4FB8FF}"/>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D9BDA918-7D46-4002-CD70-0034E5A48411}"/>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2A77A74D-09C4-E8D0-F905-A5FBF44A525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E2DA82A1-783C-1E37-9581-7E15F6BF9875}"/>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5B219A07-B144-B2C9-146D-A47C14E7DA05}"/>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7DD497AE-280A-69B9-97CC-90EEEC2F9EF8}"/>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6594A433-A2A6-FEEB-47CD-71C71C2B012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D8B205-AA4D-F40D-90AE-89345BD1C028}"/>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a:extLst>
              <a:ext uri="{FF2B5EF4-FFF2-40B4-BE49-F238E27FC236}">
                <a16:creationId xmlns:a16="http://schemas.microsoft.com/office/drawing/2014/main" id="{52ADC061-1E6F-732D-A261-8E6DD10B433F}"/>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4" name="Text Placeholder 17">
            <a:extLst>
              <a:ext uri="{FF2B5EF4-FFF2-40B4-BE49-F238E27FC236}">
                <a16:creationId xmlns:a16="http://schemas.microsoft.com/office/drawing/2014/main" id="{80D7CE1E-8759-2806-742C-E3B09A56A060}"/>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5" name="Text Placeholder 23">
            <a:extLst>
              <a:ext uri="{FF2B5EF4-FFF2-40B4-BE49-F238E27FC236}">
                <a16:creationId xmlns:a16="http://schemas.microsoft.com/office/drawing/2014/main" id="{3EF9A5E0-D0B0-0EE2-6D7C-7E29840D4D27}"/>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6" name="Picture 5">
            <a:extLst>
              <a:ext uri="{FF2B5EF4-FFF2-40B4-BE49-F238E27FC236}">
                <a16:creationId xmlns:a16="http://schemas.microsoft.com/office/drawing/2014/main" id="{3943EA82-D1A9-D9B9-C615-F8349FF1A395}"/>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7" name="Straight Connector 6">
            <a:extLst>
              <a:ext uri="{FF2B5EF4-FFF2-40B4-BE49-F238E27FC236}">
                <a16:creationId xmlns:a16="http://schemas.microsoft.com/office/drawing/2014/main" id="{56CED942-7E27-849A-BAF6-2784B1F62DBC}"/>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4C54E411-8CCF-8376-1194-53EF0AC42730}"/>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6668697B-5F80-F117-CEDC-BE15ED56BBE8}"/>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448497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B4BF70-8ACF-E0C3-9428-A96C46D7C76C}"/>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926DB919-441E-31C7-2768-CB7626B565A5}"/>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5" name="Text Placeholder 17">
            <a:extLst>
              <a:ext uri="{FF2B5EF4-FFF2-40B4-BE49-F238E27FC236}">
                <a16:creationId xmlns:a16="http://schemas.microsoft.com/office/drawing/2014/main" id="{9A95BB9E-5FC3-B3A3-1BA8-F8D544380290}"/>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8E556B5F-C5E6-9C8F-BE63-ECC864200C4F}"/>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7" name="Picture 6">
            <a:extLst>
              <a:ext uri="{FF2B5EF4-FFF2-40B4-BE49-F238E27FC236}">
                <a16:creationId xmlns:a16="http://schemas.microsoft.com/office/drawing/2014/main" id="{A1ABDF6D-4816-9582-41FE-DAD1CA73F13C}"/>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8" name="Straight Connector 7">
            <a:extLst>
              <a:ext uri="{FF2B5EF4-FFF2-40B4-BE49-F238E27FC236}">
                <a16:creationId xmlns:a16="http://schemas.microsoft.com/office/drawing/2014/main" id="{75173934-DB38-0382-BBDF-7674C0C980DF}"/>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0A31C6A-14C8-56AB-58C7-B9009F5F4D89}"/>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11" name="Slide Number Placeholder 5">
            <a:extLst>
              <a:ext uri="{FF2B5EF4-FFF2-40B4-BE49-F238E27FC236}">
                <a16:creationId xmlns:a16="http://schemas.microsoft.com/office/drawing/2014/main" id="{C8F5F78E-4EE3-5130-14F7-18D8C93DBAE9}"/>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61861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F28DE2CE-D304-5F5E-1AF0-ABCE13490AEE}"/>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86E09313-A606-4282-4F48-F8D10F70B124}"/>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B0399A96-3928-84AC-8D0B-25A88CEAFC07}"/>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074669A6-25EA-C152-888A-07C440480F3C}"/>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 name="Text Placeholder 32">
            <a:extLst>
              <a:ext uri="{FF2B5EF4-FFF2-40B4-BE49-F238E27FC236}">
                <a16:creationId xmlns:a16="http://schemas.microsoft.com/office/drawing/2014/main" id="{FCA9C81E-47A4-53AD-AF1C-540B06EA5D46}"/>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2" name="Text Placeholder 32">
            <a:extLst>
              <a:ext uri="{FF2B5EF4-FFF2-40B4-BE49-F238E27FC236}">
                <a16:creationId xmlns:a16="http://schemas.microsoft.com/office/drawing/2014/main" id="{47F2EB24-C655-4F1E-7540-BDC06FBF387F}"/>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 name="Text Placeholder 23">
            <a:extLst>
              <a:ext uri="{FF2B5EF4-FFF2-40B4-BE49-F238E27FC236}">
                <a16:creationId xmlns:a16="http://schemas.microsoft.com/office/drawing/2014/main" id="{9811DCA7-4D52-8A35-E796-177BE5808938}"/>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5521A48A-C712-B45C-C6CA-26C9BF6C45A2}"/>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E728C7BC-44DF-50DB-1CCE-9E7BA77EE17E}"/>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2DFFF781-01B8-2126-F72D-80FE0E085965}"/>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A5FABFF8-8728-1971-737D-D693287FE3DA}"/>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dirty="0"/>
          </a:p>
        </p:txBody>
      </p:sp>
      <p:sp>
        <p:nvSpPr>
          <p:cNvPr id="18" name="Text Placeholder 32">
            <a:extLst>
              <a:ext uri="{FF2B5EF4-FFF2-40B4-BE49-F238E27FC236}">
                <a16:creationId xmlns:a16="http://schemas.microsoft.com/office/drawing/2014/main" id="{4AD4FB09-C6E4-6CE4-3595-A611CF68D3ED}"/>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6563A430-9531-D587-0A30-58E86754B4C7}"/>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20" name="Text Placeholder 32">
            <a:extLst>
              <a:ext uri="{FF2B5EF4-FFF2-40B4-BE49-F238E27FC236}">
                <a16:creationId xmlns:a16="http://schemas.microsoft.com/office/drawing/2014/main" id="{8019AAE5-D8E9-77F1-7290-BEBF373F6782}"/>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1" name="Straight Connector 20">
            <a:extLst>
              <a:ext uri="{FF2B5EF4-FFF2-40B4-BE49-F238E27FC236}">
                <a16:creationId xmlns:a16="http://schemas.microsoft.com/office/drawing/2014/main" id="{F748C0B4-7174-2176-BBAC-8F39523EEAF0}"/>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7A5CD9B3-34C5-1AA3-2D0C-04B41311BD3E}"/>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06190450-A6B3-D212-C0F1-CB68D0156471}"/>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B047F973-B00B-EA94-3C44-91F487349525}"/>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CE6675B8-E7C8-8578-5CED-806D810E2D88}"/>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3" name="Text Placeholder 32">
            <a:extLst>
              <a:ext uri="{FF2B5EF4-FFF2-40B4-BE49-F238E27FC236}">
                <a16:creationId xmlns:a16="http://schemas.microsoft.com/office/drawing/2014/main" id="{C399FEB7-6635-5AE3-A28E-2C0690EDE467}"/>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35" name="Text Placeholder 32">
            <a:extLst>
              <a:ext uri="{FF2B5EF4-FFF2-40B4-BE49-F238E27FC236}">
                <a16:creationId xmlns:a16="http://schemas.microsoft.com/office/drawing/2014/main" id="{9FC3AE28-F685-FFB1-A40B-9AE846565EE9}"/>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7" name="Text Placeholder 23">
            <a:extLst>
              <a:ext uri="{FF2B5EF4-FFF2-40B4-BE49-F238E27FC236}">
                <a16:creationId xmlns:a16="http://schemas.microsoft.com/office/drawing/2014/main" id="{9E9F7163-D7AF-EBEB-3A56-47FE0772201B}"/>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8" name="Straight Connector 37">
            <a:extLst>
              <a:ext uri="{FF2B5EF4-FFF2-40B4-BE49-F238E27FC236}">
                <a16:creationId xmlns:a16="http://schemas.microsoft.com/office/drawing/2014/main" id="{CCC2673F-1852-8409-48DA-84BF71C0C200}"/>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E026AF74-EBC2-F0A1-DA9C-6B7BF0486A5A}"/>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42" name="Text Placeholder 32">
            <a:extLst>
              <a:ext uri="{FF2B5EF4-FFF2-40B4-BE49-F238E27FC236}">
                <a16:creationId xmlns:a16="http://schemas.microsoft.com/office/drawing/2014/main" id="{D7DD1889-464E-7C08-12B0-C55045457CD2}"/>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2_Final Slide">
    <p:spTree>
      <p:nvGrpSpPr>
        <p:cNvPr id="1" name=""/>
        <p:cNvGrpSpPr/>
        <p:nvPr/>
      </p:nvGrpSpPr>
      <p:grpSpPr>
        <a:xfrm>
          <a:off x="0" y="0"/>
          <a:ext cx="0" cy="0"/>
          <a:chOff x="0" y="0"/>
          <a:chExt cx="0" cy="0"/>
        </a:xfrm>
      </p:grpSpPr>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grpSp>
        <p:nvGrpSpPr>
          <p:cNvPr id="2" name="Group 1">
            <a:extLst>
              <a:ext uri="{FF2B5EF4-FFF2-40B4-BE49-F238E27FC236}">
                <a16:creationId xmlns:a16="http://schemas.microsoft.com/office/drawing/2014/main" id="{19E94340-E7C9-FD10-CDF5-EA4F09829AFA}"/>
              </a:ext>
            </a:extLst>
          </p:cNvPr>
          <p:cNvGrpSpPr/>
          <p:nvPr userDrawn="1"/>
        </p:nvGrpSpPr>
        <p:grpSpPr>
          <a:xfrm>
            <a:off x="441852" y="5691396"/>
            <a:ext cx="6969049" cy="851642"/>
            <a:chOff x="441852" y="5691396"/>
            <a:chExt cx="6969049" cy="851642"/>
          </a:xfrm>
        </p:grpSpPr>
        <p:pic>
          <p:nvPicPr>
            <p:cNvPr id="3" name="Picture 2" descr="Co-funded by the European Union logo in png for web usage">
              <a:extLst>
                <a:ext uri="{FF2B5EF4-FFF2-40B4-BE49-F238E27FC236}">
                  <a16:creationId xmlns:a16="http://schemas.microsoft.com/office/drawing/2014/main" id="{EC6E87C7-9F69-A089-20FA-DA4D6CEB61E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7" name="Rectangle 6">
              <a:extLst>
                <a:ext uri="{FF2B5EF4-FFF2-40B4-BE49-F238E27FC236}">
                  <a16:creationId xmlns:a16="http://schemas.microsoft.com/office/drawing/2014/main" id="{06B9BC08-246C-41F9-5F48-C6206AB88520}"/>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9" name="Group 8">
              <a:extLst>
                <a:ext uri="{FF2B5EF4-FFF2-40B4-BE49-F238E27FC236}">
                  <a16:creationId xmlns:a16="http://schemas.microsoft.com/office/drawing/2014/main" id="{D83D116D-D5D7-6D13-4143-817E536792EC}"/>
                </a:ext>
              </a:extLst>
            </p:cNvPr>
            <p:cNvGrpSpPr/>
            <p:nvPr userDrawn="1"/>
          </p:nvGrpSpPr>
          <p:grpSpPr>
            <a:xfrm>
              <a:off x="441852" y="5691396"/>
              <a:ext cx="1307461" cy="742180"/>
              <a:chOff x="340586" y="8789227"/>
              <a:chExt cx="1307461" cy="742180"/>
            </a:xfrm>
          </p:grpSpPr>
          <p:sp>
            <p:nvSpPr>
              <p:cNvPr id="10" name="Rectangle 9">
                <a:extLst>
                  <a:ext uri="{FF2B5EF4-FFF2-40B4-BE49-F238E27FC236}">
                    <a16:creationId xmlns:a16="http://schemas.microsoft.com/office/drawing/2014/main" id="{5C89A9DE-C4F1-4886-C0C6-81109E61EE9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11" name="Picture 10">
                <a:extLst>
                  <a:ext uri="{FF2B5EF4-FFF2-40B4-BE49-F238E27FC236}">
                    <a16:creationId xmlns:a16="http://schemas.microsoft.com/office/drawing/2014/main" id="{BFACA943-A66B-488B-27E9-35BBFCD5DF6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2120743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D7770869-572A-DDA2-B48F-A06C1361BCE2}"/>
              </a:ext>
            </a:extLst>
          </p:cNvPr>
          <p:cNvSpPr/>
          <p:nvPr userDrawn="1"/>
        </p:nvSpPr>
        <p:spPr>
          <a:xfrm>
            <a:off x="9747" y="0"/>
            <a:ext cx="7218860"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68B11C05-E200-FAA7-F8CF-59751936A4D9}"/>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77BC681C-E367-9FA1-E443-D32DC5427FEF}"/>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4C24C598-06CD-B85E-3E91-24E8C05FBB2C}"/>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2CF4A7BF-B7D2-331F-2EC5-0A3D684A8C80}"/>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7DB26C43-A18F-D2EF-2829-1EA7B36B3991}"/>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41A3D651-90CD-D222-CB33-7A7F79522235}"/>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BFF4CAA7-62AE-34CB-C0F5-63E570EA1028}"/>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87AE4A2B-9609-8C61-881C-F372EF01986D}"/>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FC93F25D-323B-E1C1-5168-5B2C1C725839}"/>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8F18C3BB-911C-1777-324C-107A9117C574}"/>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A0588947-801B-80CF-9B8C-1C14400FBD3B}"/>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D04D4CE7-A441-9A67-12E1-196F7A473A11}"/>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0688E633-DAE6-49EB-62E9-64C3D6088B8B}"/>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B6E70442-6C10-6BC0-EBD8-2189C974D4F3}"/>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DE559502-40E6-F464-4256-ECE24A2A626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734A976A-C339-2CBD-C868-E6E51C8830E7}"/>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C0FBFF6-3EAB-3FF0-9DA0-B88D61FE5B71}"/>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0D7C5076-4D16-553C-11FF-7FD16566CE42}"/>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INNOVATIEVE TOERISTISCHE VERBLIJVEN ONTWERPEN</a:t>
            </a:r>
          </a:p>
        </p:txBody>
      </p:sp>
      <p:sp>
        <p:nvSpPr>
          <p:cNvPr id="7" name="Slide Number Placeholder 5">
            <a:extLst>
              <a:ext uri="{FF2B5EF4-FFF2-40B4-BE49-F238E27FC236}">
                <a16:creationId xmlns:a16="http://schemas.microsoft.com/office/drawing/2014/main" id="{17068B46-67D3-08A4-CA44-3FDF7691F2FE}"/>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7" r:id="rId17"/>
    <p:sldLayoutId id="2147483916"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09" r:id="rId37"/>
    <p:sldLayoutId id="2147483912" r:id="rId38"/>
    <p:sldLayoutId id="2147483910" r:id="rId39"/>
    <p:sldLayoutId id="2147483918" r:id="rId4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image" Target="../media/image14.jpg"/><Relationship Id="rId1" Type="http://schemas.openxmlformats.org/officeDocument/2006/relationships/slideLayout" Target="../slideLayouts/slideLayout34.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unep.org/resources/report/building-materials-and-climate-constructing-new-future"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iea.org/reports/technology-roadmap-energy-efficient-building-envelopes"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e-unwto.org/doi/book/10.18111/9789284422173"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build360.ie/wp-content/uploads/2023/07/Circular-Buildings-Coalition-Report.pdf"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M385NhRBE7o" TargetMode="External"/><Relationship Id="rId2" Type="http://schemas.openxmlformats.org/officeDocument/2006/relationships/image" Target="../media/image24.jpeg"/><Relationship Id="rId1" Type="http://schemas.openxmlformats.org/officeDocument/2006/relationships/slideLayout" Target="../slideLayouts/slideLayout30.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M385NhRBE7o" TargetMode="External"/><Relationship Id="rId2" Type="http://schemas.openxmlformats.org/officeDocument/2006/relationships/image" Target="../media/image24.jpeg"/><Relationship Id="rId1" Type="http://schemas.openxmlformats.org/officeDocument/2006/relationships/slideLayout" Target="../slideLayouts/slideLayout30.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hyperlink" Target="https://buildingtransparency.org/ec3" TargetMode="External"/><Relationship Id="rId2" Type="http://schemas.openxmlformats.org/officeDocument/2006/relationships/image" Target="../media/image25.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hyperlink" Target="https://buildingtransparency.org/ec3" TargetMode="External"/><Relationship Id="rId2" Type="http://schemas.openxmlformats.org/officeDocument/2006/relationships/image" Target="../media/image25.png"/><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31.xml"/><Relationship Id="rId6" Type="http://schemas.openxmlformats.org/officeDocument/2006/relationships/image" Target="../media/image30.jpg"/><Relationship Id="rId5" Type="http://schemas.openxmlformats.org/officeDocument/2006/relationships/image" Target="../media/image29.jpeg"/><Relationship Id="rId4" Type="http://schemas.openxmlformats.org/officeDocument/2006/relationships/image" Target="../media/image28.jpg"/></Relationships>
</file>

<file path=ppt/slides/_rels/slide2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3" Type="http://schemas.openxmlformats.org/officeDocument/2006/relationships/hyperlink" Target="https://smart-cities-marketplace.ec.europa.eu/sites/default/files/pimes_guide_for_bioclimatic_design.pdf" TargetMode="External"/><Relationship Id="rId2" Type="http://schemas.openxmlformats.org/officeDocument/2006/relationships/hyperlink" Target="https://www.perlego.com/book/1556035/sustainability-in-hospitality-how-innovative-hotels-are-transforming-the-industry-pdf" TargetMode="External"/><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2" Type="http://schemas.openxmlformats.org/officeDocument/2006/relationships/hyperlink" Target="https://www.academia.edu/1616206/Fullagar_S_Markwell_K_and_Wilson_E_eds_2012_Slow_Tourism_Experiences_and_Mobilities_Channel_View_Bristol_Chapter_One_" TargetMode="Externa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B73A6-58D3-9916-20E2-8D9C9196013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016E7E81-5263-E479-9632-539648C83B6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71E782DA-CCC2-A430-4E6C-A78487108B3B}"/>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995CFE65-FEC2-7DC9-4433-98A2FB5D7D10}"/>
              </a:ext>
            </a:extLst>
          </p:cNvPr>
          <p:cNvSpPr>
            <a:spLocks noGrp="1"/>
          </p:cNvSpPr>
          <p:nvPr>
            <p:ph type="body" sz="quarter" idx="16"/>
          </p:nvPr>
        </p:nvSpPr>
        <p:spPr>
          <a:xfrm>
            <a:off x="5150192" y="845319"/>
            <a:ext cx="5015784" cy="803654"/>
          </a:xfrm>
          <a:prstGeom prst="rect">
            <a:avLst/>
          </a:prstGeom>
        </p:spPr>
        <p:txBody>
          <a:bodyPr/>
          <a:lstStyle/>
          <a:p>
            <a:pPr>
              <a:lnSpc>
                <a:spcPts val="2960"/>
              </a:lnSpc>
            </a:pPr>
            <a:r>
              <a:rPr lang="en-GB" dirty="0"/>
              <a:t>Flexibele en multifunctionele ruimtes creëren</a:t>
            </a:r>
          </a:p>
          <a:p>
            <a:pPr>
              <a:lnSpc>
                <a:spcPts val="2960"/>
              </a:lnSpc>
            </a:pPr>
            <a:endParaRPr lang="en-GB" sz="2800" dirty="0"/>
          </a:p>
        </p:txBody>
      </p:sp>
      <p:sp>
        <p:nvSpPr>
          <p:cNvPr id="4" name="Text Placeholder 3">
            <a:extLst>
              <a:ext uri="{FF2B5EF4-FFF2-40B4-BE49-F238E27FC236}">
                <a16:creationId xmlns:a16="http://schemas.microsoft.com/office/drawing/2014/main" id="{2D914298-D48E-E975-9D37-C955DC5CFF68}"/>
              </a:ext>
            </a:extLst>
          </p:cNvPr>
          <p:cNvSpPr>
            <a:spLocks noGrp="1"/>
          </p:cNvSpPr>
          <p:nvPr>
            <p:ph type="body" sz="quarter" idx="21"/>
          </p:nvPr>
        </p:nvSpPr>
        <p:spPr>
          <a:xfrm>
            <a:off x="5150192" y="2129311"/>
            <a:ext cx="5922502" cy="4325682"/>
          </a:xfrm>
          <a:prstGeom prst="rect">
            <a:avLst/>
          </a:prstGeom>
        </p:spPr>
        <p:txBody>
          <a:bodyPr lIns="91440" tIns="45720" rIns="91440" bIns="45720" anchor="t"/>
          <a:lstStyle/>
          <a:p>
            <a:pPr>
              <a:lnSpc>
                <a:spcPts val="2340"/>
              </a:lnSpc>
            </a:pPr>
            <a:r>
              <a:rPr lang="en-GB" b="0" i="0" dirty="0">
                <a:effectLst/>
                <a:latin typeface="Calibri"/>
                <a:ea typeface="Calibri"/>
                <a:cs typeface="Calibri"/>
              </a:rPr>
              <a:t>Flexibele en multifunctionele ruimtes creëren betekent accommodatie ontwerpen die zich kan aanpassen aan veranderende behoeften in de loop van de tijd. In landelijke en alternatieve toeristische contexten zorgt deze aanpak ervoor dat gebouwen meerdere doelen kunnen dienen, zoals het omvormen van een eetruimte tot een werkplaats of een gastenkamer tot een co-workingruimte. </a:t>
            </a:r>
            <a:endParaRPr lang="en-US" sz="2200" dirty="0"/>
          </a:p>
        </p:txBody>
      </p:sp>
      <p:sp>
        <p:nvSpPr>
          <p:cNvPr id="11" name="Slide Number Placeholder 5">
            <a:extLst>
              <a:ext uri="{FF2B5EF4-FFF2-40B4-BE49-F238E27FC236}">
                <a16:creationId xmlns:a16="http://schemas.microsoft.com/office/drawing/2014/main" id="{195C58D2-19EA-AB9C-25A8-099F7AC36EF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sp>
        <p:nvSpPr>
          <p:cNvPr id="2" name="Freeform 1">
            <a:extLst>
              <a:ext uri="{FF2B5EF4-FFF2-40B4-BE49-F238E27FC236}">
                <a16:creationId xmlns:a16="http://schemas.microsoft.com/office/drawing/2014/main" id="{5E3C7772-0607-4591-94B1-E4178907390D}"/>
              </a:ext>
            </a:extLst>
          </p:cNvPr>
          <p:cNvSpPr/>
          <p:nvPr/>
        </p:nvSpPr>
        <p:spPr>
          <a:xfrm rot="5400000">
            <a:off x="546217" y="2579412"/>
            <a:ext cx="3640930" cy="4733365"/>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8" name="Group 7">
            <a:extLst>
              <a:ext uri="{FF2B5EF4-FFF2-40B4-BE49-F238E27FC236}">
                <a16:creationId xmlns:a16="http://schemas.microsoft.com/office/drawing/2014/main" id="{5B69C2CC-C5ED-8CCF-E508-31C3860BA5E9}"/>
              </a:ext>
            </a:extLst>
          </p:cNvPr>
          <p:cNvGrpSpPr/>
          <p:nvPr/>
        </p:nvGrpSpPr>
        <p:grpSpPr>
          <a:xfrm>
            <a:off x="2705066" y="3478443"/>
            <a:ext cx="2028299" cy="554397"/>
            <a:chOff x="1800741" y="6353467"/>
            <a:chExt cx="3253859" cy="554397"/>
          </a:xfrm>
        </p:grpSpPr>
        <p:sp>
          <p:nvSpPr>
            <p:cNvPr id="9" name="object 3">
              <a:extLst>
                <a:ext uri="{FF2B5EF4-FFF2-40B4-BE49-F238E27FC236}">
                  <a16:creationId xmlns:a16="http://schemas.microsoft.com/office/drawing/2014/main" id="{154B3A89-C192-588E-3F29-CD82304C7FFD}"/>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Text Placeholder 6">
              <a:extLst>
                <a:ext uri="{FF2B5EF4-FFF2-40B4-BE49-F238E27FC236}">
                  <a16:creationId xmlns:a16="http://schemas.microsoft.com/office/drawing/2014/main" id="{8C61DEB9-D1A2-827D-F15F-D1B0FB387EC9}"/>
                </a:ext>
              </a:extLst>
            </p:cNvPr>
            <p:cNvSpPr txBox="1">
              <a:spLocks/>
            </p:cNvSpPr>
            <p:nvPr/>
          </p:nvSpPr>
          <p:spPr>
            <a:xfrm>
              <a:off x="1800743" y="6493124"/>
              <a:ext cx="3253857"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sl-SI" sz="1200" dirty="0"/>
                <a:t>Foto: Hiddensee</a:t>
              </a:r>
              <a:endParaRPr lang="en-IE" sz="1200" dirty="0"/>
            </a:p>
          </p:txBody>
        </p:sp>
      </p:grpSp>
      <p:pic>
        <p:nvPicPr>
          <p:cNvPr id="12" name="Picture 11">
            <a:extLst>
              <a:ext uri="{FF2B5EF4-FFF2-40B4-BE49-F238E27FC236}">
                <a16:creationId xmlns:a16="http://schemas.microsoft.com/office/drawing/2014/main" id="{1C6444DA-2564-6DAF-55CC-9DF324BF7E0D}"/>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1187837" y="4437021"/>
            <a:ext cx="3580276" cy="2659133"/>
          </a:xfrm>
          <a:prstGeom prst="rect">
            <a:avLst/>
          </a:prstGeom>
        </p:spPr>
      </p:pic>
    </p:spTree>
    <p:extLst>
      <p:ext uri="{BB962C8B-B14F-4D97-AF65-F5344CB8AC3E}">
        <p14:creationId xmlns:p14="http://schemas.microsoft.com/office/powerpoint/2010/main" val="3877288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920C2-8A9F-1BD0-843C-483932E81A6C}"/>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A11A89A3-0CDE-9611-F649-6BACC3831B61}"/>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14710A33-83DF-39A0-61D6-FD63522BCD5E}"/>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EF7032E9-16F9-6049-3EB2-B106752CE187}"/>
              </a:ext>
            </a:extLst>
          </p:cNvPr>
          <p:cNvSpPr txBox="1">
            <a:spLocks/>
          </p:cNvSpPr>
          <p:nvPr/>
        </p:nvSpPr>
        <p:spPr>
          <a:xfrm>
            <a:off x="629645" y="1702734"/>
            <a:ext cx="404993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Gemeenschapsgericht ontwerp en lokale economische integratie</a:t>
            </a:r>
          </a:p>
          <a:p>
            <a:pPr>
              <a:lnSpc>
                <a:spcPts val="2900"/>
              </a:lnSpc>
            </a:pPr>
            <a:endParaRPr lang="en-US" dirty="0"/>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C7923491-1A36-76D4-380D-3B4FCEA99297}"/>
              </a:ext>
            </a:extLst>
          </p:cNvPr>
          <p:cNvSpPr txBox="1">
            <a:spLocks/>
          </p:cNvSpPr>
          <p:nvPr/>
        </p:nvSpPr>
        <p:spPr>
          <a:xfrm>
            <a:off x="655240" y="3137646"/>
            <a:ext cx="5709702" cy="3543283"/>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Langdurige duurzaamheid gaat niet alleen over gebouwen, maar ook over mensen en plaatsen. </a:t>
            </a:r>
            <a:r>
              <a:rPr lang="en-GB" sz="2200" dirty="0" err="1">
                <a:solidFill>
                  <a:srgbClr val="414141"/>
                </a:solidFill>
              </a:rPr>
              <a:t>Gemeenschapsgericht </a:t>
            </a:r>
            <a:r>
              <a:rPr lang="en-GB" sz="2200" dirty="0">
                <a:solidFill>
                  <a:srgbClr val="414141"/>
                </a:solidFill>
              </a:rPr>
              <a:t>ontwerp betekent het creëren van accommodatie die aansluit bij de behoeften, waarden en culturele identiteit van de lokale bevolking. Dit kan betekenen dat traditionele architecturale stijlen worden gebruikt, dat er wordt samengewerkt met lokale ambachtslieden of dat culturele verhalen worden geïntegreerd in de gastenervaring. Op die manier behoudt u immaterieel erfgoed en biedt u gasten een authentieke, plaatsgebonden ervaring.</a:t>
            </a: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BA60FDB1-DCA6-359C-4609-FFCAAEFBB00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10</a:t>
            </a:fld>
            <a:endParaRPr lang="fr-CA" sz="1200" dirty="0"/>
          </a:p>
        </p:txBody>
      </p:sp>
      <p:sp>
        <p:nvSpPr>
          <p:cNvPr id="4" name="Freeform 3">
            <a:extLst>
              <a:ext uri="{FF2B5EF4-FFF2-40B4-BE49-F238E27FC236}">
                <a16:creationId xmlns:a16="http://schemas.microsoft.com/office/drawing/2014/main" id="{2CD423DF-4B1A-F001-E487-FEF6FEF3E5B1}"/>
              </a:ext>
            </a:extLst>
          </p:cNvPr>
          <p:cNvSpPr/>
          <p:nvPr/>
        </p:nvSpPr>
        <p:spPr>
          <a:xfrm rot="10800000">
            <a:off x="5954183" y="-1"/>
            <a:ext cx="5411838" cy="47468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22165" r="-22165"/>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DBEE3352-B8F6-8237-305E-8BC5318631A9}"/>
              </a:ext>
            </a:extLst>
          </p:cNvPr>
          <p:cNvGrpSpPr/>
          <p:nvPr/>
        </p:nvGrpSpPr>
        <p:grpSpPr>
          <a:xfrm>
            <a:off x="9108141" y="487052"/>
            <a:ext cx="2937356" cy="554397"/>
            <a:chOff x="1800741" y="6353467"/>
            <a:chExt cx="3253859" cy="554397"/>
          </a:xfrm>
        </p:grpSpPr>
        <p:sp>
          <p:nvSpPr>
            <p:cNvPr id="7" name="object 3">
              <a:extLst>
                <a:ext uri="{FF2B5EF4-FFF2-40B4-BE49-F238E27FC236}">
                  <a16:creationId xmlns:a16="http://schemas.microsoft.com/office/drawing/2014/main" id="{4E3A46EA-3216-DD50-70C2-81BFE066F725}"/>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1B1D3213-D95B-608C-933D-87629DF04A12}"/>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IE" sz="1200" dirty="0" err="1"/>
                <a:t>Drumhierny</a:t>
              </a:r>
              <a:r>
                <a:rPr lang="en-IE" sz="1200" dirty="0"/>
                <a:t>, Woodland, Leitrim, Ierland</a:t>
              </a:r>
            </a:p>
          </p:txBody>
        </p:sp>
      </p:grpSp>
      <p:pic>
        <p:nvPicPr>
          <p:cNvPr id="2" name="Picture 1">
            <a:extLst>
              <a:ext uri="{FF2B5EF4-FFF2-40B4-BE49-F238E27FC236}">
                <a16:creationId xmlns:a16="http://schemas.microsoft.com/office/drawing/2014/main" id="{1D51A57F-5BAF-FD39-4C75-ABA0BEA73657}"/>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382806" y="3743034"/>
            <a:ext cx="4194013" cy="3114966"/>
          </a:xfrm>
          <a:prstGeom prst="rect">
            <a:avLst/>
          </a:prstGeom>
        </p:spPr>
      </p:pic>
    </p:spTree>
    <p:extLst>
      <p:ext uri="{BB962C8B-B14F-4D97-AF65-F5344CB8AC3E}">
        <p14:creationId xmlns:p14="http://schemas.microsoft.com/office/powerpoint/2010/main" val="3253855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E5A83-6DFC-4313-0BE0-362596CAC17A}"/>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A438B837-92A9-CB3A-A044-0E6ACFE76327}"/>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D6ECF07D-CF8A-3924-F3C6-71F1A33ABAE0}"/>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D20D087E-5F13-11AD-7F9E-0A03C493720A}"/>
              </a:ext>
            </a:extLst>
          </p:cNvPr>
          <p:cNvSpPr txBox="1">
            <a:spLocks/>
          </p:cNvSpPr>
          <p:nvPr/>
        </p:nvSpPr>
        <p:spPr>
          <a:xfrm>
            <a:off x="629645" y="1554269"/>
            <a:ext cx="595044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Gemeenschapsgericht ontwerp en lokale economische integratie</a:t>
            </a:r>
          </a:p>
          <a:p>
            <a:pPr>
              <a:lnSpc>
                <a:spcPts val="2900"/>
              </a:lnSpc>
            </a:pPr>
            <a:endParaRPr lang="en-US" dirty="0"/>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066F907F-89CB-567C-13B0-66BEC21AC912}"/>
              </a:ext>
            </a:extLst>
          </p:cNvPr>
          <p:cNvSpPr txBox="1">
            <a:spLocks/>
          </p:cNvSpPr>
          <p:nvPr/>
        </p:nvSpPr>
        <p:spPr>
          <a:xfrm>
            <a:off x="629645" y="2482008"/>
            <a:ext cx="10622361" cy="3583817"/>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Naast esthetiek is lokale economische integratie van cruciaal belang. Duurzame toeristische bedrijven kunnen prioriteit geven aan het aannemen van lokaal personeel, het inkopen van benodigdheden bij lokale producenten en het samenwerken met lokale ondernemingen, zoals gidsen, ambachtslieden of boeren. Zo kunnen ontbijtmenu's bestaan uit lokaal geteelde producten of kunnen gastenpakketten rondleidingen door lokale verhalenvertellers of ambachtslieden bevatten. Dit model zorgt ervoor dat de inkomsten uit toerisme binnen de gemeenschap blijven circuleren, waardoor gedeelde welvaart wordt gecreëerd in plaats van externe winstafroming.</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Door partnerschappen met lokale belanghebbenden te bevorderen en de culturele en ecologische grenzen van de bestemming te respecteren, dragen accommodatieverschaffers bij aan de veerkracht van de gemeenschap. Ze helpen overtoerisme, gentrificatie of verlies van lokaal karakter te voorkomen, waardoor toerisme een instrument wordt voor empowerment en duurzame regionale ontwikkeling.</a:t>
            </a: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C0194F61-5282-8EC1-595F-C9B78A6C666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11</a:t>
            </a:fld>
            <a:endParaRPr lang="fr-CA" sz="1200" dirty="0"/>
          </a:p>
        </p:txBody>
      </p:sp>
      <p:pic>
        <p:nvPicPr>
          <p:cNvPr id="2" name="Picture 1">
            <a:extLst>
              <a:ext uri="{FF2B5EF4-FFF2-40B4-BE49-F238E27FC236}">
                <a16:creationId xmlns:a16="http://schemas.microsoft.com/office/drawing/2014/main" id="{53D7202C-756C-717B-941B-33E5DEB4D3FF}"/>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574679" y="-466987"/>
            <a:ext cx="3580276" cy="2659133"/>
          </a:xfrm>
          <a:prstGeom prst="rect">
            <a:avLst/>
          </a:prstGeom>
        </p:spPr>
      </p:pic>
    </p:spTree>
    <p:extLst>
      <p:ext uri="{BB962C8B-B14F-4D97-AF65-F5344CB8AC3E}">
        <p14:creationId xmlns:p14="http://schemas.microsoft.com/office/powerpoint/2010/main" val="21187263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D9B0CC1-9719-41EA-2728-CB249AE05081}"/>
              </a:ext>
            </a:extLst>
          </p:cNvPr>
          <p:cNvPicPr>
            <a:picLocks noGrp="1" noChangeAspect="1"/>
          </p:cNvPicPr>
          <p:nvPr>
            <p:ph type="pic" sz="quarter" idx="76"/>
          </p:nvPr>
        </p:nvPicPr>
        <p:blipFill>
          <a:blip r:embed="rId2"/>
          <a:srcRect t="21285" b="21285"/>
          <a:stretch>
            <a:fillRect/>
          </a:stretch>
        </p:blipFill>
        <p:spPr/>
      </p:pic>
      <p:pic>
        <p:nvPicPr>
          <p:cNvPr id="21" name="Picture Placeholder 20">
            <a:extLst>
              <a:ext uri="{FF2B5EF4-FFF2-40B4-BE49-F238E27FC236}">
                <a16:creationId xmlns:a16="http://schemas.microsoft.com/office/drawing/2014/main" id="{3A8153C1-3A1D-D137-771C-42F5AF711B55}"/>
              </a:ext>
            </a:extLst>
          </p:cNvPr>
          <p:cNvPicPr>
            <a:picLocks noGrp="1" noChangeAspect="1"/>
          </p:cNvPicPr>
          <p:nvPr>
            <p:ph type="pic" sz="quarter" idx="77"/>
          </p:nvPr>
        </p:nvPicPr>
        <p:blipFill>
          <a:blip r:embed="rId3"/>
          <a:srcRect t="20023" b="20023"/>
          <a:stretch>
            <a:fillRect/>
          </a:stretch>
        </p:blipFill>
        <p:spPr/>
      </p:pic>
      <p:pic>
        <p:nvPicPr>
          <p:cNvPr id="9" name="Picture Placeholder 8">
            <a:extLst>
              <a:ext uri="{FF2B5EF4-FFF2-40B4-BE49-F238E27FC236}">
                <a16:creationId xmlns:a16="http://schemas.microsoft.com/office/drawing/2014/main" id="{5DB5315A-5EC3-4D60-FE91-AB806B250399}"/>
              </a:ext>
            </a:extLst>
          </p:cNvPr>
          <p:cNvPicPr>
            <a:picLocks noGrp="1" noChangeAspect="1"/>
          </p:cNvPicPr>
          <p:nvPr>
            <p:ph type="pic" sz="quarter" idx="73"/>
          </p:nvPr>
        </p:nvPicPr>
        <p:blipFill rotWithShape="1">
          <a:blip r:embed="rId4"/>
          <a:srcRect t="10877" b="10877"/>
          <a:stretch/>
        </p:blipFill>
        <p:spPr/>
      </p:pic>
      <p:sp>
        <p:nvSpPr>
          <p:cNvPr id="3" name="Text Placeholder 2">
            <a:extLst>
              <a:ext uri="{FF2B5EF4-FFF2-40B4-BE49-F238E27FC236}">
                <a16:creationId xmlns:a16="http://schemas.microsoft.com/office/drawing/2014/main" id="{0BB6E71A-F477-03AC-11E3-80B1BAA027C8}"/>
              </a:ext>
            </a:extLst>
          </p:cNvPr>
          <p:cNvSpPr>
            <a:spLocks noGrp="1"/>
          </p:cNvSpPr>
          <p:nvPr>
            <p:ph type="body" sz="quarter" idx="42"/>
          </p:nvPr>
        </p:nvSpPr>
        <p:spPr/>
        <p:txBody>
          <a:bodyPr/>
          <a:lstStyle/>
          <a:p>
            <a:r>
              <a:rPr lang="en-GB"/>
              <a:t>SLOVENIË</a:t>
            </a:r>
          </a:p>
        </p:txBody>
      </p:sp>
      <p:pic>
        <p:nvPicPr>
          <p:cNvPr id="17" name="Picture Placeholder 16">
            <a:extLst>
              <a:ext uri="{FF2B5EF4-FFF2-40B4-BE49-F238E27FC236}">
                <a16:creationId xmlns:a16="http://schemas.microsoft.com/office/drawing/2014/main" id="{87732D07-718F-2C1B-40D3-F9A8A8288644}"/>
              </a:ext>
            </a:extLst>
          </p:cNvPr>
          <p:cNvPicPr>
            <a:picLocks noGrp="1" noChangeAspect="1"/>
          </p:cNvPicPr>
          <p:nvPr>
            <p:ph type="pic" sz="quarter" idx="74"/>
          </p:nvPr>
        </p:nvPicPr>
        <p:blipFill rotWithShape="1">
          <a:blip r:embed="rId5"/>
          <a:srcRect l="179" t="38298" r="-179" b="4330"/>
          <a:stretch/>
        </p:blipFill>
        <p:spPr>
          <a:xfrm>
            <a:off x="5832763" y="-1"/>
            <a:ext cx="5694219" cy="2178997"/>
          </a:xfrm>
        </p:spPr>
      </p:pic>
      <p:pic>
        <p:nvPicPr>
          <p:cNvPr id="15" name="Picture Placeholder 14">
            <a:extLst>
              <a:ext uri="{FF2B5EF4-FFF2-40B4-BE49-F238E27FC236}">
                <a16:creationId xmlns:a16="http://schemas.microsoft.com/office/drawing/2014/main" id="{64E9E004-2590-3BCA-E423-2D5933D531BA}"/>
              </a:ext>
            </a:extLst>
          </p:cNvPr>
          <p:cNvPicPr>
            <a:picLocks noGrp="1" noChangeAspect="1"/>
          </p:cNvPicPr>
          <p:nvPr>
            <p:ph type="pic" sz="quarter" idx="75"/>
          </p:nvPr>
        </p:nvPicPr>
        <p:blipFill>
          <a:blip r:embed="rId6"/>
          <a:srcRect t="5944" b="5944"/>
          <a:stretch>
            <a:fillRect/>
          </a:stretch>
        </p:blipFill>
        <p:spPr/>
      </p:pic>
      <p:sp>
        <p:nvSpPr>
          <p:cNvPr id="6" name="Text Placeholder 5">
            <a:extLst>
              <a:ext uri="{FF2B5EF4-FFF2-40B4-BE49-F238E27FC236}">
                <a16:creationId xmlns:a16="http://schemas.microsoft.com/office/drawing/2014/main" id="{F8E1FEDD-8892-8EB2-A062-5B68FF0EDE10}"/>
              </a:ext>
            </a:extLst>
          </p:cNvPr>
          <p:cNvSpPr>
            <a:spLocks noGrp="1"/>
          </p:cNvSpPr>
          <p:nvPr>
            <p:ph type="body" sz="quarter" idx="65"/>
          </p:nvPr>
        </p:nvSpPr>
        <p:spPr/>
        <p:txBody>
          <a:bodyPr/>
          <a:lstStyle/>
          <a:p>
            <a:r>
              <a:rPr lang="en-GB"/>
              <a:t>Fotocredits: Chalet Rušovc, Slovenië</a:t>
            </a:r>
          </a:p>
        </p:txBody>
      </p:sp>
      <p:pic>
        <p:nvPicPr>
          <p:cNvPr id="7" name="Picture 6">
            <a:extLst>
              <a:ext uri="{FF2B5EF4-FFF2-40B4-BE49-F238E27FC236}">
                <a16:creationId xmlns:a16="http://schemas.microsoft.com/office/drawing/2014/main" id="{E71F3983-67F9-4BC0-9033-10A83342D91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1526982" y="2943057"/>
            <a:ext cx="665018" cy="399011"/>
          </a:xfrm>
          <a:prstGeom prst="rect">
            <a:avLst/>
          </a:prstGeom>
        </p:spPr>
      </p:pic>
      <p:sp>
        <p:nvSpPr>
          <p:cNvPr id="2" name="Slide Number Placeholder 5">
            <a:extLst>
              <a:ext uri="{FF2B5EF4-FFF2-40B4-BE49-F238E27FC236}">
                <a16:creationId xmlns:a16="http://schemas.microsoft.com/office/drawing/2014/main" id="{A6D4B782-C627-CBD0-C69B-BE5CEF8D53DA}"/>
              </a:ext>
            </a:extLst>
          </p:cNvPr>
          <p:cNvSpPr txBox="1">
            <a:spLocks/>
          </p:cNvSpPr>
          <p:nvPr/>
        </p:nvSpPr>
        <p:spPr>
          <a:xfrm>
            <a:off x="11681466" y="652611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12</a:t>
            </a:fld>
            <a:endParaRPr lang="fr-CA" sz="1200" dirty="0"/>
          </a:p>
        </p:txBody>
      </p:sp>
    </p:spTree>
    <p:extLst>
      <p:ext uri="{BB962C8B-B14F-4D97-AF65-F5344CB8AC3E}">
        <p14:creationId xmlns:p14="http://schemas.microsoft.com/office/powerpoint/2010/main" val="490420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C637-C2F3-40E6-4199-6061F87379D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23D788-F9FA-1289-D5C6-265D531EEEE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D84577FE-922E-26C7-AE70-76D8F33A89B5}"/>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86D72953-939E-2EE5-3603-AC209AEA3BB4}"/>
              </a:ext>
            </a:extLst>
          </p:cNvPr>
          <p:cNvSpPr>
            <a:spLocks noGrp="1"/>
          </p:cNvSpPr>
          <p:nvPr>
            <p:ph type="body" sz="quarter" idx="16"/>
          </p:nvPr>
        </p:nvSpPr>
        <p:spPr>
          <a:xfrm>
            <a:off x="4348814" y="455969"/>
            <a:ext cx="6071536" cy="803654"/>
          </a:xfrm>
          <a:prstGeom prst="rect">
            <a:avLst/>
          </a:prstGeom>
        </p:spPr>
        <p:txBody>
          <a:bodyPr/>
          <a:lstStyle/>
          <a:p>
            <a:pPr>
              <a:lnSpc>
                <a:spcPts val="2960"/>
              </a:lnSpc>
            </a:pPr>
            <a:r>
              <a:rPr lang="en-GB" dirty="0"/>
              <a:t>Beoordeling en herbestemming van bestaande gebouwen</a:t>
            </a:r>
          </a:p>
          <a:p>
            <a:pPr>
              <a:lnSpc>
                <a:spcPts val="2960"/>
              </a:lnSpc>
            </a:pPr>
            <a:endParaRPr lang="en-GB" sz="2800" dirty="0"/>
          </a:p>
        </p:txBody>
      </p:sp>
      <p:sp>
        <p:nvSpPr>
          <p:cNvPr id="4" name="Text Placeholder 3">
            <a:extLst>
              <a:ext uri="{FF2B5EF4-FFF2-40B4-BE49-F238E27FC236}">
                <a16:creationId xmlns:a16="http://schemas.microsoft.com/office/drawing/2014/main" id="{BA9102F0-F3DE-CB6E-1E6D-EBA64EB77B8E}"/>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Door te kiezen voor milieuvriendelijke, lokaal geproduceerde en gerecyclede materialen wordt de impact op het milieu verminderd en wordt tegelijkertijd een gevoel van verbondenheid met de plek gecreëerd. Het gebruik van materialen zoals lokale steen, gerecycled hout of natuurlijke aarde vermindert niet alleen de uitstoot door transport, maar zorgt ook voor accommodaties die de cultuur en tradities van de regio weerspiegelen. Deze authenticiteit verbetert de ervaring van de gasten en ondersteunt tegelijkertijd de lokale economie en ambachtelijke beroepen.</a:t>
            </a:r>
          </a:p>
          <a:p>
            <a:pPr>
              <a:lnSpc>
                <a:spcPts val="2340"/>
              </a:lnSpc>
            </a:pPr>
            <a:endParaRPr lang="en-US" sz="2200" dirty="0"/>
          </a:p>
        </p:txBody>
      </p:sp>
      <p:sp>
        <p:nvSpPr>
          <p:cNvPr id="11" name="Slide Number Placeholder 5">
            <a:extLst>
              <a:ext uri="{FF2B5EF4-FFF2-40B4-BE49-F238E27FC236}">
                <a16:creationId xmlns:a16="http://schemas.microsoft.com/office/drawing/2014/main" id="{62C2724A-436D-1577-2885-21DD64A7C9E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13</a:t>
            </a:fld>
            <a:endParaRPr lang="fr-CA" sz="1200" dirty="0"/>
          </a:p>
        </p:txBody>
      </p:sp>
      <p:sp>
        <p:nvSpPr>
          <p:cNvPr id="3" name="TextBox 2">
            <a:extLst>
              <a:ext uri="{FF2B5EF4-FFF2-40B4-BE49-F238E27FC236}">
                <a16:creationId xmlns:a16="http://schemas.microsoft.com/office/drawing/2014/main" id="{32DC1414-2DAA-2753-6118-88AF98AD1334}"/>
              </a:ext>
            </a:extLst>
          </p:cNvPr>
          <p:cNvSpPr txBox="1"/>
          <p:nvPr/>
        </p:nvSpPr>
        <p:spPr>
          <a:xfrm>
            <a:off x="4267311" y="5263961"/>
            <a:ext cx="7614586" cy="1066959"/>
          </a:xfrm>
          <a:prstGeom prst="rect">
            <a:avLst/>
          </a:prstGeom>
          <a:noFill/>
        </p:spPr>
        <p:txBody>
          <a:bodyPr wrap="square" lIns="91440" tIns="45720" rIns="91440" bIns="45720" rtlCol="0" anchor="t">
            <a:spAutoFit/>
          </a:bodyPr>
          <a:lstStyle/>
          <a:p>
            <a:pPr>
              <a:lnSpc>
                <a:spcPts val="1860"/>
              </a:lnSpc>
              <a:tabLst>
                <a:tab pos="838200" algn="l"/>
              </a:tabLst>
            </a:pPr>
            <a:r>
              <a:rPr lang="en-IE" b="1" dirty="0">
                <a:solidFill>
                  <a:srgbClr val="414141"/>
                </a:solidFill>
              </a:rPr>
              <a:t>Bron: </a:t>
            </a:r>
            <a:r>
              <a:rPr lang="en-IE" dirty="0">
                <a:solidFill>
                  <a:srgbClr val="414141"/>
                </a:solidFill>
                <a:ea typeface="+mn-lt"/>
                <a:cs typeface="+mn-lt"/>
              </a:rPr>
              <a:t>    Milieuprogramma van de Verenigde Naties (UNEP). (2021). </a:t>
            </a:r>
          </a:p>
          <a:p>
            <a:pPr>
              <a:lnSpc>
                <a:spcPts val="1860"/>
              </a:lnSpc>
              <a:tabLst>
                <a:tab pos="838200" algn="l"/>
              </a:tabLst>
            </a:pPr>
            <a:r>
              <a:rPr lang="en-IE" dirty="0">
                <a:solidFill>
                  <a:srgbClr val="414141"/>
                </a:solidFill>
                <a:ea typeface="+mn-lt"/>
                <a:cs typeface="+mn-lt"/>
              </a:rPr>
              <a:t>	Bouwmaterialen en het klimaat: bouwen aan een nieuwe toekomst. UNEP.</a:t>
            </a:r>
            <a:endParaRPr lang="en-IE" dirty="0">
              <a:solidFill>
                <a:srgbClr val="414141"/>
              </a:solidFill>
            </a:endParaRPr>
          </a:p>
          <a:p>
            <a:pPr>
              <a:lnSpc>
                <a:spcPts val="1860"/>
              </a:lnSpc>
              <a:tabLst>
                <a:tab pos="838200" algn="l"/>
              </a:tabLst>
            </a:pPr>
            <a:r>
              <a:rPr lang="en-IE" b="1" dirty="0">
                <a:solidFill>
                  <a:srgbClr val="414141"/>
                </a:solidFill>
                <a:ea typeface="+mn-lt"/>
                <a:cs typeface="+mn-lt"/>
              </a:rPr>
              <a:t>Link: </a:t>
            </a:r>
            <a:r>
              <a:rPr lang="en-IE" dirty="0">
                <a:solidFill>
                  <a:srgbClr val="459597"/>
                </a:solidFill>
                <a:ea typeface="+mn-lt"/>
                <a:cs typeface="+mn-lt"/>
                <a:hlinkClick r:id="rId2">
                  <a:extLst>
                    <a:ext uri="{A12FA001-AC4F-418D-AE19-62706E023703}">
                      <ahyp:hlinkClr xmlns:ahyp="http://schemas.microsoft.com/office/drawing/2018/hyperlinkcolor" val="tx"/>
                    </a:ext>
                  </a:extLst>
                </a:hlinkClick>
              </a:rPr>
              <a:t>    https://www.unep.org/resources/report/building-materials-and</a:t>
            </a:r>
          </a:p>
          <a:p>
            <a:pPr>
              <a:lnSpc>
                <a:spcPts val="1860"/>
              </a:lnSpc>
              <a:tabLst>
                <a:tab pos="838200" algn="l"/>
              </a:tabLst>
            </a:pPr>
            <a:r>
              <a:rPr lang="en-IE" dirty="0">
                <a:solidFill>
                  <a:srgbClr val="459597"/>
                </a:solidFill>
                <a:ea typeface="+mn-lt"/>
                <a:cs typeface="+mn-lt"/>
              </a:rPr>
              <a:t>	</a:t>
            </a:r>
            <a:r>
              <a:rPr lang="en-IE" dirty="0">
                <a:solidFill>
                  <a:srgbClr val="459597"/>
                </a:solidFill>
                <a:ea typeface="+mn-lt"/>
                <a:cs typeface="+mn-lt"/>
                <a:hlinkClick r:id="rId2">
                  <a:extLst>
                    <a:ext uri="{A12FA001-AC4F-418D-AE19-62706E023703}">
                      <ahyp:hlinkClr xmlns:ahyp="http://schemas.microsoft.com/office/drawing/2018/hyperlinkcolor" val="tx"/>
                    </a:ext>
                  </a:extLst>
                </a:hlinkClick>
              </a:rPr>
              <a:t>-klimaat-bouwen-aan-een-nieuwe-toekomst</a:t>
            </a:r>
            <a:r>
              <a:rPr lang="en-IE" dirty="0">
                <a:solidFill>
                  <a:srgbClr val="459597"/>
                </a:solidFill>
                <a:ea typeface="+mn-lt"/>
                <a:cs typeface="+mn-lt"/>
              </a:rPr>
              <a:t> </a:t>
            </a:r>
            <a:endParaRPr lang="en-IE" dirty="0">
              <a:solidFill>
                <a:srgbClr val="459597"/>
              </a:solidFill>
            </a:endParaRPr>
          </a:p>
        </p:txBody>
      </p:sp>
      <p:sp>
        <p:nvSpPr>
          <p:cNvPr id="8" name="Freeform 7">
            <a:extLst>
              <a:ext uri="{FF2B5EF4-FFF2-40B4-BE49-F238E27FC236}">
                <a16:creationId xmlns:a16="http://schemas.microsoft.com/office/drawing/2014/main" id="{79B99204-3F7E-6F6B-D57B-414AF760A78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D9FB3EA6-2115-2064-FF33-8362386A1B81}"/>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2605854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FBFBD-DF78-00DC-8BE2-474687825F8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788F52F-F883-6234-60C4-EAE7BBBC1595}"/>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D4FB5A0E-2D0C-5F5B-33C3-A5C9619B4A80}"/>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8984E0C6-202A-3531-3C29-B978B755E5C3}"/>
              </a:ext>
            </a:extLst>
          </p:cNvPr>
          <p:cNvSpPr>
            <a:spLocks noGrp="1"/>
          </p:cNvSpPr>
          <p:nvPr>
            <p:ph type="body" sz="quarter" idx="16"/>
          </p:nvPr>
        </p:nvSpPr>
        <p:spPr>
          <a:xfrm>
            <a:off x="4348814" y="436919"/>
            <a:ext cx="5814361" cy="803654"/>
          </a:xfrm>
          <a:prstGeom prst="rect">
            <a:avLst/>
          </a:prstGeom>
        </p:spPr>
        <p:txBody>
          <a:bodyPr/>
          <a:lstStyle/>
          <a:p>
            <a:pPr>
              <a:lnSpc>
                <a:spcPts val="2960"/>
              </a:lnSpc>
            </a:pPr>
            <a:r>
              <a:rPr lang="en-GB" dirty="0"/>
              <a:t>Beoordeling en herbestemming van bestaande gebouwen</a:t>
            </a:r>
          </a:p>
          <a:p>
            <a:pPr>
              <a:lnSpc>
                <a:spcPts val="2960"/>
              </a:lnSpc>
            </a:pPr>
            <a:endParaRPr lang="en-GB" sz="2800" dirty="0"/>
          </a:p>
        </p:txBody>
      </p:sp>
      <p:sp>
        <p:nvSpPr>
          <p:cNvPr id="4" name="Text Placeholder 3">
            <a:extLst>
              <a:ext uri="{FF2B5EF4-FFF2-40B4-BE49-F238E27FC236}">
                <a16:creationId xmlns:a16="http://schemas.microsoft.com/office/drawing/2014/main" id="{AE5C821B-F86D-3107-49FC-1909CC4A9597}"/>
              </a:ext>
            </a:extLst>
          </p:cNvPr>
          <p:cNvSpPr>
            <a:spLocks noGrp="1"/>
          </p:cNvSpPr>
          <p:nvPr>
            <p:ph type="body" sz="quarter" idx="21"/>
          </p:nvPr>
        </p:nvSpPr>
        <p:spPr>
          <a:xfrm>
            <a:off x="4348814" y="1780451"/>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Door passieve ontwerpelementen toe te passen, zoals een optimale oriëntatie van het gebouw, natuurlijke ventilatie en thermische massamaterialen, kan het energieverbruik voor verwarming en koeling aanzienlijk worden verminderd. Slimme indelingen, zonweringstechnieken en bioklimatologische planning helpen het comfort binnenshuis te behouden en tegelijkertijd de afhankelijkheid van mechanische systemen te minimaliseren, waardoor de kosten op lange termijn en de impact op het milieu worden verlaagd.</a:t>
            </a:r>
          </a:p>
          <a:p>
            <a:pPr>
              <a:lnSpc>
                <a:spcPts val="2340"/>
              </a:lnSpc>
            </a:pPr>
            <a:endParaRPr lang="en-US" sz="2200" dirty="0"/>
          </a:p>
        </p:txBody>
      </p:sp>
      <p:sp>
        <p:nvSpPr>
          <p:cNvPr id="11" name="Slide Number Placeholder 5">
            <a:extLst>
              <a:ext uri="{FF2B5EF4-FFF2-40B4-BE49-F238E27FC236}">
                <a16:creationId xmlns:a16="http://schemas.microsoft.com/office/drawing/2014/main" id="{5229EC39-33DA-15BC-9907-88451BBB30B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14</a:t>
            </a:fld>
            <a:endParaRPr lang="fr-CA" sz="1200" dirty="0"/>
          </a:p>
        </p:txBody>
      </p:sp>
      <p:sp>
        <p:nvSpPr>
          <p:cNvPr id="3" name="TextBox 2">
            <a:extLst>
              <a:ext uri="{FF2B5EF4-FFF2-40B4-BE49-F238E27FC236}">
                <a16:creationId xmlns:a16="http://schemas.microsoft.com/office/drawing/2014/main" id="{E28ED49A-1310-78DF-7EC0-2E5C2363B0F2}"/>
              </a:ext>
            </a:extLst>
          </p:cNvPr>
          <p:cNvSpPr txBox="1"/>
          <p:nvPr/>
        </p:nvSpPr>
        <p:spPr>
          <a:xfrm>
            <a:off x="4267311" y="4898477"/>
            <a:ext cx="7614586" cy="1797928"/>
          </a:xfrm>
          <a:prstGeom prst="rect">
            <a:avLst/>
          </a:prstGeom>
          <a:noFill/>
        </p:spPr>
        <p:txBody>
          <a:bodyPr wrap="square" lIns="91440" tIns="45720" rIns="91440" bIns="45720" rtlCol="0" anchor="t">
            <a:spAutoFit/>
          </a:bodyPr>
          <a:lstStyle/>
          <a:p>
            <a:pPr>
              <a:lnSpc>
                <a:spcPts val="1860"/>
              </a:lnSpc>
              <a:tabLst>
                <a:tab pos="838200" algn="l"/>
              </a:tabLst>
            </a:pPr>
            <a:r>
              <a:rPr lang="en-IE" b="1" dirty="0">
                <a:solidFill>
                  <a:srgbClr val="414141"/>
                </a:solidFill>
              </a:rPr>
              <a:t>Bron: </a:t>
            </a:r>
            <a:r>
              <a:rPr lang="en-IE" dirty="0">
                <a:solidFill>
                  <a:srgbClr val="414141"/>
                </a:solidFill>
                <a:ea typeface="+mn-lt"/>
                <a:cs typeface="+mn-lt"/>
              </a:rPr>
              <a:t>    Internationaal Energieagentschap (IEA) &amp; </a:t>
            </a:r>
          </a:p>
          <a:p>
            <a:pPr>
              <a:lnSpc>
                <a:spcPts val="1860"/>
              </a:lnSpc>
              <a:tabLst>
                <a:tab pos="838200" algn="l"/>
              </a:tabLst>
            </a:pPr>
            <a:r>
              <a:rPr lang="en-IE" dirty="0">
                <a:solidFill>
                  <a:srgbClr val="414141"/>
                </a:solidFill>
                <a:ea typeface="+mn-lt"/>
                <a:cs typeface="+mn-lt"/>
              </a:rPr>
              <a:t>	Nations Environment Programme (UNEP). (2013).	</a:t>
            </a:r>
          </a:p>
          <a:p>
            <a:pPr>
              <a:lnSpc>
                <a:spcPts val="1860"/>
              </a:lnSpc>
              <a:tabLst>
                <a:tab pos="838200" algn="l"/>
              </a:tabLst>
            </a:pPr>
            <a:r>
              <a:rPr lang="en-IE" dirty="0">
                <a:solidFill>
                  <a:srgbClr val="414141"/>
                </a:solidFill>
                <a:ea typeface="+mn-lt"/>
                <a:cs typeface="+mn-lt"/>
              </a:rPr>
              <a:t>	Technologieroutekaart: energie-efficiënte gebouwschillen."</a:t>
            </a:r>
          </a:p>
          <a:p>
            <a:pPr>
              <a:lnSpc>
                <a:spcPts val="1860"/>
              </a:lnSpc>
              <a:tabLst>
                <a:tab pos="838200" algn="l"/>
              </a:tabLst>
            </a:pPr>
            <a:r>
              <a:rPr lang="en-IE" b="1" dirty="0">
                <a:solidFill>
                  <a:srgbClr val="414141"/>
                </a:solidFill>
                <a:ea typeface="+mn-lt"/>
                <a:cs typeface="+mn-lt"/>
              </a:rPr>
              <a:t>Link: </a:t>
            </a:r>
            <a:r>
              <a:rPr lang="en-IE" dirty="0">
                <a:solidFill>
                  <a:srgbClr val="459597"/>
                </a:solidFill>
                <a:ea typeface="+mn-lt"/>
                <a:cs typeface="+mn-lt"/>
                <a:hlinkClick r:id="rId2">
                  <a:extLst>
                    <a:ext uri="{A12FA001-AC4F-418D-AE19-62706E023703}">
                      <ahyp:hlinkClr xmlns:ahyp="http://schemas.microsoft.com/office/drawing/2018/hyperlinkcolor" val="tx"/>
                    </a:ext>
                  </a:extLst>
                </a:hlinkClick>
              </a:rPr>
              <a:t>    https://www.iea.org/reports/technology-roadmap-energy-efficient</a:t>
            </a:r>
          </a:p>
          <a:p>
            <a:pPr>
              <a:lnSpc>
                <a:spcPts val="1860"/>
              </a:lnSpc>
              <a:tabLst>
                <a:tab pos="838200" algn="l"/>
              </a:tabLst>
            </a:pPr>
            <a:r>
              <a:rPr lang="en-IE" dirty="0">
                <a:solidFill>
                  <a:srgbClr val="459597"/>
                </a:solidFill>
                <a:ea typeface="+mn-lt"/>
                <a:cs typeface="+mn-lt"/>
              </a:rPr>
              <a:t>	</a:t>
            </a:r>
            <a:r>
              <a:rPr lang="en-IE" dirty="0">
                <a:solidFill>
                  <a:srgbClr val="459597"/>
                </a:solidFill>
                <a:ea typeface="+mn-lt"/>
                <a:cs typeface="+mn-lt"/>
                <a:hlinkClick r:id="rId2">
                  <a:extLst>
                    <a:ext uri="{A12FA001-AC4F-418D-AE19-62706E023703}">
                      <ahyp:hlinkClr xmlns:ahyp="http://schemas.microsoft.com/office/drawing/2018/hyperlinkcolor" val="tx"/>
                    </a:ext>
                  </a:extLst>
                </a:hlinkClick>
              </a:rPr>
              <a:t>-building-envelopes</a:t>
            </a:r>
            <a:endParaRPr lang="en-IE" dirty="0">
              <a:solidFill>
                <a:srgbClr val="459597"/>
              </a:solidFill>
              <a:ea typeface="+mn-lt"/>
              <a:cs typeface="+mn-lt"/>
            </a:endParaRPr>
          </a:p>
          <a:p>
            <a:pPr>
              <a:lnSpc>
                <a:spcPts val="1860"/>
              </a:lnSpc>
              <a:tabLst>
                <a:tab pos="838200" algn="l"/>
              </a:tabLst>
            </a:pPr>
            <a:r>
              <a:rPr lang="en-IE" dirty="0">
                <a:solidFill>
                  <a:srgbClr val="459597"/>
                </a:solidFill>
                <a:ea typeface="+mn-lt"/>
                <a:cs typeface="+mn-lt"/>
              </a:rPr>
              <a:t> </a:t>
            </a:r>
          </a:p>
          <a:p>
            <a:pPr>
              <a:lnSpc>
                <a:spcPts val="1860"/>
              </a:lnSpc>
              <a:tabLst>
                <a:tab pos="838200" algn="l"/>
              </a:tabLst>
            </a:pPr>
            <a:endParaRPr lang="en-IE" dirty="0">
              <a:solidFill>
                <a:srgbClr val="459597"/>
              </a:solidFill>
            </a:endParaRPr>
          </a:p>
        </p:txBody>
      </p:sp>
      <p:sp>
        <p:nvSpPr>
          <p:cNvPr id="8" name="Freeform 7">
            <a:extLst>
              <a:ext uri="{FF2B5EF4-FFF2-40B4-BE49-F238E27FC236}">
                <a16:creationId xmlns:a16="http://schemas.microsoft.com/office/drawing/2014/main" id="{F211149E-71FC-B8E6-1DD6-A61EF712006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23004" t="1279" r="-1726" b="-1279"/>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2606EB24-80C7-FED1-312A-982A0B8CE0F6}"/>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887381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6AB3B-06C1-2FFF-5ABC-2DF9200F3C7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B4818F1-6453-4137-60A6-004D63055583}"/>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D8F0EBB7-3F95-95D8-4004-2C19CF7BA760}"/>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7AC24919-DB2F-25F5-3DD8-A47B95844978}"/>
              </a:ext>
            </a:extLst>
          </p:cNvPr>
          <p:cNvSpPr>
            <a:spLocks noGrp="1"/>
          </p:cNvSpPr>
          <p:nvPr>
            <p:ph type="body" sz="quarter" idx="16"/>
          </p:nvPr>
        </p:nvSpPr>
        <p:spPr>
          <a:xfrm>
            <a:off x="4348814" y="875069"/>
            <a:ext cx="5966761" cy="803654"/>
          </a:xfrm>
          <a:prstGeom prst="rect">
            <a:avLst/>
          </a:prstGeom>
        </p:spPr>
        <p:txBody>
          <a:bodyPr/>
          <a:lstStyle/>
          <a:p>
            <a:pPr>
              <a:lnSpc>
                <a:spcPts val="2960"/>
              </a:lnSpc>
            </a:pPr>
            <a:r>
              <a:rPr lang="en-GB" dirty="0"/>
              <a:t>Bestaande gebouwen beoordelen en herbestemmen</a:t>
            </a:r>
          </a:p>
          <a:p>
            <a:pPr>
              <a:lnSpc>
                <a:spcPts val="2960"/>
              </a:lnSpc>
            </a:pPr>
            <a:endParaRPr lang="en-GB" dirty="0"/>
          </a:p>
        </p:txBody>
      </p:sp>
      <p:sp>
        <p:nvSpPr>
          <p:cNvPr id="4" name="Text Placeholder 3">
            <a:extLst>
              <a:ext uri="{FF2B5EF4-FFF2-40B4-BE49-F238E27FC236}">
                <a16:creationId xmlns:a16="http://schemas.microsoft.com/office/drawing/2014/main" id="{67E79C20-F83D-EE68-EA4F-7C3A57C83E79}"/>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Door multifunctionele ruimtes te creëren, kunnen accommodatieaanbieders zich aanpassen aan de veranderende behoeften van gasten en lokale kansen. Door ruimtes te ontwerpen die zowel toeristische activiteiten als gemeenschapsevenementen kunnen huisvesten, wordt accommodatie een centrum voor lokale interactie, waardoor de sociale waarde en economische veerkracht worden vergroot. Deze flexibiliteit beschermt het bedrijf ook tegen marktveranderingen door diverse gebruiksmogelijkheden te bieden.</a:t>
            </a:r>
          </a:p>
          <a:p>
            <a:pPr>
              <a:lnSpc>
                <a:spcPts val="2340"/>
              </a:lnSpc>
            </a:pPr>
            <a:endParaRPr lang="en-US" sz="2200" dirty="0"/>
          </a:p>
        </p:txBody>
      </p:sp>
      <p:sp>
        <p:nvSpPr>
          <p:cNvPr id="11" name="Slide Number Placeholder 5">
            <a:extLst>
              <a:ext uri="{FF2B5EF4-FFF2-40B4-BE49-F238E27FC236}">
                <a16:creationId xmlns:a16="http://schemas.microsoft.com/office/drawing/2014/main" id="{17871EE6-A454-FCA8-6196-9133F45040A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15</a:t>
            </a:fld>
            <a:endParaRPr lang="fr-CA" sz="1200" dirty="0"/>
          </a:p>
        </p:txBody>
      </p:sp>
      <p:sp>
        <p:nvSpPr>
          <p:cNvPr id="3" name="TextBox 2">
            <a:extLst>
              <a:ext uri="{FF2B5EF4-FFF2-40B4-BE49-F238E27FC236}">
                <a16:creationId xmlns:a16="http://schemas.microsoft.com/office/drawing/2014/main" id="{343B18BE-6E0A-AC81-1F9B-DEFAA5C1AD31}"/>
              </a:ext>
            </a:extLst>
          </p:cNvPr>
          <p:cNvSpPr txBox="1"/>
          <p:nvPr/>
        </p:nvSpPr>
        <p:spPr>
          <a:xfrm>
            <a:off x="4267311" y="5263961"/>
            <a:ext cx="7614586" cy="923330"/>
          </a:xfrm>
          <a:prstGeom prst="rect">
            <a:avLst/>
          </a:prstGeom>
          <a:noFill/>
        </p:spPr>
        <p:txBody>
          <a:bodyPr wrap="square" lIns="91440" tIns="45720" rIns="91440" bIns="45720" rtlCol="0" anchor="t">
            <a:spAutoFit/>
          </a:bodyPr>
          <a:lstStyle/>
          <a:p>
            <a:r>
              <a:rPr lang="en-IE" b="1" dirty="0">
                <a:solidFill>
                  <a:srgbClr val="414141"/>
                </a:solidFill>
              </a:rPr>
              <a:t>Bron: </a:t>
            </a:r>
            <a:r>
              <a:rPr lang="en-IE" sz="1800" dirty="0">
                <a:solidFill>
                  <a:srgbClr val="414141"/>
                </a:solidFill>
                <a:ea typeface="+mn-lt"/>
                <a:cs typeface="+mn-lt"/>
              </a:rPr>
              <a:t>    UNWTO (Wereldorganisatie voor Toerisme). (2020).</a:t>
            </a:r>
            <a:endParaRPr lang="en-IE" sz="1800" dirty="0">
              <a:solidFill>
                <a:srgbClr val="459597"/>
              </a:solidFill>
              <a:ea typeface="+mn-lt"/>
              <a:cs typeface="+mn-lt"/>
            </a:endParaRPr>
          </a:p>
          <a:p>
            <a:r>
              <a:rPr lang="en-IE" sz="1800" dirty="0">
                <a:solidFill>
                  <a:srgbClr val="414141"/>
                </a:solidFill>
                <a:ea typeface="+mn-lt"/>
                <a:cs typeface="+mn-lt"/>
              </a:rPr>
              <a:t>	"Toerisme en plattelandsontwikkeling."</a:t>
            </a:r>
            <a:endParaRPr lang="en-IE" dirty="0">
              <a:ea typeface="+mn-lt"/>
              <a:cs typeface="+mn-lt"/>
            </a:endParaRPr>
          </a:p>
          <a:p>
            <a:r>
              <a:rPr lang="en-IE" sz="1800" b="1" dirty="0">
                <a:solidFill>
                  <a:srgbClr val="414141"/>
                </a:solidFill>
                <a:ea typeface="+mn-lt"/>
                <a:cs typeface="+mn-lt"/>
              </a:rPr>
              <a:t>Link: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    https://www.e-unwto.org/doi/book/10.18111/9789284422173</a:t>
            </a:r>
            <a:r>
              <a:rPr lang="en-IE" sz="1800" dirty="0">
                <a:solidFill>
                  <a:srgbClr val="459597"/>
                </a:solidFill>
                <a:ea typeface="+mn-lt"/>
                <a:cs typeface="+mn-lt"/>
              </a:rPr>
              <a:t> </a:t>
            </a:r>
            <a:endParaRPr lang="en-IE" dirty="0">
              <a:solidFill>
                <a:srgbClr val="459597"/>
              </a:solidFill>
            </a:endParaRPr>
          </a:p>
        </p:txBody>
      </p:sp>
      <p:sp>
        <p:nvSpPr>
          <p:cNvPr id="8" name="Freeform 7">
            <a:extLst>
              <a:ext uri="{FF2B5EF4-FFF2-40B4-BE49-F238E27FC236}">
                <a16:creationId xmlns:a16="http://schemas.microsoft.com/office/drawing/2014/main" id="{5F3AFBA8-C23D-20EC-F04D-B5B166BAE47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C8D71EB6-B90F-2578-7B4E-5D9CD3487CDF}"/>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7744278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F0F52-2E50-E006-7CEA-3CEE42AA14D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1E1643F-6FBA-2E5B-2729-376CBF35D9F3}"/>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2B34E807-7338-1F6B-D18B-08135D2D5015}"/>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78AB3475-D4F1-3975-4D1B-4F3320EA4D5F}"/>
              </a:ext>
            </a:extLst>
          </p:cNvPr>
          <p:cNvSpPr>
            <a:spLocks noGrp="1"/>
          </p:cNvSpPr>
          <p:nvPr>
            <p:ph type="body" sz="quarter" idx="16"/>
          </p:nvPr>
        </p:nvSpPr>
        <p:spPr>
          <a:xfrm>
            <a:off x="4348814" y="875069"/>
            <a:ext cx="6719236" cy="803654"/>
          </a:xfrm>
          <a:prstGeom prst="rect">
            <a:avLst/>
          </a:prstGeom>
        </p:spPr>
        <p:txBody>
          <a:bodyPr/>
          <a:lstStyle/>
          <a:p>
            <a:pPr>
              <a:lnSpc>
                <a:spcPts val="2960"/>
              </a:lnSpc>
            </a:pPr>
            <a:r>
              <a:rPr lang="en-GB" dirty="0"/>
              <a:t>Beoordeling en herbestemming van bestaande gebouwen</a:t>
            </a:r>
          </a:p>
          <a:p>
            <a:pPr>
              <a:lnSpc>
                <a:spcPts val="2960"/>
              </a:lnSpc>
            </a:pPr>
            <a:endParaRPr lang="en-GB" dirty="0"/>
          </a:p>
        </p:txBody>
      </p:sp>
      <p:sp>
        <p:nvSpPr>
          <p:cNvPr id="4" name="Text Placeholder 3">
            <a:extLst>
              <a:ext uri="{FF2B5EF4-FFF2-40B4-BE49-F238E27FC236}">
                <a16:creationId xmlns:a16="http://schemas.microsoft.com/office/drawing/2014/main" id="{320FEDD8-8428-61C2-972B-E3DA5C680FC9}"/>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Bouwen met het oog op duurzaamheid op lange termijn omvat meer dan alleen groen bouwen – het vereist dat rekening wordt gehouden met de volledige levenscyclus van het gebouw. Duurzame materialen, hernieuwbare energiesystemen en waterbesparende technologieën verlagen de exploitatiekosten op lange termijn. Door te plannen voor toekomstige aanpasbaarheid blijft de accommodatie relevant naarmate de toeristische trends evolueren, waardoor zowel de investering als de culturele en ecologische troeven van de gemeenschap worden veiliggesteld.</a:t>
            </a:r>
          </a:p>
          <a:p>
            <a:pPr>
              <a:lnSpc>
                <a:spcPts val="2340"/>
              </a:lnSpc>
            </a:pPr>
            <a:endParaRPr lang="en-US" sz="2200" dirty="0"/>
          </a:p>
        </p:txBody>
      </p:sp>
      <p:sp>
        <p:nvSpPr>
          <p:cNvPr id="11" name="Slide Number Placeholder 5">
            <a:extLst>
              <a:ext uri="{FF2B5EF4-FFF2-40B4-BE49-F238E27FC236}">
                <a16:creationId xmlns:a16="http://schemas.microsoft.com/office/drawing/2014/main" id="{311C63D4-B56B-D826-3154-DE984972B48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16</a:t>
            </a:fld>
            <a:endParaRPr lang="fr-CA" sz="1200" dirty="0"/>
          </a:p>
        </p:txBody>
      </p:sp>
      <p:sp>
        <p:nvSpPr>
          <p:cNvPr id="3" name="TextBox 2">
            <a:extLst>
              <a:ext uri="{FF2B5EF4-FFF2-40B4-BE49-F238E27FC236}">
                <a16:creationId xmlns:a16="http://schemas.microsoft.com/office/drawing/2014/main" id="{940C6365-AB27-F78B-CC88-9BF52954ED03}"/>
              </a:ext>
            </a:extLst>
          </p:cNvPr>
          <p:cNvSpPr txBox="1"/>
          <p:nvPr/>
        </p:nvSpPr>
        <p:spPr>
          <a:xfrm>
            <a:off x="4267311" y="5263961"/>
            <a:ext cx="7614586" cy="1477328"/>
          </a:xfrm>
          <a:prstGeom prst="rect">
            <a:avLst/>
          </a:prstGeom>
          <a:noFill/>
        </p:spPr>
        <p:txBody>
          <a:bodyPr wrap="square" lIns="91440" tIns="45720" rIns="91440" bIns="45720" rtlCol="0" anchor="t">
            <a:spAutoFit/>
          </a:bodyPr>
          <a:lstStyle/>
          <a:p>
            <a:r>
              <a:rPr lang="en-IE" b="1" dirty="0">
                <a:solidFill>
                  <a:srgbClr val="414141"/>
                </a:solidFill>
              </a:rPr>
              <a:t>Bron: </a:t>
            </a:r>
            <a:r>
              <a:rPr lang="en-IE" sz="1800" dirty="0">
                <a:solidFill>
                  <a:srgbClr val="414141"/>
                </a:solidFill>
                <a:ea typeface="+mn-lt"/>
                <a:cs typeface="+mn-lt"/>
              </a:rPr>
              <a:t>    NAAR EEN CIRCULAIRE ECONOMIE IN DE BEBOUWDE OMGEVING </a:t>
            </a:r>
          </a:p>
          <a:p>
            <a:r>
              <a:rPr lang="en-IE" sz="1800" b="1" dirty="0">
                <a:solidFill>
                  <a:srgbClr val="414141"/>
                </a:solidFill>
                <a:ea typeface="+mn-lt"/>
                <a:cs typeface="+mn-lt"/>
              </a:rPr>
              <a:t>Link: </a:t>
            </a:r>
            <a:r>
              <a:rPr lang="en-IE" sz="1800" dirty="0">
                <a:solidFill>
                  <a:srgbClr val="459597"/>
                </a:solidFill>
                <a:ea typeface="+mn-lt"/>
                <a:cs typeface="+mn-lt"/>
              </a:rPr>
              <a:t>    https://build360.ie/wp-content/uploads/2023/07/Circular-Buildings-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   Coalition-Report.pdf</a:t>
            </a:r>
            <a:endParaRPr lang="en-IE" sz="1800" dirty="0">
              <a:solidFill>
                <a:srgbClr val="459597"/>
              </a:solidFill>
              <a:ea typeface="+mn-lt"/>
              <a:cs typeface="+mn-lt"/>
            </a:endParaRPr>
          </a:p>
          <a:p>
            <a:r>
              <a:rPr lang="en-IE" sz="1800" dirty="0">
                <a:solidFill>
                  <a:srgbClr val="414141"/>
                </a:solidFill>
                <a:ea typeface="+mn-lt"/>
                <a:cs typeface="+mn-lt"/>
              </a:rPr>
              <a:t> </a:t>
            </a:r>
          </a:p>
          <a:p>
            <a:endParaRPr lang="en-IE" dirty="0">
              <a:solidFill>
                <a:srgbClr val="459597"/>
              </a:solidFill>
            </a:endParaRPr>
          </a:p>
        </p:txBody>
      </p:sp>
      <p:sp>
        <p:nvSpPr>
          <p:cNvPr id="8" name="Freeform 7">
            <a:extLst>
              <a:ext uri="{FF2B5EF4-FFF2-40B4-BE49-F238E27FC236}">
                <a16:creationId xmlns:a16="http://schemas.microsoft.com/office/drawing/2014/main" id="{CFF4A9C9-45EB-7F68-2115-44666D39C646}"/>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470221CA-D0F1-E020-7DBB-4588C2D7DBDF}"/>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68129" y="4198867"/>
            <a:ext cx="3580276" cy="2659133"/>
          </a:xfrm>
          <a:prstGeom prst="rect">
            <a:avLst/>
          </a:prstGeom>
        </p:spPr>
      </p:pic>
    </p:spTree>
    <p:extLst>
      <p:ext uri="{BB962C8B-B14F-4D97-AF65-F5344CB8AC3E}">
        <p14:creationId xmlns:p14="http://schemas.microsoft.com/office/powerpoint/2010/main" val="2852094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851D2-E02F-D56B-E906-2059F57F453E}"/>
            </a:ext>
          </a:extLst>
        </p:cNvPr>
        <p:cNvGrpSpPr/>
        <p:nvPr/>
      </p:nvGrpSpPr>
      <p:grpSpPr>
        <a:xfrm>
          <a:off x="0" y="0"/>
          <a:ext cx="0" cy="0"/>
          <a:chOff x="0" y="0"/>
          <a:chExt cx="0" cy="0"/>
        </a:xfrm>
      </p:grpSpPr>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020766C8-361D-FA45-6DAC-1BDA8B54BD3C}"/>
              </a:ext>
            </a:extLst>
          </p:cNvPr>
          <p:cNvPicPr>
            <a:picLocks noGrp="1" noChangeAspect="1"/>
          </p:cNvPicPr>
          <p:nvPr>
            <p:ph type="pic" sz="quarter" idx="20"/>
          </p:nvPr>
        </p:nvPicPr>
        <p:blipFill>
          <a:blip r:embed="rId2"/>
          <a:srcRect t="10500" b="10500"/>
          <a:stretch>
            <a:fillRect/>
          </a:stretch>
        </p:blipFill>
        <p:spPr>
          <a:xfrm>
            <a:off x="7143400" y="1219242"/>
            <a:ext cx="3918486" cy="2209758"/>
          </a:xfrm>
        </p:spPr>
      </p:pic>
      <p:sp>
        <p:nvSpPr>
          <p:cNvPr id="11" name="Text Placeholder 3">
            <a:extLst>
              <a:ext uri="{FF2B5EF4-FFF2-40B4-BE49-F238E27FC236}">
                <a16:creationId xmlns:a16="http://schemas.microsoft.com/office/drawing/2014/main" id="{426E1377-00BE-EF9D-B3E7-1F6A40AB9087}"/>
              </a:ext>
            </a:extLst>
          </p:cNvPr>
          <p:cNvSpPr txBox="1">
            <a:spLocks/>
          </p:cNvSpPr>
          <p:nvPr/>
        </p:nvSpPr>
        <p:spPr>
          <a:xfrm>
            <a:off x="629645" y="460753"/>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Hoe bouw je een energieneutraal hotel?</a:t>
            </a:r>
          </a:p>
          <a:p>
            <a:pPr>
              <a:lnSpc>
                <a:spcPts val="3720"/>
              </a:lnSpc>
            </a:pPr>
            <a:endParaRPr lang="en-US" dirty="0"/>
          </a:p>
          <a:p>
            <a:pPr>
              <a:lnSpc>
                <a:spcPts val="3720"/>
              </a:lnSpc>
            </a:pPr>
            <a:endParaRPr lang="en-US" dirty="0"/>
          </a:p>
        </p:txBody>
      </p:sp>
      <p:sp>
        <p:nvSpPr>
          <p:cNvPr id="12" name="Text Placeholder 4">
            <a:extLst>
              <a:ext uri="{FF2B5EF4-FFF2-40B4-BE49-F238E27FC236}">
                <a16:creationId xmlns:a16="http://schemas.microsoft.com/office/drawing/2014/main" id="{8D8A360E-A329-C00E-FDDB-E046493928D9}"/>
              </a:ext>
            </a:extLst>
          </p:cNvPr>
          <p:cNvSpPr txBox="1">
            <a:spLocks/>
          </p:cNvSpPr>
          <p:nvPr/>
        </p:nvSpPr>
        <p:spPr>
          <a:xfrm>
            <a:off x="615788" y="2094996"/>
            <a:ext cx="6513754"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800" b="1" dirty="0">
                <a:solidFill>
                  <a:srgbClr val="EC7C69"/>
                </a:solidFill>
              </a:rPr>
              <a:t>Naam: </a:t>
            </a:r>
          </a:p>
          <a:p>
            <a:pPr indent="0">
              <a:lnSpc>
                <a:spcPts val="2240"/>
              </a:lnSpc>
              <a:buClr>
                <a:srgbClr val="459597"/>
              </a:buClr>
            </a:pPr>
            <a:r>
              <a:rPr lang="en-GB" sz="2800" dirty="0">
                <a:solidFill>
                  <a:srgbClr val="414141"/>
                </a:solidFill>
              </a:rPr>
              <a:t>Hotel Svart, Noorwegen</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b="1" dirty="0">
                <a:solidFill>
                  <a:srgbClr val="EC7C69"/>
                </a:solidFill>
              </a:rPr>
              <a:t>Beschrijving:</a:t>
            </a:r>
          </a:p>
          <a:p>
            <a:pPr indent="0">
              <a:lnSpc>
                <a:spcPts val="2240"/>
              </a:lnSpc>
              <a:buClr>
                <a:srgbClr val="459597"/>
              </a:buClr>
            </a:pPr>
            <a:r>
              <a:rPr lang="en-GB" sz="2200" dirty="0">
                <a:solidFill>
                  <a:srgbClr val="414141"/>
                </a:solidFill>
              </a:rPr>
              <a:t>Deze video van Tomorrow's Build verkent het </a:t>
            </a:r>
          </a:p>
          <a:p>
            <a:pPr indent="0">
              <a:lnSpc>
                <a:spcPts val="2240"/>
              </a:lnSpc>
              <a:buClr>
                <a:srgbClr val="459597"/>
              </a:buClr>
            </a:pPr>
            <a:r>
              <a:rPr lang="en-GB" sz="2200" dirty="0">
                <a:solidFill>
                  <a:srgbClr val="414141"/>
                </a:solidFill>
              </a:rPr>
              <a:t>het innovatieve ontwerp van Hotel Svart in Noorwegen, </a:t>
            </a:r>
          </a:p>
          <a:p>
            <a:pPr indent="0">
              <a:lnSpc>
                <a:spcPts val="2240"/>
              </a:lnSpc>
              <a:buClr>
                <a:srgbClr val="459597"/>
              </a:buClr>
            </a:pPr>
            <a:r>
              <a:rPr lang="en-GB" sz="2200" dirty="0">
                <a:solidFill>
                  <a:srgbClr val="414141"/>
                </a:solidFill>
              </a:rPr>
              <a:t>een van 's werelds eerste energiepositieve hotels.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De video legt uit hoe het project lokale materialen, passieve energiestrategieën en flexibele architecturale oplossingen integreert om de impact op het milieu te minimaliseren en tegelijkertijd een hoogwaardige gastenervaring te bieden. Het geeft inzicht in de bouwmethoden en duurzaamheidspraktijken die het hotel tot een model maken voor de ontwikkeling van netto-nul-hospitality.</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cxnSp>
        <p:nvCxnSpPr>
          <p:cNvPr id="13" name="Straight Connector 12">
            <a:extLst>
              <a:ext uri="{FF2B5EF4-FFF2-40B4-BE49-F238E27FC236}">
                <a16:creationId xmlns:a16="http://schemas.microsoft.com/office/drawing/2014/main" id="{41677F2F-EAFF-F17D-A06D-A2E40637F39B}"/>
              </a:ext>
            </a:extLst>
          </p:cNvPr>
          <p:cNvCxnSpPr>
            <a:cxnSpLocks/>
          </p:cNvCxnSpPr>
          <p:nvPr/>
        </p:nvCxnSpPr>
        <p:spPr>
          <a:xfrm>
            <a:off x="1" y="1624932"/>
            <a:ext cx="590349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F6B4BC03-C87E-627B-C8AB-AA6CA2DE695B}"/>
              </a:ext>
            </a:extLst>
          </p:cNvPr>
          <p:cNvGrpSpPr/>
          <p:nvPr/>
        </p:nvGrpSpPr>
        <p:grpSpPr>
          <a:xfrm>
            <a:off x="9402581" y="2160138"/>
            <a:ext cx="2779672" cy="554397"/>
            <a:chOff x="1800741" y="6353467"/>
            <a:chExt cx="3253859" cy="554397"/>
          </a:xfrm>
        </p:grpSpPr>
        <p:sp>
          <p:nvSpPr>
            <p:cNvPr id="18" name="object 3">
              <a:extLst>
                <a:ext uri="{FF2B5EF4-FFF2-40B4-BE49-F238E27FC236}">
                  <a16:creationId xmlns:a16="http://schemas.microsoft.com/office/drawing/2014/main" id="{2A370E9F-FC44-9E8D-EAFB-455FDE8A13E8}"/>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9" name="Text Placeholder 6">
              <a:extLst>
                <a:ext uri="{FF2B5EF4-FFF2-40B4-BE49-F238E27FC236}">
                  <a16:creationId xmlns:a16="http://schemas.microsoft.com/office/drawing/2014/main" id="{1CADD4C6-A333-9C1F-1060-80C0333C7E98}"/>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t>Fotocredits: </a:t>
              </a:r>
              <a:r>
                <a:rPr lang="en-GB" sz="1200" dirty="0" err="1"/>
                <a:t>Meridaunia</a:t>
              </a:r>
              <a:endParaRPr lang="en-GB" sz="1200" dirty="0"/>
            </a:p>
          </p:txBody>
        </p:sp>
      </p:grpSp>
      <p:sp>
        <p:nvSpPr>
          <p:cNvPr id="20" name="Oval 19">
            <a:extLst>
              <a:ext uri="{FF2B5EF4-FFF2-40B4-BE49-F238E27FC236}">
                <a16:creationId xmlns:a16="http://schemas.microsoft.com/office/drawing/2014/main" id="{90E0E9A7-B697-C8EF-05A4-A6E8F07F8240}"/>
              </a:ext>
            </a:extLst>
          </p:cNvPr>
          <p:cNvSpPr/>
          <p:nvPr/>
        </p:nvSpPr>
        <p:spPr>
          <a:xfrm>
            <a:off x="5984209" y="343487"/>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lowchart: Connector 3">
            <a:extLst>
              <a:ext uri="{FF2B5EF4-FFF2-40B4-BE49-F238E27FC236}">
                <a16:creationId xmlns:a16="http://schemas.microsoft.com/office/drawing/2014/main" id="{226B5366-1E7F-671B-E863-A20A4E96D7AA}"/>
              </a:ext>
            </a:extLst>
          </p:cNvPr>
          <p:cNvSpPr/>
          <p:nvPr/>
        </p:nvSpPr>
        <p:spPr>
          <a:xfrm>
            <a:off x="6033207" y="375319"/>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3">
                  <a:extLst>
                    <a:ext uri="{A12FA001-AC4F-418D-AE19-62706E023703}">
                      <ahyp:hlinkClr xmlns:ahyp="http://schemas.microsoft.com/office/drawing/2018/hyperlinkcolor" val="tx"/>
                    </a:ext>
                  </a:extLst>
                </a:hlinkClick>
              </a:rPr>
              <a:t>Klik om de video te bekijken</a:t>
            </a:r>
          </a:p>
        </p:txBody>
      </p:sp>
      <p:pic>
        <p:nvPicPr>
          <p:cNvPr id="23" name="Picture 22">
            <a:extLst>
              <a:ext uri="{FF2B5EF4-FFF2-40B4-BE49-F238E27FC236}">
                <a16:creationId xmlns:a16="http://schemas.microsoft.com/office/drawing/2014/main" id="{DB36F58B-9B6F-0E7A-1C2A-6133BAFD4FF9}"/>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6382806" y="3877111"/>
            <a:ext cx="4194013" cy="3114966"/>
          </a:xfrm>
          <a:prstGeom prst="rect">
            <a:avLst/>
          </a:prstGeom>
        </p:spPr>
      </p:pic>
      <p:sp>
        <p:nvSpPr>
          <p:cNvPr id="24" name="Slide Number Placeholder 5">
            <a:extLst>
              <a:ext uri="{FF2B5EF4-FFF2-40B4-BE49-F238E27FC236}">
                <a16:creationId xmlns:a16="http://schemas.microsoft.com/office/drawing/2014/main" id="{AD35A133-CAC6-0C71-784D-4CC74D962B9B}"/>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17</a:t>
            </a:fld>
            <a:endParaRPr lang="fr-CA" sz="1200" dirty="0"/>
          </a:p>
        </p:txBody>
      </p:sp>
    </p:spTree>
    <p:extLst>
      <p:ext uri="{BB962C8B-B14F-4D97-AF65-F5344CB8AC3E}">
        <p14:creationId xmlns:p14="http://schemas.microsoft.com/office/powerpoint/2010/main" val="20489513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1E338-1E55-CFD6-95EF-4CD7EDF5170C}"/>
            </a:ext>
          </a:extLst>
        </p:cNvPr>
        <p:cNvGrpSpPr/>
        <p:nvPr/>
      </p:nvGrpSpPr>
      <p:grpSpPr>
        <a:xfrm>
          <a:off x="0" y="0"/>
          <a:ext cx="0" cy="0"/>
          <a:chOff x="0" y="0"/>
          <a:chExt cx="0" cy="0"/>
        </a:xfrm>
      </p:grpSpPr>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12B4705C-D18C-81DC-4FF3-26C0E1171E9C}"/>
              </a:ext>
            </a:extLst>
          </p:cNvPr>
          <p:cNvPicPr>
            <a:picLocks noGrp="1" noChangeAspect="1"/>
          </p:cNvPicPr>
          <p:nvPr>
            <p:ph type="pic" sz="quarter" idx="20"/>
          </p:nvPr>
        </p:nvPicPr>
        <p:blipFill>
          <a:blip r:embed="rId2"/>
          <a:srcRect t="10500" b="10500"/>
          <a:stretch>
            <a:fillRect/>
          </a:stretch>
        </p:blipFill>
        <p:spPr>
          <a:xfrm>
            <a:off x="7143400" y="1219242"/>
            <a:ext cx="3918486" cy="2209758"/>
          </a:xfrm>
        </p:spPr>
      </p:pic>
      <p:sp>
        <p:nvSpPr>
          <p:cNvPr id="11" name="Text Placeholder 3">
            <a:extLst>
              <a:ext uri="{FF2B5EF4-FFF2-40B4-BE49-F238E27FC236}">
                <a16:creationId xmlns:a16="http://schemas.microsoft.com/office/drawing/2014/main" id="{D71A1B75-58A3-5DE0-4C2D-6273A2D35D98}"/>
              </a:ext>
            </a:extLst>
          </p:cNvPr>
          <p:cNvSpPr txBox="1">
            <a:spLocks/>
          </p:cNvSpPr>
          <p:nvPr/>
        </p:nvSpPr>
        <p:spPr>
          <a:xfrm>
            <a:off x="629645" y="460753"/>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Hoe bouw je een energieneutraal hotel?</a:t>
            </a:r>
          </a:p>
          <a:p>
            <a:pPr>
              <a:lnSpc>
                <a:spcPts val="3720"/>
              </a:lnSpc>
            </a:pPr>
            <a:endParaRPr lang="en-US" dirty="0"/>
          </a:p>
          <a:p>
            <a:pPr>
              <a:lnSpc>
                <a:spcPts val="3720"/>
              </a:lnSpc>
            </a:pPr>
            <a:endParaRPr lang="en-US" dirty="0"/>
          </a:p>
        </p:txBody>
      </p:sp>
      <p:sp>
        <p:nvSpPr>
          <p:cNvPr id="12" name="Text Placeholder 4">
            <a:extLst>
              <a:ext uri="{FF2B5EF4-FFF2-40B4-BE49-F238E27FC236}">
                <a16:creationId xmlns:a16="http://schemas.microsoft.com/office/drawing/2014/main" id="{8262F479-0A79-AE73-3E80-FEEDB4B09197}"/>
              </a:ext>
            </a:extLst>
          </p:cNvPr>
          <p:cNvSpPr txBox="1">
            <a:spLocks/>
          </p:cNvSpPr>
          <p:nvPr/>
        </p:nvSpPr>
        <p:spPr>
          <a:xfrm>
            <a:off x="629645" y="2298210"/>
            <a:ext cx="468153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b="1" dirty="0">
                <a:solidFill>
                  <a:srgbClr val="EC7C69"/>
                </a:solidFill>
              </a:rPr>
              <a:t>Van toepassing op onderwerp 1: </a:t>
            </a:r>
          </a:p>
          <a:p>
            <a:pPr indent="0">
              <a:lnSpc>
                <a:spcPts val="2240"/>
              </a:lnSpc>
              <a:buClr>
                <a:srgbClr val="459597"/>
              </a:buClr>
            </a:pPr>
            <a:endParaRPr lang="en-GB" b="1" dirty="0">
              <a:solidFill>
                <a:srgbClr val="EC7C69"/>
              </a:solidFill>
            </a:endParaRPr>
          </a:p>
          <a:p>
            <a:pPr indent="0">
              <a:lnSpc>
                <a:spcPts val="2240"/>
              </a:lnSpc>
              <a:buClr>
                <a:srgbClr val="459597"/>
              </a:buClr>
            </a:pPr>
            <a:r>
              <a:rPr lang="en-GB" dirty="0">
                <a:solidFill>
                  <a:srgbClr val="414141"/>
                </a:solidFill>
              </a:rPr>
              <a:t>Deze video ondersteunt deel 2: Betere bouwkeuzes - materialen, indeling en flexibiliteit. Het laat zien hoe strategische ontwerpkeuzes - zoals passieve zonne-oriëntatie, gebruik van milieuvriendelijke materialen en modulaire constructie - kunnen leiden tot accommodatie die zowel luxueus als milieuvriendelijk is.</a:t>
            </a:r>
          </a:p>
          <a:p>
            <a:pPr indent="0">
              <a:lnSpc>
                <a:spcPts val="2240"/>
              </a:lnSpc>
              <a:buClr>
                <a:srgbClr val="459597"/>
              </a:buClr>
            </a:pPr>
            <a:endParaRPr lang="en-GB" dirty="0">
              <a:solidFill>
                <a:srgbClr val="414141"/>
              </a:solidFill>
            </a:endParaRPr>
          </a:p>
          <a:p>
            <a:pPr indent="0">
              <a:lnSpc>
                <a:spcPts val="2240"/>
              </a:lnSpc>
              <a:buClr>
                <a:srgbClr val="459597"/>
              </a:buClr>
            </a:pPr>
            <a:endParaRPr lang="en-GB" dirty="0">
              <a:solidFill>
                <a:srgbClr val="414141"/>
              </a:solidFill>
            </a:endParaRPr>
          </a:p>
          <a:p>
            <a:pPr indent="0">
              <a:lnSpc>
                <a:spcPts val="2240"/>
              </a:lnSpc>
              <a:buClr>
                <a:srgbClr val="459597"/>
              </a:buClr>
            </a:pPr>
            <a:endParaRPr lang="en-GB" dirty="0">
              <a:solidFill>
                <a:srgbClr val="414141"/>
              </a:solidFill>
            </a:endParaRPr>
          </a:p>
          <a:p>
            <a:pPr indent="0">
              <a:lnSpc>
                <a:spcPts val="2240"/>
              </a:lnSpc>
              <a:buClr>
                <a:srgbClr val="459597"/>
              </a:buClr>
            </a:pPr>
            <a:endParaRPr lang="en-GB" dirty="0">
              <a:solidFill>
                <a:srgbClr val="414141"/>
              </a:solidFill>
            </a:endParaRPr>
          </a:p>
        </p:txBody>
      </p:sp>
      <p:cxnSp>
        <p:nvCxnSpPr>
          <p:cNvPr id="13" name="Straight Connector 12">
            <a:extLst>
              <a:ext uri="{FF2B5EF4-FFF2-40B4-BE49-F238E27FC236}">
                <a16:creationId xmlns:a16="http://schemas.microsoft.com/office/drawing/2014/main" id="{A041B2D3-D6D6-AD9F-CFD6-7D4CB700AF87}"/>
              </a:ext>
            </a:extLst>
          </p:cNvPr>
          <p:cNvCxnSpPr>
            <a:cxnSpLocks/>
          </p:cNvCxnSpPr>
          <p:nvPr/>
        </p:nvCxnSpPr>
        <p:spPr>
          <a:xfrm>
            <a:off x="1" y="1624932"/>
            <a:ext cx="590349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07A2589E-D8F0-A48E-065E-20771E30EAFB}"/>
              </a:ext>
            </a:extLst>
          </p:cNvPr>
          <p:cNvGrpSpPr/>
          <p:nvPr/>
        </p:nvGrpSpPr>
        <p:grpSpPr>
          <a:xfrm>
            <a:off x="9402581" y="2160138"/>
            <a:ext cx="2779672" cy="554397"/>
            <a:chOff x="1800741" y="6353467"/>
            <a:chExt cx="3253859" cy="554397"/>
          </a:xfrm>
        </p:grpSpPr>
        <p:sp>
          <p:nvSpPr>
            <p:cNvPr id="18" name="object 3">
              <a:extLst>
                <a:ext uri="{FF2B5EF4-FFF2-40B4-BE49-F238E27FC236}">
                  <a16:creationId xmlns:a16="http://schemas.microsoft.com/office/drawing/2014/main" id="{CE5A3EC9-CAB1-DD74-00A2-AEA358BDCFE9}"/>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9" name="Text Placeholder 6">
              <a:extLst>
                <a:ext uri="{FF2B5EF4-FFF2-40B4-BE49-F238E27FC236}">
                  <a16:creationId xmlns:a16="http://schemas.microsoft.com/office/drawing/2014/main" id="{7F683709-6BB2-59B0-41E4-46AB2948BA86}"/>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t>Fotocredits: </a:t>
              </a:r>
              <a:r>
                <a:rPr lang="en-GB" sz="1200" dirty="0" err="1"/>
                <a:t>Meridaunia</a:t>
              </a:r>
              <a:endParaRPr lang="en-GB" sz="1200" dirty="0"/>
            </a:p>
          </p:txBody>
        </p:sp>
      </p:grpSp>
      <p:sp>
        <p:nvSpPr>
          <p:cNvPr id="20" name="Oval 19">
            <a:extLst>
              <a:ext uri="{FF2B5EF4-FFF2-40B4-BE49-F238E27FC236}">
                <a16:creationId xmlns:a16="http://schemas.microsoft.com/office/drawing/2014/main" id="{71F4427B-7AA2-CBA1-A299-CC68737A5FF7}"/>
              </a:ext>
            </a:extLst>
          </p:cNvPr>
          <p:cNvSpPr/>
          <p:nvPr/>
        </p:nvSpPr>
        <p:spPr>
          <a:xfrm>
            <a:off x="5984209" y="343487"/>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lowchart: Connector 3">
            <a:extLst>
              <a:ext uri="{FF2B5EF4-FFF2-40B4-BE49-F238E27FC236}">
                <a16:creationId xmlns:a16="http://schemas.microsoft.com/office/drawing/2014/main" id="{FD6F72CE-C86C-7DEC-6A1A-A9265DDE98DF}"/>
              </a:ext>
            </a:extLst>
          </p:cNvPr>
          <p:cNvSpPr/>
          <p:nvPr/>
        </p:nvSpPr>
        <p:spPr>
          <a:xfrm>
            <a:off x="6033207" y="375319"/>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3">
                  <a:extLst>
                    <a:ext uri="{A12FA001-AC4F-418D-AE19-62706E023703}">
                      <ahyp:hlinkClr xmlns:ahyp="http://schemas.microsoft.com/office/drawing/2018/hyperlinkcolor" val="tx"/>
                    </a:ext>
                  </a:extLst>
                </a:hlinkClick>
              </a:rPr>
              <a:t>Klik om de video te bekijken</a:t>
            </a:r>
          </a:p>
        </p:txBody>
      </p:sp>
      <p:pic>
        <p:nvPicPr>
          <p:cNvPr id="6" name="Picture 5">
            <a:extLst>
              <a:ext uri="{FF2B5EF4-FFF2-40B4-BE49-F238E27FC236}">
                <a16:creationId xmlns:a16="http://schemas.microsoft.com/office/drawing/2014/main" id="{E3400D93-3913-BF3F-6D4F-5DA48C4A481D}"/>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6382806" y="3877111"/>
            <a:ext cx="4194013" cy="3114966"/>
          </a:xfrm>
          <a:prstGeom prst="rect">
            <a:avLst/>
          </a:prstGeom>
        </p:spPr>
      </p:pic>
      <p:sp>
        <p:nvSpPr>
          <p:cNvPr id="7" name="Slide Number Placeholder 5">
            <a:extLst>
              <a:ext uri="{FF2B5EF4-FFF2-40B4-BE49-F238E27FC236}">
                <a16:creationId xmlns:a16="http://schemas.microsoft.com/office/drawing/2014/main" id="{22748D15-19E5-BF91-FBFE-6A2F9316B3FA}"/>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18</a:t>
            </a:fld>
            <a:endParaRPr lang="fr-CA" sz="1200" dirty="0"/>
          </a:p>
        </p:txBody>
      </p:sp>
    </p:spTree>
    <p:extLst>
      <p:ext uri="{BB962C8B-B14F-4D97-AF65-F5344CB8AC3E}">
        <p14:creationId xmlns:p14="http://schemas.microsoft.com/office/powerpoint/2010/main" val="3236197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6C501-3366-A1DF-7129-304FF160F5CB}"/>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3103E3C5-A721-9C32-7A02-02374EBBB66F}"/>
              </a:ext>
            </a:extLst>
          </p:cNvPr>
          <p:cNvSpPr txBox="1">
            <a:spLocks/>
          </p:cNvSpPr>
          <p:nvPr/>
        </p:nvSpPr>
        <p:spPr>
          <a:xfrm>
            <a:off x="629646" y="460753"/>
            <a:ext cx="815240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Digitaal hulpmiddel: </a:t>
            </a:r>
            <a:r>
              <a:rPr lang="en-US" b="0" dirty="0">
                <a:solidFill>
                  <a:srgbClr val="414141"/>
                </a:solidFill>
              </a:rPr>
              <a:t>EC3 (Embodied Carbon in Construction Calculator)</a:t>
            </a:r>
          </a:p>
          <a:p>
            <a:pPr>
              <a:lnSpc>
                <a:spcPts val="3720"/>
              </a:lnSpc>
            </a:pPr>
            <a:endParaRPr lang="en-US" dirty="0"/>
          </a:p>
        </p:txBody>
      </p:sp>
      <p:cxnSp>
        <p:nvCxnSpPr>
          <p:cNvPr id="10" name="Straight Connector 9">
            <a:extLst>
              <a:ext uri="{FF2B5EF4-FFF2-40B4-BE49-F238E27FC236}">
                <a16:creationId xmlns:a16="http://schemas.microsoft.com/office/drawing/2014/main" id="{2F010846-18FF-EEB5-D3BB-2D3E318E36E1}"/>
              </a:ext>
            </a:extLst>
          </p:cNvPr>
          <p:cNvCxnSpPr>
            <a:cxnSpLocks/>
          </p:cNvCxnSpPr>
          <p:nvPr/>
        </p:nvCxnSpPr>
        <p:spPr>
          <a:xfrm>
            <a:off x="0" y="1615190"/>
            <a:ext cx="562983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1C33CA2-8FE3-6D36-6F96-E74974372FF0}"/>
              </a:ext>
            </a:extLst>
          </p:cNvPr>
          <p:cNvSpPr txBox="1">
            <a:spLocks/>
          </p:cNvSpPr>
          <p:nvPr/>
        </p:nvSpPr>
        <p:spPr>
          <a:xfrm>
            <a:off x="629646" y="2072472"/>
            <a:ext cx="517948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dirty="0">
                <a:solidFill>
                  <a:srgbClr val="414141"/>
                </a:solidFill>
              </a:rPr>
              <a:t>EC3 is een gratis digitaal platform dat is ontwikkeld door Building Transparency en dat ontwerpers, bouwers en projectontwikkelaars helpt bij het schatten en verminderen van de koolstofuitstoot in bouwmaterialen. </a:t>
            </a:r>
          </a:p>
          <a:p>
            <a:pPr indent="0">
              <a:lnSpc>
                <a:spcPts val="2240"/>
              </a:lnSpc>
              <a:buClr>
                <a:srgbClr val="459597"/>
              </a:buClr>
            </a:pPr>
            <a:endParaRPr lang="en-GB" dirty="0">
              <a:solidFill>
                <a:srgbClr val="414141"/>
              </a:solidFill>
            </a:endParaRPr>
          </a:p>
          <a:p>
            <a:pPr indent="0">
              <a:lnSpc>
                <a:spcPts val="2240"/>
              </a:lnSpc>
              <a:buClr>
                <a:srgbClr val="459597"/>
              </a:buClr>
            </a:pPr>
            <a:r>
              <a:rPr lang="en-GB" dirty="0">
                <a:solidFill>
                  <a:srgbClr val="414141"/>
                </a:solidFill>
              </a:rPr>
              <a:t>Het biedt realtime gegevens over de milieu-impact van materialen zoals beton, staal, hout en isolatie, waardoor gebruikers tijdens de ontwerp- en inkoopfase weloverwogen keuzes kunnen maken over koolstofarme alternatieven.</a:t>
            </a:r>
          </a:p>
        </p:txBody>
      </p:sp>
      <p:pic>
        <p:nvPicPr>
          <p:cNvPr id="5" name="Immagine 6" descr="Immagine che contiene testo, mappa&#10;&#10;Il contenuto generato dall&amp;#39;IA potrebbe non essere corretto.">
            <a:extLst>
              <a:ext uri="{FF2B5EF4-FFF2-40B4-BE49-F238E27FC236}">
                <a16:creationId xmlns:a16="http://schemas.microsoft.com/office/drawing/2014/main" id="{2F937C6D-3C1F-32B3-E58F-C46BADBD2D7A}"/>
              </a:ext>
            </a:extLst>
          </p:cNvPr>
          <p:cNvPicPr>
            <a:picLocks noChangeAspect="1"/>
          </p:cNvPicPr>
          <p:nvPr/>
        </p:nvPicPr>
        <p:blipFill rotWithShape="1">
          <a:blip r:embed="rId2">
            <a:duotone>
              <a:schemeClr val="accent2">
                <a:shade val="45000"/>
                <a:satMod val="135000"/>
              </a:schemeClr>
              <a:prstClr val="white"/>
            </a:duotone>
          </a:blip>
          <a:srcRect l="37592" t="1205" r="1"/>
          <a:stretch/>
        </p:blipFill>
        <p:spPr>
          <a:xfrm flipH="1">
            <a:off x="7050965" y="2818954"/>
            <a:ext cx="3896841" cy="4039046"/>
          </a:xfrm>
          <a:prstGeom prst="rect">
            <a:avLst/>
          </a:prstGeom>
        </p:spPr>
      </p:pic>
      <p:sp>
        <p:nvSpPr>
          <p:cNvPr id="14" name="Oval 13">
            <a:extLst>
              <a:ext uri="{FF2B5EF4-FFF2-40B4-BE49-F238E27FC236}">
                <a16:creationId xmlns:a16="http://schemas.microsoft.com/office/drawing/2014/main" id="{6AC6F2DD-89C7-083B-C664-E1A025E1CB3F}"/>
              </a:ext>
            </a:extLst>
          </p:cNvPr>
          <p:cNvSpPr/>
          <p:nvPr/>
        </p:nvSpPr>
        <p:spPr>
          <a:xfrm>
            <a:off x="10072052" y="1018191"/>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owchart: Connector 22">
            <a:extLst>
              <a:ext uri="{FF2B5EF4-FFF2-40B4-BE49-F238E27FC236}">
                <a16:creationId xmlns:a16="http://schemas.microsoft.com/office/drawing/2014/main" id="{6AF4261E-A4BC-AB14-8928-7DAA82E50112}"/>
              </a:ext>
            </a:extLst>
          </p:cNvPr>
          <p:cNvSpPr/>
          <p:nvPr/>
        </p:nvSpPr>
        <p:spPr>
          <a:xfrm>
            <a:off x="9831256" y="1018191"/>
            <a:ext cx="2233100"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3">
                  <a:extLst>
                    <a:ext uri="{A12FA001-AC4F-418D-AE19-62706E023703}">
                      <ahyp:hlinkClr xmlns:ahyp="http://schemas.microsoft.com/office/drawing/2018/hyperlinkcolor" val="tx"/>
                    </a:ext>
                  </a:extLst>
                </a:hlinkClick>
              </a:rPr>
              <a:t>Klik hier om de tools te downloaden</a:t>
            </a:r>
            <a:endParaRPr lang="en-IE" sz="2400" b="1" dirty="0">
              <a:solidFill>
                <a:schemeClr val="bg2"/>
              </a:solidFill>
              <a:ea typeface="Calibri"/>
              <a:cs typeface="Calibri"/>
              <a:hlinkClick r:id="rId3">
                <a:extLst>
                  <a:ext uri="{A12FA001-AC4F-418D-AE19-62706E023703}">
                    <ahyp:hlinkClr xmlns:ahyp="http://schemas.microsoft.com/office/drawing/2018/hyperlinkcolor" val="tx"/>
                  </a:ext>
                </a:extLst>
              </a:hlinkClick>
            </a:endParaRPr>
          </a:p>
        </p:txBody>
      </p:sp>
      <p:sp>
        <p:nvSpPr>
          <p:cNvPr id="17" name="Slide Number Placeholder 5">
            <a:extLst>
              <a:ext uri="{FF2B5EF4-FFF2-40B4-BE49-F238E27FC236}">
                <a16:creationId xmlns:a16="http://schemas.microsoft.com/office/drawing/2014/main" id="{CCA79935-AAE3-D332-9497-DAD7DCA6B1D5}"/>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19</a:t>
            </a:fld>
            <a:endParaRPr lang="fr-CA" sz="1200" dirty="0"/>
          </a:p>
        </p:txBody>
      </p:sp>
    </p:spTree>
    <p:extLst>
      <p:ext uri="{BB962C8B-B14F-4D97-AF65-F5344CB8AC3E}">
        <p14:creationId xmlns:p14="http://schemas.microsoft.com/office/powerpoint/2010/main" val="2629703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D9642-D828-103E-06E2-574D1FB3733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37BDD7E-11B7-46F8-17EE-B0A9B7FD0FAA}"/>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9410B28C-8E12-285C-BC09-1723BC30D53B}"/>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0D7EEFBA-55DD-29A4-35FD-AB2559021420}"/>
              </a:ext>
            </a:extLst>
          </p:cNvPr>
          <p:cNvSpPr>
            <a:spLocks noGrp="1"/>
          </p:cNvSpPr>
          <p:nvPr>
            <p:ph type="body" sz="quarter" idx="16"/>
          </p:nvPr>
        </p:nvSpPr>
        <p:spPr>
          <a:xfrm>
            <a:off x="4350094" y="888557"/>
            <a:ext cx="4889155" cy="803654"/>
          </a:xfrm>
          <a:prstGeom prst="rect">
            <a:avLst/>
          </a:prstGeom>
        </p:spPr>
        <p:txBody>
          <a:bodyPr/>
          <a:lstStyle/>
          <a:p>
            <a:pPr>
              <a:lnSpc>
                <a:spcPts val="2960"/>
              </a:lnSpc>
            </a:pPr>
            <a:r>
              <a:rPr lang="en-GB" dirty="0"/>
              <a:t>Flexibele en multifunctionele ruimtes creëren</a:t>
            </a:r>
          </a:p>
          <a:p>
            <a:pPr>
              <a:lnSpc>
                <a:spcPts val="2960"/>
              </a:lnSpc>
            </a:pPr>
            <a:endParaRPr lang="en-GB" sz="2800" dirty="0"/>
          </a:p>
        </p:txBody>
      </p:sp>
      <p:sp>
        <p:nvSpPr>
          <p:cNvPr id="4" name="Text Placeholder 3">
            <a:extLst>
              <a:ext uri="{FF2B5EF4-FFF2-40B4-BE49-F238E27FC236}">
                <a16:creationId xmlns:a16="http://schemas.microsoft.com/office/drawing/2014/main" id="{EB50D802-6C03-647F-5B24-93EB5F9121C3}"/>
              </a:ext>
            </a:extLst>
          </p:cNvPr>
          <p:cNvSpPr>
            <a:spLocks noGrp="1"/>
          </p:cNvSpPr>
          <p:nvPr>
            <p:ph type="body" sz="quarter" idx="21"/>
          </p:nvPr>
        </p:nvSpPr>
        <p:spPr>
          <a:xfrm>
            <a:off x="4350095" y="2191887"/>
            <a:ext cx="6625176" cy="4325682"/>
          </a:xfrm>
          <a:prstGeom prst="rect">
            <a:avLst/>
          </a:prstGeom>
        </p:spPr>
        <p:txBody>
          <a:bodyPr lIns="91440" tIns="45720" rIns="91440" bIns="45720" anchor="t"/>
          <a:lstStyle/>
          <a:p>
            <a:pPr>
              <a:lnSpc>
                <a:spcPts val="2340"/>
              </a:lnSpc>
            </a:pPr>
            <a:r>
              <a:rPr lang="en-GB" b="0" i="0" dirty="0">
                <a:effectLst/>
                <a:latin typeface="Calibri"/>
                <a:ea typeface="Calibri"/>
                <a:cs typeface="Calibri"/>
              </a:rPr>
              <a:t>Door ruimtes te ontwerpen die modulair, aanpasbaar of geschikt voor verschillende doeleinden zijn, kunnen kleinschalige toeristische bedrijven hun ruimte optimaliseren, hun operationele kosten verlagen en hun accommodatie het hele jaar door gebruiken.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Deze flexibiliteit ondersteunt ook de veerkracht, waardoor eigenaren hun diensten kunnen aanpassen aan veranderingen in de markt, verwachtingen van gasten of behoeften van de gemeenschap. Voor gasten creëren multifunctionele ruimtes rijkere, boeiendere ervaringen, die interactie en verbinding bevorderen in een omgeving die zowel persoonlijk als veelzijdig aanvoelt.</a:t>
            </a:r>
          </a:p>
          <a:p>
            <a:pPr>
              <a:lnSpc>
                <a:spcPts val="2340"/>
              </a:lnSpc>
            </a:pPr>
            <a:endParaRPr lang="en-US" sz="2200" dirty="0"/>
          </a:p>
        </p:txBody>
      </p:sp>
      <p:sp>
        <p:nvSpPr>
          <p:cNvPr id="11" name="Slide Number Placeholder 5">
            <a:extLst>
              <a:ext uri="{FF2B5EF4-FFF2-40B4-BE49-F238E27FC236}">
                <a16:creationId xmlns:a16="http://schemas.microsoft.com/office/drawing/2014/main" id="{17845AAB-B1FD-42E0-7B0E-55B45FE85D2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pic>
        <p:nvPicPr>
          <p:cNvPr id="3" name="Picture 2">
            <a:extLst>
              <a:ext uri="{FF2B5EF4-FFF2-40B4-BE49-F238E27FC236}">
                <a16:creationId xmlns:a16="http://schemas.microsoft.com/office/drawing/2014/main" id="{077823D1-0C4F-11FC-1FEC-1190B0E642D8}"/>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300376" y="4586654"/>
            <a:ext cx="3580276" cy="2659133"/>
          </a:xfrm>
          <a:prstGeom prst="rect">
            <a:avLst/>
          </a:prstGeom>
        </p:spPr>
      </p:pic>
    </p:spTree>
    <p:extLst>
      <p:ext uri="{BB962C8B-B14F-4D97-AF65-F5344CB8AC3E}">
        <p14:creationId xmlns:p14="http://schemas.microsoft.com/office/powerpoint/2010/main" val="11924576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381BF-CC46-69BC-4758-98544870C981}"/>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C525C4E7-D6D8-B4C8-A550-4E046B595833}"/>
              </a:ext>
            </a:extLst>
          </p:cNvPr>
          <p:cNvSpPr txBox="1">
            <a:spLocks/>
          </p:cNvSpPr>
          <p:nvPr/>
        </p:nvSpPr>
        <p:spPr>
          <a:xfrm>
            <a:off x="629646" y="460753"/>
            <a:ext cx="788570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Digitaal hulpmiddel: </a:t>
            </a:r>
            <a:r>
              <a:rPr lang="en-US" b="0" dirty="0">
                <a:solidFill>
                  <a:srgbClr val="414141"/>
                </a:solidFill>
              </a:rPr>
              <a:t>EC3 (Embodied Carbon in Construction Calculator)</a:t>
            </a:r>
          </a:p>
          <a:p>
            <a:pPr>
              <a:lnSpc>
                <a:spcPts val="3720"/>
              </a:lnSpc>
            </a:pPr>
            <a:endParaRPr lang="en-US" dirty="0"/>
          </a:p>
        </p:txBody>
      </p:sp>
      <p:cxnSp>
        <p:nvCxnSpPr>
          <p:cNvPr id="10" name="Straight Connector 9">
            <a:extLst>
              <a:ext uri="{FF2B5EF4-FFF2-40B4-BE49-F238E27FC236}">
                <a16:creationId xmlns:a16="http://schemas.microsoft.com/office/drawing/2014/main" id="{DEC3594D-DE1D-60B6-F4D3-C36BEABF22B3}"/>
              </a:ext>
            </a:extLst>
          </p:cNvPr>
          <p:cNvCxnSpPr>
            <a:cxnSpLocks/>
          </p:cNvCxnSpPr>
          <p:nvPr/>
        </p:nvCxnSpPr>
        <p:spPr>
          <a:xfrm>
            <a:off x="0" y="1615190"/>
            <a:ext cx="562983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08519216-0BE5-0F69-5E9B-B2D8C68CBC33}"/>
              </a:ext>
            </a:extLst>
          </p:cNvPr>
          <p:cNvSpPr txBox="1">
            <a:spLocks/>
          </p:cNvSpPr>
          <p:nvPr/>
        </p:nvSpPr>
        <p:spPr>
          <a:xfrm>
            <a:off x="629646" y="2072472"/>
            <a:ext cx="517948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dirty="0">
                <a:solidFill>
                  <a:srgbClr val="414141"/>
                </a:solidFill>
              </a:rPr>
              <a:t>EC3 is zeer relevant voor het selecteren van duurzame bouwmaterialen en het plannen van milieuvriendelijke bouwprojecten. </a:t>
            </a:r>
          </a:p>
          <a:p>
            <a:pPr indent="0">
              <a:lnSpc>
                <a:spcPts val="2240"/>
              </a:lnSpc>
              <a:buClr>
                <a:srgbClr val="459597"/>
              </a:buClr>
            </a:pPr>
            <a:endParaRPr lang="en-GB" dirty="0">
              <a:solidFill>
                <a:srgbClr val="414141"/>
              </a:solidFill>
            </a:endParaRPr>
          </a:p>
          <a:p>
            <a:pPr indent="0">
              <a:lnSpc>
                <a:spcPts val="2240"/>
              </a:lnSpc>
              <a:buClr>
                <a:srgbClr val="459597"/>
              </a:buClr>
            </a:pPr>
            <a:r>
              <a:rPr lang="en-GB" dirty="0">
                <a:solidFill>
                  <a:srgbClr val="414141"/>
                </a:solidFill>
              </a:rPr>
              <a:t>Gebruikers kunnen leveranciers vergelijken, de koolstofvoetafdruk van verschillende opties beoordelen en voorrang geven aan lokale en gerecyclede materialen, waardoor zowel milieudoelstellingen als authentiek, plaatsgebonden ontwerp worden ondersteund.</a:t>
            </a:r>
          </a:p>
        </p:txBody>
      </p:sp>
      <p:pic>
        <p:nvPicPr>
          <p:cNvPr id="5" name="Immagine 6" descr="Immagine che contiene testo, mappa&#10;&#10;Il contenuto generato dall&amp;#39;IA potrebbe non essere corretto.">
            <a:extLst>
              <a:ext uri="{FF2B5EF4-FFF2-40B4-BE49-F238E27FC236}">
                <a16:creationId xmlns:a16="http://schemas.microsoft.com/office/drawing/2014/main" id="{5BB1C49D-C978-9EAE-145E-41107294669C}"/>
              </a:ext>
            </a:extLst>
          </p:cNvPr>
          <p:cNvPicPr>
            <a:picLocks noChangeAspect="1"/>
          </p:cNvPicPr>
          <p:nvPr/>
        </p:nvPicPr>
        <p:blipFill rotWithShape="1">
          <a:blip r:embed="rId2">
            <a:duotone>
              <a:schemeClr val="accent2">
                <a:shade val="45000"/>
                <a:satMod val="135000"/>
              </a:schemeClr>
              <a:prstClr val="white"/>
            </a:duotone>
          </a:blip>
          <a:srcRect l="37592" t="1205" r="1"/>
          <a:stretch/>
        </p:blipFill>
        <p:spPr>
          <a:xfrm flipH="1">
            <a:off x="7050965" y="2818954"/>
            <a:ext cx="3896841" cy="4039046"/>
          </a:xfrm>
          <a:prstGeom prst="rect">
            <a:avLst/>
          </a:prstGeom>
        </p:spPr>
      </p:pic>
      <p:sp>
        <p:nvSpPr>
          <p:cNvPr id="14" name="Oval 13">
            <a:extLst>
              <a:ext uri="{FF2B5EF4-FFF2-40B4-BE49-F238E27FC236}">
                <a16:creationId xmlns:a16="http://schemas.microsoft.com/office/drawing/2014/main" id="{94FC964F-344C-A957-C9AC-C25B131C1ECD}"/>
              </a:ext>
            </a:extLst>
          </p:cNvPr>
          <p:cNvSpPr/>
          <p:nvPr/>
        </p:nvSpPr>
        <p:spPr>
          <a:xfrm>
            <a:off x="10072052" y="1018191"/>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owchart: Connector 22">
            <a:extLst>
              <a:ext uri="{FF2B5EF4-FFF2-40B4-BE49-F238E27FC236}">
                <a16:creationId xmlns:a16="http://schemas.microsoft.com/office/drawing/2014/main" id="{C9E51C4A-9C35-6B96-B0DD-987B93664531}"/>
              </a:ext>
            </a:extLst>
          </p:cNvPr>
          <p:cNvSpPr/>
          <p:nvPr/>
        </p:nvSpPr>
        <p:spPr>
          <a:xfrm>
            <a:off x="9831256" y="1018191"/>
            <a:ext cx="2233100"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3">
                  <a:extLst>
                    <a:ext uri="{A12FA001-AC4F-418D-AE19-62706E023703}">
                      <ahyp:hlinkClr xmlns:ahyp="http://schemas.microsoft.com/office/drawing/2018/hyperlinkcolor" val="tx"/>
                    </a:ext>
                  </a:extLst>
                </a:hlinkClick>
              </a:rPr>
              <a:t>Klik om de tools te downloaden</a:t>
            </a:r>
            <a:endParaRPr lang="en-IE" sz="2400" b="1" dirty="0">
              <a:solidFill>
                <a:schemeClr val="bg2"/>
              </a:solidFill>
              <a:ea typeface="Calibri"/>
              <a:cs typeface="Calibri"/>
              <a:hlinkClick r:id="rId3">
                <a:extLst>
                  <a:ext uri="{A12FA001-AC4F-418D-AE19-62706E023703}">
                    <ahyp:hlinkClr xmlns:ahyp="http://schemas.microsoft.com/office/drawing/2018/hyperlinkcolor" val="tx"/>
                  </a:ext>
                </a:extLst>
              </a:hlinkClick>
            </a:endParaRPr>
          </a:p>
        </p:txBody>
      </p:sp>
      <p:sp>
        <p:nvSpPr>
          <p:cNvPr id="2" name="Slide Number Placeholder 5">
            <a:extLst>
              <a:ext uri="{FF2B5EF4-FFF2-40B4-BE49-F238E27FC236}">
                <a16:creationId xmlns:a16="http://schemas.microsoft.com/office/drawing/2014/main" id="{90449C1A-04F9-6D60-CEED-570219E5106A}"/>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20</a:t>
            </a:fld>
            <a:endParaRPr lang="fr-CA" sz="1200" dirty="0"/>
          </a:p>
        </p:txBody>
      </p:sp>
    </p:spTree>
    <p:extLst>
      <p:ext uri="{BB962C8B-B14F-4D97-AF65-F5344CB8AC3E}">
        <p14:creationId xmlns:p14="http://schemas.microsoft.com/office/powerpoint/2010/main" val="31235925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0020387E-6375-1191-B189-37DFAF780D65}"/>
              </a:ext>
            </a:extLst>
          </p:cNvPr>
          <p:cNvPicPr>
            <a:picLocks noGrp="1" noChangeAspect="1"/>
          </p:cNvPicPr>
          <p:nvPr>
            <p:ph type="pic" sz="quarter" idx="73"/>
          </p:nvPr>
        </p:nvPicPr>
        <p:blipFill>
          <a:blip r:embed="rId2"/>
          <a:srcRect l="2003" r="2003"/>
          <a:stretch>
            <a:fillRect/>
          </a:stretch>
        </p:blipFill>
        <p:spPr/>
      </p:pic>
      <p:sp>
        <p:nvSpPr>
          <p:cNvPr id="3" name="Text Placeholder 2">
            <a:extLst>
              <a:ext uri="{FF2B5EF4-FFF2-40B4-BE49-F238E27FC236}">
                <a16:creationId xmlns:a16="http://schemas.microsoft.com/office/drawing/2014/main" id="{CE38E276-227A-63EC-D34E-B71F75ECED97}"/>
              </a:ext>
            </a:extLst>
          </p:cNvPr>
          <p:cNvSpPr>
            <a:spLocks noGrp="1"/>
          </p:cNvSpPr>
          <p:nvPr>
            <p:ph type="body" sz="quarter" idx="42"/>
          </p:nvPr>
        </p:nvSpPr>
        <p:spPr/>
        <p:txBody>
          <a:bodyPr/>
          <a:lstStyle/>
          <a:p>
            <a:r>
              <a:rPr lang="en-GB"/>
              <a:t>IERLAND</a:t>
            </a:r>
          </a:p>
        </p:txBody>
      </p:sp>
      <p:pic>
        <p:nvPicPr>
          <p:cNvPr id="14" name="Picture Placeholder 13">
            <a:extLst>
              <a:ext uri="{FF2B5EF4-FFF2-40B4-BE49-F238E27FC236}">
                <a16:creationId xmlns:a16="http://schemas.microsoft.com/office/drawing/2014/main" id="{4733009B-E30C-1EA3-E81B-946269E44388}"/>
              </a:ext>
            </a:extLst>
          </p:cNvPr>
          <p:cNvPicPr>
            <a:picLocks noGrp="1" noChangeAspect="1"/>
          </p:cNvPicPr>
          <p:nvPr>
            <p:ph type="pic" sz="quarter" idx="74"/>
          </p:nvPr>
        </p:nvPicPr>
        <p:blipFill>
          <a:blip r:embed="rId3"/>
          <a:srcRect t="27993" b="27993"/>
          <a:stretch>
            <a:fillRect/>
          </a:stretch>
        </p:blipFill>
        <p:spPr/>
      </p:pic>
      <p:pic>
        <p:nvPicPr>
          <p:cNvPr id="12" name="Picture Placeholder 11">
            <a:extLst>
              <a:ext uri="{FF2B5EF4-FFF2-40B4-BE49-F238E27FC236}">
                <a16:creationId xmlns:a16="http://schemas.microsoft.com/office/drawing/2014/main" id="{5600C4CC-171F-A309-671E-23A4A96279AA}"/>
              </a:ext>
            </a:extLst>
          </p:cNvPr>
          <p:cNvPicPr>
            <a:picLocks noGrp="1" noChangeAspect="1"/>
          </p:cNvPicPr>
          <p:nvPr>
            <p:ph type="pic" sz="quarter" idx="75"/>
          </p:nvPr>
        </p:nvPicPr>
        <p:blipFill>
          <a:blip r:embed="rId4"/>
          <a:srcRect t="5987" b="5987"/>
          <a:stretch>
            <a:fillRect/>
          </a:stretch>
        </p:blipFill>
        <p:spPr/>
      </p:pic>
      <p:pic>
        <p:nvPicPr>
          <p:cNvPr id="16" name="Picture Placeholder 15">
            <a:extLst>
              <a:ext uri="{FF2B5EF4-FFF2-40B4-BE49-F238E27FC236}">
                <a16:creationId xmlns:a16="http://schemas.microsoft.com/office/drawing/2014/main" id="{7D8A4C86-E964-C3A2-9D3D-1CB9AE200AF8}"/>
              </a:ext>
            </a:extLst>
          </p:cNvPr>
          <p:cNvPicPr>
            <a:picLocks noGrp="1" noChangeAspect="1"/>
          </p:cNvPicPr>
          <p:nvPr>
            <p:ph type="pic" sz="quarter" idx="76"/>
          </p:nvPr>
        </p:nvPicPr>
        <p:blipFill>
          <a:blip r:embed="rId5"/>
          <a:srcRect t="4235" b="4235"/>
          <a:stretch>
            <a:fillRect/>
          </a:stretch>
        </p:blipFill>
        <p:spPr/>
      </p:pic>
      <p:sp>
        <p:nvSpPr>
          <p:cNvPr id="7" name="Text Placeholder 6">
            <a:extLst>
              <a:ext uri="{FF2B5EF4-FFF2-40B4-BE49-F238E27FC236}">
                <a16:creationId xmlns:a16="http://schemas.microsoft.com/office/drawing/2014/main" id="{08D4CCFB-FA02-EF18-8CC4-1EB777E89F4F}"/>
              </a:ext>
            </a:extLst>
          </p:cNvPr>
          <p:cNvSpPr>
            <a:spLocks noGrp="1"/>
          </p:cNvSpPr>
          <p:nvPr>
            <p:ph type="body" sz="quarter" idx="65"/>
          </p:nvPr>
        </p:nvSpPr>
        <p:spPr/>
        <p:txBody>
          <a:bodyPr/>
          <a:lstStyle/>
          <a:p>
            <a:r>
              <a:rPr lang="en-GB"/>
              <a:t>Fotocredits: </a:t>
            </a:r>
            <a:r>
              <a:rPr lang="en-US" dirty="0"/>
              <a:t>The Hidden Haven, Cork, Ierland</a:t>
            </a:r>
            <a:endParaRPr lang="en-GB"/>
          </a:p>
        </p:txBody>
      </p:sp>
      <p:pic>
        <p:nvPicPr>
          <p:cNvPr id="8" name="Picture 7">
            <a:extLst>
              <a:ext uri="{FF2B5EF4-FFF2-40B4-BE49-F238E27FC236}">
                <a16:creationId xmlns:a16="http://schemas.microsoft.com/office/drawing/2014/main" id="{031FBDE8-6344-ED4D-6DF3-A71162B24FE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526982" y="2958192"/>
            <a:ext cx="665018" cy="399011"/>
          </a:xfrm>
          <a:prstGeom prst="rect">
            <a:avLst/>
          </a:prstGeom>
        </p:spPr>
      </p:pic>
      <p:sp>
        <p:nvSpPr>
          <p:cNvPr id="2" name="Slide Number Placeholder 5">
            <a:extLst>
              <a:ext uri="{FF2B5EF4-FFF2-40B4-BE49-F238E27FC236}">
                <a16:creationId xmlns:a16="http://schemas.microsoft.com/office/drawing/2014/main" id="{834B25E8-E148-7C8B-3257-695C4003DA1A}"/>
              </a:ext>
            </a:extLst>
          </p:cNvPr>
          <p:cNvSpPr txBox="1">
            <a:spLocks/>
          </p:cNvSpPr>
          <p:nvPr/>
        </p:nvSpPr>
        <p:spPr>
          <a:xfrm>
            <a:off x="11681466" y="652611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21</a:t>
            </a:fld>
            <a:endParaRPr lang="fr-CA" sz="1200" dirty="0"/>
          </a:p>
        </p:txBody>
      </p:sp>
    </p:spTree>
    <p:extLst>
      <p:ext uri="{BB962C8B-B14F-4D97-AF65-F5344CB8AC3E}">
        <p14:creationId xmlns:p14="http://schemas.microsoft.com/office/powerpoint/2010/main" val="12961690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1B3E8-B9BD-F1F7-084A-DC78C86E03DE}"/>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91D6A220-BFCE-B33D-ABCB-A40A8897BCD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35CC7F53-9CE2-2360-4776-514B53EF0A8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22</a:t>
            </a:fld>
            <a:endParaRPr lang="fr-CA" sz="1200" dirty="0">
              <a:solidFill>
                <a:schemeClr val="bg1"/>
              </a:solidFill>
            </a:endParaRPr>
          </a:p>
        </p:txBody>
      </p:sp>
      <p:sp>
        <p:nvSpPr>
          <p:cNvPr id="2" name="Text Placeholder 5">
            <a:extLst>
              <a:ext uri="{FF2B5EF4-FFF2-40B4-BE49-F238E27FC236}">
                <a16:creationId xmlns:a16="http://schemas.microsoft.com/office/drawing/2014/main" id="{864D9E78-D41E-8340-4845-1948DB2B68F0}"/>
              </a:ext>
            </a:extLst>
          </p:cNvPr>
          <p:cNvSpPr txBox="1">
            <a:spLocks/>
          </p:cNvSpPr>
          <p:nvPr/>
        </p:nvSpPr>
        <p:spPr>
          <a:xfrm>
            <a:off x="937708" y="763768"/>
            <a:ext cx="9454067"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b="1" dirty="0">
                <a:solidFill>
                  <a:srgbClr val="EC7C69"/>
                </a:solidFill>
              </a:rPr>
              <a:t>Praktische oefening: </a:t>
            </a:r>
            <a:r>
              <a:rPr lang="en-US" sz="3600" dirty="0">
                <a:solidFill>
                  <a:srgbClr val="414141"/>
                </a:solidFill>
              </a:rPr>
              <a:t>het potentieel voor adaptief hergebruik in uw gemeenschap in kaart brengen</a:t>
            </a:r>
          </a:p>
          <a:p>
            <a:pPr marL="0" indent="0">
              <a:buNone/>
            </a:pPr>
            <a:endParaRPr lang="en-US" sz="3600" b="1" dirty="0">
              <a:solidFill>
                <a:srgbClr val="EC7C69"/>
              </a:solidFill>
            </a:endParaRPr>
          </a:p>
        </p:txBody>
      </p:sp>
      <p:sp>
        <p:nvSpPr>
          <p:cNvPr id="3" name="Text Placeholder 1">
            <a:extLst>
              <a:ext uri="{FF2B5EF4-FFF2-40B4-BE49-F238E27FC236}">
                <a16:creationId xmlns:a16="http://schemas.microsoft.com/office/drawing/2014/main" id="{D368E03F-06EC-3E1C-3E50-4D5AD7B63151}"/>
              </a:ext>
            </a:extLst>
          </p:cNvPr>
          <p:cNvSpPr txBox="1">
            <a:spLocks/>
          </p:cNvSpPr>
          <p:nvPr/>
        </p:nvSpPr>
        <p:spPr>
          <a:xfrm>
            <a:off x="937708" y="2106944"/>
            <a:ext cx="10743758"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800" b="1" dirty="0">
                <a:solidFill>
                  <a:srgbClr val="EC7C69"/>
                </a:solidFill>
              </a:rPr>
              <a:t>Stappen:</a:t>
            </a:r>
          </a:p>
          <a:p>
            <a:pPr algn="l">
              <a:lnSpc>
                <a:spcPts val="2340"/>
              </a:lnSpc>
              <a:spcBef>
                <a:spcPts val="0"/>
              </a:spcBef>
              <a:buClr>
                <a:srgbClr val="459597"/>
              </a:buClr>
            </a:pPr>
            <a:endParaRPr lang="en-IE" sz="2400" b="1" dirty="0">
              <a:solidFill>
                <a:srgbClr val="EC7C69"/>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Neem multifunctionele ruimtes op:</a:t>
            </a:r>
          </a:p>
          <a:p>
            <a:pPr marL="360363" algn="l">
              <a:lnSpc>
                <a:spcPts val="2340"/>
              </a:lnSpc>
              <a:spcBef>
                <a:spcPts val="0"/>
              </a:spcBef>
              <a:buClr>
                <a:srgbClr val="459597"/>
              </a:buClr>
            </a:pPr>
            <a:r>
              <a:rPr lang="en-IE" sz="2200" dirty="0">
                <a:solidFill>
                  <a:srgbClr val="414141"/>
                </a:solidFill>
              </a:rPr>
              <a:t>Identificeer een ruimte die zowel voor gasten als voor de gemeenschap kan worden gebruikt (bijvoorbeeld een gedeelde keuken die ook als werkplaats kan dienen).</a:t>
            </a:r>
          </a:p>
          <a:p>
            <a:pPr marL="342900" indent="-342900" algn="l">
              <a:lnSpc>
                <a:spcPts val="2340"/>
              </a:lnSpc>
              <a:spcBef>
                <a:spcPts val="0"/>
              </a:spcBef>
              <a:buClr>
                <a:srgbClr val="459597"/>
              </a:buClr>
              <a:buFont typeface="Wingdings" pitchFamily="2" charset="2"/>
              <a:buChar char="q"/>
            </a:pPr>
            <a:endParaRPr lang="en-IE" sz="2200" b="1" dirty="0">
              <a:solidFill>
                <a:srgbClr val="414141"/>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Denk na over duurzaamheid:</a:t>
            </a:r>
          </a:p>
          <a:p>
            <a:pPr marL="360363" algn="l">
              <a:lnSpc>
                <a:spcPts val="2340"/>
              </a:lnSpc>
              <a:spcBef>
                <a:spcPts val="0"/>
              </a:spcBef>
              <a:buClr>
                <a:srgbClr val="459597"/>
              </a:buClr>
            </a:pPr>
            <a:r>
              <a:rPr lang="en-IE" sz="2200" b="1" dirty="0">
                <a:solidFill>
                  <a:srgbClr val="414141"/>
                </a:solidFill>
              </a:rPr>
              <a:t>Schrijf 3-4 zinnen waarin u uitlegt hoe uw ontwerp de impact op het milieu minimaliseert en de lokale cultuur ondersteunt.</a:t>
            </a:r>
          </a:p>
          <a:p>
            <a:pPr marL="342900" indent="-342900" algn="l">
              <a:lnSpc>
                <a:spcPts val="2340"/>
              </a:lnSpc>
              <a:spcBef>
                <a:spcPts val="0"/>
              </a:spcBef>
              <a:buClr>
                <a:srgbClr val="459597"/>
              </a:buClr>
              <a:buFont typeface="Wingdings" pitchFamily="2" charset="2"/>
              <a:buChar char="q"/>
            </a:pPr>
            <a:endParaRPr lang="en-IE" sz="2200" b="1" dirty="0">
              <a:solidFill>
                <a:srgbClr val="414141"/>
              </a:solidFill>
            </a:endParaRPr>
          </a:p>
          <a:p>
            <a:pPr algn="l">
              <a:lnSpc>
                <a:spcPts val="2340"/>
              </a:lnSpc>
              <a:spcBef>
                <a:spcPts val="0"/>
              </a:spcBef>
              <a:buClr>
                <a:srgbClr val="459597"/>
              </a:buClr>
            </a:pPr>
            <a:r>
              <a:rPr lang="en-IE" sz="2200" i="1" dirty="0">
                <a:solidFill>
                  <a:srgbClr val="414141"/>
                </a:solidFill>
              </a:rPr>
              <a:t>Deze korte oefening helpt u praktisch na te denken over hoe materiaalkeuzes, indeling en flexibiliteit bijdragen aan duurzame toeristische accommodatie.</a:t>
            </a: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Tree>
    <p:extLst>
      <p:ext uri="{BB962C8B-B14F-4D97-AF65-F5344CB8AC3E}">
        <p14:creationId xmlns:p14="http://schemas.microsoft.com/office/powerpoint/2010/main" val="30863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EBD54-7FF1-55CA-F852-BA8B2DF54C2C}"/>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A8A893E-FBC9-8BEA-32AA-A1889A4E274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23</a:t>
            </a:fld>
            <a:endParaRPr lang="fr-CA" sz="1200" dirty="0">
              <a:solidFill>
                <a:schemeClr val="bg1"/>
              </a:solidFill>
            </a:endParaRPr>
          </a:p>
        </p:txBody>
      </p:sp>
      <p:sp>
        <p:nvSpPr>
          <p:cNvPr id="8" name="Freeform 7">
            <a:extLst>
              <a:ext uri="{FF2B5EF4-FFF2-40B4-BE49-F238E27FC236}">
                <a16:creationId xmlns:a16="http://schemas.microsoft.com/office/drawing/2014/main" id="{D4B848AB-F3AA-F611-D4E3-49F4AE36021E}"/>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F9D007F6-FE71-C340-A52D-F21C93B73038}"/>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Aanvullende lectuur</a:t>
            </a:r>
          </a:p>
        </p:txBody>
      </p:sp>
      <p:graphicFrame>
        <p:nvGraphicFramePr>
          <p:cNvPr id="5" name="Table 4">
            <a:extLst>
              <a:ext uri="{FF2B5EF4-FFF2-40B4-BE49-F238E27FC236}">
                <a16:creationId xmlns:a16="http://schemas.microsoft.com/office/drawing/2014/main" id="{1FC3A258-E891-A19B-87DC-E632E43613A7}"/>
              </a:ext>
            </a:extLst>
          </p:cNvPr>
          <p:cNvGraphicFramePr>
            <a:graphicFrameLocks noGrp="1"/>
          </p:cNvGraphicFramePr>
          <p:nvPr>
            <p:extLst>
              <p:ext uri="{D42A27DB-BD31-4B8C-83A1-F6EECF244321}">
                <p14:modId xmlns:p14="http://schemas.microsoft.com/office/powerpoint/2010/main" val="3516808119"/>
              </p:ext>
            </p:extLst>
          </p:nvPr>
        </p:nvGraphicFramePr>
        <p:xfrm>
          <a:off x="792766" y="1555203"/>
          <a:ext cx="10522934" cy="4064075"/>
        </p:xfrm>
        <a:graphic>
          <a:graphicData uri="http://schemas.openxmlformats.org/drawingml/2006/table">
            <a:tbl>
              <a:tblPr firstRow="1" bandRow="1">
                <a:tableStyleId>{5C22544A-7EE6-4342-B048-85BDC9FD1C3A}</a:tableStyleId>
              </a:tblPr>
              <a:tblGrid>
                <a:gridCol w="2888559">
                  <a:extLst>
                    <a:ext uri="{9D8B030D-6E8A-4147-A177-3AD203B41FA5}">
                      <a16:colId xmlns:a16="http://schemas.microsoft.com/office/drawing/2014/main" val="2947246601"/>
                    </a:ext>
                  </a:extLst>
                </a:gridCol>
                <a:gridCol w="7634375">
                  <a:extLst>
                    <a:ext uri="{9D8B030D-6E8A-4147-A177-3AD203B41FA5}">
                      <a16:colId xmlns:a16="http://schemas.microsoft.com/office/drawing/2014/main" val="4224813332"/>
                    </a:ext>
                  </a:extLst>
                </a:gridCol>
              </a:tblGrid>
              <a:tr h="457215">
                <a:tc>
                  <a:txBody>
                    <a:bodyPr/>
                    <a:lstStyle/>
                    <a:p>
                      <a:r>
                        <a:rPr lang="en-IE" sz="2400" dirty="0"/>
                        <a:t>Naam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Beschrijving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1869500">
                <a:tc>
                  <a:txBody>
                    <a:bodyPr/>
                    <a:lstStyle/>
                    <a:p>
                      <a:pPr marL="0" marR="0" lvl="0" indent="0" algn="l">
                        <a:lnSpc>
                          <a:spcPts val="1960"/>
                        </a:lnSpc>
                        <a:spcBef>
                          <a:spcPts val="0"/>
                        </a:spcBef>
                        <a:spcAft>
                          <a:spcPts val="0"/>
                        </a:spcAft>
                        <a:buNone/>
                      </a:pPr>
                      <a:r>
                        <a:rPr lang="en-US" sz="1800" b="1" i="0" u="none" strike="noStrike" kern="1200" cap="none" noProof="0" dirty="0">
                          <a:solidFill>
                            <a:srgbClr val="459597"/>
                          </a:solidFill>
                          <a:effectLst/>
                          <a:latin typeface="Calibri" panose="020F0502020204030204" pitchFamily="34" charset="0"/>
                          <a:cs typeface="Calibri" panose="020F0502020204030204" pitchFamily="34" charset="0"/>
                        </a:rPr>
                        <a:t>Routledge Handbook of Sustainable Hotel and Tourism Management</a:t>
                      </a:r>
                      <a:endParaRPr lang="en-US" sz="1800" b="1" i="0" kern="1200" cap="none" dirty="0">
                        <a:solidFill>
                          <a:srgbClr val="459597"/>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cap="none" dirty="0">
                        <a:solidFill>
                          <a:srgbClr val="414141"/>
                        </a:solidFill>
                        <a:effectLst/>
                        <a:latin typeface="Calibri" panose="020F0502020204030204" pitchFamily="34" charset="0"/>
                        <a:ea typeface="+mn-ea"/>
                        <a:cs typeface="Calibri" panose="020F0502020204030204" pitchFamily="34" charset="0"/>
                      </a:endParaRPr>
                    </a:p>
                    <a:p>
                      <a:pPr marL="0" marR="0" lvl="0" indent="0" algn="l">
                        <a:lnSpc>
                          <a:spcPts val="1960"/>
                        </a:lnSpc>
                        <a:spcBef>
                          <a:spcPts val="0"/>
                        </a:spcBef>
                        <a:spcAft>
                          <a:spcPts val="0"/>
                        </a:spcAft>
                        <a:buNone/>
                      </a:pPr>
                      <a:r>
                        <a:rPr lang="en-US" sz="1800" b="0" i="0" u="none" strike="noStrike" kern="1200" noProof="0" dirty="0">
                          <a:solidFill>
                            <a:srgbClr val="414141"/>
                          </a:solidFill>
                          <a:effectLst/>
                          <a:latin typeface="Calibri" panose="020F0502020204030204" pitchFamily="34" charset="0"/>
                          <a:cs typeface="Calibri" panose="020F0502020204030204" pitchFamily="34" charset="0"/>
                        </a:rPr>
                        <a:t>Miguel Angel </a:t>
                      </a:r>
                      <a:r>
                        <a:rPr lang="en-US" sz="1800" b="0" i="0" u="none" strike="noStrike" kern="1200" noProof="0" dirty="0" err="1">
                          <a:solidFill>
                            <a:srgbClr val="414141"/>
                          </a:solidFill>
                          <a:effectLst/>
                          <a:latin typeface="Calibri" panose="020F0502020204030204" pitchFamily="34" charset="0"/>
                          <a:cs typeface="Calibri" panose="020F0502020204030204" pitchFamily="34" charset="0"/>
                        </a:rPr>
                        <a:t>Gardetti </a:t>
                      </a:r>
                      <a:r>
                        <a:rPr lang="en-US" sz="1800" b="0" i="0" u="none" strike="noStrike" kern="1200" noProof="0" dirty="0">
                          <a:solidFill>
                            <a:srgbClr val="414141"/>
                          </a:solidFill>
                          <a:effectLst/>
                          <a:latin typeface="Calibri" panose="020F0502020204030204" pitchFamily="34" charset="0"/>
                          <a:cs typeface="Calibri" panose="020F0502020204030204" pitchFamily="34" charset="0"/>
                        </a:rPr>
                        <a:t>&amp; Ana Laura Torres</a:t>
                      </a:r>
                      <a:endParaRPr lang="en-US" dirty="0">
                        <a:solidFill>
                          <a:srgbClr val="41414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ts val="1960"/>
                        </a:lnSpc>
                        <a:spcBef>
                          <a:spcPts val="0"/>
                        </a:spcBef>
                        <a:spcAft>
                          <a:spcPts val="0"/>
                        </a:spcAft>
                        <a:buClrTx/>
                        <a:buSzTx/>
                        <a:buFontTx/>
                        <a:buNone/>
                        <a:tabLst/>
                        <a:defRPr/>
                      </a:pPr>
                      <a:endParaRPr lang="en-US" sz="1800" b="1" i="0" kern="1200" cap="none" dirty="0">
                        <a:solidFill>
                          <a:srgbClr val="414141"/>
                        </a:solidFill>
                        <a:effectLst/>
                        <a:latin typeface="Calibri" panose="020F0502020204030204" pitchFamily="34" charset="0"/>
                        <a:ea typeface="+mn-ea"/>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ts val="1960"/>
                        </a:lnSpc>
                        <a:buClr>
                          <a:srgbClr val="01A54E"/>
                        </a:buClr>
                      </a:pPr>
                      <a:r>
                        <a:rPr lang="en-US" sz="1800" b="0" i="0" u="none" strike="noStrike" kern="1200" noProof="0" dirty="0">
                          <a:solidFill>
                            <a:srgbClr val="414141"/>
                          </a:solidFill>
                          <a:effectLst/>
                          <a:latin typeface="Calibri" panose="020F0502020204030204" pitchFamily="34" charset="0"/>
                          <a:cs typeface="Calibri" panose="020F0502020204030204" pitchFamily="34" charset="0"/>
                        </a:rPr>
                        <a:t>Dit handboek biedt inzicht in duurzame bouwpraktijken voor toerisme, waaronder eco-materialen, energie-efficiëntie en bioklimatologische architectuur. Het belicht casestudy's van hotels en accommodaties over de hele wereld die groen design integreren.</a:t>
                      </a:r>
                      <a:endParaRPr lang="it-IT" u="none" strike="noStrike" noProof="0" dirty="0">
                        <a:solidFill>
                          <a:srgbClr val="414141"/>
                        </a:solidFill>
                        <a:latin typeface="Calibri" panose="020F0502020204030204" pitchFamily="34" charset="0"/>
                        <a:cs typeface="Calibri" panose="020F0502020204030204" pitchFamily="34" charset="0"/>
                      </a:endParaRPr>
                    </a:p>
                    <a:p>
                      <a:pPr marL="0" indent="0" algn="l">
                        <a:lnSpc>
                          <a:spcPct val="100000"/>
                        </a:lnSpc>
                        <a:buClr>
                          <a:srgbClr val="01A54E"/>
                        </a:buClr>
                      </a:pPr>
                      <a:endParaRPr lang="en-US" sz="800" b="0" i="0" kern="1200" dirty="0">
                        <a:solidFill>
                          <a:srgbClr val="414141"/>
                        </a:solidFill>
                        <a:effectLst/>
                        <a:latin typeface="Calibri" panose="020F0502020204030204" pitchFamily="34" charset="0"/>
                        <a:ea typeface="+mn-ea"/>
                        <a:cs typeface="Calibri" panose="020F0502020204030204" pitchFamily="34" charset="0"/>
                      </a:endParaRPr>
                    </a:p>
                    <a:p>
                      <a:pPr marL="0" lvl="0" indent="0" algn="l">
                        <a:lnSpc>
                          <a:spcPts val="1960"/>
                        </a:lnSpc>
                        <a:spcBef>
                          <a:spcPts val="0"/>
                        </a:spcBef>
                        <a:spcAft>
                          <a:spcPts val="0"/>
                        </a:spcAft>
                        <a:buFont typeface="Arial"/>
                        <a:buNone/>
                      </a:pPr>
                      <a:r>
                        <a:rPr lang="en-US" sz="1800" b="0" i="0" u="none" strike="noStrike" kern="1200" noProof="0" dirty="0">
                          <a:solidFill>
                            <a:srgbClr val="459597"/>
                          </a:solidFill>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https://www.perlego.com/book/1556035/sustainability-in-hospitality-how-innovative-hotels-are-transforming-the-industry-pdf</a:t>
                      </a:r>
                      <a:r>
                        <a:rPr lang="en-US" sz="1800" b="0" i="0" u="none" strike="noStrike" kern="1200" noProof="0" dirty="0">
                          <a:solidFill>
                            <a:srgbClr val="459597"/>
                          </a:solidFill>
                          <a:effectLst/>
                          <a:latin typeface="Calibri" panose="020F0502020204030204" pitchFamily="34" charset="0"/>
                          <a:cs typeface="Calibri" panose="020F0502020204030204" pitchFamily="34" charset="0"/>
                        </a:rPr>
                        <a:t> </a:t>
                      </a:r>
                      <a:endParaRPr lang="en-US" dirty="0">
                        <a:solidFill>
                          <a:srgbClr val="459597"/>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1658486">
                <a:tc>
                  <a:txBody>
                    <a:bodyPr/>
                    <a:lstStyle/>
                    <a:p>
                      <a:pPr marL="0" marR="0" lvl="0" indent="0" algn="l">
                        <a:lnSpc>
                          <a:spcPts val="1960"/>
                        </a:lnSpc>
                        <a:spcBef>
                          <a:spcPts val="0"/>
                        </a:spcBef>
                        <a:spcAft>
                          <a:spcPts val="0"/>
                        </a:spcAft>
                        <a:buNone/>
                      </a:pPr>
                      <a:r>
                        <a:rPr lang="en-US" sz="1800" b="1" i="0" u="none" strike="noStrike" noProof="0" dirty="0">
                          <a:solidFill>
                            <a:srgbClr val="459597"/>
                          </a:solidFill>
                          <a:latin typeface="Calibri" panose="020F0502020204030204" pitchFamily="34" charset="0"/>
                          <a:cs typeface="Calibri" panose="020F0502020204030204" pitchFamily="34" charset="0"/>
                        </a:rPr>
                        <a:t>Richtlijnen voor bioklimatische architectuur </a:t>
                      </a:r>
                      <a:endParaRPr lang="en-US" sz="1800" b="1" dirty="0">
                        <a:solidFill>
                          <a:srgbClr val="459597"/>
                        </a:solidFill>
                        <a:latin typeface="Calibri" panose="020F0502020204030204" pitchFamily="34" charset="0"/>
                        <a:cs typeface="Calibri" panose="020F0502020204030204" pitchFamily="34" charset="0"/>
                      </a:endParaRPr>
                    </a:p>
                    <a:p>
                      <a:pPr lvl="0" algn="l">
                        <a:lnSpc>
                          <a:spcPct val="100000"/>
                        </a:lnSpc>
                        <a:spcBef>
                          <a:spcPts val="0"/>
                        </a:spcBef>
                        <a:spcAft>
                          <a:spcPts val="0"/>
                        </a:spcAft>
                        <a:buNone/>
                      </a:pPr>
                      <a:endParaRPr lang="en-US" sz="800" b="0" i="0" u="none" strike="noStrike" noProof="0" dirty="0">
                        <a:solidFill>
                          <a:srgbClr val="414141"/>
                        </a:solidFill>
                        <a:latin typeface="Calibri" panose="020F0502020204030204" pitchFamily="34" charset="0"/>
                        <a:cs typeface="Calibri" panose="020F0502020204030204" pitchFamily="34" charset="0"/>
                      </a:endParaRPr>
                    </a:p>
                    <a:p>
                      <a:pPr lvl="0" algn="l">
                        <a:lnSpc>
                          <a:spcPts val="1960"/>
                        </a:lnSpc>
                        <a:spcBef>
                          <a:spcPts val="0"/>
                        </a:spcBef>
                        <a:spcAft>
                          <a:spcPts val="0"/>
                        </a:spcAft>
                        <a:buNone/>
                      </a:pPr>
                      <a:r>
                        <a:rPr lang="en-US" sz="1800" b="0" i="0" u="none" strike="noStrike" noProof="0" dirty="0">
                          <a:solidFill>
                            <a:srgbClr val="414141"/>
                          </a:solidFill>
                          <a:latin typeface="Calibri" panose="020F0502020204030204" pitchFamily="34" charset="0"/>
                          <a:cs typeface="Calibri" panose="020F0502020204030204" pitchFamily="34" charset="0"/>
                        </a:rPr>
                        <a:t>Europees Milieuagentschap</a:t>
                      </a:r>
                      <a:endParaRPr lang="en-US" sz="1800" dirty="0">
                        <a:solidFill>
                          <a:srgbClr val="41414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US" sz="1800" b="0" i="0" u="none" strike="noStrike" noProof="0" dirty="0">
                          <a:solidFill>
                            <a:srgbClr val="414141"/>
                          </a:solidFill>
                          <a:latin typeface="Calibri" panose="020F0502020204030204" pitchFamily="34" charset="0"/>
                          <a:cs typeface="Calibri" panose="020F0502020204030204" pitchFamily="34" charset="0"/>
                        </a:rPr>
                        <a:t>Praktische gids voor het gebruik van het lokale klimaat en natuurlijke hulpbronnen bij het ontwerpen van gebouwen. Richt zich op oriëntatie, materialen, ventilatie en energie-efficiëntie.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u="none" strike="noStrike" kern="1200" noProof="0" dirty="0">
                        <a:solidFill>
                          <a:srgbClr val="414141"/>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endParaRPr>
                    </a:p>
                    <a:p>
                      <a:pPr marL="0" marR="0" lvl="0" indent="0" algn="l" defTabSz="914400" rtl="0" eaLnBrk="1" fontAlgn="auto" latinLnBrk="0" hangingPunct="1">
                        <a:lnSpc>
                          <a:spcPts val="1960"/>
                        </a:lnSpc>
                        <a:spcBef>
                          <a:spcPts val="0"/>
                        </a:spcBef>
                        <a:spcAft>
                          <a:spcPts val="0"/>
                        </a:spcAft>
                        <a:buClrTx/>
                        <a:buSzTx/>
                        <a:buFontTx/>
                        <a:buNone/>
                        <a:tabLst/>
                        <a:defRPr/>
                      </a:pPr>
                      <a:r>
                        <a:rPr lang="en-US" sz="1800" b="0" i="0" u="none" strike="noStrike" kern="1200" noProof="0" dirty="0">
                          <a:solidFill>
                            <a:srgbClr val="45959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https://smart-cities marketplace.ec.europa.eu/sites/default/files/pimes_guide_for_bioclimatic_design.pdf</a:t>
                      </a:r>
                      <a:r>
                        <a:rPr lang="en-US" sz="1800" b="0" i="0" u="none" strike="noStrike" kern="1200" noProof="0" dirty="0">
                          <a:solidFill>
                            <a:srgbClr val="459597"/>
                          </a:solidFill>
                          <a:latin typeface="Calibri" panose="020F0502020204030204" pitchFamily="34" charset="0"/>
                          <a:cs typeface="Calibri" panose="020F0502020204030204" pitchFamily="34" charset="0"/>
                        </a:rPr>
                        <a:t> </a:t>
                      </a:r>
                      <a:endParaRPr lang="en-US" dirty="0">
                        <a:solidFill>
                          <a:srgbClr val="459597"/>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bl>
          </a:graphicData>
        </a:graphic>
      </p:graphicFrame>
    </p:spTree>
    <p:extLst>
      <p:ext uri="{BB962C8B-B14F-4D97-AF65-F5344CB8AC3E}">
        <p14:creationId xmlns:p14="http://schemas.microsoft.com/office/powerpoint/2010/main" val="39447417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20077F-3812-4EA8-3363-75429007018B}"/>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0F1AB0D-561C-63A8-135D-8371F744337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24</a:t>
            </a:fld>
            <a:endParaRPr lang="fr-CA" sz="1200" dirty="0">
              <a:solidFill>
                <a:schemeClr val="bg1"/>
              </a:solidFill>
            </a:endParaRPr>
          </a:p>
        </p:txBody>
      </p:sp>
      <p:sp>
        <p:nvSpPr>
          <p:cNvPr id="8" name="Freeform 7">
            <a:extLst>
              <a:ext uri="{FF2B5EF4-FFF2-40B4-BE49-F238E27FC236}">
                <a16:creationId xmlns:a16="http://schemas.microsoft.com/office/drawing/2014/main" id="{6669CC4A-241B-CBA9-B13C-EE2C30C27870}"/>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EF63D8A9-7468-3D75-4A24-1E8C410F0CBD}"/>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Aanvullende lectuur</a:t>
            </a:r>
          </a:p>
        </p:txBody>
      </p:sp>
      <p:graphicFrame>
        <p:nvGraphicFramePr>
          <p:cNvPr id="6" name="Table 5">
            <a:extLst>
              <a:ext uri="{FF2B5EF4-FFF2-40B4-BE49-F238E27FC236}">
                <a16:creationId xmlns:a16="http://schemas.microsoft.com/office/drawing/2014/main" id="{50D55DAC-798A-3EF7-112D-08155302FF2B}"/>
              </a:ext>
            </a:extLst>
          </p:cNvPr>
          <p:cNvGraphicFramePr>
            <a:graphicFrameLocks noGrp="1"/>
          </p:cNvGraphicFramePr>
          <p:nvPr>
            <p:extLst>
              <p:ext uri="{D42A27DB-BD31-4B8C-83A1-F6EECF244321}">
                <p14:modId xmlns:p14="http://schemas.microsoft.com/office/powerpoint/2010/main" val="2446106182"/>
              </p:ext>
            </p:extLst>
          </p:nvPr>
        </p:nvGraphicFramePr>
        <p:xfrm>
          <a:off x="792766" y="1588482"/>
          <a:ext cx="10522934" cy="2255520"/>
        </p:xfrm>
        <a:graphic>
          <a:graphicData uri="http://schemas.openxmlformats.org/drawingml/2006/table">
            <a:tbl>
              <a:tblPr firstRow="1" bandRow="1">
                <a:tableStyleId>{5C22544A-7EE6-4342-B048-85BDC9FD1C3A}</a:tableStyleId>
              </a:tblPr>
              <a:tblGrid>
                <a:gridCol w="2888559">
                  <a:extLst>
                    <a:ext uri="{9D8B030D-6E8A-4147-A177-3AD203B41FA5}">
                      <a16:colId xmlns:a16="http://schemas.microsoft.com/office/drawing/2014/main" val="2947246601"/>
                    </a:ext>
                  </a:extLst>
                </a:gridCol>
                <a:gridCol w="7634375">
                  <a:extLst>
                    <a:ext uri="{9D8B030D-6E8A-4147-A177-3AD203B41FA5}">
                      <a16:colId xmlns:a16="http://schemas.microsoft.com/office/drawing/2014/main" val="4224813332"/>
                    </a:ext>
                  </a:extLst>
                </a:gridCol>
              </a:tblGrid>
              <a:tr h="370840">
                <a:tc>
                  <a:txBody>
                    <a:bodyPr/>
                    <a:lstStyle/>
                    <a:p>
                      <a:r>
                        <a:rPr lang="en-IE" sz="2400" dirty="0"/>
                        <a:t>Naam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Beschrijving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a:lnSpc>
                          <a:spcPts val="1960"/>
                        </a:lnSpc>
                        <a:spcBef>
                          <a:spcPts val="0"/>
                        </a:spcBef>
                        <a:spcAft>
                          <a:spcPts val="0"/>
                        </a:spcAft>
                        <a:buNone/>
                      </a:pPr>
                      <a:r>
                        <a:rPr lang="en-US" sz="1800" b="1" i="0" u="none" strike="noStrike" kern="1200" cap="none" noProof="0" dirty="0">
                          <a:solidFill>
                            <a:srgbClr val="414141"/>
                          </a:solidFill>
                          <a:effectLst/>
                        </a:rPr>
                        <a:t>Slow Tourism en duurzame gastvrijheid</a:t>
                      </a:r>
                      <a:endParaRPr lang="it-IT"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kern="1200" dirty="0">
                        <a:solidFill>
                          <a:srgbClr val="414141"/>
                        </a:solidFill>
                        <a:effectLst/>
                        <a:latin typeface="+mn-lt"/>
                        <a:ea typeface="+mn-ea"/>
                        <a:cs typeface="+mn-cs"/>
                      </a:endParaRPr>
                    </a:p>
                    <a:p>
                      <a:pPr marL="0" marR="0" lvl="0" indent="0" algn="l">
                        <a:lnSpc>
                          <a:spcPts val="1960"/>
                        </a:lnSpc>
                        <a:spcBef>
                          <a:spcPts val="0"/>
                        </a:spcBef>
                        <a:spcAft>
                          <a:spcPts val="0"/>
                        </a:spcAft>
                        <a:buNone/>
                      </a:pPr>
                      <a:r>
                        <a:rPr lang="en-US" sz="1800" b="0" i="0" u="none" strike="noStrike" kern="1200" noProof="0" dirty="0">
                          <a:solidFill>
                            <a:srgbClr val="414141"/>
                          </a:solidFill>
                          <a:effectLst/>
                        </a:rPr>
                        <a:t>Simone Fullagar, Kevin Markwell</a:t>
                      </a:r>
                      <a:endParaRPr lang="en-US" dirty="0"/>
                    </a:p>
                    <a:p>
                      <a:pPr marL="0" marR="0" lvl="0" indent="0" algn="l" defTabSz="914400" rtl="0" eaLnBrk="1" fontAlgn="auto" latinLnBrk="0" hangingPunct="1">
                        <a:lnSpc>
                          <a:spcPts val="1960"/>
                        </a:lnSpc>
                        <a:spcBef>
                          <a:spcPts val="0"/>
                        </a:spcBef>
                        <a:spcAft>
                          <a:spcPts val="0"/>
                        </a:spcAft>
                        <a:buClrTx/>
                        <a:buSzTx/>
                        <a:buFontTx/>
                        <a:buNone/>
                        <a:tabLst/>
                        <a:defRPr/>
                      </a:pPr>
                      <a:endParaRPr lang="en-US"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lvl="0" indent="0" algn="l">
                        <a:lnSpc>
                          <a:spcPts val="1960"/>
                        </a:lnSpc>
                        <a:buNone/>
                      </a:pPr>
                      <a:r>
                        <a:rPr lang="en-US" sz="1800" b="0" i="0" u="none" strike="noStrike" kern="1200" noProof="0" dirty="0">
                          <a:solidFill>
                            <a:srgbClr val="414141"/>
                          </a:solidFill>
                          <a:effectLst/>
                        </a:rPr>
                        <a:t>Onderzoekt hoe kleinschalige accommodaties kunnen worden ontworpen met het oog op duurzaamheid, het welzijn van gasten en culturele verbondenheid, met de nadruk op ruimteontwerp en voordelen voor de gemeenschap</a:t>
                      </a:r>
                      <a:r>
                        <a:rPr lang="en-US" sz="1800" b="0" i="0" kern="1200" dirty="0">
                          <a:solidFill>
                            <a:srgbClr val="414141"/>
                          </a:solidFill>
                          <a:effectLst/>
                          <a:latin typeface="+mn-lt"/>
                          <a:ea typeface="+mn-ea"/>
                          <a:cs typeface="+mn-cs"/>
                        </a:rPr>
                        <a:t>.</a:t>
                      </a:r>
                      <a:endParaRPr lang="it-IT" dirty="0"/>
                    </a:p>
                    <a:p>
                      <a:pPr marL="0" indent="0" algn="l">
                        <a:lnSpc>
                          <a:spcPct val="100000"/>
                        </a:lnSpc>
                        <a:buClr>
                          <a:srgbClr val="01A54E"/>
                        </a:buClr>
                      </a:pPr>
                      <a:r>
                        <a:rPr lang="en-US" sz="800" b="0" i="0" kern="1200" dirty="0">
                          <a:solidFill>
                            <a:srgbClr val="414141"/>
                          </a:solidFill>
                          <a:effectLst/>
                          <a:latin typeface="+mn-lt"/>
                          <a:ea typeface="+mn-ea"/>
                          <a:cs typeface="+mn-cs"/>
                        </a:rPr>
                        <a:t> </a:t>
                      </a:r>
                      <a:r>
                        <a:rPr lang="en-US" sz="1800" b="0" i="0" u="none" strike="noStrike" kern="1200" noProof="0" dirty="0">
                          <a:solidFill>
                            <a:srgbClr val="459597"/>
                          </a:solidFill>
                          <a:effectLst/>
                          <a:hlinkClick r:id="rId2">
                            <a:extLst>
                              <a:ext uri="{A12FA001-AC4F-418D-AE19-62706E023703}">
                                <ahyp:hlinkClr xmlns:ahyp="http://schemas.microsoft.com/office/drawing/2018/hyperlinkcolor" val="tx"/>
                              </a:ext>
                            </a:extLst>
                          </a:hlinkClick>
                        </a:rPr>
                        <a:t>https://www.academia.edu/1616206/Fullagar_S_Markwell_K_and_Wilson_E_eds_2012_Slow_Tourism_Experiences_and_Mobilities_Channel_View_Bristol_Chapter_One_</a:t>
                      </a:r>
                      <a:r>
                        <a:rPr lang="en-US" sz="1800" b="0" i="0" u="none" strike="noStrike" kern="1200" noProof="0" dirty="0">
                          <a:solidFill>
                            <a:srgbClr val="459597"/>
                          </a:solidFill>
                          <a:effectLst/>
                        </a:rPr>
                        <a:t> </a:t>
                      </a:r>
                      <a:endParaRPr lang="en-US" sz="1800" kern="1200" dirty="0">
                        <a:solidFill>
                          <a:srgbClr val="459597"/>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bl>
          </a:graphicData>
        </a:graphic>
      </p:graphicFrame>
    </p:spTree>
    <p:extLst>
      <p:ext uri="{BB962C8B-B14F-4D97-AF65-F5344CB8AC3E}">
        <p14:creationId xmlns:p14="http://schemas.microsoft.com/office/powerpoint/2010/main" val="32639297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B5E5A-0BF8-CD88-C1F4-C22788E45664}"/>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E711FED7-9C4E-6BE2-CDF4-E0F678482A0A}"/>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D038243F-8340-B1BF-D76B-D388040AA801}"/>
              </a:ext>
            </a:extLst>
          </p:cNvPr>
          <p:cNvSpPr txBox="1">
            <a:spLocks/>
          </p:cNvSpPr>
          <p:nvPr/>
        </p:nvSpPr>
        <p:spPr>
          <a:xfrm>
            <a:off x="574081" y="3008229"/>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459597"/>
                </a:solidFill>
              </a:rPr>
              <a:t>Je hebt voltooid... Module 3 (Deel 2) </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0" name="TextBox 19">
            <a:extLst>
              <a:ext uri="{FF2B5EF4-FFF2-40B4-BE49-F238E27FC236}">
                <a16:creationId xmlns:a16="http://schemas.microsoft.com/office/drawing/2014/main" id="{87309097-978B-53F0-9645-81ED56C71056}"/>
              </a:ext>
            </a:extLst>
          </p:cNvPr>
          <p:cNvSpPr txBox="1"/>
          <p:nvPr/>
        </p:nvSpPr>
        <p:spPr>
          <a:xfrm>
            <a:off x="574082" y="3959132"/>
            <a:ext cx="4464312" cy="1055225"/>
          </a:xfrm>
          <a:prstGeom prst="rect">
            <a:avLst/>
          </a:prstGeom>
          <a:noFill/>
        </p:spPr>
        <p:txBody>
          <a:bodyPr wrap="square" rtlCol="0">
            <a:spAutoFit/>
          </a:bodyPr>
          <a:lstStyle/>
          <a:p>
            <a:pPr algn="ctr">
              <a:lnSpc>
                <a:spcPts val="2520"/>
              </a:lnSpc>
            </a:pPr>
            <a:r>
              <a:rPr lang="en-US" sz="2400" b="1" dirty="0">
                <a:solidFill>
                  <a:srgbClr val="459597"/>
                </a:solidFill>
              </a:rPr>
              <a:t>Sectie 2: </a:t>
            </a:r>
            <a:r>
              <a:rPr lang="en-US" sz="2400" dirty="0">
                <a:solidFill>
                  <a:srgbClr val="414141"/>
                </a:solidFill>
              </a:rPr>
              <a:t>Betere bouwkeuzes — Materialen, indeling en flexibiliteit</a:t>
            </a:r>
          </a:p>
          <a:p>
            <a:pPr algn="ctr">
              <a:lnSpc>
                <a:spcPts val="2520"/>
              </a:lnSpc>
            </a:pPr>
            <a:endParaRPr lang="en-US" sz="2400" dirty="0">
              <a:solidFill>
                <a:srgbClr val="414141"/>
              </a:solidFill>
            </a:endParaRPr>
          </a:p>
        </p:txBody>
      </p:sp>
      <p:sp>
        <p:nvSpPr>
          <p:cNvPr id="26" name="Text Placeholder 5">
            <a:extLst>
              <a:ext uri="{FF2B5EF4-FFF2-40B4-BE49-F238E27FC236}">
                <a16:creationId xmlns:a16="http://schemas.microsoft.com/office/drawing/2014/main" id="{A1005ED4-238A-B33B-A286-926319A58636}"/>
              </a:ext>
            </a:extLst>
          </p:cNvPr>
          <p:cNvSpPr txBox="1">
            <a:spLocks/>
          </p:cNvSpPr>
          <p:nvPr/>
        </p:nvSpPr>
        <p:spPr>
          <a:xfrm>
            <a:off x="7320238" y="1236945"/>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EC7C69"/>
                </a:solidFill>
              </a:rPr>
              <a:t>Module 3 (deel 3)</a:t>
            </a: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8" name="TextBox 27">
            <a:extLst>
              <a:ext uri="{FF2B5EF4-FFF2-40B4-BE49-F238E27FC236}">
                <a16:creationId xmlns:a16="http://schemas.microsoft.com/office/drawing/2014/main" id="{BC0C9CAF-DB77-BE4A-DBA8-2F1848E3CD04}"/>
              </a:ext>
            </a:extLst>
          </p:cNvPr>
          <p:cNvSpPr txBox="1"/>
          <p:nvPr/>
        </p:nvSpPr>
        <p:spPr>
          <a:xfrm>
            <a:off x="7320238" y="1850196"/>
            <a:ext cx="4464312" cy="734625"/>
          </a:xfrm>
          <a:prstGeom prst="rect">
            <a:avLst/>
          </a:prstGeom>
          <a:noFill/>
        </p:spPr>
        <p:txBody>
          <a:bodyPr wrap="square" rtlCol="0">
            <a:spAutoFit/>
          </a:bodyPr>
          <a:lstStyle/>
          <a:p>
            <a:pPr algn="ctr">
              <a:lnSpc>
                <a:spcPts val="2520"/>
              </a:lnSpc>
            </a:pPr>
            <a:r>
              <a:rPr lang="en-US" sz="2400" b="1" dirty="0">
                <a:solidFill>
                  <a:srgbClr val="EC7C69"/>
                </a:solidFill>
              </a:rPr>
              <a:t>Deel 3: </a:t>
            </a:r>
            <a:r>
              <a:rPr lang="en-US" sz="2400" dirty="0">
                <a:solidFill>
                  <a:srgbClr val="382B1B"/>
                </a:solidFill>
              </a:rPr>
              <a:t>Op maat gemaakte verblijven die een lokale impact hebben</a:t>
            </a:r>
            <a:endParaRPr lang="en-IE" sz="2400" dirty="0">
              <a:solidFill>
                <a:srgbClr val="382B1B"/>
              </a:solidFill>
            </a:endParaRPr>
          </a:p>
        </p:txBody>
      </p:sp>
      <p:sp>
        <p:nvSpPr>
          <p:cNvPr id="44" name="Rectangle 43">
            <a:extLst>
              <a:ext uri="{FF2B5EF4-FFF2-40B4-BE49-F238E27FC236}">
                <a16:creationId xmlns:a16="http://schemas.microsoft.com/office/drawing/2014/main" id="{62267A3D-EDB5-BD06-9CF9-1D19EBA56DEC}"/>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4469A987-1C5B-26DE-4D7E-D65CA9B58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0181" y="239683"/>
            <a:ext cx="2399469" cy="1486850"/>
          </a:xfrm>
          <a:prstGeom prst="rect">
            <a:avLst/>
          </a:prstGeom>
        </p:spPr>
      </p:pic>
      <p:sp>
        <p:nvSpPr>
          <p:cNvPr id="52" name="Rectangle 51">
            <a:extLst>
              <a:ext uri="{FF2B5EF4-FFF2-40B4-BE49-F238E27FC236}">
                <a16:creationId xmlns:a16="http://schemas.microsoft.com/office/drawing/2014/main" id="{1F88CC3C-726F-AA02-C54A-82AD5C8B6922}"/>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815229D8-BFB3-FBF1-9BE3-9F87F161FC43}"/>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54" name="TextBox 53">
            <a:extLst>
              <a:ext uri="{FF2B5EF4-FFF2-40B4-BE49-F238E27FC236}">
                <a16:creationId xmlns:a16="http://schemas.microsoft.com/office/drawing/2014/main" id="{4065BC51-B524-FC95-B65C-14FE7E10D2B1}"/>
              </a:ext>
            </a:extLst>
          </p:cNvPr>
          <p:cNvSpPr txBox="1"/>
          <p:nvPr/>
        </p:nvSpPr>
        <p:spPr>
          <a:xfrm>
            <a:off x="9820707" y="5200624"/>
            <a:ext cx="1791110" cy="541174"/>
          </a:xfrm>
          <a:prstGeom prst="rect">
            <a:avLst/>
          </a:prstGeom>
          <a:noFill/>
        </p:spPr>
        <p:txBody>
          <a:bodyPr wrap="square">
            <a:spAutoFit/>
          </a:bodyPr>
          <a:lstStyle/>
          <a:p>
            <a:pPr algn="ctr">
              <a:lnSpc>
                <a:spcPts val="3540"/>
              </a:lnSpc>
            </a:pPr>
            <a:r>
              <a:rPr lang="en-US" sz="3200" b="1" dirty="0">
                <a:solidFill>
                  <a:schemeClr val="bg1"/>
                </a:solidFill>
              </a:rPr>
              <a:t>Het volgende is...</a:t>
            </a:r>
            <a:endParaRPr lang="en-US" sz="3200" dirty="0">
              <a:solidFill>
                <a:schemeClr val="bg1"/>
              </a:solidFill>
            </a:endParaRPr>
          </a:p>
        </p:txBody>
      </p:sp>
      <p:sp>
        <p:nvSpPr>
          <p:cNvPr id="55" name="Speech Bubble: Oval 68">
            <a:extLst>
              <a:ext uri="{FF2B5EF4-FFF2-40B4-BE49-F238E27FC236}">
                <a16:creationId xmlns:a16="http://schemas.microsoft.com/office/drawing/2014/main" id="{C473A849-D6A5-323D-5A50-5EA0F6AAD989}"/>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2" name="Rectangle 1">
            <a:extLst>
              <a:ext uri="{FF2B5EF4-FFF2-40B4-BE49-F238E27FC236}">
                <a16:creationId xmlns:a16="http://schemas.microsoft.com/office/drawing/2014/main" id="{28BDFC36-69D6-EDC6-B3AF-598D88D4BFE4}"/>
              </a:ext>
            </a:extLst>
          </p:cNvPr>
          <p:cNvSpPr/>
          <p:nvPr/>
        </p:nvSpPr>
        <p:spPr>
          <a:xfrm>
            <a:off x="3515528" y="948923"/>
            <a:ext cx="2206687" cy="18332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raphic 108">
            <a:extLst>
              <a:ext uri="{FF2B5EF4-FFF2-40B4-BE49-F238E27FC236}">
                <a16:creationId xmlns:a16="http://schemas.microsoft.com/office/drawing/2014/main" id="{7EEAD760-F05A-1FF1-747E-261E41A32A28}"/>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4" name="Graphic 4">
            <a:extLst>
              <a:ext uri="{FF2B5EF4-FFF2-40B4-BE49-F238E27FC236}">
                <a16:creationId xmlns:a16="http://schemas.microsoft.com/office/drawing/2014/main" id="{33070F2A-4730-4A26-4CAC-4A4040EECC79}"/>
              </a:ext>
            </a:extLst>
          </p:cNvPr>
          <p:cNvGrpSpPr/>
          <p:nvPr/>
        </p:nvGrpSpPr>
        <p:grpSpPr>
          <a:xfrm>
            <a:off x="3655229" y="881980"/>
            <a:ext cx="2248602" cy="1927534"/>
            <a:chOff x="8109460" y="2812987"/>
            <a:chExt cx="1567138" cy="1383387"/>
          </a:xfrm>
          <a:solidFill>
            <a:srgbClr val="414141"/>
          </a:solidFill>
        </p:grpSpPr>
        <p:sp>
          <p:nvSpPr>
            <p:cNvPr id="5" name="Freeform 73">
              <a:extLst>
                <a:ext uri="{FF2B5EF4-FFF2-40B4-BE49-F238E27FC236}">
                  <a16:creationId xmlns:a16="http://schemas.microsoft.com/office/drawing/2014/main" id="{53120323-E1B9-FAE2-087F-35B2D66C3333}"/>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6" name="Freeform 74">
              <a:extLst>
                <a:ext uri="{FF2B5EF4-FFF2-40B4-BE49-F238E27FC236}">
                  <a16:creationId xmlns:a16="http://schemas.microsoft.com/office/drawing/2014/main" id="{26F20A4B-7E5E-0082-3529-7BB8026398E4}"/>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7" name="Freeform 75">
              <a:extLst>
                <a:ext uri="{FF2B5EF4-FFF2-40B4-BE49-F238E27FC236}">
                  <a16:creationId xmlns:a16="http://schemas.microsoft.com/office/drawing/2014/main" id="{E5A963D0-3732-A99B-8079-E7D17CC099B6}"/>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8" name="Freeform 77">
              <a:extLst>
                <a:ext uri="{FF2B5EF4-FFF2-40B4-BE49-F238E27FC236}">
                  <a16:creationId xmlns:a16="http://schemas.microsoft.com/office/drawing/2014/main" id="{A0C251D4-D157-62E2-0BEB-4F3C0E851A31}"/>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9" name="Freeform 78">
              <a:extLst>
                <a:ext uri="{FF2B5EF4-FFF2-40B4-BE49-F238E27FC236}">
                  <a16:creationId xmlns:a16="http://schemas.microsoft.com/office/drawing/2014/main" id="{E03CD9CE-C8E1-3380-F9E2-5598629CDAC9}"/>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0" name="Freeform 79">
              <a:extLst>
                <a:ext uri="{FF2B5EF4-FFF2-40B4-BE49-F238E27FC236}">
                  <a16:creationId xmlns:a16="http://schemas.microsoft.com/office/drawing/2014/main" id="{69EA661A-75F6-9776-1265-AC52979D81ED}"/>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1" name="Freeform 81">
              <a:extLst>
                <a:ext uri="{FF2B5EF4-FFF2-40B4-BE49-F238E27FC236}">
                  <a16:creationId xmlns:a16="http://schemas.microsoft.com/office/drawing/2014/main" id="{178E88FB-7BF2-0CAF-9F38-C96CC9E03592}"/>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A258AFCB-3ABF-C161-3419-10F437108D7D}"/>
              </a:ext>
            </a:extLst>
          </p:cNvPr>
          <p:cNvSpPr txBox="1"/>
          <p:nvPr/>
        </p:nvSpPr>
        <p:spPr>
          <a:xfrm>
            <a:off x="4058040" y="1106750"/>
            <a:ext cx="1414184" cy="941283"/>
          </a:xfrm>
          <a:prstGeom prst="rect">
            <a:avLst/>
          </a:prstGeom>
          <a:noFill/>
        </p:spPr>
        <p:txBody>
          <a:bodyPr wrap="square">
            <a:spAutoFit/>
          </a:bodyPr>
          <a:lstStyle/>
          <a:p>
            <a:pPr algn="ctr">
              <a:lnSpc>
                <a:spcPts val="3340"/>
              </a:lnSpc>
            </a:pPr>
            <a:r>
              <a:rPr lang="en-US" sz="3200" b="1" dirty="0">
                <a:solidFill>
                  <a:schemeClr val="bg1"/>
                </a:solidFill>
              </a:rPr>
              <a:t>Goed gedaan </a:t>
            </a:r>
            <a:endParaRPr lang="en-US" sz="3200" dirty="0">
              <a:solidFill>
                <a:schemeClr val="bg1"/>
              </a:solidFill>
            </a:endParaRPr>
          </a:p>
        </p:txBody>
      </p:sp>
      <p:sp>
        <p:nvSpPr>
          <p:cNvPr id="16" name="Rectangle 15">
            <a:extLst>
              <a:ext uri="{FF2B5EF4-FFF2-40B4-BE49-F238E27FC236}">
                <a16:creationId xmlns:a16="http://schemas.microsoft.com/office/drawing/2014/main" id="{DC89755C-2C9E-7FDD-B00D-249A30F47679}"/>
              </a:ext>
            </a:extLst>
          </p:cNvPr>
          <p:cNvSpPr/>
          <p:nvPr/>
        </p:nvSpPr>
        <p:spPr>
          <a:xfrm>
            <a:off x="7079783" y="4168857"/>
            <a:ext cx="1847011" cy="1416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5137A3C-E01D-6AB8-0A2F-B907428988BD}"/>
              </a:ext>
            </a:extLst>
          </p:cNvPr>
          <p:cNvGrpSpPr/>
          <p:nvPr/>
        </p:nvGrpSpPr>
        <p:grpSpPr>
          <a:xfrm>
            <a:off x="6514149" y="3600310"/>
            <a:ext cx="2584100" cy="1848198"/>
            <a:chOff x="6514149" y="3600310"/>
            <a:chExt cx="2584100" cy="1848198"/>
          </a:xfrm>
        </p:grpSpPr>
        <p:sp>
          <p:nvSpPr>
            <p:cNvPr id="18" name="Graphic 125">
              <a:extLst>
                <a:ext uri="{FF2B5EF4-FFF2-40B4-BE49-F238E27FC236}">
                  <a16:creationId xmlns:a16="http://schemas.microsoft.com/office/drawing/2014/main" id="{5E5B613E-CA8E-164D-6B28-0F760E3305A6}"/>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9" name="Graphic 4">
              <a:extLst>
                <a:ext uri="{FF2B5EF4-FFF2-40B4-BE49-F238E27FC236}">
                  <a16:creationId xmlns:a16="http://schemas.microsoft.com/office/drawing/2014/main" id="{7AF3413D-DED8-2F04-B3CE-63CBA7F01A16}"/>
                </a:ext>
              </a:extLst>
            </p:cNvPr>
            <p:cNvGrpSpPr/>
            <p:nvPr/>
          </p:nvGrpSpPr>
          <p:grpSpPr>
            <a:xfrm>
              <a:off x="6514149" y="3600310"/>
              <a:ext cx="2540597" cy="1848198"/>
              <a:chOff x="7451356" y="3368393"/>
              <a:chExt cx="2245760" cy="1336865"/>
            </a:xfrm>
            <a:solidFill>
              <a:srgbClr val="414141"/>
            </a:solidFill>
          </p:grpSpPr>
          <p:sp>
            <p:nvSpPr>
              <p:cNvPr id="21" name="Freeform 1023">
                <a:extLst>
                  <a:ext uri="{FF2B5EF4-FFF2-40B4-BE49-F238E27FC236}">
                    <a16:creationId xmlns:a16="http://schemas.microsoft.com/office/drawing/2014/main" id="{304D77C5-BA6B-6881-851D-35876E0C2645}"/>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22" name="Freeform 1024">
                <a:extLst>
                  <a:ext uri="{FF2B5EF4-FFF2-40B4-BE49-F238E27FC236}">
                    <a16:creationId xmlns:a16="http://schemas.microsoft.com/office/drawing/2014/main" id="{E23D2CA1-CB7F-31D8-1951-5F7746B5BE35}"/>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23" name="Freeform 1025">
                <a:extLst>
                  <a:ext uri="{FF2B5EF4-FFF2-40B4-BE49-F238E27FC236}">
                    <a16:creationId xmlns:a16="http://schemas.microsoft.com/office/drawing/2014/main" id="{43F7220C-9D49-75BA-196C-11C0918373DA}"/>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4" name="Freeform 1026">
                <a:extLst>
                  <a:ext uri="{FF2B5EF4-FFF2-40B4-BE49-F238E27FC236}">
                    <a16:creationId xmlns:a16="http://schemas.microsoft.com/office/drawing/2014/main" id="{9871CC11-1B65-055C-AC98-2DA96C0206DB}"/>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25" name="Freeform 1027">
                <a:extLst>
                  <a:ext uri="{FF2B5EF4-FFF2-40B4-BE49-F238E27FC236}">
                    <a16:creationId xmlns:a16="http://schemas.microsoft.com/office/drawing/2014/main" id="{28CCDE34-337A-60BB-747C-E32528476F07}"/>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7" name="Freeform 1028">
                <a:extLst>
                  <a:ext uri="{FF2B5EF4-FFF2-40B4-BE49-F238E27FC236}">
                    <a16:creationId xmlns:a16="http://schemas.microsoft.com/office/drawing/2014/main" id="{D83B3931-B14C-8BD8-4B31-C6790A51F5F7}"/>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29" name="Freeform 1029">
                <a:extLst>
                  <a:ext uri="{FF2B5EF4-FFF2-40B4-BE49-F238E27FC236}">
                    <a16:creationId xmlns:a16="http://schemas.microsoft.com/office/drawing/2014/main" id="{FC3ECFD7-BA9A-C261-8ABE-B2CDF15A63D8}"/>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30" name="Freeform 1030">
                <a:extLst>
                  <a:ext uri="{FF2B5EF4-FFF2-40B4-BE49-F238E27FC236}">
                    <a16:creationId xmlns:a16="http://schemas.microsoft.com/office/drawing/2014/main" id="{D12BBB2A-EF37-6D04-34D2-7EF6B5EBEFF4}"/>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31" name="Freeform 1031">
                <a:extLst>
                  <a:ext uri="{FF2B5EF4-FFF2-40B4-BE49-F238E27FC236}">
                    <a16:creationId xmlns:a16="http://schemas.microsoft.com/office/drawing/2014/main" id="{99BEC1A4-7CB4-CA3F-2BF2-CACC1E098E6C}"/>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32" name="Freeform 1032">
                <a:extLst>
                  <a:ext uri="{FF2B5EF4-FFF2-40B4-BE49-F238E27FC236}">
                    <a16:creationId xmlns:a16="http://schemas.microsoft.com/office/drawing/2014/main" id="{020E2AC9-7E90-A587-867F-1D7029A4C5BF}"/>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33" name="Freeform 1033">
                <a:extLst>
                  <a:ext uri="{FF2B5EF4-FFF2-40B4-BE49-F238E27FC236}">
                    <a16:creationId xmlns:a16="http://schemas.microsoft.com/office/drawing/2014/main" id="{7C52FA5A-F824-497F-9233-8D031BBE6D4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34" name="Freeform 1034">
                <a:extLst>
                  <a:ext uri="{FF2B5EF4-FFF2-40B4-BE49-F238E27FC236}">
                    <a16:creationId xmlns:a16="http://schemas.microsoft.com/office/drawing/2014/main" id="{92E1247F-2B0A-4FBE-4797-99AD89EB30F7}"/>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35" name="Freeform 1035">
                <a:extLst>
                  <a:ext uri="{FF2B5EF4-FFF2-40B4-BE49-F238E27FC236}">
                    <a16:creationId xmlns:a16="http://schemas.microsoft.com/office/drawing/2014/main" id="{34030BAB-722E-AA97-D3CF-DB5BAA9593FB}"/>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36" name="Freeform 1036">
                <a:extLst>
                  <a:ext uri="{FF2B5EF4-FFF2-40B4-BE49-F238E27FC236}">
                    <a16:creationId xmlns:a16="http://schemas.microsoft.com/office/drawing/2014/main" id="{443A9A16-63EB-000D-6A9F-8EEA348125CC}"/>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37" name="Freeform 1037">
                <a:extLst>
                  <a:ext uri="{FF2B5EF4-FFF2-40B4-BE49-F238E27FC236}">
                    <a16:creationId xmlns:a16="http://schemas.microsoft.com/office/drawing/2014/main" id="{A946DCBB-FF8D-B4B5-0FB6-151711BD4EDE}"/>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38" name="Freeform 1038">
                <a:extLst>
                  <a:ext uri="{FF2B5EF4-FFF2-40B4-BE49-F238E27FC236}">
                    <a16:creationId xmlns:a16="http://schemas.microsoft.com/office/drawing/2014/main" id="{BA2CD874-F4A9-ADC4-8F95-93F8F94359C8}"/>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39" name="Freeform 1039">
                <a:extLst>
                  <a:ext uri="{FF2B5EF4-FFF2-40B4-BE49-F238E27FC236}">
                    <a16:creationId xmlns:a16="http://schemas.microsoft.com/office/drawing/2014/main" id="{782B9EB2-D607-67E2-EF4B-98B410AA141E}"/>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40" name="Freeform 1040">
                <a:extLst>
                  <a:ext uri="{FF2B5EF4-FFF2-40B4-BE49-F238E27FC236}">
                    <a16:creationId xmlns:a16="http://schemas.microsoft.com/office/drawing/2014/main" id="{69B23C0C-D2F5-9B12-832D-03723F190696}"/>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41" name="Freeform 1041">
                <a:extLst>
                  <a:ext uri="{FF2B5EF4-FFF2-40B4-BE49-F238E27FC236}">
                    <a16:creationId xmlns:a16="http://schemas.microsoft.com/office/drawing/2014/main" id="{24FEEDBA-E81F-4E5E-5BC2-249648284D49}"/>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42" name="Freeform 1042">
                <a:extLst>
                  <a:ext uri="{FF2B5EF4-FFF2-40B4-BE49-F238E27FC236}">
                    <a16:creationId xmlns:a16="http://schemas.microsoft.com/office/drawing/2014/main" id="{424B8828-3B60-E82B-3D1E-F3AEDC8D5165}"/>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45" name="Freeform 1043">
                <a:extLst>
                  <a:ext uri="{FF2B5EF4-FFF2-40B4-BE49-F238E27FC236}">
                    <a16:creationId xmlns:a16="http://schemas.microsoft.com/office/drawing/2014/main" id="{9DC88A29-08F8-D830-1F35-285D4B5F03B7}"/>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48" name="Freeform 1044">
                <a:extLst>
                  <a:ext uri="{FF2B5EF4-FFF2-40B4-BE49-F238E27FC236}">
                    <a16:creationId xmlns:a16="http://schemas.microsoft.com/office/drawing/2014/main" id="{FCC21B9C-FBE0-F00B-ED9F-35C6C30ADD34}"/>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49" name="Freeform 1045">
                <a:extLst>
                  <a:ext uri="{FF2B5EF4-FFF2-40B4-BE49-F238E27FC236}">
                    <a16:creationId xmlns:a16="http://schemas.microsoft.com/office/drawing/2014/main" id="{7CE2E849-B249-1E30-D832-96513D7764F9}"/>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0" name="Freeform 1046">
                <a:extLst>
                  <a:ext uri="{FF2B5EF4-FFF2-40B4-BE49-F238E27FC236}">
                    <a16:creationId xmlns:a16="http://schemas.microsoft.com/office/drawing/2014/main" id="{72BF6F1A-3D09-C274-964A-82FE77B96C5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51" name="Freeform 1047">
                <a:extLst>
                  <a:ext uri="{FF2B5EF4-FFF2-40B4-BE49-F238E27FC236}">
                    <a16:creationId xmlns:a16="http://schemas.microsoft.com/office/drawing/2014/main" id="{4666588A-0C64-78C0-02D3-AAE7BEC8CC2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56" name="Freeform 1048">
                <a:extLst>
                  <a:ext uri="{FF2B5EF4-FFF2-40B4-BE49-F238E27FC236}">
                    <a16:creationId xmlns:a16="http://schemas.microsoft.com/office/drawing/2014/main" id="{7EA22310-DD69-FC6E-5898-47573194BE6B}"/>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7" name="Freeform 1049">
                <a:extLst>
                  <a:ext uri="{FF2B5EF4-FFF2-40B4-BE49-F238E27FC236}">
                    <a16:creationId xmlns:a16="http://schemas.microsoft.com/office/drawing/2014/main" id="{DDEBADF7-AA2B-6BBA-7E60-ABD3964D6D58}"/>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58" name="Freeform 1050">
                <a:extLst>
                  <a:ext uri="{FF2B5EF4-FFF2-40B4-BE49-F238E27FC236}">
                    <a16:creationId xmlns:a16="http://schemas.microsoft.com/office/drawing/2014/main" id="{33FA6279-4F2D-3926-67CF-EAFF51EA5593}"/>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59" name="Freeform 1051">
                <a:extLst>
                  <a:ext uri="{FF2B5EF4-FFF2-40B4-BE49-F238E27FC236}">
                    <a16:creationId xmlns:a16="http://schemas.microsoft.com/office/drawing/2014/main" id="{9F974627-1342-DADB-2B03-CB575948CA8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60" name="Freeform 1052">
                <a:extLst>
                  <a:ext uri="{FF2B5EF4-FFF2-40B4-BE49-F238E27FC236}">
                    <a16:creationId xmlns:a16="http://schemas.microsoft.com/office/drawing/2014/main" id="{9700D1F7-9602-4D2A-3305-98212FDC5195}"/>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61" name="Freeform 1053">
                <a:extLst>
                  <a:ext uri="{FF2B5EF4-FFF2-40B4-BE49-F238E27FC236}">
                    <a16:creationId xmlns:a16="http://schemas.microsoft.com/office/drawing/2014/main" id="{1C93775C-9DD6-6E7B-C0C7-CC9249570EA0}"/>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62" name="Freeform 1054">
                <a:extLst>
                  <a:ext uri="{FF2B5EF4-FFF2-40B4-BE49-F238E27FC236}">
                    <a16:creationId xmlns:a16="http://schemas.microsoft.com/office/drawing/2014/main" id="{92CA3341-934B-55EF-5EAE-796B6203A588}"/>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63" name="Freeform 1056">
                <a:extLst>
                  <a:ext uri="{FF2B5EF4-FFF2-40B4-BE49-F238E27FC236}">
                    <a16:creationId xmlns:a16="http://schemas.microsoft.com/office/drawing/2014/main" id="{117C080E-6853-2B50-6937-AE6251EC56D5}"/>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4" name="Freeform 1057">
                <a:extLst>
                  <a:ext uri="{FF2B5EF4-FFF2-40B4-BE49-F238E27FC236}">
                    <a16:creationId xmlns:a16="http://schemas.microsoft.com/office/drawing/2014/main" id="{BC5DFCA3-5774-1CE9-814E-2D223EECA486}"/>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65" name="Freeform 1058">
                <a:extLst>
                  <a:ext uri="{FF2B5EF4-FFF2-40B4-BE49-F238E27FC236}">
                    <a16:creationId xmlns:a16="http://schemas.microsoft.com/office/drawing/2014/main" id="{CDB1A26F-25B1-1749-A6E3-148A98B2BBF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66" name="Freeform 1059">
                <a:extLst>
                  <a:ext uri="{FF2B5EF4-FFF2-40B4-BE49-F238E27FC236}">
                    <a16:creationId xmlns:a16="http://schemas.microsoft.com/office/drawing/2014/main" id="{34D7949C-6B1D-9CC6-0D92-59914A63C9A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7" name="Freeform 1060">
                <a:extLst>
                  <a:ext uri="{FF2B5EF4-FFF2-40B4-BE49-F238E27FC236}">
                    <a16:creationId xmlns:a16="http://schemas.microsoft.com/office/drawing/2014/main" id="{40978916-1986-F504-BED0-0579D936739C}"/>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68" name="Freeform 1061">
                <a:extLst>
                  <a:ext uri="{FF2B5EF4-FFF2-40B4-BE49-F238E27FC236}">
                    <a16:creationId xmlns:a16="http://schemas.microsoft.com/office/drawing/2014/main" id="{DEA6F2C7-FBBE-340D-4C02-FE44322CD6D5}"/>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69" name="Freeform 1062">
                <a:extLst>
                  <a:ext uri="{FF2B5EF4-FFF2-40B4-BE49-F238E27FC236}">
                    <a16:creationId xmlns:a16="http://schemas.microsoft.com/office/drawing/2014/main" id="{5AF61E89-79A0-1882-C1C0-9D88E4127600}"/>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0" name="Freeform 1063">
                <a:extLst>
                  <a:ext uri="{FF2B5EF4-FFF2-40B4-BE49-F238E27FC236}">
                    <a16:creationId xmlns:a16="http://schemas.microsoft.com/office/drawing/2014/main" id="{4411A801-D4B1-FCC7-5EFB-B8E50526004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1" name="Freeform 1064">
                <a:extLst>
                  <a:ext uri="{FF2B5EF4-FFF2-40B4-BE49-F238E27FC236}">
                    <a16:creationId xmlns:a16="http://schemas.microsoft.com/office/drawing/2014/main" id="{2C10BA7A-F447-4D90-78C1-6130A3BF6D5A}"/>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2" name="Freeform 1065">
                <a:extLst>
                  <a:ext uri="{FF2B5EF4-FFF2-40B4-BE49-F238E27FC236}">
                    <a16:creationId xmlns:a16="http://schemas.microsoft.com/office/drawing/2014/main" id="{B79D7552-625E-2DB3-FEF6-1E31B27D518C}"/>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3" name="Freeform 1066">
                <a:extLst>
                  <a:ext uri="{FF2B5EF4-FFF2-40B4-BE49-F238E27FC236}">
                    <a16:creationId xmlns:a16="http://schemas.microsoft.com/office/drawing/2014/main" id="{ED62A874-66BE-5440-42A8-D4FDA9F8ED29}"/>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4" name="Freeform 1067">
                <a:extLst>
                  <a:ext uri="{FF2B5EF4-FFF2-40B4-BE49-F238E27FC236}">
                    <a16:creationId xmlns:a16="http://schemas.microsoft.com/office/drawing/2014/main" id="{53FBEC75-4400-2DD7-C207-3535266CAA26}"/>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75" name="Freeform 1070">
                <a:extLst>
                  <a:ext uri="{FF2B5EF4-FFF2-40B4-BE49-F238E27FC236}">
                    <a16:creationId xmlns:a16="http://schemas.microsoft.com/office/drawing/2014/main" id="{17829B6F-7B23-86FA-B801-970753AC25BE}"/>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6" name="Freeform 1071">
                <a:extLst>
                  <a:ext uri="{FF2B5EF4-FFF2-40B4-BE49-F238E27FC236}">
                    <a16:creationId xmlns:a16="http://schemas.microsoft.com/office/drawing/2014/main" id="{A33B9F4A-1276-628C-B401-8A98F36F1AEC}"/>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77" name="Freeform 1072">
                <a:extLst>
                  <a:ext uri="{FF2B5EF4-FFF2-40B4-BE49-F238E27FC236}">
                    <a16:creationId xmlns:a16="http://schemas.microsoft.com/office/drawing/2014/main" id="{8894B048-EA0A-D62C-459B-2FFE574BDBD5}"/>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78" name="Freeform 1073">
                <a:extLst>
                  <a:ext uri="{FF2B5EF4-FFF2-40B4-BE49-F238E27FC236}">
                    <a16:creationId xmlns:a16="http://schemas.microsoft.com/office/drawing/2014/main" id="{50E8AFCA-B629-257E-B185-4202D6BE76F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79" name="Freeform 1074">
                <a:extLst>
                  <a:ext uri="{FF2B5EF4-FFF2-40B4-BE49-F238E27FC236}">
                    <a16:creationId xmlns:a16="http://schemas.microsoft.com/office/drawing/2014/main" id="{86EBB669-1254-9435-8053-2E7694D6D117}"/>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80" name="Freeform 1075">
                <a:extLst>
                  <a:ext uri="{FF2B5EF4-FFF2-40B4-BE49-F238E27FC236}">
                    <a16:creationId xmlns:a16="http://schemas.microsoft.com/office/drawing/2014/main" id="{273FC429-1DA8-E145-05CE-FD29F3393839}"/>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81" name="Freeform 1076">
                <a:extLst>
                  <a:ext uri="{FF2B5EF4-FFF2-40B4-BE49-F238E27FC236}">
                    <a16:creationId xmlns:a16="http://schemas.microsoft.com/office/drawing/2014/main" id="{728152AF-5610-F6ED-9F1B-FB982B11AD17}"/>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82" name="Freeform 1077">
                <a:extLst>
                  <a:ext uri="{FF2B5EF4-FFF2-40B4-BE49-F238E27FC236}">
                    <a16:creationId xmlns:a16="http://schemas.microsoft.com/office/drawing/2014/main" id="{4227186B-0039-1798-6014-7D082F8D4FA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83" name="Freeform 1078">
                <a:extLst>
                  <a:ext uri="{FF2B5EF4-FFF2-40B4-BE49-F238E27FC236}">
                    <a16:creationId xmlns:a16="http://schemas.microsoft.com/office/drawing/2014/main" id="{3BA6AAA6-0C4E-91D3-6D1A-3390CE3FA32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84" name="Freeform 1079">
                <a:extLst>
                  <a:ext uri="{FF2B5EF4-FFF2-40B4-BE49-F238E27FC236}">
                    <a16:creationId xmlns:a16="http://schemas.microsoft.com/office/drawing/2014/main" id="{91430029-9D31-5106-3504-89DED1A71E9C}"/>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85" name="Freeform 1080">
                <a:extLst>
                  <a:ext uri="{FF2B5EF4-FFF2-40B4-BE49-F238E27FC236}">
                    <a16:creationId xmlns:a16="http://schemas.microsoft.com/office/drawing/2014/main" id="{D23E8D73-86A7-56CE-7926-7019B70BCB9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grpSp>
    </p:spTree>
    <p:extLst>
      <p:ext uri="{BB962C8B-B14F-4D97-AF65-F5344CB8AC3E}">
        <p14:creationId xmlns:p14="http://schemas.microsoft.com/office/powerpoint/2010/main" val="2961207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95250-D180-530E-2F90-D19D1D060165}"/>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CF22341B-7B90-4AD5-F8C7-A8EF9D68E8E9}"/>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4F56A6B8-54E3-315F-2C0F-10F89F495662}"/>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D1D7E41E-B18F-392C-0AA4-F29AD7C5708D}"/>
              </a:ext>
            </a:extLst>
          </p:cNvPr>
          <p:cNvSpPr txBox="1">
            <a:spLocks/>
          </p:cNvSpPr>
          <p:nvPr/>
        </p:nvSpPr>
        <p:spPr>
          <a:xfrm>
            <a:off x="629645" y="2003597"/>
            <a:ext cx="3485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sz="3600" dirty="0"/>
              <a:t>Ontwerpen voor aanpasbaarheid</a:t>
            </a:r>
          </a:p>
          <a:p>
            <a:pPr>
              <a:lnSpc>
                <a:spcPts val="2900"/>
              </a:lnSpc>
            </a:pPr>
            <a:endParaRPr lang="en-US" dirty="0"/>
          </a:p>
        </p:txBody>
      </p:sp>
      <p:sp>
        <p:nvSpPr>
          <p:cNvPr id="17" name="Text Placeholder 4">
            <a:extLst>
              <a:ext uri="{FF2B5EF4-FFF2-40B4-BE49-F238E27FC236}">
                <a16:creationId xmlns:a16="http://schemas.microsoft.com/office/drawing/2014/main" id="{EC261F30-0DE2-C698-340C-0632DC7345C1}"/>
              </a:ext>
            </a:extLst>
          </p:cNvPr>
          <p:cNvSpPr txBox="1">
            <a:spLocks/>
          </p:cNvSpPr>
          <p:nvPr/>
        </p:nvSpPr>
        <p:spPr>
          <a:xfrm>
            <a:off x="655239" y="3137646"/>
            <a:ext cx="3809185" cy="3543283"/>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Leer hoe u veelzijdige ruimtes kunt creëren die gedurende de dag of het jaar verschillende functies kunnen vervullen, zoals het combineren van ontspanningsruimtes voor gasten met ruimtes voor gemeenschapsevenementen.</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86DEE220-A699-F022-EB73-0ED259FD675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
        <p:nvSpPr>
          <p:cNvPr id="4" name="Freeform 3">
            <a:extLst>
              <a:ext uri="{FF2B5EF4-FFF2-40B4-BE49-F238E27FC236}">
                <a16:creationId xmlns:a16="http://schemas.microsoft.com/office/drawing/2014/main" id="{60CAA733-E32B-7E2F-F971-C455E12D4C74}"/>
              </a:ext>
            </a:extLst>
          </p:cNvPr>
          <p:cNvSpPr/>
          <p:nvPr/>
        </p:nvSpPr>
        <p:spPr>
          <a:xfrm rot="10800000">
            <a:off x="5954183" y="-1"/>
            <a:ext cx="5411838" cy="47468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22165" r="-22165"/>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DBD1B0FD-AE1A-66BD-EA9A-B89CA9945D99}"/>
              </a:ext>
            </a:extLst>
          </p:cNvPr>
          <p:cNvGrpSpPr/>
          <p:nvPr/>
        </p:nvGrpSpPr>
        <p:grpSpPr>
          <a:xfrm>
            <a:off x="9108141" y="487052"/>
            <a:ext cx="2937356" cy="554397"/>
            <a:chOff x="1800741" y="6353467"/>
            <a:chExt cx="3253859" cy="554397"/>
          </a:xfrm>
        </p:grpSpPr>
        <p:sp>
          <p:nvSpPr>
            <p:cNvPr id="7" name="object 3">
              <a:extLst>
                <a:ext uri="{FF2B5EF4-FFF2-40B4-BE49-F238E27FC236}">
                  <a16:creationId xmlns:a16="http://schemas.microsoft.com/office/drawing/2014/main" id="{8AC58140-B647-5492-4DC0-5CE5789AFE0F}"/>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384AB162-69DA-BDDC-BB66-BE3FCE00555F}"/>
                </a:ext>
              </a:extLst>
            </p:cNvPr>
            <p:cNvSpPr txBox="1">
              <a:spLocks/>
            </p:cNvSpPr>
            <p:nvPr/>
          </p:nvSpPr>
          <p:spPr>
            <a:xfrm>
              <a:off x="1800742" y="6498221"/>
              <a:ext cx="3253858" cy="248338"/>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240"/>
                </a:lnSpc>
                <a:spcBef>
                  <a:spcPts val="0"/>
                </a:spcBef>
                <a:buNone/>
              </a:pPr>
              <a:r>
                <a:rPr lang="en-IE" sz="1200" dirty="0">
                  <a:solidFill>
                    <a:schemeClr val="bg1"/>
                  </a:solidFill>
                </a:rPr>
                <a:t>Fotocredits: Velika Planina, Slovenië</a:t>
              </a:r>
            </a:p>
          </p:txBody>
        </p:sp>
      </p:grpSp>
      <p:pic>
        <p:nvPicPr>
          <p:cNvPr id="2" name="Picture 1">
            <a:extLst>
              <a:ext uri="{FF2B5EF4-FFF2-40B4-BE49-F238E27FC236}">
                <a16:creationId xmlns:a16="http://schemas.microsoft.com/office/drawing/2014/main" id="{0D2333DD-8CF8-1B9C-90E8-BABD3BBB74A7}"/>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756649" y="4198867"/>
            <a:ext cx="3580276" cy="2659133"/>
          </a:xfrm>
          <a:prstGeom prst="rect">
            <a:avLst/>
          </a:prstGeom>
        </p:spPr>
      </p:pic>
    </p:spTree>
    <p:extLst>
      <p:ext uri="{BB962C8B-B14F-4D97-AF65-F5344CB8AC3E}">
        <p14:creationId xmlns:p14="http://schemas.microsoft.com/office/powerpoint/2010/main" val="2680576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E692B-09CB-7B11-8912-C7E5430372A2}"/>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0938B63-7C59-F319-4D78-3765C7E2B841}"/>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3409391" y="4283998"/>
            <a:ext cx="3580276" cy="2659133"/>
          </a:xfrm>
          <a:prstGeom prst="rect">
            <a:avLst/>
          </a:prstGeom>
        </p:spPr>
      </p:pic>
      <p:sp>
        <p:nvSpPr>
          <p:cNvPr id="14" name="Text Placeholder 3">
            <a:extLst>
              <a:ext uri="{FF2B5EF4-FFF2-40B4-BE49-F238E27FC236}">
                <a16:creationId xmlns:a16="http://schemas.microsoft.com/office/drawing/2014/main" id="{59B7EA42-225B-2EF1-67DA-49E7F0B378F5}"/>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F6B42B8C-1570-224F-2B6D-F911929B31F8}"/>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F21FB0F5-B11D-3DC1-80C2-60CBD5CBC1D1}"/>
              </a:ext>
            </a:extLst>
          </p:cNvPr>
          <p:cNvSpPr txBox="1">
            <a:spLocks/>
          </p:cNvSpPr>
          <p:nvPr/>
        </p:nvSpPr>
        <p:spPr>
          <a:xfrm>
            <a:off x="629645" y="2003597"/>
            <a:ext cx="3485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Modulaire meubels en slimme interieurs</a:t>
            </a:r>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4330692D-9DDB-495F-F4CE-6D0B2D09393E}"/>
              </a:ext>
            </a:extLst>
          </p:cNvPr>
          <p:cNvSpPr txBox="1">
            <a:spLocks/>
          </p:cNvSpPr>
          <p:nvPr/>
        </p:nvSpPr>
        <p:spPr>
          <a:xfrm>
            <a:off x="655239" y="3023330"/>
            <a:ext cx="4544290"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Ontdek het gebruik van opvouwbare, stapelbare of verplaatsbare meubels om de indeling van ruimtes snel te veranderen, terwijl het ontwerp samenhangend en gastvriendelijk blijft.</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7C60302E-B6B3-43C4-5DAE-2DF51D68BF8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
        <p:nvSpPr>
          <p:cNvPr id="2" name="Text Placeholder 5">
            <a:extLst>
              <a:ext uri="{FF2B5EF4-FFF2-40B4-BE49-F238E27FC236}">
                <a16:creationId xmlns:a16="http://schemas.microsoft.com/office/drawing/2014/main" id="{D9D03BDD-45D7-7203-8252-BF34246F24E8}"/>
              </a:ext>
            </a:extLst>
          </p:cNvPr>
          <p:cNvSpPr txBox="1">
            <a:spLocks/>
          </p:cNvSpPr>
          <p:nvPr/>
        </p:nvSpPr>
        <p:spPr>
          <a:xfrm>
            <a:off x="6460355" y="2049719"/>
            <a:ext cx="3884916"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Naadloze integratie van binnen en buiten</a:t>
            </a:r>
          </a:p>
          <a:p>
            <a:pPr>
              <a:lnSpc>
                <a:spcPts val="2900"/>
              </a:lnSpc>
            </a:pPr>
            <a:endParaRPr lang="en-US" dirty="0"/>
          </a:p>
        </p:txBody>
      </p:sp>
      <p:sp>
        <p:nvSpPr>
          <p:cNvPr id="3" name="Text Placeholder 4">
            <a:extLst>
              <a:ext uri="{FF2B5EF4-FFF2-40B4-BE49-F238E27FC236}">
                <a16:creationId xmlns:a16="http://schemas.microsoft.com/office/drawing/2014/main" id="{97F659BC-4D7C-EC0B-EBA0-96A8361D9D19}"/>
              </a:ext>
            </a:extLst>
          </p:cNvPr>
          <p:cNvSpPr txBox="1">
            <a:spLocks/>
          </p:cNvSpPr>
          <p:nvPr/>
        </p:nvSpPr>
        <p:spPr>
          <a:xfrm>
            <a:off x="6485950" y="3069452"/>
            <a:ext cx="4508431"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Ontdek hoe u accommodatieruimtes kunt uitbreiden naar buitenruimtes, met behulp van terrassen, patio's en tuinen, om flexibelere ervaringen te bieden die in contact staan met de natuur.</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Tree>
    <p:extLst>
      <p:ext uri="{BB962C8B-B14F-4D97-AF65-F5344CB8AC3E}">
        <p14:creationId xmlns:p14="http://schemas.microsoft.com/office/powerpoint/2010/main" val="4068488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0928D-1696-4678-9C36-490275EE85D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0D88CB54-D493-C150-C4AF-BB69C7BCC58C}"/>
              </a:ext>
            </a:extLst>
          </p:cNvPr>
          <p:cNvSpPr>
            <a:spLocks noGrp="1"/>
          </p:cNvSpPr>
          <p:nvPr>
            <p:ph type="body" sz="quarter" idx="65"/>
          </p:nvPr>
        </p:nvSpPr>
        <p:spPr>
          <a:solidFill>
            <a:srgbClr val="EC7C69"/>
          </a:solidFill>
        </p:spPr>
        <p:txBody>
          <a:bodyPr/>
          <a:lstStyle/>
          <a:p>
            <a:pPr algn="ctr"/>
            <a:r>
              <a:rPr lang="en-GB" sz="1200" dirty="0"/>
              <a:t>Fotocredits: </a:t>
            </a:r>
            <a:r>
              <a:rPr lang="en-GB" sz="1200" dirty="0" err="1"/>
              <a:t>Meridaunia</a:t>
            </a:r>
            <a:endParaRPr lang="en-GB" sz="1200" dirty="0"/>
          </a:p>
        </p:txBody>
      </p:sp>
      <p:pic>
        <p:nvPicPr>
          <p:cNvPr id="13" name="Segnaposto immagine 12" descr="Immagine che contiene albero, aria aperta, scale, pianta&#10;&#10;Il contenuto generato dall&amp;#39;IA potrebbe non essere corretto.">
            <a:extLst>
              <a:ext uri="{FF2B5EF4-FFF2-40B4-BE49-F238E27FC236}">
                <a16:creationId xmlns:a16="http://schemas.microsoft.com/office/drawing/2014/main" id="{3C8630A9-F7E4-3220-7497-7A487C2329F3}"/>
              </a:ext>
            </a:extLst>
          </p:cNvPr>
          <p:cNvPicPr>
            <a:picLocks noGrp="1" noChangeAspect="1"/>
          </p:cNvPicPr>
          <p:nvPr>
            <p:ph type="pic" sz="quarter" idx="13"/>
          </p:nvPr>
        </p:nvPicPr>
        <p:blipFill>
          <a:blip r:embed="rId2"/>
          <a:srcRect t="15990" b="15990"/>
          <a:stretch>
            <a:fillRect/>
          </a:stretch>
        </p:blipFill>
        <p:spPr>
          <a:xfrm>
            <a:off x="6966760" y="2884487"/>
            <a:ext cx="3896842" cy="3973513"/>
          </a:xfrm>
        </p:spPr>
      </p:pic>
      <p:sp>
        <p:nvSpPr>
          <p:cNvPr id="9" name="Text Placeholder 3">
            <a:extLst>
              <a:ext uri="{FF2B5EF4-FFF2-40B4-BE49-F238E27FC236}">
                <a16:creationId xmlns:a16="http://schemas.microsoft.com/office/drawing/2014/main" id="{B97CE02D-097B-7334-AFCD-7B6B00CEE7AF}"/>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0" name="Straight Connector 9">
            <a:extLst>
              <a:ext uri="{FF2B5EF4-FFF2-40B4-BE49-F238E27FC236}">
                <a16:creationId xmlns:a16="http://schemas.microsoft.com/office/drawing/2014/main" id="{F2F264BD-DD35-5DC9-4CE4-E930EE3F0D56}"/>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162C2E5A-3B23-55F2-DC39-C0E156C9E132}"/>
              </a:ext>
            </a:extLst>
          </p:cNvPr>
          <p:cNvSpPr txBox="1">
            <a:spLocks/>
          </p:cNvSpPr>
          <p:nvPr/>
        </p:nvSpPr>
        <p:spPr>
          <a:xfrm>
            <a:off x="629646" y="1622146"/>
            <a:ext cx="369946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Ondersteuning van lokaal gemeenschapsgebruik</a:t>
            </a:r>
          </a:p>
          <a:p>
            <a:pPr>
              <a:lnSpc>
                <a:spcPts val="2900"/>
              </a:lnSpc>
            </a:pPr>
            <a:endParaRPr lang="en-US" dirty="0"/>
          </a:p>
        </p:txBody>
      </p:sp>
      <p:sp>
        <p:nvSpPr>
          <p:cNvPr id="12" name="Text Placeholder 4">
            <a:extLst>
              <a:ext uri="{FF2B5EF4-FFF2-40B4-BE49-F238E27FC236}">
                <a16:creationId xmlns:a16="http://schemas.microsoft.com/office/drawing/2014/main" id="{F3F0F272-DC0A-ECE2-7869-34FE524574E4}"/>
              </a:ext>
            </a:extLst>
          </p:cNvPr>
          <p:cNvSpPr txBox="1">
            <a:spLocks/>
          </p:cNvSpPr>
          <p:nvPr/>
        </p:nvSpPr>
        <p:spPr>
          <a:xfrm>
            <a:off x="655242" y="2641879"/>
            <a:ext cx="497459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Ontdek hoe goed ontworpen multifunctionele ruimtes zowel toeristen als lokale bewoners van dienst kunnen zijn – overdag voor gasten en 's avonds voor gemeenschapsevenementen – waardoor betekenisvolle verbindingen worden gecreëerd en het lokale sociale en economische leven wordt ondersteund.</a:t>
            </a:r>
          </a:p>
          <a:p>
            <a:pPr indent="0">
              <a:lnSpc>
                <a:spcPts val="2240"/>
              </a:lnSpc>
              <a:buClr>
                <a:srgbClr val="459597"/>
              </a:buClr>
            </a:pPr>
            <a:endParaRPr lang="en-GB" sz="2200" dirty="0">
              <a:solidFill>
                <a:srgbClr val="414141"/>
              </a:solidFill>
            </a:endParaRPr>
          </a:p>
        </p:txBody>
      </p:sp>
      <p:pic>
        <p:nvPicPr>
          <p:cNvPr id="20" name="Picture 19">
            <a:extLst>
              <a:ext uri="{FF2B5EF4-FFF2-40B4-BE49-F238E27FC236}">
                <a16:creationId xmlns:a16="http://schemas.microsoft.com/office/drawing/2014/main" id="{53CD1329-6B86-F798-7361-FCBDA94D17F1}"/>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0" y="4575488"/>
            <a:ext cx="3580276" cy="2659133"/>
          </a:xfrm>
          <a:prstGeom prst="rect">
            <a:avLst/>
          </a:prstGeom>
        </p:spPr>
      </p:pic>
      <p:sp>
        <p:nvSpPr>
          <p:cNvPr id="21" name="Slide Number Placeholder 5">
            <a:extLst>
              <a:ext uri="{FF2B5EF4-FFF2-40B4-BE49-F238E27FC236}">
                <a16:creationId xmlns:a16="http://schemas.microsoft.com/office/drawing/2014/main" id="{A9FF9499-1C9D-D93F-6534-8B507C23F61D}"/>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5</a:t>
            </a:fld>
            <a:endParaRPr lang="fr-CA" sz="1200" dirty="0"/>
          </a:p>
        </p:txBody>
      </p:sp>
    </p:spTree>
    <p:extLst>
      <p:ext uri="{BB962C8B-B14F-4D97-AF65-F5344CB8AC3E}">
        <p14:creationId xmlns:p14="http://schemas.microsoft.com/office/powerpoint/2010/main" val="1873882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D1ACE-325D-1EA1-1192-2C7DB04446B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1FEC549-BF74-4437-49A3-2EECDB087AD2}"/>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10957594-4EB8-496A-EE81-7D45809C9437}"/>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292C8D68-9AEC-1714-FBA0-FF8042BE3986}"/>
              </a:ext>
            </a:extLst>
          </p:cNvPr>
          <p:cNvSpPr>
            <a:spLocks noGrp="1"/>
          </p:cNvSpPr>
          <p:nvPr>
            <p:ph type="body" sz="quarter" idx="16"/>
          </p:nvPr>
        </p:nvSpPr>
        <p:spPr>
          <a:xfrm>
            <a:off x="5143466" y="611896"/>
            <a:ext cx="6413158" cy="803654"/>
          </a:xfrm>
          <a:prstGeom prst="rect">
            <a:avLst/>
          </a:prstGeom>
        </p:spPr>
        <p:txBody>
          <a:bodyPr/>
          <a:lstStyle/>
          <a:p>
            <a:pPr>
              <a:lnSpc>
                <a:spcPts val="2960"/>
              </a:lnSpc>
            </a:pPr>
            <a:r>
              <a:rPr lang="en-GB" dirty="0"/>
              <a:t>Bouwen aan duurzaamheid op lange termijn en voordelen voor de gemeenschap</a:t>
            </a:r>
          </a:p>
          <a:p>
            <a:pPr>
              <a:lnSpc>
                <a:spcPts val="2960"/>
              </a:lnSpc>
            </a:pPr>
            <a:endParaRPr lang="en-GB" sz="2800" dirty="0"/>
          </a:p>
        </p:txBody>
      </p:sp>
      <p:sp>
        <p:nvSpPr>
          <p:cNvPr id="4" name="Text Placeholder 3">
            <a:extLst>
              <a:ext uri="{FF2B5EF4-FFF2-40B4-BE49-F238E27FC236}">
                <a16:creationId xmlns:a16="http://schemas.microsoft.com/office/drawing/2014/main" id="{ECF429E8-7517-E76A-4230-340FA088C7EC}"/>
              </a:ext>
            </a:extLst>
          </p:cNvPr>
          <p:cNvSpPr>
            <a:spLocks noGrp="1"/>
          </p:cNvSpPr>
          <p:nvPr>
            <p:ph type="body" sz="quarter" idx="21"/>
          </p:nvPr>
        </p:nvSpPr>
        <p:spPr>
          <a:xfrm>
            <a:off x="5143466" y="1920422"/>
            <a:ext cx="5922502" cy="4325682"/>
          </a:xfrm>
          <a:prstGeom prst="rect">
            <a:avLst/>
          </a:prstGeom>
        </p:spPr>
        <p:txBody>
          <a:bodyPr lIns="91440" tIns="45720" rIns="91440" bIns="45720" anchor="t"/>
          <a:lstStyle/>
          <a:p>
            <a:pPr>
              <a:lnSpc>
                <a:spcPts val="2340"/>
              </a:lnSpc>
            </a:pPr>
            <a:r>
              <a:rPr lang="en-GB" b="0" i="0" dirty="0">
                <a:effectLst/>
                <a:latin typeface="Calibri"/>
                <a:ea typeface="Calibri"/>
                <a:cs typeface="Calibri"/>
              </a:rPr>
              <a:t>Bouwen voor duurzaamheid op lange termijn en maatschappelijk nut betekent verder kijken dan kortetermijnwinsten uit toerisme en accommodaties creëren die een blijvende waarde toevoegen aan de lokale omgeving en samenleving.</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Bij deze aanpak wordt gekeken naar de hele levenscyclus van een gebouw, van de bouw tot het dagelijks gebruik en uiteindelijk de renovatie of herbestemming. Hierbij worden duurzame materialen gekozen die mooi verouderen en minimaal onderhoud vergen, waardoor er minder vaak gerepareerd of vervangen hoeft te worden. Ook wordt prioriteit gegeven aan samenwerkingen met lokale ambachtslieden, bouwers en leveranciers, zodat de economische voordelen binnen de gemeenschap blijven. </a:t>
            </a:r>
            <a:endParaRPr lang="en-US" sz="2200" dirty="0"/>
          </a:p>
        </p:txBody>
      </p:sp>
      <p:sp>
        <p:nvSpPr>
          <p:cNvPr id="11" name="Slide Number Placeholder 5">
            <a:extLst>
              <a:ext uri="{FF2B5EF4-FFF2-40B4-BE49-F238E27FC236}">
                <a16:creationId xmlns:a16="http://schemas.microsoft.com/office/drawing/2014/main" id="{025465D8-A041-953C-FE5A-40F5042DA37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
        <p:nvSpPr>
          <p:cNvPr id="2" name="Freeform 1">
            <a:extLst>
              <a:ext uri="{FF2B5EF4-FFF2-40B4-BE49-F238E27FC236}">
                <a16:creationId xmlns:a16="http://schemas.microsoft.com/office/drawing/2014/main" id="{EDE3DB59-EB0F-BDA9-0F43-859504529632}"/>
              </a:ext>
            </a:extLst>
          </p:cNvPr>
          <p:cNvSpPr/>
          <p:nvPr/>
        </p:nvSpPr>
        <p:spPr>
          <a:xfrm rot="5400000">
            <a:off x="546217" y="2579412"/>
            <a:ext cx="3640930" cy="4733365"/>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8" name="Group 7">
            <a:extLst>
              <a:ext uri="{FF2B5EF4-FFF2-40B4-BE49-F238E27FC236}">
                <a16:creationId xmlns:a16="http://schemas.microsoft.com/office/drawing/2014/main" id="{2C5CF3EE-E94A-7FC9-5A54-B583E7B749C0}"/>
              </a:ext>
            </a:extLst>
          </p:cNvPr>
          <p:cNvGrpSpPr/>
          <p:nvPr/>
        </p:nvGrpSpPr>
        <p:grpSpPr>
          <a:xfrm>
            <a:off x="2705066" y="3478443"/>
            <a:ext cx="2028299" cy="554397"/>
            <a:chOff x="1800741" y="6353467"/>
            <a:chExt cx="3253859" cy="554397"/>
          </a:xfrm>
        </p:grpSpPr>
        <p:sp>
          <p:nvSpPr>
            <p:cNvPr id="9" name="object 3">
              <a:extLst>
                <a:ext uri="{FF2B5EF4-FFF2-40B4-BE49-F238E27FC236}">
                  <a16:creationId xmlns:a16="http://schemas.microsoft.com/office/drawing/2014/main" id="{88DA33DB-9F7E-BF7F-CF48-64A85F3B873A}"/>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Text Placeholder 6">
              <a:extLst>
                <a:ext uri="{FF2B5EF4-FFF2-40B4-BE49-F238E27FC236}">
                  <a16:creationId xmlns:a16="http://schemas.microsoft.com/office/drawing/2014/main" id="{AB52BEE8-DDE5-54B7-4A8E-F1A232BCC677}"/>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IE" sz="1200" dirty="0" err="1"/>
                <a:t>Natur </a:t>
              </a:r>
              <a:r>
                <a:rPr lang="en-IE" sz="1200" dirty="0"/>
                <a:t>Air Suite, Italië</a:t>
              </a:r>
            </a:p>
          </p:txBody>
        </p:sp>
      </p:grpSp>
      <p:pic>
        <p:nvPicPr>
          <p:cNvPr id="12" name="Picture 11">
            <a:extLst>
              <a:ext uri="{FF2B5EF4-FFF2-40B4-BE49-F238E27FC236}">
                <a16:creationId xmlns:a16="http://schemas.microsoft.com/office/drawing/2014/main" id="{723E2A8A-EF03-56B9-4B69-192EB90EF958}"/>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1313343" y="4419092"/>
            <a:ext cx="3580276" cy="2659133"/>
          </a:xfrm>
          <a:prstGeom prst="rect">
            <a:avLst/>
          </a:prstGeom>
        </p:spPr>
      </p:pic>
    </p:spTree>
    <p:extLst>
      <p:ext uri="{BB962C8B-B14F-4D97-AF65-F5344CB8AC3E}">
        <p14:creationId xmlns:p14="http://schemas.microsoft.com/office/powerpoint/2010/main" val="2373582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7BF13-E005-9056-C785-4C2ED891373E}"/>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487BD499-B812-F7E5-EE36-0012552E3A3A}"/>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6C805132-BABB-6BCC-E166-C8FAA5089A36}"/>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690A5548-70E3-C500-4C0F-C9B00F5BAAE8}"/>
              </a:ext>
            </a:extLst>
          </p:cNvPr>
          <p:cNvSpPr>
            <a:spLocks noGrp="1"/>
          </p:cNvSpPr>
          <p:nvPr>
            <p:ph type="body" sz="quarter" idx="16"/>
          </p:nvPr>
        </p:nvSpPr>
        <p:spPr>
          <a:xfrm>
            <a:off x="4055218" y="138125"/>
            <a:ext cx="6139892" cy="803654"/>
          </a:xfrm>
          <a:prstGeom prst="rect">
            <a:avLst/>
          </a:prstGeom>
        </p:spPr>
        <p:txBody>
          <a:bodyPr/>
          <a:lstStyle/>
          <a:p>
            <a:pPr>
              <a:lnSpc>
                <a:spcPts val="2960"/>
              </a:lnSpc>
            </a:pPr>
            <a:r>
              <a:rPr lang="en-GB" dirty="0"/>
              <a:t>Bouwen voor duurzaamheid op lange termijn en maatschappelijk nut</a:t>
            </a:r>
          </a:p>
          <a:p>
            <a:pPr>
              <a:lnSpc>
                <a:spcPts val="2960"/>
              </a:lnSpc>
            </a:pPr>
            <a:endParaRPr lang="en-GB" sz="2800" dirty="0"/>
          </a:p>
        </p:txBody>
      </p:sp>
      <p:sp>
        <p:nvSpPr>
          <p:cNvPr id="4" name="Text Placeholder 3">
            <a:extLst>
              <a:ext uri="{FF2B5EF4-FFF2-40B4-BE49-F238E27FC236}">
                <a16:creationId xmlns:a16="http://schemas.microsoft.com/office/drawing/2014/main" id="{23C8791F-3124-01A1-0D85-29E3745C0D41}"/>
              </a:ext>
            </a:extLst>
          </p:cNvPr>
          <p:cNvSpPr>
            <a:spLocks noGrp="1"/>
          </p:cNvSpPr>
          <p:nvPr>
            <p:ph type="body" sz="quarter" idx="21"/>
          </p:nvPr>
        </p:nvSpPr>
        <p:spPr>
          <a:xfrm>
            <a:off x="4055218" y="1542408"/>
            <a:ext cx="6729323"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Duurzame bouwpraktijken kunnen bestaan uit het gebruik van hernieuwbare energiebronnen, waterbesparende systemen en het ontwerpen van ruimtes die het gebruik van hulpbronnen minimaliseren zonder in te boeten aan comfort. Bovendien moeten bouwwerken in harmonie met het lokale landschap worden gepland, waarbij overontwikkeling wordt vermeden en natuurlijke habitats worden beschermd. Door zich te richten op duurzaamheid op lange termijn kunnen accommodatieverstrekkers ervoor zorgen dat hun bedrijf decennialang levensvatbaar blijft, terwijl ze kansen creëren voor lokale werkgelegenheid, behoud van cultuur en sociale cohesie. Deze strategie helpt bij het opbouwen van veerkracht in landelijke of ondervertegenwoordigde regio's, waardoor toerisme een instrument wordt voor regeneratieve groei in plaats van uitputting.</a:t>
            </a:r>
            <a:endParaRPr lang="en-US" sz="2200" dirty="0"/>
          </a:p>
        </p:txBody>
      </p:sp>
      <p:sp>
        <p:nvSpPr>
          <p:cNvPr id="11" name="Slide Number Placeholder 5">
            <a:extLst>
              <a:ext uri="{FF2B5EF4-FFF2-40B4-BE49-F238E27FC236}">
                <a16:creationId xmlns:a16="http://schemas.microsoft.com/office/drawing/2014/main" id="{78A5C628-A70C-8CE3-4774-E7B4D6D633B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pic>
        <p:nvPicPr>
          <p:cNvPr id="3" name="Picture 2">
            <a:extLst>
              <a:ext uri="{FF2B5EF4-FFF2-40B4-BE49-F238E27FC236}">
                <a16:creationId xmlns:a16="http://schemas.microsoft.com/office/drawing/2014/main" id="{BF6B4361-3FC2-B941-C370-D66C5659FE7B}"/>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74942" y="4344368"/>
            <a:ext cx="3580276" cy="2659133"/>
          </a:xfrm>
          <a:prstGeom prst="rect">
            <a:avLst/>
          </a:prstGeom>
        </p:spPr>
      </p:pic>
    </p:spTree>
    <p:extLst>
      <p:ext uri="{BB962C8B-B14F-4D97-AF65-F5344CB8AC3E}">
        <p14:creationId xmlns:p14="http://schemas.microsoft.com/office/powerpoint/2010/main" val="4049881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07475-740E-CCD5-365C-15BB561A784A}"/>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39D2F7D6-72F2-FC36-0429-001F20AD72A8}"/>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51FA9DA4-D43A-5A5B-8513-60A8D1A3F6B5}"/>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1409973F-44BF-72F8-014C-9804C895ABA0}"/>
              </a:ext>
            </a:extLst>
          </p:cNvPr>
          <p:cNvSpPr txBox="1">
            <a:spLocks/>
          </p:cNvSpPr>
          <p:nvPr/>
        </p:nvSpPr>
        <p:spPr>
          <a:xfrm>
            <a:off x="629645" y="1554269"/>
            <a:ext cx="584287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sz="3600" dirty="0"/>
              <a:t>Levenscyclusdenken bij bouw en exploitatie</a:t>
            </a:r>
          </a:p>
          <a:p>
            <a:pPr>
              <a:lnSpc>
                <a:spcPts val="2900"/>
              </a:lnSpc>
            </a:pPr>
            <a:endParaRPr lang="en-US" sz="3600" dirty="0"/>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A7AE6A50-A67D-571A-D8F3-FA68025E4E6E}"/>
              </a:ext>
            </a:extLst>
          </p:cNvPr>
          <p:cNvSpPr txBox="1">
            <a:spLocks/>
          </p:cNvSpPr>
          <p:nvPr/>
        </p:nvSpPr>
        <p:spPr>
          <a:xfrm>
            <a:off x="655241" y="2574002"/>
            <a:ext cx="5817278"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Duurzaam bouwen vereist een verschuiving van kortetermijnontwikkeling naar levenscyclusdenken. Dit houdt in dat rekening wordt gehouden met de ecologische, sociale en economische impact van een gebouw, vanaf de bouw tot en met tientallen jaren van gebruik.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Door te kiezen voor duurzame, lokaal geproduceerde en onderhoudsarme materialen, zoals natuursteen of gerecycled hout, wordt de impact op het milieu verminderd en wordt tegelijkertijd de veerkracht op lange termijn gewaarborgd.</a:t>
            </a: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7795B16A-45E2-4595-50BB-9A232AE4E8E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sp>
        <p:nvSpPr>
          <p:cNvPr id="4" name="Freeform 3">
            <a:extLst>
              <a:ext uri="{FF2B5EF4-FFF2-40B4-BE49-F238E27FC236}">
                <a16:creationId xmlns:a16="http://schemas.microsoft.com/office/drawing/2014/main" id="{24570E8B-856A-9D75-7394-35C04F7BFB12}"/>
              </a:ext>
            </a:extLst>
          </p:cNvPr>
          <p:cNvSpPr/>
          <p:nvPr/>
        </p:nvSpPr>
        <p:spPr>
          <a:xfrm rot="16200000">
            <a:off x="8004852" y="495232"/>
            <a:ext cx="3640930" cy="4733365"/>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5" name="Group 4">
            <a:extLst>
              <a:ext uri="{FF2B5EF4-FFF2-40B4-BE49-F238E27FC236}">
                <a16:creationId xmlns:a16="http://schemas.microsoft.com/office/drawing/2014/main" id="{97341BBC-4600-88A1-68A9-6777ADFE558D}"/>
              </a:ext>
            </a:extLst>
          </p:cNvPr>
          <p:cNvGrpSpPr/>
          <p:nvPr/>
        </p:nvGrpSpPr>
        <p:grpSpPr>
          <a:xfrm>
            <a:off x="9338947" y="862336"/>
            <a:ext cx="2028299" cy="590931"/>
            <a:chOff x="1800741" y="6326924"/>
            <a:chExt cx="3253859" cy="590931"/>
          </a:xfrm>
        </p:grpSpPr>
        <p:sp>
          <p:nvSpPr>
            <p:cNvPr id="7" name="object 3">
              <a:extLst>
                <a:ext uri="{FF2B5EF4-FFF2-40B4-BE49-F238E27FC236}">
                  <a16:creationId xmlns:a16="http://schemas.microsoft.com/office/drawing/2014/main" id="{BF24EBD1-EB2B-290B-DF2A-007D4B526EA1}"/>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7C8334D8-4DE1-2B99-694F-684D0B766DD6}"/>
                </a:ext>
              </a:extLst>
            </p:cNvPr>
            <p:cNvSpPr txBox="1">
              <a:spLocks/>
            </p:cNvSpPr>
            <p:nvPr/>
          </p:nvSpPr>
          <p:spPr>
            <a:xfrm>
              <a:off x="1800743" y="6326924"/>
              <a:ext cx="3253857" cy="590931"/>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a:t>
              </a:r>
              <a:r>
                <a:rPr lang="en-GB" sz="1200" dirty="0"/>
                <a:t>: </a:t>
              </a:r>
            </a:p>
            <a:p>
              <a:pPr algn="ctr"/>
              <a:r>
                <a:rPr lang="en-GB" sz="1200" dirty="0"/>
                <a:t>BUNK Hotel </a:t>
              </a:r>
              <a:r>
                <a:rPr lang="en-GB" sz="1200" dirty="0" err="1"/>
                <a:t>AmsterFoto</a:t>
              </a:r>
              <a:r>
                <a:rPr lang="en-GB" sz="1200" dirty="0"/>
                <a:t>: </a:t>
              </a:r>
              <a:r>
                <a:rPr lang="en-GB" sz="1200" dirty="0" err="1"/>
                <a:t>dam</a:t>
              </a:r>
              <a:r>
                <a:rPr lang="en-GB" sz="1200" dirty="0"/>
                <a:t>, Nederland</a:t>
              </a:r>
            </a:p>
          </p:txBody>
        </p:sp>
      </p:grpSp>
      <p:pic>
        <p:nvPicPr>
          <p:cNvPr id="9" name="Picture 8">
            <a:extLst>
              <a:ext uri="{FF2B5EF4-FFF2-40B4-BE49-F238E27FC236}">
                <a16:creationId xmlns:a16="http://schemas.microsoft.com/office/drawing/2014/main" id="{DE862614-4C7C-4E78-4A97-766352E8EF2B}"/>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7041763" y="2636249"/>
            <a:ext cx="3580276" cy="2659133"/>
          </a:xfrm>
          <a:prstGeom prst="rect">
            <a:avLst/>
          </a:prstGeom>
        </p:spPr>
      </p:pic>
    </p:spTree>
    <p:extLst>
      <p:ext uri="{BB962C8B-B14F-4D97-AF65-F5344CB8AC3E}">
        <p14:creationId xmlns:p14="http://schemas.microsoft.com/office/powerpoint/2010/main" val="4294484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49FA2-7E0A-75B1-7210-C43A8C80C0B1}"/>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C7D973C2-39E9-E0E0-84B8-FF8622B9E7FD}"/>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F41A70AC-926C-C9F8-42C2-A01CA74E59E3}"/>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191DA076-059D-181C-0D67-8A043C2A9182}"/>
              </a:ext>
            </a:extLst>
          </p:cNvPr>
          <p:cNvSpPr txBox="1">
            <a:spLocks/>
          </p:cNvSpPr>
          <p:nvPr/>
        </p:nvSpPr>
        <p:spPr>
          <a:xfrm>
            <a:off x="629645" y="1845103"/>
            <a:ext cx="58854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sz="3600" dirty="0"/>
              <a:t>Levenscyclusdenken bij bouw en exploitatie</a:t>
            </a:r>
          </a:p>
          <a:p>
            <a:pPr>
              <a:lnSpc>
                <a:spcPts val="2900"/>
              </a:lnSpc>
            </a:pPr>
            <a:endParaRPr lang="en-US" sz="3600" dirty="0"/>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C34BE701-76E6-3772-BCA5-D1024C37C4D8}"/>
              </a:ext>
            </a:extLst>
          </p:cNvPr>
          <p:cNvSpPr txBox="1">
            <a:spLocks/>
          </p:cNvSpPr>
          <p:nvPr/>
        </p:nvSpPr>
        <p:spPr>
          <a:xfrm>
            <a:off x="655239" y="2938618"/>
            <a:ext cx="10245843" cy="3583817"/>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Levenscyclusdenken omvat ook de exploitatiefase. Door hernieuwbare energie, waterbesparende systemen en energie-efficiënte technologieën te integreren, wordt de ecologische voetafdruk van het gebouw geminimaliseerd en worden de lopende kosten verlaagd. Deze oplossingen zijn niet alleen milieuvriendelijk, maar bevorderen ook de financiële duurzaamheid.</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Ten slotte beschermt een ontwerp dat gericht is op aanpasbaarheid – zoals het creëren van ruimtes die kunnen meegroeien met veranderende toeristische trends – uw investering en voorkomt het dat de infrastructuur verouderd raakt. Deze langetermijnvisie zorgt ervoor dat de accommodatie relevant, nuttig en voordelig blijft voor zowel bezoekers als de lokale gemeenschap.</a:t>
            </a: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7FC8314B-1955-7081-EA9E-B4E06BB9B30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dirty="0"/>
          </a:p>
        </p:txBody>
      </p:sp>
      <p:pic>
        <p:nvPicPr>
          <p:cNvPr id="3" name="Picture 2">
            <a:extLst>
              <a:ext uri="{FF2B5EF4-FFF2-40B4-BE49-F238E27FC236}">
                <a16:creationId xmlns:a16="http://schemas.microsoft.com/office/drawing/2014/main" id="{D821033B-1548-9AF9-76E2-23862C3B44D3}"/>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574679" y="-466987"/>
            <a:ext cx="3580276" cy="2659133"/>
          </a:xfrm>
          <a:prstGeom prst="rect">
            <a:avLst/>
          </a:prstGeom>
        </p:spPr>
      </p:pic>
    </p:spTree>
    <p:extLst>
      <p:ext uri="{BB962C8B-B14F-4D97-AF65-F5344CB8AC3E}">
        <p14:creationId xmlns:p14="http://schemas.microsoft.com/office/powerpoint/2010/main" val="39648047"/>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183D83B-2023-48B2-AA02-5F50E6804D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b53bf8c-4569-44df-ad60-bb18397340c4"/>
    <ds:schemaRef ds:uri="835803b3-5fd4-490d-9118-e08d8d43fc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2742</TotalTime>
  <Words>2221</Words>
  <Application>Microsoft Office PowerPoint</Application>
  <PresentationFormat>Widescreen</PresentationFormat>
  <Paragraphs>198</Paragraphs>
  <Slides>25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docId:2EF8450E5F227738BCBE4827A10B0F98</cp:keywords>
  <cp:lastModifiedBy>Laura Magan (MMS,Ireland)</cp:lastModifiedBy>
  <cp:revision>738</cp:revision>
  <dcterms:created xsi:type="dcterms:W3CDTF">2020-10-14T13:32:04Z</dcterms:created>
  <dcterms:modified xsi:type="dcterms:W3CDTF">2026-02-12T18:33:26Z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