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29"/>
  </p:notesMasterIdLst>
  <p:sldIdLst>
    <p:sldId id="7695" r:id="rId5"/>
    <p:sldId id="7774" r:id="rId6"/>
    <p:sldId id="4324" r:id="rId7"/>
    <p:sldId id="7696" r:id="rId8"/>
    <p:sldId id="7776" r:id="rId9"/>
    <p:sldId id="7732" r:id="rId10"/>
    <p:sldId id="7762" r:id="rId11"/>
    <p:sldId id="7777" r:id="rId12"/>
    <p:sldId id="7733" r:id="rId13"/>
    <p:sldId id="7778" r:id="rId14"/>
    <p:sldId id="7779" r:id="rId15"/>
    <p:sldId id="7780" r:id="rId16"/>
    <p:sldId id="7810" r:id="rId17"/>
    <p:sldId id="7811" r:id="rId18"/>
    <p:sldId id="7825" r:id="rId19"/>
    <p:sldId id="7823" r:id="rId20"/>
    <p:sldId id="7826" r:id="rId21"/>
    <p:sldId id="7828" r:id="rId22"/>
    <p:sldId id="7827" r:id="rId23"/>
    <p:sldId id="7831" r:id="rId24"/>
    <p:sldId id="7832" r:id="rId25"/>
    <p:sldId id="7833" r:id="rId26"/>
    <p:sldId id="6457" r:id="rId27"/>
    <p:sldId id="433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000000"/>
    <a:srgbClr val="82CCCA"/>
    <a:srgbClr val="E5BEAC"/>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18D86A-7CCE-DA4D-228C-CA1337A529E4}" v="41" dt="2025-08-08T23:20:15.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90" autoAdjust="0"/>
    <p:restoredTop sz="94683"/>
  </p:normalViewPr>
  <p:slideViewPr>
    <p:cSldViewPr snapToGrid="0">
      <p:cViewPr varScale="1">
        <p:scale>
          <a:sx n="70" d="100"/>
          <a:sy n="70" d="100"/>
        </p:scale>
        <p:origin x="364" y="5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7</a:t>
            </a:fld>
            <a:endParaRPr lang="en-US"/>
          </a:p>
        </p:txBody>
      </p:sp>
    </p:spTree>
    <p:extLst>
      <p:ext uri="{BB962C8B-B14F-4D97-AF65-F5344CB8AC3E}">
        <p14:creationId xmlns:p14="http://schemas.microsoft.com/office/powerpoint/2010/main" val="2964476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890E2-B2EE-F0A3-27C2-078CB32F9F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C7609C-1D5F-E285-3495-255EB19053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0B3EEA-20C2-CFFF-BE2A-7D308FF3FE5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851218-B769-15D3-C1CE-520F234AC088}"/>
              </a:ext>
            </a:extLst>
          </p:cNvPr>
          <p:cNvSpPr>
            <a:spLocks noGrp="1"/>
          </p:cNvSpPr>
          <p:nvPr>
            <p:ph type="sldNum" sz="quarter" idx="5"/>
          </p:nvPr>
        </p:nvSpPr>
        <p:spPr/>
        <p:txBody>
          <a:bodyPr/>
          <a:lstStyle/>
          <a:p>
            <a:fld id="{4BE5DE82-CF29-044D-9158-06A811149881}" type="slidenum">
              <a:rPr lang="en-US" smtClean="0"/>
              <a:t>8</a:t>
            </a:fld>
            <a:endParaRPr lang="en-US"/>
          </a:p>
        </p:txBody>
      </p:sp>
    </p:spTree>
    <p:extLst>
      <p:ext uri="{BB962C8B-B14F-4D97-AF65-F5344CB8AC3E}">
        <p14:creationId xmlns:p14="http://schemas.microsoft.com/office/powerpoint/2010/main" val="4031060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0C127B-8795-5A0E-88AC-0101419E1B4A}"/>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831F9C7C-1390-B8B9-6B77-3AEDF6F97576}"/>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6FAE5379-3C05-6D05-D5CD-6102B587395E}"/>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7C6883AF-B1BE-8CE2-86CA-734CA0E657C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5C7E74F-CD5D-C04A-BAD3-CA54C9442454}"/>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3540A977-8ED9-3F86-80F0-CC99CD3CFE5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640239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448174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65F09AF-7D12-456A-2F7A-099391E81493}"/>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4F569BE2-84B2-7266-E4E3-9991FA84BBE3}"/>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33C6CAAB-EDFB-4AD2-DB6A-76D88393884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569FF804-1C01-15E1-6727-931EF4E2E5E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87F3211B-9D1F-3DA6-9E5D-DE3BD6A41FC4}"/>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26534954-E249-8702-BBD2-E8E071BE4876}"/>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2B18F0A0-CFB7-B836-B7A0-653F1ABDC322}"/>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AE0C6EAA-9402-D30F-9F75-EC92C30DC828}"/>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2013657-24B4-9F7C-7A6F-7266473AF946}"/>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398928AE-C94E-D9AC-93E5-7E283E1AAC49}"/>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44AA66B5-0176-FC93-7EAD-1B587AD14B0A}"/>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099CDD73-49D0-69B1-E202-B28C3539EDFB}"/>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F1FE31AC-FD51-7135-28E3-91E90FA6A75B}"/>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6B7D5FDC-85C1-6767-D7E0-7261B3B9117E}"/>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64A2E50E-509C-81F8-9553-D3184EBE11CE}"/>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37F23092-DB5A-FC44-E3B7-0C33627E43D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8C42DE9F-34E5-7071-03E6-A5040D4FB8FF}"/>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D9BDA918-7D46-4002-CD70-0034E5A48411}"/>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2A77A74D-09C4-E8D0-F905-A5FBF44A525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E2DA82A1-783C-1E37-9581-7E15F6BF9875}"/>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5B219A07-B144-B2C9-146D-A47C14E7DA05}"/>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7DD497AE-280A-69B9-97CC-90EEEC2F9EF8}"/>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6594A433-A2A6-FEEB-47CD-71C71C2B012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F28DE2CE-D304-5F5E-1AF0-ABCE13490AEE}"/>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86E09313-A606-4282-4F48-F8D10F70B124}"/>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B0399A96-3928-84AC-8D0B-25A88CEAFC07}"/>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074669A6-25EA-C152-888A-07C440480F3C}"/>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FCA9C81E-47A4-53AD-AF1C-540B06EA5D46}"/>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47F2EB24-C655-4F1E-7540-BDC06FBF387F}"/>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9811DCA7-4D52-8A35-E796-177BE5808938}"/>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5521A48A-C712-B45C-C6CA-26C9BF6C45A2}"/>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E728C7BC-44DF-50DB-1CCE-9E7BA77EE17E}"/>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2DFFF781-01B8-2126-F72D-80FE0E085965}"/>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A5FABFF8-8728-1971-737D-D693287FE3DA}"/>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dirty="0"/>
          </a:p>
        </p:txBody>
      </p:sp>
      <p:sp>
        <p:nvSpPr>
          <p:cNvPr id="18" name="Text Placeholder 32">
            <a:extLst>
              <a:ext uri="{FF2B5EF4-FFF2-40B4-BE49-F238E27FC236}">
                <a16:creationId xmlns:a16="http://schemas.microsoft.com/office/drawing/2014/main" id="{4AD4FB09-C6E4-6CE4-3595-A611CF68D3ED}"/>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6563A430-9531-D587-0A30-58E86754B4C7}"/>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8019AAE5-D8E9-77F1-7290-BEBF373F6782}"/>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F748C0B4-7174-2176-BBAC-8F39523EEAF0}"/>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7A5CD9B3-34C5-1AA3-2D0C-04B41311BD3E}"/>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06190450-A6B3-D212-C0F1-CB68D0156471}"/>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B047F973-B00B-EA94-3C44-91F487349525}"/>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CE6675B8-E7C8-8578-5CED-806D810E2D8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C399FEB7-6635-5AE3-A28E-2C0690EDE467}"/>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9FC3AE28-F685-FFB1-A40B-9AE846565EE9}"/>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9E9F7163-D7AF-EBEB-3A56-47FE0772201B}"/>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CCC2673F-1852-8409-48DA-84BF71C0C200}"/>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E026AF74-EBC2-F0A1-DA9C-6B7BF0486A5A}"/>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D7DD1889-464E-7C08-12B0-C55045457CD2}"/>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D7770869-572A-DDA2-B48F-A06C1361BCE2}"/>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68B11C05-E200-FAA7-F8CF-59751936A4D9}"/>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77BC681C-E367-9FA1-E443-D32DC5427FEF}"/>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4C24C598-06CD-B85E-3E91-24E8C05FBB2C}"/>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2CF4A7BF-B7D2-331F-2EC5-0A3D684A8C80}"/>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7DB26C43-A18F-D2EF-2829-1EA7B36B3991}"/>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41A3D651-90CD-D222-CB33-7A7F79522235}"/>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BFF4CAA7-62AE-34CB-C0F5-63E570EA1028}"/>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87AE4A2B-9609-8C61-881C-F372EF01986D}"/>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FC93F25D-323B-E1C1-5168-5B2C1C725839}"/>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8F18C3BB-911C-1777-324C-107A9117C574}"/>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A0588947-801B-80CF-9B8C-1C14400FBD3B}"/>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D04D4CE7-A441-9A67-12E1-196F7A473A11}"/>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0688E633-DAE6-49EB-62E9-64C3D6088B8B}"/>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B6E70442-6C10-6BC0-EBD8-2189C974D4F3}"/>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DE559502-40E6-F464-4256-ECE24A2A626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734A976A-C339-2CBD-C868-E6E51C8830E7}"/>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C0FBFF6-3EAB-3FF0-9DA0-B88D61FE5B71}"/>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D7C5076-4D16-553C-11FF-7FD16566CE42}"/>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INNOVATIEVE TOERISTISCHE VERBLIJVEN ONTWERPEN</a:t>
            </a:r>
          </a:p>
        </p:txBody>
      </p:sp>
      <p:sp>
        <p:nvSpPr>
          <p:cNvPr id="7" name="Slide Number Placeholder 5">
            <a:extLst>
              <a:ext uri="{FF2B5EF4-FFF2-40B4-BE49-F238E27FC236}">
                <a16:creationId xmlns:a16="http://schemas.microsoft.com/office/drawing/2014/main" id="{17068B46-67D3-08A4-CA44-3FDF7691F2FE}"/>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7" r:id="rId17"/>
    <p:sldLayoutId id="2147483916"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eg"/><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32.xml"/><Relationship Id="rId5" Type="http://schemas.openxmlformats.org/officeDocument/2006/relationships/image" Target="../media/image26.jpg"/><Relationship Id="rId4" Type="http://schemas.openxmlformats.org/officeDocument/2006/relationships/image" Target="../media/image25.jp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hyperlink" Target="https://www.unwto.org/tourism-and-rural-developme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hyperlink" Target="https://www.unwto.org/tourism-and-rural-development"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8" descr="A house with a deck and chairs in the grass&#10;&#10;AI-generated content may be incorrect.">
            <a:extLst>
              <a:ext uri="{FF2B5EF4-FFF2-40B4-BE49-F238E27FC236}">
                <a16:creationId xmlns:a16="http://schemas.microsoft.com/office/drawing/2014/main" id="{E3B28715-0EE9-85A6-9D94-0EE76624F372}"/>
              </a:ext>
            </a:extLst>
          </p:cNvPr>
          <p:cNvPicPr>
            <a:picLocks noGrp="1" noChangeAspect="1"/>
          </p:cNvPicPr>
          <p:nvPr>
            <p:ph type="pic" sz="quarter" idx="19"/>
          </p:nvPr>
        </p:nvPicPr>
        <p:blipFill>
          <a:blip r:embed="rId2"/>
          <a:srcRect l="546" r="546"/>
          <a:stretch>
            <a:fillRect/>
          </a:stretch>
        </p:blipFill>
        <p:spPr>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p:spPr>
      </p:pic>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80616" y="2473711"/>
            <a:ext cx="5089964" cy="697353"/>
          </a:xfrm>
        </p:spPr>
        <p:txBody>
          <a:bodyPr lIns="91440" tIns="45720" rIns="91440" bIns="45720" anchor="t">
            <a:noAutofit/>
          </a:bodyPr>
          <a:lstStyle/>
          <a:p>
            <a:r>
              <a:rPr lang="en-GB" dirty="0"/>
              <a:t>Module 3 </a:t>
            </a:r>
            <a:r>
              <a:rPr lang="en-GB" b="0" dirty="0"/>
              <a:t>(Deel 2)</a:t>
            </a:r>
          </a:p>
          <a:p>
            <a:endParaRPr lang="en-GB" dirty="0"/>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80616" y="3429000"/>
            <a:ext cx="4611316" cy="697353"/>
          </a:xfrm>
        </p:spPr>
        <p:txBody>
          <a:bodyPr lIns="91440" tIns="45720" rIns="91440" bIns="45720" anchor="t">
            <a:noAutofit/>
          </a:bodyPr>
          <a:lstStyle/>
          <a:p>
            <a:pPr defTabSz="777514">
              <a:lnSpc>
                <a:spcPts val="3340"/>
              </a:lnSpc>
              <a:spcBef>
                <a:spcPts val="0"/>
              </a:spcBef>
              <a:defRPr/>
            </a:pPr>
            <a:r>
              <a:rPr lang="en-GB" sz="3200" dirty="0">
                <a:ea typeface="Calibri"/>
                <a:cs typeface="Calibri"/>
              </a:rPr>
              <a:t>Ontwerpen van duurzame en plaatsgebonden accommodatie</a:t>
            </a:r>
          </a:p>
          <a:p>
            <a:pPr defTabSz="777514">
              <a:lnSpc>
                <a:spcPts val="3340"/>
              </a:lnSpc>
              <a:spcBef>
                <a:spcPts val="0"/>
              </a:spcBef>
              <a:defRPr/>
            </a:pPr>
            <a:endParaRPr lang="en-GB" sz="3200" dirty="0">
              <a:ea typeface="Calibri"/>
              <a:cs typeface="Calibri"/>
            </a:endParaRP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dirty="0" err="1"/>
              <a:t>www.epicstays.eu</a:t>
            </a:r>
            <a:endParaRPr lang="en-GB" sz="3200" dirty="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6120830" y="2249394"/>
            <a:ext cx="3580276" cy="2659133"/>
          </a:xfrm>
          <a:prstGeom prst="rect">
            <a:avLst/>
          </a:prstGeom>
        </p:spPr>
      </p:pic>
      <p:sp>
        <p:nvSpPr>
          <p:cNvPr id="11" name="Text Placeholder 10">
            <a:extLst>
              <a:ext uri="{FF2B5EF4-FFF2-40B4-BE49-F238E27FC236}">
                <a16:creationId xmlns:a16="http://schemas.microsoft.com/office/drawing/2014/main" id="{1C5AD9F2-07CA-46B6-D7BC-FBB9262431A9}"/>
              </a:ext>
            </a:extLst>
          </p:cNvPr>
          <p:cNvSpPr>
            <a:spLocks noGrp="1"/>
          </p:cNvSpPr>
          <p:nvPr>
            <p:ph type="body" sz="quarter" idx="65"/>
          </p:nvPr>
        </p:nvSpPr>
        <p:spPr>
          <a:xfrm>
            <a:off x="7806267" y="778060"/>
            <a:ext cx="4385733" cy="452458"/>
          </a:xfrm>
          <a:solidFill>
            <a:srgbClr val="EC7C69"/>
          </a:solidFill>
        </p:spPr>
        <p:txBody>
          <a:bodyPr/>
          <a:lstStyle/>
          <a:p>
            <a:pPr algn="ctr"/>
            <a:r>
              <a:rPr lang="en-GB" sz="1200" dirty="0"/>
              <a:t>Fotocredits: Luxury Glamping Chocolate Village, Slovenië</a:t>
            </a:r>
          </a:p>
        </p:txBody>
      </p:sp>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E54A8-42DD-4672-CC47-8D2370F9CE1D}"/>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AD7DAC69-9D74-A96D-248D-CD775C647699}"/>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318BC7A7-0FBA-75D1-9E37-7B085F13B9E2}"/>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a:t>
            </a:r>
            <a:r>
              <a:rPr lang="en-US" dirty="0"/>
              <a:t> 4 belangrijke leergebieden</a:t>
            </a:r>
          </a:p>
        </p:txBody>
      </p:sp>
      <p:sp>
        <p:nvSpPr>
          <p:cNvPr id="13" name="Slide Number Placeholder 5">
            <a:extLst>
              <a:ext uri="{FF2B5EF4-FFF2-40B4-BE49-F238E27FC236}">
                <a16:creationId xmlns:a16="http://schemas.microsoft.com/office/drawing/2014/main" id="{7A509A91-7657-9D16-8296-A267795CBB09}"/>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10</a:t>
            </a:fld>
            <a:endParaRPr lang="fr-CA" sz="1200" dirty="0"/>
          </a:p>
        </p:txBody>
      </p:sp>
      <p:sp>
        <p:nvSpPr>
          <p:cNvPr id="8" name="Text Placeholder 1">
            <a:extLst>
              <a:ext uri="{FF2B5EF4-FFF2-40B4-BE49-F238E27FC236}">
                <a16:creationId xmlns:a16="http://schemas.microsoft.com/office/drawing/2014/main" id="{9412602C-1F0E-66E9-A4F1-664A832F21EE}"/>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Ontwerpen voor passieve energie-efficiëntie: </a:t>
            </a:r>
          </a:p>
          <a:p>
            <a:pPr>
              <a:lnSpc>
                <a:spcPts val="2480"/>
              </a:lnSpc>
            </a:pPr>
            <a:endParaRPr lang="en-GB" sz="2400" b="1" dirty="0"/>
          </a:p>
          <a:p>
            <a:pPr>
              <a:lnSpc>
                <a:spcPts val="2380"/>
              </a:lnSpc>
            </a:pPr>
            <a:r>
              <a:rPr lang="en-IE" sz="2200" dirty="0"/>
              <a:t>Ontdek hoe u bioklimatologische ontwerpprincipes kunt toepassen, zoals natuurlijke ventilatie, passieve verwarming en koeling, en oriëntatie op de zon, om het energieverbruik te verminderen en tegelijkertijd het comfort voor gasten te maximaliseren. Leer hoe u met de juiste indeling accommodaties zowel comfortabel als milieuvriendelijk kunt maken.</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899D8589-CF51-718D-D3AD-D973030962C5}"/>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0" name="Freeform 9">
            <a:extLst>
              <a:ext uri="{FF2B5EF4-FFF2-40B4-BE49-F238E27FC236}">
                <a16:creationId xmlns:a16="http://schemas.microsoft.com/office/drawing/2014/main" id="{C4E079D8-E674-306F-3C87-0ED6C549ADE5}"/>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2E1A2334-A01D-61FF-0950-EE294A708C7B}"/>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2781717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7CEB1-B308-3241-843B-F0B13A620BF2}"/>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E87B6F1C-A503-ACF7-7C5B-F7849742EC6E}"/>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84105B79-CB97-5D52-97E1-BF89E61D2CF4}"/>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a:t>
            </a:r>
            <a:r>
              <a:rPr lang="en-US" dirty="0"/>
              <a:t> 4 belangrijke leergebieden</a:t>
            </a:r>
          </a:p>
        </p:txBody>
      </p:sp>
      <p:sp>
        <p:nvSpPr>
          <p:cNvPr id="13" name="Slide Number Placeholder 5">
            <a:extLst>
              <a:ext uri="{FF2B5EF4-FFF2-40B4-BE49-F238E27FC236}">
                <a16:creationId xmlns:a16="http://schemas.microsoft.com/office/drawing/2014/main" id="{D7EBCDEB-E430-55AE-3994-CFA02A9E8B4C}"/>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11</a:t>
            </a:fld>
            <a:endParaRPr lang="fr-CA" sz="1200" dirty="0"/>
          </a:p>
        </p:txBody>
      </p:sp>
      <p:sp>
        <p:nvSpPr>
          <p:cNvPr id="8" name="Text Placeholder 1">
            <a:extLst>
              <a:ext uri="{FF2B5EF4-FFF2-40B4-BE49-F238E27FC236}">
                <a16:creationId xmlns:a16="http://schemas.microsoft.com/office/drawing/2014/main" id="{5906D97B-CB82-8C8C-97F5-B2C20BE00DE7}"/>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Flexibele en </a:t>
            </a:r>
          </a:p>
          <a:p>
            <a:pPr>
              <a:lnSpc>
                <a:spcPts val="2480"/>
              </a:lnSpc>
            </a:pPr>
            <a:r>
              <a:rPr lang="en-GB" sz="2600" b="1" dirty="0"/>
              <a:t>multifunctionele ruimtes creëren: </a:t>
            </a:r>
          </a:p>
          <a:p>
            <a:pPr>
              <a:lnSpc>
                <a:spcPts val="2480"/>
              </a:lnSpc>
            </a:pPr>
            <a:endParaRPr lang="en-GB" sz="2400" b="1" dirty="0"/>
          </a:p>
          <a:p>
            <a:pPr>
              <a:lnSpc>
                <a:spcPts val="2380"/>
              </a:lnSpc>
            </a:pPr>
            <a:r>
              <a:rPr lang="en-IE" sz="2200" dirty="0"/>
              <a:t>Leer hoe u ruimtes kunt ontwerpen die zich aanpassen aan verschillende toepassingen, seizoenen of soorten gasten. Begrijp het belang van flexibele indelingen, gedeelde ruimtes en een vloeiende overgang tussen binnen en buiten om zowel de gastbeleving als de operationele efficiëntie te verbeteren.</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86A0A192-EE53-6F1E-6433-42E511529791}"/>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03</a:t>
            </a:r>
            <a:endParaRPr lang="en-GB" sz="6600" b="1" dirty="0">
              <a:solidFill>
                <a:schemeClr val="bg1"/>
              </a:solidFill>
            </a:endParaRPr>
          </a:p>
        </p:txBody>
      </p:sp>
      <p:sp>
        <p:nvSpPr>
          <p:cNvPr id="10" name="Freeform 9">
            <a:extLst>
              <a:ext uri="{FF2B5EF4-FFF2-40B4-BE49-F238E27FC236}">
                <a16:creationId xmlns:a16="http://schemas.microsoft.com/office/drawing/2014/main" id="{FA137DCB-98C9-285C-4364-0F7D7101A08F}"/>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333003DE-6E88-539F-0BDC-B298C2538490}"/>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1686943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61DC8-3BAF-0E0F-5083-F990896CA10C}"/>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27137488-5CDD-DBEC-E27E-09556E414EFA}"/>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3C6482CB-3F68-CA90-E8D4-4D5CB03FF072}"/>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a:t>
            </a:r>
            <a:r>
              <a:rPr lang="en-US" dirty="0"/>
              <a:t> 4 belangrijke leergebieden</a:t>
            </a:r>
          </a:p>
        </p:txBody>
      </p:sp>
      <p:sp>
        <p:nvSpPr>
          <p:cNvPr id="13" name="Slide Number Placeholder 5">
            <a:extLst>
              <a:ext uri="{FF2B5EF4-FFF2-40B4-BE49-F238E27FC236}">
                <a16:creationId xmlns:a16="http://schemas.microsoft.com/office/drawing/2014/main" id="{E73665B7-54F0-00D0-59F5-F331EF13B8DB}"/>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12</a:t>
            </a:fld>
            <a:endParaRPr lang="fr-CA" sz="1200" dirty="0"/>
          </a:p>
        </p:txBody>
      </p:sp>
      <p:sp>
        <p:nvSpPr>
          <p:cNvPr id="8" name="Text Placeholder 1">
            <a:extLst>
              <a:ext uri="{FF2B5EF4-FFF2-40B4-BE49-F238E27FC236}">
                <a16:creationId xmlns:a16="http://schemas.microsoft.com/office/drawing/2014/main" id="{52327F51-97EC-1715-0512-60A87AA3CA0B}"/>
              </a:ext>
            </a:extLst>
          </p:cNvPr>
          <p:cNvSpPr txBox="1">
            <a:spLocks/>
          </p:cNvSpPr>
          <p:nvPr/>
        </p:nvSpPr>
        <p:spPr>
          <a:xfrm>
            <a:off x="1779518" y="2227953"/>
            <a:ext cx="5132270"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Bouwen aan duurzaamheid op lange termijn en </a:t>
            </a:r>
          </a:p>
          <a:p>
            <a:pPr>
              <a:lnSpc>
                <a:spcPts val="2480"/>
              </a:lnSpc>
            </a:pPr>
            <a:r>
              <a:rPr lang="en-GB" sz="2600" b="1" dirty="0"/>
              <a:t>maatschappelijk nut: </a:t>
            </a:r>
          </a:p>
          <a:p>
            <a:pPr>
              <a:lnSpc>
                <a:spcPts val="2480"/>
              </a:lnSpc>
            </a:pPr>
            <a:endParaRPr lang="en-GB" sz="2400" b="1" dirty="0"/>
          </a:p>
          <a:p>
            <a:pPr>
              <a:lnSpc>
                <a:spcPts val="2380"/>
              </a:lnSpc>
            </a:pPr>
            <a:r>
              <a:rPr lang="en-IE" sz="2200" dirty="0"/>
              <a:t>Ontdek hoe een doordacht bouwontwerp niet alleen de ecologische duurzaamheid kan ondersteunen, maar ook de lokale sociale en economische veerkracht. Leer hoe bouwkeuzes kunnen worden afgestemd op de principes van de circulaire economie, afval kunnen verminderen en een positieve erfenis kunnen achterlaten in de gemeenschap.</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96F4FA28-D799-E351-4167-69F2889D5DC3}"/>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04</a:t>
            </a:r>
            <a:endParaRPr lang="en-GB" sz="6600" b="1" dirty="0">
              <a:solidFill>
                <a:schemeClr val="bg1"/>
              </a:solidFill>
            </a:endParaRPr>
          </a:p>
        </p:txBody>
      </p:sp>
      <p:sp>
        <p:nvSpPr>
          <p:cNvPr id="10" name="Freeform 9">
            <a:extLst>
              <a:ext uri="{FF2B5EF4-FFF2-40B4-BE49-F238E27FC236}">
                <a16:creationId xmlns:a16="http://schemas.microsoft.com/office/drawing/2014/main" id="{CB0359D0-242A-3650-1DA8-09C8AD7319F7}"/>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B46DFF03-F902-C0A1-64CA-7F613C2A4AE6}"/>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3013819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5184015" y="925516"/>
            <a:ext cx="4713089" cy="803654"/>
          </a:xfrm>
          <a:prstGeom prst="rect">
            <a:avLst/>
          </a:prstGeom>
        </p:spPr>
        <p:txBody>
          <a:bodyPr/>
          <a:lstStyle/>
          <a:p>
            <a:pPr>
              <a:lnSpc>
                <a:spcPts val="2960"/>
              </a:lnSpc>
            </a:pPr>
            <a:r>
              <a:rPr lang="en-GB" dirty="0"/>
              <a:t>Kiezen voor duurzame en lokale materialen</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5177290" y="2251540"/>
            <a:ext cx="5835851"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Het selecteren van de juiste bouwmaterialen is een van de belangrijkste beslissingen bij het ontwikkelen van alternatieve toeristische accommodaties, vooral in landelijke of kwetsbare omgevingen.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Het gebruik van milieuvriendelijke, lokaal geproduceerde of gerecyclede materialen vermindert de ecologische voetafdruk van de bouw door de uitstoot van transport te minimaliseren, de winning van grondstoffen te verminderen en schadelijke productieprocessen te vermijden. </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sp>
        <p:nvSpPr>
          <p:cNvPr id="8" name="Freeform 7">
            <a:extLst>
              <a:ext uri="{FF2B5EF4-FFF2-40B4-BE49-F238E27FC236}">
                <a16:creationId xmlns:a16="http://schemas.microsoft.com/office/drawing/2014/main" id="{D57E932F-3B7E-F5D4-6484-0EDBFA9ECA4D}"/>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9" name="Group 8">
            <a:extLst>
              <a:ext uri="{FF2B5EF4-FFF2-40B4-BE49-F238E27FC236}">
                <a16:creationId xmlns:a16="http://schemas.microsoft.com/office/drawing/2014/main" id="{5C6A6D3C-B2B5-91A8-E45E-9EACD9A2330C}"/>
              </a:ext>
            </a:extLst>
          </p:cNvPr>
          <p:cNvGrpSpPr/>
          <p:nvPr/>
        </p:nvGrpSpPr>
        <p:grpSpPr>
          <a:xfrm>
            <a:off x="3557085" y="5655285"/>
            <a:ext cx="2810271" cy="554397"/>
            <a:chOff x="1800741" y="6353467"/>
            <a:chExt cx="3253859" cy="554397"/>
          </a:xfrm>
        </p:grpSpPr>
        <p:sp>
          <p:nvSpPr>
            <p:cNvPr id="10" name="object 3">
              <a:extLst>
                <a:ext uri="{FF2B5EF4-FFF2-40B4-BE49-F238E27FC236}">
                  <a16:creationId xmlns:a16="http://schemas.microsoft.com/office/drawing/2014/main" id="{7CA6E5AE-A6D3-303B-2E99-ECB527798AFF}"/>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6">
              <a:extLst>
                <a:ext uri="{FF2B5EF4-FFF2-40B4-BE49-F238E27FC236}">
                  <a16:creationId xmlns:a16="http://schemas.microsoft.com/office/drawing/2014/main" id="{3CC3DF03-ED1E-D62D-1C90-75CB9C91FD41}"/>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a:t>Vrij Haven Camping, Nederland</a:t>
              </a:r>
            </a:p>
          </p:txBody>
        </p:sp>
      </p:grpSp>
      <p:pic>
        <p:nvPicPr>
          <p:cNvPr id="13" name="Picture 12">
            <a:extLst>
              <a:ext uri="{FF2B5EF4-FFF2-40B4-BE49-F238E27FC236}">
                <a16:creationId xmlns:a16="http://schemas.microsoft.com/office/drawing/2014/main" id="{375F3D0D-4C21-9572-C993-AFC61EA461F3}"/>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840186" y="4492524"/>
            <a:ext cx="3580276" cy="2659133"/>
          </a:xfrm>
          <a:prstGeom prst="rect">
            <a:avLst/>
          </a:prstGeom>
        </p:spPr>
      </p:pic>
    </p:spTree>
    <p:extLst>
      <p:ext uri="{BB962C8B-B14F-4D97-AF65-F5344CB8AC3E}">
        <p14:creationId xmlns:p14="http://schemas.microsoft.com/office/powerpoint/2010/main" val="3823705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A7B32-E3DD-8154-8DF0-EFFF4B35B7B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AF6886E-BAC8-6674-8119-A851B05A5185}"/>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153FB91E-FF8D-E557-E289-213A4DCA5381}"/>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0CED9F38-985A-3CBB-8B61-E242D878A116}"/>
              </a:ext>
            </a:extLst>
          </p:cNvPr>
          <p:cNvSpPr>
            <a:spLocks noGrp="1"/>
          </p:cNvSpPr>
          <p:nvPr>
            <p:ph type="body" sz="quarter" idx="16"/>
          </p:nvPr>
        </p:nvSpPr>
        <p:spPr>
          <a:xfrm>
            <a:off x="4061943" y="886031"/>
            <a:ext cx="4713089" cy="803654"/>
          </a:xfrm>
          <a:prstGeom prst="rect">
            <a:avLst/>
          </a:prstGeom>
        </p:spPr>
        <p:txBody>
          <a:bodyPr/>
          <a:lstStyle/>
          <a:p>
            <a:pPr>
              <a:lnSpc>
                <a:spcPts val="2960"/>
              </a:lnSpc>
            </a:pPr>
            <a:r>
              <a:rPr lang="en-GB" dirty="0"/>
              <a:t>Kiezen voor duurzame en lokale materialen</a:t>
            </a:r>
          </a:p>
          <a:p>
            <a:pPr>
              <a:lnSpc>
                <a:spcPts val="2960"/>
              </a:lnSpc>
            </a:pPr>
            <a:endParaRPr lang="en-GB" sz="2800" dirty="0"/>
          </a:p>
        </p:txBody>
      </p:sp>
      <p:sp>
        <p:nvSpPr>
          <p:cNvPr id="4" name="Text Placeholder 3">
            <a:extLst>
              <a:ext uri="{FF2B5EF4-FFF2-40B4-BE49-F238E27FC236}">
                <a16:creationId xmlns:a16="http://schemas.microsoft.com/office/drawing/2014/main" id="{32692B2C-1A7C-D527-8ED2-6C7743596A72}"/>
              </a:ext>
            </a:extLst>
          </p:cNvPr>
          <p:cNvSpPr>
            <a:spLocks noGrp="1"/>
          </p:cNvSpPr>
          <p:nvPr>
            <p:ph type="body" sz="quarter" idx="21"/>
          </p:nvPr>
        </p:nvSpPr>
        <p:spPr>
          <a:xfrm>
            <a:off x="4042599" y="2198785"/>
            <a:ext cx="682619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Door materialen van lokale leveranciers te kiezen, wordt niet alleen de CO2-uitstoot verminderd, maar wordt ook de lokale economie gestimuleerd, waardoor banen worden gecreëerd en traditioneel vakmanschap in stand wordt gehouden. Bovendien geeft het gebruik van materialen die de identiteit van de regio weerspiegelen, zoals lokale steen, gerecycled hout of traditioneel keramiek, de gasten een gevoel van verbondenheid met de plek.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Wanneer bezoekers authentieke, regionaal geïnspireerde materialen zien en aanraken, wordt hun verblijf betekenisvoller en meeslepender. Deze aanpak helpt accommodatieverstrekkers om een evenwicht te vinden tussen milieuverantwoordelijkheid en culturele authenticiteit, waardoor unieke ruimtes worden gecreëerd die aanslaan bij moderne </a:t>
            </a:r>
            <a:r>
              <a:rPr lang="en-GB" b="0" i="0" dirty="0" err="1">
                <a:effectLst/>
                <a:latin typeface="Calibri"/>
                <a:ea typeface="Calibri"/>
                <a:cs typeface="Calibri"/>
              </a:rPr>
              <a:t>reizigers </a:t>
            </a:r>
            <a:r>
              <a:rPr lang="en-GB" b="0" i="0" dirty="0">
                <a:effectLst/>
                <a:latin typeface="Calibri"/>
                <a:ea typeface="Calibri"/>
                <a:cs typeface="Calibri"/>
              </a:rPr>
              <a:t>die duurzaamheid en verbondenheid met de lokale gemeenschap belangrijk vinden.</a:t>
            </a:r>
          </a:p>
          <a:p>
            <a:pPr>
              <a:lnSpc>
                <a:spcPts val="2340"/>
              </a:lnSpc>
            </a:pPr>
            <a:endParaRPr lang="en-US" sz="2200" dirty="0"/>
          </a:p>
        </p:txBody>
      </p:sp>
      <p:sp>
        <p:nvSpPr>
          <p:cNvPr id="11" name="Slide Number Placeholder 5">
            <a:extLst>
              <a:ext uri="{FF2B5EF4-FFF2-40B4-BE49-F238E27FC236}">
                <a16:creationId xmlns:a16="http://schemas.microsoft.com/office/drawing/2014/main" id="{07AE160B-B4B4-ECDC-6B01-35148C0A73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pic>
        <p:nvPicPr>
          <p:cNvPr id="2" name="Picture 1">
            <a:extLst>
              <a:ext uri="{FF2B5EF4-FFF2-40B4-BE49-F238E27FC236}">
                <a16:creationId xmlns:a16="http://schemas.microsoft.com/office/drawing/2014/main" id="{D2AB5E20-A0D4-BA57-CAE4-F5F1C0F5DC81}"/>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74942" y="4344368"/>
            <a:ext cx="3580276" cy="2659133"/>
          </a:xfrm>
          <a:prstGeom prst="rect">
            <a:avLst/>
          </a:prstGeom>
        </p:spPr>
      </p:pic>
    </p:spTree>
    <p:extLst>
      <p:ext uri="{BB962C8B-B14F-4D97-AF65-F5344CB8AC3E}">
        <p14:creationId xmlns:p14="http://schemas.microsoft.com/office/powerpoint/2010/main" val="1281997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167EA-372C-B9FF-8F40-878C7795DB92}"/>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7F97D035-4DE4-5409-DB90-2D93D0BD8E23}"/>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0975E30A-0600-E1C0-3699-6E50558B3C06}"/>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7F0EC94C-5CE6-5EE2-4183-CF12528AD63A}"/>
              </a:ext>
            </a:extLst>
          </p:cNvPr>
          <p:cNvSpPr txBox="1">
            <a:spLocks/>
          </p:cNvSpPr>
          <p:nvPr/>
        </p:nvSpPr>
        <p:spPr>
          <a:xfrm>
            <a:off x="629645" y="2003597"/>
            <a:ext cx="474917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Milieuvoordelen van duurzame materialen </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30FA68B2-404B-6D92-F43C-CA36F9CBDEBC}"/>
              </a:ext>
            </a:extLst>
          </p:cNvPr>
          <p:cNvSpPr txBox="1">
            <a:spLocks/>
          </p:cNvSpPr>
          <p:nvPr/>
        </p:nvSpPr>
        <p:spPr>
          <a:xfrm>
            <a:off x="655239" y="3023330"/>
            <a:ext cx="4521879"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Ontdek hoe u door te kiezen voor milieuvriendelijke materialen, zoals gerecycled hout, natuursteen, bamboe, kurk of gerecyclede composietmaterialen, het energieverbruik kunt verminderen, afval kunt minimaliseren en uw ecologische voetafdruk kunt verkleinen. Leer meer over levenscyclusanalyses en hoe materialen van invloed zijn op het milieu, van winning tot verwijdering.</a:t>
            </a:r>
          </a:p>
        </p:txBody>
      </p:sp>
      <p:sp>
        <p:nvSpPr>
          <p:cNvPr id="18" name="Slide Number Placeholder 5">
            <a:extLst>
              <a:ext uri="{FF2B5EF4-FFF2-40B4-BE49-F238E27FC236}">
                <a16:creationId xmlns:a16="http://schemas.microsoft.com/office/drawing/2014/main" id="{3241E426-7BCE-72B5-2379-B6B2DB7C92C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
        <p:nvSpPr>
          <p:cNvPr id="4" name="Freeform 3">
            <a:extLst>
              <a:ext uri="{FF2B5EF4-FFF2-40B4-BE49-F238E27FC236}">
                <a16:creationId xmlns:a16="http://schemas.microsoft.com/office/drawing/2014/main" id="{91CE3802-8238-23E4-795B-9795A6C5E52F}"/>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3CB2DAA8-3D64-1FB3-F88B-4C6A3FD4EDF0}"/>
              </a:ext>
            </a:extLst>
          </p:cNvPr>
          <p:cNvGrpSpPr/>
          <p:nvPr/>
        </p:nvGrpSpPr>
        <p:grpSpPr>
          <a:xfrm>
            <a:off x="8791638" y="487052"/>
            <a:ext cx="3253859" cy="554397"/>
            <a:chOff x="1800741" y="6353467"/>
            <a:chExt cx="3253859" cy="554397"/>
          </a:xfrm>
        </p:grpSpPr>
        <p:sp>
          <p:nvSpPr>
            <p:cNvPr id="7" name="object 3">
              <a:extLst>
                <a:ext uri="{FF2B5EF4-FFF2-40B4-BE49-F238E27FC236}">
                  <a16:creationId xmlns:a16="http://schemas.microsoft.com/office/drawing/2014/main" id="{BAAF2D90-55BD-2DED-2460-9A1C2EAC147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ED4C3292-3730-099B-9253-E830852F994B}"/>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a:t>Vineyard Cottage </a:t>
              </a:r>
              <a:r>
                <a:rPr lang="en-IE" sz="1200" dirty="0" err="1"/>
                <a:t>Skatlar</a:t>
              </a:r>
              <a:r>
                <a:rPr lang="en-IE" sz="1200" dirty="0"/>
                <a:t>, Slovenië</a:t>
              </a:r>
            </a:p>
          </p:txBody>
        </p:sp>
      </p:grpSp>
      <p:pic>
        <p:nvPicPr>
          <p:cNvPr id="2" name="Picture 1">
            <a:extLst>
              <a:ext uri="{FF2B5EF4-FFF2-40B4-BE49-F238E27FC236}">
                <a16:creationId xmlns:a16="http://schemas.microsoft.com/office/drawing/2014/main" id="{20083ECC-6444-4D9C-82F6-95A52154DFE4}"/>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756649" y="4198867"/>
            <a:ext cx="3580276" cy="2659133"/>
          </a:xfrm>
          <a:prstGeom prst="rect">
            <a:avLst/>
          </a:prstGeom>
        </p:spPr>
      </p:pic>
    </p:spTree>
    <p:extLst>
      <p:ext uri="{BB962C8B-B14F-4D97-AF65-F5344CB8AC3E}">
        <p14:creationId xmlns:p14="http://schemas.microsoft.com/office/powerpoint/2010/main" val="3840350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62C83-FB1E-6626-C096-11D8911A3B9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0805F11-D1C7-1974-F401-1662D1C88218}"/>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7498978" y="4707804"/>
            <a:ext cx="3580276" cy="2659133"/>
          </a:xfrm>
          <a:prstGeom prst="rect">
            <a:avLst/>
          </a:prstGeom>
        </p:spPr>
      </p:pic>
      <p:sp>
        <p:nvSpPr>
          <p:cNvPr id="14" name="Text Placeholder 3">
            <a:extLst>
              <a:ext uri="{FF2B5EF4-FFF2-40B4-BE49-F238E27FC236}">
                <a16:creationId xmlns:a16="http://schemas.microsoft.com/office/drawing/2014/main" id="{D92805A4-1707-C1DF-BF5C-74A4D2931FD3}"/>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5BA83A7C-C58D-6A2F-A8EA-56A57F9AE16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870F6320-EF47-1DDA-68FF-FF992FBC9A34}"/>
              </a:ext>
            </a:extLst>
          </p:cNvPr>
          <p:cNvSpPr txBox="1">
            <a:spLocks/>
          </p:cNvSpPr>
          <p:nvPr/>
        </p:nvSpPr>
        <p:spPr>
          <a:xfrm>
            <a:off x="629645" y="2003597"/>
            <a:ext cx="438610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Ondersteuning van lokale </a:t>
            </a:r>
          </a:p>
          <a:p>
            <a:pPr>
              <a:lnSpc>
                <a:spcPts val="2900"/>
              </a:lnSpc>
            </a:pPr>
            <a:r>
              <a:rPr lang="en-US" dirty="0"/>
              <a:t>toeleveringsketens </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48A2667B-D5B7-2371-7A26-64F956AFE303}"/>
              </a:ext>
            </a:extLst>
          </p:cNvPr>
          <p:cNvSpPr txBox="1">
            <a:spLocks/>
          </p:cNvSpPr>
          <p:nvPr/>
        </p:nvSpPr>
        <p:spPr>
          <a:xfrm>
            <a:off x="655239" y="3023330"/>
            <a:ext cx="4386107"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Ontdek hoe samenwerking met lokale ambachtslieden, leveranciers en bouwprofessionals de regionale economische ontwikkeling bevordert. Het gebruik van lokaal geproduceerde materialen vermindert transportemissies, ondersteunt lokale bedrijven en behoudt traditionele bouwtechnieken die bijdragen aan een gevoel van verbondenheid met de plek.</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C994484A-F9D1-AE44-6407-831CB37B45A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
        <p:nvSpPr>
          <p:cNvPr id="2" name="Text Placeholder 5">
            <a:extLst>
              <a:ext uri="{FF2B5EF4-FFF2-40B4-BE49-F238E27FC236}">
                <a16:creationId xmlns:a16="http://schemas.microsoft.com/office/drawing/2014/main" id="{5A78E61E-1D81-9424-6811-47F39E53475C}"/>
              </a:ext>
            </a:extLst>
          </p:cNvPr>
          <p:cNvSpPr txBox="1">
            <a:spLocks/>
          </p:cNvSpPr>
          <p:nvPr/>
        </p:nvSpPr>
        <p:spPr>
          <a:xfrm>
            <a:off x="5969309" y="2003597"/>
            <a:ext cx="513796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De gastervaring verbeteren door authentiek design</a:t>
            </a:r>
          </a:p>
          <a:p>
            <a:pPr>
              <a:lnSpc>
                <a:spcPts val="2900"/>
              </a:lnSpc>
            </a:pPr>
            <a:endParaRPr lang="en-US" dirty="0"/>
          </a:p>
          <a:p>
            <a:pPr>
              <a:lnSpc>
                <a:spcPts val="2900"/>
              </a:lnSpc>
            </a:pPr>
            <a:endParaRPr lang="en-US" dirty="0"/>
          </a:p>
        </p:txBody>
      </p:sp>
      <p:sp>
        <p:nvSpPr>
          <p:cNvPr id="3" name="Text Placeholder 4">
            <a:extLst>
              <a:ext uri="{FF2B5EF4-FFF2-40B4-BE49-F238E27FC236}">
                <a16:creationId xmlns:a16="http://schemas.microsoft.com/office/drawing/2014/main" id="{FAD9E888-E0BC-C079-1908-A72A8CC75FED}"/>
              </a:ext>
            </a:extLst>
          </p:cNvPr>
          <p:cNvSpPr txBox="1">
            <a:spLocks/>
          </p:cNvSpPr>
          <p:nvPr/>
        </p:nvSpPr>
        <p:spPr>
          <a:xfrm>
            <a:off x="5994904" y="3023330"/>
            <a:ext cx="4834461"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Ontdek hoe materiaalkeuzes het uiterlijk, het gevoel en de emotionele impact van een ruimte bepalen. Lokale en natuurlijke materialen creëren authentieke, verhaalrijke omgevingen die gasten onthouden en delen, waardoor de waarde van culturele onderdompeling in toeristische ervaringen wordt versterkt.</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683843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96878-3669-4102-8944-4451180B7194}"/>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28D56BF-7062-D2AA-CF8D-41A173611767}"/>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D2EF999A-DBFB-380C-D4E7-A720E499919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C15149FC-9986-7DC9-98A4-F8ED7B4A4296}"/>
              </a:ext>
            </a:extLst>
          </p:cNvPr>
          <p:cNvSpPr txBox="1">
            <a:spLocks/>
          </p:cNvSpPr>
          <p:nvPr/>
        </p:nvSpPr>
        <p:spPr>
          <a:xfrm>
            <a:off x="629645" y="1789715"/>
            <a:ext cx="390201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Evenwicht tussen kosten, duurzaamheid en levensduur</a:t>
            </a:r>
          </a:p>
          <a:p>
            <a:pPr>
              <a:lnSpc>
                <a:spcPts val="2900"/>
              </a:lnSpc>
            </a:pPr>
            <a:endParaRPr lang="en-US" dirty="0"/>
          </a:p>
        </p:txBody>
      </p:sp>
      <p:sp>
        <p:nvSpPr>
          <p:cNvPr id="17" name="Text Placeholder 4">
            <a:extLst>
              <a:ext uri="{FF2B5EF4-FFF2-40B4-BE49-F238E27FC236}">
                <a16:creationId xmlns:a16="http://schemas.microsoft.com/office/drawing/2014/main" id="{DB6060C4-FE2B-98B1-EC67-3A34402A3B63}"/>
              </a:ext>
            </a:extLst>
          </p:cNvPr>
          <p:cNvSpPr txBox="1">
            <a:spLocks/>
          </p:cNvSpPr>
          <p:nvPr/>
        </p:nvSpPr>
        <p:spPr>
          <a:xfrm>
            <a:off x="629644" y="3215118"/>
            <a:ext cx="4521879"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Leer hoe u materialen niet alleen op prijs kunt beoordelen, maar ook op langetermijnprestaties, onderhoudsbehoeften en duurzaamheidskwaliteiten. Leer hoe u esthetiek en functionaliteit in evenwicht kunt brengen, zodat materialen duurzaam en energiezuinig zijn en geschikt voor het lokale klimaat en de lokale context.</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745BCFD6-306E-CB60-3B8E-25B6CBA5C06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17</a:t>
            </a:fld>
            <a:endParaRPr lang="fr-CA" sz="1200" dirty="0"/>
          </a:p>
        </p:txBody>
      </p:sp>
      <p:sp>
        <p:nvSpPr>
          <p:cNvPr id="4" name="Freeform 3">
            <a:extLst>
              <a:ext uri="{FF2B5EF4-FFF2-40B4-BE49-F238E27FC236}">
                <a16:creationId xmlns:a16="http://schemas.microsoft.com/office/drawing/2014/main" id="{4CC626DF-EAC4-6D78-DA40-6F41F14A5C53}"/>
              </a:ext>
            </a:extLst>
          </p:cNvPr>
          <p:cNvSpPr/>
          <p:nvPr/>
        </p:nvSpPr>
        <p:spPr>
          <a:xfrm>
            <a:off x="5876200" y="2111193"/>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1139" t="1044" r="-47215" b="-1044"/>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90211A75-8158-7C04-FA57-47EC81DF903F}"/>
              </a:ext>
            </a:extLst>
          </p:cNvPr>
          <p:cNvGrpSpPr/>
          <p:nvPr/>
        </p:nvGrpSpPr>
        <p:grpSpPr>
          <a:xfrm>
            <a:off x="8974454" y="2937919"/>
            <a:ext cx="3253859" cy="554397"/>
            <a:chOff x="1800741" y="6353467"/>
            <a:chExt cx="3253859" cy="554397"/>
          </a:xfrm>
        </p:grpSpPr>
        <p:sp>
          <p:nvSpPr>
            <p:cNvPr id="7" name="object 3">
              <a:extLst>
                <a:ext uri="{FF2B5EF4-FFF2-40B4-BE49-F238E27FC236}">
                  <a16:creationId xmlns:a16="http://schemas.microsoft.com/office/drawing/2014/main" id="{20387274-D07C-B690-8224-0B39EEFD94BE}"/>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914CF34C-A127-D5D7-6EAD-6E5390CA3932}"/>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US" sz="1200" dirty="0"/>
                <a:t>De Old </a:t>
              </a:r>
              <a:r>
                <a:rPr lang="en-US" sz="1200" dirty="0" err="1"/>
                <a:t>Signorie </a:t>
              </a:r>
              <a:r>
                <a:rPr lang="en-US" sz="1200" dirty="0"/>
                <a:t>BB, Nederland</a:t>
              </a:r>
              <a:endParaRPr lang="en-IE" sz="1200" dirty="0"/>
            </a:p>
          </p:txBody>
        </p:sp>
      </p:grpSp>
      <p:pic>
        <p:nvPicPr>
          <p:cNvPr id="2" name="Picture 1">
            <a:extLst>
              <a:ext uri="{FF2B5EF4-FFF2-40B4-BE49-F238E27FC236}">
                <a16:creationId xmlns:a16="http://schemas.microsoft.com/office/drawing/2014/main" id="{0F92D317-A23E-9EF7-2C2D-8D1FDF55103E}"/>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4396003" y="4481638"/>
            <a:ext cx="3580276" cy="2659133"/>
          </a:xfrm>
          <a:prstGeom prst="rect">
            <a:avLst/>
          </a:prstGeom>
        </p:spPr>
      </p:pic>
    </p:spTree>
    <p:extLst>
      <p:ext uri="{BB962C8B-B14F-4D97-AF65-F5344CB8AC3E}">
        <p14:creationId xmlns:p14="http://schemas.microsoft.com/office/powerpoint/2010/main" val="1898698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2DF0E-1D41-B420-D515-2AC7DE7FB8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63DCB12-B617-5A1D-7E84-802345B03824}"/>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06F6FDB9-2277-4300-B127-710CE004AACA}"/>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2ACEA0ED-B006-5B3D-ECC4-3C3C8874799E}"/>
              </a:ext>
            </a:extLst>
          </p:cNvPr>
          <p:cNvSpPr>
            <a:spLocks noGrp="1"/>
          </p:cNvSpPr>
          <p:nvPr>
            <p:ph type="body" sz="quarter" idx="16"/>
          </p:nvPr>
        </p:nvSpPr>
        <p:spPr>
          <a:xfrm>
            <a:off x="5971426" y="941779"/>
            <a:ext cx="4201274" cy="803654"/>
          </a:xfrm>
          <a:prstGeom prst="rect">
            <a:avLst/>
          </a:prstGeom>
        </p:spPr>
        <p:txBody>
          <a:bodyPr/>
          <a:lstStyle/>
          <a:p>
            <a:pPr>
              <a:lnSpc>
                <a:spcPts val="2960"/>
              </a:lnSpc>
            </a:pPr>
            <a:r>
              <a:rPr lang="en-GB" dirty="0"/>
              <a:t>Ontwerpen voor passieve energie-efficiëntie</a:t>
            </a:r>
          </a:p>
          <a:p>
            <a:pPr>
              <a:lnSpc>
                <a:spcPts val="2960"/>
              </a:lnSpc>
            </a:pPr>
            <a:endParaRPr lang="en-GB" sz="2800" dirty="0"/>
          </a:p>
        </p:txBody>
      </p:sp>
      <p:sp>
        <p:nvSpPr>
          <p:cNvPr id="4" name="Text Placeholder 3">
            <a:extLst>
              <a:ext uri="{FF2B5EF4-FFF2-40B4-BE49-F238E27FC236}">
                <a16:creationId xmlns:a16="http://schemas.microsoft.com/office/drawing/2014/main" id="{9862BC07-5394-0A22-B15A-F8E6041B0287}"/>
              </a:ext>
            </a:extLst>
          </p:cNvPr>
          <p:cNvSpPr>
            <a:spLocks noGrp="1"/>
          </p:cNvSpPr>
          <p:nvPr>
            <p:ph type="body" sz="quarter" idx="21"/>
          </p:nvPr>
        </p:nvSpPr>
        <p:spPr>
          <a:xfrm>
            <a:off x="5964699" y="2569380"/>
            <a:ext cx="5008101"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Ontwerpen voor passieve energie-efficiëntie betekent ruimtes creëren die op natuurlijke wijze de temperatuur en luchtstroom reguleren, waardoor de behoefte aan kunstmatige verwarming, koeling of verlichting tot een minimum wordt beperkt. Door bioklimatologische ontwerpprincipes toe te passen, kunt u de indeling van uw gebouw afstemmen op de natuurlijke omgeving om het energieverbruik te verminderen en tegelijkertijd het comfort van uw gasten te behouden. </a:t>
            </a:r>
            <a:endParaRPr lang="en-US" sz="2200" dirty="0"/>
          </a:p>
        </p:txBody>
      </p:sp>
      <p:sp>
        <p:nvSpPr>
          <p:cNvPr id="11" name="Slide Number Placeholder 5">
            <a:extLst>
              <a:ext uri="{FF2B5EF4-FFF2-40B4-BE49-F238E27FC236}">
                <a16:creationId xmlns:a16="http://schemas.microsoft.com/office/drawing/2014/main" id="{EB5C49B9-0AF7-9864-9B10-954D3A958E1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sp>
        <p:nvSpPr>
          <p:cNvPr id="2" name="Freeform 1">
            <a:extLst>
              <a:ext uri="{FF2B5EF4-FFF2-40B4-BE49-F238E27FC236}">
                <a16:creationId xmlns:a16="http://schemas.microsoft.com/office/drawing/2014/main" id="{225945E8-FBC8-EE21-730C-2BC0BC9EB0CF}"/>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8" name="Group 7">
            <a:extLst>
              <a:ext uri="{FF2B5EF4-FFF2-40B4-BE49-F238E27FC236}">
                <a16:creationId xmlns:a16="http://schemas.microsoft.com/office/drawing/2014/main" id="{DE2DE88E-E5E8-BA82-ED06-0C7049BD8F84}"/>
              </a:ext>
            </a:extLst>
          </p:cNvPr>
          <p:cNvGrpSpPr/>
          <p:nvPr/>
        </p:nvGrpSpPr>
        <p:grpSpPr>
          <a:xfrm>
            <a:off x="3557085" y="5628743"/>
            <a:ext cx="3341256" cy="590931"/>
            <a:chOff x="1800741" y="6326925"/>
            <a:chExt cx="3253859" cy="590931"/>
          </a:xfrm>
        </p:grpSpPr>
        <p:sp>
          <p:nvSpPr>
            <p:cNvPr id="9" name="object 3">
              <a:extLst>
                <a:ext uri="{FF2B5EF4-FFF2-40B4-BE49-F238E27FC236}">
                  <a16:creationId xmlns:a16="http://schemas.microsoft.com/office/drawing/2014/main" id="{D1207C57-E63F-F7FF-730E-C46CFA354A7B}"/>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C35453BB-DDE9-BFD4-E909-FB937407409E}"/>
                </a:ext>
              </a:extLst>
            </p:cNvPr>
            <p:cNvSpPr txBox="1">
              <a:spLocks/>
            </p:cNvSpPr>
            <p:nvPr/>
          </p:nvSpPr>
          <p:spPr>
            <a:xfrm>
              <a:off x="1800742" y="6326925"/>
              <a:ext cx="3253858" cy="590931"/>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err="1"/>
                <a:t>Reddingsboot </a:t>
              </a:r>
              <a:r>
                <a:rPr lang="en-IE" sz="1200" dirty="0"/>
                <a:t>Harlingen Boot, Nederland</a:t>
              </a:r>
            </a:p>
          </p:txBody>
        </p:sp>
      </p:grpSp>
      <p:pic>
        <p:nvPicPr>
          <p:cNvPr id="12" name="Picture 11">
            <a:extLst>
              <a:ext uri="{FF2B5EF4-FFF2-40B4-BE49-F238E27FC236}">
                <a16:creationId xmlns:a16="http://schemas.microsoft.com/office/drawing/2014/main" id="{596432C8-CD02-8D24-390B-A3AFB2DBF391}"/>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840186" y="4492524"/>
            <a:ext cx="3580276" cy="2659133"/>
          </a:xfrm>
          <a:prstGeom prst="rect">
            <a:avLst/>
          </a:prstGeom>
        </p:spPr>
      </p:pic>
    </p:spTree>
    <p:extLst>
      <p:ext uri="{BB962C8B-B14F-4D97-AF65-F5344CB8AC3E}">
        <p14:creationId xmlns:p14="http://schemas.microsoft.com/office/powerpoint/2010/main" val="2420806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A7857-67B5-0C6E-BC24-EECAEB32508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5739B10-D5D5-0083-CBDE-D64828952510}"/>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1E49959A-076A-7B75-6F05-B08F9D6A9440}"/>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BBC6663A-536F-CA7D-4495-9841681ECDCD}"/>
              </a:ext>
            </a:extLst>
          </p:cNvPr>
          <p:cNvSpPr>
            <a:spLocks noGrp="1"/>
          </p:cNvSpPr>
          <p:nvPr>
            <p:ph type="body" sz="quarter" idx="16"/>
          </p:nvPr>
        </p:nvSpPr>
        <p:spPr>
          <a:xfrm>
            <a:off x="4061943" y="886031"/>
            <a:ext cx="4786782" cy="803654"/>
          </a:xfrm>
          <a:prstGeom prst="rect">
            <a:avLst/>
          </a:prstGeom>
        </p:spPr>
        <p:txBody>
          <a:bodyPr/>
          <a:lstStyle/>
          <a:p>
            <a:pPr>
              <a:lnSpc>
                <a:spcPts val="2960"/>
              </a:lnSpc>
            </a:pPr>
            <a:r>
              <a:rPr lang="en-GB" dirty="0"/>
              <a:t>Ontwerpen voor passieve energie-efficiëntie</a:t>
            </a:r>
          </a:p>
          <a:p>
            <a:pPr>
              <a:lnSpc>
                <a:spcPts val="2960"/>
              </a:lnSpc>
            </a:pPr>
            <a:endParaRPr lang="en-GB" sz="2800" dirty="0"/>
          </a:p>
        </p:txBody>
      </p:sp>
      <p:sp>
        <p:nvSpPr>
          <p:cNvPr id="4" name="Text Placeholder 3">
            <a:extLst>
              <a:ext uri="{FF2B5EF4-FFF2-40B4-BE49-F238E27FC236}">
                <a16:creationId xmlns:a16="http://schemas.microsoft.com/office/drawing/2014/main" id="{05390A09-8C8D-4886-3A99-7B2B325F180E}"/>
              </a:ext>
            </a:extLst>
          </p:cNvPr>
          <p:cNvSpPr>
            <a:spLocks noGrp="1"/>
          </p:cNvSpPr>
          <p:nvPr>
            <p:ph type="body" sz="quarter" idx="21"/>
          </p:nvPr>
        </p:nvSpPr>
        <p:spPr>
          <a:xfrm>
            <a:off x="4055218" y="2346525"/>
            <a:ext cx="6729323"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Dit omvat weloverwogen beslissingen over de oriëntatie van het gebouw, zoals het plaatsen van ramen om zonlicht op te vangen in koudere maanden en schaduw te bieden in warmere maanden. Het omvat ook het integreren van natuurlijke ventilatie, het gebruik van thermische massamaterialen zoals steen of beton om warmte vast te houden, en het ontwerpen van overstekken of groene daken om temperatuurschommelingen te beheersen.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Voor accommodaties op het platteland of alternatieve accommodaties, waar nutsvoorzieningen beperkt of duur kunnen zijn, bieden passieve energiestrategieën een betaalbare, milieuvriendelijke oplossing die zowel de duurzaamheid als de gasttevredenheid verhoogt.</a:t>
            </a:r>
          </a:p>
          <a:p>
            <a:pPr>
              <a:lnSpc>
                <a:spcPts val="2340"/>
              </a:lnSpc>
            </a:pPr>
            <a:endParaRPr lang="en-US" sz="2200" dirty="0"/>
          </a:p>
        </p:txBody>
      </p:sp>
      <p:sp>
        <p:nvSpPr>
          <p:cNvPr id="11" name="Slide Number Placeholder 5">
            <a:extLst>
              <a:ext uri="{FF2B5EF4-FFF2-40B4-BE49-F238E27FC236}">
                <a16:creationId xmlns:a16="http://schemas.microsoft.com/office/drawing/2014/main" id="{373E0B3D-2E9D-50AD-88DF-9075551679E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19</a:t>
            </a:fld>
            <a:endParaRPr lang="fr-CA" sz="1200" dirty="0"/>
          </a:p>
        </p:txBody>
      </p:sp>
      <p:pic>
        <p:nvPicPr>
          <p:cNvPr id="3" name="Picture 2">
            <a:extLst>
              <a:ext uri="{FF2B5EF4-FFF2-40B4-BE49-F238E27FC236}">
                <a16:creationId xmlns:a16="http://schemas.microsoft.com/office/drawing/2014/main" id="{A82169D8-B883-EAA6-4BD8-6B72898E434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74942" y="4344368"/>
            <a:ext cx="3580276" cy="2659133"/>
          </a:xfrm>
          <a:prstGeom prst="rect">
            <a:avLst/>
          </a:prstGeom>
        </p:spPr>
      </p:pic>
    </p:spTree>
    <p:extLst>
      <p:ext uri="{BB962C8B-B14F-4D97-AF65-F5344CB8AC3E}">
        <p14:creationId xmlns:p14="http://schemas.microsoft.com/office/powerpoint/2010/main" val="1326477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0" name="Picture Placeholder 10" descr="A wooden house with a lantern and a hot tub in the woods&#10;&#10;AI-generated content may be incorrect.">
            <a:extLst>
              <a:ext uri="{FF2B5EF4-FFF2-40B4-BE49-F238E27FC236}">
                <a16:creationId xmlns:a16="http://schemas.microsoft.com/office/drawing/2014/main" id="{17498AD6-8D06-C042-1691-6C3932283900}"/>
              </a:ext>
            </a:extLst>
          </p:cNvPr>
          <p:cNvPicPr>
            <a:picLocks noGrp="1" noChangeAspect="1"/>
          </p:cNvPicPr>
          <p:nvPr>
            <p:ph type="pic" sz="quarter" idx="19"/>
          </p:nvPr>
        </p:nvPicPr>
        <p:blipFill>
          <a:blip r:embed="rId2"/>
          <a:srcRect l="2009" r="2009"/>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0" y="2536482"/>
            <a:ext cx="4705975" cy="3066422"/>
          </a:xfrm>
        </p:spPr>
        <p:txBody>
          <a:bodyPr>
            <a:noAutofit/>
          </a:bodyPr>
          <a:lstStyle/>
          <a:p>
            <a:pPr>
              <a:lnSpc>
                <a:spcPts val="3900"/>
              </a:lnSpc>
            </a:pPr>
            <a:r>
              <a:rPr lang="en-GB" sz="4000" b="1" dirty="0"/>
              <a:t>Sectie 2 </a:t>
            </a:r>
          </a:p>
          <a:p>
            <a:pPr>
              <a:lnSpc>
                <a:spcPts val="3900"/>
              </a:lnSpc>
            </a:pPr>
            <a:endParaRPr lang="en-GB" sz="4000" dirty="0"/>
          </a:p>
          <a:p>
            <a:pPr>
              <a:lnSpc>
                <a:spcPts val="3900"/>
              </a:lnSpc>
            </a:pPr>
            <a:r>
              <a:rPr lang="en-GB" sz="4000" dirty="0"/>
              <a:t>Betere bouwkeuzes Materialen, indeling en flexibiliteit</a:t>
            </a:r>
          </a:p>
          <a:p>
            <a:pPr>
              <a:lnSpc>
                <a:spcPts val="3900"/>
              </a:lnSpc>
            </a:pPr>
            <a:endParaRPr lang="en-GB" sz="4000" dirty="0"/>
          </a:p>
          <a:p>
            <a:pPr>
              <a:lnSpc>
                <a:spcPts val="3900"/>
              </a:lnSpc>
            </a:pPr>
            <a:endParaRPr lang="en-GB" sz="4000" dirty="0"/>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5000" b="1" dirty="0"/>
              <a:t>Module 3 </a:t>
            </a:r>
            <a:r>
              <a:rPr lang="en-IE" sz="5000" dirty="0"/>
              <a:t>(Deel 2)</a:t>
            </a: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
        <p:nvSpPr>
          <p:cNvPr id="13" name="Text Placeholder 12">
            <a:extLst>
              <a:ext uri="{FF2B5EF4-FFF2-40B4-BE49-F238E27FC236}">
                <a16:creationId xmlns:a16="http://schemas.microsoft.com/office/drawing/2014/main" id="{3EF016B2-31BD-512C-E3F3-F7E8B8284C03}"/>
              </a:ext>
            </a:extLst>
          </p:cNvPr>
          <p:cNvSpPr>
            <a:spLocks noGrp="1"/>
          </p:cNvSpPr>
          <p:nvPr>
            <p:ph type="body" sz="quarter" idx="65"/>
          </p:nvPr>
        </p:nvSpPr>
        <p:spPr>
          <a:xfrm>
            <a:off x="8818537" y="1451578"/>
            <a:ext cx="3373464" cy="452458"/>
          </a:xfrm>
          <a:solidFill>
            <a:srgbClr val="EC7C69"/>
          </a:solidFill>
        </p:spPr>
        <p:txBody>
          <a:bodyPr/>
          <a:lstStyle/>
          <a:p>
            <a:pPr algn="ctr"/>
            <a:r>
              <a:rPr lang="en-IE" sz="1200" dirty="0"/>
              <a:t>Fotocredits: </a:t>
            </a:r>
          </a:p>
          <a:p>
            <a:pPr algn="ctr"/>
            <a:r>
              <a:rPr lang="en-IE" sz="1200" dirty="0"/>
              <a:t>Boomhut in Bled, Boven-Krain, Slovenië</a:t>
            </a:r>
          </a:p>
        </p:txBody>
      </p:sp>
    </p:spTree>
    <p:extLst>
      <p:ext uri="{BB962C8B-B14F-4D97-AF65-F5344CB8AC3E}">
        <p14:creationId xmlns:p14="http://schemas.microsoft.com/office/powerpoint/2010/main" val="1721721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475D3-17F5-AE32-19B0-76345074BB62}"/>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944330E7-27B4-56BC-FBB4-5F0EE5D5EF21}"/>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3F622EAA-64E4-EB30-0AE4-2E6D7CE7A35F}"/>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74918195-F021-2589-07C7-B99A2815DED6}"/>
              </a:ext>
            </a:extLst>
          </p:cNvPr>
          <p:cNvSpPr txBox="1">
            <a:spLocks/>
          </p:cNvSpPr>
          <p:nvPr/>
        </p:nvSpPr>
        <p:spPr>
          <a:xfrm>
            <a:off x="629645" y="2003597"/>
            <a:ext cx="3485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Bioklimatologische ontwerpprincipes</a:t>
            </a:r>
          </a:p>
          <a:p>
            <a:pPr>
              <a:lnSpc>
                <a:spcPts val="2900"/>
              </a:lnSpc>
            </a:pPr>
            <a:endParaRPr lang="en-US" sz="3600" dirty="0"/>
          </a:p>
        </p:txBody>
      </p:sp>
      <p:sp>
        <p:nvSpPr>
          <p:cNvPr id="17" name="Text Placeholder 4">
            <a:extLst>
              <a:ext uri="{FF2B5EF4-FFF2-40B4-BE49-F238E27FC236}">
                <a16:creationId xmlns:a16="http://schemas.microsoft.com/office/drawing/2014/main" id="{D61F70B7-FF9E-FD57-75E8-3EE08AAF7779}"/>
              </a:ext>
            </a:extLst>
          </p:cNvPr>
          <p:cNvSpPr txBox="1">
            <a:spLocks/>
          </p:cNvSpPr>
          <p:nvPr/>
        </p:nvSpPr>
        <p:spPr>
          <a:xfrm>
            <a:off x="655239" y="3023330"/>
            <a:ext cx="4521879"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Ontdek hoe u accommodaties kunt ontwerpen die van nature koel blijven in de zomer en warm in de winter door gebruik te maken van een slimme indeling, oriëntatie op de zon, dwarsventilatie en zonweringstechnieken. Dit vermindert de afhankelijkheid van kunstmatige verwarmings- en koelsystemen, verlaagt de energiekosten en biedt gasten een comfortabel, klimaatgevoelig verblijf.</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1E74DBFC-94BA-871D-EAD3-487311A994D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20</a:t>
            </a:fld>
            <a:endParaRPr lang="fr-CA" sz="1200" dirty="0"/>
          </a:p>
        </p:txBody>
      </p:sp>
      <p:sp>
        <p:nvSpPr>
          <p:cNvPr id="4" name="Freeform 3">
            <a:extLst>
              <a:ext uri="{FF2B5EF4-FFF2-40B4-BE49-F238E27FC236}">
                <a16:creationId xmlns:a16="http://schemas.microsoft.com/office/drawing/2014/main" id="{69746FBB-5481-B33C-7DE5-FED78493173F}"/>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0CE08E81-0002-E283-D9BA-E70EAC7B85F0}"/>
              </a:ext>
            </a:extLst>
          </p:cNvPr>
          <p:cNvGrpSpPr/>
          <p:nvPr/>
        </p:nvGrpSpPr>
        <p:grpSpPr>
          <a:xfrm>
            <a:off x="9108141" y="487052"/>
            <a:ext cx="2937356" cy="554397"/>
            <a:chOff x="1800741" y="6353467"/>
            <a:chExt cx="3253859" cy="554397"/>
          </a:xfrm>
        </p:grpSpPr>
        <p:sp>
          <p:nvSpPr>
            <p:cNvPr id="7" name="object 3">
              <a:extLst>
                <a:ext uri="{FF2B5EF4-FFF2-40B4-BE49-F238E27FC236}">
                  <a16:creationId xmlns:a16="http://schemas.microsoft.com/office/drawing/2014/main" id="{CA833E5C-9D2F-EB1D-3453-25483670C80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F68C273D-F920-38C1-A342-BFBE078FD48D}"/>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a:t>Urban Picnic, Italië</a:t>
              </a:r>
            </a:p>
          </p:txBody>
        </p:sp>
      </p:grpSp>
      <p:pic>
        <p:nvPicPr>
          <p:cNvPr id="2" name="Picture 1">
            <a:extLst>
              <a:ext uri="{FF2B5EF4-FFF2-40B4-BE49-F238E27FC236}">
                <a16:creationId xmlns:a16="http://schemas.microsoft.com/office/drawing/2014/main" id="{8CC9A6E8-F0C8-394C-13EE-AD3D2D5C128F}"/>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756649" y="4198867"/>
            <a:ext cx="3580276" cy="2659133"/>
          </a:xfrm>
          <a:prstGeom prst="rect">
            <a:avLst/>
          </a:prstGeom>
        </p:spPr>
      </p:pic>
    </p:spTree>
    <p:extLst>
      <p:ext uri="{BB962C8B-B14F-4D97-AF65-F5344CB8AC3E}">
        <p14:creationId xmlns:p14="http://schemas.microsoft.com/office/powerpoint/2010/main" val="164408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44BE7-CD71-2BDF-D661-76D37C71D8C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68DD797-FBA0-7E3A-1F70-9A334F59B724}"/>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227691" y="-635160"/>
            <a:ext cx="3580276" cy="2659133"/>
          </a:xfrm>
          <a:prstGeom prst="rect">
            <a:avLst/>
          </a:prstGeom>
        </p:spPr>
      </p:pic>
      <p:sp>
        <p:nvSpPr>
          <p:cNvPr id="14" name="Text Placeholder 3">
            <a:extLst>
              <a:ext uri="{FF2B5EF4-FFF2-40B4-BE49-F238E27FC236}">
                <a16:creationId xmlns:a16="http://schemas.microsoft.com/office/drawing/2014/main" id="{6E15D56B-D390-7DA3-9CE3-68479AA77DD5}"/>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EFDBA100-1465-A002-AAE9-7DA0BE7BC665}"/>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7F2E694A-9B20-A4EC-0096-A134C6F0BDC0}"/>
              </a:ext>
            </a:extLst>
          </p:cNvPr>
          <p:cNvSpPr txBox="1">
            <a:spLocks/>
          </p:cNvSpPr>
          <p:nvPr/>
        </p:nvSpPr>
        <p:spPr>
          <a:xfrm>
            <a:off x="629645" y="2003597"/>
            <a:ext cx="3485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Slimme oriëntatie en indeling</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A25519D3-1667-DD9B-0CED-71FDE8BB92F3}"/>
              </a:ext>
            </a:extLst>
          </p:cNvPr>
          <p:cNvSpPr txBox="1">
            <a:spLocks/>
          </p:cNvSpPr>
          <p:nvPr/>
        </p:nvSpPr>
        <p:spPr>
          <a:xfrm>
            <a:off x="655239" y="3023330"/>
            <a:ext cx="5118032"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Beheers de kunst van het plaatsen van ramen, deuren en muren om natuurlijk licht te maximaliseren, een effectieve luchtstroom te bevorderen en passieve temperatuurregeling te ondersteunen. Strategische beslissingen over de indeling zoals deze verhogen niet alleen het comfort van de gasten, maar minimaliseren ook de afhankelijkheid van mechanische verwarming en koeling, waardoor uw accommodatie energiezuiniger en milieuvriendelijker wordt.</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CAB9E1E4-D285-EDA9-E56D-839AEE0035E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21</a:t>
            </a:fld>
            <a:endParaRPr lang="fr-CA" sz="1200" dirty="0"/>
          </a:p>
        </p:txBody>
      </p:sp>
      <p:sp>
        <p:nvSpPr>
          <p:cNvPr id="2" name="Text Placeholder 5">
            <a:extLst>
              <a:ext uri="{FF2B5EF4-FFF2-40B4-BE49-F238E27FC236}">
                <a16:creationId xmlns:a16="http://schemas.microsoft.com/office/drawing/2014/main" id="{E5811EEA-6B18-BF42-5D72-EC100010B63A}"/>
              </a:ext>
            </a:extLst>
          </p:cNvPr>
          <p:cNvSpPr txBox="1">
            <a:spLocks/>
          </p:cNvSpPr>
          <p:nvPr/>
        </p:nvSpPr>
        <p:spPr>
          <a:xfrm>
            <a:off x="6460355" y="2049719"/>
            <a:ext cx="294160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Thermische massa en isolatie</a:t>
            </a:r>
          </a:p>
          <a:p>
            <a:pPr>
              <a:lnSpc>
                <a:spcPts val="2900"/>
              </a:lnSpc>
            </a:pPr>
            <a:endParaRPr lang="en-US" dirty="0"/>
          </a:p>
          <a:p>
            <a:pPr>
              <a:lnSpc>
                <a:spcPts val="2900"/>
              </a:lnSpc>
            </a:pPr>
            <a:endParaRPr lang="en-US" dirty="0"/>
          </a:p>
        </p:txBody>
      </p:sp>
      <p:sp>
        <p:nvSpPr>
          <p:cNvPr id="3" name="Text Placeholder 4">
            <a:extLst>
              <a:ext uri="{FF2B5EF4-FFF2-40B4-BE49-F238E27FC236}">
                <a16:creationId xmlns:a16="http://schemas.microsoft.com/office/drawing/2014/main" id="{7E1024FE-19E7-D411-B853-EA91429CFBC4}"/>
              </a:ext>
            </a:extLst>
          </p:cNvPr>
          <p:cNvSpPr txBox="1">
            <a:spLocks/>
          </p:cNvSpPr>
          <p:nvPr/>
        </p:nvSpPr>
        <p:spPr>
          <a:xfrm>
            <a:off x="6485950" y="3069452"/>
            <a:ext cx="4508431"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Leer praktische strategieën om natuurlijke luchtstroom te bevorderen, waaronder het gebruik van ontwerpen met dwarsventilatie, bedienbare ramen en openluchtruimtes die passieve koeling bevorderen. Deze oplossingen verminderen de afhankelijkheid van mechanische systemen, verlagen de energiekosten en creëren een gezondere, comfortabelere omgeving voor gasten.</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2682339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51C9E-7A91-3F65-5818-FFD942A37B8C}"/>
            </a:ext>
          </a:extLst>
        </p:cNvPr>
        <p:cNvGrpSpPr/>
        <p:nvPr/>
      </p:nvGrpSpPr>
      <p:grpSpPr>
        <a:xfrm>
          <a:off x="0" y="0"/>
          <a:ext cx="0" cy="0"/>
          <a:chOff x="0" y="0"/>
          <a:chExt cx="0" cy="0"/>
        </a:xfrm>
      </p:grpSpPr>
      <p:sp>
        <p:nvSpPr>
          <p:cNvPr id="3" name="Freeform 2">
            <a:extLst>
              <a:ext uri="{FF2B5EF4-FFF2-40B4-BE49-F238E27FC236}">
                <a16:creationId xmlns:a16="http://schemas.microsoft.com/office/drawing/2014/main" id="{6EF27FBE-AFC4-91B9-4F84-BDFE4978EB70}"/>
              </a:ext>
            </a:extLst>
          </p:cNvPr>
          <p:cNvSpPr/>
          <p:nvPr/>
        </p:nvSpPr>
        <p:spPr>
          <a:xfrm>
            <a:off x="6096000" y="2476793"/>
            <a:ext cx="4995017" cy="43812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a:blip r:embed="rId2"/>
            <a:srcRect/>
            <a:stretch>
              <a:fillRect t="-17968" b="-17968"/>
            </a:stretch>
          </a:blipFill>
        </p:spPr>
        <p:txBody>
          <a:bodyPr wrap="square" lIns="0" tIns="0" rIns="0" bIns="0" rtlCol="0">
            <a:noAutofit/>
          </a:bodyPr>
          <a:lstStyle/>
          <a:p>
            <a:endParaRPr>
              <a:solidFill>
                <a:srgbClr val="459597"/>
              </a:solidFill>
            </a:endParaRPr>
          </a:p>
        </p:txBody>
      </p:sp>
      <p:grpSp>
        <p:nvGrpSpPr>
          <p:cNvPr id="6" name="Group 5">
            <a:extLst>
              <a:ext uri="{FF2B5EF4-FFF2-40B4-BE49-F238E27FC236}">
                <a16:creationId xmlns:a16="http://schemas.microsoft.com/office/drawing/2014/main" id="{BF3050FF-DE70-6D8E-0BE3-29D79B2D1F7C}"/>
              </a:ext>
            </a:extLst>
          </p:cNvPr>
          <p:cNvGrpSpPr/>
          <p:nvPr/>
        </p:nvGrpSpPr>
        <p:grpSpPr>
          <a:xfrm>
            <a:off x="8593508" y="3151801"/>
            <a:ext cx="3253859" cy="554397"/>
            <a:chOff x="1800741" y="6353467"/>
            <a:chExt cx="3253859" cy="554397"/>
          </a:xfrm>
        </p:grpSpPr>
        <p:sp>
          <p:nvSpPr>
            <p:cNvPr id="9" name="object 3">
              <a:extLst>
                <a:ext uri="{FF2B5EF4-FFF2-40B4-BE49-F238E27FC236}">
                  <a16:creationId xmlns:a16="http://schemas.microsoft.com/office/drawing/2014/main" id="{033A16CC-6211-0B43-53CB-C2A59BD1B510}"/>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2957F243-4103-A57C-C3BE-15C2D5D2F1B6}"/>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r>
                <a:rPr lang="en-IE" sz="1200" dirty="0" err="1"/>
                <a:t>LoopHead Lighthouse.ie</a:t>
              </a:r>
              <a:endParaRPr lang="en-IE" sz="1200" dirty="0"/>
            </a:p>
          </p:txBody>
        </p:sp>
      </p:grpSp>
      <p:sp>
        <p:nvSpPr>
          <p:cNvPr id="14" name="Text Placeholder 3">
            <a:extLst>
              <a:ext uri="{FF2B5EF4-FFF2-40B4-BE49-F238E27FC236}">
                <a16:creationId xmlns:a16="http://schemas.microsoft.com/office/drawing/2014/main" id="{32CAB8F9-5C57-8B22-E95D-9C4E84C979DA}"/>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A74CD231-1418-EFBC-86B1-EB69F8D6CF1B}"/>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D3663D18-9226-6441-BC6E-268A2C2D0B0E}"/>
              </a:ext>
            </a:extLst>
          </p:cNvPr>
          <p:cNvSpPr txBox="1">
            <a:spLocks/>
          </p:cNvSpPr>
          <p:nvPr/>
        </p:nvSpPr>
        <p:spPr>
          <a:xfrm>
            <a:off x="629645" y="1789715"/>
            <a:ext cx="390201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Technieken voor natuurlijke ventilatie</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B6D1667B-5F12-D8CC-17A9-3BA503733581}"/>
              </a:ext>
            </a:extLst>
          </p:cNvPr>
          <p:cNvSpPr txBox="1">
            <a:spLocks/>
          </p:cNvSpPr>
          <p:nvPr/>
        </p:nvSpPr>
        <p:spPr>
          <a:xfrm>
            <a:off x="629645" y="2994476"/>
            <a:ext cx="4521879"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Leer praktische strategieën om natuurlijke luchtstroming te bevorderen, waaronder het gebruik van dwarsventilatieontwerpen, bedienbare ramen en openluchtruimtes die passieve koeling stimuleren. Deze oplossingen verminderen de afhankelijkheid van mechanische systemen, verlagen de energiekosten en creëren een gezondere, comfortabelere omgeving voor gasten.</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92C026FB-736B-8856-EF8A-A03DD3EE46B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22</a:t>
            </a:fld>
            <a:endParaRPr lang="fr-CA" sz="1200" dirty="0"/>
          </a:p>
        </p:txBody>
      </p:sp>
      <p:pic>
        <p:nvPicPr>
          <p:cNvPr id="2" name="Picture 1">
            <a:extLst>
              <a:ext uri="{FF2B5EF4-FFF2-40B4-BE49-F238E27FC236}">
                <a16:creationId xmlns:a16="http://schemas.microsoft.com/office/drawing/2014/main" id="{84925013-A529-57DD-355F-CA25D0F158C4}"/>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4925727" y="4548720"/>
            <a:ext cx="3580276" cy="2659133"/>
          </a:xfrm>
          <a:prstGeom prst="rect">
            <a:avLst/>
          </a:prstGeom>
        </p:spPr>
      </p:pic>
    </p:spTree>
    <p:extLst>
      <p:ext uri="{BB962C8B-B14F-4D97-AF65-F5344CB8AC3E}">
        <p14:creationId xmlns:p14="http://schemas.microsoft.com/office/powerpoint/2010/main" val="1297564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DAA0A-06C3-5580-277A-D0719F1E01BE}"/>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327E8195-E86E-D763-165B-E4935D083A6E}"/>
              </a:ext>
            </a:extLst>
          </p:cNvPr>
          <p:cNvSpPr>
            <a:spLocks noGrp="1"/>
          </p:cNvSpPr>
          <p:nvPr>
            <p:ph type="body" sz="quarter" idx="65"/>
          </p:nvPr>
        </p:nvSpPr>
        <p:spPr>
          <a:solidFill>
            <a:srgbClr val="EC7C69"/>
          </a:solidFill>
        </p:spPr>
        <p:txBody>
          <a:bodyPr lIns="91440" tIns="45720" rIns="91440" bIns="45720" anchor="ctr">
            <a:noAutofit/>
          </a:bodyPr>
          <a:lstStyle/>
          <a:p>
            <a:pPr algn="ctr"/>
            <a:r>
              <a:rPr lang="en-GB" sz="1200" dirty="0">
                <a:latin typeface="Calibri"/>
                <a:ea typeface="Calibri"/>
                <a:cs typeface="Calibri"/>
              </a:rPr>
              <a:t>Fotocredits: </a:t>
            </a:r>
            <a:r>
              <a:rPr lang="en-GB" sz="1200" dirty="0" err="1">
                <a:latin typeface="Calibri"/>
                <a:ea typeface="Calibri"/>
                <a:cs typeface="Calibri"/>
              </a:rPr>
              <a:t>Daunia Avventura</a:t>
            </a:r>
            <a:r>
              <a:rPr lang="en-GB" sz="1200" dirty="0">
                <a:latin typeface="Calibri"/>
                <a:ea typeface="Calibri"/>
                <a:cs typeface="Calibri"/>
              </a:rPr>
              <a:t>, </a:t>
            </a:r>
            <a:r>
              <a:rPr lang="en-GB" sz="1200" dirty="0" err="1">
                <a:latin typeface="Calibri"/>
                <a:ea typeface="Calibri"/>
                <a:cs typeface="Calibri"/>
              </a:rPr>
              <a:t>Biccari</a:t>
            </a:r>
            <a:endParaRPr lang="it-IT" sz="1200" dirty="0" err="1"/>
          </a:p>
        </p:txBody>
      </p:sp>
      <p:pic>
        <p:nvPicPr>
          <p:cNvPr id="13" name="Segnaposto immagine 12" descr="Immagine che contiene aria aperta, giungla, pianta, albero&#10;&#10;Il contenuto generato dall&amp;#39;IA potrebbe non essere corretto.">
            <a:extLst>
              <a:ext uri="{FF2B5EF4-FFF2-40B4-BE49-F238E27FC236}">
                <a16:creationId xmlns:a16="http://schemas.microsoft.com/office/drawing/2014/main" id="{3D88A219-0193-C5B0-A109-E7BB07F3C508}"/>
              </a:ext>
            </a:extLst>
          </p:cNvPr>
          <p:cNvPicPr>
            <a:picLocks noGrp="1" noChangeAspect="1"/>
          </p:cNvPicPr>
          <p:nvPr>
            <p:ph type="pic" sz="quarter" idx="13"/>
          </p:nvPr>
        </p:nvPicPr>
        <p:blipFill>
          <a:blip r:embed="rId2"/>
          <a:srcRect l="14996" r="14996"/>
          <a:stretch>
            <a:fillRect/>
          </a:stretch>
        </p:blipFill>
        <p:spPr>
          <a:xfrm>
            <a:off x="6966760" y="2884487"/>
            <a:ext cx="3896842" cy="3973513"/>
          </a:xfrm>
        </p:spPr>
      </p:pic>
      <p:sp>
        <p:nvSpPr>
          <p:cNvPr id="7" name="Text Placeholder 3">
            <a:extLst>
              <a:ext uri="{FF2B5EF4-FFF2-40B4-BE49-F238E27FC236}">
                <a16:creationId xmlns:a16="http://schemas.microsoft.com/office/drawing/2014/main" id="{03302C74-2933-7321-FF11-109F5C7C88FA}"/>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9" name="Straight Connector 8">
            <a:extLst>
              <a:ext uri="{FF2B5EF4-FFF2-40B4-BE49-F238E27FC236}">
                <a16:creationId xmlns:a16="http://schemas.microsoft.com/office/drawing/2014/main" id="{F8371B8C-633C-1651-45DE-C2AD9A92EFAC}"/>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D8162DC3-6B2A-EB4F-1014-BFDC440A67B5}"/>
              </a:ext>
            </a:extLst>
          </p:cNvPr>
          <p:cNvSpPr txBox="1">
            <a:spLocks/>
          </p:cNvSpPr>
          <p:nvPr/>
        </p:nvSpPr>
        <p:spPr>
          <a:xfrm>
            <a:off x="629646" y="1622146"/>
            <a:ext cx="369946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Groene integratiefuncties</a:t>
            </a:r>
          </a:p>
          <a:p>
            <a:pPr>
              <a:lnSpc>
                <a:spcPts val="2900"/>
              </a:lnSpc>
            </a:pPr>
            <a:endParaRPr lang="en-US" dirty="0"/>
          </a:p>
        </p:txBody>
      </p:sp>
      <p:sp>
        <p:nvSpPr>
          <p:cNvPr id="11" name="Text Placeholder 4">
            <a:extLst>
              <a:ext uri="{FF2B5EF4-FFF2-40B4-BE49-F238E27FC236}">
                <a16:creationId xmlns:a16="http://schemas.microsoft.com/office/drawing/2014/main" id="{F91DD1CC-60CD-B95C-7C5F-15B154004383}"/>
              </a:ext>
            </a:extLst>
          </p:cNvPr>
          <p:cNvSpPr txBox="1">
            <a:spLocks/>
          </p:cNvSpPr>
          <p:nvPr/>
        </p:nvSpPr>
        <p:spPr>
          <a:xfrm>
            <a:off x="655242" y="2641879"/>
            <a:ext cx="497459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Gebruik elementen zoals groene daken, schaduwrijke terrassen en levende muren om de temperatuur op natuurlijke wijze te reguleren en tegelijkertijd de biodiversiteit van de locatie en de ervaring van de gasten te verrijken. Deze kenmerken verbeteren niet alleen het thermisch comfort, maar creëren ook visueel aantrekkelijke ruimtes die bezoekers in contact brengen met de omgeving.</a:t>
            </a:r>
          </a:p>
          <a:p>
            <a:pPr indent="0">
              <a:lnSpc>
                <a:spcPts val="2240"/>
              </a:lnSpc>
              <a:buClr>
                <a:srgbClr val="459597"/>
              </a:buClr>
            </a:pPr>
            <a:endParaRPr lang="en-GB" sz="2200" dirty="0">
              <a:solidFill>
                <a:srgbClr val="414141"/>
              </a:solidFill>
            </a:endParaRPr>
          </a:p>
        </p:txBody>
      </p:sp>
      <p:pic>
        <p:nvPicPr>
          <p:cNvPr id="12" name="Picture 11">
            <a:extLst>
              <a:ext uri="{FF2B5EF4-FFF2-40B4-BE49-F238E27FC236}">
                <a16:creationId xmlns:a16="http://schemas.microsoft.com/office/drawing/2014/main" id="{B7FEE6B0-5A86-75D1-89DA-9FC48254663C}"/>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461740" y="5067680"/>
            <a:ext cx="3580276" cy="2659133"/>
          </a:xfrm>
          <a:prstGeom prst="rect">
            <a:avLst/>
          </a:prstGeom>
        </p:spPr>
      </p:pic>
      <p:sp>
        <p:nvSpPr>
          <p:cNvPr id="20" name="Slide Number Placeholder 5">
            <a:extLst>
              <a:ext uri="{FF2B5EF4-FFF2-40B4-BE49-F238E27FC236}">
                <a16:creationId xmlns:a16="http://schemas.microsoft.com/office/drawing/2014/main" id="{F0A8B3D9-308F-764F-32EE-5486CC098CDC}"/>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23</a:t>
            </a:fld>
            <a:endParaRPr lang="fr-CA" sz="1200" dirty="0"/>
          </a:p>
        </p:txBody>
      </p:sp>
    </p:spTree>
    <p:extLst>
      <p:ext uri="{BB962C8B-B14F-4D97-AF65-F5344CB8AC3E}">
        <p14:creationId xmlns:p14="http://schemas.microsoft.com/office/powerpoint/2010/main" val="19967377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2E121327-7EFA-8C5C-967F-192EE47FFECB}"/>
              </a:ext>
            </a:extLst>
          </p:cNvPr>
          <p:cNvPicPr>
            <a:picLocks noGrp="1" noChangeAspect="1"/>
          </p:cNvPicPr>
          <p:nvPr>
            <p:ph type="pic" sz="quarter" idx="73"/>
          </p:nvPr>
        </p:nvPicPr>
        <p:blipFill rotWithShape="1">
          <a:blip r:embed="rId2"/>
          <a:srcRect l="90" t="47591" r="-90" b="8909"/>
          <a:stretch/>
        </p:blipFill>
        <p:spPr>
          <a:xfrm>
            <a:off x="-1" y="-1"/>
            <a:ext cx="11526983" cy="3342069"/>
          </a:xfrm>
        </p:spPr>
      </p:pic>
      <p:sp>
        <p:nvSpPr>
          <p:cNvPr id="3" name="Text Placeholder 2">
            <a:extLst>
              <a:ext uri="{FF2B5EF4-FFF2-40B4-BE49-F238E27FC236}">
                <a16:creationId xmlns:a16="http://schemas.microsoft.com/office/drawing/2014/main" id="{E6926BD0-3CED-C3F4-FD48-44D96088E87B}"/>
              </a:ext>
            </a:extLst>
          </p:cNvPr>
          <p:cNvSpPr>
            <a:spLocks noGrp="1"/>
          </p:cNvSpPr>
          <p:nvPr>
            <p:ph type="body" sz="quarter" idx="42"/>
          </p:nvPr>
        </p:nvSpPr>
        <p:spPr/>
        <p:txBody>
          <a:bodyPr/>
          <a:lstStyle/>
          <a:p>
            <a:r>
              <a:rPr lang="en-GB"/>
              <a:t>IJSLAND</a:t>
            </a:r>
          </a:p>
        </p:txBody>
      </p:sp>
      <p:pic>
        <p:nvPicPr>
          <p:cNvPr id="15" name="Picture Placeholder 14">
            <a:extLst>
              <a:ext uri="{FF2B5EF4-FFF2-40B4-BE49-F238E27FC236}">
                <a16:creationId xmlns:a16="http://schemas.microsoft.com/office/drawing/2014/main" id="{C2C2F37A-55C8-FA09-618F-4B78A6F94A65}"/>
              </a:ext>
            </a:extLst>
          </p:cNvPr>
          <p:cNvPicPr>
            <a:picLocks noGrp="1" noChangeAspect="1"/>
          </p:cNvPicPr>
          <p:nvPr>
            <p:ph type="pic" sz="quarter" idx="75"/>
          </p:nvPr>
        </p:nvPicPr>
        <p:blipFill>
          <a:blip r:embed="rId3"/>
          <a:srcRect t="5944" b="5944"/>
          <a:stretch>
            <a:fillRect/>
          </a:stretch>
        </p:blipFill>
        <p:spPr/>
      </p:pic>
      <p:pic>
        <p:nvPicPr>
          <p:cNvPr id="12" name="Picture Placeholder 11">
            <a:extLst>
              <a:ext uri="{FF2B5EF4-FFF2-40B4-BE49-F238E27FC236}">
                <a16:creationId xmlns:a16="http://schemas.microsoft.com/office/drawing/2014/main" id="{D24EE2C6-E54C-8D44-A6AD-E73021918ABD}"/>
              </a:ext>
            </a:extLst>
          </p:cNvPr>
          <p:cNvPicPr>
            <a:picLocks noGrp="1" noChangeAspect="1"/>
          </p:cNvPicPr>
          <p:nvPr>
            <p:ph type="pic" sz="quarter" idx="76"/>
          </p:nvPr>
        </p:nvPicPr>
        <p:blipFill>
          <a:blip r:embed="rId4"/>
          <a:srcRect t="5944" b="5944"/>
          <a:stretch/>
        </p:blipFill>
        <p:spPr/>
      </p:pic>
      <p:sp>
        <p:nvSpPr>
          <p:cNvPr id="7" name="Text Placeholder 6">
            <a:extLst>
              <a:ext uri="{FF2B5EF4-FFF2-40B4-BE49-F238E27FC236}">
                <a16:creationId xmlns:a16="http://schemas.microsoft.com/office/drawing/2014/main" id="{6FB72012-33D0-4BF5-F477-28D15015A8EC}"/>
              </a:ext>
            </a:extLst>
          </p:cNvPr>
          <p:cNvSpPr>
            <a:spLocks noGrp="1"/>
          </p:cNvSpPr>
          <p:nvPr>
            <p:ph type="body" sz="quarter" idx="65"/>
          </p:nvPr>
        </p:nvSpPr>
        <p:spPr/>
        <p:txBody>
          <a:bodyPr/>
          <a:lstStyle/>
          <a:p>
            <a:r>
              <a:rPr lang="en-GB"/>
              <a:t>Fotocredits: </a:t>
            </a:r>
            <a:r>
              <a:rPr lang="en-GB" dirty="0"/>
              <a:t>Panoramic Glass Lodge, IJsland</a:t>
            </a:r>
            <a:endParaRPr lang="en-GB"/>
          </a:p>
        </p:txBody>
      </p:sp>
      <p:pic>
        <p:nvPicPr>
          <p:cNvPr id="8" name="Picture 7">
            <a:extLst>
              <a:ext uri="{FF2B5EF4-FFF2-40B4-BE49-F238E27FC236}">
                <a16:creationId xmlns:a16="http://schemas.microsoft.com/office/drawing/2014/main" id="{B34DB9E3-14D9-2CE3-313E-99FC5AEE00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26982" y="2944487"/>
            <a:ext cx="665018" cy="399010"/>
          </a:xfrm>
          <a:prstGeom prst="rect">
            <a:avLst/>
          </a:prstGeom>
        </p:spPr>
      </p:pic>
      <p:sp>
        <p:nvSpPr>
          <p:cNvPr id="2" name="Slide Number Placeholder 5">
            <a:extLst>
              <a:ext uri="{FF2B5EF4-FFF2-40B4-BE49-F238E27FC236}">
                <a16:creationId xmlns:a16="http://schemas.microsoft.com/office/drawing/2014/main" id="{9AD483C9-62FD-080B-AC65-4ABD44B5E43D}"/>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24</a:t>
            </a:fld>
            <a:endParaRPr lang="fr-CA" sz="1200" dirty="0"/>
          </a:p>
        </p:txBody>
      </p:sp>
    </p:spTree>
    <p:extLst>
      <p:ext uri="{BB962C8B-B14F-4D97-AF65-F5344CB8AC3E}">
        <p14:creationId xmlns:p14="http://schemas.microsoft.com/office/powerpoint/2010/main" val="2575150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535EBF-5907-1F5D-A29A-4553FF9A441F}"/>
              </a:ext>
            </a:extLst>
          </p:cNvPr>
          <p:cNvSpPr>
            <a:spLocks noGrp="1"/>
          </p:cNvSpPr>
          <p:nvPr>
            <p:ph type="body" sz="quarter" idx="18"/>
          </p:nvPr>
        </p:nvSpPr>
        <p:spPr>
          <a:prstGeom prst="rect">
            <a:avLst/>
          </a:prstGeom>
        </p:spPr>
        <p:txBody>
          <a:bodyPr lIns="91440" tIns="45720" rIns="91440" bIns="45720" anchor="t">
            <a:noAutofit/>
          </a:bodyPr>
          <a:lstStyle/>
          <a:p>
            <a:r>
              <a:rPr lang="it-IT" b="1" dirty="0">
                <a:latin typeface="Calibri"/>
                <a:ea typeface="Calibri"/>
                <a:cs typeface="Calibri"/>
              </a:rPr>
              <a:t>Module 3 </a:t>
            </a:r>
          </a:p>
          <a:p>
            <a:endParaRPr lang="it-IT" dirty="0">
              <a:latin typeface="Calibri"/>
              <a:ea typeface="Calibri"/>
              <a:cs typeface="Calibri"/>
            </a:endParaRPr>
          </a:p>
          <a:p>
            <a:r>
              <a:rPr lang="it-IT" dirty="0" err="1">
                <a:latin typeface="Calibri"/>
                <a:ea typeface="Calibri"/>
                <a:cs typeface="Calibri"/>
              </a:rPr>
              <a:t>Overzicht </a:t>
            </a:r>
            <a:r>
              <a:rPr lang="it-IT" dirty="0">
                <a:latin typeface="Calibri"/>
                <a:ea typeface="Calibri"/>
                <a:cs typeface="Calibri"/>
              </a:rPr>
              <a:t>en leerdoelen </a:t>
            </a:r>
            <a:endParaRPr lang="it-IT" dirty="0"/>
          </a:p>
        </p:txBody>
      </p:sp>
      <p:sp>
        <p:nvSpPr>
          <p:cNvPr id="3" name="Text Placeholder 2">
            <a:extLst>
              <a:ext uri="{FF2B5EF4-FFF2-40B4-BE49-F238E27FC236}">
                <a16:creationId xmlns:a16="http://schemas.microsoft.com/office/drawing/2014/main" id="{F90966E1-4BE9-9608-4EF8-2C09E54A2ABB}"/>
              </a:ext>
            </a:extLst>
          </p:cNvPr>
          <p:cNvSpPr>
            <a:spLocks noGrp="1"/>
          </p:cNvSpPr>
          <p:nvPr>
            <p:ph type="body" sz="quarter" idx="19"/>
          </p:nvPr>
        </p:nvSpPr>
        <p:spPr>
          <a:prstGeom prst="rect">
            <a:avLst/>
          </a:prstGeom>
        </p:spPr>
        <p:txBody>
          <a:bodyPr/>
          <a:lstStyle/>
          <a:p>
            <a:r>
              <a:rPr lang="en-GB"/>
              <a:t>01</a:t>
            </a:r>
          </a:p>
        </p:txBody>
      </p:sp>
      <p:sp>
        <p:nvSpPr>
          <p:cNvPr id="4" name="Text Placeholder 3">
            <a:extLst>
              <a:ext uri="{FF2B5EF4-FFF2-40B4-BE49-F238E27FC236}">
                <a16:creationId xmlns:a16="http://schemas.microsoft.com/office/drawing/2014/main" id="{3228CF36-F8A3-C3AF-72DA-5994C9031C30}"/>
              </a:ext>
            </a:extLst>
          </p:cNvPr>
          <p:cNvSpPr>
            <a:spLocks noGrp="1"/>
          </p:cNvSpPr>
          <p:nvPr>
            <p:ph type="body" sz="quarter" idx="20"/>
          </p:nvPr>
        </p:nvSpPr>
        <p:spPr>
          <a:prstGeom prst="rect">
            <a:avLst/>
          </a:prstGeom>
        </p:spPr>
        <p:txBody>
          <a:bodyPr lIns="91440" tIns="45720" rIns="91440" bIns="45720" anchor="t">
            <a:noAutofit/>
          </a:bodyPr>
          <a:lstStyle/>
          <a:p>
            <a:pPr marL="0" indent="0" defTabSz="914400" rtl="0" eaLnBrk="1" latinLnBrk="0" hangingPunct="1">
              <a:lnSpc>
                <a:spcPts val="1220"/>
              </a:lnSpc>
              <a:spcBef>
                <a:spcPts val="0"/>
              </a:spcBef>
              <a:buFont typeface="Arial" panose="020B0604020202020204" pitchFamily="34" charset="0"/>
              <a:buNone/>
            </a:pPr>
            <a:r>
              <a:rPr lang="en-GB" dirty="0">
                <a:latin typeface="Calibri"/>
                <a:ea typeface="Open Sans"/>
                <a:cs typeface="Calibri"/>
              </a:rPr>
              <a:t>Pagina 4</a:t>
            </a:r>
            <a:endParaRPr lang="en-GB" dirty="0"/>
          </a:p>
        </p:txBody>
      </p:sp>
      <p:sp>
        <p:nvSpPr>
          <p:cNvPr id="8" name="Text Placeholder 7">
            <a:extLst>
              <a:ext uri="{FF2B5EF4-FFF2-40B4-BE49-F238E27FC236}">
                <a16:creationId xmlns:a16="http://schemas.microsoft.com/office/drawing/2014/main" id="{23346766-027B-D62A-9519-FEA6765EB159}"/>
              </a:ext>
            </a:extLst>
          </p:cNvPr>
          <p:cNvSpPr>
            <a:spLocks noGrp="1"/>
          </p:cNvSpPr>
          <p:nvPr>
            <p:ph type="body" sz="quarter" idx="66"/>
          </p:nvPr>
        </p:nvSpPr>
        <p:spPr>
          <a:prstGeom prst="rect">
            <a:avLst/>
          </a:prstGeom>
        </p:spPr>
        <p:txBody>
          <a:bodyPr lIns="91440" tIns="45720" rIns="91440" bIns="45720" anchor="ctr">
            <a:noAutofit/>
          </a:bodyPr>
          <a:lstStyle/>
          <a:p>
            <a:r>
              <a:rPr lang="en-GB" dirty="0">
                <a:latin typeface="Calibri"/>
                <a:ea typeface="Calibri"/>
                <a:cs typeface="Calibri"/>
              </a:rPr>
              <a:t>Fotocredits: </a:t>
            </a:r>
            <a:r>
              <a:rPr lang="en-GB" dirty="0" err="1">
                <a:latin typeface="Calibri"/>
                <a:ea typeface="Calibri"/>
                <a:cs typeface="Calibri"/>
              </a:rPr>
              <a:t>Daunia Avventura</a:t>
            </a:r>
            <a:r>
              <a:rPr lang="en-GB" dirty="0">
                <a:latin typeface="Calibri"/>
                <a:ea typeface="Calibri"/>
                <a:cs typeface="Calibri"/>
              </a:rPr>
              <a:t>, </a:t>
            </a:r>
            <a:r>
              <a:rPr lang="en-GB" dirty="0" err="1">
                <a:latin typeface="Calibri"/>
                <a:ea typeface="Calibri"/>
                <a:cs typeface="Calibri"/>
              </a:rPr>
              <a:t>Biccari</a:t>
            </a:r>
            <a:endParaRPr lang="en-GB" dirty="0">
              <a:ea typeface="Calibri"/>
            </a:endParaRPr>
          </a:p>
        </p:txBody>
      </p:sp>
      <p:sp>
        <p:nvSpPr>
          <p:cNvPr id="9" name="Text Placeholder 8">
            <a:extLst>
              <a:ext uri="{FF2B5EF4-FFF2-40B4-BE49-F238E27FC236}">
                <a16:creationId xmlns:a16="http://schemas.microsoft.com/office/drawing/2014/main" id="{C9D4329C-9EF4-F127-2FDA-A1827A5B7F0E}"/>
              </a:ext>
            </a:extLst>
          </p:cNvPr>
          <p:cNvSpPr>
            <a:spLocks noGrp="1"/>
          </p:cNvSpPr>
          <p:nvPr>
            <p:ph type="body" sz="quarter" idx="86"/>
          </p:nvPr>
        </p:nvSpPr>
        <p:spPr>
          <a:prstGeom prst="rect">
            <a:avLst/>
          </a:prstGeom>
        </p:spPr>
        <p:txBody>
          <a:bodyPr lIns="91440" tIns="45720" rIns="91440" bIns="45720" anchor="t">
            <a:noAutofit/>
          </a:bodyPr>
          <a:lstStyle/>
          <a:p>
            <a:pPr>
              <a:spcAft>
                <a:spcPts val="600"/>
              </a:spcAft>
            </a:pPr>
            <a:r>
              <a:rPr lang="en-GB" b="1" dirty="0"/>
              <a:t>Betere bouwkeuzes</a:t>
            </a:r>
            <a:r>
              <a:rPr lang="en-GB" dirty="0"/>
              <a:t> </a:t>
            </a:r>
          </a:p>
          <a:p>
            <a:pPr>
              <a:spcAft>
                <a:spcPts val="600"/>
              </a:spcAft>
            </a:pPr>
            <a:r>
              <a:rPr lang="en-GB" dirty="0"/>
              <a:t>Materialen, indeling en flexibiliteit</a:t>
            </a:r>
          </a:p>
        </p:txBody>
      </p:sp>
      <p:sp>
        <p:nvSpPr>
          <p:cNvPr id="10" name="Text Placeholder 9">
            <a:extLst>
              <a:ext uri="{FF2B5EF4-FFF2-40B4-BE49-F238E27FC236}">
                <a16:creationId xmlns:a16="http://schemas.microsoft.com/office/drawing/2014/main" id="{40883007-CBC2-5CDB-78BC-C6E1514892E0}"/>
              </a:ext>
            </a:extLst>
          </p:cNvPr>
          <p:cNvSpPr>
            <a:spLocks noGrp="1"/>
          </p:cNvSpPr>
          <p:nvPr>
            <p:ph type="body" sz="quarter" idx="87"/>
          </p:nvPr>
        </p:nvSpPr>
        <p:spPr>
          <a:prstGeom prst="rect">
            <a:avLst/>
          </a:prstGeom>
        </p:spPr>
        <p:txBody>
          <a:bodyPr/>
          <a:lstStyle/>
          <a:p>
            <a:r>
              <a:rPr lang="en-GB"/>
              <a:t>02</a:t>
            </a:r>
          </a:p>
        </p:txBody>
      </p:sp>
      <p:sp>
        <p:nvSpPr>
          <p:cNvPr id="11" name="Text Placeholder 10">
            <a:extLst>
              <a:ext uri="{FF2B5EF4-FFF2-40B4-BE49-F238E27FC236}">
                <a16:creationId xmlns:a16="http://schemas.microsoft.com/office/drawing/2014/main" id="{342C4B37-D47B-4822-F467-9DCC88A0FA09}"/>
              </a:ext>
            </a:extLst>
          </p:cNvPr>
          <p:cNvSpPr>
            <a:spLocks noGrp="1"/>
          </p:cNvSpPr>
          <p:nvPr>
            <p:ph type="body" sz="quarter" idx="88"/>
          </p:nvPr>
        </p:nvSpPr>
        <p:spPr>
          <a:prstGeom prst="rect">
            <a:avLst/>
          </a:prstGeom>
        </p:spPr>
        <p:txBody>
          <a:bodyPr lIns="91440" tIns="45720" rIns="91440" bIns="45720" anchor="t">
            <a:noAutofit/>
          </a:bodyPr>
          <a:lstStyle/>
          <a:p>
            <a:r>
              <a:rPr lang="en-GB" dirty="0">
                <a:latin typeface="Calibri"/>
                <a:ea typeface="Open Sans"/>
                <a:cs typeface="Calibri"/>
              </a:rPr>
              <a:t>Pagina 5</a:t>
            </a:r>
            <a:endParaRPr lang="en-GB" dirty="0"/>
          </a:p>
          <a:p>
            <a:pPr marL="0" indent="0" algn="l" defTabSz="914400" rtl="0" eaLnBrk="1" latinLnBrk="0" hangingPunct="1">
              <a:lnSpc>
                <a:spcPts val="1220"/>
              </a:lnSpc>
              <a:spcBef>
                <a:spcPts val="0"/>
              </a:spcBef>
              <a:buFont typeface="Arial" panose="020B0604020202020204" pitchFamily="34" charset="0"/>
              <a:buNone/>
            </a:pPr>
            <a:endParaRPr lang="en-GB" dirty="0"/>
          </a:p>
        </p:txBody>
      </p:sp>
      <p:sp>
        <p:nvSpPr>
          <p:cNvPr id="12" name="Text Placeholder 11">
            <a:extLst>
              <a:ext uri="{FF2B5EF4-FFF2-40B4-BE49-F238E27FC236}">
                <a16:creationId xmlns:a16="http://schemas.microsoft.com/office/drawing/2014/main" id="{35A2D442-1024-77DF-889C-2E58FD97AC54}"/>
              </a:ext>
            </a:extLst>
          </p:cNvPr>
          <p:cNvSpPr>
            <a:spLocks noGrp="1"/>
          </p:cNvSpPr>
          <p:nvPr>
            <p:ph type="body" sz="quarter" idx="90"/>
          </p:nvPr>
        </p:nvSpPr>
        <p:spPr>
          <a:prstGeom prst="rect">
            <a:avLst/>
          </a:prstGeom>
        </p:spPr>
        <p:txBody>
          <a:bodyPr lIns="91440" tIns="45720" rIns="91440" bIns="45720" anchor="t">
            <a:noAutofit/>
          </a:bodyPr>
          <a:lstStyle/>
          <a:p>
            <a:r>
              <a:rPr lang="it-IT" dirty="0">
                <a:latin typeface="Calibri"/>
                <a:ea typeface="Open Sans"/>
                <a:cs typeface="Calibri"/>
              </a:rPr>
              <a:t>Aanvullende bronnen, waaronder leesmateriaal, video's, hulpmiddelen en oefeningen.</a:t>
            </a:r>
            <a:endParaRPr lang="it-IT" dirty="0"/>
          </a:p>
        </p:txBody>
      </p:sp>
      <p:sp>
        <p:nvSpPr>
          <p:cNvPr id="13" name="Text Placeholder 12">
            <a:extLst>
              <a:ext uri="{FF2B5EF4-FFF2-40B4-BE49-F238E27FC236}">
                <a16:creationId xmlns:a16="http://schemas.microsoft.com/office/drawing/2014/main" id="{E4DD4660-4F75-2CA5-0BA4-ACE113B1C7A1}"/>
              </a:ext>
            </a:extLst>
          </p:cNvPr>
          <p:cNvSpPr>
            <a:spLocks noGrp="1"/>
          </p:cNvSpPr>
          <p:nvPr>
            <p:ph type="body" sz="quarter" idx="91"/>
          </p:nvPr>
        </p:nvSpPr>
        <p:spPr>
          <a:prstGeom prst="rect">
            <a:avLst/>
          </a:prstGeom>
        </p:spPr>
        <p:txBody>
          <a:bodyPr/>
          <a:lstStyle/>
          <a:p>
            <a:r>
              <a:rPr lang="en-GB"/>
              <a:t>03</a:t>
            </a:r>
          </a:p>
        </p:txBody>
      </p:sp>
      <p:sp>
        <p:nvSpPr>
          <p:cNvPr id="14" name="Text Placeholder 13">
            <a:extLst>
              <a:ext uri="{FF2B5EF4-FFF2-40B4-BE49-F238E27FC236}">
                <a16:creationId xmlns:a16="http://schemas.microsoft.com/office/drawing/2014/main" id="{C057808D-C04E-D7E0-A581-84376C66FCBF}"/>
              </a:ext>
            </a:extLst>
          </p:cNvPr>
          <p:cNvSpPr>
            <a:spLocks noGrp="1"/>
          </p:cNvSpPr>
          <p:nvPr>
            <p:ph type="body" sz="quarter" idx="92"/>
          </p:nvPr>
        </p:nvSpPr>
        <p:spPr>
          <a:prstGeom prst="rect">
            <a:avLst/>
          </a:prstGeom>
        </p:spPr>
        <p:txBody>
          <a:bodyPr lIns="91440" tIns="45720" rIns="91440" bIns="45720" anchor="t">
            <a:noAutofit/>
          </a:bodyPr>
          <a:lstStyle/>
          <a:p>
            <a:r>
              <a:rPr lang="en-GB" dirty="0">
                <a:latin typeface="Calibri"/>
                <a:ea typeface="Open Sans"/>
                <a:cs typeface="Calibri"/>
              </a:rPr>
              <a:t>Pagina 30</a:t>
            </a:r>
            <a:endParaRPr lang="en-GB" dirty="0"/>
          </a:p>
        </p:txBody>
      </p:sp>
      <p:sp>
        <p:nvSpPr>
          <p:cNvPr id="16" name="Text Placeholder 15">
            <a:extLst>
              <a:ext uri="{FF2B5EF4-FFF2-40B4-BE49-F238E27FC236}">
                <a16:creationId xmlns:a16="http://schemas.microsoft.com/office/drawing/2014/main" id="{79B1E2F9-EB0F-6D33-9100-0BCA85272062}"/>
              </a:ext>
            </a:extLst>
          </p:cNvPr>
          <p:cNvSpPr>
            <a:spLocks noGrp="1"/>
          </p:cNvSpPr>
          <p:nvPr>
            <p:ph type="body" sz="quarter" idx="93"/>
          </p:nvPr>
        </p:nvSpPr>
        <p:spPr>
          <a:prstGeom prst="rect">
            <a:avLst/>
          </a:prstGeom>
        </p:spPr>
        <p:txBody>
          <a:bodyPr lIns="91440" tIns="45720" rIns="91440" bIns="45720" anchor="ctr">
            <a:noAutofit/>
          </a:bodyPr>
          <a:lstStyle/>
          <a:p>
            <a:r>
              <a:rPr lang="en-GB" dirty="0">
                <a:latin typeface="Calibri"/>
                <a:ea typeface="Calibri"/>
                <a:cs typeface="Calibri"/>
              </a:rPr>
              <a:t>Fotocredits: </a:t>
            </a:r>
            <a:r>
              <a:rPr lang="en-GB" dirty="0" err="1">
                <a:latin typeface="Calibri"/>
                <a:ea typeface="Calibri"/>
                <a:cs typeface="Calibri"/>
              </a:rPr>
              <a:t>Daunia Avventura</a:t>
            </a:r>
            <a:r>
              <a:rPr lang="en-GB" dirty="0">
                <a:latin typeface="Calibri"/>
                <a:ea typeface="Calibri"/>
                <a:cs typeface="Calibri"/>
              </a:rPr>
              <a:t>, </a:t>
            </a:r>
            <a:r>
              <a:rPr lang="en-GB" dirty="0" err="1">
                <a:latin typeface="Calibri"/>
                <a:ea typeface="Calibri"/>
                <a:cs typeface="Calibri"/>
              </a:rPr>
              <a:t>Biccari</a:t>
            </a:r>
            <a:endParaRPr lang="it-IT" dirty="0"/>
          </a:p>
        </p:txBody>
      </p:sp>
      <p:sp>
        <p:nvSpPr>
          <p:cNvPr id="17" name="Text Placeholder 16">
            <a:extLst>
              <a:ext uri="{FF2B5EF4-FFF2-40B4-BE49-F238E27FC236}">
                <a16:creationId xmlns:a16="http://schemas.microsoft.com/office/drawing/2014/main" id="{5CAC9B68-B71F-1D8D-18BA-7B26BCD17BA2}"/>
              </a:ext>
            </a:extLst>
          </p:cNvPr>
          <p:cNvSpPr>
            <a:spLocks noGrp="1"/>
          </p:cNvSpPr>
          <p:nvPr>
            <p:ph type="body" sz="quarter" idx="98"/>
          </p:nvPr>
        </p:nvSpPr>
        <p:spPr>
          <a:prstGeom prst="rect">
            <a:avLst/>
          </a:prstGeom>
        </p:spPr>
        <p:txBody>
          <a:bodyPr/>
          <a:lstStyle/>
          <a:p>
            <a:r>
              <a:rPr lang="en-GB" dirty="0">
                <a:latin typeface="Calibri"/>
                <a:ea typeface="Calibri"/>
                <a:cs typeface="Calibri"/>
              </a:rPr>
              <a:t>Fotocredits: </a:t>
            </a:r>
            <a:r>
              <a:rPr lang="en-GB" dirty="0" err="1">
                <a:latin typeface="Calibri"/>
                <a:ea typeface="Calibri"/>
                <a:cs typeface="Calibri"/>
              </a:rPr>
              <a:t>Daunia Avventura</a:t>
            </a:r>
            <a:r>
              <a:rPr lang="en-GB" dirty="0">
                <a:latin typeface="Calibri"/>
                <a:ea typeface="Calibri"/>
                <a:cs typeface="Calibri"/>
              </a:rPr>
              <a:t>, </a:t>
            </a:r>
            <a:r>
              <a:rPr lang="en-GB" dirty="0" err="1">
                <a:latin typeface="Calibri"/>
                <a:ea typeface="Calibri"/>
                <a:cs typeface="Calibri"/>
              </a:rPr>
              <a:t>Biccari</a:t>
            </a:r>
            <a:endParaRPr lang="it-IT" dirty="0"/>
          </a:p>
        </p:txBody>
      </p:sp>
      <p:pic>
        <p:nvPicPr>
          <p:cNvPr id="25" name="Picture Placeholder 19" descr="A wooden stairs leading up to a tree house&#10;&#10;AI-generated content may be incorrect.">
            <a:extLst>
              <a:ext uri="{FF2B5EF4-FFF2-40B4-BE49-F238E27FC236}">
                <a16:creationId xmlns:a16="http://schemas.microsoft.com/office/drawing/2014/main" id="{8D791D1C-E9E9-E961-766E-8AF3FD49E698}"/>
              </a:ext>
            </a:extLst>
          </p:cNvPr>
          <p:cNvPicPr>
            <a:picLocks noGrp="1" noChangeAspect="1"/>
          </p:cNvPicPr>
          <p:nvPr>
            <p:ph type="pic" sz="quarter" idx="89"/>
          </p:nvPr>
        </p:nvPicPr>
        <p:blipFill>
          <a:blip r:embed="rId2"/>
          <a:srcRect t="1451" b="1451"/>
          <a:stretch>
            <a:fillRect/>
          </a:stretch>
        </p:blipFill>
        <p:spPr/>
      </p:pic>
      <p:pic>
        <p:nvPicPr>
          <p:cNvPr id="35" name="Picture Placeholder 34" descr="A yellow door with flowers in front of a wooden building&#10;&#10;AI-generated content may be incorrect.">
            <a:extLst>
              <a:ext uri="{FF2B5EF4-FFF2-40B4-BE49-F238E27FC236}">
                <a16:creationId xmlns:a16="http://schemas.microsoft.com/office/drawing/2014/main" id="{1E599D0F-FEA8-A159-9097-313A6C6DFE3F}"/>
              </a:ext>
            </a:extLst>
          </p:cNvPr>
          <p:cNvPicPr>
            <a:picLocks noGrp="1" noChangeAspect="1"/>
          </p:cNvPicPr>
          <p:nvPr>
            <p:ph type="pic" sz="quarter" idx="85"/>
          </p:nvPr>
        </p:nvPicPr>
        <p:blipFill>
          <a:blip r:embed="rId3"/>
          <a:srcRect l="2382" r="2382"/>
          <a:stretch>
            <a:fillRect/>
          </a:stretch>
        </p:blipFill>
        <p:spPr/>
      </p:pic>
      <p:sp>
        <p:nvSpPr>
          <p:cNvPr id="33" name="Text Placeholder 16">
            <a:extLst>
              <a:ext uri="{FF2B5EF4-FFF2-40B4-BE49-F238E27FC236}">
                <a16:creationId xmlns:a16="http://schemas.microsoft.com/office/drawing/2014/main" id="{C7C3E2BB-4055-EA04-2881-AC962F05E3B2}"/>
              </a:ext>
            </a:extLst>
          </p:cNvPr>
          <p:cNvSpPr txBox="1">
            <a:spLocks/>
          </p:cNvSpPr>
          <p:nvPr/>
        </p:nvSpPr>
        <p:spPr>
          <a:xfrm rot="16200000">
            <a:off x="8040727" y="2764577"/>
            <a:ext cx="6351996" cy="822843"/>
          </a:xfrm>
          <a:prstGeom prst="rect">
            <a:avLst/>
          </a:prstGeom>
        </p:spPr>
        <p:txBody>
          <a:bodyPr anchor="t">
            <a:noAutofit/>
          </a:bodyPr>
          <a:lstStyle>
            <a:lvl1pPr marL="0" indent="0" algn="ctr" defTabSz="914400" rtl="0" eaLnBrk="1" latinLnBrk="0" hangingPunct="1">
              <a:lnSpc>
                <a:spcPct val="100000"/>
              </a:lnSpc>
              <a:spcBef>
                <a:spcPts val="0"/>
              </a:spcBef>
              <a:buFont typeface="Arial" panose="020B0604020202020204" pitchFamily="34" charset="0"/>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dirty="0"/>
              <a:t>INHOUD</a:t>
            </a:r>
          </a:p>
        </p:txBody>
      </p:sp>
      <p:pic>
        <p:nvPicPr>
          <p:cNvPr id="40" name="Segnaposto immagine 17" descr="Immagine che contiene aria aperta, nuvola, erba, paesaggio&#10;&#10;Il contenuto generato dall&amp;#39;IA potrebbe non essere corretto.">
            <a:extLst>
              <a:ext uri="{FF2B5EF4-FFF2-40B4-BE49-F238E27FC236}">
                <a16:creationId xmlns:a16="http://schemas.microsoft.com/office/drawing/2014/main" id="{434AA328-7853-9986-304E-2BEDC66568BD}"/>
              </a:ext>
            </a:extLst>
          </p:cNvPr>
          <p:cNvPicPr>
            <a:picLocks noGrp="1" noChangeAspect="1"/>
          </p:cNvPicPr>
          <p:nvPr>
            <p:ph type="pic" sz="quarter" idx="67"/>
          </p:nvPr>
        </p:nvPicPr>
        <p:blipFill>
          <a:blip r:embed="rId4"/>
          <a:srcRect l="3576" r="3576"/>
          <a:stretch/>
        </p:blipFill>
        <p:spPr>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p:spPr>
      </p:pic>
    </p:spTree>
    <p:extLst>
      <p:ext uri="{BB962C8B-B14F-4D97-AF65-F5344CB8AC3E}">
        <p14:creationId xmlns:p14="http://schemas.microsoft.com/office/powerpoint/2010/main" val="1951910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6513752" y="1301051"/>
            <a:ext cx="700387" cy="689518"/>
          </a:xfrm>
        </p:spPr>
        <p:txBody>
          <a:bodyPr anchor="b"/>
          <a:lstStyle/>
          <a:p>
            <a:r>
              <a:rPr lang="en-US" sz="3600" b="1" dirty="0"/>
              <a:t>02</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7476936" y="1270954"/>
            <a:ext cx="4069921" cy="689481"/>
          </a:xfrm>
        </p:spPr>
        <p:txBody>
          <a:bodyPr anchor="t"/>
          <a:lstStyle/>
          <a:p>
            <a:pPr>
              <a:lnSpc>
                <a:spcPts val="2240"/>
              </a:lnSpc>
            </a:pPr>
            <a:r>
              <a:rPr lang="en-GB" b="1" kern="1200" dirty="0">
                <a:solidFill>
                  <a:srgbClr val="EC7C69"/>
                </a:solidFill>
                <a:latin typeface="+mn-lt"/>
                <a:ea typeface="+mn-ea"/>
                <a:cs typeface="+mn-cs"/>
              </a:rPr>
              <a:t>Betere bouwkeuzes — Materialen, indeling en flexibiliteit</a:t>
            </a:r>
          </a:p>
          <a:p>
            <a:pPr>
              <a:lnSpc>
                <a:spcPts val="2240"/>
              </a:lnSpc>
            </a:pPr>
            <a:endParaRPr lang="en-GB" b="1" kern="1200" dirty="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5423706" cy="4246763"/>
          </a:xfrm>
        </p:spPr>
        <p:txBody>
          <a:bodyPr/>
          <a:lstStyle/>
          <a:p>
            <a:pPr marL="0" indent="0">
              <a:lnSpc>
                <a:spcPts val="2180"/>
              </a:lnSpc>
            </a:pPr>
            <a:r>
              <a:rPr lang="en-GB" sz="2200" b="0" dirty="0"/>
              <a:t>Module 3 laat zien hoe alternatieve accommodatie zowel duurzaam kan zijn als nauw verbonden met de lokale identiteit. Ontdek hoe een doordacht ontwerp, materiaalkeuze en integratie in het landschap niet alleen het milieu ondersteunen, maar ook gemeenschappen versterken en cultuur behouden. Leer hoe bouwkeuzes unieke, gedenkwaardige toeristische ervaringen kunnen creëren, vooral in landelijke of vergeten gebieden.</a:t>
            </a:r>
          </a:p>
          <a:p>
            <a:pPr marL="0" indent="0">
              <a:lnSpc>
                <a:spcPts val="2180"/>
              </a:lnSpc>
            </a:pPr>
            <a:endParaRPr lang="en-GB" sz="2200" b="0" dirty="0"/>
          </a:p>
          <a:p>
            <a:pPr marL="0" indent="0">
              <a:lnSpc>
                <a:spcPts val="2180"/>
              </a:lnSpc>
            </a:pPr>
            <a:r>
              <a:rPr lang="en-GB" sz="2200" b="0" dirty="0"/>
              <a:t> De module bestaat uit 3 belangrijke </a:t>
            </a:r>
            <a:r>
              <a:rPr lang="en-GB" sz="2200" dirty="0"/>
              <a:t>onderdelen: </a:t>
            </a:r>
          </a:p>
          <a:p>
            <a:pPr marL="457200" indent="-457200">
              <a:lnSpc>
                <a:spcPts val="2180"/>
              </a:lnSpc>
              <a:buFont typeface="+mj-lt"/>
              <a:buAutoNum type="arabicPeriod"/>
            </a:pPr>
            <a:r>
              <a:rPr lang="en-GB" sz="2200" dirty="0"/>
              <a:t>Slimme start: </a:t>
            </a:r>
            <a:r>
              <a:rPr lang="en-GB" sz="2200" b="0" dirty="0"/>
              <a:t>gebouwen aanpassen en gebruikmaken van kant-en-klare units</a:t>
            </a:r>
          </a:p>
          <a:p>
            <a:pPr marL="457200" indent="-457200">
              <a:lnSpc>
                <a:spcPts val="2180"/>
              </a:lnSpc>
              <a:buFont typeface="+mj-lt"/>
              <a:buAutoNum type="arabicPeriod"/>
            </a:pPr>
            <a:r>
              <a:rPr lang="en-GB" sz="2200" dirty="0"/>
              <a:t>Betere bouwkeuzes </a:t>
            </a:r>
            <a:r>
              <a:rPr lang="en-GB" sz="2200" b="0" dirty="0"/>
              <a:t>— materialen, indeling en flexibiliteit</a:t>
            </a:r>
          </a:p>
          <a:p>
            <a:pPr marL="457200" indent="-457200">
              <a:lnSpc>
                <a:spcPts val="2180"/>
              </a:lnSpc>
              <a:buFont typeface="+mj-lt"/>
              <a:buAutoNum type="arabicPeriod"/>
            </a:pPr>
            <a:r>
              <a:rPr lang="en-GB" sz="2200" b="0" dirty="0"/>
              <a:t>Verblijven op maat die een lokale impact hebben</a:t>
            </a:r>
          </a:p>
          <a:p>
            <a:pPr marL="0" indent="0">
              <a:lnSpc>
                <a:spcPts val="2180"/>
              </a:lnSpc>
            </a:pPr>
            <a:endParaRPr lang="en-US" sz="2200" b="0" dirty="0"/>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Module 3 Overzicht</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6250955" y="1989613"/>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FB0E8D8A-89C8-479B-851C-E0591AE7D7E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4</a:t>
            </a:fld>
            <a:endParaRPr lang="fr-CA" sz="1200" dirty="0"/>
          </a:p>
        </p:txBody>
      </p:sp>
      <p:sp>
        <p:nvSpPr>
          <p:cNvPr id="24" name="Text Placeholder 10">
            <a:extLst>
              <a:ext uri="{FF2B5EF4-FFF2-40B4-BE49-F238E27FC236}">
                <a16:creationId xmlns:a16="http://schemas.microsoft.com/office/drawing/2014/main" id="{4D648581-A9C4-E21D-00F8-7FCCE057E492}"/>
              </a:ext>
            </a:extLst>
          </p:cNvPr>
          <p:cNvSpPr txBox="1">
            <a:spLocks/>
          </p:cNvSpPr>
          <p:nvPr/>
        </p:nvSpPr>
        <p:spPr>
          <a:xfrm>
            <a:off x="7306908" y="2018792"/>
            <a:ext cx="4542192" cy="311537"/>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rgbClr val="459597"/>
              </a:buClr>
              <a:buFont typeface="Arial" panose="020B0604020202020204" pitchFamily="34" charset="0"/>
              <a:buChar char="•"/>
            </a:pPr>
            <a:r>
              <a:rPr lang="en-GB" sz="2000" dirty="0">
                <a:solidFill>
                  <a:srgbClr val="414141"/>
                </a:solidFill>
              </a:rPr>
              <a:t>Ga op een leerzame reis om inzicht te krijgen in </a:t>
            </a:r>
            <a:r>
              <a:rPr lang="en-GB" sz="2000" b="1" dirty="0">
                <a:solidFill>
                  <a:srgbClr val="414141"/>
                </a:solidFill>
              </a:rPr>
              <a:t>milieubewuste materiaalkeuzes en ruimtelijk ontwerp </a:t>
            </a:r>
            <a:r>
              <a:rPr lang="en-GB" sz="2000" dirty="0">
                <a:solidFill>
                  <a:srgbClr val="414141"/>
                </a:solidFill>
              </a:rPr>
              <a:t>dat zowel privacy als gemeenschap ondersteunt, en multifunctionele indelingen die kunnen worden aangepast aan seizoensgebonden veranderingen en veranderende bedrijfsmodellen.</a:t>
            </a:r>
          </a:p>
          <a:p>
            <a:pPr marL="285750" indent="-285750">
              <a:buClr>
                <a:srgbClr val="459597"/>
              </a:buClr>
              <a:buFont typeface="Arial" panose="020B0604020202020204" pitchFamily="34" charset="0"/>
              <a:buChar char="•"/>
            </a:pPr>
            <a:r>
              <a:rPr lang="en-GB" sz="2000" dirty="0">
                <a:solidFill>
                  <a:srgbClr val="414141"/>
                </a:solidFill>
              </a:rPr>
              <a:t>Leer hoe u </a:t>
            </a:r>
            <a:r>
              <a:rPr lang="en-GB" sz="2000" b="1" dirty="0">
                <a:solidFill>
                  <a:srgbClr val="414141"/>
                </a:solidFill>
              </a:rPr>
              <a:t>duurzame materialen en een slimme indeling kunt kiezen </a:t>
            </a:r>
            <a:r>
              <a:rPr lang="en-GB" sz="2000" dirty="0">
                <a:solidFill>
                  <a:srgbClr val="414141"/>
                </a:solidFill>
              </a:rPr>
              <a:t>met een geschikt ontwerp, maximaal comfort en efficiëntie. </a:t>
            </a:r>
          </a:p>
          <a:p>
            <a:pPr marL="285750" indent="-285750">
              <a:buClr>
                <a:srgbClr val="459597"/>
              </a:buClr>
              <a:buFont typeface="Arial" panose="020B0604020202020204" pitchFamily="34" charset="0"/>
              <a:buChar char="•"/>
            </a:pPr>
            <a:r>
              <a:rPr lang="en-GB" sz="2000" dirty="0">
                <a:solidFill>
                  <a:srgbClr val="414141"/>
                </a:solidFill>
              </a:rPr>
              <a:t>Verken in het bijzonder </a:t>
            </a:r>
            <a:r>
              <a:rPr lang="en-GB" sz="2000" b="1" dirty="0">
                <a:solidFill>
                  <a:srgbClr val="414141"/>
                </a:solidFill>
              </a:rPr>
              <a:t>bioklimatologische indelingen </a:t>
            </a:r>
            <a:r>
              <a:rPr lang="en-GB" sz="2000" dirty="0">
                <a:solidFill>
                  <a:srgbClr val="414141"/>
                </a:solidFill>
              </a:rPr>
              <a:t>die gebruikmaken van passieve energie, het leven binnen en buiten ondersteunen en zich aanpassen aan landelijke omgevingen.</a:t>
            </a: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p:txBody>
      </p:sp>
      <p:sp>
        <p:nvSpPr>
          <p:cNvPr id="2" name="TextBox 1">
            <a:extLst>
              <a:ext uri="{FF2B5EF4-FFF2-40B4-BE49-F238E27FC236}">
                <a16:creationId xmlns:a16="http://schemas.microsoft.com/office/drawing/2014/main" id="{79ADC5A2-B634-4A40-B2AD-D038DC337344}"/>
              </a:ext>
            </a:extLst>
          </p:cNvPr>
          <p:cNvSpPr txBox="1"/>
          <p:nvPr/>
        </p:nvSpPr>
        <p:spPr>
          <a:xfrm>
            <a:off x="7476936" y="446293"/>
            <a:ext cx="4244749" cy="533351"/>
          </a:xfrm>
          <a:prstGeom prst="rect">
            <a:avLst/>
          </a:prstGeom>
          <a:noFill/>
        </p:spPr>
        <p:txBody>
          <a:bodyPr wrap="square">
            <a:spAutoFit/>
          </a:bodyPr>
          <a:lstStyle/>
          <a:p>
            <a:pPr>
              <a:lnSpc>
                <a:spcPts val="3620"/>
              </a:lnSpc>
            </a:pPr>
            <a:r>
              <a:rPr lang="en-GB" sz="2800" b="1" dirty="0">
                <a:solidFill>
                  <a:srgbClr val="459597"/>
                </a:solidFill>
              </a:rPr>
              <a:t>Leerdoelen</a:t>
            </a:r>
            <a:endParaRPr lang="en-GB" sz="2800" dirty="0">
              <a:solidFill>
                <a:srgbClr val="459597"/>
              </a:solidFill>
            </a:endParaRPr>
          </a:p>
        </p:txBody>
      </p:sp>
    </p:spTree>
    <p:extLst>
      <p:ext uri="{BB962C8B-B14F-4D97-AF65-F5344CB8AC3E}">
        <p14:creationId xmlns:p14="http://schemas.microsoft.com/office/powerpoint/2010/main" val="648164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0" name="Segnaposto immagine 5" descr="Immagine che contiene aria aperta, cielo, albero, camminata&#10;&#10;Il contenuto generato dall&amp;#39;IA potrebbe non essere corretto.">
            <a:extLst>
              <a:ext uri="{FF2B5EF4-FFF2-40B4-BE49-F238E27FC236}">
                <a16:creationId xmlns:a16="http://schemas.microsoft.com/office/drawing/2014/main" id="{94CD4365-FC4D-097C-E84E-D175E28CF177}"/>
              </a:ext>
            </a:extLst>
          </p:cNvPr>
          <p:cNvPicPr>
            <a:picLocks noGrp="1" noChangeAspect="1"/>
          </p:cNvPicPr>
          <p:nvPr>
            <p:ph type="pic" sz="quarter" idx="19"/>
          </p:nvPr>
        </p:nvPicPr>
        <p:blipFill>
          <a:blip r:embed="rId2"/>
          <a:srcRect t="15271" b="15271"/>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0" y="2695992"/>
            <a:ext cx="4450069" cy="3066422"/>
          </a:xfrm>
        </p:spPr>
        <p:txBody>
          <a:bodyPr>
            <a:noAutofit/>
          </a:bodyPr>
          <a:lstStyle/>
          <a:p>
            <a:pPr>
              <a:lnSpc>
                <a:spcPts val="3900"/>
              </a:lnSpc>
            </a:pPr>
            <a:r>
              <a:rPr lang="en-GB" sz="4000" dirty="0"/>
              <a:t>Betere keuzes voor gebouwen Materialen, indeling en flexibiliteit</a:t>
            </a:r>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6600" b="1" dirty="0"/>
              <a:t>Deel 2</a:t>
            </a:r>
            <a:endParaRPr lang="en-GB" sz="6600" b="1" dirty="0"/>
          </a:p>
        </p:txBody>
      </p:sp>
      <p:sp>
        <p:nvSpPr>
          <p:cNvPr id="8" name="Text Placeholder 7">
            <a:extLst>
              <a:ext uri="{FF2B5EF4-FFF2-40B4-BE49-F238E27FC236}">
                <a16:creationId xmlns:a16="http://schemas.microsoft.com/office/drawing/2014/main" id="{D45A6D4E-2928-D5EE-BDCC-6231AE61993A}"/>
              </a:ext>
            </a:extLst>
          </p:cNvPr>
          <p:cNvSpPr>
            <a:spLocks noGrp="1"/>
          </p:cNvSpPr>
          <p:nvPr>
            <p:ph type="body" sz="quarter" idx="65"/>
          </p:nvPr>
        </p:nvSpPr>
        <p:spPr>
          <a:xfrm>
            <a:off x="8485094" y="1451578"/>
            <a:ext cx="3706906" cy="452458"/>
          </a:xfrm>
          <a:solidFill>
            <a:srgbClr val="EC7C69"/>
          </a:solidFill>
        </p:spPr>
        <p:txBody>
          <a:bodyPr/>
          <a:lstStyle/>
          <a:p>
            <a:pPr algn="ctr"/>
            <a:r>
              <a:rPr lang="en-IE" sz="1200" dirty="0">
                <a:latin typeface="Calibri"/>
                <a:ea typeface="Calibri"/>
                <a:cs typeface="Calibri"/>
              </a:rPr>
              <a:t>Fotocredits: </a:t>
            </a:r>
            <a:r>
              <a:rPr lang="en-IE" sz="1200" dirty="0" err="1">
                <a:latin typeface="Calibri"/>
                <a:ea typeface="Calibri"/>
                <a:cs typeface="Calibri"/>
              </a:rPr>
              <a:t>Daunia Avventura</a:t>
            </a:r>
            <a:r>
              <a:rPr lang="en-IE" sz="1200" dirty="0">
                <a:latin typeface="Calibri"/>
                <a:ea typeface="Calibri"/>
                <a:cs typeface="Calibri"/>
              </a:rPr>
              <a:t>, </a:t>
            </a:r>
            <a:r>
              <a:rPr lang="en-IE" sz="1200" dirty="0" err="1">
                <a:latin typeface="Calibri"/>
                <a:ea typeface="Calibri"/>
                <a:cs typeface="Calibri"/>
              </a:rPr>
              <a:t>Biccari</a:t>
            </a:r>
            <a:endParaRPr lang="en-IE" sz="1200" dirty="0">
              <a:latin typeface="Calibri"/>
              <a:ea typeface="Calibri"/>
              <a:cs typeface="Calibri"/>
            </a:endParaRP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Tree>
    <p:extLst>
      <p:ext uri="{BB962C8B-B14F-4D97-AF65-F5344CB8AC3E}">
        <p14:creationId xmlns:p14="http://schemas.microsoft.com/office/powerpoint/2010/main" val="3801510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CDF59-C2C2-0F71-9473-8D7782661600}"/>
            </a:ext>
          </a:extLst>
        </p:cNvPr>
        <p:cNvGrpSpPr/>
        <p:nvPr/>
      </p:nvGrpSpPr>
      <p:grpSpPr>
        <a:xfrm>
          <a:off x="0" y="0"/>
          <a:ext cx="0" cy="0"/>
          <a:chOff x="0" y="0"/>
          <a:chExt cx="0" cy="0"/>
        </a:xfrm>
      </p:grpSpPr>
      <p:pic>
        <p:nvPicPr>
          <p:cNvPr id="8" name="Picture Placeholder 7" descr="A tree house in the woods&#10;&#10;AI-generated content may be incorrect.">
            <a:extLst>
              <a:ext uri="{FF2B5EF4-FFF2-40B4-BE49-F238E27FC236}">
                <a16:creationId xmlns:a16="http://schemas.microsoft.com/office/drawing/2014/main" id="{7BEF4625-4277-31C6-A97B-237A76EE0DEB}"/>
              </a:ext>
            </a:extLst>
          </p:cNvPr>
          <p:cNvPicPr>
            <a:picLocks noGrp="1" noChangeAspect="1"/>
          </p:cNvPicPr>
          <p:nvPr>
            <p:ph type="pic" sz="quarter" idx="67"/>
          </p:nvPr>
        </p:nvPicPr>
        <p:blipFill>
          <a:blip r:embed="rId2"/>
          <a:srcRect t="936" b="936"/>
          <a:stretch>
            <a:fillRect/>
          </a:stretch>
        </p:blipFill>
        <p:spPr/>
      </p:pic>
      <p:sp>
        <p:nvSpPr>
          <p:cNvPr id="2" name="Text Placeholder 1">
            <a:extLst>
              <a:ext uri="{FF2B5EF4-FFF2-40B4-BE49-F238E27FC236}">
                <a16:creationId xmlns:a16="http://schemas.microsoft.com/office/drawing/2014/main" id="{60EE4489-BED2-40C4-B487-666D244E48C7}"/>
              </a:ext>
            </a:extLst>
          </p:cNvPr>
          <p:cNvSpPr>
            <a:spLocks noGrp="1"/>
          </p:cNvSpPr>
          <p:nvPr>
            <p:ph type="body" sz="quarter" idx="18"/>
          </p:nvPr>
        </p:nvSpPr>
        <p:spPr>
          <a:xfrm>
            <a:off x="7826187" y="1618150"/>
            <a:ext cx="3694643" cy="870198"/>
          </a:xfrm>
        </p:spPr>
        <p:txBody>
          <a:bodyPr/>
          <a:lstStyle/>
          <a:p>
            <a:pPr>
              <a:lnSpc>
                <a:spcPts val="3240"/>
              </a:lnSpc>
            </a:pPr>
            <a:r>
              <a:rPr lang="en-GB" sz="3200" dirty="0"/>
              <a:t>Betere bouwkeuzes - Materialen, indeling en flexibiliteit</a:t>
            </a:r>
          </a:p>
          <a:p>
            <a:pPr>
              <a:lnSpc>
                <a:spcPts val="3240"/>
              </a:lnSpc>
            </a:pPr>
            <a:endParaRPr lang="en-GB" sz="3200" dirty="0"/>
          </a:p>
          <a:p>
            <a:pPr>
              <a:lnSpc>
                <a:spcPts val="3240"/>
              </a:lnSpc>
            </a:pPr>
            <a:endParaRPr lang="en-GB" sz="3200" dirty="0"/>
          </a:p>
        </p:txBody>
      </p:sp>
      <p:sp>
        <p:nvSpPr>
          <p:cNvPr id="3" name="Text Placeholder 2">
            <a:extLst>
              <a:ext uri="{FF2B5EF4-FFF2-40B4-BE49-F238E27FC236}">
                <a16:creationId xmlns:a16="http://schemas.microsoft.com/office/drawing/2014/main" id="{8E0DC63F-1113-8B2F-1469-86F174148462}"/>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Deel 2</a:t>
            </a:r>
          </a:p>
        </p:txBody>
      </p:sp>
      <p:sp>
        <p:nvSpPr>
          <p:cNvPr id="29" name="Slide Number Placeholder 5">
            <a:extLst>
              <a:ext uri="{FF2B5EF4-FFF2-40B4-BE49-F238E27FC236}">
                <a16:creationId xmlns:a16="http://schemas.microsoft.com/office/drawing/2014/main" id="{34392913-5D35-7857-F687-67AA0DFE900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25" name="Text Placeholder 4">
            <a:extLst>
              <a:ext uri="{FF2B5EF4-FFF2-40B4-BE49-F238E27FC236}">
                <a16:creationId xmlns:a16="http://schemas.microsoft.com/office/drawing/2014/main" id="{8D450DFA-D326-43D0-9DF1-C765CEBB9981}"/>
              </a:ext>
            </a:extLst>
          </p:cNvPr>
          <p:cNvSpPr>
            <a:spLocks noGrp="1"/>
          </p:cNvSpPr>
          <p:nvPr>
            <p:ph type="body" sz="quarter" idx="23"/>
          </p:nvPr>
        </p:nvSpPr>
        <p:spPr>
          <a:xfrm>
            <a:off x="440732" y="3519184"/>
            <a:ext cx="3130702" cy="1373830"/>
          </a:xfrm>
        </p:spPr>
        <p:txBody>
          <a:bodyPr lIns="91440" tIns="45720" rIns="91440" bIns="45720" anchor="t"/>
          <a:lstStyle/>
          <a:p>
            <a:pPr>
              <a:buNone/>
            </a:pPr>
            <a:r>
              <a:rPr lang="en-US" sz="4000" b="1" dirty="0">
                <a:solidFill>
                  <a:srgbClr val="EC7C69"/>
                </a:solidFill>
              </a:rPr>
              <a:t>Overzicht:</a:t>
            </a:r>
            <a:endParaRPr lang="en-US" sz="4000" dirty="0"/>
          </a:p>
        </p:txBody>
      </p:sp>
      <p:sp>
        <p:nvSpPr>
          <p:cNvPr id="26" name="Text Placeholder 4">
            <a:extLst>
              <a:ext uri="{FF2B5EF4-FFF2-40B4-BE49-F238E27FC236}">
                <a16:creationId xmlns:a16="http://schemas.microsoft.com/office/drawing/2014/main" id="{E692E126-A856-F0CE-FE52-EDEEF84A76E2}"/>
              </a:ext>
            </a:extLst>
          </p:cNvPr>
          <p:cNvSpPr txBox="1">
            <a:spLocks/>
          </p:cNvSpPr>
          <p:nvPr/>
        </p:nvSpPr>
        <p:spPr>
          <a:xfrm>
            <a:off x="4276165" y="4291827"/>
            <a:ext cx="7445642"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60"/>
              </a:lnSpc>
            </a:pPr>
            <a:r>
              <a:rPr lang="en-IE" sz="2000" dirty="0"/>
              <a:t>Het gebruik van lokale, gerecyclede of milieuvriendelijke materialen vermindert de impact op het milieu en ondersteunt tegelijkertijd de lokale economie en het cultureel erfgoed. Een flexibele, klimaatresponsieve indeling zorgt voor comfort voor gasten en een efficiënt gebruik van hulpbronnen. Of het nu gaat om het verbouwen van bestaande ruimtes of het bouwen van nieuwe, het doel is om accommodaties te creëren die opgaan in het landschap, de gemeenschap dienen en unieke, authentieke ervaringen bieden.</a:t>
            </a:r>
          </a:p>
        </p:txBody>
      </p:sp>
      <p:sp>
        <p:nvSpPr>
          <p:cNvPr id="27" name="Text Placeholder 4">
            <a:extLst>
              <a:ext uri="{FF2B5EF4-FFF2-40B4-BE49-F238E27FC236}">
                <a16:creationId xmlns:a16="http://schemas.microsoft.com/office/drawing/2014/main" id="{71E24FF5-0447-4C0E-374E-FA093D1717F6}"/>
              </a:ext>
            </a:extLst>
          </p:cNvPr>
          <p:cNvSpPr txBox="1">
            <a:spLocks/>
          </p:cNvSpPr>
          <p:nvPr/>
        </p:nvSpPr>
        <p:spPr>
          <a:xfrm>
            <a:off x="459109" y="4291827"/>
            <a:ext cx="3453986"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dirty="0"/>
              <a:t>Deze sectie richt zich op hoe slimme materiaal- en ontwerpkeuzes alternatieve accommodaties zowel duurzaam als zinvol kunnen maken. </a:t>
            </a:r>
            <a:endParaRPr lang="en-IE" dirty="0"/>
          </a:p>
        </p:txBody>
      </p:sp>
      <p:sp>
        <p:nvSpPr>
          <p:cNvPr id="9" name="Text Placeholder 7">
            <a:extLst>
              <a:ext uri="{FF2B5EF4-FFF2-40B4-BE49-F238E27FC236}">
                <a16:creationId xmlns:a16="http://schemas.microsoft.com/office/drawing/2014/main" id="{E0FA48AE-5BFE-CED5-38B9-5D6312B6B077}"/>
              </a:ext>
            </a:extLst>
          </p:cNvPr>
          <p:cNvSpPr txBox="1">
            <a:spLocks/>
          </p:cNvSpPr>
          <p:nvPr/>
        </p:nvSpPr>
        <p:spPr>
          <a:xfrm>
            <a:off x="-1" y="178005"/>
            <a:ext cx="2877671" cy="452458"/>
          </a:xfrm>
          <a:prstGeom prst="rect">
            <a:avLst/>
          </a:prstGeom>
          <a:solidFill>
            <a:srgbClr val="EC7C69"/>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E" sz="1200" dirty="0">
                <a:solidFill>
                  <a:schemeClr val="bg1"/>
                </a:solidFill>
                <a:latin typeface="Calibri"/>
                <a:ea typeface="Calibri"/>
                <a:cs typeface="Calibri"/>
              </a:rPr>
              <a:t>Fotocredits: </a:t>
            </a:r>
            <a:r>
              <a:rPr lang="en-IE" sz="1200" dirty="0" err="1">
                <a:solidFill>
                  <a:schemeClr val="bg1"/>
                </a:solidFill>
                <a:latin typeface="Calibri"/>
                <a:ea typeface="Calibri"/>
                <a:cs typeface="Calibri"/>
              </a:rPr>
              <a:t>Meridaunia</a:t>
            </a:r>
            <a:endParaRPr lang="en-IE" sz="1200" dirty="0">
              <a:solidFill>
                <a:schemeClr val="bg1"/>
              </a:solidFill>
              <a:latin typeface="Calibri"/>
              <a:ea typeface="Calibri"/>
              <a:cs typeface="Calibri"/>
            </a:endParaRPr>
          </a:p>
        </p:txBody>
      </p:sp>
    </p:spTree>
    <p:extLst>
      <p:ext uri="{BB962C8B-B14F-4D97-AF65-F5344CB8AC3E}">
        <p14:creationId xmlns:p14="http://schemas.microsoft.com/office/powerpoint/2010/main" val="1164802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EFBB2-ECF1-3EAB-F402-85C92530B997}"/>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5A24460-EC5F-02A8-8BFB-622B40009261}"/>
              </a:ext>
            </a:extLst>
          </p:cNvPr>
          <p:cNvSpPr txBox="1">
            <a:spLocks/>
          </p:cNvSpPr>
          <p:nvPr/>
        </p:nvSpPr>
        <p:spPr>
          <a:xfrm>
            <a:off x="629645" y="30777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Inleiding - Betere bouwkeuzes - Materialen, indeling en flexibiliteit</a:t>
            </a:r>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5F1545BD-E455-84BA-F90C-B7595712A158}"/>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BB94895A-0A35-FF41-1465-D835B90448ED}"/>
              </a:ext>
            </a:extLst>
          </p:cNvPr>
          <p:cNvSpPr txBox="1">
            <a:spLocks/>
          </p:cNvSpPr>
          <p:nvPr/>
        </p:nvSpPr>
        <p:spPr>
          <a:xfrm>
            <a:off x="629645" y="2519833"/>
            <a:ext cx="6443508" cy="3061353"/>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err="1">
                <a:solidFill>
                  <a:srgbClr val="414141"/>
                </a:solidFill>
              </a:rPr>
              <a:t>Bij het ontwerpen van </a:t>
            </a:r>
            <a:r>
              <a:rPr lang="it-IT" sz="2200" dirty="0">
                <a:solidFill>
                  <a:srgbClr val="414141"/>
                </a:solidFill>
              </a:rPr>
              <a:t>alternatieve </a:t>
            </a:r>
            <a:r>
              <a:rPr lang="it-IT" sz="2200" dirty="0" err="1">
                <a:solidFill>
                  <a:srgbClr val="414141"/>
                </a:solidFill>
              </a:rPr>
              <a:t>accommodatie </a:t>
            </a:r>
            <a:r>
              <a:rPr lang="it-IT" sz="2200" dirty="0">
                <a:solidFill>
                  <a:srgbClr val="414141"/>
                </a:solidFill>
              </a:rPr>
              <a:t>zijn de </a:t>
            </a:r>
            <a:r>
              <a:rPr lang="it-IT" sz="2200" dirty="0" err="1">
                <a:solidFill>
                  <a:srgbClr val="414141"/>
                </a:solidFill>
              </a:rPr>
              <a:t>materialen die u kiest </a:t>
            </a:r>
            <a:r>
              <a:rPr lang="it-IT" sz="2200" dirty="0">
                <a:solidFill>
                  <a:srgbClr val="414141"/>
                </a:solidFill>
              </a:rPr>
              <a:t>en de manier </a:t>
            </a:r>
            <a:r>
              <a:rPr lang="it-IT" sz="2200" dirty="0" err="1">
                <a:solidFill>
                  <a:srgbClr val="414141"/>
                </a:solidFill>
              </a:rPr>
              <a:t>waarop u </a:t>
            </a:r>
            <a:r>
              <a:rPr lang="it-IT" sz="2200" dirty="0">
                <a:solidFill>
                  <a:srgbClr val="414141"/>
                </a:solidFill>
              </a:rPr>
              <a:t>de </a:t>
            </a:r>
            <a:r>
              <a:rPr lang="it-IT" sz="2200" dirty="0" err="1">
                <a:solidFill>
                  <a:srgbClr val="414141"/>
                </a:solidFill>
              </a:rPr>
              <a:t>ruimte</a:t>
            </a:r>
            <a:r>
              <a:rPr lang="it-IT" sz="2200" dirty="0">
                <a:solidFill>
                  <a:srgbClr val="414141"/>
                </a:solidFill>
              </a:rPr>
              <a:t> ontwerpt </a:t>
            </a:r>
            <a:r>
              <a:rPr lang="it-IT" sz="2200" dirty="0" err="1">
                <a:solidFill>
                  <a:srgbClr val="414141"/>
                </a:solidFill>
              </a:rPr>
              <a:t>niet </a:t>
            </a:r>
            <a:r>
              <a:rPr lang="it-IT" sz="2200" dirty="0">
                <a:solidFill>
                  <a:srgbClr val="414141"/>
                </a:solidFill>
              </a:rPr>
              <a:t>alleen technische </a:t>
            </a:r>
            <a:r>
              <a:rPr lang="it-IT" sz="2200" dirty="0" err="1">
                <a:solidFill>
                  <a:srgbClr val="414141"/>
                </a:solidFill>
              </a:rPr>
              <a:t>beslissingen</a:t>
            </a:r>
            <a:r>
              <a:rPr lang="it-IT" sz="2200" dirty="0">
                <a:solidFill>
                  <a:srgbClr val="414141"/>
                </a:solidFill>
              </a:rPr>
              <a:t>, maar ook </a:t>
            </a:r>
            <a:r>
              <a:rPr lang="it-IT" sz="2200" dirty="0" err="1">
                <a:solidFill>
                  <a:srgbClr val="414141"/>
                </a:solidFill>
              </a:rPr>
              <a:t>uitspraken over uw waarden </a:t>
            </a:r>
            <a:r>
              <a:rPr lang="it-IT" sz="2200" dirty="0">
                <a:solidFill>
                  <a:srgbClr val="414141"/>
                </a:solidFill>
              </a:rPr>
              <a:t>en </a:t>
            </a:r>
            <a:r>
              <a:rPr lang="it-IT" sz="2200" dirty="0" err="1">
                <a:solidFill>
                  <a:srgbClr val="414141"/>
                </a:solidFill>
              </a:rPr>
              <a:t>uw </a:t>
            </a:r>
            <a:r>
              <a:rPr lang="it-IT" sz="2200" dirty="0">
                <a:solidFill>
                  <a:srgbClr val="414141"/>
                </a:solidFill>
              </a:rPr>
              <a:t>band met de plek. </a:t>
            </a:r>
            <a:r>
              <a:rPr lang="it-IT" sz="2200" dirty="0" err="1">
                <a:solidFill>
                  <a:srgbClr val="414141"/>
                </a:solidFill>
              </a:rPr>
              <a:t>In dit gedeelte wordt onderzocht hoe </a:t>
            </a:r>
            <a:r>
              <a:rPr lang="it-IT" sz="2200" dirty="0">
                <a:solidFill>
                  <a:srgbClr val="414141"/>
                </a:solidFill>
              </a:rPr>
              <a:t>u </a:t>
            </a:r>
            <a:r>
              <a:rPr lang="it-IT" sz="2200" dirty="0" err="1">
                <a:solidFill>
                  <a:srgbClr val="414141"/>
                </a:solidFill>
              </a:rPr>
              <a:t>bewuste bouwkeuzes </a:t>
            </a:r>
            <a:r>
              <a:rPr lang="it-IT" sz="2200" dirty="0">
                <a:solidFill>
                  <a:srgbClr val="414141"/>
                </a:solidFill>
              </a:rPr>
              <a:t>kunt maken </a:t>
            </a:r>
            <a:r>
              <a:rPr lang="it-IT" sz="2200" dirty="0" err="1">
                <a:solidFill>
                  <a:srgbClr val="414141"/>
                </a:solidFill>
              </a:rPr>
              <a:t>waarbij duurzaamheid</a:t>
            </a:r>
            <a:r>
              <a:rPr lang="it-IT" sz="2200" dirty="0">
                <a:solidFill>
                  <a:srgbClr val="414141"/>
                </a:solidFill>
              </a:rPr>
              <a:t>, culturele </a:t>
            </a:r>
            <a:r>
              <a:rPr lang="it-IT" sz="2200" dirty="0" err="1">
                <a:solidFill>
                  <a:srgbClr val="414141"/>
                </a:solidFill>
              </a:rPr>
              <a:t>gevoeligheid </a:t>
            </a:r>
            <a:r>
              <a:rPr lang="it-IT" sz="2200" dirty="0">
                <a:solidFill>
                  <a:srgbClr val="414141"/>
                </a:solidFill>
              </a:rPr>
              <a:t>en het comfort van gasten </a:t>
            </a:r>
            <a:r>
              <a:rPr lang="it-IT" sz="2200" dirty="0" err="1">
                <a:solidFill>
                  <a:srgbClr val="414141"/>
                </a:solidFill>
              </a:rPr>
              <a:t>voorop staan</a:t>
            </a:r>
            <a:r>
              <a:rPr lang="it-IT" sz="2200" dirty="0">
                <a:solidFill>
                  <a:srgbClr val="414141"/>
                </a:solidFill>
              </a:rPr>
              <a:t>.</a:t>
            </a:r>
          </a:p>
          <a:p>
            <a:pPr>
              <a:lnSpc>
                <a:spcPts val="2380"/>
              </a:lnSpc>
            </a:pPr>
            <a:endParaRPr lang="it-IT" sz="2200" dirty="0">
              <a:solidFill>
                <a:srgbClr val="414141"/>
              </a:solidFill>
            </a:endParaRPr>
          </a:p>
        </p:txBody>
      </p:sp>
      <p:pic>
        <p:nvPicPr>
          <p:cNvPr id="2" name="Picture 1">
            <a:extLst>
              <a:ext uri="{FF2B5EF4-FFF2-40B4-BE49-F238E27FC236}">
                <a16:creationId xmlns:a16="http://schemas.microsoft.com/office/drawing/2014/main" id="{86837B17-0310-CFA0-1922-4CD100B199A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D6EE1128-0266-0551-47BE-8DDF96E3EAC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3" name="TextBox 2">
            <a:extLst>
              <a:ext uri="{FF2B5EF4-FFF2-40B4-BE49-F238E27FC236}">
                <a16:creationId xmlns:a16="http://schemas.microsoft.com/office/drawing/2014/main" id="{11985189-3C69-77BD-0FC1-A4FE406FE96B}"/>
              </a:ext>
            </a:extLst>
          </p:cNvPr>
          <p:cNvSpPr txBox="1"/>
          <p:nvPr/>
        </p:nvSpPr>
        <p:spPr>
          <a:xfrm>
            <a:off x="629645" y="5631691"/>
            <a:ext cx="7831449" cy="823302"/>
          </a:xfrm>
          <a:prstGeom prst="rect">
            <a:avLst/>
          </a:prstGeom>
          <a:noFill/>
        </p:spPr>
        <p:txBody>
          <a:bodyPr wrap="square" rtlCol="0">
            <a:spAutoFit/>
          </a:bodyPr>
          <a:lstStyle/>
          <a:p>
            <a:pPr>
              <a:lnSpc>
                <a:spcPts val="1860"/>
              </a:lnSpc>
            </a:pPr>
            <a:r>
              <a:rPr lang="en-IE" b="1" dirty="0">
                <a:solidFill>
                  <a:srgbClr val="414141"/>
                </a:solidFill>
              </a:rPr>
              <a:t>Bron: </a:t>
            </a:r>
            <a:r>
              <a:rPr lang="en-IE" sz="1800" dirty="0">
                <a:solidFill>
                  <a:srgbClr val="414141"/>
                </a:solidFill>
                <a:ea typeface="+mn-lt"/>
                <a:cs typeface="+mn-lt"/>
              </a:rPr>
              <a:t>    UNWTO (2021). Toerisme en plattelandsontwikkeling. </a:t>
            </a:r>
          </a:p>
          <a:p>
            <a:pPr>
              <a:lnSpc>
                <a:spcPts val="1860"/>
              </a:lnSpc>
            </a:pPr>
            <a:r>
              <a:rPr lang="en-IE" dirty="0">
                <a:solidFill>
                  <a:srgbClr val="414141"/>
                </a:solidFill>
                <a:ea typeface="+mn-lt"/>
                <a:cs typeface="+mn-lt"/>
              </a:rPr>
              <a:t>	</a:t>
            </a:r>
            <a:r>
              <a:rPr lang="en-IE" sz="1800" dirty="0">
                <a:solidFill>
                  <a:srgbClr val="414141"/>
                </a:solidFill>
                <a:ea typeface="+mn-lt"/>
                <a:cs typeface="+mn-lt"/>
              </a:rPr>
              <a:t>Wereldorganisatie voor Toerisme.</a:t>
            </a:r>
            <a:endParaRPr lang="en-IE" sz="1800" dirty="0">
              <a:solidFill>
                <a:srgbClr val="459597"/>
              </a:solidFill>
            </a:endParaRPr>
          </a:p>
          <a:p>
            <a:pPr>
              <a:lnSpc>
                <a:spcPts val="1860"/>
              </a:lnSpc>
            </a:pPr>
            <a:r>
              <a:rPr lang="en-IE" sz="1800" dirty="0">
                <a:solidFill>
                  <a:srgbClr val="414141"/>
                </a:solidFill>
                <a:ea typeface="+mn-lt"/>
                <a:cs typeface="+mn-lt"/>
              </a:rPr>
              <a:t>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https://www.unwto.org/tourism-and-rural-development</a:t>
            </a:r>
            <a:r>
              <a:rPr lang="en-IE" sz="1800" dirty="0">
                <a:solidFill>
                  <a:srgbClr val="459597"/>
                </a:solidFill>
                <a:ea typeface="+mn-lt"/>
                <a:cs typeface="+mn-lt"/>
              </a:rPr>
              <a:t> </a:t>
            </a:r>
            <a:endParaRPr lang="en-IE" dirty="0">
              <a:solidFill>
                <a:srgbClr val="459597"/>
              </a:solidFill>
            </a:endParaRPr>
          </a:p>
        </p:txBody>
      </p:sp>
      <p:sp>
        <p:nvSpPr>
          <p:cNvPr id="6" name="Freeform 5">
            <a:extLst>
              <a:ext uri="{FF2B5EF4-FFF2-40B4-BE49-F238E27FC236}">
                <a16:creationId xmlns:a16="http://schemas.microsoft.com/office/drawing/2014/main" id="{22B554DF-447C-9C4E-6219-78356CDE2BF0}"/>
              </a:ext>
            </a:extLst>
          </p:cNvPr>
          <p:cNvSpPr/>
          <p:nvPr/>
        </p:nvSpPr>
        <p:spPr>
          <a:xfrm rot="10800000">
            <a:off x="8325165" y="0"/>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5"/>
            <a:srcRect/>
            <a:stretch>
              <a:fillRect l="-82987" t="610" r="-33803" b="-610"/>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037B637F-A565-922C-EA76-03EAF56F9A3B}"/>
              </a:ext>
            </a:extLst>
          </p:cNvPr>
          <p:cNvGrpSpPr/>
          <p:nvPr/>
        </p:nvGrpSpPr>
        <p:grpSpPr>
          <a:xfrm>
            <a:off x="9234244" y="432401"/>
            <a:ext cx="2957756" cy="554397"/>
            <a:chOff x="1800741" y="6353467"/>
            <a:chExt cx="3253859" cy="554397"/>
          </a:xfrm>
        </p:grpSpPr>
        <p:sp>
          <p:nvSpPr>
            <p:cNvPr id="12" name="object 3">
              <a:extLst>
                <a:ext uri="{FF2B5EF4-FFF2-40B4-BE49-F238E27FC236}">
                  <a16:creationId xmlns:a16="http://schemas.microsoft.com/office/drawing/2014/main" id="{033D1D5A-BD3D-DE98-C158-B130E131881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869F7F14-9336-D8B9-D2E7-33758F1A252E}"/>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Vakantiehuis </a:t>
              </a:r>
              <a:r>
                <a:rPr lang="en-IE" sz="1200" dirty="0" err="1"/>
                <a:t>Polsak</a:t>
              </a:r>
              <a:r>
                <a:rPr lang="en-IE" sz="1200" dirty="0"/>
                <a:t>, Slovenië</a:t>
              </a:r>
            </a:p>
          </p:txBody>
        </p:sp>
      </p:grpSp>
      <p:pic>
        <p:nvPicPr>
          <p:cNvPr id="16" name="Picture 15">
            <a:extLst>
              <a:ext uri="{FF2B5EF4-FFF2-40B4-BE49-F238E27FC236}">
                <a16:creationId xmlns:a16="http://schemas.microsoft.com/office/drawing/2014/main" id="{FD78DBAC-0071-65E8-7645-2C5D31E4844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7360079" y="4380951"/>
            <a:ext cx="3580276" cy="2659133"/>
          </a:xfrm>
          <a:prstGeom prst="rect">
            <a:avLst/>
          </a:prstGeom>
        </p:spPr>
      </p:pic>
    </p:spTree>
    <p:extLst>
      <p:ext uri="{BB962C8B-B14F-4D97-AF65-F5344CB8AC3E}">
        <p14:creationId xmlns:p14="http://schemas.microsoft.com/office/powerpoint/2010/main" val="2587697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5B853-1C65-BF34-B388-6B0F1D40BD8D}"/>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48721B21-D637-6301-BA00-D0834EB900E5}"/>
              </a:ext>
            </a:extLst>
          </p:cNvPr>
          <p:cNvSpPr txBox="1">
            <a:spLocks/>
          </p:cNvSpPr>
          <p:nvPr/>
        </p:nvSpPr>
        <p:spPr>
          <a:xfrm>
            <a:off x="629645" y="30777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Inleiding - Betere bouwkeuzes - Materialen, indeling en flexibiliteit</a:t>
            </a:r>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755A5C12-D678-0AA0-04AD-6020B2872BAD}"/>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B84D83D9-B597-2878-7312-319882F64941}"/>
              </a:ext>
            </a:extLst>
          </p:cNvPr>
          <p:cNvSpPr txBox="1">
            <a:spLocks/>
          </p:cNvSpPr>
          <p:nvPr/>
        </p:nvSpPr>
        <p:spPr>
          <a:xfrm>
            <a:off x="629645" y="1950139"/>
            <a:ext cx="9872508" cy="3061353"/>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a:solidFill>
                  <a:srgbClr val="414141"/>
                </a:solidFill>
              </a:rPr>
              <a:t>Door </a:t>
            </a:r>
            <a:r>
              <a:rPr lang="it-IT" sz="2200" dirty="0" err="1">
                <a:solidFill>
                  <a:srgbClr val="414141"/>
                </a:solidFill>
              </a:rPr>
              <a:t>lokale</a:t>
            </a:r>
            <a:r>
              <a:rPr lang="it-IT" sz="2200" dirty="0">
                <a:solidFill>
                  <a:srgbClr val="414141"/>
                </a:solidFill>
              </a:rPr>
              <a:t>, </a:t>
            </a:r>
            <a:r>
              <a:rPr lang="it-IT" sz="2200" dirty="0" err="1">
                <a:solidFill>
                  <a:srgbClr val="414141"/>
                </a:solidFill>
              </a:rPr>
              <a:t>gerecyclede </a:t>
            </a:r>
            <a:r>
              <a:rPr lang="it-IT" sz="2200" dirty="0">
                <a:solidFill>
                  <a:srgbClr val="414141"/>
                </a:solidFill>
              </a:rPr>
              <a:t>of milieuvriendelijke </a:t>
            </a:r>
            <a:r>
              <a:rPr lang="it-IT" sz="2200" dirty="0" err="1">
                <a:solidFill>
                  <a:srgbClr val="414141"/>
                </a:solidFill>
              </a:rPr>
              <a:t>materialen te kiezen</a:t>
            </a:r>
            <a:r>
              <a:rPr lang="it-IT" sz="2200" dirty="0">
                <a:solidFill>
                  <a:srgbClr val="414141"/>
                </a:solidFill>
              </a:rPr>
              <a:t>, verkleint </a:t>
            </a:r>
            <a:r>
              <a:rPr lang="it-IT" sz="2200" dirty="0" err="1">
                <a:solidFill>
                  <a:srgbClr val="414141"/>
                </a:solidFill>
              </a:rPr>
              <a:t>u uw ecologische </a:t>
            </a:r>
            <a:r>
              <a:rPr lang="it-IT" sz="2200" dirty="0">
                <a:solidFill>
                  <a:srgbClr val="414141"/>
                </a:solidFill>
              </a:rPr>
              <a:t>voetafdruk </a:t>
            </a:r>
            <a:r>
              <a:rPr lang="it-IT" sz="2200" dirty="0" err="1">
                <a:solidFill>
                  <a:srgbClr val="414141"/>
                </a:solidFill>
              </a:rPr>
              <a:t>en ondersteunt u tegelijkertijd regionale ambachten </a:t>
            </a:r>
            <a:r>
              <a:rPr lang="it-IT" sz="2200" dirty="0">
                <a:solidFill>
                  <a:srgbClr val="414141"/>
                </a:solidFill>
              </a:rPr>
              <a:t>en </a:t>
            </a:r>
            <a:r>
              <a:rPr lang="it-IT" sz="2200" dirty="0" err="1">
                <a:solidFill>
                  <a:srgbClr val="414141"/>
                </a:solidFill>
              </a:rPr>
              <a:t>industrieën</a:t>
            </a:r>
            <a:r>
              <a:rPr lang="it-IT" sz="2200" dirty="0">
                <a:solidFill>
                  <a:srgbClr val="414141"/>
                </a:solidFill>
              </a:rPr>
              <a:t>. </a:t>
            </a:r>
            <a:r>
              <a:rPr lang="it-IT" sz="2200" dirty="0" err="1">
                <a:solidFill>
                  <a:srgbClr val="414141"/>
                </a:solidFill>
              </a:rPr>
              <a:t>Het kiezen </a:t>
            </a:r>
            <a:r>
              <a:rPr lang="it-IT" sz="2200" dirty="0">
                <a:solidFill>
                  <a:srgbClr val="414141"/>
                </a:solidFill>
              </a:rPr>
              <a:t>van de </a:t>
            </a:r>
            <a:r>
              <a:rPr lang="it-IT" sz="2200" dirty="0" err="1">
                <a:solidFill>
                  <a:srgbClr val="414141"/>
                </a:solidFill>
              </a:rPr>
              <a:t>juiste </a:t>
            </a:r>
            <a:r>
              <a:rPr lang="it-IT" sz="2200" dirty="0">
                <a:solidFill>
                  <a:srgbClr val="414141"/>
                </a:solidFill>
              </a:rPr>
              <a:t>indeling </a:t>
            </a:r>
            <a:r>
              <a:rPr lang="it-IT" sz="2200" dirty="0" err="1">
                <a:solidFill>
                  <a:srgbClr val="414141"/>
                </a:solidFill>
              </a:rPr>
              <a:t>gaat verder dan esthetiek</a:t>
            </a:r>
            <a:r>
              <a:rPr lang="it-IT" sz="2200" dirty="0">
                <a:solidFill>
                  <a:srgbClr val="414141"/>
                </a:solidFill>
              </a:rPr>
              <a:t>: </a:t>
            </a:r>
            <a:r>
              <a:rPr lang="it-IT" sz="2200" dirty="0" err="1">
                <a:solidFill>
                  <a:srgbClr val="414141"/>
                </a:solidFill>
              </a:rPr>
              <a:t>het betekent het creëren van ruimtes die flexibel</a:t>
            </a:r>
            <a:r>
              <a:rPr lang="it-IT" sz="2200" dirty="0">
                <a:solidFill>
                  <a:srgbClr val="414141"/>
                </a:solidFill>
              </a:rPr>
              <a:t>, </a:t>
            </a:r>
            <a:r>
              <a:rPr lang="it-IT" sz="2200" dirty="0" err="1">
                <a:solidFill>
                  <a:srgbClr val="414141"/>
                </a:solidFill>
              </a:rPr>
              <a:t>efficiënt </a:t>
            </a:r>
            <a:r>
              <a:rPr lang="it-IT" sz="2200" dirty="0">
                <a:solidFill>
                  <a:srgbClr val="414141"/>
                </a:solidFill>
              </a:rPr>
              <a:t>en </a:t>
            </a:r>
            <a:r>
              <a:rPr lang="it-IT" sz="2200" dirty="0" err="1">
                <a:solidFill>
                  <a:srgbClr val="414141"/>
                </a:solidFill>
              </a:rPr>
              <a:t>aanpasbaar </a:t>
            </a:r>
            <a:r>
              <a:rPr lang="it-IT" sz="2200" dirty="0">
                <a:solidFill>
                  <a:srgbClr val="414141"/>
                </a:solidFill>
              </a:rPr>
              <a:t>zijn aan </a:t>
            </a:r>
            <a:r>
              <a:rPr lang="it-IT" sz="2200" dirty="0" err="1">
                <a:solidFill>
                  <a:srgbClr val="414141"/>
                </a:solidFill>
              </a:rPr>
              <a:t>verschillende toepassingen </a:t>
            </a:r>
            <a:r>
              <a:rPr lang="it-IT" sz="2200" dirty="0">
                <a:solidFill>
                  <a:srgbClr val="414141"/>
                </a:solidFill>
              </a:rPr>
              <a:t>en seizoenen. </a:t>
            </a:r>
            <a:r>
              <a:rPr lang="it-IT" sz="2200" dirty="0" err="1">
                <a:solidFill>
                  <a:srgbClr val="414141"/>
                </a:solidFill>
              </a:rPr>
              <a:t>Bioklimatologisch </a:t>
            </a:r>
            <a:r>
              <a:rPr lang="it-IT" sz="2200" dirty="0">
                <a:solidFill>
                  <a:srgbClr val="414141"/>
                </a:solidFill>
              </a:rPr>
              <a:t>ontwerp, passief energiegebruik en </a:t>
            </a:r>
            <a:r>
              <a:rPr lang="it-IT" sz="2200" dirty="0" err="1">
                <a:solidFill>
                  <a:srgbClr val="414141"/>
                </a:solidFill>
              </a:rPr>
              <a:t>multifunctionele ruimtes </a:t>
            </a:r>
            <a:r>
              <a:rPr lang="it-IT" sz="2200" dirty="0">
                <a:solidFill>
                  <a:srgbClr val="414141"/>
                </a:solidFill>
              </a:rPr>
              <a:t>kunnen </a:t>
            </a:r>
            <a:r>
              <a:rPr lang="it-IT" sz="2200" dirty="0" err="1">
                <a:solidFill>
                  <a:srgbClr val="414141"/>
                </a:solidFill>
              </a:rPr>
              <a:t>zowel de gastbeleving </a:t>
            </a:r>
            <a:r>
              <a:rPr lang="it-IT" sz="2200" dirty="0">
                <a:solidFill>
                  <a:srgbClr val="414141"/>
                </a:solidFill>
              </a:rPr>
              <a:t>als </a:t>
            </a:r>
            <a:r>
              <a:rPr lang="it-IT" sz="2200" dirty="0" err="1">
                <a:solidFill>
                  <a:srgbClr val="414141"/>
                </a:solidFill>
              </a:rPr>
              <a:t>de efficiëntie van hulpbronnen verbeteren</a:t>
            </a:r>
            <a:r>
              <a:rPr lang="it-IT" sz="2200" dirty="0">
                <a:solidFill>
                  <a:srgbClr val="414141"/>
                </a:solidFill>
              </a:rPr>
              <a:t>.</a:t>
            </a:r>
          </a:p>
          <a:p>
            <a:pPr>
              <a:lnSpc>
                <a:spcPts val="2380"/>
              </a:lnSpc>
            </a:pPr>
            <a:endParaRPr lang="it-IT" sz="2200" dirty="0">
              <a:solidFill>
                <a:srgbClr val="414141"/>
              </a:solidFill>
            </a:endParaRPr>
          </a:p>
          <a:p>
            <a:pPr>
              <a:lnSpc>
                <a:spcPts val="2380"/>
              </a:lnSpc>
            </a:pPr>
            <a:r>
              <a:rPr lang="it-IT" sz="2200" dirty="0">
                <a:solidFill>
                  <a:srgbClr val="414141"/>
                </a:solidFill>
              </a:rPr>
              <a:t>In </a:t>
            </a:r>
            <a:r>
              <a:rPr lang="it-IT" sz="2200" dirty="0" err="1">
                <a:solidFill>
                  <a:srgbClr val="414141"/>
                </a:solidFill>
              </a:rPr>
              <a:t>dit gedeelte leer je hoe </a:t>
            </a:r>
            <a:r>
              <a:rPr lang="it-IT" sz="2200" dirty="0">
                <a:solidFill>
                  <a:srgbClr val="414141"/>
                </a:solidFill>
              </a:rPr>
              <a:t>je </a:t>
            </a:r>
            <a:r>
              <a:rPr lang="it-IT" sz="2200" dirty="0" err="1">
                <a:solidFill>
                  <a:srgbClr val="414141"/>
                </a:solidFill>
              </a:rPr>
              <a:t>ecologische verantwoordelijkheid </a:t>
            </a:r>
            <a:r>
              <a:rPr lang="it-IT" sz="2200" dirty="0">
                <a:solidFill>
                  <a:srgbClr val="414141"/>
                </a:solidFill>
              </a:rPr>
              <a:t>kunt combineren met </a:t>
            </a:r>
            <a:r>
              <a:rPr lang="it-IT" sz="2200" dirty="0" err="1">
                <a:solidFill>
                  <a:srgbClr val="414141"/>
                </a:solidFill>
              </a:rPr>
              <a:t>uitmuntende gastvrijheid</a:t>
            </a:r>
            <a:r>
              <a:rPr lang="it-IT" sz="2200" dirty="0">
                <a:solidFill>
                  <a:srgbClr val="414141"/>
                </a:solidFill>
              </a:rPr>
              <a:t>, </a:t>
            </a:r>
            <a:r>
              <a:rPr lang="it-IT" sz="2200" dirty="0" err="1">
                <a:solidFill>
                  <a:srgbClr val="414141"/>
                </a:solidFill>
              </a:rPr>
              <a:t>zodat je accommodatie </a:t>
            </a:r>
            <a:r>
              <a:rPr lang="it-IT" sz="2200" dirty="0">
                <a:solidFill>
                  <a:srgbClr val="414141"/>
                </a:solidFill>
              </a:rPr>
              <a:t>het </a:t>
            </a:r>
            <a:r>
              <a:rPr lang="it-IT" sz="2200" dirty="0" err="1">
                <a:solidFill>
                  <a:srgbClr val="414141"/>
                </a:solidFill>
              </a:rPr>
              <a:t>milieu respecteert en tegelijkertijd </a:t>
            </a:r>
            <a:r>
              <a:rPr lang="it-IT" sz="2200" dirty="0">
                <a:solidFill>
                  <a:srgbClr val="414141"/>
                </a:solidFill>
              </a:rPr>
              <a:t>comfort en </a:t>
            </a:r>
            <a:r>
              <a:rPr lang="it-IT" sz="2200" dirty="0" err="1">
                <a:solidFill>
                  <a:srgbClr val="414141"/>
                </a:solidFill>
              </a:rPr>
              <a:t>authenticiteit biedt</a:t>
            </a:r>
            <a:r>
              <a:rPr lang="it-IT" sz="2200" dirty="0">
                <a:solidFill>
                  <a:srgbClr val="414141"/>
                </a:solidFill>
              </a:rPr>
              <a:t>. </a:t>
            </a:r>
            <a:r>
              <a:rPr lang="it-IT" sz="2200" dirty="0" err="1">
                <a:solidFill>
                  <a:srgbClr val="414141"/>
                </a:solidFill>
              </a:rPr>
              <a:t>Of je </a:t>
            </a:r>
            <a:r>
              <a:rPr lang="it-IT" sz="2200" dirty="0">
                <a:solidFill>
                  <a:srgbClr val="414141"/>
                </a:solidFill>
              </a:rPr>
              <a:t>nu een </a:t>
            </a:r>
            <a:r>
              <a:rPr lang="it-IT" sz="2200" dirty="0" err="1">
                <a:solidFill>
                  <a:srgbClr val="414141"/>
                </a:solidFill>
              </a:rPr>
              <a:t>historisch </a:t>
            </a:r>
            <a:r>
              <a:rPr lang="it-IT" sz="2200" dirty="0">
                <a:solidFill>
                  <a:srgbClr val="414141"/>
                </a:solidFill>
              </a:rPr>
              <a:t>gebouw </a:t>
            </a:r>
            <a:r>
              <a:rPr lang="it-IT" sz="2200" dirty="0" err="1">
                <a:solidFill>
                  <a:srgbClr val="414141"/>
                </a:solidFill>
              </a:rPr>
              <a:t>aanpast</a:t>
            </a:r>
            <a:r>
              <a:rPr lang="it-IT" sz="2200" dirty="0">
                <a:solidFill>
                  <a:srgbClr val="414141"/>
                </a:solidFill>
              </a:rPr>
              <a:t>, een kleine eco-lodge </a:t>
            </a:r>
            <a:r>
              <a:rPr lang="it-IT" sz="2200" dirty="0" err="1">
                <a:solidFill>
                  <a:srgbClr val="414141"/>
                </a:solidFill>
              </a:rPr>
              <a:t>ontwerpt </a:t>
            </a:r>
            <a:r>
              <a:rPr lang="it-IT" sz="2200" dirty="0">
                <a:solidFill>
                  <a:srgbClr val="414141"/>
                </a:solidFill>
              </a:rPr>
              <a:t>of modulaire </a:t>
            </a:r>
            <a:r>
              <a:rPr lang="it-IT" sz="2200" dirty="0" err="1">
                <a:solidFill>
                  <a:srgbClr val="414141"/>
                </a:solidFill>
              </a:rPr>
              <a:t>units bouwt</a:t>
            </a:r>
            <a:r>
              <a:rPr lang="it-IT" sz="2200" dirty="0">
                <a:solidFill>
                  <a:srgbClr val="414141"/>
                </a:solidFill>
              </a:rPr>
              <a:t>, </a:t>
            </a:r>
            <a:r>
              <a:rPr lang="it-IT" sz="2200" dirty="0" err="1">
                <a:solidFill>
                  <a:srgbClr val="414141"/>
                </a:solidFill>
              </a:rPr>
              <a:t>betere bouwkeuzes </a:t>
            </a:r>
            <a:r>
              <a:rPr lang="it-IT" sz="2200" dirty="0">
                <a:solidFill>
                  <a:srgbClr val="414141"/>
                </a:solidFill>
              </a:rPr>
              <a:t>leiden tot </a:t>
            </a:r>
            <a:r>
              <a:rPr lang="it-IT" sz="2200" dirty="0" err="1">
                <a:solidFill>
                  <a:srgbClr val="414141"/>
                </a:solidFill>
              </a:rPr>
              <a:t>accommodaties die memorabel</a:t>
            </a:r>
            <a:r>
              <a:rPr lang="it-IT" sz="2200" dirty="0">
                <a:solidFill>
                  <a:srgbClr val="414141"/>
                </a:solidFill>
              </a:rPr>
              <a:t>, </a:t>
            </a:r>
            <a:r>
              <a:rPr lang="it-IT" sz="2200" dirty="0" err="1">
                <a:solidFill>
                  <a:srgbClr val="414141"/>
                </a:solidFill>
              </a:rPr>
              <a:t>betekenisvol </a:t>
            </a:r>
            <a:r>
              <a:rPr lang="it-IT" sz="2200" dirty="0">
                <a:solidFill>
                  <a:srgbClr val="414141"/>
                </a:solidFill>
              </a:rPr>
              <a:t>en </a:t>
            </a:r>
            <a:r>
              <a:rPr lang="it-IT" sz="2200" dirty="0" err="1">
                <a:solidFill>
                  <a:srgbClr val="414141"/>
                </a:solidFill>
              </a:rPr>
              <a:t>duurzaam </a:t>
            </a:r>
            <a:r>
              <a:rPr lang="it-IT" sz="2200" dirty="0">
                <a:solidFill>
                  <a:srgbClr val="414141"/>
                </a:solidFill>
              </a:rPr>
              <a:t>zijn.</a:t>
            </a:r>
          </a:p>
          <a:p>
            <a:pPr>
              <a:lnSpc>
                <a:spcPts val="2380"/>
              </a:lnSpc>
            </a:pPr>
            <a:endParaRPr lang="it-IT" sz="2200" dirty="0">
              <a:solidFill>
                <a:srgbClr val="414141"/>
              </a:solidFill>
            </a:endParaRPr>
          </a:p>
        </p:txBody>
      </p:sp>
      <p:pic>
        <p:nvPicPr>
          <p:cNvPr id="2" name="Picture 1">
            <a:extLst>
              <a:ext uri="{FF2B5EF4-FFF2-40B4-BE49-F238E27FC236}">
                <a16:creationId xmlns:a16="http://schemas.microsoft.com/office/drawing/2014/main" id="{062A50C9-D0DA-9C06-FE96-32C240178780}"/>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EBEAA840-4B17-EA03-398D-6E464985EBF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
        <p:nvSpPr>
          <p:cNvPr id="3" name="TextBox 2">
            <a:extLst>
              <a:ext uri="{FF2B5EF4-FFF2-40B4-BE49-F238E27FC236}">
                <a16:creationId xmlns:a16="http://schemas.microsoft.com/office/drawing/2014/main" id="{F430C69E-2F71-A00D-5B81-81AF42DD1906}"/>
              </a:ext>
            </a:extLst>
          </p:cNvPr>
          <p:cNvSpPr txBox="1"/>
          <p:nvPr/>
        </p:nvSpPr>
        <p:spPr>
          <a:xfrm>
            <a:off x="629645" y="5631691"/>
            <a:ext cx="7831449" cy="823302"/>
          </a:xfrm>
          <a:prstGeom prst="rect">
            <a:avLst/>
          </a:prstGeom>
          <a:noFill/>
        </p:spPr>
        <p:txBody>
          <a:bodyPr wrap="square" rtlCol="0">
            <a:spAutoFit/>
          </a:bodyPr>
          <a:lstStyle/>
          <a:p>
            <a:pPr>
              <a:lnSpc>
                <a:spcPts val="1860"/>
              </a:lnSpc>
            </a:pPr>
            <a:r>
              <a:rPr lang="en-IE" b="1" dirty="0">
                <a:solidFill>
                  <a:srgbClr val="414141"/>
                </a:solidFill>
              </a:rPr>
              <a:t>Bron: </a:t>
            </a:r>
            <a:r>
              <a:rPr lang="en-IE" sz="1800" dirty="0">
                <a:solidFill>
                  <a:srgbClr val="414141"/>
                </a:solidFill>
                <a:ea typeface="+mn-lt"/>
                <a:cs typeface="+mn-lt"/>
              </a:rPr>
              <a:t>    UNWTO (2021). Toerisme en plattelandsontwikkeling. </a:t>
            </a:r>
          </a:p>
          <a:p>
            <a:pPr>
              <a:lnSpc>
                <a:spcPts val="1860"/>
              </a:lnSpc>
            </a:pPr>
            <a:r>
              <a:rPr lang="en-IE" dirty="0">
                <a:solidFill>
                  <a:srgbClr val="414141"/>
                </a:solidFill>
                <a:ea typeface="+mn-lt"/>
                <a:cs typeface="+mn-lt"/>
              </a:rPr>
              <a:t>	</a:t>
            </a:r>
            <a:r>
              <a:rPr lang="en-IE" sz="1800" dirty="0">
                <a:solidFill>
                  <a:srgbClr val="414141"/>
                </a:solidFill>
                <a:ea typeface="+mn-lt"/>
                <a:cs typeface="+mn-lt"/>
              </a:rPr>
              <a:t>Wereldorganisatie voor Toerisme.</a:t>
            </a:r>
            <a:endParaRPr lang="en-IE" sz="1800" dirty="0">
              <a:solidFill>
                <a:srgbClr val="459597"/>
              </a:solidFill>
            </a:endParaRPr>
          </a:p>
          <a:p>
            <a:pPr>
              <a:lnSpc>
                <a:spcPts val="1860"/>
              </a:lnSpc>
            </a:pPr>
            <a:r>
              <a:rPr lang="en-IE" sz="1800" dirty="0">
                <a:solidFill>
                  <a:srgbClr val="414141"/>
                </a:solidFill>
                <a:ea typeface="+mn-lt"/>
                <a:cs typeface="+mn-lt"/>
              </a:rPr>
              <a:t>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https://www.unwto.org/tourism-and-rural-development</a:t>
            </a:r>
            <a:r>
              <a:rPr lang="en-IE" sz="1800" dirty="0">
                <a:solidFill>
                  <a:srgbClr val="459597"/>
                </a:solidFill>
                <a:ea typeface="+mn-lt"/>
                <a:cs typeface="+mn-lt"/>
              </a:rPr>
              <a:t> </a:t>
            </a:r>
            <a:endParaRPr lang="en-IE" dirty="0">
              <a:solidFill>
                <a:srgbClr val="459597"/>
              </a:solidFill>
            </a:endParaRPr>
          </a:p>
        </p:txBody>
      </p:sp>
      <p:pic>
        <p:nvPicPr>
          <p:cNvPr id="16" name="Picture 15">
            <a:extLst>
              <a:ext uri="{FF2B5EF4-FFF2-40B4-BE49-F238E27FC236}">
                <a16:creationId xmlns:a16="http://schemas.microsoft.com/office/drawing/2014/main" id="{0BFCB701-C60E-04B8-5889-353C13DAD1F3}"/>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9676474" y="-949708"/>
            <a:ext cx="3580276" cy="2659133"/>
          </a:xfrm>
          <a:prstGeom prst="rect">
            <a:avLst/>
          </a:prstGeom>
        </p:spPr>
      </p:pic>
    </p:spTree>
    <p:extLst>
      <p:ext uri="{BB962C8B-B14F-4D97-AF65-F5344CB8AC3E}">
        <p14:creationId xmlns:p14="http://schemas.microsoft.com/office/powerpoint/2010/main" val="1910519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a:t>
            </a:r>
            <a:r>
              <a:rPr lang="en-US" dirty="0"/>
              <a:t> 4 belangrijke leergebieden</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9</a:t>
            </a:fld>
            <a:endParaRPr lang="fr-CA" sz="1200" dirty="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Kiezen voor duurzame en </a:t>
            </a:r>
          </a:p>
          <a:p>
            <a:pPr>
              <a:lnSpc>
                <a:spcPts val="2480"/>
              </a:lnSpc>
            </a:pPr>
            <a:r>
              <a:rPr lang="en-GB" sz="2600" b="1" dirty="0"/>
              <a:t>lokale materialen: </a:t>
            </a:r>
          </a:p>
          <a:p>
            <a:pPr>
              <a:lnSpc>
                <a:spcPts val="2480"/>
              </a:lnSpc>
            </a:pPr>
            <a:endParaRPr lang="en-GB" sz="2400" b="1" dirty="0"/>
          </a:p>
          <a:p>
            <a:pPr>
              <a:lnSpc>
                <a:spcPts val="2380"/>
              </a:lnSpc>
            </a:pPr>
            <a:r>
              <a:rPr lang="en-IE" sz="2200" dirty="0"/>
              <a:t>Begrijp hoe u bouwmaterialen kunt selecteren die milieuvriendelijk, lokaal geproduceerd of gerecycled zijn. Leer waarom dit belangrijk is voor het verminderen van de CO2-voetafdruk, het ondersteunen van lokale economieën en het creëren van authentieke gastenervaringen die de regionale identiteit weerspiegelen.</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3851DAEE-662E-D633-49E5-97A7B63F4368}"/>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46198168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BAFADAE-7B77-48CA-94C4-002EF856C261}"/>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2739</TotalTime>
  <Words>1921</Words>
  <Application>Microsoft Office PowerPoint</Application>
  <PresentationFormat>Widescreen</PresentationFormat>
  <Paragraphs>209</Paragraphs>
  <Slides>24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docId:767C308522A357F56B39E4E02C3BD965</cp:keywords>
  <cp:lastModifiedBy>Kjartan Bollason</cp:lastModifiedBy>
  <cp:revision>735</cp:revision>
  <dcterms:created xsi:type="dcterms:W3CDTF">2020-10-14T13:32:04Z</dcterms:created>
  <dcterms:modified xsi:type="dcterms:W3CDTF">2026-02-11T09:47:09Z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