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entation.xml" ContentType="application/vnd.openxmlformats-officedocument.presentationml.presentation.main+xml"/>
  <Override PartName="/ppt/slides/slide80.xml" ContentType="application/vnd.openxmlformats-officedocument.presentationml.slide+xml"/>
  <Override PartName="/ppt/slideLayouts/slideLayout65.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82"/>
  </p:notesMasterIdLst>
  <p:sldIdLst>
    <p:sldId id="7780" r:id="rId2"/>
    <p:sldId id="7781" r:id="rId3"/>
    <p:sldId id="7784" r:id="rId4"/>
    <p:sldId id="7717" r:id="rId5"/>
    <p:sldId id="7718" r:id="rId6"/>
    <p:sldId id="7434" r:id="rId7"/>
    <p:sldId id="7581" r:id="rId8"/>
    <p:sldId id="7433" r:id="rId9"/>
    <p:sldId id="7474" r:id="rId10"/>
    <p:sldId id="7475" r:id="rId11"/>
    <p:sldId id="7476" r:id="rId12"/>
    <p:sldId id="7477" r:id="rId13"/>
    <p:sldId id="7478" r:id="rId14"/>
    <p:sldId id="7479" r:id="rId15"/>
    <p:sldId id="7488" r:id="rId16"/>
    <p:sldId id="7485" r:id="rId17"/>
    <p:sldId id="7486" r:id="rId18"/>
    <p:sldId id="7487" r:id="rId19"/>
    <p:sldId id="7490" r:id="rId20"/>
    <p:sldId id="7483" r:id="rId21"/>
    <p:sldId id="7484" r:id="rId22"/>
    <p:sldId id="7489" r:id="rId23"/>
    <p:sldId id="7436" r:id="rId24"/>
    <p:sldId id="7582" r:id="rId25"/>
    <p:sldId id="7435" r:id="rId26"/>
    <p:sldId id="7558" r:id="rId27"/>
    <p:sldId id="7481" r:id="rId28"/>
    <p:sldId id="7482" r:id="rId29"/>
    <p:sldId id="7527" r:id="rId30"/>
    <p:sldId id="7555" r:id="rId31"/>
    <p:sldId id="7463" r:id="rId32"/>
    <p:sldId id="7560" r:id="rId33"/>
    <p:sldId id="7465" r:id="rId34"/>
    <p:sldId id="7470" r:id="rId35"/>
    <p:sldId id="7466" r:id="rId36"/>
    <p:sldId id="7556" r:id="rId37"/>
    <p:sldId id="7468" r:id="rId38"/>
    <p:sldId id="7469" r:id="rId39"/>
    <p:sldId id="7559" r:id="rId40"/>
    <p:sldId id="7471" r:id="rId41"/>
    <p:sldId id="7472" r:id="rId42"/>
    <p:sldId id="7473" r:id="rId43"/>
    <p:sldId id="7785" r:id="rId44"/>
    <p:sldId id="7786" r:id="rId45"/>
    <p:sldId id="7787" r:id="rId46"/>
    <p:sldId id="7788" r:id="rId47"/>
    <p:sldId id="7789" r:id="rId48"/>
    <p:sldId id="7790" r:id="rId49"/>
    <p:sldId id="7439" r:id="rId50"/>
    <p:sldId id="7583" r:id="rId51"/>
    <p:sldId id="6484" r:id="rId52"/>
    <p:sldId id="7553" r:id="rId53"/>
    <p:sldId id="7495" r:id="rId54"/>
    <p:sldId id="7496" r:id="rId55"/>
    <p:sldId id="7494" r:id="rId56"/>
    <p:sldId id="7561" r:id="rId57"/>
    <p:sldId id="7566" r:id="rId58"/>
    <p:sldId id="7567" r:id="rId59"/>
    <p:sldId id="7497" r:id="rId60"/>
    <p:sldId id="7568" r:id="rId61"/>
    <p:sldId id="7499" r:id="rId62"/>
    <p:sldId id="7498" r:id="rId63"/>
    <p:sldId id="7500" r:id="rId64"/>
    <p:sldId id="7506" r:id="rId65"/>
    <p:sldId id="7502" r:id="rId66"/>
    <p:sldId id="7503" r:id="rId67"/>
    <p:sldId id="7504" r:id="rId68"/>
    <p:sldId id="7507" r:id="rId69"/>
    <p:sldId id="7508" r:id="rId70"/>
    <p:sldId id="7453" r:id="rId71"/>
    <p:sldId id="7454" r:id="rId72"/>
    <p:sldId id="7455" r:id="rId73"/>
    <p:sldId id="7549" r:id="rId74"/>
    <p:sldId id="7550" r:id="rId75"/>
    <p:sldId id="7554" r:id="rId76"/>
    <p:sldId id="7570" r:id="rId77"/>
    <p:sldId id="7571" r:id="rId78"/>
    <p:sldId id="7509" r:id="rId79"/>
    <p:sldId id="7510" r:id="rId80"/>
    <p:sldId id="7782"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751"/>
    <a:srgbClr val="E98C7F"/>
    <a:srgbClr val="418D8F"/>
    <a:srgbClr val="595959"/>
    <a:srgbClr val="F2A158"/>
    <a:srgbClr val="5FBDBB"/>
    <a:srgbClr val="459597"/>
    <a:srgbClr val="A3D4D5"/>
    <a:srgbClr val="E5E5E3"/>
    <a:srgbClr val="08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00"/>
    <p:restoredTop sz="94915" autoAdjust="0"/>
  </p:normalViewPr>
  <p:slideViewPr>
    <p:cSldViewPr snapToGrid="0" snapToObjects="1">
      <p:cViewPr varScale="1">
        <p:scale>
          <a:sx n="115" d="100"/>
          <a:sy n="115" d="100"/>
        </p:scale>
        <p:origin x="208" y="4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89" Type="http://schemas.openxmlformats.org/officeDocument/2006/relationships/customXml" Target="../customXml/item3.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ustomXml" Target="../customXml/item1.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Clicca per modificare gli stili di testo principali</a:t>
            </a:r>
          </a:p>
          <a:p>
            <a:pPr lvl="1"/>
            <a:r>
              <a:rPr lang="en-GB"/>
              <a:t>Secondo livello</a:t>
            </a:r>
          </a:p>
          <a:p>
            <a:pPr lvl="2"/>
            <a:r>
              <a:rPr lang="en-GB"/>
              <a:t>Terzo livello</a:t>
            </a:r>
          </a:p>
          <a:p>
            <a:pPr lvl="3"/>
            <a:r>
              <a:rPr lang="en-GB"/>
              <a:t>Quarto livello</a:t>
            </a:r>
          </a:p>
          <a:p>
            <a:pPr lvl="4"/>
            <a:r>
              <a:rPr lang="en-GB"/>
              <a:t>Quinto livello</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ontents Slide 01">
    <p:spTree>
      <p:nvGrpSpPr>
        <p:cNvPr id="1" name=""/>
        <p:cNvGrpSpPr/>
        <p:nvPr/>
      </p:nvGrpSpPr>
      <p:grpSpPr>
        <a:xfrm>
          <a:off x="0" y="0"/>
          <a:ext cx="0" cy="0"/>
          <a:chOff x="0" y="0"/>
          <a:chExt cx="0" cy="0"/>
        </a:xfrm>
      </p:grpSpPr>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2569707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735145" y="-2744893"/>
            <a:ext cx="6702216"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chemeClr val="bg1"/>
          </a:solidFill>
          <a:ln w="571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3894731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Tree>
    <p:extLst>
      <p:ext uri="{BB962C8B-B14F-4D97-AF65-F5344CB8AC3E}">
        <p14:creationId xmlns:p14="http://schemas.microsoft.com/office/powerpoint/2010/main" val="12374981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0353974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0C465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69842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‹N›</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PROGETTAZIONE DI SOGGIORNI TURISTICI INNOVATIVI</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970" r:id="rId5"/>
    <p:sldLayoutId id="2147483977" r:id="rId6"/>
    <p:sldLayoutId id="2147483888" r:id="rId7"/>
    <p:sldLayoutId id="2147483898" r:id="rId8"/>
    <p:sldLayoutId id="2147483974" r:id="rId9"/>
    <p:sldLayoutId id="2147483842" r:id="rId10"/>
    <p:sldLayoutId id="2147483960" r:id="rId11"/>
    <p:sldLayoutId id="2147483962" r:id="rId12"/>
    <p:sldLayoutId id="2147483961" r:id="rId13"/>
    <p:sldLayoutId id="2147483968" r:id="rId14"/>
    <p:sldLayoutId id="2147483840" r:id="rId15"/>
    <p:sldLayoutId id="2147483880" r:id="rId16"/>
    <p:sldLayoutId id="2147483889" r:id="rId17"/>
    <p:sldLayoutId id="2147483861" r:id="rId18"/>
    <p:sldLayoutId id="2147483890" r:id="rId19"/>
    <p:sldLayoutId id="2147483899" r:id="rId20"/>
    <p:sldLayoutId id="2147483884" r:id="rId21"/>
    <p:sldLayoutId id="2147483937" r:id="rId22"/>
    <p:sldLayoutId id="2147483935" r:id="rId23"/>
    <p:sldLayoutId id="2147483938" r:id="rId24"/>
    <p:sldLayoutId id="2147483939" r:id="rId25"/>
    <p:sldLayoutId id="2147483936" r:id="rId26"/>
    <p:sldLayoutId id="2147483841" r:id="rId27"/>
    <p:sldLayoutId id="2147483916" r:id="rId28"/>
    <p:sldLayoutId id="2147483913" r:id="rId29"/>
    <p:sldLayoutId id="2147483917" r:id="rId30"/>
    <p:sldLayoutId id="2147483914" r:id="rId31"/>
    <p:sldLayoutId id="2147483918" r:id="rId32"/>
    <p:sldLayoutId id="2147483948" r:id="rId33"/>
    <p:sldLayoutId id="2147483949" r:id="rId34"/>
    <p:sldLayoutId id="2147483950" r:id="rId35"/>
    <p:sldLayoutId id="2147483951" r:id="rId36"/>
    <p:sldLayoutId id="2147483952" r:id="rId37"/>
    <p:sldLayoutId id="2147483953" r:id="rId38"/>
    <p:sldLayoutId id="2147483921" r:id="rId39"/>
    <p:sldLayoutId id="2147483922" r:id="rId40"/>
    <p:sldLayoutId id="2147483879" r:id="rId41"/>
    <p:sldLayoutId id="2147483919" r:id="rId42"/>
    <p:sldLayoutId id="2147483915" r:id="rId43"/>
    <p:sldLayoutId id="2147483920" r:id="rId44"/>
    <p:sldLayoutId id="2147483942" r:id="rId45"/>
    <p:sldLayoutId id="2147483943" r:id="rId46"/>
    <p:sldLayoutId id="2147483944" r:id="rId47"/>
    <p:sldLayoutId id="2147483945" r:id="rId48"/>
    <p:sldLayoutId id="2147483946" r:id="rId49"/>
    <p:sldLayoutId id="2147483947" r:id="rId50"/>
    <p:sldLayoutId id="2147483878" r:id="rId51"/>
    <p:sldLayoutId id="2147483891" r:id="rId52"/>
    <p:sldLayoutId id="2147483940" r:id="rId53"/>
    <p:sldLayoutId id="2147483941" r:id="rId54"/>
    <p:sldLayoutId id="2147483894" r:id="rId55"/>
    <p:sldLayoutId id="2147483893" r:id="rId56"/>
    <p:sldLayoutId id="2147483895" r:id="rId57"/>
    <p:sldLayoutId id="2147483896" r:id="rId58"/>
    <p:sldLayoutId id="2147483900" r:id="rId59"/>
    <p:sldLayoutId id="2147483901" r:id="rId60"/>
    <p:sldLayoutId id="2147483902" r:id="rId61"/>
    <p:sldLayoutId id="2147483903" r:id="rId62"/>
    <p:sldLayoutId id="2147483904" r:id="rId63"/>
    <p:sldLayoutId id="2147483853" r:id="rId64"/>
    <p:sldLayoutId id="2147483905" r:id="rId65"/>
    <p:sldLayoutId id="2147483934" r:id="rId66"/>
    <p:sldLayoutId id="2147483963" r:id="rId67"/>
    <p:sldLayoutId id="2147483976" r:id="rId68"/>
    <p:sldLayoutId id="2147483978" r:id="rId6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sba.gov/business-guide/plan-your-business/calculate-your-startup-costs/break-even-point#:~:text=%2A%20" TargetMode="Externa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5.xml.rels><?xml version="1.0" encoding="UTF-8" standalone="yes"?>
<Relationships xmlns="http://schemas.openxmlformats.org/package/2006/relationships"><Relationship Id="rId2" Type="http://schemas.openxmlformats.org/officeDocument/2006/relationships/hyperlink" Target="https://www.smoobu.com/en/guides/glamping/start-glamping-business/#:~:text=Conducting%20a%20detailed%20analysis%20of,gaps%20and%20opportunities%20for%20differentiation" TargetMode="External"/><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www.glampitect.com/blog/starting-a-glamping-business-uk#:~:text=The%20costs%20are%20generally%20pretty,commissioning%20a%20bespoke%20feasibility%20study" TargetMode="Externa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6.xml.rels><?xml version="1.0" encoding="UTF-8" standalone="yes"?>
<Relationships xmlns="http://schemas.openxmlformats.org/package/2006/relationships"><Relationship Id="rId2" Type="http://schemas.openxmlformats.org/officeDocument/2006/relationships/hyperlink" Target="https://www.sba.gov/business-guide/plan-your-business/calculate-your-startup-costs/break-even-point#:~:text=The%C2%A0break,the%20revenues%20for%20a%20product" TargetMode="External"/><Relationship Id="rId1" Type="http://schemas.openxmlformats.org/officeDocument/2006/relationships/slideLayout" Target="../slideLayouts/slideLayout6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2" Type="http://schemas.openxmlformats.org/officeDocument/2006/relationships/hyperlink" Target="https://hypedome.com/blog/starting-glamping-business/?srsltid=AfmBOooYlgOt4yVVAdowr3W4h-MlF633m9dhPWaopJUBytu8w5jGYPo6#:~:text=Occupancy%20,During%20Lifespan%20%C2%A310%2C100%20%C2%A372%2C800%20%C2%A3184%2C400" TargetMode="External"/><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2" Type="http://schemas.openxmlformats.org/officeDocument/2006/relationships/hyperlink" Target="https://prenohq.com/blog/how-to-calculate-occupancy-rates/#:~:text=Calculating%20occupancy%20rate%20is%20a,simple%20formula" TargetMode="Externa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2" Type="http://schemas.openxmlformats.org/officeDocument/2006/relationships/hyperlink" Target="https://blog.axisrooms.com/break-even-occupancy-rate-for-hotels-everything/#:~:text=The%20breakeven%20occupancy%20rate%20is,to%20cover%20all%20operational%20costs" TargetMode="External"/><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glampitect.com/blog/starting-a-glamping-business-uk#:~:text=much%20money%20your%20glamping%20business,make%20at%20various%20occupancy%20rates" TargetMode="External"/><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Garden Village Bled, Slovenia</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557127"/>
            <a:ext cx="5089964" cy="697353"/>
          </a:xfrm>
        </p:spPr>
        <p:txBody>
          <a:bodyPr/>
          <a:lstStyle/>
          <a:p>
            <a:r>
              <a:rPr lang="en-GB" dirty="0"/>
              <a:t>Modulo 8 </a:t>
            </a:r>
            <a:r>
              <a:rPr lang="en-GB" sz="4400" b="0" dirty="0"/>
              <a:t>(Parte 3)</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Rendere il progetto fattibile: </a:t>
            </a:r>
            <a:r>
              <a:rPr lang="en-US" sz="3200" dirty="0"/>
              <a:t>comprendere i costi e fissare prezzi realistici</a:t>
            </a:r>
            <a:r>
              <a:rPr lang="en-GB" sz="2800" i="1" dirty="0"/>
              <a:t> </a:t>
            </a:r>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6" name="Picture Placeholder 5">
            <a:extLst>
              <a:ext uri="{FF2B5EF4-FFF2-40B4-BE49-F238E27FC236}">
                <a16:creationId xmlns:a16="http://schemas.microsoft.com/office/drawing/2014/main" id="{2712D8D7-D5A9-F79D-9222-E1B27EBA7B15}"/>
              </a:ext>
            </a:extLst>
          </p:cNvPr>
          <p:cNvPicPr>
            <a:picLocks noGrp="1" noChangeAspect="1"/>
          </p:cNvPicPr>
          <p:nvPr>
            <p:ph type="pic" sz="quarter" idx="19"/>
          </p:nvPr>
        </p:nvPicPr>
        <p:blipFill>
          <a:blip r:embed="rId2"/>
          <a:srcRect l="474" r="474"/>
          <a:stretch>
            <a:fillRect/>
          </a:stretch>
        </p:blipFill>
        <p:spPr/>
      </p:pic>
    </p:spTree>
    <p:extLst>
      <p:ext uri="{BB962C8B-B14F-4D97-AF65-F5344CB8AC3E}">
        <p14:creationId xmlns:p14="http://schemas.microsoft.com/office/powerpoint/2010/main" val="2417413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9F798-A108-3729-2752-6A6050202364}"/>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9B7C3B3F-BB6E-ADE0-0A83-8D3113FFCC80}"/>
              </a:ext>
            </a:extLst>
          </p:cNvPr>
          <p:cNvSpPr/>
          <p:nvPr/>
        </p:nvSpPr>
        <p:spPr>
          <a:xfrm>
            <a:off x="817828" y="1605887"/>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2" name="Straight Connector 1">
            <a:extLst>
              <a:ext uri="{FF2B5EF4-FFF2-40B4-BE49-F238E27FC236}">
                <a16:creationId xmlns:a16="http://schemas.microsoft.com/office/drawing/2014/main" id="{063C3441-C464-90E0-16BF-E887BC53C8ED}"/>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EF76DFB-D46F-49D7-0AF6-D44E05755F1E}"/>
              </a:ext>
            </a:extLst>
          </p:cNvPr>
          <p:cNvSpPr>
            <a:spLocks noGrp="1"/>
          </p:cNvSpPr>
          <p:nvPr>
            <p:ph type="body" sz="quarter" idx="18"/>
          </p:nvPr>
        </p:nvSpPr>
        <p:spPr>
          <a:xfrm>
            <a:off x="992589" y="1859333"/>
            <a:ext cx="10614687" cy="803653"/>
          </a:xfrm>
        </p:spPr>
        <p:txBody>
          <a:bodyPr/>
          <a:lstStyle/>
          <a:p>
            <a:pPr algn="ctr">
              <a:spcAft>
                <a:spcPts val="600"/>
              </a:spcAft>
            </a:pPr>
            <a:r>
              <a:rPr lang="en-US" sz="2800" i="1" dirty="0">
                <a:solidFill>
                  <a:schemeClr val="bg1"/>
                </a:solidFill>
              </a:rPr>
              <a:t>"Quali costi devo sostenere anche se non ho ospiti?"</a:t>
            </a:r>
          </a:p>
        </p:txBody>
      </p:sp>
      <p:sp>
        <p:nvSpPr>
          <p:cNvPr id="21" name="Text Placeholder 5">
            <a:extLst>
              <a:ext uri="{FF2B5EF4-FFF2-40B4-BE49-F238E27FC236}">
                <a16:creationId xmlns:a16="http://schemas.microsoft.com/office/drawing/2014/main" id="{20BE3507-BB05-EE5A-40C9-016A0A423748}"/>
              </a:ext>
            </a:extLst>
          </p:cNvPr>
          <p:cNvSpPr txBox="1">
            <a:spLocks/>
          </p:cNvSpPr>
          <p:nvPr/>
        </p:nvSpPr>
        <p:spPr>
          <a:xfrm>
            <a:off x="1611085" y="2945166"/>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dirty="0"/>
              <a:t>Si tratta di costi annuali che rimangono invariati </a:t>
            </a:r>
            <a:r>
              <a:rPr lang="en-US" altLang="en-US" sz="2000" dirty="0"/>
              <a:t>anche in caso di occupazione pari a zero. </a:t>
            </a:r>
            <a:r>
              <a:rPr lang="en-US" sz="2000" dirty="0"/>
              <a:t>Costi che paghi ogni anno </a:t>
            </a:r>
            <a:r>
              <a:rPr lang="en-US" sz="2000" b="1" dirty="0"/>
              <a:t>indipendentemente dal numero di prenotazioni che ricevi</a:t>
            </a:r>
            <a:r>
              <a:rPr lang="en-US" sz="2000" dirty="0"/>
              <a:t>. Sono i costi di base che devi coprire prima di poter realizzare un profitto. </a:t>
            </a:r>
          </a:p>
        </p:txBody>
      </p:sp>
      <p:sp>
        <p:nvSpPr>
          <p:cNvPr id="25" name="Flowchart: Alternate Process 24">
            <a:extLst>
              <a:ext uri="{FF2B5EF4-FFF2-40B4-BE49-F238E27FC236}">
                <a16:creationId xmlns:a16="http://schemas.microsoft.com/office/drawing/2014/main" id="{CDCFEAC8-FE55-11F4-9648-022424E2CEDD}"/>
              </a:ext>
            </a:extLst>
          </p:cNvPr>
          <p:cNvSpPr/>
          <p:nvPr/>
        </p:nvSpPr>
        <p:spPr>
          <a:xfrm>
            <a:off x="1460733" y="2754095"/>
            <a:ext cx="9964593" cy="1310544"/>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B28B03F9-7143-CFC3-4CD9-F406110A8B17}"/>
              </a:ext>
            </a:extLst>
          </p:cNvPr>
          <p:cNvSpPr txBox="1">
            <a:spLocks/>
          </p:cNvSpPr>
          <p:nvPr/>
        </p:nvSpPr>
        <p:spPr>
          <a:xfrm>
            <a:off x="1583445" y="448910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ltLang="en-US" sz="2000" b="1" dirty="0">
                <a:solidFill>
                  <a:srgbClr val="EC7C69"/>
                </a:solidFill>
              </a:rPr>
              <a:t>Esempi: </a:t>
            </a:r>
            <a:r>
              <a:rPr lang="en-US" sz="2000" dirty="0"/>
              <a:t>assicurazione, rimborso prestiti, internet, marketing, </a:t>
            </a:r>
            <a:r>
              <a:rPr lang="en-US" sz="2000" dirty="0" err="1"/>
              <a:t>licenze</a:t>
            </a:r>
            <a:r>
              <a:rPr lang="en-US" sz="2000" dirty="0"/>
              <a:t>, permessi, costi del sito web. </a:t>
            </a:r>
            <a:r>
              <a:rPr lang="en-US" altLang="en-US" sz="2000" dirty="0"/>
              <a:t>Per un piccolo sito di glamping, i costi fissi tipici includono l'affitto o le tasse sulla proprietà, l'assicurazione, le spese di base per le utenze, la manutenzione e il marketing. Se hai personale con uno stipendio fisso, includilo come costo fisso. L'assicurazione annuale e la manutenzione per un sito con 4 pod potrebbero ammontare a qualche migliaio di euro ciascuna.</a:t>
            </a:r>
            <a:endParaRPr lang="en-IE" sz="2000" dirty="0">
              <a:solidFill>
                <a:srgbClr val="FFFFFF"/>
              </a:solidFill>
            </a:endParaRPr>
          </a:p>
          <a:p>
            <a:pPr marL="230400" lvl="0" indent="-230400"/>
            <a:endParaRPr lang="en-IE" sz="2000" dirty="0"/>
          </a:p>
        </p:txBody>
      </p:sp>
      <p:sp>
        <p:nvSpPr>
          <p:cNvPr id="26" name="Flowchart: Alternate Process 25">
            <a:extLst>
              <a:ext uri="{FF2B5EF4-FFF2-40B4-BE49-F238E27FC236}">
                <a16:creationId xmlns:a16="http://schemas.microsoft.com/office/drawing/2014/main" id="{3CCE6253-9CA9-23C8-31F6-AF7A83089831}"/>
              </a:ext>
            </a:extLst>
          </p:cNvPr>
          <p:cNvSpPr/>
          <p:nvPr/>
        </p:nvSpPr>
        <p:spPr>
          <a:xfrm>
            <a:off x="1448473" y="4304128"/>
            <a:ext cx="9964593" cy="2356647"/>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2CBB92AC-463A-73A9-D980-5CA4F35027B1}"/>
              </a:ext>
            </a:extLst>
          </p:cNvPr>
          <p:cNvCxnSpPr>
            <a:cxnSpLocks/>
            <a:stCxn id="24" idx="1"/>
            <a:endCxn id="25" idx="1"/>
          </p:cNvCxnSpPr>
          <p:nvPr/>
        </p:nvCxnSpPr>
        <p:spPr>
          <a:xfrm rot="10800000" flipH="1" flipV="1">
            <a:off x="817827" y="2127803"/>
            <a:ext cx="642905" cy="1281563"/>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AE8E5FA5-5544-1A8D-C8F6-30FF9BFDD57D}"/>
              </a:ext>
            </a:extLst>
          </p:cNvPr>
          <p:cNvCxnSpPr>
            <a:cxnSpLocks/>
          </p:cNvCxnSpPr>
          <p:nvPr/>
        </p:nvCxnSpPr>
        <p:spPr>
          <a:xfrm rot="16200000" flipH="1">
            <a:off x="65261" y="4179008"/>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A94DD4AC-E009-3035-1324-B52E60162761}"/>
              </a:ext>
            </a:extLst>
          </p:cNvPr>
          <p:cNvSpPr txBox="1">
            <a:spLocks/>
          </p:cNvSpPr>
          <p:nvPr/>
        </p:nvSpPr>
        <p:spPr>
          <a:xfrm>
            <a:off x="826825" y="207233"/>
            <a:ext cx="10956690"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solidFill>
                  <a:srgbClr val="459597"/>
                </a:solidFill>
              </a:rPr>
              <a:t>Conosci i tuoi costi fissi</a:t>
            </a:r>
          </a:p>
          <a:p>
            <a:r>
              <a:rPr lang="en-IE" sz="2200" b="0" dirty="0"/>
              <a:t>Questi costi saranno sostenuti in ogni caso, quindi la tua attività deve generare almeno questo importo di profitto lordo per evitare una perdita.</a:t>
            </a:r>
          </a:p>
          <a:p>
            <a:endParaRPr lang="en-IE" sz="3200" dirty="0">
              <a:solidFill>
                <a:srgbClr val="459597"/>
              </a:solidFill>
            </a:endParaRPr>
          </a:p>
        </p:txBody>
      </p:sp>
    </p:spTree>
    <p:extLst>
      <p:ext uri="{BB962C8B-B14F-4D97-AF65-F5344CB8AC3E}">
        <p14:creationId xmlns:p14="http://schemas.microsoft.com/office/powerpoint/2010/main" val="170963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41D5F-1DF8-533D-5BF4-34DC6A4D4C80}"/>
            </a:ext>
          </a:extLst>
        </p:cNvPr>
        <p:cNvGrpSpPr/>
        <p:nvPr/>
      </p:nvGrpSpPr>
      <p:grpSpPr>
        <a:xfrm>
          <a:off x="0" y="0"/>
          <a:ext cx="0" cy="0"/>
          <a:chOff x="0" y="0"/>
          <a:chExt cx="0" cy="0"/>
        </a:xfrm>
      </p:grpSpPr>
      <p:pic>
        <p:nvPicPr>
          <p:cNvPr id="9" name="Picture Placeholder 8" descr="A room with a view of water and red couches&#10;&#10;AI-generated content may be incorrect.">
            <a:extLst>
              <a:ext uri="{FF2B5EF4-FFF2-40B4-BE49-F238E27FC236}">
                <a16:creationId xmlns:a16="http://schemas.microsoft.com/office/drawing/2014/main" id="{9FFEF397-83F6-8389-1BD9-65774B71AF73}"/>
              </a:ext>
            </a:extLst>
          </p:cNvPr>
          <p:cNvPicPr>
            <a:picLocks noGrp="1" noChangeAspect="1"/>
          </p:cNvPicPr>
          <p:nvPr>
            <p:ph type="pic" sz="quarter" idx="10"/>
          </p:nvPr>
        </p:nvPicPr>
        <p:blipFill>
          <a:blip r:embed="rId2"/>
          <a:srcRect t="7430" b="7430"/>
          <a:stretch>
            <a:fillRect/>
          </a:stretch>
        </p:blipFill>
        <p:spPr/>
      </p:pic>
      <p:sp>
        <p:nvSpPr>
          <p:cNvPr id="4" name="Text Placeholder 3">
            <a:extLst>
              <a:ext uri="{FF2B5EF4-FFF2-40B4-BE49-F238E27FC236}">
                <a16:creationId xmlns:a16="http://schemas.microsoft.com/office/drawing/2014/main" id="{0E6DC877-13DD-100C-4774-63A38D1E9BF1}"/>
              </a:ext>
            </a:extLst>
          </p:cNvPr>
          <p:cNvSpPr>
            <a:spLocks noGrp="1"/>
          </p:cNvSpPr>
          <p:nvPr>
            <p:ph type="body" sz="quarter" idx="21"/>
          </p:nvPr>
        </p:nvSpPr>
        <p:spPr>
          <a:xfrm>
            <a:off x="4217718" y="1336629"/>
            <a:ext cx="7582682" cy="4530541"/>
          </a:xfrm>
        </p:spPr>
        <p:txBody>
          <a:bodyPr/>
          <a:lstStyle/>
          <a:p>
            <a:pPr marL="342900" indent="-342900">
              <a:spcAft>
                <a:spcPts val="600"/>
              </a:spcAft>
              <a:buFont typeface="Wingdings" panose="05000000000000000000" pitchFamily="2" charset="2"/>
              <a:buChar char="Ø"/>
            </a:pPr>
            <a:r>
              <a:rPr lang="en-IE" sz="2000" dirty="0"/>
              <a:t>Ora elenca </a:t>
            </a:r>
            <a:r>
              <a:rPr lang="en-IE" sz="2000" b="1" dirty="0"/>
              <a:t>i costi variabili</a:t>
            </a:r>
            <a:r>
              <a:rPr lang="en-IE" sz="2000" dirty="0"/>
              <a:t>, ovvero le spese che </a:t>
            </a:r>
            <a:r>
              <a:rPr lang="en-IE" sz="2000" b="1" dirty="0"/>
              <a:t>aumentano con ogni prenotazione o ospite</a:t>
            </a:r>
            <a:r>
              <a:rPr lang="en-IE" sz="2000" dirty="0"/>
              <a:t>. </a:t>
            </a:r>
          </a:p>
          <a:p>
            <a:pPr marL="342900" indent="-342900">
              <a:spcAft>
                <a:spcPts val="600"/>
              </a:spcAft>
              <a:buFont typeface="Wingdings" panose="05000000000000000000" pitchFamily="2" charset="2"/>
              <a:buChar char="Ø"/>
            </a:pPr>
            <a:r>
              <a:rPr lang="en-IE" sz="2000" dirty="0"/>
              <a:t>Questi costi </a:t>
            </a:r>
            <a:r>
              <a:rPr lang="en-IE" sz="2000" b="1" dirty="0"/>
              <a:t>dipendono dall'occupazione</a:t>
            </a:r>
            <a:r>
              <a:rPr lang="en-IE" sz="2000" dirty="0"/>
              <a:t>: più notti vengono prenotate, più alte saranno queste spese. </a:t>
            </a:r>
          </a:p>
          <a:p>
            <a:pPr marL="342900" indent="-342900">
              <a:spcAft>
                <a:spcPts val="600"/>
              </a:spcAft>
              <a:buFont typeface="Wingdings" panose="05000000000000000000" pitchFamily="2" charset="2"/>
              <a:buChar char="Ø"/>
            </a:pPr>
            <a:endParaRPr lang="en-IE" sz="900" dirty="0"/>
          </a:p>
          <a:p>
            <a:pPr>
              <a:spcAft>
                <a:spcPts val="600"/>
              </a:spcAft>
            </a:pPr>
            <a:r>
              <a:rPr lang="en-IE" sz="2000" b="1" dirty="0">
                <a:solidFill>
                  <a:srgbClr val="E96751"/>
                </a:solidFill>
              </a:rPr>
              <a:t>I costi variabili</a:t>
            </a:r>
            <a:r>
              <a:rPr lang="en-IE" sz="2000" b="1" dirty="0"/>
              <a:t> tipici </a:t>
            </a:r>
            <a:r>
              <a:rPr lang="en-IE" sz="2000" dirty="0"/>
              <a:t>per un'attività ricettiva includono: </a:t>
            </a:r>
          </a:p>
          <a:p>
            <a:pPr marL="342900" indent="-342900">
              <a:spcAft>
                <a:spcPts val="600"/>
              </a:spcAft>
              <a:buFont typeface="Arial" panose="020B0604020202020204" pitchFamily="34" charset="0"/>
              <a:buChar char="•"/>
            </a:pPr>
            <a:r>
              <a:rPr lang="en-IE" sz="2000" dirty="0"/>
              <a:t>spese di pulizia (lavanderia, prodotti per la pulizia o pagamento di un addetto alle pulizie per ogni cambio di ospite), </a:t>
            </a:r>
          </a:p>
          <a:p>
            <a:pPr marL="342900" indent="-342900">
              <a:spcAft>
                <a:spcPts val="600"/>
              </a:spcAft>
              <a:buFont typeface="Arial" panose="020B0604020202020204" pitchFamily="34" charset="0"/>
              <a:buChar char="•"/>
            </a:pPr>
            <a:r>
              <a:rPr lang="en-IE" sz="2000" dirty="0"/>
              <a:t>costi per la colazione o il vitto per ospite (se inclusi nel soggiorno),</a:t>
            </a:r>
          </a:p>
          <a:p>
            <a:pPr marL="342900" indent="-342900">
              <a:spcAft>
                <a:spcPts val="600"/>
              </a:spcAft>
              <a:buFont typeface="Arial" panose="020B0604020202020204" pitchFamily="34" charset="0"/>
              <a:buChar char="•"/>
            </a:pPr>
            <a:r>
              <a:rPr lang="en-IE" sz="2000" dirty="0"/>
              <a:t> utenze che variano in base al consumo (acqua, elettricità utilizzata dagli ospiti), </a:t>
            </a:r>
          </a:p>
          <a:p>
            <a:pPr marL="342900" indent="-342900">
              <a:spcAft>
                <a:spcPts val="600"/>
              </a:spcAft>
              <a:buFont typeface="Arial" panose="020B0604020202020204" pitchFamily="34" charset="0"/>
              <a:buChar char="•"/>
            </a:pPr>
            <a:r>
              <a:rPr lang="en-IE" sz="2000" dirty="0"/>
              <a:t>servizi (prodotti da bagno, snack di benvenuto) e </a:t>
            </a:r>
          </a:p>
          <a:p>
            <a:pPr marL="342900" indent="-342900">
              <a:spcAft>
                <a:spcPts val="600"/>
              </a:spcAft>
              <a:buFont typeface="Arial" panose="020B0604020202020204" pitchFamily="34" charset="0"/>
              <a:buChar char="•"/>
            </a:pPr>
            <a:r>
              <a:rPr lang="en-IE" sz="2000" dirty="0"/>
              <a:t>commissioni della piattaforma di prenotazione o commissioni della carta di credito (spesso addebitate per ogni prenotazione). </a:t>
            </a:r>
          </a:p>
          <a:p>
            <a:pPr>
              <a:spcAft>
                <a:spcPts val="600"/>
              </a:spcAft>
            </a:pPr>
            <a:endParaRPr lang="en-IE" sz="2000" dirty="0"/>
          </a:p>
        </p:txBody>
      </p:sp>
      <p:sp>
        <p:nvSpPr>
          <p:cNvPr id="5" name="Text Placeholder 4">
            <a:extLst>
              <a:ext uri="{FF2B5EF4-FFF2-40B4-BE49-F238E27FC236}">
                <a16:creationId xmlns:a16="http://schemas.microsoft.com/office/drawing/2014/main" id="{7D6F350A-5562-0385-1889-A487D0D8B198}"/>
              </a:ext>
            </a:extLst>
          </p:cNvPr>
          <p:cNvSpPr>
            <a:spLocks noGrp="1"/>
          </p:cNvSpPr>
          <p:nvPr>
            <p:ph type="body" sz="quarter" idx="23"/>
          </p:nvPr>
        </p:nvSpPr>
        <p:spPr>
          <a:xfrm>
            <a:off x="4217718" y="480196"/>
            <a:ext cx="7221426" cy="803654"/>
          </a:xfrm>
        </p:spPr>
        <p:txBody>
          <a:bodyPr/>
          <a:lstStyle/>
          <a:p>
            <a:r>
              <a:rPr lang="en-IE" sz="3200" dirty="0"/>
              <a:t>Calcola i tuoi costi variabili</a:t>
            </a:r>
          </a:p>
        </p:txBody>
      </p:sp>
      <p:sp>
        <p:nvSpPr>
          <p:cNvPr id="6" name="Text Placeholder 5">
            <a:extLst>
              <a:ext uri="{FF2B5EF4-FFF2-40B4-BE49-F238E27FC236}">
                <a16:creationId xmlns:a16="http://schemas.microsoft.com/office/drawing/2014/main" id="{FB0F3970-F56F-B253-B5E7-EBE6D5DCC592}"/>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4F8A2160-3D42-6E0C-B1A3-C755AB0813C3}"/>
              </a:ext>
            </a:extLst>
          </p:cNvPr>
          <p:cNvSpPr>
            <a:spLocks noGrp="1"/>
          </p:cNvSpPr>
          <p:nvPr>
            <p:ph type="body" sz="quarter" idx="18"/>
          </p:nvPr>
        </p:nvSpPr>
        <p:spPr>
          <a:xfrm>
            <a:off x="675021" y="3392026"/>
            <a:ext cx="2893974" cy="1049221"/>
          </a:xfrm>
        </p:spPr>
        <p:txBody>
          <a:bodyPr/>
          <a:lstStyle/>
          <a:p>
            <a:r>
              <a:rPr lang="en-IE" b="0" dirty="0"/>
              <a:t>Avanti Conosci i tuoi costi variabili</a:t>
            </a:r>
          </a:p>
        </p:txBody>
      </p:sp>
      <p:sp>
        <p:nvSpPr>
          <p:cNvPr id="10" name="Text Placeholder 7">
            <a:extLst>
              <a:ext uri="{FF2B5EF4-FFF2-40B4-BE49-F238E27FC236}">
                <a16:creationId xmlns:a16="http://schemas.microsoft.com/office/drawing/2014/main" id="{0C9EB4C7-7777-EFA7-329E-5EA3551EAF20}"/>
              </a:ext>
            </a:extLst>
          </p:cNvPr>
          <p:cNvSpPr>
            <a:spLocks noGrp="1"/>
          </p:cNvSpPr>
          <p:nvPr>
            <p:ph type="body" sz="quarter" idx="19"/>
          </p:nvPr>
        </p:nvSpPr>
        <p:spPr>
          <a:xfrm>
            <a:off x="391600" y="2128837"/>
            <a:ext cx="3222625" cy="385763"/>
          </a:xfrm>
        </p:spPr>
        <p:txBody>
          <a:bodyPr/>
          <a:lstStyle/>
          <a:p>
            <a:r>
              <a:rPr lang="en-US" sz="2800" b="0" dirty="0"/>
              <a:t>Conosci tutti i tuoi costi e le tue spese</a:t>
            </a:r>
            <a:endParaRPr lang="en-IE" sz="2800" b="0" dirty="0"/>
          </a:p>
          <a:p>
            <a:endParaRPr lang="en-IE" sz="2800" dirty="0"/>
          </a:p>
        </p:txBody>
      </p:sp>
      <p:grpSp>
        <p:nvGrpSpPr>
          <p:cNvPr id="11" name="Group 10">
            <a:extLst>
              <a:ext uri="{FF2B5EF4-FFF2-40B4-BE49-F238E27FC236}">
                <a16:creationId xmlns:a16="http://schemas.microsoft.com/office/drawing/2014/main" id="{37AF6A46-8E68-EBD5-742E-D4EA6BC62B45}"/>
              </a:ext>
            </a:extLst>
          </p:cNvPr>
          <p:cNvGrpSpPr/>
          <p:nvPr/>
        </p:nvGrpSpPr>
        <p:grpSpPr>
          <a:xfrm>
            <a:off x="10976005" y="186976"/>
            <a:ext cx="1081945" cy="1011723"/>
            <a:chOff x="1016000" y="1137920"/>
            <a:chExt cx="1016000" cy="1016000"/>
          </a:xfrm>
        </p:grpSpPr>
        <p:sp>
          <p:nvSpPr>
            <p:cNvPr id="12" name="Oval 11">
              <a:extLst>
                <a:ext uri="{FF2B5EF4-FFF2-40B4-BE49-F238E27FC236}">
                  <a16:creationId xmlns:a16="http://schemas.microsoft.com/office/drawing/2014/main" id="{06F2DD50-F87F-7829-10F9-F4668394432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22F57327-0915-64C6-04B9-05C5D7F3C27C}"/>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11</a:t>
              </a:r>
            </a:p>
          </p:txBody>
        </p:sp>
      </p:grpSp>
    </p:spTree>
    <p:extLst>
      <p:ext uri="{BB962C8B-B14F-4D97-AF65-F5344CB8AC3E}">
        <p14:creationId xmlns:p14="http://schemas.microsoft.com/office/powerpoint/2010/main" val="3382853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1817A-E668-C983-4CD3-4FADD548163C}"/>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851FA9F-B6F1-856C-6DFC-3F5BCEE8BBE8}"/>
              </a:ext>
            </a:extLst>
          </p:cNvPr>
          <p:cNvSpPr/>
          <p:nvPr/>
        </p:nvSpPr>
        <p:spPr>
          <a:xfrm>
            <a:off x="4074473" y="1289654"/>
            <a:ext cx="7725927" cy="4429827"/>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Picture Placeholder 8" descr="A room with a view of water and red couches&#10;&#10;AI-generated content may be incorrect.">
            <a:extLst>
              <a:ext uri="{FF2B5EF4-FFF2-40B4-BE49-F238E27FC236}">
                <a16:creationId xmlns:a16="http://schemas.microsoft.com/office/drawing/2014/main" id="{44FA4137-D953-1804-5BA7-C782E861E852}"/>
              </a:ext>
            </a:extLst>
          </p:cNvPr>
          <p:cNvPicPr>
            <a:picLocks noGrp="1" noChangeAspect="1"/>
          </p:cNvPicPr>
          <p:nvPr>
            <p:ph type="pic" sz="quarter" idx="10"/>
          </p:nvPr>
        </p:nvPicPr>
        <p:blipFill>
          <a:blip r:embed="rId2"/>
          <a:srcRect t="7430" b="7430"/>
          <a:stretch>
            <a:fillRect/>
          </a:stretch>
        </p:blipFill>
        <p:spPr/>
      </p:pic>
      <p:sp>
        <p:nvSpPr>
          <p:cNvPr id="4" name="Text Placeholder 3">
            <a:extLst>
              <a:ext uri="{FF2B5EF4-FFF2-40B4-BE49-F238E27FC236}">
                <a16:creationId xmlns:a16="http://schemas.microsoft.com/office/drawing/2014/main" id="{B8CBCD32-0D77-B6CE-38EB-54A5AD16CE2F}"/>
              </a:ext>
            </a:extLst>
          </p:cNvPr>
          <p:cNvSpPr>
            <a:spLocks noGrp="1"/>
          </p:cNvSpPr>
          <p:nvPr>
            <p:ph type="body" sz="quarter" idx="21"/>
          </p:nvPr>
        </p:nvSpPr>
        <p:spPr>
          <a:xfrm>
            <a:off x="4270737" y="1366873"/>
            <a:ext cx="7582682" cy="4530541"/>
          </a:xfrm>
        </p:spPr>
        <p:txBody>
          <a:bodyPr/>
          <a:lstStyle/>
          <a:p>
            <a:pPr>
              <a:spcAft>
                <a:spcPts val="600"/>
              </a:spcAft>
            </a:pPr>
            <a:r>
              <a:rPr lang="en-IE" sz="2400" b="1" i="1" dirty="0">
                <a:solidFill>
                  <a:schemeClr val="bg1"/>
                </a:solidFill>
              </a:rPr>
              <a:t>Esempio: </a:t>
            </a:r>
            <a:r>
              <a:rPr lang="en-IE" sz="2000" i="1" dirty="0">
                <a:solidFill>
                  <a:schemeClr val="bg1"/>
                </a:solidFill>
              </a:rPr>
              <a:t>potresti stimare che ogni notte occupata comporti </a:t>
            </a:r>
            <a:r>
              <a:rPr lang="en-US" sz="2000" i="1" dirty="0">
                <a:solidFill>
                  <a:schemeClr val="bg1"/>
                </a:solidFill>
              </a:rPr>
              <a:t>circa 15 € di costi variabili (ad esempio, 5 € per i prodotti per la pulizia, 3 € per il bucato, 2 € per le utenze e 5 € per la </a:t>
            </a:r>
            <a:r>
              <a:rPr lang="en-IE" sz="2000" i="1" dirty="0">
                <a:solidFill>
                  <a:schemeClr val="bg1"/>
                </a:solidFill>
              </a:rPr>
              <a:t>commissione di prenotazione). </a:t>
            </a:r>
          </a:p>
          <a:p>
            <a:pPr marL="342900" indent="-342900">
              <a:spcAft>
                <a:spcPts val="600"/>
              </a:spcAft>
              <a:buFont typeface="Wingdings" panose="05000000000000000000" pitchFamily="2" charset="2"/>
              <a:buChar char="Ø"/>
            </a:pPr>
            <a:r>
              <a:rPr lang="en-IE" sz="2000" i="1" dirty="0">
                <a:solidFill>
                  <a:schemeClr val="bg1"/>
                </a:solidFill>
              </a:rPr>
              <a:t>Se la tua previsione indica che saranno prenotate 200 notti in un anno, i costi variabili totali saranno pari a 200 × 15 € =</a:t>
            </a:r>
            <a:r>
              <a:rPr lang="en-IE" sz="2000" b="1" i="1" dirty="0">
                <a:solidFill>
                  <a:schemeClr val="bg1"/>
                </a:solidFill>
              </a:rPr>
              <a:t> 3.000 € </a:t>
            </a:r>
            <a:r>
              <a:rPr lang="en-IE" sz="2000" i="1" dirty="0">
                <a:solidFill>
                  <a:schemeClr val="bg1"/>
                </a:solidFill>
              </a:rPr>
              <a:t>per l'anno.</a:t>
            </a:r>
            <a:r>
              <a:rPr lang="en-IE" sz="2000" dirty="0">
                <a:solidFill>
                  <a:schemeClr val="bg1"/>
                </a:solidFill>
              </a:rPr>
              <a:t> </a:t>
            </a:r>
          </a:p>
          <a:p>
            <a:pPr marL="342900" indent="-342900">
              <a:spcAft>
                <a:spcPts val="600"/>
              </a:spcAft>
              <a:buFont typeface="Wingdings" panose="05000000000000000000" pitchFamily="2" charset="2"/>
              <a:buChar char="Ø"/>
            </a:pPr>
            <a:r>
              <a:rPr lang="en-IE" sz="2000" dirty="0">
                <a:solidFill>
                  <a:schemeClr val="bg1"/>
                </a:solidFill>
              </a:rPr>
              <a:t>Alcuni costi variabili sono basati su una percentuale (come le commissioni di prenotazione OTA, che possono essere pari al 15% del ricavo della prenotazione); assicurati di tenerne conto. </a:t>
            </a:r>
          </a:p>
          <a:p>
            <a:pPr marL="342900" indent="-342900">
              <a:spcAft>
                <a:spcPts val="600"/>
              </a:spcAft>
              <a:buFont typeface="Wingdings" panose="05000000000000000000" pitchFamily="2" charset="2"/>
              <a:buChar char="Ø"/>
            </a:pPr>
            <a:r>
              <a:rPr lang="en-IE" sz="2000" dirty="0">
                <a:solidFill>
                  <a:schemeClr val="bg1"/>
                </a:solidFill>
              </a:rPr>
              <a:t>Elencare questi costi ti assicura di non sottovalutare il costo del servizio offerto a ciascun ospite.</a:t>
            </a:r>
          </a:p>
          <a:p>
            <a:pPr>
              <a:spcAft>
                <a:spcPts val="600"/>
              </a:spcAft>
            </a:pPr>
            <a:endParaRPr lang="en-IE" sz="2000" dirty="0"/>
          </a:p>
        </p:txBody>
      </p:sp>
      <p:sp>
        <p:nvSpPr>
          <p:cNvPr id="5" name="Text Placeholder 4">
            <a:extLst>
              <a:ext uri="{FF2B5EF4-FFF2-40B4-BE49-F238E27FC236}">
                <a16:creationId xmlns:a16="http://schemas.microsoft.com/office/drawing/2014/main" id="{5D32FD0A-4812-220C-A3CD-EE15210B46F2}"/>
              </a:ext>
            </a:extLst>
          </p:cNvPr>
          <p:cNvSpPr>
            <a:spLocks noGrp="1"/>
          </p:cNvSpPr>
          <p:nvPr>
            <p:ph type="body" sz="quarter" idx="23"/>
          </p:nvPr>
        </p:nvSpPr>
        <p:spPr>
          <a:xfrm>
            <a:off x="4320241" y="486001"/>
            <a:ext cx="7221426" cy="803654"/>
          </a:xfrm>
        </p:spPr>
        <p:txBody>
          <a:bodyPr/>
          <a:lstStyle/>
          <a:p>
            <a:r>
              <a:rPr lang="en-IE" dirty="0"/>
              <a:t>Calcola le tue spese variabili</a:t>
            </a:r>
          </a:p>
        </p:txBody>
      </p:sp>
      <p:sp>
        <p:nvSpPr>
          <p:cNvPr id="6" name="Text Placeholder 5">
            <a:extLst>
              <a:ext uri="{FF2B5EF4-FFF2-40B4-BE49-F238E27FC236}">
                <a16:creationId xmlns:a16="http://schemas.microsoft.com/office/drawing/2014/main" id="{37D4EA40-5DB7-3F7D-2BA8-78EC3CCA7485}"/>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ACBB2976-B8B2-860B-E827-3782EC32D523}"/>
              </a:ext>
            </a:extLst>
          </p:cNvPr>
          <p:cNvSpPr>
            <a:spLocks noGrp="1"/>
          </p:cNvSpPr>
          <p:nvPr>
            <p:ph type="body" sz="quarter" idx="18"/>
          </p:nvPr>
        </p:nvSpPr>
        <p:spPr>
          <a:xfrm>
            <a:off x="675021" y="3392026"/>
            <a:ext cx="2893974" cy="1049221"/>
          </a:xfrm>
        </p:spPr>
        <p:txBody>
          <a:bodyPr/>
          <a:lstStyle/>
          <a:p>
            <a:r>
              <a:rPr lang="en-IE" b="0" dirty="0"/>
              <a:t>Avanti Conosci i tuoi costi variabili</a:t>
            </a:r>
          </a:p>
        </p:txBody>
      </p:sp>
      <p:sp>
        <p:nvSpPr>
          <p:cNvPr id="8" name="Text Placeholder 7">
            <a:extLst>
              <a:ext uri="{FF2B5EF4-FFF2-40B4-BE49-F238E27FC236}">
                <a16:creationId xmlns:a16="http://schemas.microsoft.com/office/drawing/2014/main" id="{AAE6B1C2-7622-D3A1-E197-3D9BC9A16B94}"/>
              </a:ext>
            </a:extLst>
          </p:cNvPr>
          <p:cNvSpPr>
            <a:spLocks noGrp="1"/>
          </p:cNvSpPr>
          <p:nvPr>
            <p:ph type="body" sz="quarter" idx="19"/>
          </p:nvPr>
        </p:nvSpPr>
        <p:spPr>
          <a:xfrm>
            <a:off x="476190" y="2118213"/>
            <a:ext cx="3066296" cy="385564"/>
          </a:xfrm>
        </p:spPr>
        <p:txBody>
          <a:bodyPr/>
          <a:lstStyle/>
          <a:p>
            <a:r>
              <a:rPr lang="en-US" sz="2800" b="0" dirty="0"/>
              <a:t>Conosci tutti i tuoi costi e le tue spese</a:t>
            </a:r>
            <a:endParaRPr lang="en-IE" sz="2800" b="0" dirty="0"/>
          </a:p>
          <a:p>
            <a:endParaRPr lang="en-IE" sz="2800" dirty="0"/>
          </a:p>
        </p:txBody>
      </p:sp>
    </p:spTree>
    <p:extLst>
      <p:ext uri="{BB962C8B-B14F-4D97-AF65-F5344CB8AC3E}">
        <p14:creationId xmlns:p14="http://schemas.microsoft.com/office/powerpoint/2010/main" val="3402374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984C2-074F-192F-2937-86226F4EBB2A}"/>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E164A105-3E74-5B61-0285-3EBBBFC019C7}"/>
              </a:ext>
            </a:extLst>
          </p:cNvPr>
          <p:cNvSpPr/>
          <p:nvPr/>
        </p:nvSpPr>
        <p:spPr>
          <a:xfrm>
            <a:off x="817828" y="1605887"/>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1F71CA6A-E942-26D3-C2A5-7E2D04A46C91}"/>
              </a:ext>
            </a:extLst>
          </p:cNvPr>
          <p:cNvSpPr>
            <a:spLocks noGrp="1"/>
          </p:cNvSpPr>
          <p:nvPr>
            <p:ph type="body" sz="quarter" idx="16"/>
          </p:nvPr>
        </p:nvSpPr>
        <p:spPr>
          <a:xfrm>
            <a:off x="826825" y="483480"/>
            <a:ext cx="10614687" cy="803654"/>
          </a:xfrm>
        </p:spPr>
        <p:txBody>
          <a:bodyPr/>
          <a:lstStyle/>
          <a:p>
            <a:r>
              <a:rPr lang="en-US" sz="3200" b="1" dirty="0">
                <a:solidFill>
                  <a:srgbClr val="459597"/>
                </a:solidFill>
              </a:rPr>
              <a:t>Stima il tuo costo variabile per notte (VC)</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066B3011-0040-7ED1-D17C-B44DB77C8904}"/>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9F6323E-73FF-DF43-4557-94062E2976A6}"/>
              </a:ext>
            </a:extLst>
          </p:cNvPr>
          <p:cNvSpPr>
            <a:spLocks noGrp="1"/>
          </p:cNvSpPr>
          <p:nvPr>
            <p:ph type="body" sz="quarter" idx="18"/>
          </p:nvPr>
        </p:nvSpPr>
        <p:spPr>
          <a:xfrm>
            <a:off x="992589" y="1859333"/>
            <a:ext cx="10614687" cy="803653"/>
          </a:xfrm>
        </p:spPr>
        <p:txBody>
          <a:bodyPr/>
          <a:lstStyle/>
          <a:p>
            <a:pPr algn="ctr">
              <a:spcAft>
                <a:spcPts val="600"/>
              </a:spcAft>
            </a:pPr>
            <a:r>
              <a:rPr lang="en-US" sz="2800" i="1" dirty="0">
                <a:solidFill>
                  <a:schemeClr val="bg1"/>
                </a:solidFill>
              </a:rPr>
              <a:t>"Quanto mi costa ogni volta che qualcuno prenota una notte?"</a:t>
            </a:r>
          </a:p>
        </p:txBody>
      </p:sp>
      <p:sp>
        <p:nvSpPr>
          <p:cNvPr id="21" name="Text Placeholder 5">
            <a:extLst>
              <a:ext uri="{FF2B5EF4-FFF2-40B4-BE49-F238E27FC236}">
                <a16:creationId xmlns:a16="http://schemas.microsoft.com/office/drawing/2014/main" id="{B29A8EE1-C6ED-956C-6383-FD9C06DB20E7}"/>
              </a:ext>
            </a:extLst>
          </p:cNvPr>
          <p:cNvSpPr txBox="1">
            <a:spLocks/>
          </p:cNvSpPr>
          <p:nvPr/>
        </p:nvSpPr>
        <p:spPr>
          <a:xfrm>
            <a:off x="1611085" y="2833993"/>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dirty="0">
                <a:solidFill>
                  <a:srgbClr val="595959"/>
                </a:solidFill>
              </a:rPr>
              <a:t>Costi sostenuti ogni volta che un ospite soggiorna (ad esempio, pulizie, lavanderia, cibo, utenze). Questi fattori influenzano il profitto effettivo che ottieni per notte dopo aver dedotto le spese relative agli ospiti. </a:t>
            </a:r>
          </a:p>
          <a:p>
            <a:pPr marL="0" indent="0">
              <a:spcAft>
                <a:spcPts val="600"/>
              </a:spcAft>
            </a:pPr>
            <a:r>
              <a:rPr lang="en-US" sz="2000" b="1" dirty="0">
                <a:solidFill>
                  <a:srgbClr val="595959"/>
                </a:solidFill>
              </a:rPr>
              <a:t>*Calcola un costo medio per notte occupata sulla base di questi dati.</a:t>
            </a:r>
            <a:endParaRPr lang="en-US" sz="2000" dirty="0">
              <a:solidFill>
                <a:srgbClr val="595959"/>
              </a:solidFill>
            </a:endParaRPr>
          </a:p>
        </p:txBody>
      </p:sp>
      <p:sp>
        <p:nvSpPr>
          <p:cNvPr id="25" name="Flowchart: Alternate Process 24">
            <a:extLst>
              <a:ext uri="{FF2B5EF4-FFF2-40B4-BE49-F238E27FC236}">
                <a16:creationId xmlns:a16="http://schemas.microsoft.com/office/drawing/2014/main" id="{1343E5D5-C949-372A-637D-44D82CA502C2}"/>
              </a:ext>
            </a:extLst>
          </p:cNvPr>
          <p:cNvSpPr/>
          <p:nvPr/>
        </p:nvSpPr>
        <p:spPr>
          <a:xfrm>
            <a:off x="1460733" y="2754095"/>
            <a:ext cx="9964593" cy="1440920"/>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B740555A-4175-16D5-312A-A48FA13D683D}"/>
              </a:ext>
            </a:extLst>
          </p:cNvPr>
          <p:cNvSpPr txBox="1">
            <a:spLocks/>
          </p:cNvSpPr>
          <p:nvPr/>
        </p:nvSpPr>
        <p:spPr>
          <a:xfrm>
            <a:off x="1583445" y="4448460"/>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ltLang="en-US" sz="2000" b="1" dirty="0">
                <a:solidFill>
                  <a:srgbClr val="EC7C69"/>
                </a:solidFill>
              </a:rPr>
              <a:t>Esempi: </a:t>
            </a:r>
            <a:r>
              <a:rPr lang="en-US" sz="2000" dirty="0"/>
              <a:t>includi lavanderia, pulizie, colazione/forniture alimentari, lavaggio della biancheria da letto dopo ogni soggiorno, prodotti di consumo per gli ospiti (come articoli da toeletta e articoli del cesto di benvenuto) e utenze che dipendono dall'utilizzo (come legna da ardere extra e riscaldamento della vasca idromassaggio). </a:t>
            </a:r>
          </a:p>
          <a:p>
            <a:pPr marL="0" indent="0"/>
            <a:r>
              <a:rPr lang="en-US" sz="2000" dirty="0"/>
              <a:t>Se paghi </a:t>
            </a:r>
            <a:r>
              <a:rPr lang="en-US" sz="2000" dirty="0">
                <a:solidFill>
                  <a:srgbClr val="494949"/>
                </a:solidFill>
              </a:rPr>
              <a:t>il personale</a:t>
            </a:r>
            <a:r>
              <a:rPr lang="en-US" sz="2000" dirty="0"/>
              <a:t> addetto alle pulizie</a:t>
            </a:r>
            <a:r>
              <a:rPr lang="en-US" sz="2000" dirty="0">
                <a:solidFill>
                  <a:srgbClr val="494949"/>
                </a:solidFill>
              </a:rPr>
              <a:t> 10 € </a:t>
            </a:r>
            <a:r>
              <a:rPr lang="en-US" sz="2000" dirty="0"/>
              <a:t>per ogni cambio di cabina o paghi</a:t>
            </a:r>
            <a:r>
              <a:rPr lang="en-US" sz="2000" dirty="0">
                <a:solidFill>
                  <a:srgbClr val="E96751"/>
                </a:solidFill>
              </a:rPr>
              <a:t> 8 € </a:t>
            </a:r>
            <a:r>
              <a:rPr lang="en-US" sz="2000" dirty="0"/>
              <a:t>di commissioni alla piattaforma di prenotazione per ogni prenotazione, anche questi sono costi variabili.</a:t>
            </a:r>
            <a:endParaRPr lang="en-IE" sz="2000" dirty="0"/>
          </a:p>
        </p:txBody>
      </p:sp>
      <p:sp>
        <p:nvSpPr>
          <p:cNvPr id="26" name="Flowchart: Alternate Process 25">
            <a:extLst>
              <a:ext uri="{FF2B5EF4-FFF2-40B4-BE49-F238E27FC236}">
                <a16:creationId xmlns:a16="http://schemas.microsoft.com/office/drawing/2014/main" id="{66647293-82DB-9E24-30C9-667BB76463A9}"/>
              </a:ext>
            </a:extLst>
          </p:cNvPr>
          <p:cNvSpPr/>
          <p:nvPr/>
        </p:nvSpPr>
        <p:spPr>
          <a:xfrm>
            <a:off x="1448473" y="4304128"/>
            <a:ext cx="9964593" cy="2356647"/>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C3DA68FC-30FD-E0FD-CBC0-C725424B7E35}"/>
              </a:ext>
            </a:extLst>
          </p:cNvPr>
          <p:cNvCxnSpPr>
            <a:cxnSpLocks/>
            <a:stCxn id="24" idx="1"/>
            <a:endCxn id="25" idx="1"/>
          </p:cNvCxnSpPr>
          <p:nvPr/>
        </p:nvCxnSpPr>
        <p:spPr>
          <a:xfrm rot="10800000" flipH="1" flipV="1">
            <a:off x="817827" y="2127803"/>
            <a:ext cx="642905" cy="1346751"/>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2869CAAA-A847-5BCD-828B-5DA732D2B8D5}"/>
              </a:ext>
            </a:extLst>
          </p:cNvPr>
          <p:cNvCxnSpPr>
            <a:cxnSpLocks/>
          </p:cNvCxnSpPr>
          <p:nvPr/>
        </p:nvCxnSpPr>
        <p:spPr>
          <a:xfrm rot="16200000" flipH="1">
            <a:off x="65261" y="4179008"/>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604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0C7E9-E43A-1D50-7180-C423E03AC550}"/>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F5C1AA4A-C59C-57C3-182D-DFA127005345}"/>
              </a:ext>
            </a:extLst>
          </p:cNvPr>
          <p:cNvSpPr/>
          <p:nvPr/>
        </p:nvSpPr>
        <p:spPr>
          <a:xfrm>
            <a:off x="584747" y="306005"/>
            <a:ext cx="10595240" cy="832631"/>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Text Placeholder 5">
            <a:extLst>
              <a:ext uri="{FF2B5EF4-FFF2-40B4-BE49-F238E27FC236}">
                <a16:creationId xmlns:a16="http://schemas.microsoft.com/office/drawing/2014/main" id="{B2440C74-A33A-5C59-E7EE-56F169E9C482}"/>
              </a:ext>
            </a:extLst>
          </p:cNvPr>
          <p:cNvSpPr>
            <a:spLocks noGrp="1"/>
          </p:cNvSpPr>
          <p:nvPr>
            <p:ph type="body" sz="quarter" idx="18"/>
          </p:nvPr>
        </p:nvSpPr>
        <p:spPr>
          <a:xfrm>
            <a:off x="759508" y="559451"/>
            <a:ext cx="10614687" cy="693849"/>
          </a:xfrm>
        </p:spPr>
        <p:txBody>
          <a:bodyPr/>
          <a:lstStyle/>
          <a:p>
            <a:pPr algn="ctr">
              <a:spcAft>
                <a:spcPts val="600"/>
              </a:spcAft>
            </a:pPr>
            <a:r>
              <a:rPr lang="en-US" sz="2800" dirty="0">
                <a:solidFill>
                  <a:schemeClr val="bg1"/>
                </a:solidFill>
              </a:rPr>
              <a:t>Costi variabili comuni per notte (esempio di ripartizione):</a:t>
            </a:r>
            <a:endParaRPr lang="en-US" sz="2800" i="1" dirty="0">
              <a:solidFill>
                <a:schemeClr val="bg1"/>
              </a:solidFill>
            </a:endParaRPr>
          </a:p>
        </p:txBody>
      </p:sp>
      <p:cxnSp>
        <p:nvCxnSpPr>
          <p:cNvPr id="33" name="Connector: Elbow 32">
            <a:extLst>
              <a:ext uri="{FF2B5EF4-FFF2-40B4-BE49-F238E27FC236}">
                <a16:creationId xmlns:a16="http://schemas.microsoft.com/office/drawing/2014/main" id="{729BE5D6-8979-6883-0312-8159A3E9BAB1}"/>
              </a:ext>
            </a:extLst>
          </p:cNvPr>
          <p:cNvCxnSpPr>
            <a:cxnSpLocks/>
            <a:stCxn id="24" idx="1"/>
          </p:cNvCxnSpPr>
          <p:nvPr/>
        </p:nvCxnSpPr>
        <p:spPr>
          <a:xfrm rot="10800000" flipH="1" flipV="1">
            <a:off x="584746" y="722321"/>
            <a:ext cx="642905" cy="142128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F7ED347E-C9A2-C921-BE82-80A23B73274A}"/>
              </a:ext>
            </a:extLst>
          </p:cNvPr>
          <p:cNvGraphicFramePr>
            <a:graphicFrameLocks noGrp="1"/>
          </p:cNvGraphicFramePr>
          <p:nvPr/>
        </p:nvGraphicFramePr>
        <p:xfrm>
          <a:off x="1215392" y="1253300"/>
          <a:ext cx="10515600" cy="3779520"/>
        </p:xfrm>
        <a:graphic>
          <a:graphicData uri="http://schemas.openxmlformats.org/drawingml/2006/table">
            <a:tbl>
              <a:tblPr/>
              <a:tblGrid>
                <a:gridCol w="5257800">
                  <a:extLst>
                    <a:ext uri="{9D8B030D-6E8A-4147-A177-3AD203B41FA5}">
                      <a16:colId xmlns:a16="http://schemas.microsoft.com/office/drawing/2014/main" val="1013463233"/>
                    </a:ext>
                  </a:extLst>
                </a:gridCol>
                <a:gridCol w="5257800">
                  <a:extLst>
                    <a:ext uri="{9D8B030D-6E8A-4147-A177-3AD203B41FA5}">
                      <a16:colId xmlns:a16="http://schemas.microsoft.com/office/drawing/2014/main" val="1745102297"/>
                    </a:ext>
                  </a:extLst>
                </a:gridCol>
              </a:tblGrid>
              <a:tr h="0">
                <a:tc>
                  <a:txBody>
                    <a:bodyPr/>
                    <a:lstStyle/>
                    <a:p>
                      <a:pPr>
                        <a:buNone/>
                      </a:pPr>
                      <a:r>
                        <a:rPr lang="en-IE" sz="2200" b="1" dirty="0">
                          <a:solidFill>
                            <a:schemeClr val="bg1"/>
                          </a:solidFill>
                        </a:rPr>
                        <a:t>Tipo di spesa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Costo per notte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4217719792"/>
                  </a:ext>
                </a:extLst>
              </a:tr>
              <a:tr h="0">
                <a:tc>
                  <a:txBody>
                    <a:bodyPr/>
                    <a:lstStyle/>
                    <a:p>
                      <a:pPr>
                        <a:buNone/>
                      </a:pPr>
                      <a:r>
                        <a:rPr lang="en-IE" sz="2200" dirty="0">
                          <a:solidFill>
                            <a:srgbClr val="494949"/>
                          </a:solidFill>
                        </a:rPr>
                        <a:t>Prodotti per la pulizia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1574790"/>
                  </a:ext>
                </a:extLst>
              </a:tr>
              <a:tr h="0">
                <a:tc>
                  <a:txBody>
                    <a:bodyPr/>
                    <a:lstStyle/>
                    <a:p>
                      <a:pPr>
                        <a:buNone/>
                      </a:pPr>
                      <a:r>
                        <a:rPr lang="en-IE" sz="2200" dirty="0">
                          <a:solidFill>
                            <a:srgbClr val="494949"/>
                          </a:solidFill>
                        </a:rPr>
                        <a:t>Lavanderia (biancheria/asciugamani)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2034816"/>
                  </a:ext>
                </a:extLst>
              </a:tr>
              <a:tr h="0">
                <a:tc>
                  <a:txBody>
                    <a:bodyPr/>
                    <a:lstStyle/>
                    <a:p>
                      <a:pPr>
                        <a:buNone/>
                      </a:pPr>
                      <a:r>
                        <a:rPr lang="en-IE" sz="2200" dirty="0">
                          <a:solidFill>
                            <a:srgbClr val="494949"/>
                          </a:solidFill>
                        </a:rPr>
                        <a:t>Prodotti da bagno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7320779"/>
                  </a:ext>
                </a:extLst>
              </a:tr>
              <a:tr h="0">
                <a:tc>
                  <a:txBody>
                    <a:bodyPr/>
                    <a:lstStyle/>
                    <a:p>
                      <a:pPr>
                        <a:buNone/>
                      </a:pPr>
                      <a:r>
                        <a:rPr lang="en-IE" sz="2200">
                          <a:solidFill>
                            <a:srgbClr val="494949"/>
                          </a:solidFill>
                        </a:rPr>
                        <a:t>Colazione/spuntini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1422371"/>
                  </a:ext>
                </a:extLst>
              </a:tr>
              <a:tr h="0">
                <a:tc>
                  <a:txBody>
                    <a:bodyPr/>
                    <a:lstStyle/>
                    <a:p>
                      <a:pPr>
                        <a:buNone/>
                      </a:pPr>
                      <a:r>
                        <a:rPr lang="en-IE" sz="2200" dirty="0">
                          <a:solidFill>
                            <a:srgbClr val="494949"/>
                          </a:solidFill>
                        </a:rPr>
                        <a:t>Utenze (per notte condivisa)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0531852"/>
                  </a:ext>
                </a:extLst>
              </a:tr>
              <a:tr h="0">
                <a:tc>
                  <a:txBody>
                    <a:bodyPr/>
                    <a:lstStyle/>
                    <a:p>
                      <a:pPr>
                        <a:buNone/>
                      </a:pPr>
                      <a:r>
                        <a:rPr lang="en-US" sz="2200" dirty="0">
                          <a:solidFill>
                            <a:srgbClr val="494949"/>
                          </a:solidFill>
                        </a:rPr>
                        <a:t>Commissioni della piattaforma di prenotazione (se % basata sulla tariffa giornaliera)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5 € (stima)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351806"/>
                  </a:ext>
                </a:extLst>
              </a:tr>
              <a:tr h="0">
                <a:tc gridSpan="2">
                  <a:txBody>
                    <a:bodyPr/>
                    <a:lstStyle/>
                    <a:p>
                      <a:pPr>
                        <a:buNone/>
                      </a:pPr>
                      <a:r>
                        <a:rPr lang="en-US" sz="2400" b="1" dirty="0">
                          <a:solidFill>
                            <a:srgbClr val="494949"/>
                          </a:solidFill>
                        </a:rPr>
                        <a:t>Costo variabile totale per notte 30</a:t>
                      </a:r>
                      <a:endParaRPr lang="en-US" sz="2200" b="1"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None/>
                      </a:pPr>
                      <a:endParaRPr lang="en-IE" sz="22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6400580"/>
                  </a:ext>
                </a:extLst>
              </a:tr>
            </a:tbl>
          </a:graphicData>
        </a:graphic>
      </p:graphicFrame>
      <p:sp>
        <p:nvSpPr>
          <p:cNvPr id="11" name="Text Placeholder 5">
            <a:extLst>
              <a:ext uri="{FF2B5EF4-FFF2-40B4-BE49-F238E27FC236}">
                <a16:creationId xmlns:a16="http://schemas.microsoft.com/office/drawing/2014/main" id="{131A2D76-59A5-7AAF-A7C4-601D2EB23B78}"/>
              </a:ext>
            </a:extLst>
          </p:cNvPr>
          <p:cNvSpPr txBox="1">
            <a:spLocks/>
          </p:cNvSpPr>
          <p:nvPr/>
        </p:nvSpPr>
        <p:spPr>
          <a:xfrm>
            <a:off x="1350364" y="5209437"/>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ltLang="en-US" b="1" dirty="0">
                <a:solidFill>
                  <a:srgbClr val="EC7C69"/>
                </a:solidFill>
              </a:rPr>
              <a:t>Suggerimenti per il calcolo: </a:t>
            </a:r>
            <a:r>
              <a:rPr lang="en-US" sz="2200" b="1" dirty="0">
                <a:solidFill>
                  <a:srgbClr val="494949"/>
                </a:solidFill>
              </a:rPr>
              <a:t>Tieni traccia </a:t>
            </a:r>
            <a:r>
              <a:rPr lang="en-US" sz="2200" dirty="0">
                <a:solidFill>
                  <a:srgbClr val="494949"/>
                </a:solidFill>
              </a:rPr>
              <a:t>delle prenotazioni di </a:t>
            </a:r>
            <a:r>
              <a:rPr lang="en-US" sz="2200" b="1" dirty="0">
                <a:solidFill>
                  <a:srgbClr val="494949"/>
                </a:solidFill>
              </a:rPr>
              <a:t>un mese intero </a:t>
            </a:r>
            <a:r>
              <a:rPr lang="en-US" sz="2200" dirty="0">
                <a:solidFill>
                  <a:srgbClr val="494949"/>
                </a:solidFill>
              </a:rPr>
              <a:t>e delle spese effettive per quei soggiorni. Dividi le spese mensili totali relative agli ospiti per il numero di notti prenotate. Includi tutte le spese che variano </a:t>
            </a:r>
            <a:r>
              <a:rPr lang="en-US" sz="2200" b="1" dirty="0">
                <a:solidFill>
                  <a:srgbClr val="494949"/>
                </a:solidFill>
              </a:rPr>
              <a:t>in base a ciascuna prenotazione </a:t>
            </a:r>
            <a:r>
              <a:rPr lang="en-US" sz="2200" dirty="0">
                <a:solidFill>
                  <a:srgbClr val="494949"/>
                </a:solidFill>
              </a:rPr>
              <a:t>(escluse le spese fisse mensili, come l'assicurazione). </a:t>
            </a:r>
          </a:p>
        </p:txBody>
      </p:sp>
      <p:sp>
        <p:nvSpPr>
          <p:cNvPr id="12" name="Flowchart: Alternate Process 11">
            <a:extLst>
              <a:ext uri="{FF2B5EF4-FFF2-40B4-BE49-F238E27FC236}">
                <a16:creationId xmlns:a16="http://schemas.microsoft.com/office/drawing/2014/main" id="{178ABCA5-0440-0CE2-D0B2-721CD79AF9D1}"/>
              </a:ext>
            </a:extLst>
          </p:cNvPr>
          <p:cNvSpPr/>
          <p:nvPr/>
        </p:nvSpPr>
        <p:spPr>
          <a:xfrm>
            <a:off x="1215392" y="5175346"/>
            <a:ext cx="9964593" cy="1494396"/>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1738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F6796-3A0D-0D73-5BA6-104CE1DE10B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95281E7-CD4C-6950-38AF-BE036B76BB52}"/>
              </a:ext>
            </a:extLst>
          </p:cNvPr>
          <p:cNvSpPr>
            <a:spLocks noGrp="1"/>
          </p:cNvSpPr>
          <p:nvPr>
            <p:ph type="body" sz="quarter" idx="16"/>
          </p:nvPr>
        </p:nvSpPr>
        <p:spPr>
          <a:xfrm>
            <a:off x="591432" y="218309"/>
            <a:ext cx="10614687" cy="803654"/>
          </a:xfrm>
        </p:spPr>
        <p:txBody>
          <a:bodyPr/>
          <a:lstStyle/>
          <a:p>
            <a:pPr fontAlgn="base"/>
            <a:r>
              <a:rPr lang="en-IE" sz="3200" dirty="0"/>
              <a:t>Esempio di ripartizione dei costi operativi annuali o dei costi variabili</a:t>
            </a:r>
          </a:p>
          <a:p>
            <a:pPr fontAlgn="base"/>
            <a:r>
              <a:rPr lang="en-US" sz="2800" b="0" dirty="0">
                <a:solidFill>
                  <a:srgbClr val="E96751"/>
                </a:solidFill>
              </a:rPr>
              <a:t>Glamping 4 Pods (aperto tutto l'anno)</a:t>
            </a:r>
            <a:endParaRPr lang="en-IE" sz="2800" b="0" dirty="0">
              <a:solidFill>
                <a:srgbClr val="E96751"/>
              </a:solidFill>
            </a:endParaRPr>
          </a:p>
          <a:p>
            <a:endParaRPr lang="en-IE" sz="2800" dirty="0"/>
          </a:p>
        </p:txBody>
      </p:sp>
      <p:graphicFrame>
        <p:nvGraphicFramePr>
          <p:cNvPr id="5" name="Table 4">
            <a:extLst>
              <a:ext uri="{FF2B5EF4-FFF2-40B4-BE49-F238E27FC236}">
                <a16:creationId xmlns:a16="http://schemas.microsoft.com/office/drawing/2014/main" id="{F7AB4201-EC4A-773D-33C8-F0C5DF41F8FF}"/>
              </a:ext>
            </a:extLst>
          </p:cNvPr>
          <p:cNvGraphicFramePr>
            <a:graphicFrameLocks noGrp="1"/>
          </p:cNvGraphicFramePr>
          <p:nvPr/>
        </p:nvGraphicFramePr>
        <p:xfrm>
          <a:off x="657410" y="1331778"/>
          <a:ext cx="11258366" cy="5181600"/>
        </p:xfrm>
        <a:graphic>
          <a:graphicData uri="http://schemas.openxmlformats.org/drawingml/2006/table">
            <a:tbl>
              <a:tblPr firstRow="1" bandRow="1">
                <a:tableStyleId>{5C22544A-7EE6-4342-B048-85BDC9FD1C3A}</a:tableStyleId>
              </a:tblPr>
              <a:tblGrid>
                <a:gridCol w="5781490">
                  <a:extLst>
                    <a:ext uri="{9D8B030D-6E8A-4147-A177-3AD203B41FA5}">
                      <a16:colId xmlns:a16="http://schemas.microsoft.com/office/drawing/2014/main" val="1315654808"/>
                    </a:ext>
                  </a:extLst>
                </a:gridCol>
                <a:gridCol w="2219325">
                  <a:extLst>
                    <a:ext uri="{9D8B030D-6E8A-4147-A177-3AD203B41FA5}">
                      <a16:colId xmlns:a16="http://schemas.microsoft.com/office/drawing/2014/main" val="2964838693"/>
                    </a:ext>
                  </a:extLst>
                </a:gridCol>
                <a:gridCol w="3257551">
                  <a:extLst>
                    <a:ext uri="{9D8B030D-6E8A-4147-A177-3AD203B41FA5}">
                      <a16:colId xmlns:a16="http://schemas.microsoft.com/office/drawing/2014/main" val="573140853"/>
                    </a:ext>
                  </a:extLst>
                </a:gridCol>
              </a:tblGrid>
              <a:tr h="370840">
                <a:tc>
                  <a:txBody>
                    <a:bodyPr/>
                    <a:lstStyle/>
                    <a:p>
                      <a:pPr>
                        <a:buNone/>
                      </a:pPr>
                      <a:r>
                        <a:rPr lang="en-IE" sz="2200" b="1" dirty="0"/>
                        <a:t>Costo operativo</a:t>
                      </a:r>
                      <a:endParaRPr lang="en-IE" sz="2200" dirty="0"/>
                    </a:p>
                  </a:txBody>
                  <a:tcPr anchor="ctr"/>
                </a:tc>
                <a:tc>
                  <a:txBody>
                    <a:bodyPr/>
                    <a:lstStyle/>
                    <a:p>
                      <a:pPr>
                        <a:buNone/>
                      </a:pPr>
                      <a:r>
                        <a:rPr lang="en-IE" sz="2200" b="1" dirty="0"/>
                        <a:t>Totale annuo (€)</a:t>
                      </a:r>
                      <a:endParaRPr lang="en-IE" sz="2200" dirty="0"/>
                    </a:p>
                  </a:txBody>
                  <a:tcPr anchor="ctr"/>
                </a:tc>
                <a:tc>
                  <a:txBody>
                    <a:bodyPr/>
                    <a:lstStyle/>
                    <a:p>
                      <a:pPr>
                        <a:buNone/>
                      </a:pPr>
                      <a:r>
                        <a:rPr lang="en-IE" sz="2200" b="1" dirty="0"/>
                        <a:t>Tipo</a:t>
                      </a:r>
                      <a:endParaRPr lang="en-IE" sz="2200" dirty="0"/>
                    </a:p>
                  </a:txBody>
                  <a:tcPr anchor="ctr"/>
                </a:tc>
                <a:extLst>
                  <a:ext uri="{0D108BD9-81ED-4DB2-BD59-A6C34878D82A}">
                    <a16:rowId xmlns:a16="http://schemas.microsoft.com/office/drawing/2014/main" val="3641832468"/>
                  </a:ext>
                </a:extLst>
              </a:tr>
              <a:tr h="370840">
                <a:tc>
                  <a:txBody>
                    <a:bodyPr/>
                    <a:lstStyle/>
                    <a:p>
                      <a:pPr>
                        <a:buNone/>
                      </a:pPr>
                      <a:r>
                        <a:rPr lang="en-IE" sz="2200" dirty="0">
                          <a:solidFill>
                            <a:srgbClr val="494949"/>
                          </a:solidFill>
                        </a:rPr>
                        <a:t>Utenze (elettricità, acqua, rifiuti)</a:t>
                      </a:r>
                    </a:p>
                  </a:txBody>
                  <a:tcPr anchor="ctr"/>
                </a:tc>
                <a:tc>
                  <a:txBody>
                    <a:bodyPr/>
                    <a:lstStyle/>
                    <a:p>
                      <a:pPr>
                        <a:buNone/>
                      </a:pPr>
                      <a:r>
                        <a:rPr lang="en-IE" sz="2200" dirty="0">
                          <a:solidFill>
                            <a:srgbClr val="494949"/>
                          </a:solidFill>
                        </a:rPr>
                        <a:t>5.000</a:t>
                      </a:r>
                    </a:p>
                  </a:txBody>
                  <a:tcPr anchor="ctr"/>
                </a:tc>
                <a:tc>
                  <a:txBody>
                    <a:bodyPr/>
                    <a:lstStyle/>
                    <a:p>
                      <a:pPr>
                        <a:buNone/>
                      </a:pPr>
                      <a:r>
                        <a:rPr lang="en-US" sz="2200" dirty="0">
                          <a:solidFill>
                            <a:srgbClr val="494949"/>
                          </a:solidFill>
                        </a:rPr>
                        <a:t>Fissi (parzialmente variabili in caso di utilizzo elevato)</a:t>
                      </a:r>
                    </a:p>
                  </a:txBody>
                  <a:tcPr anchor="ctr"/>
                </a:tc>
                <a:extLst>
                  <a:ext uri="{0D108BD9-81ED-4DB2-BD59-A6C34878D82A}">
                    <a16:rowId xmlns:a16="http://schemas.microsoft.com/office/drawing/2014/main" val="436756021"/>
                  </a:ext>
                </a:extLst>
              </a:tr>
              <a:tr h="370840">
                <a:tc>
                  <a:txBody>
                    <a:bodyPr/>
                    <a:lstStyle/>
                    <a:p>
                      <a:pPr>
                        <a:buNone/>
                      </a:pPr>
                      <a:r>
                        <a:rPr lang="en-IE" sz="2200" dirty="0">
                          <a:solidFill>
                            <a:srgbClr val="494949"/>
                          </a:solidFill>
                        </a:rPr>
                        <a:t>Assicurazione (responsabilità civile, proprietà)</a:t>
                      </a:r>
                    </a:p>
                  </a:txBody>
                  <a:tcPr anchor="ctr"/>
                </a:tc>
                <a:tc>
                  <a:txBody>
                    <a:bodyPr/>
                    <a:lstStyle/>
                    <a:p>
                      <a:pPr>
                        <a:buNone/>
                      </a:pPr>
                      <a:r>
                        <a:rPr lang="en-IE" sz="2200" dirty="0">
                          <a:solidFill>
                            <a:srgbClr val="494949"/>
                          </a:solidFill>
                        </a:rPr>
                        <a:t>1.200</a:t>
                      </a:r>
                    </a:p>
                  </a:txBody>
                  <a:tcPr anchor="ctr"/>
                </a:tc>
                <a:tc>
                  <a:txBody>
                    <a:bodyPr/>
                    <a:lstStyle/>
                    <a:p>
                      <a:pPr>
                        <a:buNone/>
                      </a:pPr>
                      <a:r>
                        <a:rPr lang="en-IE" sz="2200" dirty="0">
                          <a:solidFill>
                            <a:srgbClr val="494949"/>
                          </a:solidFill>
                        </a:rPr>
                        <a:t>Fisse</a:t>
                      </a:r>
                    </a:p>
                  </a:txBody>
                  <a:tcPr anchor="ctr"/>
                </a:tc>
                <a:extLst>
                  <a:ext uri="{0D108BD9-81ED-4DB2-BD59-A6C34878D82A}">
                    <a16:rowId xmlns:a16="http://schemas.microsoft.com/office/drawing/2014/main" val="3869759737"/>
                  </a:ext>
                </a:extLst>
              </a:tr>
              <a:tr h="370840">
                <a:tc>
                  <a:txBody>
                    <a:bodyPr/>
                    <a:lstStyle/>
                    <a:p>
                      <a:pPr>
                        <a:buNone/>
                      </a:pPr>
                      <a:r>
                        <a:rPr lang="en-IE" sz="2200" dirty="0">
                          <a:solidFill>
                            <a:srgbClr val="494949"/>
                          </a:solidFill>
                        </a:rPr>
                        <a:t>Marketing e inserzioni online</a:t>
                      </a:r>
                    </a:p>
                  </a:txBody>
                  <a:tcPr anchor="ctr"/>
                </a:tc>
                <a:tc>
                  <a:txBody>
                    <a:bodyPr/>
                    <a:lstStyle/>
                    <a:p>
                      <a:pPr>
                        <a:buNone/>
                      </a:pPr>
                      <a:r>
                        <a:rPr lang="en-IE" sz="2200" dirty="0">
                          <a:solidFill>
                            <a:srgbClr val="494949"/>
                          </a:solidFill>
                        </a:rPr>
                        <a:t>1.000</a:t>
                      </a:r>
                    </a:p>
                  </a:txBody>
                  <a:tcPr anchor="ctr"/>
                </a:tc>
                <a:tc>
                  <a:txBody>
                    <a:bodyPr/>
                    <a:lstStyle/>
                    <a:p>
                      <a:pPr>
                        <a:buNone/>
                      </a:pPr>
                      <a:r>
                        <a:rPr lang="en-IE" sz="2200" dirty="0">
                          <a:solidFill>
                            <a:srgbClr val="494949"/>
                          </a:solidFill>
                        </a:rPr>
                        <a:t>Fisso</a:t>
                      </a:r>
                    </a:p>
                  </a:txBody>
                  <a:tcPr anchor="ctr"/>
                </a:tc>
                <a:extLst>
                  <a:ext uri="{0D108BD9-81ED-4DB2-BD59-A6C34878D82A}">
                    <a16:rowId xmlns:a16="http://schemas.microsoft.com/office/drawing/2014/main" val="4262743140"/>
                  </a:ext>
                </a:extLst>
              </a:tr>
              <a:tr h="370840">
                <a:tc>
                  <a:txBody>
                    <a:bodyPr/>
                    <a:lstStyle/>
                    <a:p>
                      <a:pPr>
                        <a:buNone/>
                      </a:pPr>
                      <a:r>
                        <a:rPr lang="en-IE" sz="2200">
                          <a:solidFill>
                            <a:srgbClr val="494949"/>
                          </a:solidFill>
                        </a:rPr>
                        <a:t>Manutenzione e riparazioni</a:t>
                      </a:r>
                    </a:p>
                  </a:txBody>
                  <a:tcPr anchor="ctr"/>
                </a:tc>
                <a:tc>
                  <a:txBody>
                    <a:bodyPr/>
                    <a:lstStyle/>
                    <a:p>
                      <a:pPr>
                        <a:buNone/>
                      </a:pPr>
                      <a:r>
                        <a:rPr lang="en-IE" sz="2200">
                          <a:solidFill>
                            <a:srgbClr val="494949"/>
                          </a:solidFill>
                        </a:rPr>
                        <a:t>2.000</a:t>
                      </a:r>
                    </a:p>
                  </a:txBody>
                  <a:tcPr anchor="ctr"/>
                </a:tc>
                <a:tc>
                  <a:txBody>
                    <a:bodyPr/>
                    <a:lstStyle/>
                    <a:p>
                      <a:pPr>
                        <a:buNone/>
                      </a:pPr>
                      <a:r>
                        <a:rPr lang="en-IE" sz="2200" dirty="0">
                          <a:solidFill>
                            <a:srgbClr val="494949"/>
                          </a:solidFill>
                        </a:rPr>
                        <a:t>Fisso (indennità)</a:t>
                      </a:r>
                    </a:p>
                  </a:txBody>
                  <a:tcPr anchor="ctr"/>
                </a:tc>
                <a:extLst>
                  <a:ext uri="{0D108BD9-81ED-4DB2-BD59-A6C34878D82A}">
                    <a16:rowId xmlns:a16="http://schemas.microsoft.com/office/drawing/2014/main" val="2119150372"/>
                  </a:ext>
                </a:extLst>
              </a:tr>
              <a:tr h="370840">
                <a:tc>
                  <a:txBody>
                    <a:bodyPr/>
                    <a:lstStyle/>
                    <a:p>
                      <a:pPr>
                        <a:buNone/>
                      </a:pPr>
                      <a:r>
                        <a:rPr lang="en-IE" sz="2200" dirty="0">
                          <a:solidFill>
                            <a:srgbClr val="494949"/>
                          </a:solidFill>
                        </a:rPr>
                        <a:t>Tasse immobiliari/affitto</a:t>
                      </a:r>
                    </a:p>
                  </a:txBody>
                  <a:tcPr anchor="ctr"/>
                </a:tc>
                <a:tc>
                  <a:txBody>
                    <a:bodyPr/>
                    <a:lstStyle/>
                    <a:p>
                      <a:pPr>
                        <a:buNone/>
                      </a:pPr>
                      <a:r>
                        <a:rPr lang="en-IE" sz="2200">
                          <a:solidFill>
                            <a:srgbClr val="494949"/>
                          </a:solidFill>
                        </a:rPr>
                        <a:t>2.500</a:t>
                      </a:r>
                    </a:p>
                  </a:txBody>
                  <a:tcPr anchor="ctr"/>
                </a:tc>
                <a:tc>
                  <a:txBody>
                    <a:bodyPr/>
                    <a:lstStyle/>
                    <a:p>
                      <a:pPr>
                        <a:buNone/>
                      </a:pPr>
                      <a:r>
                        <a:rPr lang="en-IE" sz="2200" dirty="0">
                          <a:solidFill>
                            <a:srgbClr val="494949"/>
                          </a:solidFill>
                        </a:rPr>
                        <a:t>Fisso</a:t>
                      </a:r>
                    </a:p>
                  </a:txBody>
                  <a:tcPr anchor="ctr"/>
                </a:tc>
                <a:extLst>
                  <a:ext uri="{0D108BD9-81ED-4DB2-BD59-A6C34878D82A}">
                    <a16:rowId xmlns:a16="http://schemas.microsoft.com/office/drawing/2014/main" val="3826049894"/>
                  </a:ext>
                </a:extLst>
              </a:tr>
              <a:tr h="370840">
                <a:tc>
                  <a:txBody>
                    <a:bodyPr/>
                    <a:lstStyle/>
                    <a:p>
                      <a:pPr>
                        <a:buNone/>
                      </a:pPr>
                      <a:r>
                        <a:rPr lang="en-IE" sz="2200" dirty="0">
                          <a:solidFill>
                            <a:srgbClr val="494949"/>
                          </a:solidFill>
                        </a:rPr>
                        <a:t>Prodotti per la pulizia e il bucato</a:t>
                      </a:r>
                    </a:p>
                  </a:txBody>
                  <a:tcPr anchor="ctr"/>
                </a:tc>
                <a:tc>
                  <a:txBody>
                    <a:bodyPr/>
                    <a:lstStyle/>
                    <a:p>
                      <a:pPr>
                        <a:buNone/>
                      </a:pPr>
                      <a:r>
                        <a:rPr lang="en-IE" sz="2200">
                          <a:solidFill>
                            <a:srgbClr val="494949"/>
                          </a:solidFill>
                        </a:rPr>
                        <a:t>8.400</a:t>
                      </a:r>
                    </a:p>
                  </a:txBody>
                  <a:tcPr anchor="ctr"/>
                </a:tc>
                <a:tc>
                  <a:txBody>
                    <a:bodyPr/>
                    <a:lstStyle/>
                    <a:p>
                      <a:pPr>
                        <a:buNone/>
                      </a:pPr>
                      <a:r>
                        <a:rPr lang="en-US" sz="2200" dirty="0">
                          <a:solidFill>
                            <a:srgbClr val="494949"/>
                          </a:solidFill>
                        </a:rPr>
                        <a:t>Variabile </a:t>
                      </a:r>
                      <a:r>
                        <a:rPr lang="en-US" sz="2200" i="1" dirty="0">
                          <a:solidFill>
                            <a:srgbClr val="494949"/>
                          </a:solidFill>
                        </a:rPr>
                        <a:t>(15 € per notte occupata)</a:t>
                      </a:r>
                      <a:endParaRPr lang="en-US" sz="2200" dirty="0">
                        <a:solidFill>
                          <a:srgbClr val="494949"/>
                        </a:solidFill>
                      </a:endParaRPr>
                    </a:p>
                  </a:txBody>
                  <a:tcPr anchor="ctr"/>
                </a:tc>
                <a:extLst>
                  <a:ext uri="{0D108BD9-81ED-4DB2-BD59-A6C34878D82A}">
                    <a16:rowId xmlns:a16="http://schemas.microsoft.com/office/drawing/2014/main" val="1324824433"/>
                  </a:ext>
                </a:extLst>
              </a:tr>
              <a:tr h="370840">
                <a:tc>
                  <a:txBody>
                    <a:bodyPr/>
                    <a:lstStyle/>
                    <a:p>
                      <a:pPr>
                        <a:buNone/>
                      </a:pPr>
                      <a:r>
                        <a:rPr lang="en-US" sz="2200" dirty="0">
                          <a:solidFill>
                            <a:srgbClr val="494949"/>
                          </a:solidFill>
                        </a:rPr>
                        <a:t>Servizi per gli ospiti (colazione, legna da ardere, ecc.)</a:t>
                      </a:r>
                    </a:p>
                  </a:txBody>
                  <a:tcPr anchor="ctr"/>
                </a:tc>
                <a:tc>
                  <a:txBody>
                    <a:bodyPr/>
                    <a:lstStyle/>
                    <a:p>
                      <a:pPr>
                        <a:buNone/>
                      </a:pPr>
                      <a:r>
                        <a:rPr lang="en-IE" sz="2200" dirty="0">
                          <a:solidFill>
                            <a:srgbClr val="494949"/>
                          </a:solidFill>
                        </a:rPr>
                        <a:t>1.200</a:t>
                      </a:r>
                    </a:p>
                  </a:txBody>
                  <a:tcPr anchor="ctr"/>
                </a:tc>
                <a:tc>
                  <a:txBody>
                    <a:bodyPr/>
                    <a:lstStyle/>
                    <a:p>
                      <a:pPr>
                        <a:buNone/>
                      </a:pPr>
                      <a:r>
                        <a:rPr lang="en-IE" sz="2200" dirty="0">
                          <a:solidFill>
                            <a:srgbClr val="494949"/>
                          </a:solidFill>
                        </a:rPr>
                        <a:t>Variabile </a:t>
                      </a:r>
                      <a:r>
                        <a:rPr lang="en-IE" sz="2200" i="1" dirty="0">
                          <a:solidFill>
                            <a:srgbClr val="494949"/>
                          </a:solidFill>
                        </a:rPr>
                        <a:t>(dipende dall'utilizzo)</a:t>
                      </a:r>
                      <a:endParaRPr lang="en-IE" sz="2200" dirty="0">
                        <a:solidFill>
                          <a:srgbClr val="494949"/>
                        </a:solidFill>
                      </a:endParaRPr>
                    </a:p>
                  </a:txBody>
                  <a:tcPr anchor="ctr"/>
                </a:tc>
                <a:extLst>
                  <a:ext uri="{0D108BD9-81ED-4DB2-BD59-A6C34878D82A}">
                    <a16:rowId xmlns:a16="http://schemas.microsoft.com/office/drawing/2014/main" val="269646318"/>
                  </a:ext>
                </a:extLst>
              </a:tr>
              <a:tr h="370840">
                <a:tc>
                  <a:txBody>
                    <a:bodyPr/>
                    <a:lstStyle/>
                    <a:p>
                      <a:pPr>
                        <a:buNone/>
                      </a:pPr>
                      <a:r>
                        <a:rPr lang="en-IE" sz="2200" b="1" dirty="0">
                          <a:solidFill>
                            <a:schemeClr val="bg1"/>
                          </a:solidFill>
                        </a:rPr>
                        <a:t>Costi operativi totali (anno)</a:t>
                      </a:r>
                      <a:endParaRPr lang="en-IE" sz="2200" dirty="0">
                        <a:solidFill>
                          <a:schemeClr val="bg1"/>
                        </a:solidFill>
                      </a:endParaRPr>
                    </a:p>
                  </a:txBody>
                  <a:tcPr anchor="ctr">
                    <a:solidFill>
                      <a:srgbClr val="E6533A"/>
                    </a:solidFill>
                  </a:tcPr>
                </a:tc>
                <a:tc>
                  <a:txBody>
                    <a:bodyPr/>
                    <a:lstStyle/>
                    <a:p>
                      <a:pPr>
                        <a:buNone/>
                      </a:pPr>
                      <a:r>
                        <a:rPr lang="en-IE" sz="2200" b="1" dirty="0">
                          <a:solidFill>
                            <a:schemeClr val="bg1"/>
                          </a:solidFill>
                        </a:rPr>
                        <a:t>21.300</a:t>
                      </a:r>
                      <a:endParaRPr lang="en-IE" sz="2200" dirty="0">
                        <a:solidFill>
                          <a:schemeClr val="bg1"/>
                        </a:solidFill>
                      </a:endParaRPr>
                    </a:p>
                  </a:txBody>
                  <a:tcPr anchor="ctr">
                    <a:solidFill>
                      <a:srgbClr val="E6533A"/>
                    </a:solidFill>
                  </a:tcPr>
                </a:tc>
                <a:tc>
                  <a:txBody>
                    <a:bodyPr/>
                    <a:lstStyle/>
                    <a:p>
                      <a:pPr>
                        <a:buNone/>
                      </a:pPr>
                      <a:r>
                        <a:rPr lang="en-US" sz="2200" i="1" dirty="0">
                          <a:solidFill>
                            <a:schemeClr val="bg1"/>
                          </a:solidFill>
                        </a:rPr>
                        <a:t>(con 320 pernottamenti/anno)</a:t>
                      </a:r>
                      <a:endParaRPr lang="en-US" sz="2200" dirty="0">
                        <a:solidFill>
                          <a:schemeClr val="bg1"/>
                        </a:solidFill>
                      </a:endParaRPr>
                    </a:p>
                  </a:txBody>
                  <a:tcPr anchor="ctr">
                    <a:solidFill>
                      <a:srgbClr val="E6533A"/>
                    </a:solidFill>
                  </a:tcPr>
                </a:tc>
                <a:extLst>
                  <a:ext uri="{0D108BD9-81ED-4DB2-BD59-A6C34878D82A}">
                    <a16:rowId xmlns:a16="http://schemas.microsoft.com/office/drawing/2014/main" val="1900315993"/>
                  </a:ext>
                </a:extLst>
              </a:tr>
            </a:tbl>
          </a:graphicData>
        </a:graphic>
      </p:graphicFrame>
      <p:grpSp>
        <p:nvGrpSpPr>
          <p:cNvPr id="7" name="Group 6">
            <a:extLst>
              <a:ext uri="{FF2B5EF4-FFF2-40B4-BE49-F238E27FC236}">
                <a16:creationId xmlns:a16="http://schemas.microsoft.com/office/drawing/2014/main" id="{C57F3405-D1C1-F645-8991-773B03545907}"/>
              </a:ext>
            </a:extLst>
          </p:cNvPr>
          <p:cNvGrpSpPr/>
          <p:nvPr/>
        </p:nvGrpSpPr>
        <p:grpSpPr>
          <a:xfrm>
            <a:off x="10976005" y="186976"/>
            <a:ext cx="1081945" cy="1011723"/>
            <a:chOff x="1016000" y="1137920"/>
            <a:chExt cx="1016000" cy="1016000"/>
          </a:xfrm>
        </p:grpSpPr>
        <p:sp>
          <p:nvSpPr>
            <p:cNvPr id="8" name="Oval 7">
              <a:extLst>
                <a:ext uri="{FF2B5EF4-FFF2-40B4-BE49-F238E27FC236}">
                  <a16:creationId xmlns:a16="http://schemas.microsoft.com/office/drawing/2014/main" id="{72FDA11B-73CE-9514-61DB-17073CE86A42}"/>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47CAD91C-61B7-5D42-CE65-C18F9061E1EA}"/>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12</a:t>
              </a:r>
            </a:p>
          </p:txBody>
        </p:sp>
      </p:grpSp>
    </p:spTree>
    <p:extLst>
      <p:ext uri="{BB962C8B-B14F-4D97-AF65-F5344CB8AC3E}">
        <p14:creationId xmlns:p14="http://schemas.microsoft.com/office/powerpoint/2010/main" val="1602154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E4A2BF-64D4-8754-5797-7C26A7EB8EA0}"/>
              </a:ext>
            </a:extLst>
          </p:cNvPr>
          <p:cNvSpPr>
            <a:spLocks noGrp="1"/>
          </p:cNvSpPr>
          <p:nvPr>
            <p:ph type="body" sz="quarter" idx="16"/>
          </p:nvPr>
        </p:nvSpPr>
        <p:spPr>
          <a:xfrm>
            <a:off x="774802" y="293004"/>
            <a:ext cx="10614687" cy="803654"/>
          </a:xfrm>
        </p:spPr>
        <p:txBody>
          <a:bodyPr/>
          <a:lstStyle/>
          <a:p>
            <a:r>
              <a:rPr lang="en-IE" sz="3200" dirty="0">
                <a:solidFill>
                  <a:srgbClr val="E96751"/>
                </a:solidFill>
              </a:rPr>
              <a:t>Spiegazione della tabella</a:t>
            </a:r>
          </a:p>
          <a:p>
            <a:r>
              <a:rPr lang="en-IE" sz="2400" b="0" i="1" dirty="0"/>
              <a:t>Esempio di ripartizione dei costi operativi annuali o dei costi variabili</a:t>
            </a:r>
          </a:p>
          <a:p>
            <a:endParaRPr lang="en-IE" sz="3200" dirty="0">
              <a:solidFill>
                <a:srgbClr val="E96751"/>
              </a:solidFill>
            </a:endParaRPr>
          </a:p>
        </p:txBody>
      </p:sp>
      <p:sp>
        <p:nvSpPr>
          <p:cNvPr id="5" name="Rectangle 1">
            <a:extLst>
              <a:ext uri="{FF2B5EF4-FFF2-40B4-BE49-F238E27FC236}">
                <a16:creationId xmlns:a16="http://schemas.microsoft.com/office/drawing/2014/main" id="{6D8B8CCC-89AE-2307-A3EA-03721F56F65C}"/>
              </a:ext>
            </a:extLst>
          </p:cNvPr>
          <p:cNvSpPr>
            <a:spLocks noGrp="1" noChangeArrowheads="1"/>
          </p:cNvSpPr>
          <p:nvPr>
            <p:ph type="body" sz="quarter" idx="18"/>
          </p:nvPr>
        </p:nvSpPr>
        <p:spPr bwMode="auto">
          <a:xfrm>
            <a:off x="907286" y="1384689"/>
            <a:ext cx="10712347" cy="5001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Aft>
                <a:spcPts val="600"/>
              </a:spcAft>
              <a:buClrTx/>
              <a:buSzTx/>
              <a:buFont typeface="Arial" panose="020B0604020202020204" pitchFamily="34" charset="0"/>
              <a:buChar char="•"/>
              <a:tabLst/>
            </a:pPr>
            <a:r>
              <a:rPr kumimoji="0" lang="en-US" altLang="en-US" sz="2400" b="1" i="0" u="none" strike="noStrike" cap="none" normalizeH="0" baseline="0" dirty="0">
                <a:ln>
                  <a:noFill/>
                </a:ln>
                <a:effectLst/>
              </a:rPr>
              <a:t>I costi fissi </a:t>
            </a:r>
            <a:r>
              <a:rPr kumimoji="0" lang="en-US" altLang="en-US" sz="2400" b="0" i="0" u="none" strike="noStrike" cap="none" normalizeH="0" baseline="0" dirty="0">
                <a:ln>
                  <a:noFill/>
                </a:ln>
                <a:effectLst/>
              </a:rPr>
              <a:t>rimangono invariati indipendentemente dal numero di notti prenotate.</a:t>
            </a:r>
          </a:p>
          <a:p>
            <a:pPr marL="342900" marR="0" lvl="0" indent="-342900" algn="l" defTabSz="914400" rtl="0" eaLnBrk="0" fontAlgn="base" latinLnBrk="0" hangingPunct="0">
              <a:lnSpc>
                <a:spcPct val="100000"/>
              </a:lnSpc>
              <a:spcAft>
                <a:spcPts val="600"/>
              </a:spcAft>
              <a:buClrTx/>
              <a:buSzTx/>
              <a:buFont typeface="Arial" panose="020B0604020202020204" pitchFamily="34" charset="0"/>
              <a:buChar char="•"/>
              <a:tabLst/>
            </a:pPr>
            <a:r>
              <a:rPr kumimoji="0" lang="en-US" altLang="en-US" sz="2400" b="1" i="0" u="none" strike="noStrike" cap="none" normalizeH="0" baseline="0" dirty="0">
                <a:ln>
                  <a:noFill/>
                </a:ln>
                <a:effectLst/>
              </a:rPr>
              <a:t>I costi variabili </a:t>
            </a:r>
            <a:r>
              <a:rPr kumimoji="0" lang="en-US" altLang="en-US" sz="2400" b="0" i="0" u="none" strike="noStrike" cap="none" normalizeH="0" baseline="0" dirty="0">
                <a:ln>
                  <a:noFill/>
                </a:ln>
                <a:effectLst/>
              </a:rPr>
              <a:t>aumentano o diminuiscono a seconda dell'occupazione (ad esempio, pulizie, servizi).</a:t>
            </a:r>
          </a:p>
          <a:p>
            <a:pPr marL="342900" marR="0" lvl="0" indent="-342900" algn="l" defTabSz="914400" rtl="0" eaLnBrk="0" fontAlgn="base" latinLnBrk="0" hangingPunct="0">
              <a:lnSpc>
                <a:spcPct val="100000"/>
              </a:lnSpc>
              <a:spcAft>
                <a:spcPts val="600"/>
              </a:spcAft>
              <a:buClrTx/>
              <a:buSzTx/>
              <a:buFont typeface="Arial" panose="020B0604020202020204" pitchFamily="34" charset="0"/>
              <a:buChar char="•"/>
              <a:tabLst/>
            </a:pPr>
            <a:r>
              <a:rPr kumimoji="0" lang="en-US" altLang="en-US" sz="2400" b="0" i="0" u="none" strike="noStrike" cap="none" normalizeH="0" baseline="0" dirty="0">
                <a:ln>
                  <a:noFill/>
                </a:ln>
                <a:effectLst/>
              </a:rPr>
              <a:t>I costi </a:t>
            </a:r>
            <a:r>
              <a:rPr kumimoji="0" lang="en-US" altLang="en-US" sz="2400" b="1" i="0" u="none" strike="noStrike" cap="none" normalizeH="0" baseline="0" dirty="0">
                <a:ln>
                  <a:noFill/>
                </a:ln>
                <a:effectLst/>
              </a:rPr>
              <a:t>semi-variabili </a:t>
            </a:r>
            <a:r>
              <a:rPr kumimoji="0" lang="en-US" altLang="en-US" sz="2400" b="0" i="0" u="none" strike="noStrike" cap="none" normalizeH="0" baseline="0" dirty="0">
                <a:ln>
                  <a:noFill/>
                </a:ln>
                <a:effectLst/>
              </a:rPr>
              <a:t>come la manutenzione possono variare in base all'utilizzo, ma sono in parte fissi.</a:t>
            </a:r>
          </a:p>
          <a:p>
            <a:pPr marR="0" lvl="0" algn="l" defTabSz="914400" rtl="0" eaLnBrk="0" fontAlgn="base" latinLnBrk="0" hangingPunct="0">
              <a:lnSpc>
                <a:spcPct val="100000"/>
              </a:lnSpc>
              <a:spcAft>
                <a:spcPts val="600"/>
              </a:spcAft>
              <a:buClrTx/>
              <a:buSzTx/>
              <a:tabLst/>
            </a:pPr>
            <a:endParaRPr kumimoji="0" lang="en-US" altLang="en-US" sz="1000" b="0" i="0" u="none" strike="noStrike" cap="none" normalizeH="0" baseline="0" dirty="0">
              <a:ln>
                <a:noFill/>
              </a:ln>
              <a:effectLst/>
            </a:endParaRPr>
          </a:p>
          <a:p>
            <a:pPr marL="0" marR="0" lvl="0" indent="0" algn="l" defTabSz="914400" rtl="0" eaLnBrk="0" fontAlgn="base" latinLnBrk="0" hangingPunct="0">
              <a:lnSpc>
                <a:spcPct val="100000"/>
              </a:lnSpc>
              <a:spcAft>
                <a:spcPts val="600"/>
              </a:spcAft>
              <a:buClrTx/>
              <a:buSzTx/>
              <a:tabLst/>
            </a:pPr>
            <a:r>
              <a:rPr kumimoji="0" lang="en-US" altLang="en-US" sz="2400" b="1" i="1" u="none" strike="noStrike" cap="none" normalizeH="0" baseline="0" dirty="0">
                <a:ln>
                  <a:noFill/>
                </a:ln>
                <a:solidFill>
                  <a:srgbClr val="E96751"/>
                </a:solidFill>
                <a:effectLst/>
              </a:rPr>
              <a:t>Le utenze </a:t>
            </a:r>
            <a:r>
              <a:rPr kumimoji="0" lang="en-US" altLang="en-US" sz="2400" b="0" i="0" u="none" strike="noStrike" cap="none" normalizeH="0" baseline="0" dirty="0">
                <a:ln>
                  <a:noFill/>
                </a:ln>
                <a:effectLst/>
              </a:rPr>
              <a:t>spesso si comportano come un </a:t>
            </a:r>
            <a:r>
              <a:rPr kumimoji="0" lang="en-US" altLang="en-US" sz="2400" b="1" i="0" u="none" strike="noStrike" cap="none" normalizeH="0" baseline="0" dirty="0">
                <a:ln>
                  <a:noFill/>
                </a:ln>
                <a:effectLst/>
              </a:rPr>
              <a:t>costo misto</a:t>
            </a:r>
            <a:r>
              <a:rPr kumimoji="0" lang="en-US" altLang="en-US" sz="2400" b="0" i="0" u="none" strike="noStrike" cap="none" normalizeH="0" baseline="0" dirty="0">
                <a:ln>
                  <a:noFill/>
                </a:ln>
                <a:effectLst/>
              </a:rPr>
              <a:t>, in parte fisso e in parte basato sull'utilizzo.</a:t>
            </a:r>
          </a:p>
          <a:p>
            <a:pPr lvl="0" eaLnBrk="0" fontAlgn="base" hangingPunct="0">
              <a:spcAft>
                <a:spcPts val="600"/>
              </a:spcAft>
            </a:pPr>
            <a:r>
              <a:rPr lang="en-US" sz="2400" dirty="0"/>
              <a:t>Se desideri calcolare il </a:t>
            </a:r>
            <a:r>
              <a:rPr lang="en-US" sz="2400" b="1" dirty="0"/>
              <a:t>costo per notte occupata</a:t>
            </a:r>
            <a:r>
              <a:rPr lang="en-US" sz="2400" dirty="0"/>
              <a:t>, dividi 21.300 € per il numero previsto o effettivo di notti prenotate all'anno (ad esempio, 400 notti →</a:t>
            </a:r>
            <a:r>
              <a:rPr lang="en-US" sz="2400" b="1" dirty="0"/>
              <a:t> 53,25 € a notte</a:t>
            </a:r>
            <a:r>
              <a:rPr lang="en-US" sz="2400" dirty="0"/>
              <a:t>).</a:t>
            </a:r>
          </a:p>
          <a:p>
            <a:pPr lvl="0" eaLnBrk="0" fontAlgn="base" hangingPunct="0">
              <a:spcAft>
                <a:spcPts val="600"/>
              </a:spcAft>
            </a:pPr>
            <a:endParaRPr lang="en-US" sz="1000" dirty="0"/>
          </a:p>
          <a:p>
            <a:pPr lvl="0" eaLnBrk="0" fontAlgn="base" hangingPunct="0">
              <a:spcAft>
                <a:spcPts val="600"/>
              </a:spcAft>
            </a:pPr>
            <a:r>
              <a:rPr lang="en-US" sz="2400" dirty="0"/>
              <a:t>Per scoprire su quante notti si basa il costo operativo annuale </a:t>
            </a:r>
            <a:r>
              <a:rPr lang="en-US" sz="2400" b="1" dirty="0"/>
              <a:t>di 21.300 €</a:t>
            </a:r>
            <a:r>
              <a:rPr lang="en-US" sz="2400" dirty="0"/>
              <a:t>, dobbiamo isolare i </a:t>
            </a:r>
            <a:r>
              <a:rPr lang="en-US" sz="2400" b="1" dirty="0"/>
              <a:t>costi variabili </a:t>
            </a:r>
            <a:r>
              <a:rPr lang="en-US" sz="2400" dirty="0"/>
              <a:t>e dividerli per il </a:t>
            </a:r>
            <a:r>
              <a:rPr lang="en-US" sz="2400" b="1" dirty="0"/>
              <a:t>costo per notte </a:t>
            </a:r>
            <a:r>
              <a:rPr lang="en-US" sz="2400" dirty="0"/>
              <a:t>di tali voci variabili.</a:t>
            </a:r>
            <a:endParaRPr kumimoji="0" lang="en-US" altLang="en-US" sz="2400" b="0" i="0" u="none" strike="noStrike" cap="none" normalizeH="0" baseline="0" dirty="0">
              <a:ln>
                <a:noFill/>
              </a:ln>
              <a:effectLst/>
            </a:endParaRPr>
          </a:p>
        </p:txBody>
      </p:sp>
    </p:spTree>
    <p:extLst>
      <p:ext uri="{BB962C8B-B14F-4D97-AF65-F5344CB8AC3E}">
        <p14:creationId xmlns:p14="http://schemas.microsoft.com/office/powerpoint/2010/main" val="3791601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DACE5-8C2B-5151-53BE-4748320F3E3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4FF48A9-2C04-AC6B-4826-C78C45C39168}"/>
              </a:ext>
            </a:extLst>
          </p:cNvPr>
          <p:cNvSpPr>
            <a:spLocks noGrp="1"/>
          </p:cNvSpPr>
          <p:nvPr>
            <p:ph type="body" sz="quarter" idx="16"/>
          </p:nvPr>
        </p:nvSpPr>
        <p:spPr>
          <a:xfrm>
            <a:off x="788656" y="167498"/>
            <a:ext cx="10614687" cy="803654"/>
          </a:xfrm>
        </p:spPr>
        <p:txBody>
          <a:bodyPr/>
          <a:lstStyle/>
          <a:p>
            <a:r>
              <a:rPr lang="en-IE" sz="3200" dirty="0">
                <a:solidFill>
                  <a:srgbClr val="E96751"/>
                </a:solidFill>
              </a:rPr>
              <a:t>Spiegazione della tabella</a:t>
            </a:r>
          </a:p>
          <a:p>
            <a:r>
              <a:rPr lang="en-IE" sz="2400" b="0" i="1" dirty="0"/>
              <a:t>Esempio di ripartizione dei costi operativi annuali o dei costi variabili</a:t>
            </a:r>
          </a:p>
          <a:p>
            <a:endParaRPr lang="en-IE" sz="3200" dirty="0">
              <a:solidFill>
                <a:srgbClr val="E96751"/>
              </a:solidFill>
            </a:endParaRPr>
          </a:p>
        </p:txBody>
      </p:sp>
      <p:sp>
        <p:nvSpPr>
          <p:cNvPr id="5" name="Rectangle 1">
            <a:extLst>
              <a:ext uri="{FF2B5EF4-FFF2-40B4-BE49-F238E27FC236}">
                <a16:creationId xmlns:a16="http://schemas.microsoft.com/office/drawing/2014/main" id="{5AE08F71-6504-D217-0BA6-A150DF86836B}"/>
              </a:ext>
            </a:extLst>
          </p:cNvPr>
          <p:cNvSpPr>
            <a:spLocks noGrp="1" noChangeArrowheads="1"/>
          </p:cNvSpPr>
          <p:nvPr>
            <p:ph type="body" sz="quarter" idx="18"/>
          </p:nvPr>
        </p:nvSpPr>
        <p:spPr bwMode="auto">
          <a:xfrm>
            <a:off x="802511" y="1254282"/>
            <a:ext cx="10712347" cy="523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spcAft>
                <a:spcPts val="600"/>
              </a:spcAft>
            </a:pPr>
            <a:r>
              <a:rPr lang="en-IE" b="1" dirty="0">
                <a:solidFill>
                  <a:srgbClr val="459597"/>
                </a:solidFill>
              </a:rPr>
              <a:t>1. Identificare i costi variabili</a:t>
            </a:r>
          </a:p>
          <a:p>
            <a:pPr>
              <a:spcAft>
                <a:spcPts val="600"/>
              </a:spcAft>
            </a:pPr>
            <a:r>
              <a:rPr lang="en-IE" dirty="0"/>
              <a:t>Prodotti per la pulizia e il bucato: 8.400 €</a:t>
            </a:r>
          </a:p>
          <a:p>
            <a:pPr>
              <a:spcAft>
                <a:spcPts val="600"/>
              </a:spcAft>
            </a:pPr>
            <a:r>
              <a:rPr lang="en-IE" dirty="0"/>
              <a:t>Servizi per gli ospiti: 1.200 €</a:t>
            </a:r>
            <a:br>
              <a:rPr lang="en-IE" dirty="0"/>
            </a:br>
            <a:r>
              <a:rPr lang="en-IE" b="1" dirty="0"/>
              <a:t>Costi variabili totali = 8.400 € + 1.200 € = 9.600</a:t>
            </a:r>
          </a:p>
          <a:p>
            <a:pPr>
              <a:spcAft>
                <a:spcPts val="600"/>
              </a:spcAft>
            </a:pPr>
            <a:endParaRPr lang="en-IE" sz="1000" b="1" dirty="0">
              <a:solidFill>
                <a:srgbClr val="459597"/>
              </a:solidFill>
            </a:endParaRPr>
          </a:p>
          <a:p>
            <a:pPr>
              <a:spcAft>
                <a:spcPts val="600"/>
              </a:spcAft>
            </a:pPr>
            <a:r>
              <a:rPr lang="en-IE" b="1" dirty="0">
                <a:solidFill>
                  <a:srgbClr val="459597"/>
                </a:solidFill>
              </a:rPr>
              <a:t>2. Ipotesi di costo variabile per notte</a:t>
            </a:r>
          </a:p>
          <a:p>
            <a:pPr>
              <a:spcAft>
                <a:spcPts val="600"/>
              </a:spcAft>
            </a:pPr>
            <a:r>
              <a:rPr lang="en-IE" dirty="0"/>
              <a:t>In precedenza hai utilizzato</a:t>
            </a:r>
            <a:r>
              <a:rPr lang="en-IE" b="1" dirty="0"/>
              <a:t> 30 € a notte </a:t>
            </a:r>
            <a:r>
              <a:rPr lang="en-IE" dirty="0"/>
              <a:t>(pulizie + prodotti di cortesia), il che è in linea con:</a:t>
            </a:r>
          </a:p>
          <a:p>
            <a:pPr>
              <a:spcAft>
                <a:spcPts val="600"/>
              </a:spcAft>
            </a:pPr>
            <a:r>
              <a:rPr lang="en-IE" dirty="0"/>
              <a:t>30 € × N notti = 9.600 </a:t>
            </a:r>
            <a:br>
              <a:rPr lang="en-IE" dirty="0"/>
            </a:br>
            <a:r>
              <a:rPr lang="en-IE" b="1" dirty="0">
                <a:solidFill>
                  <a:srgbClr val="E96751"/>
                </a:solidFill>
              </a:rPr>
              <a:t>Quindi:</a:t>
            </a:r>
          </a:p>
          <a:p>
            <a:pPr>
              <a:spcAft>
                <a:spcPts val="600"/>
              </a:spcAft>
            </a:pPr>
            <a:r>
              <a:rPr lang="en-IE" b="1" dirty="0"/>
              <a:t>Notti = 9.600 € ÷ 30 € = 320 notti</a:t>
            </a:r>
          </a:p>
          <a:p>
            <a:pPr>
              <a:spcAft>
                <a:spcPts val="600"/>
              </a:spcAft>
            </a:pPr>
            <a:endParaRPr lang="en-IE" sz="1000" b="1" dirty="0"/>
          </a:p>
          <a:p>
            <a:pPr>
              <a:spcAft>
                <a:spcPts val="600"/>
              </a:spcAft>
            </a:pPr>
            <a:r>
              <a:rPr lang="en-US" b="1" dirty="0">
                <a:solidFill>
                  <a:srgbClr val="E96751"/>
                </a:solidFill>
              </a:rPr>
              <a:t>Conclusione</a:t>
            </a:r>
          </a:p>
          <a:p>
            <a:pPr>
              <a:spcAft>
                <a:spcPts val="600"/>
              </a:spcAft>
            </a:pPr>
            <a:r>
              <a:rPr lang="en-US" dirty="0"/>
              <a:t>Il totale </a:t>
            </a:r>
            <a:r>
              <a:rPr lang="en-US" b="1" dirty="0"/>
              <a:t>di 21.300 </a:t>
            </a:r>
            <a:r>
              <a:rPr lang="en-US" dirty="0"/>
              <a:t>€ di costi operativi si basa probabilmente su</a:t>
            </a:r>
            <a:r>
              <a:rPr lang="en-US" b="1" dirty="0"/>
              <a:t> 320 notti occupate all'anno</a:t>
            </a:r>
            <a:r>
              <a:rPr lang="en-US" dirty="0"/>
              <a:t>, ipotizzando che ogni notte abbia un costo variabile di</a:t>
            </a:r>
            <a:r>
              <a:rPr lang="en-US" b="1" dirty="0"/>
              <a:t> 30 </a:t>
            </a:r>
            <a:r>
              <a:rPr lang="en-US" dirty="0"/>
              <a:t>€.</a:t>
            </a:r>
            <a:endParaRPr kumimoji="0" lang="en-US" altLang="en-US" b="0" i="0" u="none" strike="noStrike" cap="none" normalizeH="0" baseline="0" dirty="0">
              <a:ln>
                <a:noFill/>
              </a:ln>
              <a:effectLst/>
            </a:endParaRPr>
          </a:p>
        </p:txBody>
      </p:sp>
    </p:spTree>
    <p:extLst>
      <p:ext uri="{BB962C8B-B14F-4D97-AF65-F5344CB8AC3E}">
        <p14:creationId xmlns:p14="http://schemas.microsoft.com/office/powerpoint/2010/main" val="2641884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741FF-0B1B-E01A-AB05-909F0C6928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F4E9724-F412-8990-A1D6-C9C5E1815F9C}"/>
              </a:ext>
            </a:extLst>
          </p:cNvPr>
          <p:cNvSpPr>
            <a:spLocks noGrp="1"/>
          </p:cNvSpPr>
          <p:nvPr>
            <p:ph type="body" sz="quarter" idx="18"/>
          </p:nvPr>
        </p:nvSpPr>
        <p:spPr>
          <a:xfrm>
            <a:off x="788655" y="1279971"/>
            <a:ext cx="10614687" cy="3499183"/>
          </a:xfrm>
        </p:spPr>
        <p:txBody>
          <a:bodyPr/>
          <a:lstStyle/>
          <a:p>
            <a:pPr>
              <a:spcAft>
                <a:spcPts val="1200"/>
              </a:spcAft>
            </a:pPr>
            <a:r>
              <a:rPr lang="en-US" sz="2000" b="1" dirty="0">
                <a:solidFill>
                  <a:schemeClr val="bg1"/>
                </a:solidFill>
                <a:highlight>
                  <a:srgbClr val="E96751"/>
                </a:highlight>
              </a:rPr>
              <a:t>Si noti </a:t>
            </a:r>
            <a:r>
              <a:rPr lang="en-US" sz="2000" dirty="0"/>
              <a:t>che le bollette energetiche, le pulizie, i materiali di consumo, la manutenzione, il marketing e l'assicurazione sono tutte </a:t>
            </a:r>
            <a:r>
              <a:rPr lang="en-US" sz="2000" b="1" dirty="0"/>
              <a:t>voci di spesa comuni </a:t>
            </a:r>
            <a:r>
              <a:rPr lang="en-US" sz="2000" dirty="0"/>
              <a:t>per le piccole attività di glamping. I principianti a volte </a:t>
            </a:r>
            <a:r>
              <a:rPr lang="en-US" sz="2000" b="1" dirty="0"/>
              <a:t>sottovalutano i costi di manutenzione </a:t>
            </a:r>
            <a:r>
              <a:rPr lang="en-US" sz="2000" dirty="0"/>
              <a:t>(ad esempio, la riparazione di una terrazza o la sostituzione della biancheria): assicuratevi di mettere da parte dei fondi per questo.</a:t>
            </a:r>
          </a:p>
          <a:p>
            <a:pPr>
              <a:spcAft>
                <a:spcPts val="1200"/>
              </a:spcAft>
            </a:pPr>
            <a:r>
              <a:rPr lang="en-US" sz="2000" b="1" dirty="0">
                <a:solidFill>
                  <a:schemeClr val="bg1"/>
                </a:solidFill>
                <a:highlight>
                  <a:srgbClr val="459597"/>
                </a:highlight>
              </a:rPr>
              <a:t>E il mio stipendio? </a:t>
            </a:r>
            <a:r>
              <a:rPr lang="en-US" sz="2000" dirty="0"/>
              <a:t>Se prevedete di pagarvi uno stipendio, includetelo nei </a:t>
            </a:r>
            <a:r>
              <a:rPr lang="en-US" sz="2000" b="1" dirty="0"/>
              <a:t>costi fissi</a:t>
            </a:r>
            <a:r>
              <a:rPr lang="en-US" sz="2000" dirty="0"/>
              <a:t>. Molti proprietari-gestori omettono </a:t>
            </a:r>
            <a:r>
              <a:rPr lang="en-US" sz="2000" dirty="0" err="1"/>
              <a:t>il</a:t>
            </a:r>
            <a:r>
              <a:rPr lang="en-US" sz="2000" dirty="0"/>
              <a:t> proprio </a:t>
            </a:r>
            <a:r>
              <a:rPr lang="en-US" sz="2000" dirty="0" err="1"/>
              <a:t>lavoro </a:t>
            </a:r>
            <a:r>
              <a:rPr lang="en-US" sz="2000" dirty="0"/>
              <a:t>nelle prime proiezioni, ma è importante almeno indicare quale sarebbe un salario equo, in modo da comprendere il costo reale della gestione dell'attività.</a:t>
            </a:r>
          </a:p>
          <a:p>
            <a:pPr>
              <a:spcAft>
                <a:spcPts val="1200"/>
              </a:spcAft>
            </a:pPr>
            <a:r>
              <a:rPr lang="en-US" sz="2000" b="1" dirty="0">
                <a:solidFill>
                  <a:schemeClr val="bg1"/>
                </a:solidFill>
                <a:highlight>
                  <a:srgbClr val="FBA63B"/>
                </a:highlight>
              </a:rPr>
              <a:t>Suggerimento per la gestione dei costi: </a:t>
            </a:r>
            <a:r>
              <a:rPr lang="en-US" sz="2000" dirty="0"/>
              <a:t>tenete traccia </a:t>
            </a:r>
            <a:r>
              <a:rPr lang="en-US" sz="2000" b="1" dirty="0"/>
              <a:t>dei costi fissi mensili </a:t>
            </a:r>
            <a:r>
              <a:rPr lang="en-US" sz="2000" dirty="0"/>
              <a:t>(ad esempio, utenze, assicurazioni, suddivisi mensilmente) e </a:t>
            </a:r>
            <a:r>
              <a:rPr lang="en-US" sz="2000" b="1" dirty="0"/>
              <a:t>dei costi variabili per notte occupata</a:t>
            </a:r>
            <a:r>
              <a:rPr lang="en-US" sz="2000" dirty="0"/>
              <a:t>. </a:t>
            </a:r>
          </a:p>
          <a:p>
            <a:pPr>
              <a:spcAft>
                <a:spcPts val="1200"/>
              </a:spcAft>
            </a:pPr>
            <a:r>
              <a:rPr lang="en-US" sz="2000" dirty="0"/>
              <a:t>Questo vi aiuterà a </a:t>
            </a:r>
            <a:r>
              <a:rPr lang="en-US" sz="2000" b="1" dirty="0"/>
              <a:t>stabilire i prezzi </a:t>
            </a:r>
            <a:r>
              <a:rPr lang="en-US" sz="2000" dirty="0"/>
              <a:t>(la tariffa giornaliera dovrà superare abbondantemente il costo variabile per notte) e a comprendere i margini di profitto. </a:t>
            </a:r>
          </a:p>
          <a:p>
            <a:pPr>
              <a:spcAft>
                <a:spcPts val="1200"/>
              </a:spcAft>
            </a:pPr>
            <a:r>
              <a:rPr lang="en-US" sz="2000" dirty="0"/>
              <a:t>In un </a:t>
            </a:r>
            <a:r>
              <a:rPr lang="en-US" sz="2000" b="1" dirty="0"/>
              <a:t>foglio di calcolo, </a:t>
            </a:r>
            <a:r>
              <a:rPr lang="en-US" sz="2000" dirty="0"/>
              <a:t>potresti utilizzare formule come Costo variabile totale = Notti occupate * </a:t>
            </a:r>
            <a:r>
              <a:rPr lang="en-US" sz="2000" dirty="0" err="1"/>
              <a:t>costo_per_notte </a:t>
            </a:r>
            <a:r>
              <a:rPr lang="en-US" sz="2000" dirty="0"/>
              <a:t>per scalare automaticamente le spese in base all'occupazione.</a:t>
            </a:r>
            <a:endParaRPr lang="en-IE" sz="2000" dirty="0"/>
          </a:p>
        </p:txBody>
      </p:sp>
      <p:sp>
        <p:nvSpPr>
          <p:cNvPr id="6" name="Text Placeholder 2">
            <a:extLst>
              <a:ext uri="{FF2B5EF4-FFF2-40B4-BE49-F238E27FC236}">
                <a16:creationId xmlns:a16="http://schemas.microsoft.com/office/drawing/2014/main" id="{F9AF41A7-3718-295E-5FE6-3FFDA8469AFD}"/>
              </a:ext>
            </a:extLst>
          </p:cNvPr>
          <p:cNvSpPr txBox="1">
            <a:spLocks/>
          </p:cNvSpPr>
          <p:nvPr/>
        </p:nvSpPr>
        <p:spPr>
          <a:xfrm>
            <a:off x="788656" y="167498"/>
            <a:ext cx="1061468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2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solidFill>
                  <a:srgbClr val="E96751"/>
                </a:solidFill>
              </a:rPr>
              <a:t>Spiegazione della tabella</a:t>
            </a:r>
          </a:p>
          <a:p>
            <a:r>
              <a:rPr lang="en-IE" sz="2400" b="0" i="1"/>
              <a:t>Esempio di ripartizione dei costi operativi annuali o dei costi variabili</a:t>
            </a:r>
          </a:p>
          <a:p>
            <a:endParaRPr lang="en-IE" dirty="0">
              <a:solidFill>
                <a:srgbClr val="E96751"/>
              </a:solidFill>
            </a:endParaRPr>
          </a:p>
        </p:txBody>
      </p:sp>
    </p:spTree>
    <p:extLst>
      <p:ext uri="{BB962C8B-B14F-4D97-AF65-F5344CB8AC3E}">
        <p14:creationId xmlns:p14="http://schemas.microsoft.com/office/powerpoint/2010/main" val="995308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4B341-14D3-6307-E9F9-F154C9229F2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606294-5FF4-2AD8-4EFA-1822A7A7C97D}"/>
              </a:ext>
            </a:extLst>
          </p:cNvPr>
          <p:cNvSpPr/>
          <p:nvPr/>
        </p:nvSpPr>
        <p:spPr>
          <a:xfrm>
            <a:off x="4178371" y="1852404"/>
            <a:ext cx="7817046" cy="1879566"/>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480EF4C5-FB7F-3CF5-0B8F-93FD22F03267}"/>
              </a:ext>
            </a:extLst>
          </p:cNvPr>
          <p:cNvSpPr>
            <a:spLocks noGrp="1"/>
          </p:cNvSpPr>
          <p:nvPr>
            <p:ph type="body" sz="quarter" idx="21"/>
          </p:nvPr>
        </p:nvSpPr>
        <p:spPr>
          <a:xfrm>
            <a:off x="4312380" y="990630"/>
            <a:ext cx="7582682" cy="4530541"/>
          </a:xfrm>
        </p:spPr>
        <p:txBody>
          <a:bodyPr/>
          <a:lstStyle/>
          <a:p>
            <a:pPr>
              <a:spcAft>
                <a:spcPts val="600"/>
              </a:spcAft>
            </a:pPr>
            <a:r>
              <a:rPr lang="en-IE" dirty="0"/>
              <a:t>Aggiungi le tue spese fisse e variabili per ottenere </a:t>
            </a:r>
            <a:r>
              <a:rPr lang="en-IE" b="1" dirty="0"/>
              <a:t>il totale dei costi previsti per l'anno</a:t>
            </a:r>
            <a:r>
              <a:rPr lang="en-IE" dirty="0"/>
              <a:t>. </a:t>
            </a:r>
          </a:p>
          <a:p>
            <a:pPr>
              <a:spcAft>
                <a:spcPts val="600"/>
              </a:spcAft>
            </a:pPr>
            <a:endParaRPr lang="en-IE" sz="1000" i="1" dirty="0"/>
          </a:p>
          <a:p>
            <a:pPr>
              <a:spcAft>
                <a:spcPts val="600"/>
              </a:spcAft>
            </a:pPr>
            <a:r>
              <a:rPr lang="en-IE" sz="2600" b="1" i="1" dirty="0">
                <a:solidFill>
                  <a:schemeClr val="bg1"/>
                </a:solidFill>
              </a:rPr>
              <a:t>Esempio: </a:t>
            </a:r>
            <a:r>
              <a:rPr lang="en-IE" i="1" dirty="0">
                <a:solidFill>
                  <a:schemeClr val="bg1"/>
                </a:solidFill>
              </a:rPr>
              <a:t>dai calcoli precedenti: </a:t>
            </a:r>
          </a:p>
          <a:p>
            <a:pPr>
              <a:spcAft>
                <a:spcPts val="600"/>
              </a:spcAft>
            </a:pPr>
            <a:r>
              <a:rPr lang="en-IE" i="1" dirty="0">
                <a:solidFill>
                  <a:schemeClr val="bg1"/>
                </a:solidFill>
              </a:rPr>
              <a:t>Costi fissi €16.600 + Costi variabili €3.000 = </a:t>
            </a:r>
            <a:r>
              <a:rPr lang="en-IE" b="1" i="1" dirty="0">
                <a:solidFill>
                  <a:schemeClr val="bg1"/>
                </a:solidFill>
              </a:rPr>
              <a:t>€19.600 </a:t>
            </a:r>
            <a:r>
              <a:rPr lang="en-IE" i="1" dirty="0">
                <a:solidFill>
                  <a:schemeClr val="bg1"/>
                </a:solidFill>
              </a:rPr>
              <a:t>di spese totali. </a:t>
            </a:r>
            <a:r>
              <a:rPr lang="en-IE" dirty="0">
                <a:solidFill>
                  <a:schemeClr val="bg1"/>
                </a:solidFill>
              </a:rPr>
              <a:t>Questo numero rappresenta il denaro che spenderai per gestire l'attività durante l'anno al livello di occupazione previsto. </a:t>
            </a:r>
          </a:p>
          <a:p>
            <a:pPr>
              <a:spcAft>
                <a:spcPts val="600"/>
              </a:spcAft>
            </a:pPr>
            <a:endParaRPr lang="en-IE" sz="1000" dirty="0"/>
          </a:p>
          <a:p>
            <a:pPr marL="342900" indent="-342900">
              <a:spcAft>
                <a:spcPts val="600"/>
              </a:spcAft>
              <a:buFont typeface="Wingdings" panose="05000000000000000000" pitchFamily="2" charset="2"/>
              <a:buChar char="Ø"/>
            </a:pPr>
            <a:r>
              <a:rPr lang="en-IE" dirty="0"/>
              <a:t>Se necessario, è utile suddividere ulteriormente questa cifra in </a:t>
            </a:r>
            <a:r>
              <a:rPr lang="en-IE" b="1" dirty="0"/>
              <a:t>categorie principali </a:t>
            </a:r>
            <a:r>
              <a:rPr lang="en-IE" dirty="0"/>
              <a:t>(ad esempio, "Operazioni", "Marketing", ecc.), ma il punto fondamentale è conoscere </a:t>
            </a:r>
            <a:r>
              <a:rPr lang="en-IE" b="1" dirty="0"/>
              <a:t>il costo totale </a:t>
            </a:r>
            <a:r>
              <a:rPr lang="en-IE" dirty="0"/>
              <a:t>di gestione per l'anno. </a:t>
            </a:r>
          </a:p>
          <a:p>
            <a:pPr marL="342900" indent="-342900">
              <a:spcAft>
                <a:spcPts val="600"/>
              </a:spcAft>
              <a:buFont typeface="Wingdings" panose="05000000000000000000" pitchFamily="2" charset="2"/>
              <a:buChar char="Ø"/>
            </a:pPr>
            <a:r>
              <a:rPr lang="en-IE" b="1" dirty="0"/>
              <a:t>Controlla di non aver tralasciato nulla: </a:t>
            </a:r>
            <a:r>
              <a:rPr lang="en-IE" dirty="0"/>
              <a:t>manutenzione o riparazioni, spese occasionali o lo stipendio del proprietario, se intendi pagarti. È facile trascurare alcune spese, quindi pensa in dettaglio all'intero anno.</a:t>
            </a:r>
          </a:p>
          <a:p>
            <a:pPr>
              <a:spcAft>
                <a:spcPts val="600"/>
              </a:spcAft>
            </a:pPr>
            <a:endParaRPr lang="en-IE" dirty="0"/>
          </a:p>
        </p:txBody>
      </p:sp>
      <p:sp>
        <p:nvSpPr>
          <p:cNvPr id="5" name="Text Placeholder 4">
            <a:extLst>
              <a:ext uri="{FF2B5EF4-FFF2-40B4-BE49-F238E27FC236}">
                <a16:creationId xmlns:a16="http://schemas.microsoft.com/office/drawing/2014/main" id="{DEB9FFE8-935B-729B-9FEA-E04968486F66}"/>
              </a:ext>
            </a:extLst>
          </p:cNvPr>
          <p:cNvSpPr>
            <a:spLocks noGrp="1"/>
          </p:cNvSpPr>
          <p:nvPr>
            <p:ph type="body" sz="quarter" idx="23"/>
          </p:nvPr>
        </p:nvSpPr>
        <p:spPr>
          <a:xfrm>
            <a:off x="4295553" y="350011"/>
            <a:ext cx="7221426" cy="803654"/>
          </a:xfrm>
        </p:spPr>
        <p:txBody>
          <a:bodyPr/>
          <a:lstStyle/>
          <a:p>
            <a:r>
              <a:rPr lang="en-IE" sz="3200" dirty="0"/>
              <a:t>Calcola i costi annuali totali</a:t>
            </a:r>
          </a:p>
        </p:txBody>
      </p:sp>
      <p:sp>
        <p:nvSpPr>
          <p:cNvPr id="6" name="Text Placeholder 5">
            <a:extLst>
              <a:ext uri="{FF2B5EF4-FFF2-40B4-BE49-F238E27FC236}">
                <a16:creationId xmlns:a16="http://schemas.microsoft.com/office/drawing/2014/main" id="{7CFD6274-0589-1347-130B-C46B74DA1C5F}"/>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ECF3647A-3A82-808E-DBC1-CCDD90E8D643}"/>
              </a:ext>
            </a:extLst>
          </p:cNvPr>
          <p:cNvSpPr>
            <a:spLocks noGrp="1"/>
          </p:cNvSpPr>
          <p:nvPr>
            <p:ph type="body" sz="quarter" idx="18"/>
          </p:nvPr>
        </p:nvSpPr>
        <p:spPr>
          <a:xfrm>
            <a:off x="675021" y="3392026"/>
            <a:ext cx="2893974" cy="1049221"/>
          </a:xfrm>
        </p:spPr>
        <p:txBody>
          <a:bodyPr/>
          <a:lstStyle/>
          <a:p>
            <a:r>
              <a:rPr lang="en-IE" b="0" dirty="0"/>
              <a:t>Calcola le tue spese annuali totali</a:t>
            </a:r>
          </a:p>
        </p:txBody>
      </p:sp>
      <p:sp>
        <p:nvSpPr>
          <p:cNvPr id="8" name="Text Placeholder 7">
            <a:extLst>
              <a:ext uri="{FF2B5EF4-FFF2-40B4-BE49-F238E27FC236}">
                <a16:creationId xmlns:a16="http://schemas.microsoft.com/office/drawing/2014/main" id="{5FD26E08-9E76-BF68-EAF8-6C5E5BADE243}"/>
              </a:ext>
            </a:extLst>
          </p:cNvPr>
          <p:cNvSpPr>
            <a:spLocks noGrp="1"/>
          </p:cNvSpPr>
          <p:nvPr>
            <p:ph type="body" sz="quarter" idx="19"/>
          </p:nvPr>
        </p:nvSpPr>
        <p:spPr>
          <a:xfrm>
            <a:off x="503358" y="2109079"/>
            <a:ext cx="3199646" cy="385564"/>
          </a:xfrm>
        </p:spPr>
        <p:txBody>
          <a:bodyPr/>
          <a:lstStyle/>
          <a:p>
            <a:r>
              <a:rPr lang="en-US" sz="2800" b="0" dirty="0"/>
              <a:t>Conosci tutti i tuoi costi e le tue spese</a:t>
            </a:r>
            <a:endParaRPr lang="en-IE" sz="2800" b="0" dirty="0"/>
          </a:p>
          <a:p>
            <a:endParaRPr lang="en-IE" sz="2800" dirty="0"/>
          </a:p>
        </p:txBody>
      </p:sp>
      <p:sp>
        <p:nvSpPr>
          <p:cNvPr id="11" name="TextBox 10">
            <a:extLst>
              <a:ext uri="{FF2B5EF4-FFF2-40B4-BE49-F238E27FC236}">
                <a16:creationId xmlns:a16="http://schemas.microsoft.com/office/drawing/2014/main" id="{786DDC82-3F7F-466C-0849-3F4809D5F453}"/>
              </a:ext>
            </a:extLst>
          </p:cNvPr>
          <p:cNvSpPr txBox="1"/>
          <p:nvPr/>
        </p:nvSpPr>
        <p:spPr>
          <a:xfrm>
            <a:off x="1247553" y="5838726"/>
            <a:ext cx="6096000" cy="369332"/>
          </a:xfrm>
          <a:prstGeom prst="rect">
            <a:avLst/>
          </a:prstGeom>
          <a:noFill/>
        </p:spPr>
        <p:txBody>
          <a:bodyPr wrap="square">
            <a:spAutoFit/>
          </a:bodyPr>
          <a:lstStyle/>
          <a:p>
            <a:pPr algn="l">
              <a:buNone/>
            </a:pPr>
            <a:r>
              <a:rPr lang="en-IE" i="0" dirty="0">
                <a:solidFill>
                  <a:srgbClr val="00B0F0"/>
                </a:solidFill>
                <a:effectLst/>
                <a:latin typeface="Source Sans Pro Web"/>
                <a:hlinkClick r:id="rId2">
                  <a:extLst>
                    <a:ext uri="{A12FA001-AC4F-418D-AE19-62706E023703}">
                      <ahyp:hlinkClr xmlns:ahyp="http://schemas.microsoft.com/office/drawing/2018/hyperlinkcolor" val="tx"/>
                    </a:ext>
                  </a:extLst>
                </a:hlinkClick>
              </a:rPr>
              <a:t>Punto di pareggio</a:t>
            </a:r>
            <a:endParaRPr lang="en-IE" i="0" dirty="0">
              <a:solidFill>
                <a:srgbClr val="00B0F0"/>
              </a:solidFill>
              <a:effectLst/>
              <a:latin typeface="Source Sans Pro Web"/>
            </a:endParaRPr>
          </a:p>
        </p:txBody>
      </p:sp>
      <p:pic>
        <p:nvPicPr>
          <p:cNvPr id="15" name="Picture Placeholder 14" descr="A living room with a view of the ocean&#10;&#10;AI-generated content may be incorrect.">
            <a:extLst>
              <a:ext uri="{FF2B5EF4-FFF2-40B4-BE49-F238E27FC236}">
                <a16:creationId xmlns:a16="http://schemas.microsoft.com/office/drawing/2014/main" id="{0ED7E352-782A-F50C-A6CC-1C6FB4DD24CC}"/>
              </a:ext>
            </a:extLst>
          </p:cNvPr>
          <p:cNvPicPr>
            <a:picLocks noGrp="1" noChangeAspect="1"/>
          </p:cNvPicPr>
          <p:nvPr>
            <p:ph type="pic" sz="quarter" idx="10"/>
          </p:nvPr>
        </p:nvPicPr>
        <p:blipFill>
          <a:blip r:embed="rId3"/>
          <a:srcRect t="5319" b="5319"/>
          <a:stretch>
            <a:fillRect/>
          </a:stretch>
        </p:blipFill>
        <p:spPr/>
      </p:pic>
      <p:grpSp>
        <p:nvGrpSpPr>
          <p:cNvPr id="3" name="Group 2">
            <a:extLst>
              <a:ext uri="{FF2B5EF4-FFF2-40B4-BE49-F238E27FC236}">
                <a16:creationId xmlns:a16="http://schemas.microsoft.com/office/drawing/2014/main" id="{1D89527E-B303-2844-4A33-0BF3E2497790}"/>
              </a:ext>
            </a:extLst>
          </p:cNvPr>
          <p:cNvGrpSpPr/>
          <p:nvPr/>
        </p:nvGrpSpPr>
        <p:grpSpPr>
          <a:xfrm>
            <a:off x="10718455" y="63203"/>
            <a:ext cx="1081945" cy="1011723"/>
            <a:chOff x="1016000" y="1137920"/>
            <a:chExt cx="1016000" cy="1016000"/>
          </a:xfrm>
        </p:grpSpPr>
        <p:sp>
          <p:nvSpPr>
            <p:cNvPr id="9" name="Oval 8">
              <a:extLst>
                <a:ext uri="{FF2B5EF4-FFF2-40B4-BE49-F238E27FC236}">
                  <a16:creationId xmlns:a16="http://schemas.microsoft.com/office/drawing/2014/main" id="{EDDAA079-E0E3-21FC-9ACE-F7718F839FA4}"/>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B2D56830-8D44-ED1F-7235-BDC74ADFD2F2}"/>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13</a:t>
              </a:r>
            </a:p>
          </p:txBody>
        </p:sp>
      </p:grpSp>
    </p:spTree>
    <p:extLst>
      <p:ext uri="{BB962C8B-B14F-4D97-AF65-F5344CB8AC3E}">
        <p14:creationId xmlns:p14="http://schemas.microsoft.com/office/powerpoint/2010/main" val="2613600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36A9AEC-EA74-F034-4401-62623FD721BA}"/>
              </a:ext>
            </a:extLst>
          </p:cNvPr>
          <p:cNvSpPr txBox="1">
            <a:spLocks/>
          </p:cNvSpPr>
          <p:nvPr/>
        </p:nvSpPr>
        <p:spPr>
          <a:xfrm>
            <a:off x="6708762" y="896052"/>
            <a:ext cx="4913853"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Rendere il progetto fattibile </a:t>
            </a:r>
            <a:r>
              <a:rPr lang="en-US" sz="2400" dirty="0">
                <a:solidFill>
                  <a:srgbClr val="E96751"/>
                </a:solidFill>
              </a:rPr>
              <a:t>- Comprendere i costi e fissare prezzi realistici </a:t>
            </a:r>
            <a:endParaRPr lang="en-GB" sz="2400" dirty="0">
              <a:solidFill>
                <a:srgbClr val="E96751"/>
              </a:solidFill>
            </a:endParaRPr>
          </a:p>
          <a:p>
            <a:pPr marL="0" indent="0">
              <a:spcBef>
                <a:spcPts val="0"/>
              </a:spcBef>
              <a:spcAft>
                <a:spcPts val="600"/>
              </a:spcAft>
              <a:buNone/>
            </a:pPr>
            <a:endParaRPr lang="en-US" sz="2400" b="1" dirty="0">
              <a:solidFill>
                <a:srgbClr val="E96751"/>
              </a:solidFill>
            </a:endParaRPr>
          </a:p>
        </p:txBody>
      </p:sp>
      <p:sp>
        <p:nvSpPr>
          <p:cNvPr id="6" name="Text Placeholder 8">
            <a:extLst>
              <a:ext uri="{FF2B5EF4-FFF2-40B4-BE49-F238E27FC236}">
                <a16:creationId xmlns:a16="http://schemas.microsoft.com/office/drawing/2014/main" id="{FDB041E2-E3B8-FEB5-AE3E-14EB9A06C523}"/>
              </a:ext>
            </a:extLst>
          </p:cNvPr>
          <p:cNvSpPr>
            <a:spLocks noGrp="1"/>
          </p:cNvSpPr>
          <p:nvPr>
            <p:ph type="body" sz="quarter" idx="28"/>
          </p:nvPr>
        </p:nvSpPr>
        <p:spPr>
          <a:xfrm>
            <a:off x="476657" y="1271389"/>
            <a:ext cx="5259656" cy="4671588"/>
          </a:xfrm>
        </p:spPr>
        <p:txBody>
          <a:bodyPr/>
          <a:lstStyle/>
          <a:p>
            <a:pPr marL="0" indent="0"/>
            <a:r>
              <a:rPr lang="en-US" sz="2400" dirty="0"/>
              <a:t>La sostenibilità finanziaria inizia con la conoscenza dei propri numeri. Queste sezioni illustrano gli aspetti essenziali dei costi e dei prezzi: innanzitutto, </a:t>
            </a:r>
          </a:p>
          <a:p>
            <a:pPr marL="0" indent="0"/>
            <a:endParaRPr lang="en-US" sz="2400" dirty="0"/>
          </a:p>
          <a:p>
            <a:pPr marL="0" indent="0"/>
            <a:r>
              <a:rPr lang="en-US" sz="2400" dirty="0"/>
              <a:t>identificando tutte le spese fisse e variabili in modo da comprendere appieno cosa serve per mantenere attiva la tua attività, anche senza ospiti. </a:t>
            </a:r>
          </a:p>
          <a:p>
            <a:pPr marL="0" indent="0"/>
            <a:endParaRPr lang="en-US" sz="2400" dirty="0"/>
          </a:p>
          <a:p>
            <a:pPr marL="0" indent="0"/>
            <a:r>
              <a:rPr lang="en-US" sz="2400" dirty="0"/>
              <a:t>Successivamente, calcolerai la tua tariffa minima per notte per assicurarti che i tuoi prezzi siano basati sui costi reali. </a:t>
            </a:r>
          </a:p>
        </p:txBody>
      </p:sp>
      <p:sp>
        <p:nvSpPr>
          <p:cNvPr id="7" name="Text Placeholder 7">
            <a:extLst>
              <a:ext uri="{FF2B5EF4-FFF2-40B4-BE49-F238E27FC236}">
                <a16:creationId xmlns:a16="http://schemas.microsoft.com/office/drawing/2014/main" id="{CD992344-49E1-D46A-8BA6-AC164203BD01}"/>
              </a:ext>
            </a:extLst>
          </p:cNvPr>
          <p:cNvSpPr>
            <a:spLocks noGrp="1"/>
          </p:cNvSpPr>
          <p:nvPr>
            <p:ph type="body" sz="quarter" idx="27"/>
          </p:nvPr>
        </p:nvSpPr>
        <p:spPr>
          <a:xfrm>
            <a:off x="0" y="382100"/>
            <a:ext cx="5654394" cy="720752"/>
          </a:xfrm>
        </p:spPr>
        <p:txBody>
          <a:bodyPr/>
          <a:lstStyle/>
          <a:p>
            <a:r>
              <a:rPr lang="en-US" dirty="0"/>
              <a:t>Modulo 8 (Parte 3) Panoramica</a:t>
            </a:r>
          </a:p>
        </p:txBody>
      </p:sp>
      <p:cxnSp>
        <p:nvCxnSpPr>
          <p:cNvPr id="8" name="Straight Connector 7">
            <a:extLst>
              <a:ext uri="{FF2B5EF4-FFF2-40B4-BE49-F238E27FC236}">
                <a16:creationId xmlns:a16="http://schemas.microsoft.com/office/drawing/2014/main" id="{CD585566-964F-CB02-8D61-CD8D8D8E1A4C}"/>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28AB90AF-8BD8-4D75-C445-DEFDC4A733DE}"/>
              </a:ext>
            </a:extLst>
          </p:cNvPr>
          <p:cNvSpPr txBox="1">
            <a:spLocks/>
          </p:cNvSpPr>
          <p:nvPr/>
        </p:nvSpPr>
        <p:spPr>
          <a:xfrm>
            <a:off x="6708762" y="4062383"/>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1200"/>
              </a:spcAft>
              <a:buFont typeface="Arial" panose="020B0604020202020204" pitchFamily="34" charset="0"/>
              <a:buChar char="•"/>
            </a:pPr>
            <a:r>
              <a:rPr lang="en-US" sz="2000" dirty="0">
                <a:solidFill>
                  <a:srgbClr val="494949"/>
                </a:solidFill>
              </a:rPr>
              <a:t>Identifica e distingue </a:t>
            </a:r>
            <a:r>
              <a:rPr lang="en-US" sz="2000" b="1" dirty="0">
                <a:solidFill>
                  <a:srgbClr val="494949"/>
                </a:solidFill>
              </a:rPr>
              <a:t>i costi fissi da quelli variabili </a:t>
            </a:r>
            <a:r>
              <a:rPr lang="en-US" sz="2000" dirty="0">
                <a:solidFill>
                  <a:srgbClr val="494949"/>
                </a:solidFill>
              </a:rPr>
              <a:t>nella tua attività.</a:t>
            </a:r>
          </a:p>
          <a:p>
            <a:pPr marL="285750" indent="-285750">
              <a:spcAft>
                <a:spcPts val="1200"/>
              </a:spcAft>
              <a:buFont typeface="Arial" panose="020B0604020202020204" pitchFamily="34" charset="0"/>
              <a:buChar char="•"/>
            </a:pPr>
            <a:r>
              <a:rPr lang="en-US" sz="2000" dirty="0">
                <a:solidFill>
                  <a:srgbClr val="494949"/>
                </a:solidFill>
              </a:rPr>
              <a:t>Comprendere </a:t>
            </a:r>
            <a:r>
              <a:rPr lang="en-US" sz="2000" b="1" dirty="0">
                <a:solidFill>
                  <a:srgbClr val="494949"/>
                </a:solidFill>
              </a:rPr>
              <a:t>il costo totale di gestione </a:t>
            </a:r>
            <a:r>
              <a:rPr lang="en-US" sz="2000" dirty="0">
                <a:solidFill>
                  <a:srgbClr val="494949"/>
                </a:solidFill>
              </a:rPr>
              <a:t>e come questo influisca sulle decisioni relative ai prezzi.</a:t>
            </a:r>
          </a:p>
          <a:p>
            <a:pPr marL="285750" indent="-285750">
              <a:spcAft>
                <a:spcPts val="1200"/>
              </a:spcAft>
              <a:buFont typeface="Arial" panose="020B0604020202020204" pitchFamily="34" charset="0"/>
              <a:buChar char="•"/>
            </a:pPr>
            <a:r>
              <a:rPr lang="en-US" sz="2000" dirty="0">
                <a:solidFill>
                  <a:srgbClr val="494949"/>
                </a:solidFill>
              </a:rPr>
              <a:t>Calcola </a:t>
            </a:r>
            <a:r>
              <a:rPr lang="en-US" sz="2000" b="1" dirty="0">
                <a:solidFill>
                  <a:srgbClr val="494949"/>
                </a:solidFill>
              </a:rPr>
              <a:t>la </a:t>
            </a:r>
            <a:r>
              <a:rPr lang="en-US" sz="2000" dirty="0">
                <a:solidFill>
                  <a:srgbClr val="494949"/>
                </a:solidFill>
              </a:rPr>
              <a:t>tua </a:t>
            </a:r>
            <a:r>
              <a:rPr lang="en-US" sz="2000" b="1" dirty="0">
                <a:solidFill>
                  <a:srgbClr val="494949"/>
                </a:solidFill>
              </a:rPr>
              <a:t>tariffa minima per notte </a:t>
            </a:r>
            <a:r>
              <a:rPr lang="en-US" sz="2000" dirty="0">
                <a:solidFill>
                  <a:srgbClr val="494949"/>
                </a:solidFill>
              </a:rPr>
              <a:t>per assicurarti di non perdere denaro.</a:t>
            </a:r>
          </a:p>
          <a:p>
            <a:pPr marL="285750" indent="-285750">
              <a:spcAft>
                <a:spcPts val="1200"/>
              </a:spcAft>
              <a:buFont typeface="Arial" panose="020B0604020202020204" pitchFamily="34" charset="0"/>
              <a:buChar char="•"/>
            </a:pPr>
            <a:r>
              <a:rPr lang="en-US" sz="2000" dirty="0">
                <a:solidFill>
                  <a:srgbClr val="494949"/>
                </a:solidFill>
              </a:rPr>
              <a:t>Applica i dati sui costi reali per determinare una </a:t>
            </a:r>
            <a:r>
              <a:rPr lang="en-US" sz="2000" b="1" dirty="0">
                <a:solidFill>
                  <a:srgbClr val="494949"/>
                </a:solidFill>
              </a:rPr>
              <a:t>strategia di determinazione dei prezzi </a:t>
            </a:r>
            <a:r>
              <a:rPr lang="en-US" sz="2000" dirty="0">
                <a:solidFill>
                  <a:srgbClr val="494949"/>
                </a:solidFill>
              </a:rPr>
              <a:t>che sia sostenibile e in linea con i tuoi obiettivi aziendali.</a:t>
            </a:r>
          </a:p>
        </p:txBody>
      </p:sp>
      <p:sp>
        <p:nvSpPr>
          <p:cNvPr id="2" name="TextBox 1">
            <a:extLst>
              <a:ext uri="{FF2B5EF4-FFF2-40B4-BE49-F238E27FC236}">
                <a16:creationId xmlns:a16="http://schemas.microsoft.com/office/drawing/2014/main" id="{9E9C96C2-CDD4-9A5C-F4AD-600DA16DB269}"/>
              </a:ext>
            </a:extLst>
          </p:cNvPr>
          <p:cNvSpPr txBox="1"/>
          <p:nvPr/>
        </p:nvSpPr>
        <p:spPr>
          <a:xfrm>
            <a:off x="6708761" y="249721"/>
            <a:ext cx="4988883" cy="584775"/>
          </a:xfrm>
          <a:prstGeom prst="rect">
            <a:avLst/>
          </a:prstGeom>
          <a:noFill/>
        </p:spPr>
        <p:txBody>
          <a:bodyPr wrap="square" rtlCol="0">
            <a:spAutoFit/>
          </a:bodyPr>
          <a:lstStyle/>
          <a:p>
            <a:r>
              <a:rPr lang="en-IE" sz="3200" b="1" dirty="0">
                <a:solidFill>
                  <a:srgbClr val="459597"/>
                </a:solidFill>
              </a:rPr>
              <a:t>Risultati di apprendimento</a:t>
            </a:r>
          </a:p>
        </p:txBody>
      </p:sp>
    </p:spTree>
    <p:extLst>
      <p:ext uri="{BB962C8B-B14F-4D97-AF65-F5344CB8AC3E}">
        <p14:creationId xmlns:p14="http://schemas.microsoft.com/office/powerpoint/2010/main" val="2989565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C73EC-108C-F8C3-79EA-728DF6559AF5}"/>
            </a:ext>
          </a:extLst>
        </p:cNvPr>
        <p:cNvGrpSpPr/>
        <p:nvPr/>
      </p:nvGrpSpPr>
      <p:grpSpPr>
        <a:xfrm>
          <a:off x="0" y="0"/>
          <a:ext cx="0" cy="0"/>
          <a:chOff x="0" y="0"/>
          <a:chExt cx="0" cy="0"/>
        </a:xfrm>
      </p:grpSpPr>
      <p:sp>
        <p:nvSpPr>
          <p:cNvPr id="9" name="Flowchart: Alternate Process 8">
            <a:extLst>
              <a:ext uri="{FF2B5EF4-FFF2-40B4-BE49-F238E27FC236}">
                <a16:creationId xmlns:a16="http://schemas.microsoft.com/office/drawing/2014/main" id="{9983DBA6-7AD1-5D1B-5A34-65462706E14D}"/>
              </a:ext>
            </a:extLst>
          </p:cNvPr>
          <p:cNvSpPr/>
          <p:nvPr/>
        </p:nvSpPr>
        <p:spPr>
          <a:xfrm>
            <a:off x="1518060" y="3964617"/>
            <a:ext cx="9964593" cy="948039"/>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5C5E894A-DA14-FADB-E513-741BF6837C7D}"/>
              </a:ext>
            </a:extLst>
          </p:cNvPr>
          <p:cNvSpPr/>
          <p:nvPr/>
        </p:nvSpPr>
        <p:spPr>
          <a:xfrm>
            <a:off x="817828" y="1605887"/>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9964096F-559E-AF95-1B51-446F419A384A}"/>
              </a:ext>
            </a:extLst>
          </p:cNvPr>
          <p:cNvSpPr>
            <a:spLocks noGrp="1"/>
          </p:cNvSpPr>
          <p:nvPr>
            <p:ph type="body" sz="quarter" idx="16"/>
          </p:nvPr>
        </p:nvSpPr>
        <p:spPr>
          <a:xfrm>
            <a:off x="808104" y="573505"/>
            <a:ext cx="10614687" cy="803654"/>
          </a:xfrm>
        </p:spPr>
        <p:txBody>
          <a:bodyPr/>
          <a:lstStyle/>
          <a:p>
            <a:r>
              <a:rPr lang="en-US" sz="3200" b="1" dirty="0">
                <a:solidFill>
                  <a:srgbClr val="459597"/>
                </a:solidFill>
              </a:rPr>
              <a:t>Calcola i tuoi costi annuali totali (TAC)</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D1F3C011-B398-883D-27BC-3F5AFEFBDA60}"/>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C077539-09B3-669F-078F-5169D8DFD122}"/>
              </a:ext>
            </a:extLst>
          </p:cNvPr>
          <p:cNvSpPr>
            <a:spLocks noGrp="1"/>
          </p:cNvSpPr>
          <p:nvPr>
            <p:ph type="body" sz="quarter" idx="18"/>
          </p:nvPr>
        </p:nvSpPr>
        <p:spPr>
          <a:xfrm>
            <a:off x="992589" y="1859333"/>
            <a:ext cx="10614687" cy="803653"/>
          </a:xfrm>
        </p:spPr>
        <p:txBody>
          <a:bodyPr/>
          <a:lstStyle/>
          <a:p>
            <a:pPr algn="ctr">
              <a:spcAft>
                <a:spcPts val="600"/>
              </a:spcAft>
            </a:pPr>
            <a:r>
              <a:rPr lang="en-US" sz="2800" i="1" dirty="0">
                <a:solidFill>
                  <a:schemeClr val="bg1"/>
                </a:solidFill>
              </a:rPr>
              <a:t>"Quanto mi costa realmente gestire questo posto per un anno?"</a:t>
            </a:r>
          </a:p>
        </p:txBody>
      </p:sp>
      <p:sp>
        <p:nvSpPr>
          <p:cNvPr id="21" name="Text Placeholder 5">
            <a:extLst>
              <a:ext uri="{FF2B5EF4-FFF2-40B4-BE49-F238E27FC236}">
                <a16:creationId xmlns:a16="http://schemas.microsoft.com/office/drawing/2014/main" id="{2B314E29-5078-D23D-A627-7419635FE615}"/>
              </a:ext>
            </a:extLst>
          </p:cNvPr>
          <p:cNvSpPr txBox="1">
            <a:spLocks/>
          </p:cNvSpPr>
          <p:nvPr/>
        </p:nvSpPr>
        <p:spPr>
          <a:xfrm>
            <a:off x="1611085" y="2833993"/>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t>I costi annuali totali </a:t>
            </a:r>
            <a:r>
              <a:rPr lang="en-US" sz="2200" dirty="0"/>
              <a:t>sono tutte le spese sostenute in un anno per gestire la tua attività. Questi includono sia i costi fissi (immutabili): affitto, assicurazione e stipendi, sia i costi variabili (per prenotazione): pulizie, lavanderia e utenze.</a:t>
            </a:r>
          </a:p>
        </p:txBody>
      </p:sp>
      <p:sp>
        <p:nvSpPr>
          <p:cNvPr id="25" name="Flowchart: Alternate Process 24">
            <a:extLst>
              <a:ext uri="{FF2B5EF4-FFF2-40B4-BE49-F238E27FC236}">
                <a16:creationId xmlns:a16="http://schemas.microsoft.com/office/drawing/2014/main" id="{430F3230-F7CC-850B-D5CA-ADEAFEB5919F}"/>
              </a:ext>
            </a:extLst>
          </p:cNvPr>
          <p:cNvSpPr/>
          <p:nvPr/>
        </p:nvSpPr>
        <p:spPr>
          <a:xfrm>
            <a:off x="1460733" y="2754095"/>
            <a:ext cx="9964593" cy="106576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C5479C7B-F585-948D-2DE8-CA40CFD13EEA}"/>
              </a:ext>
            </a:extLst>
          </p:cNvPr>
          <p:cNvSpPr txBox="1">
            <a:spLocks/>
          </p:cNvSpPr>
          <p:nvPr/>
        </p:nvSpPr>
        <p:spPr>
          <a:xfrm>
            <a:off x="1693900" y="517707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b="1" dirty="0">
                <a:solidFill>
                  <a:srgbClr val="E96751"/>
                </a:solidFill>
              </a:rPr>
              <a:t>Esempio: </a:t>
            </a:r>
            <a:r>
              <a:rPr lang="en-US" sz="2000" i="1" dirty="0"/>
              <a:t>costi fissi = 14.000 €, costo variabile per notte = 30 €, notti prenotate = 200</a:t>
            </a:r>
          </a:p>
          <a:p>
            <a:pPr marL="0" indent="0"/>
            <a:r>
              <a:rPr lang="en-US" sz="2000" b="1" dirty="0">
                <a:solidFill>
                  <a:srgbClr val="E96751"/>
                </a:solidFill>
              </a:rPr>
              <a:t>TAC = 14.000 € + (30 € × 200) = 14.000 € + 6.000 € = 20.000  </a:t>
            </a:r>
          </a:p>
          <a:p>
            <a:pPr marL="0" indent="0"/>
            <a:r>
              <a:rPr lang="en-US" sz="2000" dirty="0"/>
              <a:t>"Ciò significa che gestire la tua attività costa 20.000 € all'anno se ottieni 200 prenotazioni".</a:t>
            </a:r>
            <a:endParaRPr lang="en-IE" sz="2000" dirty="0"/>
          </a:p>
        </p:txBody>
      </p:sp>
      <p:sp>
        <p:nvSpPr>
          <p:cNvPr id="26" name="Flowchart: Alternate Process 25">
            <a:extLst>
              <a:ext uri="{FF2B5EF4-FFF2-40B4-BE49-F238E27FC236}">
                <a16:creationId xmlns:a16="http://schemas.microsoft.com/office/drawing/2014/main" id="{34D33F8D-FF75-5C04-7613-5EBD458AF7DF}"/>
              </a:ext>
            </a:extLst>
          </p:cNvPr>
          <p:cNvSpPr/>
          <p:nvPr/>
        </p:nvSpPr>
        <p:spPr>
          <a:xfrm>
            <a:off x="1571292" y="5121495"/>
            <a:ext cx="9964593" cy="140866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589BDEEB-927B-7FD2-AEDA-AFA644E2F7E7}"/>
              </a:ext>
            </a:extLst>
          </p:cNvPr>
          <p:cNvCxnSpPr>
            <a:cxnSpLocks/>
            <a:stCxn id="24" idx="1"/>
            <a:endCxn id="25" idx="1"/>
          </p:cNvCxnSpPr>
          <p:nvPr/>
        </p:nvCxnSpPr>
        <p:spPr>
          <a:xfrm rot="10800000" flipH="1" flipV="1">
            <a:off x="817827" y="2127804"/>
            <a:ext cx="642905" cy="115917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DA553069-54B2-18C0-5AD5-930B9502CD80}"/>
              </a:ext>
            </a:extLst>
          </p:cNvPr>
          <p:cNvCxnSpPr>
            <a:cxnSpLocks/>
          </p:cNvCxnSpPr>
          <p:nvPr/>
        </p:nvCxnSpPr>
        <p:spPr>
          <a:xfrm rot="16200000" flipH="1">
            <a:off x="120542" y="4039544"/>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CCA98AC7-44A9-1D98-4B9E-4175D4E74DF7}"/>
              </a:ext>
            </a:extLst>
          </p:cNvPr>
          <p:cNvSpPr txBox="1">
            <a:spLocks/>
          </p:cNvSpPr>
          <p:nvPr/>
        </p:nvSpPr>
        <p:spPr>
          <a:xfrm>
            <a:off x="1763485" y="406137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600" b="1" dirty="0">
                <a:solidFill>
                  <a:schemeClr val="bg1"/>
                </a:solidFill>
              </a:rPr>
              <a:t>Costi annuali totali (TAC) = </a:t>
            </a:r>
            <a:r>
              <a:rPr lang="en-US" sz="2600" dirty="0">
                <a:solidFill>
                  <a:schemeClr val="bg1"/>
                </a:solidFill>
              </a:rPr>
              <a:t>Costi fissi + (Costo variabile per notte × Notti prenotate) </a:t>
            </a:r>
          </a:p>
        </p:txBody>
      </p:sp>
    </p:spTree>
    <p:extLst>
      <p:ext uri="{BB962C8B-B14F-4D97-AF65-F5344CB8AC3E}">
        <p14:creationId xmlns:p14="http://schemas.microsoft.com/office/powerpoint/2010/main" val="1397643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573A8-B319-1187-CE77-F2C77E54BF9F}"/>
            </a:ext>
          </a:extLst>
        </p:cNvPr>
        <p:cNvGrpSpPr/>
        <p:nvPr/>
      </p:nvGrpSpPr>
      <p:grpSpPr>
        <a:xfrm>
          <a:off x="0" y="0"/>
          <a:ext cx="0" cy="0"/>
          <a:chOff x="0" y="0"/>
          <a:chExt cx="0" cy="0"/>
        </a:xfrm>
      </p:grpSpPr>
      <p:sp>
        <p:nvSpPr>
          <p:cNvPr id="9" name="Flowchart: Alternate Process 8">
            <a:extLst>
              <a:ext uri="{FF2B5EF4-FFF2-40B4-BE49-F238E27FC236}">
                <a16:creationId xmlns:a16="http://schemas.microsoft.com/office/drawing/2014/main" id="{C07B9129-DAD0-807F-B082-26A374355C3F}"/>
              </a:ext>
            </a:extLst>
          </p:cNvPr>
          <p:cNvSpPr/>
          <p:nvPr/>
        </p:nvSpPr>
        <p:spPr>
          <a:xfrm>
            <a:off x="1535908" y="4948518"/>
            <a:ext cx="9964593" cy="1482071"/>
          </a:xfrm>
          <a:prstGeom prst="flowChartAlternateProcess">
            <a:avLst/>
          </a:prstGeom>
          <a:solidFill>
            <a:srgbClr val="086D6E"/>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DD78BB99-BD12-3F0E-8BD8-234CC5FA6A50}"/>
              </a:ext>
            </a:extLst>
          </p:cNvPr>
          <p:cNvSpPr/>
          <p:nvPr/>
        </p:nvSpPr>
        <p:spPr>
          <a:xfrm>
            <a:off x="893003" y="149486"/>
            <a:ext cx="10595240" cy="681515"/>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Text Placeholder 5">
            <a:extLst>
              <a:ext uri="{FF2B5EF4-FFF2-40B4-BE49-F238E27FC236}">
                <a16:creationId xmlns:a16="http://schemas.microsoft.com/office/drawing/2014/main" id="{41DF0B4E-6A63-126C-1CA8-A5E69AB7F9DA}"/>
              </a:ext>
            </a:extLst>
          </p:cNvPr>
          <p:cNvSpPr>
            <a:spLocks noGrp="1"/>
          </p:cNvSpPr>
          <p:nvPr>
            <p:ph type="body" sz="quarter" idx="18"/>
          </p:nvPr>
        </p:nvSpPr>
        <p:spPr>
          <a:xfrm>
            <a:off x="1067764" y="264357"/>
            <a:ext cx="10614687" cy="803653"/>
          </a:xfrm>
        </p:spPr>
        <p:txBody>
          <a:bodyPr/>
          <a:lstStyle/>
          <a:p>
            <a:pPr algn="ctr">
              <a:spcAft>
                <a:spcPts val="600"/>
              </a:spcAft>
            </a:pPr>
            <a:r>
              <a:rPr lang="en-US" sz="2800" i="1" dirty="0">
                <a:solidFill>
                  <a:schemeClr val="bg1"/>
                </a:solidFill>
              </a:rPr>
              <a:t>"Quante notti prevedo di prenotare quest'anno?"</a:t>
            </a:r>
          </a:p>
        </p:txBody>
      </p:sp>
      <p:sp>
        <p:nvSpPr>
          <p:cNvPr id="21" name="Text Placeholder 5">
            <a:extLst>
              <a:ext uri="{FF2B5EF4-FFF2-40B4-BE49-F238E27FC236}">
                <a16:creationId xmlns:a16="http://schemas.microsoft.com/office/drawing/2014/main" id="{45B24E01-DED7-DF0D-0725-94766EDE0797}"/>
              </a:ext>
            </a:extLst>
          </p:cNvPr>
          <p:cNvSpPr txBox="1">
            <a:spLocks/>
          </p:cNvSpPr>
          <p:nvPr/>
        </p:nvSpPr>
        <p:spPr>
          <a:xfrm>
            <a:off x="1781333" y="105820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sz="2200" dirty="0">
                <a:solidFill>
                  <a:srgbClr val="494949"/>
                </a:solidFill>
              </a:rPr>
              <a:t>Questo ti aiuta a stimare i costi variabili totali e a calcolare </a:t>
            </a:r>
            <a:r>
              <a:rPr lang="en-US" sz="2200" b="1" dirty="0">
                <a:solidFill>
                  <a:srgbClr val="494949"/>
                </a:solidFill>
              </a:rPr>
              <a:t>il</a:t>
            </a:r>
            <a:r>
              <a:rPr lang="en-US" sz="2200" dirty="0">
                <a:solidFill>
                  <a:srgbClr val="494949"/>
                </a:solidFill>
              </a:rPr>
              <a:t> tuo vero </a:t>
            </a:r>
            <a:r>
              <a:rPr lang="en-US" sz="2200" b="1" dirty="0">
                <a:solidFill>
                  <a:srgbClr val="494949"/>
                </a:solidFill>
              </a:rPr>
              <a:t>costo annuale totale</a:t>
            </a:r>
            <a:r>
              <a:rPr lang="en-US" sz="2200" dirty="0">
                <a:solidFill>
                  <a:srgbClr val="494949"/>
                </a:solidFill>
              </a:rPr>
              <a:t>. Puoi </a:t>
            </a:r>
            <a:r>
              <a:rPr lang="en-US" sz="2200" b="1" dirty="0">
                <a:solidFill>
                  <a:srgbClr val="494949"/>
                </a:solidFill>
              </a:rPr>
              <a:t>chiamarla "formula di pianificazione dello scenario" </a:t>
            </a:r>
            <a:r>
              <a:rPr lang="en-US" sz="2200" dirty="0">
                <a:solidFill>
                  <a:srgbClr val="494949"/>
                </a:solidFill>
              </a:rPr>
              <a:t>quando la usi per capire come </a:t>
            </a:r>
            <a:r>
              <a:rPr lang="en-US" sz="2200" b="1" dirty="0">
                <a:solidFill>
                  <a:srgbClr val="494949"/>
                </a:solidFill>
              </a:rPr>
              <a:t>un numero diverso di notti vendute (livelli di occupazione) </a:t>
            </a:r>
            <a:r>
              <a:rPr lang="en-US" sz="2200" dirty="0">
                <a:solidFill>
                  <a:srgbClr val="494949"/>
                </a:solidFill>
              </a:rPr>
              <a:t>influisce </a:t>
            </a:r>
            <a:r>
              <a:rPr lang="en-US" sz="2200" b="1" dirty="0">
                <a:solidFill>
                  <a:srgbClr val="494949"/>
                </a:solidFill>
              </a:rPr>
              <a:t>sui</a:t>
            </a:r>
            <a:r>
              <a:rPr lang="en-US" sz="2200" dirty="0">
                <a:solidFill>
                  <a:srgbClr val="494949"/>
                </a:solidFill>
              </a:rPr>
              <a:t> tuoi </a:t>
            </a:r>
            <a:r>
              <a:rPr lang="en-US" sz="2200" b="1" dirty="0">
                <a:solidFill>
                  <a:srgbClr val="494949"/>
                </a:solidFill>
              </a:rPr>
              <a:t>costi annuali totali (TAC) </a:t>
            </a:r>
            <a:r>
              <a:rPr lang="en-US" sz="2200" dirty="0">
                <a:solidFill>
                  <a:srgbClr val="494949"/>
                </a:solidFill>
              </a:rPr>
              <a:t>e </a:t>
            </a:r>
            <a:r>
              <a:rPr lang="en-US" sz="2200" b="1" dirty="0">
                <a:solidFill>
                  <a:srgbClr val="494949"/>
                </a:solidFill>
              </a:rPr>
              <a:t>sulla redditività</a:t>
            </a:r>
            <a:r>
              <a:rPr lang="en-US" sz="2200" dirty="0">
                <a:solidFill>
                  <a:srgbClr val="494949"/>
                </a:solidFill>
              </a:rPr>
              <a:t>. </a:t>
            </a:r>
          </a:p>
          <a:p>
            <a:pPr marL="0" indent="0">
              <a:lnSpc>
                <a:spcPct val="100000"/>
              </a:lnSpc>
              <a:spcBef>
                <a:spcPts val="0"/>
              </a:spcBef>
              <a:spcAft>
                <a:spcPts val="600"/>
              </a:spcAft>
            </a:pPr>
            <a:r>
              <a:rPr lang="en-US" sz="2200" b="1" dirty="0">
                <a:solidFill>
                  <a:srgbClr val="E96751"/>
                </a:solidFill>
              </a:rPr>
              <a:t>Esempio: </a:t>
            </a:r>
            <a:r>
              <a:rPr lang="en-US" sz="2200" i="1" dirty="0">
                <a:solidFill>
                  <a:srgbClr val="494949"/>
                </a:solidFill>
              </a:rPr>
              <a:t>"Cosa succede se ricevo solo 150 prenotazioni?". "Cosa succede se aumento le mie tariffe a 165 €?". "Cosa succede se aumentano i costi di pulizia?"</a:t>
            </a:r>
          </a:p>
          <a:p>
            <a:pPr marL="342900" indent="-342900">
              <a:lnSpc>
                <a:spcPct val="100000"/>
              </a:lnSpc>
              <a:spcBef>
                <a:spcPts val="0"/>
              </a:spcBef>
              <a:spcAft>
                <a:spcPts val="600"/>
              </a:spcAft>
              <a:buFont typeface="Arial" panose="020B0604020202020204" pitchFamily="34" charset="0"/>
              <a:buChar char="•"/>
            </a:pPr>
            <a:r>
              <a:rPr lang="en-US" sz="2200" b="1" dirty="0">
                <a:solidFill>
                  <a:srgbClr val="E96751"/>
                </a:solidFill>
              </a:rPr>
              <a:t>Costi fissi (FC): </a:t>
            </a:r>
            <a:r>
              <a:rPr lang="en-US" sz="2200" dirty="0">
                <a:solidFill>
                  <a:srgbClr val="494949"/>
                </a:solidFill>
              </a:rPr>
              <a:t>costi che rimangono invariati indipendentemente dal numero di notti prenotate (ad es. assicurazione, affitto, software)</a:t>
            </a:r>
          </a:p>
          <a:p>
            <a:pPr marL="342900" indent="-342900">
              <a:lnSpc>
                <a:spcPct val="100000"/>
              </a:lnSpc>
              <a:spcBef>
                <a:spcPts val="0"/>
              </a:spcBef>
              <a:spcAft>
                <a:spcPts val="600"/>
              </a:spcAft>
              <a:buFont typeface="Arial" panose="020B0604020202020204" pitchFamily="34" charset="0"/>
              <a:buChar char="•"/>
            </a:pPr>
            <a:r>
              <a:rPr lang="en-US" sz="2200" b="1" dirty="0">
                <a:solidFill>
                  <a:srgbClr val="E96751"/>
                </a:solidFill>
              </a:rPr>
              <a:t>Costi variabili (VC × N): </a:t>
            </a:r>
            <a:r>
              <a:rPr lang="en-US" sz="2200" dirty="0">
                <a:solidFill>
                  <a:srgbClr val="494949"/>
                </a:solidFill>
              </a:rPr>
              <a:t>costi che variano a seconda del numero di notti prenotate (ad es. pulizie, lavanderia, colazione)</a:t>
            </a:r>
          </a:p>
          <a:p>
            <a:pPr marL="342900" indent="-342900">
              <a:lnSpc>
                <a:spcPct val="100000"/>
              </a:lnSpc>
              <a:spcBef>
                <a:spcPts val="0"/>
              </a:spcBef>
              <a:spcAft>
                <a:spcPts val="600"/>
              </a:spcAft>
              <a:buFont typeface="Arial" panose="020B0604020202020204" pitchFamily="34" charset="0"/>
              <a:buChar char="•"/>
            </a:pPr>
            <a:endParaRPr lang="en-US" sz="2200" dirty="0">
              <a:solidFill>
                <a:srgbClr val="494949"/>
              </a:solidFill>
            </a:endParaRPr>
          </a:p>
        </p:txBody>
      </p:sp>
      <p:sp>
        <p:nvSpPr>
          <p:cNvPr id="25" name="Flowchart: Alternate Process 24">
            <a:extLst>
              <a:ext uri="{FF2B5EF4-FFF2-40B4-BE49-F238E27FC236}">
                <a16:creationId xmlns:a16="http://schemas.microsoft.com/office/drawing/2014/main" id="{6E8066D0-6E57-F32D-4561-D54DC82BA60F}"/>
              </a:ext>
            </a:extLst>
          </p:cNvPr>
          <p:cNvSpPr/>
          <p:nvPr/>
        </p:nvSpPr>
        <p:spPr>
          <a:xfrm>
            <a:off x="1535908" y="1025330"/>
            <a:ext cx="9964593" cy="3824575"/>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dirty="0"/>
          </a:p>
        </p:txBody>
      </p:sp>
      <p:cxnSp>
        <p:nvCxnSpPr>
          <p:cNvPr id="33" name="Connector: Elbow 32">
            <a:extLst>
              <a:ext uri="{FF2B5EF4-FFF2-40B4-BE49-F238E27FC236}">
                <a16:creationId xmlns:a16="http://schemas.microsoft.com/office/drawing/2014/main" id="{7753A804-E34E-E97A-8BB6-2D45C79FE691}"/>
              </a:ext>
            </a:extLst>
          </p:cNvPr>
          <p:cNvCxnSpPr>
            <a:cxnSpLocks/>
            <a:stCxn id="24" idx="1"/>
            <a:endCxn id="25" idx="1"/>
          </p:cNvCxnSpPr>
          <p:nvPr/>
        </p:nvCxnSpPr>
        <p:spPr>
          <a:xfrm rot="10800000" flipH="1" flipV="1">
            <a:off x="893002" y="490244"/>
            <a:ext cx="642905" cy="2447374"/>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386467E3-D1FE-0930-8482-A5F6785757B7}"/>
              </a:ext>
            </a:extLst>
          </p:cNvPr>
          <p:cNvCxnSpPr>
            <a:cxnSpLocks/>
          </p:cNvCxnSpPr>
          <p:nvPr/>
        </p:nvCxnSpPr>
        <p:spPr>
          <a:xfrm rot="16200000" flipH="1">
            <a:off x="140437" y="3690183"/>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59DFD804-C70B-5C33-B01E-E559D3AD21BC}"/>
              </a:ext>
            </a:extLst>
          </p:cNvPr>
          <p:cNvSpPr txBox="1">
            <a:spLocks/>
          </p:cNvSpPr>
          <p:nvPr/>
        </p:nvSpPr>
        <p:spPr>
          <a:xfrm>
            <a:off x="1781333" y="5138449"/>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chemeClr val="bg1"/>
                </a:solidFill>
              </a:rPr>
              <a:t>Costo annuale totale </a:t>
            </a:r>
            <a:r>
              <a:rPr lang="en-US" dirty="0">
                <a:solidFill>
                  <a:schemeClr val="bg1"/>
                </a:solidFill>
              </a:rPr>
              <a:t>= Costi fissi + (Costo variabile per unità × Numero di unità vendute/utilizzate)</a:t>
            </a:r>
          </a:p>
          <a:p>
            <a:pPr marL="0" indent="0">
              <a:spcAft>
                <a:spcPts val="600"/>
              </a:spcAft>
            </a:pPr>
            <a:r>
              <a:rPr lang="en-US" dirty="0">
                <a:solidFill>
                  <a:schemeClr val="bg1"/>
                </a:solidFill>
              </a:rPr>
              <a:t>In questo caso, è: TAC = FC + (VC × N) dove N = numero di notti occupate</a:t>
            </a:r>
          </a:p>
        </p:txBody>
      </p:sp>
    </p:spTree>
    <p:extLst>
      <p:ext uri="{BB962C8B-B14F-4D97-AF65-F5344CB8AC3E}">
        <p14:creationId xmlns:p14="http://schemas.microsoft.com/office/powerpoint/2010/main" val="360816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0C159FC2-969A-4DF0-3D3F-CFDA69EE760D}"/>
              </a:ext>
            </a:extLst>
          </p:cNvPr>
          <p:cNvSpPr>
            <a:spLocks noGrp="1"/>
          </p:cNvSpPr>
          <p:nvPr>
            <p:ph type="body" sz="quarter" idx="4294967295"/>
          </p:nvPr>
        </p:nvSpPr>
        <p:spPr>
          <a:xfrm>
            <a:off x="744501" y="3392026"/>
            <a:ext cx="2471591" cy="1049221"/>
          </a:xfrm>
          <a:prstGeom prst="rect">
            <a:avLst/>
          </a:prstGeom>
        </p:spPr>
        <p:txBody>
          <a:bodyPr/>
          <a:lstStyle/>
          <a:p>
            <a:pPr marL="0" indent="0" algn="ctr">
              <a:lnSpc>
                <a:spcPct val="100000"/>
              </a:lnSpc>
              <a:buNone/>
            </a:pPr>
            <a:r>
              <a:rPr lang="en-IE" dirty="0">
                <a:solidFill>
                  <a:schemeClr val="bg1"/>
                </a:solidFill>
              </a:rPr>
              <a:t>Crea una tabella dei tuoi costi annuali</a:t>
            </a:r>
          </a:p>
        </p:txBody>
      </p:sp>
      <p:sp>
        <p:nvSpPr>
          <p:cNvPr id="15" name="Text Placeholder 14">
            <a:extLst>
              <a:ext uri="{FF2B5EF4-FFF2-40B4-BE49-F238E27FC236}">
                <a16:creationId xmlns:a16="http://schemas.microsoft.com/office/drawing/2014/main" id="{2041E61C-2DBF-D70B-F2F9-0671CF0EC4B7}"/>
              </a:ext>
            </a:extLst>
          </p:cNvPr>
          <p:cNvSpPr>
            <a:spLocks noGrp="1"/>
          </p:cNvSpPr>
          <p:nvPr>
            <p:ph type="body" sz="quarter" idx="4294967295"/>
          </p:nvPr>
        </p:nvSpPr>
        <p:spPr>
          <a:xfrm>
            <a:off x="591537" y="2220503"/>
            <a:ext cx="2777521" cy="385564"/>
          </a:xfrm>
          <a:prstGeom prst="rect">
            <a:avLst/>
          </a:prstGeom>
        </p:spPr>
        <p:txBody>
          <a:bodyPr/>
          <a:lstStyle/>
          <a:p>
            <a:pPr marL="0" indent="0" algn="ctr">
              <a:buNone/>
            </a:pPr>
            <a:r>
              <a:rPr lang="en-IE" sz="4800" b="1" dirty="0">
                <a:solidFill>
                  <a:schemeClr val="bg1"/>
                </a:solidFill>
              </a:rPr>
              <a:t>Esercizio</a:t>
            </a:r>
          </a:p>
        </p:txBody>
      </p:sp>
      <p:sp>
        <p:nvSpPr>
          <p:cNvPr id="16" name="Text Placeholder 15">
            <a:extLst>
              <a:ext uri="{FF2B5EF4-FFF2-40B4-BE49-F238E27FC236}">
                <a16:creationId xmlns:a16="http://schemas.microsoft.com/office/drawing/2014/main" id="{E7475DE4-9A41-A011-80AC-85733CA5332A}"/>
              </a:ext>
            </a:extLst>
          </p:cNvPr>
          <p:cNvSpPr>
            <a:spLocks noGrp="1"/>
          </p:cNvSpPr>
          <p:nvPr>
            <p:ph type="body" sz="quarter" idx="21"/>
          </p:nvPr>
        </p:nvSpPr>
        <p:spPr>
          <a:xfrm>
            <a:off x="4295553" y="502161"/>
            <a:ext cx="7221426" cy="4530541"/>
          </a:xfrm>
        </p:spPr>
        <p:txBody>
          <a:bodyPr/>
          <a:lstStyle/>
          <a:p>
            <a:r>
              <a:rPr lang="en-US" i="1" dirty="0"/>
              <a:t>Gli esperti sottolineano che il rifornimento di base e le utenze possono assorbire fino al 20% delle entrate, quindi il tuo prezzo deve coprire comodamente questi costi ricorrenti. </a:t>
            </a:r>
            <a:r>
              <a:rPr lang="en-US" dirty="0"/>
              <a:t>Valuta la possibilità di creare una semplice tabella dei costi annuali:</a:t>
            </a:r>
            <a:endParaRPr lang="en-IE" dirty="0"/>
          </a:p>
        </p:txBody>
      </p:sp>
      <p:sp>
        <p:nvSpPr>
          <p:cNvPr id="18" name="Text Placeholder 17">
            <a:extLst>
              <a:ext uri="{FF2B5EF4-FFF2-40B4-BE49-F238E27FC236}">
                <a16:creationId xmlns:a16="http://schemas.microsoft.com/office/drawing/2014/main" id="{D484588D-E85F-0D17-8DC4-0AABFC0A7074}"/>
              </a:ext>
            </a:extLst>
          </p:cNvPr>
          <p:cNvSpPr>
            <a:spLocks noGrp="1"/>
          </p:cNvSpPr>
          <p:nvPr>
            <p:ph type="body" sz="quarter" idx="66"/>
          </p:nvPr>
        </p:nvSpPr>
        <p:spPr/>
        <p:txBody>
          <a:bodyPr/>
          <a:lstStyle/>
          <a:p>
            <a:endParaRPr lang="en-IE"/>
          </a:p>
        </p:txBody>
      </p:sp>
      <p:graphicFrame>
        <p:nvGraphicFramePr>
          <p:cNvPr id="31" name="Table 30">
            <a:extLst>
              <a:ext uri="{FF2B5EF4-FFF2-40B4-BE49-F238E27FC236}">
                <a16:creationId xmlns:a16="http://schemas.microsoft.com/office/drawing/2014/main" id="{C841F8AF-833B-27D6-3952-81334EAEAF2B}"/>
              </a:ext>
            </a:extLst>
          </p:cNvPr>
          <p:cNvGraphicFramePr>
            <a:graphicFrameLocks noGrp="1"/>
          </p:cNvGraphicFramePr>
          <p:nvPr/>
        </p:nvGraphicFramePr>
        <p:xfrm>
          <a:off x="4297300" y="2209756"/>
          <a:ext cx="7503100" cy="3749040"/>
        </p:xfrm>
        <a:graphic>
          <a:graphicData uri="http://schemas.openxmlformats.org/drawingml/2006/table">
            <a:tbl>
              <a:tblPr/>
              <a:tblGrid>
                <a:gridCol w="3751550">
                  <a:extLst>
                    <a:ext uri="{9D8B030D-6E8A-4147-A177-3AD203B41FA5}">
                      <a16:colId xmlns:a16="http://schemas.microsoft.com/office/drawing/2014/main" val="47813852"/>
                    </a:ext>
                  </a:extLst>
                </a:gridCol>
                <a:gridCol w="3751550">
                  <a:extLst>
                    <a:ext uri="{9D8B030D-6E8A-4147-A177-3AD203B41FA5}">
                      <a16:colId xmlns:a16="http://schemas.microsoft.com/office/drawing/2014/main" val="4051903735"/>
                    </a:ext>
                  </a:extLst>
                </a:gridCol>
              </a:tblGrid>
              <a:tr h="0">
                <a:tc>
                  <a:txBody>
                    <a:bodyPr/>
                    <a:lstStyle/>
                    <a:p>
                      <a:pPr>
                        <a:buNone/>
                      </a:pPr>
                      <a:r>
                        <a:rPr lang="en-IE" sz="2200" b="1" dirty="0">
                          <a:solidFill>
                            <a:schemeClr val="bg1"/>
                          </a:solidFill>
                        </a:rPr>
                        <a:t>Categoria di costo</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b="1" dirty="0">
                          <a:solidFill>
                            <a:schemeClr val="bg1"/>
                          </a:solidFill>
                        </a:rPr>
                        <a:t>Costo annuale (€)</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extLst>
                  <a:ext uri="{0D108BD9-81ED-4DB2-BD59-A6C34878D82A}">
                    <a16:rowId xmlns:a16="http://schemas.microsoft.com/office/drawing/2014/main" val="1430391674"/>
                  </a:ext>
                </a:extLst>
              </a:tr>
              <a:tr h="0">
                <a:tc>
                  <a:txBody>
                    <a:bodyPr/>
                    <a:lstStyle/>
                    <a:p>
                      <a:pPr>
                        <a:buNone/>
                      </a:pPr>
                      <a:r>
                        <a:rPr lang="en-IE" sz="2200" dirty="0">
                          <a:solidFill>
                            <a:srgbClr val="494949"/>
                          </a:solidFill>
                        </a:rPr>
                        <a:t>Affitto/mutuo immobiliare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(ad es. 5.000 €)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3941197"/>
                  </a:ext>
                </a:extLst>
              </a:tr>
              <a:tr h="0">
                <a:tc>
                  <a:txBody>
                    <a:bodyPr/>
                    <a:lstStyle/>
                    <a:p>
                      <a:pPr>
                        <a:buNone/>
                      </a:pPr>
                      <a:r>
                        <a:rPr lang="en-IE" sz="2200" dirty="0">
                          <a:solidFill>
                            <a:srgbClr val="494949"/>
                          </a:solidFill>
                        </a:rPr>
                        <a:t>Utenze (elettricità, acqua)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(ad es. 2.000 €)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5708078"/>
                  </a:ext>
                </a:extLst>
              </a:tr>
              <a:tr h="0">
                <a:tc>
                  <a:txBody>
                    <a:bodyPr/>
                    <a:lstStyle/>
                    <a:p>
                      <a:pPr>
                        <a:buNone/>
                      </a:pPr>
                      <a:r>
                        <a:rPr lang="en-IE" sz="2200">
                          <a:solidFill>
                            <a:srgbClr val="494949"/>
                          </a:solidFill>
                        </a:rPr>
                        <a:t>Assicurazione e permessi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(ad es. 1.200 €)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8015288"/>
                  </a:ext>
                </a:extLst>
              </a:tr>
              <a:tr h="0">
                <a:tc>
                  <a:txBody>
                    <a:bodyPr/>
                    <a:lstStyle/>
                    <a:p>
                      <a:pPr>
                        <a:buNone/>
                      </a:pPr>
                      <a:r>
                        <a:rPr lang="en-IE" sz="2200">
                          <a:solidFill>
                            <a:srgbClr val="494949"/>
                          </a:solidFill>
                        </a:rPr>
                        <a:t>Pulizie e lavanderia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(ad es. 3.000 €)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7457934"/>
                  </a:ext>
                </a:extLst>
              </a:tr>
              <a:tr h="0">
                <a:tc>
                  <a:txBody>
                    <a:bodyPr/>
                    <a:lstStyle/>
                    <a:p>
                      <a:pPr>
                        <a:buNone/>
                      </a:pPr>
                      <a:r>
                        <a:rPr lang="en-IE" sz="2200">
                          <a:solidFill>
                            <a:srgbClr val="494949"/>
                          </a:solidFill>
                        </a:rPr>
                        <a:t>Manutenzione e riparazioni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(ad es. 2.500 €)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9191635"/>
                  </a:ext>
                </a:extLst>
              </a:tr>
              <a:tr h="0">
                <a:tc>
                  <a:txBody>
                    <a:bodyPr/>
                    <a:lstStyle/>
                    <a:p>
                      <a:pPr>
                        <a:buNone/>
                      </a:pPr>
                      <a:r>
                        <a:rPr lang="en-IE" sz="2200">
                          <a:solidFill>
                            <a:srgbClr val="494949"/>
                          </a:solidFill>
                        </a:rPr>
                        <a:t>Marketing e commissioni della piattaforma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(ad es. 1.500 €)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1930214"/>
                  </a:ext>
                </a:extLst>
              </a:tr>
              <a:tr h="0">
                <a:tc>
                  <a:txBody>
                    <a:bodyPr/>
                    <a:lstStyle/>
                    <a:p>
                      <a:pPr>
                        <a:buNone/>
                      </a:pPr>
                      <a:r>
                        <a:rPr lang="en-IE" sz="2200" b="1" dirty="0">
                          <a:solidFill>
                            <a:schemeClr val="bg1"/>
                          </a:solidFill>
                        </a:rPr>
                        <a:t>Costi annuali totali</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buNone/>
                      </a:pPr>
                      <a:r>
                        <a:rPr lang="en-IE" sz="2200" b="1" dirty="0">
                          <a:solidFill>
                            <a:schemeClr val="bg1"/>
                          </a:solidFill>
                        </a:rPr>
                        <a:t>15.200 € </a:t>
                      </a:r>
                      <a:r>
                        <a:rPr lang="en-IE" sz="2200" dirty="0">
                          <a:solidFill>
                            <a:schemeClr val="bg1"/>
                          </a:solidFill>
                        </a:rPr>
                        <a:t>(esempio)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3298297236"/>
                  </a:ext>
                </a:extLst>
              </a:tr>
            </a:tbl>
          </a:graphicData>
        </a:graphic>
      </p:graphicFrame>
      <p:pic>
        <p:nvPicPr>
          <p:cNvPr id="41" name="Picture 40">
            <a:extLst>
              <a:ext uri="{FF2B5EF4-FFF2-40B4-BE49-F238E27FC236}">
                <a16:creationId xmlns:a16="http://schemas.microsoft.com/office/drawing/2014/main" id="{75655B2D-BCC2-AE02-D57D-F813E7A2A0FE}"/>
              </a:ext>
            </a:extLst>
          </p:cNvPr>
          <p:cNvPicPr>
            <a:picLocks noChangeAspect="1"/>
          </p:cNvPicPr>
          <p:nvPr/>
        </p:nvPicPr>
        <p:blipFill>
          <a:blip r:embed="rId2"/>
          <a:stretch>
            <a:fillRect/>
          </a:stretch>
        </p:blipFill>
        <p:spPr>
          <a:xfrm>
            <a:off x="894100" y="114699"/>
            <a:ext cx="2321992" cy="1784215"/>
          </a:xfrm>
          <a:prstGeom prst="rect">
            <a:avLst/>
          </a:prstGeom>
        </p:spPr>
      </p:pic>
    </p:spTree>
    <p:extLst>
      <p:ext uri="{BB962C8B-B14F-4D97-AF65-F5344CB8AC3E}">
        <p14:creationId xmlns:p14="http://schemas.microsoft.com/office/powerpoint/2010/main" val="1565634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7FBA1-9898-9E90-E2C2-D7B5FD4AD918}"/>
            </a:ext>
          </a:extLst>
        </p:cNvPr>
        <p:cNvGrpSpPr/>
        <p:nvPr/>
      </p:nvGrpSpPr>
      <p:grpSpPr>
        <a:xfrm>
          <a:off x="0" y="0"/>
          <a:ext cx="0" cy="0"/>
          <a:chOff x="0" y="0"/>
          <a:chExt cx="0" cy="0"/>
        </a:xfrm>
      </p:grpSpPr>
      <p:pic>
        <p:nvPicPr>
          <p:cNvPr id="10" name="Picture Placeholder 9" descr="Hands writing on papers and calculator&#10;&#10;AI-generated content may be incorrect.">
            <a:extLst>
              <a:ext uri="{FF2B5EF4-FFF2-40B4-BE49-F238E27FC236}">
                <a16:creationId xmlns:a16="http://schemas.microsoft.com/office/drawing/2014/main" id="{A32B541E-0891-3264-BF56-404C4A1E493B}"/>
              </a:ext>
            </a:extLst>
          </p:cNvPr>
          <p:cNvPicPr>
            <a:picLocks noGrp="1" noChangeAspect="1"/>
          </p:cNvPicPr>
          <p:nvPr>
            <p:ph type="pic" sz="quarter" idx="22"/>
          </p:nvPr>
        </p:nvPicPr>
        <p:blipFill>
          <a:blip r:embed="rId2"/>
          <a:srcRect t="2981" b="2981"/>
          <a:stretch>
            <a:fillRect/>
          </a:stretch>
        </p:blipFill>
        <p:spPr/>
      </p:pic>
      <p:sp>
        <p:nvSpPr>
          <p:cNvPr id="8" name="Text Placeholder 7">
            <a:extLst>
              <a:ext uri="{FF2B5EF4-FFF2-40B4-BE49-F238E27FC236}">
                <a16:creationId xmlns:a16="http://schemas.microsoft.com/office/drawing/2014/main" id="{788B9B13-8488-36FA-1576-D3EB7B309A5B}"/>
              </a:ext>
            </a:extLst>
          </p:cNvPr>
          <p:cNvSpPr>
            <a:spLocks noGrp="1"/>
          </p:cNvSpPr>
          <p:nvPr>
            <p:ph type="body" sz="quarter" idx="23"/>
          </p:nvPr>
        </p:nvSpPr>
        <p:spPr>
          <a:xfrm>
            <a:off x="229231" y="4900396"/>
            <a:ext cx="11633236" cy="1248936"/>
          </a:xfrm>
        </p:spPr>
        <p:txBody>
          <a:bodyPr/>
          <a:lstStyle/>
          <a:p>
            <a:pPr algn="ctr"/>
            <a:r>
              <a:rPr lang="en-US" sz="2400" b="1" dirty="0">
                <a:solidFill>
                  <a:srgbClr val="595959"/>
                </a:solidFill>
              </a:rPr>
              <a:t>Conosci i tuoi costi per notte </a:t>
            </a:r>
            <a:r>
              <a:rPr lang="en-US" sz="2400" dirty="0">
                <a:solidFill>
                  <a:srgbClr val="595959"/>
                </a:solidFill>
              </a:rPr>
              <a:t>(calcola il costo minimo)</a:t>
            </a:r>
          </a:p>
          <a:p>
            <a:pPr algn="ctr"/>
            <a:r>
              <a:rPr lang="en-US" sz="2400" dirty="0"/>
              <a:t>Per calcolare la tariffa minima sostenibile per notte e garantire che i prezzi siano basati sui costi reali.</a:t>
            </a:r>
            <a:endParaRPr lang="en-US" sz="2400" dirty="0">
              <a:solidFill>
                <a:srgbClr val="595959"/>
              </a:solidFill>
            </a:endParaRPr>
          </a:p>
          <a:p>
            <a:pPr algn="ctr"/>
            <a:r>
              <a:rPr lang="en-US" sz="2400" i="1" dirty="0">
                <a:solidFill>
                  <a:srgbClr val="E96751"/>
                </a:solidFill>
              </a:rPr>
              <a:t>Quanto </a:t>
            </a:r>
            <a:r>
              <a:rPr lang="en-US" sz="2400" b="1" i="1" dirty="0">
                <a:solidFill>
                  <a:srgbClr val="E96751"/>
                </a:solidFill>
              </a:rPr>
              <a:t>ti costa</a:t>
            </a:r>
            <a:r>
              <a:rPr lang="en-US" sz="2400" i="1" dirty="0">
                <a:solidFill>
                  <a:srgbClr val="E96751"/>
                </a:solidFill>
              </a:rPr>
              <a:t> ogni notte</a:t>
            </a:r>
            <a:r>
              <a:rPr lang="en-US" sz="2400" b="1" i="1" dirty="0">
                <a:solidFill>
                  <a:srgbClr val="E96751"/>
                </a:solidFill>
              </a:rPr>
              <a:t>, indipendentemente dal fatto che venga venduta o meno</a:t>
            </a:r>
            <a:r>
              <a:rPr lang="en-US" sz="2400" i="1" dirty="0">
                <a:solidFill>
                  <a:srgbClr val="E96751"/>
                </a:solidFill>
              </a:rPr>
              <a:t>? </a:t>
            </a:r>
          </a:p>
          <a:p>
            <a:pPr algn="ctr"/>
            <a:r>
              <a:rPr lang="en-US" sz="2400" i="1" dirty="0">
                <a:solidFill>
                  <a:srgbClr val="E96751"/>
                </a:solidFill>
              </a:rPr>
              <a:t> Qual è il prezzo </a:t>
            </a:r>
            <a:r>
              <a:rPr lang="en-US" sz="2400" b="1" i="1" dirty="0">
                <a:solidFill>
                  <a:srgbClr val="E96751"/>
                </a:solidFill>
              </a:rPr>
              <a:t>minimo che dovresti applicare </a:t>
            </a:r>
            <a:r>
              <a:rPr lang="en-US" sz="2400" i="1" dirty="0">
                <a:solidFill>
                  <a:srgbClr val="E96751"/>
                </a:solidFill>
              </a:rPr>
              <a:t>per evitare di perdere denaro?</a:t>
            </a:r>
          </a:p>
          <a:p>
            <a:endParaRPr lang="en-US" sz="2400" i="1" dirty="0">
              <a:solidFill>
                <a:srgbClr val="E96751"/>
              </a:solidFill>
            </a:endParaRPr>
          </a:p>
          <a:p>
            <a:pPr algn="ctr"/>
            <a:endParaRPr lang="en-IE" sz="2400" dirty="0">
              <a:solidFill>
                <a:srgbClr val="E96751"/>
              </a:solidFill>
            </a:endParaRPr>
          </a:p>
        </p:txBody>
      </p:sp>
      <p:sp>
        <p:nvSpPr>
          <p:cNvPr id="5" name="Text Placeholder 4">
            <a:extLst>
              <a:ext uri="{FF2B5EF4-FFF2-40B4-BE49-F238E27FC236}">
                <a16:creationId xmlns:a16="http://schemas.microsoft.com/office/drawing/2014/main" id="{BB37DA7C-C311-4EB4-86DA-D5101ACE5DCA}"/>
              </a:ext>
            </a:extLst>
          </p:cNvPr>
          <p:cNvSpPr>
            <a:spLocks noGrp="1"/>
          </p:cNvSpPr>
          <p:nvPr>
            <p:ph type="body" sz="quarter" idx="18"/>
          </p:nvPr>
        </p:nvSpPr>
        <p:spPr/>
        <p:txBody>
          <a:bodyPr/>
          <a:lstStyle/>
          <a:p>
            <a:pPr algn="r"/>
            <a:r>
              <a:rPr lang="en-US" b="0" dirty="0"/>
              <a:t>Conosci i tuoi costi per notte</a:t>
            </a:r>
            <a:endParaRPr lang="en-IE" b="0" dirty="0"/>
          </a:p>
        </p:txBody>
      </p:sp>
      <p:sp>
        <p:nvSpPr>
          <p:cNvPr id="6" name="Text Placeholder 5">
            <a:extLst>
              <a:ext uri="{FF2B5EF4-FFF2-40B4-BE49-F238E27FC236}">
                <a16:creationId xmlns:a16="http://schemas.microsoft.com/office/drawing/2014/main" id="{AD13AB17-A27B-CF12-F9B1-5DE820CE1CEE}"/>
              </a:ext>
            </a:extLst>
          </p:cNvPr>
          <p:cNvSpPr>
            <a:spLocks noGrp="1"/>
          </p:cNvSpPr>
          <p:nvPr>
            <p:ph type="body" sz="quarter" idx="19"/>
          </p:nvPr>
        </p:nvSpPr>
        <p:spPr/>
        <p:txBody>
          <a:bodyPr/>
          <a:lstStyle/>
          <a:p>
            <a:pPr algn="r"/>
            <a:r>
              <a:rPr lang="en-IE" sz="4000" dirty="0"/>
              <a:t>Sezione 5</a:t>
            </a:r>
          </a:p>
        </p:txBody>
      </p:sp>
    </p:spTree>
    <p:extLst>
      <p:ext uri="{BB962C8B-B14F-4D97-AF65-F5344CB8AC3E}">
        <p14:creationId xmlns:p14="http://schemas.microsoft.com/office/powerpoint/2010/main" val="1483617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092EE-EACB-D7AD-0277-BB9630F45BA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F9C2C40-B24C-C4A1-3F3B-44254958C6C4}"/>
              </a:ext>
            </a:extLst>
          </p:cNvPr>
          <p:cNvSpPr>
            <a:spLocks noGrp="1"/>
          </p:cNvSpPr>
          <p:nvPr>
            <p:ph type="body" sz="quarter" idx="16"/>
          </p:nvPr>
        </p:nvSpPr>
        <p:spPr>
          <a:xfrm>
            <a:off x="238125" y="130779"/>
            <a:ext cx="10984244" cy="803654"/>
          </a:xfrm>
        </p:spPr>
        <p:txBody>
          <a:bodyPr/>
          <a:lstStyle/>
          <a:p>
            <a:r>
              <a:rPr lang="en-US" sz="2800" dirty="0"/>
              <a:t>Logica finanziaria e pianificazione per le attività ricettive Pianificazione</a:t>
            </a:r>
            <a:endParaRPr lang="en-IE" sz="2800" dirty="0"/>
          </a:p>
        </p:txBody>
      </p:sp>
      <p:graphicFrame>
        <p:nvGraphicFramePr>
          <p:cNvPr id="9" name="Table 8">
            <a:extLst>
              <a:ext uri="{FF2B5EF4-FFF2-40B4-BE49-F238E27FC236}">
                <a16:creationId xmlns:a16="http://schemas.microsoft.com/office/drawing/2014/main" id="{2AE244AD-C210-9E55-E7E0-1890A8BDC5F7}"/>
              </a:ext>
            </a:extLst>
          </p:cNvPr>
          <p:cNvGraphicFramePr>
            <a:graphicFrameLocks noGrp="1"/>
          </p:cNvGraphicFramePr>
          <p:nvPr/>
        </p:nvGraphicFramePr>
        <p:xfrm>
          <a:off x="238125" y="698482"/>
          <a:ext cx="11620500" cy="5955300"/>
        </p:xfrm>
        <a:graphic>
          <a:graphicData uri="http://schemas.openxmlformats.org/drawingml/2006/table">
            <a:tbl>
              <a:tblPr/>
              <a:tblGrid>
                <a:gridCol w="990600">
                  <a:extLst>
                    <a:ext uri="{9D8B030D-6E8A-4147-A177-3AD203B41FA5}">
                      <a16:colId xmlns:a16="http://schemas.microsoft.com/office/drawing/2014/main" val="2849927846"/>
                    </a:ext>
                  </a:extLst>
                </a:gridCol>
                <a:gridCol w="2371725">
                  <a:extLst>
                    <a:ext uri="{9D8B030D-6E8A-4147-A177-3AD203B41FA5}">
                      <a16:colId xmlns:a16="http://schemas.microsoft.com/office/drawing/2014/main" val="1201256124"/>
                    </a:ext>
                  </a:extLst>
                </a:gridCol>
                <a:gridCol w="8258175">
                  <a:extLst>
                    <a:ext uri="{9D8B030D-6E8A-4147-A177-3AD203B41FA5}">
                      <a16:colId xmlns:a16="http://schemas.microsoft.com/office/drawing/2014/main" val="4165496528"/>
                    </a:ext>
                  </a:extLst>
                </a:gridCol>
              </a:tblGrid>
              <a:tr h="271959">
                <a:tc>
                  <a:txBody>
                    <a:bodyPr/>
                    <a:lstStyle/>
                    <a:p>
                      <a:pPr>
                        <a:buNone/>
                      </a:pPr>
                      <a:r>
                        <a:rPr lang="en-IE" sz="2000" b="1" dirty="0">
                          <a:solidFill>
                            <a:schemeClr val="bg1"/>
                          </a:solidFill>
                        </a:rPr>
                        <a:t>Sezione</a:t>
                      </a:r>
                      <a:endParaRPr lang="en-IE" sz="20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Sezione</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Perché è qui</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737105866"/>
                  </a:ext>
                </a:extLst>
              </a:tr>
              <a:tr h="679897">
                <a:tc>
                  <a:txBody>
                    <a:bodyPr/>
                    <a:lstStyle/>
                    <a:p>
                      <a:pPr algn="ctr">
                        <a:buNone/>
                      </a:pPr>
                      <a:r>
                        <a:rPr lang="en-IE" sz="2000" b="1" dirty="0"/>
                        <a:t>3</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Fondamenti di entrate e capacità</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1" i="1" dirty="0">
                          <a:solidFill>
                            <a:schemeClr val="bg1">
                              <a:lumMod val="50000"/>
                            </a:schemeClr>
                          </a:solidFill>
                        </a:rPr>
                        <a:t>Inizia calcolando quanto guadagni o tutte le tue entrate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Devi sapere quanto </a:t>
                      </a:r>
                      <a:r>
                        <a:rPr lang="en-US" sz="1900" b="1" dirty="0">
                          <a:solidFill>
                            <a:schemeClr val="bg1">
                              <a:lumMod val="50000"/>
                            </a:schemeClr>
                          </a:solidFill>
                        </a:rPr>
                        <a:t>guadagni </a:t>
                      </a:r>
                      <a:r>
                        <a:rPr lang="en-US" sz="1900" dirty="0">
                          <a:solidFill>
                            <a:schemeClr val="bg1">
                              <a:lumMod val="50000"/>
                            </a:schemeClr>
                          </a:solidFill>
                        </a:rPr>
                        <a:t>(fonti di reddito primarie e secondarie) e quante </a:t>
                      </a:r>
                      <a:r>
                        <a:rPr lang="en-US" sz="1900" b="1" dirty="0">
                          <a:solidFill>
                            <a:schemeClr val="bg1">
                              <a:lumMod val="50000"/>
                            </a:schemeClr>
                          </a:solidFill>
                        </a:rPr>
                        <a:t>notti puoi vendere.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8511184"/>
                  </a:ext>
                </a:extLst>
              </a:tr>
              <a:tr h="679897">
                <a:tc>
                  <a:txBody>
                    <a:bodyPr/>
                    <a:lstStyle/>
                    <a:p>
                      <a:pPr algn="ctr">
                        <a:buNone/>
                      </a:pPr>
                      <a:r>
                        <a:rPr lang="en-IE" sz="2000" b="1" dirty="0">
                          <a:solidFill>
                            <a:schemeClr val="bg1">
                              <a:lumMod val="50000"/>
                            </a:schemeClr>
                          </a:solidFill>
                        </a:rPr>
                        <a:t>4</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Struttura dei costi</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kern="1200" dirty="0">
                          <a:solidFill>
                            <a:schemeClr val="bg1">
                              <a:lumMod val="50000"/>
                            </a:schemeClr>
                          </a:solidFill>
                          <a:latin typeface="+mn-lt"/>
                          <a:ea typeface="+mn-ea"/>
                          <a:cs typeface="+mn-cs"/>
                        </a:rPr>
                        <a:t>Calcola quanto spendi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Senza conoscere i </a:t>
                      </a:r>
                      <a:r>
                        <a:rPr lang="en-US" sz="1900" b="1" dirty="0">
                          <a:solidFill>
                            <a:schemeClr val="bg1">
                              <a:lumMod val="50000"/>
                            </a:schemeClr>
                          </a:solidFill>
                        </a:rPr>
                        <a:t>costi fissi e variabili, </a:t>
                      </a:r>
                      <a:r>
                        <a:rPr lang="en-US" sz="1900" dirty="0">
                          <a:solidFill>
                            <a:schemeClr val="bg1">
                              <a:lumMod val="50000"/>
                            </a:schemeClr>
                          </a:solidFill>
                        </a:rPr>
                        <a:t>non è possibile fissare i prezzi o calcolare i profitti.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548506"/>
                  </a:ext>
                </a:extLst>
              </a:tr>
              <a:tr h="679897">
                <a:tc>
                  <a:txBody>
                    <a:bodyPr/>
                    <a:lstStyle/>
                    <a:p>
                      <a:pPr algn="ctr">
                        <a:buNone/>
                      </a:pPr>
                      <a:r>
                        <a:rPr lang="en-IE" sz="2000" b="1" dirty="0">
                          <a:solidFill>
                            <a:schemeClr val="bg1">
                              <a:lumMod val="50000"/>
                            </a:schemeClr>
                          </a:solidFill>
                        </a:rPr>
                        <a:t>5</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1" kern="1200" dirty="0">
                          <a:solidFill>
                            <a:schemeClr val="bg1"/>
                          </a:solidFill>
                          <a:latin typeface="+mn-lt"/>
                          <a:ea typeface="+mn-ea"/>
                          <a:cs typeface="+mn-cs"/>
                        </a:rPr>
                        <a:t>Conosci il tuo costo per notte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1" i="1" kern="1200" dirty="0">
                          <a:solidFill>
                            <a:srgbClr val="E96751"/>
                          </a:solidFill>
                          <a:latin typeface="+mn-lt"/>
                          <a:ea typeface="+mn-ea"/>
                          <a:cs typeface="+mn-cs"/>
                        </a:rPr>
                        <a:t>Calcola quanto deve coprire ogni notte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Aiuta a stabilire </a:t>
                      </a:r>
                      <a:r>
                        <a:rPr lang="en-US" sz="1900" b="1" dirty="0">
                          <a:solidFill>
                            <a:srgbClr val="595959"/>
                          </a:solidFill>
                        </a:rPr>
                        <a:t>il costo minimo </a:t>
                      </a:r>
                      <a:r>
                        <a:rPr lang="en-US" sz="1900" dirty="0">
                          <a:solidFill>
                            <a:srgbClr val="595959"/>
                          </a:solidFill>
                        </a:rPr>
                        <a:t>necessario per raggiungere il pareggio. Il </a:t>
                      </a:r>
                      <a:r>
                        <a:rPr lang="en-US" sz="1900" b="1" dirty="0">
                          <a:solidFill>
                            <a:srgbClr val="595959"/>
                          </a:solidFill>
                        </a:rPr>
                        <a:t>costo per notte </a:t>
                      </a:r>
                      <a:r>
                        <a:rPr lang="en-US" sz="1900" dirty="0">
                          <a:solidFill>
                            <a:srgbClr val="595959"/>
                          </a:solidFill>
                        </a:rPr>
                        <a:t>si calcola dividendo i costi totali per il numero previsto di notti vendute.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859256"/>
                  </a:ext>
                </a:extLst>
              </a:tr>
              <a:tr h="679897">
                <a:tc>
                  <a:txBody>
                    <a:bodyPr/>
                    <a:lstStyle/>
                    <a:p>
                      <a:pPr algn="ctr">
                        <a:buNone/>
                      </a:pPr>
                      <a:r>
                        <a:rPr lang="en-IE" sz="2000" b="1" dirty="0"/>
                        <a:t>6</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Analisi del punto di pareggio, pianificazione dell'occupazione e delle entrate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Determina il tuo punto di sopravvivenza finanziaria e prevedi il potenziale di occupazione e ricavi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Ti spiega come </a:t>
                      </a:r>
                      <a:r>
                        <a:rPr lang="en-US" sz="1900" b="1" dirty="0">
                          <a:solidFill>
                            <a:schemeClr val="bg1">
                              <a:lumMod val="50000"/>
                            </a:schemeClr>
                          </a:solidFill>
                        </a:rPr>
                        <a:t>smettere</a:t>
                      </a:r>
                      <a:r>
                        <a:rPr lang="en-US" sz="1900" dirty="0">
                          <a:solidFill>
                            <a:schemeClr val="bg1">
                              <a:lumMod val="50000"/>
                            </a:schemeClr>
                          </a:solidFill>
                        </a:rPr>
                        <a:t> di </a:t>
                      </a:r>
                      <a:r>
                        <a:rPr lang="en-US" sz="1900" b="1" dirty="0">
                          <a:solidFill>
                            <a:schemeClr val="bg1">
                              <a:lumMod val="50000"/>
                            </a:schemeClr>
                          </a:solidFill>
                        </a:rPr>
                        <a:t>perdere denaro</a:t>
                      </a:r>
                      <a:r>
                        <a:rPr lang="en-US" sz="1900" dirty="0">
                          <a:solidFill>
                            <a:schemeClr val="bg1">
                              <a:lumMod val="50000"/>
                            </a:schemeClr>
                          </a:solidFill>
                        </a:rPr>
                        <a:t>. Una volta noti i costi, calcola quante </a:t>
                      </a:r>
                      <a:r>
                        <a:rPr lang="en-US" sz="1900" b="1" dirty="0">
                          <a:solidFill>
                            <a:schemeClr val="bg1">
                              <a:lumMod val="50000"/>
                            </a:schemeClr>
                          </a:solidFill>
                        </a:rPr>
                        <a:t>prenotazioni sono necessarie per raggiungere il punto di pareggio</a:t>
                      </a:r>
                      <a:r>
                        <a:rPr lang="en-US" sz="1900" dirty="0">
                          <a:solidFill>
                            <a:schemeClr val="bg1">
                              <a:lumMod val="50000"/>
                            </a:schemeClr>
                          </a:solidFill>
                        </a:rPr>
                        <a:t>. Assicurati prezzi realizzabili con </a:t>
                      </a:r>
                      <a:r>
                        <a:rPr lang="en-US" sz="1900" b="1" dirty="0">
                          <a:solidFill>
                            <a:schemeClr val="bg1">
                              <a:lumMod val="50000"/>
                            </a:schemeClr>
                          </a:solidFill>
                        </a:rPr>
                        <a:t>obiettivi di prenotazione realistici </a:t>
                      </a:r>
                      <a:r>
                        <a:rPr lang="en-US" sz="1900" dirty="0">
                          <a:solidFill>
                            <a:schemeClr val="bg1">
                              <a:lumMod val="50000"/>
                            </a:schemeClr>
                          </a:solidFill>
                        </a:rPr>
                        <a:t>e </a:t>
                      </a:r>
                      <a:r>
                        <a:rPr lang="en-US" sz="1900" b="1" dirty="0">
                          <a:solidFill>
                            <a:schemeClr val="bg1">
                              <a:lumMod val="50000"/>
                            </a:schemeClr>
                          </a:solidFill>
                        </a:rPr>
                        <a:t>obiettivi di percentuale di occupazione.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71939"/>
                  </a:ext>
                </a:extLst>
              </a:tr>
              <a:tr h="679897">
                <a:tc>
                  <a:txBody>
                    <a:bodyPr/>
                    <a:lstStyle/>
                    <a:p>
                      <a:pPr algn="ctr">
                        <a:buNone/>
                      </a:pPr>
                      <a:r>
                        <a:rPr lang="en-IE" sz="2000" b="1" dirty="0">
                          <a:solidFill>
                            <a:schemeClr val="bg1">
                              <a:lumMod val="50000"/>
                            </a:schemeClr>
                          </a:solidFill>
                        </a:rPr>
                        <a:t>7</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Strategie di profitto e prezzi</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Scegliete quindi una strategia di prezzo in linea con i vostri obiettivi</a:t>
                      </a:r>
                    </a:p>
                    <a:p>
                      <a:pPr>
                        <a:buNone/>
                      </a:pPr>
                      <a:r>
                        <a:rPr lang="en-US" sz="1900" dirty="0">
                          <a:solidFill>
                            <a:schemeClr val="bg1">
                              <a:lumMod val="50000"/>
                            </a:schemeClr>
                          </a:solidFill>
                        </a:rPr>
                        <a:t>Una volta fatto tutto questo, potrai </a:t>
                      </a:r>
                      <a:r>
                        <a:rPr lang="en-US" sz="1900" b="1" dirty="0">
                          <a:solidFill>
                            <a:schemeClr val="bg1">
                              <a:lumMod val="50000"/>
                            </a:schemeClr>
                          </a:solidFill>
                        </a:rPr>
                        <a:t>fissare</a:t>
                      </a:r>
                      <a:r>
                        <a:rPr lang="en-US" sz="1900" dirty="0">
                          <a:solidFill>
                            <a:schemeClr val="bg1">
                              <a:lumMod val="50000"/>
                            </a:schemeClr>
                          </a:solidFill>
                        </a:rPr>
                        <a:t> con sicurezza </a:t>
                      </a:r>
                      <a:r>
                        <a:rPr lang="en-US" sz="1900" b="1" dirty="0">
                          <a:solidFill>
                            <a:schemeClr val="bg1">
                              <a:lumMod val="50000"/>
                            </a:schemeClr>
                          </a:solidFill>
                        </a:rPr>
                        <a:t>i prezzi </a:t>
                      </a:r>
                      <a:r>
                        <a:rPr lang="en-US" sz="1900" dirty="0">
                          <a:solidFill>
                            <a:schemeClr val="bg1">
                              <a:lumMod val="50000"/>
                            </a:schemeClr>
                          </a:solidFill>
                        </a:rPr>
                        <a:t>e </a:t>
                      </a:r>
                      <a:r>
                        <a:rPr lang="en-US" sz="1900" b="1" dirty="0">
                          <a:solidFill>
                            <a:schemeClr val="bg1">
                              <a:lumMod val="50000"/>
                            </a:schemeClr>
                          </a:solidFill>
                        </a:rPr>
                        <a:t>gli obiettivi di profitto</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0225255"/>
                  </a:ext>
                </a:extLst>
              </a:tr>
            </a:tbl>
          </a:graphicData>
        </a:graphic>
      </p:graphicFrame>
      <p:sp>
        <p:nvSpPr>
          <p:cNvPr id="2" name="Arrow: Right 1">
            <a:extLst>
              <a:ext uri="{FF2B5EF4-FFF2-40B4-BE49-F238E27FC236}">
                <a16:creationId xmlns:a16="http://schemas.microsoft.com/office/drawing/2014/main" id="{E861D28A-13D3-3D21-21ED-817BE6FE2D21}"/>
              </a:ext>
            </a:extLst>
          </p:cNvPr>
          <p:cNvSpPr/>
          <p:nvPr/>
        </p:nvSpPr>
        <p:spPr>
          <a:xfrm>
            <a:off x="0" y="3258708"/>
            <a:ext cx="609600" cy="390525"/>
          </a:xfrm>
          <a:prstGeom prst="rightArrow">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243441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41C5A-9457-0B02-378A-DF84A8B22345}"/>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CA774AAC-0742-F676-F7B0-4ADD08473A0E}"/>
              </a:ext>
            </a:extLst>
          </p:cNvPr>
          <p:cNvSpPr>
            <a:spLocks noGrp="1"/>
          </p:cNvSpPr>
          <p:nvPr>
            <p:ph type="body" sz="quarter" idx="28"/>
          </p:nvPr>
        </p:nvSpPr>
        <p:spPr>
          <a:xfrm>
            <a:off x="600550" y="1337990"/>
            <a:ext cx="5177408" cy="4671588"/>
          </a:xfrm>
        </p:spPr>
        <p:txBody>
          <a:bodyPr/>
          <a:lstStyle/>
          <a:p>
            <a:pPr marL="0" indent="0">
              <a:spcAft>
                <a:spcPts val="600"/>
              </a:spcAft>
            </a:pPr>
            <a:r>
              <a:rPr lang="en-US" b="1" i="1" dirty="0"/>
              <a:t>Per determinare l'importo minimo che devi addebitare per notte per coprire tutti i costi operativi, aiutandoti a evitare prezzi troppo bassi e prenotazioni non sostenibili.</a:t>
            </a:r>
          </a:p>
          <a:p>
            <a:pPr marL="0" indent="0">
              <a:spcAft>
                <a:spcPts val="600"/>
              </a:spcAft>
            </a:pPr>
            <a:r>
              <a:rPr lang="en-US" dirty="0"/>
              <a:t>Per calcolare il costo per notte, prendi i tuoi costi annuali totali (fissi + variabili stimati) e dividili per il numero previsto di notti vendute. Questo ti darà il costo minimo per notte, ovvero quanto ti serve per andare in pareggio per ogni notte ospite. Questa cifra dovrebbe guidare il tuo prezzo base, in modo da non operare mai in perdita senza rendertene conto.</a:t>
            </a:r>
            <a:endParaRPr lang="en-IE" dirty="0"/>
          </a:p>
        </p:txBody>
      </p:sp>
      <p:sp>
        <p:nvSpPr>
          <p:cNvPr id="9" name="Text Placeholder 8">
            <a:extLst>
              <a:ext uri="{FF2B5EF4-FFF2-40B4-BE49-F238E27FC236}">
                <a16:creationId xmlns:a16="http://schemas.microsoft.com/office/drawing/2014/main" id="{06409772-FB27-1270-9136-3556B449B982}"/>
              </a:ext>
            </a:extLst>
          </p:cNvPr>
          <p:cNvSpPr>
            <a:spLocks noGrp="1"/>
          </p:cNvSpPr>
          <p:nvPr>
            <p:ph type="body" sz="quarter" idx="27"/>
          </p:nvPr>
        </p:nvSpPr>
        <p:spPr>
          <a:xfrm>
            <a:off x="295276" y="405222"/>
            <a:ext cx="5347198" cy="720752"/>
          </a:xfrm>
        </p:spPr>
        <p:txBody>
          <a:bodyPr/>
          <a:lstStyle/>
          <a:p>
            <a:pPr algn="ctr"/>
            <a:r>
              <a:rPr lang="en-US" sz="3200" dirty="0"/>
              <a:t>Conosci il tuo costo per notte</a:t>
            </a:r>
          </a:p>
        </p:txBody>
      </p:sp>
      <p:sp>
        <p:nvSpPr>
          <p:cNvPr id="30" name="Text Placeholder 1">
            <a:extLst>
              <a:ext uri="{FF2B5EF4-FFF2-40B4-BE49-F238E27FC236}">
                <a16:creationId xmlns:a16="http://schemas.microsoft.com/office/drawing/2014/main" id="{E5C57B75-96B8-92B3-AF72-53EC722960ED}"/>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14</a:t>
            </a:r>
          </a:p>
        </p:txBody>
      </p:sp>
      <p:sp>
        <p:nvSpPr>
          <p:cNvPr id="32" name="Text Placeholder 4">
            <a:extLst>
              <a:ext uri="{FF2B5EF4-FFF2-40B4-BE49-F238E27FC236}">
                <a16:creationId xmlns:a16="http://schemas.microsoft.com/office/drawing/2014/main" id="{F4D913CD-E54D-51BC-CCCC-395BEB5BD372}"/>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15</a:t>
            </a:r>
          </a:p>
        </p:txBody>
      </p:sp>
      <p:sp>
        <p:nvSpPr>
          <p:cNvPr id="34" name="Text Placeholder 6">
            <a:extLst>
              <a:ext uri="{FF2B5EF4-FFF2-40B4-BE49-F238E27FC236}">
                <a16:creationId xmlns:a16="http://schemas.microsoft.com/office/drawing/2014/main" id="{EFF9053C-B1BA-C9B3-31E1-A0757C36DC4D}"/>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16</a:t>
            </a:r>
          </a:p>
        </p:txBody>
      </p:sp>
      <p:cxnSp>
        <p:nvCxnSpPr>
          <p:cNvPr id="2" name="Straight Connector 1">
            <a:extLst>
              <a:ext uri="{FF2B5EF4-FFF2-40B4-BE49-F238E27FC236}">
                <a16:creationId xmlns:a16="http://schemas.microsoft.com/office/drawing/2014/main" id="{C677B480-1278-4051-E747-E432CD3E5E80}"/>
              </a:ext>
            </a:extLst>
          </p:cNvPr>
          <p:cNvCxnSpPr>
            <a:cxnSpLocks/>
          </p:cNvCxnSpPr>
          <p:nvPr/>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F0BD8CB-9425-B50C-771E-3C9CA7560BD2}"/>
              </a:ext>
            </a:extLst>
          </p:cNvPr>
          <p:cNvCxnSpPr>
            <a:cxnSpLocks/>
          </p:cNvCxnSpPr>
          <p:nvPr/>
        </p:nvCxnSpPr>
        <p:spPr>
          <a:xfrm flipH="1">
            <a:off x="5726023" y="30365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E09A0BD-46CA-D945-F5E3-FC70C3A3523F}"/>
              </a:ext>
            </a:extLst>
          </p:cNvPr>
          <p:cNvCxnSpPr>
            <a:cxnSpLocks/>
          </p:cNvCxnSpPr>
          <p:nvPr/>
        </p:nvCxnSpPr>
        <p:spPr>
          <a:xfrm flipH="1">
            <a:off x="5777958" y="39699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46A4D22C-EC8B-0F17-0B31-AEB955B7C166}"/>
              </a:ext>
            </a:extLst>
          </p:cNvPr>
          <p:cNvSpPr txBox="1">
            <a:spLocks/>
          </p:cNvSpPr>
          <p:nvPr/>
        </p:nvSpPr>
        <p:spPr>
          <a:xfrm>
            <a:off x="6782600" y="3298527"/>
            <a:ext cx="4931847"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000" dirty="0"/>
              <a:t>Entrate nette per notte</a:t>
            </a:r>
          </a:p>
          <a:p>
            <a:r>
              <a:rPr lang="en-US" sz="1600" b="0" i="1" dirty="0"/>
              <a:t>Quello che guadagni da ogni prenotazione dopo aver sottratto i costi di gestione della prenotazione.</a:t>
            </a:r>
          </a:p>
          <a:p>
            <a:endParaRPr lang="en-IE" sz="2000" dirty="0"/>
          </a:p>
        </p:txBody>
      </p:sp>
      <p:sp>
        <p:nvSpPr>
          <p:cNvPr id="8" name="Text Placeholder 2">
            <a:extLst>
              <a:ext uri="{FF2B5EF4-FFF2-40B4-BE49-F238E27FC236}">
                <a16:creationId xmlns:a16="http://schemas.microsoft.com/office/drawing/2014/main" id="{68CB62E7-09C3-9BB3-4AC4-A367B29AA055}"/>
              </a:ext>
            </a:extLst>
          </p:cNvPr>
          <p:cNvSpPr txBox="1">
            <a:spLocks/>
          </p:cNvSpPr>
          <p:nvPr/>
        </p:nvSpPr>
        <p:spPr>
          <a:xfrm>
            <a:off x="6804803" y="2249309"/>
            <a:ext cx="5177408"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1800" b="1" dirty="0">
                <a:solidFill>
                  <a:srgbClr val="595959"/>
                </a:solidFill>
              </a:rPr>
              <a:t>Imposta il prezzo medio/base o minimo per notte</a:t>
            </a:r>
            <a:endParaRPr lang="en-IE" sz="1800" dirty="0">
              <a:solidFill>
                <a:srgbClr val="595959"/>
              </a:solidFill>
            </a:endParaRPr>
          </a:p>
          <a:p>
            <a:pPr marL="0" indent="0">
              <a:spcBef>
                <a:spcPts val="0"/>
              </a:spcBef>
              <a:buFont typeface="Arial" panose="020B0604020202020204" pitchFamily="34" charset="0"/>
              <a:buNone/>
            </a:pPr>
            <a:r>
              <a:rPr lang="en-US" sz="1600" i="1" dirty="0">
                <a:solidFill>
                  <a:srgbClr val="595959"/>
                </a:solidFill>
              </a:rPr>
              <a:t>Copri i tuoi costi e raggiungi i tuoi obiettivi di prezzo minimo.</a:t>
            </a:r>
            <a:endParaRPr lang="en-IE" sz="2000" dirty="0">
              <a:solidFill>
                <a:srgbClr val="595959"/>
              </a:solidFill>
            </a:endParaRPr>
          </a:p>
        </p:txBody>
      </p:sp>
      <p:sp>
        <p:nvSpPr>
          <p:cNvPr id="11" name="Text Placeholder 11">
            <a:extLst>
              <a:ext uri="{FF2B5EF4-FFF2-40B4-BE49-F238E27FC236}">
                <a16:creationId xmlns:a16="http://schemas.microsoft.com/office/drawing/2014/main" id="{77D56B71-D49B-4A6B-F562-B8F30C433649}"/>
              </a:ext>
            </a:extLst>
          </p:cNvPr>
          <p:cNvSpPr txBox="1">
            <a:spLocks/>
          </p:cNvSpPr>
          <p:nvPr/>
        </p:nvSpPr>
        <p:spPr>
          <a:xfrm>
            <a:off x="6804803" y="1457977"/>
            <a:ext cx="4608000"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000" b="1" dirty="0">
                <a:solidFill>
                  <a:srgbClr val="595959"/>
                </a:solidFill>
              </a:rPr>
              <a:t>Conosci i tuoi costi notturni</a:t>
            </a:r>
          </a:p>
          <a:p>
            <a:pPr marL="0" indent="0">
              <a:spcBef>
                <a:spcPts val="0"/>
              </a:spcBef>
              <a:buFont typeface="Arial" panose="020B0604020202020204" pitchFamily="34" charset="0"/>
              <a:buNone/>
            </a:pPr>
            <a:r>
              <a:rPr lang="en-US" sz="1600" i="1" dirty="0">
                <a:solidFill>
                  <a:srgbClr val="595959"/>
                </a:solidFill>
              </a:rPr>
              <a:t>Dividi i costi annuali per il numero previsto di notti vendute per ottenere il tuo costo minimo per notte.</a:t>
            </a:r>
          </a:p>
          <a:p>
            <a:pPr marL="0" indent="0">
              <a:spcBef>
                <a:spcPts val="0"/>
              </a:spcBef>
              <a:buFont typeface="Arial" panose="020B0604020202020204" pitchFamily="34" charset="0"/>
              <a:buNone/>
            </a:pPr>
            <a:endParaRPr lang="en-IE" sz="2000" b="1" dirty="0">
              <a:solidFill>
                <a:srgbClr val="595959"/>
              </a:solidFill>
            </a:endParaRPr>
          </a:p>
        </p:txBody>
      </p:sp>
    </p:spTree>
    <p:extLst>
      <p:ext uri="{BB962C8B-B14F-4D97-AF65-F5344CB8AC3E}">
        <p14:creationId xmlns:p14="http://schemas.microsoft.com/office/powerpoint/2010/main" val="2183020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DD3F7-5910-80B5-B9C8-11DBF2972B5C}"/>
            </a:ext>
          </a:extLst>
        </p:cNvPr>
        <p:cNvGrpSpPr/>
        <p:nvPr/>
      </p:nvGrpSpPr>
      <p:grpSpPr>
        <a:xfrm>
          <a:off x="0" y="0"/>
          <a:ext cx="0" cy="0"/>
          <a:chOff x="0" y="0"/>
          <a:chExt cx="0" cy="0"/>
        </a:xfrm>
      </p:grpSpPr>
      <p:sp>
        <p:nvSpPr>
          <p:cNvPr id="13" name="Text Placeholder 4">
            <a:extLst>
              <a:ext uri="{FF2B5EF4-FFF2-40B4-BE49-F238E27FC236}">
                <a16:creationId xmlns:a16="http://schemas.microsoft.com/office/drawing/2014/main" id="{D022CAFC-5132-01D9-5B0A-1BED01CF2096}"/>
              </a:ext>
            </a:extLst>
          </p:cNvPr>
          <p:cNvSpPr txBox="1">
            <a:spLocks/>
          </p:cNvSpPr>
          <p:nvPr/>
        </p:nvSpPr>
        <p:spPr>
          <a:xfrm>
            <a:off x="290008" y="1876698"/>
            <a:ext cx="2750717" cy="1049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IE" sz="3000" dirty="0">
                <a:solidFill>
                  <a:schemeClr val="bg1"/>
                </a:solidFill>
              </a:rPr>
              <a:t>Importante, per poter ottenere il prezzo basato sui costi</a:t>
            </a:r>
            <a:endParaRPr lang="en-US" sz="3000" dirty="0">
              <a:solidFill>
                <a:schemeClr val="bg1"/>
              </a:solidFill>
            </a:endParaRPr>
          </a:p>
        </p:txBody>
      </p:sp>
      <p:sp>
        <p:nvSpPr>
          <p:cNvPr id="14" name="Text Placeholder 5">
            <a:extLst>
              <a:ext uri="{FF2B5EF4-FFF2-40B4-BE49-F238E27FC236}">
                <a16:creationId xmlns:a16="http://schemas.microsoft.com/office/drawing/2014/main" id="{5F3E0DAB-957A-E279-CF02-E7C060920A99}"/>
              </a:ext>
            </a:extLst>
          </p:cNvPr>
          <p:cNvSpPr txBox="1">
            <a:spLocks/>
          </p:cNvSpPr>
          <p:nvPr/>
        </p:nvSpPr>
        <p:spPr>
          <a:xfrm>
            <a:off x="0" y="657812"/>
            <a:ext cx="3405693" cy="3855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600" b="1" dirty="0">
                <a:solidFill>
                  <a:schemeClr val="bg1"/>
                </a:solidFill>
              </a:rPr>
              <a:t>Conosci i tuoi costi giornalieri</a:t>
            </a:r>
            <a:endParaRPr lang="en-US" sz="3600" b="1" dirty="0">
              <a:solidFill>
                <a:schemeClr val="bg1"/>
              </a:solidFill>
            </a:endParaRPr>
          </a:p>
        </p:txBody>
      </p:sp>
      <p:sp>
        <p:nvSpPr>
          <p:cNvPr id="16" name="Text Placeholder 3">
            <a:extLst>
              <a:ext uri="{FF2B5EF4-FFF2-40B4-BE49-F238E27FC236}">
                <a16:creationId xmlns:a16="http://schemas.microsoft.com/office/drawing/2014/main" id="{679E914B-A930-D7B3-CCB6-765AF09F1381}"/>
              </a:ext>
            </a:extLst>
          </p:cNvPr>
          <p:cNvSpPr txBox="1">
            <a:spLocks/>
          </p:cNvSpPr>
          <p:nvPr/>
        </p:nvSpPr>
        <p:spPr>
          <a:xfrm>
            <a:off x="4333874" y="330887"/>
            <a:ext cx="7568118" cy="3499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200" dirty="0">
                <a:solidFill>
                  <a:srgbClr val="595959"/>
                </a:solidFill>
              </a:rPr>
              <a:t>Il costo per notte è quanto ti costa effettivamente ospitare un ospite </a:t>
            </a:r>
            <a:r>
              <a:rPr lang="en-US" sz="2200" b="1" dirty="0">
                <a:solidFill>
                  <a:srgbClr val="595959"/>
                </a:solidFill>
              </a:rPr>
              <a:t>per una notte</a:t>
            </a:r>
            <a:r>
              <a:rPr lang="en-US" sz="2200" dirty="0">
                <a:solidFill>
                  <a:srgbClr val="595959"/>
                </a:solidFill>
              </a:rPr>
              <a:t>, comprese le spese fisse annuali e i costi variabili come la pulizia o la colazione. Non è quello che pagano gli ospiti, ma quello che paghi </a:t>
            </a:r>
            <a:r>
              <a:rPr lang="en-US" sz="2200" i="1" dirty="0">
                <a:solidFill>
                  <a:srgbClr val="595959"/>
                </a:solidFill>
              </a:rPr>
              <a:t>tu </a:t>
            </a:r>
            <a:r>
              <a:rPr lang="en-US" sz="2200" dirty="0">
                <a:solidFill>
                  <a:srgbClr val="595959"/>
                </a:solidFill>
              </a:rPr>
              <a:t>per aprire le porte ogni notte.</a:t>
            </a:r>
          </a:p>
          <a:p>
            <a:pPr marL="0" indent="0">
              <a:lnSpc>
                <a:spcPct val="100000"/>
              </a:lnSpc>
              <a:spcBef>
                <a:spcPts val="0"/>
              </a:spcBef>
              <a:spcAft>
                <a:spcPts val="600"/>
              </a:spcAft>
              <a:buNone/>
            </a:pPr>
            <a:r>
              <a:rPr lang="en-US" sz="2200" b="1" dirty="0">
                <a:solidFill>
                  <a:srgbClr val="E96751"/>
                </a:solidFill>
              </a:rPr>
              <a:t>Conoscere il costo per notte ti aiuta a:</a:t>
            </a:r>
          </a:p>
          <a:p>
            <a:pPr>
              <a:lnSpc>
                <a:spcPct val="100000"/>
              </a:lnSpc>
              <a:spcBef>
                <a:spcPts val="0"/>
              </a:spcBef>
            </a:pPr>
            <a:r>
              <a:rPr lang="en-US" sz="2200" dirty="0">
                <a:solidFill>
                  <a:srgbClr val="595959"/>
                </a:solidFill>
              </a:rPr>
              <a:t>Stabilire un prezzo che copra le tue spese</a:t>
            </a:r>
          </a:p>
          <a:p>
            <a:pPr>
              <a:lnSpc>
                <a:spcPct val="100000"/>
              </a:lnSpc>
              <a:spcBef>
                <a:spcPts val="0"/>
              </a:spcBef>
            </a:pPr>
            <a:r>
              <a:rPr lang="en-US" sz="2200" dirty="0">
                <a:solidFill>
                  <a:srgbClr val="595959"/>
                </a:solidFill>
              </a:rPr>
              <a:t>Evitare di applicare tariffe troppo basse</a:t>
            </a:r>
          </a:p>
          <a:p>
            <a:pPr>
              <a:lnSpc>
                <a:spcPct val="100000"/>
              </a:lnSpc>
              <a:spcBef>
                <a:spcPts val="0"/>
              </a:spcBef>
            </a:pPr>
            <a:r>
              <a:rPr lang="en-US" sz="2200" dirty="0">
                <a:solidFill>
                  <a:srgbClr val="595959"/>
                </a:solidFill>
              </a:rPr>
              <a:t>Comprendere il tuo punto di pareggio</a:t>
            </a:r>
          </a:p>
          <a:p>
            <a:pPr>
              <a:lnSpc>
                <a:spcPct val="100000"/>
              </a:lnSpc>
              <a:spcBef>
                <a:spcPts val="0"/>
              </a:spcBef>
            </a:pPr>
            <a:r>
              <a:rPr lang="en-US" sz="2200" dirty="0">
                <a:solidFill>
                  <a:srgbClr val="595959"/>
                </a:solidFill>
              </a:rPr>
              <a:t>Costruire una strategia di prezzo redditizia</a:t>
            </a:r>
          </a:p>
          <a:p>
            <a:pPr marL="0" indent="0">
              <a:lnSpc>
                <a:spcPct val="100000"/>
              </a:lnSpc>
              <a:spcBef>
                <a:spcPts val="0"/>
              </a:spcBef>
              <a:spcAft>
                <a:spcPts val="600"/>
              </a:spcAft>
              <a:buNone/>
            </a:pPr>
            <a:endParaRPr lang="en-US" sz="2200" b="1" dirty="0">
              <a:solidFill>
                <a:srgbClr val="595959"/>
              </a:solidFill>
            </a:endParaRPr>
          </a:p>
          <a:p>
            <a:pPr marL="0" indent="0">
              <a:lnSpc>
                <a:spcPct val="100000"/>
              </a:lnSpc>
              <a:spcBef>
                <a:spcPts val="0"/>
              </a:spcBef>
              <a:spcAft>
                <a:spcPts val="600"/>
              </a:spcAft>
              <a:buNone/>
            </a:pPr>
            <a:r>
              <a:rPr lang="en-US" sz="2200" b="1" dirty="0">
                <a:solidFill>
                  <a:srgbClr val="E96751"/>
                </a:solidFill>
              </a:rPr>
              <a:t>Senza questi dati, potresti andare incontro a perdite o perdere opportunità. </a:t>
            </a:r>
            <a:r>
              <a:rPr lang="en-US" sz="2200" dirty="0">
                <a:solidFill>
                  <a:srgbClr val="595959"/>
                </a:solidFill>
              </a:rPr>
              <a:t>Il primo e più importante passo è calcolare tutti i costi di gestione della tua struttura ricettiva, che costituiranno la base del tuo prezzo basato sui costi. </a:t>
            </a:r>
          </a:p>
          <a:p>
            <a:pPr>
              <a:lnSpc>
                <a:spcPct val="100000"/>
              </a:lnSpc>
              <a:spcBef>
                <a:spcPts val="0"/>
              </a:spcBef>
              <a:spcAft>
                <a:spcPts val="600"/>
              </a:spcAft>
            </a:pPr>
            <a:r>
              <a:rPr lang="en-US" sz="2200" b="1" dirty="0">
                <a:solidFill>
                  <a:srgbClr val="595959"/>
                </a:solidFill>
              </a:rPr>
              <a:t>Costi fissi </a:t>
            </a:r>
            <a:r>
              <a:rPr lang="en-US" sz="2200" dirty="0">
                <a:solidFill>
                  <a:srgbClr val="595959"/>
                </a:solidFill>
              </a:rPr>
              <a:t>(ad es. assicurazione, rimborsi prestiti, </a:t>
            </a:r>
            <a:r>
              <a:rPr lang="en-US" sz="2200" dirty="0" err="1">
                <a:solidFill>
                  <a:srgbClr val="595959"/>
                </a:solidFill>
              </a:rPr>
              <a:t>licenze</a:t>
            </a:r>
            <a:r>
              <a:rPr lang="en-US" sz="2200" dirty="0">
                <a:solidFill>
                  <a:srgbClr val="595959"/>
                </a:solidFill>
              </a:rPr>
              <a:t>)</a:t>
            </a:r>
          </a:p>
          <a:p>
            <a:pPr>
              <a:lnSpc>
                <a:spcPct val="100000"/>
              </a:lnSpc>
              <a:spcBef>
                <a:spcPts val="0"/>
              </a:spcBef>
              <a:spcAft>
                <a:spcPts val="600"/>
              </a:spcAft>
            </a:pPr>
            <a:r>
              <a:rPr lang="en-US" sz="2200" b="1" dirty="0">
                <a:solidFill>
                  <a:srgbClr val="595959"/>
                </a:solidFill>
              </a:rPr>
              <a:t>Costi variabili </a:t>
            </a:r>
            <a:r>
              <a:rPr lang="en-US" sz="2200" dirty="0">
                <a:solidFill>
                  <a:srgbClr val="595959"/>
                </a:solidFill>
              </a:rPr>
              <a:t>(ad es. pulizie, utenze per soggiorno ospite)</a:t>
            </a:r>
          </a:p>
          <a:p>
            <a:pPr marL="0" indent="0">
              <a:lnSpc>
                <a:spcPct val="100000"/>
              </a:lnSpc>
              <a:spcBef>
                <a:spcPts val="0"/>
              </a:spcBef>
              <a:spcAft>
                <a:spcPts val="600"/>
              </a:spcAft>
              <a:buNone/>
            </a:pPr>
            <a:r>
              <a:rPr lang="en-US" sz="2200" dirty="0">
                <a:solidFill>
                  <a:srgbClr val="595959"/>
                </a:solidFill>
              </a:rPr>
              <a:t>Quindi, stima </a:t>
            </a:r>
            <a:r>
              <a:rPr lang="en-US" sz="2200" b="1" dirty="0">
                <a:solidFill>
                  <a:srgbClr val="595959"/>
                </a:solidFill>
              </a:rPr>
              <a:t>il numero medio di notti prenotate </a:t>
            </a:r>
            <a:r>
              <a:rPr lang="en-US" sz="2200" dirty="0">
                <a:solidFill>
                  <a:srgbClr val="595959"/>
                </a:solidFill>
              </a:rPr>
              <a:t>all'anno.</a:t>
            </a:r>
          </a:p>
          <a:p>
            <a:pPr marL="0" indent="0">
              <a:lnSpc>
                <a:spcPct val="100000"/>
              </a:lnSpc>
              <a:spcBef>
                <a:spcPts val="0"/>
              </a:spcBef>
              <a:spcAft>
                <a:spcPts val="600"/>
              </a:spcAft>
              <a:buNone/>
            </a:pPr>
            <a:endParaRPr lang="en-US" sz="2200" dirty="0">
              <a:solidFill>
                <a:srgbClr val="595959"/>
              </a:solidFill>
            </a:endParaRPr>
          </a:p>
          <a:p>
            <a:pPr>
              <a:lnSpc>
                <a:spcPct val="100000"/>
              </a:lnSpc>
              <a:spcBef>
                <a:spcPts val="0"/>
              </a:spcBef>
              <a:spcAft>
                <a:spcPts val="600"/>
              </a:spcAft>
            </a:pPr>
            <a:endParaRPr lang="en-US" sz="2200" dirty="0">
              <a:solidFill>
                <a:srgbClr val="595959"/>
              </a:solidFill>
            </a:endParaRPr>
          </a:p>
          <a:p>
            <a:pPr>
              <a:lnSpc>
                <a:spcPct val="100000"/>
              </a:lnSpc>
              <a:spcBef>
                <a:spcPts val="0"/>
              </a:spcBef>
              <a:spcAft>
                <a:spcPts val="600"/>
              </a:spcAft>
            </a:pPr>
            <a:endParaRPr lang="en-US" sz="2200" dirty="0">
              <a:solidFill>
                <a:srgbClr val="595959"/>
              </a:solidFill>
            </a:endParaRPr>
          </a:p>
        </p:txBody>
      </p:sp>
      <p:grpSp>
        <p:nvGrpSpPr>
          <p:cNvPr id="5" name="Group 4">
            <a:extLst>
              <a:ext uri="{FF2B5EF4-FFF2-40B4-BE49-F238E27FC236}">
                <a16:creationId xmlns:a16="http://schemas.microsoft.com/office/drawing/2014/main" id="{80256282-B19D-C720-E64F-DB0AEFDD8EE7}"/>
              </a:ext>
            </a:extLst>
          </p:cNvPr>
          <p:cNvGrpSpPr/>
          <p:nvPr/>
        </p:nvGrpSpPr>
        <p:grpSpPr>
          <a:xfrm>
            <a:off x="10435032" y="2187226"/>
            <a:ext cx="1081945" cy="1011723"/>
            <a:chOff x="1016000" y="1137920"/>
            <a:chExt cx="1016000" cy="1016000"/>
          </a:xfrm>
        </p:grpSpPr>
        <p:sp>
          <p:nvSpPr>
            <p:cNvPr id="6" name="Oval 5">
              <a:extLst>
                <a:ext uri="{FF2B5EF4-FFF2-40B4-BE49-F238E27FC236}">
                  <a16:creationId xmlns:a16="http://schemas.microsoft.com/office/drawing/2014/main" id="{FA04A15C-A87D-9287-EB99-0B7D2251C23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3D7A344E-6B26-A544-6AAE-A734E2A28173}"/>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14</a:t>
              </a:r>
            </a:p>
          </p:txBody>
        </p:sp>
      </p:grpSp>
    </p:spTree>
    <p:extLst>
      <p:ext uri="{BB962C8B-B14F-4D97-AF65-F5344CB8AC3E}">
        <p14:creationId xmlns:p14="http://schemas.microsoft.com/office/powerpoint/2010/main" val="2563871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6DEE6C-8C29-124C-2A0F-F48387A0ACCD}"/>
              </a:ext>
            </a:extLst>
          </p:cNvPr>
          <p:cNvSpPr>
            <a:spLocks noGrp="1"/>
          </p:cNvSpPr>
          <p:nvPr>
            <p:ph type="body" sz="quarter" idx="16"/>
          </p:nvPr>
        </p:nvSpPr>
        <p:spPr>
          <a:xfrm>
            <a:off x="788657" y="225022"/>
            <a:ext cx="10614687" cy="803654"/>
          </a:xfrm>
        </p:spPr>
        <p:txBody>
          <a:bodyPr/>
          <a:lstStyle/>
          <a:p>
            <a:r>
              <a:rPr lang="en-IE" dirty="0">
                <a:solidFill>
                  <a:srgbClr val="418D8F"/>
                </a:solidFill>
              </a:rPr>
              <a:t>Conosci i tuoi costi notturni</a:t>
            </a:r>
            <a:endParaRPr lang="en-US" dirty="0">
              <a:solidFill>
                <a:srgbClr val="418D8F"/>
              </a:solidFill>
            </a:endParaRPr>
          </a:p>
          <a:p>
            <a:endParaRPr lang="en-IE" dirty="0">
              <a:solidFill>
                <a:srgbClr val="418D8F"/>
              </a:solidFill>
            </a:endParaRPr>
          </a:p>
        </p:txBody>
      </p:sp>
      <p:sp>
        <p:nvSpPr>
          <p:cNvPr id="10" name="Flowchart: Alternate Process 9">
            <a:extLst>
              <a:ext uri="{FF2B5EF4-FFF2-40B4-BE49-F238E27FC236}">
                <a16:creationId xmlns:a16="http://schemas.microsoft.com/office/drawing/2014/main" id="{322F6B06-E191-DF9D-48AD-C8DC8335E0FE}"/>
              </a:ext>
            </a:extLst>
          </p:cNvPr>
          <p:cNvSpPr/>
          <p:nvPr/>
        </p:nvSpPr>
        <p:spPr>
          <a:xfrm>
            <a:off x="709178" y="897063"/>
            <a:ext cx="10694165" cy="2238375"/>
          </a:xfrm>
          <a:prstGeom prst="flowChartAlternateProcess">
            <a:avLst/>
          </a:prstGeom>
          <a:solidFill>
            <a:srgbClr val="459597"/>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5" name="Slide Number Placeholder 5">
            <a:extLst>
              <a:ext uri="{FF2B5EF4-FFF2-40B4-BE49-F238E27FC236}">
                <a16:creationId xmlns:a16="http://schemas.microsoft.com/office/drawing/2014/main" id="{F7BE5E7C-B781-6EB4-C36C-A28124C50A21}"/>
              </a:ext>
            </a:extLst>
          </p:cNvPr>
          <p:cNvSpPr txBox="1">
            <a:spLocks/>
          </p:cNvSpPr>
          <p:nvPr/>
        </p:nvSpPr>
        <p:spPr>
          <a:xfrm>
            <a:off x="10541517" y="2728621"/>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27</a:t>
            </a:fld>
            <a:endParaRPr lang="fr-CA" dirty="0"/>
          </a:p>
        </p:txBody>
      </p:sp>
      <p:sp>
        <p:nvSpPr>
          <p:cNvPr id="11" name="TextBox 10">
            <a:extLst>
              <a:ext uri="{FF2B5EF4-FFF2-40B4-BE49-F238E27FC236}">
                <a16:creationId xmlns:a16="http://schemas.microsoft.com/office/drawing/2014/main" id="{6EFA5AEC-9959-EF4E-BD80-071D3393FB4C}"/>
              </a:ext>
            </a:extLst>
          </p:cNvPr>
          <p:cNvSpPr txBox="1"/>
          <p:nvPr/>
        </p:nvSpPr>
        <p:spPr>
          <a:xfrm>
            <a:off x="1194954" y="1041228"/>
            <a:ext cx="9490308" cy="1692771"/>
          </a:xfrm>
          <a:prstGeom prst="rect">
            <a:avLst/>
          </a:prstGeom>
          <a:noFill/>
        </p:spPr>
        <p:txBody>
          <a:bodyPr wrap="square">
            <a:spAutoFit/>
          </a:bodyPr>
          <a:lstStyle/>
          <a:p>
            <a:r>
              <a:rPr lang="en-US" sz="2400" b="1" dirty="0">
                <a:solidFill>
                  <a:schemeClr val="bg1"/>
                </a:solidFill>
              </a:rPr>
              <a:t>Come calcolarlo:</a:t>
            </a:r>
          </a:p>
          <a:p>
            <a:r>
              <a:rPr lang="en-US" sz="2000" b="1" dirty="0">
                <a:solidFill>
                  <a:schemeClr val="bg1"/>
                </a:solidFill>
              </a:rPr>
              <a:t>Costo notturno </a:t>
            </a:r>
            <a:r>
              <a:rPr lang="en-US" sz="2000" dirty="0">
                <a:solidFill>
                  <a:schemeClr val="bg1"/>
                </a:solidFill>
              </a:rPr>
              <a:t>= (Costi fissi annuali ÷ Notti prenotabili) + Costo variabile per notte</a:t>
            </a:r>
            <a:br>
              <a:rPr lang="en-US" sz="2000" b="1" dirty="0">
                <a:solidFill>
                  <a:schemeClr val="bg1"/>
                </a:solidFill>
              </a:rPr>
            </a:br>
            <a:r>
              <a:rPr lang="en-US" sz="2000" b="1" dirty="0">
                <a:solidFill>
                  <a:schemeClr val="bg1"/>
                </a:solidFill>
              </a:rPr>
              <a:t>Passaggio 1: </a:t>
            </a:r>
            <a:r>
              <a:rPr lang="en-US" sz="2000" dirty="0">
                <a:solidFill>
                  <a:schemeClr val="bg1"/>
                </a:solidFill>
              </a:rPr>
              <a:t>aggiungi </a:t>
            </a:r>
            <a:r>
              <a:rPr lang="en-US" sz="2000" b="1" dirty="0">
                <a:solidFill>
                  <a:schemeClr val="bg1"/>
                </a:solidFill>
              </a:rPr>
              <a:t>i </a:t>
            </a:r>
            <a:r>
              <a:rPr lang="en-US" sz="2000" dirty="0">
                <a:solidFill>
                  <a:schemeClr val="bg1"/>
                </a:solidFill>
              </a:rPr>
              <a:t>tuoi </a:t>
            </a:r>
            <a:r>
              <a:rPr lang="en-US" sz="2000" b="1" dirty="0">
                <a:solidFill>
                  <a:schemeClr val="bg1"/>
                </a:solidFill>
              </a:rPr>
              <a:t>costi fissi annuali </a:t>
            </a:r>
            <a:r>
              <a:rPr lang="en-US" sz="2000" dirty="0">
                <a:solidFill>
                  <a:schemeClr val="bg1"/>
                </a:solidFill>
              </a:rPr>
              <a:t>(assicurazione, utenze, marketing)</a:t>
            </a:r>
            <a:br>
              <a:rPr lang="en-US" sz="2000" dirty="0">
                <a:solidFill>
                  <a:schemeClr val="bg1"/>
                </a:solidFill>
              </a:rPr>
            </a:br>
            <a:r>
              <a:rPr lang="en-US" sz="2000" b="1" dirty="0">
                <a:solidFill>
                  <a:schemeClr val="bg1"/>
                </a:solidFill>
              </a:rPr>
              <a:t>Fase 2: </a:t>
            </a:r>
            <a:r>
              <a:rPr lang="en-US" sz="2000" dirty="0">
                <a:solidFill>
                  <a:schemeClr val="bg1"/>
                </a:solidFill>
              </a:rPr>
              <a:t>Stima i </a:t>
            </a:r>
            <a:r>
              <a:rPr lang="en-US" sz="2000" b="1" dirty="0">
                <a:solidFill>
                  <a:schemeClr val="bg1"/>
                </a:solidFill>
              </a:rPr>
              <a:t>costi variabili per notte </a:t>
            </a:r>
            <a:r>
              <a:rPr lang="en-US" sz="2000" dirty="0">
                <a:solidFill>
                  <a:schemeClr val="bg1"/>
                </a:solidFill>
              </a:rPr>
              <a:t>(pulizie, colazione)</a:t>
            </a:r>
            <a:br>
              <a:rPr lang="en-US" sz="2000" dirty="0">
                <a:solidFill>
                  <a:schemeClr val="bg1"/>
                </a:solidFill>
              </a:rPr>
            </a:br>
            <a:r>
              <a:rPr lang="en-US" sz="2000" b="1" dirty="0">
                <a:solidFill>
                  <a:schemeClr val="bg1"/>
                </a:solidFill>
              </a:rPr>
              <a:t>Passaggio 3: </a:t>
            </a:r>
            <a:r>
              <a:rPr lang="en-US" sz="2000" dirty="0">
                <a:solidFill>
                  <a:schemeClr val="bg1"/>
                </a:solidFill>
              </a:rPr>
              <a:t>stimare </a:t>
            </a:r>
            <a:r>
              <a:rPr lang="en-US" sz="2000" b="1" dirty="0">
                <a:solidFill>
                  <a:schemeClr val="bg1"/>
                </a:solidFill>
              </a:rPr>
              <a:t>le notti prenotabili all'anno </a:t>
            </a:r>
            <a:r>
              <a:rPr lang="en-US" sz="2000" dirty="0">
                <a:solidFill>
                  <a:schemeClr val="bg1"/>
                </a:solidFill>
              </a:rPr>
              <a:t>(ad esempio, il 60% di 365 = 219)</a:t>
            </a:r>
          </a:p>
        </p:txBody>
      </p:sp>
      <p:sp>
        <p:nvSpPr>
          <p:cNvPr id="12" name="Flowchart: Alternate Process 11">
            <a:extLst>
              <a:ext uri="{FF2B5EF4-FFF2-40B4-BE49-F238E27FC236}">
                <a16:creationId xmlns:a16="http://schemas.microsoft.com/office/drawing/2014/main" id="{CFCF8DAC-453D-ED27-4B21-35B1C914FD6E}"/>
              </a:ext>
            </a:extLst>
          </p:cNvPr>
          <p:cNvSpPr/>
          <p:nvPr/>
        </p:nvSpPr>
        <p:spPr>
          <a:xfrm>
            <a:off x="662248" y="3386928"/>
            <a:ext cx="10595356" cy="2025747"/>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3" name="Slide Number Placeholder 5">
            <a:extLst>
              <a:ext uri="{FF2B5EF4-FFF2-40B4-BE49-F238E27FC236}">
                <a16:creationId xmlns:a16="http://schemas.microsoft.com/office/drawing/2014/main" id="{55BD881A-B6FE-CFC1-2A96-ABB203E3EA9D}"/>
              </a:ext>
            </a:extLst>
          </p:cNvPr>
          <p:cNvSpPr txBox="1">
            <a:spLocks/>
          </p:cNvSpPr>
          <p:nvPr/>
        </p:nvSpPr>
        <p:spPr>
          <a:xfrm>
            <a:off x="11100006" y="6666754"/>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27</a:t>
            </a:fld>
            <a:endParaRPr lang="fr-CA" dirty="0"/>
          </a:p>
        </p:txBody>
      </p:sp>
      <p:sp>
        <p:nvSpPr>
          <p:cNvPr id="14" name="TextBox 13">
            <a:extLst>
              <a:ext uri="{FF2B5EF4-FFF2-40B4-BE49-F238E27FC236}">
                <a16:creationId xmlns:a16="http://schemas.microsoft.com/office/drawing/2014/main" id="{EE658C9D-9EA2-09C9-232A-4D9D5168A379}"/>
              </a:ext>
            </a:extLst>
          </p:cNvPr>
          <p:cNvSpPr txBox="1"/>
          <p:nvPr/>
        </p:nvSpPr>
        <p:spPr>
          <a:xfrm>
            <a:off x="1069209" y="3361824"/>
            <a:ext cx="10188395" cy="2000548"/>
          </a:xfrm>
          <a:prstGeom prst="rect">
            <a:avLst/>
          </a:prstGeom>
          <a:noFill/>
        </p:spPr>
        <p:txBody>
          <a:bodyPr wrap="square">
            <a:spAutoFit/>
          </a:bodyPr>
          <a:lstStyle/>
          <a:p>
            <a:r>
              <a:rPr lang="en-US" sz="2400" b="1" dirty="0">
                <a:solidFill>
                  <a:schemeClr val="bg1"/>
                </a:solidFill>
              </a:rPr>
              <a:t>Esempio:</a:t>
            </a:r>
          </a:p>
          <a:p>
            <a:r>
              <a:rPr lang="en-US" sz="2000" b="1" dirty="0">
                <a:solidFill>
                  <a:schemeClr val="bg1"/>
                </a:solidFill>
              </a:rPr>
              <a:t>Costo per notte </a:t>
            </a:r>
            <a:r>
              <a:rPr lang="en-US" sz="2000" dirty="0">
                <a:solidFill>
                  <a:schemeClr val="bg1"/>
                </a:solidFill>
              </a:rPr>
              <a:t>= (Costi fissi annuali ÷ Notti prenotabili) + Costo variabile per notte</a:t>
            </a:r>
            <a:br>
              <a:rPr lang="en-US" sz="2000" b="1" dirty="0">
                <a:solidFill>
                  <a:schemeClr val="bg1"/>
                </a:solidFill>
              </a:rPr>
            </a:br>
            <a:r>
              <a:rPr lang="en-US" sz="2000" dirty="0">
                <a:solidFill>
                  <a:schemeClr val="bg1"/>
                </a:solidFill>
              </a:rPr>
              <a:t>(Costi fissi annuali €12.000 ÷ 200 notti prenotabili) + Costo variabile per notte </a:t>
            </a:r>
            <a:r>
              <a:rPr lang="en-IE" sz="2000" dirty="0">
                <a:solidFill>
                  <a:schemeClr val="bg1"/>
                </a:solidFill>
              </a:rPr>
              <a:t>€10</a:t>
            </a:r>
          </a:p>
          <a:p>
            <a:r>
              <a:rPr lang="en-IE" sz="2000" dirty="0">
                <a:solidFill>
                  <a:schemeClr val="bg1"/>
                </a:solidFill>
              </a:rPr>
              <a:t>=</a:t>
            </a:r>
            <a:r>
              <a:rPr lang="en-IE" sz="2000" b="1" dirty="0">
                <a:solidFill>
                  <a:schemeClr val="bg1"/>
                </a:solidFill>
              </a:rPr>
              <a:t> 70 € a notte</a:t>
            </a:r>
          </a:p>
          <a:p>
            <a:r>
              <a:rPr lang="en-US" sz="2000" dirty="0">
                <a:solidFill>
                  <a:schemeClr val="bg1"/>
                </a:solidFill>
              </a:rPr>
              <a:t>Questo è </a:t>
            </a:r>
            <a:r>
              <a:rPr lang="en-US" sz="2000" b="1" dirty="0">
                <a:solidFill>
                  <a:schemeClr val="bg1"/>
                </a:solidFill>
              </a:rPr>
              <a:t>il</a:t>
            </a:r>
            <a:r>
              <a:rPr lang="en-US" sz="2000" dirty="0">
                <a:solidFill>
                  <a:schemeClr val="bg1"/>
                </a:solidFill>
              </a:rPr>
              <a:t> tuo </a:t>
            </a:r>
            <a:r>
              <a:rPr lang="en-US" sz="2000" b="1" dirty="0">
                <a:solidFill>
                  <a:schemeClr val="bg1"/>
                </a:solidFill>
              </a:rPr>
              <a:t>costo per notte</a:t>
            </a:r>
            <a:r>
              <a:rPr lang="en-US" sz="2000" dirty="0">
                <a:solidFill>
                  <a:schemeClr val="bg1"/>
                </a:solidFill>
              </a:rPr>
              <a:t>, ovvero l'importo minimo che ti costa ospitare un ospite per una notte.</a:t>
            </a:r>
          </a:p>
        </p:txBody>
      </p:sp>
      <p:sp>
        <p:nvSpPr>
          <p:cNvPr id="17" name="TextBox 16">
            <a:extLst>
              <a:ext uri="{FF2B5EF4-FFF2-40B4-BE49-F238E27FC236}">
                <a16:creationId xmlns:a16="http://schemas.microsoft.com/office/drawing/2014/main" id="{722CE6A3-AB2A-0CB8-B53B-0C3AE8FF5664}"/>
              </a:ext>
            </a:extLst>
          </p:cNvPr>
          <p:cNvSpPr txBox="1"/>
          <p:nvPr/>
        </p:nvSpPr>
        <p:spPr>
          <a:xfrm>
            <a:off x="749195" y="5651091"/>
            <a:ext cx="10768447" cy="1015663"/>
          </a:xfrm>
          <a:prstGeom prst="rect">
            <a:avLst/>
          </a:prstGeom>
          <a:noFill/>
        </p:spPr>
        <p:txBody>
          <a:bodyPr wrap="square">
            <a:spAutoFit/>
          </a:bodyPr>
          <a:lstStyle/>
          <a:p>
            <a:pPr marL="0" indent="0">
              <a:lnSpc>
                <a:spcPct val="100000"/>
              </a:lnSpc>
              <a:spcBef>
                <a:spcPts val="0"/>
              </a:spcBef>
              <a:spcAft>
                <a:spcPts val="1200"/>
              </a:spcAft>
              <a:buNone/>
            </a:pPr>
            <a:r>
              <a:rPr lang="en-US" sz="2000" b="1" dirty="0">
                <a:solidFill>
                  <a:srgbClr val="EC7C69"/>
                </a:solidFill>
              </a:rPr>
              <a:t>Suggerimento: </a:t>
            </a:r>
            <a:r>
              <a:rPr lang="en-US" sz="2000" dirty="0">
                <a:solidFill>
                  <a:srgbClr val="595959"/>
                </a:solidFill>
              </a:rPr>
              <a:t>il modo più semplice è controllare </a:t>
            </a:r>
            <a:r>
              <a:rPr lang="en-US" sz="2000" b="1" dirty="0">
                <a:solidFill>
                  <a:srgbClr val="595959"/>
                </a:solidFill>
              </a:rPr>
              <a:t>le spese totali </a:t>
            </a:r>
            <a:r>
              <a:rPr lang="en-US" sz="2000" dirty="0">
                <a:solidFill>
                  <a:srgbClr val="595959"/>
                </a:solidFill>
              </a:rPr>
              <a:t>dell'ultimo anno utilizzando il tuo software di contabilità, quindi </a:t>
            </a:r>
            <a:r>
              <a:rPr lang="en-US" sz="2000" b="1" dirty="0">
                <a:solidFill>
                  <a:srgbClr val="595959"/>
                </a:solidFill>
              </a:rPr>
              <a:t>dividere il totale per 365 per ottenere un costo medio giornaliero</a:t>
            </a:r>
            <a:r>
              <a:rPr lang="en-US" sz="2000" dirty="0">
                <a:solidFill>
                  <a:srgbClr val="595959"/>
                </a:solidFill>
              </a:rPr>
              <a:t>. Puoi quindi dividere ulteriormente tale cifra per il numero medio di camere occupate e servizi offerti.</a:t>
            </a:r>
          </a:p>
        </p:txBody>
      </p:sp>
    </p:spTree>
    <p:extLst>
      <p:ext uri="{BB962C8B-B14F-4D97-AF65-F5344CB8AC3E}">
        <p14:creationId xmlns:p14="http://schemas.microsoft.com/office/powerpoint/2010/main" val="4218496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8C0B5-D976-FFC7-556B-B9597742844A}"/>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FEB4F13A-113F-EC92-EEA9-A1CAED0C02CF}"/>
              </a:ext>
            </a:extLst>
          </p:cNvPr>
          <p:cNvSpPr/>
          <p:nvPr/>
        </p:nvSpPr>
        <p:spPr>
          <a:xfrm>
            <a:off x="817825" y="1258962"/>
            <a:ext cx="10916972" cy="832631"/>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1D34616C-929B-3C2E-4044-432292A080BB}"/>
              </a:ext>
            </a:extLst>
          </p:cNvPr>
          <p:cNvSpPr>
            <a:spLocks noGrp="1"/>
          </p:cNvSpPr>
          <p:nvPr>
            <p:ph type="body" sz="quarter" idx="16"/>
          </p:nvPr>
        </p:nvSpPr>
        <p:spPr>
          <a:xfrm>
            <a:off x="826825" y="247150"/>
            <a:ext cx="10614687" cy="803654"/>
          </a:xfrm>
        </p:spPr>
        <p:txBody>
          <a:bodyPr/>
          <a:lstStyle/>
          <a:p>
            <a:r>
              <a:rPr lang="en-US" sz="3200" b="1" dirty="0">
                <a:solidFill>
                  <a:srgbClr val="459597"/>
                </a:solidFill>
              </a:rPr>
              <a:t>Conosci i tuoi costi giornalieri</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FC28601D-8EBD-07FE-B2FF-14F2AA27643E}"/>
              </a:ext>
            </a:extLst>
          </p:cNvPr>
          <p:cNvCxnSpPr>
            <a:cxnSpLocks/>
          </p:cNvCxnSpPr>
          <p:nvPr/>
        </p:nvCxnSpPr>
        <p:spPr>
          <a:xfrm>
            <a:off x="95247" y="81828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83802A5-52CA-ACD9-CC95-2A571BC48D14}"/>
              </a:ext>
            </a:extLst>
          </p:cNvPr>
          <p:cNvSpPr>
            <a:spLocks noGrp="1"/>
          </p:cNvSpPr>
          <p:nvPr>
            <p:ph type="body" sz="quarter" idx="18"/>
          </p:nvPr>
        </p:nvSpPr>
        <p:spPr>
          <a:xfrm>
            <a:off x="992586" y="1328353"/>
            <a:ext cx="10614687" cy="693849"/>
          </a:xfrm>
        </p:spPr>
        <p:txBody>
          <a:bodyPr anchor="ctr"/>
          <a:lstStyle/>
          <a:p>
            <a:pPr algn="ctr">
              <a:spcAft>
                <a:spcPts val="600"/>
              </a:spcAft>
            </a:pPr>
            <a:r>
              <a:rPr lang="en-US" sz="2600" i="1" dirty="0">
                <a:solidFill>
                  <a:schemeClr val="bg1"/>
                </a:solidFill>
              </a:rPr>
              <a:t>"Quanto mi costa aprire ogni giorno, indipendentemente dal fatto che abbia clienti o meno?"</a:t>
            </a:r>
          </a:p>
        </p:txBody>
      </p:sp>
      <p:sp>
        <p:nvSpPr>
          <p:cNvPr id="21" name="Text Placeholder 5">
            <a:extLst>
              <a:ext uri="{FF2B5EF4-FFF2-40B4-BE49-F238E27FC236}">
                <a16:creationId xmlns:a16="http://schemas.microsoft.com/office/drawing/2014/main" id="{1B6963CE-0517-7529-F8DE-7D8B5A79D05F}"/>
              </a:ext>
            </a:extLst>
          </p:cNvPr>
          <p:cNvSpPr txBox="1">
            <a:spLocks/>
          </p:cNvSpPr>
          <p:nvPr/>
        </p:nvSpPr>
        <p:spPr>
          <a:xfrm>
            <a:off x="1611082" y="2249185"/>
            <a:ext cx="992369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000" dirty="0">
                <a:solidFill>
                  <a:srgbClr val="595959"/>
                </a:solidFill>
              </a:rPr>
              <a:t>Si riferisce al </a:t>
            </a:r>
            <a:r>
              <a:rPr lang="en-US" sz="2000" b="1" dirty="0">
                <a:solidFill>
                  <a:srgbClr val="595959"/>
                </a:solidFill>
              </a:rPr>
              <a:t>costo totale </a:t>
            </a:r>
            <a:r>
              <a:rPr lang="en-US" sz="2000" dirty="0">
                <a:solidFill>
                  <a:srgbClr val="595959"/>
                </a:solidFill>
              </a:rPr>
              <a:t>di gestione della tua struttura ricettiva o attività commerciale per una singola notte, indipendentemente dal fatto che un ospite prenoti o meno. Ciò include sia </a:t>
            </a:r>
            <a:r>
              <a:rPr lang="en-US" sz="2000" b="1" dirty="0">
                <a:solidFill>
                  <a:srgbClr val="595959"/>
                </a:solidFill>
              </a:rPr>
              <a:t>i costi fissi </a:t>
            </a:r>
            <a:r>
              <a:rPr lang="en-US" sz="2000" dirty="0">
                <a:solidFill>
                  <a:srgbClr val="595959"/>
                </a:solidFill>
              </a:rPr>
              <a:t>(che rimangono invariati indipendentemente dal numero di ospiti, ad esempio l'assicurazione) sia i costi variabili (che aumentano con ogni prenotazione, ad esempio le pulizie e l'elettricità). Comprendere i costi giornalieri/notturni è essenziale per fissare i prezzi in modo da coprire le spese e generare profitti.</a:t>
            </a:r>
            <a:endParaRPr lang="en-IE" sz="2000" dirty="0">
              <a:solidFill>
                <a:srgbClr val="595959"/>
              </a:solidFill>
            </a:endParaRPr>
          </a:p>
        </p:txBody>
      </p:sp>
      <p:sp>
        <p:nvSpPr>
          <p:cNvPr id="25" name="Flowchart: Alternate Process 24">
            <a:extLst>
              <a:ext uri="{FF2B5EF4-FFF2-40B4-BE49-F238E27FC236}">
                <a16:creationId xmlns:a16="http://schemas.microsoft.com/office/drawing/2014/main" id="{A78970DB-FB27-6E62-3057-88063AD77CC9}"/>
              </a:ext>
            </a:extLst>
          </p:cNvPr>
          <p:cNvSpPr/>
          <p:nvPr/>
        </p:nvSpPr>
        <p:spPr>
          <a:xfrm>
            <a:off x="1460730" y="2240349"/>
            <a:ext cx="10274067" cy="171242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91D6AE4C-5A01-6C0D-6846-9F0971F1B0DE}"/>
              </a:ext>
            </a:extLst>
          </p:cNvPr>
          <p:cNvSpPr txBox="1">
            <a:spLocks/>
          </p:cNvSpPr>
          <p:nvPr/>
        </p:nvSpPr>
        <p:spPr>
          <a:xfrm>
            <a:off x="1583442" y="4225360"/>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altLang="en-US" b="1" dirty="0">
                <a:solidFill>
                  <a:srgbClr val="EC7C69"/>
                </a:solidFill>
              </a:rPr>
              <a:t>Esempio: </a:t>
            </a:r>
            <a:r>
              <a:rPr lang="en-US" sz="2200" dirty="0">
                <a:solidFill>
                  <a:srgbClr val="595959"/>
                </a:solidFill>
              </a:rPr>
              <a:t>supponiamo che gestiate un glamping pod aperto 200 notti all'anno:</a:t>
            </a:r>
          </a:p>
          <a:p>
            <a:pPr marL="0" indent="0">
              <a:lnSpc>
                <a:spcPct val="100000"/>
              </a:lnSpc>
              <a:spcBef>
                <a:spcPts val="0"/>
              </a:spcBef>
              <a:spcAft>
                <a:spcPts val="600"/>
              </a:spcAft>
            </a:pPr>
            <a:r>
              <a:rPr lang="en-US" sz="2000" dirty="0">
                <a:solidFill>
                  <a:srgbClr val="595959"/>
                </a:solidFill>
              </a:rPr>
              <a:t>Costi fissi </a:t>
            </a:r>
            <a:r>
              <a:rPr lang="en-IE" sz="2000" dirty="0">
                <a:solidFill>
                  <a:srgbClr val="595959"/>
                </a:solidFill>
              </a:rPr>
              <a:t>€10.000</a:t>
            </a:r>
          </a:p>
          <a:p>
            <a:pPr marL="0" indent="0">
              <a:lnSpc>
                <a:spcPct val="100000"/>
              </a:lnSpc>
              <a:spcBef>
                <a:spcPts val="0"/>
              </a:spcBef>
              <a:spcAft>
                <a:spcPts val="600"/>
              </a:spcAft>
            </a:pPr>
            <a:r>
              <a:rPr lang="en-IE" sz="2000" b="1" dirty="0">
                <a:solidFill>
                  <a:srgbClr val="595959"/>
                </a:solidFill>
              </a:rPr>
              <a:t>Costo per notte </a:t>
            </a:r>
            <a:r>
              <a:rPr lang="en-IE" sz="2000" dirty="0">
                <a:solidFill>
                  <a:srgbClr val="595959"/>
                </a:solidFill>
              </a:rPr>
              <a:t>(€/notte) 50,00 € (10.000 € ÷ 200 notti)</a:t>
            </a:r>
          </a:p>
          <a:p>
            <a:pPr marL="0" indent="0">
              <a:lnSpc>
                <a:spcPct val="100000"/>
              </a:lnSpc>
              <a:spcBef>
                <a:spcPts val="0"/>
              </a:spcBef>
              <a:spcAft>
                <a:spcPts val="600"/>
              </a:spcAft>
            </a:pPr>
            <a:r>
              <a:rPr lang="en-IE" sz="2000" dirty="0">
                <a:solidFill>
                  <a:srgbClr val="595959"/>
                </a:solidFill>
              </a:rPr>
              <a:t>Costi variabili €20 per prenotazione </a:t>
            </a:r>
          </a:p>
          <a:p>
            <a:pPr marL="0" indent="0">
              <a:lnSpc>
                <a:spcPct val="100000"/>
              </a:lnSpc>
              <a:spcBef>
                <a:spcPts val="0"/>
              </a:spcBef>
              <a:spcAft>
                <a:spcPts val="600"/>
              </a:spcAft>
            </a:pPr>
            <a:r>
              <a:rPr lang="en-US" sz="2000" b="1" dirty="0">
                <a:solidFill>
                  <a:srgbClr val="595959"/>
                </a:solidFill>
              </a:rPr>
              <a:t>Costo totale di apertura per notte </a:t>
            </a:r>
            <a:r>
              <a:rPr lang="en-US" sz="2000" dirty="0">
                <a:solidFill>
                  <a:srgbClr val="595959"/>
                </a:solidFill>
              </a:rPr>
              <a:t>(con 1 prenotazione): 70 </a:t>
            </a:r>
          </a:p>
          <a:p>
            <a:pPr marL="0" indent="0">
              <a:lnSpc>
                <a:spcPct val="100000"/>
              </a:lnSpc>
              <a:spcBef>
                <a:spcPts val="0"/>
              </a:spcBef>
              <a:spcAft>
                <a:spcPts val="600"/>
              </a:spcAft>
            </a:pPr>
            <a:r>
              <a:rPr lang="en-US" sz="2000" dirty="0">
                <a:solidFill>
                  <a:srgbClr val="595959"/>
                </a:solidFill>
              </a:rPr>
              <a:t>Quindi, se addebiti 80 € a notte, il tuo profitto a notte è solo di 10 €.</a:t>
            </a:r>
            <a:endParaRPr lang="en-US" sz="2200" dirty="0">
              <a:solidFill>
                <a:srgbClr val="595959"/>
              </a:solidFill>
            </a:endParaRPr>
          </a:p>
        </p:txBody>
      </p:sp>
      <p:sp>
        <p:nvSpPr>
          <p:cNvPr id="26" name="Flowchart: Alternate Process 25">
            <a:extLst>
              <a:ext uri="{FF2B5EF4-FFF2-40B4-BE49-F238E27FC236}">
                <a16:creationId xmlns:a16="http://schemas.microsoft.com/office/drawing/2014/main" id="{D7DA0EC4-2187-9771-8B64-1065BF17CCC9}"/>
              </a:ext>
            </a:extLst>
          </p:cNvPr>
          <p:cNvSpPr/>
          <p:nvPr/>
        </p:nvSpPr>
        <p:spPr>
          <a:xfrm>
            <a:off x="1448470" y="4067443"/>
            <a:ext cx="9964593" cy="270483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07E95BC4-7A42-0AED-2A1D-C53BCDB35DA3}"/>
              </a:ext>
            </a:extLst>
          </p:cNvPr>
          <p:cNvCxnSpPr>
            <a:cxnSpLocks/>
            <a:stCxn id="24" idx="1"/>
            <a:endCxn id="25" idx="1"/>
          </p:cNvCxnSpPr>
          <p:nvPr/>
        </p:nvCxnSpPr>
        <p:spPr>
          <a:xfrm rot="10800000" flipH="1" flipV="1">
            <a:off x="817824" y="1675278"/>
            <a:ext cx="642905" cy="142128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A4297AF-10F0-B908-449A-63FBCB477F98}"/>
              </a:ext>
            </a:extLst>
          </p:cNvPr>
          <p:cNvCxnSpPr>
            <a:cxnSpLocks/>
          </p:cNvCxnSpPr>
          <p:nvPr/>
        </p:nvCxnSpPr>
        <p:spPr>
          <a:xfrm rot="16200000" flipH="1">
            <a:off x="65258" y="3832083"/>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77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B422C-2E63-FA37-5365-EFFBC834B6FC}"/>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93615F9-D3B8-C609-7086-141CD0F07246}"/>
              </a:ext>
            </a:extLst>
          </p:cNvPr>
          <p:cNvSpPr>
            <a:spLocks noGrp="1"/>
          </p:cNvSpPr>
          <p:nvPr>
            <p:ph type="body" sz="quarter" idx="23"/>
          </p:nvPr>
        </p:nvSpPr>
        <p:spPr>
          <a:xfrm>
            <a:off x="645782" y="4843246"/>
            <a:ext cx="10489390" cy="1248936"/>
          </a:xfrm>
        </p:spPr>
        <p:txBody>
          <a:bodyPr/>
          <a:lstStyle/>
          <a:p>
            <a:pPr algn="ctr">
              <a:spcAft>
                <a:spcPts val="600"/>
              </a:spcAft>
            </a:pPr>
            <a:r>
              <a:rPr lang="en-US" sz="2400" i="1" dirty="0">
                <a:solidFill>
                  <a:srgbClr val="E96751"/>
                </a:solidFill>
              </a:rPr>
              <a:t>Qual è il prezzo che devo </a:t>
            </a:r>
            <a:r>
              <a:rPr lang="en-US" sz="2400" b="1" i="1" dirty="0">
                <a:solidFill>
                  <a:srgbClr val="E96751"/>
                </a:solidFill>
              </a:rPr>
              <a:t>applicare per notte </a:t>
            </a:r>
            <a:r>
              <a:rPr lang="en-US" sz="2400" i="1" dirty="0">
                <a:solidFill>
                  <a:srgbClr val="E96751"/>
                </a:solidFill>
              </a:rPr>
              <a:t>affinché questa attività sia redditizia?</a:t>
            </a:r>
          </a:p>
          <a:p>
            <a:pPr algn="ctr">
              <a:spcAft>
                <a:spcPts val="600"/>
              </a:spcAft>
            </a:pPr>
            <a:r>
              <a:rPr lang="en-US" sz="2000" b="1" dirty="0">
                <a:solidFill>
                  <a:srgbClr val="595959"/>
                </a:solidFill>
              </a:rPr>
              <a:t>Obiettivo: </a:t>
            </a:r>
            <a:r>
              <a:rPr lang="en-IE" sz="2000" dirty="0"/>
              <a:t>determinare una tariffa media sostenibile per notte. </a:t>
            </a:r>
            <a:r>
              <a:rPr lang="en-US" sz="2000" dirty="0"/>
              <a:t>Trova </a:t>
            </a:r>
            <a:r>
              <a:rPr lang="en-US" sz="2000" b="1" dirty="0"/>
              <a:t>la</a:t>
            </a:r>
            <a:r>
              <a:rPr lang="en-US" sz="2000" dirty="0"/>
              <a:t> tua </a:t>
            </a:r>
            <a:r>
              <a:rPr lang="en-US" sz="2000" b="1" dirty="0"/>
              <a:t>tariffa base per notte </a:t>
            </a:r>
            <a:r>
              <a:rPr lang="en-US" sz="2000" dirty="0"/>
              <a:t>o </a:t>
            </a:r>
            <a:r>
              <a:rPr lang="en-US" sz="2000" b="1" dirty="0"/>
              <a:t>il prezzo minimo </a:t>
            </a:r>
            <a:r>
              <a:rPr lang="en-US" sz="2000" dirty="0"/>
              <a:t>per coprire tutti i costi, raggiungere il tuo profitto e soddisfare i tuoi obiettivi di reddito.</a:t>
            </a:r>
            <a:endParaRPr lang="en-IE" sz="2000" dirty="0">
              <a:solidFill>
                <a:srgbClr val="E96751"/>
              </a:solidFill>
            </a:endParaRPr>
          </a:p>
        </p:txBody>
      </p:sp>
      <p:sp>
        <p:nvSpPr>
          <p:cNvPr id="5" name="Text Placeholder 4">
            <a:extLst>
              <a:ext uri="{FF2B5EF4-FFF2-40B4-BE49-F238E27FC236}">
                <a16:creationId xmlns:a16="http://schemas.microsoft.com/office/drawing/2014/main" id="{A24EBACB-247C-0CE8-4D28-81A677696649}"/>
              </a:ext>
            </a:extLst>
          </p:cNvPr>
          <p:cNvSpPr>
            <a:spLocks noGrp="1"/>
          </p:cNvSpPr>
          <p:nvPr>
            <p:ph type="body" sz="quarter" idx="18"/>
          </p:nvPr>
        </p:nvSpPr>
        <p:spPr>
          <a:xfrm>
            <a:off x="7783746" y="765818"/>
            <a:ext cx="4134298" cy="1049221"/>
          </a:xfrm>
        </p:spPr>
        <p:txBody>
          <a:bodyPr/>
          <a:lstStyle/>
          <a:p>
            <a:pPr algn="r"/>
            <a:r>
              <a:rPr lang="en-IE" sz="3200" dirty="0"/>
              <a:t>Fase 1: </a:t>
            </a:r>
            <a:r>
              <a:rPr lang="en-IE" sz="3200" b="0" dirty="0"/>
              <a:t>Prezzo medio/base per notte</a:t>
            </a:r>
          </a:p>
        </p:txBody>
      </p:sp>
      <p:pic>
        <p:nvPicPr>
          <p:cNvPr id="10" name="Picture Placeholder 9" descr="A bedroom with a bed and a window&#10;&#10;AI-generated content may be incorrect.">
            <a:extLst>
              <a:ext uri="{FF2B5EF4-FFF2-40B4-BE49-F238E27FC236}">
                <a16:creationId xmlns:a16="http://schemas.microsoft.com/office/drawing/2014/main" id="{A9D93CCE-B615-33C6-4214-A585C30B9C25}"/>
              </a:ext>
            </a:extLst>
          </p:cNvPr>
          <p:cNvPicPr>
            <a:picLocks noGrp="1" noChangeAspect="1"/>
          </p:cNvPicPr>
          <p:nvPr>
            <p:ph type="pic" sz="quarter" idx="22"/>
          </p:nvPr>
        </p:nvPicPr>
        <p:blipFill>
          <a:blip r:embed="rId2"/>
          <a:srcRect t="8640" b="8640"/>
          <a:stretch>
            <a:fillRect/>
          </a:stretch>
        </p:blipFill>
        <p:spPr/>
      </p:pic>
      <p:sp>
        <p:nvSpPr>
          <p:cNvPr id="9" name="TextBox 8">
            <a:extLst>
              <a:ext uri="{FF2B5EF4-FFF2-40B4-BE49-F238E27FC236}">
                <a16:creationId xmlns:a16="http://schemas.microsoft.com/office/drawing/2014/main" id="{2B4073BB-0DFD-2FA4-74FA-BDE78B09F4B3}"/>
              </a:ext>
            </a:extLst>
          </p:cNvPr>
          <p:cNvSpPr txBox="1"/>
          <p:nvPr/>
        </p:nvSpPr>
        <p:spPr>
          <a:xfrm>
            <a:off x="8097183" y="2063073"/>
            <a:ext cx="3820861" cy="830997"/>
          </a:xfrm>
          <a:prstGeom prst="rect">
            <a:avLst/>
          </a:prstGeom>
          <a:noFill/>
        </p:spPr>
        <p:txBody>
          <a:bodyPr wrap="square">
            <a:spAutoFit/>
          </a:bodyPr>
          <a:lstStyle/>
          <a:p>
            <a:pPr marL="0" indent="0" algn="r">
              <a:spcBef>
                <a:spcPts val="0"/>
              </a:spcBef>
              <a:buFont typeface="Arial" panose="020B0604020202020204" pitchFamily="34" charset="0"/>
              <a:buNone/>
            </a:pPr>
            <a:r>
              <a:rPr lang="en-US" sz="2400" i="1" dirty="0">
                <a:solidFill>
                  <a:schemeClr val="bg1"/>
                </a:solidFill>
              </a:rPr>
              <a:t>Copri i costi e raggiungi i tuoi obiettivi di prezzo minimo</a:t>
            </a:r>
            <a:endParaRPr lang="en-IE" sz="2400" dirty="0">
              <a:solidFill>
                <a:schemeClr val="bg1"/>
              </a:solidFill>
            </a:endParaRPr>
          </a:p>
        </p:txBody>
      </p:sp>
      <p:grpSp>
        <p:nvGrpSpPr>
          <p:cNvPr id="11" name="Group 10">
            <a:extLst>
              <a:ext uri="{FF2B5EF4-FFF2-40B4-BE49-F238E27FC236}">
                <a16:creationId xmlns:a16="http://schemas.microsoft.com/office/drawing/2014/main" id="{2F688899-C4E0-B309-7DFE-4CF1273D1170}"/>
              </a:ext>
            </a:extLst>
          </p:cNvPr>
          <p:cNvGrpSpPr/>
          <p:nvPr/>
        </p:nvGrpSpPr>
        <p:grpSpPr>
          <a:xfrm>
            <a:off x="10836099" y="2995215"/>
            <a:ext cx="1081945" cy="1011723"/>
            <a:chOff x="1016000" y="1137920"/>
            <a:chExt cx="1016000" cy="1016000"/>
          </a:xfrm>
        </p:grpSpPr>
        <p:sp>
          <p:nvSpPr>
            <p:cNvPr id="12" name="Oval 11">
              <a:extLst>
                <a:ext uri="{FF2B5EF4-FFF2-40B4-BE49-F238E27FC236}">
                  <a16:creationId xmlns:a16="http://schemas.microsoft.com/office/drawing/2014/main" id="{90C085FE-4168-15E9-2B3E-7FA17FE07568}"/>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4374772D-ADF7-4683-2CE4-DB8113707FC5}"/>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15</a:t>
              </a:r>
            </a:p>
          </p:txBody>
        </p:sp>
      </p:grpSp>
    </p:spTree>
    <p:extLst>
      <p:ext uri="{BB962C8B-B14F-4D97-AF65-F5344CB8AC3E}">
        <p14:creationId xmlns:p14="http://schemas.microsoft.com/office/powerpoint/2010/main" val="3207237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11" descr="A house on a cliff&#10;&#10;AI-generated content may be incorrect.">
            <a:extLst>
              <a:ext uri="{FF2B5EF4-FFF2-40B4-BE49-F238E27FC236}">
                <a16:creationId xmlns:a16="http://schemas.microsoft.com/office/drawing/2014/main" id="{7F26BC39-1C21-CBE2-509C-6D8FA061CAD4}"/>
              </a:ext>
            </a:extLst>
          </p:cNvPr>
          <p:cNvPicPr>
            <a:picLocks noGrp="1" noChangeAspect="1"/>
          </p:cNvPicPr>
          <p:nvPr>
            <p:ph type="pic" sz="quarter" idx="67"/>
          </p:nvPr>
        </p:nvPicPr>
        <p:blipFill>
          <a:blip r:embed="rId2"/>
          <a:srcRect b="15829"/>
          <a:stretch>
            <a:fillRect/>
          </a:stretch>
        </p:blipFill>
        <p:spPr>
          <a:xfrm>
            <a:off x="540029" y="0"/>
            <a:ext cx="2654458" cy="3351213"/>
          </a:xfrm>
        </p:spPr>
      </p:pic>
      <p:pic>
        <p:nvPicPr>
          <p:cNvPr id="29" name="Picture Placeholder 20">
            <a:extLst>
              <a:ext uri="{FF2B5EF4-FFF2-40B4-BE49-F238E27FC236}">
                <a16:creationId xmlns:a16="http://schemas.microsoft.com/office/drawing/2014/main" id="{92A27EE3-57C1-1683-1C53-AE8F12376B97}"/>
              </a:ext>
            </a:extLst>
          </p:cNvPr>
          <p:cNvPicPr>
            <a:picLocks noGrp="1" noChangeAspect="1"/>
          </p:cNvPicPr>
          <p:nvPr>
            <p:ph type="pic" sz="quarter" idx="69"/>
          </p:nvPr>
        </p:nvPicPr>
        <p:blipFill>
          <a:blip r:embed="rId3"/>
          <a:srcRect l="23693" r="23693" b="10261"/>
          <a:stretch>
            <a:fillRect/>
          </a:stretch>
        </p:blipFill>
        <p:spPr>
          <a:xfrm>
            <a:off x="3728231" y="3812555"/>
            <a:ext cx="2654458" cy="3007346"/>
          </a:xfrm>
        </p:spPr>
      </p:pic>
      <p:sp>
        <p:nvSpPr>
          <p:cNvPr id="30" name="Text Placeholder 7">
            <a:extLst>
              <a:ext uri="{FF2B5EF4-FFF2-40B4-BE49-F238E27FC236}">
                <a16:creationId xmlns:a16="http://schemas.microsoft.com/office/drawing/2014/main" id="{411DFD74-CAA5-CC3E-F60B-CE2420A28ECA}"/>
              </a:ext>
            </a:extLst>
          </p:cNvPr>
          <p:cNvSpPr txBox="1">
            <a:spLocks/>
          </p:cNvSpPr>
          <p:nvPr/>
        </p:nvSpPr>
        <p:spPr>
          <a:xfrm rot="16200000">
            <a:off x="4906453" y="4778610"/>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Crediti fotografici: A-Frame a </a:t>
            </a:r>
            <a:r>
              <a:rPr lang="en-GB" dirty="0" err="1"/>
              <a:t>Soča</a:t>
            </a:r>
            <a:r>
              <a:rPr lang="en-GB" dirty="0"/>
              <a:t>, Gorizia, Slovenia</a:t>
            </a:r>
          </a:p>
          <a:p>
            <a:endParaRPr lang="en-GB" dirty="0"/>
          </a:p>
        </p:txBody>
      </p:sp>
      <p:sp>
        <p:nvSpPr>
          <p:cNvPr id="33" name="Text Placeholder 32">
            <a:extLst>
              <a:ext uri="{FF2B5EF4-FFF2-40B4-BE49-F238E27FC236}">
                <a16:creationId xmlns:a16="http://schemas.microsoft.com/office/drawing/2014/main" id="{23232761-4582-A24E-F79A-CBAAE39DE920}"/>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Conosci i tuoi costi e le tue spese</a:t>
            </a:r>
          </a:p>
          <a:p>
            <a:pPr lvl="0" algn="ctr">
              <a:lnSpc>
                <a:spcPct val="100000"/>
              </a:lnSpc>
              <a:spcAft>
                <a:spcPts val="600"/>
              </a:spcAft>
            </a:pPr>
            <a:endParaRPr lang="en-US" sz="2400" b="0" dirty="0">
              <a:solidFill>
                <a:schemeClr val="bg1"/>
              </a:solidFill>
            </a:endParaRPr>
          </a:p>
        </p:txBody>
      </p:sp>
      <p:cxnSp>
        <p:nvCxnSpPr>
          <p:cNvPr id="35" name="Straight Connector 34">
            <a:extLst>
              <a:ext uri="{FF2B5EF4-FFF2-40B4-BE49-F238E27FC236}">
                <a16:creationId xmlns:a16="http://schemas.microsoft.com/office/drawing/2014/main" id="{F083DA0E-AD30-012A-BD97-36D055708E5D}"/>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9D6683C0-38F7-6BCC-3EC4-5F8C27CE06F0}"/>
              </a:ext>
            </a:extLst>
          </p:cNvPr>
          <p:cNvSpPr txBox="1">
            <a:spLocks/>
          </p:cNvSpPr>
          <p:nvPr/>
        </p:nvSpPr>
        <p:spPr>
          <a:xfrm>
            <a:off x="3739878" y="186763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sz="2400" b="0" dirty="0">
                <a:solidFill>
                  <a:schemeClr val="bg1"/>
                </a:solidFill>
              </a:rPr>
              <a:t>Conosci i tuoi costi per notte e stabilisci prezzi realistici</a:t>
            </a:r>
          </a:p>
          <a:p>
            <a:pPr algn="ctr">
              <a:lnSpc>
                <a:spcPct val="100000"/>
              </a:lnSpc>
              <a:spcAft>
                <a:spcPts val="600"/>
              </a:spcAft>
            </a:pPr>
            <a:endParaRPr lang="en-US" sz="2400" b="0" dirty="0">
              <a:solidFill>
                <a:schemeClr val="bg1"/>
              </a:solidFill>
            </a:endParaRPr>
          </a:p>
        </p:txBody>
      </p:sp>
      <p:cxnSp>
        <p:nvCxnSpPr>
          <p:cNvPr id="38" name="Straight Connector 37">
            <a:extLst>
              <a:ext uri="{FF2B5EF4-FFF2-40B4-BE49-F238E27FC236}">
                <a16:creationId xmlns:a16="http://schemas.microsoft.com/office/drawing/2014/main" id="{489FEBDF-4F90-0558-5A09-3208D2C45B9D}"/>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4D0C6731-C26A-5970-80DE-1060EF560FED}"/>
              </a:ext>
            </a:extLst>
          </p:cNvPr>
          <p:cNvSpPr txBox="1">
            <a:spLocks/>
          </p:cNvSpPr>
          <p:nvPr/>
        </p:nvSpPr>
        <p:spPr>
          <a:xfrm>
            <a:off x="6945485" y="425650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sz="2400" b="0">
                <a:solidFill>
                  <a:schemeClr val="bg1"/>
                </a:solidFill>
              </a:rPr>
              <a:t>Trova il tuo punto di pareggio e il tuo tasso di occupazione</a:t>
            </a:r>
          </a:p>
          <a:p>
            <a:pPr algn="ctr">
              <a:lnSpc>
                <a:spcPct val="100000"/>
              </a:lnSpc>
              <a:spcAft>
                <a:spcPts val="600"/>
              </a:spcAft>
            </a:pPr>
            <a:r>
              <a:rPr lang="en-US" b="0" i="1">
                <a:solidFill>
                  <a:schemeClr val="bg1"/>
                </a:solidFill>
              </a:rPr>
              <a:t>(32 diapositive)</a:t>
            </a:r>
          </a:p>
          <a:p>
            <a:pPr algn="ctr">
              <a:lnSpc>
                <a:spcPct val="100000"/>
              </a:lnSpc>
              <a:spcAft>
                <a:spcPts val="600"/>
              </a:spcAft>
            </a:pPr>
            <a:endParaRPr lang="en-US" sz="2400" b="0">
              <a:solidFill>
                <a:schemeClr val="bg1"/>
              </a:solidFill>
            </a:endParaRPr>
          </a:p>
        </p:txBody>
      </p:sp>
      <p:sp>
        <p:nvSpPr>
          <p:cNvPr id="41" name="Text Placeholder 32">
            <a:extLst>
              <a:ext uri="{FF2B5EF4-FFF2-40B4-BE49-F238E27FC236}">
                <a16:creationId xmlns:a16="http://schemas.microsoft.com/office/drawing/2014/main" id="{AC4661B0-CD26-384B-AD5A-0132DEB7DED6}"/>
              </a:ext>
            </a:extLst>
          </p:cNvPr>
          <p:cNvSpPr txBox="1">
            <a:spLocks/>
          </p:cNvSpPr>
          <p:nvPr/>
        </p:nvSpPr>
        <p:spPr>
          <a:xfrm>
            <a:off x="6958923" y="368781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06</a:t>
            </a:r>
            <a:endParaRPr lang="en-US" dirty="0"/>
          </a:p>
        </p:txBody>
      </p:sp>
      <p:cxnSp>
        <p:nvCxnSpPr>
          <p:cNvPr id="42" name="Straight Connector 41">
            <a:extLst>
              <a:ext uri="{FF2B5EF4-FFF2-40B4-BE49-F238E27FC236}">
                <a16:creationId xmlns:a16="http://schemas.microsoft.com/office/drawing/2014/main" id="{7F2EDDCD-AD07-8A69-0D6D-8008AAEE09D7}"/>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 Placeholder 32">
            <a:extLst>
              <a:ext uri="{FF2B5EF4-FFF2-40B4-BE49-F238E27FC236}">
                <a16:creationId xmlns:a16="http://schemas.microsoft.com/office/drawing/2014/main" id="{1923B3FA-19D0-DEEB-AFF7-EA5D6013C8B7}"/>
              </a:ext>
            </a:extLst>
          </p:cNvPr>
          <p:cNvSpPr txBox="1">
            <a:spLocks/>
          </p:cNvSpPr>
          <p:nvPr/>
        </p:nvSpPr>
        <p:spPr>
          <a:xfrm>
            <a:off x="1094465" y="3824243"/>
            <a:ext cx="1972137"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Sezione 4</a:t>
            </a:r>
          </a:p>
        </p:txBody>
      </p:sp>
      <p:sp>
        <p:nvSpPr>
          <p:cNvPr id="46" name="Text Placeholder 32">
            <a:extLst>
              <a:ext uri="{FF2B5EF4-FFF2-40B4-BE49-F238E27FC236}">
                <a16:creationId xmlns:a16="http://schemas.microsoft.com/office/drawing/2014/main" id="{67AB48DF-8AC5-3E0C-3B05-F6F7EB5ADF56}"/>
              </a:ext>
            </a:extLst>
          </p:cNvPr>
          <p:cNvSpPr txBox="1">
            <a:spLocks/>
          </p:cNvSpPr>
          <p:nvPr/>
        </p:nvSpPr>
        <p:spPr>
          <a:xfrm>
            <a:off x="4187384" y="1456174"/>
            <a:ext cx="2215686"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Sezione 5 </a:t>
            </a:r>
            <a:r>
              <a:rPr lang="en-US" b="0" dirty="0"/>
              <a:t>P24 </a:t>
            </a:r>
            <a:r>
              <a:rPr lang="en-US" dirty="0"/>
              <a:t> </a:t>
            </a:r>
          </a:p>
        </p:txBody>
      </p:sp>
      <p:sp>
        <p:nvSpPr>
          <p:cNvPr id="48" name="Text Placeholder 16">
            <a:extLst>
              <a:ext uri="{FF2B5EF4-FFF2-40B4-BE49-F238E27FC236}">
                <a16:creationId xmlns:a16="http://schemas.microsoft.com/office/drawing/2014/main" id="{19CEA225-8D14-EC2F-0171-7C434E17C39C}"/>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E96751"/>
                </a:solidFill>
              </a:rPr>
              <a:t>INDICE</a:t>
            </a:r>
          </a:p>
        </p:txBody>
      </p:sp>
      <p:sp>
        <p:nvSpPr>
          <p:cNvPr id="51" name="Freeform 28">
            <a:extLst>
              <a:ext uri="{FF2B5EF4-FFF2-40B4-BE49-F238E27FC236}">
                <a16:creationId xmlns:a16="http://schemas.microsoft.com/office/drawing/2014/main" id="{4453818F-4AE7-E66D-FD8D-E0D317FE34CD}"/>
              </a:ext>
            </a:extLst>
          </p:cNvPr>
          <p:cNvSpPr/>
          <p:nvPr/>
        </p:nvSpPr>
        <p:spPr>
          <a:xfrm>
            <a:off x="-15515" y="175448"/>
            <a:ext cx="11643661" cy="111542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2" name="Text Placeholder 16">
            <a:extLst>
              <a:ext uri="{FF2B5EF4-FFF2-40B4-BE49-F238E27FC236}">
                <a16:creationId xmlns:a16="http://schemas.microsoft.com/office/drawing/2014/main" id="{64674FA0-6D5C-2D88-B8C3-2AC1FC5AC08E}"/>
              </a:ext>
            </a:extLst>
          </p:cNvPr>
          <p:cNvSpPr txBox="1">
            <a:spLocks/>
          </p:cNvSpPr>
          <p:nvPr/>
        </p:nvSpPr>
        <p:spPr>
          <a:xfrm>
            <a:off x="448808" y="158322"/>
            <a:ext cx="10973347"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IE" sz="4000" b="1" dirty="0">
                <a:solidFill>
                  <a:schemeClr val="bg1"/>
                </a:solidFill>
              </a:rPr>
              <a:t>Modulo 8 </a:t>
            </a:r>
            <a:r>
              <a:rPr lang="en-US" dirty="0">
                <a:solidFill>
                  <a:schemeClr val="bg1"/>
                </a:solidFill>
              </a:rPr>
              <a:t>Gettare le basi finanziarie per un'attività ricettiva redditizia</a:t>
            </a:r>
            <a:endParaRPr lang="en-GB" dirty="0">
              <a:solidFill>
                <a:schemeClr val="bg1"/>
              </a:solidFill>
            </a:endParaRPr>
          </a:p>
        </p:txBody>
      </p:sp>
    </p:spTree>
    <p:extLst>
      <p:ext uri="{BB962C8B-B14F-4D97-AF65-F5344CB8AC3E}">
        <p14:creationId xmlns:p14="http://schemas.microsoft.com/office/powerpoint/2010/main" val="1808086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1E792-D878-9188-711B-0B89F6196A1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A99A5DD-4CA7-3F2A-1A37-FBEAA1A40302}"/>
              </a:ext>
            </a:extLst>
          </p:cNvPr>
          <p:cNvSpPr>
            <a:spLocks noGrp="1"/>
          </p:cNvSpPr>
          <p:nvPr>
            <p:ph type="body" sz="quarter" idx="18"/>
          </p:nvPr>
        </p:nvSpPr>
        <p:spPr>
          <a:xfrm>
            <a:off x="457945" y="1962417"/>
            <a:ext cx="3056779" cy="1049221"/>
          </a:xfrm>
        </p:spPr>
        <p:txBody>
          <a:bodyPr/>
          <a:lstStyle/>
          <a:p>
            <a:r>
              <a:rPr lang="en-IE" b="0" dirty="0"/>
              <a:t>Questo è il tuo costo giornaliero (più il profitto)</a:t>
            </a:r>
          </a:p>
        </p:txBody>
      </p:sp>
      <p:sp>
        <p:nvSpPr>
          <p:cNvPr id="9" name="Text Placeholder 8">
            <a:extLst>
              <a:ext uri="{FF2B5EF4-FFF2-40B4-BE49-F238E27FC236}">
                <a16:creationId xmlns:a16="http://schemas.microsoft.com/office/drawing/2014/main" id="{2393A751-8C52-DF93-0FDE-7E2C77EFDB81}"/>
              </a:ext>
            </a:extLst>
          </p:cNvPr>
          <p:cNvSpPr>
            <a:spLocks noGrp="1"/>
          </p:cNvSpPr>
          <p:nvPr>
            <p:ph type="body" sz="quarter" idx="19"/>
          </p:nvPr>
        </p:nvSpPr>
        <p:spPr>
          <a:xfrm>
            <a:off x="0" y="782216"/>
            <a:ext cx="3886484" cy="385564"/>
          </a:xfrm>
        </p:spPr>
        <p:txBody>
          <a:bodyPr/>
          <a:lstStyle/>
          <a:p>
            <a:r>
              <a:rPr lang="en-IE" sz="3000" dirty="0"/>
              <a:t>Il tuo prezzo di riferimento/</a:t>
            </a:r>
          </a:p>
          <a:p>
            <a:r>
              <a:rPr lang="en-IE" sz="3000" dirty="0"/>
              <a:t>prezzo medio</a:t>
            </a:r>
          </a:p>
        </p:txBody>
      </p:sp>
      <p:sp>
        <p:nvSpPr>
          <p:cNvPr id="12" name="Text Placeholder 7">
            <a:extLst>
              <a:ext uri="{FF2B5EF4-FFF2-40B4-BE49-F238E27FC236}">
                <a16:creationId xmlns:a16="http://schemas.microsoft.com/office/drawing/2014/main" id="{433B1CAD-7126-7DB5-9EAF-2EDB87319B87}"/>
              </a:ext>
            </a:extLst>
          </p:cNvPr>
          <p:cNvSpPr>
            <a:spLocks noGrp="1"/>
          </p:cNvSpPr>
          <p:nvPr>
            <p:ph type="body" sz="quarter" idx="21"/>
          </p:nvPr>
        </p:nvSpPr>
        <p:spPr>
          <a:xfrm>
            <a:off x="4490938" y="1174338"/>
            <a:ext cx="7443887" cy="3743028"/>
          </a:xfrm>
        </p:spPr>
        <p:txBody>
          <a:bodyPr/>
          <a:lstStyle/>
          <a:p>
            <a:pPr>
              <a:spcAft>
                <a:spcPts val="600"/>
              </a:spcAft>
            </a:pPr>
            <a:r>
              <a:rPr lang="en-US" b="1" i="1" dirty="0">
                <a:solidFill>
                  <a:srgbClr val="418D8F"/>
                </a:solidFill>
              </a:rPr>
              <a:t>Ti aiuta a calcolare un prezzo per notte che garantisca un equilibrio tra convenienza e redditività.</a:t>
            </a:r>
          </a:p>
          <a:p>
            <a:pPr>
              <a:spcAft>
                <a:spcPts val="600"/>
              </a:spcAft>
            </a:pPr>
            <a:r>
              <a:rPr lang="en-US" dirty="0">
                <a:solidFill>
                  <a:srgbClr val="E96751"/>
                </a:solidFill>
              </a:rPr>
              <a:t>Il tuo prezzo di base è la </a:t>
            </a:r>
            <a:r>
              <a:rPr lang="en-US" b="1" dirty="0">
                <a:solidFill>
                  <a:srgbClr val="E96751"/>
                </a:solidFill>
              </a:rPr>
              <a:t>tariffa minima per notte </a:t>
            </a:r>
            <a:r>
              <a:rPr lang="en-US" dirty="0">
                <a:solidFill>
                  <a:srgbClr val="E96751"/>
                </a:solidFill>
              </a:rPr>
              <a:t>che devi applicare per </a:t>
            </a:r>
            <a:r>
              <a:rPr lang="en-US" b="1" dirty="0">
                <a:solidFill>
                  <a:srgbClr val="E96751"/>
                </a:solidFill>
              </a:rPr>
              <a:t>coprire tutti i costi </a:t>
            </a:r>
            <a:r>
              <a:rPr lang="en-US" dirty="0">
                <a:solidFill>
                  <a:srgbClr val="E96751"/>
                </a:solidFill>
              </a:rPr>
              <a:t>e </a:t>
            </a:r>
            <a:r>
              <a:rPr lang="en-US" b="1" dirty="0">
                <a:solidFill>
                  <a:srgbClr val="E96751"/>
                </a:solidFill>
              </a:rPr>
              <a:t>realizzare un profitto.</a:t>
            </a:r>
          </a:p>
          <a:p>
            <a:pPr>
              <a:spcAft>
                <a:spcPts val="600"/>
              </a:spcAft>
            </a:pPr>
            <a:r>
              <a:rPr lang="en-US" dirty="0"/>
              <a:t>La tua tariffa base riflette i tuoi obiettivi finanziari pur rimanendo competitivo sul mercato locale. È la cifra che garantisce la sopravvivenza e la prosperità della tua attività.</a:t>
            </a:r>
          </a:p>
          <a:p>
            <a:pPr>
              <a:spcAft>
                <a:spcPts val="600"/>
              </a:spcAft>
            </a:pPr>
            <a:r>
              <a:rPr lang="en-US" b="1" dirty="0">
                <a:solidFill>
                  <a:srgbClr val="595959"/>
                </a:solidFill>
              </a:rPr>
              <a:t>Il</a:t>
            </a:r>
            <a:r>
              <a:rPr lang="en-US" dirty="0">
                <a:solidFill>
                  <a:srgbClr val="595959"/>
                </a:solidFill>
              </a:rPr>
              <a:t> tuo </a:t>
            </a:r>
            <a:r>
              <a:rPr lang="en-US" b="1" dirty="0">
                <a:solidFill>
                  <a:srgbClr val="595959"/>
                </a:solidFill>
              </a:rPr>
              <a:t>prezzo di riferimento </a:t>
            </a:r>
            <a:r>
              <a:rPr lang="en-US" dirty="0">
                <a:solidFill>
                  <a:srgbClr val="595959"/>
                </a:solidFill>
              </a:rPr>
              <a:t>è la </a:t>
            </a:r>
            <a:r>
              <a:rPr lang="en-US" b="1" dirty="0">
                <a:solidFill>
                  <a:srgbClr val="595959"/>
                </a:solidFill>
              </a:rPr>
              <a:t>tariffa media minima per notte </a:t>
            </a:r>
            <a:r>
              <a:rPr lang="en-US" dirty="0">
                <a:solidFill>
                  <a:srgbClr val="595959"/>
                </a:solidFill>
              </a:rPr>
              <a:t>che devi applicare per coprire </a:t>
            </a:r>
            <a:r>
              <a:rPr lang="en-US" b="1" dirty="0">
                <a:solidFill>
                  <a:srgbClr val="595959"/>
                </a:solidFill>
              </a:rPr>
              <a:t>tutti i costi </a:t>
            </a:r>
            <a:r>
              <a:rPr lang="en-US" dirty="0">
                <a:solidFill>
                  <a:srgbClr val="595959"/>
                </a:solidFill>
              </a:rPr>
              <a:t>e ottenere </a:t>
            </a:r>
            <a:r>
              <a:rPr lang="en-US" b="1" dirty="0">
                <a:solidFill>
                  <a:srgbClr val="595959"/>
                </a:solidFill>
              </a:rPr>
              <a:t>il profitto desiderato</a:t>
            </a:r>
            <a:r>
              <a:rPr lang="en-US" dirty="0">
                <a:solidFill>
                  <a:srgbClr val="595959"/>
                </a:solidFill>
              </a:rPr>
              <a:t>. </a:t>
            </a:r>
          </a:p>
          <a:p>
            <a:pPr>
              <a:spcAft>
                <a:spcPts val="600"/>
              </a:spcAft>
            </a:pPr>
            <a:r>
              <a:rPr lang="en-US" dirty="0"/>
              <a:t>È il </a:t>
            </a:r>
            <a:r>
              <a:rPr lang="en-US" b="1" dirty="0"/>
              <a:t>fondamento della tua strategia di prezzo </a:t>
            </a:r>
            <a:r>
              <a:rPr lang="en-US" dirty="0"/>
              <a:t>e funge da punto di riferimento per adeguare i prezzi durante l'alta e la bassa stagione. Una tariffa media per notte ben calcolata sostiene un modello di business sostenibile e a lungo termine. </a:t>
            </a:r>
            <a:r>
              <a:rPr lang="en-US" dirty="0">
                <a:solidFill>
                  <a:srgbClr val="595959"/>
                </a:solidFill>
              </a:rPr>
              <a:t>Qualunque cifra inferiore significa che stai perdendo denaro.</a:t>
            </a:r>
          </a:p>
          <a:p>
            <a:endParaRPr lang="en-US" sz="1000" dirty="0">
              <a:solidFill>
                <a:srgbClr val="595959"/>
              </a:solidFill>
            </a:endParaRPr>
          </a:p>
          <a:p>
            <a:endParaRPr lang="en-US" dirty="0">
              <a:solidFill>
                <a:srgbClr val="E96751"/>
              </a:solidFill>
            </a:endParaRPr>
          </a:p>
        </p:txBody>
      </p:sp>
      <p:sp>
        <p:nvSpPr>
          <p:cNvPr id="6" name="TextBox 5">
            <a:extLst>
              <a:ext uri="{FF2B5EF4-FFF2-40B4-BE49-F238E27FC236}">
                <a16:creationId xmlns:a16="http://schemas.microsoft.com/office/drawing/2014/main" id="{3155AEBF-AA6D-0403-C433-086B13B2CC8E}"/>
              </a:ext>
            </a:extLst>
          </p:cNvPr>
          <p:cNvSpPr txBox="1"/>
          <p:nvPr/>
        </p:nvSpPr>
        <p:spPr>
          <a:xfrm>
            <a:off x="4490938" y="213673"/>
            <a:ext cx="6129336" cy="954107"/>
          </a:xfrm>
          <a:prstGeom prst="rect">
            <a:avLst/>
          </a:prstGeom>
          <a:noFill/>
        </p:spPr>
        <p:txBody>
          <a:bodyPr wrap="square">
            <a:spAutoFit/>
          </a:bodyPr>
          <a:lstStyle/>
          <a:p>
            <a:pPr>
              <a:spcAft>
                <a:spcPts val="600"/>
              </a:spcAft>
            </a:pPr>
            <a:r>
              <a:rPr lang="en-US" sz="2800" b="1" dirty="0">
                <a:solidFill>
                  <a:srgbClr val="E96751"/>
                </a:solidFill>
              </a:rPr>
              <a:t>Stabilire il tuo prezzo base/medio per notte è fondamentale</a:t>
            </a:r>
            <a:endParaRPr lang="en-US" sz="2800" dirty="0">
              <a:solidFill>
                <a:srgbClr val="E96751"/>
              </a:solidFill>
            </a:endParaRPr>
          </a:p>
        </p:txBody>
      </p:sp>
    </p:spTree>
    <p:extLst>
      <p:ext uri="{BB962C8B-B14F-4D97-AF65-F5344CB8AC3E}">
        <p14:creationId xmlns:p14="http://schemas.microsoft.com/office/powerpoint/2010/main" val="3408966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98C9750-8F73-B927-9EFE-183D5CB6F492}"/>
              </a:ext>
            </a:extLst>
          </p:cNvPr>
          <p:cNvSpPr>
            <a:spLocks noGrp="1"/>
          </p:cNvSpPr>
          <p:nvPr>
            <p:ph type="body" sz="quarter" idx="18"/>
          </p:nvPr>
        </p:nvSpPr>
        <p:spPr>
          <a:xfrm>
            <a:off x="457945" y="1962417"/>
            <a:ext cx="3056779" cy="1049221"/>
          </a:xfrm>
        </p:spPr>
        <p:txBody>
          <a:bodyPr/>
          <a:lstStyle/>
          <a:p>
            <a:r>
              <a:rPr lang="en-IE" b="0" dirty="0"/>
              <a:t>Le basi della redditività</a:t>
            </a:r>
          </a:p>
        </p:txBody>
      </p:sp>
      <p:sp>
        <p:nvSpPr>
          <p:cNvPr id="9" name="Text Placeholder 8">
            <a:extLst>
              <a:ext uri="{FF2B5EF4-FFF2-40B4-BE49-F238E27FC236}">
                <a16:creationId xmlns:a16="http://schemas.microsoft.com/office/drawing/2014/main" id="{2AFEFDC1-2F11-8079-A40F-E403706C6FF3}"/>
              </a:ext>
            </a:extLst>
          </p:cNvPr>
          <p:cNvSpPr>
            <a:spLocks noGrp="1"/>
          </p:cNvSpPr>
          <p:nvPr>
            <p:ph type="body" sz="quarter" idx="19"/>
          </p:nvPr>
        </p:nvSpPr>
        <p:spPr>
          <a:xfrm>
            <a:off x="0" y="782216"/>
            <a:ext cx="3886484" cy="385564"/>
          </a:xfrm>
        </p:spPr>
        <p:txBody>
          <a:bodyPr/>
          <a:lstStyle/>
          <a:p>
            <a:r>
              <a:rPr lang="en-IE" sz="3000" dirty="0"/>
              <a:t>Il tuo prezzo di riferimento/</a:t>
            </a:r>
          </a:p>
          <a:p>
            <a:r>
              <a:rPr lang="en-IE" sz="3000" dirty="0"/>
              <a:t>Prezzo medio</a:t>
            </a:r>
          </a:p>
        </p:txBody>
      </p:sp>
      <p:sp>
        <p:nvSpPr>
          <p:cNvPr id="12" name="Text Placeholder 7">
            <a:extLst>
              <a:ext uri="{FF2B5EF4-FFF2-40B4-BE49-F238E27FC236}">
                <a16:creationId xmlns:a16="http://schemas.microsoft.com/office/drawing/2014/main" id="{EAAE81AD-5AB7-3E82-0788-8EA994F8EFDC}"/>
              </a:ext>
            </a:extLst>
          </p:cNvPr>
          <p:cNvSpPr>
            <a:spLocks noGrp="1"/>
          </p:cNvSpPr>
          <p:nvPr>
            <p:ph type="body" sz="quarter" idx="21"/>
          </p:nvPr>
        </p:nvSpPr>
        <p:spPr>
          <a:xfrm>
            <a:off x="4490938" y="1766323"/>
            <a:ext cx="7443887" cy="3743028"/>
          </a:xfrm>
        </p:spPr>
        <p:txBody>
          <a:bodyPr/>
          <a:lstStyle/>
          <a:p>
            <a:pPr>
              <a:spcAft>
                <a:spcPts val="600"/>
              </a:spcAft>
            </a:pPr>
            <a:r>
              <a:rPr lang="en-US" sz="2400" b="1" dirty="0">
                <a:solidFill>
                  <a:srgbClr val="E96751"/>
                </a:solidFill>
              </a:rPr>
              <a:t>Un tasso di riferimento ben calcolato:</a:t>
            </a:r>
          </a:p>
          <a:p>
            <a:pPr marL="342900" indent="-342900">
              <a:spcAft>
                <a:spcPts val="600"/>
              </a:spcAft>
              <a:buFont typeface="Wingdings" panose="05000000000000000000" pitchFamily="2" charset="2"/>
              <a:buChar char="Ø"/>
            </a:pPr>
            <a:r>
              <a:rPr lang="en-US" dirty="0"/>
              <a:t>Ti assicura </a:t>
            </a:r>
            <a:r>
              <a:rPr lang="en-US" b="1" dirty="0"/>
              <a:t>di coprire tutti i tuoi costi </a:t>
            </a:r>
            <a:r>
              <a:rPr lang="en-US" dirty="0"/>
              <a:t>(fissi + variabili). Capirai qual è </a:t>
            </a:r>
            <a:r>
              <a:rPr lang="en-US" b="1" dirty="0"/>
              <a:t>il tasso minimo accettabile </a:t>
            </a:r>
            <a:r>
              <a:rPr lang="en-US" dirty="0"/>
              <a:t>durante i periodi di calma</a:t>
            </a:r>
          </a:p>
          <a:p>
            <a:pPr marL="342900" indent="-342900">
              <a:spcAft>
                <a:spcPts val="600"/>
              </a:spcAft>
              <a:buFont typeface="Wingdings" panose="05000000000000000000" pitchFamily="2" charset="2"/>
              <a:buChar char="Ø"/>
            </a:pPr>
            <a:r>
              <a:rPr lang="en-US" dirty="0"/>
              <a:t>Ti aiuta </a:t>
            </a:r>
            <a:r>
              <a:rPr lang="en-US" b="1" dirty="0"/>
              <a:t>a raggiungere il tuo obiettivo di profitto</a:t>
            </a:r>
          </a:p>
          <a:p>
            <a:pPr marL="342900" indent="-342900">
              <a:spcAft>
                <a:spcPts val="600"/>
              </a:spcAft>
              <a:buFont typeface="Wingdings" panose="05000000000000000000" pitchFamily="2" charset="2"/>
              <a:buChar char="Ø"/>
            </a:pPr>
            <a:r>
              <a:rPr lang="en-US" b="1" dirty="0"/>
              <a:t>Evita di fissare prezzi troppo bassi </a:t>
            </a:r>
            <a:r>
              <a:rPr lang="en-US" dirty="0"/>
              <a:t>e di operare in perdita</a:t>
            </a:r>
          </a:p>
          <a:p>
            <a:pPr marL="342900" indent="-342900">
              <a:spcAft>
                <a:spcPts val="600"/>
              </a:spcAft>
              <a:buFont typeface="Wingdings" panose="05000000000000000000" pitchFamily="2" charset="2"/>
              <a:buChar char="Ø"/>
            </a:pPr>
            <a:r>
              <a:rPr lang="en-US" dirty="0"/>
              <a:t>Mantiene la tua tariffa </a:t>
            </a:r>
            <a:r>
              <a:rPr lang="en-US" b="1" dirty="0"/>
              <a:t>competitiva e realistica, </a:t>
            </a:r>
            <a:r>
              <a:rPr lang="en-US" dirty="0"/>
              <a:t>così rimani attraente per i tuoi ospiti ideali</a:t>
            </a:r>
          </a:p>
          <a:p>
            <a:pPr marL="342900" indent="-342900">
              <a:spcAft>
                <a:spcPts val="600"/>
              </a:spcAft>
              <a:buFont typeface="Wingdings" panose="05000000000000000000" pitchFamily="2" charset="2"/>
              <a:buChar char="Ø"/>
            </a:pPr>
            <a:r>
              <a:rPr lang="en-US" dirty="0"/>
              <a:t>Crea una </a:t>
            </a:r>
            <a:r>
              <a:rPr lang="en-US" b="1" dirty="0"/>
              <a:t>solida base </a:t>
            </a:r>
            <a:r>
              <a:rPr lang="en-US" dirty="0"/>
              <a:t>per i prezzi stagionali o basati sul valore. Saprai </a:t>
            </a:r>
            <a:r>
              <a:rPr lang="en-US" b="1" dirty="0"/>
              <a:t>quante notti devi prenotare </a:t>
            </a:r>
            <a:r>
              <a:rPr lang="en-US" dirty="0"/>
              <a:t>per raggiungere il pareggio e potrai godere di flessibilità nei prezzi durante l'alta e la bassa stagione</a:t>
            </a:r>
          </a:p>
          <a:p>
            <a:pPr marL="342900" indent="-342900">
              <a:spcAft>
                <a:spcPts val="600"/>
              </a:spcAft>
              <a:buFont typeface="Wingdings" panose="05000000000000000000" pitchFamily="2" charset="2"/>
              <a:buChar char="Ø"/>
            </a:pPr>
            <a:r>
              <a:rPr lang="en-US" dirty="0"/>
              <a:t>Assicura che la tua attività sia </a:t>
            </a:r>
            <a:r>
              <a:rPr lang="en-US" b="1" dirty="0"/>
              <a:t>redditizia e proficua </a:t>
            </a:r>
            <a:r>
              <a:rPr lang="en-US" dirty="0"/>
              <a:t>tutto l'anno</a:t>
            </a:r>
          </a:p>
          <a:p>
            <a:pPr>
              <a:spcAft>
                <a:spcPts val="600"/>
              </a:spcAft>
            </a:pPr>
            <a:endParaRPr lang="en-US" dirty="0">
              <a:solidFill>
                <a:srgbClr val="E96751"/>
              </a:solidFill>
            </a:endParaRPr>
          </a:p>
        </p:txBody>
      </p:sp>
      <p:sp>
        <p:nvSpPr>
          <p:cNvPr id="6" name="TextBox 5">
            <a:extLst>
              <a:ext uri="{FF2B5EF4-FFF2-40B4-BE49-F238E27FC236}">
                <a16:creationId xmlns:a16="http://schemas.microsoft.com/office/drawing/2014/main" id="{1672F249-634F-8866-0C50-E38BFDA9303B}"/>
              </a:ext>
            </a:extLst>
          </p:cNvPr>
          <p:cNvSpPr txBox="1"/>
          <p:nvPr/>
        </p:nvSpPr>
        <p:spPr>
          <a:xfrm>
            <a:off x="4490937" y="213673"/>
            <a:ext cx="7196237" cy="1384995"/>
          </a:xfrm>
          <a:prstGeom prst="rect">
            <a:avLst/>
          </a:prstGeom>
          <a:noFill/>
        </p:spPr>
        <p:txBody>
          <a:bodyPr wrap="square">
            <a:spAutoFit/>
          </a:bodyPr>
          <a:lstStyle/>
          <a:p>
            <a:pPr>
              <a:spcAft>
                <a:spcPts val="600"/>
              </a:spcAft>
            </a:pPr>
            <a:r>
              <a:rPr lang="en-US" sz="2800" dirty="0">
                <a:solidFill>
                  <a:srgbClr val="E96751"/>
                </a:solidFill>
              </a:rPr>
              <a:t>Il tuo prezzo di base non è solo un numero, ma un </a:t>
            </a:r>
            <a:r>
              <a:rPr lang="en-US" sz="2800" b="1" dirty="0">
                <a:solidFill>
                  <a:srgbClr val="E96751"/>
                </a:solidFill>
              </a:rPr>
              <a:t>punto di riferimento strategico </a:t>
            </a:r>
            <a:r>
              <a:rPr lang="en-US" sz="2800" dirty="0">
                <a:solidFill>
                  <a:srgbClr val="E96751"/>
                </a:solidFill>
              </a:rPr>
              <a:t>che mantiene la tua attività sostenibile e competitiva.</a:t>
            </a:r>
          </a:p>
        </p:txBody>
      </p:sp>
    </p:spTree>
    <p:extLst>
      <p:ext uri="{BB962C8B-B14F-4D97-AF65-F5344CB8AC3E}">
        <p14:creationId xmlns:p14="http://schemas.microsoft.com/office/powerpoint/2010/main" val="1871800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351B0-DD74-B717-A256-AD00DEA705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1C6B029-51E8-9F37-F8D8-15CE4FDDCD67}"/>
              </a:ext>
            </a:extLst>
          </p:cNvPr>
          <p:cNvSpPr>
            <a:spLocks noGrp="1"/>
          </p:cNvSpPr>
          <p:nvPr>
            <p:ph type="body" sz="quarter" idx="18"/>
          </p:nvPr>
        </p:nvSpPr>
        <p:spPr>
          <a:xfrm>
            <a:off x="798381" y="1045579"/>
            <a:ext cx="10614687" cy="3849918"/>
          </a:xfrm>
        </p:spPr>
        <p:txBody>
          <a:bodyPr/>
          <a:lstStyle/>
          <a:p>
            <a:pPr marL="0" indent="0">
              <a:spcBef>
                <a:spcPts val="0"/>
              </a:spcBef>
              <a:spcAft>
                <a:spcPts val="600"/>
              </a:spcAft>
            </a:pPr>
            <a:r>
              <a:rPr lang="en-US" b="1" dirty="0">
                <a:solidFill>
                  <a:srgbClr val="E96751"/>
                </a:solidFill>
              </a:rPr>
              <a:t>Pianificazione finanziaria</a:t>
            </a:r>
          </a:p>
          <a:p>
            <a:pPr marL="457200" indent="-457200">
              <a:spcBef>
                <a:spcPts val="0"/>
              </a:spcBef>
              <a:spcAft>
                <a:spcPts val="600"/>
              </a:spcAft>
              <a:buFont typeface="Arial" panose="020B0604020202020204" pitchFamily="34" charset="0"/>
              <a:buChar char="•"/>
            </a:pPr>
            <a:r>
              <a:rPr lang="en-US" sz="2200" dirty="0">
                <a:solidFill>
                  <a:srgbClr val="595959"/>
                </a:solidFill>
              </a:rPr>
              <a:t>È la base per definire </a:t>
            </a:r>
            <a:r>
              <a:rPr lang="en-US" sz="2200" b="1" dirty="0">
                <a:solidFill>
                  <a:srgbClr val="595959"/>
                </a:solidFill>
              </a:rPr>
              <a:t>la </a:t>
            </a:r>
            <a:r>
              <a:rPr lang="en-US" sz="2200" dirty="0">
                <a:solidFill>
                  <a:srgbClr val="595959"/>
                </a:solidFill>
              </a:rPr>
              <a:t>tua </a:t>
            </a:r>
            <a:r>
              <a:rPr lang="en-US" sz="2200" b="1" dirty="0">
                <a:solidFill>
                  <a:srgbClr val="595959"/>
                </a:solidFill>
              </a:rPr>
              <a:t>strategia di prezzo</a:t>
            </a:r>
            <a:r>
              <a:rPr lang="en-US" sz="2200" dirty="0">
                <a:solidFill>
                  <a:srgbClr val="595959"/>
                </a:solidFill>
              </a:rPr>
              <a:t>.</a:t>
            </a:r>
          </a:p>
          <a:p>
            <a:pPr marL="457200" indent="-457200">
              <a:spcBef>
                <a:spcPts val="0"/>
              </a:spcBef>
              <a:spcAft>
                <a:spcPts val="600"/>
              </a:spcAft>
              <a:buFont typeface="Arial" panose="020B0604020202020204" pitchFamily="34" charset="0"/>
              <a:buChar char="•"/>
            </a:pPr>
            <a:r>
              <a:rPr lang="en-US" sz="2200" dirty="0">
                <a:solidFill>
                  <a:srgbClr val="595959"/>
                </a:solidFill>
              </a:rPr>
              <a:t>Garantisce che il prezzo per notte </a:t>
            </a:r>
            <a:r>
              <a:rPr lang="en-US" sz="2200" b="1" dirty="0">
                <a:solidFill>
                  <a:srgbClr val="595959"/>
                </a:solidFill>
              </a:rPr>
              <a:t>copra i costi </a:t>
            </a:r>
            <a:r>
              <a:rPr lang="en-US" sz="2200" dirty="0">
                <a:solidFill>
                  <a:srgbClr val="595959"/>
                </a:solidFill>
              </a:rPr>
              <a:t>e soddisfi </a:t>
            </a:r>
            <a:r>
              <a:rPr lang="en-US" sz="2200" b="1" dirty="0">
                <a:solidFill>
                  <a:srgbClr val="595959"/>
                </a:solidFill>
              </a:rPr>
              <a:t>gli obiettivi di reddito</a:t>
            </a:r>
            <a:r>
              <a:rPr lang="en-US" sz="2200" dirty="0">
                <a:solidFill>
                  <a:srgbClr val="595959"/>
                </a:solidFill>
              </a:rPr>
              <a:t>.</a:t>
            </a:r>
          </a:p>
          <a:p>
            <a:pPr marL="457200" indent="-457200">
              <a:spcBef>
                <a:spcPts val="0"/>
              </a:spcBef>
              <a:spcAft>
                <a:spcPts val="600"/>
              </a:spcAft>
              <a:buFont typeface="Arial" panose="020B0604020202020204" pitchFamily="34" charset="0"/>
              <a:buChar char="•"/>
            </a:pPr>
            <a:r>
              <a:rPr lang="en-US" sz="2200" dirty="0">
                <a:solidFill>
                  <a:srgbClr val="595959"/>
                </a:solidFill>
              </a:rPr>
              <a:t>Aiuta a pianificare gli adeguamenti stagionali e le previsioni di occupazione.</a:t>
            </a:r>
          </a:p>
          <a:p>
            <a:pPr marL="0" indent="0">
              <a:spcBef>
                <a:spcPts val="0"/>
              </a:spcBef>
              <a:spcAft>
                <a:spcPts val="600"/>
              </a:spcAft>
            </a:pPr>
            <a:r>
              <a:rPr lang="en-US" b="1" dirty="0">
                <a:solidFill>
                  <a:srgbClr val="E96751"/>
                </a:solidFill>
              </a:rPr>
              <a:t>Analisi del punto di pareggio</a:t>
            </a:r>
          </a:p>
          <a:p>
            <a:pPr marL="0" indent="0">
              <a:spcBef>
                <a:spcPts val="0"/>
              </a:spcBef>
              <a:spcAft>
                <a:spcPts val="600"/>
              </a:spcAft>
            </a:pPr>
            <a:r>
              <a:rPr lang="en-US" sz="2200" dirty="0">
                <a:solidFill>
                  <a:srgbClr val="595959"/>
                </a:solidFill>
              </a:rPr>
              <a:t>Utilizzata insieme ai costi variabili e fissi per calcolare:</a:t>
            </a:r>
          </a:p>
          <a:p>
            <a:pPr marL="457200" indent="-457200">
              <a:spcBef>
                <a:spcPts val="0"/>
              </a:spcBef>
              <a:spcAft>
                <a:spcPts val="600"/>
              </a:spcAft>
              <a:buFont typeface="Arial" panose="020B0604020202020204" pitchFamily="34" charset="0"/>
              <a:buChar char="•"/>
            </a:pPr>
            <a:r>
              <a:rPr lang="en-US" sz="2200" dirty="0">
                <a:solidFill>
                  <a:srgbClr val="595959"/>
                </a:solidFill>
              </a:rPr>
              <a:t>Tariffa di pareggio per notte</a:t>
            </a:r>
          </a:p>
          <a:p>
            <a:pPr marL="457200" indent="-457200">
              <a:spcBef>
                <a:spcPts val="0"/>
              </a:spcBef>
              <a:spcAft>
                <a:spcPts val="600"/>
              </a:spcAft>
              <a:buFont typeface="Arial" panose="020B0604020202020204" pitchFamily="34" charset="0"/>
              <a:buChar char="•"/>
            </a:pPr>
            <a:r>
              <a:rPr lang="en-US" sz="2200" dirty="0">
                <a:solidFill>
                  <a:srgbClr val="595959"/>
                </a:solidFill>
              </a:rPr>
              <a:t>Occupazione minima richiesta</a:t>
            </a:r>
          </a:p>
          <a:p>
            <a:pPr marL="457200" indent="-457200">
              <a:spcBef>
                <a:spcPts val="0"/>
              </a:spcBef>
              <a:spcAft>
                <a:spcPts val="600"/>
              </a:spcAft>
              <a:buFont typeface="Arial" panose="020B0604020202020204" pitchFamily="34" charset="0"/>
              <a:buChar char="•"/>
            </a:pPr>
            <a:r>
              <a:rPr lang="en-US" sz="2200" dirty="0">
                <a:solidFill>
                  <a:srgbClr val="595959"/>
                </a:solidFill>
              </a:rPr>
              <a:t>Previsioni di flusso di cassa</a:t>
            </a:r>
          </a:p>
          <a:p>
            <a:pPr marL="0" indent="0">
              <a:spcBef>
                <a:spcPts val="0"/>
              </a:spcBef>
              <a:spcAft>
                <a:spcPts val="600"/>
              </a:spcAft>
            </a:pPr>
            <a:r>
              <a:rPr lang="en-US" sz="2200" dirty="0">
                <a:solidFill>
                  <a:srgbClr val="595959"/>
                </a:solidFill>
              </a:rPr>
              <a:t>Senza conoscere il prezzo medio, non è possibile determinare con precisione quando la tua attività diventa redditizia.</a:t>
            </a:r>
          </a:p>
          <a:p>
            <a:pPr marL="0" indent="0">
              <a:spcBef>
                <a:spcPts val="0"/>
              </a:spcBef>
              <a:spcAft>
                <a:spcPts val="600"/>
              </a:spcAft>
            </a:pPr>
            <a:r>
              <a:rPr lang="en-US" b="1" dirty="0">
                <a:solidFill>
                  <a:srgbClr val="E96751"/>
                </a:solidFill>
              </a:rPr>
              <a:t>Stima dei profitti</a:t>
            </a:r>
          </a:p>
          <a:p>
            <a:pPr marL="0" indent="0">
              <a:spcBef>
                <a:spcPts val="0"/>
              </a:spcBef>
              <a:spcAft>
                <a:spcPts val="600"/>
              </a:spcAft>
            </a:pPr>
            <a:r>
              <a:rPr lang="en-US" sz="2200" dirty="0">
                <a:solidFill>
                  <a:srgbClr val="595959"/>
                </a:solidFill>
              </a:rPr>
              <a:t>Consente di confrontare </a:t>
            </a:r>
            <a:r>
              <a:rPr lang="en-US" sz="2200" b="1" dirty="0">
                <a:solidFill>
                  <a:srgbClr val="595959"/>
                </a:solidFill>
              </a:rPr>
              <a:t>i guadagni previsti con i costi effettivi</a:t>
            </a:r>
            <a:r>
              <a:rPr lang="en-US" sz="2200" dirty="0">
                <a:solidFill>
                  <a:srgbClr val="595959"/>
                </a:solidFill>
              </a:rPr>
              <a:t>. Imposta </a:t>
            </a:r>
            <a:r>
              <a:rPr lang="en-US" sz="2200" b="1" dirty="0">
                <a:solidFill>
                  <a:srgbClr val="595959"/>
                </a:solidFill>
              </a:rPr>
              <a:t>gli obiettivi di profitto </a:t>
            </a:r>
            <a:r>
              <a:rPr lang="en-US" sz="2200" dirty="0">
                <a:solidFill>
                  <a:srgbClr val="595959"/>
                </a:solidFill>
              </a:rPr>
              <a:t>e calcola il margine di profitto con la formula:</a:t>
            </a:r>
          </a:p>
          <a:p>
            <a:pPr marL="0" indent="0">
              <a:spcBef>
                <a:spcPts val="0"/>
              </a:spcBef>
              <a:spcAft>
                <a:spcPts val="600"/>
              </a:spcAft>
            </a:pPr>
            <a:r>
              <a:rPr lang="en-US" sz="2200" b="1" dirty="0">
                <a:solidFill>
                  <a:srgbClr val="E96751"/>
                </a:solidFill>
              </a:rPr>
              <a:t>Margine di profitto (%) </a:t>
            </a:r>
            <a:r>
              <a:rPr lang="en-US" sz="2200" b="1" dirty="0">
                <a:solidFill>
                  <a:srgbClr val="595959"/>
                </a:solidFill>
              </a:rPr>
              <a:t>= (Ricavo netto per notte ÷ Prezzo medio per notte) × 100</a:t>
            </a:r>
            <a:endParaRPr lang="en-IE" sz="2200" b="1" dirty="0">
              <a:solidFill>
                <a:srgbClr val="595959"/>
              </a:solidFill>
            </a:endParaRPr>
          </a:p>
        </p:txBody>
      </p:sp>
      <p:sp>
        <p:nvSpPr>
          <p:cNvPr id="3" name="Text Placeholder 2">
            <a:extLst>
              <a:ext uri="{FF2B5EF4-FFF2-40B4-BE49-F238E27FC236}">
                <a16:creationId xmlns:a16="http://schemas.microsoft.com/office/drawing/2014/main" id="{15E265D2-797E-17DA-D794-BDC30809B284}"/>
              </a:ext>
            </a:extLst>
          </p:cNvPr>
          <p:cNvSpPr>
            <a:spLocks noGrp="1"/>
          </p:cNvSpPr>
          <p:nvPr>
            <p:ph type="body" sz="quarter" idx="16"/>
          </p:nvPr>
        </p:nvSpPr>
        <p:spPr>
          <a:xfrm>
            <a:off x="798381" y="359776"/>
            <a:ext cx="10614687" cy="803654"/>
          </a:xfrm>
        </p:spPr>
        <p:txBody>
          <a:bodyPr/>
          <a:lstStyle/>
          <a:p>
            <a:r>
              <a:rPr lang="en-US" dirty="0">
                <a:solidFill>
                  <a:srgbClr val="EC7C69"/>
                </a:solidFill>
              </a:rPr>
              <a:t>Prezzo medio di riferimento </a:t>
            </a:r>
            <a:r>
              <a:rPr lang="en-US" dirty="0">
                <a:solidFill>
                  <a:srgbClr val="418D8F"/>
                </a:solidFill>
              </a:rPr>
              <a:t>- Utile per</a:t>
            </a:r>
            <a:endParaRPr lang="en-IE" dirty="0">
              <a:solidFill>
                <a:srgbClr val="418D8F"/>
              </a:solidFill>
            </a:endParaRPr>
          </a:p>
        </p:txBody>
      </p:sp>
    </p:spTree>
    <p:extLst>
      <p:ext uri="{BB962C8B-B14F-4D97-AF65-F5344CB8AC3E}">
        <p14:creationId xmlns:p14="http://schemas.microsoft.com/office/powerpoint/2010/main" val="2517882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95455-9395-54A2-FD55-BDB74D096F44}"/>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AE48D60B-9ED5-DEB3-6D82-6F9A8D458919}"/>
              </a:ext>
            </a:extLst>
          </p:cNvPr>
          <p:cNvSpPr/>
          <p:nvPr/>
        </p:nvSpPr>
        <p:spPr>
          <a:xfrm>
            <a:off x="817828" y="1605887"/>
            <a:ext cx="10595240" cy="832631"/>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8FD71766-DCA5-93EF-6FAE-652AB0748682}"/>
              </a:ext>
            </a:extLst>
          </p:cNvPr>
          <p:cNvSpPr>
            <a:spLocks noGrp="1"/>
          </p:cNvSpPr>
          <p:nvPr>
            <p:ph type="body" sz="quarter" idx="16"/>
          </p:nvPr>
        </p:nvSpPr>
        <p:spPr>
          <a:xfrm>
            <a:off x="826825" y="256926"/>
            <a:ext cx="10614687" cy="803654"/>
          </a:xfrm>
        </p:spPr>
        <p:txBody>
          <a:bodyPr/>
          <a:lstStyle/>
          <a:p>
            <a:r>
              <a:rPr lang="en-US" sz="3200" dirty="0">
                <a:solidFill>
                  <a:srgbClr val="459597"/>
                </a:solidFill>
              </a:rPr>
              <a:t>Imposta il prezzo base/medio per notte</a:t>
            </a:r>
            <a:endParaRPr lang="en-IE" sz="3200" dirty="0">
              <a:solidFill>
                <a:srgbClr val="459597"/>
              </a:solidFill>
            </a:endParaRPr>
          </a:p>
        </p:txBody>
      </p:sp>
      <p:cxnSp>
        <p:nvCxnSpPr>
          <p:cNvPr id="2" name="Straight Connector 1">
            <a:extLst>
              <a:ext uri="{FF2B5EF4-FFF2-40B4-BE49-F238E27FC236}">
                <a16:creationId xmlns:a16="http://schemas.microsoft.com/office/drawing/2014/main" id="{2EDE566A-CF2C-D845-DB00-D4D55404276D}"/>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0A044DB1-3422-BD18-FAB4-51DC3E03D5EE}"/>
              </a:ext>
            </a:extLst>
          </p:cNvPr>
          <p:cNvSpPr>
            <a:spLocks noGrp="1"/>
          </p:cNvSpPr>
          <p:nvPr>
            <p:ph type="body" sz="quarter" idx="18"/>
          </p:nvPr>
        </p:nvSpPr>
        <p:spPr>
          <a:xfrm>
            <a:off x="992589" y="1630860"/>
            <a:ext cx="10614687" cy="693849"/>
          </a:xfrm>
        </p:spPr>
        <p:txBody>
          <a:bodyPr/>
          <a:lstStyle/>
          <a:p>
            <a:pPr algn="ctr">
              <a:spcAft>
                <a:spcPts val="600"/>
              </a:spcAft>
            </a:pPr>
            <a:r>
              <a:rPr lang="en-US" sz="2600" i="1" dirty="0">
                <a:solidFill>
                  <a:schemeClr val="bg1"/>
                </a:solidFill>
              </a:rPr>
              <a:t>"Qual è il prezzo che devo applicare per notte per coprire i miei costi, raggiungere il mio obiettivo di profitto e continuare ad attirare prenotazioni?"</a:t>
            </a:r>
          </a:p>
        </p:txBody>
      </p:sp>
      <p:sp>
        <p:nvSpPr>
          <p:cNvPr id="21" name="Text Placeholder 5">
            <a:extLst>
              <a:ext uri="{FF2B5EF4-FFF2-40B4-BE49-F238E27FC236}">
                <a16:creationId xmlns:a16="http://schemas.microsoft.com/office/drawing/2014/main" id="{B6F482AC-C8AE-EAA5-2ECB-8149F6101BC0}"/>
              </a:ext>
            </a:extLst>
          </p:cNvPr>
          <p:cNvSpPr txBox="1">
            <a:spLocks/>
          </p:cNvSpPr>
          <p:nvPr/>
        </p:nvSpPr>
        <p:spPr>
          <a:xfrm>
            <a:off x="1611085" y="2636885"/>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800" dirty="0">
                <a:solidFill>
                  <a:srgbClr val="595959"/>
                </a:solidFill>
              </a:rPr>
              <a:t>È qui che determini </a:t>
            </a:r>
            <a:r>
              <a:rPr lang="en-US" sz="1800" b="1" dirty="0">
                <a:solidFill>
                  <a:srgbClr val="595959"/>
                </a:solidFill>
              </a:rPr>
              <a:t>il</a:t>
            </a:r>
            <a:r>
              <a:rPr lang="en-US" sz="1800" dirty="0">
                <a:solidFill>
                  <a:srgbClr val="595959"/>
                </a:solidFill>
              </a:rPr>
              <a:t> tuo </a:t>
            </a:r>
            <a:r>
              <a:rPr lang="en-US" sz="1800" b="1" dirty="0">
                <a:solidFill>
                  <a:srgbClr val="595959"/>
                </a:solidFill>
              </a:rPr>
              <a:t>prezzo finale per notte </a:t>
            </a:r>
            <a:r>
              <a:rPr lang="en-US" sz="1800" dirty="0">
                <a:solidFill>
                  <a:srgbClr val="595959"/>
                </a:solidFill>
              </a:rPr>
              <a:t>in base ai tuoi calcoli dei costi, alle ricerche di mercato e agli obiettivi di profitto. </a:t>
            </a:r>
            <a:r>
              <a:rPr lang="en-US" sz="2000" dirty="0">
                <a:solidFill>
                  <a:srgbClr val="595959"/>
                </a:solidFill>
              </a:rPr>
              <a:t>È il tuo prezzo di base, ovvero quello che devi applicare in media per mantenere le prenotazioni, gestire un'attività redditizia, raggiungere il pareggio, pur rimanendo attraente </a:t>
            </a:r>
            <a:r>
              <a:rPr lang="en-US" sz="1800" dirty="0">
                <a:solidFill>
                  <a:srgbClr val="595959"/>
                </a:solidFill>
              </a:rPr>
              <a:t>per i potenziali ospiti e flessibile per adattarti all'alta o alla bassa stagione. Non si tratta di quanto </a:t>
            </a:r>
            <a:r>
              <a:rPr lang="en-US" sz="1800" dirty="0">
                <a:solidFill>
                  <a:srgbClr val="E96751"/>
                </a:solidFill>
              </a:rPr>
              <a:t>vorresti guadagnare</a:t>
            </a:r>
            <a:r>
              <a:rPr lang="en-US" sz="1800" dirty="0">
                <a:solidFill>
                  <a:srgbClr val="595959"/>
                </a:solidFill>
              </a:rPr>
              <a:t>, ma </a:t>
            </a:r>
            <a:r>
              <a:rPr lang="en-US" sz="1800" dirty="0">
                <a:solidFill>
                  <a:srgbClr val="E96751"/>
                </a:solidFill>
              </a:rPr>
              <a:t>di</a:t>
            </a:r>
            <a:r>
              <a:rPr lang="en-US" sz="1800" dirty="0">
                <a:solidFill>
                  <a:srgbClr val="595959"/>
                </a:solidFill>
              </a:rPr>
              <a:t> quanto </a:t>
            </a:r>
            <a:r>
              <a:rPr lang="en-US" sz="1800" i="1" dirty="0">
                <a:solidFill>
                  <a:srgbClr val="E96751"/>
                </a:solidFill>
              </a:rPr>
              <a:t>devi </a:t>
            </a:r>
            <a:r>
              <a:rPr lang="en-US" sz="1800" dirty="0">
                <a:solidFill>
                  <a:srgbClr val="E96751"/>
                </a:solidFill>
              </a:rPr>
              <a:t>applicare </a:t>
            </a:r>
            <a:r>
              <a:rPr lang="en-US" sz="1800" dirty="0">
                <a:solidFill>
                  <a:srgbClr val="595959"/>
                </a:solidFill>
              </a:rPr>
              <a:t>per gestire un'attività sostenibile.</a:t>
            </a:r>
          </a:p>
          <a:p>
            <a:pPr marL="0" indent="0">
              <a:spcAft>
                <a:spcPts val="1200"/>
              </a:spcAft>
            </a:pPr>
            <a:endParaRPr lang="en-IE" sz="2000" dirty="0">
              <a:solidFill>
                <a:srgbClr val="595959"/>
              </a:solidFill>
            </a:endParaRPr>
          </a:p>
        </p:txBody>
      </p:sp>
      <p:sp>
        <p:nvSpPr>
          <p:cNvPr id="25" name="Flowchart: Alternate Process 24">
            <a:extLst>
              <a:ext uri="{FF2B5EF4-FFF2-40B4-BE49-F238E27FC236}">
                <a16:creationId xmlns:a16="http://schemas.microsoft.com/office/drawing/2014/main" id="{690B51F4-761E-BB2E-A159-3783C5EFBDEC}"/>
              </a:ext>
            </a:extLst>
          </p:cNvPr>
          <p:cNvSpPr/>
          <p:nvPr/>
        </p:nvSpPr>
        <p:spPr>
          <a:xfrm>
            <a:off x="1460733" y="2587274"/>
            <a:ext cx="9964593" cy="171242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B7F46DA1-4B40-597F-9825-C668BEAB0244}"/>
              </a:ext>
            </a:extLst>
          </p:cNvPr>
          <p:cNvSpPr txBox="1">
            <a:spLocks/>
          </p:cNvSpPr>
          <p:nvPr/>
        </p:nvSpPr>
        <p:spPr>
          <a:xfrm>
            <a:off x="1583445" y="461393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pPr>
            <a:r>
              <a:rPr lang="en-US" altLang="en-US" sz="1800" b="1" dirty="0">
                <a:solidFill>
                  <a:srgbClr val="EC7C69"/>
                </a:solidFill>
              </a:rPr>
              <a:t>Valori di esempio </a:t>
            </a:r>
            <a:r>
              <a:rPr lang="en-US" altLang="en-US" sz="1600" i="1" dirty="0">
                <a:solidFill>
                  <a:srgbClr val="595959"/>
                </a:solidFill>
              </a:rPr>
              <a:t>(calcolo nella pagina successiva)</a:t>
            </a:r>
          </a:p>
          <a:p>
            <a:pPr>
              <a:lnSpc>
                <a:spcPct val="100000"/>
              </a:lnSpc>
              <a:spcBef>
                <a:spcPts val="600"/>
              </a:spcBef>
            </a:pPr>
            <a:r>
              <a:rPr lang="en-US" sz="1600" dirty="0">
                <a:solidFill>
                  <a:srgbClr val="595959"/>
                </a:solidFill>
              </a:rPr>
              <a:t>Supponiamo che gestiate un piccolo affitto di cabine ecologiche. Ecco come calcolare il vostro prezzo di base:</a:t>
            </a:r>
          </a:p>
          <a:p>
            <a:pPr>
              <a:lnSpc>
                <a:spcPct val="100000"/>
              </a:lnSpc>
              <a:spcBef>
                <a:spcPts val="600"/>
              </a:spcBef>
            </a:pPr>
            <a:r>
              <a:rPr lang="en-US" sz="1600" b="1" dirty="0">
                <a:solidFill>
                  <a:srgbClr val="595959"/>
                </a:solidFill>
              </a:rPr>
              <a:t>Costi annuali totali </a:t>
            </a:r>
            <a:r>
              <a:rPr lang="en-US" sz="1600" dirty="0">
                <a:solidFill>
                  <a:srgbClr val="595959"/>
                </a:solidFill>
              </a:rPr>
              <a:t>(fissi + variabili): 20.000 €</a:t>
            </a:r>
          </a:p>
          <a:p>
            <a:pPr>
              <a:lnSpc>
                <a:spcPct val="100000"/>
              </a:lnSpc>
              <a:spcBef>
                <a:spcPts val="600"/>
              </a:spcBef>
            </a:pPr>
            <a:r>
              <a:rPr lang="en-US" sz="1600" b="1" dirty="0">
                <a:solidFill>
                  <a:srgbClr val="595959"/>
                </a:solidFill>
              </a:rPr>
              <a:t>Notti prenotabili stimate</a:t>
            </a:r>
            <a:r>
              <a:rPr lang="en-US" sz="1600" dirty="0">
                <a:solidFill>
                  <a:srgbClr val="595959"/>
                </a:solidFill>
              </a:rPr>
              <a:t>: 200 notti</a:t>
            </a:r>
          </a:p>
          <a:p>
            <a:pPr>
              <a:lnSpc>
                <a:spcPct val="100000"/>
              </a:lnSpc>
              <a:spcBef>
                <a:spcPts val="600"/>
              </a:spcBef>
            </a:pPr>
            <a:r>
              <a:rPr lang="en-US" sz="1600" b="1" dirty="0">
                <a:solidFill>
                  <a:srgbClr val="595959"/>
                </a:solidFill>
              </a:rPr>
              <a:t>Costi variabili per notte </a:t>
            </a:r>
            <a:r>
              <a:rPr lang="en-US" sz="1600" dirty="0">
                <a:solidFill>
                  <a:srgbClr val="595959"/>
                </a:solidFill>
              </a:rPr>
              <a:t>(pulizie, colazione): 30 €</a:t>
            </a:r>
          </a:p>
          <a:p>
            <a:pPr>
              <a:lnSpc>
                <a:spcPct val="100000"/>
              </a:lnSpc>
              <a:spcBef>
                <a:spcPts val="600"/>
              </a:spcBef>
            </a:pPr>
            <a:r>
              <a:rPr lang="en-US" sz="1600" b="1" dirty="0">
                <a:solidFill>
                  <a:srgbClr val="595959"/>
                </a:solidFill>
              </a:rPr>
              <a:t>Utile target per notte</a:t>
            </a:r>
            <a:r>
              <a:rPr lang="en-US" sz="1600" dirty="0">
                <a:solidFill>
                  <a:srgbClr val="595959"/>
                </a:solidFill>
              </a:rPr>
              <a:t>: 25 €</a:t>
            </a:r>
          </a:p>
        </p:txBody>
      </p:sp>
      <p:sp>
        <p:nvSpPr>
          <p:cNvPr id="26" name="Flowchart: Alternate Process 25">
            <a:extLst>
              <a:ext uri="{FF2B5EF4-FFF2-40B4-BE49-F238E27FC236}">
                <a16:creationId xmlns:a16="http://schemas.microsoft.com/office/drawing/2014/main" id="{1127BA3D-F343-6C82-3F4F-8430BB30CE89}"/>
              </a:ext>
            </a:extLst>
          </p:cNvPr>
          <p:cNvSpPr/>
          <p:nvPr/>
        </p:nvSpPr>
        <p:spPr>
          <a:xfrm>
            <a:off x="1448473" y="4414368"/>
            <a:ext cx="9964593" cy="236743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5ADBA584-75B2-C5CA-45F7-6FE8D7C07B44}"/>
              </a:ext>
            </a:extLst>
          </p:cNvPr>
          <p:cNvCxnSpPr>
            <a:cxnSpLocks/>
            <a:stCxn id="24" idx="1"/>
            <a:endCxn id="25" idx="1"/>
          </p:cNvCxnSpPr>
          <p:nvPr/>
        </p:nvCxnSpPr>
        <p:spPr>
          <a:xfrm rot="10800000" flipH="1" flipV="1">
            <a:off x="817827" y="2022203"/>
            <a:ext cx="642905" cy="142128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1C7FBD1-18EB-87E6-191C-4934FBB62F3E}"/>
              </a:ext>
            </a:extLst>
          </p:cNvPr>
          <p:cNvCxnSpPr>
            <a:cxnSpLocks/>
          </p:cNvCxnSpPr>
          <p:nvPr/>
        </p:nvCxnSpPr>
        <p:spPr>
          <a:xfrm rot="16200000" flipH="1">
            <a:off x="65261" y="4179008"/>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8A114EC-F2A6-BE20-4BB7-375676CF4F38}"/>
              </a:ext>
            </a:extLst>
          </p:cNvPr>
          <p:cNvSpPr txBox="1"/>
          <p:nvPr/>
        </p:nvSpPr>
        <p:spPr>
          <a:xfrm>
            <a:off x="826824" y="746722"/>
            <a:ext cx="10780452" cy="646331"/>
          </a:xfrm>
          <a:prstGeom prst="rect">
            <a:avLst/>
          </a:prstGeom>
          <a:noFill/>
        </p:spPr>
        <p:txBody>
          <a:bodyPr wrap="square">
            <a:spAutoFit/>
          </a:bodyPr>
          <a:lstStyle/>
          <a:p>
            <a:pPr>
              <a:spcAft>
                <a:spcPts val="600"/>
              </a:spcAft>
            </a:pPr>
            <a:r>
              <a:rPr lang="en-US" b="1" dirty="0">
                <a:solidFill>
                  <a:srgbClr val="595959"/>
                </a:solidFill>
              </a:rPr>
              <a:t>Obiettivo: </a:t>
            </a:r>
            <a:r>
              <a:rPr lang="en-US" dirty="0">
                <a:solidFill>
                  <a:srgbClr val="595959"/>
                </a:solidFill>
              </a:rPr>
              <a:t>determinare la tariffa minima per notte che devi applicare per coprire tutti i costi e ottenere un profitto. Questo è il tuo prezzo base, il punto di partenza per stabilire le tariffe stagionali o promozionali.</a:t>
            </a:r>
            <a:endParaRPr lang="en-US" b="1" dirty="0">
              <a:solidFill>
                <a:srgbClr val="595959"/>
              </a:solidFill>
            </a:endParaRPr>
          </a:p>
        </p:txBody>
      </p:sp>
    </p:spTree>
    <p:extLst>
      <p:ext uri="{BB962C8B-B14F-4D97-AF65-F5344CB8AC3E}">
        <p14:creationId xmlns:p14="http://schemas.microsoft.com/office/powerpoint/2010/main" val="19014614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D3A70-2BFF-7184-6B5D-988601AB91D8}"/>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78F9AEDD-9925-C0B0-9834-F1A0D52D2DF3}"/>
              </a:ext>
            </a:extLst>
          </p:cNvPr>
          <p:cNvSpPr/>
          <p:nvPr/>
        </p:nvSpPr>
        <p:spPr>
          <a:xfrm>
            <a:off x="817828" y="1087347"/>
            <a:ext cx="10595240" cy="1043834"/>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9CDC99DF-6EB2-B06E-4C74-78FD8B62E52B}"/>
              </a:ext>
            </a:extLst>
          </p:cNvPr>
          <p:cNvSpPr>
            <a:spLocks noGrp="1"/>
          </p:cNvSpPr>
          <p:nvPr>
            <p:ph type="body" sz="quarter" idx="16"/>
          </p:nvPr>
        </p:nvSpPr>
        <p:spPr>
          <a:xfrm>
            <a:off x="798381" y="243063"/>
            <a:ext cx="10614687" cy="803654"/>
          </a:xfrm>
        </p:spPr>
        <p:txBody>
          <a:bodyPr/>
          <a:lstStyle/>
          <a:p>
            <a:r>
              <a:rPr lang="en-US" sz="3200" dirty="0">
                <a:solidFill>
                  <a:srgbClr val="EC7C69"/>
                </a:solidFill>
              </a:rPr>
              <a:t>Calcolo</a:t>
            </a:r>
            <a:r>
              <a:rPr lang="en-US" sz="3200" b="1" dirty="0">
                <a:solidFill>
                  <a:srgbClr val="EC7C69"/>
                </a:solidFill>
              </a:rPr>
              <a:t>: </a:t>
            </a:r>
            <a:r>
              <a:rPr lang="en-US" sz="3200" b="1" dirty="0">
                <a:solidFill>
                  <a:srgbClr val="459597"/>
                </a:solidFill>
              </a:rPr>
              <a:t>prezzo medio per notte </a:t>
            </a:r>
            <a:r>
              <a:rPr lang="en-US" sz="3200" b="1" dirty="0">
                <a:solidFill>
                  <a:srgbClr val="E96751"/>
                </a:solidFill>
              </a:rPr>
              <a:t>+ margine di profitto</a:t>
            </a:r>
            <a:endParaRPr lang="en-GB" sz="3200" dirty="0">
              <a:solidFill>
                <a:srgbClr val="E96751"/>
              </a:solidFill>
            </a:endParaRPr>
          </a:p>
        </p:txBody>
      </p:sp>
      <p:cxnSp>
        <p:nvCxnSpPr>
          <p:cNvPr id="2" name="Straight Connector 1">
            <a:extLst>
              <a:ext uri="{FF2B5EF4-FFF2-40B4-BE49-F238E27FC236}">
                <a16:creationId xmlns:a16="http://schemas.microsoft.com/office/drawing/2014/main" id="{C908C543-E6FD-2ABA-E6DE-AF48E9526CCD}"/>
              </a:ext>
            </a:extLst>
          </p:cNvPr>
          <p:cNvCxnSpPr>
            <a:cxnSpLocks/>
          </p:cNvCxnSpPr>
          <p:nvPr/>
        </p:nvCxnSpPr>
        <p:spPr>
          <a:xfrm>
            <a:off x="0" y="104671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ADD674D-C720-1B13-7AB2-8CB747AEED04}"/>
              </a:ext>
            </a:extLst>
          </p:cNvPr>
          <p:cNvSpPr>
            <a:spLocks noGrp="1"/>
          </p:cNvSpPr>
          <p:nvPr>
            <p:ph type="body" sz="quarter" idx="18"/>
          </p:nvPr>
        </p:nvSpPr>
        <p:spPr>
          <a:xfrm>
            <a:off x="839381" y="1192125"/>
            <a:ext cx="10614687" cy="803653"/>
          </a:xfrm>
        </p:spPr>
        <p:txBody>
          <a:bodyPr/>
          <a:lstStyle/>
          <a:p>
            <a:pPr algn="ctr">
              <a:spcAft>
                <a:spcPts val="1200"/>
              </a:spcAft>
            </a:pPr>
            <a:r>
              <a:rPr lang="en-US" b="1" dirty="0">
                <a:solidFill>
                  <a:schemeClr val="bg1"/>
                </a:solidFill>
              </a:rPr>
              <a:t>Prezzo medio per notte target = </a:t>
            </a:r>
            <a:r>
              <a:rPr lang="en-US" dirty="0">
                <a:solidFill>
                  <a:schemeClr val="bg1"/>
                </a:solidFill>
              </a:rPr>
              <a:t>(costi annuali totali ÷ notti prenotabili stimate) + costo variabile per notte + margine di profitto</a:t>
            </a:r>
          </a:p>
        </p:txBody>
      </p:sp>
      <p:cxnSp>
        <p:nvCxnSpPr>
          <p:cNvPr id="33" name="Connector: Elbow 32">
            <a:extLst>
              <a:ext uri="{FF2B5EF4-FFF2-40B4-BE49-F238E27FC236}">
                <a16:creationId xmlns:a16="http://schemas.microsoft.com/office/drawing/2014/main" id="{6A7F022E-7BF7-B30F-0FAE-0C4962B587D5}"/>
              </a:ext>
            </a:extLst>
          </p:cNvPr>
          <p:cNvCxnSpPr>
            <a:cxnSpLocks/>
            <a:stCxn id="24" idx="1"/>
          </p:cNvCxnSpPr>
          <p:nvPr/>
        </p:nvCxnSpPr>
        <p:spPr>
          <a:xfrm rot="10800000" flipH="1" flipV="1">
            <a:off x="817827" y="1609264"/>
            <a:ext cx="642905" cy="2297442"/>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2E964849-EE7E-330D-DC10-6070298C8046}"/>
              </a:ext>
            </a:extLst>
          </p:cNvPr>
          <p:cNvGraphicFramePr>
            <a:graphicFrameLocks noGrp="1"/>
          </p:cNvGraphicFramePr>
          <p:nvPr/>
        </p:nvGraphicFramePr>
        <p:xfrm>
          <a:off x="1528483" y="2394340"/>
          <a:ext cx="9606242" cy="2590800"/>
        </p:xfrm>
        <a:graphic>
          <a:graphicData uri="http://schemas.openxmlformats.org/drawingml/2006/table">
            <a:tbl>
              <a:tblPr/>
              <a:tblGrid>
                <a:gridCol w="4803121">
                  <a:extLst>
                    <a:ext uri="{9D8B030D-6E8A-4147-A177-3AD203B41FA5}">
                      <a16:colId xmlns:a16="http://schemas.microsoft.com/office/drawing/2014/main" val="80670903"/>
                    </a:ext>
                  </a:extLst>
                </a:gridCol>
                <a:gridCol w="4803121">
                  <a:extLst>
                    <a:ext uri="{9D8B030D-6E8A-4147-A177-3AD203B41FA5}">
                      <a16:colId xmlns:a16="http://schemas.microsoft.com/office/drawing/2014/main" val="188120773"/>
                    </a:ext>
                  </a:extLst>
                </a:gridCol>
              </a:tblGrid>
              <a:tr h="0">
                <a:tc>
                  <a:txBody>
                    <a:bodyPr/>
                    <a:lstStyle/>
                    <a:p>
                      <a:pPr>
                        <a:buNone/>
                      </a:pPr>
                      <a:r>
                        <a:rPr lang="en-IE" sz="2200" b="1" dirty="0">
                          <a:solidFill>
                            <a:schemeClr val="bg1"/>
                          </a:solidFill>
                        </a:rPr>
                        <a:t>Categoria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Valore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557152889"/>
                  </a:ext>
                </a:extLst>
              </a:tr>
              <a:tr h="0">
                <a:tc>
                  <a:txBody>
                    <a:bodyPr/>
                    <a:lstStyle/>
                    <a:p>
                      <a:pPr>
                        <a:buNone/>
                      </a:pPr>
                      <a:r>
                        <a:rPr lang="en-IE" sz="2200" dirty="0">
                          <a:solidFill>
                            <a:srgbClr val="494949"/>
                          </a:solidFill>
                        </a:rPr>
                        <a:t>Costi annuali totali (TAC)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20.000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4919812"/>
                  </a:ext>
                </a:extLst>
              </a:tr>
              <a:tr h="0">
                <a:tc>
                  <a:txBody>
                    <a:bodyPr/>
                    <a:lstStyle/>
                    <a:p>
                      <a:pPr>
                        <a:buNone/>
                      </a:pPr>
                      <a:r>
                        <a:rPr lang="en-IE" sz="2200" dirty="0">
                          <a:solidFill>
                            <a:srgbClr val="494949"/>
                          </a:solidFill>
                        </a:rPr>
                        <a:t>Notti prenotabili stimate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200 notti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5308095"/>
                  </a:ext>
                </a:extLst>
              </a:tr>
              <a:tr h="0">
                <a:tc>
                  <a:txBody>
                    <a:bodyPr/>
                    <a:lstStyle/>
                    <a:p>
                      <a:pPr>
                        <a:buNone/>
                      </a:pPr>
                      <a:r>
                        <a:rPr lang="en-US" sz="2200" dirty="0">
                          <a:solidFill>
                            <a:srgbClr val="494949"/>
                          </a:solidFill>
                        </a:rPr>
                        <a:t>Costo variabile per notte (VC)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535878"/>
                  </a:ext>
                </a:extLst>
              </a:tr>
              <a:tr h="0">
                <a:tc>
                  <a:txBody>
                    <a:bodyPr/>
                    <a:lstStyle/>
                    <a:p>
                      <a:pPr>
                        <a:buNone/>
                      </a:pPr>
                      <a:r>
                        <a:rPr lang="en-IE" sz="2200" b="1" dirty="0">
                          <a:solidFill>
                            <a:srgbClr val="E96751"/>
                          </a:solidFill>
                        </a:rPr>
                        <a:t>Utile desiderato per notte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3719369"/>
                  </a:ext>
                </a:extLst>
              </a:tr>
              <a:tr h="0">
                <a:tc gridSpan="2">
                  <a:txBody>
                    <a:bodyPr/>
                    <a:lstStyle/>
                    <a:p>
                      <a:pPr>
                        <a:buNone/>
                      </a:pPr>
                      <a:r>
                        <a:rPr lang="en-US" sz="2400" b="1" dirty="0">
                          <a:solidFill>
                            <a:schemeClr val="bg1"/>
                          </a:solidFill>
                        </a:rPr>
                        <a:t>Prezzo medio per notte </a:t>
                      </a:r>
                      <a:r>
                        <a:rPr lang="en-US" sz="2400" b="0" dirty="0">
                          <a:solidFill>
                            <a:schemeClr val="bg1"/>
                          </a:solidFill>
                        </a:rPr>
                        <a:t>= (20.000 € ÷ 200) + 30 € + 25 € = 155 € per notte</a:t>
                      </a:r>
                      <a:endParaRPr lang="en-IE" sz="2200"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buNone/>
                      </a:pPr>
                      <a:endParaRPr lang="en-IE" sz="22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1634247"/>
                  </a:ext>
                </a:extLst>
              </a:tr>
            </a:tbl>
          </a:graphicData>
        </a:graphic>
      </p:graphicFrame>
      <p:sp>
        <p:nvSpPr>
          <p:cNvPr id="7" name="TextBox 6">
            <a:extLst>
              <a:ext uri="{FF2B5EF4-FFF2-40B4-BE49-F238E27FC236}">
                <a16:creationId xmlns:a16="http://schemas.microsoft.com/office/drawing/2014/main" id="{8C8E0F72-4DB1-BB8F-BEF7-4DEB424B3A9B}"/>
              </a:ext>
            </a:extLst>
          </p:cNvPr>
          <p:cNvSpPr txBox="1"/>
          <p:nvPr/>
        </p:nvSpPr>
        <p:spPr>
          <a:xfrm>
            <a:off x="492777" y="5137609"/>
            <a:ext cx="11307894" cy="1477328"/>
          </a:xfrm>
          <a:prstGeom prst="rect">
            <a:avLst/>
          </a:prstGeom>
          <a:noFill/>
        </p:spPr>
        <p:txBody>
          <a:bodyPr wrap="square">
            <a:spAutoFit/>
          </a:bodyPr>
          <a:lstStyle/>
          <a:p>
            <a:r>
              <a:rPr lang="en-US" dirty="0">
                <a:solidFill>
                  <a:srgbClr val="595959"/>
                </a:solidFill>
              </a:rPr>
              <a:t>Questi</a:t>
            </a:r>
            <a:r>
              <a:rPr lang="en-US" b="1" dirty="0">
                <a:solidFill>
                  <a:srgbClr val="595959"/>
                </a:solidFill>
              </a:rPr>
              <a:t> 155 € </a:t>
            </a:r>
            <a:r>
              <a:rPr lang="en-US" dirty="0">
                <a:solidFill>
                  <a:srgbClr val="595959"/>
                </a:solidFill>
              </a:rPr>
              <a:t>rappresentano </a:t>
            </a:r>
            <a:r>
              <a:rPr lang="en-US" b="1" dirty="0">
                <a:solidFill>
                  <a:srgbClr val="595959"/>
                </a:solidFill>
              </a:rPr>
              <a:t>la </a:t>
            </a:r>
            <a:r>
              <a:rPr lang="en-US" dirty="0">
                <a:solidFill>
                  <a:srgbClr val="595959"/>
                </a:solidFill>
              </a:rPr>
              <a:t>tua </a:t>
            </a:r>
            <a:r>
              <a:rPr lang="en-US" b="1" dirty="0">
                <a:solidFill>
                  <a:srgbClr val="595959"/>
                </a:solidFill>
              </a:rPr>
              <a:t>tariffa di base</a:t>
            </a:r>
            <a:r>
              <a:rPr lang="en-US" dirty="0">
                <a:solidFill>
                  <a:srgbClr val="595959"/>
                </a:solidFill>
              </a:rPr>
              <a:t>: devi addebitare almeno questo importo, in media, per coprire i costi fissi e variabili e raggiungere il tuo obiettivo di profitto. Potresti comunque adeguare i tuoi prezzi in base alla stagione (ad esempio, 175 € in estate o 130 € nei giorni feriali in inverno), ma questa è la </a:t>
            </a:r>
            <a:r>
              <a:rPr lang="en-US" b="1" dirty="0">
                <a:solidFill>
                  <a:srgbClr val="595959"/>
                </a:solidFill>
              </a:rPr>
              <a:t>media minima </a:t>
            </a:r>
            <a:r>
              <a:rPr lang="en-US" dirty="0">
                <a:solidFill>
                  <a:srgbClr val="595959"/>
                </a:solidFill>
              </a:rPr>
              <a:t>per rimanere finanziariamente sostenibile. </a:t>
            </a:r>
            <a:r>
              <a:rPr lang="en-US" b="1" dirty="0">
                <a:solidFill>
                  <a:srgbClr val="E96751"/>
                </a:solidFill>
              </a:rPr>
              <a:t>*Ricorda: </a:t>
            </a:r>
            <a:r>
              <a:rPr lang="en-US" dirty="0">
                <a:solidFill>
                  <a:srgbClr val="595959"/>
                </a:solidFill>
              </a:rPr>
              <a:t>senza questo passaggio, </a:t>
            </a:r>
            <a:r>
              <a:rPr lang="en-US" b="1" dirty="0">
                <a:solidFill>
                  <a:srgbClr val="595959"/>
                </a:solidFill>
              </a:rPr>
              <a:t>rischi di applicare tariffe troppo basse </a:t>
            </a:r>
            <a:r>
              <a:rPr lang="en-US" dirty="0">
                <a:solidFill>
                  <a:srgbClr val="595959"/>
                </a:solidFill>
              </a:rPr>
              <a:t>(e perdere denaro) o </a:t>
            </a:r>
            <a:r>
              <a:rPr lang="en-US" b="1" dirty="0">
                <a:solidFill>
                  <a:srgbClr val="595959"/>
                </a:solidFill>
              </a:rPr>
              <a:t>troppo alte </a:t>
            </a:r>
            <a:r>
              <a:rPr lang="en-US" dirty="0">
                <a:solidFill>
                  <a:srgbClr val="595959"/>
                </a:solidFill>
              </a:rPr>
              <a:t>(e perdere prenotazioni) e </a:t>
            </a:r>
            <a:r>
              <a:rPr lang="en-US" b="1" dirty="0">
                <a:solidFill>
                  <a:srgbClr val="595959"/>
                </a:solidFill>
              </a:rPr>
              <a:t>di non conoscere il tuo punto di pareggio.</a:t>
            </a:r>
          </a:p>
        </p:txBody>
      </p:sp>
    </p:spTree>
    <p:extLst>
      <p:ext uri="{BB962C8B-B14F-4D97-AF65-F5344CB8AC3E}">
        <p14:creationId xmlns:p14="http://schemas.microsoft.com/office/powerpoint/2010/main" val="195199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72414-C7B0-E3A1-995E-8B060397A669}"/>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5567A335-8AFF-BFBE-6BB9-DBDD06100EEA}"/>
              </a:ext>
            </a:extLst>
          </p:cNvPr>
          <p:cNvSpPr/>
          <p:nvPr/>
        </p:nvSpPr>
        <p:spPr>
          <a:xfrm>
            <a:off x="817828" y="1605887"/>
            <a:ext cx="10595240" cy="1043834"/>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26E51601-6761-F8DC-2211-96FF28254186}"/>
              </a:ext>
            </a:extLst>
          </p:cNvPr>
          <p:cNvSpPr>
            <a:spLocks noGrp="1"/>
          </p:cNvSpPr>
          <p:nvPr>
            <p:ph type="body" sz="quarter" idx="16"/>
          </p:nvPr>
        </p:nvSpPr>
        <p:spPr>
          <a:xfrm>
            <a:off x="798381" y="562456"/>
            <a:ext cx="10614687" cy="803654"/>
          </a:xfrm>
        </p:spPr>
        <p:txBody>
          <a:bodyPr/>
          <a:lstStyle/>
          <a:p>
            <a:r>
              <a:rPr lang="en-US" sz="3200" b="1" dirty="0">
                <a:solidFill>
                  <a:srgbClr val="EC7C69"/>
                </a:solidFill>
              </a:rPr>
              <a:t>Analisi della formula: </a:t>
            </a:r>
            <a:r>
              <a:rPr lang="en-US" sz="3200" b="1" dirty="0">
                <a:solidFill>
                  <a:srgbClr val="459597"/>
                </a:solidFill>
              </a:rPr>
              <a:t>prezzo medio/di riferimento per notte</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83FE1122-1519-AC19-723F-F886F4953AE7}"/>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AE4263A8-E5FA-00F3-1D64-1D1C41C2C587}"/>
              </a:ext>
            </a:extLst>
          </p:cNvPr>
          <p:cNvSpPr>
            <a:spLocks noGrp="1"/>
          </p:cNvSpPr>
          <p:nvPr>
            <p:ph type="body" sz="quarter" idx="18"/>
          </p:nvPr>
        </p:nvSpPr>
        <p:spPr>
          <a:xfrm>
            <a:off x="839381" y="1710665"/>
            <a:ext cx="10614687" cy="803653"/>
          </a:xfrm>
        </p:spPr>
        <p:txBody>
          <a:bodyPr/>
          <a:lstStyle/>
          <a:p>
            <a:pPr algn="ctr">
              <a:spcAft>
                <a:spcPts val="1200"/>
              </a:spcAft>
            </a:pPr>
            <a:r>
              <a:rPr lang="en-US" sz="2800" b="1" dirty="0">
                <a:solidFill>
                  <a:schemeClr val="bg1"/>
                </a:solidFill>
              </a:rPr>
              <a:t>Prezzo medio target per notte = </a:t>
            </a:r>
            <a:r>
              <a:rPr lang="en-US" sz="2800" dirty="0">
                <a:solidFill>
                  <a:schemeClr val="bg1"/>
                </a:solidFill>
              </a:rPr>
              <a:t>(costi annuali totali ÷ notti prenotabili stimate) + costo variabile per notte + margine di profitto</a:t>
            </a:r>
          </a:p>
        </p:txBody>
      </p:sp>
      <p:sp>
        <p:nvSpPr>
          <p:cNvPr id="21" name="Text Placeholder 5">
            <a:extLst>
              <a:ext uri="{FF2B5EF4-FFF2-40B4-BE49-F238E27FC236}">
                <a16:creationId xmlns:a16="http://schemas.microsoft.com/office/drawing/2014/main" id="{2E1BDB38-FB3E-375D-F6B4-21B62AC2121E}"/>
              </a:ext>
            </a:extLst>
          </p:cNvPr>
          <p:cNvSpPr txBox="1">
            <a:spLocks/>
          </p:cNvSpPr>
          <p:nvPr/>
        </p:nvSpPr>
        <p:spPr>
          <a:xfrm>
            <a:off x="1611085" y="298029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b="1" dirty="0">
                <a:solidFill>
                  <a:srgbClr val="595959"/>
                </a:solidFill>
              </a:rPr>
              <a:t>Costi annuali totali </a:t>
            </a:r>
            <a:r>
              <a:rPr lang="en-US" dirty="0">
                <a:solidFill>
                  <a:srgbClr val="595959"/>
                </a:solidFill>
              </a:rPr>
              <a:t>= costi fissi (ad es. assicurazione, internet, prestito) + (costi variabili × notti prenotate)</a:t>
            </a:r>
          </a:p>
          <a:p>
            <a:pPr marL="342900" indent="-342900">
              <a:buFont typeface="Arial" panose="020B0604020202020204" pitchFamily="34" charset="0"/>
              <a:buChar char="•"/>
            </a:pPr>
            <a:r>
              <a:rPr lang="en-US" b="1" dirty="0">
                <a:solidFill>
                  <a:srgbClr val="595959"/>
                </a:solidFill>
              </a:rPr>
              <a:t>Notti prenotabili stimate </a:t>
            </a:r>
            <a:r>
              <a:rPr lang="en-US" dirty="0">
                <a:solidFill>
                  <a:srgbClr val="595959"/>
                </a:solidFill>
              </a:rPr>
              <a:t>= numero realistico di notti che è possibile affittare (ad es. 60% di 365 = 219 notti)</a:t>
            </a:r>
          </a:p>
          <a:p>
            <a:pPr marL="342900" indent="-342900">
              <a:buFont typeface="Arial" panose="020B0604020202020204" pitchFamily="34" charset="0"/>
              <a:buChar char="•"/>
            </a:pPr>
            <a:r>
              <a:rPr lang="en-US" b="1" dirty="0">
                <a:solidFill>
                  <a:srgbClr val="595959"/>
                </a:solidFill>
              </a:rPr>
              <a:t>Costo variabile per notte </a:t>
            </a:r>
            <a:r>
              <a:rPr lang="en-US" dirty="0">
                <a:solidFill>
                  <a:srgbClr val="595959"/>
                </a:solidFill>
              </a:rPr>
              <a:t>= pulizie, colazione, lavanderia, articoli da toeletta, ecc.</a:t>
            </a:r>
          </a:p>
          <a:p>
            <a:pPr marL="342900" indent="-342900">
              <a:buFont typeface="Arial" panose="020B0604020202020204" pitchFamily="34" charset="0"/>
              <a:buChar char="•"/>
            </a:pPr>
            <a:r>
              <a:rPr lang="en-US" b="1" dirty="0">
                <a:solidFill>
                  <a:srgbClr val="595959"/>
                </a:solidFill>
              </a:rPr>
              <a:t>Margine di profitto </a:t>
            </a:r>
            <a:r>
              <a:rPr lang="en-US" dirty="0">
                <a:solidFill>
                  <a:srgbClr val="595959"/>
                </a:solidFill>
              </a:rPr>
              <a:t>= Guadagni target per notte (in genere 10-30 €)</a:t>
            </a:r>
          </a:p>
        </p:txBody>
      </p:sp>
      <p:sp>
        <p:nvSpPr>
          <p:cNvPr id="25" name="Flowchart: Alternate Process 24">
            <a:extLst>
              <a:ext uri="{FF2B5EF4-FFF2-40B4-BE49-F238E27FC236}">
                <a16:creationId xmlns:a16="http://schemas.microsoft.com/office/drawing/2014/main" id="{48EE6F6F-EB49-D364-CF22-11BBD3ABF29E}"/>
              </a:ext>
            </a:extLst>
          </p:cNvPr>
          <p:cNvSpPr/>
          <p:nvPr/>
        </p:nvSpPr>
        <p:spPr>
          <a:xfrm>
            <a:off x="1460733" y="2754095"/>
            <a:ext cx="9964593" cy="334230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791D9FFE-D0E7-F5DD-D3BE-F2F5A9395518}"/>
              </a:ext>
            </a:extLst>
          </p:cNvPr>
          <p:cNvCxnSpPr>
            <a:cxnSpLocks/>
            <a:stCxn id="24" idx="1"/>
            <a:endCxn id="25" idx="1"/>
          </p:cNvCxnSpPr>
          <p:nvPr/>
        </p:nvCxnSpPr>
        <p:spPr>
          <a:xfrm rot="10800000" flipH="1" flipV="1">
            <a:off x="817827" y="2127804"/>
            <a:ext cx="642905" cy="2297442"/>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5BBC97D-1ED8-36AD-D9CC-477ECCF475CD}"/>
              </a:ext>
            </a:extLst>
          </p:cNvPr>
          <p:cNvSpPr txBox="1"/>
          <p:nvPr/>
        </p:nvSpPr>
        <p:spPr>
          <a:xfrm>
            <a:off x="424961" y="6312996"/>
            <a:ext cx="8575604" cy="369332"/>
          </a:xfrm>
          <a:prstGeom prst="rect">
            <a:avLst/>
          </a:prstGeom>
          <a:noFill/>
        </p:spPr>
        <p:txBody>
          <a:bodyPr wrap="square">
            <a:spAutoFit/>
          </a:bodyPr>
          <a:lstStyle/>
          <a:p>
            <a:pPr algn="l">
              <a:buNone/>
            </a:pPr>
            <a:r>
              <a:rPr lang="en-US" i="0" dirty="0">
                <a:solidFill>
                  <a:srgbClr val="00B0F0"/>
                </a:solidFill>
                <a:effectLst/>
                <a:hlinkClick r:id="rId2">
                  <a:extLst>
                    <a:ext uri="{A12FA001-AC4F-418D-AE19-62706E023703}">
                      <ahyp:hlinkClr xmlns:ahyp="http://schemas.microsoft.com/office/drawing/2018/hyperlinkcolor" val="tx"/>
                    </a:ext>
                  </a:extLst>
                </a:hlinkClick>
              </a:rPr>
              <a:t>La checklist completa per avviare la tua attività di glamping</a:t>
            </a:r>
            <a:endParaRPr lang="en-US" i="0" dirty="0">
              <a:solidFill>
                <a:srgbClr val="00B0F0"/>
              </a:solidFill>
              <a:effectLst/>
            </a:endParaRPr>
          </a:p>
        </p:txBody>
      </p:sp>
    </p:spTree>
    <p:extLst>
      <p:ext uri="{BB962C8B-B14F-4D97-AF65-F5344CB8AC3E}">
        <p14:creationId xmlns:p14="http://schemas.microsoft.com/office/powerpoint/2010/main" val="3089922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B3AB2-B92D-1311-839B-50A9E8543C8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2F490DB-502A-45E6-593D-64703EFE9CA7}"/>
              </a:ext>
            </a:extLst>
          </p:cNvPr>
          <p:cNvSpPr>
            <a:spLocks noGrp="1"/>
          </p:cNvSpPr>
          <p:nvPr>
            <p:ph type="body" sz="quarter" idx="23"/>
          </p:nvPr>
        </p:nvSpPr>
        <p:spPr>
          <a:xfrm>
            <a:off x="788657" y="4800167"/>
            <a:ext cx="10614687" cy="1248936"/>
          </a:xfrm>
        </p:spPr>
        <p:txBody>
          <a:bodyPr/>
          <a:lstStyle/>
          <a:p>
            <a:pPr algn="ctr"/>
            <a:r>
              <a:rPr lang="en-US" sz="2800" i="1" dirty="0">
                <a:solidFill>
                  <a:srgbClr val="E96751"/>
                </a:solidFill>
              </a:rPr>
              <a:t>Quanto </a:t>
            </a:r>
            <a:r>
              <a:rPr lang="en-US" sz="2800" b="1" i="1" dirty="0">
                <a:solidFill>
                  <a:srgbClr val="E96751"/>
                </a:solidFill>
              </a:rPr>
              <a:t>guadagno effettivamente per notte al netto dei costi?</a:t>
            </a:r>
            <a:endParaRPr lang="en-US" sz="2800" b="1" dirty="0">
              <a:solidFill>
                <a:srgbClr val="E96751"/>
              </a:solidFill>
            </a:endParaRPr>
          </a:p>
          <a:p>
            <a:pPr algn="ctr"/>
            <a:r>
              <a:rPr lang="en-US" sz="2400" b="1" dirty="0"/>
              <a:t>Obiettivo: </a:t>
            </a:r>
            <a:r>
              <a:rPr lang="en-US" sz="2400" dirty="0"/>
              <a:t>comprendere </a:t>
            </a:r>
            <a:r>
              <a:rPr lang="en-US" sz="2400" b="1" dirty="0"/>
              <a:t>il</a:t>
            </a:r>
            <a:r>
              <a:rPr lang="en-US" sz="2400" dirty="0"/>
              <a:t> tuo </a:t>
            </a:r>
            <a:r>
              <a:rPr lang="en-US" sz="2400" b="1" dirty="0"/>
              <a:t>ricavo netto per notte</a:t>
            </a:r>
            <a:r>
              <a:rPr lang="en-US" sz="2400" dirty="0"/>
              <a:t>, ovvero il reddito effettivo che ti rimane dopo aver sottratto i costi variabili dalla tua tariffa giornaliera. Questo ti aiuta a valutare la redditività, prendere decisioni sui prezzi e calcolare con precisione i punti di pareggio.</a:t>
            </a:r>
          </a:p>
          <a:p>
            <a:pPr algn="ctr"/>
            <a:endParaRPr lang="en-IE" dirty="0"/>
          </a:p>
        </p:txBody>
      </p:sp>
      <p:sp>
        <p:nvSpPr>
          <p:cNvPr id="5" name="Text Placeholder 4">
            <a:extLst>
              <a:ext uri="{FF2B5EF4-FFF2-40B4-BE49-F238E27FC236}">
                <a16:creationId xmlns:a16="http://schemas.microsoft.com/office/drawing/2014/main" id="{EEB7312F-E50D-9BC4-61FD-B5EB1501CB73}"/>
              </a:ext>
            </a:extLst>
          </p:cNvPr>
          <p:cNvSpPr>
            <a:spLocks noGrp="1"/>
          </p:cNvSpPr>
          <p:nvPr>
            <p:ph type="body" sz="quarter" idx="18"/>
          </p:nvPr>
        </p:nvSpPr>
        <p:spPr>
          <a:xfrm>
            <a:off x="8439150" y="2058049"/>
            <a:ext cx="3520728" cy="1049221"/>
          </a:xfrm>
        </p:spPr>
        <p:txBody>
          <a:bodyPr/>
          <a:lstStyle/>
          <a:p>
            <a:pPr algn="r"/>
            <a:r>
              <a:rPr lang="en-IE" b="0" i="1" dirty="0"/>
              <a:t>Qual è il tuo vero reddito per prenotazione?</a:t>
            </a:r>
          </a:p>
        </p:txBody>
      </p:sp>
      <p:sp>
        <p:nvSpPr>
          <p:cNvPr id="8" name="Text Placeholder 7">
            <a:extLst>
              <a:ext uri="{FF2B5EF4-FFF2-40B4-BE49-F238E27FC236}">
                <a16:creationId xmlns:a16="http://schemas.microsoft.com/office/drawing/2014/main" id="{8CAF570F-C6E4-93E3-60D4-CDF4C7198213}"/>
              </a:ext>
            </a:extLst>
          </p:cNvPr>
          <p:cNvSpPr>
            <a:spLocks noGrp="1"/>
          </p:cNvSpPr>
          <p:nvPr>
            <p:ph type="body" sz="quarter" idx="19"/>
          </p:nvPr>
        </p:nvSpPr>
        <p:spPr>
          <a:xfrm>
            <a:off x="8397316" y="808897"/>
            <a:ext cx="3520727" cy="385564"/>
          </a:xfrm>
        </p:spPr>
        <p:txBody>
          <a:bodyPr/>
          <a:lstStyle/>
          <a:p>
            <a:pPr algn="r"/>
            <a:r>
              <a:rPr lang="en-IE" dirty="0"/>
              <a:t>Fase 2: </a:t>
            </a:r>
            <a:r>
              <a:rPr lang="en-IE" b="0" dirty="0"/>
              <a:t>Entrate nette per notte</a:t>
            </a:r>
            <a:endParaRPr lang="en-IE" b="0" dirty="0">
              <a:solidFill>
                <a:srgbClr val="E96751"/>
              </a:solidFill>
            </a:endParaRPr>
          </a:p>
        </p:txBody>
      </p:sp>
      <p:pic>
        <p:nvPicPr>
          <p:cNvPr id="12" name="Picture Placeholder 11" descr="A hand using a calculator&#10;&#10;AI-generated content may be incorrect.">
            <a:extLst>
              <a:ext uri="{FF2B5EF4-FFF2-40B4-BE49-F238E27FC236}">
                <a16:creationId xmlns:a16="http://schemas.microsoft.com/office/drawing/2014/main" id="{3C8FD546-C9EC-423A-C27B-6907CCEF0AA4}"/>
              </a:ext>
            </a:extLst>
          </p:cNvPr>
          <p:cNvPicPr>
            <a:picLocks noGrp="1" noChangeAspect="1"/>
          </p:cNvPicPr>
          <p:nvPr>
            <p:ph type="pic" sz="quarter" idx="22"/>
          </p:nvPr>
        </p:nvPicPr>
        <p:blipFill>
          <a:blip r:embed="rId2"/>
          <a:srcRect t="34336" b="34336"/>
          <a:stretch>
            <a:fillRect/>
          </a:stretch>
        </p:blipFill>
        <p:spPr/>
      </p:pic>
      <p:grpSp>
        <p:nvGrpSpPr>
          <p:cNvPr id="13" name="Group 12">
            <a:extLst>
              <a:ext uri="{FF2B5EF4-FFF2-40B4-BE49-F238E27FC236}">
                <a16:creationId xmlns:a16="http://schemas.microsoft.com/office/drawing/2014/main" id="{218968C3-0978-B788-D1E4-63C38CEF0A9D}"/>
              </a:ext>
            </a:extLst>
          </p:cNvPr>
          <p:cNvGrpSpPr/>
          <p:nvPr/>
        </p:nvGrpSpPr>
        <p:grpSpPr>
          <a:xfrm>
            <a:off x="10836099" y="2995215"/>
            <a:ext cx="1081945" cy="1011723"/>
            <a:chOff x="1016000" y="1137920"/>
            <a:chExt cx="1016000" cy="1016000"/>
          </a:xfrm>
        </p:grpSpPr>
        <p:sp>
          <p:nvSpPr>
            <p:cNvPr id="14" name="Oval 13">
              <a:extLst>
                <a:ext uri="{FF2B5EF4-FFF2-40B4-BE49-F238E27FC236}">
                  <a16:creationId xmlns:a16="http://schemas.microsoft.com/office/drawing/2014/main" id="{8B0F52BF-F963-17E5-60FB-3B842FAC6407}"/>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TextBox 14">
              <a:extLst>
                <a:ext uri="{FF2B5EF4-FFF2-40B4-BE49-F238E27FC236}">
                  <a16:creationId xmlns:a16="http://schemas.microsoft.com/office/drawing/2014/main" id="{BFE4C3A5-DE31-F171-EAB0-3DB01B47FEDC}"/>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16</a:t>
              </a:r>
            </a:p>
          </p:txBody>
        </p:sp>
      </p:grpSp>
    </p:spTree>
    <p:extLst>
      <p:ext uri="{BB962C8B-B14F-4D97-AF65-F5344CB8AC3E}">
        <p14:creationId xmlns:p14="http://schemas.microsoft.com/office/powerpoint/2010/main" val="2927523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C72AE-7A62-690B-AAC8-965C89B5CFB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7E6600E-576E-D1B8-6B13-95620AAD80E2}"/>
              </a:ext>
            </a:extLst>
          </p:cNvPr>
          <p:cNvSpPr>
            <a:spLocks noGrp="1"/>
          </p:cNvSpPr>
          <p:nvPr>
            <p:ph type="body" sz="quarter" idx="18"/>
          </p:nvPr>
        </p:nvSpPr>
        <p:spPr>
          <a:xfrm>
            <a:off x="310307" y="1962417"/>
            <a:ext cx="3238499" cy="1049221"/>
          </a:xfrm>
        </p:spPr>
        <p:txBody>
          <a:bodyPr/>
          <a:lstStyle/>
          <a:p>
            <a:r>
              <a:rPr lang="en-IE" b="0" dirty="0"/>
              <a:t>Qual è il tuo reddito effettivo per prenotazione?</a:t>
            </a:r>
          </a:p>
        </p:txBody>
      </p:sp>
      <p:sp>
        <p:nvSpPr>
          <p:cNvPr id="9" name="Text Placeholder 8">
            <a:extLst>
              <a:ext uri="{FF2B5EF4-FFF2-40B4-BE49-F238E27FC236}">
                <a16:creationId xmlns:a16="http://schemas.microsoft.com/office/drawing/2014/main" id="{E85EDEEB-41E8-A13A-1614-274374476ABD}"/>
              </a:ext>
            </a:extLst>
          </p:cNvPr>
          <p:cNvSpPr>
            <a:spLocks noGrp="1"/>
          </p:cNvSpPr>
          <p:nvPr>
            <p:ph type="body" sz="quarter" idx="19"/>
          </p:nvPr>
        </p:nvSpPr>
        <p:spPr>
          <a:xfrm>
            <a:off x="457945" y="782216"/>
            <a:ext cx="2943225" cy="385564"/>
          </a:xfrm>
        </p:spPr>
        <p:txBody>
          <a:bodyPr/>
          <a:lstStyle/>
          <a:p>
            <a:r>
              <a:rPr lang="en-IE" sz="3000" dirty="0"/>
              <a:t>Entrate nette per notte</a:t>
            </a:r>
          </a:p>
        </p:txBody>
      </p:sp>
      <p:sp>
        <p:nvSpPr>
          <p:cNvPr id="12" name="Text Placeholder 7">
            <a:extLst>
              <a:ext uri="{FF2B5EF4-FFF2-40B4-BE49-F238E27FC236}">
                <a16:creationId xmlns:a16="http://schemas.microsoft.com/office/drawing/2014/main" id="{7AE88DF9-4330-42AC-0309-A0820AF09DA4}"/>
              </a:ext>
            </a:extLst>
          </p:cNvPr>
          <p:cNvSpPr>
            <a:spLocks noGrp="1"/>
          </p:cNvSpPr>
          <p:nvPr>
            <p:ph type="body" sz="quarter" idx="21"/>
          </p:nvPr>
        </p:nvSpPr>
        <p:spPr>
          <a:xfrm>
            <a:off x="4400549" y="974998"/>
            <a:ext cx="6667400" cy="3743028"/>
          </a:xfrm>
        </p:spPr>
        <p:txBody>
          <a:bodyPr/>
          <a:lstStyle/>
          <a:p>
            <a:pPr>
              <a:spcAft>
                <a:spcPts val="600"/>
              </a:spcAft>
            </a:pPr>
            <a:r>
              <a:rPr lang="en-US" dirty="0">
                <a:solidFill>
                  <a:srgbClr val="595959"/>
                </a:solidFill>
              </a:rPr>
              <a:t>Il ricavo netto per notte è ciò che guadagni da ogni prenotazione </a:t>
            </a:r>
            <a:r>
              <a:rPr lang="en-US" b="1" dirty="0">
                <a:solidFill>
                  <a:srgbClr val="595959"/>
                </a:solidFill>
              </a:rPr>
              <a:t>dopo aver sottratto i costi di ospitalità relativi a quella prenotazione o a quell'ospite </a:t>
            </a:r>
            <a:r>
              <a:rPr lang="en-US" dirty="0">
                <a:solidFill>
                  <a:srgbClr val="595959"/>
                </a:solidFill>
              </a:rPr>
              <a:t>(come pulizie, colazione o forniture).</a:t>
            </a:r>
          </a:p>
          <a:p>
            <a:pPr>
              <a:spcAft>
                <a:spcPts val="600"/>
              </a:spcAft>
            </a:pPr>
            <a:r>
              <a:rPr lang="en-US" b="1" dirty="0">
                <a:solidFill>
                  <a:srgbClr val="595959"/>
                </a:solidFill>
              </a:rPr>
              <a:t>È </a:t>
            </a:r>
            <a:r>
              <a:rPr lang="en-US" dirty="0">
                <a:solidFill>
                  <a:srgbClr val="595959"/>
                </a:solidFill>
              </a:rPr>
              <a:t>l'importo che ti </a:t>
            </a:r>
            <a:r>
              <a:rPr lang="en-US" b="1" dirty="0">
                <a:solidFill>
                  <a:srgbClr val="595959"/>
                </a:solidFill>
              </a:rPr>
              <a:t>rimane</a:t>
            </a:r>
            <a:r>
              <a:rPr lang="en-US" dirty="0">
                <a:solidFill>
                  <a:srgbClr val="595959"/>
                </a:solidFill>
              </a:rPr>
              <a:t> effettivamente </a:t>
            </a:r>
            <a:r>
              <a:rPr lang="en-US" b="1" dirty="0">
                <a:solidFill>
                  <a:srgbClr val="595959"/>
                </a:solidFill>
              </a:rPr>
              <a:t>come reddito </a:t>
            </a:r>
            <a:r>
              <a:rPr lang="en-US" dirty="0">
                <a:solidFill>
                  <a:srgbClr val="595959"/>
                </a:solidFill>
              </a:rPr>
              <a:t>dopo aver coperto i </a:t>
            </a:r>
            <a:r>
              <a:rPr lang="en-US" b="1" dirty="0">
                <a:solidFill>
                  <a:srgbClr val="595959"/>
                </a:solidFill>
              </a:rPr>
              <a:t>costi variabili </a:t>
            </a:r>
            <a:r>
              <a:rPr lang="en-US" dirty="0">
                <a:solidFill>
                  <a:srgbClr val="595959"/>
                </a:solidFill>
              </a:rPr>
              <a:t>associati all'ospitalità di un ospite per una notte.</a:t>
            </a:r>
          </a:p>
          <a:p>
            <a:pPr>
              <a:spcAft>
                <a:spcPts val="600"/>
              </a:spcAft>
            </a:pPr>
            <a:r>
              <a:rPr lang="en-US" b="1" dirty="0">
                <a:solidFill>
                  <a:srgbClr val="EC7C69"/>
                </a:solidFill>
              </a:rPr>
              <a:t>Mostra il contributo effettivo di ogni notte di prenotazione:</a:t>
            </a:r>
          </a:p>
          <a:p>
            <a:pPr marL="342900" indent="-342900">
              <a:spcAft>
                <a:spcPts val="600"/>
              </a:spcAft>
              <a:buFont typeface="Arial" panose="020B0604020202020204" pitchFamily="34" charset="0"/>
              <a:buChar char="•"/>
            </a:pPr>
            <a:r>
              <a:rPr lang="en-US" dirty="0">
                <a:solidFill>
                  <a:srgbClr val="595959"/>
                </a:solidFill>
              </a:rPr>
              <a:t>Coprire </a:t>
            </a:r>
            <a:r>
              <a:rPr lang="en-US" b="1" dirty="0">
                <a:solidFill>
                  <a:srgbClr val="595959"/>
                </a:solidFill>
              </a:rPr>
              <a:t>i </a:t>
            </a:r>
            <a:r>
              <a:rPr lang="en-US" dirty="0">
                <a:solidFill>
                  <a:srgbClr val="595959"/>
                </a:solidFill>
              </a:rPr>
              <a:t>tuoi </a:t>
            </a:r>
            <a:r>
              <a:rPr lang="en-US" b="1" dirty="0">
                <a:solidFill>
                  <a:srgbClr val="595959"/>
                </a:solidFill>
              </a:rPr>
              <a:t>costi fissi </a:t>
            </a:r>
            <a:r>
              <a:rPr lang="en-US" dirty="0">
                <a:solidFill>
                  <a:srgbClr val="595959"/>
                </a:solidFill>
              </a:rPr>
              <a:t>(come assicurazione, affitto, marketing) e</a:t>
            </a:r>
          </a:p>
          <a:p>
            <a:pPr marL="342900" indent="-342900">
              <a:spcAft>
                <a:spcPts val="600"/>
              </a:spcAft>
              <a:buFont typeface="Arial" panose="020B0604020202020204" pitchFamily="34" charset="0"/>
              <a:buChar char="•"/>
            </a:pPr>
            <a:r>
              <a:rPr lang="en-US" dirty="0">
                <a:solidFill>
                  <a:srgbClr val="595959"/>
                </a:solidFill>
              </a:rPr>
              <a:t>Guadagnare </a:t>
            </a:r>
            <a:r>
              <a:rPr lang="en-US" b="1" dirty="0">
                <a:solidFill>
                  <a:srgbClr val="595959"/>
                </a:solidFill>
              </a:rPr>
              <a:t>un profitto</a:t>
            </a:r>
          </a:p>
          <a:p>
            <a:pPr>
              <a:spcAft>
                <a:spcPts val="600"/>
              </a:spcAft>
            </a:pPr>
            <a:endParaRPr lang="en-US" dirty="0"/>
          </a:p>
          <a:p>
            <a:pPr>
              <a:spcAft>
                <a:spcPts val="600"/>
              </a:spcAft>
            </a:pPr>
            <a:endParaRPr lang="en-US" dirty="0">
              <a:solidFill>
                <a:srgbClr val="E96751"/>
              </a:solidFill>
            </a:endParaRPr>
          </a:p>
        </p:txBody>
      </p:sp>
    </p:spTree>
    <p:extLst>
      <p:ext uri="{BB962C8B-B14F-4D97-AF65-F5344CB8AC3E}">
        <p14:creationId xmlns:p14="http://schemas.microsoft.com/office/powerpoint/2010/main" val="3237516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173F2-B45B-73CF-D6F5-CDD480265CF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CC6EE2B-E1BE-C5DB-98E6-A9C2FE477BBC}"/>
              </a:ext>
            </a:extLst>
          </p:cNvPr>
          <p:cNvSpPr>
            <a:spLocks noGrp="1"/>
          </p:cNvSpPr>
          <p:nvPr>
            <p:ph type="body" sz="quarter" idx="18"/>
          </p:nvPr>
        </p:nvSpPr>
        <p:spPr>
          <a:xfrm>
            <a:off x="310307" y="1962417"/>
            <a:ext cx="3238499" cy="1049221"/>
          </a:xfrm>
        </p:spPr>
        <p:txBody>
          <a:bodyPr/>
          <a:lstStyle/>
          <a:p>
            <a:r>
              <a:rPr lang="en-IE" b="0" dirty="0"/>
              <a:t>Qual è il tuo reddito reale per prenotazione?</a:t>
            </a:r>
          </a:p>
        </p:txBody>
      </p:sp>
      <p:sp>
        <p:nvSpPr>
          <p:cNvPr id="9" name="Text Placeholder 8">
            <a:extLst>
              <a:ext uri="{FF2B5EF4-FFF2-40B4-BE49-F238E27FC236}">
                <a16:creationId xmlns:a16="http://schemas.microsoft.com/office/drawing/2014/main" id="{B1F8033B-94AB-21A1-DF80-963B00941CEE}"/>
              </a:ext>
            </a:extLst>
          </p:cNvPr>
          <p:cNvSpPr>
            <a:spLocks noGrp="1"/>
          </p:cNvSpPr>
          <p:nvPr>
            <p:ph type="body" sz="quarter" idx="19"/>
          </p:nvPr>
        </p:nvSpPr>
        <p:spPr>
          <a:xfrm>
            <a:off x="457945" y="782216"/>
            <a:ext cx="2943225" cy="385564"/>
          </a:xfrm>
        </p:spPr>
        <p:txBody>
          <a:bodyPr/>
          <a:lstStyle/>
          <a:p>
            <a:r>
              <a:rPr lang="en-IE" sz="3000" dirty="0"/>
              <a:t>Entrate nette per notte</a:t>
            </a:r>
          </a:p>
        </p:txBody>
      </p:sp>
      <p:sp>
        <p:nvSpPr>
          <p:cNvPr id="12" name="Text Placeholder 7">
            <a:extLst>
              <a:ext uri="{FF2B5EF4-FFF2-40B4-BE49-F238E27FC236}">
                <a16:creationId xmlns:a16="http://schemas.microsoft.com/office/drawing/2014/main" id="{B59C0791-9358-4192-B59A-7F3B3F115CF3}"/>
              </a:ext>
            </a:extLst>
          </p:cNvPr>
          <p:cNvSpPr>
            <a:spLocks noGrp="1"/>
          </p:cNvSpPr>
          <p:nvPr>
            <p:ph type="body" sz="quarter" idx="21"/>
          </p:nvPr>
        </p:nvSpPr>
        <p:spPr>
          <a:xfrm>
            <a:off x="4400549" y="237676"/>
            <a:ext cx="6781801" cy="3743028"/>
          </a:xfrm>
        </p:spPr>
        <p:txBody>
          <a:bodyPr/>
          <a:lstStyle/>
          <a:p>
            <a:pPr>
              <a:spcAft>
                <a:spcPts val="600"/>
              </a:spcAft>
            </a:pPr>
            <a:r>
              <a:rPr lang="en-US" sz="2000" dirty="0">
                <a:solidFill>
                  <a:srgbClr val="595959"/>
                </a:solidFill>
              </a:rPr>
              <a:t>È un dato fondamentale per comprendere i tuoi guadagni reali: non solo quanto pagano gli ospiti, ma quanto ti rimane dopo aver fornito il servizio. Conoscere il tuo ricavo netto per notte ti aiuta a:</a:t>
            </a:r>
          </a:p>
          <a:p>
            <a:pPr marL="342900" indent="-342900">
              <a:buFont typeface="Arial" panose="020B0604020202020204" pitchFamily="34" charset="0"/>
              <a:buChar char="•"/>
            </a:pPr>
            <a:r>
              <a:rPr lang="en-US" sz="2000" dirty="0">
                <a:solidFill>
                  <a:srgbClr val="595959"/>
                </a:solidFill>
              </a:rPr>
              <a:t>vedere quanto ogni prenotazione contribuisce al tuo </a:t>
            </a:r>
            <a:r>
              <a:rPr lang="en-US" sz="2000" b="1" dirty="0">
                <a:solidFill>
                  <a:srgbClr val="595959"/>
                </a:solidFill>
              </a:rPr>
              <a:t>profitto complessivo</a:t>
            </a:r>
          </a:p>
          <a:p>
            <a:pPr marL="342900" indent="-342900">
              <a:buFont typeface="Arial" panose="020B0604020202020204" pitchFamily="34" charset="0"/>
              <a:buChar char="•"/>
            </a:pPr>
            <a:r>
              <a:rPr lang="en-US" sz="2000" dirty="0">
                <a:solidFill>
                  <a:srgbClr val="595959"/>
                </a:solidFill>
              </a:rPr>
              <a:t>Effettuare </a:t>
            </a:r>
            <a:r>
              <a:rPr lang="en-US" sz="2000" b="1" dirty="0">
                <a:solidFill>
                  <a:srgbClr val="595959"/>
                </a:solidFill>
              </a:rPr>
              <a:t>un'analisi del punto di pareggio </a:t>
            </a:r>
            <a:r>
              <a:rPr lang="en-US" sz="2000" dirty="0">
                <a:solidFill>
                  <a:srgbClr val="595959"/>
                </a:solidFill>
              </a:rPr>
              <a:t>(ad esempio, quante notti devi vendere per coprire i costi fissi)</a:t>
            </a:r>
          </a:p>
          <a:p>
            <a:pPr marL="342900" indent="-342900">
              <a:buFont typeface="Arial" panose="020B0604020202020204" pitchFamily="34" charset="0"/>
              <a:buChar char="•"/>
            </a:pPr>
            <a:r>
              <a:rPr lang="en-US" sz="2000" dirty="0">
                <a:solidFill>
                  <a:srgbClr val="595959"/>
                </a:solidFill>
              </a:rPr>
              <a:t>Identificare se </a:t>
            </a:r>
            <a:r>
              <a:rPr lang="en-US" sz="2000" b="1" dirty="0">
                <a:solidFill>
                  <a:srgbClr val="595959"/>
                </a:solidFill>
              </a:rPr>
              <a:t>i</a:t>
            </a:r>
            <a:r>
              <a:rPr lang="en-US" sz="2000" dirty="0">
                <a:solidFill>
                  <a:srgbClr val="595959"/>
                </a:solidFill>
              </a:rPr>
              <a:t> tuoi </a:t>
            </a:r>
            <a:r>
              <a:rPr lang="en-US" sz="2000" b="1" dirty="0">
                <a:solidFill>
                  <a:srgbClr val="595959"/>
                </a:solidFill>
              </a:rPr>
              <a:t>prezzi sono troppo bassi </a:t>
            </a:r>
            <a:r>
              <a:rPr lang="en-US" sz="2000" dirty="0">
                <a:solidFill>
                  <a:srgbClr val="595959"/>
                </a:solidFill>
              </a:rPr>
              <a:t>o </a:t>
            </a:r>
            <a:r>
              <a:rPr lang="en-US" sz="2000" b="1" dirty="0">
                <a:solidFill>
                  <a:srgbClr val="595959"/>
                </a:solidFill>
              </a:rPr>
              <a:t>i </a:t>
            </a:r>
            <a:r>
              <a:rPr lang="en-US" sz="2000" dirty="0">
                <a:solidFill>
                  <a:srgbClr val="595959"/>
                </a:solidFill>
              </a:rPr>
              <a:t>tuoi </a:t>
            </a:r>
            <a:r>
              <a:rPr lang="en-US" sz="2000" b="1" dirty="0">
                <a:solidFill>
                  <a:srgbClr val="595959"/>
                </a:solidFill>
              </a:rPr>
              <a:t>costi operativi troppo alti</a:t>
            </a:r>
          </a:p>
          <a:p>
            <a:pPr>
              <a:spcAft>
                <a:spcPts val="600"/>
              </a:spcAft>
            </a:pPr>
            <a:endParaRPr lang="en-US" sz="2000" dirty="0"/>
          </a:p>
          <a:p>
            <a:pPr>
              <a:spcAft>
                <a:spcPts val="600"/>
              </a:spcAft>
            </a:pPr>
            <a:endParaRPr lang="en-US" sz="2000" dirty="0">
              <a:solidFill>
                <a:srgbClr val="E96751"/>
              </a:solidFill>
            </a:endParaRPr>
          </a:p>
        </p:txBody>
      </p:sp>
      <p:sp>
        <p:nvSpPr>
          <p:cNvPr id="5" name="Flowchart: Alternate Process 4">
            <a:extLst>
              <a:ext uri="{FF2B5EF4-FFF2-40B4-BE49-F238E27FC236}">
                <a16:creationId xmlns:a16="http://schemas.microsoft.com/office/drawing/2014/main" id="{24747AD0-BAEE-7D59-31DB-7548648EB767}"/>
              </a:ext>
            </a:extLst>
          </p:cNvPr>
          <p:cNvSpPr/>
          <p:nvPr/>
        </p:nvSpPr>
        <p:spPr>
          <a:xfrm>
            <a:off x="555777" y="3648075"/>
            <a:ext cx="10806347" cy="2972249"/>
          </a:xfrm>
          <a:prstGeom prst="flowChartAlternateProcess">
            <a:avLst/>
          </a:prstGeom>
          <a:solidFill>
            <a:srgbClr val="459597"/>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Formula: </a:t>
            </a:r>
          </a:p>
          <a:p>
            <a:r>
              <a:rPr lang="en-US" sz="2000" b="1" dirty="0">
                <a:solidFill>
                  <a:schemeClr val="bg1"/>
                </a:solidFill>
              </a:rPr>
              <a:t>Entrate nette per notte = </a:t>
            </a:r>
            <a:r>
              <a:rPr lang="en-US" sz="2000" dirty="0">
                <a:solidFill>
                  <a:schemeClr val="bg1"/>
                </a:solidFill>
              </a:rPr>
              <a:t>Prezzo medio per notte - Costi variabili per notte</a:t>
            </a:r>
          </a:p>
          <a:p>
            <a:r>
              <a:rPr lang="en-US" sz="2000" dirty="0"/>
              <a:t>Prezzo addebitato per notte €140 - Costi variabili per notte (pulizie, articoli da bagno, colazione) €15</a:t>
            </a:r>
          </a:p>
          <a:p>
            <a:r>
              <a:rPr lang="en-IE" sz="2000" dirty="0"/>
              <a:t>→</a:t>
            </a:r>
            <a:r>
              <a:rPr lang="en-IE" sz="2000" b="1" dirty="0"/>
              <a:t> 140 € – 15 € = 125 € </a:t>
            </a:r>
            <a:r>
              <a:rPr lang="en-IE" sz="2000" dirty="0"/>
              <a:t>(</a:t>
            </a:r>
            <a:r>
              <a:rPr lang="en-US" sz="2000" b="1" dirty="0"/>
              <a:t>il </a:t>
            </a:r>
            <a:r>
              <a:rPr lang="en-US" sz="2000" dirty="0"/>
              <a:t>tuo </a:t>
            </a:r>
            <a:r>
              <a:rPr lang="en-US" sz="2000" b="1" dirty="0"/>
              <a:t>ricavo netto per notte è di 125 €)</a:t>
            </a:r>
            <a:r>
              <a:rPr lang="en-US" sz="2000" dirty="0"/>
              <a:t> 125 € è l'importo che serve a pagare i costi fissi (assicurazione, prestito, utenze) e lasciare spazio al </a:t>
            </a:r>
            <a:r>
              <a:rPr lang="en-US" sz="2000" b="1" dirty="0"/>
              <a:t>profitto</a:t>
            </a:r>
          </a:p>
          <a:p>
            <a:endParaRPr lang="en-US" sz="900" dirty="0"/>
          </a:p>
          <a:p>
            <a:r>
              <a:rPr lang="en-US" sz="2000" b="1" dirty="0">
                <a:solidFill>
                  <a:schemeClr val="bg1"/>
                </a:solidFill>
              </a:rPr>
              <a:t>Suggerimento: </a:t>
            </a:r>
            <a:r>
              <a:rPr lang="en-US" sz="2000" dirty="0">
                <a:solidFill>
                  <a:schemeClr val="bg1"/>
                </a:solidFill>
              </a:rPr>
              <a:t>una volta calcolato il ricavo netto per notte, puoi calcolare il punto di pareggio utilizzando questa formula: Notti di pareggio = Costi fissi annuali ÷ Ricavo netto per notte</a:t>
            </a:r>
          </a:p>
        </p:txBody>
      </p:sp>
    </p:spTree>
    <p:extLst>
      <p:ext uri="{BB962C8B-B14F-4D97-AF65-F5344CB8AC3E}">
        <p14:creationId xmlns:p14="http://schemas.microsoft.com/office/powerpoint/2010/main" val="974641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33104F-F2E6-9FC0-B40C-8A43C03607FA}"/>
              </a:ext>
            </a:extLst>
          </p:cNvPr>
          <p:cNvSpPr>
            <a:spLocks noGrp="1"/>
          </p:cNvSpPr>
          <p:nvPr>
            <p:ph type="body" sz="quarter" idx="18"/>
          </p:nvPr>
        </p:nvSpPr>
        <p:spPr>
          <a:xfrm>
            <a:off x="798381" y="753105"/>
            <a:ext cx="10614687" cy="3849918"/>
          </a:xfrm>
        </p:spPr>
        <p:txBody>
          <a:bodyPr/>
          <a:lstStyle/>
          <a:p>
            <a:pPr marL="0" indent="0"/>
            <a:r>
              <a:rPr lang="en-US" b="1" dirty="0">
                <a:solidFill>
                  <a:srgbClr val="E96751"/>
                </a:solidFill>
              </a:rPr>
              <a:t>Pianificazione finanziaria</a:t>
            </a:r>
          </a:p>
          <a:p>
            <a:pPr marL="457200" indent="-457200">
              <a:buFont typeface="Arial" panose="020B0604020202020204" pitchFamily="34" charset="0"/>
              <a:buChar char="•"/>
            </a:pPr>
            <a:r>
              <a:rPr lang="en-US" dirty="0">
                <a:solidFill>
                  <a:srgbClr val="595959"/>
                </a:solidFill>
              </a:rPr>
              <a:t>Aiuta a determinare quanto </a:t>
            </a:r>
            <a:r>
              <a:rPr lang="en-US" b="1" i="1" dirty="0">
                <a:solidFill>
                  <a:srgbClr val="595959"/>
                </a:solidFill>
              </a:rPr>
              <a:t>guadagni effettivamente </a:t>
            </a:r>
            <a:r>
              <a:rPr lang="en-US" dirty="0">
                <a:solidFill>
                  <a:srgbClr val="595959"/>
                </a:solidFill>
              </a:rPr>
              <a:t>per notte dopo aver coperto i costi diretti (variabili).</a:t>
            </a:r>
          </a:p>
          <a:p>
            <a:pPr marL="457200" indent="-457200">
              <a:buFont typeface="Arial" panose="020B0604020202020204" pitchFamily="34" charset="0"/>
              <a:buChar char="•"/>
            </a:pPr>
            <a:r>
              <a:rPr lang="en-US" dirty="0">
                <a:solidFill>
                  <a:srgbClr val="595959"/>
                </a:solidFill>
              </a:rPr>
              <a:t>Assicura che i prezzi coprano non solo i costi, ma anche </a:t>
            </a:r>
            <a:r>
              <a:rPr lang="en-US" b="1" i="1" dirty="0">
                <a:solidFill>
                  <a:srgbClr val="595959"/>
                </a:solidFill>
              </a:rPr>
              <a:t>i margini di profitto</a:t>
            </a:r>
            <a:r>
              <a:rPr lang="en-US" dirty="0">
                <a:solidFill>
                  <a:srgbClr val="595959"/>
                </a:solidFill>
              </a:rPr>
              <a:t> desiderati</a:t>
            </a:r>
            <a:r>
              <a:rPr lang="en-US" b="1" dirty="0">
                <a:solidFill>
                  <a:srgbClr val="595959"/>
                </a:solidFill>
              </a:rPr>
              <a:t>.</a:t>
            </a:r>
          </a:p>
          <a:p>
            <a:pPr marL="0" indent="0"/>
            <a:r>
              <a:rPr lang="en-US" b="1" dirty="0">
                <a:solidFill>
                  <a:srgbClr val="E96751"/>
                </a:solidFill>
              </a:rPr>
              <a:t>Analisi del punto di pareggio</a:t>
            </a:r>
          </a:p>
          <a:p>
            <a:pPr marL="457200" indent="-457200">
              <a:buFont typeface="Arial" panose="020B0604020202020204" pitchFamily="34" charset="0"/>
              <a:buChar char="•"/>
            </a:pPr>
            <a:r>
              <a:rPr lang="en-US" dirty="0">
                <a:solidFill>
                  <a:srgbClr val="595959"/>
                </a:solidFill>
              </a:rPr>
              <a:t>Utilizzata per calcolare quante notti devi prenotare per </a:t>
            </a:r>
            <a:r>
              <a:rPr lang="en-US" b="1" i="1" dirty="0">
                <a:solidFill>
                  <a:srgbClr val="595959"/>
                </a:solidFill>
              </a:rPr>
              <a:t>coprire i costi totali </a:t>
            </a:r>
            <a:r>
              <a:rPr lang="en-US" dirty="0">
                <a:solidFill>
                  <a:srgbClr val="595959"/>
                </a:solidFill>
              </a:rPr>
              <a:t>(fissi + variabili).</a:t>
            </a:r>
          </a:p>
          <a:p>
            <a:pPr marL="457200" indent="-457200">
              <a:buFont typeface="Arial" panose="020B0604020202020204" pitchFamily="34" charset="0"/>
              <a:buChar char="•"/>
            </a:pPr>
            <a:r>
              <a:rPr lang="en-US" i="1" dirty="0">
                <a:solidFill>
                  <a:srgbClr val="595959"/>
                </a:solidFill>
              </a:rPr>
              <a:t>La formula: </a:t>
            </a:r>
            <a:r>
              <a:rPr lang="en-US" b="1" dirty="0">
                <a:solidFill>
                  <a:srgbClr val="E96751"/>
                </a:solidFill>
              </a:rPr>
              <a:t>Notti di pareggio </a:t>
            </a:r>
            <a:r>
              <a:rPr lang="en-US" dirty="0">
                <a:solidFill>
                  <a:srgbClr val="E96751"/>
                </a:solidFill>
              </a:rPr>
              <a:t>= Costi fissi ÷ (Ricavi netti per notte)</a:t>
            </a:r>
            <a:br>
              <a:rPr lang="en-US" dirty="0">
                <a:solidFill>
                  <a:srgbClr val="E96751"/>
                </a:solidFill>
              </a:rPr>
            </a:br>
            <a:r>
              <a:rPr lang="en-US" dirty="0">
                <a:solidFill>
                  <a:srgbClr val="595959"/>
                </a:solidFill>
              </a:rPr>
              <a:t>Questo calcolo non sarebbe accurato senza conoscere il ricavo netto.</a:t>
            </a:r>
          </a:p>
          <a:p>
            <a:pPr marL="0" indent="0"/>
            <a:r>
              <a:rPr lang="en-US" b="1" dirty="0">
                <a:solidFill>
                  <a:srgbClr val="E96751"/>
                </a:solidFill>
              </a:rPr>
              <a:t>Stima del profitto</a:t>
            </a:r>
          </a:p>
          <a:p>
            <a:pPr marL="457200" indent="-457200">
              <a:buFont typeface="Arial" panose="020B0604020202020204" pitchFamily="34" charset="0"/>
              <a:buChar char="•"/>
            </a:pPr>
            <a:r>
              <a:rPr lang="en-US" dirty="0">
                <a:solidFill>
                  <a:srgbClr val="595959"/>
                </a:solidFill>
              </a:rPr>
              <a:t>Conoscere il </a:t>
            </a:r>
            <a:r>
              <a:rPr lang="en-US" b="1" dirty="0">
                <a:solidFill>
                  <a:srgbClr val="595959"/>
                </a:solidFill>
              </a:rPr>
              <a:t>ricavo netto per notte </a:t>
            </a:r>
            <a:r>
              <a:rPr lang="en-US" dirty="0">
                <a:solidFill>
                  <a:srgbClr val="595959"/>
                </a:solidFill>
              </a:rPr>
              <a:t>consente di:</a:t>
            </a:r>
          </a:p>
          <a:p>
            <a:pPr marL="914400" lvl="1" indent="-457200">
              <a:buFont typeface="+mj-lt"/>
              <a:buAutoNum type="arabicPeriod"/>
            </a:pPr>
            <a:r>
              <a:rPr lang="en-US" sz="2400" spc="0" dirty="0">
                <a:solidFill>
                  <a:srgbClr val="595959"/>
                </a:solidFill>
                <a:latin typeface="+mn-lt"/>
              </a:rPr>
              <a:t>Prevedere </a:t>
            </a:r>
            <a:r>
              <a:rPr lang="en-US" sz="2400" b="1" spc="0" dirty="0">
                <a:solidFill>
                  <a:srgbClr val="595959"/>
                </a:solidFill>
                <a:latin typeface="+mn-lt"/>
              </a:rPr>
              <a:t>i profitti</a:t>
            </a:r>
            <a:r>
              <a:rPr lang="en-US" sz="2400" spc="0" dirty="0">
                <a:solidFill>
                  <a:srgbClr val="595959"/>
                </a:solidFill>
                <a:latin typeface="+mn-lt"/>
              </a:rPr>
              <a:t> mensili o annuali</a:t>
            </a:r>
          </a:p>
          <a:p>
            <a:pPr marL="914400" lvl="1" indent="-457200">
              <a:buFont typeface="+mj-lt"/>
              <a:buAutoNum type="arabicPeriod"/>
            </a:pPr>
            <a:r>
              <a:rPr lang="en-US" sz="2400" b="1" spc="0" dirty="0">
                <a:solidFill>
                  <a:srgbClr val="595959"/>
                </a:solidFill>
                <a:latin typeface="+mn-lt"/>
              </a:rPr>
              <a:t>Confrontare le prestazioni </a:t>
            </a:r>
            <a:r>
              <a:rPr lang="en-US" sz="2400" spc="0" dirty="0">
                <a:solidFill>
                  <a:srgbClr val="595959"/>
                </a:solidFill>
                <a:latin typeface="+mn-lt"/>
              </a:rPr>
              <a:t>tra le stagioni</a:t>
            </a:r>
          </a:p>
          <a:p>
            <a:pPr marL="914400" lvl="1" indent="-457200">
              <a:buFont typeface="+mj-lt"/>
              <a:buAutoNum type="arabicPeriod"/>
            </a:pPr>
            <a:r>
              <a:rPr lang="en-US" sz="2400" b="1" spc="0" dirty="0">
                <a:solidFill>
                  <a:srgbClr val="595959"/>
                </a:solidFill>
                <a:latin typeface="+mn-lt"/>
              </a:rPr>
              <a:t>Adeguare i prezzi </a:t>
            </a:r>
            <a:r>
              <a:rPr lang="en-US" sz="2400" spc="0" dirty="0">
                <a:solidFill>
                  <a:srgbClr val="595959"/>
                </a:solidFill>
                <a:latin typeface="+mn-lt"/>
              </a:rPr>
              <a:t>o ridurre i costi per aumentare i guadagni netti</a:t>
            </a:r>
          </a:p>
          <a:p>
            <a:pPr marL="457200" indent="-457200">
              <a:buFont typeface="+mj-lt"/>
              <a:buAutoNum type="arabicPeriod"/>
            </a:pPr>
            <a:endParaRPr lang="en-IE" dirty="0"/>
          </a:p>
        </p:txBody>
      </p:sp>
      <p:sp>
        <p:nvSpPr>
          <p:cNvPr id="3" name="Text Placeholder 2">
            <a:extLst>
              <a:ext uri="{FF2B5EF4-FFF2-40B4-BE49-F238E27FC236}">
                <a16:creationId xmlns:a16="http://schemas.microsoft.com/office/drawing/2014/main" id="{1F36AE0C-484E-87D1-CD53-9C9078890BEA}"/>
              </a:ext>
            </a:extLst>
          </p:cNvPr>
          <p:cNvSpPr>
            <a:spLocks noGrp="1"/>
          </p:cNvSpPr>
          <p:nvPr>
            <p:ph type="body" sz="quarter" idx="16"/>
          </p:nvPr>
        </p:nvSpPr>
        <p:spPr>
          <a:xfrm>
            <a:off x="798381" y="146675"/>
            <a:ext cx="10614687" cy="803654"/>
          </a:xfrm>
        </p:spPr>
        <p:txBody>
          <a:bodyPr/>
          <a:lstStyle/>
          <a:p>
            <a:r>
              <a:rPr lang="en-US" dirty="0">
                <a:solidFill>
                  <a:srgbClr val="EC7C69"/>
                </a:solidFill>
              </a:rPr>
              <a:t>Prezzo del ricavo netto </a:t>
            </a:r>
            <a:r>
              <a:rPr lang="en-US" dirty="0">
                <a:solidFill>
                  <a:srgbClr val="418D8F"/>
                </a:solidFill>
              </a:rPr>
              <a:t>- Utile per</a:t>
            </a:r>
            <a:endParaRPr lang="en-IE" dirty="0">
              <a:solidFill>
                <a:srgbClr val="418D8F"/>
              </a:solidFill>
            </a:endParaRPr>
          </a:p>
        </p:txBody>
      </p:sp>
    </p:spTree>
    <p:extLst>
      <p:ext uri="{BB962C8B-B14F-4D97-AF65-F5344CB8AC3E}">
        <p14:creationId xmlns:p14="http://schemas.microsoft.com/office/powerpoint/2010/main" val="1916955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B4277-9DC5-09F0-6E35-8B500D4D11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BD61134-4D15-A23B-808D-D815B9387986}"/>
              </a:ext>
            </a:extLst>
          </p:cNvPr>
          <p:cNvSpPr>
            <a:spLocks noGrp="1"/>
          </p:cNvSpPr>
          <p:nvPr>
            <p:ph type="body" sz="quarter" idx="16"/>
          </p:nvPr>
        </p:nvSpPr>
        <p:spPr>
          <a:xfrm>
            <a:off x="559568" y="1356327"/>
            <a:ext cx="10323585" cy="3066422"/>
          </a:xfrm>
        </p:spPr>
        <p:txBody>
          <a:bodyPr>
            <a:noAutofit/>
          </a:bodyPr>
          <a:lstStyle/>
          <a:p>
            <a:pPr>
              <a:spcAft>
                <a:spcPts val="1200"/>
              </a:spcAft>
            </a:pPr>
            <a:r>
              <a:rPr lang="en-US" sz="2000" dirty="0">
                <a:solidFill>
                  <a:srgbClr val="595959"/>
                </a:solidFill>
              </a:rPr>
              <a:t>Conoscere i propri numeri è fondamentale per costruire un'attività ricettiva alternativa finanziariamente sostenibile. </a:t>
            </a:r>
          </a:p>
          <a:p>
            <a:pPr>
              <a:spcAft>
                <a:spcPts val="1200"/>
              </a:spcAft>
            </a:pPr>
            <a:r>
              <a:rPr lang="en-US" sz="2000" dirty="0">
                <a:solidFill>
                  <a:srgbClr val="595959"/>
                </a:solidFill>
              </a:rPr>
              <a:t>Queste sezioni ti guidano passo dopo passo nel calcolo dei costi di gestione della tua struttura ricettiva, anche in assenza di ospiti, e ti spiegano come tradurre tali costi in un prezzo minimo per notte. </a:t>
            </a:r>
          </a:p>
          <a:p>
            <a:pPr>
              <a:spcAft>
                <a:spcPts val="1200"/>
              </a:spcAft>
            </a:pPr>
            <a:r>
              <a:rPr lang="en-US" sz="2000" dirty="0">
                <a:solidFill>
                  <a:srgbClr val="595959"/>
                </a:solidFill>
              </a:rPr>
              <a:t>Utilizzerai quindi questi dati per calcolare il tuo punto di pareggio, ovvero il numero di notti e il tasso di occupazione che devi raggiungere solo per coprire i tuoi costi. </a:t>
            </a:r>
          </a:p>
          <a:p>
            <a:pPr>
              <a:spcAft>
                <a:spcPts val="1200"/>
              </a:spcAft>
            </a:pPr>
            <a:r>
              <a:rPr lang="en-US" sz="2000" dirty="0">
                <a:solidFill>
                  <a:srgbClr val="595959"/>
                </a:solidFill>
              </a:rPr>
              <a:t>Questo ti aiuterà a garantire che i tuoi prezzi non siano solo competitivi, ma anche redditizi. </a:t>
            </a:r>
          </a:p>
          <a:p>
            <a:pPr>
              <a:spcAft>
                <a:spcPts val="1200"/>
              </a:spcAft>
            </a:pPr>
            <a:r>
              <a:rPr lang="en-US" sz="2000" dirty="0">
                <a:solidFill>
                  <a:srgbClr val="595959"/>
                </a:solidFill>
              </a:rPr>
              <a:t>Comprendendo la vostra struttura dei costi complessiva, la tariffa minima sostenibile e gli obiettivi di occupazione, potrete prendere decisioni più intelligenti e basate sui dati per un successo a lungo termine.</a:t>
            </a:r>
          </a:p>
          <a:p>
            <a:pPr marL="342900" indent="-342900">
              <a:spcAft>
                <a:spcPts val="1200"/>
              </a:spcAft>
              <a:buFont typeface="Wingdings" panose="05000000000000000000" pitchFamily="2" charset="2"/>
              <a:buChar char="v"/>
            </a:pPr>
            <a:endParaRPr lang="en-US" sz="2000" dirty="0">
              <a:solidFill>
                <a:srgbClr val="595959"/>
              </a:solidFill>
            </a:endParaRPr>
          </a:p>
        </p:txBody>
      </p:sp>
      <p:sp>
        <p:nvSpPr>
          <p:cNvPr id="7" name="Slide Number Placeholder 5">
            <a:extLst>
              <a:ext uri="{FF2B5EF4-FFF2-40B4-BE49-F238E27FC236}">
                <a16:creationId xmlns:a16="http://schemas.microsoft.com/office/drawing/2014/main" id="{C5B3B167-32B9-D096-80D8-9C73E0A1AAFD}"/>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4</a:t>
            </a:fld>
            <a:endParaRPr lang="fr-CA" dirty="0"/>
          </a:p>
        </p:txBody>
      </p:sp>
      <p:sp>
        <p:nvSpPr>
          <p:cNvPr id="4" name="Freeform 28">
            <a:extLst>
              <a:ext uri="{FF2B5EF4-FFF2-40B4-BE49-F238E27FC236}">
                <a16:creationId xmlns:a16="http://schemas.microsoft.com/office/drawing/2014/main" id="{66466477-4294-0065-0609-44763A29583B}"/>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2FFAB2F2-A636-5A06-BFB0-687A19F34092}"/>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Modulo 8 </a:t>
            </a:r>
            <a:r>
              <a:rPr lang="en-US" sz="3200" dirty="0"/>
              <a:t>Gettare le basi finanziarie per un'attività ricettiva redditizia</a:t>
            </a:r>
          </a:p>
        </p:txBody>
      </p:sp>
    </p:spTree>
    <p:extLst>
      <p:ext uri="{BB962C8B-B14F-4D97-AF65-F5344CB8AC3E}">
        <p14:creationId xmlns:p14="http://schemas.microsoft.com/office/powerpoint/2010/main" val="2821290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56DB9-ED69-36CC-F7CA-C7F05C0FAAA6}"/>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E9B62B09-E0B6-12EE-680D-80D789FCA54D}"/>
              </a:ext>
            </a:extLst>
          </p:cNvPr>
          <p:cNvSpPr/>
          <p:nvPr/>
        </p:nvSpPr>
        <p:spPr>
          <a:xfrm>
            <a:off x="562002" y="1605887"/>
            <a:ext cx="11134698" cy="1043834"/>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5541367E-73ED-788A-ECCB-99C988D6CC6C}"/>
              </a:ext>
            </a:extLst>
          </p:cNvPr>
          <p:cNvSpPr>
            <a:spLocks noGrp="1"/>
          </p:cNvSpPr>
          <p:nvPr>
            <p:ph type="body" sz="quarter" idx="16"/>
          </p:nvPr>
        </p:nvSpPr>
        <p:spPr/>
        <p:txBody>
          <a:bodyPr/>
          <a:lstStyle/>
          <a:p>
            <a:r>
              <a:rPr lang="en-US" sz="3200" b="1" dirty="0">
                <a:solidFill>
                  <a:srgbClr val="EC7C69"/>
                </a:solidFill>
              </a:rPr>
              <a:t>Formula ed esempio: </a:t>
            </a:r>
            <a:r>
              <a:rPr lang="en-US" sz="3200" dirty="0">
                <a:solidFill>
                  <a:srgbClr val="459597"/>
                </a:solidFill>
              </a:rPr>
              <a:t>ricavo netto per notte</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7F6D4D91-3D1B-5548-CB0F-E04BAE73DC98}"/>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95494798-826F-3376-2206-B84DE95A433E}"/>
              </a:ext>
            </a:extLst>
          </p:cNvPr>
          <p:cNvSpPr>
            <a:spLocks noGrp="1"/>
          </p:cNvSpPr>
          <p:nvPr>
            <p:ph type="body" sz="quarter" idx="18"/>
          </p:nvPr>
        </p:nvSpPr>
        <p:spPr>
          <a:xfrm>
            <a:off x="638175" y="1710665"/>
            <a:ext cx="10815893" cy="803653"/>
          </a:xfrm>
        </p:spPr>
        <p:txBody>
          <a:bodyPr/>
          <a:lstStyle/>
          <a:p>
            <a:pPr algn="ctr">
              <a:spcAft>
                <a:spcPts val="1200"/>
              </a:spcAft>
            </a:pPr>
            <a:r>
              <a:rPr lang="en-US" sz="2800" b="1" dirty="0">
                <a:solidFill>
                  <a:schemeClr val="bg1"/>
                </a:solidFill>
              </a:rPr>
              <a:t>Ricavi netti per notte = </a:t>
            </a:r>
            <a:r>
              <a:rPr lang="en-US" sz="2800" dirty="0">
                <a:solidFill>
                  <a:schemeClr val="bg1"/>
                </a:solidFill>
              </a:rPr>
              <a:t>Prezzo medio per notte – Costi variabili (VC) per notte</a:t>
            </a:r>
          </a:p>
        </p:txBody>
      </p:sp>
      <p:cxnSp>
        <p:nvCxnSpPr>
          <p:cNvPr id="33" name="Connector: Elbow 32">
            <a:extLst>
              <a:ext uri="{FF2B5EF4-FFF2-40B4-BE49-F238E27FC236}">
                <a16:creationId xmlns:a16="http://schemas.microsoft.com/office/drawing/2014/main" id="{AFF9C8EF-9E55-4043-1123-5BC50F7DEB79}"/>
              </a:ext>
            </a:extLst>
          </p:cNvPr>
          <p:cNvCxnSpPr>
            <a:cxnSpLocks/>
          </p:cNvCxnSpPr>
          <p:nvPr/>
        </p:nvCxnSpPr>
        <p:spPr>
          <a:xfrm rot="10800000" flipH="1" flipV="1">
            <a:off x="562002" y="2127804"/>
            <a:ext cx="642905" cy="2297442"/>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580E14C2-CE3C-9493-AF59-34BA41805ECB}"/>
              </a:ext>
            </a:extLst>
          </p:cNvPr>
          <p:cNvSpPr txBox="1">
            <a:spLocks/>
          </p:cNvSpPr>
          <p:nvPr/>
        </p:nvSpPr>
        <p:spPr>
          <a:xfrm>
            <a:off x="1589377" y="287469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600" b="1" dirty="0">
                <a:solidFill>
                  <a:srgbClr val="E96751"/>
                </a:solidFill>
              </a:rPr>
              <a:t>Ricavi netti per notte </a:t>
            </a:r>
            <a:r>
              <a:rPr lang="en-US" sz="2600" dirty="0">
                <a:solidFill>
                  <a:srgbClr val="E96751"/>
                </a:solidFill>
              </a:rPr>
              <a:t>= Prezzo per notte − CV = 150 € − 30 € = 120</a:t>
            </a:r>
          </a:p>
          <a:p>
            <a:pPr marL="0" indent="0">
              <a:lnSpc>
                <a:spcPct val="100000"/>
              </a:lnSpc>
              <a:spcBef>
                <a:spcPts val="0"/>
              </a:spcBef>
            </a:pPr>
            <a:r>
              <a:rPr lang="en-US" b="1" dirty="0">
                <a:solidFill>
                  <a:srgbClr val="494949"/>
                </a:solidFill>
              </a:rPr>
              <a:t>Prezzo medio/di base per notte </a:t>
            </a:r>
            <a:r>
              <a:rPr lang="en-US" dirty="0">
                <a:solidFill>
                  <a:srgbClr val="494949"/>
                </a:solidFill>
              </a:rPr>
              <a:t>= 150 €</a:t>
            </a:r>
          </a:p>
          <a:p>
            <a:pPr marL="0" indent="0">
              <a:lnSpc>
                <a:spcPct val="100000"/>
              </a:lnSpc>
              <a:spcBef>
                <a:spcPts val="0"/>
              </a:spcBef>
            </a:pPr>
            <a:r>
              <a:rPr lang="en-US" b="1" dirty="0">
                <a:solidFill>
                  <a:srgbClr val="494949"/>
                </a:solidFill>
              </a:rPr>
              <a:t>Costi variabili </a:t>
            </a:r>
            <a:r>
              <a:rPr lang="en-US" dirty="0">
                <a:solidFill>
                  <a:srgbClr val="494949"/>
                </a:solidFill>
              </a:rPr>
              <a:t>(pulizie, lavanderia, ecc.) = 30 €</a:t>
            </a:r>
          </a:p>
          <a:p>
            <a:pPr marL="0" indent="0">
              <a:lnSpc>
                <a:spcPct val="100000"/>
              </a:lnSpc>
              <a:spcBef>
                <a:spcPts val="0"/>
              </a:spcBef>
            </a:pPr>
            <a:r>
              <a:rPr lang="en-US" b="1" dirty="0">
                <a:solidFill>
                  <a:srgbClr val="494949"/>
                </a:solidFill>
              </a:rPr>
              <a:t>Entrate nette:</a:t>
            </a:r>
            <a:r>
              <a:rPr lang="en-US" dirty="0">
                <a:solidFill>
                  <a:srgbClr val="494949"/>
                </a:solidFill>
              </a:rPr>
              <a:t> 150 € − 30 € =</a:t>
            </a:r>
            <a:r>
              <a:rPr lang="en-US" b="1" dirty="0">
                <a:solidFill>
                  <a:srgbClr val="494949"/>
                </a:solidFill>
              </a:rPr>
              <a:t> 120 € a notte</a:t>
            </a:r>
          </a:p>
          <a:p>
            <a:pPr marL="0" indent="0"/>
            <a:r>
              <a:rPr lang="en-US" sz="2200" i="1" dirty="0">
                <a:solidFill>
                  <a:srgbClr val="595959"/>
                </a:solidFill>
              </a:rPr>
              <a:t>Ciò significa che ti </a:t>
            </a:r>
            <a:r>
              <a:rPr lang="en-US" sz="2200" b="1" i="1" dirty="0">
                <a:solidFill>
                  <a:srgbClr val="595959"/>
                </a:solidFill>
              </a:rPr>
              <a:t>rimangono 120 € da ogni prenotazione </a:t>
            </a:r>
            <a:r>
              <a:rPr lang="en-US" sz="2200" i="1" dirty="0">
                <a:solidFill>
                  <a:srgbClr val="595959"/>
                </a:solidFill>
              </a:rPr>
              <a:t>dopo aver coperto i costi relativi agli ospiti, non solo ciò che l'ospite paga. Questo tiene conto dei costi direttamente legati a ogni prenotazione (come pulizie, lavanderia, colazione), aiutandoti a:</a:t>
            </a:r>
          </a:p>
          <a:p>
            <a:pPr marL="342900" indent="-342900">
              <a:lnSpc>
                <a:spcPct val="100000"/>
              </a:lnSpc>
              <a:spcBef>
                <a:spcPts val="0"/>
              </a:spcBef>
              <a:buFont typeface="Wingdings" panose="05000000000000000000" pitchFamily="2" charset="2"/>
              <a:buChar char="Ø"/>
            </a:pPr>
            <a:r>
              <a:rPr lang="en-US" sz="2200" dirty="0">
                <a:solidFill>
                  <a:srgbClr val="595959"/>
                </a:solidFill>
              </a:rPr>
              <a:t>Capire </a:t>
            </a:r>
            <a:r>
              <a:rPr lang="en-US" sz="2200" b="1" dirty="0">
                <a:solidFill>
                  <a:srgbClr val="595959"/>
                </a:solidFill>
              </a:rPr>
              <a:t>quante notti ti servono per raggiungere il pareggio</a:t>
            </a:r>
            <a:endParaRPr lang="en-US" sz="2200" dirty="0">
              <a:solidFill>
                <a:srgbClr val="595959"/>
              </a:solidFill>
            </a:endParaRPr>
          </a:p>
          <a:p>
            <a:pPr marL="342900" indent="-342900">
              <a:lnSpc>
                <a:spcPct val="100000"/>
              </a:lnSpc>
              <a:spcBef>
                <a:spcPts val="0"/>
              </a:spcBef>
              <a:buFont typeface="Wingdings" panose="05000000000000000000" pitchFamily="2" charset="2"/>
              <a:buChar char="Ø"/>
            </a:pPr>
            <a:r>
              <a:rPr lang="en-US" sz="2200" dirty="0">
                <a:solidFill>
                  <a:srgbClr val="595959"/>
                </a:solidFill>
              </a:rPr>
              <a:t>Valutare </a:t>
            </a:r>
            <a:r>
              <a:rPr lang="en-US" sz="2200" b="1" dirty="0">
                <a:solidFill>
                  <a:srgbClr val="595959"/>
                </a:solidFill>
              </a:rPr>
              <a:t>il </a:t>
            </a:r>
            <a:r>
              <a:rPr lang="en-US" sz="2200" dirty="0">
                <a:solidFill>
                  <a:srgbClr val="595959"/>
                </a:solidFill>
              </a:rPr>
              <a:t>tuo </a:t>
            </a:r>
            <a:r>
              <a:rPr lang="en-US" sz="2200" b="1" dirty="0">
                <a:solidFill>
                  <a:srgbClr val="595959"/>
                </a:solidFill>
              </a:rPr>
              <a:t>margine di profitto reale</a:t>
            </a:r>
            <a:endParaRPr lang="en-US" sz="2200" dirty="0">
              <a:solidFill>
                <a:srgbClr val="595959"/>
              </a:solidFill>
            </a:endParaRPr>
          </a:p>
          <a:p>
            <a:pPr marL="342900" indent="-342900">
              <a:lnSpc>
                <a:spcPct val="100000"/>
              </a:lnSpc>
              <a:spcBef>
                <a:spcPts val="0"/>
              </a:spcBef>
              <a:buFont typeface="Wingdings" panose="05000000000000000000" pitchFamily="2" charset="2"/>
              <a:buChar char="Ø"/>
            </a:pPr>
            <a:r>
              <a:rPr lang="en-US" sz="2200" dirty="0">
                <a:solidFill>
                  <a:srgbClr val="595959"/>
                </a:solidFill>
              </a:rPr>
              <a:t>Prendere </a:t>
            </a:r>
            <a:r>
              <a:rPr lang="en-US" sz="2200" b="1" dirty="0">
                <a:solidFill>
                  <a:srgbClr val="595959"/>
                </a:solidFill>
              </a:rPr>
              <a:t>decisioni </a:t>
            </a:r>
            <a:r>
              <a:rPr lang="en-US" sz="2200" dirty="0">
                <a:solidFill>
                  <a:srgbClr val="595959"/>
                </a:solidFill>
              </a:rPr>
              <a:t>più </a:t>
            </a:r>
            <a:r>
              <a:rPr lang="en-US" sz="2200" b="1" dirty="0">
                <a:solidFill>
                  <a:srgbClr val="595959"/>
                </a:solidFill>
              </a:rPr>
              <a:t>informate sui prezzi</a:t>
            </a:r>
            <a:endParaRPr lang="en-US" sz="2200" dirty="0">
              <a:solidFill>
                <a:srgbClr val="595959"/>
              </a:solidFill>
            </a:endParaRPr>
          </a:p>
          <a:p>
            <a:pPr marL="0" indent="0">
              <a:lnSpc>
                <a:spcPct val="100000"/>
              </a:lnSpc>
              <a:spcBef>
                <a:spcPts val="0"/>
              </a:spcBef>
            </a:pPr>
            <a:endParaRPr lang="en-US" b="1" i="1" dirty="0">
              <a:solidFill>
                <a:srgbClr val="595959"/>
              </a:solidFill>
            </a:endParaRPr>
          </a:p>
          <a:p>
            <a:pPr marL="0" indent="0"/>
            <a:endParaRPr lang="en-IE" dirty="0"/>
          </a:p>
        </p:txBody>
      </p:sp>
      <p:sp>
        <p:nvSpPr>
          <p:cNvPr id="7" name="Flowchart: Alternate Process 6">
            <a:extLst>
              <a:ext uri="{FF2B5EF4-FFF2-40B4-BE49-F238E27FC236}">
                <a16:creationId xmlns:a16="http://schemas.microsoft.com/office/drawing/2014/main" id="{7A38B541-D3FD-F330-901C-B196FFFCBF4B}"/>
              </a:ext>
            </a:extLst>
          </p:cNvPr>
          <p:cNvSpPr/>
          <p:nvPr/>
        </p:nvSpPr>
        <p:spPr>
          <a:xfrm>
            <a:off x="1174460" y="2754500"/>
            <a:ext cx="10199713" cy="3843496"/>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97302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0F321-C8A5-E5CB-CD7E-CD2C37B1BCCB}"/>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FFE4B49E-AA3A-C919-30CE-96B22B1D53CF}"/>
              </a:ext>
            </a:extLst>
          </p:cNvPr>
          <p:cNvSpPr/>
          <p:nvPr/>
        </p:nvSpPr>
        <p:spPr>
          <a:xfrm>
            <a:off x="830086" y="1394905"/>
            <a:ext cx="10595240" cy="832631"/>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1EC0A697-02F2-1BB2-838F-E14B505A667B}"/>
              </a:ext>
            </a:extLst>
          </p:cNvPr>
          <p:cNvSpPr>
            <a:spLocks noGrp="1"/>
          </p:cNvSpPr>
          <p:nvPr>
            <p:ph type="body" sz="quarter" idx="16"/>
          </p:nvPr>
        </p:nvSpPr>
        <p:spPr>
          <a:xfrm>
            <a:off x="830083" y="213557"/>
            <a:ext cx="10614687" cy="803654"/>
          </a:xfrm>
        </p:spPr>
        <p:txBody>
          <a:bodyPr/>
          <a:lstStyle/>
          <a:p>
            <a:r>
              <a:rPr lang="en-US" sz="3200" b="1" dirty="0">
                <a:solidFill>
                  <a:srgbClr val="E96751"/>
                </a:solidFill>
              </a:rPr>
              <a:t>Applica un </a:t>
            </a:r>
            <a:r>
              <a:rPr lang="en-US" sz="3200" dirty="0">
                <a:solidFill>
                  <a:srgbClr val="E96751"/>
                </a:solidFill>
              </a:rPr>
              <a:t>margine di profitto reale </a:t>
            </a:r>
            <a:r>
              <a:rPr lang="en-US" sz="3200" dirty="0">
                <a:solidFill>
                  <a:srgbClr val="418D8F"/>
                </a:solidFill>
              </a:rPr>
              <a:t>al tuo ricavo netto per notte</a:t>
            </a:r>
            <a:endParaRPr lang="en-GB" sz="3200" dirty="0">
              <a:solidFill>
                <a:srgbClr val="418D8F"/>
              </a:solidFill>
            </a:endParaRPr>
          </a:p>
        </p:txBody>
      </p:sp>
      <p:cxnSp>
        <p:nvCxnSpPr>
          <p:cNvPr id="2" name="Straight Connector 1">
            <a:extLst>
              <a:ext uri="{FF2B5EF4-FFF2-40B4-BE49-F238E27FC236}">
                <a16:creationId xmlns:a16="http://schemas.microsoft.com/office/drawing/2014/main" id="{373494D9-07A8-C970-9C65-FB0DEAECA51E}"/>
              </a:ext>
            </a:extLst>
          </p:cNvPr>
          <p:cNvCxnSpPr>
            <a:cxnSpLocks/>
          </p:cNvCxnSpPr>
          <p:nvPr/>
        </p:nvCxnSpPr>
        <p:spPr>
          <a:xfrm>
            <a:off x="12258" y="114892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4EAB2BE-8D54-1C0E-931A-D4282CC8350A}"/>
              </a:ext>
            </a:extLst>
          </p:cNvPr>
          <p:cNvSpPr>
            <a:spLocks noGrp="1"/>
          </p:cNvSpPr>
          <p:nvPr>
            <p:ph type="body" sz="quarter" idx="18"/>
          </p:nvPr>
        </p:nvSpPr>
        <p:spPr>
          <a:xfrm>
            <a:off x="1004847" y="1550733"/>
            <a:ext cx="10614687" cy="693849"/>
          </a:xfrm>
        </p:spPr>
        <p:txBody>
          <a:bodyPr/>
          <a:lstStyle/>
          <a:p>
            <a:pPr algn="ctr">
              <a:spcAft>
                <a:spcPts val="600"/>
              </a:spcAft>
            </a:pPr>
            <a:r>
              <a:rPr lang="en-US" sz="2800" i="1" dirty="0">
                <a:solidFill>
                  <a:schemeClr val="bg1"/>
                </a:solidFill>
              </a:rPr>
              <a:t>"Dopo aver coperto i costi degli ospiti, quanto guadagno effettivamente per notte?"</a:t>
            </a:r>
          </a:p>
        </p:txBody>
      </p:sp>
      <p:sp>
        <p:nvSpPr>
          <p:cNvPr id="21" name="Text Placeholder 5">
            <a:extLst>
              <a:ext uri="{FF2B5EF4-FFF2-40B4-BE49-F238E27FC236}">
                <a16:creationId xmlns:a16="http://schemas.microsoft.com/office/drawing/2014/main" id="{5F875B8B-5CE5-8BA6-8357-5EED2456B4C8}"/>
              </a:ext>
            </a:extLst>
          </p:cNvPr>
          <p:cNvSpPr txBox="1">
            <a:spLocks/>
          </p:cNvSpPr>
          <p:nvPr/>
        </p:nvSpPr>
        <p:spPr>
          <a:xfrm>
            <a:off x="1623343" y="2425903"/>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000" dirty="0"/>
              <a:t>Il ricavo netto per notte è l'importo </a:t>
            </a:r>
            <a:r>
              <a:rPr lang="en-US" sz="2000" b="1" dirty="0"/>
              <a:t>che guadagni</a:t>
            </a:r>
            <a:r>
              <a:rPr lang="en-US" sz="2000" dirty="0"/>
              <a:t> effettivamente </a:t>
            </a:r>
            <a:r>
              <a:rPr lang="en-US" sz="2000" b="1" dirty="0"/>
              <a:t>dopo aver sottratto i costi variabili </a:t>
            </a:r>
            <a:r>
              <a:rPr lang="en-US" sz="2000" dirty="0"/>
              <a:t>(come pulizie, lavanderia, colazione, ecc.). Riflette ciò che </a:t>
            </a:r>
            <a:r>
              <a:rPr lang="en-US" sz="2000" b="1" dirty="0"/>
              <a:t>guadagni realmente per notte</a:t>
            </a:r>
            <a:r>
              <a:rPr lang="en-US" sz="2000" dirty="0"/>
              <a:t>, non solo ciò che paga l'ospite. Questo ti aiuta a calcolare quante notti sono necessarie per raggiungere il pareggio. Ti aiuta a comprendere il tuo margine di profitto reale e a prendere decisioni informate sui prezzi</a:t>
            </a:r>
            <a:endParaRPr lang="en-IE" sz="2000" dirty="0">
              <a:solidFill>
                <a:srgbClr val="459597"/>
              </a:solidFill>
            </a:endParaRPr>
          </a:p>
        </p:txBody>
      </p:sp>
      <p:sp>
        <p:nvSpPr>
          <p:cNvPr id="25" name="Flowchart: Alternate Process 24">
            <a:extLst>
              <a:ext uri="{FF2B5EF4-FFF2-40B4-BE49-F238E27FC236}">
                <a16:creationId xmlns:a16="http://schemas.microsoft.com/office/drawing/2014/main" id="{23781283-B6A0-BB6B-9341-7EA85867EAC8}"/>
              </a:ext>
            </a:extLst>
          </p:cNvPr>
          <p:cNvSpPr/>
          <p:nvPr/>
        </p:nvSpPr>
        <p:spPr>
          <a:xfrm>
            <a:off x="1472991" y="2376292"/>
            <a:ext cx="9964593" cy="171242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33ECB3B0-E390-54B1-0801-20D5AA143968}"/>
              </a:ext>
            </a:extLst>
          </p:cNvPr>
          <p:cNvSpPr txBox="1">
            <a:spLocks/>
          </p:cNvSpPr>
          <p:nvPr/>
        </p:nvSpPr>
        <p:spPr>
          <a:xfrm>
            <a:off x="1595703" y="423747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494949"/>
                </a:solidFill>
              </a:rPr>
              <a:t>Il </a:t>
            </a:r>
            <a:r>
              <a:rPr lang="en-US" sz="2000" dirty="0">
                <a:solidFill>
                  <a:srgbClr val="494949"/>
                </a:solidFill>
              </a:rPr>
              <a:t>tuo </a:t>
            </a:r>
            <a:r>
              <a:rPr lang="en-US" sz="2000" b="1" dirty="0">
                <a:solidFill>
                  <a:srgbClr val="494949"/>
                </a:solidFill>
              </a:rPr>
              <a:t>margine di profitto reale </a:t>
            </a:r>
            <a:r>
              <a:rPr lang="en-US" sz="2000" dirty="0">
                <a:solidFill>
                  <a:srgbClr val="494949"/>
                </a:solidFill>
              </a:rPr>
              <a:t>è ciò che </a:t>
            </a:r>
            <a:r>
              <a:rPr lang="en-US" sz="2000" b="1" dirty="0">
                <a:solidFill>
                  <a:srgbClr val="494949"/>
                </a:solidFill>
              </a:rPr>
              <a:t>guadagni effettivamente (al netto) </a:t>
            </a:r>
            <a:r>
              <a:rPr lang="en-US" sz="2000" dirty="0">
                <a:solidFill>
                  <a:srgbClr val="494949"/>
                </a:solidFill>
              </a:rPr>
              <a:t>da ogni prenotazione </a:t>
            </a:r>
            <a:r>
              <a:rPr lang="en-US" sz="2000" b="1" dirty="0">
                <a:solidFill>
                  <a:srgbClr val="494949"/>
                </a:solidFill>
              </a:rPr>
              <a:t>dopo </a:t>
            </a:r>
            <a:r>
              <a:rPr lang="en-US" sz="2000" dirty="0">
                <a:solidFill>
                  <a:srgbClr val="494949"/>
                </a:solidFill>
              </a:rPr>
              <a:t>aver dedotto tutti i costi, non solo ciò che paga l'ospite.</a:t>
            </a:r>
          </a:p>
          <a:p>
            <a:pPr marL="0" indent="0">
              <a:spcAft>
                <a:spcPts val="600"/>
              </a:spcAft>
            </a:pPr>
            <a:r>
              <a:rPr lang="en-US" sz="2000" b="1" dirty="0">
                <a:solidFill>
                  <a:srgbClr val="E96751"/>
                </a:solidFill>
              </a:rPr>
              <a:t>Margine di profitto reale (%) </a:t>
            </a:r>
            <a:r>
              <a:rPr lang="en-US" sz="2000" dirty="0">
                <a:solidFill>
                  <a:srgbClr val="E96751"/>
                </a:solidFill>
              </a:rPr>
              <a:t>= (ricavo netto per notte ÷ prezzo medio per notte) × 100</a:t>
            </a:r>
          </a:p>
          <a:p>
            <a:r>
              <a:rPr lang="en-US" sz="2000" b="1" dirty="0">
                <a:solidFill>
                  <a:srgbClr val="E96751"/>
                </a:solidFill>
              </a:rPr>
              <a:t>Esempio:</a:t>
            </a:r>
            <a:r>
              <a:rPr lang="en-US" sz="2000" dirty="0">
                <a:solidFill>
                  <a:srgbClr val="595959"/>
                </a:solidFill>
              </a:rPr>
              <a:t> 120 € ÷ 150 € × 100 =</a:t>
            </a:r>
            <a:r>
              <a:rPr lang="en-US" sz="2000" b="1" dirty="0">
                <a:solidFill>
                  <a:srgbClr val="595959"/>
                </a:solidFill>
              </a:rPr>
              <a:t> 80%</a:t>
            </a:r>
            <a:endParaRPr lang="en-US" sz="2000" dirty="0">
              <a:solidFill>
                <a:srgbClr val="595959"/>
              </a:solidFill>
            </a:endParaRPr>
          </a:p>
          <a:p>
            <a:r>
              <a:rPr lang="en-US" sz="2000" dirty="0">
                <a:solidFill>
                  <a:srgbClr val="595959"/>
                </a:solidFill>
              </a:rPr>
              <a:t>Ti trattieni </a:t>
            </a:r>
            <a:r>
              <a:rPr lang="en-US" sz="2000" b="1" dirty="0">
                <a:solidFill>
                  <a:srgbClr val="595959"/>
                </a:solidFill>
              </a:rPr>
              <a:t>l'80% </a:t>
            </a:r>
            <a:r>
              <a:rPr lang="en-US" sz="2000" dirty="0">
                <a:solidFill>
                  <a:srgbClr val="595959"/>
                </a:solidFill>
              </a:rPr>
              <a:t>di quanto paga l'ospite, </a:t>
            </a:r>
            <a:r>
              <a:rPr lang="en-US" sz="2000" b="1" dirty="0">
                <a:solidFill>
                  <a:srgbClr val="595959"/>
                </a:solidFill>
              </a:rPr>
              <a:t>al </a:t>
            </a:r>
            <a:r>
              <a:rPr lang="en-US" sz="2000" dirty="0">
                <a:solidFill>
                  <a:srgbClr val="595959"/>
                </a:solidFill>
              </a:rPr>
              <a:t>netto delle</a:t>
            </a:r>
            <a:r>
              <a:rPr lang="en-US" sz="2000" b="1" dirty="0">
                <a:solidFill>
                  <a:srgbClr val="595959"/>
                </a:solidFill>
              </a:rPr>
              <a:t> spese notturne</a:t>
            </a:r>
            <a:r>
              <a:rPr lang="en-US" sz="2000" dirty="0">
                <a:solidFill>
                  <a:srgbClr val="595959"/>
                </a:solidFill>
              </a:rPr>
              <a:t>.</a:t>
            </a:r>
          </a:p>
          <a:p>
            <a:pPr marL="0" indent="0">
              <a:spcAft>
                <a:spcPts val="600"/>
              </a:spcAft>
            </a:pPr>
            <a:endParaRPr lang="en-US" sz="2000" dirty="0">
              <a:solidFill>
                <a:srgbClr val="E96751"/>
              </a:solidFill>
            </a:endParaRPr>
          </a:p>
        </p:txBody>
      </p:sp>
      <p:sp>
        <p:nvSpPr>
          <p:cNvPr id="26" name="Flowchart: Alternate Process 25">
            <a:extLst>
              <a:ext uri="{FF2B5EF4-FFF2-40B4-BE49-F238E27FC236}">
                <a16:creationId xmlns:a16="http://schemas.microsoft.com/office/drawing/2014/main" id="{8932F7C4-D01D-3EE0-A8FE-223DF72773B8}"/>
              </a:ext>
            </a:extLst>
          </p:cNvPr>
          <p:cNvSpPr/>
          <p:nvPr/>
        </p:nvSpPr>
        <p:spPr>
          <a:xfrm>
            <a:off x="1460731" y="4203386"/>
            <a:ext cx="9964593" cy="2246407"/>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209A2E8B-C9B7-533D-D4C5-1815C917FE1F}"/>
              </a:ext>
            </a:extLst>
          </p:cNvPr>
          <p:cNvCxnSpPr>
            <a:cxnSpLocks/>
            <a:stCxn id="24" idx="1"/>
            <a:endCxn id="25" idx="1"/>
          </p:cNvCxnSpPr>
          <p:nvPr/>
        </p:nvCxnSpPr>
        <p:spPr>
          <a:xfrm rot="10800000" flipH="1" flipV="1">
            <a:off x="830085" y="1811221"/>
            <a:ext cx="642905" cy="142128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28C7085A-15E6-226B-D7EA-DBF8D16F0F45}"/>
              </a:ext>
            </a:extLst>
          </p:cNvPr>
          <p:cNvCxnSpPr>
            <a:cxnSpLocks/>
          </p:cNvCxnSpPr>
          <p:nvPr/>
        </p:nvCxnSpPr>
        <p:spPr>
          <a:xfrm rot="16200000" flipH="1">
            <a:off x="77519" y="3968026"/>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645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F1060-C7E4-7067-1164-2C943C1DC513}"/>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ECD5CDEB-3016-BCF5-E043-43A064C66932}"/>
              </a:ext>
            </a:extLst>
          </p:cNvPr>
          <p:cNvSpPr/>
          <p:nvPr/>
        </p:nvSpPr>
        <p:spPr>
          <a:xfrm>
            <a:off x="817828" y="1605887"/>
            <a:ext cx="10595240" cy="1043834"/>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7C1B5A61-F71E-0869-CD1B-C3C24D8705B7}"/>
              </a:ext>
            </a:extLst>
          </p:cNvPr>
          <p:cNvSpPr>
            <a:spLocks noGrp="1"/>
          </p:cNvSpPr>
          <p:nvPr>
            <p:ph type="body" sz="quarter" idx="16"/>
          </p:nvPr>
        </p:nvSpPr>
        <p:spPr/>
        <p:txBody>
          <a:bodyPr/>
          <a:lstStyle/>
          <a:p>
            <a:r>
              <a:rPr lang="en-US" sz="3200" b="1" dirty="0">
                <a:solidFill>
                  <a:srgbClr val="EC7C69"/>
                </a:solidFill>
              </a:rPr>
              <a:t>Perché il prezzo medio e il prezzo netto sono importanti</a:t>
            </a:r>
            <a:endParaRPr lang="en-GB" sz="3200" dirty="0"/>
          </a:p>
        </p:txBody>
      </p:sp>
      <p:cxnSp>
        <p:nvCxnSpPr>
          <p:cNvPr id="2" name="Straight Connector 1">
            <a:extLst>
              <a:ext uri="{FF2B5EF4-FFF2-40B4-BE49-F238E27FC236}">
                <a16:creationId xmlns:a16="http://schemas.microsoft.com/office/drawing/2014/main" id="{6F67FF9A-1EED-8B9A-5BF8-DF16FF29DB9F}"/>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2BA09240-AECF-D850-1AA6-62B23E5BD114}"/>
              </a:ext>
            </a:extLst>
          </p:cNvPr>
          <p:cNvSpPr>
            <a:spLocks noGrp="1"/>
          </p:cNvSpPr>
          <p:nvPr>
            <p:ph type="body" sz="quarter" idx="18"/>
          </p:nvPr>
        </p:nvSpPr>
        <p:spPr>
          <a:xfrm>
            <a:off x="839381" y="1710665"/>
            <a:ext cx="10614687" cy="803653"/>
          </a:xfrm>
        </p:spPr>
        <p:txBody>
          <a:bodyPr/>
          <a:lstStyle/>
          <a:p>
            <a:pPr algn="ctr">
              <a:spcAft>
                <a:spcPts val="1200"/>
              </a:spcAft>
            </a:pPr>
            <a:r>
              <a:rPr lang="en-US" sz="2800" b="1" dirty="0">
                <a:solidFill>
                  <a:schemeClr val="bg1"/>
                </a:solidFill>
              </a:rPr>
              <a:t>Ricavo netto per notte = </a:t>
            </a:r>
            <a:r>
              <a:rPr lang="en-US" sz="2800" dirty="0">
                <a:solidFill>
                  <a:schemeClr val="bg1"/>
                </a:solidFill>
              </a:rPr>
              <a:t>prezzo medio per notte – costi variabili per notte</a:t>
            </a:r>
          </a:p>
        </p:txBody>
      </p:sp>
      <p:cxnSp>
        <p:nvCxnSpPr>
          <p:cNvPr id="33" name="Connector: Elbow 32">
            <a:extLst>
              <a:ext uri="{FF2B5EF4-FFF2-40B4-BE49-F238E27FC236}">
                <a16:creationId xmlns:a16="http://schemas.microsoft.com/office/drawing/2014/main" id="{D3F02A9F-A6C9-3B66-5EF4-DD6CB3C642E5}"/>
              </a:ext>
            </a:extLst>
          </p:cNvPr>
          <p:cNvCxnSpPr>
            <a:cxnSpLocks/>
            <a:stCxn id="24" idx="1"/>
          </p:cNvCxnSpPr>
          <p:nvPr/>
        </p:nvCxnSpPr>
        <p:spPr>
          <a:xfrm rot="10800000" flipH="1" flipV="1">
            <a:off x="817827" y="2127804"/>
            <a:ext cx="642905" cy="2297442"/>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BA6F6514-BF36-46E4-7463-2EBDA95DC63A}"/>
              </a:ext>
            </a:extLst>
          </p:cNvPr>
          <p:cNvGraphicFramePr>
            <a:graphicFrameLocks noGrp="1"/>
          </p:cNvGraphicFramePr>
          <p:nvPr/>
        </p:nvGraphicFramePr>
        <p:xfrm>
          <a:off x="1438113" y="4317383"/>
          <a:ext cx="9659469" cy="2286000"/>
        </p:xfrm>
        <a:graphic>
          <a:graphicData uri="http://schemas.openxmlformats.org/drawingml/2006/table">
            <a:tbl>
              <a:tblPr/>
              <a:tblGrid>
                <a:gridCol w="3219823">
                  <a:extLst>
                    <a:ext uri="{9D8B030D-6E8A-4147-A177-3AD203B41FA5}">
                      <a16:colId xmlns:a16="http://schemas.microsoft.com/office/drawing/2014/main" val="1293441471"/>
                    </a:ext>
                  </a:extLst>
                </a:gridCol>
                <a:gridCol w="3219823">
                  <a:extLst>
                    <a:ext uri="{9D8B030D-6E8A-4147-A177-3AD203B41FA5}">
                      <a16:colId xmlns:a16="http://schemas.microsoft.com/office/drawing/2014/main" val="2144629364"/>
                    </a:ext>
                  </a:extLst>
                </a:gridCol>
                <a:gridCol w="3219823">
                  <a:extLst>
                    <a:ext uri="{9D8B030D-6E8A-4147-A177-3AD203B41FA5}">
                      <a16:colId xmlns:a16="http://schemas.microsoft.com/office/drawing/2014/main" val="3309385445"/>
                    </a:ext>
                  </a:extLst>
                </a:gridCol>
              </a:tblGrid>
              <a:tr h="0">
                <a:tc>
                  <a:txBody>
                    <a:bodyPr/>
                    <a:lstStyle/>
                    <a:p>
                      <a:pPr algn="ctr">
                        <a:buNone/>
                      </a:pPr>
                      <a:r>
                        <a:rPr lang="en-IE" sz="2200" b="1" dirty="0">
                          <a:solidFill>
                            <a:schemeClr val="bg1"/>
                          </a:solidFill>
                        </a:rPr>
                        <a:t>Termine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ctr">
                        <a:buNone/>
                      </a:pPr>
                      <a:r>
                        <a:rPr lang="en-IE" sz="2200" b="1" dirty="0">
                          <a:solidFill>
                            <a:schemeClr val="bg1"/>
                          </a:solidFill>
                        </a:rPr>
                        <a:t>Cosa indica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ctr">
                        <a:buNone/>
                      </a:pPr>
                      <a:r>
                        <a:rPr lang="en-IE" sz="2200" b="1" dirty="0">
                          <a:solidFill>
                            <a:schemeClr val="bg1"/>
                          </a:solidFill>
                        </a:rPr>
                        <a:t>Utilizzato per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3153463573"/>
                  </a:ext>
                </a:extLst>
              </a:tr>
              <a:tr h="0">
                <a:tc>
                  <a:txBody>
                    <a:bodyPr/>
                    <a:lstStyle/>
                    <a:p>
                      <a:pPr>
                        <a:buNone/>
                      </a:pPr>
                      <a:r>
                        <a:rPr lang="en-IE" sz="2200" b="1" dirty="0">
                          <a:solidFill>
                            <a:srgbClr val="494949"/>
                          </a:solidFill>
                        </a:rPr>
                        <a:t>Prezzo medio per notte</a:t>
                      </a:r>
                      <a:endParaRPr lang="en-IE" sz="22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Quello che paga l'ospite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Ricerca sulla concorrenza, determinazione dei prezzi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539617"/>
                  </a:ext>
                </a:extLst>
              </a:tr>
              <a:tr h="0">
                <a:tc>
                  <a:txBody>
                    <a:bodyPr/>
                    <a:lstStyle/>
                    <a:p>
                      <a:pPr>
                        <a:buNone/>
                      </a:pPr>
                      <a:r>
                        <a:rPr lang="en-IE" sz="2200" b="1">
                          <a:solidFill>
                            <a:srgbClr val="494949"/>
                          </a:solidFill>
                        </a:rPr>
                        <a:t>Entrate nette per notte</a:t>
                      </a:r>
                      <a:endParaRPr lang="en-IE" sz="22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494949"/>
                          </a:solidFill>
                        </a:rPr>
                        <a:t>Guadagno effettivo per prenotazione (netto)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Pianificazione finanziaria, pareggio di bilancio e profitto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2885213"/>
                  </a:ext>
                </a:extLst>
              </a:tr>
            </a:tbl>
          </a:graphicData>
        </a:graphic>
      </p:graphicFrame>
      <p:sp>
        <p:nvSpPr>
          <p:cNvPr id="7" name="Flowchart: Alternate Process 6">
            <a:extLst>
              <a:ext uri="{FF2B5EF4-FFF2-40B4-BE49-F238E27FC236}">
                <a16:creationId xmlns:a16="http://schemas.microsoft.com/office/drawing/2014/main" id="{0361BD15-57A9-83D7-85AE-E2483AFA16C3}"/>
              </a:ext>
            </a:extLst>
          </p:cNvPr>
          <p:cNvSpPr/>
          <p:nvPr/>
        </p:nvSpPr>
        <p:spPr>
          <a:xfrm>
            <a:off x="817828" y="2754608"/>
            <a:ext cx="10595240" cy="1043834"/>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b="1" dirty="0">
                <a:solidFill>
                  <a:schemeClr val="bg1"/>
                </a:solidFill>
              </a:rPr>
              <a:t>Prezzo medio per notte = </a:t>
            </a:r>
            <a:r>
              <a:rPr lang="en-US" sz="2800" dirty="0">
                <a:solidFill>
                  <a:schemeClr val="bg1"/>
                </a:solidFill>
              </a:rPr>
              <a:t>(costi annuali totali ÷ notti prenotabili stimate) + costo variabile per notte + margine di profitto</a:t>
            </a:r>
          </a:p>
        </p:txBody>
      </p:sp>
    </p:spTree>
    <p:extLst>
      <p:ext uri="{BB962C8B-B14F-4D97-AF65-F5344CB8AC3E}">
        <p14:creationId xmlns:p14="http://schemas.microsoft.com/office/powerpoint/2010/main" val="22690411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D80BE-AE66-8AB3-5D4D-7FE569EA6AF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DA7916C-CD95-12F3-82F5-D26AE3172AD9}"/>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EFFCF2A4-48B8-A280-51D8-DFF1D6BB1758}"/>
              </a:ext>
            </a:extLst>
          </p:cNvPr>
          <p:cNvSpPr>
            <a:spLocks noGrp="1"/>
          </p:cNvSpPr>
          <p:nvPr>
            <p:ph type="body" sz="quarter" idx="65"/>
          </p:nvPr>
        </p:nvSpPr>
        <p:spPr/>
        <p:txBody>
          <a:bodyPr/>
          <a:lstStyle/>
          <a:p>
            <a:r>
              <a:rPr lang="en-US" dirty="0"/>
              <a:t>Campeggio 't </a:t>
            </a:r>
            <a:r>
              <a:rPr lang="en-US" dirty="0" err="1"/>
              <a:t>Weergors</a:t>
            </a:r>
            <a:r>
              <a:rPr lang="en-US" dirty="0"/>
              <a:t> </a:t>
            </a:r>
            <a:endParaRPr lang="en-IE" dirty="0"/>
          </a:p>
        </p:txBody>
      </p:sp>
      <p:sp>
        <p:nvSpPr>
          <p:cNvPr id="8" name="Text Placeholder 2">
            <a:extLst>
              <a:ext uri="{FF2B5EF4-FFF2-40B4-BE49-F238E27FC236}">
                <a16:creationId xmlns:a16="http://schemas.microsoft.com/office/drawing/2014/main" id="{3CA1BFC0-BDC6-240D-43C2-07BF7208308B}"/>
              </a:ext>
            </a:extLst>
          </p:cNvPr>
          <p:cNvSpPr>
            <a:spLocks noGrp="1"/>
          </p:cNvSpPr>
          <p:nvPr>
            <p:ph type="body" sz="quarter" idx="15"/>
          </p:nvPr>
        </p:nvSpPr>
        <p:spPr>
          <a:xfrm>
            <a:off x="374360" y="2557127"/>
            <a:ext cx="5089964" cy="697353"/>
          </a:xfrm>
        </p:spPr>
        <p:txBody>
          <a:bodyPr/>
          <a:lstStyle/>
          <a:p>
            <a:r>
              <a:rPr lang="en-GB"/>
              <a:t>Modulo 8 </a:t>
            </a:r>
            <a:r>
              <a:rPr lang="en-GB" sz="4400" b="0"/>
              <a:t>(</a:t>
            </a:r>
            <a:r>
              <a:rPr lang="en-GB" sz="4400" b="0" dirty="0"/>
              <a:t>Parte 4)</a:t>
            </a:r>
          </a:p>
        </p:txBody>
      </p:sp>
      <p:sp>
        <p:nvSpPr>
          <p:cNvPr id="12" name="Text Placeholder 3">
            <a:extLst>
              <a:ext uri="{FF2B5EF4-FFF2-40B4-BE49-F238E27FC236}">
                <a16:creationId xmlns:a16="http://schemas.microsoft.com/office/drawing/2014/main" id="{CF6FBCA0-42CE-E770-DCB3-1FC7C1A4BEAA}"/>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a:t>Rendere redditizio il business: </a:t>
            </a:r>
            <a:r>
              <a:rPr lang="en-US" sz="3200"/>
              <a:t>quante notti è necessario vendere per coprire i costi e realizzare un profitto.</a:t>
            </a:r>
            <a:endParaRPr lang="en-GB" sz="2800" i="1"/>
          </a:p>
          <a:p>
            <a:pPr>
              <a:spcBef>
                <a:spcPts val="0"/>
              </a:spcBef>
              <a:spcAft>
                <a:spcPts val="1200"/>
              </a:spcAft>
            </a:pPr>
            <a:endParaRPr lang="en-US" sz="2800">
              <a:solidFill>
                <a:srgbClr val="E96751"/>
              </a:solidFill>
            </a:endParaRPr>
          </a:p>
          <a:p>
            <a:pPr defTabSz="777514">
              <a:lnSpc>
                <a:spcPct val="100000"/>
              </a:lnSpc>
              <a:spcBef>
                <a:spcPts val="0"/>
              </a:spcBef>
              <a:spcAft>
                <a:spcPts val="1200"/>
              </a:spcAft>
              <a:defRPr/>
            </a:pPr>
            <a:endParaRPr lang="en-IE" sz="2800" i="1" dirty="0"/>
          </a:p>
        </p:txBody>
      </p:sp>
      <p:pic>
        <p:nvPicPr>
          <p:cNvPr id="11" name="Picture Placeholder 10">
            <a:extLst>
              <a:ext uri="{FF2B5EF4-FFF2-40B4-BE49-F238E27FC236}">
                <a16:creationId xmlns:a16="http://schemas.microsoft.com/office/drawing/2014/main" id="{542FF805-8C7E-2CC9-7EB1-3A83C8B8C67D}"/>
              </a:ext>
            </a:extLst>
          </p:cNvPr>
          <p:cNvPicPr>
            <a:picLocks noGrp="1" noChangeAspect="1"/>
          </p:cNvPicPr>
          <p:nvPr>
            <p:ph type="pic" sz="quarter" idx="19"/>
          </p:nvPr>
        </p:nvPicPr>
        <p:blipFill>
          <a:blip r:embed="rId2"/>
          <a:srcRect t="2515" b="2515"/>
          <a:stretch>
            <a:fillRect/>
          </a:stretch>
        </p:blipFill>
        <p:spPr/>
      </p:pic>
    </p:spTree>
    <p:extLst>
      <p:ext uri="{BB962C8B-B14F-4D97-AF65-F5344CB8AC3E}">
        <p14:creationId xmlns:p14="http://schemas.microsoft.com/office/powerpoint/2010/main" val="824080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790C4-0B58-8659-CC73-A25BBDF75107}"/>
            </a:ext>
          </a:extLst>
        </p:cNvPr>
        <p:cNvGrpSpPr/>
        <p:nvPr/>
      </p:nvGrpSpPr>
      <p:grpSpPr>
        <a:xfrm>
          <a:off x="0" y="0"/>
          <a:ext cx="0" cy="0"/>
          <a:chOff x="0" y="0"/>
          <a:chExt cx="0" cy="0"/>
        </a:xfrm>
      </p:grpSpPr>
      <p:sp>
        <p:nvSpPr>
          <p:cNvPr id="5" name="Text Placeholder 5">
            <a:extLst>
              <a:ext uri="{FF2B5EF4-FFF2-40B4-BE49-F238E27FC236}">
                <a16:creationId xmlns:a16="http://schemas.microsoft.com/office/drawing/2014/main" id="{05A5C8CB-CA8F-E99A-0C44-25DDC768AE7B}"/>
              </a:ext>
            </a:extLst>
          </p:cNvPr>
          <p:cNvSpPr txBox="1">
            <a:spLocks/>
          </p:cNvSpPr>
          <p:nvPr/>
        </p:nvSpPr>
        <p:spPr>
          <a:xfrm>
            <a:off x="6708762" y="896052"/>
            <a:ext cx="4913853"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Rendere redditizio il progetto</a:t>
            </a:r>
            <a:r>
              <a:rPr lang="en-US" sz="2400" dirty="0">
                <a:solidFill>
                  <a:srgbClr val="E96751"/>
                </a:solidFill>
              </a:rPr>
              <a:t>: quante notti è necessario vendere per coprire i costi e realizzare un profitto.</a:t>
            </a:r>
            <a:endParaRPr lang="en-GB" sz="2400" dirty="0">
              <a:solidFill>
                <a:srgbClr val="E96751"/>
              </a:solidFill>
            </a:endParaRPr>
          </a:p>
          <a:p>
            <a:pPr marL="0" indent="0">
              <a:spcBef>
                <a:spcPts val="0"/>
              </a:spcBef>
              <a:spcAft>
                <a:spcPts val="600"/>
              </a:spcAft>
              <a:buNone/>
            </a:pPr>
            <a:endParaRPr lang="en-US" sz="2400" b="1" dirty="0">
              <a:solidFill>
                <a:srgbClr val="E96751"/>
              </a:solidFill>
            </a:endParaRPr>
          </a:p>
        </p:txBody>
      </p:sp>
      <p:sp>
        <p:nvSpPr>
          <p:cNvPr id="6" name="Text Placeholder 8">
            <a:extLst>
              <a:ext uri="{FF2B5EF4-FFF2-40B4-BE49-F238E27FC236}">
                <a16:creationId xmlns:a16="http://schemas.microsoft.com/office/drawing/2014/main" id="{2D9E6405-7B25-D4FC-2AE5-90552A2FBDB7}"/>
              </a:ext>
            </a:extLst>
          </p:cNvPr>
          <p:cNvSpPr>
            <a:spLocks noGrp="1"/>
          </p:cNvSpPr>
          <p:nvPr>
            <p:ph type="body" sz="quarter" idx="28"/>
          </p:nvPr>
        </p:nvSpPr>
        <p:spPr>
          <a:xfrm>
            <a:off x="476657" y="1271389"/>
            <a:ext cx="5259656" cy="4671588"/>
          </a:xfrm>
        </p:spPr>
        <p:txBody>
          <a:bodyPr/>
          <a:lstStyle/>
          <a:p>
            <a:pPr marL="0" indent="0"/>
            <a:r>
              <a:rPr lang="en-US" sz="2000" dirty="0"/>
              <a:t>La sostenibilità finanziaria inizia con la conoscenza dei propri numeri. Queste sezioni illustrano gli elementi essenziali del punto di pareggio e come prendere decisioni sulla struttura dei costi e sull'occupazione.</a:t>
            </a:r>
          </a:p>
          <a:p>
            <a:pPr marL="0" indent="0"/>
            <a:endParaRPr lang="en-US" sz="2000" dirty="0"/>
          </a:p>
          <a:p>
            <a:pPr marL="0" indent="0"/>
            <a:r>
              <a:rPr lang="en-US" sz="2000" dirty="0"/>
              <a:t>Imparerai come calcolare il tuo punto di pareggio, ovvero il numero di notti e il tasso di occupazione necessari per coprire le spese e ottenere un profitto. </a:t>
            </a:r>
          </a:p>
          <a:p>
            <a:pPr marL="0" indent="0"/>
            <a:endParaRPr lang="en-US" sz="2000" dirty="0"/>
          </a:p>
          <a:p>
            <a:pPr marL="0" indent="0"/>
            <a:r>
              <a:rPr lang="en-US" sz="2000" dirty="0"/>
              <a:t>Insieme, questi passaggi vi daranno la chiarezza e la sicurezza necessarie per fissare i prezzi in modo strategico, evitare perdite e pianificare il successo a lungo termine.</a:t>
            </a:r>
          </a:p>
        </p:txBody>
      </p:sp>
      <p:sp>
        <p:nvSpPr>
          <p:cNvPr id="7" name="Text Placeholder 7">
            <a:extLst>
              <a:ext uri="{FF2B5EF4-FFF2-40B4-BE49-F238E27FC236}">
                <a16:creationId xmlns:a16="http://schemas.microsoft.com/office/drawing/2014/main" id="{10AEFF77-7A51-27D0-55CC-EB737F9801AE}"/>
              </a:ext>
            </a:extLst>
          </p:cNvPr>
          <p:cNvSpPr>
            <a:spLocks noGrp="1"/>
          </p:cNvSpPr>
          <p:nvPr>
            <p:ph type="body" sz="quarter" idx="27"/>
          </p:nvPr>
        </p:nvSpPr>
        <p:spPr>
          <a:xfrm>
            <a:off x="0" y="382100"/>
            <a:ext cx="5654394" cy="720752"/>
          </a:xfrm>
        </p:spPr>
        <p:txBody>
          <a:bodyPr/>
          <a:lstStyle/>
          <a:p>
            <a:r>
              <a:rPr lang="en-US" sz="3200" dirty="0"/>
              <a:t>Modulo 8 (Parte 4) Panoramica</a:t>
            </a:r>
          </a:p>
        </p:txBody>
      </p:sp>
      <p:cxnSp>
        <p:nvCxnSpPr>
          <p:cNvPr id="8" name="Straight Connector 7">
            <a:extLst>
              <a:ext uri="{FF2B5EF4-FFF2-40B4-BE49-F238E27FC236}">
                <a16:creationId xmlns:a16="http://schemas.microsoft.com/office/drawing/2014/main" id="{F6C3E00E-5872-89D9-3ADA-EE634A5E5531}"/>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08699C2A-055A-AD32-4B02-A280608EED9B}"/>
              </a:ext>
            </a:extLst>
          </p:cNvPr>
          <p:cNvSpPr txBox="1">
            <a:spLocks/>
          </p:cNvSpPr>
          <p:nvPr/>
        </p:nvSpPr>
        <p:spPr>
          <a:xfrm>
            <a:off x="6708762" y="3329121"/>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1200"/>
              </a:spcAft>
              <a:buFont typeface="Arial" panose="020B0604020202020204" pitchFamily="34" charset="0"/>
              <a:buChar char="•"/>
            </a:pPr>
            <a:r>
              <a:rPr lang="en-US" sz="2200" dirty="0">
                <a:solidFill>
                  <a:srgbClr val="494949"/>
                </a:solidFill>
              </a:rPr>
              <a:t>Calcola </a:t>
            </a:r>
            <a:r>
              <a:rPr lang="en-US" sz="2200" b="1" dirty="0">
                <a:solidFill>
                  <a:srgbClr val="494949"/>
                </a:solidFill>
              </a:rPr>
              <a:t>il </a:t>
            </a:r>
            <a:r>
              <a:rPr lang="en-US" sz="2200" dirty="0">
                <a:solidFill>
                  <a:srgbClr val="494949"/>
                </a:solidFill>
              </a:rPr>
              <a:t>tuo </a:t>
            </a:r>
            <a:r>
              <a:rPr lang="en-US" sz="2200" b="1" dirty="0">
                <a:solidFill>
                  <a:srgbClr val="494949"/>
                </a:solidFill>
              </a:rPr>
              <a:t>punto di pareggio </a:t>
            </a:r>
            <a:r>
              <a:rPr lang="en-US" sz="2200" dirty="0">
                <a:solidFill>
                  <a:srgbClr val="494949"/>
                </a:solidFill>
              </a:rPr>
              <a:t>sia in termini di numero di notti che di tasso di occupazione.</a:t>
            </a:r>
          </a:p>
          <a:p>
            <a:pPr marL="285750" indent="-285750">
              <a:spcAft>
                <a:spcPts val="1200"/>
              </a:spcAft>
              <a:buFont typeface="Arial" panose="020B0604020202020204" pitchFamily="34" charset="0"/>
              <a:buChar char="•"/>
            </a:pPr>
            <a:r>
              <a:rPr lang="en-US" sz="2200" dirty="0">
                <a:solidFill>
                  <a:srgbClr val="494949"/>
                </a:solidFill>
              </a:rPr>
              <a:t>Prendi decisioni informate basate sulla </a:t>
            </a:r>
            <a:r>
              <a:rPr lang="en-US" sz="2200" b="1" dirty="0">
                <a:solidFill>
                  <a:srgbClr val="494949"/>
                </a:solidFill>
              </a:rPr>
              <a:t>struttura</a:t>
            </a:r>
            <a:r>
              <a:rPr lang="en-US" sz="2200" dirty="0">
                <a:solidFill>
                  <a:srgbClr val="494949"/>
                </a:solidFill>
              </a:rPr>
              <a:t> dei costi </a:t>
            </a:r>
            <a:r>
              <a:rPr lang="en-US" sz="2200" b="1" dirty="0">
                <a:solidFill>
                  <a:srgbClr val="494949"/>
                </a:solidFill>
              </a:rPr>
              <a:t>e sull'occupazione </a:t>
            </a:r>
            <a:r>
              <a:rPr lang="en-US" sz="2200" dirty="0">
                <a:solidFill>
                  <a:srgbClr val="494949"/>
                </a:solidFill>
              </a:rPr>
              <a:t>per aumentare la redditività e la sicurezza finanziaria.</a:t>
            </a:r>
          </a:p>
        </p:txBody>
      </p:sp>
      <p:sp>
        <p:nvSpPr>
          <p:cNvPr id="2" name="TextBox 1">
            <a:extLst>
              <a:ext uri="{FF2B5EF4-FFF2-40B4-BE49-F238E27FC236}">
                <a16:creationId xmlns:a16="http://schemas.microsoft.com/office/drawing/2014/main" id="{ED323BE2-3B36-D7DC-7AA4-B35149609681}"/>
              </a:ext>
            </a:extLst>
          </p:cNvPr>
          <p:cNvSpPr txBox="1"/>
          <p:nvPr/>
        </p:nvSpPr>
        <p:spPr>
          <a:xfrm>
            <a:off x="6708761" y="249721"/>
            <a:ext cx="5111531" cy="584775"/>
          </a:xfrm>
          <a:prstGeom prst="rect">
            <a:avLst/>
          </a:prstGeom>
          <a:noFill/>
        </p:spPr>
        <p:txBody>
          <a:bodyPr wrap="square" rtlCol="0">
            <a:spAutoFit/>
          </a:bodyPr>
          <a:lstStyle/>
          <a:p>
            <a:r>
              <a:rPr lang="en-IE" sz="3200" b="1" dirty="0">
                <a:solidFill>
                  <a:srgbClr val="459597"/>
                </a:solidFill>
              </a:rPr>
              <a:t>Risultati di apprendimento</a:t>
            </a:r>
          </a:p>
        </p:txBody>
      </p:sp>
    </p:spTree>
    <p:extLst>
      <p:ext uri="{BB962C8B-B14F-4D97-AF65-F5344CB8AC3E}">
        <p14:creationId xmlns:p14="http://schemas.microsoft.com/office/powerpoint/2010/main" val="3025349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59F03-E7A4-9587-B288-FAFFF11B83AF}"/>
            </a:ext>
          </a:extLst>
        </p:cNvPr>
        <p:cNvGrpSpPr/>
        <p:nvPr/>
      </p:nvGrpSpPr>
      <p:grpSpPr>
        <a:xfrm>
          <a:off x="0" y="0"/>
          <a:ext cx="0" cy="0"/>
          <a:chOff x="0" y="0"/>
          <a:chExt cx="0" cy="0"/>
        </a:xfrm>
      </p:grpSpPr>
      <p:pic>
        <p:nvPicPr>
          <p:cNvPr id="12" name="Picture Placeholder 11" descr="A house on a cliff&#10;&#10;AI-generated content may be incorrect.">
            <a:extLst>
              <a:ext uri="{FF2B5EF4-FFF2-40B4-BE49-F238E27FC236}">
                <a16:creationId xmlns:a16="http://schemas.microsoft.com/office/drawing/2014/main" id="{1884CEB2-744D-F79D-94D5-0DFD9CD74A0F}"/>
              </a:ext>
            </a:extLst>
          </p:cNvPr>
          <p:cNvPicPr>
            <a:picLocks noGrp="1" noChangeAspect="1"/>
          </p:cNvPicPr>
          <p:nvPr>
            <p:ph type="pic" sz="quarter" idx="67"/>
          </p:nvPr>
        </p:nvPicPr>
        <p:blipFill>
          <a:blip r:embed="rId2"/>
          <a:srcRect b="15829"/>
          <a:stretch>
            <a:fillRect/>
          </a:stretch>
        </p:blipFill>
        <p:spPr>
          <a:xfrm>
            <a:off x="540029" y="0"/>
            <a:ext cx="2654458" cy="3351213"/>
          </a:xfrm>
        </p:spPr>
      </p:pic>
      <p:pic>
        <p:nvPicPr>
          <p:cNvPr id="21" name="Picture Placeholder 20">
            <a:extLst>
              <a:ext uri="{FF2B5EF4-FFF2-40B4-BE49-F238E27FC236}">
                <a16:creationId xmlns:a16="http://schemas.microsoft.com/office/drawing/2014/main" id="{22CB062E-CA61-D965-F1B4-488E97CBE063}"/>
              </a:ext>
            </a:extLst>
          </p:cNvPr>
          <p:cNvPicPr>
            <a:picLocks noGrp="1" noChangeAspect="1"/>
          </p:cNvPicPr>
          <p:nvPr>
            <p:ph type="pic" sz="quarter" idx="69"/>
          </p:nvPr>
        </p:nvPicPr>
        <p:blipFill>
          <a:blip r:embed="rId3"/>
          <a:srcRect l="23693" r="23693" b="10261"/>
          <a:stretch>
            <a:fillRect/>
          </a:stretch>
        </p:blipFill>
        <p:spPr>
          <a:xfrm>
            <a:off x="3728231" y="3812555"/>
            <a:ext cx="2654458" cy="3007346"/>
          </a:xfrm>
        </p:spPr>
      </p:pic>
      <p:sp>
        <p:nvSpPr>
          <p:cNvPr id="8" name="Text Placeholder 7">
            <a:extLst>
              <a:ext uri="{FF2B5EF4-FFF2-40B4-BE49-F238E27FC236}">
                <a16:creationId xmlns:a16="http://schemas.microsoft.com/office/drawing/2014/main" id="{317BAF10-6AF5-8B95-F299-30D0204A07FA}"/>
              </a:ext>
            </a:extLst>
          </p:cNvPr>
          <p:cNvSpPr>
            <a:spLocks noGrp="1"/>
          </p:cNvSpPr>
          <p:nvPr>
            <p:ph type="body" sz="quarter" idx="70"/>
          </p:nvPr>
        </p:nvSpPr>
        <p:spPr/>
        <p:txBody>
          <a:bodyPr/>
          <a:lstStyle/>
          <a:p>
            <a:r>
              <a:rPr lang="en-GB"/>
              <a:t>Crediti fotografici: A-Frame a Soča, Gorizia, Slovenia</a:t>
            </a:r>
          </a:p>
          <a:p>
            <a:endParaRPr lang="en-GB"/>
          </a:p>
        </p:txBody>
      </p:sp>
      <p:pic>
        <p:nvPicPr>
          <p:cNvPr id="23" name="Picture Placeholder 22">
            <a:extLst>
              <a:ext uri="{FF2B5EF4-FFF2-40B4-BE49-F238E27FC236}">
                <a16:creationId xmlns:a16="http://schemas.microsoft.com/office/drawing/2014/main" id="{D018D0A4-7CE5-5B6D-6513-B424F7CBB0F4}"/>
              </a:ext>
            </a:extLst>
          </p:cNvPr>
          <p:cNvPicPr>
            <a:picLocks noGrp="1" noChangeAspect="1"/>
          </p:cNvPicPr>
          <p:nvPr>
            <p:ph type="pic" sz="quarter" idx="77"/>
          </p:nvPr>
        </p:nvPicPr>
        <p:blipFill rotWithShape="1">
          <a:blip r:embed="rId4"/>
          <a:srcRect l="10395" r="10395"/>
          <a:stretch/>
        </p:blipFill>
        <p:spPr>
          <a:xfrm>
            <a:off x="6926980" y="0"/>
            <a:ext cx="2654458" cy="3351213"/>
          </a:xfrm>
        </p:spPr>
      </p:pic>
      <p:sp>
        <p:nvSpPr>
          <p:cNvPr id="16" name="Text Placeholder 15">
            <a:extLst>
              <a:ext uri="{FF2B5EF4-FFF2-40B4-BE49-F238E27FC236}">
                <a16:creationId xmlns:a16="http://schemas.microsoft.com/office/drawing/2014/main" id="{3DE11C8C-F548-8F26-6C61-FF45B9EAB209}"/>
              </a:ext>
            </a:extLst>
          </p:cNvPr>
          <p:cNvSpPr>
            <a:spLocks noGrp="1"/>
          </p:cNvSpPr>
          <p:nvPr>
            <p:ph type="body" sz="quarter" idx="78"/>
          </p:nvPr>
        </p:nvSpPr>
        <p:spPr/>
        <p:txBody>
          <a:bodyPr/>
          <a:lstStyle/>
          <a:p>
            <a:r>
              <a:rPr lang="en-GB"/>
              <a:t>Crediti fotografici: Natur Air Suite, Italia</a:t>
            </a:r>
          </a:p>
          <a:p>
            <a:endParaRPr lang="en-GB" b="1"/>
          </a:p>
        </p:txBody>
      </p:sp>
      <p:sp>
        <p:nvSpPr>
          <p:cNvPr id="32" name="Text Placeholder 32">
            <a:extLst>
              <a:ext uri="{FF2B5EF4-FFF2-40B4-BE49-F238E27FC236}">
                <a16:creationId xmlns:a16="http://schemas.microsoft.com/office/drawing/2014/main" id="{60B58C45-39DC-5D28-D30C-EDFB3A11F68B}"/>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Conosci i tuoi costi e le tue spese</a:t>
            </a:r>
          </a:p>
          <a:p>
            <a:pPr lvl="0" algn="ctr">
              <a:lnSpc>
                <a:spcPct val="100000"/>
              </a:lnSpc>
              <a:spcAft>
                <a:spcPts val="600"/>
              </a:spcAft>
            </a:pPr>
            <a:r>
              <a:rPr lang="en-US" b="0" i="1" dirty="0">
                <a:solidFill>
                  <a:schemeClr val="bg1"/>
                </a:solidFill>
              </a:rPr>
              <a:t>(16 diapositive)</a:t>
            </a:r>
            <a:endParaRPr lang="en-IE" b="0" i="1" dirty="0">
              <a:solidFill>
                <a:schemeClr val="bg1"/>
              </a:solidFill>
            </a:endParaRPr>
          </a:p>
          <a:p>
            <a:pPr lvl="0" algn="ctr">
              <a:lnSpc>
                <a:spcPct val="100000"/>
              </a:lnSpc>
              <a:spcAft>
                <a:spcPts val="600"/>
              </a:spcAft>
            </a:pPr>
            <a:endParaRPr lang="en-US" sz="2400" b="0" dirty="0">
              <a:solidFill>
                <a:schemeClr val="bg1"/>
              </a:solidFill>
            </a:endParaRPr>
          </a:p>
        </p:txBody>
      </p:sp>
      <p:sp>
        <p:nvSpPr>
          <p:cNvPr id="33" name="Text Placeholder 32">
            <a:extLst>
              <a:ext uri="{FF2B5EF4-FFF2-40B4-BE49-F238E27FC236}">
                <a16:creationId xmlns:a16="http://schemas.microsoft.com/office/drawing/2014/main" id="{7908C426-5508-AE81-5BEB-D6A18AB6E558}"/>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cxnSp>
        <p:nvCxnSpPr>
          <p:cNvPr id="34" name="Straight Connector 33">
            <a:extLst>
              <a:ext uri="{FF2B5EF4-FFF2-40B4-BE49-F238E27FC236}">
                <a16:creationId xmlns:a16="http://schemas.microsoft.com/office/drawing/2014/main" id="{0761C30D-548B-2682-CE00-404D2953D524}"/>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C34BE2AA-7613-36BB-A25D-69B8FB0BABBA}"/>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Conosci i costi per notte</a:t>
            </a:r>
          </a:p>
          <a:p>
            <a:pPr algn="ctr">
              <a:lnSpc>
                <a:spcPct val="100000"/>
              </a:lnSpc>
              <a:spcAft>
                <a:spcPts val="600"/>
              </a:spcAft>
            </a:pPr>
            <a:r>
              <a:rPr lang="en-US" b="0" i="1" dirty="0">
                <a:solidFill>
                  <a:schemeClr val="bg1"/>
                </a:solidFill>
              </a:rPr>
              <a:t>(16 diapositive)</a:t>
            </a:r>
            <a:endParaRPr lang="en-IE" b="0" i="1" dirty="0">
              <a:solidFill>
                <a:schemeClr val="bg1"/>
              </a:solidFill>
            </a:endParaRPr>
          </a:p>
          <a:p>
            <a:pPr algn="ctr">
              <a:lnSpc>
                <a:spcPct val="100000"/>
              </a:lnSpc>
              <a:spcAft>
                <a:spcPts val="600"/>
              </a:spcAft>
            </a:pPr>
            <a:endParaRPr lang="en-US" sz="2400" b="0" dirty="0">
              <a:solidFill>
                <a:schemeClr val="bg1"/>
              </a:solidFill>
            </a:endParaRPr>
          </a:p>
        </p:txBody>
      </p:sp>
      <p:sp>
        <p:nvSpPr>
          <p:cNvPr id="37" name="Text Placeholder 32">
            <a:extLst>
              <a:ext uri="{FF2B5EF4-FFF2-40B4-BE49-F238E27FC236}">
                <a16:creationId xmlns:a16="http://schemas.microsoft.com/office/drawing/2014/main" id="{DF0539AC-8069-CC54-7342-348C6466A617}"/>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38" name="Straight Connector 37">
            <a:extLst>
              <a:ext uri="{FF2B5EF4-FFF2-40B4-BE49-F238E27FC236}">
                <a16:creationId xmlns:a16="http://schemas.microsoft.com/office/drawing/2014/main" id="{0321FDDE-1D7C-290C-66FF-08FAD0B5A91E}"/>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bject 3">
            <a:extLst>
              <a:ext uri="{FF2B5EF4-FFF2-40B4-BE49-F238E27FC236}">
                <a16:creationId xmlns:a16="http://schemas.microsoft.com/office/drawing/2014/main" id="{30B4A565-246D-C35A-FFE9-6952A41FBD65}"/>
              </a:ext>
            </a:extLst>
          </p:cNvPr>
          <p:cNvSpPr/>
          <p:nvPr/>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0" name="Text Placeholder 32">
            <a:extLst>
              <a:ext uri="{FF2B5EF4-FFF2-40B4-BE49-F238E27FC236}">
                <a16:creationId xmlns:a16="http://schemas.microsoft.com/office/drawing/2014/main" id="{E0D52B33-795B-D76C-EADC-D23EED2DFF88}"/>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Trova il tuo punto di pareggio e il tuo tasso di occupazione</a:t>
            </a:r>
          </a:p>
          <a:p>
            <a:pPr algn="ctr">
              <a:lnSpc>
                <a:spcPct val="100000"/>
              </a:lnSpc>
              <a:spcAft>
                <a:spcPts val="600"/>
              </a:spcAft>
            </a:pPr>
            <a:r>
              <a:rPr lang="en-US" b="0" i="1" dirty="0">
                <a:solidFill>
                  <a:schemeClr val="bg1"/>
                </a:solidFill>
              </a:rPr>
              <a:t>(32 diapositive)</a:t>
            </a:r>
            <a:endParaRPr lang="en-IE" b="0" i="1" dirty="0">
              <a:solidFill>
                <a:schemeClr val="bg1"/>
              </a:solidFill>
            </a:endParaRPr>
          </a:p>
          <a:p>
            <a:pPr algn="ctr">
              <a:lnSpc>
                <a:spcPct val="100000"/>
              </a:lnSpc>
              <a:spcAft>
                <a:spcPts val="600"/>
              </a:spcAft>
            </a:pPr>
            <a:endParaRPr lang="en-US" sz="2400" b="0" dirty="0">
              <a:solidFill>
                <a:schemeClr val="bg1"/>
              </a:solidFill>
            </a:endParaRPr>
          </a:p>
        </p:txBody>
      </p:sp>
      <p:sp>
        <p:nvSpPr>
          <p:cNvPr id="41" name="Text Placeholder 32">
            <a:extLst>
              <a:ext uri="{FF2B5EF4-FFF2-40B4-BE49-F238E27FC236}">
                <a16:creationId xmlns:a16="http://schemas.microsoft.com/office/drawing/2014/main" id="{2C4B4999-60CE-1D5B-3E3E-905843283FD6}"/>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42" name="Straight Connector 41">
            <a:extLst>
              <a:ext uri="{FF2B5EF4-FFF2-40B4-BE49-F238E27FC236}">
                <a16:creationId xmlns:a16="http://schemas.microsoft.com/office/drawing/2014/main" id="{FA4DFAB2-3672-53AB-50BD-A8C6AB8D1518}"/>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reeform 28">
            <a:extLst>
              <a:ext uri="{FF2B5EF4-FFF2-40B4-BE49-F238E27FC236}">
                <a16:creationId xmlns:a16="http://schemas.microsoft.com/office/drawing/2014/main" id="{7C7022E2-323E-15F6-E7AD-3A0A0BFAD7FE}"/>
              </a:ext>
            </a:extLst>
          </p:cNvPr>
          <p:cNvSpPr/>
          <p:nvPr/>
        </p:nvSpPr>
        <p:spPr>
          <a:xfrm>
            <a:off x="-25040" y="194538"/>
            <a:ext cx="8045633" cy="1136492"/>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16">
            <a:extLst>
              <a:ext uri="{FF2B5EF4-FFF2-40B4-BE49-F238E27FC236}">
                <a16:creationId xmlns:a16="http://schemas.microsoft.com/office/drawing/2014/main" id="{810C7637-89E6-D59E-15CB-ACF18BBE2530}"/>
              </a:ext>
            </a:extLst>
          </p:cNvPr>
          <p:cNvSpPr txBox="1">
            <a:spLocks/>
          </p:cNvSpPr>
          <p:nvPr/>
        </p:nvSpPr>
        <p:spPr>
          <a:xfrm>
            <a:off x="421667" y="127912"/>
            <a:ext cx="7531435"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4000" b="1" dirty="0">
                <a:solidFill>
                  <a:schemeClr val="bg1"/>
                </a:solidFill>
              </a:rPr>
              <a:t>Parte 2: </a:t>
            </a:r>
            <a:r>
              <a:rPr lang="en-US" b="1" dirty="0">
                <a:solidFill>
                  <a:schemeClr val="bg1"/>
                </a:solidFill>
              </a:rPr>
              <a:t>Sezioni 4 – 6 </a:t>
            </a:r>
            <a:r>
              <a:rPr lang="en-US" dirty="0">
                <a:solidFill>
                  <a:schemeClr val="bg1"/>
                </a:solidFill>
              </a:rPr>
              <a:t>Comprendere i costi, i prezzi e il punto di pareggio </a:t>
            </a:r>
          </a:p>
          <a:p>
            <a:pPr marL="0" indent="0">
              <a:lnSpc>
                <a:spcPct val="100000"/>
              </a:lnSpc>
              <a:spcBef>
                <a:spcPts val="0"/>
              </a:spcBef>
              <a:buNone/>
            </a:pPr>
            <a:endParaRPr lang="en-GB" dirty="0">
              <a:solidFill>
                <a:schemeClr val="bg1"/>
              </a:solidFill>
            </a:endParaRPr>
          </a:p>
        </p:txBody>
      </p:sp>
      <p:sp>
        <p:nvSpPr>
          <p:cNvPr id="15" name="Text Placeholder 32">
            <a:extLst>
              <a:ext uri="{FF2B5EF4-FFF2-40B4-BE49-F238E27FC236}">
                <a16:creationId xmlns:a16="http://schemas.microsoft.com/office/drawing/2014/main" id="{C591D0E7-4EEA-5EB3-19C5-9C5DA21A7DED}"/>
              </a:ext>
            </a:extLst>
          </p:cNvPr>
          <p:cNvSpPr txBox="1">
            <a:spLocks/>
          </p:cNvSpPr>
          <p:nvPr/>
        </p:nvSpPr>
        <p:spPr>
          <a:xfrm>
            <a:off x="1094465" y="3824243"/>
            <a:ext cx="1972137"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Sezione 4 </a:t>
            </a:r>
            <a:r>
              <a:rPr lang="en-US" sz="2400" b="0" dirty="0"/>
              <a:t>P7</a:t>
            </a:r>
            <a:r>
              <a:rPr lang="en-US" dirty="0"/>
              <a:t> </a:t>
            </a:r>
          </a:p>
        </p:txBody>
      </p:sp>
      <p:sp>
        <p:nvSpPr>
          <p:cNvPr id="18" name="Text Placeholder 32">
            <a:extLst>
              <a:ext uri="{FF2B5EF4-FFF2-40B4-BE49-F238E27FC236}">
                <a16:creationId xmlns:a16="http://schemas.microsoft.com/office/drawing/2014/main" id="{A22009B4-1465-5258-7D67-CF6339481FE0}"/>
              </a:ext>
            </a:extLst>
          </p:cNvPr>
          <p:cNvSpPr txBox="1">
            <a:spLocks/>
          </p:cNvSpPr>
          <p:nvPr/>
        </p:nvSpPr>
        <p:spPr>
          <a:xfrm>
            <a:off x="4187384" y="1456174"/>
            <a:ext cx="2215686"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Sezione 5 </a:t>
            </a:r>
            <a:r>
              <a:rPr lang="en-US" b="0" dirty="0"/>
              <a:t>P24 </a:t>
            </a:r>
            <a:r>
              <a:rPr lang="en-US" dirty="0"/>
              <a:t> </a:t>
            </a:r>
          </a:p>
        </p:txBody>
      </p:sp>
      <p:sp>
        <p:nvSpPr>
          <p:cNvPr id="20" name="Text Placeholder 32">
            <a:extLst>
              <a:ext uri="{FF2B5EF4-FFF2-40B4-BE49-F238E27FC236}">
                <a16:creationId xmlns:a16="http://schemas.microsoft.com/office/drawing/2014/main" id="{9E3F9D40-A83E-B5A4-22A6-9CF08CB7AD16}"/>
              </a:ext>
            </a:extLst>
          </p:cNvPr>
          <p:cNvSpPr txBox="1">
            <a:spLocks/>
          </p:cNvSpPr>
          <p:nvPr/>
        </p:nvSpPr>
        <p:spPr>
          <a:xfrm>
            <a:off x="7434122" y="3834123"/>
            <a:ext cx="2274653"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Sezione 6 </a:t>
            </a:r>
            <a:r>
              <a:rPr lang="en-US" b="0" dirty="0"/>
              <a:t>P44</a:t>
            </a:r>
            <a:r>
              <a:rPr lang="en-US" dirty="0"/>
              <a:t> </a:t>
            </a:r>
          </a:p>
        </p:txBody>
      </p:sp>
      <p:sp>
        <p:nvSpPr>
          <p:cNvPr id="4" name="Text Placeholder 16">
            <a:extLst>
              <a:ext uri="{FF2B5EF4-FFF2-40B4-BE49-F238E27FC236}">
                <a16:creationId xmlns:a16="http://schemas.microsoft.com/office/drawing/2014/main" id="{16AC69B7-BAA1-B63E-9E56-AAB104BE19EF}"/>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459597"/>
                </a:solidFill>
              </a:rPr>
              <a:t>Modulo 8</a:t>
            </a:r>
          </a:p>
          <a:p>
            <a:pPr marL="0" indent="0">
              <a:lnSpc>
                <a:spcPct val="100000"/>
              </a:lnSpc>
              <a:spcBef>
                <a:spcPts val="0"/>
              </a:spcBef>
              <a:buFont typeface="Arial" panose="020B0604020202020204" pitchFamily="34" charset="0"/>
              <a:buNone/>
            </a:pPr>
            <a:r>
              <a:rPr lang="en-GB" sz="6600" dirty="0">
                <a:solidFill>
                  <a:srgbClr val="E96751"/>
                </a:solidFill>
              </a:rPr>
              <a:t>INDICE</a:t>
            </a:r>
          </a:p>
        </p:txBody>
      </p:sp>
    </p:spTree>
    <p:extLst>
      <p:ext uri="{BB962C8B-B14F-4D97-AF65-F5344CB8AC3E}">
        <p14:creationId xmlns:p14="http://schemas.microsoft.com/office/powerpoint/2010/main" val="918263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2FE1D-4F36-2A6C-0CF0-FB01AFD9C454}"/>
            </a:ext>
          </a:extLst>
        </p:cNvPr>
        <p:cNvGrpSpPr/>
        <p:nvPr/>
      </p:nvGrpSpPr>
      <p:grpSpPr>
        <a:xfrm>
          <a:off x="0" y="0"/>
          <a:ext cx="0" cy="0"/>
          <a:chOff x="0" y="0"/>
          <a:chExt cx="0" cy="0"/>
        </a:xfrm>
      </p:grpSpPr>
      <p:pic>
        <p:nvPicPr>
          <p:cNvPr id="28" name="Picture Placeholder 11" descr="A house on a cliff&#10;&#10;AI-generated content may be incorrect.">
            <a:extLst>
              <a:ext uri="{FF2B5EF4-FFF2-40B4-BE49-F238E27FC236}">
                <a16:creationId xmlns:a16="http://schemas.microsoft.com/office/drawing/2014/main" id="{4D81C033-C557-5D0F-3772-BC8C0CB2F8BF}"/>
              </a:ext>
            </a:extLst>
          </p:cNvPr>
          <p:cNvPicPr>
            <a:picLocks noGrp="1" noChangeAspect="1"/>
          </p:cNvPicPr>
          <p:nvPr>
            <p:ph type="pic" sz="quarter" idx="67"/>
          </p:nvPr>
        </p:nvPicPr>
        <p:blipFill>
          <a:blip r:embed="rId2"/>
          <a:srcRect b="15829"/>
          <a:stretch>
            <a:fillRect/>
          </a:stretch>
        </p:blipFill>
        <p:spPr>
          <a:xfrm>
            <a:off x="540029" y="0"/>
            <a:ext cx="2654458" cy="3351213"/>
          </a:xfrm>
        </p:spPr>
      </p:pic>
      <p:pic>
        <p:nvPicPr>
          <p:cNvPr id="29" name="Picture Placeholder 20">
            <a:extLst>
              <a:ext uri="{FF2B5EF4-FFF2-40B4-BE49-F238E27FC236}">
                <a16:creationId xmlns:a16="http://schemas.microsoft.com/office/drawing/2014/main" id="{195BBC32-B4FD-65B3-AA38-8975ED0D8FF8}"/>
              </a:ext>
            </a:extLst>
          </p:cNvPr>
          <p:cNvPicPr>
            <a:picLocks noGrp="1" noChangeAspect="1"/>
          </p:cNvPicPr>
          <p:nvPr>
            <p:ph type="pic" sz="quarter" idx="69"/>
          </p:nvPr>
        </p:nvPicPr>
        <p:blipFill>
          <a:blip r:embed="rId3"/>
          <a:srcRect l="23693" r="23693" b="10261"/>
          <a:stretch>
            <a:fillRect/>
          </a:stretch>
        </p:blipFill>
        <p:spPr>
          <a:xfrm>
            <a:off x="3728231" y="3812555"/>
            <a:ext cx="2654458" cy="3007346"/>
          </a:xfrm>
        </p:spPr>
      </p:pic>
      <p:sp>
        <p:nvSpPr>
          <p:cNvPr id="30" name="Text Placeholder 7">
            <a:extLst>
              <a:ext uri="{FF2B5EF4-FFF2-40B4-BE49-F238E27FC236}">
                <a16:creationId xmlns:a16="http://schemas.microsoft.com/office/drawing/2014/main" id="{ED0DD28C-C8FF-9C93-0202-A1044F4BC012}"/>
              </a:ext>
            </a:extLst>
          </p:cNvPr>
          <p:cNvSpPr txBox="1">
            <a:spLocks/>
          </p:cNvSpPr>
          <p:nvPr/>
        </p:nvSpPr>
        <p:spPr>
          <a:xfrm rot="16200000">
            <a:off x="4906453" y="4778610"/>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Crediti fotografici: A-Frame a </a:t>
            </a:r>
            <a:r>
              <a:rPr lang="en-GB" dirty="0" err="1"/>
              <a:t>Soča</a:t>
            </a:r>
            <a:r>
              <a:rPr lang="en-GB" dirty="0"/>
              <a:t>, Gorizia, Slovenia</a:t>
            </a:r>
          </a:p>
          <a:p>
            <a:endParaRPr lang="en-GB" dirty="0"/>
          </a:p>
        </p:txBody>
      </p:sp>
      <p:pic>
        <p:nvPicPr>
          <p:cNvPr id="31" name="Picture Placeholder 22">
            <a:extLst>
              <a:ext uri="{FF2B5EF4-FFF2-40B4-BE49-F238E27FC236}">
                <a16:creationId xmlns:a16="http://schemas.microsoft.com/office/drawing/2014/main" id="{A828F8C3-F9A0-B7AA-FBBE-CABA2F41332D}"/>
              </a:ext>
            </a:extLst>
          </p:cNvPr>
          <p:cNvPicPr>
            <a:picLocks noChangeAspect="1"/>
          </p:cNvPicPr>
          <p:nvPr/>
        </p:nvPicPr>
        <p:blipFill rotWithShape="1">
          <a:blip r:embed="rId4"/>
          <a:srcRect l="10395" r="10395"/>
          <a:stretch/>
        </p:blipFill>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p:spPr>
      </p:pic>
      <p:sp>
        <p:nvSpPr>
          <p:cNvPr id="32" name="Text Placeholder 15">
            <a:extLst>
              <a:ext uri="{FF2B5EF4-FFF2-40B4-BE49-F238E27FC236}">
                <a16:creationId xmlns:a16="http://schemas.microsoft.com/office/drawing/2014/main" id="{3C7F23A7-EC0D-30C1-FC4E-0BB763B787D0}"/>
              </a:ext>
            </a:extLst>
          </p:cNvPr>
          <p:cNvSpPr txBox="1">
            <a:spLocks/>
          </p:cNvSpPr>
          <p:nvPr/>
        </p:nvSpPr>
        <p:spPr>
          <a:xfrm rot="16200000">
            <a:off x="8105202" y="1271823"/>
            <a:ext cx="2953721" cy="4524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Crediti fotografici:</a:t>
            </a:r>
            <a:endParaRPr lang="en-GB" b="1" dirty="0"/>
          </a:p>
        </p:txBody>
      </p:sp>
      <p:sp>
        <p:nvSpPr>
          <p:cNvPr id="33" name="Text Placeholder 32">
            <a:extLst>
              <a:ext uri="{FF2B5EF4-FFF2-40B4-BE49-F238E27FC236}">
                <a16:creationId xmlns:a16="http://schemas.microsoft.com/office/drawing/2014/main" id="{2AE81909-7E22-484A-F6C5-258956DE3FEE}"/>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Conosci i tuoi costi e le tue spese</a:t>
            </a:r>
          </a:p>
          <a:p>
            <a:pPr lvl="0" algn="ctr">
              <a:lnSpc>
                <a:spcPct val="100000"/>
              </a:lnSpc>
              <a:spcAft>
                <a:spcPts val="600"/>
              </a:spcAft>
            </a:pPr>
            <a:r>
              <a:rPr lang="en-US" b="0" i="1" dirty="0">
                <a:solidFill>
                  <a:schemeClr val="bg1"/>
                </a:solidFill>
              </a:rPr>
              <a:t>(16 diapositive)</a:t>
            </a:r>
            <a:endParaRPr lang="en-IE" b="0" i="1" dirty="0">
              <a:solidFill>
                <a:schemeClr val="bg1"/>
              </a:solidFill>
            </a:endParaRPr>
          </a:p>
          <a:p>
            <a:pPr lvl="0" algn="ctr">
              <a:lnSpc>
                <a:spcPct val="100000"/>
              </a:lnSpc>
              <a:spcAft>
                <a:spcPts val="600"/>
              </a:spcAft>
            </a:pPr>
            <a:endParaRPr lang="en-US" sz="2400" b="0" dirty="0">
              <a:solidFill>
                <a:schemeClr val="bg1"/>
              </a:solidFill>
            </a:endParaRPr>
          </a:p>
        </p:txBody>
      </p:sp>
      <p:cxnSp>
        <p:nvCxnSpPr>
          <p:cNvPr id="35" name="Straight Connector 34">
            <a:extLst>
              <a:ext uri="{FF2B5EF4-FFF2-40B4-BE49-F238E27FC236}">
                <a16:creationId xmlns:a16="http://schemas.microsoft.com/office/drawing/2014/main" id="{11ECE85C-CE36-4EB2-3C94-A96CAAC2704D}"/>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452768EE-432B-7909-0F0F-7BDF19EBD384}"/>
              </a:ext>
            </a:extLst>
          </p:cNvPr>
          <p:cNvSpPr txBox="1">
            <a:spLocks/>
          </p:cNvSpPr>
          <p:nvPr/>
        </p:nvSpPr>
        <p:spPr>
          <a:xfrm>
            <a:off x="3739878" y="186763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sz="2400" b="0">
                <a:solidFill>
                  <a:schemeClr val="bg1"/>
                </a:solidFill>
              </a:rPr>
              <a:t>Conosci i tuoi costi per notte</a:t>
            </a:r>
          </a:p>
          <a:p>
            <a:pPr algn="ctr">
              <a:lnSpc>
                <a:spcPct val="100000"/>
              </a:lnSpc>
              <a:spcAft>
                <a:spcPts val="600"/>
              </a:spcAft>
            </a:pPr>
            <a:r>
              <a:rPr lang="en-US" b="0" i="1">
                <a:solidFill>
                  <a:schemeClr val="bg1"/>
                </a:solidFill>
              </a:rPr>
              <a:t>(16 diapositive)</a:t>
            </a:r>
          </a:p>
          <a:p>
            <a:pPr algn="ctr">
              <a:lnSpc>
                <a:spcPct val="100000"/>
              </a:lnSpc>
              <a:spcAft>
                <a:spcPts val="600"/>
              </a:spcAft>
            </a:pPr>
            <a:endParaRPr lang="en-US" sz="2400" b="0">
              <a:solidFill>
                <a:schemeClr val="bg1"/>
              </a:solidFill>
            </a:endParaRPr>
          </a:p>
        </p:txBody>
      </p:sp>
      <p:cxnSp>
        <p:nvCxnSpPr>
          <p:cNvPr id="38" name="Straight Connector 37">
            <a:extLst>
              <a:ext uri="{FF2B5EF4-FFF2-40B4-BE49-F238E27FC236}">
                <a16:creationId xmlns:a16="http://schemas.microsoft.com/office/drawing/2014/main" id="{7FB22552-9D28-AF7F-FFDB-DAA40CA30C0D}"/>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bject 3">
            <a:extLst>
              <a:ext uri="{FF2B5EF4-FFF2-40B4-BE49-F238E27FC236}">
                <a16:creationId xmlns:a16="http://schemas.microsoft.com/office/drawing/2014/main" id="{8E134819-9CFC-EEED-E9D5-E52A6767E892}"/>
              </a:ext>
            </a:extLst>
          </p:cNvPr>
          <p:cNvSpPr/>
          <p:nvPr/>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r>
              <a:rPr lang="en-GB" sz="1600" dirty="0" err="1">
                <a:solidFill>
                  <a:schemeClr val="bg1"/>
                </a:solidFill>
              </a:rPr>
              <a:t>Natur </a:t>
            </a:r>
            <a:r>
              <a:rPr lang="en-GB" sz="1600" dirty="0">
                <a:solidFill>
                  <a:schemeClr val="bg1"/>
                </a:solidFill>
              </a:rPr>
              <a:t>Air Suite, Italia</a:t>
            </a:r>
          </a:p>
          <a:p>
            <a:endParaRPr sz="1600" dirty="0">
              <a:solidFill>
                <a:schemeClr val="bg1"/>
              </a:solidFill>
            </a:endParaRPr>
          </a:p>
        </p:txBody>
      </p:sp>
      <p:sp>
        <p:nvSpPr>
          <p:cNvPr id="40" name="Text Placeholder 32">
            <a:extLst>
              <a:ext uri="{FF2B5EF4-FFF2-40B4-BE49-F238E27FC236}">
                <a16:creationId xmlns:a16="http://schemas.microsoft.com/office/drawing/2014/main" id="{854631A8-9040-1B80-EFB3-41F550E5CFF5}"/>
              </a:ext>
            </a:extLst>
          </p:cNvPr>
          <p:cNvSpPr txBox="1">
            <a:spLocks/>
          </p:cNvSpPr>
          <p:nvPr/>
        </p:nvSpPr>
        <p:spPr>
          <a:xfrm>
            <a:off x="6945485" y="425650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sz="2400" b="0">
                <a:solidFill>
                  <a:schemeClr val="bg1"/>
                </a:solidFill>
              </a:rPr>
              <a:t>Trova il tuo punto di pareggio e il tuo tasso di occupazione</a:t>
            </a:r>
          </a:p>
          <a:p>
            <a:pPr algn="ctr">
              <a:lnSpc>
                <a:spcPct val="100000"/>
              </a:lnSpc>
              <a:spcAft>
                <a:spcPts val="600"/>
              </a:spcAft>
            </a:pPr>
            <a:r>
              <a:rPr lang="en-US" b="0" i="1">
                <a:solidFill>
                  <a:schemeClr val="bg1"/>
                </a:solidFill>
              </a:rPr>
              <a:t>(32 diapositive)</a:t>
            </a:r>
          </a:p>
          <a:p>
            <a:pPr algn="ctr">
              <a:lnSpc>
                <a:spcPct val="100000"/>
              </a:lnSpc>
              <a:spcAft>
                <a:spcPts val="600"/>
              </a:spcAft>
            </a:pPr>
            <a:endParaRPr lang="en-US" sz="2400" b="0">
              <a:solidFill>
                <a:schemeClr val="bg1"/>
              </a:solidFill>
            </a:endParaRPr>
          </a:p>
        </p:txBody>
      </p:sp>
      <p:sp>
        <p:nvSpPr>
          <p:cNvPr id="41" name="Text Placeholder 32">
            <a:extLst>
              <a:ext uri="{FF2B5EF4-FFF2-40B4-BE49-F238E27FC236}">
                <a16:creationId xmlns:a16="http://schemas.microsoft.com/office/drawing/2014/main" id="{6F296E41-994C-8445-F713-16A7C0A2DB12}"/>
              </a:ext>
            </a:extLst>
          </p:cNvPr>
          <p:cNvSpPr txBox="1">
            <a:spLocks/>
          </p:cNvSpPr>
          <p:nvPr/>
        </p:nvSpPr>
        <p:spPr>
          <a:xfrm>
            <a:off x="6958923" y="368781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06</a:t>
            </a:r>
            <a:endParaRPr lang="en-US" dirty="0"/>
          </a:p>
        </p:txBody>
      </p:sp>
      <p:cxnSp>
        <p:nvCxnSpPr>
          <p:cNvPr id="42" name="Straight Connector 41">
            <a:extLst>
              <a:ext uri="{FF2B5EF4-FFF2-40B4-BE49-F238E27FC236}">
                <a16:creationId xmlns:a16="http://schemas.microsoft.com/office/drawing/2014/main" id="{EB9FE9BA-077F-A803-0CD4-A0CDF95CCDF4}"/>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Freeform 28">
            <a:extLst>
              <a:ext uri="{FF2B5EF4-FFF2-40B4-BE49-F238E27FC236}">
                <a16:creationId xmlns:a16="http://schemas.microsoft.com/office/drawing/2014/main" id="{C3D0936D-8F33-92F8-5BC8-2B5DD650A569}"/>
              </a:ext>
            </a:extLst>
          </p:cNvPr>
          <p:cNvSpPr/>
          <p:nvPr/>
        </p:nvSpPr>
        <p:spPr>
          <a:xfrm>
            <a:off x="-25040" y="194538"/>
            <a:ext cx="8045633" cy="1136492"/>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4" name="Text Placeholder 16">
            <a:extLst>
              <a:ext uri="{FF2B5EF4-FFF2-40B4-BE49-F238E27FC236}">
                <a16:creationId xmlns:a16="http://schemas.microsoft.com/office/drawing/2014/main" id="{B58FCF50-8FD0-7D91-4AEB-DA7068F6E6C7}"/>
              </a:ext>
            </a:extLst>
          </p:cNvPr>
          <p:cNvSpPr txBox="1">
            <a:spLocks/>
          </p:cNvSpPr>
          <p:nvPr/>
        </p:nvSpPr>
        <p:spPr>
          <a:xfrm>
            <a:off x="421667" y="127912"/>
            <a:ext cx="7531435"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4000" b="1" dirty="0">
                <a:solidFill>
                  <a:schemeClr val="bg1"/>
                </a:solidFill>
              </a:rPr>
              <a:t>Parte 2: </a:t>
            </a:r>
            <a:r>
              <a:rPr lang="en-US" b="1" dirty="0">
                <a:solidFill>
                  <a:schemeClr val="bg1"/>
                </a:solidFill>
              </a:rPr>
              <a:t>Sezioni 4 – 6 </a:t>
            </a:r>
            <a:r>
              <a:rPr lang="en-US" dirty="0">
                <a:solidFill>
                  <a:schemeClr val="bg1"/>
                </a:solidFill>
              </a:rPr>
              <a:t>Comprendere i costi, i prezzi e il punto di pareggio </a:t>
            </a:r>
          </a:p>
          <a:p>
            <a:pPr marL="0" indent="0">
              <a:lnSpc>
                <a:spcPct val="100000"/>
              </a:lnSpc>
              <a:spcBef>
                <a:spcPts val="0"/>
              </a:spcBef>
              <a:buNone/>
            </a:pPr>
            <a:endParaRPr lang="en-GB" dirty="0">
              <a:solidFill>
                <a:schemeClr val="bg1"/>
              </a:solidFill>
            </a:endParaRPr>
          </a:p>
        </p:txBody>
      </p:sp>
      <p:sp>
        <p:nvSpPr>
          <p:cNvPr id="45" name="Text Placeholder 32">
            <a:extLst>
              <a:ext uri="{FF2B5EF4-FFF2-40B4-BE49-F238E27FC236}">
                <a16:creationId xmlns:a16="http://schemas.microsoft.com/office/drawing/2014/main" id="{1F9FE76D-B9CC-C223-9C72-8FFA896E323E}"/>
              </a:ext>
            </a:extLst>
          </p:cNvPr>
          <p:cNvSpPr txBox="1">
            <a:spLocks/>
          </p:cNvSpPr>
          <p:nvPr/>
        </p:nvSpPr>
        <p:spPr>
          <a:xfrm>
            <a:off x="1094465" y="3824243"/>
            <a:ext cx="1972137"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Sezione 4</a:t>
            </a:r>
          </a:p>
        </p:txBody>
      </p:sp>
      <p:sp>
        <p:nvSpPr>
          <p:cNvPr id="46" name="Text Placeholder 32">
            <a:extLst>
              <a:ext uri="{FF2B5EF4-FFF2-40B4-BE49-F238E27FC236}">
                <a16:creationId xmlns:a16="http://schemas.microsoft.com/office/drawing/2014/main" id="{58866A41-4B77-EFA3-8F61-A9D26CB47EED}"/>
              </a:ext>
            </a:extLst>
          </p:cNvPr>
          <p:cNvSpPr txBox="1">
            <a:spLocks/>
          </p:cNvSpPr>
          <p:nvPr/>
        </p:nvSpPr>
        <p:spPr>
          <a:xfrm>
            <a:off x="4187384" y="1456174"/>
            <a:ext cx="2215686"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Sezione 5 </a:t>
            </a:r>
            <a:r>
              <a:rPr lang="en-US" b="0" dirty="0"/>
              <a:t>P24 </a:t>
            </a:r>
            <a:r>
              <a:rPr lang="en-US" dirty="0"/>
              <a:t> </a:t>
            </a:r>
          </a:p>
        </p:txBody>
      </p:sp>
      <p:sp>
        <p:nvSpPr>
          <p:cNvPr id="48" name="Text Placeholder 16">
            <a:extLst>
              <a:ext uri="{FF2B5EF4-FFF2-40B4-BE49-F238E27FC236}">
                <a16:creationId xmlns:a16="http://schemas.microsoft.com/office/drawing/2014/main" id="{00C10DB4-8296-0AEB-B637-ECA59A754117}"/>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E96751"/>
                </a:solidFill>
              </a:rPr>
              <a:t>INDICE</a:t>
            </a:r>
          </a:p>
        </p:txBody>
      </p:sp>
    </p:spTree>
    <p:extLst>
      <p:ext uri="{BB962C8B-B14F-4D97-AF65-F5344CB8AC3E}">
        <p14:creationId xmlns:p14="http://schemas.microsoft.com/office/powerpoint/2010/main" val="19040201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E2C6E-8418-5EA6-D1B9-4CEB18377B7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6D05D6E-A5FD-B1C3-CBE7-0872ABB36FBD}"/>
              </a:ext>
            </a:extLst>
          </p:cNvPr>
          <p:cNvSpPr>
            <a:spLocks noGrp="1"/>
          </p:cNvSpPr>
          <p:nvPr>
            <p:ph type="body" sz="quarter" idx="16"/>
          </p:nvPr>
        </p:nvSpPr>
        <p:spPr>
          <a:xfrm>
            <a:off x="573015" y="1144469"/>
            <a:ext cx="10323585" cy="3066422"/>
          </a:xfrm>
        </p:spPr>
        <p:txBody>
          <a:bodyPr>
            <a:noAutofit/>
          </a:bodyPr>
          <a:lstStyle/>
          <a:p>
            <a:pPr>
              <a:spcAft>
                <a:spcPts val="1200"/>
              </a:spcAft>
            </a:pPr>
            <a:r>
              <a:rPr lang="en-US" sz="2000" dirty="0">
                <a:solidFill>
                  <a:srgbClr val="595959"/>
                </a:solidFill>
              </a:rPr>
              <a:t>Conoscere i propri numeri è fondamentale per costruire un'attività ricettiva alternativa finanziariamente sostenibile. Queste sezioni ti guidano passo dopo passo nel calcolo dei costi di gestione della tua struttura ricettiva, anche in assenza di ospiti, e ti spiegano come tradurre tali costi in un prezzo minimo per notte. Utilizzerai quindi questi dati per calcolare il tuo punto di pareggio, ovvero il numero di notti e il tasso di occupazione che devi raggiungere solo per coprire i tuoi costi. Questo ti aiuta a garantire che i tuoi prezzi non siano solo competitivi, ma anche redditizi. Comprendendo la tua struttura dei costi completa, la tariffa minima sostenibile e gli obiettivi di occupazione, potrai prendere decisioni più intelligenti e basate sui dati per un successo a lungo termine.</a:t>
            </a:r>
          </a:p>
          <a:p>
            <a:r>
              <a:rPr lang="en-US" sz="2000" b="1" dirty="0">
                <a:solidFill>
                  <a:srgbClr val="E96751"/>
                </a:solidFill>
              </a:rPr>
              <a:t>Sezione 4: </a:t>
            </a:r>
            <a:r>
              <a:rPr lang="en-US" sz="2000" b="1" dirty="0">
                <a:solidFill>
                  <a:srgbClr val="459597"/>
                </a:solidFill>
              </a:rPr>
              <a:t>Conosci i tuoi costi e le tue spese</a:t>
            </a:r>
          </a:p>
          <a:p>
            <a:pPr lvl="1">
              <a:lnSpc>
                <a:spcPct val="100000"/>
              </a:lnSpc>
              <a:spcBef>
                <a:spcPts val="0"/>
              </a:spcBef>
            </a:pPr>
            <a:r>
              <a:rPr lang="en-US" sz="1800" i="1" dirty="0">
                <a:solidFill>
                  <a:srgbClr val="E96751"/>
                </a:solidFill>
              </a:rPr>
              <a:t>Quanto costa </a:t>
            </a:r>
            <a:r>
              <a:rPr lang="en-US" sz="1800" b="1" i="1" dirty="0">
                <a:solidFill>
                  <a:srgbClr val="E96751"/>
                </a:solidFill>
              </a:rPr>
              <a:t>gestire la tua attività</a:t>
            </a:r>
            <a:r>
              <a:rPr lang="en-US" sz="1800" i="1" dirty="0">
                <a:solidFill>
                  <a:srgbClr val="E96751"/>
                </a:solidFill>
              </a:rPr>
              <a:t>, anche quando non ci sono ospiti o quando è aperta e quando non lo è?</a:t>
            </a:r>
          </a:p>
          <a:p>
            <a:r>
              <a:rPr lang="en-US" sz="2000" b="1" dirty="0">
                <a:solidFill>
                  <a:srgbClr val="595959"/>
                </a:solidFill>
              </a:rPr>
              <a:t>Obiettivo: </a:t>
            </a:r>
            <a:r>
              <a:rPr lang="en-US" sz="2000" dirty="0">
                <a:solidFill>
                  <a:srgbClr val="595959"/>
                </a:solidFill>
              </a:rPr>
              <a:t>struttura dei costi e delle spese fissi e variabili (quanto costa mantenere l'attività aperta). Comprendere, identificare e </a:t>
            </a:r>
            <a:r>
              <a:rPr lang="en-US" sz="2000" dirty="0" err="1">
                <a:solidFill>
                  <a:srgbClr val="595959"/>
                </a:solidFill>
              </a:rPr>
              <a:t>classificare </a:t>
            </a:r>
            <a:r>
              <a:rPr lang="en-US" sz="2000" dirty="0">
                <a:solidFill>
                  <a:srgbClr val="595959"/>
                </a:solidFill>
              </a:rPr>
              <a:t>l'intera gamma delle spese fisse e variabili. </a:t>
            </a:r>
          </a:p>
          <a:p>
            <a:pPr marL="342900" indent="-342900">
              <a:spcAft>
                <a:spcPts val="1200"/>
              </a:spcAft>
              <a:buFont typeface="Wingdings" panose="05000000000000000000" pitchFamily="2" charset="2"/>
              <a:buChar char="v"/>
            </a:pPr>
            <a:endParaRPr lang="en-US" sz="2000" dirty="0">
              <a:solidFill>
                <a:srgbClr val="595959"/>
              </a:solidFill>
            </a:endParaRPr>
          </a:p>
        </p:txBody>
      </p:sp>
      <p:sp>
        <p:nvSpPr>
          <p:cNvPr id="7" name="Slide Number Placeholder 5">
            <a:extLst>
              <a:ext uri="{FF2B5EF4-FFF2-40B4-BE49-F238E27FC236}">
                <a16:creationId xmlns:a16="http://schemas.microsoft.com/office/drawing/2014/main" id="{C80CF545-5CB5-90F0-B9FB-B913D1C6E5A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47</a:t>
            </a:fld>
            <a:endParaRPr lang="fr-CA" dirty="0"/>
          </a:p>
        </p:txBody>
      </p:sp>
      <p:sp>
        <p:nvSpPr>
          <p:cNvPr id="4" name="Freeform 28">
            <a:extLst>
              <a:ext uri="{FF2B5EF4-FFF2-40B4-BE49-F238E27FC236}">
                <a16:creationId xmlns:a16="http://schemas.microsoft.com/office/drawing/2014/main" id="{387F452C-4571-6D00-59BF-20D90E813611}"/>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71362352-87E0-B7AD-BAF3-D533647E0DC3}"/>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Sezione 4 - 6 </a:t>
            </a:r>
            <a:r>
              <a:rPr lang="en-US" sz="3000" dirty="0"/>
              <a:t>Comprendere i costi, i prezzi e il punto di pareggio</a:t>
            </a:r>
          </a:p>
        </p:txBody>
      </p:sp>
    </p:spTree>
    <p:extLst>
      <p:ext uri="{BB962C8B-B14F-4D97-AF65-F5344CB8AC3E}">
        <p14:creationId xmlns:p14="http://schemas.microsoft.com/office/powerpoint/2010/main" val="34986503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705A7-0D6F-AB7A-EE76-4AA8C898C88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CB9931F-5BCB-409D-CA58-CFE6C1902E3C}"/>
              </a:ext>
            </a:extLst>
          </p:cNvPr>
          <p:cNvSpPr>
            <a:spLocks noGrp="1"/>
          </p:cNvSpPr>
          <p:nvPr>
            <p:ph type="body" sz="quarter" idx="16"/>
          </p:nvPr>
        </p:nvSpPr>
        <p:spPr>
          <a:xfrm>
            <a:off x="573015" y="1601669"/>
            <a:ext cx="10323585" cy="3066422"/>
          </a:xfrm>
        </p:spPr>
        <p:txBody>
          <a:bodyPr>
            <a:noAutofit/>
          </a:bodyPr>
          <a:lstStyle/>
          <a:p>
            <a:r>
              <a:rPr lang="en-US" sz="2400" b="1" dirty="0">
                <a:solidFill>
                  <a:srgbClr val="E96751"/>
                </a:solidFill>
              </a:rPr>
              <a:t>Sezione 5: </a:t>
            </a:r>
            <a:r>
              <a:rPr lang="en-US" sz="2400" b="1" dirty="0">
                <a:solidFill>
                  <a:srgbClr val="459597"/>
                </a:solidFill>
              </a:rPr>
              <a:t>Conosci i tuoi costi per notte</a:t>
            </a:r>
          </a:p>
          <a:p>
            <a:pPr marL="342900" indent="-342900">
              <a:buFont typeface="Arial" panose="020B0604020202020204" pitchFamily="34" charset="0"/>
              <a:buChar char="•"/>
            </a:pPr>
            <a:r>
              <a:rPr lang="en-US" sz="2000" i="1" dirty="0">
                <a:solidFill>
                  <a:srgbClr val="E96751"/>
                </a:solidFill>
              </a:rPr>
              <a:t>Qual è il prezzo </a:t>
            </a:r>
            <a:r>
              <a:rPr lang="en-US" sz="2000" b="1" i="1" dirty="0">
                <a:solidFill>
                  <a:srgbClr val="E96751"/>
                </a:solidFill>
              </a:rPr>
              <a:t>minimo che dovresti applicare </a:t>
            </a:r>
            <a:r>
              <a:rPr lang="en-US" sz="2000" i="1" dirty="0">
                <a:solidFill>
                  <a:srgbClr val="E96751"/>
                </a:solidFill>
              </a:rPr>
              <a:t>per evitare di perdere denaro?</a:t>
            </a:r>
          </a:p>
          <a:p>
            <a:r>
              <a:rPr lang="en-US" sz="2200" b="1" dirty="0">
                <a:solidFill>
                  <a:srgbClr val="595959"/>
                </a:solidFill>
              </a:rPr>
              <a:t>Obiettivo: conoscere i costi per notte </a:t>
            </a:r>
            <a:r>
              <a:rPr lang="en-US" sz="2200" dirty="0">
                <a:solidFill>
                  <a:srgbClr val="595959"/>
                </a:solidFill>
              </a:rPr>
              <a:t>(calcolare il prezzo minimo)</a:t>
            </a:r>
          </a:p>
          <a:p>
            <a:r>
              <a:rPr lang="en-US" sz="2200" dirty="0">
                <a:solidFill>
                  <a:srgbClr val="595959"/>
                </a:solidFill>
              </a:rPr>
              <a:t>Calcolare la tariffa minima sostenibile per notte e garantire che i prezzi siano basati sui costi reali. </a:t>
            </a:r>
          </a:p>
          <a:p>
            <a:endParaRPr lang="en-US" sz="2200" dirty="0">
              <a:solidFill>
                <a:srgbClr val="595959"/>
              </a:solidFill>
            </a:endParaRPr>
          </a:p>
          <a:p>
            <a:r>
              <a:rPr lang="en-US" sz="2400" b="1" dirty="0">
                <a:solidFill>
                  <a:srgbClr val="E96751"/>
                </a:solidFill>
              </a:rPr>
              <a:t>Sezione 6: </a:t>
            </a:r>
            <a:r>
              <a:rPr lang="en-US" sz="2400" b="1" dirty="0">
                <a:solidFill>
                  <a:srgbClr val="459597"/>
                </a:solidFill>
              </a:rPr>
              <a:t>Trova il tuo punto di pareggio e il tasso di occupazione</a:t>
            </a:r>
          </a:p>
          <a:p>
            <a:pPr marL="342900" indent="-342900">
              <a:buFont typeface="Arial" panose="020B0604020202020204" pitchFamily="34" charset="0"/>
              <a:buChar char="•"/>
            </a:pPr>
            <a:r>
              <a:rPr lang="en-US" sz="2000" i="1" dirty="0">
                <a:solidFill>
                  <a:srgbClr val="E96751"/>
                </a:solidFill>
              </a:rPr>
              <a:t>Quante </a:t>
            </a:r>
            <a:r>
              <a:rPr lang="en-US" sz="2000" b="1" i="1" dirty="0">
                <a:solidFill>
                  <a:srgbClr val="E96751"/>
                </a:solidFill>
              </a:rPr>
              <a:t>notti devo vendere </a:t>
            </a:r>
            <a:r>
              <a:rPr lang="en-US" sz="2000" i="1" dirty="0">
                <a:solidFill>
                  <a:srgbClr val="E96751"/>
                </a:solidFill>
              </a:rPr>
              <a:t>per </a:t>
            </a:r>
            <a:r>
              <a:rPr lang="en-US" sz="2000" b="1" i="1" dirty="0">
                <a:solidFill>
                  <a:srgbClr val="E96751"/>
                </a:solidFill>
              </a:rPr>
              <a:t>raggiungere il punto di pareggio </a:t>
            </a:r>
            <a:r>
              <a:rPr lang="en-US" sz="2000" i="1" dirty="0">
                <a:solidFill>
                  <a:srgbClr val="E96751"/>
                </a:solidFill>
              </a:rPr>
              <a:t>e quante per </a:t>
            </a:r>
            <a:r>
              <a:rPr lang="en-US" sz="2000" b="1" i="1" dirty="0">
                <a:solidFill>
                  <a:srgbClr val="E96751"/>
                </a:solidFill>
              </a:rPr>
              <a:t>coprire i costi </a:t>
            </a:r>
            <a:r>
              <a:rPr lang="en-US" sz="2000" i="1" dirty="0">
                <a:solidFill>
                  <a:srgbClr val="E96751"/>
                </a:solidFill>
              </a:rPr>
              <a:t>e realizzare un </a:t>
            </a:r>
            <a:r>
              <a:rPr lang="en-US" sz="2000" b="1" i="1" dirty="0">
                <a:solidFill>
                  <a:srgbClr val="E96751"/>
                </a:solidFill>
              </a:rPr>
              <a:t>profitto</a:t>
            </a:r>
            <a:r>
              <a:rPr lang="en-US" sz="2000" i="1" dirty="0">
                <a:solidFill>
                  <a:srgbClr val="E96751"/>
                </a:solidFill>
              </a:rPr>
              <a:t>?</a:t>
            </a:r>
          </a:p>
          <a:p>
            <a:r>
              <a:rPr lang="en-US" sz="2200" b="1" dirty="0">
                <a:solidFill>
                  <a:srgbClr val="595959"/>
                </a:solidFill>
              </a:rPr>
              <a:t>Obiettivo: </a:t>
            </a:r>
            <a:r>
              <a:rPr lang="en-US" sz="2200" dirty="0">
                <a:solidFill>
                  <a:srgbClr val="595959"/>
                </a:solidFill>
              </a:rPr>
              <a:t>analisi del punto di pareggio e calcolo del tasso di occupazione</a:t>
            </a:r>
          </a:p>
          <a:p>
            <a:r>
              <a:rPr lang="en-US" sz="2200" dirty="0">
                <a:solidFill>
                  <a:srgbClr val="595959"/>
                </a:solidFill>
              </a:rPr>
              <a:t> (Come assicurarsi di non perdere denaro). Calcolare il punto di pareggio sia in termini di notti che di tasso di occupazione, fornendo chiarezza e sicurezza nella pianificazione. </a:t>
            </a:r>
          </a:p>
          <a:p>
            <a:endParaRPr lang="en-US" sz="2400" dirty="0">
              <a:solidFill>
                <a:srgbClr val="595959"/>
              </a:solidFill>
            </a:endParaRP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1971C7F7-92ED-2585-0E8B-3CA0D12670DD}"/>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48</a:t>
            </a:fld>
            <a:endParaRPr lang="fr-CA" dirty="0"/>
          </a:p>
        </p:txBody>
      </p:sp>
      <p:sp>
        <p:nvSpPr>
          <p:cNvPr id="4" name="Freeform 28">
            <a:extLst>
              <a:ext uri="{FF2B5EF4-FFF2-40B4-BE49-F238E27FC236}">
                <a16:creationId xmlns:a16="http://schemas.microsoft.com/office/drawing/2014/main" id="{9F44271C-57B8-BCC0-D13B-71DB7AE78827}"/>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CD41FA03-F853-EA1F-574D-E4AB2D554478}"/>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Sezioni 4-6 </a:t>
            </a:r>
            <a:r>
              <a:rPr lang="en-US" sz="3000" dirty="0"/>
              <a:t>Comprendere i costi, i prezzi e il punto di pareggio</a:t>
            </a:r>
          </a:p>
        </p:txBody>
      </p:sp>
    </p:spTree>
    <p:extLst>
      <p:ext uri="{BB962C8B-B14F-4D97-AF65-F5344CB8AC3E}">
        <p14:creationId xmlns:p14="http://schemas.microsoft.com/office/powerpoint/2010/main" val="37486664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8EE58-3B9E-75E7-DCCD-F806FDF8D92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ED4923C-92A4-0401-F5D1-2572DF646959}"/>
              </a:ext>
            </a:extLst>
          </p:cNvPr>
          <p:cNvSpPr>
            <a:spLocks noGrp="1"/>
          </p:cNvSpPr>
          <p:nvPr>
            <p:ph type="body" sz="quarter" idx="23"/>
          </p:nvPr>
        </p:nvSpPr>
        <p:spPr>
          <a:xfrm>
            <a:off x="352425" y="4487295"/>
            <a:ext cx="11154222" cy="1248936"/>
          </a:xfrm>
        </p:spPr>
        <p:txBody>
          <a:bodyPr/>
          <a:lstStyle/>
          <a:p>
            <a:pPr algn="ctr"/>
            <a:r>
              <a:rPr lang="en-US" sz="2400" b="1" dirty="0"/>
              <a:t>Analisi del punto di pareggio e calcoli di occupazione</a:t>
            </a:r>
          </a:p>
          <a:p>
            <a:pPr algn="ctr"/>
            <a:r>
              <a:rPr lang="en-US" sz="2400" b="1" dirty="0"/>
              <a:t> </a:t>
            </a:r>
            <a:r>
              <a:rPr lang="en-US" sz="2400" dirty="0"/>
              <a:t>(Come assicurarsi di non perdere denaro)</a:t>
            </a:r>
          </a:p>
          <a:p>
            <a:pPr algn="ctr"/>
            <a:r>
              <a:rPr lang="en-US" sz="2400" dirty="0"/>
              <a:t>Per calcolare il punto di pareggio sia in termini di pernottamenti che di tasso di occupazione, garantendo chiarezza e sicurezza nella pianificazione.</a:t>
            </a:r>
          </a:p>
          <a:p>
            <a:pPr algn="ctr"/>
            <a:r>
              <a:rPr lang="en-US" sz="2400" i="1" dirty="0">
                <a:solidFill>
                  <a:srgbClr val="E96751"/>
                </a:solidFill>
              </a:rPr>
              <a:t>Quante </a:t>
            </a:r>
            <a:r>
              <a:rPr lang="en-US" sz="2400" b="1" i="1" dirty="0">
                <a:solidFill>
                  <a:srgbClr val="E96751"/>
                </a:solidFill>
              </a:rPr>
              <a:t>notti devo vendere </a:t>
            </a:r>
            <a:r>
              <a:rPr lang="en-US" sz="2400" i="1" dirty="0">
                <a:solidFill>
                  <a:srgbClr val="E96751"/>
                </a:solidFill>
              </a:rPr>
              <a:t>per </a:t>
            </a:r>
            <a:r>
              <a:rPr lang="en-US" sz="2400" b="1" i="1" dirty="0">
                <a:solidFill>
                  <a:srgbClr val="E96751"/>
                </a:solidFill>
              </a:rPr>
              <a:t>raggiungere il punto di pareggio </a:t>
            </a:r>
            <a:r>
              <a:rPr lang="en-US" sz="2400" i="1" dirty="0">
                <a:solidFill>
                  <a:srgbClr val="E96751"/>
                </a:solidFill>
              </a:rPr>
              <a:t>e quante per </a:t>
            </a:r>
            <a:r>
              <a:rPr lang="en-US" sz="2400" b="1" i="1" dirty="0">
                <a:solidFill>
                  <a:srgbClr val="E96751"/>
                </a:solidFill>
              </a:rPr>
              <a:t>coprire i costi </a:t>
            </a:r>
            <a:r>
              <a:rPr lang="en-US" sz="2400" i="1" dirty="0">
                <a:solidFill>
                  <a:srgbClr val="E96751"/>
                </a:solidFill>
              </a:rPr>
              <a:t>e realizzare un </a:t>
            </a:r>
            <a:r>
              <a:rPr lang="en-US" sz="2400" b="1" i="1" dirty="0">
                <a:solidFill>
                  <a:srgbClr val="E96751"/>
                </a:solidFill>
              </a:rPr>
              <a:t>profitto</a:t>
            </a:r>
            <a:r>
              <a:rPr lang="en-US" sz="2400" i="1" dirty="0">
                <a:solidFill>
                  <a:srgbClr val="E96751"/>
                </a:solidFill>
              </a:rPr>
              <a:t>?</a:t>
            </a:r>
          </a:p>
          <a:p>
            <a:pPr algn="ctr"/>
            <a:endParaRPr lang="en-US" sz="2400" i="1" dirty="0">
              <a:solidFill>
                <a:srgbClr val="E96751"/>
              </a:solidFill>
            </a:endParaRPr>
          </a:p>
          <a:p>
            <a:endParaRPr lang="en-US" sz="2400" i="1" dirty="0">
              <a:solidFill>
                <a:srgbClr val="E96751"/>
              </a:solidFill>
            </a:endParaRPr>
          </a:p>
          <a:p>
            <a:pPr algn="ctr"/>
            <a:endParaRPr lang="en-IE" sz="2400" dirty="0">
              <a:solidFill>
                <a:srgbClr val="E96751"/>
              </a:solidFill>
            </a:endParaRPr>
          </a:p>
        </p:txBody>
      </p:sp>
      <p:sp>
        <p:nvSpPr>
          <p:cNvPr id="5" name="Text Placeholder 4">
            <a:extLst>
              <a:ext uri="{FF2B5EF4-FFF2-40B4-BE49-F238E27FC236}">
                <a16:creationId xmlns:a16="http://schemas.microsoft.com/office/drawing/2014/main" id="{FD584EBA-63A0-6ECD-2100-EFBA742BCB01}"/>
              </a:ext>
            </a:extLst>
          </p:cNvPr>
          <p:cNvSpPr>
            <a:spLocks noGrp="1"/>
          </p:cNvSpPr>
          <p:nvPr>
            <p:ph type="body" sz="quarter" idx="18"/>
          </p:nvPr>
        </p:nvSpPr>
        <p:spPr>
          <a:xfrm>
            <a:off x="8029576" y="2005442"/>
            <a:ext cx="3842924" cy="1049221"/>
          </a:xfrm>
        </p:spPr>
        <p:txBody>
          <a:bodyPr/>
          <a:lstStyle/>
          <a:p>
            <a:pPr algn="r"/>
            <a:r>
              <a:rPr lang="en-US" b="0" dirty="0"/>
              <a:t>Trova il tuo punto di pareggio e il tuo tasso di occupazione</a:t>
            </a:r>
            <a:endParaRPr lang="en-IE" b="0" dirty="0"/>
          </a:p>
        </p:txBody>
      </p:sp>
      <p:sp>
        <p:nvSpPr>
          <p:cNvPr id="6" name="Text Placeholder 5">
            <a:extLst>
              <a:ext uri="{FF2B5EF4-FFF2-40B4-BE49-F238E27FC236}">
                <a16:creationId xmlns:a16="http://schemas.microsoft.com/office/drawing/2014/main" id="{28E81719-8693-3312-4BA3-0079326ACBB6}"/>
              </a:ext>
            </a:extLst>
          </p:cNvPr>
          <p:cNvSpPr>
            <a:spLocks noGrp="1"/>
          </p:cNvSpPr>
          <p:nvPr>
            <p:ph type="body" sz="quarter" idx="19"/>
          </p:nvPr>
        </p:nvSpPr>
        <p:spPr>
          <a:xfrm>
            <a:off x="9275432" y="1123130"/>
            <a:ext cx="2597067" cy="385564"/>
          </a:xfrm>
        </p:spPr>
        <p:txBody>
          <a:bodyPr/>
          <a:lstStyle/>
          <a:p>
            <a:pPr algn="r"/>
            <a:r>
              <a:rPr lang="en-IE" sz="4000" dirty="0"/>
              <a:t>Sezione 6</a:t>
            </a:r>
          </a:p>
        </p:txBody>
      </p:sp>
      <p:pic>
        <p:nvPicPr>
          <p:cNvPr id="7" name="Picture Placeholder 6" descr="A piggy bank and dart board&#10;&#10;AI-generated content may be incorrect.">
            <a:extLst>
              <a:ext uri="{FF2B5EF4-FFF2-40B4-BE49-F238E27FC236}">
                <a16:creationId xmlns:a16="http://schemas.microsoft.com/office/drawing/2014/main" id="{D121D110-6909-C216-C011-B3B842CDEF7C}"/>
              </a:ext>
            </a:extLst>
          </p:cNvPr>
          <p:cNvPicPr>
            <a:picLocks noGrp="1" noChangeAspect="1"/>
          </p:cNvPicPr>
          <p:nvPr>
            <p:ph type="pic" sz="quarter" idx="22"/>
          </p:nvPr>
        </p:nvPicPr>
        <p:blipFill>
          <a:blip r:embed="rId2"/>
          <a:srcRect t="8640" b="11006"/>
          <a:stretch>
            <a:fillRect/>
          </a:stretch>
        </p:blipFill>
        <p:spPr>
          <a:xfrm>
            <a:off x="0" y="148452"/>
            <a:ext cx="8097183" cy="4338843"/>
          </a:xfrm>
        </p:spPr>
      </p:pic>
    </p:spTree>
    <p:extLst>
      <p:ext uri="{BB962C8B-B14F-4D97-AF65-F5344CB8AC3E}">
        <p14:creationId xmlns:p14="http://schemas.microsoft.com/office/powerpoint/2010/main" val="1424589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6D2EE-5274-945B-A21E-59379A09D12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91F7934-BD23-E93E-A41B-8A55E20DFFED}"/>
              </a:ext>
            </a:extLst>
          </p:cNvPr>
          <p:cNvSpPr>
            <a:spLocks noGrp="1"/>
          </p:cNvSpPr>
          <p:nvPr>
            <p:ph type="body" sz="quarter" idx="16"/>
          </p:nvPr>
        </p:nvSpPr>
        <p:spPr>
          <a:xfrm>
            <a:off x="573015" y="1601669"/>
            <a:ext cx="10323585" cy="3066422"/>
          </a:xfrm>
        </p:spPr>
        <p:txBody>
          <a:bodyPr>
            <a:noAutofit/>
          </a:bodyPr>
          <a:lstStyle/>
          <a:p>
            <a:r>
              <a:rPr lang="en-US" sz="2800" b="1" dirty="0">
                <a:solidFill>
                  <a:srgbClr val="E96751"/>
                </a:solidFill>
              </a:rPr>
              <a:t>Sezione 4: </a:t>
            </a:r>
            <a:r>
              <a:rPr lang="en-US" sz="2800" b="1" dirty="0">
                <a:solidFill>
                  <a:srgbClr val="459597"/>
                </a:solidFill>
              </a:rPr>
              <a:t>Conosci i tuoi costi e le tue spese</a:t>
            </a:r>
          </a:p>
          <a:p>
            <a:pPr lvl="1">
              <a:lnSpc>
                <a:spcPct val="100000"/>
              </a:lnSpc>
              <a:spcBef>
                <a:spcPts val="0"/>
              </a:spcBef>
            </a:pPr>
            <a:r>
              <a:rPr lang="en-US" sz="2000" i="1" dirty="0">
                <a:solidFill>
                  <a:srgbClr val="E96751"/>
                </a:solidFill>
              </a:rPr>
              <a:t>Quanto costa </a:t>
            </a:r>
            <a:r>
              <a:rPr lang="en-US" sz="2000" b="1" i="1" dirty="0">
                <a:solidFill>
                  <a:srgbClr val="E96751"/>
                </a:solidFill>
              </a:rPr>
              <a:t>gestire la tua attività</a:t>
            </a:r>
            <a:r>
              <a:rPr lang="en-US" sz="2000" i="1" dirty="0">
                <a:solidFill>
                  <a:srgbClr val="E96751"/>
                </a:solidFill>
              </a:rPr>
              <a:t>, anche quando non ci sono ospiti o quando è aperta e quando non lo è?</a:t>
            </a:r>
          </a:p>
          <a:p>
            <a:r>
              <a:rPr lang="en-US" sz="2200" b="1" dirty="0">
                <a:solidFill>
                  <a:srgbClr val="595959"/>
                </a:solidFill>
              </a:rPr>
              <a:t>Obiettivo: </a:t>
            </a:r>
            <a:r>
              <a:rPr lang="en-US" sz="2200" dirty="0">
                <a:solidFill>
                  <a:srgbClr val="595959"/>
                </a:solidFill>
              </a:rPr>
              <a:t>struttura dei costi e delle spese fissi e variabili (quanto costa mantenere aperta l'attività). Comprendere, identificare e </a:t>
            </a:r>
            <a:r>
              <a:rPr lang="en-US" sz="2200" dirty="0" err="1">
                <a:solidFill>
                  <a:srgbClr val="595959"/>
                </a:solidFill>
              </a:rPr>
              <a:t>classificare </a:t>
            </a:r>
            <a:r>
              <a:rPr lang="en-US" sz="2200" dirty="0">
                <a:solidFill>
                  <a:srgbClr val="595959"/>
                </a:solidFill>
              </a:rPr>
              <a:t>l'intera gamma delle spese fisse e variabili. </a:t>
            </a:r>
          </a:p>
          <a:p>
            <a:endParaRPr lang="en-US" sz="2400" b="1" dirty="0">
              <a:solidFill>
                <a:srgbClr val="E96751"/>
              </a:solidFill>
            </a:endParaRPr>
          </a:p>
          <a:p>
            <a:r>
              <a:rPr lang="en-US" sz="2800" b="1" dirty="0">
                <a:solidFill>
                  <a:srgbClr val="E96751"/>
                </a:solidFill>
              </a:rPr>
              <a:t>Sezione 5: </a:t>
            </a:r>
            <a:r>
              <a:rPr lang="en-US" sz="2800" b="1" dirty="0">
                <a:solidFill>
                  <a:srgbClr val="459597"/>
                </a:solidFill>
              </a:rPr>
              <a:t>Conosci i tuoi costi per notte</a:t>
            </a:r>
          </a:p>
          <a:p>
            <a:pPr marL="342900" indent="-342900">
              <a:buFont typeface="Arial" panose="020B0604020202020204" pitchFamily="34" charset="0"/>
              <a:buChar char="•"/>
            </a:pPr>
            <a:r>
              <a:rPr lang="en-US" sz="2000" i="1" dirty="0">
                <a:solidFill>
                  <a:srgbClr val="E96751"/>
                </a:solidFill>
              </a:rPr>
              <a:t>Qual è il prezzo </a:t>
            </a:r>
            <a:r>
              <a:rPr lang="en-US" sz="2000" b="1" i="1" dirty="0">
                <a:solidFill>
                  <a:srgbClr val="E96751"/>
                </a:solidFill>
              </a:rPr>
              <a:t>minimo che dovresti applicare </a:t>
            </a:r>
            <a:r>
              <a:rPr lang="en-US" sz="2000" i="1" dirty="0">
                <a:solidFill>
                  <a:srgbClr val="E96751"/>
                </a:solidFill>
              </a:rPr>
              <a:t>per evitare di perdere denaro?</a:t>
            </a:r>
          </a:p>
          <a:p>
            <a:r>
              <a:rPr lang="en-US" sz="2200" b="1" dirty="0">
                <a:solidFill>
                  <a:srgbClr val="595959"/>
                </a:solidFill>
              </a:rPr>
              <a:t>Obiettivo: conoscere i costi per notte </a:t>
            </a:r>
            <a:r>
              <a:rPr lang="en-US" sz="2200" dirty="0">
                <a:solidFill>
                  <a:srgbClr val="595959"/>
                </a:solidFill>
              </a:rPr>
              <a:t>(calcolare il prezzo minimo)</a:t>
            </a:r>
          </a:p>
          <a:p>
            <a:r>
              <a:rPr lang="en-US" sz="2200" dirty="0">
                <a:solidFill>
                  <a:srgbClr val="595959"/>
                </a:solidFill>
              </a:rPr>
              <a:t>Calcolare la tariffa minima sostenibile per notte e garantire che i prezzi siano basati sui costi reali. </a:t>
            </a: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95C2C33B-D9EF-BD8B-C32A-1A700D6A07E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5</a:t>
            </a:fld>
            <a:endParaRPr lang="fr-CA" dirty="0"/>
          </a:p>
        </p:txBody>
      </p:sp>
      <p:sp>
        <p:nvSpPr>
          <p:cNvPr id="4" name="Freeform 28">
            <a:extLst>
              <a:ext uri="{FF2B5EF4-FFF2-40B4-BE49-F238E27FC236}">
                <a16:creationId xmlns:a16="http://schemas.microsoft.com/office/drawing/2014/main" id="{11498ED0-5572-0C80-056D-2B779D2F8D2E}"/>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0711FBD9-0070-1AB0-8A5A-FDB00514E8A8}"/>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Modulo 8 </a:t>
            </a:r>
            <a:r>
              <a:rPr lang="en-US" sz="3200" dirty="0"/>
              <a:t>Gettare le basi finanziarie per un'attività ricettiva redditizia</a:t>
            </a:r>
          </a:p>
        </p:txBody>
      </p:sp>
    </p:spTree>
    <p:extLst>
      <p:ext uri="{BB962C8B-B14F-4D97-AF65-F5344CB8AC3E}">
        <p14:creationId xmlns:p14="http://schemas.microsoft.com/office/powerpoint/2010/main" val="5889695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01885-B75B-CFD6-2B81-A5CEA24BCF9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87EDE68-E86F-F4DB-B19F-38DB853A83F1}"/>
              </a:ext>
            </a:extLst>
          </p:cNvPr>
          <p:cNvSpPr>
            <a:spLocks noGrp="1"/>
          </p:cNvSpPr>
          <p:nvPr>
            <p:ph type="body" sz="quarter" idx="16"/>
          </p:nvPr>
        </p:nvSpPr>
        <p:spPr>
          <a:xfrm>
            <a:off x="238125" y="130779"/>
            <a:ext cx="10984244" cy="803654"/>
          </a:xfrm>
        </p:spPr>
        <p:txBody>
          <a:bodyPr/>
          <a:lstStyle/>
          <a:p>
            <a:r>
              <a:rPr lang="en-US" sz="2800" dirty="0"/>
              <a:t>Logica finanziaria e pianificazione per le attività ricettive Pianificazione</a:t>
            </a:r>
            <a:endParaRPr lang="en-IE" sz="2800" dirty="0"/>
          </a:p>
        </p:txBody>
      </p:sp>
      <p:graphicFrame>
        <p:nvGraphicFramePr>
          <p:cNvPr id="9" name="Table 8">
            <a:extLst>
              <a:ext uri="{FF2B5EF4-FFF2-40B4-BE49-F238E27FC236}">
                <a16:creationId xmlns:a16="http://schemas.microsoft.com/office/drawing/2014/main" id="{18DB91EC-8EF7-183F-7081-061D2625DCD7}"/>
              </a:ext>
            </a:extLst>
          </p:cNvPr>
          <p:cNvGraphicFramePr>
            <a:graphicFrameLocks noGrp="1"/>
          </p:cNvGraphicFramePr>
          <p:nvPr/>
        </p:nvGraphicFramePr>
        <p:xfrm>
          <a:off x="238125" y="698482"/>
          <a:ext cx="11620500" cy="5955300"/>
        </p:xfrm>
        <a:graphic>
          <a:graphicData uri="http://schemas.openxmlformats.org/drawingml/2006/table">
            <a:tbl>
              <a:tblPr/>
              <a:tblGrid>
                <a:gridCol w="990600">
                  <a:extLst>
                    <a:ext uri="{9D8B030D-6E8A-4147-A177-3AD203B41FA5}">
                      <a16:colId xmlns:a16="http://schemas.microsoft.com/office/drawing/2014/main" val="2849927846"/>
                    </a:ext>
                  </a:extLst>
                </a:gridCol>
                <a:gridCol w="2371725">
                  <a:extLst>
                    <a:ext uri="{9D8B030D-6E8A-4147-A177-3AD203B41FA5}">
                      <a16:colId xmlns:a16="http://schemas.microsoft.com/office/drawing/2014/main" val="1201256124"/>
                    </a:ext>
                  </a:extLst>
                </a:gridCol>
                <a:gridCol w="8258175">
                  <a:extLst>
                    <a:ext uri="{9D8B030D-6E8A-4147-A177-3AD203B41FA5}">
                      <a16:colId xmlns:a16="http://schemas.microsoft.com/office/drawing/2014/main" val="4165496528"/>
                    </a:ext>
                  </a:extLst>
                </a:gridCol>
              </a:tblGrid>
              <a:tr h="271959">
                <a:tc>
                  <a:txBody>
                    <a:bodyPr/>
                    <a:lstStyle/>
                    <a:p>
                      <a:pPr>
                        <a:buNone/>
                      </a:pPr>
                      <a:r>
                        <a:rPr lang="en-IE" sz="2000" b="1" dirty="0">
                          <a:solidFill>
                            <a:schemeClr val="bg1"/>
                          </a:solidFill>
                        </a:rPr>
                        <a:t>Sezione</a:t>
                      </a:r>
                      <a:endParaRPr lang="en-IE" sz="20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Sezione</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Perché è qui</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737105866"/>
                  </a:ext>
                </a:extLst>
              </a:tr>
              <a:tr h="679897">
                <a:tc>
                  <a:txBody>
                    <a:bodyPr/>
                    <a:lstStyle/>
                    <a:p>
                      <a:pPr algn="ctr">
                        <a:buNone/>
                      </a:pPr>
                      <a:r>
                        <a:rPr lang="en-IE" sz="2000" b="1" dirty="0"/>
                        <a:t>3</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Fondamenti di entrate e capacità</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1" i="1" dirty="0">
                          <a:solidFill>
                            <a:schemeClr val="bg1">
                              <a:lumMod val="50000"/>
                            </a:schemeClr>
                          </a:solidFill>
                        </a:rPr>
                        <a:t>Inizia calcolando quanto guadagni o tutte le tue entrate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Devi sapere quanto </a:t>
                      </a:r>
                      <a:r>
                        <a:rPr lang="en-US" sz="1900" b="1" dirty="0">
                          <a:solidFill>
                            <a:schemeClr val="bg1">
                              <a:lumMod val="50000"/>
                            </a:schemeClr>
                          </a:solidFill>
                        </a:rPr>
                        <a:t>guadagni </a:t>
                      </a:r>
                      <a:r>
                        <a:rPr lang="en-US" sz="1900" dirty="0">
                          <a:solidFill>
                            <a:schemeClr val="bg1">
                              <a:lumMod val="50000"/>
                            </a:schemeClr>
                          </a:solidFill>
                        </a:rPr>
                        <a:t>(fonti di reddito primarie e secondarie) e quante </a:t>
                      </a:r>
                      <a:r>
                        <a:rPr lang="en-US" sz="1900" b="1" dirty="0">
                          <a:solidFill>
                            <a:schemeClr val="bg1">
                              <a:lumMod val="50000"/>
                            </a:schemeClr>
                          </a:solidFill>
                        </a:rPr>
                        <a:t>notti puoi vendere.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8511184"/>
                  </a:ext>
                </a:extLst>
              </a:tr>
              <a:tr h="679897">
                <a:tc>
                  <a:txBody>
                    <a:bodyPr/>
                    <a:lstStyle/>
                    <a:p>
                      <a:pPr algn="ctr">
                        <a:buNone/>
                      </a:pPr>
                      <a:r>
                        <a:rPr lang="en-IE" sz="2000" b="1" dirty="0">
                          <a:solidFill>
                            <a:schemeClr val="bg1">
                              <a:lumMod val="50000"/>
                            </a:schemeClr>
                          </a:solidFill>
                        </a:rPr>
                        <a:t>4</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Struttura dei costi</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kern="1200" dirty="0">
                          <a:solidFill>
                            <a:schemeClr val="bg1">
                              <a:lumMod val="50000"/>
                            </a:schemeClr>
                          </a:solidFill>
                          <a:latin typeface="+mn-lt"/>
                          <a:ea typeface="+mn-ea"/>
                          <a:cs typeface="+mn-cs"/>
                        </a:rPr>
                        <a:t>Calcola quanto spendi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Senza conoscere i </a:t>
                      </a:r>
                      <a:r>
                        <a:rPr lang="en-US" sz="1900" b="1" dirty="0">
                          <a:solidFill>
                            <a:schemeClr val="bg1">
                              <a:lumMod val="50000"/>
                            </a:schemeClr>
                          </a:solidFill>
                        </a:rPr>
                        <a:t>costi fissi e variabili, </a:t>
                      </a:r>
                      <a:r>
                        <a:rPr lang="en-US" sz="1900" dirty="0">
                          <a:solidFill>
                            <a:schemeClr val="bg1">
                              <a:lumMod val="50000"/>
                            </a:schemeClr>
                          </a:solidFill>
                        </a:rPr>
                        <a:t>non è possibile fissare i prezzi o calcolare i profitti.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548506"/>
                  </a:ext>
                </a:extLst>
              </a:tr>
              <a:tr h="679897">
                <a:tc>
                  <a:txBody>
                    <a:bodyPr/>
                    <a:lstStyle/>
                    <a:p>
                      <a:pPr algn="ctr">
                        <a:buNone/>
                      </a:pPr>
                      <a:r>
                        <a:rPr lang="en-IE" sz="2000" b="1" dirty="0">
                          <a:solidFill>
                            <a:schemeClr val="bg1">
                              <a:lumMod val="50000"/>
                            </a:schemeClr>
                          </a:solidFill>
                        </a:rPr>
                        <a:t>5</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0" kern="1200" dirty="0">
                          <a:solidFill>
                            <a:schemeClr val="bg1">
                              <a:lumMod val="85000"/>
                            </a:schemeClr>
                          </a:solidFill>
                          <a:latin typeface="+mn-lt"/>
                          <a:ea typeface="+mn-ea"/>
                          <a:cs typeface="+mn-cs"/>
                        </a:rPr>
                        <a:t>Conosci il tuo costo per notte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1" i="1" kern="1200" dirty="0">
                          <a:solidFill>
                            <a:schemeClr val="bg1">
                              <a:lumMod val="50000"/>
                            </a:schemeClr>
                          </a:solidFill>
                          <a:latin typeface="+mn-lt"/>
                          <a:ea typeface="+mn-ea"/>
                          <a:cs typeface="+mn-cs"/>
                        </a:rPr>
                        <a:t>Calcola quanto deve coprire ogni notte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Aiuta a stabilire </a:t>
                      </a:r>
                      <a:r>
                        <a:rPr lang="en-US" sz="1900" b="1" dirty="0">
                          <a:solidFill>
                            <a:schemeClr val="bg1">
                              <a:lumMod val="50000"/>
                            </a:schemeClr>
                          </a:solidFill>
                        </a:rPr>
                        <a:t>il costo minimo </a:t>
                      </a:r>
                      <a:r>
                        <a:rPr lang="en-US" sz="1900" dirty="0">
                          <a:solidFill>
                            <a:schemeClr val="bg1">
                              <a:lumMod val="50000"/>
                            </a:schemeClr>
                          </a:solidFill>
                        </a:rPr>
                        <a:t>necessario per raggiungere il pareggio. Il </a:t>
                      </a:r>
                      <a:r>
                        <a:rPr lang="en-US" sz="1900" b="1" dirty="0">
                          <a:solidFill>
                            <a:schemeClr val="bg1">
                              <a:lumMod val="50000"/>
                            </a:schemeClr>
                          </a:solidFill>
                        </a:rPr>
                        <a:t>costo per notte </a:t>
                      </a:r>
                      <a:r>
                        <a:rPr lang="en-US" sz="1900" dirty="0">
                          <a:solidFill>
                            <a:schemeClr val="bg1">
                              <a:lumMod val="50000"/>
                            </a:schemeClr>
                          </a:solidFill>
                        </a:rPr>
                        <a:t>si calcola dividendo i costi totali per il numero previsto di notti vendute.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859256"/>
                  </a:ext>
                </a:extLst>
              </a:tr>
              <a:tr h="679897">
                <a:tc>
                  <a:txBody>
                    <a:bodyPr/>
                    <a:lstStyle/>
                    <a:p>
                      <a:pPr algn="ctr">
                        <a:buNone/>
                      </a:pPr>
                      <a:r>
                        <a:rPr lang="en-IE" sz="2000" b="1" dirty="0">
                          <a:solidFill>
                            <a:schemeClr val="bg1">
                              <a:lumMod val="50000"/>
                            </a:schemeClr>
                          </a:solidFill>
                        </a:rPr>
                        <a:t>6</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Analisi del punto di pareggio, pianificazione dell'occupazione e delle entrate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rgbClr val="E96751"/>
                          </a:solidFill>
                          <a:latin typeface="+mn-lt"/>
                          <a:ea typeface="+mn-ea"/>
                          <a:cs typeface="+mn-cs"/>
                        </a:rPr>
                        <a:t>Determina il tuo punto di sopravvivenza finanziaria e prevedi il potenziale di occupazione e ricavi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Ti spiega come </a:t>
                      </a:r>
                      <a:r>
                        <a:rPr lang="en-US" sz="1900" b="1" dirty="0">
                          <a:solidFill>
                            <a:srgbClr val="595959"/>
                          </a:solidFill>
                        </a:rPr>
                        <a:t>smettere</a:t>
                      </a:r>
                      <a:r>
                        <a:rPr lang="en-US" sz="1900" dirty="0">
                          <a:solidFill>
                            <a:srgbClr val="595959"/>
                          </a:solidFill>
                        </a:rPr>
                        <a:t> di </a:t>
                      </a:r>
                      <a:r>
                        <a:rPr lang="en-US" sz="1900" b="1" dirty="0">
                          <a:solidFill>
                            <a:srgbClr val="595959"/>
                          </a:solidFill>
                        </a:rPr>
                        <a:t>perdere denaro</a:t>
                      </a:r>
                      <a:r>
                        <a:rPr lang="en-US" sz="1900" dirty="0">
                          <a:solidFill>
                            <a:srgbClr val="595959"/>
                          </a:solidFill>
                        </a:rPr>
                        <a:t>. Una volta noti i costi, calcola quante </a:t>
                      </a:r>
                      <a:r>
                        <a:rPr lang="en-US" sz="1900" b="1" dirty="0">
                          <a:solidFill>
                            <a:srgbClr val="595959"/>
                          </a:solidFill>
                        </a:rPr>
                        <a:t>prenotazioni sono necessarie per raggiungere il punto di pareggio</a:t>
                      </a:r>
                      <a:r>
                        <a:rPr lang="en-US" sz="1900" dirty="0">
                          <a:solidFill>
                            <a:srgbClr val="595959"/>
                          </a:solidFill>
                        </a:rPr>
                        <a:t>. Assicurati prezzi realizzabili con </a:t>
                      </a:r>
                      <a:r>
                        <a:rPr lang="en-US" sz="1900" b="1" dirty="0">
                          <a:solidFill>
                            <a:srgbClr val="595959"/>
                          </a:solidFill>
                        </a:rPr>
                        <a:t>obiettivi di prenotazione realistici </a:t>
                      </a:r>
                      <a:r>
                        <a:rPr lang="en-US" sz="1900" dirty="0">
                          <a:solidFill>
                            <a:srgbClr val="595959"/>
                          </a:solidFill>
                        </a:rPr>
                        <a:t>e </a:t>
                      </a:r>
                      <a:r>
                        <a:rPr lang="en-US" sz="1900" b="1" dirty="0">
                          <a:solidFill>
                            <a:srgbClr val="595959"/>
                          </a:solidFill>
                        </a:rPr>
                        <a:t>obiettivi di percentuale di occupazione.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71939"/>
                  </a:ext>
                </a:extLst>
              </a:tr>
              <a:tr h="679897">
                <a:tc>
                  <a:txBody>
                    <a:bodyPr/>
                    <a:lstStyle/>
                    <a:p>
                      <a:pPr algn="ctr">
                        <a:buNone/>
                      </a:pPr>
                      <a:r>
                        <a:rPr lang="en-IE" sz="2000" b="1" dirty="0">
                          <a:solidFill>
                            <a:schemeClr val="bg1">
                              <a:lumMod val="50000"/>
                            </a:schemeClr>
                          </a:solidFill>
                        </a:rPr>
                        <a:t>7</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Strategie di profitto e prezzi</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Scegliete quindi una strategia di prezzo in linea con i vostri obiettivi</a:t>
                      </a:r>
                    </a:p>
                    <a:p>
                      <a:pPr>
                        <a:buNone/>
                      </a:pPr>
                      <a:r>
                        <a:rPr lang="en-US" sz="1900" dirty="0">
                          <a:solidFill>
                            <a:schemeClr val="bg1">
                              <a:lumMod val="50000"/>
                            </a:schemeClr>
                          </a:solidFill>
                        </a:rPr>
                        <a:t>Una volta fatto tutto questo, potrai </a:t>
                      </a:r>
                      <a:r>
                        <a:rPr lang="en-US" sz="1900" b="1" dirty="0">
                          <a:solidFill>
                            <a:schemeClr val="bg1">
                              <a:lumMod val="50000"/>
                            </a:schemeClr>
                          </a:solidFill>
                        </a:rPr>
                        <a:t>fissare</a:t>
                      </a:r>
                      <a:r>
                        <a:rPr lang="en-US" sz="1900" dirty="0">
                          <a:solidFill>
                            <a:schemeClr val="bg1">
                              <a:lumMod val="50000"/>
                            </a:schemeClr>
                          </a:solidFill>
                        </a:rPr>
                        <a:t> con sicurezza </a:t>
                      </a:r>
                      <a:r>
                        <a:rPr lang="en-US" sz="1900" b="1" dirty="0">
                          <a:solidFill>
                            <a:schemeClr val="bg1">
                              <a:lumMod val="50000"/>
                            </a:schemeClr>
                          </a:solidFill>
                        </a:rPr>
                        <a:t>i prezzi </a:t>
                      </a:r>
                      <a:r>
                        <a:rPr lang="en-US" sz="1900" dirty="0">
                          <a:solidFill>
                            <a:schemeClr val="bg1">
                              <a:lumMod val="50000"/>
                            </a:schemeClr>
                          </a:solidFill>
                        </a:rPr>
                        <a:t>e </a:t>
                      </a:r>
                      <a:r>
                        <a:rPr lang="en-US" sz="1900" b="1" dirty="0">
                          <a:solidFill>
                            <a:schemeClr val="bg1">
                              <a:lumMod val="50000"/>
                            </a:schemeClr>
                          </a:solidFill>
                        </a:rPr>
                        <a:t>gli obiettivi di profitto</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0225255"/>
                  </a:ext>
                </a:extLst>
              </a:tr>
            </a:tbl>
          </a:graphicData>
        </a:graphic>
      </p:graphicFrame>
      <p:sp>
        <p:nvSpPr>
          <p:cNvPr id="2" name="Arrow: Right 1">
            <a:extLst>
              <a:ext uri="{FF2B5EF4-FFF2-40B4-BE49-F238E27FC236}">
                <a16:creationId xmlns:a16="http://schemas.microsoft.com/office/drawing/2014/main" id="{BD372D30-D2E0-9E96-BD80-6DE7C04FD006}"/>
              </a:ext>
            </a:extLst>
          </p:cNvPr>
          <p:cNvSpPr/>
          <p:nvPr/>
        </p:nvSpPr>
        <p:spPr>
          <a:xfrm>
            <a:off x="0" y="4377895"/>
            <a:ext cx="609600" cy="390525"/>
          </a:xfrm>
          <a:prstGeom prst="rightArrow">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204672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948DB-8DC8-50F2-CAD7-3BC8845C7B11}"/>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409D41F5-E4E5-DF65-5E97-3CD53FAF3B34}"/>
              </a:ext>
            </a:extLst>
          </p:cNvPr>
          <p:cNvGrpSpPr/>
          <p:nvPr/>
        </p:nvGrpSpPr>
        <p:grpSpPr>
          <a:xfrm>
            <a:off x="798380" y="1295400"/>
            <a:ext cx="10545895" cy="5191126"/>
            <a:chOff x="798381" y="1738841"/>
            <a:chExt cx="8128000" cy="5418666"/>
          </a:xfrm>
          <a:solidFill>
            <a:srgbClr val="418D8F"/>
          </a:solidFill>
          <a:scene3d>
            <a:camera prst="orthographicFront">
              <a:rot lat="0" lon="0" rev="0"/>
            </a:camera>
            <a:lightRig rig="soft" dir="t">
              <a:rot lat="0" lon="0" rev="0"/>
            </a:lightRig>
          </a:scene3d>
        </p:grpSpPr>
        <p:sp>
          <p:nvSpPr>
            <p:cNvPr id="8" name="Freeform: Shape 7">
              <a:extLst>
                <a:ext uri="{FF2B5EF4-FFF2-40B4-BE49-F238E27FC236}">
                  <a16:creationId xmlns:a16="http://schemas.microsoft.com/office/drawing/2014/main" id="{A7982158-6297-EC2A-4E65-F70FD04733FC}"/>
                </a:ext>
              </a:extLst>
            </p:cNvPr>
            <p:cNvSpPr/>
            <p:nvPr/>
          </p:nvSpPr>
          <p:spPr>
            <a:xfrm>
              <a:off x="798381" y="1738841"/>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Fase 1: </a:t>
              </a:r>
              <a:r>
                <a:rPr lang="en-US" sz="2200" dirty="0"/>
                <a:t>Tasso di occupazione – Numero di notti disponibili </a:t>
              </a:r>
            </a:p>
            <a:p>
              <a:r>
                <a:rPr lang="en-US" sz="2000" b="1" i="1" dirty="0"/>
                <a:t>Utilizza le notti disponibili all'anno per misurare il potenziale operativo realistico.</a:t>
              </a:r>
              <a:br>
                <a:rPr lang="en-US" sz="2000" dirty="0"/>
              </a:br>
              <a:r>
                <a:rPr lang="en-US" sz="2000" dirty="0"/>
                <a:t>Prima di poter calcolare le prenotazioni o il punto di pareggio, è necessario sapere quante notti la struttura è disponibile per la vendita (ad esempio, 365 giorni all'anno o 300 se chiude in inverno).</a:t>
              </a:r>
            </a:p>
          </p:txBody>
        </p:sp>
        <p:sp>
          <p:nvSpPr>
            <p:cNvPr id="10" name="Freeform: Shape 9">
              <a:extLst>
                <a:ext uri="{FF2B5EF4-FFF2-40B4-BE49-F238E27FC236}">
                  <a16:creationId xmlns:a16="http://schemas.microsoft.com/office/drawing/2014/main" id="{10F22097-4B7A-18D5-1161-98E8B03B9CB0}"/>
                </a:ext>
              </a:extLst>
            </p:cNvPr>
            <p:cNvSpPr/>
            <p:nvPr/>
          </p:nvSpPr>
          <p:spPr>
            <a:xfrm>
              <a:off x="798381" y="3601507"/>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Fase 2: </a:t>
              </a:r>
              <a:r>
                <a:rPr lang="en-US" sz="2000" dirty="0"/>
                <a:t>Calcolare l'occupazione stimata</a:t>
              </a:r>
            </a:p>
            <a:p>
              <a:r>
                <a:rPr lang="en-US" sz="2000" b="1" i="1" dirty="0"/>
                <a:t>Stima quante di queste notti potrai realisticamente prenotare. </a:t>
              </a:r>
            </a:p>
            <a:p>
              <a:r>
                <a:rPr lang="en-US" sz="2000" dirty="0"/>
                <a:t>Utilizzala per proiettare le entrate previste. Questo è il tuo tasso di occupazione previsto o target, basato sulle tendenze di mercato, sui dati passati o sui modelli stagionali (ad esempio 50-70%)</a:t>
              </a:r>
              <a:r>
                <a:rPr lang="en-US" sz="2000" kern="1200" dirty="0"/>
                <a:t>.</a:t>
              </a:r>
              <a:endParaRPr lang="en-GB" sz="2000" b="1" kern="1200" dirty="0"/>
            </a:p>
          </p:txBody>
        </p:sp>
        <p:sp>
          <p:nvSpPr>
            <p:cNvPr id="12" name="Freeform: Shape 11">
              <a:extLst>
                <a:ext uri="{FF2B5EF4-FFF2-40B4-BE49-F238E27FC236}">
                  <a16:creationId xmlns:a16="http://schemas.microsoft.com/office/drawing/2014/main" id="{8C661C66-F9A7-191F-E49F-CBC7C5DBC59D}"/>
                </a:ext>
              </a:extLst>
            </p:cNvPr>
            <p:cNvSpPr/>
            <p:nvPr/>
          </p:nvSpPr>
          <p:spPr>
            <a:xfrm>
              <a:off x="798381" y="5464174"/>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Fase 3: </a:t>
              </a:r>
              <a:r>
                <a:rPr lang="en-US" sz="2000" b="1" dirty="0"/>
                <a:t>Notti di pareggio </a:t>
              </a:r>
              <a:r>
                <a:rPr lang="en-US" sz="2000" i="1" dirty="0"/>
                <a:t>(nuova attività)</a:t>
              </a:r>
            </a:p>
            <a:p>
              <a:r>
                <a:rPr lang="en-US" sz="2000" b="1" i="1" dirty="0"/>
                <a:t>Stima il numero di notti necessarie per coprire i costi fissi.</a:t>
              </a:r>
              <a:br>
                <a:rPr lang="en-US" sz="2000" dirty="0"/>
              </a:br>
              <a:r>
                <a:rPr lang="en-US" sz="2000" dirty="0"/>
                <a:t>Utilizzalo se hai appena iniziato e non disponi ancora di dati annuali completi. Formula:</a:t>
              </a:r>
              <a:br>
                <a:rPr lang="en-US" sz="2000" dirty="0"/>
              </a:br>
              <a:r>
                <a:rPr lang="en-US" sz="2000" b="1" dirty="0"/>
                <a:t>Costi fissi ÷ (Prezzo - Costo variabile per notte) </a:t>
              </a:r>
              <a:r>
                <a:rPr lang="en-US" sz="2000" dirty="0"/>
                <a:t>= Notti di pareggio.</a:t>
              </a:r>
            </a:p>
          </p:txBody>
        </p:sp>
      </p:grpSp>
      <p:sp>
        <p:nvSpPr>
          <p:cNvPr id="4" name="Text Placeholder 3">
            <a:extLst>
              <a:ext uri="{FF2B5EF4-FFF2-40B4-BE49-F238E27FC236}">
                <a16:creationId xmlns:a16="http://schemas.microsoft.com/office/drawing/2014/main" id="{96C77143-A39F-A4E4-5FC3-118312EC296C}"/>
              </a:ext>
            </a:extLst>
          </p:cNvPr>
          <p:cNvSpPr>
            <a:spLocks noGrp="1"/>
          </p:cNvSpPr>
          <p:nvPr>
            <p:ph type="body" sz="quarter" idx="16"/>
          </p:nvPr>
        </p:nvSpPr>
        <p:spPr>
          <a:xfrm>
            <a:off x="805787" y="420202"/>
            <a:ext cx="10614687" cy="803654"/>
          </a:xfrm>
        </p:spPr>
        <p:txBody>
          <a:bodyPr/>
          <a:lstStyle/>
          <a:p>
            <a:r>
              <a:rPr lang="en-IE" sz="3200" dirty="0">
                <a:solidFill>
                  <a:srgbClr val="E96751"/>
                </a:solidFill>
              </a:rPr>
              <a:t>Calcoli del punto di pareggio e dell'occupazione</a:t>
            </a:r>
            <a:endParaRPr lang="en-US" sz="3200" dirty="0">
              <a:solidFill>
                <a:srgbClr val="E96751"/>
              </a:solidFill>
            </a:endParaRPr>
          </a:p>
        </p:txBody>
      </p:sp>
      <p:cxnSp>
        <p:nvCxnSpPr>
          <p:cNvPr id="2" name="Straight Connector 1">
            <a:extLst>
              <a:ext uri="{FF2B5EF4-FFF2-40B4-BE49-F238E27FC236}">
                <a16:creationId xmlns:a16="http://schemas.microsoft.com/office/drawing/2014/main" id="{6291F548-8B70-E4D9-295E-C00B399B5E71}"/>
              </a:ext>
            </a:extLst>
          </p:cNvPr>
          <p:cNvCxnSpPr>
            <a:cxnSpLocks/>
          </p:cNvCxnSpPr>
          <p:nvPr/>
        </p:nvCxnSpPr>
        <p:spPr>
          <a:xfrm>
            <a:off x="0" y="10985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7" name="Flowchart: Alternate Process 16">
            <a:extLst>
              <a:ext uri="{FF2B5EF4-FFF2-40B4-BE49-F238E27FC236}">
                <a16:creationId xmlns:a16="http://schemas.microsoft.com/office/drawing/2014/main" id="{7AC92214-2F9B-FAEA-CEF9-73B1648D934C}"/>
              </a:ext>
            </a:extLst>
          </p:cNvPr>
          <p:cNvSpPr/>
          <p:nvPr/>
        </p:nvSpPr>
        <p:spPr>
          <a:xfrm>
            <a:off x="847725" y="1400175"/>
            <a:ext cx="1704975" cy="1343025"/>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TextBox 17">
            <a:extLst>
              <a:ext uri="{FF2B5EF4-FFF2-40B4-BE49-F238E27FC236}">
                <a16:creationId xmlns:a16="http://schemas.microsoft.com/office/drawing/2014/main" id="{FAA8C5B1-F747-AFEB-25E9-70B438C238D7}"/>
              </a:ext>
            </a:extLst>
          </p:cNvPr>
          <p:cNvSpPr txBox="1"/>
          <p:nvPr/>
        </p:nvSpPr>
        <p:spPr>
          <a:xfrm>
            <a:off x="981074" y="1535193"/>
            <a:ext cx="1438275" cy="1107996"/>
          </a:xfrm>
          <a:prstGeom prst="rect">
            <a:avLst/>
          </a:prstGeom>
          <a:noFill/>
        </p:spPr>
        <p:txBody>
          <a:bodyPr wrap="square">
            <a:spAutoFit/>
          </a:bodyPr>
          <a:lstStyle/>
          <a:p>
            <a:pPr algn="ctr"/>
            <a:r>
              <a:rPr lang="en-US" sz="2200" b="1" dirty="0">
                <a:solidFill>
                  <a:schemeClr val="bg1"/>
                </a:solidFill>
              </a:rPr>
              <a:t>Calcola la tua capacità </a:t>
            </a:r>
            <a:endParaRPr lang="en-IE" sz="2200" dirty="0">
              <a:solidFill>
                <a:schemeClr val="bg1"/>
              </a:solidFill>
            </a:endParaRPr>
          </a:p>
        </p:txBody>
      </p:sp>
      <p:sp>
        <p:nvSpPr>
          <p:cNvPr id="19" name="Flowchart: Alternate Process 18">
            <a:extLst>
              <a:ext uri="{FF2B5EF4-FFF2-40B4-BE49-F238E27FC236}">
                <a16:creationId xmlns:a16="http://schemas.microsoft.com/office/drawing/2014/main" id="{0C206C01-39DE-1BE9-376C-35FDB523A490}"/>
              </a:ext>
            </a:extLst>
          </p:cNvPr>
          <p:cNvSpPr/>
          <p:nvPr/>
        </p:nvSpPr>
        <p:spPr>
          <a:xfrm>
            <a:off x="847725" y="3219449"/>
            <a:ext cx="1704975" cy="1343025"/>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Flowchart: Alternate Process 19">
            <a:extLst>
              <a:ext uri="{FF2B5EF4-FFF2-40B4-BE49-F238E27FC236}">
                <a16:creationId xmlns:a16="http://schemas.microsoft.com/office/drawing/2014/main" id="{8C89D4D3-8599-11D0-F49B-5332CC01E486}"/>
              </a:ext>
            </a:extLst>
          </p:cNvPr>
          <p:cNvSpPr/>
          <p:nvPr/>
        </p:nvSpPr>
        <p:spPr>
          <a:xfrm>
            <a:off x="847725" y="5003899"/>
            <a:ext cx="1704975" cy="1343025"/>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TextBox 21">
            <a:extLst>
              <a:ext uri="{FF2B5EF4-FFF2-40B4-BE49-F238E27FC236}">
                <a16:creationId xmlns:a16="http://schemas.microsoft.com/office/drawing/2014/main" id="{0EA5D521-276A-73DC-A6E8-5ED0E4DD9D68}"/>
              </a:ext>
            </a:extLst>
          </p:cNvPr>
          <p:cNvSpPr txBox="1"/>
          <p:nvPr/>
        </p:nvSpPr>
        <p:spPr>
          <a:xfrm>
            <a:off x="988216" y="3336963"/>
            <a:ext cx="1319212" cy="1107996"/>
          </a:xfrm>
          <a:prstGeom prst="rect">
            <a:avLst/>
          </a:prstGeom>
          <a:noFill/>
        </p:spPr>
        <p:txBody>
          <a:bodyPr wrap="square">
            <a:spAutoFit/>
          </a:bodyPr>
          <a:lstStyle/>
          <a:p>
            <a:pPr algn="ctr"/>
            <a:r>
              <a:rPr lang="en-US" sz="2200" b="1" dirty="0">
                <a:solidFill>
                  <a:schemeClr val="bg1"/>
                </a:solidFill>
              </a:rPr>
              <a:t>Calcola le vendite previste</a:t>
            </a:r>
            <a:endParaRPr lang="en-IE" sz="2200" b="1" dirty="0">
              <a:solidFill>
                <a:schemeClr val="bg1"/>
              </a:solidFill>
            </a:endParaRPr>
          </a:p>
        </p:txBody>
      </p:sp>
      <p:sp>
        <p:nvSpPr>
          <p:cNvPr id="23" name="TextBox 22">
            <a:extLst>
              <a:ext uri="{FF2B5EF4-FFF2-40B4-BE49-F238E27FC236}">
                <a16:creationId xmlns:a16="http://schemas.microsoft.com/office/drawing/2014/main" id="{A1EF5EAF-FF08-4CB2-2269-FD7168CC8C93}"/>
              </a:ext>
            </a:extLst>
          </p:cNvPr>
          <p:cNvSpPr txBox="1"/>
          <p:nvPr/>
        </p:nvSpPr>
        <p:spPr>
          <a:xfrm>
            <a:off x="988216" y="5121413"/>
            <a:ext cx="1319212" cy="1107996"/>
          </a:xfrm>
          <a:prstGeom prst="rect">
            <a:avLst/>
          </a:prstGeom>
          <a:noFill/>
        </p:spPr>
        <p:txBody>
          <a:bodyPr wrap="square">
            <a:spAutoFit/>
          </a:bodyPr>
          <a:lstStyle/>
          <a:p>
            <a:pPr algn="ctr"/>
            <a:r>
              <a:rPr lang="en-US" sz="2200" b="1" dirty="0">
                <a:solidFill>
                  <a:schemeClr val="bg1"/>
                </a:solidFill>
              </a:rPr>
              <a:t>Calcola le notti necessarie per sopravvivere</a:t>
            </a:r>
            <a:endParaRPr lang="en-IE" sz="2200" b="1" dirty="0">
              <a:solidFill>
                <a:schemeClr val="bg1"/>
              </a:solidFill>
            </a:endParaRPr>
          </a:p>
        </p:txBody>
      </p:sp>
    </p:spTree>
    <p:extLst>
      <p:ext uri="{BB962C8B-B14F-4D97-AF65-F5344CB8AC3E}">
        <p14:creationId xmlns:p14="http://schemas.microsoft.com/office/powerpoint/2010/main" val="2376409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3ECAB-BBEB-F0DE-A599-062ADFBB2464}"/>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21B253D0-497E-17C7-A842-45C7EBEDE6DA}"/>
              </a:ext>
            </a:extLst>
          </p:cNvPr>
          <p:cNvGrpSpPr/>
          <p:nvPr/>
        </p:nvGrpSpPr>
        <p:grpSpPr>
          <a:xfrm>
            <a:off x="798380" y="1295399"/>
            <a:ext cx="10784020" cy="3724275"/>
            <a:chOff x="798381" y="1738841"/>
            <a:chExt cx="8128000" cy="3555999"/>
          </a:xfrm>
          <a:solidFill>
            <a:srgbClr val="418D8F"/>
          </a:solidFill>
          <a:scene3d>
            <a:camera prst="orthographicFront">
              <a:rot lat="0" lon="0" rev="0"/>
            </a:camera>
            <a:lightRig rig="soft" dir="t">
              <a:rot lat="0" lon="0" rev="0"/>
            </a:lightRig>
          </a:scene3d>
        </p:grpSpPr>
        <p:sp>
          <p:nvSpPr>
            <p:cNvPr id="8" name="Freeform: Shape 7">
              <a:extLst>
                <a:ext uri="{FF2B5EF4-FFF2-40B4-BE49-F238E27FC236}">
                  <a16:creationId xmlns:a16="http://schemas.microsoft.com/office/drawing/2014/main" id="{19D2F82A-5E5D-3939-201B-C63E02FC3477}"/>
                </a:ext>
              </a:extLst>
            </p:cNvPr>
            <p:cNvSpPr/>
            <p:nvPr/>
          </p:nvSpPr>
          <p:spPr>
            <a:xfrm>
              <a:off x="798381" y="1738841"/>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Fase 4: </a:t>
              </a:r>
              <a:r>
                <a:rPr lang="en-US" sz="2000" b="1" dirty="0"/>
                <a:t>Notti di pareggio </a:t>
              </a:r>
              <a:r>
                <a:rPr lang="en-US" sz="2000" i="1" dirty="0"/>
                <a:t>(costi annuali noti)</a:t>
              </a:r>
            </a:p>
            <a:p>
              <a:r>
                <a:rPr lang="en-US" sz="2000" b="1" i="1" dirty="0"/>
                <a:t>Utilizza i costi totali annuali per calcolare le notti di pareggio.</a:t>
              </a:r>
              <a:br>
                <a:rPr lang="en-US" sz="2000" dirty="0"/>
              </a:br>
              <a:r>
                <a:rPr lang="en-US" sz="2000" dirty="0"/>
                <a:t>Se la tua attività è già operativa e conosci i costi totali (fissi e variabili), questo ti fornirà un punto di pareggio più accurato.</a:t>
              </a:r>
              <a:br>
                <a:rPr lang="en-US" sz="2000" dirty="0"/>
              </a:br>
              <a:r>
                <a:rPr lang="en-US" sz="2000" b="1" dirty="0"/>
                <a:t>Costi annuali totali ÷ Ricavi netti per notte </a:t>
              </a:r>
              <a:r>
                <a:rPr lang="en-US" sz="2000" dirty="0"/>
                <a:t>= Notti di pareggio.</a:t>
              </a:r>
            </a:p>
          </p:txBody>
        </p:sp>
        <p:sp>
          <p:nvSpPr>
            <p:cNvPr id="10" name="Freeform: Shape 9">
              <a:extLst>
                <a:ext uri="{FF2B5EF4-FFF2-40B4-BE49-F238E27FC236}">
                  <a16:creationId xmlns:a16="http://schemas.microsoft.com/office/drawing/2014/main" id="{41581B68-5F32-E2F3-5535-5491C0AF28DC}"/>
                </a:ext>
              </a:extLst>
            </p:cNvPr>
            <p:cNvSpPr/>
            <p:nvPr/>
          </p:nvSpPr>
          <p:spPr>
            <a:xfrm>
              <a:off x="798381" y="3601507"/>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Fase 5: </a:t>
              </a:r>
              <a:r>
                <a:rPr lang="en-US" sz="2000" b="1" dirty="0"/>
                <a:t>Tasso di occupazione – Per le notti di pareggio</a:t>
              </a:r>
            </a:p>
            <a:p>
              <a:r>
                <a:rPr lang="en-US" sz="2000" b="1" i="1" dirty="0"/>
                <a:t>Converti le notti di pareggio in una percentuale delle notti vendute.</a:t>
              </a:r>
              <a:br>
                <a:rPr lang="en-US" sz="2000" dirty="0"/>
              </a:br>
              <a:r>
                <a:rPr lang="en-US" sz="2000" dirty="0"/>
                <a:t>Questo è il tasso di occupazione calcolato. Formula:</a:t>
              </a:r>
              <a:br>
                <a:rPr lang="en-US" sz="2000" dirty="0"/>
              </a:br>
              <a:r>
                <a:rPr lang="en-US" sz="2000" b="1" dirty="0"/>
                <a:t>(Notti di pareggio ÷ Notti disponibili) × 100 = Tasso di occupazione necessario per raggiungere il punto di pareggio</a:t>
              </a:r>
              <a:endParaRPr lang="en-US" sz="2000" dirty="0"/>
            </a:p>
          </p:txBody>
        </p:sp>
      </p:grpSp>
      <p:sp>
        <p:nvSpPr>
          <p:cNvPr id="4" name="Text Placeholder 3">
            <a:extLst>
              <a:ext uri="{FF2B5EF4-FFF2-40B4-BE49-F238E27FC236}">
                <a16:creationId xmlns:a16="http://schemas.microsoft.com/office/drawing/2014/main" id="{BDA8FBFD-B023-44B6-F9D4-D607AA64DDBF}"/>
              </a:ext>
            </a:extLst>
          </p:cNvPr>
          <p:cNvSpPr>
            <a:spLocks noGrp="1"/>
          </p:cNvSpPr>
          <p:nvPr>
            <p:ph type="body" sz="quarter" idx="16"/>
          </p:nvPr>
        </p:nvSpPr>
        <p:spPr>
          <a:xfrm>
            <a:off x="805787" y="420202"/>
            <a:ext cx="10614687" cy="803654"/>
          </a:xfrm>
        </p:spPr>
        <p:txBody>
          <a:bodyPr/>
          <a:lstStyle/>
          <a:p>
            <a:r>
              <a:rPr lang="en-IE" sz="3200" dirty="0">
                <a:solidFill>
                  <a:srgbClr val="E96751"/>
                </a:solidFill>
              </a:rPr>
              <a:t>Calcoli del pareggio e dell'occupazione</a:t>
            </a:r>
            <a:endParaRPr lang="en-US" sz="3200" dirty="0">
              <a:solidFill>
                <a:srgbClr val="E96751"/>
              </a:solidFill>
            </a:endParaRPr>
          </a:p>
        </p:txBody>
      </p:sp>
      <p:cxnSp>
        <p:nvCxnSpPr>
          <p:cNvPr id="2" name="Straight Connector 1">
            <a:extLst>
              <a:ext uri="{FF2B5EF4-FFF2-40B4-BE49-F238E27FC236}">
                <a16:creationId xmlns:a16="http://schemas.microsoft.com/office/drawing/2014/main" id="{F8BF3CF8-C021-36D4-A3F7-6D8CEE5268D5}"/>
              </a:ext>
            </a:extLst>
          </p:cNvPr>
          <p:cNvCxnSpPr>
            <a:cxnSpLocks/>
          </p:cNvCxnSpPr>
          <p:nvPr/>
        </p:nvCxnSpPr>
        <p:spPr>
          <a:xfrm>
            <a:off x="0" y="10985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7" name="Flowchart: Alternate Process 16">
            <a:extLst>
              <a:ext uri="{FF2B5EF4-FFF2-40B4-BE49-F238E27FC236}">
                <a16:creationId xmlns:a16="http://schemas.microsoft.com/office/drawing/2014/main" id="{A2DC115E-F65F-7AE1-91E4-6F591940E33C}"/>
              </a:ext>
            </a:extLst>
          </p:cNvPr>
          <p:cNvSpPr/>
          <p:nvPr/>
        </p:nvSpPr>
        <p:spPr>
          <a:xfrm>
            <a:off x="847725" y="1400175"/>
            <a:ext cx="1704975" cy="1468233"/>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TextBox 17">
            <a:extLst>
              <a:ext uri="{FF2B5EF4-FFF2-40B4-BE49-F238E27FC236}">
                <a16:creationId xmlns:a16="http://schemas.microsoft.com/office/drawing/2014/main" id="{F7BFF7A9-55D1-CAF7-7D27-9F1ABB2AF918}"/>
              </a:ext>
            </a:extLst>
          </p:cNvPr>
          <p:cNvSpPr txBox="1"/>
          <p:nvPr/>
        </p:nvSpPr>
        <p:spPr>
          <a:xfrm>
            <a:off x="914398" y="1580293"/>
            <a:ext cx="1571624" cy="1107996"/>
          </a:xfrm>
          <a:prstGeom prst="rect">
            <a:avLst/>
          </a:prstGeom>
          <a:noFill/>
        </p:spPr>
        <p:txBody>
          <a:bodyPr wrap="square">
            <a:spAutoFit/>
          </a:bodyPr>
          <a:lstStyle/>
          <a:p>
            <a:pPr algn="ctr"/>
            <a:r>
              <a:rPr lang="en-US" sz="2200" b="1" dirty="0">
                <a:solidFill>
                  <a:schemeClr val="bg1"/>
                </a:solidFill>
              </a:rPr>
              <a:t>Trasformare le notti in una percentuale target</a:t>
            </a:r>
            <a:endParaRPr lang="en-IE" sz="2200" dirty="0">
              <a:solidFill>
                <a:schemeClr val="bg1"/>
              </a:solidFill>
            </a:endParaRPr>
          </a:p>
        </p:txBody>
      </p:sp>
      <p:sp>
        <p:nvSpPr>
          <p:cNvPr id="19" name="Flowchart: Alternate Process 18">
            <a:extLst>
              <a:ext uri="{FF2B5EF4-FFF2-40B4-BE49-F238E27FC236}">
                <a16:creationId xmlns:a16="http://schemas.microsoft.com/office/drawing/2014/main" id="{17DFA737-20DA-4836-5C7F-097547830E14}"/>
              </a:ext>
            </a:extLst>
          </p:cNvPr>
          <p:cNvSpPr/>
          <p:nvPr/>
        </p:nvSpPr>
        <p:spPr>
          <a:xfrm>
            <a:off x="847724" y="3429000"/>
            <a:ext cx="1704975" cy="1468233"/>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TextBox 21">
            <a:extLst>
              <a:ext uri="{FF2B5EF4-FFF2-40B4-BE49-F238E27FC236}">
                <a16:creationId xmlns:a16="http://schemas.microsoft.com/office/drawing/2014/main" id="{BFEAC3E8-5EE6-AB5B-D872-359369E1C310}"/>
              </a:ext>
            </a:extLst>
          </p:cNvPr>
          <p:cNvSpPr txBox="1"/>
          <p:nvPr/>
        </p:nvSpPr>
        <p:spPr>
          <a:xfrm>
            <a:off x="970359" y="3508413"/>
            <a:ext cx="1459703" cy="1107996"/>
          </a:xfrm>
          <a:prstGeom prst="rect">
            <a:avLst/>
          </a:prstGeom>
          <a:noFill/>
        </p:spPr>
        <p:txBody>
          <a:bodyPr wrap="square">
            <a:spAutoFit/>
          </a:bodyPr>
          <a:lstStyle/>
          <a:p>
            <a:pPr algn="ctr"/>
            <a:r>
              <a:rPr lang="en-US" sz="2200" b="1" dirty="0">
                <a:solidFill>
                  <a:schemeClr val="bg1"/>
                </a:solidFill>
              </a:rPr>
              <a:t>Occupazione di pareggio richiesta</a:t>
            </a:r>
            <a:endParaRPr lang="en-IE" sz="2200" b="1" dirty="0">
              <a:solidFill>
                <a:schemeClr val="bg1"/>
              </a:solidFill>
            </a:endParaRPr>
          </a:p>
        </p:txBody>
      </p:sp>
    </p:spTree>
    <p:extLst>
      <p:ext uri="{BB962C8B-B14F-4D97-AF65-F5344CB8AC3E}">
        <p14:creationId xmlns:p14="http://schemas.microsoft.com/office/powerpoint/2010/main" val="40715612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A2CE0-EE97-9538-3B30-51FD197FDE9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180BD80-54A0-4BC1-94DE-F8D6C7B0633B}"/>
              </a:ext>
            </a:extLst>
          </p:cNvPr>
          <p:cNvSpPr>
            <a:spLocks noGrp="1"/>
          </p:cNvSpPr>
          <p:nvPr>
            <p:ph type="body" sz="quarter" idx="16"/>
          </p:nvPr>
        </p:nvSpPr>
        <p:spPr>
          <a:xfrm>
            <a:off x="352931" y="2314711"/>
            <a:ext cx="6010480" cy="3066422"/>
          </a:xfrm>
        </p:spPr>
        <p:txBody>
          <a:bodyPr>
            <a:noAutofit/>
          </a:bodyPr>
          <a:lstStyle/>
          <a:p>
            <a:r>
              <a:rPr lang="en-US" sz="2200" b="1" i="0" dirty="0"/>
              <a:t>In parole semplici: </a:t>
            </a:r>
            <a:r>
              <a:rPr lang="en-US" sz="2200" i="0" dirty="0"/>
              <a:t>"Break even" significa che </a:t>
            </a:r>
            <a:r>
              <a:rPr lang="en-US" sz="2200" b="1" i="0" dirty="0"/>
              <a:t>non</a:t>
            </a:r>
            <a:r>
              <a:rPr lang="en-US" sz="2200" i="0" dirty="0"/>
              <a:t> stai </a:t>
            </a:r>
            <a:r>
              <a:rPr lang="en-US" sz="2200" b="1" i="0" dirty="0"/>
              <a:t>guadagnando né perdendo denaro</a:t>
            </a:r>
            <a:r>
              <a:rPr lang="en-US" sz="2200" i="0" dirty="0"/>
              <a:t>. </a:t>
            </a:r>
          </a:p>
          <a:p>
            <a:r>
              <a:rPr lang="en-US" sz="2200" i="0" dirty="0"/>
              <a:t>Indica il livello minimo di attività necessario. Per un piccolo glamping, il break even potrebbe richiedere solo un'occupazione relativamente bassa (poiché i costi operativi possono essere bassi). Tuttavia, non adagiarti sugli allori: un break even basso è positivo, ma il tuo obiettivo finale è ottenere un profitto consistente superiore a tale soglia. Utilizza il break even come soglia di sicurezza durante la pianificazione. (</a:t>
            </a:r>
            <a:r>
              <a:rPr lang="en-US" sz="2200" i="0" dirty="0">
                <a:hlinkClick r:id="rId2">
                  <a:extLst>
                    <a:ext uri="{A12FA001-AC4F-418D-AE19-62706E023703}">
                      <ahyp:hlinkClr xmlns:ahyp="http://schemas.microsoft.com/office/drawing/2018/hyperlinkcolor" val="tx"/>
                    </a:ext>
                  </a:extLst>
                </a:hlinkClick>
              </a:rPr>
              <a:t>Glampitect</a:t>
            </a:r>
            <a:r>
              <a:rPr lang="en-US" sz="2200" i="0" dirty="0"/>
              <a:t>)</a:t>
            </a:r>
            <a:endParaRPr lang="en-IE" sz="2200" i="0" dirty="0"/>
          </a:p>
        </p:txBody>
      </p:sp>
      <p:sp>
        <p:nvSpPr>
          <p:cNvPr id="2" name="Text Placeholder 1">
            <a:extLst>
              <a:ext uri="{FF2B5EF4-FFF2-40B4-BE49-F238E27FC236}">
                <a16:creationId xmlns:a16="http://schemas.microsoft.com/office/drawing/2014/main" id="{3FA1F58C-E741-5BC6-02EB-56EF726B404D}"/>
              </a:ext>
            </a:extLst>
          </p:cNvPr>
          <p:cNvSpPr>
            <a:spLocks noGrp="1"/>
          </p:cNvSpPr>
          <p:nvPr>
            <p:ph type="body" sz="quarter" idx="17"/>
          </p:nvPr>
        </p:nvSpPr>
        <p:spPr>
          <a:xfrm>
            <a:off x="1514981" y="1090506"/>
            <a:ext cx="5653422" cy="582221"/>
          </a:xfrm>
        </p:spPr>
        <p:txBody>
          <a:bodyPr/>
          <a:lstStyle/>
          <a:p>
            <a:r>
              <a:rPr lang="en-IE" sz="4400" dirty="0"/>
              <a:t>Analisi del break even</a:t>
            </a:r>
          </a:p>
        </p:txBody>
      </p:sp>
      <p:pic>
        <p:nvPicPr>
          <p:cNvPr id="10" name="Picture Placeholder 9" descr="A piggy bank and dart board&#10;&#10;AI-generated content may be incorrect.">
            <a:extLst>
              <a:ext uri="{FF2B5EF4-FFF2-40B4-BE49-F238E27FC236}">
                <a16:creationId xmlns:a16="http://schemas.microsoft.com/office/drawing/2014/main" id="{FBA57AFA-C640-B14D-ECD1-76A6F5F28C44}"/>
              </a:ext>
            </a:extLst>
          </p:cNvPr>
          <p:cNvPicPr>
            <a:picLocks noGrp="1" noChangeAspect="1"/>
          </p:cNvPicPr>
          <p:nvPr>
            <p:ph type="pic" sz="quarter" idx="19"/>
          </p:nvPr>
        </p:nvPicPr>
        <p:blipFill>
          <a:blip r:embed="rId3"/>
          <a:srcRect l="1842" r="1842"/>
          <a:stretch>
            <a:fillRect/>
          </a:stretch>
        </p:blipFill>
        <p:spPr>
          <a:xfrm>
            <a:off x="6362700" y="1730375"/>
            <a:ext cx="5832475" cy="4037013"/>
          </a:xfrm>
        </p:spPr>
      </p:pic>
    </p:spTree>
    <p:extLst>
      <p:ext uri="{BB962C8B-B14F-4D97-AF65-F5344CB8AC3E}">
        <p14:creationId xmlns:p14="http://schemas.microsoft.com/office/powerpoint/2010/main" val="10885509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7121E-7748-0097-D507-5EF0C29D1EE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D426C35-D73C-6249-A1A3-A0EA303EBAE2}"/>
              </a:ext>
            </a:extLst>
          </p:cNvPr>
          <p:cNvSpPr>
            <a:spLocks noGrp="1"/>
          </p:cNvSpPr>
          <p:nvPr>
            <p:ph type="body" sz="quarter" idx="16"/>
          </p:nvPr>
        </p:nvSpPr>
        <p:spPr>
          <a:xfrm>
            <a:off x="4637376" y="186544"/>
            <a:ext cx="7221426" cy="803654"/>
          </a:xfrm>
        </p:spPr>
        <p:txBody>
          <a:bodyPr/>
          <a:lstStyle/>
          <a:p>
            <a:r>
              <a:rPr lang="en-IE" dirty="0"/>
              <a:t>Analisi del punto di pareggio e della redditività </a:t>
            </a:r>
          </a:p>
          <a:p>
            <a:r>
              <a:rPr lang="en-IE" sz="2400" b="0" dirty="0"/>
              <a:t>(Trovare il punto di pareggio e oltre)</a:t>
            </a:r>
          </a:p>
        </p:txBody>
      </p:sp>
      <p:sp>
        <p:nvSpPr>
          <p:cNvPr id="7" name="Text Placeholder 6">
            <a:extLst>
              <a:ext uri="{FF2B5EF4-FFF2-40B4-BE49-F238E27FC236}">
                <a16:creationId xmlns:a16="http://schemas.microsoft.com/office/drawing/2014/main" id="{9CCC53D5-790B-1592-0719-0451E07618DA}"/>
              </a:ext>
            </a:extLst>
          </p:cNvPr>
          <p:cNvSpPr>
            <a:spLocks noGrp="1"/>
          </p:cNvSpPr>
          <p:nvPr>
            <p:ph type="body" sz="quarter" idx="21"/>
          </p:nvPr>
        </p:nvSpPr>
        <p:spPr>
          <a:xfrm>
            <a:off x="4727093" y="1314970"/>
            <a:ext cx="6925929" cy="4530541"/>
          </a:xfrm>
        </p:spPr>
        <p:txBody>
          <a:bodyPr/>
          <a:lstStyle/>
          <a:p>
            <a:pPr>
              <a:spcAft>
                <a:spcPts val="600"/>
              </a:spcAft>
            </a:pPr>
            <a:r>
              <a:rPr lang="en-IE" b="1" dirty="0">
                <a:solidFill>
                  <a:srgbClr val="595959"/>
                </a:solidFill>
              </a:rPr>
              <a:t>Domanda guida: </a:t>
            </a:r>
            <a:r>
              <a:rPr lang="en-IE" i="1" dirty="0">
                <a:solidFill>
                  <a:srgbClr val="E96751"/>
                </a:solidFill>
              </a:rPr>
              <a:t>"Qual è il punto di pareggio della mia attività (in pernottamenti o occupazione) e di quante prenotazioni o di quale tariffa ho bisogno per raggiungere i miei obiettivi di profitto?"</a:t>
            </a:r>
          </a:p>
          <a:p>
            <a:pPr>
              <a:spcAft>
                <a:spcPts val="600"/>
              </a:spcAft>
            </a:pPr>
            <a:endParaRPr lang="en-IE" sz="1000" dirty="0">
              <a:solidFill>
                <a:srgbClr val="E96751"/>
              </a:solidFill>
            </a:endParaRPr>
          </a:p>
          <a:p>
            <a:pPr marL="342900" indent="-342900">
              <a:spcAft>
                <a:spcPts val="600"/>
              </a:spcAft>
              <a:buFont typeface="Wingdings" panose="05000000000000000000" pitchFamily="2" charset="2"/>
              <a:buChar char="Ø"/>
            </a:pPr>
            <a:r>
              <a:rPr lang="en-IE" dirty="0"/>
              <a:t>In termini pratici, chi avvia un'attività per la prima volta dovrebbe conoscere il "numero magico" di prenotazioni o di occupazione necessario per sopravvivere e cosa serve effettivamente per ottenere un buon rendimento. </a:t>
            </a:r>
          </a:p>
          <a:p>
            <a:pPr marL="342900" indent="-342900">
              <a:spcAft>
                <a:spcPts val="600"/>
              </a:spcAft>
              <a:buFont typeface="Wingdings" panose="05000000000000000000" pitchFamily="2" charset="2"/>
              <a:buChar char="Ø"/>
            </a:pPr>
            <a:r>
              <a:rPr lang="en-IE" dirty="0"/>
              <a:t>L'obiettivo di questa sezione è fornirti quei numeri e quegli scenari in modo che tu possa </a:t>
            </a:r>
            <a:r>
              <a:rPr lang="en-IE" b="1" dirty="0"/>
              <a:t>pianificare in modo realistico e fissare obiettivi raggiungibili </a:t>
            </a:r>
            <a:r>
              <a:rPr lang="en-IE" dirty="0"/>
              <a:t>(o modificare il tuo piano se gli obiettivi sembrano irraggiungibili). </a:t>
            </a:r>
          </a:p>
          <a:p>
            <a:pPr marL="342900" indent="-342900">
              <a:spcAft>
                <a:spcPts val="600"/>
              </a:spcAft>
              <a:buFont typeface="Wingdings" panose="05000000000000000000" pitchFamily="2" charset="2"/>
              <a:buChar char="Ø"/>
            </a:pPr>
            <a:r>
              <a:rPr lang="en-IE" dirty="0"/>
              <a:t>Si tratta di un po' di calcoli, ma ti darà tranquillità chiarendo la soglia tra perdita e profitto.</a:t>
            </a:r>
          </a:p>
          <a:p>
            <a:pPr marL="342900" indent="-342900">
              <a:spcAft>
                <a:spcPts val="600"/>
              </a:spcAft>
              <a:buFont typeface="Wingdings" panose="05000000000000000000" pitchFamily="2" charset="2"/>
              <a:buChar char="Ø"/>
            </a:pPr>
            <a:endParaRPr lang="en-IE" dirty="0"/>
          </a:p>
        </p:txBody>
      </p:sp>
      <p:sp>
        <p:nvSpPr>
          <p:cNvPr id="5" name="Text Placeholder 4">
            <a:extLst>
              <a:ext uri="{FF2B5EF4-FFF2-40B4-BE49-F238E27FC236}">
                <a16:creationId xmlns:a16="http://schemas.microsoft.com/office/drawing/2014/main" id="{56397E23-2459-B12C-F9BD-E6888202AD20}"/>
              </a:ext>
            </a:extLst>
          </p:cNvPr>
          <p:cNvSpPr>
            <a:spLocks noGrp="1"/>
          </p:cNvSpPr>
          <p:nvPr>
            <p:ph type="body" sz="quarter" idx="18"/>
          </p:nvPr>
        </p:nvSpPr>
        <p:spPr/>
        <p:txBody>
          <a:bodyPr/>
          <a:lstStyle/>
          <a:p>
            <a:r>
              <a:rPr lang="en-IE" dirty="0"/>
              <a:t>Introduzione</a:t>
            </a:r>
          </a:p>
        </p:txBody>
      </p:sp>
      <p:sp>
        <p:nvSpPr>
          <p:cNvPr id="2" name="Text Placeholder 5">
            <a:extLst>
              <a:ext uri="{FF2B5EF4-FFF2-40B4-BE49-F238E27FC236}">
                <a16:creationId xmlns:a16="http://schemas.microsoft.com/office/drawing/2014/main" id="{08B0F6EA-7561-11E7-7E59-DB8C328F6E09}"/>
              </a:ext>
            </a:extLst>
          </p:cNvPr>
          <p:cNvSpPr txBox="1">
            <a:spLocks/>
          </p:cNvSpPr>
          <p:nvPr/>
        </p:nvSpPr>
        <p:spPr>
          <a:xfrm>
            <a:off x="333198" y="701326"/>
            <a:ext cx="3092298"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Trovare il punto di pareggio</a:t>
            </a:r>
          </a:p>
          <a:p>
            <a:endParaRPr lang="en-IE" dirty="0"/>
          </a:p>
        </p:txBody>
      </p:sp>
    </p:spTree>
    <p:extLst>
      <p:ext uri="{BB962C8B-B14F-4D97-AF65-F5344CB8AC3E}">
        <p14:creationId xmlns:p14="http://schemas.microsoft.com/office/powerpoint/2010/main" val="37450747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769038-048F-8AF3-E724-EA7B0B7F5FFB}"/>
              </a:ext>
            </a:extLst>
          </p:cNvPr>
          <p:cNvSpPr>
            <a:spLocks noGrp="1"/>
          </p:cNvSpPr>
          <p:nvPr>
            <p:ph type="body" sz="quarter" idx="16"/>
          </p:nvPr>
        </p:nvSpPr>
        <p:spPr>
          <a:xfrm>
            <a:off x="4552728" y="283236"/>
            <a:ext cx="7221426" cy="803654"/>
          </a:xfrm>
        </p:spPr>
        <p:txBody>
          <a:bodyPr/>
          <a:lstStyle/>
          <a:p>
            <a:r>
              <a:rPr lang="en-IE" dirty="0"/>
              <a:t>Analisi del punto di pareggio e della redditività </a:t>
            </a:r>
          </a:p>
          <a:p>
            <a:r>
              <a:rPr lang="en-IE" sz="2400" b="0" dirty="0"/>
              <a:t>(Trovare il punto di pareggio e oltre)</a:t>
            </a:r>
          </a:p>
        </p:txBody>
      </p:sp>
      <p:sp>
        <p:nvSpPr>
          <p:cNvPr id="7" name="Text Placeholder 6">
            <a:extLst>
              <a:ext uri="{FF2B5EF4-FFF2-40B4-BE49-F238E27FC236}">
                <a16:creationId xmlns:a16="http://schemas.microsoft.com/office/drawing/2014/main" id="{7E013BC7-115B-4D4B-6A24-04456B038AEB}"/>
              </a:ext>
            </a:extLst>
          </p:cNvPr>
          <p:cNvSpPr>
            <a:spLocks noGrp="1"/>
          </p:cNvSpPr>
          <p:nvPr>
            <p:ph type="body" sz="quarter" idx="21"/>
          </p:nvPr>
        </p:nvSpPr>
        <p:spPr>
          <a:xfrm>
            <a:off x="4552728" y="2044223"/>
            <a:ext cx="6886798" cy="4530541"/>
          </a:xfrm>
        </p:spPr>
        <p:txBody>
          <a:bodyPr/>
          <a:lstStyle/>
          <a:p>
            <a:pPr>
              <a:spcAft>
                <a:spcPts val="600"/>
              </a:spcAft>
            </a:pPr>
            <a:r>
              <a:rPr lang="en-IE" sz="2000" dirty="0">
                <a:solidFill>
                  <a:srgbClr val="595959"/>
                </a:solidFill>
              </a:rPr>
              <a:t>Questa sezione approfondisce due concetti fondamentali: </a:t>
            </a:r>
            <a:r>
              <a:rPr lang="en-IE" sz="2000" b="1" dirty="0">
                <a:solidFill>
                  <a:srgbClr val="595959"/>
                </a:solidFill>
              </a:rPr>
              <a:t>il punto di pareggio </a:t>
            </a:r>
            <a:r>
              <a:rPr lang="en-IE" sz="2000" dirty="0">
                <a:solidFill>
                  <a:srgbClr val="595959"/>
                </a:solidFill>
              </a:rPr>
              <a:t>e gli obiettivi </a:t>
            </a:r>
            <a:r>
              <a:rPr lang="en-IE" sz="2000" b="1" dirty="0">
                <a:solidFill>
                  <a:srgbClr val="595959"/>
                </a:solidFill>
              </a:rPr>
              <a:t>di redditività</a:t>
            </a:r>
            <a:r>
              <a:rPr lang="en-IE" sz="2000" dirty="0">
                <a:solidFill>
                  <a:srgbClr val="595959"/>
                </a:solidFill>
              </a:rPr>
              <a:t>. </a:t>
            </a:r>
          </a:p>
          <a:p>
            <a:pPr marL="342900" indent="-342900">
              <a:spcAft>
                <a:spcPts val="600"/>
              </a:spcAft>
              <a:buFont typeface="Wingdings" panose="05000000000000000000" pitchFamily="2" charset="2"/>
              <a:buChar char="Ø"/>
            </a:pPr>
            <a:r>
              <a:rPr lang="en-IE" sz="2000" b="1" dirty="0">
                <a:solidFill>
                  <a:srgbClr val="E96751"/>
                </a:solidFill>
              </a:rPr>
              <a:t>Il punto di pareggio </a:t>
            </a:r>
            <a:r>
              <a:rPr lang="en-IE" sz="2000" dirty="0">
                <a:solidFill>
                  <a:srgbClr val="595959"/>
                </a:solidFill>
              </a:rPr>
              <a:t>si raggiunge quando il fatturato totale è pari ai costi totali: in altre parole, l'azienda </a:t>
            </a:r>
            <a:r>
              <a:rPr lang="en-IE" sz="2000" b="1" dirty="0">
                <a:solidFill>
                  <a:srgbClr val="595959"/>
                </a:solidFill>
              </a:rPr>
              <a:t>non</a:t>
            </a:r>
            <a:r>
              <a:rPr lang="en-IE" sz="2000" dirty="0">
                <a:solidFill>
                  <a:srgbClr val="595959"/>
                </a:solidFill>
              </a:rPr>
              <a:t> subisce </a:t>
            </a:r>
            <a:r>
              <a:rPr lang="en-IE" sz="2000" b="1" dirty="0">
                <a:solidFill>
                  <a:srgbClr val="595959"/>
                </a:solidFill>
              </a:rPr>
              <a:t>perdite, ma non realizza </a:t>
            </a:r>
            <a:r>
              <a:rPr lang="en-IE" sz="2000" dirty="0">
                <a:solidFill>
                  <a:srgbClr val="595959"/>
                </a:solidFill>
              </a:rPr>
              <a:t>nemmeno</a:t>
            </a:r>
            <a:r>
              <a:rPr lang="en-IE" sz="2000" b="1" dirty="0">
                <a:solidFill>
                  <a:srgbClr val="595959"/>
                </a:solidFill>
              </a:rPr>
              <a:t> profitti</a:t>
            </a:r>
            <a:r>
              <a:rPr lang="en-IE" sz="2000" dirty="0">
                <a:solidFill>
                  <a:srgbClr val="595959"/>
                </a:solidFill>
              </a:rPr>
              <a:t>. Si tratta di un traguardo fondamentale: raggiungere il punto di pareggio significa che la tua attività è in grado di sostenersi. </a:t>
            </a:r>
          </a:p>
          <a:p>
            <a:pPr marL="342900" indent="-342900">
              <a:spcAft>
                <a:spcPts val="600"/>
              </a:spcAft>
              <a:buFont typeface="Wingdings" panose="05000000000000000000" pitchFamily="2" charset="2"/>
              <a:buChar char="Ø"/>
            </a:pPr>
            <a:r>
              <a:rPr lang="en-IE" sz="2000" b="1" dirty="0">
                <a:solidFill>
                  <a:srgbClr val="E96751"/>
                </a:solidFill>
              </a:rPr>
              <a:t>L'analisi della redditività </a:t>
            </a:r>
            <a:r>
              <a:rPr lang="en-IE" sz="2000" dirty="0">
                <a:solidFill>
                  <a:srgbClr val="595959"/>
                </a:solidFill>
              </a:rPr>
              <a:t>fa un passo avanti per determinare come passare dal pareggio al raggiungimento del </a:t>
            </a:r>
            <a:r>
              <a:rPr lang="en-IE" sz="2000" b="1" dirty="0">
                <a:solidFill>
                  <a:srgbClr val="595959"/>
                </a:solidFill>
              </a:rPr>
              <a:t>profitto desiderato. </a:t>
            </a:r>
            <a:r>
              <a:rPr lang="en-IE" sz="2000" dirty="0">
                <a:solidFill>
                  <a:srgbClr val="595959"/>
                </a:solidFill>
              </a:rPr>
              <a:t>Lo scopo è calcolare </a:t>
            </a:r>
            <a:r>
              <a:rPr lang="en-US" sz="2000" b="1" dirty="0">
                <a:solidFill>
                  <a:srgbClr val="595959"/>
                </a:solidFill>
              </a:rPr>
              <a:t>il numero di notti </a:t>
            </a:r>
            <a:r>
              <a:rPr lang="en-US" sz="2000" dirty="0">
                <a:solidFill>
                  <a:srgbClr val="595959"/>
                </a:solidFill>
              </a:rPr>
              <a:t>che è necessario </a:t>
            </a:r>
            <a:r>
              <a:rPr lang="en-US" sz="2000" b="1" dirty="0">
                <a:solidFill>
                  <a:srgbClr val="595959"/>
                </a:solidFill>
              </a:rPr>
              <a:t>prenotare per raggiungere il pareggio (coprire tutti i costi) </a:t>
            </a:r>
            <a:r>
              <a:rPr lang="en-US" sz="2000" dirty="0">
                <a:solidFill>
                  <a:srgbClr val="595959"/>
                </a:solidFill>
              </a:rPr>
              <a:t>ed esaminare come </a:t>
            </a:r>
            <a:r>
              <a:rPr lang="en-US" sz="2000" b="1" dirty="0">
                <a:solidFill>
                  <a:srgbClr val="595959"/>
                </a:solidFill>
              </a:rPr>
              <a:t>diversi scenari di prezzo e occupazione influiscono </a:t>
            </a:r>
            <a:r>
              <a:rPr lang="en-IE" sz="2000" dirty="0">
                <a:solidFill>
                  <a:srgbClr val="595959"/>
                </a:solidFill>
              </a:rPr>
              <a:t>su questo e sui vostri obiettivi di profitto. </a:t>
            </a:r>
          </a:p>
          <a:p>
            <a:pPr marL="342900" indent="-342900">
              <a:spcAft>
                <a:spcPts val="600"/>
              </a:spcAft>
              <a:buFont typeface="Wingdings" panose="05000000000000000000" pitchFamily="2" charset="2"/>
              <a:buChar char="Ø"/>
            </a:pPr>
            <a:endParaRPr lang="en-IE" sz="2000" dirty="0"/>
          </a:p>
        </p:txBody>
      </p:sp>
      <p:sp>
        <p:nvSpPr>
          <p:cNvPr id="5" name="Text Placeholder 4">
            <a:extLst>
              <a:ext uri="{FF2B5EF4-FFF2-40B4-BE49-F238E27FC236}">
                <a16:creationId xmlns:a16="http://schemas.microsoft.com/office/drawing/2014/main" id="{63627735-8AAF-535F-4BC1-B469927E59E1}"/>
              </a:ext>
            </a:extLst>
          </p:cNvPr>
          <p:cNvSpPr>
            <a:spLocks noGrp="1"/>
          </p:cNvSpPr>
          <p:nvPr>
            <p:ph type="body" sz="quarter" idx="18"/>
          </p:nvPr>
        </p:nvSpPr>
        <p:spPr/>
        <p:txBody>
          <a:bodyPr/>
          <a:lstStyle/>
          <a:p>
            <a:r>
              <a:rPr lang="en-IE" b="0" dirty="0"/>
              <a:t>Notti di pareggio</a:t>
            </a:r>
          </a:p>
        </p:txBody>
      </p:sp>
      <p:sp>
        <p:nvSpPr>
          <p:cNvPr id="6" name="Text Placeholder 5">
            <a:extLst>
              <a:ext uri="{FF2B5EF4-FFF2-40B4-BE49-F238E27FC236}">
                <a16:creationId xmlns:a16="http://schemas.microsoft.com/office/drawing/2014/main" id="{29C0FF0A-A725-BC4E-7A30-AB66FB3CC464}"/>
              </a:ext>
            </a:extLst>
          </p:cNvPr>
          <p:cNvSpPr>
            <a:spLocks noGrp="1"/>
          </p:cNvSpPr>
          <p:nvPr>
            <p:ph type="body" sz="quarter" idx="19"/>
          </p:nvPr>
        </p:nvSpPr>
        <p:spPr>
          <a:xfrm>
            <a:off x="333198" y="701326"/>
            <a:ext cx="3092298" cy="385564"/>
          </a:xfrm>
        </p:spPr>
        <p:txBody>
          <a:bodyPr/>
          <a:lstStyle/>
          <a:p>
            <a:r>
              <a:rPr lang="en-IE" dirty="0"/>
              <a:t>Trovare il punto di pareggio</a:t>
            </a:r>
          </a:p>
          <a:p>
            <a:endParaRPr lang="en-IE" dirty="0"/>
          </a:p>
        </p:txBody>
      </p:sp>
    </p:spTree>
    <p:extLst>
      <p:ext uri="{BB962C8B-B14F-4D97-AF65-F5344CB8AC3E}">
        <p14:creationId xmlns:p14="http://schemas.microsoft.com/office/powerpoint/2010/main" val="8139556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EDFA3-A862-AB2E-DCEB-298004BE541A}"/>
            </a:ext>
          </a:extLst>
        </p:cNvPr>
        <p:cNvGrpSpPr/>
        <p:nvPr/>
      </p:nvGrpSpPr>
      <p:grpSpPr>
        <a:xfrm>
          <a:off x="0" y="0"/>
          <a:ext cx="0" cy="0"/>
          <a:chOff x="0" y="0"/>
          <a:chExt cx="0" cy="0"/>
        </a:xfrm>
      </p:grpSpPr>
      <p:sp>
        <p:nvSpPr>
          <p:cNvPr id="25" name="Flowchart: Alternate Process 24">
            <a:extLst>
              <a:ext uri="{FF2B5EF4-FFF2-40B4-BE49-F238E27FC236}">
                <a16:creationId xmlns:a16="http://schemas.microsoft.com/office/drawing/2014/main" id="{8C1643F6-069C-8FC4-6333-C2B348E80E99}"/>
              </a:ext>
            </a:extLst>
          </p:cNvPr>
          <p:cNvSpPr/>
          <p:nvPr/>
        </p:nvSpPr>
        <p:spPr>
          <a:xfrm>
            <a:off x="1318680" y="2204626"/>
            <a:ext cx="10146542" cy="883552"/>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9FEAF3D2-C8E9-4D55-A642-B16A84F7CFB6}"/>
              </a:ext>
            </a:extLst>
          </p:cNvPr>
          <p:cNvSpPr/>
          <p:nvPr/>
        </p:nvSpPr>
        <p:spPr>
          <a:xfrm>
            <a:off x="817828" y="937375"/>
            <a:ext cx="10595240" cy="1136848"/>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DF413E09-2C35-83B2-C532-34AE092FC521}"/>
              </a:ext>
            </a:extLst>
          </p:cNvPr>
          <p:cNvSpPr>
            <a:spLocks noGrp="1"/>
          </p:cNvSpPr>
          <p:nvPr>
            <p:ph type="body" sz="quarter" idx="16"/>
          </p:nvPr>
        </p:nvSpPr>
        <p:spPr>
          <a:xfrm>
            <a:off x="992588" y="230550"/>
            <a:ext cx="10614687" cy="803654"/>
          </a:xfrm>
        </p:spPr>
        <p:txBody>
          <a:bodyPr/>
          <a:lstStyle/>
          <a:p>
            <a:r>
              <a:rPr lang="en-US" sz="3200" dirty="0">
                <a:solidFill>
                  <a:srgbClr val="459597"/>
                </a:solidFill>
              </a:rPr>
              <a:t>Numero di notti disponibili </a:t>
            </a:r>
          </a:p>
        </p:txBody>
      </p:sp>
      <p:cxnSp>
        <p:nvCxnSpPr>
          <p:cNvPr id="2" name="Straight Connector 1">
            <a:extLst>
              <a:ext uri="{FF2B5EF4-FFF2-40B4-BE49-F238E27FC236}">
                <a16:creationId xmlns:a16="http://schemas.microsoft.com/office/drawing/2014/main" id="{30C3F659-9964-7F42-7302-5612EBD8F84D}"/>
              </a:ext>
            </a:extLst>
          </p:cNvPr>
          <p:cNvCxnSpPr>
            <a:cxnSpLocks/>
          </p:cNvCxnSpPr>
          <p:nvPr/>
        </p:nvCxnSpPr>
        <p:spPr>
          <a:xfrm>
            <a:off x="50480" y="814399"/>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4E2B0F6B-BF20-B122-D73E-5E1A206C0EBC}"/>
              </a:ext>
            </a:extLst>
          </p:cNvPr>
          <p:cNvSpPr>
            <a:spLocks noGrp="1"/>
          </p:cNvSpPr>
          <p:nvPr>
            <p:ph type="body" sz="quarter" idx="18"/>
          </p:nvPr>
        </p:nvSpPr>
        <p:spPr>
          <a:xfrm>
            <a:off x="1358576" y="994254"/>
            <a:ext cx="9954728" cy="803653"/>
          </a:xfrm>
        </p:spPr>
        <p:txBody>
          <a:bodyPr/>
          <a:lstStyle/>
          <a:p>
            <a:pPr marL="0" indent="0">
              <a:spcAft>
                <a:spcPts val="600"/>
              </a:spcAft>
            </a:pPr>
            <a:r>
              <a:rPr lang="en-US" b="1" dirty="0">
                <a:solidFill>
                  <a:srgbClr val="E96751"/>
                </a:solidFill>
              </a:rPr>
              <a:t>Tratto dalla Sezione 3. </a:t>
            </a:r>
            <a:r>
              <a:rPr lang="en-US" sz="2200" dirty="0">
                <a:solidFill>
                  <a:srgbClr val="595959"/>
                </a:solidFill>
              </a:rPr>
              <a:t>Determina il numero </a:t>
            </a:r>
            <a:r>
              <a:rPr lang="en-IE" sz="2200" dirty="0">
                <a:solidFill>
                  <a:srgbClr val="595959"/>
                </a:solidFill>
              </a:rPr>
              <a:t>di notti </a:t>
            </a:r>
            <a:r>
              <a:rPr lang="en-IE" sz="2200" dirty="0" err="1">
                <a:solidFill>
                  <a:srgbClr val="595959"/>
                </a:solidFill>
              </a:rPr>
              <a:t>disponibili </a:t>
            </a:r>
            <a:r>
              <a:rPr lang="en-IE" sz="2200" dirty="0">
                <a:solidFill>
                  <a:srgbClr val="595959"/>
                </a:solidFill>
              </a:rPr>
              <a:t>all'anno. Supponiamo che tu operi tutto l'anno, 365 notti. </a:t>
            </a:r>
            <a:r>
              <a:rPr lang="en-US" sz="2200" dirty="0">
                <a:solidFill>
                  <a:srgbClr val="595959"/>
                </a:solidFill>
              </a:rPr>
              <a:t>(Puoi modificare questo dato se sei aperto stagionalmente, ad esempio 300 notti, 250, ecc.)</a:t>
            </a:r>
            <a:endParaRPr lang="en-US" sz="2200" i="1" dirty="0">
              <a:solidFill>
                <a:srgbClr val="595959"/>
              </a:solidFill>
            </a:endParaRPr>
          </a:p>
        </p:txBody>
      </p:sp>
      <p:sp>
        <p:nvSpPr>
          <p:cNvPr id="21" name="Text Placeholder 5">
            <a:extLst>
              <a:ext uri="{FF2B5EF4-FFF2-40B4-BE49-F238E27FC236}">
                <a16:creationId xmlns:a16="http://schemas.microsoft.com/office/drawing/2014/main" id="{A66A3942-DCD2-8A7C-0226-AD5984C50620}"/>
              </a:ext>
            </a:extLst>
          </p:cNvPr>
          <p:cNvSpPr txBox="1">
            <a:spLocks/>
          </p:cNvSpPr>
          <p:nvPr/>
        </p:nvSpPr>
        <p:spPr>
          <a:xfrm>
            <a:off x="1469032" y="2284525"/>
            <a:ext cx="9996190" cy="80365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b="1" dirty="0">
                <a:solidFill>
                  <a:schemeClr val="bg1"/>
                </a:solidFill>
              </a:rPr>
              <a:t>Notti disponibili </a:t>
            </a:r>
            <a:r>
              <a:rPr lang="en-US" dirty="0">
                <a:solidFill>
                  <a:schemeClr val="bg1"/>
                </a:solidFill>
              </a:rPr>
              <a:t>= Notti totali in un anno – Notti bloccate dal proprietario – Giorni di manutenzione – Chiusure stagionali</a:t>
            </a:r>
          </a:p>
        </p:txBody>
      </p:sp>
      <p:sp>
        <p:nvSpPr>
          <p:cNvPr id="26" name="Flowchart: Alternate Process 25">
            <a:extLst>
              <a:ext uri="{FF2B5EF4-FFF2-40B4-BE49-F238E27FC236}">
                <a16:creationId xmlns:a16="http://schemas.microsoft.com/office/drawing/2014/main" id="{160BC8EA-48E5-EC94-AFFA-E3C4ACA7DD74}"/>
              </a:ext>
            </a:extLst>
          </p:cNvPr>
          <p:cNvSpPr/>
          <p:nvPr/>
        </p:nvSpPr>
        <p:spPr>
          <a:xfrm>
            <a:off x="1358576" y="3260796"/>
            <a:ext cx="9964593" cy="351147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B3F623AC-535D-5D75-A9B4-DD5A3407206B}"/>
              </a:ext>
            </a:extLst>
          </p:cNvPr>
          <p:cNvCxnSpPr>
            <a:cxnSpLocks/>
            <a:stCxn id="24" idx="1"/>
            <a:endCxn id="25" idx="1"/>
          </p:cNvCxnSpPr>
          <p:nvPr/>
        </p:nvCxnSpPr>
        <p:spPr>
          <a:xfrm rot="10800000" flipH="1" flipV="1">
            <a:off x="817828" y="1505798"/>
            <a:ext cx="500852" cy="1140603"/>
          </a:xfrm>
          <a:prstGeom prst="bentConnector3">
            <a:avLst>
              <a:gd name="adj1" fmla="val -4564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63504AA-514F-7714-9654-0050D4386F76}"/>
              </a:ext>
            </a:extLst>
          </p:cNvPr>
          <p:cNvCxnSpPr>
            <a:cxnSpLocks/>
          </p:cNvCxnSpPr>
          <p:nvPr/>
        </p:nvCxnSpPr>
        <p:spPr>
          <a:xfrm rot="16200000" flipH="1">
            <a:off x="-356708" y="3592452"/>
            <a:ext cx="2613798" cy="721698"/>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E4038EFD-4108-7816-7550-CE4986C79391}"/>
              </a:ext>
            </a:extLst>
          </p:cNvPr>
          <p:cNvSpPr txBox="1">
            <a:spLocks/>
          </p:cNvSpPr>
          <p:nvPr/>
        </p:nvSpPr>
        <p:spPr>
          <a:xfrm>
            <a:off x="1453649" y="3342235"/>
            <a:ext cx="9817366" cy="80365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sz="2200" dirty="0">
                <a:solidFill>
                  <a:srgbClr val="595959"/>
                </a:solidFill>
              </a:rPr>
              <a:t>Questo numero è essenziale per calcolare tassi di occupazione realistici. Ti aiuta a proiettare il massimo ricavo e a comprendere i limiti operativi. Utilizzerai questa cifra nell'analisi del punto di pareggio e nella pianificazione dei ricavi.</a:t>
            </a:r>
          </a:p>
          <a:p>
            <a:pPr marL="0" indent="0">
              <a:lnSpc>
                <a:spcPct val="100000"/>
              </a:lnSpc>
              <a:spcBef>
                <a:spcPts val="0"/>
              </a:spcBef>
              <a:spcAft>
                <a:spcPts val="600"/>
              </a:spcAft>
            </a:pPr>
            <a:r>
              <a:rPr lang="en-US" sz="2200" b="1" dirty="0">
                <a:solidFill>
                  <a:srgbClr val="494949"/>
                </a:solidFill>
              </a:rPr>
              <a:t> </a:t>
            </a:r>
            <a:endParaRPr lang="en-US" sz="2200" dirty="0">
              <a:solidFill>
                <a:srgbClr val="494949"/>
              </a:solidFill>
            </a:endParaRPr>
          </a:p>
        </p:txBody>
      </p:sp>
      <p:graphicFrame>
        <p:nvGraphicFramePr>
          <p:cNvPr id="8" name="Table 7">
            <a:extLst>
              <a:ext uri="{FF2B5EF4-FFF2-40B4-BE49-F238E27FC236}">
                <a16:creationId xmlns:a16="http://schemas.microsoft.com/office/drawing/2014/main" id="{066FBBF9-5F78-6E2C-CFE9-F42E4A2E3DFE}"/>
              </a:ext>
            </a:extLst>
          </p:cNvPr>
          <p:cNvGraphicFramePr>
            <a:graphicFrameLocks noGrp="1"/>
          </p:cNvGraphicFramePr>
          <p:nvPr/>
        </p:nvGraphicFramePr>
        <p:xfrm>
          <a:off x="1554757" y="4506507"/>
          <a:ext cx="8608418" cy="2651760"/>
        </p:xfrm>
        <a:graphic>
          <a:graphicData uri="http://schemas.openxmlformats.org/drawingml/2006/table">
            <a:tbl>
              <a:tblPr/>
              <a:tblGrid>
                <a:gridCol w="4304209">
                  <a:extLst>
                    <a:ext uri="{9D8B030D-6E8A-4147-A177-3AD203B41FA5}">
                      <a16:colId xmlns:a16="http://schemas.microsoft.com/office/drawing/2014/main" val="3346008039"/>
                    </a:ext>
                  </a:extLst>
                </a:gridCol>
                <a:gridCol w="4304209">
                  <a:extLst>
                    <a:ext uri="{9D8B030D-6E8A-4147-A177-3AD203B41FA5}">
                      <a16:colId xmlns:a16="http://schemas.microsoft.com/office/drawing/2014/main" val="3983309515"/>
                    </a:ext>
                  </a:extLst>
                </a:gridCol>
              </a:tblGrid>
              <a:tr h="0">
                <a:tc>
                  <a:txBody>
                    <a:bodyPr/>
                    <a:lstStyle/>
                    <a:p>
                      <a:pPr>
                        <a:buNone/>
                      </a:pPr>
                      <a:r>
                        <a:rPr lang="en-US" b="1" dirty="0">
                          <a:solidFill>
                            <a:schemeClr val="bg1"/>
                          </a:solidFill>
                        </a:rPr>
                        <a:t>Totale notti in un anno</a:t>
                      </a: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dirty="0">
                          <a:solidFill>
                            <a:schemeClr val="bg1"/>
                          </a:solidFill>
                        </a:rPr>
                        <a:t>365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378331555"/>
                  </a:ext>
                </a:extLst>
              </a:tr>
              <a:tr h="0">
                <a:tc>
                  <a:txBody>
                    <a:bodyPr/>
                    <a:lstStyle/>
                    <a:p>
                      <a:pPr>
                        <a:buNone/>
                      </a:pPr>
                      <a:r>
                        <a:rPr lang="en-US" dirty="0">
                          <a:solidFill>
                            <a:srgbClr val="595959"/>
                          </a:solidFill>
                        </a:rPr>
                        <a:t>Utilizzo da parte del proprietario (ad esempio, vacanze, soggiorni personali)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140182"/>
                  </a:ext>
                </a:extLst>
              </a:tr>
              <a:tr h="0">
                <a:tc>
                  <a:txBody>
                    <a:bodyPr/>
                    <a:lstStyle/>
                    <a:p>
                      <a:pPr>
                        <a:buNone/>
                      </a:pPr>
                      <a:r>
                        <a:rPr lang="en-US" dirty="0">
                          <a:solidFill>
                            <a:srgbClr val="595959"/>
                          </a:solidFill>
                        </a:rPr>
                        <a:t>Giorni di manutenzione programmata (ad es. pulizie approfondite, riparazioni)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9069515"/>
                  </a:ext>
                </a:extLst>
              </a:tr>
              <a:tr h="0">
                <a:tc>
                  <a:txBody>
                    <a:bodyPr/>
                    <a:lstStyle/>
                    <a:p>
                      <a:pPr>
                        <a:buNone/>
                      </a:pPr>
                      <a:r>
                        <a:rPr lang="en-US">
                          <a:solidFill>
                            <a:srgbClr val="595959"/>
                          </a:solidFill>
                        </a:rPr>
                        <a:t>Chiusure fuori stagione (ad es. chiuso da gennaio a febbraio)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5051693"/>
                  </a:ext>
                </a:extLst>
              </a:tr>
              <a:tr h="0">
                <a:tc>
                  <a:txBody>
                    <a:bodyPr/>
                    <a:lstStyle/>
                    <a:p>
                      <a:pPr>
                        <a:buNone/>
                      </a:pPr>
                      <a:r>
                        <a:rPr lang="en-IE" b="1" dirty="0">
                          <a:solidFill>
                            <a:schemeClr val="bg1"/>
                          </a:solidFill>
                        </a:rPr>
                        <a:t>Notti disponibili</a:t>
                      </a:r>
                      <a:endParaRPr lang="en-IE"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a:txBody>
                    <a:bodyPr/>
                    <a:lstStyle/>
                    <a:p>
                      <a:pPr>
                        <a:buNone/>
                      </a:pPr>
                      <a:r>
                        <a:rPr lang="en-US" dirty="0">
                          <a:solidFill>
                            <a:schemeClr val="bg1"/>
                          </a:solidFill>
                        </a:rPr>
                        <a:t>365 – 30 – 10 – 45 =</a:t>
                      </a:r>
                      <a:r>
                        <a:rPr lang="en-US" b="1" dirty="0">
                          <a:solidFill>
                            <a:schemeClr val="bg1"/>
                          </a:solidFill>
                        </a:rPr>
                        <a:t> 280 notti</a:t>
                      </a: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extLst>
                  <a:ext uri="{0D108BD9-81ED-4DB2-BD59-A6C34878D82A}">
                    <a16:rowId xmlns:a16="http://schemas.microsoft.com/office/drawing/2014/main" val="2240283204"/>
                  </a:ext>
                </a:extLst>
              </a:tr>
            </a:tbl>
          </a:graphicData>
        </a:graphic>
      </p:graphicFrame>
      <p:grpSp>
        <p:nvGrpSpPr>
          <p:cNvPr id="11" name="Group 10">
            <a:extLst>
              <a:ext uri="{FF2B5EF4-FFF2-40B4-BE49-F238E27FC236}">
                <a16:creationId xmlns:a16="http://schemas.microsoft.com/office/drawing/2014/main" id="{DE04D0BB-4F47-831C-AA38-E2652541D512}"/>
              </a:ext>
            </a:extLst>
          </p:cNvPr>
          <p:cNvGrpSpPr/>
          <p:nvPr/>
        </p:nvGrpSpPr>
        <p:grpSpPr>
          <a:xfrm>
            <a:off x="10976005" y="186976"/>
            <a:ext cx="1081945" cy="1011723"/>
            <a:chOff x="1016000" y="1137920"/>
            <a:chExt cx="1016000" cy="1016000"/>
          </a:xfrm>
        </p:grpSpPr>
        <p:sp>
          <p:nvSpPr>
            <p:cNvPr id="12" name="Oval 11">
              <a:extLst>
                <a:ext uri="{FF2B5EF4-FFF2-40B4-BE49-F238E27FC236}">
                  <a16:creationId xmlns:a16="http://schemas.microsoft.com/office/drawing/2014/main" id="{05278187-95CF-4BB4-8954-1DAD181C8AE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98998746-99C2-D13F-444E-B85F358D59D8}"/>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17</a:t>
              </a:r>
            </a:p>
          </p:txBody>
        </p:sp>
      </p:grpSp>
    </p:spTree>
    <p:extLst>
      <p:ext uri="{BB962C8B-B14F-4D97-AF65-F5344CB8AC3E}">
        <p14:creationId xmlns:p14="http://schemas.microsoft.com/office/powerpoint/2010/main" val="13134523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0B802-E6E1-040D-A9B3-C7909091A5F8}"/>
            </a:ext>
          </a:extLst>
        </p:cNvPr>
        <p:cNvGrpSpPr/>
        <p:nvPr/>
      </p:nvGrpSpPr>
      <p:grpSpPr>
        <a:xfrm>
          <a:off x="0" y="0"/>
          <a:ext cx="0" cy="0"/>
          <a:chOff x="0" y="0"/>
          <a:chExt cx="0" cy="0"/>
        </a:xfrm>
      </p:grpSpPr>
      <p:sp>
        <p:nvSpPr>
          <p:cNvPr id="25" name="Flowchart: Alternate Process 24">
            <a:extLst>
              <a:ext uri="{FF2B5EF4-FFF2-40B4-BE49-F238E27FC236}">
                <a16:creationId xmlns:a16="http://schemas.microsoft.com/office/drawing/2014/main" id="{F917646B-1ED7-289C-0D7B-2323DB188BA3}"/>
              </a:ext>
            </a:extLst>
          </p:cNvPr>
          <p:cNvSpPr/>
          <p:nvPr/>
        </p:nvSpPr>
        <p:spPr>
          <a:xfrm>
            <a:off x="1318680" y="2421796"/>
            <a:ext cx="10146542" cy="883552"/>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C7C2EC8F-2FB0-6CBB-C1D7-E97DE399F07C}"/>
              </a:ext>
            </a:extLst>
          </p:cNvPr>
          <p:cNvSpPr/>
          <p:nvPr/>
        </p:nvSpPr>
        <p:spPr>
          <a:xfrm>
            <a:off x="817828" y="1233827"/>
            <a:ext cx="10595240" cy="1071223"/>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37D1D478-9209-C788-BD22-F99B16858DCD}"/>
              </a:ext>
            </a:extLst>
          </p:cNvPr>
          <p:cNvSpPr>
            <a:spLocks noGrp="1"/>
          </p:cNvSpPr>
          <p:nvPr>
            <p:ph type="body" sz="quarter" idx="16"/>
          </p:nvPr>
        </p:nvSpPr>
        <p:spPr>
          <a:xfrm>
            <a:off x="608740" y="147691"/>
            <a:ext cx="11013415" cy="803654"/>
          </a:xfrm>
        </p:spPr>
        <p:txBody>
          <a:bodyPr/>
          <a:lstStyle/>
          <a:p>
            <a:pPr algn="ctr">
              <a:spcBef>
                <a:spcPts val="0"/>
              </a:spcBef>
            </a:pPr>
            <a:r>
              <a:rPr lang="en-US" sz="3000" dirty="0">
                <a:solidFill>
                  <a:srgbClr val="E96751"/>
                </a:solidFill>
              </a:rPr>
              <a:t>Stima dell'occupazione effettiva</a:t>
            </a:r>
          </a:p>
          <a:p>
            <a:pPr algn="ctr">
              <a:spcBef>
                <a:spcPts val="0"/>
              </a:spcBef>
            </a:pPr>
            <a:r>
              <a:rPr lang="en-US" sz="2400" b="0" dirty="0">
                <a:solidFill>
                  <a:srgbClr val="E96751"/>
                </a:solidFill>
              </a:rPr>
              <a:t>Stima quante delle notti disponibili riuscirai realisticamente a prenotare</a:t>
            </a:r>
          </a:p>
        </p:txBody>
      </p:sp>
      <p:cxnSp>
        <p:nvCxnSpPr>
          <p:cNvPr id="2" name="Straight Connector 1">
            <a:extLst>
              <a:ext uri="{FF2B5EF4-FFF2-40B4-BE49-F238E27FC236}">
                <a16:creationId xmlns:a16="http://schemas.microsoft.com/office/drawing/2014/main" id="{3CF4D872-0405-E160-BAD8-D02C68367977}"/>
              </a:ext>
            </a:extLst>
          </p:cNvPr>
          <p:cNvCxnSpPr>
            <a:cxnSpLocks/>
          </p:cNvCxnSpPr>
          <p:nvPr/>
        </p:nvCxnSpPr>
        <p:spPr>
          <a:xfrm>
            <a:off x="50480" y="111085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F573F841-1A5B-74BA-9D2A-0ED989FF7559}"/>
              </a:ext>
            </a:extLst>
          </p:cNvPr>
          <p:cNvSpPr>
            <a:spLocks noGrp="1"/>
          </p:cNvSpPr>
          <p:nvPr>
            <p:ph type="body" sz="quarter" idx="18"/>
          </p:nvPr>
        </p:nvSpPr>
        <p:spPr>
          <a:xfrm>
            <a:off x="1360142" y="1363368"/>
            <a:ext cx="9954728" cy="803653"/>
          </a:xfrm>
        </p:spPr>
        <p:txBody>
          <a:bodyPr/>
          <a:lstStyle/>
          <a:p>
            <a:pPr marL="0" indent="0">
              <a:spcAft>
                <a:spcPts val="600"/>
              </a:spcAft>
            </a:pPr>
            <a:r>
              <a:rPr lang="en-US" sz="2000" dirty="0">
                <a:solidFill>
                  <a:srgbClr val="595959"/>
                </a:solidFill>
              </a:rPr>
              <a:t>Si tratta di </a:t>
            </a:r>
            <a:r>
              <a:rPr lang="en-US" sz="2000" b="1" dirty="0">
                <a:solidFill>
                  <a:srgbClr val="595959"/>
                </a:solidFill>
              </a:rPr>
              <a:t>prevedere l'occupazione effettiva </a:t>
            </a:r>
            <a:r>
              <a:rPr lang="en-US" sz="2000" dirty="0">
                <a:solidFill>
                  <a:srgbClr val="595959"/>
                </a:solidFill>
              </a:rPr>
              <a:t>in base alle tendenze di mercato, alla domanda locale e all'attrattiva della tua proprietà. Ti aiuta a proiettare le entrate.</a:t>
            </a:r>
            <a:endParaRPr lang="en-US" sz="2000" i="1" dirty="0">
              <a:solidFill>
                <a:srgbClr val="595959"/>
              </a:solidFill>
            </a:endParaRPr>
          </a:p>
        </p:txBody>
      </p:sp>
      <p:sp>
        <p:nvSpPr>
          <p:cNvPr id="21" name="Text Placeholder 5">
            <a:extLst>
              <a:ext uri="{FF2B5EF4-FFF2-40B4-BE49-F238E27FC236}">
                <a16:creationId xmlns:a16="http://schemas.microsoft.com/office/drawing/2014/main" id="{1D681D67-C11D-C3EF-5017-3D65F59B0395}"/>
              </a:ext>
            </a:extLst>
          </p:cNvPr>
          <p:cNvSpPr txBox="1">
            <a:spLocks/>
          </p:cNvSpPr>
          <p:nvPr/>
        </p:nvSpPr>
        <p:spPr>
          <a:xfrm>
            <a:off x="1469032" y="2501695"/>
            <a:ext cx="9996190" cy="80365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2200" b="1" dirty="0">
                <a:solidFill>
                  <a:schemeClr val="bg1"/>
                </a:solidFill>
              </a:rPr>
              <a:t>Richiede ricerche e ulteriori analisi delle tendenze di mercato: </a:t>
            </a:r>
            <a:r>
              <a:rPr lang="en-US" sz="2200" dirty="0">
                <a:solidFill>
                  <a:schemeClr val="bg1"/>
                </a:solidFill>
              </a:rPr>
              <a:t>controlla annunci simili su Airbnb, Booking.com o rapporti sul turismo. Intervalli tipici:</a:t>
            </a:r>
          </a:p>
        </p:txBody>
      </p:sp>
      <p:sp>
        <p:nvSpPr>
          <p:cNvPr id="26" name="Flowchart: Alternate Process 25">
            <a:extLst>
              <a:ext uri="{FF2B5EF4-FFF2-40B4-BE49-F238E27FC236}">
                <a16:creationId xmlns:a16="http://schemas.microsoft.com/office/drawing/2014/main" id="{03564E1B-FE7D-7168-A6BC-26017B0FDDCF}"/>
              </a:ext>
            </a:extLst>
          </p:cNvPr>
          <p:cNvSpPr/>
          <p:nvPr/>
        </p:nvSpPr>
        <p:spPr>
          <a:xfrm>
            <a:off x="1358576" y="3477966"/>
            <a:ext cx="9964593" cy="3232343"/>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CDD9E451-A0D9-FCF3-34F7-9437DD4BFAFD}"/>
              </a:ext>
            </a:extLst>
          </p:cNvPr>
          <p:cNvCxnSpPr>
            <a:cxnSpLocks/>
            <a:stCxn id="24" idx="1"/>
            <a:endCxn id="25" idx="1"/>
          </p:cNvCxnSpPr>
          <p:nvPr/>
        </p:nvCxnSpPr>
        <p:spPr>
          <a:xfrm rot="10800000" flipH="1" flipV="1">
            <a:off x="817828" y="1769438"/>
            <a:ext cx="500852" cy="1094133"/>
          </a:xfrm>
          <a:prstGeom prst="bentConnector3">
            <a:avLst>
              <a:gd name="adj1" fmla="val -4564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1F7E5B5-B422-9998-4DFD-8A2B6578ABA0}"/>
              </a:ext>
            </a:extLst>
          </p:cNvPr>
          <p:cNvCxnSpPr>
            <a:cxnSpLocks/>
          </p:cNvCxnSpPr>
          <p:nvPr/>
        </p:nvCxnSpPr>
        <p:spPr>
          <a:xfrm rot="16200000" flipH="1">
            <a:off x="-361326" y="3786711"/>
            <a:ext cx="2613798" cy="721698"/>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17601D9C-0E0B-A1E7-D4A8-37CFA6B7FD48}"/>
              </a:ext>
            </a:extLst>
          </p:cNvPr>
          <p:cNvSpPr txBox="1">
            <a:spLocks/>
          </p:cNvSpPr>
          <p:nvPr/>
        </p:nvSpPr>
        <p:spPr>
          <a:xfrm>
            <a:off x="1453649" y="3559405"/>
            <a:ext cx="9817366" cy="80365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spcAft>
                <a:spcPts val="600"/>
              </a:spcAft>
              <a:buFont typeface="+mj-lt"/>
              <a:buAutoNum type="arabicPeriod"/>
            </a:pPr>
            <a:r>
              <a:rPr lang="en-US" sz="1800" dirty="0">
                <a:solidFill>
                  <a:srgbClr val="595959"/>
                </a:solidFill>
              </a:rPr>
              <a:t>Previsioni sul turismo rurale basate sui dati DMO: 20-40%</a:t>
            </a:r>
          </a:p>
          <a:p>
            <a:pPr marL="457200" indent="-457200">
              <a:lnSpc>
                <a:spcPct val="100000"/>
              </a:lnSpc>
              <a:spcBef>
                <a:spcPts val="0"/>
              </a:spcBef>
              <a:spcAft>
                <a:spcPts val="600"/>
              </a:spcAft>
              <a:buFont typeface="+mj-lt"/>
              <a:buAutoNum type="arabicPeriod"/>
            </a:pPr>
            <a:r>
              <a:rPr lang="en-US" sz="1800" dirty="0">
                <a:solidFill>
                  <a:srgbClr val="595959"/>
                </a:solidFill>
              </a:rPr>
              <a:t>Aree turistiche popolari: 50-80%. I siti di glamping nelle vicinanze hanno un'occupazione media del 45% </a:t>
            </a:r>
          </a:p>
          <a:p>
            <a:pPr marL="457200" indent="-457200">
              <a:lnSpc>
                <a:spcPct val="100000"/>
              </a:lnSpc>
              <a:spcBef>
                <a:spcPts val="0"/>
              </a:spcBef>
              <a:spcAft>
                <a:spcPts val="600"/>
              </a:spcAft>
              <a:buFont typeface="+mj-lt"/>
              <a:buAutoNum type="arabicPeriod"/>
            </a:pPr>
            <a:r>
              <a:rPr lang="en-US" sz="1800" b="1" dirty="0">
                <a:solidFill>
                  <a:srgbClr val="595959"/>
                </a:solidFill>
              </a:rPr>
              <a:t>Considera la stagionalità: </a:t>
            </a:r>
            <a:r>
              <a:rPr lang="en-US" sz="1800" dirty="0">
                <a:solidFill>
                  <a:srgbClr val="595959"/>
                </a:solidFill>
              </a:rPr>
              <a:t>suddividi l'anno in alta, media e bassa stagione. Stima le prenotazioni per stagione in base alla domanda. | Alta stagione (luglio-agosto): 70% | Media stagione (maggio-giugno, settembre): 50% | Bassa stagione (resto dell'anno): 20% </a:t>
            </a:r>
          </a:p>
          <a:p>
            <a:pPr marL="457200" indent="-457200">
              <a:lnSpc>
                <a:spcPct val="100000"/>
              </a:lnSpc>
              <a:spcBef>
                <a:spcPts val="0"/>
              </a:spcBef>
              <a:spcAft>
                <a:spcPts val="600"/>
              </a:spcAft>
              <a:buFont typeface="+mj-lt"/>
              <a:buAutoNum type="arabicPeriod"/>
            </a:pPr>
            <a:r>
              <a:rPr lang="en-US" sz="1800" b="1" dirty="0">
                <a:solidFill>
                  <a:srgbClr val="595959"/>
                </a:solidFill>
              </a:rPr>
              <a:t>Fattori relativi alla vostra offerta e alla </a:t>
            </a:r>
            <a:r>
              <a:rPr lang="en-US" sz="1800" dirty="0">
                <a:solidFill>
                  <a:srgbClr val="595959"/>
                </a:solidFill>
              </a:rPr>
              <a:t>vostra</a:t>
            </a:r>
            <a:r>
              <a:rPr lang="en-US" sz="1800" b="1" dirty="0">
                <a:solidFill>
                  <a:srgbClr val="595959"/>
                </a:solidFill>
              </a:rPr>
              <a:t> posizione. </a:t>
            </a:r>
            <a:r>
              <a:rPr lang="en-US" sz="1800" dirty="0">
                <a:solidFill>
                  <a:srgbClr val="595959"/>
                </a:solidFill>
              </a:rPr>
              <a:t>Se il vostro soggiorno presenta caratteristiche uniche (ad esempio, una vasca idromassaggio, una vista sul mare), potete aspettarvi prenotazioni superiori alla media. </a:t>
            </a:r>
            <a:r>
              <a:rPr lang="en-US" sz="1800" i="1" dirty="0">
                <a:solidFill>
                  <a:srgbClr val="595959"/>
                </a:solidFill>
              </a:rPr>
              <a:t>Una vasca idromassaggio e una vista uniche possono aumentare la vostra occupazione fino al 55% all'anno</a:t>
            </a:r>
            <a:r>
              <a:rPr lang="en-US" sz="1800" b="1" i="1" dirty="0">
                <a:solidFill>
                  <a:srgbClr val="595959"/>
                </a:solidFill>
              </a:rPr>
              <a:t> </a:t>
            </a:r>
            <a:endParaRPr lang="en-US" sz="1800" i="1" dirty="0">
              <a:solidFill>
                <a:srgbClr val="595959"/>
              </a:solidFill>
            </a:endParaRPr>
          </a:p>
        </p:txBody>
      </p:sp>
      <p:grpSp>
        <p:nvGrpSpPr>
          <p:cNvPr id="5" name="Group 4">
            <a:extLst>
              <a:ext uri="{FF2B5EF4-FFF2-40B4-BE49-F238E27FC236}">
                <a16:creationId xmlns:a16="http://schemas.microsoft.com/office/drawing/2014/main" id="{5FA93D86-CD00-92DD-A26B-26B5998B01B7}"/>
              </a:ext>
            </a:extLst>
          </p:cNvPr>
          <p:cNvGrpSpPr/>
          <p:nvPr/>
        </p:nvGrpSpPr>
        <p:grpSpPr>
          <a:xfrm>
            <a:off x="10976005" y="186976"/>
            <a:ext cx="1081945" cy="1011723"/>
            <a:chOff x="1016000" y="1137920"/>
            <a:chExt cx="1016000" cy="1016000"/>
          </a:xfrm>
        </p:grpSpPr>
        <p:sp>
          <p:nvSpPr>
            <p:cNvPr id="7" name="Oval 6">
              <a:extLst>
                <a:ext uri="{FF2B5EF4-FFF2-40B4-BE49-F238E27FC236}">
                  <a16:creationId xmlns:a16="http://schemas.microsoft.com/office/drawing/2014/main" id="{6FE6E624-42D6-1DDF-711E-0F96D3CD9EE8}"/>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22B330C5-3563-0E7F-6466-5C94DAAA8E83}"/>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18</a:t>
              </a:r>
            </a:p>
          </p:txBody>
        </p:sp>
      </p:grpSp>
    </p:spTree>
    <p:extLst>
      <p:ext uri="{BB962C8B-B14F-4D97-AF65-F5344CB8AC3E}">
        <p14:creationId xmlns:p14="http://schemas.microsoft.com/office/powerpoint/2010/main" val="14986890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57D81-85A2-DC5C-E421-728B9A71FFF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5CD66DA-5173-9902-52FE-27067222E3E1}"/>
              </a:ext>
            </a:extLst>
          </p:cNvPr>
          <p:cNvSpPr>
            <a:spLocks noGrp="1"/>
          </p:cNvSpPr>
          <p:nvPr>
            <p:ph type="body" sz="quarter" idx="16"/>
          </p:nvPr>
        </p:nvSpPr>
        <p:spPr>
          <a:xfrm>
            <a:off x="608740" y="147691"/>
            <a:ext cx="11013415" cy="803654"/>
          </a:xfrm>
        </p:spPr>
        <p:txBody>
          <a:bodyPr/>
          <a:lstStyle/>
          <a:p>
            <a:pPr algn="ctr">
              <a:spcBef>
                <a:spcPts val="0"/>
              </a:spcBef>
            </a:pPr>
            <a:r>
              <a:rPr lang="en-US" sz="3000" dirty="0">
                <a:solidFill>
                  <a:srgbClr val="E96751"/>
                </a:solidFill>
              </a:rPr>
              <a:t>Stima dell'occupazione effettiva:</a:t>
            </a:r>
          </a:p>
          <a:p>
            <a:pPr algn="ctr">
              <a:spcBef>
                <a:spcPts val="0"/>
              </a:spcBef>
            </a:pPr>
            <a:r>
              <a:rPr lang="en-US" sz="2400" b="0" dirty="0">
                <a:solidFill>
                  <a:srgbClr val="E96751"/>
                </a:solidFill>
              </a:rPr>
              <a:t>Stima realistica del numero di notti disponibili che riuscirai effettivamente a prenotare</a:t>
            </a:r>
          </a:p>
        </p:txBody>
      </p:sp>
      <p:cxnSp>
        <p:nvCxnSpPr>
          <p:cNvPr id="2" name="Straight Connector 1">
            <a:extLst>
              <a:ext uri="{FF2B5EF4-FFF2-40B4-BE49-F238E27FC236}">
                <a16:creationId xmlns:a16="http://schemas.microsoft.com/office/drawing/2014/main" id="{AE224EFE-1BE6-C874-B472-678ACA30F8D7}"/>
              </a:ext>
            </a:extLst>
          </p:cNvPr>
          <p:cNvCxnSpPr>
            <a:cxnSpLocks/>
          </p:cNvCxnSpPr>
          <p:nvPr/>
        </p:nvCxnSpPr>
        <p:spPr>
          <a:xfrm>
            <a:off x="50480" y="111085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DF368BB8-442E-2C42-63EA-28D81525E4A6}"/>
              </a:ext>
            </a:extLst>
          </p:cNvPr>
          <p:cNvSpPr txBox="1">
            <a:spLocks/>
          </p:cNvSpPr>
          <p:nvPr/>
        </p:nvSpPr>
        <p:spPr>
          <a:xfrm>
            <a:off x="1469032" y="2715990"/>
            <a:ext cx="9996190" cy="80365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2200" b="1" dirty="0">
                <a:solidFill>
                  <a:schemeClr val="bg1"/>
                </a:solidFill>
              </a:rPr>
              <a:t>Richiede ricerche e ulteriori analisi delle tendenze di mercato: </a:t>
            </a:r>
            <a:r>
              <a:rPr lang="en-US" sz="2200" dirty="0">
                <a:solidFill>
                  <a:schemeClr val="bg1"/>
                </a:solidFill>
              </a:rPr>
              <a:t>controlla annunci simili su Airbnb, Booking.com o rapporti sul turismo. Intervalli tipici:</a:t>
            </a:r>
          </a:p>
        </p:txBody>
      </p:sp>
      <p:sp>
        <p:nvSpPr>
          <p:cNvPr id="26" name="Flowchart: Alternate Process 25">
            <a:extLst>
              <a:ext uri="{FF2B5EF4-FFF2-40B4-BE49-F238E27FC236}">
                <a16:creationId xmlns:a16="http://schemas.microsoft.com/office/drawing/2014/main" id="{352FAF89-412F-DC4F-F3B7-18F8534AF2AD}"/>
              </a:ext>
            </a:extLst>
          </p:cNvPr>
          <p:cNvSpPr/>
          <p:nvPr/>
        </p:nvSpPr>
        <p:spPr>
          <a:xfrm>
            <a:off x="1469032" y="1720586"/>
            <a:ext cx="9964593" cy="325146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 Placeholder 5">
            <a:extLst>
              <a:ext uri="{FF2B5EF4-FFF2-40B4-BE49-F238E27FC236}">
                <a16:creationId xmlns:a16="http://schemas.microsoft.com/office/drawing/2014/main" id="{C8EA28B5-AC6C-A91F-8A80-25ACC7F3D885}"/>
              </a:ext>
            </a:extLst>
          </p:cNvPr>
          <p:cNvSpPr txBox="1">
            <a:spLocks/>
          </p:cNvSpPr>
          <p:nvPr/>
        </p:nvSpPr>
        <p:spPr>
          <a:xfrm>
            <a:off x="1564105" y="1802025"/>
            <a:ext cx="9817366" cy="80365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sz="2800" b="1" dirty="0">
                <a:solidFill>
                  <a:srgbClr val="E96751"/>
                </a:solidFill>
              </a:rPr>
              <a:t>Esempio: </a:t>
            </a:r>
          </a:p>
          <a:p>
            <a:pPr marL="0" indent="0">
              <a:lnSpc>
                <a:spcPct val="100000"/>
              </a:lnSpc>
              <a:spcBef>
                <a:spcPts val="0"/>
              </a:spcBef>
              <a:spcAft>
                <a:spcPts val="600"/>
              </a:spcAft>
            </a:pPr>
            <a:r>
              <a:rPr lang="en-US" dirty="0">
                <a:solidFill>
                  <a:srgbClr val="595959"/>
                </a:solidFill>
              </a:rPr>
              <a:t>Hai</a:t>
            </a:r>
            <a:r>
              <a:rPr lang="en-US" b="1" dirty="0">
                <a:solidFill>
                  <a:srgbClr val="595959"/>
                </a:solidFill>
              </a:rPr>
              <a:t> 280 notti disponibili </a:t>
            </a:r>
            <a:r>
              <a:rPr lang="en-US" dirty="0">
                <a:solidFill>
                  <a:srgbClr val="595959"/>
                </a:solidFill>
              </a:rPr>
              <a:t>dopo aver bloccato le date per uso personale e manutenzione. </a:t>
            </a:r>
          </a:p>
          <a:p>
            <a:pPr marL="0" indent="0">
              <a:lnSpc>
                <a:spcPct val="100000"/>
              </a:lnSpc>
              <a:spcBef>
                <a:spcPts val="0"/>
              </a:spcBef>
              <a:spcAft>
                <a:spcPts val="600"/>
              </a:spcAft>
            </a:pPr>
            <a:r>
              <a:rPr lang="en-US" dirty="0">
                <a:solidFill>
                  <a:srgbClr val="595959"/>
                </a:solidFill>
              </a:rPr>
              <a:t>Ma in base alla tua ricerca, pensi che otterrai prenotazioni solo per il 60% di esse:</a:t>
            </a:r>
          </a:p>
          <a:p>
            <a:pPr marL="0" indent="0">
              <a:lnSpc>
                <a:spcPct val="100000"/>
              </a:lnSpc>
              <a:spcBef>
                <a:spcPts val="0"/>
              </a:spcBef>
              <a:spcAft>
                <a:spcPts val="600"/>
              </a:spcAft>
            </a:pPr>
            <a:r>
              <a:rPr lang="en-US" dirty="0">
                <a:solidFill>
                  <a:srgbClr val="595959"/>
                </a:solidFill>
              </a:rPr>
              <a:t>280 × 60% =</a:t>
            </a:r>
            <a:r>
              <a:rPr lang="en-US" b="1" dirty="0">
                <a:solidFill>
                  <a:srgbClr val="595959"/>
                </a:solidFill>
              </a:rPr>
              <a:t> 168 notti prenotate all'anno</a:t>
            </a:r>
            <a:r>
              <a:rPr lang="en-US" dirty="0">
                <a:solidFill>
                  <a:srgbClr val="595959"/>
                </a:solidFill>
              </a:rPr>
              <a:t> ← La tua stima delle entrate si basa su questo dato.</a:t>
            </a:r>
          </a:p>
          <a:p>
            <a:pPr marL="0" indent="0">
              <a:lnSpc>
                <a:spcPct val="100000"/>
              </a:lnSpc>
              <a:spcBef>
                <a:spcPts val="0"/>
              </a:spcBef>
              <a:spcAft>
                <a:spcPts val="600"/>
              </a:spcAft>
            </a:pPr>
            <a:r>
              <a:rPr lang="en-US" sz="2200" b="1" dirty="0">
                <a:solidFill>
                  <a:srgbClr val="494949"/>
                </a:solidFill>
              </a:rPr>
              <a:t> </a:t>
            </a:r>
            <a:endParaRPr lang="en-US" sz="2200" dirty="0">
              <a:solidFill>
                <a:srgbClr val="494949"/>
              </a:solidFill>
            </a:endParaRPr>
          </a:p>
        </p:txBody>
      </p:sp>
    </p:spTree>
    <p:extLst>
      <p:ext uri="{BB962C8B-B14F-4D97-AF65-F5344CB8AC3E}">
        <p14:creationId xmlns:p14="http://schemas.microsoft.com/office/powerpoint/2010/main" val="2305931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28A66FA1-220F-3739-60FC-4030C911BD1C}"/>
              </a:ext>
            </a:extLst>
          </p:cNvPr>
          <p:cNvSpPr/>
          <p:nvPr/>
        </p:nvSpPr>
        <p:spPr>
          <a:xfrm>
            <a:off x="4075224" y="3138324"/>
            <a:ext cx="7441755" cy="1533943"/>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Text Placeholder 11">
            <a:extLst>
              <a:ext uri="{FF2B5EF4-FFF2-40B4-BE49-F238E27FC236}">
                <a16:creationId xmlns:a16="http://schemas.microsoft.com/office/drawing/2014/main" id="{1D2E1EFE-986E-42A5-8CD2-B1B1D5343DE4}"/>
              </a:ext>
            </a:extLst>
          </p:cNvPr>
          <p:cNvSpPr>
            <a:spLocks noGrp="1"/>
          </p:cNvSpPr>
          <p:nvPr>
            <p:ph type="body" sz="quarter" idx="4294967295"/>
          </p:nvPr>
        </p:nvSpPr>
        <p:spPr>
          <a:xfrm>
            <a:off x="544933" y="695598"/>
            <a:ext cx="2634166" cy="1049221"/>
          </a:xfrm>
          <a:prstGeom prst="rect">
            <a:avLst/>
          </a:prstGeom>
        </p:spPr>
        <p:txBody>
          <a:bodyPr/>
          <a:lstStyle/>
          <a:p>
            <a:pPr marL="0" indent="0" algn="ctr">
              <a:lnSpc>
                <a:spcPct val="100000"/>
              </a:lnSpc>
              <a:buNone/>
            </a:pPr>
            <a:r>
              <a:rPr lang="en-IE" sz="2400" b="1" dirty="0">
                <a:solidFill>
                  <a:schemeClr val="bg1"/>
                </a:solidFill>
              </a:rPr>
              <a:t>Trova il tuo punto di pareggio</a:t>
            </a:r>
          </a:p>
        </p:txBody>
      </p:sp>
      <p:sp>
        <p:nvSpPr>
          <p:cNvPr id="11" name="Text Placeholder 10">
            <a:extLst>
              <a:ext uri="{FF2B5EF4-FFF2-40B4-BE49-F238E27FC236}">
                <a16:creationId xmlns:a16="http://schemas.microsoft.com/office/drawing/2014/main" id="{9412E770-F3EB-49F3-8F9A-908A59A6C3BE}"/>
              </a:ext>
            </a:extLst>
          </p:cNvPr>
          <p:cNvSpPr>
            <a:spLocks noGrp="1"/>
          </p:cNvSpPr>
          <p:nvPr>
            <p:ph type="body" sz="quarter" idx="16"/>
          </p:nvPr>
        </p:nvSpPr>
        <p:spPr/>
        <p:txBody>
          <a:bodyPr/>
          <a:lstStyle/>
          <a:p>
            <a:r>
              <a:rPr lang="en-US" dirty="0"/>
              <a:t>Analisi del punto di pareggio</a:t>
            </a:r>
            <a:endParaRPr lang="en-US" sz="2800" b="0" dirty="0"/>
          </a:p>
          <a:p>
            <a:endParaRPr lang="en-IE" dirty="0"/>
          </a:p>
        </p:txBody>
      </p:sp>
      <p:sp>
        <p:nvSpPr>
          <p:cNvPr id="14" name="Text Placeholder 13">
            <a:extLst>
              <a:ext uri="{FF2B5EF4-FFF2-40B4-BE49-F238E27FC236}">
                <a16:creationId xmlns:a16="http://schemas.microsoft.com/office/drawing/2014/main" id="{AD71C5E8-DA12-3116-1ADA-6A47F819203B}"/>
              </a:ext>
            </a:extLst>
          </p:cNvPr>
          <p:cNvSpPr>
            <a:spLocks noGrp="1"/>
          </p:cNvSpPr>
          <p:nvPr>
            <p:ph type="body" sz="quarter" idx="21"/>
          </p:nvPr>
        </p:nvSpPr>
        <p:spPr>
          <a:xfrm>
            <a:off x="4295553" y="813048"/>
            <a:ext cx="6915372" cy="2265271"/>
          </a:xfrm>
        </p:spPr>
        <p:txBody>
          <a:bodyPr/>
          <a:lstStyle/>
          <a:p>
            <a:pPr>
              <a:spcAft>
                <a:spcPts val="1200"/>
              </a:spcAft>
            </a:pPr>
            <a:r>
              <a:rPr lang="en-US" sz="2000" b="1" dirty="0">
                <a:solidFill>
                  <a:srgbClr val="595959"/>
                </a:solidFill>
              </a:rPr>
              <a:t>Il punto di pareggio </a:t>
            </a:r>
            <a:r>
              <a:rPr lang="en-US" sz="2000" dirty="0">
                <a:solidFill>
                  <a:srgbClr val="595959"/>
                </a:solidFill>
              </a:rPr>
              <a:t>è un concetto finanziario fondamentale: è il momento in cui le entrate totali eguagliano i costi totali (senza generare né profitti né perdite). </a:t>
            </a:r>
          </a:p>
          <a:p>
            <a:pPr>
              <a:spcAft>
                <a:spcPts val="1200"/>
              </a:spcAft>
            </a:pPr>
            <a:r>
              <a:rPr lang="en-US" sz="2000" b="1" dirty="0">
                <a:solidFill>
                  <a:srgbClr val="E96751"/>
                </a:solidFill>
              </a:rPr>
              <a:t>Esempio: </a:t>
            </a:r>
            <a:r>
              <a:rPr lang="en-US" sz="2000" dirty="0">
                <a:solidFill>
                  <a:srgbClr val="595959"/>
                </a:solidFill>
              </a:rPr>
              <a:t>per un'attività di glamping, un utile parametro di pareggio è il livello di occupazione o il numero di notti che devi affittare per coprire le tue spese.</a:t>
            </a:r>
          </a:p>
          <a:p>
            <a:pPr>
              <a:spcAft>
                <a:spcPts val="1200"/>
              </a:spcAft>
            </a:pPr>
            <a:endParaRPr lang="en-US" sz="2000" dirty="0">
              <a:solidFill>
                <a:srgbClr val="E96751"/>
              </a:solidFill>
            </a:endParaRPr>
          </a:p>
          <a:p>
            <a:pPr>
              <a:spcAft>
                <a:spcPts val="1200"/>
              </a:spcAft>
            </a:pPr>
            <a:endParaRPr lang="en-US" sz="2000" dirty="0"/>
          </a:p>
          <a:p>
            <a:pPr>
              <a:spcAft>
                <a:spcPts val="600"/>
              </a:spcAft>
            </a:pPr>
            <a:endParaRPr lang="en-IE" sz="2000" dirty="0"/>
          </a:p>
        </p:txBody>
      </p:sp>
      <p:sp>
        <p:nvSpPr>
          <p:cNvPr id="16" name="Text Placeholder 11">
            <a:extLst>
              <a:ext uri="{FF2B5EF4-FFF2-40B4-BE49-F238E27FC236}">
                <a16:creationId xmlns:a16="http://schemas.microsoft.com/office/drawing/2014/main" id="{92EF165C-DE6B-7544-2B4D-71AFB25C4A7D}"/>
              </a:ext>
            </a:extLst>
          </p:cNvPr>
          <p:cNvSpPr txBox="1">
            <a:spLocks/>
          </p:cNvSpPr>
          <p:nvPr/>
        </p:nvSpPr>
        <p:spPr>
          <a:xfrm>
            <a:off x="544933" y="1945683"/>
            <a:ext cx="2634166"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IE" dirty="0"/>
              <a:t>Come calcolare il tuo punto di pareggio</a:t>
            </a:r>
          </a:p>
        </p:txBody>
      </p:sp>
      <p:sp>
        <p:nvSpPr>
          <p:cNvPr id="4" name="TextBox 3">
            <a:extLst>
              <a:ext uri="{FF2B5EF4-FFF2-40B4-BE49-F238E27FC236}">
                <a16:creationId xmlns:a16="http://schemas.microsoft.com/office/drawing/2014/main" id="{98463EB9-5DE2-8BEB-24B9-7A0221E69CA9}"/>
              </a:ext>
            </a:extLst>
          </p:cNvPr>
          <p:cNvSpPr txBox="1"/>
          <p:nvPr/>
        </p:nvSpPr>
        <p:spPr>
          <a:xfrm>
            <a:off x="4295553" y="3225717"/>
            <a:ext cx="6834410" cy="1446550"/>
          </a:xfrm>
          <a:prstGeom prst="rect">
            <a:avLst/>
          </a:prstGeom>
          <a:noFill/>
        </p:spPr>
        <p:txBody>
          <a:bodyPr wrap="square">
            <a:spAutoFit/>
          </a:bodyPr>
          <a:lstStyle/>
          <a:p>
            <a:r>
              <a:rPr lang="en-US" sz="2200" b="1" dirty="0">
                <a:solidFill>
                  <a:schemeClr val="bg1"/>
                </a:solidFill>
              </a:rPr>
              <a:t>(Opzione A) Calcola le notti di pareggio </a:t>
            </a:r>
          </a:p>
          <a:p>
            <a:r>
              <a:rPr lang="en-US" sz="2200" i="1" dirty="0">
                <a:solidFill>
                  <a:schemeClr val="bg1"/>
                </a:solidFill>
              </a:rPr>
              <a:t>(Nuova attività) La classica domanda sul punto di pareggio.</a:t>
            </a:r>
          </a:p>
          <a:p>
            <a:r>
              <a:rPr lang="en-US" sz="2200" i="1" dirty="0">
                <a:solidFill>
                  <a:schemeClr val="bg1"/>
                </a:solidFill>
              </a:rPr>
              <a:t>"Quante notti devo prenotare solo per coprire i miei costi fissi?"</a:t>
            </a:r>
          </a:p>
        </p:txBody>
      </p:sp>
      <p:sp>
        <p:nvSpPr>
          <p:cNvPr id="7" name="Flowchart: Alternate Process 6">
            <a:extLst>
              <a:ext uri="{FF2B5EF4-FFF2-40B4-BE49-F238E27FC236}">
                <a16:creationId xmlns:a16="http://schemas.microsoft.com/office/drawing/2014/main" id="{9C8FCDC9-8079-5002-0627-9A98E754B6BE}"/>
              </a:ext>
            </a:extLst>
          </p:cNvPr>
          <p:cNvSpPr/>
          <p:nvPr/>
        </p:nvSpPr>
        <p:spPr>
          <a:xfrm>
            <a:off x="4075222" y="4832668"/>
            <a:ext cx="7441755" cy="1838787"/>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TextBox 5">
            <a:extLst>
              <a:ext uri="{FF2B5EF4-FFF2-40B4-BE49-F238E27FC236}">
                <a16:creationId xmlns:a16="http://schemas.microsoft.com/office/drawing/2014/main" id="{4F7052E8-0356-9D6B-4728-4B832D80D005}"/>
              </a:ext>
            </a:extLst>
          </p:cNvPr>
          <p:cNvSpPr txBox="1"/>
          <p:nvPr/>
        </p:nvSpPr>
        <p:spPr>
          <a:xfrm>
            <a:off x="4295552" y="4936482"/>
            <a:ext cx="7441755" cy="1461939"/>
          </a:xfrm>
          <a:prstGeom prst="rect">
            <a:avLst/>
          </a:prstGeom>
          <a:noFill/>
        </p:spPr>
        <p:txBody>
          <a:bodyPr wrap="square">
            <a:spAutoFit/>
          </a:bodyPr>
          <a:lstStyle/>
          <a:p>
            <a:r>
              <a:rPr lang="en-US" sz="2000" b="1" dirty="0">
                <a:solidFill>
                  <a:schemeClr val="bg1"/>
                </a:solidFill>
              </a:rPr>
              <a:t>(Opzione B) Calcolare le notti di pareggio </a:t>
            </a:r>
          </a:p>
          <a:p>
            <a:r>
              <a:rPr lang="en-US" sz="2000" i="1" dirty="0">
                <a:solidFill>
                  <a:schemeClr val="bg1"/>
                </a:solidFill>
              </a:rPr>
              <a:t>(Se conosci già i tuoi costi annuali totali)</a:t>
            </a:r>
          </a:p>
          <a:p>
            <a:endParaRPr lang="en-GB" sz="900" dirty="0">
              <a:solidFill>
                <a:schemeClr val="bg1"/>
              </a:solidFill>
            </a:endParaRPr>
          </a:p>
          <a:p>
            <a:pPr>
              <a:spcAft>
                <a:spcPts val="1200"/>
              </a:spcAft>
            </a:pPr>
            <a:r>
              <a:rPr lang="en-US" sz="2000" i="1" dirty="0">
                <a:solidFill>
                  <a:schemeClr val="bg1"/>
                </a:solidFill>
              </a:rPr>
              <a:t>"In base a quanto prevedo di spendere durante tutto l'anno, quante notti devo prenotare per raggiungere il punto di pareggio?"</a:t>
            </a:r>
          </a:p>
        </p:txBody>
      </p:sp>
    </p:spTree>
    <p:extLst>
      <p:ext uri="{BB962C8B-B14F-4D97-AF65-F5344CB8AC3E}">
        <p14:creationId xmlns:p14="http://schemas.microsoft.com/office/powerpoint/2010/main" val="282348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0E102-AED9-DBB0-07DE-841D79587D98}"/>
            </a:ext>
          </a:extLst>
        </p:cNvPr>
        <p:cNvGrpSpPr/>
        <p:nvPr/>
      </p:nvGrpSpPr>
      <p:grpSpPr>
        <a:xfrm>
          <a:off x="0" y="0"/>
          <a:ext cx="0" cy="0"/>
          <a:chOff x="0" y="0"/>
          <a:chExt cx="0" cy="0"/>
        </a:xfrm>
      </p:grpSpPr>
      <p:pic>
        <p:nvPicPr>
          <p:cNvPr id="12" name="Picture Placeholder 11" descr="A stack of paper money&#10;&#10;AI-generated content may be incorrect.">
            <a:extLst>
              <a:ext uri="{FF2B5EF4-FFF2-40B4-BE49-F238E27FC236}">
                <a16:creationId xmlns:a16="http://schemas.microsoft.com/office/drawing/2014/main" id="{838D6826-DCF5-FEC2-8FD3-5023B425DE6A}"/>
              </a:ext>
            </a:extLst>
          </p:cNvPr>
          <p:cNvPicPr>
            <a:picLocks noGrp="1" noChangeAspect="1"/>
          </p:cNvPicPr>
          <p:nvPr>
            <p:ph type="pic" sz="quarter" idx="22"/>
          </p:nvPr>
        </p:nvPicPr>
        <p:blipFill>
          <a:blip r:embed="rId2"/>
          <a:srcRect t="6907" b="6907"/>
          <a:stretch>
            <a:fillRect/>
          </a:stretch>
        </p:blipFill>
        <p:spPr/>
      </p:pic>
      <p:sp>
        <p:nvSpPr>
          <p:cNvPr id="8" name="Text Placeholder 7">
            <a:extLst>
              <a:ext uri="{FF2B5EF4-FFF2-40B4-BE49-F238E27FC236}">
                <a16:creationId xmlns:a16="http://schemas.microsoft.com/office/drawing/2014/main" id="{000413A8-0DA5-FF20-42C9-6DE8035BB863}"/>
              </a:ext>
            </a:extLst>
          </p:cNvPr>
          <p:cNvSpPr>
            <a:spLocks noGrp="1"/>
          </p:cNvSpPr>
          <p:nvPr>
            <p:ph type="body" sz="quarter" idx="23"/>
          </p:nvPr>
        </p:nvSpPr>
        <p:spPr>
          <a:xfrm>
            <a:off x="267778" y="4919446"/>
            <a:ext cx="11554652" cy="1248936"/>
          </a:xfrm>
        </p:spPr>
        <p:txBody>
          <a:bodyPr/>
          <a:lstStyle/>
          <a:p>
            <a:pPr algn="ctr"/>
            <a:r>
              <a:rPr lang="en-US" sz="2400" b="1" dirty="0"/>
              <a:t>Struttura dei costi e delle spese fissi e variabili </a:t>
            </a:r>
            <a:r>
              <a:rPr lang="en-US" sz="2400" dirty="0"/>
              <a:t>(quanto costa mantenere aperta l'attività)</a:t>
            </a:r>
          </a:p>
          <a:p>
            <a:pPr algn="ctr"/>
            <a:r>
              <a:rPr lang="en-US" sz="2400" dirty="0">
                <a:solidFill>
                  <a:srgbClr val="595959"/>
                </a:solidFill>
              </a:rPr>
              <a:t>Comprendere, identificare e </a:t>
            </a:r>
            <a:r>
              <a:rPr lang="en-US" sz="2400" dirty="0" err="1">
                <a:solidFill>
                  <a:srgbClr val="595959"/>
                </a:solidFill>
              </a:rPr>
              <a:t>classificare </a:t>
            </a:r>
            <a:r>
              <a:rPr lang="en-US" sz="2400" dirty="0">
                <a:solidFill>
                  <a:srgbClr val="595959"/>
                </a:solidFill>
              </a:rPr>
              <a:t>l'intera gamma delle spese fisse e variabili.</a:t>
            </a:r>
          </a:p>
          <a:p>
            <a:pPr algn="ctr"/>
            <a:r>
              <a:rPr lang="en-US" sz="2400" i="1" dirty="0">
                <a:solidFill>
                  <a:srgbClr val="E96751"/>
                </a:solidFill>
              </a:rPr>
              <a:t>Quanto costa </a:t>
            </a:r>
            <a:r>
              <a:rPr lang="en-US" sz="2400" b="1" i="1" dirty="0">
                <a:solidFill>
                  <a:srgbClr val="E96751"/>
                </a:solidFill>
              </a:rPr>
              <a:t>gestire la tua attività</a:t>
            </a:r>
            <a:r>
              <a:rPr lang="en-US" sz="2400" i="1" dirty="0">
                <a:solidFill>
                  <a:srgbClr val="E96751"/>
                </a:solidFill>
              </a:rPr>
              <a:t>, anche quando non ci sono ospiti o quando è aperta e quando non lo è?</a:t>
            </a:r>
          </a:p>
          <a:p>
            <a:endParaRPr lang="en-US" sz="2400" i="1" dirty="0">
              <a:solidFill>
                <a:srgbClr val="E96751"/>
              </a:solidFill>
            </a:endParaRPr>
          </a:p>
          <a:p>
            <a:pPr algn="ctr"/>
            <a:endParaRPr lang="en-IE" sz="2400" dirty="0">
              <a:solidFill>
                <a:srgbClr val="E96751"/>
              </a:solidFill>
            </a:endParaRPr>
          </a:p>
        </p:txBody>
      </p:sp>
      <p:sp>
        <p:nvSpPr>
          <p:cNvPr id="7" name="Text Placeholder 6">
            <a:extLst>
              <a:ext uri="{FF2B5EF4-FFF2-40B4-BE49-F238E27FC236}">
                <a16:creationId xmlns:a16="http://schemas.microsoft.com/office/drawing/2014/main" id="{E6AD3ECB-96F1-7B8A-EEAA-9A50926E9AD3}"/>
              </a:ext>
            </a:extLst>
          </p:cNvPr>
          <p:cNvSpPr>
            <a:spLocks noGrp="1"/>
          </p:cNvSpPr>
          <p:nvPr>
            <p:ph type="body" sz="quarter" idx="66"/>
          </p:nvPr>
        </p:nvSpPr>
        <p:spPr/>
        <p:txBody>
          <a:bodyPr/>
          <a:lstStyle/>
          <a:p>
            <a:endParaRPr lang="en-IE"/>
          </a:p>
        </p:txBody>
      </p:sp>
      <p:sp>
        <p:nvSpPr>
          <p:cNvPr id="5" name="Text Placeholder 4">
            <a:extLst>
              <a:ext uri="{FF2B5EF4-FFF2-40B4-BE49-F238E27FC236}">
                <a16:creationId xmlns:a16="http://schemas.microsoft.com/office/drawing/2014/main" id="{A599EB2D-707F-C424-0458-6F049F5253A8}"/>
              </a:ext>
            </a:extLst>
          </p:cNvPr>
          <p:cNvSpPr>
            <a:spLocks noGrp="1"/>
          </p:cNvSpPr>
          <p:nvPr>
            <p:ph type="body" sz="quarter" idx="18"/>
          </p:nvPr>
        </p:nvSpPr>
        <p:spPr/>
        <p:txBody>
          <a:bodyPr/>
          <a:lstStyle/>
          <a:p>
            <a:pPr algn="r"/>
            <a:r>
              <a:rPr lang="en-US" b="0" dirty="0"/>
              <a:t>Conosci i tuoi costi e le tue spese</a:t>
            </a:r>
            <a:endParaRPr lang="en-IE" b="0" dirty="0"/>
          </a:p>
        </p:txBody>
      </p:sp>
      <p:sp>
        <p:nvSpPr>
          <p:cNvPr id="6" name="Text Placeholder 5">
            <a:extLst>
              <a:ext uri="{FF2B5EF4-FFF2-40B4-BE49-F238E27FC236}">
                <a16:creationId xmlns:a16="http://schemas.microsoft.com/office/drawing/2014/main" id="{2D73A002-0305-DFC1-CE75-9FD24DD0A368}"/>
              </a:ext>
            </a:extLst>
          </p:cNvPr>
          <p:cNvSpPr>
            <a:spLocks noGrp="1"/>
          </p:cNvSpPr>
          <p:nvPr>
            <p:ph type="body" sz="quarter" idx="19"/>
          </p:nvPr>
        </p:nvSpPr>
        <p:spPr/>
        <p:txBody>
          <a:bodyPr/>
          <a:lstStyle/>
          <a:p>
            <a:pPr algn="r"/>
            <a:r>
              <a:rPr lang="en-IE" sz="4000" dirty="0"/>
              <a:t>Sezione 4</a:t>
            </a:r>
          </a:p>
        </p:txBody>
      </p:sp>
    </p:spTree>
    <p:extLst>
      <p:ext uri="{BB962C8B-B14F-4D97-AF65-F5344CB8AC3E}">
        <p14:creationId xmlns:p14="http://schemas.microsoft.com/office/powerpoint/2010/main" val="19049064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9A8A17-8503-A7C5-64C2-0CAB3B2156AC}"/>
              </a:ext>
            </a:extLst>
          </p:cNvPr>
          <p:cNvSpPr>
            <a:spLocks noGrp="1"/>
          </p:cNvSpPr>
          <p:nvPr>
            <p:ph type="body" sz="quarter" idx="16"/>
          </p:nvPr>
        </p:nvSpPr>
        <p:spPr/>
        <p:txBody>
          <a:bodyPr/>
          <a:lstStyle/>
          <a:p>
            <a:r>
              <a:rPr lang="en-US" dirty="0">
                <a:solidFill>
                  <a:srgbClr val="EC7C69"/>
                </a:solidFill>
              </a:rPr>
              <a:t>(Opzione A) </a:t>
            </a:r>
            <a:r>
              <a:rPr lang="en-US" dirty="0"/>
              <a:t>Calcolare il punto di pareggio </a:t>
            </a:r>
          </a:p>
          <a:p>
            <a:r>
              <a:rPr lang="en-US" b="0" i="1" dirty="0"/>
              <a:t>Per un'attività che parte da zero! </a:t>
            </a:r>
            <a:endParaRPr lang="en-GB" b="0" i="1" dirty="0"/>
          </a:p>
          <a:p>
            <a:endParaRPr lang="en-IE" dirty="0"/>
          </a:p>
        </p:txBody>
      </p:sp>
      <p:sp>
        <p:nvSpPr>
          <p:cNvPr id="3" name="Text Placeholder 2">
            <a:extLst>
              <a:ext uri="{FF2B5EF4-FFF2-40B4-BE49-F238E27FC236}">
                <a16:creationId xmlns:a16="http://schemas.microsoft.com/office/drawing/2014/main" id="{6E6EFD6C-AA61-F5E7-6BDF-BBEA8D234B79}"/>
              </a:ext>
            </a:extLst>
          </p:cNvPr>
          <p:cNvSpPr>
            <a:spLocks noGrp="1"/>
          </p:cNvSpPr>
          <p:nvPr>
            <p:ph type="body" sz="quarter" idx="21"/>
          </p:nvPr>
        </p:nvSpPr>
        <p:spPr>
          <a:xfrm>
            <a:off x="4431596" y="1371559"/>
            <a:ext cx="7221426" cy="4530541"/>
          </a:xfrm>
        </p:spPr>
        <p:txBody>
          <a:bodyPr/>
          <a:lstStyle/>
          <a:p>
            <a:r>
              <a:rPr lang="en-US" sz="2400" b="1" dirty="0">
                <a:solidFill>
                  <a:srgbClr val="595959"/>
                </a:solidFill>
              </a:rPr>
              <a:t>L'opzione A </a:t>
            </a:r>
            <a:r>
              <a:rPr lang="en-US" sz="2400" dirty="0">
                <a:solidFill>
                  <a:srgbClr val="595959"/>
                </a:solidFill>
              </a:rPr>
              <a:t>riguarda </a:t>
            </a:r>
            <a:r>
              <a:rPr lang="en-US" sz="2400" b="1" dirty="0">
                <a:solidFill>
                  <a:srgbClr val="595959"/>
                </a:solidFill>
              </a:rPr>
              <a:t>il numero di notti che è necessario prenotare </a:t>
            </a:r>
            <a:r>
              <a:rPr lang="en-US" sz="2400" dirty="0">
                <a:solidFill>
                  <a:srgbClr val="595959"/>
                </a:solidFill>
              </a:rPr>
              <a:t>per coprire i costi: l'attenzione è rivolta </a:t>
            </a:r>
            <a:r>
              <a:rPr lang="en-US" sz="2400" b="1" dirty="0">
                <a:solidFill>
                  <a:srgbClr val="595959"/>
                </a:solidFill>
              </a:rPr>
              <a:t>alle "notti necessarie per sopravvivere".</a:t>
            </a:r>
          </a:p>
          <a:p>
            <a:endParaRPr lang="en-US" sz="2400" b="1" dirty="0">
              <a:solidFill>
                <a:srgbClr val="595959"/>
              </a:solidFill>
            </a:endParaRPr>
          </a:p>
          <a:p>
            <a:r>
              <a:rPr lang="en-US" sz="2400" b="1" dirty="0">
                <a:solidFill>
                  <a:srgbClr val="E96751"/>
                </a:solidFill>
              </a:rPr>
              <a:t>Notti di pareggio = </a:t>
            </a:r>
            <a:r>
              <a:rPr lang="en-US" sz="2400" dirty="0">
                <a:solidFill>
                  <a:srgbClr val="E96751"/>
                </a:solidFill>
              </a:rPr>
              <a:t>costi fissi ÷ </a:t>
            </a:r>
            <a:r>
              <a:rPr lang="en-IE" sz="2400" dirty="0">
                <a:solidFill>
                  <a:srgbClr val="E96751"/>
                </a:solidFill>
              </a:rPr>
              <a:t>profitto per notte occupata </a:t>
            </a:r>
            <a:r>
              <a:rPr lang="en-US" sz="2400" i="1" dirty="0">
                <a:solidFill>
                  <a:srgbClr val="595959"/>
                </a:solidFill>
              </a:rPr>
              <a:t>(prezzo per notte - costo variabile per notte) </a:t>
            </a:r>
          </a:p>
          <a:p>
            <a:endParaRPr lang="en-US" sz="2400" i="1" dirty="0">
              <a:solidFill>
                <a:srgbClr val="E96751"/>
              </a:solidFill>
            </a:endParaRPr>
          </a:p>
          <a:p>
            <a:r>
              <a:rPr lang="en-US" sz="2400" dirty="0">
                <a:solidFill>
                  <a:srgbClr val="595959"/>
                </a:solidFill>
              </a:rPr>
              <a:t>Questo dato indica quante notti è necessario vendere e quale percentuale di occupazione è necessario raggiungere per coprire i costi.</a:t>
            </a:r>
          </a:p>
          <a:p>
            <a:endParaRPr lang="en-US" sz="2400" dirty="0">
              <a:solidFill>
                <a:srgbClr val="595959"/>
              </a:solidFill>
            </a:endParaRPr>
          </a:p>
          <a:p>
            <a:r>
              <a:rPr lang="en-US" sz="2400" dirty="0">
                <a:solidFill>
                  <a:srgbClr val="595959"/>
                </a:solidFill>
              </a:rPr>
              <a:t>La slide successiva spiega la composizione della formula.</a:t>
            </a:r>
            <a:endParaRPr lang="en-IE" sz="2400" dirty="0">
              <a:solidFill>
                <a:srgbClr val="595959"/>
              </a:solidFill>
            </a:endParaRPr>
          </a:p>
          <a:p>
            <a:endParaRPr lang="en-IE" dirty="0">
              <a:solidFill>
                <a:srgbClr val="595959"/>
              </a:solidFill>
            </a:endParaRPr>
          </a:p>
        </p:txBody>
      </p:sp>
      <p:sp>
        <p:nvSpPr>
          <p:cNvPr id="5" name="Text Placeholder 4">
            <a:extLst>
              <a:ext uri="{FF2B5EF4-FFF2-40B4-BE49-F238E27FC236}">
                <a16:creationId xmlns:a16="http://schemas.microsoft.com/office/drawing/2014/main" id="{D220DC08-348A-B339-4F28-5FDEA31299A7}"/>
              </a:ext>
            </a:extLst>
          </p:cNvPr>
          <p:cNvSpPr>
            <a:spLocks noGrp="1"/>
          </p:cNvSpPr>
          <p:nvPr>
            <p:ph type="body" sz="quarter" idx="18"/>
          </p:nvPr>
        </p:nvSpPr>
        <p:spPr/>
        <p:txBody>
          <a:bodyPr/>
          <a:lstStyle/>
          <a:p>
            <a:r>
              <a:rPr lang="en-IE" b="0" dirty="0"/>
              <a:t>Notti che devi prenotare per sopravvivere!</a:t>
            </a:r>
          </a:p>
        </p:txBody>
      </p:sp>
      <p:sp>
        <p:nvSpPr>
          <p:cNvPr id="6" name="Text Placeholder 5">
            <a:extLst>
              <a:ext uri="{FF2B5EF4-FFF2-40B4-BE49-F238E27FC236}">
                <a16:creationId xmlns:a16="http://schemas.microsoft.com/office/drawing/2014/main" id="{D7C92C38-BBC9-CF13-23F9-78BBCB3CAB81}"/>
              </a:ext>
            </a:extLst>
          </p:cNvPr>
          <p:cNvSpPr>
            <a:spLocks noGrp="1"/>
          </p:cNvSpPr>
          <p:nvPr>
            <p:ph type="body" sz="quarter" idx="19"/>
          </p:nvPr>
        </p:nvSpPr>
        <p:spPr/>
        <p:txBody>
          <a:bodyPr/>
          <a:lstStyle/>
          <a:p>
            <a:r>
              <a:rPr lang="en-IE" dirty="0"/>
              <a:t>Opzione A </a:t>
            </a:r>
          </a:p>
        </p:txBody>
      </p:sp>
    </p:spTree>
    <p:extLst>
      <p:ext uri="{BB962C8B-B14F-4D97-AF65-F5344CB8AC3E}">
        <p14:creationId xmlns:p14="http://schemas.microsoft.com/office/powerpoint/2010/main" val="36808876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CBD53-9CD5-F6DB-C919-0CFE079058B1}"/>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0B42767C-43A7-27FC-61DE-27551B16613B}"/>
              </a:ext>
            </a:extLst>
          </p:cNvPr>
          <p:cNvSpPr/>
          <p:nvPr/>
        </p:nvSpPr>
        <p:spPr>
          <a:xfrm>
            <a:off x="817828" y="1605887"/>
            <a:ext cx="10595240" cy="803653"/>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1E04847E-FC15-0027-B4C7-0E7FA1324066}"/>
              </a:ext>
            </a:extLst>
          </p:cNvPr>
          <p:cNvSpPr>
            <a:spLocks noGrp="1"/>
          </p:cNvSpPr>
          <p:nvPr>
            <p:ph type="body" sz="quarter" idx="16"/>
          </p:nvPr>
        </p:nvSpPr>
        <p:spPr>
          <a:xfrm>
            <a:off x="992588" y="321398"/>
            <a:ext cx="10614687" cy="803654"/>
          </a:xfrm>
        </p:spPr>
        <p:txBody>
          <a:bodyPr/>
          <a:lstStyle/>
          <a:p>
            <a:r>
              <a:rPr lang="en-US" sz="3200" dirty="0">
                <a:solidFill>
                  <a:srgbClr val="EC7C69"/>
                </a:solidFill>
              </a:rPr>
              <a:t>(Opzione A) </a:t>
            </a:r>
            <a:r>
              <a:rPr lang="en-US" sz="3200" dirty="0">
                <a:solidFill>
                  <a:srgbClr val="459597"/>
                </a:solidFill>
              </a:rPr>
              <a:t>Calcolare il punto di pareggio </a:t>
            </a:r>
          </a:p>
          <a:p>
            <a:r>
              <a:rPr lang="en-US" sz="3200" b="0" i="1" dirty="0">
                <a:solidFill>
                  <a:srgbClr val="459597"/>
                </a:solidFill>
              </a:rPr>
              <a:t>Per un'attività che parte da zero! </a:t>
            </a:r>
            <a:endParaRPr lang="en-GB" sz="3200" b="0" i="1" dirty="0">
              <a:solidFill>
                <a:srgbClr val="459597"/>
              </a:solidFill>
            </a:endParaRPr>
          </a:p>
        </p:txBody>
      </p:sp>
      <p:cxnSp>
        <p:nvCxnSpPr>
          <p:cNvPr id="2" name="Straight Connector 1">
            <a:extLst>
              <a:ext uri="{FF2B5EF4-FFF2-40B4-BE49-F238E27FC236}">
                <a16:creationId xmlns:a16="http://schemas.microsoft.com/office/drawing/2014/main" id="{02716DB4-8932-35BB-B30D-1A7E1A3CB845}"/>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423D0C80-7FD5-D3D3-A3F8-06F585982909}"/>
              </a:ext>
            </a:extLst>
          </p:cNvPr>
          <p:cNvSpPr>
            <a:spLocks noGrp="1"/>
          </p:cNvSpPr>
          <p:nvPr>
            <p:ph type="body" sz="quarter" idx="18"/>
          </p:nvPr>
        </p:nvSpPr>
        <p:spPr>
          <a:xfrm>
            <a:off x="992589" y="1744276"/>
            <a:ext cx="10614687" cy="803653"/>
          </a:xfrm>
        </p:spPr>
        <p:txBody>
          <a:bodyPr/>
          <a:lstStyle/>
          <a:p>
            <a:pPr algn="ctr">
              <a:spcAft>
                <a:spcPts val="600"/>
              </a:spcAft>
            </a:pPr>
            <a:r>
              <a:rPr lang="en-US" sz="2800" i="1" dirty="0">
                <a:solidFill>
                  <a:schemeClr val="bg1"/>
                </a:solidFill>
              </a:rPr>
              <a:t>"Quante notti devo prenotare solo per coprire i miei costi fissi?"</a:t>
            </a:r>
          </a:p>
        </p:txBody>
      </p:sp>
      <p:sp>
        <p:nvSpPr>
          <p:cNvPr id="21" name="Text Placeholder 5">
            <a:extLst>
              <a:ext uri="{FF2B5EF4-FFF2-40B4-BE49-F238E27FC236}">
                <a16:creationId xmlns:a16="http://schemas.microsoft.com/office/drawing/2014/main" id="{0E7504EA-F3A5-CB76-D2E8-F98318563034}"/>
              </a:ext>
            </a:extLst>
          </p:cNvPr>
          <p:cNvSpPr txBox="1">
            <a:spLocks/>
          </p:cNvSpPr>
          <p:nvPr/>
        </p:nvSpPr>
        <p:spPr>
          <a:xfrm>
            <a:off x="1635493" y="2625347"/>
            <a:ext cx="10146544"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pPr>
            <a:r>
              <a:rPr lang="en-US" sz="2000" dirty="0">
                <a:solidFill>
                  <a:srgbClr val="595959"/>
                </a:solidFill>
              </a:rPr>
              <a:t>Utilizza questa opzione se hai appena avviato la tua attività e desideri conoscere il numero minimo di </a:t>
            </a:r>
            <a:r>
              <a:rPr lang="en-US" sz="2000" b="1" dirty="0">
                <a:solidFill>
                  <a:srgbClr val="595959"/>
                </a:solidFill>
              </a:rPr>
              <a:t>notti necessario per raggiungere il punto di pareggio. </a:t>
            </a:r>
            <a:r>
              <a:rPr lang="en-US" sz="2000" dirty="0">
                <a:solidFill>
                  <a:srgbClr val="595959"/>
                </a:solidFill>
              </a:rPr>
              <a:t>Utilizziamo </a:t>
            </a:r>
            <a:r>
              <a:rPr lang="en-US" sz="2000" b="1" dirty="0">
                <a:solidFill>
                  <a:srgbClr val="595959"/>
                </a:solidFill>
              </a:rPr>
              <a:t>i</a:t>
            </a:r>
            <a:r>
              <a:rPr lang="en-US" sz="2000" dirty="0">
                <a:solidFill>
                  <a:srgbClr val="595959"/>
                </a:solidFill>
              </a:rPr>
              <a:t> tuoi </a:t>
            </a:r>
            <a:r>
              <a:rPr lang="en-US" sz="2000" b="1" dirty="0">
                <a:solidFill>
                  <a:srgbClr val="595959"/>
                </a:solidFill>
              </a:rPr>
              <a:t>costi fissi </a:t>
            </a:r>
            <a:r>
              <a:rPr lang="en-US" sz="2000" dirty="0">
                <a:solidFill>
                  <a:srgbClr val="595959"/>
                </a:solidFill>
              </a:rPr>
              <a:t>per trovare il punto di pareggio. In altre parole, qual è il tuo obiettivo minimo di prenotazioni per evitare una perdita? </a:t>
            </a:r>
            <a:r>
              <a:rPr lang="en-IE" sz="2000" dirty="0">
                <a:solidFill>
                  <a:srgbClr val="595959"/>
                </a:solidFill>
              </a:rPr>
              <a:t>Prendi </a:t>
            </a:r>
            <a:r>
              <a:rPr lang="en-IE" sz="2000" b="1" dirty="0">
                <a:solidFill>
                  <a:srgbClr val="595959"/>
                </a:solidFill>
              </a:rPr>
              <a:t>i</a:t>
            </a:r>
            <a:r>
              <a:rPr lang="en-IE" sz="2000" dirty="0">
                <a:solidFill>
                  <a:srgbClr val="595959"/>
                </a:solidFill>
              </a:rPr>
              <a:t> tuoi </a:t>
            </a:r>
            <a:r>
              <a:rPr lang="en-IE" sz="2000" b="1" dirty="0">
                <a:solidFill>
                  <a:srgbClr val="595959"/>
                </a:solidFill>
              </a:rPr>
              <a:t>costi fissi annuali</a:t>
            </a:r>
            <a:r>
              <a:rPr lang="en-IE" sz="2000" dirty="0">
                <a:solidFill>
                  <a:srgbClr val="595959"/>
                </a:solidFill>
              </a:rPr>
              <a:t> totali (dal conto economico) e dividili per la tua tariffa media per notte. Questo ti fornirà una stima approssimativa del numero di notti prenotate necessarie per coprire tali spese fisse. </a:t>
            </a:r>
            <a:r>
              <a:rPr lang="en-IE" sz="2000" b="1" dirty="0">
                <a:solidFill>
                  <a:srgbClr val="E96751"/>
                </a:solidFill>
              </a:rPr>
              <a:t>Nota: </a:t>
            </a:r>
            <a:r>
              <a:rPr lang="en-IE" sz="2000" dirty="0">
                <a:solidFill>
                  <a:srgbClr val="595959"/>
                </a:solidFill>
              </a:rPr>
              <a:t>ipotizziamo che il ricavo di ogni notte contribuisca interamente ai costi fissi dopo aver pagato i costi variabili per notte, utilizzando in modo semplice l'approccio </a:t>
            </a:r>
            <a:r>
              <a:rPr lang="en-IE" sz="2000" b="1" dirty="0">
                <a:solidFill>
                  <a:srgbClr val="595959"/>
                </a:solidFill>
              </a:rPr>
              <a:t>del margine di contribuzione</a:t>
            </a:r>
            <a:r>
              <a:rPr lang="en-IE" sz="2000" dirty="0">
                <a:solidFill>
                  <a:srgbClr val="595959"/>
                </a:solidFill>
              </a:rPr>
              <a:t>. </a:t>
            </a:r>
            <a:endParaRPr lang="en-US" sz="2000" dirty="0">
              <a:solidFill>
                <a:srgbClr val="595959"/>
              </a:solidFill>
            </a:endParaRPr>
          </a:p>
          <a:p>
            <a:pPr marL="0" indent="0">
              <a:spcBef>
                <a:spcPts val="0"/>
              </a:spcBef>
              <a:spcAft>
                <a:spcPts val="600"/>
              </a:spcAft>
            </a:pPr>
            <a:endParaRPr lang="en-US" sz="2000" dirty="0"/>
          </a:p>
        </p:txBody>
      </p:sp>
      <p:sp>
        <p:nvSpPr>
          <p:cNvPr id="25" name="Flowchart: Alternate Process 24">
            <a:extLst>
              <a:ext uri="{FF2B5EF4-FFF2-40B4-BE49-F238E27FC236}">
                <a16:creationId xmlns:a16="http://schemas.microsoft.com/office/drawing/2014/main" id="{E8702C8F-1CF2-1913-2846-907F1AA9B10C}"/>
              </a:ext>
            </a:extLst>
          </p:cNvPr>
          <p:cNvSpPr/>
          <p:nvPr/>
        </p:nvSpPr>
        <p:spPr>
          <a:xfrm>
            <a:off x="1460733" y="2507012"/>
            <a:ext cx="10235967" cy="2785731"/>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lowchart: Alternate Process 25">
            <a:extLst>
              <a:ext uri="{FF2B5EF4-FFF2-40B4-BE49-F238E27FC236}">
                <a16:creationId xmlns:a16="http://schemas.microsoft.com/office/drawing/2014/main" id="{0A5BB6F1-A7F3-65C0-15D8-A54980E36B4C}"/>
              </a:ext>
            </a:extLst>
          </p:cNvPr>
          <p:cNvSpPr/>
          <p:nvPr/>
        </p:nvSpPr>
        <p:spPr>
          <a:xfrm>
            <a:off x="1498052" y="5633287"/>
            <a:ext cx="9964593" cy="1064193"/>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F77784A4-2F51-1483-BC25-0974A7B492DF}"/>
              </a:ext>
            </a:extLst>
          </p:cNvPr>
          <p:cNvCxnSpPr>
            <a:cxnSpLocks/>
            <a:stCxn id="24" idx="1"/>
            <a:endCxn id="25" idx="1"/>
          </p:cNvCxnSpPr>
          <p:nvPr/>
        </p:nvCxnSpPr>
        <p:spPr>
          <a:xfrm rot="10800000" flipH="1" flipV="1">
            <a:off x="817827" y="2007714"/>
            <a:ext cx="642905" cy="1892164"/>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D986C168-1CF4-481E-B292-20C792544F4B}"/>
              </a:ext>
            </a:extLst>
          </p:cNvPr>
          <p:cNvCxnSpPr>
            <a:cxnSpLocks/>
          </p:cNvCxnSpPr>
          <p:nvPr/>
        </p:nvCxnSpPr>
        <p:spPr>
          <a:xfrm rot="16200000" flipH="1">
            <a:off x="65261" y="4652442"/>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C7FE685-DB16-AFEA-8B11-2E1FD3FC734E}"/>
              </a:ext>
            </a:extLst>
          </p:cNvPr>
          <p:cNvGrpSpPr/>
          <p:nvPr/>
        </p:nvGrpSpPr>
        <p:grpSpPr>
          <a:xfrm>
            <a:off x="235762" y="138361"/>
            <a:ext cx="720000" cy="861774"/>
            <a:chOff x="1016000" y="1024973"/>
            <a:chExt cx="1016000" cy="1216059"/>
          </a:xfrm>
        </p:grpSpPr>
        <p:sp>
          <p:nvSpPr>
            <p:cNvPr id="5" name="Oval 4">
              <a:extLst>
                <a:ext uri="{FF2B5EF4-FFF2-40B4-BE49-F238E27FC236}">
                  <a16:creationId xmlns:a16="http://schemas.microsoft.com/office/drawing/2014/main" id="{3BF0E4DE-1A60-4FF8-1E43-8C61EE419461}"/>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C334751F-A8DA-E85D-D37F-E62FC05D8ED3}"/>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A</a:t>
              </a:r>
            </a:p>
          </p:txBody>
        </p:sp>
      </p:grpSp>
      <p:sp>
        <p:nvSpPr>
          <p:cNvPr id="23" name="Text Placeholder 5">
            <a:extLst>
              <a:ext uri="{FF2B5EF4-FFF2-40B4-BE49-F238E27FC236}">
                <a16:creationId xmlns:a16="http://schemas.microsoft.com/office/drawing/2014/main" id="{C2DBB0D6-E6F4-7345-3210-D530D4E3FD16}"/>
              </a:ext>
            </a:extLst>
          </p:cNvPr>
          <p:cNvSpPr txBox="1">
            <a:spLocks/>
          </p:cNvSpPr>
          <p:nvPr/>
        </p:nvSpPr>
        <p:spPr>
          <a:xfrm>
            <a:off x="1611085" y="5711939"/>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pPr>
            <a:r>
              <a:rPr lang="en-US" sz="2800" b="1" dirty="0">
                <a:solidFill>
                  <a:schemeClr val="bg1"/>
                </a:solidFill>
              </a:rPr>
              <a:t>Punto di pareggio notti FC = </a:t>
            </a:r>
            <a:r>
              <a:rPr lang="en-US" sz="2800" dirty="0">
                <a:solidFill>
                  <a:schemeClr val="bg1"/>
                </a:solidFill>
              </a:rPr>
              <a:t>Costi fissi (FC) ÷ Ricavi netti per notte (Prezzo per notte - Costo variabile (VC) per notte.</a:t>
            </a:r>
          </a:p>
        </p:txBody>
      </p:sp>
      <p:grpSp>
        <p:nvGrpSpPr>
          <p:cNvPr id="8" name="Group 7">
            <a:extLst>
              <a:ext uri="{FF2B5EF4-FFF2-40B4-BE49-F238E27FC236}">
                <a16:creationId xmlns:a16="http://schemas.microsoft.com/office/drawing/2014/main" id="{09582CD4-1BC3-9CBF-6791-719449046A13}"/>
              </a:ext>
            </a:extLst>
          </p:cNvPr>
          <p:cNvGrpSpPr/>
          <p:nvPr/>
        </p:nvGrpSpPr>
        <p:grpSpPr>
          <a:xfrm>
            <a:off x="10920313" y="237675"/>
            <a:ext cx="1081945" cy="1011723"/>
            <a:chOff x="1016000" y="1137920"/>
            <a:chExt cx="1016000" cy="1016000"/>
          </a:xfrm>
        </p:grpSpPr>
        <p:sp>
          <p:nvSpPr>
            <p:cNvPr id="9" name="Oval 8">
              <a:extLst>
                <a:ext uri="{FF2B5EF4-FFF2-40B4-BE49-F238E27FC236}">
                  <a16:creationId xmlns:a16="http://schemas.microsoft.com/office/drawing/2014/main" id="{50BD5A8E-E935-C39C-0A41-295E07141664}"/>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FE749DFA-D8AF-5249-CAEE-6D9366FDFB91}"/>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19</a:t>
              </a:r>
            </a:p>
          </p:txBody>
        </p:sp>
      </p:grpSp>
    </p:spTree>
    <p:extLst>
      <p:ext uri="{BB962C8B-B14F-4D97-AF65-F5344CB8AC3E}">
        <p14:creationId xmlns:p14="http://schemas.microsoft.com/office/powerpoint/2010/main" val="19341114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19A8-D14E-7708-96FA-A91F767679D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0B3F647-E095-169C-0691-C5C7CBA24C3B}"/>
              </a:ext>
            </a:extLst>
          </p:cNvPr>
          <p:cNvSpPr>
            <a:spLocks noGrp="1"/>
          </p:cNvSpPr>
          <p:nvPr>
            <p:ph type="body" sz="quarter" idx="16"/>
          </p:nvPr>
        </p:nvSpPr>
        <p:spPr>
          <a:xfrm>
            <a:off x="471098" y="422200"/>
            <a:ext cx="11241418" cy="803654"/>
          </a:xfrm>
        </p:spPr>
        <p:txBody>
          <a:bodyPr/>
          <a:lstStyle/>
          <a:p>
            <a:r>
              <a:rPr lang="en-US" dirty="0"/>
              <a:t>Calcolare il numero di notti necessarie per coprire i costi</a:t>
            </a:r>
          </a:p>
        </p:txBody>
      </p:sp>
      <p:sp>
        <p:nvSpPr>
          <p:cNvPr id="11" name="Rectangle 10">
            <a:extLst>
              <a:ext uri="{FF2B5EF4-FFF2-40B4-BE49-F238E27FC236}">
                <a16:creationId xmlns:a16="http://schemas.microsoft.com/office/drawing/2014/main" id="{D0270691-48B3-516C-4957-07666469C257}"/>
              </a:ext>
            </a:extLst>
          </p:cNvPr>
          <p:cNvSpPr/>
          <p:nvPr/>
        </p:nvSpPr>
        <p:spPr>
          <a:xfrm>
            <a:off x="409579" y="1360955"/>
            <a:ext cx="11549926" cy="1027566"/>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84EDF284-7387-3D0C-6D85-C7064DFD80C0}"/>
              </a:ext>
            </a:extLst>
          </p:cNvPr>
          <p:cNvSpPr/>
          <p:nvPr/>
        </p:nvSpPr>
        <p:spPr>
          <a:xfrm>
            <a:off x="409579" y="1360954"/>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Rectangle 12">
            <a:extLst>
              <a:ext uri="{FF2B5EF4-FFF2-40B4-BE49-F238E27FC236}">
                <a16:creationId xmlns:a16="http://schemas.microsoft.com/office/drawing/2014/main" id="{9348D88E-838E-C2CA-E103-1C4E5A54A340}"/>
              </a:ext>
            </a:extLst>
          </p:cNvPr>
          <p:cNvSpPr/>
          <p:nvPr/>
        </p:nvSpPr>
        <p:spPr>
          <a:xfrm>
            <a:off x="409579" y="2566324"/>
            <a:ext cx="11549926" cy="1027567"/>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1FF7E174-4025-B0C3-1EB2-C54533DD9ACB}"/>
              </a:ext>
            </a:extLst>
          </p:cNvPr>
          <p:cNvSpPr/>
          <p:nvPr/>
        </p:nvSpPr>
        <p:spPr>
          <a:xfrm>
            <a:off x="409579" y="2566324"/>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9" name="TextBox 18">
            <a:extLst>
              <a:ext uri="{FF2B5EF4-FFF2-40B4-BE49-F238E27FC236}">
                <a16:creationId xmlns:a16="http://schemas.microsoft.com/office/drawing/2014/main" id="{8FD41EB8-4501-D988-0762-D3B7A2D519DD}"/>
              </a:ext>
            </a:extLst>
          </p:cNvPr>
          <p:cNvSpPr txBox="1"/>
          <p:nvPr/>
        </p:nvSpPr>
        <p:spPr>
          <a:xfrm>
            <a:off x="532619" y="1526861"/>
            <a:ext cx="3008476" cy="461665"/>
          </a:xfrm>
          <a:prstGeom prst="rect">
            <a:avLst/>
          </a:prstGeom>
          <a:noFill/>
        </p:spPr>
        <p:txBody>
          <a:bodyPr wrap="square" rtlCol="0">
            <a:spAutoFit/>
          </a:bodyPr>
          <a:lstStyle/>
          <a:p>
            <a:pPr algn="ctr"/>
            <a:r>
              <a:rPr lang="en-GB" sz="2400" b="1" dirty="0">
                <a:solidFill>
                  <a:schemeClr val="bg1"/>
                </a:solidFill>
              </a:rPr>
              <a:t>Costi fissi annuali</a:t>
            </a:r>
          </a:p>
        </p:txBody>
      </p:sp>
      <p:sp>
        <p:nvSpPr>
          <p:cNvPr id="20" name="TextBox 19">
            <a:extLst>
              <a:ext uri="{FF2B5EF4-FFF2-40B4-BE49-F238E27FC236}">
                <a16:creationId xmlns:a16="http://schemas.microsoft.com/office/drawing/2014/main" id="{33D810BD-8124-1618-1372-6CB6833B25F4}"/>
              </a:ext>
            </a:extLst>
          </p:cNvPr>
          <p:cNvSpPr txBox="1"/>
          <p:nvPr/>
        </p:nvSpPr>
        <p:spPr>
          <a:xfrm>
            <a:off x="596074" y="2586334"/>
            <a:ext cx="2936206" cy="830997"/>
          </a:xfrm>
          <a:prstGeom prst="rect">
            <a:avLst/>
          </a:prstGeom>
          <a:noFill/>
        </p:spPr>
        <p:txBody>
          <a:bodyPr wrap="square" rtlCol="0">
            <a:spAutoFit/>
          </a:bodyPr>
          <a:lstStyle/>
          <a:p>
            <a:pPr algn="ctr"/>
            <a:r>
              <a:rPr lang="en-GB" sz="2400" b="1" dirty="0">
                <a:solidFill>
                  <a:schemeClr val="bg1"/>
                </a:solidFill>
              </a:rPr>
              <a:t>Utile per notte occupata</a:t>
            </a:r>
          </a:p>
        </p:txBody>
      </p:sp>
      <p:sp>
        <p:nvSpPr>
          <p:cNvPr id="23" name="TextBox 22">
            <a:extLst>
              <a:ext uri="{FF2B5EF4-FFF2-40B4-BE49-F238E27FC236}">
                <a16:creationId xmlns:a16="http://schemas.microsoft.com/office/drawing/2014/main" id="{B96E06E6-2A97-6C8E-9F2D-159DE945F4C3}"/>
              </a:ext>
            </a:extLst>
          </p:cNvPr>
          <p:cNvSpPr txBox="1"/>
          <p:nvPr/>
        </p:nvSpPr>
        <p:spPr>
          <a:xfrm>
            <a:off x="3631750" y="1348195"/>
            <a:ext cx="8303991" cy="1015663"/>
          </a:xfrm>
          <a:prstGeom prst="rect">
            <a:avLst/>
          </a:prstGeom>
          <a:noFill/>
        </p:spPr>
        <p:txBody>
          <a:bodyPr wrap="square" rtlCol="0">
            <a:spAutoFit/>
          </a:bodyPr>
          <a:lstStyle/>
          <a:p>
            <a:r>
              <a:rPr lang="en-US" sz="2000" b="1" dirty="0">
                <a:solidFill>
                  <a:srgbClr val="494949"/>
                </a:solidFill>
              </a:rPr>
              <a:t>Calcola i costi fissi annuali </a:t>
            </a:r>
            <a:r>
              <a:rPr lang="en-IE" sz="2000" dirty="0">
                <a:solidFill>
                  <a:srgbClr val="494949"/>
                </a:solidFill>
              </a:rPr>
              <a:t>(ad es. assicurazione, rate del mutuo, internet). </a:t>
            </a:r>
            <a:r>
              <a:rPr lang="en-US" sz="2000" i="1" dirty="0">
                <a:solidFill>
                  <a:srgbClr val="595959"/>
                </a:solidFill>
              </a:rPr>
              <a:t>Si tratta di spese fisse che devi sostenere indipendentemente dal numero di prenotazioni.</a:t>
            </a:r>
            <a:r>
              <a:rPr lang="en-IE" sz="2000" dirty="0">
                <a:solidFill>
                  <a:srgbClr val="E96751"/>
                </a:solidFill>
              </a:rPr>
              <a:t> 14.000 €/anno</a:t>
            </a:r>
            <a:endParaRPr lang="en-GB" sz="2000" i="1" dirty="0">
              <a:solidFill>
                <a:srgbClr val="E96751"/>
              </a:solidFill>
            </a:endParaRPr>
          </a:p>
        </p:txBody>
      </p:sp>
      <p:sp>
        <p:nvSpPr>
          <p:cNvPr id="27" name="TextBox 26">
            <a:extLst>
              <a:ext uri="{FF2B5EF4-FFF2-40B4-BE49-F238E27FC236}">
                <a16:creationId xmlns:a16="http://schemas.microsoft.com/office/drawing/2014/main" id="{37602381-CC0A-7A12-23F0-CEFE0CECCE3F}"/>
              </a:ext>
            </a:extLst>
          </p:cNvPr>
          <p:cNvSpPr txBox="1"/>
          <p:nvPr/>
        </p:nvSpPr>
        <p:spPr>
          <a:xfrm>
            <a:off x="3681651" y="2500291"/>
            <a:ext cx="8251012" cy="1015663"/>
          </a:xfrm>
          <a:prstGeom prst="rect">
            <a:avLst/>
          </a:prstGeom>
          <a:noFill/>
        </p:spPr>
        <p:txBody>
          <a:bodyPr wrap="square" rtlCol="0">
            <a:spAutoFit/>
          </a:bodyPr>
          <a:lstStyle/>
          <a:p>
            <a:r>
              <a:rPr lang="en-US" sz="2000" b="1" dirty="0">
                <a:solidFill>
                  <a:srgbClr val="494949"/>
                </a:solidFill>
              </a:rPr>
              <a:t>Tariffa giornaliera </a:t>
            </a:r>
            <a:r>
              <a:rPr lang="en-US" sz="2000" dirty="0">
                <a:solidFill>
                  <a:srgbClr val="494949"/>
                </a:solidFill>
              </a:rPr>
              <a:t>- Costi variabili (ad es. pulizie, pacchetti di benvenuto, utenze per ospite) </a:t>
            </a:r>
            <a:r>
              <a:rPr lang="en-US" sz="2000" i="1" dirty="0">
                <a:solidFill>
                  <a:srgbClr val="595959"/>
                </a:solidFill>
              </a:rPr>
              <a:t>Se addebiti 150 € a notte e ti costa 30 € ospitare un cliente, il tuo profitto per notte è di</a:t>
            </a:r>
            <a:r>
              <a:rPr lang="en-US" sz="2000" i="1" dirty="0">
                <a:solidFill>
                  <a:srgbClr val="E96751"/>
                </a:solidFill>
              </a:rPr>
              <a:t> 120 </a:t>
            </a:r>
            <a:r>
              <a:rPr lang="en-US" sz="2000" i="1" dirty="0">
                <a:solidFill>
                  <a:srgbClr val="595959"/>
                </a:solidFill>
              </a:rPr>
              <a:t>€. Questo copre i tuoi costi fissi.</a:t>
            </a:r>
            <a:endParaRPr lang="en-GB" sz="2000" i="1" dirty="0">
              <a:solidFill>
                <a:srgbClr val="595959"/>
              </a:solidFill>
            </a:endParaRPr>
          </a:p>
        </p:txBody>
      </p:sp>
      <p:sp>
        <p:nvSpPr>
          <p:cNvPr id="29" name="Rectangle 28">
            <a:extLst>
              <a:ext uri="{FF2B5EF4-FFF2-40B4-BE49-F238E27FC236}">
                <a16:creationId xmlns:a16="http://schemas.microsoft.com/office/drawing/2014/main" id="{306894F0-1190-8AE0-2AC9-DF3A67F068B2}"/>
              </a:ext>
            </a:extLst>
          </p:cNvPr>
          <p:cNvSpPr/>
          <p:nvPr/>
        </p:nvSpPr>
        <p:spPr>
          <a:xfrm>
            <a:off x="399054" y="3754830"/>
            <a:ext cx="11560451" cy="1027566"/>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Shape 29">
            <a:extLst>
              <a:ext uri="{FF2B5EF4-FFF2-40B4-BE49-F238E27FC236}">
                <a16:creationId xmlns:a16="http://schemas.microsoft.com/office/drawing/2014/main" id="{D47ADE69-8E09-1478-F103-8BB64B7CFF85}"/>
              </a:ext>
            </a:extLst>
          </p:cNvPr>
          <p:cNvSpPr/>
          <p:nvPr/>
        </p:nvSpPr>
        <p:spPr>
          <a:xfrm>
            <a:off x="399054" y="3754829"/>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33" name="TextBox 32">
            <a:extLst>
              <a:ext uri="{FF2B5EF4-FFF2-40B4-BE49-F238E27FC236}">
                <a16:creationId xmlns:a16="http://schemas.microsoft.com/office/drawing/2014/main" id="{8FEE07CE-8A2E-AE68-1C60-3A009AF3AB23}"/>
              </a:ext>
            </a:extLst>
          </p:cNvPr>
          <p:cNvSpPr txBox="1"/>
          <p:nvPr/>
        </p:nvSpPr>
        <p:spPr>
          <a:xfrm>
            <a:off x="522094" y="3781329"/>
            <a:ext cx="3008476" cy="830997"/>
          </a:xfrm>
          <a:prstGeom prst="rect">
            <a:avLst/>
          </a:prstGeom>
          <a:noFill/>
        </p:spPr>
        <p:txBody>
          <a:bodyPr wrap="square" rtlCol="0">
            <a:spAutoFit/>
          </a:bodyPr>
          <a:lstStyle/>
          <a:p>
            <a:pPr algn="ctr"/>
            <a:r>
              <a:rPr lang="en-GB" sz="2400" b="1" dirty="0">
                <a:solidFill>
                  <a:schemeClr val="bg1"/>
                </a:solidFill>
              </a:rPr>
              <a:t>Punto di pareggio </a:t>
            </a:r>
          </a:p>
          <a:p>
            <a:pPr algn="ctr"/>
            <a:r>
              <a:rPr lang="en-GB" sz="2400" b="1" dirty="0">
                <a:solidFill>
                  <a:schemeClr val="bg1"/>
                </a:solidFill>
              </a:rPr>
              <a:t>notti all'anno</a:t>
            </a:r>
          </a:p>
        </p:txBody>
      </p:sp>
      <p:sp>
        <p:nvSpPr>
          <p:cNvPr id="35" name="TextBox 34">
            <a:extLst>
              <a:ext uri="{FF2B5EF4-FFF2-40B4-BE49-F238E27FC236}">
                <a16:creationId xmlns:a16="http://schemas.microsoft.com/office/drawing/2014/main" id="{8654BDE5-BC9E-6698-E3A3-345AB1B433EA}"/>
              </a:ext>
            </a:extLst>
          </p:cNvPr>
          <p:cNvSpPr txBox="1"/>
          <p:nvPr/>
        </p:nvSpPr>
        <p:spPr>
          <a:xfrm>
            <a:off x="3631750" y="3764965"/>
            <a:ext cx="8327755" cy="1015663"/>
          </a:xfrm>
          <a:prstGeom prst="rect">
            <a:avLst/>
          </a:prstGeom>
          <a:noFill/>
        </p:spPr>
        <p:txBody>
          <a:bodyPr wrap="square" rtlCol="0">
            <a:spAutoFit/>
          </a:bodyPr>
          <a:lstStyle/>
          <a:p>
            <a:r>
              <a:rPr lang="en-US" b="1" dirty="0">
                <a:solidFill>
                  <a:srgbClr val="494949"/>
                </a:solidFill>
              </a:rPr>
              <a:t>Punto di pareggio notti all'anno </a:t>
            </a:r>
            <a:r>
              <a:rPr lang="en-US" sz="2000" i="1" dirty="0">
                <a:solidFill>
                  <a:srgbClr val="595959"/>
                </a:solidFill>
              </a:rPr>
              <a:t>Il numero di notti prenotate necessarie per coprire i costi fissi</a:t>
            </a:r>
            <a:r>
              <a:rPr lang="en-US" i="1" dirty="0">
                <a:solidFill>
                  <a:srgbClr val="595959"/>
                </a:solidFill>
              </a:rPr>
              <a:t> 14.000 € di costi fissi ÷ 120 € di profitto per notte =</a:t>
            </a:r>
            <a:r>
              <a:rPr lang="en-US" b="1" i="1" dirty="0">
                <a:solidFill>
                  <a:srgbClr val="E96751"/>
                </a:solidFill>
              </a:rPr>
              <a:t> 117 notti</a:t>
            </a:r>
            <a:br>
              <a:rPr lang="en-US" i="1" dirty="0">
                <a:solidFill>
                  <a:srgbClr val="595959"/>
                </a:solidFill>
              </a:rPr>
            </a:br>
            <a:r>
              <a:rPr lang="en-US" i="1" dirty="0">
                <a:solidFill>
                  <a:srgbClr val="595959"/>
                </a:solidFill>
              </a:rPr>
              <a:t>Devi prenotare 117 notti solo per raggiungere il punto di pareggio.</a:t>
            </a:r>
            <a:endParaRPr lang="en-GB" b="1" i="1" dirty="0">
              <a:solidFill>
                <a:srgbClr val="595959"/>
              </a:solidFill>
            </a:endParaRPr>
          </a:p>
        </p:txBody>
      </p:sp>
      <p:grpSp>
        <p:nvGrpSpPr>
          <p:cNvPr id="2" name="Group 1">
            <a:extLst>
              <a:ext uri="{FF2B5EF4-FFF2-40B4-BE49-F238E27FC236}">
                <a16:creationId xmlns:a16="http://schemas.microsoft.com/office/drawing/2014/main" id="{FF5D2F97-644D-9439-68FF-084B73E6F2FC}"/>
              </a:ext>
            </a:extLst>
          </p:cNvPr>
          <p:cNvGrpSpPr/>
          <p:nvPr/>
        </p:nvGrpSpPr>
        <p:grpSpPr>
          <a:xfrm>
            <a:off x="155730" y="1400046"/>
            <a:ext cx="630739" cy="707886"/>
            <a:chOff x="1015996" y="1040208"/>
            <a:chExt cx="1016004" cy="1223667"/>
          </a:xfrm>
        </p:grpSpPr>
        <p:sp>
          <p:nvSpPr>
            <p:cNvPr id="3" name="Oval 2">
              <a:extLst>
                <a:ext uri="{FF2B5EF4-FFF2-40B4-BE49-F238E27FC236}">
                  <a16:creationId xmlns:a16="http://schemas.microsoft.com/office/drawing/2014/main" id="{E3DBC5B5-F95F-59C5-EEBD-04687096EFD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469CBF25-461D-CD8A-7612-7658C1839B19}"/>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1</a:t>
              </a:r>
            </a:p>
          </p:txBody>
        </p:sp>
      </p:grpSp>
      <p:grpSp>
        <p:nvGrpSpPr>
          <p:cNvPr id="5" name="Group 4">
            <a:extLst>
              <a:ext uri="{FF2B5EF4-FFF2-40B4-BE49-F238E27FC236}">
                <a16:creationId xmlns:a16="http://schemas.microsoft.com/office/drawing/2014/main" id="{E92F6E10-D119-9C4E-AAB6-8EF1F0F0682F}"/>
              </a:ext>
            </a:extLst>
          </p:cNvPr>
          <p:cNvGrpSpPr/>
          <p:nvPr/>
        </p:nvGrpSpPr>
        <p:grpSpPr>
          <a:xfrm>
            <a:off x="110837" y="2588584"/>
            <a:ext cx="630739" cy="707886"/>
            <a:chOff x="1015996" y="1040208"/>
            <a:chExt cx="1016004" cy="1223667"/>
          </a:xfrm>
        </p:grpSpPr>
        <p:sp>
          <p:nvSpPr>
            <p:cNvPr id="6" name="Oval 5">
              <a:extLst>
                <a:ext uri="{FF2B5EF4-FFF2-40B4-BE49-F238E27FC236}">
                  <a16:creationId xmlns:a16="http://schemas.microsoft.com/office/drawing/2014/main" id="{298B7FB2-279F-E680-4C98-0D5A0E1D7821}"/>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4CCF9619-0488-A090-BDFA-A47822624487}"/>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2</a:t>
              </a:r>
            </a:p>
          </p:txBody>
        </p:sp>
      </p:grpSp>
      <p:grpSp>
        <p:nvGrpSpPr>
          <p:cNvPr id="9" name="Group 8">
            <a:extLst>
              <a:ext uri="{FF2B5EF4-FFF2-40B4-BE49-F238E27FC236}">
                <a16:creationId xmlns:a16="http://schemas.microsoft.com/office/drawing/2014/main" id="{4974AAE6-B7EF-8F13-10CF-C8B12B72ABBE}"/>
              </a:ext>
            </a:extLst>
          </p:cNvPr>
          <p:cNvGrpSpPr/>
          <p:nvPr/>
        </p:nvGrpSpPr>
        <p:grpSpPr>
          <a:xfrm>
            <a:off x="92989" y="3820031"/>
            <a:ext cx="630739" cy="707886"/>
            <a:chOff x="1015996" y="1040208"/>
            <a:chExt cx="1016004" cy="1223667"/>
          </a:xfrm>
        </p:grpSpPr>
        <p:sp>
          <p:nvSpPr>
            <p:cNvPr id="15" name="Oval 14">
              <a:extLst>
                <a:ext uri="{FF2B5EF4-FFF2-40B4-BE49-F238E27FC236}">
                  <a16:creationId xmlns:a16="http://schemas.microsoft.com/office/drawing/2014/main" id="{5CF2F952-426F-668A-A4C3-9ABCC036ED5C}"/>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98A0FFB7-8E4D-C1FC-5ECD-DCB25FB59A90}"/>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3</a:t>
              </a:r>
            </a:p>
          </p:txBody>
        </p:sp>
      </p:grpSp>
      <p:sp>
        <p:nvSpPr>
          <p:cNvPr id="24" name="TextBox 23">
            <a:extLst>
              <a:ext uri="{FF2B5EF4-FFF2-40B4-BE49-F238E27FC236}">
                <a16:creationId xmlns:a16="http://schemas.microsoft.com/office/drawing/2014/main" id="{AF0348A4-C6C0-52ED-DC3A-6370974DAFA5}"/>
              </a:ext>
            </a:extLst>
          </p:cNvPr>
          <p:cNvSpPr txBox="1"/>
          <p:nvPr/>
        </p:nvSpPr>
        <p:spPr>
          <a:xfrm>
            <a:off x="399054" y="6078259"/>
            <a:ext cx="9411696" cy="461665"/>
          </a:xfrm>
          <a:prstGeom prst="rect">
            <a:avLst/>
          </a:prstGeom>
          <a:noFill/>
        </p:spPr>
        <p:txBody>
          <a:bodyPr wrap="square">
            <a:spAutoFit/>
          </a:bodyPr>
          <a:lstStyle/>
          <a:p>
            <a:r>
              <a:rPr lang="en-US" sz="2400" dirty="0">
                <a:solidFill>
                  <a:srgbClr val="595959"/>
                </a:solidFill>
              </a:rPr>
              <a:t>14.000 € di costi fissi ÷ 120 € di profitto per notte =</a:t>
            </a:r>
            <a:r>
              <a:rPr lang="en-US" sz="2400" b="1" dirty="0">
                <a:solidFill>
                  <a:srgbClr val="595959"/>
                </a:solidFill>
              </a:rPr>
              <a:t> 117 notti</a:t>
            </a:r>
            <a:endParaRPr lang="en-IE" sz="2400" dirty="0">
              <a:solidFill>
                <a:srgbClr val="595959"/>
              </a:solidFill>
            </a:endParaRPr>
          </a:p>
        </p:txBody>
      </p:sp>
      <p:sp>
        <p:nvSpPr>
          <p:cNvPr id="26" name="TextBox 25">
            <a:extLst>
              <a:ext uri="{FF2B5EF4-FFF2-40B4-BE49-F238E27FC236}">
                <a16:creationId xmlns:a16="http://schemas.microsoft.com/office/drawing/2014/main" id="{5EDCCBA5-7FC7-E833-C514-8E30272BE8A6}"/>
              </a:ext>
            </a:extLst>
          </p:cNvPr>
          <p:cNvSpPr txBox="1"/>
          <p:nvPr/>
        </p:nvSpPr>
        <p:spPr>
          <a:xfrm>
            <a:off x="357429" y="5199495"/>
            <a:ext cx="11272595" cy="769441"/>
          </a:xfrm>
          <a:prstGeom prst="rect">
            <a:avLst/>
          </a:prstGeom>
          <a:noFill/>
        </p:spPr>
        <p:txBody>
          <a:bodyPr wrap="square">
            <a:spAutoFit/>
          </a:bodyPr>
          <a:lstStyle/>
          <a:p>
            <a:r>
              <a:rPr lang="en-US" sz="2400" b="1" dirty="0">
                <a:solidFill>
                  <a:srgbClr val="E96751"/>
                </a:solidFill>
              </a:rPr>
              <a:t>Pernottamenti necessari per raggiungere il pareggio = </a:t>
            </a:r>
            <a:r>
              <a:rPr lang="en-US" sz="2400" dirty="0">
                <a:solidFill>
                  <a:srgbClr val="E96751"/>
                </a:solidFill>
              </a:rPr>
              <a:t>Costi fissi ÷ </a:t>
            </a:r>
            <a:r>
              <a:rPr lang="en-IE" sz="2400" dirty="0">
                <a:solidFill>
                  <a:srgbClr val="E96751"/>
                </a:solidFill>
              </a:rPr>
              <a:t>Profitto per notte occupata </a:t>
            </a:r>
            <a:r>
              <a:rPr lang="en-US" sz="2000" i="1" dirty="0">
                <a:solidFill>
                  <a:srgbClr val="595959"/>
                </a:solidFill>
              </a:rPr>
              <a:t>(Prezzo per notte – Costo variabile per notte) </a:t>
            </a:r>
          </a:p>
        </p:txBody>
      </p:sp>
    </p:spTree>
    <p:extLst>
      <p:ext uri="{BB962C8B-B14F-4D97-AF65-F5344CB8AC3E}">
        <p14:creationId xmlns:p14="http://schemas.microsoft.com/office/powerpoint/2010/main" val="28277096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FC99C-37F4-64BE-9573-227D78CAD994}"/>
              </a:ext>
            </a:extLst>
          </p:cNvPr>
          <p:cNvSpPr>
            <a:spLocks noGrp="1"/>
          </p:cNvSpPr>
          <p:nvPr>
            <p:ph type="body" sz="quarter" idx="18"/>
          </p:nvPr>
        </p:nvSpPr>
        <p:spPr>
          <a:xfrm>
            <a:off x="874580" y="1610711"/>
            <a:ext cx="10614687" cy="3849918"/>
          </a:xfrm>
        </p:spPr>
        <p:txBody>
          <a:bodyPr/>
          <a:lstStyle/>
          <a:p>
            <a:pPr marL="0" indent="0"/>
            <a:r>
              <a:rPr lang="en-IE" b="1" i="1" dirty="0">
                <a:solidFill>
                  <a:srgbClr val="595959"/>
                </a:solidFill>
              </a:rPr>
              <a:t>Supponiamo che i tuoi costi fissi annuali siano pari a € 20.000 e che la tariffa media delle camere sia pari a € 100. </a:t>
            </a:r>
          </a:p>
          <a:p>
            <a:pPr marL="0" indent="0"/>
            <a:endParaRPr lang="en-IE" b="1" i="1" dirty="0">
              <a:solidFill>
                <a:srgbClr val="459597"/>
              </a:solidFill>
            </a:endParaRPr>
          </a:p>
          <a:p>
            <a:pPr marL="0" indent="0"/>
            <a:r>
              <a:rPr lang="en-IE" b="1" i="1" dirty="0">
                <a:solidFill>
                  <a:srgbClr val="459597"/>
                </a:solidFill>
              </a:rPr>
              <a:t>Pernottamenti di pareggio </a:t>
            </a:r>
            <a:r>
              <a:rPr lang="en-IE" i="1" dirty="0">
                <a:solidFill>
                  <a:srgbClr val="459597"/>
                </a:solidFill>
              </a:rPr>
              <a:t>= 20.000 € / 100 € = 200 pernottamenti.</a:t>
            </a:r>
            <a:r>
              <a:rPr lang="en-IE" dirty="0">
                <a:solidFill>
                  <a:srgbClr val="459597"/>
                </a:solidFill>
              </a:rPr>
              <a:t> </a:t>
            </a:r>
          </a:p>
          <a:p>
            <a:pPr marL="342900" indent="-342900">
              <a:buFont typeface="Wingdings" panose="05000000000000000000" pitchFamily="2" charset="2"/>
              <a:buChar char="Ø"/>
            </a:pPr>
            <a:r>
              <a:rPr lang="en-IE" sz="2000" dirty="0">
                <a:solidFill>
                  <a:srgbClr val="595959"/>
                </a:solidFill>
              </a:rPr>
              <a:t>Ciò significa che avresti bisogno di</a:t>
            </a:r>
            <a:r>
              <a:rPr lang="en-IE" sz="2000" b="1" dirty="0">
                <a:solidFill>
                  <a:srgbClr val="595959"/>
                </a:solidFill>
              </a:rPr>
              <a:t> 200 notti pagate durante l'anno </a:t>
            </a:r>
            <a:r>
              <a:rPr lang="en-IE" sz="2000" dirty="0">
                <a:solidFill>
                  <a:srgbClr val="595959"/>
                </a:solidFill>
              </a:rPr>
              <a:t>per generare 20.000 € di entrate, che coprirebbero all'incirca i tuoi</a:t>
            </a:r>
            <a:r>
              <a:rPr lang="en-IE" sz="2000" b="1" dirty="0">
                <a:solidFill>
                  <a:srgbClr val="595959"/>
                </a:solidFill>
              </a:rPr>
              <a:t> 20.000 € di costi fissi</a:t>
            </a:r>
            <a:r>
              <a:rPr lang="en-IE" sz="2000" dirty="0">
                <a:solidFill>
                  <a:srgbClr val="595959"/>
                </a:solidFill>
              </a:rPr>
              <a:t>. </a:t>
            </a:r>
          </a:p>
          <a:p>
            <a:pPr marL="342900" indent="-342900">
              <a:buFont typeface="Wingdings" panose="05000000000000000000" pitchFamily="2" charset="2"/>
              <a:buChar char="Ø"/>
            </a:pPr>
            <a:r>
              <a:rPr lang="en-IE" sz="2000" dirty="0">
                <a:solidFill>
                  <a:srgbClr val="595959"/>
                </a:solidFill>
              </a:rPr>
              <a:t>Con 200 notti non stai realmente realizzando un profitto, ma </a:t>
            </a:r>
            <a:r>
              <a:rPr lang="en-IE" sz="2000" b="1" dirty="0">
                <a:solidFill>
                  <a:srgbClr val="595959"/>
                </a:solidFill>
              </a:rPr>
              <a:t>semplicemente pagando tutte le bollette</a:t>
            </a:r>
            <a:r>
              <a:rPr lang="en-IE" sz="2000" dirty="0">
                <a:solidFill>
                  <a:srgbClr val="595959"/>
                </a:solidFill>
              </a:rPr>
              <a:t>. </a:t>
            </a:r>
          </a:p>
          <a:p>
            <a:pPr marL="342900" indent="-342900">
              <a:buFont typeface="Wingdings" panose="05000000000000000000" pitchFamily="2" charset="2"/>
              <a:buChar char="Ø"/>
            </a:pPr>
            <a:r>
              <a:rPr lang="en-IE" sz="2000" dirty="0">
                <a:solidFill>
                  <a:srgbClr val="595959"/>
                </a:solidFill>
              </a:rPr>
              <a:t>In questo scenario, qualsiasi prenotazione </a:t>
            </a:r>
            <a:r>
              <a:rPr lang="en-IE" sz="2000" b="1" dirty="0">
                <a:solidFill>
                  <a:srgbClr val="595959"/>
                </a:solidFill>
              </a:rPr>
              <a:t>oltre le 200 notti </a:t>
            </a:r>
            <a:r>
              <a:rPr lang="en-IE" sz="2000" dirty="0">
                <a:solidFill>
                  <a:srgbClr val="595959"/>
                </a:solidFill>
              </a:rPr>
              <a:t>inizierebbe a </a:t>
            </a:r>
            <a:r>
              <a:rPr lang="en-IE" sz="2000" b="1" dirty="0">
                <a:solidFill>
                  <a:srgbClr val="595959"/>
                </a:solidFill>
              </a:rPr>
              <a:t>generare profitti</a:t>
            </a:r>
            <a:r>
              <a:rPr lang="en-IE" sz="2000" dirty="0">
                <a:solidFill>
                  <a:srgbClr val="595959"/>
                </a:solidFill>
              </a:rPr>
              <a:t>. </a:t>
            </a:r>
          </a:p>
          <a:p>
            <a:pPr marL="0" indent="0"/>
            <a:endParaRPr lang="en-IE" sz="2000" dirty="0">
              <a:solidFill>
                <a:srgbClr val="595959"/>
              </a:solidFill>
            </a:endParaRPr>
          </a:p>
          <a:p>
            <a:pPr marL="0" indent="0"/>
            <a:r>
              <a:rPr lang="en-IE" sz="2000" dirty="0">
                <a:solidFill>
                  <a:srgbClr val="595959"/>
                </a:solidFill>
              </a:rPr>
              <a:t>Questo approccio è utile se stai ancora calcolando i costi e hai intenzione di fissare un prezzo: ti dice direttamente "Devo vendere X notti a questo prezzo per non perdere denaro".</a:t>
            </a:r>
          </a:p>
          <a:p>
            <a:pPr marL="342900" indent="-342900">
              <a:buFont typeface="Wingdings" panose="05000000000000000000" pitchFamily="2" charset="2"/>
              <a:buChar char="Ø"/>
            </a:pPr>
            <a:endParaRPr lang="en-IE" sz="2000" dirty="0">
              <a:solidFill>
                <a:srgbClr val="595959"/>
              </a:solidFill>
            </a:endParaRPr>
          </a:p>
        </p:txBody>
      </p:sp>
      <p:sp>
        <p:nvSpPr>
          <p:cNvPr id="3" name="Text Placeholder 2">
            <a:extLst>
              <a:ext uri="{FF2B5EF4-FFF2-40B4-BE49-F238E27FC236}">
                <a16:creationId xmlns:a16="http://schemas.microsoft.com/office/drawing/2014/main" id="{ACB272DF-E365-1980-E89B-FD122191E178}"/>
              </a:ext>
            </a:extLst>
          </p:cNvPr>
          <p:cNvSpPr>
            <a:spLocks noGrp="1"/>
          </p:cNvSpPr>
          <p:nvPr>
            <p:ph type="body" sz="quarter" idx="16"/>
          </p:nvPr>
        </p:nvSpPr>
        <p:spPr>
          <a:xfrm>
            <a:off x="788656" y="326705"/>
            <a:ext cx="10614687" cy="803654"/>
          </a:xfrm>
        </p:spPr>
        <p:txBody>
          <a:bodyPr/>
          <a:lstStyle/>
          <a:p>
            <a:r>
              <a:rPr lang="en-US" dirty="0">
                <a:solidFill>
                  <a:srgbClr val="EC7C69"/>
                </a:solidFill>
              </a:rPr>
              <a:t>Esempio: (Opzione A) </a:t>
            </a:r>
            <a:r>
              <a:rPr lang="en-US" dirty="0">
                <a:solidFill>
                  <a:srgbClr val="459597"/>
                </a:solidFill>
              </a:rPr>
              <a:t>Calcolare il punto di pareggio delle notti </a:t>
            </a:r>
          </a:p>
        </p:txBody>
      </p:sp>
    </p:spTree>
    <p:extLst>
      <p:ext uri="{BB962C8B-B14F-4D97-AF65-F5344CB8AC3E}">
        <p14:creationId xmlns:p14="http://schemas.microsoft.com/office/powerpoint/2010/main" val="33495634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14AFA-4DD4-88E9-4256-DAA5F7D8FC4F}"/>
            </a:ext>
          </a:extLst>
        </p:cNvPr>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83EFE158-4405-62B3-F83C-ADBC49F738FC}"/>
              </a:ext>
            </a:extLst>
          </p:cNvPr>
          <p:cNvSpPr/>
          <p:nvPr/>
        </p:nvSpPr>
        <p:spPr>
          <a:xfrm>
            <a:off x="4075221" y="200026"/>
            <a:ext cx="7802453" cy="6471430"/>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Text Placeholder 11">
            <a:extLst>
              <a:ext uri="{FF2B5EF4-FFF2-40B4-BE49-F238E27FC236}">
                <a16:creationId xmlns:a16="http://schemas.microsoft.com/office/drawing/2014/main" id="{F56390FB-D089-655B-A02D-E1AD834D7B12}"/>
              </a:ext>
            </a:extLst>
          </p:cNvPr>
          <p:cNvSpPr>
            <a:spLocks noGrp="1"/>
          </p:cNvSpPr>
          <p:nvPr>
            <p:ph type="body" sz="quarter" idx="4294967295"/>
          </p:nvPr>
        </p:nvSpPr>
        <p:spPr>
          <a:xfrm>
            <a:off x="430632" y="822846"/>
            <a:ext cx="2979317" cy="1049221"/>
          </a:xfrm>
          <a:prstGeom prst="rect">
            <a:avLst/>
          </a:prstGeom>
        </p:spPr>
        <p:txBody>
          <a:bodyPr/>
          <a:lstStyle/>
          <a:p>
            <a:pPr marL="0" indent="0" algn="ctr">
              <a:lnSpc>
                <a:spcPct val="100000"/>
              </a:lnSpc>
              <a:buNone/>
            </a:pPr>
            <a:r>
              <a:rPr lang="en-IE" sz="3600" b="1" dirty="0">
                <a:solidFill>
                  <a:schemeClr val="bg1"/>
                </a:solidFill>
              </a:rPr>
              <a:t>Caso di studio </a:t>
            </a:r>
          </a:p>
        </p:txBody>
      </p:sp>
      <p:sp>
        <p:nvSpPr>
          <p:cNvPr id="14" name="Text Placeholder 13">
            <a:extLst>
              <a:ext uri="{FF2B5EF4-FFF2-40B4-BE49-F238E27FC236}">
                <a16:creationId xmlns:a16="http://schemas.microsoft.com/office/drawing/2014/main" id="{48E750CE-9EE2-65DC-B06F-C874036A65A5}"/>
              </a:ext>
            </a:extLst>
          </p:cNvPr>
          <p:cNvSpPr>
            <a:spLocks noGrp="1"/>
          </p:cNvSpPr>
          <p:nvPr>
            <p:ph type="body" sz="quarter" idx="21"/>
          </p:nvPr>
        </p:nvSpPr>
        <p:spPr>
          <a:xfrm>
            <a:off x="4539942" y="288437"/>
            <a:ext cx="7221426" cy="4530541"/>
          </a:xfrm>
        </p:spPr>
        <p:txBody>
          <a:bodyPr/>
          <a:lstStyle/>
          <a:p>
            <a:pPr>
              <a:spcAft>
                <a:spcPts val="600"/>
              </a:spcAft>
            </a:pPr>
            <a:r>
              <a:rPr lang="en-US" sz="2000" b="1" dirty="0">
                <a:solidFill>
                  <a:schemeClr val="bg1"/>
                </a:solidFill>
              </a:rPr>
              <a:t>Punteggio di pareggio </a:t>
            </a:r>
            <a:r>
              <a:rPr lang="en-US" sz="2000" dirty="0">
                <a:solidFill>
                  <a:schemeClr val="bg1"/>
                </a:solidFill>
              </a:rPr>
              <a:t>= Costi fissi ÷ (Prezzo per notte – Costo variabile per notte)</a:t>
            </a:r>
          </a:p>
          <a:p>
            <a:pPr>
              <a:spcAft>
                <a:spcPts val="600"/>
              </a:spcAft>
            </a:pPr>
            <a:r>
              <a:rPr lang="en-US" sz="2000" dirty="0">
                <a:solidFill>
                  <a:schemeClr val="bg1"/>
                </a:solidFill>
              </a:rPr>
              <a:t>Supponiamo che </a:t>
            </a:r>
            <a:r>
              <a:rPr lang="en-US" sz="2000" b="1" dirty="0">
                <a:solidFill>
                  <a:schemeClr val="bg1"/>
                </a:solidFill>
              </a:rPr>
              <a:t>i costi fissi </a:t>
            </a:r>
            <a:r>
              <a:rPr lang="en-US" sz="2000" dirty="0">
                <a:solidFill>
                  <a:schemeClr val="bg1"/>
                </a:solidFill>
              </a:rPr>
              <a:t>(assicurazione, manutenzione, ecc., più un'indennità per il tuo stipendio) siano pari a</a:t>
            </a:r>
            <a:r>
              <a:rPr lang="en-US" sz="2000" b="1" dirty="0">
                <a:solidFill>
                  <a:schemeClr val="bg1"/>
                </a:solidFill>
              </a:rPr>
              <a:t> 30.000 € all'anno</a:t>
            </a:r>
            <a:r>
              <a:rPr lang="en-US" sz="2000" dirty="0">
                <a:solidFill>
                  <a:schemeClr val="bg1"/>
                </a:solidFill>
              </a:rPr>
              <a:t>. </a:t>
            </a:r>
          </a:p>
          <a:p>
            <a:pPr marL="342900" indent="-342900">
              <a:spcAft>
                <a:spcPts val="600"/>
              </a:spcAft>
              <a:buFont typeface="Wingdings" panose="05000000000000000000" pitchFamily="2" charset="2"/>
              <a:buChar char="Ø"/>
            </a:pPr>
            <a:r>
              <a:rPr lang="en-US" sz="2000" b="1" dirty="0">
                <a:solidFill>
                  <a:schemeClr val="bg1"/>
                </a:solidFill>
              </a:rPr>
              <a:t>La </a:t>
            </a:r>
            <a:r>
              <a:rPr lang="en-US" sz="2000" dirty="0">
                <a:solidFill>
                  <a:schemeClr val="bg1"/>
                </a:solidFill>
              </a:rPr>
              <a:t>tua </a:t>
            </a:r>
            <a:r>
              <a:rPr lang="en-US" sz="2000" b="1" dirty="0">
                <a:solidFill>
                  <a:schemeClr val="bg1"/>
                </a:solidFill>
              </a:rPr>
              <a:t>tariffa media per notte è di 100 € </a:t>
            </a:r>
            <a:r>
              <a:rPr lang="en-US" sz="2000" dirty="0">
                <a:solidFill>
                  <a:schemeClr val="bg1"/>
                </a:solidFill>
              </a:rPr>
              <a:t>e </a:t>
            </a:r>
            <a:r>
              <a:rPr lang="en-US" sz="2000" b="1" dirty="0">
                <a:solidFill>
                  <a:schemeClr val="bg1"/>
                </a:solidFill>
              </a:rPr>
              <a:t>i costi variabili </a:t>
            </a:r>
            <a:r>
              <a:rPr lang="en-US" sz="2000" dirty="0">
                <a:solidFill>
                  <a:schemeClr val="bg1"/>
                </a:solidFill>
              </a:rPr>
              <a:t>(pulizie, utenze, ecc.) sono di circa</a:t>
            </a:r>
            <a:r>
              <a:rPr lang="en-US" sz="2000" b="1" dirty="0">
                <a:solidFill>
                  <a:schemeClr val="bg1"/>
                </a:solidFill>
              </a:rPr>
              <a:t> 20 € </a:t>
            </a:r>
            <a:r>
              <a:rPr lang="en-US" sz="2000" dirty="0">
                <a:solidFill>
                  <a:schemeClr val="bg1"/>
                </a:solidFill>
              </a:rPr>
              <a:t>per notte occupata. Quindi il profitto per notte è di 80 €.</a:t>
            </a:r>
          </a:p>
          <a:p>
            <a:pPr marL="342900" indent="-342900">
              <a:spcAft>
                <a:spcPts val="600"/>
              </a:spcAft>
              <a:buFont typeface="Wingdings" panose="05000000000000000000" pitchFamily="2" charset="2"/>
              <a:buChar char="Ø"/>
            </a:pPr>
            <a:r>
              <a:rPr lang="en-US" sz="2000" dirty="0">
                <a:solidFill>
                  <a:schemeClr val="bg1"/>
                </a:solidFill>
              </a:rPr>
              <a:t>Se hai 4 unità, il totale delle notti disponibili = 4 × 365 = 1.460 notti. 375 notti corrispondono a circa il 26% di occupazione annuale.</a:t>
            </a:r>
          </a:p>
          <a:p>
            <a:pPr>
              <a:spcAft>
                <a:spcPts val="600"/>
              </a:spcAft>
            </a:pPr>
            <a:r>
              <a:rPr lang="en-US" sz="1800" b="1" dirty="0">
                <a:solidFill>
                  <a:schemeClr val="bg1"/>
                </a:solidFill>
              </a:rPr>
              <a:t>Punteggio di pareggio </a:t>
            </a:r>
            <a:r>
              <a:rPr lang="en-US" sz="1800" dirty="0">
                <a:solidFill>
                  <a:schemeClr val="bg1"/>
                </a:solidFill>
              </a:rPr>
              <a:t>= 30.000 ÷ 80 = 375 notti all'anno.</a:t>
            </a:r>
          </a:p>
          <a:p>
            <a:pPr marL="342900" indent="-342900">
              <a:spcAft>
                <a:spcPts val="600"/>
              </a:spcAft>
              <a:buFont typeface="Wingdings" panose="05000000000000000000" pitchFamily="2" charset="2"/>
              <a:buChar char="Ø"/>
            </a:pPr>
            <a:r>
              <a:rPr lang="en-US" sz="2000" dirty="0">
                <a:solidFill>
                  <a:schemeClr val="bg1"/>
                </a:solidFill>
              </a:rPr>
              <a:t>Ciò significa che avresti bisogno di circa </a:t>
            </a:r>
            <a:r>
              <a:rPr lang="en-US" sz="2000" b="1" dirty="0">
                <a:solidFill>
                  <a:schemeClr val="bg1"/>
                </a:solidFill>
              </a:rPr>
              <a:t>il 26% di occupazione annuale </a:t>
            </a:r>
            <a:r>
              <a:rPr lang="en-US" sz="2000" dirty="0">
                <a:solidFill>
                  <a:schemeClr val="bg1"/>
                </a:solidFill>
              </a:rPr>
              <a:t>(ad esempio, circa</a:t>
            </a:r>
            <a:r>
              <a:rPr lang="en-US" sz="2000" b="1" dirty="0">
                <a:solidFill>
                  <a:schemeClr val="bg1"/>
                </a:solidFill>
              </a:rPr>
              <a:t> 96 notti prenotate </a:t>
            </a:r>
            <a:r>
              <a:rPr lang="en-US" sz="2000" dirty="0">
                <a:solidFill>
                  <a:schemeClr val="bg1"/>
                </a:solidFill>
              </a:rPr>
              <a:t>per pod durante tutto l'anno) per coprire</a:t>
            </a:r>
            <a:r>
              <a:rPr lang="en-US" sz="2000" b="1" dirty="0">
                <a:solidFill>
                  <a:schemeClr val="bg1"/>
                </a:solidFill>
              </a:rPr>
              <a:t> 30.000 € di costi fissi</a:t>
            </a:r>
            <a:r>
              <a:rPr lang="en-US" sz="2000" dirty="0">
                <a:solidFill>
                  <a:schemeClr val="bg1"/>
                </a:solidFill>
              </a:rPr>
              <a:t>. </a:t>
            </a:r>
          </a:p>
          <a:p>
            <a:pPr>
              <a:spcAft>
                <a:spcPts val="600"/>
              </a:spcAft>
            </a:pPr>
            <a:r>
              <a:rPr lang="en-US" sz="2000" dirty="0">
                <a:solidFill>
                  <a:schemeClr val="bg1"/>
                </a:solidFill>
              </a:rPr>
              <a:t>Qualsiasi occupazione superiore a tale percentuale, a quelle tariffe, </a:t>
            </a:r>
            <a:r>
              <a:rPr lang="en-US" sz="2000" b="1" dirty="0">
                <a:solidFill>
                  <a:schemeClr val="bg1"/>
                </a:solidFill>
              </a:rPr>
              <a:t>produrrebbe un profitto. </a:t>
            </a:r>
            <a:r>
              <a:rPr lang="en-US" sz="2000" dirty="0">
                <a:solidFill>
                  <a:schemeClr val="bg1"/>
                </a:solidFill>
              </a:rPr>
              <a:t>Se si opera solo 9 mesi all'anno, la percentuale di pareggio dei giorni di apertura sarebbe più alta (perché si hanno meno notti disponibili per raggiungere le stesse 375 notti).</a:t>
            </a:r>
          </a:p>
          <a:p>
            <a:pPr>
              <a:spcAft>
                <a:spcPts val="600"/>
              </a:spcAft>
            </a:pPr>
            <a:endParaRPr lang="en-US" sz="2000" dirty="0"/>
          </a:p>
          <a:p>
            <a:pPr>
              <a:spcAft>
                <a:spcPts val="600"/>
              </a:spcAft>
            </a:pPr>
            <a:endParaRPr lang="en-IE" sz="2000" dirty="0"/>
          </a:p>
        </p:txBody>
      </p:sp>
      <p:sp>
        <p:nvSpPr>
          <p:cNvPr id="16" name="Text Placeholder 11">
            <a:extLst>
              <a:ext uri="{FF2B5EF4-FFF2-40B4-BE49-F238E27FC236}">
                <a16:creationId xmlns:a16="http://schemas.microsoft.com/office/drawing/2014/main" id="{691553DF-F27E-A2C5-B27D-85855F79F605}"/>
              </a:ext>
            </a:extLst>
          </p:cNvPr>
          <p:cNvSpPr txBox="1">
            <a:spLocks/>
          </p:cNvSpPr>
          <p:nvPr/>
        </p:nvSpPr>
        <p:spPr>
          <a:xfrm>
            <a:off x="514351" y="2000796"/>
            <a:ext cx="3000374"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2400" b="1" dirty="0"/>
              <a:t>Opzione A: </a:t>
            </a:r>
            <a:r>
              <a:rPr lang="en-US" sz="2400" dirty="0"/>
              <a:t>esempio con 4 unità</a:t>
            </a:r>
            <a:endParaRPr lang="en-US" sz="2000" dirty="0"/>
          </a:p>
        </p:txBody>
      </p:sp>
    </p:spTree>
    <p:extLst>
      <p:ext uri="{BB962C8B-B14F-4D97-AF65-F5344CB8AC3E}">
        <p14:creationId xmlns:p14="http://schemas.microsoft.com/office/powerpoint/2010/main" val="35105862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8045E-334E-DDBF-01F3-AAD5D7F687E3}"/>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8187E154-42CE-1C87-EB02-A25891259D04}"/>
              </a:ext>
            </a:extLst>
          </p:cNvPr>
          <p:cNvSpPr/>
          <p:nvPr/>
        </p:nvSpPr>
        <p:spPr>
          <a:xfrm>
            <a:off x="485775" y="1605885"/>
            <a:ext cx="10927293" cy="1791093"/>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79C92742-1D06-D556-632C-30807183F2FB}"/>
              </a:ext>
            </a:extLst>
          </p:cNvPr>
          <p:cNvSpPr>
            <a:spLocks noGrp="1"/>
          </p:cNvSpPr>
          <p:nvPr>
            <p:ph type="body" sz="quarter" idx="16"/>
          </p:nvPr>
        </p:nvSpPr>
        <p:spPr>
          <a:xfrm>
            <a:off x="992588" y="321398"/>
            <a:ext cx="10614687" cy="803654"/>
          </a:xfrm>
        </p:spPr>
        <p:txBody>
          <a:bodyPr/>
          <a:lstStyle/>
          <a:p>
            <a:r>
              <a:rPr lang="en-US" sz="3200" dirty="0">
                <a:solidFill>
                  <a:srgbClr val="EC7C69"/>
                </a:solidFill>
              </a:rPr>
              <a:t>(Opzione B) </a:t>
            </a:r>
            <a:r>
              <a:rPr lang="en-US" sz="3200" dirty="0">
                <a:solidFill>
                  <a:srgbClr val="459597"/>
                </a:solidFill>
              </a:rPr>
              <a:t>Calcolare il numero di notti di pareggio </a:t>
            </a:r>
          </a:p>
          <a:p>
            <a:r>
              <a:rPr lang="en-US" sz="3200" b="0" i="1" dirty="0">
                <a:solidFill>
                  <a:srgbClr val="459597"/>
                </a:solidFill>
              </a:rPr>
              <a:t>Se conosci già i tuoi costi annuali totali</a:t>
            </a:r>
            <a:endParaRPr lang="en-GB" sz="3200" b="0" i="1" dirty="0">
              <a:solidFill>
                <a:srgbClr val="459597"/>
              </a:solidFill>
            </a:endParaRPr>
          </a:p>
        </p:txBody>
      </p:sp>
      <p:cxnSp>
        <p:nvCxnSpPr>
          <p:cNvPr id="2" name="Straight Connector 1">
            <a:extLst>
              <a:ext uri="{FF2B5EF4-FFF2-40B4-BE49-F238E27FC236}">
                <a16:creationId xmlns:a16="http://schemas.microsoft.com/office/drawing/2014/main" id="{3C9ED8AE-3200-290B-34C3-A9BA86836F84}"/>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93A4ADB3-3D79-A608-745F-9E01CBF6C38D}"/>
              </a:ext>
            </a:extLst>
          </p:cNvPr>
          <p:cNvSpPr>
            <a:spLocks noGrp="1"/>
          </p:cNvSpPr>
          <p:nvPr>
            <p:ph type="body" sz="quarter" idx="18"/>
          </p:nvPr>
        </p:nvSpPr>
        <p:spPr>
          <a:xfrm>
            <a:off x="1360142" y="1735428"/>
            <a:ext cx="9137529" cy="803653"/>
          </a:xfrm>
        </p:spPr>
        <p:txBody>
          <a:bodyPr/>
          <a:lstStyle/>
          <a:p>
            <a:pPr marL="0" indent="0" algn="ctr">
              <a:spcAft>
                <a:spcPts val="600"/>
              </a:spcAft>
            </a:pPr>
            <a:r>
              <a:rPr lang="en-US" i="1" dirty="0">
                <a:solidFill>
                  <a:schemeClr val="bg1"/>
                </a:solidFill>
              </a:rPr>
              <a:t>"Sulla base di quanto </a:t>
            </a:r>
            <a:r>
              <a:rPr lang="en-US" b="1" i="1" dirty="0">
                <a:solidFill>
                  <a:schemeClr val="bg1"/>
                </a:solidFill>
              </a:rPr>
              <a:t>prevedo di spendere durante tutto l'anno</a:t>
            </a:r>
            <a:r>
              <a:rPr lang="en-US" i="1" dirty="0">
                <a:solidFill>
                  <a:schemeClr val="bg1"/>
                </a:solidFill>
              </a:rPr>
              <a:t>, quante notti devo prenotare per raggiungere il punto di pareggio? </a:t>
            </a:r>
          </a:p>
          <a:p>
            <a:pPr marL="0" indent="0" algn="ctr">
              <a:spcAft>
                <a:spcPts val="600"/>
              </a:spcAft>
            </a:pPr>
            <a:r>
              <a:rPr lang="en-IE" i="1" dirty="0">
                <a:solidFill>
                  <a:schemeClr val="bg1"/>
                </a:solidFill>
              </a:rPr>
              <a:t>In altre parole, se tutto </a:t>
            </a:r>
            <a:r>
              <a:rPr lang="en-IE" b="1" i="1" dirty="0">
                <a:solidFill>
                  <a:schemeClr val="bg1"/>
                </a:solidFill>
              </a:rPr>
              <a:t>va come previsto dal punto di vista dei costi</a:t>
            </a:r>
            <a:r>
              <a:rPr lang="en-IE" i="1" dirty="0">
                <a:solidFill>
                  <a:schemeClr val="bg1"/>
                </a:solidFill>
              </a:rPr>
              <a:t>, quante notti devo coprire per coprire tutti quei costi? </a:t>
            </a:r>
            <a:r>
              <a:rPr lang="en-US" i="1" dirty="0">
                <a:solidFill>
                  <a:schemeClr val="bg1"/>
                </a:solidFill>
              </a:rPr>
              <a:t>"</a:t>
            </a:r>
          </a:p>
        </p:txBody>
      </p:sp>
      <p:sp>
        <p:nvSpPr>
          <p:cNvPr id="26" name="Flowchart: Alternate Process 25">
            <a:extLst>
              <a:ext uri="{FF2B5EF4-FFF2-40B4-BE49-F238E27FC236}">
                <a16:creationId xmlns:a16="http://schemas.microsoft.com/office/drawing/2014/main" id="{FA7964E4-FEFC-5243-8688-24974D65B305}"/>
              </a:ext>
            </a:extLst>
          </p:cNvPr>
          <p:cNvSpPr/>
          <p:nvPr/>
        </p:nvSpPr>
        <p:spPr>
          <a:xfrm>
            <a:off x="1317634" y="3475255"/>
            <a:ext cx="9964593" cy="3009794"/>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6" name="Connector: Elbow 35">
            <a:extLst>
              <a:ext uri="{FF2B5EF4-FFF2-40B4-BE49-F238E27FC236}">
                <a16:creationId xmlns:a16="http://schemas.microsoft.com/office/drawing/2014/main" id="{987611ED-A0CA-82AC-70AB-3ACE06CB75AF}"/>
              </a:ext>
            </a:extLst>
          </p:cNvPr>
          <p:cNvCxnSpPr>
            <a:cxnSpLocks/>
          </p:cNvCxnSpPr>
          <p:nvPr/>
        </p:nvCxnSpPr>
        <p:spPr>
          <a:xfrm rot="16200000" flipH="1">
            <a:off x="-239460" y="4078217"/>
            <a:ext cx="2298466" cy="694056"/>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66E971D0-8A0D-39D4-49A2-320577A6FDFA}"/>
              </a:ext>
            </a:extLst>
          </p:cNvPr>
          <p:cNvSpPr txBox="1">
            <a:spLocks/>
          </p:cNvSpPr>
          <p:nvPr/>
        </p:nvSpPr>
        <p:spPr>
          <a:xfrm>
            <a:off x="1693900" y="376337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pPr>
            <a:r>
              <a:rPr lang="en-US" sz="2800" b="1" dirty="0">
                <a:solidFill>
                  <a:schemeClr val="bg1"/>
                </a:solidFill>
              </a:rPr>
              <a:t>Costi annuali totali (TAC) </a:t>
            </a:r>
            <a:r>
              <a:rPr lang="en-US" sz="2800" dirty="0">
                <a:solidFill>
                  <a:schemeClr val="bg1"/>
                </a:solidFill>
              </a:rPr>
              <a:t>= Costi fissi (FC) + (Costi variabili (VC) × Notti occupate stimate)</a:t>
            </a:r>
          </a:p>
          <a:p>
            <a:pPr marL="0" indent="0" algn="ctr">
              <a:spcAft>
                <a:spcPts val="1200"/>
              </a:spcAft>
            </a:pPr>
            <a:r>
              <a:rPr lang="en-US" dirty="0">
                <a:solidFill>
                  <a:schemeClr val="bg1"/>
                </a:solidFill>
              </a:rPr>
              <a:t>Utilizza questa formula se hai già un numero realistico di notti che prevedi di prenotare (ad esempio 200 notti all'anno).</a:t>
            </a:r>
          </a:p>
          <a:p>
            <a:pPr marL="0" indent="0" algn="ctr">
              <a:spcAft>
                <a:spcPts val="1200"/>
              </a:spcAft>
            </a:pPr>
            <a:r>
              <a:rPr lang="en-US" sz="2200" i="1" dirty="0">
                <a:solidFill>
                  <a:schemeClr val="bg1"/>
                </a:solidFill>
              </a:rPr>
              <a:t>*Utilizza questa formula se prevedi già un certo numero di occupazioni (ad esempio, 200 notti).</a:t>
            </a:r>
          </a:p>
        </p:txBody>
      </p:sp>
      <p:grpSp>
        <p:nvGrpSpPr>
          <p:cNvPr id="3" name="Group 2">
            <a:extLst>
              <a:ext uri="{FF2B5EF4-FFF2-40B4-BE49-F238E27FC236}">
                <a16:creationId xmlns:a16="http://schemas.microsoft.com/office/drawing/2014/main" id="{E9B19B17-B77A-6664-B8AD-2D2D2832A4D1}"/>
              </a:ext>
            </a:extLst>
          </p:cNvPr>
          <p:cNvGrpSpPr/>
          <p:nvPr/>
        </p:nvGrpSpPr>
        <p:grpSpPr>
          <a:xfrm>
            <a:off x="235762" y="138361"/>
            <a:ext cx="720000" cy="861774"/>
            <a:chOff x="1016000" y="1024973"/>
            <a:chExt cx="1016000" cy="1216059"/>
          </a:xfrm>
        </p:grpSpPr>
        <p:sp>
          <p:nvSpPr>
            <p:cNvPr id="5" name="Oval 4">
              <a:extLst>
                <a:ext uri="{FF2B5EF4-FFF2-40B4-BE49-F238E27FC236}">
                  <a16:creationId xmlns:a16="http://schemas.microsoft.com/office/drawing/2014/main" id="{B2DB0706-5698-3D4C-F929-7F03F1780784}"/>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04BFBFDD-49F7-3AF2-BB94-A1B417775043}"/>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B</a:t>
              </a:r>
            </a:p>
          </p:txBody>
        </p:sp>
      </p:grpSp>
      <p:grpSp>
        <p:nvGrpSpPr>
          <p:cNvPr id="8" name="Group 7">
            <a:extLst>
              <a:ext uri="{FF2B5EF4-FFF2-40B4-BE49-F238E27FC236}">
                <a16:creationId xmlns:a16="http://schemas.microsoft.com/office/drawing/2014/main" id="{0051B0FB-18E6-6A8D-29BB-D45E3E7282C7}"/>
              </a:ext>
            </a:extLst>
          </p:cNvPr>
          <p:cNvGrpSpPr/>
          <p:nvPr/>
        </p:nvGrpSpPr>
        <p:grpSpPr>
          <a:xfrm>
            <a:off x="10920313" y="237675"/>
            <a:ext cx="1081945" cy="1011723"/>
            <a:chOff x="1016000" y="1137920"/>
            <a:chExt cx="1016000" cy="1016000"/>
          </a:xfrm>
        </p:grpSpPr>
        <p:sp>
          <p:nvSpPr>
            <p:cNvPr id="9" name="Oval 8">
              <a:extLst>
                <a:ext uri="{FF2B5EF4-FFF2-40B4-BE49-F238E27FC236}">
                  <a16:creationId xmlns:a16="http://schemas.microsoft.com/office/drawing/2014/main" id="{1176655C-2AE4-60E5-DE82-9CA788FCC308}"/>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7D8BBA18-E62B-725E-1C96-A572AE04D12A}"/>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20</a:t>
              </a:r>
            </a:p>
          </p:txBody>
        </p:sp>
      </p:grpSp>
    </p:spTree>
    <p:extLst>
      <p:ext uri="{BB962C8B-B14F-4D97-AF65-F5344CB8AC3E}">
        <p14:creationId xmlns:p14="http://schemas.microsoft.com/office/powerpoint/2010/main" val="8212288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95CF1-7B05-8999-0BAE-F3165376AD4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7A3BD1F-1AEF-2625-DA1F-FCD590B519D6}"/>
              </a:ext>
            </a:extLst>
          </p:cNvPr>
          <p:cNvSpPr>
            <a:spLocks noGrp="1"/>
          </p:cNvSpPr>
          <p:nvPr>
            <p:ph type="body" sz="quarter" idx="18"/>
          </p:nvPr>
        </p:nvSpPr>
        <p:spPr>
          <a:xfrm>
            <a:off x="550730" y="938579"/>
            <a:ext cx="10936420" cy="3849918"/>
          </a:xfrm>
        </p:spPr>
        <p:txBody>
          <a:bodyPr/>
          <a:lstStyle/>
          <a:p>
            <a:pPr marL="0" indent="0">
              <a:spcBef>
                <a:spcPts val="0"/>
              </a:spcBef>
              <a:spcAft>
                <a:spcPts val="600"/>
              </a:spcAft>
            </a:pPr>
            <a:r>
              <a:rPr lang="en-IE" sz="2000" dirty="0">
                <a:solidFill>
                  <a:srgbClr val="595959"/>
                </a:solidFill>
              </a:rPr>
              <a:t>Se disponi di una proiezione dei </a:t>
            </a:r>
            <a:r>
              <a:rPr lang="en-IE" sz="2000" b="1" dirty="0">
                <a:solidFill>
                  <a:srgbClr val="595959"/>
                </a:solidFill>
              </a:rPr>
              <a:t>costi annuali totali </a:t>
            </a:r>
            <a:r>
              <a:rPr lang="en-IE" sz="2000" dirty="0">
                <a:solidFill>
                  <a:srgbClr val="595959"/>
                </a:solidFill>
              </a:rPr>
              <a:t>(fissi + variabili), ad esempio dal tuo conto economico, puoi dividerla per la tua tariffa media per ottenere il numero di notti di pareggio. </a:t>
            </a:r>
          </a:p>
          <a:p>
            <a:pPr marL="0" indent="0">
              <a:spcBef>
                <a:spcPts val="0"/>
              </a:spcBef>
              <a:spcAft>
                <a:spcPts val="600"/>
              </a:spcAft>
            </a:pPr>
            <a:r>
              <a:rPr lang="en-IE" sz="2000" dirty="0">
                <a:solidFill>
                  <a:srgbClr val="595959"/>
                </a:solidFill>
              </a:rPr>
              <a:t>In sostanza, questo metodo pone la seguente domanda: </a:t>
            </a:r>
            <a:r>
              <a:rPr lang="en-IE" sz="2000" i="1" dirty="0">
                <a:solidFill>
                  <a:srgbClr val="E96751"/>
                </a:solidFill>
              </a:rPr>
              <a:t>se tutto va come previsto dal punto di vista dei costi, quante notti sono necessarie per coprire tutti questi costi? </a:t>
            </a:r>
          </a:p>
          <a:p>
            <a:pPr marL="0" indent="0">
              <a:spcBef>
                <a:spcPts val="0"/>
              </a:spcBef>
              <a:spcAft>
                <a:spcPts val="600"/>
              </a:spcAft>
            </a:pPr>
            <a:r>
              <a:rPr lang="en-IE" b="1" i="1" dirty="0">
                <a:solidFill>
                  <a:srgbClr val="E96751"/>
                </a:solidFill>
              </a:rPr>
              <a:t>Esempio: </a:t>
            </a:r>
            <a:r>
              <a:rPr lang="en-IE" sz="2000" b="1" i="1" dirty="0">
                <a:solidFill>
                  <a:srgbClr val="595959"/>
                </a:solidFill>
              </a:rPr>
              <a:t>supponiamo che le tue spese annuali totali ammontino a 19.600 € e che la tua tariffa media per notte sia di 100 €. </a:t>
            </a:r>
          </a:p>
          <a:p>
            <a:pPr marL="0" indent="0">
              <a:spcBef>
                <a:spcPts val="0"/>
              </a:spcBef>
              <a:spcAft>
                <a:spcPts val="600"/>
              </a:spcAft>
            </a:pPr>
            <a:r>
              <a:rPr lang="en-IE" b="1" i="1" dirty="0">
                <a:solidFill>
                  <a:srgbClr val="459597"/>
                </a:solidFill>
              </a:rPr>
              <a:t>Pernottamenti necessari per raggiungere il punto di pareggio </a:t>
            </a:r>
            <a:r>
              <a:rPr lang="en-IE" i="1" dirty="0">
                <a:solidFill>
                  <a:srgbClr val="459597"/>
                </a:solidFill>
              </a:rPr>
              <a:t>= 19.600 € / 100 € = 196 pernottamenti.</a:t>
            </a:r>
            <a:r>
              <a:rPr lang="en-IE" dirty="0">
                <a:solidFill>
                  <a:srgbClr val="459597"/>
                </a:solidFill>
              </a:rPr>
              <a:t> </a:t>
            </a:r>
          </a:p>
          <a:p>
            <a:pPr marL="342900" indent="-342900">
              <a:spcBef>
                <a:spcPts val="0"/>
              </a:spcBef>
              <a:spcAft>
                <a:spcPts val="600"/>
              </a:spcAft>
              <a:buFont typeface="Wingdings" panose="05000000000000000000" pitchFamily="2" charset="2"/>
              <a:buChar char="Ø"/>
            </a:pPr>
            <a:r>
              <a:rPr lang="en-IE" sz="2000" dirty="0">
                <a:solidFill>
                  <a:srgbClr val="595959"/>
                </a:solidFill>
              </a:rPr>
              <a:t>Il risultato è simile </a:t>
            </a:r>
            <a:r>
              <a:rPr lang="en-IE" sz="2000" b="1" dirty="0">
                <a:solidFill>
                  <a:srgbClr val="595959"/>
                </a:solidFill>
              </a:rPr>
              <a:t>all'opzione A </a:t>
            </a:r>
            <a:r>
              <a:rPr lang="en-IE" sz="2000" dirty="0">
                <a:solidFill>
                  <a:srgbClr val="595959"/>
                </a:solidFill>
              </a:rPr>
              <a:t>(come dovrebbe essere, dato che i costi totali includono quelli fissi + variabili, e i costi variabili per notte significano che il numero di notti richieste potrebbe essere leggermente superiore a quello dell'opzione A se i costi variabili sono significativi). </a:t>
            </a:r>
          </a:p>
          <a:p>
            <a:pPr marL="342900" indent="-342900">
              <a:spcBef>
                <a:spcPts val="0"/>
              </a:spcBef>
              <a:spcAft>
                <a:spcPts val="600"/>
              </a:spcAft>
              <a:buFont typeface="Wingdings" panose="05000000000000000000" pitchFamily="2" charset="2"/>
              <a:buChar char="Ø"/>
            </a:pPr>
            <a:r>
              <a:rPr lang="en-IE" sz="2000" dirty="0">
                <a:solidFill>
                  <a:srgbClr val="595959"/>
                </a:solidFill>
              </a:rPr>
              <a:t>Se la tua tariffa media è leggermente diversa (ad esempio, forse 110 € in media a causa di un mix di stagionalità), utilizza quella. </a:t>
            </a:r>
          </a:p>
          <a:p>
            <a:pPr marL="342900" indent="-342900">
              <a:spcBef>
                <a:spcPts val="0"/>
              </a:spcBef>
              <a:spcAft>
                <a:spcPts val="600"/>
              </a:spcAft>
              <a:buFont typeface="Wingdings" panose="05000000000000000000" pitchFamily="2" charset="2"/>
              <a:buChar char="Ø"/>
            </a:pPr>
            <a:r>
              <a:rPr lang="en-IE" sz="2000" dirty="0">
                <a:solidFill>
                  <a:srgbClr val="595959"/>
                </a:solidFill>
              </a:rPr>
              <a:t>Il risultato ti indica il </a:t>
            </a:r>
            <a:r>
              <a:rPr lang="en-IE" sz="2000" b="1" dirty="0">
                <a:solidFill>
                  <a:srgbClr val="E96751"/>
                </a:solidFill>
              </a:rPr>
              <a:t>volume di vendite </a:t>
            </a:r>
            <a:r>
              <a:rPr lang="en-IE" sz="2000" dirty="0">
                <a:solidFill>
                  <a:srgbClr val="595959"/>
                </a:solidFill>
              </a:rPr>
              <a:t>(in notti prenotate) necessario affinché le entrate siano pari ai costi, ovvero </a:t>
            </a:r>
            <a:r>
              <a:rPr lang="en-IE" sz="2000" b="1" dirty="0">
                <a:solidFill>
                  <a:srgbClr val="595959"/>
                </a:solidFill>
              </a:rPr>
              <a:t>il punto di pareggio, senza perdite né </a:t>
            </a:r>
            <a:r>
              <a:rPr lang="en-IE" sz="2000" b="1" u="sng" dirty="0">
                <a:solidFill>
                  <a:srgbClr val="595959"/>
                </a:solidFill>
                <a:hlinkClick r:id="rId2">
                  <a:extLst>
                    <a:ext uri="{A12FA001-AC4F-418D-AE19-62706E023703}">
                      <ahyp:hlinkClr xmlns:ahyp="http://schemas.microsoft.com/office/drawing/2018/hyperlinkcolor" val="tx"/>
                    </a:ext>
                  </a:extLst>
                </a:hlinkClick>
              </a:rPr>
              <a:t>profitti</a:t>
            </a:r>
            <a:r>
              <a:rPr lang="en-IE" sz="2000" b="1" dirty="0">
                <a:solidFill>
                  <a:srgbClr val="595959"/>
                </a:solidFill>
              </a:rPr>
              <a:t>. </a:t>
            </a:r>
          </a:p>
          <a:p>
            <a:pPr marL="342900" indent="-342900">
              <a:spcBef>
                <a:spcPts val="0"/>
              </a:spcBef>
              <a:spcAft>
                <a:spcPts val="600"/>
              </a:spcAft>
              <a:buFont typeface="Wingdings" panose="05000000000000000000" pitchFamily="2" charset="2"/>
              <a:buChar char="Ø"/>
            </a:pPr>
            <a:r>
              <a:rPr lang="en-IE" sz="2000" dirty="0">
                <a:solidFill>
                  <a:srgbClr val="595959"/>
                </a:solidFill>
              </a:rPr>
              <a:t>Sia l'opzione A che l'opzione B forniscono un numero di notti di riferimento; l'opzione B è semplicemente più precisa se si dispone di stime dettagliate dei costi. Per una stima rapida, l'opzione A è spesso sufficiente.</a:t>
            </a:r>
          </a:p>
          <a:p>
            <a:pPr marL="0" indent="0">
              <a:spcBef>
                <a:spcPts val="0"/>
              </a:spcBef>
              <a:spcAft>
                <a:spcPts val="600"/>
              </a:spcAft>
            </a:pPr>
            <a:endParaRPr lang="en-IE" sz="2000" dirty="0">
              <a:solidFill>
                <a:srgbClr val="595959"/>
              </a:solidFill>
            </a:endParaRPr>
          </a:p>
        </p:txBody>
      </p:sp>
      <p:sp>
        <p:nvSpPr>
          <p:cNvPr id="3" name="Text Placeholder 2">
            <a:extLst>
              <a:ext uri="{FF2B5EF4-FFF2-40B4-BE49-F238E27FC236}">
                <a16:creationId xmlns:a16="http://schemas.microsoft.com/office/drawing/2014/main" id="{8E6AF130-6835-7D07-036D-F94ABEBAD124}"/>
              </a:ext>
            </a:extLst>
          </p:cNvPr>
          <p:cNvSpPr>
            <a:spLocks noGrp="1"/>
          </p:cNvSpPr>
          <p:nvPr>
            <p:ph type="body" sz="quarter" idx="16"/>
          </p:nvPr>
        </p:nvSpPr>
        <p:spPr>
          <a:xfrm>
            <a:off x="417381" y="275828"/>
            <a:ext cx="11650794" cy="803654"/>
          </a:xfrm>
        </p:spPr>
        <p:txBody>
          <a:bodyPr/>
          <a:lstStyle/>
          <a:p>
            <a:r>
              <a:rPr lang="en-US" sz="2800" dirty="0">
                <a:solidFill>
                  <a:srgbClr val="EC7C69"/>
                </a:solidFill>
              </a:rPr>
              <a:t>Esempio: (Opzione B) </a:t>
            </a:r>
            <a:r>
              <a:rPr lang="en-US" sz="2800" dirty="0">
                <a:solidFill>
                  <a:srgbClr val="459597"/>
                </a:solidFill>
              </a:rPr>
              <a:t>Calcolare le notti di pareggio </a:t>
            </a:r>
            <a:r>
              <a:rPr lang="en-US" sz="2800" b="0" dirty="0">
                <a:solidFill>
                  <a:srgbClr val="459597"/>
                </a:solidFill>
              </a:rPr>
              <a:t>(utilizzando i costi totali)</a:t>
            </a:r>
          </a:p>
        </p:txBody>
      </p:sp>
    </p:spTree>
    <p:extLst>
      <p:ext uri="{BB962C8B-B14F-4D97-AF65-F5344CB8AC3E}">
        <p14:creationId xmlns:p14="http://schemas.microsoft.com/office/powerpoint/2010/main" val="22495232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1F4BE-A67D-1646-A635-FDAF9CC6CF26}"/>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EB712F1-CE31-5363-66A5-4E48F4A58622}"/>
              </a:ext>
            </a:extLst>
          </p:cNvPr>
          <p:cNvCxnSpPr>
            <a:cxnSpLocks/>
          </p:cNvCxnSpPr>
          <p:nvPr/>
        </p:nvCxnSpPr>
        <p:spPr>
          <a:xfrm>
            <a:off x="71718" y="109459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25" name="Flowchart: Alternate Process 24">
            <a:extLst>
              <a:ext uri="{FF2B5EF4-FFF2-40B4-BE49-F238E27FC236}">
                <a16:creationId xmlns:a16="http://schemas.microsoft.com/office/drawing/2014/main" id="{A8C7D6D1-37A3-DAE1-DE67-00898A0BE93B}"/>
              </a:ext>
            </a:extLst>
          </p:cNvPr>
          <p:cNvSpPr/>
          <p:nvPr/>
        </p:nvSpPr>
        <p:spPr>
          <a:xfrm>
            <a:off x="1308773" y="2975988"/>
            <a:ext cx="9964593" cy="1043835"/>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26" name="Flowchart: Alternate Process 25">
            <a:extLst>
              <a:ext uri="{FF2B5EF4-FFF2-40B4-BE49-F238E27FC236}">
                <a16:creationId xmlns:a16="http://schemas.microsoft.com/office/drawing/2014/main" id="{7B6749AE-49EA-E365-8899-A960CFEA027A}"/>
              </a:ext>
            </a:extLst>
          </p:cNvPr>
          <p:cNvSpPr/>
          <p:nvPr/>
        </p:nvSpPr>
        <p:spPr>
          <a:xfrm>
            <a:off x="1459928" y="4223415"/>
            <a:ext cx="9964593" cy="2148034"/>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3B7A32D7-60D6-9187-1103-6C490A3569AC}"/>
              </a:ext>
            </a:extLst>
          </p:cNvPr>
          <p:cNvCxnSpPr>
            <a:cxnSpLocks/>
            <a:stCxn id="25" idx="1"/>
          </p:cNvCxnSpPr>
          <p:nvPr/>
        </p:nvCxnSpPr>
        <p:spPr>
          <a:xfrm rot="10800000" flipH="1" flipV="1">
            <a:off x="1308773" y="3497906"/>
            <a:ext cx="92614" cy="1647656"/>
          </a:xfrm>
          <a:prstGeom prst="bentConnector4">
            <a:avLst>
              <a:gd name="adj1" fmla="val -246831"/>
              <a:gd name="adj2" fmla="val 65838"/>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249ABCC5-17FA-5B00-4BA3-9717041944A3}"/>
              </a:ext>
            </a:extLst>
          </p:cNvPr>
          <p:cNvSpPr txBox="1">
            <a:spLocks/>
          </p:cNvSpPr>
          <p:nvPr/>
        </p:nvSpPr>
        <p:spPr>
          <a:xfrm>
            <a:off x="1646813" y="4204856"/>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b="1" dirty="0">
                <a:solidFill>
                  <a:srgbClr val="E96751"/>
                </a:solidFill>
              </a:rPr>
              <a:t>Esempio:</a:t>
            </a:r>
          </a:p>
          <a:p>
            <a:pPr>
              <a:lnSpc>
                <a:spcPct val="100000"/>
              </a:lnSpc>
              <a:spcBef>
                <a:spcPts val="0"/>
              </a:spcBef>
            </a:pPr>
            <a:r>
              <a:rPr lang="en-IE" sz="2200" dirty="0">
                <a:solidFill>
                  <a:srgbClr val="494949"/>
                </a:solidFill>
              </a:rPr>
              <a:t>Costi totali annuali (TAC) = 20.000 €</a:t>
            </a:r>
          </a:p>
          <a:p>
            <a:pPr>
              <a:lnSpc>
                <a:spcPct val="100000"/>
              </a:lnSpc>
              <a:spcBef>
                <a:spcPts val="0"/>
              </a:spcBef>
            </a:pPr>
            <a:r>
              <a:rPr lang="en-IE" sz="2200" dirty="0">
                <a:solidFill>
                  <a:srgbClr val="494949"/>
                </a:solidFill>
              </a:rPr>
              <a:t>Costi fissi = 14.000 €</a:t>
            </a:r>
          </a:p>
          <a:p>
            <a:pPr>
              <a:lnSpc>
                <a:spcPct val="100000"/>
              </a:lnSpc>
              <a:spcBef>
                <a:spcPts val="0"/>
              </a:spcBef>
            </a:pPr>
            <a:r>
              <a:rPr lang="en-IE" sz="2200" dirty="0">
                <a:solidFill>
                  <a:srgbClr val="494949"/>
                </a:solidFill>
              </a:rPr>
              <a:t>Costo variabile per notte = 30 €</a:t>
            </a:r>
          </a:p>
          <a:p>
            <a:pPr>
              <a:lnSpc>
                <a:spcPct val="100000"/>
              </a:lnSpc>
              <a:spcBef>
                <a:spcPts val="0"/>
              </a:spcBef>
            </a:pPr>
            <a:r>
              <a:rPr lang="en-IE" sz="2200" dirty="0">
                <a:solidFill>
                  <a:srgbClr val="494949"/>
                </a:solidFill>
              </a:rPr>
              <a:t>Notti stimate = 200</a:t>
            </a:r>
          </a:p>
          <a:p>
            <a:pPr>
              <a:lnSpc>
                <a:spcPct val="100000"/>
              </a:lnSpc>
              <a:spcBef>
                <a:spcPts val="0"/>
              </a:spcBef>
            </a:pPr>
            <a:r>
              <a:rPr lang="en-IE" sz="2200" dirty="0">
                <a:solidFill>
                  <a:srgbClr val="494949"/>
                </a:solidFill>
              </a:rPr>
              <a:t>Prezzo medio per notte = 150 €</a:t>
            </a:r>
          </a:p>
          <a:p>
            <a:pPr marL="0" indent="0">
              <a:lnSpc>
                <a:spcPct val="100000"/>
              </a:lnSpc>
              <a:spcBef>
                <a:spcPts val="0"/>
              </a:spcBef>
              <a:spcAft>
                <a:spcPts val="1200"/>
              </a:spcAft>
            </a:pPr>
            <a:endParaRPr lang="en-US" sz="2200" b="1" dirty="0">
              <a:solidFill>
                <a:srgbClr val="494949"/>
              </a:solidFill>
            </a:endParaRPr>
          </a:p>
        </p:txBody>
      </p:sp>
      <p:sp>
        <p:nvSpPr>
          <p:cNvPr id="21" name="Text Placeholder 5">
            <a:extLst>
              <a:ext uri="{FF2B5EF4-FFF2-40B4-BE49-F238E27FC236}">
                <a16:creationId xmlns:a16="http://schemas.microsoft.com/office/drawing/2014/main" id="{03171D8B-FAF9-CDCC-AF25-8878C5E6478D}"/>
              </a:ext>
            </a:extLst>
          </p:cNvPr>
          <p:cNvSpPr txBox="1">
            <a:spLocks/>
          </p:cNvSpPr>
          <p:nvPr/>
        </p:nvSpPr>
        <p:spPr>
          <a:xfrm>
            <a:off x="1524101" y="3096078"/>
            <a:ext cx="984188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b="1" dirty="0">
                <a:solidFill>
                  <a:schemeClr val="bg1"/>
                </a:solidFill>
              </a:rPr>
              <a:t>Pernottamenti di pareggio = </a:t>
            </a:r>
            <a:r>
              <a:rPr lang="en-US" dirty="0">
                <a:solidFill>
                  <a:schemeClr val="bg1"/>
                </a:solidFill>
              </a:rPr>
              <a:t>Costi totali annuali ÷ (Prezzo medio per notte − Costo variabile per notte)</a:t>
            </a:r>
          </a:p>
          <a:p>
            <a:pPr marL="0" indent="0">
              <a:spcAft>
                <a:spcPts val="600"/>
              </a:spcAft>
            </a:pPr>
            <a:endParaRPr lang="en-US" dirty="0"/>
          </a:p>
        </p:txBody>
      </p:sp>
      <p:sp>
        <p:nvSpPr>
          <p:cNvPr id="12" name="TextBox 11">
            <a:extLst>
              <a:ext uri="{FF2B5EF4-FFF2-40B4-BE49-F238E27FC236}">
                <a16:creationId xmlns:a16="http://schemas.microsoft.com/office/drawing/2014/main" id="{9A7C9EAD-B193-8DD9-1257-01745EEE829D}"/>
              </a:ext>
            </a:extLst>
          </p:cNvPr>
          <p:cNvSpPr txBox="1"/>
          <p:nvPr/>
        </p:nvSpPr>
        <p:spPr>
          <a:xfrm>
            <a:off x="5851324" y="4807430"/>
            <a:ext cx="5665010" cy="1107996"/>
          </a:xfrm>
          <a:prstGeom prst="rect">
            <a:avLst/>
          </a:prstGeom>
          <a:noFill/>
        </p:spPr>
        <p:txBody>
          <a:bodyPr wrap="square">
            <a:spAutoFit/>
          </a:bodyPr>
          <a:lstStyle/>
          <a:p>
            <a:pPr>
              <a:lnSpc>
                <a:spcPct val="100000"/>
              </a:lnSpc>
              <a:spcBef>
                <a:spcPts val="0"/>
              </a:spcBef>
            </a:pPr>
            <a:r>
              <a:rPr lang="en-IE" sz="2200" b="1" dirty="0">
                <a:solidFill>
                  <a:srgbClr val="494949"/>
                </a:solidFill>
              </a:rPr>
              <a:t>TAC =</a:t>
            </a:r>
            <a:r>
              <a:rPr lang="en-IE" sz="2200" dirty="0">
                <a:solidFill>
                  <a:srgbClr val="494949"/>
                </a:solidFill>
              </a:rPr>
              <a:t> 14.000 € + (30 € × 200) = 20.000</a:t>
            </a:r>
          </a:p>
          <a:p>
            <a:pPr>
              <a:lnSpc>
                <a:spcPct val="100000"/>
              </a:lnSpc>
              <a:spcBef>
                <a:spcPts val="0"/>
              </a:spcBef>
            </a:pPr>
            <a:r>
              <a:rPr lang="en-IE" sz="2200" b="1" dirty="0">
                <a:solidFill>
                  <a:srgbClr val="494949"/>
                </a:solidFill>
              </a:rPr>
              <a:t>Ricavo netto per notte </a:t>
            </a:r>
            <a:r>
              <a:rPr lang="en-IE" sz="2200" dirty="0">
                <a:solidFill>
                  <a:srgbClr val="494949"/>
                </a:solidFill>
              </a:rPr>
              <a:t>= 150 € − 30 € = 120</a:t>
            </a:r>
          </a:p>
          <a:p>
            <a:pPr>
              <a:lnSpc>
                <a:spcPct val="100000"/>
              </a:lnSpc>
              <a:spcBef>
                <a:spcPts val="0"/>
              </a:spcBef>
            </a:pPr>
            <a:r>
              <a:rPr lang="en-IE" sz="2200" b="1" dirty="0">
                <a:solidFill>
                  <a:srgbClr val="494949"/>
                </a:solidFill>
              </a:rPr>
              <a:t>Pernottamenti di pareggio </a:t>
            </a:r>
            <a:r>
              <a:rPr lang="en-IE" sz="2200" dirty="0">
                <a:solidFill>
                  <a:srgbClr val="494949"/>
                </a:solidFill>
              </a:rPr>
              <a:t>= 11.000 € ÷ 90 € =</a:t>
            </a:r>
            <a:r>
              <a:rPr lang="en-IE" sz="2200" b="1" dirty="0">
                <a:solidFill>
                  <a:srgbClr val="494949"/>
                </a:solidFill>
              </a:rPr>
              <a:t> 167 pernottamenti</a:t>
            </a:r>
            <a:endParaRPr lang="en-IE" sz="2200" dirty="0">
              <a:solidFill>
                <a:srgbClr val="494949"/>
              </a:solidFill>
            </a:endParaRPr>
          </a:p>
        </p:txBody>
      </p:sp>
      <p:sp>
        <p:nvSpPr>
          <p:cNvPr id="19" name="Arrow: Right 18">
            <a:extLst>
              <a:ext uri="{FF2B5EF4-FFF2-40B4-BE49-F238E27FC236}">
                <a16:creationId xmlns:a16="http://schemas.microsoft.com/office/drawing/2014/main" id="{91B74EA7-D730-444E-0774-009CE536668C}"/>
              </a:ext>
            </a:extLst>
          </p:cNvPr>
          <p:cNvSpPr/>
          <p:nvPr/>
        </p:nvSpPr>
        <p:spPr>
          <a:xfrm>
            <a:off x="5331376" y="5960611"/>
            <a:ext cx="627529" cy="342547"/>
          </a:xfrm>
          <a:prstGeom prst="rightArrow">
            <a:avLst/>
          </a:prstGeom>
          <a:solidFill>
            <a:srgbClr val="EC7C6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 Placeholder 2">
            <a:extLst>
              <a:ext uri="{FF2B5EF4-FFF2-40B4-BE49-F238E27FC236}">
                <a16:creationId xmlns:a16="http://schemas.microsoft.com/office/drawing/2014/main" id="{733C144E-0C51-3C71-6887-B9888734875C}"/>
              </a:ext>
            </a:extLst>
          </p:cNvPr>
          <p:cNvSpPr txBox="1">
            <a:spLocks/>
          </p:cNvSpPr>
          <p:nvPr/>
        </p:nvSpPr>
        <p:spPr>
          <a:xfrm>
            <a:off x="417381" y="275828"/>
            <a:ext cx="11650794"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err="1">
                <a:solidFill>
                  <a:srgbClr val="EC7C69"/>
                </a:solidFill>
              </a:rPr>
              <a:t>Esempio</a:t>
            </a:r>
            <a:r>
              <a:rPr lang="en-US" sz="2800" dirty="0">
                <a:solidFill>
                  <a:srgbClr val="EC7C69"/>
                </a:solidFill>
              </a:rPr>
              <a:t>: (</a:t>
            </a:r>
            <a:r>
              <a:rPr lang="en-US" sz="2800" dirty="0" err="1">
                <a:solidFill>
                  <a:srgbClr val="EC7C69"/>
                </a:solidFill>
              </a:rPr>
              <a:t>Opzione</a:t>
            </a:r>
            <a:r>
              <a:rPr lang="en-US" sz="2800" dirty="0">
                <a:solidFill>
                  <a:srgbClr val="EC7C69"/>
                </a:solidFill>
              </a:rPr>
              <a:t> B) </a:t>
            </a:r>
            <a:r>
              <a:rPr lang="en-US" sz="2800" dirty="0" err="1">
                <a:solidFill>
                  <a:srgbClr val="459597"/>
                </a:solidFill>
              </a:rPr>
              <a:t>Calcolare</a:t>
            </a:r>
            <a:r>
              <a:rPr lang="en-US" sz="2800" dirty="0">
                <a:solidFill>
                  <a:srgbClr val="459597"/>
                </a:solidFill>
              </a:rPr>
              <a:t> le </a:t>
            </a:r>
            <a:r>
              <a:rPr lang="en-US" sz="2800" dirty="0" err="1">
                <a:solidFill>
                  <a:srgbClr val="459597"/>
                </a:solidFill>
              </a:rPr>
              <a:t>notti</a:t>
            </a:r>
            <a:r>
              <a:rPr lang="en-US" sz="2800" dirty="0">
                <a:solidFill>
                  <a:srgbClr val="459597"/>
                </a:solidFill>
              </a:rPr>
              <a:t> di </a:t>
            </a:r>
            <a:r>
              <a:rPr lang="en-US" sz="2800" dirty="0" err="1">
                <a:solidFill>
                  <a:srgbClr val="459597"/>
                </a:solidFill>
              </a:rPr>
              <a:t>pareggio</a:t>
            </a:r>
            <a:r>
              <a:rPr lang="en-US" sz="2800" dirty="0">
                <a:solidFill>
                  <a:srgbClr val="459597"/>
                </a:solidFill>
              </a:rPr>
              <a:t> </a:t>
            </a:r>
            <a:r>
              <a:rPr lang="en-US" sz="2800" b="0" dirty="0">
                <a:solidFill>
                  <a:srgbClr val="459597"/>
                </a:solidFill>
              </a:rPr>
              <a:t>(</a:t>
            </a:r>
            <a:r>
              <a:rPr lang="en-US" sz="2800" b="0" dirty="0" err="1">
                <a:solidFill>
                  <a:srgbClr val="459597"/>
                </a:solidFill>
              </a:rPr>
              <a:t>utilizzando</a:t>
            </a:r>
            <a:r>
              <a:rPr lang="en-US" sz="2800" b="0" dirty="0">
                <a:solidFill>
                  <a:srgbClr val="459597"/>
                </a:solidFill>
              </a:rPr>
              <a:t> </a:t>
            </a:r>
            <a:r>
              <a:rPr lang="en-US" sz="2800" b="0" dirty="0" err="1">
                <a:solidFill>
                  <a:srgbClr val="459597"/>
                </a:solidFill>
              </a:rPr>
              <a:t>i</a:t>
            </a:r>
            <a:r>
              <a:rPr lang="en-US" sz="2800" b="0" dirty="0">
                <a:solidFill>
                  <a:srgbClr val="459597"/>
                </a:solidFill>
              </a:rPr>
              <a:t> </a:t>
            </a:r>
            <a:r>
              <a:rPr lang="en-US" sz="2800" b="0" dirty="0" err="1">
                <a:solidFill>
                  <a:srgbClr val="459597"/>
                </a:solidFill>
              </a:rPr>
              <a:t>costi</a:t>
            </a:r>
            <a:r>
              <a:rPr lang="en-US" sz="2800" b="0" dirty="0">
                <a:solidFill>
                  <a:srgbClr val="459597"/>
                </a:solidFill>
              </a:rPr>
              <a:t> </a:t>
            </a:r>
            <a:r>
              <a:rPr lang="en-US" sz="2800" b="0" dirty="0" err="1">
                <a:solidFill>
                  <a:srgbClr val="459597"/>
                </a:solidFill>
              </a:rPr>
              <a:t>totali</a:t>
            </a:r>
            <a:r>
              <a:rPr lang="en-US" sz="2800" b="0" dirty="0">
                <a:solidFill>
                  <a:srgbClr val="459597"/>
                </a:solidFill>
              </a:rPr>
              <a:t>)</a:t>
            </a:r>
          </a:p>
        </p:txBody>
      </p:sp>
      <p:sp>
        <p:nvSpPr>
          <p:cNvPr id="14" name="TextBox 13">
            <a:extLst>
              <a:ext uri="{FF2B5EF4-FFF2-40B4-BE49-F238E27FC236}">
                <a16:creationId xmlns:a16="http://schemas.microsoft.com/office/drawing/2014/main" id="{40CBED22-AFCA-1B05-BC38-ACFFC2DE00F4}"/>
              </a:ext>
            </a:extLst>
          </p:cNvPr>
          <p:cNvSpPr txBox="1"/>
          <p:nvPr/>
        </p:nvSpPr>
        <p:spPr>
          <a:xfrm>
            <a:off x="510856" y="1136435"/>
            <a:ext cx="10913665" cy="1724318"/>
          </a:xfrm>
          <a:prstGeom prst="rect">
            <a:avLst/>
          </a:prstGeom>
          <a:noFill/>
        </p:spPr>
        <p:txBody>
          <a:bodyPr wrap="square">
            <a:spAutoFit/>
          </a:bodyPr>
          <a:lstStyle/>
          <a:p>
            <a:pPr>
              <a:lnSpc>
                <a:spcPct val="107000"/>
              </a:lnSpc>
              <a:spcAft>
                <a:spcPts val="800"/>
              </a:spcAft>
              <a:buNone/>
            </a:pPr>
            <a:r>
              <a:rPr lang="en-IE" sz="2000" i="1" kern="100" dirty="0">
                <a:solidFill>
                  <a:srgbClr val="595959"/>
                </a:solidFill>
                <a:effectLst/>
                <a:ea typeface="Aptos" panose="020B0004020202020204" pitchFamily="34" charset="0"/>
                <a:cs typeface="Times New Roman" panose="02020603050405020304" pitchFamily="18" charset="0"/>
              </a:rPr>
              <a:t>(</a:t>
            </a:r>
            <a:r>
              <a:rPr lang="en-IE" sz="2000" b="1" i="1" kern="100" dirty="0">
                <a:solidFill>
                  <a:srgbClr val="E96751"/>
                </a:solidFill>
                <a:effectLst/>
                <a:ea typeface="Aptos" panose="020B0004020202020204" pitchFamily="34" charset="0"/>
                <a:cs typeface="Times New Roman" panose="02020603050405020304" pitchFamily="18" charset="0"/>
              </a:rPr>
              <a:t>Nota a margine: </a:t>
            </a:r>
            <a:r>
              <a:rPr lang="en-IE" sz="2000" i="1" kern="100" dirty="0">
                <a:solidFill>
                  <a:srgbClr val="595959"/>
                </a:solidFill>
                <a:effectLst/>
                <a:ea typeface="Aptos" panose="020B0004020202020204" pitchFamily="34" charset="0"/>
                <a:cs typeface="Times New Roman" panose="02020603050405020304" pitchFamily="18" charset="0"/>
              </a:rPr>
              <a:t>la formula del punto di pareggio in termini unitari è essenzialmente Costi fissi ÷ (Prezzo – Costo variabile per unità). Utilizzando il prezzo medio e considerando i costi variabili, si ottiene una versione semplificata di questa formula. Per le piccole strutture ricettive, i costi variabili per notte sono solitamente relativamente bassi, quindi molti proprietari calcolano il punto di pareggio in termini di notti utilizzando solo i costi fissi e il prezzo).</a:t>
            </a:r>
            <a:endParaRPr lang="en-IE" sz="2000" kern="100" dirty="0">
              <a:solidFill>
                <a:srgbClr val="595959"/>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108728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07C83-47E2-3BF7-896B-E50549B8F78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6AB6B29-4AA1-A97E-D670-405AD643ECB0}"/>
              </a:ext>
            </a:extLst>
          </p:cNvPr>
          <p:cNvSpPr>
            <a:spLocks noGrp="1"/>
          </p:cNvSpPr>
          <p:nvPr>
            <p:ph type="body" sz="quarter" idx="16"/>
          </p:nvPr>
        </p:nvSpPr>
        <p:spPr>
          <a:xfrm>
            <a:off x="788657" y="275241"/>
            <a:ext cx="10614687" cy="803654"/>
          </a:xfrm>
        </p:spPr>
        <p:txBody>
          <a:bodyPr/>
          <a:lstStyle/>
          <a:p>
            <a:r>
              <a:rPr lang="en-US" sz="3200" dirty="0">
                <a:solidFill>
                  <a:srgbClr val="E96751"/>
                </a:solidFill>
              </a:rPr>
              <a:t>Utilizzare il punto di pareggio per orientare le decisioni</a:t>
            </a:r>
            <a:endParaRPr lang="en-IE" sz="3200" dirty="0"/>
          </a:p>
        </p:txBody>
      </p:sp>
      <p:cxnSp>
        <p:nvCxnSpPr>
          <p:cNvPr id="10" name="Straight Connector 9">
            <a:extLst>
              <a:ext uri="{FF2B5EF4-FFF2-40B4-BE49-F238E27FC236}">
                <a16:creationId xmlns:a16="http://schemas.microsoft.com/office/drawing/2014/main" id="{6D6EF8B6-6A29-08D9-8425-643706FA9C76}"/>
              </a:ext>
            </a:extLst>
          </p:cNvPr>
          <p:cNvCxnSpPr>
            <a:cxnSpLocks/>
          </p:cNvCxnSpPr>
          <p:nvPr/>
        </p:nvCxnSpPr>
        <p:spPr>
          <a:xfrm>
            <a:off x="0" y="1078895"/>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58B6647-9ACD-B1A2-1A6B-76B8A0FE18C3}"/>
              </a:ext>
            </a:extLst>
          </p:cNvPr>
          <p:cNvSpPr/>
          <p:nvPr/>
        </p:nvSpPr>
        <p:spPr>
          <a:xfrm>
            <a:off x="798379" y="1437288"/>
            <a:ext cx="11012621"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3BA18AA6-54A1-9F21-FCB5-31888B161386}"/>
              </a:ext>
            </a:extLst>
          </p:cNvPr>
          <p:cNvSpPr/>
          <p:nvPr/>
        </p:nvSpPr>
        <p:spPr>
          <a:xfrm>
            <a:off x="798379" y="1280611"/>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9" name="TextBox 18">
            <a:extLst>
              <a:ext uri="{FF2B5EF4-FFF2-40B4-BE49-F238E27FC236}">
                <a16:creationId xmlns:a16="http://schemas.microsoft.com/office/drawing/2014/main" id="{149BC61F-FE68-32D9-B3DE-B4993856C0D1}"/>
              </a:ext>
            </a:extLst>
          </p:cNvPr>
          <p:cNvSpPr txBox="1"/>
          <p:nvPr/>
        </p:nvSpPr>
        <p:spPr>
          <a:xfrm>
            <a:off x="921419" y="1307111"/>
            <a:ext cx="3008476" cy="830997"/>
          </a:xfrm>
          <a:prstGeom prst="rect">
            <a:avLst/>
          </a:prstGeom>
          <a:noFill/>
        </p:spPr>
        <p:txBody>
          <a:bodyPr wrap="square" rtlCol="0">
            <a:spAutoFit/>
          </a:bodyPr>
          <a:lstStyle/>
          <a:p>
            <a:pPr algn="ctr"/>
            <a:r>
              <a:rPr lang="en-GB" sz="2400" b="1" dirty="0">
                <a:solidFill>
                  <a:schemeClr val="bg1"/>
                </a:solidFill>
              </a:rPr>
              <a:t>Se sei al di sotto del punto di pareggio</a:t>
            </a:r>
          </a:p>
        </p:txBody>
      </p:sp>
      <p:sp>
        <p:nvSpPr>
          <p:cNvPr id="23" name="TextBox 22">
            <a:extLst>
              <a:ext uri="{FF2B5EF4-FFF2-40B4-BE49-F238E27FC236}">
                <a16:creationId xmlns:a16="http://schemas.microsoft.com/office/drawing/2014/main" id="{0A725696-06D5-95BC-8E92-E0BE8B0D4C0A}"/>
              </a:ext>
            </a:extLst>
          </p:cNvPr>
          <p:cNvSpPr txBox="1"/>
          <p:nvPr/>
        </p:nvSpPr>
        <p:spPr>
          <a:xfrm>
            <a:off x="4020550" y="1443643"/>
            <a:ext cx="7373071" cy="830997"/>
          </a:xfrm>
          <a:prstGeom prst="rect">
            <a:avLst/>
          </a:prstGeom>
          <a:noFill/>
        </p:spPr>
        <p:txBody>
          <a:bodyPr wrap="square" rtlCol="0">
            <a:spAutoFit/>
          </a:bodyPr>
          <a:lstStyle/>
          <a:p>
            <a:r>
              <a:rPr lang="en-US" sz="2400" dirty="0">
                <a:solidFill>
                  <a:srgbClr val="494949"/>
                </a:solidFill>
              </a:rPr>
              <a:t>Devi </a:t>
            </a:r>
            <a:r>
              <a:rPr lang="en-US" sz="2400" b="1" dirty="0">
                <a:solidFill>
                  <a:srgbClr val="494949"/>
                </a:solidFill>
              </a:rPr>
              <a:t>aumentare le entrate </a:t>
            </a:r>
            <a:r>
              <a:rPr lang="en-US" sz="2400" dirty="0">
                <a:solidFill>
                  <a:srgbClr val="494949"/>
                </a:solidFill>
              </a:rPr>
              <a:t>(tariffe più alte o più notti) o </a:t>
            </a:r>
            <a:r>
              <a:rPr lang="en-US" sz="2400" b="1" dirty="0">
                <a:solidFill>
                  <a:srgbClr val="494949"/>
                </a:solidFill>
              </a:rPr>
              <a:t>ridurre i costi</a:t>
            </a:r>
            <a:r>
              <a:rPr lang="en-US" sz="2400" dirty="0">
                <a:solidFill>
                  <a:srgbClr val="494949"/>
                </a:solidFill>
              </a:rPr>
              <a:t>.</a:t>
            </a:r>
            <a:endParaRPr lang="en-GB" sz="2400" dirty="0">
              <a:solidFill>
                <a:srgbClr val="494949"/>
              </a:solidFill>
            </a:endParaRPr>
          </a:p>
        </p:txBody>
      </p:sp>
      <p:sp>
        <p:nvSpPr>
          <p:cNvPr id="5" name="Rectangle 4">
            <a:extLst>
              <a:ext uri="{FF2B5EF4-FFF2-40B4-BE49-F238E27FC236}">
                <a16:creationId xmlns:a16="http://schemas.microsoft.com/office/drawing/2014/main" id="{9A308270-6BD1-CDBD-789E-0A7EB2645549}"/>
              </a:ext>
            </a:extLst>
          </p:cNvPr>
          <p:cNvSpPr/>
          <p:nvPr/>
        </p:nvSpPr>
        <p:spPr>
          <a:xfrm>
            <a:off x="802923" y="2520785"/>
            <a:ext cx="11012621" cy="3413850"/>
          </a:xfrm>
          <a:prstGeom prst="rect">
            <a:avLst/>
          </a:prstGeom>
          <a:ln>
            <a:solidFill>
              <a:srgbClr val="E9675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Freeform: Shape 5">
            <a:extLst>
              <a:ext uri="{FF2B5EF4-FFF2-40B4-BE49-F238E27FC236}">
                <a16:creationId xmlns:a16="http://schemas.microsoft.com/office/drawing/2014/main" id="{2B142DDE-066E-CA9D-3A2A-47AF0AF9097E}"/>
              </a:ext>
            </a:extLst>
          </p:cNvPr>
          <p:cNvSpPr/>
          <p:nvPr/>
        </p:nvSpPr>
        <p:spPr>
          <a:xfrm>
            <a:off x="765856" y="2640633"/>
            <a:ext cx="2765565" cy="168067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2" name="TextBox 1">
            <a:extLst>
              <a:ext uri="{FF2B5EF4-FFF2-40B4-BE49-F238E27FC236}">
                <a16:creationId xmlns:a16="http://schemas.microsoft.com/office/drawing/2014/main" id="{3FBA6390-F666-E542-1266-AB3E457C9D69}"/>
              </a:ext>
            </a:extLst>
          </p:cNvPr>
          <p:cNvSpPr txBox="1"/>
          <p:nvPr/>
        </p:nvSpPr>
        <p:spPr>
          <a:xfrm>
            <a:off x="979090" y="2879118"/>
            <a:ext cx="2339096" cy="1015663"/>
          </a:xfrm>
          <a:prstGeom prst="rect">
            <a:avLst/>
          </a:prstGeom>
          <a:noFill/>
        </p:spPr>
        <p:txBody>
          <a:bodyPr wrap="square" rtlCol="0">
            <a:spAutoFit/>
          </a:bodyPr>
          <a:lstStyle/>
          <a:p>
            <a:pPr lvl="0"/>
            <a:r>
              <a:rPr lang="en-US" altLang="en-US" sz="2000" b="1" dirty="0">
                <a:solidFill>
                  <a:schemeClr val="bg1"/>
                </a:solidFill>
              </a:rPr>
              <a:t>Se temete di non raggiungere il 26% di occupazione</a:t>
            </a:r>
            <a:endParaRPr lang="en-GB" sz="2000" b="1" dirty="0">
              <a:solidFill>
                <a:schemeClr val="bg1"/>
              </a:solidFill>
            </a:endParaRPr>
          </a:p>
        </p:txBody>
      </p:sp>
      <p:sp>
        <p:nvSpPr>
          <p:cNvPr id="17" name="TextBox 16">
            <a:extLst>
              <a:ext uri="{FF2B5EF4-FFF2-40B4-BE49-F238E27FC236}">
                <a16:creationId xmlns:a16="http://schemas.microsoft.com/office/drawing/2014/main" id="{AB30C36F-F253-DC52-1E2B-E4BA8CCF6389}"/>
              </a:ext>
            </a:extLst>
          </p:cNvPr>
          <p:cNvSpPr txBox="1"/>
          <p:nvPr/>
        </p:nvSpPr>
        <p:spPr>
          <a:xfrm>
            <a:off x="3803378" y="2526193"/>
            <a:ext cx="8012166" cy="3293209"/>
          </a:xfrm>
          <a:prstGeom prst="rect">
            <a:avLst/>
          </a:prstGeom>
          <a:noFill/>
        </p:spPr>
        <p:txBody>
          <a:bodyPr wrap="square" rtlCol="0">
            <a:spAutoFit/>
          </a:bodyPr>
          <a:lstStyle/>
          <a:p>
            <a:pPr>
              <a:spcAft>
                <a:spcPts val="600"/>
              </a:spcAft>
            </a:pPr>
            <a:r>
              <a:rPr lang="en-US" sz="2200" b="1" dirty="0">
                <a:solidFill>
                  <a:srgbClr val="494949"/>
                </a:solidFill>
              </a:rPr>
              <a:t>Continuando con l'esempio del caso di studio, se temete di non raggiungere il 26% di occupazione, potete vedere come migliorare la situazione. </a:t>
            </a:r>
          </a:p>
          <a:p>
            <a:pPr>
              <a:spcAft>
                <a:spcPts val="600"/>
              </a:spcAft>
            </a:pPr>
            <a:r>
              <a:rPr lang="en-US" sz="2200" b="1" dirty="0">
                <a:solidFill>
                  <a:srgbClr val="E96751"/>
                </a:solidFill>
              </a:rPr>
              <a:t>Ad esempio, </a:t>
            </a:r>
            <a:r>
              <a:rPr lang="en-US" sz="2200" b="1" dirty="0">
                <a:solidFill>
                  <a:srgbClr val="494949"/>
                </a:solidFill>
              </a:rPr>
              <a:t>riducendo i costi fissi </a:t>
            </a:r>
            <a:r>
              <a:rPr lang="en-US" sz="2200" dirty="0">
                <a:solidFill>
                  <a:srgbClr val="494949"/>
                </a:solidFill>
              </a:rPr>
              <a:t>di 5.000 € si abbasserebbe il punto di pareggio, mentre aumentando il prezzo medio di 10 € si aumenterebbe il profitto per notte e si ridurrebbe il numero di notti necessarie per raggiungere il punto di pareggio. </a:t>
            </a:r>
          </a:p>
          <a:p>
            <a:pPr>
              <a:spcAft>
                <a:spcPts val="600"/>
              </a:spcAft>
            </a:pPr>
            <a:r>
              <a:rPr lang="en-US" sz="2200" b="1" dirty="0">
                <a:solidFill>
                  <a:srgbClr val="459597"/>
                </a:solidFill>
              </a:rPr>
              <a:t>Suggerimento: </a:t>
            </a:r>
            <a:r>
              <a:rPr lang="en-US" sz="2200" dirty="0">
                <a:solidFill>
                  <a:srgbClr val="494949"/>
                </a:solidFill>
              </a:rPr>
              <a:t>utilizzate un foglio di calcolo per sperimentare con questi numeri (ad esempio, una formula per il break-even dell'occupazione) per determinare quali leve (costo o prezzo) hanno l'impatto maggiore.</a:t>
            </a:r>
          </a:p>
        </p:txBody>
      </p:sp>
    </p:spTree>
    <p:extLst>
      <p:ext uri="{BB962C8B-B14F-4D97-AF65-F5344CB8AC3E}">
        <p14:creationId xmlns:p14="http://schemas.microsoft.com/office/powerpoint/2010/main" val="24393664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A1298-00EF-7312-4C5D-B4F0F3C2AFE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669E0C1-CF22-7526-6065-4A603B5E4015}"/>
              </a:ext>
            </a:extLst>
          </p:cNvPr>
          <p:cNvSpPr/>
          <p:nvPr/>
        </p:nvSpPr>
        <p:spPr>
          <a:xfrm>
            <a:off x="722179" y="275931"/>
            <a:ext cx="11012621" cy="5822385"/>
          </a:xfrm>
          <a:prstGeom prst="rect">
            <a:avLst/>
          </a:prstGeom>
          <a:ln>
            <a:solidFill>
              <a:srgbClr val="E9675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Freeform: Shape 5">
            <a:extLst>
              <a:ext uri="{FF2B5EF4-FFF2-40B4-BE49-F238E27FC236}">
                <a16:creationId xmlns:a16="http://schemas.microsoft.com/office/drawing/2014/main" id="{A65C11FE-F245-D84B-59C8-ECFD24845D57}"/>
              </a:ext>
            </a:extLst>
          </p:cNvPr>
          <p:cNvSpPr/>
          <p:nvPr/>
        </p:nvSpPr>
        <p:spPr>
          <a:xfrm>
            <a:off x="685112" y="395779"/>
            <a:ext cx="2765565" cy="168067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TextBox 12">
            <a:extLst>
              <a:ext uri="{FF2B5EF4-FFF2-40B4-BE49-F238E27FC236}">
                <a16:creationId xmlns:a16="http://schemas.microsoft.com/office/drawing/2014/main" id="{C6BA5194-A504-1E06-3080-967C7C759883}"/>
              </a:ext>
            </a:extLst>
          </p:cNvPr>
          <p:cNvSpPr txBox="1"/>
          <p:nvPr/>
        </p:nvSpPr>
        <p:spPr>
          <a:xfrm>
            <a:off x="898346" y="719206"/>
            <a:ext cx="2339096" cy="830997"/>
          </a:xfrm>
          <a:prstGeom prst="rect">
            <a:avLst/>
          </a:prstGeom>
          <a:noFill/>
        </p:spPr>
        <p:txBody>
          <a:bodyPr wrap="square" rtlCol="0">
            <a:spAutoFit/>
          </a:bodyPr>
          <a:lstStyle/>
          <a:p>
            <a:pPr lvl="0" algn="ctr"/>
            <a:r>
              <a:rPr lang="en-US" altLang="en-US" sz="2400" b="1" dirty="0">
                <a:solidFill>
                  <a:schemeClr val="bg1"/>
                </a:solidFill>
              </a:rPr>
              <a:t>Ritorno sull'investimento (ROI)</a:t>
            </a:r>
            <a:endParaRPr lang="en-GB" sz="2400" b="1" dirty="0">
              <a:solidFill>
                <a:schemeClr val="bg1"/>
              </a:solidFill>
            </a:endParaRPr>
          </a:p>
        </p:txBody>
      </p:sp>
      <p:sp>
        <p:nvSpPr>
          <p:cNvPr id="17" name="TextBox 16">
            <a:extLst>
              <a:ext uri="{FF2B5EF4-FFF2-40B4-BE49-F238E27FC236}">
                <a16:creationId xmlns:a16="http://schemas.microsoft.com/office/drawing/2014/main" id="{B4A60999-70F3-A3FA-EBEA-20BAB13A6445}"/>
              </a:ext>
            </a:extLst>
          </p:cNvPr>
          <p:cNvSpPr txBox="1"/>
          <p:nvPr/>
        </p:nvSpPr>
        <p:spPr>
          <a:xfrm>
            <a:off x="3722634" y="281339"/>
            <a:ext cx="8012166" cy="5893921"/>
          </a:xfrm>
          <a:prstGeom prst="rect">
            <a:avLst/>
          </a:prstGeom>
          <a:noFill/>
        </p:spPr>
        <p:txBody>
          <a:bodyPr wrap="square" rtlCol="0">
            <a:spAutoFit/>
          </a:bodyPr>
          <a:lstStyle/>
          <a:p>
            <a:pPr>
              <a:spcAft>
                <a:spcPts val="600"/>
              </a:spcAft>
            </a:pPr>
            <a:r>
              <a:rPr lang="en-US" sz="2200" b="1" dirty="0">
                <a:solidFill>
                  <a:srgbClr val="EC7C69"/>
                </a:solidFill>
              </a:rPr>
              <a:t>Ricorda </a:t>
            </a:r>
            <a:r>
              <a:rPr lang="en-US" sz="2200" dirty="0">
                <a:solidFill>
                  <a:srgbClr val="494949"/>
                </a:solidFill>
              </a:rPr>
              <a:t>che il punto di pareggio non tiene conto del rimborso dell'investimento iniziale o dei prestiti: si basa esclusivamente sui costi operativi, anno per anno. </a:t>
            </a:r>
          </a:p>
          <a:p>
            <a:pPr>
              <a:spcAft>
                <a:spcPts val="600"/>
              </a:spcAft>
            </a:pPr>
            <a:r>
              <a:rPr lang="en-US" sz="2200" b="1" dirty="0">
                <a:solidFill>
                  <a:srgbClr val="494949"/>
                </a:solidFill>
              </a:rPr>
              <a:t>Per recuperare i costi di avvio </a:t>
            </a:r>
            <a:r>
              <a:rPr lang="en-US" sz="2200" dirty="0">
                <a:solidFill>
                  <a:srgbClr val="494949"/>
                </a:solidFill>
              </a:rPr>
              <a:t>(come i 256.000 euro citati in precedenza), è necessario generare profitti nel tempo o disporre di un flusso di cassa sufficiente per ripagare i debiti contratti per finanziare l'avvio dell'attività. </a:t>
            </a:r>
          </a:p>
          <a:p>
            <a:pPr>
              <a:spcAft>
                <a:spcPts val="600"/>
              </a:spcAft>
            </a:pPr>
            <a:r>
              <a:rPr lang="en-US" sz="2200" dirty="0">
                <a:solidFill>
                  <a:srgbClr val="494949"/>
                </a:solidFill>
              </a:rPr>
              <a:t>Una misura del </a:t>
            </a:r>
            <a:r>
              <a:rPr lang="en-US" sz="2200" b="1" dirty="0">
                <a:solidFill>
                  <a:srgbClr val="494949"/>
                </a:solidFill>
              </a:rPr>
              <a:t>rendimento è il ROI (ritorno sull'investimento), </a:t>
            </a:r>
            <a:r>
              <a:rPr lang="en-US" sz="2200" dirty="0">
                <a:solidFill>
                  <a:srgbClr val="494949"/>
                </a:solidFill>
              </a:rPr>
              <a:t>che calcola il profitto rispetto all'investimento iniziale. </a:t>
            </a:r>
          </a:p>
          <a:p>
            <a:pPr>
              <a:spcAft>
                <a:spcPts val="600"/>
              </a:spcAft>
            </a:pPr>
            <a:r>
              <a:rPr lang="en-US" sz="2200" b="1" dirty="0">
                <a:solidFill>
                  <a:srgbClr val="E96751"/>
                </a:solidFill>
              </a:rPr>
              <a:t>Ad esempio</a:t>
            </a:r>
            <a:r>
              <a:rPr lang="en-US" sz="2200" dirty="0">
                <a:solidFill>
                  <a:srgbClr val="494949"/>
                </a:solidFill>
              </a:rPr>
              <a:t>, se avete investito 100.000 euro e realizzato un profitto di 10.000 euro nel primo anno, il ROI per quell'anno è del 10%. </a:t>
            </a:r>
          </a:p>
          <a:p>
            <a:pPr>
              <a:spcAft>
                <a:spcPts val="600"/>
              </a:spcAft>
            </a:pPr>
            <a:r>
              <a:rPr lang="en-US" sz="2200" b="1" dirty="0">
                <a:solidFill>
                  <a:srgbClr val="494949"/>
                </a:solidFill>
              </a:rPr>
              <a:t>Il glamping di fascia alta </a:t>
            </a:r>
            <a:r>
              <a:rPr lang="en-US" sz="2200" dirty="0">
                <a:solidFill>
                  <a:srgbClr val="494949"/>
                </a:solidFill>
              </a:rPr>
              <a:t>a volte può raggiungere un ROI rapido: un'analisi ha dimostrato che anche una tenda safari lodge relativamente costosa potrebbe </a:t>
            </a:r>
            <a:r>
              <a:rPr lang="en-US" sz="2200" i="1" dirty="0">
                <a:solidFill>
                  <a:srgbClr val="494949"/>
                </a:solidFill>
              </a:rPr>
              <a:t>ripagarsi in poche stagioni </a:t>
            </a:r>
            <a:r>
              <a:rPr lang="en-US" sz="2200" dirty="0">
                <a:solidFill>
                  <a:srgbClr val="494949"/>
                </a:solidFill>
              </a:rPr>
              <a:t>se l'occupazione e le tariffe sono elevate, mentre strutture più semplici possono recuperare l'investimento nel primo anno.</a:t>
            </a:r>
          </a:p>
          <a:p>
            <a:pPr>
              <a:spcAft>
                <a:spcPts val="600"/>
              </a:spcAft>
            </a:pPr>
            <a:r>
              <a:rPr lang="en-US" sz="2200" dirty="0">
                <a:solidFill>
                  <a:srgbClr val="494949"/>
                </a:solidFill>
              </a:rPr>
              <a:t>Ma come principiante, concentrati prima di tutto sul raggiungimento del pareggio e sul miglioramento costante da lì.</a:t>
            </a:r>
          </a:p>
        </p:txBody>
      </p:sp>
      <p:sp>
        <p:nvSpPr>
          <p:cNvPr id="3" name="TextBox 2">
            <a:extLst>
              <a:ext uri="{FF2B5EF4-FFF2-40B4-BE49-F238E27FC236}">
                <a16:creationId xmlns:a16="http://schemas.microsoft.com/office/drawing/2014/main" id="{627A1743-C9C8-F166-8B23-C321B80DD32F}"/>
              </a:ext>
            </a:extLst>
          </p:cNvPr>
          <p:cNvSpPr txBox="1"/>
          <p:nvPr/>
        </p:nvSpPr>
        <p:spPr>
          <a:xfrm>
            <a:off x="593177" y="6277555"/>
            <a:ext cx="6096000" cy="369332"/>
          </a:xfrm>
          <a:prstGeom prst="rect">
            <a:avLst/>
          </a:prstGeom>
          <a:noFill/>
        </p:spPr>
        <p:txBody>
          <a:bodyPr wrap="square">
            <a:spAutoFit/>
          </a:bodyPr>
          <a:lstStyle/>
          <a:p>
            <a:pPr>
              <a:buNone/>
            </a:pPr>
            <a:r>
              <a:rPr lang="en-US" i="0" dirty="0">
                <a:solidFill>
                  <a:srgbClr val="00B0F0"/>
                </a:solidFill>
                <a:effectLst/>
                <a:hlinkClick r:id="rId2">
                  <a:extLst>
                    <a:ext uri="{A12FA001-AC4F-418D-AE19-62706E023703}">
                      <ahyp:hlinkClr xmlns:ahyp="http://schemas.microsoft.com/office/drawing/2018/hyperlinkcolor" val="tx"/>
                    </a:ext>
                  </a:extLst>
                </a:hlinkClick>
              </a:rPr>
              <a:t>Avviare un'attività di glamping: la guida definitiva</a:t>
            </a:r>
            <a:endParaRPr lang="en-US" i="0" dirty="0">
              <a:solidFill>
                <a:srgbClr val="00B0F0"/>
              </a:solidFill>
              <a:effectLst/>
            </a:endParaRPr>
          </a:p>
        </p:txBody>
      </p:sp>
    </p:spTree>
    <p:extLst>
      <p:ext uri="{BB962C8B-B14F-4D97-AF65-F5344CB8AC3E}">
        <p14:creationId xmlns:p14="http://schemas.microsoft.com/office/powerpoint/2010/main" val="4154859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4598A-6705-3F19-9E13-90D2AC531E0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A6EC796-7E11-62E6-B2F7-AD2538906C9B}"/>
              </a:ext>
            </a:extLst>
          </p:cNvPr>
          <p:cNvSpPr>
            <a:spLocks noGrp="1"/>
          </p:cNvSpPr>
          <p:nvPr>
            <p:ph type="body" sz="quarter" idx="16"/>
          </p:nvPr>
        </p:nvSpPr>
        <p:spPr>
          <a:xfrm>
            <a:off x="238125" y="130779"/>
            <a:ext cx="10984244" cy="803654"/>
          </a:xfrm>
        </p:spPr>
        <p:txBody>
          <a:bodyPr/>
          <a:lstStyle/>
          <a:p>
            <a:r>
              <a:rPr lang="en-US" sz="2800" dirty="0"/>
              <a:t>Logica finanziaria e pianificazione per le attività ricettive Pianificazione</a:t>
            </a:r>
            <a:endParaRPr lang="en-IE" sz="2800" dirty="0"/>
          </a:p>
        </p:txBody>
      </p:sp>
      <p:graphicFrame>
        <p:nvGraphicFramePr>
          <p:cNvPr id="9" name="Table 8">
            <a:extLst>
              <a:ext uri="{FF2B5EF4-FFF2-40B4-BE49-F238E27FC236}">
                <a16:creationId xmlns:a16="http://schemas.microsoft.com/office/drawing/2014/main" id="{FAE15CD6-A63C-1D2D-062A-9279715A8041}"/>
              </a:ext>
            </a:extLst>
          </p:cNvPr>
          <p:cNvGraphicFramePr>
            <a:graphicFrameLocks noGrp="1"/>
          </p:cNvGraphicFramePr>
          <p:nvPr/>
        </p:nvGraphicFramePr>
        <p:xfrm>
          <a:off x="238125" y="698482"/>
          <a:ext cx="11620500" cy="5955300"/>
        </p:xfrm>
        <a:graphic>
          <a:graphicData uri="http://schemas.openxmlformats.org/drawingml/2006/table">
            <a:tbl>
              <a:tblPr/>
              <a:tblGrid>
                <a:gridCol w="990600">
                  <a:extLst>
                    <a:ext uri="{9D8B030D-6E8A-4147-A177-3AD203B41FA5}">
                      <a16:colId xmlns:a16="http://schemas.microsoft.com/office/drawing/2014/main" val="2849927846"/>
                    </a:ext>
                  </a:extLst>
                </a:gridCol>
                <a:gridCol w="2371725">
                  <a:extLst>
                    <a:ext uri="{9D8B030D-6E8A-4147-A177-3AD203B41FA5}">
                      <a16:colId xmlns:a16="http://schemas.microsoft.com/office/drawing/2014/main" val="1201256124"/>
                    </a:ext>
                  </a:extLst>
                </a:gridCol>
                <a:gridCol w="8258175">
                  <a:extLst>
                    <a:ext uri="{9D8B030D-6E8A-4147-A177-3AD203B41FA5}">
                      <a16:colId xmlns:a16="http://schemas.microsoft.com/office/drawing/2014/main" val="4165496528"/>
                    </a:ext>
                  </a:extLst>
                </a:gridCol>
              </a:tblGrid>
              <a:tr h="271959">
                <a:tc>
                  <a:txBody>
                    <a:bodyPr/>
                    <a:lstStyle/>
                    <a:p>
                      <a:pPr>
                        <a:buNone/>
                      </a:pPr>
                      <a:r>
                        <a:rPr lang="en-IE" sz="2000" b="1" dirty="0">
                          <a:solidFill>
                            <a:schemeClr val="bg1"/>
                          </a:solidFill>
                        </a:rPr>
                        <a:t>Sezione</a:t>
                      </a:r>
                      <a:endParaRPr lang="en-IE" sz="20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Sezione</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Perché è qui</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737105866"/>
                  </a:ext>
                </a:extLst>
              </a:tr>
              <a:tr h="679897">
                <a:tc>
                  <a:txBody>
                    <a:bodyPr/>
                    <a:lstStyle/>
                    <a:p>
                      <a:pPr algn="ctr">
                        <a:buNone/>
                      </a:pPr>
                      <a:r>
                        <a:rPr lang="en-IE" sz="2000" b="1" dirty="0"/>
                        <a:t>3</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Fondamenti di entrate e capacità</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dirty="0">
                          <a:solidFill>
                            <a:schemeClr val="bg1">
                              <a:lumMod val="50000"/>
                            </a:schemeClr>
                          </a:solidFill>
                        </a:rPr>
                        <a:t>Inizia calcolando quanto guadagni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Devi sapere quanto </a:t>
                      </a:r>
                      <a:r>
                        <a:rPr lang="en-US" sz="1900" b="1" dirty="0">
                          <a:solidFill>
                            <a:schemeClr val="bg1">
                              <a:lumMod val="50000"/>
                            </a:schemeClr>
                          </a:solidFill>
                        </a:rPr>
                        <a:t>guadagni </a:t>
                      </a:r>
                      <a:r>
                        <a:rPr lang="en-US" sz="1900" dirty="0">
                          <a:solidFill>
                            <a:schemeClr val="bg1">
                              <a:lumMod val="50000"/>
                            </a:schemeClr>
                          </a:solidFill>
                        </a:rPr>
                        <a:t>(fonti di reddito primarie e secondarie) e quante </a:t>
                      </a:r>
                      <a:r>
                        <a:rPr lang="en-US" sz="1900" b="1" dirty="0">
                          <a:solidFill>
                            <a:schemeClr val="bg1">
                              <a:lumMod val="50000"/>
                            </a:schemeClr>
                          </a:solidFill>
                        </a:rPr>
                        <a:t>notti puoi vendere.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8511184"/>
                  </a:ext>
                </a:extLst>
              </a:tr>
              <a:tr h="679897">
                <a:tc>
                  <a:txBody>
                    <a:bodyPr/>
                    <a:lstStyle/>
                    <a:p>
                      <a:pPr algn="ctr">
                        <a:buNone/>
                      </a:pPr>
                      <a:r>
                        <a:rPr lang="en-IE" sz="2000" b="1" dirty="0">
                          <a:solidFill>
                            <a:schemeClr val="bg1">
                              <a:lumMod val="50000"/>
                            </a:schemeClr>
                          </a:solidFill>
                        </a:rPr>
                        <a:t>4</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Struttura dei costi</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1" i="1" kern="1200" dirty="0">
                          <a:solidFill>
                            <a:srgbClr val="E96751"/>
                          </a:solidFill>
                          <a:latin typeface="+mn-lt"/>
                          <a:ea typeface="+mn-ea"/>
                          <a:cs typeface="+mn-cs"/>
                        </a:rPr>
                        <a:t>Calcola quanto spendi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Senza conoscere i </a:t>
                      </a:r>
                      <a:r>
                        <a:rPr lang="en-US" sz="1900" b="1" dirty="0">
                          <a:solidFill>
                            <a:srgbClr val="595959"/>
                          </a:solidFill>
                        </a:rPr>
                        <a:t>costi fissi e variabili, </a:t>
                      </a:r>
                      <a:r>
                        <a:rPr lang="en-US" sz="1900" dirty="0">
                          <a:solidFill>
                            <a:srgbClr val="595959"/>
                          </a:solidFill>
                        </a:rPr>
                        <a:t>non è possibile fissare i prezzi o calcolare i profitti.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548506"/>
                  </a:ext>
                </a:extLst>
              </a:tr>
              <a:tr h="679897">
                <a:tc>
                  <a:txBody>
                    <a:bodyPr/>
                    <a:lstStyle/>
                    <a:p>
                      <a:pPr algn="ctr">
                        <a:buNone/>
                      </a:pPr>
                      <a:r>
                        <a:rPr lang="en-IE" sz="2000" b="1" dirty="0">
                          <a:solidFill>
                            <a:schemeClr val="bg1">
                              <a:lumMod val="50000"/>
                            </a:schemeClr>
                          </a:solidFill>
                        </a:rPr>
                        <a:t>5</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0" dirty="0">
                          <a:solidFill>
                            <a:schemeClr val="bg1">
                              <a:lumMod val="85000"/>
                            </a:schemeClr>
                          </a:solidFill>
                        </a:rPr>
                        <a:t>Conosci il tuo costo per notte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Calcola quanto deve coprire ogni notte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Aiuta a stabilire </a:t>
                      </a:r>
                      <a:r>
                        <a:rPr lang="en-US" sz="1900" b="1" dirty="0">
                          <a:solidFill>
                            <a:schemeClr val="bg1">
                              <a:lumMod val="50000"/>
                            </a:schemeClr>
                          </a:solidFill>
                        </a:rPr>
                        <a:t>il costo minimo </a:t>
                      </a:r>
                      <a:r>
                        <a:rPr lang="en-US" sz="1900" dirty="0">
                          <a:solidFill>
                            <a:schemeClr val="bg1">
                              <a:lumMod val="50000"/>
                            </a:schemeClr>
                          </a:solidFill>
                        </a:rPr>
                        <a:t>per raggiungere il pareggio. Il </a:t>
                      </a:r>
                      <a:r>
                        <a:rPr lang="en-US" sz="1900" b="1" dirty="0">
                          <a:solidFill>
                            <a:schemeClr val="bg1">
                              <a:lumMod val="50000"/>
                            </a:schemeClr>
                          </a:solidFill>
                        </a:rPr>
                        <a:t>costo per notte </a:t>
                      </a:r>
                      <a:r>
                        <a:rPr lang="en-US" sz="1900" dirty="0">
                          <a:solidFill>
                            <a:schemeClr val="bg1">
                              <a:lumMod val="50000"/>
                            </a:schemeClr>
                          </a:solidFill>
                        </a:rPr>
                        <a:t>si calcola dividendo i costi totali per il numero previsto di notti vendute.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859256"/>
                  </a:ext>
                </a:extLst>
              </a:tr>
              <a:tr h="679897">
                <a:tc>
                  <a:txBody>
                    <a:bodyPr/>
                    <a:lstStyle/>
                    <a:p>
                      <a:pPr algn="ctr">
                        <a:buNone/>
                      </a:pPr>
                      <a:r>
                        <a:rPr lang="en-IE" sz="2000" b="1" dirty="0"/>
                        <a:t>6</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Analisi del punto di pareggio, pianificazione dell'occupazione e delle entrate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Determina il tuo punto di sopravvivenza finanziaria e prevedi il potenziale di occupazione e ricavi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Ti spiega come </a:t>
                      </a:r>
                      <a:r>
                        <a:rPr lang="en-US" sz="1900" b="1" dirty="0">
                          <a:solidFill>
                            <a:schemeClr val="bg1">
                              <a:lumMod val="50000"/>
                            </a:schemeClr>
                          </a:solidFill>
                        </a:rPr>
                        <a:t>smettere</a:t>
                      </a:r>
                      <a:r>
                        <a:rPr lang="en-US" sz="1900" dirty="0">
                          <a:solidFill>
                            <a:schemeClr val="bg1">
                              <a:lumMod val="50000"/>
                            </a:schemeClr>
                          </a:solidFill>
                        </a:rPr>
                        <a:t> di </a:t>
                      </a:r>
                      <a:r>
                        <a:rPr lang="en-US" sz="1900" b="1" dirty="0">
                          <a:solidFill>
                            <a:schemeClr val="bg1">
                              <a:lumMod val="50000"/>
                            </a:schemeClr>
                          </a:solidFill>
                        </a:rPr>
                        <a:t>perdere denaro</a:t>
                      </a:r>
                      <a:r>
                        <a:rPr lang="en-US" sz="1900" dirty="0">
                          <a:solidFill>
                            <a:schemeClr val="bg1">
                              <a:lumMod val="50000"/>
                            </a:schemeClr>
                          </a:solidFill>
                        </a:rPr>
                        <a:t>. Una volta noti i costi, calcola quante </a:t>
                      </a:r>
                      <a:r>
                        <a:rPr lang="en-US" sz="1900" b="1" dirty="0">
                          <a:solidFill>
                            <a:schemeClr val="bg1">
                              <a:lumMod val="50000"/>
                            </a:schemeClr>
                          </a:solidFill>
                        </a:rPr>
                        <a:t>prenotazioni sono necessarie per raggiungere il punto di pareggio</a:t>
                      </a:r>
                      <a:r>
                        <a:rPr lang="en-US" sz="1900" dirty="0">
                          <a:solidFill>
                            <a:schemeClr val="bg1">
                              <a:lumMod val="50000"/>
                            </a:schemeClr>
                          </a:solidFill>
                        </a:rPr>
                        <a:t>. Assicurati prezzi realizzabili con </a:t>
                      </a:r>
                      <a:r>
                        <a:rPr lang="en-US" sz="1900" b="1" dirty="0">
                          <a:solidFill>
                            <a:schemeClr val="bg1">
                              <a:lumMod val="50000"/>
                            </a:schemeClr>
                          </a:solidFill>
                        </a:rPr>
                        <a:t>obiettivi di prenotazione realistici </a:t>
                      </a:r>
                      <a:r>
                        <a:rPr lang="en-US" sz="1900" dirty="0">
                          <a:solidFill>
                            <a:schemeClr val="bg1">
                              <a:lumMod val="50000"/>
                            </a:schemeClr>
                          </a:solidFill>
                        </a:rPr>
                        <a:t>e </a:t>
                      </a:r>
                      <a:r>
                        <a:rPr lang="en-US" sz="1900" b="1" dirty="0">
                          <a:solidFill>
                            <a:schemeClr val="bg1">
                              <a:lumMod val="50000"/>
                            </a:schemeClr>
                          </a:solidFill>
                        </a:rPr>
                        <a:t>obiettivi di percentuale di occupazione.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71939"/>
                  </a:ext>
                </a:extLst>
              </a:tr>
              <a:tr h="679897">
                <a:tc>
                  <a:txBody>
                    <a:bodyPr/>
                    <a:lstStyle/>
                    <a:p>
                      <a:pPr algn="ctr">
                        <a:buNone/>
                      </a:pPr>
                      <a:r>
                        <a:rPr lang="en-IE" sz="2000" b="1" dirty="0">
                          <a:solidFill>
                            <a:schemeClr val="bg1">
                              <a:lumMod val="50000"/>
                            </a:schemeClr>
                          </a:solidFill>
                        </a:rPr>
                        <a:t>7</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Strategie di profitto e prezzi</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Scegliete quindi una strategia di prezzo in linea con i vostri obiettivi</a:t>
                      </a:r>
                    </a:p>
                    <a:p>
                      <a:pPr>
                        <a:buNone/>
                      </a:pPr>
                      <a:r>
                        <a:rPr lang="en-US" sz="1900" dirty="0">
                          <a:solidFill>
                            <a:schemeClr val="bg1">
                              <a:lumMod val="50000"/>
                            </a:schemeClr>
                          </a:solidFill>
                        </a:rPr>
                        <a:t>Una volta fatto tutto questo, potrai </a:t>
                      </a:r>
                      <a:r>
                        <a:rPr lang="en-US" sz="1900" b="1" dirty="0">
                          <a:solidFill>
                            <a:schemeClr val="bg1">
                              <a:lumMod val="50000"/>
                            </a:schemeClr>
                          </a:solidFill>
                        </a:rPr>
                        <a:t>fissare</a:t>
                      </a:r>
                      <a:r>
                        <a:rPr lang="en-US" sz="1900" dirty="0">
                          <a:solidFill>
                            <a:schemeClr val="bg1">
                              <a:lumMod val="50000"/>
                            </a:schemeClr>
                          </a:solidFill>
                        </a:rPr>
                        <a:t> con sicurezza </a:t>
                      </a:r>
                      <a:r>
                        <a:rPr lang="en-US" sz="1900" b="1" dirty="0">
                          <a:solidFill>
                            <a:schemeClr val="bg1">
                              <a:lumMod val="50000"/>
                            </a:schemeClr>
                          </a:solidFill>
                        </a:rPr>
                        <a:t>i prezzi </a:t>
                      </a:r>
                      <a:r>
                        <a:rPr lang="en-US" sz="1900" dirty="0">
                          <a:solidFill>
                            <a:schemeClr val="bg1">
                              <a:lumMod val="50000"/>
                            </a:schemeClr>
                          </a:solidFill>
                        </a:rPr>
                        <a:t>e </a:t>
                      </a:r>
                      <a:r>
                        <a:rPr lang="en-US" sz="1900" b="1" dirty="0">
                          <a:solidFill>
                            <a:schemeClr val="bg1">
                              <a:lumMod val="50000"/>
                            </a:schemeClr>
                          </a:solidFill>
                        </a:rPr>
                        <a:t>gli obiettivi di profitto</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0225255"/>
                  </a:ext>
                </a:extLst>
              </a:tr>
            </a:tbl>
          </a:graphicData>
        </a:graphic>
      </p:graphicFrame>
      <p:sp>
        <p:nvSpPr>
          <p:cNvPr id="2" name="Arrow: Right 1">
            <a:extLst>
              <a:ext uri="{FF2B5EF4-FFF2-40B4-BE49-F238E27FC236}">
                <a16:creationId xmlns:a16="http://schemas.microsoft.com/office/drawing/2014/main" id="{98A3AB56-A87F-7D9A-A2C0-D5789EFCE65B}"/>
              </a:ext>
            </a:extLst>
          </p:cNvPr>
          <p:cNvSpPr/>
          <p:nvPr/>
        </p:nvSpPr>
        <p:spPr>
          <a:xfrm>
            <a:off x="0" y="2295525"/>
            <a:ext cx="609600" cy="390525"/>
          </a:xfrm>
          <a:prstGeom prst="rightArrow">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0878784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B61D6-A35F-4D8E-4AE8-7EA389AE453F}"/>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B110B2B-0FBD-2958-F984-38ECA4BD53A9}"/>
              </a:ext>
            </a:extLst>
          </p:cNvPr>
          <p:cNvSpPr/>
          <p:nvPr/>
        </p:nvSpPr>
        <p:spPr>
          <a:xfrm>
            <a:off x="4041756" y="3314700"/>
            <a:ext cx="7817046" cy="3286126"/>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8E033332-EC82-0DD6-14BA-B60A4B6D107D}"/>
              </a:ext>
            </a:extLst>
          </p:cNvPr>
          <p:cNvSpPr>
            <a:spLocks noGrp="1"/>
          </p:cNvSpPr>
          <p:nvPr>
            <p:ph type="body" sz="quarter" idx="16"/>
          </p:nvPr>
        </p:nvSpPr>
        <p:spPr>
          <a:xfrm>
            <a:off x="4443301" y="186544"/>
            <a:ext cx="7221426" cy="803654"/>
          </a:xfrm>
        </p:spPr>
        <p:txBody>
          <a:bodyPr/>
          <a:lstStyle/>
          <a:p>
            <a:r>
              <a:rPr lang="en-IE" dirty="0"/>
              <a:t>Calcolare il tasso di occupazione</a:t>
            </a:r>
            <a:endParaRPr lang="en-IE" sz="2400" b="0" i="1" dirty="0">
              <a:solidFill>
                <a:srgbClr val="E96751"/>
              </a:solidFill>
            </a:endParaRPr>
          </a:p>
        </p:txBody>
      </p:sp>
      <p:sp>
        <p:nvSpPr>
          <p:cNvPr id="7" name="Text Placeholder 6">
            <a:extLst>
              <a:ext uri="{FF2B5EF4-FFF2-40B4-BE49-F238E27FC236}">
                <a16:creationId xmlns:a16="http://schemas.microsoft.com/office/drawing/2014/main" id="{66147393-0BF8-34B5-E396-26A2EFED047C}"/>
              </a:ext>
            </a:extLst>
          </p:cNvPr>
          <p:cNvSpPr>
            <a:spLocks noGrp="1"/>
          </p:cNvSpPr>
          <p:nvPr>
            <p:ph type="body" sz="quarter" idx="21"/>
          </p:nvPr>
        </p:nvSpPr>
        <p:spPr>
          <a:xfrm>
            <a:off x="4443301" y="871847"/>
            <a:ext cx="7301024" cy="4530541"/>
          </a:xfrm>
        </p:spPr>
        <p:txBody>
          <a:bodyPr/>
          <a:lstStyle/>
          <a:p>
            <a:pPr>
              <a:spcAft>
                <a:spcPts val="600"/>
              </a:spcAft>
            </a:pPr>
            <a:r>
              <a:rPr lang="en-IE" sz="2000" dirty="0"/>
              <a:t>Con le notti di pareggio (dall'opzione A o B) e le notti disponibili, è possibile calcolare il </a:t>
            </a:r>
            <a:r>
              <a:rPr lang="en-IE" sz="2000" b="1" dirty="0"/>
              <a:t>tasso di occupazione necessario per raggiungere il pareggio</a:t>
            </a:r>
            <a:r>
              <a:rPr lang="en-IE" sz="2000" dirty="0"/>
              <a:t>. </a:t>
            </a:r>
            <a:r>
              <a:rPr lang="en-US" sz="2000" dirty="0"/>
              <a:t>Il tasso di occupazione è semplicemente la percentuale di notti disponibili che sono state </a:t>
            </a:r>
            <a:r>
              <a:rPr lang="en-IE" sz="2000" dirty="0"/>
              <a:t>prenotate (occupate). </a:t>
            </a:r>
          </a:p>
          <a:p>
            <a:pPr>
              <a:spcAft>
                <a:spcPts val="600"/>
              </a:spcAft>
            </a:pPr>
            <a:r>
              <a:rPr lang="en-IE" sz="2000" b="1" dirty="0">
                <a:solidFill>
                  <a:srgbClr val="E96751"/>
                </a:solidFill>
              </a:rPr>
              <a:t>Formula: </a:t>
            </a:r>
            <a:r>
              <a:rPr lang="en-IE" sz="2000" b="1" dirty="0">
                <a:solidFill>
                  <a:srgbClr val="595959"/>
                </a:solidFill>
              </a:rPr>
              <a:t>tasso di occupazione = (notti prenotate ÷ notti disponibili) × 100</a:t>
            </a:r>
            <a:r>
              <a:rPr lang="en-IE" sz="2000" dirty="0">
                <a:solidFill>
                  <a:srgbClr val="595959"/>
                </a:solidFill>
              </a:rPr>
              <a:t>%. In questo caso, utilizza le notti di pareggio come "notti prenotate" necessarie. </a:t>
            </a:r>
          </a:p>
          <a:p>
            <a:pPr>
              <a:spcAft>
                <a:spcPts val="600"/>
              </a:spcAft>
            </a:pPr>
            <a:endParaRPr lang="en-IE" sz="900" b="1" i="1" dirty="0">
              <a:solidFill>
                <a:schemeClr val="bg1"/>
              </a:solidFill>
            </a:endParaRPr>
          </a:p>
          <a:p>
            <a:pPr>
              <a:spcAft>
                <a:spcPts val="600"/>
              </a:spcAft>
            </a:pPr>
            <a:r>
              <a:rPr lang="en-IE" sz="2400" b="1" i="1" dirty="0">
                <a:solidFill>
                  <a:schemeClr val="bg1"/>
                </a:solidFill>
              </a:rPr>
              <a:t>Esempio: </a:t>
            </a:r>
            <a:r>
              <a:rPr lang="en-IE" sz="2000" i="1" dirty="0">
                <a:solidFill>
                  <a:schemeClr val="bg1"/>
                </a:solidFill>
              </a:rPr>
              <a:t>continuando con l'esempio dell'opzione B: pareggio 196 notti. Se hai 365 notti disponibili, l'occupazione richiesta è 196/365 =</a:t>
            </a:r>
            <a:r>
              <a:rPr lang="en-IE" sz="2000" b="1" i="1" dirty="0">
                <a:solidFill>
                  <a:schemeClr val="bg1"/>
                </a:solidFill>
              </a:rPr>
              <a:t> 54</a:t>
            </a:r>
            <a:r>
              <a:rPr lang="en-IE" sz="2000" i="1" dirty="0">
                <a:solidFill>
                  <a:schemeClr val="bg1"/>
                </a:solidFill>
              </a:rPr>
              <a:t>%. </a:t>
            </a:r>
          </a:p>
          <a:p>
            <a:pPr>
              <a:spcAft>
                <a:spcPts val="600"/>
              </a:spcAft>
            </a:pPr>
            <a:r>
              <a:rPr lang="en-IE" sz="2000" i="1" dirty="0">
                <a:solidFill>
                  <a:schemeClr val="bg1"/>
                </a:solidFill>
              </a:rPr>
              <a:t>Se </a:t>
            </a:r>
            <a:r>
              <a:rPr lang="en-US" sz="2000" i="1" dirty="0">
                <a:solidFill>
                  <a:schemeClr val="bg1"/>
                </a:solidFill>
              </a:rPr>
              <a:t>aveste solo 320 notti disponibili (a causa di chiusure), allora sarebbe </a:t>
            </a:r>
            <a:r>
              <a:rPr lang="en-IE" sz="2000" i="1" dirty="0">
                <a:solidFill>
                  <a:schemeClr val="bg1"/>
                </a:solidFill>
              </a:rPr>
              <a:t>necessaria</a:t>
            </a:r>
            <a:r>
              <a:rPr lang="en-US" sz="2000" i="1" dirty="0">
                <a:solidFill>
                  <a:schemeClr val="bg1"/>
                </a:solidFill>
              </a:rPr>
              <a:t> un'occupazione del 196/320 = 61</a:t>
            </a:r>
            <a:r>
              <a:rPr lang="en-IE" sz="2000" i="1" dirty="0">
                <a:solidFill>
                  <a:schemeClr val="bg1"/>
                </a:solidFill>
              </a:rPr>
              <a:t>%.</a:t>
            </a:r>
            <a:r>
              <a:rPr lang="en-IE" sz="2000" dirty="0">
                <a:solidFill>
                  <a:schemeClr val="bg1"/>
                </a:solidFill>
              </a:rPr>
              <a:t> </a:t>
            </a:r>
          </a:p>
          <a:p>
            <a:pPr>
              <a:spcAft>
                <a:spcPts val="600"/>
              </a:spcAft>
            </a:pPr>
            <a:r>
              <a:rPr lang="en-IE" sz="2000" dirty="0">
                <a:solidFill>
                  <a:schemeClr val="bg1"/>
                </a:solidFill>
              </a:rPr>
              <a:t>Questo numero indica quanto deve essere intenso il vostro tasso di prenotazione. </a:t>
            </a:r>
            <a:r>
              <a:rPr lang="en-IE" sz="2000" b="1" dirty="0">
                <a:solidFill>
                  <a:schemeClr val="bg1"/>
                </a:solidFill>
              </a:rPr>
              <a:t>Un'occupazione</a:t>
            </a:r>
            <a:r>
              <a:rPr lang="en-IE" sz="2000" dirty="0">
                <a:solidFill>
                  <a:schemeClr val="bg1"/>
                </a:solidFill>
              </a:rPr>
              <a:t> richiesta </a:t>
            </a:r>
            <a:r>
              <a:rPr lang="en-IE" sz="2000" b="1" dirty="0">
                <a:solidFill>
                  <a:schemeClr val="bg1"/>
                </a:solidFill>
              </a:rPr>
              <a:t>del 60% </a:t>
            </a:r>
            <a:r>
              <a:rPr lang="en-IE" sz="2000" dirty="0">
                <a:solidFill>
                  <a:schemeClr val="bg1"/>
                </a:solidFill>
              </a:rPr>
              <a:t>per raggiungere il pareggio significa che dovete riempire </a:t>
            </a:r>
            <a:r>
              <a:rPr lang="en-IE" sz="2000" b="1" dirty="0">
                <a:solidFill>
                  <a:schemeClr val="bg1"/>
                </a:solidFill>
              </a:rPr>
              <a:t>in media </a:t>
            </a:r>
            <a:r>
              <a:rPr lang="en-IE" sz="2000" dirty="0">
                <a:solidFill>
                  <a:schemeClr val="bg1"/>
                </a:solidFill>
              </a:rPr>
              <a:t>poco più </a:t>
            </a:r>
            <a:r>
              <a:rPr lang="en-IE" sz="2000" b="1" dirty="0">
                <a:solidFill>
                  <a:schemeClr val="bg1"/>
                </a:solidFill>
              </a:rPr>
              <a:t>della metà di tutte le notti disponibili. </a:t>
            </a:r>
          </a:p>
        </p:txBody>
      </p:sp>
      <p:sp>
        <p:nvSpPr>
          <p:cNvPr id="5" name="Text Placeholder 4">
            <a:extLst>
              <a:ext uri="{FF2B5EF4-FFF2-40B4-BE49-F238E27FC236}">
                <a16:creationId xmlns:a16="http://schemas.microsoft.com/office/drawing/2014/main" id="{54ACCBCD-421F-6D60-1609-545FF24FBD15}"/>
              </a:ext>
            </a:extLst>
          </p:cNvPr>
          <p:cNvSpPr>
            <a:spLocks noGrp="1"/>
          </p:cNvSpPr>
          <p:nvPr>
            <p:ph type="body" sz="quarter" idx="18"/>
          </p:nvPr>
        </p:nvSpPr>
        <p:spPr>
          <a:xfrm>
            <a:off x="98083" y="1904414"/>
            <a:ext cx="3562527" cy="1049221"/>
          </a:xfrm>
        </p:spPr>
        <p:txBody>
          <a:bodyPr/>
          <a:lstStyle/>
          <a:p>
            <a:r>
              <a:rPr lang="en-US" sz="2400" b="0" dirty="0"/>
              <a:t>Calcola il tasso di occupazione necessario per raggiungere il pareggio</a:t>
            </a:r>
            <a:endParaRPr lang="en-IE" sz="2400" b="0" dirty="0"/>
          </a:p>
        </p:txBody>
      </p:sp>
      <p:sp>
        <p:nvSpPr>
          <p:cNvPr id="2" name="Text Placeholder 5">
            <a:extLst>
              <a:ext uri="{FF2B5EF4-FFF2-40B4-BE49-F238E27FC236}">
                <a16:creationId xmlns:a16="http://schemas.microsoft.com/office/drawing/2014/main" id="{A8BEC3CA-3BC9-937B-7AC3-B58D2E342399}"/>
              </a:ext>
            </a:extLst>
          </p:cNvPr>
          <p:cNvSpPr txBox="1">
            <a:spLocks/>
          </p:cNvSpPr>
          <p:nvPr/>
        </p:nvSpPr>
        <p:spPr>
          <a:xfrm>
            <a:off x="333198" y="704262"/>
            <a:ext cx="3092298"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dirty="0"/>
              <a:t>Tasso di occupazione</a:t>
            </a:r>
          </a:p>
          <a:p>
            <a:endParaRPr lang="en-IE" sz="2800" dirty="0"/>
          </a:p>
        </p:txBody>
      </p:sp>
      <p:sp>
        <p:nvSpPr>
          <p:cNvPr id="6" name="TextBox 5">
            <a:extLst>
              <a:ext uri="{FF2B5EF4-FFF2-40B4-BE49-F238E27FC236}">
                <a16:creationId xmlns:a16="http://schemas.microsoft.com/office/drawing/2014/main" id="{64777F72-5BB8-B644-1569-98FA631DBA9B}"/>
              </a:ext>
            </a:extLst>
          </p:cNvPr>
          <p:cNvSpPr txBox="1"/>
          <p:nvPr/>
        </p:nvSpPr>
        <p:spPr>
          <a:xfrm>
            <a:off x="333198" y="4058721"/>
            <a:ext cx="6096000" cy="369332"/>
          </a:xfrm>
          <a:prstGeom prst="rect">
            <a:avLst/>
          </a:prstGeom>
          <a:noFill/>
        </p:spPr>
        <p:txBody>
          <a:bodyPr wrap="square">
            <a:spAutoFit/>
          </a:bodyPr>
          <a:lstStyle/>
          <a:p>
            <a:pPr algn="l">
              <a:spcBef>
                <a:spcPts val="2250"/>
              </a:spcBef>
              <a:spcAft>
                <a:spcPts val="1500"/>
              </a:spcAft>
              <a:buNone/>
            </a:pPr>
            <a:r>
              <a:rPr lang="en-IE" b="0" i="0" dirty="0">
                <a:solidFill>
                  <a:srgbClr val="00B0F0"/>
                </a:solidFill>
                <a:effectLst/>
                <a:latin typeface="Riposte"/>
                <a:hlinkClick r:id="rId2">
                  <a:extLst>
                    <a:ext uri="{A12FA001-AC4F-418D-AE19-62706E023703}">
                      <ahyp:hlinkClr xmlns:ahyp="http://schemas.microsoft.com/office/drawing/2018/hyperlinkcolor" val="tx"/>
                    </a:ext>
                  </a:extLst>
                </a:hlinkClick>
              </a:rPr>
              <a:t>Formula del tasso di occupazione</a:t>
            </a:r>
            <a:endParaRPr lang="en-IE" b="0" i="0" dirty="0">
              <a:solidFill>
                <a:srgbClr val="00B0F0"/>
              </a:solidFill>
              <a:effectLst/>
              <a:latin typeface="Riposte"/>
            </a:endParaRPr>
          </a:p>
        </p:txBody>
      </p:sp>
      <p:grpSp>
        <p:nvGrpSpPr>
          <p:cNvPr id="3" name="Group 2">
            <a:extLst>
              <a:ext uri="{FF2B5EF4-FFF2-40B4-BE49-F238E27FC236}">
                <a16:creationId xmlns:a16="http://schemas.microsoft.com/office/drawing/2014/main" id="{4008CE71-1066-C897-2C04-9D48BC5AE678}"/>
              </a:ext>
            </a:extLst>
          </p:cNvPr>
          <p:cNvGrpSpPr/>
          <p:nvPr/>
        </p:nvGrpSpPr>
        <p:grpSpPr>
          <a:xfrm>
            <a:off x="10920313" y="156057"/>
            <a:ext cx="1081945" cy="1011723"/>
            <a:chOff x="1016000" y="1137920"/>
            <a:chExt cx="1016000" cy="1016000"/>
          </a:xfrm>
        </p:grpSpPr>
        <p:sp>
          <p:nvSpPr>
            <p:cNvPr id="8" name="Oval 7">
              <a:extLst>
                <a:ext uri="{FF2B5EF4-FFF2-40B4-BE49-F238E27FC236}">
                  <a16:creationId xmlns:a16="http://schemas.microsoft.com/office/drawing/2014/main" id="{7CE72531-F84D-31C1-D661-2D9BC45DEEAA}"/>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5E1D6F7B-4EB9-AE01-ACC3-931859423138}"/>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21</a:t>
              </a:r>
            </a:p>
          </p:txBody>
        </p:sp>
      </p:grpSp>
    </p:spTree>
    <p:extLst>
      <p:ext uri="{BB962C8B-B14F-4D97-AF65-F5344CB8AC3E}">
        <p14:creationId xmlns:p14="http://schemas.microsoft.com/office/powerpoint/2010/main" val="4195012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83E5D-0D79-A9A3-ED92-69EA04E2AB7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F43494F-AA0C-FA4B-9A15-5A78009A508E}"/>
              </a:ext>
            </a:extLst>
          </p:cNvPr>
          <p:cNvSpPr>
            <a:spLocks noGrp="1"/>
          </p:cNvSpPr>
          <p:nvPr>
            <p:ph type="body" sz="quarter" idx="16"/>
          </p:nvPr>
        </p:nvSpPr>
        <p:spPr>
          <a:xfrm>
            <a:off x="4443301" y="186544"/>
            <a:ext cx="7221426" cy="803654"/>
          </a:xfrm>
        </p:spPr>
        <p:txBody>
          <a:bodyPr/>
          <a:lstStyle/>
          <a:p>
            <a:r>
              <a:rPr lang="en-IE" dirty="0"/>
              <a:t>Calcolare il tasso di occupazione</a:t>
            </a:r>
            <a:endParaRPr lang="en-IE" sz="2400" b="0" i="1" dirty="0">
              <a:solidFill>
                <a:srgbClr val="E96751"/>
              </a:solidFill>
            </a:endParaRPr>
          </a:p>
        </p:txBody>
      </p:sp>
      <p:sp>
        <p:nvSpPr>
          <p:cNvPr id="7" name="Text Placeholder 6">
            <a:extLst>
              <a:ext uri="{FF2B5EF4-FFF2-40B4-BE49-F238E27FC236}">
                <a16:creationId xmlns:a16="http://schemas.microsoft.com/office/drawing/2014/main" id="{16C80025-D4B6-8371-FD9D-D24C838D7747}"/>
              </a:ext>
            </a:extLst>
          </p:cNvPr>
          <p:cNvSpPr>
            <a:spLocks noGrp="1"/>
          </p:cNvSpPr>
          <p:nvPr>
            <p:ph type="body" sz="quarter" idx="21"/>
          </p:nvPr>
        </p:nvSpPr>
        <p:spPr>
          <a:xfrm>
            <a:off x="4443301" y="886865"/>
            <a:ext cx="7348649" cy="4530541"/>
          </a:xfrm>
        </p:spPr>
        <p:txBody>
          <a:bodyPr/>
          <a:lstStyle/>
          <a:p>
            <a:pPr>
              <a:spcAft>
                <a:spcPts val="600"/>
              </a:spcAft>
            </a:pPr>
            <a:r>
              <a:rPr lang="en-IE" sz="2000" b="1" dirty="0"/>
              <a:t>Contesto del settore: </a:t>
            </a:r>
            <a:r>
              <a:rPr lang="en-IE" sz="2000" dirty="0"/>
              <a:t>un </a:t>
            </a:r>
            <a:r>
              <a:rPr lang="en-US" sz="2000" dirty="0"/>
              <a:t>tasso</a:t>
            </a:r>
            <a:r>
              <a:rPr lang="en-IE" sz="2000" dirty="0"/>
              <a:t> di occupazione del 50-60% </a:t>
            </a:r>
            <a:r>
              <a:rPr lang="en-US" sz="2000" dirty="0"/>
              <a:t>potrebbe essere facilmente raggiungibile in una zona popolare, mentre un tasso dell'80% o superiore </a:t>
            </a:r>
            <a:r>
              <a:rPr lang="en-IE" sz="2000" dirty="0"/>
              <a:t>potrebbe essere un campanello d'allarme. </a:t>
            </a:r>
          </a:p>
          <a:p>
            <a:pPr marL="342900" indent="-342900">
              <a:spcAft>
                <a:spcPts val="600"/>
              </a:spcAft>
              <a:buFont typeface="Wingdings" panose="05000000000000000000" pitchFamily="2" charset="2"/>
              <a:buChar char="Ø"/>
            </a:pPr>
            <a:r>
              <a:rPr lang="en-IE" sz="2000" b="1" i="1" dirty="0">
                <a:solidFill>
                  <a:srgbClr val="E96751"/>
                </a:solidFill>
              </a:rPr>
              <a:t>Ad esempio, </a:t>
            </a:r>
            <a:r>
              <a:rPr lang="en-IE" sz="2000" i="1" dirty="0"/>
              <a:t>se dai tuoi calcoli risulta che per raggiungere il pareggio è necessario un tasso di occupazione dell'80% durante tutto l'anno, si tratta di un valore piuttosto elevato per una nuova attività: ciò potrebbe spingerti a ridurre i costi o ad aumentare i prezzi per abbassare il requisito di occupazione necessario per raggiungere il pareggio.</a:t>
            </a:r>
            <a:r>
              <a:rPr lang="en-IE" sz="2000" dirty="0"/>
              <a:t> </a:t>
            </a:r>
          </a:p>
          <a:p>
            <a:pPr marL="342900" indent="-342900">
              <a:spcAft>
                <a:spcPts val="600"/>
              </a:spcAft>
              <a:buFont typeface="Wingdings" panose="05000000000000000000" pitchFamily="2" charset="2"/>
              <a:buChar char="Ø"/>
            </a:pPr>
            <a:r>
              <a:rPr lang="en-IE" sz="2000" dirty="0"/>
              <a:t>In sostanza, il </a:t>
            </a:r>
            <a:r>
              <a:rPr lang="en-IE" sz="2000" b="1" dirty="0"/>
              <a:t>punto di pareggio </a:t>
            </a:r>
            <a:r>
              <a:rPr lang="en-IE" sz="2000" dirty="0"/>
              <a:t>è il tasso di occupazione minimo necessario per coprire tutti i costi. </a:t>
            </a:r>
          </a:p>
          <a:p>
            <a:pPr marL="342900" indent="-342900">
              <a:spcAft>
                <a:spcPts val="600"/>
              </a:spcAft>
              <a:buFont typeface="Wingdings" panose="05000000000000000000" pitchFamily="2" charset="2"/>
              <a:buChar char="Ø"/>
            </a:pPr>
            <a:r>
              <a:rPr lang="en-IE" sz="2000" dirty="0"/>
              <a:t>Conoscere questa percentuale vi aiuta a valutare se il vostro piano aziendale è realistico: confrontatela con i tassi di occupazione tipici di </a:t>
            </a:r>
            <a:r>
              <a:rPr lang="en-IE" sz="2000" b="1" dirty="0"/>
              <a:t>attività simili </a:t>
            </a:r>
            <a:r>
              <a:rPr lang="en-IE" sz="2000" dirty="0"/>
              <a:t>o con </a:t>
            </a:r>
            <a:r>
              <a:rPr lang="en-IE" sz="2000" b="1" dirty="0"/>
              <a:t>le vostre proiezioni stagionali</a:t>
            </a:r>
            <a:r>
              <a:rPr lang="en-IE" sz="2000" dirty="0"/>
              <a:t>. </a:t>
            </a:r>
          </a:p>
          <a:p>
            <a:pPr marL="342900" indent="-342900">
              <a:spcAft>
                <a:spcPts val="600"/>
              </a:spcAft>
              <a:buFont typeface="Wingdings" panose="05000000000000000000" pitchFamily="2" charset="2"/>
              <a:buChar char="Ø"/>
            </a:pPr>
            <a:r>
              <a:rPr lang="en-IE" sz="2000" dirty="0"/>
              <a:t>Se l'occupazione prevista (in base alle ipotesi sulle fonti di reddito) è inferiore a quella richiesta per raggiungere il pareggio, dovrai lavorare ancora sul tuo piano.</a:t>
            </a:r>
          </a:p>
          <a:p>
            <a:pPr>
              <a:spcAft>
                <a:spcPts val="600"/>
              </a:spcAft>
            </a:pPr>
            <a:endParaRPr lang="en-IE" sz="2000" dirty="0"/>
          </a:p>
        </p:txBody>
      </p:sp>
      <p:sp>
        <p:nvSpPr>
          <p:cNvPr id="5" name="Text Placeholder 4">
            <a:extLst>
              <a:ext uri="{FF2B5EF4-FFF2-40B4-BE49-F238E27FC236}">
                <a16:creationId xmlns:a16="http://schemas.microsoft.com/office/drawing/2014/main" id="{EFF833F0-14EA-AFE6-D7E4-A40425ABE0A6}"/>
              </a:ext>
            </a:extLst>
          </p:cNvPr>
          <p:cNvSpPr>
            <a:spLocks noGrp="1"/>
          </p:cNvSpPr>
          <p:nvPr>
            <p:ph type="body" sz="quarter" idx="18"/>
          </p:nvPr>
        </p:nvSpPr>
        <p:spPr>
          <a:xfrm>
            <a:off x="98083" y="1904414"/>
            <a:ext cx="3562527" cy="1049221"/>
          </a:xfrm>
        </p:spPr>
        <p:txBody>
          <a:bodyPr/>
          <a:lstStyle/>
          <a:p>
            <a:r>
              <a:rPr lang="en-US" b="0" dirty="0"/>
              <a:t>Contesto del settore</a:t>
            </a:r>
            <a:endParaRPr lang="en-IE" b="0" dirty="0"/>
          </a:p>
        </p:txBody>
      </p:sp>
      <p:sp>
        <p:nvSpPr>
          <p:cNvPr id="2" name="Text Placeholder 5">
            <a:extLst>
              <a:ext uri="{FF2B5EF4-FFF2-40B4-BE49-F238E27FC236}">
                <a16:creationId xmlns:a16="http://schemas.microsoft.com/office/drawing/2014/main" id="{9D0A8833-B4C7-9834-4076-7FDFEA49F955}"/>
              </a:ext>
            </a:extLst>
          </p:cNvPr>
          <p:cNvSpPr txBox="1">
            <a:spLocks/>
          </p:cNvSpPr>
          <p:nvPr/>
        </p:nvSpPr>
        <p:spPr>
          <a:xfrm>
            <a:off x="400050" y="694083"/>
            <a:ext cx="3092298"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Tasso di occupazione</a:t>
            </a:r>
          </a:p>
          <a:p>
            <a:endParaRPr lang="en-IE" dirty="0"/>
          </a:p>
        </p:txBody>
      </p:sp>
      <p:sp>
        <p:nvSpPr>
          <p:cNvPr id="6" name="TextBox 5">
            <a:extLst>
              <a:ext uri="{FF2B5EF4-FFF2-40B4-BE49-F238E27FC236}">
                <a16:creationId xmlns:a16="http://schemas.microsoft.com/office/drawing/2014/main" id="{2D56F630-B5AA-AC30-B136-19002F3D099C}"/>
              </a:ext>
            </a:extLst>
          </p:cNvPr>
          <p:cNvSpPr txBox="1"/>
          <p:nvPr/>
        </p:nvSpPr>
        <p:spPr>
          <a:xfrm>
            <a:off x="333198" y="4058721"/>
            <a:ext cx="3753027" cy="646331"/>
          </a:xfrm>
          <a:prstGeom prst="rect">
            <a:avLst/>
          </a:prstGeom>
          <a:noFill/>
        </p:spPr>
        <p:txBody>
          <a:bodyPr wrap="square">
            <a:spAutoFit/>
          </a:bodyPr>
          <a:lstStyle/>
          <a:p>
            <a:r>
              <a:rPr lang="en-US" dirty="0">
                <a:solidFill>
                  <a:srgbClr val="00B0F0"/>
                </a:solidFill>
                <a:hlinkClick r:id="rId2">
                  <a:extLst>
                    <a:ext uri="{A12FA001-AC4F-418D-AE19-62706E023703}">
                      <ahyp:hlinkClr xmlns:ahyp="http://schemas.microsoft.com/office/drawing/2018/hyperlinkcolor" val="tx"/>
                    </a:ext>
                  </a:extLst>
                </a:hlinkClick>
              </a:rPr>
              <a:t>Qual è il punto di pareggio </a:t>
            </a:r>
          </a:p>
          <a:p>
            <a:r>
              <a:rPr lang="en-US" dirty="0">
                <a:solidFill>
                  <a:srgbClr val="00B0F0"/>
                </a:solidFill>
                <a:hlinkClick r:id="rId2">
                  <a:extLst>
                    <a:ext uri="{A12FA001-AC4F-418D-AE19-62706E023703}">
                      <ahyp:hlinkClr xmlns:ahyp="http://schemas.microsoft.com/office/drawing/2018/hyperlinkcolor" val="tx"/>
                    </a:ext>
                  </a:extLst>
                </a:hlinkClick>
              </a:rPr>
              <a:t>per gli hotel?</a:t>
            </a:r>
            <a:endParaRPr lang="en-US" dirty="0">
              <a:solidFill>
                <a:srgbClr val="00B0F0"/>
              </a:solidFill>
            </a:endParaRPr>
          </a:p>
        </p:txBody>
      </p:sp>
    </p:spTree>
    <p:extLst>
      <p:ext uri="{BB962C8B-B14F-4D97-AF65-F5344CB8AC3E}">
        <p14:creationId xmlns:p14="http://schemas.microsoft.com/office/powerpoint/2010/main" val="24746229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F759D-FFB5-7339-AA0F-AD6019CE580B}"/>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3C50FFDF-16D9-31DD-4C7B-1D3B6060CFA1}"/>
              </a:ext>
            </a:extLst>
          </p:cNvPr>
          <p:cNvSpPr/>
          <p:nvPr/>
        </p:nvSpPr>
        <p:spPr>
          <a:xfrm>
            <a:off x="817828" y="1605887"/>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41D3AAF1-B9F5-0CA8-9786-C31B373A0731}"/>
              </a:ext>
            </a:extLst>
          </p:cNvPr>
          <p:cNvSpPr>
            <a:spLocks noGrp="1"/>
          </p:cNvSpPr>
          <p:nvPr>
            <p:ph type="body" sz="quarter" idx="16"/>
          </p:nvPr>
        </p:nvSpPr>
        <p:spPr>
          <a:xfrm>
            <a:off x="992588" y="360457"/>
            <a:ext cx="10614687" cy="803654"/>
          </a:xfrm>
        </p:spPr>
        <p:txBody>
          <a:bodyPr/>
          <a:lstStyle/>
          <a:p>
            <a:r>
              <a:rPr lang="en-US" sz="3200" dirty="0">
                <a:solidFill>
                  <a:srgbClr val="459597"/>
                </a:solidFill>
              </a:rPr>
              <a:t>Calcolare il tasso di occupazione </a:t>
            </a:r>
            <a:r>
              <a:rPr lang="en-US" sz="3200" b="0" dirty="0">
                <a:solidFill>
                  <a:srgbClr val="E96751"/>
                </a:solidFill>
              </a:rPr>
              <a:t>(per raggiungere il punto di pareggio)</a:t>
            </a:r>
          </a:p>
        </p:txBody>
      </p:sp>
      <p:cxnSp>
        <p:nvCxnSpPr>
          <p:cNvPr id="2" name="Straight Connector 1">
            <a:extLst>
              <a:ext uri="{FF2B5EF4-FFF2-40B4-BE49-F238E27FC236}">
                <a16:creationId xmlns:a16="http://schemas.microsoft.com/office/drawing/2014/main" id="{094EC04F-0DD4-7069-75EC-73BCB5A6969B}"/>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F4E33314-01D3-21FC-42D5-C65A44F22125}"/>
              </a:ext>
            </a:extLst>
          </p:cNvPr>
          <p:cNvSpPr>
            <a:spLocks noGrp="1"/>
          </p:cNvSpPr>
          <p:nvPr>
            <p:ph type="body" sz="quarter" idx="18"/>
          </p:nvPr>
        </p:nvSpPr>
        <p:spPr>
          <a:xfrm>
            <a:off x="1360142" y="1735428"/>
            <a:ext cx="9137529" cy="803653"/>
          </a:xfrm>
        </p:spPr>
        <p:txBody>
          <a:bodyPr/>
          <a:lstStyle/>
          <a:p>
            <a:pPr marL="0" indent="0" algn="ctr">
              <a:spcAft>
                <a:spcPts val="600"/>
              </a:spcAft>
            </a:pPr>
            <a:r>
              <a:rPr lang="en-US" sz="2800" i="1" dirty="0">
                <a:solidFill>
                  <a:schemeClr val="bg1"/>
                </a:solidFill>
              </a:rPr>
              <a:t>"Qual è la percentuale di prenotazioni annuali necessaria per raggiungere il punto di pareggio?"</a:t>
            </a:r>
          </a:p>
        </p:txBody>
      </p:sp>
      <p:sp>
        <p:nvSpPr>
          <p:cNvPr id="21" name="Text Placeholder 5">
            <a:extLst>
              <a:ext uri="{FF2B5EF4-FFF2-40B4-BE49-F238E27FC236}">
                <a16:creationId xmlns:a16="http://schemas.microsoft.com/office/drawing/2014/main" id="{D78F726B-3273-A9A3-799A-620103892004}"/>
              </a:ext>
            </a:extLst>
          </p:cNvPr>
          <p:cNvSpPr txBox="1">
            <a:spLocks/>
          </p:cNvSpPr>
          <p:nvPr/>
        </p:nvSpPr>
        <p:spPr>
          <a:xfrm>
            <a:off x="1611085" y="2833993"/>
            <a:ext cx="984188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dirty="0">
                <a:solidFill>
                  <a:srgbClr val="494949"/>
                </a:solidFill>
              </a:rPr>
              <a:t>Questo dato mostra se il tuo obiettivo di pareggio è realistico in base alle condizioni di mercato. In Irlanda, l'occupazione media dei glamping è del 40-50%, con siti ben gestiti che raggiungono il 60-70%.</a:t>
            </a:r>
          </a:p>
          <a:p>
            <a:pPr marL="0" indent="0">
              <a:spcAft>
                <a:spcPts val="600"/>
              </a:spcAft>
            </a:pPr>
            <a:endParaRPr lang="en-US" dirty="0"/>
          </a:p>
        </p:txBody>
      </p:sp>
      <p:sp>
        <p:nvSpPr>
          <p:cNvPr id="25" name="Flowchart: Alternate Process 24">
            <a:extLst>
              <a:ext uri="{FF2B5EF4-FFF2-40B4-BE49-F238E27FC236}">
                <a16:creationId xmlns:a16="http://schemas.microsoft.com/office/drawing/2014/main" id="{21CB7088-4199-E965-1548-F6F4953AD0F7}"/>
              </a:ext>
            </a:extLst>
          </p:cNvPr>
          <p:cNvSpPr/>
          <p:nvPr/>
        </p:nvSpPr>
        <p:spPr>
          <a:xfrm>
            <a:off x="1460733" y="2754094"/>
            <a:ext cx="9964593" cy="1196278"/>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lowchart: Alternate Process 25">
            <a:extLst>
              <a:ext uri="{FF2B5EF4-FFF2-40B4-BE49-F238E27FC236}">
                <a16:creationId xmlns:a16="http://schemas.microsoft.com/office/drawing/2014/main" id="{702CE955-2443-9CBE-F117-288BDC82B7F6}"/>
              </a:ext>
            </a:extLst>
          </p:cNvPr>
          <p:cNvSpPr/>
          <p:nvPr/>
        </p:nvSpPr>
        <p:spPr>
          <a:xfrm>
            <a:off x="1488372" y="4061012"/>
            <a:ext cx="9964593" cy="253701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834C5592-20DB-8375-9D34-2567E992F859}"/>
              </a:ext>
            </a:extLst>
          </p:cNvPr>
          <p:cNvCxnSpPr>
            <a:cxnSpLocks/>
            <a:stCxn id="24" idx="1"/>
            <a:endCxn id="25" idx="1"/>
          </p:cNvCxnSpPr>
          <p:nvPr/>
        </p:nvCxnSpPr>
        <p:spPr>
          <a:xfrm rot="10800000" flipH="1" flipV="1">
            <a:off x="817827" y="2127803"/>
            <a:ext cx="642905" cy="1224429"/>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256D1D22-BE53-DDCD-677E-6CCDB3247F6C}"/>
              </a:ext>
            </a:extLst>
          </p:cNvPr>
          <p:cNvCxnSpPr>
            <a:cxnSpLocks/>
          </p:cNvCxnSpPr>
          <p:nvPr/>
        </p:nvCxnSpPr>
        <p:spPr>
          <a:xfrm rot="16200000" flipH="1">
            <a:off x="-35531" y="4140972"/>
            <a:ext cx="2298466" cy="694056"/>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CEAE5FBD-312D-6AA8-8490-32F27822C70D}"/>
              </a:ext>
            </a:extLst>
          </p:cNvPr>
          <p:cNvSpPr txBox="1">
            <a:spLocks/>
          </p:cNvSpPr>
          <p:nvPr/>
        </p:nvSpPr>
        <p:spPr>
          <a:xfrm>
            <a:off x="1611084" y="437373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pPr>
            <a:r>
              <a:rPr lang="en-US" b="1" dirty="0">
                <a:solidFill>
                  <a:srgbClr val="E96751"/>
                </a:solidFill>
              </a:rPr>
              <a:t>In primo luogo, identifica i tuoi valori chiave </a:t>
            </a:r>
            <a:r>
              <a:rPr lang="en-US" sz="2000" dirty="0">
                <a:solidFill>
                  <a:srgbClr val="494949"/>
                </a:solidFill>
              </a:rPr>
              <a:t>(vedi calcoli precedenti)</a:t>
            </a:r>
          </a:p>
          <a:p>
            <a:pPr marL="0" indent="0" algn="ctr">
              <a:lnSpc>
                <a:spcPct val="100000"/>
              </a:lnSpc>
              <a:spcBef>
                <a:spcPts val="0"/>
              </a:spcBef>
              <a:spcAft>
                <a:spcPts val="600"/>
              </a:spcAft>
            </a:pPr>
            <a:r>
              <a:rPr lang="en-US" sz="2000" b="1" dirty="0">
                <a:solidFill>
                  <a:srgbClr val="494949"/>
                </a:solidFill>
              </a:rPr>
              <a:t>Costi fissi (FC) </a:t>
            </a:r>
            <a:r>
              <a:rPr lang="en-US" sz="2000" dirty="0">
                <a:solidFill>
                  <a:srgbClr val="494949"/>
                </a:solidFill>
              </a:rPr>
              <a:t>= 14.000 € → costi che rimangono invariati indipendentemente dalle prenotazioni.</a:t>
            </a:r>
          </a:p>
          <a:p>
            <a:pPr marL="0" indent="0" algn="ctr">
              <a:lnSpc>
                <a:spcPct val="100000"/>
              </a:lnSpc>
              <a:spcBef>
                <a:spcPts val="0"/>
              </a:spcBef>
              <a:spcAft>
                <a:spcPts val="600"/>
              </a:spcAft>
            </a:pPr>
            <a:r>
              <a:rPr lang="en-US" sz="2000" b="1" dirty="0">
                <a:solidFill>
                  <a:srgbClr val="494949"/>
                </a:solidFill>
              </a:rPr>
              <a:t>Costo variabile per notte (VC) </a:t>
            </a:r>
            <a:r>
              <a:rPr lang="en-US" sz="2000" dirty="0">
                <a:solidFill>
                  <a:srgbClr val="494949"/>
                </a:solidFill>
              </a:rPr>
              <a:t>= 30 € → costi che aumentano per ogni prenotazione.</a:t>
            </a:r>
          </a:p>
          <a:p>
            <a:pPr marL="0" indent="0" algn="ctr">
              <a:lnSpc>
                <a:spcPct val="100000"/>
              </a:lnSpc>
              <a:spcBef>
                <a:spcPts val="0"/>
              </a:spcBef>
              <a:spcAft>
                <a:spcPts val="600"/>
              </a:spcAft>
            </a:pPr>
            <a:r>
              <a:rPr lang="en-US" sz="2000" b="1" dirty="0">
                <a:solidFill>
                  <a:srgbClr val="494949"/>
                </a:solidFill>
              </a:rPr>
              <a:t>Prezzo per notte </a:t>
            </a:r>
            <a:r>
              <a:rPr lang="en-US" sz="2000" dirty="0">
                <a:solidFill>
                  <a:srgbClr val="494949"/>
                </a:solidFill>
              </a:rPr>
              <a:t>= 150 € → quanto prevedi di addebitare</a:t>
            </a:r>
            <a:r>
              <a:rPr lang="en-US" sz="2000" b="1" dirty="0">
                <a:solidFill>
                  <a:schemeClr val="bg1"/>
                </a:solidFill>
              </a:rPr>
              <a:t>.</a:t>
            </a:r>
          </a:p>
          <a:p>
            <a:pPr marL="0" indent="0" algn="ctr">
              <a:lnSpc>
                <a:spcPct val="100000"/>
              </a:lnSpc>
              <a:spcBef>
                <a:spcPts val="0"/>
              </a:spcBef>
              <a:spcAft>
                <a:spcPts val="600"/>
              </a:spcAft>
            </a:pPr>
            <a:r>
              <a:rPr lang="en-US" sz="2000" b="1" dirty="0">
                <a:solidFill>
                  <a:srgbClr val="595959"/>
                </a:solidFill>
              </a:rPr>
              <a:t>Notti disponibili nell'anno </a:t>
            </a:r>
            <a:r>
              <a:rPr lang="en-US" sz="2000" dirty="0">
                <a:solidFill>
                  <a:srgbClr val="595959"/>
                </a:solidFill>
              </a:rPr>
              <a:t>(a tua scelta, diciamo</a:t>
            </a:r>
            <a:r>
              <a:rPr lang="en-US" sz="2000" b="1" dirty="0">
                <a:solidFill>
                  <a:srgbClr val="595959"/>
                </a:solidFill>
              </a:rPr>
              <a:t> 365 </a:t>
            </a:r>
            <a:r>
              <a:rPr lang="en-US" sz="2000" dirty="0">
                <a:solidFill>
                  <a:srgbClr val="595959"/>
                </a:solidFill>
              </a:rPr>
              <a:t>per questo esempio)</a:t>
            </a:r>
          </a:p>
        </p:txBody>
      </p:sp>
      <p:grpSp>
        <p:nvGrpSpPr>
          <p:cNvPr id="3" name="Group 2">
            <a:extLst>
              <a:ext uri="{FF2B5EF4-FFF2-40B4-BE49-F238E27FC236}">
                <a16:creationId xmlns:a16="http://schemas.microsoft.com/office/drawing/2014/main" id="{63E170B6-B628-57CE-1A74-CDF3384CACDA}"/>
              </a:ext>
            </a:extLst>
          </p:cNvPr>
          <p:cNvGrpSpPr/>
          <p:nvPr/>
        </p:nvGrpSpPr>
        <p:grpSpPr>
          <a:xfrm>
            <a:off x="1638936" y="4045419"/>
            <a:ext cx="834975" cy="861774"/>
            <a:chOff x="1015996" y="1040208"/>
            <a:chExt cx="1016004" cy="1197834"/>
          </a:xfrm>
        </p:grpSpPr>
        <p:sp>
          <p:nvSpPr>
            <p:cNvPr id="5" name="Oval 4">
              <a:extLst>
                <a:ext uri="{FF2B5EF4-FFF2-40B4-BE49-F238E27FC236}">
                  <a16:creationId xmlns:a16="http://schemas.microsoft.com/office/drawing/2014/main" id="{DB5D0349-B2A5-239E-6B84-1BEBAA3490E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B42CC155-9611-967E-E1C0-0578052568D3}"/>
                </a:ext>
              </a:extLst>
            </p:cNvPr>
            <p:cNvSpPr txBox="1"/>
            <p:nvPr/>
          </p:nvSpPr>
          <p:spPr>
            <a:xfrm>
              <a:off x="1015996" y="1040208"/>
              <a:ext cx="1015999" cy="119783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7424533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4F1FA-32B4-997C-A7E6-3AD194307B45}"/>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B43FC6BF-4FE6-8FFF-D61B-1417D3510D69}"/>
              </a:ext>
            </a:extLst>
          </p:cNvPr>
          <p:cNvSpPr/>
          <p:nvPr/>
        </p:nvSpPr>
        <p:spPr>
          <a:xfrm>
            <a:off x="817828" y="1605886"/>
            <a:ext cx="10595240" cy="2224161"/>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076777B4-7B73-9DB5-CEF6-4FA87D6F3687}"/>
              </a:ext>
            </a:extLst>
          </p:cNvPr>
          <p:cNvSpPr>
            <a:spLocks noGrp="1"/>
          </p:cNvSpPr>
          <p:nvPr>
            <p:ph type="body" sz="quarter" idx="16"/>
          </p:nvPr>
        </p:nvSpPr>
        <p:spPr>
          <a:xfrm>
            <a:off x="992588" y="676708"/>
            <a:ext cx="10614687" cy="803654"/>
          </a:xfrm>
        </p:spPr>
        <p:txBody>
          <a:bodyPr/>
          <a:lstStyle/>
          <a:p>
            <a:r>
              <a:rPr lang="en-US" sz="3200" dirty="0">
                <a:solidFill>
                  <a:srgbClr val="459597"/>
                </a:solidFill>
              </a:rPr>
              <a:t>Calcolare il tasso di occupazione </a:t>
            </a:r>
            <a:r>
              <a:rPr lang="en-US" sz="3200" b="0" dirty="0">
                <a:solidFill>
                  <a:srgbClr val="E96751"/>
                </a:solidFill>
              </a:rPr>
              <a:t>(per raggiungere il punto di pareggio)</a:t>
            </a:r>
          </a:p>
        </p:txBody>
      </p:sp>
      <p:cxnSp>
        <p:nvCxnSpPr>
          <p:cNvPr id="2" name="Straight Connector 1">
            <a:extLst>
              <a:ext uri="{FF2B5EF4-FFF2-40B4-BE49-F238E27FC236}">
                <a16:creationId xmlns:a16="http://schemas.microsoft.com/office/drawing/2014/main" id="{4C275110-CED8-B213-9335-3F16E41E88F3}"/>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87599B74-CA87-7D83-1C86-529DE1E91002}"/>
              </a:ext>
            </a:extLst>
          </p:cNvPr>
          <p:cNvSpPr>
            <a:spLocks noGrp="1"/>
          </p:cNvSpPr>
          <p:nvPr>
            <p:ph type="body" sz="quarter" idx="18"/>
          </p:nvPr>
        </p:nvSpPr>
        <p:spPr>
          <a:xfrm>
            <a:off x="2040779" y="1736069"/>
            <a:ext cx="9137529" cy="803653"/>
          </a:xfrm>
        </p:spPr>
        <p:txBody>
          <a:bodyPr/>
          <a:lstStyle/>
          <a:p>
            <a:pPr marL="0" indent="0" algn="ctr">
              <a:lnSpc>
                <a:spcPct val="100000"/>
              </a:lnSpc>
              <a:spcBef>
                <a:spcPts val="0"/>
              </a:spcBef>
            </a:pPr>
            <a:r>
              <a:rPr lang="en-US" sz="2600" b="1" dirty="0">
                <a:solidFill>
                  <a:srgbClr val="E96751"/>
                </a:solidFill>
              </a:rPr>
              <a:t>Calcolare il ricavo netto per notte</a:t>
            </a:r>
          </a:p>
          <a:p>
            <a:pPr marL="0" indent="0">
              <a:lnSpc>
                <a:spcPct val="100000"/>
              </a:lnSpc>
              <a:spcBef>
                <a:spcPts val="0"/>
              </a:spcBef>
            </a:pPr>
            <a:r>
              <a:rPr lang="en-US" dirty="0">
                <a:solidFill>
                  <a:srgbClr val="595959"/>
                </a:solidFill>
              </a:rPr>
              <a:t>Si tratta dell'importo residuo dopo aver dedotto i costi variabili dal prezzo applicato.</a:t>
            </a:r>
          </a:p>
          <a:p>
            <a:pPr marL="0" indent="0">
              <a:lnSpc>
                <a:spcPct val="100000"/>
              </a:lnSpc>
              <a:spcBef>
                <a:spcPts val="0"/>
              </a:spcBef>
            </a:pPr>
            <a:r>
              <a:rPr lang="en-US" b="1" dirty="0">
                <a:solidFill>
                  <a:srgbClr val="595959"/>
                </a:solidFill>
              </a:rPr>
              <a:t>Ricavo netto per notte </a:t>
            </a:r>
            <a:r>
              <a:rPr lang="en-US" dirty="0">
                <a:solidFill>
                  <a:srgbClr val="595959"/>
                </a:solidFill>
              </a:rPr>
              <a:t>= Prezzo – VC</a:t>
            </a:r>
            <a:br>
              <a:rPr lang="en-US" dirty="0">
                <a:solidFill>
                  <a:srgbClr val="595959"/>
                </a:solidFill>
              </a:rPr>
            </a:br>
            <a:r>
              <a:rPr lang="en-US" dirty="0">
                <a:solidFill>
                  <a:srgbClr val="595959"/>
                </a:solidFill>
              </a:rPr>
              <a:t>= 150 € – 30 € =</a:t>
            </a:r>
            <a:r>
              <a:rPr lang="en-US" b="1" dirty="0">
                <a:solidFill>
                  <a:srgbClr val="595959"/>
                </a:solidFill>
              </a:rPr>
              <a:t> 120</a:t>
            </a:r>
            <a:endParaRPr lang="en-US" dirty="0">
              <a:solidFill>
                <a:srgbClr val="595959"/>
              </a:solidFill>
            </a:endParaRPr>
          </a:p>
          <a:p>
            <a:pPr marL="0" indent="0" algn="ctr">
              <a:lnSpc>
                <a:spcPct val="100000"/>
              </a:lnSpc>
              <a:spcBef>
                <a:spcPts val="0"/>
              </a:spcBef>
            </a:pPr>
            <a:endParaRPr lang="en-US" b="1" dirty="0">
              <a:solidFill>
                <a:srgbClr val="E96751"/>
              </a:solidFill>
            </a:endParaRPr>
          </a:p>
        </p:txBody>
      </p:sp>
      <p:sp>
        <p:nvSpPr>
          <p:cNvPr id="26" name="Flowchart: Alternate Process 25">
            <a:extLst>
              <a:ext uri="{FF2B5EF4-FFF2-40B4-BE49-F238E27FC236}">
                <a16:creationId xmlns:a16="http://schemas.microsoft.com/office/drawing/2014/main" id="{BDF073B6-4181-6A23-3326-72437A74F2C8}"/>
              </a:ext>
            </a:extLst>
          </p:cNvPr>
          <p:cNvSpPr/>
          <p:nvPr/>
        </p:nvSpPr>
        <p:spPr>
          <a:xfrm>
            <a:off x="1496692" y="3997588"/>
            <a:ext cx="9964593" cy="253701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F4AEC315-633B-B9F0-2590-C77A76C469F0}"/>
              </a:ext>
            </a:extLst>
          </p:cNvPr>
          <p:cNvCxnSpPr>
            <a:cxnSpLocks/>
            <a:stCxn id="24" idx="1"/>
          </p:cNvCxnSpPr>
          <p:nvPr/>
        </p:nvCxnSpPr>
        <p:spPr>
          <a:xfrm rot="10800000" flipH="1" flipV="1">
            <a:off x="817827" y="2717966"/>
            <a:ext cx="627263" cy="1861285"/>
          </a:xfrm>
          <a:prstGeom prst="bentConnector3">
            <a:avLst>
              <a:gd name="adj1" fmla="val -36444"/>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40DBD79F-52A1-A7AB-F1B0-A3E6F8C93A02}"/>
              </a:ext>
            </a:extLst>
          </p:cNvPr>
          <p:cNvSpPr txBox="1">
            <a:spLocks/>
          </p:cNvSpPr>
          <p:nvPr/>
        </p:nvSpPr>
        <p:spPr>
          <a:xfrm>
            <a:off x="1793719" y="417742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pPr>
            <a:r>
              <a:rPr lang="en-US" sz="2600" b="1" dirty="0">
                <a:solidFill>
                  <a:srgbClr val="E96751"/>
                </a:solidFill>
              </a:rPr>
              <a:t>Calcolare le notti di pareggio</a:t>
            </a:r>
            <a:endParaRPr lang="en-US" sz="2600" b="1" dirty="0">
              <a:solidFill>
                <a:srgbClr val="494949"/>
              </a:solidFill>
            </a:endParaRPr>
          </a:p>
          <a:p>
            <a:pPr marL="0" indent="0" algn="ctr">
              <a:lnSpc>
                <a:spcPct val="100000"/>
              </a:lnSpc>
              <a:spcBef>
                <a:spcPts val="0"/>
              </a:spcBef>
              <a:spcAft>
                <a:spcPts val="600"/>
              </a:spcAft>
            </a:pPr>
            <a:r>
              <a:rPr lang="en-US" b="1" dirty="0">
                <a:solidFill>
                  <a:srgbClr val="595959"/>
                </a:solidFill>
              </a:rPr>
              <a:t>Notti di pareggio </a:t>
            </a:r>
            <a:r>
              <a:rPr lang="en-US" dirty="0">
                <a:solidFill>
                  <a:srgbClr val="595959"/>
                </a:solidFill>
              </a:rPr>
              <a:t>= </a:t>
            </a:r>
            <a:r>
              <a:rPr lang="en-US" b="1" dirty="0">
                <a:solidFill>
                  <a:srgbClr val="595959"/>
                </a:solidFill>
              </a:rPr>
              <a:t>Costi fissi ÷ Ricavi netti per notte</a:t>
            </a:r>
            <a:br>
              <a:rPr lang="en-US" dirty="0">
                <a:solidFill>
                  <a:srgbClr val="595959"/>
                </a:solidFill>
              </a:rPr>
            </a:br>
            <a:r>
              <a:rPr lang="en-US" dirty="0">
                <a:solidFill>
                  <a:srgbClr val="595959"/>
                </a:solidFill>
              </a:rPr>
              <a:t>= 14.000 € ÷ 120 € =</a:t>
            </a:r>
            <a:r>
              <a:rPr lang="en-US" b="1" dirty="0">
                <a:solidFill>
                  <a:srgbClr val="595959"/>
                </a:solidFill>
              </a:rPr>
              <a:t> 116,67 notti</a:t>
            </a:r>
            <a:endParaRPr lang="en-US" dirty="0">
              <a:solidFill>
                <a:srgbClr val="595959"/>
              </a:solidFill>
            </a:endParaRPr>
          </a:p>
          <a:p>
            <a:r>
              <a:rPr lang="en-US" dirty="0">
                <a:solidFill>
                  <a:srgbClr val="595959"/>
                </a:solidFill>
              </a:rPr>
              <a:t>Quindi, per raggiungere il punto di pareggio, è necessario prenotare almeno</a:t>
            </a:r>
            <a:r>
              <a:rPr lang="en-US" b="1" dirty="0">
                <a:solidFill>
                  <a:srgbClr val="595959"/>
                </a:solidFill>
              </a:rPr>
              <a:t> 117 notti </a:t>
            </a:r>
            <a:r>
              <a:rPr lang="en-US" dirty="0">
                <a:solidFill>
                  <a:srgbClr val="595959"/>
                </a:solidFill>
              </a:rPr>
              <a:t>all'anno.</a:t>
            </a:r>
          </a:p>
        </p:txBody>
      </p:sp>
      <p:grpSp>
        <p:nvGrpSpPr>
          <p:cNvPr id="3" name="Group 2">
            <a:extLst>
              <a:ext uri="{FF2B5EF4-FFF2-40B4-BE49-F238E27FC236}">
                <a16:creationId xmlns:a16="http://schemas.microsoft.com/office/drawing/2014/main" id="{92A9D3F7-D3BC-B4D3-0A57-5F7CEEA0942B}"/>
              </a:ext>
            </a:extLst>
          </p:cNvPr>
          <p:cNvGrpSpPr/>
          <p:nvPr/>
        </p:nvGrpSpPr>
        <p:grpSpPr>
          <a:xfrm>
            <a:off x="1623297" y="3987574"/>
            <a:ext cx="834975" cy="861774"/>
            <a:chOff x="1015996" y="1040208"/>
            <a:chExt cx="1016004" cy="1197834"/>
          </a:xfrm>
        </p:grpSpPr>
        <p:sp>
          <p:nvSpPr>
            <p:cNvPr id="5" name="Oval 4">
              <a:extLst>
                <a:ext uri="{FF2B5EF4-FFF2-40B4-BE49-F238E27FC236}">
                  <a16:creationId xmlns:a16="http://schemas.microsoft.com/office/drawing/2014/main" id="{2613F9C5-A50B-0F56-7674-B2F0098D3BBD}"/>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80ACC876-D512-77C3-18E7-B0A8F663664C}"/>
                </a:ext>
              </a:extLst>
            </p:cNvPr>
            <p:cNvSpPr txBox="1"/>
            <p:nvPr/>
          </p:nvSpPr>
          <p:spPr>
            <a:xfrm>
              <a:off x="1015996" y="1040208"/>
              <a:ext cx="1015999" cy="119783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grpSp>
        <p:nvGrpSpPr>
          <p:cNvPr id="11" name="Group 10">
            <a:extLst>
              <a:ext uri="{FF2B5EF4-FFF2-40B4-BE49-F238E27FC236}">
                <a16:creationId xmlns:a16="http://schemas.microsoft.com/office/drawing/2014/main" id="{97C64CBA-01C0-F630-8357-B7E41120DFEA}"/>
              </a:ext>
            </a:extLst>
          </p:cNvPr>
          <p:cNvGrpSpPr/>
          <p:nvPr/>
        </p:nvGrpSpPr>
        <p:grpSpPr>
          <a:xfrm>
            <a:off x="1168071" y="1656130"/>
            <a:ext cx="834975" cy="861774"/>
            <a:chOff x="1015996" y="1040208"/>
            <a:chExt cx="1016004" cy="1197834"/>
          </a:xfrm>
        </p:grpSpPr>
        <p:sp>
          <p:nvSpPr>
            <p:cNvPr id="12" name="Oval 11">
              <a:extLst>
                <a:ext uri="{FF2B5EF4-FFF2-40B4-BE49-F238E27FC236}">
                  <a16:creationId xmlns:a16="http://schemas.microsoft.com/office/drawing/2014/main" id="{28EB4C7A-04CD-DC9A-186A-6E357659C82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CEF4D348-CA27-D799-F8D7-1F466C41BBB0}"/>
                </a:ext>
              </a:extLst>
            </p:cNvPr>
            <p:cNvSpPr txBox="1"/>
            <p:nvPr/>
          </p:nvSpPr>
          <p:spPr>
            <a:xfrm>
              <a:off x="1015996" y="1040208"/>
              <a:ext cx="1015999" cy="119783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Tree>
    <p:extLst>
      <p:ext uri="{BB962C8B-B14F-4D97-AF65-F5344CB8AC3E}">
        <p14:creationId xmlns:p14="http://schemas.microsoft.com/office/powerpoint/2010/main" val="26955152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57069-2F93-A88F-3197-002DE0638870}"/>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2874CD22-01A0-51E5-16F8-544E5AAC3103}"/>
              </a:ext>
            </a:extLst>
          </p:cNvPr>
          <p:cNvSpPr/>
          <p:nvPr/>
        </p:nvSpPr>
        <p:spPr>
          <a:xfrm>
            <a:off x="817828" y="1605887"/>
            <a:ext cx="10595240" cy="1823114"/>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EC9596C4-FC4C-0150-791E-8E17B800B090}"/>
              </a:ext>
            </a:extLst>
          </p:cNvPr>
          <p:cNvSpPr>
            <a:spLocks noGrp="1"/>
          </p:cNvSpPr>
          <p:nvPr>
            <p:ph type="body" sz="quarter" idx="16"/>
          </p:nvPr>
        </p:nvSpPr>
        <p:spPr>
          <a:xfrm>
            <a:off x="846598" y="222162"/>
            <a:ext cx="10614687" cy="803654"/>
          </a:xfrm>
        </p:spPr>
        <p:txBody>
          <a:bodyPr/>
          <a:lstStyle/>
          <a:p>
            <a:r>
              <a:rPr lang="en-US" sz="3200" dirty="0">
                <a:solidFill>
                  <a:srgbClr val="459597"/>
                </a:solidFill>
              </a:rPr>
              <a:t>Calcolare il tasso di occupazione </a:t>
            </a:r>
            <a:r>
              <a:rPr lang="en-US" sz="3200" b="0" dirty="0">
                <a:solidFill>
                  <a:srgbClr val="E96751"/>
                </a:solidFill>
              </a:rPr>
              <a:t>(per raggiungere il punto di pareggio)</a:t>
            </a:r>
          </a:p>
        </p:txBody>
      </p:sp>
      <p:cxnSp>
        <p:nvCxnSpPr>
          <p:cNvPr id="2" name="Straight Connector 1">
            <a:extLst>
              <a:ext uri="{FF2B5EF4-FFF2-40B4-BE49-F238E27FC236}">
                <a16:creationId xmlns:a16="http://schemas.microsoft.com/office/drawing/2014/main" id="{3004C254-C644-0B81-1DBB-A02D920F09BD}"/>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7D5F6CB-895F-5F67-70F3-E615A857FF7C}"/>
              </a:ext>
            </a:extLst>
          </p:cNvPr>
          <p:cNvSpPr>
            <a:spLocks noGrp="1"/>
          </p:cNvSpPr>
          <p:nvPr>
            <p:ph type="body" sz="quarter" idx="18"/>
          </p:nvPr>
        </p:nvSpPr>
        <p:spPr>
          <a:xfrm>
            <a:off x="1913690" y="1837311"/>
            <a:ext cx="9137529" cy="803653"/>
          </a:xfrm>
        </p:spPr>
        <p:txBody>
          <a:bodyPr/>
          <a:lstStyle/>
          <a:p>
            <a:pPr marL="0" indent="0" algn="ctr">
              <a:lnSpc>
                <a:spcPct val="100000"/>
              </a:lnSpc>
              <a:spcBef>
                <a:spcPts val="0"/>
              </a:spcBef>
            </a:pPr>
            <a:r>
              <a:rPr lang="en-US" sz="2000" b="1" dirty="0">
                <a:solidFill>
                  <a:srgbClr val="E96751"/>
                </a:solidFill>
              </a:rPr>
              <a:t>Calcolare il tasso di occupazione necessario per raggiungere il punto di pareggio</a:t>
            </a:r>
          </a:p>
          <a:p>
            <a:pPr>
              <a:lnSpc>
                <a:spcPct val="100000"/>
              </a:lnSpc>
              <a:spcBef>
                <a:spcPts val="0"/>
              </a:spcBef>
            </a:pPr>
            <a:r>
              <a:rPr lang="en-US" sz="1800" dirty="0">
                <a:solidFill>
                  <a:srgbClr val="595959"/>
                </a:solidFill>
              </a:rPr>
              <a:t>Ora, applica la </a:t>
            </a:r>
            <a:r>
              <a:rPr lang="en-US" sz="1800" b="1" dirty="0">
                <a:solidFill>
                  <a:srgbClr val="595959"/>
                </a:solidFill>
              </a:rPr>
              <a:t>formula del tasso di occupazione</a:t>
            </a:r>
            <a:endParaRPr lang="en-US" sz="1800" dirty="0">
              <a:solidFill>
                <a:srgbClr val="595959"/>
              </a:solidFill>
            </a:endParaRPr>
          </a:p>
          <a:p>
            <a:pPr>
              <a:lnSpc>
                <a:spcPct val="100000"/>
              </a:lnSpc>
              <a:spcBef>
                <a:spcPts val="0"/>
              </a:spcBef>
            </a:pPr>
            <a:r>
              <a:rPr lang="en-US" sz="1800" b="1" dirty="0">
                <a:solidFill>
                  <a:srgbClr val="595959"/>
                </a:solidFill>
              </a:rPr>
              <a:t>Tasso di occupazione (%) </a:t>
            </a:r>
            <a:r>
              <a:rPr lang="en-US" sz="1800" dirty="0">
                <a:solidFill>
                  <a:srgbClr val="595959"/>
                </a:solidFill>
              </a:rPr>
              <a:t>= </a:t>
            </a:r>
            <a:r>
              <a:rPr lang="en-US" sz="1800" b="1" dirty="0">
                <a:solidFill>
                  <a:srgbClr val="595959"/>
                </a:solidFill>
              </a:rPr>
              <a:t>(Pernottamenti di pareggio ÷ Pernottamenti disponibili) × 100</a:t>
            </a:r>
            <a:endParaRPr lang="en-US" sz="1800" dirty="0">
              <a:solidFill>
                <a:srgbClr val="595959"/>
              </a:solidFill>
            </a:endParaRPr>
          </a:p>
          <a:p>
            <a:pPr>
              <a:lnSpc>
                <a:spcPct val="100000"/>
              </a:lnSpc>
              <a:spcBef>
                <a:spcPts val="0"/>
              </a:spcBef>
            </a:pPr>
            <a:r>
              <a:rPr lang="en-US" sz="1800" dirty="0">
                <a:solidFill>
                  <a:srgbClr val="595959"/>
                </a:solidFill>
              </a:rPr>
              <a:t>= (117 ÷ 365) × 100 =</a:t>
            </a:r>
            <a:r>
              <a:rPr lang="en-US" sz="1800" b="1" dirty="0">
                <a:solidFill>
                  <a:srgbClr val="595959"/>
                </a:solidFill>
              </a:rPr>
              <a:t> 32,05%</a:t>
            </a:r>
            <a:endParaRPr lang="en-US" sz="1800" dirty="0">
              <a:solidFill>
                <a:srgbClr val="595959"/>
              </a:solidFill>
            </a:endParaRPr>
          </a:p>
          <a:p>
            <a:pPr marL="0" indent="0" algn="ctr">
              <a:lnSpc>
                <a:spcPct val="100000"/>
              </a:lnSpc>
              <a:spcBef>
                <a:spcPts val="0"/>
              </a:spcBef>
            </a:pPr>
            <a:endParaRPr lang="en-US" sz="1800" b="1" dirty="0">
              <a:solidFill>
                <a:srgbClr val="E96751"/>
              </a:solidFill>
            </a:endParaRPr>
          </a:p>
        </p:txBody>
      </p:sp>
      <p:cxnSp>
        <p:nvCxnSpPr>
          <p:cNvPr id="33" name="Connector: Elbow 32">
            <a:extLst>
              <a:ext uri="{FF2B5EF4-FFF2-40B4-BE49-F238E27FC236}">
                <a16:creationId xmlns:a16="http://schemas.microsoft.com/office/drawing/2014/main" id="{17629D5F-6B56-F641-3DBC-2C6816C1EC49}"/>
              </a:ext>
            </a:extLst>
          </p:cNvPr>
          <p:cNvCxnSpPr>
            <a:cxnSpLocks/>
          </p:cNvCxnSpPr>
          <p:nvPr/>
        </p:nvCxnSpPr>
        <p:spPr>
          <a:xfrm rot="16200000" flipH="1">
            <a:off x="261317" y="3063123"/>
            <a:ext cx="2061806" cy="970447"/>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BDBF0186-35FF-DCA2-BEE1-ABA7E3ABFB3E}"/>
              </a:ext>
            </a:extLst>
          </p:cNvPr>
          <p:cNvSpPr txBox="1">
            <a:spLocks/>
          </p:cNvSpPr>
          <p:nvPr/>
        </p:nvSpPr>
        <p:spPr>
          <a:xfrm>
            <a:off x="1866899" y="3602299"/>
            <a:ext cx="699135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pPr>
            <a:r>
              <a:rPr lang="en-US" b="1" dirty="0">
                <a:solidFill>
                  <a:srgbClr val="E96751"/>
                </a:solidFill>
              </a:rPr>
              <a:t>Risultato finale</a:t>
            </a:r>
            <a:endParaRPr lang="en-US" sz="2200" b="1" dirty="0">
              <a:solidFill>
                <a:srgbClr val="494949"/>
              </a:solidFill>
            </a:endParaRPr>
          </a:p>
        </p:txBody>
      </p:sp>
      <p:grpSp>
        <p:nvGrpSpPr>
          <p:cNvPr id="11" name="Group 10">
            <a:extLst>
              <a:ext uri="{FF2B5EF4-FFF2-40B4-BE49-F238E27FC236}">
                <a16:creationId xmlns:a16="http://schemas.microsoft.com/office/drawing/2014/main" id="{B3BC2761-EA9F-7243-578C-B8279F6CFA83}"/>
              </a:ext>
            </a:extLst>
          </p:cNvPr>
          <p:cNvGrpSpPr/>
          <p:nvPr/>
        </p:nvGrpSpPr>
        <p:grpSpPr>
          <a:xfrm>
            <a:off x="1168071" y="1656130"/>
            <a:ext cx="834975" cy="861774"/>
            <a:chOff x="1015996" y="1040208"/>
            <a:chExt cx="1016004" cy="1197834"/>
          </a:xfrm>
        </p:grpSpPr>
        <p:sp>
          <p:nvSpPr>
            <p:cNvPr id="12" name="Oval 11">
              <a:extLst>
                <a:ext uri="{FF2B5EF4-FFF2-40B4-BE49-F238E27FC236}">
                  <a16:creationId xmlns:a16="http://schemas.microsoft.com/office/drawing/2014/main" id="{F251C610-F998-D631-EDDD-57ADB468011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23CCB637-0DA3-18BE-E4BC-1F7AFD5C879F}"/>
                </a:ext>
              </a:extLst>
            </p:cNvPr>
            <p:cNvSpPr txBox="1"/>
            <p:nvPr/>
          </p:nvSpPr>
          <p:spPr>
            <a:xfrm>
              <a:off x="1015996" y="1040208"/>
              <a:ext cx="1015999" cy="119783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graphicFrame>
        <p:nvGraphicFramePr>
          <p:cNvPr id="15" name="Table 14">
            <a:extLst>
              <a:ext uri="{FF2B5EF4-FFF2-40B4-BE49-F238E27FC236}">
                <a16:creationId xmlns:a16="http://schemas.microsoft.com/office/drawing/2014/main" id="{2ADAB7FC-0FAB-C237-EAFC-63B5E3348AF8}"/>
              </a:ext>
            </a:extLst>
          </p:cNvPr>
          <p:cNvGraphicFramePr>
            <a:graphicFrameLocks noGrp="1"/>
          </p:cNvGraphicFramePr>
          <p:nvPr/>
        </p:nvGraphicFramePr>
        <p:xfrm>
          <a:off x="1866900" y="4151306"/>
          <a:ext cx="6991350" cy="2834640"/>
        </p:xfrm>
        <a:graphic>
          <a:graphicData uri="http://schemas.openxmlformats.org/drawingml/2006/table">
            <a:tbl>
              <a:tblPr/>
              <a:tblGrid>
                <a:gridCol w="3495675">
                  <a:extLst>
                    <a:ext uri="{9D8B030D-6E8A-4147-A177-3AD203B41FA5}">
                      <a16:colId xmlns:a16="http://schemas.microsoft.com/office/drawing/2014/main" val="295854455"/>
                    </a:ext>
                  </a:extLst>
                </a:gridCol>
                <a:gridCol w="3495675">
                  <a:extLst>
                    <a:ext uri="{9D8B030D-6E8A-4147-A177-3AD203B41FA5}">
                      <a16:colId xmlns:a16="http://schemas.microsoft.com/office/drawing/2014/main" val="804308065"/>
                    </a:ext>
                  </a:extLst>
                </a:gridCol>
              </a:tblGrid>
              <a:tr h="0">
                <a:tc>
                  <a:txBody>
                    <a:bodyPr/>
                    <a:lstStyle/>
                    <a:p>
                      <a:pPr>
                        <a:buNone/>
                      </a:pPr>
                      <a:r>
                        <a:rPr lang="en-IE" b="1" dirty="0">
                          <a:solidFill>
                            <a:schemeClr val="bg1"/>
                          </a:solidFill>
                        </a:rPr>
                        <a:t>Metrica</a:t>
                      </a:r>
                      <a:endParaRPr lang="en-IE"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b="1" dirty="0">
                          <a:solidFill>
                            <a:schemeClr val="bg1"/>
                          </a:solidFill>
                        </a:rPr>
                        <a:t>Risultato</a:t>
                      </a:r>
                      <a:endParaRPr lang="en-IE"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188038531"/>
                  </a:ext>
                </a:extLst>
              </a:tr>
              <a:tr h="0">
                <a:tc>
                  <a:txBody>
                    <a:bodyPr/>
                    <a:lstStyle/>
                    <a:p>
                      <a:pPr>
                        <a:buNone/>
                      </a:pPr>
                      <a:r>
                        <a:rPr lang="en-IE" dirty="0">
                          <a:solidFill>
                            <a:srgbClr val="595959"/>
                          </a:solidFill>
                        </a:rPr>
                        <a:t>Costi fissi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a:solidFill>
                            <a:srgbClr val="595959"/>
                          </a:solidFill>
                        </a:rPr>
                        <a:t>14.000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9363003"/>
                  </a:ext>
                </a:extLst>
              </a:tr>
              <a:tr h="0">
                <a:tc>
                  <a:txBody>
                    <a:bodyPr/>
                    <a:lstStyle/>
                    <a:p>
                      <a:pPr>
                        <a:buNone/>
                      </a:pPr>
                      <a:r>
                        <a:rPr lang="en-IE" dirty="0">
                          <a:solidFill>
                            <a:srgbClr val="595959"/>
                          </a:solidFill>
                        </a:rPr>
                        <a:t>Costo variabile per notte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1880113"/>
                  </a:ext>
                </a:extLst>
              </a:tr>
              <a:tr h="0">
                <a:tc>
                  <a:txBody>
                    <a:bodyPr/>
                    <a:lstStyle/>
                    <a:p>
                      <a:pPr>
                        <a:buNone/>
                      </a:pPr>
                      <a:r>
                        <a:rPr lang="en-IE">
                          <a:solidFill>
                            <a:srgbClr val="595959"/>
                          </a:solidFill>
                        </a:rPr>
                        <a:t>Prezzo per notte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6122702"/>
                  </a:ext>
                </a:extLst>
              </a:tr>
              <a:tr h="0">
                <a:tc>
                  <a:txBody>
                    <a:bodyPr/>
                    <a:lstStyle/>
                    <a:p>
                      <a:pPr>
                        <a:buNone/>
                      </a:pPr>
                      <a:r>
                        <a:rPr lang="en-IE">
                          <a:solidFill>
                            <a:srgbClr val="595959"/>
                          </a:solidFill>
                        </a:rPr>
                        <a:t>Ricavo netto per notte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a:solidFill>
                            <a:srgbClr val="595959"/>
                          </a:solidFill>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3693410"/>
                  </a:ext>
                </a:extLst>
              </a:tr>
              <a:tr h="0">
                <a:tc>
                  <a:txBody>
                    <a:bodyPr/>
                    <a:lstStyle/>
                    <a:p>
                      <a:pPr>
                        <a:buNone/>
                      </a:pPr>
                      <a:r>
                        <a:rPr lang="en-IE">
                          <a:solidFill>
                            <a:srgbClr val="595959"/>
                          </a:solidFill>
                        </a:rPr>
                        <a:t>Punteggio di pareggio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117 notti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2366616"/>
                  </a:ext>
                </a:extLst>
              </a:tr>
              <a:tr h="0">
                <a:tc>
                  <a:txBody>
                    <a:bodyPr/>
                    <a:lstStyle/>
                    <a:p>
                      <a:pPr>
                        <a:buNone/>
                      </a:pPr>
                      <a:r>
                        <a:rPr lang="en-US" dirty="0">
                          <a:solidFill>
                            <a:schemeClr val="bg1"/>
                          </a:solidFill>
                        </a:rPr>
                        <a:t>Tasso di occupazione per raggiungere il pareggio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b="1" dirty="0">
                          <a:solidFill>
                            <a:schemeClr val="bg1"/>
                          </a:solidFill>
                        </a:rPr>
                        <a:t>32</a:t>
                      </a:r>
                      <a:endParaRPr lang="en-IE"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extLst>
                  <a:ext uri="{0D108BD9-81ED-4DB2-BD59-A6C34878D82A}">
                    <a16:rowId xmlns:a16="http://schemas.microsoft.com/office/drawing/2014/main" val="993779844"/>
                  </a:ext>
                </a:extLst>
              </a:tr>
            </a:tbl>
          </a:graphicData>
        </a:graphic>
      </p:graphicFrame>
      <p:sp>
        <p:nvSpPr>
          <p:cNvPr id="25" name="Flowchart: Alternate Process 24">
            <a:extLst>
              <a:ext uri="{FF2B5EF4-FFF2-40B4-BE49-F238E27FC236}">
                <a16:creationId xmlns:a16="http://schemas.microsoft.com/office/drawing/2014/main" id="{CA736DFC-D742-A646-50F3-74148712E51B}"/>
              </a:ext>
            </a:extLst>
          </p:cNvPr>
          <p:cNvSpPr/>
          <p:nvPr/>
        </p:nvSpPr>
        <p:spPr>
          <a:xfrm>
            <a:off x="817828" y="851801"/>
            <a:ext cx="10146542" cy="681269"/>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5">
            <a:extLst>
              <a:ext uri="{FF2B5EF4-FFF2-40B4-BE49-F238E27FC236}">
                <a16:creationId xmlns:a16="http://schemas.microsoft.com/office/drawing/2014/main" id="{E0918F07-749A-674C-026A-4E8C9EEBEA95}"/>
              </a:ext>
            </a:extLst>
          </p:cNvPr>
          <p:cNvSpPr txBox="1">
            <a:spLocks/>
          </p:cNvSpPr>
          <p:nvPr/>
        </p:nvSpPr>
        <p:spPr>
          <a:xfrm>
            <a:off x="968180" y="913409"/>
            <a:ext cx="9996190" cy="61966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b="1" dirty="0">
                <a:solidFill>
                  <a:schemeClr val="bg1"/>
                </a:solidFill>
              </a:rPr>
              <a:t>Tasso di occupazione % </a:t>
            </a:r>
            <a:r>
              <a:rPr lang="en-US" dirty="0">
                <a:solidFill>
                  <a:schemeClr val="bg1"/>
                </a:solidFill>
              </a:rPr>
              <a:t>= Notti di pareggio ÷ Notti disponibili all'anno x 100</a:t>
            </a:r>
          </a:p>
        </p:txBody>
      </p:sp>
    </p:spTree>
    <p:extLst>
      <p:ext uri="{BB962C8B-B14F-4D97-AF65-F5344CB8AC3E}">
        <p14:creationId xmlns:p14="http://schemas.microsoft.com/office/powerpoint/2010/main" val="33017421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E20E9-5DE5-D60F-A5FE-81F058D006E7}"/>
              </a:ext>
            </a:extLst>
          </p:cNvPr>
          <p:cNvSpPr>
            <a:spLocks noGrp="1"/>
          </p:cNvSpPr>
          <p:nvPr>
            <p:ph type="body" sz="quarter" idx="16"/>
          </p:nvPr>
        </p:nvSpPr>
        <p:spPr>
          <a:xfrm>
            <a:off x="238125" y="123428"/>
            <a:ext cx="11639551" cy="803654"/>
          </a:xfrm>
        </p:spPr>
        <p:txBody>
          <a:bodyPr/>
          <a:lstStyle/>
          <a:p>
            <a:r>
              <a:rPr lang="en-US" sz="2400" dirty="0">
                <a:solidFill>
                  <a:srgbClr val="E96751"/>
                </a:solidFill>
              </a:rPr>
              <a:t>Punto di pareggio e tasso di occupazione: </a:t>
            </a:r>
            <a:r>
              <a:rPr lang="en-US" sz="2400" dirty="0">
                <a:solidFill>
                  <a:srgbClr val="459597"/>
                </a:solidFill>
              </a:rPr>
              <a:t>riassunto in 5 passaggi </a:t>
            </a:r>
            <a:r>
              <a:rPr lang="en-US" sz="2400" b="0" dirty="0">
                <a:solidFill>
                  <a:srgbClr val="E96751"/>
                </a:solidFill>
              </a:rPr>
              <a:t>(*calcolo con formula)</a:t>
            </a:r>
            <a:endParaRPr lang="en-IE" sz="2400" b="0" dirty="0">
              <a:solidFill>
                <a:srgbClr val="E96751"/>
              </a:solidFill>
            </a:endParaRPr>
          </a:p>
        </p:txBody>
      </p:sp>
      <p:graphicFrame>
        <p:nvGraphicFramePr>
          <p:cNvPr id="4" name="Table 3">
            <a:extLst>
              <a:ext uri="{FF2B5EF4-FFF2-40B4-BE49-F238E27FC236}">
                <a16:creationId xmlns:a16="http://schemas.microsoft.com/office/drawing/2014/main" id="{FE1FE4CA-CBB9-A317-8CD7-A1A00441A148}"/>
              </a:ext>
            </a:extLst>
          </p:cNvPr>
          <p:cNvGraphicFramePr>
            <a:graphicFrameLocks noGrp="1"/>
          </p:cNvGraphicFramePr>
          <p:nvPr/>
        </p:nvGraphicFramePr>
        <p:xfrm>
          <a:off x="276224" y="525255"/>
          <a:ext cx="11639551" cy="7598991"/>
        </p:xfrm>
        <a:graphic>
          <a:graphicData uri="http://schemas.openxmlformats.org/drawingml/2006/table">
            <a:tbl>
              <a:tblPr/>
              <a:tblGrid>
                <a:gridCol w="3028951">
                  <a:extLst>
                    <a:ext uri="{9D8B030D-6E8A-4147-A177-3AD203B41FA5}">
                      <a16:colId xmlns:a16="http://schemas.microsoft.com/office/drawing/2014/main" val="1799899527"/>
                    </a:ext>
                  </a:extLst>
                </a:gridCol>
                <a:gridCol w="2790824">
                  <a:extLst>
                    <a:ext uri="{9D8B030D-6E8A-4147-A177-3AD203B41FA5}">
                      <a16:colId xmlns:a16="http://schemas.microsoft.com/office/drawing/2014/main" val="1477842464"/>
                    </a:ext>
                  </a:extLst>
                </a:gridCol>
                <a:gridCol w="2909888">
                  <a:extLst>
                    <a:ext uri="{9D8B030D-6E8A-4147-A177-3AD203B41FA5}">
                      <a16:colId xmlns:a16="http://schemas.microsoft.com/office/drawing/2014/main" val="2934983392"/>
                    </a:ext>
                  </a:extLst>
                </a:gridCol>
                <a:gridCol w="2909888">
                  <a:extLst>
                    <a:ext uri="{9D8B030D-6E8A-4147-A177-3AD203B41FA5}">
                      <a16:colId xmlns:a16="http://schemas.microsoft.com/office/drawing/2014/main" val="1017014073"/>
                    </a:ext>
                  </a:extLst>
                </a:gridCol>
              </a:tblGrid>
              <a:tr h="193393">
                <a:tc>
                  <a:txBody>
                    <a:bodyPr/>
                    <a:lstStyle/>
                    <a:p>
                      <a:pPr>
                        <a:buNone/>
                      </a:pPr>
                      <a:r>
                        <a:rPr lang="en-IE" sz="1800" b="1" dirty="0">
                          <a:solidFill>
                            <a:schemeClr val="bg1"/>
                          </a:solidFill>
                        </a:rPr>
                        <a:t>Passaggio</a:t>
                      </a:r>
                      <a:endParaRPr lang="en-IE" sz="1800" dirty="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Titolo</a:t>
                      </a:r>
                      <a:endParaRPr lang="en-IE" sz="1800" dirty="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Cosa fare</a:t>
                      </a:r>
                      <a:endParaRPr lang="en-IE" sz="1800" dirty="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Perché è importante</a:t>
                      </a:r>
                      <a:endParaRPr lang="en-IE" sz="1800" dirty="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828722764"/>
                  </a:ext>
                </a:extLst>
              </a:tr>
              <a:tr h="628527">
                <a:tc>
                  <a:txBody>
                    <a:bodyPr/>
                    <a:lstStyle/>
                    <a:p>
                      <a:pPr marL="342900" indent="-342900" algn="l">
                        <a:buFont typeface="+mj-lt"/>
                        <a:buAutoNum type="arabicPeriod"/>
                      </a:pPr>
                      <a:r>
                        <a:rPr lang="en-IE" sz="1800" b="1" dirty="0">
                          <a:solidFill>
                            <a:srgbClr val="595959"/>
                          </a:solidFill>
                        </a:rPr>
                        <a:t>Notti disponibili</a:t>
                      </a: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b="0" dirty="0">
                          <a:solidFill>
                            <a:srgbClr val="595959"/>
                          </a:solidFill>
                        </a:rPr>
                        <a:t>*Tasso di occupazione – Numero di notti disponibili</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a:solidFill>
                            <a:srgbClr val="595959"/>
                          </a:solidFill>
                        </a:rPr>
                        <a:t>Conta quante notti all'anno la tua struttura può realisticamente operare (ad esempio 365 o 300).</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Definisce </a:t>
                      </a:r>
                      <a:r>
                        <a:rPr lang="en-US" sz="1800" b="1" dirty="0">
                          <a:solidFill>
                            <a:srgbClr val="595959"/>
                          </a:solidFill>
                        </a:rPr>
                        <a:t>la </a:t>
                      </a:r>
                      <a:r>
                        <a:rPr lang="en-US" sz="1800" dirty="0">
                          <a:solidFill>
                            <a:srgbClr val="595959"/>
                          </a:solidFill>
                        </a:rPr>
                        <a:t>tua </a:t>
                      </a:r>
                      <a:r>
                        <a:rPr lang="en-US" sz="1800" b="1" dirty="0">
                          <a:solidFill>
                            <a:srgbClr val="595959"/>
                          </a:solidFill>
                        </a:rPr>
                        <a:t>capacità operativa </a:t>
                      </a:r>
                      <a:r>
                        <a:rPr lang="en-US" sz="1800" dirty="0">
                          <a:solidFill>
                            <a:srgbClr val="595959"/>
                          </a:solidFill>
                        </a:rPr>
                        <a:t>ed è essenziale per calcolare obiettivi di rendimento realistici.</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1477919"/>
                  </a:ext>
                </a:extLst>
              </a:tr>
              <a:tr h="628527">
                <a:tc>
                  <a:txBody>
                    <a:bodyPr/>
                    <a:lstStyle/>
                    <a:p>
                      <a:pPr marL="342900" indent="-342900" algn="l">
                        <a:buFont typeface="+mj-lt"/>
                        <a:buAutoNum type="arabicPeriod" startAt="2"/>
                      </a:pPr>
                      <a:r>
                        <a:rPr lang="en-US" sz="1800" b="1" kern="1200" dirty="0">
                          <a:solidFill>
                            <a:srgbClr val="595959"/>
                          </a:solidFill>
                          <a:latin typeface="+mn-lt"/>
                          <a:ea typeface="+mn-ea"/>
                          <a:cs typeface="+mn-cs"/>
                        </a:rPr>
                        <a:t>Stima delle notti prenotate </a:t>
                      </a:r>
                      <a:r>
                        <a:rPr lang="en-US" sz="1800" b="0" i="1" kern="1200" dirty="0">
                          <a:solidFill>
                            <a:srgbClr val="595959"/>
                          </a:solidFill>
                          <a:latin typeface="+mn-lt"/>
                          <a:ea typeface="+mn-ea"/>
                          <a:cs typeface="+mn-cs"/>
                        </a:rPr>
                        <a:t>(tasso di occupazione)</a:t>
                      </a:r>
                      <a:endParaRPr lang="en-IE" sz="1800" b="0" i="1" kern="1200" dirty="0">
                        <a:solidFill>
                          <a:srgbClr val="595959"/>
                        </a:solidFill>
                        <a:latin typeface="+mn-lt"/>
                        <a:ea typeface="+mn-ea"/>
                        <a:cs typeface="+mn-cs"/>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b="0" dirty="0">
                          <a:solidFill>
                            <a:srgbClr val="595959"/>
                          </a:solidFill>
                        </a:rPr>
                        <a:t>*Calcola il tasso di occupazione</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Stima la percentuale di notti che prevedi di prenotare (ad esempio 60-70%).</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a:solidFill>
                            <a:srgbClr val="595959"/>
                          </a:solidFill>
                        </a:rPr>
                        <a:t>Ti aiuta </a:t>
                      </a:r>
                      <a:r>
                        <a:rPr lang="en-US" sz="1800" b="1">
                          <a:solidFill>
                            <a:srgbClr val="595959"/>
                          </a:solidFill>
                        </a:rPr>
                        <a:t>a prevedere le entrate </a:t>
                      </a:r>
                      <a:r>
                        <a:rPr lang="en-US" sz="1800">
                          <a:solidFill>
                            <a:srgbClr val="595959"/>
                          </a:solidFill>
                        </a:rPr>
                        <a:t>e a comprendere il potenziale di rendimento del mercato.</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5290558"/>
                  </a:ext>
                </a:extLst>
              </a:tr>
              <a:tr h="483482">
                <a:tc>
                  <a:txBody>
                    <a:bodyPr/>
                    <a:lstStyle/>
                    <a:p>
                      <a:pPr marL="342900" indent="-342900" algn="l">
                        <a:buFont typeface="+mj-lt"/>
                        <a:buAutoNum type="arabicPeriod" startAt="3"/>
                      </a:pPr>
                      <a:r>
                        <a:rPr lang="en-US" sz="1800" b="1" kern="1200" dirty="0">
                          <a:solidFill>
                            <a:srgbClr val="E96751"/>
                          </a:solidFill>
                          <a:latin typeface="+mn-lt"/>
                          <a:ea typeface="+mn-ea"/>
                          <a:cs typeface="+mn-cs"/>
                        </a:rPr>
                        <a:t>Opzione A </a:t>
                      </a:r>
                      <a:r>
                        <a:rPr lang="en-US" sz="1800" b="1" kern="1200" dirty="0">
                          <a:solidFill>
                            <a:srgbClr val="595959"/>
                          </a:solidFill>
                          <a:latin typeface="+mn-lt"/>
                          <a:ea typeface="+mn-ea"/>
                          <a:cs typeface="+mn-cs"/>
                        </a:rPr>
                        <a:t>Pernottamenti di pareggio </a:t>
                      </a:r>
                      <a:r>
                        <a:rPr lang="en-US" sz="1800" b="0" i="1" kern="1200" dirty="0">
                          <a:solidFill>
                            <a:srgbClr val="595959"/>
                          </a:solidFill>
                          <a:latin typeface="+mn-lt"/>
                          <a:ea typeface="+mn-ea"/>
                          <a:cs typeface="+mn-cs"/>
                        </a:rPr>
                        <a:t>(solo costi fissi)</a:t>
                      </a:r>
                      <a:endParaRPr lang="en-IE" sz="1800" b="0" i="1" kern="1200" dirty="0">
                        <a:solidFill>
                          <a:srgbClr val="595959"/>
                        </a:solidFill>
                        <a:latin typeface="+mn-lt"/>
                        <a:ea typeface="+mn-ea"/>
                        <a:cs typeface="+mn-cs"/>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b="0" dirty="0">
                          <a:solidFill>
                            <a:srgbClr val="595959"/>
                          </a:solidFill>
                        </a:rPr>
                        <a:t>*Pernottamenti di pareggio </a:t>
                      </a:r>
                      <a:r>
                        <a:rPr lang="en-IE" sz="1800" b="0" i="1" dirty="0">
                          <a:solidFill>
                            <a:srgbClr val="595959"/>
                          </a:solidFill>
                        </a:rPr>
                        <a:t>(nuova attività - </a:t>
                      </a:r>
                      <a:r>
                        <a:rPr lang="en-US" sz="1800" b="0" i="1" kern="1200" dirty="0">
                          <a:solidFill>
                            <a:srgbClr val="595959"/>
                          </a:solidFill>
                          <a:latin typeface="+mn-lt"/>
                          <a:ea typeface="+mn-ea"/>
                          <a:cs typeface="+mn-cs"/>
                        </a:rPr>
                        <a:t>solo costi fissi)</a:t>
                      </a:r>
                      <a:endParaRPr lang="en-IE" sz="1800" b="0" i="1"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Utilizza i costi fissi e il profitto stimato per notte.</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3740728"/>
                  </a:ext>
                </a:extLst>
              </a:tr>
              <a:tr h="628527">
                <a:tc>
                  <a:txBody>
                    <a:bodyPr/>
                    <a:lstStyle/>
                    <a:p>
                      <a:pPr algn="ctr">
                        <a:buNone/>
                      </a:pPr>
                      <a:r>
                        <a:rPr lang="en-US" sz="1800" b="0" dirty="0">
                          <a:solidFill>
                            <a:schemeClr val="bg1"/>
                          </a:solidFill>
                        </a:rPr>
                        <a:t>Costi fissi ÷ (Prezzo – VC) = Notti. </a:t>
                      </a:r>
                      <a:r>
                        <a:rPr lang="en-US" sz="1800" b="0" i="1" dirty="0">
                          <a:solidFill>
                            <a:schemeClr val="bg1"/>
                          </a:solidFill>
                        </a:rPr>
                        <a:t>(Per nuove attività)</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gridSpan="3">
                  <a:txBody>
                    <a:bodyPr/>
                    <a:lstStyle/>
                    <a:p>
                      <a:pPr>
                        <a:buNone/>
                      </a:pPr>
                      <a:r>
                        <a:rPr lang="en-US" sz="1800" i="1" dirty="0">
                          <a:solidFill>
                            <a:schemeClr val="bg1"/>
                          </a:solidFill>
                        </a:rPr>
                        <a:t>Calcola quante notti prenotate devi vendere per coprire </a:t>
                      </a:r>
                      <a:r>
                        <a:rPr lang="en-US" sz="1800" b="1" i="1" dirty="0">
                          <a:solidFill>
                            <a:schemeClr val="bg1"/>
                          </a:solidFill>
                        </a:rPr>
                        <a:t>i </a:t>
                      </a:r>
                      <a:r>
                        <a:rPr lang="en-US" sz="1800" i="1" dirty="0">
                          <a:solidFill>
                            <a:schemeClr val="bg1"/>
                          </a:solidFill>
                        </a:rPr>
                        <a:t>soli </a:t>
                      </a:r>
                      <a:r>
                        <a:rPr lang="en-US" sz="1800" b="1" i="1" dirty="0">
                          <a:solidFill>
                            <a:schemeClr val="bg1"/>
                          </a:solidFill>
                        </a:rPr>
                        <a:t>costi fissi</a:t>
                      </a:r>
                      <a:r>
                        <a:rPr lang="en-US" sz="1800" i="1" dirty="0">
                          <a:solidFill>
                            <a:schemeClr val="bg1"/>
                          </a:solidFill>
                        </a:rPr>
                        <a:t>. Ignora i costi variabili per notte (perché li sottrai dal prezzo) </a:t>
                      </a:r>
                      <a:r>
                        <a:rPr lang="en-US" sz="1800" b="0" i="1" dirty="0">
                          <a:solidFill>
                            <a:schemeClr val="bg1"/>
                          </a:solidFill>
                        </a:rPr>
                        <a:t>(Per nuove attività)</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6629925"/>
                  </a:ext>
                </a:extLst>
              </a:tr>
              <a:tr h="338437">
                <a:tc>
                  <a:txBody>
                    <a:bodyPr/>
                    <a:lstStyle/>
                    <a:p>
                      <a:pPr marL="342900" indent="-342900" algn="l">
                        <a:buFont typeface="+mj-lt"/>
                        <a:buAutoNum type="arabicPeriod" startAt="4"/>
                      </a:pPr>
                      <a:r>
                        <a:rPr lang="en-US" sz="1800" b="1" kern="1200" dirty="0">
                          <a:solidFill>
                            <a:srgbClr val="E96751"/>
                          </a:solidFill>
                          <a:latin typeface="+mn-lt"/>
                          <a:ea typeface="+mn-ea"/>
                          <a:cs typeface="+mn-cs"/>
                        </a:rPr>
                        <a:t>Opzione B </a:t>
                      </a:r>
                      <a:r>
                        <a:rPr lang="en-US" b="1" dirty="0">
                          <a:solidFill>
                            <a:srgbClr val="595959"/>
                          </a:solidFill>
                        </a:rPr>
                        <a:t>Notti di pareggio </a:t>
                      </a:r>
                      <a:r>
                        <a:rPr lang="en-US" i="1" dirty="0">
                          <a:solidFill>
                            <a:srgbClr val="595959"/>
                          </a:solidFill>
                        </a:rPr>
                        <a:t>(tutti i costi annuali noti)</a:t>
                      </a:r>
                      <a:endParaRPr lang="en-IE" sz="1800" i="1"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b="0" dirty="0">
                          <a:solidFill>
                            <a:srgbClr val="595959"/>
                          </a:solidFill>
                        </a:rPr>
                        <a:t>*Notti di pareggio </a:t>
                      </a:r>
                      <a:r>
                        <a:rPr lang="en-US" sz="1800" b="0" i="1" dirty="0">
                          <a:solidFill>
                            <a:srgbClr val="595959"/>
                          </a:solidFill>
                        </a:rPr>
                        <a:t>(tutti i costi annuali noti)</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Utilizza i costi annuali</a:t>
                      </a:r>
                      <a:r>
                        <a:rPr lang="en-IE" sz="1800" b="1" dirty="0">
                          <a:solidFill>
                            <a:srgbClr val="595959"/>
                          </a:solidFill>
                        </a:rPr>
                        <a:t> totali</a:t>
                      </a:r>
                      <a:r>
                        <a:rPr lang="en-IE" sz="1800" dirty="0">
                          <a:solidFill>
                            <a:srgbClr val="595959"/>
                          </a:solidFill>
                        </a:rPr>
                        <a:t>.</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0872574"/>
                  </a:ext>
                </a:extLst>
              </a:tr>
              <a:tr h="628527">
                <a:tc>
                  <a:txBody>
                    <a:bodyPr/>
                    <a:lstStyle/>
                    <a:p>
                      <a:pPr algn="ctr">
                        <a:buNone/>
                      </a:pPr>
                      <a:r>
                        <a:rPr lang="en-US" sz="1800" b="0" dirty="0">
                          <a:solidFill>
                            <a:schemeClr val="bg1"/>
                          </a:solidFill>
                        </a:rPr>
                        <a:t>Costi totali ÷ Ricavi netti per notte = Notti. </a:t>
                      </a:r>
                      <a:r>
                        <a:rPr lang="en-US" b="0" i="1" dirty="0">
                          <a:solidFill>
                            <a:schemeClr val="bg1"/>
                          </a:solidFill>
                        </a:rPr>
                        <a:t>(Costi annuali noti)</a:t>
                      </a:r>
                      <a:endParaRPr lang="en-US" sz="1800" b="0" i="1" dirty="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gridSpan="3">
                  <a:txBody>
                    <a:bodyPr/>
                    <a:lstStyle/>
                    <a:p>
                      <a:pPr>
                        <a:buNone/>
                      </a:pPr>
                      <a:r>
                        <a:rPr lang="en-US" dirty="0">
                          <a:solidFill>
                            <a:schemeClr val="bg1"/>
                          </a:solidFill>
                        </a:rPr>
                        <a:t>Questo ti dice quante notti devi vendere per coprire </a:t>
                      </a:r>
                      <a:r>
                        <a:rPr lang="en-US" b="1" dirty="0">
                          <a:solidFill>
                            <a:schemeClr val="bg1"/>
                          </a:solidFill>
                        </a:rPr>
                        <a:t>l'intera base di costo</a:t>
                      </a:r>
                      <a:r>
                        <a:rPr lang="en-US" dirty="0">
                          <a:solidFill>
                            <a:schemeClr val="bg1"/>
                          </a:solidFill>
                        </a:rPr>
                        <a:t>, sia </a:t>
                      </a:r>
                      <a:r>
                        <a:rPr lang="en-US" b="1" dirty="0">
                          <a:solidFill>
                            <a:schemeClr val="bg1"/>
                          </a:solidFill>
                        </a:rPr>
                        <a:t>fissa che variabile</a:t>
                      </a:r>
                      <a:r>
                        <a:rPr lang="en-US" dirty="0">
                          <a:solidFill>
                            <a:schemeClr val="bg1"/>
                          </a:solidFill>
                        </a:rPr>
                        <a:t>. </a:t>
                      </a:r>
                      <a:r>
                        <a:rPr lang="en-US" sz="1800" dirty="0">
                          <a:solidFill>
                            <a:schemeClr val="bg1"/>
                          </a:solidFill>
                        </a:rPr>
                        <a:t>Fornisce alle aziende operative un </a:t>
                      </a:r>
                      <a:r>
                        <a:rPr lang="en-US" sz="1800" b="1" dirty="0">
                          <a:solidFill>
                            <a:schemeClr val="bg1"/>
                          </a:solidFill>
                        </a:rPr>
                        <a:t>obiettivo di prenotazione di pareggio</a:t>
                      </a:r>
                      <a:r>
                        <a:rPr lang="en-US" sz="1800" dirty="0">
                          <a:solidFill>
                            <a:schemeClr val="bg1"/>
                          </a:solidFill>
                        </a:rPr>
                        <a:t> più accurato.</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2150738"/>
                  </a:ext>
                </a:extLst>
              </a:tr>
              <a:tr h="338437">
                <a:tc>
                  <a:txBody>
                    <a:bodyPr/>
                    <a:lstStyle/>
                    <a:p>
                      <a:pPr marL="342900" indent="-342900" algn="l">
                        <a:buFont typeface="+mj-lt"/>
                        <a:buAutoNum type="arabicPeriod" startAt="5"/>
                      </a:pPr>
                      <a:r>
                        <a:rPr lang="en-US" b="1" dirty="0">
                          <a:solidFill>
                            <a:srgbClr val="595959"/>
                          </a:solidFill>
                        </a:rPr>
                        <a:t>Tasso di occupazione per raggiungere il punto di pareggio</a:t>
                      </a:r>
                      <a:endParaRPr lang="en-IE" sz="1800" b="1"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b="0" dirty="0">
                          <a:solidFill>
                            <a:srgbClr val="595959"/>
                          </a:solidFill>
                        </a:rPr>
                        <a:t>*Tasso di occupazione - Per le notti di pareggio</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Calcolo:</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80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3928816"/>
                  </a:ext>
                </a:extLst>
              </a:tr>
              <a:tr h="483482">
                <a:tc>
                  <a:txBody>
                    <a:bodyPr/>
                    <a:lstStyle/>
                    <a:p>
                      <a:pPr algn="ctr">
                        <a:buNone/>
                      </a:pPr>
                      <a:r>
                        <a:rPr lang="en-US" sz="1800" b="0" dirty="0">
                          <a:solidFill>
                            <a:schemeClr val="bg1"/>
                          </a:solidFill>
                        </a:rPr>
                        <a:t>(Pernottamenti di pareggio ÷ Pernottamenti disponibili) × 100 = %</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gridSpan="3">
                  <a:txBody>
                    <a:bodyPr/>
                    <a:lstStyle/>
                    <a:p>
                      <a:pPr>
                        <a:buNone/>
                      </a:pPr>
                      <a:r>
                        <a:rPr lang="en-US" dirty="0">
                          <a:solidFill>
                            <a:schemeClr val="bg1"/>
                          </a:solidFill>
                        </a:rPr>
                        <a:t>Questo converte </a:t>
                      </a:r>
                      <a:r>
                        <a:rPr lang="en-US" b="1" dirty="0">
                          <a:solidFill>
                            <a:schemeClr val="bg1"/>
                          </a:solidFill>
                        </a:rPr>
                        <a:t>le notti di pareggio </a:t>
                      </a:r>
                      <a:r>
                        <a:rPr lang="en-US" dirty="0">
                          <a:solidFill>
                            <a:schemeClr val="bg1"/>
                          </a:solidFill>
                        </a:rPr>
                        <a:t>in un </a:t>
                      </a:r>
                      <a:r>
                        <a:rPr lang="en-US" b="1" dirty="0">
                          <a:solidFill>
                            <a:schemeClr val="bg1"/>
                          </a:solidFill>
                        </a:rPr>
                        <a:t>tasso di occupazione</a:t>
                      </a:r>
                      <a:r>
                        <a:rPr lang="en-US" dirty="0">
                          <a:solidFill>
                            <a:schemeClr val="bg1"/>
                          </a:solidFill>
                        </a:rPr>
                        <a:t>. </a:t>
                      </a:r>
                      <a:r>
                        <a:rPr lang="en-US" sz="1800" dirty="0">
                          <a:solidFill>
                            <a:schemeClr val="bg1"/>
                          </a:solidFill>
                        </a:rPr>
                        <a:t>Indica </a:t>
                      </a:r>
                      <a:r>
                        <a:rPr lang="en-US" sz="1800" b="1" dirty="0">
                          <a:solidFill>
                            <a:schemeClr val="bg1"/>
                          </a:solidFill>
                        </a:rPr>
                        <a:t>la percentuale minima </a:t>
                      </a:r>
                      <a:r>
                        <a:rPr lang="en-US" dirty="0">
                          <a:solidFill>
                            <a:schemeClr val="bg1"/>
                          </a:solidFill>
                        </a:rPr>
                        <a:t>di</a:t>
                      </a:r>
                      <a:r>
                        <a:rPr lang="en-US" sz="1800" b="1" dirty="0">
                          <a:solidFill>
                            <a:schemeClr val="bg1"/>
                          </a:solidFill>
                        </a:rPr>
                        <a:t> occupazione </a:t>
                      </a:r>
                      <a:r>
                        <a:rPr lang="en-US" dirty="0">
                          <a:solidFill>
                            <a:schemeClr val="bg1"/>
                          </a:solidFill>
                        </a:rPr>
                        <a:t>delle notti totali disponibili che deve essere prenotata per raggiungere il pareggio.</a:t>
                      </a:r>
                      <a:endParaRPr lang="en-US" sz="1800" dirty="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4580536"/>
                  </a:ext>
                </a:extLst>
              </a:tr>
            </a:tbl>
          </a:graphicData>
        </a:graphic>
      </p:graphicFrame>
    </p:spTree>
    <p:extLst>
      <p:ext uri="{BB962C8B-B14F-4D97-AF65-F5344CB8AC3E}">
        <p14:creationId xmlns:p14="http://schemas.microsoft.com/office/powerpoint/2010/main" val="30731798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D453F-2C92-65F5-928A-55464B17373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B8065CC-FA49-C1C3-7752-AA61129EE033}"/>
              </a:ext>
            </a:extLst>
          </p:cNvPr>
          <p:cNvSpPr>
            <a:spLocks noGrp="1"/>
          </p:cNvSpPr>
          <p:nvPr>
            <p:ph type="body" sz="quarter" idx="16"/>
          </p:nvPr>
        </p:nvSpPr>
        <p:spPr>
          <a:xfrm>
            <a:off x="471098" y="318047"/>
            <a:ext cx="11241418" cy="803654"/>
          </a:xfrm>
        </p:spPr>
        <p:txBody>
          <a:bodyPr/>
          <a:lstStyle/>
          <a:p>
            <a:r>
              <a:rPr lang="en-US" dirty="0"/>
              <a:t>In sintesi: </a:t>
            </a:r>
            <a:r>
              <a:rPr lang="en-US" dirty="0">
                <a:solidFill>
                  <a:srgbClr val="E96751"/>
                </a:solidFill>
              </a:rPr>
              <a:t>notti di pareggio dai costi al tasso di occupazione</a:t>
            </a:r>
          </a:p>
        </p:txBody>
      </p:sp>
      <p:sp>
        <p:nvSpPr>
          <p:cNvPr id="11" name="Rectangle 10">
            <a:extLst>
              <a:ext uri="{FF2B5EF4-FFF2-40B4-BE49-F238E27FC236}">
                <a16:creationId xmlns:a16="http://schemas.microsoft.com/office/drawing/2014/main" id="{4BE242D1-0844-D292-4F48-A5AF9D4D96E2}"/>
              </a:ext>
            </a:extLst>
          </p:cNvPr>
          <p:cNvSpPr/>
          <p:nvPr/>
        </p:nvSpPr>
        <p:spPr>
          <a:xfrm>
            <a:off x="409579" y="1360955"/>
            <a:ext cx="11549926" cy="1085030"/>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F4918782-C938-B541-249F-90E3915AB9EB}"/>
              </a:ext>
            </a:extLst>
          </p:cNvPr>
          <p:cNvSpPr/>
          <p:nvPr/>
        </p:nvSpPr>
        <p:spPr>
          <a:xfrm>
            <a:off x="409579" y="1360954"/>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Rectangle 12">
            <a:extLst>
              <a:ext uri="{FF2B5EF4-FFF2-40B4-BE49-F238E27FC236}">
                <a16:creationId xmlns:a16="http://schemas.microsoft.com/office/drawing/2014/main" id="{5321C4A5-17C0-46F7-1E6A-2148D17381C2}"/>
              </a:ext>
            </a:extLst>
          </p:cNvPr>
          <p:cNvSpPr/>
          <p:nvPr/>
        </p:nvSpPr>
        <p:spPr>
          <a:xfrm>
            <a:off x="409579" y="2566324"/>
            <a:ext cx="11549926" cy="135144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B5E15019-DFCA-00B9-384B-3714CC56F5B8}"/>
              </a:ext>
            </a:extLst>
          </p:cNvPr>
          <p:cNvSpPr/>
          <p:nvPr/>
        </p:nvSpPr>
        <p:spPr>
          <a:xfrm>
            <a:off x="409579" y="2566324"/>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9" name="TextBox 18">
            <a:extLst>
              <a:ext uri="{FF2B5EF4-FFF2-40B4-BE49-F238E27FC236}">
                <a16:creationId xmlns:a16="http://schemas.microsoft.com/office/drawing/2014/main" id="{736A62ED-BDEC-591B-57EB-104A62BDE2D6}"/>
              </a:ext>
            </a:extLst>
          </p:cNvPr>
          <p:cNvSpPr txBox="1"/>
          <p:nvPr/>
        </p:nvSpPr>
        <p:spPr>
          <a:xfrm>
            <a:off x="532619" y="1526861"/>
            <a:ext cx="3008476" cy="461665"/>
          </a:xfrm>
          <a:prstGeom prst="rect">
            <a:avLst/>
          </a:prstGeom>
          <a:noFill/>
        </p:spPr>
        <p:txBody>
          <a:bodyPr wrap="square" rtlCol="0">
            <a:spAutoFit/>
          </a:bodyPr>
          <a:lstStyle/>
          <a:p>
            <a:pPr algn="ctr"/>
            <a:r>
              <a:rPr lang="en-GB" sz="2400" b="1" dirty="0">
                <a:solidFill>
                  <a:schemeClr val="bg1"/>
                </a:solidFill>
              </a:rPr>
              <a:t>Costi fissi annuali</a:t>
            </a:r>
          </a:p>
        </p:txBody>
      </p:sp>
      <p:sp>
        <p:nvSpPr>
          <p:cNvPr id="20" name="TextBox 19">
            <a:extLst>
              <a:ext uri="{FF2B5EF4-FFF2-40B4-BE49-F238E27FC236}">
                <a16:creationId xmlns:a16="http://schemas.microsoft.com/office/drawing/2014/main" id="{607F35B6-DF6D-96A2-F628-B938E329D507}"/>
              </a:ext>
            </a:extLst>
          </p:cNvPr>
          <p:cNvSpPr txBox="1"/>
          <p:nvPr/>
        </p:nvSpPr>
        <p:spPr>
          <a:xfrm>
            <a:off x="596074" y="2586334"/>
            <a:ext cx="2936206" cy="830997"/>
          </a:xfrm>
          <a:prstGeom prst="rect">
            <a:avLst/>
          </a:prstGeom>
          <a:noFill/>
        </p:spPr>
        <p:txBody>
          <a:bodyPr wrap="square" rtlCol="0">
            <a:spAutoFit/>
          </a:bodyPr>
          <a:lstStyle/>
          <a:p>
            <a:pPr algn="ctr"/>
            <a:r>
              <a:rPr lang="en-GB" sz="2400" b="1" dirty="0">
                <a:solidFill>
                  <a:schemeClr val="bg1"/>
                </a:solidFill>
              </a:rPr>
              <a:t>Utile per notte occupata</a:t>
            </a:r>
          </a:p>
        </p:txBody>
      </p:sp>
      <p:sp>
        <p:nvSpPr>
          <p:cNvPr id="23" name="TextBox 22">
            <a:extLst>
              <a:ext uri="{FF2B5EF4-FFF2-40B4-BE49-F238E27FC236}">
                <a16:creationId xmlns:a16="http://schemas.microsoft.com/office/drawing/2014/main" id="{809F4593-5B7A-5D5B-C563-487BEB134C10}"/>
              </a:ext>
            </a:extLst>
          </p:cNvPr>
          <p:cNvSpPr txBox="1"/>
          <p:nvPr/>
        </p:nvSpPr>
        <p:spPr>
          <a:xfrm>
            <a:off x="3631750" y="1348195"/>
            <a:ext cx="8303991" cy="1015663"/>
          </a:xfrm>
          <a:prstGeom prst="rect">
            <a:avLst/>
          </a:prstGeom>
          <a:noFill/>
        </p:spPr>
        <p:txBody>
          <a:bodyPr wrap="square" rtlCol="0">
            <a:spAutoFit/>
          </a:bodyPr>
          <a:lstStyle/>
          <a:p>
            <a:r>
              <a:rPr lang="en-US" sz="2000" b="1" dirty="0">
                <a:solidFill>
                  <a:srgbClr val="494949"/>
                </a:solidFill>
              </a:rPr>
              <a:t>Calcola i costi fissi annuali </a:t>
            </a:r>
            <a:r>
              <a:rPr lang="en-IE" sz="2000" dirty="0">
                <a:solidFill>
                  <a:srgbClr val="494949"/>
                </a:solidFill>
              </a:rPr>
              <a:t>(ad es. assicurazione, rate del mutuo, internet). </a:t>
            </a:r>
            <a:r>
              <a:rPr lang="en-US" sz="2000" i="1" dirty="0">
                <a:solidFill>
                  <a:srgbClr val="595959"/>
                </a:solidFill>
              </a:rPr>
              <a:t>Si tratta di spese fisse che devi sostenere indipendentemente dal numero di prenotazioni. </a:t>
            </a:r>
            <a:r>
              <a:rPr lang="en-IE" sz="2000" b="1" i="1" dirty="0">
                <a:solidFill>
                  <a:srgbClr val="E96751"/>
                </a:solidFill>
              </a:rPr>
              <a:t>Costi fissi annuali totali</a:t>
            </a:r>
            <a:r>
              <a:rPr lang="en-IE" sz="2000" b="1" dirty="0">
                <a:solidFill>
                  <a:srgbClr val="E96751"/>
                </a:solidFill>
              </a:rPr>
              <a:t> 14.000 €/anno</a:t>
            </a:r>
            <a:endParaRPr lang="en-GB" sz="2000" b="1" i="1" dirty="0">
              <a:solidFill>
                <a:srgbClr val="E96751"/>
              </a:solidFill>
            </a:endParaRPr>
          </a:p>
        </p:txBody>
      </p:sp>
      <p:sp>
        <p:nvSpPr>
          <p:cNvPr id="27" name="TextBox 26">
            <a:extLst>
              <a:ext uri="{FF2B5EF4-FFF2-40B4-BE49-F238E27FC236}">
                <a16:creationId xmlns:a16="http://schemas.microsoft.com/office/drawing/2014/main" id="{AA375D35-FB3A-A5BD-560A-1205AE507F97}"/>
              </a:ext>
            </a:extLst>
          </p:cNvPr>
          <p:cNvSpPr txBox="1"/>
          <p:nvPr/>
        </p:nvSpPr>
        <p:spPr>
          <a:xfrm>
            <a:off x="3681651" y="2500291"/>
            <a:ext cx="8251012" cy="1323439"/>
          </a:xfrm>
          <a:prstGeom prst="rect">
            <a:avLst/>
          </a:prstGeom>
          <a:noFill/>
        </p:spPr>
        <p:txBody>
          <a:bodyPr wrap="square" rtlCol="0">
            <a:spAutoFit/>
          </a:bodyPr>
          <a:lstStyle/>
          <a:p>
            <a:r>
              <a:rPr lang="en-US" sz="2000" i="1" dirty="0">
                <a:solidFill>
                  <a:srgbClr val="E96751"/>
                </a:solidFill>
              </a:rPr>
              <a:t>(Tariffa media per notte - Costo variabile per notte). </a:t>
            </a:r>
          </a:p>
          <a:p>
            <a:r>
              <a:rPr lang="en-US" sz="2000" b="1" dirty="0">
                <a:solidFill>
                  <a:srgbClr val="494949"/>
                </a:solidFill>
              </a:rPr>
              <a:t>Tariffa per notte </a:t>
            </a:r>
            <a:r>
              <a:rPr lang="en-US" sz="2000" dirty="0">
                <a:solidFill>
                  <a:srgbClr val="494949"/>
                </a:solidFill>
              </a:rPr>
              <a:t>– Costi variabili (ad es. pulizie, pacchetti di benvenuto, utenze per ospite) </a:t>
            </a:r>
            <a:r>
              <a:rPr lang="en-US" sz="2000" i="1" dirty="0">
                <a:solidFill>
                  <a:srgbClr val="595959"/>
                </a:solidFill>
              </a:rPr>
              <a:t>Se addebiti 150 € a notte e ti costa 30 € ospitare un cliente, </a:t>
            </a:r>
            <a:r>
              <a:rPr lang="en-US" sz="2000" b="1" i="1" dirty="0">
                <a:solidFill>
                  <a:srgbClr val="E96751"/>
                </a:solidFill>
              </a:rPr>
              <a:t>il</a:t>
            </a:r>
            <a:r>
              <a:rPr lang="en-US" sz="2000" i="1" dirty="0">
                <a:solidFill>
                  <a:srgbClr val="595959"/>
                </a:solidFill>
              </a:rPr>
              <a:t> tuo </a:t>
            </a:r>
            <a:r>
              <a:rPr lang="en-US" sz="2000" b="1" i="1" dirty="0">
                <a:solidFill>
                  <a:srgbClr val="E96751"/>
                </a:solidFill>
              </a:rPr>
              <a:t>profitto per notte è </a:t>
            </a:r>
            <a:r>
              <a:rPr lang="en-US" sz="2000" i="1" dirty="0">
                <a:solidFill>
                  <a:srgbClr val="595959"/>
                </a:solidFill>
              </a:rPr>
              <a:t>di</a:t>
            </a:r>
            <a:r>
              <a:rPr lang="en-US" sz="2000" b="1" i="1" dirty="0">
                <a:solidFill>
                  <a:srgbClr val="E96751"/>
                </a:solidFill>
              </a:rPr>
              <a:t> 120 </a:t>
            </a:r>
            <a:r>
              <a:rPr lang="en-US" sz="2000" i="1" dirty="0">
                <a:solidFill>
                  <a:srgbClr val="595959"/>
                </a:solidFill>
              </a:rPr>
              <a:t>€. Questo copre i tuoi costi fissi.</a:t>
            </a:r>
            <a:endParaRPr lang="en-GB" sz="2000" i="1" dirty="0">
              <a:solidFill>
                <a:srgbClr val="595959"/>
              </a:solidFill>
            </a:endParaRPr>
          </a:p>
        </p:txBody>
      </p:sp>
      <p:sp>
        <p:nvSpPr>
          <p:cNvPr id="29" name="Rectangle 28">
            <a:extLst>
              <a:ext uri="{FF2B5EF4-FFF2-40B4-BE49-F238E27FC236}">
                <a16:creationId xmlns:a16="http://schemas.microsoft.com/office/drawing/2014/main" id="{C506B24D-2D81-ED26-77E5-9499222058CF}"/>
              </a:ext>
            </a:extLst>
          </p:cNvPr>
          <p:cNvSpPr/>
          <p:nvPr/>
        </p:nvSpPr>
        <p:spPr>
          <a:xfrm>
            <a:off x="409579" y="4074448"/>
            <a:ext cx="11560451" cy="138226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Shape 29">
            <a:extLst>
              <a:ext uri="{FF2B5EF4-FFF2-40B4-BE49-F238E27FC236}">
                <a16:creationId xmlns:a16="http://schemas.microsoft.com/office/drawing/2014/main" id="{2395F835-C352-BEFA-5D5F-935CD89E8FAB}"/>
              </a:ext>
            </a:extLst>
          </p:cNvPr>
          <p:cNvSpPr/>
          <p:nvPr/>
        </p:nvSpPr>
        <p:spPr>
          <a:xfrm>
            <a:off x="409579" y="4074447"/>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33" name="TextBox 32">
            <a:extLst>
              <a:ext uri="{FF2B5EF4-FFF2-40B4-BE49-F238E27FC236}">
                <a16:creationId xmlns:a16="http://schemas.microsoft.com/office/drawing/2014/main" id="{4D51C053-36A5-F2B9-2D45-E8C4D8F18F23}"/>
              </a:ext>
            </a:extLst>
          </p:cNvPr>
          <p:cNvSpPr txBox="1"/>
          <p:nvPr/>
        </p:nvSpPr>
        <p:spPr>
          <a:xfrm>
            <a:off x="532619" y="4100947"/>
            <a:ext cx="3008476" cy="830997"/>
          </a:xfrm>
          <a:prstGeom prst="rect">
            <a:avLst/>
          </a:prstGeom>
          <a:noFill/>
        </p:spPr>
        <p:txBody>
          <a:bodyPr wrap="square" rtlCol="0">
            <a:spAutoFit/>
          </a:bodyPr>
          <a:lstStyle/>
          <a:p>
            <a:pPr algn="ctr"/>
            <a:r>
              <a:rPr lang="en-GB" sz="2400" b="1" dirty="0">
                <a:solidFill>
                  <a:schemeClr val="bg1"/>
                </a:solidFill>
              </a:rPr>
              <a:t>Punto di pareggio </a:t>
            </a:r>
          </a:p>
          <a:p>
            <a:pPr algn="ctr"/>
            <a:r>
              <a:rPr lang="en-GB" sz="2400" b="1" dirty="0">
                <a:solidFill>
                  <a:schemeClr val="bg1"/>
                </a:solidFill>
              </a:rPr>
              <a:t>notti all'anno</a:t>
            </a:r>
          </a:p>
        </p:txBody>
      </p:sp>
      <p:sp>
        <p:nvSpPr>
          <p:cNvPr id="35" name="TextBox 34">
            <a:extLst>
              <a:ext uri="{FF2B5EF4-FFF2-40B4-BE49-F238E27FC236}">
                <a16:creationId xmlns:a16="http://schemas.microsoft.com/office/drawing/2014/main" id="{FAA5045D-7C56-031A-6559-BC09E74517FA}"/>
              </a:ext>
            </a:extLst>
          </p:cNvPr>
          <p:cNvSpPr txBox="1"/>
          <p:nvPr/>
        </p:nvSpPr>
        <p:spPr>
          <a:xfrm>
            <a:off x="3642275" y="4084583"/>
            <a:ext cx="8327755" cy="1261884"/>
          </a:xfrm>
          <a:prstGeom prst="rect">
            <a:avLst/>
          </a:prstGeom>
          <a:noFill/>
        </p:spPr>
        <p:txBody>
          <a:bodyPr wrap="square" rtlCol="0">
            <a:spAutoFit/>
          </a:bodyPr>
          <a:lstStyle/>
          <a:p>
            <a:r>
              <a:rPr lang="en-US" b="1" dirty="0">
                <a:solidFill>
                  <a:srgbClr val="494949"/>
                </a:solidFill>
              </a:rPr>
              <a:t>Punto di pareggio notti all'anno </a:t>
            </a:r>
            <a:r>
              <a:rPr lang="en-US" sz="2000" i="1" dirty="0">
                <a:solidFill>
                  <a:srgbClr val="E96751"/>
                </a:solidFill>
              </a:rPr>
              <a:t>(Costi fissi ÷ Profitto per notte occupata) </a:t>
            </a:r>
            <a:r>
              <a:rPr lang="en-US" sz="2000" i="1" dirty="0">
                <a:solidFill>
                  <a:srgbClr val="595959"/>
                </a:solidFill>
              </a:rPr>
              <a:t>Il numero di notti prenotate necessarie per coprire i costi fissi</a:t>
            </a:r>
            <a:r>
              <a:rPr lang="en-US" i="1" dirty="0">
                <a:solidFill>
                  <a:srgbClr val="595959"/>
                </a:solidFill>
              </a:rPr>
              <a:t> 14.000 € di costi fissi ÷ 120 € di profitto per notte =</a:t>
            </a:r>
            <a:r>
              <a:rPr lang="en-US" b="1" i="1" dirty="0">
                <a:solidFill>
                  <a:srgbClr val="E96751"/>
                </a:solidFill>
              </a:rPr>
              <a:t> 117 notti di pareggio</a:t>
            </a:r>
            <a:br>
              <a:rPr lang="en-US" i="1" dirty="0">
                <a:solidFill>
                  <a:srgbClr val="595959"/>
                </a:solidFill>
              </a:rPr>
            </a:br>
            <a:r>
              <a:rPr lang="en-US" i="1" dirty="0">
                <a:solidFill>
                  <a:srgbClr val="595959"/>
                </a:solidFill>
              </a:rPr>
              <a:t>Devi prenotare 117 notti solo per raggiungere il punto di pareggio.</a:t>
            </a:r>
            <a:endParaRPr lang="en-GB" b="1" i="1" dirty="0">
              <a:solidFill>
                <a:srgbClr val="595959"/>
              </a:solidFill>
            </a:endParaRPr>
          </a:p>
        </p:txBody>
      </p:sp>
      <p:grpSp>
        <p:nvGrpSpPr>
          <p:cNvPr id="2" name="Group 1">
            <a:extLst>
              <a:ext uri="{FF2B5EF4-FFF2-40B4-BE49-F238E27FC236}">
                <a16:creationId xmlns:a16="http://schemas.microsoft.com/office/drawing/2014/main" id="{F87D7FDF-416F-7482-3922-4C36EA64E96C}"/>
              </a:ext>
            </a:extLst>
          </p:cNvPr>
          <p:cNvGrpSpPr/>
          <p:nvPr/>
        </p:nvGrpSpPr>
        <p:grpSpPr>
          <a:xfrm>
            <a:off x="155730" y="1400046"/>
            <a:ext cx="630739" cy="707886"/>
            <a:chOff x="1015996" y="1040208"/>
            <a:chExt cx="1016004" cy="1223667"/>
          </a:xfrm>
        </p:grpSpPr>
        <p:sp>
          <p:nvSpPr>
            <p:cNvPr id="3" name="Oval 2">
              <a:extLst>
                <a:ext uri="{FF2B5EF4-FFF2-40B4-BE49-F238E27FC236}">
                  <a16:creationId xmlns:a16="http://schemas.microsoft.com/office/drawing/2014/main" id="{90ABB174-9F60-9CF8-5A94-5BDB8E61D4A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F42B10DA-CCB2-5792-FDCC-D7CFF2E26157}"/>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1</a:t>
              </a:r>
            </a:p>
          </p:txBody>
        </p:sp>
      </p:grpSp>
      <p:grpSp>
        <p:nvGrpSpPr>
          <p:cNvPr id="5" name="Group 4">
            <a:extLst>
              <a:ext uri="{FF2B5EF4-FFF2-40B4-BE49-F238E27FC236}">
                <a16:creationId xmlns:a16="http://schemas.microsoft.com/office/drawing/2014/main" id="{E3E498D3-4B93-8A31-6741-BFC8F2EE7FD6}"/>
              </a:ext>
            </a:extLst>
          </p:cNvPr>
          <p:cNvGrpSpPr/>
          <p:nvPr/>
        </p:nvGrpSpPr>
        <p:grpSpPr>
          <a:xfrm>
            <a:off x="110837" y="2588584"/>
            <a:ext cx="630739" cy="707886"/>
            <a:chOff x="1015996" y="1040208"/>
            <a:chExt cx="1016004" cy="1223667"/>
          </a:xfrm>
        </p:grpSpPr>
        <p:sp>
          <p:nvSpPr>
            <p:cNvPr id="6" name="Oval 5">
              <a:extLst>
                <a:ext uri="{FF2B5EF4-FFF2-40B4-BE49-F238E27FC236}">
                  <a16:creationId xmlns:a16="http://schemas.microsoft.com/office/drawing/2014/main" id="{7D5F4BB3-36D1-37F9-849E-9767CAE8EA4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01A5414A-4A83-7138-A3F6-901A2A62D838}"/>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2</a:t>
              </a:r>
            </a:p>
          </p:txBody>
        </p:sp>
      </p:grpSp>
      <p:grpSp>
        <p:nvGrpSpPr>
          <p:cNvPr id="9" name="Group 8">
            <a:extLst>
              <a:ext uri="{FF2B5EF4-FFF2-40B4-BE49-F238E27FC236}">
                <a16:creationId xmlns:a16="http://schemas.microsoft.com/office/drawing/2014/main" id="{5DEFA2BE-AA3C-C8DA-1652-CAE9B4DF5093}"/>
              </a:ext>
            </a:extLst>
          </p:cNvPr>
          <p:cNvGrpSpPr/>
          <p:nvPr/>
        </p:nvGrpSpPr>
        <p:grpSpPr>
          <a:xfrm>
            <a:off x="103514" y="4139649"/>
            <a:ext cx="630739" cy="707886"/>
            <a:chOff x="1015996" y="1040208"/>
            <a:chExt cx="1016004" cy="1223667"/>
          </a:xfrm>
        </p:grpSpPr>
        <p:sp>
          <p:nvSpPr>
            <p:cNvPr id="15" name="Oval 14">
              <a:extLst>
                <a:ext uri="{FF2B5EF4-FFF2-40B4-BE49-F238E27FC236}">
                  <a16:creationId xmlns:a16="http://schemas.microsoft.com/office/drawing/2014/main" id="{CC434512-C9E6-4D6B-E7A3-69136EE3A7B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45AC2B25-1CB7-6D6E-D7D1-03A85CA19DB5}"/>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3</a:t>
              </a:r>
            </a:p>
          </p:txBody>
        </p:sp>
      </p:grpSp>
      <p:sp>
        <p:nvSpPr>
          <p:cNvPr id="31" name="Rectangle 30">
            <a:extLst>
              <a:ext uri="{FF2B5EF4-FFF2-40B4-BE49-F238E27FC236}">
                <a16:creationId xmlns:a16="http://schemas.microsoft.com/office/drawing/2014/main" id="{D81D5961-55B8-3763-90F4-1163FE675B90}"/>
              </a:ext>
            </a:extLst>
          </p:cNvPr>
          <p:cNvSpPr/>
          <p:nvPr/>
        </p:nvSpPr>
        <p:spPr>
          <a:xfrm>
            <a:off x="409579" y="5574351"/>
            <a:ext cx="11536687" cy="1046440"/>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2" name="Freeform: Shape 31">
            <a:extLst>
              <a:ext uri="{FF2B5EF4-FFF2-40B4-BE49-F238E27FC236}">
                <a16:creationId xmlns:a16="http://schemas.microsoft.com/office/drawing/2014/main" id="{F766C376-F7D2-D9C7-566D-8F09047DD5AE}"/>
              </a:ext>
            </a:extLst>
          </p:cNvPr>
          <p:cNvSpPr/>
          <p:nvPr/>
        </p:nvSpPr>
        <p:spPr>
          <a:xfrm>
            <a:off x="409579" y="5574351"/>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34" name="TextBox 33">
            <a:extLst>
              <a:ext uri="{FF2B5EF4-FFF2-40B4-BE49-F238E27FC236}">
                <a16:creationId xmlns:a16="http://schemas.microsoft.com/office/drawing/2014/main" id="{7D44E910-0699-89EF-3288-00B97C18B463}"/>
              </a:ext>
            </a:extLst>
          </p:cNvPr>
          <p:cNvSpPr txBox="1"/>
          <p:nvPr/>
        </p:nvSpPr>
        <p:spPr>
          <a:xfrm>
            <a:off x="532619" y="5623253"/>
            <a:ext cx="2936206" cy="830997"/>
          </a:xfrm>
          <a:prstGeom prst="rect">
            <a:avLst/>
          </a:prstGeom>
          <a:noFill/>
        </p:spPr>
        <p:txBody>
          <a:bodyPr wrap="square" rtlCol="0">
            <a:spAutoFit/>
          </a:bodyPr>
          <a:lstStyle/>
          <a:p>
            <a:pPr algn="ctr"/>
            <a:r>
              <a:rPr lang="en-GB" sz="2400" b="1" dirty="0">
                <a:solidFill>
                  <a:schemeClr val="bg1"/>
                </a:solidFill>
              </a:rPr>
              <a:t>Calcolare il tasso di occupazione</a:t>
            </a:r>
          </a:p>
        </p:txBody>
      </p:sp>
      <p:sp>
        <p:nvSpPr>
          <p:cNvPr id="36" name="TextBox 35">
            <a:extLst>
              <a:ext uri="{FF2B5EF4-FFF2-40B4-BE49-F238E27FC236}">
                <a16:creationId xmlns:a16="http://schemas.microsoft.com/office/drawing/2014/main" id="{6FF2CDCC-993F-E64C-4FE5-60663EB9DCC7}"/>
              </a:ext>
            </a:extLst>
          </p:cNvPr>
          <p:cNvSpPr txBox="1"/>
          <p:nvPr/>
        </p:nvSpPr>
        <p:spPr>
          <a:xfrm>
            <a:off x="3631749" y="5608358"/>
            <a:ext cx="8311439" cy="923330"/>
          </a:xfrm>
          <a:prstGeom prst="rect">
            <a:avLst/>
          </a:prstGeom>
          <a:noFill/>
        </p:spPr>
        <p:txBody>
          <a:bodyPr wrap="square" rtlCol="0">
            <a:spAutoFit/>
          </a:bodyPr>
          <a:lstStyle/>
          <a:p>
            <a:r>
              <a:rPr lang="en-US" b="1" dirty="0">
                <a:solidFill>
                  <a:srgbClr val="494949"/>
                </a:solidFill>
              </a:rPr>
              <a:t>Calcola il profitto per notte occupata </a:t>
            </a:r>
            <a:r>
              <a:rPr lang="en-US" i="1" dirty="0">
                <a:solidFill>
                  <a:srgbClr val="E96751"/>
                </a:solidFill>
              </a:rPr>
              <a:t>(Notti di pareggio ÷ Totale notti disponibili in un anno × 100)</a:t>
            </a:r>
            <a:r>
              <a:rPr lang="en-US" i="1" dirty="0">
                <a:solidFill>
                  <a:srgbClr val="595959"/>
                </a:solidFill>
              </a:rPr>
              <a:t> 117 notti di pareggio ÷ 365 notti disponibili =</a:t>
            </a:r>
            <a:r>
              <a:rPr lang="en-US" b="1" i="1" dirty="0">
                <a:solidFill>
                  <a:srgbClr val="E96751"/>
                </a:solidFill>
              </a:rPr>
              <a:t> 32% </a:t>
            </a:r>
            <a:r>
              <a:rPr lang="en-US" i="1" dirty="0">
                <a:solidFill>
                  <a:srgbClr val="595959"/>
                </a:solidFill>
              </a:rPr>
              <a:t>di tasso</a:t>
            </a:r>
            <a:r>
              <a:rPr lang="en-US" b="1" i="1" dirty="0">
                <a:solidFill>
                  <a:srgbClr val="E96751"/>
                </a:solidFill>
              </a:rPr>
              <a:t> di occupazione </a:t>
            </a:r>
            <a:r>
              <a:rPr lang="en-US" i="1" dirty="0">
                <a:solidFill>
                  <a:srgbClr val="595959"/>
                </a:solidFill>
              </a:rPr>
              <a:t>Per raggiungere il pareggio è necessario prenotare circa una notte su tre.</a:t>
            </a:r>
            <a:endParaRPr lang="en-GB" i="1" dirty="0">
              <a:solidFill>
                <a:srgbClr val="595959"/>
              </a:solidFill>
            </a:endParaRPr>
          </a:p>
        </p:txBody>
      </p:sp>
      <p:grpSp>
        <p:nvGrpSpPr>
          <p:cNvPr id="17" name="Group 16">
            <a:extLst>
              <a:ext uri="{FF2B5EF4-FFF2-40B4-BE49-F238E27FC236}">
                <a16:creationId xmlns:a16="http://schemas.microsoft.com/office/drawing/2014/main" id="{1B90AE4B-6120-9A23-B60B-941B73F5324A}"/>
              </a:ext>
            </a:extLst>
          </p:cNvPr>
          <p:cNvGrpSpPr/>
          <p:nvPr/>
        </p:nvGrpSpPr>
        <p:grpSpPr>
          <a:xfrm>
            <a:off x="74109" y="5641230"/>
            <a:ext cx="630739" cy="707886"/>
            <a:chOff x="1015996" y="1040208"/>
            <a:chExt cx="1016004" cy="1223667"/>
          </a:xfrm>
        </p:grpSpPr>
        <p:sp>
          <p:nvSpPr>
            <p:cNvPr id="18" name="Oval 17">
              <a:extLst>
                <a:ext uri="{FF2B5EF4-FFF2-40B4-BE49-F238E27FC236}">
                  <a16:creationId xmlns:a16="http://schemas.microsoft.com/office/drawing/2014/main" id="{F20EC1B9-EEA2-E9F0-6271-100E0AB0155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TextBox 20">
              <a:extLst>
                <a:ext uri="{FF2B5EF4-FFF2-40B4-BE49-F238E27FC236}">
                  <a16:creationId xmlns:a16="http://schemas.microsoft.com/office/drawing/2014/main" id="{39068E30-CFCB-7A53-2B07-AE2551A41E9A}"/>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4</a:t>
              </a:r>
            </a:p>
          </p:txBody>
        </p:sp>
      </p:grpSp>
    </p:spTree>
    <p:extLst>
      <p:ext uri="{BB962C8B-B14F-4D97-AF65-F5344CB8AC3E}">
        <p14:creationId xmlns:p14="http://schemas.microsoft.com/office/powerpoint/2010/main" val="1510286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C95C0-67FA-AE2C-A7F5-1AB9EB65C7C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41C1BC5-9C58-1CD5-5516-784600E83DDC}"/>
              </a:ext>
            </a:extLst>
          </p:cNvPr>
          <p:cNvSpPr>
            <a:spLocks noGrp="1"/>
          </p:cNvSpPr>
          <p:nvPr>
            <p:ph type="body" sz="quarter" idx="16"/>
          </p:nvPr>
        </p:nvSpPr>
        <p:spPr>
          <a:xfrm>
            <a:off x="2419350" y="424202"/>
            <a:ext cx="11241418" cy="803654"/>
          </a:xfrm>
        </p:spPr>
        <p:txBody>
          <a:bodyPr/>
          <a:lstStyle/>
          <a:p>
            <a:r>
              <a:rPr lang="en-US" dirty="0"/>
              <a:t>Esercizio: </a:t>
            </a:r>
            <a:r>
              <a:rPr lang="en-US" sz="2800" dirty="0">
                <a:solidFill>
                  <a:srgbClr val="E96751"/>
                </a:solidFill>
              </a:rPr>
              <a:t>notti di pareggio, costi e tasso di occupazione completi</a:t>
            </a:r>
          </a:p>
        </p:txBody>
      </p:sp>
      <p:sp>
        <p:nvSpPr>
          <p:cNvPr id="11" name="Rectangle 10">
            <a:extLst>
              <a:ext uri="{FF2B5EF4-FFF2-40B4-BE49-F238E27FC236}">
                <a16:creationId xmlns:a16="http://schemas.microsoft.com/office/drawing/2014/main" id="{BA5BC281-F807-D0D8-A95F-34EF6C7451F8}"/>
              </a:ext>
            </a:extLst>
          </p:cNvPr>
          <p:cNvSpPr/>
          <p:nvPr/>
        </p:nvSpPr>
        <p:spPr>
          <a:xfrm>
            <a:off x="409579" y="1360955"/>
            <a:ext cx="11549926" cy="1085030"/>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DA2718C8-006A-C67C-CA4A-6A053C76EE89}"/>
              </a:ext>
            </a:extLst>
          </p:cNvPr>
          <p:cNvSpPr/>
          <p:nvPr/>
        </p:nvSpPr>
        <p:spPr>
          <a:xfrm>
            <a:off x="409579" y="1360954"/>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Rectangle 12">
            <a:extLst>
              <a:ext uri="{FF2B5EF4-FFF2-40B4-BE49-F238E27FC236}">
                <a16:creationId xmlns:a16="http://schemas.microsoft.com/office/drawing/2014/main" id="{12FAB085-FA2C-2406-9788-FDAB66658C25}"/>
              </a:ext>
            </a:extLst>
          </p:cNvPr>
          <p:cNvSpPr/>
          <p:nvPr/>
        </p:nvSpPr>
        <p:spPr>
          <a:xfrm>
            <a:off x="409579" y="2566324"/>
            <a:ext cx="11549926" cy="135144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14D3E8B8-F6E0-E53A-CD0E-AB2F518A3924}"/>
              </a:ext>
            </a:extLst>
          </p:cNvPr>
          <p:cNvSpPr/>
          <p:nvPr/>
        </p:nvSpPr>
        <p:spPr>
          <a:xfrm>
            <a:off x="409579" y="2566324"/>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9" name="TextBox 18">
            <a:extLst>
              <a:ext uri="{FF2B5EF4-FFF2-40B4-BE49-F238E27FC236}">
                <a16:creationId xmlns:a16="http://schemas.microsoft.com/office/drawing/2014/main" id="{816BCB34-4729-B62F-AA02-DD5B035040C5}"/>
              </a:ext>
            </a:extLst>
          </p:cNvPr>
          <p:cNvSpPr txBox="1"/>
          <p:nvPr/>
        </p:nvSpPr>
        <p:spPr>
          <a:xfrm>
            <a:off x="532619" y="1526861"/>
            <a:ext cx="3008476" cy="461665"/>
          </a:xfrm>
          <a:prstGeom prst="rect">
            <a:avLst/>
          </a:prstGeom>
          <a:noFill/>
        </p:spPr>
        <p:txBody>
          <a:bodyPr wrap="square" rtlCol="0">
            <a:spAutoFit/>
          </a:bodyPr>
          <a:lstStyle/>
          <a:p>
            <a:pPr algn="ctr"/>
            <a:r>
              <a:rPr lang="en-GB" sz="2400" b="1" dirty="0">
                <a:solidFill>
                  <a:schemeClr val="bg1"/>
                </a:solidFill>
              </a:rPr>
              <a:t>Costi fissi annuali</a:t>
            </a:r>
          </a:p>
        </p:txBody>
      </p:sp>
      <p:sp>
        <p:nvSpPr>
          <p:cNvPr id="20" name="TextBox 19">
            <a:extLst>
              <a:ext uri="{FF2B5EF4-FFF2-40B4-BE49-F238E27FC236}">
                <a16:creationId xmlns:a16="http://schemas.microsoft.com/office/drawing/2014/main" id="{C54A5CC3-5096-845D-F174-BDD01CECB9FE}"/>
              </a:ext>
            </a:extLst>
          </p:cNvPr>
          <p:cNvSpPr txBox="1"/>
          <p:nvPr/>
        </p:nvSpPr>
        <p:spPr>
          <a:xfrm>
            <a:off x="596074" y="2586334"/>
            <a:ext cx="2936206" cy="830997"/>
          </a:xfrm>
          <a:prstGeom prst="rect">
            <a:avLst/>
          </a:prstGeom>
          <a:noFill/>
        </p:spPr>
        <p:txBody>
          <a:bodyPr wrap="square" rtlCol="0">
            <a:spAutoFit/>
          </a:bodyPr>
          <a:lstStyle/>
          <a:p>
            <a:pPr algn="ctr"/>
            <a:r>
              <a:rPr lang="en-GB" sz="2400" b="1" dirty="0">
                <a:solidFill>
                  <a:schemeClr val="bg1"/>
                </a:solidFill>
              </a:rPr>
              <a:t>Utile per notte occupata</a:t>
            </a:r>
          </a:p>
        </p:txBody>
      </p:sp>
      <p:sp>
        <p:nvSpPr>
          <p:cNvPr id="23" name="TextBox 22">
            <a:extLst>
              <a:ext uri="{FF2B5EF4-FFF2-40B4-BE49-F238E27FC236}">
                <a16:creationId xmlns:a16="http://schemas.microsoft.com/office/drawing/2014/main" id="{08E5DBB3-72B5-870C-974F-0F158C0AA4C7}"/>
              </a:ext>
            </a:extLst>
          </p:cNvPr>
          <p:cNvSpPr txBox="1"/>
          <p:nvPr/>
        </p:nvSpPr>
        <p:spPr>
          <a:xfrm>
            <a:off x="3631750" y="1348195"/>
            <a:ext cx="8303991" cy="1061829"/>
          </a:xfrm>
          <a:prstGeom prst="rect">
            <a:avLst/>
          </a:prstGeom>
          <a:noFill/>
        </p:spPr>
        <p:txBody>
          <a:bodyPr wrap="square" rtlCol="0">
            <a:spAutoFit/>
          </a:bodyPr>
          <a:lstStyle/>
          <a:p>
            <a:r>
              <a:rPr lang="en-US" sz="2100" b="1" dirty="0">
                <a:solidFill>
                  <a:srgbClr val="494949"/>
                </a:solidFill>
              </a:rPr>
              <a:t>Calcola i costi fissi annuali </a:t>
            </a:r>
            <a:r>
              <a:rPr lang="en-IE" sz="2100" dirty="0">
                <a:solidFill>
                  <a:srgbClr val="494949"/>
                </a:solidFill>
              </a:rPr>
              <a:t>(ad es. assicurazione, rate del mutuo, internet). </a:t>
            </a:r>
            <a:r>
              <a:rPr lang="en-US" sz="2100" i="1" dirty="0">
                <a:solidFill>
                  <a:srgbClr val="595959"/>
                </a:solidFill>
              </a:rPr>
              <a:t>Si tratta di spese fisse che devi sostenere indipendentemente dal numero di prenotazioni. </a:t>
            </a:r>
            <a:r>
              <a:rPr lang="en-IE" sz="2100" b="1" i="1" dirty="0">
                <a:solidFill>
                  <a:srgbClr val="E96751"/>
                </a:solidFill>
              </a:rPr>
              <a:t>Costi fissi annuali totali </a:t>
            </a:r>
            <a:r>
              <a:rPr lang="en-IE" sz="2100" b="1" dirty="0">
                <a:solidFill>
                  <a:srgbClr val="E96751"/>
                </a:solidFill>
              </a:rPr>
              <a:t>€ </a:t>
            </a:r>
            <a:r>
              <a:rPr lang="en-IE" sz="2100" dirty="0">
                <a:solidFill>
                  <a:srgbClr val="E96751"/>
                </a:solidFill>
                <a:highlight>
                  <a:srgbClr val="FFFF00"/>
                </a:highlight>
              </a:rPr>
              <a:t>[inserisci cifra]</a:t>
            </a:r>
            <a:r>
              <a:rPr lang="en-IE" sz="2100" b="1" dirty="0">
                <a:solidFill>
                  <a:srgbClr val="E96751"/>
                </a:solidFill>
              </a:rPr>
              <a:t>/anno</a:t>
            </a:r>
            <a:endParaRPr lang="en-GB" sz="2100" b="1" i="1" dirty="0">
              <a:solidFill>
                <a:srgbClr val="E96751"/>
              </a:solidFill>
            </a:endParaRPr>
          </a:p>
        </p:txBody>
      </p:sp>
      <p:sp>
        <p:nvSpPr>
          <p:cNvPr id="27" name="TextBox 26">
            <a:extLst>
              <a:ext uri="{FF2B5EF4-FFF2-40B4-BE49-F238E27FC236}">
                <a16:creationId xmlns:a16="http://schemas.microsoft.com/office/drawing/2014/main" id="{7FD09720-4E5E-1360-4F97-F78763E8DB8F}"/>
              </a:ext>
            </a:extLst>
          </p:cNvPr>
          <p:cNvSpPr txBox="1"/>
          <p:nvPr/>
        </p:nvSpPr>
        <p:spPr>
          <a:xfrm>
            <a:off x="3681651" y="2500291"/>
            <a:ext cx="8251012" cy="1323439"/>
          </a:xfrm>
          <a:prstGeom prst="rect">
            <a:avLst/>
          </a:prstGeom>
          <a:noFill/>
        </p:spPr>
        <p:txBody>
          <a:bodyPr wrap="square" rtlCol="0">
            <a:spAutoFit/>
          </a:bodyPr>
          <a:lstStyle/>
          <a:p>
            <a:r>
              <a:rPr lang="en-US" sz="2000" i="1" dirty="0">
                <a:solidFill>
                  <a:srgbClr val="E96751"/>
                </a:solidFill>
              </a:rPr>
              <a:t>(Tariffa media per notte - Costo variabile per notte). </a:t>
            </a:r>
          </a:p>
          <a:p>
            <a:r>
              <a:rPr lang="en-US" sz="2000" b="1" dirty="0">
                <a:solidFill>
                  <a:srgbClr val="494949"/>
                </a:solidFill>
              </a:rPr>
              <a:t>La tua tariffa per notte </a:t>
            </a:r>
            <a:r>
              <a:rPr lang="en-US" sz="2000" dirty="0">
                <a:solidFill>
                  <a:srgbClr val="494949"/>
                </a:solidFill>
              </a:rPr>
              <a:t>– Costi variabili (ad es. pulizie, pacchetti di benvenuto, utenze per ospite) </a:t>
            </a:r>
            <a:r>
              <a:rPr lang="en-US" sz="2000" i="1" dirty="0">
                <a:solidFill>
                  <a:srgbClr val="595959"/>
                </a:solidFill>
              </a:rPr>
              <a:t>€ </a:t>
            </a:r>
            <a:r>
              <a:rPr lang="en-IE" sz="2000" dirty="0">
                <a:solidFill>
                  <a:srgbClr val="E96751"/>
                </a:solidFill>
                <a:highlight>
                  <a:srgbClr val="FFFF00"/>
                </a:highlight>
              </a:rPr>
              <a:t>[inserire cifra] </a:t>
            </a:r>
            <a:r>
              <a:rPr lang="en-US" sz="2000" i="1" dirty="0">
                <a:solidFill>
                  <a:srgbClr val="595959"/>
                </a:solidFill>
              </a:rPr>
              <a:t>/notte e ti costa € </a:t>
            </a:r>
            <a:r>
              <a:rPr lang="en-IE" sz="2000" dirty="0">
                <a:solidFill>
                  <a:srgbClr val="E96751"/>
                </a:solidFill>
                <a:highlight>
                  <a:srgbClr val="FFFF00"/>
                </a:highlight>
              </a:rPr>
              <a:t>[inserire cifra] </a:t>
            </a:r>
            <a:r>
              <a:rPr lang="en-US" sz="2000" i="1" dirty="0">
                <a:solidFill>
                  <a:srgbClr val="595959"/>
                </a:solidFill>
              </a:rPr>
              <a:t>ospitare un ospite, </a:t>
            </a:r>
            <a:r>
              <a:rPr lang="en-US" sz="2000" b="1" i="1" dirty="0">
                <a:solidFill>
                  <a:srgbClr val="E96751"/>
                </a:solidFill>
              </a:rPr>
              <a:t>il</a:t>
            </a:r>
            <a:r>
              <a:rPr lang="en-US" sz="2000" i="1" dirty="0">
                <a:solidFill>
                  <a:srgbClr val="595959"/>
                </a:solidFill>
              </a:rPr>
              <a:t> tuo </a:t>
            </a:r>
            <a:r>
              <a:rPr lang="en-US" sz="2000" b="1" i="1" dirty="0">
                <a:solidFill>
                  <a:srgbClr val="E96751"/>
                </a:solidFill>
              </a:rPr>
              <a:t>profitto per notte è </a:t>
            </a:r>
            <a:r>
              <a:rPr lang="en-US" sz="2000" i="1" dirty="0">
                <a:solidFill>
                  <a:srgbClr val="595959"/>
                </a:solidFill>
              </a:rPr>
              <a:t>di</a:t>
            </a:r>
            <a:r>
              <a:rPr lang="en-US" sz="2000" b="1" i="1" dirty="0">
                <a:solidFill>
                  <a:srgbClr val="E96751"/>
                </a:solidFill>
              </a:rPr>
              <a:t> € </a:t>
            </a:r>
            <a:r>
              <a:rPr lang="en-IE" sz="2000" dirty="0">
                <a:solidFill>
                  <a:srgbClr val="E96751"/>
                </a:solidFill>
                <a:highlight>
                  <a:srgbClr val="FFFF00"/>
                </a:highlight>
              </a:rPr>
              <a:t>[inserire cifra]</a:t>
            </a:r>
            <a:r>
              <a:rPr lang="en-US" sz="2000" i="1" dirty="0">
                <a:solidFill>
                  <a:srgbClr val="E96751"/>
                </a:solidFill>
              </a:rPr>
              <a:t>. </a:t>
            </a:r>
            <a:r>
              <a:rPr lang="en-US" sz="2000" i="1" dirty="0">
                <a:solidFill>
                  <a:srgbClr val="595959"/>
                </a:solidFill>
              </a:rPr>
              <a:t>Questo copre i tuoi costi fissi.</a:t>
            </a:r>
            <a:endParaRPr lang="en-GB" sz="2000" i="1" dirty="0">
              <a:solidFill>
                <a:srgbClr val="595959"/>
              </a:solidFill>
            </a:endParaRPr>
          </a:p>
        </p:txBody>
      </p:sp>
      <p:sp>
        <p:nvSpPr>
          <p:cNvPr id="29" name="Rectangle 28">
            <a:extLst>
              <a:ext uri="{FF2B5EF4-FFF2-40B4-BE49-F238E27FC236}">
                <a16:creationId xmlns:a16="http://schemas.microsoft.com/office/drawing/2014/main" id="{9BCF4EB0-F4B3-F647-85E1-B26960C42C4B}"/>
              </a:ext>
            </a:extLst>
          </p:cNvPr>
          <p:cNvSpPr/>
          <p:nvPr/>
        </p:nvSpPr>
        <p:spPr>
          <a:xfrm>
            <a:off x="409579" y="4074448"/>
            <a:ext cx="11560451" cy="138226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Shape 29">
            <a:extLst>
              <a:ext uri="{FF2B5EF4-FFF2-40B4-BE49-F238E27FC236}">
                <a16:creationId xmlns:a16="http://schemas.microsoft.com/office/drawing/2014/main" id="{3617665B-F693-5C3A-967B-ECABBCA984E3}"/>
              </a:ext>
            </a:extLst>
          </p:cNvPr>
          <p:cNvSpPr/>
          <p:nvPr/>
        </p:nvSpPr>
        <p:spPr>
          <a:xfrm>
            <a:off x="409579" y="4074447"/>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33" name="TextBox 32">
            <a:extLst>
              <a:ext uri="{FF2B5EF4-FFF2-40B4-BE49-F238E27FC236}">
                <a16:creationId xmlns:a16="http://schemas.microsoft.com/office/drawing/2014/main" id="{AB1E76DB-21A7-7138-0987-9F7B8DA0F3AA}"/>
              </a:ext>
            </a:extLst>
          </p:cNvPr>
          <p:cNvSpPr txBox="1"/>
          <p:nvPr/>
        </p:nvSpPr>
        <p:spPr>
          <a:xfrm>
            <a:off x="532619" y="4100947"/>
            <a:ext cx="3008476" cy="830997"/>
          </a:xfrm>
          <a:prstGeom prst="rect">
            <a:avLst/>
          </a:prstGeom>
          <a:noFill/>
        </p:spPr>
        <p:txBody>
          <a:bodyPr wrap="square" rtlCol="0">
            <a:spAutoFit/>
          </a:bodyPr>
          <a:lstStyle/>
          <a:p>
            <a:pPr algn="ctr"/>
            <a:r>
              <a:rPr lang="en-GB" sz="2400" b="1" dirty="0">
                <a:solidFill>
                  <a:schemeClr val="bg1"/>
                </a:solidFill>
              </a:rPr>
              <a:t>Punto di pareggio </a:t>
            </a:r>
          </a:p>
          <a:p>
            <a:pPr algn="ctr"/>
            <a:r>
              <a:rPr lang="en-GB" sz="2400" b="1" dirty="0">
                <a:solidFill>
                  <a:schemeClr val="bg1"/>
                </a:solidFill>
              </a:rPr>
              <a:t>notti all'anno</a:t>
            </a:r>
          </a:p>
        </p:txBody>
      </p:sp>
      <p:sp>
        <p:nvSpPr>
          <p:cNvPr id="35" name="TextBox 34">
            <a:extLst>
              <a:ext uri="{FF2B5EF4-FFF2-40B4-BE49-F238E27FC236}">
                <a16:creationId xmlns:a16="http://schemas.microsoft.com/office/drawing/2014/main" id="{ADA98A19-B352-D9F3-F00C-90850D9ABAFA}"/>
              </a:ext>
            </a:extLst>
          </p:cNvPr>
          <p:cNvSpPr txBox="1"/>
          <p:nvPr/>
        </p:nvSpPr>
        <p:spPr>
          <a:xfrm>
            <a:off x="3642275" y="4084583"/>
            <a:ext cx="8327755" cy="1323439"/>
          </a:xfrm>
          <a:prstGeom prst="rect">
            <a:avLst/>
          </a:prstGeom>
          <a:noFill/>
        </p:spPr>
        <p:txBody>
          <a:bodyPr wrap="square" rtlCol="0">
            <a:spAutoFit/>
          </a:bodyPr>
          <a:lstStyle/>
          <a:p>
            <a:r>
              <a:rPr lang="en-US" sz="2000" b="1" dirty="0">
                <a:solidFill>
                  <a:srgbClr val="494949"/>
                </a:solidFill>
              </a:rPr>
              <a:t>Punto di pareggio notti all'anno </a:t>
            </a:r>
            <a:r>
              <a:rPr lang="en-US" sz="2000" i="1" dirty="0">
                <a:solidFill>
                  <a:srgbClr val="E96751"/>
                </a:solidFill>
              </a:rPr>
              <a:t>(Costi fissi ÷ Profitto per notte occupata) </a:t>
            </a:r>
            <a:r>
              <a:rPr lang="en-US" sz="2000" i="1" dirty="0">
                <a:solidFill>
                  <a:srgbClr val="595959"/>
                </a:solidFill>
              </a:rPr>
              <a:t>Il numero di notti prenotate necessarie per coprire i costi fissi € </a:t>
            </a:r>
            <a:r>
              <a:rPr lang="en-IE" sz="2000" dirty="0">
                <a:solidFill>
                  <a:srgbClr val="E96751"/>
                </a:solidFill>
                <a:highlight>
                  <a:srgbClr val="FFFF00"/>
                </a:highlight>
              </a:rPr>
              <a:t>[inserire cifra] </a:t>
            </a:r>
            <a:r>
              <a:rPr lang="en-US" sz="2000" i="1" dirty="0">
                <a:solidFill>
                  <a:srgbClr val="595959"/>
                </a:solidFill>
              </a:rPr>
              <a:t>costi fissi ÷ € </a:t>
            </a:r>
            <a:r>
              <a:rPr lang="en-IE" sz="2000" dirty="0">
                <a:solidFill>
                  <a:srgbClr val="E96751"/>
                </a:solidFill>
                <a:highlight>
                  <a:srgbClr val="FFFF00"/>
                </a:highlight>
              </a:rPr>
              <a:t>[inserire cifra] </a:t>
            </a:r>
            <a:r>
              <a:rPr lang="en-US" sz="2000" i="1" dirty="0">
                <a:solidFill>
                  <a:srgbClr val="595959"/>
                </a:solidFill>
              </a:rPr>
              <a:t>profitto per notte = </a:t>
            </a:r>
            <a:r>
              <a:rPr lang="en-IE" sz="2000" dirty="0">
                <a:solidFill>
                  <a:srgbClr val="E96751"/>
                </a:solidFill>
                <a:highlight>
                  <a:srgbClr val="FFFF00"/>
                </a:highlight>
              </a:rPr>
              <a:t>[inserire cifra] </a:t>
            </a:r>
            <a:r>
              <a:rPr lang="en-US" sz="2000" b="1" i="1" dirty="0">
                <a:solidFill>
                  <a:srgbClr val="E96751"/>
                </a:solidFill>
              </a:rPr>
              <a:t>notti di pareggio</a:t>
            </a:r>
            <a:br>
              <a:rPr lang="en-US" sz="2000" i="1" dirty="0">
                <a:solidFill>
                  <a:srgbClr val="595959"/>
                </a:solidFill>
              </a:rPr>
            </a:br>
            <a:r>
              <a:rPr lang="en-US" sz="2000" i="1" dirty="0">
                <a:solidFill>
                  <a:srgbClr val="595959"/>
                </a:solidFill>
              </a:rPr>
              <a:t>Devi prenotare </a:t>
            </a:r>
            <a:r>
              <a:rPr lang="en-IE" sz="2000" dirty="0">
                <a:solidFill>
                  <a:srgbClr val="E96751"/>
                </a:solidFill>
                <a:highlight>
                  <a:srgbClr val="FFFF00"/>
                </a:highlight>
              </a:rPr>
              <a:t>[inserire cifra] </a:t>
            </a:r>
            <a:r>
              <a:rPr lang="en-US" sz="2000" i="1" dirty="0">
                <a:solidFill>
                  <a:srgbClr val="595959"/>
                </a:solidFill>
              </a:rPr>
              <a:t>notti solo per raggiungere il punto di pareggio.</a:t>
            </a:r>
            <a:endParaRPr lang="en-GB" sz="2000" b="1" i="1" dirty="0">
              <a:solidFill>
                <a:srgbClr val="595959"/>
              </a:solidFill>
            </a:endParaRPr>
          </a:p>
        </p:txBody>
      </p:sp>
      <p:grpSp>
        <p:nvGrpSpPr>
          <p:cNvPr id="2" name="Group 1">
            <a:extLst>
              <a:ext uri="{FF2B5EF4-FFF2-40B4-BE49-F238E27FC236}">
                <a16:creationId xmlns:a16="http://schemas.microsoft.com/office/drawing/2014/main" id="{72D11DD5-A622-24F7-DECC-5976C3F1DB26}"/>
              </a:ext>
            </a:extLst>
          </p:cNvPr>
          <p:cNvGrpSpPr/>
          <p:nvPr/>
        </p:nvGrpSpPr>
        <p:grpSpPr>
          <a:xfrm>
            <a:off x="155730" y="1400046"/>
            <a:ext cx="630739" cy="707886"/>
            <a:chOff x="1015996" y="1040208"/>
            <a:chExt cx="1016004" cy="1223667"/>
          </a:xfrm>
        </p:grpSpPr>
        <p:sp>
          <p:nvSpPr>
            <p:cNvPr id="3" name="Oval 2">
              <a:extLst>
                <a:ext uri="{FF2B5EF4-FFF2-40B4-BE49-F238E27FC236}">
                  <a16:creationId xmlns:a16="http://schemas.microsoft.com/office/drawing/2014/main" id="{CEB66DD3-F973-6233-C857-0CA15A2C8356}"/>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260828BD-01C6-8752-DF08-A775A9F958C0}"/>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1</a:t>
              </a:r>
            </a:p>
          </p:txBody>
        </p:sp>
      </p:grpSp>
      <p:grpSp>
        <p:nvGrpSpPr>
          <p:cNvPr id="5" name="Group 4">
            <a:extLst>
              <a:ext uri="{FF2B5EF4-FFF2-40B4-BE49-F238E27FC236}">
                <a16:creationId xmlns:a16="http://schemas.microsoft.com/office/drawing/2014/main" id="{253659E4-F9EC-1C6E-51BB-E68A09337A66}"/>
              </a:ext>
            </a:extLst>
          </p:cNvPr>
          <p:cNvGrpSpPr/>
          <p:nvPr/>
        </p:nvGrpSpPr>
        <p:grpSpPr>
          <a:xfrm>
            <a:off x="110837" y="2588584"/>
            <a:ext cx="630739" cy="707886"/>
            <a:chOff x="1015996" y="1040208"/>
            <a:chExt cx="1016004" cy="1223667"/>
          </a:xfrm>
        </p:grpSpPr>
        <p:sp>
          <p:nvSpPr>
            <p:cNvPr id="6" name="Oval 5">
              <a:extLst>
                <a:ext uri="{FF2B5EF4-FFF2-40B4-BE49-F238E27FC236}">
                  <a16:creationId xmlns:a16="http://schemas.microsoft.com/office/drawing/2014/main" id="{D70A446A-D29F-ED58-6D27-A51F1EF619B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C81C427D-2461-5951-AFEA-84B659EEFB26}"/>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2</a:t>
              </a:r>
            </a:p>
          </p:txBody>
        </p:sp>
      </p:grpSp>
      <p:grpSp>
        <p:nvGrpSpPr>
          <p:cNvPr id="9" name="Group 8">
            <a:extLst>
              <a:ext uri="{FF2B5EF4-FFF2-40B4-BE49-F238E27FC236}">
                <a16:creationId xmlns:a16="http://schemas.microsoft.com/office/drawing/2014/main" id="{F4BDA340-C765-03C7-5C06-90CA62111D2D}"/>
              </a:ext>
            </a:extLst>
          </p:cNvPr>
          <p:cNvGrpSpPr/>
          <p:nvPr/>
        </p:nvGrpSpPr>
        <p:grpSpPr>
          <a:xfrm>
            <a:off x="103514" y="4139649"/>
            <a:ext cx="630739" cy="707886"/>
            <a:chOff x="1015996" y="1040208"/>
            <a:chExt cx="1016004" cy="1223667"/>
          </a:xfrm>
        </p:grpSpPr>
        <p:sp>
          <p:nvSpPr>
            <p:cNvPr id="15" name="Oval 14">
              <a:extLst>
                <a:ext uri="{FF2B5EF4-FFF2-40B4-BE49-F238E27FC236}">
                  <a16:creationId xmlns:a16="http://schemas.microsoft.com/office/drawing/2014/main" id="{7C750DB5-0B9F-60B1-A105-96E73A8A7346}"/>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9E61826B-9D58-9B2E-28AC-E8795DD8A663}"/>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3</a:t>
              </a:r>
            </a:p>
          </p:txBody>
        </p:sp>
      </p:grpSp>
      <p:sp>
        <p:nvSpPr>
          <p:cNvPr id="31" name="Rectangle 30">
            <a:extLst>
              <a:ext uri="{FF2B5EF4-FFF2-40B4-BE49-F238E27FC236}">
                <a16:creationId xmlns:a16="http://schemas.microsoft.com/office/drawing/2014/main" id="{C6121E22-9452-CC5A-6907-7474A6F9EDA0}"/>
              </a:ext>
            </a:extLst>
          </p:cNvPr>
          <p:cNvSpPr/>
          <p:nvPr/>
        </p:nvSpPr>
        <p:spPr>
          <a:xfrm>
            <a:off x="409579" y="5574351"/>
            <a:ext cx="11536687" cy="1046440"/>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2" name="Freeform: Shape 31">
            <a:extLst>
              <a:ext uri="{FF2B5EF4-FFF2-40B4-BE49-F238E27FC236}">
                <a16:creationId xmlns:a16="http://schemas.microsoft.com/office/drawing/2014/main" id="{E6D3B666-1725-F566-7B26-6C9E51E45002}"/>
              </a:ext>
            </a:extLst>
          </p:cNvPr>
          <p:cNvSpPr/>
          <p:nvPr/>
        </p:nvSpPr>
        <p:spPr>
          <a:xfrm>
            <a:off x="409579" y="5574351"/>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34" name="TextBox 33">
            <a:extLst>
              <a:ext uri="{FF2B5EF4-FFF2-40B4-BE49-F238E27FC236}">
                <a16:creationId xmlns:a16="http://schemas.microsoft.com/office/drawing/2014/main" id="{FC42F252-AB40-B4E2-2D59-07C7899C9746}"/>
              </a:ext>
            </a:extLst>
          </p:cNvPr>
          <p:cNvSpPr txBox="1"/>
          <p:nvPr/>
        </p:nvSpPr>
        <p:spPr>
          <a:xfrm>
            <a:off x="532619" y="5623253"/>
            <a:ext cx="2936206" cy="830997"/>
          </a:xfrm>
          <a:prstGeom prst="rect">
            <a:avLst/>
          </a:prstGeom>
          <a:noFill/>
        </p:spPr>
        <p:txBody>
          <a:bodyPr wrap="square" rtlCol="0">
            <a:spAutoFit/>
          </a:bodyPr>
          <a:lstStyle/>
          <a:p>
            <a:pPr algn="ctr"/>
            <a:r>
              <a:rPr lang="en-GB" sz="2400" b="1" dirty="0">
                <a:solidFill>
                  <a:schemeClr val="bg1"/>
                </a:solidFill>
              </a:rPr>
              <a:t>Calcolare il tasso di occupazione</a:t>
            </a:r>
          </a:p>
        </p:txBody>
      </p:sp>
      <p:sp>
        <p:nvSpPr>
          <p:cNvPr id="36" name="TextBox 35">
            <a:extLst>
              <a:ext uri="{FF2B5EF4-FFF2-40B4-BE49-F238E27FC236}">
                <a16:creationId xmlns:a16="http://schemas.microsoft.com/office/drawing/2014/main" id="{76662A6A-3DB4-2472-998F-7000F76480CD}"/>
              </a:ext>
            </a:extLst>
          </p:cNvPr>
          <p:cNvSpPr txBox="1"/>
          <p:nvPr/>
        </p:nvSpPr>
        <p:spPr>
          <a:xfrm>
            <a:off x="3631749" y="5597207"/>
            <a:ext cx="8311439" cy="1015663"/>
          </a:xfrm>
          <a:prstGeom prst="rect">
            <a:avLst/>
          </a:prstGeom>
          <a:noFill/>
        </p:spPr>
        <p:txBody>
          <a:bodyPr wrap="square" rtlCol="0">
            <a:spAutoFit/>
          </a:bodyPr>
          <a:lstStyle/>
          <a:p>
            <a:r>
              <a:rPr lang="en-US" sz="2000" b="1" dirty="0">
                <a:solidFill>
                  <a:srgbClr val="494949"/>
                </a:solidFill>
              </a:rPr>
              <a:t>Calcola il profitto per notte occupata </a:t>
            </a:r>
            <a:r>
              <a:rPr lang="en-US" sz="2000" i="1" dirty="0">
                <a:solidFill>
                  <a:srgbClr val="E96751"/>
                </a:solidFill>
              </a:rPr>
              <a:t>(notti di pareggio ÷ totale notti disponibili in un anno × 100) </a:t>
            </a:r>
            <a:r>
              <a:rPr lang="en-IE" sz="2000" dirty="0">
                <a:solidFill>
                  <a:srgbClr val="E96751"/>
                </a:solidFill>
                <a:highlight>
                  <a:srgbClr val="FFFF00"/>
                </a:highlight>
              </a:rPr>
              <a:t>[inserisci cifra] </a:t>
            </a:r>
            <a:r>
              <a:rPr lang="en-US" sz="2000" i="1" dirty="0">
                <a:solidFill>
                  <a:srgbClr val="595959"/>
                </a:solidFill>
              </a:rPr>
              <a:t>notti di pareggio ÷ 365 notti disponibili = </a:t>
            </a:r>
            <a:r>
              <a:rPr lang="en-IE" sz="2000" dirty="0">
                <a:solidFill>
                  <a:srgbClr val="E96751"/>
                </a:solidFill>
                <a:highlight>
                  <a:srgbClr val="FFFF00"/>
                </a:highlight>
              </a:rPr>
              <a:t>[inserisci cifra] </a:t>
            </a:r>
            <a:r>
              <a:rPr lang="en-US" sz="2000" b="1" i="1" dirty="0">
                <a:solidFill>
                  <a:srgbClr val="E96751"/>
                </a:solidFill>
              </a:rPr>
              <a:t>% </a:t>
            </a:r>
            <a:r>
              <a:rPr lang="en-US" sz="2000" i="1" dirty="0">
                <a:solidFill>
                  <a:srgbClr val="595959"/>
                </a:solidFill>
              </a:rPr>
              <a:t>tasso</a:t>
            </a:r>
            <a:r>
              <a:rPr lang="en-US" sz="2000" b="1" i="1" dirty="0">
                <a:solidFill>
                  <a:srgbClr val="E96751"/>
                </a:solidFill>
              </a:rPr>
              <a:t> di occupazione</a:t>
            </a:r>
            <a:r>
              <a:rPr lang="en-US" sz="2000" i="1" dirty="0">
                <a:solidFill>
                  <a:srgbClr val="595959"/>
                </a:solidFill>
              </a:rPr>
              <a:t>.</a:t>
            </a:r>
            <a:endParaRPr lang="en-GB" sz="2000" i="1" dirty="0">
              <a:solidFill>
                <a:srgbClr val="595959"/>
              </a:solidFill>
            </a:endParaRPr>
          </a:p>
        </p:txBody>
      </p:sp>
      <p:grpSp>
        <p:nvGrpSpPr>
          <p:cNvPr id="17" name="Group 16">
            <a:extLst>
              <a:ext uri="{FF2B5EF4-FFF2-40B4-BE49-F238E27FC236}">
                <a16:creationId xmlns:a16="http://schemas.microsoft.com/office/drawing/2014/main" id="{7BEED0C2-5A20-CAB2-6156-8D5C0C659B88}"/>
              </a:ext>
            </a:extLst>
          </p:cNvPr>
          <p:cNvGrpSpPr/>
          <p:nvPr/>
        </p:nvGrpSpPr>
        <p:grpSpPr>
          <a:xfrm>
            <a:off x="74109" y="5641230"/>
            <a:ext cx="630739" cy="707886"/>
            <a:chOff x="1015996" y="1040208"/>
            <a:chExt cx="1016004" cy="1223667"/>
          </a:xfrm>
        </p:grpSpPr>
        <p:sp>
          <p:nvSpPr>
            <p:cNvPr id="18" name="Oval 17">
              <a:extLst>
                <a:ext uri="{FF2B5EF4-FFF2-40B4-BE49-F238E27FC236}">
                  <a16:creationId xmlns:a16="http://schemas.microsoft.com/office/drawing/2014/main" id="{AD2FA5C5-909E-B13A-C85A-C59338E91C1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TextBox 20">
              <a:extLst>
                <a:ext uri="{FF2B5EF4-FFF2-40B4-BE49-F238E27FC236}">
                  <a16:creationId xmlns:a16="http://schemas.microsoft.com/office/drawing/2014/main" id="{69DE0404-3E06-11C6-82EC-86DB6A76A2DB}"/>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4</a:t>
              </a:r>
            </a:p>
          </p:txBody>
        </p:sp>
      </p:grpSp>
      <p:pic>
        <p:nvPicPr>
          <p:cNvPr id="10" name="Picture 9">
            <a:extLst>
              <a:ext uri="{FF2B5EF4-FFF2-40B4-BE49-F238E27FC236}">
                <a16:creationId xmlns:a16="http://schemas.microsoft.com/office/drawing/2014/main" id="{95D245DC-D45C-D097-E38C-5C64BD2AAEA2}"/>
              </a:ext>
            </a:extLst>
          </p:cNvPr>
          <p:cNvPicPr>
            <a:picLocks noChangeAspect="1"/>
          </p:cNvPicPr>
          <p:nvPr/>
        </p:nvPicPr>
        <p:blipFill>
          <a:blip r:embed="rId2"/>
          <a:stretch>
            <a:fillRect/>
          </a:stretch>
        </p:blipFill>
        <p:spPr>
          <a:xfrm>
            <a:off x="998875" y="256072"/>
            <a:ext cx="1420475" cy="1091491"/>
          </a:xfrm>
          <a:prstGeom prst="rect">
            <a:avLst/>
          </a:prstGeom>
        </p:spPr>
      </p:pic>
    </p:spTree>
    <p:extLst>
      <p:ext uri="{BB962C8B-B14F-4D97-AF65-F5344CB8AC3E}">
        <p14:creationId xmlns:p14="http://schemas.microsoft.com/office/powerpoint/2010/main" val="37913134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65278-C743-4249-9435-83D7C940D28B}"/>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59A54F6F-8F69-07FF-0554-9F582D75224E}"/>
              </a:ext>
            </a:extLst>
          </p:cNvPr>
          <p:cNvSpPr>
            <a:spLocks noGrp="1"/>
          </p:cNvSpPr>
          <p:nvPr>
            <p:ph type="body" sz="quarter" idx="4294967295"/>
          </p:nvPr>
        </p:nvSpPr>
        <p:spPr>
          <a:xfrm>
            <a:off x="675021" y="3392026"/>
            <a:ext cx="2659850" cy="1049221"/>
          </a:xfrm>
          <a:prstGeom prst="rect">
            <a:avLst/>
          </a:prstGeom>
        </p:spPr>
        <p:txBody>
          <a:bodyPr/>
          <a:lstStyle/>
          <a:p>
            <a:pPr marL="0" indent="0" algn="ctr">
              <a:lnSpc>
                <a:spcPct val="100000"/>
              </a:lnSpc>
              <a:buNone/>
            </a:pPr>
            <a:r>
              <a:rPr lang="en-US" dirty="0">
                <a:solidFill>
                  <a:schemeClr val="bg1"/>
                </a:solidFill>
              </a:rPr>
              <a:t>Calcolo della tariffa giornaliera di pareggio</a:t>
            </a:r>
            <a:endParaRPr lang="en-IE" dirty="0">
              <a:solidFill>
                <a:schemeClr val="bg1"/>
              </a:solidFill>
            </a:endParaRPr>
          </a:p>
        </p:txBody>
      </p:sp>
      <p:sp>
        <p:nvSpPr>
          <p:cNvPr id="2" name="Picture Placeholder 1">
            <a:extLst>
              <a:ext uri="{FF2B5EF4-FFF2-40B4-BE49-F238E27FC236}">
                <a16:creationId xmlns:a16="http://schemas.microsoft.com/office/drawing/2014/main" id="{0AB1F187-56ED-1753-7EAE-9B88399D216D}"/>
              </a:ext>
            </a:extLst>
          </p:cNvPr>
          <p:cNvSpPr>
            <a:spLocks noGrp="1"/>
          </p:cNvSpPr>
          <p:nvPr>
            <p:ph type="pic" sz="quarter" idx="10"/>
          </p:nvPr>
        </p:nvSpPr>
        <p:spPr/>
        <p:txBody>
          <a:bodyPr/>
          <a:lstStyle/>
          <a:p>
            <a:endParaRPr lang="en-IE"/>
          </a:p>
        </p:txBody>
      </p:sp>
      <p:sp>
        <p:nvSpPr>
          <p:cNvPr id="16" name="Text Placeholder 15">
            <a:extLst>
              <a:ext uri="{FF2B5EF4-FFF2-40B4-BE49-F238E27FC236}">
                <a16:creationId xmlns:a16="http://schemas.microsoft.com/office/drawing/2014/main" id="{35323B18-08AC-D024-774D-F532B540AA99}"/>
              </a:ext>
            </a:extLst>
          </p:cNvPr>
          <p:cNvSpPr>
            <a:spLocks noGrp="1"/>
          </p:cNvSpPr>
          <p:nvPr>
            <p:ph type="body" sz="quarter" idx="21"/>
          </p:nvPr>
        </p:nvSpPr>
        <p:spPr>
          <a:xfrm>
            <a:off x="4295553" y="863931"/>
            <a:ext cx="7221426" cy="4530541"/>
          </a:xfrm>
        </p:spPr>
        <p:txBody>
          <a:bodyPr/>
          <a:lstStyle/>
          <a:p>
            <a:r>
              <a:rPr lang="en-US" dirty="0"/>
              <a:t>Sulla base dei </a:t>
            </a:r>
            <a:r>
              <a:rPr lang="en-US" b="1" dirty="0"/>
              <a:t>costi annuali totali</a:t>
            </a:r>
            <a:r>
              <a:rPr lang="en-US" dirty="0"/>
              <a:t>, è possibile calcolare la </a:t>
            </a:r>
            <a:r>
              <a:rPr lang="en-US" b="1" dirty="0"/>
              <a:t>tariffa minima per notte </a:t>
            </a:r>
            <a:r>
              <a:rPr lang="en-US" dirty="0"/>
              <a:t>da applicare per evitare di operare in perdita.</a:t>
            </a:r>
          </a:p>
          <a:p>
            <a:endParaRPr lang="en-US" dirty="0"/>
          </a:p>
          <a:p>
            <a:r>
              <a:rPr lang="en-US" b="1" dirty="0">
                <a:solidFill>
                  <a:srgbClr val="E96751"/>
                </a:solidFill>
              </a:rPr>
              <a:t>Ad esempio</a:t>
            </a:r>
            <a:r>
              <a:rPr lang="en-US" dirty="0"/>
              <a:t>, se </a:t>
            </a:r>
            <a:r>
              <a:rPr lang="en-US" b="1" dirty="0"/>
              <a:t>i costi annuali sono </a:t>
            </a:r>
            <a:r>
              <a:rPr lang="en-US" dirty="0"/>
              <a:t>pari a</a:t>
            </a:r>
            <a:r>
              <a:rPr lang="en-US" b="1" dirty="0"/>
              <a:t> 15.200 </a:t>
            </a:r>
            <a:r>
              <a:rPr lang="en-US" dirty="0"/>
              <a:t>€ e si stima </a:t>
            </a:r>
            <a:r>
              <a:rPr lang="en-US" b="1" dirty="0"/>
              <a:t>un numero di prenotazioni pari a 180 notti </a:t>
            </a:r>
            <a:r>
              <a:rPr lang="en-US" dirty="0"/>
              <a:t>all'anno (circa il 50% di occupazione), il prezzo di pareggio per notte è:</a:t>
            </a:r>
          </a:p>
          <a:p>
            <a:r>
              <a:rPr lang="en-US" dirty="0"/>
              <a:t>15.200 € ÷ 180 = 84,44 € → 85 € a notte</a:t>
            </a:r>
          </a:p>
          <a:p>
            <a:endParaRPr lang="en-US" dirty="0"/>
          </a:p>
          <a:p>
            <a:r>
              <a:rPr lang="en-US" dirty="0"/>
              <a:t>Questo semplice calcolo garantisce che la tua tariffa di base copra tutte le spese operative.</a:t>
            </a:r>
          </a:p>
          <a:p>
            <a:endParaRPr lang="en-US" dirty="0"/>
          </a:p>
          <a:p>
            <a:r>
              <a:rPr lang="en-US" b="1" dirty="0">
                <a:solidFill>
                  <a:srgbClr val="459597"/>
                </a:solidFill>
              </a:rPr>
              <a:t>Nota: </a:t>
            </a:r>
            <a:r>
              <a:rPr lang="en-US" dirty="0"/>
              <a:t>l'occupazione effettiva varia a seconda della stagione, quindi è consigliabile aggiungere un margine di sicurezza o utilizzare una serie di scenari di occupazione.</a:t>
            </a:r>
            <a:endParaRPr lang="en-IE" dirty="0"/>
          </a:p>
        </p:txBody>
      </p:sp>
      <p:sp>
        <p:nvSpPr>
          <p:cNvPr id="5" name="Text Placeholder 4">
            <a:extLst>
              <a:ext uri="{FF2B5EF4-FFF2-40B4-BE49-F238E27FC236}">
                <a16:creationId xmlns:a16="http://schemas.microsoft.com/office/drawing/2014/main" id="{CA27A859-EAA3-1D97-6944-B50AB1EE237E}"/>
              </a:ext>
            </a:extLst>
          </p:cNvPr>
          <p:cNvSpPr>
            <a:spLocks noGrp="1"/>
          </p:cNvSpPr>
          <p:nvPr>
            <p:ph type="body" sz="quarter" idx="66"/>
          </p:nvPr>
        </p:nvSpPr>
        <p:spPr/>
        <p:txBody>
          <a:bodyPr/>
          <a:lstStyle/>
          <a:p>
            <a:endParaRPr lang="en-IE"/>
          </a:p>
        </p:txBody>
      </p:sp>
      <p:pic>
        <p:nvPicPr>
          <p:cNvPr id="41" name="Picture 40">
            <a:extLst>
              <a:ext uri="{FF2B5EF4-FFF2-40B4-BE49-F238E27FC236}">
                <a16:creationId xmlns:a16="http://schemas.microsoft.com/office/drawing/2014/main" id="{DE55AB96-1D21-4879-736A-8946B5C4C6F5}"/>
              </a:ext>
            </a:extLst>
          </p:cNvPr>
          <p:cNvPicPr>
            <a:picLocks noChangeAspect="1"/>
          </p:cNvPicPr>
          <p:nvPr/>
        </p:nvPicPr>
        <p:blipFill>
          <a:blip r:embed="rId2"/>
          <a:stretch>
            <a:fillRect/>
          </a:stretch>
        </p:blipFill>
        <p:spPr>
          <a:xfrm>
            <a:off x="894100" y="114699"/>
            <a:ext cx="2321992" cy="1784215"/>
          </a:xfrm>
          <a:prstGeom prst="rect">
            <a:avLst/>
          </a:prstGeom>
        </p:spPr>
      </p:pic>
      <p:sp>
        <p:nvSpPr>
          <p:cNvPr id="9" name="Text Placeholder 14">
            <a:extLst>
              <a:ext uri="{FF2B5EF4-FFF2-40B4-BE49-F238E27FC236}">
                <a16:creationId xmlns:a16="http://schemas.microsoft.com/office/drawing/2014/main" id="{A9142A70-EDE6-EBBA-ED14-D8F832669788}"/>
              </a:ext>
            </a:extLst>
          </p:cNvPr>
          <p:cNvSpPr>
            <a:spLocks noGrp="1"/>
          </p:cNvSpPr>
          <p:nvPr>
            <p:ph type="body" sz="quarter" idx="4294967295"/>
          </p:nvPr>
        </p:nvSpPr>
        <p:spPr>
          <a:xfrm>
            <a:off x="675021" y="2352332"/>
            <a:ext cx="2659850" cy="385564"/>
          </a:xfrm>
          <a:prstGeom prst="rect">
            <a:avLst/>
          </a:prstGeom>
        </p:spPr>
        <p:txBody>
          <a:bodyPr/>
          <a:lstStyle/>
          <a:p>
            <a:pPr marL="0" indent="0" algn="ctr">
              <a:buNone/>
            </a:pPr>
            <a:r>
              <a:rPr lang="en-IE" sz="4800" b="1" dirty="0">
                <a:solidFill>
                  <a:schemeClr val="bg1"/>
                </a:solidFill>
              </a:rPr>
              <a:t>Esercizio</a:t>
            </a:r>
          </a:p>
        </p:txBody>
      </p:sp>
    </p:spTree>
    <p:extLst>
      <p:ext uri="{BB962C8B-B14F-4D97-AF65-F5344CB8AC3E}">
        <p14:creationId xmlns:p14="http://schemas.microsoft.com/office/powerpoint/2010/main" val="37888444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hlinkClick r:id="rId2"/>
            <a:extLst>
              <a:ext uri="{FF2B5EF4-FFF2-40B4-BE49-F238E27FC236}">
                <a16:creationId xmlns:a16="http://schemas.microsoft.com/office/drawing/2014/main" id="{D929107F-BFED-3951-6DF2-EB1DF910F693}"/>
              </a:ext>
            </a:extLst>
          </p:cNvPr>
          <p:cNvPicPr>
            <a:picLocks noGrp="1" noChangeAspect="1"/>
          </p:cNvPicPr>
          <p:nvPr>
            <p:ph type="pic" sz="quarter" idx="20"/>
          </p:nvPr>
        </p:nvPicPr>
        <p:blipFill>
          <a:blip r:embed="rId3"/>
          <a:srcRect t="877" b="877"/>
          <a:stretch/>
        </p:blipFill>
        <p:spPr/>
      </p:pic>
      <p:sp>
        <p:nvSpPr>
          <p:cNvPr id="5" name="Text Placeholder 4">
            <a:extLst>
              <a:ext uri="{FF2B5EF4-FFF2-40B4-BE49-F238E27FC236}">
                <a16:creationId xmlns:a16="http://schemas.microsoft.com/office/drawing/2014/main" id="{F2E326D2-6BEE-F1C5-8DC7-44D38175F6AF}"/>
              </a:ext>
            </a:extLst>
          </p:cNvPr>
          <p:cNvSpPr>
            <a:spLocks noGrp="1"/>
          </p:cNvSpPr>
          <p:nvPr>
            <p:ph type="body" sz="quarter" idx="18"/>
          </p:nvPr>
        </p:nvSpPr>
        <p:spPr>
          <a:xfrm>
            <a:off x="422377" y="1663366"/>
            <a:ext cx="5345443" cy="3499183"/>
          </a:xfrm>
        </p:spPr>
        <p:txBody>
          <a:bodyPr/>
          <a:lstStyle/>
          <a:p>
            <a:pPr>
              <a:spcAft>
                <a:spcPts val="600"/>
              </a:spcAft>
            </a:pPr>
            <a:r>
              <a:rPr lang="en-US" sz="2000" dirty="0">
                <a:solidFill>
                  <a:srgbClr val="494949"/>
                </a:solidFill>
              </a:rPr>
              <a:t>Per 5 pod glamping a 140 € a notte, il ricavo a vari livelli di occupazione è:</a:t>
            </a:r>
          </a:p>
          <a:p>
            <a:pPr>
              <a:spcAft>
                <a:spcPts val="600"/>
              </a:spcAft>
            </a:pPr>
            <a:r>
              <a:rPr lang="en-US" sz="2000" b="1" dirty="0">
                <a:solidFill>
                  <a:srgbClr val="494949"/>
                </a:solidFill>
              </a:rPr>
              <a:t>127.750 € all'anno con un tasso di occupazione del 50%, 153.300 € con un tasso del 60% e 178.850 € con un tasso del 70%.</a:t>
            </a:r>
          </a:p>
          <a:p>
            <a:pPr>
              <a:spcAft>
                <a:spcPts val="600"/>
              </a:spcAft>
            </a:pPr>
            <a:r>
              <a:rPr lang="en-US" sz="2000" dirty="0">
                <a:solidFill>
                  <a:srgbClr val="494949"/>
                </a:solidFill>
              </a:rPr>
              <a:t>Dopo aver stimato tali entrate, occorre sottrarre i costi operativi per ottenere il profitto. </a:t>
            </a:r>
          </a:p>
          <a:p>
            <a:pPr>
              <a:spcAft>
                <a:spcPts val="600"/>
              </a:spcAft>
            </a:pPr>
            <a:r>
              <a:rPr lang="en-US" sz="2000" dirty="0">
                <a:solidFill>
                  <a:srgbClr val="494949"/>
                </a:solidFill>
              </a:rPr>
              <a:t>Si noti che </a:t>
            </a:r>
            <a:r>
              <a:rPr lang="en-US" sz="2000" b="1" dirty="0">
                <a:solidFill>
                  <a:srgbClr val="494949"/>
                </a:solidFill>
              </a:rPr>
              <a:t>i costi operativi</a:t>
            </a:r>
            <a:r>
              <a:rPr lang="en-US" sz="2000" dirty="0">
                <a:solidFill>
                  <a:srgbClr val="494949"/>
                </a:solidFill>
              </a:rPr>
              <a:t> tipici per i piccoli siti includono energia, pulizie, materiali di consumo (prodotti da bagno, legna da ardere, ecc.), manutenzione, marketing e assicurazione, e questi sono </a:t>
            </a:r>
            <a:r>
              <a:rPr lang="en-US" sz="2000" i="1" dirty="0">
                <a:solidFill>
                  <a:srgbClr val="494949"/>
                </a:solidFill>
              </a:rPr>
              <a:t>"generalmente piuttosto bassi" </a:t>
            </a:r>
            <a:r>
              <a:rPr lang="en-US" sz="2000" dirty="0">
                <a:solidFill>
                  <a:srgbClr val="494949"/>
                </a:solidFill>
              </a:rPr>
              <a:t>rispetto alle entrate del glamping, il che significa buoni margini di profitto se gestiti bene. </a:t>
            </a:r>
          </a:p>
          <a:p>
            <a:endParaRPr lang="en-IE" sz="2000" dirty="0">
              <a:solidFill>
                <a:srgbClr val="494949"/>
              </a:solidFill>
            </a:endParaRPr>
          </a:p>
        </p:txBody>
      </p:sp>
      <p:sp>
        <p:nvSpPr>
          <p:cNvPr id="4" name="Text Placeholder 3">
            <a:extLst>
              <a:ext uri="{FF2B5EF4-FFF2-40B4-BE49-F238E27FC236}">
                <a16:creationId xmlns:a16="http://schemas.microsoft.com/office/drawing/2014/main" id="{7B0917CA-DA55-2B43-AC60-B873530DE019}"/>
              </a:ext>
            </a:extLst>
          </p:cNvPr>
          <p:cNvSpPr>
            <a:spLocks noGrp="1"/>
          </p:cNvSpPr>
          <p:nvPr>
            <p:ph type="body" sz="quarter" idx="16"/>
          </p:nvPr>
        </p:nvSpPr>
        <p:spPr>
          <a:xfrm>
            <a:off x="422377" y="348077"/>
            <a:ext cx="5854598" cy="803654"/>
          </a:xfrm>
        </p:spPr>
        <p:txBody>
          <a:bodyPr/>
          <a:lstStyle/>
          <a:p>
            <a:r>
              <a:rPr lang="en-IE" sz="4000" dirty="0">
                <a:solidFill>
                  <a:srgbClr val="E96751"/>
                </a:solidFill>
              </a:rPr>
              <a:t>Caso di studio: </a:t>
            </a:r>
            <a:r>
              <a:rPr lang="en-US" sz="4000" i="1" dirty="0">
                <a:solidFill>
                  <a:srgbClr val="494949"/>
                </a:solidFill>
              </a:rPr>
              <a:t>Glampitect</a:t>
            </a:r>
            <a:endParaRPr lang="en-IE" sz="4000" dirty="0">
              <a:solidFill>
                <a:srgbClr val="494949"/>
              </a:solidFill>
            </a:endParaRPr>
          </a:p>
          <a:p>
            <a:endParaRPr lang="en-IE" sz="4000" dirty="0"/>
          </a:p>
        </p:txBody>
      </p:sp>
      <p:sp>
        <p:nvSpPr>
          <p:cNvPr id="7" name="Text Placeholder 6">
            <a:extLst>
              <a:ext uri="{FF2B5EF4-FFF2-40B4-BE49-F238E27FC236}">
                <a16:creationId xmlns:a16="http://schemas.microsoft.com/office/drawing/2014/main" id="{B8293D06-6BF0-6D4C-66E8-C55EDAC38D5A}"/>
              </a:ext>
            </a:extLst>
          </p:cNvPr>
          <p:cNvSpPr>
            <a:spLocks noGrp="1"/>
          </p:cNvSpPr>
          <p:nvPr>
            <p:ph type="body" sz="quarter" idx="21"/>
          </p:nvPr>
        </p:nvSpPr>
        <p:spPr>
          <a:xfrm>
            <a:off x="422377" y="1083721"/>
            <a:ext cx="5574043" cy="803654"/>
          </a:xfrm>
        </p:spPr>
        <p:txBody>
          <a:bodyPr/>
          <a:lstStyle/>
          <a:p>
            <a:r>
              <a:rPr lang="en-US" i="1" dirty="0">
                <a:solidFill>
                  <a:srgbClr val="E96751"/>
                </a:solidFill>
              </a:rPr>
              <a:t>Calcolo del punto di pareggio </a:t>
            </a:r>
            <a:r>
              <a:rPr lang="en-US" b="0" i="1" dirty="0">
                <a:solidFill>
                  <a:srgbClr val="E96751"/>
                </a:solidFill>
              </a:rPr>
              <a:t>(5 pod glamping)</a:t>
            </a:r>
            <a:endParaRPr lang="en-IE" b="0" i="1" dirty="0">
              <a:solidFill>
                <a:srgbClr val="E96751"/>
              </a:solidFill>
            </a:endParaRPr>
          </a:p>
          <a:p>
            <a:endParaRPr lang="en-IE" dirty="0"/>
          </a:p>
        </p:txBody>
      </p:sp>
    </p:spTree>
    <p:extLst>
      <p:ext uri="{BB962C8B-B14F-4D97-AF65-F5344CB8AC3E}">
        <p14:creationId xmlns:p14="http://schemas.microsoft.com/office/powerpoint/2010/main" val="510535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EDFFF-4163-CFE5-ADE1-86165AE88629}"/>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4921ED8A-712E-0775-6EA2-8587127B5BD0}"/>
              </a:ext>
            </a:extLst>
          </p:cNvPr>
          <p:cNvSpPr>
            <a:spLocks noGrp="1"/>
          </p:cNvSpPr>
          <p:nvPr>
            <p:ph type="body" sz="quarter" idx="28"/>
          </p:nvPr>
        </p:nvSpPr>
        <p:spPr>
          <a:xfrm>
            <a:off x="600550" y="1176930"/>
            <a:ext cx="5177408" cy="4671588"/>
          </a:xfrm>
        </p:spPr>
        <p:txBody>
          <a:bodyPr/>
          <a:lstStyle/>
          <a:p>
            <a:pPr marL="0" indent="0"/>
            <a:r>
              <a:rPr lang="en-US" b="1" i="1" dirty="0"/>
              <a:t>Definire e separare chiaramente i costi fissi e variabili in modo da poter creare prezzi accurati, budget e proiezioni di profitto che riflettano le spese reali.</a:t>
            </a:r>
          </a:p>
          <a:p>
            <a:pPr marL="0" indent="0"/>
            <a:r>
              <a:rPr lang="en-US" dirty="0"/>
              <a:t>Comprendere i costi è fondamentale prima di fissare i prezzi o prevedere i profitti. I costi si dividono in </a:t>
            </a:r>
            <a:r>
              <a:rPr lang="en-US" b="1" dirty="0"/>
              <a:t>costi fissi </a:t>
            </a:r>
            <a:r>
              <a:rPr lang="en-US" dirty="0"/>
              <a:t>(come assicurazioni, rimborsi di prestiti o banda larga, ovvero spese che si sostengono indipendentemente dal numero di ospiti) e </a:t>
            </a:r>
            <a:r>
              <a:rPr lang="en-US" b="1" dirty="0"/>
              <a:t>costi variabili </a:t>
            </a:r>
            <a:r>
              <a:rPr lang="en-US" dirty="0"/>
              <a:t>(come lavanderia, colazione e pulizie, ovvero costi che variano a seconda dell'occupazione). Identificarli con precisione garantirà che la tua attività abbia prezzi adeguati per sopravvivere e crescere.</a:t>
            </a:r>
            <a:endParaRPr lang="en-IE" sz="2200" dirty="0"/>
          </a:p>
        </p:txBody>
      </p:sp>
      <p:sp>
        <p:nvSpPr>
          <p:cNvPr id="9" name="Text Placeholder 8">
            <a:extLst>
              <a:ext uri="{FF2B5EF4-FFF2-40B4-BE49-F238E27FC236}">
                <a16:creationId xmlns:a16="http://schemas.microsoft.com/office/drawing/2014/main" id="{2E5ED144-AF5F-54D1-E1A8-0F1D1DB77800}"/>
              </a:ext>
            </a:extLst>
          </p:cNvPr>
          <p:cNvSpPr>
            <a:spLocks noGrp="1"/>
          </p:cNvSpPr>
          <p:nvPr>
            <p:ph type="body" sz="quarter" idx="27"/>
          </p:nvPr>
        </p:nvSpPr>
        <p:spPr>
          <a:xfrm>
            <a:off x="295276" y="405222"/>
            <a:ext cx="5347198" cy="720752"/>
          </a:xfrm>
        </p:spPr>
        <p:txBody>
          <a:bodyPr/>
          <a:lstStyle/>
          <a:p>
            <a:pPr algn="r"/>
            <a:r>
              <a:rPr lang="en-US" sz="3200" dirty="0"/>
              <a:t>Conosci i tuoi costi e le tue spese</a:t>
            </a:r>
            <a:endParaRPr lang="en-IE" sz="3200" dirty="0"/>
          </a:p>
        </p:txBody>
      </p:sp>
      <p:sp>
        <p:nvSpPr>
          <p:cNvPr id="30" name="Text Placeholder 1">
            <a:extLst>
              <a:ext uri="{FF2B5EF4-FFF2-40B4-BE49-F238E27FC236}">
                <a16:creationId xmlns:a16="http://schemas.microsoft.com/office/drawing/2014/main" id="{AEAA6975-BE6D-5880-5600-555A86CD5445}"/>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10</a:t>
            </a:r>
          </a:p>
        </p:txBody>
      </p:sp>
      <p:sp>
        <p:nvSpPr>
          <p:cNvPr id="32" name="Text Placeholder 4">
            <a:extLst>
              <a:ext uri="{FF2B5EF4-FFF2-40B4-BE49-F238E27FC236}">
                <a16:creationId xmlns:a16="http://schemas.microsoft.com/office/drawing/2014/main" id="{02686CA0-0731-7C9E-5D2D-CC238D0D398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11</a:t>
            </a:r>
          </a:p>
        </p:txBody>
      </p:sp>
      <p:sp>
        <p:nvSpPr>
          <p:cNvPr id="34" name="Text Placeholder 6">
            <a:extLst>
              <a:ext uri="{FF2B5EF4-FFF2-40B4-BE49-F238E27FC236}">
                <a16:creationId xmlns:a16="http://schemas.microsoft.com/office/drawing/2014/main" id="{50972326-D3A1-1E92-7105-A352D0F39971}"/>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12</a:t>
            </a:r>
          </a:p>
        </p:txBody>
      </p:sp>
      <p:sp>
        <p:nvSpPr>
          <p:cNvPr id="36" name="Text Placeholder 8">
            <a:extLst>
              <a:ext uri="{FF2B5EF4-FFF2-40B4-BE49-F238E27FC236}">
                <a16:creationId xmlns:a16="http://schemas.microsoft.com/office/drawing/2014/main" id="{8D7FBDD4-FE67-1C44-E79C-48319802DC1E}"/>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13</a:t>
            </a:r>
          </a:p>
        </p:txBody>
      </p:sp>
      <p:cxnSp>
        <p:nvCxnSpPr>
          <p:cNvPr id="2" name="Straight Connector 1">
            <a:extLst>
              <a:ext uri="{FF2B5EF4-FFF2-40B4-BE49-F238E27FC236}">
                <a16:creationId xmlns:a16="http://schemas.microsoft.com/office/drawing/2014/main" id="{7C6F9591-6728-EA84-E778-81324AB6BC25}"/>
              </a:ext>
            </a:extLst>
          </p:cNvPr>
          <p:cNvCxnSpPr>
            <a:cxnSpLocks/>
          </p:cNvCxnSpPr>
          <p:nvPr/>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E2EA1FA-D475-EC4B-A5AF-19D85C081C76}"/>
              </a:ext>
            </a:extLst>
          </p:cNvPr>
          <p:cNvCxnSpPr>
            <a:cxnSpLocks/>
          </p:cNvCxnSpPr>
          <p:nvPr/>
        </p:nvCxnSpPr>
        <p:spPr>
          <a:xfrm flipH="1">
            <a:off x="5726023" y="30365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23D204C-29A7-B939-7EED-607A7C6A665C}"/>
              </a:ext>
            </a:extLst>
          </p:cNvPr>
          <p:cNvCxnSpPr>
            <a:cxnSpLocks/>
          </p:cNvCxnSpPr>
          <p:nvPr/>
        </p:nvCxnSpPr>
        <p:spPr>
          <a:xfrm flipH="1">
            <a:off x="5777958" y="39699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F796243-26A7-F1F6-7D8D-583A7FB5E1A3}"/>
              </a:ext>
            </a:extLst>
          </p:cNvPr>
          <p:cNvCxnSpPr>
            <a:cxnSpLocks/>
          </p:cNvCxnSpPr>
          <p:nvPr/>
        </p:nvCxnSpPr>
        <p:spPr>
          <a:xfrm flipH="1">
            <a:off x="5810446" y="49034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201496DB-DF0A-FA20-8F83-131A2D2E8039}"/>
              </a:ext>
            </a:extLst>
          </p:cNvPr>
          <p:cNvSpPr txBox="1">
            <a:spLocks/>
          </p:cNvSpPr>
          <p:nvPr/>
        </p:nvSpPr>
        <p:spPr>
          <a:xfrm>
            <a:off x="6750111" y="1432354"/>
            <a:ext cx="4931847"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000" b="1" dirty="0">
                <a:solidFill>
                  <a:srgbClr val="595959"/>
                </a:solidFill>
              </a:rPr>
              <a:t>Conosci i tuoi costi fissi (FC) </a:t>
            </a:r>
            <a:r>
              <a:rPr lang="en-IE" sz="2000" dirty="0">
                <a:solidFill>
                  <a:srgbClr val="595959"/>
                </a:solidFill>
              </a:rPr>
              <a:t>(spese generali)</a:t>
            </a:r>
          </a:p>
          <a:p>
            <a:pPr marL="0" indent="0">
              <a:spcBef>
                <a:spcPts val="0"/>
              </a:spcBef>
              <a:buFont typeface="Arial" panose="020B0604020202020204" pitchFamily="34" charset="0"/>
              <a:buNone/>
            </a:pPr>
            <a:r>
              <a:rPr lang="en-US" sz="1600" i="1" dirty="0">
                <a:solidFill>
                  <a:srgbClr val="595959"/>
                </a:solidFill>
              </a:rPr>
              <a:t>Identifica le spese regolari e ricorrenti come affitto, stipendi, assicurazioni e utenze.</a:t>
            </a:r>
          </a:p>
          <a:p>
            <a:pPr marL="0" indent="0">
              <a:spcBef>
                <a:spcPts val="0"/>
              </a:spcBef>
              <a:buFont typeface="Arial" panose="020B0604020202020204" pitchFamily="34" charset="0"/>
              <a:buNone/>
            </a:pPr>
            <a:endParaRPr lang="en-IE" sz="2000" dirty="0">
              <a:solidFill>
                <a:srgbClr val="595959"/>
              </a:solidFill>
            </a:endParaRPr>
          </a:p>
        </p:txBody>
      </p:sp>
      <p:sp>
        <p:nvSpPr>
          <p:cNvPr id="10" name="Text Placeholder 5">
            <a:extLst>
              <a:ext uri="{FF2B5EF4-FFF2-40B4-BE49-F238E27FC236}">
                <a16:creationId xmlns:a16="http://schemas.microsoft.com/office/drawing/2014/main" id="{3A3EB3E7-7FFC-ACFF-5B17-987202FF8C20}"/>
              </a:ext>
            </a:extLst>
          </p:cNvPr>
          <p:cNvSpPr txBox="1">
            <a:spLocks/>
          </p:cNvSpPr>
          <p:nvPr/>
        </p:nvSpPr>
        <p:spPr>
          <a:xfrm>
            <a:off x="6782600" y="2360447"/>
            <a:ext cx="5110169"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000" b="1" dirty="0">
                <a:solidFill>
                  <a:srgbClr val="595959"/>
                </a:solidFill>
              </a:rPr>
              <a:t>Stimate il vostro costo variabile per notte (VC)</a:t>
            </a:r>
          </a:p>
          <a:p>
            <a:pPr marL="0" indent="0">
              <a:spcBef>
                <a:spcPts val="0"/>
              </a:spcBef>
              <a:buFont typeface="Arial" panose="020B0604020202020204" pitchFamily="34" charset="0"/>
              <a:buNone/>
            </a:pPr>
            <a:r>
              <a:rPr lang="en-US" sz="1600" i="1" dirty="0">
                <a:solidFill>
                  <a:srgbClr val="595959"/>
                </a:solidFill>
              </a:rPr>
              <a:t>Calcola i costi che variano a seconda delle prenotazioni, come lavanderia, pulizie o colazione.</a:t>
            </a:r>
          </a:p>
          <a:p>
            <a:pPr marL="0" indent="0">
              <a:spcBef>
                <a:spcPts val="0"/>
              </a:spcBef>
              <a:buFont typeface="Arial" panose="020B0604020202020204" pitchFamily="34" charset="0"/>
              <a:buNone/>
            </a:pPr>
            <a:endParaRPr lang="en-IE" sz="2000" b="1" dirty="0">
              <a:solidFill>
                <a:srgbClr val="595959"/>
              </a:solidFill>
            </a:endParaRPr>
          </a:p>
        </p:txBody>
      </p:sp>
      <p:sp>
        <p:nvSpPr>
          <p:cNvPr id="6" name="Text Placeholder 7">
            <a:extLst>
              <a:ext uri="{FF2B5EF4-FFF2-40B4-BE49-F238E27FC236}">
                <a16:creationId xmlns:a16="http://schemas.microsoft.com/office/drawing/2014/main" id="{C1A6D860-7B79-12C7-B62D-67B71C9D0DAA}"/>
              </a:ext>
            </a:extLst>
          </p:cNvPr>
          <p:cNvSpPr txBox="1">
            <a:spLocks/>
          </p:cNvSpPr>
          <p:nvPr/>
        </p:nvSpPr>
        <p:spPr>
          <a:xfrm>
            <a:off x="6782600" y="3298229"/>
            <a:ext cx="4966284"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000" b="1" dirty="0">
                <a:solidFill>
                  <a:srgbClr val="595959"/>
                </a:solidFill>
              </a:rPr>
              <a:t>Esempio di ripartizione dei costi operativi annuali o dei costi variabili</a:t>
            </a:r>
          </a:p>
          <a:p>
            <a:pPr marL="0" indent="0">
              <a:spcBef>
                <a:spcPts val="0"/>
              </a:spcBef>
              <a:buFont typeface="Arial" panose="020B0604020202020204" pitchFamily="34" charset="0"/>
              <a:buNone/>
            </a:pPr>
            <a:r>
              <a:rPr lang="en-US" sz="1600" i="1" dirty="0">
                <a:solidFill>
                  <a:srgbClr val="595959"/>
                </a:solidFill>
              </a:rPr>
              <a:t>Un elenco per confrontare e </a:t>
            </a:r>
            <a:r>
              <a:rPr lang="en-US" sz="1600" i="1" dirty="0" err="1">
                <a:solidFill>
                  <a:srgbClr val="595959"/>
                </a:solidFill>
              </a:rPr>
              <a:t>classificare </a:t>
            </a:r>
            <a:r>
              <a:rPr lang="en-US" sz="1600" i="1" dirty="0">
                <a:solidFill>
                  <a:srgbClr val="595959"/>
                </a:solidFill>
              </a:rPr>
              <a:t>i tuoi costi.</a:t>
            </a:r>
          </a:p>
          <a:p>
            <a:pPr marL="0" indent="0">
              <a:spcBef>
                <a:spcPts val="0"/>
              </a:spcBef>
              <a:buFont typeface="Arial" panose="020B0604020202020204" pitchFamily="34" charset="0"/>
              <a:buNone/>
            </a:pPr>
            <a:endParaRPr lang="en-IE" sz="2000" b="1" dirty="0">
              <a:solidFill>
                <a:srgbClr val="595959"/>
              </a:solidFill>
            </a:endParaRPr>
          </a:p>
        </p:txBody>
      </p:sp>
      <p:sp>
        <p:nvSpPr>
          <p:cNvPr id="37" name="Text Placeholder 9">
            <a:extLst>
              <a:ext uri="{FF2B5EF4-FFF2-40B4-BE49-F238E27FC236}">
                <a16:creationId xmlns:a16="http://schemas.microsoft.com/office/drawing/2014/main" id="{3B35D16A-6573-37B9-F621-16FAD597F489}"/>
              </a:ext>
            </a:extLst>
          </p:cNvPr>
          <p:cNvSpPr txBox="1">
            <a:spLocks/>
          </p:cNvSpPr>
          <p:nvPr/>
        </p:nvSpPr>
        <p:spPr>
          <a:xfrm>
            <a:off x="6800097" y="4213909"/>
            <a:ext cx="4881861"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000" b="1" dirty="0" err="1">
                <a:solidFill>
                  <a:srgbClr val="595959"/>
                </a:solidFill>
              </a:rPr>
              <a:t>Calcola</a:t>
            </a:r>
            <a:r>
              <a:rPr lang="en-IE" sz="2000" b="1" dirty="0">
                <a:solidFill>
                  <a:srgbClr val="595959"/>
                </a:solidFill>
              </a:rPr>
              <a:t> </a:t>
            </a:r>
            <a:r>
              <a:rPr lang="en-IE" sz="2000" b="1" dirty="0" err="1">
                <a:solidFill>
                  <a:srgbClr val="595959"/>
                </a:solidFill>
              </a:rPr>
              <a:t>i</a:t>
            </a:r>
            <a:r>
              <a:rPr lang="en-IE" sz="2000" b="1" dirty="0">
                <a:solidFill>
                  <a:srgbClr val="595959"/>
                </a:solidFill>
              </a:rPr>
              <a:t> </a:t>
            </a:r>
            <a:r>
              <a:rPr lang="en-IE" sz="2000" b="1" dirty="0" err="1">
                <a:solidFill>
                  <a:srgbClr val="595959"/>
                </a:solidFill>
              </a:rPr>
              <a:t>tuoi</a:t>
            </a:r>
            <a:r>
              <a:rPr lang="en-IE" sz="2000" b="1" dirty="0">
                <a:solidFill>
                  <a:srgbClr val="595959"/>
                </a:solidFill>
              </a:rPr>
              <a:t> </a:t>
            </a:r>
            <a:r>
              <a:rPr lang="en-IE" sz="2000" b="1" dirty="0" err="1">
                <a:solidFill>
                  <a:srgbClr val="595959"/>
                </a:solidFill>
              </a:rPr>
              <a:t>costi</a:t>
            </a:r>
            <a:r>
              <a:rPr lang="en-IE" sz="2000" b="1" dirty="0">
                <a:solidFill>
                  <a:srgbClr val="595959"/>
                </a:solidFill>
              </a:rPr>
              <a:t> </a:t>
            </a:r>
            <a:r>
              <a:rPr lang="en-IE" sz="2000" b="1" dirty="0" err="1">
                <a:solidFill>
                  <a:srgbClr val="595959"/>
                </a:solidFill>
              </a:rPr>
              <a:t>annuali</a:t>
            </a:r>
            <a:r>
              <a:rPr lang="en-IE" sz="2000" b="1" dirty="0">
                <a:solidFill>
                  <a:srgbClr val="595959"/>
                </a:solidFill>
              </a:rPr>
              <a:t> </a:t>
            </a:r>
            <a:r>
              <a:rPr lang="en-IE" sz="2000" b="1" dirty="0" err="1">
                <a:solidFill>
                  <a:srgbClr val="595959"/>
                </a:solidFill>
              </a:rPr>
              <a:t>totali</a:t>
            </a:r>
            <a:r>
              <a:rPr lang="en-IE" sz="2000" b="1" dirty="0">
                <a:solidFill>
                  <a:srgbClr val="595959"/>
                </a:solidFill>
              </a:rPr>
              <a:t> (TAC)</a:t>
            </a:r>
          </a:p>
          <a:p>
            <a:pPr marL="0" indent="0">
              <a:spcBef>
                <a:spcPts val="0"/>
              </a:spcBef>
              <a:buFont typeface="Arial" panose="020B0604020202020204" pitchFamily="34" charset="0"/>
              <a:buNone/>
            </a:pPr>
            <a:r>
              <a:rPr lang="en-US" sz="1600" i="1" dirty="0" err="1">
                <a:solidFill>
                  <a:srgbClr val="595959"/>
                </a:solidFill>
              </a:rPr>
              <a:t>Aggiungi</a:t>
            </a:r>
            <a:r>
              <a:rPr lang="en-US" sz="1600" i="1" dirty="0">
                <a:solidFill>
                  <a:srgbClr val="595959"/>
                </a:solidFill>
              </a:rPr>
              <a:t> </a:t>
            </a:r>
            <a:r>
              <a:rPr lang="en-US" sz="1600" i="1" dirty="0" err="1">
                <a:solidFill>
                  <a:srgbClr val="595959"/>
                </a:solidFill>
              </a:rPr>
              <a:t>i</a:t>
            </a:r>
            <a:r>
              <a:rPr lang="en-US" sz="1600" i="1" dirty="0">
                <a:solidFill>
                  <a:srgbClr val="595959"/>
                </a:solidFill>
              </a:rPr>
              <a:t> </a:t>
            </a:r>
            <a:r>
              <a:rPr lang="en-US" sz="1600" i="1" dirty="0" err="1">
                <a:solidFill>
                  <a:srgbClr val="595959"/>
                </a:solidFill>
              </a:rPr>
              <a:t>costi</a:t>
            </a:r>
            <a:r>
              <a:rPr lang="en-US" sz="1600" i="1" dirty="0">
                <a:solidFill>
                  <a:srgbClr val="595959"/>
                </a:solidFill>
              </a:rPr>
              <a:t> </a:t>
            </a:r>
            <a:r>
              <a:rPr lang="en-US" sz="1600" i="1" dirty="0" err="1">
                <a:solidFill>
                  <a:srgbClr val="595959"/>
                </a:solidFill>
              </a:rPr>
              <a:t>fissi</a:t>
            </a:r>
            <a:r>
              <a:rPr lang="en-US" sz="1600" i="1" dirty="0">
                <a:solidFill>
                  <a:srgbClr val="595959"/>
                </a:solidFill>
              </a:rPr>
              <a:t> e </a:t>
            </a:r>
            <a:r>
              <a:rPr lang="en-US" sz="1600" i="1" dirty="0" err="1">
                <a:solidFill>
                  <a:srgbClr val="595959"/>
                </a:solidFill>
              </a:rPr>
              <a:t>variabili</a:t>
            </a:r>
            <a:r>
              <a:rPr lang="en-US" sz="1600" i="1" dirty="0">
                <a:solidFill>
                  <a:srgbClr val="595959"/>
                </a:solidFill>
              </a:rPr>
              <a:t> per </a:t>
            </a:r>
            <a:r>
              <a:rPr lang="en-US" sz="1600" i="1" dirty="0" err="1">
                <a:solidFill>
                  <a:srgbClr val="595959"/>
                </a:solidFill>
              </a:rPr>
              <a:t>avere</a:t>
            </a:r>
            <a:r>
              <a:rPr lang="en-US" sz="1600" i="1" dirty="0">
                <a:solidFill>
                  <a:srgbClr val="595959"/>
                </a:solidFill>
              </a:rPr>
              <a:t> un </a:t>
            </a:r>
            <a:r>
              <a:rPr lang="en-US" sz="1600" i="1" dirty="0" err="1">
                <a:solidFill>
                  <a:srgbClr val="595959"/>
                </a:solidFill>
              </a:rPr>
              <a:t>quadro</a:t>
            </a:r>
            <a:r>
              <a:rPr lang="en-US" sz="1600" i="1" dirty="0">
                <a:solidFill>
                  <a:srgbClr val="595959"/>
                </a:solidFill>
              </a:rPr>
              <a:t> </a:t>
            </a:r>
            <a:r>
              <a:rPr lang="en-US" sz="1600" i="1" dirty="0" err="1">
                <a:solidFill>
                  <a:srgbClr val="595959"/>
                </a:solidFill>
              </a:rPr>
              <a:t>completo</a:t>
            </a:r>
            <a:r>
              <a:rPr lang="en-US" sz="1600" i="1" dirty="0">
                <a:solidFill>
                  <a:srgbClr val="595959"/>
                </a:solidFill>
              </a:rPr>
              <a:t> </a:t>
            </a:r>
            <a:r>
              <a:rPr lang="en-US" sz="1600" i="1" dirty="0" err="1">
                <a:solidFill>
                  <a:srgbClr val="595959"/>
                </a:solidFill>
              </a:rPr>
              <a:t>dei</a:t>
            </a:r>
            <a:r>
              <a:rPr lang="en-US" sz="1600" i="1" dirty="0">
                <a:solidFill>
                  <a:srgbClr val="595959"/>
                </a:solidFill>
              </a:rPr>
              <a:t> </a:t>
            </a:r>
            <a:r>
              <a:rPr lang="en-US" sz="1600" i="1" dirty="0" err="1">
                <a:solidFill>
                  <a:srgbClr val="595959"/>
                </a:solidFill>
              </a:rPr>
              <a:t>costi</a:t>
            </a:r>
            <a:r>
              <a:rPr lang="en-US" sz="1600" i="1" dirty="0">
                <a:solidFill>
                  <a:srgbClr val="595959"/>
                </a:solidFill>
              </a:rPr>
              <a:t> </a:t>
            </a:r>
            <a:r>
              <a:rPr lang="en-US" sz="1600" i="1" dirty="0" err="1">
                <a:solidFill>
                  <a:srgbClr val="595959"/>
                </a:solidFill>
              </a:rPr>
              <a:t>annuali</a:t>
            </a:r>
            <a:r>
              <a:rPr lang="en-US" sz="1600" i="1" dirty="0">
                <a:solidFill>
                  <a:srgbClr val="595959"/>
                </a:solidFill>
              </a:rPr>
              <a:t> della </a:t>
            </a:r>
            <a:r>
              <a:rPr lang="en-US" sz="1600" i="1" dirty="0" err="1">
                <a:solidFill>
                  <a:srgbClr val="595959"/>
                </a:solidFill>
              </a:rPr>
              <a:t>tua</a:t>
            </a:r>
            <a:r>
              <a:rPr lang="en-US" sz="1600" i="1" dirty="0">
                <a:solidFill>
                  <a:srgbClr val="595959"/>
                </a:solidFill>
              </a:rPr>
              <a:t> </a:t>
            </a:r>
            <a:r>
              <a:rPr lang="en-US" sz="1600" i="1" dirty="0" err="1">
                <a:solidFill>
                  <a:srgbClr val="595959"/>
                </a:solidFill>
              </a:rPr>
              <a:t>attività</a:t>
            </a:r>
            <a:r>
              <a:rPr lang="en-US" sz="1600" i="1" dirty="0">
                <a:solidFill>
                  <a:srgbClr val="595959"/>
                </a:solidFill>
              </a:rPr>
              <a:t>.</a:t>
            </a:r>
          </a:p>
          <a:p>
            <a:pPr marL="0" indent="0">
              <a:spcBef>
                <a:spcPts val="0"/>
              </a:spcBef>
              <a:buFont typeface="Arial" panose="020B0604020202020204" pitchFamily="34" charset="0"/>
              <a:buNone/>
            </a:pPr>
            <a:endParaRPr lang="en-IE" sz="2000" b="1" dirty="0">
              <a:solidFill>
                <a:srgbClr val="595959"/>
              </a:solidFill>
            </a:endParaRPr>
          </a:p>
        </p:txBody>
      </p:sp>
    </p:spTree>
    <p:extLst>
      <p:ext uri="{BB962C8B-B14F-4D97-AF65-F5344CB8AC3E}">
        <p14:creationId xmlns:p14="http://schemas.microsoft.com/office/powerpoint/2010/main" val="31960636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Hai completato... Modulo 8 (Parte 3)</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473288"/>
          </a:xfrm>
          <a:prstGeom prst="rect">
            <a:avLst/>
          </a:prstGeom>
          <a:noFill/>
        </p:spPr>
        <p:txBody>
          <a:bodyPr wrap="square" rtlCol="0">
            <a:spAutoFit/>
          </a:bodyPr>
          <a:lstStyle/>
          <a:p>
            <a:r>
              <a:rPr lang="en-US" sz="2400" dirty="0">
                <a:solidFill>
                  <a:srgbClr val="494949"/>
                </a:solidFill>
              </a:rPr>
              <a:t>Comprendere i costi, i prezzi e il punto di pareggio</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Modulo 8 (Parte 4)</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8" y="2232022"/>
            <a:ext cx="3868711" cy="1522020"/>
          </a:xfrm>
          <a:prstGeom prst="rect">
            <a:avLst/>
          </a:prstGeom>
          <a:noFill/>
        </p:spPr>
        <p:txBody>
          <a:bodyPr wrap="square" rtlCol="0">
            <a:spAutoFit/>
          </a:bodyPr>
          <a:lstStyle/>
          <a:p>
            <a:pPr algn="ctr"/>
            <a:r>
              <a:rPr lang="en-US" sz="2400" dirty="0">
                <a:solidFill>
                  <a:srgbClr val="494949"/>
                </a:solidFill>
              </a:rPr>
              <a:t>Aumentare i ricavi attraverso gli add-on e la supervisione finanziaria</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496674"/>
          </a:xfrm>
          <a:prstGeom prst="rect">
            <a:avLst/>
          </a:prstGeom>
          <a:noFill/>
        </p:spPr>
        <p:txBody>
          <a:bodyPr wrap="square">
            <a:spAutoFit/>
          </a:bodyPr>
          <a:lstStyle/>
          <a:p>
            <a:pPr algn="ctr">
              <a:lnSpc>
                <a:spcPts val="3540"/>
              </a:lnSpc>
            </a:pPr>
            <a:r>
              <a:rPr lang="en-US" sz="2000" b="1" dirty="0">
                <a:solidFill>
                  <a:schemeClr val="bg1"/>
                </a:solidFill>
              </a:rPr>
              <a:t>Il prossimo è...</a:t>
            </a:r>
            <a:endParaRPr lang="en-US" sz="20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Complimenti!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037457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A13DD-4EEF-C950-BBFF-286C912470C4}"/>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AD36D729-D495-1817-375E-1E12FDF73A9B}"/>
              </a:ext>
            </a:extLst>
          </p:cNvPr>
          <p:cNvSpPr/>
          <p:nvPr/>
        </p:nvSpPr>
        <p:spPr>
          <a:xfrm>
            <a:off x="4050854" y="4739755"/>
            <a:ext cx="7817046" cy="1815734"/>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Picture Placeholder 11" descr="A small wooden building in a grassy field&#10;&#10;AI-generated content may be incorrect.">
            <a:extLst>
              <a:ext uri="{FF2B5EF4-FFF2-40B4-BE49-F238E27FC236}">
                <a16:creationId xmlns:a16="http://schemas.microsoft.com/office/drawing/2014/main" id="{D4C449FA-3689-3084-1F3F-CF5C654F952E}"/>
              </a:ext>
            </a:extLst>
          </p:cNvPr>
          <p:cNvPicPr>
            <a:picLocks noGrp="1" noChangeAspect="1"/>
          </p:cNvPicPr>
          <p:nvPr>
            <p:ph type="pic" sz="quarter" idx="10"/>
          </p:nvPr>
        </p:nvPicPr>
        <p:blipFill>
          <a:blip r:embed="rId2"/>
          <a:srcRect t="7279" b="7279"/>
          <a:stretch>
            <a:fillRect/>
          </a:stretch>
        </p:blipFill>
        <p:spPr/>
      </p:pic>
      <p:sp>
        <p:nvSpPr>
          <p:cNvPr id="4" name="Text Placeholder 3">
            <a:extLst>
              <a:ext uri="{FF2B5EF4-FFF2-40B4-BE49-F238E27FC236}">
                <a16:creationId xmlns:a16="http://schemas.microsoft.com/office/drawing/2014/main" id="{55061025-E850-10BA-957D-FFD6319AF5F7}"/>
              </a:ext>
            </a:extLst>
          </p:cNvPr>
          <p:cNvSpPr>
            <a:spLocks noGrp="1"/>
          </p:cNvSpPr>
          <p:nvPr>
            <p:ph type="body" sz="quarter" idx="21"/>
          </p:nvPr>
        </p:nvSpPr>
        <p:spPr>
          <a:xfrm>
            <a:off x="4171373" y="1267030"/>
            <a:ext cx="7886576" cy="4530541"/>
          </a:xfrm>
        </p:spPr>
        <p:txBody>
          <a:bodyPr/>
          <a:lstStyle/>
          <a:p>
            <a:pPr marL="342900" indent="-342900">
              <a:spcAft>
                <a:spcPts val="600"/>
              </a:spcAft>
              <a:buFont typeface="Wingdings" panose="05000000000000000000" pitchFamily="2" charset="2"/>
              <a:buChar char="Ø"/>
            </a:pPr>
            <a:r>
              <a:rPr lang="en-IE" sz="2000" dirty="0">
                <a:solidFill>
                  <a:srgbClr val="595959"/>
                </a:solidFill>
              </a:rPr>
              <a:t>Successivamente, elenca tutti </a:t>
            </a:r>
            <a:r>
              <a:rPr lang="en-IE" sz="2000" b="1" dirty="0">
                <a:solidFill>
                  <a:srgbClr val="595959"/>
                </a:solidFill>
              </a:rPr>
              <a:t>i costi fissi</a:t>
            </a:r>
            <a:r>
              <a:rPr lang="en-IE" sz="2000" dirty="0">
                <a:solidFill>
                  <a:srgbClr val="595959"/>
                </a:solidFill>
              </a:rPr>
              <a:t>, ovvero le spese che </a:t>
            </a:r>
            <a:r>
              <a:rPr lang="en-IE" sz="2000" b="1" dirty="0">
                <a:solidFill>
                  <a:srgbClr val="595959"/>
                </a:solidFill>
              </a:rPr>
              <a:t>rimangono</a:t>
            </a:r>
            <a:r>
              <a:rPr lang="en-IE" sz="2000" dirty="0">
                <a:solidFill>
                  <a:srgbClr val="595959"/>
                </a:solidFill>
              </a:rPr>
              <a:t> generalmente </a:t>
            </a:r>
            <a:r>
              <a:rPr lang="en-IE" sz="2000" b="1" dirty="0">
                <a:solidFill>
                  <a:srgbClr val="595959"/>
                </a:solidFill>
              </a:rPr>
              <a:t>invariate indipendentemente dal numero di ospiti</a:t>
            </a:r>
            <a:r>
              <a:rPr lang="en-IE" sz="2000" dirty="0">
                <a:solidFill>
                  <a:srgbClr val="595959"/>
                </a:solidFill>
              </a:rPr>
              <a:t>. Si tratta spesso di spese generali mensili o annuali. </a:t>
            </a:r>
          </a:p>
          <a:p>
            <a:pPr marL="342900" indent="-342900">
              <a:spcAft>
                <a:spcPts val="600"/>
              </a:spcAft>
              <a:buFont typeface="Wingdings" panose="05000000000000000000" pitchFamily="2" charset="2"/>
              <a:buChar char="Ø"/>
            </a:pPr>
            <a:r>
              <a:rPr lang="en-IE" sz="2000" b="1" dirty="0">
                <a:solidFill>
                  <a:srgbClr val="E96751"/>
                </a:solidFill>
              </a:rPr>
              <a:t>Le spese fisse comuni </a:t>
            </a:r>
            <a:r>
              <a:rPr lang="en-IE" sz="2000" b="1" dirty="0">
                <a:solidFill>
                  <a:srgbClr val="595959"/>
                </a:solidFill>
              </a:rPr>
              <a:t>nelle attività ricettive includono: </a:t>
            </a:r>
            <a:r>
              <a:rPr lang="en-IE" sz="2000" dirty="0">
                <a:solidFill>
                  <a:srgbClr val="595959"/>
                </a:solidFill>
              </a:rPr>
              <a:t>affitto o mutuo, tasse sulla proprietà, assicurazioni, stipendi o salari regolari (se hai personale dipendente) e utenze che non variano molto (come internet, sicurezza, ecc.). </a:t>
            </a:r>
          </a:p>
          <a:p>
            <a:pPr marL="342900" indent="-342900">
              <a:spcAft>
                <a:spcPts val="600"/>
              </a:spcAft>
              <a:buFont typeface="Wingdings" panose="05000000000000000000" pitchFamily="2" charset="2"/>
              <a:buChar char="Ø"/>
            </a:pPr>
            <a:r>
              <a:rPr lang="en-IE" sz="2000" dirty="0">
                <a:solidFill>
                  <a:srgbClr val="595959"/>
                </a:solidFill>
              </a:rPr>
              <a:t>Non dimenticare </a:t>
            </a:r>
            <a:r>
              <a:rPr lang="en-IE" sz="2000" b="1" dirty="0">
                <a:solidFill>
                  <a:srgbClr val="595959"/>
                </a:solidFill>
              </a:rPr>
              <a:t>le licenze o gli abbonamenti </a:t>
            </a:r>
            <a:r>
              <a:rPr lang="en-IE" sz="2000" dirty="0">
                <a:solidFill>
                  <a:srgbClr val="595959"/>
                </a:solidFill>
              </a:rPr>
              <a:t>e, eventualmente, una parte delle </a:t>
            </a:r>
            <a:r>
              <a:rPr lang="en-IE" sz="2000" b="1" dirty="0">
                <a:solidFill>
                  <a:srgbClr val="595959"/>
                </a:solidFill>
              </a:rPr>
              <a:t>utenze </a:t>
            </a:r>
            <a:r>
              <a:rPr lang="en-IE" sz="2000" dirty="0">
                <a:solidFill>
                  <a:srgbClr val="595959"/>
                </a:solidFill>
              </a:rPr>
              <a:t>di base (ad esempio</a:t>
            </a:r>
            <a:r>
              <a:rPr lang="en-US" sz="2000" dirty="0">
                <a:solidFill>
                  <a:srgbClr val="595959"/>
                </a:solidFill>
              </a:rPr>
              <a:t>, il riscaldamento per evitare il congelamento delle tubature, anche se </a:t>
            </a:r>
            <a:r>
              <a:rPr lang="en-IE" sz="2000" dirty="0">
                <a:solidFill>
                  <a:srgbClr val="595959"/>
                </a:solidFill>
              </a:rPr>
              <a:t>non</a:t>
            </a:r>
            <a:r>
              <a:rPr lang="en-US" sz="2000" dirty="0">
                <a:solidFill>
                  <a:srgbClr val="595959"/>
                </a:solidFill>
              </a:rPr>
              <a:t> ci sono </a:t>
            </a:r>
            <a:r>
              <a:rPr lang="en-IE" sz="2000" dirty="0">
                <a:solidFill>
                  <a:srgbClr val="595959"/>
                </a:solidFill>
              </a:rPr>
              <a:t>ospiti). </a:t>
            </a:r>
          </a:p>
          <a:p>
            <a:pPr>
              <a:spcAft>
                <a:spcPts val="600"/>
              </a:spcAft>
            </a:pPr>
            <a:endParaRPr lang="en-IE" sz="700" b="1" i="1" dirty="0">
              <a:solidFill>
                <a:schemeClr val="bg1"/>
              </a:solidFill>
            </a:endParaRPr>
          </a:p>
          <a:p>
            <a:pPr>
              <a:spcAft>
                <a:spcPts val="600"/>
              </a:spcAft>
            </a:pPr>
            <a:r>
              <a:rPr lang="en-IE" sz="2400" b="1" i="1" dirty="0">
                <a:solidFill>
                  <a:schemeClr val="bg1"/>
                </a:solidFill>
              </a:rPr>
              <a:t>Esempio: </a:t>
            </a:r>
            <a:r>
              <a:rPr lang="en-IE" sz="2000" i="1" dirty="0">
                <a:solidFill>
                  <a:schemeClr val="bg1"/>
                </a:solidFill>
              </a:rPr>
              <a:t>le tue spese fisse potrebbero essere: mutuo 12.000 €/anno, assicurazione 1.200 €/anno, tasse sulla proprietà 800 €, utenze (base) 1.000 €, marketing 1.000 € e sito web/software 600 € - per un totale di</a:t>
            </a:r>
            <a:r>
              <a:rPr lang="en-IE" sz="2000" b="1" i="1" dirty="0">
                <a:solidFill>
                  <a:schemeClr val="bg1"/>
                </a:solidFill>
              </a:rPr>
              <a:t> 16.600 </a:t>
            </a:r>
            <a:r>
              <a:rPr lang="en-IE" sz="2000" i="1" dirty="0">
                <a:solidFill>
                  <a:schemeClr val="bg1"/>
                </a:solidFill>
              </a:rPr>
              <a:t>€ di costi fissi per l'anno.</a:t>
            </a:r>
            <a:r>
              <a:rPr lang="en-IE" sz="2000" dirty="0">
                <a:solidFill>
                  <a:schemeClr val="bg1"/>
                </a:solidFill>
              </a:rPr>
              <a:t> </a:t>
            </a:r>
          </a:p>
          <a:p>
            <a:pPr>
              <a:spcAft>
                <a:spcPts val="600"/>
              </a:spcAft>
            </a:pPr>
            <a:endParaRPr lang="en-IE" sz="900" dirty="0">
              <a:solidFill>
                <a:schemeClr val="bg1"/>
              </a:solidFill>
            </a:endParaRPr>
          </a:p>
          <a:p>
            <a:pPr>
              <a:spcAft>
                <a:spcPts val="600"/>
              </a:spcAft>
            </a:pPr>
            <a:endParaRPr lang="en-IE" sz="2000" dirty="0"/>
          </a:p>
        </p:txBody>
      </p:sp>
      <p:sp>
        <p:nvSpPr>
          <p:cNvPr id="5" name="Text Placeholder 4">
            <a:extLst>
              <a:ext uri="{FF2B5EF4-FFF2-40B4-BE49-F238E27FC236}">
                <a16:creationId xmlns:a16="http://schemas.microsoft.com/office/drawing/2014/main" id="{42DC91FF-CC24-3532-9463-39B863D60154}"/>
              </a:ext>
            </a:extLst>
          </p:cNvPr>
          <p:cNvSpPr>
            <a:spLocks noGrp="1"/>
          </p:cNvSpPr>
          <p:nvPr>
            <p:ph type="body" sz="quarter" idx="23"/>
          </p:nvPr>
        </p:nvSpPr>
        <p:spPr>
          <a:xfrm>
            <a:off x="4295551" y="435854"/>
            <a:ext cx="7221426" cy="803654"/>
          </a:xfrm>
        </p:spPr>
        <p:txBody>
          <a:bodyPr/>
          <a:lstStyle/>
          <a:p>
            <a:r>
              <a:rPr lang="en-IE" sz="3200" dirty="0"/>
              <a:t>Calcola tutti i tuoi costi fissi</a:t>
            </a:r>
          </a:p>
        </p:txBody>
      </p:sp>
      <p:sp>
        <p:nvSpPr>
          <p:cNvPr id="6" name="Text Placeholder 5">
            <a:extLst>
              <a:ext uri="{FF2B5EF4-FFF2-40B4-BE49-F238E27FC236}">
                <a16:creationId xmlns:a16="http://schemas.microsoft.com/office/drawing/2014/main" id="{7EEDE94E-87AB-63F5-B7D5-F6C05ACE7109}"/>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CDBDBDB7-6D50-0BDE-789C-BC8225E9E492}"/>
              </a:ext>
            </a:extLst>
          </p:cNvPr>
          <p:cNvSpPr>
            <a:spLocks noGrp="1"/>
          </p:cNvSpPr>
          <p:nvPr>
            <p:ph type="body" sz="quarter" idx="18"/>
          </p:nvPr>
        </p:nvSpPr>
        <p:spPr>
          <a:xfrm>
            <a:off x="656194" y="3392026"/>
            <a:ext cx="2893974" cy="1049221"/>
          </a:xfrm>
        </p:spPr>
        <p:txBody>
          <a:bodyPr/>
          <a:lstStyle/>
          <a:p>
            <a:r>
              <a:rPr lang="en-IE" sz="3200" b="0" dirty="0"/>
              <a:t>Inizia dai costi fissi</a:t>
            </a:r>
          </a:p>
        </p:txBody>
      </p:sp>
      <p:sp>
        <p:nvSpPr>
          <p:cNvPr id="8" name="Text Placeholder 7">
            <a:extLst>
              <a:ext uri="{FF2B5EF4-FFF2-40B4-BE49-F238E27FC236}">
                <a16:creationId xmlns:a16="http://schemas.microsoft.com/office/drawing/2014/main" id="{7EE09BBC-EA98-DD93-FD56-253A130F09C2}"/>
              </a:ext>
            </a:extLst>
          </p:cNvPr>
          <p:cNvSpPr>
            <a:spLocks noGrp="1"/>
          </p:cNvSpPr>
          <p:nvPr>
            <p:ph type="body" sz="quarter" idx="19"/>
          </p:nvPr>
        </p:nvSpPr>
        <p:spPr>
          <a:xfrm>
            <a:off x="372062" y="2170073"/>
            <a:ext cx="3423162" cy="385564"/>
          </a:xfrm>
        </p:spPr>
        <p:txBody>
          <a:bodyPr/>
          <a:lstStyle/>
          <a:p>
            <a:r>
              <a:rPr lang="en-US" sz="2800" b="0" dirty="0"/>
              <a:t>Conosci tutti i tuoi costi e le tue spese</a:t>
            </a:r>
            <a:endParaRPr lang="en-IE" sz="2800" b="0" dirty="0"/>
          </a:p>
          <a:p>
            <a:endParaRPr lang="en-IE" sz="2800" dirty="0"/>
          </a:p>
        </p:txBody>
      </p:sp>
      <p:grpSp>
        <p:nvGrpSpPr>
          <p:cNvPr id="2" name="Group 1">
            <a:extLst>
              <a:ext uri="{FF2B5EF4-FFF2-40B4-BE49-F238E27FC236}">
                <a16:creationId xmlns:a16="http://schemas.microsoft.com/office/drawing/2014/main" id="{E9A13CA1-F42E-7337-BB47-D1D7C19F00CE}"/>
              </a:ext>
            </a:extLst>
          </p:cNvPr>
          <p:cNvGrpSpPr/>
          <p:nvPr/>
        </p:nvGrpSpPr>
        <p:grpSpPr>
          <a:xfrm>
            <a:off x="10976005" y="186976"/>
            <a:ext cx="1081945" cy="1011723"/>
            <a:chOff x="1016000" y="1137920"/>
            <a:chExt cx="1016000" cy="1016000"/>
          </a:xfrm>
        </p:grpSpPr>
        <p:sp>
          <p:nvSpPr>
            <p:cNvPr id="3" name="Oval 2">
              <a:extLst>
                <a:ext uri="{FF2B5EF4-FFF2-40B4-BE49-F238E27FC236}">
                  <a16:creationId xmlns:a16="http://schemas.microsoft.com/office/drawing/2014/main" id="{BF9A322F-573B-347F-BAC5-23BD1FA24B05}"/>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BF4592B7-10C1-A131-79CF-350C44583F08}"/>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10</a:t>
              </a:r>
            </a:p>
          </p:txBody>
        </p:sp>
      </p:grpSp>
    </p:spTree>
    <p:extLst>
      <p:ext uri="{BB962C8B-B14F-4D97-AF65-F5344CB8AC3E}">
        <p14:creationId xmlns:p14="http://schemas.microsoft.com/office/powerpoint/2010/main" val="2813608048"/>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6EC2A733B751B4A9BD302BA2F24F71D" ma:contentTypeVersion="16" ma:contentTypeDescription="Creare un nuovo documento." ma:contentTypeScope="" ma:versionID="f40fbbea10783687fdca30314ab3e89b">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3242e7b084edcaea6cfd00877d627888"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Tag immagine"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ondiviso con dettagli"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B7C38B8-3F2B-4F6C-B7FE-5E68EC5E18C2}"/>
</file>

<file path=customXml/itemProps2.xml><?xml version="1.0" encoding="utf-8"?>
<ds:datastoreItem xmlns:ds="http://schemas.openxmlformats.org/officeDocument/2006/customXml" ds:itemID="{FD5514CE-4B65-4F04-A5DC-91281DD1475A}"/>
</file>

<file path=customXml/itemProps3.xml><?xml version="1.0" encoding="utf-8"?>
<ds:datastoreItem xmlns:ds="http://schemas.openxmlformats.org/officeDocument/2006/customXml" ds:itemID="{EB49FF3E-144F-4145-A3CF-29F4FA6C7590}"/>
</file>

<file path=docProps/app.xml><?xml version="1.0" encoding="utf-8"?>
<Properties xmlns="http://schemas.openxmlformats.org/officeDocument/2006/extended-properties" xmlns:vt="http://schemas.openxmlformats.org/officeDocument/2006/docPropsVTypes">
  <TotalTime>12960</TotalTime>
  <Words>12289</Words>
  <Application>Microsoft Macintosh PowerPoint</Application>
  <PresentationFormat>Widescreen</PresentationFormat>
  <Paragraphs>869</Paragraphs>
  <Slides>80</Slides>
  <Notes>0</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80</vt:i4>
      </vt:variant>
    </vt:vector>
  </HeadingPairs>
  <TitlesOfParts>
    <vt:vector size="90" baseType="lpstr">
      <vt:lpstr>Aptos</vt:lpstr>
      <vt:lpstr>Arial</vt:lpstr>
      <vt:lpstr>Calibri</vt:lpstr>
      <vt:lpstr>Montserrat</vt:lpstr>
      <vt:lpstr>Montserrat Light</vt:lpstr>
      <vt:lpstr>Riposte</vt:lpstr>
      <vt:lpstr>Source Sans Pro Web</vt:lpstr>
      <vt:lpstr>Verdana</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docId:B93D2A42028106A361998D90AE50E3CD</cp:keywords>
  <cp:lastModifiedBy>Manuel Guarita</cp:lastModifiedBy>
  <cp:revision>500</cp:revision>
  <dcterms:created xsi:type="dcterms:W3CDTF">2020-10-14T13:32:04Z</dcterms:created>
  <dcterms:modified xsi:type="dcterms:W3CDTF">2026-02-06T21:11:19Z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