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4"/>
  </p:notesMasterIdLst>
  <p:sldIdLst>
    <p:sldId id="7695" r:id="rId5"/>
    <p:sldId id="7774" r:id="rId6"/>
    <p:sldId id="7775" r:id="rId7"/>
    <p:sldId id="7696" r:id="rId8"/>
    <p:sldId id="7776" r:id="rId9"/>
    <p:sldId id="7732" r:id="rId10"/>
    <p:sldId id="7762" r:id="rId11"/>
    <p:sldId id="7777" r:id="rId12"/>
    <p:sldId id="7733" r:id="rId13"/>
    <p:sldId id="7778" r:id="rId14"/>
    <p:sldId id="7779" r:id="rId15"/>
    <p:sldId id="7780" r:id="rId16"/>
    <p:sldId id="7810" r:id="rId17"/>
    <p:sldId id="7811" r:id="rId18"/>
    <p:sldId id="7812" r:id="rId19"/>
    <p:sldId id="7813" r:id="rId20"/>
    <p:sldId id="6446" r:id="rId21"/>
    <p:sldId id="7815" r:id="rId22"/>
    <p:sldId id="7820" r:id="rId23"/>
    <p:sldId id="7821" r:id="rId24"/>
    <p:sldId id="7822" r:id="rId25"/>
    <p:sldId id="7823" r:id="rId26"/>
    <p:sldId id="7824" r:id="rId27"/>
    <p:sldId id="7825" r:id="rId28"/>
    <p:sldId id="4336" r:id="rId29"/>
    <p:sldId id="7704" r:id="rId30"/>
    <p:sldId id="6451" r:id="rId31"/>
    <p:sldId id="7828" r:id="rId32"/>
    <p:sldId id="7826" r:id="rId33"/>
    <p:sldId id="7827" r:id="rId34"/>
    <p:sldId id="4337" r:id="rId35"/>
    <p:sldId id="7816" r:id="rId36"/>
    <p:sldId id="7738" r:id="rId37"/>
    <p:sldId id="7817" r:id="rId38"/>
    <p:sldId id="7818" r:id="rId39"/>
    <p:sldId id="7740" r:id="rId40"/>
    <p:sldId id="7819" r:id="rId41"/>
    <p:sldId id="4341" r:id="rId42"/>
    <p:sldId id="770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14141"/>
    <a:srgbClr val="FBA63B"/>
    <a:srgbClr val="82CCCA"/>
    <a:srgbClr val="E5BEAC"/>
    <a:srgbClr val="000000"/>
    <a:srgbClr val="0C4659"/>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27F5A0-AFC1-E892-A63A-5F9337018B67}" v="180" dt="2026-01-06T10:29:48.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9" autoAdjust="0"/>
    <p:restoredTop sz="94683"/>
  </p:normalViewPr>
  <p:slideViewPr>
    <p:cSldViewPr snapToGrid="0">
      <p:cViewPr varScale="1">
        <p:scale>
          <a:sx n="102" d="100"/>
          <a:sy n="102" d="100"/>
        </p:scale>
        <p:origin x="612" y="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8427F5A0-AFC1-E892-A63A-5F9337018B67}"/>
    <pc:docChg chg="modSld">
      <pc:chgData name="Irena Krošl" userId="S::irenak@vsgt.si::6f871211-9d6e-4801-9f7a-49ad5e71b0eb" providerId="AD" clId="Web-{8427F5A0-AFC1-E892-A63A-5F9337018B67}" dt="2026-01-06T10:29:48.528" v="164" actId="20577"/>
      <pc:docMkLst>
        <pc:docMk/>
      </pc:docMkLst>
      <pc:sldChg chg="modSp">
        <pc:chgData name="Irena Krošl" userId="S::irenak@vsgt.si::6f871211-9d6e-4801-9f7a-49ad5e71b0eb" providerId="AD" clId="Web-{8427F5A0-AFC1-E892-A63A-5F9337018B67}" dt="2026-01-06T09:53:49.367" v="83" actId="1076"/>
        <pc:sldMkLst>
          <pc:docMk/>
          <pc:sldMk cId="4149900504" sldId="6446"/>
        </pc:sldMkLst>
        <pc:spChg chg="mod">
          <ac:chgData name="Irena Krošl" userId="S::irenak@vsgt.si::6f871211-9d6e-4801-9f7a-49ad5e71b0eb" providerId="AD" clId="Web-{8427F5A0-AFC1-E892-A63A-5F9337018B67}" dt="2026-01-06T09:53:45.742" v="82" actId="1076"/>
          <ac:spMkLst>
            <pc:docMk/>
            <pc:sldMk cId="4149900504" sldId="6446"/>
            <ac:spMk id="10" creationId="{CB3916D9-A923-5F1D-726B-05CF021275C4}"/>
          </ac:spMkLst>
        </pc:spChg>
        <pc:spChg chg="mod">
          <ac:chgData name="Irena Krošl" userId="S::irenak@vsgt.si::6f871211-9d6e-4801-9f7a-49ad5e71b0eb" providerId="AD" clId="Web-{8427F5A0-AFC1-E892-A63A-5F9337018B67}" dt="2026-01-06T09:53:49.367" v="83" actId="1076"/>
          <ac:spMkLst>
            <pc:docMk/>
            <pc:sldMk cId="4149900504" sldId="6446"/>
            <ac:spMk id="11" creationId="{520AFC2D-F0C6-2456-DAAE-1F933A261073}"/>
          </ac:spMkLst>
        </pc:spChg>
      </pc:sldChg>
      <pc:sldChg chg="modSp">
        <pc:chgData name="Irena Krošl" userId="S::irenak@vsgt.si::6f871211-9d6e-4801-9f7a-49ad5e71b0eb" providerId="AD" clId="Web-{8427F5A0-AFC1-E892-A63A-5F9337018B67}" dt="2026-01-06T10:13:32.942" v="121" actId="1076"/>
        <pc:sldMkLst>
          <pc:docMk/>
          <pc:sldMk cId="2048951347" sldId="6451"/>
        </pc:sldMkLst>
        <pc:spChg chg="mod">
          <ac:chgData name="Irena Krošl" userId="S::irenak@vsgt.si::6f871211-9d6e-4801-9f7a-49ad5e71b0eb" providerId="AD" clId="Web-{8427F5A0-AFC1-E892-A63A-5F9337018B67}" dt="2026-01-06T10:13:28.192" v="120" actId="1076"/>
          <ac:spMkLst>
            <pc:docMk/>
            <pc:sldMk cId="2048951347" sldId="6451"/>
            <ac:spMk id="14" creationId="{062C643F-012D-9F53-0161-D26F8B0BCA74}"/>
          </ac:spMkLst>
        </pc:spChg>
        <pc:spChg chg="mod">
          <ac:chgData name="Irena Krošl" userId="S::irenak@vsgt.si::6f871211-9d6e-4801-9f7a-49ad5e71b0eb" providerId="AD" clId="Web-{8427F5A0-AFC1-E892-A63A-5F9337018B67}" dt="2026-01-06T10:13:32.942" v="121" actId="1076"/>
          <ac:spMkLst>
            <pc:docMk/>
            <pc:sldMk cId="2048951347" sldId="6451"/>
            <ac:spMk id="16" creationId="{4B82B90B-2BB0-13CC-3DFB-CECE04185F23}"/>
          </ac:spMkLst>
        </pc:spChg>
        <pc:spChg chg="mod">
          <ac:chgData name="Irena Krošl" userId="S::irenak@vsgt.si::6f871211-9d6e-4801-9f7a-49ad5e71b0eb" providerId="AD" clId="Web-{8427F5A0-AFC1-E892-A63A-5F9337018B67}" dt="2026-01-06T10:11:49.283" v="118" actId="14100"/>
          <ac:spMkLst>
            <pc:docMk/>
            <pc:sldMk cId="2048951347" sldId="6451"/>
            <ac:spMk id="22" creationId="{42AFBCF8-9861-FC86-49D9-92B5DB46D6BE}"/>
          </ac:spMkLst>
        </pc:spChg>
      </pc:sldChg>
      <pc:sldChg chg="modSp">
        <pc:chgData name="Irena Krošl" userId="S::irenak@vsgt.si::6f871211-9d6e-4801-9f7a-49ad5e71b0eb" providerId="AD" clId="Web-{8427F5A0-AFC1-E892-A63A-5F9337018B67}" dt="2026-01-06T09:34:31.371" v="2" actId="20577"/>
        <pc:sldMkLst>
          <pc:docMk/>
          <pc:sldMk cId="2925093511" sldId="7695"/>
        </pc:sldMkLst>
        <pc:spChg chg="mod">
          <ac:chgData name="Irena Krošl" userId="S::irenak@vsgt.si::6f871211-9d6e-4801-9f7a-49ad5e71b0eb" providerId="AD" clId="Web-{8427F5A0-AFC1-E892-A63A-5F9337018B67}" dt="2026-01-06T09:34:31.371" v="2" actId="20577"/>
          <ac:spMkLst>
            <pc:docMk/>
            <pc:sldMk cId="2925093511" sldId="7695"/>
            <ac:spMk id="4" creationId="{DBE7B35A-8005-C91E-5654-96A2A0BFA34E}"/>
          </ac:spMkLst>
        </pc:spChg>
      </pc:sldChg>
      <pc:sldChg chg="modSp">
        <pc:chgData name="Irena Krošl" userId="S::irenak@vsgt.si::6f871211-9d6e-4801-9f7a-49ad5e71b0eb" providerId="AD" clId="Web-{8427F5A0-AFC1-E892-A63A-5F9337018B67}" dt="2026-01-06T09:45:05.664" v="35" actId="14100"/>
        <pc:sldMkLst>
          <pc:docMk/>
          <pc:sldMk cId="648164715" sldId="7696"/>
        </pc:sldMkLst>
        <pc:spChg chg="mod">
          <ac:chgData name="Irena Krošl" userId="S::irenak@vsgt.si::6f871211-9d6e-4801-9f7a-49ad5e71b0eb" providerId="AD" clId="Web-{8427F5A0-AFC1-E892-A63A-5F9337018B67}" dt="2026-01-06T09:44:34.221" v="26" actId="1076"/>
          <ac:spMkLst>
            <pc:docMk/>
            <pc:sldMk cId="648164715" sldId="7696"/>
            <ac:spMk id="2" creationId="{C93C2B57-CB30-6AFE-363B-791C02517277}"/>
          </ac:spMkLst>
        </pc:spChg>
        <pc:spChg chg="mod">
          <ac:chgData name="Irena Krošl" userId="S::irenak@vsgt.si::6f871211-9d6e-4801-9f7a-49ad5e71b0eb" providerId="AD" clId="Web-{8427F5A0-AFC1-E892-A63A-5F9337018B67}" dt="2026-01-06T09:44:36.550" v="27" actId="1076"/>
          <ac:spMkLst>
            <pc:docMk/>
            <pc:sldMk cId="648164715" sldId="7696"/>
            <ac:spMk id="6" creationId="{43D63E27-25D9-4919-8DFB-F33F333C3548}"/>
          </ac:spMkLst>
        </pc:spChg>
        <pc:spChg chg="mod">
          <ac:chgData name="Irena Krošl" userId="S::irenak@vsgt.si::6f871211-9d6e-4801-9f7a-49ad5e71b0eb" providerId="AD" clId="Web-{8427F5A0-AFC1-E892-A63A-5F9337018B67}" dt="2026-01-06T09:44:38.863" v="28" actId="1076"/>
          <ac:spMkLst>
            <pc:docMk/>
            <pc:sldMk cId="648164715" sldId="7696"/>
            <ac:spMk id="7" creationId="{35332716-96CE-5898-5483-AC9370A46FAC}"/>
          </ac:spMkLst>
        </pc:spChg>
        <pc:spChg chg="mod">
          <ac:chgData name="Irena Krošl" userId="S::irenak@vsgt.si::6f871211-9d6e-4801-9f7a-49ad5e71b0eb" providerId="AD" clId="Web-{8427F5A0-AFC1-E892-A63A-5F9337018B67}" dt="2026-01-06T09:44:07.498" v="19" actId="14100"/>
          <ac:spMkLst>
            <pc:docMk/>
            <pc:sldMk cId="648164715" sldId="7696"/>
            <ac:spMk id="9" creationId="{4F1B31DF-1CFE-D018-6B75-87CD9C17B018}"/>
          </ac:spMkLst>
        </pc:spChg>
        <pc:spChg chg="mod">
          <ac:chgData name="Irena Krošl" userId="S::irenak@vsgt.si::6f871211-9d6e-4801-9f7a-49ad5e71b0eb" providerId="AD" clId="Web-{8427F5A0-AFC1-E892-A63A-5F9337018B67}" dt="2026-01-06T09:45:05.664" v="35" actId="14100"/>
          <ac:spMkLst>
            <pc:docMk/>
            <pc:sldMk cId="648164715" sldId="7696"/>
            <ac:spMk id="24" creationId="{4D648581-A9C4-E21D-00F8-7FCCE057E492}"/>
          </ac:spMkLst>
        </pc:spChg>
        <pc:cxnChg chg="mod">
          <ac:chgData name="Irena Krošl" userId="S::irenak@vsgt.si::6f871211-9d6e-4801-9f7a-49ad5e71b0eb" providerId="AD" clId="Web-{8427F5A0-AFC1-E892-A63A-5F9337018B67}" dt="2026-01-06T09:44:42.379" v="29" actId="1076"/>
          <ac:cxnSpMkLst>
            <pc:docMk/>
            <pc:sldMk cId="648164715" sldId="7696"/>
            <ac:cxnSpMk id="34" creationId="{AE91B2BC-7D76-4B4D-B897-64B7D14505D7}"/>
          </ac:cxnSpMkLst>
        </pc:cxnChg>
      </pc:sldChg>
      <pc:sldChg chg="modSp">
        <pc:chgData name="Irena Krošl" userId="S::irenak@vsgt.si::6f871211-9d6e-4801-9f7a-49ad5e71b0eb" providerId="AD" clId="Web-{8427F5A0-AFC1-E892-A63A-5F9337018B67}" dt="2026-01-06T10:29:48.528" v="164" actId="20577"/>
        <pc:sldMkLst>
          <pc:docMk/>
          <pc:sldMk cId="2961207069" sldId="7702"/>
        </pc:sldMkLst>
        <pc:spChg chg="mod">
          <ac:chgData name="Irena Krošl" userId="S::irenak@vsgt.si::6f871211-9d6e-4801-9f7a-49ad5e71b0eb" providerId="AD" clId="Web-{8427F5A0-AFC1-E892-A63A-5F9337018B67}" dt="2026-01-06T10:29:42.356" v="161" actId="20577"/>
          <ac:spMkLst>
            <pc:docMk/>
            <pc:sldMk cId="2961207069" sldId="7702"/>
            <ac:spMk id="14" creationId="{D038243F-8340-B1BF-D76B-D388040AA801}"/>
          </ac:spMkLst>
        </pc:spChg>
        <pc:spChg chg="mod">
          <ac:chgData name="Irena Krošl" userId="S::irenak@vsgt.si::6f871211-9d6e-4801-9f7a-49ad5e71b0eb" providerId="AD" clId="Web-{8427F5A0-AFC1-E892-A63A-5F9337018B67}" dt="2026-01-06T10:29:48.528" v="164" actId="20577"/>
          <ac:spMkLst>
            <pc:docMk/>
            <pc:sldMk cId="2961207069" sldId="7702"/>
            <ac:spMk id="54" creationId="{4065BC51-B524-FC95-B65C-14FE7E10D2B1}"/>
          </ac:spMkLst>
        </pc:spChg>
      </pc:sldChg>
      <pc:sldChg chg="modSp">
        <pc:chgData name="Irena Krošl" userId="S::irenak@vsgt.si::6f871211-9d6e-4801-9f7a-49ad5e71b0eb" providerId="AD" clId="Web-{8427F5A0-AFC1-E892-A63A-5F9337018B67}" dt="2026-01-06T09:46:28.906" v="48" actId="1076"/>
        <pc:sldMkLst>
          <pc:docMk/>
          <pc:sldMk cId="1164802475" sldId="7732"/>
        </pc:sldMkLst>
        <pc:spChg chg="mod">
          <ac:chgData name="Irena Krošl" userId="S::irenak@vsgt.si::6f871211-9d6e-4801-9f7a-49ad5e71b0eb" providerId="AD" clId="Web-{8427F5A0-AFC1-E892-A63A-5F9337018B67}" dt="2026-01-06T09:46:10.748" v="46" actId="1076"/>
          <ac:spMkLst>
            <pc:docMk/>
            <pc:sldMk cId="1164802475" sldId="7732"/>
            <ac:spMk id="2" creationId="{60EE4489-BED2-40C4-B487-666D244E48C7}"/>
          </ac:spMkLst>
        </pc:spChg>
        <pc:spChg chg="mod">
          <ac:chgData name="Irena Krošl" userId="S::irenak@vsgt.si::6f871211-9d6e-4801-9f7a-49ad5e71b0eb" providerId="AD" clId="Web-{8427F5A0-AFC1-E892-A63A-5F9337018B67}" dt="2026-01-06T09:46:04.060" v="45" actId="20577"/>
          <ac:spMkLst>
            <pc:docMk/>
            <pc:sldMk cId="1164802475" sldId="7732"/>
            <ac:spMk id="9" creationId="{E0FA48AE-5BFE-CED5-38B9-5D6312B6B077}"/>
          </ac:spMkLst>
        </pc:spChg>
        <pc:spChg chg="mod">
          <ac:chgData name="Irena Krošl" userId="S::irenak@vsgt.si::6f871211-9d6e-4801-9f7a-49ad5e71b0eb" providerId="AD" clId="Web-{8427F5A0-AFC1-E892-A63A-5F9337018B67}" dt="2026-01-06T09:46:28.906" v="48" actId="1076"/>
          <ac:spMkLst>
            <pc:docMk/>
            <pc:sldMk cId="1164802475" sldId="7732"/>
            <ac:spMk id="26" creationId="{E692E126-A856-F0CE-FE52-EDEEF84A76E2}"/>
          </ac:spMkLst>
        </pc:spChg>
        <pc:spChg chg="mod">
          <ac:chgData name="Irena Krošl" userId="S::irenak@vsgt.si::6f871211-9d6e-4801-9f7a-49ad5e71b0eb" providerId="AD" clId="Web-{8427F5A0-AFC1-E892-A63A-5F9337018B67}" dt="2026-01-06T09:46:16.233" v="47" actId="1076"/>
          <ac:spMkLst>
            <pc:docMk/>
            <pc:sldMk cId="1164802475" sldId="7732"/>
            <ac:spMk id="27" creationId="{71E24FF5-0447-4C0E-374E-FA093D1717F6}"/>
          </ac:spMkLst>
        </pc:spChg>
      </pc:sldChg>
      <pc:sldChg chg="modSp">
        <pc:chgData name="Irena Krošl" userId="S::irenak@vsgt.si::6f871211-9d6e-4801-9f7a-49ad5e71b0eb" providerId="AD" clId="Web-{8427F5A0-AFC1-E892-A63A-5F9337018B67}" dt="2026-01-06T09:49:18.917" v="62" actId="14100"/>
        <pc:sldMkLst>
          <pc:docMk/>
          <pc:sldMk cId="461981686" sldId="7733"/>
        </pc:sldMkLst>
        <pc:spChg chg="mod">
          <ac:chgData name="Irena Krošl" userId="S::irenak@vsgt.si::6f871211-9d6e-4801-9f7a-49ad5e71b0eb" providerId="AD" clId="Web-{8427F5A0-AFC1-E892-A63A-5F9337018B67}" dt="2026-01-06T09:49:18.917" v="62" actId="14100"/>
          <ac:spMkLst>
            <pc:docMk/>
            <pc:sldMk cId="461981686" sldId="7733"/>
            <ac:spMk id="8" creationId="{433F1DBA-D3E1-15F1-6EC0-3F287C47D176}"/>
          </ac:spMkLst>
        </pc:spChg>
        <pc:spChg chg="mod">
          <ac:chgData name="Irena Krošl" userId="S::irenak@vsgt.si::6f871211-9d6e-4801-9f7a-49ad5e71b0eb" providerId="AD" clId="Web-{8427F5A0-AFC1-E892-A63A-5F9337018B67}" dt="2026-01-06T09:49:04.760" v="59" actId="14100"/>
          <ac:spMkLst>
            <pc:docMk/>
            <pc:sldMk cId="461981686" sldId="7733"/>
            <ac:spMk id="11" creationId="{6B14956A-4F2E-99B5-AB95-F513417A9178}"/>
          </ac:spMkLst>
        </pc:spChg>
      </pc:sldChg>
      <pc:sldChg chg="modSp">
        <pc:chgData name="Irena Krošl" userId="S::irenak@vsgt.si::6f871211-9d6e-4801-9f7a-49ad5e71b0eb" providerId="AD" clId="Web-{8427F5A0-AFC1-E892-A63A-5F9337018B67}" dt="2026-01-06T10:17:06.492" v="147" actId="1076"/>
        <pc:sldMkLst>
          <pc:docMk/>
          <pc:sldMk cId="1501438093" sldId="7738"/>
        </pc:sldMkLst>
        <pc:spChg chg="mod">
          <ac:chgData name="Irena Krošl" userId="S::irenak@vsgt.si::6f871211-9d6e-4801-9f7a-49ad5e71b0eb" providerId="AD" clId="Web-{8427F5A0-AFC1-E892-A63A-5F9337018B67}" dt="2026-01-06T10:17:03.460" v="146" actId="14100"/>
          <ac:spMkLst>
            <pc:docMk/>
            <pc:sldMk cId="1501438093" sldId="7738"/>
            <ac:spMk id="2" creationId="{CCF2F574-F51E-B8B0-8585-3C3D22C9062B}"/>
          </ac:spMkLst>
        </pc:spChg>
        <pc:spChg chg="mod">
          <ac:chgData name="Irena Krošl" userId="S::irenak@vsgt.si::6f871211-9d6e-4801-9f7a-49ad5e71b0eb" providerId="AD" clId="Web-{8427F5A0-AFC1-E892-A63A-5F9337018B67}" dt="2026-01-06T10:17:06.492" v="147" actId="1076"/>
          <ac:spMkLst>
            <pc:docMk/>
            <pc:sldMk cId="1501438093" sldId="7738"/>
            <ac:spMk id="4" creationId="{62342E87-4ADC-7B37-5852-AB12DB6B3EB5}"/>
          </ac:spMkLst>
        </pc:spChg>
      </pc:sldChg>
      <pc:sldChg chg="modSp">
        <pc:chgData name="Irena Krošl" userId="S::irenak@vsgt.si::6f871211-9d6e-4801-9f7a-49ad5e71b0eb" providerId="AD" clId="Web-{8427F5A0-AFC1-E892-A63A-5F9337018B67}" dt="2026-01-06T10:29:12.808" v="157"/>
        <pc:sldMkLst>
          <pc:docMk/>
          <pc:sldMk cId="2483267751" sldId="7740"/>
        </pc:sldMkLst>
        <pc:graphicFrameChg chg="mod modGraphic">
          <ac:chgData name="Irena Krošl" userId="S::irenak@vsgt.si::6f871211-9d6e-4801-9f7a-49ad5e71b0eb" providerId="AD" clId="Web-{8427F5A0-AFC1-E892-A63A-5F9337018B67}" dt="2026-01-06T10:29:12.808" v="157"/>
          <ac:graphicFrameMkLst>
            <pc:docMk/>
            <pc:sldMk cId="2483267751" sldId="7740"/>
            <ac:graphicFrameMk id="6" creationId="{F47BBE98-7D25-6202-2DAA-8CD1B3A73168}"/>
          </ac:graphicFrameMkLst>
        </pc:graphicFrameChg>
      </pc:sldChg>
      <pc:sldChg chg="modSp">
        <pc:chgData name="Irena Krošl" userId="S::irenak@vsgt.si::6f871211-9d6e-4801-9f7a-49ad5e71b0eb" providerId="AD" clId="Web-{8427F5A0-AFC1-E892-A63A-5F9337018B67}" dt="2026-01-06T09:47:40.755" v="53" actId="1076"/>
        <pc:sldMkLst>
          <pc:docMk/>
          <pc:sldMk cId="2587697110" sldId="7762"/>
        </pc:sldMkLst>
        <pc:spChg chg="mod">
          <ac:chgData name="Irena Krošl" userId="S::irenak@vsgt.si::6f871211-9d6e-4801-9f7a-49ad5e71b0eb" providerId="AD" clId="Web-{8427F5A0-AFC1-E892-A63A-5F9337018B67}" dt="2026-01-06T09:43:36.397" v="13"/>
          <ac:spMkLst>
            <pc:docMk/>
            <pc:sldMk cId="2587697110" sldId="7762"/>
            <ac:spMk id="3" creationId="{11985189-3C69-77BD-0FC1-A4FE406FE96B}"/>
          </ac:spMkLst>
        </pc:spChg>
        <pc:spChg chg="mod">
          <ac:chgData name="Irena Krošl" userId="S::irenak@vsgt.si::6f871211-9d6e-4801-9f7a-49ad5e71b0eb" providerId="AD" clId="Web-{8427F5A0-AFC1-E892-A63A-5F9337018B67}" dt="2026-01-06T09:47:01.580" v="52" actId="1076"/>
          <ac:spMkLst>
            <pc:docMk/>
            <pc:sldMk cId="2587697110" sldId="7762"/>
            <ac:spMk id="9" creationId="{A5A24460-EC5F-02A8-8BFB-622B40009261}"/>
          </ac:spMkLst>
        </pc:spChg>
        <pc:picChg chg="mod">
          <ac:chgData name="Irena Krošl" userId="S::irenak@vsgt.si::6f871211-9d6e-4801-9f7a-49ad5e71b0eb" providerId="AD" clId="Web-{8427F5A0-AFC1-E892-A63A-5F9337018B67}" dt="2026-01-06T09:47:40.755" v="53" actId="1076"/>
          <ac:picMkLst>
            <pc:docMk/>
            <pc:sldMk cId="2587697110" sldId="7762"/>
            <ac:picMk id="16" creationId="{FD78DBAC-0071-65E8-7645-2C5D31E48446}"/>
          </ac:picMkLst>
        </pc:picChg>
      </pc:sldChg>
      <pc:sldChg chg="modSp">
        <pc:chgData name="Irena Krošl" userId="S::irenak@vsgt.si::6f871211-9d6e-4801-9f7a-49ad5e71b0eb" providerId="AD" clId="Web-{8427F5A0-AFC1-E892-A63A-5F9337018B67}" dt="2026-01-06T09:36:07.773" v="9" actId="1076"/>
        <pc:sldMkLst>
          <pc:docMk/>
          <pc:sldMk cId="1721721080" sldId="7774"/>
        </pc:sldMkLst>
        <pc:spChg chg="mod">
          <ac:chgData name="Irena Krošl" userId="S::irenak@vsgt.si::6f871211-9d6e-4801-9f7a-49ad5e71b0eb" providerId="AD" clId="Web-{8427F5A0-AFC1-E892-A63A-5F9337018B67}" dt="2026-01-06T09:36:07.773" v="9" actId="1076"/>
          <ac:spMkLst>
            <pc:docMk/>
            <pc:sldMk cId="1721721080" sldId="7774"/>
            <ac:spMk id="2" creationId="{BA477325-FD39-810A-DCCC-E2BC43119A96}"/>
          </ac:spMkLst>
        </pc:spChg>
      </pc:sldChg>
      <pc:sldChg chg="modSp">
        <pc:chgData name="Irena Krošl" userId="S::irenak@vsgt.si::6f871211-9d6e-4801-9f7a-49ad5e71b0eb" providerId="AD" clId="Web-{8427F5A0-AFC1-E892-A63A-5F9337018B67}" dt="2026-01-06T09:43:15.361" v="12" actId="20577"/>
        <pc:sldMkLst>
          <pc:docMk/>
          <pc:sldMk cId="2078704202" sldId="7775"/>
        </pc:sldMkLst>
        <pc:spChg chg="mod">
          <ac:chgData name="Irena Krošl" userId="S::irenak@vsgt.si::6f871211-9d6e-4801-9f7a-49ad5e71b0eb" providerId="AD" clId="Web-{8427F5A0-AFC1-E892-A63A-5F9337018B67}" dt="2026-01-06T09:42:59.202" v="10" actId="1076"/>
          <ac:spMkLst>
            <pc:docMk/>
            <pc:sldMk cId="2078704202" sldId="7775"/>
            <ac:spMk id="31" creationId="{38A6865B-4B41-2DD3-5422-12BF336B91E0}"/>
          </ac:spMkLst>
        </pc:spChg>
        <pc:spChg chg="mod">
          <ac:chgData name="Irena Krošl" userId="S::irenak@vsgt.si::6f871211-9d6e-4801-9f7a-49ad5e71b0eb" providerId="AD" clId="Web-{8427F5A0-AFC1-E892-A63A-5F9337018B67}" dt="2026-01-06T09:43:15.361" v="12" actId="20577"/>
          <ac:spMkLst>
            <pc:docMk/>
            <pc:sldMk cId="2078704202" sldId="7775"/>
            <ac:spMk id="39" creationId="{FBFC37F9-12D0-F4D6-2836-22B62DC69118}"/>
          </ac:spMkLst>
        </pc:spChg>
      </pc:sldChg>
      <pc:sldChg chg="modSp">
        <pc:chgData name="Irena Krošl" userId="S::irenak@vsgt.si::6f871211-9d6e-4801-9f7a-49ad5e71b0eb" providerId="AD" clId="Web-{8427F5A0-AFC1-E892-A63A-5F9337018B67}" dt="2026-01-06T09:45:57.810" v="39" actId="1076"/>
        <pc:sldMkLst>
          <pc:docMk/>
          <pc:sldMk cId="3801510155" sldId="7776"/>
        </pc:sldMkLst>
        <pc:spChg chg="mod">
          <ac:chgData name="Irena Krošl" userId="S::irenak@vsgt.si::6f871211-9d6e-4801-9f7a-49ad5e71b0eb" providerId="AD" clId="Web-{8427F5A0-AFC1-E892-A63A-5F9337018B67}" dt="2026-01-06T09:45:57.810" v="39" actId="1076"/>
          <ac:spMkLst>
            <pc:docMk/>
            <pc:sldMk cId="3801510155" sldId="7776"/>
            <ac:spMk id="2" creationId="{BA477325-FD39-810A-DCCC-E2BC43119A96}"/>
          </ac:spMkLst>
        </pc:spChg>
        <pc:spChg chg="mod">
          <ac:chgData name="Irena Krošl" userId="S::irenak@vsgt.si::6f871211-9d6e-4801-9f7a-49ad5e71b0eb" providerId="AD" clId="Web-{8427F5A0-AFC1-E892-A63A-5F9337018B67}" dt="2026-01-06T09:45:53.794" v="38" actId="20577"/>
          <ac:spMkLst>
            <pc:docMk/>
            <pc:sldMk cId="3801510155" sldId="7776"/>
            <ac:spMk id="3" creationId="{A9176FE3-F725-B493-6590-4D70990DBECD}"/>
          </ac:spMkLst>
        </pc:spChg>
      </pc:sldChg>
      <pc:sldChg chg="modSp">
        <pc:chgData name="Irena Krošl" userId="S::irenak@vsgt.si::6f871211-9d6e-4801-9f7a-49ad5e71b0eb" providerId="AD" clId="Web-{8427F5A0-AFC1-E892-A63A-5F9337018B67}" dt="2026-01-06T09:48:58.198" v="58" actId="20577"/>
        <pc:sldMkLst>
          <pc:docMk/>
          <pc:sldMk cId="2345834999" sldId="7777"/>
        </pc:sldMkLst>
        <pc:spChg chg="mod">
          <ac:chgData name="Irena Krošl" userId="S::irenak@vsgt.si::6f871211-9d6e-4801-9f7a-49ad5e71b0eb" providerId="AD" clId="Web-{8427F5A0-AFC1-E892-A63A-5F9337018B67}" dt="2026-01-06T09:43:36.397" v="13"/>
          <ac:spMkLst>
            <pc:docMk/>
            <pc:sldMk cId="2345834999" sldId="7777"/>
            <ac:spMk id="6" creationId="{09DD07F0-AD6C-95A3-1219-256C36296999}"/>
          </ac:spMkLst>
        </pc:spChg>
        <pc:spChg chg="mod">
          <ac:chgData name="Irena Krošl" userId="S::irenak@vsgt.si::6f871211-9d6e-4801-9f7a-49ad5e71b0eb" providerId="AD" clId="Web-{8427F5A0-AFC1-E892-A63A-5F9337018B67}" dt="2026-01-06T09:47:51.365" v="55" actId="1076"/>
          <ac:spMkLst>
            <pc:docMk/>
            <pc:sldMk cId="2345834999" sldId="7777"/>
            <ac:spMk id="9" creationId="{8F9EDF83-03D3-936E-0B59-671FF422E79D}"/>
          </ac:spMkLst>
        </pc:spChg>
        <pc:spChg chg="mod">
          <ac:chgData name="Irena Krošl" userId="S::irenak@vsgt.si::6f871211-9d6e-4801-9f7a-49ad5e71b0eb" providerId="AD" clId="Web-{8427F5A0-AFC1-E892-A63A-5F9337018B67}" dt="2026-01-06T09:48:58.198" v="58" actId="20577"/>
          <ac:spMkLst>
            <pc:docMk/>
            <pc:sldMk cId="2345834999" sldId="7777"/>
            <ac:spMk id="11" creationId="{B239C830-5C20-037F-673A-3DB54D7629A2}"/>
          </ac:spMkLst>
        </pc:spChg>
      </pc:sldChg>
      <pc:sldChg chg="modSp">
        <pc:chgData name="Irena Krošl" userId="S::irenak@vsgt.si::6f871211-9d6e-4801-9f7a-49ad5e71b0eb" providerId="AD" clId="Web-{8427F5A0-AFC1-E892-A63A-5F9337018B67}" dt="2026-01-06T09:49:38.574" v="65" actId="14100"/>
        <pc:sldMkLst>
          <pc:docMk/>
          <pc:sldMk cId="1874166003" sldId="7778"/>
        </pc:sldMkLst>
        <pc:spChg chg="mod">
          <ac:chgData name="Irena Krošl" userId="S::irenak@vsgt.si::6f871211-9d6e-4801-9f7a-49ad5e71b0eb" providerId="AD" clId="Web-{8427F5A0-AFC1-E892-A63A-5F9337018B67}" dt="2026-01-06T09:49:36.043" v="64" actId="20577"/>
          <ac:spMkLst>
            <pc:docMk/>
            <pc:sldMk cId="1874166003" sldId="7778"/>
            <ac:spMk id="8" creationId="{E72A05C2-D898-927E-A127-42B4E809B11D}"/>
          </ac:spMkLst>
        </pc:spChg>
        <pc:spChg chg="mod">
          <ac:chgData name="Irena Krošl" userId="S::irenak@vsgt.si::6f871211-9d6e-4801-9f7a-49ad5e71b0eb" providerId="AD" clId="Web-{8427F5A0-AFC1-E892-A63A-5F9337018B67}" dt="2026-01-06T09:49:38.574" v="65" actId="14100"/>
          <ac:spMkLst>
            <pc:docMk/>
            <pc:sldMk cId="1874166003" sldId="7778"/>
            <ac:spMk id="11" creationId="{675454C5-2ECE-C731-4AED-6DDFBDD8D194}"/>
          </ac:spMkLst>
        </pc:spChg>
      </pc:sldChg>
      <pc:sldChg chg="modSp">
        <pc:chgData name="Irena Krošl" userId="S::irenak@vsgt.si::6f871211-9d6e-4801-9f7a-49ad5e71b0eb" providerId="AD" clId="Web-{8427F5A0-AFC1-E892-A63A-5F9337018B67}" dt="2026-01-06T09:50:01.106" v="67" actId="14100"/>
        <pc:sldMkLst>
          <pc:docMk/>
          <pc:sldMk cId="564471238" sldId="7779"/>
        </pc:sldMkLst>
        <pc:spChg chg="mod">
          <ac:chgData name="Irena Krošl" userId="S::irenak@vsgt.si::6f871211-9d6e-4801-9f7a-49ad5e71b0eb" providerId="AD" clId="Web-{8427F5A0-AFC1-E892-A63A-5F9337018B67}" dt="2026-01-06T09:49:57.794" v="66" actId="1076"/>
          <ac:spMkLst>
            <pc:docMk/>
            <pc:sldMk cId="564471238" sldId="7779"/>
            <ac:spMk id="8" creationId="{75D0547E-7BF9-8BF1-1BF1-8927F4F06EA4}"/>
          </ac:spMkLst>
        </pc:spChg>
        <pc:spChg chg="mod">
          <ac:chgData name="Irena Krošl" userId="S::irenak@vsgt.si::6f871211-9d6e-4801-9f7a-49ad5e71b0eb" providerId="AD" clId="Web-{8427F5A0-AFC1-E892-A63A-5F9337018B67}" dt="2026-01-06T09:50:01.106" v="67" actId="14100"/>
          <ac:spMkLst>
            <pc:docMk/>
            <pc:sldMk cId="564471238" sldId="7779"/>
            <ac:spMk id="11" creationId="{0A7B7D00-BA75-4963-2D2A-11B74F319401}"/>
          </ac:spMkLst>
        </pc:spChg>
      </pc:sldChg>
      <pc:sldChg chg="modSp">
        <pc:chgData name="Irena Krošl" userId="S::irenak@vsgt.si::6f871211-9d6e-4801-9f7a-49ad5e71b0eb" providerId="AD" clId="Web-{8427F5A0-AFC1-E892-A63A-5F9337018B67}" dt="2026-01-06T09:50:35.092" v="71" actId="20577"/>
        <pc:sldMkLst>
          <pc:docMk/>
          <pc:sldMk cId="2739972673" sldId="7780"/>
        </pc:sldMkLst>
        <pc:spChg chg="mod">
          <ac:chgData name="Irena Krošl" userId="S::irenak@vsgt.si::6f871211-9d6e-4801-9f7a-49ad5e71b0eb" providerId="AD" clId="Web-{8427F5A0-AFC1-E892-A63A-5F9337018B67}" dt="2026-01-06T09:50:35.092" v="71" actId="20577"/>
          <ac:spMkLst>
            <pc:docMk/>
            <pc:sldMk cId="2739972673" sldId="7780"/>
            <ac:spMk id="8" creationId="{89A0A881-D6BD-427B-D3DA-B97BC76F4CC9}"/>
          </ac:spMkLst>
        </pc:spChg>
        <pc:spChg chg="mod">
          <ac:chgData name="Irena Krošl" userId="S::irenak@vsgt.si::6f871211-9d6e-4801-9f7a-49ad5e71b0eb" providerId="AD" clId="Web-{8427F5A0-AFC1-E892-A63A-5F9337018B67}" dt="2026-01-06T09:50:14.982" v="68" actId="14100"/>
          <ac:spMkLst>
            <pc:docMk/>
            <pc:sldMk cId="2739972673" sldId="7780"/>
            <ac:spMk id="11" creationId="{C253DB6B-A2DB-246A-DBCC-E5E329B5451A}"/>
          </ac:spMkLst>
        </pc:spChg>
      </pc:sldChg>
      <pc:sldChg chg="modSp">
        <pc:chgData name="Irena Krošl" userId="S::irenak@vsgt.si::6f871211-9d6e-4801-9f7a-49ad5e71b0eb" providerId="AD" clId="Web-{8427F5A0-AFC1-E892-A63A-5F9337018B67}" dt="2026-01-06T09:51:30.093" v="72" actId="1076"/>
        <pc:sldMkLst>
          <pc:docMk/>
          <pc:sldMk cId="3823705933" sldId="7810"/>
        </pc:sldMkLst>
        <pc:picChg chg="mod">
          <ac:chgData name="Irena Krošl" userId="S::irenak@vsgt.si::6f871211-9d6e-4801-9f7a-49ad5e71b0eb" providerId="AD" clId="Web-{8427F5A0-AFC1-E892-A63A-5F9337018B67}" dt="2026-01-06T09:51:30.093" v="72" actId="1076"/>
          <ac:picMkLst>
            <pc:docMk/>
            <pc:sldMk cId="3823705933" sldId="7810"/>
            <ac:picMk id="2" creationId="{15A0BBDD-E142-453B-2AA8-41E0AA025CB3}"/>
          </ac:picMkLst>
        </pc:picChg>
      </pc:sldChg>
      <pc:sldChg chg="modSp">
        <pc:chgData name="Irena Krošl" userId="S::irenak@vsgt.si::6f871211-9d6e-4801-9f7a-49ad5e71b0eb" providerId="AD" clId="Web-{8427F5A0-AFC1-E892-A63A-5F9337018B67}" dt="2026-01-06T09:52:13.096" v="75" actId="20577"/>
        <pc:sldMkLst>
          <pc:docMk/>
          <pc:sldMk cId="4226328793" sldId="7811"/>
        </pc:sldMkLst>
        <pc:spChg chg="mod">
          <ac:chgData name="Irena Krošl" userId="S::irenak@vsgt.si::6f871211-9d6e-4801-9f7a-49ad5e71b0eb" providerId="AD" clId="Web-{8427F5A0-AFC1-E892-A63A-5F9337018B67}" dt="2026-01-06T09:52:13.096" v="75" actId="20577"/>
          <ac:spMkLst>
            <pc:docMk/>
            <pc:sldMk cId="4226328793" sldId="7811"/>
            <ac:spMk id="4" creationId="{FE8D733C-AAF4-52A5-907C-2B652A748D9D}"/>
          </ac:spMkLst>
        </pc:spChg>
        <pc:picChg chg="mod">
          <ac:chgData name="Irena Krošl" userId="S::irenak@vsgt.si::6f871211-9d6e-4801-9f7a-49ad5e71b0eb" providerId="AD" clId="Web-{8427F5A0-AFC1-E892-A63A-5F9337018B67}" dt="2026-01-06T09:51:37.546" v="73" actId="1076"/>
          <ac:picMkLst>
            <pc:docMk/>
            <pc:sldMk cId="4226328793" sldId="7811"/>
            <ac:picMk id="2" creationId="{D595A842-3013-FBD5-F7C1-AB91B955C442}"/>
          </ac:picMkLst>
        </pc:picChg>
      </pc:sldChg>
      <pc:sldChg chg="modSp">
        <pc:chgData name="Irena Krošl" userId="S::irenak@vsgt.si::6f871211-9d6e-4801-9f7a-49ad5e71b0eb" providerId="AD" clId="Web-{8427F5A0-AFC1-E892-A63A-5F9337018B67}" dt="2026-01-06T09:52:33.347" v="79" actId="1076"/>
        <pc:sldMkLst>
          <pc:docMk/>
          <pc:sldMk cId="3984304458" sldId="7812"/>
        </pc:sldMkLst>
        <pc:spChg chg="mod">
          <ac:chgData name="Irena Krošl" userId="S::irenak@vsgt.si::6f871211-9d6e-4801-9f7a-49ad5e71b0eb" providerId="AD" clId="Web-{8427F5A0-AFC1-E892-A63A-5F9337018B67}" dt="2026-01-06T09:52:28.238" v="77" actId="1076"/>
          <ac:spMkLst>
            <pc:docMk/>
            <pc:sldMk cId="3984304458" sldId="7812"/>
            <ac:spMk id="4" creationId="{A967C370-516D-A378-FBAB-351283AC93C9}"/>
          </ac:spMkLst>
        </pc:spChg>
        <pc:spChg chg="mod">
          <ac:chgData name="Irena Krošl" userId="S::irenak@vsgt.si::6f871211-9d6e-4801-9f7a-49ad5e71b0eb" providerId="AD" clId="Web-{8427F5A0-AFC1-E892-A63A-5F9337018B67}" dt="2026-01-06T09:52:30.472" v="78" actId="1076"/>
          <ac:spMkLst>
            <pc:docMk/>
            <pc:sldMk cId="3984304458" sldId="7812"/>
            <ac:spMk id="5" creationId="{EAF0BCB2-97E5-BCC9-E184-24B9956D3D48}"/>
          </ac:spMkLst>
        </pc:spChg>
        <pc:picChg chg="mod">
          <ac:chgData name="Irena Krošl" userId="S::irenak@vsgt.si::6f871211-9d6e-4801-9f7a-49ad5e71b0eb" providerId="AD" clId="Web-{8427F5A0-AFC1-E892-A63A-5F9337018B67}" dt="2026-01-06T09:52:33.347" v="79" actId="1076"/>
          <ac:picMkLst>
            <pc:docMk/>
            <pc:sldMk cId="3984304458" sldId="7812"/>
            <ac:picMk id="13" creationId="{30ED4200-CD24-9477-53EA-8098F98A33AF}"/>
          </ac:picMkLst>
        </pc:picChg>
      </pc:sldChg>
      <pc:sldChg chg="modSp">
        <pc:chgData name="Irena Krošl" userId="S::irenak@vsgt.si::6f871211-9d6e-4801-9f7a-49ad5e71b0eb" providerId="AD" clId="Web-{8427F5A0-AFC1-E892-A63A-5F9337018B67}" dt="2026-01-06T09:53:17.459" v="81" actId="1076"/>
        <pc:sldMkLst>
          <pc:docMk/>
          <pc:sldMk cId="2306951370" sldId="7813"/>
        </pc:sldMkLst>
        <pc:spChg chg="mod">
          <ac:chgData name="Irena Krošl" userId="S::irenak@vsgt.si::6f871211-9d6e-4801-9f7a-49ad5e71b0eb" providerId="AD" clId="Web-{8427F5A0-AFC1-E892-A63A-5F9337018B67}" dt="2026-01-06T09:53:17.459" v="81" actId="1076"/>
          <ac:spMkLst>
            <pc:docMk/>
            <pc:sldMk cId="2306951370" sldId="7813"/>
            <ac:spMk id="4" creationId="{AB99B5CF-4496-26DE-652A-6CE6FFE8FEF2}"/>
          </ac:spMkLst>
        </pc:spChg>
        <pc:spChg chg="mod">
          <ac:chgData name="Irena Krošl" userId="S::irenak@vsgt.si::6f871211-9d6e-4801-9f7a-49ad5e71b0eb" providerId="AD" clId="Web-{8427F5A0-AFC1-E892-A63A-5F9337018B67}" dt="2026-01-06T09:43:36.397" v="13"/>
          <ac:spMkLst>
            <pc:docMk/>
            <pc:sldMk cId="2306951370" sldId="7813"/>
            <ac:spMk id="5" creationId="{7513CCC9-F3EB-D07C-96D9-35A610A850DD}"/>
          </ac:spMkLst>
        </pc:spChg>
        <pc:picChg chg="mod">
          <ac:chgData name="Irena Krošl" userId="S::irenak@vsgt.si::6f871211-9d6e-4801-9f7a-49ad5e71b0eb" providerId="AD" clId="Web-{8427F5A0-AFC1-E892-A63A-5F9337018B67}" dt="2026-01-06T09:53:13.959" v="80" actId="1076"/>
          <ac:picMkLst>
            <pc:docMk/>
            <pc:sldMk cId="2306951370" sldId="7813"/>
            <ac:picMk id="13" creationId="{C6B0E933-1555-5395-E46A-F0C1160FD5E2}"/>
          </ac:picMkLst>
        </pc:picChg>
      </pc:sldChg>
      <pc:sldChg chg="modSp">
        <pc:chgData name="Irena Krošl" userId="S::irenak@vsgt.si::6f871211-9d6e-4801-9f7a-49ad5e71b0eb" providerId="AD" clId="Web-{8427F5A0-AFC1-E892-A63A-5F9337018B67}" dt="2026-01-06T10:06:07.498" v="91" actId="20577"/>
        <pc:sldMkLst>
          <pc:docMk/>
          <pc:sldMk cId="3122349568" sldId="7815"/>
        </pc:sldMkLst>
        <pc:spChg chg="mod">
          <ac:chgData name="Irena Krošl" userId="S::irenak@vsgt.si::6f871211-9d6e-4801-9f7a-49ad5e71b0eb" providerId="AD" clId="Web-{8427F5A0-AFC1-E892-A63A-5F9337018B67}" dt="2026-01-06T10:06:07.498" v="91" actId="20577"/>
          <ac:spMkLst>
            <pc:docMk/>
            <pc:sldMk cId="3122349568" sldId="7815"/>
            <ac:spMk id="15" creationId="{F8CFCE59-AE74-3BD7-1554-C7C431A15F5E}"/>
          </ac:spMkLst>
        </pc:spChg>
        <pc:picChg chg="mod">
          <ac:chgData name="Irena Krošl" userId="S::irenak@vsgt.si::6f871211-9d6e-4801-9f7a-49ad5e71b0eb" providerId="AD" clId="Web-{8427F5A0-AFC1-E892-A63A-5F9337018B67}" dt="2026-01-06T10:05:26.142" v="86" actId="1076"/>
          <ac:picMkLst>
            <pc:docMk/>
            <pc:sldMk cId="3122349568" sldId="7815"/>
            <ac:picMk id="13" creationId="{CAF4FF68-53C2-29BB-1291-CD5C72EA692A}"/>
          </ac:picMkLst>
        </pc:picChg>
      </pc:sldChg>
      <pc:sldChg chg="modSp">
        <pc:chgData name="Irena Krošl" userId="S::irenak@vsgt.si::6f871211-9d6e-4801-9f7a-49ad5e71b0eb" providerId="AD" clId="Web-{8427F5A0-AFC1-E892-A63A-5F9337018B67}" dt="2026-01-06T10:16:37.241" v="145" actId="1076"/>
        <pc:sldMkLst>
          <pc:docMk/>
          <pc:sldMk cId="1125695973" sldId="7816"/>
        </pc:sldMkLst>
        <pc:spChg chg="mod">
          <ac:chgData name="Irena Krošl" userId="S::irenak@vsgt.si::6f871211-9d6e-4801-9f7a-49ad5e71b0eb" providerId="AD" clId="Web-{8427F5A0-AFC1-E892-A63A-5F9337018B67}" dt="2026-01-06T10:16:32.022" v="144" actId="14100"/>
          <ac:spMkLst>
            <pc:docMk/>
            <pc:sldMk cId="1125695973" sldId="7816"/>
            <ac:spMk id="2" creationId="{F27AE9D5-D94A-AE2E-FC6D-B26DEC8E0190}"/>
          </ac:spMkLst>
        </pc:spChg>
        <pc:spChg chg="mod">
          <ac:chgData name="Irena Krošl" userId="S::irenak@vsgt.si::6f871211-9d6e-4801-9f7a-49ad5e71b0eb" providerId="AD" clId="Web-{8427F5A0-AFC1-E892-A63A-5F9337018B67}" dt="2026-01-06T10:16:37.241" v="145" actId="1076"/>
          <ac:spMkLst>
            <pc:docMk/>
            <pc:sldMk cId="1125695973" sldId="7816"/>
            <ac:spMk id="3" creationId="{1EB2B894-0480-8CD7-F934-ECF10C8020C0}"/>
          </ac:spMkLst>
        </pc:spChg>
      </pc:sldChg>
      <pc:sldChg chg="modSp">
        <pc:chgData name="Irena Krošl" userId="S::irenak@vsgt.si::6f871211-9d6e-4801-9f7a-49ad5e71b0eb" providerId="AD" clId="Web-{8427F5A0-AFC1-E892-A63A-5F9337018B67}" dt="2026-01-06T10:17:34.695" v="151" actId="14100"/>
        <pc:sldMkLst>
          <pc:docMk/>
          <pc:sldMk cId="696081901" sldId="7817"/>
        </pc:sldMkLst>
        <pc:spChg chg="mod">
          <ac:chgData name="Irena Krošl" userId="S::irenak@vsgt.si::6f871211-9d6e-4801-9f7a-49ad5e71b0eb" providerId="AD" clId="Web-{8427F5A0-AFC1-E892-A63A-5F9337018B67}" dt="2026-01-06T10:17:23.257" v="148" actId="14100"/>
          <ac:spMkLst>
            <pc:docMk/>
            <pc:sldMk cId="696081901" sldId="7817"/>
            <ac:spMk id="2" creationId="{42AF8CF7-1B4D-074A-FD37-CF4801AF6723}"/>
          </ac:spMkLst>
        </pc:spChg>
        <pc:spChg chg="mod">
          <ac:chgData name="Irena Krošl" userId="S::irenak@vsgt.si::6f871211-9d6e-4801-9f7a-49ad5e71b0eb" providerId="AD" clId="Web-{8427F5A0-AFC1-E892-A63A-5F9337018B67}" dt="2026-01-06T10:17:34.695" v="151" actId="14100"/>
          <ac:spMkLst>
            <pc:docMk/>
            <pc:sldMk cId="696081901" sldId="7817"/>
            <ac:spMk id="3" creationId="{38C86E08-8E43-4D6A-D26F-FD4700329DAD}"/>
          </ac:spMkLst>
        </pc:spChg>
        <pc:spChg chg="mod">
          <ac:chgData name="Irena Krošl" userId="S::irenak@vsgt.si::6f871211-9d6e-4801-9f7a-49ad5e71b0eb" providerId="AD" clId="Web-{8427F5A0-AFC1-E892-A63A-5F9337018B67}" dt="2026-01-06T10:17:29.523" v="149" actId="20577"/>
          <ac:spMkLst>
            <pc:docMk/>
            <pc:sldMk cId="696081901" sldId="7817"/>
            <ac:spMk id="4" creationId="{417E73FF-A194-F066-D844-493F8CFD8053}"/>
          </ac:spMkLst>
        </pc:spChg>
      </pc:sldChg>
      <pc:sldChg chg="modSp">
        <pc:chgData name="Irena Krošl" userId="S::irenak@vsgt.si::6f871211-9d6e-4801-9f7a-49ad5e71b0eb" providerId="AD" clId="Web-{8427F5A0-AFC1-E892-A63A-5F9337018B67}" dt="2026-01-06T10:17:56.711" v="153" actId="1076"/>
        <pc:sldMkLst>
          <pc:docMk/>
          <pc:sldMk cId="2054698152" sldId="7818"/>
        </pc:sldMkLst>
        <pc:spChg chg="mod">
          <ac:chgData name="Irena Krošl" userId="S::irenak@vsgt.si::6f871211-9d6e-4801-9f7a-49ad5e71b0eb" providerId="AD" clId="Web-{8427F5A0-AFC1-E892-A63A-5F9337018B67}" dt="2026-01-06T10:17:53.680" v="152" actId="14100"/>
          <ac:spMkLst>
            <pc:docMk/>
            <pc:sldMk cId="2054698152" sldId="7818"/>
            <ac:spMk id="2" creationId="{F8F29D3C-8DED-84C0-D6F0-308DDAB0BCCE}"/>
          </ac:spMkLst>
        </pc:spChg>
        <pc:spChg chg="mod">
          <ac:chgData name="Irena Krošl" userId="S::irenak@vsgt.si::6f871211-9d6e-4801-9f7a-49ad5e71b0eb" providerId="AD" clId="Web-{8427F5A0-AFC1-E892-A63A-5F9337018B67}" dt="2026-01-06T10:17:56.711" v="153" actId="1076"/>
          <ac:spMkLst>
            <pc:docMk/>
            <pc:sldMk cId="2054698152" sldId="7818"/>
            <ac:spMk id="3" creationId="{B77E17EE-4271-DC79-9742-762CB9B3BAAC}"/>
          </ac:spMkLst>
        </pc:spChg>
      </pc:sldChg>
      <pc:sldChg chg="modSp">
        <pc:chgData name="Irena Krošl" userId="S::irenak@vsgt.si::6f871211-9d6e-4801-9f7a-49ad5e71b0eb" providerId="AD" clId="Web-{8427F5A0-AFC1-E892-A63A-5F9337018B67}" dt="2026-01-06T10:29:22.543" v="159"/>
        <pc:sldMkLst>
          <pc:docMk/>
          <pc:sldMk cId="3944741756" sldId="7819"/>
        </pc:sldMkLst>
        <pc:graphicFrameChg chg="mod modGraphic">
          <ac:chgData name="Irena Krošl" userId="S::irenak@vsgt.si::6f871211-9d6e-4801-9f7a-49ad5e71b0eb" providerId="AD" clId="Web-{8427F5A0-AFC1-E892-A63A-5F9337018B67}" dt="2026-01-06T10:29:22.543" v="159"/>
          <ac:graphicFrameMkLst>
            <pc:docMk/>
            <pc:sldMk cId="3944741756" sldId="7819"/>
            <ac:graphicFrameMk id="6" creationId="{DFB0BD0E-4EE5-AAC5-B927-BE53FBE9DEA2}"/>
          </ac:graphicFrameMkLst>
        </pc:graphicFrameChg>
      </pc:sldChg>
      <pc:sldChg chg="modSp">
        <pc:chgData name="Irena Krošl" userId="S::irenak@vsgt.si::6f871211-9d6e-4801-9f7a-49ad5e71b0eb" providerId="AD" clId="Web-{8427F5A0-AFC1-E892-A63A-5F9337018B67}" dt="2026-01-06T09:43:36.397" v="13"/>
        <pc:sldMkLst>
          <pc:docMk/>
          <pc:sldMk cId="4008714731" sldId="7820"/>
        </pc:sldMkLst>
        <pc:spChg chg="mod">
          <ac:chgData name="Irena Krošl" userId="S::irenak@vsgt.si::6f871211-9d6e-4801-9f7a-49ad5e71b0eb" providerId="AD" clId="Web-{8427F5A0-AFC1-E892-A63A-5F9337018B67}" dt="2026-01-06T09:43:36.397" v="13"/>
          <ac:spMkLst>
            <pc:docMk/>
            <pc:sldMk cId="4008714731" sldId="7820"/>
            <ac:spMk id="15" creationId="{D80316DC-D3D7-7804-6E4D-DFBE86FD1539}"/>
          </ac:spMkLst>
        </pc:spChg>
      </pc:sldChg>
      <pc:sldChg chg="modSp">
        <pc:chgData name="Irena Krošl" userId="S::irenak@vsgt.si::6f871211-9d6e-4801-9f7a-49ad5e71b0eb" providerId="AD" clId="Web-{8427F5A0-AFC1-E892-A63A-5F9337018B67}" dt="2026-01-06T10:07:03.464" v="98" actId="1076"/>
        <pc:sldMkLst>
          <pc:docMk/>
          <pc:sldMk cId="3025311771" sldId="7821"/>
        </pc:sldMkLst>
        <pc:spChg chg="mod">
          <ac:chgData name="Irena Krošl" userId="S::irenak@vsgt.si::6f871211-9d6e-4801-9f7a-49ad5e71b0eb" providerId="AD" clId="Web-{8427F5A0-AFC1-E892-A63A-5F9337018B67}" dt="2026-01-06T10:06:39.569" v="92" actId="1076"/>
          <ac:spMkLst>
            <pc:docMk/>
            <pc:sldMk cId="3025311771" sldId="7821"/>
            <ac:spMk id="8" creationId="{1D1C5B78-89DD-C086-C36B-EE5421C2E0F0}"/>
          </ac:spMkLst>
        </pc:spChg>
        <pc:spChg chg="mod">
          <ac:chgData name="Irena Krošl" userId="S::irenak@vsgt.si::6f871211-9d6e-4801-9f7a-49ad5e71b0eb" providerId="AD" clId="Web-{8427F5A0-AFC1-E892-A63A-5F9337018B67}" dt="2026-01-06T10:06:50.821" v="97" actId="14100"/>
          <ac:spMkLst>
            <pc:docMk/>
            <pc:sldMk cId="3025311771" sldId="7821"/>
            <ac:spMk id="15" creationId="{2621C772-738C-8C79-C528-EFD24B63D3CC}"/>
          </ac:spMkLst>
        </pc:spChg>
        <pc:picChg chg="mod">
          <ac:chgData name="Irena Krošl" userId="S::irenak@vsgt.si::6f871211-9d6e-4801-9f7a-49ad5e71b0eb" providerId="AD" clId="Web-{8427F5A0-AFC1-E892-A63A-5F9337018B67}" dt="2026-01-06T10:07:03.464" v="98" actId="1076"/>
          <ac:picMkLst>
            <pc:docMk/>
            <pc:sldMk cId="3025311771" sldId="7821"/>
            <ac:picMk id="6" creationId="{37554670-24F8-9FAD-8370-12406884F0AB}"/>
          </ac:picMkLst>
        </pc:picChg>
      </pc:sldChg>
      <pc:sldChg chg="modSp">
        <pc:chgData name="Irena Krošl" userId="S::irenak@vsgt.si::6f871211-9d6e-4801-9f7a-49ad5e71b0eb" providerId="AD" clId="Web-{8427F5A0-AFC1-E892-A63A-5F9337018B67}" dt="2026-01-06T10:07:56.534" v="101" actId="1076"/>
        <pc:sldMkLst>
          <pc:docMk/>
          <pc:sldMk cId="3078767007" sldId="7822"/>
        </pc:sldMkLst>
        <pc:spChg chg="mod">
          <ac:chgData name="Irena Krošl" userId="S::irenak@vsgt.si::6f871211-9d6e-4801-9f7a-49ad5e71b0eb" providerId="AD" clId="Web-{8427F5A0-AFC1-E892-A63A-5F9337018B67}" dt="2026-01-06T10:07:24.045" v="99" actId="1076"/>
          <ac:spMkLst>
            <pc:docMk/>
            <pc:sldMk cId="3078767007" sldId="7822"/>
            <ac:spMk id="10" creationId="{5A166293-A0AA-7B22-336F-4B78C5187B89}"/>
          </ac:spMkLst>
        </pc:spChg>
        <pc:spChg chg="mod">
          <ac:chgData name="Irena Krošl" userId="S::irenak@vsgt.si::6f871211-9d6e-4801-9f7a-49ad5e71b0eb" providerId="AD" clId="Web-{8427F5A0-AFC1-E892-A63A-5F9337018B67}" dt="2026-01-06T10:07:27.577" v="100" actId="1076"/>
          <ac:spMkLst>
            <pc:docMk/>
            <pc:sldMk cId="3078767007" sldId="7822"/>
            <ac:spMk id="11" creationId="{94D59E30-7624-D4E7-FDF1-14DACE2163AF}"/>
          </ac:spMkLst>
        </pc:spChg>
        <pc:picChg chg="mod">
          <ac:chgData name="Irena Krošl" userId="S::irenak@vsgt.si::6f871211-9d6e-4801-9f7a-49ad5e71b0eb" providerId="AD" clId="Web-{8427F5A0-AFC1-E892-A63A-5F9337018B67}" dt="2026-01-06T10:07:56.534" v="101" actId="1076"/>
          <ac:picMkLst>
            <pc:docMk/>
            <pc:sldMk cId="3078767007" sldId="7822"/>
            <ac:picMk id="6" creationId="{E7BE0606-052C-446A-D9D1-BAF6AC52C6B0}"/>
          </ac:picMkLst>
        </pc:picChg>
      </pc:sldChg>
      <pc:sldChg chg="modSp">
        <pc:chgData name="Irena Krošl" userId="S::irenak@vsgt.si::6f871211-9d6e-4801-9f7a-49ad5e71b0eb" providerId="AD" clId="Web-{8427F5A0-AFC1-E892-A63A-5F9337018B67}" dt="2026-01-06T10:08:45.993" v="105" actId="20577"/>
        <pc:sldMkLst>
          <pc:docMk/>
          <pc:sldMk cId="683843563" sldId="7823"/>
        </pc:sldMkLst>
        <pc:spChg chg="mod">
          <ac:chgData name="Irena Krošl" userId="S::irenak@vsgt.si::6f871211-9d6e-4801-9f7a-49ad5e71b0eb" providerId="AD" clId="Web-{8427F5A0-AFC1-E892-A63A-5F9337018B67}" dt="2026-01-06T10:08:45.993" v="105" actId="20577"/>
          <ac:spMkLst>
            <pc:docMk/>
            <pc:sldMk cId="683843563" sldId="7823"/>
            <ac:spMk id="17" creationId="{48A2667B-D5B7-2371-7A26-64F956AFE303}"/>
          </ac:spMkLst>
        </pc:spChg>
        <pc:picChg chg="mod">
          <ac:chgData name="Irena Krošl" userId="S::irenak@vsgt.si::6f871211-9d6e-4801-9f7a-49ad5e71b0eb" providerId="AD" clId="Web-{8427F5A0-AFC1-E892-A63A-5F9337018B67}" dt="2026-01-06T10:07:59.644" v="102" actId="1076"/>
          <ac:picMkLst>
            <pc:docMk/>
            <pc:sldMk cId="683843563" sldId="7823"/>
            <ac:picMk id="6" creationId="{90805F11-D1C7-1974-F401-1662D1C88218}"/>
          </ac:picMkLst>
        </pc:picChg>
      </pc:sldChg>
      <pc:sldChg chg="modSp">
        <pc:chgData name="Irena Krošl" userId="S::irenak@vsgt.si::6f871211-9d6e-4801-9f7a-49ad5e71b0eb" providerId="AD" clId="Web-{8427F5A0-AFC1-E892-A63A-5F9337018B67}" dt="2026-01-06T10:10:14.670" v="106" actId="1076"/>
        <pc:sldMkLst>
          <pc:docMk/>
          <pc:sldMk cId="3273394563" sldId="7824"/>
        </pc:sldMkLst>
        <pc:spChg chg="mod">
          <ac:chgData name="Irena Krošl" userId="S::irenak@vsgt.si::6f871211-9d6e-4801-9f7a-49ad5e71b0eb" providerId="AD" clId="Web-{8427F5A0-AFC1-E892-A63A-5F9337018B67}" dt="2026-01-06T10:10:14.670" v="106" actId="1076"/>
          <ac:spMkLst>
            <pc:docMk/>
            <pc:sldMk cId="3273394563" sldId="7824"/>
            <ac:spMk id="4" creationId="{01227122-E7B2-8477-7433-AA26C97FA984}"/>
          </ac:spMkLst>
        </pc:spChg>
      </pc:sldChg>
      <pc:sldChg chg="modSp">
        <pc:chgData name="Irena Krošl" userId="S::irenak@vsgt.si::6f871211-9d6e-4801-9f7a-49ad5e71b0eb" providerId="AD" clId="Web-{8427F5A0-AFC1-E892-A63A-5F9337018B67}" dt="2026-01-06T10:11:09.907" v="115" actId="20577"/>
        <pc:sldMkLst>
          <pc:docMk/>
          <pc:sldMk cId="2757186751" sldId="7825"/>
        </pc:sldMkLst>
        <pc:spChg chg="mod">
          <ac:chgData name="Irena Krošl" userId="S::irenak@vsgt.si::6f871211-9d6e-4801-9f7a-49ad5e71b0eb" providerId="AD" clId="Web-{8427F5A0-AFC1-E892-A63A-5F9337018B67}" dt="2026-01-06T10:11:09.907" v="115" actId="20577"/>
          <ac:spMkLst>
            <pc:docMk/>
            <pc:sldMk cId="2757186751" sldId="7825"/>
            <ac:spMk id="4" creationId="{15375BCE-28BF-A35D-E1B3-CE1C275FB75A}"/>
          </ac:spMkLst>
        </pc:spChg>
        <pc:spChg chg="mod">
          <ac:chgData name="Irena Krošl" userId="S::irenak@vsgt.si::6f871211-9d6e-4801-9f7a-49ad5e71b0eb" providerId="AD" clId="Web-{8427F5A0-AFC1-E892-A63A-5F9337018B67}" dt="2026-01-06T10:10:34.906" v="107" actId="1076"/>
          <ac:spMkLst>
            <pc:docMk/>
            <pc:sldMk cId="2757186751" sldId="7825"/>
            <ac:spMk id="7" creationId="{5CA5756F-1A89-3B0A-7F5D-B5920239E87D}"/>
          </ac:spMkLst>
        </pc:spChg>
      </pc:sldChg>
      <pc:sldChg chg="modSp">
        <pc:chgData name="Irena Krošl" userId="S::irenak@vsgt.si::6f871211-9d6e-4801-9f7a-49ad5e71b0eb" providerId="AD" clId="Web-{8427F5A0-AFC1-E892-A63A-5F9337018B67}" dt="2026-01-06T10:15:03.350" v="140" actId="14100"/>
        <pc:sldMkLst>
          <pc:docMk/>
          <pc:sldMk cId="4194729976" sldId="7826"/>
        </pc:sldMkLst>
        <pc:spChg chg="mod">
          <ac:chgData name="Irena Krošl" userId="S::irenak@vsgt.si::6f871211-9d6e-4801-9f7a-49ad5e71b0eb" providerId="AD" clId="Web-{8427F5A0-AFC1-E892-A63A-5F9337018B67}" dt="2026-01-06T10:14:47.818" v="139" actId="1076"/>
          <ac:spMkLst>
            <pc:docMk/>
            <pc:sldMk cId="4194729976" sldId="7826"/>
            <ac:spMk id="14" creationId="{093C110E-B086-1FE9-E012-6661939000D1}"/>
          </ac:spMkLst>
        </pc:spChg>
        <pc:spChg chg="mod">
          <ac:chgData name="Irena Krošl" userId="S::irenak@vsgt.si::6f871211-9d6e-4801-9f7a-49ad5e71b0eb" providerId="AD" clId="Web-{8427F5A0-AFC1-E892-A63A-5F9337018B67}" dt="2026-01-06T10:15:03.350" v="140" actId="14100"/>
          <ac:spMkLst>
            <pc:docMk/>
            <pc:sldMk cId="4194729976" sldId="7826"/>
            <ac:spMk id="17" creationId="{151D2A37-D24E-4D04-289E-73A28D596FF7}"/>
          </ac:spMkLst>
        </pc:spChg>
      </pc:sldChg>
      <pc:sldChg chg="modSp">
        <pc:chgData name="Irena Krošl" userId="S::irenak@vsgt.si::6f871211-9d6e-4801-9f7a-49ad5e71b0eb" providerId="AD" clId="Web-{8427F5A0-AFC1-E892-A63A-5F9337018B67}" dt="2026-01-06T10:15:56.944" v="143" actId="14100"/>
        <pc:sldMkLst>
          <pc:docMk/>
          <pc:sldMk cId="2664930262" sldId="7827"/>
        </pc:sldMkLst>
        <pc:spChg chg="mod">
          <ac:chgData name="Irena Krošl" userId="S::irenak@vsgt.si::6f871211-9d6e-4801-9f7a-49ad5e71b0eb" providerId="AD" clId="Web-{8427F5A0-AFC1-E892-A63A-5F9337018B67}" dt="2026-01-06T10:15:56.944" v="143" actId="14100"/>
          <ac:spMkLst>
            <pc:docMk/>
            <pc:sldMk cId="2664930262" sldId="7827"/>
            <ac:spMk id="17" creationId="{B27E735F-8106-A933-7A92-D8E46908B7B8}"/>
          </ac:spMkLst>
        </pc:spChg>
      </pc:sldChg>
      <pc:sldChg chg="modSp">
        <pc:chgData name="Irena Krošl" userId="S::irenak@vsgt.si::6f871211-9d6e-4801-9f7a-49ad5e71b0eb" providerId="AD" clId="Web-{8427F5A0-AFC1-E892-A63A-5F9337018B67}" dt="2026-01-06T10:14:27.802" v="135" actId="20577"/>
        <pc:sldMkLst>
          <pc:docMk/>
          <pc:sldMk cId="2473396597" sldId="7828"/>
        </pc:sldMkLst>
        <pc:spChg chg="mod">
          <ac:chgData name="Irena Krošl" userId="S::irenak@vsgt.si::6f871211-9d6e-4801-9f7a-49ad5e71b0eb" providerId="AD" clId="Web-{8427F5A0-AFC1-E892-A63A-5F9337018B67}" dt="2026-01-06T10:14:05.489" v="126" actId="1076"/>
          <ac:spMkLst>
            <pc:docMk/>
            <pc:sldMk cId="2473396597" sldId="7828"/>
            <ac:spMk id="14" creationId="{9FB37E63-69A2-0FA9-3DAF-4FF44BA8796C}"/>
          </ac:spMkLst>
        </pc:spChg>
        <pc:spChg chg="mod">
          <ac:chgData name="Irena Krošl" userId="S::irenak@vsgt.si::6f871211-9d6e-4801-9f7a-49ad5e71b0eb" providerId="AD" clId="Web-{8427F5A0-AFC1-E892-A63A-5F9337018B67}" dt="2026-01-06T10:14:27.802" v="135" actId="20577"/>
          <ac:spMkLst>
            <pc:docMk/>
            <pc:sldMk cId="2473396597" sldId="7828"/>
            <ac:spMk id="16" creationId="{18B11F83-9679-3F3A-8579-480E6F668F51}"/>
          </ac:spMkLst>
        </pc:spChg>
        <pc:spChg chg="mod">
          <ac:chgData name="Irena Krošl" userId="S::irenak@vsgt.si::6f871211-9d6e-4801-9f7a-49ad5e71b0eb" providerId="AD" clId="Web-{8427F5A0-AFC1-E892-A63A-5F9337018B67}" dt="2026-01-06T10:13:54.989" v="122" actId="14100"/>
          <ac:spMkLst>
            <pc:docMk/>
            <pc:sldMk cId="2473396597" sldId="7828"/>
            <ac:spMk id="22" creationId="{7F898EE9-1B46-3C5B-AD8B-D1D1FBEDE3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E9F96E-369B-E314-E1BC-C602EB77394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31819706-7B9E-0DF1-DAEE-246A6CDB28B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15F8EE29-BF26-6869-533D-DA267C93E62C}"/>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4159DE76-F750-630F-71FD-775A4BC8E2D2}"/>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88DBBF1-0634-C7C6-0533-02178AF7078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C9F1AB22-3600-6300-47B4-0251583243C7}"/>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21614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1414917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7A96A4B9-216D-EB89-3A27-47780AD5E5FE}"/>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0F1DD92F-683E-58CE-802B-5ADDDEE1D7B2}"/>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8D964AC4-61E9-E44C-8330-3BA1A968A082}"/>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D18251D0-0D1F-E0B4-D80F-075FB458B090}"/>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01A33708-6FC0-7752-BE0F-214C2E786B66}"/>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6" name="Text Placeholder 23">
            <a:extLst>
              <a:ext uri="{FF2B5EF4-FFF2-40B4-BE49-F238E27FC236}">
                <a16:creationId xmlns:a16="http://schemas.microsoft.com/office/drawing/2014/main" id="{C62A0646-9D41-078B-07BA-5C726A2C1337}"/>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15DD31D7-0BD0-94E0-51F3-B39BBB060903}"/>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52C210AF-8EFC-7B32-2D23-788700548C31}"/>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2" name="object 3">
            <a:extLst>
              <a:ext uri="{FF2B5EF4-FFF2-40B4-BE49-F238E27FC236}">
                <a16:creationId xmlns:a16="http://schemas.microsoft.com/office/drawing/2014/main" id="{0B98BB15-36D8-AB9F-8C0D-5FC77D734CF5}"/>
              </a:ext>
            </a:extLst>
          </p:cNvPr>
          <p:cNvSpPr/>
          <p:nvPr userDrawn="1"/>
        </p:nvSpPr>
        <p:spPr>
          <a:xfrm rot="16200000">
            <a:off x="4352895" y="1253636"/>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4358905" y="1253637"/>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3BEED680-9A50-A367-8FD1-D1642F43C1BA}"/>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2959270D-32A2-BFC2-6CFD-36F8E96A9968}"/>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71752812-2C27-4095-8E48-0D04EC220E46}"/>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47B01EBF-4F0F-5275-9303-77C221167B06}"/>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0338B760-9812-069F-6AEB-0BB9BF2B7EC9}"/>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978CB3D5-2DF7-93A5-A6CC-0E07D8E62C9F}"/>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B3A21C84-315C-9F83-4654-3D060849A4A2}"/>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145829DE-9209-0919-CE20-A05E56AA39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3F555C85-9FFD-985A-0BA2-F204E97169BF}"/>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1D0BD224-F603-F5A4-1A35-0DE67E03446D}"/>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85699BE2-B4F0-F312-1826-7D1D1C24BB7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DB18C14B-B4C7-A81A-F82F-2B5E0A5E274B}"/>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2DE9D0D5-C960-7BE6-78A5-74AC8DD65A98}"/>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A3C27D9E-8DE9-21C9-BBFD-8AF628B282B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1D7E183B-5414-6B02-BAE6-C1BDF6A62B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474419"/>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945168"/>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63C0EB-79B4-2507-D439-F8D4AEC17923}"/>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2BB859FE-CFC8-BABB-B65C-F21E4865FB2E}"/>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A15EE0F5-00DD-AAA2-BDCD-8CEE9C2244F2}"/>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54C7FC4D-F46A-A997-74BD-B8808FD802CC}"/>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380AF4F3-56CA-DE7C-E806-BAE8D4D2EE4E}"/>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FE8BE2ED-83D4-E8DA-CED5-3A094F33747E}"/>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A07F18-4937-094D-4836-A1BB722147D6}"/>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BAD52440-3759-51D1-1910-8FE661B95ED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078978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59E048-6479-2194-7C70-1FA1654B40B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A4311888-ECB1-1656-A0E6-F760DF627E52}"/>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83EC3193-0D06-EF3D-083C-702DD51823A9}"/>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38760C8F-96C3-1A02-025A-60AB2E632D55}"/>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DC55FF69-640B-2C15-B57D-5DF139CAFB17}"/>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851255E9-0660-ECF7-C8D6-2C3E3B539054}"/>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8B337E0-CCD5-DFA4-4753-52E8D146106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0DB7B662-6F23-EE08-0AAA-F6EEB3639B2F}"/>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43350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8173010B-FD79-1930-AEED-2AAFDE777EC6}"/>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182B4517-12A2-217E-C2CD-4542C0D8BDFB}"/>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6693515C-42FF-C9D3-077D-074EBDFD0FCB}"/>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FA1A1B50-28E5-67FF-EFE9-0664B5E1C12C}"/>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882B5327-0026-ABF5-9F2F-0BC6D5E3D320}"/>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28B435CC-3018-FA63-F43E-441CB5B9F483}"/>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B57C6F1B-2B72-FD97-471D-787DCBD22E0F}"/>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4B90DC7A-70AD-2368-3CE7-92002F75ABD5}"/>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8BF74736-E9DA-93D0-3C88-EFA7CD12F624}"/>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B2FD7A01-33CC-CD5F-E297-73C9F1BC570F}"/>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459246A0-D676-C2EF-AF8C-D9DF2E04F717}"/>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18" name="Text Placeholder 32">
            <a:extLst>
              <a:ext uri="{FF2B5EF4-FFF2-40B4-BE49-F238E27FC236}">
                <a16:creationId xmlns:a16="http://schemas.microsoft.com/office/drawing/2014/main" id="{867E5C25-3ADF-EE9E-37D6-1AE1AF1F6C27}"/>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C36020B5-1C86-63F9-208D-C22B4393A8D9}"/>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A4711814-4BBF-4078-CC94-225538CF3CE8}"/>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2C6FCA42-557A-EF44-1ADF-412558681462}"/>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AFA3B6B2-2DE5-669A-85C3-B84DF062C7E0}"/>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D87AF7C3-79F4-553E-A2B0-014D04717A32}"/>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DEE7166F-5746-D189-49B3-3BD5FD1B0865}"/>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136CAD5C-2A50-9BE5-EF26-9E2DCBA1EE48}"/>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59F40126-2084-808F-9D21-F16FC2277FD1}"/>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9DFE032D-8F39-D908-D400-D89B4496E4B1}"/>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DE05DC8A-FC4D-7D31-52B9-726377053FEF}"/>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94D7AD1A-50B1-ADE2-4F54-6121C1090E2B}"/>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CBE9C43C-2065-AB1B-7878-EBB68B2FB243}"/>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42" name="Text Placeholder 32">
            <a:extLst>
              <a:ext uri="{FF2B5EF4-FFF2-40B4-BE49-F238E27FC236}">
                <a16:creationId xmlns:a16="http://schemas.microsoft.com/office/drawing/2014/main" id="{AE940F5F-97DD-9EB2-FA8C-F732A59297F4}"/>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59447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E16BD0-1432-55F5-48E7-18E89A86A9AB}"/>
              </a:ext>
            </a:extLst>
          </p:cNvPr>
          <p:cNvSpPr/>
          <p:nvPr userDrawn="1"/>
        </p:nvSpPr>
        <p:spPr>
          <a:xfrm>
            <a:off x="9747" y="0"/>
            <a:ext cx="7218860"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446EC570-9F1E-D74A-9B69-6235967CBA83}"/>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62568711-87AA-D149-81FF-AB7AEBDCA0C3}"/>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87BE55DD-35E5-19BF-C876-BE2B10DB9417}"/>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FAD9F440-F5DE-FFD6-83AA-1D4D9085DEAF}"/>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2035EC35-0CBB-F55E-3C3D-60689DA65C7F}"/>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8AB9E43A-61FA-4E4C-EBFE-C3B2B4BC3EBF}"/>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7EAEA073-D46F-F22E-6EA6-A904F5B966B0}"/>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2D03D0D1-36C0-37AA-33EA-5BAF3B2076EC}"/>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800432ED-D142-8471-ECEB-8D68D79EE180}"/>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78A73E2B-30F3-47EF-A597-BDD69129A5E2}"/>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E63DFBEC-BA51-1D84-2B39-9079A948E548}"/>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9C86220B-A562-8C64-7143-CC7C8BF5BE9B}"/>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1DD067E1-9462-86A5-A14F-CF66B585FD7D}"/>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4DF239AD-F70B-C3AB-46F8-FD0CF36322EC}"/>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5251104B-812A-BC01-1AA4-49D87A8ED7AD}"/>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B63FBF0A-22D9-C101-9E2C-F3BAC6158DC8}"/>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2" name="Freeform 11">
            <a:extLst>
              <a:ext uri="{FF2B5EF4-FFF2-40B4-BE49-F238E27FC236}">
                <a16:creationId xmlns:a16="http://schemas.microsoft.com/office/drawing/2014/main" id="{9569C2A4-DF18-DCB8-7A30-6DBFFB125524}"/>
              </a:ext>
            </a:extLst>
          </p:cNvPr>
          <p:cNvSpPr/>
          <p:nvPr userDrawn="1"/>
        </p:nvSpPr>
        <p:spPr>
          <a:xfrm rot="16200000">
            <a:off x="1285344" y="-146355"/>
            <a:ext cx="5241494" cy="7812182"/>
          </a:xfrm>
          <a:custGeom>
            <a:avLst/>
            <a:gdLst>
              <a:gd name="connsiteX0" fmla="*/ 4830629 w 4830629"/>
              <a:gd name="connsiteY0" fmla="*/ 0 h 7199809"/>
              <a:gd name="connsiteX1" fmla="*/ 4830629 w 4830629"/>
              <a:gd name="connsiteY1" fmla="*/ 579469 h 7199809"/>
              <a:gd name="connsiteX2" fmla="*/ 4830629 w 4830629"/>
              <a:gd name="connsiteY2" fmla="*/ 1106875 h 7199809"/>
              <a:gd name="connsiteX3" fmla="*/ 4830629 w 4830629"/>
              <a:gd name="connsiteY3" fmla="*/ 1984979 h 7199809"/>
              <a:gd name="connsiteX4" fmla="*/ 4830629 w 4830629"/>
              <a:gd name="connsiteY4" fmla="*/ 2097937 h 7199809"/>
              <a:gd name="connsiteX5" fmla="*/ 4830629 w 4830629"/>
              <a:gd name="connsiteY5" fmla="*/ 2205131 h 7199809"/>
              <a:gd name="connsiteX6" fmla="*/ 4830629 w 4830629"/>
              <a:gd name="connsiteY6" fmla="*/ 3204812 h 7199809"/>
              <a:gd name="connsiteX7" fmla="*/ 4830629 w 4830629"/>
              <a:gd name="connsiteY7" fmla="*/ 3243431 h 7199809"/>
              <a:gd name="connsiteX8" fmla="*/ 4830629 w 4830629"/>
              <a:gd name="connsiteY8" fmla="*/ 3312006 h 7199809"/>
              <a:gd name="connsiteX9" fmla="*/ 4830629 w 4830629"/>
              <a:gd name="connsiteY9" fmla="*/ 3379544 h 7199809"/>
              <a:gd name="connsiteX10" fmla="*/ 4830629 w 4830629"/>
              <a:gd name="connsiteY10" fmla="*/ 4648940 h 7199809"/>
              <a:gd name="connsiteX11" fmla="*/ 4825589 w 4830629"/>
              <a:gd name="connsiteY11" fmla="*/ 4648940 h 7199809"/>
              <a:gd name="connsiteX12" fmla="*/ 4830629 w 4830629"/>
              <a:gd name="connsiteY12" fmla="*/ 4785055 h 7199809"/>
              <a:gd name="connsiteX13" fmla="*/ 2415314 w 4830629"/>
              <a:gd name="connsiteY13" fmla="*/ 7199809 h 7199809"/>
              <a:gd name="connsiteX14" fmla="*/ 0 w 4830629"/>
              <a:gd name="connsiteY14" fmla="*/ 4785055 h 7199809"/>
              <a:gd name="connsiteX15" fmla="*/ 5041 w 4830629"/>
              <a:gd name="connsiteY15" fmla="*/ 4648940 h 7199809"/>
              <a:gd name="connsiteX16" fmla="*/ 0 w 4830629"/>
              <a:gd name="connsiteY16" fmla="*/ 4648940 h 7199809"/>
              <a:gd name="connsiteX17" fmla="*/ 0 w 4830629"/>
              <a:gd name="connsiteY17" fmla="*/ 3379544 h 7199809"/>
              <a:gd name="connsiteX18" fmla="*/ 0 w 4830629"/>
              <a:gd name="connsiteY18" fmla="*/ 3312005 h 7199809"/>
              <a:gd name="connsiteX19" fmla="*/ 0 w 4830629"/>
              <a:gd name="connsiteY19" fmla="*/ 3243430 h 7199809"/>
              <a:gd name="connsiteX20" fmla="*/ 0 w 4830629"/>
              <a:gd name="connsiteY20" fmla="*/ 3204812 h 7199809"/>
              <a:gd name="connsiteX21" fmla="*/ 0 w 4830629"/>
              <a:gd name="connsiteY21" fmla="*/ 2205130 h 7199809"/>
              <a:gd name="connsiteX22" fmla="*/ 0 w 4830629"/>
              <a:gd name="connsiteY22" fmla="*/ 2097936 h 7199809"/>
              <a:gd name="connsiteX23" fmla="*/ 0 w 4830629"/>
              <a:gd name="connsiteY23" fmla="*/ 1984979 h 7199809"/>
              <a:gd name="connsiteX24" fmla="*/ 0 w 4830629"/>
              <a:gd name="connsiteY24" fmla="*/ 1106875 h 7199809"/>
              <a:gd name="connsiteX25" fmla="*/ 0 w 4830629"/>
              <a:gd name="connsiteY25" fmla="*/ 579469 h 7199809"/>
              <a:gd name="connsiteX26" fmla="*/ 0 w 4830629"/>
              <a:gd name="connsiteY26" fmla="*/ 0 h 719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0629" h="7199809">
                <a:moveTo>
                  <a:pt x="4830629" y="0"/>
                </a:moveTo>
                <a:lnTo>
                  <a:pt x="4830629" y="579469"/>
                </a:lnTo>
                <a:lnTo>
                  <a:pt x="4830629" y="1106875"/>
                </a:lnTo>
                <a:lnTo>
                  <a:pt x="4830629" y="1984979"/>
                </a:lnTo>
                <a:lnTo>
                  <a:pt x="4830629" y="2097937"/>
                </a:lnTo>
                <a:lnTo>
                  <a:pt x="4830629" y="2205131"/>
                </a:lnTo>
                <a:lnTo>
                  <a:pt x="4830629" y="3204812"/>
                </a:lnTo>
                <a:lnTo>
                  <a:pt x="4830629" y="3243431"/>
                </a:lnTo>
                <a:lnTo>
                  <a:pt x="4830629" y="3312006"/>
                </a:lnTo>
                <a:lnTo>
                  <a:pt x="4830629" y="3379544"/>
                </a:lnTo>
                <a:lnTo>
                  <a:pt x="4830629" y="4648940"/>
                </a:lnTo>
                <a:lnTo>
                  <a:pt x="4825589" y="4648940"/>
                </a:lnTo>
                <a:cubicBezTo>
                  <a:pt x="4830629" y="4694312"/>
                  <a:pt x="4830629" y="4739685"/>
                  <a:pt x="4830629" y="4785055"/>
                </a:cubicBezTo>
                <a:cubicBezTo>
                  <a:pt x="4830629" y="6120985"/>
                  <a:pt x="3751555" y="7199809"/>
                  <a:pt x="2415314" y="7199809"/>
                </a:cubicBezTo>
                <a:cubicBezTo>
                  <a:pt x="1079077" y="7199809"/>
                  <a:pt x="0" y="6115941"/>
                  <a:pt x="0" y="4785055"/>
                </a:cubicBezTo>
                <a:cubicBezTo>
                  <a:pt x="0" y="4739685"/>
                  <a:pt x="0" y="4689270"/>
                  <a:pt x="5041" y="4648940"/>
                </a:cubicBezTo>
                <a:lnTo>
                  <a:pt x="0" y="4648940"/>
                </a:lnTo>
                <a:lnTo>
                  <a:pt x="0" y="3379544"/>
                </a:lnTo>
                <a:lnTo>
                  <a:pt x="0" y="3312005"/>
                </a:lnTo>
                <a:lnTo>
                  <a:pt x="0" y="3243430"/>
                </a:lnTo>
                <a:lnTo>
                  <a:pt x="0" y="3204812"/>
                </a:lnTo>
                <a:lnTo>
                  <a:pt x="0" y="2205130"/>
                </a:lnTo>
                <a:lnTo>
                  <a:pt x="0" y="2097936"/>
                </a:lnTo>
                <a:lnTo>
                  <a:pt x="0" y="1984979"/>
                </a:lnTo>
                <a:lnTo>
                  <a:pt x="0" y="1106875"/>
                </a:lnTo>
                <a:lnTo>
                  <a:pt x="0" y="579469"/>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Picture Placeholder 12">
            <a:extLst>
              <a:ext uri="{FF2B5EF4-FFF2-40B4-BE49-F238E27FC236}">
                <a16:creationId xmlns:a16="http://schemas.microsoft.com/office/drawing/2014/main" id="{537FDB8B-B56E-1FD3-5E8B-C5B4BE9A32BC}"/>
              </a:ext>
            </a:extLst>
          </p:cNvPr>
          <p:cNvSpPr>
            <a:spLocks noGrp="1"/>
          </p:cNvSpPr>
          <p:nvPr>
            <p:ph type="pic" sz="quarter" idx="19"/>
          </p:nvPr>
        </p:nvSpPr>
        <p:spPr>
          <a:xfrm>
            <a:off x="6132863" y="1297871"/>
            <a:ext cx="6059137" cy="4421141"/>
          </a:xfrm>
          <a:custGeom>
            <a:avLst/>
            <a:gdLst>
              <a:gd name="connsiteX0" fmla="*/ 2403865 w 6590485"/>
              <a:gd name="connsiteY0" fmla="*/ 0 h 4808847"/>
              <a:gd name="connsiteX1" fmla="*/ 2539366 w 6590485"/>
              <a:gd name="connsiteY1" fmla="*/ 5019 h 4808847"/>
              <a:gd name="connsiteX2" fmla="*/ 2539366 w 6590485"/>
              <a:gd name="connsiteY2" fmla="*/ 0 h 4808847"/>
              <a:gd name="connsiteX3" fmla="*/ 3803037 w 6590485"/>
              <a:gd name="connsiteY3" fmla="*/ 0 h 4808847"/>
              <a:gd name="connsiteX4" fmla="*/ 3938538 w 6590485"/>
              <a:gd name="connsiteY4" fmla="*/ 0 h 4808847"/>
              <a:gd name="connsiteX5" fmla="*/ 5191314 w 6590485"/>
              <a:gd name="connsiteY5" fmla="*/ 0 h 4808847"/>
              <a:gd name="connsiteX6" fmla="*/ 6590485 w 6590485"/>
              <a:gd name="connsiteY6" fmla="*/ 0 h 4808847"/>
              <a:gd name="connsiteX7" fmla="*/ 6590485 w 6590485"/>
              <a:gd name="connsiteY7" fmla="*/ 4808847 h 4808847"/>
              <a:gd name="connsiteX8" fmla="*/ 5191314 w 6590485"/>
              <a:gd name="connsiteY8" fmla="*/ 4808847 h 4808847"/>
              <a:gd name="connsiteX9" fmla="*/ 3938537 w 6590485"/>
              <a:gd name="connsiteY9" fmla="*/ 4808847 h 4808847"/>
              <a:gd name="connsiteX10" fmla="*/ 3803037 w 6590485"/>
              <a:gd name="connsiteY10" fmla="*/ 4808847 h 4808847"/>
              <a:gd name="connsiteX11" fmla="*/ 2539366 w 6590485"/>
              <a:gd name="connsiteY11" fmla="*/ 4808847 h 4808847"/>
              <a:gd name="connsiteX12" fmla="*/ 2539366 w 6590485"/>
              <a:gd name="connsiteY12" fmla="*/ 4803829 h 4808847"/>
              <a:gd name="connsiteX13" fmla="*/ 2403865 w 6590485"/>
              <a:gd name="connsiteY13" fmla="*/ 4808847 h 4808847"/>
              <a:gd name="connsiteX14" fmla="*/ 0 w 6590485"/>
              <a:gd name="connsiteY14" fmla="*/ 2404423 h 4808847"/>
              <a:gd name="connsiteX15" fmla="*/ 2403865 w 6590485"/>
              <a:gd name="connsiteY15" fmla="*/ 0 h 480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485" h="4808847">
                <a:moveTo>
                  <a:pt x="2403865" y="0"/>
                </a:moveTo>
                <a:cubicBezTo>
                  <a:pt x="2449031" y="0"/>
                  <a:pt x="2499219" y="0"/>
                  <a:pt x="2539366" y="5019"/>
                </a:cubicBezTo>
                <a:lnTo>
                  <a:pt x="2539366" y="0"/>
                </a:lnTo>
                <a:lnTo>
                  <a:pt x="3803037" y="0"/>
                </a:lnTo>
                <a:lnTo>
                  <a:pt x="3938538" y="0"/>
                </a:lnTo>
                <a:lnTo>
                  <a:pt x="5191314" y="0"/>
                </a:lnTo>
                <a:lnTo>
                  <a:pt x="6590485" y="0"/>
                </a:lnTo>
                <a:lnTo>
                  <a:pt x="6590485" y="4808847"/>
                </a:lnTo>
                <a:lnTo>
                  <a:pt x="5191314" y="4808847"/>
                </a:lnTo>
                <a:lnTo>
                  <a:pt x="3938537" y="4808847"/>
                </a:lnTo>
                <a:lnTo>
                  <a:pt x="3803037" y="4808847"/>
                </a:lnTo>
                <a:lnTo>
                  <a:pt x="2539366" y="4808847"/>
                </a:lnTo>
                <a:lnTo>
                  <a:pt x="2539366" y="4803829"/>
                </a:lnTo>
                <a:cubicBezTo>
                  <a:pt x="2494199" y="4808847"/>
                  <a:pt x="2449031" y="4808847"/>
                  <a:pt x="2403865" y="4808847"/>
                </a:cubicBezTo>
                <a:cubicBezTo>
                  <a:pt x="1073959" y="4808847"/>
                  <a:pt x="0" y="3734639"/>
                  <a:pt x="0" y="2404423"/>
                </a:cubicBezTo>
                <a:cubicBezTo>
                  <a:pt x="0" y="1074211"/>
                  <a:pt x="1078981" y="0"/>
                  <a:pt x="2403865"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1824979-9C3A-1C52-FE7A-F9E87914A7E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F846969-399A-8083-5C69-612006EC8910}"/>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OBLIKOVANJE INOVATIVNIH TURISTIČNIH BIVANJ</a:t>
            </a:r>
          </a:p>
        </p:txBody>
      </p:sp>
      <p:sp>
        <p:nvSpPr>
          <p:cNvPr id="7" name="Slide Number Placeholder 5">
            <a:extLst>
              <a:ext uri="{FF2B5EF4-FFF2-40B4-BE49-F238E27FC236}">
                <a16:creationId xmlns:a16="http://schemas.microsoft.com/office/drawing/2014/main" id="{4AEADF41-7EAE-D9CB-274D-703B86B847A7}"/>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916" r:id="rId17"/>
    <p:sldLayoutId id="2147483917" r:id="rId18"/>
    <p:sldLayoutId id="2147483879" r:id="rId19"/>
    <p:sldLayoutId id="2147483913" r:id="rId20"/>
    <p:sldLayoutId id="2147483914" r:id="rId21"/>
    <p:sldLayoutId id="2147483906" r:id="rId22"/>
    <p:sldLayoutId id="2147483907" r:id="rId23"/>
    <p:sldLayoutId id="2147483878" r:id="rId24"/>
    <p:sldLayoutId id="2147483915" r:id="rId25"/>
    <p:sldLayoutId id="2147483891" r:id="rId26"/>
    <p:sldLayoutId id="2147483894" r:id="rId27"/>
    <p:sldLayoutId id="2147483893" r:id="rId28"/>
    <p:sldLayoutId id="2147483895" r:id="rId29"/>
    <p:sldLayoutId id="2147483896" r:id="rId30"/>
    <p:sldLayoutId id="2147483900" r:id="rId31"/>
    <p:sldLayoutId id="2147483901" r:id="rId32"/>
    <p:sldLayoutId id="2147483902" r:id="rId33"/>
    <p:sldLayoutId id="2147483903" r:id="rId34"/>
    <p:sldLayoutId id="2147483904" r:id="rId35"/>
    <p:sldLayoutId id="2147483853" r:id="rId36"/>
    <p:sldLayoutId id="2147483912" r:id="rId37"/>
    <p:sldLayoutId id="2147483918" r:id="rId38"/>
    <p:sldLayoutId id="2147483919" r:id="rId39"/>
    <p:sldLayoutId id="214748392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2.xml"/><Relationship Id="rId5" Type="http://schemas.openxmlformats.org/officeDocument/2006/relationships/image" Target="../media/image26.jp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ka9qWKQz-P0" TargetMode="External"/><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ka9qWKQz-P0" TargetMode="Externa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5.xml"/><Relationship Id="rId4" Type="http://schemas.openxmlformats.org/officeDocument/2006/relationships/hyperlink" Target="https://pourlasolidarite.eu/en/project/hero-ecological-renovation-heritage-promote-inclusion-opportuniti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31.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8.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8.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hyperlink" Target="https://ellenmacarthurfoundation.org/" TargetMode="External"/><Relationship Id="rId2" Type="http://schemas.openxmlformats.org/officeDocument/2006/relationships/hyperlink" Target="https://www.dcceew.gov.au/parks-heritage/heritage/publications/adaptive-reuse" TargetMode="Externa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hyperlink" Target="https://enrd.ec.europa.eu/" TargetMode="Externa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descr="A room with a bed and a chair&#10;&#10;AI-generated content may be incorrect.">
            <a:extLst>
              <a:ext uri="{FF2B5EF4-FFF2-40B4-BE49-F238E27FC236}">
                <a16:creationId xmlns:a16="http://schemas.microsoft.com/office/drawing/2014/main" id="{3D27BE38-1FB3-6D2D-4C9E-AD4E7E7FFCCC}"/>
              </a:ext>
            </a:extLst>
          </p:cNvPr>
          <p:cNvPicPr>
            <a:picLocks noGrp="1" noChangeAspect="1"/>
          </p:cNvPicPr>
          <p:nvPr>
            <p:ph type="pic" sz="quarter" idx="19"/>
          </p:nvPr>
        </p:nvPicPr>
        <p:blipFill>
          <a:blip r:embed="rId2"/>
          <a:srcRect t="23065" b="23065"/>
          <a:stretch>
            <a:fillRect/>
          </a:stretch>
        </p:blipFill>
        <p:spPr>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Modul 3 </a:t>
            </a:r>
            <a:r>
              <a:rPr lang="en-GB" b="0" dirty="0"/>
              <a:t>(1. del)</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4611316" cy="1478891"/>
          </a:xfrm>
        </p:spPr>
        <p:txBody>
          <a:bodyPr lIns="91440" tIns="45720" rIns="91440" bIns="45720" anchor="t">
            <a:noAutofit/>
          </a:bodyPr>
          <a:lstStyle/>
          <a:p>
            <a:pPr defTabSz="777514">
              <a:lnSpc>
                <a:spcPts val="3340"/>
              </a:lnSpc>
              <a:spcBef>
                <a:spcPts val="0"/>
              </a:spcBef>
              <a:defRPr/>
            </a:pPr>
            <a:r>
              <a:rPr lang="en-GB" sz="3200" dirty="0">
                <a:ea typeface="Calibri"/>
                <a:cs typeface="Calibri"/>
              </a:rPr>
              <a:t>Načrtovanje trajnostnih in </a:t>
            </a:r>
            <a:r>
              <a:rPr lang="en-GB" sz="3200" dirty="0" err="1">
                <a:ea typeface="Calibri"/>
                <a:cs typeface="Calibri"/>
              </a:rPr>
              <a:t>lokalno</a:t>
            </a:r>
            <a:r>
              <a:rPr lang="en-GB" sz="3200" dirty="0">
                <a:ea typeface="Calibri"/>
                <a:cs typeface="Calibri"/>
              </a:rPr>
              <a:t> </a:t>
            </a:r>
            <a:r>
              <a:rPr lang="en-GB" sz="3200" dirty="0" err="1">
                <a:ea typeface="Calibri"/>
                <a:cs typeface="Calibri"/>
              </a:rPr>
              <a:t>prilagojenih</a:t>
            </a:r>
            <a:r>
              <a:rPr lang="en-GB" sz="3200" dirty="0">
                <a:ea typeface="Calibri"/>
                <a:cs typeface="Calibri"/>
              </a:rPr>
              <a:t> </a:t>
            </a:r>
            <a:r>
              <a:rPr lang="en-GB" sz="3200" dirty="0" err="1">
                <a:ea typeface="Calibri"/>
                <a:cs typeface="Calibri"/>
              </a:rPr>
              <a:t>nastanitev</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7806267" y="778060"/>
            <a:ext cx="4385733" cy="452458"/>
          </a:xfrm>
          <a:solidFill>
            <a:srgbClr val="EC7C69"/>
          </a:solidFill>
        </p:spPr>
        <p:txBody>
          <a:bodyPr/>
          <a:lstStyle/>
          <a:p>
            <a:pPr algn="ctr"/>
            <a:r>
              <a:rPr lang="en-GB" sz="1200" dirty="0"/>
              <a:t>Avtor fotografije: Gaia's Spheres B&amp;B, Italija</a:t>
            </a:r>
          </a:p>
        </p:txBody>
      </p:sp>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97CD2-5687-E60A-7F98-FED3D3CBF08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75454C5-2ECE-C731-4AED-6DDFBDD8D194}"/>
              </a:ext>
            </a:extLst>
          </p:cNvPr>
          <p:cNvSpPr/>
          <p:nvPr/>
        </p:nvSpPr>
        <p:spPr>
          <a:xfrm flipH="1">
            <a:off x="5198103" y="640375"/>
            <a:ext cx="6954821" cy="972117"/>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6393FD8F-9442-F53A-937E-058F409235B7}"/>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a:t>
            </a:r>
            <a:r>
              <a:rPr lang="en-US" dirty="0"/>
              <a:t> 4 ključna področja učenja</a:t>
            </a:r>
          </a:p>
        </p:txBody>
      </p:sp>
      <p:sp>
        <p:nvSpPr>
          <p:cNvPr id="13" name="Slide Number Placeholder 5">
            <a:extLst>
              <a:ext uri="{FF2B5EF4-FFF2-40B4-BE49-F238E27FC236}">
                <a16:creationId xmlns:a16="http://schemas.microsoft.com/office/drawing/2014/main" id="{5081B7FA-BDF6-0DCC-BA09-B4D8A808933A}"/>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10</a:t>
            </a:fld>
            <a:endParaRPr lang="fr-CA" sz="1200" dirty="0"/>
          </a:p>
        </p:txBody>
      </p:sp>
      <p:sp>
        <p:nvSpPr>
          <p:cNvPr id="8" name="Text Placeholder 1">
            <a:extLst>
              <a:ext uri="{FF2B5EF4-FFF2-40B4-BE49-F238E27FC236}">
                <a16:creationId xmlns:a16="http://schemas.microsoft.com/office/drawing/2014/main" id="{E72A05C2-D898-927E-A127-42B4E809B11D}"/>
              </a:ext>
            </a:extLst>
          </p:cNvPr>
          <p:cNvSpPr txBox="1">
            <a:spLocks/>
          </p:cNvSpPr>
          <p:nvPr/>
        </p:nvSpPr>
        <p:spPr>
          <a:xfrm>
            <a:off x="1867441" y="1886030"/>
            <a:ext cx="4976882" cy="22048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Raziskovanje modularnih in </a:t>
            </a:r>
            <a:r>
              <a:rPr lang="en-GB" sz="2600" b="1" dirty="0" err="1"/>
              <a:t>prefabriciranih</a:t>
            </a:r>
            <a:r>
              <a:rPr lang="en-GB" sz="2600" b="1" dirty="0"/>
              <a:t> </a:t>
            </a:r>
            <a:r>
              <a:rPr lang="en-GB" sz="2600" b="1" dirty="0" err="1"/>
              <a:t>rešitev</a:t>
            </a:r>
            <a:r>
              <a:rPr lang="en-GB" sz="2600" b="1" dirty="0"/>
              <a:t> </a:t>
            </a:r>
          </a:p>
          <a:p>
            <a:pPr>
              <a:lnSpc>
                <a:spcPts val="2480"/>
              </a:lnSpc>
            </a:pPr>
            <a:endParaRPr lang="en-GB" sz="2400" b="1" dirty="0"/>
          </a:p>
          <a:p>
            <a:pPr>
              <a:lnSpc>
                <a:spcPts val="2380"/>
              </a:lnSpc>
            </a:pPr>
            <a:r>
              <a:rPr lang="en-IE" sz="2200" dirty="0"/>
              <a:t>Odkrijte, kako lahko vnaprej zgrajene, modularne ali prenosljive enote ponujajo hitre, stroškovno učinkovite in okolju prijazne možnosti nastanitve. Izvedite, kje so ti modeli najbolj učinkoviti, kakšne logistične vidike je treba upoštevati in kako jih je mogoče prilagoditi podeželskim ali naravnim pokrajinam.</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AF85D9E8-C642-4976-D80A-FD1BB275C04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164A9723-03F9-4BF7-A1DC-CB30BBF3CEFC}"/>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A538536-9507-0563-73CE-DF7194934F3F}"/>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1874166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476D8-957C-F94D-EEC1-7B941D488D31}"/>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0A7B7D00-BA75-4963-2D2A-11B74F319401}"/>
              </a:ext>
            </a:extLst>
          </p:cNvPr>
          <p:cNvSpPr/>
          <p:nvPr/>
        </p:nvSpPr>
        <p:spPr>
          <a:xfrm flipH="1">
            <a:off x="5198103" y="640375"/>
            <a:ext cx="6954821" cy="972117"/>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292D96AD-0C52-D2E8-CE52-546BB428143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a:t>
            </a:r>
            <a:r>
              <a:rPr lang="en-US" dirty="0"/>
              <a:t> 4 ključna področja učenja</a:t>
            </a:r>
          </a:p>
        </p:txBody>
      </p:sp>
      <p:sp>
        <p:nvSpPr>
          <p:cNvPr id="13" name="Slide Number Placeholder 5">
            <a:extLst>
              <a:ext uri="{FF2B5EF4-FFF2-40B4-BE49-F238E27FC236}">
                <a16:creationId xmlns:a16="http://schemas.microsoft.com/office/drawing/2014/main" id="{593A1291-FE8D-DA30-8E3D-DBEE4644C345}"/>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11</a:t>
            </a:fld>
            <a:endParaRPr lang="fr-CA" sz="1200" dirty="0"/>
          </a:p>
        </p:txBody>
      </p:sp>
      <p:sp>
        <p:nvSpPr>
          <p:cNvPr id="8" name="Text Placeholder 1">
            <a:extLst>
              <a:ext uri="{FF2B5EF4-FFF2-40B4-BE49-F238E27FC236}">
                <a16:creationId xmlns:a16="http://schemas.microsoft.com/office/drawing/2014/main" id="{75D0547E-7BF9-8BF1-1BF1-8927F4F06EA4}"/>
              </a:ext>
            </a:extLst>
          </p:cNvPr>
          <p:cNvSpPr txBox="1">
            <a:spLocks/>
          </p:cNvSpPr>
          <p:nvPr/>
        </p:nvSpPr>
        <p:spPr>
          <a:xfrm>
            <a:off x="1818595" y="1915338"/>
            <a:ext cx="4638215"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Načrtovanje z majhnim vplivom na okolje</a:t>
            </a:r>
          </a:p>
          <a:p>
            <a:pPr>
              <a:lnSpc>
                <a:spcPts val="2480"/>
              </a:lnSpc>
            </a:pPr>
            <a:endParaRPr lang="en-GB" sz="2400" b="1" dirty="0"/>
          </a:p>
          <a:p>
            <a:pPr>
              <a:lnSpc>
                <a:spcPts val="2380"/>
              </a:lnSpc>
            </a:pPr>
            <a:r>
              <a:rPr lang="en-IE" sz="2200" dirty="0"/>
              <a:t>Razumevanje načel lahke konstrukcije, minimalnih temeljnih sistemov in bioklimatske prilagodljivosti. Naučite se, kako zmanjšati svoj ekološki odtis in hkrati zagotoviti udobje in kakovost z uporabo ustreznih materialov in lahke infrastrukture. </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8902D8DE-0E1D-90F2-F209-CE9C6DB1F40B}"/>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0" name="Freeform 9">
            <a:extLst>
              <a:ext uri="{FF2B5EF4-FFF2-40B4-BE49-F238E27FC236}">
                <a16:creationId xmlns:a16="http://schemas.microsoft.com/office/drawing/2014/main" id="{DD138224-C6BC-EF41-6596-9B43F4568F08}"/>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7" name="Picture 16">
            <a:extLst>
              <a:ext uri="{FF2B5EF4-FFF2-40B4-BE49-F238E27FC236}">
                <a16:creationId xmlns:a16="http://schemas.microsoft.com/office/drawing/2014/main" id="{1535DB37-1BEA-D10D-3B91-30A05D0DD4B9}"/>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564471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B0157-7829-3EFD-0176-9906D4907BBA}"/>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C253DB6B-A2DB-246A-DBCC-E5E329B5451A}"/>
              </a:ext>
            </a:extLst>
          </p:cNvPr>
          <p:cNvSpPr/>
          <p:nvPr/>
        </p:nvSpPr>
        <p:spPr>
          <a:xfrm flipH="1">
            <a:off x="5198103" y="640375"/>
            <a:ext cx="6954821" cy="972117"/>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3D74A46B-A5BF-CEB7-26FA-1982E85BB952}"/>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a:t>
            </a:r>
            <a:r>
              <a:rPr lang="en-US" dirty="0"/>
              <a:t> 4 ključna področja učenja</a:t>
            </a:r>
          </a:p>
        </p:txBody>
      </p:sp>
      <p:sp>
        <p:nvSpPr>
          <p:cNvPr id="13" name="Slide Number Placeholder 5">
            <a:extLst>
              <a:ext uri="{FF2B5EF4-FFF2-40B4-BE49-F238E27FC236}">
                <a16:creationId xmlns:a16="http://schemas.microsoft.com/office/drawing/2014/main" id="{28A5A0AD-BD41-DB6F-98D6-01E638249EDA}"/>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12</a:t>
            </a:fld>
            <a:endParaRPr lang="fr-CA" sz="1200" dirty="0"/>
          </a:p>
        </p:txBody>
      </p:sp>
      <p:sp>
        <p:nvSpPr>
          <p:cNvPr id="8" name="Text Placeholder 1">
            <a:extLst>
              <a:ext uri="{FF2B5EF4-FFF2-40B4-BE49-F238E27FC236}">
                <a16:creationId xmlns:a16="http://schemas.microsoft.com/office/drawing/2014/main" id="{89A0A881-D6BD-427B-D3DA-B97BC76F4CC9}"/>
              </a:ext>
            </a:extLst>
          </p:cNvPr>
          <p:cNvSpPr txBox="1">
            <a:spLocks/>
          </p:cNvSpPr>
          <p:nvPr/>
        </p:nvSpPr>
        <p:spPr>
          <a:xfrm>
            <a:off x="1799057" y="1876261"/>
            <a:ext cx="4638215" cy="2204868"/>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Kreativno premagovanje infrastrukturnih izzivov</a:t>
            </a:r>
          </a:p>
          <a:p>
            <a:pPr>
              <a:lnSpc>
                <a:spcPts val="2480"/>
              </a:lnSpc>
            </a:pPr>
            <a:endParaRPr lang="en-GB" sz="2400" b="1" dirty="0"/>
          </a:p>
          <a:p>
            <a:pPr>
              <a:lnSpc>
                <a:spcPts val="2380"/>
              </a:lnSpc>
            </a:pPr>
            <a:r>
              <a:rPr lang="en-IE" sz="2200" dirty="0"/>
              <a:t>Mnoga podeželska območja nimajo vode, elektrike ali sistemov za </a:t>
            </a:r>
            <a:r>
              <a:rPr lang="en-IE" sz="2200" dirty="0" err="1"/>
              <a:t>ravnanje</a:t>
            </a:r>
            <a:r>
              <a:rPr lang="en-IE" sz="2200" dirty="0"/>
              <a:t> z </a:t>
            </a:r>
            <a:r>
              <a:rPr lang="en-IE" sz="2200" dirty="0" err="1"/>
              <a:t>odpadki</a:t>
            </a:r>
            <a:r>
              <a:rPr lang="en-IE" sz="2200" dirty="0"/>
              <a:t>. To </a:t>
            </a:r>
            <a:r>
              <a:rPr lang="en-IE" sz="2200" dirty="0" err="1"/>
              <a:t>poglavje</a:t>
            </a:r>
            <a:r>
              <a:rPr lang="en-IE" sz="2200" dirty="0"/>
              <a:t> </a:t>
            </a:r>
            <a:r>
              <a:rPr lang="en-IE" sz="2200" dirty="0" err="1"/>
              <a:t>raziskuje</a:t>
            </a:r>
            <a:r>
              <a:rPr lang="en-IE" sz="2200" dirty="0"/>
              <a:t> </a:t>
            </a:r>
            <a:r>
              <a:rPr lang="en-IE" sz="2200" dirty="0" err="1"/>
              <a:t>ustvarjalne</a:t>
            </a:r>
            <a:r>
              <a:rPr lang="en-IE" sz="2200" dirty="0"/>
              <a:t>, </a:t>
            </a:r>
            <a:r>
              <a:rPr lang="en-IE" sz="2200" dirty="0" err="1"/>
              <a:t>skladne</a:t>
            </a:r>
            <a:r>
              <a:rPr lang="en-IE" sz="2200" dirty="0"/>
              <a:t> rešitve, ki niso odvisne od omrežja – kot so suha sanitarna oprema, sončna energija in zbiranje deževnice –, ki omogočajo trajnostno delovanje alternativnih nastanitev v oddaljenih ali infrastrukturno slabo razvitih okoljih.</a:t>
            </a:r>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p:txBody>
      </p:sp>
      <p:sp>
        <p:nvSpPr>
          <p:cNvPr id="9" name="Text Placeholder 2">
            <a:extLst>
              <a:ext uri="{FF2B5EF4-FFF2-40B4-BE49-F238E27FC236}">
                <a16:creationId xmlns:a16="http://schemas.microsoft.com/office/drawing/2014/main" id="{3C22B44E-F0A7-4448-7100-2B537F9D443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04</a:t>
            </a:r>
            <a:endParaRPr lang="en-GB" sz="6600" b="1" dirty="0">
              <a:solidFill>
                <a:schemeClr val="bg1"/>
              </a:solidFill>
            </a:endParaRPr>
          </a:p>
        </p:txBody>
      </p:sp>
      <p:sp>
        <p:nvSpPr>
          <p:cNvPr id="10" name="Freeform 9">
            <a:extLst>
              <a:ext uri="{FF2B5EF4-FFF2-40B4-BE49-F238E27FC236}">
                <a16:creationId xmlns:a16="http://schemas.microsoft.com/office/drawing/2014/main" id="{C768E4BE-F75C-B2CA-83EF-90EE0158BDC3}"/>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7" name="Picture 16">
            <a:extLst>
              <a:ext uri="{FF2B5EF4-FFF2-40B4-BE49-F238E27FC236}">
                <a16:creationId xmlns:a16="http://schemas.microsoft.com/office/drawing/2014/main" id="{9AE1D163-F897-C0ED-055C-9869750BE9FB}"/>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2739972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4061943" y="886031"/>
            <a:ext cx="6634632" cy="803654"/>
          </a:xfrm>
          <a:prstGeom prst="rect">
            <a:avLst/>
          </a:prstGeom>
        </p:spPr>
        <p:txBody>
          <a:bodyPr/>
          <a:lstStyle/>
          <a:p>
            <a:pPr>
              <a:lnSpc>
                <a:spcPts val="2960"/>
              </a:lnSpc>
            </a:pPr>
            <a:r>
              <a:rPr lang="en-GB" dirty="0"/>
              <a:t>Ocenjevanje in predelava obstoječih stavb</a:t>
            </a:r>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4061943" y="2035220"/>
            <a:ext cx="6826190"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Za zagon edinstvenega in trajnostnega alternativnega nastanitvenega podjetja je potrebno več kot le vizija in ustvarjalnost – potrebna je tudi pametna uporaba obstoječih virov. Na podeželskih in primestnih območjih, kjer so viri lahko omejeni, lahko prilagajanje obstoječih stavb ponudi stroškovno učinkovito, kulturno občutljivo in okoljsko trajnostno rešitev.</a:t>
            </a:r>
          </a:p>
          <a:p>
            <a:pPr>
              <a:lnSpc>
                <a:spcPts val="2340"/>
              </a:lnSpc>
            </a:pPr>
            <a:endParaRPr lang="en-GB" dirty="0">
              <a:latin typeface="Calibri"/>
              <a:ea typeface="Calibri"/>
              <a:cs typeface="Calibri"/>
            </a:endParaRPr>
          </a:p>
          <a:p>
            <a:pPr>
              <a:lnSpc>
                <a:spcPts val="2340"/>
              </a:lnSpc>
            </a:pPr>
            <a:r>
              <a:rPr lang="en-GB" b="0" i="0" dirty="0">
                <a:effectLst/>
                <a:latin typeface="Calibri"/>
                <a:ea typeface="Calibri"/>
                <a:cs typeface="Calibri"/>
              </a:rPr>
              <a:t> Od nekdanjih šol in skednjev do zgodovinskih hiš ali neuporabljenih javnih prostorov – te strukture je mogoče preoblikovati v privlačne izkušnje za goste. </a:t>
            </a:r>
          </a:p>
          <a:p>
            <a:pPr>
              <a:lnSpc>
                <a:spcPts val="2340"/>
              </a:lnSpc>
            </a:pPr>
            <a:endParaRPr lang="en-US" sz="2200" dirty="0"/>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pic>
        <p:nvPicPr>
          <p:cNvPr id="2" name="Picture 1">
            <a:extLst>
              <a:ext uri="{FF2B5EF4-FFF2-40B4-BE49-F238E27FC236}">
                <a16:creationId xmlns:a16="http://schemas.microsoft.com/office/drawing/2014/main" id="{15A0BBDD-E142-453B-2AA8-41E0AA025CB3}"/>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0115" y="4195530"/>
            <a:ext cx="3580276" cy="2659133"/>
          </a:xfrm>
          <a:prstGeom prst="rect">
            <a:avLst/>
          </a:prstGeom>
        </p:spPr>
      </p:pic>
    </p:spTree>
    <p:extLst>
      <p:ext uri="{BB962C8B-B14F-4D97-AF65-F5344CB8AC3E}">
        <p14:creationId xmlns:p14="http://schemas.microsoft.com/office/powerpoint/2010/main" val="3823705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52118-C88C-8DD9-A413-FCA768F64D4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85E7917-7B0B-7784-C17C-B6F8AF04ACF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69B8510E-28EB-0D6C-4DFF-6E4188EA6877}"/>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635AB9C2-1090-736F-56D2-27527718512D}"/>
              </a:ext>
            </a:extLst>
          </p:cNvPr>
          <p:cNvSpPr>
            <a:spLocks noGrp="1"/>
          </p:cNvSpPr>
          <p:nvPr>
            <p:ph type="body" sz="quarter" idx="16"/>
          </p:nvPr>
        </p:nvSpPr>
        <p:spPr>
          <a:xfrm>
            <a:off x="4061943" y="886031"/>
            <a:ext cx="6606057" cy="803654"/>
          </a:xfrm>
          <a:prstGeom prst="rect">
            <a:avLst/>
          </a:prstGeom>
        </p:spPr>
        <p:txBody>
          <a:bodyPr/>
          <a:lstStyle/>
          <a:p>
            <a:pPr>
              <a:lnSpc>
                <a:spcPts val="2960"/>
              </a:lnSpc>
            </a:pPr>
            <a:r>
              <a:rPr lang="en-GB" dirty="0"/>
              <a:t>Ocenjevanje in preoblikovanje obstoječih stavb</a:t>
            </a:r>
          </a:p>
          <a:p>
            <a:pPr>
              <a:lnSpc>
                <a:spcPts val="2960"/>
              </a:lnSpc>
            </a:pPr>
            <a:endParaRPr lang="en-GB" sz="2800" dirty="0"/>
          </a:p>
        </p:txBody>
      </p:sp>
      <p:sp>
        <p:nvSpPr>
          <p:cNvPr id="4" name="Text Placeholder 3">
            <a:extLst>
              <a:ext uri="{FF2B5EF4-FFF2-40B4-BE49-F238E27FC236}">
                <a16:creationId xmlns:a16="http://schemas.microsoft.com/office/drawing/2014/main" id="{FE8D733C-AAF4-52A5-907C-2B652A748D9D}"/>
              </a:ext>
            </a:extLst>
          </p:cNvPr>
          <p:cNvSpPr>
            <a:spLocks noGrp="1"/>
          </p:cNvSpPr>
          <p:nvPr>
            <p:ph type="body" sz="quarter" idx="21"/>
          </p:nvPr>
        </p:nvSpPr>
        <p:spPr>
          <a:xfrm>
            <a:off x="4061943" y="2198785"/>
            <a:ext cx="7036480"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To področje učenja vam ponuja orodja za ocenjevanje potenciala takšnih stavb. Naučili se boste, kako oceniti strukturno in prostorsko primernost neizkoriščenih sredstev, raziskati možnosti prenove, ki ohranjajo lokalno identiteto, in razumeti, kako uskladiti izbire oblikovanja z okoljskimi in regulativnimi okviri. </a:t>
            </a:r>
          </a:p>
          <a:p>
            <a:pPr>
              <a:lnSpc>
                <a:spcPts val="2340"/>
              </a:lnSpc>
            </a:pPr>
            <a:endParaRPr lang="en-GB" dirty="0">
              <a:latin typeface="Calibri"/>
              <a:ea typeface="Calibri"/>
              <a:cs typeface="Calibri"/>
            </a:endParaRPr>
          </a:p>
          <a:p>
            <a:pPr>
              <a:lnSpc>
                <a:spcPts val="2340"/>
              </a:lnSpc>
            </a:pPr>
            <a:r>
              <a:rPr lang="en-GB" b="0" i="0">
                <a:effectLst/>
                <a:latin typeface="Calibri"/>
                <a:ea typeface="Calibri"/>
                <a:cs typeface="Calibri"/>
              </a:rPr>
              <a:t>Sledite vsebini in sposobni </a:t>
            </a:r>
            <a:r>
              <a:rPr lang="en-GB">
                <a:latin typeface="Calibri"/>
                <a:ea typeface="Calibri"/>
                <a:cs typeface="Calibri"/>
              </a:rPr>
              <a:t>boste </a:t>
            </a:r>
            <a:r>
              <a:rPr lang="en-GB" b="0" i="0">
                <a:effectLst/>
                <a:latin typeface="Calibri"/>
                <a:ea typeface="Calibri"/>
                <a:cs typeface="Calibri"/>
              </a:rPr>
              <a:t>prepoznati potencial stavbe za </a:t>
            </a:r>
            <a:r>
              <a:rPr lang="en-GB" b="0" i="0" dirty="0">
                <a:effectLst/>
                <a:latin typeface="Calibri"/>
                <a:ea typeface="Calibri"/>
                <a:cs typeface="Calibri"/>
              </a:rPr>
              <a:t>prilagodljivo ponovno uporabo, načrtovati ključne strukturne in operativne prilagoditve ter povezati svoje oblikovalske odločitve s širšimi cilji trajnosti in razvoja turizma.</a:t>
            </a:r>
          </a:p>
          <a:p>
            <a:pPr>
              <a:lnSpc>
                <a:spcPts val="2340"/>
              </a:lnSpc>
            </a:pPr>
            <a:endParaRPr lang="en-US" sz="2200" dirty="0"/>
          </a:p>
        </p:txBody>
      </p:sp>
      <p:sp>
        <p:nvSpPr>
          <p:cNvPr id="11" name="Slide Number Placeholder 5">
            <a:extLst>
              <a:ext uri="{FF2B5EF4-FFF2-40B4-BE49-F238E27FC236}">
                <a16:creationId xmlns:a16="http://schemas.microsoft.com/office/drawing/2014/main" id="{AB92AE1E-B69A-7947-9F70-29647F89026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pic>
        <p:nvPicPr>
          <p:cNvPr id="2" name="Picture 1">
            <a:extLst>
              <a:ext uri="{FF2B5EF4-FFF2-40B4-BE49-F238E27FC236}">
                <a16:creationId xmlns:a16="http://schemas.microsoft.com/office/drawing/2014/main" id="{D595A842-3013-FBD5-F7C1-AB91B955C442}"/>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548500" y="4088069"/>
            <a:ext cx="3580276" cy="2659133"/>
          </a:xfrm>
          <a:prstGeom prst="rect">
            <a:avLst/>
          </a:prstGeom>
        </p:spPr>
      </p:pic>
    </p:spTree>
    <p:extLst>
      <p:ext uri="{BB962C8B-B14F-4D97-AF65-F5344CB8AC3E}">
        <p14:creationId xmlns:p14="http://schemas.microsoft.com/office/powerpoint/2010/main" val="4226328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3851D-DD6E-C8F4-AB2E-4CE470BC5B71}"/>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8E59E15-8DC7-037C-87FD-646EF6EE2F58}"/>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0" name="Straight Connector 9">
            <a:extLst>
              <a:ext uri="{FF2B5EF4-FFF2-40B4-BE49-F238E27FC236}">
                <a16:creationId xmlns:a16="http://schemas.microsoft.com/office/drawing/2014/main" id="{381F02A7-8357-5FF4-8D7C-2338F2E527C1}"/>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A8D848C5-3925-849A-ACD8-255978B60A4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6" name="Freeform 5">
            <a:extLst>
              <a:ext uri="{FF2B5EF4-FFF2-40B4-BE49-F238E27FC236}">
                <a16:creationId xmlns:a16="http://schemas.microsoft.com/office/drawing/2014/main" id="{5213C0C5-2B03-80F8-90AF-EBBCB58BFD4A}"/>
              </a:ext>
            </a:extLst>
          </p:cNvPr>
          <p:cNvSpPr/>
          <p:nvPr/>
        </p:nvSpPr>
        <p:spPr>
          <a:xfrm>
            <a:off x="7897347" y="2206558"/>
            <a:ext cx="3577914" cy="465144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62665" r="-55997"/>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C1C56BF4-B0D5-A217-0534-8A7CB5EE902C}"/>
              </a:ext>
            </a:extLst>
          </p:cNvPr>
          <p:cNvGrpSpPr/>
          <p:nvPr/>
        </p:nvGrpSpPr>
        <p:grpSpPr>
          <a:xfrm>
            <a:off x="7365688" y="5807853"/>
            <a:ext cx="2957756" cy="554397"/>
            <a:chOff x="1800741" y="6353467"/>
            <a:chExt cx="3253859" cy="554397"/>
          </a:xfrm>
        </p:grpSpPr>
        <p:sp>
          <p:nvSpPr>
            <p:cNvPr id="12" name="object 3">
              <a:extLst>
                <a:ext uri="{FF2B5EF4-FFF2-40B4-BE49-F238E27FC236}">
                  <a16:creationId xmlns:a16="http://schemas.microsoft.com/office/drawing/2014/main" id="{B59F7467-C456-1AC2-E7FF-919BA5A1654A}"/>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3AFA95C2-033D-EAF7-3F70-A5797B8FABCF}"/>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Cerkev </a:t>
              </a:r>
              <a:r>
                <a:rPr lang="en-IE" sz="1200" dirty="0" err="1"/>
                <a:t>Blonduos</a:t>
              </a:r>
              <a:r>
                <a:rPr lang="en-IE" sz="1200" dirty="0"/>
                <a:t>, Islandija</a:t>
              </a:r>
            </a:p>
          </p:txBody>
        </p:sp>
      </p:grpSp>
      <p:sp>
        <p:nvSpPr>
          <p:cNvPr id="4" name="Text Placeholder 5">
            <a:extLst>
              <a:ext uri="{FF2B5EF4-FFF2-40B4-BE49-F238E27FC236}">
                <a16:creationId xmlns:a16="http://schemas.microsoft.com/office/drawing/2014/main" id="{A967C370-516D-A378-FBAB-351283AC93C9}"/>
              </a:ext>
            </a:extLst>
          </p:cNvPr>
          <p:cNvSpPr txBox="1">
            <a:spLocks/>
          </p:cNvSpPr>
          <p:nvPr/>
        </p:nvSpPr>
        <p:spPr>
          <a:xfrm>
            <a:off x="629645" y="1270973"/>
            <a:ext cx="8781621" cy="84273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Zakaj je prilagodljiva ponovna uporaba smiselna</a:t>
            </a:r>
          </a:p>
          <a:p>
            <a:pPr>
              <a:lnSpc>
                <a:spcPts val="2900"/>
              </a:lnSpc>
            </a:pPr>
            <a:endParaRPr lang="en-US" dirty="0"/>
          </a:p>
        </p:txBody>
      </p:sp>
      <p:sp>
        <p:nvSpPr>
          <p:cNvPr id="5" name="Text Placeholder 4">
            <a:extLst>
              <a:ext uri="{FF2B5EF4-FFF2-40B4-BE49-F238E27FC236}">
                <a16:creationId xmlns:a16="http://schemas.microsoft.com/office/drawing/2014/main" id="{EAF0BCB2-97E5-BCC9-E184-24B9956D3D48}"/>
              </a:ext>
            </a:extLst>
          </p:cNvPr>
          <p:cNvSpPr txBox="1">
            <a:spLocks/>
          </p:cNvSpPr>
          <p:nvPr/>
        </p:nvSpPr>
        <p:spPr>
          <a:xfrm>
            <a:off x="629644" y="1906617"/>
            <a:ext cx="726770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Ponovna uporaba obstoječih stavb ni le praktična odločitev, temveč tudi močna strategija za trajnostni razvoj turizma. V mnogih podeželskih območjih imajo zapuščene ali opuščene stavbe, kot so stare kmetije, šole ali zgodovinske hiše, pogosto globok kulturni pomen. Namesto da bi te prostore pustili propadati, jim podjetniki z adaptivno ponovno uporabo vdihnejo novo življenje, s čimer ohranjajo lokalno identiteto in hkrati zmanjšujejo vpliv na okolje.</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Ta pristop znatno zmanjša povpraševanje po novih gradbenih materialih in zmanjša porabo zemljišč, kar ga naredi za nizkoogljično alternativo gradnji iz nič. Energija, ki je že vgrajena v obstoječe stavbe – energija, ki je bila porabljena pri gradnji – pomeni, da se pri njihovi preobrazbi ustvari manj emisij.</a:t>
            </a:r>
          </a:p>
        </p:txBody>
      </p:sp>
      <p:pic>
        <p:nvPicPr>
          <p:cNvPr id="13" name="Picture 12">
            <a:extLst>
              <a:ext uri="{FF2B5EF4-FFF2-40B4-BE49-F238E27FC236}">
                <a16:creationId xmlns:a16="http://schemas.microsoft.com/office/drawing/2014/main" id="{30ED4200-CD24-9477-53EA-8098F98A33AF}"/>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8923534" y="-475468"/>
            <a:ext cx="3580276" cy="2659133"/>
          </a:xfrm>
          <a:prstGeom prst="rect">
            <a:avLst/>
          </a:prstGeom>
        </p:spPr>
      </p:pic>
    </p:spTree>
    <p:extLst>
      <p:ext uri="{BB962C8B-B14F-4D97-AF65-F5344CB8AC3E}">
        <p14:creationId xmlns:p14="http://schemas.microsoft.com/office/powerpoint/2010/main" val="3984304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E58D4-3510-8BAA-6E62-F0EA2B97FCB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6B93F393-B21F-2062-B81A-CF7BEB010C82}"/>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0" name="Straight Connector 9">
            <a:extLst>
              <a:ext uri="{FF2B5EF4-FFF2-40B4-BE49-F238E27FC236}">
                <a16:creationId xmlns:a16="http://schemas.microsoft.com/office/drawing/2014/main" id="{22989568-67CB-604C-E888-036C6505C2CB}"/>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0421E4D5-1A1B-C683-A468-F46BE592859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6" name="Freeform 5">
            <a:extLst>
              <a:ext uri="{FF2B5EF4-FFF2-40B4-BE49-F238E27FC236}">
                <a16:creationId xmlns:a16="http://schemas.microsoft.com/office/drawing/2014/main" id="{704A993C-467E-60BE-14F0-E0453FD03F7C}"/>
              </a:ext>
            </a:extLst>
          </p:cNvPr>
          <p:cNvSpPr/>
          <p:nvPr/>
        </p:nvSpPr>
        <p:spPr>
          <a:xfrm rot="16200000">
            <a:off x="7775867" y="-262278"/>
            <a:ext cx="3840044" cy="499222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4133" t="392" r="-23141" b="-392"/>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62EFC98F-A835-1DA6-3F4E-3D059F9A053F}"/>
              </a:ext>
            </a:extLst>
          </p:cNvPr>
          <p:cNvGrpSpPr/>
          <p:nvPr/>
        </p:nvGrpSpPr>
        <p:grpSpPr>
          <a:xfrm>
            <a:off x="9234244" y="3891725"/>
            <a:ext cx="2957756" cy="554397"/>
            <a:chOff x="1800741" y="6353467"/>
            <a:chExt cx="3253859" cy="554397"/>
          </a:xfrm>
        </p:grpSpPr>
        <p:sp>
          <p:nvSpPr>
            <p:cNvPr id="12" name="object 3">
              <a:extLst>
                <a:ext uri="{FF2B5EF4-FFF2-40B4-BE49-F238E27FC236}">
                  <a16:creationId xmlns:a16="http://schemas.microsoft.com/office/drawing/2014/main" id="{D5296FBC-F022-5C79-0017-AF7CBADF97D8}"/>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42300B0B-F896-F2CD-74DB-330BD61581D3}"/>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p>
            <a:p>
              <a:pPr algn="ctr"/>
              <a:r>
                <a:rPr lang="en-IE" sz="1200" dirty="0" err="1"/>
                <a:t>Fossatun </a:t>
              </a:r>
              <a:r>
                <a:rPr lang="en-IE" sz="1200" dirty="0"/>
                <a:t>Pods &amp; Cottages, Islandija</a:t>
              </a:r>
            </a:p>
          </p:txBody>
        </p:sp>
      </p:grpSp>
      <p:sp>
        <p:nvSpPr>
          <p:cNvPr id="4" name="Text Placeholder 5">
            <a:extLst>
              <a:ext uri="{FF2B5EF4-FFF2-40B4-BE49-F238E27FC236}">
                <a16:creationId xmlns:a16="http://schemas.microsoft.com/office/drawing/2014/main" id="{AB99B5CF-4496-26DE-652A-6CE6FFE8FEF2}"/>
              </a:ext>
            </a:extLst>
          </p:cNvPr>
          <p:cNvSpPr txBox="1">
            <a:spLocks/>
          </p:cNvSpPr>
          <p:nvPr/>
        </p:nvSpPr>
        <p:spPr>
          <a:xfrm>
            <a:off x="629645" y="1173281"/>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Zakaj je prilagodljiva ponovna uporaba smiselna</a:t>
            </a:r>
          </a:p>
          <a:p>
            <a:pPr>
              <a:lnSpc>
                <a:spcPts val="2900"/>
              </a:lnSpc>
            </a:pPr>
            <a:endParaRPr lang="en-US" dirty="0"/>
          </a:p>
        </p:txBody>
      </p:sp>
      <p:sp>
        <p:nvSpPr>
          <p:cNvPr id="5" name="Text Placeholder 4">
            <a:extLst>
              <a:ext uri="{FF2B5EF4-FFF2-40B4-BE49-F238E27FC236}">
                <a16:creationId xmlns:a16="http://schemas.microsoft.com/office/drawing/2014/main" id="{7513CCC9-F3EB-D07C-96D9-35A610A850DD}"/>
              </a:ext>
            </a:extLst>
          </p:cNvPr>
          <p:cNvSpPr txBox="1">
            <a:spLocks/>
          </p:cNvSpPr>
          <p:nvPr/>
        </p:nvSpPr>
        <p:spPr>
          <a:xfrm>
            <a:off x="629644" y="2062925"/>
            <a:ext cx="636382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Prilagodljiva ponovna uporaba pa ni pomembna le zaradi trajnosti – ustvarja tudi tržno vrednost. Gostje vse bolj iščejo avtentične izkušnje, bogate z zgodbami. Obnovljena mestna hiša iz 19. stoletja, preurejena konjušnica ali stari mlin pripovedujejo edinstveno zgodbo, ki obiskovalce poveže z duhom kraja. Te stavbe, ki so bile nekoč spregledane, lahko postanejo nepozabne destinacije, ki spodbujajo lokalno gospodarstvo in krepijo ponos skupnosti.</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Z razumevanjem kulturnih, ekoloških in gospodarskih prednosti prilagodljive ponovne uporabe boste bolje opremljeni za prepoznavanje obetavnih objektov v vaši okolici in predvidevanje njihovega potenciala kot živahnih alternativnih nastanitev.</a:t>
            </a:r>
          </a:p>
        </p:txBody>
      </p:sp>
      <p:pic>
        <p:nvPicPr>
          <p:cNvPr id="13" name="Picture 12">
            <a:extLst>
              <a:ext uri="{FF2B5EF4-FFF2-40B4-BE49-F238E27FC236}">
                <a16:creationId xmlns:a16="http://schemas.microsoft.com/office/drawing/2014/main" id="{C6B0E933-1555-5395-E46A-F0C1160FD5E2}"/>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8172287" y="4152307"/>
            <a:ext cx="3580276" cy="2659133"/>
          </a:xfrm>
          <a:prstGeom prst="rect">
            <a:avLst/>
          </a:prstGeom>
        </p:spPr>
      </p:pic>
    </p:spTree>
    <p:extLst>
      <p:ext uri="{BB962C8B-B14F-4D97-AF65-F5344CB8AC3E}">
        <p14:creationId xmlns:p14="http://schemas.microsoft.com/office/powerpoint/2010/main" val="2306951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98945-6976-E5C4-E898-F75A0FCADD20}"/>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45D95CB-60C6-9237-21DC-4EF62AFC6D61}"/>
              </a:ext>
            </a:extLst>
          </p:cNvPr>
          <p:cNvSpPr>
            <a:spLocks noGrp="1"/>
          </p:cNvSpPr>
          <p:nvPr>
            <p:ph type="body" sz="quarter" idx="65"/>
          </p:nvPr>
        </p:nvSpPr>
        <p:spPr/>
        <p:txBody>
          <a:bodyPr/>
          <a:lstStyle/>
          <a:p>
            <a:pPr algn="ctr"/>
            <a:r>
              <a:rPr lang="en-GB" sz="1200" dirty="0"/>
              <a:t>Avtor fotografije: </a:t>
            </a:r>
            <a:r>
              <a:rPr lang="en-GB" sz="1200" dirty="0" err="1"/>
              <a:t>Meridaunia</a:t>
            </a:r>
            <a:endParaRPr lang="en-GB" sz="1200" dirty="0"/>
          </a:p>
        </p:txBody>
      </p:sp>
      <p:pic>
        <p:nvPicPr>
          <p:cNvPr id="13" name="Segnaposto immagine 12" descr="Immagine che contiene aria aperta, edificio, erba, cielo&#10;&#10;Il contenuto generato dall'IA potrebbe non essere corretto.">
            <a:extLst>
              <a:ext uri="{FF2B5EF4-FFF2-40B4-BE49-F238E27FC236}">
                <a16:creationId xmlns:a16="http://schemas.microsoft.com/office/drawing/2014/main" id="{2B4AABCA-FD94-D482-AEFF-DE0728AAEA68}"/>
              </a:ext>
            </a:extLst>
          </p:cNvPr>
          <p:cNvPicPr>
            <a:picLocks noGrp="1" noChangeAspect="1"/>
          </p:cNvPicPr>
          <p:nvPr>
            <p:ph type="pic" sz="quarter" idx="13"/>
          </p:nvPr>
        </p:nvPicPr>
        <p:blipFill>
          <a:blip r:embed="rId2"/>
          <a:srcRect l="13100" r="13100"/>
          <a:stretch>
            <a:fillRect/>
          </a:stretch>
        </p:blipFill>
        <p:spPr/>
      </p:pic>
      <p:sp>
        <p:nvSpPr>
          <p:cNvPr id="7" name="Text Placeholder 3">
            <a:extLst>
              <a:ext uri="{FF2B5EF4-FFF2-40B4-BE49-F238E27FC236}">
                <a16:creationId xmlns:a16="http://schemas.microsoft.com/office/drawing/2014/main" id="{AA707FEF-0A94-86E2-5CF6-BB0779E3340D}"/>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9" name="Straight Connector 8">
            <a:extLst>
              <a:ext uri="{FF2B5EF4-FFF2-40B4-BE49-F238E27FC236}">
                <a16:creationId xmlns:a16="http://schemas.microsoft.com/office/drawing/2014/main" id="{590B818F-A75A-459C-6C83-B0A4180E8F1F}"/>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CB3916D9-A923-5F1D-726B-05CF021275C4}"/>
              </a:ext>
            </a:extLst>
          </p:cNvPr>
          <p:cNvSpPr txBox="1">
            <a:spLocks/>
          </p:cNvSpPr>
          <p:nvPr/>
        </p:nvSpPr>
        <p:spPr>
          <a:xfrm>
            <a:off x="629645" y="1635080"/>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Začetna ocena stavbe</a:t>
            </a:r>
          </a:p>
          <a:p>
            <a:pPr>
              <a:lnSpc>
                <a:spcPts val="2900"/>
              </a:lnSpc>
            </a:pPr>
            <a:endParaRPr lang="en-US" dirty="0"/>
          </a:p>
        </p:txBody>
      </p:sp>
      <p:sp>
        <p:nvSpPr>
          <p:cNvPr id="11" name="Text Placeholder 4">
            <a:extLst>
              <a:ext uri="{FF2B5EF4-FFF2-40B4-BE49-F238E27FC236}">
                <a16:creationId xmlns:a16="http://schemas.microsoft.com/office/drawing/2014/main" id="{520AFC2D-F0C6-2456-DAAE-1F933A261073}"/>
              </a:ext>
            </a:extLst>
          </p:cNvPr>
          <p:cNvSpPr txBox="1">
            <a:spLocks/>
          </p:cNvSpPr>
          <p:nvPr/>
        </p:nvSpPr>
        <p:spPr>
          <a:xfrm>
            <a:off x="629644" y="2641955"/>
            <a:ext cx="5466356"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Preden lahko prazno stavbo preoblikujete v uspešno alternativno nastanitev, morate najprej oceniti, ali je prostor resnično primeren za preoblikovanje.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To pomeni, da morate preseči estetiko in si zastaviti ključna strukturna, pravna in funkcionalna vprašanja, ki bodo odločila o uspehu vašega projekta.</a:t>
            </a:r>
          </a:p>
        </p:txBody>
      </p:sp>
      <p:sp>
        <p:nvSpPr>
          <p:cNvPr id="19" name="Slide Number Placeholder 5">
            <a:extLst>
              <a:ext uri="{FF2B5EF4-FFF2-40B4-BE49-F238E27FC236}">
                <a16:creationId xmlns:a16="http://schemas.microsoft.com/office/drawing/2014/main" id="{8C132C6A-2EE0-8A19-2CB2-78CB4EDCA55D}"/>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17</a:t>
            </a:fld>
            <a:endParaRPr lang="fr-CA" sz="1200" dirty="0"/>
          </a:p>
        </p:txBody>
      </p:sp>
    </p:spTree>
    <p:extLst>
      <p:ext uri="{BB962C8B-B14F-4D97-AF65-F5344CB8AC3E}">
        <p14:creationId xmlns:p14="http://schemas.microsoft.com/office/powerpoint/2010/main" val="4149900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E84F5-D4F9-306A-20B7-BF44AEFB45BD}"/>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EADFDE20-9CD3-FA29-86D3-D9CA678EC41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pic>
        <p:nvPicPr>
          <p:cNvPr id="13" name="Picture 12">
            <a:extLst>
              <a:ext uri="{FF2B5EF4-FFF2-40B4-BE49-F238E27FC236}">
                <a16:creationId xmlns:a16="http://schemas.microsoft.com/office/drawing/2014/main" id="{CAF4FF68-53C2-29BB-1291-CD5C72EA692A}"/>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576610" y="3936921"/>
            <a:ext cx="3580276" cy="2659133"/>
          </a:xfrm>
          <a:prstGeom prst="rect">
            <a:avLst/>
          </a:prstGeom>
        </p:spPr>
      </p:pic>
      <p:sp>
        <p:nvSpPr>
          <p:cNvPr id="2" name="Text Placeholder 3">
            <a:extLst>
              <a:ext uri="{FF2B5EF4-FFF2-40B4-BE49-F238E27FC236}">
                <a16:creationId xmlns:a16="http://schemas.microsoft.com/office/drawing/2014/main" id="{CD23431A-EB93-C0F8-53ED-F1D36814A8B2}"/>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3" name="Straight Connector 2">
            <a:extLst>
              <a:ext uri="{FF2B5EF4-FFF2-40B4-BE49-F238E27FC236}">
                <a16:creationId xmlns:a16="http://schemas.microsoft.com/office/drawing/2014/main" id="{BC4D1F7A-2081-5303-FAAF-CD7D2D9C3F1E}"/>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388845FC-BE2C-BAA9-EA9F-DBC7A0EE527D}"/>
              </a:ext>
            </a:extLst>
          </p:cNvPr>
          <p:cNvSpPr txBox="1">
            <a:spLocks/>
          </p:cNvSpPr>
          <p:nvPr/>
        </p:nvSpPr>
        <p:spPr>
          <a:xfrm>
            <a:off x="629645" y="1483390"/>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Začetna ocena stavbe</a:t>
            </a:r>
          </a:p>
          <a:p>
            <a:pPr>
              <a:lnSpc>
                <a:spcPts val="2900"/>
              </a:lnSpc>
            </a:pPr>
            <a:endParaRPr lang="en-US" dirty="0"/>
          </a:p>
        </p:txBody>
      </p:sp>
      <p:sp>
        <p:nvSpPr>
          <p:cNvPr id="15" name="Text Placeholder 4">
            <a:extLst>
              <a:ext uri="{FF2B5EF4-FFF2-40B4-BE49-F238E27FC236}">
                <a16:creationId xmlns:a16="http://schemas.microsoft.com/office/drawing/2014/main" id="{F8CFCE59-AE74-3BD7-1554-C7C431A15F5E}"/>
              </a:ext>
            </a:extLst>
          </p:cNvPr>
          <p:cNvSpPr>
            <a:spLocks noGrp="1"/>
          </p:cNvSpPr>
          <p:nvPr>
            <p:ph type="body" sz="quarter" idx="18"/>
          </p:nvPr>
        </p:nvSpPr>
        <p:spPr>
          <a:xfrm>
            <a:off x="629643" y="2189440"/>
            <a:ext cx="8259868" cy="3499183"/>
          </a:xfrm>
        </p:spPr>
        <p:txBody>
          <a:bodyPr lIns="91440" tIns="45720" rIns="91440" bIns="45720" anchor="t"/>
          <a:lstStyle/>
          <a:p>
            <a:pPr>
              <a:lnSpc>
                <a:spcPts val="2380"/>
              </a:lnSpc>
            </a:pPr>
            <a:r>
              <a:rPr lang="it-IT" sz="2200" dirty="0">
                <a:solidFill>
                  <a:srgbClr val="414141"/>
                </a:solidFill>
              </a:rPr>
              <a:t>Temeljita </a:t>
            </a:r>
            <a:r>
              <a:rPr lang="it-IT" sz="2200" b="1" dirty="0">
                <a:solidFill>
                  <a:srgbClr val="414141"/>
                </a:solidFill>
              </a:rPr>
              <a:t>ocena izvedljivosti </a:t>
            </a:r>
            <a:r>
              <a:rPr lang="it-IT" sz="2200" dirty="0">
                <a:solidFill>
                  <a:srgbClr val="414141"/>
                </a:solidFill>
              </a:rPr>
              <a:t>se začne z oceno </a:t>
            </a:r>
            <a:r>
              <a:rPr lang="it-IT" sz="2200" b="1" dirty="0">
                <a:solidFill>
                  <a:srgbClr val="414141"/>
                </a:solidFill>
              </a:rPr>
              <a:t>strukturne celovitosti</a:t>
            </a:r>
            <a:r>
              <a:rPr lang="it-IT" sz="2200" dirty="0">
                <a:solidFill>
                  <a:srgbClr val="414141"/>
                </a:solidFill>
              </a:rPr>
              <a:t>. Ali je temelj stabilen? Ali so stene in streha v dobrem stanju? Če se zgodaj ugotovi, ali je </a:t>
            </a:r>
            <a:r>
              <a:rPr lang="it-IT" sz="2200" dirty="0" err="1">
                <a:solidFill>
                  <a:srgbClr val="414141"/>
                </a:solidFill>
              </a:rPr>
              <a:t>stavbo</a:t>
            </a:r>
            <a:r>
              <a:rPr lang="it-IT" sz="2200" dirty="0">
                <a:solidFill>
                  <a:srgbClr val="414141"/>
                </a:solidFill>
              </a:rPr>
              <a:t> </a:t>
            </a:r>
            <a:r>
              <a:rPr lang="it-IT" sz="2200" dirty="0" err="1">
                <a:solidFill>
                  <a:srgbClr val="414141"/>
                </a:solidFill>
              </a:rPr>
              <a:t>mogoče</a:t>
            </a:r>
            <a:r>
              <a:rPr lang="it-IT" sz="2200" dirty="0">
                <a:solidFill>
                  <a:srgbClr val="414141"/>
                </a:solidFill>
              </a:rPr>
              <a:t> </a:t>
            </a:r>
            <a:r>
              <a:rPr lang="it-IT" sz="2200" dirty="0" err="1">
                <a:solidFill>
                  <a:srgbClr val="414141"/>
                </a:solidFill>
              </a:rPr>
              <a:t>varno</a:t>
            </a:r>
            <a:r>
              <a:rPr lang="it-IT" sz="2200" dirty="0">
                <a:solidFill>
                  <a:srgbClr val="414141"/>
                </a:solidFill>
              </a:rPr>
              <a:t> </a:t>
            </a:r>
            <a:r>
              <a:rPr lang="it-IT" sz="2200" dirty="0" err="1">
                <a:solidFill>
                  <a:srgbClr val="414141"/>
                </a:solidFill>
              </a:rPr>
              <a:t>obnoviti</a:t>
            </a:r>
            <a:r>
              <a:rPr lang="it-IT" sz="2200" dirty="0">
                <a:solidFill>
                  <a:srgbClr val="414141"/>
                </a:solidFill>
              </a:rPr>
              <a:t> ali </a:t>
            </a:r>
            <a:r>
              <a:rPr lang="it-IT" sz="2200" dirty="0" err="1">
                <a:solidFill>
                  <a:srgbClr val="414141"/>
                </a:solidFill>
              </a:rPr>
              <a:t>pa</a:t>
            </a:r>
            <a:r>
              <a:rPr lang="it-IT" sz="2200" dirty="0">
                <a:solidFill>
                  <a:srgbClr val="414141"/>
                </a:solidFill>
              </a:rPr>
              <a:t> </a:t>
            </a:r>
            <a:r>
              <a:rPr lang="it-IT" sz="2200" dirty="0" err="1">
                <a:solidFill>
                  <a:srgbClr val="414141"/>
                </a:solidFill>
              </a:rPr>
              <a:t>potrebuje</a:t>
            </a:r>
            <a:r>
              <a:rPr lang="it-IT" sz="2200" dirty="0">
                <a:solidFill>
                  <a:srgbClr val="414141"/>
                </a:solidFill>
              </a:rPr>
              <a:t> </a:t>
            </a:r>
            <a:r>
              <a:rPr lang="it-IT" sz="2200" dirty="0" err="1">
                <a:solidFill>
                  <a:srgbClr val="414141"/>
                </a:solidFill>
              </a:rPr>
              <a:t>znatna</a:t>
            </a:r>
            <a:r>
              <a:rPr lang="it-IT" sz="2200" dirty="0">
                <a:solidFill>
                  <a:srgbClr val="414141"/>
                </a:solidFill>
              </a:rPr>
              <a:t> </a:t>
            </a:r>
            <a:r>
              <a:rPr lang="it-IT" sz="2200" dirty="0" err="1">
                <a:solidFill>
                  <a:srgbClr val="414141"/>
                </a:solidFill>
              </a:rPr>
              <a:t>popravila</a:t>
            </a:r>
            <a:r>
              <a:rPr lang="it-IT" sz="2200" dirty="0">
                <a:solidFill>
                  <a:srgbClr val="414141"/>
                </a:solidFill>
              </a:rPr>
              <a:t>, se </a:t>
            </a:r>
            <a:r>
              <a:rPr lang="it-IT" sz="2200" dirty="0" err="1">
                <a:solidFill>
                  <a:srgbClr val="414141"/>
                </a:solidFill>
              </a:rPr>
              <a:t>prihrani</a:t>
            </a:r>
            <a:r>
              <a:rPr lang="it-IT" sz="2200" dirty="0">
                <a:solidFill>
                  <a:srgbClr val="414141"/>
                </a:solidFill>
              </a:rPr>
              <a:t> </a:t>
            </a:r>
            <a:r>
              <a:rPr lang="it-IT" sz="2200" dirty="0" err="1">
                <a:solidFill>
                  <a:srgbClr val="414141"/>
                </a:solidFill>
              </a:rPr>
              <a:t>čas</a:t>
            </a:r>
            <a:r>
              <a:rPr lang="it-IT" sz="2200" dirty="0">
                <a:solidFill>
                  <a:srgbClr val="414141"/>
                </a:solidFill>
              </a:rPr>
              <a:t> in nepričakovani stroški v prihodnosti.</a:t>
            </a:r>
          </a:p>
          <a:p>
            <a:pPr>
              <a:lnSpc>
                <a:spcPts val="2380"/>
              </a:lnSpc>
            </a:pPr>
            <a:endParaRPr lang="it-IT" sz="2200" dirty="0">
              <a:solidFill>
                <a:srgbClr val="414141"/>
              </a:solidFill>
            </a:endParaRPr>
          </a:p>
          <a:p>
            <a:pPr>
              <a:lnSpc>
                <a:spcPts val="2380"/>
              </a:lnSpc>
            </a:pPr>
            <a:r>
              <a:rPr lang="it-IT" sz="2200" dirty="0">
                <a:solidFill>
                  <a:srgbClr val="414141"/>
                </a:solidFill>
              </a:rPr>
              <a:t>Nato preverite </a:t>
            </a:r>
            <a:r>
              <a:rPr lang="it-IT" sz="2200" b="1" dirty="0">
                <a:solidFill>
                  <a:srgbClr val="414141"/>
                </a:solidFill>
              </a:rPr>
              <a:t>dostop do osnovnih komunalnih storitev</a:t>
            </a:r>
            <a:r>
              <a:rPr lang="it-IT" sz="2200" dirty="0">
                <a:solidFill>
                  <a:srgbClr val="414141"/>
                </a:solidFill>
              </a:rPr>
              <a:t>. Ali je stavbo mogoče priključiti na osnovne storitve, kot so elektrika, tekoča voda in kanalizacija? Zlasti na podeželju so lahko potrebne rešitve, ki niso priključene na omrežje ali imajo majhen vpliv na okolje, zato je treba v načrtovanje vključiti stroške in logistiko namestitve teh sistemov.</a:t>
            </a:r>
            <a:endParaRPr lang="it-IT" sz="2200" dirty="0">
              <a:solidFill>
                <a:srgbClr val="414141"/>
              </a:solidFill>
              <a:ea typeface="Calibri" panose="020F0502020204030204"/>
              <a:cs typeface="Calibri" panose="020F0502020204030204"/>
            </a:endParaRPr>
          </a:p>
        </p:txBody>
      </p:sp>
    </p:spTree>
    <p:extLst>
      <p:ext uri="{BB962C8B-B14F-4D97-AF65-F5344CB8AC3E}">
        <p14:creationId xmlns:p14="http://schemas.microsoft.com/office/powerpoint/2010/main" val="3122349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4DA71-0ECF-5796-E117-8DDB883A6557}"/>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9D957549-5CB1-7E66-7FB8-7ADD47544E5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
        <p:nvSpPr>
          <p:cNvPr id="6" name="Freeform 5">
            <a:extLst>
              <a:ext uri="{FF2B5EF4-FFF2-40B4-BE49-F238E27FC236}">
                <a16:creationId xmlns:a16="http://schemas.microsoft.com/office/drawing/2014/main" id="{01E4603A-50A4-9710-6CCA-A2B908E8923E}"/>
              </a:ext>
            </a:extLst>
          </p:cNvPr>
          <p:cNvSpPr/>
          <p:nvPr/>
        </p:nvSpPr>
        <p:spPr>
          <a:xfrm rot="16200000">
            <a:off x="7489168" y="110492"/>
            <a:ext cx="4089343" cy="5316321"/>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5747" t="411" r="-22799" b="-411"/>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20A53214-D2A4-BB1F-7D34-B5489143DA3E}"/>
              </a:ext>
            </a:extLst>
          </p:cNvPr>
          <p:cNvGrpSpPr/>
          <p:nvPr/>
        </p:nvGrpSpPr>
        <p:grpSpPr>
          <a:xfrm>
            <a:off x="9258300" y="463571"/>
            <a:ext cx="2933700" cy="554397"/>
            <a:chOff x="1800741" y="6353467"/>
            <a:chExt cx="3253859" cy="554397"/>
          </a:xfrm>
        </p:grpSpPr>
        <p:sp>
          <p:nvSpPr>
            <p:cNvPr id="12" name="object 3">
              <a:extLst>
                <a:ext uri="{FF2B5EF4-FFF2-40B4-BE49-F238E27FC236}">
                  <a16:creationId xmlns:a16="http://schemas.microsoft.com/office/drawing/2014/main" id="{045921F7-3328-1269-CAF6-2A06702B34F0}"/>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B4B0F7AF-A1AA-219C-27EA-39481515044C}"/>
                </a:ext>
              </a:extLst>
            </p:cNvPr>
            <p:cNvSpPr txBox="1">
              <a:spLocks/>
            </p:cNvSpPr>
            <p:nvPr/>
          </p:nvSpPr>
          <p:spPr>
            <a:xfrm>
              <a:off x="1800742" y="6410024"/>
              <a:ext cx="3253858" cy="4247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p>
            <a:p>
              <a:pPr algn="ctr"/>
              <a:r>
                <a:rPr lang="en-IE" sz="1200" dirty="0"/>
                <a:t>Panoramic Glass Lodge, Islandija</a:t>
              </a:r>
            </a:p>
          </p:txBody>
        </p:sp>
      </p:grpSp>
      <p:pic>
        <p:nvPicPr>
          <p:cNvPr id="13" name="Picture 12">
            <a:extLst>
              <a:ext uri="{FF2B5EF4-FFF2-40B4-BE49-F238E27FC236}">
                <a16:creationId xmlns:a16="http://schemas.microsoft.com/office/drawing/2014/main" id="{064DC545-CBF4-D7E5-A6A1-447587F7BE9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570133" y="4533307"/>
            <a:ext cx="3580276" cy="2659133"/>
          </a:xfrm>
          <a:prstGeom prst="rect">
            <a:avLst/>
          </a:prstGeom>
        </p:spPr>
      </p:pic>
      <p:sp>
        <p:nvSpPr>
          <p:cNvPr id="2" name="Text Placeholder 3">
            <a:extLst>
              <a:ext uri="{FF2B5EF4-FFF2-40B4-BE49-F238E27FC236}">
                <a16:creationId xmlns:a16="http://schemas.microsoft.com/office/drawing/2014/main" id="{EFC7F127-34C5-9565-FBFE-71E39E962FF6}"/>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3" name="Straight Connector 2">
            <a:extLst>
              <a:ext uri="{FF2B5EF4-FFF2-40B4-BE49-F238E27FC236}">
                <a16:creationId xmlns:a16="http://schemas.microsoft.com/office/drawing/2014/main" id="{682AC21E-CD69-8A6C-AAD8-885EA41D1A14}"/>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FDD53C6B-D0EB-B5C1-FC02-4297F12795BF}"/>
              </a:ext>
            </a:extLst>
          </p:cNvPr>
          <p:cNvSpPr txBox="1">
            <a:spLocks/>
          </p:cNvSpPr>
          <p:nvPr/>
        </p:nvSpPr>
        <p:spPr>
          <a:xfrm>
            <a:off x="629645" y="1483390"/>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Začetna ocena stavbe</a:t>
            </a:r>
          </a:p>
          <a:p>
            <a:pPr>
              <a:lnSpc>
                <a:spcPts val="2900"/>
              </a:lnSpc>
            </a:pPr>
            <a:endParaRPr lang="en-US" dirty="0"/>
          </a:p>
        </p:txBody>
      </p:sp>
      <p:sp>
        <p:nvSpPr>
          <p:cNvPr id="15" name="Text Placeholder 4">
            <a:extLst>
              <a:ext uri="{FF2B5EF4-FFF2-40B4-BE49-F238E27FC236}">
                <a16:creationId xmlns:a16="http://schemas.microsoft.com/office/drawing/2014/main" id="{D80316DC-D3D7-7804-6E4D-DFBE86FD1539}"/>
              </a:ext>
            </a:extLst>
          </p:cNvPr>
          <p:cNvSpPr>
            <a:spLocks noGrp="1"/>
          </p:cNvSpPr>
          <p:nvPr>
            <p:ph type="body" sz="quarter" idx="18"/>
          </p:nvPr>
        </p:nvSpPr>
        <p:spPr>
          <a:xfrm>
            <a:off x="629643" y="2316440"/>
            <a:ext cx="5616391" cy="3499183"/>
          </a:xfrm>
        </p:spPr>
        <p:txBody>
          <a:bodyPr lIns="91440" tIns="45720" rIns="91440" bIns="45720" anchor="t"/>
          <a:lstStyle/>
          <a:p>
            <a:pPr>
              <a:lnSpc>
                <a:spcPts val="2380"/>
              </a:lnSpc>
            </a:pPr>
            <a:r>
              <a:rPr lang="it-IT" sz="2200" dirty="0">
                <a:solidFill>
                  <a:srgbClr val="414141"/>
                </a:solidFill>
              </a:rPr>
              <a:t>Prav tako </a:t>
            </a:r>
            <a:r>
              <a:rPr lang="it-IT" sz="2200" dirty="0" err="1">
                <a:solidFill>
                  <a:srgbClr val="414141"/>
                </a:solidFill>
              </a:rPr>
              <a:t>boste </a:t>
            </a:r>
            <a:r>
              <a:rPr lang="it-IT" sz="2200" dirty="0">
                <a:solidFill>
                  <a:srgbClr val="414141"/>
                </a:solidFill>
              </a:rPr>
              <a:t>morali razumeti </a:t>
            </a:r>
            <a:r>
              <a:rPr lang="it-IT" sz="2200" b="1" dirty="0">
                <a:solidFill>
                  <a:srgbClr val="414141"/>
                </a:solidFill>
              </a:rPr>
              <a:t>lokalne predpise o prostorskem načrtovanju in gradnji</a:t>
            </a:r>
            <a:r>
              <a:rPr lang="it-IT" sz="2200" dirty="0">
                <a:solidFill>
                  <a:srgbClr val="414141"/>
                </a:solidFill>
              </a:rPr>
              <a:t>. Samo zato, ker stavba obstaja, še ne pomeni, da je avtomatično odobrena za turistično rabo. Preverite pri lokalnih organih, ali je prostor mogoče zakonito preurediti v nastanitev za goste, in se seznanite s tem, kakšne vrste prenove so </a:t>
            </a:r>
            <a:r>
              <a:rPr lang="it-IT" sz="2200" dirty="0" err="1">
                <a:solidFill>
                  <a:srgbClr val="414141"/>
                </a:solidFill>
              </a:rPr>
              <a:t>dovoljene </a:t>
            </a:r>
            <a:r>
              <a:rPr lang="it-IT" sz="2200" dirty="0">
                <a:solidFill>
                  <a:srgbClr val="414141"/>
                </a:solidFill>
              </a:rPr>
              <a:t>– </a:t>
            </a:r>
            <a:r>
              <a:rPr lang="it-IT" sz="2200" dirty="0" err="1">
                <a:solidFill>
                  <a:srgbClr val="414141"/>
                </a:solidFill>
              </a:rPr>
              <a:t>zlasti </a:t>
            </a:r>
            <a:r>
              <a:rPr lang="it-IT" sz="2200" dirty="0">
                <a:solidFill>
                  <a:srgbClr val="414141"/>
                </a:solidFill>
              </a:rPr>
              <a:t>v zaščitenih območjih ali območjih kulturne dediščine.</a:t>
            </a:r>
            <a:endParaRPr lang="it-IT" sz="2200" dirty="0">
              <a:solidFill>
                <a:srgbClr val="414141"/>
              </a:solidFill>
              <a:ea typeface="Calibri" panose="020F0502020204030204"/>
              <a:cs typeface="Calibri" panose="020F0502020204030204"/>
            </a:endParaRPr>
          </a:p>
        </p:txBody>
      </p:sp>
    </p:spTree>
    <p:extLst>
      <p:ext uri="{BB962C8B-B14F-4D97-AF65-F5344CB8AC3E}">
        <p14:creationId xmlns:p14="http://schemas.microsoft.com/office/powerpoint/2010/main" val="4008714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370405"/>
            <a:ext cx="5015940" cy="3066422"/>
          </a:xfrm>
        </p:spPr>
        <p:txBody>
          <a:bodyPr lIns="91440" tIns="45720" rIns="91440" bIns="45720" anchor="t">
            <a:noAutofit/>
          </a:bodyPr>
          <a:lstStyle/>
          <a:p>
            <a:pPr>
              <a:lnSpc>
                <a:spcPts val="3900"/>
              </a:lnSpc>
            </a:pPr>
            <a:r>
              <a:rPr lang="en-GB" sz="4000" b="1" dirty="0" err="1"/>
              <a:t>Razdelek</a:t>
            </a:r>
            <a:r>
              <a:rPr lang="en-GB" sz="4000" b="1" dirty="0"/>
              <a:t> 1 </a:t>
            </a:r>
          </a:p>
          <a:p>
            <a:pPr>
              <a:lnSpc>
                <a:spcPts val="3900"/>
              </a:lnSpc>
            </a:pPr>
            <a:endParaRPr lang="en-GB" sz="4000" dirty="0"/>
          </a:p>
          <a:p>
            <a:pPr>
              <a:lnSpc>
                <a:spcPts val="3900"/>
              </a:lnSpc>
            </a:pPr>
            <a:r>
              <a:rPr lang="en-GB" sz="4000" dirty="0"/>
              <a:t>Pametni začetki: prilagajanje stavb in uporaba vnaprej zgrajenih enot</a:t>
            </a:r>
          </a:p>
          <a:p>
            <a:pPr>
              <a:lnSpc>
                <a:spcPts val="3900"/>
              </a:lnSpc>
            </a:pP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5000" b="1" dirty="0"/>
              <a:t>Modul 3 </a:t>
            </a:r>
            <a:r>
              <a:rPr lang="en-IE" sz="5000" dirty="0"/>
              <a:t>(1. del)</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13" name="Text Placeholder 12">
            <a:extLst>
              <a:ext uri="{FF2B5EF4-FFF2-40B4-BE49-F238E27FC236}">
                <a16:creationId xmlns:a16="http://schemas.microsoft.com/office/drawing/2014/main" id="{3EF016B2-31BD-512C-E3F3-F7E8B8284C03}"/>
              </a:ext>
            </a:extLst>
          </p:cNvPr>
          <p:cNvSpPr>
            <a:spLocks noGrp="1"/>
          </p:cNvSpPr>
          <p:nvPr>
            <p:ph type="body" sz="quarter" idx="65"/>
          </p:nvPr>
        </p:nvSpPr>
        <p:spPr/>
        <p:txBody>
          <a:bodyPr/>
          <a:lstStyle/>
          <a:p>
            <a:pPr algn="ctr"/>
            <a:r>
              <a:rPr lang="en-IE" sz="1200" dirty="0"/>
              <a:t>Avtor fotografije: Cantina Al </a:t>
            </a:r>
            <a:r>
              <a:rPr lang="en-IE" sz="1200" dirty="0" err="1"/>
              <a:t>Silter</a:t>
            </a:r>
            <a:r>
              <a:rPr lang="en-IE" sz="1200" dirty="0"/>
              <a:t>, Italija</a:t>
            </a:r>
          </a:p>
        </p:txBody>
      </p:sp>
      <p:pic>
        <p:nvPicPr>
          <p:cNvPr id="8" name="Picture Placeholder 8" descr="A room with a bed and tub&#10;&#10;AI-generated content may be incorrect.">
            <a:extLst>
              <a:ext uri="{FF2B5EF4-FFF2-40B4-BE49-F238E27FC236}">
                <a16:creationId xmlns:a16="http://schemas.microsoft.com/office/drawing/2014/main" id="{8832E517-35E3-7D02-7AD1-5964A80D2D78}"/>
              </a:ext>
            </a:extLst>
          </p:cNvPr>
          <p:cNvPicPr>
            <a:picLocks noGrp="1" noChangeAspect="1"/>
          </p:cNvPicPr>
          <p:nvPr>
            <p:ph type="pic" sz="quarter" idx="19"/>
          </p:nvPr>
        </p:nvPicPr>
        <p:blipFill>
          <a:blip r:embed="rId3"/>
          <a:srcRect t="6870" b="6870"/>
          <a:stretch>
            <a:fillRect/>
          </a:stretch>
        </p:blipFill>
        <p:spPr/>
      </p:pic>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BCA2A-479A-D759-F68C-3D9ADFC5D809}"/>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37F5045B-570E-D949-8B77-685C8BA5CC6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
        <p:nvSpPr>
          <p:cNvPr id="2" name="Text Placeholder 3">
            <a:extLst>
              <a:ext uri="{FF2B5EF4-FFF2-40B4-BE49-F238E27FC236}">
                <a16:creationId xmlns:a16="http://schemas.microsoft.com/office/drawing/2014/main" id="{87E1F92E-AE59-944B-A431-A0BEB0B03D3D}"/>
              </a:ext>
            </a:extLst>
          </p:cNvPr>
          <p:cNvSpPr txBox="1">
            <a:spLocks/>
          </p:cNvSpPr>
          <p:nvPr/>
        </p:nvSpPr>
        <p:spPr>
          <a:xfrm>
            <a:off x="5049245" y="532942"/>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3" name="Straight Connector 2">
            <a:extLst>
              <a:ext uri="{FF2B5EF4-FFF2-40B4-BE49-F238E27FC236}">
                <a16:creationId xmlns:a16="http://schemas.microsoft.com/office/drawing/2014/main" id="{2EB7970C-7A87-C4F6-29C4-82C2523E3057}"/>
              </a:ext>
            </a:extLst>
          </p:cNvPr>
          <p:cNvCxnSpPr>
            <a:cxnSpLocks/>
          </p:cNvCxnSpPr>
          <p:nvPr/>
        </p:nvCxnSpPr>
        <p:spPr>
          <a:xfrm>
            <a:off x="4499811" y="1113638"/>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1D1C5B78-89DD-C086-C36B-EE5421C2E0F0}"/>
              </a:ext>
            </a:extLst>
          </p:cNvPr>
          <p:cNvSpPr txBox="1">
            <a:spLocks/>
          </p:cNvSpPr>
          <p:nvPr/>
        </p:nvSpPr>
        <p:spPr>
          <a:xfrm>
            <a:off x="5049245" y="1340656"/>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Začetna ocena stavbe</a:t>
            </a:r>
          </a:p>
          <a:p>
            <a:pPr>
              <a:lnSpc>
                <a:spcPts val="2900"/>
              </a:lnSpc>
            </a:pPr>
            <a:endParaRPr lang="en-US" dirty="0"/>
          </a:p>
        </p:txBody>
      </p:sp>
      <p:sp>
        <p:nvSpPr>
          <p:cNvPr id="15" name="Text Placeholder 4">
            <a:extLst>
              <a:ext uri="{FF2B5EF4-FFF2-40B4-BE49-F238E27FC236}">
                <a16:creationId xmlns:a16="http://schemas.microsoft.com/office/drawing/2014/main" id="{2621C772-738C-8C79-C528-EFD24B63D3CC}"/>
              </a:ext>
            </a:extLst>
          </p:cNvPr>
          <p:cNvSpPr>
            <a:spLocks noGrp="1"/>
          </p:cNvSpPr>
          <p:nvPr>
            <p:ph type="body" sz="quarter" idx="18"/>
          </p:nvPr>
        </p:nvSpPr>
        <p:spPr>
          <a:xfrm>
            <a:off x="5049245" y="2019203"/>
            <a:ext cx="6727857" cy="4310029"/>
          </a:xfrm>
        </p:spPr>
        <p:txBody>
          <a:bodyPr lIns="91440" tIns="45720" rIns="91440" bIns="45720" anchor="t"/>
          <a:lstStyle/>
          <a:p>
            <a:pPr>
              <a:lnSpc>
                <a:spcPts val="2300"/>
              </a:lnSpc>
            </a:pPr>
            <a:r>
              <a:rPr lang="it-IT" sz="2200" dirty="0" err="1">
                <a:solidFill>
                  <a:srgbClr val="414141"/>
                </a:solidFill>
              </a:rPr>
              <a:t>Nazadnje ocenite </a:t>
            </a:r>
            <a:r>
              <a:rPr lang="it-IT" sz="2200" b="1" dirty="0" err="1">
                <a:solidFill>
                  <a:srgbClr val="414141"/>
                </a:solidFill>
              </a:rPr>
              <a:t>notranjo prilagodljivost</a:t>
            </a:r>
            <a:r>
              <a:rPr lang="it-IT" sz="2200" dirty="0">
                <a:solidFill>
                  <a:srgbClr val="414141"/>
                </a:solidFill>
              </a:rPr>
              <a:t>. </a:t>
            </a:r>
            <a:r>
              <a:rPr lang="it-IT" sz="2200" dirty="0" err="1">
                <a:solidFill>
                  <a:srgbClr val="414141"/>
                </a:solidFill>
              </a:rPr>
              <a:t>Premislite </a:t>
            </a:r>
            <a:r>
              <a:rPr lang="it-IT" sz="2200" dirty="0">
                <a:solidFill>
                  <a:srgbClr val="414141"/>
                </a:solidFill>
              </a:rPr>
              <a:t>o razporeditvi: ali je </a:t>
            </a:r>
            <a:r>
              <a:rPr lang="it-IT" sz="2200" dirty="0" err="1">
                <a:solidFill>
                  <a:srgbClr val="414141"/>
                </a:solidFill>
              </a:rPr>
              <a:t>prostor</a:t>
            </a:r>
            <a:r>
              <a:rPr lang="it-IT" sz="2200" dirty="0">
                <a:solidFill>
                  <a:srgbClr val="414141"/>
                </a:solidFill>
              </a:rPr>
              <a:t> mogoče </a:t>
            </a:r>
            <a:r>
              <a:rPr lang="it-IT" sz="2200" dirty="0" err="1">
                <a:solidFill>
                  <a:srgbClr val="414141"/>
                </a:solidFill>
              </a:rPr>
              <a:t>udobno razdeliti na </a:t>
            </a:r>
            <a:r>
              <a:rPr lang="it-IT" sz="2200" dirty="0">
                <a:solidFill>
                  <a:srgbClr val="414141"/>
                </a:solidFill>
              </a:rPr>
              <a:t>zasebne sobe za goste? </a:t>
            </a:r>
            <a:r>
              <a:rPr lang="it-IT" sz="2200" dirty="0" err="1">
                <a:solidFill>
                  <a:srgbClr val="414141"/>
                </a:solidFill>
              </a:rPr>
              <a:t>Ali je dovolj </a:t>
            </a:r>
            <a:r>
              <a:rPr lang="it-IT" sz="2200" dirty="0">
                <a:solidFill>
                  <a:srgbClr val="414141"/>
                </a:solidFill>
              </a:rPr>
              <a:t>prostora za </a:t>
            </a:r>
            <a:r>
              <a:rPr lang="it-IT" sz="2200" dirty="0" err="1">
                <a:solidFill>
                  <a:srgbClr val="414141"/>
                </a:solidFill>
              </a:rPr>
              <a:t>skupne kuhinje</a:t>
            </a:r>
            <a:r>
              <a:rPr lang="it-IT" sz="2200" dirty="0">
                <a:solidFill>
                  <a:srgbClr val="414141"/>
                </a:solidFill>
              </a:rPr>
              <a:t>, dnevne sobe ali </a:t>
            </a:r>
            <a:r>
              <a:rPr lang="it-IT" sz="2200" dirty="0" err="1">
                <a:solidFill>
                  <a:srgbClr val="414141"/>
                </a:solidFill>
              </a:rPr>
              <a:t>kopalnice</a:t>
            </a:r>
            <a:r>
              <a:rPr lang="it-IT" sz="2200" dirty="0">
                <a:solidFill>
                  <a:srgbClr val="414141"/>
                </a:solidFill>
              </a:rPr>
              <a:t>? Ali je mogoče </a:t>
            </a:r>
            <a:r>
              <a:rPr lang="it-IT" sz="2200" dirty="0" err="1">
                <a:solidFill>
                  <a:srgbClr val="414141"/>
                </a:solidFill>
              </a:rPr>
              <a:t>ohraniti</a:t>
            </a:r>
            <a:r>
              <a:rPr lang="it-IT" sz="2200" dirty="0">
                <a:solidFill>
                  <a:srgbClr val="414141"/>
                </a:solidFill>
              </a:rPr>
              <a:t> zasebnost </a:t>
            </a:r>
            <a:r>
              <a:rPr lang="it-IT" sz="2200" dirty="0" err="1">
                <a:solidFill>
                  <a:srgbClr val="414141"/>
                </a:solidFill>
              </a:rPr>
              <a:t>in hkrati spoštovati značaj</a:t>
            </a:r>
            <a:r>
              <a:rPr lang="it-IT" sz="2200" dirty="0">
                <a:solidFill>
                  <a:srgbClr val="414141"/>
                </a:solidFill>
              </a:rPr>
              <a:t> </a:t>
            </a:r>
            <a:r>
              <a:rPr lang="it-IT" sz="2200" dirty="0" err="1">
                <a:solidFill>
                  <a:srgbClr val="414141"/>
                </a:solidFill>
              </a:rPr>
              <a:t>stavbe</a:t>
            </a:r>
            <a:r>
              <a:rPr lang="it-IT" sz="2200" dirty="0">
                <a:solidFill>
                  <a:srgbClr val="414141"/>
                </a:solidFill>
              </a:rPr>
              <a:t>?</a:t>
            </a:r>
          </a:p>
          <a:p>
            <a:pPr>
              <a:lnSpc>
                <a:spcPts val="2300"/>
              </a:lnSpc>
            </a:pPr>
            <a:endParaRPr lang="it-IT" sz="2200" dirty="0">
              <a:solidFill>
                <a:srgbClr val="414141"/>
              </a:solidFill>
            </a:endParaRPr>
          </a:p>
          <a:p>
            <a:pPr>
              <a:lnSpc>
                <a:spcPts val="2300"/>
              </a:lnSpc>
            </a:pPr>
            <a:r>
              <a:rPr lang="it-IT" sz="2200" dirty="0">
                <a:solidFill>
                  <a:srgbClr val="414141"/>
                </a:solidFill>
              </a:rPr>
              <a:t>Za podporo </a:t>
            </a:r>
            <a:r>
              <a:rPr lang="it-IT" sz="2200" dirty="0" err="1">
                <a:solidFill>
                  <a:srgbClr val="414141"/>
                </a:solidFill>
              </a:rPr>
              <a:t>temu procesu </a:t>
            </a:r>
            <a:r>
              <a:rPr lang="it-IT" sz="2200" dirty="0">
                <a:solidFill>
                  <a:srgbClr val="414141"/>
                </a:solidFill>
              </a:rPr>
              <a:t>lahko uporabite </a:t>
            </a:r>
            <a:r>
              <a:rPr lang="it-IT" sz="2200" dirty="0" err="1">
                <a:solidFill>
                  <a:srgbClr val="414141"/>
                </a:solidFill>
              </a:rPr>
              <a:t>praktična </a:t>
            </a:r>
            <a:r>
              <a:rPr lang="it-IT" sz="2200" dirty="0">
                <a:solidFill>
                  <a:srgbClr val="414141"/>
                </a:solidFill>
              </a:rPr>
              <a:t>orodja, kot so kontrolni seznami za </a:t>
            </a:r>
            <a:r>
              <a:rPr lang="it-IT" sz="2200" dirty="0" err="1">
                <a:solidFill>
                  <a:srgbClr val="414141"/>
                </a:solidFill>
              </a:rPr>
              <a:t>strukturni </a:t>
            </a:r>
            <a:r>
              <a:rPr lang="it-IT" sz="2200" dirty="0">
                <a:solidFill>
                  <a:srgbClr val="414141"/>
                </a:solidFill>
              </a:rPr>
              <a:t>pregled, </a:t>
            </a:r>
            <a:r>
              <a:rPr lang="it-IT" sz="2200" dirty="0" err="1">
                <a:solidFill>
                  <a:srgbClr val="414141"/>
                </a:solidFill>
              </a:rPr>
              <a:t>posvetovanja </a:t>
            </a:r>
            <a:r>
              <a:rPr lang="it-IT" sz="2200" dirty="0">
                <a:solidFill>
                  <a:srgbClr val="414141"/>
                </a:solidFill>
              </a:rPr>
              <a:t>z </a:t>
            </a:r>
            <a:r>
              <a:rPr lang="it-IT" sz="2200" dirty="0" err="1">
                <a:solidFill>
                  <a:srgbClr val="414141"/>
                </a:solidFill>
              </a:rPr>
              <a:t>arhitekti za ohranjanje dediščine </a:t>
            </a:r>
            <a:r>
              <a:rPr lang="it-IT" sz="2200" dirty="0">
                <a:solidFill>
                  <a:srgbClr val="414141"/>
                </a:solidFill>
              </a:rPr>
              <a:t>in intervjuji z </a:t>
            </a:r>
            <a:r>
              <a:rPr lang="it-IT" sz="2200" dirty="0" err="1">
                <a:solidFill>
                  <a:srgbClr val="414141"/>
                </a:solidFill>
              </a:rPr>
              <a:t>lokalnimi </a:t>
            </a:r>
            <a:r>
              <a:rPr lang="it-IT" sz="2200" dirty="0">
                <a:solidFill>
                  <a:srgbClr val="414141"/>
                </a:solidFill>
              </a:rPr>
              <a:t>načrtovalci. </a:t>
            </a:r>
            <a:r>
              <a:rPr lang="it-IT" sz="2200" dirty="0" err="1">
                <a:solidFill>
                  <a:srgbClr val="414141"/>
                </a:solidFill>
              </a:rPr>
              <a:t>Ti </a:t>
            </a:r>
            <a:r>
              <a:rPr lang="it-IT" sz="2200" dirty="0">
                <a:solidFill>
                  <a:srgbClr val="414141"/>
                </a:solidFill>
              </a:rPr>
              <a:t>koraki </a:t>
            </a:r>
            <a:r>
              <a:rPr lang="it-IT" sz="2200" dirty="0" err="1">
                <a:solidFill>
                  <a:srgbClr val="414141"/>
                </a:solidFill>
              </a:rPr>
              <a:t>vam bodo dali jasnejšo</a:t>
            </a:r>
            <a:r>
              <a:rPr lang="it-IT" sz="2200" dirty="0">
                <a:solidFill>
                  <a:srgbClr val="414141"/>
                </a:solidFill>
              </a:rPr>
              <a:t> sliko o </a:t>
            </a:r>
            <a:r>
              <a:rPr lang="it-IT" sz="2200" dirty="0" err="1">
                <a:solidFill>
                  <a:srgbClr val="414141"/>
                </a:solidFill>
              </a:rPr>
              <a:t>tem, kaj je mogoče </a:t>
            </a:r>
            <a:r>
              <a:rPr lang="it-IT" sz="2200" dirty="0">
                <a:solidFill>
                  <a:srgbClr val="414141"/>
                </a:solidFill>
              </a:rPr>
              <a:t>– in </a:t>
            </a:r>
            <a:r>
              <a:rPr lang="it-IT" sz="2200" dirty="0" err="1">
                <a:solidFill>
                  <a:srgbClr val="414141"/>
                </a:solidFill>
              </a:rPr>
              <a:t>kaj je vredno uresničiti </a:t>
            </a:r>
            <a:r>
              <a:rPr lang="it-IT" sz="2200" dirty="0">
                <a:solidFill>
                  <a:srgbClr val="414141"/>
                </a:solidFill>
              </a:rPr>
              <a:t>–, </a:t>
            </a:r>
            <a:r>
              <a:rPr lang="it-IT" sz="2200" dirty="0" err="1">
                <a:solidFill>
                  <a:srgbClr val="414141"/>
                </a:solidFill>
              </a:rPr>
              <a:t>preden se odločite </a:t>
            </a:r>
            <a:r>
              <a:rPr lang="it-IT" sz="2200" dirty="0">
                <a:solidFill>
                  <a:srgbClr val="414141"/>
                </a:solidFill>
              </a:rPr>
              <a:t>za celovito </a:t>
            </a:r>
            <a:r>
              <a:rPr lang="it-IT" sz="2200" dirty="0" err="1">
                <a:solidFill>
                  <a:srgbClr val="414141"/>
                </a:solidFill>
              </a:rPr>
              <a:t>prenovo</a:t>
            </a:r>
            <a:r>
              <a:rPr lang="it-IT" sz="2200" dirty="0">
                <a:solidFill>
                  <a:srgbClr val="414141"/>
                </a:solidFill>
              </a:rPr>
              <a:t>. </a:t>
            </a:r>
            <a:r>
              <a:rPr lang="it-IT" sz="2200" dirty="0" err="1">
                <a:solidFill>
                  <a:srgbClr val="414141"/>
                </a:solidFill>
              </a:rPr>
              <a:t>Trdna</a:t>
            </a:r>
            <a:r>
              <a:rPr lang="it-IT" sz="2200" dirty="0">
                <a:solidFill>
                  <a:srgbClr val="414141"/>
                </a:solidFill>
              </a:rPr>
              <a:t> </a:t>
            </a:r>
            <a:r>
              <a:rPr lang="it-IT" sz="2200" dirty="0" err="1">
                <a:solidFill>
                  <a:srgbClr val="414141"/>
                </a:solidFill>
              </a:rPr>
              <a:t>ocena na začetku je </a:t>
            </a:r>
            <a:r>
              <a:rPr lang="it-IT" sz="2200" dirty="0">
                <a:solidFill>
                  <a:srgbClr val="414141"/>
                </a:solidFill>
              </a:rPr>
              <a:t>temelj </a:t>
            </a:r>
            <a:r>
              <a:rPr lang="it-IT" sz="2200" dirty="0" err="1">
                <a:solidFill>
                  <a:srgbClr val="414141"/>
                </a:solidFill>
              </a:rPr>
              <a:t>uspešne </a:t>
            </a:r>
            <a:r>
              <a:rPr lang="it-IT" sz="2200" dirty="0">
                <a:solidFill>
                  <a:srgbClr val="414141"/>
                </a:solidFill>
              </a:rPr>
              <a:t>in </a:t>
            </a:r>
            <a:r>
              <a:rPr lang="it-IT" sz="2200" dirty="0" err="1">
                <a:solidFill>
                  <a:srgbClr val="414141"/>
                </a:solidFill>
              </a:rPr>
              <a:t>trajnostne preobrazbe</a:t>
            </a:r>
            <a:r>
              <a:rPr lang="it-IT" sz="2200" dirty="0">
                <a:solidFill>
                  <a:srgbClr val="414141"/>
                </a:solidFill>
              </a:rPr>
              <a:t>.</a:t>
            </a:r>
            <a:endParaRPr lang="it-IT" sz="2200" dirty="0">
              <a:solidFill>
                <a:srgbClr val="414141"/>
              </a:solidFill>
              <a:ea typeface="Calibri" panose="020F0502020204030204"/>
              <a:cs typeface="Calibri" panose="020F0502020204030204"/>
            </a:endParaRPr>
          </a:p>
        </p:txBody>
      </p:sp>
      <p:sp>
        <p:nvSpPr>
          <p:cNvPr id="5" name="Freeform 4">
            <a:extLst>
              <a:ext uri="{FF2B5EF4-FFF2-40B4-BE49-F238E27FC236}">
                <a16:creationId xmlns:a16="http://schemas.microsoft.com/office/drawing/2014/main" id="{1AF13582-9F0A-AA55-2BD9-D71CE2936210}"/>
              </a:ext>
            </a:extLst>
          </p:cNvPr>
          <p:cNvSpPr/>
          <p:nvPr/>
        </p:nvSpPr>
        <p:spPr>
          <a:xfrm rot="10800000">
            <a:off x="410468" y="0"/>
            <a:ext cx="4089343" cy="5316321"/>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56274" r="-56274"/>
            </a:stretch>
          </a:blipFill>
        </p:spPr>
        <p:txBody>
          <a:bodyPr wrap="square" lIns="0" tIns="0" rIns="0" bIns="0" rtlCol="0">
            <a:noAutofit/>
          </a:bodyPr>
          <a:lstStyle/>
          <a:p>
            <a:endParaRPr>
              <a:solidFill>
                <a:srgbClr val="459597"/>
              </a:solidFill>
            </a:endParaRPr>
          </a:p>
        </p:txBody>
      </p:sp>
      <p:pic>
        <p:nvPicPr>
          <p:cNvPr id="6" name="Picture 5">
            <a:extLst>
              <a:ext uri="{FF2B5EF4-FFF2-40B4-BE49-F238E27FC236}">
                <a16:creationId xmlns:a16="http://schemas.microsoft.com/office/drawing/2014/main" id="{37554670-24F8-9FAD-8370-12406884F0AB}"/>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668897" y="3983665"/>
            <a:ext cx="3580276" cy="2659133"/>
          </a:xfrm>
          <a:prstGeom prst="rect">
            <a:avLst/>
          </a:prstGeom>
        </p:spPr>
      </p:pic>
    </p:spTree>
    <p:extLst>
      <p:ext uri="{BB962C8B-B14F-4D97-AF65-F5344CB8AC3E}">
        <p14:creationId xmlns:p14="http://schemas.microsoft.com/office/powerpoint/2010/main" val="3025311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1199B-CDEA-D515-56C6-5B6CBA5CC93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3C88DFF-FE03-8A3F-9D6B-CF4E5318B59C}"/>
              </a:ext>
            </a:extLst>
          </p:cNvPr>
          <p:cNvSpPr>
            <a:spLocks noGrp="1"/>
          </p:cNvSpPr>
          <p:nvPr>
            <p:ph type="body" sz="quarter" idx="65"/>
          </p:nvPr>
        </p:nvSpPr>
        <p:spPr/>
        <p:txBody>
          <a:bodyPr/>
          <a:lstStyle/>
          <a:p>
            <a:pPr algn="ctr"/>
            <a:r>
              <a:rPr lang="en-GB" sz="1200" dirty="0"/>
              <a:t>Avtor fotografije:</a:t>
            </a:r>
          </a:p>
        </p:txBody>
      </p:sp>
      <p:sp>
        <p:nvSpPr>
          <p:cNvPr id="7" name="Text Placeholder 3">
            <a:extLst>
              <a:ext uri="{FF2B5EF4-FFF2-40B4-BE49-F238E27FC236}">
                <a16:creationId xmlns:a16="http://schemas.microsoft.com/office/drawing/2014/main" id="{887A3884-B50E-C820-9A0A-C151F1334CD9}"/>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9" name="Straight Connector 8">
            <a:extLst>
              <a:ext uri="{FF2B5EF4-FFF2-40B4-BE49-F238E27FC236}">
                <a16:creationId xmlns:a16="http://schemas.microsoft.com/office/drawing/2014/main" id="{A02AF997-C0EB-F172-5A9A-19A8B1A7C66B}"/>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5A166293-A0AA-7B22-336F-4B78C5187B89}"/>
              </a:ext>
            </a:extLst>
          </p:cNvPr>
          <p:cNvSpPr txBox="1">
            <a:spLocks/>
          </p:cNvSpPr>
          <p:nvPr/>
        </p:nvSpPr>
        <p:spPr>
          <a:xfrm>
            <a:off x="629646" y="1407223"/>
            <a:ext cx="369946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Oblikovanje za identiteto in udobje</a:t>
            </a:r>
          </a:p>
          <a:p>
            <a:pPr>
              <a:lnSpc>
                <a:spcPts val="2900"/>
              </a:lnSpc>
            </a:pPr>
            <a:endParaRPr lang="en-US" dirty="0"/>
          </a:p>
        </p:txBody>
      </p:sp>
      <p:sp>
        <p:nvSpPr>
          <p:cNvPr id="11" name="Text Placeholder 4">
            <a:extLst>
              <a:ext uri="{FF2B5EF4-FFF2-40B4-BE49-F238E27FC236}">
                <a16:creationId xmlns:a16="http://schemas.microsoft.com/office/drawing/2014/main" id="{94D59E30-7624-D4E7-FDF1-14DACE2163AF}"/>
              </a:ext>
            </a:extLst>
          </p:cNvPr>
          <p:cNvSpPr txBox="1">
            <a:spLocks/>
          </p:cNvSpPr>
          <p:nvPr/>
        </p:nvSpPr>
        <p:spPr>
          <a:xfrm>
            <a:off x="625934" y="2534417"/>
            <a:ext cx="5466356"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Preoblikovanje zgodovinske stavbe v prijetno gostišče ni le posodobitev opreme ali dodajanje pohištva – gre za </a:t>
            </a:r>
            <a:r>
              <a:rPr lang="en-GB" sz="2200" dirty="0" err="1">
                <a:solidFill>
                  <a:srgbClr val="414141"/>
                </a:solidFill>
              </a:rPr>
              <a:t>spoštovanje </a:t>
            </a:r>
            <a:r>
              <a:rPr lang="en-GB" sz="2200" dirty="0">
                <a:solidFill>
                  <a:srgbClr val="414141"/>
                </a:solidFill>
              </a:rPr>
              <a:t>duše prostora. Uspešen projekt prilagodljive ponovne uporabe premišljeno združuje sodobno udobje s kulturno avtentičnostjo, ohranja identiteto stavbe, hkrati pa jo naredi funkcionalno in privlačno za sodobne </a:t>
            </a:r>
            <a:r>
              <a:rPr lang="en-GB" sz="2200" dirty="0" err="1">
                <a:solidFill>
                  <a:srgbClr val="414141"/>
                </a:solidFill>
              </a:rPr>
              <a:t>popotnike</a:t>
            </a:r>
            <a:r>
              <a:rPr lang="en-GB" sz="2200" dirty="0">
                <a:solidFill>
                  <a:srgbClr val="414141"/>
                </a:solidFill>
              </a:rPr>
              <a:t>.</a:t>
            </a:r>
          </a:p>
          <a:p>
            <a:pPr indent="0">
              <a:lnSpc>
                <a:spcPts val="2240"/>
              </a:lnSpc>
              <a:buClr>
                <a:srgbClr val="459597"/>
              </a:buClr>
            </a:pPr>
            <a:endParaRPr lang="en-GB" sz="2200" dirty="0">
              <a:solidFill>
                <a:srgbClr val="414141"/>
              </a:solidFill>
            </a:endParaRPr>
          </a:p>
        </p:txBody>
      </p:sp>
      <p:pic>
        <p:nvPicPr>
          <p:cNvPr id="5" name="Picture Placeholder 9" descr="A house with a glass door&#10;&#10;AI-generated content may be incorrect.">
            <a:extLst>
              <a:ext uri="{FF2B5EF4-FFF2-40B4-BE49-F238E27FC236}">
                <a16:creationId xmlns:a16="http://schemas.microsoft.com/office/drawing/2014/main" id="{48E78611-0CF6-308F-BA27-7A872B5B9781}"/>
              </a:ext>
            </a:extLst>
          </p:cNvPr>
          <p:cNvPicPr>
            <a:picLocks noGrp="1" noChangeAspect="1"/>
          </p:cNvPicPr>
          <p:nvPr>
            <p:ph type="pic" sz="quarter" idx="13"/>
          </p:nvPr>
        </p:nvPicPr>
        <p:blipFill>
          <a:blip r:embed="rId2"/>
          <a:srcRect t="16001" b="16001"/>
          <a:stretch>
            <a:fillRect/>
          </a:stretch>
        </p:blipFill>
        <p:spPr>
          <a:prstGeom prst="rect">
            <a:avLst/>
          </a:prstGeom>
          <a:solidFill>
            <a:schemeClr val="bg1">
              <a:lumMod val="95000"/>
            </a:schemeClr>
          </a:solidFill>
        </p:spPr>
      </p:pic>
      <p:pic>
        <p:nvPicPr>
          <p:cNvPr id="6" name="Picture 5">
            <a:extLst>
              <a:ext uri="{FF2B5EF4-FFF2-40B4-BE49-F238E27FC236}">
                <a16:creationId xmlns:a16="http://schemas.microsoft.com/office/drawing/2014/main" id="{E7BE0606-052C-446A-D9D1-BAF6AC52C6B0}"/>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4745260" y="4203382"/>
            <a:ext cx="3580276" cy="2659133"/>
          </a:xfrm>
          <a:prstGeom prst="rect">
            <a:avLst/>
          </a:prstGeom>
        </p:spPr>
      </p:pic>
      <p:sp>
        <p:nvSpPr>
          <p:cNvPr id="12" name="Slide Number Placeholder 5">
            <a:extLst>
              <a:ext uri="{FF2B5EF4-FFF2-40B4-BE49-F238E27FC236}">
                <a16:creationId xmlns:a16="http://schemas.microsoft.com/office/drawing/2014/main" id="{B1EFC341-AFB0-4BF1-D0A3-FD6EBCC648E0}"/>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21</a:t>
            </a:fld>
            <a:endParaRPr lang="fr-CA" sz="1200" dirty="0"/>
          </a:p>
        </p:txBody>
      </p:sp>
    </p:spTree>
    <p:extLst>
      <p:ext uri="{BB962C8B-B14F-4D97-AF65-F5344CB8AC3E}">
        <p14:creationId xmlns:p14="http://schemas.microsoft.com/office/powerpoint/2010/main" val="3078767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62C83-FB1E-6626-C096-11D8911A3B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0805F11-D1C7-1974-F401-1662D1C88218}"/>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788076" y="-332314"/>
            <a:ext cx="3580276" cy="2659133"/>
          </a:xfrm>
          <a:prstGeom prst="rect">
            <a:avLst/>
          </a:prstGeom>
        </p:spPr>
      </p:pic>
      <p:sp>
        <p:nvSpPr>
          <p:cNvPr id="14" name="Text Placeholder 3">
            <a:extLst>
              <a:ext uri="{FF2B5EF4-FFF2-40B4-BE49-F238E27FC236}">
                <a16:creationId xmlns:a16="http://schemas.microsoft.com/office/drawing/2014/main" id="{D92805A4-1707-C1DF-BF5C-74A4D2931FD3}"/>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Osnovna vsebina</a:t>
            </a:r>
          </a:p>
          <a:p>
            <a:pPr>
              <a:lnSpc>
                <a:spcPts val="3720"/>
              </a:lnSpc>
            </a:pPr>
            <a:endParaRPr lang="en-US" dirty="0"/>
          </a:p>
        </p:txBody>
      </p:sp>
      <p:cxnSp>
        <p:nvCxnSpPr>
          <p:cNvPr id="15" name="Straight Connector 14">
            <a:extLst>
              <a:ext uri="{FF2B5EF4-FFF2-40B4-BE49-F238E27FC236}">
                <a16:creationId xmlns:a16="http://schemas.microsoft.com/office/drawing/2014/main" id="{5BA83A7C-C58D-6A2F-A8EA-56A57F9AE168}"/>
              </a:ext>
            </a:extLst>
          </p:cNvPr>
          <p:cNvCxnSpPr>
            <a:cxnSpLocks/>
          </p:cNvCxnSpPr>
          <p:nvPr/>
        </p:nvCxnSpPr>
        <p:spPr>
          <a:xfrm>
            <a:off x="0" y="1041449"/>
            <a:ext cx="41148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5">
            <a:extLst>
              <a:ext uri="{FF2B5EF4-FFF2-40B4-BE49-F238E27FC236}">
                <a16:creationId xmlns:a16="http://schemas.microsoft.com/office/drawing/2014/main" id="{870F6320-EF47-1DDA-68FF-FF992FBC9A34}"/>
              </a:ext>
            </a:extLst>
          </p:cNvPr>
          <p:cNvSpPr txBox="1">
            <a:spLocks/>
          </p:cNvSpPr>
          <p:nvPr/>
        </p:nvSpPr>
        <p:spPr>
          <a:xfrm>
            <a:off x="629646" y="1622146"/>
            <a:ext cx="644492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Oblikovanje za identiteto in udobje</a:t>
            </a:r>
          </a:p>
          <a:p>
            <a:pPr>
              <a:lnSpc>
                <a:spcPts val="2900"/>
              </a:lnSpc>
            </a:pPr>
            <a:endParaRPr lang="en-US" dirty="0"/>
          </a:p>
        </p:txBody>
      </p:sp>
      <p:sp>
        <p:nvSpPr>
          <p:cNvPr id="17" name="Text Placeholder 4">
            <a:extLst>
              <a:ext uri="{FF2B5EF4-FFF2-40B4-BE49-F238E27FC236}">
                <a16:creationId xmlns:a16="http://schemas.microsoft.com/office/drawing/2014/main" id="{48A2667B-D5B7-2371-7A26-64F956AFE303}"/>
              </a:ext>
            </a:extLst>
          </p:cNvPr>
          <p:cNvSpPr txBox="1">
            <a:spLocks/>
          </p:cNvSpPr>
          <p:nvPr/>
        </p:nvSpPr>
        <p:spPr>
          <a:xfrm>
            <a:off x="655240" y="2641879"/>
            <a:ext cx="10670485" cy="3657600"/>
          </a:xfrm>
          <a:prstGeom prst="rect">
            <a:avLst/>
          </a:prstGeom>
        </p:spPr>
        <p:txBody>
          <a:bodyPr lIns="91440" tIns="45720" rIns="91440" bIns="45720" numCol="2" spcCol="324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Ohranjanje dediščine pa ne pomeni, da je treba žrtvovati udobje. Za zgodovinskim šarmom je treba vključiti bistvene sodobne udobnosti, ki vsem gostom zagotavljajo prijetno bivanje. To vključuje dodajanje energetsko učinkovite izolacije, ogrevalnih sistemov z majhnim vplivom na okolje in dostopnih oblikovnih elementov, kot so klančine ali širša vrata – kar je še posebej pomembno, če želite sprejeti goste vseh starosti in sposobnosti.</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Močan primer je </a:t>
            </a:r>
            <a:r>
              <a:rPr lang="en-GB" sz="2200" b="1" dirty="0">
                <a:solidFill>
                  <a:srgbClr val="414141"/>
                </a:solidFill>
              </a:rPr>
              <a:t>Camera a Sud </a:t>
            </a:r>
            <a:r>
              <a:rPr lang="en-GB" sz="2200" dirty="0">
                <a:solidFill>
                  <a:srgbClr val="414141"/>
                </a:solidFill>
              </a:rPr>
              <a:t>v </a:t>
            </a:r>
            <a:r>
              <a:rPr lang="en-GB" sz="2200" dirty="0" err="1">
                <a:solidFill>
                  <a:srgbClr val="414141"/>
                </a:solidFill>
              </a:rPr>
              <a:t>Bovinu</a:t>
            </a:r>
            <a:r>
              <a:rPr lang="en-GB" sz="2200" dirty="0">
                <a:solidFill>
                  <a:srgbClr val="414141"/>
                </a:solidFill>
              </a:rPr>
              <a:t> v Italiji. Ta </a:t>
            </a:r>
            <a:r>
              <a:rPr lang="en-GB" sz="2200" dirty="0" err="1">
                <a:solidFill>
                  <a:srgbClr val="414141"/>
                </a:solidFill>
              </a:rPr>
              <a:t>obnovljena</a:t>
            </a:r>
            <a:r>
              <a:rPr lang="en-GB" sz="2200" dirty="0">
                <a:solidFill>
                  <a:srgbClr val="414141"/>
                </a:solidFill>
              </a:rPr>
              <a:t> </a:t>
            </a:r>
            <a:r>
              <a:rPr lang="en-GB" sz="2200" dirty="0" err="1">
                <a:solidFill>
                  <a:srgbClr val="414141"/>
                </a:solidFill>
              </a:rPr>
              <a:t>palača</a:t>
            </a:r>
            <a:r>
              <a:rPr lang="en-GB" sz="2200" dirty="0">
                <a:solidFill>
                  <a:srgbClr val="414141"/>
                </a:solidFill>
              </a:rPr>
              <a:t> </a:t>
            </a:r>
            <a:r>
              <a:rPr lang="en-GB" sz="2200" dirty="0" err="1">
                <a:solidFill>
                  <a:srgbClr val="414141"/>
                </a:solidFill>
              </a:rPr>
              <a:t>iz</a:t>
            </a:r>
            <a:r>
              <a:rPr lang="en-GB" sz="2200" dirty="0">
                <a:solidFill>
                  <a:srgbClr val="414141"/>
                </a:solidFill>
              </a:rPr>
              <a:t> 19. </a:t>
            </a:r>
            <a:r>
              <a:rPr lang="en-GB" sz="2200" dirty="0" err="1">
                <a:solidFill>
                  <a:srgbClr val="414141"/>
                </a:solidFill>
              </a:rPr>
              <a:t>stoletja</a:t>
            </a:r>
            <a:r>
              <a:rPr lang="en-GB" sz="2200" dirty="0">
                <a:solidFill>
                  <a:srgbClr val="414141"/>
                </a:solidFill>
              </a:rPr>
              <a:t> </a:t>
            </a:r>
            <a:r>
              <a:rPr lang="en-GB" sz="2200" dirty="0" err="1">
                <a:solidFill>
                  <a:srgbClr val="414141"/>
                </a:solidFill>
              </a:rPr>
              <a:t>dokazuje</a:t>
            </a:r>
            <a:r>
              <a:rPr lang="en-GB" sz="2200" dirty="0">
                <a:solidFill>
                  <a:srgbClr val="414141"/>
                </a:solidFill>
              </a:rPr>
              <a:t>, </a:t>
            </a:r>
            <a:r>
              <a:rPr lang="en-GB" sz="2200" dirty="0" err="1">
                <a:solidFill>
                  <a:srgbClr val="414141"/>
                </a:solidFill>
              </a:rPr>
              <a:t>kako</a:t>
            </a:r>
            <a:r>
              <a:rPr lang="en-GB" sz="2200" dirty="0">
                <a:solidFill>
                  <a:srgbClr val="414141"/>
                </a:solidFill>
              </a:rPr>
              <a:t> lahko minimalni arhitekturni posegi, združeni z maksimalno občutljivostjo, ustvarijo prostore, ki so udobni in polni značaja. Pri obnovi so ohranili prvotni tloris, starinsko pohištvo in dekorativne zaključke. Hkrati so uvedli okolju prijazne izboljšave, kot so diskretna električna napeljava in sevalno ogrevanje, ki gostom zagotavljajo udobje, ne da bi ogrožali zgodovinsko celovitost.</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18" name="Slide Number Placeholder 5">
            <a:extLst>
              <a:ext uri="{FF2B5EF4-FFF2-40B4-BE49-F238E27FC236}">
                <a16:creationId xmlns:a16="http://schemas.microsoft.com/office/drawing/2014/main" id="{C994484A-F9D1-AE44-6407-831CB37B45A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Tree>
    <p:extLst>
      <p:ext uri="{BB962C8B-B14F-4D97-AF65-F5344CB8AC3E}">
        <p14:creationId xmlns:p14="http://schemas.microsoft.com/office/powerpoint/2010/main" val="683843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FBE84-BE6C-BD74-2F9F-419BB0434913}"/>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7488E42-8AB3-87C6-0357-3C358AA38C69}"/>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9F260D08-14CA-EB38-E29C-FF607C307F14}"/>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CE52D94A-91B8-AB29-4DBF-F8EF1F22994C}"/>
              </a:ext>
            </a:extLst>
          </p:cNvPr>
          <p:cNvSpPr>
            <a:spLocks noGrp="1"/>
          </p:cNvSpPr>
          <p:nvPr>
            <p:ph type="body" sz="quarter" idx="16"/>
          </p:nvPr>
        </p:nvSpPr>
        <p:spPr>
          <a:xfrm>
            <a:off x="4061943" y="886031"/>
            <a:ext cx="5274562" cy="803654"/>
          </a:xfrm>
          <a:prstGeom prst="rect">
            <a:avLst/>
          </a:prstGeom>
        </p:spPr>
        <p:txBody>
          <a:bodyPr/>
          <a:lstStyle/>
          <a:p>
            <a:pPr>
              <a:lnSpc>
                <a:spcPts val="2960"/>
              </a:lnSpc>
            </a:pPr>
            <a:r>
              <a:rPr lang="en-GB" dirty="0"/>
              <a:t>Ocenjevanje in predelava obstoječih stavb</a:t>
            </a:r>
          </a:p>
          <a:p>
            <a:pPr>
              <a:lnSpc>
                <a:spcPts val="2960"/>
              </a:lnSpc>
            </a:pPr>
            <a:endParaRPr lang="en-GB" sz="2800" dirty="0"/>
          </a:p>
        </p:txBody>
      </p:sp>
      <p:sp>
        <p:nvSpPr>
          <p:cNvPr id="4" name="Text Placeholder 3">
            <a:extLst>
              <a:ext uri="{FF2B5EF4-FFF2-40B4-BE49-F238E27FC236}">
                <a16:creationId xmlns:a16="http://schemas.microsoft.com/office/drawing/2014/main" id="{01227122-E7B2-8477-7433-AA26C97FA984}"/>
              </a:ext>
            </a:extLst>
          </p:cNvPr>
          <p:cNvSpPr>
            <a:spLocks noGrp="1"/>
          </p:cNvSpPr>
          <p:nvPr>
            <p:ph type="body" sz="quarter" idx="21"/>
          </p:nvPr>
        </p:nvSpPr>
        <p:spPr>
          <a:xfrm>
            <a:off x="4071712" y="2199569"/>
            <a:ext cx="6429594" cy="3773184"/>
          </a:xfrm>
          <a:prstGeom prst="rect">
            <a:avLst/>
          </a:prstGeom>
        </p:spPr>
        <p:txBody>
          <a:bodyPr lIns="91440" tIns="45720" rIns="91440" bIns="45720" anchor="t"/>
          <a:lstStyle/>
          <a:p>
            <a:pPr>
              <a:lnSpc>
                <a:spcPts val="2340"/>
              </a:lnSpc>
            </a:pPr>
            <a:r>
              <a:rPr lang="it-IT" dirty="0" err="1">
                <a:latin typeface="Calibri" panose="020F0502020204030204" pitchFamily="34" charset="0"/>
                <a:cs typeface="Calibri" panose="020F0502020204030204" pitchFamily="34" charset="0"/>
              </a:rPr>
              <a:t>Prilagodljiva ponovna uporaba je </a:t>
            </a:r>
            <a:r>
              <a:rPr lang="it-IT" b="1" dirty="0" err="1">
                <a:latin typeface="Calibri" panose="020F0502020204030204" pitchFamily="34" charset="0"/>
                <a:cs typeface="Calibri" panose="020F0502020204030204" pitchFamily="34" charset="0"/>
              </a:rPr>
              <a:t>trajnostna </a:t>
            </a:r>
            <a:r>
              <a:rPr lang="it-IT" b="1" dirty="0">
                <a:latin typeface="Calibri" panose="020F0502020204030204" pitchFamily="34" charset="0"/>
                <a:cs typeface="Calibri" panose="020F0502020204030204" pitchFamily="34" charset="0"/>
              </a:rPr>
              <a:t>in </a:t>
            </a:r>
            <a:r>
              <a:rPr lang="it-IT" b="1" dirty="0" err="1">
                <a:latin typeface="Calibri" panose="020F0502020204030204" pitchFamily="34" charset="0"/>
                <a:cs typeface="Calibri" panose="020F0502020204030204" pitchFamily="34" charset="0"/>
              </a:rPr>
              <a:t>kulturno </a:t>
            </a:r>
            <a:r>
              <a:rPr lang="it-IT" b="1" dirty="0">
                <a:latin typeface="Calibri" panose="020F0502020204030204" pitchFamily="34" charset="0"/>
                <a:cs typeface="Calibri" panose="020F0502020204030204" pitchFamily="34" charset="0"/>
              </a:rPr>
              <a:t>občutljiva </a:t>
            </a:r>
            <a:r>
              <a:rPr lang="it-IT" b="1" dirty="0" err="1">
                <a:latin typeface="Calibri" panose="020F0502020204030204" pitchFamily="34" charset="0"/>
                <a:cs typeface="Calibri" panose="020F0502020204030204" pitchFamily="34" charset="0"/>
              </a:rPr>
              <a:t>rešitev </a:t>
            </a:r>
            <a:r>
              <a:rPr lang="it-IT" dirty="0">
                <a:latin typeface="Calibri" panose="020F0502020204030204" pitchFamily="34" charset="0"/>
                <a:cs typeface="Calibri" panose="020F0502020204030204" pitchFamily="34" charset="0"/>
              </a:rPr>
              <a:t>za </a:t>
            </a:r>
            <a:r>
              <a:rPr lang="it-IT" dirty="0" err="1">
                <a:latin typeface="Calibri" panose="020F0502020204030204" pitchFamily="34" charset="0"/>
                <a:cs typeface="Calibri" panose="020F0502020204030204" pitchFamily="34" charset="0"/>
              </a:rPr>
              <a:t>razvoj turizma</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zlasti </a:t>
            </a:r>
            <a:r>
              <a:rPr lang="it-IT" dirty="0">
                <a:latin typeface="Calibri" panose="020F0502020204030204" pitchFamily="34" charset="0"/>
                <a:cs typeface="Calibri" panose="020F0502020204030204" pitchFamily="34" charset="0"/>
              </a:rPr>
              <a:t>na podeželskih in </a:t>
            </a:r>
            <a:r>
              <a:rPr lang="it-IT" dirty="0" err="1">
                <a:latin typeface="Calibri" panose="020F0502020204030204" pitchFamily="34" charset="0"/>
                <a:cs typeface="Calibri" panose="020F0502020204030204" pitchFamily="34" charset="0"/>
              </a:rPr>
              <a:t>premalo izkoriščenih območjih</a:t>
            </a:r>
            <a:r>
              <a:rPr lang="it-IT" dirty="0">
                <a:latin typeface="Calibri" panose="020F0502020204030204" pitchFamily="34" charset="0"/>
                <a:cs typeface="Calibri" panose="020F0502020204030204" pitchFamily="34" charset="0"/>
              </a:rPr>
              <a:t>. S </a:t>
            </a:r>
            <a:r>
              <a:rPr lang="it-IT" dirty="0" err="1">
                <a:latin typeface="Calibri" panose="020F0502020204030204" pitchFamily="34" charset="0"/>
                <a:cs typeface="Calibri" panose="020F0502020204030204" pitchFamily="34" charset="0"/>
              </a:rPr>
              <a:t>ponovno uporabo zapuščenih </a:t>
            </a:r>
            <a:r>
              <a:rPr lang="it-IT" dirty="0">
                <a:latin typeface="Calibri" panose="020F0502020204030204" pitchFamily="34" charset="0"/>
                <a:cs typeface="Calibri" panose="020F0502020204030204" pitchFamily="34" charset="0"/>
              </a:rPr>
              <a:t>stavb, </a:t>
            </a:r>
            <a:r>
              <a:rPr lang="it-IT" dirty="0" err="1">
                <a:latin typeface="Calibri" panose="020F0502020204030204" pitchFamily="34" charset="0"/>
                <a:cs typeface="Calibri" panose="020F0502020204030204" pitchFamily="34" charset="0"/>
              </a:rPr>
              <a:t>kot so kmetije</a:t>
            </a:r>
            <a:r>
              <a:rPr lang="it-IT" dirty="0">
                <a:latin typeface="Calibri" panose="020F0502020204030204" pitchFamily="34" charset="0"/>
                <a:cs typeface="Calibri" panose="020F0502020204030204" pitchFamily="34" charset="0"/>
              </a:rPr>
              <a:t>, šole ali </a:t>
            </a:r>
            <a:r>
              <a:rPr lang="it-IT" dirty="0" err="1">
                <a:latin typeface="Calibri" panose="020F0502020204030204" pitchFamily="34" charset="0"/>
                <a:cs typeface="Calibri" panose="020F0502020204030204" pitchFamily="34" charset="0"/>
              </a:rPr>
              <a:t>zgodovinske hiše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ta pristop </a:t>
            </a:r>
            <a:r>
              <a:rPr lang="it-IT" b="1" dirty="0" err="1">
                <a:latin typeface="Calibri" panose="020F0502020204030204" pitchFamily="34" charset="0"/>
                <a:cs typeface="Calibri" panose="020F0502020204030204" pitchFamily="34" charset="0"/>
              </a:rPr>
              <a:t>ohranja lokalno identiteto </a:t>
            </a:r>
            <a:r>
              <a:rPr lang="it-IT" dirty="0" err="1">
                <a:latin typeface="Calibri" panose="020F0502020204030204" pitchFamily="34" charset="0"/>
                <a:cs typeface="Calibri" panose="020F0502020204030204" pitchFamily="34" charset="0"/>
              </a:rPr>
              <a:t>in hkrati </a:t>
            </a:r>
            <a:r>
              <a:rPr lang="it-IT" b="1" dirty="0" err="1">
                <a:latin typeface="Calibri" panose="020F0502020204030204" pitchFamily="34" charset="0"/>
                <a:cs typeface="Calibri" panose="020F0502020204030204" pitchFamily="34" charset="0"/>
              </a:rPr>
              <a:t>zmanjšuje </a:t>
            </a:r>
            <a:r>
              <a:rPr lang="it-IT" b="1" dirty="0">
                <a:latin typeface="Calibri" panose="020F0502020204030204" pitchFamily="34" charset="0"/>
                <a:cs typeface="Calibri" panose="020F0502020204030204" pitchFamily="34" charset="0"/>
              </a:rPr>
              <a:t>vpliv </a:t>
            </a:r>
            <a:r>
              <a:rPr lang="it-IT" b="1" dirty="0" err="1">
                <a:latin typeface="Calibri" panose="020F0502020204030204" pitchFamily="34" charset="0"/>
                <a:cs typeface="Calibri" panose="020F0502020204030204" pitchFamily="34" charset="0"/>
              </a:rPr>
              <a:t>na okolje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saj zahteva manj surovin </a:t>
            </a:r>
            <a:r>
              <a:rPr lang="it-IT" dirty="0">
                <a:latin typeface="Calibri" panose="020F0502020204030204" pitchFamily="34" charset="0"/>
                <a:cs typeface="Calibri" panose="020F0502020204030204" pitchFamily="34" charset="0"/>
              </a:rPr>
              <a:t>in </a:t>
            </a:r>
            <a:r>
              <a:rPr lang="it-IT" dirty="0" err="1">
                <a:latin typeface="Calibri" panose="020F0502020204030204" pitchFamily="34" charset="0"/>
                <a:cs typeface="Calibri" panose="020F0502020204030204" pitchFamily="34" charset="0"/>
              </a:rPr>
              <a:t>manj zemlje kot </a:t>
            </a:r>
            <a:r>
              <a:rPr lang="it-IT" dirty="0">
                <a:latin typeface="Calibri" panose="020F0502020204030204" pitchFamily="34" charset="0"/>
                <a:cs typeface="Calibri" panose="020F0502020204030204" pitchFamily="34" charset="0"/>
              </a:rPr>
              <a:t>nova </a:t>
            </a:r>
            <a:r>
              <a:rPr lang="it-IT" dirty="0" err="1">
                <a:latin typeface="Calibri" panose="020F0502020204030204" pitchFamily="34" charset="0"/>
                <a:cs typeface="Calibri" panose="020F0502020204030204" pitchFamily="34" charset="0"/>
              </a:rPr>
              <a:t>gradnja</a:t>
            </a:r>
            <a:r>
              <a:rPr lang="it-IT" dirty="0">
                <a:latin typeface="Calibri" panose="020F0502020204030204" pitchFamily="34" charset="0"/>
                <a:cs typeface="Calibri" panose="020F0502020204030204" pitchFamily="34" charset="0"/>
              </a:rPr>
              <a:t>. </a:t>
            </a:r>
          </a:p>
          <a:p>
            <a:pPr>
              <a:lnSpc>
                <a:spcPts val="2340"/>
              </a:lnSpc>
            </a:pPr>
            <a:endParaRPr lang="it-IT" dirty="0">
              <a:latin typeface="Calibri" panose="020F0502020204030204" pitchFamily="34" charset="0"/>
              <a:cs typeface="Calibri" panose="020F0502020204030204" pitchFamily="34" charset="0"/>
            </a:endParaRPr>
          </a:p>
          <a:p>
            <a:pPr>
              <a:lnSpc>
                <a:spcPts val="2340"/>
              </a:lnSpc>
            </a:pPr>
            <a:r>
              <a:rPr lang="it-IT" dirty="0">
                <a:latin typeface="Calibri" panose="020F0502020204030204" pitchFamily="34" charset="0"/>
                <a:cs typeface="Calibri" panose="020F0502020204030204" pitchFamily="34" charset="0"/>
              </a:rPr>
              <a:t>Uporaba </a:t>
            </a:r>
            <a:r>
              <a:rPr lang="it-IT" b="1" dirty="0" err="1">
                <a:latin typeface="Calibri" panose="020F0502020204030204" pitchFamily="34" charset="0"/>
                <a:cs typeface="Calibri" panose="020F0502020204030204" pitchFamily="34" charset="0"/>
              </a:rPr>
              <a:t>obstoječe vgrajene </a:t>
            </a:r>
            <a:r>
              <a:rPr lang="it-IT" b="1" dirty="0">
                <a:latin typeface="Calibri" panose="020F0502020204030204" pitchFamily="34" charset="0"/>
                <a:cs typeface="Calibri" panose="020F0502020204030204" pitchFamily="34" charset="0"/>
              </a:rPr>
              <a:t>energije </a:t>
            </a:r>
            <a:r>
              <a:rPr lang="it-IT" dirty="0">
                <a:latin typeface="Calibri" panose="020F0502020204030204" pitchFamily="34" charset="0"/>
                <a:cs typeface="Calibri" panose="020F0502020204030204" pitchFamily="34" charset="0"/>
              </a:rPr>
              <a:t>je </a:t>
            </a:r>
            <a:r>
              <a:rPr lang="it-IT" dirty="0" err="1">
                <a:latin typeface="Calibri" panose="020F0502020204030204" pitchFamily="34" charset="0"/>
                <a:cs typeface="Calibri" panose="020F0502020204030204" pitchFamily="34" charset="0"/>
              </a:rPr>
              <a:t>izbira</a:t>
            </a:r>
            <a:r>
              <a:rPr lang="it-IT" dirty="0">
                <a:latin typeface="Calibri" panose="020F0502020204030204" pitchFamily="34" charset="0"/>
                <a:cs typeface="Calibri" panose="020F0502020204030204" pitchFamily="34" charset="0"/>
              </a:rPr>
              <a:t> z manj ogljika, </a:t>
            </a:r>
            <a:r>
              <a:rPr lang="it-IT" dirty="0" err="1">
                <a:latin typeface="Calibri" panose="020F0502020204030204" pitchFamily="34" charset="0"/>
                <a:cs typeface="Calibri" panose="020F0502020204030204" pitchFamily="34" charset="0"/>
              </a:rPr>
              <a:t>kar je v skladu </a:t>
            </a:r>
            <a:r>
              <a:rPr lang="it-IT" dirty="0">
                <a:latin typeface="Calibri" panose="020F0502020204030204" pitchFamily="34" charset="0"/>
                <a:cs typeface="Calibri" panose="020F0502020204030204" pitchFamily="34" charset="0"/>
              </a:rPr>
              <a:t>s </a:t>
            </a:r>
            <a:r>
              <a:rPr lang="it-IT" dirty="0" err="1">
                <a:latin typeface="Calibri" panose="020F0502020204030204" pitchFamily="34" charset="0"/>
                <a:cs typeface="Calibri" panose="020F0502020204030204" pitchFamily="34" charset="0"/>
              </a:rPr>
              <a:t>širšimi podnebnimi </a:t>
            </a:r>
            <a:r>
              <a:rPr lang="it-IT" dirty="0">
                <a:latin typeface="Calibri" panose="020F0502020204030204" pitchFamily="34" charset="0"/>
                <a:cs typeface="Calibri" panose="020F0502020204030204" pitchFamily="34" charset="0"/>
              </a:rPr>
              <a:t>cilji.</a:t>
            </a:r>
          </a:p>
          <a:p>
            <a:pPr>
              <a:lnSpc>
                <a:spcPts val="2340"/>
              </a:lnSpc>
            </a:pPr>
            <a:endParaRPr lang="en-US" sz="2200" dirty="0">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91F75C93-60C1-DA96-7F09-D208A5FFFD0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pic>
        <p:nvPicPr>
          <p:cNvPr id="2" name="Picture 1">
            <a:extLst>
              <a:ext uri="{FF2B5EF4-FFF2-40B4-BE49-F238E27FC236}">
                <a16:creationId xmlns:a16="http://schemas.microsoft.com/office/drawing/2014/main" id="{52B942BF-35E9-5CB4-CBD7-7D0A10521D6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1667" y="4428084"/>
            <a:ext cx="3580276" cy="2659133"/>
          </a:xfrm>
          <a:prstGeom prst="rect">
            <a:avLst/>
          </a:prstGeom>
        </p:spPr>
      </p:pic>
    </p:spTree>
    <p:extLst>
      <p:ext uri="{BB962C8B-B14F-4D97-AF65-F5344CB8AC3E}">
        <p14:creationId xmlns:p14="http://schemas.microsoft.com/office/powerpoint/2010/main" val="3273394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1667C-0EE2-B0CC-79D4-D905081C81D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D46AA6A-31CF-9BF3-40EE-0032011F049E}"/>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2401852C-31A1-7BE8-B0BB-721B9E2FFB5E}"/>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5CA5756F-1A89-3B0A-7F5D-B5920239E87D}"/>
              </a:ext>
            </a:extLst>
          </p:cNvPr>
          <p:cNvSpPr>
            <a:spLocks noGrp="1"/>
          </p:cNvSpPr>
          <p:nvPr>
            <p:ph type="body" sz="quarter" idx="16"/>
          </p:nvPr>
        </p:nvSpPr>
        <p:spPr>
          <a:xfrm>
            <a:off x="4061943" y="739493"/>
            <a:ext cx="6367932" cy="803654"/>
          </a:xfrm>
          <a:prstGeom prst="rect">
            <a:avLst/>
          </a:prstGeom>
        </p:spPr>
        <p:txBody>
          <a:bodyPr/>
          <a:lstStyle/>
          <a:p>
            <a:pPr>
              <a:lnSpc>
                <a:spcPts val="2960"/>
              </a:lnSpc>
            </a:pPr>
            <a:r>
              <a:rPr lang="en-GB" dirty="0"/>
              <a:t>Ocenjevanje in preoblikovanje obstoječih stavb</a:t>
            </a:r>
          </a:p>
          <a:p>
            <a:pPr>
              <a:lnSpc>
                <a:spcPts val="2960"/>
              </a:lnSpc>
            </a:pPr>
            <a:endParaRPr lang="en-GB" sz="2800" dirty="0"/>
          </a:p>
        </p:txBody>
      </p:sp>
      <p:sp>
        <p:nvSpPr>
          <p:cNvPr id="4" name="Text Placeholder 3">
            <a:extLst>
              <a:ext uri="{FF2B5EF4-FFF2-40B4-BE49-F238E27FC236}">
                <a16:creationId xmlns:a16="http://schemas.microsoft.com/office/drawing/2014/main" id="{15375BCE-28BF-A35D-E1B3-CE1C275FB75A}"/>
              </a:ext>
            </a:extLst>
          </p:cNvPr>
          <p:cNvSpPr>
            <a:spLocks noGrp="1"/>
          </p:cNvSpPr>
          <p:nvPr>
            <p:ph type="body" sz="quarter" idx="21"/>
          </p:nvPr>
        </p:nvSpPr>
        <p:spPr>
          <a:xfrm>
            <a:off x="4061943" y="2013169"/>
            <a:ext cx="6878773" cy="4115107"/>
          </a:xfrm>
          <a:prstGeom prst="rect">
            <a:avLst/>
          </a:prstGeom>
        </p:spPr>
        <p:txBody>
          <a:bodyPr lIns="91440" tIns="45720" rIns="91440" bIns="45720" anchor="t"/>
          <a:lstStyle/>
          <a:p>
            <a:pPr>
              <a:lnSpc>
                <a:spcPts val="2340"/>
              </a:lnSpc>
            </a:pPr>
            <a:r>
              <a:rPr lang="it-IT" dirty="0" err="1"/>
              <a:t>Poleg</a:t>
            </a:r>
            <a:r>
              <a:rPr lang="it-IT" dirty="0"/>
              <a:t> </a:t>
            </a:r>
            <a:r>
              <a:rPr lang="it-IT" dirty="0" err="1"/>
              <a:t>trajnosti</a:t>
            </a:r>
            <a:r>
              <a:rPr lang="it-IT" dirty="0"/>
              <a:t> </a:t>
            </a:r>
            <a:r>
              <a:rPr lang="it-IT" dirty="0" err="1"/>
              <a:t>prilagodljiva</a:t>
            </a:r>
            <a:r>
              <a:rPr lang="it-IT" dirty="0"/>
              <a:t> </a:t>
            </a:r>
            <a:r>
              <a:rPr lang="it-IT" dirty="0" err="1"/>
              <a:t>ponovna</a:t>
            </a:r>
            <a:r>
              <a:rPr lang="it-IT" dirty="0"/>
              <a:t> </a:t>
            </a:r>
            <a:r>
              <a:rPr lang="it-IT" dirty="0" err="1"/>
              <a:t>uporaba</a:t>
            </a:r>
            <a:r>
              <a:rPr lang="it-IT" dirty="0"/>
              <a:t> </a:t>
            </a:r>
            <a:r>
              <a:rPr lang="it-IT" dirty="0" err="1"/>
              <a:t>ustvarja</a:t>
            </a:r>
            <a:r>
              <a:rPr lang="it-IT" dirty="0"/>
              <a:t> </a:t>
            </a:r>
            <a:r>
              <a:rPr lang="it-IT" b="1" dirty="0" err="1"/>
              <a:t>edinstvene</a:t>
            </a:r>
            <a:r>
              <a:rPr lang="it-IT" b="1" dirty="0"/>
              <a:t> </a:t>
            </a:r>
            <a:r>
              <a:rPr lang="it-IT" b="1" dirty="0" err="1"/>
              <a:t>turistične</a:t>
            </a:r>
            <a:r>
              <a:rPr lang="it-IT" b="1" dirty="0"/>
              <a:t> </a:t>
            </a:r>
            <a:r>
              <a:rPr lang="it-IT" b="1" dirty="0" err="1"/>
              <a:t>izkušnje</a:t>
            </a:r>
            <a:r>
              <a:rPr lang="it-IT" dirty="0"/>
              <a:t>. </a:t>
            </a:r>
            <a:r>
              <a:rPr lang="it-IT" dirty="0" err="1"/>
              <a:t>Potniki</a:t>
            </a:r>
            <a:r>
              <a:rPr lang="it-IT" dirty="0"/>
              <a:t> </a:t>
            </a:r>
            <a:r>
              <a:rPr lang="it-IT" dirty="0" err="1"/>
              <a:t>vse</a:t>
            </a:r>
            <a:r>
              <a:rPr lang="it-IT" dirty="0"/>
              <a:t> </a:t>
            </a:r>
            <a:r>
              <a:rPr lang="it-IT" dirty="0" err="1"/>
              <a:t>bolj</a:t>
            </a:r>
            <a:r>
              <a:rPr lang="it-IT" dirty="0"/>
              <a:t> </a:t>
            </a:r>
            <a:r>
              <a:rPr lang="it-IT" dirty="0" err="1"/>
              <a:t>iščejo</a:t>
            </a:r>
            <a:r>
              <a:rPr lang="it-IT" dirty="0"/>
              <a:t> </a:t>
            </a:r>
            <a:r>
              <a:rPr lang="it-IT" err="1"/>
              <a:t>nastanitve</a:t>
            </a:r>
            <a:r>
              <a:rPr lang="it-IT" dirty="0"/>
              <a:t>, </a:t>
            </a:r>
            <a:r>
              <a:rPr lang="it-IT" dirty="0" err="1"/>
              <a:t>ki</a:t>
            </a:r>
            <a:r>
              <a:rPr lang="it-IT" dirty="0"/>
              <a:t> </a:t>
            </a:r>
            <a:r>
              <a:rPr lang="it-IT" dirty="0" err="1"/>
              <a:t>pripovedujejo</a:t>
            </a:r>
            <a:r>
              <a:rPr lang="it-IT" dirty="0"/>
              <a:t> </a:t>
            </a:r>
            <a:r>
              <a:rPr lang="it-IT" dirty="0" err="1"/>
              <a:t>zgodbo</a:t>
            </a:r>
            <a:r>
              <a:rPr lang="it-IT" dirty="0"/>
              <a:t> in </a:t>
            </a:r>
            <a:r>
              <a:rPr lang="it-IT" dirty="0" err="1"/>
              <a:t>odražajo</a:t>
            </a:r>
            <a:r>
              <a:rPr lang="it-IT" dirty="0"/>
              <a:t> </a:t>
            </a:r>
            <a:r>
              <a:rPr lang="it-IT" dirty="0" err="1"/>
              <a:t>značaj</a:t>
            </a:r>
            <a:r>
              <a:rPr lang="it-IT" dirty="0"/>
              <a:t> </a:t>
            </a:r>
            <a:r>
              <a:rPr lang="it-IT" dirty="0" err="1"/>
              <a:t>kraja</a:t>
            </a:r>
            <a:r>
              <a:rPr lang="it-IT" dirty="0"/>
              <a:t>. </a:t>
            </a:r>
            <a:r>
              <a:rPr lang="it-IT" dirty="0" err="1"/>
              <a:t>Nepremičnine</a:t>
            </a:r>
            <a:r>
              <a:rPr lang="it-IT" dirty="0"/>
              <a:t> z </a:t>
            </a:r>
            <a:r>
              <a:rPr lang="it-IT" dirty="0" err="1"/>
              <a:t>zgodovinskim</a:t>
            </a:r>
            <a:r>
              <a:rPr lang="it-IT" dirty="0"/>
              <a:t> ali </a:t>
            </a:r>
            <a:r>
              <a:rPr lang="it-IT" dirty="0" err="1"/>
              <a:t>arhitekturnim</a:t>
            </a:r>
            <a:r>
              <a:rPr lang="it-IT" dirty="0"/>
              <a:t> </a:t>
            </a:r>
            <a:r>
              <a:rPr lang="it-IT" dirty="0" err="1"/>
              <a:t>pomenom</a:t>
            </a:r>
            <a:r>
              <a:rPr lang="it-IT" dirty="0"/>
              <a:t> se </a:t>
            </a:r>
            <a:r>
              <a:rPr lang="it-IT" dirty="0" err="1"/>
              <a:t>lahko</a:t>
            </a:r>
            <a:r>
              <a:rPr lang="it-IT" dirty="0"/>
              <a:t> </a:t>
            </a:r>
            <a:r>
              <a:rPr lang="it-IT" dirty="0" err="1"/>
              <a:t>preoblikujejo</a:t>
            </a:r>
            <a:r>
              <a:rPr lang="it-IT" dirty="0"/>
              <a:t> v </a:t>
            </a:r>
            <a:r>
              <a:rPr lang="it-IT" b="1" dirty="0" err="1"/>
              <a:t>gospodarsko</a:t>
            </a:r>
            <a:r>
              <a:rPr lang="it-IT" b="1" dirty="0"/>
              <a:t> </a:t>
            </a:r>
            <a:r>
              <a:rPr lang="it-IT" b="1" dirty="0" err="1"/>
              <a:t>uspešne</a:t>
            </a:r>
            <a:r>
              <a:rPr lang="it-IT" b="1" dirty="0"/>
              <a:t> </a:t>
            </a:r>
            <a:r>
              <a:rPr lang="it-IT" b="1" dirty="0" err="1"/>
              <a:t>destinacije</a:t>
            </a:r>
            <a:r>
              <a:rPr lang="it-IT" b="1" dirty="0"/>
              <a:t>, </a:t>
            </a:r>
            <a:r>
              <a:rPr lang="it-IT" dirty="0" err="1"/>
              <a:t>ki</a:t>
            </a:r>
            <a:r>
              <a:rPr lang="it-IT" dirty="0"/>
              <a:t> </a:t>
            </a:r>
            <a:r>
              <a:rPr lang="it-IT" dirty="0" err="1"/>
              <a:t>podpirajo</a:t>
            </a:r>
            <a:r>
              <a:rPr lang="it-IT" dirty="0"/>
              <a:t> </a:t>
            </a:r>
            <a:r>
              <a:rPr lang="it-IT" dirty="0" err="1"/>
              <a:t>lokalno</a:t>
            </a:r>
            <a:r>
              <a:rPr lang="it-IT" dirty="0"/>
              <a:t> </a:t>
            </a:r>
            <a:r>
              <a:rPr lang="it-IT" dirty="0" err="1"/>
              <a:t>gospodarstvo</a:t>
            </a:r>
            <a:r>
              <a:rPr lang="it-IT" dirty="0"/>
              <a:t> in </a:t>
            </a:r>
            <a:r>
              <a:rPr lang="it-IT" dirty="0" err="1"/>
              <a:t>spodbujajo</a:t>
            </a:r>
            <a:r>
              <a:rPr lang="it-IT" dirty="0"/>
              <a:t> </a:t>
            </a:r>
            <a:r>
              <a:rPr lang="it-IT" dirty="0" err="1"/>
              <a:t>ponos</a:t>
            </a:r>
            <a:r>
              <a:rPr lang="it-IT" dirty="0"/>
              <a:t> </a:t>
            </a:r>
            <a:r>
              <a:rPr lang="it-IT" dirty="0" err="1"/>
              <a:t>skupnosti</a:t>
            </a:r>
            <a:r>
              <a:rPr lang="it-IT" dirty="0"/>
              <a:t>.</a:t>
            </a:r>
          </a:p>
          <a:p>
            <a:pPr>
              <a:lnSpc>
                <a:spcPts val="2340"/>
              </a:lnSpc>
            </a:pPr>
            <a:endParaRPr lang="it-IT" dirty="0"/>
          </a:p>
          <a:p>
            <a:pPr>
              <a:lnSpc>
                <a:spcPts val="2340"/>
              </a:lnSpc>
            </a:pPr>
            <a:r>
              <a:rPr lang="it-IT" err="1"/>
              <a:t>Skratka</a:t>
            </a:r>
            <a:r>
              <a:rPr lang="it-IT" dirty="0"/>
              <a:t>, </a:t>
            </a:r>
            <a:r>
              <a:rPr lang="it-IT" err="1"/>
              <a:t>prilagodljiva</a:t>
            </a:r>
            <a:r>
              <a:rPr lang="it-IT" dirty="0"/>
              <a:t> </a:t>
            </a:r>
            <a:r>
              <a:rPr lang="it-IT" err="1"/>
              <a:t>ponovna</a:t>
            </a:r>
            <a:r>
              <a:rPr lang="it-IT" dirty="0"/>
              <a:t> </a:t>
            </a:r>
            <a:r>
              <a:rPr lang="it-IT" err="1"/>
              <a:t>uporaba</a:t>
            </a:r>
            <a:r>
              <a:rPr lang="it-IT" dirty="0"/>
              <a:t> </a:t>
            </a:r>
            <a:r>
              <a:rPr lang="it-IT" err="1"/>
              <a:t>prinaša</a:t>
            </a:r>
            <a:r>
              <a:rPr lang="it-IT" dirty="0"/>
              <a:t> trojno korist: </a:t>
            </a:r>
            <a:r>
              <a:rPr lang="it-IT" b="1" err="1"/>
              <a:t>ohranja</a:t>
            </a:r>
            <a:r>
              <a:rPr lang="it-IT" b="1" dirty="0"/>
              <a:t> kulturno </a:t>
            </a:r>
            <a:r>
              <a:rPr lang="it-IT" b="1" err="1"/>
              <a:t>dediščino</a:t>
            </a:r>
            <a:r>
              <a:rPr lang="it-IT" dirty="0"/>
              <a:t>, </a:t>
            </a:r>
            <a:r>
              <a:rPr lang="it-IT" b="1" err="1"/>
              <a:t>zmanjšuje</a:t>
            </a:r>
            <a:r>
              <a:rPr lang="it-IT" b="1" dirty="0"/>
              <a:t> vpliv </a:t>
            </a:r>
            <a:r>
              <a:rPr lang="it-IT" b="1" err="1"/>
              <a:t>na</a:t>
            </a:r>
            <a:r>
              <a:rPr lang="it-IT" b="1" dirty="0"/>
              <a:t> </a:t>
            </a:r>
            <a:r>
              <a:rPr lang="it-IT" b="1" err="1"/>
              <a:t>okolje</a:t>
            </a:r>
            <a:r>
              <a:rPr lang="it-IT" b="1" dirty="0"/>
              <a:t> </a:t>
            </a:r>
            <a:r>
              <a:rPr lang="it-IT" dirty="0"/>
              <a:t>in </a:t>
            </a:r>
            <a:r>
              <a:rPr lang="it-IT" b="1" err="1"/>
              <a:t>ustvarja</a:t>
            </a:r>
            <a:r>
              <a:rPr lang="it-IT" b="1" dirty="0"/>
              <a:t> </a:t>
            </a:r>
            <a:r>
              <a:rPr lang="it-IT" b="1" err="1"/>
              <a:t>visokokakovostne</a:t>
            </a:r>
            <a:r>
              <a:rPr lang="it-IT" b="1" dirty="0"/>
              <a:t>, </a:t>
            </a:r>
            <a:r>
              <a:rPr lang="it-IT" b="1" err="1"/>
              <a:t>avtentične</a:t>
            </a:r>
            <a:r>
              <a:rPr lang="it-IT" b="1" dirty="0"/>
              <a:t> </a:t>
            </a:r>
            <a:r>
              <a:rPr lang="it-IT" b="1" err="1"/>
              <a:t>izkušnje</a:t>
            </a:r>
            <a:r>
              <a:rPr lang="it-IT" b="1" dirty="0"/>
              <a:t> za goste</a:t>
            </a:r>
            <a:r>
              <a:rPr lang="it-IT" dirty="0"/>
              <a:t>, kar </a:t>
            </a:r>
            <a:r>
              <a:rPr lang="it-IT" err="1"/>
              <a:t>jo</a:t>
            </a:r>
            <a:r>
              <a:rPr lang="it-IT"/>
              <a:t> naredi za </a:t>
            </a:r>
            <a:r>
              <a:rPr lang="it-IT" dirty="0"/>
              <a:t>temeljno strategijo za </a:t>
            </a:r>
            <a:r>
              <a:rPr lang="it-IT" err="1"/>
              <a:t>razvoj</a:t>
            </a:r>
            <a:r>
              <a:rPr lang="it-IT" dirty="0"/>
              <a:t> alternativnih </a:t>
            </a:r>
            <a:r>
              <a:rPr lang="it-IT" err="1"/>
              <a:t>turističnih</a:t>
            </a:r>
            <a:r>
              <a:rPr lang="it-IT" dirty="0"/>
              <a:t> </a:t>
            </a:r>
            <a:r>
              <a:rPr lang="it-IT" err="1"/>
              <a:t>nastanitev</a:t>
            </a:r>
            <a:r>
              <a:rPr lang="it-IT" dirty="0"/>
              <a:t>.</a:t>
            </a:r>
            <a:endParaRPr lang="it-IT" dirty="0">
              <a:ea typeface="Calibri" panose="020F0502020204030204"/>
              <a:cs typeface="Calibri" panose="020F0502020204030204"/>
            </a:endParaRPr>
          </a:p>
        </p:txBody>
      </p:sp>
      <p:sp>
        <p:nvSpPr>
          <p:cNvPr id="11" name="Slide Number Placeholder 5">
            <a:extLst>
              <a:ext uri="{FF2B5EF4-FFF2-40B4-BE49-F238E27FC236}">
                <a16:creationId xmlns:a16="http://schemas.microsoft.com/office/drawing/2014/main" id="{CBADA0AB-5E4F-66FC-4B13-06C20B30E86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pic>
        <p:nvPicPr>
          <p:cNvPr id="2" name="Picture 1">
            <a:extLst>
              <a:ext uri="{FF2B5EF4-FFF2-40B4-BE49-F238E27FC236}">
                <a16:creationId xmlns:a16="http://schemas.microsoft.com/office/drawing/2014/main" id="{978AA1DA-7EE3-2D61-F6E9-B79992724F7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1667" y="4428084"/>
            <a:ext cx="3580276" cy="2659133"/>
          </a:xfrm>
          <a:prstGeom prst="rect">
            <a:avLst/>
          </a:prstGeom>
        </p:spPr>
      </p:pic>
    </p:spTree>
    <p:extLst>
      <p:ext uri="{BB962C8B-B14F-4D97-AF65-F5344CB8AC3E}">
        <p14:creationId xmlns:p14="http://schemas.microsoft.com/office/powerpoint/2010/main" val="2757186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E121327-7EFA-8C5C-967F-192EE47FFECB}"/>
              </a:ext>
            </a:extLst>
          </p:cNvPr>
          <p:cNvPicPr>
            <a:picLocks noGrp="1" noChangeAspect="1"/>
          </p:cNvPicPr>
          <p:nvPr>
            <p:ph type="pic" sz="quarter" idx="73"/>
          </p:nvPr>
        </p:nvPicPr>
        <p:blipFill rotWithShape="1">
          <a:blip r:embed="rId2"/>
          <a:srcRect l="90" t="47591" r="-90" b="8909"/>
          <a:stretch/>
        </p:blipFill>
        <p:spPr>
          <a:xfrm>
            <a:off x="-1" y="-1"/>
            <a:ext cx="11526983" cy="3342069"/>
          </a:xfrm>
        </p:spPr>
      </p:pic>
      <p:sp>
        <p:nvSpPr>
          <p:cNvPr id="3" name="Text Placeholder 2">
            <a:extLst>
              <a:ext uri="{FF2B5EF4-FFF2-40B4-BE49-F238E27FC236}">
                <a16:creationId xmlns:a16="http://schemas.microsoft.com/office/drawing/2014/main" id="{E6926BD0-3CED-C3F4-FD48-44D96088E87B}"/>
              </a:ext>
            </a:extLst>
          </p:cNvPr>
          <p:cNvSpPr>
            <a:spLocks noGrp="1"/>
          </p:cNvSpPr>
          <p:nvPr>
            <p:ph type="body" sz="quarter" idx="42"/>
          </p:nvPr>
        </p:nvSpPr>
        <p:spPr/>
        <p:txBody>
          <a:bodyPr/>
          <a:lstStyle/>
          <a:p>
            <a:r>
              <a:rPr lang="en-GB"/>
              <a:t>ISLANDIJA</a:t>
            </a:r>
          </a:p>
        </p:txBody>
      </p:sp>
      <p:pic>
        <p:nvPicPr>
          <p:cNvPr id="15" name="Picture Placeholder 14">
            <a:extLst>
              <a:ext uri="{FF2B5EF4-FFF2-40B4-BE49-F238E27FC236}">
                <a16:creationId xmlns:a16="http://schemas.microsoft.com/office/drawing/2014/main" id="{C2C2F37A-55C8-FA09-618F-4B78A6F94A65}"/>
              </a:ext>
            </a:extLst>
          </p:cNvPr>
          <p:cNvPicPr>
            <a:picLocks noGrp="1" noChangeAspect="1"/>
          </p:cNvPicPr>
          <p:nvPr>
            <p:ph type="pic" sz="quarter" idx="75"/>
          </p:nvPr>
        </p:nvPicPr>
        <p:blipFill>
          <a:blip r:embed="rId3"/>
          <a:srcRect t="5944" b="5944"/>
          <a:stretch>
            <a:fillRect/>
          </a:stretch>
        </p:blipFill>
        <p:spPr/>
      </p:pic>
      <p:pic>
        <p:nvPicPr>
          <p:cNvPr id="12" name="Picture Placeholder 11">
            <a:extLst>
              <a:ext uri="{FF2B5EF4-FFF2-40B4-BE49-F238E27FC236}">
                <a16:creationId xmlns:a16="http://schemas.microsoft.com/office/drawing/2014/main" id="{D24EE2C6-E54C-8D44-A6AD-E73021918ABD}"/>
              </a:ext>
            </a:extLst>
          </p:cNvPr>
          <p:cNvPicPr>
            <a:picLocks noGrp="1" noChangeAspect="1"/>
          </p:cNvPicPr>
          <p:nvPr>
            <p:ph type="pic" sz="quarter" idx="76"/>
          </p:nvPr>
        </p:nvPicPr>
        <p:blipFill>
          <a:blip r:embed="rId4"/>
          <a:srcRect t="5944" b="5944"/>
          <a:stretch/>
        </p:blipFill>
        <p:spPr/>
      </p:pic>
      <p:sp>
        <p:nvSpPr>
          <p:cNvPr id="7" name="Text Placeholder 6">
            <a:extLst>
              <a:ext uri="{FF2B5EF4-FFF2-40B4-BE49-F238E27FC236}">
                <a16:creationId xmlns:a16="http://schemas.microsoft.com/office/drawing/2014/main" id="{6FB72012-33D0-4BF5-F477-28D15015A8EC}"/>
              </a:ext>
            </a:extLst>
          </p:cNvPr>
          <p:cNvSpPr>
            <a:spLocks noGrp="1"/>
          </p:cNvSpPr>
          <p:nvPr>
            <p:ph type="body" sz="quarter" idx="65"/>
          </p:nvPr>
        </p:nvSpPr>
        <p:spPr/>
        <p:txBody>
          <a:bodyPr/>
          <a:lstStyle/>
          <a:p>
            <a:pPr algn="ctr"/>
            <a:r>
              <a:rPr lang="en-GB" sz="1200" dirty="0"/>
              <a:t>Avtor fotografije: </a:t>
            </a:r>
          </a:p>
          <a:p>
            <a:pPr algn="ctr"/>
            <a:r>
              <a:rPr lang="en-GB" sz="1200" dirty="0"/>
              <a:t>Panoramic Glass Lodge, Islandija</a:t>
            </a:r>
          </a:p>
        </p:txBody>
      </p:sp>
      <p:pic>
        <p:nvPicPr>
          <p:cNvPr id="8" name="Picture 7">
            <a:extLst>
              <a:ext uri="{FF2B5EF4-FFF2-40B4-BE49-F238E27FC236}">
                <a16:creationId xmlns:a16="http://schemas.microsoft.com/office/drawing/2014/main" id="{B34DB9E3-14D9-2CE3-313E-99FC5AEE0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6982" y="2944487"/>
            <a:ext cx="665018" cy="399010"/>
          </a:xfrm>
          <a:prstGeom prst="rect">
            <a:avLst/>
          </a:prstGeom>
        </p:spPr>
      </p:pic>
      <p:sp>
        <p:nvSpPr>
          <p:cNvPr id="2" name="Slide Number Placeholder 5">
            <a:extLst>
              <a:ext uri="{FF2B5EF4-FFF2-40B4-BE49-F238E27FC236}">
                <a16:creationId xmlns:a16="http://schemas.microsoft.com/office/drawing/2014/main" id="{44315423-02B7-1C30-19E3-7F5D9CF45FD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25</a:t>
            </a:fld>
            <a:endParaRPr lang="fr-CA" sz="1200" dirty="0"/>
          </a:p>
        </p:txBody>
      </p:sp>
    </p:spTree>
    <p:extLst>
      <p:ext uri="{BB962C8B-B14F-4D97-AF65-F5344CB8AC3E}">
        <p14:creationId xmlns:p14="http://schemas.microsoft.com/office/powerpoint/2010/main" val="2575150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027D628-50DF-8855-8440-6B1470283BF0}"/>
              </a:ext>
            </a:extLst>
          </p:cNvPr>
          <p:cNvSpPr>
            <a:spLocks noGrp="1"/>
          </p:cNvSpPr>
          <p:nvPr>
            <p:ph type="body" sz="quarter" idx="13"/>
          </p:nvPr>
        </p:nvSpPr>
        <p:spPr>
          <a:xfrm>
            <a:off x="640590" y="1572125"/>
            <a:ext cx="5455410" cy="4860757"/>
          </a:xfrm>
        </p:spPr>
        <p:txBody>
          <a:bodyPr anchor="t">
            <a:normAutofit/>
          </a:bodyPr>
          <a:lstStyle/>
          <a:p>
            <a:pPr algn="l">
              <a:lnSpc>
                <a:spcPts val="2340"/>
              </a:lnSpc>
            </a:pPr>
            <a:r>
              <a:rPr lang="en-US" sz="2200" i="0" dirty="0"/>
              <a:t>Da bi poglobili svoje znanje in podprli praktično uporabo tega modula, si oglejte izbran izbor dodatnega branja, vaj in digitalnih orodij, ki so na voljo v tem poglavju. </a:t>
            </a:r>
          </a:p>
          <a:p>
            <a:pPr algn="l">
              <a:lnSpc>
                <a:spcPts val="2340"/>
              </a:lnSpc>
            </a:pPr>
            <a:endParaRPr lang="en-US" sz="2200" i="0" dirty="0"/>
          </a:p>
          <a:p>
            <a:pPr algn="l">
              <a:lnSpc>
                <a:spcPts val="2340"/>
              </a:lnSpc>
            </a:pPr>
            <a:r>
              <a:rPr lang="en-US" sz="2200" i="0" dirty="0"/>
              <a:t>Izbrani so tako, da vam pomagajo raziskati trg, poenostaviti poslovanje, izboljšati izkušnje gostov in učinkovito promovirati vaše podjetje. Z raziskovanjem teh virov lahko okrepite svoje znanje, povečate učinkovitost in zagotovite, da je vaša ponudba nastanitev v skladu z vrednotami EPIC STAYS, kot so trajnost, ustvarjalnost in vključevanje skupnosti.</a:t>
            </a:r>
            <a:endParaRPr lang="en-IE" sz="2200" i="0" dirty="0"/>
          </a:p>
        </p:txBody>
      </p:sp>
      <p:pic>
        <p:nvPicPr>
          <p:cNvPr id="10" name="Picture Placeholder 9">
            <a:extLst>
              <a:ext uri="{FF2B5EF4-FFF2-40B4-BE49-F238E27FC236}">
                <a16:creationId xmlns:a16="http://schemas.microsoft.com/office/drawing/2014/main" id="{5915CBB4-5483-6AF3-40F4-2D09F143DBF6}"/>
              </a:ext>
            </a:extLst>
          </p:cNvPr>
          <p:cNvPicPr>
            <a:picLocks noGrp="1" noChangeAspect="1"/>
          </p:cNvPicPr>
          <p:nvPr>
            <p:ph type="pic" sz="quarter" idx="4294967295"/>
          </p:nvPr>
        </p:nvPicPr>
        <p:blipFill>
          <a:blip r:embed="rId2"/>
          <a:srcRect l="2871" r="2871"/>
          <a:stretch>
            <a:fillRect/>
          </a:stretch>
        </p:blipFill>
        <p:spPr>
          <a:xfrm>
            <a:off x="6629303" y="1140130"/>
            <a:ext cx="5626746" cy="4105640"/>
          </a:xfrm>
          <a:custGeom>
            <a:avLst/>
            <a:gdLst>
              <a:gd name="connsiteX0" fmla="*/ 2403865 w 6590485"/>
              <a:gd name="connsiteY0" fmla="*/ 0 h 4808847"/>
              <a:gd name="connsiteX1" fmla="*/ 2539366 w 6590485"/>
              <a:gd name="connsiteY1" fmla="*/ 5019 h 4808847"/>
              <a:gd name="connsiteX2" fmla="*/ 2539366 w 6590485"/>
              <a:gd name="connsiteY2" fmla="*/ 0 h 4808847"/>
              <a:gd name="connsiteX3" fmla="*/ 3803037 w 6590485"/>
              <a:gd name="connsiteY3" fmla="*/ 0 h 4808847"/>
              <a:gd name="connsiteX4" fmla="*/ 3938538 w 6590485"/>
              <a:gd name="connsiteY4" fmla="*/ 0 h 4808847"/>
              <a:gd name="connsiteX5" fmla="*/ 5191314 w 6590485"/>
              <a:gd name="connsiteY5" fmla="*/ 0 h 4808847"/>
              <a:gd name="connsiteX6" fmla="*/ 6590485 w 6590485"/>
              <a:gd name="connsiteY6" fmla="*/ 0 h 4808847"/>
              <a:gd name="connsiteX7" fmla="*/ 6590485 w 6590485"/>
              <a:gd name="connsiteY7" fmla="*/ 4808847 h 4808847"/>
              <a:gd name="connsiteX8" fmla="*/ 5191314 w 6590485"/>
              <a:gd name="connsiteY8" fmla="*/ 4808847 h 4808847"/>
              <a:gd name="connsiteX9" fmla="*/ 3938537 w 6590485"/>
              <a:gd name="connsiteY9" fmla="*/ 4808847 h 4808847"/>
              <a:gd name="connsiteX10" fmla="*/ 3803037 w 6590485"/>
              <a:gd name="connsiteY10" fmla="*/ 4808847 h 4808847"/>
              <a:gd name="connsiteX11" fmla="*/ 2539366 w 6590485"/>
              <a:gd name="connsiteY11" fmla="*/ 4808847 h 4808847"/>
              <a:gd name="connsiteX12" fmla="*/ 2539366 w 6590485"/>
              <a:gd name="connsiteY12" fmla="*/ 4803829 h 4808847"/>
              <a:gd name="connsiteX13" fmla="*/ 2403865 w 6590485"/>
              <a:gd name="connsiteY13" fmla="*/ 4808847 h 4808847"/>
              <a:gd name="connsiteX14" fmla="*/ 0 w 6590485"/>
              <a:gd name="connsiteY14" fmla="*/ 2404423 h 4808847"/>
              <a:gd name="connsiteX15" fmla="*/ 2403865 w 6590485"/>
              <a:gd name="connsiteY15" fmla="*/ 0 h 480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90485" h="4808847">
                <a:moveTo>
                  <a:pt x="2403865" y="0"/>
                </a:moveTo>
                <a:cubicBezTo>
                  <a:pt x="2449031" y="0"/>
                  <a:pt x="2499219" y="0"/>
                  <a:pt x="2539366" y="5019"/>
                </a:cubicBezTo>
                <a:lnTo>
                  <a:pt x="2539366" y="0"/>
                </a:lnTo>
                <a:lnTo>
                  <a:pt x="3803037" y="0"/>
                </a:lnTo>
                <a:lnTo>
                  <a:pt x="3938538" y="0"/>
                </a:lnTo>
                <a:lnTo>
                  <a:pt x="5191314" y="0"/>
                </a:lnTo>
                <a:lnTo>
                  <a:pt x="6590485" y="0"/>
                </a:lnTo>
                <a:lnTo>
                  <a:pt x="6590485" y="4808847"/>
                </a:lnTo>
                <a:lnTo>
                  <a:pt x="5191314" y="4808847"/>
                </a:lnTo>
                <a:lnTo>
                  <a:pt x="3938537" y="4808847"/>
                </a:lnTo>
                <a:lnTo>
                  <a:pt x="3803037" y="4808847"/>
                </a:lnTo>
                <a:lnTo>
                  <a:pt x="2539366" y="4808847"/>
                </a:lnTo>
                <a:lnTo>
                  <a:pt x="2539366" y="4803829"/>
                </a:lnTo>
                <a:cubicBezTo>
                  <a:pt x="2494199" y="4808847"/>
                  <a:pt x="2449031" y="4808847"/>
                  <a:pt x="2403865" y="4808847"/>
                </a:cubicBezTo>
                <a:cubicBezTo>
                  <a:pt x="1073959" y="4808847"/>
                  <a:pt x="0" y="3734639"/>
                  <a:pt x="0" y="2404423"/>
                </a:cubicBezTo>
                <a:cubicBezTo>
                  <a:pt x="0" y="1074211"/>
                  <a:pt x="1078981" y="0"/>
                  <a:pt x="2403865" y="0"/>
                </a:cubicBezTo>
                <a:close/>
              </a:path>
            </a:pathLst>
          </a:custGeom>
        </p:spPr>
      </p:pic>
      <p:sp>
        <p:nvSpPr>
          <p:cNvPr id="5" name="TextBox 4">
            <a:extLst>
              <a:ext uri="{FF2B5EF4-FFF2-40B4-BE49-F238E27FC236}">
                <a16:creationId xmlns:a16="http://schemas.microsoft.com/office/drawing/2014/main" id="{899B1F22-F55B-5D93-A40F-0EB31019BFF6}"/>
              </a:ext>
            </a:extLst>
          </p:cNvPr>
          <p:cNvSpPr txBox="1"/>
          <p:nvPr/>
        </p:nvSpPr>
        <p:spPr>
          <a:xfrm>
            <a:off x="640590" y="328140"/>
            <a:ext cx="6112042" cy="646331"/>
          </a:xfrm>
          <a:prstGeom prst="rect">
            <a:avLst/>
          </a:prstGeom>
          <a:noFill/>
        </p:spPr>
        <p:txBody>
          <a:bodyPr wrap="square">
            <a:spAutoFit/>
          </a:bodyPr>
          <a:lstStyle/>
          <a:p>
            <a:pPr algn="l"/>
            <a:r>
              <a:rPr lang="en-IE" sz="3600" b="1" i="0" dirty="0">
                <a:solidFill>
                  <a:srgbClr val="459597"/>
                </a:solidFill>
              </a:rPr>
              <a:t>Razdelek z dodatnimi viri</a:t>
            </a:r>
          </a:p>
        </p:txBody>
      </p:sp>
      <p:pic>
        <p:nvPicPr>
          <p:cNvPr id="11" name="Picture 10">
            <a:extLst>
              <a:ext uri="{FF2B5EF4-FFF2-40B4-BE49-F238E27FC236}">
                <a16:creationId xmlns:a16="http://schemas.microsoft.com/office/drawing/2014/main" id="{58F93900-62F5-AAAC-EE38-66636C8C2C9F}"/>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5562698" y="3876445"/>
            <a:ext cx="4246690" cy="3154091"/>
          </a:xfrm>
          <a:prstGeom prst="rect">
            <a:avLst/>
          </a:prstGeom>
        </p:spPr>
      </p:pic>
      <p:sp>
        <p:nvSpPr>
          <p:cNvPr id="12" name="Slide Number Placeholder 5">
            <a:extLst>
              <a:ext uri="{FF2B5EF4-FFF2-40B4-BE49-F238E27FC236}">
                <a16:creationId xmlns:a16="http://schemas.microsoft.com/office/drawing/2014/main" id="{8D167EE9-0B6A-8D23-A365-809CC84CD2B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26</a:t>
            </a:fld>
            <a:endParaRPr lang="fr-CA" sz="1200" dirty="0"/>
          </a:p>
        </p:txBody>
      </p:sp>
    </p:spTree>
    <p:extLst>
      <p:ext uri="{BB962C8B-B14F-4D97-AF65-F5344CB8AC3E}">
        <p14:creationId xmlns:p14="http://schemas.microsoft.com/office/powerpoint/2010/main" val="255544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51D2-E02F-D56B-E906-2059F57F453E}"/>
            </a:ext>
          </a:extLst>
        </p:cNvPr>
        <p:cNvGrpSpPr/>
        <p:nvPr/>
      </p:nvGrpSpPr>
      <p:grpSpPr>
        <a:xfrm>
          <a:off x="0" y="0"/>
          <a:ext cx="0" cy="0"/>
          <a:chOff x="0" y="0"/>
          <a:chExt cx="0" cy="0"/>
        </a:xfrm>
      </p:grpSpPr>
      <p:pic>
        <p:nvPicPr>
          <p:cNvPr id="9" name="Segnaposto immagine 8" descr="Immagine che contiene trasporto, aria aperta, carretto, carriola&#10;&#10;Il contenuto generato dall'IA potrebbe non essere corretto.">
            <a:extLst>
              <a:ext uri="{FF2B5EF4-FFF2-40B4-BE49-F238E27FC236}">
                <a16:creationId xmlns:a16="http://schemas.microsoft.com/office/drawing/2014/main" id="{020766C8-361D-FA45-6DAC-1BDA8B54BD3C}"/>
              </a:ext>
            </a:extLst>
          </p:cNvPr>
          <p:cNvPicPr>
            <a:picLocks noGrp="1" noChangeAspect="1"/>
          </p:cNvPicPr>
          <p:nvPr>
            <p:ph type="pic" sz="quarter" idx="20"/>
          </p:nvPr>
        </p:nvPicPr>
        <p:blipFill>
          <a:blip r:embed="rId2"/>
          <a:srcRect t="9226" b="9226"/>
          <a:stretch>
            <a:fillRect/>
          </a:stretch>
        </p:blipFill>
        <p:spPr/>
      </p:pic>
      <p:grpSp>
        <p:nvGrpSpPr>
          <p:cNvPr id="11" name="Group 10">
            <a:extLst>
              <a:ext uri="{FF2B5EF4-FFF2-40B4-BE49-F238E27FC236}">
                <a16:creationId xmlns:a16="http://schemas.microsoft.com/office/drawing/2014/main" id="{67624682-662D-6F88-FC69-CD5470B55C2A}"/>
              </a:ext>
            </a:extLst>
          </p:cNvPr>
          <p:cNvGrpSpPr/>
          <p:nvPr/>
        </p:nvGrpSpPr>
        <p:grpSpPr>
          <a:xfrm>
            <a:off x="9402581" y="2160138"/>
            <a:ext cx="2779672" cy="554397"/>
            <a:chOff x="1800741" y="6353467"/>
            <a:chExt cx="3253859" cy="554397"/>
          </a:xfrm>
        </p:grpSpPr>
        <p:sp>
          <p:nvSpPr>
            <p:cNvPr id="12" name="object 3">
              <a:extLst>
                <a:ext uri="{FF2B5EF4-FFF2-40B4-BE49-F238E27FC236}">
                  <a16:creationId xmlns:a16="http://schemas.microsoft.com/office/drawing/2014/main" id="{83FA643A-BF9F-0C9C-CC76-D34F7CD47E19}"/>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6">
              <a:extLst>
                <a:ext uri="{FF2B5EF4-FFF2-40B4-BE49-F238E27FC236}">
                  <a16:creationId xmlns:a16="http://schemas.microsoft.com/office/drawing/2014/main" id="{39E6D0E8-525B-319A-4A20-D3BFFA73B2A7}"/>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Avtor fotografije: </a:t>
              </a:r>
              <a:r>
                <a:rPr lang="en-GB" sz="1200" dirty="0" err="1"/>
                <a:t>Meridaunia</a:t>
              </a:r>
              <a:endParaRPr lang="en-GB" sz="1200" dirty="0"/>
            </a:p>
          </p:txBody>
        </p:sp>
      </p:grpSp>
      <p:sp>
        <p:nvSpPr>
          <p:cNvPr id="14" name="Text Placeholder 3">
            <a:extLst>
              <a:ext uri="{FF2B5EF4-FFF2-40B4-BE49-F238E27FC236}">
                <a16:creationId xmlns:a16="http://schemas.microsoft.com/office/drawing/2014/main" id="{062C643F-012D-9F53-0161-D26F8B0BCA74}"/>
              </a:ext>
            </a:extLst>
          </p:cNvPr>
          <p:cNvSpPr txBox="1">
            <a:spLocks/>
          </p:cNvSpPr>
          <p:nvPr/>
        </p:nvSpPr>
        <p:spPr>
          <a:xfrm>
            <a:off x="629645" y="353292"/>
            <a:ext cx="617622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Prilagodljiva ponovna uporaba </a:t>
            </a:r>
          </a:p>
          <a:p>
            <a:pPr>
              <a:lnSpc>
                <a:spcPts val="3720"/>
              </a:lnSpc>
            </a:pPr>
            <a:r>
              <a:rPr lang="en-US" dirty="0"/>
              <a:t>in trajnost – opredelitev gostoljubnosti</a:t>
            </a:r>
          </a:p>
          <a:p>
            <a:pPr>
              <a:lnSpc>
                <a:spcPts val="3720"/>
              </a:lnSpc>
            </a:pPr>
            <a:endParaRPr lang="en-US" dirty="0"/>
          </a:p>
        </p:txBody>
      </p:sp>
      <p:sp>
        <p:nvSpPr>
          <p:cNvPr id="16" name="Text Placeholder 4">
            <a:extLst>
              <a:ext uri="{FF2B5EF4-FFF2-40B4-BE49-F238E27FC236}">
                <a16:creationId xmlns:a16="http://schemas.microsoft.com/office/drawing/2014/main" id="{4B82B90B-2BB0-13CC-3DFB-CECE04185F23}"/>
              </a:ext>
            </a:extLst>
          </p:cNvPr>
          <p:cNvSpPr txBox="1">
            <a:spLocks/>
          </p:cNvSpPr>
          <p:nvPr/>
        </p:nvSpPr>
        <p:spPr>
          <a:xfrm>
            <a:off x="629644" y="2438980"/>
            <a:ext cx="1043224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800" b="1" dirty="0">
                <a:solidFill>
                  <a:srgbClr val="EC7C69"/>
                </a:solidFill>
              </a:rPr>
              <a:t>Ime: </a:t>
            </a:r>
          </a:p>
          <a:p>
            <a:pPr indent="0">
              <a:lnSpc>
                <a:spcPts val="2240"/>
              </a:lnSpc>
              <a:buClr>
                <a:srgbClr val="459597"/>
              </a:buClr>
            </a:pPr>
            <a:r>
              <a:rPr lang="en-GB" sz="2200" dirty="0">
                <a:solidFill>
                  <a:srgbClr val="414141"/>
                </a:solidFill>
              </a:rPr>
              <a:t>Prilagodljiva ponovna uporaba in trajnost </a:t>
            </a:r>
          </a:p>
          <a:p>
            <a:pPr indent="0">
              <a:lnSpc>
                <a:spcPts val="2240"/>
              </a:lnSpc>
              <a:buClr>
                <a:srgbClr val="459597"/>
              </a:buClr>
            </a:pPr>
            <a:r>
              <a:rPr lang="en-GB" sz="2200" dirty="0">
                <a:solidFill>
                  <a:srgbClr val="414141"/>
                </a:solidFill>
              </a:rPr>
              <a:t>– Opredelitev gostoljubnosti</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800" b="1" dirty="0">
                <a:solidFill>
                  <a:srgbClr val="EC7C69"/>
                </a:solidFill>
              </a:rPr>
              <a:t>Opis:</a:t>
            </a:r>
          </a:p>
          <a:p>
            <a:pPr indent="0">
              <a:lnSpc>
                <a:spcPts val="2240"/>
              </a:lnSpc>
              <a:buClr>
                <a:srgbClr val="459597"/>
              </a:buClr>
            </a:pPr>
            <a:r>
              <a:rPr lang="en-GB" sz="2200" dirty="0">
                <a:solidFill>
                  <a:srgbClr val="414141"/>
                </a:solidFill>
              </a:rPr>
              <a:t> V tem videu </a:t>
            </a:r>
            <a:r>
              <a:rPr lang="en-US" sz="2200" dirty="0">
                <a:solidFill>
                  <a:srgbClr val="414141"/>
                </a:solidFill>
              </a:rPr>
              <a:t>strokovnjaki iz panoge razpravljajo o tem, kako strategije prilagodljive ponovne uporabe v gostinskem sektorju prispevajo k okoljski trajnosti, ohranjanju kulture in gospodarski </a:t>
            </a:r>
            <a:r>
              <a:rPr lang="en-US" sz="2200" dirty="0" err="1">
                <a:solidFill>
                  <a:srgbClr val="414141"/>
                </a:solidFill>
              </a:rPr>
              <a:t>revitalizaciji</a:t>
            </a:r>
            <a:r>
              <a:rPr lang="en-GB" sz="2200" dirty="0">
                <a:solidFill>
                  <a:srgbClr val="414141"/>
                </a:solidFill>
              </a:rPr>
              <a:t>. Intervju prinaša primere uspešnih projektov prilagodljive ponovne uporabe iz prakse in raziskuje, zakaj ta pristop postaja vse pomembnejši v turizmu in urbanističnem razvoju.</a:t>
            </a:r>
          </a:p>
          <a:p>
            <a:pPr indent="0">
              <a:lnSpc>
                <a:spcPts val="2240"/>
              </a:lnSpc>
              <a:buClr>
                <a:srgbClr val="459597"/>
              </a:buClr>
            </a:pPr>
            <a:endParaRPr lang="en-GB" sz="2200" dirty="0">
              <a:solidFill>
                <a:srgbClr val="414141"/>
              </a:solidFill>
            </a:endParaRPr>
          </a:p>
        </p:txBody>
      </p:sp>
      <p:cxnSp>
        <p:nvCxnSpPr>
          <p:cNvPr id="17" name="Straight Connector 16">
            <a:extLst>
              <a:ext uri="{FF2B5EF4-FFF2-40B4-BE49-F238E27FC236}">
                <a16:creationId xmlns:a16="http://schemas.microsoft.com/office/drawing/2014/main" id="{5BEBB94D-8E91-F518-99E7-AFC328896EF2}"/>
              </a:ext>
            </a:extLst>
          </p:cNvPr>
          <p:cNvCxnSpPr>
            <a:cxnSpLocks/>
          </p:cNvCxnSpPr>
          <p:nvPr/>
        </p:nvCxnSpPr>
        <p:spPr>
          <a:xfrm>
            <a:off x="0" y="2039240"/>
            <a:ext cx="590349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C318B539-73C7-BD72-EAA1-14F89E8B29E4}"/>
              </a:ext>
            </a:extLst>
          </p:cNvPr>
          <p:cNvGrpSpPr/>
          <p:nvPr/>
        </p:nvGrpSpPr>
        <p:grpSpPr>
          <a:xfrm>
            <a:off x="9919506" y="146415"/>
            <a:ext cx="1768439" cy="1751509"/>
            <a:chOff x="9919506" y="146415"/>
            <a:chExt cx="1768439" cy="1751509"/>
          </a:xfrm>
        </p:grpSpPr>
        <p:sp>
          <p:nvSpPr>
            <p:cNvPr id="20" name="Oval 19">
              <a:extLst>
                <a:ext uri="{FF2B5EF4-FFF2-40B4-BE49-F238E27FC236}">
                  <a16:creationId xmlns:a16="http://schemas.microsoft.com/office/drawing/2014/main" id="{FE23392E-6537-EE53-D9CE-43F55E56FF74}"/>
                </a:ext>
              </a:extLst>
            </p:cNvPr>
            <p:cNvSpPr/>
            <p:nvPr/>
          </p:nvSpPr>
          <p:spPr>
            <a:xfrm>
              <a:off x="9919506" y="146415"/>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3">
              <a:extLst>
                <a:ext uri="{FF2B5EF4-FFF2-40B4-BE49-F238E27FC236}">
                  <a16:creationId xmlns:a16="http://schemas.microsoft.com/office/drawing/2014/main" id="{42AFBCF8-9861-FC86-49D9-92B5DB46D6BE}"/>
                </a:ext>
              </a:extLst>
            </p:cNvPr>
            <p:cNvSpPr/>
            <p:nvPr/>
          </p:nvSpPr>
          <p:spPr>
            <a:xfrm>
              <a:off x="9922890" y="287703"/>
              <a:ext cx="176505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Kliknite za ogled videa</a:t>
              </a:r>
            </a:p>
          </p:txBody>
        </p:sp>
      </p:grpSp>
      <p:sp>
        <p:nvSpPr>
          <p:cNvPr id="26" name="TextBox 25">
            <a:extLst>
              <a:ext uri="{FF2B5EF4-FFF2-40B4-BE49-F238E27FC236}">
                <a16:creationId xmlns:a16="http://schemas.microsoft.com/office/drawing/2014/main" id="{802B2340-5A44-6592-3E49-5AE399E2944B}"/>
              </a:ext>
            </a:extLst>
          </p:cNvPr>
          <p:cNvSpPr txBox="1"/>
          <p:nvPr/>
        </p:nvSpPr>
        <p:spPr>
          <a:xfrm>
            <a:off x="629643" y="6000786"/>
            <a:ext cx="6432884" cy="369332"/>
          </a:xfrm>
          <a:prstGeom prst="rect">
            <a:avLst/>
          </a:prstGeom>
          <a:noFill/>
        </p:spPr>
        <p:txBody>
          <a:bodyPr wrap="square">
            <a:spAutoFit/>
          </a:bodyPr>
          <a:lstStyle/>
          <a:p>
            <a:r>
              <a:rPr lang="en-US" b="1" dirty="0">
                <a:solidFill>
                  <a:srgbClr val="414141"/>
                </a:solidFill>
              </a:rPr>
              <a:t>Povezava:</a:t>
            </a:r>
            <a:r>
              <a:rPr lang="it-IT" dirty="0">
                <a:solidFill>
                  <a:srgbClr val="459597"/>
                </a:solidFill>
                <a:hlinkClick r:id="rId3">
                  <a:extLst>
                    <a:ext uri="{A12FA001-AC4F-418D-AE19-62706E023703}">
                      <ahyp:hlinkClr xmlns:ahyp="http://schemas.microsoft.com/office/drawing/2018/hyperlinkcolor" val="tx"/>
                    </a:ext>
                  </a:extLst>
                </a:hlinkClick>
              </a:rPr>
              <a:t> https://www.youtube.com/watch?v=ka9qWKQz-P0</a:t>
            </a:r>
            <a:endParaRPr lang="en-US" dirty="0">
              <a:solidFill>
                <a:srgbClr val="459597"/>
              </a:solidFill>
            </a:endParaRPr>
          </a:p>
        </p:txBody>
      </p:sp>
      <p:sp>
        <p:nvSpPr>
          <p:cNvPr id="29" name="Slide Number Placeholder 5">
            <a:extLst>
              <a:ext uri="{FF2B5EF4-FFF2-40B4-BE49-F238E27FC236}">
                <a16:creationId xmlns:a16="http://schemas.microsoft.com/office/drawing/2014/main" id="{7F054BC2-1A52-2D17-5141-6CFA106D2EC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27</a:t>
            </a:fld>
            <a:endParaRPr lang="fr-CA" sz="1200" dirty="0"/>
          </a:p>
        </p:txBody>
      </p:sp>
    </p:spTree>
    <p:extLst>
      <p:ext uri="{BB962C8B-B14F-4D97-AF65-F5344CB8AC3E}">
        <p14:creationId xmlns:p14="http://schemas.microsoft.com/office/powerpoint/2010/main" val="2048951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CC6E8-924D-AF00-1D39-59758FE3A558}"/>
            </a:ext>
          </a:extLst>
        </p:cNvPr>
        <p:cNvGrpSpPr/>
        <p:nvPr/>
      </p:nvGrpSpPr>
      <p:grpSpPr>
        <a:xfrm>
          <a:off x="0" y="0"/>
          <a:ext cx="0" cy="0"/>
          <a:chOff x="0" y="0"/>
          <a:chExt cx="0" cy="0"/>
        </a:xfrm>
      </p:grpSpPr>
      <p:sp>
        <p:nvSpPr>
          <p:cNvPr id="10" name="Text Placeholder 4">
            <a:extLst>
              <a:ext uri="{FF2B5EF4-FFF2-40B4-BE49-F238E27FC236}">
                <a16:creationId xmlns:a16="http://schemas.microsoft.com/office/drawing/2014/main" id="{F1946F3F-CF7C-CA3A-9B82-CA8EB6E43FA5}"/>
              </a:ext>
            </a:extLst>
          </p:cNvPr>
          <p:cNvSpPr>
            <a:spLocks noGrp="1"/>
          </p:cNvSpPr>
          <p:nvPr>
            <p:ph type="body" sz="quarter" idx="18"/>
          </p:nvPr>
        </p:nvSpPr>
        <p:spPr>
          <a:xfrm>
            <a:off x="6884165" y="8704715"/>
            <a:ext cx="7026053" cy="3970365"/>
          </a:xfrm>
        </p:spPr>
        <p:txBody>
          <a:bodyPr lIns="91440" tIns="45720" rIns="91440" bIns="45720" anchor="t"/>
          <a:lstStyle/>
          <a:p>
            <a:r>
              <a:rPr lang="en-US" b="1" dirty="0">
                <a:solidFill>
                  <a:srgbClr val="414141"/>
                </a:solidFill>
              </a:rPr>
              <a:t>Ime: </a:t>
            </a:r>
            <a:r>
              <a:rPr lang="it-IT" sz="1800" dirty="0"/>
              <a:t>Prilagodljiva ponovna uporaba in trajnost – opredelitev gostoljubnosti</a:t>
            </a:r>
          </a:p>
          <a:p>
            <a:endParaRPr lang="en-US" sz="1800" dirty="0">
              <a:solidFill>
                <a:srgbClr val="414141"/>
              </a:solidFill>
            </a:endParaRPr>
          </a:p>
          <a:p>
            <a:pPr algn="just"/>
            <a:r>
              <a:rPr lang="en-US" b="1" dirty="0">
                <a:solidFill>
                  <a:srgbClr val="414141"/>
                </a:solidFill>
              </a:rPr>
              <a:t>Opis: </a:t>
            </a:r>
            <a:r>
              <a:rPr lang="it-IT" sz="1800" dirty="0"/>
              <a:t>V tem videu strokovnjaki iz panoge razpravljajo o tem, kako strategije prilagodljive ponovne uporabe v gostinskem sektorju prispevajo k okoljski trajnosti, ohranjanju kulture in gospodarski revitalizaciji. Intervju prinaša primere uspešnih projektov prilagodljive ponovne uporabe iz prakse in raziskuje, zakaj ta pristop postaja vse pomembnejši v turizmu in urbanističnem razvoju.</a:t>
            </a:r>
          </a:p>
          <a:p>
            <a:pPr algn="just"/>
            <a:endParaRPr lang="en-US" sz="1800" dirty="0">
              <a:solidFill>
                <a:srgbClr val="414141"/>
              </a:solidFill>
              <a:ea typeface="Calibri" panose="020F0502020204030204"/>
              <a:cs typeface="Calibri" panose="020F0502020204030204"/>
            </a:endParaRPr>
          </a:p>
          <a:p>
            <a:pPr algn="just"/>
            <a:r>
              <a:rPr lang="en-US" b="1" dirty="0">
                <a:solidFill>
                  <a:srgbClr val="414141"/>
                </a:solidFill>
              </a:rPr>
              <a:t>Uporaba v temi 1: </a:t>
            </a:r>
            <a:r>
              <a:rPr lang="it-IT" sz="1800" dirty="0"/>
              <a:t>Zakaj je prilagodljiva ponovna uporaba smiselna – Video podpira idejo, da ponovna uporaba starih stavb ne le varčuje z viri, ampak tudi dodaja zgodbe in vrednost alternativnim turističnim nastanitvam. Podpira koncept, da se dediščinska območja lahko spremenijo v trajnostna, gospodarsko uspešna turistična sredstva.</a:t>
            </a:r>
            <a:endParaRPr lang="en-US" sz="1800" dirty="0">
              <a:solidFill>
                <a:srgbClr val="414141"/>
              </a:solidFill>
              <a:ea typeface="Calibri" panose="020F0502020204030204"/>
              <a:cs typeface="Calibri" panose="020F0502020204030204"/>
            </a:endParaRPr>
          </a:p>
          <a:p>
            <a:pPr algn="just"/>
            <a:endParaRPr lang="it-IT" sz="1800" dirty="0"/>
          </a:p>
          <a:p>
            <a:r>
              <a:rPr lang="en-US" b="1" dirty="0">
                <a:solidFill>
                  <a:srgbClr val="414141"/>
                </a:solidFill>
              </a:rPr>
              <a:t>Povezava:</a:t>
            </a:r>
            <a:r>
              <a:rPr lang="it-IT" dirty="0">
                <a:hlinkClick r:id="rId2"/>
              </a:rPr>
              <a:t> https://www.youtube.com/watch?v=ka9qWKQz-P0</a:t>
            </a:r>
            <a:endParaRPr lang="en-US" dirty="0">
              <a:solidFill>
                <a:srgbClr val="414141"/>
              </a:solidFill>
            </a:endParaRPr>
          </a:p>
          <a:p>
            <a:endParaRPr lang="en-US" dirty="0">
              <a:solidFill>
                <a:srgbClr val="414141"/>
              </a:solidFill>
            </a:endParaRPr>
          </a:p>
        </p:txBody>
      </p:sp>
      <p:pic>
        <p:nvPicPr>
          <p:cNvPr id="9" name="Segnaposto immagine 8" descr="Immagine che contiene trasporto, aria aperta, carretto, carriola&#10;&#10;Il contenuto generato dall'IA potrebbe non essere corretto.">
            <a:extLst>
              <a:ext uri="{FF2B5EF4-FFF2-40B4-BE49-F238E27FC236}">
                <a16:creationId xmlns:a16="http://schemas.microsoft.com/office/drawing/2014/main" id="{70E7604D-9864-3F29-19E1-A87E034C44DA}"/>
              </a:ext>
            </a:extLst>
          </p:cNvPr>
          <p:cNvPicPr>
            <a:picLocks noGrp="1" noChangeAspect="1"/>
          </p:cNvPicPr>
          <p:nvPr>
            <p:ph type="pic" sz="quarter" idx="20"/>
          </p:nvPr>
        </p:nvPicPr>
        <p:blipFill>
          <a:blip r:embed="rId3"/>
          <a:srcRect t="9226" b="9226"/>
          <a:stretch>
            <a:fillRect/>
          </a:stretch>
        </p:blipFill>
        <p:spPr/>
      </p:pic>
      <p:grpSp>
        <p:nvGrpSpPr>
          <p:cNvPr id="11" name="Group 10">
            <a:extLst>
              <a:ext uri="{FF2B5EF4-FFF2-40B4-BE49-F238E27FC236}">
                <a16:creationId xmlns:a16="http://schemas.microsoft.com/office/drawing/2014/main" id="{BF6D1D8B-1747-CB1C-C1D2-81E9B619D1C0}"/>
              </a:ext>
            </a:extLst>
          </p:cNvPr>
          <p:cNvGrpSpPr/>
          <p:nvPr/>
        </p:nvGrpSpPr>
        <p:grpSpPr>
          <a:xfrm>
            <a:off x="9402581" y="2160138"/>
            <a:ext cx="2779672" cy="554397"/>
            <a:chOff x="1800741" y="6353467"/>
            <a:chExt cx="3253859" cy="554397"/>
          </a:xfrm>
        </p:grpSpPr>
        <p:sp>
          <p:nvSpPr>
            <p:cNvPr id="12" name="object 3">
              <a:extLst>
                <a:ext uri="{FF2B5EF4-FFF2-40B4-BE49-F238E27FC236}">
                  <a16:creationId xmlns:a16="http://schemas.microsoft.com/office/drawing/2014/main" id="{738B778C-16C3-4606-55EB-CA31623D5D84}"/>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6">
              <a:extLst>
                <a:ext uri="{FF2B5EF4-FFF2-40B4-BE49-F238E27FC236}">
                  <a16:creationId xmlns:a16="http://schemas.microsoft.com/office/drawing/2014/main" id="{15F7A944-FBEB-F61C-5D17-A8CEB5029C8B}"/>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Avtor fotografije: </a:t>
              </a:r>
              <a:r>
                <a:rPr lang="en-GB" sz="1200" dirty="0" err="1"/>
                <a:t>Meridaunia</a:t>
              </a:r>
              <a:endParaRPr lang="en-GB" sz="1200" dirty="0"/>
            </a:p>
          </p:txBody>
        </p:sp>
      </p:grpSp>
      <p:sp>
        <p:nvSpPr>
          <p:cNvPr id="14" name="Text Placeholder 3">
            <a:extLst>
              <a:ext uri="{FF2B5EF4-FFF2-40B4-BE49-F238E27FC236}">
                <a16:creationId xmlns:a16="http://schemas.microsoft.com/office/drawing/2014/main" id="{9FB37E63-69A2-0FA9-3DAF-4FF44BA8796C}"/>
              </a:ext>
            </a:extLst>
          </p:cNvPr>
          <p:cNvSpPr txBox="1">
            <a:spLocks/>
          </p:cNvSpPr>
          <p:nvPr/>
        </p:nvSpPr>
        <p:spPr>
          <a:xfrm>
            <a:off x="629645" y="294676"/>
            <a:ext cx="6244609" cy="87203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Prilagodljiva ponovna uporaba </a:t>
            </a:r>
          </a:p>
          <a:p>
            <a:pPr>
              <a:lnSpc>
                <a:spcPts val="3720"/>
              </a:lnSpc>
            </a:pPr>
            <a:r>
              <a:rPr lang="en-US" dirty="0"/>
              <a:t>in trajnost – opredelitev gostoljubnosti</a:t>
            </a:r>
          </a:p>
          <a:p>
            <a:pPr>
              <a:lnSpc>
                <a:spcPts val="3720"/>
              </a:lnSpc>
            </a:pPr>
            <a:endParaRPr lang="en-US" dirty="0"/>
          </a:p>
        </p:txBody>
      </p:sp>
      <p:sp>
        <p:nvSpPr>
          <p:cNvPr id="16" name="Text Placeholder 4">
            <a:extLst>
              <a:ext uri="{FF2B5EF4-FFF2-40B4-BE49-F238E27FC236}">
                <a16:creationId xmlns:a16="http://schemas.microsoft.com/office/drawing/2014/main" id="{18B11F83-9679-3F3A-8579-480E6F668F51}"/>
              </a:ext>
            </a:extLst>
          </p:cNvPr>
          <p:cNvSpPr txBox="1">
            <a:spLocks/>
          </p:cNvSpPr>
          <p:nvPr/>
        </p:nvSpPr>
        <p:spPr>
          <a:xfrm>
            <a:off x="629644" y="2536672"/>
            <a:ext cx="10432241"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800" b="1" dirty="0">
                <a:solidFill>
                  <a:srgbClr val="EC7C69"/>
                </a:solidFill>
              </a:rPr>
              <a:t>Ime: </a:t>
            </a:r>
          </a:p>
          <a:p>
            <a:pPr indent="0">
              <a:lnSpc>
                <a:spcPts val="2240"/>
              </a:lnSpc>
              <a:buClr>
                <a:srgbClr val="459597"/>
              </a:buClr>
            </a:pPr>
            <a:r>
              <a:rPr lang="en-GB" sz="2200" dirty="0">
                <a:solidFill>
                  <a:srgbClr val="414141"/>
                </a:solidFill>
              </a:rPr>
              <a:t>Prilagodljiva ponovna uporaba in trajnost </a:t>
            </a:r>
          </a:p>
          <a:p>
            <a:pPr indent="0">
              <a:lnSpc>
                <a:spcPts val="2240"/>
              </a:lnSpc>
              <a:buClr>
                <a:srgbClr val="459597"/>
              </a:buClr>
            </a:pPr>
            <a:r>
              <a:rPr lang="en-GB" sz="2200" dirty="0">
                <a:solidFill>
                  <a:srgbClr val="414141"/>
                </a:solidFill>
              </a:rPr>
              <a:t>– Opredelitev gostoljubnosti</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800" b="1" dirty="0">
                <a:solidFill>
                  <a:srgbClr val="EC7C69"/>
                </a:solidFill>
              </a:rPr>
              <a:t>Uporabi za temo 1:</a:t>
            </a:r>
          </a:p>
          <a:p>
            <a:pPr indent="0">
              <a:lnSpc>
                <a:spcPts val="2240"/>
              </a:lnSpc>
              <a:buClr>
                <a:srgbClr val="459597"/>
              </a:buClr>
            </a:pPr>
            <a:r>
              <a:rPr lang="en-GB" sz="2200" dirty="0">
                <a:solidFill>
                  <a:srgbClr val="414141"/>
                </a:solidFill>
              </a:rPr>
              <a:t> Zakaj je prilagodljiva ponovna uporaba </a:t>
            </a:r>
            <a:r>
              <a:rPr lang="en-GB" sz="2200" dirty="0" err="1">
                <a:solidFill>
                  <a:srgbClr val="414141"/>
                </a:solidFill>
              </a:rPr>
              <a:t>smiselna</a:t>
            </a:r>
            <a:r>
              <a:rPr lang="en-GB" sz="2200" dirty="0">
                <a:solidFill>
                  <a:srgbClr val="414141"/>
                </a:solidFill>
              </a:rPr>
              <a:t> – video </a:t>
            </a:r>
            <a:r>
              <a:rPr lang="en-GB" sz="2200" dirty="0" err="1">
                <a:solidFill>
                  <a:srgbClr val="414141"/>
                </a:solidFill>
              </a:rPr>
              <a:t>podpira</a:t>
            </a:r>
            <a:r>
              <a:rPr lang="en-GB" sz="2200" dirty="0">
                <a:solidFill>
                  <a:srgbClr val="414141"/>
                </a:solidFill>
              </a:rPr>
              <a:t> </a:t>
            </a:r>
            <a:r>
              <a:rPr lang="en-GB" sz="2200" dirty="0" err="1">
                <a:solidFill>
                  <a:srgbClr val="414141"/>
                </a:solidFill>
              </a:rPr>
              <a:t>idejo</a:t>
            </a:r>
            <a:r>
              <a:rPr lang="en-GB" sz="2200" dirty="0">
                <a:solidFill>
                  <a:srgbClr val="414141"/>
                </a:solidFill>
              </a:rPr>
              <a:t>, da ponovna uporaba starih stavb ne le varčuje z viri, ampak tudi dodaja zgodbe in vrednost </a:t>
            </a:r>
            <a:r>
              <a:rPr lang="en-GB" sz="2200" dirty="0" err="1">
                <a:solidFill>
                  <a:srgbClr val="414141"/>
                </a:solidFill>
              </a:rPr>
              <a:t>alternativnim</a:t>
            </a:r>
            <a:r>
              <a:rPr lang="en-GB" sz="2200" dirty="0">
                <a:solidFill>
                  <a:srgbClr val="414141"/>
                </a:solidFill>
              </a:rPr>
              <a:t> </a:t>
            </a:r>
            <a:r>
              <a:rPr lang="en-GB" sz="2200" dirty="0" err="1">
                <a:solidFill>
                  <a:srgbClr val="414141"/>
                </a:solidFill>
              </a:rPr>
              <a:t>turističnim</a:t>
            </a:r>
            <a:r>
              <a:rPr lang="en-GB" sz="2200" dirty="0">
                <a:solidFill>
                  <a:srgbClr val="414141"/>
                </a:solidFill>
              </a:rPr>
              <a:t> </a:t>
            </a:r>
            <a:r>
              <a:rPr lang="en-GB" sz="2200" dirty="0" err="1">
                <a:solidFill>
                  <a:srgbClr val="414141"/>
                </a:solidFill>
              </a:rPr>
              <a:t>nastanitvam</a:t>
            </a:r>
            <a:r>
              <a:rPr lang="en-GB" sz="2200" dirty="0">
                <a:solidFill>
                  <a:srgbClr val="414141"/>
                </a:solidFill>
              </a:rPr>
              <a:t>. </a:t>
            </a:r>
            <a:r>
              <a:rPr lang="en-GB" sz="2200" dirty="0" err="1">
                <a:solidFill>
                  <a:srgbClr val="414141"/>
                </a:solidFill>
              </a:rPr>
              <a:t>Podpira</a:t>
            </a:r>
            <a:r>
              <a:rPr lang="en-GB" sz="2200" dirty="0">
                <a:solidFill>
                  <a:srgbClr val="414141"/>
                </a:solidFill>
              </a:rPr>
              <a:t> </a:t>
            </a:r>
            <a:r>
              <a:rPr lang="en-GB" sz="2200" dirty="0" err="1">
                <a:solidFill>
                  <a:srgbClr val="414141"/>
                </a:solidFill>
              </a:rPr>
              <a:t>koncept</a:t>
            </a:r>
            <a:r>
              <a:rPr lang="en-GB" sz="2200" dirty="0">
                <a:solidFill>
                  <a:srgbClr val="414141"/>
                </a:solidFill>
              </a:rPr>
              <a:t>, da se dediščinska območja lahko spremenijo v trajnostna, gospodarsko uspešna turistična sredstva.</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cxnSp>
        <p:nvCxnSpPr>
          <p:cNvPr id="17" name="Straight Connector 16">
            <a:extLst>
              <a:ext uri="{FF2B5EF4-FFF2-40B4-BE49-F238E27FC236}">
                <a16:creationId xmlns:a16="http://schemas.microsoft.com/office/drawing/2014/main" id="{30AEC19C-11FF-2C90-4835-C8E6C194B4E1}"/>
              </a:ext>
            </a:extLst>
          </p:cNvPr>
          <p:cNvCxnSpPr>
            <a:cxnSpLocks/>
          </p:cNvCxnSpPr>
          <p:nvPr/>
        </p:nvCxnSpPr>
        <p:spPr>
          <a:xfrm>
            <a:off x="0" y="2039240"/>
            <a:ext cx="590349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86A2C7AF-76AE-5721-3240-F5A31E1E0897}"/>
              </a:ext>
            </a:extLst>
          </p:cNvPr>
          <p:cNvGrpSpPr/>
          <p:nvPr/>
        </p:nvGrpSpPr>
        <p:grpSpPr>
          <a:xfrm>
            <a:off x="9919506" y="146415"/>
            <a:ext cx="1768439" cy="1751509"/>
            <a:chOff x="9919506" y="146415"/>
            <a:chExt cx="1768439" cy="1751509"/>
          </a:xfrm>
        </p:grpSpPr>
        <p:sp>
          <p:nvSpPr>
            <p:cNvPr id="20" name="Oval 19">
              <a:extLst>
                <a:ext uri="{FF2B5EF4-FFF2-40B4-BE49-F238E27FC236}">
                  <a16:creationId xmlns:a16="http://schemas.microsoft.com/office/drawing/2014/main" id="{F0E67839-0098-FF75-B5B4-BF97293D1B7E}"/>
                </a:ext>
              </a:extLst>
            </p:cNvPr>
            <p:cNvSpPr/>
            <p:nvPr/>
          </p:nvSpPr>
          <p:spPr>
            <a:xfrm>
              <a:off x="9919506" y="146415"/>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3">
              <a:extLst>
                <a:ext uri="{FF2B5EF4-FFF2-40B4-BE49-F238E27FC236}">
                  <a16:creationId xmlns:a16="http://schemas.microsoft.com/office/drawing/2014/main" id="{7F898EE9-1B46-3C5B-AD8B-D1D1FBEDE34D}"/>
                </a:ext>
              </a:extLst>
            </p:cNvPr>
            <p:cNvSpPr/>
            <p:nvPr/>
          </p:nvSpPr>
          <p:spPr>
            <a:xfrm>
              <a:off x="9922890" y="287703"/>
              <a:ext cx="176505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Kliknite za ogled videa</a:t>
              </a:r>
            </a:p>
          </p:txBody>
        </p:sp>
      </p:grpSp>
      <p:sp>
        <p:nvSpPr>
          <p:cNvPr id="2" name="TextBox 1">
            <a:extLst>
              <a:ext uri="{FF2B5EF4-FFF2-40B4-BE49-F238E27FC236}">
                <a16:creationId xmlns:a16="http://schemas.microsoft.com/office/drawing/2014/main" id="{E4F40AE3-26BE-A4B8-03F9-576C946D8031}"/>
              </a:ext>
            </a:extLst>
          </p:cNvPr>
          <p:cNvSpPr txBox="1"/>
          <p:nvPr/>
        </p:nvSpPr>
        <p:spPr>
          <a:xfrm>
            <a:off x="629643" y="6000786"/>
            <a:ext cx="6432884" cy="369332"/>
          </a:xfrm>
          <a:prstGeom prst="rect">
            <a:avLst/>
          </a:prstGeom>
          <a:noFill/>
        </p:spPr>
        <p:txBody>
          <a:bodyPr wrap="square">
            <a:spAutoFit/>
          </a:bodyPr>
          <a:lstStyle/>
          <a:p>
            <a:r>
              <a:rPr lang="en-US" b="1" dirty="0">
                <a:solidFill>
                  <a:srgbClr val="414141"/>
                </a:solidFill>
              </a:rPr>
              <a:t>Povezava:</a:t>
            </a:r>
            <a:r>
              <a:rPr lang="it-IT" dirty="0">
                <a:solidFill>
                  <a:srgbClr val="459597"/>
                </a:solidFill>
                <a:hlinkClick r:id="rId2">
                  <a:extLst>
                    <a:ext uri="{A12FA001-AC4F-418D-AE19-62706E023703}">
                      <ahyp:hlinkClr xmlns:ahyp="http://schemas.microsoft.com/office/drawing/2018/hyperlinkcolor" val="tx"/>
                    </a:ext>
                  </a:extLst>
                </a:hlinkClick>
              </a:rPr>
              <a:t> https://www.youtube.com/watch?v=ka9qWKQz-P0</a:t>
            </a:r>
            <a:endParaRPr lang="en-US" dirty="0">
              <a:solidFill>
                <a:srgbClr val="459597"/>
              </a:solidFill>
            </a:endParaRPr>
          </a:p>
        </p:txBody>
      </p:sp>
      <p:sp>
        <p:nvSpPr>
          <p:cNvPr id="4" name="Slide Number Placeholder 5">
            <a:extLst>
              <a:ext uri="{FF2B5EF4-FFF2-40B4-BE49-F238E27FC236}">
                <a16:creationId xmlns:a16="http://schemas.microsoft.com/office/drawing/2014/main" id="{5AFFE228-0E2E-EAC0-2D88-5FC36D7AFACE}"/>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28</a:t>
            </a:fld>
            <a:endParaRPr lang="fr-CA" sz="1200" dirty="0"/>
          </a:p>
        </p:txBody>
      </p:sp>
    </p:spTree>
    <p:extLst>
      <p:ext uri="{BB962C8B-B14F-4D97-AF65-F5344CB8AC3E}">
        <p14:creationId xmlns:p14="http://schemas.microsoft.com/office/powerpoint/2010/main" val="2473396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98BDF-DB49-DD49-C77F-2F81696077E6}"/>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093C110E-B086-1FE9-E012-6661939000D1}"/>
              </a:ext>
            </a:extLst>
          </p:cNvPr>
          <p:cNvSpPr txBox="1">
            <a:spLocks/>
          </p:cNvSpPr>
          <p:nvPr/>
        </p:nvSpPr>
        <p:spPr>
          <a:xfrm>
            <a:off x="434260" y="382599"/>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Digitalno orodje: </a:t>
            </a:r>
            <a:r>
              <a:rPr lang="en-US" b="0" dirty="0" err="1">
                <a:solidFill>
                  <a:srgbClr val="414141"/>
                </a:solidFill>
              </a:rPr>
              <a:t>HerO </a:t>
            </a:r>
            <a:r>
              <a:rPr lang="en-US" b="0" dirty="0">
                <a:solidFill>
                  <a:srgbClr val="414141"/>
                </a:solidFill>
              </a:rPr>
              <a:t>– Orodje za dediščino in razvoj mest</a:t>
            </a:r>
          </a:p>
          <a:p>
            <a:pPr>
              <a:lnSpc>
                <a:spcPts val="3720"/>
              </a:lnSpc>
            </a:pPr>
            <a:endParaRPr lang="en-US" dirty="0"/>
          </a:p>
        </p:txBody>
      </p:sp>
      <p:sp>
        <p:nvSpPr>
          <p:cNvPr id="17" name="Text Placeholder 4">
            <a:extLst>
              <a:ext uri="{FF2B5EF4-FFF2-40B4-BE49-F238E27FC236}">
                <a16:creationId xmlns:a16="http://schemas.microsoft.com/office/drawing/2014/main" id="{151D2A37-D24E-4D04-289E-73A28D596FF7}"/>
              </a:ext>
            </a:extLst>
          </p:cNvPr>
          <p:cNvSpPr txBox="1">
            <a:spLocks/>
          </p:cNvSpPr>
          <p:nvPr/>
        </p:nvSpPr>
        <p:spPr>
          <a:xfrm>
            <a:off x="434260" y="1830571"/>
            <a:ext cx="6842182" cy="4546599"/>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err="1">
                <a:solidFill>
                  <a:srgbClr val="414141"/>
                </a:solidFill>
              </a:rPr>
              <a:t>HerO </a:t>
            </a:r>
            <a:r>
              <a:rPr lang="en-GB" sz="2200" dirty="0">
                <a:solidFill>
                  <a:srgbClr val="414141"/>
                </a:solidFill>
              </a:rPr>
              <a:t>podpira trajnostni razvoj mest z zagotavljanjem virov, prilagojenih upravljanju in ponovni uporabi zgodovinskih stavb. Razvit v okviru programa URBACT II, lokalnim organom, načrtovalcem in razvijalcem projektov zagotavlja orodja za preoblikovanje neuporabljanih ali premalo izkoriščenih stavb kulturne dediščine v sredstva za turizem, kulturo in vključevanje skupnosti.</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b="1" dirty="0">
                <a:solidFill>
                  <a:srgbClr val="EC7C69"/>
                </a:solidFill>
              </a:rPr>
              <a:t>Ocenite potencial za prilagodljivo ponovno uporabo</a:t>
            </a:r>
          </a:p>
          <a:p>
            <a:pPr indent="0">
              <a:lnSpc>
                <a:spcPts val="2240"/>
              </a:lnSpc>
              <a:buClr>
                <a:srgbClr val="459597"/>
              </a:buClr>
            </a:pPr>
            <a:r>
              <a:rPr lang="en-GB" sz="2200" dirty="0">
                <a:solidFill>
                  <a:srgbClr val="414141"/>
                </a:solidFill>
              </a:rPr>
              <a:t>Uporabite kontrolne sezname za samoocenjevanje in študije primerov iz orodjarne, da ugotovite možnosti za preoblikovanje zapuščenih stavb v alternativne namestitve. Primer: Ocenite zgodovinsko šolo ali kmetijo glede na izvedljivost na podlagi strukturnih pogojev, kulturne vrednosti in gospodarskega potenciala.</a:t>
            </a:r>
          </a:p>
          <a:p>
            <a:pPr indent="0">
              <a:lnSpc>
                <a:spcPts val="2240"/>
              </a:lnSpc>
              <a:buClr>
                <a:srgbClr val="459597"/>
              </a:buClr>
            </a:pPr>
            <a:endParaRPr lang="en-GB" sz="2200" dirty="0">
              <a:solidFill>
                <a:srgbClr val="414141"/>
              </a:solidFill>
            </a:endParaRPr>
          </a:p>
        </p:txBody>
      </p:sp>
      <p:pic>
        <p:nvPicPr>
          <p:cNvPr id="2" name="Picture 1">
            <a:extLst>
              <a:ext uri="{FF2B5EF4-FFF2-40B4-BE49-F238E27FC236}">
                <a16:creationId xmlns:a16="http://schemas.microsoft.com/office/drawing/2014/main" id="{BBCCE2D7-84C0-F60F-F71D-0EF4185809A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280751" y="2023973"/>
            <a:ext cx="4281603" cy="4849317"/>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pic>
        <p:nvPicPr>
          <p:cNvPr id="3" name="Immagine 6" descr="Immagine che contiene aria aperta, edificio, cielo, pianta&#10;&#10;Il contenuto generato dall&amp;#39;IA potrebbe non essere corretto.">
            <a:extLst>
              <a:ext uri="{FF2B5EF4-FFF2-40B4-BE49-F238E27FC236}">
                <a16:creationId xmlns:a16="http://schemas.microsoft.com/office/drawing/2014/main" id="{03D7B5A3-BA2B-6465-BFA7-DC5EC0B2EDF1}"/>
              </a:ext>
            </a:extLst>
          </p:cNvPr>
          <p:cNvPicPr>
            <a:picLocks noChangeAspect="1"/>
          </p:cNvPicPr>
          <p:nvPr/>
        </p:nvPicPr>
        <p:blipFill>
          <a:blip r:embed="rId3"/>
          <a:srcRect l="16217" r="16217"/>
          <a:stretch>
            <a:fillRect/>
          </a:stretch>
        </p:blipFill>
        <p:spPr>
          <a:xfrm flipH="1">
            <a:off x="7755047" y="3366645"/>
            <a:ext cx="3343725" cy="3491355"/>
          </a:xfrm>
          <a:prstGeom prst="rect">
            <a:avLst/>
          </a:prstGeom>
        </p:spPr>
      </p:pic>
      <p:sp>
        <p:nvSpPr>
          <p:cNvPr id="7" name="Oval 6">
            <a:extLst>
              <a:ext uri="{FF2B5EF4-FFF2-40B4-BE49-F238E27FC236}">
                <a16:creationId xmlns:a16="http://schemas.microsoft.com/office/drawing/2014/main" id="{BBFB0B3D-6B07-B828-63E1-7B752A27EE86}"/>
              </a:ext>
            </a:extLst>
          </p:cNvPr>
          <p:cNvSpPr/>
          <p:nvPr/>
        </p:nvSpPr>
        <p:spPr>
          <a:xfrm>
            <a:off x="9912624" y="1276080"/>
            <a:ext cx="1751509" cy="1751509"/>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22">
            <a:extLst>
              <a:ext uri="{FF2B5EF4-FFF2-40B4-BE49-F238E27FC236}">
                <a16:creationId xmlns:a16="http://schemas.microsoft.com/office/drawing/2014/main" id="{D637D7CA-0792-178A-93F4-A54D6DB0402C}"/>
              </a:ext>
            </a:extLst>
          </p:cNvPr>
          <p:cNvSpPr/>
          <p:nvPr/>
        </p:nvSpPr>
        <p:spPr>
          <a:xfrm>
            <a:off x="9814707" y="1305997"/>
            <a:ext cx="1947341"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200" b="1" dirty="0">
                <a:solidFill>
                  <a:schemeClr val="bg2"/>
                </a:solidFill>
                <a:hlinkClick r:id="rId4">
                  <a:extLst>
                    <a:ext uri="{A12FA001-AC4F-418D-AE19-62706E023703}">
                      <ahyp:hlinkClr xmlns:ahyp="http://schemas.microsoft.com/office/drawing/2018/hyperlinkcolor" val="tx"/>
                    </a:ext>
                  </a:extLst>
                </a:hlinkClick>
              </a:rPr>
              <a:t>Kliknite za prenos orodij</a:t>
            </a:r>
            <a:endParaRPr lang="en-IE" sz="2200" b="1" dirty="0">
              <a:solidFill>
                <a:schemeClr val="bg2"/>
              </a:solidFill>
              <a:ea typeface="Calibri"/>
              <a:cs typeface="Calibri"/>
              <a:hlinkClick r:id="rId4">
                <a:extLst>
                  <a:ext uri="{A12FA001-AC4F-418D-AE19-62706E023703}">
                    <ahyp:hlinkClr xmlns:ahyp="http://schemas.microsoft.com/office/drawing/2018/hyperlinkcolor" val="tx"/>
                  </a:ext>
                </a:extLst>
              </a:hlinkClick>
            </a:endParaRPr>
          </a:p>
        </p:txBody>
      </p:sp>
      <p:cxnSp>
        <p:nvCxnSpPr>
          <p:cNvPr id="9" name="Straight Connector 8">
            <a:extLst>
              <a:ext uri="{FF2B5EF4-FFF2-40B4-BE49-F238E27FC236}">
                <a16:creationId xmlns:a16="http://schemas.microsoft.com/office/drawing/2014/main" id="{3108D802-6B59-5756-7CF2-077B15559398}"/>
              </a:ext>
            </a:extLst>
          </p:cNvPr>
          <p:cNvCxnSpPr>
            <a:cxnSpLocks/>
          </p:cNvCxnSpPr>
          <p:nvPr/>
        </p:nvCxnSpPr>
        <p:spPr>
          <a:xfrm>
            <a:off x="0" y="1606104"/>
            <a:ext cx="752374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72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1D12F7E-5F0F-C753-043C-695B63A22D5C}"/>
              </a:ext>
            </a:extLst>
          </p:cNvPr>
          <p:cNvSpPr>
            <a:spLocks noGrp="1"/>
          </p:cNvSpPr>
          <p:nvPr>
            <p:ph type="body" sz="quarter" idx="18"/>
          </p:nvPr>
        </p:nvSpPr>
        <p:spPr>
          <a:xfrm>
            <a:off x="309338" y="4383483"/>
            <a:ext cx="1798431" cy="1643070"/>
          </a:xfrm>
        </p:spPr>
        <p:txBody>
          <a:bodyPr/>
          <a:lstStyle/>
          <a:p>
            <a:r>
              <a:rPr lang="en-US" dirty="0"/>
              <a:t>Pregled in učni cilji </a:t>
            </a:r>
          </a:p>
          <a:p>
            <a:endParaRPr lang="en-US" dirty="0"/>
          </a:p>
        </p:txBody>
      </p:sp>
      <p:sp>
        <p:nvSpPr>
          <p:cNvPr id="22" name="Text Placeholder 21">
            <a:extLst>
              <a:ext uri="{FF2B5EF4-FFF2-40B4-BE49-F238E27FC236}">
                <a16:creationId xmlns:a16="http://schemas.microsoft.com/office/drawing/2014/main" id="{DF1AB381-3DB4-9E27-AF66-31452C2D4F47}"/>
              </a:ext>
            </a:extLst>
          </p:cNvPr>
          <p:cNvSpPr>
            <a:spLocks noGrp="1"/>
          </p:cNvSpPr>
          <p:nvPr>
            <p:ph type="body" sz="quarter" idx="19"/>
          </p:nvPr>
        </p:nvSpPr>
        <p:spPr/>
        <p:txBody>
          <a:bodyPr/>
          <a:lstStyle/>
          <a:p>
            <a:r>
              <a:rPr lang="en-US" dirty="0"/>
              <a:t>01</a:t>
            </a:r>
          </a:p>
        </p:txBody>
      </p:sp>
      <p:sp>
        <p:nvSpPr>
          <p:cNvPr id="25" name="Text Placeholder 24">
            <a:extLst>
              <a:ext uri="{FF2B5EF4-FFF2-40B4-BE49-F238E27FC236}">
                <a16:creationId xmlns:a16="http://schemas.microsoft.com/office/drawing/2014/main" id="{DAAC4FB5-01C8-1729-7BCE-63D05D809E1D}"/>
              </a:ext>
            </a:extLst>
          </p:cNvPr>
          <p:cNvSpPr>
            <a:spLocks noGrp="1"/>
          </p:cNvSpPr>
          <p:nvPr>
            <p:ph type="body" sz="quarter" idx="20"/>
          </p:nvPr>
        </p:nvSpPr>
        <p:spPr/>
        <p:txBody>
          <a:bodyPr/>
          <a:lstStyle/>
          <a:p>
            <a:r>
              <a:rPr lang="en-US" dirty="0"/>
              <a:t>Stran 0</a:t>
            </a:r>
          </a:p>
        </p:txBody>
      </p:sp>
      <p:sp>
        <p:nvSpPr>
          <p:cNvPr id="27" name="Text Placeholder 26">
            <a:extLst>
              <a:ext uri="{FF2B5EF4-FFF2-40B4-BE49-F238E27FC236}">
                <a16:creationId xmlns:a16="http://schemas.microsoft.com/office/drawing/2014/main" id="{BD33D437-1D1B-0970-863A-3F4E5678E15E}"/>
              </a:ext>
            </a:extLst>
          </p:cNvPr>
          <p:cNvSpPr>
            <a:spLocks noGrp="1"/>
          </p:cNvSpPr>
          <p:nvPr>
            <p:ph type="body" sz="quarter" idx="66"/>
          </p:nvPr>
        </p:nvSpPr>
        <p:spPr/>
        <p:txBody>
          <a:bodyPr/>
          <a:lstStyle/>
          <a:p>
            <a:r>
              <a:rPr lang="en-GB" dirty="0"/>
              <a:t>Avtor fotografije: Camera a </a:t>
            </a:r>
            <a:r>
              <a:rPr lang="en-GB" dirty="0" err="1"/>
              <a:t>sud</a:t>
            </a:r>
            <a:r>
              <a:rPr lang="en-GB" dirty="0"/>
              <a:t>, Bovino</a:t>
            </a:r>
          </a:p>
        </p:txBody>
      </p:sp>
      <p:sp>
        <p:nvSpPr>
          <p:cNvPr id="31" name="Text Placeholder 30">
            <a:extLst>
              <a:ext uri="{FF2B5EF4-FFF2-40B4-BE49-F238E27FC236}">
                <a16:creationId xmlns:a16="http://schemas.microsoft.com/office/drawing/2014/main" id="{38A6865B-4B41-2DD3-5422-12BF336B91E0}"/>
              </a:ext>
            </a:extLst>
          </p:cNvPr>
          <p:cNvSpPr>
            <a:spLocks noGrp="1"/>
          </p:cNvSpPr>
          <p:nvPr>
            <p:ph type="body" sz="quarter" idx="86"/>
          </p:nvPr>
        </p:nvSpPr>
        <p:spPr>
          <a:xfrm>
            <a:off x="3114205" y="1683967"/>
            <a:ext cx="2129204" cy="1643070"/>
          </a:xfrm>
        </p:spPr>
        <p:txBody>
          <a:bodyPr/>
          <a:lstStyle/>
          <a:p>
            <a:r>
              <a:rPr lang="en-US" b="1" dirty="0"/>
              <a:t>Poglavje 1</a:t>
            </a:r>
          </a:p>
          <a:p>
            <a:endParaRPr lang="en-US" dirty="0"/>
          </a:p>
          <a:p>
            <a:r>
              <a:rPr lang="en-US" dirty="0"/>
              <a:t>Pametni začetki – Prilagajanje</a:t>
            </a:r>
          </a:p>
          <a:p>
            <a:r>
              <a:rPr lang="en-US" dirty="0"/>
              <a:t>zgradb in uporaba vnaprej zgrajenih enot</a:t>
            </a:r>
          </a:p>
          <a:p>
            <a:endParaRPr lang="en-US" dirty="0"/>
          </a:p>
        </p:txBody>
      </p:sp>
      <p:sp>
        <p:nvSpPr>
          <p:cNvPr id="33" name="Text Placeholder 32">
            <a:extLst>
              <a:ext uri="{FF2B5EF4-FFF2-40B4-BE49-F238E27FC236}">
                <a16:creationId xmlns:a16="http://schemas.microsoft.com/office/drawing/2014/main" id="{FE8A3D68-819C-50D6-7085-42930AB91A65}"/>
              </a:ext>
            </a:extLst>
          </p:cNvPr>
          <p:cNvSpPr>
            <a:spLocks noGrp="1"/>
          </p:cNvSpPr>
          <p:nvPr>
            <p:ph type="body" sz="quarter" idx="87"/>
          </p:nvPr>
        </p:nvSpPr>
        <p:spPr/>
        <p:txBody>
          <a:bodyPr/>
          <a:lstStyle/>
          <a:p>
            <a:r>
              <a:rPr lang="en-US" dirty="0"/>
              <a:t>02</a:t>
            </a:r>
          </a:p>
        </p:txBody>
      </p:sp>
      <p:sp>
        <p:nvSpPr>
          <p:cNvPr id="35" name="Text Placeholder 34">
            <a:extLst>
              <a:ext uri="{FF2B5EF4-FFF2-40B4-BE49-F238E27FC236}">
                <a16:creationId xmlns:a16="http://schemas.microsoft.com/office/drawing/2014/main" id="{E4F6B0C1-8B1A-98D6-6493-56B6E365EF8F}"/>
              </a:ext>
            </a:extLst>
          </p:cNvPr>
          <p:cNvSpPr>
            <a:spLocks noGrp="1"/>
          </p:cNvSpPr>
          <p:nvPr>
            <p:ph type="body" sz="quarter" idx="88"/>
          </p:nvPr>
        </p:nvSpPr>
        <p:spPr/>
        <p:txBody>
          <a:bodyPr/>
          <a:lstStyle/>
          <a:p>
            <a:r>
              <a:rPr lang="en-US" dirty="0"/>
              <a:t>Stran 5</a:t>
            </a:r>
          </a:p>
        </p:txBody>
      </p:sp>
      <p:sp>
        <p:nvSpPr>
          <p:cNvPr id="39" name="Text Placeholder 38">
            <a:extLst>
              <a:ext uri="{FF2B5EF4-FFF2-40B4-BE49-F238E27FC236}">
                <a16:creationId xmlns:a16="http://schemas.microsoft.com/office/drawing/2014/main" id="{FBFC37F9-12D0-F4D6-2836-22B62DC69118}"/>
              </a:ext>
            </a:extLst>
          </p:cNvPr>
          <p:cNvSpPr>
            <a:spLocks noGrp="1"/>
          </p:cNvSpPr>
          <p:nvPr>
            <p:ph type="body" sz="quarter" idx="90"/>
          </p:nvPr>
        </p:nvSpPr>
        <p:spPr/>
        <p:txBody>
          <a:bodyPr lIns="91440" tIns="45720" rIns="91440" bIns="45720" anchor="t">
            <a:noAutofit/>
          </a:bodyPr>
          <a:lstStyle/>
          <a:p>
            <a:r>
              <a:rPr lang="en-US" dirty="0" err="1">
                <a:latin typeface="Calibri"/>
                <a:ea typeface="Open Sans"/>
                <a:cs typeface="Calibri"/>
              </a:rPr>
              <a:t>Dodatni</a:t>
            </a:r>
            <a:r>
              <a:rPr lang="en-US" dirty="0">
                <a:latin typeface="Calibri"/>
                <a:ea typeface="Open Sans"/>
                <a:cs typeface="Calibri"/>
              </a:rPr>
              <a:t> </a:t>
            </a:r>
            <a:r>
              <a:rPr lang="en-US" dirty="0" err="1">
                <a:latin typeface="Calibri"/>
                <a:ea typeface="Open Sans"/>
                <a:cs typeface="Calibri"/>
              </a:rPr>
              <a:t>viri</a:t>
            </a:r>
            <a:r>
              <a:rPr lang="en-US" dirty="0">
                <a:latin typeface="Calibri"/>
                <a:ea typeface="Open Sans"/>
                <a:cs typeface="Calibri"/>
              </a:rPr>
              <a:t> </a:t>
            </a:r>
            <a:endParaRPr lang="sl-SI" dirty="0"/>
          </a:p>
        </p:txBody>
      </p:sp>
      <p:sp>
        <p:nvSpPr>
          <p:cNvPr id="41" name="Text Placeholder 40">
            <a:extLst>
              <a:ext uri="{FF2B5EF4-FFF2-40B4-BE49-F238E27FC236}">
                <a16:creationId xmlns:a16="http://schemas.microsoft.com/office/drawing/2014/main" id="{7CC3ABA0-7B53-5303-46A2-C54FCAAFE6D7}"/>
              </a:ext>
            </a:extLst>
          </p:cNvPr>
          <p:cNvSpPr>
            <a:spLocks noGrp="1"/>
          </p:cNvSpPr>
          <p:nvPr>
            <p:ph type="body" sz="quarter" idx="91"/>
          </p:nvPr>
        </p:nvSpPr>
        <p:spPr/>
        <p:txBody>
          <a:bodyPr/>
          <a:lstStyle/>
          <a:p>
            <a:r>
              <a:rPr lang="en-US" dirty="0"/>
              <a:t>03</a:t>
            </a:r>
          </a:p>
        </p:txBody>
      </p:sp>
      <p:sp>
        <p:nvSpPr>
          <p:cNvPr id="43" name="Text Placeholder 42">
            <a:extLst>
              <a:ext uri="{FF2B5EF4-FFF2-40B4-BE49-F238E27FC236}">
                <a16:creationId xmlns:a16="http://schemas.microsoft.com/office/drawing/2014/main" id="{DC0FD6CF-E890-CEC4-9940-AA2F663B8FDE}"/>
              </a:ext>
            </a:extLst>
          </p:cNvPr>
          <p:cNvSpPr>
            <a:spLocks noGrp="1"/>
          </p:cNvSpPr>
          <p:nvPr>
            <p:ph type="body" sz="quarter" idx="92"/>
          </p:nvPr>
        </p:nvSpPr>
        <p:spPr/>
        <p:txBody>
          <a:bodyPr/>
          <a:lstStyle/>
          <a:p>
            <a:r>
              <a:rPr lang="en-US" dirty="0"/>
              <a:t>Stran 6</a:t>
            </a:r>
          </a:p>
        </p:txBody>
      </p:sp>
      <p:sp>
        <p:nvSpPr>
          <p:cNvPr id="45" name="Text Placeholder 44">
            <a:extLst>
              <a:ext uri="{FF2B5EF4-FFF2-40B4-BE49-F238E27FC236}">
                <a16:creationId xmlns:a16="http://schemas.microsoft.com/office/drawing/2014/main" id="{23A22EDC-1479-DCBF-238C-FC103F222B13}"/>
              </a:ext>
            </a:extLst>
          </p:cNvPr>
          <p:cNvSpPr>
            <a:spLocks noGrp="1"/>
          </p:cNvSpPr>
          <p:nvPr>
            <p:ph type="body" sz="quarter" idx="93"/>
          </p:nvPr>
        </p:nvSpPr>
        <p:spPr/>
        <p:txBody>
          <a:bodyPr/>
          <a:lstStyle/>
          <a:p>
            <a:r>
              <a:rPr lang="en-GB" dirty="0">
                <a:latin typeface="Calibri"/>
                <a:ea typeface="Calibri"/>
                <a:cs typeface="Calibri"/>
              </a:rPr>
              <a:t>Avtor fotografije: Camera a </a:t>
            </a:r>
            <a:r>
              <a:rPr lang="en-GB" dirty="0" err="1">
                <a:latin typeface="Calibri"/>
                <a:ea typeface="Calibri"/>
                <a:cs typeface="Calibri"/>
              </a:rPr>
              <a:t>sud</a:t>
            </a:r>
            <a:r>
              <a:rPr lang="en-GB" dirty="0">
                <a:latin typeface="Calibri"/>
                <a:ea typeface="Calibri"/>
                <a:cs typeface="Calibri"/>
              </a:rPr>
              <a:t>, Bovino</a:t>
            </a:r>
            <a:endParaRPr lang="en-GB" dirty="0">
              <a:solidFill>
                <a:srgbClr val="000000"/>
              </a:solidFill>
              <a:ea typeface="Calibri"/>
            </a:endParaRPr>
          </a:p>
        </p:txBody>
      </p:sp>
      <p:sp>
        <p:nvSpPr>
          <p:cNvPr id="47" name="Text Placeholder 46">
            <a:extLst>
              <a:ext uri="{FF2B5EF4-FFF2-40B4-BE49-F238E27FC236}">
                <a16:creationId xmlns:a16="http://schemas.microsoft.com/office/drawing/2014/main" id="{F1CAD430-D9E2-5C13-0DA1-5F9ECB584574}"/>
              </a:ext>
            </a:extLst>
          </p:cNvPr>
          <p:cNvSpPr>
            <a:spLocks noGrp="1"/>
          </p:cNvSpPr>
          <p:nvPr>
            <p:ph type="body" sz="quarter" idx="98"/>
          </p:nvPr>
        </p:nvSpPr>
        <p:spPr/>
        <p:txBody>
          <a:bodyPr/>
          <a:lstStyle/>
          <a:p>
            <a:r>
              <a:rPr lang="en-US" dirty="0"/>
              <a:t>Avtor fotografije: Visit Monti </a:t>
            </a:r>
            <a:r>
              <a:rPr lang="en-US" dirty="0" err="1"/>
              <a:t>Dauni</a:t>
            </a:r>
            <a:r>
              <a:rPr lang="en-US" dirty="0"/>
              <a:t>, Bovino</a:t>
            </a:r>
          </a:p>
        </p:txBody>
      </p:sp>
      <p:sp>
        <p:nvSpPr>
          <p:cNvPr id="49" name="Text Placeholder 48">
            <a:extLst>
              <a:ext uri="{FF2B5EF4-FFF2-40B4-BE49-F238E27FC236}">
                <a16:creationId xmlns:a16="http://schemas.microsoft.com/office/drawing/2014/main" id="{E10E7A37-D600-026A-E03B-DDA2A9F92F0A}"/>
              </a:ext>
            </a:extLst>
          </p:cNvPr>
          <p:cNvSpPr>
            <a:spLocks noGrp="1"/>
          </p:cNvSpPr>
          <p:nvPr>
            <p:ph type="body" sz="quarter" idx="42"/>
          </p:nvPr>
        </p:nvSpPr>
        <p:spPr>
          <a:xfrm rot="16200000">
            <a:off x="8077471" y="3119181"/>
            <a:ext cx="6840061" cy="637571"/>
          </a:xfrm>
        </p:spPr>
        <p:txBody>
          <a:bodyPr/>
          <a:lstStyle/>
          <a:p>
            <a:pPr algn="r"/>
            <a:r>
              <a:rPr lang="en-US" dirty="0"/>
              <a:t>VSEBINA</a:t>
            </a:r>
          </a:p>
          <a:p>
            <a:endParaRPr lang="en-US" dirty="0"/>
          </a:p>
        </p:txBody>
      </p:sp>
      <p:pic>
        <p:nvPicPr>
          <p:cNvPr id="8" name="Segnaposto immagine 17" descr="Immagine che contiene interno, pavimento, interior design, Pavimentazione&#10;&#10;Il contenuto generato dall'IA potrebbe non essere corretto.">
            <a:extLst>
              <a:ext uri="{FF2B5EF4-FFF2-40B4-BE49-F238E27FC236}">
                <a16:creationId xmlns:a16="http://schemas.microsoft.com/office/drawing/2014/main" id="{B59A64E5-33C7-95E3-5A8C-165DE87F0B6B}"/>
              </a:ext>
            </a:extLst>
          </p:cNvPr>
          <p:cNvPicPr>
            <a:picLocks noGrp="1" noChangeAspect="1"/>
          </p:cNvPicPr>
          <p:nvPr>
            <p:ph type="pic" sz="quarter" idx="67"/>
          </p:nvPr>
        </p:nvPicPr>
        <p:blipFill>
          <a:blip r:embed="rId2"/>
          <a:srcRect l="846" r="846"/>
          <a:stretch>
            <a:fillRect/>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pic>
        <p:nvPicPr>
          <p:cNvPr id="17" name="Picture Placeholder 16" descr="A stone building with a yard&#10;&#10;AI-generated content may be incorrect.">
            <a:extLst>
              <a:ext uri="{FF2B5EF4-FFF2-40B4-BE49-F238E27FC236}">
                <a16:creationId xmlns:a16="http://schemas.microsoft.com/office/drawing/2014/main" id="{3708D130-E1C6-123F-A2A2-9279C93A2C5A}"/>
              </a:ext>
            </a:extLst>
          </p:cNvPr>
          <p:cNvPicPr>
            <a:picLocks noGrp="1" noChangeAspect="1"/>
          </p:cNvPicPr>
          <p:nvPr>
            <p:ph type="pic" sz="quarter" idx="85"/>
          </p:nvPr>
        </p:nvPicPr>
        <p:blipFill>
          <a:blip r:embed="rId3"/>
          <a:srcRect l="10623" r="10623"/>
          <a:stretch>
            <a:fillRect/>
          </a:stretch>
        </p:blipFill>
        <p:spPr/>
      </p:pic>
      <p:pic>
        <p:nvPicPr>
          <p:cNvPr id="20" name="Picture Placeholder 22" descr="Immagine che contiene interno, muro, interior design, arredo&#10;&#10;Il contenuto generato dall&amp;#39;IA potrebbe non essere corretto.">
            <a:extLst>
              <a:ext uri="{FF2B5EF4-FFF2-40B4-BE49-F238E27FC236}">
                <a16:creationId xmlns:a16="http://schemas.microsoft.com/office/drawing/2014/main" id="{ED7A232E-094A-783B-912F-D43D7F52CCEF}"/>
              </a:ext>
            </a:extLst>
          </p:cNvPr>
          <p:cNvPicPr>
            <a:picLocks noGrp="1" noChangeAspect="1"/>
          </p:cNvPicPr>
          <p:nvPr>
            <p:ph type="pic" sz="quarter" idx="89"/>
          </p:nvPr>
        </p:nvPicPr>
        <p:blipFill rotWithShape="1">
          <a:blip r:embed="rId4"/>
          <a:srcRect t="2318" b="2318"/>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spTree>
    <p:extLst>
      <p:ext uri="{BB962C8B-B14F-4D97-AF65-F5344CB8AC3E}">
        <p14:creationId xmlns:p14="http://schemas.microsoft.com/office/powerpoint/2010/main" val="2078704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4D3D2-7EEF-7B63-BBB1-70F07A29B3D3}"/>
            </a:ext>
          </a:extLst>
        </p:cNvPr>
        <p:cNvGrpSpPr/>
        <p:nvPr/>
      </p:nvGrpSpPr>
      <p:grpSpPr>
        <a:xfrm>
          <a:off x="0" y="0"/>
          <a:ext cx="0" cy="0"/>
          <a:chOff x="0" y="0"/>
          <a:chExt cx="0" cy="0"/>
        </a:xfrm>
      </p:grpSpPr>
      <p:sp>
        <p:nvSpPr>
          <p:cNvPr id="14" name="Text Placeholder 3">
            <a:extLst>
              <a:ext uri="{FF2B5EF4-FFF2-40B4-BE49-F238E27FC236}">
                <a16:creationId xmlns:a16="http://schemas.microsoft.com/office/drawing/2014/main" id="{D3DF136E-B16F-3E5E-65ED-74FBF5250747}"/>
              </a:ext>
            </a:extLst>
          </p:cNvPr>
          <p:cNvSpPr txBox="1">
            <a:spLocks/>
          </p:cNvSpPr>
          <p:nvPr/>
        </p:nvSpPr>
        <p:spPr>
          <a:xfrm>
            <a:off x="629645" y="460753"/>
            <a:ext cx="75327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Digitalno orodje: </a:t>
            </a:r>
            <a:r>
              <a:rPr lang="en-US" b="0" dirty="0" err="1">
                <a:solidFill>
                  <a:srgbClr val="414141"/>
                </a:solidFill>
              </a:rPr>
              <a:t>HerO </a:t>
            </a:r>
            <a:r>
              <a:rPr lang="en-US" b="0" dirty="0">
                <a:solidFill>
                  <a:srgbClr val="414141"/>
                </a:solidFill>
              </a:rPr>
              <a:t>– Orodje za dediščino in razvoj mest</a:t>
            </a:r>
          </a:p>
          <a:p>
            <a:pPr>
              <a:lnSpc>
                <a:spcPts val="3720"/>
              </a:lnSpc>
            </a:pPr>
            <a:endParaRPr lang="en-US" dirty="0"/>
          </a:p>
        </p:txBody>
      </p:sp>
      <p:cxnSp>
        <p:nvCxnSpPr>
          <p:cNvPr id="15" name="Straight Connector 14">
            <a:extLst>
              <a:ext uri="{FF2B5EF4-FFF2-40B4-BE49-F238E27FC236}">
                <a16:creationId xmlns:a16="http://schemas.microsoft.com/office/drawing/2014/main" id="{6BD9808A-CED3-E574-B3B1-A20A4F084EC7}"/>
              </a:ext>
            </a:extLst>
          </p:cNvPr>
          <p:cNvCxnSpPr>
            <a:cxnSpLocks/>
          </p:cNvCxnSpPr>
          <p:nvPr/>
        </p:nvCxnSpPr>
        <p:spPr>
          <a:xfrm>
            <a:off x="0" y="1606104"/>
            <a:ext cx="7523747"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B27E735F-8106-A933-7A92-D8E46908B7B8}"/>
              </a:ext>
            </a:extLst>
          </p:cNvPr>
          <p:cNvSpPr txBox="1">
            <a:spLocks/>
          </p:cNvSpPr>
          <p:nvPr/>
        </p:nvSpPr>
        <p:spPr>
          <a:xfrm>
            <a:off x="629646" y="1791498"/>
            <a:ext cx="7148101"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b="1" dirty="0">
                <a:solidFill>
                  <a:srgbClr val="EC7C69"/>
                </a:solidFill>
              </a:rPr>
              <a:t>Vključite trajnost in potrebe skupnosti</a:t>
            </a:r>
          </a:p>
          <a:p>
            <a:pPr indent="0">
              <a:lnSpc>
                <a:spcPts val="2240"/>
              </a:lnSpc>
              <a:buClr>
                <a:srgbClr val="459597"/>
              </a:buClr>
            </a:pPr>
            <a:r>
              <a:rPr lang="en-GB" sz="2200" dirty="0">
                <a:solidFill>
                  <a:srgbClr val="414141"/>
                </a:solidFill>
              </a:rPr>
              <a:t>Preučite smernice za usklajevanje projektov prilagodljive ponovne uporabe s širšimi cilji trajnostnega razvoja mest, vključno z družbeno vključenostjo in gospodarsko revitalizacijo. </a:t>
            </a:r>
          </a:p>
          <a:p>
            <a:pPr indent="0">
              <a:buClr>
                <a:srgbClr val="459597"/>
              </a:buClr>
            </a:pPr>
            <a:endParaRPr lang="en-GB" sz="800" dirty="0">
              <a:solidFill>
                <a:srgbClr val="414141"/>
              </a:solidFill>
            </a:endParaRPr>
          </a:p>
          <a:p>
            <a:pPr indent="0">
              <a:lnSpc>
                <a:spcPts val="2240"/>
              </a:lnSpc>
              <a:buClr>
                <a:srgbClr val="459597"/>
              </a:buClr>
            </a:pPr>
            <a:r>
              <a:rPr lang="en-GB" sz="2200" b="1" dirty="0">
                <a:solidFill>
                  <a:srgbClr val="414141"/>
                </a:solidFill>
              </a:rPr>
              <a:t>Nasvet: </a:t>
            </a:r>
            <a:r>
              <a:rPr lang="en-GB" sz="2200" i="1" dirty="0">
                <a:solidFill>
                  <a:srgbClr val="414141"/>
                </a:solidFill>
              </a:rPr>
              <a:t>Uporabite razdelek o integriranem načrtovanju, da uskladite projekte ponovne uporabe s prednostnimi nalogami lokalne skupnosti in okoljskimi zavezami.</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b="1" dirty="0">
                <a:solidFill>
                  <a:srgbClr val="EC7C69"/>
                </a:solidFill>
              </a:rPr>
              <a:t>Zagotavlja praktične vire</a:t>
            </a:r>
          </a:p>
          <a:p>
            <a:pPr indent="0">
              <a:lnSpc>
                <a:spcPts val="2240"/>
              </a:lnSpc>
              <a:buClr>
                <a:srgbClr val="459597"/>
              </a:buClr>
            </a:pPr>
            <a:r>
              <a:rPr lang="en-GB" sz="2200" dirty="0">
                <a:solidFill>
                  <a:srgbClr val="414141"/>
                </a:solidFill>
              </a:rPr>
              <a:t>npr. „Predloge načrtov upravljanja“ in „Poročila o dobrih praksah“, ki ponujajo strategije iz prakse drugih mest EU, ki so uspešno izvedla prilagodljivo ponovno uporabo v območjih dediščine. Idealno za majhne turistične ponudnike, organizacije za upravljanje destinacij in občine, ki si prizadevajo za trajnostne inovacije.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p:txBody>
      </p:sp>
      <p:sp>
        <p:nvSpPr>
          <p:cNvPr id="4" name="Freeform 3">
            <a:extLst>
              <a:ext uri="{FF2B5EF4-FFF2-40B4-BE49-F238E27FC236}">
                <a16:creationId xmlns:a16="http://schemas.microsoft.com/office/drawing/2014/main" id="{7BA141C4-51F0-F4CE-3A55-93F1FFD1592D}"/>
              </a:ext>
            </a:extLst>
          </p:cNvPr>
          <p:cNvSpPr/>
          <p:nvPr/>
        </p:nvSpPr>
        <p:spPr>
          <a:xfrm rot="10800000">
            <a:off x="7853307" y="0"/>
            <a:ext cx="4089343" cy="5316321"/>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l="-60982" r="-51566"/>
            </a:stretch>
          </a:blipFill>
        </p:spPr>
        <p:txBody>
          <a:bodyPr wrap="square" lIns="0" tIns="0" rIns="0" bIns="0" rtlCol="0">
            <a:noAutofit/>
          </a:bodyPr>
          <a:lstStyle/>
          <a:p>
            <a:endParaRPr>
              <a:solidFill>
                <a:srgbClr val="459597"/>
              </a:solidFill>
            </a:endParaRPr>
          </a:p>
        </p:txBody>
      </p:sp>
      <p:sp>
        <p:nvSpPr>
          <p:cNvPr id="6" name="Slide Number Placeholder 5">
            <a:extLst>
              <a:ext uri="{FF2B5EF4-FFF2-40B4-BE49-F238E27FC236}">
                <a16:creationId xmlns:a16="http://schemas.microsoft.com/office/drawing/2014/main" id="{76B1D52F-F9FC-C0C2-7B02-1CA3064BE9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spTree>
    <p:extLst>
      <p:ext uri="{BB962C8B-B14F-4D97-AF65-F5344CB8AC3E}">
        <p14:creationId xmlns:p14="http://schemas.microsoft.com/office/powerpoint/2010/main" val="2664930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020387E-6375-1191-B189-37DFAF780D65}"/>
              </a:ext>
            </a:extLst>
          </p:cNvPr>
          <p:cNvPicPr>
            <a:picLocks noGrp="1" noChangeAspect="1"/>
          </p:cNvPicPr>
          <p:nvPr>
            <p:ph type="pic" sz="quarter" idx="73"/>
          </p:nvPr>
        </p:nvPicPr>
        <p:blipFill>
          <a:blip r:embed="rId2"/>
          <a:srcRect l="2003" r="2003"/>
          <a:stretch>
            <a:fillRect/>
          </a:stretch>
        </p:blipFill>
        <p:spPr/>
      </p:pic>
      <p:sp>
        <p:nvSpPr>
          <p:cNvPr id="3" name="Text Placeholder 2">
            <a:extLst>
              <a:ext uri="{FF2B5EF4-FFF2-40B4-BE49-F238E27FC236}">
                <a16:creationId xmlns:a16="http://schemas.microsoft.com/office/drawing/2014/main" id="{CE38E276-227A-63EC-D34E-B71F75ECED97}"/>
              </a:ext>
            </a:extLst>
          </p:cNvPr>
          <p:cNvSpPr>
            <a:spLocks noGrp="1"/>
          </p:cNvSpPr>
          <p:nvPr>
            <p:ph type="body" sz="quarter" idx="42"/>
          </p:nvPr>
        </p:nvSpPr>
        <p:spPr/>
        <p:txBody>
          <a:bodyPr/>
          <a:lstStyle/>
          <a:p>
            <a:r>
              <a:rPr lang="en-GB"/>
              <a:t>IRSKA</a:t>
            </a:r>
          </a:p>
        </p:txBody>
      </p:sp>
      <p:pic>
        <p:nvPicPr>
          <p:cNvPr id="14" name="Picture Placeholder 13">
            <a:extLst>
              <a:ext uri="{FF2B5EF4-FFF2-40B4-BE49-F238E27FC236}">
                <a16:creationId xmlns:a16="http://schemas.microsoft.com/office/drawing/2014/main" id="{4733009B-E30C-1EA3-E81B-946269E44388}"/>
              </a:ext>
            </a:extLst>
          </p:cNvPr>
          <p:cNvPicPr>
            <a:picLocks noGrp="1" noChangeAspect="1"/>
          </p:cNvPicPr>
          <p:nvPr>
            <p:ph type="pic" sz="quarter" idx="74"/>
          </p:nvPr>
        </p:nvPicPr>
        <p:blipFill>
          <a:blip r:embed="rId3"/>
          <a:srcRect t="27993" b="27993"/>
          <a:stretch>
            <a:fillRect/>
          </a:stretch>
        </p:blipFill>
        <p:spPr/>
      </p:pic>
      <p:pic>
        <p:nvPicPr>
          <p:cNvPr id="12" name="Picture Placeholder 11">
            <a:extLst>
              <a:ext uri="{FF2B5EF4-FFF2-40B4-BE49-F238E27FC236}">
                <a16:creationId xmlns:a16="http://schemas.microsoft.com/office/drawing/2014/main" id="{5600C4CC-171F-A309-671E-23A4A96279AA}"/>
              </a:ext>
            </a:extLst>
          </p:cNvPr>
          <p:cNvPicPr>
            <a:picLocks noGrp="1" noChangeAspect="1"/>
          </p:cNvPicPr>
          <p:nvPr>
            <p:ph type="pic" sz="quarter" idx="75"/>
          </p:nvPr>
        </p:nvPicPr>
        <p:blipFill>
          <a:blip r:embed="rId4"/>
          <a:srcRect t="5987" b="5987"/>
          <a:stretch>
            <a:fillRect/>
          </a:stretch>
        </p:blipFill>
        <p:spPr/>
      </p:pic>
      <p:pic>
        <p:nvPicPr>
          <p:cNvPr id="16" name="Picture Placeholder 15">
            <a:extLst>
              <a:ext uri="{FF2B5EF4-FFF2-40B4-BE49-F238E27FC236}">
                <a16:creationId xmlns:a16="http://schemas.microsoft.com/office/drawing/2014/main" id="{7D8A4C86-E964-C3A2-9D3D-1CB9AE200AF8}"/>
              </a:ext>
            </a:extLst>
          </p:cNvPr>
          <p:cNvPicPr>
            <a:picLocks noGrp="1" noChangeAspect="1"/>
          </p:cNvPicPr>
          <p:nvPr>
            <p:ph type="pic" sz="quarter" idx="76"/>
          </p:nvPr>
        </p:nvPicPr>
        <p:blipFill>
          <a:blip r:embed="rId5"/>
          <a:srcRect t="4235" b="4235"/>
          <a:stretch>
            <a:fillRect/>
          </a:stretch>
        </p:blipFill>
        <p:spPr/>
      </p:pic>
      <p:sp>
        <p:nvSpPr>
          <p:cNvPr id="7" name="Text Placeholder 6">
            <a:extLst>
              <a:ext uri="{FF2B5EF4-FFF2-40B4-BE49-F238E27FC236}">
                <a16:creationId xmlns:a16="http://schemas.microsoft.com/office/drawing/2014/main" id="{08D4CCFB-FA02-EF18-8CC4-1EB777E89F4F}"/>
              </a:ext>
            </a:extLst>
          </p:cNvPr>
          <p:cNvSpPr>
            <a:spLocks noGrp="1"/>
          </p:cNvSpPr>
          <p:nvPr>
            <p:ph type="body" sz="quarter" idx="65"/>
          </p:nvPr>
        </p:nvSpPr>
        <p:spPr/>
        <p:txBody>
          <a:bodyPr/>
          <a:lstStyle/>
          <a:p>
            <a:pPr algn="ctr"/>
            <a:r>
              <a:rPr lang="en-GB" sz="1200" dirty="0"/>
              <a:t>Avtor fotografije: </a:t>
            </a:r>
          </a:p>
          <a:p>
            <a:pPr algn="ctr"/>
            <a:r>
              <a:rPr lang="en-US" sz="1200" dirty="0"/>
              <a:t>The Hidden Haven, Cork, Irska</a:t>
            </a:r>
            <a:endParaRPr lang="en-GB" sz="1200" dirty="0"/>
          </a:p>
        </p:txBody>
      </p:sp>
      <p:pic>
        <p:nvPicPr>
          <p:cNvPr id="8" name="Picture 7">
            <a:extLst>
              <a:ext uri="{FF2B5EF4-FFF2-40B4-BE49-F238E27FC236}">
                <a16:creationId xmlns:a16="http://schemas.microsoft.com/office/drawing/2014/main" id="{031FBDE8-6344-ED4D-6DF3-A71162B24F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58192"/>
            <a:ext cx="665018" cy="399011"/>
          </a:xfrm>
          <a:prstGeom prst="rect">
            <a:avLst/>
          </a:prstGeom>
        </p:spPr>
      </p:pic>
      <p:sp>
        <p:nvSpPr>
          <p:cNvPr id="2" name="Slide Number Placeholder 5">
            <a:extLst>
              <a:ext uri="{FF2B5EF4-FFF2-40B4-BE49-F238E27FC236}">
                <a16:creationId xmlns:a16="http://schemas.microsoft.com/office/drawing/2014/main" id="{D69D7A7A-4182-9913-AC5D-1E18E65463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Tree>
    <p:extLst>
      <p:ext uri="{BB962C8B-B14F-4D97-AF65-F5344CB8AC3E}">
        <p14:creationId xmlns:p14="http://schemas.microsoft.com/office/powerpoint/2010/main" val="1296169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8E42C-D154-5255-138B-70E8C3A4C722}"/>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B6AEAD84-6BFF-0399-8AFF-E8A62EE7533D}"/>
              </a:ext>
            </a:extLst>
          </p:cNvPr>
          <p:cNvSpPr txBox="1">
            <a:spLocks/>
          </p:cNvSpPr>
          <p:nvPr/>
        </p:nvSpPr>
        <p:spPr>
          <a:xfrm>
            <a:off x="6727813" y="2226073"/>
            <a:ext cx="402485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400" b="1" dirty="0">
                <a:solidFill>
                  <a:srgbClr val="EC7C69"/>
                </a:solidFill>
              </a:rPr>
              <a:t>Korak 1: </a:t>
            </a:r>
          </a:p>
          <a:p>
            <a:pPr algn="l">
              <a:lnSpc>
                <a:spcPts val="2540"/>
              </a:lnSpc>
              <a:spcBef>
                <a:spcPts val="0"/>
              </a:spcBef>
            </a:pPr>
            <a:r>
              <a:rPr lang="en-IE" sz="2400" b="1" dirty="0">
                <a:solidFill>
                  <a:srgbClr val="EC7C69"/>
                </a:solidFill>
              </a:rPr>
              <a:t>Izberite lokacijo</a:t>
            </a:r>
          </a:p>
          <a:p>
            <a:pPr algn="l">
              <a:lnSpc>
                <a:spcPts val="2540"/>
              </a:lnSpc>
              <a:spcBef>
                <a:spcPts val="0"/>
              </a:spcBef>
            </a:pPr>
            <a:endParaRPr lang="en-IE" sz="2400" b="1" dirty="0">
              <a:solidFill>
                <a:srgbClr val="EC7C69"/>
              </a:solidFill>
            </a:endParaRPr>
          </a:p>
          <a:p>
            <a:pPr algn="l">
              <a:lnSpc>
                <a:spcPts val="2340"/>
              </a:lnSpc>
              <a:spcBef>
                <a:spcPts val="0"/>
              </a:spcBef>
              <a:buClr>
                <a:srgbClr val="459597"/>
              </a:buClr>
            </a:pPr>
            <a:r>
              <a:rPr lang="en-IE" sz="2200" dirty="0">
                <a:solidFill>
                  <a:srgbClr val="414141"/>
                </a:solidFill>
              </a:rPr>
              <a:t>Izberite majhno mesto, vas ali podeželsko območje, ki ga dobro poznate. Osredotočite se na kraje, kjer se razvija turizem ali kjer so v skupnosti vidne neizkoriščene stavbe.</a:t>
            </a: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algn="l">
              <a:lnSpc>
                <a:spcPts val="2540"/>
              </a:lnSpc>
              <a:spcBef>
                <a:spcPts val="0"/>
              </a:spcBef>
            </a:pPr>
            <a:endParaRPr lang="en-US" sz="2400" dirty="0">
              <a:solidFill>
                <a:srgbClr val="414141"/>
              </a:solidFill>
            </a:endParaRPr>
          </a:p>
        </p:txBody>
      </p:sp>
      <p:pic>
        <p:nvPicPr>
          <p:cNvPr id="10" name="Graphic 9" descr="Signature with solid fill">
            <a:extLst>
              <a:ext uri="{FF2B5EF4-FFF2-40B4-BE49-F238E27FC236}">
                <a16:creationId xmlns:a16="http://schemas.microsoft.com/office/drawing/2014/main" id="{6FAB7E1B-C498-ADEE-3066-BFF3066451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BD98D4C1-3A0A-0F3F-A426-5D2B85EFA98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32</a:t>
            </a:fld>
            <a:endParaRPr lang="fr-CA" sz="1200" dirty="0">
              <a:solidFill>
                <a:schemeClr val="bg1"/>
              </a:solidFill>
            </a:endParaRPr>
          </a:p>
        </p:txBody>
      </p:sp>
      <p:cxnSp>
        <p:nvCxnSpPr>
          <p:cNvPr id="11" name="Straight Connector 10">
            <a:extLst>
              <a:ext uri="{FF2B5EF4-FFF2-40B4-BE49-F238E27FC236}">
                <a16:creationId xmlns:a16="http://schemas.microsoft.com/office/drawing/2014/main" id="{11914BDD-EB1D-3131-95CC-EBE382B8A08E}"/>
              </a:ext>
            </a:extLst>
          </p:cNvPr>
          <p:cNvCxnSpPr>
            <a:cxnSpLocks/>
          </p:cNvCxnSpPr>
          <p:nvPr/>
        </p:nvCxnSpPr>
        <p:spPr>
          <a:xfrm>
            <a:off x="6197599" y="2007636"/>
            <a:ext cx="0" cy="3715830"/>
          </a:xfrm>
          <a:prstGeom prst="line">
            <a:avLst/>
          </a:prstGeom>
          <a:ln w="12700">
            <a:solidFill>
              <a:srgbClr val="459597"/>
            </a:solidFill>
            <a:prstDash val="sysDot"/>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F27AE9D5-D94A-AE2E-FC6D-B26DEC8E0190}"/>
              </a:ext>
            </a:extLst>
          </p:cNvPr>
          <p:cNvSpPr txBox="1">
            <a:spLocks/>
          </p:cNvSpPr>
          <p:nvPr/>
        </p:nvSpPr>
        <p:spPr>
          <a:xfrm>
            <a:off x="937708" y="734461"/>
            <a:ext cx="10746292" cy="7500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EC7C69"/>
                </a:solidFill>
              </a:rPr>
              <a:t>Praktična vaja: </a:t>
            </a:r>
            <a:r>
              <a:rPr lang="en-US" sz="3600" b="1" dirty="0">
                <a:solidFill>
                  <a:srgbClr val="459597"/>
                </a:solidFill>
              </a:rPr>
              <a:t>Kartiranje potenciala za prilagodljivo ponovno uporabo v vaši skupnosti</a:t>
            </a:r>
          </a:p>
        </p:txBody>
      </p:sp>
      <p:sp>
        <p:nvSpPr>
          <p:cNvPr id="3" name="Text Placeholder 1">
            <a:extLst>
              <a:ext uri="{FF2B5EF4-FFF2-40B4-BE49-F238E27FC236}">
                <a16:creationId xmlns:a16="http://schemas.microsoft.com/office/drawing/2014/main" id="{1EB2B894-0480-8CD7-F934-ECF10C8020C0}"/>
              </a:ext>
            </a:extLst>
          </p:cNvPr>
          <p:cNvSpPr txBox="1">
            <a:spLocks/>
          </p:cNvSpPr>
          <p:nvPr/>
        </p:nvSpPr>
        <p:spPr>
          <a:xfrm>
            <a:off x="937707" y="2113402"/>
            <a:ext cx="4921221"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Ta vaja vam pomaga raziskati potencial ponovne uporabe obstoječe stavbe za trajnostni turizem. Ocenili boste izvedljivost resnične ali domišljijske strukture na podlagi dediščinske vrednosti, strukturne celovitosti in prilagodljivosti za uporabo gostov. Na koncu boste razumeli, kako neuporabljene prostore spremeniti v smiselne namestitve z majhnim vplivom na okolje.</a:t>
            </a:r>
          </a:p>
          <a:p>
            <a:pPr algn="l">
              <a:lnSpc>
                <a:spcPts val="2540"/>
              </a:lnSpc>
              <a:spcBef>
                <a:spcPts val="0"/>
              </a:spcBef>
            </a:pPr>
            <a:endParaRPr lang="en-US" sz="2400" dirty="0">
              <a:solidFill>
                <a:srgbClr val="414141"/>
              </a:solidFill>
            </a:endParaRPr>
          </a:p>
        </p:txBody>
      </p:sp>
    </p:spTree>
    <p:extLst>
      <p:ext uri="{BB962C8B-B14F-4D97-AF65-F5344CB8AC3E}">
        <p14:creationId xmlns:p14="http://schemas.microsoft.com/office/powerpoint/2010/main" val="1125695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414D-F3A9-4262-C0F5-032A6F39ACCF}"/>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C30E03D-A637-1A7D-5140-07BB1AC3E0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E8E237AD-6E49-AB92-3688-9CA2BBBB3C4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33</a:t>
            </a:fld>
            <a:endParaRPr lang="fr-CA" sz="1200" dirty="0">
              <a:solidFill>
                <a:schemeClr val="bg1"/>
              </a:solidFill>
            </a:endParaRPr>
          </a:p>
        </p:txBody>
      </p:sp>
      <p:sp>
        <p:nvSpPr>
          <p:cNvPr id="4" name="Text Placeholder 1">
            <a:extLst>
              <a:ext uri="{FF2B5EF4-FFF2-40B4-BE49-F238E27FC236}">
                <a16:creationId xmlns:a16="http://schemas.microsoft.com/office/drawing/2014/main" id="{62342E87-4ADC-7B37-5852-AB12DB6B3EB5}"/>
              </a:ext>
            </a:extLst>
          </p:cNvPr>
          <p:cNvSpPr txBox="1">
            <a:spLocks/>
          </p:cNvSpPr>
          <p:nvPr/>
        </p:nvSpPr>
        <p:spPr>
          <a:xfrm>
            <a:off x="937709" y="2208669"/>
            <a:ext cx="5158291"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400" b="1" dirty="0">
                <a:solidFill>
                  <a:srgbClr val="EC7C69"/>
                </a:solidFill>
              </a:rPr>
              <a:t>Korak 2: </a:t>
            </a:r>
          </a:p>
          <a:p>
            <a:pPr algn="l">
              <a:lnSpc>
                <a:spcPts val="2340"/>
              </a:lnSpc>
              <a:spcBef>
                <a:spcPts val="0"/>
              </a:spcBef>
              <a:buClr>
                <a:srgbClr val="459597"/>
              </a:buClr>
            </a:pPr>
            <a:r>
              <a:rPr lang="en-IE" sz="2400" b="1" dirty="0">
                <a:solidFill>
                  <a:srgbClr val="EC7C69"/>
                </a:solidFill>
              </a:rPr>
              <a:t>Poiščite 1–2 neuporabljene stavbe</a:t>
            </a:r>
          </a:p>
          <a:p>
            <a:pPr algn="l">
              <a:lnSpc>
                <a:spcPts val="2340"/>
              </a:lnSpc>
              <a:spcBef>
                <a:spcPts val="0"/>
              </a:spcBef>
              <a:buClr>
                <a:srgbClr val="459597"/>
              </a:buClr>
            </a:pPr>
            <a:endParaRPr lang="en-IE" sz="2400" b="1" dirty="0">
              <a:solidFill>
                <a:srgbClr val="EC7C69"/>
              </a:solidFill>
            </a:endParaRPr>
          </a:p>
          <a:p>
            <a:pPr algn="l">
              <a:lnSpc>
                <a:spcPts val="2340"/>
              </a:lnSpc>
              <a:spcBef>
                <a:spcPts val="0"/>
              </a:spcBef>
              <a:buClr>
                <a:srgbClr val="459597"/>
              </a:buClr>
            </a:pPr>
            <a:r>
              <a:rPr lang="en-IE" sz="2200" dirty="0">
                <a:solidFill>
                  <a:srgbClr val="414141"/>
                </a:solidFill>
              </a:rPr>
              <a:t>Na podlagi lastnega znanja, spletnih zemljevidov (npr. Google Maps) ali ogledov na terenu poiščite eno ali dve neuporabljani stavbi, ki bi bili primerni za prilagodljivo ponovno uporabo. To so lahko nekdanja šola, skedenj, železniška postaja, mestna hiša ali zgodovinska hiša.</a:t>
            </a: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2" name="Text Placeholder 5">
            <a:extLst>
              <a:ext uri="{FF2B5EF4-FFF2-40B4-BE49-F238E27FC236}">
                <a16:creationId xmlns:a16="http://schemas.microsoft.com/office/drawing/2014/main" id="{CCF2F574-F51E-B8B0-8585-3C3D22C9062B}"/>
              </a:ext>
            </a:extLst>
          </p:cNvPr>
          <p:cNvSpPr txBox="1">
            <a:spLocks/>
          </p:cNvSpPr>
          <p:nvPr/>
        </p:nvSpPr>
        <p:spPr>
          <a:xfrm>
            <a:off x="937708" y="734461"/>
            <a:ext cx="10436041" cy="7500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EC7C69"/>
                </a:solidFill>
              </a:rPr>
              <a:t>Praktična vaja: </a:t>
            </a:r>
            <a:r>
              <a:rPr lang="en-US" sz="3600" b="1" dirty="0">
                <a:solidFill>
                  <a:srgbClr val="459597"/>
                </a:solidFill>
              </a:rPr>
              <a:t>Kartiranje potenciala za prilagodljivo ponovno uporabo v vaši skupnosti</a:t>
            </a:r>
          </a:p>
          <a:p>
            <a:pPr marL="0" indent="0">
              <a:buFont typeface="Arial" panose="020B0604020202020204" pitchFamily="34" charset="0"/>
              <a:buNone/>
            </a:pPr>
            <a:endParaRPr lang="en-US" sz="3600" b="1" dirty="0">
              <a:solidFill>
                <a:srgbClr val="EC7C69"/>
              </a:solidFill>
            </a:endParaRPr>
          </a:p>
        </p:txBody>
      </p:sp>
      <p:sp>
        <p:nvSpPr>
          <p:cNvPr id="12" name="Freeform 11">
            <a:extLst>
              <a:ext uri="{FF2B5EF4-FFF2-40B4-BE49-F238E27FC236}">
                <a16:creationId xmlns:a16="http://schemas.microsoft.com/office/drawing/2014/main" id="{DCB4AD6D-10E6-B282-027C-EE66E92FE286}"/>
              </a:ext>
            </a:extLst>
          </p:cNvPr>
          <p:cNvSpPr/>
          <p:nvPr/>
        </p:nvSpPr>
        <p:spPr>
          <a:xfrm>
            <a:off x="6384757" y="2476793"/>
            <a:ext cx="4995017" cy="4381207"/>
          </a:xfrm>
          <a:custGeom>
            <a:avLst/>
            <a:gdLst>
              <a:gd name="connsiteX0" fmla="*/ 2617605 w 5235209"/>
              <a:gd name="connsiteY0" fmla="*/ 0 h 4591884"/>
              <a:gd name="connsiteX1" fmla="*/ 5235209 w 5235209"/>
              <a:gd name="connsiteY1" fmla="*/ 2932396 h 4591884"/>
              <a:gd name="connsiteX2" fmla="*/ 5229745 w 5235209"/>
              <a:gd name="connsiteY2" fmla="*/ 3097689 h 4591884"/>
              <a:gd name="connsiteX3" fmla="*/ 5235209 w 5235209"/>
              <a:gd name="connsiteY3" fmla="*/ 3097689 h 4591884"/>
              <a:gd name="connsiteX4" fmla="*/ 5235209 w 5235209"/>
              <a:gd name="connsiteY4" fmla="*/ 4305667 h 4591884"/>
              <a:gd name="connsiteX5" fmla="*/ 5235209 w 5235209"/>
              <a:gd name="connsiteY5" fmla="*/ 4470960 h 4591884"/>
              <a:gd name="connsiteX6" fmla="*/ 5235209 w 5235209"/>
              <a:gd name="connsiteY6" fmla="*/ 4587760 h 4591884"/>
              <a:gd name="connsiteX7" fmla="*/ 5226845 w 5235209"/>
              <a:gd name="connsiteY7" fmla="*/ 4587384 h 4591884"/>
              <a:gd name="connsiteX8" fmla="*/ 5090725 w 5235209"/>
              <a:gd name="connsiteY8" fmla="*/ 4591884 h 4591884"/>
              <a:gd name="connsiteX9" fmla="*/ 5090725 w 5235209"/>
              <a:gd name="connsiteY9" fmla="*/ 4587384 h 4591884"/>
              <a:gd name="connsiteX10" fmla="*/ 4095937 w 5235209"/>
              <a:gd name="connsiteY10" fmla="*/ 4587384 h 4591884"/>
              <a:gd name="connsiteX11" fmla="*/ 3959817 w 5235209"/>
              <a:gd name="connsiteY11" fmla="*/ 4587384 h 4591884"/>
              <a:gd name="connsiteX12" fmla="*/ 2426635 w 5235209"/>
              <a:gd name="connsiteY12" fmla="*/ 4587384 h 4591884"/>
              <a:gd name="connsiteX13" fmla="*/ 1295728 w 5235209"/>
              <a:gd name="connsiteY13" fmla="*/ 4587384 h 4591884"/>
              <a:gd name="connsiteX14" fmla="*/ 1295728 w 5235209"/>
              <a:gd name="connsiteY14" fmla="*/ 4587386 h 4591884"/>
              <a:gd name="connsiteX15" fmla="*/ 776797 w 5235209"/>
              <a:gd name="connsiteY15" fmla="*/ 4587386 h 4591884"/>
              <a:gd name="connsiteX16" fmla="*/ 0 w 5235209"/>
              <a:gd name="connsiteY16" fmla="*/ 4587386 h 4591884"/>
              <a:gd name="connsiteX17" fmla="*/ 0 w 5235209"/>
              <a:gd name="connsiteY17" fmla="*/ 4470960 h 4591884"/>
              <a:gd name="connsiteX18" fmla="*/ 0 w 5235209"/>
              <a:gd name="connsiteY18" fmla="*/ 4305667 h 4591884"/>
              <a:gd name="connsiteX19" fmla="*/ 0 w 5235209"/>
              <a:gd name="connsiteY19" fmla="*/ 3097689 h 4591884"/>
              <a:gd name="connsiteX20" fmla="*/ 5463 w 5235209"/>
              <a:gd name="connsiteY20" fmla="*/ 3097689 h 4591884"/>
              <a:gd name="connsiteX21" fmla="*/ 0 w 5235209"/>
              <a:gd name="connsiteY21" fmla="*/ 2932396 h 4591884"/>
              <a:gd name="connsiteX22" fmla="*/ 2617605 w 5235209"/>
              <a:gd name="connsiteY22" fmla="*/ 0 h 459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35209" h="4591884">
                <a:moveTo>
                  <a:pt x="2617605" y="0"/>
                </a:moveTo>
                <a:cubicBezTo>
                  <a:pt x="4065757" y="0"/>
                  <a:pt x="5235209" y="1316213"/>
                  <a:pt x="5235209" y="2932396"/>
                </a:cubicBezTo>
                <a:cubicBezTo>
                  <a:pt x="5235209" y="2987492"/>
                  <a:pt x="5235209" y="3048715"/>
                  <a:pt x="5229745" y="3097689"/>
                </a:cubicBezTo>
                <a:lnTo>
                  <a:pt x="5235209" y="3097689"/>
                </a:lnTo>
                <a:lnTo>
                  <a:pt x="5235209" y="4305667"/>
                </a:lnTo>
                <a:lnTo>
                  <a:pt x="5235209" y="4470960"/>
                </a:lnTo>
                <a:lnTo>
                  <a:pt x="5235209" y="4587760"/>
                </a:lnTo>
                <a:lnTo>
                  <a:pt x="5226845" y="4587384"/>
                </a:lnTo>
                <a:cubicBezTo>
                  <a:pt x="5181473" y="4587384"/>
                  <a:pt x="5136099" y="4587384"/>
                  <a:pt x="5090725" y="4591884"/>
                </a:cubicBezTo>
                <a:lnTo>
                  <a:pt x="5090725" y="4587384"/>
                </a:lnTo>
                <a:lnTo>
                  <a:pt x="4095937" y="4587384"/>
                </a:lnTo>
                <a:lnTo>
                  <a:pt x="3959817" y="4587384"/>
                </a:lnTo>
                <a:lnTo>
                  <a:pt x="2426635" y="4587384"/>
                </a:lnTo>
                <a:lnTo>
                  <a:pt x="1295728" y="4587384"/>
                </a:lnTo>
                <a:lnTo>
                  <a:pt x="1295728" y="4587386"/>
                </a:lnTo>
                <a:lnTo>
                  <a:pt x="776797" y="4587386"/>
                </a:lnTo>
                <a:lnTo>
                  <a:pt x="0" y="4587386"/>
                </a:lnTo>
                <a:lnTo>
                  <a:pt x="0" y="4470960"/>
                </a:lnTo>
                <a:lnTo>
                  <a:pt x="0" y="4305667"/>
                </a:lnTo>
                <a:lnTo>
                  <a:pt x="0" y="3097689"/>
                </a:lnTo>
                <a:lnTo>
                  <a:pt x="5463" y="3097689"/>
                </a:lnTo>
                <a:cubicBezTo>
                  <a:pt x="0" y="3042591"/>
                  <a:pt x="0" y="2987491"/>
                  <a:pt x="0" y="2932396"/>
                </a:cubicBezTo>
                <a:cubicBezTo>
                  <a:pt x="0" y="1310086"/>
                  <a:pt x="1169449" y="0"/>
                  <a:pt x="2617605" y="0"/>
                </a:cubicBezTo>
                <a:close/>
              </a:path>
            </a:pathLst>
          </a:custGeom>
          <a:blipFill>
            <a:blip r:embed="rId4"/>
            <a:srcRect/>
            <a:stretch>
              <a:fillRect t="-17968" b="-17968"/>
            </a:stretch>
          </a:blipFill>
        </p:spPr>
        <p:txBody>
          <a:bodyPr wrap="square" lIns="0" tIns="0" rIns="0" bIns="0" rtlCol="0">
            <a:noAutofit/>
          </a:bodyPr>
          <a:lstStyle/>
          <a:p>
            <a:endParaRPr>
              <a:solidFill>
                <a:srgbClr val="459597"/>
              </a:solidFill>
            </a:endParaRPr>
          </a:p>
        </p:txBody>
      </p:sp>
      <p:grpSp>
        <p:nvGrpSpPr>
          <p:cNvPr id="14" name="Group 13">
            <a:extLst>
              <a:ext uri="{FF2B5EF4-FFF2-40B4-BE49-F238E27FC236}">
                <a16:creationId xmlns:a16="http://schemas.microsoft.com/office/drawing/2014/main" id="{2F368827-0089-FFF9-EEFC-5465FFD89C01}"/>
              </a:ext>
            </a:extLst>
          </p:cNvPr>
          <p:cNvGrpSpPr/>
          <p:nvPr/>
        </p:nvGrpSpPr>
        <p:grpSpPr>
          <a:xfrm>
            <a:off x="4744075" y="5817033"/>
            <a:ext cx="3253859" cy="554397"/>
            <a:chOff x="1800741" y="6353467"/>
            <a:chExt cx="3253859" cy="554397"/>
          </a:xfrm>
        </p:grpSpPr>
        <p:sp>
          <p:nvSpPr>
            <p:cNvPr id="15" name="object 3">
              <a:extLst>
                <a:ext uri="{FF2B5EF4-FFF2-40B4-BE49-F238E27FC236}">
                  <a16:creationId xmlns:a16="http://schemas.microsoft.com/office/drawing/2014/main" id="{DF8CEEBD-916A-F91D-D9A0-0F85418A3691}"/>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6" name="Text Placeholder 6">
              <a:extLst>
                <a:ext uri="{FF2B5EF4-FFF2-40B4-BE49-F238E27FC236}">
                  <a16:creationId xmlns:a16="http://schemas.microsoft.com/office/drawing/2014/main" id="{F37F05EB-3590-40B4-EBD9-4D9B077CD779}"/>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a:t>
              </a:r>
              <a:r>
                <a:rPr lang="en-IE" sz="1200" dirty="0" err="1"/>
                <a:t>LoopHead Lighthouse.ie</a:t>
              </a:r>
              <a:endParaRPr lang="en-IE" sz="1200" dirty="0"/>
            </a:p>
          </p:txBody>
        </p:sp>
      </p:grpSp>
    </p:spTree>
    <p:extLst>
      <p:ext uri="{BB962C8B-B14F-4D97-AF65-F5344CB8AC3E}">
        <p14:creationId xmlns:p14="http://schemas.microsoft.com/office/powerpoint/2010/main" val="1501438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CED6A-D1DF-D93E-51FC-15F63CB4BFDD}"/>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46FAFF6-D0D8-2ECC-B317-BF3EBF59EB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C9E73FF0-F013-5024-55C1-0B04C386C79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34</a:t>
            </a:fld>
            <a:endParaRPr lang="fr-CA" sz="1200" dirty="0">
              <a:solidFill>
                <a:schemeClr val="bg1"/>
              </a:solidFill>
            </a:endParaRPr>
          </a:p>
        </p:txBody>
      </p:sp>
      <p:sp>
        <p:nvSpPr>
          <p:cNvPr id="4" name="Text Placeholder 1">
            <a:extLst>
              <a:ext uri="{FF2B5EF4-FFF2-40B4-BE49-F238E27FC236}">
                <a16:creationId xmlns:a16="http://schemas.microsoft.com/office/drawing/2014/main" id="{417E73FF-A194-F066-D844-493F8CFD8053}"/>
              </a:ext>
            </a:extLst>
          </p:cNvPr>
          <p:cNvSpPr txBox="1">
            <a:spLocks/>
          </p:cNvSpPr>
          <p:nvPr/>
        </p:nvSpPr>
        <p:spPr>
          <a:xfrm>
            <a:off x="937709" y="2075370"/>
            <a:ext cx="2719891"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400" b="1" dirty="0">
                <a:solidFill>
                  <a:srgbClr val="EC7C69"/>
                </a:solidFill>
              </a:rPr>
              <a:t>Korak 3:  </a:t>
            </a:r>
          </a:p>
          <a:p>
            <a:pPr algn="l">
              <a:lnSpc>
                <a:spcPts val="2340"/>
              </a:lnSpc>
              <a:spcBef>
                <a:spcPts val="0"/>
              </a:spcBef>
              <a:buClr>
                <a:srgbClr val="459597"/>
              </a:buClr>
            </a:pPr>
            <a:r>
              <a:rPr lang="en-IE" sz="2400" b="1" dirty="0">
                <a:solidFill>
                  <a:srgbClr val="EC7C69"/>
                </a:solidFill>
              </a:rPr>
              <a:t>Ocenite izvedljivost</a:t>
            </a:r>
          </a:p>
          <a:p>
            <a:pPr algn="l">
              <a:lnSpc>
                <a:spcPts val="2340"/>
              </a:lnSpc>
              <a:spcBef>
                <a:spcPts val="0"/>
              </a:spcBef>
              <a:buClr>
                <a:srgbClr val="459597"/>
              </a:buClr>
            </a:pPr>
            <a:endParaRPr lang="en-IE" sz="2400" b="1" dirty="0">
              <a:solidFill>
                <a:srgbClr val="EC7C69"/>
              </a:solidFill>
            </a:endParaRPr>
          </a:p>
          <a:p>
            <a:pPr algn="l">
              <a:lnSpc>
                <a:spcPts val="2340"/>
              </a:lnSpc>
              <a:spcBef>
                <a:spcPts val="0"/>
              </a:spcBef>
              <a:buClr>
                <a:srgbClr val="459597"/>
              </a:buClr>
            </a:pPr>
            <a:r>
              <a:rPr lang="en-US" sz="2200" dirty="0">
                <a:solidFill>
                  <a:srgbClr val="414141"/>
                </a:solidFill>
              </a:rPr>
              <a:t>Uporabite naslednja merila za kratko oceno (1 </a:t>
            </a:r>
            <a:r>
              <a:rPr lang="en-US" sz="2200" dirty="0" err="1">
                <a:solidFill>
                  <a:srgbClr val="414141"/>
                </a:solidFill>
              </a:rPr>
              <a:t>odstavek</a:t>
            </a:r>
            <a:r>
              <a:rPr lang="en-US" sz="2200" dirty="0">
                <a:solidFill>
                  <a:srgbClr val="414141"/>
                </a:solidFill>
              </a:rPr>
              <a:t> </a:t>
            </a:r>
            <a:r>
              <a:rPr lang="en-US" sz="2200" dirty="0" err="1">
                <a:solidFill>
                  <a:srgbClr val="414141"/>
                </a:solidFill>
              </a:rPr>
              <a:t>na</a:t>
            </a:r>
            <a:r>
              <a:rPr lang="en-US" sz="2200" dirty="0">
                <a:solidFill>
                  <a:srgbClr val="414141"/>
                </a:solidFill>
              </a:rPr>
              <a:t> </a:t>
            </a:r>
            <a:r>
              <a:rPr lang="en-US" sz="2200" dirty="0" err="1">
                <a:solidFill>
                  <a:srgbClr val="414141"/>
                </a:solidFill>
              </a:rPr>
              <a:t>točko</a:t>
            </a:r>
            <a:r>
              <a:rPr lang="en-US" sz="2200" dirty="0">
                <a:solidFill>
                  <a:srgbClr val="414141"/>
                </a:solidFill>
              </a:rPr>
              <a:t>)</a:t>
            </a:r>
            <a:endParaRPr lang="en-US" sz="2400" dirty="0">
              <a:solidFill>
                <a:srgbClr val="414141"/>
              </a:solidFill>
            </a:endParaRPr>
          </a:p>
        </p:txBody>
      </p:sp>
      <p:sp>
        <p:nvSpPr>
          <p:cNvPr id="2" name="Text Placeholder 5">
            <a:extLst>
              <a:ext uri="{FF2B5EF4-FFF2-40B4-BE49-F238E27FC236}">
                <a16:creationId xmlns:a16="http://schemas.microsoft.com/office/drawing/2014/main" id="{42AF8CF7-1B4D-074A-FD37-CF4801AF6723}"/>
              </a:ext>
            </a:extLst>
          </p:cNvPr>
          <p:cNvSpPr txBox="1">
            <a:spLocks/>
          </p:cNvSpPr>
          <p:nvPr/>
        </p:nvSpPr>
        <p:spPr>
          <a:xfrm>
            <a:off x="937708" y="734461"/>
            <a:ext cx="10257830" cy="7500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EC7C69"/>
                </a:solidFill>
              </a:rPr>
              <a:t>Praktična vaja: </a:t>
            </a:r>
            <a:r>
              <a:rPr lang="en-US" sz="3600" b="1" dirty="0">
                <a:solidFill>
                  <a:srgbClr val="459597"/>
                </a:solidFill>
              </a:rPr>
              <a:t>Kartiranje potenciala za prilagodljivo ponovno uporabo v vaši skupnosti</a:t>
            </a:r>
          </a:p>
        </p:txBody>
      </p:sp>
      <p:sp>
        <p:nvSpPr>
          <p:cNvPr id="3" name="Text Placeholder 1">
            <a:extLst>
              <a:ext uri="{FF2B5EF4-FFF2-40B4-BE49-F238E27FC236}">
                <a16:creationId xmlns:a16="http://schemas.microsoft.com/office/drawing/2014/main" id="{38C86E08-8E43-4D6A-D26F-FD4700329DAD}"/>
              </a:ext>
            </a:extLst>
          </p:cNvPr>
          <p:cNvSpPr txBox="1">
            <a:spLocks/>
          </p:cNvSpPr>
          <p:nvPr/>
        </p:nvSpPr>
        <p:spPr>
          <a:xfrm>
            <a:off x="3918767" y="1821370"/>
            <a:ext cx="7691636" cy="4935030"/>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340"/>
              </a:lnSpc>
              <a:spcBef>
                <a:spcPts val="0"/>
              </a:spcBef>
              <a:spcAft>
                <a:spcPts val="600"/>
              </a:spcAft>
              <a:buClr>
                <a:srgbClr val="459597"/>
              </a:buClr>
              <a:buFont typeface="Wingdings" pitchFamily="2" charset="2"/>
              <a:buChar char="q"/>
            </a:pPr>
            <a:r>
              <a:rPr lang="en-IE" sz="2200" b="1" dirty="0">
                <a:solidFill>
                  <a:srgbClr val="414141"/>
                </a:solidFill>
              </a:rPr>
              <a:t>Kulturna vrednost: </a:t>
            </a:r>
            <a:r>
              <a:rPr lang="en-IE" sz="2200" dirty="0">
                <a:solidFill>
                  <a:srgbClr val="414141"/>
                </a:solidFill>
              </a:rPr>
              <a:t>Ali ima stavba arhitekturni, zgodovinski ali simboličen pomen za lokalno skupnost?</a:t>
            </a:r>
          </a:p>
          <a:p>
            <a:pPr marL="342900" indent="-342900" algn="l">
              <a:lnSpc>
                <a:spcPts val="2340"/>
              </a:lnSpc>
              <a:spcBef>
                <a:spcPts val="0"/>
              </a:spcBef>
              <a:spcAft>
                <a:spcPts val="600"/>
              </a:spcAft>
              <a:buClr>
                <a:srgbClr val="459597"/>
              </a:buClr>
              <a:buFont typeface="Wingdings" pitchFamily="2" charset="2"/>
              <a:buChar char="q"/>
            </a:pPr>
            <a:r>
              <a:rPr lang="en-IE" sz="2200" b="1" dirty="0">
                <a:solidFill>
                  <a:srgbClr val="414141"/>
                </a:solidFill>
              </a:rPr>
              <a:t>Strukturno stanje: </a:t>
            </a:r>
            <a:r>
              <a:rPr lang="en-IE" sz="2200" dirty="0">
                <a:solidFill>
                  <a:srgbClr val="414141"/>
                </a:solidFill>
              </a:rPr>
              <a:t>Ali je na podlagi opazovanja ali javno dostopnih podatkov videti, da je stavba v uporabnem ali obnovljivem stanju?</a:t>
            </a:r>
          </a:p>
          <a:p>
            <a:pPr marL="342900" indent="-342900" algn="l">
              <a:lnSpc>
                <a:spcPts val="2340"/>
              </a:lnSpc>
              <a:spcBef>
                <a:spcPts val="0"/>
              </a:spcBef>
              <a:spcAft>
                <a:spcPts val="600"/>
              </a:spcAft>
              <a:buClr>
                <a:srgbClr val="459597"/>
              </a:buClr>
              <a:buFont typeface="Wingdings" pitchFamily="2" charset="2"/>
              <a:buChar char="q"/>
            </a:pPr>
            <a:r>
              <a:rPr lang="en-IE" sz="2200" b="1" dirty="0">
                <a:solidFill>
                  <a:srgbClr val="414141"/>
                </a:solidFill>
              </a:rPr>
              <a:t>Dostop do infrastrukture</a:t>
            </a:r>
            <a:r>
              <a:rPr lang="en-IE" sz="2200" dirty="0">
                <a:solidFill>
                  <a:srgbClr val="414141"/>
                </a:solidFill>
              </a:rPr>
              <a:t>: Ali je lokacija dostopna po cesti? Ali so v bližini osnovne komunalne storitve (elektrika, voda)?</a:t>
            </a:r>
          </a:p>
          <a:p>
            <a:pPr marL="342900" indent="-342900" algn="l">
              <a:lnSpc>
                <a:spcPts val="2340"/>
              </a:lnSpc>
              <a:spcBef>
                <a:spcPts val="0"/>
              </a:spcBef>
              <a:spcAft>
                <a:spcPts val="600"/>
              </a:spcAft>
              <a:buClr>
                <a:srgbClr val="459597"/>
              </a:buClr>
              <a:buFont typeface="Wingdings" pitchFamily="2" charset="2"/>
              <a:buChar char="q"/>
            </a:pPr>
            <a:r>
              <a:rPr lang="en-IE" sz="2200" b="1" dirty="0">
                <a:solidFill>
                  <a:srgbClr val="414141"/>
                </a:solidFill>
              </a:rPr>
              <a:t>Turistični kontekst</a:t>
            </a:r>
            <a:r>
              <a:rPr lang="en-IE" sz="2200" dirty="0">
                <a:solidFill>
                  <a:srgbClr val="414141"/>
                </a:solidFill>
              </a:rPr>
              <a:t>: Ali je stavba blizu obstoječih ali potencialnih turističnih znamenitosti (npr. pohodniške poti, spomeniška območja, kulturni dogodki)?</a:t>
            </a:r>
          </a:p>
          <a:p>
            <a:pPr marL="342900" indent="-342900" algn="l">
              <a:lnSpc>
                <a:spcPts val="2340"/>
              </a:lnSpc>
              <a:spcBef>
                <a:spcPts val="0"/>
              </a:spcBef>
              <a:spcAft>
                <a:spcPts val="600"/>
              </a:spcAft>
              <a:buClr>
                <a:srgbClr val="459597"/>
              </a:buClr>
              <a:buFont typeface="Wingdings" pitchFamily="2" charset="2"/>
              <a:buChar char="q"/>
            </a:pPr>
            <a:r>
              <a:rPr lang="en-IE" sz="2200" b="1" dirty="0">
                <a:solidFill>
                  <a:srgbClr val="414141"/>
                </a:solidFill>
              </a:rPr>
              <a:t>Prostorsko načrtovanje in dovoljenja (če so znana): </a:t>
            </a:r>
            <a:r>
              <a:rPr lang="en-IE" sz="2200" dirty="0">
                <a:solidFill>
                  <a:srgbClr val="414141"/>
                </a:solidFill>
              </a:rPr>
              <a:t>Ali je območje primerno ali že prostorsko načrtovano za turizem/gostinstvo?</a:t>
            </a:r>
          </a:p>
          <a:p>
            <a:pPr algn="l">
              <a:lnSpc>
                <a:spcPts val="2340"/>
              </a:lnSpc>
              <a:spcBef>
                <a:spcPts val="0"/>
              </a:spcBef>
              <a:spcAft>
                <a:spcPts val="600"/>
              </a:spcAft>
              <a:buClr>
                <a:srgbClr val="459597"/>
              </a:buClr>
            </a:pPr>
            <a:endParaRPr lang="en-IE" sz="2200" dirty="0">
              <a:solidFill>
                <a:srgbClr val="414141"/>
              </a:solidFill>
            </a:endParaRPr>
          </a:p>
          <a:p>
            <a:pPr algn="l">
              <a:lnSpc>
                <a:spcPts val="2340"/>
              </a:lnSpc>
              <a:spcBef>
                <a:spcPts val="0"/>
              </a:spcBef>
              <a:spcAft>
                <a:spcPts val="600"/>
              </a:spcAft>
              <a:buClr>
                <a:srgbClr val="459597"/>
              </a:buClr>
            </a:pPr>
            <a:endParaRPr lang="en-IE" sz="2200" dirty="0">
              <a:solidFill>
                <a:srgbClr val="414141"/>
              </a:solidFill>
            </a:endParaRPr>
          </a:p>
          <a:p>
            <a:pPr marL="457200" indent="-457200" algn="l">
              <a:lnSpc>
                <a:spcPts val="2340"/>
              </a:lnSpc>
              <a:spcBef>
                <a:spcPts val="0"/>
              </a:spcBef>
              <a:spcAft>
                <a:spcPts val="600"/>
              </a:spcAft>
              <a:buClr>
                <a:srgbClr val="459597"/>
              </a:buClr>
              <a:buFont typeface="+mj-lt"/>
              <a:buAutoNum type="arabicPeriod"/>
            </a:pPr>
            <a:endParaRPr lang="en-IE" sz="2400" dirty="0">
              <a:solidFill>
                <a:srgbClr val="414141"/>
              </a:solidFill>
            </a:endParaRPr>
          </a:p>
          <a:p>
            <a:pPr algn="l">
              <a:lnSpc>
                <a:spcPts val="2540"/>
              </a:lnSpc>
              <a:spcBef>
                <a:spcPts val="0"/>
              </a:spcBef>
              <a:spcAft>
                <a:spcPts val="600"/>
              </a:spcAft>
            </a:pPr>
            <a:endParaRPr lang="en-US" sz="2400" dirty="0">
              <a:solidFill>
                <a:srgbClr val="414141"/>
              </a:solidFill>
            </a:endParaRPr>
          </a:p>
        </p:txBody>
      </p:sp>
      <p:cxnSp>
        <p:nvCxnSpPr>
          <p:cNvPr id="5" name="Straight Connector 4">
            <a:extLst>
              <a:ext uri="{FF2B5EF4-FFF2-40B4-BE49-F238E27FC236}">
                <a16:creationId xmlns:a16="http://schemas.microsoft.com/office/drawing/2014/main" id="{70F1059F-5E35-4D40-36C8-B6E820CC9455}"/>
              </a:ext>
            </a:extLst>
          </p:cNvPr>
          <p:cNvCxnSpPr>
            <a:cxnSpLocks/>
          </p:cNvCxnSpPr>
          <p:nvPr/>
        </p:nvCxnSpPr>
        <p:spPr>
          <a:xfrm>
            <a:off x="3657600" y="2075370"/>
            <a:ext cx="0" cy="3715830"/>
          </a:xfrm>
          <a:prstGeom prst="line">
            <a:avLst/>
          </a:prstGeom>
          <a:ln w="12700">
            <a:solidFill>
              <a:srgbClr val="459597"/>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1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55BD0-233A-9FBC-0C1E-E16E7BD42723}"/>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FA29135E-FD5D-2A50-BE0C-AC908A4E99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D5CDD66E-7B24-D47D-F446-0F280291EAF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35</a:t>
            </a:fld>
            <a:endParaRPr lang="fr-CA" sz="1200" dirty="0">
              <a:solidFill>
                <a:schemeClr val="bg1"/>
              </a:solidFill>
            </a:endParaRPr>
          </a:p>
        </p:txBody>
      </p:sp>
      <p:sp>
        <p:nvSpPr>
          <p:cNvPr id="2" name="Text Placeholder 5">
            <a:extLst>
              <a:ext uri="{FF2B5EF4-FFF2-40B4-BE49-F238E27FC236}">
                <a16:creationId xmlns:a16="http://schemas.microsoft.com/office/drawing/2014/main" id="{F8F29D3C-8DED-84C0-D6F0-308DDAB0BCCE}"/>
              </a:ext>
            </a:extLst>
          </p:cNvPr>
          <p:cNvSpPr txBox="1">
            <a:spLocks/>
          </p:cNvSpPr>
          <p:nvPr/>
        </p:nvSpPr>
        <p:spPr>
          <a:xfrm>
            <a:off x="986554" y="734461"/>
            <a:ext cx="10414138" cy="7500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EC7C69"/>
                </a:solidFill>
              </a:rPr>
              <a:t>Praktična vaja: </a:t>
            </a:r>
            <a:r>
              <a:rPr lang="en-US" sz="3600" b="1" dirty="0">
                <a:solidFill>
                  <a:srgbClr val="459597"/>
                </a:solidFill>
              </a:rPr>
              <a:t>Kartiranje potenciala za prilagodljivo ponovno uporabo v vaši skupnosti</a:t>
            </a:r>
          </a:p>
        </p:txBody>
      </p:sp>
      <p:sp>
        <p:nvSpPr>
          <p:cNvPr id="3" name="Text Placeholder 1">
            <a:extLst>
              <a:ext uri="{FF2B5EF4-FFF2-40B4-BE49-F238E27FC236}">
                <a16:creationId xmlns:a16="http://schemas.microsoft.com/office/drawing/2014/main" id="{B77E17EE-4271-DC79-9742-762CB9B3BAAC}"/>
              </a:ext>
            </a:extLst>
          </p:cNvPr>
          <p:cNvSpPr txBox="1">
            <a:spLocks/>
          </p:cNvSpPr>
          <p:nvPr/>
        </p:nvSpPr>
        <p:spPr>
          <a:xfrm>
            <a:off x="988508" y="2193060"/>
            <a:ext cx="490073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400" b="1" dirty="0">
                <a:solidFill>
                  <a:srgbClr val="EC7C69"/>
                </a:solidFill>
              </a:rPr>
              <a:t>Korak 4:  </a:t>
            </a:r>
          </a:p>
          <a:p>
            <a:pPr algn="l">
              <a:lnSpc>
                <a:spcPts val="2340"/>
              </a:lnSpc>
              <a:spcBef>
                <a:spcPts val="0"/>
              </a:spcBef>
              <a:buClr>
                <a:srgbClr val="459597"/>
              </a:buClr>
            </a:pPr>
            <a:r>
              <a:rPr lang="en-IE" sz="2400" b="1" dirty="0">
                <a:solidFill>
                  <a:srgbClr val="EC7C69"/>
                </a:solidFill>
              </a:rPr>
              <a:t>Ocenite izvedljivost</a:t>
            </a:r>
          </a:p>
          <a:p>
            <a:pPr algn="l">
              <a:lnSpc>
                <a:spcPts val="2340"/>
              </a:lnSpc>
              <a:spcBef>
                <a:spcPts val="0"/>
              </a:spcBef>
              <a:buClr>
                <a:srgbClr val="459597"/>
              </a:buClr>
            </a:pPr>
            <a:endParaRPr lang="en-IE" sz="2400" b="1" dirty="0">
              <a:solidFill>
                <a:srgbClr val="EC7C69"/>
              </a:solidFill>
            </a:endParaRPr>
          </a:p>
          <a:p>
            <a:pPr algn="l">
              <a:lnSpc>
                <a:spcPts val="2340"/>
              </a:lnSpc>
              <a:spcBef>
                <a:spcPts val="0"/>
              </a:spcBef>
              <a:buClr>
                <a:srgbClr val="459597"/>
              </a:buClr>
            </a:pPr>
            <a:r>
              <a:rPr lang="en-IE" sz="2200" dirty="0">
                <a:solidFill>
                  <a:srgbClr val="414141"/>
                </a:solidFill>
              </a:rPr>
              <a:t>Narišite ali opišite, kako bi se prostor lahko preoblikoval v alternativno nastanitev. Vključite 3–5 značilnosti, ki bi ohranile identiteto stavbe in jo hkrati naredile funkcionalno (npr. ohranitev kamnitih zidov, preoblikovanje učilnic v apartmaje, dodajanje skupne kuhinje v nekdanji dvorani).</a:t>
            </a: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p:txBody>
      </p:sp>
      <p:sp>
        <p:nvSpPr>
          <p:cNvPr id="14" name="Freeform 13">
            <a:extLst>
              <a:ext uri="{FF2B5EF4-FFF2-40B4-BE49-F238E27FC236}">
                <a16:creationId xmlns:a16="http://schemas.microsoft.com/office/drawing/2014/main" id="{0242F95E-93D3-3F78-1DD1-1D0D6E2F4BE9}"/>
              </a:ext>
            </a:extLst>
          </p:cNvPr>
          <p:cNvSpPr/>
          <p:nvPr/>
        </p:nvSpPr>
        <p:spPr>
          <a:xfrm rot="5400000" flipH="1">
            <a:off x="6466504" y="2480128"/>
            <a:ext cx="4684938" cy="4113563"/>
          </a:xfrm>
          <a:custGeom>
            <a:avLst/>
            <a:gdLst>
              <a:gd name="connsiteX0" fmla="*/ 4684938 w 4684938"/>
              <a:gd name="connsiteY0" fmla="*/ 3767051 h 4113563"/>
              <a:gd name="connsiteX1" fmla="*/ 4684938 w 4684938"/>
              <a:gd name="connsiteY1" fmla="*/ 3309629 h 4113563"/>
              <a:gd name="connsiteX2" fmla="*/ 4684938 w 4684938"/>
              <a:gd name="connsiteY2" fmla="*/ 3240048 h 4113563"/>
              <a:gd name="connsiteX3" fmla="*/ 4684938 w 4684938"/>
              <a:gd name="connsiteY3" fmla="*/ 2782627 h 4113563"/>
              <a:gd name="connsiteX4" fmla="*/ 4684938 w 4684938"/>
              <a:gd name="connsiteY4" fmla="*/ 984426 h 4113563"/>
              <a:gd name="connsiteX5" fmla="*/ 4684938 w 4684938"/>
              <a:gd name="connsiteY5" fmla="*/ 527003 h 4113563"/>
              <a:gd name="connsiteX6" fmla="*/ 4684938 w 4684938"/>
              <a:gd name="connsiteY6" fmla="*/ 457422 h 4113563"/>
              <a:gd name="connsiteX7" fmla="*/ 4684938 w 4684938"/>
              <a:gd name="connsiteY7" fmla="*/ 0 h 4113563"/>
              <a:gd name="connsiteX8" fmla="*/ 4148380 w 4684938"/>
              <a:gd name="connsiteY8" fmla="*/ 0 h 4113563"/>
              <a:gd name="connsiteX9" fmla="*/ 3053121 w 4684938"/>
              <a:gd name="connsiteY9" fmla="*/ 0 h 4113563"/>
              <a:gd name="connsiteX10" fmla="*/ 2605758 w 4684938"/>
              <a:gd name="connsiteY10" fmla="*/ 0 h 4113563"/>
              <a:gd name="connsiteX11" fmla="*/ 2389333 w 4684938"/>
              <a:gd name="connsiteY11" fmla="*/ 0 h 4113563"/>
              <a:gd name="connsiteX12" fmla="*/ 2339507 w 4684938"/>
              <a:gd name="connsiteY12" fmla="*/ 0 h 4113563"/>
              <a:gd name="connsiteX13" fmla="*/ 287842 w 4684938"/>
              <a:gd name="connsiteY13" fmla="*/ 0 h 4113563"/>
              <a:gd name="connsiteX14" fmla="*/ 0 w 4684938"/>
              <a:gd name="connsiteY14" fmla="*/ 0 h 4113563"/>
              <a:gd name="connsiteX15" fmla="*/ 0 w 4684938"/>
              <a:gd name="connsiteY15" fmla="*/ 406245 h 4113563"/>
              <a:gd name="connsiteX16" fmla="*/ 6809 w 4684938"/>
              <a:gd name="connsiteY16" fmla="*/ 406245 h 4113563"/>
              <a:gd name="connsiteX17" fmla="*/ 6809 w 4684938"/>
              <a:gd name="connsiteY17" fmla="*/ 1713759 h 4113563"/>
              <a:gd name="connsiteX18" fmla="*/ 6809 w 4684938"/>
              <a:gd name="connsiteY18" fmla="*/ 2250314 h 4113563"/>
              <a:gd name="connsiteX19" fmla="*/ 6808 w 4684938"/>
              <a:gd name="connsiteY19" fmla="*/ 2250314 h 4113563"/>
              <a:gd name="connsiteX20" fmla="*/ 6810 w 4684938"/>
              <a:gd name="connsiteY20" fmla="*/ 3792936 h 4113563"/>
              <a:gd name="connsiteX21" fmla="*/ 6810 w 4684938"/>
              <a:gd name="connsiteY21" fmla="*/ 4113563 h 4113563"/>
              <a:gd name="connsiteX22" fmla="*/ 675472 w 4684938"/>
              <a:gd name="connsiteY22" fmla="*/ 4113563 h 4113563"/>
              <a:gd name="connsiteX23" fmla="*/ 1389086 w 4684938"/>
              <a:gd name="connsiteY23" fmla="*/ 4113563 h 4113563"/>
              <a:gd name="connsiteX24" fmla="*/ 1464635 w 4684938"/>
              <a:gd name="connsiteY24" fmla="*/ 4108443 h 4113563"/>
              <a:gd name="connsiteX25" fmla="*/ 1831524 w 4684938"/>
              <a:gd name="connsiteY25" fmla="*/ 4108443 h 4113563"/>
              <a:gd name="connsiteX26" fmla="*/ 2394453 w 4684938"/>
              <a:gd name="connsiteY26" fmla="*/ 4108443 h 4113563"/>
              <a:gd name="connsiteX27" fmla="*/ 2394453 w 4684938"/>
              <a:gd name="connsiteY27" fmla="*/ 4113563 h 4113563"/>
              <a:gd name="connsiteX28" fmla="*/ 2897212 w 4684938"/>
              <a:gd name="connsiteY28" fmla="*/ 4113563 h 4113563"/>
              <a:gd name="connsiteX29" fmla="*/ 3433770 w 4684938"/>
              <a:gd name="connsiteY29" fmla="*/ 4113563 h 4113563"/>
              <a:gd name="connsiteX30" fmla="*/ 3490574 w 4684938"/>
              <a:gd name="connsiteY30" fmla="*/ 4108443 h 4113563"/>
              <a:gd name="connsiteX31" fmla="*/ 3766434 w 4684938"/>
              <a:gd name="connsiteY31" fmla="*/ 4108443 h 4113563"/>
              <a:gd name="connsiteX32" fmla="*/ 4302991 w 4684938"/>
              <a:gd name="connsiteY32" fmla="*/ 4108443 h 4113563"/>
              <a:gd name="connsiteX33" fmla="*/ 4684938 w 4684938"/>
              <a:gd name="connsiteY33" fmla="*/ 3767051 h 411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84938" h="4113563">
                <a:moveTo>
                  <a:pt x="4684938" y="3767051"/>
                </a:moveTo>
                <a:lnTo>
                  <a:pt x="4684938" y="3309629"/>
                </a:lnTo>
                <a:lnTo>
                  <a:pt x="4684938" y="3240048"/>
                </a:lnTo>
                <a:lnTo>
                  <a:pt x="4684938" y="2782627"/>
                </a:lnTo>
                <a:lnTo>
                  <a:pt x="4684938" y="984426"/>
                </a:lnTo>
                <a:lnTo>
                  <a:pt x="4684938" y="527003"/>
                </a:lnTo>
                <a:lnTo>
                  <a:pt x="4684938" y="457422"/>
                </a:lnTo>
                <a:lnTo>
                  <a:pt x="4684938" y="0"/>
                </a:lnTo>
                <a:lnTo>
                  <a:pt x="4148380" y="0"/>
                </a:lnTo>
                <a:lnTo>
                  <a:pt x="3053121" y="0"/>
                </a:lnTo>
                <a:lnTo>
                  <a:pt x="2605758" y="0"/>
                </a:lnTo>
                <a:lnTo>
                  <a:pt x="2389333" y="0"/>
                </a:lnTo>
                <a:lnTo>
                  <a:pt x="2339507" y="0"/>
                </a:lnTo>
                <a:lnTo>
                  <a:pt x="287842" y="0"/>
                </a:lnTo>
                <a:lnTo>
                  <a:pt x="0" y="0"/>
                </a:lnTo>
                <a:lnTo>
                  <a:pt x="0" y="406245"/>
                </a:lnTo>
                <a:lnTo>
                  <a:pt x="6809" y="406245"/>
                </a:lnTo>
                <a:lnTo>
                  <a:pt x="6809" y="1713759"/>
                </a:lnTo>
                <a:lnTo>
                  <a:pt x="6809" y="2250314"/>
                </a:lnTo>
                <a:lnTo>
                  <a:pt x="6808" y="2250314"/>
                </a:lnTo>
                <a:lnTo>
                  <a:pt x="6810" y="3792936"/>
                </a:lnTo>
                <a:lnTo>
                  <a:pt x="6810" y="4113563"/>
                </a:lnTo>
                <a:lnTo>
                  <a:pt x="675472" y="4113563"/>
                </a:lnTo>
                <a:lnTo>
                  <a:pt x="1389086" y="4113563"/>
                </a:lnTo>
                <a:lnTo>
                  <a:pt x="1464635" y="4108443"/>
                </a:lnTo>
                <a:lnTo>
                  <a:pt x="1831524" y="4108443"/>
                </a:lnTo>
                <a:lnTo>
                  <a:pt x="2394453" y="4108443"/>
                </a:lnTo>
                <a:lnTo>
                  <a:pt x="2394453" y="4113563"/>
                </a:lnTo>
                <a:lnTo>
                  <a:pt x="2897212" y="4113563"/>
                </a:lnTo>
                <a:lnTo>
                  <a:pt x="3433770" y="4113563"/>
                </a:lnTo>
                <a:lnTo>
                  <a:pt x="3490574" y="4108443"/>
                </a:lnTo>
                <a:lnTo>
                  <a:pt x="3766434" y="4108443"/>
                </a:lnTo>
                <a:lnTo>
                  <a:pt x="4302991" y="4108443"/>
                </a:lnTo>
                <a:cubicBezTo>
                  <a:pt x="4514627" y="4108443"/>
                  <a:pt x="4684938" y="3955096"/>
                  <a:pt x="4684938" y="376705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A32A3E4C-7EEC-AB9D-26EE-5C91BFCC0C75}"/>
              </a:ext>
            </a:extLst>
          </p:cNvPr>
          <p:cNvSpPr txBox="1">
            <a:spLocks/>
          </p:cNvSpPr>
          <p:nvPr/>
        </p:nvSpPr>
        <p:spPr>
          <a:xfrm>
            <a:off x="7083890" y="2636242"/>
            <a:ext cx="3450169" cy="2783361"/>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dirty="0"/>
              <a:t>Razmislek</a:t>
            </a:r>
          </a:p>
          <a:p>
            <a:pPr algn="l">
              <a:lnSpc>
                <a:spcPct val="100000"/>
              </a:lnSpc>
              <a:spcBef>
                <a:spcPts val="0"/>
              </a:spcBef>
            </a:pPr>
            <a:endParaRPr lang="en-IE" sz="800" b="1" dirty="0"/>
          </a:p>
          <a:p>
            <a:pPr algn="l">
              <a:lnSpc>
                <a:spcPts val="2340"/>
              </a:lnSpc>
              <a:spcBef>
                <a:spcPts val="0"/>
              </a:spcBef>
              <a:buClr>
                <a:srgbClr val="459597"/>
              </a:buClr>
            </a:pPr>
            <a:r>
              <a:rPr lang="en-IE" sz="2200" dirty="0"/>
              <a:t>V kratkem odstavku razmislite, kaj vas najbolj navdušuje pri prilagodljivi ponovni uporabi in kakšni izzivi bi se lahko pojavili pri uresničevanju te vizije.</a:t>
            </a:r>
          </a:p>
          <a:p>
            <a:pPr algn="l">
              <a:lnSpc>
                <a:spcPts val="2540"/>
              </a:lnSpc>
              <a:spcBef>
                <a:spcPts val="0"/>
              </a:spcBef>
              <a:buClr>
                <a:srgbClr val="459597"/>
              </a:buClr>
            </a:pPr>
            <a:endParaRPr lang="en-IE" sz="2200" dirty="0"/>
          </a:p>
          <a:p>
            <a:pPr algn="l">
              <a:lnSpc>
                <a:spcPts val="2540"/>
              </a:lnSpc>
              <a:spcBef>
                <a:spcPts val="0"/>
              </a:spcBef>
            </a:pPr>
            <a:endParaRPr lang="en-US" sz="2400" dirty="0"/>
          </a:p>
        </p:txBody>
      </p:sp>
      <p:pic>
        <p:nvPicPr>
          <p:cNvPr id="15" name="Picture 14">
            <a:extLst>
              <a:ext uri="{FF2B5EF4-FFF2-40B4-BE49-F238E27FC236}">
                <a16:creationId xmlns:a16="http://schemas.microsoft.com/office/drawing/2014/main" id="{B12161FA-7256-DEF6-739C-F65AA56DCE46}"/>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9438" t="-10658" r="-1236" b="60560"/>
          <a:stretch/>
        </p:blipFill>
        <p:spPr>
          <a:xfrm>
            <a:off x="8323344" y="4468667"/>
            <a:ext cx="3580276" cy="2659133"/>
          </a:xfrm>
          <a:prstGeom prst="rect">
            <a:avLst/>
          </a:prstGeom>
        </p:spPr>
      </p:pic>
    </p:spTree>
    <p:extLst>
      <p:ext uri="{BB962C8B-B14F-4D97-AF65-F5344CB8AC3E}">
        <p14:creationId xmlns:p14="http://schemas.microsoft.com/office/powerpoint/2010/main" val="2054698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440C2-D575-A7F9-AA8D-3B8AFDE9E82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16A4E00-1E77-6A85-E09D-39CBF1C106D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36</a:t>
            </a:fld>
            <a:endParaRPr lang="fr-CA" sz="1200" dirty="0">
              <a:solidFill>
                <a:schemeClr val="bg1"/>
              </a:solidFill>
            </a:endParaRPr>
          </a:p>
        </p:txBody>
      </p:sp>
      <p:sp>
        <p:nvSpPr>
          <p:cNvPr id="8" name="Freeform 7">
            <a:extLst>
              <a:ext uri="{FF2B5EF4-FFF2-40B4-BE49-F238E27FC236}">
                <a16:creationId xmlns:a16="http://schemas.microsoft.com/office/drawing/2014/main" id="{5F5D2C36-1A96-F13D-52A7-7F241153E085}"/>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81AF1E7-9B88-92B8-981A-1DAA2400E6A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graphicFrame>
        <p:nvGraphicFramePr>
          <p:cNvPr id="6" name="Table 5">
            <a:extLst>
              <a:ext uri="{FF2B5EF4-FFF2-40B4-BE49-F238E27FC236}">
                <a16:creationId xmlns:a16="http://schemas.microsoft.com/office/drawing/2014/main" id="{F47BBE98-7D25-6202-2DAA-8CD1B3A73168}"/>
              </a:ext>
            </a:extLst>
          </p:cNvPr>
          <p:cNvGraphicFramePr>
            <a:graphicFrameLocks noGrp="1"/>
          </p:cNvGraphicFramePr>
          <p:nvPr>
            <p:extLst>
              <p:ext uri="{D42A27DB-BD31-4B8C-83A1-F6EECF244321}">
                <p14:modId xmlns:p14="http://schemas.microsoft.com/office/powerpoint/2010/main" val="1711131115"/>
              </p:ext>
            </p:extLst>
          </p:nvPr>
        </p:nvGraphicFramePr>
        <p:xfrm>
          <a:off x="792766" y="1537696"/>
          <a:ext cx="10522934" cy="4276158"/>
        </p:xfrm>
        <a:graphic>
          <a:graphicData uri="http://schemas.openxmlformats.org/drawingml/2006/table">
            <a:tbl>
              <a:tblPr firstRow="1" bandRow="1">
                <a:tableStyleId>{5C22544A-7EE6-4342-B048-85BDC9FD1C3A}</a:tableStyleId>
              </a:tblPr>
              <a:tblGrid>
                <a:gridCol w="2594116">
                  <a:extLst>
                    <a:ext uri="{9D8B030D-6E8A-4147-A177-3AD203B41FA5}">
                      <a16:colId xmlns:a16="http://schemas.microsoft.com/office/drawing/2014/main" val="2947246601"/>
                    </a:ext>
                  </a:extLst>
                </a:gridCol>
                <a:gridCol w="7928818">
                  <a:extLst>
                    <a:ext uri="{9D8B030D-6E8A-4147-A177-3AD203B41FA5}">
                      <a16:colId xmlns:a16="http://schemas.microsoft.com/office/drawing/2014/main" val="4224813332"/>
                    </a:ext>
                  </a:extLst>
                </a:gridCol>
              </a:tblGrid>
              <a:tr h="403346">
                <a:tc>
                  <a:txBody>
                    <a:bodyPr/>
                    <a:lstStyle/>
                    <a:p>
                      <a:r>
                        <a:rPr lang="en-IE" sz="2400" dirty="0"/>
                        <a: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Opis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585858">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b="1" i="0" kern="1200" cap="none" dirty="0">
                          <a:solidFill>
                            <a:srgbClr val="459597"/>
                          </a:solidFill>
                          <a:effectLst/>
                          <a:latin typeface="+mn-lt"/>
                          <a:ea typeface="+mn-ea"/>
                          <a:cs typeface="+mn-cs"/>
                        </a:rPr>
                        <a:t>Prilagodljiva ponovna uporaba: ohranjanje naše preteklosti, gradnja naše prihodnosti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kern="1200" cap="none" dirty="0">
                        <a:solidFill>
                          <a:srgbClr val="414141"/>
                        </a:solidFill>
                        <a:effectLst/>
                        <a:latin typeface="+mn-lt"/>
                        <a:ea typeface="+mn-ea"/>
                        <a:cs typeface="+mn-cs"/>
                      </a:endParaRPr>
                    </a:p>
                    <a:p>
                      <a:pPr marL="0" marR="0" lvl="0" indent="0" algn="l" defTabSz="914400" rtl="0" eaLnBrk="1" fontAlgn="auto" latinLnBrk="0" hangingPunct="1">
                        <a:lnSpc>
                          <a:spcPts val="1960"/>
                        </a:lnSpc>
                        <a:spcBef>
                          <a:spcPts val="0"/>
                        </a:spcBef>
                        <a:spcAft>
                          <a:spcPts val="0"/>
                        </a:spcAft>
                        <a:buClrTx/>
                        <a:buSzTx/>
                        <a:buFontTx/>
                        <a:buNone/>
                        <a:tabLst/>
                        <a:defRPr/>
                      </a:pPr>
                      <a:r>
                        <a:rPr lang="en-US" sz="1800" b="0" i="0" kern="1200" dirty="0">
                          <a:solidFill>
                            <a:srgbClr val="414141"/>
                          </a:solidFill>
                          <a:effectLst/>
                          <a:latin typeface="+mn-lt"/>
                          <a:ea typeface="+mn-ea"/>
                          <a:cs typeface="+mn-cs"/>
                        </a:rPr>
                        <a:t>Ministrstvo za okolje in energijo, avstralska vlada</a:t>
                      </a:r>
                      <a:endParaRPr lang="en-US" sz="1800" b="1" i="0" kern="1200" cap="none" dirty="0">
                        <a:solidFill>
                          <a:srgbClr val="414141"/>
                        </a:solidFill>
                        <a:effectLst/>
                        <a:latin typeface="+mn-lt"/>
                        <a:ea typeface="+mn-ea"/>
                        <a:cs typeface="+mn-cs"/>
                      </a:endParaRP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l">
                        <a:lnSpc>
                          <a:spcPts val="1960"/>
                        </a:lnSpc>
                        <a:buClr>
                          <a:srgbClr val="01A54E"/>
                        </a:buClr>
                      </a:pPr>
                      <a:r>
                        <a:rPr lang="en-US" sz="1800" b="0" i="0" kern="1200" dirty="0">
                          <a:solidFill>
                            <a:srgbClr val="414141"/>
                          </a:solidFill>
                          <a:effectLst/>
                          <a:latin typeface="+mn-lt"/>
                          <a:ea typeface="+mn-ea"/>
                          <a:cs typeface="+mn-cs"/>
                        </a:rPr>
                        <a:t>Ta vladni priročnik raziskuje okoljske in gospodarske prednosti prilagodljive ponovne uporabe in ponuja okvire za ocenjevanje dediščinskih stavb za nove namene. Čeprav se osredotoča na Avstralijo, je metodologija zelo </a:t>
                      </a:r>
                      <a:r>
                        <a:rPr lang="en-US" sz="1800" b="0" i="0" kern="1200" dirty="0" err="1">
                          <a:solidFill>
                            <a:srgbClr val="414141"/>
                          </a:solidFill>
                          <a:effectLst/>
                          <a:latin typeface="+mn-lt"/>
                          <a:ea typeface="+mn-ea"/>
                          <a:cs typeface="+mn-cs"/>
                        </a:rPr>
                        <a:t>prenosljiva</a:t>
                      </a:r>
                      <a:r>
                        <a:rPr lang="en-US" sz="1800" b="0" i="0" kern="1200" dirty="0">
                          <a:solidFill>
                            <a:srgbClr val="414141"/>
                          </a:solidFill>
                          <a:effectLst/>
                          <a:latin typeface="+mn-lt"/>
                          <a:ea typeface="+mn-ea"/>
                          <a:cs typeface="+mn-cs"/>
                        </a:rPr>
                        <a:t> </a:t>
                      </a:r>
                      <a:r>
                        <a:rPr lang="en-US" sz="1800" b="0" i="0" kern="1200" dirty="0" err="1">
                          <a:solidFill>
                            <a:srgbClr val="414141"/>
                          </a:solidFill>
                          <a:effectLst/>
                          <a:latin typeface="+mn-lt"/>
                          <a:ea typeface="+mn-ea"/>
                          <a:cs typeface="+mn-cs"/>
                        </a:rPr>
                        <a:t>na</a:t>
                      </a:r>
                      <a:r>
                        <a:rPr lang="en-US" sz="1800" b="0" i="0" kern="1200" dirty="0">
                          <a:solidFill>
                            <a:srgbClr val="414141"/>
                          </a:solidFill>
                          <a:effectLst/>
                          <a:latin typeface="+mn-lt"/>
                          <a:ea typeface="+mn-ea"/>
                          <a:cs typeface="+mn-cs"/>
                        </a:rPr>
                        <a:t> </a:t>
                      </a:r>
                      <a:r>
                        <a:rPr lang="en-US" sz="1800" b="0" i="0" kern="1200" dirty="0" err="1">
                          <a:solidFill>
                            <a:srgbClr val="414141"/>
                          </a:solidFill>
                          <a:effectLst/>
                          <a:latin typeface="+mn-lt"/>
                          <a:ea typeface="+mn-ea"/>
                          <a:cs typeface="+mn-cs"/>
                        </a:rPr>
                        <a:t>evropske</a:t>
                      </a:r>
                      <a:r>
                        <a:rPr lang="en-US" sz="1800" b="0" i="0" kern="1200" dirty="0">
                          <a:solidFill>
                            <a:srgbClr val="414141"/>
                          </a:solidFill>
                          <a:effectLst/>
                          <a:latin typeface="+mn-lt"/>
                          <a:ea typeface="+mn-ea"/>
                          <a:cs typeface="+mn-cs"/>
                        </a:rPr>
                        <a:t> </a:t>
                      </a:r>
                      <a:r>
                        <a:rPr lang="en-US" sz="1800" b="0" i="0" kern="1200" dirty="0" err="1">
                          <a:solidFill>
                            <a:srgbClr val="414141"/>
                          </a:solidFill>
                          <a:effectLst/>
                          <a:latin typeface="+mn-lt"/>
                          <a:ea typeface="+mn-ea"/>
                          <a:cs typeface="+mn-cs"/>
                        </a:rPr>
                        <a:t>podeželske</a:t>
                      </a:r>
                      <a:r>
                        <a:rPr lang="en-US" sz="1800" b="0" i="0" kern="1200" dirty="0">
                          <a:solidFill>
                            <a:srgbClr val="414141"/>
                          </a:solidFill>
                          <a:effectLst/>
                          <a:latin typeface="+mn-lt"/>
                          <a:ea typeface="+mn-ea"/>
                          <a:cs typeface="+mn-cs"/>
                        </a:rPr>
                        <a:t> </a:t>
                      </a:r>
                      <a:r>
                        <a:rPr lang="en-US" sz="1800" b="0" i="0" kern="1200" dirty="0" err="1">
                          <a:solidFill>
                            <a:srgbClr val="414141"/>
                          </a:solidFill>
                          <a:effectLst/>
                          <a:latin typeface="+mn-lt"/>
                          <a:ea typeface="+mn-ea"/>
                          <a:cs typeface="+mn-cs"/>
                        </a:rPr>
                        <a:t>kontekste</a:t>
                      </a:r>
                      <a:r>
                        <a:rPr lang="en-US" sz="1800" b="0" i="0" kern="1200" dirty="0">
                          <a:solidFill>
                            <a:srgbClr val="414141"/>
                          </a:solidFill>
                          <a:effectLst/>
                          <a:latin typeface="+mn-lt"/>
                          <a:ea typeface="+mn-ea"/>
                          <a:cs typeface="+mn-cs"/>
                        </a:rPr>
                        <a:t>. </a:t>
                      </a:r>
                      <a:r>
                        <a:rPr lang="en-US" sz="1800" b="0" i="0" kern="1200" dirty="0" err="1">
                          <a:solidFill>
                            <a:srgbClr val="414141"/>
                          </a:solidFill>
                          <a:effectLst/>
                          <a:latin typeface="+mn-lt"/>
                          <a:ea typeface="+mn-ea"/>
                          <a:cs typeface="+mn-cs"/>
                        </a:rPr>
                        <a:t>Zakaj</a:t>
                      </a:r>
                      <a:r>
                        <a:rPr lang="en-US" sz="1800" b="0" i="0" kern="1200" dirty="0">
                          <a:solidFill>
                            <a:srgbClr val="414141"/>
                          </a:solidFill>
                          <a:effectLst/>
                          <a:latin typeface="+mn-lt"/>
                          <a:ea typeface="+mn-ea"/>
                          <a:cs typeface="+mn-cs"/>
                        </a:rPr>
                        <a:t> je </a:t>
                      </a:r>
                      <a:r>
                        <a:rPr lang="en-US" sz="1800" b="0" i="0" kern="1200" dirty="0" err="1">
                          <a:solidFill>
                            <a:srgbClr val="414141"/>
                          </a:solidFill>
                          <a:effectLst/>
                          <a:latin typeface="+mn-lt"/>
                          <a:ea typeface="+mn-ea"/>
                          <a:cs typeface="+mn-cs"/>
                        </a:rPr>
                        <a:t>pomemben</a:t>
                      </a:r>
                      <a:r>
                        <a:rPr lang="en-US" sz="1800" b="0" i="0" kern="1200" dirty="0">
                          <a:solidFill>
                            <a:srgbClr val="414141"/>
                          </a:solidFill>
                          <a:effectLst/>
                          <a:latin typeface="+mn-lt"/>
                          <a:ea typeface="+mn-ea"/>
                          <a:cs typeface="+mn-cs"/>
                        </a:rPr>
                        <a:t>: </a:t>
                      </a:r>
                      <a:r>
                        <a:rPr lang="en-US" sz="1800" b="0" i="0" kern="1200" dirty="0" err="1">
                          <a:solidFill>
                            <a:srgbClr val="414141"/>
                          </a:solidFill>
                          <a:effectLst/>
                          <a:latin typeface="+mn-lt"/>
                          <a:ea typeface="+mn-ea"/>
                          <a:cs typeface="+mn-cs"/>
                        </a:rPr>
                        <a:t>ponuja</a:t>
                      </a:r>
                      <a:r>
                        <a:rPr lang="en-US" sz="1800" b="0" i="0" kern="1200" dirty="0">
                          <a:solidFill>
                            <a:srgbClr val="414141"/>
                          </a:solidFill>
                          <a:effectLst/>
                          <a:latin typeface="+mn-lt"/>
                          <a:ea typeface="+mn-ea"/>
                          <a:cs typeface="+mn-cs"/>
                        </a:rPr>
                        <a:t> </a:t>
                      </a:r>
                      <a:r>
                        <a:rPr lang="en-US" sz="1800" b="0" i="0" kern="1200" dirty="0" err="1">
                          <a:solidFill>
                            <a:srgbClr val="414141"/>
                          </a:solidFill>
                          <a:effectLst/>
                          <a:latin typeface="+mn-lt"/>
                          <a:ea typeface="+mn-ea"/>
                          <a:cs typeface="+mn-cs"/>
                        </a:rPr>
                        <a:t>podrobne</a:t>
                      </a:r>
                      <a:r>
                        <a:rPr lang="en-US" sz="1800" b="0" i="0" kern="1200" dirty="0">
                          <a:solidFill>
                            <a:srgbClr val="414141"/>
                          </a:solidFill>
                          <a:effectLst/>
                          <a:latin typeface="+mn-lt"/>
                          <a:ea typeface="+mn-ea"/>
                          <a:cs typeface="+mn-cs"/>
                        </a:rPr>
                        <a:t> </a:t>
                      </a:r>
                      <a:r>
                        <a:rPr lang="en-US" sz="1800" b="0" i="0" kern="1200" dirty="0" err="1">
                          <a:solidFill>
                            <a:srgbClr val="414141"/>
                          </a:solidFill>
                          <a:effectLst/>
                          <a:latin typeface="+mn-lt"/>
                          <a:ea typeface="+mn-ea"/>
                          <a:cs typeface="+mn-cs"/>
                        </a:rPr>
                        <a:t>strategije</a:t>
                      </a:r>
                      <a:r>
                        <a:rPr lang="en-US" sz="1800" b="0" i="0" kern="1200" dirty="0">
                          <a:solidFill>
                            <a:srgbClr val="414141"/>
                          </a:solidFill>
                          <a:effectLst/>
                          <a:latin typeface="+mn-lt"/>
                          <a:ea typeface="+mn-ea"/>
                          <a:cs typeface="+mn-cs"/>
                        </a:rPr>
                        <a:t> za </a:t>
                      </a:r>
                      <a:r>
                        <a:rPr lang="en-US" sz="1800" b="0" i="0" kern="1200" dirty="0" err="1">
                          <a:solidFill>
                            <a:srgbClr val="414141"/>
                          </a:solidFill>
                          <a:effectLst/>
                          <a:latin typeface="+mn-lt"/>
                          <a:ea typeface="+mn-ea"/>
                          <a:cs typeface="+mn-cs"/>
                        </a:rPr>
                        <a:t>vključevanje</a:t>
                      </a:r>
                      <a:r>
                        <a:rPr lang="en-US" sz="1800" b="0" i="0" kern="1200" dirty="0">
                          <a:solidFill>
                            <a:srgbClr val="414141"/>
                          </a:solidFill>
                          <a:effectLst/>
                          <a:latin typeface="+mn-lt"/>
                          <a:ea typeface="+mn-ea"/>
                          <a:cs typeface="+mn-cs"/>
                        </a:rPr>
                        <a:t> </a:t>
                      </a:r>
                      <a:r>
                        <a:rPr lang="en-US" sz="1800" b="0" i="0" kern="1200" dirty="0" err="1">
                          <a:solidFill>
                            <a:srgbClr val="414141"/>
                          </a:solidFill>
                          <a:effectLst/>
                          <a:latin typeface="+mn-lt"/>
                          <a:ea typeface="+mn-ea"/>
                          <a:cs typeface="+mn-cs"/>
                        </a:rPr>
                        <a:t>trajnosti</a:t>
                      </a:r>
                      <a:r>
                        <a:rPr lang="en-US" sz="1800" b="0" i="0" kern="1200" dirty="0">
                          <a:solidFill>
                            <a:srgbClr val="414141"/>
                          </a:solidFill>
                          <a:effectLst/>
                          <a:latin typeface="+mn-lt"/>
                          <a:ea typeface="+mn-ea"/>
                          <a:cs typeface="+mn-cs"/>
                        </a:rPr>
                        <a:t> v kulturno dediščino pri razvoju turizma.</a:t>
                      </a:r>
                    </a:p>
                    <a:p>
                      <a:pPr marL="0" indent="0" algn="l">
                        <a:lnSpc>
                          <a:spcPct val="100000"/>
                        </a:lnSpc>
                        <a:buClr>
                          <a:srgbClr val="01A54E"/>
                        </a:buClr>
                      </a:pPr>
                      <a:endParaRPr lang="en-US" sz="800" b="0" i="0" kern="1200" dirty="0">
                        <a:solidFill>
                          <a:srgbClr val="414141"/>
                        </a:solidFill>
                        <a:effectLst/>
                        <a:latin typeface="+mn-lt"/>
                        <a:ea typeface="+mn-ea"/>
                        <a:cs typeface="+mn-cs"/>
                      </a:endParaRPr>
                    </a:p>
                    <a:p>
                      <a:pPr marL="0" lvl="0" indent="0" algn="l">
                        <a:lnSpc>
                          <a:spcPts val="1960"/>
                        </a:lnSpc>
                        <a:buNone/>
                      </a:pPr>
                      <a:r>
                        <a:rPr lang="en-US" sz="1800" b="0" i="0" u="none" strike="noStrike" kern="1200" noProof="0" dirty="0">
                          <a:solidFill>
                            <a:srgbClr val="459597"/>
                          </a:solidFill>
                          <a:effectLst/>
                          <a:hlinkClick r:id="rId2">
                            <a:extLst>
                              <a:ext uri="{A12FA001-AC4F-418D-AE19-62706E023703}">
                                <ahyp:hlinkClr xmlns:ahyp="http://schemas.microsoft.com/office/drawing/2018/hyperlinkcolor" val="tx"/>
                              </a:ext>
                            </a:extLst>
                          </a:hlinkClick>
                        </a:rPr>
                        <a:t>https://www.dcceew.gov.au/parks-heritage/heritage/publications/adaptive-reuse</a:t>
                      </a:r>
                      <a:endParaRPr lang="en-US" sz="1800" b="0" i="0" u="none" strike="noStrike" kern="1200" noProof="0" dirty="0">
                        <a:solidFill>
                          <a:srgbClr val="459597"/>
                        </a:solidFill>
                        <a:effectLst/>
                      </a:endParaRPr>
                    </a:p>
                    <a:p>
                      <a:pPr marL="0" lvl="0" indent="0" algn="l">
                        <a:lnSpc>
                          <a:spcPts val="1960"/>
                        </a:lnSpc>
                        <a:buNone/>
                      </a:pPr>
                      <a:r>
                        <a:rPr lang="en-US" sz="1800" b="0" i="0" u="none" strike="noStrike" kern="1200" noProof="0" dirty="0">
                          <a:solidFill>
                            <a:srgbClr val="459597"/>
                          </a:solidFill>
                          <a:effectLst/>
                        </a:rPr>
                        <a:t> </a:t>
                      </a:r>
                      <a:endParaRPr lang="en-US" dirty="0">
                        <a:solidFill>
                          <a:srgbClr val="459597"/>
                        </a:solidFill>
                      </a:endParaRP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873318">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b="1" dirty="0">
                          <a:solidFill>
                            <a:srgbClr val="459597"/>
                          </a:solidFill>
                        </a:rPr>
                        <a:t>Vodnik za krožno gradnjo: prilagodljiva ponovna uporaba v praksi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dirty="0">
                        <a:solidFill>
                          <a:srgbClr val="459597"/>
                        </a:solidFill>
                      </a:endParaRPr>
                    </a:p>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Ellen MacArthur Foundation &amp; Arup</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Ta vir opisuje, kako prilagodljiva ponovna uporaba prispeva k ciljem krožnega gospodarstva. Vsebuje praktične primere, sezname materialov in </a:t>
                      </a:r>
                      <a:r>
                        <a:rPr lang="en-US" sz="1800" dirty="0" err="1">
                          <a:solidFill>
                            <a:srgbClr val="414141"/>
                          </a:solidFill>
                        </a:rPr>
                        <a:t>drevesa</a:t>
                      </a:r>
                      <a:r>
                        <a:rPr lang="en-US" sz="1800" dirty="0">
                          <a:solidFill>
                            <a:srgbClr val="414141"/>
                          </a:solidFill>
                        </a:rPr>
                        <a:t> </a:t>
                      </a:r>
                      <a:r>
                        <a:rPr lang="en-US" sz="1800" dirty="0" err="1">
                          <a:solidFill>
                            <a:srgbClr val="414141"/>
                          </a:solidFill>
                        </a:rPr>
                        <a:t>odločitev</a:t>
                      </a:r>
                      <a:r>
                        <a:rPr lang="en-US" sz="1800" dirty="0">
                          <a:solidFill>
                            <a:srgbClr val="414141"/>
                          </a:solidFill>
                        </a:rPr>
                        <a:t> za </a:t>
                      </a:r>
                      <a:r>
                        <a:rPr lang="en-US" sz="1800" dirty="0" err="1">
                          <a:solidFill>
                            <a:srgbClr val="414141"/>
                          </a:solidFill>
                        </a:rPr>
                        <a:t>preoblikovanje</a:t>
                      </a:r>
                      <a:r>
                        <a:rPr lang="en-US" sz="1800" dirty="0">
                          <a:solidFill>
                            <a:srgbClr val="414141"/>
                          </a:solidFill>
                        </a:rPr>
                        <a:t> </a:t>
                      </a:r>
                      <a:r>
                        <a:rPr lang="en-US" sz="1800" dirty="0" err="1">
                          <a:solidFill>
                            <a:srgbClr val="414141"/>
                          </a:solidFill>
                        </a:rPr>
                        <a:t>obstoječih</a:t>
                      </a:r>
                      <a:r>
                        <a:rPr lang="en-US" sz="1800" dirty="0">
                          <a:solidFill>
                            <a:srgbClr val="414141"/>
                          </a:solidFill>
                        </a:rPr>
                        <a:t> </a:t>
                      </a:r>
                      <a:r>
                        <a:rPr lang="en-US" sz="1800" dirty="0" err="1">
                          <a:solidFill>
                            <a:srgbClr val="414141"/>
                          </a:solidFill>
                        </a:rPr>
                        <a:t>struktur</a:t>
                      </a:r>
                      <a:r>
                        <a:rPr lang="en-US" sz="1800" dirty="0">
                          <a:solidFill>
                            <a:srgbClr val="414141"/>
                          </a:solidFill>
                        </a:rPr>
                        <a:t> z </a:t>
                      </a:r>
                      <a:r>
                        <a:rPr lang="en-US" sz="1800" dirty="0" err="1">
                          <a:solidFill>
                            <a:srgbClr val="414141"/>
                          </a:solidFill>
                        </a:rPr>
                        <a:t>minimalnim</a:t>
                      </a:r>
                      <a:r>
                        <a:rPr lang="en-US" sz="1800" dirty="0">
                          <a:solidFill>
                            <a:srgbClr val="414141"/>
                          </a:solidFill>
                        </a:rPr>
                        <a:t> </a:t>
                      </a:r>
                      <a:r>
                        <a:rPr lang="en-US" sz="1800" dirty="0" err="1">
                          <a:solidFill>
                            <a:srgbClr val="414141"/>
                          </a:solidFill>
                        </a:rPr>
                        <a:t>vplivom</a:t>
                      </a:r>
                      <a:r>
                        <a:rPr lang="en-US" sz="1800" dirty="0">
                          <a:solidFill>
                            <a:srgbClr val="414141"/>
                          </a:solidFill>
                        </a:rPr>
                        <a:t>. </a:t>
                      </a:r>
                      <a:r>
                        <a:rPr lang="en-US" sz="1800" dirty="0" err="1">
                          <a:solidFill>
                            <a:srgbClr val="414141"/>
                          </a:solidFill>
                        </a:rPr>
                        <a:t>Zakaj</a:t>
                      </a:r>
                      <a:r>
                        <a:rPr lang="en-US" sz="1800" dirty="0">
                          <a:solidFill>
                            <a:srgbClr val="414141"/>
                          </a:solidFill>
                        </a:rPr>
                        <a:t> je </a:t>
                      </a:r>
                      <a:r>
                        <a:rPr lang="en-US" sz="1800" dirty="0" err="1">
                          <a:solidFill>
                            <a:srgbClr val="414141"/>
                          </a:solidFill>
                        </a:rPr>
                        <a:t>pomemben</a:t>
                      </a:r>
                      <a:r>
                        <a:rPr lang="en-US" sz="1800" dirty="0">
                          <a:solidFill>
                            <a:srgbClr val="414141"/>
                          </a:solidFill>
                        </a:rPr>
                        <a:t>: </a:t>
                      </a:r>
                      <a:r>
                        <a:rPr lang="en-US" sz="1800" dirty="0" err="1">
                          <a:solidFill>
                            <a:srgbClr val="414141"/>
                          </a:solidFill>
                        </a:rPr>
                        <a:t>poglobi</a:t>
                      </a:r>
                      <a:r>
                        <a:rPr lang="en-US" sz="1800" dirty="0">
                          <a:solidFill>
                            <a:srgbClr val="414141"/>
                          </a:solidFill>
                        </a:rPr>
                        <a:t> </a:t>
                      </a:r>
                      <a:r>
                        <a:rPr lang="en-US" sz="1800" dirty="0" err="1">
                          <a:solidFill>
                            <a:srgbClr val="414141"/>
                          </a:solidFill>
                        </a:rPr>
                        <a:t>razumevanje</a:t>
                      </a:r>
                      <a:r>
                        <a:rPr lang="en-US" sz="1800" dirty="0">
                          <a:solidFill>
                            <a:srgbClr val="414141"/>
                          </a:solidFill>
                        </a:rPr>
                        <a:t>, kako ponovna uporaba zmanjšuje porabo materialov in podpira podnebne ukrepe v turizmu.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kern="1200" dirty="0">
                        <a:solidFill>
                          <a:srgbClr val="414141"/>
                        </a:solidFill>
                        <a:latin typeface="+mn-lt"/>
                        <a:ea typeface="+mn-ea"/>
                        <a:cs typeface="+mn-cs"/>
                      </a:endParaRPr>
                    </a:p>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59597"/>
                          </a:solidFill>
                          <a:hlinkClick r:id="rId3">
                            <a:extLst>
                              <a:ext uri="{A12FA001-AC4F-418D-AE19-62706E023703}">
                                <ahyp:hlinkClr xmlns:ahyp="http://schemas.microsoft.com/office/drawing/2018/hyperlinkcolor" val="tx"/>
                              </a:ext>
                            </a:extLst>
                          </a:hlinkClick>
                        </a:rPr>
                        <a:t>https://ellenmacarthurfoundation.org</a:t>
                      </a:r>
                      <a:r>
                        <a:rPr lang="en-US" sz="1800" dirty="0">
                          <a:solidFill>
                            <a:srgbClr val="459597"/>
                          </a:solidFill>
                        </a:rPr>
                        <a:t> </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bl>
          </a:graphicData>
        </a:graphic>
      </p:graphicFrame>
    </p:spTree>
    <p:extLst>
      <p:ext uri="{BB962C8B-B14F-4D97-AF65-F5344CB8AC3E}">
        <p14:creationId xmlns:p14="http://schemas.microsoft.com/office/powerpoint/2010/main" val="2483267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EBD54-7FF1-55CA-F852-BA8B2DF54C2C}"/>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A8A893E-FBC9-8BEA-32AA-A1889A4E274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37</a:t>
            </a:fld>
            <a:endParaRPr lang="fr-CA" sz="1200" dirty="0">
              <a:solidFill>
                <a:schemeClr val="bg1"/>
              </a:solidFill>
            </a:endParaRPr>
          </a:p>
        </p:txBody>
      </p:sp>
      <p:sp>
        <p:nvSpPr>
          <p:cNvPr id="8" name="Freeform 7">
            <a:extLst>
              <a:ext uri="{FF2B5EF4-FFF2-40B4-BE49-F238E27FC236}">
                <a16:creationId xmlns:a16="http://schemas.microsoft.com/office/drawing/2014/main" id="{D4B848AB-F3AA-F611-D4E3-49F4AE36021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F9D007F6-FE71-C340-A52D-F21C93B73038}"/>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graphicFrame>
        <p:nvGraphicFramePr>
          <p:cNvPr id="6" name="Table 5">
            <a:extLst>
              <a:ext uri="{FF2B5EF4-FFF2-40B4-BE49-F238E27FC236}">
                <a16:creationId xmlns:a16="http://schemas.microsoft.com/office/drawing/2014/main" id="{DFB0BD0E-4EE5-AAC5-B927-BE53FBE9DEA2}"/>
              </a:ext>
            </a:extLst>
          </p:cNvPr>
          <p:cNvGraphicFramePr>
            <a:graphicFrameLocks noGrp="1"/>
          </p:cNvGraphicFramePr>
          <p:nvPr>
            <p:extLst>
              <p:ext uri="{D42A27DB-BD31-4B8C-83A1-F6EECF244321}">
                <p14:modId xmlns:p14="http://schemas.microsoft.com/office/powerpoint/2010/main" val="2093659328"/>
              </p:ext>
            </p:extLst>
          </p:nvPr>
        </p:nvGraphicFramePr>
        <p:xfrm>
          <a:off x="792766" y="1709146"/>
          <a:ext cx="10522934" cy="2402840"/>
        </p:xfrm>
        <a:graphic>
          <a:graphicData uri="http://schemas.openxmlformats.org/drawingml/2006/table">
            <a:tbl>
              <a:tblPr firstRow="1" bandRow="1">
                <a:tableStyleId>{5C22544A-7EE6-4342-B048-85BDC9FD1C3A}</a:tableStyleId>
              </a:tblPr>
              <a:tblGrid>
                <a:gridCol w="2594116">
                  <a:extLst>
                    <a:ext uri="{9D8B030D-6E8A-4147-A177-3AD203B41FA5}">
                      <a16:colId xmlns:a16="http://schemas.microsoft.com/office/drawing/2014/main" val="2947246601"/>
                    </a:ext>
                  </a:extLst>
                </a:gridCol>
                <a:gridCol w="7928818">
                  <a:extLst>
                    <a:ext uri="{9D8B030D-6E8A-4147-A177-3AD203B41FA5}">
                      <a16:colId xmlns:a16="http://schemas.microsoft.com/office/drawing/2014/main" val="4224813332"/>
                    </a:ext>
                  </a:extLst>
                </a:gridCol>
              </a:tblGrid>
              <a:tr h="403346">
                <a:tc>
                  <a:txBody>
                    <a:bodyPr/>
                    <a:lstStyle/>
                    <a:p>
                      <a:r>
                        <a:rPr lang="en-IE" sz="2400" dirty="0"/>
                        <a: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Opis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585858">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b="1" i="0" kern="1200" cap="none" dirty="0">
                          <a:solidFill>
                            <a:srgbClr val="459597"/>
                          </a:solidFill>
                          <a:effectLst/>
                          <a:latin typeface="+mn-lt"/>
                          <a:ea typeface="+mn-ea"/>
                          <a:cs typeface="+mn-cs"/>
                        </a:rPr>
                        <a:t>Premislek o dediščinskem turizmu na podeželju Evrope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1" i="0" kern="1200" cap="none" dirty="0">
                        <a:solidFill>
                          <a:srgbClr val="459597"/>
                        </a:solidFill>
                        <a:effectLst/>
                        <a:latin typeface="+mn-lt"/>
                        <a:ea typeface="+mn-ea"/>
                        <a:cs typeface="+mn-cs"/>
                      </a:endParaRPr>
                    </a:p>
                    <a:p>
                      <a:pPr marL="0" marR="0" lvl="0" indent="0" algn="l" defTabSz="914400" rtl="0" eaLnBrk="1" fontAlgn="auto" latinLnBrk="0" hangingPunct="1">
                        <a:lnSpc>
                          <a:spcPts val="1960"/>
                        </a:lnSpc>
                        <a:spcBef>
                          <a:spcPts val="0"/>
                        </a:spcBef>
                        <a:spcAft>
                          <a:spcPts val="0"/>
                        </a:spcAft>
                        <a:buClrTx/>
                        <a:buSzTx/>
                        <a:buFontTx/>
                        <a:buNone/>
                        <a:tabLst/>
                        <a:defRPr/>
                      </a:pPr>
                      <a:r>
                        <a:rPr lang="en-US" sz="1800" b="0" i="0" kern="1200" cap="none" dirty="0">
                          <a:solidFill>
                            <a:srgbClr val="414141"/>
                          </a:solidFill>
                          <a:effectLst/>
                          <a:latin typeface="+mn-lt"/>
                          <a:ea typeface="+mn-ea"/>
                          <a:cs typeface="+mn-cs"/>
                        </a:rPr>
                        <a:t>Evropska mreža za </a:t>
                      </a:r>
                      <a:r>
                        <a:rPr lang="en-US" sz="1800" b="0" i="0" kern="1200" cap="none" dirty="0" err="1">
                          <a:solidFill>
                            <a:srgbClr val="414141"/>
                          </a:solidFill>
                          <a:effectLst/>
                          <a:latin typeface="+mn-lt"/>
                          <a:ea typeface="+mn-ea"/>
                          <a:cs typeface="+mn-cs"/>
                        </a:rPr>
                        <a:t>razvoj</a:t>
                      </a:r>
                      <a:r>
                        <a:rPr lang="en-US" sz="1800" b="0" i="0" kern="1200" cap="none" dirty="0">
                          <a:solidFill>
                            <a:srgbClr val="414141"/>
                          </a:solidFill>
                          <a:effectLst/>
                          <a:latin typeface="+mn-lt"/>
                          <a:ea typeface="+mn-ea"/>
                          <a:cs typeface="+mn-cs"/>
                        </a:rPr>
                        <a:t> </a:t>
                      </a:r>
                      <a:r>
                        <a:rPr lang="en-US" sz="1800" b="0" i="0" kern="1200" cap="none" dirty="0" err="1">
                          <a:solidFill>
                            <a:srgbClr val="414141"/>
                          </a:solidFill>
                          <a:effectLst/>
                          <a:latin typeface="+mn-lt"/>
                          <a:ea typeface="+mn-ea"/>
                          <a:cs typeface="+mn-cs"/>
                        </a:rPr>
                        <a:t>podeželja</a:t>
                      </a:r>
                      <a:r>
                        <a:rPr lang="en-US" sz="1800" b="0" i="0" kern="1200" cap="none" dirty="0">
                          <a:solidFill>
                            <a:srgbClr val="414141"/>
                          </a:solidFill>
                          <a:effectLst/>
                          <a:latin typeface="+mn-lt"/>
                          <a:ea typeface="+mn-ea"/>
                          <a:cs typeface="+mn-cs"/>
                        </a:rPr>
                        <a:t> (ENRD)</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960"/>
                        </a:lnSpc>
                        <a:spcBef>
                          <a:spcPts val="0"/>
                        </a:spcBef>
                        <a:spcAft>
                          <a:spcPts val="0"/>
                        </a:spcAft>
                        <a:buClr>
                          <a:srgbClr val="01A54E"/>
                        </a:buClr>
                        <a:buSzTx/>
                        <a:buFontTx/>
                        <a:buNone/>
                        <a:tabLst/>
                        <a:defRPr/>
                      </a:pPr>
                      <a:r>
                        <a:rPr lang="en-US" sz="1800" b="0" i="0" kern="1200" dirty="0">
                          <a:solidFill>
                            <a:srgbClr val="414141"/>
                          </a:solidFill>
                          <a:effectLst/>
                          <a:latin typeface="+mn-lt"/>
                          <a:ea typeface="+mn-ea"/>
                          <a:cs typeface="+mn-cs"/>
                        </a:rPr>
                        <a:t>Ta politični povzetek predstavlja inovativne prakse podeželskega turizma, ki uporabljajo dediščinske stavbe v državah EU. Poudarja modele, ki jih vodi skupnost, in revitalizacijo neuporabljanih sredstev za spodbujanje lokalnih gospodarstev.  Zakaj je pomembno: utrjuje prilagodljivo ponovno uporabo v realnem kontekstu podeželskega turizma in neposredno podpira cilje EPIC STAYS.</a:t>
                      </a:r>
                    </a:p>
                    <a:p>
                      <a:pPr marL="0" marR="0" indent="0" algn="l" defTabSz="914400" rtl="0" eaLnBrk="1" fontAlgn="auto" latinLnBrk="0" hangingPunct="1">
                        <a:lnSpc>
                          <a:spcPct val="100000"/>
                        </a:lnSpc>
                        <a:spcBef>
                          <a:spcPts val="0"/>
                        </a:spcBef>
                        <a:spcAft>
                          <a:spcPts val="0"/>
                        </a:spcAft>
                        <a:buClr>
                          <a:srgbClr val="01A54E"/>
                        </a:buClr>
                        <a:buSzTx/>
                        <a:buFontTx/>
                        <a:buNone/>
                        <a:tabLst/>
                        <a:defRPr/>
                      </a:pPr>
                      <a:endParaRPr lang="en-US" sz="800" b="0" i="0" kern="1200" dirty="0">
                        <a:solidFill>
                          <a:srgbClr val="414141"/>
                        </a:solidFill>
                        <a:effectLst/>
                        <a:latin typeface="+mn-lt"/>
                        <a:ea typeface="+mn-ea"/>
                        <a:cs typeface="+mn-cs"/>
                      </a:endParaRPr>
                    </a:p>
                    <a:p>
                      <a:pPr marL="0" marR="0" indent="0" algn="l" defTabSz="914400" rtl="0" eaLnBrk="1" fontAlgn="auto" latinLnBrk="0" hangingPunct="1">
                        <a:lnSpc>
                          <a:spcPts val="1960"/>
                        </a:lnSpc>
                        <a:spcBef>
                          <a:spcPts val="0"/>
                        </a:spcBef>
                        <a:spcAft>
                          <a:spcPts val="0"/>
                        </a:spcAft>
                        <a:buClr>
                          <a:srgbClr val="01A54E"/>
                        </a:buClr>
                        <a:buSzTx/>
                        <a:buFontTx/>
                        <a:buNone/>
                        <a:tabLst/>
                        <a:defRPr/>
                      </a:pPr>
                      <a:r>
                        <a:rPr lang="en-US" sz="1800" b="0" i="0" kern="1200" dirty="0">
                          <a:solidFill>
                            <a:srgbClr val="459597"/>
                          </a:solidFill>
                          <a:effectLst/>
                          <a:latin typeface="+mn-lt"/>
                          <a:ea typeface="+mn-ea"/>
                          <a:cs typeface="+mn-cs"/>
                          <a:hlinkClick r:id="rId2">
                            <a:extLst>
                              <a:ext uri="{A12FA001-AC4F-418D-AE19-62706E023703}">
                                <ahyp:hlinkClr xmlns:ahyp="http://schemas.microsoft.com/office/drawing/2018/hyperlinkcolor" val="tx"/>
                              </a:ext>
                            </a:extLst>
                          </a:hlinkClick>
                        </a:rPr>
                        <a:t>https://enrd.ec.europa.eu</a:t>
                      </a:r>
                      <a:endParaRPr lang="en-US" sz="1800" b="0" i="0" kern="1200" dirty="0">
                        <a:solidFill>
                          <a:srgbClr val="459597"/>
                        </a:solidFill>
                        <a:effectLst/>
                        <a:latin typeface="+mn-lt"/>
                        <a:ea typeface="+mn-ea"/>
                        <a:cs typeface="+mn-cs"/>
                      </a:endParaRPr>
                    </a:p>
                    <a:p>
                      <a:pPr marL="0" marR="0" indent="0" algn="l" defTabSz="914400" rtl="0" eaLnBrk="1" fontAlgn="auto" latinLnBrk="0" hangingPunct="1">
                        <a:lnSpc>
                          <a:spcPts val="1960"/>
                        </a:lnSpc>
                        <a:spcBef>
                          <a:spcPts val="0"/>
                        </a:spcBef>
                        <a:spcAft>
                          <a:spcPts val="0"/>
                        </a:spcAft>
                        <a:buClr>
                          <a:srgbClr val="01A54E"/>
                        </a:buClr>
                        <a:buSzTx/>
                        <a:buFontTx/>
                        <a:buNone/>
                        <a:tabLst/>
                        <a:defRPr/>
                      </a:pPr>
                      <a:r>
                        <a:rPr lang="en-US" sz="1800" b="0" i="0" kern="1200" dirty="0">
                          <a:solidFill>
                            <a:srgbClr val="414141"/>
                          </a:solidFill>
                          <a:effectLst/>
                          <a:latin typeface="+mn-lt"/>
                          <a:ea typeface="+mn-ea"/>
                          <a:cs typeface="+mn-cs"/>
                        </a:rPr>
                        <a:t> </a:t>
                      </a:r>
                    </a:p>
                  </a:txBody>
                  <a:tcPr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bl>
          </a:graphicData>
        </a:graphic>
      </p:graphicFrame>
    </p:spTree>
    <p:extLst>
      <p:ext uri="{BB962C8B-B14F-4D97-AF65-F5344CB8AC3E}">
        <p14:creationId xmlns:p14="http://schemas.microsoft.com/office/powerpoint/2010/main" val="3944741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67212EA-BCE4-7CFA-5E06-8AC411745F68}"/>
              </a:ext>
            </a:extLst>
          </p:cNvPr>
          <p:cNvPicPr>
            <a:picLocks noGrp="1" noChangeAspect="1"/>
          </p:cNvPicPr>
          <p:nvPr>
            <p:ph type="pic" sz="quarter" idx="73"/>
          </p:nvPr>
        </p:nvPicPr>
        <p:blipFill>
          <a:blip r:embed="rId2"/>
          <a:srcRect t="5684" b="5684"/>
          <a:stretch>
            <a:fillRect/>
          </a:stretch>
        </p:blipFill>
        <p:spPr/>
      </p:pic>
      <p:sp>
        <p:nvSpPr>
          <p:cNvPr id="3" name="Text Placeholder 2">
            <a:extLst>
              <a:ext uri="{FF2B5EF4-FFF2-40B4-BE49-F238E27FC236}">
                <a16:creationId xmlns:a16="http://schemas.microsoft.com/office/drawing/2014/main" id="{2CA043CB-173E-B788-8F46-7CFFF5BECC68}"/>
              </a:ext>
            </a:extLst>
          </p:cNvPr>
          <p:cNvSpPr>
            <a:spLocks noGrp="1"/>
          </p:cNvSpPr>
          <p:nvPr>
            <p:ph type="body" sz="quarter" idx="42"/>
          </p:nvPr>
        </p:nvSpPr>
        <p:spPr/>
        <p:txBody>
          <a:bodyPr/>
          <a:lstStyle/>
          <a:p>
            <a:r>
              <a:rPr lang="en-GB"/>
              <a:t>NIZOZEMSKA</a:t>
            </a:r>
          </a:p>
        </p:txBody>
      </p:sp>
      <p:pic>
        <p:nvPicPr>
          <p:cNvPr id="14" name="Picture Placeholder 13">
            <a:extLst>
              <a:ext uri="{FF2B5EF4-FFF2-40B4-BE49-F238E27FC236}">
                <a16:creationId xmlns:a16="http://schemas.microsoft.com/office/drawing/2014/main" id="{5482526D-3A71-6F54-841E-65B812CEB9B0}"/>
              </a:ext>
            </a:extLst>
          </p:cNvPr>
          <p:cNvPicPr>
            <a:picLocks noGrp="1" noChangeAspect="1"/>
          </p:cNvPicPr>
          <p:nvPr>
            <p:ph type="pic" sz="quarter" idx="74"/>
          </p:nvPr>
        </p:nvPicPr>
        <p:blipFill>
          <a:blip r:embed="rId3"/>
          <a:srcRect t="5421" b="5421"/>
          <a:stretch>
            <a:fillRect/>
          </a:stretch>
        </p:blipFill>
        <p:spPr/>
      </p:pic>
      <p:pic>
        <p:nvPicPr>
          <p:cNvPr id="12" name="Picture Placeholder 11">
            <a:extLst>
              <a:ext uri="{FF2B5EF4-FFF2-40B4-BE49-F238E27FC236}">
                <a16:creationId xmlns:a16="http://schemas.microsoft.com/office/drawing/2014/main" id="{9BC4F8C2-9DB1-3117-CB37-8ECD11075E4F}"/>
              </a:ext>
            </a:extLst>
          </p:cNvPr>
          <p:cNvPicPr>
            <a:picLocks noGrp="1" noChangeAspect="1"/>
          </p:cNvPicPr>
          <p:nvPr>
            <p:ph type="pic" sz="quarter" idx="75"/>
          </p:nvPr>
        </p:nvPicPr>
        <p:blipFill>
          <a:blip r:embed="rId4"/>
          <a:srcRect t="254" b="254"/>
          <a:stretch>
            <a:fillRect/>
          </a:stretch>
        </p:blipFill>
        <p:spPr/>
      </p:pic>
      <p:pic>
        <p:nvPicPr>
          <p:cNvPr id="16" name="Picture Placeholder 15">
            <a:extLst>
              <a:ext uri="{FF2B5EF4-FFF2-40B4-BE49-F238E27FC236}">
                <a16:creationId xmlns:a16="http://schemas.microsoft.com/office/drawing/2014/main" id="{ADBE5D15-9040-6118-0F68-FC86283C4BAE}"/>
              </a:ext>
            </a:extLst>
          </p:cNvPr>
          <p:cNvPicPr>
            <a:picLocks noGrp="1" noChangeAspect="1"/>
          </p:cNvPicPr>
          <p:nvPr>
            <p:ph type="pic" sz="quarter" idx="76"/>
          </p:nvPr>
        </p:nvPicPr>
        <p:blipFill>
          <a:blip r:embed="rId5"/>
          <a:srcRect t="5944" b="5944"/>
          <a:stretch>
            <a:fillRect/>
          </a:stretch>
        </p:blipFill>
        <p:spPr/>
      </p:pic>
      <p:sp>
        <p:nvSpPr>
          <p:cNvPr id="7" name="Text Placeholder 6">
            <a:extLst>
              <a:ext uri="{FF2B5EF4-FFF2-40B4-BE49-F238E27FC236}">
                <a16:creationId xmlns:a16="http://schemas.microsoft.com/office/drawing/2014/main" id="{C140A5BC-E742-77D0-11E1-7886935519C1}"/>
              </a:ext>
            </a:extLst>
          </p:cNvPr>
          <p:cNvSpPr>
            <a:spLocks noGrp="1"/>
          </p:cNvSpPr>
          <p:nvPr>
            <p:ph type="body" sz="quarter" idx="65"/>
          </p:nvPr>
        </p:nvSpPr>
        <p:spPr/>
        <p:txBody>
          <a:bodyPr/>
          <a:lstStyle/>
          <a:p>
            <a:pPr algn="ctr"/>
            <a:r>
              <a:rPr lang="en-GB" sz="1200" dirty="0"/>
              <a:t>Avtor fotografije: </a:t>
            </a:r>
          </a:p>
          <a:p>
            <a:pPr algn="ctr"/>
            <a:r>
              <a:rPr lang="en-GB" sz="1200" dirty="0"/>
              <a:t>BUNK Hotel Amsterdam, Nizozemska</a:t>
            </a:r>
          </a:p>
        </p:txBody>
      </p:sp>
      <p:pic>
        <p:nvPicPr>
          <p:cNvPr id="8" name="Picture 7">
            <a:extLst>
              <a:ext uri="{FF2B5EF4-FFF2-40B4-BE49-F238E27FC236}">
                <a16:creationId xmlns:a16="http://schemas.microsoft.com/office/drawing/2014/main" id="{5BA5478C-16D0-0DBA-E31C-95B22D5BFE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43054"/>
            <a:ext cx="665023" cy="399014"/>
          </a:xfrm>
          <a:prstGeom prst="rect">
            <a:avLst/>
          </a:prstGeom>
        </p:spPr>
      </p:pic>
      <p:sp>
        <p:nvSpPr>
          <p:cNvPr id="2" name="Slide Number Placeholder 5">
            <a:extLst>
              <a:ext uri="{FF2B5EF4-FFF2-40B4-BE49-F238E27FC236}">
                <a16:creationId xmlns:a16="http://schemas.microsoft.com/office/drawing/2014/main" id="{1E01ECF2-D568-B127-D1EF-2E7A786EF1A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Tree>
    <p:extLst>
      <p:ext uri="{BB962C8B-B14F-4D97-AF65-F5344CB8AC3E}">
        <p14:creationId xmlns:p14="http://schemas.microsoft.com/office/powerpoint/2010/main" val="2099719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574081" y="300822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3 (1. del)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4082" y="3959132"/>
            <a:ext cx="4464312" cy="1055225"/>
          </a:xfrm>
          <a:prstGeom prst="rect">
            <a:avLst/>
          </a:prstGeom>
          <a:noFill/>
        </p:spPr>
        <p:txBody>
          <a:bodyPr wrap="square" rtlCol="0">
            <a:spAutoFit/>
          </a:bodyPr>
          <a:lstStyle/>
          <a:p>
            <a:pPr algn="ctr">
              <a:lnSpc>
                <a:spcPts val="2520"/>
              </a:lnSpc>
            </a:pPr>
            <a:r>
              <a:rPr lang="en-US" sz="2400" b="1" dirty="0">
                <a:solidFill>
                  <a:srgbClr val="459597"/>
                </a:solidFill>
              </a:rPr>
              <a:t>Poglavje 1: </a:t>
            </a:r>
            <a:r>
              <a:rPr lang="en-US" sz="2400" b="1" dirty="0">
                <a:solidFill>
                  <a:srgbClr val="414141"/>
                </a:solidFill>
              </a:rPr>
              <a:t>Pametni začetki: </a:t>
            </a:r>
            <a:r>
              <a:rPr lang="en-US" sz="2400" dirty="0">
                <a:solidFill>
                  <a:srgbClr val="414141"/>
                </a:solidFill>
              </a:rPr>
              <a:t>prilagajanje stavb in uporaba vnaprej zgrajenih enot</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3 (2.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US" sz="2400" b="1" dirty="0">
                <a:solidFill>
                  <a:srgbClr val="EC7C69"/>
                </a:solidFill>
              </a:rPr>
              <a:t>Poglavje 2: </a:t>
            </a:r>
            <a:r>
              <a:rPr lang="en-US" sz="2400" b="1" dirty="0">
                <a:solidFill>
                  <a:srgbClr val="382B1B"/>
                </a:solidFill>
              </a:rPr>
              <a:t>Boljše izbire pri gradnji: </a:t>
            </a:r>
            <a:r>
              <a:rPr lang="en-US" sz="2400" dirty="0">
                <a:solidFill>
                  <a:srgbClr val="382B1B"/>
                </a:solidFill>
              </a:rPr>
              <a:t>materiali, razporeditev in prilagodljivost</a:t>
            </a: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4081" y="363325"/>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742553" y="5112701"/>
            <a:ext cx="1957186" cy="990015"/>
          </a:xfrm>
          <a:prstGeom prst="rect">
            <a:avLst/>
          </a:prstGeom>
          <a:noFill/>
        </p:spPr>
        <p:txBody>
          <a:bodyPr wrap="square" lIns="91440" tIns="45720" rIns="91440" bIns="45720" anchor="t">
            <a:spAutoFit/>
          </a:bodyPr>
          <a:lstStyle/>
          <a:p>
            <a:pPr algn="ctr">
              <a:lnSpc>
                <a:spcPts val="3540"/>
              </a:lnSpc>
            </a:pPr>
            <a:r>
              <a:rPr lang="en-US" sz="3200" b="1" dirty="0">
                <a:solidFill>
                  <a:schemeClr val="bg1"/>
                </a:solidFill>
              </a:rPr>
              <a:t>Naslednje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Bravo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6572366" y="545915"/>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479090" y="543731"/>
            <a:ext cx="4271901" cy="689481"/>
          </a:xfrm>
        </p:spPr>
        <p:txBody>
          <a:bodyPr anchor="t"/>
          <a:lstStyle/>
          <a:p>
            <a:pPr>
              <a:lnSpc>
                <a:spcPts val="2240"/>
              </a:lnSpc>
            </a:pPr>
            <a:r>
              <a:rPr lang="en-GB" b="1" kern="1200" dirty="0">
                <a:solidFill>
                  <a:srgbClr val="EC7C69"/>
                </a:solidFill>
                <a:latin typeface="+mn-lt"/>
                <a:ea typeface="+mn-ea"/>
                <a:cs typeface="+mn-cs"/>
              </a:rPr>
              <a:t>Pametni začetki: prilagajanje stavb in uporaba vnaprej zgrajenih enot</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64233"/>
            <a:ext cx="5423706" cy="5145532"/>
          </a:xfrm>
        </p:spPr>
        <p:txBody>
          <a:bodyPr lIns="91440" tIns="45720" rIns="91440" bIns="45720" anchor="t"/>
          <a:lstStyle/>
          <a:p>
            <a:pPr marL="0" indent="0">
              <a:lnSpc>
                <a:spcPts val="2180"/>
              </a:lnSpc>
            </a:pPr>
            <a:r>
              <a:rPr lang="en-GB" sz="2200" b="0" dirty="0"/>
              <a:t>Modul 3 </a:t>
            </a:r>
            <a:r>
              <a:rPr lang="en-GB" sz="2200" b="0" dirty="0" err="1"/>
              <a:t>prikazuje</a:t>
            </a:r>
            <a:r>
              <a:rPr lang="en-GB" sz="2200" b="0" dirty="0"/>
              <a:t>, </a:t>
            </a:r>
            <a:r>
              <a:rPr lang="en-GB" sz="2200" b="0" dirty="0" err="1"/>
              <a:t>kako</a:t>
            </a:r>
            <a:r>
              <a:rPr lang="en-GB" sz="2200" b="0" dirty="0"/>
              <a:t> je </a:t>
            </a:r>
            <a:r>
              <a:rPr lang="en-GB" sz="2200" b="0" dirty="0" err="1"/>
              <a:t>lahko</a:t>
            </a:r>
            <a:r>
              <a:rPr lang="en-GB" sz="2200" b="0" dirty="0"/>
              <a:t> </a:t>
            </a:r>
            <a:r>
              <a:rPr lang="en-GB" sz="2200" b="0" dirty="0" err="1"/>
              <a:t>alternativna</a:t>
            </a:r>
            <a:r>
              <a:rPr lang="en-GB" sz="2200" b="0" dirty="0"/>
              <a:t> </a:t>
            </a:r>
            <a:r>
              <a:rPr lang="en-GB" sz="2200" b="0" dirty="0" err="1"/>
              <a:t>nastanitev</a:t>
            </a:r>
            <a:r>
              <a:rPr lang="en-GB" sz="2200" b="0" dirty="0"/>
              <a:t> </a:t>
            </a:r>
            <a:r>
              <a:rPr lang="en-GB" sz="2200" b="0" dirty="0" err="1"/>
              <a:t>trajnostna</a:t>
            </a:r>
            <a:r>
              <a:rPr lang="en-GB" sz="2200" b="0" dirty="0"/>
              <a:t> in </a:t>
            </a:r>
            <a:r>
              <a:rPr lang="en-GB" sz="2200" b="0" dirty="0" err="1"/>
              <a:t>hkrati</a:t>
            </a:r>
            <a:r>
              <a:rPr lang="en-GB" sz="2200" b="0" dirty="0"/>
              <a:t> </a:t>
            </a:r>
            <a:r>
              <a:rPr lang="en-GB" sz="2200" b="0" dirty="0" err="1"/>
              <a:t>tesno</a:t>
            </a:r>
            <a:r>
              <a:rPr lang="en-GB" sz="2200" b="0" dirty="0"/>
              <a:t> </a:t>
            </a:r>
            <a:r>
              <a:rPr lang="en-GB" sz="2200" b="0" dirty="0" err="1"/>
              <a:t>povezana</a:t>
            </a:r>
            <a:r>
              <a:rPr lang="en-GB" sz="2200" b="0" dirty="0"/>
              <a:t> z lokalno identiteto. Odkrijte, kako premišljeno načrtovanje, izbira materialov in integracija v okolje ne le podpirajo okolje, ampak tudi krepijo skupnosti in ohranjajo kulturo. Spoznajte, kako lahko izbira stavb ustvari edinstvene, nepozabne turistične izkušnje, zlasti na podeželju ali v prezrtih območjih.</a:t>
            </a:r>
          </a:p>
          <a:p>
            <a:pPr marL="0" indent="0">
              <a:lnSpc>
                <a:spcPts val="2180"/>
              </a:lnSpc>
            </a:pPr>
            <a:endParaRPr lang="en-GB" sz="2200" b="0" dirty="0"/>
          </a:p>
          <a:p>
            <a:pPr marL="0" indent="0">
              <a:lnSpc>
                <a:spcPts val="2180"/>
              </a:lnSpc>
            </a:pPr>
            <a:r>
              <a:rPr lang="en-GB" sz="2200" b="0" dirty="0"/>
              <a:t> Zajema 3 ključne </a:t>
            </a:r>
            <a:r>
              <a:rPr lang="en-GB" sz="2200" dirty="0"/>
              <a:t>dele: </a:t>
            </a:r>
          </a:p>
          <a:p>
            <a:pPr marL="457200" indent="-457200">
              <a:lnSpc>
                <a:spcPts val="2180"/>
              </a:lnSpc>
              <a:buFont typeface="+mj-lt"/>
              <a:buAutoNum type="arabicPeriod"/>
            </a:pPr>
            <a:r>
              <a:rPr lang="en-GB" sz="2200" dirty="0"/>
              <a:t>Pametni začetki: </a:t>
            </a:r>
            <a:r>
              <a:rPr lang="en-GB" sz="2200" b="0" dirty="0"/>
              <a:t>prilagajanje stavb in uporaba vnaprej zgrajenih enot</a:t>
            </a:r>
          </a:p>
          <a:p>
            <a:pPr marL="457200" indent="-457200">
              <a:lnSpc>
                <a:spcPts val="2180"/>
              </a:lnSpc>
              <a:buFont typeface="+mj-lt"/>
              <a:buAutoNum type="arabicPeriod"/>
            </a:pPr>
            <a:r>
              <a:rPr lang="en-GB" sz="2200" dirty="0"/>
              <a:t>Boljše izbire gradnje </a:t>
            </a:r>
            <a:r>
              <a:rPr lang="en-GB" sz="2200" b="0" dirty="0"/>
              <a:t>– materiali, razpored in prilagodljivost</a:t>
            </a:r>
          </a:p>
          <a:p>
            <a:pPr marL="457200" indent="-457200">
              <a:lnSpc>
                <a:spcPts val="2180"/>
              </a:lnSpc>
              <a:buFont typeface="+mj-lt"/>
              <a:buAutoNum type="arabicPeriod"/>
            </a:pPr>
            <a:r>
              <a:rPr lang="en-GB" sz="2200" b="0" dirty="0"/>
              <a:t>Pravilno dimenzionirana nastanitev, ki vpliva na lokalno okolje</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Pregled modula 3</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6290031" y="148847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sp>
        <p:nvSpPr>
          <p:cNvPr id="24" name="Text Placeholder 10">
            <a:extLst>
              <a:ext uri="{FF2B5EF4-FFF2-40B4-BE49-F238E27FC236}">
                <a16:creationId xmlns:a16="http://schemas.microsoft.com/office/drawing/2014/main" id="{4D648581-A9C4-E21D-00F8-7FCCE057E492}"/>
              </a:ext>
            </a:extLst>
          </p:cNvPr>
          <p:cNvSpPr txBox="1">
            <a:spLocks/>
          </p:cNvSpPr>
          <p:nvPr/>
        </p:nvSpPr>
        <p:spPr>
          <a:xfrm>
            <a:off x="7479090" y="1533435"/>
            <a:ext cx="4437977" cy="5997229"/>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459597"/>
              </a:buClr>
              <a:buFont typeface="Arial" panose="020B0604020202020204" pitchFamily="34" charset="0"/>
              <a:buChar char="•"/>
            </a:pPr>
            <a:r>
              <a:rPr lang="en-GB" sz="1900" b="1" dirty="0">
                <a:solidFill>
                  <a:srgbClr val="414141"/>
                </a:solidFill>
              </a:rPr>
              <a:t>Naučite se, kako izkoristiti potencial obstoječih prostorov </a:t>
            </a:r>
            <a:r>
              <a:rPr lang="en-GB" sz="1900" dirty="0">
                <a:solidFill>
                  <a:srgbClr val="414141"/>
                </a:solidFill>
              </a:rPr>
              <a:t>s preoblikovanjem obstoječih ali podeželskih zgodovinskih stavb in zapuščenih območij. </a:t>
            </a:r>
            <a:endParaRPr lang="en-GB" sz="1900" dirty="0">
              <a:solidFill>
                <a:srgbClr val="414141"/>
              </a:solidFill>
              <a:ea typeface="Calibri"/>
              <a:cs typeface="Calibri"/>
            </a:endParaRPr>
          </a:p>
          <a:p>
            <a:pPr marL="285750" indent="-285750">
              <a:buClr>
                <a:srgbClr val="459597"/>
              </a:buClr>
              <a:buFont typeface="Arial" panose="020B0604020202020204" pitchFamily="34" charset="0"/>
              <a:buChar char="•"/>
            </a:pPr>
            <a:r>
              <a:rPr lang="en-GB" sz="1900" b="1" dirty="0">
                <a:solidFill>
                  <a:srgbClr val="414141"/>
                </a:solidFill>
              </a:rPr>
              <a:t>Raziščite, kako obstoječe ali podeželske kulturne stavbe </a:t>
            </a:r>
            <a:r>
              <a:rPr lang="en-GB" sz="1900" dirty="0">
                <a:solidFill>
                  <a:srgbClr val="414141"/>
                </a:solidFill>
              </a:rPr>
              <a:t>oživljajo skupnosti in gospodarstvo. </a:t>
            </a:r>
            <a:endParaRPr lang="en-GB" sz="1900" dirty="0">
              <a:solidFill>
                <a:srgbClr val="414141"/>
              </a:solidFill>
              <a:ea typeface="Calibri"/>
              <a:cs typeface="Calibri"/>
            </a:endParaRPr>
          </a:p>
          <a:p>
            <a:pPr marL="285750" indent="-285750">
              <a:buClr>
                <a:srgbClr val="459597"/>
              </a:buClr>
              <a:buFont typeface="Arial" panose="020B0604020202020204" pitchFamily="34" charset="0"/>
              <a:buChar char="•"/>
            </a:pPr>
            <a:r>
              <a:rPr lang="en-GB" sz="1900" b="1" dirty="0">
                <a:solidFill>
                  <a:srgbClr val="414141"/>
                </a:solidFill>
              </a:rPr>
              <a:t>Raziščite modularne, prilagodljive rešitve </a:t>
            </a:r>
            <a:r>
              <a:rPr lang="en-GB" sz="1900" dirty="0">
                <a:solidFill>
                  <a:srgbClr val="414141"/>
                </a:solidFill>
              </a:rPr>
              <a:t>in gradbene metode z majhnim vplivom, ki ohranjajo lokalni čar in podpirajo trajnostni turizem.</a:t>
            </a:r>
            <a:endParaRPr lang="en-GB" sz="1900" dirty="0">
              <a:solidFill>
                <a:srgbClr val="414141"/>
              </a:solidFill>
              <a:ea typeface="Calibri"/>
              <a:cs typeface="Calibri"/>
            </a:endParaRPr>
          </a:p>
          <a:p>
            <a:pPr marL="285750" indent="-285750">
              <a:buClr>
                <a:srgbClr val="459597"/>
              </a:buClr>
              <a:buFont typeface="Arial" panose="020B0604020202020204" pitchFamily="34" charset="0"/>
              <a:buChar char="•"/>
            </a:pPr>
            <a:r>
              <a:rPr lang="en-GB" sz="1900" b="1" dirty="0">
                <a:solidFill>
                  <a:srgbClr val="414141"/>
                </a:solidFill>
              </a:rPr>
              <a:t>Spoznajte, kako je mogoče enote prilagoditi in ponovno uporabiti </a:t>
            </a:r>
            <a:r>
              <a:rPr lang="en-GB" sz="1900" dirty="0">
                <a:solidFill>
                  <a:srgbClr val="414141"/>
                </a:solidFill>
              </a:rPr>
              <a:t>ter kako lahko kot lahka konstrukcija ohranjajo naravo, slavijo lokalno identiteto in spodbujajo podeželski turizem.</a:t>
            </a:r>
            <a:endParaRPr lang="en-GB" sz="1900" dirty="0">
              <a:solidFill>
                <a:srgbClr val="414141"/>
              </a:solidFill>
              <a:ea typeface="Calibri"/>
              <a:cs typeface="Calibri"/>
            </a:endParaRPr>
          </a:p>
          <a:p>
            <a:pPr marL="285750" indent="-285750">
              <a:buClr>
                <a:srgbClr val="459597"/>
              </a:buClr>
              <a:buFont typeface="Arial" panose="020B0604020202020204" pitchFamily="34" charset="0"/>
              <a:buChar char="•"/>
            </a:pPr>
            <a:endParaRPr lang="en-GB" sz="2000" dirty="0">
              <a:solidFill>
                <a:srgbClr val="414141"/>
              </a:solidFill>
            </a:endParaRPr>
          </a:p>
        </p:txBody>
      </p:sp>
      <p:sp>
        <p:nvSpPr>
          <p:cNvPr id="2" name="TextBox 1">
            <a:extLst>
              <a:ext uri="{FF2B5EF4-FFF2-40B4-BE49-F238E27FC236}">
                <a16:creationId xmlns:a16="http://schemas.microsoft.com/office/drawing/2014/main" id="{C93C2B57-CB30-6AFE-363B-791C02517277}"/>
              </a:ext>
            </a:extLst>
          </p:cNvPr>
          <p:cNvSpPr txBox="1"/>
          <p:nvPr/>
        </p:nvSpPr>
        <p:spPr>
          <a:xfrm>
            <a:off x="7476935" y="3772"/>
            <a:ext cx="4244749" cy="533351"/>
          </a:xfrm>
          <a:prstGeom prst="rect">
            <a:avLst/>
          </a:prstGeom>
          <a:noFill/>
        </p:spPr>
        <p:txBody>
          <a:bodyPr wrap="square">
            <a:spAutoFit/>
          </a:bodyPr>
          <a:lstStyle/>
          <a:p>
            <a:pPr>
              <a:lnSpc>
                <a:spcPts val="3620"/>
              </a:lnSpc>
            </a:pPr>
            <a:r>
              <a:rPr lang="en-GB" sz="2800" b="1" dirty="0">
                <a:solidFill>
                  <a:srgbClr val="459597"/>
                </a:solidFill>
              </a:rPr>
              <a:t>Cilji učenja</a:t>
            </a:r>
            <a:endParaRPr lang="en-GB" sz="2800" dirty="0">
              <a:solidFill>
                <a:srgbClr val="459597"/>
              </a:solidFill>
            </a:endParaRPr>
          </a:p>
        </p:txBody>
      </p:sp>
    </p:spTree>
    <p:extLst>
      <p:ext uri="{BB962C8B-B14F-4D97-AF65-F5344CB8AC3E}">
        <p14:creationId xmlns:p14="http://schemas.microsoft.com/office/powerpoint/2010/main" val="648164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1" name="Segnaposto immagine 5" descr="Immagine che contiene scale, edificio, corrimano, muro&#10;&#10;Il contenuto generato dall'IA potrebbe non essere corretto.">
            <a:extLst>
              <a:ext uri="{FF2B5EF4-FFF2-40B4-BE49-F238E27FC236}">
                <a16:creationId xmlns:a16="http://schemas.microsoft.com/office/drawing/2014/main" id="{AA5A294C-2AC6-4409-A0ED-97ED6CA3CBC9}"/>
              </a:ext>
            </a:extLst>
          </p:cNvPr>
          <p:cNvPicPr>
            <a:picLocks noGrp="1" noChangeAspect="1"/>
          </p:cNvPicPr>
          <p:nvPr>
            <p:ph type="pic" sz="quarter" idx="19"/>
          </p:nvPr>
        </p:nvPicPr>
        <p:blipFill>
          <a:blip r:embed="rId2"/>
          <a:srcRect l="2042" r="2042"/>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471300"/>
            <a:ext cx="3663257" cy="3066422"/>
          </a:xfrm>
        </p:spPr>
        <p:txBody>
          <a:bodyPr>
            <a:noAutofit/>
          </a:bodyPr>
          <a:lstStyle/>
          <a:p>
            <a:pPr>
              <a:lnSpc>
                <a:spcPts val="3900"/>
              </a:lnSpc>
            </a:pPr>
            <a:r>
              <a:rPr lang="en-GB" sz="4000" dirty="0"/>
              <a:t>Pametni začetki – prilagajanje stavb in uporaba vnaprej zgrajenih enot</a:t>
            </a:r>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1109759"/>
          </a:xfrm>
        </p:spPr>
        <p:txBody>
          <a:bodyPr lIns="91440" tIns="45720" rIns="91440" bIns="45720" anchor="t">
            <a:noAutofit/>
          </a:bodyPr>
          <a:lstStyle/>
          <a:p>
            <a:r>
              <a:rPr lang="en-IE" sz="6600" b="1" dirty="0" err="1"/>
              <a:t>Razdelek</a:t>
            </a:r>
            <a:r>
              <a:rPr lang="en-IE" sz="6600" b="1" dirty="0"/>
              <a:t> 1</a:t>
            </a:r>
            <a:endParaRPr lang="en-GB" sz="6600" b="1" dirty="0"/>
          </a:p>
        </p:txBody>
      </p:sp>
      <p:sp>
        <p:nvSpPr>
          <p:cNvPr id="8" name="Text Placeholder 7">
            <a:extLst>
              <a:ext uri="{FF2B5EF4-FFF2-40B4-BE49-F238E27FC236}">
                <a16:creationId xmlns:a16="http://schemas.microsoft.com/office/drawing/2014/main" id="{D45A6D4E-2928-D5EE-BDCC-6231AE61993A}"/>
              </a:ext>
            </a:extLst>
          </p:cNvPr>
          <p:cNvSpPr>
            <a:spLocks noGrp="1"/>
          </p:cNvSpPr>
          <p:nvPr>
            <p:ph type="body" sz="quarter" idx="65"/>
          </p:nvPr>
        </p:nvSpPr>
        <p:spPr>
          <a:xfrm>
            <a:off x="8485094" y="1451578"/>
            <a:ext cx="3706906" cy="452458"/>
          </a:xfrm>
          <a:solidFill>
            <a:srgbClr val="EC7C69"/>
          </a:solidFill>
        </p:spPr>
        <p:txBody>
          <a:bodyPr/>
          <a:lstStyle/>
          <a:p>
            <a:pPr algn="ctr"/>
            <a:r>
              <a:rPr lang="en-IE" sz="1200" dirty="0">
                <a:latin typeface="Calibri"/>
                <a:ea typeface="Calibri"/>
                <a:cs typeface="Calibri"/>
              </a:rPr>
              <a:t>Avtor fotografije: Camera a Sud, Bovino</a:t>
            </a:r>
            <a:endParaRPr lang="en-IE" sz="1200" dirty="0"/>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pic>
        <p:nvPicPr>
          <p:cNvPr id="7" name="Picture Placeholder 6" descr="A chandelier with a candle&#10;&#10;AI-generated content may be incorrect.">
            <a:extLst>
              <a:ext uri="{FF2B5EF4-FFF2-40B4-BE49-F238E27FC236}">
                <a16:creationId xmlns:a16="http://schemas.microsoft.com/office/drawing/2014/main" id="{D426A3B3-71AC-C0B9-D998-DA13D7610E65}"/>
              </a:ext>
            </a:extLst>
          </p:cNvPr>
          <p:cNvPicPr>
            <a:picLocks noGrp="1" noChangeAspect="1"/>
          </p:cNvPicPr>
          <p:nvPr>
            <p:ph type="pic" sz="quarter" idx="67"/>
          </p:nvPr>
        </p:nvPicPr>
        <p:blipFill>
          <a:blip r:embed="rId2"/>
          <a:srcRect t="811" b="811"/>
          <a:stretch>
            <a:fillRect/>
          </a:stretch>
        </p:blipFill>
        <p:spPr/>
      </p:pic>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826187" y="1422765"/>
            <a:ext cx="3694643" cy="870198"/>
          </a:xfrm>
        </p:spPr>
        <p:txBody>
          <a:bodyPr/>
          <a:lstStyle/>
          <a:p>
            <a:pPr>
              <a:lnSpc>
                <a:spcPts val="3240"/>
              </a:lnSpc>
            </a:pPr>
            <a:r>
              <a:rPr lang="en-GB" sz="3200" dirty="0"/>
              <a:t>Pametni začetki – prilagajanje stavb in uporaba vnaprej zgrajenih enot</a:t>
            </a:r>
          </a:p>
          <a:p>
            <a:pPr>
              <a:lnSpc>
                <a:spcPts val="3240"/>
              </a:lnSpc>
            </a:pPr>
            <a:endParaRPr lang="en-GB" sz="3200" dirty="0"/>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Poglavje 1</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40732" y="3519184"/>
            <a:ext cx="3130702" cy="1373830"/>
          </a:xfrm>
        </p:spPr>
        <p:txBody>
          <a:bodyPr lIns="91440" tIns="45720" rIns="91440" bIns="45720" anchor="t"/>
          <a:lstStyle/>
          <a:p>
            <a:pPr>
              <a:buNone/>
            </a:pPr>
            <a:r>
              <a:rPr lang="en-US" sz="4000" b="1" dirty="0">
                <a:solidFill>
                  <a:srgbClr val="EC7C69"/>
                </a:solidFill>
              </a:rPr>
              <a:t>Pregled:</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027976" y="4203904"/>
            <a:ext cx="7644985"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60"/>
              </a:lnSpc>
            </a:pPr>
            <a:r>
              <a:rPr lang="en-IE" sz="2000" dirty="0"/>
              <a:t>S predelavo obstoječih objektov, kot so skednji, zgodovinske hiše ali zapuščene šole, lahko zmanjšate vpliv na okolje, ohranite lokalno dediščino in znižate stroške gradnje. Modularne, prenosljive in vnaprej izdelane enote ponujajo dodatno prilagodljivost, omogočajo hitrejšo postavitev in prilagodljivost različnim terenom ali sezonskim potrebam. Razumevanje, kako te prostore preoblikovati v prijetne, funkcionalne namestitve, je ključnega pomena za izkoriščanje potenciala prezrtih območij in prispevanje k trajnostni obnovi podeželja.</a:t>
            </a:r>
          </a:p>
          <a:p>
            <a:pPr>
              <a:lnSpc>
                <a:spcPts val="2060"/>
              </a:lnSpc>
            </a:pPr>
            <a:endParaRPr lang="en-IE" sz="2000" dirty="0"/>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39570" y="4135519"/>
            <a:ext cx="3519937"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Ta poglavje je ključnega pomena, saj oblikovanje nastanitev na podeželju ali v neizkoriščenih območjih zahteva ustvarjalne rešitve, ki so hkrati prilagojene kontekstu in učinkovite z vidika virov. </a:t>
            </a:r>
            <a:endParaRPr lang="en-IE" dirty="0"/>
          </a:p>
        </p:txBody>
      </p:sp>
      <p:sp>
        <p:nvSpPr>
          <p:cNvPr id="9" name="Text Placeholder 7">
            <a:extLst>
              <a:ext uri="{FF2B5EF4-FFF2-40B4-BE49-F238E27FC236}">
                <a16:creationId xmlns:a16="http://schemas.microsoft.com/office/drawing/2014/main" id="{E0FA48AE-5BFE-CED5-38B9-5D6312B6B077}"/>
              </a:ext>
            </a:extLst>
          </p:cNvPr>
          <p:cNvSpPr txBox="1">
            <a:spLocks/>
          </p:cNvSpPr>
          <p:nvPr/>
        </p:nvSpPr>
        <p:spPr>
          <a:xfrm>
            <a:off x="-1" y="178005"/>
            <a:ext cx="2877671" cy="452458"/>
          </a:xfrm>
          <a:prstGeom prst="rect">
            <a:avLst/>
          </a:prstGeom>
          <a:solidFill>
            <a:srgbClr val="EC7C69"/>
          </a:solidFill>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sz="1200" dirty="0" err="1">
                <a:solidFill>
                  <a:schemeClr val="bg1"/>
                </a:solidFill>
                <a:latin typeface="Calibri"/>
                <a:ea typeface="Calibri"/>
                <a:cs typeface="Calibri"/>
              </a:rPr>
              <a:t>Fotografija</a:t>
            </a:r>
            <a:r>
              <a:rPr lang="en-IE" sz="1200" dirty="0">
                <a:solidFill>
                  <a:schemeClr val="bg1"/>
                </a:solidFill>
                <a:latin typeface="Calibri"/>
                <a:ea typeface="Calibri"/>
                <a:cs typeface="Calibri"/>
              </a:rPr>
              <a:t>: </a:t>
            </a:r>
            <a:r>
              <a:rPr lang="en-IE" sz="1200" dirty="0" err="1">
                <a:solidFill>
                  <a:schemeClr val="bg1"/>
                </a:solidFill>
                <a:latin typeface="Calibri"/>
                <a:ea typeface="Calibri"/>
                <a:cs typeface="Calibri"/>
              </a:rPr>
              <a:t>Meridaunia</a:t>
            </a:r>
            <a:endParaRPr lang="en-IE" sz="1200" dirty="0">
              <a:solidFill>
                <a:schemeClr val="bg1"/>
              </a:solidFill>
              <a:latin typeface="Calibri"/>
              <a:ea typeface="Calibri"/>
              <a:cs typeface="Calibri"/>
            </a:endParaRPr>
          </a:p>
        </p:txBody>
      </p:sp>
    </p:spTree>
    <p:extLst>
      <p:ext uri="{BB962C8B-B14F-4D97-AF65-F5344CB8AC3E}">
        <p14:creationId xmlns:p14="http://schemas.microsoft.com/office/powerpoint/2010/main" val="116480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EFBB2-ECF1-3EAB-F402-85C92530B997}"/>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5A24460-EC5F-02A8-8BFB-622B40009261}"/>
              </a:ext>
            </a:extLst>
          </p:cNvPr>
          <p:cNvSpPr txBox="1">
            <a:spLocks/>
          </p:cNvSpPr>
          <p:nvPr/>
        </p:nvSpPr>
        <p:spPr>
          <a:xfrm>
            <a:off x="629645" y="200313"/>
            <a:ext cx="7591334" cy="1409345"/>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3500" dirty="0"/>
              <a:t>Uvod – Pametni začetki – Prilagajanje stavb in uporaba vnaprej izdelanih enot</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5F1545BD-E455-84BA-F90C-B7595712A158}"/>
              </a:ext>
            </a:extLst>
          </p:cNvPr>
          <p:cNvCxnSpPr>
            <a:cxnSpLocks/>
          </p:cNvCxnSpPr>
          <p:nvPr/>
        </p:nvCxnSpPr>
        <p:spPr>
          <a:xfrm>
            <a:off x="0" y="1468710"/>
            <a:ext cx="763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BB94895A-0A35-FF41-1465-D835B90448ED}"/>
              </a:ext>
            </a:extLst>
          </p:cNvPr>
          <p:cNvSpPr txBox="1">
            <a:spLocks/>
          </p:cNvSpPr>
          <p:nvPr/>
        </p:nvSpPr>
        <p:spPr>
          <a:xfrm>
            <a:off x="629645" y="1678939"/>
            <a:ext cx="716681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it-IT" sz="2200" b="1" dirty="0" err="1">
                <a:solidFill>
                  <a:srgbClr val="414141"/>
                </a:solidFill>
              </a:rPr>
              <a:t>Začetek trajnostnega </a:t>
            </a:r>
            <a:r>
              <a:rPr lang="it-IT" sz="2200" b="1" dirty="0">
                <a:solidFill>
                  <a:srgbClr val="414141"/>
                </a:solidFill>
              </a:rPr>
              <a:t>in </a:t>
            </a:r>
            <a:r>
              <a:rPr lang="it-IT" sz="2200" b="1" dirty="0" err="1">
                <a:solidFill>
                  <a:srgbClr val="414141"/>
                </a:solidFill>
              </a:rPr>
              <a:t>posebnega gostinskega </a:t>
            </a:r>
            <a:r>
              <a:rPr lang="it-IT" sz="2200" b="1" dirty="0">
                <a:solidFill>
                  <a:srgbClr val="414141"/>
                </a:solidFill>
              </a:rPr>
              <a:t>podjetja </a:t>
            </a:r>
            <a:r>
              <a:rPr lang="it-IT" sz="2200" dirty="0">
                <a:solidFill>
                  <a:srgbClr val="414141"/>
                </a:solidFill>
              </a:rPr>
              <a:t>se </a:t>
            </a:r>
            <a:r>
              <a:rPr lang="it-IT" sz="2200" dirty="0" err="1">
                <a:solidFill>
                  <a:srgbClr val="414141"/>
                </a:solidFill>
              </a:rPr>
              <a:t>pogosto ne</a:t>
            </a:r>
            <a:r>
              <a:rPr lang="it-IT" sz="2200" dirty="0">
                <a:solidFill>
                  <a:srgbClr val="414141"/>
                </a:solidFill>
              </a:rPr>
              <a:t> začne z gradnjo iz nič, </a:t>
            </a:r>
            <a:r>
              <a:rPr lang="it-IT" sz="2200" dirty="0" err="1">
                <a:solidFill>
                  <a:srgbClr val="414141"/>
                </a:solidFill>
              </a:rPr>
              <a:t>ampak </a:t>
            </a:r>
            <a:r>
              <a:rPr lang="it-IT" sz="2200" dirty="0">
                <a:solidFill>
                  <a:srgbClr val="414141"/>
                </a:solidFill>
              </a:rPr>
              <a:t>s </a:t>
            </a:r>
            <a:r>
              <a:rPr lang="it-IT" sz="2200" b="1" dirty="0" err="1">
                <a:solidFill>
                  <a:srgbClr val="414141"/>
                </a:solidFill>
              </a:rPr>
              <a:t>preoblikovanjem tistega, kar že obstaja</a:t>
            </a:r>
            <a:r>
              <a:rPr lang="it-IT" sz="2200" dirty="0">
                <a:solidFill>
                  <a:srgbClr val="414141"/>
                </a:solidFill>
              </a:rPr>
              <a:t>. </a:t>
            </a:r>
            <a:r>
              <a:rPr lang="it-IT" sz="2200" dirty="0" err="1">
                <a:solidFill>
                  <a:srgbClr val="414141"/>
                </a:solidFill>
              </a:rPr>
              <a:t>Po </a:t>
            </a:r>
            <a:r>
              <a:rPr lang="it-IT" sz="2200" dirty="0">
                <a:solidFill>
                  <a:srgbClr val="414141"/>
                </a:solidFill>
              </a:rPr>
              <a:t>vsej Evropi </a:t>
            </a:r>
            <a:r>
              <a:rPr lang="it-IT" sz="2200" dirty="0" err="1">
                <a:solidFill>
                  <a:srgbClr val="414141"/>
                </a:solidFill>
              </a:rPr>
              <a:t>imajo </a:t>
            </a:r>
            <a:r>
              <a:rPr lang="it-IT" sz="2200" dirty="0">
                <a:solidFill>
                  <a:srgbClr val="414141"/>
                </a:solidFill>
              </a:rPr>
              <a:t>podeželske </a:t>
            </a:r>
            <a:r>
              <a:rPr lang="it-IT" sz="2200" dirty="0" err="1">
                <a:solidFill>
                  <a:srgbClr val="414141"/>
                </a:solidFill>
              </a:rPr>
              <a:t>vasi</a:t>
            </a:r>
            <a:r>
              <a:rPr lang="it-IT" sz="2200" dirty="0">
                <a:solidFill>
                  <a:srgbClr val="414141"/>
                </a:solidFill>
              </a:rPr>
              <a:t>, </a:t>
            </a:r>
            <a:r>
              <a:rPr lang="it-IT" sz="2200" dirty="0" err="1">
                <a:solidFill>
                  <a:srgbClr val="414141"/>
                </a:solidFill>
              </a:rPr>
              <a:t>pozabljene stavbe </a:t>
            </a:r>
            <a:r>
              <a:rPr lang="it-IT" sz="2200" dirty="0">
                <a:solidFill>
                  <a:srgbClr val="414141"/>
                </a:solidFill>
              </a:rPr>
              <a:t>in odprte </a:t>
            </a:r>
            <a:r>
              <a:rPr lang="it-IT" sz="2200" dirty="0" err="1">
                <a:solidFill>
                  <a:srgbClr val="414141"/>
                </a:solidFill>
              </a:rPr>
              <a:t>pokrajine neizkoriščen potencial </a:t>
            </a:r>
            <a:r>
              <a:rPr lang="it-IT" sz="2200" dirty="0">
                <a:solidFill>
                  <a:srgbClr val="414141"/>
                </a:solidFill>
              </a:rPr>
              <a:t>za </a:t>
            </a:r>
            <a:r>
              <a:rPr lang="it-IT" sz="2200" dirty="0" err="1">
                <a:solidFill>
                  <a:srgbClr val="414141"/>
                </a:solidFill>
              </a:rPr>
              <a:t>turizem, ki je tako pomemben </a:t>
            </a:r>
            <a:r>
              <a:rPr lang="it-IT" sz="2200" dirty="0">
                <a:solidFill>
                  <a:srgbClr val="414141"/>
                </a:solidFill>
              </a:rPr>
              <a:t>kot tudi </a:t>
            </a:r>
            <a:r>
              <a:rPr lang="it-IT" sz="2200" dirty="0" err="1">
                <a:solidFill>
                  <a:srgbClr val="414141"/>
                </a:solidFill>
              </a:rPr>
              <a:t>okolju prijazen</a:t>
            </a:r>
            <a:r>
              <a:rPr lang="it-IT" sz="2200" dirty="0">
                <a:solidFill>
                  <a:srgbClr val="414141"/>
                </a:solidFill>
              </a:rPr>
              <a:t>. </a:t>
            </a:r>
            <a:r>
              <a:rPr lang="it-IT" sz="2200" dirty="0" err="1">
                <a:solidFill>
                  <a:srgbClr val="414141"/>
                </a:solidFill>
              </a:rPr>
              <a:t>Ne glede na to, ali razmišljate </a:t>
            </a:r>
            <a:r>
              <a:rPr lang="it-IT" sz="2200" b="1" dirty="0" err="1">
                <a:solidFill>
                  <a:srgbClr val="414141"/>
                </a:solidFill>
              </a:rPr>
              <a:t>o obnovi dediščinske</a:t>
            </a:r>
            <a:r>
              <a:rPr lang="it-IT" sz="2200" b="1" dirty="0">
                <a:solidFill>
                  <a:srgbClr val="414141"/>
                </a:solidFill>
              </a:rPr>
              <a:t> hiše</a:t>
            </a:r>
            <a:r>
              <a:rPr lang="it-IT" sz="2200" dirty="0">
                <a:solidFill>
                  <a:srgbClr val="414141"/>
                </a:solidFill>
              </a:rPr>
              <a:t>, </a:t>
            </a:r>
            <a:r>
              <a:rPr lang="it-IT" sz="2200" b="1" dirty="0" err="1">
                <a:solidFill>
                  <a:srgbClr val="414141"/>
                </a:solidFill>
              </a:rPr>
              <a:t>preoblikovanju zapuščene </a:t>
            </a:r>
            <a:r>
              <a:rPr lang="it-IT" sz="2200" b="1" dirty="0">
                <a:solidFill>
                  <a:srgbClr val="414141"/>
                </a:solidFill>
              </a:rPr>
              <a:t>javne stavbe </a:t>
            </a:r>
            <a:r>
              <a:rPr lang="it-IT" sz="2200" dirty="0">
                <a:solidFill>
                  <a:srgbClr val="414141"/>
                </a:solidFill>
              </a:rPr>
              <a:t>ali </a:t>
            </a:r>
            <a:r>
              <a:rPr lang="it-IT" sz="2200" b="1" dirty="0" err="1">
                <a:solidFill>
                  <a:srgbClr val="414141"/>
                </a:solidFill>
              </a:rPr>
              <a:t>postavitvi </a:t>
            </a:r>
            <a:r>
              <a:rPr lang="it-IT" sz="2200" b="1" dirty="0">
                <a:solidFill>
                  <a:srgbClr val="414141"/>
                </a:solidFill>
              </a:rPr>
              <a:t>modularnih </a:t>
            </a:r>
            <a:r>
              <a:rPr lang="it-IT" sz="2200" b="1" dirty="0" err="1">
                <a:solidFill>
                  <a:srgbClr val="414141"/>
                </a:solidFill>
              </a:rPr>
              <a:t>enot </a:t>
            </a:r>
            <a:r>
              <a:rPr lang="it-IT" sz="2200" dirty="0">
                <a:solidFill>
                  <a:srgbClr val="414141"/>
                </a:solidFill>
              </a:rPr>
              <a:t>na </a:t>
            </a:r>
            <a:r>
              <a:rPr lang="it-IT" sz="2200" dirty="0" err="1">
                <a:solidFill>
                  <a:srgbClr val="414141"/>
                </a:solidFill>
              </a:rPr>
              <a:t>neizkoriščeni zemlji</a:t>
            </a:r>
            <a:r>
              <a:rPr lang="it-IT" sz="2200" dirty="0">
                <a:solidFill>
                  <a:srgbClr val="414141"/>
                </a:solidFill>
              </a:rPr>
              <a:t>, </a:t>
            </a:r>
            <a:r>
              <a:rPr lang="it-IT" sz="2200" dirty="0" err="1">
                <a:solidFill>
                  <a:srgbClr val="414141"/>
                </a:solidFill>
              </a:rPr>
              <a:t>je</a:t>
            </a:r>
            <a:r>
              <a:rPr lang="it-IT" sz="2200" dirty="0">
                <a:solidFill>
                  <a:srgbClr val="414141"/>
                </a:solidFill>
              </a:rPr>
              <a:t> prvi korak </a:t>
            </a:r>
            <a:r>
              <a:rPr lang="it-IT" sz="2200" dirty="0" err="1">
                <a:solidFill>
                  <a:srgbClr val="414141"/>
                </a:solidFill>
              </a:rPr>
              <a:t>vedeti, kako se pametno </a:t>
            </a:r>
            <a:r>
              <a:rPr lang="it-IT" sz="2200" dirty="0">
                <a:solidFill>
                  <a:srgbClr val="414141"/>
                </a:solidFill>
              </a:rPr>
              <a:t>in </a:t>
            </a:r>
            <a:r>
              <a:rPr lang="it-IT" sz="2200" dirty="0" err="1">
                <a:solidFill>
                  <a:srgbClr val="414141"/>
                </a:solidFill>
              </a:rPr>
              <a:t>namensko prilagoditi</a:t>
            </a:r>
            <a:r>
              <a:rPr lang="it-IT" sz="2200" dirty="0">
                <a:solidFill>
                  <a:srgbClr val="414141"/>
                </a:solidFill>
              </a:rPr>
              <a:t>. </a:t>
            </a:r>
            <a:r>
              <a:rPr lang="it-IT" sz="2200" dirty="0" err="1">
                <a:solidFill>
                  <a:srgbClr val="414141"/>
                </a:solidFill>
              </a:rPr>
              <a:t>V tem poglavju predstavljamo </a:t>
            </a:r>
            <a:r>
              <a:rPr lang="it-IT" sz="2200" dirty="0">
                <a:solidFill>
                  <a:srgbClr val="414141"/>
                </a:solidFill>
              </a:rPr>
              <a:t>osnovne koncepte </a:t>
            </a:r>
            <a:r>
              <a:rPr lang="it-IT" sz="2200" b="1" dirty="0">
                <a:solidFill>
                  <a:srgbClr val="414141"/>
                </a:solidFill>
              </a:rPr>
              <a:t>„pametnega začetka“ </a:t>
            </a:r>
            <a:r>
              <a:rPr lang="it-IT" sz="2200" dirty="0">
                <a:solidFill>
                  <a:srgbClr val="414141"/>
                </a:solidFill>
              </a:rPr>
              <a:t>– </a:t>
            </a:r>
            <a:r>
              <a:rPr lang="it-IT" sz="2200" dirty="0" err="1">
                <a:solidFill>
                  <a:srgbClr val="414141"/>
                </a:solidFill>
              </a:rPr>
              <a:t>uporabo </a:t>
            </a:r>
            <a:r>
              <a:rPr lang="it-IT" sz="2200" b="1" dirty="0" err="1">
                <a:solidFill>
                  <a:srgbClr val="414141"/>
                </a:solidFill>
              </a:rPr>
              <a:t>obstoječih </a:t>
            </a:r>
            <a:r>
              <a:rPr lang="it-IT" sz="2200" b="1" dirty="0">
                <a:solidFill>
                  <a:srgbClr val="414141"/>
                </a:solidFill>
              </a:rPr>
              <a:t>stavb </a:t>
            </a:r>
            <a:r>
              <a:rPr lang="it-IT" sz="2200" dirty="0">
                <a:solidFill>
                  <a:srgbClr val="414141"/>
                </a:solidFill>
              </a:rPr>
              <a:t>ali </a:t>
            </a:r>
            <a:r>
              <a:rPr lang="it-IT" sz="2200" b="1" dirty="0" err="1">
                <a:solidFill>
                  <a:srgbClr val="414141"/>
                </a:solidFill>
              </a:rPr>
              <a:t>vnaprej zgrajenih enot </a:t>
            </a:r>
            <a:r>
              <a:rPr lang="it-IT" sz="2200" dirty="0" err="1">
                <a:solidFill>
                  <a:srgbClr val="414141"/>
                </a:solidFill>
              </a:rPr>
              <a:t>kot temelja </a:t>
            </a:r>
            <a:r>
              <a:rPr lang="it-IT" sz="2200" dirty="0">
                <a:solidFill>
                  <a:srgbClr val="414141"/>
                </a:solidFill>
              </a:rPr>
              <a:t>za </a:t>
            </a:r>
            <a:r>
              <a:rPr lang="it-IT" sz="2200" dirty="0" err="1">
                <a:solidFill>
                  <a:srgbClr val="414141"/>
                </a:solidFill>
              </a:rPr>
              <a:t>vaš </a:t>
            </a:r>
            <a:r>
              <a:rPr lang="it-IT" sz="2200" dirty="0">
                <a:solidFill>
                  <a:srgbClr val="414141"/>
                </a:solidFill>
              </a:rPr>
              <a:t>alternativni projekt </a:t>
            </a:r>
            <a:r>
              <a:rPr lang="it-IT" sz="2200" dirty="0" err="1">
                <a:solidFill>
                  <a:srgbClr val="414141"/>
                </a:solidFill>
              </a:rPr>
              <a:t>nastanitve</a:t>
            </a:r>
            <a:r>
              <a:rPr lang="it-IT" sz="2200" dirty="0">
                <a:solidFill>
                  <a:srgbClr val="414141"/>
                </a:solidFill>
              </a:rPr>
              <a:t>. </a:t>
            </a:r>
          </a:p>
        </p:txBody>
      </p:sp>
      <p:pic>
        <p:nvPicPr>
          <p:cNvPr id="2" name="Picture 1">
            <a:extLst>
              <a:ext uri="{FF2B5EF4-FFF2-40B4-BE49-F238E27FC236}">
                <a16:creationId xmlns:a16="http://schemas.microsoft.com/office/drawing/2014/main" id="{86837B17-0310-CFA0-1922-4CD100B199A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5932715" y="-139300"/>
            <a:ext cx="3580276" cy="2659133"/>
          </a:xfrm>
          <a:prstGeom prst="rect">
            <a:avLst/>
          </a:prstGeom>
        </p:spPr>
      </p:pic>
      <p:sp>
        <p:nvSpPr>
          <p:cNvPr id="22" name="Slide Number Placeholder 5">
            <a:extLst>
              <a:ext uri="{FF2B5EF4-FFF2-40B4-BE49-F238E27FC236}">
                <a16:creationId xmlns:a16="http://schemas.microsoft.com/office/drawing/2014/main" id="{D6EE1128-0266-0551-47BE-8DDF96E3EA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a:t>
            </a:fld>
            <a:endParaRPr lang="fr-CA" sz="1200" dirty="0"/>
          </a:p>
        </p:txBody>
      </p:sp>
      <p:sp>
        <p:nvSpPr>
          <p:cNvPr id="3" name="TextBox 2">
            <a:extLst>
              <a:ext uri="{FF2B5EF4-FFF2-40B4-BE49-F238E27FC236}">
                <a16:creationId xmlns:a16="http://schemas.microsoft.com/office/drawing/2014/main" id="{11985189-3C69-77BD-0FC1-A4FE406FE96B}"/>
              </a:ext>
            </a:extLst>
          </p:cNvPr>
          <p:cNvSpPr txBox="1"/>
          <p:nvPr/>
        </p:nvSpPr>
        <p:spPr>
          <a:xfrm>
            <a:off x="629645" y="5888713"/>
            <a:ext cx="7831449" cy="579646"/>
          </a:xfrm>
          <a:prstGeom prst="rect">
            <a:avLst/>
          </a:prstGeom>
          <a:noFill/>
        </p:spPr>
        <p:txBody>
          <a:bodyPr wrap="square" rtlCol="0">
            <a:spAutoFit/>
          </a:bodyPr>
          <a:lstStyle/>
          <a:p>
            <a:pPr>
              <a:lnSpc>
                <a:spcPts val="1860"/>
              </a:lnSpc>
              <a:tabLst>
                <a:tab pos="968375" algn="l"/>
              </a:tabLst>
            </a:pPr>
            <a:r>
              <a:rPr lang="en-IE" b="1" dirty="0">
                <a:solidFill>
                  <a:srgbClr val="414141"/>
                </a:solidFill>
              </a:rPr>
              <a:t>Vir: </a:t>
            </a:r>
            <a:r>
              <a:rPr lang="en-US" dirty="0" err="1">
                <a:solidFill>
                  <a:srgbClr val="459597"/>
                </a:solidFill>
              </a:rPr>
              <a:t>    Dolnicar</a:t>
            </a:r>
            <a:r>
              <a:rPr lang="en-US" dirty="0">
                <a:solidFill>
                  <a:srgbClr val="459597"/>
                </a:solidFill>
              </a:rPr>
              <a:t>, S. (2018). Tržni delež in trajnost alternativnih</a:t>
            </a:r>
          </a:p>
          <a:p>
            <a:pPr>
              <a:lnSpc>
                <a:spcPts val="1860"/>
              </a:lnSpc>
              <a:tabLst>
                <a:tab pos="968375" algn="l"/>
              </a:tabLst>
            </a:pPr>
            <a:r>
              <a:rPr lang="en-US" dirty="0">
                <a:solidFill>
                  <a:srgbClr val="459597"/>
                </a:solidFill>
              </a:rPr>
              <a:t>	turističnih nastanitev. Revija za trajnostni turizem.</a:t>
            </a:r>
            <a:endParaRPr lang="en-IE" dirty="0">
              <a:solidFill>
                <a:srgbClr val="459597"/>
              </a:solidFill>
            </a:endParaRPr>
          </a:p>
        </p:txBody>
      </p:sp>
      <p:sp>
        <p:nvSpPr>
          <p:cNvPr id="6" name="Freeform 5">
            <a:extLst>
              <a:ext uri="{FF2B5EF4-FFF2-40B4-BE49-F238E27FC236}">
                <a16:creationId xmlns:a16="http://schemas.microsoft.com/office/drawing/2014/main" id="{22B554DF-447C-9C4E-6219-78356CDE2BF0}"/>
              </a:ext>
            </a:extLst>
          </p:cNvPr>
          <p:cNvSpPr/>
          <p:nvPr/>
        </p:nvSpPr>
        <p:spPr>
          <a:xfrm rot="10800000">
            <a:off x="8325165" y="0"/>
            <a:ext cx="3577914" cy="465144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59925" r="-59925"/>
            </a:stretch>
          </a:blipFill>
        </p:spPr>
        <p:txBody>
          <a:bodyPr wrap="square" lIns="0" tIns="0" rIns="0" bIns="0" rtlCol="0">
            <a:noAutofit/>
          </a:bodyPr>
          <a:lstStyle/>
          <a:p>
            <a:endParaRPr>
              <a:solidFill>
                <a:srgbClr val="459597"/>
              </a:solidFill>
            </a:endParaRPr>
          </a:p>
        </p:txBody>
      </p:sp>
      <p:grpSp>
        <p:nvGrpSpPr>
          <p:cNvPr id="7" name="Group 6">
            <a:extLst>
              <a:ext uri="{FF2B5EF4-FFF2-40B4-BE49-F238E27FC236}">
                <a16:creationId xmlns:a16="http://schemas.microsoft.com/office/drawing/2014/main" id="{037B637F-A565-922C-EA76-03EAF56F9A3B}"/>
              </a:ext>
            </a:extLst>
          </p:cNvPr>
          <p:cNvGrpSpPr/>
          <p:nvPr/>
        </p:nvGrpSpPr>
        <p:grpSpPr>
          <a:xfrm>
            <a:off x="9234244" y="432401"/>
            <a:ext cx="2957756" cy="554397"/>
            <a:chOff x="1800741" y="6353467"/>
            <a:chExt cx="3253859" cy="554397"/>
          </a:xfrm>
        </p:grpSpPr>
        <p:sp>
          <p:nvSpPr>
            <p:cNvPr id="12" name="object 3">
              <a:extLst>
                <a:ext uri="{FF2B5EF4-FFF2-40B4-BE49-F238E27FC236}">
                  <a16:creationId xmlns:a16="http://schemas.microsoft.com/office/drawing/2014/main" id="{033D1D5A-BD3D-DE98-C158-B130E1318813}"/>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4" name="Text Placeholder 6">
              <a:extLst>
                <a:ext uri="{FF2B5EF4-FFF2-40B4-BE49-F238E27FC236}">
                  <a16:creationId xmlns:a16="http://schemas.microsoft.com/office/drawing/2014/main" id="{869F7F14-9336-D8B9-D2E7-33758F1A252E}"/>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Gaia's Spheres B&amp;B, Italija</a:t>
              </a:r>
            </a:p>
          </p:txBody>
        </p:sp>
      </p:grpSp>
      <p:pic>
        <p:nvPicPr>
          <p:cNvPr id="16" name="Picture 15">
            <a:extLst>
              <a:ext uri="{FF2B5EF4-FFF2-40B4-BE49-F238E27FC236}">
                <a16:creationId xmlns:a16="http://schemas.microsoft.com/office/drawing/2014/main" id="{FD78DBAC-0071-65E8-7645-2C5D31E4844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226244" y="4243117"/>
            <a:ext cx="3580276" cy="2659133"/>
          </a:xfrm>
          <a:prstGeom prst="rect">
            <a:avLst/>
          </a:prstGeom>
        </p:spPr>
      </p:pic>
    </p:spTree>
    <p:extLst>
      <p:ext uri="{BB962C8B-B14F-4D97-AF65-F5344CB8AC3E}">
        <p14:creationId xmlns:p14="http://schemas.microsoft.com/office/powerpoint/2010/main" val="2587697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810D6-CA25-B517-9749-5BDEBF311541}"/>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8F9EDF83-03D3-936E-0B59-671FF422E79D}"/>
              </a:ext>
            </a:extLst>
          </p:cNvPr>
          <p:cNvSpPr txBox="1">
            <a:spLocks/>
          </p:cNvSpPr>
          <p:nvPr/>
        </p:nvSpPr>
        <p:spPr>
          <a:xfrm>
            <a:off x="629645" y="317542"/>
            <a:ext cx="7532719"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3500" dirty="0"/>
              <a:t>Uvod – Pametni začetki – Prilagajanje stavb in uporaba vnaprej zgrajenih enot</a:t>
            </a:r>
            <a:endParaRPr lang="en-US" sz="3500" dirty="0">
              <a:ea typeface="Calibri"/>
              <a:cs typeface="Calibri"/>
            </a:endParaRPr>
          </a:p>
          <a:p>
            <a:pPr>
              <a:lnSpc>
                <a:spcPts val="3720"/>
              </a:lnSpc>
            </a:pPr>
            <a:endParaRPr lang="en-US" dirty="0"/>
          </a:p>
          <a:p>
            <a:pPr>
              <a:lnSpc>
                <a:spcPts val="3720"/>
              </a:lnSpc>
            </a:pPr>
            <a:endParaRPr lang="en-US" dirty="0"/>
          </a:p>
        </p:txBody>
      </p:sp>
      <p:sp>
        <p:nvSpPr>
          <p:cNvPr id="11" name="Text Placeholder 4">
            <a:extLst>
              <a:ext uri="{FF2B5EF4-FFF2-40B4-BE49-F238E27FC236}">
                <a16:creationId xmlns:a16="http://schemas.microsoft.com/office/drawing/2014/main" id="{B239C830-5C20-037F-673A-3DB54D7629A2}"/>
              </a:ext>
            </a:extLst>
          </p:cNvPr>
          <p:cNvSpPr txBox="1">
            <a:spLocks/>
          </p:cNvSpPr>
          <p:nvPr/>
        </p:nvSpPr>
        <p:spPr>
          <a:xfrm>
            <a:off x="629645" y="1810620"/>
            <a:ext cx="7396755" cy="3902247"/>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it-IT" sz="2200" dirty="0" err="1">
                <a:solidFill>
                  <a:srgbClr val="414141"/>
                </a:solidFill>
              </a:rPr>
              <a:t>Spoznali</a:t>
            </a:r>
            <a:r>
              <a:rPr lang="it-IT" sz="2200" dirty="0">
                <a:solidFill>
                  <a:srgbClr val="414141"/>
                </a:solidFill>
              </a:rPr>
              <a:t> </a:t>
            </a:r>
            <a:r>
              <a:rPr lang="it-IT" sz="2200" dirty="0" err="1">
                <a:solidFill>
                  <a:srgbClr val="414141"/>
                </a:solidFill>
              </a:rPr>
              <a:t>boste</a:t>
            </a:r>
            <a:r>
              <a:rPr lang="it-IT" sz="2200" dirty="0">
                <a:solidFill>
                  <a:srgbClr val="414141"/>
                </a:solidFill>
              </a:rPr>
              <a:t>, </a:t>
            </a:r>
            <a:r>
              <a:rPr lang="it-IT" sz="2200" dirty="0" err="1">
                <a:solidFill>
                  <a:srgbClr val="414141"/>
                </a:solidFill>
              </a:rPr>
              <a:t>kako</a:t>
            </a:r>
            <a:r>
              <a:rPr lang="it-IT" sz="2200" dirty="0">
                <a:solidFill>
                  <a:srgbClr val="414141"/>
                </a:solidFill>
              </a:rPr>
              <a:t> </a:t>
            </a:r>
            <a:r>
              <a:rPr lang="it-IT" sz="2200" b="1" dirty="0" err="1">
                <a:solidFill>
                  <a:srgbClr val="414141"/>
                </a:solidFill>
              </a:rPr>
              <a:t>prilagodljiva</a:t>
            </a:r>
            <a:r>
              <a:rPr lang="it-IT" sz="2200" b="1" dirty="0">
                <a:solidFill>
                  <a:srgbClr val="414141"/>
                </a:solidFill>
              </a:rPr>
              <a:t> </a:t>
            </a:r>
            <a:r>
              <a:rPr lang="it-IT" sz="2200" b="1" dirty="0" err="1">
                <a:solidFill>
                  <a:srgbClr val="414141"/>
                </a:solidFill>
              </a:rPr>
              <a:t>ponovna</a:t>
            </a:r>
            <a:r>
              <a:rPr lang="it-IT" sz="2200" b="1" dirty="0">
                <a:solidFill>
                  <a:srgbClr val="414141"/>
                </a:solidFill>
              </a:rPr>
              <a:t> </a:t>
            </a:r>
            <a:r>
              <a:rPr lang="it-IT" sz="2200" b="1" dirty="0" err="1">
                <a:solidFill>
                  <a:srgbClr val="414141"/>
                </a:solidFill>
              </a:rPr>
              <a:t>uporaba</a:t>
            </a:r>
            <a:r>
              <a:rPr lang="it-IT" sz="2200" b="1" dirty="0">
                <a:solidFill>
                  <a:srgbClr val="414141"/>
                </a:solidFill>
              </a:rPr>
              <a:t> </a:t>
            </a:r>
            <a:r>
              <a:rPr lang="it-IT" sz="2200" dirty="0" err="1">
                <a:solidFill>
                  <a:srgbClr val="414141"/>
                </a:solidFill>
              </a:rPr>
              <a:t>ohranja</a:t>
            </a:r>
            <a:r>
              <a:rPr lang="it-IT" sz="2200" dirty="0">
                <a:solidFill>
                  <a:srgbClr val="414141"/>
                </a:solidFill>
              </a:rPr>
              <a:t> </a:t>
            </a:r>
            <a:r>
              <a:rPr lang="it-IT" sz="2200" dirty="0" err="1">
                <a:solidFill>
                  <a:srgbClr val="414141"/>
                </a:solidFill>
              </a:rPr>
              <a:t>kulturno</a:t>
            </a:r>
            <a:r>
              <a:rPr lang="it-IT" sz="2200" dirty="0">
                <a:solidFill>
                  <a:srgbClr val="414141"/>
                </a:solidFill>
              </a:rPr>
              <a:t> </a:t>
            </a:r>
            <a:r>
              <a:rPr lang="it-IT" sz="2200" dirty="0" err="1">
                <a:solidFill>
                  <a:srgbClr val="414141"/>
                </a:solidFill>
              </a:rPr>
              <a:t>identiteto</a:t>
            </a:r>
            <a:r>
              <a:rPr lang="it-IT" sz="2200" dirty="0">
                <a:solidFill>
                  <a:srgbClr val="414141"/>
                </a:solidFill>
              </a:rPr>
              <a:t> in </a:t>
            </a:r>
            <a:r>
              <a:rPr lang="it-IT" sz="2200" dirty="0" err="1">
                <a:solidFill>
                  <a:srgbClr val="414141"/>
                </a:solidFill>
              </a:rPr>
              <a:t>hkrati</a:t>
            </a:r>
            <a:r>
              <a:rPr lang="it-IT" sz="2200" dirty="0">
                <a:solidFill>
                  <a:srgbClr val="414141"/>
                </a:solidFill>
              </a:rPr>
              <a:t> </a:t>
            </a:r>
            <a:r>
              <a:rPr lang="it-IT" sz="2200" dirty="0" err="1">
                <a:solidFill>
                  <a:srgbClr val="414141"/>
                </a:solidFill>
              </a:rPr>
              <a:t>dodaja</a:t>
            </a:r>
            <a:r>
              <a:rPr lang="it-IT" sz="2200" dirty="0">
                <a:solidFill>
                  <a:srgbClr val="414141"/>
                </a:solidFill>
              </a:rPr>
              <a:t> </a:t>
            </a:r>
            <a:r>
              <a:rPr lang="it-IT" sz="2200" dirty="0" err="1">
                <a:solidFill>
                  <a:srgbClr val="414141"/>
                </a:solidFill>
              </a:rPr>
              <a:t>funkcionalnost</a:t>
            </a:r>
            <a:r>
              <a:rPr lang="it-IT" sz="2200" dirty="0">
                <a:solidFill>
                  <a:srgbClr val="414141"/>
                </a:solidFill>
              </a:rPr>
              <a:t>, </a:t>
            </a:r>
            <a:r>
              <a:rPr lang="it-IT" sz="2200" dirty="0" err="1">
                <a:solidFill>
                  <a:srgbClr val="414141"/>
                </a:solidFill>
              </a:rPr>
              <a:t>kako</a:t>
            </a:r>
            <a:r>
              <a:rPr lang="it-IT" sz="2200" dirty="0">
                <a:solidFill>
                  <a:srgbClr val="414141"/>
                </a:solidFill>
              </a:rPr>
              <a:t> </a:t>
            </a:r>
            <a:r>
              <a:rPr lang="it-IT" sz="2200" dirty="0" err="1">
                <a:solidFill>
                  <a:srgbClr val="414141"/>
                </a:solidFill>
              </a:rPr>
              <a:t>lahko</a:t>
            </a:r>
            <a:r>
              <a:rPr lang="it-IT" sz="2200" dirty="0">
                <a:solidFill>
                  <a:srgbClr val="414141"/>
                </a:solidFill>
              </a:rPr>
              <a:t> </a:t>
            </a:r>
            <a:r>
              <a:rPr lang="it-IT" sz="2200" b="1" dirty="0" err="1">
                <a:solidFill>
                  <a:srgbClr val="414141"/>
                </a:solidFill>
              </a:rPr>
              <a:t>prefabricirane</a:t>
            </a:r>
            <a:r>
              <a:rPr lang="it-IT" sz="2200" b="1" dirty="0">
                <a:solidFill>
                  <a:srgbClr val="414141"/>
                </a:solidFill>
              </a:rPr>
              <a:t> in </a:t>
            </a:r>
            <a:r>
              <a:rPr lang="it-IT" sz="2200" b="1" dirty="0" err="1">
                <a:solidFill>
                  <a:srgbClr val="414141"/>
                </a:solidFill>
              </a:rPr>
              <a:t>prenosljive</a:t>
            </a:r>
            <a:r>
              <a:rPr lang="it-IT" sz="2200" b="1" dirty="0">
                <a:solidFill>
                  <a:srgbClr val="414141"/>
                </a:solidFill>
              </a:rPr>
              <a:t> </a:t>
            </a:r>
            <a:r>
              <a:rPr lang="it-IT" sz="2200" b="1" dirty="0" err="1">
                <a:solidFill>
                  <a:srgbClr val="414141"/>
                </a:solidFill>
              </a:rPr>
              <a:t>strukture</a:t>
            </a:r>
            <a:r>
              <a:rPr lang="it-IT" sz="2200" b="1" dirty="0">
                <a:solidFill>
                  <a:srgbClr val="414141"/>
                </a:solidFill>
              </a:rPr>
              <a:t> </a:t>
            </a:r>
            <a:r>
              <a:rPr lang="it-IT" sz="2200" dirty="0" err="1">
                <a:solidFill>
                  <a:srgbClr val="414141"/>
                </a:solidFill>
              </a:rPr>
              <a:t>zmanjšajo</a:t>
            </a:r>
            <a:r>
              <a:rPr lang="it-IT" sz="2200" dirty="0">
                <a:solidFill>
                  <a:srgbClr val="414141"/>
                </a:solidFill>
              </a:rPr>
              <a:t> </a:t>
            </a:r>
            <a:r>
              <a:rPr lang="it-IT" sz="2200" dirty="0" err="1">
                <a:solidFill>
                  <a:srgbClr val="414141"/>
                </a:solidFill>
              </a:rPr>
              <a:t>vpliv</a:t>
            </a:r>
            <a:r>
              <a:rPr lang="it-IT" sz="2200" dirty="0">
                <a:solidFill>
                  <a:srgbClr val="414141"/>
                </a:solidFill>
              </a:rPr>
              <a:t> </a:t>
            </a:r>
            <a:r>
              <a:rPr lang="it-IT" sz="2200" dirty="0" err="1">
                <a:solidFill>
                  <a:srgbClr val="414141"/>
                </a:solidFill>
              </a:rPr>
              <a:t>na</a:t>
            </a:r>
            <a:r>
              <a:rPr lang="it-IT" sz="2200" dirty="0">
                <a:solidFill>
                  <a:srgbClr val="414141"/>
                </a:solidFill>
              </a:rPr>
              <a:t> </a:t>
            </a:r>
            <a:r>
              <a:rPr lang="it-IT" sz="2200" dirty="0" err="1">
                <a:solidFill>
                  <a:srgbClr val="414141"/>
                </a:solidFill>
              </a:rPr>
              <a:t>okolje</a:t>
            </a:r>
            <a:r>
              <a:rPr lang="it-IT" sz="2200" dirty="0">
                <a:solidFill>
                  <a:srgbClr val="414141"/>
                </a:solidFill>
              </a:rPr>
              <a:t> in </a:t>
            </a:r>
            <a:r>
              <a:rPr lang="it-IT" sz="2200" dirty="0" err="1">
                <a:solidFill>
                  <a:srgbClr val="414141"/>
                </a:solidFill>
              </a:rPr>
              <a:t>kako</a:t>
            </a:r>
            <a:r>
              <a:rPr lang="it-IT" sz="2200" dirty="0">
                <a:solidFill>
                  <a:srgbClr val="414141"/>
                </a:solidFill>
              </a:rPr>
              <a:t> </a:t>
            </a:r>
            <a:r>
              <a:rPr lang="it-IT" sz="2200" b="1" dirty="0">
                <a:solidFill>
                  <a:srgbClr val="414141"/>
                </a:solidFill>
              </a:rPr>
              <a:t>delati v </a:t>
            </a:r>
            <a:r>
              <a:rPr lang="it-IT" sz="2200" b="1" dirty="0" err="1">
                <a:solidFill>
                  <a:srgbClr val="414141"/>
                </a:solidFill>
              </a:rPr>
              <a:t>okviru</a:t>
            </a:r>
            <a:r>
              <a:rPr lang="it-IT" sz="2200" b="1" dirty="0">
                <a:solidFill>
                  <a:srgbClr val="414141"/>
                </a:solidFill>
              </a:rPr>
              <a:t> </a:t>
            </a:r>
            <a:r>
              <a:rPr lang="it-IT" sz="2200" b="1" dirty="0" err="1">
                <a:solidFill>
                  <a:srgbClr val="414141"/>
                </a:solidFill>
              </a:rPr>
              <a:t>omejitev</a:t>
            </a:r>
            <a:r>
              <a:rPr lang="it-IT" sz="2200" b="1" dirty="0">
                <a:solidFill>
                  <a:srgbClr val="414141"/>
                </a:solidFill>
              </a:rPr>
              <a:t> </a:t>
            </a:r>
            <a:r>
              <a:rPr lang="it-IT" sz="2200" dirty="0" err="1">
                <a:solidFill>
                  <a:srgbClr val="414141"/>
                </a:solidFill>
              </a:rPr>
              <a:t>infrastrukture</a:t>
            </a:r>
            <a:r>
              <a:rPr lang="it-IT" sz="2200" dirty="0">
                <a:solidFill>
                  <a:srgbClr val="414141"/>
                </a:solidFill>
              </a:rPr>
              <a:t> in </a:t>
            </a:r>
            <a:r>
              <a:rPr lang="it-IT" sz="2200" dirty="0" err="1">
                <a:solidFill>
                  <a:srgbClr val="414141"/>
                </a:solidFill>
              </a:rPr>
              <a:t>prostorskega</a:t>
            </a:r>
            <a:r>
              <a:rPr lang="it-IT" sz="2200" dirty="0">
                <a:solidFill>
                  <a:srgbClr val="414141"/>
                </a:solidFill>
              </a:rPr>
              <a:t> </a:t>
            </a:r>
            <a:r>
              <a:rPr lang="it-IT" sz="2200" dirty="0" err="1">
                <a:solidFill>
                  <a:srgbClr val="414141"/>
                </a:solidFill>
              </a:rPr>
              <a:t>načrtovanja</a:t>
            </a:r>
            <a:r>
              <a:rPr lang="it-IT" sz="2200" dirty="0">
                <a:solidFill>
                  <a:srgbClr val="414141"/>
                </a:solidFill>
              </a:rPr>
              <a:t>. Od </a:t>
            </a:r>
            <a:r>
              <a:rPr lang="it-IT" sz="2200" b="1" dirty="0" err="1">
                <a:solidFill>
                  <a:srgbClr val="414141"/>
                </a:solidFill>
              </a:rPr>
              <a:t>zgodovinskih</a:t>
            </a:r>
            <a:r>
              <a:rPr lang="it-IT" sz="2200" b="1" dirty="0">
                <a:solidFill>
                  <a:srgbClr val="414141"/>
                </a:solidFill>
              </a:rPr>
              <a:t> </a:t>
            </a:r>
            <a:r>
              <a:rPr lang="it-IT" sz="2200" b="1" dirty="0" err="1">
                <a:solidFill>
                  <a:srgbClr val="414141"/>
                </a:solidFill>
              </a:rPr>
              <a:t>palač</a:t>
            </a:r>
            <a:r>
              <a:rPr lang="it-IT" sz="2200" b="1" dirty="0">
                <a:solidFill>
                  <a:srgbClr val="414141"/>
                </a:solidFill>
              </a:rPr>
              <a:t> v </a:t>
            </a:r>
            <a:r>
              <a:rPr lang="it-IT" sz="2200" b="1" dirty="0" err="1">
                <a:solidFill>
                  <a:srgbClr val="414141"/>
                </a:solidFill>
              </a:rPr>
              <a:t>Italiji</a:t>
            </a:r>
            <a:r>
              <a:rPr lang="it-IT" sz="2200" b="1" dirty="0">
                <a:solidFill>
                  <a:srgbClr val="414141"/>
                </a:solidFill>
              </a:rPr>
              <a:t> </a:t>
            </a:r>
            <a:r>
              <a:rPr lang="it-IT" sz="2200" dirty="0">
                <a:solidFill>
                  <a:srgbClr val="414141"/>
                </a:solidFill>
              </a:rPr>
              <a:t>do </a:t>
            </a:r>
            <a:r>
              <a:rPr lang="it-IT" sz="2200" b="1" dirty="0" err="1">
                <a:solidFill>
                  <a:srgbClr val="414141"/>
                </a:solidFill>
              </a:rPr>
              <a:t>samozadostnih</a:t>
            </a:r>
            <a:r>
              <a:rPr lang="it-IT" sz="2200" b="1" dirty="0">
                <a:solidFill>
                  <a:srgbClr val="414141"/>
                </a:solidFill>
              </a:rPr>
              <a:t> </a:t>
            </a:r>
            <a:r>
              <a:rPr lang="it-IT" sz="2200" b="1" dirty="0" err="1">
                <a:solidFill>
                  <a:srgbClr val="414141"/>
                </a:solidFill>
              </a:rPr>
              <a:t>bivališč</a:t>
            </a:r>
            <a:r>
              <a:rPr lang="it-IT" sz="2200" b="1" dirty="0">
                <a:solidFill>
                  <a:srgbClr val="414141"/>
                </a:solidFill>
              </a:rPr>
              <a:t> </a:t>
            </a:r>
            <a:r>
              <a:rPr lang="it-IT" sz="2200" b="1" dirty="0" err="1">
                <a:solidFill>
                  <a:srgbClr val="414141"/>
                </a:solidFill>
              </a:rPr>
              <a:t>na</a:t>
            </a:r>
            <a:r>
              <a:rPr lang="it-IT" sz="2200" b="1" dirty="0">
                <a:solidFill>
                  <a:srgbClr val="414141"/>
                </a:solidFill>
              </a:rPr>
              <a:t> </a:t>
            </a:r>
            <a:r>
              <a:rPr lang="it-IT" sz="2200" b="1" dirty="0" err="1">
                <a:solidFill>
                  <a:srgbClr val="414141"/>
                </a:solidFill>
              </a:rPr>
              <a:t>Islandiji</a:t>
            </a:r>
            <a:r>
              <a:rPr lang="it-IT" sz="2200" b="1" dirty="0">
                <a:solidFill>
                  <a:srgbClr val="414141"/>
                </a:solidFill>
              </a:rPr>
              <a:t> </a:t>
            </a:r>
            <a:r>
              <a:rPr lang="it-IT" sz="2200" dirty="0">
                <a:solidFill>
                  <a:srgbClr val="414141"/>
                </a:solidFill>
              </a:rPr>
              <a:t>– študije </a:t>
            </a:r>
            <a:r>
              <a:rPr lang="it-IT" sz="2200" dirty="0" err="1">
                <a:solidFill>
                  <a:srgbClr val="414141"/>
                </a:solidFill>
              </a:rPr>
              <a:t>primerov</a:t>
            </a:r>
            <a:r>
              <a:rPr lang="it-IT" sz="2200" dirty="0">
                <a:solidFill>
                  <a:srgbClr val="414141"/>
                </a:solidFill>
              </a:rPr>
              <a:t> v </a:t>
            </a:r>
            <a:r>
              <a:rPr lang="it-IT" sz="2200" dirty="0" err="1">
                <a:solidFill>
                  <a:srgbClr val="414141"/>
                </a:solidFill>
              </a:rPr>
              <a:t>tem</a:t>
            </a:r>
            <a:r>
              <a:rPr lang="it-IT" sz="2200" dirty="0">
                <a:solidFill>
                  <a:srgbClr val="414141"/>
                </a:solidFill>
              </a:rPr>
              <a:t> </a:t>
            </a:r>
            <a:r>
              <a:rPr lang="it-IT" sz="2200" dirty="0" err="1">
                <a:solidFill>
                  <a:srgbClr val="414141"/>
                </a:solidFill>
              </a:rPr>
              <a:t>poglavju</a:t>
            </a:r>
            <a:r>
              <a:rPr lang="it-IT" sz="2200" dirty="0">
                <a:solidFill>
                  <a:srgbClr val="414141"/>
                </a:solidFill>
              </a:rPr>
              <a:t> </a:t>
            </a:r>
            <a:r>
              <a:rPr lang="it-IT" sz="2200" dirty="0" err="1">
                <a:solidFill>
                  <a:srgbClr val="414141"/>
                </a:solidFill>
              </a:rPr>
              <a:t>prikazujejo</a:t>
            </a:r>
            <a:r>
              <a:rPr lang="it-IT" sz="2200" dirty="0">
                <a:solidFill>
                  <a:srgbClr val="414141"/>
                </a:solidFill>
              </a:rPr>
              <a:t>, </a:t>
            </a:r>
            <a:r>
              <a:rPr lang="it-IT" sz="2200" dirty="0" err="1">
                <a:solidFill>
                  <a:srgbClr val="414141"/>
                </a:solidFill>
              </a:rPr>
              <a:t>kaj</a:t>
            </a:r>
            <a:r>
              <a:rPr lang="it-IT" sz="2200" dirty="0">
                <a:solidFill>
                  <a:srgbClr val="414141"/>
                </a:solidFill>
              </a:rPr>
              <a:t> je </a:t>
            </a:r>
            <a:r>
              <a:rPr lang="it-IT" sz="2200" dirty="0" err="1">
                <a:solidFill>
                  <a:srgbClr val="414141"/>
                </a:solidFill>
              </a:rPr>
              <a:t>mogoče</a:t>
            </a:r>
            <a:r>
              <a:rPr lang="it-IT" sz="2200" dirty="0">
                <a:solidFill>
                  <a:srgbClr val="414141"/>
                </a:solidFill>
              </a:rPr>
              <a:t> </a:t>
            </a:r>
            <a:r>
              <a:rPr lang="it-IT" sz="2200" dirty="0" err="1">
                <a:solidFill>
                  <a:srgbClr val="414141"/>
                </a:solidFill>
              </a:rPr>
              <a:t>doseči</a:t>
            </a:r>
            <a:r>
              <a:rPr lang="it-IT" sz="2200" dirty="0">
                <a:solidFill>
                  <a:srgbClr val="414141"/>
                </a:solidFill>
              </a:rPr>
              <a:t>, ko </a:t>
            </a:r>
            <a:r>
              <a:rPr lang="it-IT" sz="2200" b="1" dirty="0">
                <a:solidFill>
                  <a:srgbClr val="414141"/>
                </a:solidFill>
              </a:rPr>
              <a:t>se </a:t>
            </a:r>
            <a:r>
              <a:rPr lang="it-IT" sz="2200" b="1" dirty="0" err="1">
                <a:solidFill>
                  <a:srgbClr val="414141"/>
                </a:solidFill>
              </a:rPr>
              <a:t>ustvarjalnost</a:t>
            </a:r>
            <a:r>
              <a:rPr lang="it-IT" sz="2200" b="1" dirty="0">
                <a:solidFill>
                  <a:srgbClr val="414141"/>
                </a:solidFill>
              </a:rPr>
              <a:t> </a:t>
            </a:r>
            <a:r>
              <a:rPr lang="it-IT" sz="2200" b="1" dirty="0" err="1">
                <a:solidFill>
                  <a:srgbClr val="414141"/>
                </a:solidFill>
              </a:rPr>
              <a:t>združi</a:t>
            </a:r>
            <a:r>
              <a:rPr lang="it-IT" sz="2200" b="1" dirty="0">
                <a:solidFill>
                  <a:srgbClr val="414141"/>
                </a:solidFill>
              </a:rPr>
              <a:t> s </a:t>
            </a:r>
            <a:r>
              <a:rPr lang="it-IT" sz="2200" b="1" dirty="0" err="1">
                <a:solidFill>
                  <a:srgbClr val="414141"/>
                </a:solidFill>
              </a:rPr>
              <a:t>praktičnostjo</a:t>
            </a:r>
            <a:r>
              <a:rPr lang="it-IT" sz="2200" dirty="0">
                <a:solidFill>
                  <a:srgbClr val="414141"/>
                </a:solidFill>
              </a:rPr>
              <a:t>. </a:t>
            </a:r>
            <a:r>
              <a:rPr lang="it-IT" sz="2200" dirty="0" err="1">
                <a:solidFill>
                  <a:srgbClr val="414141"/>
                </a:solidFill>
              </a:rPr>
              <a:t>Ob</a:t>
            </a:r>
            <a:r>
              <a:rPr lang="it-IT" sz="2200" dirty="0">
                <a:solidFill>
                  <a:srgbClr val="414141"/>
                </a:solidFill>
              </a:rPr>
              <a:t> </a:t>
            </a:r>
            <a:r>
              <a:rPr lang="it-IT" sz="2200" dirty="0" err="1">
                <a:solidFill>
                  <a:srgbClr val="414141"/>
                </a:solidFill>
              </a:rPr>
              <a:t>koncu</a:t>
            </a:r>
            <a:r>
              <a:rPr lang="it-IT" sz="2200" dirty="0">
                <a:solidFill>
                  <a:srgbClr val="414141"/>
                </a:solidFill>
              </a:rPr>
              <a:t> tega </a:t>
            </a:r>
            <a:r>
              <a:rPr lang="it-IT" sz="2200" dirty="0" err="1">
                <a:solidFill>
                  <a:srgbClr val="414141"/>
                </a:solidFill>
              </a:rPr>
              <a:t>poglavja</a:t>
            </a:r>
            <a:r>
              <a:rPr lang="it-IT" sz="2200" dirty="0">
                <a:solidFill>
                  <a:srgbClr val="414141"/>
                </a:solidFill>
              </a:rPr>
              <a:t> </a:t>
            </a:r>
            <a:r>
              <a:rPr lang="it-IT" sz="2200" dirty="0" err="1">
                <a:solidFill>
                  <a:srgbClr val="414141"/>
                </a:solidFill>
              </a:rPr>
              <a:t>boste</a:t>
            </a:r>
            <a:r>
              <a:rPr lang="it-IT" sz="2200" dirty="0">
                <a:solidFill>
                  <a:srgbClr val="414141"/>
                </a:solidFill>
              </a:rPr>
              <a:t> </a:t>
            </a:r>
            <a:r>
              <a:rPr lang="it-IT" sz="2200" dirty="0" err="1">
                <a:solidFill>
                  <a:srgbClr val="414141"/>
                </a:solidFill>
              </a:rPr>
              <a:t>znali</a:t>
            </a:r>
            <a:r>
              <a:rPr lang="it-IT" sz="2200" dirty="0">
                <a:solidFill>
                  <a:srgbClr val="414141"/>
                </a:solidFill>
              </a:rPr>
              <a:t> </a:t>
            </a:r>
            <a:r>
              <a:rPr lang="it-IT" sz="2200" b="1" dirty="0" err="1">
                <a:solidFill>
                  <a:srgbClr val="414141"/>
                </a:solidFill>
              </a:rPr>
              <a:t>oceniti</a:t>
            </a:r>
            <a:r>
              <a:rPr lang="it-IT" sz="2200" b="1" dirty="0">
                <a:solidFill>
                  <a:srgbClr val="414141"/>
                </a:solidFill>
              </a:rPr>
              <a:t> </a:t>
            </a:r>
            <a:r>
              <a:rPr lang="it-IT" sz="2200" b="1" dirty="0" err="1">
                <a:solidFill>
                  <a:srgbClr val="414141"/>
                </a:solidFill>
              </a:rPr>
              <a:t>izvedljivost</a:t>
            </a:r>
            <a:r>
              <a:rPr lang="it-IT" sz="2200" b="1" dirty="0">
                <a:solidFill>
                  <a:srgbClr val="414141"/>
                </a:solidFill>
              </a:rPr>
              <a:t> </a:t>
            </a:r>
            <a:r>
              <a:rPr lang="it-IT" sz="2200" dirty="0" err="1">
                <a:solidFill>
                  <a:srgbClr val="414141"/>
                </a:solidFill>
              </a:rPr>
              <a:t>ponovne</a:t>
            </a:r>
            <a:r>
              <a:rPr lang="it-IT" sz="2200" dirty="0">
                <a:solidFill>
                  <a:srgbClr val="414141"/>
                </a:solidFill>
              </a:rPr>
              <a:t> </a:t>
            </a:r>
            <a:r>
              <a:rPr lang="it-IT" sz="2200" dirty="0" err="1">
                <a:solidFill>
                  <a:srgbClr val="414141"/>
                </a:solidFill>
              </a:rPr>
              <a:t>uporabe</a:t>
            </a:r>
            <a:r>
              <a:rPr lang="it-IT" sz="2200" dirty="0">
                <a:solidFill>
                  <a:srgbClr val="414141"/>
                </a:solidFill>
              </a:rPr>
              <a:t> </a:t>
            </a:r>
            <a:r>
              <a:rPr lang="it-IT" sz="2200" dirty="0" err="1">
                <a:solidFill>
                  <a:srgbClr val="414141"/>
                </a:solidFill>
              </a:rPr>
              <a:t>prostora</a:t>
            </a:r>
            <a:r>
              <a:rPr lang="it-IT" sz="2200" dirty="0">
                <a:solidFill>
                  <a:srgbClr val="414141"/>
                </a:solidFill>
              </a:rPr>
              <a:t> v </a:t>
            </a:r>
            <a:r>
              <a:rPr lang="it-IT" sz="2200" dirty="0" err="1">
                <a:solidFill>
                  <a:srgbClr val="414141"/>
                </a:solidFill>
              </a:rPr>
              <a:t>vaši</a:t>
            </a:r>
            <a:r>
              <a:rPr lang="it-IT" sz="2200" dirty="0">
                <a:solidFill>
                  <a:srgbClr val="414141"/>
                </a:solidFill>
              </a:rPr>
              <a:t> </a:t>
            </a:r>
            <a:r>
              <a:rPr lang="it-IT" sz="2200" dirty="0" err="1">
                <a:solidFill>
                  <a:srgbClr val="414141"/>
                </a:solidFill>
              </a:rPr>
              <a:t>skupnosti</a:t>
            </a:r>
            <a:r>
              <a:rPr lang="it-IT" sz="2200" dirty="0">
                <a:solidFill>
                  <a:srgbClr val="414141"/>
                </a:solidFill>
              </a:rPr>
              <a:t>, </a:t>
            </a:r>
            <a:r>
              <a:rPr lang="it-IT" sz="2200" dirty="0" err="1">
                <a:solidFill>
                  <a:srgbClr val="414141"/>
                </a:solidFill>
              </a:rPr>
              <a:t>razumeli</a:t>
            </a:r>
            <a:r>
              <a:rPr lang="it-IT" sz="2200" dirty="0">
                <a:solidFill>
                  <a:srgbClr val="414141"/>
                </a:solidFill>
              </a:rPr>
              <a:t> </a:t>
            </a:r>
            <a:r>
              <a:rPr lang="it-IT" sz="2200" dirty="0" err="1">
                <a:solidFill>
                  <a:srgbClr val="414141"/>
                </a:solidFill>
              </a:rPr>
              <a:t>edinstvene</a:t>
            </a:r>
            <a:r>
              <a:rPr lang="it-IT" sz="2200" dirty="0">
                <a:solidFill>
                  <a:srgbClr val="414141"/>
                </a:solidFill>
              </a:rPr>
              <a:t> </a:t>
            </a:r>
            <a:r>
              <a:rPr lang="it-IT" sz="2200" dirty="0" err="1">
                <a:solidFill>
                  <a:srgbClr val="414141"/>
                </a:solidFill>
              </a:rPr>
              <a:t>prednosti</a:t>
            </a:r>
            <a:r>
              <a:rPr lang="it-IT" sz="2200" dirty="0">
                <a:solidFill>
                  <a:srgbClr val="414141"/>
                </a:solidFill>
              </a:rPr>
              <a:t> </a:t>
            </a:r>
            <a:r>
              <a:rPr lang="it-IT" sz="2200" b="1" dirty="0" err="1">
                <a:solidFill>
                  <a:srgbClr val="414141"/>
                </a:solidFill>
              </a:rPr>
              <a:t>modularnih</a:t>
            </a:r>
            <a:r>
              <a:rPr lang="it-IT" sz="2200" b="1" dirty="0">
                <a:solidFill>
                  <a:srgbClr val="414141"/>
                </a:solidFill>
              </a:rPr>
              <a:t> </a:t>
            </a:r>
            <a:r>
              <a:rPr lang="it-IT" sz="2200" b="1" dirty="0" err="1">
                <a:solidFill>
                  <a:srgbClr val="414141"/>
                </a:solidFill>
              </a:rPr>
              <a:t>rešitev</a:t>
            </a:r>
            <a:r>
              <a:rPr lang="it-IT" sz="2200" b="1" dirty="0">
                <a:solidFill>
                  <a:srgbClr val="414141"/>
                </a:solidFill>
              </a:rPr>
              <a:t> </a:t>
            </a:r>
            <a:r>
              <a:rPr lang="it-IT" sz="2200" dirty="0">
                <a:solidFill>
                  <a:srgbClr val="414141"/>
                </a:solidFill>
              </a:rPr>
              <a:t>in </a:t>
            </a:r>
            <a:r>
              <a:rPr lang="it-IT" sz="2200" dirty="0" err="1">
                <a:solidFill>
                  <a:srgbClr val="414141"/>
                </a:solidFill>
              </a:rPr>
              <a:t>začeli</a:t>
            </a:r>
            <a:r>
              <a:rPr lang="it-IT" sz="2200" dirty="0">
                <a:solidFill>
                  <a:srgbClr val="414141"/>
                </a:solidFill>
              </a:rPr>
              <a:t> </a:t>
            </a:r>
            <a:r>
              <a:rPr lang="it-IT" sz="2200" dirty="0" err="1">
                <a:solidFill>
                  <a:srgbClr val="414141"/>
                </a:solidFill>
              </a:rPr>
              <a:t>razvijati</a:t>
            </a:r>
            <a:r>
              <a:rPr lang="it-IT" sz="2200" dirty="0">
                <a:solidFill>
                  <a:srgbClr val="414141"/>
                </a:solidFill>
              </a:rPr>
              <a:t> </a:t>
            </a:r>
            <a:r>
              <a:rPr lang="it-IT" sz="2200" dirty="0" err="1">
                <a:solidFill>
                  <a:srgbClr val="414141"/>
                </a:solidFill>
              </a:rPr>
              <a:t>ideje</a:t>
            </a:r>
            <a:r>
              <a:rPr lang="it-IT" sz="2200" dirty="0">
                <a:solidFill>
                  <a:srgbClr val="414141"/>
                </a:solidFill>
              </a:rPr>
              <a:t>, </a:t>
            </a:r>
            <a:r>
              <a:rPr lang="it-IT" sz="2200" dirty="0" err="1">
                <a:solidFill>
                  <a:srgbClr val="414141"/>
                </a:solidFill>
              </a:rPr>
              <a:t>ki</a:t>
            </a:r>
            <a:r>
              <a:rPr lang="it-IT" sz="2200" dirty="0">
                <a:solidFill>
                  <a:srgbClr val="414141"/>
                </a:solidFill>
              </a:rPr>
              <a:t> so </a:t>
            </a:r>
            <a:r>
              <a:rPr lang="it-IT" sz="2200" dirty="0" err="1">
                <a:solidFill>
                  <a:srgbClr val="414141"/>
                </a:solidFill>
              </a:rPr>
              <a:t>primerne</a:t>
            </a:r>
            <a:r>
              <a:rPr lang="it-IT" sz="2200" dirty="0">
                <a:solidFill>
                  <a:srgbClr val="414141"/>
                </a:solidFill>
              </a:rPr>
              <a:t> za </a:t>
            </a:r>
            <a:r>
              <a:rPr lang="it-IT" sz="2200" dirty="0" err="1">
                <a:solidFill>
                  <a:srgbClr val="414141"/>
                </a:solidFill>
              </a:rPr>
              <a:t>vašo</a:t>
            </a:r>
            <a:r>
              <a:rPr lang="it-IT" sz="2200" dirty="0">
                <a:solidFill>
                  <a:srgbClr val="414141"/>
                </a:solidFill>
              </a:rPr>
              <a:t> </a:t>
            </a:r>
            <a:r>
              <a:rPr lang="it-IT" sz="2200" b="1" dirty="0" err="1">
                <a:solidFill>
                  <a:srgbClr val="414141"/>
                </a:solidFill>
              </a:rPr>
              <a:t>pokrajino</a:t>
            </a:r>
            <a:r>
              <a:rPr lang="it-IT" sz="2200" b="1" dirty="0">
                <a:solidFill>
                  <a:srgbClr val="414141"/>
                </a:solidFill>
              </a:rPr>
              <a:t>, </a:t>
            </a:r>
            <a:r>
              <a:rPr lang="it-IT" sz="2200" b="1" dirty="0" err="1">
                <a:solidFill>
                  <a:srgbClr val="414141"/>
                </a:solidFill>
              </a:rPr>
              <a:t>proračun</a:t>
            </a:r>
            <a:r>
              <a:rPr lang="it-IT" sz="2200" b="1" dirty="0">
                <a:solidFill>
                  <a:srgbClr val="414141"/>
                </a:solidFill>
              </a:rPr>
              <a:t> </a:t>
            </a:r>
            <a:r>
              <a:rPr lang="it-IT" sz="2200" dirty="0">
                <a:solidFill>
                  <a:srgbClr val="414141"/>
                </a:solidFill>
              </a:rPr>
              <a:t>in </a:t>
            </a:r>
            <a:r>
              <a:rPr lang="it-IT" sz="2200" b="1" dirty="0" err="1">
                <a:solidFill>
                  <a:srgbClr val="414141"/>
                </a:solidFill>
              </a:rPr>
              <a:t>lokalni</a:t>
            </a:r>
            <a:r>
              <a:rPr lang="it-IT" sz="2200" b="1" dirty="0">
                <a:solidFill>
                  <a:srgbClr val="414141"/>
                </a:solidFill>
              </a:rPr>
              <a:t> </a:t>
            </a:r>
            <a:r>
              <a:rPr lang="it-IT" sz="2200" b="1" dirty="0" err="1">
                <a:solidFill>
                  <a:srgbClr val="414141"/>
                </a:solidFill>
              </a:rPr>
              <a:t>kontekst</a:t>
            </a:r>
            <a:r>
              <a:rPr lang="it-IT" sz="2200" dirty="0">
                <a:solidFill>
                  <a:srgbClr val="414141"/>
                </a:solidFill>
              </a:rPr>
              <a:t>.</a:t>
            </a:r>
          </a:p>
        </p:txBody>
      </p:sp>
      <p:pic>
        <p:nvPicPr>
          <p:cNvPr id="2" name="Picture 1">
            <a:extLst>
              <a:ext uri="{FF2B5EF4-FFF2-40B4-BE49-F238E27FC236}">
                <a16:creationId xmlns:a16="http://schemas.microsoft.com/office/drawing/2014/main" id="{5B38A6AB-2570-126C-E43B-F746BE254FC7}"/>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236013" y="4633886"/>
            <a:ext cx="3580276" cy="2659133"/>
          </a:xfrm>
          <a:prstGeom prst="rect">
            <a:avLst/>
          </a:prstGeom>
        </p:spPr>
      </p:pic>
      <p:sp>
        <p:nvSpPr>
          <p:cNvPr id="22" name="Slide Number Placeholder 5">
            <a:extLst>
              <a:ext uri="{FF2B5EF4-FFF2-40B4-BE49-F238E27FC236}">
                <a16:creationId xmlns:a16="http://schemas.microsoft.com/office/drawing/2014/main" id="{C858EF2B-0212-942D-91E3-AD391D001A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cxnSp>
        <p:nvCxnSpPr>
          <p:cNvPr id="4" name="Straight Connector 3">
            <a:extLst>
              <a:ext uri="{FF2B5EF4-FFF2-40B4-BE49-F238E27FC236}">
                <a16:creationId xmlns:a16="http://schemas.microsoft.com/office/drawing/2014/main" id="{CF5233DD-E802-6DD5-3003-02D048D2A702}"/>
              </a:ext>
            </a:extLst>
          </p:cNvPr>
          <p:cNvCxnSpPr>
            <a:cxnSpLocks/>
          </p:cNvCxnSpPr>
          <p:nvPr/>
        </p:nvCxnSpPr>
        <p:spPr>
          <a:xfrm>
            <a:off x="0" y="1468710"/>
            <a:ext cx="763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AAC7470A-81CE-CFD7-FA2F-27820A14F486}"/>
              </a:ext>
            </a:extLst>
          </p:cNvPr>
          <p:cNvSpPr/>
          <p:nvPr/>
        </p:nvSpPr>
        <p:spPr>
          <a:xfrm rot="10800000">
            <a:off x="8340296" y="0"/>
            <a:ext cx="3577914" cy="4651442"/>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3"/>
            <a:srcRect/>
            <a:stretch>
              <a:fillRect l="-56131" r="-56131"/>
            </a:stretch>
          </a:blipFill>
        </p:spPr>
        <p:txBody>
          <a:bodyPr wrap="square" lIns="0" tIns="0" rIns="0" bIns="0" rtlCol="0">
            <a:noAutofit/>
          </a:bodyPr>
          <a:lstStyle/>
          <a:p>
            <a:endParaRPr>
              <a:solidFill>
                <a:srgbClr val="459597"/>
              </a:solidFill>
            </a:endParaRPr>
          </a:p>
        </p:txBody>
      </p:sp>
      <p:sp>
        <p:nvSpPr>
          <p:cNvPr id="6" name="TextBox 5">
            <a:extLst>
              <a:ext uri="{FF2B5EF4-FFF2-40B4-BE49-F238E27FC236}">
                <a16:creationId xmlns:a16="http://schemas.microsoft.com/office/drawing/2014/main" id="{09DD07F0-AD6C-95A3-1219-256C36296999}"/>
              </a:ext>
            </a:extLst>
          </p:cNvPr>
          <p:cNvSpPr txBox="1"/>
          <p:nvPr/>
        </p:nvSpPr>
        <p:spPr>
          <a:xfrm>
            <a:off x="629645" y="5888713"/>
            <a:ext cx="7831449" cy="579646"/>
          </a:xfrm>
          <a:prstGeom prst="rect">
            <a:avLst/>
          </a:prstGeom>
          <a:noFill/>
        </p:spPr>
        <p:txBody>
          <a:bodyPr wrap="square" rtlCol="0">
            <a:spAutoFit/>
          </a:bodyPr>
          <a:lstStyle/>
          <a:p>
            <a:pPr>
              <a:lnSpc>
                <a:spcPts val="1860"/>
              </a:lnSpc>
              <a:tabLst>
                <a:tab pos="968375" algn="l"/>
              </a:tabLst>
            </a:pPr>
            <a:r>
              <a:rPr lang="en-IE" b="1" dirty="0">
                <a:solidFill>
                  <a:srgbClr val="414141"/>
                </a:solidFill>
              </a:rPr>
              <a:t>Vir: </a:t>
            </a:r>
            <a:r>
              <a:rPr lang="en-US" dirty="0" err="1">
                <a:solidFill>
                  <a:srgbClr val="459597"/>
                </a:solidFill>
              </a:rPr>
              <a:t>    Dolnicar</a:t>
            </a:r>
            <a:r>
              <a:rPr lang="en-US" dirty="0">
                <a:solidFill>
                  <a:srgbClr val="459597"/>
                </a:solidFill>
              </a:rPr>
              <a:t>, S. (2018). Tržni delež in trajnost alternativnih</a:t>
            </a:r>
          </a:p>
          <a:p>
            <a:pPr>
              <a:lnSpc>
                <a:spcPts val="1860"/>
              </a:lnSpc>
              <a:tabLst>
                <a:tab pos="968375" algn="l"/>
              </a:tabLst>
            </a:pPr>
            <a:r>
              <a:rPr lang="en-US" dirty="0">
                <a:solidFill>
                  <a:srgbClr val="459597"/>
                </a:solidFill>
              </a:rPr>
              <a:t>	turističnih nastanitev. Revija za trajnostni turizem.</a:t>
            </a:r>
            <a:endParaRPr lang="en-IE" dirty="0">
              <a:solidFill>
                <a:srgbClr val="459597"/>
              </a:solidFill>
            </a:endParaRPr>
          </a:p>
        </p:txBody>
      </p:sp>
      <p:grpSp>
        <p:nvGrpSpPr>
          <p:cNvPr id="7" name="Group 6">
            <a:extLst>
              <a:ext uri="{FF2B5EF4-FFF2-40B4-BE49-F238E27FC236}">
                <a16:creationId xmlns:a16="http://schemas.microsoft.com/office/drawing/2014/main" id="{5707BFEE-F42F-D143-41D9-CD74614ECDCD}"/>
              </a:ext>
            </a:extLst>
          </p:cNvPr>
          <p:cNvGrpSpPr/>
          <p:nvPr/>
        </p:nvGrpSpPr>
        <p:grpSpPr>
          <a:xfrm>
            <a:off x="8938141" y="557030"/>
            <a:ext cx="3253859" cy="554397"/>
            <a:chOff x="1800741" y="6353467"/>
            <a:chExt cx="3253859" cy="554397"/>
          </a:xfrm>
        </p:grpSpPr>
        <p:sp>
          <p:nvSpPr>
            <p:cNvPr id="12" name="object 3">
              <a:extLst>
                <a:ext uri="{FF2B5EF4-FFF2-40B4-BE49-F238E27FC236}">
                  <a16:creationId xmlns:a16="http://schemas.microsoft.com/office/drawing/2014/main" id="{D8F14659-E280-57E5-65E0-40ACB2E0934B}"/>
                </a:ext>
              </a:extLst>
            </p:cNvPr>
            <p:cNvSpPr/>
            <p:nvPr/>
          </p:nvSpPr>
          <p:spPr>
            <a:xfrm>
              <a:off x="1800741" y="6353467"/>
              <a:ext cx="3253859" cy="554397"/>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3" name="Text Placeholder 6">
              <a:extLst>
                <a:ext uri="{FF2B5EF4-FFF2-40B4-BE49-F238E27FC236}">
                  <a16:creationId xmlns:a16="http://schemas.microsoft.com/office/drawing/2014/main" id="{57431F3D-5B78-544E-CA67-84A3667FF18D}"/>
                </a:ext>
              </a:extLst>
            </p:cNvPr>
            <p:cNvSpPr txBox="1">
              <a:spLocks/>
            </p:cNvSpPr>
            <p:nvPr/>
          </p:nvSpPr>
          <p:spPr>
            <a:xfrm>
              <a:off x="1800742" y="6493124"/>
              <a:ext cx="3253858" cy="258532"/>
            </a:xfrm>
            <a:prstGeom prst="rect">
              <a:avLst/>
            </a:prstGeom>
            <a:solidFill>
              <a:srgbClr val="EC7C69"/>
            </a:solidFill>
          </p:spPr>
          <p:txBody>
            <a:bodyPr wrap="square" anchor="ctr">
              <a:sp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sz="1200" dirty="0"/>
                <a:t>Avtor fotografije: Trulli Holiday Albergo </a:t>
              </a:r>
              <a:r>
                <a:rPr lang="en-IE" sz="1200" dirty="0" err="1"/>
                <a:t>Diffuso</a:t>
              </a:r>
              <a:r>
                <a:rPr lang="en-IE" sz="1200" dirty="0"/>
                <a:t>, Italija</a:t>
              </a:r>
            </a:p>
          </p:txBody>
        </p:sp>
      </p:grpSp>
    </p:spTree>
    <p:extLst>
      <p:ext uri="{BB962C8B-B14F-4D97-AF65-F5344CB8AC3E}">
        <p14:creationId xmlns:p14="http://schemas.microsoft.com/office/powerpoint/2010/main" val="2345834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54821" cy="972117"/>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Poglavje 1:</a:t>
            </a:r>
            <a:r>
              <a:rPr lang="en-US" dirty="0"/>
              <a:t> 4 ključna področja učenja</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9</a:t>
            </a:fld>
            <a:endParaRPr lang="fr-CA" sz="1200" dirty="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857672" y="1925107"/>
            <a:ext cx="4976882" cy="4178252"/>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Ocenjevanje in </a:t>
            </a:r>
            <a:r>
              <a:rPr lang="en-GB" sz="2600" b="1" dirty="0" err="1"/>
              <a:t>preoblikovanje</a:t>
            </a:r>
            <a:r>
              <a:rPr lang="en-GB" sz="2600" b="1" dirty="0"/>
              <a:t> </a:t>
            </a:r>
            <a:r>
              <a:rPr lang="en-GB" sz="2600" b="1" dirty="0" err="1"/>
              <a:t>obstoječih</a:t>
            </a:r>
            <a:r>
              <a:rPr lang="en-GB" sz="2600" b="1" dirty="0"/>
              <a:t> </a:t>
            </a:r>
            <a:r>
              <a:rPr lang="en-GB" sz="2600" b="1" dirty="0" err="1"/>
              <a:t>stavb</a:t>
            </a:r>
            <a:r>
              <a:rPr lang="en-GB" sz="2600" b="1" dirty="0"/>
              <a:t> </a:t>
            </a:r>
          </a:p>
          <a:p>
            <a:pPr>
              <a:lnSpc>
                <a:spcPts val="2480"/>
              </a:lnSpc>
            </a:pPr>
            <a:endParaRPr lang="en-GB" sz="2400" b="1" dirty="0"/>
          </a:p>
          <a:p>
            <a:pPr>
              <a:lnSpc>
                <a:spcPts val="2380"/>
              </a:lnSpc>
            </a:pPr>
            <a:r>
              <a:rPr lang="en-IE" sz="2200" dirty="0"/>
              <a:t>Naučite se prepoznati neizkoriščene ali zgodovinske stavbe – kot so skednji, podeželske hiše in javne stavbe – s potencialom za turistično rabo. Razumite, kako oceniti njihovo stanje, funkcijo in kulturno vrednost, hkrati pa načrtujte prilagodljivo ponovno uporabo, ki spoštuje lokalno dediščino in izpolnjuje pričakovanja gostov.</a:t>
            </a:r>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851DAEE-662E-D633-49E5-97A7B63F43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748092" y="3300902"/>
            <a:ext cx="4246690" cy="3154091"/>
          </a:xfrm>
          <a:prstGeom prst="rect">
            <a:avLst/>
          </a:prstGeom>
        </p:spPr>
      </p:pic>
    </p:spTree>
    <p:extLst>
      <p:ext uri="{BB962C8B-B14F-4D97-AF65-F5344CB8AC3E}">
        <p14:creationId xmlns:p14="http://schemas.microsoft.com/office/powerpoint/2010/main" val="46198168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2.xml><?xml version="1.0" encoding="utf-8"?>
<ds:datastoreItem xmlns:ds="http://schemas.openxmlformats.org/officeDocument/2006/customXml" ds:itemID="{B222BE87-A81E-405F-AEBB-10C10FF25696}"/>
</file>

<file path=customXml/itemProps3.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405</TotalTime>
  <Words>3615</Words>
  <Application>Microsoft Office PowerPoint</Application>
  <PresentationFormat>Širokozaslonsko</PresentationFormat>
  <Paragraphs>329</Paragraphs>
  <Slides>39</Slides>
  <Notes>0</Notes>
  <HiddenSlides>0</HiddenSlides>
  <MMClips>0</MMClips>
  <ScaleCrop>false</ScaleCrop>
  <HeadingPairs>
    <vt:vector size="4" baseType="variant">
      <vt:variant>
        <vt:lpstr>Tema</vt:lpstr>
      </vt:variant>
      <vt:variant>
        <vt:i4>1</vt:i4>
      </vt:variant>
      <vt:variant>
        <vt:lpstr>Naslovi diapozitivov</vt:lpstr>
      </vt:variant>
      <vt:variant>
        <vt:i4>39</vt:i4>
      </vt:variant>
    </vt:vector>
  </HeadingPairs>
  <TitlesOfParts>
    <vt:vector size="40"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docId:2321AB43AE5EF88A54A384E008DC00AE</cp:keywords>
  <cp:lastModifiedBy>Tatjana Klakočar</cp:lastModifiedBy>
  <cp:revision>351</cp:revision>
  <dcterms:created xsi:type="dcterms:W3CDTF">2020-10-14T13:32:04Z</dcterms:created>
  <dcterms:modified xsi:type="dcterms:W3CDTF">2026-01-06T10:29:49Z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