
<file path=[Content_Types].xml><?xml version="1.0" encoding="utf-8"?>
<Types xmlns="http://schemas.openxmlformats.org/package/2006/content-types">
  <Default Extension="xml" ContentType="application/vnd.openxmlformats-package.core-properties+xml"/>
  <Default Extension="jpeg" ContentType="image/jpeg"/>
  <Default Extension="jpg" ContentType="image/jpeg"/>
  <Default Extension="png" ContentType="image/png"/>
  <Default Extension="mp4" ContentType="video/mp4"/>
  <Default Extension="rels" ContentType="application/vnd.openxmlformats-package.relationships+xml"/>
  <Override PartName="/ppt/presentation.xml" ContentType="application/vnd.openxmlformats-officedocument.presentationml.presentation.main+xml"/>
  <Override PartName="/ppt/slides/slide7.xml" ContentType="application/vnd.openxmlformats-officedocument.presentationml.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customXml/item1.xml" ContentType="application/xml"/>
  <Override PartName="/customXml/itemProps1.xml" ContentType="application/vnd.openxmlformats-officedocument.customXmlProperties+xml"/>
  <Override PartName="/ppt/slides/slide2.xml" ContentType="application/vnd.openxmlformats-officedocument.presentationml.slide+xml"/>
  <Override PartName="/ppt/notesSlides/notesSlide2.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11.xml" ContentType="application/vnd.openxmlformats-officedocument.presentationml.slide+xml"/>
  <Override PartName="/ppt/tableStyles.xml" ContentType="application/vnd.openxmlformats-officedocument.presentationml.tableStyles+xml"/>
  <Override PartName="/ppt/slides/slide1.xml" ContentType="application/vnd.openxmlformats-officedocument.presentationml.slide+xml"/>
  <Override PartName="/ppt/notesSlides/notesSlide1.xml" ContentType="application/vnd.openxmlformats-officedocument.presentationml.notesSlide+xml"/>
  <Override PartName="/customXml/item3.xml" ContentType="application/xml"/>
  <Override PartName="/customXml/itemProps3.xml" ContentType="application/vnd.openxmlformats-officedocument.customXmlProperties+xml"/>
  <Override PartName="/ppt/slides/slide5.xml" ContentType="application/vnd.openxmlformats-officedocument.presentationml.slide+xml"/>
  <Override PartName="/ppt/notesSlides/notesSlide5.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viewProps.xml" ContentType="application/vnd.openxmlformats-officedocument.presentationml.viewProps+xml"/>
  <Override PartName="/ppt/slides/slide9.xml" ContentType="application/vnd.openxmlformats-officedocument.presentationml.slide+xml"/>
  <Override PartName="/ppt/notesSlides/notesSlide9.xml" ContentType="application/vnd.openxmlformats-officedocument.presentationml.notesSlide+xml"/>
  <Override PartName="/customXml/item2.xml" ContentType="application/xml"/>
  <Override PartName="/customXml/itemProps2.xml" ContentType="application/vnd.openxmlformats-officedocument.customXmlProperties+xml"/>
  <Override PartName="/ppt/slides/slide3.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presProps.xml" ContentType="application/vnd.openxmlformats-officedocument.presentationml.presProps+xml"/>
  <Override PartName="/docProps/custom.xml" ContentType="application/vnd.openxmlformats-officedocument.custom-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package/2006/relationships/metadata/core-properties" Target="/docProps/core.xml" Id="rId3" /><Relationship Type="http://schemas.openxmlformats.org/package/2006/relationships/metadata/thumbnail" Target="/docProps/thumbnail.jpeg" Id="rId2" /><Relationship Type="http://schemas.openxmlformats.org/officeDocument/2006/relationships/officeDocument" Target="/ppt/presentation.xml" Id="rId1" /><Relationship Type="http://schemas.openxmlformats.org/officeDocument/2006/relationships/custom-properties" Target="/docProps/custom.xml" Id="rId5" /><Relationship Type="http://schemas.openxmlformats.org/officeDocument/2006/relationships/extended-properties" Target="/docProps/app.xml" Id="rId4"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13"/>
  </p:notesMasterIdLst>
  <p:sldIdLst>
    <p:sldId id="261" r:id="rId2"/>
    <p:sldId id="260" r:id="rId3"/>
    <p:sldId id="269" r:id="rId4"/>
    <p:sldId id="264" r:id="rId5"/>
    <p:sldId id="263" r:id="rId6"/>
    <p:sldId id="265" r:id="rId7"/>
    <p:sldId id="267" r:id="rId8"/>
    <p:sldId id="268" r:id="rId9"/>
    <p:sldId id="266" r:id="rId10"/>
    <p:sldId id="259" r:id="rId11"/>
    <p:sldId id="270" r:id="rId12"/>
  </p:sldIdLst>
  <p:sldSz cx="12192000" cy="6858000"/>
  <p:notesSz cx="6858000" cy="9144000"/>
  <p:defaultTextStyle>
    <a:defPPr>
      <a:defRPr lang="en-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97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81"/>
    <p:restoredTop sz="67959"/>
  </p:normalViewPr>
  <p:slideViewPr>
    <p:cSldViewPr snapToGrid="0">
      <p:cViewPr varScale="1">
        <p:scale>
          <a:sx n="75" d="100"/>
          <a:sy n="75" d="100"/>
        </p:scale>
        <p:origin x="1608" y="66"/>
      </p:cViewPr>
      <p:guideLst/>
    </p:cSldViewPr>
  </p:slideViewPr>
  <p:notesTextViewPr>
    <p:cViewPr>
      <p:scale>
        <a:sx n="55" d="100"/>
        <a:sy n="55" d="100"/>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ppt/slides/slide7.xml" Id="rId8" /><Relationship Type="http://schemas.openxmlformats.org/officeDocument/2006/relationships/notesMaster" Target="/ppt/notesMasters/notesMaster1.xml" Id="rId13" /><Relationship Type="http://schemas.openxmlformats.org/officeDocument/2006/relationships/customXml" Target="/customXml/item1.xml" Id="rId18" /><Relationship Type="http://schemas.openxmlformats.org/officeDocument/2006/relationships/slide" Target="/ppt/slides/slide2.xml" Id="rId3" /><Relationship Type="http://schemas.openxmlformats.org/officeDocument/2006/relationships/slide" Target="/ppt/slides/slide6.xml" Id="rId7" /><Relationship Type="http://schemas.openxmlformats.org/officeDocument/2006/relationships/slide" Target="/ppt/slides/slide11.xml" Id="rId12" /><Relationship Type="http://schemas.openxmlformats.org/officeDocument/2006/relationships/tableStyles" Target="/ppt/tableStyles.xml" Id="rId17" /><Relationship Type="http://schemas.openxmlformats.org/officeDocument/2006/relationships/slide" Target="/ppt/slides/slide1.xml" Id="rId2" /><Relationship Type="http://schemas.openxmlformats.org/officeDocument/2006/relationships/theme" Target="/ppt/theme/theme1.xml" Id="rId16" /><Relationship Type="http://schemas.openxmlformats.org/officeDocument/2006/relationships/customXml" Target="/customXml/item3.xml" Id="rId20" /><Relationship Type="http://schemas.openxmlformats.org/officeDocument/2006/relationships/slideMaster" Target="/ppt/slideMasters/slideMaster1.xml" Id="rId1" /><Relationship Type="http://schemas.openxmlformats.org/officeDocument/2006/relationships/slide" Target="/ppt/slides/slide5.xml" Id="rId6" /><Relationship Type="http://schemas.openxmlformats.org/officeDocument/2006/relationships/slide" Target="/ppt/slides/slide10.xml" Id="rId11" /><Relationship Type="http://schemas.openxmlformats.org/officeDocument/2006/relationships/slide" Target="/ppt/slides/slide4.xml" Id="rId5" /><Relationship Type="http://schemas.openxmlformats.org/officeDocument/2006/relationships/viewProps" Target="/ppt/viewProps.xml" Id="rId15" /><Relationship Type="http://schemas.openxmlformats.org/officeDocument/2006/relationships/slide" Target="/ppt/slides/slide9.xml" Id="rId10" /><Relationship Type="http://schemas.openxmlformats.org/officeDocument/2006/relationships/customXml" Target="/customXml/item2.xml" Id="rId19" /><Relationship Type="http://schemas.openxmlformats.org/officeDocument/2006/relationships/slide" Target="/ppt/slides/slide3.xml" Id="rId4" /><Relationship Type="http://schemas.openxmlformats.org/officeDocument/2006/relationships/slide" Target="/ppt/slides/slide8.xml" Id="rId9" /><Relationship Type="http://schemas.openxmlformats.org/officeDocument/2006/relationships/presProps" Target="/ppt/presProps.xml" Id="rId14" /></Relationships>
</file>

<file path=ppt/notesMasters/_rels/notesMaster1.xml.rels>&#65279;<?xml version="1.0" encoding="utf-8"?><Relationships xmlns="http://schemas.openxmlformats.org/package/2006/relationships"><Relationship Type="http://schemas.openxmlformats.org/officeDocument/2006/relationships/theme" Target="/ppt/theme/theme2.xml" Id="rId1"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F21D22-2F6E-0E46-8379-65DC3D2099FE}" type="datetimeFigureOut">
              <a:rPr lang="en-SI" smtClean="0"/>
              <a:t>08/01/2026</a:t>
            </a:fld>
            <a:endParaRPr lang="en-S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64900B-EB06-2347-80D9-E054D8BD62F0}" type="slidenum">
              <a:rPr lang="en-SI" smtClean="0"/>
              <a:t>‹#›</a:t>
            </a:fld>
            <a:endParaRPr lang="en-SI"/>
          </a:p>
        </p:txBody>
      </p:sp>
    </p:spTree>
    <p:extLst>
      <p:ext uri="{BB962C8B-B14F-4D97-AF65-F5344CB8AC3E}">
        <p14:creationId xmlns:p14="http://schemas.microsoft.com/office/powerpoint/2010/main" val="2871062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Relationships xmlns="http://schemas.openxmlformats.org/package/2006/relationships"><Relationship Type="http://schemas.openxmlformats.org/officeDocument/2006/relationships/slide" Target="/ppt/slides/slide1.xml" Id="rId2" /><Relationship Type="http://schemas.openxmlformats.org/officeDocument/2006/relationships/notesMaster" Target="/ppt/notesMasters/notesMaster1.xml" Id="rId1" /></Relationships>
</file>

<file path=ppt/notesSlides/_rels/notesSlide10.xml.rels>&#65279;<?xml version="1.0" encoding="utf-8"?><Relationships xmlns="http://schemas.openxmlformats.org/package/2006/relationships"><Relationship Type="http://schemas.openxmlformats.org/officeDocument/2006/relationships/slide" Target="/ppt/slides/slide10.xml" Id="rId2" /><Relationship Type="http://schemas.openxmlformats.org/officeDocument/2006/relationships/notesMaster" Target="/ppt/notesMasters/notesMaster1.xml" Id="rId1" /></Relationships>
</file>

<file path=ppt/notesSlides/_rels/notesSlide2.xml.rels>&#65279;<?xml version="1.0" encoding="utf-8"?><Relationships xmlns="http://schemas.openxmlformats.org/package/2006/relationships"><Relationship Type="http://schemas.openxmlformats.org/officeDocument/2006/relationships/slide" Target="/ppt/slides/slide2.xml" Id="rId2" /><Relationship Type="http://schemas.openxmlformats.org/officeDocument/2006/relationships/notesMaster" Target="/ppt/notesMasters/notesMaster1.xml" Id="rId1" /></Relationships>
</file>

<file path=ppt/notesSlides/_rels/notesSlide3.xml.rels>&#65279;<?xml version="1.0" encoding="utf-8"?><Relationships xmlns="http://schemas.openxmlformats.org/package/2006/relationships"><Relationship Type="http://schemas.openxmlformats.org/officeDocument/2006/relationships/slide" Target="/ppt/slides/slide3.xml" Id="rId2" /><Relationship Type="http://schemas.openxmlformats.org/officeDocument/2006/relationships/notesMaster" Target="/ppt/notesMasters/notesMaster1.xml" Id="rId1" /></Relationships>
</file>

<file path=ppt/notesSlides/_rels/notesSlide4.xml.rels>&#65279;<?xml version="1.0" encoding="utf-8"?><Relationships xmlns="http://schemas.openxmlformats.org/package/2006/relationships"><Relationship Type="http://schemas.openxmlformats.org/officeDocument/2006/relationships/slide" Target="/ppt/slides/slide4.xml" Id="rId2" /><Relationship Type="http://schemas.openxmlformats.org/officeDocument/2006/relationships/notesMaster" Target="/ppt/notesMasters/notesMaster1.xml" Id="rId1" /></Relationships>
</file>

<file path=ppt/notesSlides/_rels/notesSlide5.xml.rels>&#65279;<?xml version="1.0" encoding="utf-8"?><Relationships xmlns="http://schemas.openxmlformats.org/package/2006/relationships"><Relationship Type="http://schemas.openxmlformats.org/officeDocument/2006/relationships/slide" Target="/ppt/slides/slide5.xml" Id="rId2" /><Relationship Type="http://schemas.openxmlformats.org/officeDocument/2006/relationships/notesMaster" Target="/ppt/notesMasters/notesMaster1.xml" Id="rId1" /></Relationships>
</file>

<file path=ppt/notesSlides/_rels/notesSlide6.xml.rels>&#65279;<?xml version="1.0" encoding="utf-8"?><Relationships xmlns="http://schemas.openxmlformats.org/package/2006/relationships"><Relationship Type="http://schemas.openxmlformats.org/officeDocument/2006/relationships/slide" Target="/ppt/slides/slide6.xml" Id="rId2" /><Relationship Type="http://schemas.openxmlformats.org/officeDocument/2006/relationships/notesMaster" Target="/ppt/notesMasters/notesMaster1.xml" Id="rId1" /></Relationships>
</file>

<file path=ppt/notesSlides/_rels/notesSlide7.xml.rels>&#65279;<?xml version="1.0" encoding="utf-8"?><Relationships xmlns="http://schemas.openxmlformats.org/package/2006/relationships"><Relationship Type="http://schemas.openxmlformats.org/officeDocument/2006/relationships/slide" Target="/ppt/slides/slide7.xml" Id="rId2" /><Relationship Type="http://schemas.openxmlformats.org/officeDocument/2006/relationships/notesMaster" Target="/ppt/notesMasters/notesMaster1.xml" Id="rId1" /></Relationships>
</file>

<file path=ppt/notesSlides/_rels/notesSlide8.xml.rels>&#65279;<?xml version="1.0" encoding="utf-8"?><Relationships xmlns="http://schemas.openxmlformats.org/package/2006/relationships"><Relationship Type="http://schemas.openxmlformats.org/officeDocument/2006/relationships/slide" Target="/ppt/slides/slide8.xml" Id="rId2" /><Relationship Type="http://schemas.openxmlformats.org/officeDocument/2006/relationships/notesMaster" Target="/ppt/notesMasters/notesMaster1.xml" Id="rId1" /></Relationships>
</file>

<file path=ppt/notesSlides/_rels/notesSlide9.xml.rels>&#65279;<?xml version="1.0" encoding="utf-8"?><Relationships xmlns="http://schemas.openxmlformats.org/package/2006/relationships"><Relationship Type="http://schemas.openxmlformats.org/officeDocument/2006/relationships/slide" Target="/ppt/slides/slide9.xml" Id="rId2" /><Relationship Type="http://schemas.openxmlformats.org/officeDocument/2006/relationships/notesMaster" Target="/ppt/notesMasters/notesMaster1.xml" Id="rId1"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afternoon everyone,</a:t>
            </a:r>
          </a:p>
          <a:p>
            <a:endParaRPr lang="en-GB" dirty="0"/>
          </a:p>
          <a:p>
            <a:r>
              <a:rPr lang="en-GB" dirty="0"/>
              <a:t>First of all, I’d like to thank all the previous speakers for their inspiring and insightful presentations.</a:t>
            </a:r>
          </a:p>
          <a:p>
            <a:br>
              <a:rPr lang="en-GB" dirty="0"/>
            </a:br>
            <a:r>
              <a:rPr lang="en-GB" dirty="0"/>
              <a:t>It’s truly a pleasure to hear so many different approaches to creating meaningful and alternative tourism experiences across Europe.</a:t>
            </a:r>
          </a:p>
          <a:p>
            <a:endParaRPr lang="en-GB" dirty="0"/>
          </a:p>
          <a:p>
            <a:r>
              <a:rPr lang="en-GB" dirty="0"/>
              <a:t>My name is </a:t>
            </a:r>
            <a:r>
              <a:rPr lang="en-GB" b="1" dirty="0"/>
              <a:t>Tara </a:t>
            </a:r>
            <a:r>
              <a:rPr lang="en-GB" b="1" dirty="0" err="1"/>
              <a:t>Mijajlović</a:t>
            </a:r>
            <a:r>
              <a:rPr lang="en-GB" dirty="0"/>
              <a:t>, and I’m here today on behalf of the </a:t>
            </a:r>
            <a:r>
              <a:rPr lang="en-GB" b="1" dirty="0" err="1"/>
              <a:t>Kozjansko</a:t>
            </a:r>
            <a:r>
              <a:rPr lang="en-GB" b="1" dirty="0"/>
              <a:t> Regional Park</a:t>
            </a:r>
            <a:r>
              <a:rPr lang="en-GB" dirty="0"/>
              <a:t> and the </a:t>
            </a:r>
            <a:r>
              <a:rPr lang="en-GB" b="1" dirty="0"/>
              <a:t>Municipality of </a:t>
            </a:r>
            <a:r>
              <a:rPr lang="en-GB" b="1" dirty="0" err="1"/>
              <a:t>Kozje</a:t>
            </a:r>
            <a:r>
              <a:rPr lang="en-GB" dirty="0"/>
              <a:t> in Slovenia.</a:t>
            </a:r>
          </a:p>
          <a:p>
            <a:br>
              <a:rPr lang="en-GB" dirty="0"/>
            </a:br>
            <a:r>
              <a:rPr lang="en-GB" dirty="0"/>
              <a:t>I’m very happy to be part of this conference and to share with you the story of </a:t>
            </a:r>
            <a:r>
              <a:rPr lang="en-GB" b="1" dirty="0" err="1"/>
              <a:t>Podsreda</a:t>
            </a:r>
            <a:r>
              <a:rPr lang="en-GB" b="1" dirty="0"/>
              <a:t> Castle</a:t>
            </a:r>
            <a:r>
              <a:rPr lang="en-GB" dirty="0"/>
              <a:t> – a 12th-century heritage site located in the heart of </a:t>
            </a:r>
            <a:r>
              <a:rPr lang="en-GB" dirty="0" err="1"/>
              <a:t>Kozjansko</a:t>
            </a:r>
            <a:r>
              <a:rPr lang="en-GB" dirty="0"/>
              <a:t> regional park.</a:t>
            </a:r>
          </a:p>
          <a:p>
            <a:endParaRPr lang="en-GB" dirty="0"/>
          </a:p>
          <a:p>
            <a:r>
              <a:rPr lang="en-GB" dirty="0" err="1"/>
              <a:t>Podsreda</a:t>
            </a:r>
            <a:r>
              <a:rPr lang="en-GB" dirty="0"/>
              <a:t> Castle represents a unique example of how </a:t>
            </a:r>
            <a:r>
              <a:rPr lang="en-GB" b="1" dirty="0"/>
              <a:t>cultural heritage, sustainable development, and alternative accommodation</a:t>
            </a:r>
            <a:r>
              <a:rPr lang="en-GB" dirty="0"/>
              <a:t> can coexist in harmony.</a:t>
            </a:r>
          </a:p>
          <a:p>
            <a:br>
              <a:rPr lang="en-GB" dirty="0"/>
            </a:br>
            <a:r>
              <a:rPr lang="en-GB" dirty="0"/>
              <a:t>It’s not only a monument of history – it’s a living space where visitors can experience nature, tradition, and authentic local hospitality in a truly sustainable way.</a:t>
            </a:r>
          </a:p>
          <a:p>
            <a:endParaRPr lang="en-SI" dirty="0"/>
          </a:p>
        </p:txBody>
      </p:sp>
      <p:sp>
        <p:nvSpPr>
          <p:cNvPr id="4" name="Slide Number Placeholder 3"/>
          <p:cNvSpPr>
            <a:spLocks noGrp="1"/>
          </p:cNvSpPr>
          <p:nvPr>
            <p:ph type="sldNum" sz="quarter" idx="5"/>
          </p:nvPr>
        </p:nvSpPr>
        <p:spPr/>
        <p:txBody>
          <a:bodyPr/>
          <a:lstStyle/>
          <a:p>
            <a:fld id="{9264900B-EB06-2347-80D9-E054D8BD62F0}" type="slidenum">
              <a:rPr lang="en-SI" smtClean="0"/>
              <a:t>1</a:t>
            </a:fld>
            <a:endParaRPr lang="en-SI"/>
          </a:p>
        </p:txBody>
      </p:sp>
    </p:spTree>
    <p:extLst>
      <p:ext uri="{BB962C8B-B14F-4D97-AF65-F5344CB8AC3E}">
        <p14:creationId xmlns:p14="http://schemas.microsoft.com/office/powerpoint/2010/main" val="1134430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r>
              <a:rPr lang="en-SI" sz="1800" dirty="0">
                <a:effectLst/>
                <a:latin typeface="Calibri" panose="020F0502020204030204" pitchFamily="34" charset="0"/>
                <a:ea typeface="Times New Roman" panose="02020603050405020304" pitchFamily="18" charset="0"/>
              </a:rPr>
              <a:t>Since 2017, </a:t>
            </a:r>
            <a:r>
              <a:rPr lang="en-SI" sz="1800" b="1" dirty="0">
                <a:effectLst/>
                <a:latin typeface="Calibri" panose="020F0502020204030204" pitchFamily="34" charset="0"/>
                <a:ea typeface="Times New Roman" panose="02020603050405020304" pitchFamily="18" charset="0"/>
              </a:rPr>
              <a:t>Kozjanski Regional Park</a:t>
            </a:r>
            <a:r>
              <a:rPr lang="en-SI" sz="1800" dirty="0">
                <a:effectLst/>
                <a:latin typeface="Calibri" panose="020F0502020204030204" pitchFamily="34" charset="0"/>
                <a:ea typeface="Times New Roman" panose="02020603050405020304" pitchFamily="18" charset="0"/>
              </a:rPr>
              <a:t>, the manager of Podsreda Castle, has been part of the </a:t>
            </a:r>
            <a:r>
              <a:rPr lang="en-SI" sz="1800" b="1" dirty="0">
                <a:effectLst/>
                <a:latin typeface="Calibri" panose="020F0502020204030204" pitchFamily="34" charset="0"/>
                <a:ea typeface="Times New Roman" panose="02020603050405020304" pitchFamily="18" charset="0"/>
              </a:rPr>
              <a:t>Green Parks Network</a:t>
            </a:r>
            <a:r>
              <a:rPr lang="en-SI" sz="1800" dirty="0">
                <a:effectLst/>
                <a:latin typeface="Calibri" panose="020F0502020204030204" pitchFamily="34" charset="0"/>
                <a:ea typeface="Times New Roman" panose="02020603050405020304" pitchFamily="18" charset="0"/>
              </a:rPr>
              <a:t>.</a:t>
            </a:r>
            <a:br>
              <a:rPr lang="en-SI" sz="1800" dirty="0">
                <a:effectLst/>
                <a:latin typeface="Calibri" panose="020F0502020204030204" pitchFamily="34" charset="0"/>
                <a:ea typeface="Times New Roman" panose="02020603050405020304" pitchFamily="18" charset="0"/>
              </a:rPr>
            </a:br>
            <a:r>
              <a:rPr lang="en-SI" sz="1800" dirty="0">
                <a:effectLst/>
                <a:latin typeface="Calibri" panose="020F0502020204030204" pitchFamily="34" charset="0"/>
                <a:ea typeface="Times New Roman" panose="02020603050405020304" pitchFamily="18" charset="0"/>
              </a:rPr>
              <a:t>The castle proudly holds the </a:t>
            </a:r>
            <a:r>
              <a:rPr lang="en-SI" sz="1800" b="1" dirty="0">
                <a:effectLst/>
                <a:latin typeface="Calibri" panose="020F0502020204030204" pitchFamily="34" charset="0"/>
                <a:ea typeface="Times New Roman" panose="02020603050405020304" pitchFamily="18" charset="0"/>
              </a:rPr>
              <a:t>Green Key</a:t>
            </a:r>
            <a:r>
              <a:rPr lang="en-SI" sz="1800" dirty="0">
                <a:effectLst/>
                <a:latin typeface="Calibri" panose="020F0502020204030204" pitchFamily="34" charset="0"/>
                <a:ea typeface="Times New Roman" panose="02020603050405020304" pitchFamily="18" charset="0"/>
              </a:rPr>
              <a:t>, </a:t>
            </a:r>
            <a:r>
              <a:rPr lang="en-SI" sz="1800" b="1" dirty="0">
                <a:effectLst/>
                <a:latin typeface="Calibri" panose="020F0502020204030204" pitchFamily="34" charset="0"/>
                <a:ea typeface="Times New Roman" panose="02020603050405020304" pitchFamily="18" charset="0"/>
              </a:rPr>
              <a:t>Slovenia Green Attraction</a:t>
            </a:r>
            <a:r>
              <a:rPr lang="en-SI" sz="1800" dirty="0">
                <a:effectLst/>
                <a:latin typeface="Calibri" panose="020F0502020204030204" pitchFamily="34" charset="0"/>
                <a:ea typeface="Times New Roman" panose="02020603050405020304" pitchFamily="18" charset="0"/>
              </a:rPr>
              <a:t>, and </a:t>
            </a:r>
            <a:r>
              <a:rPr lang="en-SI" sz="1800" b="1" dirty="0">
                <a:effectLst/>
                <a:latin typeface="Calibri" panose="020F0502020204030204" pitchFamily="34" charset="0"/>
                <a:ea typeface="Times New Roman" panose="02020603050405020304" pitchFamily="18" charset="0"/>
              </a:rPr>
              <a:t>Slovenia Green Accommodation</a:t>
            </a:r>
            <a:r>
              <a:rPr lang="en-SI" sz="1800" dirty="0">
                <a:effectLst/>
                <a:latin typeface="Calibri" panose="020F0502020204030204" pitchFamily="34" charset="0"/>
                <a:ea typeface="Times New Roman" panose="02020603050405020304" pitchFamily="18" charset="0"/>
              </a:rPr>
              <a:t> certificates.</a:t>
            </a:r>
            <a:endParaRPr lang="en-SI" sz="1800" dirty="0">
              <a:effectLst/>
              <a:latin typeface="Times New Roman" panose="02020603050405020304" pitchFamily="18" charset="0"/>
              <a:ea typeface="Times New Roman" panose="02020603050405020304" pitchFamily="18" charset="0"/>
            </a:endParaRPr>
          </a:p>
          <a:p>
            <a:pPr marL="228600"/>
            <a:r>
              <a:rPr lang="en-SI" sz="1800" dirty="0">
                <a:effectLst/>
                <a:latin typeface="Calibri" panose="020F0502020204030204" pitchFamily="34" charset="0"/>
                <a:ea typeface="Times New Roman" panose="02020603050405020304" pitchFamily="18" charset="0"/>
              </a:rPr>
              <a:t>These achievements reflect our strong </a:t>
            </a:r>
            <a:r>
              <a:rPr lang="en-SI" sz="1800" b="1" dirty="0">
                <a:effectLst/>
                <a:latin typeface="Calibri" panose="020F0502020204030204" pitchFamily="34" charset="0"/>
                <a:ea typeface="Times New Roman" panose="02020603050405020304" pitchFamily="18" charset="0"/>
              </a:rPr>
              <a:t>commitment to sustainable tourism, cultural preservation, and community involvement</a:t>
            </a:r>
            <a:r>
              <a:rPr lang="en-SI" sz="1800" dirty="0">
                <a:effectLst/>
                <a:latin typeface="Calibri" panose="020F0502020204030204" pitchFamily="34" charset="0"/>
                <a:ea typeface="Times New Roman" panose="02020603050405020304" pitchFamily="18" charset="0"/>
              </a:rPr>
              <a:t>.</a:t>
            </a:r>
            <a:br>
              <a:rPr lang="en-SI" sz="1800" dirty="0">
                <a:effectLst/>
                <a:latin typeface="Calibri" panose="020F0502020204030204" pitchFamily="34" charset="0"/>
                <a:ea typeface="Times New Roman" panose="02020603050405020304" pitchFamily="18" charset="0"/>
              </a:rPr>
            </a:br>
            <a:r>
              <a:rPr lang="en-SI" sz="1800" dirty="0">
                <a:effectLst/>
                <a:latin typeface="Calibri" panose="020F0502020204030204" pitchFamily="34" charset="0"/>
                <a:ea typeface="Times New Roman" panose="02020603050405020304" pitchFamily="18" charset="0"/>
              </a:rPr>
              <a:t>Our vision is to attract visitors who seek </a:t>
            </a:r>
            <a:r>
              <a:rPr lang="en-SI" sz="1800" b="1" dirty="0">
                <a:effectLst/>
                <a:latin typeface="Calibri" panose="020F0502020204030204" pitchFamily="34" charset="0"/>
                <a:ea typeface="Times New Roman" panose="02020603050405020304" pitchFamily="18" charset="0"/>
              </a:rPr>
              <a:t>authentic, responsible, and meaningful experiences</a:t>
            </a:r>
            <a:r>
              <a:rPr lang="en-SI" sz="1800" dirty="0">
                <a:effectLst/>
                <a:latin typeface="Calibri" panose="020F0502020204030204" pitchFamily="34" charset="0"/>
                <a:ea typeface="Times New Roman" panose="02020603050405020304" pitchFamily="18" charset="0"/>
              </a:rPr>
              <a:t>,</a:t>
            </a:r>
            <a:br>
              <a:rPr lang="en-SI" sz="1800" dirty="0">
                <a:effectLst/>
                <a:latin typeface="Calibri" panose="020F0502020204030204" pitchFamily="34" charset="0"/>
                <a:ea typeface="Times New Roman" panose="02020603050405020304" pitchFamily="18" charset="0"/>
              </a:rPr>
            </a:br>
            <a:r>
              <a:rPr lang="en-SI" sz="1800" dirty="0">
                <a:effectLst/>
                <a:latin typeface="Calibri" panose="020F0502020204030204" pitchFamily="34" charset="0"/>
                <a:ea typeface="Times New Roman" panose="02020603050405020304" pitchFamily="18" charset="0"/>
              </a:rPr>
              <a:t>connecting with </a:t>
            </a:r>
            <a:r>
              <a:rPr lang="en-SI" sz="1800" b="1" dirty="0">
                <a:effectLst/>
                <a:latin typeface="Calibri" panose="020F0502020204030204" pitchFamily="34" charset="0"/>
                <a:ea typeface="Times New Roman" panose="02020603050405020304" pitchFamily="18" charset="0"/>
              </a:rPr>
              <a:t>nature, heritage, and local life</a:t>
            </a:r>
            <a:r>
              <a:rPr lang="en-SI" sz="1800" dirty="0">
                <a:effectLst/>
                <a:latin typeface="Calibri" panose="020F0502020204030204" pitchFamily="34" charset="0"/>
                <a:ea typeface="Times New Roman" panose="02020603050405020304" pitchFamily="18" charset="0"/>
              </a:rPr>
              <a:t> in a way that benefits both people and the environment.</a:t>
            </a:r>
            <a:endParaRPr lang="en-SI" sz="1800" dirty="0">
              <a:effectLst/>
              <a:latin typeface="Times New Roman" panose="02020603050405020304" pitchFamily="18" charset="0"/>
              <a:ea typeface="Times New Roman" panose="02020603050405020304" pitchFamily="18" charset="0"/>
            </a:endParaRPr>
          </a:p>
          <a:p>
            <a:endParaRPr lang="en-GB" dirty="0"/>
          </a:p>
          <a:p>
            <a:endParaRPr lang="en-GB" dirty="0"/>
          </a:p>
          <a:p>
            <a:r>
              <a:rPr lang="en-GB" dirty="0"/>
              <a:t>As we look towards the future, our goal at </a:t>
            </a:r>
            <a:r>
              <a:rPr lang="en-GB" b="1" dirty="0" err="1"/>
              <a:t>Kozjansko</a:t>
            </a:r>
            <a:r>
              <a:rPr lang="en-GB" b="1" dirty="0"/>
              <a:t> Regional Park</a:t>
            </a:r>
            <a:r>
              <a:rPr lang="en-GB" dirty="0"/>
              <a:t> and </a:t>
            </a:r>
            <a:r>
              <a:rPr lang="en-GB" b="1" dirty="0" err="1"/>
              <a:t>Podsreda</a:t>
            </a:r>
            <a:r>
              <a:rPr lang="en-GB" b="1" dirty="0"/>
              <a:t> Castle</a:t>
            </a:r>
            <a:r>
              <a:rPr lang="en-GB" dirty="0"/>
              <a:t> is to continue developing tourism that respects both </a:t>
            </a:r>
            <a:r>
              <a:rPr lang="en-GB" b="1" dirty="0"/>
              <a:t>heritage and nature</a:t>
            </a:r>
            <a:r>
              <a:rPr lang="en-GB" dirty="0"/>
              <a:t>.</a:t>
            </a:r>
            <a:br>
              <a:rPr lang="en-GB" dirty="0"/>
            </a:br>
            <a:r>
              <a:rPr lang="en-GB" dirty="0"/>
              <a:t>We believe that cultural monuments can have a new life — not only as preserved history, but as living, breathing spaces that connect people, nature, and local communities.</a:t>
            </a:r>
          </a:p>
          <a:p>
            <a:r>
              <a:rPr lang="en-GB" dirty="0"/>
              <a:t>Our focus remains on </a:t>
            </a:r>
            <a:r>
              <a:rPr lang="en-GB" b="1" dirty="0"/>
              <a:t>authenticity, sustainability, and collaboration</a:t>
            </a:r>
            <a:r>
              <a:rPr lang="en-GB" dirty="0"/>
              <a:t> – values that make places like </a:t>
            </a:r>
            <a:r>
              <a:rPr lang="en-GB" dirty="0" err="1"/>
              <a:t>Podsreda</a:t>
            </a:r>
            <a:r>
              <a:rPr lang="en-GB" dirty="0"/>
              <a:t> Castle more than just destinations. They become experiences that inspire, educate, and reconnect us with what truly matters.</a:t>
            </a:r>
          </a:p>
          <a:p>
            <a:endParaRPr lang="en-GB" dirty="0"/>
          </a:p>
          <a:p>
            <a:r>
              <a:rPr lang="en-GB" dirty="0"/>
              <a:t>Thank you for your attention,</a:t>
            </a:r>
            <a:br>
              <a:rPr lang="en-GB" dirty="0"/>
            </a:br>
            <a:r>
              <a:rPr lang="en-GB" dirty="0"/>
              <a:t>and I warmly invite you to visit us in Slovenia –</a:t>
            </a:r>
            <a:br>
              <a:rPr lang="en-GB" dirty="0"/>
            </a:br>
            <a:r>
              <a:rPr lang="en-GB" dirty="0"/>
              <a:t>to experience the peaceful rhythm of </a:t>
            </a:r>
            <a:r>
              <a:rPr lang="en-GB" b="1" dirty="0" err="1"/>
              <a:t>Kozjansko</a:t>
            </a:r>
            <a:r>
              <a:rPr lang="en-GB" dirty="0"/>
              <a:t>,</a:t>
            </a:r>
            <a:br>
              <a:rPr lang="en-GB" dirty="0"/>
            </a:br>
            <a:r>
              <a:rPr lang="en-GB" dirty="0"/>
              <a:t>and to discover the charm of </a:t>
            </a:r>
            <a:r>
              <a:rPr lang="en-GB" b="1" dirty="0" err="1"/>
              <a:t>Podsreda</a:t>
            </a:r>
            <a:r>
              <a:rPr lang="en-GB" b="1" dirty="0"/>
              <a:t> Castle</a:t>
            </a:r>
            <a:r>
              <a:rPr lang="en-GB" dirty="0"/>
              <a:t>,</a:t>
            </a:r>
            <a:br>
              <a:rPr lang="en-GB" dirty="0"/>
            </a:br>
            <a:r>
              <a:rPr lang="en-GB" dirty="0"/>
              <a:t>where history and sustainability live in harmony.</a:t>
            </a:r>
          </a:p>
          <a:p>
            <a:endParaRPr lang="en-SI" dirty="0"/>
          </a:p>
        </p:txBody>
      </p:sp>
      <p:sp>
        <p:nvSpPr>
          <p:cNvPr id="4" name="Slide Number Placeholder 3"/>
          <p:cNvSpPr>
            <a:spLocks noGrp="1"/>
          </p:cNvSpPr>
          <p:nvPr>
            <p:ph type="sldNum" sz="quarter" idx="5"/>
          </p:nvPr>
        </p:nvSpPr>
        <p:spPr/>
        <p:txBody>
          <a:bodyPr/>
          <a:lstStyle/>
          <a:p>
            <a:fld id="{9264900B-EB06-2347-80D9-E054D8BD62F0}" type="slidenum">
              <a:rPr lang="en-SI" smtClean="0"/>
              <a:t>10</a:t>
            </a:fld>
            <a:endParaRPr lang="en-SI"/>
          </a:p>
        </p:txBody>
      </p:sp>
    </p:spTree>
    <p:extLst>
      <p:ext uri="{BB962C8B-B14F-4D97-AF65-F5344CB8AC3E}">
        <p14:creationId xmlns:p14="http://schemas.microsoft.com/office/powerpoint/2010/main" val="540319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I" dirty="0"/>
              <a:t>THE KOZJANSKO REGION</a:t>
            </a:r>
          </a:p>
          <a:p>
            <a:endParaRPr lang="en-SI" dirty="0"/>
          </a:p>
          <a:p>
            <a:pPr marL="228600">
              <a:lnSpc>
                <a:spcPct val="107000"/>
              </a:lnSpc>
              <a:spcAft>
                <a:spcPts val="800"/>
              </a:spcAft>
            </a:pPr>
            <a:r>
              <a:rPr lang="en-SI" sz="1800" kern="100" dirty="0">
                <a:effectLst/>
                <a:latin typeface="Calibri" panose="020F0502020204030204" pitchFamily="34" charset="0"/>
                <a:ea typeface="Calibri" panose="020F0502020204030204" pitchFamily="34" charset="0"/>
                <a:cs typeface="Calibri" panose="020F0502020204030204" pitchFamily="34" charset="0"/>
              </a:rPr>
              <a:t>Kozjansko lies in the eastern part of Slovenia, between the Sava River to the north and the Sotla River to the south, along the border with Croatia. The landscape is diverse and hilly, featuring numerous vineyards, orchards, and forests.</a:t>
            </a:r>
          </a:p>
          <a:p>
            <a:pPr marL="228600">
              <a:lnSpc>
                <a:spcPct val="107000"/>
              </a:lnSpc>
              <a:spcAft>
                <a:spcPts val="800"/>
              </a:spcAft>
            </a:pPr>
            <a:endParaRPr lang="en-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SI" sz="1800" kern="100" dirty="0">
                <a:effectLst/>
                <a:latin typeface="Calibri" panose="020F0502020204030204" pitchFamily="34" charset="0"/>
                <a:ea typeface="Calibri" panose="020F0502020204030204" pitchFamily="34" charset="0"/>
                <a:cs typeface="Calibri" panose="020F0502020204030204" pitchFamily="34" charset="0"/>
              </a:rPr>
              <a:t>The people of Kozjansko are deeply connected to tradition. They have preserved folk songs, dances, and customs, which they proudly showcase at events such as the </a:t>
            </a:r>
            <a:r>
              <a:rPr lang="en-SI" sz="1800" b="1" kern="100" dirty="0">
                <a:effectLst/>
                <a:latin typeface="Calibri" panose="020F0502020204030204" pitchFamily="34" charset="0"/>
                <a:ea typeface="Calibri" panose="020F0502020204030204" pitchFamily="34" charset="0"/>
                <a:cs typeface="Calibri" panose="020F0502020204030204" pitchFamily="34" charset="0"/>
              </a:rPr>
              <a:t>Kozjansko Apple Festival</a:t>
            </a:r>
            <a:r>
              <a:rPr lang="en-SI" sz="1800" kern="100" dirty="0">
                <a:effectLst/>
                <a:latin typeface="Calibri" panose="020F0502020204030204" pitchFamily="34" charset="0"/>
                <a:ea typeface="Calibri" panose="020F0502020204030204" pitchFamily="34" charset="0"/>
                <a:cs typeface="Calibri" panose="020F0502020204030204" pitchFamily="34" charset="0"/>
              </a:rPr>
              <a:t>.</a:t>
            </a:r>
          </a:p>
          <a:p>
            <a:pPr marL="228600">
              <a:lnSpc>
                <a:spcPct val="107000"/>
              </a:lnSpc>
              <a:spcAft>
                <a:spcPts val="800"/>
              </a:spcAft>
            </a:pPr>
            <a:endParaRPr lang="en-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SI" sz="1800" kern="100" dirty="0">
                <a:effectLst/>
                <a:latin typeface="Calibri" panose="020F0502020204030204" pitchFamily="34" charset="0"/>
                <a:ea typeface="Calibri" panose="020F0502020204030204" pitchFamily="34" charset="0"/>
                <a:cs typeface="Calibri" panose="020F0502020204030204" pitchFamily="34" charset="0"/>
              </a:rPr>
              <a:t>The local economy is primarily based on agriculture, fruit growing, and viticulture, while </a:t>
            </a:r>
            <a:r>
              <a:rPr lang="en-SI" sz="1800" b="1" kern="100" dirty="0">
                <a:effectLst/>
                <a:latin typeface="Calibri" panose="020F0502020204030204" pitchFamily="34" charset="0"/>
                <a:ea typeface="Calibri" panose="020F0502020204030204" pitchFamily="34" charset="0"/>
                <a:cs typeface="Calibri" panose="020F0502020204030204" pitchFamily="34" charset="0"/>
              </a:rPr>
              <a:t>sustainable tourism</a:t>
            </a:r>
            <a:r>
              <a:rPr lang="en-SI" sz="1800" kern="100" dirty="0">
                <a:effectLst/>
                <a:latin typeface="Calibri" panose="020F0502020204030204" pitchFamily="34" charset="0"/>
                <a:ea typeface="Calibri" panose="020F0502020204030204" pitchFamily="34" charset="0"/>
                <a:cs typeface="Calibri" panose="020F0502020204030204" pitchFamily="34" charset="0"/>
              </a:rPr>
              <a:t> is becoming increasingly important, offering opportunities for hiking, cycling, and tasting local cuisine.</a:t>
            </a:r>
          </a:p>
          <a:p>
            <a:pPr marL="228600">
              <a:lnSpc>
                <a:spcPct val="107000"/>
              </a:lnSpc>
              <a:spcAft>
                <a:spcPts val="800"/>
              </a:spcAft>
            </a:pPr>
            <a:endParaRPr lang="en-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SI" sz="1800" kern="100" dirty="0">
                <a:effectLst/>
                <a:latin typeface="Calibri" panose="020F0502020204030204" pitchFamily="34" charset="0"/>
                <a:ea typeface="Calibri" panose="020F0502020204030204" pitchFamily="34" charset="0"/>
                <a:cs typeface="Calibri" panose="020F0502020204030204" pitchFamily="34" charset="0"/>
              </a:rPr>
              <a:t>Kozjansko is a region of </a:t>
            </a:r>
            <a:r>
              <a:rPr lang="en-SI" sz="1800" b="1" kern="100" dirty="0">
                <a:effectLst/>
                <a:latin typeface="Calibri" panose="020F0502020204030204" pitchFamily="34" charset="0"/>
                <a:ea typeface="Calibri" panose="020F0502020204030204" pitchFamily="34" charset="0"/>
                <a:cs typeface="Calibri" panose="020F0502020204030204" pitchFamily="34" charset="0"/>
              </a:rPr>
              <a:t>natural beauty, rich heritage, and welcoming people</a:t>
            </a:r>
            <a:r>
              <a:rPr lang="en-SI" sz="1800" kern="100" dirty="0">
                <a:effectLst/>
                <a:latin typeface="Calibri" panose="020F0502020204030204" pitchFamily="34" charset="0"/>
                <a:ea typeface="Calibri" panose="020F0502020204030204" pitchFamily="34" charset="0"/>
                <a:cs typeface="Calibri" panose="020F0502020204030204" pitchFamily="34" charset="0"/>
              </a:rPr>
              <a:t> — a place where tradition and nature still intertwine in perfect harmony.</a:t>
            </a:r>
            <a:endParaRPr lang="en-SI"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SI" dirty="0"/>
          </a:p>
        </p:txBody>
      </p:sp>
      <p:sp>
        <p:nvSpPr>
          <p:cNvPr id="4" name="Slide Number Placeholder 3"/>
          <p:cNvSpPr>
            <a:spLocks noGrp="1"/>
          </p:cNvSpPr>
          <p:nvPr>
            <p:ph type="sldNum" sz="quarter" idx="5"/>
          </p:nvPr>
        </p:nvSpPr>
        <p:spPr/>
        <p:txBody>
          <a:bodyPr/>
          <a:lstStyle/>
          <a:p>
            <a:fld id="{9264900B-EB06-2347-80D9-E054D8BD62F0}" type="slidenum">
              <a:rPr lang="en-SI" smtClean="0"/>
              <a:t>2</a:t>
            </a:fld>
            <a:endParaRPr lang="en-SI"/>
          </a:p>
        </p:txBody>
      </p:sp>
    </p:spTree>
    <p:extLst>
      <p:ext uri="{BB962C8B-B14F-4D97-AF65-F5344CB8AC3E}">
        <p14:creationId xmlns:p14="http://schemas.microsoft.com/office/powerpoint/2010/main" val="3536834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03280-D126-183A-A8CA-BAB7B35023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5D11DC-DF4C-375C-F560-978F874AFC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AC11E5-0021-9EAD-8A1A-1E510E6BD493}"/>
              </a:ext>
            </a:extLst>
          </p:cNvPr>
          <p:cNvSpPr>
            <a:spLocks noGrp="1"/>
          </p:cNvSpPr>
          <p:nvPr>
            <p:ph type="body" idx="1"/>
          </p:nvPr>
        </p:nvSpPr>
        <p:spPr/>
        <p:txBody>
          <a:bodyPr/>
          <a:lstStyle/>
          <a:p>
            <a:endParaRPr lang="en-SI" dirty="0"/>
          </a:p>
          <a:p>
            <a:pPr marL="228600"/>
            <a:r>
              <a:rPr lang="sl-SI" sz="1800" dirty="0">
                <a:effectLst/>
                <a:latin typeface="Calibri" panose="020F0502020204030204" pitchFamily="34" charset="0"/>
                <a:ea typeface="Times New Roman" panose="02020603050405020304" pitchFamily="18" charset="0"/>
              </a:rPr>
              <a:t>***</a:t>
            </a:r>
          </a:p>
          <a:p>
            <a:pPr marL="228600"/>
            <a:r>
              <a:rPr lang="sl-SI" sz="1800" dirty="0">
                <a:effectLst/>
                <a:latin typeface="Calibri" panose="020F0502020204030204" pitchFamily="34" charset="0"/>
                <a:ea typeface="Times New Roman" panose="02020603050405020304" pitchFamily="18" charset="0"/>
              </a:rPr>
              <a:t>A large part of the region belongs to </a:t>
            </a:r>
            <a:r>
              <a:rPr lang="sl-SI" sz="1800" b="1" dirty="0">
                <a:effectLst/>
                <a:latin typeface="Calibri" panose="020F0502020204030204" pitchFamily="34" charset="0"/>
                <a:ea typeface="Times New Roman" panose="02020603050405020304" pitchFamily="18" charset="0"/>
              </a:rPr>
              <a:t>Kozjanski Regional Park</a:t>
            </a:r>
            <a:r>
              <a:rPr lang="sl-SI" sz="1800" dirty="0">
                <a:effectLst/>
                <a:latin typeface="Calibri" panose="020F0502020204030204" pitchFamily="34" charset="0"/>
                <a:ea typeface="Times New Roman" panose="02020603050405020304" pitchFamily="18" charset="0"/>
              </a:rPr>
              <a:t>, one of the </a:t>
            </a:r>
            <a:r>
              <a:rPr lang="sl-SI" sz="1800" b="1" dirty="0">
                <a:effectLst/>
                <a:latin typeface="Calibri" panose="020F0502020204030204" pitchFamily="34" charset="0"/>
                <a:ea typeface="Times New Roman" panose="02020603050405020304" pitchFamily="18" charset="0"/>
              </a:rPr>
              <a:t>oldest and largest regional parks in Slovenia</a:t>
            </a:r>
            <a:r>
              <a:rPr lang="sl-SI" sz="1800" dirty="0">
                <a:effectLst/>
                <a:latin typeface="Calibri" panose="020F0502020204030204" pitchFamily="34" charset="0"/>
                <a:ea typeface="Times New Roman" panose="02020603050405020304" pitchFamily="18" charset="0"/>
              </a:rPr>
              <a:t>, covering an area of 206 km².</a:t>
            </a:r>
          </a:p>
          <a:p>
            <a:pPr marL="228600"/>
            <a:r>
              <a:rPr lang="sl-SI" sz="1800" dirty="0">
                <a:effectLst/>
                <a:latin typeface="Calibri" panose="020F0502020204030204" pitchFamily="34" charset="0"/>
                <a:ea typeface="Times New Roman" panose="02020603050405020304" pitchFamily="18" charset="0"/>
              </a:rPr>
              <a:t>***</a:t>
            </a:r>
          </a:p>
          <a:p>
            <a:pPr marL="228600"/>
            <a:r>
              <a:rPr lang="sl-SI" sz="1800" dirty="0">
                <a:effectLst/>
                <a:latin typeface="Calibri" panose="020F0502020204030204" pitchFamily="34" charset="0"/>
                <a:ea typeface="Times New Roman" panose="02020603050405020304" pitchFamily="18" charset="0"/>
              </a:rPr>
              <a:t>Established in 1981, the park extends across five municipalities: </a:t>
            </a:r>
            <a:r>
              <a:rPr lang="sl-SI" sz="1800" b="1" dirty="0">
                <a:effectLst/>
                <a:latin typeface="Calibri" panose="020F0502020204030204" pitchFamily="34" charset="0"/>
                <a:ea typeface="Times New Roman" panose="02020603050405020304" pitchFamily="18" charset="0"/>
              </a:rPr>
              <a:t>Kozje, Bistrica ob Sotli, Podčetrtek, Brežice, and Krško</a:t>
            </a:r>
            <a:r>
              <a:rPr lang="sl-SI" sz="1800" dirty="0">
                <a:effectLst/>
                <a:latin typeface="Calibri" panose="020F0502020204030204" pitchFamily="34" charset="0"/>
                <a:ea typeface="Times New Roman" panose="02020603050405020304" pitchFamily="18" charset="0"/>
              </a:rPr>
              <a:t>.</a:t>
            </a:r>
          </a:p>
          <a:p>
            <a:pPr marL="228600" marR="0" lvl="0" indent="0" algn="l" defTabSz="914400" rtl="0" eaLnBrk="1" fontAlgn="auto" latinLnBrk="0" hangingPunct="1">
              <a:lnSpc>
                <a:spcPct val="100000"/>
              </a:lnSpc>
              <a:spcBef>
                <a:spcPts val="0"/>
              </a:spcBef>
              <a:spcAft>
                <a:spcPts val="0"/>
              </a:spcAft>
              <a:buClrTx/>
              <a:buSzTx/>
              <a:buFontTx/>
              <a:buNone/>
              <a:tabLst/>
              <a:defRPr/>
            </a:pPr>
            <a:r>
              <a:rPr lang="sl-SI" sz="1800" dirty="0">
                <a:effectLst/>
                <a:latin typeface="Calibri" panose="020F0502020204030204" pitchFamily="34" charset="0"/>
                <a:ea typeface="Times New Roman" panose="02020603050405020304" pitchFamily="18" charset="0"/>
              </a:rPr>
              <a:t>***</a:t>
            </a:r>
          </a:p>
          <a:p>
            <a:pPr marL="228600"/>
            <a:r>
              <a:rPr lang="sl-SI" sz="1800" dirty="0">
                <a:effectLst/>
                <a:latin typeface="Calibri" panose="020F0502020204030204" pitchFamily="34" charset="0"/>
                <a:ea typeface="Times New Roman" panose="02020603050405020304" pitchFamily="18" charset="0"/>
              </a:rPr>
              <a:t>Kozjanski Park is known for its preserved </a:t>
            </a:r>
            <a:r>
              <a:rPr lang="sl-SI" sz="1800" b="1" dirty="0">
                <a:effectLst/>
                <a:latin typeface="Calibri" panose="020F0502020204030204" pitchFamily="34" charset="0"/>
                <a:ea typeface="Times New Roman" panose="02020603050405020304" pitchFamily="18" charset="0"/>
              </a:rPr>
              <a:t>high-trunk meadow orchards</a:t>
            </a:r>
            <a:r>
              <a:rPr lang="sl-SI" sz="1800" dirty="0">
                <a:effectLst/>
                <a:latin typeface="Calibri" panose="020F0502020204030204" pitchFamily="34" charset="0"/>
                <a:ea typeface="Times New Roman" panose="02020603050405020304" pitchFamily="18" charset="0"/>
              </a:rPr>
              <a:t>, </a:t>
            </a:r>
            <a:r>
              <a:rPr lang="sl-SI" sz="1800" b="1" dirty="0">
                <a:effectLst/>
                <a:latin typeface="Calibri" panose="020F0502020204030204" pitchFamily="34" charset="0"/>
                <a:ea typeface="Times New Roman" panose="02020603050405020304" pitchFamily="18" charset="0"/>
              </a:rPr>
              <a:t>hilly dry grasslands</a:t>
            </a:r>
            <a:r>
              <a:rPr lang="sl-SI" sz="1800" dirty="0">
                <a:effectLst/>
                <a:latin typeface="Calibri" panose="020F0502020204030204" pitchFamily="34" charset="0"/>
                <a:ea typeface="Times New Roman" panose="02020603050405020304" pitchFamily="18" charset="0"/>
              </a:rPr>
              <a:t>, </a:t>
            </a:r>
            <a:r>
              <a:rPr lang="sl-SI" sz="1800" b="1" dirty="0">
                <a:effectLst/>
                <a:latin typeface="Calibri" panose="020F0502020204030204" pitchFamily="34" charset="0"/>
                <a:ea typeface="Times New Roman" panose="02020603050405020304" pitchFamily="18" charset="0"/>
              </a:rPr>
              <a:t>beech forests</a:t>
            </a:r>
            <a:r>
              <a:rPr lang="sl-SI" sz="1800" dirty="0">
                <a:effectLst/>
                <a:latin typeface="Calibri" panose="020F0502020204030204" pitchFamily="34" charset="0"/>
                <a:ea typeface="Times New Roman" panose="02020603050405020304" pitchFamily="18" charset="0"/>
              </a:rPr>
              <a:t>, and </a:t>
            </a:r>
            <a:r>
              <a:rPr lang="sl-SI" sz="1800" b="1" dirty="0">
                <a:effectLst/>
                <a:latin typeface="Calibri" panose="020F0502020204030204" pitchFamily="34" charset="0"/>
                <a:ea typeface="Times New Roman" panose="02020603050405020304" pitchFamily="18" charset="0"/>
              </a:rPr>
              <a:t>wet meadows</a:t>
            </a:r>
            <a:r>
              <a:rPr lang="sl-SI" sz="1800" dirty="0">
                <a:effectLst/>
                <a:latin typeface="Calibri" panose="020F0502020204030204" pitchFamily="34" charset="0"/>
                <a:ea typeface="Times New Roman" panose="02020603050405020304" pitchFamily="18" charset="0"/>
              </a:rPr>
              <a:t> along the Sotla River.</a:t>
            </a:r>
          </a:p>
          <a:p>
            <a:pPr marL="228600"/>
            <a:endParaRPr lang="sl-SI" sz="1800" dirty="0">
              <a:effectLst/>
              <a:latin typeface="Calibri" panose="020F0502020204030204" pitchFamily="34" charset="0"/>
              <a:ea typeface="Times New Roman" panose="02020603050405020304" pitchFamily="18" charset="0"/>
            </a:endParaRPr>
          </a:p>
          <a:p>
            <a:pPr marL="228600"/>
            <a:r>
              <a:rPr lang="sl-SI" sz="1800" dirty="0">
                <a:effectLst/>
                <a:latin typeface="Calibri" panose="020F0502020204030204" pitchFamily="34" charset="0"/>
                <a:ea typeface="Times New Roman" panose="02020603050405020304" pitchFamily="18" charset="0"/>
              </a:rPr>
              <a:t>It boasts exceptional biodiversity, with much of the park included in the </a:t>
            </a:r>
            <a:r>
              <a:rPr lang="sl-SI" sz="1800" b="1" dirty="0">
                <a:effectLst/>
                <a:latin typeface="Calibri" panose="020F0502020204030204" pitchFamily="34" charset="0"/>
                <a:ea typeface="Times New Roman" panose="02020603050405020304" pitchFamily="18" charset="0"/>
              </a:rPr>
              <a:t>Natura 2000</a:t>
            </a:r>
            <a:r>
              <a:rPr lang="sl-SI" sz="1800" dirty="0">
                <a:effectLst/>
                <a:latin typeface="Calibri" panose="020F0502020204030204" pitchFamily="34" charset="0"/>
                <a:ea typeface="Times New Roman" panose="02020603050405020304" pitchFamily="18" charset="0"/>
              </a:rPr>
              <a:t> network.</a:t>
            </a:r>
            <a:endParaRPr lang="en-SI" sz="1800" dirty="0">
              <a:effectLst/>
              <a:latin typeface="Times New Roman" panose="02020603050405020304" pitchFamily="18" charset="0"/>
              <a:ea typeface="Times New Roman" panose="02020603050405020304" pitchFamily="18" charset="0"/>
            </a:endParaRPr>
          </a:p>
          <a:p>
            <a:pPr marL="228600"/>
            <a:r>
              <a:rPr lang="sl-SI" sz="1800" dirty="0">
                <a:effectLst/>
                <a:latin typeface="Calibri" panose="020F0502020204030204" pitchFamily="34" charset="0"/>
                <a:ea typeface="Times New Roman" panose="02020603050405020304" pitchFamily="18" charset="0"/>
              </a:rPr>
              <a:t>Since 2010, together with the Obsotelje area, Kozjansko has been designated as a </a:t>
            </a:r>
            <a:r>
              <a:rPr lang="sl-SI" sz="1800" b="1" dirty="0">
                <a:effectLst/>
                <a:latin typeface="Calibri" panose="020F0502020204030204" pitchFamily="34" charset="0"/>
                <a:ea typeface="Times New Roman" panose="02020603050405020304" pitchFamily="18" charset="0"/>
              </a:rPr>
              <a:t>UNESCO Biosphere Reserve</a:t>
            </a:r>
            <a:r>
              <a:rPr lang="sl-SI" sz="1800" dirty="0">
                <a:effectLst/>
                <a:latin typeface="Calibri" panose="020F0502020204030204" pitchFamily="34" charset="0"/>
                <a:ea typeface="Times New Roman" panose="02020603050405020304" pitchFamily="18" charset="0"/>
              </a:rPr>
              <a:t>.</a:t>
            </a:r>
            <a:br>
              <a:rPr lang="sl-SI" sz="1800" dirty="0">
                <a:effectLst/>
                <a:latin typeface="Calibri" panose="020F0502020204030204" pitchFamily="34" charset="0"/>
                <a:ea typeface="Times New Roman" panose="02020603050405020304" pitchFamily="18" charset="0"/>
              </a:rPr>
            </a:br>
            <a:endParaRPr lang="sl-SI" sz="1800" dirty="0">
              <a:effectLst/>
              <a:latin typeface="Calibri" panose="020F0502020204030204" pitchFamily="34" charset="0"/>
              <a:ea typeface="Times New Roman" panose="02020603050405020304" pitchFamily="18" charset="0"/>
            </a:endParaRPr>
          </a:p>
          <a:p>
            <a:pPr marL="228600"/>
            <a:r>
              <a:rPr lang="sl-SI" sz="1800" dirty="0">
                <a:effectLst/>
                <a:latin typeface="Calibri" panose="020F0502020204030204" pitchFamily="34" charset="0"/>
                <a:ea typeface="Times New Roman" panose="02020603050405020304" pitchFamily="18" charset="0"/>
              </a:rPr>
              <a:t>****</a:t>
            </a:r>
          </a:p>
          <a:p>
            <a:pPr marL="228600"/>
            <a:r>
              <a:rPr lang="sl-SI" sz="1800" dirty="0">
                <a:effectLst/>
                <a:latin typeface="Calibri" panose="020F0502020204030204" pitchFamily="34" charset="0"/>
                <a:ea typeface="Times New Roman" panose="02020603050405020304" pitchFamily="18" charset="0"/>
              </a:rPr>
              <a:t>In 2021, Kozjanski Park became the </a:t>
            </a:r>
            <a:r>
              <a:rPr lang="sl-SI" sz="1800" b="1" dirty="0">
                <a:effectLst/>
                <a:latin typeface="Calibri" panose="020F0502020204030204" pitchFamily="34" charset="0"/>
                <a:ea typeface="Times New Roman" panose="02020603050405020304" pitchFamily="18" charset="0"/>
              </a:rPr>
              <a:t>first in Slovenia</a:t>
            </a:r>
            <a:r>
              <a:rPr lang="sl-SI" sz="1800" dirty="0">
                <a:effectLst/>
                <a:latin typeface="Calibri" panose="020F0502020204030204" pitchFamily="34" charset="0"/>
                <a:ea typeface="Times New Roman" panose="02020603050405020304" pitchFamily="18" charset="0"/>
              </a:rPr>
              <a:t> to receive the </a:t>
            </a:r>
            <a:r>
              <a:rPr lang="sl-SI" sz="1800" b="1" dirty="0">
                <a:effectLst/>
                <a:latin typeface="Calibri" panose="020F0502020204030204" pitchFamily="34" charset="0"/>
                <a:ea typeface="Times New Roman" panose="02020603050405020304" pitchFamily="18" charset="0"/>
              </a:rPr>
              <a:t>Melina Mercouri International Prize</a:t>
            </a:r>
            <a:r>
              <a:rPr lang="sl-SI" sz="1800" dirty="0">
                <a:effectLst/>
                <a:latin typeface="Calibri" panose="020F0502020204030204" pitchFamily="34" charset="0"/>
                <a:ea typeface="Times New Roman" panose="02020603050405020304" pitchFamily="18" charset="0"/>
              </a:rPr>
              <a:t>, awarded by UNESCO for excellence in the protection and management of cultural landscapes.</a:t>
            </a:r>
          </a:p>
          <a:p>
            <a:pPr marL="228600"/>
            <a:endParaRPr lang="en-SI" sz="1800" dirty="0">
              <a:effectLst/>
              <a:latin typeface="Times New Roman" panose="02020603050405020304" pitchFamily="18" charset="0"/>
              <a:ea typeface="Times New Roman" panose="02020603050405020304" pitchFamily="18" charset="0"/>
            </a:endParaRPr>
          </a:p>
          <a:p>
            <a:pPr marL="228600"/>
            <a:r>
              <a:rPr lang="sl-SI" sz="1800" dirty="0">
                <a:effectLst/>
                <a:latin typeface="Calibri" panose="020F0502020204030204" pitchFamily="34" charset="0"/>
                <a:ea typeface="Times New Roman" panose="02020603050405020304" pitchFamily="18" charset="0"/>
              </a:rPr>
              <a:t>*****</a:t>
            </a:r>
          </a:p>
          <a:p>
            <a:pPr marL="228600"/>
            <a:r>
              <a:rPr lang="sl-SI" sz="1800" dirty="0">
                <a:effectLst/>
                <a:latin typeface="Calibri" panose="020F0502020204030204" pitchFamily="34" charset="0"/>
                <a:ea typeface="Times New Roman" panose="02020603050405020304" pitchFamily="18" charset="0"/>
              </a:rPr>
              <a:t>Thanks to its diverse terrain and rich landscape, the park is a captivating destination </a:t>
            </a:r>
            <a:r>
              <a:rPr lang="sl-SI" sz="1800" b="1" dirty="0">
                <a:effectLst/>
                <a:latin typeface="Calibri" panose="020F0502020204030204" pitchFamily="34" charset="0"/>
                <a:ea typeface="Times New Roman" panose="02020603050405020304" pitchFamily="18" charset="0"/>
              </a:rPr>
              <a:t>throughout the year</a:t>
            </a:r>
            <a:r>
              <a:rPr lang="sl-SI" sz="1800" dirty="0">
                <a:effectLst/>
                <a:latin typeface="Calibri" panose="020F0502020204030204" pitchFamily="34" charset="0"/>
                <a:ea typeface="Times New Roman" panose="02020603050405020304" pitchFamily="18" charset="0"/>
              </a:rPr>
              <a:t> —</a:t>
            </a:r>
            <a:br>
              <a:rPr lang="sl-SI" sz="1800" dirty="0">
                <a:effectLst/>
                <a:latin typeface="Calibri" panose="020F0502020204030204" pitchFamily="34" charset="0"/>
                <a:ea typeface="Times New Roman" panose="02020603050405020304" pitchFamily="18" charset="0"/>
              </a:rPr>
            </a:br>
            <a:r>
              <a:rPr lang="sl-SI" sz="1800" dirty="0">
                <a:effectLst/>
                <a:latin typeface="Calibri" panose="020F0502020204030204" pitchFamily="34" charset="0"/>
                <a:ea typeface="Times New Roman" panose="02020603050405020304" pitchFamily="18" charset="0"/>
              </a:rPr>
              <a:t>in </a:t>
            </a:r>
            <a:r>
              <a:rPr lang="sl-SI" sz="1800" b="1" dirty="0">
                <a:effectLst/>
                <a:latin typeface="Calibri" panose="020F0502020204030204" pitchFamily="34" charset="0"/>
                <a:ea typeface="Times New Roman" panose="02020603050405020304" pitchFamily="18" charset="0"/>
              </a:rPr>
              <a:t>spring</a:t>
            </a:r>
            <a:r>
              <a:rPr lang="sl-SI" sz="1800" dirty="0">
                <a:effectLst/>
                <a:latin typeface="Calibri" panose="020F0502020204030204" pitchFamily="34" charset="0"/>
                <a:ea typeface="Times New Roman" panose="02020603050405020304" pitchFamily="18" charset="0"/>
              </a:rPr>
              <a:t>, blooming orchards and meadows invite visitors;</a:t>
            </a:r>
            <a:br>
              <a:rPr lang="sl-SI" sz="1800" dirty="0">
                <a:effectLst/>
                <a:latin typeface="Calibri" panose="020F0502020204030204" pitchFamily="34" charset="0"/>
                <a:ea typeface="Times New Roman" panose="02020603050405020304" pitchFamily="18" charset="0"/>
              </a:rPr>
            </a:br>
            <a:r>
              <a:rPr lang="sl-SI" sz="1800" dirty="0">
                <a:effectLst/>
                <a:latin typeface="Calibri" panose="020F0502020204030204" pitchFamily="34" charset="0"/>
                <a:ea typeface="Times New Roman" panose="02020603050405020304" pitchFamily="18" charset="0"/>
              </a:rPr>
              <a:t>in </a:t>
            </a:r>
            <a:r>
              <a:rPr lang="sl-SI" sz="1800" b="1" dirty="0">
                <a:effectLst/>
                <a:latin typeface="Calibri" panose="020F0502020204030204" pitchFamily="34" charset="0"/>
                <a:ea typeface="Times New Roman" panose="02020603050405020304" pitchFamily="18" charset="0"/>
              </a:rPr>
              <a:t>summer</a:t>
            </a:r>
            <a:r>
              <a:rPr lang="sl-SI" sz="1800" dirty="0">
                <a:effectLst/>
                <a:latin typeface="Calibri" panose="020F0502020204030204" pitchFamily="34" charset="0"/>
                <a:ea typeface="Times New Roman" panose="02020603050405020304" pitchFamily="18" charset="0"/>
              </a:rPr>
              <a:t>, numerous park activities and events take place;</a:t>
            </a:r>
            <a:br>
              <a:rPr lang="sl-SI" sz="1800" dirty="0">
                <a:effectLst/>
                <a:latin typeface="Calibri" panose="020F0502020204030204" pitchFamily="34" charset="0"/>
                <a:ea typeface="Times New Roman" panose="02020603050405020304" pitchFamily="18" charset="0"/>
              </a:rPr>
            </a:br>
            <a:r>
              <a:rPr lang="sl-SI" sz="1800" dirty="0">
                <a:effectLst/>
                <a:latin typeface="Calibri" panose="020F0502020204030204" pitchFamily="34" charset="0"/>
                <a:ea typeface="Times New Roman" panose="02020603050405020304" pitchFamily="18" charset="0"/>
              </a:rPr>
              <a:t>in </a:t>
            </a:r>
            <a:r>
              <a:rPr lang="sl-SI" sz="1800" b="1" dirty="0">
                <a:effectLst/>
                <a:latin typeface="Calibri" panose="020F0502020204030204" pitchFamily="34" charset="0"/>
                <a:ea typeface="Times New Roman" panose="02020603050405020304" pitchFamily="18" charset="0"/>
              </a:rPr>
              <a:t>autumn</a:t>
            </a:r>
            <a:r>
              <a:rPr lang="sl-SI" sz="1800" dirty="0">
                <a:effectLst/>
                <a:latin typeface="Calibri" panose="020F0502020204030204" pitchFamily="34" charset="0"/>
                <a:ea typeface="Times New Roman" panose="02020603050405020304" pitchFamily="18" charset="0"/>
              </a:rPr>
              <a:t>, the traditional </a:t>
            </a:r>
            <a:r>
              <a:rPr lang="sl-SI" sz="1800" b="1" dirty="0">
                <a:effectLst/>
                <a:latin typeface="Calibri" panose="020F0502020204030204" pitchFamily="34" charset="0"/>
                <a:ea typeface="Times New Roman" panose="02020603050405020304" pitchFamily="18" charset="0"/>
              </a:rPr>
              <a:t>Kozjansko Apple Festival</a:t>
            </a:r>
            <a:r>
              <a:rPr lang="sl-SI" sz="1800" dirty="0">
                <a:effectLst/>
                <a:latin typeface="Calibri" panose="020F0502020204030204" pitchFamily="34" charset="0"/>
                <a:ea typeface="Times New Roman" panose="02020603050405020304" pitchFamily="18" charset="0"/>
              </a:rPr>
              <a:t> brings life to the region;</a:t>
            </a:r>
            <a:br>
              <a:rPr lang="sl-SI" sz="1800" dirty="0">
                <a:effectLst/>
                <a:latin typeface="Calibri" panose="020F0502020204030204" pitchFamily="34" charset="0"/>
                <a:ea typeface="Times New Roman" panose="02020603050405020304" pitchFamily="18" charset="0"/>
              </a:rPr>
            </a:br>
            <a:r>
              <a:rPr lang="sl-SI" sz="1800" dirty="0">
                <a:effectLst/>
                <a:latin typeface="Calibri" panose="020F0502020204030204" pitchFamily="34" charset="0"/>
                <a:ea typeface="Times New Roman" panose="02020603050405020304" pitchFamily="18" charset="0"/>
              </a:rPr>
              <a:t>and in </a:t>
            </a:r>
            <a:r>
              <a:rPr lang="sl-SI" sz="1800" b="1" dirty="0">
                <a:effectLst/>
                <a:latin typeface="Calibri" panose="020F0502020204030204" pitchFamily="34" charset="0"/>
                <a:ea typeface="Times New Roman" panose="02020603050405020304" pitchFamily="18" charset="0"/>
              </a:rPr>
              <a:t>winter</a:t>
            </a:r>
            <a:r>
              <a:rPr lang="sl-SI" sz="1800" dirty="0">
                <a:effectLst/>
                <a:latin typeface="Calibri" panose="020F0502020204030204" pitchFamily="34" charset="0"/>
                <a:ea typeface="Times New Roman" panose="02020603050405020304" pitchFamily="18" charset="0"/>
              </a:rPr>
              <a:t>, visitors can enjoy the tranquility of unspoiled nature.</a:t>
            </a:r>
          </a:p>
          <a:p>
            <a:pPr marL="228600"/>
            <a:endParaRPr lang="en-SI" sz="1800" dirty="0">
              <a:effectLst/>
              <a:latin typeface="Times New Roman" panose="02020603050405020304" pitchFamily="18" charset="0"/>
              <a:ea typeface="Times New Roman" panose="02020603050405020304" pitchFamily="18" charset="0"/>
            </a:endParaRPr>
          </a:p>
          <a:p>
            <a:pPr marL="228600"/>
            <a:r>
              <a:rPr lang="sl-SI" sz="1800" dirty="0">
                <a:effectLst/>
                <a:latin typeface="Calibri" panose="020F0502020204030204" pitchFamily="34" charset="0"/>
                <a:ea typeface="Times New Roman" panose="02020603050405020304" pitchFamily="18" charset="0"/>
              </a:rPr>
              <a:t>The main mission of the park is the </a:t>
            </a:r>
            <a:r>
              <a:rPr lang="sl-SI" sz="1800" b="1" dirty="0">
                <a:effectLst/>
                <a:latin typeface="Calibri" panose="020F0502020204030204" pitchFamily="34" charset="0"/>
                <a:ea typeface="Times New Roman" panose="02020603050405020304" pitchFamily="18" charset="0"/>
              </a:rPr>
              <a:t>preservation of the natural and cultural heritage</a:t>
            </a:r>
            <a:r>
              <a:rPr lang="sl-SI" sz="1800" dirty="0">
                <a:effectLst/>
                <a:latin typeface="Calibri" panose="020F0502020204030204" pitchFamily="34" charset="0"/>
                <a:ea typeface="Times New Roman" panose="02020603050405020304" pitchFamily="18" charset="0"/>
              </a:rPr>
              <a:t> of this area.</a:t>
            </a:r>
          </a:p>
          <a:p>
            <a:pPr marL="228600"/>
            <a:endParaRPr lang="en-SI" sz="1800" dirty="0">
              <a:effectLst/>
              <a:latin typeface="Times New Roman" panose="02020603050405020304" pitchFamily="18" charset="0"/>
              <a:ea typeface="Times New Roman" panose="02020603050405020304" pitchFamily="18" charset="0"/>
            </a:endParaRPr>
          </a:p>
          <a:p>
            <a:pPr marL="228600"/>
            <a:r>
              <a:rPr lang="sl-SI" sz="1800" dirty="0">
                <a:effectLst/>
                <a:highlight>
                  <a:srgbClr val="FFFF00"/>
                </a:highlight>
                <a:latin typeface="Calibri" panose="020F0502020204030204" pitchFamily="34" charset="0"/>
                <a:ea typeface="Times New Roman" panose="02020603050405020304" pitchFamily="18" charset="0"/>
              </a:rPr>
              <a:t>****</a:t>
            </a:r>
            <a:endParaRPr lang="en-SI" sz="1800" dirty="0">
              <a:effectLst/>
              <a:latin typeface="Times New Roman" panose="02020603050405020304" pitchFamily="18" charset="0"/>
              <a:ea typeface="Times New Roman" panose="02020603050405020304" pitchFamily="18" charset="0"/>
            </a:endParaRPr>
          </a:p>
          <a:p>
            <a:pPr marL="228600"/>
            <a:r>
              <a:rPr lang="sl-SI" sz="1800" dirty="0">
                <a:effectLst/>
                <a:latin typeface="Calibri" panose="020F0502020204030204" pitchFamily="34" charset="0"/>
                <a:ea typeface="Times New Roman" panose="02020603050405020304" pitchFamily="18" charset="0"/>
              </a:rPr>
              <a:t>Kozjanski Park, as a landscape of many faces, also reveals its diversity through its rich </a:t>
            </a:r>
            <a:r>
              <a:rPr lang="sl-SI" sz="1800" b="1" dirty="0">
                <a:effectLst/>
                <a:latin typeface="Calibri" panose="020F0502020204030204" pitchFamily="34" charset="0"/>
                <a:ea typeface="Times New Roman" panose="02020603050405020304" pitchFamily="18" charset="0"/>
              </a:rPr>
              <a:t>cultural heritage</a:t>
            </a:r>
            <a:r>
              <a:rPr lang="sl-SI" sz="1800" dirty="0">
                <a:effectLst/>
                <a:latin typeface="Calibri" panose="020F0502020204030204" pitchFamily="34" charset="0"/>
                <a:ea typeface="Times New Roman" panose="02020603050405020304" pitchFamily="18" charset="0"/>
              </a:rPr>
              <a:t>. Here, preserved nature intertwines with traces of human history. Archaeological sites, numerous churches, majestic castles, medieval market towns, and the heritage of everyday life all spark imagination and curiosity.</a:t>
            </a:r>
            <a:endParaRPr lang="en-SI" sz="1800" dirty="0">
              <a:effectLst/>
              <a:latin typeface="Times New Roman" panose="02020603050405020304" pitchFamily="18" charset="0"/>
              <a:ea typeface="Times New Roman" panose="02020603050405020304" pitchFamily="18" charset="0"/>
            </a:endParaRPr>
          </a:p>
          <a:p>
            <a:endParaRPr lang="en-SI" dirty="0"/>
          </a:p>
        </p:txBody>
      </p:sp>
      <p:sp>
        <p:nvSpPr>
          <p:cNvPr id="4" name="Slide Number Placeholder 3">
            <a:extLst>
              <a:ext uri="{FF2B5EF4-FFF2-40B4-BE49-F238E27FC236}">
                <a16:creationId xmlns:a16="http://schemas.microsoft.com/office/drawing/2014/main" id="{20A1CA4D-E591-B80F-07E9-9D0DDFCDF2F9}"/>
              </a:ext>
            </a:extLst>
          </p:cNvPr>
          <p:cNvSpPr>
            <a:spLocks noGrp="1"/>
          </p:cNvSpPr>
          <p:nvPr>
            <p:ph type="sldNum" sz="quarter" idx="5"/>
          </p:nvPr>
        </p:nvSpPr>
        <p:spPr/>
        <p:txBody>
          <a:bodyPr/>
          <a:lstStyle/>
          <a:p>
            <a:fld id="{9264900B-EB06-2347-80D9-E054D8BD62F0}" type="slidenum">
              <a:rPr lang="en-SI" smtClean="0"/>
              <a:t>3</a:t>
            </a:fld>
            <a:endParaRPr lang="en-SI"/>
          </a:p>
        </p:txBody>
      </p:sp>
    </p:spTree>
    <p:extLst>
      <p:ext uri="{BB962C8B-B14F-4D97-AF65-F5344CB8AC3E}">
        <p14:creationId xmlns:p14="http://schemas.microsoft.com/office/powerpoint/2010/main" val="2180577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7EF0E-99A5-7564-0D12-0D3E83A4EC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EB6884-767D-A573-A9A2-F10D890144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E46715-2BE3-4562-14C4-6AEE8AA13B3C}"/>
              </a:ext>
            </a:extLst>
          </p:cNvPr>
          <p:cNvSpPr>
            <a:spLocks noGrp="1"/>
          </p:cNvSpPr>
          <p:nvPr>
            <p:ph type="body" idx="1"/>
          </p:nvPr>
        </p:nvSpPr>
        <p:spPr/>
        <p:txBody>
          <a:bodyPr/>
          <a:lstStyle/>
          <a:p>
            <a:r>
              <a:rPr lang="en-SI" sz="1200" dirty="0"/>
              <a:t>PODSREDA CASTLE</a:t>
            </a:r>
          </a:p>
          <a:p>
            <a:endParaRPr lang="en-SI" sz="1200" dirty="0"/>
          </a:p>
          <a:p>
            <a:pPr marL="228600"/>
            <a:r>
              <a:rPr lang="en-SI" sz="1800" dirty="0">
                <a:effectLst/>
                <a:latin typeface="Times New Roman" panose="02020603050405020304" pitchFamily="18" charset="0"/>
                <a:ea typeface="Times New Roman" panose="02020603050405020304" pitchFamily="18" charset="0"/>
                <a:cs typeface="Calibri" panose="020F0502020204030204" pitchFamily="34" charset="0"/>
              </a:rPr>
              <a:t>At the very heart of Kozjanski Park stands </a:t>
            </a:r>
            <a:r>
              <a:rPr lang="en-SI" sz="1800" b="1" dirty="0">
                <a:effectLst/>
                <a:latin typeface="Times New Roman" panose="02020603050405020304" pitchFamily="18" charset="0"/>
                <a:ea typeface="Times New Roman" panose="02020603050405020304" pitchFamily="18" charset="0"/>
                <a:cs typeface="Calibri" panose="020F0502020204030204" pitchFamily="34" charset="0"/>
              </a:rPr>
              <a:t>Podsreda Castle</a:t>
            </a:r>
            <a:r>
              <a:rPr lang="en-SI" sz="1800" dirty="0">
                <a:effectLst/>
                <a:latin typeface="Times New Roman" panose="02020603050405020304" pitchFamily="18" charset="0"/>
                <a:ea typeface="Times New Roman" panose="02020603050405020304" pitchFamily="18" charset="0"/>
                <a:cs typeface="Calibri" panose="020F0502020204030204" pitchFamily="34" charset="0"/>
              </a:rPr>
              <a:t>, often called </a:t>
            </a:r>
            <a:r>
              <a:rPr lang="en-SI" sz="1800" i="1" dirty="0">
                <a:effectLst/>
                <a:latin typeface="Times New Roman" panose="02020603050405020304" pitchFamily="18" charset="0"/>
                <a:ea typeface="Times New Roman" panose="02020603050405020304" pitchFamily="18" charset="0"/>
                <a:cs typeface="Calibri" panose="020F0502020204030204" pitchFamily="34" charset="0"/>
              </a:rPr>
              <a:t>“the most castle-like castle in Slovenia.”</a:t>
            </a:r>
            <a:br>
              <a:rPr lang="en-SI" sz="1800" dirty="0">
                <a:effectLst/>
                <a:latin typeface="Times New Roman" panose="02020603050405020304" pitchFamily="18" charset="0"/>
                <a:ea typeface="Times New Roman" panose="02020603050405020304" pitchFamily="18" charset="0"/>
                <a:cs typeface="Calibri" panose="020F0502020204030204" pitchFamily="34" charset="0"/>
              </a:rPr>
            </a:br>
            <a:r>
              <a:rPr lang="en-SI" sz="1800" dirty="0">
                <a:effectLst/>
                <a:latin typeface="Times New Roman" panose="02020603050405020304" pitchFamily="18" charset="0"/>
                <a:ea typeface="Times New Roman" panose="02020603050405020304" pitchFamily="18" charset="0"/>
                <a:cs typeface="Calibri" panose="020F0502020204030204" pitchFamily="34" charset="0"/>
              </a:rPr>
              <a:t>It sits above the medieval market town of Podsreda at an altitude of 475 metres.</a:t>
            </a:r>
            <a:endParaRPr lang="en-SI" sz="1800" dirty="0">
              <a:effectLst/>
              <a:latin typeface="Times New Roman" panose="02020603050405020304" pitchFamily="18" charset="0"/>
              <a:ea typeface="Times New Roman" panose="02020603050405020304" pitchFamily="18" charset="0"/>
            </a:endParaRPr>
          </a:p>
          <a:p>
            <a:pPr marL="228600"/>
            <a:r>
              <a:rPr lang="en-SI" sz="1800" dirty="0">
                <a:effectLst/>
                <a:latin typeface="Times New Roman" panose="02020603050405020304" pitchFamily="18" charset="0"/>
                <a:ea typeface="Times New Roman" panose="02020603050405020304" pitchFamily="18" charset="0"/>
                <a:cs typeface="Calibri" panose="020F0502020204030204" pitchFamily="34" charset="0"/>
              </a:rPr>
              <a:t>Originally known as </a:t>
            </a:r>
            <a:r>
              <a:rPr lang="en-SI" sz="1800" i="1" dirty="0">
                <a:effectLst/>
                <a:latin typeface="Times New Roman" panose="02020603050405020304" pitchFamily="18" charset="0"/>
                <a:ea typeface="Times New Roman" panose="02020603050405020304" pitchFamily="18" charset="0"/>
                <a:cs typeface="Calibri" panose="020F0502020204030204" pitchFamily="34" charset="0"/>
              </a:rPr>
              <a:t>Hörberg</a:t>
            </a:r>
            <a:r>
              <a:rPr lang="en-SI" sz="1800" dirty="0">
                <a:effectLst/>
                <a:latin typeface="Times New Roman" panose="02020603050405020304" pitchFamily="18" charset="0"/>
                <a:ea typeface="Times New Roman" panose="02020603050405020304" pitchFamily="18" charset="0"/>
                <a:cs typeface="Calibri" panose="020F0502020204030204" pitchFamily="34" charset="0"/>
              </a:rPr>
              <a:t>, the castle is one of the most important examples of </a:t>
            </a:r>
            <a:r>
              <a:rPr lang="en-SI" sz="1800" b="1" dirty="0">
                <a:effectLst/>
                <a:latin typeface="Times New Roman" panose="02020603050405020304" pitchFamily="18" charset="0"/>
                <a:ea typeface="Times New Roman" panose="02020603050405020304" pitchFamily="18" charset="0"/>
                <a:cs typeface="Calibri" panose="020F0502020204030204" pitchFamily="34" charset="0"/>
              </a:rPr>
              <a:t>Romanesque architecture</a:t>
            </a:r>
            <a:r>
              <a:rPr lang="en-SI" sz="1800" dirty="0">
                <a:effectLst/>
                <a:latin typeface="Times New Roman" panose="02020603050405020304" pitchFamily="18" charset="0"/>
                <a:ea typeface="Times New Roman" panose="02020603050405020304" pitchFamily="18" charset="0"/>
                <a:cs typeface="Calibri" panose="020F0502020204030204" pitchFamily="34" charset="0"/>
              </a:rPr>
              <a:t> in the country.</a:t>
            </a:r>
            <a:br>
              <a:rPr lang="en-SI" sz="1800" dirty="0">
                <a:effectLst/>
                <a:latin typeface="Times New Roman" panose="02020603050405020304" pitchFamily="18" charset="0"/>
                <a:ea typeface="Times New Roman" panose="02020603050405020304" pitchFamily="18" charset="0"/>
                <a:cs typeface="Calibri" panose="020F0502020204030204" pitchFamily="34" charset="0"/>
              </a:rPr>
            </a:br>
            <a:r>
              <a:rPr lang="en-SI" sz="1800" dirty="0">
                <a:effectLst/>
                <a:latin typeface="Times New Roman" panose="02020603050405020304" pitchFamily="18" charset="0"/>
                <a:ea typeface="Times New Roman" panose="02020603050405020304" pitchFamily="18" charset="0"/>
                <a:cs typeface="Calibri" panose="020F0502020204030204" pitchFamily="34" charset="0"/>
              </a:rPr>
              <a:t>Its medieval core has remained almost completely intact for centuries.</a:t>
            </a:r>
            <a:endParaRPr lang="en-SI" sz="1800" dirty="0">
              <a:effectLst/>
              <a:latin typeface="Times New Roman" panose="02020603050405020304" pitchFamily="18" charset="0"/>
              <a:ea typeface="Times New Roman" panose="02020603050405020304" pitchFamily="18" charset="0"/>
            </a:endParaRPr>
          </a:p>
          <a:p>
            <a:pPr marL="228600"/>
            <a:r>
              <a:rPr lang="en-SI" sz="1800" dirty="0">
                <a:effectLst/>
                <a:latin typeface="Times New Roman" panose="02020603050405020304" pitchFamily="18" charset="0"/>
                <a:ea typeface="Times New Roman" panose="02020603050405020304" pitchFamily="18" charset="0"/>
                <a:cs typeface="Calibri" panose="020F0502020204030204" pitchFamily="34" charset="0"/>
              </a:rPr>
              <a:t>The land once belonged to </a:t>
            </a:r>
            <a:r>
              <a:rPr lang="en-SI" sz="1800" b="1" dirty="0">
                <a:effectLst/>
                <a:latin typeface="Times New Roman" panose="02020603050405020304" pitchFamily="18" charset="0"/>
                <a:ea typeface="Times New Roman" panose="02020603050405020304" pitchFamily="18" charset="0"/>
                <a:cs typeface="Calibri" panose="020F0502020204030204" pitchFamily="34" charset="0"/>
              </a:rPr>
              <a:t>Saint Emma of Gurk</a:t>
            </a:r>
            <a:r>
              <a:rPr lang="en-SI" sz="1800" dirty="0">
                <a:effectLst/>
                <a:latin typeface="Times New Roman" panose="02020603050405020304" pitchFamily="18" charset="0"/>
                <a:ea typeface="Times New Roman" panose="02020603050405020304" pitchFamily="18" charset="0"/>
                <a:cs typeface="Calibri" panose="020F0502020204030204" pitchFamily="34" charset="0"/>
              </a:rPr>
              <a:t>, Slovenia’s first saint.</a:t>
            </a:r>
            <a:br>
              <a:rPr lang="en-SI" sz="1800" dirty="0">
                <a:effectLst/>
                <a:latin typeface="Times New Roman" panose="02020603050405020304" pitchFamily="18" charset="0"/>
                <a:ea typeface="Times New Roman" panose="02020603050405020304" pitchFamily="18" charset="0"/>
                <a:cs typeface="Calibri" panose="020F0502020204030204" pitchFamily="34" charset="0"/>
              </a:rPr>
            </a:br>
            <a:r>
              <a:rPr lang="en-SI" sz="1800" dirty="0">
                <a:effectLst/>
                <a:latin typeface="Times New Roman" panose="02020603050405020304" pitchFamily="18" charset="0"/>
                <a:ea typeface="Times New Roman" panose="02020603050405020304" pitchFamily="18" charset="0"/>
                <a:cs typeface="Calibri" panose="020F0502020204030204" pitchFamily="34" charset="0"/>
              </a:rPr>
              <a:t>Over time, the castle passed through the hands of the Bishops of Krško, the Counts of Celje, the Tattenbach and Lazarini families, and finally the Windischgrätz family.</a:t>
            </a:r>
            <a:endParaRPr lang="en-SI" sz="1800" dirty="0">
              <a:effectLst/>
              <a:latin typeface="Times New Roman" panose="02020603050405020304" pitchFamily="18" charset="0"/>
              <a:ea typeface="Times New Roman" panose="02020603050405020304" pitchFamily="18" charset="0"/>
            </a:endParaRPr>
          </a:p>
          <a:p>
            <a:pPr marL="228600"/>
            <a:r>
              <a:rPr lang="en-SI" sz="1800" dirty="0">
                <a:effectLst/>
                <a:latin typeface="Times New Roman" panose="02020603050405020304" pitchFamily="18" charset="0"/>
                <a:ea typeface="Times New Roman" panose="02020603050405020304" pitchFamily="18" charset="0"/>
                <a:cs typeface="Calibri" panose="020F0502020204030204" pitchFamily="34" charset="0"/>
              </a:rPr>
              <a:t>Today, the castle is owned by the </a:t>
            </a:r>
            <a:r>
              <a:rPr lang="en-SI" sz="1800" b="1" dirty="0">
                <a:effectLst/>
                <a:latin typeface="Times New Roman" panose="02020603050405020304" pitchFamily="18" charset="0"/>
                <a:ea typeface="Times New Roman" panose="02020603050405020304" pitchFamily="18" charset="0"/>
                <a:cs typeface="Calibri" panose="020F0502020204030204" pitchFamily="34" charset="0"/>
              </a:rPr>
              <a:t>Municipality of Kozje</a:t>
            </a:r>
            <a:r>
              <a:rPr lang="en-SI" sz="1800" dirty="0">
                <a:effectLst/>
                <a:latin typeface="Times New Roman" panose="02020603050405020304" pitchFamily="18" charset="0"/>
                <a:ea typeface="Times New Roman" panose="02020603050405020304" pitchFamily="18" charset="0"/>
                <a:cs typeface="Calibri" panose="020F0502020204030204" pitchFamily="34" charset="0"/>
              </a:rPr>
              <a:t> and managed by </a:t>
            </a:r>
            <a:r>
              <a:rPr lang="en-SI" sz="1800" b="1" dirty="0">
                <a:effectLst/>
                <a:latin typeface="Times New Roman" panose="02020603050405020304" pitchFamily="18" charset="0"/>
                <a:ea typeface="Times New Roman" panose="02020603050405020304" pitchFamily="18" charset="0"/>
                <a:cs typeface="Calibri" panose="020F0502020204030204" pitchFamily="34" charset="0"/>
              </a:rPr>
              <a:t>Kozjanski Regional Park</a:t>
            </a:r>
            <a:r>
              <a:rPr lang="en-SI" sz="1800" dirty="0">
                <a:effectLst/>
                <a:latin typeface="Times New Roman" panose="02020603050405020304" pitchFamily="18" charset="0"/>
                <a:ea typeface="Times New Roman" panose="02020603050405020304" pitchFamily="18" charset="0"/>
                <a:cs typeface="Calibri" panose="020F0502020204030204" pitchFamily="34" charset="0"/>
              </a:rPr>
              <a:t>.</a:t>
            </a:r>
            <a:br>
              <a:rPr lang="en-SI" sz="1800" dirty="0">
                <a:effectLst/>
                <a:latin typeface="Times New Roman" panose="02020603050405020304" pitchFamily="18" charset="0"/>
                <a:ea typeface="Times New Roman" panose="02020603050405020304" pitchFamily="18" charset="0"/>
                <a:cs typeface="Calibri" panose="020F0502020204030204" pitchFamily="34" charset="0"/>
              </a:rPr>
            </a:br>
            <a:r>
              <a:rPr lang="en-SI" sz="1800" dirty="0">
                <a:effectLst/>
                <a:latin typeface="Times New Roman" panose="02020603050405020304" pitchFamily="18" charset="0"/>
                <a:ea typeface="Times New Roman" panose="02020603050405020304" pitchFamily="18" charset="0"/>
                <a:cs typeface="Calibri" panose="020F0502020204030204" pitchFamily="34" charset="0"/>
              </a:rPr>
              <a:t>Since 1983, the park has ensured that this monument is not only preserved — but lives a full and dynamic life in the 21st century.</a:t>
            </a:r>
            <a:endParaRPr lang="en-SI" sz="1800" dirty="0">
              <a:effectLst/>
              <a:latin typeface="Times New Roman" panose="02020603050405020304" pitchFamily="18" charset="0"/>
              <a:ea typeface="Times New Roman" panose="02020603050405020304" pitchFamily="18" charset="0"/>
            </a:endParaRPr>
          </a:p>
          <a:p>
            <a:endParaRPr lang="en-SI" dirty="0"/>
          </a:p>
        </p:txBody>
      </p:sp>
      <p:sp>
        <p:nvSpPr>
          <p:cNvPr id="4" name="Slide Number Placeholder 3">
            <a:extLst>
              <a:ext uri="{FF2B5EF4-FFF2-40B4-BE49-F238E27FC236}">
                <a16:creationId xmlns:a16="http://schemas.microsoft.com/office/drawing/2014/main" id="{62B6BB63-7A49-62D9-283E-7B4B7B9AAC3F}"/>
              </a:ext>
            </a:extLst>
          </p:cNvPr>
          <p:cNvSpPr>
            <a:spLocks noGrp="1"/>
          </p:cNvSpPr>
          <p:nvPr>
            <p:ph type="sldNum" sz="quarter" idx="5"/>
          </p:nvPr>
        </p:nvSpPr>
        <p:spPr/>
        <p:txBody>
          <a:bodyPr/>
          <a:lstStyle/>
          <a:p>
            <a:fld id="{9264900B-EB06-2347-80D9-E054D8BD62F0}" type="slidenum">
              <a:rPr lang="en-SI" smtClean="0"/>
              <a:t>4</a:t>
            </a:fld>
            <a:endParaRPr lang="en-SI"/>
          </a:p>
        </p:txBody>
      </p:sp>
    </p:spTree>
    <p:extLst>
      <p:ext uri="{BB962C8B-B14F-4D97-AF65-F5344CB8AC3E}">
        <p14:creationId xmlns:p14="http://schemas.microsoft.com/office/powerpoint/2010/main" val="1800857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Podsreda</a:t>
            </a:r>
            <a:r>
              <a:rPr lang="en-GB" dirty="0"/>
              <a:t> Castle is one of the few </a:t>
            </a:r>
            <a:r>
              <a:rPr lang="en-GB" b="1" dirty="0"/>
              <a:t>Romanesque monuments</a:t>
            </a:r>
            <a:r>
              <a:rPr lang="en-GB" dirty="0"/>
              <a:t> in Slovenia that has been revived from decay over the past forty years.</a:t>
            </a:r>
          </a:p>
          <a:p>
            <a:br>
              <a:rPr lang="en-GB" dirty="0"/>
            </a:br>
            <a:r>
              <a:rPr lang="en-GB" dirty="0"/>
              <a:t>It now serves as a vibrant </a:t>
            </a:r>
            <a:r>
              <a:rPr lang="en-GB" b="1" dirty="0"/>
              <a:t>cultural, educational, and tourist </a:t>
            </a:r>
            <a:r>
              <a:rPr lang="en-GB" b="1" dirty="0" err="1"/>
              <a:t>center</a:t>
            </a:r>
            <a:r>
              <a:rPr lang="en-GB" dirty="0"/>
              <a:t> of the </a:t>
            </a:r>
            <a:r>
              <a:rPr lang="en-GB" dirty="0" err="1"/>
              <a:t>Kozjanski</a:t>
            </a:r>
            <a:r>
              <a:rPr lang="en-GB" dirty="0"/>
              <a:t> Park.</a:t>
            </a:r>
          </a:p>
          <a:p>
            <a:endParaRPr lang="en-GB" dirty="0"/>
          </a:p>
          <a:p>
            <a:r>
              <a:rPr lang="en-GB" dirty="0"/>
              <a:t>The castle has preserved its </a:t>
            </a:r>
            <a:r>
              <a:rPr lang="en-GB" b="1" dirty="0"/>
              <a:t>original medieval character and charm</a:t>
            </a:r>
            <a:r>
              <a:rPr lang="en-GB" dirty="0"/>
              <a:t>, while offering visitors </a:t>
            </a:r>
            <a:r>
              <a:rPr lang="en-GB" b="1" dirty="0"/>
              <a:t>modern comfort and experiences</a:t>
            </a:r>
            <a:r>
              <a:rPr lang="en-GB" dirty="0"/>
              <a:t>.</a:t>
            </a:r>
            <a:br>
              <a:rPr lang="en-GB" dirty="0"/>
            </a:br>
            <a:r>
              <a:rPr lang="en-GB" dirty="0"/>
              <a:t>Guests can explore it through </a:t>
            </a:r>
            <a:r>
              <a:rPr lang="en-GB" b="1" dirty="0"/>
              <a:t>audio guides</a:t>
            </a:r>
            <a:r>
              <a:rPr lang="en-GB" dirty="0"/>
              <a:t> or a variety of </a:t>
            </a:r>
            <a:r>
              <a:rPr lang="en-GB" b="1" dirty="0"/>
              <a:t>guided tours</a:t>
            </a:r>
            <a:r>
              <a:rPr lang="en-GB" dirty="0"/>
              <a:t> — tourist, professional, or individual.</a:t>
            </a:r>
          </a:p>
          <a:p>
            <a:endParaRPr lang="en-GB" dirty="0"/>
          </a:p>
          <a:p>
            <a:r>
              <a:rPr lang="en-GB" dirty="0"/>
              <a:t>Families can embark on an </a:t>
            </a:r>
            <a:r>
              <a:rPr lang="en-GB" b="1" dirty="0"/>
              <a:t>interactive adventure</a:t>
            </a:r>
            <a:r>
              <a:rPr lang="en-GB" dirty="0"/>
              <a:t>, taking part in the </a:t>
            </a:r>
            <a:r>
              <a:rPr lang="en-GB" i="1" dirty="0"/>
              <a:t>Treasure Hunt at </a:t>
            </a:r>
            <a:r>
              <a:rPr lang="en-GB" i="1" dirty="0" err="1"/>
              <a:t>Podsreda</a:t>
            </a:r>
            <a:r>
              <a:rPr lang="en-GB" i="1" dirty="0"/>
              <a:t> Castle</a:t>
            </a:r>
            <a:r>
              <a:rPr lang="en-GB" dirty="0"/>
              <a:t> or the </a:t>
            </a:r>
            <a:r>
              <a:rPr lang="en-GB" i="1" dirty="0"/>
              <a:t>Tales of Count </a:t>
            </a:r>
            <a:r>
              <a:rPr lang="en-GB" i="1" dirty="0" err="1"/>
              <a:t>Coldski</a:t>
            </a:r>
            <a:r>
              <a:rPr lang="en-GB" dirty="0"/>
              <a:t> — a unique </a:t>
            </a:r>
            <a:r>
              <a:rPr lang="en-GB" b="1" dirty="0"/>
              <a:t>VR and mixed-reality experience</a:t>
            </a:r>
            <a:r>
              <a:rPr lang="en-GB" dirty="0"/>
              <a:t> that brings medieval legends to life.</a:t>
            </a:r>
          </a:p>
          <a:p>
            <a:endParaRPr lang="en-GB" dirty="0"/>
          </a:p>
          <a:p>
            <a:endParaRPr lang="en-SI" dirty="0"/>
          </a:p>
        </p:txBody>
      </p:sp>
      <p:sp>
        <p:nvSpPr>
          <p:cNvPr id="4" name="Slide Number Placeholder 3"/>
          <p:cNvSpPr>
            <a:spLocks noGrp="1"/>
          </p:cNvSpPr>
          <p:nvPr>
            <p:ph type="sldNum" sz="quarter" idx="5"/>
          </p:nvPr>
        </p:nvSpPr>
        <p:spPr/>
        <p:txBody>
          <a:bodyPr/>
          <a:lstStyle/>
          <a:p>
            <a:fld id="{9264900B-EB06-2347-80D9-E054D8BD62F0}" type="slidenum">
              <a:rPr lang="en-SI" smtClean="0"/>
              <a:t>5</a:t>
            </a:fld>
            <a:endParaRPr lang="en-SI"/>
          </a:p>
        </p:txBody>
      </p:sp>
    </p:spTree>
    <p:extLst>
      <p:ext uri="{BB962C8B-B14F-4D97-AF65-F5344CB8AC3E}">
        <p14:creationId xmlns:p14="http://schemas.microsoft.com/office/powerpoint/2010/main" val="1494755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48C0E-30F3-03BD-ABFE-588BEE52D5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38AC0C-F9C6-09E9-AEE7-BD0B332C8C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2305A0-018F-272B-6D35-FF74CB89233B}"/>
              </a:ext>
            </a:extLst>
          </p:cNvPr>
          <p:cNvSpPr>
            <a:spLocks noGrp="1"/>
          </p:cNvSpPr>
          <p:nvPr>
            <p:ph type="body" idx="1"/>
          </p:nvPr>
        </p:nvSpPr>
        <p:spPr/>
        <p:txBody>
          <a:bodyPr/>
          <a:lstStyle/>
          <a:p>
            <a:r>
              <a:rPr lang="en-GB" dirty="0"/>
              <a:t>In 2020, the </a:t>
            </a:r>
            <a:r>
              <a:rPr lang="en-GB" b="1" dirty="0"/>
              <a:t>Municipality of </a:t>
            </a:r>
            <a:r>
              <a:rPr lang="en-GB" b="1" dirty="0" err="1"/>
              <a:t>Kozje</a:t>
            </a:r>
            <a:r>
              <a:rPr lang="en-GB" dirty="0"/>
              <a:t>, the owner of </a:t>
            </a:r>
            <a:r>
              <a:rPr lang="en-GB" dirty="0" err="1"/>
              <a:t>Podsreda</a:t>
            </a:r>
            <a:r>
              <a:rPr lang="en-GB" dirty="0"/>
              <a:t> Castle, renovated the lower section of the castle complex and created </a:t>
            </a:r>
            <a:r>
              <a:rPr lang="en-GB" b="1" dirty="0"/>
              <a:t>four-star “Rooms and Apartments at </a:t>
            </a:r>
            <a:r>
              <a:rPr lang="en-GB" b="1" dirty="0" err="1"/>
              <a:t>Podsreda</a:t>
            </a:r>
            <a:r>
              <a:rPr lang="en-GB" b="1" dirty="0"/>
              <a:t> Castle.”</a:t>
            </a:r>
            <a:br>
              <a:rPr lang="en-GB" dirty="0"/>
            </a:br>
            <a:r>
              <a:rPr lang="en-GB" dirty="0"/>
              <a:t>Each room is named after one of the castle’s former owners, preserving a connection with its rich history.</a:t>
            </a:r>
          </a:p>
          <a:p>
            <a:r>
              <a:rPr lang="en-GB" dirty="0"/>
              <a:t>Recently, </a:t>
            </a:r>
            <a:r>
              <a:rPr lang="en-GB" b="1" dirty="0"/>
              <a:t>three new luxury apartments</a:t>
            </a:r>
            <a:r>
              <a:rPr lang="en-GB" dirty="0"/>
              <a:t> were added, offering guests a private </a:t>
            </a:r>
            <a:r>
              <a:rPr lang="en-GB" b="1" dirty="0"/>
              <a:t>wellness experience</a:t>
            </a:r>
            <a:r>
              <a:rPr lang="en-GB" dirty="0"/>
              <a:t> that includes a </a:t>
            </a:r>
            <a:r>
              <a:rPr lang="en-GB" b="1" dirty="0"/>
              <a:t>jacuzzi and sauna</a:t>
            </a:r>
            <a:r>
              <a:rPr lang="en-GB" dirty="0"/>
              <a:t>.</a:t>
            </a:r>
          </a:p>
          <a:p>
            <a:r>
              <a:rPr lang="en-GB" dirty="0"/>
              <a:t>A highlight of every stay is the </a:t>
            </a:r>
            <a:r>
              <a:rPr lang="en-GB" b="1" dirty="0"/>
              <a:t>Castle Breakfast Basket</a:t>
            </a:r>
            <a:r>
              <a:rPr lang="en-GB" dirty="0"/>
              <a:t>, filled with local delicacies and delivered daily by the </a:t>
            </a:r>
            <a:r>
              <a:rPr lang="en-GB" b="1" dirty="0"/>
              <a:t>organic </a:t>
            </a:r>
            <a:r>
              <a:rPr lang="en-GB" b="1" dirty="0" err="1"/>
              <a:t>Kukovičič</a:t>
            </a:r>
            <a:r>
              <a:rPr lang="en-GB" b="1" dirty="0"/>
              <a:t> Mill Farm</a:t>
            </a:r>
            <a:r>
              <a:rPr lang="en-GB" dirty="0"/>
              <a:t>.</a:t>
            </a:r>
            <a:br>
              <a:rPr lang="en-GB" dirty="0"/>
            </a:br>
            <a:r>
              <a:rPr lang="en-GB" dirty="0"/>
              <a:t>This unique experience connects guests with local producers, while also supporting </a:t>
            </a:r>
            <a:r>
              <a:rPr lang="en-GB" b="1" dirty="0"/>
              <a:t>employment within the </a:t>
            </a:r>
            <a:r>
              <a:rPr lang="en-GB" b="1" dirty="0" err="1"/>
              <a:t>Kozjansko</a:t>
            </a:r>
            <a:r>
              <a:rPr lang="en-GB" b="1" dirty="0"/>
              <a:t> and </a:t>
            </a:r>
            <a:r>
              <a:rPr lang="en-GB" b="1" dirty="0" err="1"/>
              <a:t>Obsotelje</a:t>
            </a:r>
            <a:r>
              <a:rPr lang="en-GB" b="1" dirty="0"/>
              <a:t> Biosphere Reserve</a:t>
            </a:r>
            <a:r>
              <a:rPr lang="en-GB" dirty="0"/>
              <a:t>.</a:t>
            </a:r>
          </a:p>
          <a:p>
            <a:r>
              <a:rPr lang="en-GB" dirty="0"/>
              <a:t>The newly designed </a:t>
            </a:r>
            <a:r>
              <a:rPr lang="en-GB" b="1" dirty="0"/>
              <a:t>Castle Wellness</a:t>
            </a:r>
            <a:r>
              <a:rPr lang="en-GB" dirty="0"/>
              <a:t> area, with its </a:t>
            </a:r>
            <a:r>
              <a:rPr lang="en-GB" b="1" dirty="0"/>
              <a:t>apple-shaped jacuzzi</a:t>
            </a:r>
            <a:r>
              <a:rPr lang="en-GB" dirty="0"/>
              <a:t> — symbolizing </a:t>
            </a:r>
            <a:r>
              <a:rPr lang="en-GB" dirty="0" err="1"/>
              <a:t>Kozjanski</a:t>
            </a:r>
            <a:r>
              <a:rPr lang="en-GB" dirty="0"/>
              <a:t> Park and its orchards — is available to both day visitors and overnight guests, offering a peaceful retreat within historic walls.</a:t>
            </a:r>
          </a:p>
          <a:p>
            <a:endParaRPr lang="en-SI" dirty="0"/>
          </a:p>
        </p:txBody>
      </p:sp>
      <p:sp>
        <p:nvSpPr>
          <p:cNvPr id="4" name="Slide Number Placeholder 3">
            <a:extLst>
              <a:ext uri="{FF2B5EF4-FFF2-40B4-BE49-F238E27FC236}">
                <a16:creationId xmlns:a16="http://schemas.microsoft.com/office/drawing/2014/main" id="{9944606A-9CBC-BD9C-D729-B1FB86D0CD2E}"/>
              </a:ext>
            </a:extLst>
          </p:cNvPr>
          <p:cNvSpPr>
            <a:spLocks noGrp="1"/>
          </p:cNvSpPr>
          <p:nvPr>
            <p:ph type="sldNum" sz="quarter" idx="5"/>
          </p:nvPr>
        </p:nvSpPr>
        <p:spPr/>
        <p:txBody>
          <a:bodyPr/>
          <a:lstStyle/>
          <a:p>
            <a:fld id="{9264900B-EB06-2347-80D9-E054D8BD62F0}" type="slidenum">
              <a:rPr lang="en-SI" smtClean="0"/>
              <a:t>6</a:t>
            </a:fld>
            <a:endParaRPr lang="en-SI"/>
          </a:p>
        </p:txBody>
      </p:sp>
    </p:spTree>
    <p:extLst>
      <p:ext uri="{BB962C8B-B14F-4D97-AF65-F5344CB8AC3E}">
        <p14:creationId xmlns:p14="http://schemas.microsoft.com/office/powerpoint/2010/main" val="2849106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120FD-7EE5-A15F-8012-BF9306F2D1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776925-2051-B964-7F2E-7E73EF6994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879AEC-D553-89C0-2DBC-A3716F248AF3}"/>
              </a:ext>
            </a:extLst>
          </p:cNvPr>
          <p:cNvSpPr>
            <a:spLocks noGrp="1"/>
          </p:cNvSpPr>
          <p:nvPr>
            <p:ph type="body" idx="1"/>
          </p:nvPr>
        </p:nvSpPr>
        <p:spPr/>
        <p:txBody>
          <a:bodyPr/>
          <a:lstStyle/>
          <a:p>
            <a:r>
              <a:rPr lang="en-SI" sz="1800" kern="0" dirty="0">
                <a:effectLst/>
                <a:latin typeface="Calibri" panose="020F0502020204030204" pitchFamily="34" charset="0"/>
                <a:ea typeface="Times New Roman" panose="02020603050405020304" pitchFamily="18" charset="0"/>
              </a:rPr>
              <a:t>At </a:t>
            </a:r>
            <a:r>
              <a:rPr lang="en-SI" sz="1800" b="1" kern="0" dirty="0">
                <a:effectLst/>
                <a:latin typeface="Calibri" panose="020F0502020204030204" pitchFamily="34" charset="0"/>
                <a:ea typeface="Times New Roman" panose="02020603050405020304" pitchFamily="18" charset="0"/>
              </a:rPr>
              <a:t>Kozjanski Regional Park</a:t>
            </a:r>
            <a:r>
              <a:rPr lang="en-SI" sz="1800" kern="0" dirty="0">
                <a:effectLst/>
                <a:latin typeface="Calibri" panose="020F0502020204030204" pitchFamily="34" charset="0"/>
                <a:ea typeface="Times New Roman" panose="02020603050405020304" pitchFamily="18" charset="0"/>
              </a:rPr>
              <a:t>, we believe that our story is most successful when it includes the local community.</a:t>
            </a:r>
            <a:br>
              <a:rPr lang="en-SI" sz="1800" kern="0" dirty="0">
                <a:effectLst/>
                <a:latin typeface="Calibri" panose="020F0502020204030204" pitchFamily="34" charset="0"/>
                <a:ea typeface="Times New Roman" panose="02020603050405020304" pitchFamily="18" charset="0"/>
              </a:rPr>
            </a:br>
            <a:r>
              <a:rPr lang="en-SI" sz="1800" kern="0" dirty="0">
                <a:effectLst/>
                <a:latin typeface="Calibri" panose="020F0502020204030204" pitchFamily="34" charset="0"/>
                <a:ea typeface="Times New Roman" panose="02020603050405020304" pitchFamily="18" charset="0"/>
              </a:rPr>
              <a:t>That is why the </a:t>
            </a:r>
            <a:r>
              <a:rPr lang="en-SI" sz="1800" b="1" kern="0" dirty="0">
                <a:effectLst/>
                <a:latin typeface="Calibri" panose="020F0502020204030204" pitchFamily="34" charset="0"/>
                <a:ea typeface="Times New Roman" panose="02020603050405020304" pitchFamily="18" charset="0"/>
              </a:rPr>
              <a:t>Castle Shop</a:t>
            </a:r>
            <a:r>
              <a:rPr lang="en-SI" sz="1800" kern="0" dirty="0">
                <a:effectLst/>
                <a:latin typeface="Calibri" panose="020F0502020204030204" pitchFamily="34" charset="0"/>
                <a:ea typeface="Times New Roman" panose="02020603050405020304" pitchFamily="18" charset="0"/>
              </a:rPr>
              <a:t> features authentic products from </a:t>
            </a:r>
            <a:r>
              <a:rPr lang="en-SI" sz="1800" b="1" kern="0" dirty="0">
                <a:effectLst/>
                <a:latin typeface="Calibri" panose="020F0502020204030204" pitchFamily="34" charset="0"/>
                <a:ea typeface="Times New Roman" panose="02020603050405020304" pitchFamily="18" charset="0"/>
              </a:rPr>
              <a:t>38 local producers</a:t>
            </a:r>
            <a:r>
              <a:rPr lang="en-SI" sz="1800" kern="0" dirty="0">
                <a:effectLst/>
                <a:latin typeface="Calibri" panose="020F0502020204030204" pitchFamily="34" charset="0"/>
                <a:ea typeface="Times New Roman" panose="02020603050405020304" pitchFamily="18" charset="0"/>
              </a:rPr>
              <a:t> from the Kozjansko and Obsotelje area.</a:t>
            </a:r>
            <a:r>
              <a:rPr lang="en-SI" dirty="0">
                <a:effectLst/>
              </a:rPr>
              <a:t> </a:t>
            </a:r>
            <a:endParaRPr lang="en-SI" dirty="0"/>
          </a:p>
        </p:txBody>
      </p:sp>
      <p:sp>
        <p:nvSpPr>
          <p:cNvPr id="4" name="Slide Number Placeholder 3">
            <a:extLst>
              <a:ext uri="{FF2B5EF4-FFF2-40B4-BE49-F238E27FC236}">
                <a16:creationId xmlns:a16="http://schemas.microsoft.com/office/drawing/2014/main" id="{01EC72ED-C2DB-200D-F1EB-252C3F8263CC}"/>
              </a:ext>
            </a:extLst>
          </p:cNvPr>
          <p:cNvSpPr>
            <a:spLocks noGrp="1"/>
          </p:cNvSpPr>
          <p:nvPr>
            <p:ph type="sldNum" sz="quarter" idx="5"/>
          </p:nvPr>
        </p:nvSpPr>
        <p:spPr/>
        <p:txBody>
          <a:bodyPr/>
          <a:lstStyle/>
          <a:p>
            <a:fld id="{9264900B-EB06-2347-80D9-E054D8BD62F0}" type="slidenum">
              <a:rPr lang="en-SI" smtClean="0"/>
              <a:t>7</a:t>
            </a:fld>
            <a:endParaRPr lang="en-SI"/>
          </a:p>
        </p:txBody>
      </p:sp>
    </p:spTree>
    <p:extLst>
      <p:ext uri="{BB962C8B-B14F-4D97-AF65-F5344CB8AC3E}">
        <p14:creationId xmlns:p14="http://schemas.microsoft.com/office/powerpoint/2010/main" val="3520672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17B4A-5B31-0CEE-5915-03095F3FEE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0B73A6-5349-44D5-D668-3F91865E2C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F158D6-F8AE-C2BF-D127-49F3DC9BECFA}"/>
              </a:ext>
            </a:extLst>
          </p:cNvPr>
          <p:cNvSpPr>
            <a:spLocks noGrp="1"/>
          </p:cNvSpPr>
          <p:nvPr>
            <p:ph type="body" idx="1"/>
          </p:nvPr>
        </p:nvSpPr>
        <p:spPr/>
        <p:txBody>
          <a:bodyPr/>
          <a:lstStyle/>
          <a:p>
            <a:pPr marL="228600"/>
            <a:r>
              <a:rPr lang="en-SI" sz="1800" dirty="0">
                <a:effectLst/>
                <a:latin typeface="Calibri" panose="020F0502020204030204" pitchFamily="34" charset="0"/>
                <a:ea typeface="Times New Roman" panose="02020603050405020304" pitchFamily="18" charset="0"/>
              </a:rPr>
              <a:t>Together, </a:t>
            </a:r>
            <a:r>
              <a:rPr lang="en-SI" sz="1800" b="1" dirty="0">
                <a:effectLst/>
                <a:latin typeface="Calibri" panose="020F0502020204030204" pitchFamily="34" charset="0"/>
                <a:ea typeface="Times New Roman" panose="02020603050405020304" pitchFamily="18" charset="0"/>
              </a:rPr>
              <a:t>Kozjanski Park</a:t>
            </a:r>
            <a:r>
              <a:rPr lang="en-SI" sz="1800" dirty="0">
                <a:effectLst/>
                <a:latin typeface="Calibri" panose="020F0502020204030204" pitchFamily="34" charset="0"/>
                <a:ea typeface="Times New Roman" panose="02020603050405020304" pitchFamily="18" charset="0"/>
              </a:rPr>
              <a:t> and the </a:t>
            </a:r>
            <a:r>
              <a:rPr lang="en-SI" sz="1800" b="1" dirty="0">
                <a:effectLst/>
                <a:latin typeface="Calibri" panose="020F0502020204030204" pitchFamily="34" charset="0"/>
                <a:ea typeface="Times New Roman" panose="02020603050405020304" pitchFamily="18" charset="0"/>
              </a:rPr>
              <a:t>Municipality of Kozje</a:t>
            </a:r>
            <a:r>
              <a:rPr lang="en-SI" sz="1800" dirty="0">
                <a:effectLst/>
                <a:latin typeface="Calibri" panose="020F0502020204030204" pitchFamily="34" charset="0"/>
                <a:ea typeface="Times New Roman" panose="02020603050405020304" pitchFamily="18" charset="0"/>
              </a:rPr>
              <a:t> continue to create unforgettable castle stories.</a:t>
            </a:r>
            <a:br>
              <a:rPr lang="en-SI" sz="1800" dirty="0">
                <a:effectLst/>
                <a:latin typeface="Calibri" panose="020F0502020204030204" pitchFamily="34" charset="0"/>
                <a:ea typeface="Times New Roman" panose="02020603050405020304" pitchFamily="18" charset="0"/>
              </a:rPr>
            </a:br>
            <a:r>
              <a:rPr lang="en-SI" sz="1800" dirty="0">
                <a:effectLst/>
                <a:latin typeface="Calibri" panose="020F0502020204030204" pitchFamily="34" charset="0"/>
                <a:ea typeface="Times New Roman" panose="02020603050405020304" pitchFamily="18" charset="0"/>
              </a:rPr>
              <a:t>To expand our offer, we have recently established </a:t>
            </a:r>
            <a:r>
              <a:rPr lang="en-SI" sz="1800" b="1" dirty="0">
                <a:effectLst/>
                <a:latin typeface="Calibri" panose="020F0502020204030204" pitchFamily="34" charset="0"/>
                <a:ea typeface="Times New Roman" panose="02020603050405020304" pitchFamily="18" charset="0"/>
              </a:rPr>
              <a:t>two newly renovated halls</a:t>
            </a:r>
            <a:r>
              <a:rPr lang="en-SI" sz="1800" dirty="0">
                <a:effectLst/>
                <a:latin typeface="Calibri" panose="020F0502020204030204" pitchFamily="34" charset="0"/>
                <a:ea typeface="Times New Roman" panose="02020603050405020304" pitchFamily="18" charset="0"/>
              </a:rPr>
              <a:t> designed for </a:t>
            </a:r>
            <a:r>
              <a:rPr lang="en-SI" sz="1800" b="1" dirty="0">
                <a:effectLst/>
                <a:latin typeface="Calibri" panose="020F0502020204030204" pitchFamily="34" charset="0"/>
                <a:ea typeface="Times New Roman" panose="02020603050405020304" pitchFamily="18" charset="0"/>
              </a:rPr>
              <a:t>business meetings, workshops, and cultural events</a:t>
            </a:r>
            <a:r>
              <a:rPr lang="en-SI" sz="1800" dirty="0">
                <a:effectLst/>
                <a:latin typeface="Calibri" panose="020F0502020204030204" pitchFamily="34" charset="0"/>
                <a:ea typeface="Times New Roman" panose="02020603050405020304" pitchFamily="18" charset="0"/>
              </a:rPr>
              <a:t>.</a:t>
            </a:r>
            <a:br>
              <a:rPr lang="en-SI" sz="1800" dirty="0">
                <a:effectLst/>
                <a:latin typeface="Calibri" panose="020F0502020204030204" pitchFamily="34" charset="0"/>
                <a:ea typeface="Times New Roman" panose="02020603050405020304" pitchFamily="18" charset="0"/>
              </a:rPr>
            </a:br>
            <a:r>
              <a:rPr lang="en-SI" sz="1800" dirty="0">
                <a:effectLst/>
                <a:latin typeface="Calibri" panose="020F0502020204030204" pitchFamily="34" charset="0"/>
                <a:ea typeface="Times New Roman" panose="02020603050405020304" pitchFamily="18" charset="0"/>
              </a:rPr>
              <a:t>These multifunctional spaces combine the charm of medieval architecture with modern technology, creating a unique setting for professional and social gatherings.</a:t>
            </a:r>
            <a:endParaRPr lang="en-SI" sz="1800" dirty="0">
              <a:effectLst/>
              <a:latin typeface="Times New Roman" panose="02020603050405020304" pitchFamily="18" charset="0"/>
              <a:ea typeface="Times New Roman" panose="02020603050405020304" pitchFamily="18" charset="0"/>
            </a:endParaRPr>
          </a:p>
          <a:p>
            <a:endParaRPr lang="en-SI" dirty="0"/>
          </a:p>
        </p:txBody>
      </p:sp>
      <p:sp>
        <p:nvSpPr>
          <p:cNvPr id="4" name="Slide Number Placeholder 3">
            <a:extLst>
              <a:ext uri="{FF2B5EF4-FFF2-40B4-BE49-F238E27FC236}">
                <a16:creationId xmlns:a16="http://schemas.microsoft.com/office/drawing/2014/main" id="{D5A88562-6ED5-C95E-307F-671E9FFAF9C7}"/>
              </a:ext>
            </a:extLst>
          </p:cNvPr>
          <p:cNvSpPr>
            <a:spLocks noGrp="1"/>
          </p:cNvSpPr>
          <p:nvPr>
            <p:ph type="sldNum" sz="quarter" idx="5"/>
          </p:nvPr>
        </p:nvSpPr>
        <p:spPr/>
        <p:txBody>
          <a:bodyPr/>
          <a:lstStyle/>
          <a:p>
            <a:fld id="{9264900B-EB06-2347-80D9-E054D8BD62F0}" type="slidenum">
              <a:rPr lang="en-SI" smtClean="0"/>
              <a:t>8</a:t>
            </a:fld>
            <a:endParaRPr lang="en-SI"/>
          </a:p>
        </p:txBody>
      </p:sp>
    </p:spTree>
    <p:extLst>
      <p:ext uri="{BB962C8B-B14F-4D97-AF65-F5344CB8AC3E}">
        <p14:creationId xmlns:p14="http://schemas.microsoft.com/office/powerpoint/2010/main" val="4121867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I" sz="1800" dirty="0">
                <a:effectLst/>
                <a:latin typeface="Calibri" panose="020F0502020204030204" pitchFamily="34" charset="0"/>
                <a:ea typeface="Times New Roman" panose="02020603050405020304" pitchFamily="18" charset="0"/>
              </a:rPr>
              <a:t>The </a:t>
            </a:r>
            <a:r>
              <a:rPr lang="en-SI" sz="1800" b="1" dirty="0">
                <a:effectLst/>
                <a:latin typeface="Calibri" panose="020F0502020204030204" pitchFamily="34" charset="0"/>
                <a:ea typeface="Times New Roman" panose="02020603050405020304" pitchFamily="18" charset="0"/>
              </a:rPr>
              <a:t>Castle Café</a:t>
            </a:r>
            <a:r>
              <a:rPr lang="en-SI" sz="1800" dirty="0">
                <a:effectLst/>
                <a:latin typeface="Calibri" panose="020F0502020204030204" pitchFamily="34" charset="0"/>
                <a:ea typeface="Times New Roman" panose="02020603050405020304" pitchFamily="18" charset="0"/>
              </a:rPr>
              <a:t> has been operating for several years and has become an essential part of the castle’s visitor experience.</a:t>
            </a:r>
            <a:br>
              <a:rPr lang="en-SI" sz="1800" dirty="0">
                <a:effectLst/>
                <a:latin typeface="Calibri" panose="020F0502020204030204" pitchFamily="34" charset="0"/>
                <a:ea typeface="Times New Roman" panose="02020603050405020304" pitchFamily="18" charset="0"/>
              </a:rPr>
            </a:br>
            <a:r>
              <a:rPr lang="en-SI" sz="1800" dirty="0">
                <a:effectLst/>
                <a:latin typeface="Calibri" panose="020F0502020204030204" pitchFamily="34" charset="0"/>
                <a:ea typeface="Times New Roman" panose="02020603050405020304" pitchFamily="18" charset="0"/>
              </a:rPr>
              <a:t>It offers a cozy atmosphere with views of the courtyard and surrounding nature, where guests can enjoy coffee, desserts, and local specialties.</a:t>
            </a:r>
            <a:br>
              <a:rPr lang="en-SI" sz="1800" dirty="0">
                <a:effectLst/>
                <a:latin typeface="Calibri" panose="020F0502020204030204" pitchFamily="34" charset="0"/>
                <a:ea typeface="Times New Roman" panose="02020603050405020304" pitchFamily="18" charset="0"/>
              </a:rPr>
            </a:br>
            <a:r>
              <a:rPr lang="en-SI" sz="1800" dirty="0">
                <a:effectLst/>
                <a:latin typeface="Calibri" panose="020F0502020204030204" pitchFamily="34" charset="0"/>
                <a:ea typeface="Times New Roman" panose="02020603050405020304" pitchFamily="18" charset="0"/>
              </a:rPr>
              <a:t>The café has contributed significantly to the growing popularity of the castle, which now attracts </a:t>
            </a:r>
            <a:r>
              <a:rPr lang="en-SI" sz="1800" b="1" dirty="0">
                <a:effectLst/>
                <a:latin typeface="Calibri" panose="020F0502020204030204" pitchFamily="34" charset="0"/>
                <a:ea typeface="Times New Roman" panose="02020603050405020304" pitchFamily="18" charset="0"/>
              </a:rPr>
              <a:t>over 15,000 visitors per year</a:t>
            </a:r>
            <a:r>
              <a:rPr lang="en-SI" sz="1800" dirty="0">
                <a:effectLst/>
                <a:latin typeface="Calibri" panose="020F0502020204030204" pitchFamily="34" charset="0"/>
                <a:ea typeface="Times New Roman" panose="02020603050405020304" pitchFamily="18" charset="0"/>
              </a:rPr>
              <a:t>.</a:t>
            </a:r>
            <a:endParaRPr lang="en-SI" sz="1800" dirty="0">
              <a:effectLst/>
              <a:latin typeface="Times New Roman" panose="02020603050405020304" pitchFamily="18" charset="0"/>
              <a:ea typeface="Times New Roman" panose="02020603050405020304" pitchFamily="18" charset="0"/>
            </a:endParaRPr>
          </a:p>
          <a:p>
            <a:endParaRPr lang="en-SI" dirty="0"/>
          </a:p>
        </p:txBody>
      </p:sp>
      <p:sp>
        <p:nvSpPr>
          <p:cNvPr id="4" name="Slide Number Placeholder 3"/>
          <p:cNvSpPr>
            <a:spLocks noGrp="1"/>
          </p:cNvSpPr>
          <p:nvPr>
            <p:ph type="sldNum" sz="quarter" idx="5"/>
          </p:nvPr>
        </p:nvSpPr>
        <p:spPr/>
        <p:txBody>
          <a:bodyPr/>
          <a:lstStyle/>
          <a:p>
            <a:fld id="{9264900B-EB06-2347-80D9-E054D8BD62F0}" type="slidenum">
              <a:rPr lang="en-SI" smtClean="0"/>
              <a:t>9</a:t>
            </a:fld>
            <a:endParaRPr lang="en-SI"/>
          </a:p>
        </p:txBody>
      </p:sp>
    </p:spTree>
    <p:extLst>
      <p:ext uri="{BB962C8B-B14F-4D97-AF65-F5344CB8AC3E}">
        <p14:creationId xmlns:p14="http://schemas.microsoft.com/office/powerpoint/2010/main" val="3997823070"/>
      </p:ext>
    </p:extLst>
  </p:cSld>
  <p:clrMapOvr>
    <a:masterClrMapping/>
  </p:clrMapOvr>
</p:notes>
</file>

<file path=ppt/slideLayouts/_rels/slideLayout1.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2.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1/8/2026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236312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1/8/2026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957961098"/>
      </p:ext>
    </p:extLst>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theme" Target="/ppt/theme/theme1.xml" Id="rId12" /><Relationship Type="http://schemas.openxmlformats.org/officeDocument/2006/relationships/slideLayout" Target="/ppt/slideLayouts/slideLayout2.xml" Id="rId2" /><Relationship Type="http://schemas.openxmlformats.org/officeDocument/2006/relationships/slideLayout" Target="/ppt/slideLayouts/slideLayout1.xml" Id="rId1" /></Relationships>
</file>

<file path=ppt/slideMasters/slideMaster1.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1/8/2026</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2582012742"/>
      </p:ext>
    </p:extLst>
  </p:cSld>
  <p:clrMap bg1="lt1" tx1="dk1" bg2="lt2" tx2="dk2" accent1="accent1" accent2="accent2" accent3="accent3" accent4="accent4" accent5="accent5" accent6="accent6" hlink="hlink" folHlink="folHlink"/>
  <p:sldLayoutIdLst>
    <p:sldLayoutId id="2147483662" r:id="rId1"/>
    <p:sldLayoutId id="2147483663" r:id="rId2"/>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Relationships xmlns="http://schemas.openxmlformats.org/package/2006/relationships"><Relationship Type="http://schemas.openxmlformats.org/officeDocument/2006/relationships/image" Target="/ppt/media/image4.png" Id="rId8" /><Relationship Type="http://schemas.openxmlformats.org/officeDocument/2006/relationships/slideLayout" Target="/ppt/slideLayouts/slideLayout1.xml" Id="rId3" /><Relationship Type="http://schemas.openxmlformats.org/officeDocument/2006/relationships/image" Target="/ppt/media/image3.png" Id="rId7" /><Relationship Type="http://schemas.openxmlformats.org/officeDocument/2006/relationships/image" Target="/ppt/media/image2.png" Id="rId6" /><Relationship Type="http://schemas.openxmlformats.org/officeDocument/2006/relationships/image" Target="/ppt/media/image1.png" Id="rId5" /><Relationship Type="http://schemas.openxmlformats.org/officeDocument/2006/relationships/notesSlide" Target="/ppt/notesSlides/notesSlide1.xml" Id="rId4" /><Relationship Type="http://schemas.openxmlformats.org/officeDocument/2006/relationships/video" Target="/ppt/media/media1.mp4" Id="rId2" /><Relationship Type="http://schemas.microsoft.com/office/2007/relationships/media" Target="/ppt/media/media1.mp4" Id="rId1" /></Relationships>
</file>

<file path=ppt/slides/_rels/slide10.xml.rels>&#65279;<?xml version="1.0" encoding="utf-8"?><Relationships xmlns="http://schemas.openxmlformats.org/package/2006/relationships"><Relationship Type="http://schemas.openxmlformats.org/officeDocument/2006/relationships/image" Target="/ppt/media/image34.png" Id="rId8" /><Relationship Type="http://schemas.openxmlformats.org/officeDocument/2006/relationships/image" Target="/ppt/media/image32.jpg" Id="rId3" /><Relationship Type="http://schemas.openxmlformats.org/officeDocument/2006/relationships/image" Target="/ppt/media/image33.png" Id="rId7" /><Relationship Type="http://schemas.openxmlformats.org/officeDocument/2006/relationships/notesSlide" Target="/ppt/notesSlides/notesSlide10.xml" Id="rId2" /><Relationship Type="http://schemas.openxmlformats.org/officeDocument/2006/relationships/slideLayout" Target="/ppt/slideLayouts/slideLayout2.xml" Id="rId1" /><Relationship Type="http://schemas.openxmlformats.org/officeDocument/2006/relationships/image" Target="/ppt/media/image4.png" Id="rId6" /><Relationship Type="http://schemas.openxmlformats.org/officeDocument/2006/relationships/image" Target="/ppt/media/image3.png" Id="rId5" /><Relationship Type="http://schemas.openxmlformats.org/officeDocument/2006/relationships/image" Target="/ppt/media/image2.png" Id="rId4" /></Relationships>
</file>

<file path=ppt/slides/_rels/slide11.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2.xml.rels>&#65279;<?xml version="1.0" encoding="utf-8"?><Relationships xmlns="http://schemas.openxmlformats.org/package/2006/relationships"><Relationship Type="http://schemas.openxmlformats.org/officeDocument/2006/relationships/image" Target="/ppt/media/image3.png" Id="rId8" /><Relationship Type="http://schemas.openxmlformats.org/officeDocument/2006/relationships/image" Target="/ppt/media/image5.jpg" Id="rId3" /><Relationship Type="http://schemas.openxmlformats.org/officeDocument/2006/relationships/image" Target="/ppt/media/image2.png" Id="rId7" /><Relationship Type="http://schemas.openxmlformats.org/officeDocument/2006/relationships/notesSlide" Target="/ppt/notesSlides/notesSlide2.xml" Id="rId2" /><Relationship Type="http://schemas.openxmlformats.org/officeDocument/2006/relationships/slideLayout" Target="/ppt/slideLayouts/slideLayout2.xml" Id="rId1" /><Relationship Type="http://schemas.openxmlformats.org/officeDocument/2006/relationships/image" Target="/ppt/media/image8.jpg" Id="rId6" /><Relationship Type="http://schemas.openxmlformats.org/officeDocument/2006/relationships/image" Target="/ppt/media/image7.JPG" Id="rId5" /><Relationship Type="http://schemas.openxmlformats.org/officeDocument/2006/relationships/image" Target="/ppt/media/image6.jpg" Id="rId4" /><Relationship Type="http://schemas.openxmlformats.org/officeDocument/2006/relationships/image" Target="/ppt/media/image4.png" Id="rId9" /></Relationships>
</file>

<file path=ppt/slides/_rels/slide3.xml.rels>&#65279;<?xml version="1.0" encoding="utf-8"?><Relationships xmlns="http://schemas.openxmlformats.org/package/2006/relationships"><Relationship Type="http://schemas.openxmlformats.org/officeDocument/2006/relationships/image" Target="/ppt/media/image14.JPG" Id="rId8" /><Relationship Type="http://schemas.openxmlformats.org/officeDocument/2006/relationships/image" Target="/ppt/media/image9.jpg" Id="rId3" /><Relationship Type="http://schemas.openxmlformats.org/officeDocument/2006/relationships/image" Target="/ppt/media/image13.JPG" Id="rId7" /><Relationship Type="http://schemas.openxmlformats.org/officeDocument/2006/relationships/image" Target="/ppt/media/image4.png" Id="rId12" /><Relationship Type="http://schemas.openxmlformats.org/officeDocument/2006/relationships/notesSlide" Target="/ppt/notesSlides/notesSlide3.xml" Id="rId2" /><Relationship Type="http://schemas.openxmlformats.org/officeDocument/2006/relationships/slideLayout" Target="/ppt/slideLayouts/slideLayout2.xml" Id="rId1" /><Relationship Type="http://schemas.openxmlformats.org/officeDocument/2006/relationships/image" Target="/ppt/media/image12.jpg" Id="rId6" /><Relationship Type="http://schemas.openxmlformats.org/officeDocument/2006/relationships/image" Target="/ppt/media/image3.png" Id="rId11" /><Relationship Type="http://schemas.openxmlformats.org/officeDocument/2006/relationships/image" Target="/ppt/media/image11.jpg" Id="rId5" /><Relationship Type="http://schemas.openxmlformats.org/officeDocument/2006/relationships/image" Target="/ppt/media/image2.png" Id="rId10" /><Relationship Type="http://schemas.openxmlformats.org/officeDocument/2006/relationships/image" Target="/ppt/media/image10.png" Id="rId4" /><Relationship Type="http://schemas.openxmlformats.org/officeDocument/2006/relationships/image" Target="/ppt/media/image15.jpg" Id="rId9" /></Relationships>
</file>

<file path=ppt/slides/_rels/slide4.xml.rels>&#65279;<?xml version="1.0" encoding="utf-8"?><Relationships xmlns="http://schemas.openxmlformats.org/package/2006/relationships"><Relationship Type="http://schemas.openxmlformats.org/officeDocument/2006/relationships/image" Target="/ppt/media/image4.png" Id="rId8" /><Relationship Type="http://schemas.openxmlformats.org/officeDocument/2006/relationships/image" Target="/ppt/media/image16.jpg" Id="rId3" /><Relationship Type="http://schemas.openxmlformats.org/officeDocument/2006/relationships/image" Target="/ppt/media/image3.png" Id="rId7" /><Relationship Type="http://schemas.openxmlformats.org/officeDocument/2006/relationships/notesSlide" Target="/ppt/notesSlides/notesSlide4.xml" Id="rId2" /><Relationship Type="http://schemas.openxmlformats.org/officeDocument/2006/relationships/slideLayout" Target="/ppt/slideLayouts/slideLayout2.xml" Id="rId1" /><Relationship Type="http://schemas.openxmlformats.org/officeDocument/2006/relationships/image" Target="/ppt/media/image2.png" Id="rId6" /><Relationship Type="http://schemas.openxmlformats.org/officeDocument/2006/relationships/image" Target="/ppt/media/image18.jpg" Id="rId5" /><Relationship Type="http://schemas.openxmlformats.org/officeDocument/2006/relationships/image" Target="/ppt/media/image17.jpg" Id="rId4" /></Relationships>
</file>

<file path=ppt/slides/_rels/slide5.xml.rels>&#65279;<?xml version="1.0" encoding="utf-8"?><Relationships xmlns="http://schemas.openxmlformats.org/package/2006/relationships"><Relationship Type="http://schemas.openxmlformats.org/officeDocument/2006/relationships/image" Target="/ppt/media/image4.png" Id="rId8" /><Relationship Type="http://schemas.openxmlformats.org/officeDocument/2006/relationships/image" Target="/ppt/media/image19.jpg" Id="rId3" /><Relationship Type="http://schemas.openxmlformats.org/officeDocument/2006/relationships/image" Target="/ppt/media/image3.png" Id="rId7" /><Relationship Type="http://schemas.openxmlformats.org/officeDocument/2006/relationships/notesSlide" Target="/ppt/notesSlides/notesSlide5.xml" Id="rId2" /><Relationship Type="http://schemas.openxmlformats.org/officeDocument/2006/relationships/slideLayout" Target="/ppt/slideLayouts/slideLayout2.xml" Id="rId1" /><Relationship Type="http://schemas.openxmlformats.org/officeDocument/2006/relationships/image" Target="/ppt/media/image2.png" Id="rId6" /><Relationship Type="http://schemas.openxmlformats.org/officeDocument/2006/relationships/image" Target="/ppt/media/image21.jpg" Id="rId5" /><Relationship Type="http://schemas.openxmlformats.org/officeDocument/2006/relationships/image" Target="/ppt/media/image20.jpg" Id="rId4" /></Relationships>
</file>

<file path=ppt/slides/_rels/slide6.xml.rels>&#65279;<?xml version="1.0" encoding="utf-8"?><Relationships xmlns="http://schemas.openxmlformats.org/package/2006/relationships"><Relationship Type="http://schemas.openxmlformats.org/officeDocument/2006/relationships/image" Target="/ppt/media/image3.png" Id="rId8" /><Relationship Type="http://schemas.openxmlformats.org/officeDocument/2006/relationships/image" Target="/ppt/media/image22.jpg" Id="rId3" /><Relationship Type="http://schemas.openxmlformats.org/officeDocument/2006/relationships/image" Target="/ppt/media/image2.png" Id="rId7" /><Relationship Type="http://schemas.openxmlformats.org/officeDocument/2006/relationships/notesSlide" Target="/ppt/notesSlides/notesSlide6.xml" Id="rId2" /><Relationship Type="http://schemas.openxmlformats.org/officeDocument/2006/relationships/slideLayout" Target="/ppt/slideLayouts/slideLayout2.xml" Id="rId1" /><Relationship Type="http://schemas.openxmlformats.org/officeDocument/2006/relationships/image" Target="/ppt/media/image25.jpg" Id="rId6" /><Relationship Type="http://schemas.openxmlformats.org/officeDocument/2006/relationships/image" Target="/ppt/media/image24.jpg" Id="rId5" /><Relationship Type="http://schemas.openxmlformats.org/officeDocument/2006/relationships/image" Target="/ppt/media/image23.jpg" Id="rId4" /><Relationship Type="http://schemas.openxmlformats.org/officeDocument/2006/relationships/image" Target="/ppt/media/image4.png" Id="rId9" /></Relationships>
</file>

<file path=ppt/slides/_rels/slide7.xml.rels>&#65279;<?xml version="1.0" encoding="utf-8"?><Relationships xmlns="http://schemas.openxmlformats.org/package/2006/relationships"><Relationship Type="http://schemas.openxmlformats.org/officeDocument/2006/relationships/image" Target="/ppt/media/image26.jpg" Id="rId3" /><Relationship Type="http://schemas.openxmlformats.org/officeDocument/2006/relationships/notesSlide" Target="/ppt/notesSlides/notesSlide7.xml" Id="rId2" /><Relationship Type="http://schemas.openxmlformats.org/officeDocument/2006/relationships/slideLayout" Target="/ppt/slideLayouts/slideLayout2.xml" Id="rId1" /><Relationship Type="http://schemas.openxmlformats.org/officeDocument/2006/relationships/image" Target="/ppt/media/image4.png" Id="rId6" /><Relationship Type="http://schemas.openxmlformats.org/officeDocument/2006/relationships/image" Target="/ppt/media/image3.png" Id="rId5" /><Relationship Type="http://schemas.openxmlformats.org/officeDocument/2006/relationships/image" Target="/ppt/media/image2.png" Id="rId4" /></Relationships>
</file>

<file path=ppt/slides/_rels/slide8.xml.rels>&#65279;<?xml version="1.0" encoding="utf-8"?><Relationships xmlns="http://schemas.openxmlformats.org/package/2006/relationships"><Relationship Type="http://schemas.openxmlformats.org/officeDocument/2006/relationships/image" Target="/ppt/media/image3.png" Id="rId8" /><Relationship Type="http://schemas.openxmlformats.org/officeDocument/2006/relationships/image" Target="/ppt/media/image27.jpg" Id="rId3" /><Relationship Type="http://schemas.openxmlformats.org/officeDocument/2006/relationships/image" Target="/ppt/media/image2.png" Id="rId7" /><Relationship Type="http://schemas.openxmlformats.org/officeDocument/2006/relationships/notesSlide" Target="/ppt/notesSlides/notesSlide8.xml" Id="rId2" /><Relationship Type="http://schemas.openxmlformats.org/officeDocument/2006/relationships/slideLayout" Target="/ppt/slideLayouts/slideLayout2.xml" Id="rId1" /><Relationship Type="http://schemas.openxmlformats.org/officeDocument/2006/relationships/image" Target="/ppt/media/image30.jpg" Id="rId6" /><Relationship Type="http://schemas.openxmlformats.org/officeDocument/2006/relationships/image" Target="/ppt/media/image29.jpg" Id="rId5" /><Relationship Type="http://schemas.openxmlformats.org/officeDocument/2006/relationships/image" Target="/ppt/media/image28.jpg" Id="rId4" /><Relationship Type="http://schemas.openxmlformats.org/officeDocument/2006/relationships/image" Target="/ppt/media/image4.png" Id="rId9" /></Relationships>
</file>

<file path=ppt/slides/_rels/slide9.xml.rels>&#65279;<?xml version="1.0" encoding="utf-8"?><Relationships xmlns="http://schemas.openxmlformats.org/package/2006/relationships"><Relationship Type="http://schemas.openxmlformats.org/officeDocument/2006/relationships/image" Target="/ppt/media/image31.JPG" Id="rId3" /><Relationship Type="http://schemas.openxmlformats.org/officeDocument/2006/relationships/notesSlide" Target="/ppt/notesSlides/notesSlide9.xml" Id="rId2" /><Relationship Type="http://schemas.openxmlformats.org/officeDocument/2006/relationships/slideLayout" Target="/ppt/slideLayouts/slideLayout2.xml" Id="rId1" /><Relationship Type="http://schemas.openxmlformats.org/officeDocument/2006/relationships/image" Target="/ppt/media/image4.png" Id="rId6" /><Relationship Type="http://schemas.openxmlformats.org/officeDocument/2006/relationships/image" Target="/ppt/media/image3.png" Id="rId5" /><Relationship Type="http://schemas.openxmlformats.org/officeDocument/2006/relationships/image" Target="/ppt/media/image2.png" Id="rId4"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A875D55-4A80-43E9-38F6-27E366493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3FC0601-42AC-4D7C-0BE2-225319C8DD3F}"/>
              </a:ext>
            </a:extLst>
          </p:cNvPr>
          <p:cNvSpPr/>
          <p:nvPr/>
        </p:nvSpPr>
        <p:spPr>
          <a:xfrm>
            <a:off x="0" y="5421621"/>
            <a:ext cx="12192000" cy="11300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pic>
        <p:nvPicPr>
          <p:cNvPr id="9" name="Castle in Golden Hour  4K Graded_V1-0001_1">
            <a:hlinkClick r:id="" action="ppaction://media"/>
            <a:extLst>
              <a:ext uri="{FF2B5EF4-FFF2-40B4-BE49-F238E27FC236}">
                <a16:creationId xmlns:a16="http://schemas.microsoft.com/office/drawing/2014/main" id="{D860E246-FCFC-955B-3FFB-55214AB6886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201525" cy="6858000"/>
          </a:xfrm>
          <a:prstGeom prst="rect">
            <a:avLst/>
          </a:prstGeom>
        </p:spPr>
      </p:pic>
      <p:sp>
        <p:nvSpPr>
          <p:cNvPr id="2" name="Title 1">
            <a:extLst>
              <a:ext uri="{FF2B5EF4-FFF2-40B4-BE49-F238E27FC236}">
                <a16:creationId xmlns:a16="http://schemas.microsoft.com/office/drawing/2014/main" id="{ABEB633B-2E04-219F-65A9-C77F6BD2C5C6}"/>
              </a:ext>
            </a:extLst>
          </p:cNvPr>
          <p:cNvSpPr>
            <a:spLocks noGrp="1"/>
          </p:cNvSpPr>
          <p:nvPr>
            <p:ph type="ctrTitle"/>
          </p:nvPr>
        </p:nvSpPr>
        <p:spPr>
          <a:xfrm>
            <a:off x="612676" y="588733"/>
            <a:ext cx="10012652" cy="1310859"/>
          </a:xfrm>
        </p:spPr>
        <p:txBody>
          <a:bodyPr>
            <a:normAutofit/>
          </a:bodyPr>
          <a:lstStyle/>
          <a:p>
            <a:pPr algn="l"/>
            <a:r>
              <a:rPr lang="en-SI" sz="4400" dirty="0">
                <a:latin typeface="Open Sans Condensed Condensed" pitchFamily="2" charset="0"/>
                <a:ea typeface="Open Sans Condensed Condensed" pitchFamily="2" charset="0"/>
                <a:cs typeface="Open Sans Condensed Condensed" pitchFamily="2" charset="0"/>
              </a:rPr>
              <a:t>BUILDING A SUSTAINABLE FUTURE THROUGH HERITAGE AND NATURE</a:t>
            </a:r>
          </a:p>
        </p:txBody>
      </p:sp>
      <p:sp>
        <p:nvSpPr>
          <p:cNvPr id="3" name="Subtitle 2">
            <a:extLst>
              <a:ext uri="{FF2B5EF4-FFF2-40B4-BE49-F238E27FC236}">
                <a16:creationId xmlns:a16="http://schemas.microsoft.com/office/drawing/2014/main" id="{23D51F75-CDA2-E8FE-901A-29B912A3EBDA}"/>
              </a:ext>
            </a:extLst>
          </p:cNvPr>
          <p:cNvSpPr>
            <a:spLocks noGrp="1"/>
          </p:cNvSpPr>
          <p:nvPr>
            <p:ph type="subTitle" idx="1"/>
          </p:nvPr>
        </p:nvSpPr>
        <p:spPr>
          <a:xfrm>
            <a:off x="624208" y="1887800"/>
            <a:ext cx="4530793" cy="924989"/>
          </a:xfrm>
        </p:spPr>
        <p:txBody>
          <a:bodyPr>
            <a:normAutofit/>
          </a:bodyPr>
          <a:lstStyle/>
          <a:p>
            <a:pPr algn="l"/>
            <a:r>
              <a:rPr lang="en-SI" sz="1600" dirty="0">
                <a:latin typeface="Open Sans" pitchFamily="2" charset="0"/>
                <a:ea typeface="Open Sans" pitchFamily="2" charset="0"/>
                <a:cs typeface="Open Sans" pitchFamily="2" charset="0"/>
              </a:rPr>
              <a:t>Tourism and development initiatives in the Kozjansko region, including Podsreda Castle</a:t>
            </a:r>
          </a:p>
        </p:txBody>
      </p:sp>
      <p:sp>
        <p:nvSpPr>
          <p:cNvPr id="19" name="Subtitle 2">
            <a:extLst>
              <a:ext uri="{FF2B5EF4-FFF2-40B4-BE49-F238E27FC236}">
                <a16:creationId xmlns:a16="http://schemas.microsoft.com/office/drawing/2014/main" id="{64FCDDF7-B86B-4ECA-1943-091825B5BDBE}"/>
              </a:ext>
            </a:extLst>
          </p:cNvPr>
          <p:cNvSpPr txBox="1">
            <a:spLocks/>
          </p:cNvSpPr>
          <p:nvPr/>
        </p:nvSpPr>
        <p:spPr>
          <a:xfrm>
            <a:off x="5228741" y="5735977"/>
            <a:ext cx="6283036" cy="346994"/>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SI" sz="1400" dirty="0">
                <a:latin typeface="Open Sans" pitchFamily="2" charset="0"/>
                <a:ea typeface="Open Sans" pitchFamily="2" charset="0"/>
                <a:cs typeface="Open Sans" pitchFamily="2" charset="0"/>
              </a:rPr>
              <a:t>Presented by Tara Mijailović</a:t>
            </a:r>
          </a:p>
        </p:txBody>
      </p:sp>
      <p:sp>
        <p:nvSpPr>
          <p:cNvPr id="20" name="Subtitle 2">
            <a:extLst>
              <a:ext uri="{FF2B5EF4-FFF2-40B4-BE49-F238E27FC236}">
                <a16:creationId xmlns:a16="http://schemas.microsoft.com/office/drawing/2014/main" id="{E9E218E1-9198-EA19-716C-0ED340818EC9}"/>
              </a:ext>
            </a:extLst>
          </p:cNvPr>
          <p:cNvSpPr txBox="1">
            <a:spLocks/>
          </p:cNvSpPr>
          <p:nvPr/>
        </p:nvSpPr>
        <p:spPr>
          <a:xfrm>
            <a:off x="5270781" y="6027885"/>
            <a:ext cx="6283036" cy="346994"/>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algn="r">
              <a:lnSpc>
                <a:spcPct val="107000"/>
              </a:lnSpc>
              <a:spcAft>
                <a:spcPts val="800"/>
              </a:spcAft>
            </a:pPr>
            <a:r>
              <a:rPr lang="en-SI" sz="1100" kern="100" dirty="0">
                <a:latin typeface="Open Sans Light" pitchFamily="2" charset="0"/>
                <a:ea typeface="Open Sans Light" pitchFamily="2" charset="0"/>
                <a:cs typeface="Open Sans Light" pitchFamily="2" charset="0"/>
              </a:rPr>
              <a:t>R</a:t>
            </a:r>
            <a:r>
              <a:rPr lang="en-SI" sz="1100" kern="100" dirty="0">
                <a:effectLst/>
                <a:latin typeface="Open Sans Light" pitchFamily="2" charset="0"/>
                <a:ea typeface="Open Sans Light" pitchFamily="2" charset="0"/>
                <a:cs typeface="Open Sans Light" pitchFamily="2" charset="0"/>
              </a:rPr>
              <a:t>epresentative of the Kozjansko Regional Park and the Municipality of Kozje in Slovenia</a:t>
            </a:r>
          </a:p>
        </p:txBody>
      </p:sp>
      <p:pic>
        <p:nvPicPr>
          <p:cNvPr id="5" name="Picture 4" descr="A logo for a tourism company&#10;&#10;Description automatically generated">
            <a:extLst>
              <a:ext uri="{FF2B5EF4-FFF2-40B4-BE49-F238E27FC236}">
                <a16:creationId xmlns:a16="http://schemas.microsoft.com/office/drawing/2014/main" id="{1E52F16B-2C75-AD90-F4F2-411B383CD15C}"/>
              </a:ext>
            </a:extLst>
          </p:cNvPr>
          <p:cNvPicPr>
            <a:picLocks noChangeAspect="1"/>
          </p:cNvPicPr>
          <p:nvPr/>
        </p:nvPicPr>
        <p:blipFill>
          <a:blip r:embed="rId6"/>
          <a:stretch>
            <a:fillRect/>
          </a:stretch>
        </p:blipFill>
        <p:spPr>
          <a:xfrm>
            <a:off x="1716744" y="5446221"/>
            <a:ext cx="1552249" cy="963594"/>
          </a:xfrm>
          <a:prstGeom prst="rect">
            <a:avLst/>
          </a:prstGeom>
        </p:spPr>
      </p:pic>
      <p:pic>
        <p:nvPicPr>
          <p:cNvPr id="6" name="Picture 5" descr="A colorful squares with white text&#10;&#10;Description automatically generated">
            <a:extLst>
              <a:ext uri="{FF2B5EF4-FFF2-40B4-BE49-F238E27FC236}">
                <a16:creationId xmlns:a16="http://schemas.microsoft.com/office/drawing/2014/main" id="{4552EB2D-ACC3-788F-A303-64E34CED7FEA}"/>
              </a:ext>
            </a:extLst>
          </p:cNvPr>
          <p:cNvPicPr>
            <a:picLocks noChangeAspect="1"/>
          </p:cNvPicPr>
          <p:nvPr/>
        </p:nvPicPr>
        <p:blipFill>
          <a:blip r:embed="rId7"/>
          <a:stretch>
            <a:fillRect/>
          </a:stretch>
        </p:blipFill>
        <p:spPr>
          <a:xfrm>
            <a:off x="3284602" y="5338516"/>
            <a:ext cx="1027278" cy="1027278"/>
          </a:xfrm>
          <a:prstGeom prst="rect">
            <a:avLst/>
          </a:prstGeom>
        </p:spPr>
      </p:pic>
      <p:pic>
        <p:nvPicPr>
          <p:cNvPr id="7" name="Picture 6" descr="A blue flag with yellow stars&#10;&#10;Description automatically generated">
            <a:extLst>
              <a:ext uri="{FF2B5EF4-FFF2-40B4-BE49-F238E27FC236}">
                <a16:creationId xmlns:a16="http://schemas.microsoft.com/office/drawing/2014/main" id="{5BC356AD-4902-4EE7-1B0D-C762B43C32BE}"/>
              </a:ext>
            </a:extLst>
          </p:cNvPr>
          <p:cNvPicPr>
            <a:picLocks noChangeAspect="1"/>
          </p:cNvPicPr>
          <p:nvPr/>
        </p:nvPicPr>
        <p:blipFill>
          <a:blip r:embed="rId8"/>
          <a:stretch>
            <a:fillRect/>
          </a:stretch>
        </p:blipFill>
        <p:spPr>
          <a:xfrm>
            <a:off x="610350" y="5451074"/>
            <a:ext cx="972972" cy="1027277"/>
          </a:xfrm>
          <a:prstGeom prst="rect">
            <a:avLst/>
          </a:prstGeom>
        </p:spPr>
      </p:pic>
    </p:spTree>
    <p:extLst>
      <p:ext uri="{BB962C8B-B14F-4D97-AF65-F5344CB8AC3E}">
        <p14:creationId xmlns:p14="http://schemas.microsoft.com/office/powerpoint/2010/main" val="19632292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1B14DD-DFB0-BC39-9AA3-1BE99BC60888}"/>
              </a:ext>
            </a:extLst>
          </p:cNvPr>
          <p:cNvPicPr>
            <a:picLocks noChangeAspect="1"/>
          </p:cNvPicPr>
          <p:nvPr/>
        </p:nvPicPr>
        <p:blipFill>
          <a:blip r:embed="rId3"/>
          <a:stretch>
            <a:fillRect/>
          </a:stretch>
        </p:blipFill>
        <p:spPr>
          <a:xfrm>
            <a:off x="0" y="-1144714"/>
            <a:ext cx="12192000" cy="9147427"/>
          </a:xfrm>
          <a:prstGeom prst="rect">
            <a:avLst/>
          </a:prstGeom>
        </p:spPr>
      </p:pic>
      <p:pic>
        <p:nvPicPr>
          <p:cNvPr id="10" name="Picture 9" descr="A logo for a tourism company&#10;&#10;Description automatically generated">
            <a:extLst>
              <a:ext uri="{FF2B5EF4-FFF2-40B4-BE49-F238E27FC236}">
                <a16:creationId xmlns:a16="http://schemas.microsoft.com/office/drawing/2014/main" id="{C24B5C3E-9F6D-1145-1F5B-ECE8E573F31E}"/>
              </a:ext>
            </a:extLst>
          </p:cNvPr>
          <p:cNvPicPr>
            <a:picLocks noChangeAspect="1"/>
          </p:cNvPicPr>
          <p:nvPr/>
        </p:nvPicPr>
        <p:blipFill>
          <a:blip r:embed="rId4"/>
          <a:stretch>
            <a:fillRect/>
          </a:stretch>
        </p:blipFill>
        <p:spPr>
          <a:xfrm>
            <a:off x="1716744" y="5446221"/>
            <a:ext cx="1552249" cy="963594"/>
          </a:xfrm>
          <a:prstGeom prst="rect">
            <a:avLst/>
          </a:prstGeom>
        </p:spPr>
      </p:pic>
      <p:pic>
        <p:nvPicPr>
          <p:cNvPr id="11" name="Picture 10" descr="A colorful squares with white text&#10;&#10;Description automatically generated">
            <a:extLst>
              <a:ext uri="{FF2B5EF4-FFF2-40B4-BE49-F238E27FC236}">
                <a16:creationId xmlns:a16="http://schemas.microsoft.com/office/drawing/2014/main" id="{C5DBC696-678C-AECA-96AC-4104BF57283E}"/>
              </a:ext>
            </a:extLst>
          </p:cNvPr>
          <p:cNvPicPr>
            <a:picLocks noChangeAspect="1"/>
          </p:cNvPicPr>
          <p:nvPr/>
        </p:nvPicPr>
        <p:blipFill>
          <a:blip r:embed="rId5"/>
          <a:stretch>
            <a:fillRect/>
          </a:stretch>
        </p:blipFill>
        <p:spPr>
          <a:xfrm>
            <a:off x="3284602" y="5338516"/>
            <a:ext cx="1027278" cy="1027278"/>
          </a:xfrm>
          <a:prstGeom prst="rect">
            <a:avLst/>
          </a:prstGeom>
        </p:spPr>
      </p:pic>
      <p:pic>
        <p:nvPicPr>
          <p:cNvPr id="12" name="Picture 11" descr="A blue flag with yellow stars&#10;&#10;Description automatically generated">
            <a:extLst>
              <a:ext uri="{FF2B5EF4-FFF2-40B4-BE49-F238E27FC236}">
                <a16:creationId xmlns:a16="http://schemas.microsoft.com/office/drawing/2014/main" id="{F11B4223-257D-0E52-1AFF-10E60D57782F}"/>
              </a:ext>
            </a:extLst>
          </p:cNvPr>
          <p:cNvPicPr>
            <a:picLocks noChangeAspect="1"/>
          </p:cNvPicPr>
          <p:nvPr/>
        </p:nvPicPr>
        <p:blipFill>
          <a:blip r:embed="rId6"/>
          <a:stretch>
            <a:fillRect/>
          </a:stretch>
        </p:blipFill>
        <p:spPr>
          <a:xfrm>
            <a:off x="610350" y="5451074"/>
            <a:ext cx="972972" cy="1027277"/>
          </a:xfrm>
          <a:prstGeom prst="rect">
            <a:avLst/>
          </a:prstGeom>
        </p:spPr>
      </p:pic>
      <p:sp>
        <p:nvSpPr>
          <p:cNvPr id="13" name="Title 1">
            <a:extLst>
              <a:ext uri="{FF2B5EF4-FFF2-40B4-BE49-F238E27FC236}">
                <a16:creationId xmlns:a16="http://schemas.microsoft.com/office/drawing/2014/main" id="{8F8602FC-ECD9-B59C-AE9D-5EE4FDF28B4C}"/>
              </a:ext>
            </a:extLst>
          </p:cNvPr>
          <p:cNvSpPr txBox="1">
            <a:spLocks/>
          </p:cNvSpPr>
          <p:nvPr/>
        </p:nvSpPr>
        <p:spPr>
          <a:xfrm>
            <a:off x="597686" y="723644"/>
            <a:ext cx="10012652" cy="92498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SI" sz="6000" dirty="0">
                <a:solidFill>
                  <a:srgbClr val="709730"/>
                </a:solidFill>
                <a:latin typeface="Open Sans Condensed Condensed" pitchFamily="2" charset="0"/>
                <a:ea typeface="Open Sans Condensed Condensed" pitchFamily="2" charset="0"/>
                <a:cs typeface="Open Sans Condensed Condensed" pitchFamily="2" charset="0"/>
              </a:rPr>
              <a:t>A GREEN COMMITMENT</a:t>
            </a:r>
            <a:endParaRPr lang="en-SI" sz="1800" dirty="0">
              <a:solidFill>
                <a:srgbClr val="709730"/>
              </a:solidFill>
              <a:latin typeface="Open Sans Condensed Condensed" pitchFamily="2" charset="0"/>
              <a:ea typeface="Open Sans Condensed Condensed" pitchFamily="2" charset="0"/>
              <a:cs typeface="Open Sans Condensed Condensed" pitchFamily="2" charset="0"/>
            </a:endParaRPr>
          </a:p>
        </p:txBody>
      </p:sp>
      <p:sp>
        <p:nvSpPr>
          <p:cNvPr id="14" name="Subtitle 2">
            <a:extLst>
              <a:ext uri="{FF2B5EF4-FFF2-40B4-BE49-F238E27FC236}">
                <a16:creationId xmlns:a16="http://schemas.microsoft.com/office/drawing/2014/main" id="{8FFFBAEE-3FDD-B088-F86F-AF4EAB7EBBA6}"/>
              </a:ext>
            </a:extLst>
          </p:cNvPr>
          <p:cNvSpPr txBox="1">
            <a:spLocks/>
          </p:cNvSpPr>
          <p:nvPr/>
        </p:nvSpPr>
        <p:spPr>
          <a:xfrm>
            <a:off x="714149" y="1613072"/>
            <a:ext cx="4168094" cy="69495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chemeClr val="tx1">
                    <a:lumMod val="75000"/>
                    <a:lumOff val="25000"/>
                  </a:schemeClr>
                </a:solidFill>
              </a:rPr>
              <a:t>Where Heritage and Sustainability Meet</a:t>
            </a:r>
            <a:endParaRPr lang="en-GB" sz="1800" dirty="0">
              <a:solidFill>
                <a:schemeClr val="tx1">
                  <a:lumMod val="75000"/>
                  <a:lumOff val="25000"/>
                </a:schemeClr>
              </a:solidFill>
              <a:latin typeface="Open Sans" pitchFamily="2" charset="0"/>
              <a:ea typeface="Open Sans" pitchFamily="2" charset="0"/>
              <a:cs typeface="Open Sans" pitchFamily="2" charset="0"/>
            </a:endParaRPr>
          </a:p>
        </p:txBody>
      </p:sp>
      <p:pic>
        <p:nvPicPr>
          <p:cNvPr id="21" name="Picture 20" descr="A blue and green key&#10;&#10;Description automatically generated">
            <a:extLst>
              <a:ext uri="{FF2B5EF4-FFF2-40B4-BE49-F238E27FC236}">
                <a16:creationId xmlns:a16="http://schemas.microsoft.com/office/drawing/2014/main" id="{98CF6DC2-9556-0669-F2B3-197EBCBEB657}"/>
              </a:ext>
            </a:extLst>
          </p:cNvPr>
          <p:cNvPicPr>
            <a:picLocks noChangeAspect="1"/>
          </p:cNvPicPr>
          <p:nvPr/>
        </p:nvPicPr>
        <p:blipFill>
          <a:blip r:embed="rId7"/>
          <a:stretch>
            <a:fillRect/>
          </a:stretch>
        </p:blipFill>
        <p:spPr>
          <a:xfrm>
            <a:off x="3451122" y="2339258"/>
            <a:ext cx="1027278" cy="1294758"/>
          </a:xfrm>
          <a:prstGeom prst="rect">
            <a:avLst/>
          </a:prstGeom>
        </p:spPr>
      </p:pic>
      <p:sp>
        <p:nvSpPr>
          <p:cNvPr id="26" name="Subtitle 2">
            <a:extLst>
              <a:ext uri="{FF2B5EF4-FFF2-40B4-BE49-F238E27FC236}">
                <a16:creationId xmlns:a16="http://schemas.microsoft.com/office/drawing/2014/main" id="{7474F85E-E23B-6694-B7DB-480A3AF66441}"/>
              </a:ext>
            </a:extLst>
          </p:cNvPr>
          <p:cNvSpPr txBox="1">
            <a:spLocks/>
          </p:cNvSpPr>
          <p:nvPr/>
        </p:nvSpPr>
        <p:spPr>
          <a:xfrm>
            <a:off x="7166343" y="5741581"/>
            <a:ext cx="3998935" cy="359934"/>
          </a:xfrm>
          <a:prstGeom prst="rect">
            <a:avLst/>
          </a:prstGeom>
        </p:spPr>
        <p:txBody>
          <a:bodyPr vert="horz" lIns="91440" tIns="45720" rIns="91440" bIns="45720" rtlCol="0">
            <a:normAutofit lnSpcReduction="10000"/>
          </a:bodyPr>
          <a:lstStyle>
            <a:lvl1pPr marL="0" indent="0" algn="ctr"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SI" sz="1600" b="1" dirty="0">
                <a:solidFill>
                  <a:schemeClr val="bg1"/>
                </a:solidFill>
                <a:latin typeface="Open Sans ExtraBold" pitchFamily="2" charset="0"/>
                <a:ea typeface="Open Sans ExtraBold" pitchFamily="2" charset="0"/>
                <a:cs typeface="Open Sans ExtraBold" pitchFamily="2" charset="0"/>
              </a:rPr>
              <a:t>THANK YOU FOR YOUR ATTENTION!</a:t>
            </a:r>
          </a:p>
        </p:txBody>
      </p:sp>
      <p:pic>
        <p:nvPicPr>
          <p:cNvPr id="28" name="Picture 27" descr="A green and grey logo&#10;&#10;Description automatically generated">
            <a:extLst>
              <a:ext uri="{FF2B5EF4-FFF2-40B4-BE49-F238E27FC236}">
                <a16:creationId xmlns:a16="http://schemas.microsoft.com/office/drawing/2014/main" id="{CDB06EA8-316A-9C82-DAD4-96BFEA54ABC1}"/>
              </a:ext>
            </a:extLst>
          </p:cNvPr>
          <p:cNvPicPr>
            <a:picLocks noChangeAspect="1"/>
          </p:cNvPicPr>
          <p:nvPr/>
        </p:nvPicPr>
        <p:blipFill>
          <a:blip r:embed="rId8"/>
          <a:stretch>
            <a:fillRect/>
          </a:stretch>
        </p:blipFill>
        <p:spPr>
          <a:xfrm>
            <a:off x="571858" y="2057282"/>
            <a:ext cx="2762801" cy="1608564"/>
          </a:xfrm>
          <a:prstGeom prst="rect">
            <a:avLst/>
          </a:prstGeom>
        </p:spPr>
      </p:pic>
    </p:spTree>
    <p:extLst>
      <p:ext uri="{BB962C8B-B14F-4D97-AF65-F5344CB8AC3E}">
        <p14:creationId xmlns:p14="http://schemas.microsoft.com/office/powerpoint/2010/main" val="3035806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933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7642405-9E04-C11B-E1F6-7D50C3401006}"/>
              </a:ext>
            </a:extLst>
          </p:cNvPr>
          <p:cNvPicPr>
            <a:picLocks noChangeAspect="1"/>
          </p:cNvPicPr>
          <p:nvPr/>
        </p:nvPicPr>
        <p:blipFill>
          <a:blip r:embed="rId3"/>
          <a:stretch>
            <a:fillRect/>
          </a:stretch>
        </p:blipFill>
        <p:spPr>
          <a:xfrm>
            <a:off x="0" y="0"/>
            <a:ext cx="12192000" cy="6879061"/>
          </a:xfrm>
          <a:prstGeom prst="rect">
            <a:avLst/>
          </a:prstGeom>
        </p:spPr>
      </p:pic>
      <p:pic>
        <p:nvPicPr>
          <p:cNvPr id="17" name="Picture 16">
            <a:extLst>
              <a:ext uri="{FF2B5EF4-FFF2-40B4-BE49-F238E27FC236}">
                <a16:creationId xmlns:a16="http://schemas.microsoft.com/office/drawing/2014/main" id="{D7C2F2E4-E2B0-9AA7-C793-4420BB06602C}"/>
              </a:ext>
            </a:extLst>
          </p:cNvPr>
          <p:cNvPicPr>
            <a:picLocks noChangeAspect="1"/>
          </p:cNvPicPr>
          <p:nvPr/>
        </p:nvPicPr>
        <p:blipFill>
          <a:blip r:embed="rId4"/>
          <a:stretch>
            <a:fillRect/>
          </a:stretch>
        </p:blipFill>
        <p:spPr>
          <a:xfrm>
            <a:off x="6072070" y="1848648"/>
            <a:ext cx="4113130" cy="4285708"/>
          </a:xfrm>
          <a:prstGeom prst="rect">
            <a:avLst/>
          </a:prstGeom>
        </p:spPr>
      </p:pic>
      <p:pic>
        <p:nvPicPr>
          <p:cNvPr id="13" name="Picture 12">
            <a:extLst>
              <a:ext uri="{FF2B5EF4-FFF2-40B4-BE49-F238E27FC236}">
                <a16:creationId xmlns:a16="http://schemas.microsoft.com/office/drawing/2014/main" id="{9E4BACC6-6006-53BA-BCF7-96BFBAD1C647}"/>
              </a:ext>
            </a:extLst>
          </p:cNvPr>
          <p:cNvPicPr>
            <a:picLocks noChangeAspect="1"/>
          </p:cNvPicPr>
          <p:nvPr/>
        </p:nvPicPr>
        <p:blipFill>
          <a:blip r:embed="rId5"/>
          <a:stretch>
            <a:fillRect/>
          </a:stretch>
        </p:blipFill>
        <p:spPr>
          <a:xfrm>
            <a:off x="1" y="-76907"/>
            <a:ext cx="12191999" cy="8136818"/>
          </a:xfrm>
          <a:prstGeom prst="rect">
            <a:avLst/>
          </a:prstGeom>
        </p:spPr>
      </p:pic>
      <p:pic>
        <p:nvPicPr>
          <p:cNvPr id="21" name="Picture 20" descr="A person pointing at a map&#10;&#10;Description automatically generated">
            <a:extLst>
              <a:ext uri="{FF2B5EF4-FFF2-40B4-BE49-F238E27FC236}">
                <a16:creationId xmlns:a16="http://schemas.microsoft.com/office/drawing/2014/main" id="{D040C40D-A103-A393-6B46-47AB2E3A7003}"/>
              </a:ext>
            </a:extLst>
          </p:cNvPr>
          <p:cNvPicPr>
            <a:picLocks noChangeAspect="1"/>
          </p:cNvPicPr>
          <p:nvPr/>
        </p:nvPicPr>
        <p:blipFill>
          <a:blip r:embed="rId6"/>
          <a:stretch>
            <a:fillRect/>
          </a:stretch>
        </p:blipFill>
        <p:spPr>
          <a:xfrm>
            <a:off x="-1" y="-76907"/>
            <a:ext cx="12192001" cy="8136817"/>
          </a:xfrm>
          <a:prstGeom prst="rect">
            <a:avLst/>
          </a:prstGeom>
        </p:spPr>
      </p:pic>
      <p:pic>
        <p:nvPicPr>
          <p:cNvPr id="5" name="Picture 4" descr="A logo for a tourism company&#10;&#10;Description automatically generated">
            <a:extLst>
              <a:ext uri="{FF2B5EF4-FFF2-40B4-BE49-F238E27FC236}">
                <a16:creationId xmlns:a16="http://schemas.microsoft.com/office/drawing/2014/main" id="{536A197C-FBD9-5BF7-38C3-4AEFF2B3E28F}"/>
              </a:ext>
            </a:extLst>
          </p:cNvPr>
          <p:cNvPicPr>
            <a:picLocks noChangeAspect="1"/>
          </p:cNvPicPr>
          <p:nvPr/>
        </p:nvPicPr>
        <p:blipFill>
          <a:blip r:embed="rId7"/>
          <a:stretch>
            <a:fillRect/>
          </a:stretch>
        </p:blipFill>
        <p:spPr>
          <a:xfrm>
            <a:off x="1716744" y="5446221"/>
            <a:ext cx="1552249" cy="963594"/>
          </a:xfrm>
          <a:prstGeom prst="rect">
            <a:avLst/>
          </a:prstGeom>
        </p:spPr>
      </p:pic>
      <p:pic>
        <p:nvPicPr>
          <p:cNvPr id="6" name="Picture 5" descr="A colorful squares with white text&#10;&#10;Description automatically generated">
            <a:extLst>
              <a:ext uri="{FF2B5EF4-FFF2-40B4-BE49-F238E27FC236}">
                <a16:creationId xmlns:a16="http://schemas.microsoft.com/office/drawing/2014/main" id="{D2161626-4BBE-CBCB-FC00-6651A8F7080B}"/>
              </a:ext>
            </a:extLst>
          </p:cNvPr>
          <p:cNvPicPr>
            <a:picLocks noChangeAspect="1"/>
          </p:cNvPicPr>
          <p:nvPr/>
        </p:nvPicPr>
        <p:blipFill>
          <a:blip r:embed="rId8"/>
          <a:stretch>
            <a:fillRect/>
          </a:stretch>
        </p:blipFill>
        <p:spPr>
          <a:xfrm>
            <a:off x="3284602" y="5338516"/>
            <a:ext cx="1027278" cy="1027278"/>
          </a:xfrm>
          <a:prstGeom prst="rect">
            <a:avLst/>
          </a:prstGeom>
        </p:spPr>
      </p:pic>
      <p:pic>
        <p:nvPicPr>
          <p:cNvPr id="7" name="Picture 6" descr="A blue flag with yellow stars&#10;&#10;Description automatically generated">
            <a:extLst>
              <a:ext uri="{FF2B5EF4-FFF2-40B4-BE49-F238E27FC236}">
                <a16:creationId xmlns:a16="http://schemas.microsoft.com/office/drawing/2014/main" id="{E5E22A7D-A671-62C5-5620-69503BB9A198}"/>
              </a:ext>
            </a:extLst>
          </p:cNvPr>
          <p:cNvPicPr>
            <a:picLocks noChangeAspect="1"/>
          </p:cNvPicPr>
          <p:nvPr/>
        </p:nvPicPr>
        <p:blipFill>
          <a:blip r:embed="rId9"/>
          <a:stretch>
            <a:fillRect/>
          </a:stretch>
        </p:blipFill>
        <p:spPr>
          <a:xfrm>
            <a:off x="610350" y="5451074"/>
            <a:ext cx="972972" cy="1027277"/>
          </a:xfrm>
          <a:prstGeom prst="rect">
            <a:avLst/>
          </a:prstGeom>
        </p:spPr>
      </p:pic>
      <p:sp>
        <p:nvSpPr>
          <p:cNvPr id="8" name="Title 1">
            <a:extLst>
              <a:ext uri="{FF2B5EF4-FFF2-40B4-BE49-F238E27FC236}">
                <a16:creationId xmlns:a16="http://schemas.microsoft.com/office/drawing/2014/main" id="{A28E34A0-78D2-E548-C1EE-C83FDE807B19}"/>
              </a:ext>
            </a:extLst>
          </p:cNvPr>
          <p:cNvSpPr txBox="1">
            <a:spLocks/>
          </p:cNvSpPr>
          <p:nvPr/>
        </p:nvSpPr>
        <p:spPr>
          <a:xfrm>
            <a:off x="597686" y="723644"/>
            <a:ext cx="10012652" cy="92498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SI" sz="6000" dirty="0">
                <a:solidFill>
                  <a:schemeClr val="bg1"/>
                </a:solidFill>
                <a:latin typeface="Open Sans Condensed Condensed" pitchFamily="2" charset="0"/>
                <a:ea typeface="Open Sans Condensed Condensed" pitchFamily="2" charset="0"/>
                <a:cs typeface="Open Sans Condensed Condensed" pitchFamily="2" charset="0"/>
              </a:rPr>
              <a:t>THE KOZJANSKO REGION</a:t>
            </a:r>
          </a:p>
        </p:txBody>
      </p:sp>
      <p:sp>
        <p:nvSpPr>
          <p:cNvPr id="9" name="Subtitle 2">
            <a:extLst>
              <a:ext uri="{FF2B5EF4-FFF2-40B4-BE49-F238E27FC236}">
                <a16:creationId xmlns:a16="http://schemas.microsoft.com/office/drawing/2014/main" id="{3D2A1E95-B61B-D0C4-481B-5510A8AEF313}"/>
              </a:ext>
            </a:extLst>
          </p:cNvPr>
          <p:cNvSpPr txBox="1">
            <a:spLocks/>
          </p:cNvSpPr>
          <p:nvPr/>
        </p:nvSpPr>
        <p:spPr>
          <a:xfrm>
            <a:off x="714149" y="1613072"/>
            <a:ext cx="3597732" cy="69495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chemeClr val="bg1"/>
                </a:solidFill>
                <a:latin typeface="Open Sans" pitchFamily="2" charset="0"/>
                <a:ea typeface="Open Sans" pitchFamily="2" charset="0"/>
                <a:cs typeface="Open Sans" pitchFamily="2" charset="0"/>
              </a:rPr>
              <a:t>A Region of Harmony Between People and Nature</a:t>
            </a:r>
            <a:endParaRPr lang="en-SI" dirty="0">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155336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24EDD-B0BB-6BEB-116A-0CE591267946}"/>
            </a:ext>
          </a:extLst>
        </p:cNvPr>
        <p:cNvGrpSpPr/>
        <p:nvPr/>
      </p:nvGrpSpPr>
      <p:grpSpPr>
        <a:xfrm>
          <a:off x="0" y="0"/>
          <a:ext cx="0" cy="0"/>
          <a:chOff x="0" y="0"/>
          <a:chExt cx="0" cy="0"/>
        </a:xfrm>
      </p:grpSpPr>
      <p:pic>
        <p:nvPicPr>
          <p:cNvPr id="43" name="Picture 42">
            <a:extLst>
              <a:ext uri="{FF2B5EF4-FFF2-40B4-BE49-F238E27FC236}">
                <a16:creationId xmlns:a16="http://schemas.microsoft.com/office/drawing/2014/main" id="{E2D91D37-B1CB-435E-85CB-413CE2BACB57}"/>
              </a:ext>
            </a:extLst>
          </p:cNvPr>
          <p:cNvPicPr>
            <a:picLocks noChangeAspect="1"/>
          </p:cNvPicPr>
          <p:nvPr/>
        </p:nvPicPr>
        <p:blipFill>
          <a:blip r:embed="rId3"/>
          <a:stretch>
            <a:fillRect/>
          </a:stretch>
        </p:blipFill>
        <p:spPr>
          <a:xfrm>
            <a:off x="-268915" y="-119097"/>
            <a:ext cx="12729828" cy="6977097"/>
          </a:xfrm>
          <a:prstGeom prst="rect">
            <a:avLst/>
          </a:prstGeom>
        </p:spPr>
      </p:pic>
      <p:pic>
        <p:nvPicPr>
          <p:cNvPr id="45" name="Picture 44">
            <a:extLst>
              <a:ext uri="{FF2B5EF4-FFF2-40B4-BE49-F238E27FC236}">
                <a16:creationId xmlns:a16="http://schemas.microsoft.com/office/drawing/2014/main" id="{3BBC200B-AD71-5F85-E250-6B12A21E3EFA}"/>
              </a:ext>
            </a:extLst>
          </p:cNvPr>
          <p:cNvPicPr>
            <a:picLocks noChangeAspect="1"/>
          </p:cNvPicPr>
          <p:nvPr/>
        </p:nvPicPr>
        <p:blipFill>
          <a:blip r:embed="rId4"/>
          <a:stretch>
            <a:fillRect/>
          </a:stretch>
        </p:blipFill>
        <p:spPr>
          <a:xfrm>
            <a:off x="4867782" y="1399348"/>
            <a:ext cx="4682541" cy="5375557"/>
          </a:xfrm>
          <a:prstGeom prst="rect">
            <a:avLst/>
          </a:prstGeom>
        </p:spPr>
      </p:pic>
      <p:pic>
        <p:nvPicPr>
          <p:cNvPr id="3" name="Picture 2">
            <a:extLst>
              <a:ext uri="{FF2B5EF4-FFF2-40B4-BE49-F238E27FC236}">
                <a16:creationId xmlns:a16="http://schemas.microsoft.com/office/drawing/2014/main" id="{D1E37057-4C91-CACA-C13D-C21ED723CB25}"/>
              </a:ext>
            </a:extLst>
          </p:cNvPr>
          <p:cNvPicPr>
            <a:picLocks noChangeAspect="1"/>
          </p:cNvPicPr>
          <p:nvPr/>
        </p:nvPicPr>
        <p:blipFill>
          <a:blip r:embed="rId5"/>
          <a:stretch>
            <a:fillRect/>
          </a:stretch>
        </p:blipFill>
        <p:spPr>
          <a:xfrm>
            <a:off x="-268915" y="-857250"/>
            <a:ext cx="12729828" cy="8453401"/>
          </a:xfrm>
          <a:prstGeom prst="rect">
            <a:avLst/>
          </a:prstGeom>
        </p:spPr>
      </p:pic>
      <p:pic>
        <p:nvPicPr>
          <p:cNvPr id="10" name="Picture 9">
            <a:extLst>
              <a:ext uri="{FF2B5EF4-FFF2-40B4-BE49-F238E27FC236}">
                <a16:creationId xmlns:a16="http://schemas.microsoft.com/office/drawing/2014/main" id="{6BB2EEE4-3460-EA87-D3CA-6B0A79F70BD2}"/>
              </a:ext>
            </a:extLst>
          </p:cNvPr>
          <p:cNvPicPr>
            <a:picLocks noChangeAspect="1"/>
          </p:cNvPicPr>
          <p:nvPr/>
        </p:nvPicPr>
        <p:blipFill>
          <a:blip r:embed="rId6"/>
          <a:stretch>
            <a:fillRect/>
          </a:stretch>
        </p:blipFill>
        <p:spPr>
          <a:xfrm>
            <a:off x="-268914" y="-2383268"/>
            <a:ext cx="12729828" cy="10247884"/>
          </a:xfrm>
          <a:prstGeom prst="rect">
            <a:avLst/>
          </a:prstGeom>
        </p:spPr>
      </p:pic>
      <p:pic>
        <p:nvPicPr>
          <p:cNvPr id="12" name="Picture 11">
            <a:extLst>
              <a:ext uri="{FF2B5EF4-FFF2-40B4-BE49-F238E27FC236}">
                <a16:creationId xmlns:a16="http://schemas.microsoft.com/office/drawing/2014/main" id="{CB5189E9-1550-F3C8-D26E-6EB15DD15883}"/>
              </a:ext>
            </a:extLst>
          </p:cNvPr>
          <p:cNvPicPr>
            <a:picLocks noChangeAspect="1"/>
          </p:cNvPicPr>
          <p:nvPr/>
        </p:nvPicPr>
        <p:blipFill>
          <a:blip r:embed="rId7"/>
          <a:stretch>
            <a:fillRect/>
          </a:stretch>
        </p:blipFill>
        <p:spPr>
          <a:xfrm>
            <a:off x="-268917" y="-1636600"/>
            <a:ext cx="12729827" cy="8486551"/>
          </a:xfrm>
          <a:prstGeom prst="rect">
            <a:avLst/>
          </a:prstGeom>
        </p:spPr>
      </p:pic>
      <p:pic>
        <p:nvPicPr>
          <p:cNvPr id="18" name="Picture 17">
            <a:extLst>
              <a:ext uri="{FF2B5EF4-FFF2-40B4-BE49-F238E27FC236}">
                <a16:creationId xmlns:a16="http://schemas.microsoft.com/office/drawing/2014/main" id="{5B7FFE67-FCFC-3C94-B70C-ED77DB8FEEE7}"/>
              </a:ext>
            </a:extLst>
          </p:cNvPr>
          <p:cNvPicPr>
            <a:picLocks noChangeAspect="1"/>
          </p:cNvPicPr>
          <p:nvPr/>
        </p:nvPicPr>
        <p:blipFill>
          <a:blip r:embed="rId8"/>
          <a:stretch>
            <a:fillRect/>
          </a:stretch>
        </p:blipFill>
        <p:spPr>
          <a:xfrm>
            <a:off x="-268917" y="-1904062"/>
            <a:ext cx="12877485" cy="8678967"/>
          </a:xfrm>
          <a:prstGeom prst="rect">
            <a:avLst/>
          </a:prstGeom>
        </p:spPr>
      </p:pic>
      <p:pic>
        <p:nvPicPr>
          <p:cNvPr id="19" name="Picture 18">
            <a:extLst>
              <a:ext uri="{FF2B5EF4-FFF2-40B4-BE49-F238E27FC236}">
                <a16:creationId xmlns:a16="http://schemas.microsoft.com/office/drawing/2014/main" id="{CC17E02A-82B8-98B9-9460-2D6A98E06987}"/>
              </a:ext>
            </a:extLst>
          </p:cNvPr>
          <p:cNvPicPr>
            <a:picLocks noChangeAspect="1"/>
          </p:cNvPicPr>
          <p:nvPr/>
        </p:nvPicPr>
        <p:blipFill>
          <a:blip r:embed="rId9"/>
          <a:stretch>
            <a:fillRect/>
          </a:stretch>
        </p:blipFill>
        <p:spPr>
          <a:xfrm>
            <a:off x="-306448" y="-451358"/>
            <a:ext cx="12498448" cy="8315974"/>
          </a:xfrm>
          <a:prstGeom prst="rect">
            <a:avLst/>
          </a:prstGeom>
        </p:spPr>
      </p:pic>
      <p:pic>
        <p:nvPicPr>
          <p:cNvPr id="5" name="Picture 4" descr="A logo for a tourism company&#10;&#10;Description automatically generated">
            <a:extLst>
              <a:ext uri="{FF2B5EF4-FFF2-40B4-BE49-F238E27FC236}">
                <a16:creationId xmlns:a16="http://schemas.microsoft.com/office/drawing/2014/main" id="{A9158BD3-AA6F-EA71-92E6-9896E3E86695}"/>
              </a:ext>
            </a:extLst>
          </p:cNvPr>
          <p:cNvPicPr>
            <a:picLocks noChangeAspect="1"/>
          </p:cNvPicPr>
          <p:nvPr/>
        </p:nvPicPr>
        <p:blipFill>
          <a:blip r:embed="rId10"/>
          <a:stretch>
            <a:fillRect/>
          </a:stretch>
        </p:blipFill>
        <p:spPr>
          <a:xfrm>
            <a:off x="1716744" y="5446221"/>
            <a:ext cx="1552249" cy="963594"/>
          </a:xfrm>
          <a:prstGeom prst="rect">
            <a:avLst/>
          </a:prstGeom>
        </p:spPr>
      </p:pic>
      <p:pic>
        <p:nvPicPr>
          <p:cNvPr id="6" name="Picture 5" descr="A colorful squares with white text&#10;&#10;Description automatically generated">
            <a:extLst>
              <a:ext uri="{FF2B5EF4-FFF2-40B4-BE49-F238E27FC236}">
                <a16:creationId xmlns:a16="http://schemas.microsoft.com/office/drawing/2014/main" id="{17C33B20-EACC-0A7E-4BBC-49C4140322B6}"/>
              </a:ext>
            </a:extLst>
          </p:cNvPr>
          <p:cNvPicPr>
            <a:picLocks noChangeAspect="1"/>
          </p:cNvPicPr>
          <p:nvPr/>
        </p:nvPicPr>
        <p:blipFill>
          <a:blip r:embed="rId11"/>
          <a:stretch>
            <a:fillRect/>
          </a:stretch>
        </p:blipFill>
        <p:spPr>
          <a:xfrm>
            <a:off x="3284602" y="5338516"/>
            <a:ext cx="1027278" cy="1027278"/>
          </a:xfrm>
          <a:prstGeom prst="rect">
            <a:avLst/>
          </a:prstGeom>
        </p:spPr>
      </p:pic>
      <p:pic>
        <p:nvPicPr>
          <p:cNvPr id="7" name="Picture 6" descr="A blue flag with yellow stars&#10;&#10;Description automatically generated">
            <a:extLst>
              <a:ext uri="{FF2B5EF4-FFF2-40B4-BE49-F238E27FC236}">
                <a16:creationId xmlns:a16="http://schemas.microsoft.com/office/drawing/2014/main" id="{2F531A84-2B1F-77B8-FBA4-734EEA5DC6CB}"/>
              </a:ext>
            </a:extLst>
          </p:cNvPr>
          <p:cNvPicPr>
            <a:picLocks noChangeAspect="1"/>
          </p:cNvPicPr>
          <p:nvPr/>
        </p:nvPicPr>
        <p:blipFill>
          <a:blip r:embed="rId12"/>
          <a:stretch>
            <a:fillRect/>
          </a:stretch>
        </p:blipFill>
        <p:spPr>
          <a:xfrm>
            <a:off x="610350" y="5451074"/>
            <a:ext cx="972972" cy="1027277"/>
          </a:xfrm>
          <a:prstGeom prst="rect">
            <a:avLst/>
          </a:prstGeom>
        </p:spPr>
      </p:pic>
      <p:sp>
        <p:nvSpPr>
          <p:cNvPr id="9" name="Subtitle 2">
            <a:extLst>
              <a:ext uri="{FF2B5EF4-FFF2-40B4-BE49-F238E27FC236}">
                <a16:creationId xmlns:a16="http://schemas.microsoft.com/office/drawing/2014/main" id="{7B4FDC9C-E028-487F-5985-BDA5A09FE7DA}"/>
              </a:ext>
            </a:extLst>
          </p:cNvPr>
          <p:cNvSpPr txBox="1">
            <a:spLocks/>
          </p:cNvSpPr>
          <p:nvPr/>
        </p:nvSpPr>
        <p:spPr>
          <a:xfrm>
            <a:off x="714149" y="1613072"/>
            <a:ext cx="3597732" cy="69495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a:solidFill>
                  <a:schemeClr val="bg1"/>
                </a:solidFill>
                <a:latin typeface="Open Sans" pitchFamily="2" charset="0"/>
                <a:ea typeface="Open Sans" pitchFamily="2" charset="0"/>
                <a:cs typeface="Open Sans" pitchFamily="2" charset="0"/>
              </a:rPr>
              <a:t>A Protected Landscape of Nature, Heritage, and Harmony</a:t>
            </a:r>
            <a:endParaRPr lang="en-SI" dirty="0">
              <a:solidFill>
                <a:schemeClr val="bg1"/>
              </a:solidFill>
              <a:latin typeface="Open Sans" pitchFamily="2" charset="0"/>
              <a:ea typeface="Open Sans" pitchFamily="2" charset="0"/>
              <a:cs typeface="Open Sans" pitchFamily="2" charset="0"/>
            </a:endParaRPr>
          </a:p>
        </p:txBody>
      </p:sp>
      <p:sp>
        <p:nvSpPr>
          <p:cNvPr id="8" name="Title 1">
            <a:extLst>
              <a:ext uri="{FF2B5EF4-FFF2-40B4-BE49-F238E27FC236}">
                <a16:creationId xmlns:a16="http://schemas.microsoft.com/office/drawing/2014/main" id="{D29C5822-4905-59DB-0217-1157E005F2D4}"/>
              </a:ext>
            </a:extLst>
          </p:cNvPr>
          <p:cNvSpPr txBox="1">
            <a:spLocks/>
          </p:cNvSpPr>
          <p:nvPr/>
        </p:nvSpPr>
        <p:spPr>
          <a:xfrm>
            <a:off x="597686" y="723644"/>
            <a:ext cx="10012652" cy="92498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SI" sz="6000">
                <a:solidFill>
                  <a:schemeClr val="bg1"/>
                </a:solidFill>
                <a:latin typeface="Open Sans Condensed Condensed" pitchFamily="2" charset="0"/>
                <a:ea typeface="Open Sans Condensed Condensed" pitchFamily="2" charset="0"/>
                <a:cs typeface="Open Sans Condensed Condensed" pitchFamily="2" charset="0"/>
              </a:rPr>
              <a:t>KOZANSKO REGIONAL PARK</a:t>
            </a:r>
            <a:endParaRPr lang="en-SI" sz="6000" dirty="0">
              <a:solidFill>
                <a:schemeClr val="bg1"/>
              </a:solidFill>
              <a:latin typeface="Open Sans Condensed Condensed" pitchFamily="2" charset="0"/>
              <a:ea typeface="Open Sans Condensed Condensed" pitchFamily="2" charset="0"/>
              <a:cs typeface="Open Sans Condensed Condensed" pitchFamily="2" charset="0"/>
            </a:endParaRPr>
          </a:p>
        </p:txBody>
      </p:sp>
    </p:spTree>
    <p:extLst>
      <p:ext uri="{BB962C8B-B14F-4D97-AF65-F5344CB8AC3E}">
        <p14:creationId xmlns:p14="http://schemas.microsoft.com/office/powerpoint/2010/main" val="220339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BFD39-9385-E327-638E-367CDFEF4B8C}"/>
            </a:ext>
          </a:extLst>
        </p:cNvPr>
        <p:cNvGrpSpPr/>
        <p:nvPr/>
      </p:nvGrpSpPr>
      <p:grpSpPr>
        <a:xfrm>
          <a:off x="0" y="0"/>
          <a:ext cx="0" cy="0"/>
          <a:chOff x="0" y="0"/>
          <a:chExt cx="0" cy="0"/>
        </a:xfrm>
      </p:grpSpPr>
      <p:pic>
        <p:nvPicPr>
          <p:cNvPr id="11" name="Content Placeholder 10" descr="Bran Castle with red roofs and trees in the background&#10;&#10;Description automatically generated">
            <a:extLst>
              <a:ext uri="{FF2B5EF4-FFF2-40B4-BE49-F238E27FC236}">
                <a16:creationId xmlns:a16="http://schemas.microsoft.com/office/drawing/2014/main" id="{38BB27D6-BEBB-ECAF-14CE-EB2ECA4142E2}"/>
              </a:ext>
            </a:extLst>
          </p:cNvPr>
          <p:cNvPicPr>
            <a:picLocks noGrp="1" noChangeAspect="1"/>
          </p:cNvPicPr>
          <p:nvPr>
            <p:ph idx="1"/>
          </p:nvPr>
        </p:nvPicPr>
        <p:blipFill>
          <a:blip r:embed="rId3"/>
          <a:stretch>
            <a:fillRect/>
          </a:stretch>
        </p:blipFill>
        <p:spPr>
          <a:xfrm>
            <a:off x="0" y="-298942"/>
            <a:ext cx="12192000" cy="8136821"/>
          </a:xfrm>
        </p:spPr>
      </p:pic>
      <p:pic>
        <p:nvPicPr>
          <p:cNvPr id="10" name="Picture 9" descr="A house with a red roof and trees in the background&#10;&#10;Description automatically generated">
            <a:extLst>
              <a:ext uri="{FF2B5EF4-FFF2-40B4-BE49-F238E27FC236}">
                <a16:creationId xmlns:a16="http://schemas.microsoft.com/office/drawing/2014/main" id="{C854DFC9-F8D2-41D9-ABE6-86DD616B4EED}"/>
              </a:ext>
            </a:extLst>
          </p:cNvPr>
          <p:cNvPicPr>
            <a:picLocks noChangeAspect="1"/>
          </p:cNvPicPr>
          <p:nvPr/>
        </p:nvPicPr>
        <p:blipFill>
          <a:blip r:embed="rId4"/>
          <a:stretch>
            <a:fillRect/>
          </a:stretch>
        </p:blipFill>
        <p:spPr>
          <a:xfrm>
            <a:off x="0" y="-25958"/>
            <a:ext cx="12192000" cy="8136819"/>
          </a:xfrm>
          <a:prstGeom prst="rect">
            <a:avLst/>
          </a:prstGeom>
        </p:spPr>
      </p:pic>
      <p:pic>
        <p:nvPicPr>
          <p:cNvPr id="12" name="Picture 11" descr="A person and person looking at a building&#10;&#10;Description automatically generated">
            <a:extLst>
              <a:ext uri="{FF2B5EF4-FFF2-40B4-BE49-F238E27FC236}">
                <a16:creationId xmlns:a16="http://schemas.microsoft.com/office/drawing/2014/main" id="{E68CE26E-D2A0-63AD-F874-3585BBDCDAFD}"/>
              </a:ext>
            </a:extLst>
          </p:cNvPr>
          <p:cNvPicPr>
            <a:picLocks noChangeAspect="1"/>
          </p:cNvPicPr>
          <p:nvPr/>
        </p:nvPicPr>
        <p:blipFill>
          <a:blip r:embed="rId5"/>
          <a:stretch>
            <a:fillRect/>
          </a:stretch>
        </p:blipFill>
        <p:spPr>
          <a:xfrm>
            <a:off x="-1" y="-25958"/>
            <a:ext cx="12202123" cy="8136818"/>
          </a:xfrm>
          <a:prstGeom prst="rect">
            <a:avLst/>
          </a:prstGeom>
        </p:spPr>
      </p:pic>
      <p:pic>
        <p:nvPicPr>
          <p:cNvPr id="5" name="Picture 4" descr="A logo for a tourism company&#10;&#10;Description automatically generated">
            <a:extLst>
              <a:ext uri="{FF2B5EF4-FFF2-40B4-BE49-F238E27FC236}">
                <a16:creationId xmlns:a16="http://schemas.microsoft.com/office/drawing/2014/main" id="{8A898C0E-E488-A6F1-973A-EF664BDC3D12}"/>
              </a:ext>
            </a:extLst>
          </p:cNvPr>
          <p:cNvPicPr>
            <a:picLocks noChangeAspect="1"/>
          </p:cNvPicPr>
          <p:nvPr/>
        </p:nvPicPr>
        <p:blipFill>
          <a:blip r:embed="rId6"/>
          <a:stretch>
            <a:fillRect/>
          </a:stretch>
        </p:blipFill>
        <p:spPr>
          <a:xfrm>
            <a:off x="1716744" y="5446221"/>
            <a:ext cx="1552249" cy="963594"/>
          </a:xfrm>
          <a:prstGeom prst="rect">
            <a:avLst/>
          </a:prstGeom>
        </p:spPr>
      </p:pic>
      <p:pic>
        <p:nvPicPr>
          <p:cNvPr id="6" name="Picture 5" descr="A colorful squares with white text&#10;&#10;Description automatically generated">
            <a:extLst>
              <a:ext uri="{FF2B5EF4-FFF2-40B4-BE49-F238E27FC236}">
                <a16:creationId xmlns:a16="http://schemas.microsoft.com/office/drawing/2014/main" id="{351A45C3-0A83-6AA5-63D6-7AFC555A8A06}"/>
              </a:ext>
            </a:extLst>
          </p:cNvPr>
          <p:cNvPicPr>
            <a:picLocks noChangeAspect="1"/>
          </p:cNvPicPr>
          <p:nvPr/>
        </p:nvPicPr>
        <p:blipFill>
          <a:blip r:embed="rId7"/>
          <a:stretch>
            <a:fillRect/>
          </a:stretch>
        </p:blipFill>
        <p:spPr>
          <a:xfrm>
            <a:off x="3284602" y="5338516"/>
            <a:ext cx="1027278" cy="1027278"/>
          </a:xfrm>
          <a:prstGeom prst="rect">
            <a:avLst/>
          </a:prstGeom>
        </p:spPr>
      </p:pic>
      <p:pic>
        <p:nvPicPr>
          <p:cNvPr id="7" name="Picture 6" descr="A blue flag with yellow stars&#10;&#10;Description automatically generated">
            <a:extLst>
              <a:ext uri="{FF2B5EF4-FFF2-40B4-BE49-F238E27FC236}">
                <a16:creationId xmlns:a16="http://schemas.microsoft.com/office/drawing/2014/main" id="{37D19760-E657-E4FC-F371-94820760D186}"/>
              </a:ext>
            </a:extLst>
          </p:cNvPr>
          <p:cNvPicPr>
            <a:picLocks noChangeAspect="1"/>
          </p:cNvPicPr>
          <p:nvPr/>
        </p:nvPicPr>
        <p:blipFill>
          <a:blip r:embed="rId8"/>
          <a:stretch>
            <a:fillRect/>
          </a:stretch>
        </p:blipFill>
        <p:spPr>
          <a:xfrm>
            <a:off x="610350" y="5451074"/>
            <a:ext cx="972972" cy="1027277"/>
          </a:xfrm>
          <a:prstGeom prst="rect">
            <a:avLst/>
          </a:prstGeom>
        </p:spPr>
      </p:pic>
      <p:sp>
        <p:nvSpPr>
          <p:cNvPr id="8" name="Title 1">
            <a:extLst>
              <a:ext uri="{FF2B5EF4-FFF2-40B4-BE49-F238E27FC236}">
                <a16:creationId xmlns:a16="http://schemas.microsoft.com/office/drawing/2014/main" id="{6C5DAA21-7125-04DE-B5F0-C7A4DD3793CB}"/>
              </a:ext>
            </a:extLst>
          </p:cNvPr>
          <p:cNvSpPr txBox="1">
            <a:spLocks/>
          </p:cNvSpPr>
          <p:nvPr/>
        </p:nvSpPr>
        <p:spPr>
          <a:xfrm>
            <a:off x="597686" y="723644"/>
            <a:ext cx="10012652" cy="92498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SI" sz="6000" dirty="0">
                <a:solidFill>
                  <a:schemeClr val="bg1"/>
                </a:solidFill>
                <a:latin typeface="Open Sans Condensed Condensed" pitchFamily="2" charset="0"/>
                <a:ea typeface="Open Sans Condensed Condensed" pitchFamily="2" charset="0"/>
                <a:cs typeface="Open Sans Condensed Condensed" pitchFamily="2" charset="0"/>
              </a:rPr>
              <a:t>PODSREDA CASTLE</a:t>
            </a:r>
          </a:p>
        </p:txBody>
      </p:sp>
      <p:sp>
        <p:nvSpPr>
          <p:cNvPr id="9" name="Subtitle 2">
            <a:extLst>
              <a:ext uri="{FF2B5EF4-FFF2-40B4-BE49-F238E27FC236}">
                <a16:creationId xmlns:a16="http://schemas.microsoft.com/office/drawing/2014/main" id="{0C3C9A2E-95C1-A0C4-1530-5B6931EC6EC5}"/>
              </a:ext>
            </a:extLst>
          </p:cNvPr>
          <p:cNvSpPr txBox="1">
            <a:spLocks/>
          </p:cNvSpPr>
          <p:nvPr/>
        </p:nvSpPr>
        <p:spPr>
          <a:xfrm>
            <a:off x="714149" y="1613072"/>
            <a:ext cx="3597732" cy="69495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chemeClr val="bg1"/>
                </a:solidFill>
                <a:latin typeface="Open Sans" pitchFamily="2" charset="0"/>
                <a:ea typeface="Open Sans" pitchFamily="2" charset="0"/>
                <a:cs typeface="Open Sans" pitchFamily="2" charset="0"/>
              </a:rPr>
              <a:t>”The Most Castle-like Castle in Slovenia”</a:t>
            </a:r>
            <a:endParaRPr lang="en-SI" sz="2400" dirty="0">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44120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erson and two children walking in a hallway&#10;&#10;Description automatically generated">
            <a:extLst>
              <a:ext uri="{FF2B5EF4-FFF2-40B4-BE49-F238E27FC236}">
                <a16:creationId xmlns:a16="http://schemas.microsoft.com/office/drawing/2014/main" id="{9C6A2F82-1A0D-FC05-193F-CD1CA1530AA6}"/>
              </a:ext>
            </a:extLst>
          </p:cNvPr>
          <p:cNvPicPr>
            <a:picLocks noChangeAspect="1"/>
          </p:cNvPicPr>
          <p:nvPr/>
        </p:nvPicPr>
        <p:blipFill>
          <a:blip r:embed="rId3"/>
          <a:stretch>
            <a:fillRect/>
          </a:stretch>
        </p:blipFill>
        <p:spPr>
          <a:xfrm>
            <a:off x="-1546110" y="-1150370"/>
            <a:ext cx="13738109" cy="9158739"/>
          </a:xfrm>
          <a:prstGeom prst="rect">
            <a:avLst/>
          </a:prstGeom>
        </p:spPr>
      </p:pic>
      <p:pic>
        <p:nvPicPr>
          <p:cNvPr id="25" name="Picture 24">
            <a:extLst>
              <a:ext uri="{FF2B5EF4-FFF2-40B4-BE49-F238E27FC236}">
                <a16:creationId xmlns:a16="http://schemas.microsoft.com/office/drawing/2014/main" id="{1A9E8CB2-417B-F11D-457B-0CE08C269503}"/>
              </a:ext>
            </a:extLst>
          </p:cNvPr>
          <p:cNvPicPr>
            <a:picLocks noChangeAspect="1"/>
          </p:cNvPicPr>
          <p:nvPr/>
        </p:nvPicPr>
        <p:blipFill>
          <a:blip r:embed="rId4"/>
          <a:stretch>
            <a:fillRect/>
          </a:stretch>
        </p:blipFill>
        <p:spPr>
          <a:xfrm>
            <a:off x="-1546109" y="-475878"/>
            <a:ext cx="13738109" cy="8814537"/>
          </a:xfrm>
          <a:prstGeom prst="rect">
            <a:avLst/>
          </a:prstGeom>
        </p:spPr>
      </p:pic>
      <p:pic>
        <p:nvPicPr>
          <p:cNvPr id="29" name="Picture 28" descr="A person wearing a virtual reality headset&#10;&#10;Description automatically generated">
            <a:extLst>
              <a:ext uri="{FF2B5EF4-FFF2-40B4-BE49-F238E27FC236}">
                <a16:creationId xmlns:a16="http://schemas.microsoft.com/office/drawing/2014/main" id="{C13F7DE2-EFA3-407B-0B03-4C9D5FA5E18F}"/>
              </a:ext>
            </a:extLst>
          </p:cNvPr>
          <p:cNvPicPr>
            <a:picLocks noChangeAspect="1"/>
          </p:cNvPicPr>
          <p:nvPr/>
        </p:nvPicPr>
        <p:blipFill>
          <a:blip r:embed="rId5"/>
          <a:stretch>
            <a:fillRect/>
          </a:stretch>
        </p:blipFill>
        <p:spPr>
          <a:xfrm>
            <a:off x="-1609950" y="0"/>
            <a:ext cx="13801949" cy="7677334"/>
          </a:xfrm>
          <a:prstGeom prst="rect">
            <a:avLst/>
          </a:prstGeom>
        </p:spPr>
      </p:pic>
      <p:pic>
        <p:nvPicPr>
          <p:cNvPr id="5" name="Picture 4" descr="A logo for a tourism company&#10;&#10;Description automatically generated">
            <a:extLst>
              <a:ext uri="{FF2B5EF4-FFF2-40B4-BE49-F238E27FC236}">
                <a16:creationId xmlns:a16="http://schemas.microsoft.com/office/drawing/2014/main" id="{536A197C-FBD9-5BF7-38C3-4AEFF2B3E28F}"/>
              </a:ext>
            </a:extLst>
          </p:cNvPr>
          <p:cNvPicPr>
            <a:picLocks noChangeAspect="1"/>
          </p:cNvPicPr>
          <p:nvPr/>
        </p:nvPicPr>
        <p:blipFill>
          <a:blip r:embed="rId6"/>
          <a:stretch>
            <a:fillRect/>
          </a:stretch>
        </p:blipFill>
        <p:spPr>
          <a:xfrm>
            <a:off x="1716744" y="5446221"/>
            <a:ext cx="1552249" cy="963594"/>
          </a:xfrm>
          <a:prstGeom prst="rect">
            <a:avLst/>
          </a:prstGeom>
        </p:spPr>
      </p:pic>
      <p:pic>
        <p:nvPicPr>
          <p:cNvPr id="6" name="Picture 5" descr="A colorful squares with white text&#10;&#10;Description automatically generated">
            <a:extLst>
              <a:ext uri="{FF2B5EF4-FFF2-40B4-BE49-F238E27FC236}">
                <a16:creationId xmlns:a16="http://schemas.microsoft.com/office/drawing/2014/main" id="{D2161626-4BBE-CBCB-FC00-6651A8F7080B}"/>
              </a:ext>
            </a:extLst>
          </p:cNvPr>
          <p:cNvPicPr>
            <a:picLocks noChangeAspect="1"/>
          </p:cNvPicPr>
          <p:nvPr/>
        </p:nvPicPr>
        <p:blipFill>
          <a:blip r:embed="rId7"/>
          <a:stretch>
            <a:fillRect/>
          </a:stretch>
        </p:blipFill>
        <p:spPr>
          <a:xfrm>
            <a:off x="3284602" y="5338516"/>
            <a:ext cx="1027278" cy="1027278"/>
          </a:xfrm>
          <a:prstGeom prst="rect">
            <a:avLst/>
          </a:prstGeom>
        </p:spPr>
      </p:pic>
      <p:pic>
        <p:nvPicPr>
          <p:cNvPr id="7" name="Picture 6" descr="A blue flag with yellow stars&#10;&#10;Description automatically generated">
            <a:extLst>
              <a:ext uri="{FF2B5EF4-FFF2-40B4-BE49-F238E27FC236}">
                <a16:creationId xmlns:a16="http://schemas.microsoft.com/office/drawing/2014/main" id="{E5E22A7D-A671-62C5-5620-69503BB9A198}"/>
              </a:ext>
            </a:extLst>
          </p:cNvPr>
          <p:cNvPicPr>
            <a:picLocks noChangeAspect="1"/>
          </p:cNvPicPr>
          <p:nvPr/>
        </p:nvPicPr>
        <p:blipFill>
          <a:blip r:embed="rId8"/>
          <a:stretch>
            <a:fillRect/>
          </a:stretch>
        </p:blipFill>
        <p:spPr>
          <a:xfrm>
            <a:off x="610350" y="5451074"/>
            <a:ext cx="972972" cy="1027277"/>
          </a:xfrm>
          <a:prstGeom prst="rect">
            <a:avLst/>
          </a:prstGeom>
        </p:spPr>
      </p:pic>
      <p:sp>
        <p:nvSpPr>
          <p:cNvPr id="8" name="Title 1">
            <a:extLst>
              <a:ext uri="{FF2B5EF4-FFF2-40B4-BE49-F238E27FC236}">
                <a16:creationId xmlns:a16="http://schemas.microsoft.com/office/drawing/2014/main" id="{A28E34A0-78D2-E548-C1EE-C83FDE807B19}"/>
              </a:ext>
            </a:extLst>
          </p:cNvPr>
          <p:cNvSpPr txBox="1">
            <a:spLocks/>
          </p:cNvSpPr>
          <p:nvPr/>
        </p:nvSpPr>
        <p:spPr>
          <a:xfrm>
            <a:off x="597686" y="723644"/>
            <a:ext cx="10012652" cy="92498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SI" sz="6000" dirty="0">
                <a:solidFill>
                  <a:schemeClr val="bg1"/>
                </a:solidFill>
                <a:latin typeface="Open Sans Condensed Condensed" pitchFamily="2" charset="0"/>
                <a:ea typeface="Open Sans Condensed Condensed" pitchFamily="2" charset="0"/>
                <a:cs typeface="Open Sans Condensed Condensed" pitchFamily="2" charset="0"/>
              </a:rPr>
              <a:t>CASTLE EXPERIENCES</a:t>
            </a:r>
          </a:p>
        </p:txBody>
      </p:sp>
      <p:sp>
        <p:nvSpPr>
          <p:cNvPr id="9" name="Subtitle 2">
            <a:extLst>
              <a:ext uri="{FF2B5EF4-FFF2-40B4-BE49-F238E27FC236}">
                <a16:creationId xmlns:a16="http://schemas.microsoft.com/office/drawing/2014/main" id="{3D2A1E95-B61B-D0C4-481B-5510A8AEF313}"/>
              </a:ext>
            </a:extLst>
          </p:cNvPr>
          <p:cNvSpPr txBox="1">
            <a:spLocks/>
          </p:cNvSpPr>
          <p:nvPr/>
        </p:nvSpPr>
        <p:spPr>
          <a:xfrm>
            <a:off x="714148" y="1613072"/>
            <a:ext cx="5381852" cy="74738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chemeClr val="bg1"/>
                </a:solidFill>
                <a:latin typeface="Open Sans" pitchFamily="2" charset="0"/>
                <a:ea typeface="Open Sans" pitchFamily="2" charset="0"/>
                <a:cs typeface="Open Sans" pitchFamily="2" charset="0"/>
              </a:rPr>
              <a:t>From Guided and Audio Tours to Treasure Hunt and Mixed Reality Experience “The Tales of Count </a:t>
            </a:r>
            <a:r>
              <a:rPr lang="en-GB" sz="1600" dirty="0" err="1">
                <a:solidFill>
                  <a:schemeClr val="bg1"/>
                </a:solidFill>
                <a:latin typeface="Open Sans" pitchFamily="2" charset="0"/>
                <a:ea typeface="Open Sans" pitchFamily="2" charset="0"/>
                <a:cs typeface="Open Sans" pitchFamily="2" charset="0"/>
              </a:rPr>
              <a:t>Coldski</a:t>
            </a:r>
            <a:r>
              <a:rPr lang="en-GB" sz="1600" dirty="0">
                <a:solidFill>
                  <a:schemeClr val="bg1"/>
                </a:solidFill>
                <a:latin typeface="Open Sans" pitchFamily="2" charset="0"/>
                <a:ea typeface="Open Sans" pitchFamily="2" charset="0"/>
                <a:cs typeface="Open Sans" pitchFamily="2" charset="0"/>
              </a:rPr>
              <a:t>”</a:t>
            </a:r>
            <a:endParaRPr lang="en-SI" sz="2400" dirty="0">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319620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1E03F-212E-E8F4-1D93-02E7D4812243}"/>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AF5C0BBD-81F5-8D79-FE4B-A57CC99C624B}"/>
              </a:ext>
            </a:extLst>
          </p:cNvPr>
          <p:cNvPicPr>
            <a:picLocks noChangeAspect="1"/>
          </p:cNvPicPr>
          <p:nvPr/>
        </p:nvPicPr>
        <p:blipFill>
          <a:blip r:embed="rId3"/>
          <a:stretch>
            <a:fillRect/>
          </a:stretch>
        </p:blipFill>
        <p:spPr>
          <a:xfrm>
            <a:off x="-133601" y="-881856"/>
            <a:ext cx="12339411" cy="8232226"/>
          </a:xfrm>
          <a:prstGeom prst="rect">
            <a:avLst/>
          </a:prstGeom>
        </p:spPr>
      </p:pic>
      <p:pic>
        <p:nvPicPr>
          <p:cNvPr id="10" name="Picture 9" descr="A room with a hot tub and a bed&#10;&#10;Description automatically generated">
            <a:extLst>
              <a:ext uri="{FF2B5EF4-FFF2-40B4-BE49-F238E27FC236}">
                <a16:creationId xmlns:a16="http://schemas.microsoft.com/office/drawing/2014/main" id="{0903B2BE-3456-C7FC-0775-01B55CB49224}"/>
              </a:ext>
            </a:extLst>
          </p:cNvPr>
          <p:cNvPicPr>
            <a:picLocks noChangeAspect="1"/>
          </p:cNvPicPr>
          <p:nvPr/>
        </p:nvPicPr>
        <p:blipFill>
          <a:blip r:embed="rId4"/>
          <a:stretch>
            <a:fillRect/>
          </a:stretch>
        </p:blipFill>
        <p:spPr>
          <a:xfrm>
            <a:off x="-147411" y="-693344"/>
            <a:ext cx="12367032" cy="8244688"/>
          </a:xfrm>
          <a:prstGeom prst="rect">
            <a:avLst/>
          </a:prstGeom>
        </p:spPr>
      </p:pic>
      <p:pic>
        <p:nvPicPr>
          <p:cNvPr id="21" name="Picture 20">
            <a:extLst>
              <a:ext uri="{FF2B5EF4-FFF2-40B4-BE49-F238E27FC236}">
                <a16:creationId xmlns:a16="http://schemas.microsoft.com/office/drawing/2014/main" id="{F6637814-4D91-A77F-914C-F15F9086723D}"/>
              </a:ext>
            </a:extLst>
          </p:cNvPr>
          <p:cNvPicPr>
            <a:picLocks noChangeAspect="1"/>
          </p:cNvPicPr>
          <p:nvPr/>
        </p:nvPicPr>
        <p:blipFill>
          <a:blip r:embed="rId5"/>
          <a:stretch>
            <a:fillRect/>
          </a:stretch>
        </p:blipFill>
        <p:spPr>
          <a:xfrm>
            <a:off x="-161223" y="-713239"/>
            <a:ext cx="12380843" cy="8253895"/>
          </a:xfrm>
          <a:prstGeom prst="rect">
            <a:avLst/>
          </a:prstGeom>
        </p:spPr>
      </p:pic>
      <p:pic>
        <p:nvPicPr>
          <p:cNvPr id="16" name="Picture 15">
            <a:extLst>
              <a:ext uri="{FF2B5EF4-FFF2-40B4-BE49-F238E27FC236}">
                <a16:creationId xmlns:a16="http://schemas.microsoft.com/office/drawing/2014/main" id="{4AD93BFB-135B-9993-2302-D5907C39F2E8}"/>
              </a:ext>
            </a:extLst>
          </p:cNvPr>
          <p:cNvPicPr>
            <a:picLocks noChangeAspect="1"/>
          </p:cNvPicPr>
          <p:nvPr/>
        </p:nvPicPr>
        <p:blipFill>
          <a:blip r:embed="rId6"/>
          <a:stretch>
            <a:fillRect/>
          </a:stretch>
        </p:blipFill>
        <p:spPr>
          <a:xfrm>
            <a:off x="-161223" y="-879354"/>
            <a:ext cx="12415450" cy="8275271"/>
          </a:xfrm>
          <a:prstGeom prst="rect">
            <a:avLst/>
          </a:prstGeom>
        </p:spPr>
      </p:pic>
      <p:pic>
        <p:nvPicPr>
          <p:cNvPr id="5" name="Picture 4" descr="A logo for a tourism company&#10;&#10;Description automatically generated">
            <a:extLst>
              <a:ext uri="{FF2B5EF4-FFF2-40B4-BE49-F238E27FC236}">
                <a16:creationId xmlns:a16="http://schemas.microsoft.com/office/drawing/2014/main" id="{F4479979-36CC-0153-D774-30B91BAEA655}"/>
              </a:ext>
            </a:extLst>
          </p:cNvPr>
          <p:cNvPicPr>
            <a:picLocks noChangeAspect="1"/>
          </p:cNvPicPr>
          <p:nvPr/>
        </p:nvPicPr>
        <p:blipFill>
          <a:blip r:embed="rId7"/>
          <a:stretch>
            <a:fillRect/>
          </a:stretch>
        </p:blipFill>
        <p:spPr>
          <a:xfrm>
            <a:off x="1716744" y="5446221"/>
            <a:ext cx="1552249" cy="963594"/>
          </a:xfrm>
          <a:prstGeom prst="rect">
            <a:avLst/>
          </a:prstGeom>
        </p:spPr>
      </p:pic>
      <p:pic>
        <p:nvPicPr>
          <p:cNvPr id="6" name="Picture 5" descr="A colorful squares with white text&#10;&#10;Description automatically generated">
            <a:extLst>
              <a:ext uri="{FF2B5EF4-FFF2-40B4-BE49-F238E27FC236}">
                <a16:creationId xmlns:a16="http://schemas.microsoft.com/office/drawing/2014/main" id="{2A800650-C5B1-0308-6732-206B53FCC223}"/>
              </a:ext>
            </a:extLst>
          </p:cNvPr>
          <p:cNvPicPr>
            <a:picLocks noChangeAspect="1"/>
          </p:cNvPicPr>
          <p:nvPr/>
        </p:nvPicPr>
        <p:blipFill>
          <a:blip r:embed="rId8"/>
          <a:stretch>
            <a:fillRect/>
          </a:stretch>
        </p:blipFill>
        <p:spPr>
          <a:xfrm>
            <a:off x="3284602" y="5338516"/>
            <a:ext cx="1027278" cy="1027278"/>
          </a:xfrm>
          <a:prstGeom prst="rect">
            <a:avLst/>
          </a:prstGeom>
        </p:spPr>
      </p:pic>
      <p:pic>
        <p:nvPicPr>
          <p:cNvPr id="7" name="Picture 6" descr="A blue flag with yellow stars&#10;&#10;Description automatically generated">
            <a:extLst>
              <a:ext uri="{FF2B5EF4-FFF2-40B4-BE49-F238E27FC236}">
                <a16:creationId xmlns:a16="http://schemas.microsoft.com/office/drawing/2014/main" id="{BA147AF4-293F-FDB4-D571-F25E0DCD7893}"/>
              </a:ext>
            </a:extLst>
          </p:cNvPr>
          <p:cNvPicPr>
            <a:picLocks noChangeAspect="1"/>
          </p:cNvPicPr>
          <p:nvPr/>
        </p:nvPicPr>
        <p:blipFill>
          <a:blip r:embed="rId9"/>
          <a:stretch>
            <a:fillRect/>
          </a:stretch>
        </p:blipFill>
        <p:spPr>
          <a:xfrm>
            <a:off x="610350" y="5451074"/>
            <a:ext cx="972972" cy="1027277"/>
          </a:xfrm>
          <a:prstGeom prst="rect">
            <a:avLst/>
          </a:prstGeom>
        </p:spPr>
      </p:pic>
      <p:sp>
        <p:nvSpPr>
          <p:cNvPr id="8" name="Title 1">
            <a:extLst>
              <a:ext uri="{FF2B5EF4-FFF2-40B4-BE49-F238E27FC236}">
                <a16:creationId xmlns:a16="http://schemas.microsoft.com/office/drawing/2014/main" id="{F8BF3E47-66F6-F797-CDBA-9685FF30859A}"/>
              </a:ext>
            </a:extLst>
          </p:cNvPr>
          <p:cNvSpPr txBox="1">
            <a:spLocks/>
          </p:cNvSpPr>
          <p:nvPr/>
        </p:nvSpPr>
        <p:spPr>
          <a:xfrm>
            <a:off x="610350" y="646695"/>
            <a:ext cx="9264224" cy="173820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SI" sz="6000" dirty="0">
                <a:solidFill>
                  <a:schemeClr val="bg1"/>
                </a:solidFill>
                <a:latin typeface="Open Sans Condensed Condensed" pitchFamily="2" charset="0"/>
                <a:ea typeface="Open Sans Condensed Condensed" pitchFamily="2" charset="0"/>
                <a:cs typeface="Open Sans Condensed Condensed" pitchFamily="2" charset="0"/>
              </a:rPr>
              <a:t>CASTLE ACCOMODATIONS AND WELLNESS</a:t>
            </a:r>
          </a:p>
        </p:txBody>
      </p:sp>
      <p:sp>
        <p:nvSpPr>
          <p:cNvPr id="9" name="Subtitle 2">
            <a:extLst>
              <a:ext uri="{FF2B5EF4-FFF2-40B4-BE49-F238E27FC236}">
                <a16:creationId xmlns:a16="http://schemas.microsoft.com/office/drawing/2014/main" id="{C5284ABB-8E26-DEF5-A8AC-5C396B5BB9DD}"/>
              </a:ext>
            </a:extLst>
          </p:cNvPr>
          <p:cNvSpPr txBox="1">
            <a:spLocks/>
          </p:cNvSpPr>
          <p:nvPr/>
        </p:nvSpPr>
        <p:spPr>
          <a:xfrm>
            <a:off x="714149" y="2158204"/>
            <a:ext cx="3597732" cy="69495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chemeClr val="bg1"/>
                </a:solidFill>
                <a:latin typeface="Open Sans" pitchFamily="2" charset="0"/>
                <a:ea typeface="Open Sans" pitchFamily="2" charset="0"/>
                <a:cs typeface="Open Sans" pitchFamily="2" charset="0"/>
              </a:rPr>
              <a:t>A Blend of Heritage, Comfort, and Local </a:t>
            </a:r>
            <a:r>
              <a:rPr lang="en-GB" sz="1600" dirty="0" err="1">
                <a:solidFill>
                  <a:schemeClr val="bg1"/>
                </a:solidFill>
                <a:latin typeface="Open Sans" pitchFamily="2" charset="0"/>
                <a:ea typeface="Open Sans" pitchFamily="2" charset="0"/>
                <a:cs typeface="Open Sans" pitchFamily="2" charset="0"/>
              </a:rPr>
              <a:t>Flavor</a:t>
            </a:r>
            <a:endParaRPr lang="en-GB" sz="1600" dirty="0">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75895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F476E-2015-8B2B-B64C-568D0DA6F584}"/>
            </a:ext>
          </a:extLst>
        </p:cNvPr>
        <p:cNvGrpSpPr/>
        <p:nvPr/>
      </p:nvGrpSpPr>
      <p:grpSpPr>
        <a:xfrm>
          <a:off x="0" y="0"/>
          <a:ext cx="0" cy="0"/>
          <a:chOff x="0" y="0"/>
          <a:chExt cx="0" cy="0"/>
        </a:xfrm>
      </p:grpSpPr>
      <p:pic>
        <p:nvPicPr>
          <p:cNvPr id="11" name="Picture 10" descr="A table with books on it&#10;&#10;Description automatically generated">
            <a:extLst>
              <a:ext uri="{FF2B5EF4-FFF2-40B4-BE49-F238E27FC236}">
                <a16:creationId xmlns:a16="http://schemas.microsoft.com/office/drawing/2014/main" id="{DD4DD4B8-54B8-1836-DCF4-DDD903E5DE6A}"/>
              </a:ext>
            </a:extLst>
          </p:cNvPr>
          <p:cNvPicPr>
            <a:picLocks noChangeAspect="1"/>
          </p:cNvPicPr>
          <p:nvPr/>
        </p:nvPicPr>
        <p:blipFill>
          <a:blip r:embed="rId3"/>
          <a:stretch>
            <a:fillRect/>
          </a:stretch>
        </p:blipFill>
        <p:spPr>
          <a:xfrm>
            <a:off x="0" y="-281354"/>
            <a:ext cx="12192000" cy="8142703"/>
          </a:xfrm>
          <a:prstGeom prst="rect">
            <a:avLst/>
          </a:prstGeom>
        </p:spPr>
      </p:pic>
      <p:pic>
        <p:nvPicPr>
          <p:cNvPr id="6" name="Picture 5" descr="A logo for a tourism company&#10;&#10;Description automatically generated">
            <a:extLst>
              <a:ext uri="{FF2B5EF4-FFF2-40B4-BE49-F238E27FC236}">
                <a16:creationId xmlns:a16="http://schemas.microsoft.com/office/drawing/2014/main" id="{CE0664E6-5D40-4139-3D62-7AE48A4307A1}"/>
              </a:ext>
            </a:extLst>
          </p:cNvPr>
          <p:cNvPicPr>
            <a:picLocks noChangeAspect="1"/>
          </p:cNvPicPr>
          <p:nvPr/>
        </p:nvPicPr>
        <p:blipFill>
          <a:blip r:embed="rId4"/>
          <a:stretch>
            <a:fillRect/>
          </a:stretch>
        </p:blipFill>
        <p:spPr>
          <a:xfrm>
            <a:off x="1716744" y="5446221"/>
            <a:ext cx="1552249" cy="963594"/>
          </a:xfrm>
          <a:prstGeom prst="rect">
            <a:avLst/>
          </a:prstGeom>
        </p:spPr>
      </p:pic>
      <p:pic>
        <p:nvPicPr>
          <p:cNvPr id="7" name="Picture 6" descr="A colorful squares with white text&#10;&#10;Description automatically generated">
            <a:extLst>
              <a:ext uri="{FF2B5EF4-FFF2-40B4-BE49-F238E27FC236}">
                <a16:creationId xmlns:a16="http://schemas.microsoft.com/office/drawing/2014/main" id="{29DE1ACF-D170-0BF5-7D55-A441D33D37AE}"/>
              </a:ext>
            </a:extLst>
          </p:cNvPr>
          <p:cNvPicPr>
            <a:picLocks noChangeAspect="1"/>
          </p:cNvPicPr>
          <p:nvPr/>
        </p:nvPicPr>
        <p:blipFill>
          <a:blip r:embed="rId5"/>
          <a:stretch>
            <a:fillRect/>
          </a:stretch>
        </p:blipFill>
        <p:spPr>
          <a:xfrm>
            <a:off x="3284602" y="5338516"/>
            <a:ext cx="1027278" cy="1027278"/>
          </a:xfrm>
          <a:prstGeom prst="rect">
            <a:avLst/>
          </a:prstGeom>
        </p:spPr>
      </p:pic>
      <p:pic>
        <p:nvPicPr>
          <p:cNvPr id="8" name="Picture 7" descr="A blue flag with yellow stars&#10;&#10;Description automatically generated">
            <a:extLst>
              <a:ext uri="{FF2B5EF4-FFF2-40B4-BE49-F238E27FC236}">
                <a16:creationId xmlns:a16="http://schemas.microsoft.com/office/drawing/2014/main" id="{25BD33B4-AFD9-371E-E185-648D636F0292}"/>
              </a:ext>
            </a:extLst>
          </p:cNvPr>
          <p:cNvPicPr>
            <a:picLocks noChangeAspect="1"/>
          </p:cNvPicPr>
          <p:nvPr/>
        </p:nvPicPr>
        <p:blipFill>
          <a:blip r:embed="rId6"/>
          <a:stretch>
            <a:fillRect/>
          </a:stretch>
        </p:blipFill>
        <p:spPr>
          <a:xfrm>
            <a:off x="610350" y="5451074"/>
            <a:ext cx="972972" cy="1027277"/>
          </a:xfrm>
          <a:prstGeom prst="rect">
            <a:avLst/>
          </a:prstGeom>
        </p:spPr>
      </p:pic>
      <p:sp>
        <p:nvSpPr>
          <p:cNvPr id="9" name="Title 1">
            <a:extLst>
              <a:ext uri="{FF2B5EF4-FFF2-40B4-BE49-F238E27FC236}">
                <a16:creationId xmlns:a16="http://schemas.microsoft.com/office/drawing/2014/main" id="{E34A6B74-CC98-8AF2-4BDE-BAD8A7597D33}"/>
              </a:ext>
            </a:extLst>
          </p:cNvPr>
          <p:cNvSpPr txBox="1">
            <a:spLocks/>
          </p:cNvSpPr>
          <p:nvPr/>
        </p:nvSpPr>
        <p:spPr>
          <a:xfrm>
            <a:off x="597686" y="723644"/>
            <a:ext cx="10012652" cy="92498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SI" sz="6000" dirty="0">
                <a:solidFill>
                  <a:schemeClr val="bg1"/>
                </a:solidFill>
                <a:latin typeface="Open Sans Condensed Condensed" pitchFamily="2" charset="0"/>
                <a:ea typeface="Open Sans Condensed Condensed" pitchFamily="2" charset="0"/>
                <a:cs typeface="Open Sans Condensed Condensed" pitchFamily="2" charset="0"/>
              </a:rPr>
              <a:t>CASTLE </a:t>
            </a:r>
            <a:r>
              <a:rPr lang="en-SI" sz="6000" dirty="0">
                <a:solidFill>
                  <a:schemeClr val="bg1"/>
                </a:solidFill>
                <a:latin typeface="Open Sans" pitchFamily="2" charset="0"/>
                <a:ea typeface="Open Sans" pitchFamily="2" charset="0"/>
                <a:cs typeface="Open Sans" pitchFamily="2" charset="0"/>
              </a:rPr>
              <a:t>SHOP</a:t>
            </a:r>
            <a:r>
              <a:rPr lang="en-SI" sz="1800" dirty="0">
                <a:solidFill>
                  <a:schemeClr val="bg1"/>
                </a:solidFill>
                <a:effectLst/>
              </a:rPr>
              <a:t> </a:t>
            </a:r>
            <a:endParaRPr lang="en-SI" sz="1800" dirty="0">
              <a:solidFill>
                <a:schemeClr val="bg1"/>
              </a:solidFill>
              <a:latin typeface="Open Sans Condensed Condensed" pitchFamily="2" charset="0"/>
              <a:ea typeface="Open Sans Condensed Condensed" pitchFamily="2" charset="0"/>
              <a:cs typeface="Open Sans Condensed Condensed" pitchFamily="2" charset="0"/>
            </a:endParaRPr>
          </a:p>
        </p:txBody>
      </p:sp>
      <p:sp>
        <p:nvSpPr>
          <p:cNvPr id="10" name="Subtitle 2">
            <a:extLst>
              <a:ext uri="{FF2B5EF4-FFF2-40B4-BE49-F238E27FC236}">
                <a16:creationId xmlns:a16="http://schemas.microsoft.com/office/drawing/2014/main" id="{2C49EBB0-C1B2-8036-4724-ABDA0EB3FF18}"/>
              </a:ext>
            </a:extLst>
          </p:cNvPr>
          <p:cNvSpPr txBox="1">
            <a:spLocks/>
          </p:cNvSpPr>
          <p:nvPr/>
        </p:nvSpPr>
        <p:spPr>
          <a:xfrm>
            <a:off x="714148" y="1613072"/>
            <a:ext cx="4016113" cy="79602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SI" sz="1600" kern="0" dirty="0">
                <a:solidFill>
                  <a:schemeClr val="bg1"/>
                </a:solidFill>
                <a:effectLst/>
                <a:latin typeface="Open Sans" pitchFamily="2" charset="0"/>
                <a:ea typeface="Open Sans" pitchFamily="2" charset="0"/>
                <a:cs typeface="Open Sans" pitchFamily="2" charset="0"/>
              </a:rPr>
              <a:t>Supporting Local Producers and Sustainable Development</a:t>
            </a:r>
            <a:r>
              <a:rPr lang="en-SI" sz="1600" dirty="0">
                <a:solidFill>
                  <a:schemeClr val="bg1"/>
                </a:solidFill>
                <a:effectLst/>
                <a:latin typeface="Open Sans" pitchFamily="2" charset="0"/>
                <a:ea typeface="Open Sans" pitchFamily="2" charset="0"/>
                <a:cs typeface="Open Sans" pitchFamily="2" charset="0"/>
              </a:rPr>
              <a:t> </a:t>
            </a:r>
            <a:endParaRPr lang="en-GB" sz="1600" dirty="0">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3991717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411BB-8899-2AED-CD73-310F0F673BB9}"/>
            </a:ext>
          </a:extLst>
        </p:cNvPr>
        <p:cNvGrpSpPr/>
        <p:nvPr/>
      </p:nvGrpSpPr>
      <p:grpSpPr>
        <a:xfrm>
          <a:off x="0" y="0"/>
          <a:ext cx="0" cy="0"/>
          <a:chOff x="0" y="0"/>
          <a:chExt cx="0" cy="0"/>
        </a:xfrm>
      </p:grpSpPr>
      <p:pic>
        <p:nvPicPr>
          <p:cNvPr id="11" name="Picture 10" descr="A room with a table and chairs&#10;&#10;Description automatically generated">
            <a:extLst>
              <a:ext uri="{FF2B5EF4-FFF2-40B4-BE49-F238E27FC236}">
                <a16:creationId xmlns:a16="http://schemas.microsoft.com/office/drawing/2014/main" id="{4BE0EF92-5BC3-7CEE-7D56-A1353CAAFFCA}"/>
              </a:ext>
            </a:extLst>
          </p:cNvPr>
          <p:cNvPicPr>
            <a:picLocks noChangeAspect="1"/>
          </p:cNvPicPr>
          <p:nvPr/>
        </p:nvPicPr>
        <p:blipFill>
          <a:blip r:embed="rId3"/>
          <a:stretch>
            <a:fillRect/>
          </a:stretch>
        </p:blipFill>
        <p:spPr>
          <a:xfrm>
            <a:off x="0" y="-135385"/>
            <a:ext cx="12278388" cy="8185592"/>
          </a:xfrm>
          <a:prstGeom prst="rect">
            <a:avLst/>
          </a:prstGeom>
        </p:spPr>
      </p:pic>
      <p:pic>
        <p:nvPicPr>
          <p:cNvPr id="13" name="Picture 12" descr="A room with chairs and tables&#10;&#10;Description automatically generated">
            <a:extLst>
              <a:ext uri="{FF2B5EF4-FFF2-40B4-BE49-F238E27FC236}">
                <a16:creationId xmlns:a16="http://schemas.microsoft.com/office/drawing/2014/main" id="{3C3F388B-C9FC-CCA7-49CD-13AF3C9C5591}"/>
              </a:ext>
            </a:extLst>
          </p:cNvPr>
          <p:cNvPicPr>
            <a:picLocks noChangeAspect="1"/>
          </p:cNvPicPr>
          <p:nvPr/>
        </p:nvPicPr>
        <p:blipFill>
          <a:blip r:embed="rId4"/>
          <a:stretch>
            <a:fillRect/>
          </a:stretch>
        </p:blipFill>
        <p:spPr>
          <a:xfrm>
            <a:off x="0" y="-144400"/>
            <a:ext cx="12192000" cy="8132190"/>
          </a:xfrm>
          <a:prstGeom prst="rect">
            <a:avLst/>
          </a:prstGeom>
        </p:spPr>
      </p:pic>
      <p:pic>
        <p:nvPicPr>
          <p:cNvPr id="3" name="Picture 2" descr="A group of people sitting at a table with candles&#10;&#10;Description automatically generated">
            <a:extLst>
              <a:ext uri="{FF2B5EF4-FFF2-40B4-BE49-F238E27FC236}">
                <a16:creationId xmlns:a16="http://schemas.microsoft.com/office/drawing/2014/main" id="{9CCF980A-3377-B06E-3B1E-01F7F471FA10}"/>
              </a:ext>
            </a:extLst>
          </p:cNvPr>
          <p:cNvPicPr>
            <a:picLocks noChangeAspect="1"/>
          </p:cNvPicPr>
          <p:nvPr/>
        </p:nvPicPr>
        <p:blipFill>
          <a:blip r:embed="rId5"/>
          <a:stretch>
            <a:fillRect/>
          </a:stretch>
        </p:blipFill>
        <p:spPr>
          <a:xfrm>
            <a:off x="0" y="-159132"/>
            <a:ext cx="12307856" cy="8209339"/>
          </a:xfrm>
          <a:prstGeom prst="rect">
            <a:avLst/>
          </a:prstGeom>
        </p:spPr>
      </p:pic>
      <p:pic>
        <p:nvPicPr>
          <p:cNvPr id="15" name="Picture 14">
            <a:extLst>
              <a:ext uri="{FF2B5EF4-FFF2-40B4-BE49-F238E27FC236}">
                <a16:creationId xmlns:a16="http://schemas.microsoft.com/office/drawing/2014/main" id="{216F7F54-1880-A3B1-D894-27E1C052D4E2}"/>
              </a:ext>
            </a:extLst>
          </p:cNvPr>
          <p:cNvPicPr>
            <a:picLocks noChangeAspect="1"/>
          </p:cNvPicPr>
          <p:nvPr/>
        </p:nvPicPr>
        <p:blipFill>
          <a:blip r:embed="rId6"/>
          <a:stretch>
            <a:fillRect/>
          </a:stretch>
        </p:blipFill>
        <p:spPr>
          <a:xfrm>
            <a:off x="0" y="-159133"/>
            <a:ext cx="12307576" cy="8209339"/>
          </a:xfrm>
          <a:prstGeom prst="rect">
            <a:avLst/>
          </a:prstGeom>
        </p:spPr>
      </p:pic>
      <p:pic>
        <p:nvPicPr>
          <p:cNvPr id="6" name="Picture 5" descr="A logo for a tourism company&#10;&#10;Description automatically generated">
            <a:extLst>
              <a:ext uri="{FF2B5EF4-FFF2-40B4-BE49-F238E27FC236}">
                <a16:creationId xmlns:a16="http://schemas.microsoft.com/office/drawing/2014/main" id="{51B8A248-099C-7A06-56E5-B04D949D9769}"/>
              </a:ext>
            </a:extLst>
          </p:cNvPr>
          <p:cNvPicPr>
            <a:picLocks noChangeAspect="1"/>
          </p:cNvPicPr>
          <p:nvPr/>
        </p:nvPicPr>
        <p:blipFill>
          <a:blip r:embed="rId7"/>
          <a:stretch>
            <a:fillRect/>
          </a:stretch>
        </p:blipFill>
        <p:spPr>
          <a:xfrm>
            <a:off x="1716744" y="5446221"/>
            <a:ext cx="1552249" cy="963594"/>
          </a:xfrm>
          <a:prstGeom prst="rect">
            <a:avLst/>
          </a:prstGeom>
        </p:spPr>
      </p:pic>
      <p:pic>
        <p:nvPicPr>
          <p:cNvPr id="7" name="Picture 6" descr="A colorful squares with white text&#10;&#10;Description automatically generated">
            <a:extLst>
              <a:ext uri="{FF2B5EF4-FFF2-40B4-BE49-F238E27FC236}">
                <a16:creationId xmlns:a16="http://schemas.microsoft.com/office/drawing/2014/main" id="{E7DE2AAF-839F-C380-BA98-43C14E0CC461}"/>
              </a:ext>
            </a:extLst>
          </p:cNvPr>
          <p:cNvPicPr>
            <a:picLocks noChangeAspect="1"/>
          </p:cNvPicPr>
          <p:nvPr/>
        </p:nvPicPr>
        <p:blipFill>
          <a:blip r:embed="rId8"/>
          <a:stretch>
            <a:fillRect/>
          </a:stretch>
        </p:blipFill>
        <p:spPr>
          <a:xfrm>
            <a:off x="3284602" y="5338516"/>
            <a:ext cx="1027278" cy="1027278"/>
          </a:xfrm>
          <a:prstGeom prst="rect">
            <a:avLst/>
          </a:prstGeom>
        </p:spPr>
      </p:pic>
      <p:pic>
        <p:nvPicPr>
          <p:cNvPr id="8" name="Picture 7" descr="A blue flag with yellow stars&#10;&#10;Description automatically generated">
            <a:extLst>
              <a:ext uri="{FF2B5EF4-FFF2-40B4-BE49-F238E27FC236}">
                <a16:creationId xmlns:a16="http://schemas.microsoft.com/office/drawing/2014/main" id="{7CA070B5-B578-A0DA-5F62-60CD6D30B499}"/>
              </a:ext>
            </a:extLst>
          </p:cNvPr>
          <p:cNvPicPr>
            <a:picLocks noChangeAspect="1"/>
          </p:cNvPicPr>
          <p:nvPr/>
        </p:nvPicPr>
        <p:blipFill>
          <a:blip r:embed="rId9"/>
          <a:stretch>
            <a:fillRect/>
          </a:stretch>
        </p:blipFill>
        <p:spPr>
          <a:xfrm>
            <a:off x="610350" y="5451074"/>
            <a:ext cx="972972" cy="1027277"/>
          </a:xfrm>
          <a:prstGeom prst="rect">
            <a:avLst/>
          </a:prstGeom>
        </p:spPr>
      </p:pic>
      <p:sp>
        <p:nvSpPr>
          <p:cNvPr id="9" name="Title 1">
            <a:extLst>
              <a:ext uri="{FF2B5EF4-FFF2-40B4-BE49-F238E27FC236}">
                <a16:creationId xmlns:a16="http://schemas.microsoft.com/office/drawing/2014/main" id="{E60030C0-72F7-5490-20FA-DD15C5E9AEA0}"/>
              </a:ext>
            </a:extLst>
          </p:cNvPr>
          <p:cNvSpPr txBox="1">
            <a:spLocks/>
          </p:cNvSpPr>
          <p:nvPr/>
        </p:nvSpPr>
        <p:spPr>
          <a:xfrm>
            <a:off x="597686" y="723644"/>
            <a:ext cx="10012652" cy="92498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SI" sz="6000" dirty="0">
                <a:solidFill>
                  <a:schemeClr val="bg1"/>
                </a:solidFill>
                <a:latin typeface="Open Sans Condensed Condensed" pitchFamily="2" charset="0"/>
                <a:ea typeface="Open Sans Condensed Condensed" pitchFamily="2" charset="0"/>
                <a:cs typeface="Open Sans Condensed Condensed" pitchFamily="2" charset="0"/>
              </a:rPr>
              <a:t>RENTAL OF THE CASTLE PREMISES</a:t>
            </a:r>
            <a:endParaRPr lang="en-SI" sz="1800" dirty="0">
              <a:solidFill>
                <a:schemeClr val="bg1"/>
              </a:solidFill>
              <a:latin typeface="Open Sans Condensed Condensed" pitchFamily="2" charset="0"/>
              <a:ea typeface="Open Sans Condensed Condensed" pitchFamily="2" charset="0"/>
              <a:cs typeface="Open Sans Condensed Condensed" pitchFamily="2" charset="0"/>
            </a:endParaRPr>
          </a:p>
        </p:txBody>
      </p:sp>
      <p:sp>
        <p:nvSpPr>
          <p:cNvPr id="10" name="Subtitle 2">
            <a:extLst>
              <a:ext uri="{FF2B5EF4-FFF2-40B4-BE49-F238E27FC236}">
                <a16:creationId xmlns:a16="http://schemas.microsoft.com/office/drawing/2014/main" id="{93DDC090-B07F-3682-4CC8-78C48A8180B0}"/>
              </a:ext>
            </a:extLst>
          </p:cNvPr>
          <p:cNvSpPr txBox="1">
            <a:spLocks/>
          </p:cNvSpPr>
          <p:nvPr/>
        </p:nvSpPr>
        <p:spPr>
          <a:xfrm>
            <a:off x="714149" y="1613072"/>
            <a:ext cx="3597732" cy="69495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SI" sz="1600" kern="0" dirty="0">
                <a:solidFill>
                  <a:schemeClr val="bg1"/>
                </a:solidFill>
                <a:effectLst/>
                <a:latin typeface="Open Sans" pitchFamily="2" charset="0"/>
                <a:ea typeface="Open Sans" pitchFamily="2" charset="0"/>
                <a:cs typeface="Open Sans" pitchFamily="2" charset="0"/>
              </a:rPr>
              <a:t>Where Business Meets Heritage</a:t>
            </a:r>
            <a:endParaRPr lang="en-GB" sz="1600" dirty="0">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54788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up of coffee and a glass of water on a table&#10;&#10;Description automatically generated">
            <a:extLst>
              <a:ext uri="{FF2B5EF4-FFF2-40B4-BE49-F238E27FC236}">
                <a16:creationId xmlns:a16="http://schemas.microsoft.com/office/drawing/2014/main" id="{1643B4BD-A65D-575A-58F3-93D8EBBEEAAA}"/>
              </a:ext>
            </a:extLst>
          </p:cNvPr>
          <p:cNvPicPr>
            <a:picLocks noChangeAspect="1"/>
          </p:cNvPicPr>
          <p:nvPr/>
        </p:nvPicPr>
        <p:blipFill>
          <a:blip r:embed="rId3"/>
          <a:stretch>
            <a:fillRect/>
          </a:stretch>
        </p:blipFill>
        <p:spPr>
          <a:xfrm>
            <a:off x="0" y="-1670539"/>
            <a:ext cx="12192000" cy="9146758"/>
          </a:xfrm>
          <a:prstGeom prst="rect">
            <a:avLst/>
          </a:prstGeom>
        </p:spPr>
      </p:pic>
      <p:pic>
        <p:nvPicPr>
          <p:cNvPr id="6" name="Picture 5" descr="A logo for a tourism company&#10;&#10;Description automatically generated">
            <a:extLst>
              <a:ext uri="{FF2B5EF4-FFF2-40B4-BE49-F238E27FC236}">
                <a16:creationId xmlns:a16="http://schemas.microsoft.com/office/drawing/2014/main" id="{1FDD4403-BCC6-6AC3-B95E-AAA8F3827F7C}"/>
              </a:ext>
            </a:extLst>
          </p:cNvPr>
          <p:cNvPicPr>
            <a:picLocks noChangeAspect="1"/>
          </p:cNvPicPr>
          <p:nvPr/>
        </p:nvPicPr>
        <p:blipFill>
          <a:blip r:embed="rId4"/>
          <a:stretch>
            <a:fillRect/>
          </a:stretch>
        </p:blipFill>
        <p:spPr>
          <a:xfrm>
            <a:off x="1716744" y="5446221"/>
            <a:ext cx="1552249" cy="963594"/>
          </a:xfrm>
          <a:prstGeom prst="rect">
            <a:avLst/>
          </a:prstGeom>
        </p:spPr>
      </p:pic>
      <p:pic>
        <p:nvPicPr>
          <p:cNvPr id="7" name="Picture 6" descr="A colorful squares with white text&#10;&#10;Description automatically generated">
            <a:extLst>
              <a:ext uri="{FF2B5EF4-FFF2-40B4-BE49-F238E27FC236}">
                <a16:creationId xmlns:a16="http://schemas.microsoft.com/office/drawing/2014/main" id="{A2C29BF4-B035-639E-417E-291F14D6375B}"/>
              </a:ext>
            </a:extLst>
          </p:cNvPr>
          <p:cNvPicPr>
            <a:picLocks noChangeAspect="1"/>
          </p:cNvPicPr>
          <p:nvPr/>
        </p:nvPicPr>
        <p:blipFill>
          <a:blip r:embed="rId5"/>
          <a:stretch>
            <a:fillRect/>
          </a:stretch>
        </p:blipFill>
        <p:spPr>
          <a:xfrm>
            <a:off x="3284602" y="5338516"/>
            <a:ext cx="1027278" cy="1027278"/>
          </a:xfrm>
          <a:prstGeom prst="rect">
            <a:avLst/>
          </a:prstGeom>
        </p:spPr>
      </p:pic>
      <p:pic>
        <p:nvPicPr>
          <p:cNvPr id="8" name="Picture 7" descr="A blue flag with yellow stars&#10;&#10;Description automatically generated">
            <a:extLst>
              <a:ext uri="{FF2B5EF4-FFF2-40B4-BE49-F238E27FC236}">
                <a16:creationId xmlns:a16="http://schemas.microsoft.com/office/drawing/2014/main" id="{6C719039-8E94-4F25-71CA-D87F66C28D32}"/>
              </a:ext>
            </a:extLst>
          </p:cNvPr>
          <p:cNvPicPr>
            <a:picLocks noChangeAspect="1"/>
          </p:cNvPicPr>
          <p:nvPr/>
        </p:nvPicPr>
        <p:blipFill>
          <a:blip r:embed="rId6"/>
          <a:stretch>
            <a:fillRect/>
          </a:stretch>
        </p:blipFill>
        <p:spPr>
          <a:xfrm>
            <a:off x="610350" y="5451074"/>
            <a:ext cx="972972" cy="1027277"/>
          </a:xfrm>
          <a:prstGeom prst="rect">
            <a:avLst/>
          </a:prstGeom>
        </p:spPr>
      </p:pic>
      <p:sp>
        <p:nvSpPr>
          <p:cNvPr id="9" name="Title 1">
            <a:extLst>
              <a:ext uri="{FF2B5EF4-FFF2-40B4-BE49-F238E27FC236}">
                <a16:creationId xmlns:a16="http://schemas.microsoft.com/office/drawing/2014/main" id="{BF9B8308-0D0B-1318-4F72-4363878C6785}"/>
              </a:ext>
            </a:extLst>
          </p:cNvPr>
          <p:cNvSpPr txBox="1">
            <a:spLocks/>
          </p:cNvSpPr>
          <p:nvPr/>
        </p:nvSpPr>
        <p:spPr>
          <a:xfrm>
            <a:off x="597686" y="723644"/>
            <a:ext cx="10012652" cy="92498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SI" sz="6000" dirty="0">
                <a:solidFill>
                  <a:schemeClr val="bg1"/>
                </a:solidFill>
                <a:latin typeface="Open Sans Condensed Condensed" pitchFamily="2" charset="0"/>
                <a:ea typeface="Open Sans Condensed Condensed" pitchFamily="2" charset="0"/>
                <a:cs typeface="Open Sans Condensed Condensed" pitchFamily="2" charset="0"/>
              </a:rPr>
              <a:t>CASTLE </a:t>
            </a:r>
            <a:r>
              <a:rPr lang="en-SI" sz="6000" dirty="0">
                <a:solidFill>
                  <a:schemeClr val="bg1"/>
                </a:solidFill>
                <a:latin typeface="Open Sans" pitchFamily="2" charset="0"/>
                <a:ea typeface="Open Sans" pitchFamily="2" charset="0"/>
                <a:cs typeface="Open Sans" pitchFamily="2" charset="0"/>
              </a:rPr>
              <a:t>CAF</a:t>
            </a:r>
            <a:r>
              <a:rPr lang="en-SI" sz="6000" b="1" kern="0" dirty="0">
                <a:solidFill>
                  <a:schemeClr val="bg1"/>
                </a:solidFill>
                <a:effectLst/>
                <a:latin typeface="Open Sans ExtraBold" pitchFamily="2" charset="0"/>
                <a:ea typeface="Open Sans ExtraBold" pitchFamily="2" charset="0"/>
                <a:cs typeface="Open Sans ExtraBold" pitchFamily="2" charset="0"/>
              </a:rPr>
              <a:t>É</a:t>
            </a:r>
            <a:r>
              <a:rPr lang="en-SI" sz="1800" dirty="0">
                <a:solidFill>
                  <a:schemeClr val="bg1"/>
                </a:solidFill>
                <a:effectLst/>
              </a:rPr>
              <a:t> </a:t>
            </a:r>
            <a:endParaRPr lang="en-SI" sz="1800" dirty="0">
              <a:solidFill>
                <a:schemeClr val="bg1"/>
              </a:solidFill>
              <a:latin typeface="Open Sans Condensed Condensed" pitchFamily="2" charset="0"/>
              <a:ea typeface="Open Sans Condensed Condensed" pitchFamily="2" charset="0"/>
              <a:cs typeface="Open Sans Condensed Condensed" pitchFamily="2" charset="0"/>
            </a:endParaRPr>
          </a:p>
        </p:txBody>
      </p:sp>
      <p:sp>
        <p:nvSpPr>
          <p:cNvPr id="10" name="Subtitle 2">
            <a:extLst>
              <a:ext uri="{FF2B5EF4-FFF2-40B4-BE49-F238E27FC236}">
                <a16:creationId xmlns:a16="http://schemas.microsoft.com/office/drawing/2014/main" id="{8EF0EF0C-3153-D37D-5A83-3D06BB360700}"/>
              </a:ext>
            </a:extLst>
          </p:cNvPr>
          <p:cNvSpPr txBox="1">
            <a:spLocks/>
          </p:cNvSpPr>
          <p:nvPr/>
        </p:nvSpPr>
        <p:spPr>
          <a:xfrm>
            <a:off x="714149" y="1613072"/>
            <a:ext cx="3597732" cy="69495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SI" sz="1600" kern="0" dirty="0">
                <a:solidFill>
                  <a:schemeClr val="bg1"/>
                </a:solidFill>
                <a:effectLst/>
                <a:latin typeface="Open Sans" pitchFamily="2" charset="0"/>
                <a:ea typeface="Open Sans" pitchFamily="2" charset="0"/>
                <a:cs typeface="Open Sans" pitchFamily="2" charset="0"/>
              </a:rPr>
              <a:t>A Place to Relax and Connect</a:t>
            </a:r>
            <a:r>
              <a:rPr lang="en-SI" sz="1600" dirty="0">
                <a:solidFill>
                  <a:schemeClr val="bg1"/>
                </a:solidFill>
                <a:effectLst/>
                <a:latin typeface="Open Sans" pitchFamily="2" charset="0"/>
                <a:ea typeface="Open Sans" pitchFamily="2" charset="0"/>
                <a:cs typeface="Open Sans" pitchFamily="2" charset="0"/>
              </a:rPr>
              <a:t> </a:t>
            </a:r>
            <a:endParaRPr lang="en-GB" sz="1600" dirty="0">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3732257241"/>
      </p:ext>
    </p:extLst>
  </p:cSld>
  <p:clrMapOvr>
    <a:masterClrMapping/>
  </p:clrMapOvr>
</p:sld>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&#65279;<?xml version="1.0" encoding="utf-8"?><Relationships xmlns="http://schemas.openxmlformats.org/package/2006/relationships"><Relationship Type="http://schemas.openxmlformats.org/officeDocument/2006/relationships/customXmlProps" Target="/customXml/itemProps1.xml" Id="rId1" /></Relationships>
</file>

<file path=customXml/_rels/item2.xml.rels>&#65279;<?xml version="1.0" encoding="utf-8"?><Relationships xmlns="http://schemas.openxmlformats.org/package/2006/relationships"><Relationship Type="http://schemas.openxmlformats.org/officeDocument/2006/relationships/customXmlProps" Target="/customXml/itemProps2.xml" Id="rId1" /></Relationships>
</file>

<file path=customXml/_rels/item3.xml.rels>&#65279;<?xml version="1.0" encoding="utf-8"?><Relationships xmlns="http://schemas.openxmlformats.org/package/2006/relationships"><Relationship Type="http://schemas.openxmlformats.org/officeDocument/2006/relationships/customXmlProps" Target="/customXml/itemProps3.xml" Id="rId1" /></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5" ma:contentTypeDescription="Create a new document." ma:contentTypeScope="" ma:versionID="79e60b5bafd725d9b9fc407f22f39c96">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1ae45fa45690b2ef04f4f0afa3e27b05"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F484977-FCA2-42F7-ADAD-8257573164A7}"/>
</file>

<file path=customXml/itemProps2.xml><?xml version="1.0" encoding="utf-8"?>
<ds:datastoreItem xmlns:ds="http://schemas.openxmlformats.org/officeDocument/2006/customXml" ds:itemID="{43BEE8B8-5C19-443C-BDF8-17ED8985BF14}"/>
</file>

<file path=customXml/itemProps3.xml><?xml version="1.0" encoding="utf-8"?>
<ds:datastoreItem xmlns:ds="http://schemas.openxmlformats.org/officeDocument/2006/customXml" ds:itemID="{0B9133B6-C266-4BAB-87E1-944F2DB548E2}"/>
</file>

<file path=docProps/app.xml><?xml version="1.0" encoding="utf-8"?>
<Properties xmlns="http://schemas.openxmlformats.org/officeDocument/2006/extended-properties" xmlns:vt="http://schemas.openxmlformats.org/officeDocument/2006/docPropsVTypes">
  <TotalTime>4918</TotalTime>
  <Words>1623</Words>
  <Application>Microsoft Office PowerPoint</Application>
  <PresentationFormat>Widescreen</PresentationFormat>
  <Paragraphs>99</Paragraphs>
  <Slides>11</Slides>
  <Notes>10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Aptos</vt:lpstr>
      <vt:lpstr>Arial</vt:lpstr>
      <vt:lpstr>Calibri</vt:lpstr>
      <vt:lpstr>Neue Haas Grotesk Text Pro</vt:lpstr>
      <vt:lpstr>Open Sans</vt:lpstr>
      <vt:lpstr>Open Sans Condensed Condensed</vt:lpstr>
      <vt:lpstr>Open Sans ExtraBold</vt:lpstr>
      <vt:lpstr>Open Sans Light</vt:lpstr>
      <vt:lpstr>Times New Roman</vt:lpstr>
      <vt:lpstr>VanillaVTI</vt:lpstr>
      <vt:lpstr>BUILDING A SUSTAINABLE FUTURE THROUGH HERITAGE AND NATURE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Tara Mijailović</dc:creator>
  <cp:lastModifiedBy>Tatjana Klakočar</cp:lastModifiedBy>
  <cp:revision>4</cp:revision>
  <dcterms:created xsi:type="dcterms:W3CDTF">2025-11-06T12:57:30Z</dcterms:created>
  <dcterms:modified xsi:type="dcterms:W3CDTF">2026-01-08T10:55:21Z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