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75"/>
  </p:notesMasterIdLst>
  <p:sldIdLst>
    <p:sldId id="7695" r:id="rId5"/>
    <p:sldId id="7774" r:id="rId6"/>
    <p:sldId id="7696" r:id="rId7"/>
    <p:sldId id="7827" r:id="rId8"/>
    <p:sldId id="7828" r:id="rId9"/>
    <p:sldId id="7776" r:id="rId10"/>
    <p:sldId id="7732" r:id="rId11"/>
    <p:sldId id="7761" r:id="rId12"/>
    <p:sldId id="4352" r:id="rId13"/>
    <p:sldId id="7778" r:id="rId14"/>
    <p:sldId id="7716" r:id="rId15"/>
    <p:sldId id="7779" r:id="rId16"/>
    <p:sldId id="7780" r:id="rId17"/>
    <p:sldId id="7781" r:id="rId18"/>
    <p:sldId id="6508" r:id="rId19"/>
    <p:sldId id="6422" r:id="rId20"/>
    <p:sldId id="7782" r:id="rId21"/>
    <p:sldId id="7783" r:id="rId22"/>
    <p:sldId id="7784" r:id="rId23"/>
    <p:sldId id="6543" r:id="rId24"/>
    <p:sldId id="6521" r:id="rId25"/>
    <p:sldId id="7785" r:id="rId26"/>
    <p:sldId id="7786" r:id="rId27"/>
    <p:sldId id="7787" r:id="rId28"/>
    <p:sldId id="7788" r:id="rId29"/>
    <p:sldId id="7789" r:id="rId30"/>
    <p:sldId id="7795" r:id="rId31"/>
    <p:sldId id="7797" r:id="rId32"/>
    <p:sldId id="7796" r:id="rId33"/>
    <p:sldId id="7798" r:id="rId34"/>
    <p:sldId id="7799" r:id="rId35"/>
    <p:sldId id="7765" r:id="rId36"/>
    <p:sldId id="7802" r:id="rId37"/>
    <p:sldId id="7803" r:id="rId38"/>
    <p:sldId id="7804" r:id="rId39"/>
    <p:sldId id="7805" r:id="rId40"/>
    <p:sldId id="7806" r:id="rId41"/>
    <p:sldId id="7800" r:id="rId42"/>
    <p:sldId id="6544" r:id="rId43"/>
    <p:sldId id="7807" r:id="rId44"/>
    <p:sldId id="7808" r:id="rId45"/>
    <p:sldId id="7746" r:id="rId46"/>
    <p:sldId id="7790" r:id="rId47"/>
    <p:sldId id="7791" r:id="rId48"/>
    <p:sldId id="7809" r:id="rId49"/>
    <p:sldId id="7792" r:id="rId50"/>
    <p:sldId id="7793" r:id="rId51"/>
    <p:sldId id="7794" r:id="rId52"/>
    <p:sldId id="7810" r:id="rId53"/>
    <p:sldId id="6554" r:id="rId54"/>
    <p:sldId id="7822" r:id="rId55"/>
    <p:sldId id="7823" r:id="rId56"/>
    <p:sldId id="7816" r:id="rId57"/>
    <p:sldId id="7817" r:id="rId58"/>
    <p:sldId id="7824" r:id="rId59"/>
    <p:sldId id="7811" r:id="rId60"/>
    <p:sldId id="7818" r:id="rId61"/>
    <p:sldId id="7819" r:id="rId62"/>
    <p:sldId id="7825" r:id="rId63"/>
    <p:sldId id="7820" r:id="rId64"/>
    <p:sldId id="7812" r:id="rId65"/>
    <p:sldId id="7813" r:id="rId66"/>
    <p:sldId id="7821" r:id="rId67"/>
    <p:sldId id="7815" r:id="rId68"/>
    <p:sldId id="7814" r:id="rId69"/>
    <p:sldId id="6529" r:id="rId70"/>
    <p:sldId id="7750" r:id="rId71"/>
    <p:sldId id="7749" r:id="rId72"/>
    <p:sldId id="7777" r:id="rId73"/>
    <p:sldId id="7702" r:id="rId7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49BA07-5AD8-DBE6-CF8D-1978A2CC3BDE}" name="Mojca Polak" initials="MP" userId="S::mojcap@vsgt.si::f5a19fb5-0c1a-495c-9bf1-b8f787f236a4" providerId="AD"/>
  <p188:author id="{AFFBDE77-884B-9F7C-9277-DC642D787AB9}" name="Tatjana Klakočar" initials="TK" userId="S::tatjana.klakocar@vsgt.si::52d434e4-ce75-449b-9aeb-5e821878ed4a" providerId="AD"/>
  <p188:author id="{7185227C-FBA7-F28C-370D-E5FB3AEC3332}" name="Helena Rošker" initials="HR" userId="S::helena.rosker@vsgt.si::7b461ed6-2d3c-4d34-a497-aaaf122d41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9597"/>
    <a:srgbClr val="EC7C69"/>
    <a:srgbClr val="414141"/>
    <a:srgbClr val="FBA63B"/>
    <a:srgbClr val="000000"/>
    <a:srgbClr val="0C4659"/>
    <a:srgbClr val="82CCCA"/>
    <a:srgbClr val="E5BEAC"/>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ematski slog 1 – poudarek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97"/>
    <p:restoredTop sz="94653"/>
  </p:normalViewPr>
  <p:slideViewPr>
    <p:cSldViewPr snapToGrid="0">
      <p:cViewPr varScale="1">
        <p:scale>
          <a:sx n="107" d="100"/>
          <a:sy n="107" d="100"/>
        </p:scale>
        <p:origin x="378" y="78"/>
      </p:cViewPr>
      <p:guideLst/>
    </p:cSldViewPr>
  </p:slideViewPr>
  <p:notesTextViewPr>
    <p:cViewPr>
      <p:scale>
        <a:sx n="1" d="1"/>
        <a:sy n="1" d="1"/>
      </p:scale>
      <p:origin x="0" y="0"/>
    </p:cViewPr>
  </p:notesTextViewPr>
  <p:sorterViewPr>
    <p:cViewPr>
      <p:scale>
        <a:sx n="83" d="100"/>
        <a:sy n="83"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2876435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E961D-E64A-1A86-5F56-7F748BBC94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9A7F0F-82AA-3A96-0382-2AC68673CA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E7A48C-D3F0-1B93-CEBB-13BB77F62F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27E9DA-7560-3A6E-92E7-FF190C60F4AE}"/>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3238747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78E90-D0AF-8320-3845-38436D7549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069337-4501-F40C-8319-7C56AC4ECC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275BAA-D9B9-03D5-9B42-C40127E19F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3D7D553-E7A1-6A5B-993F-A722B998D5B9}"/>
              </a:ext>
            </a:extLst>
          </p:cNvPr>
          <p:cNvSpPr>
            <a:spLocks noGrp="1"/>
          </p:cNvSpPr>
          <p:nvPr>
            <p:ph type="sldNum" sz="quarter" idx="5"/>
          </p:nvPr>
        </p:nvSpPr>
        <p:spPr/>
        <p:txBody>
          <a:bodyPr/>
          <a:lstStyle/>
          <a:p>
            <a:fld id="{4BE5DE82-CF29-044D-9158-06A811149881}" type="slidenum">
              <a:rPr lang="en-US" smtClean="0"/>
              <a:t>31</a:t>
            </a:fld>
            <a:endParaRPr lang="en-US"/>
          </a:p>
        </p:txBody>
      </p:sp>
    </p:spTree>
    <p:extLst>
      <p:ext uri="{BB962C8B-B14F-4D97-AF65-F5344CB8AC3E}">
        <p14:creationId xmlns:p14="http://schemas.microsoft.com/office/powerpoint/2010/main" val="2770965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B37E-964B-AB72-BA13-C9103CF30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C70A7-AFCC-5F48-A82E-6F196DA22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7C27F-1532-692B-4061-917E96A655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E358E8-0DB4-0DE7-512F-B757A9CEFCA6}"/>
              </a:ext>
            </a:extLst>
          </p:cNvPr>
          <p:cNvSpPr>
            <a:spLocks noGrp="1"/>
          </p:cNvSpPr>
          <p:nvPr>
            <p:ph type="sldNum" sz="quarter" idx="5"/>
          </p:nvPr>
        </p:nvSpPr>
        <p:spPr/>
        <p:txBody>
          <a:bodyPr/>
          <a:lstStyle/>
          <a:p>
            <a:fld id="{4BE5DE82-CF29-044D-9158-06A811149881}" type="slidenum">
              <a:rPr lang="en-US" smtClean="0"/>
              <a:t>68</a:t>
            </a:fld>
            <a:endParaRPr lang="en-US"/>
          </a:p>
        </p:txBody>
      </p:sp>
    </p:spTree>
    <p:extLst>
      <p:ext uri="{BB962C8B-B14F-4D97-AF65-F5344CB8AC3E}">
        <p14:creationId xmlns:p14="http://schemas.microsoft.com/office/powerpoint/2010/main" val="9174484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129C6-1F76-D283-6F6B-788DABA71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57BCB9-1CF6-36F4-E0F2-0023BAEBD5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D293B-4BF0-AE22-C8FE-8BE6883D8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977EB6-19B5-B08A-AA08-C34049126E6E}"/>
              </a:ext>
            </a:extLst>
          </p:cNvPr>
          <p:cNvSpPr>
            <a:spLocks noGrp="1"/>
          </p:cNvSpPr>
          <p:nvPr>
            <p:ph type="sldNum" sz="quarter" idx="5"/>
          </p:nvPr>
        </p:nvSpPr>
        <p:spPr/>
        <p:txBody>
          <a:bodyPr/>
          <a:lstStyle/>
          <a:p>
            <a:fld id="{4BE5DE82-CF29-044D-9158-06A811149881}" type="slidenum">
              <a:rPr lang="en-US" smtClean="0"/>
              <a:t>69</a:t>
            </a:fld>
            <a:endParaRPr lang="en-US"/>
          </a:p>
        </p:txBody>
      </p:sp>
    </p:spTree>
    <p:extLst>
      <p:ext uri="{BB962C8B-B14F-4D97-AF65-F5344CB8AC3E}">
        <p14:creationId xmlns:p14="http://schemas.microsoft.com/office/powerpoint/2010/main" val="3205243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B06B32E1-1333-B9C9-D02E-C78BD411386A}"/>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BCCB3D2F-897A-27CD-5C75-B89D591FA62D}"/>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4C4EA820-DE3A-12A9-1C7C-EFCFF69124A5}"/>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3225A569-CB78-8115-DC45-81EA4FB73C9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528BA923-B993-1485-29E9-2A707A899E78}"/>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35B6F4EA-9A13-F839-1D4B-6D585F28A92C}"/>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F74F7AC8-9322-4108-5796-9488BEC51BF5}"/>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6758249D-AC00-D6BC-8380-83E051BE058A}"/>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760382" y="1226454"/>
            <a:ext cx="6421871" cy="4669167"/>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705987" y="1760937"/>
            <a:ext cx="4578368" cy="2928110"/>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5192013" y="1250631"/>
            <a:ext cx="2953721" cy="452458"/>
          </a:xfrm>
          <a:prstGeom prst="rect">
            <a:avLst/>
          </a:prstGeom>
          <a:solidFill>
            <a:srgbClr val="EC7C69"/>
          </a:solidFill>
        </p:spPr>
        <p:txBody>
          <a:bodyPr anchor="ctr">
            <a:noAutofit/>
          </a:bodyPr>
          <a:lstStyle>
            <a:lvl1pPr marL="0" indent="0" algn="ctr">
              <a:lnSpc>
                <a:spcPts val="1200"/>
              </a:lnSpc>
              <a:spcBef>
                <a:spcPts val="0"/>
              </a:spcBef>
              <a:buNone/>
              <a:defRPr sz="12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B1BB1109-D387-7EDE-A820-EB58683BD5E2}"/>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C353D2BD-DB3A-7725-C3B3-2CCC51BD2D4E}"/>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56C89B58-702F-66F9-26F1-D3BD759B739D}"/>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3170C89E-76D3-1067-B605-3092418F53B7}"/>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3965C699-7AA5-7983-BF1B-B09FEC0D1F25}"/>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50BC0CC4-AC8B-DC10-3F58-9B8557E0900E}"/>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C7806AFE-258B-6F2A-9CE1-8DCAF22C035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524CCFDE-E791-3B85-66DA-D05FB210A72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E2FCC890-0D4B-3AC6-6D6A-935512044E8A}"/>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3592CB4E-F8C0-505C-CC32-B9A5A7F87726}"/>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2873E26F-06C8-67FF-A2B6-52E3D3B4F42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6EF5AB75-349D-0DEE-F740-35CA30AB431C}"/>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3AE2E067-6CF3-2B69-5C17-410DAA82BD7F}"/>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3B4F60B9-EA59-7EEE-187A-9860C265BC65}"/>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FB89E468-E332-DDA9-91DD-107B78991A5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A9EA0B8-5D49-1821-7620-0993D0948758}"/>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CEAAE28F-A556-F347-F34F-97D306A3F008}"/>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B8D911ED-3AB8-9BB7-3173-333BFC628E1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06890D07-127B-32B5-816C-B4C33AEA1F7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A48F14EC-5E03-5331-F118-E64EF69872E1}"/>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BE1CE31A-6072-7683-3901-41E332D9BAF1}"/>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3B10779A-AF87-C27C-6F6D-F5C76B7C22F8}"/>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D77B12B6-1FC2-F76F-E574-B95683604922}"/>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253630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BFAD7E-B404-12A4-6ADD-6828E9B51D5D}"/>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7005EBD5-F4AC-89F7-2D3D-337FDD4230A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7F2FCD0B-888F-46D8-8CB1-34B0F7C1EA64}"/>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0C948944-8714-DA5A-B4EC-5D115CF715AC}"/>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8D61C70D-71F6-13A3-47B8-C94399EFF82A}"/>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B88AC433-98E1-F544-4E01-E22C9AB5759F}"/>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A5E3DE47-B046-C221-E38C-161AF3F0F0E4}"/>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450E7A92-FE7A-53B1-90BA-1135E333658A}"/>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5943320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414527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Text + Device 0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9EB892-AD65-7817-1D1C-6DE5B3C98CC9}"/>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826785" y="1328701"/>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325907E3-0771-93CE-7024-2D735F5FD98F}"/>
              </a:ext>
            </a:extLst>
          </p:cNvPr>
          <p:cNvSpPr>
            <a:spLocks noGrp="1"/>
          </p:cNvSpPr>
          <p:nvPr>
            <p:ph type="pic" sz="quarter" idx="13"/>
          </p:nvPr>
        </p:nvSpPr>
        <p:spPr>
          <a:xfrm>
            <a:off x="7319353" y="2884489"/>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15E70579-4373-149A-B7FE-A8B4A41E9D9F}"/>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3" name="Text Placeholder 17">
            <a:extLst>
              <a:ext uri="{FF2B5EF4-FFF2-40B4-BE49-F238E27FC236}">
                <a16:creationId xmlns:a16="http://schemas.microsoft.com/office/drawing/2014/main" id="{634542D4-66C5-78BE-AE1C-5CEB7E19FECA}"/>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4" name="Text Placeholder 23">
            <a:extLst>
              <a:ext uri="{FF2B5EF4-FFF2-40B4-BE49-F238E27FC236}">
                <a16:creationId xmlns:a16="http://schemas.microsoft.com/office/drawing/2014/main" id="{537C8848-429B-9221-B4E9-E95699B11742}"/>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5" name="Text Placeholder 23">
            <a:extLst>
              <a:ext uri="{FF2B5EF4-FFF2-40B4-BE49-F238E27FC236}">
                <a16:creationId xmlns:a16="http://schemas.microsoft.com/office/drawing/2014/main" id="{F2058A62-28C4-F28D-A588-DF165099890A}"/>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06156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2003183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5190EFF-3B6C-F041-17B9-03E7DA3E1E91}"/>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1BF3C018-A57E-95C4-9EB3-8B4A66867DE8}"/>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AC08F966-54D9-57EB-774C-AF88A25D1F29}"/>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0D602D34-6C8F-E332-B784-A6431C285658}"/>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52B6A7B8-086C-6005-4239-921C574C2D77}"/>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DBB59B6D-7528-8E66-934F-15899D5078C5}"/>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F74ADC6D-3AA6-435A-82B5-D30EAA3FA472}"/>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97689B66-FECF-3212-B162-12DF641D9EC2}"/>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5A9C08FB-486E-D54E-2E91-EA5C6669A319}"/>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97C34161-74EB-7EC0-491A-4CACD50C510D}"/>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077E275C-6C8B-CBF6-B6FC-6E72F552ED85}"/>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EBD113A8-C302-3DC6-837B-42A46F929A67}"/>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1BA9B044-DF1E-C918-387B-DD961A756A29}"/>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A26B3CC5-B580-83C6-B620-FD863E8951A8}"/>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6D838A2-2525-193F-2A97-E2986C1524CB}"/>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82258826-921D-503D-3879-716EAF1ACC5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3AE274F4-99C4-2F60-0300-75C38F3FE66C}"/>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4A7A32E-7792-789E-FA64-0EC70650BAFF}"/>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772C84D7-5D46-53B4-105C-D3DAF91ACBD3}"/>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7" name="Slide Number Placeholder 5">
            <a:extLst>
              <a:ext uri="{FF2B5EF4-FFF2-40B4-BE49-F238E27FC236}">
                <a16:creationId xmlns:a16="http://schemas.microsoft.com/office/drawing/2014/main" id="{90774E23-FA45-75F1-4EE6-35EB43EE45BD}"/>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6" r:id="rId36"/>
    <p:sldLayoutId id="2147483917" r:id="rId37"/>
    <p:sldLayoutId id="2147483918" r:id="rId38"/>
    <p:sldLayoutId id="2147483919" r:id="rId39"/>
    <p:sldLayoutId id="2147483920"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hyperlink" Target="https://www.youtube.com/watch?v=_oP0qcjYh6I" TargetMode="External"/><Relationship Id="rId5" Type="http://schemas.openxmlformats.org/officeDocument/2006/relationships/image" Target="../media/image12.png"/><Relationship Id="rId4" Type="http://schemas.openxmlformats.org/officeDocument/2006/relationships/hyperlink" Target="https://www.bentral.com/"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kmetija-urska.si/en/price-list/" TargetMode="External"/><Relationship Id="rId2" Type="http://schemas.openxmlformats.org/officeDocument/2006/relationships/image" Target="../media/image13.png"/><Relationship Id="rId1" Type="http://schemas.openxmlformats.org/officeDocument/2006/relationships/slideLayout" Target="../slideLayouts/slideLayout26.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youtu.be/5sjI1ThdZr8" TargetMode="External"/><Relationship Id="rId2" Type="http://schemas.openxmlformats.org/officeDocument/2006/relationships/image" Target="../media/image20.jpeg"/><Relationship Id="rId1" Type="http://schemas.openxmlformats.org/officeDocument/2006/relationships/slideLayout" Target="../slideLayouts/slideLayout28.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hyperlink" Target="https://www.visitmaribor.si/en/what-to-do/art-and-culture/top-maribor-sights/" TargetMode="External"/><Relationship Id="rId2" Type="http://schemas.openxmlformats.org/officeDocument/2006/relationships/image" Target="../media/image21.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5" Type="http://schemas.openxmlformats.org/officeDocument/2006/relationships/hyperlink" Target="https://www.pikol.si/en/namestitve" TargetMode="External"/><Relationship Id="rId4" Type="http://schemas.openxmlformats.org/officeDocument/2006/relationships/image" Target="../media/image2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5" Type="http://schemas.openxmlformats.org/officeDocument/2006/relationships/hyperlink" Target="https://www.turisticna-kmetija-weiss.si/en/" TargetMode="External"/><Relationship Id="rId4" Type="http://schemas.openxmlformats.org/officeDocument/2006/relationships/image" Target="../media/image24.jpeg"/></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36.xml"/></Relationships>
</file>

<file path=ppt/slides/_rels/slide4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36.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5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6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5" Type="http://schemas.openxmlformats.org/officeDocument/2006/relationships/hyperlink" Target="https://www.jeruzalem-slovenija.si/en-gb/nastanitve/razprseni-hotel" TargetMode="External"/><Relationship Id="rId4" Type="http://schemas.openxmlformats.org/officeDocument/2006/relationships/image" Target="../media/image31.png"/></Relationships>
</file>

<file path=ppt/slides/_rels/slide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66.xml.rels><?xml version="1.0" encoding="UTF-8" standalone="yes"?>
<Relationships xmlns="http://schemas.openxmlformats.org/package/2006/relationships"><Relationship Id="rId3" Type="http://schemas.openxmlformats.org/officeDocument/2006/relationships/hyperlink" Target="https://www.izvornoslovensko.si/" TargetMode="External"/><Relationship Id="rId2" Type="http://schemas.openxmlformats.org/officeDocument/2006/relationships/image" Target="../media/image32.png"/><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slideLayout" Target="../slideLayouts/slideLayout36.xml"/><Relationship Id="rId4" Type="http://schemas.openxmlformats.org/officeDocument/2006/relationships/image" Target="../media/image1.png"/></Relationships>
</file>

<file path=ppt/slides/_rels/slide68.xml.rels><?xml version="1.0" encoding="UTF-8" standalone="yes"?>
<Relationships xmlns="http://schemas.openxmlformats.org/package/2006/relationships"><Relationship Id="rId3" Type="http://schemas.openxmlformats.org/officeDocument/2006/relationships/hyperlink" Target="https://operto.com/blog/hotel-guest-journey/" TargetMode="External"/><Relationship Id="rId2" Type="http://schemas.openxmlformats.org/officeDocument/2006/relationships/notesSlide" Target="../notesSlides/notesSlide4.xml"/><Relationship Id="rId1" Type="http://schemas.openxmlformats.org/officeDocument/2006/relationships/slideLayout" Target="../slideLayouts/slideLayout37.xml"/><Relationship Id="rId5" Type="http://schemas.openxmlformats.org/officeDocument/2006/relationships/image" Target="../media/image33.png"/><Relationship Id="rId4" Type="http://schemas.openxmlformats.org/officeDocument/2006/relationships/image" Target="../media/image4.png"/></Relationships>
</file>

<file path=ppt/slides/_rels/slide69.xml.rels><?xml version="1.0" encoding="UTF-8" standalone="yes"?>
<Relationships xmlns="http://schemas.openxmlformats.org/package/2006/relationships"><Relationship Id="rId3" Type="http://schemas.openxmlformats.org/officeDocument/2006/relationships/hyperlink" Target="https://www.forbes.com/councils/forbesbusinesscouncil/2025/03/17/hospitality-in-the-digital-age-managing-quality-without-being-on-site/" TargetMode="External"/><Relationship Id="rId2" Type="http://schemas.openxmlformats.org/officeDocument/2006/relationships/notesSlide" Target="../notesSlides/notesSlide5.xml"/><Relationship Id="rId1" Type="http://schemas.openxmlformats.org/officeDocument/2006/relationships/slideLayout" Target="../slideLayouts/slideLayout37.xml"/><Relationship Id="rId5" Type="http://schemas.openxmlformats.org/officeDocument/2006/relationships/image" Target="../media/image34.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1" descr="Slika, ki vsebuje besede oblačila, človeški obraz, oseba, obleka&#10;&#10;Vsebina, ustvarjena z UI, morda ni pravilna.">
            <a:extLst>
              <a:ext uri="{FF2B5EF4-FFF2-40B4-BE49-F238E27FC236}">
                <a16:creationId xmlns:a16="http://schemas.microsoft.com/office/drawing/2014/main" id="{43A05762-E471-04F6-8E05-565B2CCBE4BB}"/>
              </a:ext>
            </a:extLst>
          </p:cNvPr>
          <p:cNvPicPr>
            <a:picLocks noGrp="1" noChangeAspect="1"/>
          </p:cNvPicPr>
          <p:nvPr>
            <p:ph type="pic" sz="quarter" idx="19"/>
          </p:nvPr>
        </p:nvPicPr>
        <p:blipFill>
          <a:blip r:embed="rId2"/>
          <a:srcRect l="517" r="517"/>
          <a:stretch/>
        </p:blipFill>
        <p:spPr>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p:spPr>
      </p:pic>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Module 5 </a:t>
            </a:r>
            <a:r>
              <a:rPr lang="en-GB" b="0" dirty="0"/>
              <a:t>(Part 1)</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Guest Experience - Hosting with Heart, Remote Impact &amp; Viability</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a:t>
            </a:r>
            <a:r>
              <a:rPr lang="en-GB" sz="3200" b="1" dirty="0" err="1"/>
              <a:t>epicstays</a:t>
            </a:r>
            <a:r>
              <a:rPr lang="en-GB" sz="3200" dirty="0" err="1"/>
              <a:t>.eu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6120830" y="2249394"/>
            <a:ext cx="3580276" cy="2659133"/>
          </a:xfrm>
          <a:prstGeom prst="rect">
            <a:avLst/>
          </a:prstGeom>
        </p:spPr>
      </p:pic>
      <p:sp>
        <p:nvSpPr>
          <p:cNvPr id="11" name="Text Placeholder 10">
            <a:extLst>
              <a:ext uri="{FF2B5EF4-FFF2-40B4-BE49-F238E27FC236}">
                <a16:creationId xmlns:a16="http://schemas.microsoft.com/office/drawing/2014/main" id="{1C5AD9F2-07CA-46B6-D7BC-FBB9262431A9}"/>
              </a:ext>
            </a:extLst>
          </p:cNvPr>
          <p:cNvSpPr>
            <a:spLocks noGrp="1"/>
          </p:cNvSpPr>
          <p:nvPr>
            <p:ph type="body" sz="quarter" idx="65"/>
          </p:nvPr>
        </p:nvSpPr>
        <p:spPr>
          <a:xfrm>
            <a:off x="7806267" y="778060"/>
            <a:ext cx="4385733" cy="452458"/>
          </a:xfrm>
          <a:solidFill>
            <a:srgbClr val="EC7C69"/>
          </a:solidFill>
        </p:spPr>
        <p:txBody>
          <a:bodyPr/>
          <a:lstStyle/>
          <a:p>
            <a:pPr algn="ctr"/>
            <a:r>
              <a:rPr lang="en-GB" sz="1200" dirty="0"/>
              <a:t>Photo Credit: VSGT Maribor, Slovenia </a:t>
            </a:r>
          </a:p>
        </p:txBody>
      </p:sp>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DC978-5247-8561-CD71-6CA22367C73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EB50580-04D8-5AF1-5AB5-AA0F6CE9B1C9}"/>
              </a:ext>
            </a:extLst>
          </p:cNvPr>
          <p:cNvSpPr>
            <a:spLocks noGrp="1"/>
          </p:cNvSpPr>
          <p:nvPr>
            <p:ph type="body" sz="quarter" idx="16"/>
          </p:nvPr>
        </p:nvSpPr>
        <p:spPr>
          <a:xfrm>
            <a:off x="457303" y="349193"/>
            <a:ext cx="10614687" cy="803654"/>
          </a:xfrm>
        </p:spPr>
        <p:txBody>
          <a:bodyPr lIns="91440" tIns="45720" rIns="91440" bIns="45720" anchor="t">
            <a:noAutofit/>
          </a:bodyPr>
          <a:lstStyle/>
          <a:p>
            <a:r>
              <a:rPr lang="en-US" dirty="0">
                <a:ea typeface="Calibri"/>
                <a:cs typeface="Calibri"/>
              </a:rPr>
              <a:t>Guest Journey</a:t>
            </a:r>
          </a:p>
        </p:txBody>
      </p:sp>
      <p:cxnSp>
        <p:nvCxnSpPr>
          <p:cNvPr id="2" name="Straight Connector 1">
            <a:extLst>
              <a:ext uri="{FF2B5EF4-FFF2-40B4-BE49-F238E27FC236}">
                <a16:creationId xmlns:a16="http://schemas.microsoft.com/office/drawing/2014/main" id="{B40FB76C-8F8D-1DA4-0DE0-3E4A758C8AD4}"/>
              </a:ext>
            </a:extLst>
          </p:cNvPr>
          <p:cNvCxnSpPr>
            <a:cxnSpLocks/>
          </p:cNvCxnSpPr>
          <p:nvPr/>
        </p:nvCxnSpPr>
        <p:spPr>
          <a:xfrm>
            <a:off x="0" y="1046674"/>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aphicFrame>
        <p:nvGraphicFramePr>
          <p:cNvPr id="8" name="Tabela 7">
            <a:extLst>
              <a:ext uri="{FF2B5EF4-FFF2-40B4-BE49-F238E27FC236}">
                <a16:creationId xmlns:a16="http://schemas.microsoft.com/office/drawing/2014/main" id="{6F3C65A4-91CD-3669-A688-FED18BC4249E}"/>
              </a:ext>
            </a:extLst>
          </p:cNvPr>
          <p:cNvGraphicFramePr>
            <a:graphicFrameLocks noGrp="1"/>
          </p:cNvGraphicFramePr>
          <p:nvPr>
            <p:extLst>
              <p:ext uri="{D42A27DB-BD31-4B8C-83A1-F6EECF244321}">
                <p14:modId xmlns:p14="http://schemas.microsoft.com/office/powerpoint/2010/main" val="3930830342"/>
              </p:ext>
            </p:extLst>
          </p:nvPr>
        </p:nvGraphicFramePr>
        <p:xfrm>
          <a:off x="494860" y="1345788"/>
          <a:ext cx="11082097" cy="3477420"/>
        </p:xfrm>
        <a:graphic>
          <a:graphicData uri="http://schemas.openxmlformats.org/drawingml/2006/table">
            <a:tbl>
              <a:tblPr firstRow="1" bandRow="1">
                <a:tableStyleId>{5C22544A-7EE6-4342-B048-85BDC9FD1C3A}</a:tableStyleId>
              </a:tblPr>
              <a:tblGrid>
                <a:gridCol w="1463491">
                  <a:extLst>
                    <a:ext uri="{9D8B030D-6E8A-4147-A177-3AD203B41FA5}">
                      <a16:colId xmlns:a16="http://schemas.microsoft.com/office/drawing/2014/main" val="1886933163"/>
                    </a:ext>
                  </a:extLst>
                </a:gridCol>
                <a:gridCol w="1307034">
                  <a:extLst>
                    <a:ext uri="{9D8B030D-6E8A-4147-A177-3AD203B41FA5}">
                      <a16:colId xmlns:a16="http://schemas.microsoft.com/office/drawing/2014/main" val="3141866495"/>
                    </a:ext>
                  </a:extLst>
                </a:gridCol>
                <a:gridCol w="1385262">
                  <a:extLst>
                    <a:ext uri="{9D8B030D-6E8A-4147-A177-3AD203B41FA5}">
                      <a16:colId xmlns:a16="http://schemas.microsoft.com/office/drawing/2014/main" val="421359927"/>
                    </a:ext>
                  </a:extLst>
                </a:gridCol>
                <a:gridCol w="1385262">
                  <a:extLst>
                    <a:ext uri="{9D8B030D-6E8A-4147-A177-3AD203B41FA5}">
                      <a16:colId xmlns:a16="http://schemas.microsoft.com/office/drawing/2014/main" val="1178434084"/>
                    </a:ext>
                  </a:extLst>
                </a:gridCol>
                <a:gridCol w="1385262">
                  <a:extLst>
                    <a:ext uri="{9D8B030D-6E8A-4147-A177-3AD203B41FA5}">
                      <a16:colId xmlns:a16="http://schemas.microsoft.com/office/drawing/2014/main" val="2270773007"/>
                    </a:ext>
                  </a:extLst>
                </a:gridCol>
                <a:gridCol w="1385262">
                  <a:extLst>
                    <a:ext uri="{9D8B030D-6E8A-4147-A177-3AD203B41FA5}">
                      <a16:colId xmlns:a16="http://schemas.microsoft.com/office/drawing/2014/main" val="2044698918"/>
                    </a:ext>
                  </a:extLst>
                </a:gridCol>
                <a:gridCol w="1385262">
                  <a:extLst>
                    <a:ext uri="{9D8B030D-6E8A-4147-A177-3AD203B41FA5}">
                      <a16:colId xmlns:a16="http://schemas.microsoft.com/office/drawing/2014/main" val="926010109"/>
                    </a:ext>
                  </a:extLst>
                </a:gridCol>
                <a:gridCol w="1385262">
                  <a:extLst>
                    <a:ext uri="{9D8B030D-6E8A-4147-A177-3AD203B41FA5}">
                      <a16:colId xmlns:a16="http://schemas.microsoft.com/office/drawing/2014/main" val="772395447"/>
                    </a:ext>
                  </a:extLst>
                </a:gridCol>
              </a:tblGrid>
              <a:tr h="1008032">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Stages of Guest Journey</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Inspiration and </a:t>
                      </a:r>
                      <a:r>
                        <a:rPr lang="en-IE" sz="1900" dirty="0">
                          <a:solidFill>
                            <a:schemeClr val="bg1"/>
                          </a:solidFill>
                          <a:latin typeface="Calibri" panose="020F0502020204030204" pitchFamily="34" charset="0"/>
                          <a:cs typeface="Calibri" panose="020F0502020204030204" pitchFamily="34" charset="0"/>
                        </a:rPr>
                        <a:t>R</a:t>
                      </a:r>
                      <a:r>
                        <a:rPr lang="sl-SI" sz="1900" dirty="0">
                          <a:solidFill>
                            <a:schemeClr val="bg1"/>
                          </a:solidFill>
                          <a:latin typeface="Calibri" panose="020F0502020204030204" pitchFamily="34" charset="0"/>
                          <a:cs typeface="Calibri" panose="020F0502020204030204" pitchFamily="34" charset="0"/>
                        </a:rPr>
                        <a:t>ese</a:t>
                      </a:r>
                      <a:r>
                        <a:rPr lang="en-IE" sz="1900" dirty="0">
                          <a:solidFill>
                            <a:schemeClr val="bg1"/>
                          </a:solidFill>
                          <a:latin typeface="Calibri" panose="020F0502020204030204" pitchFamily="34" charset="0"/>
                          <a:cs typeface="Calibri" panose="020F0502020204030204" pitchFamily="34" charset="0"/>
                        </a:rPr>
                        <a:t>a</a:t>
                      </a:r>
                      <a:r>
                        <a:rPr lang="sl-SI" sz="1900" dirty="0">
                          <a:solidFill>
                            <a:schemeClr val="bg1"/>
                          </a:solidFill>
                          <a:latin typeface="Calibri" panose="020F0502020204030204" pitchFamily="34" charset="0"/>
                          <a:cs typeface="Calibri" panose="020F0502020204030204" pitchFamily="34" charset="0"/>
                        </a:rPr>
                        <a:t>rch</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Booking</a:t>
                      </a:r>
                      <a:r>
                        <a:rPr lang="en-IE" sz="1900" dirty="0">
                          <a:solidFill>
                            <a:schemeClr val="bg1"/>
                          </a:solidFill>
                          <a:latin typeface="Calibri" panose="020F0502020204030204" pitchFamily="34" charset="0"/>
                          <a:cs typeface="Calibri" panose="020F0502020204030204" pitchFamily="34" charset="0"/>
                        </a:rPr>
                        <a:t>s</a:t>
                      </a:r>
                      <a:endParaRPr lang="sl-SI" sz="1900" dirty="0">
                        <a:solidFill>
                          <a:schemeClr val="bg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Pre-arrival </a:t>
                      </a:r>
                      <a:r>
                        <a:rPr lang="en-IE" sz="1900" dirty="0">
                          <a:solidFill>
                            <a:schemeClr val="bg1"/>
                          </a:solidFill>
                          <a:latin typeface="Calibri" panose="020F0502020204030204" pitchFamily="34" charset="0"/>
                          <a:cs typeface="Calibri" panose="020F0502020204030204" pitchFamily="34" charset="0"/>
                        </a:rPr>
                        <a:t>P</a:t>
                      </a:r>
                      <a:r>
                        <a:rPr lang="sl-SI" sz="1900" dirty="0">
                          <a:solidFill>
                            <a:schemeClr val="bg1"/>
                          </a:solidFill>
                          <a:latin typeface="Calibri" panose="020F0502020204030204" pitchFamily="34" charset="0"/>
                          <a:cs typeface="Calibri" panose="020F0502020204030204" pitchFamily="34" charset="0"/>
                        </a:rPr>
                        <a:t>lanning</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Check-in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Stay</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Check-out</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Review and </a:t>
                      </a:r>
                      <a:r>
                        <a:rPr lang="en-IE" sz="1900" dirty="0">
                          <a:solidFill>
                            <a:schemeClr val="bg1"/>
                          </a:solidFill>
                          <a:latin typeface="Calibri" panose="020F0502020204030204" pitchFamily="34" charset="0"/>
                          <a:cs typeface="Calibri" panose="020F0502020204030204" pitchFamily="34" charset="0"/>
                        </a:rPr>
                        <a:t>P</a:t>
                      </a:r>
                      <a:r>
                        <a:rPr lang="sl-SI" sz="1900" dirty="0">
                          <a:solidFill>
                            <a:schemeClr val="bg1"/>
                          </a:solidFill>
                          <a:latin typeface="Calibri" panose="020F0502020204030204" pitchFamily="34" charset="0"/>
                          <a:cs typeface="Calibri" panose="020F0502020204030204" pitchFamily="34" charset="0"/>
                        </a:rPr>
                        <a:t>ost-stay</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extLst>
                  <a:ext uri="{0D108BD9-81ED-4DB2-BD59-A6C34878D82A}">
                    <a16:rowId xmlns:a16="http://schemas.microsoft.com/office/drawing/2014/main" val="1387785908"/>
                  </a:ext>
                </a:extLst>
              </a:tr>
              <a:tr h="1008032">
                <a:tc>
                  <a:txBody>
                    <a:bodyPr/>
                    <a:lstStyle/>
                    <a:p>
                      <a:pPr>
                        <a:lnSpc>
                          <a:spcPts val="1960"/>
                        </a:lnSpc>
                      </a:pPr>
                      <a:r>
                        <a:rPr lang="sl-SI" sz="1900" b="1" dirty="0">
                          <a:solidFill>
                            <a:srgbClr val="459597"/>
                          </a:solidFill>
                          <a:latin typeface="Calibri" panose="020F0502020204030204" pitchFamily="34" charset="0"/>
                          <a:cs typeface="Calibri" panose="020F0502020204030204" pitchFamily="34" charset="0"/>
                        </a:rPr>
                        <a:t>Actions</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err="1">
                          <a:solidFill>
                            <a:srgbClr val="414141"/>
                          </a:solidFill>
                          <a:latin typeface="Calibri" panose="020F0502020204030204" pitchFamily="34" charset="0"/>
                          <a:cs typeface="Calibri" panose="020F0502020204030204" pitchFamily="34" charset="0"/>
                        </a:rPr>
                        <a:t>Review</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your</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online</a:t>
                      </a:r>
                      <a:r>
                        <a:rPr lang="sl-SI" sz="1700">
                          <a:solidFill>
                            <a:srgbClr val="414141"/>
                          </a:solidFill>
                          <a:latin typeface="Calibri" panose="020F0502020204030204" pitchFamily="34" charset="0"/>
                          <a:cs typeface="Calibri" panose="020F0502020204030204" pitchFamily="34" charset="0"/>
                        </a:rPr>
                        <a:t> rating, OTA </a:t>
                      </a:r>
                      <a:r>
                        <a:rPr lang="sl-SI" sz="1700" err="1">
                          <a:solidFill>
                            <a:srgbClr val="414141"/>
                          </a:solidFill>
                          <a:latin typeface="Calibri" panose="020F0502020204030204" pitchFamily="34" charset="0"/>
                          <a:cs typeface="Calibri" panose="020F0502020204030204" pitchFamily="34" charset="0"/>
                        </a:rPr>
                        <a:t>listings</a:t>
                      </a:r>
                      <a:r>
                        <a:rPr lang="sl-SI" sz="1700">
                          <a:solidFill>
                            <a:srgbClr val="414141"/>
                          </a:solidFill>
                          <a:latin typeface="Calibri" panose="020F0502020204030204" pitchFamily="34" charset="0"/>
                          <a:cs typeface="Calibri" panose="020F0502020204030204" pitchFamily="34" charset="0"/>
                        </a:rPr>
                        <a:t>, social </a:t>
                      </a:r>
                      <a:r>
                        <a:rPr lang="sl-SI" sz="1700" err="1">
                          <a:solidFill>
                            <a:srgbClr val="414141"/>
                          </a:solidFill>
                          <a:latin typeface="Calibri" panose="020F0502020204030204" pitchFamily="34" charset="0"/>
                          <a:cs typeface="Calibri" panose="020F0502020204030204" pitchFamily="34" charset="0"/>
                        </a:rPr>
                        <a:t>media</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and</a:t>
                      </a:r>
                      <a:r>
                        <a:rPr lang="sl-SI" sz="1700">
                          <a:solidFill>
                            <a:srgbClr val="414141"/>
                          </a:solidFill>
                          <a:latin typeface="Calibri" panose="020F0502020204030204" pitchFamily="34" charset="0"/>
                          <a:cs typeface="Calibri" panose="020F0502020204030204" pitchFamily="34" charset="0"/>
                        </a:rPr>
                        <a:t> post-</a:t>
                      </a:r>
                      <a:r>
                        <a:rPr lang="sl-SI" sz="1700" err="1">
                          <a:solidFill>
                            <a:srgbClr val="414141"/>
                          </a:solidFill>
                          <a:latin typeface="Calibri" panose="020F0502020204030204" pitchFamily="34" charset="0"/>
                          <a:cs typeface="Calibri" panose="020F0502020204030204" pitchFamily="34" charset="0"/>
                        </a:rPr>
                        <a:t>stay</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survey</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results</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err="1">
                          <a:solidFill>
                            <a:srgbClr val="414141"/>
                          </a:solidFill>
                          <a:latin typeface="Calibri" panose="020F0502020204030204" pitchFamily="34" charset="0"/>
                          <a:cs typeface="Calibri" panose="020F0502020204030204" pitchFamily="34" charset="0"/>
                        </a:rPr>
                        <a:t>Define</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where</a:t>
                      </a:r>
                      <a:r>
                        <a:rPr lang="sl-SI" sz="1700">
                          <a:solidFill>
                            <a:srgbClr val="414141"/>
                          </a:solidFill>
                          <a:latin typeface="Calibri" panose="020F0502020204030204" pitchFamily="34" charset="0"/>
                          <a:cs typeface="Calibri" panose="020F0502020204030204" pitchFamily="34" charset="0"/>
                        </a:rPr>
                        <a:t> to list, </a:t>
                      </a:r>
                      <a:r>
                        <a:rPr lang="sl-SI" sz="1700" err="1">
                          <a:solidFill>
                            <a:srgbClr val="414141"/>
                          </a:solidFill>
                          <a:latin typeface="Calibri" panose="020F0502020204030204" pitchFamily="34" charset="0"/>
                          <a:cs typeface="Calibri" panose="020F0502020204030204" pitchFamily="34" charset="0"/>
                        </a:rPr>
                        <a:t>Evaluate</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your</a:t>
                      </a:r>
                      <a:r>
                        <a:rPr lang="sl-SI" sz="1700">
                          <a:solidFill>
                            <a:srgbClr val="414141"/>
                          </a:solidFill>
                          <a:latin typeface="Calibri" panose="020F0502020204030204" pitchFamily="34" charset="0"/>
                          <a:cs typeface="Calibri" panose="020F0502020204030204" pitchFamily="34" charset="0"/>
                        </a:rPr>
                        <a:t> e-mail marketing </a:t>
                      </a:r>
                      <a:r>
                        <a:rPr lang="sl-SI" sz="1700" err="1">
                          <a:solidFill>
                            <a:srgbClr val="414141"/>
                          </a:solidFill>
                          <a:latin typeface="Calibri" panose="020F0502020204030204" pitchFamily="34" charset="0"/>
                          <a:cs typeface="Calibri" panose="020F0502020204030204" pitchFamily="34" charset="0"/>
                        </a:rPr>
                        <a:t>strategy</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and</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customer</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support</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ratings</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err="1">
                          <a:solidFill>
                            <a:srgbClr val="414141"/>
                          </a:solidFill>
                          <a:latin typeface="Calibri" panose="020F0502020204030204" pitchFamily="34" charset="0"/>
                          <a:cs typeface="Calibri" panose="020F0502020204030204" pitchFamily="34" charset="0"/>
                        </a:rPr>
                        <a:t>Review</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your</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communication</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with</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guests</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and</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anticipate</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frequently</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asked</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questions</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Check your reviews and see if it`s easy to access your hotel. Evaluate your communication with guests. </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Run a </a:t>
                      </a:r>
                      <a:r>
                        <a:rPr lang="en-US" sz="1700" dirty="0">
                          <a:solidFill>
                            <a:srgbClr val="414141"/>
                          </a:solidFill>
                          <a:latin typeface="Calibri" panose="020F0502020204030204" pitchFamily="34" charset="0"/>
                          <a:cs typeface="Calibri" panose="020F0502020204030204" pitchFamily="34" charset="0"/>
                        </a:rPr>
                        <a:t>health check on your rooms, communication, and </a:t>
                      </a:r>
                      <a:r>
                        <a:rPr lang="sl-SI" sz="1700" dirty="0">
                          <a:solidFill>
                            <a:srgbClr val="414141"/>
                          </a:solidFill>
                          <a:latin typeface="Calibri" panose="020F0502020204030204" pitchFamily="34" charset="0"/>
                          <a:cs typeface="Calibri" panose="020F0502020204030204" pitchFamily="34" charset="0"/>
                        </a:rPr>
                        <a:t>staff. Upsell and improve your tech stack. </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Review the check-out process </a:t>
                      </a:r>
                      <a:r>
                        <a:rPr lang="sl-SI" sz="1700" b="0" i="0" u="none" strike="noStrike" noProof="0" dirty="0">
                          <a:solidFill>
                            <a:srgbClr val="414141"/>
                          </a:solidFill>
                          <a:latin typeface="Calibri" panose="020F0502020204030204" pitchFamily="34" charset="0"/>
                          <a:cs typeface="Calibri" panose="020F0502020204030204" pitchFamily="34" charset="0"/>
                        </a:rPr>
                        <a:t>and post-stay survey answers. </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Analyze the feedback, reed and answer online review, and build a strategy to connect with guest post-stay. </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extLst>
                  <a:ext uri="{0D108BD9-81ED-4DB2-BD59-A6C34878D82A}">
                    <a16:rowId xmlns:a16="http://schemas.microsoft.com/office/drawing/2014/main" val="1403744945"/>
                  </a:ext>
                </a:extLst>
              </a:tr>
            </a:tbl>
          </a:graphicData>
        </a:graphic>
      </p:graphicFrame>
      <p:pic>
        <p:nvPicPr>
          <p:cNvPr id="5" name="Picture 4">
            <a:extLst>
              <a:ext uri="{FF2B5EF4-FFF2-40B4-BE49-F238E27FC236}">
                <a16:creationId xmlns:a16="http://schemas.microsoft.com/office/drawing/2014/main" id="{D9391D41-C166-90EA-30FD-4B8E0E0A51F6}"/>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128488" y="4760014"/>
            <a:ext cx="3580276" cy="2659133"/>
          </a:xfrm>
          <a:prstGeom prst="rect">
            <a:avLst/>
          </a:prstGeom>
        </p:spPr>
      </p:pic>
      <p:sp>
        <p:nvSpPr>
          <p:cNvPr id="6" name="Slide Number Placeholder 5">
            <a:extLst>
              <a:ext uri="{FF2B5EF4-FFF2-40B4-BE49-F238E27FC236}">
                <a16:creationId xmlns:a16="http://schemas.microsoft.com/office/drawing/2014/main" id="{0ABD8E9B-5419-B1BF-0F66-76C3A243EE9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10</a:t>
            </a:fld>
            <a:endParaRPr lang="fr-CA" sz="1200" dirty="0"/>
          </a:p>
        </p:txBody>
      </p:sp>
    </p:spTree>
    <p:extLst>
      <p:ext uri="{BB962C8B-B14F-4D97-AF65-F5344CB8AC3E}">
        <p14:creationId xmlns:p14="http://schemas.microsoft.com/office/powerpoint/2010/main" val="1091860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6238020" cy="803654"/>
          </a:xfrm>
          <a:prstGeom prst="rect">
            <a:avLst/>
          </a:prstGeom>
        </p:spPr>
        <p:txBody>
          <a:bodyPr/>
          <a:lstStyle/>
          <a:p>
            <a:pPr>
              <a:lnSpc>
                <a:spcPts val="2960"/>
              </a:lnSpc>
            </a:pPr>
            <a:r>
              <a:rPr lang="en-GB" dirty="0"/>
              <a:t>Designing the Full Guest Experience</a:t>
            </a:r>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1881924"/>
            <a:ext cx="7511395"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Being a great host means thinking about the full guest journey, not just the stay itself. Guests start forming opinions from the moment they see your listing. Clear information, friendly messages, and a smooth booking process all help make a great first impression. When they arrive, they should feel welcome and know what to expect.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During their stay, comfort and small helpful details can really stand out. After they leave, a kind follow-up message or thank you can leave a lasting impression. This full journey builds trust and makes guests more likely to come back. In this part, you will learn how to plan each step of the journey with care. You don’t need to be perfect - just consistent, friendly, and thoughtful. </a:t>
            </a:r>
          </a:p>
          <a:p>
            <a:pPr>
              <a:lnSpc>
                <a:spcPts val="2340"/>
              </a:lnSpc>
            </a:pPr>
            <a:r>
              <a:rPr lang="en-GB" b="0" i="0" dirty="0">
                <a:effectLst/>
                <a:latin typeface="Calibri"/>
                <a:ea typeface="Calibri"/>
                <a:cs typeface="Calibri"/>
              </a:rPr>
              <a:t>A well-designed guest experience makes your place memorable and your reviews stronger.</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11</a:t>
            </a:fld>
            <a:endParaRPr lang="fr-CA" sz="1200" dirty="0"/>
          </a:p>
        </p:txBody>
      </p:sp>
    </p:spTree>
    <p:extLst>
      <p:ext uri="{BB962C8B-B14F-4D97-AF65-F5344CB8AC3E}">
        <p14:creationId xmlns:p14="http://schemas.microsoft.com/office/powerpoint/2010/main" val="2565865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2E6C5-A9A5-9B79-8F03-7761411236E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E290928-246F-0D58-19F7-B5194F6C7240}"/>
              </a:ext>
            </a:extLst>
          </p:cNvPr>
          <p:cNvSpPr txBox="1">
            <a:spLocks/>
          </p:cNvSpPr>
          <p:nvPr/>
        </p:nvSpPr>
        <p:spPr>
          <a:xfrm>
            <a:off x="629645" y="307773"/>
            <a:ext cx="882459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Understanding the Guest Journey: </a:t>
            </a:r>
          </a:p>
          <a:p>
            <a:pPr>
              <a:lnSpc>
                <a:spcPts val="3720"/>
              </a:lnSpc>
            </a:pPr>
            <a:r>
              <a:rPr lang="en-US" dirty="0"/>
              <a:t>Before, During, and After</a:t>
            </a:r>
          </a:p>
          <a:p>
            <a:pPr>
              <a:lnSpc>
                <a:spcPts val="3720"/>
              </a:lnSpc>
            </a:pPr>
            <a:endParaRPr lang="en-US" dirty="0"/>
          </a:p>
        </p:txBody>
      </p:sp>
      <p:cxnSp>
        <p:nvCxnSpPr>
          <p:cNvPr id="10" name="Straight Connector 9">
            <a:extLst>
              <a:ext uri="{FF2B5EF4-FFF2-40B4-BE49-F238E27FC236}">
                <a16:creationId xmlns:a16="http://schemas.microsoft.com/office/drawing/2014/main" id="{C00B059D-C657-74D8-17C8-3CBBB8EA71F6}"/>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1267AEC1-E051-6220-7055-7814DF99FF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12</a:t>
            </a:fld>
            <a:endParaRPr lang="fr-CA" sz="1200" dirty="0"/>
          </a:p>
        </p:txBody>
      </p:sp>
      <p:sp>
        <p:nvSpPr>
          <p:cNvPr id="4" name="Text Placeholder 5">
            <a:extLst>
              <a:ext uri="{FF2B5EF4-FFF2-40B4-BE49-F238E27FC236}">
                <a16:creationId xmlns:a16="http://schemas.microsoft.com/office/drawing/2014/main" id="{17022490-C0E6-1FA4-19A5-99A11DEFDAA7}"/>
              </a:ext>
            </a:extLst>
          </p:cNvPr>
          <p:cNvSpPr txBox="1">
            <a:spLocks/>
          </p:cNvSpPr>
          <p:nvPr/>
        </p:nvSpPr>
        <p:spPr>
          <a:xfrm>
            <a:off x="629645" y="2040681"/>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7D721EB9-3E10-CB97-ABBA-8CBC5BD27CAE}"/>
              </a:ext>
            </a:extLst>
          </p:cNvPr>
          <p:cNvSpPr txBox="1">
            <a:spLocks/>
          </p:cNvSpPr>
          <p:nvPr/>
        </p:nvSpPr>
        <p:spPr>
          <a:xfrm>
            <a:off x="629645" y="2681045"/>
            <a:ext cx="54422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Before the stay: </a:t>
            </a:r>
            <a:r>
              <a:rPr lang="en-GB" sz="2200" dirty="0">
                <a:solidFill>
                  <a:srgbClr val="414141"/>
                </a:solidFill>
              </a:rPr>
              <a:t>Ensure your listing is clear, complete, and honest (photos, location, house rules, check-in info). Send a welcome message after booking with practical details and a warm tone.</a:t>
            </a:r>
          </a:p>
          <a:p>
            <a:pPr marL="342900" indent="-342900">
              <a:lnSpc>
                <a:spcPts val="2240"/>
              </a:lnSpc>
              <a:buClr>
                <a:srgbClr val="459597"/>
              </a:buClr>
              <a:buFont typeface="Arial" panose="020B0604020202020204" pitchFamily="34" charset="0"/>
              <a:buChar char="•"/>
            </a:pPr>
            <a:r>
              <a:rPr lang="en-GB" sz="2200" b="1" dirty="0">
                <a:solidFill>
                  <a:srgbClr val="EC7C69"/>
                </a:solidFill>
              </a:rPr>
              <a:t>During the stay: </a:t>
            </a:r>
            <a:r>
              <a:rPr lang="en-GB" sz="2200" dirty="0">
                <a:solidFill>
                  <a:srgbClr val="414141"/>
                </a:solidFill>
              </a:rPr>
              <a:t>Make sure the space is clean, comfortable, and well-prepared. Offer a short printed or digital welcome guide with local tips and house instructions.</a:t>
            </a:r>
          </a:p>
          <a:p>
            <a:pPr marL="342900" indent="-342900">
              <a:lnSpc>
                <a:spcPts val="2240"/>
              </a:lnSpc>
              <a:buClr>
                <a:srgbClr val="459597"/>
              </a:buClr>
              <a:buFont typeface="Arial" panose="020B0604020202020204" pitchFamily="34" charset="0"/>
              <a:buChar char="•"/>
            </a:pPr>
            <a:r>
              <a:rPr lang="en-GB" sz="2200" b="1" dirty="0">
                <a:solidFill>
                  <a:srgbClr val="EC7C69"/>
                </a:solidFill>
              </a:rPr>
              <a:t>After the stay: </a:t>
            </a:r>
            <a:r>
              <a:rPr lang="en-GB" sz="2200" dirty="0">
                <a:solidFill>
                  <a:srgbClr val="414141"/>
                </a:solidFill>
              </a:rPr>
              <a:t>Send a polite thank-you message, ask if everything went well, and kindly invite the guest to leave a review.</a:t>
            </a:r>
          </a:p>
          <a:p>
            <a:pPr>
              <a:lnSpc>
                <a:spcPts val="2240"/>
              </a:lnSpc>
            </a:pPr>
            <a:endParaRPr lang="en-US" sz="2200" dirty="0">
              <a:solidFill>
                <a:srgbClr val="414141"/>
              </a:solidFill>
            </a:endParaRPr>
          </a:p>
        </p:txBody>
      </p:sp>
      <p:sp>
        <p:nvSpPr>
          <p:cNvPr id="16" name="Freeform 15">
            <a:extLst>
              <a:ext uri="{FF2B5EF4-FFF2-40B4-BE49-F238E27FC236}">
                <a16:creationId xmlns:a16="http://schemas.microsoft.com/office/drawing/2014/main" id="{7E1CAE27-A87B-2F70-145F-E9B6C2E819B3}"/>
              </a:ext>
            </a:extLst>
          </p:cNvPr>
          <p:cNvSpPr/>
          <p:nvPr/>
        </p:nvSpPr>
        <p:spPr>
          <a:xfrm rot="5400000" flipH="1">
            <a:off x="6476707" y="1997218"/>
            <a:ext cx="4975609" cy="4791681"/>
          </a:xfrm>
          <a:custGeom>
            <a:avLst/>
            <a:gdLst>
              <a:gd name="connsiteX0" fmla="*/ 4975609 w 4975609"/>
              <a:gd name="connsiteY0" fmla="*/ 4393516 h 4791681"/>
              <a:gd name="connsiteX1" fmla="*/ 4975609 w 4975609"/>
              <a:gd name="connsiteY1" fmla="*/ 3860024 h 4791681"/>
              <a:gd name="connsiteX2" fmla="*/ 4975609 w 4975609"/>
              <a:gd name="connsiteY2" fmla="*/ 3778871 h 4791681"/>
              <a:gd name="connsiteX3" fmla="*/ 4975609 w 4975609"/>
              <a:gd name="connsiteY3" fmla="*/ 3245380 h 4791681"/>
              <a:gd name="connsiteX4" fmla="*/ 4975609 w 4975609"/>
              <a:gd name="connsiteY4" fmla="*/ 1148136 h 4791681"/>
              <a:gd name="connsiteX5" fmla="*/ 4975609 w 4975609"/>
              <a:gd name="connsiteY5" fmla="*/ 614644 h 4791681"/>
              <a:gd name="connsiteX6" fmla="*/ 4975609 w 4975609"/>
              <a:gd name="connsiteY6" fmla="*/ 533493 h 4791681"/>
              <a:gd name="connsiteX7" fmla="*/ 4975609 w 4975609"/>
              <a:gd name="connsiteY7" fmla="*/ 1 h 4791681"/>
              <a:gd name="connsiteX8" fmla="*/ 4467295 w 4975609"/>
              <a:gd name="connsiteY8" fmla="*/ 1 h 4791681"/>
              <a:gd name="connsiteX9" fmla="*/ 4336668 w 4975609"/>
              <a:gd name="connsiteY9" fmla="*/ 1 h 4791681"/>
              <a:gd name="connsiteX10" fmla="*/ 4132442 w 4975609"/>
              <a:gd name="connsiteY10" fmla="*/ 1 h 4791681"/>
              <a:gd name="connsiteX11" fmla="*/ 3828354 w 4975609"/>
              <a:gd name="connsiteY11" fmla="*/ 1 h 4791681"/>
              <a:gd name="connsiteX12" fmla="*/ 3624128 w 4975609"/>
              <a:gd name="connsiteY12" fmla="*/ 1 h 4791681"/>
              <a:gd name="connsiteX13" fmla="*/ 3493501 w 4975609"/>
              <a:gd name="connsiteY13" fmla="*/ 1 h 4791681"/>
              <a:gd name="connsiteX14" fmla="*/ 2985187 w 4975609"/>
              <a:gd name="connsiteY14" fmla="*/ 1 h 4791681"/>
              <a:gd name="connsiteX15" fmla="*/ 2499688 w 4975609"/>
              <a:gd name="connsiteY15" fmla="*/ 1 h 4791681"/>
              <a:gd name="connsiteX16" fmla="*/ 2499688 w 4975609"/>
              <a:gd name="connsiteY16" fmla="*/ 0 h 4791681"/>
              <a:gd name="connsiteX17" fmla="*/ 1991374 w 4975609"/>
              <a:gd name="connsiteY17" fmla="*/ 0 h 4791681"/>
              <a:gd name="connsiteX18" fmla="*/ 1860747 w 4975609"/>
              <a:gd name="connsiteY18" fmla="*/ 0 h 4791681"/>
              <a:gd name="connsiteX19" fmla="*/ 1656522 w 4975609"/>
              <a:gd name="connsiteY19" fmla="*/ 0 h 4791681"/>
              <a:gd name="connsiteX20" fmla="*/ 1352433 w 4975609"/>
              <a:gd name="connsiteY20" fmla="*/ 0 h 4791681"/>
              <a:gd name="connsiteX21" fmla="*/ 1148208 w 4975609"/>
              <a:gd name="connsiteY21" fmla="*/ 0 h 4791681"/>
              <a:gd name="connsiteX22" fmla="*/ 1017580 w 4975609"/>
              <a:gd name="connsiteY22" fmla="*/ 0 h 4791681"/>
              <a:gd name="connsiteX23" fmla="*/ 509267 w 4975609"/>
              <a:gd name="connsiteY23" fmla="*/ 0 h 4791681"/>
              <a:gd name="connsiteX24" fmla="*/ 303738 w 4975609"/>
              <a:gd name="connsiteY24" fmla="*/ 0 h 4791681"/>
              <a:gd name="connsiteX25" fmla="*/ 1 w 4975609"/>
              <a:gd name="connsiteY25" fmla="*/ 0 h 4791681"/>
              <a:gd name="connsiteX26" fmla="*/ 1 w 4975609"/>
              <a:gd name="connsiteY26" fmla="*/ 292645 h 4791681"/>
              <a:gd name="connsiteX27" fmla="*/ 1 w 4975609"/>
              <a:gd name="connsiteY27" fmla="*/ 800958 h 4791681"/>
              <a:gd name="connsiteX28" fmla="*/ 1 w 4975609"/>
              <a:gd name="connsiteY28" fmla="*/ 1006487 h 4791681"/>
              <a:gd name="connsiteX29" fmla="*/ 1 w 4975609"/>
              <a:gd name="connsiteY29" fmla="*/ 1514800 h 4791681"/>
              <a:gd name="connsiteX30" fmla="*/ 1 w 4975609"/>
              <a:gd name="connsiteY30" fmla="*/ 1645428 h 4791681"/>
              <a:gd name="connsiteX31" fmla="*/ 1 w 4975609"/>
              <a:gd name="connsiteY31" fmla="*/ 1849654 h 4791681"/>
              <a:gd name="connsiteX32" fmla="*/ 1 w 4975609"/>
              <a:gd name="connsiteY32" fmla="*/ 2153742 h 4791681"/>
              <a:gd name="connsiteX33" fmla="*/ 1 w 4975609"/>
              <a:gd name="connsiteY33" fmla="*/ 2357967 h 4791681"/>
              <a:gd name="connsiteX34" fmla="*/ 1 w 4975609"/>
              <a:gd name="connsiteY34" fmla="*/ 2488594 h 4791681"/>
              <a:gd name="connsiteX35" fmla="*/ 1 w 4975609"/>
              <a:gd name="connsiteY35" fmla="*/ 2996908 h 4791681"/>
              <a:gd name="connsiteX36" fmla="*/ 0 w 4975609"/>
              <a:gd name="connsiteY36" fmla="*/ 2996908 h 4791681"/>
              <a:gd name="connsiteX37" fmla="*/ 0 w 4975609"/>
              <a:gd name="connsiteY37" fmla="*/ 3482407 h 4791681"/>
              <a:gd name="connsiteX38" fmla="*/ 0 w 4975609"/>
              <a:gd name="connsiteY38" fmla="*/ 3990721 h 4791681"/>
              <a:gd name="connsiteX39" fmla="*/ 0 w 4975609"/>
              <a:gd name="connsiteY39" fmla="*/ 4121348 h 4791681"/>
              <a:gd name="connsiteX40" fmla="*/ 0 w 4975609"/>
              <a:gd name="connsiteY40" fmla="*/ 4325574 h 4791681"/>
              <a:gd name="connsiteX41" fmla="*/ 0 w 4975609"/>
              <a:gd name="connsiteY41" fmla="*/ 4629662 h 4791681"/>
              <a:gd name="connsiteX42" fmla="*/ 0 w 4975609"/>
              <a:gd name="connsiteY42" fmla="*/ 4791681 h 4791681"/>
              <a:gd name="connsiteX43" fmla="*/ 54440 w 4975609"/>
              <a:gd name="connsiteY43" fmla="*/ 4791681 h 4791681"/>
              <a:gd name="connsiteX44" fmla="*/ 54443 w 4975609"/>
              <a:gd name="connsiteY44" fmla="*/ 4791681 h 4791681"/>
              <a:gd name="connsiteX45" fmla="*/ 303738 w 4975609"/>
              <a:gd name="connsiteY45" fmla="*/ 4791681 h 4791681"/>
              <a:gd name="connsiteX46" fmla="*/ 562753 w 4975609"/>
              <a:gd name="connsiteY46" fmla="*/ 4791681 h 4791681"/>
              <a:gd name="connsiteX47" fmla="*/ 562757 w 4975609"/>
              <a:gd name="connsiteY47" fmla="*/ 4791681 h 4791681"/>
              <a:gd name="connsiteX48" fmla="*/ 693381 w 4975609"/>
              <a:gd name="connsiteY48" fmla="*/ 4791681 h 4791681"/>
              <a:gd name="connsiteX49" fmla="*/ 693384 w 4975609"/>
              <a:gd name="connsiteY49" fmla="*/ 4791681 h 4791681"/>
              <a:gd name="connsiteX50" fmla="*/ 897606 w 4975609"/>
              <a:gd name="connsiteY50" fmla="*/ 4791681 h 4791681"/>
              <a:gd name="connsiteX51" fmla="*/ 897609 w 4975609"/>
              <a:gd name="connsiteY51" fmla="*/ 4791681 h 4791681"/>
              <a:gd name="connsiteX52" fmla="*/ 1201694 w 4975609"/>
              <a:gd name="connsiteY52" fmla="*/ 4791681 h 4791681"/>
              <a:gd name="connsiteX53" fmla="*/ 1201698 w 4975609"/>
              <a:gd name="connsiteY53" fmla="*/ 4791681 h 4791681"/>
              <a:gd name="connsiteX54" fmla="*/ 1405920 w 4975609"/>
              <a:gd name="connsiteY54" fmla="*/ 4791681 h 4791681"/>
              <a:gd name="connsiteX55" fmla="*/ 1405923 w 4975609"/>
              <a:gd name="connsiteY55" fmla="*/ 4791681 h 4791681"/>
              <a:gd name="connsiteX56" fmla="*/ 1536547 w 4975609"/>
              <a:gd name="connsiteY56" fmla="*/ 4791681 h 4791681"/>
              <a:gd name="connsiteX57" fmla="*/ 1536551 w 4975609"/>
              <a:gd name="connsiteY57" fmla="*/ 4791681 h 4791681"/>
              <a:gd name="connsiteX58" fmla="*/ 2044861 w 4975609"/>
              <a:gd name="connsiteY58" fmla="*/ 4791681 h 4791681"/>
              <a:gd name="connsiteX59" fmla="*/ 2044864 w 4975609"/>
              <a:gd name="connsiteY59" fmla="*/ 4791681 h 4791681"/>
              <a:gd name="connsiteX60" fmla="*/ 2530358 w 4975609"/>
              <a:gd name="connsiteY60" fmla="*/ 4791681 h 4791681"/>
              <a:gd name="connsiteX61" fmla="*/ 3038672 w 4975609"/>
              <a:gd name="connsiteY61" fmla="*/ 4791681 h 4791681"/>
              <a:gd name="connsiteX62" fmla="*/ 3169300 w 4975609"/>
              <a:gd name="connsiteY62" fmla="*/ 4791681 h 4791681"/>
              <a:gd name="connsiteX63" fmla="*/ 3373525 w 4975609"/>
              <a:gd name="connsiteY63" fmla="*/ 4791681 h 4791681"/>
              <a:gd name="connsiteX64" fmla="*/ 3677614 w 4975609"/>
              <a:gd name="connsiteY64" fmla="*/ 4791681 h 4791681"/>
              <a:gd name="connsiteX65" fmla="*/ 3881838 w 4975609"/>
              <a:gd name="connsiteY65" fmla="*/ 4791681 h 4791681"/>
              <a:gd name="connsiteX66" fmla="*/ 4012467 w 4975609"/>
              <a:gd name="connsiteY66" fmla="*/ 4791681 h 4791681"/>
              <a:gd name="connsiteX67" fmla="*/ 4520781 w 4975609"/>
              <a:gd name="connsiteY67" fmla="*/ 4791681 h 4791681"/>
              <a:gd name="connsiteX68" fmla="*/ 4975609 w 4975609"/>
              <a:gd name="connsiteY68" fmla="*/ 4393516 h 479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975609" h="4791681">
                <a:moveTo>
                  <a:pt x="4975609" y="4393516"/>
                </a:moveTo>
                <a:lnTo>
                  <a:pt x="4975609" y="3860024"/>
                </a:lnTo>
                <a:lnTo>
                  <a:pt x="4975609" y="3778871"/>
                </a:lnTo>
                <a:lnTo>
                  <a:pt x="4975609" y="3245380"/>
                </a:lnTo>
                <a:lnTo>
                  <a:pt x="4975609" y="1148136"/>
                </a:lnTo>
                <a:lnTo>
                  <a:pt x="4975609" y="614644"/>
                </a:lnTo>
                <a:lnTo>
                  <a:pt x="4975609" y="533493"/>
                </a:lnTo>
                <a:lnTo>
                  <a:pt x="4975609" y="1"/>
                </a:lnTo>
                <a:lnTo>
                  <a:pt x="4467295" y="1"/>
                </a:lnTo>
                <a:lnTo>
                  <a:pt x="4336668" y="1"/>
                </a:lnTo>
                <a:lnTo>
                  <a:pt x="4132442" y="1"/>
                </a:lnTo>
                <a:lnTo>
                  <a:pt x="3828354" y="1"/>
                </a:lnTo>
                <a:lnTo>
                  <a:pt x="3624128" y="1"/>
                </a:lnTo>
                <a:lnTo>
                  <a:pt x="3493501" y="1"/>
                </a:lnTo>
                <a:lnTo>
                  <a:pt x="2985187" y="1"/>
                </a:lnTo>
                <a:lnTo>
                  <a:pt x="2499688" y="1"/>
                </a:lnTo>
                <a:lnTo>
                  <a:pt x="2499688" y="0"/>
                </a:lnTo>
                <a:lnTo>
                  <a:pt x="1991374" y="0"/>
                </a:lnTo>
                <a:lnTo>
                  <a:pt x="1860747" y="0"/>
                </a:lnTo>
                <a:lnTo>
                  <a:pt x="1656522" y="0"/>
                </a:lnTo>
                <a:lnTo>
                  <a:pt x="1352433" y="0"/>
                </a:lnTo>
                <a:lnTo>
                  <a:pt x="1148208" y="0"/>
                </a:lnTo>
                <a:lnTo>
                  <a:pt x="1017580" y="0"/>
                </a:lnTo>
                <a:lnTo>
                  <a:pt x="509267" y="0"/>
                </a:lnTo>
                <a:lnTo>
                  <a:pt x="303738" y="0"/>
                </a:lnTo>
                <a:lnTo>
                  <a:pt x="1" y="0"/>
                </a:lnTo>
                <a:lnTo>
                  <a:pt x="1" y="292645"/>
                </a:lnTo>
                <a:lnTo>
                  <a:pt x="1" y="800958"/>
                </a:lnTo>
                <a:lnTo>
                  <a:pt x="1" y="1006487"/>
                </a:lnTo>
                <a:lnTo>
                  <a:pt x="1" y="1514800"/>
                </a:lnTo>
                <a:lnTo>
                  <a:pt x="1" y="1645428"/>
                </a:lnTo>
                <a:lnTo>
                  <a:pt x="1" y="1849654"/>
                </a:lnTo>
                <a:lnTo>
                  <a:pt x="1" y="2153742"/>
                </a:lnTo>
                <a:lnTo>
                  <a:pt x="1" y="2357967"/>
                </a:lnTo>
                <a:lnTo>
                  <a:pt x="1" y="2488594"/>
                </a:lnTo>
                <a:lnTo>
                  <a:pt x="1" y="2996908"/>
                </a:lnTo>
                <a:lnTo>
                  <a:pt x="0" y="2996908"/>
                </a:lnTo>
                <a:lnTo>
                  <a:pt x="0" y="3482407"/>
                </a:lnTo>
                <a:lnTo>
                  <a:pt x="0" y="3990721"/>
                </a:lnTo>
                <a:lnTo>
                  <a:pt x="0" y="4121348"/>
                </a:lnTo>
                <a:lnTo>
                  <a:pt x="0" y="4325574"/>
                </a:lnTo>
                <a:lnTo>
                  <a:pt x="0" y="4629662"/>
                </a:lnTo>
                <a:lnTo>
                  <a:pt x="0" y="4791681"/>
                </a:lnTo>
                <a:lnTo>
                  <a:pt x="54440" y="4791681"/>
                </a:lnTo>
                <a:lnTo>
                  <a:pt x="54443" y="4791681"/>
                </a:lnTo>
                <a:lnTo>
                  <a:pt x="303738" y="4791681"/>
                </a:lnTo>
                <a:lnTo>
                  <a:pt x="562753" y="4791681"/>
                </a:lnTo>
                <a:lnTo>
                  <a:pt x="562757" y="4791681"/>
                </a:lnTo>
                <a:lnTo>
                  <a:pt x="693381" y="4791681"/>
                </a:lnTo>
                <a:lnTo>
                  <a:pt x="693384" y="4791681"/>
                </a:lnTo>
                <a:lnTo>
                  <a:pt x="897606" y="4791681"/>
                </a:lnTo>
                <a:lnTo>
                  <a:pt x="897609" y="4791681"/>
                </a:lnTo>
                <a:lnTo>
                  <a:pt x="1201694" y="4791681"/>
                </a:lnTo>
                <a:lnTo>
                  <a:pt x="1201698" y="4791681"/>
                </a:lnTo>
                <a:lnTo>
                  <a:pt x="1405920" y="4791681"/>
                </a:lnTo>
                <a:lnTo>
                  <a:pt x="1405923" y="4791681"/>
                </a:lnTo>
                <a:lnTo>
                  <a:pt x="1536547" y="4791681"/>
                </a:lnTo>
                <a:lnTo>
                  <a:pt x="1536551" y="4791681"/>
                </a:lnTo>
                <a:lnTo>
                  <a:pt x="2044861" y="4791681"/>
                </a:lnTo>
                <a:lnTo>
                  <a:pt x="2044864" y="4791681"/>
                </a:lnTo>
                <a:lnTo>
                  <a:pt x="2530358" y="4791681"/>
                </a:lnTo>
                <a:lnTo>
                  <a:pt x="3038672" y="4791681"/>
                </a:lnTo>
                <a:lnTo>
                  <a:pt x="3169300" y="4791681"/>
                </a:lnTo>
                <a:lnTo>
                  <a:pt x="3373525" y="4791681"/>
                </a:lnTo>
                <a:lnTo>
                  <a:pt x="3677614" y="4791681"/>
                </a:lnTo>
                <a:lnTo>
                  <a:pt x="3881838" y="4791681"/>
                </a:lnTo>
                <a:lnTo>
                  <a:pt x="4012467" y="4791681"/>
                </a:lnTo>
                <a:lnTo>
                  <a:pt x="4520781" y="4791681"/>
                </a:lnTo>
                <a:cubicBezTo>
                  <a:pt x="4772799" y="4791681"/>
                  <a:pt x="4975609" y="4612831"/>
                  <a:pt x="4975609" y="4393516"/>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A60F3232-0FF6-F44C-C5CF-37594F5C00E5}"/>
              </a:ext>
            </a:extLst>
          </p:cNvPr>
          <p:cNvSpPr txBox="1">
            <a:spLocks/>
          </p:cNvSpPr>
          <p:nvPr/>
        </p:nvSpPr>
        <p:spPr>
          <a:xfrm>
            <a:off x="6946132" y="2268204"/>
            <a:ext cx="410902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Use platforms like Airbnb or </a:t>
            </a:r>
            <a:r>
              <a:rPr lang="en-IE" sz="2200" dirty="0" err="1"/>
              <a:t>Booking.com’s</a:t>
            </a:r>
            <a:r>
              <a:rPr lang="en-IE" sz="2200" dirty="0"/>
              <a:t> messaging system or other Property Management Systems to automate welcome and follow-up messages.</a:t>
            </a:r>
          </a:p>
          <a:p>
            <a:pPr marL="342900" indent="-342900" algn="l">
              <a:lnSpc>
                <a:spcPts val="2340"/>
              </a:lnSpc>
              <a:spcBef>
                <a:spcPts val="0"/>
              </a:spcBef>
              <a:buFont typeface="Arial" panose="020B0604020202020204" pitchFamily="34" charset="0"/>
              <a:buChar char="•"/>
            </a:pPr>
            <a:r>
              <a:rPr lang="en-IE" sz="2200" dirty="0"/>
              <a:t>Create a short checklist to cover all guest journey points.</a:t>
            </a:r>
          </a:p>
          <a:p>
            <a:pPr marL="342900" indent="-342900" algn="l">
              <a:lnSpc>
                <a:spcPts val="2340"/>
              </a:lnSpc>
              <a:spcBef>
                <a:spcPts val="0"/>
              </a:spcBef>
              <a:buFont typeface="Arial" panose="020B0604020202020204" pitchFamily="34" charset="0"/>
              <a:buChar char="•"/>
            </a:pPr>
            <a:r>
              <a:rPr lang="en-IE" sz="2200" dirty="0"/>
              <a:t>Include a mini “what to expect” timeline in the booking confirmation email.</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3243983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7EC8D-6B75-77F4-86C0-DC23658A9DD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4DF073D-6163-A2D3-16B4-6CBE040C3D26}"/>
              </a:ext>
            </a:extLst>
          </p:cNvPr>
          <p:cNvSpPr txBox="1">
            <a:spLocks/>
          </p:cNvSpPr>
          <p:nvPr/>
        </p:nvSpPr>
        <p:spPr>
          <a:xfrm>
            <a:off x="629645" y="307773"/>
            <a:ext cx="1105182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ts val="3620"/>
              </a:lnSpc>
            </a:pPr>
            <a:r>
              <a:rPr lang="en-US" dirty="0"/>
              <a:t>Before Guest Arrival: </a:t>
            </a:r>
            <a:r>
              <a:rPr lang="en-US" b="0" dirty="0">
                <a:solidFill>
                  <a:srgbClr val="414141"/>
                </a:solidFill>
              </a:rPr>
              <a:t>Room Reservation, Room Preparation &amp; Pre-arrival Communication</a:t>
            </a:r>
          </a:p>
          <a:p>
            <a:pPr lvl="0">
              <a:lnSpc>
                <a:spcPts val="3620"/>
              </a:lnSpc>
            </a:pPr>
            <a:endParaRPr lang="en-US" dirty="0"/>
          </a:p>
          <a:p>
            <a:pPr lvl="0">
              <a:lnSpc>
                <a:spcPts val="3620"/>
              </a:lnSpc>
            </a:pPr>
            <a:endParaRPr lang="en-US" dirty="0"/>
          </a:p>
        </p:txBody>
      </p:sp>
      <p:cxnSp>
        <p:nvCxnSpPr>
          <p:cNvPr id="10" name="Straight Connector 9">
            <a:extLst>
              <a:ext uri="{FF2B5EF4-FFF2-40B4-BE49-F238E27FC236}">
                <a16:creationId xmlns:a16="http://schemas.microsoft.com/office/drawing/2014/main" id="{C1C6EF30-9DB0-7D6C-5F4F-39D82FD4C3AC}"/>
              </a:ext>
            </a:extLst>
          </p:cNvPr>
          <p:cNvCxnSpPr>
            <a:cxnSpLocks/>
          </p:cNvCxnSpPr>
          <p:nvPr/>
        </p:nvCxnSpPr>
        <p:spPr>
          <a:xfrm>
            <a:off x="0" y="1331381"/>
            <a:ext cx="952022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E680253B-9CBB-392A-C77D-114584A576A0}"/>
              </a:ext>
            </a:extLst>
          </p:cNvPr>
          <p:cNvSpPr txBox="1">
            <a:spLocks/>
          </p:cNvSpPr>
          <p:nvPr/>
        </p:nvSpPr>
        <p:spPr>
          <a:xfrm>
            <a:off x="629645" y="2633314"/>
            <a:ext cx="889057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40"/>
              </a:lnSpc>
              <a:spcAft>
                <a:spcPts val="1200"/>
              </a:spcAft>
              <a:buClr>
                <a:srgbClr val="459597"/>
              </a:buClr>
              <a:buFont typeface="+mj-lt"/>
              <a:buAutoNum type="arabicPeriod"/>
            </a:pPr>
            <a:r>
              <a:rPr lang="en-GB" sz="2200" b="1" dirty="0">
                <a:solidFill>
                  <a:srgbClr val="414141"/>
                </a:solidFill>
                <a:latin typeface="Calibri" panose="020F0502020204030204" pitchFamily="34" charset="0"/>
                <a:cs typeface="Calibri" panose="020F0502020204030204" pitchFamily="34" charset="0"/>
              </a:rPr>
              <a:t>Choose a reliable Property Management System </a:t>
            </a:r>
            <a:r>
              <a:rPr lang="en-GB" sz="2200" dirty="0">
                <a:solidFill>
                  <a:srgbClr val="414141"/>
                </a:solidFill>
                <a:latin typeface="Calibri" panose="020F0502020204030204" pitchFamily="34" charset="0"/>
                <a:cs typeface="Calibri" panose="020F0502020204030204" pitchFamily="34" charset="0"/>
              </a:rPr>
              <a:t>(PMS) to help you with reservations, online check-in, etc.  Review the reservation carefully. </a:t>
            </a:r>
          </a:p>
          <a:p>
            <a:pPr marL="457200" indent="-457200">
              <a:lnSpc>
                <a:spcPts val="2340"/>
              </a:lnSpc>
              <a:spcAft>
                <a:spcPts val="1200"/>
              </a:spcAft>
              <a:buClr>
                <a:srgbClr val="459597"/>
              </a:buClr>
              <a:buFont typeface="+mj-lt"/>
              <a:buAutoNum type="arabicPeriod"/>
            </a:pPr>
            <a:r>
              <a:rPr lang="sl-SI" sz="2200" b="1" i="0" u="none" strike="noStrike" noProof="0" dirty="0">
                <a:solidFill>
                  <a:srgbClr val="414141"/>
                </a:solidFill>
                <a:latin typeface="Calibri" panose="020F0502020204030204" pitchFamily="34" charset="0"/>
                <a:cs typeface="Calibri" panose="020F0502020204030204" pitchFamily="34" charset="0"/>
              </a:rPr>
              <a:t>Accept and verify the reservation</a:t>
            </a:r>
            <a:r>
              <a:rPr lang="sl-SI" sz="2200" b="0" i="0" u="none" strike="noStrike" noProof="0" dirty="0">
                <a:solidFill>
                  <a:srgbClr val="414141"/>
                </a:solidFill>
                <a:latin typeface="Calibri" panose="020F0502020204030204" pitchFamily="34" charset="0"/>
                <a:cs typeface="Calibri" panose="020F0502020204030204" pitchFamily="34" charset="0"/>
              </a:rPr>
              <a:t> (dates, room type, special requests, price); double-check the </a:t>
            </a:r>
            <a:r>
              <a:rPr lang="sl-SI" sz="2200" b="1" i="0" u="none" strike="noStrike" noProof="0" dirty="0">
                <a:solidFill>
                  <a:srgbClr val="414141"/>
                </a:solidFill>
                <a:latin typeface="Calibri" panose="020F0502020204030204" pitchFamily="34" charset="0"/>
                <a:cs typeface="Calibri" panose="020F0502020204030204" pitchFamily="34" charset="0"/>
              </a:rPr>
              <a:t>guest’s name</a:t>
            </a:r>
            <a:r>
              <a:rPr lang="sl-SI" sz="2200" b="0" i="0" u="none" strike="noStrike" noProof="0" dirty="0">
                <a:solidFill>
                  <a:srgbClr val="414141"/>
                </a:solidFill>
                <a:latin typeface="Calibri" panose="020F0502020204030204" pitchFamily="34" charset="0"/>
                <a:cs typeface="Calibri" panose="020F0502020204030204" pitchFamily="34" charset="0"/>
              </a:rPr>
              <a:t>, </a:t>
            </a:r>
            <a:r>
              <a:rPr lang="sl-SI" sz="2200" b="1" i="0" u="none" strike="noStrike" noProof="0" dirty="0">
                <a:solidFill>
                  <a:srgbClr val="414141"/>
                </a:solidFill>
                <a:latin typeface="Calibri" panose="020F0502020204030204" pitchFamily="34" charset="0"/>
                <a:cs typeface="Calibri" panose="020F0502020204030204" pitchFamily="34" charset="0"/>
              </a:rPr>
              <a:t>arrival date/time</a:t>
            </a:r>
            <a:r>
              <a:rPr lang="sl-SI" sz="2200" b="0" i="0" u="none" strike="noStrike" noProof="0" dirty="0">
                <a:solidFill>
                  <a:srgbClr val="414141"/>
                </a:solidFill>
                <a:latin typeface="Calibri" panose="020F0502020204030204" pitchFamily="34" charset="0"/>
                <a:cs typeface="Calibri" panose="020F0502020204030204" pitchFamily="34" charset="0"/>
              </a:rPr>
              <a:t>, </a:t>
            </a:r>
            <a:r>
              <a:rPr lang="sl-SI" sz="2200" b="1" i="0" u="none" strike="noStrike" noProof="0" dirty="0">
                <a:solidFill>
                  <a:srgbClr val="414141"/>
                </a:solidFill>
                <a:latin typeface="Calibri" panose="020F0502020204030204" pitchFamily="34" charset="0"/>
                <a:cs typeface="Calibri" panose="020F0502020204030204" pitchFamily="34" charset="0"/>
              </a:rPr>
              <a:t>length of stay</a:t>
            </a:r>
            <a:r>
              <a:rPr lang="sl-SI" sz="2200" b="0" i="0" u="none" strike="noStrike" noProof="0" dirty="0">
                <a:solidFill>
                  <a:srgbClr val="414141"/>
                </a:solidFill>
                <a:latin typeface="Calibri" panose="020F0502020204030204" pitchFamily="34" charset="0"/>
                <a:cs typeface="Calibri" panose="020F0502020204030204" pitchFamily="34" charset="0"/>
              </a:rPr>
              <a:t>, and </a:t>
            </a:r>
            <a:r>
              <a:rPr lang="sl-SI" sz="2200" b="1" i="0" u="none" strike="noStrike" noProof="0" dirty="0">
                <a:solidFill>
                  <a:srgbClr val="414141"/>
                </a:solidFill>
                <a:latin typeface="Calibri" panose="020F0502020204030204" pitchFamily="34" charset="0"/>
                <a:cs typeface="Calibri" panose="020F0502020204030204" pitchFamily="34" charset="0"/>
              </a:rPr>
              <a:t>room type; </a:t>
            </a:r>
            <a:r>
              <a:rPr lang="sl-SI" sz="2200" b="0" i="0" u="none" strike="noStrike" noProof="0" dirty="0">
                <a:solidFill>
                  <a:srgbClr val="414141"/>
                </a:solidFill>
                <a:latin typeface="Calibri" panose="020F0502020204030204" pitchFamily="34" charset="0"/>
                <a:cs typeface="Calibri" panose="020F0502020204030204" pitchFamily="34" charset="0"/>
              </a:rPr>
              <a:t>look for </a:t>
            </a:r>
            <a:r>
              <a:rPr lang="sl-SI" sz="2200" b="1" i="0" u="none" strike="noStrike" noProof="0" dirty="0">
                <a:solidFill>
                  <a:srgbClr val="414141"/>
                </a:solidFill>
                <a:latin typeface="Calibri" panose="020F0502020204030204" pitchFamily="34" charset="0"/>
                <a:cs typeface="Calibri" panose="020F0502020204030204" pitchFamily="34" charset="0"/>
              </a:rPr>
              <a:t>special requests</a:t>
            </a:r>
            <a:r>
              <a:rPr lang="sl-SI" sz="2200" b="0" i="0" u="none" strike="noStrike" noProof="0" dirty="0">
                <a:solidFill>
                  <a:srgbClr val="414141"/>
                </a:solidFill>
                <a:latin typeface="Calibri" panose="020F0502020204030204" pitchFamily="34" charset="0"/>
                <a:cs typeface="Calibri" panose="020F0502020204030204" pitchFamily="34" charset="0"/>
              </a:rPr>
              <a:t> (e.g., late check-in, allergy-friendly room, extra pillows); check if the guest is a </a:t>
            </a:r>
            <a:r>
              <a:rPr lang="sl-SI" sz="2200" b="1" i="0" u="none" strike="noStrike" noProof="0" dirty="0">
                <a:solidFill>
                  <a:srgbClr val="414141"/>
                </a:solidFill>
                <a:latin typeface="Calibri" panose="020F0502020204030204" pitchFamily="34" charset="0"/>
                <a:cs typeface="Calibri" panose="020F0502020204030204" pitchFamily="34" charset="0"/>
              </a:rPr>
              <a:t>returning guest or VIP</a:t>
            </a:r>
            <a:r>
              <a:rPr lang="sl-SI" sz="2200" b="0" i="0" u="none" strike="noStrike" noProof="0" dirty="0">
                <a:solidFill>
                  <a:srgbClr val="414141"/>
                </a:solidFill>
                <a:latin typeface="Calibri" panose="020F0502020204030204" pitchFamily="34" charset="0"/>
                <a:cs typeface="Calibri" panose="020F0502020204030204" pitchFamily="34" charset="0"/>
              </a:rPr>
              <a:t> — personalize service accordingly.</a:t>
            </a:r>
          </a:p>
          <a:p>
            <a:pPr marL="457200" indent="-457200">
              <a:lnSpc>
                <a:spcPts val="2340"/>
              </a:lnSpc>
              <a:spcAft>
                <a:spcPts val="1200"/>
              </a:spcAft>
              <a:buClr>
                <a:srgbClr val="459597"/>
              </a:buClr>
              <a:buFont typeface="+mj-lt"/>
              <a:buAutoNum type="arabicPeriod"/>
            </a:pPr>
            <a:r>
              <a:rPr lang="sl-SI" sz="2200" b="1" i="0" u="none" strike="noStrike" noProof="0" dirty="0">
                <a:solidFill>
                  <a:srgbClr val="414141"/>
                </a:solidFill>
                <a:latin typeface="Calibri" panose="020F0502020204030204" pitchFamily="34" charset="0"/>
                <a:cs typeface="Calibri" panose="020F0502020204030204" pitchFamily="34" charset="0"/>
              </a:rPr>
              <a:t>Assign the room </a:t>
            </a:r>
            <a:r>
              <a:rPr lang="sl-SI" sz="2200" b="0" i="0" u="none" strike="noStrike" noProof="0" dirty="0">
                <a:solidFill>
                  <a:srgbClr val="414141"/>
                </a:solidFill>
                <a:latin typeface="Calibri" panose="020F0502020204030204" pitchFamily="34" charset="0"/>
                <a:cs typeface="Calibri" panose="020F0502020204030204" pitchFamily="34" charset="0"/>
              </a:rPr>
              <a:t>based on guest preferences or requests; reserve the room in your reservation system to avoid overbooking or any other mistakes</a:t>
            </a:r>
          </a:p>
          <a:p>
            <a:pPr marL="457200" lvl="0" indent="-457200">
              <a:lnSpc>
                <a:spcPts val="2340"/>
              </a:lnSpc>
              <a:spcAft>
                <a:spcPts val="1200"/>
              </a:spcAft>
              <a:buClr>
                <a:srgbClr val="459597"/>
              </a:buClr>
              <a:buFont typeface="+mj-lt"/>
              <a:buAutoNum type="arabicPeriod"/>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2EC5DD3C-5E20-A58F-D7E6-F2C8BA1C6D7F}"/>
              </a:ext>
            </a:extLst>
          </p:cNvPr>
          <p:cNvSpPr txBox="1"/>
          <p:nvPr/>
        </p:nvSpPr>
        <p:spPr>
          <a:xfrm>
            <a:off x="620120" y="1483781"/>
            <a:ext cx="10340068" cy="446276"/>
          </a:xfrm>
          <a:prstGeom prst="rect">
            <a:avLst/>
          </a:prstGeom>
          <a:noFill/>
        </p:spPr>
        <p:txBody>
          <a:bodyPr wrap="square">
            <a:spAutoFit/>
          </a:bodyPr>
          <a:lstStyle/>
          <a:p>
            <a:pPr lvl="0">
              <a:buNone/>
            </a:pPr>
            <a:r>
              <a:rPr lang="sl-SI" sz="2300" b="0" i="0" u="none" strike="noStrike" noProof="0" dirty="0">
                <a:solidFill>
                  <a:srgbClr val="EC7C69"/>
                </a:solidFill>
              </a:rPr>
              <a:t>Make the guest feel </a:t>
            </a:r>
            <a:r>
              <a:rPr lang="sl-SI" sz="2300" b="1" i="0" u="none" strike="noStrike" noProof="0" dirty="0">
                <a:solidFill>
                  <a:srgbClr val="EC7C69"/>
                </a:solidFill>
              </a:rPr>
              <a:t>expected</a:t>
            </a:r>
            <a:r>
              <a:rPr lang="sl-SI" sz="2300" b="0" i="0" u="none" strike="noStrike" noProof="0" dirty="0">
                <a:solidFill>
                  <a:srgbClr val="EC7C69"/>
                </a:solidFill>
              </a:rPr>
              <a:t>, </a:t>
            </a:r>
            <a:r>
              <a:rPr lang="sl-SI" sz="2300" b="1" i="0" u="none" strike="noStrike" noProof="0" dirty="0">
                <a:solidFill>
                  <a:srgbClr val="EC7C69"/>
                </a:solidFill>
              </a:rPr>
              <a:t>welcome</a:t>
            </a:r>
            <a:r>
              <a:rPr lang="sl-SI" sz="2300" b="0" i="0" u="none" strike="noStrike" noProof="0" dirty="0">
                <a:solidFill>
                  <a:srgbClr val="EC7C69"/>
                </a:solidFill>
              </a:rPr>
              <a:t>, and </a:t>
            </a:r>
            <a:r>
              <a:rPr lang="sl-SI" sz="2300" b="1" i="0" u="none" strike="noStrike" noProof="0" dirty="0">
                <a:solidFill>
                  <a:srgbClr val="EC7C69"/>
                </a:solidFill>
              </a:rPr>
              <a:t>well-informed</a:t>
            </a:r>
            <a:r>
              <a:rPr lang="sl-SI" sz="2300" b="0" i="0" u="none" strike="noStrike" noProof="0" dirty="0">
                <a:solidFill>
                  <a:srgbClr val="EC7C69"/>
                </a:solidFill>
              </a:rPr>
              <a:t> before they even arrive.</a:t>
            </a:r>
            <a:endParaRPr lang="sl-SI" sz="2300" dirty="0">
              <a:solidFill>
                <a:srgbClr val="EC7C69"/>
              </a:solidFill>
            </a:endParaRPr>
          </a:p>
        </p:txBody>
      </p:sp>
      <p:sp>
        <p:nvSpPr>
          <p:cNvPr id="6" name="Text Placeholder 4">
            <a:extLst>
              <a:ext uri="{FF2B5EF4-FFF2-40B4-BE49-F238E27FC236}">
                <a16:creationId xmlns:a16="http://schemas.microsoft.com/office/drawing/2014/main" id="{1DEB1B9C-113D-396C-F95F-D970895CB389}"/>
              </a:ext>
            </a:extLst>
          </p:cNvPr>
          <p:cNvSpPr txBox="1">
            <a:spLocks/>
          </p:cNvSpPr>
          <p:nvPr/>
        </p:nvSpPr>
        <p:spPr>
          <a:xfrm>
            <a:off x="9520220" y="2167661"/>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575A6C41-5B55-643C-23D9-4A85E9E3EC98}"/>
              </a:ext>
            </a:extLst>
          </p:cNvPr>
          <p:cNvGrpSpPr/>
          <p:nvPr/>
        </p:nvGrpSpPr>
        <p:grpSpPr>
          <a:xfrm>
            <a:off x="10404136" y="2734912"/>
            <a:ext cx="1113217" cy="328866"/>
            <a:chOff x="10421069" y="2969505"/>
            <a:chExt cx="1113217" cy="328866"/>
          </a:xfrm>
        </p:grpSpPr>
        <p:sp>
          <p:nvSpPr>
            <p:cNvPr id="8" name="Rectangle 7">
              <a:extLst>
                <a:ext uri="{FF2B5EF4-FFF2-40B4-BE49-F238E27FC236}">
                  <a16:creationId xmlns:a16="http://schemas.microsoft.com/office/drawing/2014/main" id="{605C5F8E-403F-E125-04AC-79B63CC4A028}"/>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B4CDC5C-FF87-2DB7-E1EB-F0C3F2E42F3B}"/>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AD809B06-276F-C0EE-5AAE-79A2F5A08B25}"/>
              </a:ext>
            </a:extLst>
          </p:cNvPr>
          <p:cNvCxnSpPr>
            <a:cxnSpLocks/>
          </p:cNvCxnSpPr>
          <p:nvPr/>
        </p:nvCxnSpPr>
        <p:spPr>
          <a:xfrm>
            <a:off x="620120" y="4914730"/>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D50CBC6-B423-CECA-A43E-A1B3EB55E4D8}"/>
              </a:ext>
            </a:extLst>
          </p:cNvPr>
          <p:cNvCxnSpPr>
            <a:cxnSpLocks/>
          </p:cNvCxnSpPr>
          <p:nvPr/>
        </p:nvCxnSpPr>
        <p:spPr>
          <a:xfrm>
            <a:off x="620120" y="3297597"/>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D8CD831D-F587-6A38-3AA5-6E16FD53333B}"/>
              </a:ext>
            </a:extLst>
          </p:cNvPr>
          <p:cNvGrpSpPr/>
          <p:nvPr/>
        </p:nvGrpSpPr>
        <p:grpSpPr>
          <a:xfrm>
            <a:off x="10404136" y="3428476"/>
            <a:ext cx="1113217" cy="328866"/>
            <a:chOff x="10421069" y="2969505"/>
            <a:chExt cx="1113217" cy="328866"/>
          </a:xfrm>
        </p:grpSpPr>
        <p:sp>
          <p:nvSpPr>
            <p:cNvPr id="19" name="Rectangle 18">
              <a:extLst>
                <a:ext uri="{FF2B5EF4-FFF2-40B4-BE49-F238E27FC236}">
                  <a16:creationId xmlns:a16="http://schemas.microsoft.com/office/drawing/2014/main" id="{B3809FA8-AFE1-205A-7C37-B8DDF9492D56}"/>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224CD12-96CC-CEC5-CAC4-1136180B6A57}"/>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55BE15B1-776C-076C-C4E9-8659C4D1C77A}"/>
              </a:ext>
            </a:extLst>
          </p:cNvPr>
          <p:cNvGrpSpPr/>
          <p:nvPr/>
        </p:nvGrpSpPr>
        <p:grpSpPr>
          <a:xfrm>
            <a:off x="10404136" y="5032418"/>
            <a:ext cx="1113217" cy="328866"/>
            <a:chOff x="10421069" y="2969505"/>
            <a:chExt cx="1113217" cy="328866"/>
          </a:xfrm>
        </p:grpSpPr>
        <p:sp>
          <p:nvSpPr>
            <p:cNvPr id="22" name="Rectangle 21">
              <a:extLst>
                <a:ext uri="{FF2B5EF4-FFF2-40B4-BE49-F238E27FC236}">
                  <a16:creationId xmlns:a16="http://schemas.microsoft.com/office/drawing/2014/main" id="{08FEC156-2D25-72E2-DAEA-28C9CCE7B54F}"/>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83C021B1-4C3F-039C-A9A0-D13B06CAE416}"/>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TextBox 25">
            <a:extLst>
              <a:ext uri="{FF2B5EF4-FFF2-40B4-BE49-F238E27FC236}">
                <a16:creationId xmlns:a16="http://schemas.microsoft.com/office/drawing/2014/main" id="{317B1493-E402-8FDE-C2E2-ABE0C63EB5DB}"/>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Continued on the next slide</a:t>
            </a:r>
          </a:p>
          <a:p>
            <a:pPr algn="ctr"/>
            <a:endParaRPr lang="sl-SI" sz="1000" dirty="0">
              <a:solidFill>
                <a:schemeClr val="bg1"/>
              </a:solidFill>
            </a:endParaRPr>
          </a:p>
        </p:txBody>
      </p:sp>
      <p:sp>
        <p:nvSpPr>
          <p:cNvPr id="27" name="Slide Number Placeholder 5">
            <a:extLst>
              <a:ext uri="{FF2B5EF4-FFF2-40B4-BE49-F238E27FC236}">
                <a16:creationId xmlns:a16="http://schemas.microsoft.com/office/drawing/2014/main" id="{666BE5F3-6EC7-3358-4B10-C31CB321518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13</a:t>
            </a:fld>
            <a:endParaRPr lang="fr-CA" sz="1200" dirty="0"/>
          </a:p>
        </p:txBody>
      </p:sp>
    </p:spTree>
    <p:extLst>
      <p:ext uri="{BB962C8B-B14F-4D97-AF65-F5344CB8AC3E}">
        <p14:creationId xmlns:p14="http://schemas.microsoft.com/office/powerpoint/2010/main" val="7705877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DC01DF-F275-E765-279D-3B0B9642EBFA}"/>
            </a:ext>
          </a:extLst>
        </p:cNvPr>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61DC6545-F250-EB22-D4E7-CAAF4493459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14</a:t>
            </a:fld>
            <a:endParaRPr lang="fr-CA" sz="1200" dirty="0"/>
          </a:p>
        </p:txBody>
      </p:sp>
      <p:sp>
        <p:nvSpPr>
          <p:cNvPr id="5" name="Text Placeholder 4">
            <a:extLst>
              <a:ext uri="{FF2B5EF4-FFF2-40B4-BE49-F238E27FC236}">
                <a16:creationId xmlns:a16="http://schemas.microsoft.com/office/drawing/2014/main" id="{1AB7F543-487A-CA41-7B9F-6FC6387F8448}"/>
              </a:ext>
            </a:extLst>
          </p:cNvPr>
          <p:cNvSpPr txBox="1">
            <a:spLocks/>
          </p:cNvSpPr>
          <p:nvPr/>
        </p:nvSpPr>
        <p:spPr>
          <a:xfrm>
            <a:off x="613979" y="1498781"/>
            <a:ext cx="889057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40"/>
              </a:lnSpc>
              <a:spcAft>
                <a:spcPts val="1200"/>
              </a:spcAft>
              <a:buClr>
                <a:srgbClr val="459597"/>
              </a:buClr>
              <a:buFont typeface="+mj-lt"/>
              <a:buAutoNum type="arabicPeriod" startAt="4"/>
            </a:pPr>
            <a:r>
              <a:rPr lang="sl-SI" sz="2200" b="1" i="0" u="none" strike="noStrike" noProof="0" dirty="0">
                <a:solidFill>
                  <a:srgbClr val="414141"/>
                </a:solidFill>
                <a:latin typeface="Calibri" panose="020F0502020204030204" pitchFamily="34" charset="0"/>
                <a:cs typeface="Calibri" panose="020F0502020204030204" pitchFamily="34" charset="0"/>
              </a:rPr>
              <a:t>If possible, retrieve more guest's information</a:t>
            </a:r>
            <a:r>
              <a:rPr lang="sl-SI" sz="2200" b="0" i="0" u="none" strike="noStrike" noProof="0" dirty="0">
                <a:solidFill>
                  <a:srgbClr val="414141"/>
                </a:solidFill>
                <a:latin typeface="Calibri" panose="020F0502020204030204" pitchFamily="34" charset="0"/>
                <a:cs typeface="Calibri" panose="020F0502020204030204" pitchFamily="34" charset="0"/>
              </a:rPr>
              <a:t> with online check-in or via e-mail before the stay; address, date and place of birth, ID card details and other information that help you to make your guest's stay even more enjoyable) and to avoid unnecessary bureaucracy/situations on the day of arrival.</a:t>
            </a:r>
          </a:p>
          <a:p>
            <a:pPr marL="457200" indent="-457200">
              <a:lnSpc>
                <a:spcPts val="2340"/>
              </a:lnSpc>
              <a:spcAft>
                <a:spcPts val="1200"/>
              </a:spcAft>
              <a:buClr>
                <a:srgbClr val="459597"/>
              </a:buClr>
              <a:buFont typeface="+mj-lt"/>
              <a:buAutoNum type="arabicPeriod" startAt="4"/>
            </a:pPr>
            <a:r>
              <a:rPr lang="sl-SI" sz="2200" b="1" i="0" u="none" strike="noStrike" noProof="0" dirty="0">
                <a:solidFill>
                  <a:srgbClr val="414141"/>
                </a:solidFill>
                <a:latin typeface="Calibri" panose="020F0502020204030204" pitchFamily="34" charset="0"/>
                <a:cs typeface="Calibri" panose="020F0502020204030204" pitchFamily="34" charset="0"/>
              </a:rPr>
              <a:t>Send a pre-arrival message or email to the guest </a:t>
            </a:r>
            <a:r>
              <a:rPr lang="sl-SI" sz="2200" b="0" i="0" u="none" strike="noStrike" noProof="0" dirty="0">
                <a:solidFill>
                  <a:srgbClr val="414141"/>
                </a:solidFill>
                <a:latin typeface="Calibri" panose="020F0502020204030204" pitchFamily="34" charset="0"/>
                <a:cs typeface="Calibri" panose="020F0502020204030204" pitchFamily="34" charset="0"/>
              </a:rPr>
              <a:t>to provide the exact address, direction, your contact details, </a:t>
            </a:r>
            <a:r>
              <a:rPr lang="sl-SI" sz="2200" b="1" i="0" u="none" strike="noStrike" noProof="0" dirty="0">
                <a:solidFill>
                  <a:srgbClr val="414141"/>
                </a:solidFill>
                <a:latin typeface="Calibri" panose="020F0502020204030204" pitchFamily="34" charset="0"/>
                <a:cs typeface="Calibri" panose="020F0502020204030204" pitchFamily="34" charset="0"/>
              </a:rPr>
              <a:t>property policies</a:t>
            </a:r>
            <a:r>
              <a:rPr lang="sl-SI" sz="2200" b="0" i="0" u="none" strike="noStrike" noProof="0" dirty="0">
                <a:solidFill>
                  <a:srgbClr val="414141"/>
                </a:solidFill>
                <a:latin typeface="Calibri" panose="020F0502020204030204" pitchFamily="34" charset="0"/>
                <a:cs typeface="Calibri" panose="020F0502020204030204" pitchFamily="34" charset="0"/>
              </a:rPr>
              <a:t> or house rules etc. and to let them know that you are looking forward to their stay. </a:t>
            </a:r>
          </a:p>
          <a:p>
            <a:pPr marL="457200" indent="-457200">
              <a:lnSpc>
                <a:spcPts val="2340"/>
              </a:lnSpc>
              <a:spcAft>
                <a:spcPts val="1200"/>
              </a:spcAft>
              <a:buClr>
                <a:srgbClr val="459597"/>
              </a:buClr>
              <a:buFont typeface="+mj-lt"/>
              <a:buAutoNum type="arabicPeriod" startAt="4"/>
            </a:pPr>
            <a:r>
              <a:rPr lang="sl-SI" sz="2200" b="1" i="0" u="none" strike="noStrike" noProof="0" dirty="0">
                <a:solidFill>
                  <a:srgbClr val="414141"/>
                </a:solidFill>
                <a:latin typeface="Calibri" panose="020F0502020204030204" pitchFamily="34" charset="0"/>
                <a:cs typeface="Calibri" panose="020F0502020204030204" pitchFamily="34" charset="0"/>
              </a:rPr>
              <a:t>On the day of arrival: </a:t>
            </a:r>
            <a:r>
              <a:rPr lang="sl-SI" sz="2200" b="0" i="0" u="none" strike="noStrike" noProof="0" dirty="0">
                <a:solidFill>
                  <a:srgbClr val="414141"/>
                </a:solidFill>
                <a:latin typeface="Calibri" panose="020F0502020204030204" pitchFamily="34" charset="0"/>
                <a:cs typeface="Calibri" panose="020F0502020204030204" pitchFamily="34" charset="0"/>
              </a:rPr>
              <a:t>ensure the room is </a:t>
            </a:r>
            <a:r>
              <a:rPr lang="sl-SI" sz="2200" b="1" i="0" u="none" strike="noStrike" noProof="0" dirty="0">
                <a:solidFill>
                  <a:srgbClr val="414141"/>
                </a:solidFill>
                <a:latin typeface="Calibri" panose="020F0502020204030204" pitchFamily="34" charset="0"/>
                <a:cs typeface="Calibri" panose="020F0502020204030204" pitchFamily="34" charset="0"/>
              </a:rPr>
              <a:t>cleaned and inspected; </a:t>
            </a:r>
            <a:r>
              <a:rPr lang="sl-SI" sz="2200" b="0" i="0" u="none" strike="noStrike" noProof="0" dirty="0">
                <a:solidFill>
                  <a:srgbClr val="414141"/>
                </a:solidFill>
                <a:latin typeface="Calibri" panose="020F0502020204030204" pitchFamily="34" charset="0"/>
                <a:cs typeface="Calibri" panose="020F0502020204030204" pitchFamily="34" charset="0"/>
              </a:rPr>
              <a:t>confirm that amenities are stocked (toiletries, towels, minibar, etc.), Check that all electronics work (TV, lights, air conditioning, Wi-Fi).</a:t>
            </a:r>
          </a:p>
          <a:p>
            <a:pPr marL="457200" indent="-457200">
              <a:lnSpc>
                <a:spcPts val="2340"/>
              </a:lnSpc>
              <a:spcAft>
                <a:spcPts val="1200"/>
              </a:spcAft>
              <a:buClr>
                <a:srgbClr val="459597"/>
              </a:buClr>
              <a:buFont typeface="+mj-lt"/>
              <a:buAutoNum type="arabicPeriod" startAt="4"/>
            </a:pPr>
            <a:r>
              <a:rPr lang="sl-SI" sz="2200" b="1" i="0" u="none" strike="noStrike" noProof="0" dirty="0">
                <a:solidFill>
                  <a:srgbClr val="414141"/>
                </a:solidFill>
                <a:latin typeface="Calibri" panose="020F0502020204030204" pitchFamily="34" charset="0"/>
                <a:cs typeface="Calibri" panose="020F0502020204030204" pitchFamily="34" charset="0"/>
              </a:rPr>
              <a:t>Place a welcome note (with compliments) or welcome gift</a:t>
            </a:r>
            <a:r>
              <a:rPr lang="sl-SI" sz="2200" b="0" i="0" u="none" strike="noStrike" noProof="0" dirty="0">
                <a:solidFill>
                  <a:srgbClr val="414141"/>
                </a:solidFill>
                <a:latin typeface="Calibri" panose="020F0502020204030204" pitchFamily="34" charset="0"/>
                <a:cs typeface="Calibri" panose="020F0502020204030204" pitchFamily="34" charset="0"/>
              </a:rPr>
              <a:t> (if applicable). Pay attention to received guest`s information, for example: if they are already regular guests, their birthdays, lactose intolerance etc.  </a:t>
            </a:r>
            <a:endParaRPr lang="sl-SI"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sl-SI"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E3BF4E6-3FAC-3561-94AE-0794B1D5DAE7}"/>
              </a:ext>
            </a:extLst>
          </p:cNvPr>
          <p:cNvSpPr txBox="1"/>
          <p:nvPr/>
        </p:nvSpPr>
        <p:spPr>
          <a:xfrm>
            <a:off x="604454" y="454632"/>
            <a:ext cx="10340068" cy="430887"/>
          </a:xfrm>
          <a:prstGeom prst="rect">
            <a:avLst/>
          </a:prstGeom>
          <a:noFill/>
        </p:spPr>
        <p:txBody>
          <a:bodyPr wrap="square">
            <a:spAutoFit/>
          </a:bodyPr>
          <a:lstStyle/>
          <a:p>
            <a:pPr lvl="0">
              <a:buNone/>
            </a:pPr>
            <a:r>
              <a:rPr lang="sl-SI" sz="2200" b="0" i="0" u="none" strike="noStrike" noProof="0" dirty="0">
                <a:solidFill>
                  <a:srgbClr val="EC7C69"/>
                </a:solidFill>
              </a:rPr>
              <a:t>Make the guest feel </a:t>
            </a:r>
            <a:r>
              <a:rPr lang="sl-SI" sz="2200" b="1" i="0" u="none" strike="noStrike" noProof="0" dirty="0">
                <a:solidFill>
                  <a:srgbClr val="EC7C69"/>
                </a:solidFill>
              </a:rPr>
              <a:t>expected</a:t>
            </a:r>
            <a:r>
              <a:rPr lang="sl-SI" sz="2200" b="0" i="0" u="none" strike="noStrike" noProof="0" dirty="0">
                <a:solidFill>
                  <a:srgbClr val="EC7C69"/>
                </a:solidFill>
              </a:rPr>
              <a:t>, </a:t>
            </a:r>
            <a:r>
              <a:rPr lang="sl-SI" sz="2200" b="1" i="0" u="none" strike="noStrike" noProof="0" dirty="0">
                <a:solidFill>
                  <a:srgbClr val="EC7C69"/>
                </a:solidFill>
              </a:rPr>
              <a:t>welcome</a:t>
            </a:r>
            <a:r>
              <a:rPr lang="sl-SI" sz="2200" b="0" i="0" u="none" strike="noStrike" noProof="0" dirty="0">
                <a:solidFill>
                  <a:srgbClr val="EC7C69"/>
                </a:solidFill>
              </a:rPr>
              <a:t>, and </a:t>
            </a:r>
            <a:r>
              <a:rPr lang="sl-SI" sz="2200" b="1" i="0" u="none" strike="noStrike" noProof="0" dirty="0">
                <a:solidFill>
                  <a:srgbClr val="EC7C69"/>
                </a:solidFill>
              </a:rPr>
              <a:t>well-informed</a:t>
            </a:r>
            <a:r>
              <a:rPr lang="sl-SI" sz="2200" b="0" i="0" u="none" strike="noStrike" noProof="0" dirty="0">
                <a:solidFill>
                  <a:srgbClr val="EC7C69"/>
                </a:solidFill>
              </a:rPr>
              <a:t> before they even arrive.</a:t>
            </a:r>
            <a:endParaRPr lang="sl-SI" sz="2200" dirty="0">
              <a:solidFill>
                <a:srgbClr val="EC7C69"/>
              </a:solidFill>
            </a:endParaRPr>
          </a:p>
        </p:txBody>
      </p:sp>
      <p:sp>
        <p:nvSpPr>
          <p:cNvPr id="6" name="Text Placeholder 4">
            <a:extLst>
              <a:ext uri="{FF2B5EF4-FFF2-40B4-BE49-F238E27FC236}">
                <a16:creationId xmlns:a16="http://schemas.microsoft.com/office/drawing/2014/main" id="{47053C65-14D8-A0CB-180B-7925F5F95DC5}"/>
              </a:ext>
            </a:extLst>
          </p:cNvPr>
          <p:cNvSpPr txBox="1">
            <a:spLocks/>
          </p:cNvSpPr>
          <p:nvPr/>
        </p:nvSpPr>
        <p:spPr>
          <a:xfrm>
            <a:off x="9504554" y="1033128"/>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cxnSp>
        <p:nvCxnSpPr>
          <p:cNvPr id="14" name="Straight Connector 13">
            <a:extLst>
              <a:ext uri="{FF2B5EF4-FFF2-40B4-BE49-F238E27FC236}">
                <a16:creationId xmlns:a16="http://schemas.microsoft.com/office/drawing/2014/main" id="{D7B3FB92-14A0-BF54-C4D3-AA467A5BA768}"/>
              </a:ext>
            </a:extLst>
          </p:cNvPr>
          <p:cNvCxnSpPr>
            <a:cxnSpLocks/>
          </p:cNvCxnSpPr>
          <p:nvPr/>
        </p:nvCxnSpPr>
        <p:spPr>
          <a:xfrm>
            <a:off x="604454" y="4095350"/>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2DBE7F7-63E7-9369-00E9-A24CC2C9FFB4}"/>
              </a:ext>
            </a:extLst>
          </p:cNvPr>
          <p:cNvCxnSpPr>
            <a:cxnSpLocks/>
          </p:cNvCxnSpPr>
          <p:nvPr/>
        </p:nvCxnSpPr>
        <p:spPr>
          <a:xfrm>
            <a:off x="604454" y="3060533"/>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1F5E4E52-7D1E-2AEB-2F78-33C4E4A56F31}"/>
              </a:ext>
            </a:extLst>
          </p:cNvPr>
          <p:cNvGrpSpPr/>
          <p:nvPr/>
        </p:nvGrpSpPr>
        <p:grpSpPr>
          <a:xfrm>
            <a:off x="10405403" y="1600379"/>
            <a:ext cx="1113217" cy="328866"/>
            <a:chOff x="10421069" y="2969505"/>
            <a:chExt cx="1113217" cy="328866"/>
          </a:xfrm>
        </p:grpSpPr>
        <p:sp>
          <p:nvSpPr>
            <p:cNvPr id="4" name="Rectangle 3">
              <a:extLst>
                <a:ext uri="{FF2B5EF4-FFF2-40B4-BE49-F238E27FC236}">
                  <a16:creationId xmlns:a16="http://schemas.microsoft.com/office/drawing/2014/main" id="{11E4BF49-A3E9-781D-DF40-8528DD8BE476}"/>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67F1130-C602-7019-5AA6-A27DF7FCB870}"/>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3BBB440D-5803-9980-8AEF-81065ADEA8C8}"/>
              </a:ext>
            </a:extLst>
          </p:cNvPr>
          <p:cNvGrpSpPr/>
          <p:nvPr/>
        </p:nvGrpSpPr>
        <p:grpSpPr>
          <a:xfrm>
            <a:off x="10405403" y="3192358"/>
            <a:ext cx="1113217" cy="328866"/>
            <a:chOff x="10421069" y="2969505"/>
            <a:chExt cx="1113217" cy="328866"/>
          </a:xfrm>
        </p:grpSpPr>
        <p:sp>
          <p:nvSpPr>
            <p:cNvPr id="16" name="Rectangle 15">
              <a:extLst>
                <a:ext uri="{FF2B5EF4-FFF2-40B4-BE49-F238E27FC236}">
                  <a16:creationId xmlns:a16="http://schemas.microsoft.com/office/drawing/2014/main" id="{B041E5C1-8355-153C-406C-2D7D36131A27}"/>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AFE677A-59C5-93BE-E2AF-C7A36EDEC100}"/>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a:extLst>
              <a:ext uri="{FF2B5EF4-FFF2-40B4-BE49-F238E27FC236}">
                <a16:creationId xmlns:a16="http://schemas.microsoft.com/office/drawing/2014/main" id="{1443F5A3-D76C-9589-CAD6-AAC9C74D0DDB}"/>
              </a:ext>
            </a:extLst>
          </p:cNvPr>
          <p:cNvGrpSpPr/>
          <p:nvPr/>
        </p:nvGrpSpPr>
        <p:grpSpPr>
          <a:xfrm>
            <a:off x="10405403" y="4239282"/>
            <a:ext cx="1113217" cy="328866"/>
            <a:chOff x="10421069" y="2969505"/>
            <a:chExt cx="1113217" cy="328866"/>
          </a:xfrm>
        </p:grpSpPr>
        <p:sp>
          <p:nvSpPr>
            <p:cNvPr id="26" name="Rectangle 25">
              <a:extLst>
                <a:ext uri="{FF2B5EF4-FFF2-40B4-BE49-F238E27FC236}">
                  <a16:creationId xmlns:a16="http://schemas.microsoft.com/office/drawing/2014/main" id="{E0387502-5155-ADA6-6825-DE9233507A1D}"/>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731CAEF-2D70-0E7C-539C-ABC077CD1121}"/>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28" name="Straight Connector 27">
            <a:extLst>
              <a:ext uri="{FF2B5EF4-FFF2-40B4-BE49-F238E27FC236}">
                <a16:creationId xmlns:a16="http://schemas.microsoft.com/office/drawing/2014/main" id="{50BD9CB7-632C-4B8D-A95F-829ED7355059}"/>
              </a:ext>
            </a:extLst>
          </p:cNvPr>
          <p:cNvCxnSpPr>
            <a:cxnSpLocks/>
          </p:cNvCxnSpPr>
          <p:nvPr/>
        </p:nvCxnSpPr>
        <p:spPr>
          <a:xfrm>
            <a:off x="604454" y="5086131"/>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8B420783-D159-047F-1C84-33E8694DD042}"/>
              </a:ext>
            </a:extLst>
          </p:cNvPr>
          <p:cNvGrpSpPr/>
          <p:nvPr/>
        </p:nvGrpSpPr>
        <p:grpSpPr>
          <a:xfrm>
            <a:off x="10405403" y="5233741"/>
            <a:ext cx="1113217" cy="328866"/>
            <a:chOff x="10421069" y="2969505"/>
            <a:chExt cx="1113217" cy="328866"/>
          </a:xfrm>
        </p:grpSpPr>
        <p:sp>
          <p:nvSpPr>
            <p:cNvPr id="30" name="Rectangle 29">
              <a:extLst>
                <a:ext uri="{FF2B5EF4-FFF2-40B4-BE49-F238E27FC236}">
                  <a16:creationId xmlns:a16="http://schemas.microsoft.com/office/drawing/2014/main" id="{4DD10BD2-5A58-CBFB-B44A-44E4C6BE9404}"/>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84B0F35F-CCFF-A53D-A261-66F3FF6B8496}"/>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954566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B80375-AC7B-BA81-BA4F-F01DBD485E97}"/>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B9190B63-8BEB-7D5C-DF87-DAD695C070D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189691" y="49916"/>
            <a:ext cx="6129866" cy="4035547"/>
          </a:xfrm>
          <a:prstGeom prst="rect">
            <a:avLst/>
          </a:prstGeom>
          <a:noFill/>
        </p:spPr>
      </p:pic>
      <p:cxnSp>
        <p:nvCxnSpPr>
          <p:cNvPr id="5" name="Straight Connector 4">
            <a:extLst>
              <a:ext uri="{FF2B5EF4-FFF2-40B4-BE49-F238E27FC236}">
                <a16:creationId xmlns:a16="http://schemas.microsoft.com/office/drawing/2014/main" id="{FFD00143-1398-438B-FCC9-98121B63CCDD}"/>
              </a:ext>
            </a:extLst>
          </p:cNvPr>
          <p:cNvCxnSpPr>
            <a:cxnSpLocks/>
          </p:cNvCxnSpPr>
          <p:nvPr/>
        </p:nvCxnSpPr>
        <p:spPr>
          <a:xfrm>
            <a:off x="0" y="15502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8FA08C31-B48B-4D95-249B-5943CE10BB23}"/>
              </a:ext>
            </a:extLst>
          </p:cNvPr>
          <p:cNvSpPr txBox="1">
            <a:spLocks/>
          </p:cNvSpPr>
          <p:nvPr/>
        </p:nvSpPr>
        <p:spPr>
          <a:xfrm>
            <a:off x="485146" y="418331"/>
            <a:ext cx="5577458"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Example: </a:t>
            </a:r>
            <a:r>
              <a:rPr lang="en-US" b="0" dirty="0">
                <a:solidFill>
                  <a:srgbClr val="414141"/>
                </a:solidFill>
              </a:rPr>
              <a:t>PMS - Property Management System</a:t>
            </a:r>
          </a:p>
          <a:p>
            <a:pPr>
              <a:lnSpc>
                <a:spcPts val="3720"/>
              </a:lnSpc>
            </a:pPr>
            <a:endParaRPr lang="en-US" dirty="0"/>
          </a:p>
        </p:txBody>
      </p:sp>
      <p:sp>
        <p:nvSpPr>
          <p:cNvPr id="8" name="Text Placeholder 3">
            <a:extLst>
              <a:ext uri="{FF2B5EF4-FFF2-40B4-BE49-F238E27FC236}">
                <a16:creationId xmlns:a16="http://schemas.microsoft.com/office/drawing/2014/main" id="{0561DFEF-B8B8-ED6D-552E-DBF8EDDCDE07}"/>
              </a:ext>
            </a:extLst>
          </p:cNvPr>
          <p:cNvSpPr txBox="1">
            <a:spLocks/>
          </p:cNvSpPr>
          <p:nvPr/>
        </p:nvSpPr>
        <p:spPr>
          <a:xfrm>
            <a:off x="485146" y="2018943"/>
            <a:ext cx="6034188" cy="1319978"/>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hlinkClick r:id="rId4">
                  <a:extLst>
                    <a:ext uri="{A12FA001-AC4F-418D-AE19-62706E023703}">
                      <ahyp:hlinkClr xmlns:ahyp="http://schemas.microsoft.com/office/drawing/2018/hyperlinkcolor" val="tx"/>
                    </a:ext>
                  </a:extLst>
                </a:hlinkClick>
              </a:rPr>
              <a:t>Bentral</a:t>
            </a:r>
            <a:r>
              <a:rPr lang="en-GB" b="1" dirty="0"/>
              <a:t> </a:t>
            </a:r>
            <a:r>
              <a:rPr lang="en-GB" dirty="0"/>
              <a:t>is a property management software platform designed for short-term rental hosts, property managers, and vacation rental businesses. </a:t>
            </a:r>
          </a:p>
        </p:txBody>
      </p:sp>
      <p:sp>
        <p:nvSpPr>
          <p:cNvPr id="11" name="Text Placeholder 3">
            <a:extLst>
              <a:ext uri="{FF2B5EF4-FFF2-40B4-BE49-F238E27FC236}">
                <a16:creationId xmlns:a16="http://schemas.microsoft.com/office/drawing/2014/main" id="{2F2C583D-BC01-27E0-8927-C69DA6ED67E9}"/>
              </a:ext>
            </a:extLst>
          </p:cNvPr>
          <p:cNvSpPr txBox="1">
            <a:spLocks/>
          </p:cNvSpPr>
          <p:nvPr/>
        </p:nvSpPr>
        <p:spPr>
          <a:xfrm>
            <a:off x="485146" y="3423863"/>
            <a:ext cx="10284455" cy="3529082"/>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64AFAF"/>
              </a:buClr>
            </a:pPr>
            <a:r>
              <a:rPr lang="en-GB" b="1" dirty="0">
                <a:solidFill>
                  <a:srgbClr val="EC7C69"/>
                </a:solidFill>
              </a:rPr>
              <a:t>Key Features of </a:t>
            </a:r>
            <a:r>
              <a:rPr lang="en-GB" b="1" dirty="0" err="1">
                <a:solidFill>
                  <a:srgbClr val="EC7C69"/>
                </a:solidFill>
              </a:rPr>
              <a:t>Bentral</a:t>
            </a:r>
            <a:r>
              <a:rPr lang="en-GB" b="1" dirty="0">
                <a:solidFill>
                  <a:srgbClr val="EC7C69"/>
                </a:solidFill>
              </a:rPr>
              <a:t>:</a:t>
            </a:r>
          </a:p>
          <a:p>
            <a:pPr>
              <a:lnSpc>
                <a:spcPts val="2340"/>
              </a:lnSpc>
              <a:buClr>
                <a:srgbClr val="64AFAF"/>
              </a:buClr>
            </a:pPr>
            <a:endParaRPr lang="en-GB" b="1" dirty="0">
              <a:solidFill>
                <a:srgbClr val="EC7C69"/>
              </a:solidFill>
            </a:endParaRPr>
          </a:p>
          <a:p>
            <a:pPr marL="342900" indent="-342900">
              <a:lnSpc>
                <a:spcPts val="2340"/>
              </a:lnSpc>
              <a:buClr>
                <a:srgbClr val="64AFAF"/>
              </a:buClr>
              <a:buFont typeface="Arial" panose="020B0604020202020204" pitchFamily="34" charset="0"/>
              <a:buChar char="•"/>
            </a:pPr>
            <a:r>
              <a:rPr lang="en-GB" b="1" dirty="0"/>
              <a:t>Channel Management: </a:t>
            </a:r>
            <a:r>
              <a:rPr lang="en-GB" dirty="0"/>
              <a:t>Sync bookings, availability, and pricing across multiple platforms to avoid double bookings.</a:t>
            </a:r>
          </a:p>
          <a:p>
            <a:pPr marL="342900" indent="-342900">
              <a:lnSpc>
                <a:spcPts val="2340"/>
              </a:lnSpc>
              <a:buClr>
                <a:srgbClr val="64AFAF"/>
              </a:buClr>
              <a:buFont typeface="Arial" panose="020B0604020202020204" pitchFamily="34" charset="0"/>
              <a:buChar char="•"/>
            </a:pPr>
            <a:r>
              <a:rPr lang="en-GB" b="1" dirty="0"/>
              <a:t>Booking Management: </a:t>
            </a:r>
            <a:r>
              <a:rPr lang="en-GB" dirty="0"/>
              <a:t>Centralized calendar and reservation system.</a:t>
            </a:r>
          </a:p>
          <a:p>
            <a:pPr marL="342900" indent="-342900">
              <a:lnSpc>
                <a:spcPts val="2340"/>
              </a:lnSpc>
              <a:buClr>
                <a:srgbClr val="64AFAF"/>
              </a:buClr>
              <a:buFont typeface="Arial" panose="020B0604020202020204" pitchFamily="34" charset="0"/>
              <a:buChar char="•"/>
            </a:pPr>
            <a:r>
              <a:rPr lang="en-GB" b="1" dirty="0"/>
              <a:t>Guest Communication: </a:t>
            </a:r>
            <a:r>
              <a:rPr lang="en-GB" dirty="0"/>
              <a:t>Automated messages and guest management tools.</a:t>
            </a:r>
          </a:p>
          <a:p>
            <a:pPr marL="342900" indent="-342900">
              <a:lnSpc>
                <a:spcPts val="2340"/>
              </a:lnSpc>
              <a:buClr>
                <a:srgbClr val="64AFAF"/>
              </a:buClr>
              <a:buFont typeface="Arial" panose="020B0604020202020204" pitchFamily="34" charset="0"/>
              <a:buChar char="•"/>
            </a:pPr>
            <a:r>
              <a:rPr lang="en-GB" b="1" dirty="0"/>
              <a:t>Payment Processing: </a:t>
            </a:r>
            <a:r>
              <a:rPr lang="en-GB" dirty="0"/>
              <a:t>Integration with payment gateways for easier collection.</a:t>
            </a:r>
          </a:p>
          <a:p>
            <a:pPr marL="342900" indent="-342900">
              <a:lnSpc>
                <a:spcPts val="2340"/>
              </a:lnSpc>
              <a:buClr>
                <a:srgbClr val="64AFAF"/>
              </a:buClr>
              <a:buFont typeface="Arial" panose="020B0604020202020204" pitchFamily="34" charset="0"/>
              <a:buChar char="•"/>
            </a:pPr>
            <a:r>
              <a:rPr lang="en-GB" b="1" dirty="0"/>
              <a:t>Reporting &amp; Analytics</a:t>
            </a:r>
            <a:r>
              <a:rPr lang="en-GB" dirty="0"/>
              <a:t>: Insights into booking trends, revenue, and occupancy.</a:t>
            </a:r>
          </a:p>
          <a:p>
            <a:pPr>
              <a:lnSpc>
                <a:spcPts val="2340"/>
              </a:lnSpc>
              <a:buClr>
                <a:srgbClr val="64AFAF"/>
              </a:buClr>
            </a:pPr>
            <a:endParaRPr lang="en-GB" dirty="0"/>
          </a:p>
        </p:txBody>
      </p:sp>
      <p:pic>
        <p:nvPicPr>
          <p:cNvPr id="12" name="Označba mesta slike 15" descr="Slika, ki vsebuje besede besedilo, posnetek zaslona, zaslon, računalnik&#10;&#10;Vsebina, ustvarjena z UI, morda ni pravilna.">
            <a:extLst>
              <a:ext uri="{FF2B5EF4-FFF2-40B4-BE49-F238E27FC236}">
                <a16:creationId xmlns:a16="http://schemas.microsoft.com/office/drawing/2014/main" id="{FD44759D-8B9A-36C3-933A-7E669E876CF8}"/>
              </a:ext>
            </a:extLst>
          </p:cNvPr>
          <p:cNvPicPr>
            <a:picLocks noChangeAspect="1"/>
          </p:cNvPicPr>
          <p:nvPr/>
        </p:nvPicPr>
        <p:blipFill rotWithShape="1">
          <a:blip r:embed="rId5"/>
          <a:srcRect l="8638" t="3123" r="13559" b="2164"/>
          <a:stretch/>
        </p:blipFill>
        <p:spPr>
          <a:xfrm>
            <a:off x="7052969" y="418331"/>
            <a:ext cx="4403458" cy="2637414"/>
          </a:xfrm>
          <a:prstGeom prst="rect">
            <a:avLst/>
          </a:prstGeom>
        </p:spPr>
      </p:pic>
      <p:sp>
        <p:nvSpPr>
          <p:cNvPr id="20" name="Flowchart: Connector 22">
            <a:extLst>
              <a:ext uri="{FF2B5EF4-FFF2-40B4-BE49-F238E27FC236}">
                <a16:creationId xmlns:a16="http://schemas.microsoft.com/office/drawing/2014/main" id="{BE636BB8-78F3-B4D8-61B9-EDADD66BFF60}"/>
              </a:ext>
            </a:extLst>
          </p:cNvPr>
          <p:cNvSpPr/>
          <p:nvPr/>
        </p:nvSpPr>
        <p:spPr>
          <a:xfrm>
            <a:off x="5932092" y="648474"/>
            <a:ext cx="1647825" cy="1610221"/>
          </a:xfrm>
          <a:prstGeom prst="flowChartConnector">
            <a:avLst/>
          </a:prstGeom>
          <a:solidFill>
            <a:srgbClr val="459597"/>
          </a:solidFill>
          <a:ln w="57150">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E" sz="2600" b="1" dirty="0">
                <a:solidFill>
                  <a:schemeClr val="bg1"/>
                </a:solidFill>
              </a:rPr>
              <a:t>Click to </a:t>
            </a:r>
            <a:r>
              <a:rPr lang="en-IE" sz="2600" b="1" dirty="0">
                <a:solidFill>
                  <a:schemeClr val="bg1"/>
                </a:solidFill>
                <a:hlinkClick r:id="rId4">
                  <a:extLst>
                    <a:ext uri="{A12FA001-AC4F-418D-AE19-62706E023703}">
                      <ahyp:hlinkClr xmlns:ahyp="http://schemas.microsoft.com/office/drawing/2018/hyperlinkcolor" val="tx"/>
                    </a:ext>
                  </a:extLst>
                </a:hlinkClick>
              </a:rPr>
              <a:t>Visit</a:t>
            </a:r>
            <a:endParaRPr lang="en-IE" sz="2600" b="1" dirty="0">
              <a:solidFill>
                <a:schemeClr val="bg1"/>
              </a:solidFill>
            </a:endParaRPr>
          </a:p>
        </p:txBody>
      </p:sp>
      <p:sp>
        <p:nvSpPr>
          <p:cNvPr id="22" name="TextBox 21">
            <a:extLst>
              <a:ext uri="{FF2B5EF4-FFF2-40B4-BE49-F238E27FC236}">
                <a16:creationId xmlns:a16="http://schemas.microsoft.com/office/drawing/2014/main" id="{1A42B583-7821-85FA-084D-81C2B94170C1}"/>
              </a:ext>
            </a:extLst>
          </p:cNvPr>
          <p:cNvSpPr txBox="1"/>
          <p:nvPr/>
        </p:nvSpPr>
        <p:spPr>
          <a:xfrm>
            <a:off x="804123" y="6024860"/>
            <a:ext cx="6129866" cy="369332"/>
          </a:xfrm>
          <a:prstGeom prst="rect">
            <a:avLst/>
          </a:prstGeom>
          <a:noFill/>
        </p:spPr>
        <p:txBody>
          <a:bodyPr wrap="square">
            <a:spAutoFit/>
          </a:bodyPr>
          <a:lstStyle/>
          <a:p>
            <a:r>
              <a:rPr lang="sl-SI" dirty="0">
                <a:solidFill>
                  <a:srgbClr val="459597"/>
                </a:solidFill>
                <a:ea typeface="Calibri"/>
                <a:cs typeface="Calibri"/>
                <a:hlinkClick r:id="rId4">
                  <a:extLst>
                    <a:ext uri="{A12FA001-AC4F-418D-AE19-62706E023703}">
                      <ahyp:hlinkClr xmlns:ahyp="http://schemas.microsoft.com/office/drawing/2018/hyperlinkcolor" val="tx"/>
                    </a:ext>
                  </a:extLst>
                </a:hlinkClick>
              </a:rPr>
              <a:t>Bentral website</a:t>
            </a:r>
            <a:r>
              <a:rPr lang="sl-SI" dirty="0">
                <a:solidFill>
                  <a:srgbClr val="459597"/>
                </a:solidFill>
                <a:ea typeface="Calibri"/>
                <a:cs typeface="Calibri"/>
              </a:rPr>
              <a:t>.    </a:t>
            </a:r>
            <a:r>
              <a:rPr lang="sl-SI" dirty="0">
                <a:solidFill>
                  <a:srgbClr val="459597"/>
                </a:solidFill>
                <a:ea typeface="Calibri"/>
                <a:cs typeface="Calibri"/>
                <a:hlinkClick r:id="rId6">
                  <a:extLst>
                    <a:ext uri="{A12FA001-AC4F-418D-AE19-62706E023703}">
                      <ahyp:hlinkClr xmlns:ahyp="http://schemas.microsoft.com/office/drawing/2018/hyperlinkcolor" val="tx"/>
                    </a:ext>
                  </a:extLst>
                </a:hlinkClick>
              </a:rPr>
              <a:t>YouTube video - Bentral</a:t>
            </a:r>
            <a:r>
              <a:rPr lang="sl-SI" dirty="0">
                <a:solidFill>
                  <a:srgbClr val="459597"/>
                </a:solidFill>
                <a:ea typeface="Calibri"/>
                <a:cs typeface="Calibri"/>
              </a:rPr>
              <a:t> </a:t>
            </a:r>
          </a:p>
        </p:txBody>
      </p:sp>
      <p:sp>
        <p:nvSpPr>
          <p:cNvPr id="24" name="Slide Number Placeholder 5">
            <a:extLst>
              <a:ext uri="{FF2B5EF4-FFF2-40B4-BE49-F238E27FC236}">
                <a16:creationId xmlns:a16="http://schemas.microsoft.com/office/drawing/2014/main" id="{EE4C48D0-76EE-31D5-289D-A1FBB068B548}"/>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15</a:t>
            </a:fld>
            <a:endParaRPr lang="fr-CA" sz="1200" dirty="0"/>
          </a:p>
        </p:txBody>
      </p:sp>
    </p:spTree>
    <p:extLst>
      <p:ext uri="{BB962C8B-B14F-4D97-AF65-F5344CB8AC3E}">
        <p14:creationId xmlns:p14="http://schemas.microsoft.com/office/powerpoint/2010/main" val="1743028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3E662B-5BDD-7AC9-0A64-ED919FCA3E4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C67B9712-1C1F-6466-60BA-0277DB81CBD8}"/>
              </a:ext>
            </a:extLst>
          </p:cNvPr>
          <p:cNvSpPr>
            <a:spLocks noGrp="1"/>
          </p:cNvSpPr>
          <p:nvPr>
            <p:ph type="body" sz="quarter" idx="65"/>
          </p:nvPr>
        </p:nvSpPr>
        <p:spPr/>
        <p:txBody>
          <a:bodyPr lIns="91440" tIns="45720" rIns="91440" bIns="45720" anchor="ctr">
            <a:noAutofit/>
          </a:bodyPr>
          <a:lstStyle/>
          <a:p>
            <a:pPr algn="ctr"/>
            <a:r>
              <a:rPr lang="en-GB" sz="1200">
                <a:latin typeface="Calibri"/>
                <a:ea typeface="Calibri"/>
                <a:cs typeface="Calibri"/>
              </a:rPr>
              <a:t>Photo Credit: </a:t>
            </a:r>
            <a:r>
              <a:rPr lang="fr-FR" sz="1200">
                <a:latin typeface="Calibri"/>
                <a:ea typeface="Calibri"/>
                <a:cs typeface="Calibri"/>
              </a:rPr>
              <a:t>Eko </a:t>
            </a:r>
            <a:r>
              <a:rPr lang="fr-FR" sz="1200" err="1">
                <a:latin typeface="Calibri"/>
                <a:ea typeface="Calibri"/>
                <a:cs typeface="Calibri"/>
              </a:rPr>
              <a:t>Kmetija</a:t>
            </a:r>
            <a:r>
              <a:rPr lang="fr-FR" sz="1200">
                <a:latin typeface="Calibri"/>
                <a:ea typeface="Calibri"/>
                <a:cs typeface="Calibri"/>
              </a:rPr>
              <a:t> </a:t>
            </a:r>
            <a:r>
              <a:rPr lang="fr-FR" sz="1200" err="1">
                <a:latin typeface="Calibri"/>
                <a:ea typeface="Calibri"/>
                <a:cs typeface="Calibri"/>
              </a:rPr>
              <a:t>Urška</a:t>
            </a:r>
            <a:r>
              <a:rPr lang="fr-FR" sz="1200">
                <a:latin typeface="Calibri"/>
                <a:ea typeface="Calibri"/>
                <a:cs typeface="Calibri"/>
              </a:rPr>
              <a:t> </a:t>
            </a:r>
            <a:r>
              <a:rPr lang="fr-FR" sz="1200" err="1">
                <a:latin typeface="Calibri"/>
                <a:ea typeface="Calibri"/>
                <a:cs typeface="Calibri"/>
              </a:rPr>
              <a:t>Arbes</a:t>
            </a:r>
            <a:endParaRPr lang="en-GB" sz="1200">
              <a:latin typeface="Calibri"/>
              <a:ea typeface="Calibri"/>
              <a:cs typeface="Calibri"/>
            </a:endParaRPr>
          </a:p>
        </p:txBody>
      </p:sp>
      <p:pic>
        <p:nvPicPr>
          <p:cNvPr id="11" name="Picture Placeholder 10" descr="Slika, ki vsebuje besede oblačila, besedilo, nasmeh, nebo&#10;&#10;Vsebina, ustvarjena z UI, morda ni pravilna.">
            <a:extLst>
              <a:ext uri="{FF2B5EF4-FFF2-40B4-BE49-F238E27FC236}">
                <a16:creationId xmlns:a16="http://schemas.microsoft.com/office/drawing/2014/main" id="{3D4E11F8-CC58-E98C-E9E3-C62DABC3EEBB}"/>
              </a:ext>
            </a:extLst>
          </p:cNvPr>
          <p:cNvPicPr>
            <a:picLocks noGrp="1" noChangeAspect="1"/>
          </p:cNvPicPr>
          <p:nvPr>
            <p:ph type="pic" sz="quarter" idx="13"/>
          </p:nvPr>
        </p:nvPicPr>
        <p:blipFill>
          <a:blip r:embed="rId2"/>
          <a:srcRect l="7025" t="28" r="16253" b="18"/>
          <a:stretch>
            <a:fillRect/>
          </a:stretch>
        </p:blipFill>
        <p:spPr>
          <a:xfrm>
            <a:off x="7002038" y="2817610"/>
            <a:ext cx="3862106" cy="4034924"/>
          </a:xfrm>
        </p:spPr>
      </p:pic>
      <p:cxnSp>
        <p:nvCxnSpPr>
          <p:cNvPr id="4" name="Straight Connector 3">
            <a:extLst>
              <a:ext uri="{FF2B5EF4-FFF2-40B4-BE49-F238E27FC236}">
                <a16:creationId xmlns:a16="http://schemas.microsoft.com/office/drawing/2014/main" id="{C63C48B2-6B21-A42C-9FDA-984D0D763CC3}"/>
              </a:ext>
            </a:extLst>
          </p:cNvPr>
          <p:cNvCxnSpPr>
            <a:cxnSpLocks/>
          </p:cNvCxnSpPr>
          <p:nvPr/>
        </p:nvCxnSpPr>
        <p:spPr>
          <a:xfrm>
            <a:off x="0" y="1550269"/>
            <a:ext cx="524526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6" name="Text Placeholder 4">
            <a:extLst>
              <a:ext uri="{FF2B5EF4-FFF2-40B4-BE49-F238E27FC236}">
                <a16:creationId xmlns:a16="http://schemas.microsoft.com/office/drawing/2014/main" id="{186385F6-56AF-D816-81B9-308DFAEFA171}"/>
              </a:ext>
            </a:extLst>
          </p:cNvPr>
          <p:cNvSpPr txBox="1">
            <a:spLocks/>
          </p:cNvSpPr>
          <p:nvPr/>
        </p:nvSpPr>
        <p:spPr>
          <a:xfrm>
            <a:off x="485146" y="418331"/>
            <a:ext cx="5577458"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Example: </a:t>
            </a:r>
          </a:p>
          <a:p>
            <a:pPr>
              <a:lnSpc>
                <a:spcPts val="3720"/>
              </a:lnSpc>
            </a:pPr>
            <a:r>
              <a:rPr lang="en-US" dirty="0">
                <a:solidFill>
                  <a:srgbClr val="414141"/>
                </a:solidFill>
              </a:rPr>
              <a:t>EKO </a:t>
            </a:r>
            <a:r>
              <a:rPr lang="en-US" dirty="0" err="1">
                <a:solidFill>
                  <a:srgbClr val="414141"/>
                </a:solidFill>
              </a:rPr>
              <a:t>kmetija</a:t>
            </a:r>
            <a:r>
              <a:rPr lang="en-US" dirty="0">
                <a:solidFill>
                  <a:srgbClr val="414141"/>
                </a:solidFill>
              </a:rPr>
              <a:t> Urška</a:t>
            </a:r>
          </a:p>
          <a:p>
            <a:pPr>
              <a:lnSpc>
                <a:spcPts val="3720"/>
              </a:lnSpc>
            </a:pPr>
            <a:endParaRPr lang="en-US" dirty="0"/>
          </a:p>
        </p:txBody>
      </p:sp>
      <p:sp>
        <p:nvSpPr>
          <p:cNvPr id="9" name="Text Placeholder 3">
            <a:extLst>
              <a:ext uri="{FF2B5EF4-FFF2-40B4-BE49-F238E27FC236}">
                <a16:creationId xmlns:a16="http://schemas.microsoft.com/office/drawing/2014/main" id="{7EC9F777-BD4B-5BE3-5438-15EB4DCC3DDC}"/>
              </a:ext>
            </a:extLst>
          </p:cNvPr>
          <p:cNvSpPr txBox="1">
            <a:spLocks/>
          </p:cNvSpPr>
          <p:nvPr/>
        </p:nvSpPr>
        <p:spPr>
          <a:xfrm>
            <a:off x="485146" y="2018943"/>
            <a:ext cx="6034188" cy="1319978"/>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dirty="0">
                <a:ea typeface="Calibri"/>
                <a:cs typeface="Calibri"/>
              </a:rPr>
              <a:t>Ensure your pricelist is clear and honest.</a:t>
            </a:r>
          </a:p>
          <a:p>
            <a:r>
              <a:rPr lang="sl-SI" dirty="0">
                <a:solidFill>
                  <a:srgbClr val="459597"/>
                </a:solidFill>
                <a:ea typeface="Calibri"/>
                <a:cs typeface="Calibri"/>
                <a:hlinkClick r:id="rId3">
                  <a:extLst>
                    <a:ext uri="{A12FA001-AC4F-418D-AE19-62706E023703}">
                      <ahyp:hlinkClr xmlns:ahyp="http://schemas.microsoft.com/office/drawing/2018/hyperlinkcolor" val="tx"/>
                    </a:ext>
                  </a:extLst>
                </a:hlinkClick>
              </a:rPr>
              <a:t>Price list - Urška tourist farm</a:t>
            </a:r>
            <a:endParaRPr lang="sl-SI" dirty="0">
              <a:solidFill>
                <a:srgbClr val="459597"/>
              </a:solidFill>
              <a:ea typeface="Calibri"/>
              <a:cs typeface="Calibri"/>
            </a:endParaRPr>
          </a:p>
        </p:txBody>
      </p:sp>
      <p:pic>
        <p:nvPicPr>
          <p:cNvPr id="15" name="Picture 14">
            <a:extLst>
              <a:ext uri="{FF2B5EF4-FFF2-40B4-BE49-F238E27FC236}">
                <a16:creationId xmlns:a16="http://schemas.microsoft.com/office/drawing/2014/main" id="{C35A4B62-78A7-E2FC-AF00-6B0FB39C977F}"/>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485146" y="4315959"/>
            <a:ext cx="3580276" cy="2659133"/>
          </a:xfrm>
          <a:prstGeom prst="rect">
            <a:avLst/>
          </a:prstGeom>
        </p:spPr>
      </p:pic>
      <p:sp>
        <p:nvSpPr>
          <p:cNvPr id="17" name="Slide Number Placeholder 5">
            <a:extLst>
              <a:ext uri="{FF2B5EF4-FFF2-40B4-BE49-F238E27FC236}">
                <a16:creationId xmlns:a16="http://schemas.microsoft.com/office/drawing/2014/main" id="{D9AD9511-A2B3-76CC-A0C3-261DF8B619EA}"/>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16</a:t>
            </a:fld>
            <a:endParaRPr lang="fr-CA" sz="1200" dirty="0"/>
          </a:p>
        </p:txBody>
      </p:sp>
    </p:spTree>
    <p:extLst>
      <p:ext uri="{BB962C8B-B14F-4D97-AF65-F5344CB8AC3E}">
        <p14:creationId xmlns:p14="http://schemas.microsoft.com/office/powerpoint/2010/main" val="866636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95298-4D2C-9957-C3A9-E4AE72B82957}"/>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D22F27C-BE95-E7FA-DFB7-461F08FD6318}"/>
              </a:ext>
            </a:extLst>
          </p:cNvPr>
          <p:cNvCxnSpPr>
            <a:cxnSpLocks/>
          </p:cNvCxnSpPr>
          <p:nvPr/>
        </p:nvCxnSpPr>
        <p:spPr>
          <a:xfrm>
            <a:off x="1204537" y="0"/>
            <a:ext cx="0" cy="685800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A839AE25-A7D7-8A02-8CAA-E004D033B902}"/>
              </a:ext>
            </a:extLst>
          </p:cNvPr>
          <p:cNvSpPr txBox="1">
            <a:spLocks/>
          </p:cNvSpPr>
          <p:nvPr/>
        </p:nvSpPr>
        <p:spPr>
          <a:xfrm rot="16200000">
            <a:off x="-2014450" y="2879898"/>
            <a:ext cx="5577458"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720"/>
              </a:lnSpc>
            </a:pPr>
            <a:r>
              <a:rPr lang="en-US" dirty="0">
                <a:solidFill>
                  <a:srgbClr val="EC7C69"/>
                </a:solidFill>
              </a:rPr>
              <a:t>Example: </a:t>
            </a:r>
            <a:r>
              <a:rPr lang="en-US" dirty="0"/>
              <a:t>Pre-arrival Info</a:t>
            </a:r>
          </a:p>
        </p:txBody>
      </p:sp>
      <p:sp>
        <p:nvSpPr>
          <p:cNvPr id="8" name="Text Placeholder 3">
            <a:extLst>
              <a:ext uri="{FF2B5EF4-FFF2-40B4-BE49-F238E27FC236}">
                <a16:creationId xmlns:a16="http://schemas.microsoft.com/office/drawing/2014/main" id="{658BCF99-9ABF-61A6-2BF4-0A1BC2C626D2}"/>
              </a:ext>
            </a:extLst>
          </p:cNvPr>
          <p:cNvSpPr txBox="1">
            <a:spLocks/>
          </p:cNvSpPr>
          <p:nvPr/>
        </p:nvSpPr>
        <p:spPr>
          <a:xfrm>
            <a:off x="1583666" y="402956"/>
            <a:ext cx="9978464" cy="264149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20"/>
              </a:lnSpc>
            </a:pPr>
            <a:r>
              <a:rPr lang="sl-SI" sz="2100" b="1" dirty="0">
                <a:ea typeface="+mn-lt"/>
                <a:cs typeface="+mn-lt"/>
              </a:rPr>
              <a:t>Dear Mr. Novak, </a:t>
            </a:r>
            <a:endParaRPr lang="sl-SI" sz="2100" b="1" dirty="0">
              <a:ea typeface="Calibri"/>
              <a:cs typeface="Calibri"/>
            </a:endParaRPr>
          </a:p>
          <a:p>
            <a:endParaRPr lang="sl-SI" sz="800" b="1" dirty="0">
              <a:ea typeface="+mn-lt"/>
              <a:cs typeface="+mn-lt"/>
            </a:endParaRPr>
          </a:p>
          <a:p>
            <a:pPr>
              <a:lnSpc>
                <a:spcPts val="2120"/>
              </a:lnSpc>
            </a:pPr>
            <a:r>
              <a:rPr lang="sl-SI" sz="2100" dirty="0">
                <a:ea typeface="+mn-lt"/>
                <a:cs typeface="+mn-lt"/>
              </a:rPr>
              <a:t>Thank you for choosing to stay with us at </a:t>
            </a:r>
            <a:r>
              <a:rPr lang="sl-SI" sz="2100" b="1" dirty="0">
                <a:ea typeface="+mn-lt"/>
                <a:cs typeface="+mn-lt"/>
              </a:rPr>
              <a:t>Family tourist farm. </a:t>
            </a:r>
            <a:r>
              <a:rPr lang="sl-SI" sz="2100" dirty="0">
                <a:ea typeface="+mn-lt"/>
                <a:cs typeface="+mn-lt"/>
              </a:rPr>
              <a:t>Your booking is confirmed, and we have prepared a cozy stay just for you.</a:t>
            </a:r>
          </a:p>
          <a:p>
            <a:endParaRPr lang="sl-SI" sz="800" b="1" dirty="0">
              <a:ea typeface="+mn-lt"/>
              <a:cs typeface="+mn-lt"/>
            </a:endParaRPr>
          </a:p>
          <a:p>
            <a:pPr marL="285750" indent="-285750">
              <a:lnSpc>
                <a:spcPts val="2120"/>
              </a:lnSpc>
              <a:buFont typeface="Calibri"/>
              <a:buChar char="-"/>
            </a:pPr>
            <a:r>
              <a:rPr lang="sl-SI" sz="2100" b="1" dirty="0">
                <a:ea typeface="+mn-lt"/>
                <a:cs typeface="+mn-lt"/>
              </a:rPr>
              <a:t>Check-in:</a:t>
            </a:r>
            <a:r>
              <a:rPr lang="sl-SI" sz="2100" dirty="0">
                <a:ea typeface="+mn-lt"/>
                <a:cs typeface="+mn-lt"/>
              </a:rPr>
              <a:t> friday, June 14, from 3:00 PM</a:t>
            </a:r>
            <a:endParaRPr lang="sl-SI" sz="2100" dirty="0">
              <a:ea typeface="Calibri"/>
              <a:cs typeface="Calibri"/>
            </a:endParaRPr>
          </a:p>
          <a:p>
            <a:pPr marL="285750" indent="-285750">
              <a:lnSpc>
                <a:spcPts val="2120"/>
              </a:lnSpc>
              <a:buFont typeface="Calibri"/>
              <a:buChar char="-"/>
            </a:pPr>
            <a:r>
              <a:rPr lang="sl-SI" sz="2100" b="1" dirty="0">
                <a:ea typeface="+mn-lt"/>
                <a:cs typeface="+mn-lt"/>
              </a:rPr>
              <a:t>Check-out:</a:t>
            </a:r>
            <a:r>
              <a:rPr lang="sl-SI" sz="2100" dirty="0">
                <a:ea typeface="+mn-lt"/>
                <a:cs typeface="+mn-lt"/>
              </a:rPr>
              <a:t> monday, June 17, by 11:00 AM</a:t>
            </a:r>
            <a:endParaRPr lang="sl-SI" sz="2100" dirty="0">
              <a:ea typeface="Calibri"/>
              <a:cs typeface="Calibri"/>
            </a:endParaRPr>
          </a:p>
          <a:p>
            <a:pPr marL="285750" indent="-285750">
              <a:lnSpc>
                <a:spcPts val="2120"/>
              </a:lnSpc>
              <a:buFont typeface="Calibri"/>
              <a:buChar char="-"/>
            </a:pPr>
            <a:r>
              <a:rPr lang="sl-SI" sz="2100" b="1" dirty="0">
                <a:ea typeface="+mn-lt"/>
                <a:cs typeface="+mn-lt"/>
              </a:rPr>
              <a:t>Room:</a:t>
            </a:r>
            <a:r>
              <a:rPr lang="sl-SI" sz="2100" dirty="0">
                <a:ea typeface="+mn-lt"/>
                <a:cs typeface="+mn-lt"/>
              </a:rPr>
              <a:t> Garden view family room with balcony (half board accommodation for 3 guests)</a:t>
            </a:r>
            <a:endParaRPr lang="sl-SI" sz="2100" dirty="0">
              <a:ea typeface="Calibri"/>
              <a:cs typeface="Calibri"/>
            </a:endParaRPr>
          </a:p>
          <a:p>
            <a:pPr marL="285750" indent="-285750">
              <a:lnSpc>
                <a:spcPts val="2120"/>
              </a:lnSpc>
              <a:buFont typeface="Calibri"/>
              <a:buChar char="-"/>
            </a:pPr>
            <a:r>
              <a:rPr lang="sl-SI" sz="2100" b="1" dirty="0">
                <a:ea typeface="Calibri"/>
                <a:cs typeface="Calibri"/>
              </a:rPr>
              <a:t>Location and directions:</a:t>
            </a:r>
            <a:r>
              <a:rPr lang="sl-SI" sz="2100" dirty="0">
                <a:ea typeface="Calibri"/>
                <a:cs typeface="Calibri"/>
              </a:rPr>
              <a:t> Family tourist farm, Hidden road 25, 2000 Maribor, Slovenia - </a:t>
            </a:r>
            <a:r>
              <a:rPr lang="sl-SI" sz="2100" dirty="0">
                <a:ea typeface="+mn-lt"/>
                <a:cs typeface="+mn-lt"/>
              </a:rPr>
              <a:t>[Google Maps link]</a:t>
            </a:r>
            <a:r>
              <a:rPr lang="sl-SI" sz="2100" dirty="0">
                <a:ea typeface="+mn-lt"/>
                <a:cs typeface="Calibri"/>
              </a:rPr>
              <a:t>.</a:t>
            </a:r>
            <a:r>
              <a:rPr lang="sl-SI" sz="2100" dirty="0">
                <a:ea typeface="Calibri"/>
                <a:cs typeface="Calibri"/>
              </a:rPr>
              <a:t> Navigation will lead you directly to our front house parking place, where we will already waiting to your arrival. </a:t>
            </a:r>
            <a:r>
              <a:rPr lang="sl-SI" sz="2100" dirty="0">
                <a:ea typeface="+mn-lt"/>
                <a:cs typeface="+mn-lt"/>
              </a:rPr>
              <a:t>Please let us know your arrival time.</a:t>
            </a:r>
            <a:endParaRPr lang="sl-SI" sz="2100" dirty="0">
              <a:ea typeface="Calibri"/>
              <a:cs typeface="Calibri"/>
            </a:endParaRPr>
          </a:p>
          <a:p>
            <a:pPr indent="0"/>
            <a:endParaRPr lang="sl-SI" sz="800" dirty="0">
              <a:ea typeface="Calibri"/>
              <a:cs typeface="Calibri"/>
            </a:endParaRPr>
          </a:p>
          <a:p>
            <a:pPr indent="0">
              <a:lnSpc>
                <a:spcPts val="2120"/>
              </a:lnSpc>
            </a:pPr>
            <a:r>
              <a:rPr lang="sl-SI" sz="2100" dirty="0">
                <a:ea typeface="Calibri"/>
                <a:cs typeface="Calibri"/>
              </a:rPr>
              <a:t>If you will need any furthure assistance, do not hesitate to contact us on 00386 41 000 000. </a:t>
            </a:r>
            <a:r>
              <a:rPr lang="sl-SI" sz="2100" dirty="0">
                <a:ea typeface="+mn-lt"/>
                <a:cs typeface="+mn-lt"/>
              </a:rPr>
              <a:t>We are looking forward to welcome you at our Family tourist farm! Expect homemade treats, a warm bed, and a peaceful escape.</a:t>
            </a:r>
            <a:endParaRPr lang="sl-SI" sz="2100" dirty="0">
              <a:ea typeface="Calibri"/>
              <a:cs typeface="Calibri"/>
            </a:endParaRPr>
          </a:p>
          <a:p>
            <a:pPr indent="0"/>
            <a:endParaRPr lang="sl-SI" sz="800" dirty="0">
              <a:ea typeface="Calibri"/>
              <a:cs typeface="Calibri"/>
            </a:endParaRPr>
          </a:p>
          <a:p>
            <a:pPr indent="0"/>
            <a:endParaRPr lang="sl-SI" sz="800" dirty="0">
              <a:ea typeface="Calibri"/>
              <a:cs typeface="Calibri"/>
            </a:endParaRPr>
          </a:p>
          <a:p>
            <a:pPr indent="0">
              <a:lnSpc>
                <a:spcPts val="2120"/>
              </a:lnSpc>
            </a:pPr>
            <a:r>
              <a:rPr lang="sl-SI" sz="2100" dirty="0">
                <a:ea typeface="+mn-lt"/>
                <a:cs typeface="+mn-lt"/>
              </a:rPr>
              <a:t>Warm regards, </a:t>
            </a:r>
          </a:p>
          <a:p>
            <a:pPr indent="0">
              <a:lnSpc>
                <a:spcPts val="2120"/>
              </a:lnSpc>
            </a:pPr>
            <a:r>
              <a:rPr lang="sl-SI" sz="2100" dirty="0">
                <a:ea typeface="+mn-lt"/>
                <a:cs typeface="+mn-lt"/>
              </a:rPr>
              <a:t>Tanja and Luka</a:t>
            </a:r>
          </a:p>
          <a:p>
            <a:pPr marL="361950"/>
            <a:endParaRPr lang="sl-SI" sz="800" dirty="0">
              <a:ea typeface="+mn-lt"/>
              <a:cs typeface="+mn-lt"/>
            </a:endParaRPr>
          </a:p>
          <a:p>
            <a:pPr marL="361950"/>
            <a:endParaRPr lang="sl-SI" sz="800" dirty="0">
              <a:ea typeface="+mn-lt"/>
              <a:cs typeface="+mn-lt"/>
            </a:endParaRPr>
          </a:p>
          <a:p>
            <a:pPr marL="269875">
              <a:lnSpc>
                <a:spcPts val="2120"/>
              </a:lnSpc>
            </a:pPr>
            <a:r>
              <a:rPr lang="sl-SI" sz="2100" dirty="0">
                <a:ea typeface="+mn-lt"/>
                <a:cs typeface="+mn-lt"/>
              </a:rPr>
              <a:t>Tel: [insert]              Email: [insert]                Website: [insert] </a:t>
            </a:r>
          </a:p>
          <a:p>
            <a:pPr marL="269875"/>
            <a:endParaRPr lang="sl-SI" sz="800" dirty="0">
              <a:ea typeface="+mn-lt"/>
              <a:cs typeface="+mn-lt"/>
            </a:endParaRPr>
          </a:p>
          <a:p>
            <a:pPr marL="269875"/>
            <a:endParaRPr lang="sl-SI" sz="800" dirty="0">
              <a:ea typeface="+mn-lt"/>
              <a:cs typeface="+mn-lt"/>
            </a:endParaRPr>
          </a:p>
          <a:p>
            <a:pPr indent="0">
              <a:lnSpc>
                <a:spcPts val="2140"/>
              </a:lnSpc>
            </a:pPr>
            <a:r>
              <a:rPr lang="sl-SI" sz="2100" b="1" dirty="0">
                <a:ea typeface="+mn-lt"/>
                <a:cs typeface="+mn-lt"/>
              </a:rPr>
              <a:t>Files attached:</a:t>
            </a:r>
            <a:endParaRPr lang="sl-SI" sz="2100" b="1" dirty="0"/>
          </a:p>
          <a:p>
            <a:pPr marL="342900" indent="-342900">
              <a:lnSpc>
                <a:spcPts val="2140"/>
              </a:lnSpc>
              <a:buClr>
                <a:srgbClr val="459597"/>
              </a:buClr>
              <a:buFont typeface="Arial" panose="020B0604020202020204" pitchFamily="34" charset="0"/>
              <a:buChar char="•"/>
            </a:pPr>
            <a:r>
              <a:rPr lang="sl-SI" sz="2100" dirty="0">
                <a:ea typeface="+mn-lt"/>
                <a:cs typeface="+mn-lt"/>
              </a:rPr>
              <a:t>property policies or house rules</a:t>
            </a:r>
          </a:p>
          <a:p>
            <a:pPr marL="342900" indent="-342900">
              <a:lnSpc>
                <a:spcPts val="2140"/>
              </a:lnSpc>
              <a:buClr>
                <a:srgbClr val="459597"/>
              </a:buClr>
              <a:buFont typeface="Arial" panose="020B0604020202020204" pitchFamily="34" charset="0"/>
              <a:buChar char="•"/>
            </a:pPr>
            <a:r>
              <a:rPr lang="sl-SI" sz="2100" dirty="0">
                <a:ea typeface="+mn-lt"/>
                <a:cs typeface="+mn-lt"/>
              </a:rPr>
              <a:t>possibilities for additional activities at the destination, additional offers, etc.</a:t>
            </a: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a:lnSpc>
                <a:spcPts val="2140"/>
              </a:lnSpc>
            </a:pPr>
            <a:endParaRPr lang="sl-SI" sz="2100" dirty="0">
              <a:ea typeface="Calibri"/>
              <a:cs typeface="Calibri"/>
            </a:endParaRPr>
          </a:p>
          <a:p>
            <a:pPr indent="0">
              <a:lnSpc>
                <a:spcPts val="2140"/>
              </a:lnSpc>
            </a:pPr>
            <a:endParaRPr lang="sl-SI" sz="2100" dirty="0">
              <a:ea typeface="Calibri"/>
              <a:cs typeface="Calibri"/>
            </a:endParaRPr>
          </a:p>
          <a:p>
            <a:pPr>
              <a:lnSpc>
                <a:spcPts val="2140"/>
              </a:lnSpc>
            </a:pPr>
            <a:endParaRPr lang="sl-SI" sz="2100" dirty="0">
              <a:ea typeface="Calibri"/>
              <a:cs typeface="Calibri"/>
            </a:endParaRPr>
          </a:p>
          <a:p>
            <a:pPr marL="269875">
              <a:lnSpc>
                <a:spcPts val="2120"/>
              </a:lnSpc>
            </a:pPr>
            <a:endParaRPr lang="sl-SI" sz="2100" dirty="0">
              <a:ea typeface="Calibri"/>
              <a:cs typeface="Calibri"/>
            </a:endParaRPr>
          </a:p>
          <a:p>
            <a:pPr>
              <a:lnSpc>
                <a:spcPts val="2120"/>
              </a:lnSpc>
            </a:pPr>
            <a:endParaRPr lang="sl-SI" sz="2100" dirty="0">
              <a:ea typeface="Calibri"/>
              <a:cs typeface="Calibri"/>
            </a:endParaRPr>
          </a:p>
        </p:txBody>
      </p:sp>
      <p:pic>
        <p:nvPicPr>
          <p:cNvPr id="14" name="Graphic 13" descr="Open envelope outline">
            <a:extLst>
              <a:ext uri="{FF2B5EF4-FFF2-40B4-BE49-F238E27FC236}">
                <a16:creationId xmlns:a16="http://schemas.microsoft.com/office/drawing/2014/main" id="{C902D6B7-1F3C-C5C4-1BD6-0E4BF36FE5C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9148" y="4968126"/>
            <a:ext cx="344808" cy="344808"/>
          </a:xfrm>
          <a:prstGeom prst="rect">
            <a:avLst/>
          </a:prstGeom>
        </p:spPr>
      </p:pic>
      <p:pic>
        <p:nvPicPr>
          <p:cNvPr id="16" name="Graphic 15" descr="Internet outline">
            <a:extLst>
              <a:ext uri="{FF2B5EF4-FFF2-40B4-BE49-F238E27FC236}">
                <a16:creationId xmlns:a16="http://schemas.microsoft.com/office/drawing/2014/main" id="{59D20C10-0517-E534-3660-6E768A34F5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21188" y="4911930"/>
            <a:ext cx="457200" cy="457200"/>
          </a:xfrm>
          <a:prstGeom prst="rect">
            <a:avLst/>
          </a:prstGeom>
        </p:spPr>
      </p:pic>
      <p:pic>
        <p:nvPicPr>
          <p:cNvPr id="18" name="Graphic 17" descr="Smart Phone outline">
            <a:extLst>
              <a:ext uri="{FF2B5EF4-FFF2-40B4-BE49-F238E27FC236}">
                <a16:creationId xmlns:a16="http://schemas.microsoft.com/office/drawing/2014/main" id="{E1EE9A7E-B076-D922-1CB3-782237AF0E8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95018" y="4968126"/>
            <a:ext cx="344808" cy="344808"/>
          </a:xfrm>
          <a:prstGeom prst="rect">
            <a:avLst/>
          </a:prstGeom>
        </p:spPr>
      </p:pic>
      <p:sp>
        <p:nvSpPr>
          <p:cNvPr id="26" name="Slide Number Placeholder 5">
            <a:extLst>
              <a:ext uri="{FF2B5EF4-FFF2-40B4-BE49-F238E27FC236}">
                <a16:creationId xmlns:a16="http://schemas.microsoft.com/office/drawing/2014/main" id="{1311E528-8B9A-EC45-5D69-C9F990731BD8}"/>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17</a:t>
            </a:fld>
            <a:endParaRPr lang="fr-CA" sz="1200" dirty="0"/>
          </a:p>
        </p:txBody>
      </p:sp>
    </p:spTree>
    <p:extLst>
      <p:ext uri="{BB962C8B-B14F-4D97-AF65-F5344CB8AC3E}">
        <p14:creationId xmlns:p14="http://schemas.microsoft.com/office/powerpoint/2010/main" val="1649070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B8846-974F-A16C-6F29-912FA0E5287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59D65FC3-228F-EECB-CE0F-17224FC48654}"/>
              </a:ext>
            </a:extLst>
          </p:cNvPr>
          <p:cNvSpPr txBox="1">
            <a:spLocks/>
          </p:cNvSpPr>
          <p:nvPr/>
        </p:nvSpPr>
        <p:spPr>
          <a:xfrm>
            <a:off x="629645" y="174473"/>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Understanding the Guest Journey: Checklist "During the stay"</a:t>
            </a:r>
          </a:p>
          <a:p>
            <a:pPr>
              <a:lnSpc>
                <a:spcPts val="3620"/>
              </a:lnSpc>
            </a:pPr>
            <a:endParaRPr lang="en-US" dirty="0"/>
          </a:p>
          <a:p>
            <a:pPr>
              <a:lnSpc>
                <a:spcPts val="3620"/>
              </a:lnSpc>
            </a:pPr>
            <a:endParaRPr lang="en-US" dirty="0"/>
          </a:p>
        </p:txBody>
      </p:sp>
      <p:cxnSp>
        <p:nvCxnSpPr>
          <p:cNvPr id="10" name="Straight Connector 9">
            <a:extLst>
              <a:ext uri="{FF2B5EF4-FFF2-40B4-BE49-F238E27FC236}">
                <a16:creationId xmlns:a16="http://schemas.microsoft.com/office/drawing/2014/main" id="{E434F597-CC44-A12E-51F6-21D71A8E14FA}"/>
              </a:ext>
            </a:extLst>
          </p:cNvPr>
          <p:cNvCxnSpPr>
            <a:cxnSpLocks/>
          </p:cNvCxnSpPr>
          <p:nvPr/>
        </p:nvCxnSpPr>
        <p:spPr>
          <a:xfrm>
            <a:off x="0" y="1198081"/>
            <a:ext cx="952022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5D81731C-E0E4-F1B1-6120-9B46C9134C54}"/>
              </a:ext>
            </a:extLst>
          </p:cNvPr>
          <p:cNvSpPr txBox="1">
            <a:spLocks/>
          </p:cNvSpPr>
          <p:nvPr/>
        </p:nvSpPr>
        <p:spPr>
          <a:xfrm>
            <a:off x="629645" y="2172024"/>
            <a:ext cx="889057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Greet your guests </a:t>
            </a:r>
            <a:r>
              <a:rPr lang="en-IE" sz="2200" dirty="0">
                <a:solidFill>
                  <a:srgbClr val="414141"/>
                </a:solidFill>
                <a:latin typeface="Calibri" panose="020F0502020204030204" pitchFamily="34" charset="0"/>
                <a:cs typeface="Calibri" panose="020F0502020204030204" pitchFamily="34" charset="0"/>
              </a:rPr>
              <a:t>warmly and </a:t>
            </a:r>
            <a:r>
              <a:rPr lang="en-IE" sz="2200" b="1" dirty="0">
                <a:solidFill>
                  <a:srgbClr val="414141"/>
                </a:solidFill>
                <a:latin typeface="Calibri" panose="020F0502020204030204" pitchFamily="34" charset="0"/>
                <a:cs typeface="Calibri" panose="020F0502020204030204" pitchFamily="34" charset="0"/>
              </a:rPr>
              <a:t>welcome them </a:t>
            </a:r>
            <a:r>
              <a:rPr lang="en-IE" sz="2200" dirty="0">
                <a:solidFill>
                  <a:srgbClr val="414141"/>
                </a:solidFill>
                <a:latin typeface="Calibri" panose="020F0502020204030204" pitchFamily="34" charset="0"/>
                <a:cs typeface="Calibri" panose="020F0502020204030204" pitchFamily="34" charset="0"/>
              </a:rPr>
              <a:t>to your region and to your accommodation</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Confirm reservation </a:t>
            </a:r>
            <a:r>
              <a:rPr lang="en-IE" sz="2200" dirty="0">
                <a:solidFill>
                  <a:srgbClr val="414141"/>
                </a:solidFill>
                <a:latin typeface="Calibri" panose="020F0502020204030204" pitchFamily="34" charset="0"/>
                <a:cs typeface="Calibri" panose="020F0502020204030204" pitchFamily="34" charset="0"/>
              </a:rPr>
              <a:t>(period of stay, special requests, payment etc.) and verify ID.</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Inform guest </a:t>
            </a:r>
            <a:r>
              <a:rPr lang="en-IE" sz="2200" dirty="0">
                <a:solidFill>
                  <a:srgbClr val="414141"/>
                </a:solidFill>
                <a:latin typeface="Calibri" panose="020F0502020204030204" pitchFamily="34" charset="0"/>
                <a:cs typeface="Calibri" panose="020F0502020204030204" pitchFamily="34" charset="0"/>
              </a:rPr>
              <a:t>about breakfast hours and other meal if included, </a:t>
            </a:r>
            <a:r>
              <a:rPr lang="en-IE" sz="2200" dirty="0" err="1">
                <a:solidFill>
                  <a:srgbClr val="414141"/>
                </a:solidFill>
                <a:latin typeface="Calibri" panose="020F0502020204030204" pitchFamily="34" charset="0"/>
                <a:cs typeface="Calibri" panose="020F0502020204030204" pitchFamily="34" charset="0"/>
              </a:rPr>
              <a:t>Wi-FI</a:t>
            </a:r>
            <a:r>
              <a:rPr lang="en-IE" sz="2200" dirty="0">
                <a:solidFill>
                  <a:srgbClr val="414141"/>
                </a:solidFill>
                <a:latin typeface="Calibri" panose="020F0502020204030204" pitchFamily="34" charset="0"/>
                <a:cs typeface="Calibri" panose="020F0502020204030204" pitchFamily="34" charset="0"/>
              </a:rPr>
              <a:t> access, accommodation amenities (pool, outdoors activities, workshops, etc.), and </a:t>
            </a:r>
            <a:r>
              <a:rPr lang="en-IE" sz="2200" b="1" dirty="0">
                <a:solidFill>
                  <a:srgbClr val="414141"/>
                </a:solidFill>
                <a:latin typeface="Calibri" panose="020F0502020204030204" pitchFamily="34" charset="0"/>
                <a:cs typeface="Calibri" panose="020F0502020204030204" pitchFamily="34" charset="0"/>
              </a:rPr>
              <a:t>local recommendations</a:t>
            </a:r>
            <a:r>
              <a:rPr lang="en-IE" sz="2200" dirty="0">
                <a:solidFill>
                  <a:srgbClr val="414141"/>
                </a:solidFill>
                <a:latin typeface="Calibri" panose="020F0502020204030204" pitchFamily="34" charset="0"/>
                <a:cs typeface="Calibri" panose="020F0502020204030204" pitchFamily="34" charset="0"/>
              </a:rPr>
              <a:t>. </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Help them without waiting to be asked </a:t>
            </a:r>
            <a:r>
              <a:rPr lang="en-IE" sz="2200" dirty="0">
                <a:solidFill>
                  <a:srgbClr val="414141"/>
                </a:solidFill>
                <a:latin typeface="Calibri" panose="020F0502020204030204" pitchFamily="34" charset="0"/>
                <a:cs typeface="Calibri" panose="020F0502020204030204" pitchFamily="34" charset="0"/>
              </a:rPr>
              <a:t>as “are you planning to explore today? I’d be happy to suggest something unique!”</a:t>
            </a:r>
          </a:p>
          <a:p>
            <a:pPr marL="457200" indent="-457200">
              <a:lnSpc>
                <a:spcPts val="2340"/>
              </a:lnSpc>
              <a:spcAft>
                <a:spcPts val="1200"/>
              </a:spcAft>
              <a:buClr>
                <a:srgbClr val="459597"/>
              </a:buClr>
              <a:buFont typeface="+mj-lt"/>
              <a:buAutoNum type="arabicPeriod"/>
            </a:pPr>
            <a:r>
              <a:rPr lang="sl-SI" sz="2200" b="1" i="0" u="none" strike="noStrike" noProof="0" dirty="0">
                <a:solidFill>
                  <a:srgbClr val="414141"/>
                </a:solidFill>
                <a:latin typeface="Calibri" panose="020F0502020204030204" pitchFamily="34" charset="0"/>
                <a:cs typeface="Calibri" panose="020F0502020204030204" pitchFamily="34" charset="0"/>
              </a:rPr>
              <a:t>Make sure the information given is verified</a:t>
            </a:r>
            <a:r>
              <a:rPr lang="sl-SI" sz="2200" b="0" i="0" u="none" strike="noStrike" noProof="0" dirty="0">
                <a:solidFill>
                  <a:srgbClr val="414141"/>
                </a:solidFill>
                <a:latin typeface="Calibri" panose="020F0502020204030204" pitchFamily="34" charset="0"/>
                <a:cs typeface="Calibri" panose="020F0502020204030204" pitchFamily="34" charset="0"/>
              </a:rPr>
              <a:t> and the recommendations are credible, as this is the only way to </a:t>
            </a:r>
            <a:r>
              <a:rPr lang="sl-SI" sz="2200" b="1" i="0" u="none" strike="noStrike" noProof="0" dirty="0">
                <a:solidFill>
                  <a:srgbClr val="414141"/>
                </a:solidFill>
                <a:latin typeface="Calibri" panose="020F0502020204030204" pitchFamily="34" charset="0"/>
                <a:cs typeface="Calibri" panose="020F0502020204030204" pitchFamily="34" charset="0"/>
              </a:rPr>
              <a:t>build mutual trust</a:t>
            </a:r>
            <a:r>
              <a:rPr lang="sl-SI" sz="2200" b="0" i="0" u="none" strike="noStrike" noProof="0" dirty="0">
                <a:solidFill>
                  <a:srgbClr val="414141"/>
                </a:solidFill>
                <a:latin typeface="Calibri" panose="020F0502020204030204" pitchFamily="34" charset="0"/>
                <a:cs typeface="Calibri" panose="020F0502020204030204" pitchFamily="34" charset="0"/>
              </a:rPr>
              <a:t>, which leads to greater guest satisfaction and increases the potential for revisiting. </a:t>
            </a: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2EF390F-BF3A-9BB3-747A-9C9174880599}"/>
              </a:ext>
            </a:extLst>
          </p:cNvPr>
          <p:cNvSpPr txBox="1"/>
          <p:nvPr/>
        </p:nvSpPr>
        <p:spPr>
          <a:xfrm>
            <a:off x="620120" y="1350481"/>
            <a:ext cx="8900100" cy="1016560"/>
          </a:xfrm>
          <a:prstGeom prst="rect">
            <a:avLst/>
          </a:prstGeom>
          <a:noFill/>
        </p:spPr>
        <p:txBody>
          <a:bodyPr wrap="square">
            <a:spAutoFit/>
          </a:bodyPr>
          <a:lstStyle/>
          <a:p>
            <a:pPr>
              <a:lnSpc>
                <a:spcPts val="2360"/>
              </a:lnSpc>
            </a:pPr>
            <a:r>
              <a:rPr lang="sl-SI" sz="2300" b="0" i="0" u="none" strike="noStrike" noProof="0" dirty="0">
                <a:solidFill>
                  <a:srgbClr val="EC7C69"/>
                </a:solidFill>
              </a:rPr>
              <a:t>Deliver warm, attentive, and personalized service that makes guests feel at home, safe, and cared for - not just accommodated.</a:t>
            </a:r>
          </a:p>
          <a:p>
            <a:pPr>
              <a:lnSpc>
                <a:spcPts val="2360"/>
              </a:lnSpc>
            </a:pPr>
            <a:endParaRPr lang="sl-SI" sz="2300" dirty="0">
              <a:solidFill>
                <a:srgbClr val="EC7C69"/>
              </a:solidFill>
            </a:endParaRPr>
          </a:p>
        </p:txBody>
      </p:sp>
      <p:sp>
        <p:nvSpPr>
          <p:cNvPr id="6" name="Text Placeholder 4">
            <a:extLst>
              <a:ext uri="{FF2B5EF4-FFF2-40B4-BE49-F238E27FC236}">
                <a16:creationId xmlns:a16="http://schemas.microsoft.com/office/drawing/2014/main" id="{7BFED609-0758-A694-ED86-8B47DFC485CC}"/>
              </a:ext>
            </a:extLst>
          </p:cNvPr>
          <p:cNvSpPr txBox="1">
            <a:spLocks/>
          </p:cNvSpPr>
          <p:nvPr/>
        </p:nvSpPr>
        <p:spPr>
          <a:xfrm>
            <a:off x="9520220" y="1706371"/>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33F90A61-16ED-8622-16D6-5AC8970E0C94}"/>
              </a:ext>
            </a:extLst>
          </p:cNvPr>
          <p:cNvGrpSpPr/>
          <p:nvPr/>
        </p:nvGrpSpPr>
        <p:grpSpPr>
          <a:xfrm>
            <a:off x="10404136" y="2273622"/>
            <a:ext cx="1113217" cy="328866"/>
            <a:chOff x="10421069" y="2969505"/>
            <a:chExt cx="1113217" cy="328866"/>
          </a:xfrm>
        </p:grpSpPr>
        <p:sp>
          <p:nvSpPr>
            <p:cNvPr id="8" name="Rectangle 7">
              <a:extLst>
                <a:ext uri="{FF2B5EF4-FFF2-40B4-BE49-F238E27FC236}">
                  <a16:creationId xmlns:a16="http://schemas.microsoft.com/office/drawing/2014/main" id="{C1033BB8-FC3F-5E11-EA1E-023CAF7EA8E4}"/>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45B0C6E-D5E7-B4E6-06DF-2100D6FB47D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AE6E296C-D277-C585-49B2-8DCF9BE39A24}"/>
              </a:ext>
            </a:extLst>
          </p:cNvPr>
          <p:cNvCxnSpPr>
            <a:cxnSpLocks/>
          </p:cNvCxnSpPr>
          <p:nvPr/>
        </p:nvCxnSpPr>
        <p:spPr>
          <a:xfrm>
            <a:off x="606000" y="3592829"/>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C602B3E-B8B0-BCC1-1083-10B1A764DEB7}"/>
              </a:ext>
            </a:extLst>
          </p:cNvPr>
          <p:cNvCxnSpPr>
            <a:cxnSpLocks/>
          </p:cNvCxnSpPr>
          <p:nvPr/>
        </p:nvCxnSpPr>
        <p:spPr>
          <a:xfrm>
            <a:off x="620120" y="2863201"/>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6D829E50-9525-6AD8-6F14-9404815D354A}"/>
              </a:ext>
            </a:extLst>
          </p:cNvPr>
          <p:cNvGrpSpPr/>
          <p:nvPr/>
        </p:nvGrpSpPr>
        <p:grpSpPr>
          <a:xfrm>
            <a:off x="10404136" y="2967186"/>
            <a:ext cx="1113217" cy="328866"/>
            <a:chOff x="10421069" y="2969505"/>
            <a:chExt cx="1113217" cy="328866"/>
          </a:xfrm>
        </p:grpSpPr>
        <p:sp>
          <p:nvSpPr>
            <p:cNvPr id="19" name="Rectangle 18">
              <a:extLst>
                <a:ext uri="{FF2B5EF4-FFF2-40B4-BE49-F238E27FC236}">
                  <a16:creationId xmlns:a16="http://schemas.microsoft.com/office/drawing/2014/main" id="{29E2336E-7ED2-FD95-F32A-D5B02DE93E75}"/>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F15CF36-D2EA-3671-0DC9-E19C1BEC799C}"/>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825E47B9-25DF-822C-DB2E-907C05D25751}"/>
              </a:ext>
            </a:extLst>
          </p:cNvPr>
          <p:cNvGrpSpPr/>
          <p:nvPr/>
        </p:nvGrpSpPr>
        <p:grpSpPr>
          <a:xfrm>
            <a:off x="10404136" y="3738071"/>
            <a:ext cx="1113217" cy="328866"/>
            <a:chOff x="10421069" y="2969505"/>
            <a:chExt cx="1113217" cy="328866"/>
          </a:xfrm>
        </p:grpSpPr>
        <p:sp>
          <p:nvSpPr>
            <p:cNvPr id="22" name="Rectangle 21">
              <a:extLst>
                <a:ext uri="{FF2B5EF4-FFF2-40B4-BE49-F238E27FC236}">
                  <a16:creationId xmlns:a16="http://schemas.microsoft.com/office/drawing/2014/main" id="{61A80E24-D883-14EF-FEB0-B3695B65A8DC}"/>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A99F3C5-47C1-9DEA-1D83-B1871DCDC919}"/>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9EAD5445-7DC5-AB31-3B51-FCE23FFE27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18</a:t>
            </a:fld>
            <a:endParaRPr lang="fr-CA" sz="1200" dirty="0"/>
          </a:p>
        </p:txBody>
      </p:sp>
      <p:cxnSp>
        <p:nvCxnSpPr>
          <p:cNvPr id="2" name="Straight Connector 1">
            <a:extLst>
              <a:ext uri="{FF2B5EF4-FFF2-40B4-BE49-F238E27FC236}">
                <a16:creationId xmlns:a16="http://schemas.microsoft.com/office/drawing/2014/main" id="{E2A447C0-A47E-7EF5-4E27-ECBF530926C8}"/>
              </a:ext>
            </a:extLst>
          </p:cNvPr>
          <p:cNvCxnSpPr>
            <a:cxnSpLocks/>
          </p:cNvCxnSpPr>
          <p:nvPr/>
        </p:nvCxnSpPr>
        <p:spPr>
          <a:xfrm>
            <a:off x="629645" y="4632735"/>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9B39E9A8-F983-E9B3-1F9E-780A905639F5}"/>
              </a:ext>
            </a:extLst>
          </p:cNvPr>
          <p:cNvCxnSpPr>
            <a:cxnSpLocks/>
          </p:cNvCxnSpPr>
          <p:nvPr/>
        </p:nvCxnSpPr>
        <p:spPr>
          <a:xfrm>
            <a:off x="717132" y="5385770"/>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90277A30-87EF-D12E-6D4A-11823182AB87}"/>
              </a:ext>
            </a:extLst>
          </p:cNvPr>
          <p:cNvGrpSpPr/>
          <p:nvPr/>
        </p:nvGrpSpPr>
        <p:grpSpPr>
          <a:xfrm>
            <a:off x="10404136" y="4723126"/>
            <a:ext cx="1113217" cy="328866"/>
            <a:chOff x="10421069" y="2969505"/>
            <a:chExt cx="1113217" cy="328866"/>
          </a:xfrm>
        </p:grpSpPr>
        <p:sp>
          <p:nvSpPr>
            <p:cNvPr id="12" name="Rectangle 11">
              <a:extLst>
                <a:ext uri="{FF2B5EF4-FFF2-40B4-BE49-F238E27FC236}">
                  <a16:creationId xmlns:a16="http://schemas.microsoft.com/office/drawing/2014/main" id="{39075E75-A5FF-98BB-BAE3-EBB5769CBCDB}"/>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C8B0422-38C1-C019-E542-C32642DE7AF0}"/>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4D76EAED-AC38-AB60-DD8E-4FC6CDF10B7C}"/>
              </a:ext>
            </a:extLst>
          </p:cNvPr>
          <p:cNvGrpSpPr/>
          <p:nvPr/>
        </p:nvGrpSpPr>
        <p:grpSpPr>
          <a:xfrm>
            <a:off x="10404136" y="5494011"/>
            <a:ext cx="1113217" cy="328866"/>
            <a:chOff x="10421069" y="2969505"/>
            <a:chExt cx="1113217" cy="328866"/>
          </a:xfrm>
        </p:grpSpPr>
        <p:sp>
          <p:nvSpPr>
            <p:cNvPr id="24" name="Rectangle 23">
              <a:extLst>
                <a:ext uri="{FF2B5EF4-FFF2-40B4-BE49-F238E27FC236}">
                  <a16:creationId xmlns:a16="http://schemas.microsoft.com/office/drawing/2014/main" id="{E5CBF917-42DF-6E9A-FA0F-B80E3776AC22}"/>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6C7DFCA5-668A-A016-D686-1C6559DCB4B5}"/>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6FAEC773-10BD-9AE9-5761-D6C5416C442E}"/>
              </a:ext>
            </a:extLst>
          </p:cNvPr>
          <p:cNvSpPr txBox="1"/>
          <p:nvPr/>
        </p:nvSpPr>
        <p:spPr>
          <a:xfrm>
            <a:off x="7613059" y="6410183"/>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Continued on the next slide</a:t>
            </a:r>
          </a:p>
          <a:p>
            <a:pPr algn="ctr"/>
            <a:endParaRPr lang="sl-SI" sz="1000" dirty="0">
              <a:solidFill>
                <a:schemeClr val="bg1"/>
              </a:solidFill>
            </a:endParaRPr>
          </a:p>
        </p:txBody>
      </p:sp>
    </p:spTree>
    <p:extLst>
      <p:ext uri="{BB962C8B-B14F-4D97-AF65-F5344CB8AC3E}">
        <p14:creationId xmlns:p14="http://schemas.microsoft.com/office/powerpoint/2010/main" val="22302540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18575-EEBB-5F07-742A-16EF80B3131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151D12-2E02-7684-BC10-37D93142FAC2}"/>
              </a:ext>
            </a:extLst>
          </p:cNvPr>
          <p:cNvSpPr txBox="1">
            <a:spLocks/>
          </p:cNvSpPr>
          <p:nvPr/>
        </p:nvSpPr>
        <p:spPr>
          <a:xfrm>
            <a:off x="613979" y="1651679"/>
            <a:ext cx="906790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0" indent="-457200" algn="l" defTabSz="914400" rtl="0" eaLnBrk="1" fontAlgn="auto" latinLnBrk="0" hangingPunct="1">
              <a:lnSpc>
                <a:spcPts val="2380"/>
              </a:lnSpc>
              <a:spcBef>
                <a:spcPts val="0"/>
              </a:spcBef>
              <a:spcAft>
                <a:spcPts val="1200"/>
              </a:spcAft>
              <a:buClr>
                <a:srgbClr val="459597"/>
              </a:buClr>
              <a:buSzTx/>
              <a:buFont typeface="+mj-lt"/>
              <a:buAutoNum type="arabicPeriod" startAt="6"/>
              <a:tabLst/>
              <a:defRPr/>
            </a:pPr>
            <a:r>
              <a:rPr lang="sl-SI" sz="2200" b="1" i="0" u="none" strike="noStrike" noProof="0" dirty="0">
                <a:solidFill>
                  <a:srgbClr val="414141"/>
                </a:solidFill>
                <a:latin typeface="Calibri" panose="020F0502020204030204" pitchFamily="34" charset="0"/>
                <a:cs typeface="Calibri" panose="020F0502020204030204" pitchFamily="34" charset="0"/>
              </a:rPr>
              <a:t>Offer assistance with luggage</a:t>
            </a:r>
            <a:r>
              <a:rPr lang="sl-SI" sz="2200" b="0" i="0" u="none" strike="noStrike" noProof="0" dirty="0">
                <a:solidFill>
                  <a:srgbClr val="414141"/>
                </a:solidFill>
                <a:latin typeface="Calibri" panose="020F0502020204030204" pitchFamily="34" charset="0"/>
                <a:cs typeface="Calibri" panose="020F0502020204030204" pitchFamily="34" charset="0"/>
              </a:rPr>
              <a:t> or directions to the room, ensure daily room cleaning (if applicable)</a:t>
            </a:r>
          </a:p>
          <a:p>
            <a:pPr marL="457200" marR="0" lvl="0" indent="-457200" algn="l" defTabSz="914400" rtl="0" eaLnBrk="1" fontAlgn="auto" latinLnBrk="0" hangingPunct="1">
              <a:lnSpc>
                <a:spcPts val="2380"/>
              </a:lnSpc>
              <a:spcBef>
                <a:spcPts val="0"/>
              </a:spcBef>
              <a:spcAft>
                <a:spcPts val="1200"/>
              </a:spcAft>
              <a:buClr>
                <a:srgbClr val="459597"/>
              </a:buClr>
              <a:buSzTx/>
              <a:buFont typeface="+mj-lt"/>
              <a:buAutoNum type="arabicPeriod" startAt="6"/>
              <a:tabLst/>
              <a:defRPr/>
            </a:pPr>
            <a:r>
              <a:rPr lang="sl-SI" sz="2200" b="1" i="0" u="none" strike="noStrike" noProof="0" dirty="0">
                <a:solidFill>
                  <a:srgbClr val="414141"/>
                </a:solidFill>
                <a:latin typeface="Calibri" panose="020F0502020204030204" pitchFamily="34" charset="0"/>
                <a:cs typeface="Calibri" panose="020F0502020204030204" pitchFamily="34" charset="0"/>
              </a:rPr>
              <a:t>Greet guests by name </a:t>
            </a:r>
            <a:r>
              <a:rPr lang="sl-SI" sz="2200" b="0" i="0" u="none" strike="noStrike" noProof="0" dirty="0">
                <a:solidFill>
                  <a:srgbClr val="414141"/>
                </a:solidFill>
                <a:latin typeface="Calibri" panose="020F0502020204030204" pitchFamily="34" charset="0"/>
                <a:cs typeface="Calibri" panose="020F0502020204030204" pitchFamily="34" charset="0"/>
              </a:rPr>
              <a:t>when possible, respond promptly to </a:t>
            </a:r>
            <a:r>
              <a:rPr lang="sl-SI" sz="2200" b="1" i="0" u="none" strike="noStrike" noProof="0" dirty="0">
                <a:solidFill>
                  <a:srgbClr val="414141"/>
                </a:solidFill>
                <a:latin typeface="Calibri" panose="020F0502020204030204" pitchFamily="34" charset="0"/>
                <a:cs typeface="Calibri" panose="020F0502020204030204" pitchFamily="34" charset="0"/>
              </a:rPr>
              <a:t>guest requests or complaints, </a:t>
            </a:r>
            <a:r>
              <a:rPr lang="sl-SI" sz="2200" b="0" i="0" u="none" strike="noStrike" noProof="0" dirty="0">
                <a:solidFill>
                  <a:srgbClr val="414141"/>
                </a:solidFill>
                <a:latin typeface="Calibri" panose="020F0502020204030204" pitchFamily="34" charset="0"/>
                <a:cs typeface="Calibri" panose="020F0502020204030204" pitchFamily="34" charset="0"/>
              </a:rPr>
              <a:t>if a guest is alone and open to conversation, </a:t>
            </a:r>
            <a:r>
              <a:rPr lang="sl-SI" sz="2200" b="1" i="0" u="none" strike="noStrike" noProof="0" dirty="0">
                <a:solidFill>
                  <a:srgbClr val="414141"/>
                </a:solidFill>
                <a:latin typeface="Calibri" panose="020F0502020204030204" pitchFamily="34" charset="0"/>
                <a:cs typeface="Calibri" panose="020F0502020204030204" pitchFamily="34" charset="0"/>
              </a:rPr>
              <a:t>show interest </a:t>
            </a:r>
            <a:r>
              <a:rPr lang="sl-SI" sz="2200" b="0" i="0" u="none" strike="noStrike" noProof="0" dirty="0">
                <a:solidFill>
                  <a:srgbClr val="414141"/>
                </a:solidFill>
                <a:latin typeface="Calibri" panose="020F0502020204030204" pitchFamily="34" charset="0"/>
                <a:cs typeface="Calibri" panose="020F0502020204030204" pitchFamily="34" charset="0"/>
              </a:rPr>
              <a:t>in his or her well-being with simple question as </a:t>
            </a:r>
            <a:r>
              <a:rPr lang="sl-SI" sz="2200" b="0" i="1" u="none" strike="noStrike" noProof="0" dirty="0">
                <a:solidFill>
                  <a:srgbClr val="414141"/>
                </a:solidFill>
                <a:latin typeface="Calibri" panose="020F0502020204030204" pitchFamily="34" charset="0"/>
                <a:cs typeface="Calibri" panose="020F0502020204030204" pitchFamily="34" charset="0"/>
              </a:rPr>
              <a:t>“are you enjoying your stay with us? Is there anything you we can help you with?”</a:t>
            </a:r>
          </a:p>
          <a:p>
            <a:pPr marL="457200" marR="0" lvl="0" indent="-457200" algn="l" defTabSz="914400" rtl="0" eaLnBrk="1" fontAlgn="auto" latinLnBrk="0" hangingPunct="1">
              <a:lnSpc>
                <a:spcPts val="2380"/>
              </a:lnSpc>
              <a:spcBef>
                <a:spcPts val="0"/>
              </a:spcBef>
              <a:spcAft>
                <a:spcPts val="1200"/>
              </a:spcAft>
              <a:buClr>
                <a:srgbClr val="459597"/>
              </a:buClr>
              <a:buSzTx/>
              <a:buFont typeface="+mj-lt"/>
              <a:buAutoNum type="arabicPeriod" startAt="6"/>
              <a:tabLst/>
              <a:defRPr/>
            </a:pPr>
            <a:r>
              <a:rPr lang="sl-SI" sz="2200" b="1" i="0" u="none" strike="noStrike" noProof="0" dirty="0">
                <a:solidFill>
                  <a:srgbClr val="414141"/>
                </a:solidFill>
                <a:latin typeface="Calibri" panose="020F0502020204030204" pitchFamily="34" charset="0"/>
                <a:cs typeface="Calibri" panose="020F0502020204030204" pitchFamily="34" charset="0"/>
              </a:rPr>
              <a:t>If the guest is celebrating </a:t>
            </a:r>
            <a:r>
              <a:rPr lang="sl-SI" sz="2200" b="0" i="0" u="none" strike="noStrike" noProof="0" dirty="0">
                <a:solidFill>
                  <a:srgbClr val="414141"/>
                </a:solidFill>
                <a:latin typeface="Calibri" panose="020F0502020204030204" pitchFamily="34" charset="0"/>
                <a:cs typeface="Calibri" panose="020F0502020204030204" pitchFamily="34" charset="0"/>
              </a:rPr>
              <a:t>a birthday, honeymoon or special event, leave a small treat or flower with handwritten note in their room as “Happy anniversary from [team and property name]. Wishing you a wonderful stay.” etc</a:t>
            </a:r>
          </a:p>
          <a:p>
            <a:pPr marL="457200" marR="0" lvl="0" indent="-457200" algn="l" defTabSz="914400" rtl="0" eaLnBrk="1" fontAlgn="auto" latinLnBrk="0" hangingPunct="1">
              <a:lnSpc>
                <a:spcPts val="2380"/>
              </a:lnSpc>
              <a:spcBef>
                <a:spcPts val="0"/>
              </a:spcBef>
              <a:spcAft>
                <a:spcPts val="1200"/>
              </a:spcAft>
              <a:buClr>
                <a:srgbClr val="459597"/>
              </a:buClr>
              <a:buSzTx/>
              <a:buFont typeface="+mj-lt"/>
              <a:buAutoNum type="arabicPeriod" startAt="6"/>
              <a:tabLst/>
              <a:defRPr/>
            </a:pPr>
            <a:r>
              <a:rPr lang="sl-SI" sz="2200" b="1" i="0" u="none" strike="noStrike" noProof="0" dirty="0">
                <a:solidFill>
                  <a:srgbClr val="414141"/>
                </a:solidFill>
                <a:latin typeface="Calibri" panose="020F0502020204030204" pitchFamily="34" charset="0"/>
                <a:cs typeface="Calibri" panose="020F0502020204030204" pitchFamily="34" charset="0"/>
              </a:rPr>
              <a:t>Be present, friendly, and proactive</a:t>
            </a:r>
            <a:r>
              <a:rPr lang="sl-SI" sz="2200" b="0" i="0" u="none" strike="noStrike" noProof="0" dirty="0">
                <a:solidFill>
                  <a:srgbClr val="414141"/>
                </a:solidFill>
                <a:latin typeface="Calibri" panose="020F0502020204030204" pitchFamily="34" charset="0"/>
                <a:cs typeface="Calibri" panose="020F0502020204030204" pitchFamily="34" charset="0"/>
              </a:rPr>
              <a:t> when seeing guests in common areas, ask them about their stay and if they need any furthure assistance. </a:t>
            </a:r>
            <a:endParaRPr lang="sl-SI" sz="2200" dirty="0">
              <a:solidFill>
                <a:srgbClr val="414141"/>
              </a:solidFill>
              <a:latin typeface="Calibri" panose="020F0502020204030204" pitchFamily="34" charset="0"/>
              <a:cs typeface="Calibri" panose="020F0502020204030204" pitchFamily="34" charset="0"/>
            </a:endParaRPr>
          </a:p>
          <a:p>
            <a:pPr marL="457200" indent="-457200">
              <a:lnSpc>
                <a:spcPts val="2380"/>
              </a:lnSpc>
              <a:spcAft>
                <a:spcPts val="1200"/>
              </a:spcAft>
              <a:buClr>
                <a:srgbClr val="459597"/>
              </a:buClr>
              <a:buFont typeface="+mj-lt"/>
              <a:buAutoNum type="arabicPeriod" startAt="6"/>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80"/>
              </a:lnSpc>
              <a:spcAft>
                <a:spcPts val="1200"/>
              </a:spcAft>
              <a:buClr>
                <a:srgbClr val="459597"/>
              </a:buClr>
              <a:buFont typeface="+mj-lt"/>
              <a:buAutoNum type="arabicPeriod" startAt="6"/>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80"/>
              </a:lnSpc>
              <a:spcAft>
                <a:spcPts val="1200"/>
              </a:spcAft>
              <a:buClr>
                <a:srgbClr val="459597"/>
              </a:buClr>
              <a:buFont typeface="+mj-lt"/>
              <a:buAutoNum type="arabicPeriod" startAt="6"/>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C0425EC7-1A8D-6C9F-FDA6-18FEA0CB3327}"/>
              </a:ext>
            </a:extLst>
          </p:cNvPr>
          <p:cNvSpPr txBox="1">
            <a:spLocks/>
          </p:cNvSpPr>
          <p:nvPr/>
        </p:nvSpPr>
        <p:spPr>
          <a:xfrm>
            <a:off x="9504554" y="1186026"/>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A547BBD3-D828-4DC0-DDC2-12A4FD9571D2}"/>
              </a:ext>
            </a:extLst>
          </p:cNvPr>
          <p:cNvGrpSpPr/>
          <p:nvPr/>
        </p:nvGrpSpPr>
        <p:grpSpPr>
          <a:xfrm>
            <a:off x="10388470" y="1753277"/>
            <a:ext cx="1113217" cy="328866"/>
            <a:chOff x="10421069" y="2969505"/>
            <a:chExt cx="1113217" cy="328866"/>
          </a:xfrm>
        </p:grpSpPr>
        <p:sp>
          <p:nvSpPr>
            <p:cNvPr id="8" name="Rectangle 7">
              <a:extLst>
                <a:ext uri="{FF2B5EF4-FFF2-40B4-BE49-F238E27FC236}">
                  <a16:creationId xmlns:a16="http://schemas.microsoft.com/office/drawing/2014/main" id="{120E888F-3EC8-2ECB-F30D-DA6D3CDF1E9F}"/>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8FE7DE2-A9E1-1444-0773-D2DE7824034F}"/>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E61780DD-4813-C1EF-709B-AD8E17AF8E38}"/>
              </a:ext>
            </a:extLst>
          </p:cNvPr>
          <p:cNvCxnSpPr>
            <a:cxnSpLocks/>
          </p:cNvCxnSpPr>
          <p:nvPr/>
        </p:nvCxnSpPr>
        <p:spPr>
          <a:xfrm>
            <a:off x="606000" y="3744837"/>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CACBD0D-7F9F-C340-4457-71C4EA2BDEED}"/>
              </a:ext>
            </a:extLst>
          </p:cNvPr>
          <p:cNvCxnSpPr>
            <a:cxnSpLocks/>
          </p:cNvCxnSpPr>
          <p:nvPr/>
        </p:nvCxnSpPr>
        <p:spPr>
          <a:xfrm>
            <a:off x="606000" y="2383198"/>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3F8D436C-60AE-F35A-FA68-A27068C3E528}"/>
              </a:ext>
            </a:extLst>
          </p:cNvPr>
          <p:cNvGrpSpPr/>
          <p:nvPr/>
        </p:nvGrpSpPr>
        <p:grpSpPr>
          <a:xfrm>
            <a:off x="10388470" y="2514076"/>
            <a:ext cx="1113217" cy="328866"/>
            <a:chOff x="10421069" y="2969505"/>
            <a:chExt cx="1113217" cy="328866"/>
          </a:xfrm>
        </p:grpSpPr>
        <p:sp>
          <p:nvSpPr>
            <p:cNvPr id="19" name="Rectangle 18">
              <a:extLst>
                <a:ext uri="{FF2B5EF4-FFF2-40B4-BE49-F238E27FC236}">
                  <a16:creationId xmlns:a16="http://schemas.microsoft.com/office/drawing/2014/main" id="{33AABD42-071D-5F8E-0314-CE9454BFB928}"/>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F8B60CF-BC02-6E4C-6EB4-621DA340F895}"/>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82C7C1F3-6254-F923-724C-3AB6CF50430F}"/>
              </a:ext>
            </a:extLst>
          </p:cNvPr>
          <p:cNvGrpSpPr/>
          <p:nvPr/>
        </p:nvGrpSpPr>
        <p:grpSpPr>
          <a:xfrm>
            <a:off x="10388470" y="3867154"/>
            <a:ext cx="1113217" cy="328866"/>
            <a:chOff x="10421069" y="2969505"/>
            <a:chExt cx="1113217" cy="328866"/>
          </a:xfrm>
        </p:grpSpPr>
        <p:sp>
          <p:nvSpPr>
            <p:cNvPr id="22" name="Rectangle 21">
              <a:extLst>
                <a:ext uri="{FF2B5EF4-FFF2-40B4-BE49-F238E27FC236}">
                  <a16:creationId xmlns:a16="http://schemas.microsoft.com/office/drawing/2014/main" id="{06545CB9-EB31-C84F-A1AE-A9005B952443}"/>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5C60885-7591-1E85-FA1F-EFAC4B2C309C}"/>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06B527FC-AD3B-5C2A-F5E7-B7908E40089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19</a:t>
            </a:fld>
            <a:endParaRPr lang="fr-CA" sz="1200" dirty="0"/>
          </a:p>
        </p:txBody>
      </p:sp>
      <p:sp>
        <p:nvSpPr>
          <p:cNvPr id="7" name="TextBox 6">
            <a:extLst>
              <a:ext uri="{FF2B5EF4-FFF2-40B4-BE49-F238E27FC236}">
                <a16:creationId xmlns:a16="http://schemas.microsoft.com/office/drawing/2014/main" id="{79297534-7AF4-49F7-7C3B-449826923A1A}"/>
              </a:ext>
            </a:extLst>
          </p:cNvPr>
          <p:cNvSpPr txBox="1"/>
          <p:nvPr/>
        </p:nvSpPr>
        <p:spPr>
          <a:xfrm>
            <a:off x="620119" y="558717"/>
            <a:ext cx="8900100" cy="1016560"/>
          </a:xfrm>
          <a:prstGeom prst="rect">
            <a:avLst/>
          </a:prstGeom>
          <a:noFill/>
        </p:spPr>
        <p:txBody>
          <a:bodyPr wrap="square">
            <a:spAutoFit/>
          </a:bodyPr>
          <a:lstStyle/>
          <a:p>
            <a:pPr>
              <a:lnSpc>
                <a:spcPts val="2360"/>
              </a:lnSpc>
            </a:pPr>
            <a:r>
              <a:rPr lang="sl-SI" sz="2300" b="0" i="0" u="none" strike="noStrike" noProof="0" dirty="0">
                <a:solidFill>
                  <a:srgbClr val="EC7C69"/>
                </a:solidFill>
              </a:rPr>
              <a:t>Deliver warm, attentive, and personalized service that makes guests feel at home, safe, and cared for - not just accommodated.</a:t>
            </a:r>
          </a:p>
          <a:p>
            <a:pPr>
              <a:lnSpc>
                <a:spcPts val="2360"/>
              </a:lnSpc>
            </a:pPr>
            <a:endParaRPr lang="sl-SI" sz="2300" dirty="0">
              <a:solidFill>
                <a:srgbClr val="EC7C69"/>
              </a:solidFill>
            </a:endParaRPr>
          </a:p>
        </p:txBody>
      </p:sp>
      <p:cxnSp>
        <p:nvCxnSpPr>
          <p:cNvPr id="12" name="Straight Connector 11">
            <a:extLst>
              <a:ext uri="{FF2B5EF4-FFF2-40B4-BE49-F238E27FC236}">
                <a16:creationId xmlns:a16="http://schemas.microsoft.com/office/drawing/2014/main" id="{2E2202E2-BFF3-DF2C-D564-AF6E5CC6B8EE}"/>
              </a:ext>
            </a:extLst>
          </p:cNvPr>
          <p:cNvCxnSpPr>
            <a:cxnSpLocks/>
          </p:cNvCxnSpPr>
          <p:nvPr/>
        </p:nvCxnSpPr>
        <p:spPr>
          <a:xfrm>
            <a:off x="606000" y="5120920"/>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9F4AB503-9DF7-A630-A31A-01A10147D602}"/>
              </a:ext>
            </a:extLst>
          </p:cNvPr>
          <p:cNvGrpSpPr/>
          <p:nvPr/>
        </p:nvGrpSpPr>
        <p:grpSpPr>
          <a:xfrm>
            <a:off x="10388470" y="5247556"/>
            <a:ext cx="1113217" cy="328866"/>
            <a:chOff x="10421069" y="2969505"/>
            <a:chExt cx="1113217" cy="328866"/>
          </a:xfrm>
        </p:grpSpPr>
        <p:sp>
          <p:nvSpPr>
            <p:cNvPr id="16" name="Rectangle 15">
              <a:extLst>
                <a:ext uri="{FF2B5EF4-FFF2-40B4-BE49-F238E27FC236}">
                  <a16:creationId xmlns:a16="http://schemas.microsoft.com/office/drawing/2014/main" id="{2EA12914-869E-731A-B9BD-7762AC530AAA}"/>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4D25BF0-DADB-B7A5-C892-23E9FD0F155B}"/>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956865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Picture Placeholder 9" descr="A red camper parked in front of a building&#10;&#10;AI-generated content may be incorrect.">
            <a:extLst>
              <a:ext uri="{FF2B5EF4-FFF2-40B4-BE49-F238E27FC236}">
                <a16:creationId xmlns:a16="http://schemas.microsoft.com/office/drawing/2014/main" id="{EF945E19-6E8C-F843-67D4-2F2206D89D78}"/>
              </a:ext>
            </a:extLst>
          </p:cNvPr>
          <p:cNvPicPr>
            <a:picLocks noGrp="1" noChangeAspect="1"/>
          </p:cNvPicPr>
          <p:nvPr>
            <p:ph type="pic" sz="quarter" idx="19"/>
          </p:nvPr>
        </p:nvPicPr>
        <p:blipFill>
          <a:blip r:embed="rId2"/>
          <a:srcRect t="3695" b="3695"/>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536482"/>
            <a:ext cx="5015940" cy="3066422"/>
          </a:xfrm>
        </p:spPr>
        <p:txBody>
          <a:bodyPr>
            <a:noAutofit/>
          </a:bodyPr>
          <a:lstStyle/>
          <a:p>
            <a:pPr>
              <a:lnSpc>
                <a:spcPts val="3900"/>
              </a:lnSpc>
            </a:pPr>
            <a:r>
              <a:rPr lang="en-GB" sz="4000" b="1" dirty="0"/>
              <a:t>Section 1 </a:t>
            </a:r>
          </a:p>
          <a:p>
            <a:pPr>
              <a:lnSpc>
                <a:spcPts val="3900"/>
              </a:lnSpc>
            </a:pPr>
            <a:endParaRPr lang="en-GB" sz="4000" dirty="0"/>
          </a:p>
          <a:p>
            <a:pPr>
              <a:lnSpc>
                <a:spcPts val="3900"/>
              </a:lnSpc>
            </a:pPr>
            <a:r>
              <a:rPr lang="en-GB" sz="4000" dirty="0"/>
              <a:t>Managing the Guest Journey - Before, During &amp; After the Stay</a:t>
            </a:r>
          </a:p>
          <a:p>
            <a:pPr>
              <a:lnSpc>
                <a:spcPts val="3900"/>
              </a:lnSpc>
            </a:pPr>
            <a:endParaRPr lang="en-GB" sz="4000" dirty="0"/>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5000" b="1" dirty="0"/>
              <a:t>Module 5 </a:t>
            </a:r>
            <a:r>
              <a:rPr lang="en-IE" sz="5000" dirty="0"/>
              <a:t>(Part 1)</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Slika, ki vsebuje besede oblačila, oseba, zaprt prostor, zid&#10;&#10;Vsebina, ustvarjena z UI, morda ni pravilna.">
            <a:extLst>
              <a:ext uri="{FF2B5EF4-FFF2-40B4-BE49-F238E27FC236}">
                <a16:creationId xmlns:a16="http://schemas.microsoft.com/office/drawing/2014/main" id="{E9ECCA0B-496B-A45E-AE28-EC4192D1A755}"/>
              </a:ext>
            </a:extLst>
          </p:cNvPr>
          <p:cNvPicPr>
            <a:picLocks noGrp="1" noChangeAspect="1"/>
          </p:cNvPicPr>
          <p:nvPr>
            <p:ph type="pic" sz="quarter" idx="20"/>
          </p:nvPr>
        </p:nvPicPr>
        <p:blipFill>
          <a:blip r:embed="rId2"/>
          <a:srcRect t="7699" b="7699"/>
          <a:stretch/>
        </p:blipFill>
        <p:spPr/>
      </p:pic>
      <p:sp>
        <p:nvSpPr>
          <p:cNvPr id="4" name="Flowchart: Connector 3">
            <a:extLst>
              <a:ext uri="{FF2B5EF4-FFF2-40B4-BE49-F238E27FC236}">
                <a16:creationId xmlns:a16="http://schemas.microsoft.com/office/drawing/2014/main" id="{ABA6A3B0-884E-6004-676E-1AD30E868AB3}"/>
              </a:ext>
            </a:extLst>
          </p:cNvPr>
          <p:cNvSpPr/>
          <p:nvPr/>
        </p:nvSpPr>
        <p:spPr>
          <a:xfrm>
            <a:off x="5408489" y="319293"/>
            <a:ext cx="1647825" cy="1610221"/>
          </a:xfrm>
          <a:prstGeom prst="flowChartConnector">
            <a:avLst/>
          </a:prstGeom>
          <a:solidFill>
            <a:srgbClr val="459597"/>
          </a:solidFill>
          <a:ln w="57150">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400" b="1">
                <a:solidFill>
                  <a:schemeClr val="bg1"/>
                </a:solidFill>
                <a:hlinkClick r:id="rId3">
                  <a:extLst>
                    <a:ext uri="{A12FA001-AC4F-418D-AE19-62706E023703}">
                      <ahyp:hlinkClr xmlns:ahyp="http://schemas.microsoft.com/office/drawing/2018/hyperlinkcolor" val="tx"/>
                    </a:ext>
                  </a:extLst>
                </a:hlinkClick>
              </a:rPr>
              <a:t>Click to Watch Video</a:t>
            </a:r>
          </a:p>
        </p:txBody>
      </p:sp>
      <p:sp>
        <p:nvSpPr>
          <p:cNvPr id="8" name="Text Placeholder 3">
            <a:extLst>
              <a:ext uri="{FF2B5EF4-FFF2-40B4-BE49-F238E27FC236}">
                <a16:creationId xmlns:a16="http://schemas.microsoft.com/office/drawing/2014/main" id="{D8CA970D-A1D9-71A2-78DF-C8FA73689497}"/>
              </a:ext>
            </a:extLst>
          </p:cNvPr>
          <p:cNvSpPr txBox="1">
            <a:spLocks/>
          </p:cNvSpPr>
          <p:nvPr/>
        </p:nvSpPr>
        <p:spPr>
          <a:xfrm>
            <a:off x="629645" y="722576"/>
            <a:ext cx="882459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Guest Satisfaction  </a:t>
            </a:r>
          </a:p>
          <a:p>
            <a:pPr>
              <a:lnSpc>
                <a:spcPts val="3720"/>
              </a:lnSpc>
            </a:pPr>
            <a:endParaRPr lang="en-US" dirty="0"/>
          </a:p>
        </p:txBody>
      </p:sp>
      <p:sp>
        <p:nvSpPr>
          <p:cNvPr id="11" name="Text Placeholder 5">
            <a:extLst>
              <a:ext uri="{FF2B5EF4-FFF2-40B4-BE49-F238E27FC236}">
                <a16:creationId xmlns:a16="http://schemas.microsoft.com/office/drawing/2014/main" id="{0765BA4F-C590-BEFF-FC43-73BB01A27629}"/>
              </a:ext>
            </a:extLst>
          </p:cNvPr>
          <p:cNvSpPr txBox="1">
            <a:spLocks/>
          </p:cNvSpPr>
          <p:nvPr/>
        </p:nvSpPr>
        <p:spPr>
          <a:xfrm>
            <a:off x="629644" y="22622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Resolving Guest Issues</a:t>
            </a:r>
          </a:p>
        </p:txBody>
      </p:sp>
      <p:sp>
        <p:nvSpPr>
          <p:cNvPr id="12" name="Text Placeholder 4">
            <a:extLst>
              <a:ext uri="{FF2B5EF4-FFF2-40B4-BE49-F238E27FC236}">
                <a16:creationId xmlns:a16="http://schemas.microsoft.com/office/drawing/2014/main" id="{C5C246AC-D9F1-7676-AA0D-AB157A98A111}"/>
              </a:ext>
            </a:extLst>
          </p:cNvPr>
          <p:cNvSpPr txBox="1">
            <a:spLocks/>
          </p:cNvSpPr>
          <p:nvPr/>
        </p:nvSpPr>
        <p:spPr>
          <a:xfrm>
            <a:off x="629644" y="3200400"/>
            <a:ext cx="5466355" cy="324074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59597"/>
                </a:solidFill>
              </a:rPr>
              <a:t>Description</a:t>
            </a:r>
            <a:r>
              <a:rPr lang="en-GB" sz="2200" b="1" dirty="0">
                <a:solidFill>
                  <a:srgbClr val="EC7C69"/>
                </a:solidFill>
              </a:rPr>
              <a:t> </a:t>
            </a:r>
          </a:p>
          <a:p>
            <a:pPr indent="0">
              <a:lnSpc>
                <a:spcPts val="2240"/>
              </a:lnSpc>
              <a:buClr>
                <a:srgbClr val="459597"/>
              </a:buClr>
            </a:pPr>
            <a:endParaRPr lang="en-GB" sz="2200" b="1" dirty="0">
              <a:solidFill>
                <a:srgbClr val="EC7C69"/>
              </a:solidFill>
            </a:endParaRPr>
          </a:p>
          <a:p>
            <a:pPr indent="0">
              <a:lnSpc>
                <a:spcPts val="2240"/>
              </a:lnSpc>
              <a:buClr>
                <a:srgbClr val="459597"/>
              </a:buClr>
            </a:pPr>
            <a:r>
              <a:rPr lang="en-GB" sz="2200" dirty="0">
                <a:solidFill>
                  <a:srgbClr val="414141"/>
                </a:solidFill>
              </a:rPr>
              <a:t>resolving guest issues isn’t just about fixing a problem - it’s a critical opportunity to reinforce brand values, enhance loyalty, and improve overall performance. Be friendly, and proactive when seeing guests in common areas, ask them about their stay and if they need any </a:t>
            </a:r>
            <a:r>
              <a:rPr lang="en-GB" sz="2200" dirty="0" err="1">
                <a:solidFill>
                  <a:srgbClr val="414141"/>
                </a:solidFill>
              </a:rPr>
              <a:t>furthure</a:t>
            </a:r>
            <a:r>
              <a:rPr lang="en-GB" sz="2200" dirty="0">
                <a:solidFill>
                  <a:srgbClr val="414141"/>
                </a:solidFill>
              </a:rPr>
              <a:t> assistance.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pPr>
            <a:endParaRPr lang="en-US" sz="2200" dirty="0">
              <a:solidFill>
                <a:srgbClr val="414141"/>
              </a:solidFill>
            </a:endParaRPr>
          </a:p>
        </p:txBody>
      </p:sp>
      <p:pic>
        <p:nvPicPr>
          <p:cNvPr id="20" name="Picture 19">
            <a:extLst>
              <a:ext uri="{FF2B5EF4-FFF2-40B4-BE49-F238E27FC236}">
                <a16:creationId xmlns:a16="http://schemas.microsoft.com/office/drawing/2014/main" id="{20E4E310-F1B1-0EAC-CFBD-E04B1C90750B}"/>
              </a:ext>
            </a:extLst>
          </p:cNvPr>
          <p:cNvPicPr>
            <a:picLocks noChangeAspect="1"/>
          </p:cNvPicPr>
          <p:nvPr/>
        </p:nvPicPr>
        <p:blipFill>
          <a:blip r:embed="rId4">
            <a:alphaModFix/>
            <a:extLst>
              <a:ext uri="{28A0092B-C50C-407E-A947-70E740481C1C}">
                <a14:useLocalDpi xmlns:a14="http://schemas.microsoft.com/office/drawing/2010/main" val="0"/>
              </a:ext>
            </a:extLst>
          </a:blip>
          <a:srcRect l="53155" t="-1" r="5047" b="49903"/>
          <a:stretch/>
        </p:blipFill>
        <p:spPr>
          <a:xfrm>
            <a:off x="6495981" y="4309191"/>
            <a:ext cx="3580276" cy="2659133"/>
          </a:xfrm>
          <a:prstGeom prst="rect">
            <a:avLst/>
          </a:prstGeom>
        </p:spPr>
      </p:pic>
      <p:cxnSp>
        <p:nvCxnSpPr>
          <p:cNvPr id="23" name="Straight Connector 22">
            <a:extLst>
              <a:ext uri="{FF2B5EF4-FFF2-40B4-BE49-F238E27FC236}">
                <a16:creationId xmlns:a16="http://schemas.microsoft.com/office/drawing/2014/main" id="{EC5D1C08-10AA-A11A-CEBD-0586E6E0AA66}"/>
              </a:ext>
            </a:extLst>
          </p:cNvPr>
          <p:cNvCxnSpPr>
            <a:cxnSpLocks/>
          </p:cNvCxnSpPr>
          <p:nvPr/>
        </p:nvCxnSpPr>
        <p:spPr>
          <a:xfrm>
            <a:off x="0" y="1500714"/>
            <a:ext cx="504194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4" name="Slide Number Placeholder 5">
            <a:extLst>
              <a:ext uri="{FF2B5EF4-FFF2-40B4-BE49-F238E27FC236}">
                <a16:creationId xmlns:a16="http://schemas.microsoft.com/office/drawing/2014/main" id="{5D4F132E-2805-B0B2-6527-8BAE46BB432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20</a:t>
            </a:fld>
            <a:endParaRPr lang="fr-CA" sz="1200" dirty="0"/>
          </a:p>
        </p:txBody>
      </p:sp>
    </p:spTree>
    <p:extLst>
      <p:ext uri="{BB962C8B-B14F-4D97-AF65-F5344CB8AC3E}">
        <p14:creationId xmlns:p14="http://schemas.microsoft.com/office/powerpoint/2010/main" val="28784417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8F31E-AA62-62BF-95B0-55C1B18CA5C8}"/>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282981F5-E9F7-6B66-15C8-2C807DD0BB62}"/>
              </a:ext>
            </a:extLst>
          </p:cNvPr>
          <p:cNvSpPr>
            <a:spLocks noGrp="1"/>
          </p:cNvSpPr>
          <p:nvPr>
            <p:ph type="body" sz="quarter" idx="65"/>
          </p:nvPr>
        </p:nvSpPr>
        <p:spPr/>
        <p:txBody>
          <a:bodyPr/>
          <a:lstStyle/>
          <a:p>
            <a:pPr algn="ctr"/>
            <a:r>
              <a:rPr lang="en-GB" sz="1200" dirty="0"/>
              <a:t>Photo Credit: </a:t>
            </a:r>
            <a:r>
              <a:rPr lang="fr-FR" sz="1200" dirty="0"/>
              <a:t>Châteaux dans Les </a:t>
            </a:r>
            <a:r>
              <a:rPr lang="fr-FR" sz="1200" dirty="0" err="1"/>
              <a:t>Arbes</a:t>
            </a:r>
            <a:endParaRPr lang="en-GB" sz="1200" dirty="0"/>
          </a:p>
        </p:txBody>
      </p:sp>
      <p:pic>
        <p:nvPicPr>
          <p:cNvPr id="12" name="Označba mesta slike 11" descr="Slika, ki vsebuje besede besedilo, oblačila, moški, obutev&#10;&#10;Vsebina, ustvarjena z UI, morda ni pravilna.">
            <a:extLst>
              <a:ext uri="{FF2B5EF4-FFF2-40B4-BE49-F238E27FC236}">
                <a16:creationId xmlns:a16="http://schemas.microsoft.com/office/drawing/2014/main" id="{DAAD4CFD-0C2A-6FF6-6D85-12E64C3DD412}"/>
              </a:ext>
            </a:extLst>
          </p:cNvPr>
          <p:cNvPicPr>
            <a:picLocks noGrp="1" noChangeAspect="1"/>
          </p:cNvPicPr>
          <p:nvPr>
            <p:ph type="pic" sz="quarter" idx="13"/>
          </p:nvPr>
        </p:nvPicPr>
        <p:blipFill>
          <a:blip r:embed="rId2"/>
          <a:srcRect l="2383" r="2383"/>
          <a:stretch/>
        </p:blipFill>
        <p:spPr/>
      </p:pic>
      <p:sp>
        <p:nvSpPr>
          <p:cNvPr id="4" name="Text Placeholder 3">
            <a:extLst>
              <a:ext uri="{FF2B5EF4-FFF2-40B4-BE49-F238E27FC236}">
                <a16:creationId xmlns:a16="http://schemas.microsoft.com/office/drawing/2014/main" id="{5B706A4E-01AA-A462-DF7A-39EC30B31C17}"/>
              </a:ext>
            </a:extLst>
          </p:cNvPr>
          <p:cNvSpPr txBox="1">
            <a:spLocks/>
          </p:cNvSpPr>
          <p:nvPr/>
        </p:nvSpPr>
        <p:spPr>
          <a:xfrm>
            <a:off x="629645" y="722576"/>
            <a:ext cx="482986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Example: </a:t>
            </a:r>
            <a:r>
              <a:rPr lang="en-US" dirty="0">
                <a:solidFill>
                  <a:srgbClr val="414141"/>
                </a:solidFill>
              </a:rPr>
              <a:t>Suggest Something Unique</a:t>
            </a:r>
          </a:p>
          <a:p>
            <a:pPr>
              <a:lnSpc>
                <a:spcPts val="3720"/>
              </a:lnSpc>
            </a:pPr>
            <a:endParaRPr lang="en-US" dirty="0"/>
          </a:p>
        </p:txBody>
      </p:sp>
      <p:sp>
        <p:nvSpPr>
          <p:cNvPr id="9" name="Text Placeholder 5">
            <a:extLst>
              <a:ext uri="{FF2B5EF4-FFF2-40B4-BE49-F238E27FC236}">
                <a16:creationId xmlns:a16="http://schemas.microsoft.com/office/drawing/2014/main" id="{80F97502-8678-49A9-30F2-3BB13A45927E}"/>
              </a:ext>
            </a:extLst>
          </p:cNvPr>
          <p:cNvSpPr txBox="1">
            <a:spLocks/>
          </p:cNvSpPr>
          <p:nvPr/>
        </p:nvSpPr>
        <p:spPr>
          <a:xfrm>
            <a:off x="629645" y="2482660"/>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l-SI" b="1" dirty="0">
                <a:ea typeface="Calibri"/>
                <a:cs typeface="Calibri"/>
              </a:rPr>
              <a:t>Maribor:</a:t>
            </a:r>
          </a:p>
          <a:p>
            <a:endParaRPr lang="sl-SI" b="1" dirty="0">
              <a:ea typeface="Calibri"/>
              <a:cs typeface="Calibri"/>
            </a:endParaRPr>
          </a:p>
        </p:txBody>
      </p:sp>
      <p:sp>
        <p:nvSpPr>
          <p:cNvPr id="10" name="Text Placeholder 4">
            <a:extLst>
              <a:ext uri="{FF2B5EF4-FFF2-40B4-BE49-F238E27FC236}">
                <a16:creationId xmlns:a16="http://schemas.microsoft.com/office/drawing/2014/main" id="{04AF7097-074C-7A09-D075-3FD5AA47F2BE}"/>
              </a:ext>
            </a:extLst>
          </p:cNvPr>
          <p:cNvSpPr txBox="1">
            <a:spLocks/>
          </p:cNvSpPr>
          <p:nvPr/>
        </p:nvSpPr>
        <p:spPr>
          <a:xfrm>
            <a:off x="629645" y="3420816"/>
            <a:ext cx="5466355" cy="324074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rgbClr val="459597"/>
              </a:buClr>
              <a:buFont typeface="Arial" panose="020B0604020202020204" pitchFamily="34" charset="0"/>
              <a:buChar char="•"/>
            </a:pPr>
            <a:r>
              <a:rPr lang="sl-SI" sz="2200" dirty="0">
                <a:solidFill>
                  <a:srgbClr val="414141"/>
                </a:solidFill>
                <a:ea typeface="Calibri"/>
                <a:cs typeface="Calibri"/>
              </a:rPr>
              <a:t>From the </a:t>
            </a:r>
            <a:r>
              <a:rPr lang="sl-SI" sz="2200" b="1" dirty="0">
                <a:solidFill>
                  <a:srgbClr val="414141"/>
                </a:solidFill>
                <a:ea typeface="Calibri"/>
                <a:cs typeface="Calibri"/>
              </a:rPr>
              <a:t>world's oldest grapevine</a:t>
            </a:r>
            <a:r>
              <a:rPr lang="sl-SI" sz="2200" dirty="0">
                <a:solidFill>
                  <a:srgbClr val="414141"/>
                </a:solidFill>
                <a:ea typeface="Calibri"/>
                <a:cs typeface="Calibri"/>
              </a:rPr>
              <a:t> to one of the oldest wine cellars in Europe, from Maribor castle and the Regional museum to the vibrant energy of the main squares and the city park.</a:t>
            </a:r>
          </a:p>
          <a:p>
            <a:pPr marL="342900" indent="-342900">
              <a:buClr>
                <a:srgbClr val="459597"/>
              </a:buClr>
              <a:buFont typeface="Arial" panose="020B0604020202020204" pitchFamily="34" charset="0"/>
              <a:buChar char="•"/>
            </a:pPr>
            <a:r>
              <a:rPr lang="sl-SI" sz="2200" dirty="0">
                <a:solidFill>
                  <a:srgbClr val="459597"/>
                </a:solidFill>
                <a:ea typeface="Calibri"/>
                <a:cs typeface="Calibri"/>
                <a:hlinkClick r:id="rId3">
                  <a:extLst>
                    <a:ext uri="{A12FA001-AC4F-418D-AE19-62706E023703}">
                      <ahyp:hlinkClr xmlns:ahyp="http://schemas.microsoft.com/office/drawing/2018/hyperlinkcolor" val="tx"/>
                    </a:ext>
                  </a:extLst>
                </a:hlinkClick>
              </a:rPr>
              <a:t>Top sights in Maribor</a:t>
            </a:r>
            <a:endParaRPr lang="sl-SI" sz="2200" dirty="0">
              <a:solidFill>
                <a:srgbClr val="459597"/>
              </a:solidFill>
              <a:ea typeface="Calibri"/>
              <a:cs typeface="Calibri"/>
            </a:endParaRPr>
          </a:p>
        </p:txBody>
      </p:sp>
      <p:cxnSp>
        <p:nvCxnSpPr>
          <p:cNvPr id="19" name="Straight Connector 18">
            <a:extLst>
              <a:ext uri="{FF2B5EF4-FFF2-40B4-BE49-F238E27FC236}">
                <a16:creationId xmlns:a16="http://schemas.microsoft.com/office/drawing/2014/main" id="{7F76FBA3-8A72-B70F-5A33-BF0FBA124D7C}"/>
              </a:ext>
            </a:extLst>
          </p:cNvPr>
          <p:cNvCxnSpPr>
            <a:cxnSpLocks/>
          </p:cNvCxnSpPr>
          <p:nvPr/>
        </p:nvCxnSpPr>
        <p:spPr>
          <a:xfrm>
            <a:off x="0" y="1890679"/>
            <a:ext cx="504194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1" name="Slide Number Placeholder 5">
            <a:extLst>
              <a:ext uri="{FF2B5EF4-FFF2-40B4-BE49-F238E27FC236}">
                <a16:creationId xmlns:a16="http://schemas.microsoft.com/office/drawing/2014/main" id="{2B3E202E-53A5-19FA-19B4-294BFE580C13}"/>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21</a:t>
            </a:fld>
            <a:endParaRPr lang="fr-CA" sz="1200" dirty="0"/>
          </a:p>
        </p:txBody>
      </p:sp>
    </p:spTree>
    <p:extLst>
      <p:ext uri="{BB962C8B-B14F-4D97-AF65-F5344CB8AC3E}">
        <p14:creationId xmlns:p14="http://schemas.microsoft.com/office/powerpoint/2010/main" val="1734629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55022-2993-0173-6026-8D30E5F567BF}"/>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30AFEBA0-4D02-88E9-2D5F-25CCE44C1C48}"/>
              </a:ext>
            </a:extLst>
          </p:cNvPr>
          <p:cNvSpPr txBox="1">
            <a:spLocks/>
          </p:cNvSpPr>
          <p:nvPr/>
        </p:nvSpPr>
        <p:spPr>
          <a:xfrm>
            <a:off x="629645" y="253985"/>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Understanding the Guest Journey: Checklist "After the stay"</a:t>
            </a:r>
          </a:p>
          <a:p>
            <a:pPr>
              <a:lnSpc>
                <a:spcPts val="3620"/>
              </a:lnSpc>
            </a:pPr>
            <a:endParaRPr lang="en-US" dirty="0"/>
          </a:p>
          <a:p>
            <a:pPr>
              <a:lnSpc>
                <a:spcPts val="3620"/>
              </a:lnSpc>
            </a:pPr>
            <a:endParaRPr lang="en-US" dirty="0"/>
          </a:p>
          <a:p>
            <a:pPr>
              <a:lnSpc>
                <a:spcPts val="3620"/>
              </a:lnSpc>
            </a:pPr>
            <a:endParaRPr lang="en-US" dirty="0"/>
          </a:p>
        </p:txBody>
      </p:sp>
      <p:cxnSp>
        <p:nvCxnSpPr>
          <p:cNvPr id="10" name="Straight Connector 9">
            <a:extLst>
              <a:ext uri="{FF2B5EF4-FFF2-40B4-BE49-F238E27FC236}">
                <a16:creationId xmlns:a16="http://schemas.microsoft.com/office/drawing/2014/main" id="{F4B5A36D-651A-4973-957C-D126CCC206AE}"/>
              </a:ext>
            </a:extLst>
          </p:cNvPr>
          <p:cNvCxnSpPr>
            <a:cxnSpLocks/>
          </p:cNvCxnSpPr>
          <p:nvPr/>
        </p:nvCxnSpPr>
        <p:spPr>
          <a:xfrm>
            <a:off x="0" y="1277593"/>
            <a:ext cx="952022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F9EDB281-F6DB-FEE1-A032-E8B6616C0694}"/>
              </a:ext>
            </a:extLst>
          </p:cNvPr>
          <p:cNvSpPr txBox="1">
            <a:spLocks/>
          </p:cNvSpPr>
          <p:nvPr/>
        </p:nvSpPr>
        <p:spPr>
          <a:xfrm>
            <a:off x="629645" y="2485397"/>
            <a:ext cx="889057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Ask how the stay was </a:t>
            </a:r>
            <a:r>
              <a:rPr lang="en-IE" sz="2200" dirty="0">
                <a:solidFill>
                  <a:srgbClr val="414141"/>
                </a:solidFill>
                <a:latin typeface="Calibri" panose="020F0502020204030204" pitchFamily="34" charset="0"/>
                <a:cs typeface="Calibri" panose="020F0502020204030204" pitchFamily="34" charset="0"/>
              </a:rPr>
              <a:t>– listen and respond professionally. Ask with genuine interest and listen closely to the response. If a guest shares </a:t>
            </a:r>
            <a:r>
              <a:rPr lang="en-IE" sz="2200" b="1" dirty="0">
                <a:solidFill>
                  <a:srgbClr val="414141"/>
                </a:solidFill>
                <a:latin typeface="Calibri" panose="020F0502020204030204" pitchFamily="34" charset="0"/>
                <a:cs typeface="Calibri" panose="020F0502020204030204" pitchFamily="34" charset="0"/>
              </a:rPr>
              <a:t>any concern</a:t>
            </a:r>
            <a:r>
              <a:rPr lang="en-IE" sz="2200" dirty="0">
                <a:solidFill>
                  <a:srgbClr val="414141"/>
                </a:solidFill>
                <a:latin typeface="Calibri" panose="020F0502020204030204" pitchFamily="34" charset="0"/>
                <a:cs typeface="Calibri" panose="020F0502020204030204" pitchFamily="34" charset="0"/>
              </a:rPr>
              <a:t>, respond with empathy “I’m very sorry to hear that. Thank you for letting us know. We value your feedback as it is the only way to improve our services”. Offer a small token (discount, apology note, free coffee) if appropriate.</a:t>
            </a:r>
          </a:p>
          <a:p>
            <a:pPr marL="457200" lvl="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Confirm any (extra) charges </a:t>
            </a:r>
            <a:r>
              <a:rPr lang="en-IE" sz="2200" dirty="0">
                <a:solidFill>
                  <a:srgbClr val="414141"/>
                </a:solidFill>
                <a:latin typeface="Calibri" panose="020F0502020204030204" pitchFamily="34" charset="0"/>
                <a:cs typeface="Calibri" panose="020F0502020204030204" pitchFamily="34" charset="0"/>
              </a:rPr>
              <a:t>as minibar, room service etc. and provide the final invoice.</a:t>
            </a:r>
          </a:p>
          <a:p>
            <a:pPr marL="457200" lvl="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Invite the guest to leave a review or feedback </a:t>
            </a:r>
            <a:r>
              <a:rPr lang="en-IE" sz="2200" dirty="0">
                <a:solidFill>
                  <a:srgbClr val="414141"/>
                </a:solidFill>
                <a:latin typeface="Calibri" panose="020F0502020204030204" pitchFamily="34" charset="0"/>
                <a:cs typeface="Calibri" panose="020F0502020204030204" pitchFamily="34" charset="0"/>
              </a:rPr>
              <a:t>“if you enjoyed your stay, we’d really appreciate a short review online - it helps others find us too.” Never pressure the guest. Keep it kind and optional.</a:t>
            </a:r>
          </a:p>
          <a:p>
            <a:pPr marL="457200" lvl="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2A4F6BE2-7A47-AF93-7F39-C3685B3FCF8F}"/>
              </a:ext>
            </a:extLst>
          </p:cNvPr>
          <p:cNvSpPr txBox="1"/>
          <p:nvPr/>
        </p:nvSpPr>
        <p:spPr>
          <a:xfrm>
            <a:off x="620120" y="1429993"/>
            <a:ext cx="8900100" cy="1016560"/>
          </a:xfrm>
          <a:prstGeom prst="rect">
            <a:avLst/>
          </a:prstGeom>
          <a:noFill/>
        </p:spPr>
        <p:txBody>
          <a:bodyPr wrap="square">
            <a:spAutoFit/>
          </a:bodyPr>
          <a:lstStyle/>
          <a:p>
            <a:pPr>
              <a:lnSpc>
                <a:spcPts val="2360"/>
              </a:lnSpc>
            </a:pPr>
            <a:r>
              <a:rPr lang="sl-SI" sz="2300" b="0" i="0" u="none" strike="noStrike" noProof="0" dirty="0">
                <a:solidFill>
                  <a:srgbClr val="EC7C69"/>
                </a:solidFill>
              </a:rPr>
              <a:t>Leave guests with a warm final impression, ensure they felt cared for, and invite them to return or leave a review.</a:t>
            </a:r>
          </a:p>
          <a:p>
            <a:pPr>
              <a:lnSpc>
                <a:spcPts val="2360"/>
              </a:lnSpc>
            </a:pPr>
            <a:endParaRPr lang="sl-SI" sz="2300" dirty="0">
              <a:solidFill>
                <a:srgbClr val="EC7C69"/>
              </a:solidFill>
            </a:endParaRPr>
          </a:p>
        </p:txBody>
      </p:sp>
      <p:sp>
        <p:nvSpPr>
          <p:cNvPr id="6" name="Text Placeholder 4">
            <a:extLst>
              <a:ext uri="{FF2B5EF4-FFF2-40B4-BE49-F238E27FC236}">
                <a16:creationId xmlns:a16="http://schemas.microsoft.com/office/drawing/2014/main" id="{7CC30289-85E3-EFEF-E0DB-1BCB7A3C6117}"/>
              </a:ext>
            </a:extLst>
          </p:cNvPr>
          <p:cNvSpPr txBox="1">
            <a:spLocks/>
          </p:cNvSpPr>
          <p:nvPr/>
        </p:nvSpPr>
        <p:spPr>
          <a:xfrm>
            <a:off x="9520220" y="2019744"/>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BF82EC36-C0AB-5F6F-66EA-507B5346F4E6}"/>
              </a:ext>
            </a:extLst>
          </p:cNvPr>
          <p:cNvGrpSpPr/>
          <p:nvPr/>
        </p:nvGrpSpPr>
        <p:grpSpPr>
          <a:xfrm>
            <a:off x="10404136" y="2586995"/>
            <a:ext cx="1113217" cy="328866"/>
            <a:chOff x="10421069" y="2969505"/>
            <a:chExt cx="1113217" cy="328866"/>
          </a:xfrm>
        </p:grpSpPr>
        <p:sp>
          <p:nvSpPr>
            <p:cNvPr id="8" name="Rectangle 7">
              <a:extLst>
                <a:ext uri="{FF2B5EF4-FFF2-40B4-BE49-F238E27FC236}">
                  <a16:creationId xmlns:a16="http://schemas.microsoft.com/office/drawing/2014/main" id="{255FF0D6-83F0-C276-0415-0D2B8F0BAE99}"/>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3F47A84-DEC9-94F4-2B2B-25EAA00CF338}"/>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37EB269F-3A46-17E7-607D-45D89B1DD7FB}"/>
              </a:ext>
            </a:extLst>
          </p:cNvPr>
          <p:cNvCxnSpPr>
            <a:cxnSpLocks/>
          </p:cNvCxnSpPr>
          <p:nvPr/>
        </p:nvCxnSpPr>
        <p:spPr>
          <a:xfrm>
            <a:off x="565361" y="4323062"/>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sp>
        <p:nvSpPr>
          <p:cNvPr id="27" name="Slide Number Placeholder 5">
            <a:extLst>
              <a:ext uri="{FF2B5EF4-FFF2-40B4-BE49-F238E27FC236}">
                <a16:creationId xmlns:a16="http://schemas.microsoft.com/office/drawing/2014/main" id="{99940F04-1ED6-6570-D5BA-33CA41622C3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22</a:t>
            </a:fld>
            <a:endParaRPr lang="fr-CA" sz="1200" dirty="0"/>
          </a:p>
        </p:txBody>
      </p:sp>
      <p:cxnSp>
        <p:nvCxnSpPr>
          <p:cNvPr id="2" name="Straight Connector 1">
            <a:extLst>
              <a:ext uri="{FF2B5EF4-FFF2-40B4-BE49-F238E27FC236}">
                <a16:creationId xmlns:a16="http://schemas.microsoft.com/office/drawing/2014/main" id="{AEC264FA-D12A-88C3-90FA-7CAA1678074A}"/>
              </a:ext>
            </a:extLst>
          </p:cNvPr>
          <p:cNvCxnSpPr>
            <a:cxnSpLocks/>
          </p:cNvCxnSpPr>
          <p:nvPr/>
        </p:nvCxnSpPr>
        <p:spPr>
          <a:xfrm>
            <a:off x="565361" y="5067132"/>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E242D3CE-86A9-539E-19C7-141C2FB2F39C}"/>
              </a:ext>
            </a:extLst>
          </p:cNvPr>
          <p:cNvGrpSpPr/>
          <p:nvPr/>
        </p:nvGrpSpPr>
        <p:grpSpPr>
          <a:xfrm>
            <a:off x="10404136" y="4471725"/>
            <a:ext cx="1113217" cy="328866"/>
            <a:chOff x="10421069" y="2969505"/>
            <a:chExt cx="1113217" cy="328866"/>
          </a:xfrm>
        </p:grpSpPr>
        <p:sp>
          <p:nvSpPr>
            <p:cNvPr id="12" name="Rectangle 11">
              <a:extLst>
                <a:ext uri="{FF2B5EF4-FFF2-40B4-BE49-F238E27FC236}">
                  <a16:creationId xmlns:a16="http://schemas.microsoft.com/office/drawing/2014/main" id="{06A35648-A323-F832-9854-0CE5F1652621}"/>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02A00F7-6790-F4C0-DD4A-A99E2CEC48C4}"/>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a:extLst>
              <a:ext uri="{FF2B5EF4-FFF2-40B4-BE49-F238E27FC236}">
                <a16:creationId xmlns:a16="http://schemas.microsoft.com/office/drawing/2014/main" id="{BF75FF04-2D67-B421-B678-580E1DEBB64B}"/>
              </a:ext>
            </a:extLst>
          </p:cNvPr>
          <p:cNvGrpSpPr/>
          <p:nvPr/>
        </p:nvGrpSpPr>
        <p:grpSpPr>
          <a:xfrm>
            <a:off x="10404136" y="5215716"/>
            <a:ext cx="1113217" cy="328866"/>
            <a:chOff x="10421069" y="2969505"/>
            <a:chExt cx="1113217" cy="328866"/>
          </a:xfrm>
        </p:grpSpPr>
        <p:sp>
          <p:nvSpPr>
            <p:cNvPr id="24" name="Rectangle 23">
              <a:extLst>
                <a:ext uri="{FF2B5EF4-FFF2-40B4-BE49-F238E27FC236}">
                  <a16:creationId xmlns:a16="http://schemas.microsoft.com/office/drawing/2014/main" id="{17A3F178-2D11-9D1B-9D24-B5258EC6CB3A}"/>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2A2EB1B-7117-607F-E5DC-42646380CA34}"/>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 name="TextBox 27">
            <a:extLst>
              <a:ext uri="{FF2B5EF4-FFF2-40B4-BE49-F238E27FC236}">
                <a16:creationId xmlns:a16="http://schemas.microsoft.com/office/drawing/2014/main" id="{98F5D009-0480-7ED2-DC5C-9DD0A006FC33}"/>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Continued on the next slide</a:t>
            </a:r>
          </a:p>
          <a:p>
            <a:pPr algn="ctr"/>
            <a:endParaRPr lang="sl-SI" sz="1000" dirty="0">
              <a:solidFill>
                <a:schemeClr val="bg1"/>
              </a:solidFill>
            </a:endParaRPr>
          </a:p>
        </p:txBody>
      </p:sp>
    </p:spTree>
    <p:extLst>
      <p:ext uri="{BB962C8B-B14F-4D97-AF65-F5344CB8AC3E}">
        <p14:creationId xmlns:p14="http://schemas.microsoft.com/office/powerpoint/2010/main" val="25422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77674-70C2-D5E6-01DD-5C982A3CB9C1}"/>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4FE28EC-EEF0-66D3-C47C-F9D748B8016C}"/>
              </a:ext>
            </a:extLst>
          </p:cNvPr>
          <p:cNvSpPr txBox="1">
            <a:spLocks/>
          </p:cNvSpPr>
          <p:nvPr/>
        </p:nvSpPr>
        <p:spPr>
          <a:xfrm>
            <a:off x="629645" y="253985"/>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Understanding the Guest Journey: Checklist "After the stay"</a:t>
            </a:r>
          </a:p>
          <a:p>
            <a:pPr>
              <a:lnSpc>
                <a:spcPts val="3620"/>
              </a:lnSpc>
            </a:pPr>
            <a:endParaRPr lang="en-US" dirty="0"/>
          </a:p>
          <a:p>
            <a:pPr>
              <a:lnSpc>
                <a:spcPts val="3620"/>
              </a:lnSpc>
            </a:pPr>
            <a:endParaRPr lang="en-US" dirty="0"/>
          </a:p>
          <a:p>
            <a:pPr>
              <a:lnSpc>
                <a:spcPts val="3620"/>
              </a:lnSpc>
            </a:pPr>
            <a:endParaRPr lang="en-US" dirty="0"/>
          </a:p>
        </p:txBody>
      </p:sp>
      <p:cxnSp>
        <p:nvCxnSpPr>
          <p:cNvPr id="10" name="Straight Connector 9">
            <a:extLst>
              <a:ext uri="{FF2B5EF4-FFF2-40B4-BE49-F238E27FC236}">
                <a16:creationId xmlns:a16="http://schemas.microsoft.com/office/drawing/2014/main" id="{000115F1-0CE4-06F0-6234-5AD26222CF1E}"/>
              </a:ext>
            </a:extLst>
          </p:cNvPr>
          <p:cNvCxnSpPr>
            <a:cxnSpLocks/>
          </p:cNvCxnSpPr>
          <p:nvPr/>
        </p:nvCxnSpPr>
        <p:spPr>
          <a:xfrm>
            <a:off x="0" y="1277593"/>
            <a:ext cx="952022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5" name="Text Placeholder 4">
            <a:extLst>
              <a:ext uri="{FF2B5EF4-FFF2-40B4-BE49-F238E27FC236}">
                <a16:creationId xmlns:a16="http://schemas.microsoft.com/office/drawing/2014/main" id="{149F1C00-345F-BA78-E2E5-80E3838EA5A4}"/>
              </a:ext>
            </a:extLst>
          </p:cNvPr>
          <p:cNvSpPr txBox="1">
            <a:spLocks/>
          </p:cNvSpPr>
          <p:nvPr/>
        </p:nvSpPr>
        <p:spPr>
          <a:xfrm>
            <a:off x="629646" y="2633314"/>
            <a:ext cx="7868896"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Offer to arrange transport or help with luggage</a:t>
            </a:r>
            <a:r>
              <a:rPr lang="en-IE" sz="2200" dirty="0">
                <a:solidFill>
                  <a:srgbClr val="414141"/>
                </a:solidFill>
                <a:latin typeface="Calibri" panose="020F0502020204030204" pitchFamily="34" charset="0"/>
                <a:cs typeface="Calibri" panose="020F0502020204030204" pitchFamily="34" charset="0"/>
              </a:rPr>
              <a:t>.</a:t>
            </a:r>
          </a:p>
          <a:p>
            <a:pPr marL="457200" lvl="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Record guest notes </a:t>
            </a:r>
            <a:r>
              <a:rPr lang="en-IE" sz="2200" dirty="0">
                <a:solidFill>
                  <a:srgbClr val="414141"/>
                </a:solidFill>
                <a:latin typeface="Calibri" panose="020F0502020204030204" pitchFamily="34" charset="0"/>
                <a:cs typeface="Calibri" panose="020F0502020204030204" pitchFamily="34" charset="0"/>
              </a:rPr>
              <a:t>for future stays as special occasions, likes/dislikes into the guest profile. Log any feedback or issues for continuous improvement.</a:t>
            </a:r>
          </a:p>
          <a:p>
            <a:pPr marL="457200" lvl="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Send a thank-you email </a:t>
            </a:r>
            <a:r>
              <a:rPr lang="en-IE" sz="2200" dirty="0">
                <a:solidFill>
                  <a:srgbClr val="414141"/>
                </a:solidFill>
                <a:latin typeface="Calibri" panose="020F0502020204030204" pitchFamily="34" charset="0"/>
                <a:cs typeface="Calibri" panose="020F0502020204030204" pitchFamily="34" charset="0"/>
              </a:rPr>
              <a:t>or message after check-out.</a:t>
            </a:r>
          </a:p>
          <a:p>
            <a:pPr marL="457200" lvl="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US" sz="2200" dirty="0">
              <a:solidFill>
                <a:srgbClr val="41414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83043519-2F35-D9E0-B067-8AA313823D2F}"/>
              </a:ext>
            </a:extLst>
          </p:cNvPr>
          <p:cNvSpPr txBox="1"/>
          <p:nvPr/>
        </p:nvSpPr>
        <p:spPr>
          <a:xfrm>
            <a:off x="620120" y="1429993"/>
            <a:ext cx="8900100" cy="1016560"/>
          </a:xfrm>
          <a:prstGeom prst="rect">
            <a:avLst/>
          </a:prstGeom>
          <a:noFill/>
        </p:spPr>
        <p:txBody>
          <a:bodyPr wrap="square">
            <a:spAutoFit/>
          </a:bodyPr>
          <a:lstStyle/>
          <a:p>
            <a:pPr>
              <a:lnSpc>
                <a:spcPts val="2360"/>
              </a:lnSpc>
            </a:pPr>
            <a:r>
              <a:rPr lang="sl-SI" sz="2300" b="0" i="0" u="none" strike="noStrike" noProof="0" dirty="0">
                <a:solidFill>
                  <a:srgbClr val="EC7C69"/>
                </a:solidFill>
              </a:rPr>
              <a:t>Leave guests with a warm final impression, ensure they felt cared for, and invite them to return or leave a review.</a:t>
            </a:r>
          </a:p>
          <a:p>
            <a:pPr>
              <a:lnSpc>
                <a:spcPts val="2360"/>
              </a:lnSpc>
            </a:pPr>
            <a:endParaRPr lang="sl-SI" sz="2300" dirty="0">
              <a:solidFill>
                <a:srgbClr val="EC7C69"/>
              </a:solidFill>
            </a:endParaRPr>
          </a:p>
        </p:txBody>
      </p:sp>
      <p:sp>
        <p:nvSpPr>
          <p:cNvPr id="6" name="Text Placeholder 4">
            <a:extLst>
              <a:ext uri="{FF2B5EF4-FFF2-40B4-BE49-F238E27FC236}">
                <a16:creationId xmlns:a16="http://schemas.microsoft.com/office/drawing/2014/main" id="{4D465399-53F7-D8EC-A4E2-60F158B47FA4}"/>
              </a:ext>
            </a:extLst>
          </p:cNvPr>
          <p:cNvSpPr txBox="1">
            <a:spLocks/>
          </p:cNvSpPr>
          <p:nvPr/>
        </p:nvSpPr>
        <p:spPr>
          <a:xfrm>
            <a:off x="9520220" y="2127320"/>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2000B2D5-C284-439E-12DB-964463EDE599}"/>
              </a:ext>
            </a:extLst>
          </p:cNvPr>
          <p:cNvGrpSpPr/>
          <p:nvPr/>
        </p:nvGrpSpPr>
        <p:grpSpPr>
          <a:xfrm>
            <a:off x="10404136" y="2613889"/>
            <a:ext cx="1113217" cy="328866"/>
            <a:chOff x="10421069" y="2969505"/>
            <a:chExt cx="1113217" cy="328866"/>
          </a:xfrm>
        </p:grpSpPr>
        <p:sp>
          <p:nvSpPr>
            <p:cNvPr id="8" name="Rectangle 7">
              <a:extLst>
                <a:ext uri="{FF2B5EF4-FFF2-40B4-BE49-F238E27FC236}">
                  <a16:creationId xmlns:a16="http://schemas.microsoft.com/office/drawing/2014/main" id="{534DC2FE-B8C8-C0E6-3ABC-9EA48BE0DB0F}"/>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1B9EB0C-0AC2-EDA8-61E4-86FB14C23372}"/>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D3A96192-EA69-CF7D-F597-EF104AA83432}"/>
              </a:ext>
            </a:extLst>
          </p:cNvPr>
          <p:cNvCxnSpPr>
            <a:cxnSpLocks/>
          </p:cNvCxnSpPr>
          <p:nvPr/>
        </p:nvCxnSpPr>
        <p:spPr>
          <a:xfrm>
            <a:off x="606000" y="4040672"/>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5697C1A-2F66-F7B9-C953-E55618B24CC3}"/>
              </a:ext>
            </a:extLst>
          </p:cNvPr>
          <p:cNvCxnSpPr>
            <a:cxnSpLocks/>
          </p:cNvCxnSpPr>
          <p:nvPr/>
        </p:nvCxnSpPr>
        <p:spPr>
          <a:xfrm>
            <a:off x="620120" y="3055551"/>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B653FFF5-98B1-55C2-2B63-CC906A41DF4D}"/>
              </a:ext>
            </a:extLst>
          </p:cNvPr>
          <p:cNvGrpSpPr/>
          <p:nvPr/>
        </p:nvGrpSpPr>
        <p:grpSpPr>
          <a:xfrm>
            <a:off x="10404136" y="3213324"/>
            <a:ext cx="1113217" cy="328866"/>
            <a:chOff x="10421069" y="2969505"/>
            <a:chExt cx="1113217" cy="328866"/>
          </a:xfrm>
        </p:grpSpPr>
        <p:sp>
          <p:nvSpPr>
            <p:cNvPr id="19" name="Rectangle 18">
              <a:extLst>
                <a:ext uri="{FF2B5EF4-FFF2-40B4-BE49-F238E27FC236}">
                  <a16:creationId xmlns:a16="http://schemas.microsoft.com/office/drawing/2014/main" id="{3BFEF332-0B99-11D4-A81A-DCC858439E43}"/>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1A1AE18-DA2A-C528-8AF7-03F3F76828A8}"/>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11104DB7-4DA9-140C-39CB-EAE1086DC34C}"/>
              </a:ext>
            </a:extLst>
          </p:cNvPr>
          <p:cNvGrpSpPr/>
          <p:nvPr/>
        </p:nvGrpSpPr>
        <p:grpSpPr>
          <a:xfrm>
            <a:off x="10404136" y="4199361"/>
            <a:ext cx="1113217" cy="328866"/>
            <a:chOff x="10421069" y="2969505"/>
            <a:chExt cx="1113217" cy="328866"/>
          </a:xfrm>
        </p:grpSpPr>
        <p:sp>
          <p:nvSpPr>
            <p:cNvPr id="22" name="Rectangle 21">
              <a:extLst>
                <a:ext uri="{FF2B5EF4-FFF2-40B4-BE49-F238E27FC236}">
                  <a16:creationId xmlns:a16="http://schemas.microsoft.com/office/drawing/2014/main" id="{76D3DC12-F902-5D45-56A4-9AC1C323F883}"/>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142C7CA-252F-82D5-502F-76EFDC58B53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DC02CEDC-BB3A-D7B5-A91D-B22B4E8F94A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23</a:t>
            </a:fld>
            <a:endParaRPr lang="fr-CA" sz="1200" dirty="0"/>
          </a:p>
        </p:txBody>
      </p:sp>
      <p:pic>
        <p:nvPicPr>
          <p:cNvPr id="28" name="Picture 27">
            <a:extLst>
              <a:ext uri="{FF2B5EF4-FFF2-40B4-BE49-F238E27FC236}">
                <a16:creationId xmlns:a16="http://schemas.microsoft.com/office/drawing/2014/main" id="{2B1EFE81-7475-0142-6803-B4469394D54E}"/>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6495981" y="4309191"/>
            <a:ext cx="3580276" cy="2659133"/>
          </a:xfrm>
          <a:prstGeom prst="rect">
            <a:avLst/>
          </a:prstGeom>
        </p:spPr>
      </p:pic>
    </p:spTree>
    <p:extLst>
      <p:ext uri="{BB962C8B-B14F-4D97-AF65-F5344CB8AC3E}">
        <p14:creationId xmlns:p14="http://schemas.microsoft.com/office/powerpoint/2010/main" val="1482390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59D3-CAC8-BA86-35F6-C3BA03F4544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65C5A16-5582-7DE8-4FBF-C1BECAAC27A8}"/>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How to Make Every Step Easy and Welcoming</a:t>
            </a:r>
          </a:p>
          <a:p>
            <a:pPr>
              <a:lnSpc>
                <a:spcPts val="3720"/>
              </a:lnSpc>
            </a:pPr>
            <a:endParaRPr lang="en-US" dirty="0"/>
          </a:p>
        </p:txBody>
      </p:sp>
      <p:cxnSp>
        <p:nvCxnSpPr>
          <p:cNvPr id="10" name="Straight Connector 9">
            <a:extLst>
              <a:ext uri="{FF2B5EF4-FFF2-40B4-BE49-F238E27FC236}">
                <a16:creationId xmlns:a16="http://schemas.microsoft.com/office/drawing/2014/main" id="{2D46B51D-22AC-60CF-7DBE-05E2D7BFBB3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26C013C-8020-C863-4A64-8650A7BD42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24</a:t>
            </a:fld>
            <a:endParaRPr lang="fr-CA" sz="1200" dirty="0"/>
          </a:p>
        </p:txBody>
      </p:sp>
      <p:sp>
        <p:nvSpPr>
          <p:cNvPr id="4" name="Text Placeholder 5">
            <a:extLst>
              <a:ext uri="{FF2B5EF4-FFF2-40B4-BE49-F238E27FC236}">
                <a16:creationId xmlns:a16="http://schemas.microsoft.com/office/drawing/2014/main" id="{EE8B1A88-3254-25BC-D2CD-EC0840171D21}"/>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165AF458-63D5-BEE7-00F8-5F3B1400DCDD}"/>
              </a:ext>
            </a:extLst>
          </p:cNvPr>
          <p:cNvSpPr txBox="1">
            <a:spLocks/>
          </p:cNvSpPr>
          <p:nvPr/>
        </p:nvSpPr>
        <p:spPr>
          <a:xfrm>
            <a:off x="629644" y="1961808"/>
            <a:ext cx="669819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Keep check-in smooth: </a:t>
            </a:r>
            <a:r>
              <a:rPr lang="en-GB" sz="2200" dirty="0">
                <a:solidFill>
                  <a:srgbClr val="414141"/>
                </a:solidFill>
              </a:rPr>
              <a:t>offer self-check-in if possible (key safe, smart lock), and send detailed instructions.</a:t>
            </a:r>
          </a:p>
          <a:p>
            <a:pPr marL="342900" indent="-342900">
              <a:lnSpc>
                <a:spcPts val="2240"/>
              </a:lnSpc>
              <a:buClr>
                <a:srgbClr val="459597"/>
              </a:buClr>
              <a:buFont typeface="Arial" panose="020B0604020202020204" pitchFamily="34" charset="0"/>
              <a:buChar char="•"/>
            </a:pPr>
            <a:r>
              <a:rPr lang="en-GB" sz="2200" b="1" dirty="0">
                <a:solidFill>
                  <a:srgbClr val="414141"/>
                </a:solidFill>
              </a:rPr>
              <a:t>Prepare a simple, friendly welcome note </a:t>
            </a:r>
            <a:r>
              <a:rPr lang="en-GB" sz="2200" dirty="0">
                <a:solidFill>
                  <a:srgbClr val="414141"/>
                </a:solidFill>
              </a:rPr>
              <a:t>or a small local snack/drink as a gesture.</a:t>
            </a:r>
          </a:p>
          <a:p>
            <a:pPr marL="342900" indent="-342900">
              <a:lnSpc>
                <a:spcPts val="2240"/>
              </a:lnSpc>
              <a:buClr>
                <a:srgbClr val="459597"/>
              </a:buClr>
              <a:buFont typeface="Arial" panose="020B0604020202020204" pitchFamily="34" charset="0"/>
              <a:buChar char="•"/>
            </a:pPr>
            <a:r>
              <a:rPr lang="en-GB" sz="2200" b="1" dirty="0">
                <a:solidFill>
                  <a:srgbClr val="414141"/>
                </a:solidFill>
              </a:rPr>
              <a:t>Provide clear signage </a:t>
            </a:r>
            <a:r>
              <a:rPr lang="en-GB" sz="2200" dirty="0">
                <a:solidFill>
                  <a:srgbClr val="414141"/>
                </a:solidFill>
              </a:rPr>
              <a:t>(e.g. Wi-Fi code, rubbish instructions, heating guide) inside the property.</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613AC102-9CDF-EDB5-CE97-74B8612B9482}"/>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F7D23C0A-50FC-78DB-0E3F-870CF557BA39}"/>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Use Canva to design a printable welcome sheet with key info.</a:t>
            </a:r>
          </a:p>
          <a:p>
            <a:pPr marL="342900" indent="-342900" algn="l">
              <a:lnSpc>
                <a:spcPts val="2340"/>
              </a:lnSpc>
              <a:spcBef>
                <a:spcPts val="0"/>
              </a:spcBef>
              <a:buFont typeface="Arial" panose="020B0604020202020204" pitchFamily="34" charset="0"/>
              <a:buChar char="•"/>
            </a:pPr>
            <a:r>
              <a:rPr lang="en-IE" sz="2200" dirty="0"/>
              <a:t>Use QR codes linked to online guides (PDF, Google Drive, or </a:t>
            </a:r>
            <a:r>
              <a:rPr lang="en-IE" sz="2200" dirty="0" err="1"/>
              <a:t>Linktree</a:t>
            </a:r>
            <a:r>
              <a:rPr lang="en-IE" sz="2200" dirty="0"/>
              <a:t>).</a:t>
            </a:r>
          </a:p>
          <a:p>
            <a:pPr marL="342900" indent="-342900" algn="l">
              <a:lnSpc>
                <a:spcPts val="2340"/>
              </a:lnSpc>
              <a:spcBef>
                <a:spcPts val="0"/>
              </a:spcBef>
              <a:buFont typeface="Arial" panose="020B0604020202020204" pitchFamily="34" charset="0"/>
              <a:buChar char="•"/>
            </a:pPr>
            <a:r>
              <a:rPr lang="en-IE" sz="2200" dirty="0"/>
              <a:t>Keep instructions in guest language(s) if possible — Google Translate can help.</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18" name="Picture 17">
            <a:extLst>
              <a:ext uri="{FF2B5EF4-FFF2-40B4-BE49-F238E27FC236}">
                <a16:creationId xmlns:a16="http://schemas.microsoft.com/office/drawing/2014/main" id="{F7079995-E40A-D90D-6459-040E49E0204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0639" y="3539405"/>
            <a:ext cx="5404940" cy="3558298"/>
          </a:xfrm>
          <a:prstGeom prst="rect">
            <a:avLst/>
          </a:prstGeom>
          <a:noFill/>
        </p:spPr>
      </p:pic>
      <p:pic>
        <p:nvPicPr>
          <p:cNvPr id="19" name="Picture Placeholder 7">
            <a:extLst>
              <a:ext uri="{FF2B5EF4-FFF2-40B4-BE49-F238E27FC236}">
                <a16:creationId xmlns:a16="http://schemas.microsoft.com/office/drawing/2014/main" id="{75F366F5-F3D5-7208-0C3F-14A319F8418A}"/>
              </a:ext>
            </a:extLst>
          </p:cNvPr>
          <p:cNvPicPr>
            <a:picLocks noChangeAspect="1"/>
          </p:cNvPicPr>
          <p:nvPr/>
        </p:nvPicPr>
        <p:blipFill rotWithShape="1">
          <a:blip r:embed="rId3"/>
          <a:srcRect t="10315" b="10315"/>
          <a:stretch/>
        </p:blipFill>
        <p:spPr>
          <a:xfrm>
            <a:off x="3948088" y="3868927"/>
            <a:ext cx="3908172" cy="2326437"/>
          </a:xfrm>
          <a:prstGeom prst="rect">
            <a:avLst/>
          </a:prstGeom>
        </p:spPr>
      </p:pic>
      <p:sp>
        <p:nvSpPr>
          <p:cNvPr id="20" name="Text Placeholder 7">
            <a:extLst>
              <a:ext uri="{FF2B5EF4-FFF2-40B4-BE49-F238E27FC236}">
                <a16:creationId xmlns:a16="http://schemas.microsoft.com/office/drawing/2014/main" id="{1CA92398-FCE6-1B57-308F-82DFCFBD4143}"/>
              </a:ext>
            </a:extLst>
          </p:cNvPr>
          <p:cNvSpPr txBox="1">
            <a:spLocks/>
          </p:cNvSpPr>
          <p:nvPr/>
        </p:nvSpPr>
        <p:spPr>
          <a:xfrm>
            <a:off x="1366521" y="538255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Photo Credit: </a:t>
            </a:r>
            <a:r>
              <a:rPr lang="en-US" sz="1200" dirty="0">
                <a:solidFill>
                  <a:schemeClr val="bg1"/>
                </a:solidFill>
              </a:rPr>
              <a:t>The Birdbox, Donegal Treehouse, Ireland</a:t>
            </a:r>
            <a:endParaRPr lang="en-GB" sz="1200" dirty="0">
              <a:solidFill>
                <a:schemeClr val="bg1"/>
              </a:solidFill>
            </a:endParaRPr>
          </a:p>
        </p:txBody>
      </p:sp>
    </p:spTree>
    <p:extLst>
      <p:ext uri="{BB962C8B-B14F-4D97-AF65-F5344CB8AC3E}">
        <p14:creationId xmlns:p14="http://schemas.microsoft.com/office/powerpoint/2010/main" val="2786941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C26CA-9F02-3550-CBAC-4D44D750740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F3E671E6-FBE9-444D-C217-A384AC64FD89}"/>
              </a:ext>
            </a:extLst>
          </p:cNvPr>
          <p:cNvSpPr txBox="1">
            <a:spLocks/>
          </p:cNvSpPr>
          <p:nvPr/>
        </p:nvSpPr>
        <p:spPr>
          <a:xfrm>
            <a:off x="629645" y="462291"/>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Personal Check-In</a:t>
            </a:r>
          </a:p>
        </p:txBody>
      </p:sp>
      <p:sp>
        <p:nvSpPr>
          <p:cNvPr id="5" name="Text Placeholder 4">
            <a:extLst>
              <a:ext uri="{FF2B5EF4-FFF2-40B4-BE49-F238E27FC236}">
                <a16:creationId xmlns:a16="http://schemas.microsoft.com/office/drawing/2014/main" id="{D6D7246C-0D71-BCCD-4579-39B915DAE2B6}"/>
              </a:ext>
            </a:extLst>
          </p:cNvPr>
          <p:cNvSpPr txBox="1">
            <a:spLocks/>
          </p:cNvSpPr>
          <p:nvPr/>
        </p:nvSpPr>
        <p:spPr>
          <a:xfrm>
            <a:off x="629645" y="1718176"/>
            <a:ext cx="9011896" cy="49595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Be ready at the agreed arrival time </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Smile warmly and use the guest’s name</a:t>
            </a:r>
            <a:r>
              <a:rPr lang="en-IE" sz="2200" dirty="0">
                <a:solidFill>
                  <a:srgbClr val="414141"/>
                </a:solidFill>
                <a:latin typeface="Calibri" panose="020F0502020204030204" pitchFamily="34" charset="0"/>
                <a:cs typeface="Calibri" panose="020F0502020204030204" pitchFamily="34" charset="0"/>
              </a:rPr>
              <a:t>: “Welcome, Mr. and Mrs. Novak! We’re so happy to have you.” </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Make a personal check-in and retrieve more guest's information </a:t>
            </a:r>
            <a:r>
              <a:rPr lang="en-IE" sz="2200" dirty="0">
                <a:solidFill>
                  <a:srgbClr val="414141"/>
                </a:solidFill>
                <a:latin typeface="Calibri" panose="020F0502020204030204" pitchFamily="34" charset="0"/>
                <a:cs typeface="Calibri" panose="020F0502020204030204" pitchFamily="34" charset="0"/>
              </a:rPr>
              <a:t>that help you to make your guest's stay even more enjoyable. </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Show them around the common areas</a:t>
            </a:r>
            <a:r>
              <a:rPr lang="en-IE" sz="2200" dirty="0">
                <a:solidFill>
                  <a:srgbClr val="414141"/>
                </a:solidFill>
                <a:latin typeface="Calibri" panose="020F0502020204030204" pitchFamily="34" charset="0"/>
                <a:cs typeface="Calibri" panose="020F0502020204030204" pitchFamily="34" charset="0"/>
              </a:rPr>
              <a:t>, breakfast area, garden, lounge, wellness zone, etc. </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Explain any access codes, keys, or door locks clearly</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Escort them to their room and show</a:t>
            </a:r>
            <a:r>
              <a:rPr lang="en-IE" sz="2200" dirty="0">
                <a:solidFill>
                  <a:srgbClr val="414141"/>
                </a:solidFill>
                <a:latin typeface="Calibri" panose="020F0502020204030204" pitchFamily="34" charset="0"/>
                <a:cs typeface="Calibri" panose="020F0502020204030204" pitchFamily="34" charset="0"/>
              </a:rPr>
              <a:t>: light switches, heating/AC, Wi-Fi info, bathroom setup and any or special equipment. </a:t>
            </a: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0C6F9B5F-188C-B149-0EF4-B0AF226C17CE}"/>
              </a:ext>
            </a:extLst>
          </p:cNvPr>
          <p:cNvSpPr txBox="1">
            <a:spLocks/>
          </p:cNvSpPr>
          <p:nvPr/>
        </p:nvSpPr>
        <p:spPr>
          <a:xfrm>
            <a:off x="9479878" y="1212182"/>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9C4DCDE9-D299-DD74-43D0-39A157D4F537}"/>
              </a:ext>
            </a:extLst>
          </p:cNvPr>
          <p:cNvGrpSpPr/>
          <p:nvPr/>
        </p:nvGrpSpPr>
        <p:grpSpPr>
          <a:xfrm>
            <a:off x="10404135" y="1680727"/>
            <a:ext cx="1113217" cy="328866"/>
            <a:chOff x="10421069" y="2969505"/>
            <a:chExt cx="1113217" cy="328866"/>
          </a:xfrm>
        </p:grpSpPr>
        <p:sp>
          <p:nvSpPr>
            <p:cNvPr id="8" name="Rectangle 7">
              <a:extLst>
                <a:ext uri="{FF2B5EF4-FFF2-40B4-BE49-F238E27FC236}">
                  <a16:creationId xmlns:a16="http://schemas.microsoft.com/office/drawing/2014/main" id="{B696972F-8E2F-CB4C-BFD8-082835AAA1F0}"/>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4AB1F95-C7BC-46A8-EFDD-925D92C6C731}"/>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FF0F80B3-0B3D-319A-1406-48E99555B308}"/>
              </a:ext>
            </a:extLst>
          </p:cNvPr>
          <p:cNvCxnSpPr>
            <a:cxnSpLocks/>
          </p:cNvCxnSpPr>
          <p:nvPr/>
        </p:nvCxnSpPr>
        <p:spPr>
          <a:xfrm>
            <a:off x="591140" y="2856594"/>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65424BF-27A1-EF95-B900-4136656A51FF}"/>
              </a:ext>
            </a:extLst>
          </p:cNvPr>
          <p:cNvCxnSpPr>
            <a:cxnSpLocks/>
          </p:cNvCxnSpPr>
          <p:nvPr/>
        </p:nvCxnSpPr>
        <p:spPr>
          <a:xfrm>
            <a:off x="591140" y="2113519"/>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7A7DCBD-3D14-850C-9EAA-B3690C3D84D1}"/>
              </a:ext>
            </a:extLst>
          </p:cNvPr>
          <p:cNvGrpSpPr/>
          <p:nvPr/>
        </p:nvGrpSpPr>
        <p:grpSpPr>
          <a:xfrm>
            <a:off x="10404135" y="2298186"/>
            <a:ext cx="1113217" cy="328866"/>
            <a:chOff x="10421069" y="2969505"/>
            <a:chExt cx="1113217" cy="328866"/>
          </a:xfrm>
        </p:grpSpPr>
        <p:sp>
          <p:nvSpPr>
            <p:cNvPr id="19" name="Rectangle 18">
              <a:extLst>
                <a:ext uri="{FF2B5EF4-FFF2-40B4-BE49-F238E27FC236}">
                  <a16:creationId xmlns:a16="http://schemas.microsoft.com/office/drawing/2014/main" id="{F9DE41AE-8117-256C-5A28-D8DF49EDF834}"/>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C347EB9-9710-CAFE-9675-76777522AD65}"/>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a:extLst>
              <a:ext uri="{FF2B5EF4-FFF2-40B4-BE49-F238E27FC236}">
                <a16:creationId xmlns:a16="http://schemas.microsoft.com/office/drawing/2014/main" id="{A064C27B-6E01-3DB2-AE52-BE758DBDC57D}"/>
              </a:ext>
            </a:extLst>
          </p:cNvPr>
          <p:cNvGrpSpPr/>
          <p:nvPr/>
        </p:nvGrpSpPr>
        <p:grpSpPr>
          <a:xfrm>
            <a:off x="10404135" y="3055241"/>
            <a:ext cx="1113217" cy="328866"/>
            <a:chOff x="10421069" y="2969505"/>
            <a:chExt cx="1113217" cy="328866"/>
          </a:xfrm>
        </p:grpSpPr>
        <p:sp>
          <p:nvSpPr>
            <p:cNvPr id="22" name="Rectangle 21">
              <a:extLst>
                <a:ext uri="{FF2B5EF4-FFF2-40B4-BE49-F238E27FC236}">
                  <a16:creationId xmlns:a16="http://schemas.microsoft.com/office/drawing/2014/main" id="{7C2540FF-D98C-6620-613F-90F2C082F43A}"/>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736B011-2198-4AB3-A58B-69C4DD6362A1}"/>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AD5CC746-71EA-15D8-5E00-05C1253FA38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25</a:t>
            </a:fld>
            <a:endParaRPr lang="fr-CA" sz="1200" dirty="0"/>
          </a:p>
        </p:txBody>
      </p:sp>
      <p:cxnSp>
        <p:nvCxnSpPr>
          <p:cNvPr id="2" name="Straight Connector 1">
            <a:extLst>
              <a:ext uri="{FF2B5EF4-FFF2-40B4-BE49-F238E27FC236}">
                <a16:creationId xmlns:a16="http://schemas.microsoft.com/office/drawing/2014/main" id="{27AE50A5-E762-93F9-5351-8CAB177E71CA}"/>
              </a:ext>
            </a:extLst>
          </p:cNvPr>
          <p:cNvCxnSpPr>
            <a:cxnSpLocks/>
          </p:cNvCxnSpPr>
          <p:nvPr/>
        </p:nvCxnSpPr>
        <p:spPr>
          <a:xfrm>
            <a:off x="0" y="1122828"/>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1E63B4A-A8B3-9231-8180-4DFD29825E6F}"/>
              </a:ext>
            </a:extLst>
          </p:cNvPr>
          <p:cNvCxnSpPr>
            <a:cxnSpLocks/>
          </p:cNvCxnSpPr>
          <p:nvPr/>
        </p:nvCxnSpPr>
        <p:spPr>
          <a:xfrm>
            <a:off x="591140" y="3598322"/>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8B5B586-388C-782F-F728-FBC7E47CE5D4}"/>
              </a:ext>
            </a:extLst>
          </p:cNvPr>
          <p:cNvCxnSpPr>
            <a:cxnSpLocks/>
          </p:cNvCxnSpPr>
          <p:nvPr/>
        </p:nvCxnSpPr>
        <p:spPr>
          <a:xfrm>
            <a:off x="591140" y="4326806"/>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B87C774-859D-D7C6-6543-861BFCFF4D83}"/>
              </a:ext>
            </a:extLst>
          </p:cNvPr>
          <p:cNvCxnSpPr>
            <a:cxnSpLocks/>
          </p:cNvCxnSpPr>
          <p:nvPr/>
        </p:nvCxnSpPr>
        <p:spPr>
          <a:xfrm>
            <a:off x="591140" y="4779038"/>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D67BADF7-0281-F779-899D-B38CC2E54526}"/>
              </a:ext>
            </a:extLst>
          </p:cNvPr>
          <p:cNvGrpSpPr/>
          <p:nvPr/>
        </p:nvGrpSpPr>
        <p:grpSpPr>
          <a:xfrm>
            <a:off x="10404135" y="3786288"/>
            <a:ext cx="1113217" cy="328866"/>
            <a:chOff x="10421069" y="2969505"/>
            <a:chExt cx="1113217" cy="328866"/>
          </a:xfrm>
        </p:grpSpPr>
        <p:sp>
          <p:nvSpPr>
            <p:cNvPr id="24" name="Rectangle 23">
              <a:extLst>
                <a:ext uri="{FF2B5EF4-FFF2-40B4-BE49-F238E27FC236}">
                  <a16:creationId xmlns:a16="http://schemas.microsoft.com/office/drawing/2014/main" id="{372913B4-5C17-4951-86A7-9EFEEA741421}"/>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14EF214-085E-AD79-25E3-59FD7386805C}"/>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a:extLst>
              <a:ext uri="{FF2B5EF4-FFF2-40B4-BE49-F238E27FC236}">
                <a16:creationId xmlns:a16="http://schemas.microsoft.com/office/drawing/2014/main" id="{998A1DFA-A31F-9CB9-F2F8-9BE522A9BD84}"/>
              </a:ext>
            </a:extLst>
          </p:cNvPr>
          <p:cNvGrpSpPr/>
          <p:nvPr/>
        </p:nvGrpSpPr>
        <p:grpSpPr>
          <a:xfrm>
            <a:off x="10404135" y="4407488"/>
            <a:ext cx="1113217" cy="328866"/>
            <a:chOff x="10421069" y="2969505"/>
            <a:chExt cx="1113217" cy="328866"/>
          </a:xfrm>
        </p:grpSpPr>
        <p:sp>
          <p:nvSpPr>
            <p:cNvPr id="29" name="Rectangle 28">
              <a:extLst>
                <a:ext uri="{FF2B5EF4-FFF2-40B4-BE49-F238E27FC236}">
                  <a16:creationId xmlns:a16="http://schemas.microsoft.com/office/drawing/2014/main" id="{6AB9EBF3-39C5-E261-38E9-90CFAD8B8279}"/>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53BA105A-30AC-4F2C-0438-93A8F3B07BD4}"/>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30">
            <a:extLst>
              <a:ext uri="{FF2B5EF4-FFF2-40B4-BE49-F238E27FC236}">
                <a16:creationId xmlns:a16="http://schemas.microsoft.com/office/drawing/2014/main" id="{409395C3-6653-4CF0-F6AE-32DF805ADD3D}"/>
              </a:ext>
            </a:extLst>
          </p:cNvPr>
          <p:cNvGrpSpPr/>
          <p:nvPr/>
        </p:nvGrpSpPr>
        <p:grpSpPr>
          <a:xfrm>
            <a:off x="10404135" y="5028192"/>
            <a:ext cx="1113217" cy="328866"/>
            <a:chOff x="10421069" y="2969505"/>
            <a:chExt cx="1113217" cy="328866"/>
          </a:xfrm>
        </p:grpSpPr>
        <p:sp>
          <p:nvSpPr>
            <p:cNvPr id="32" name="Rectangle 31">
              <a:extLst>
                <a:ext uri="{FF2B5EF4-FFF2-40B4-BE49-F238E27FC236}">
                  <a16:creationId xmlns:a16="http://schemas.microsoft.com/office/drawing/2014/main" id="{945A7946-9404-271C-3BB7-BCAD07C955AE}"/>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38DCB9F3-0955-F314-1C2D-D324FCC9345A}"/>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35B18A5F-6D21-910C-F446-7F73D70E47AD}"/>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Continued on the next slide</a:t>
            </a:r>
          </a:p>
          <a:p>
            <a:pPr algn="ctr"/>
            <a:endParaRPr lang="sl-SI" sz="1000" dirty="0">
              <a:solidFill>
                <a:schemeClr val="bg1"/>
              </a:solidFill>
            </a:endParaRPr>
          </a:p>
        </p:txBody>
      </p:sp>
    </p:spTree>
    <p:extLst>
      <p:ext uri="{BB962C8B-B14F-4D97-AF65-F5344CB8AC3E}">
        <p14:creationId xmlns:p14="http://schemas.microsoft.com/office/powerpoint/2010/main" val="2237275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59FAF-1BDD-95D5-EE12-5B320729753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6B46A7D-85AD-2606-B833-2261939912E2}"/>
              </a:ext>
            </a:extLst>
          </p:cNvPr>
          <p:cNvSpPr txBox="1">
            <a:spLocks/>
          </p:cNvSpPr>
          <p:nvPr/>
        </p:nvSpPr>
        <p:spPr>
          <a:xfrm>
            <a:off x="575857" y="1508513"/>
            <a:ext cx="9011896" cy="49595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startAt="7"/>
            </a:pPr>
            <a:r>
              <a:rPr lang="en-IE" sz="2200" b="1" dirty="0">
                <a:solidFill>
                  <a:srgbClr val="414141"/>
                </a:solidFill>
                <a:latin typeface="Calibri" panose="020F0502020204030204" pitchFamily="34" charset="0"/>
                <a:cs typeface="Calibri" panose="020F0502020204030204" pitchFamily="34" charset="0"/>
              </a:rPr>
              <a:t>Offer your service if anything is needed as </a:t>
            </a:r>
            <a:r>
              <a:rPr lang="en-IE" sz="2200" dirty="0">
                <a:solidFill>
                  <a:srgbClr val="414141"/>
                </a:solidFill>
                <a:latin typeface="Calibri" panose="020F0502020204030204" pitchFamily="34" charset="0"/>
                <a:cs typeface="Calibri" panose="020F0502020204030204" pitchFamily="34" charset="0"/>
              </a:rPr>
              <a:t>"If you’d like extra pillows or anything at all, just let us know.” Offer a small welcome gesture in the room (as water, juice, wine, homemade or local snack) and include some seasonal touch (e.g., flowers in spring, hot tea in winter). </a:t>
            </a:r>
          </a:p>
          <a:p>
            <a:pPr marL="457200" indent="-457200">
              <a:lnSpc>
                <a:spcPts val="2340"/>
              </a:lnSpc>
              <a:spcAft>
                <a:spcPts val="1200"/>
              </a:spcAft>
              <a:buClr>
                <a:srgbClr val="459597"/>
              </a:buClr>
              <a:buFont typeface="+mj-lt"/>
              <a:buAutoNum type="arabicPeriod" startAt="7"/>
            </a:pPr>
            <a:r>
              <a:rPr lang="en-IE" sz="2200" b="1" dirty="0">
                <a:solidFill>
                  <a:srgbClr val="414141"/>
                </a:solidFill>
                <a:latin typeface="Calibri" panose="020F0502020204030204" pitchFamily="34" charset="0"/>
                <a:cs typeface="Calibri" panose="020F0502020204030204" pitchFamily="34" charset="0"/>
              </a:rPr>
              <a:t>Provide a welcome guide if you can</a:t>
            </a:r>
            <a:r>
              <a:rPr lang="en-IE" sz="2200" dirty="0">
                <a:solidFill>
                  <a:srgbClr val="414141"/>
                </a:solidFill>
                <a:latin typeface="Calibri" panose="020F0502020204030204" pitchFamily="34" charset="0"/>
                <a:cs typeface="Calibri" panose="020F0502020204030204" pitchFamily="34" charset="0"/>
              </a:rPr>
              <a:t>, include personal recommendations (your </a:t>
            </a:r>
            <a:r>
              <a:rPr lang="en-IE" sz="2200" dirty="0" err="1">
                <a:solidFill>
                  <a:srgbClr val="414141"/>
                </a:solidFill>
                <a:latin typeface="Calibri" panose="020F0502020204030204" pitchFamily="34" charset="0"/>
                <a:cs typeface="Calibri" panose="020F0502020204030204" pitchFamily="34" charset="0"/>
              </a:rPr>
              <a:t>favorite</a:t>
            </a:r>
            <a:r>
              <a:rPr lang="en-IE" sz="2200" dirty="0">
                <a:solidFill>
                  <a:srgbClr val="414141"/>
                </a:solidFill>
                <a:latin typeface="Calibri" panose="020F0502020204030204" pitchFamily="34" charset="0"/>
                <a:cs typeface="Calibri" panose="020F0502020204030204" pitchFamily="34" charset="0"/>
              </a:rPr>
              <a:t> café, hidden gem nearby etc). </a:t>
            </a:r>
          </a:p>
          <a:p>
            <a:pPr marL="457200" indent="-457200">
              <a:lnSpc>
                <a:spcPts val="2340"/>
              </a:lnSpc>
              <a:spcAft>
                <a:spcPts val="1200"/>
              </a:spcAft>
              <a:buClr>
                <a:srgbClr val="459597"/>
              </a:buClr>
              <a:buFont typeface="+mj-lt"/>
              <a:buAutoNum type="arabicPeriod" startAt="7"/>
            </a:pPr>
            <a:r>
              <a:rPr lang="en-IE" sz="2200" b="1" dirty="0">
                <a:solidFill>
                  <a:srgbClr val="414141"/>
                </a:solidFill>
                <a:latin typeface="Calibri" panose="020F0502020204030204" pitchFamily="34" charset="0"/>
                <a:cs typeface="Calibri" panose="020F0502020204030204" pitchFamily="34" charset="0"/>
              </a:rPr>
              <a:t>Wish a pleasant stay and offer any </a:t>
            </a:r>
            <a:r>
              <a:rPr lang="en-IE" sz="2200" b="1" dirty="0" err="1">
                <a:solidFill>
                  <a:srgbClr val="414141"/>
                </a:solidFill>
                <a:latin typeface="Calibri" panose="020F0502020204030204" pitchFamily="34" charset="0"/>
                <a:cs typeface="Calibri" panose="020F0502020204030204" pitchFamily="34" charset="0"/>
              </a:rPr>
              <a:t>furture</a:t>
            </a:r>
            <a:r>
              <a:rPr lang="en-IE" sz="2200" b="1" dirty="0">
                <a:solidFill>
                  <a:srgbClr val="414141"/>
                </a:solidFill>
                <a:latin typeface="Calibri" panose="020F0502020204030204" pitchFamily="34" charset="0"/>
                <a:cs typeface="Calibri" panose="020F0502020204030204" pitchFamily="34" charset="0"/>
              </a:rPr>
              <a:t> stay </a:t>
            </a:r>
            <a:r>
              <a:rPr lang="en-IE" sz="2200" dirty="0">
                <a:solidFill>
                  <a:srgbClr val="414141"/>
                </a:solidFill>
                <a:latin typeface="Calibri" panose="020F0502020204030204" pitchFamily="34" charset="0"/>
                <a:cs typeface="Calibri" panose="020F0502020204030204" pitchFamily="34" charset="0"/>
              </a:rPr>
              <a:t>as "We hope you have a comfortable and enjoyable stay. If there’s anything you need, please feel free to reach out."</a:t>
            </a:r>
          </a:p>
          <a:p>
            <a:pPr marL="45720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endParaRPr lang="sl-SI" sz="2200" b="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40DA7244-1C60-8D6E-AB1D-A48A6556F28E}"/>
              </a:ext>
            </a:extLst>
          </p:cNvPr>
          <p:cNvSpPr txBox="1">
            <a:spLocks/>
          </p:cNvSpPr>
          <p:nvPr/>
        </p:nvSpPr>
        <p:spPr>
          <a:xfrm>
            <a:off x="9426090" y="1002519"/>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CDF194EC-4109-AE92-4140-B4556CAA3A11}"/>
              </a:ext>
            </a:extLst>
          </p:cNvPr>
          <p:cNvGrpSpPr/>
          <p:nvPr/>
        </p:nvGrpSpPr>
        <p:grpSpPr>
          <a:xfrm>
            <a:off x="10350347" y="1623558"/>
            <a:ext cx="1113217" cy="328866"/>
            <a:chOff x="10421069" y="2969505"/>
            <a:chExt cx="1113217" cy="328866"/>
          </a:xfrm>
        </p:grpSpPr>
        <p:sp>
          <p:nvSpPr>
            <p:cNvPr id="8" name="Rectangle 7">
              <a:extLst>
                <a:ext uri="{FF2B5EF4-FFF2-40B4-BE49-F238E27FC236}">
                  <a16:creationId xmlns:a16="http://schemas.microsoft.com/office/drawing/2014/main" id="{D8E2661E-31A8-C68B-8CB8-FE24062E2E3A}"/>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E9960D5-DB52-263E-AC08-97D36B7AECA8}"/>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03B3670B-52F4-6715-8E91-3290E4EDC75D}"/>
              </a:ext>
            </a:extLst>
          </p:cNvPr>
          <p:cNvCxnSpPr>
            <a:cxnSpLocks/>
          </p:cNvCxnSpPr>
          <p:nvPr/>
        </p:nvCxnSpPr>
        <p:spPr>
          <a:xfrm>
            <a:off x="552211" y="2754507"/>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C806BA6D-BD50-AD07-5627-10506661CE24}"/>
              </a:ext>
            </a:extLst>
          </p:cNvPr>
          <p:cNvGrpSpPr/>
          <p:nvPr/>
        </p:nvGrpSpPr>
        <p:grpSpPr>
          <a:xfrm>
            <a:off x="10350347" y="2912813"/>
            <a:ext cx="1113217" cy="328866"/>
            <a:chOff x="10421069" y="2969505"/>
            <a:chExt cx="1113217" cy="328866"/>
          </a:xfrm>
        </p:grpSpPr>
        <p:sp>
          <p:nvSpPr>
            <p:cNvPr id="22" name="Rectangle 21">
              <a:extLst>
                <a:ext uri="{FF2B5EF4-FFF2-40B4-BE49-F238E27FC236}">
                  <a16:creationId xmlns:a16="http://schemas.microsoft.com/office/drawing/2014/main" id="{D742849A-CD66-9278-FDBD-B739ED895101}"/>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6079BA5-294B-22EE-7A4B-F132901B49F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E9B4DA2C-5630-68D1-8833-213A91C44D6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26</a:t>
            </a:fld>
            <a:endParaRPr lang="fr-CA" sz="1200" dirty="0"/>
          </a:p>
        </p:txBody>
      </p:sp>
      <p:cxnSp>
        <p:nvCxnSpPr>
          <p:cNvPr id="7" name="Straight Connector 6">
            <a:extLst>
              <a:ext uri="{FF2B5EF4-FFF2-40B4-BE49-F238E27FC236}">
                <a16:creationId xmlns:a16="http://schemas.microsoft.com/office/drawing/2014/main" id="{42FEDE1D-3B2E-1E78-200F-945D54A4381A}"/>
              </a:ext>
            </a:extLst>
          </p:cNvPr>
          <p:cNvCxnSpPr>
            <a:cxnSpLocks/>
          </p:cNvCxnSpPr>
          <p:nvPr/>
        </p:nvCxnSpPr>
        <p:spPr>
          <a:xfrm>
            <a:off x="623002" y="3482788"/>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5CDC7883-5A96-2361-C4EA-A10CB0B1B15F}"/>
              </a:ext>
            </a:extLst>
          </p:cNvPr>
          <p:cNvGrpSpPr/>
          <p:nvPr/>
        </p:nvGrpSpPr>
        <p:grpSpPr>
          <a:xfrm>
            <a:off x="10361851" y="3657307"/>
            <a:ext cx="1113217" cy="328866"/>
            <a:chOff x="10421069" y="2969505"/>
            <a:chExt cx="1113217" cy="328866"/>
          </a:xfrm>
        </p:grpSpPr>
        <p:sp>
          <p:nvSpPr>
            <p:cNvPr id="24" name="Rectangle 23">
              <a:extLst>
                <a:ext uri="{FF2B5EF4-FFF2-40B4-BE49-F238E27FC236}">
                  <a16:creationId xmlns:a16="http://schemas.microsoft.com/office/drawing/2014/main" id="{6A52BE68-C261-9523-CF17-D7C5EAECEB1E}"/>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C0DDAFA-5BEA-7325-C5E7-263E51C369F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 Placeholder 3">
            <a:extLst>
              <a:ext uri="{FF2B5EF4-FFF2-40B4-BE49-F238E27FC236}">
                <a16:creationId xmlns:a16="http://schemas.microsoft.com/office/drawing/2014/main" id="{AAFD1AFC-8744-A4F2-AA06-B48AFE4C9473}"/>
              </a:ext>
            </a:extLst>
          </p:cNvPr>
          <p:cNvSpPr txBox="1">
            <a:spLocks/>
          </p:cNvSpPr>
          <p:nvPr/>
        </p:nvSpPr>
        <p:spPr>
          <a:xfrm>
            <a:off x="629645" y="462291"/>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Personal Check-In</a:t>
            </a:r>
          </a:p>
        </p:txBody>
      </p:sp>
      <p:cxnSp>
        <p:nvCxnSpPr>
          <p:cNvPr id="4" name="Straight Connector 3">
            <a:extLst>
              <a:ext uri="{FF2B5EF4-FFF2-40B4-BE49-F238E27FC236}">
                <a16:creationId xmlns:a16="http://schemas.microsoft.com/office/drawing/2014/main" id="{4D96A1C7-E6BF-624F-6B70-398BF855CB2D}"/>
              </a:ext>
            </a:extLst>
          </p:cNvPr>
          <p:cNvCxnSpPr>
            <a:cxnSpLocks/>
          </p:cNvCxnSpPr>
          <p:nvPr/>
        </p:nvCxnSpPr>
        <p:spPr>
          <a:xfrm>
            <a:off x="0" y="1122828"/>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751104EE-E1CA-40F9-B660-9D15F317C39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5699874" y="4386186"/>
            <a:ext cx="3580276" cy="2659133"/>
          </a:xfrm>
          <a:prstGeom prst="rect">
            <a:avLst/>
          </a:prstGeom>
        </p:spPr>
      </p:pic>
    </p:spTree>
    <p:extLst>
      <p:ext uri="{BB962C8B-B14F-4D97-AF65-F5344CB8AC3E}">
        <p14:creationId xmlns:p14="http://schemas.microsoft.com/office/powerpoint/2010/main" val="23375699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5B880A-D6DC-CE05-41D9-64730FF1B66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222A06A-60FC-360F-78AD-6AD430071850}"/>
              </a:ext>
            </a:extLst>
          </p:cNvPr>
          <p:cNvSpPr txBox="1">
            <a:spLocks/>
          </p:cNvSpPr>
          <p:nvPr/>
        </p:nvSpPr>
        <p:spPr>
          <a:xfrm>
            <a:off x="629645" y="462291"/>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Self Check-In</a:t>
            </a:r>
            <a:endParaRPr lang="sl-SI" dirty="0"/>
          </a:p>
        </p:txBody>
      </p:sp>
      <p:sp>
        <p:nvSpPr>
          <p:cNvPr id="5" name="Text Placeholder 4">
            <a:extLst>
              <a:ext uri="{FF2B5EF4-FFF2-40B4-BE49-F238E27FC236}">
                <a16:creationId xmlns:a16="http://schemas.microsoft.com/office/drawing/2014/main" id="{89618572-9554-719D-2485-7CDA10CDAAC8}"/>
              </a:ext>
            </a:extLst>
          </p:cNvPr>
          <p:cNvSpPr txBox="1">
            <a:spLocks/>
          </p:cNvSpPr>
          <p:nvPr/>
        </p:nvSpPr>
        <p:spPr>
          <a:xfrm>
            <a:off x="564190" y="2646273"/>
            <a:ext cx="9011896" cy="49595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Choose a reliable Property Management System (PMS) </a:t>
            </a:r>
            <a:r>
              <a:rPr lang="en-IE" sz="2200" dirty="0">
                <a:solidFill>
                  <a:srgbClr val="414141"/>
                </a:solidFill>
                <a:latin typeface="Calibri" panose="020F0502020204030204" pitchFamily="34" charset="0"/>
                <a:cs typeface="Calibri" panose="020F0502020204030204" pitchFamily="34" charset="0"/>
              </a:rPr>
              <a:t>to help you with reservations, online check-in, etc.</a:t>
            </a:r>
          </a:p>
          <a:p>
            <a:pPr marL="457200" indent="-457200">
              <a:lnSpc>
                <a:spcPts val="2340"/>
              </a:lnSpc>
              <a:spcAft>
                <a:spcPts val="1200"/>
              </a:spcAft>
              <a:buClr>
                <a:srgbClr val="459597"/>
              </a:buClr>
              <a:buFont typeface="+mj-lt"/>
              <a:buAutoNum type="arabicPeriod"/>
            </a:pPr>
            <a:r>
              <a:rPr lang="en-IE" sz="2200" b="1" dirty="0">
                <a:solidFill>
                  <a:srgbClr val="414141"/>
                </a:solidFill>
                <a:latin typeface="Calibri" panose="020F0502020204030204" pitchFamily="34" charset="0"/>
                <a:cs typeface="Calibri" panose="020F0502020204030204" pitchFamily="34" charset="0"/>
              </a:rPr>
              <a:t>Clearly Communicate Check-In Instructions </a:t>
            </a:r>
            <a:r>
              <a:rPr lang="en-IE" sz="2200" dirty="0">
                <a:solidFill>
                  <a:srgbClr val="414141"/>
                </a:solidFill>
                <a:latin typeface="Calibri" panose="020F0502020204030204" pitchFamily="34" charset="0"/>
                <a:cs typeface="Calibri" panose="020F0502020204030204" pitchFamily="34" charset="0"/>
              </a:rPr>
              <a:t>and send the guest  </a:t>
            </a:r>
            <a:r>
              <a:rPr lang="en-IE" sz="2200" b="1" dirty="0">
                <a:solidFill>
                  <a:srgbClr val="414141"/>
                </a:solidFill>
                <a:latin typeface="Calibri" panose="020F0502020204030204" pitchFamily="34" charset="0"/>
                <a:cs typeface="Calibri" panose="020F0502020204030204" pitchFamily="34" charset="0"/>
              </a:rPr>
              <a:t>step-by-step instructions at least 24 hours before arriv</a:t>
            </a:r>
            <a:r>
              <a:rPr lang="en-IE" sz="2200" dirty="0">
                <a:solidFill>
                  <a:srgbClr val="414141"/>
                </a:solidFill>
                <a:latin typeface="Calibri" panose="020F0502020204030204" pitchFamily="34" charset="0"/>
                <a:cs typeface="Calibri" panose="020F0502020204030204" pitchFamily="34" charset="0"/>
              </a:rPr>
              <a:t>al, also to provide the exact address, direction, your contact details, property policies or house rules etc. and to let them know that you are looking forward to their stay.</a:t>
            </a: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a:pPr>
            <a:endParaRPr lang="sl-SI" sz="220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92D471C1-E4A7-38E9-0D2A-5C8DD20EE092}"/>
              </a:ext>
            </a:extLst>
          </p:cNvPr>
          <p:cNvSpPr txBox="1">
            <a:spLocks/>
          </p:cNvSpPr>
          <p:nvPr/>
        </p:nvSpPr>
        <p:spPr>
          <a:xfrm>
            <a:off x="9414423" y="2154134"/>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7805817D-96BA-3262-C766-ABEF4B9964BF}"/>
              </a:ext>
            </a:extLst>
          </p:cNvPr>
          <p:cNvGrpSpPr/>
          <p:nvPr/>
        </p:nvGrpSpPr>
        <p:grpSpPr>
          <a:xfrm>
            <a:off x="10338680" y="2622679"/>
            <a:ext cx="1113217" cy="328866"/>
            <a:chOff x="10421069" y="2969505"/>
            <a:chExt cx="1113217" cy="328866"/>
          </a:xfrm>
        </p:grpSpPr>
        <p:sp>
          <p:nvSpPr>
            <p:cNvPr id="8" name="Rectangle 7">
              <a:extLst>
                <a:ext uri="{FF2B5EF4-FFF2-40B4-BE49-F238E27FC236}">
                  <a16:creationId xmlns:a16="http://schemas.microsoft.com/office/drawing/2014/main" id="{9B2B7587-6D47-E656-0EED-2BE17ED0E7B4}"/>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FF58875-4CE0-7BB5-7DC7-DAC9CECD6FF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7" name="Straight Connector 16">
            <a:extLst>
              <a:ext uri="{FF2B5EF4-FFF2-40B4-BE49-F238E27FC236}">
                <a16:creationId xmlns:a16="http://schemas.microsoft.com/office/drawing/2014/main" id="{FBF0169A-8AA0-4747-2CF1-FEC2C82B3579}"/>
              </a:ext>
            </a:extLst>
          </p:cNvPr>
          <p:cNvCxnSpPr>
            <a:cxnSpLocks/>
          </p:cNvCxnSpPr>
          <p:nvPr/>
        </p:nvCxnSpPr>
        <p:spPr>
          <a:xfrm>
            <a:off x="525685" y="3374134"/>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68CFC75-0D6D-61CE-F84C-E7162D22EA91}"/>
              </a:ext>
            </a:extLst>
          </p:cNvPr>
          <p:cNvGrpSpPr/>
          <p:nvPr/>
        </p:nvGrpSpPr>
        <p:grpSpPr>
          <a:xfrm>
            <a:off x="10338680" y="3558801"/>
            <a:ext cx="1113217" cy="328866"/>
            <a:chOff x="10421069" y="2969505"/>
            <a:chExt cx="1113217" cy="328866"/>
          </a:xfrm>
        </p:grpSpPr>
        <p:sp>
          <p:nvSpPr>
            <p:cNvPr id="19" name="Rectangle 18">
              <a:extLst>
                <a:ext uri="{FF2B5EF4-FFF2-40B4-BE49-F238E27FC236}">
                  <a16:creationId xmlns:a16="http://schemas.microsoft.com/office/drawing/2014/main" id="{FC96629E-08FB-149F-84F1-8C70743D9668}"/>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EB7F116-D42B-6DEC-C158-44C477435EF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A3A49F95-924F-FE2E-DC7E-8C000631F64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27</a:t>
            </a:fld>
            <a:endParaRPr lang="fr-CA" sz="1200" dirty="0"/>
          </a:p>
        </p:txBody>
      </p:sp>
      <p:cxnSp>
        <p:nvCxnSpPr>
          <p:cNvPr id="2" name="Straight Connector 1">
            <a:extLst>
              <a:ext uri="{FF2B5EF4-FFF2-40B4-BE49-F238E27FC236}">
                <a16:creationId xmlns:a16="http://schemas.microsoft.com/office/drawing/2014/main" id="{705EB06A-749E-C5D7-CDC3-52FD81DA90BD}"/>
              </a:ext>
            </a:extLst>
          </p:cNvPr>
          <p:cNvCxnSpPr>
            <a:cxnSpLocks/>
          </p:cNvCxnSpPr>
          <p:nvPr/>
        </p:nvCxnSpPr>
        <p:spPr>
          <a:xfrm>
            <a:off x="0" y="1122828"/>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E695DC85-2367-58A1-943A-93B827686E36}"/>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Continued on the next slide</a:t>
            </a:r>
          </a:p>
          <a:p>
            <a:pPr algn="ctr"/>
            <a:endParaRPr lang="sl-SI" sz="1000" dirty="0">
              <a:solidFill>
                <a:schemeClr val="bg1"/>
              </a:solidFill>
            </a:endParaRPr>
          </a:p>
        </p:txBody>
      </p:sp>
      <p:sp>
        <p:nvSpPr>
          <p:cNvPr id="3" name="TextBox 2">
            <a:extLst>
              <a:ext uri="{FF2B5EF4-FFF2-40B4-BE49-F238E27FC236}">
                <a16:creationId xmlns:a16="http://schemas.microsoft.com/office/drawing/2014/main" id="{2E07553F-60E8-C2A4-22DF-D1CAD0A366D6}"/>
              </a:ext>
            </a:extLst>
          </p:cNvPr>
          <p:cNvSpPr txBox="1"/>
          <p:nvPr/>
        </p:nvSpPr>
        <p:spPr>
          <a:xfrm>
            <a:off x="620120" y="1429993"/>
            <a:ext cx="8900100" cy="1016560"/>
          </a:xfrm>
          <a:prstGeom prst="rect">
            <a:avLst/>
          </a:prstGeom>
          <a:noFill/>
        </p:spPr>
        <p:txBody>
          <a:bodyPr wrap="square">
            <a:spAutoFit/>
          </a:bodyPr>
          <a:lstStyle/>
          <a:p>
            <a:pPr>
              <a:lnSpc>
                <a:spcPts val="2360"/>
              </a:lnSpc>
            </a:pPr>
            <a:r>
              <a:rPr lang="sl-SI" sz="2400" b="0" i="0" u="none" strike="noStrike" noProof="0" dirty="0">
                <a:solidFill>
                  <a:srgbClr val="EC7C69"/>
                </a:solidFill>
                <a:latin typeface="Calibri" panose="020F0502020204030204" pitchFamily="34" charset="0"/>
                <a:cs typeface="Calibri" panose="020F0502020204030204" pitchFamily="34" charset="0"/>
              </a:rPr>
              <a:t>Ensure guests can </a:t>
            </a:r>
            <a:r>
              <a:rPr lang="sl-SI" sz="2400" b="1" i="0" u="none" strike="noStrike" noProof="0" dirty="0">
                <a:solidFill>
                  <a:srgbClr val="EC7C69"/>
                </a:solidFill>
                <a:latin typeface="Calibri" panose="020F0502020204030204" pitchFamily="34" charset="0"/>
                <a:cs typeface="Calibri" panose="020F0502020204030204" pitchFamily="34" charset="0"/>
              </a:rPr>
              <a:t>safely, easily, and independently access</a:t>
            </a:r>
            <a:r>
              <a:rPr lang="sl-SI" sz="2400" b="0" i="0" u="none" strike="noStrike" noProof="0" dirty="0">
                <a:solidFill>
                  <a:srgbClr val="EC7C69"/>
                </a:solidFill>
                <a:latin typeface="Calibri" panose="020F0502020204030204" pitchFamily="34" charset="0"/>
                <a:cs typeface="Calibri" panose="020F0502020204030204" pitchFamily="34" charset="0"/>
              </a:rPr>
              <a:t> your property — and feel supported even without face-to-face interaction.</a:t>
            </a:r>
            <a:endParaRPr lang="sl-SI" sz="2400" dirty="0">
              <a:solidFill>
                <a:srgbClr val="EC7C69"/>
              </a:solidFill>
              <a:latin typeface="Calibri" panose="020F0502020204030204" pitchFamily="34" charset="0"/>
              <a:cs typeface="Calibri" panose="020F0502020204030204" pitchFamily="34" charset="0"/>
            </a:endParaRPr>
          </a:p>
          <a:p>
            <a:pPr>
              <a:lnSpc>
                <a:spcPts val="2360"/>
              </a:lnSpc>
            </a:pPr>
            <a:endParaRPr lang="sl-SI" sz="2300" dirty="0">
              <a:solidFill>
                <a:srgbClr val="EC7C69"/>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FA29109-82FD-15A8-C7C2-8F367A6A3B8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3531108" y="4405605"/>
            <a:ext cx="3580276" cy="2659133"/>
          </a:xfrm>
          <a:prstGeom prst="rect">
            <a:avLst/>
          </a:prstGeom>
        </p:spPr>
      </p:pic>
    </p:spTree>
    <p:extLst>
      <p:ext uri="{BB962C8B-B14F-4D97-AF65-F5344CB8AC3E}">
        <p14:creationId xmlns:p14="http://schemas.microsoft.com/office/powerpoint/2010/main" val="19691091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625F9B-F1B0-1F6B-C250-FF6F1F58C17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3B59EDF-D42E-A146-F744-374356667512}"/>
              </a:ext>
            </a:extLst>
          </p:cNvPr>
          <p:cNvSpPr txBox="1">
            <a:spLocks/>
          </p:cNvSpPr>
          <p:nvPr/>
        </p:nvSpPr>
        <p:spPr>
          <a:xfrm>
            <a:off x="629645" y="462291"/>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Self Check-In</a:t>
            </a:r>
            <a:endParaRPr lang="sl-SI" dirty="0"/>
          </a:p>
        </p:txBody>
      </p:sp>
      <p:sp>
        <p:nvSpPr>
          <p:cNvPr id="5" name="Text Placeholder 4">
            <a:extLst>
              <a:ext uri="{FF2B5EF4-FFF2-40B4-BE49-F238E27FC236}">
                <a16:creationId xmlns:a16="http://schemas.microsoft.com/office/drawing/2014/main" id="{4EFFE6C0-85E9-01B0-C9CB-4C46A649C636}"/>
              </a:ext>
            </a:extLst>
          </p:cNvPr>
          <p:cNvSpPr txBox="1">
            <a:spLocks/>
          </p:cNvSpPr>
          <p:nvPr/>
        </p:nvSpPr>
        <p:spPr>
          <a:xfrm>
            <a:off x="564190" y="2493871"/>
            <a:ext cx="8275010" cy="49595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startAt="3"/>
            </a:pPr>
            <a:r>
              <a:rPr lang="en-IE" sz="2200" b="1" dirty="0">
                <a:solidFill>
                  <a:srgbClr val="414141"/>
                </a:solidFill>
                <a:latin typeface="Calibri" panose="020F0502020204030204" pitchFamily="34" charset="0"/>
                <a:cs typeface="Calibri" panose="020F0502020204030204" pitchFamily="34" charset="0"/>
              </a:rPr>
              <a:t>Include:</a:t>
            </a:r>
          </a:p>
          <a:p>
            <a:pPr marL="846138" indent="-436563">
              <a:lnSpc>
                <a:spcPts val="2340"/>
              </a:lnSpc>
              <a:buClr>
                <a:srgbClr val="459597"/>
              </a:buClr>
              <a:buFont typeface="Arial" panose="020B0604020202020204" pitchFamily="34" charset="0"/>
              <a:buChar char="•"/>
            </a:pPr>
            <a:r>
              <a:rPr lang="en-IE" sz="2200" dirty="0">
                <a:solidFill>
                  <a:srgbClr val="414141"/>
                </a:solidFill>
                <a:latin typeface="Calibri" panose="020F0502020204030204" pitchFamily="34" charset="0"/>
                <a:cs typeface="Calibri" panose="020F0502020204030204" pitchFamily="34" charset="0"/>
              </a:rPr>
              <a:t>entry system type &amp; location (e.g., “The black lockbox is on the left gate post”)</a:t>
            </a:r>
          </a:p>
          <a:p>
            <a:pPr marL="846138" indent="-436563">
              <a:lnSpc>
                <a:spcPts val="2340"/>
              </a:lnSpc>
              <a:buClr>
                <a:srgbClr val="459597"/>
              </a:buClr>
              <a:buFont typeface="Arial" panose="020B0604020202020204" pitchFamily="34" charset="0"/>
              <a:buChar char="•"/>
            </a:pPr>
            <a:r>
              <a:rPr lang="en-IE" sz="2200" dirty="0">
                <a:solidFill>
                  <a:srgbClr val="414141"/>
                </a:solidFill>
                <a:latin typeface="Calibri" panose="020F0502020204030204" pitchFamily="34" charset="0"/>
                <a:cs typeface="Calibri" panose="020F0502020204030204" pitchFamily="34" charset="0"/>
              </a:rPr>
              <a:t>access code &amp; when it becomes active (e.g., “Code 5932 works from 3 PM”)</a:t>
            </a:r>
          </a:p>
          <a:p>
            <a:pPr marL="846138" indent="-436563">
              <a:lnSpc>
                <a:spcPts val="2340"/>
              </a:lnSpc>
              <a:buClr>
                <a:srgbClr val="459597"/>
              </a:buClr>
              <a:buFont typeface="Arial" panose="020B0604020202020204" pitchFamily="34" charset="0"/>
              <a:buChar char="•"/>
            </a:pPr>
            <a:r>
              <a:rPr lang="en-IE" sz="2200" dirty="0">
                <a:solidFill>
                  <a:srgbClr val="414141"/>
                </a:solidFill>
                <a:latin typeface="Calibri" panose="020F0502020204030204" pitchFamily="34" charset="0"/>
                <a:cs typeface="Calibri" panose="020F0502020204030204" pitchFamily="34" charset="0"/>
              </a:rPr>
              <a:t>room number and floor, wi-fi info, emergency phone number (for help on arrival), house </a:t>
            </a:r>
            <a:r>
              <a:rPr lang="en-IE" sz="2200" dirty="0" err="1">
                <a:solidFill>
                  <a:srgbClr val="414141"/>
                </a:solidFill>
                <a:latin typeface="Calibri" panose="020F0502020204030204" pitchFamily="34" charset="0"/>
                <a:cs typeface="Calibri" panose="020F0502020204030204" pitchFamily="34" charset="0"/>
              </a:rPr>
              <a:t>ruls</a:t>
            </a:r>
            <a:r>
              <a:rPr lang="en-IE" sz="2200" dirty="0">
                <a:solidFill>
                  <a:srgbClr val="414141"/>
                </a:solidFill>
                <a:latin typeface="Calibri" panose="020F0502020204030204" pitchFamily="34" charset="0"/>
                <a:cs typeface="Calibri" panose="020F0502020204030204" pitchFamily="34" charset="0"/>
              </a:rPr>
              <a:t>, parking options, etc.</a:t>
            </a:r>
          </a:p>
          <a:p>
            <a:pPr marL="846138" indent="-436563">
              <a:lnSpc>
                <a:spcPts val="2340"/>
              </a:lnSpc>
              <a:buClr>
                <a:srgbClr val="459597"/>
              </a:buClr>
              <a:buFont typeface="Arial" panose="020B0604020202020204" pitchFamily="34" charset="0"/>
              <a:buChar char="•"/>
            </a:pPr>
            <a:r>
              <a:rPr lang="en-IE" sz="2200" dirty="0">
                <a:solidFill>
                  <a:srgbClr val="414141"/>
                </a:solidFill>
                <a:latin typeface="Calibri" panose="020F0502020204030204" pitchFamily="34" charset="0"/>
                <a:cs typeface="Calibri" panose="020F0502020204030204" pitchFamily="34" charset="0"/>
              </a:rPr>
              <a:t>add photos or a short </a:t>
            </a:r>
            <a:r>
              <a:rPr lang="en-IE" sz="2200" b="1" dirty="0">
                <a:solidFill>
                  <a:srgbClr val="414141"/>
                </a:solidFill>
                <a:latin typeface="Calibri" panose="020F0502020204030204" pitchFamily="34" charset="0"/>
                <a:cs typeface="Calibri" panose="020F0502020204030204" pitchFamily="34" charset="0"/>
              </a:rPr>
              <a:t>video walkthrough</a:t>
            </a:r>
          </a:p>
          <a:p>
            <a:pPr marL="846138" indent="-436563">
              <a:lnSpc>
                <a:spcPts val="2340"/>
              </a:lnSpc>
              <a:buClr>
                <a:srgbClr val="459597"/>
              </a:buClr>
              <a:buFont typeface="Arial" panose="020B0604020202020204" pitchFamily="34" charset="0"/>
              <a:buChar char="•"/>
            </a:pPr>
            <a:r>
              <a:rPr lang="en-IE" sz="2200" dirty="0">
                <a:solidFill>
                  <a:srgbClr val="414141"/>
                </a:solidFill>
                <a:latin typeface="Calibri" panose="020F0502020204030204" pitchFamily="34" charset="0"/>
                <a:cs typeface="Calibri" panose="020F0502020204030204" pitchFamily="34" charset="0"/>
              </a:rPr>
              <a:t>use the booking platform’s secure messaging system (Airbnb, </a:t>
            </a:r>
            <a:r>
              <a:rPr lang="en-IE" sz="2200" dirty="0" err="1">
                <a:solidFill>
                  <a:srgbClr val="414141"/>
                </a:solidFill>
                <a:latin typeface="Calibri" panose="020F0502020204030204" pitchFamily="34" charset="0"/>
                <a:cs typeface="Calibri" panose="020F0502020204030204" pitchFamily="34" charset="0"/>
              </a:rPr>
              <a:t>Booking.com</a:t>
            </a:r>
            <a:r>
              <a:rPr lang="en-IE" sz="2200" dirty="0">
                <a:solidFill>
                  <a:srgbClr val="414141"/>
                </a:solidFill>
                <a:latin typeface="Calibri" panose="020F0502020204030204" pitchFamily="34" charset="0"/>
                <a:cs typeface="Calibri" panose="020F0502020204030204" pitchFamily="34" charset="0"/>
              </a:rPr>
              <a:t>) or email</a:t>
            </a:r>
          </a:p>
        </p:txBody>
      </p:sp>
      <p:sp>
        <p:nvSpPr>
          <p:cNvPr id="6" name="Text Placeholder 4">
            <a:extLst>
              <a:ext uri="{FF2B5EF4-FFF2-40B4-BE49-F238E27FC236}">
                <a16:creationId xmlns:a16="http://schemas.microsoft.com/office/drawing/2014/main" id="{C318A848-5419-9FF5-32EE-83754EE6EB5C}"/>
              </a:ext>
            </a:extLst>
          </p:cNvPr>
          <p:cNvSpPr txBox="1">
            <a:spLocks/>
          </p:cNvSpPr>
          <p:nvPr/>
        </p:nvSpPr>
        <p:spPr>
          <a:xfrm>
            <a:off x="9414423" y="2209552"/>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0D031C82-879A-EDDC-3A48-6C7CA8C842DB}"/>
              </a:ext>
            </a:extLst>
          </p:cNvPr>
          <p:cNvGrpSpPr/>
          <p:nvPr/>
        </p:nvGrpSpPr>
        <p:grpSpPr>
          <a:xfrm>
            <a:off x="10338680" y="2705807"/>
            <a:ext cx="1113217" cy="328866"/>
            <a:chOff x="10421069" y="2969505"/>
            <a:chExt cx="1113217" cy="328866"/>
          </a:xfrm>
        </p:grpSpPr>
        <p:sp>
          <p:nvSpPr>
            <p:cNvPr id="8" name="Rectangle 7">
              <a:extLst>
                <a:ext uri="{FF2B5EF4-FFF2-40B4-BE49-F238E27FC236}">
                  <a16:creationId xmlns:a16="http://schemas.microsoft.com/office/drawing/2014/main" id="{899FA171-5A2A-CDD0-E5B7-11E7CB0A4B3D}"/>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8A128B2-E2DE-7D10-4147-0BA8392416BE}"/>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448E3CC3-E579-0D08-F00F-39C58058E32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28</a:t>
            </a:fld>
            <a:endParaRPr lang="fr-CA" sz="1200" dirty="0"/>
          </a:p>
        </p:txBody>
      </p:sp>
      <p:cxnSp>
        <p:nvCxnSpPr>
          <p:cNvPr id="2" name="Straight Connector 1">
            <a:extLst>
              <a:ext uri="{FF2B5EF4-FFF2-40B4-BE49-F238E27FC236}">
                <a16:creationId xmlns:a16="http://schemas.microsoft.com/office/drawing/2014/main" id="{B5536444-6B98-3057-20CD-E712850D0BB6}"/>
              </a:ext>
            </a:extLst>
          </p:cNvPr>
          <p:cNvCxnSpPr>
            <a:cxnSpLocks/>
          </p:cNvCxnSpPr>
          <p:nvPr/>
        </p:nvCxnSpPr>
        <p:spPr>
          <a:xfrm>
            <a:off x="0" y="1122828"/>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F3CEB0FE-B799-D399-D555-D10D709AE3C6}"/>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Continued on the next slide</a:t>
            </a:r>
          </a:p>
          <a:p>
            <a:pPr algn="ctr"/>
            <a:endParaRPr lang="sl-SI" sz="1000" dirty="0">
              <a:solidFill>
                <a:schemeClr val="bg1"/>
              </a:solidFill>
            </a:endParaRPr>
          </a:p>
        </p:txBody>
      </p:sp>
      <p:sp>
        <p:nvSpPr>
          <p:cNvPr id="3" name="TextBox 2">
            <a:extLst>
              <a:ext uri="{FF2B5EF4-FFF2-40B4-BE49-F238E27FC236}">
                <a16:creationId xmlns:a16="http://schemas.microsoft.com/office/drawing/2014/main" id="{06C41A86-BF66-C411-9F1A-3528850D7C51}"/>
              </a:ext>
            </a:extLst>
          </p:cNvPr>
          <p:cNvSpPr txBox="1"/>
          <p:nvPr/>
        </p:nvSpPr>
        <p:spPr>
          <a:xfrm>
            <a:off x="620120" y="1429993"/>
            <a:ext cx="8900100" cy="1016560"/>
          </a:xfrm>
          <a:prstGeom prst="rect">
            <a:avLst/>
          </a:prstGeom>
          <a:noFill/>
        </p:spPr>
        <p:txBody>
          <a:bodyPr wrap="square">
            <a:spAutoFit/>
          </a:bodyPr>
          <a:lstStyle/>
          <a:p>
            <a:pPr>
              <a:lnSpc>
                <a:spcPts val="2360"/>
              </a:lnSpc>
            </a:pPr>
            <a:r>
              <a:rPr lang="sl-SI" sz="2400" b="0" i="0" u="none" strike="noStrike" noProof="0" dirty="0">
                <a:solidFill>
                  <a:srgbClr val="EC7C69"/>
                </a:solidFill>
                <a:latin typeface="Calibri" panose="020F0502020204030204" pitchFamily="34" charset="0"/>
                <a:cs typeface="Calibri" panose="020F0502020204030204" pitchFamily="34" charset="0"/>
              </a:rPr>
              <a:t>Ensure guests can </a:t>
            </a:r>
            <a:r>
              <a:rPr lang="sl-SI" sz="2400" b="1" i="0" u="none" strike="noStrike" noProof="0" dirty="0">
                <a:solidFill>
                  <a:srgbClr val="EC7C69"/>
                </a:solidFill>
                <a:latin typeface="Calibri" panose="020F0502020204030204" pitchFamily="34" charset="0"/>
                <a:cs typeface="Calibri" panose="020F0502020204030204" pitchFamily="34" charset="0"/>
              </a:rPr>
              <a:t>safely, easily, and independently access</a:t>
            </a:r>
            <a:r>
              <a:rPr lang="sl-SI" sz="2400" b="0" i="0" u="none" strike="noStrike" noProof="0" dirty="0">
                <a:solidFill>
                  <a:srgbClr val="EC7C69"/>
                </a:solidFill>
                <a:latin typeface="Calibri" panose="020F0502020204030204" pitchFamily="34" charset="0"/>
                <a:cs typeface="Calibri" panose="020F0502020204030204" pitchFamily="34" charset="0"/>
              </a:rPr>
              <a:t> your property — and feel supported even without face-to-face interaction.</a:t>
            </a:r>
            <a:endParaRPr lang="sl-SI" sz="2400" dirty="0">
              <a:solidFill>
                <a:srgbClr val="EC7C69"/>
              </a:solidFill>
              <a:latin typeface="Calibri" panose="020F0502020204030204" pitchFamily="34" charset="0"/>
              <a:cs typeface="Calibri" panose="020F0502020204030204" pitchFamily="34" charset="0"/>
            </a:endParaRPr>
          </a:p>
          <a:p>
            <a:pPr>
              <a:lnSpc>
                <a:spcPts val="2360"/>
              </a:lnSpc>
            </a:pPr>
            <a:endParaRPr lang="sl-SI" sz="2300" dirty="0">
              <a:solidFill>
                <a:srgbClr val="EC7C6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09203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66D87-CBD5-D8E7-782D-4A7952016ED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3EC823AD-CE17-9AF6-1E44-17103E8A866F}"/>
              </a:ext>
            </a:extLst>
          </p:cNvPr>
          <p:cNvSpPr txBox="1">
            <a:spLocks/>
          </p:cNvSpPr>
          <p:nvPr/>
        </p:nvSpPr>
        <p:spPr>
          <a:xfrm>
            <a:off x="629645" y="462291"/>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Self Check-In</a:t>
            </a:r>
            <a:endParaRPr lang="sl-SI" dirty="0"/>
          </a:p>
        </p:txBody>
      </p:sp>
      <p:sp>
        <p:nvSpPr>
          <p:cNvPr id="5" name="Text Placeholder 4">
            <a:extLst>
              <a:ext uri="{FF2B5EF4-FFF2-40B4-BE49-F238E27FC236}">
                <a16:creationId xmlns:a16="http://schemas.microsoft.com/office/drawing/2014/main" id="{2CA0B8AE-262C-1D06-816D-904512E76112}"/>
              </a:ext>
            </a:extLst>
          </p:cNvPr>
          <p:cNvSpPr txBox="1">
            <a:spLocks/>
          </p:cNvSpPr>
          <p:nvPr/>
        </p:nvSpPr>
        <p:spPr>
          <a:xfrm>
            <a:off x="564190" y="2493871"/>
            <a:ext cx="9011896" cy="49595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Test the system yourself </a:t>
            </a:r>
            <a:r>
              <a:rPr lang="en-IE" sz="2200" dirty="0">
                <a:solidFill>
                  <a:srgbClr val="414141"/>
                </a:solidFill>
                <a:latin typeface="Calibri" panose="020F0502020204030204" pitchFamily="34" charset="0"/>
                <a:cs typeface="Calibri" panose="020F0502020204030204" pitchFamily="34" charset="0"/>
              </a:rPr>
              <a:t>(if code works, lockbox opens easily, doors closes and locks properly, guest can reach the property from parking, elevator, stairs etc.) and use the exact same instructions a guest will get and try checking in as if you were them</a:t>
            </a:r>
          </a:p>
          <a:p>
            <a:pPr marL="45720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Prepare the property for a smooth arrival and leave lights </a:t>
            </a:r>
            <a:r>
              <a:rPr lang="en-IE" sz="2200" dirty="0">
                <a:solidFill>
                  <a:srgbClr val="414141"/>
                </a:solidFill>
                <a:latin typeface="Calibri" panose="020F0502020204030204" pitchFamily="34" charset="0"/>
                <a:cs typeface="Calibri" panose="020F0502020204030204" pitchFamily="34" charset="0"/>
              </a:rPr>
              <a:t>on if guests may arrive after dark, place a </a:t>
            </a:r>
            <a:r>
              <a:rPr lang="en-IE" sz="2200" b="1" dirty="0">
                <a:solidFill>
                  <a:srgbClr val="414141"/>
                </a:solidFill>
                <a:latin typeface="Calibri" panose="020F0502020204030204" pitchFamily="34" charset="0"/>
                <a:cs typeface="Calibri" panose="020F0502020204030204" pitchFamily="34" charset="0"/>
              </a:rPr>
              <a:t>welcome sign </a:t>
            </a:r>
            <a:r>
              <a:rPr lang="en-IE" sz="2200" dirty="0">
                <a:solidFill>
                  <a:srgbClr val="414141"/>
                </a:solidFill>
                <a:latin typeface="Calibri" panose="020F0502020204030204" pitchFamily="34" charset="0"/>
                <a:cs typeface="Calibri" panose="020F0502020204030204" pitchFamily="34" charset="0"/>
              </a:rPr>
              <a:t>with guest name in the room (optional but personal) etc.</a:t>
            </a:r>
          </a:p>
          <a:p>
            <a:pPr marL="457200" indent="-457200">
              <a:lnSpc>
                <a:spcPts val="2340"/>
              </a:lnSpc>
              <a:spcAft>
                <a:spcPts val="1200"/>
              </a:spcAft>
              <a:buClr>
                <a:srgbClr val="459597"/>
              </a:buClr>
              <a:buFont typeface="+mj-lt"/>
              <a:buAutoNum type="arabicPeriod" startAt="4"/>
            </a:pPr>
            <a:r>
              <a:rPr lang="en-IE" sz="2200" b="1" dirty="0">
                <a:solidFill>
                  <a:srgbClr val="414141"/>
                </a:solidFill>
                <a:latin typeface="Calibri" panose="020F0502020204030204" pitchFamily="34" charset="0"/>
                <a:cs typeface="Calibri" panose="020F0502020204030204" pitchFamily="34" charset="0"/>
              </a:rPr>
              <a:t>Stay available by phone, </a:t>
            </a:r>
            <a:r>
              <a:rPr lang="en-IE" sz="2200" dirty="0">
                <a:solidFill>
                  <a:srgbClr val="414141"/>
                </a:solidFill>
                <a:latin typeface="Calibri" panose="020F0502020204030204" pitchFamily="34" charset="0"/>
                <a:cs typeface="Calibri" panose="020F0502020204030204" pitchFamily="34" charset="0"/>
              </a:rPr>
              <a:t>let guests know they can </a:t>
            </a:r>
            <a:r>
              <a:rPr lang="en-IE" sz="2200" b="1" dirty="0">
                <a:solidFill>
                  <a:srgbClr val="414141"/>
                </a:solidFill>
                <a:latin typeface="Calibri" panose="020F0502020204030204" pitchFamily="34" charset="0"/>
                <a:cs typeface="Calibri" panose="020F0502020204030204" pitchFamily="34" charset="0"/>
              </a:rPr>
              <a:t>call, text, or message </a:t>
            </a:r>
            <a:r>
              <a:rPr lang="en-IE" sz="2200" dirty="0">
                <a:solidFill>
                  <a:srgbClr val="414141"/>
                </a:solidFill>
                <a:latin typeface="Calibri" panose="020F0502020204030204" pitchFamily="34" charset="0"/>
                <a:cs typeface="Calibri" panose="020F0502020204030204" pitchFamily="34" charset="0"/>
              </a:rPr>
              <a:t>you anytime during check-in</a:t>
            </a:r>
          </a:p>
          <a:p>
            <a:pPr marL="45720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4"/>
            </a:pPr>
            <a:endParaRPr lang="sl-SI" sz="220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4"/>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43B4FECC-E942-D573-11D2-B06609E77547}"/>
              </a:ext>
            </a:extLst>
          </p:cNvPr>
          <p:cNvSpPr txBox="1">
            <a:spLocks/>
          </p:cNvSpPr>
          <p:nvPr/>
        </p:nvSpPr>
        <p:spPr>
          <a:xfrm>
            <a:off x="9414423" y="1987877"/>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57ED954D-4D19-5971-CFE0-5502D7454F78}"/>
              </a:ext>
            </a:extLst>
          </p:cNvPr>
          <p:cNvGrpSpPr/>
          <p:nvPr/>
        </p:nvGrpSpPr>
        <p:grpSpPr>
          <a:xfrm>
            <a:off x="10338680" y="2567262"/>
            <a:ext cx="1113217" cy="328866"/>
            <a:chOff x="10421069" y="2969505"/>
            <a:chExt cx="1113217" cy="328866"/>
          </a:xfrm>
        </p:grpSpPr>
        <p:sp>
          <p:nvSpPr>
            <p:cNvPr id="8" name="Rectangle 7">
              <a:extLst>
                <a:ext uri="{FF2B5EF4-FFF2-40B4-BE49-F238E27FC236}">
                  <a16:creationId xmlns:a16="http://schemas.microsoft.com/office/drawing/2014/main" id="{5B11C07E-BF6D-6CCE-0B0A-0DEEA5E6B38F}"/>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15DB933-475A-F2C5-F887-34556B33BBD7}"/>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78D6CF2A-D400-4A64-3430-0B638A3252D4}"/>
              </a:ext>
            </a:extLst>
          </p:cNvPr>
          <p:cNvCxnSpPr>
            <a:cxnSpLocks/>
          </p:cNvCxnSpPr>
          <p:nvPr/>
        </p:nvCxnSpPr>
        <p:spPr>
          <a:xfrm>
            <a:off x="525685" y="3756984"/>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28A05A69-A459-1451-1689-7B5CF4EC8FEB}"/>
              </a:ext>
            </a:extLst>
          </p:cNvPr>
          <p:cNvGrpSpPr/>
          <p:nvPr/>
        </p:nvGrpSpPr>
        <p:grpSpPr>
          <a:xfrm>
            <a:off x="10338680" y="3955631"/>
            <a:ext cx="1113217" cy="328866"/>
            <a:chOff x="10421069" y="2969505"/>
            <a:chExt cx="1113217" cy="328866"/>
          </a:xfrm>
        </p:grpSpPr>
        <p:sp>
          <p:nvSpPr>
            <p:cNvPr id="22" name="Rectangle 21">
              <a:extLst>
                <a:ext uri="{FF2B5EF4-FFF2-40B4-BE49-F238E27FC236}">
                  <a16:creationId xmlns:a16="http://schemas.microsoft.com/office/drawing/2014/main" id="{5CEBAA39-34E7-F051-0239-5580BE7FAF0E}"/>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88A269C-5602-FED9-26B8-C6CD7C190E13}"/>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65879798-D936-4653-FB7B-F4FA156B46E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29</a:t>
            </a:fld>
            <a:endParaRPr lang="fr-CA" sz="1200" dirty="0"/>
          </a:p>
        </p:txBody>
      </p:sp>
      <p:cxnSp>
        <p:nvCxnSpPr>
          <p:cNvPr id="2" name="Straight Connector 1">
            <a:extLst>
              <a:ext uri="{FF2B5EF4-FFF2-40B4-BE49-F238E27FC236}">
                <a16:creationId xmlns:a16="http://schemas.microsoft.com/office/drawing/2014/main" id="{DF021A63-18D8-CB16-FD32-FD1232E2CC34}"/>
              </a:ext>
            </a:extLst>
          </p:cNvPr>
          <p:cNvCxnSpPr>
            <a:cxnSpLocks/>
          </p:cNvCxnSpPr>
          <p:nvPr/>
        </p:nvCxnSpPr>
        <p:spPr>
          <a:xfrm>
            <a:off x="0" y="1122828"/>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893A87E-BB8F-BF37-DBC3-E0706AA875D8}"/>
              </a:ext>
            </a:extLst>
          </p:cNvPr>
          <p:cNvCxnSpPr>
            <a:cxnSpLocks/>
          </p:cNvCxnSpPr>
          <p:nvPr/>
        </p:nvCxnSpPr>
        <p:spPr>
          <a:xfrm>
            <a:off x="525685" y="4817365"/>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32A7FF10-7DF1-0A08-539A-1407ECD8775F}"/>
              </a:ext>
            </a:extLst>
          </p:cNvPr>
          <p:cNvGrpSpPr/>
          <p:nvPr/>
        </p:nvGrpSpPr>
        <p:grpSpPr>
          <a:xfrm>
            <a:off x="10338680" y="5005331"/>
            <a:ext cx="1113217" cy="328866"/>
            <a:chOff x="10421069" y="2969505"/>
            <a:chExt cx="1113217" cy="328866"/>
          </a:xfrm>
        </p:grpSpPr>
        <p:sp>
          <p:nvSpPr>
            <p:cNvPr id="24" name="Rectangle 23">
              <a:extLst>
                <a:ext uri="{FF2B5EF4-FFF2-40B4-BE49-F238E27FC236}">
                  <a16:creationId xmlns:a16="http://schemas.microsoft.com/office/drawing/2014/main" id="{9562C0C0-D564-5C09-860E-E31B3E8323E4}"/>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6D011ED-49CB-06DC-B7B5-1FD2E9C2A683}"/>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4" name="TextBox 33">
            <a:extLst>
              <a:ext uri="{FF2B5EF4-FFF2-40B4-BE49-F238E27FC236}">
                <a16:creationId xmlns:a16="http://schemas.microsoft.com/office/drawing/2014/main" id="{FC68B7FD-3FD5-69BE-5550-A00AB5FFB30C}"/>
              </a:ext>
            </a:extLst>
          </p:cNvPr>
          <p:cNvSpPr txBox="1"/>
          <p:nvPr/>
        </p:nvSpPr>
        <p:spPr>
          <a:xfrm>
            <a:off x="7613059" y="6290914"/>
            <a:ext cx="3814321" cy="584775"/>
          </a:xfrm>
          <a:prstGeom prst="rect">
            <a:avLst/>
          </a:prstGeom>
          <a:solidFill>
            <a:srgbClr val="EC7C69"/>
          </a:solidFill>
        </p:spPr>
        <p:txBody>
          <a:bodyPr wrap="square">
            <a:spAutoFit/>
          </a:bodyPr>
          <a:lstStyle/>
          <a:p>
            <a:pPr algn="ctr"/>
            <a:r>
              <a:rPr lang="sl-SI" sz="2200" b="0" i="0" u="none" strike="noStrike" noProof="0" dirty="0">
                <a:solidFill>
                  <a:schemeClr val="bg1"/>
                </a:solidFill>
              </a:rPr>
              <a:t>Continued on the next slide</a:t>
            </a:r>
          </a:p>
          <a:p>
            <a:pPr algn="ctr"/>
            <a:endParaRPr lang="sl-SI" sz="1000" dirty="0">
              <a:solidFill>
                <a:schemeClr val="bg1"/>
              </a:solidFill>
            </a:endParaRPr>
          </a:p>
        </p:txBody>
      </p:sp>
      <p:sp>
        <p:nvSpPr>
          <p:cNvPr id="3" name="TextBox 2">
            <a:extLst>
              <a:ext uri="{FF2B5EF4-FFF2-40B4-BE49-F238E27FC236}">
                <a16:creationId xmlns:a16="http://schemas.microsoft.com/office/drawing/2014/main" id="{451A3A54-8BF5-3C66-545B-BE97EDBFF74A}"/>
              </a:ext>
            </a:extLst>
          </p:cNvPr>
          <p:cNvSpPr txBox="1"/>
          <p:nvPr/>
        </p:nvSpPr>
        <p:spPr>
          <a:xfrm>
            <a:off x="620120" y="1429993"/>
            <a:ext cx="8900100" cy="1016560"/>
          </a:xfrm>
          <a:prstGeom prst="rect">
            <a:avLst/>
          </a:prstGeom>
          <a:noFill/>
        </p:spPr>
        <p:txBody>
          <a:bodyPr wrap="square">
            <a:spAutoFit/>
          </a:bodyPr>
          <a:lstStyle/>
          <a:p>
            <a:pPr>
              <a:lnSpc>
                <a:spcPts val="2360"/>
              </a:lnSpc>
            </a:pPr>
            <a:r>
              <a:rPr lang="sl-SI" sz="2400" b="0" i="0" u="none" strike="noStrike" noProof="0" dirty="0">
                <a:solidFill>
                  <a:srgbClr val="EC7C69"/>
                </a:solidFill>
                <a:latin typeface="Calibri" panose="020F0502020204030204" pitchFamily="34" charset="0"/>
                <a:cs typeface="Calibri" panose="020F0502020204030204" pitchFamily="34" charset="0"/>
              </a:rPr>
              <a:t>Ensure guests can </a:t>
            </a:r>
            <a:r>
              <a:rPr lang="sl-SI" sz="2400" b="1" i="0" u="none" strike="noStrike" noProof="0" dirty="0">
                <a:solidFill>
                  <a:srgbClr val="EC7C69"/>
                </a:solidFill>
                <a:latin typeface="Calibri" panose="020F0502020204030204" pitchFamily="34" charset="0"/>
                <a:cs typeface="Calibri" panose="020F0502020204030204" pitchFamily="34" charset="0"/>
              </a:rPr>
              <a:t>safely, easily, and independently access</a:t>
            </a:r>
            <a:r>
              <a:rPr lang="sl-SI" sz="2400" b="0" i="0" u="none" strike="noStrike" noProof="0" dirty="0">
                <a:solidFill>
                  <a:srgbClr val="EC7C69"/>
                </a:solidFill>
                <a:latin typeface="Calibri" panose="020F0502020204030204" pitchFamily="34" charset="0"/>
                <a:cs typeface="Calibri" panose="020F0502020204030204" pitchFamily="34" charset="0"/>
              </a:rPr>
              <a:t> your property — and feel supported even without face-to-face interaction.</a:t>
            </a:r>
            <a:endParaRPr lang="sl-SI" sz="2400" dirty="0">
              <a:solidFill>
                <a:srgbClr val="EC7C69"/>
              </a:solidFill>
              <a:latin typeface="Calibri" panose="020F0502020204030204" pitchFamily="34" charset="0"/>
              <a:cs typeface="Calibri" panose="020F0502020204030204" pitchFamily="34" charset="0"/>
            </a:endParaRPr>
          </a:p>
          <a:p>
            <a:pPr>
              <a:lnSpc>
                <a:spcPts val="2360"/>
              </a:lnSpc>
            </a:pPr>
            <a:endParaRPr lang="sl-SI" sz="2300" dirty="0">
              <a:solidFill>
                <a:srgbClr val="EC7C6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6031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9" y="960858"/>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4" y="960858"/>
            <a:ext cx="4415332" cy="689519"/>
          </a:xfrm>
        </p:spPr>
        <p:txBody>
          <a:bodyPr anchor="t"/>
          <a:lstStyle/>
          <a:p>
            <a:pPr>
              <a:lnSpc>
                <a:spcPts val="2240"/>
              </a:lnSpc>
            </a:pPr>
            <a:r>
              <a:rPr lang="en-GB" b="1" kern="1200" dirty="0">
                <a:solidFill>
                  <a:srgbClr val="EC7C69"/>
                </a:solidFill>
                <a:latin typeface="+mn-lt"/>
                <a:ea typeface="+mn-ea"/>
                <a:cs typeface="+mn-cs"/>
              </a:rPr>
              <a:t>Managing the Guest Journey – Before, During &amp; After the Stay</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5235446" cy="4246763"/>
          </a:xfrm>
        </p:spPr>
        <p:txBody>
          <a:bodyPr/>
          <a:lstStyle/>
          <a:p>
            <a:pPr marL="0" indent="0">
              <a:lnSpc>
                <a:spcPts val="2180"/>
              </a:lnSpc>
            </a:pPr>
            <a:r>
              <a:rPr lang="en-US" sz="2200" b="0" dirty="0"/>
              <a:t>This module explores how to design and deliver a </a:t>
            </a:r>
            <a:r>
              <a:rPr lang="en-US" sz="2200" dirty="0"/>
              <a:t>guest experience that goes beyond the stay itself</a:t>
            </a:r>
            <a:r>
              <a:rPr lang="en-US" sz="2200" b="0" dirty="0"/>
              <a:t>, ensuring visitors feel valued, cared for, and eager to return. It connects the </a:t>
            </a:r>
            <a:r>
              <a:rPr lang="en-US" sz="2200" dirty="0"/>
              <a:t>guest journey, operational systems</a:t>
            </a:r>
            <a:r>
              <a:rPr lang="en-US" sz="2200" b="0" dirty="0"/>
              <a:t>, and </a:t>
            </a:r>
            <a:r>
              <a:rPr lang="en-US" sz="2200" dirty="0"/>
              <a:t>long-term growth strategies </a:t>
            </a:r>
            <a:r>
              <a:rPr lang="en-US" sz="2200" b="0" dirty="0"/>
              <a:t>into one clear pathway for sustainable success.</a:t>
            </a:r>
          </a:p>
          <a:p>
            <a:pPr marL="0" indent="0">
              <a:lnSpc>
                <a:spcPts val="2180"/>
              </a:lnSpc>
            </a:pPr>
            <a:endParaRPr lang="en-US" sz="2200" b="0" dirty="0"/>
          </a:p>
          <a:p>
            <a:pPr marL="0" indent="0">
              <a:lnSpc>
                <a:spcPts val="2180"/>
              </a:lnSpc>
            </a:pPr>
            <a:r>
              <a:rPr lang="en-US" sz="2200" b="0" dirty="0"/>
              <a:t>The journey begins with </a:t>
            </a:r>
            <a:r>
              <a:rPr lang="en-US" sz="2200" dirty="0"/>
              <a:t>Managing the Guest Journey</a:t>
            </a:r>
            <a:r>
              <a:rPr lang="en-US" sz="2200" b="0" dirty="0"/>
              <a:t> – Before, During &amp; After the Stay, where learners discover how to create positive impressions from the very first contact, provide warmth and attentiveness during the stay, and maintain relationships after departure. Through strong communication and small personal touches, hosts can build loyalty and repeat business.</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4" y="1651246"/>
            <a:ext cx="4938958" cy="311554"/>
          </a:xfrm>
        </p:spPr>
        <p:txBody>
          <a:bodyPr anchor="t"/>
          <a:lstStyle/>
          <a:p>
            <a:pPr marL="342900" indent="-342900">
              <a:spcAft>
                <a:spcPts val="600"/>
              </a:spcAft>
              <a:buFont typeface="Arial" panose="020B0604020202020204" pitchFamily="34" charset="0"/>
              <a:buChar char="•"/>
            </a:pPr>
            <a:r>
              <a:rPr lang="en-US" sz="2000" dirty="0">
                <a:solidFill>
                  <a:srgbClr val="414141"/>
                </a:solidFill>
              </a:rPr>
              <a:t>Learn how to </a:t>
            </a:r>
            <a:r>
              <a:rPr lang="en-GB" sz="2000" b="1" dirty="0">
                <a:solidFill>
                  <a:srgbClr val="414141"/>
                </a:solidFill>
              </a:rPr>
              <a:t>create a great guest experience from start to finish</a:t>
            </a:r>
            <a:r>
              <a:rPr lang="en-GB" sz="2000" dirty="0">
                <a:solidFill>
                  <a:srgbClr val="414141"/>
                </a:solidFill>
              </a:rPr>
              <a:t>. </a:t>
            </a:r>
          </a:p>
          <a:p>
            <a:pPr marL="342900" indent="-342900">
              <a:spcAft>
                <a:spcPts val="600"/>
              </a:spcAft>
              <a:buFont typeface="Arial" panose="020B0604020202020204" pitchFamily="34" charset="0"/>
              <a:buChar char="•"/>
            </a:pPr>
            <a:r>
              <a:rPr lang="en-US" sz="2000" dirty="0">
                <a:solidFill>
                  <a:srgbClr val="414141"/>
                </a:solidFill>
              </a:rPr>
              <a:t>Map the stages of the </a:t>
            </a:r>
            <a:r>
              <a:rPr lang="en-US" sz="2000" b="1" dirty="0">
                <a:solidFill>
                  <a:srgbClr val="414141"/>
                </a:solidFill>
              </a:rPr>
              <a:t>guest journey </a:t>
            </a:r>
            <a:r>
              <a:rPr lang="en-US" sz="2000" dirty="0">
                <a:solidFill>
                  <a:srgbClr val="414141"/>
                </a:solidFill>
              </a:rPr>
              <a:t>and </a:t>
            </a:r>
            <a:r>
              <a:rPr lang="en-US" sz="2000" b="1" dirty="0">
                <a:solidFill>
                  <a:srgbClr val="414141"/>
                </a:solidFill>
              </a:rPr>
              <a:t>identify opportunities </a:t>
            </a:r>
            <a:r>
              <a:rPr lang="en-US" sz="2000" dirty="0">
                <a:solidFill>
                  <a:srgbClr val="414141"/>
                </a:solidFill>
              </a:rPr>
              <a:t>to </a:t>
            </a:r>
            <a:r>
              <a:rPr lang="en-US" sz="2000" b="1" dirty="0">
                <a:solidFill>
                  <a:srgbClr val="414141"/>
                </a:solidFill>
              </a:rPr>
              <a:t>enhance the experience.</a:t>
            </a:r>
          </a:p>
          <a:p>
            <a:pPr marL="342900" indent="-342900">
              <a:spcAft>
                <a:spcPts val="600"/>
              </a:spcAft>
              <a:buFont typeface="Arial" panose="020B0604020202020204" pitchFamily="34" charset="0"/>
              <a:buChar char="•"/>
            </a:pPr>
            <a:r>
              <a:rPr lang="en-US" sz="2000" b="1" dirty="0">
                <a:solidFill>
                  <a:srgbClr val="414141"/>
                </a:solidFill>
              </a:rPr>
              <a:t>Apply effective communication </a:t>
            </a:r>
            <a:r>
              <a:rPr lang="en-US" sz="2000" dirty="0">
                <a:solidFill>
                  <a:srgbClr val="414141"/>
                </a:solidFill>
              </a:rPr>
              <a:t>before, during, and after the stay to build trust and satisfaction.</a:t>
            </a:r>
          </a:p>
          <a:p>
            <a:pPr marL="342900" indent="-342900">
              <a:spcAft>
                <a:spcPts val="600"/>
              </a:spcAft>
              <a:buFont typeface="Arial" panose="020B0604020202020204" pitchFamily="34" charset="0"/>
              <a:buChar char="•"/>
            </a:pPr>
            <a:r>
              <a:rPr lang="en-US" sz="2000" dirty="0">
                <a:solidFill>
                  <a:srgbClr val="414141"/>
                </a:solidFill>
              </a:rPr>
              <a:t>Use</a:t>
            </a:r>
            <a:r>
              <a:rPr lang="en-US" sz="2000" b="1" dirty="0">
                <a:solidFill>
                  <a:srgbClr val="414141"/>
                </a:solidFill>
              </a:rPr>
              <a:t> personal touches </a:t>
            </a:r>
            <a:r>
              <a:rPr lang="en-US" sz="2000" dirty="0">
                <a:solidFill>
                  <a:srgbClr val="414141"/>
                </a:solidFill>
              </a:rPr>
              <a:t>to make </a:t>
            </a:r>
            <a:r>
              <a:rPr lang="en-US" sz="2000" b="1" dirty="0">
                <a:solidFill>
                  <a:srgbClr val="414141"/>
                </a:solidFill>
              </a:rPr>
              <a:t>guests feel welcome and valued.</a:t>
            </a:r>
          </a:p>
          <a:p>
            <a:pPr marL="342900" indent="-342900">
              <a:spcAft>
                <a:spcPts val="600"/>
              </a:spcAft>
              <a:buFont typeface="Arial" panose="020B0604020202020204" pitchFamily="34" charset="0"/>
              <a:buChar char="•"/>
            </a:pPr>
            <a:r>
              <a:rPr lang="en-US" sz="2000" dirty="0">
                <a:solidFill>
                  <a:srgbClr val="414141"/>
                </a:solidFill>
              </a:rPr>
              <a:t>Implement strategies that </a:t>
            </a:r>
            <a:r>
              <a:rPr lang="en-US" sz="2000" b="1" dirty="0">
                <a:solidFill>
                  <a:srgbClr val="414141"/>
                </a:solidFill>
              </a:rPr>
              <a:t>encourage guest loyalty </a:t>
            </a:r>
            <a:r>
              <a:rPr lang="en-US" sz="2000" dirty="0">
                <a:solidFill>
                  <a:srgbClr val="414141"/>
                </a:solidFill>
              </a:rPr>
              <a:t>and repeat bookings.</a:t>
            </a:r>
          </a:p>
          <a:p>
            <a:pPr marL="342900" indent="-342900">
              <a:spcAft>
                <a:spcPts val="600"/>
              </a:spcAft>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5 Overview</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2" y="164942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2" name="Text Placeholder 5">
            <a:extLst>
              <a:ext uri="{FF2B5EF4-FFF2-40B4-BE49-F238E27FC236}">
                <a16:creationId xmlns:a16="http://schemas.microsoft.com/office/drawing/2014/main" id="{9F1B5339-4A6C-61A5-1898-59F5DB59093C}"/>
              </a:ext>
            </a:extLst>
          </p:cNvPr>
          <p:cNvSpPr txBox="1">
            <a:spLocks/>
          </p:cNvSpPr>
          <p:nvPr/>
        </p:nvSpPr>
        <p:spPr>
          <a:xfrm>
            <a:off x="6708063" y="383826"/>
            <a:ext cx="4415332" cy="68951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3200" b="1" dirty="0"/>
              <a:t>Learning Outcomes</a:t>
            </a:r>
          </a:p>
          <a:p>
            <a:pPr>
              <a:lnSpc>
                <a:spcPts val="2240"/>
              </a:lnSpc>
            </a:pPr>
            <a:endParaRPr lang="en-GB" sz="3200" b="1" dirty="0"/>
          </a:p>
        </p:txBody>
      </p:sp>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DD39C-3303-CB26-D460-9A5A338AC43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8982785-4511-BE4E-11FB-1C7AB2DA548F}"/>
              </a:ext>
            </a:extLst>
          </p:cNvPr>
          <p:cNvSpPr txBox="1">
            <a:spLocks/>
          </p:cNvSpPr>
          <p:nvPr/>
        </p:nvSpPr>
        <p:spPr>
          <a:xfrm>
            <a:off x="629645" y="462291"/>
            <a:ext cx="686036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Self Check-In</a:t>
            </a:r>
            <a:endParaRPr lang="sl-SI" dirty="0"/>
          </a:p>
        </p:txBody>
      </p:sp>
      <p:sp>
        <p:nvSpPr>
          <p:cNvPr id="5" name="Text Placeholder 4">
            <a:extLst>
              <a:ext uri="{FF2B5EF4-FFF2-40B4-BE49-F238E27FC236}">
                <a16:creationId xmlns:a16="http://schemas.microsoft.com/office/drawing/2014/main" id="{435A7A9A-55CD-A116-ABCC-03A6CB3F2F0E}"/>
              </a:ext>
            </a:extLst>
          </p:cNvPr>
          <p:cNvSpPr txBox="1">
            <a:spLocks/>
          </p:cNvSpPr>
          <p:nvPr/>
        </p:nvSpPr>
        <p:spPr>
          <a:xfrm>
            <a:off x="564190" y="2493871"/>
            <a:ext cx="9011896" cy="495952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ts val="2340"/>
              </a:lnSpc>
              <a:spcAft>
                <a:spcPts val="1200"/>
              </a:spcAft>
              <a:buClr>
                <a:srgbClr val="459597"/>
              </a:buClr>
              <a:buFont typeface="+mj-lt"/>
              <a:buAutoNum type="arabicPeriod" startAt="7"/>
            </a:pPr>
            <a:r>
              <a:rPr lang="en-IE" sz="2200" dirty="0">
                <a:solidFill>
                  <a:srgbClr val="414141"/>
                </a:solidFill>
                <a:latin typeface="Calibri" panose="020F0502020204030204" pitchFamily="34" charset="0"/>
                <a:cs typeface="Calibri" panose="020F0502020204030204" pitchFamily="34" charset="0"/>
              </a:rPr>
              <a:t>Have a backup plan ready if the system fails (code not working, guest can’t find lockbox), be ready to walk them through the process by phone, offer an alternative entry method (e.g., drop a key via </a:t>
            </a:r>
            <a:r>
              <a:rPr lang="en-IE" sz="2200" dirty="0" err="1">
                <a:solidFill>
                  <a:srgbClr val="414141"/>
                </a:solidFill>
                <a:latin typeface="Calibri" panose="020F0502020204030204" pitchFamily="34" charset="0"/>
                <a:cs typeface="Calibri" panose="020F0502020204030204" pitchFamily="34" charset="0"/>
              </a:rPr>
              <a:t>neighbor</a:t>
            </a:r>
            <a:r>
              <a:rPr lang="en-IE" sz="2200" dirty="0">
                <a:solidFill>
                  <a:srgbClr val="414141"/>
                </a:solidFill>
                <a:latin typeface="Calibri" panose="020F0502020204030204" pitchFamily="34" charset="0"/>
                <a:cs typeface="Calibri" panose="020F0502020204030204" pitchFamily="34" charset="0"/>
              </a:rPr>
              <a:t> or lockbox), or to arrive personally as a last resort</a:t>
            </a:r>
          </a:p>
          <a:p>
            <a:pPr marL="457200" indent="-457200">
              <a:lnSpc>
                <a:spcPts val="2340"/>
              </a:lnSpc>
              <a:spcAft>
                <a:spcPts val="1200"/>
              </a:spcAft>
              <a:buClr>
                <a:srgbClr val="459597"/>
              </a:buClr>
              <a:buFont typeface="+mj-lt"/>
              <a:buAutoNum type="arabicPeriod" startAt="7"/>
            </a:pPr>
            <a:r>
              <a:rPr lang="en-IE" sz="2200" b="1" dirty="0">
                <a:solidFill>
                  <a:srgbClr val="414141"/>
                </a:solidFill>
                <a:latin typeface="Calibri" panose="020F0502020204030204" pitchFamily="34" charset="0"/>
                <a:cs typeface="Calibri" panose="020F0502020204030204" pitchFamily="34" charset="0"/>
              </a:rPr>
              <a:t>Send a “Welcome” Message Shortly After Check-In</a:t>
            </a:r>
          </a:p>
          <a:p>
            <a:pPr marL="457200" indent="-457200">
              <a:lnSpc>
                <a:spcPts val="2340"/>
              </a:lnSpc>
              <a:spcAft>
                <a:spcPts val="1200"/>
              </a:spcAft>
              <a:buClr>
                <a:srgbClr val="459597"/>
              </a:buClr>
              <a:buFont typeface="+mj-lt"/>
              <a:buAutoNum type="arabicPeriod" startAt="7"/>
            </a:pPr>
            <a:endParaRPr lang="en-IE" sz="2200" b="1"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r>
              <a:rPr lang="en-IE" sz="2200" b="1" dirty="0">
                <a:solidFill>
                  <a:srgbClr val="414141"/>
                </a:solidFill>
                <a:latin typeface="Calibri" panose="020F0502020204030204" pitchFamily="34" charset="0"/>
                <a:cs typeface="Calibri" panose="020F0502020204030204" pitchFamily="34" charset="0"/>
              </a:rPr>
              <a:t>Security tips: </a:t>
            </a:r>
            <a:r>
              <a:rPr lang="en-IE" sz="2200" dirty="0">
                <a:solidFill>
                  <a:srgbClr val="414141"/>
                </a:solidFill>
                <a:latin typeface="Calibri" panose="020F0502020204030204" pitchFamily="34" charset="0"/>
                <a:cs typeface="Calibri" panose="020F0502020204030204" pitchFamily="34" charset="0"/>
              </a:rPr>
              <a:t>change </a:t>
            </a:r>
            <a:r>
              <a:rPr lang="en-IE" sz="2200" b="1" dirty="0">
                <a:solidFill>
                  <a:srgbClr val="414141"/>
                </a:solidFill>
                <a:latin typeface="Calibri" panose="020F0502020204030204" pitchFamily="34" charset="0"/>
                <a:cs typeface="Calibri" panose="020F0502020204030204" pitchFamily="34" charset="0"/>
              </a:rPr>
              <a:t>PIN codes </a:t>
            </a:r>
            <a:r>
              <a:rPr lang="en-IE" sz="2200" dirty="0">
                <a:solidFill>
                  <a:srgbClr val="414141"/>
                </a:solidFill>
                <a:latin typeface="Calibri" panose="020F0502020204030204" pitchFamily="34" charset="0"/>
                <a:cs typeface="Calibri" panose="020F0502020204030204" pitchFamily="34" charset="0"/>
              </a:rPr>
              <a:t>after each stay (smart locks can automate this), never write the access code on the </a:t>
            </a:r>
            <a:r>
              <a:rPr lang="en-IE" sz="2200" b="1" dirty="0">
                <a:solidFill>
                  <a:srgbClr val="414141"/>
                </a:solidFill>
                <a:latin typeface="Calibri" panose="020F0502020204030204" pitchFamily="34" charset="0"/>
                <a:cs typeface="Calibri" panose="020F0502020204030204" pitchFamily="34" charset="0"/>
              </a:rPr>
              <a:t>public property listing</a:t>
            </a:r>
            <a:r>
              <a:rPr lang="en-IE" sz="2200" dirty="0">
                <a:solidFill>
                  <a:srgbClr val="414141"/>
                </a:solidFill>
                <a:latin typeface="Calibri" panose="020F0502020204030204" pitchFamily="34" charset="0"/>
                <a:cs typeface="Calibri" panose="020F0502020204030204" pitchFamily="34" charset="0"/>
              </a:rPr>
              <a:t>, make sure </a:t>
            </a:r>
            <a:r>
              <a:rPr lang="en-IE" sz="2200" b="1" dirty="0">
                <a:solidFill>
                  <a:srgbClr val="414141"/>
                </a:solidFill>
                <a:latin typeface="Calibri" panose="020F0502020204030204" pitchFamily="34" charset="0"/>
                <a:cs typeface="Calibri" panose="020F0502020204030204" pitchFamily="34" charset="0"/>
              </a:rPr>
              <a:t>entry points are well-lit and clearly labelled</a:t>
            </a:r>
            <a:r>
              <a:rPr lang="en-IE" sz="2200" dirty="0">
                <a:solidFill>
                  <a:srgbClr val="414141"/>
                </a:solidFill>
                <a:latin typeface="Calibri" panose="020F0502020204030204" pitchFamily="34" charset="0"/>
                <a:cs typeface="Calibri" panose="020F0502020204030204" pitchFamily="34" charset="0"/>
              </a:rPr>
              <a:t>, keep a </a:t>
            </a:r>
            <a:r>
              <a:rPr lang="en-IE" sz="2200" b="1" dirty="0">
                <a:solidFill>
                  <a:srgbClr val="414141"/>
                </a:solidFill>
                <a:latin typeface="Calibri" panose="020F0502020204030204" pitchFamily="34" charset="0"/>
                <a:cs typeface="Calibri" panose="020F0502020204030204" pitchFamily="34" charset="0"/>
              </a:rPr>
              <a:t>spare key </a:t>
            </a:r>
            <a:r>
              <a:rPr lang="en-IE" sz="2200" dirty="0">
                <a:solidFill>
                  <a:srgbClr val="414141"/>
                </a:solidFill>
                <a:latin typeface="Calibri" panose="020F0502020204030204" pitchFamily="34" charset="0"/>
                <a:cs typeface="Calibri" panose="020F0502020204030204" pitchFamily="34" charset="0"/>
              </a:rPr>
              <a:t>nearby in case of tech failure, but in a secure spot.</a:t>
            </a:r>
          </a:p>
          <a:p>
            <a:pPr marL="45720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endParaRPr lang="en-IE" sz="2200" dirty="0">
              <a:solidFill>
                <a:srgbClr val="414141"/>
              </a:solidFill>
              <a:latin typeface="Calibri" panose="020F0502020204030204" pitchFamily="34" charset="0"/>
              <a:cs typeface="Calibri" panose="020F0502020204030204" pitchFamily="34" charset="0"/>
            </a:endParaRPr>
          </a:p>
          <a:p>
            <a:pPr marL="457200" indent="-457200">
              <a:lnSpc>
                <a:spcPts val="2340"/>
              </a:lnSpc>
              <a:spcAft>
                <a:spcPts val="1200"/>
              </a:spcAft>
              <a:buClr>
                <a:srgbClr val="459597"/>
              </a:buClr>
              <a:buFont typeface="+mj-lt"/>
              <a:buAutoNum type="arabicPeriod" startAt="7"/>
            </a:pPr>
            <a:endParaRPr lang="sl-SI" sz="2200" i="0" u="none" strike="noStrike" noProof="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GB" sz="2200" dirty="0">
              <a:solidFill>
                <a:srgbClr val="414141"/>
              </a:solidFill>
              <a:latin typeface="Calibri" panose="020F0502020204030204" pitchFamily="34" charset="0"/>
              <a:cs typeface="Calibri" panose="020F0502020204030204" pitchFamily="34" charset="0"/>
            </a:endParaRPr>
          </a:p>
          <a:p>
            <a:pPr marL="457200" lvl="0" indent="-457200">
              <a:lnSpc>
                <a:spcPts val="2340"/>
              </a:lnSpc>
              <a:spcAft>
                <a:spcPts val="1200"/>
              </a:spcAft>
              <a:buClr>
                <a:srgbClr val="459597"/>
              </a:buClr>
              <a:buFont typeface="+mj-lt"/>
              <a:buAutoNum type="arabicPeriod" startAt="7"/>
            </a:pPr>
            <a:endParaRPr lang="en-US" sz="2200" dirty="0">
              <a:solidFill>
                <a:srgbClr val="414141"/>
              </a:solidFill>
              <a:latin typeface="Calibri" panose="020F0502020204030204" pitchFamily="34" charset="0"/>
              <a:cs typeface="Calibri" panose="020F0502020204030204" pitchFamily="34" charset="0"/>
            </a:endParaRPr>
          </a:p>
        </p:txBody>
      </p:sp>
      <p:sp>
        <p:nvSpPr>
          <p:cNvPr id="6" name="Text Placeholder 4">
            <a:extLst>
              <a:ext uri="{FF2B5EF4-FFF2-40B4-BE49-F238E27FC236}">
                <a16:creationId xmlns:a16="http://schemas.microsoft.com/office/drawing/2014/main" id="{A59C4C8B-18D3-C3A2-3B4B-C3FD2060CF94}"/>
              </a:ext>
            </a:extLst>
          </p:cNvPr>
          <p:cNvSpPr txBox="1">
            <a:spLocks/>
          </p:cNvSpPr>
          <p:nvPr/>
        </p:nvSpPr>
        <p:spPr>
          <a:xfrm>
            <a:off x="9414423" y="1987877"/>
            <a:ext cx="2176912" cy="430886"/>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indent="0" algn="r">
              <a:lnSpc>
                <a:spcPts val="2340"/>
              </a:lnSpc>
              <a:spcAft>
                <a:spcPts val="600"/>
              </a:spcAft>
              <a:buClr>
                <a:srgbClr val="459597"/>
              </a:buClr>
            </a:pPr>
            <a:r>
              <a:rPr lang="en-IE" sz="2600" b="1" dirty="0">
                <a:solidFill>
                  <a:srgbClr val="EC7C69"/>
                </a:solidFill>
                <a:latin typeface="Calibri" panose="020F0502020204030204" pitchFamily="34" charset="0"/>
                <a:cs typeface="Calibri" panose="020F0502020204030204" pitchFamily="34" charset="0"/>
              </a:rPr>
              <a:t>Yes     No</a:t>
            </a:r>
          </a:p>
          <a:p>
            <a:pPr lvl="0" indent="0" algn="r">
              <a:lnSpc>
                <a:spcPts val="2340"/>
              </a:lnSpc>
              <a:spcAft>
                <a:spcPts val="600"/>
              </a:spcAft>
              <a:buClr>
                <a:srgbClr val="459597"/>
              </a:buClr>
            </a:pPr>
            <a:endParaRPr lang="en-IE" sz="2800" b="1" dirty="0">
              <a:solidFill>
                <a:srgbClr val="EC7C69"/>
              </a:solidFill>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99314DA7-73D5-50E4-47B0-4F7CB4D299C0}"/>
              </a:ext>
            </a:extLst>
          </p:cNvPr>
          <p:cNvGrpSpPr/>
          <p:nvPr/>
        </p:nvGrpSpPr>
        <p:grpSpPr>
          <a:xfrm>
            <a:off x="10338680" y="2567261"/>
            <a:ext cx="1113217" cy="328866"/>
            <a:chOff x="10421069" y="2969505"/>
            <a:chExt cx="1113217" cy="328866"/>
          </a:xfrm>
        </p:grpSpPr>
        <p:sp>
          <p:nvSpPr>
            <p:cNvPr id="8" name="Rectangle 7">
              <a:extLst>
                <a:ext uri="{FF2B5EF4-FFF2-40B4-BE49-F238E27FC236}">
                  <a16:creationId xmlns:a16="http://schemas.microsoft.com/office/drawing/2014/main" id="{83C41639-4A4E-1B8D-E71A-329C0606A36E}"/>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B09BD48-E7E6-D65D-8305-DE4464787020}"/>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4" name="Straight Connector 13">
            <a:extLst>
              <a:ext uri="{FF2B5EF4-FFF2-40B4-BE49-F238E27FC236}">
                <a16:creationId xmlns:a16="http://schemas.microsoft.com/office/drawing/2014/main" id="{8F9C4757-5CEB-1B31-3ADE-2051D243DCFC}"/>
              </a:ext>
            </a:extLst>
          </p:cNvPr>
          <p:cNvCxnSpPr>
            <a:cxnSpLocks/>
          </p:cNvCxnSpPr>
          <p:nvPr/>
        </p:nvCxnSpPr>
        <p:spPr>
          <a:xfrm>
            <a:off x="525685" y="3770836"/>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20">
            <a:extLst>
              <a:ext uri="{FF2B5EF4-FFF2-40B4-BE49-F238E27FC236}">
                <a16:creationId xmlns:a16="http://schemas.microsoft.com/office/drawing/2014/main" id="{51DB76F9-8CE3-8F43-DC42-820E49AB8275}"/>
              </a:ext>
            </a:extLst>
          </p:cNvPr>
          <p:cNvGrpSpPr/>
          <p:nvPr/>
        </p:nvGrpSpPr>
        <p:grpSpPr>
          <a:xfrm>
            <a:off x="10338680" y="3983338"/>
            <a:ext cx="1113217" cy="328866"/>
            <a:chOff x="10421069" y="2969505"/>
            <a:chExt cx="1113217" cy="328866"/>
          </a:xfrm>
        </p:grpSpPr>
        <p:sp>
          <p:nvSpPr>
            <p:cNvPr id="22" name="Rectangle 21">
              <a:extLst>
                <a:ext uri="{FF2B5EF4-FFF2-40B4-BE49-F238E27FC236}">
                  <a16:creationId xmlns:a16="http://schemas.microsoft.com/office/drawing/2014/main" id="{9ACB30C5-7B68-9336-8113-4FF6219ACCFA}"/>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560F667-C5CB-25E1-3930-7D5BCA6630FF}"/>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Slide Number Placeholder 5">
            <a:extLst>
              <a:ext uri="{FF2B5EF4-FFF2-40B4-BE49-F238E27FC236}">
                <a16:creationId xmlns:a16="http://schemas.microsoft.com/office/drawing/2014/main" id="{1F16333B-136F-34C8-5FD5-71061771597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30</a:t>
            </a:fld>
            <a:endParaRPr lang="fr-CA" sz="1200" dirty="0"/>
          </a:p>
        </p:txBody>
      </p:sp>
      <p:cxnSp>
        <p:nvCxnSpPr>
          <p:cNvPr id="2" name="Straight Connector 1">
            <a:extLst>
              <a:ext uri="{FF2B5EF4-FFF2-40B4-BE49-F238E27FC236}">
                <a16:creationId xmlns:a16="http://schemas.microsoft.com/office/drawing/2014/main" id="{DF1F34E4-0F78-D66E-8056-72EC84CE345C}"/>
              </a:ext>
            </a:extLst>
          </p:cNvPr>
          <p:cNvCxnSpPr>
            <a:cxnSpLocks/>
          </p:cNvCxnSpPr>
          <p:nvPr/>
        </p:nvCxnSpPr>
        <p:spPr>
          <a:xfrm>
            <a:off x="0" y="1122828"/>
            <a:ext cx="4572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7C45007-360C-DA4C-D58D-2DF9C4B3ABDF}"/>
              </a:ext>
            </a:extLst>
          </p:cNvPr>
          <p:cNvCxnSpPr>
            <a:cxnSpLocks/>
          </p:cNvCxnSpPr>
          <p:nvPr/>
        </p:nvCxnSpPr>
        <p:spPr>
          <a:xfrm>
            <a:off x="525685" y="4595689"/>
            <a:ext cx="10980000" cy="0"/>
          </a:xfrm>
          <a:prstGeom prst="line">
            <a:avLst/>
          </a:prstGeom>
          <a:ln w="19050">
            <a:solidFill>
              <a:srgbClr val="414141"/>
            </a:solidFill>
            <a:prstDash val="sysDot"/>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BDC826C0-3B77-69EB-80B4-7BA68F96DC2A}"/>
              </a:ext>
            </a:extLst>
          </p:cNvPr>
          <p:cNvGrpSpPr/>
          <p:nvPr/>
        </p:nvGrpSpPr>
        <p:grpSpPr>
          <a:xfrm>
            <a:off x="10338680" y="4783655"/>
            <a:ext cx="1113217" cy="328866"/>
            <a:chOff x="10421069" y="2969505"/>
            <a:chExt cx="1113217" cy="328866"/>
          </a:xfrm>
        </p:grpSpPr>
        <p:sp>
          <p:nvSpPr>
            <p:cNvPr id="24" name="Rectangle 23">
              <a:extLst>
                <a:ext uri="{FF2B5EF4-FFF2-40B4-BE49-F238E27FC236}">
                  <a16:creationId xmlns:a16="http://schemas.microsoft.com/office/drawing/2014/main" id="{16D3956E-2279-2F5B-9D2C-1D9F0BE53C1C}"/>
                </a:ext>
              </a:extLst>
            </p:cNvPr>
            <p:cNvSpPr/>
            <p:nvPr/>
          </p:nvSpPr>
          <p:spPr>
            <a:xfrm>
              <a:off x="10421069"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C858A05-C1C7-5AD5-43BC-7720B8043E97}"/>
                </a:ext>
              </a:extLst>
            </p:cNvPr>
            <p:cNvSpPr/>
            <p:nvPr/>
          </p:nvSpPr>
          <p:spPr>
            <a:xfrm>
              <a:off x="11205420" y="2969505"/>
              <a:ext cx="328866" cy="328866"/>
            </a:xfrm>
            <a:prstGeom prst="rect">
              <a:avLst/>
            </a:prstGeom>
            <a:noFill/>
            <a:ln>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B40B88CF-C37E-E1D8-B291-FE84E867C4FD}"/>
              </a:ext>
            </a:extLst>
          </p:cNvPr>
          <p:cNvSpPr txBox="1"/>
          <p:nvPr/>
        </p:nvSpPr>
        <p:spPr>
          <a:xfrm>
            <a:off x="620120" y="1429993"/>
            <a:ext cx="8900100" cy="1016560"/>
          </a:xfrm>
          <a:prstGeom prst="rect">
            <a:avLst/>
          </a:prstGeom>
          <a:noFill/>
        </p:spPr>
        <p:txBody>
          <a:bodyPr wrap="square">
            <a:spAutoFit/>
          </a:bodyPr>
          <a:lstStyle/>
          <a:p>
            <a:pPr>
              <a:lnSpc>
                <a:spcPts val="2360"/>
              </a:lnSpc>
            </a:pPr>
            <a:r>
              <a:rPr lang="sl-SI" sz="2400" b="0" i="0" u="none" strike="noStrike" noProof="0" dirty="0">
                <a:solidFill>
                  <a:srgbClr val="EC7C69"/>
                </a:solidFill>
                <a:latin typeface="Calibri" panose="020F0502020204030204" pitchFamily="34" charset="0"/>
                <a:cs typeface="Calibri" panose="020F0502020204030204" pitchFamily="34" charset="0"/>
              </a:rPr>
              <a:t>Ensure guests can </a:t>
            </a:r>
            <a:r>
              <a:rPr lang="sl-SI" sz="2400" b="1" i="0" u="none" strike="noStrike" noProof="0" dirty="0">
                <a:solidFill>
                  <a:srgbClr val="EC7C69"/>
                </a:solidFill>
                <a:latin typeface="Calibri" panose="020F0502020204030204" pitchFamily="34" charset="0"/>
                <a:cs typeface="Calibri" panose="020F0502020204030204" pitchFamily="34" charset="0"/>
              </a:rPr>
              <a:t>safely, easily, and independently access</a:t>
            </a:r>
            <a:r>
              <a:rPr lang="sl-SI" sz="2400" b="0" i="0" u="none" strike="noStrike" noProof="0" dirty="0">
                <a:solidFill>
                  <a:srgbClr val="EC7C69"/>
                </a:solidFill>
                <a:latin typeface="Calibri" panose="020F0502020204030204" pitchFamily="34" charset="0"/>
                <a:cs typeface="Calibri" panose="020F0502020204030204" pitchFamily="34" charset="0"/>
              </a:rPr>
              <a:t> your property — and feel supported even without face-to-face interaction.</a:t>
            </a:r>
            <a:endParaRPr lang="sl-SI" sz="2400" dirty="0">
              <a:solidFill>
                <a:srgbClr val="EC7C69"/>
              </a:solidFill>
              <a:latin typeface="Calibri" panose="020F0502020204030204" pitchFamily="34" charset="0"/>
              <a:cs typeface="Calibri" panose="020F0502020204030204" pitchFamily="34" charset="0"/>
            </a:endParaRPr>
          </a:p>
          <a:p>
            <a:pPr>
              <a:lnSpc>
                <a:spcPts val="2360"/>
              </a:lnSpc>
            </a:pPr>
            <a:endParaRPr lang="sl-SI" sz="2300" dirty="0">
              <a:solidFill>
                <a:srgbClr val="EC7C69"/>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55988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5F0E64-B5EF-6218-FEC6-EBD8CDAB3254}"/>
            </a:ext>
          </a:extLst>
        </p:cNvPr>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39F1966-E6A3-EEF6-E454-CBFE62BB8198}"/>
              </a:ext>
            </a:extLst>
          </p:cNvPr>
          <p:cNvCxnSpPr>
            <a:cxnSpLocks/>
          </p:cNvCxnSpPr>
          <p:nvPr/>
        </p:nvCxnSpPr>
        <p:spPr>
          <a:xfrm>
            <a:off x="1204537" y="0"/>
            <a:ext cx="0" cy="685800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Text Placeholder 4">
            <a:extLst>
              <a:ext uri="{FF2B5EF4-FFF2-40B4-BE49-F238E27FC236}">
                <a16:creationId xmlns:a16="http://schemas.microsoft.com/office/drawing/2014/main" id="{5D1CA883-9822-28BC-F692-588EEDF815A5}"/>
              </a:ext>
            </a:extLst>
          </p:cNvPr>
          <p:cNvSpPr txBox="1">
            <a:spLocks/>
          </p:cNvSpPr>
          <p:nvPr/>
        </p:nvSpPr>
        <p:spPr>
          <a:xfrm rot="16200000">
            <a:off x="-2014450" y="2879898"/>
            <a:ext cx="5577458" cy="62357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ts val="3720"/>
              </a:lnSpc>
            </a:pPr>
            <a:r>
              <a:rPr lang="en-US" dirty="0">
                <a:solidFill>
                  <a:srgbClr val="EC7C69"/>
                </a:solidFill>
              </a:rPr>
              <a:t>Example:</a:t>
            </a:r>
            <a:r>
              <a:rPr lang="en-US" dirty="0"/>
              <a:t> Self Check-In</a:t>
            </a:r>
          </a:p>
        </p:txBody>
      </p:sp>
      <p:sp>
        <p:nvSpPr>
          <p:cNvPr id="8" name="Text Placeholder 3">
            <a:extLst>
              <a:ext uri="{FF2B5EF4-FFF2-40B4-BE49-F238E27FC236}">
                <a16:creationId xmlns:a16="http://schemas.microsoft.com/office/drawing/2014/main" id="{99C07962-A954-909F-0379-13A975277A87}"/>
              </a:ext>
            </a:extLst>
          </p:cNvPr>
          <p:cNvSpPr txBox="1">
            <a:spLocks/>
          </p:cNvSpPr>
          <p:nvPr/>
        </p:nvSpPr>
        <p:spPr>
          <a:xfrm>
            <a:off x="1583666" y="402956"/>
            <a:ext cx="10248116" cy="2641497"/>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120"/>
              </a:lnSpc>
            </a:pPr>
            <a:r>
              <a:rPr lang="en-US" sz="2100" b="1" dirty="0">
                <a:latin typeface="Calibri" panose="020F0502020204030204" pitchFamily="34" charset="0"/>
                <a:ea typeface="+mn-lt"/>
                <a:cs typeface="Calibri" panose="020F0502020204030204" pitchFamily="34" charset="0"/>
              </a:rPr>
              <a:t>Dear </a:t>
            </a:r>
            <a:r>
              <a:rPr lang="en-US" sz="2100" b="1" dirty="0" err="1">
                <a:latin typeface="Calibri" panose="020F0502020204030204" pitchFamily="34" charset="0"/>
                <a:ea typeface="+mn-lt"/>
                <a:cs typeface="Calibri" panose="020F0502020204030204" pitchFamily="34" charset="0"/>
              </a:rPr>
              <a:t>Mr</a:t>
            </a:r>
            <a:r>
              <a:rPr lang="en-US" sz="2100" b="1" dirty="0">
                <a:latin typeface="Calibri" panose="020F0502020204030204" pitchFamily="34" charset="0"/>
                <a:ea typeface="+mn-lt"/>
                <a:cs typeface="Calibri" panose="020F0502020204030204" pitchFamily="34" charset="0"/>
              </a:rPr>
              <a:t> Marko,</a:t>
            </a:r>
            <a:endParaRPr lang="sl-SI" sz="2100" b="1" dirty="0">
              <a:latin typeface="Calibri" panose="020F0502020204030204" pitchFamily="34" charset="0"/>
              <a:ea typeface="Calibri"/>
              <a:cs typeface="Calibri" panose="020F0502020204030204" pitchFamily="34" charset="0"/>
            </a:endParaRPr>
          </a:p>
          <a:p>
            <a:endParaRPr lang="en-US" sz="800" dirty="0">
              <a:latin typeface="Calibri" panose="020F0502020204030204" pitchFamily="34" charset="0"/>
              <a:ea typeface="+mn-lt"/>
              <a:cs typeface="Calibri" panose="020F0502020204030204" pitchFamily="34" charset="0"/>
            </a:endParaRPr>
          </a:p>
          <a:p>
            <a:pPr>
              <a:lnSpc>
                <a:spcPts val="2120"/>
              </a:lnSpc>
            </a:pPr>
            <a:r>
              <a:rPr lang="en-US" sz="2100" dirty="0">
                <a:latin typeface="Calibri" panose="020F0502020204030204" pitchFamily="34" charset="0"/>
                <a:ea typeface="+mn-lt"/>
                <a:cs typeface="Calibri" panose="020F0502020204030204" pitchFamily="34" charset="0"/>
              </a:rPr>
              <a:t>we are delighted to welcome you to </a:t>
            </a:r>
            <a:r>
              <a:rPr lang="sl-SI" sz="2100" dirty="0">
                <a:latin typeface="Calibri" panose="020F0502020204030204" pitchFamily="34" charset="0"/>
                <a:ea typeface="+mn-lt"/>
                <a:cs typeface="Calibri" panose="020F0502020204030204" pitchFamily="34" charset="0"/>
              </a:rPr>
              <a:t>Family estate , Hidden road 25, 2000 Maribor, Slovenia - [Google Maps link], where we have already prepared an </a:t>
            </a:r>
            <a:r>
              <a:rPr lang="sl-SI" sz="2100" b="1" dirty="0">
                <a:latin typeface="Calibri" panose="020F0502020204030204" pitchFamily="34" charset="0"/>
                <a:ea typeface="+mn-lt"/>
                <a:cs typeface="Calibri" panose="020F0502020204030204" pitchFamily="34" charset="0"/>
              </a:rPr>
              <a:t>Apartment nr. 2 </a:t>
            </a:r>
            <a:r>
              <a:rPr lang="sl-SI" sz="2100" dirty="0">
                <a:latin typeface="Calibri" panose="020F0502020204030204" pitchFamily="34" charset="0"/>
                <a:ea typeface="+mn-lt"/>
                <a:cs typeface="Calibri" panose="020F0502020204030204" pitchFamily="34" charset="0"/>
              </a:rPr>
              <a:t>for you.</a:t>
            </a:r>
            <a:endParaRPr lang="en-US" sz="2100" dirty="0">
              <a:latin typeface="Calibri" panose="020F0502020204030204" pitchFamily="34" charset="0"/>
              <a:ea typeface="+mn-lt"/>
              <a:cs typeface="Calibri" panose="020F0502020204030204" pitchFamily="34" charset="0"/>
            </a:endParaRPr>
          </a:p>
          <a:p>
            <a:endParaRPr lang="en-US" sz="800" dirty="0">
              <a:latin typeface="Calibri" panose="020F0502020204030204" pitchFamily="34" charset="0"/>
              <a:ea typeface="+mn-lt"/>
              <a:cs typeface="Calibri" panose="020F0502020204030204" pitchFamily="34" charset="0"/>
            </a:endParaRPr>
          </a:p>
          <a:p>
            <a:pPr>
              <a:lnSpc>
                <a:spcPts val="2120"/>
              </a:lnSpc>
            </a:pPr>
            <a:r>
              <a:rPr lang="en-US" sz="2100" dirty="0">
                <a:latin typeface="Calibri" panose="020F0502020204030204" pitchFamily="34" charset="0"/>
                <a:ea typeface="+mn-lt"/>
                <a:cs typeface="Calibri" panose="020F0502020204030204" pitchFamily="34" charset="0"/>
              </a:rPr>
              <a:t>Please find your access information below:</a:t>
            </a:r>
            <a:endParaRPr lang="en-US" sz="2100" dirty="0">
              <a:latin typeface="Calibri" panose="020F0502020204030204" pitchFamily="34" charset="0"/>
              <a:ea typeface="Calibri"/>
              <a:cs typeface="Calibri" panose="020F0502020204030204" pitchFamily="34" charset="0"/>
            </a:endParaRPr>
          </a:p>
          <a:p>
            <a:pPr marL="285750" indent="-285750">
              <a:lnSpc>
                <a:spcPts val="2120"/>
              </a:lnSpc>
              <a:buFont typeface="Arial"/>
              <a:buChar char="•"/>
            </a:pPr>
            <a:r>
              <a:rPr lang="en-US" sz="2100" b="1" dirty="0">
                <a:latin typeface="Calibri" panose="020F0502020204030204" pitchFamily="34" charset="0"/>
                <a:ea typeface="+mn-lt"/>
                <a:cs typeface="Calibri" panose="020F0502020204030204" pitchFamily="34" charset="0"/>
              </a:rPr>
              <a:t>Access to the parking lot: </a:t>
            </a:r>
            <a:r>
              <a:rPr lang="en-US" sz="2100" dirty="0">
                <a:latin typeface="Calibri" panose="020F0502020204030204" pitchFamily="34" charset="0"/>
                <a:ea typeface="+mn-lt"/>
                <a:cs typeface="Calibri" panose="020F0502020204030204" pitchFamily="34" charset="0"/>
              </a:rPr>
              <a:t>dial</a:t>
            </a:r>
            <a:r>
              <a:rPr lang="en-US" sz="2100" b="1" dirty="0">
                <a:latin typeface="Calibri" panose="020F0502020204030204" pitchFamily="34" charset="0"/>
                <a:ea typeface="+mn-lt"/>
                <a:cs typeface="Calibri" panose="020F0502020204030204" pitchFamily="34" charset="0"/>
              </a:rPr>
              <a:t> 00386 40 000 00X </a:t>
            </a:r>
            <a:r>
              <a:rPr lang="en-US" sz="2100" dirty="0">
                <a:latin typeface="Calibri" panose="020F0502020204030204" pitchFamily="34" charset="0"/>
                <a:ea typeface="+mn-lt"/>
                <a:cs typeface="Calibri" panose="020F0502020204030204" pitchFamily="34" charset="0"/>
              </a:rPr>
              <a:t>by using your mobile phone. Calling this number will unlock the main entrance gate. If the keypad is temporarily unresponsive, please wait a moment and try again.</a:t>
            </a:r>
            <a:endParaRPr lang="en-US" sz="2100" dirty="0">
              <a:latin typeface="Calibri" panose="020F0502020204030204" pitchFamily="34" charset="0"/>
              <a:ea typeface="Calibri"/>
              <a:cs typeface="Calibri" panose="020F0502020204030204" pitchFamily="34" charset="0"/>
            </a:endParaRPr>
          </a:p>
          <a:p>
            <a:pPr marL="285750" indent="-285750">
              <a:lnSpc>
                <a:spcPts val="2120"/>
              </a:lnSpc>
              <a:buFont typeface="Arial"/>
              <a:buChar char="•"/>
            </a:pPr>
            <a:r>
              <a:rPr lang="en-US" sz="2100" b="1" dirty="0">
                <a:latin typeface="Calibri" panose="020F0502020204030204" pitchFamily="34" charset="0"/>
                <a:ea typeface="+mn-lt"/>
                <a:cs typeface="Calibri" panose="020F0502020204030204" pitchFamily="34" charset="0"/>
              </a:rPr>
              <a:t>Reception: </a:t>
            </a:r>
            <a:r>
              <a:rPr lang="en-US" sz="2100" dirty="0">
                <a:latin typeface="Calibri" panose="020F0502020204030204" pitchFamily="34" charset="0"/>
                <a:ea typeface="+mn-lt"/>
                <a:cs typeface="Calibri" panose="020F0502020204030204" pitchFamily="34" charset="0"/>
              </a:rPr>
              <a:t>there is no need to visit reception upon arrival. All formalities have been arranged in advance (payment and online check-in).</a:t>
            </a:r>
          </a:p>
          <a:p>
            <a:pPr marL="285750" indent="-285750">
              <a:lnSpc>
                <a:spcPts val="2120"/>
              </a:lnSpc>
              <a:buFont typeface="Arial"/>
              <a:buChar char="•"/>
            </a:pPr>
            <a:r>
              <a:rPr lang="en-US" sz="2100" b="1" dirty="0">
                <a:latin typeface="Calibri" panose="020F0502020204030204" pitchFamily="34" charset="0"/>
                <a:ea typeface="+mn-lt"/>
                <a:cs typeface="Calibri" panose="020F0502020204030204" pitchFamily="34" charset="0"/>
              </a:rPr>
              <a:t>Apartment access code:</a:t>
            </a:r>
            <a:r>
              <a:rPr lang="en-US" sz="2100" dirty="0">
                <a:latin typeface="Calibri" panose="020F0502020204030204" pitchFamily="34" charset="0"/>
                <a:ea typeface="+mn-lt"/>
                <a:cs typeface="Calibri" panose="020F0502020204030204" pitchFamily="34" charset="0"/>
              </a:rPr>
              <a:t> 52426. This code will allow you to enter </a:t>
            </a:r>
            <a:r>
              <a:rPr lang="en-US" sz="2100" b="1" dirty="0">
                <a:latin typeface="Calibri" panose="020F0502020204030204" pitchFamily="34" charset="0"/>
                <a:ea typeface="+mn-lt"/>
                <a:cs typeface="Calibri" panose="020F0502020204030204" pitchFamily="34" charset="0"/>
              </a:rPr>
              <a:t>Apartment nr. 2</a:t>
            </a:r>
            <a:r>
              <a:rPr lang="en-US" sz="2100" dirty="0">
                <a:latin typeface="Calibri" panose="020F0502020204030204" pitchFamily="34" charset="0"/>
                <a:ea typeface="+mn-lt"/>
                <a:cs typeface="Calibri" panose="020F0502020204030204" pitchFamily="34" charset="0"/>
              </a:rPr>
              <a:t> (ground floor).</a:t>
            </a:r>
            <a:r>
              <a:rPr lang="en-US" sz="2100" b="1" dirty="0">
                <a:latin typeface="Calibri" panose="020F0502020204030204" pitchFamily="34" charset="0"/>
                <a:ea typeface="+mn-lt"/>
                <a:cs typeface="Calibri" panose="020F0502020204030204" pitchFamily="34" charset="0"/>
              </a:rPr>
              <a:t> </a:t>
            </a:r>
            <a:endParaRPr lang="en-US" sz="2100" dirty="0">
              <a:latin typeface="Calibri" panose="020F0502020204030204" pitchFamily="34" charset="0"/>
              <a:ea typeface="+mn-lt"/>
              <a:cs typeface="Calibri" panose="020F0502020204030204" pitchFamily="34" charset="0"/>
            </a:endParaRPr>
          </a:p>
          <a:p>
            <a:pPr marL="285750" indent="-285750">
              <a:buFont typeface="Arial"/>
              <a:buChar char="•"/>
            </a:pPr>
            <a:endParaRPr lang="en-US" sz="800" dirty="0">
              <a:latin typeface="Calibri" panose="020F0502020204030204" pitchFamily="34" charset="0"/>
              <a:ea typeface="+mn-lt"/>
              <a:cs typeface="Calibri" panose="020F0502020204030204" pitchFamily="34" charset="0"/>
            </a:endParaRPr>
          </a:p>
          <a:p>
            <a:pPr indent="0">
              <a:lnSpc>
                <a:spcPts val="2120"/>
              </a:lnSpc>
            </a:pPr>
            <a:r>
              <a:rPr lang="sl-SI" sz="2100" dirty="0">
                <a:latin typeface="Calibri" panose="020F0502020204030204" pitchFamily="34" charset="0"/>
                <a:ea typeface="+mn-lt"/>
                <a:cs typeface="Calibri" panose="020F0502020204030204" pitchFamily="34" charset="0"/>
              </a:rPr>
              <a:t>If you will need any furthure assistance, do not hesitate to contact us on 00386 41 000 000. </a:t>
            </a:r>
            <a:r>
              <a:rPr lang="en-US" sz="2100" dirty="0">
                <a:solidFill>
                  <a:srgbClr val="086D6E"/>
                </a:solidFill>
                <a:latin typeface="Calibri" panose="020F0502020204030204" pitchFamily="34" charset="0"/>
                <a:ea typeface="+mn-lt"/>
                <a:cs typeface="Calibri" panose="020F0502020204030204" pitchFamily="34" charset="0"/>
              </a:rPr>
              <a:t> </a:t>
            </a:r>
            <a:r>
              <a:rPr lang="sl-SI" sz="2100" dirty="0">
                <a:latin typeface="Calibri" panose="020F0502020204030204" pitchFamily="34" charset="0"/>
                <a:ea typeface="+mn-lt"/>
                <a:cs typeface="Calibri" panose="020F0502020204030204" pitchFamily="34" charset="0"/>
              </a:rPr>
              <a:t>We are looking forward </a:t>
            </a:r>
            <a:r>
              <a:rPr lang="sl-SI" sz="2400" dirty="0">
                <a:ea typeface="+mn-lt"/>
                <a:cs typeface="+mn-lt"/>
              </a:rPr>
              <a:t>to welcome you at our Family estate!</a:t>
            </a:r>
          </a:p>
          <a:p>
            <a:pPr indent="0"/>
            <a:endParaRPr lang="sl-SI" sz="800" dirty="0">
              <a:ea typeface="Calibri"/>
              <a:cs typeface="Calibri"/>
            </a:endParaRPr>
          </a:p>
          <a:p>
            <a:pPr indent="0"/>
            <a:endParaRPr lang="sl-SI" sz="800" dirty="0">
              <a:ea typeface="Calibri"/>
              <a:cs typeface="Calibri"/>
            </a:endParaRPr>
          </a:p>
          <a:p>
            <a:pPr indent="0">
              <a:lnSpc>
                <a:spcPts val="2120"/>
              </a:lnSpc>
            </a:pPr>
            <a:r>
              <a:rPr lang="sl-SI" sz="2100" dirty="0">
                <a:ea typeface="+mn-lt"/>
                <a:cs typeface="+mn-lt"/>
              </a:rPr>
              <a:t>Warm regards, </a:t>
            </a:r>
          </a:p>
          <a:p>
            <a:pPr indent="0">
              <a:lnSpc>
                <a:spcPts val="2120"/>
              </a:lnSpc>
            </a:pPr>
            <a:r>
              <a:rPr lang="sl-SI" sz="2100" dirty="0">
                <a:ea typeface="+mn-lt"/>
                <a:cs typeface="+mn-lt"/>
              </a:rPr>
              <a:t>Tanja and Luka</a:t>
            </a:r>
          </a:p>
          <a:p>
            <a:pPr marL="361950"/>
            <a:endParaRPr lang="sl-SI" sz="800" dirty="0">
              <a:ea typeface="+mn-lt"/>
              <a:cs typeface="+mn-lt"/>
            </a:endParaRPr>
          </a:p>
          <a:p>
            <a:pPr marL="361950"/>
            <a:endParaRPr lang="sl-SI" sz="800" dirty="0">
              <a:ea typeface="+mn-lt"/>
              <a:cs typeface="+mn-lt"/>
            </a:endParaRPr>
          </a:p>
          <a:p>
            <a:pPr marL="269875">
              <a:lnSpc>
                <a:spcPts val="2120"/>
              </a:lnSpc>
            </a:pPr>
            <a:r>
              <a:rPr lang="sl-SI" sz="2100" dirty="0">
                <a:ea typeface="+mn-lt"/>
                <a:cs typeface="+mn-lt"/>
              </a:rPr>
              <a:t>Tel: [insert]              Email: [insert]                Website: [insert] </a:t>
            </a:r>
          </a:p>
          <a:p>
            <a:pPr marL="269875"/>
            <a:endParaRPr lang="sl-SI" sz="800" dirty="0">
              <a:ea typeface="+mn-lt"/>
              <a:cs typeface="+mn-lt"/>
            </a:endParaRPr>
          </a:p>
          <a:p>
            <a:pPr marL="269875"/>
            <a:endParaRPr lang="sl-SI" sz="800" dirty="0">
              <a:ea typeface="+mn-lt"/>
              <a:cs typeface="+mn-lt"/>
            </a:endParaRPr>
          </a:p>
          <a:p>
            <a:pPr indent="0">
              <a:lnSpc>
                <a:spcPts val="2140"/>
              </a:lnSpc>
            </a:pPr>
            <a:r>
              <a:rPr lang="sl-SI" sz="2100" b="1" dirty="0">
                <a:ea typeface="+mn-lt"/>
                <a:cs typeface="+mn-lt"/>
              </a:rPr>
              <a:t>Files attached:</a:t>
            </a:r>
            <a:endParaRPr lang="sl-SI" sz="2100" b="1" dirty="0"/>
          </a:p>
          <a:p>
            <a:pPr marL="342900" indent="-342900">
              <a:lnSpc>
                <a:spcPts val="2140"/>
              </a:lnSpc>
              <a:buClr>
                <a:srgbClr val="459597"/>
              </a:buClr>
              <a:buFont typeface="Arial" panose="020B0604020202020204" pitchFamily="34" charset="0"/>
              <a:buChar char="•"/>
            </a:pPr>
            <a:r>
              <a:rPr lang="sl-SI" sz="2100" dirty="0">
                <a:ea typeface="+mn-lt"/>
                <a:cs typeface="+mn-lt"/>
              </a:rPr>
              <a:t>property policies or house rules</a:t>
            </a:r>
          </a:p>
          <a:p>
            <a:pPr marL="342900" indent="-342900">
              <a:lnSpc>
                <a:spcPts val="2140"/>
              </a:lnSpc>
              <a:buClr>
                <a:srgbClr val="459597"/>
              </a:buClr>
              <a:buFont typeface="Arial" panose="020B0604020202020204" pitchFamily="34" charset="0"/>
              <a:buChar char="•"/>
            </a:pPr>
            <a:r>
              <a:rPr lang="sl-SI" sz="2100" dirty="0">
                <a:ea typeface="+mn-lt"/>
                <a:cs typeface="+mn-lt"/>
              </a:rPr>
              <a:t>possibilities for additional activities at the destination, additional offers, etc.</a:t>
            </a: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marL="342900" indent="-342900">
              <a:lnSpc>
                <a:spcPts val="2140"/>
              </a:lnSpc>
              <a:buClr>
                <a:srgbClr val="459597"/>
              </a:buClr>
              <a:buFont typeface="Arial" panose="020B0604020202020204" pitchFamily="34" charset="0"/>
              <a:buChar char="•"/>
            </a:pPr>
            <a:endParaRPr lang="sl-SI" sz="2100" dirty="0">
              <a:ea typeface="Calibri"/>
              <a:cs typeface="Calibri"/>
            </a:endParaRPr>
          </a:p>
          <a:p>
            <a:pPr>
              <a:lnSpc>
                <a:spcPts val="2140"/>
              </a:lnSpc>
            </a:pPr>
            <a:endParaRPr lang="sl-SI" sz="2100" dirty="0">
              <a:ea typeface="Calibri"/>
              <a:cs typeface="Calibri"/>
            </a:endParaRPr>
          </a:p>
          <a:p>
            <a:pPr indent="0">
              <a:lnSpc>
                <a:spcPts val="2140"/>
              </a:lnSpc>
            </a:pPr>
            <a:endParaRPr lang="sl-SI" sz="2100" dirty="0">
              <a:ea typeface="Calibri"/>
              <a:cs typeface="Calibri"/>
            </a:endParaRPr>
          </a:p>
          <a:p>
            <a:pPr>
              <a:lnSpc>
                <a:spcPts val="2140"/>
              </a:lnSpc>
            </a:pPr>
            <a:endParaRPr lang="sl-SI" sz="2100" dirty="0">
              <a:ea typeface="Calibri"/>
              <a:cs typeface="Calibri"/>
            </a:endParaRPr>
          </a:p>
          <a:p>
            <a:pPr marL="269875">
              <a:lnSpc>
                <a:spcPts val="2120"/>
              </a:lnSpc>
            </a:pPr>
            <a:endParaRPr lang="sl-SI" sz="2100" dirty="0">
              <a:ea typeface="Calibri"/>
              <a:cs typeface="Calibri"/>
            </a:endParaRPr>
          </a:p>
          <a:p>
            <a:pPr>
              <a:lnSpc>
                <a:spcPts val="2120"/>
              </a:lnSpc>
            </a:pPr>
            <a:endParaRPr lang="sl-SI" sz="2100" dirty="0">
              <a:ea typeface="Calibri"/>
              <a:cs typeface="Calibri"/>
            </a:endParaRPr>
          </a:p>
        </p:txBody>
      </p:sp>
      <p:pic>
        <p:nvPicPr>
          <p:cNvPr id="14" name="Graphic 13" descr="Open envelope outline">
            <a:extLst>
              <a:ext uri="{FF2B5EF4-FFF2-40B4-BE49-F238E27FC236}">
                <a16:creationId xmlns:a16="http://schemas.microsoft.com/office/drawing/2014/main" id="{EF62404B-430B-39DD-71C9-9239AE14F11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539148" y="5245221"/>
            <a:ext cx="344808" cy="344808"/>
          </a:xfrm>
          <a:prstGeom prst="rect">
            <a:avLst/>
          </a:prstGeom>
        </p:spPr>
      </p:pic>
      <p:pic>
        <p:nvPicPr>
          <p:cNvPr id="16" name="Graphic 15" descr="Internet outline">
            <a:extLst>
              <a:ext uri="{FF2B5EF4-FFF2-40B4-BE49-F238E27FC236}">
                <a16:creationId xmlns:a16="http://schemas.microsoft.com/office/drawing/2014/main" id="{7C9FA53A-2EE8-FCE4-D395-8A62F83874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921188" y="5189025"/>
            <a:ext cx="457200" cy="457200"/>
          </a:xfrm>
          <a:prstGeom prst="rect">
            <a:avLst/>
          </a:prstGeom>
        </p:spPr>
      </p:pic>
      <p:pic>
        <p:nvPicPr>
          <p:cNvPr id="18" name="Graphic 17" descr="Smart Phone outline">
            <a:extLst>
              <a:ext uri="{FF2B5EF4-FFF2-40B4-BE49-F238E27FC236}">
                <a16:creationId xmlns:a16="http://schemas.microsoft.com/office/drawing/2014/main" id="{C3FC227A-126D-6988-7D7A-EBF6FEEB41E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595018" y="5245221"/>
            <a:ext cx="344808" cy="344808"/>
          </a:xfrm>
          <a:prstGeom prst="rect">
            <a:avLst/>
          </a:prstGeom>
        </p:spPr>
      </p:pic>
      <p:sp>
        <p:nvSpPr>
          <p:cNvPr id="2" name="Slide Number Placeholder 5">
            <a:extLst>
              <a:ext uri="{FF2B5EF4-FFF2-40B4-BE49-F238E27FC236}">
                <a16:creationId xmlns:a16="http://schemas.microsoft.com/office/drawing/2014/main" id="{76FFA997-3A47-9B81-1168-B73941325A22}"/>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31</a:t>
            </a:fld>
            <a:endParaRPr lang="fr-CA" sz="1200" dirty="0"/>
          </a:p>
        </p:txBody>
      </p:sp>
    </p:spTree>
    <p:extLst>
      <p:ext uri="{BB962C8B-B14F-4D97-AF65-F5344CB8AC3E}">
        <p14:creationId xmlns:p14="http://schemas.microsoft.com/office/powerpoint/2010/main" val="40931793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CCC37BB3-CD85-2142-761F-77AE95FC93D3}"/>
              </a:ext>
            </a:extLst>
          </p:cNvPr>
          <p:cNvSpPr>
            <a:spLocks noGrp="1"/>
          </p:cNvSpPr>
          <p:nvPr>
            <p:ph type="body" sz="quarter" idx="18"/>
          </p:nvPr>
        </p:nvSpPr>
        <p:spPr>
          <a:xfrm>
            <a:off x="615337" y="1548294"/>
            <a:ext cx="2975564" cy="1049221"/>
          </a:xfrm>
          <a:prstGeom prst="rect">
            <a:avLst/>
          </a:prstGeom>
        </p:spPr>
        <p:txBody>
          <a:bodyPr/>
          <a:lstStyle/>
          <a:p>
            <a:r>
              <a:rPr lang="en-US" dirty="0" err="1"/>
              <a:t>Pikol</a:t>
            </a:r>
            <a:r>
              <a:rPr lang="en-US" dirty="0"/>
              <a:t> Lake Village Wine Estate, Slovenia</a:t>
            </a:r>
          </a:p>
        </p:txBody>
      </p:sp>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Case Study</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452851" y="2019050"/>
            <a:ext cx="5944597"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sz="3000" b="1" dirty="0">
                <a:solidFill>
                  <a:srgbClr val="EC7C69"/>
                </a:solidFill>
              </a:rPr>
              <a:t>Information to Access </a:t>
            </a:r>
          </a:p>
          <a:p>
            <a:pPr>
              <a:lnSpc>
                <a:spcPts val="2340"/>
              </a:lnSpc>
              <a:buClr>
                <a:srgbClr val="EC7C69"/>
              </a:buClr>
            </a:pPr>
            <a:r>
              <a:rPr lang="en-IE" sz="3000" b="1" dirty="0">
                <a:solidFill>
                  <a:srgbClr val="EC7C69"/>
                </a:solidFill>
              </a:rPr>
              <a:t>Your Apartment</a:t>
            </a:r>
          </a:p>
          <a:p>
            <a:pPr>
              <a:lnSpc>
                <a:spcPts val="2340"/>
              </a:lnSpc>
              <a:buClr>
                <a:srgbClr val="EC7C69"/>
              </a:buClr>
            </a:pPr>
            <a:endParaRPr lang="en-IE" dirty="0"/>
          </a:p>
          <a:p>
            <a:pPr>
              <a:lnSpc>
                <a:spcPts val="2340"/>
              </a:lnSpc>
              <a:buClr>
                <a:srgbClr val="EC7C69"/>
              </a:buClr>
            </a:pPr>
            <a:r>
              <a:rPr lang="en-IE" dirty="0"/>
              <a:t>Self-check-in in one of the villas using </a:t>
            </a:r>
            <a:r>
              <a:rPr lang="en-IE" dirty="0" err="1"/>
              <a:t>Bentral</a:t>
            </a:r>
            <a:r>
              <a:rPr lang="en-IE" dirty="0"/>
              <a:t> Property Management System (PMS) </a:t>
            </a:r>
          </a:p>
          <a:p>
            <a:pPr>
              <a:lnSpc>
                <a:spcPts val="2340"/>
              </a:lnSpc>
              <a:buClr>
                <a:srgbClr val="EC7C69"/>
              </a:buClr>
            </a:pPr>
            <a:r>
              <a:rPr lang="en-IE" dirty="0"/>
              <a:t>in PIKOL Lake Village Wine Estate</a:t>
            </a:r>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32</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485403" y="613375"/>
            <a:ext cx="473925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First Floating Glamping In Slovenia</a:t>
            </a:r>
          </a:p>
          <a:p>
            <a:pPr>
              <a:lnSpc>
                <a:spcPts val="3720"/>
              </a:lnSpc>
            </a:pPr>
            <a:endParaRPr lang="en-US" dirty="0"/>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275385"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pic>
        <p:nvPicPr>
          <p:cNvPr id="8" name="Picture Placeholder 8" descr="Slika, ki vsebuje besede rastlina, drevo, hiša, stavba&#10;&#10;Vsebina, ustvarjena z UI, morda ni pravilna.">
            <a:extLst>
              <a:ext uri="{FF2B5EF4-FFF2-40B4-BE49-F238E27FC236}">
                <a16:creationId xmlns:a16="http://schemas.microsoft.com/office/drawing/2014/main" id="{6F5A1468-5DBC-48F5-B6C7-FB2943868265}"/>
              </a:ext>
            </a:extLst>
          </p:cNvPr>
          <p:cNvPicPr>
            <a:picLocks noChangeAspect="1"/>
          </p:cNvPicPr>
          <p:nvPr/>
        </p:nvPicPr>
        <p:blipFill rotWithShape="1">
          <a:blip r:embed="rId4"/>
          <a:srcRect l="3493" r="3493"/>
          <a:stretch/>
        </p:blipFill>
        <p:spPr>
          <a:xfrm>
            <a:off x="663476" y="3219247"/>
            <a:ext cx="4130197" cy="2486130"/>
          </a:xfrm>
          <a:prstGeom prst="rect">
            <a:avLst/>
          </a:prstGeom>
        </p:spPr>
      </p:pic>
      <p:sp>
        <p:nvSpPr>
          <p:cNvPr id="9" name="Oval 8">
            <a:extLst>
              <a:ext uri="{FF2B5EF4-FFF2-40B4-BE49-F238E27FC236}">
                <a16:creationId xmlns:a16="http://schemas.microsoft.com/office/drawing/2014/main" id="{6E80E4CE-1EE8-FD13-F7C7-1F7F418FF89B}"/>
              </a:ext>
            </a:extLst>
          </p:cNvPr>
          <p:cNvSpPr/>
          <p:nvPr/>
        </p:nvSpPr>
        <p:spPr>
          <a:xfrm>
            <a:off x="3789145" y="4707005"/>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D864281-E3BE-185C-AEF8-D89053C62FD9}"/>
              </a:ext>
            </a:extLst>
          </p:cNvPr>
          <p:cNvSpPr/>
          <p:nvPr/>
        </p:nvSpPr>
        <p:spPr>
          <a:xfrm>
            <a:off x="3787261" y="4692458"/>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5">
                  <a:extLst>
                    <a:ext uri="{A12FA001-AC4F-418D-AE19-62706E023703}">
                      <ahyp:hlinkClr xmlns:ahyp="http://schemas.microsoft.com/office/drawing/2018/hyperlinkcolor" val="tx"/>
                    </a:ext>
                  </a:extLst>
                </a:hlinkClick>
              </a:rPr>
              <a:t>Visit</a:t>
            </a:r>
            <a:endParaRPr lang="en-IE" sz="2800" b="1" dirty="0">
              <a:solidFill>
                <a:schemeClr val="bg1"/>
              </a:solidFill>
            </a:endParaRPr>
          </a:p>
        </p:txBody>
      </p:sp>
      <p:pic>
        <p:nvPicPr>
          <p:cNvPr id="11" name="Picture 10">
            <a:extLst>
              <a:ext uri="{FF2B5EF4-FFF2-40B4-BE49-F238E27FC236}">
                <a16:creationId xmlns:a16="http://schemas.microsoft.com/office/drawing/2014/main" id="{B71BFA05-278A-CBDB-90AF-F301F31436B7}"/>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6503926" y="4375810"/>
            <a:ext cx="3580276" cy="2659133"/>
          </a:xfrm>
          <a:prstGeom prst="rect">
            <a:avLst/>
          </a:prstGeom>
        </p:spPr>
      </p:pic>
    </p:spTree>
    <p:extLst>
      <p:ext uri="{BB962C8B-B14F-4D97-AF65-F5344CB8AC3E}">
        <p14:creationId xmlns:p14="http://schemas.microsoft.com/office/powerpoint/2010/main" val="1458162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6" name="Freeform 5">
            <a:extLst>
              <a:ext uri="{FF2B5EF4-FFF2-40B4-BE49-F238E27FC236}">
                <a16:creationId xmlns:a16="http://schemas.microsoft.com/office/drawing/2014/main" id="{36452537-EDC1-D8A6-1F4E-2D2B1AC50BC2}"/>
              </a:ext>
            </a:extLst>
          </p:cNvPr>
          <p:cNvSpPr/>
          <p:nvPr/>
        </p:nvSpPr>
        <p:spPr>
          <a:xfrm rot="10800000">
            <a:off x="6359237" y="1915081"/>
            <a:ext cx="4656982" cy="4942919"/>
          </a:xfrm>
          <a:custGeom>
            <a:avLst/>
            <a:gdLst>
              <a:gd name="connsiteX0" fmla="*/ 4283803 w 4656982"/>
              <a:gd name="connsiteY0" fmla="*/ 4942919 h 4942919"/>
              <a:gd name="connsiteX1" fmla="*/ 3866740 w 4656982"/>
              <a:gd name="connsiteY1" fmla="*/ 4942919 h 4942919"/>
              <a:gd name="connsiteX2" fmla="*/ 3759560 w 4656982"/>
              <a:gd name="connsiteY2" fmla="*/ 4942919 h 4942919"/>
              <a:gd name="connsiteX3" fmla="*/ 3591997 w 4656982"/>
              <a:gd name="connsiteY3" fmla="*/ 4942919 h 4942919"/>
              <a:gd name="connsiteX4" fmla="*/ 3342498 w 4656982"/>
              <a:gd name="connsiteY4" fmla="*/ 4942919 h 4942919"/>
              <a:gd name="connsiteX5" fmla="*/ 3174934 w 4656982"/>
              <a:gd name="connsiteY5" fmla="*/ 4942919 h 4942919"/>
              <a:gd name="connsiteX6" fmla="*/ 3067755 w 4656982"/>
              <a:gd name="connsiteY6" fmla="*/ 4942919 h 4942919"/>
              <a:gd name="connsiteX7" fmla="*/ 2650692 w 4656982"/>
              <a:gd name="connsiteY7" fmla="*/ 4942919 h 4942919"/>
              <a:gd name="connsiteX8" fmla="*/ 2252351 w 4656982"/>
              <a:gd name="connsiteY8" fmla="*/ 4942919 h 4942919"/>
              <a:gd name="connsiteX9" fmla="*/ 2252349 w 4656982"/>
              <a:gd name="connsiteY9" fmla="*/ 4942919 h 4942919"/>
              <a:gd name="connsiteX10" fmla="*/ 2041161 w 4656982"/>
              <a:gd name="connsiteY10" fmla="*/ 4942919 h 4942919"/>
              <a:gd name="connsiteX11" fmla="*/ 1835289 w 4656982"/>
              <a:gd name="connsiteY11" fmla="*/ 4942919 h 4942919"/>
              <a:gd name="connsiteX12" fmla="*/ 1835285 w 4656982"/>
              <a:gd name="connsiteY12" fmla="*/ 4942919 h 4942919"/>
              <a:gd name="connsiteX13" fmla="*/ 1728110 w 4656982"/>
              <a:gd name="connsiteY13" fmla="*/ 4942919 h 4942919"/>
              <a:gd name="connsiteX14" fmla="*/ 1728108 w 4656982"/>
              <a:gd name="connsiteY14" fmla="*/ 4942919 h 4942919"/>
              <a:gd name="connsiteX15" fmla="*/ 1624098 w 4656982"/>
              <a:gd name="connsiteY15" fmla="*/ 4942919 h 4942919"/>
              <a:gd name="connsiteX16" fmla="*/ 1560547 w 4656982"/>
              <a:gd name="connsiteY16" fmla="*/ 4942919 h 4942919"/>
              <a:gd name="connsiteX17" fmla="*/ 1560544 w 4656982"/>
              <a:gd name="connsiteY17" fmla="*/ 4942919 h 4942919"/>
              <a:gd name="connsiteX18" fmla="*/ 1516918 w 4656982"/>
              <a:gd name="connsiteY18" fmla="*/ 4942919 h 4942919"/>
              <a:gd name="connsiteX19" fmla="*/ 1349356 w 4656982"/>
              <a:gd name="connsiteY19" fmla="*/ 4942919 h 4942919"/>
              <a:gd name="connsiteX20" fmla="*/ 1311047 w 4656982"/>
              <a:gd name="connsiteY20" fmla="*/ 4942919 h 4942919"/>
              <a:gd name="connsiteX21" fmla="*/ 1311045 w 4656982"/>
              <a:gd name="connsiteY21" fmla="*/ 4942919 h 4942919"/>
              <a:gd name="connsiteX22" fmla="*/ 1143484 w 4656982"/>
              <a:gd name="connsiteY22" fmla="*/ 4942919 h 4942919"/>
              <a:gd name="connsiteX23" fmla="*/ 1143482 w 4656982"/>
              <a:gd name="connsiteY23" fmla="*/ 4942919 h 4942919"/>
              <a:gd name="connsiteX24" fmla="*/ 1099856 w 4656982"/>
              <a:gd name="connsiteY24" fmla="*/ 4942919 h 4942919"/>
              <a:gd name="connsiteX25" fmla="*/ 1036306 w 4656982"/>
              <a:gd name="connsiteY25" fmla="*/ 4942919 h 4942919"/>
              <a:gd name="connsiteX26" fmla="*/ 1036303 w 4656982"/>
              <a:gd name="connsiteY26" fmla="*/ 4942919 h 4942919"/>
              <a:gd name="connsiteX27" fmla="*/ 932293 w 4656982"/>
              <a:gd name="connsiteY27" fmla="*/ 4942919 h 4942919"/>
              <a:gd name="connsiteX28" fmla="*/ 825114 w 4656982"/>
              <a:gd name="connsiteY28" fmla="*/ 4942919 h 4942919"/>
              <a:gd name="connsiteX29" fmla="*/ 823785 w 4656982"/>
              <a:gd name="connsiteY29" fmla="*/ 4942919 h 4942919"/>
              <a:gd name="connsiteX30" fmla="*/ 619243 w 4656982"/>
              <a:gd name="connsiteY30" fmla="*/ 4942919 h 4942919"/>
              <a:gd name="connsiteX31" fmla="*/ 619241 w 4656982"/>
              <a:gd name="connsiteY31" fmla="*/ 4942919 h 4942919"/>
              <a:gd name="connsiteX32" fmla="*/ 574573 w 4656982"/>
              <a:gd name="connsiteY32" fmla="*/ 4942919 h 4942919"/>
              <a:gd name="connsiteX33" fmla="*/ 408051 w 4656982"/>
              <a:gd name="connsiteY33" fmla="*/ 4942919 h 4942919"/>
              <a:gd name="connsiteX34" fmla="*/ 9710 w 4656982"/>
              <a:gd name="connsiteY34" fmla="*/ 4942919 h 4942919"/>
              <a:gd name="connsiteX35" fmla="*/ 9708 w 4656982"/>
              <a:gd name="connsiteY35" fmla="*/ 4942919 h 4942919"/>
              <a:gd name="connsiteX36" fmla="*/ 0 w 4656982"/>
              <a:gd name="connsiteY36" fmla="*/ 4942919 h 4942919"/>
              <a:gd name="connsiteX37" fmla="*/ 0 w 4656982"/>
              <a:gd name="connsiteY37" fmla="*/ 4488156 h 4942919"/>
              <a:gd name="connsiteX38" fmla="*/ 0 w 4656982"/>
              <a:gd name="connsiteY38" fmla="*/ 4395248 h 4942919"/>
              <a:gd name="connsiteX39" fmla="*/ 0 w 4656982"/>
              <a:gd name="connsiteY39" fmla="*/ 3878463 h 4942919"/>
              <a:gd name="connsiteX40" fmla="*/ 0 w 4656982"/>
              <a:gd name="connsiteY40" fmla="*/ 3784480 h 4942919"/>
              <a:gd name="connsiteX41" fmla="*/ 0 w 4656982"/>
              <a:gd name="connsiteY41" fmla="*/ 3423700 h 4942919"/>
              <a:gd name="connsiteX42" fmla="*/ 0 w 4656982"/>
              <a:gd name="connsiteY42" fmla="*/ 3330792 h 4942919"/>
              <a:gd name="connsiteX43" fmla="*/ 0 w 4656982"/>
              <a:gd name="connsiteY43" fmla="*/ 2720024 h 4942919"/>
              <a:gd name="connsiteX44" fmla="*/ 0 w 4656982"/>
              <a:gd name="connsiteY44" fmla="*/ 1383449 h 4942919"/>
              <a:gd name="connsiteX45" fmla="*/ 0 w 4656982"/>
              <a:gd name="connsiteY45" fmla="*/ 1064456 h 4942919"/>
              <a:gd name="connsiteX46" fmla="*/ 0 w 4656982"/>
              <a:gd name="connsiteY46" fmla="*/ 318993 h 4942919"/>
              <a:gd name="connsiteX47" fmla="*/ 0 w 4656982"/>
              <a:gd name="connsiteY47" fmla="*/ 0 h 4942919"/>
              <a:gd name="connsiteX48" fmla="*/ 382886 w 4656982"/>
              <a:gd name="connsiteY48" fmla="*/ 0 h 4942919"/>
              <a:gd name="connsiteX49" fmla="*/ 382886 w 4656982"/>
              <a:gd name="connsiteY49" fmla="*/ 1 h 4942919"/>
              <a:gd name="connsiteX50" fmla="*/ 574574 w 4656982"/>
              <a:gd name="connsiteY50" fmla="*/ 1 h 4942919"/>
              <a:gd name="connsiteX51" fmla="*/ 574574 w 4656982"/>
              <a:gd name="connsiteY51" fmla="*/ 0 h 4942919"/>
              <a:gd name="connsiteX52" fmla="*/ 823785 w 4656982"/>
              <a:gd name="connsiteY52" fmla="*/ 0 h 4942919"/>
              <a:gd name="connsiteX53" fmla="*/ 992419 w 4656982"/>
              <a:gd name="connsiteY53" fmla="*/ 0 h 4942919"/>
              <a:gd name="connsiteX54" fmla="*/ 1409481 w 4656982"/>
              <a:gd name="connsiteY54" fmla="*/ 0 h 4942919"/>
              <a:gd name="connsiteX55" fmla="*/ 1516660 w 4656982"/>
              <a:gd name="connsiteY55" fmla="*/ 0 h 4942919"/>
              <a:gd name="connsiteX56" fmla="*/ 1684223 w 4656982"/>
              <a:gd name="connsiteY56" fmla="*/ 0 h 4942919"/>
              <a:gd name="connsiteX57" fmla="*/ 1933723 w 4656982"/>
              <a:gd name="connsiteY57" fmla="*/ 0 h 4942919"/>
              <a:gd name="connsiteX58" fmla="*/ 2101287 w 4656982"/>
              <a:gd name="connsiteY58" fmla="*/ 0 h 4942919"/>
              <a:gd name="connsiteX59" fmla="*/ 2208464 w 4656982"/>
              <a:gd name="connsiteY59" fmla="*/ 0 h 4942919"/>
              <a:gd name="connsiteX60" fmla="*/ 2625527 w 4656982"/>
              <a:gd name="connsiteY60" fmla="*/ 0 h 4942919"/>
              <a:gd name="connsiteX61" fmla="*/ 2625527 w 4656982"/>
              <a:gd name="connsiteY61" fmla="*/ 1 h 4942919"/>
              <a:gd name="connsiteX62" fmla="*/ 3023872 w 4656982"/>
              <a:gd name="connsiteY62" fmla="*/ 1 h 4942919"/>
              <a:gd name="connsiteX63" fmla="*/ 3440936 w 4656982"/>
              <a:gd name="connsiteY63" fmla="*/ 1 h 4942919"/>
              <a:gd name="connsiteX64" fmla="*/ 3548113 w 4656982"/>
              <a:gd name="connsiteY64" fmla="*/ 1 h 4942919"/>
              <a:gd name="connsiteX65" fmla="*/ 3715678 w 4656982"/>
              <a:gd name="connsiteY65" fmla="*/ 1 h 4942919"/>
              <a:gd name="connsiteX66" fmla="*/ 3965177 w 4656982"/>
              <a:gd name="connsiteY66" fmla="*/ 1 h 4942919"/>
              <a:gd name="connsiteX67" fmla="*/ 4132741 w 4656982"/>
              <a:gd name="connsiteY67" fmla="*/ 1 h 4942919"/>
              <a:gd name="connsiteX68" fmla="*/ 4239919 w 4656982"/>
              <a:gd name="connsiteY68" fmla="*/ 1 h 4942919"/>
              <a:gd name="connsiteX69" fmla="*/ 4656982 w 4656982"/>
              <a:gd name="connsiteY69" fmla="*/ 1 h 4942919"/>
              <a:gd name="connsiteX70" fmla="*/ 4656982 w 4656982"/>
              <a:gd name="connsiteY70" fmla="*/ 431818 h 4942919"/>
              <a:gd name="connsiteX71" fmla="*/ 4656982 w 4656982"/>
              <a:gd name="connsiteY71" fmla="*/ 497503 h 4942919"/>
              <a:gd name="connsiteX72" fmla="*/ 4656982 w 4656982"/>
              <a:gd name="connsiteY72" fmla="*/ 929320 h 4942919"/>
              <a:gd name="connsiteX73" fmla="*/ 4656982 w 4656982"/>
              <a:gd name="connsiteY73" fmla="*/ 1064457 h 4942919"/>
              <a:gd name="connsiteX74" fmla="*/ 4656982 w 4656982"/>
              <a:gd name="connsiteY74" fmla="*/ 1496274 h 4942919"/>
              <a:gd name="connsiteX75" fmla="*/ 4656982 w 4656982"/>
              <a:gd name="connsiteY75" fmla="*/ 1561959 h 4942919"/>
              <a:gd name="connsiteX76" fmla="*/ 4656982 w 4656982"/>
              <a:gd name="connsiteY76" fmla="*/ 1993776 h 4942919"/>
              <a:gd name="connsiteX77" fmla="*/ 4656982 w 4656982"/>
              <a:gd name="connsiteY77" fmla="*/ 2626862 h 4942919"/>
              <a:gd name="connsiteX78" fmla="*/ 4656982 w 4656982"/>
              <a:gd name="connsiteY78" fmla="*/ 3058679 h 4942919"/>
              <a:gd name="connsiteX79" fmla="*/ 4656982 w 4656982"/>
              <a:gd name="connsiteY79" fmla="*/ 3124365 h 4942919"/>
              <a:gd name="connsiteX80" fmla="*/ 4656982 w 4656982"/>
              <a:gd name="connsiteY80" fmla="*/ 3556182 h 4942919"/>
              <a:gd name="connsiteX81" fmla="*/ 4656982 w 4656982"/>
              <a:gd name="connsiteY81" fmla="*/ 3691318 h 4942919"/>
              <a:gd name="connsiteX82" fmla="*/ 4656982 w 4656982"/>
              <a:gd name="connsiteY82" fmla="*/ 4123135 h 4942919"/>
              <a:gd name="connsiteX83" fmla="*/ 4656982 w 4656982"/>
              <a:gd name="connsiteY83" fmla="*/ 4188821 h 4942919"/>
              <a:gd name="connsiteX84" fmla="*/ 4656982 w 4656982"/>
              <a:gd name="connsiteY84" fmla="*/ 4620638 h 4942919"/>
              <a:gd name="connsiteX85" fmla="*/ 4283803 w 4656982"/>
              <a:gd name="connsiteY85" fmla="*/ 4942919 h 4942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656982" h="4942919">
                <a:moveTo>
                  <a:pt x="4283803" y="4942919"/>
                </a:moveTo>
                <a:lnTo>
                  <a:pt x="3866740" y="4942919"/>
                </a:lnTo>
                <a:lnTo>
                  <a:pt x="3759560" y="4942919"/>
                </a:lnTo>
                <a:lnTo>
                  <a:pt x="3591997" y="4942919"/>
                </a:lnTo>
                <a:lnTo>
                  <a:pt x="3342498" y="4942919"/>
                </a:lnTo>
                <a:lnTo>
                  <a:pt x="3174934" y="4942919"/>
                </a:lnTo>
                <a:lnTo>
                  <a:pt x="3067755" y="4942919"/>
                </a:lnTo>
                <a:lnTo>
                  <a:pt x="2650692" y="4942919"/>
                </a:lnTo>
                <a:lnTo>
                  <a:pt x="2252351" y="4942919"/>
                </a:lnTo>
                <a:lnTo>
                  <a:pt x="2252349" y="4942919"/>
                </a:lnTo>
                <a:lnTo>
                  <a:pt x="2041161" y="4942919"/>
                </a:lnTo>
                <a:lnTo>
                  <a:pt x="1835289" y="4942919"/>
                </a:lnTo>
                <a:lnTo>
                  <a:pt x="1835285" y="4942919"/>
                </a:lnTo>
                <a:lnTo>
                  <a:pt x="1728110" y="4942919"/>
                </a:lnTo>
                <a:lnTo>
                  <a:pt x="1728108" y="4942919"/>
                </a:lnTo>
                <a:lnTo>
                  <a:pt x="1624098" y="4942919"/>
                </a:lnTo>
                <a:lnTo>
                  <a:pt x="1560547" y="4942919"/>
                </a:lnTo>
                <a:lnTo>
                  <a:pt x="1560544" y="4942919"/>
                </a:lnTo>
                <a:lnTo>
                  <a:pt x="1516918" y="4942919"/>
                </a:lnTo>
                <a:lnTo>
                  <a:pt x="1349356" y="4942919"/>
                </a:lnTo>
                <a:lnTo>
                  <a:pt x="1311047" y="4942919"/>
                </a:lnTo>
                <a:lnTo>
                  <a:pt x="1311045" y="4942919"/>
                </a:lnTo>
                <a:lnTo>
                  <a:pt x="1143484" y="4942919"/>
                </a:lnTo>
                <a:lnTo>
                  <a:pt x="1143482" y="4942919"/>
                </a:lnTo>
                <a:lnTo>
                  <a:pt x="1099856" y="4942919"/>
                </a:lnTo>
                <a:lnTo>
                  <a:pt x="1036306" y="4942919"/>
                </a:lnTo>
                <a:lnTo>
                  <a:pt x="1036303" y="4942919"/>
                </a:lnTo>
                <a:lnTo>
                  <a:pt x="932293" y="4942919"/>
                </a:lnTo>
                <a:lnTo>
                  <a:pt x="825114" y="4942919"/>
                </a:lnTo>
                <a:lnTo>
                  <a:pt x="823785" y="4942919"/>
                </a:lnTo>
                <a:lnTo>
                  <a:pt x="619243" y="4942919"/>
                </a:lnTo>
                <a:lnTo>
                  <a:pt x="619241" y="4942919"/>
                </a:lnTo>
                <a:lnTo>
                  <a:pt x="574573" y="4942919"/>
                </a:lnTo>
                <a:lnTo>
                  <a:pt x="408051" y="4942919"/>
                </a:lnTo>
                <a:lnTo>
                  <a:pt x="9710" y="4942919"/>
                </a:lnTo>
                <a:lnTo>
                  <a:pt x="9708" y="4942919"/>
                </a:lnTo>
                <a:lnTo>
                  <a:pt x="0" y="4942919"/>
                </a:lnTo>
                <a:lnTo>
                  <a:pt x="0" y="4488156"/>
                </a:lnTo>
                <a:lnTo>
                  <a:pt x="0" y="4395248"/>
                </a:lnTo>
                <a:lnTo>
                  <a:pt x="0" y="3878463"/>
                </a:lnTo>
                <a:lnTo>
                  <a:pt x="0" y="3784480"/>
                </a:lnTo>
                <a:lnTo>
                  <a:pt x="0" y="3423700"/>
                </a:lnTo>
                <a:lnTo>
                  <a:pt x="0" y="3330792"/>
                </a:lnTo>
                <a:lnTo>
                  <a:pt x="0" y="2720024"/>
                </a:lnTo>
                <a:lnTo>
                  <a:pt x="0" y="1383449"/>
                </a:lnTo>
                <a:lnTo>
                  <a:pt x="0" y="1064456"/>
                </a:lnTo>
                <a:lnTo>
                  <a:pt x="0" y="318993"/>
                </a:lnTo>
                <a:lnTo>
                  <a:pt x="0" y="0"/>
                </a:lnTo>
                <a:lnTo>
                  <a:pt x="382886" y="0"/>
                </a:lnTo>
                <a:lnTo>
                  <a:pt x="382886" y="1"/>
                </a:lnTo>
                <a:lnTo>
                  <a:pt x="574574" y="1"/>
                </a:lnTo>
                <a:lnTo>
                  <a:pt x="574574" y="0"/>
                </a:lnTo>
                <a:lnTo>
                  <a:pt x="823785" y="0"/>
                </a:lnTo>
                <a:lnTo>
                  <a:pt x="992419" y="0"/>
                </a:lnTo>
                <a:lnTo>
                  <a:pt x="1409481" y="0"/>
                </a:lnTo>
                <a:lnTo>
                  <a:pt x="1516660" y="0"/>
                </a:lnTo>
                <a:lnTo>
                  <a:pt x="1684223" y="0"/>
                </a:lnTo>
                <a:lnTo>
                  <a:pt x="1933723" y="0"/>
                </a:lnTo>
                <a:lnTo>
                  <a:pt x="2101287" y="0"/>
                </a:lnTo>
                <a:lnTo>
                  <a:pt x="2208464" y="0"/>
                </a:lnTo>
                <a:lnTo>
                  <a:pt x="2625527" y="0"/>
                </a:lnTo>
                <a:lnTo>
                  <a:pt x="2625527" y="1"/>
                </a:lnTo>
                <a:lnTo>
                  <a:pt x="3023872" y="1"/>
                </a:lnTo>
                <a:lnTo>
                  <a:pt x="3440936" y="1"/>
                </a:lnTo>
                <a:lnTo>
                  <a:pt x="3548113" y="1"/>
                </a:lnTo>
                <a:lnTo>
                  <a:pt x="3715678" y="1"/>
                </a:lnTo>
                <a:lnTo>
                  <a:pt x="3965177" y="1"/>
                </a:lnTo>
                <a:lnTo>
                  <a:pt x="4132741" y="1"/>
                </a:lnTo>
                <a:lnTo>
                  <a:pt x="4239919" y="1"/>
                </a:lnTo>
                <a:lnTo>
                  <a:pt x="4656982" y="1"/>
                </a:lnTo>
                <a:lnTo>
                  <a:pt x="4656982" y="431818"/>
                </a:lnTo>
                <a:lnTo>
                  <a:pt x="4656982" y="497503"/>
                </a:lnTo>
                <a:lnTo>
                  <a:pt x="4656982" y="929320"/>
                </a:lnTo>
                <a:lnTo>
                  <a:pt x="4656982" y="1064457"/>
                </a:lnTo>
                <a:lnTo>
                  <a:pt x="4656982" y="1496274"/>
                </a:lnTo>
                <a:lnTo>
                  <a:pt x="4656982" y="1561959"/>
                </a:lnTo>
                <a:lnTo>
                  <a:pt x="4656982" y="1993776"/>
                </a:lnTo>
                <a:lnTo>
                  <a:pt x="4656982" y="2626862"/>
                </a:lnTo>
                <a:lnTo>
                  <a:pt x="4656982" y="3058679"/>
                </a:lnTo>
                <a:lnTo>
                  <a:pt x="4656982" y="3124365"/>
                </a:lnTo>
                <a:lnTo>
                  <a:pt x="4656982" y="3556182"/>
                </a:lnTo>
                <a:lnTo>
                  <a:pt x="4656982" y="3691318"/>
                </a:lnTo>
                <a:lnTo>
                  <a:pt x="4656982" y="4123135"/>
                </a:lnTo>
                <a:lnTo>
                  <a:pt x="4656982" y="4188821"/>
                </a:lnTo>
                <a:lnTo>
                  <a:pt x="4656982" y="4620638"/>
                </a:lnTo>
                <a:cubicBezTo>
                  <a:pt x="4656982" y="4798155"/>
                  <a:pt x="4490579" y="4942919"/>
                  <a:pt x="4283803" y="494291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Example: </a:t>
            </a:r>
            <a:r>
              <a:rPr lang="en-US" dirty="0">
                <a:solidFill>
                  <a:srgbClr val="EC7C69"/>
                </a:solidFill>
              </a:rPr>
              <a:t>Lasting Impressions</a:t>
            </a:r>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33</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D4B51BCB-42B7-F1F0-EA7E-9D85F133E4F1}"/>
              </a:ext>
            </a:extLst>
          </p:cNvPr>
          <p:cNvSpPr txBox="1">
            <a:spLocks/>
          </p:cNvSpPr>
          <p:nvPr/>
        </p:nvSpPr>
        <p:spPr>
          <a:xfrm>
            <a:off x="629644" y="2892627"/>
            <a:ext cx="52031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Be consistent: </a:t>
            </a:r>
            <a:r>
              <a:rPr lang="en-GB" sz="2200" dirty="0">
                <a:solidFill>
                  <a:srgbClr val="414141"/>
                </a:solidFill>
              </a:rPr>
              <a:t>deliver what you promise in your listing.</a:t>
            </a:r>
          </a:p>
          <a:p>
            <a:pPr marL="342900" indent="-342900">
              <a:lnSpc>
                <a:spcPts val="2240"/>
              </a:lnSpc>
              <a:buClr>
                <a:srgbClr val="459597"/>
              </a:buClr>
              <a:buFont typeface="Arial" panose="020B0604020202020204" pitchFamily="34" charset="0"/>
              <a:buChar char="•"/>
            </a:pPr>
            <a:r>
              <a:rPr lang="en-GB" sz="2200" b="1" dirty="0">
                <a:solidFill>
                  <a:srgbClr val="EC7C69"/>
                </a:solidFill>
              </a:rPr>
              <a:t>Show you care respond quickly </a:t>
            </a:r>
            <a:r>
              <a:rPr lang="en-GB" sz="2200" dirty="0">
                <a:solidFill>
                  <a:srgbClr val="414141"/>
                </a:solidFill>
              </a:rPr>
              <a:t>to guest messages, even just to say, “I’ll check and get back to you.”</a:t>
            </a:r>
          </a:p>
          <a:p>
            <a:pPr marL="342900" indent="-342900">
              <a:lnSpc>
                <a:spcPts val="2240"/>
              </a:lnSpc>
              <a:buClr>
                <a:srgbClr val="459597"/>
              </a:buClr>
              <a:buFont typeface="Arial" panose="020B0604020202020204" pitchFamily="34" charset="0"/>
              <a:buChar char="•"/>
            </a:pPr>
            <a:r>
              <a:rPr lang="en-GB" sz="2200" b="1" dirty="0">
                <a:solidFill>
                  <a:srgbClr val="EC7C69"/>
                </a:solidFill>
              </a:rPr>
              <a:t>Go personal: </a:t>
            </a:r>
            <a:r>
              <a:rPr lang="en-GB" sz="2200" dirty="0">
                <a:solidFill>
                  <a:srgbClr val="414141"/>
                </a:solidFill>
              </a:rPr>
              <a:t>mention their name, refer to their reason for travel if known, or offer a tailored suggestion (e.g. nearby vegan cafe if they asked about food).</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F3CA5C7F-BBB1-9274-8BB9-1978E122F282}"/>
              </a:ext>
            </a:extLst>
          </p:cNvPr>
          <p:cNvSpPr txBox="1">
            <a:spLocks/>
          </p:cNvSpPr>
          <p:nvPr/>
        </p:nvSpPr>
        <p:spPr>
          <a:xfrm>
            <a:off x="6772509" y="2252263"/>
            <a:ext cx="378465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Use message templates with space to personalize (</a:t>
            </a:r>
            <a:r>
              <a:rPr lang="en-IE" sz="2200" i="1" dirty="0"/>
              <a:t>e.g. “Hi [Name], have a great stay in Maribor – the weather looks perfect </a:t>
            </a:r>
            <a:r>
              <a:rPr lang="en-IE" sz="2200" dirty="0"/>
              <a:t>for exploring today!”).</a:t>
            </a:r>
          </a:p>
          <a:p>
            <a:pPr marL="342900" indent="-342900" algn="l">
              <a:lnSpc>
                <a:spcPts val="2340"/>
              </a:lnSpc>
              <a:spcBef>
                <a:spcPts val="0"/>
              </a:spcBef>
              <a:buFont typeface="Arial" panose="020B0604020202020204" pitchFamily="34" charset="0"/>
              <a:buChar char="•"/>
            </a:pPr>
            <a:r>
              <a:rPr lang="en-IE" sz="2200" dirty="0"/>
              <a:t>Ask for honest feedback and act on it to show improvement.</a:t>
            </a:r>
          </a:p>
          <a:p>
            <a:pPr marL="342900" indent="-342900" algn="l">
              <a:lnSpc>
                <a:spcPts val="2340"/>
              </a:lnSpc>
              <a:spcBef>
                <a:spcPts val="0"/>
              </a:spcBef>
              <a:buFont typeface="Arial" panose="020B0604020202020204" pitchFamily="34" charset="0"/>
              <a:buChar char="•"/>
            </a:pPr>
            <a:r>
              <a:rPr lang="en-IE" sz="2200" dirty="0"/>
              <a:t>Keep a small guestbook or feedback card on site.</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360599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6A96B-E497-1DA6-6BA9-1788A978AAC1}"/>
            </a:ext>
          </a:extLst>
        </p:cNvPr>
        <p:cNvGrpSpPr/>
        <p:nvPr/>
      </p:nvGrpSpPr>
      <p:grpSpPr>
        <a:xfrm>
          <a:off x="0" y="0"/>
          <a:ext cx="0" cy="0"/>
          <a:chOff x="0" y="0"/>
          <a:chExt cx="0" cy="0"/>
        </a:xfrm>
      </p:grpSpPr>
      <p:sp>
        <p:nvSpPr>
          <p:cNvPr id="27" name="Freeform 26">
            <a:extLst>
              <a:ext uri="{FF2B5EF4-FFF2-40B4-BE49-F238E27FC236}">
                <a16:creationId xmlns:a16="http://schemas.microsoft.com/office/drawing/2014/main" id="{8602243A-A8E5-D728-1D5C-8669FAB7A978}"/>
              </a:ext>
            </a:extLst>
          </p:cNvPr>
          <p:cNvSpPr/>
          <p:nvPr/>
        </p:nvSpPr>
        <p:spPr>
          <a:xfrm>
            <a:off x="5444836" y="-9524"/>
            <a:ext cx="6747166" cy="5896454"/>
          </a:xfrm>
          <a:custGeom>
            <a:avLst/>
            <a:gdLst>
              <a:gd name="connsiteX0" fmla="*/ 100484 w 6747166"/>
              <a:gd name="connsiteY0" fmla="*/ 0 h 5896454"/>
              <a:gd name="connsiteX1" fmla="*/ 6747165 w 6747166"/>
              <a:gd name="connsiteY1" fmla="*/ 0 h 5896454"/>
              <a:gd name="connsiteX2" fmla="*/ 6747166 w 6747166"/>
              <a:gd name="connsiteY2" fmla="*/ 4370799 h 5896454"/>
              <a:gd name="connsiteX3" fmla="*/ 6701832 w 6747166"/>
              <a:gd name="connsiteY3" fmla="*/ 4426118 h 5896454"/>
              <a:gd name="connsiteX4" fmla="*/ 3980302 w 6747166"/>
              <a:gd name="connsiteY4" fmla="*/ 5895522 h 5896454"/>
              <a:gd name="connsiteX5" fmla="*/ 3891611 w 6747166"/>
              <a:gd name="connsiteY5" fmla="*/ 5664719 h 5896454"/>
              <a:gd name="connsiteX6" fmla="*/ 4734676 w 6747166"/>
              <a:gd name="connsiteY6" fmla="*/ 4870808 h 5896454"/>
              <a:gd name="connsiteX7" fmla="*/ 4576536 w 6747166"/>
              <a:gd name="connsiteY7" fmla="*/ 4607950 h 5896454"/>
              <a:gd name="connsiteX8" fmla="*/ 3526179 w 6747166"/>
              <a:gd name="connsiteY8" fmla="*/ 4670991 h 5896454"/>
              <a:gd name="connsiteX9" fmla="*/ 11799 w 6747166"/>
              <a:gd name="connsiteY9" fmla="*/ 564654 h 5896454"/>
              <a:gd name="connsiteX10" fmla="*/ 12868 w 6747166"/>
              <a:gd name="connsiteY10" fmla="*/ 564654 h 5896454"/>
              <a:gd name="connsiteX11" fmla="*/ 96749 w 6747166"/>
              <a:gd name="connsiteY11" fmla="*/ 14098 h 58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7166" h="5896454">
                <a:moveTo>
                  <a:pt x="100484" y="0"/>
                </a:moveTo>
                <a:lnTo>
                  <a:pt x="6747165" y="0"/>
                </a:lnTo>
                <a:lnTo>
                  <a:pt x="6747166" y="4370799"/>
                </a:lnTo>
                <a:lnTo>
                  <a:pt x="6701832" y="4426118"/>
                </a:lnTo>
                <a:cubicBezTo>
                  <a:pt x="5982782" y="5252804"/>
                  <a:pt x="5010092" y="5783327"/>
                  <a:pt x="3980302" y="5895522"/>
                </a:cubicBezTo>
                <a:cubicBezTo>
                  <a:pt x="3848870" y="5910480"/>
                  <a:pt x="3784758" y="5741655"/>
                  <a:pt x="3891611" y="5664719"/>
                </a:cubicBezTo>
                <a:cubicBezTo>
                  <a:pt x="4200414" y="5441398"/>
                  <a:pt x="4484642" y="5174268"/>
                  <a:pt x="4734676" y="4870808"/>
                </a:cubicBezTo>
                <a:cubicBezTo>
                  <a:pt x="4831912" y="4753270"/>
                  <a:pt x="4727200" y="4578033"/>
                  <a:pt x="4576536" y="4607950"/>
                </a:cubicBezTo>
                <a:cubicBezTo>
                  <a:pt x="4238882" y="4675270"/>
                  <a:pt x="3886268" y="4698775"/>
                  <a:pt x="3526179" y="4670991"/>
                </a:cubicBezTo>
                <a:cubicBezTo>
                  <a:pt x="1423320" y="4508579"/>
                  <a:pt x="-152753" y="2667512"/>
                  <a:pt x="11799" y="564654"/>
                </a:cubicBezTo>
                <a:lnTo>
                  <a:pt x="12868" y="564654"/>
                </a:lnTo>
                <a:cubicBezTo>
                  <a:pt x="27829" y="376595"/>
                  <a:pt x="56145" y="192808"/>
                  <a:pt x="96749" y="14098"/>
                </a:cubicBezTo>
                <a:close/>
              </a:path>
            </a:pathLst>
          </a:custGeom>
          <a:solidFill>
            <a:srgbClr val="459597"/>
          </a:solidFill>
          <a:ln w="9534" cap="flat">
            <a:noFill/>
            <a:prstDash val="solid"/>
            <a:miter/>
          </a:ln>
        </p:spPr>
        <p:txBody>
          <a:bodyPr wrap="square" rtlCol="0" anchor="ctr">
            <a:noAutofit/>
          </a:bodyPr>
          <a:lstStyle/>
          <a:p>
            <a:endParaRPr lang="en-US"/>
          </a:p>
        </p:txBody>
      </p:sp>
      <p:sp>
        <p:nvSpPr>
          <p:cNvPr id="11" name="Freeform 10">
            <a:extLst>
              <a:ext uri="{FF2B5EF4-FFF2-40B4-BE49-F238E27FC236}">
                <a16:creationId xmlns:a16="http://schemas.microsoft.com/office/drawing/2014/main" id="{C87718EF-CFD5-30D9-A65C-A9CB4939073E}"/>
              </a:ext>
            </a:extLst>
          </p:cNvPr>
          <p:cNvSpPr/>
          <p:nvPr/>
        </p:nvSpPr>
        <p:spPr>
          <a:xfrm>
            <a:off x="2591100" y="1874559"/>
            <a:ext cx="4591442" cy="5185062"/>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15" name="Text Placeholder 4">
            <a:extLst>
              <a:ext uri="{FF2B5EF4-FFF2-40B4-BE49-F238E27FC236}">
                <a16:creationId xmlns:a16="http://schemas.microsoft.com/office/drawing/2014/main" id="{FCA4B01C-1D93-BC60-1D18-469926E7EE02}"/>
              </a:ext>
            </a:extLst>
          </p:cNvPr>
          <p:cNvSpPr txBox="1">
            <a:spLocks/>
          </p:cNvSpPr>
          <p:nvPr/>
        </p:nvSpPr>
        <p:spPr>
          <a:xfrm>
            <a:off x="7572143" y="895020"/>
            <a:ext cx="3311237" cy="120219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3240"/>
              </a:lnSpc>
              <a:buClr>
                <a:srgbClr val="459597"/>
              </a:buClr>
            </a:pPr>
            <a:r>
              <a:rPr lang="en-GB" sz="3200" i="1" dirty="0">
                <a:solidFill>
                  <a:schemeClr val="bg1"/>
                </a:solidFill>
              </a:rPr>
              <a:t>“Dear James, great question - I’ll double-check and get back to you within the hour.”</a:t>
            </a:r>
          </a:p>
        </p:txBody>
      </p:sp>
      <p:sp>
        <p:nvSpPr>
          <p:cNvPr id="17" name="Text Placeholder 5">
            <a:extLst>
              <a:ext uri="{FF2B5EF4-FFF2-40B4-BE49-F238E27FC236}">
                <a16:creationId xmlns:a16="http://schemas.microsoft.com/office/drawing/2014/main" id="{68FED026-5331-385E-30D3-143404CEDD34}"/>
              </a:ext>
            </a:extLst>
          </p:cNvPr>
          <p:cNvSpPr txBox="1">
            <a:spLocks/>
          </p:cNvSpPr>
          <p:nvPr/>
        </p:nvSpPr>
        <p:spPr>
          <a:xfrm>
            <a:off x="3372843" y="3549692"/>
            <a:ext cx="30279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900"/>
              </a:lnSpc>
            </a:pPr>
            <a:r>
              <a:rPr lang="en-US" dirty="0">
                <a:solidFill>
                  <a:schemeClr val="bg1"/>
                </a:solidFill>
              </a:rPr>
              <a:t>Quick &amp; Caring Communication: </a:t>
            </a:r>
          </a:p>
        </p:txBody>
      </p:sp>
      <p:sp>
        <p:nvSpPr>
          <p:cNvPr id="18" name="Text Placeholder 4">
            <a:extLst>
              <a:ext uri="{FF2B5EF4-FFF2-40B4-BE49-F238E27FC236}">
                <a16:creationId xmlns:a16="http://schemas.microsoft.com/office/drawing/2014/main" id="{8BF1EEB8-9808-E469-C1AA-8577BC80BB5D}"/>
              </a:ext>
            </a:extLst>
          </p:cNvPr>
          <p:cNvSpPr txBox="1">
            <a:spLocks/>
          </p:cNvSpPr>
          <p:nvPr/>
        </p:nvSpPr>
        <p:spPr>
          <a:xfrm>
            <a:off x="3372844" y="4425733"/>
            <a:ext cx="317951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2240"/>
              </a:lnSpc>
              <a:buClr>
                <a:srgbClr val="459597"/>
              </a:buClr>
            </a:pPr>
            <a:r>
              <a:rPr lang="en-GB" sz="2200" dirty="0">
                <a:solidFill>
                  <a:schemeClr val="bg1"/>
                </a:solidFill>
              </a:rPr>
              <a:t>Sara responds to all guest messages within 1 hour. If she doesn’t have an immediate answer, she replies with:</a:t>
            </a:r>
          </a:p>
          <a:p>
            <a:pPr indent="0" algn="ctr">
              <a:lnSpc>
                <a:spcPts val="2240"/>
              </a:lnSpc>
              <a:buClr>
                <a:srgbClr val="459597"/>
              </a:buClr>
            </a:pPr>
            <a:endParaRPr lang="en-GB" sz="2200" dirty="0">
              <a:solidFill>
                <a:schemeClr val="bg1"/>
              </a:solidFill>
            </a:endParaRPr>
          </a:p>
          <a:p>
            <a:pPr indent="0" algn="ctr">
              <a:lnSpc>
                <a:spcPts val="2240"/>
              </a:lnSpc>
              <a:buClr>
                <a:srgbClr val="459597"/>
              </a:buClr>
            </a:pPr>
            <a:endParaRPr lang="en-GB" sz="2200" dirty="0">
              <a:solidFill>
                <a:schemeClr val="bg1"/>
              </a:solidFill>
            </a:endParaRPr>
          </a:p>
        </p:txBody>
      </p:sp>
      <p:sp>
        <p:nvSpPr>
          <p:cNvPr id="19" name="Text Placeholder 3">
            <a:extLst>
              <a:ext uri="{FF2B5EF4-FFF2-40B4-BE49-F238E27FC236}">
                <a16:creationId xmlns:a16="http://schemas.microsoft.com/office/drawing/2014/main" id="{422EA20D-FD4B-67B9-809A-C60B366A655F}"/>
              </a:ext>
            </a:extLst>
          </p:cNvPr>
          <p:cNvSpPr txBox="1">
            <a:spLocks/>
          </p:cNvSpPr>
          <p:nvPr/>
        </p:nvSpPr>
        <p:spPr>
          <a:xfrm>
            <a:off x="609624" y="493193"/>
            <a:ext cx="425332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Building Trust and Lasting Impressions</a:t>
            </a:r>
          </a:p>
        </p:txBody>
      </p:sp>
      <p:cxnSp>
        <p:nvCxnSpPr>
          <p:cNvPr id="20" name="Straight Connector 19">
            <a:extLst>
              <a:ext uri="{FF2B5EF4-FFF2-40B4-BE49-F238E27FC236}">
                <a16:creationId xmlns:a16="http://schemas.microsoft.com/office/drawing/2014/main" id="{C9727771-F721-CA5F-9117-226F6160BBEB}"/>
              </a:ext>
            </a:extLst>
          </p:cNvPr>
          <p:cNvCxnSpPr>
            <a:cxnSpLocks/>
          </p:cNvCxnSpPr>
          <p:nvPr/>
        </p:nvCxnSpPr>
        <p:spPr>
          <a:xfrm>
            <a:off x="0" y="1665608"/>
            <a:ext cx="48629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BD512EFB-9945-51A2-D856-BE4EDC09FF59}"/>
              </a:ext>
            </a:extLst>
          </p:cNvPr>
          <p:cNvSpPr txBox="1"/>
          <p:nvPr/>
        </p:nvSpPr>
        <p:spPr>
          <a:xfrm>
            <a:off x="7034781" y="5886929"/>
            <a:ext cx="4028708" cy="660502"/>
          </a:xfrm>
          <a:prstGeom prst="rect">
            <a:avLst/>
          </a:prstGeom>
          <a:noFill/>
        </p:spPr>
        <p:txBody>
          <a:bodyPr wrap="square" anchor="ctr">
            <a:spAutoFit/>
          </a:bodyPr>
          <a:lstStyle/>
          <a:p>
            <a:pPr indent="0">
              <a:lnSpc>
                <a:spcPts val="2240"/>
              </a:lnSpc>
              <a:buClr>
                <a:srgbClr val="459597"/>
              </a:buClr>
            </a:pPr>
            <a:r>
              <a:rPr lang="en-IE" sz="2200" dirty="0">
                <a:solidFill>
                  <a:srgbClr val="414141"/>
                </a:solidFill>
              </a:rPr>
              <a:t>This builds trust and reassures guests that their needs matter</a:t>
            </a:r>
            <a:endParaRPr lang="en-GB" sz="2200" dirty="0">
              <a:solidFill>
                <a:srgbClr val="414141"/>
              </a:solidFill>
            </a:endParaRPr>
          </a:p>
        </p:txBody>
      </p:sp>
      <p:sp>
        <p:nvSpPr>
          <p:cNvPr id="34" name="Slide Number Placeholder 5">
            <a:extLst>
              <a:ext uri="{FF2B5EF4-FFF2-40B4-BE49-F238E27FC236}">
                <a16:creationId xmlns:a16="http://schemas.microsoft.com/office/drawing/2014/main" id="{7B940AD4-3A79-0CC8-DF56-8F4601B85E7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34</a:t>
            </a:fld>
            <a:endParaRPr lang="fr-CA" sz="1200" dirty="0"/>
          </a:p>
        </p:txBody>
      </p:sp>
      <p:pic>
        <p:nvPicPr>
          <p:cNvPr id="36" name="Picture 35">
            <a:extLst>
              <a:ext uri="{FF2B5EF4-FFF2-40B4-BE49-F238E27FC236}">
                <a16:creationId xmlns:a16="http://schemas.microsoft.com/office/drawing/2014/main" id="{B825F0D6-00B9-3C8C-7BF6-6101BA770E21}"/>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1505274" y="5302967"/>
            <a:ext cx="3580276" cy="2123680"/>
          </a:xfrm>
          <a:prstGeom prst="rect">
            <a:avLst/>
          </a:prstGeom>
        </p:spPr>
      </p:pic>
    </p:spTree>
    <p:extLst>
      <p:ext uri="{BB962C8B-B14F-4D97-AF65-F5344CB8AC3E}">
        <p14:creationId xmlns:p14="http://schemas.microsoft.com/office/powerpoint/2010/main" val="3446781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EFDB3-28A2-E133-4B8C-D6BD16A56C03}"/>
            </a:ext>
          </a:extLst>
        </p:cNvPr>
        <p:cNvGrpSpPr/>
        <p:nvPr/>
      </p:nvGrpSpPr>
      <p:grpSpPr>
        <a:xfrm>
          <a:off x="0" y="0"/>
          <a:ext cx="0" cy="0"/>
          <a:chOff x="0" y="0"/>
          <a:chExt cx="0" cy="0"/>
        </a:xfrm>
      </p:grpSpPr>
      <p:sp>
        <p:nvSpPr>
          <p:cNvPr id="27" name="Freeform 26">
            <a:extLst>
              <a:ext uri="{FF2B5EF4-FFF2-40B4-BE49-F238E27FC236}">
                <a16:creationId xmlns:a16="http://schemas.microsoft.com/office/drawing/2014/main" id="{0F862C2A-CB8C-E9A1-9A1D-1CEFF6E6C515}"/>
              </a:ext>
            </a:extLst>
          </p:cNvPr>
          <p:cNvSpPr/>
          <p:nvPr/>
        </p:nvSpPr>
        <p:spPr>
          <a:xfrm>
            <a:off x="5444836" y="-9524"/>
            <a:ext cx="6747166" cy="5896454"/>
          </a:xfrm>
          <a:custGeom>
            <a:avLst/>
            <a:gdLst>
              <a:gd name="connsiteX0" fmla="*/ 100484 w 6747166"/>
              <a:gd name="connsiteY0" fmla="*/ 0 h 5896454"/>
              <a:gd name="connsiteX1" fmla="*/ 6747165 w 6747166"/>
              <a:gd name="connsiteY1" fmla="*/ 0 h 5896454"/>
              <a:gd name="connsiteX2" fmla="*/ 6747166 w 6747166"/>
              <a:gd name="connsiteY2" fmla="*/ 4370799 h 5896454"/>
              <a:gd name="connsiteX3" fmla="*/ 6701832 w 6747166"/>
              <a:gd name="connsiteY3" fmla="*/ 4426118 h 5896454"/>
              <a:gd name="connsiteX4" fmla="*/ 3980302 w 6747166"/>
              <a:gd name="connsiteY4" fmla="*/ 5895522 h 5896454"/>
              <a:gd name="connsiteX5" fmla="*/ 3891611 w 6747166"/>
              <a:gd name="connsiteY5" fmla="*/ 5664719 h 5896454"/>
              <a:gd name="connsiteX6" fmla="*/ 4734676 w 6747166"/>
              <a:gd name="connsiteY6" fmla="*/ 4870808 h 5896454"/>
              <a:gd name="connsiteX7" fmla="*/ 4576536 w 6747166"/>
              <a:gd name="connsiteY7" fmla="*/ 4607950 h 5896454"/>
              <a:gd name="connsiteX8" fmla="*/ 3526179 w 6747166"/>
              <a:gd name="connsiteY8" fmla="*/ 4670991 h 5896454"/>
              <a:gd name="connsiteX9" fmla="*/ 11799 w 6747166"/>
              <a:gd name="connsiteY9" fmla="*/ 564654 h 5896454"/>
              <a:gd name="connsiteX10" fmla="*/ 12868 w 6747166"/>
              <a:gd name="connsiteY10" fmla="*/ 564654 h 5896454"/>
              <a:gd name="connsiteX11" fmla="*/ 96749 w 6747166"/>
              <a:gd name="connsiteY11" fmla="*/ 14098 h 58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7166" h="5896454">
                <a:moveTo>
                  <a:pt x="100484" y="0"/>
                </a:moveTo>
                <a:lnTo>
                  <a:pt x="6747165" y="0"/>
                </a:lnTo>
                <a:lnTo>
                  <a:pt x="6747166" y="4370799"/>
                </a:lnTo>
                <a:lnTo>
                  <a:pt x="6701832" y="4426118"/>
                </a:lnTo>
                <a:cubicBezTo>
                  <a:pt x="5982782" y="5252804"/>
                  <a:pt x="5010092" y="5783327"/>
                  <a:pt x="3980302" y="5895522"/>
                </a:cubicBezTo>
                <a:cubicBezTo>
                  <a:pt x="3848870" y="5910480"/>
                  <a:pt x="3784758" y="5741655"/>
                  <a:pt x="3891611" y="5664719"/>
                </a:cubicBezTo>
                <a:cubicBezTo>
                  <a:pt x="4200414" y="5441398"/>
                  <a:pt x="4484642" y="5174268"/>
                  <a:pt x="4734676" y="4870808"/>
                </a:cubicBezTo>
                <a:cubicBezTo>
                  <a:pt x="4831912" y="4753270"/>
                  <a:pt x="4727200" y="4578033"/>
                  <a:pt x="4576536" y="4607950"/>
                </a:cubicBezTo>
                <a:cubicBezTo>
                  <a:pt x="4238882" y="4675270"/>
                  <a:pt x="3886268" y="4698775"/>
                  <a:pt x="3526179" y="4670991"/>
                </a:cubicBezTo>
                <a:cubicBezTo>
                  <a:pt x="1423320" y="4508579"/>
                  <a:pt x="-152753" y="2667512"/>
                  <a:pt x="11799" y="564654"/>
                </a:cubicBezTo>
                <a:lnTo>
                  <a:pt x="12868" y="564654"/>
                </a:lnTo>
                <a:cubicBezTo>
                  <a:pt x="27829" y="376595"/>
                  <a:pt x="56145" y="192808"/>
                  <a:pt x="96749" y="14098"/>
                </a:cubicBezTo>
                <a:close/>
              </a:path>
            </a:pathLst>
          </a:custGeom>
          <a:solidFill>
            <a:srgbClr val="459597"/>
          </a:solidFill>
          <a:ln w="9534" cap="flat">
            <a:noFill/>
            <a:prstDash val="solid"/>
            <a:miter/>
          </a:ln>
        </p:spPr>
        <p:txBody>
          <a:bodyPr wrap="square" rtlCol="0" anchor="ctr">
            <a:noAutofit/>
          </a:bodyPr>
          <a:lstStyle/>
          <a:p>
            <a:endParaRPr lang="en-US"/>
          </a:p>
        </p:txBody>
      </p:sp>
      <p:sp>
        <p:nvSpPr>
          <p:cNvPr id="11" name="Freeform 10">
            <a:extLst>
              <a:ext uri="{FF2B5EF4-FFF2-40B4-BE49-F238E27FC236}">
                <a16:creationId xmlns:a16="http://schemas.microsoft.com/office/drawing/2014/main" id="{6F41A5B2-C60C-3392-22FD-3F79ED87FCFA}"/>
              </a:ext>
            </a:extLst>
          </p:cNvPr>
          <p:cNvSpPr/>
          <p:nvPr/>
        </p:nvSpPr>
        <p:spPr>
          <a:xfrm rot="17100000">
            <a:off x="2111268" y="1792078"/>
            <a:ext cx="4591442" cy="5185062"/>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15" name="Text Placeholder 4">
            <a:extLst>
              <a:ext uri="{FF2B5EF4-FFF2-40B4-BE49-F238E27FC236}">
                <a16:creationId xmlns:a16="http://schemas.microsoft.com/office/drawing/2014/main" id="{AC167498-05AE-5FB8-47EF-60C639BD65AE}"/>
              </a:ext>
            </a:extLst>
          </p:cNvPr>
          <p:cNvSpPr txBox="1">
            <a:spLocks/>
          </p:cNvSpPr>
          <p:nvPr/>
        </p:nvSpPr>
        <p:spPr>
          <a:xfrm>
            <a:off x="6758609" y="895020"/>
            <a:ext cx="4124771" cy="120219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3240"/>
              </a:lnSpc>
              <a:buClr>
                <a:srgbClr val="459597"/>
              </a:buClr>
            </a:pPr>
            <a:r>
              <a:rPr lang="en-GB" sz="3200" i="1" dirty="0">
                <a:solidFill>
                  <a:schemeClr val="bg1"/>
                </a:solidFill>
              </a:rPr>
              <a:t> “Hi Lena and Marco, congratulations! I’ve left a small bottle of sparkling wine for you in the fridge. Enjoy your time in Maribor!”</a:t>
            </a:r>
          </a:p>
          <a:p>
            <a:pPr indent="0" algn="ctr">
              <a:lnSpc>
                <a:spcPts val="3240"/>
              </a:lnSpc>
              <a:buClr>
                <a:srgbClr val="459597"/>
              </a:buClr>
            </a:pPr>
            <a:endParaRPr lang="en-GB" sz="3200" i="1" dirty="0">
              <a:solidFill>
                <a:schemeClr val="bg1"/>
              </a:solidFill>
            </a:endParaRPr>
          </a:p>
        </p:txBody>
      </p:sp>
      <p:sp>
        <p:nvSpPr>
          <p:cNvPr id="17" name="Text Placeholder 5">
            <a:extLst>
              <a:ext uri="{FF2B5EF4-FFF2-40B4-BE49-F238E27FC236}">
                <a16:creationId xmlns:a16="http://schemas.microsoft.com/office/drawing/2014/main" id="{3CF3FE18-90DB-F0ED-8DEA-E80AA42E2A44}"/>
              </a:ext>
            </a:extLst>
          </p:cNvPr>
          <p:cNvSpPr txBox="1">
            <a:spLocks/>
          </p:cNvSpPr>
          <p:nvPr/>
        </p:nvSpPr>
        <p:spPr>
          <a:xfrm>
            <a:off x="3068044" y="3340557"/>
            <a:ext cx="30279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900"/>
              </a:lnSpc>
            </a:pPr>
            <a:r>
              <a:rPr lang="en-US" dirty="0">
                <a:solidFill>
                  <a:schemeClr val="bg1"/>
                </a:solidFill>
              </a:rPr>
              <a:t>Personalized Touches:</a:t>
            </a:r>
          </a:p>
        </p:txBody>
      </p:sp>
      <p:sp>
        <p:nvSpPr>
          <p:cNvPr id="18" name="Text Placeholder 4">
            <a:extLst>
              <a:ext uri="{FF2B5EF4-FFF2-40B4-BE49-F238E27FC236}">
                <a16:creationId xmlns:a16="http://schemas.microsoft.com/office/drawing/2014/main" id="{F94765D8-21AC-A3DA-783D-1F8BEB6156A3}"/>
              </a:ext>
            </a:extLst>
          </p:cNvPr>
          <p:cNvSpPr txBox="1">
            <a:spLocks/>
          </p:cNvSpPr>
          <p:nvPr/>
        </p:nvSpPr>
        <p:spPr>
          <a:xfrm>
            <a:off x="3068045" y="4216598"/>
            <a:ext cx="317951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2240"/>
              </a:lnSpc>
              <a:buClr>
                <a:srgbClr val="459597"/>
              </a:buClr>
            </a:pPr>
            <a:r>
              <a:rPr lang="en-GB" sz="2200" dirty="0">
                <a:solidFill>
                  <a:schemeClr val="bg1"/>
                </a:solidFill>
              </a:rPr>
              <a:t>When Sara sees that a guest booked the apartment for a honeymoon, she writes:</a:t>
            </a:r>
          </a:p>
          <a:p>
            <a:pPr indent="0" algn="ctr">
              <a:lnSpc>
                <a:spcPts val="2240"/>
              </a:lnSpc>
              <a:buClr>
                <a:srgbClr val="459597"/>
              </a:buClr>
            </a:pPr>
            <a:endParaRPr lang="en-GB" sz="2200" dirty="0">
              <a:solidFill>
                <a:schemeClr val="bg1"/>
              </a:solidFill>
            </a:endParaRPr>
          </a:p>
          <a:p>
            <a:pPr indent="0" algn="ctr">
              <a:lnSpc>
                <a:spcPts val="2240"/>
              </a:lnSpc>
              <a:buClr>
                <a:srgbClr val="459597"/>
              </a:buClr>
            </a:pPr>
            <a:endParaRPr lang="en-GB" sz="2200" dirty="0">
              <a:solidFill>
                <a:schemeClr val="bg1"/>
              </a:solidFill>
            </a:endParaRPr>
          </a:p>
        </p:txBody>
      </p:sp>
      <p:sp>
        <p:nvSpPr>
          <p:cNvPr id="19" name="Text Placeholder 3">
            <a:extLst>
              <a:ext uri="{FF2B5EF4-FFF2-40B4-BE49-F238E27FC236}">
                <a16:creationId xmlns:a16="http://schemas.microsoft.com/office/drawing/2014/main" id="{F84ACF40-6AC5-447B-3C5B-6CCEE53F4E36}"/>
              </a:ext>
            </a:extLst>
          </p:cNvPr>
          <p:cNvSpPr txBox="1">
            <a:spLocks/>
          </p:cNvSpPr>
          <p:nvPr/>
        </p:nvSpPr>
        <p:spPr>
          <a:xfrm>
            <a:off x="609624" y="493193"/>
            <a:ext cx="425332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Building Trust and Lasting Impressions</a:t>
            </a:r>
          </a:p>
        </p:txBody>
      </p:sp>
      <p:cxnSp>
        <p:nvCxnSpPr>
          <p:cNvPr id="20" name="Straight Connector 19">
            <a:extLst>
              <a:ext uri="{FF2B5EF4-FFF2-40B4-BE49-F238E27FC236}">
                <a16:creationId xmlns:a16="http://schemas.microsoft.com/office/drawing/2014/main" id="{51640911-4186-7763-38B7-A13DF897C158}"/>
              </a:ext>
            </a:extLst>
          </p:cNvPr>
          <p:cNvCxnSpPr>
            <a:cxnSpLocks/>
          </p:cNvCxnSpPr>
          <p:nvPr/>
        </p:nvCxnSpPr>
        <p:spPr>
          <a:xfrm>
            <a:off x="0" y="1665608"/>
            <a:ext cx="48629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BEFE01A6-BD9E-2B88-317F-10688EBB8E1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35</a:t>
            </a:fld>
            <a:endParaRPr lang="fr-CA" sz="1200" dirty="0"/>
          </a:p>
        </p:txBody>
      </p:sp>
      <p:pic>
        <p:nvPicPr>
          <p:cNvPr id="4" name="Picture 3">
            <a:extLst>
              <a:ext uri="{FF2B5EF4-FFF2-40B4-BE49-F238E27FC236}">
                <a16:creationId xmlns:a16="http://schemas.microsoft.com/office/drawing/2014/main" id="{AF33EB38-8938-C2CD-D634-C8C729CC3D2A}"/>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594308" y="5109122"/>
            <a:ext cx="3580276" cy="2123680"/>
          </a:xfrm>
          <a:prstGeom prst="rect">
            <a:avLst/>
          </a:prstGeom>
        </p:spPr>
      </p:pic>
    </p:spTree>
    <p:extLst>
      <p:ext uri="{BB962C8B-B14F-4D97-AF65-F5344CB8AC3E}">
        <p14:creationId xmlns:p14="http://schemas.microsoft.com/office/powerpoint/2010/main" val="41752938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8C2829-EE36-81DD-F287-02A06E4F0E2C}"/>
            </a:ext>
          </a:extLst>
        </p:cNvPr>
        <p:cNvGrpSpPr/>
        <p:nvPr/>
      </p:nvGrpSpPr>
      <p:grpSpPr>
        <a:xfrm>
          <a:off x="0" y="0"/>
          <a:ext cx="0" cy="0"/>
          <a:chOff x="0" y="0"/>
          <a:chExt cx="0" cy="0"/>
        </a:xfrm>
      </p:grpSpPr>
      <p:sp>
        <p:nvSpPr>
          <p:cNvPr id="27" name="Freeform 26">
            <a:extLst>
              <a:ext uri="{FF2B5EF4-FFF2-40B4-BE49-F238E27FC236}">
                <a16:creationId xmlns:a16="http://schemas.microsoft.com/office/drawing/2014/main" id="{C2B7AAC6-701C-660A-917A-6BA6389E5BA7}"/>
              </a:ext>
            </a:extLst>
          </p:cNvPr>
          <p:cNvSpPr/>
          <p:nvPr/>
        </p:nvSpPr>
        <p:spPr>
          <a:xfrm>
            <a:off x="5444836" y="-9524"/>
            <a:ext cx="6747166" cy="5896454"/>
          </a:xfrm>
          <a:custGeom>
            <a:avLst/>
            <a:gdLst>
              <a:gd name="connsiteX0" fmla="*/ 100484 w 6747166"/>
              <a:gd name="connsiteY0" fmla="*/ 0 h 5896454"/>
              <a:gd name="connsiteX1" fmla="*/ 6747165 w 6747166"/>
              <a:gd name="connsiteY1" fmla="*/ 0 h 5896454"/>
              <a:gd name="connsiteX2" fmla="*/ 6747166 w 6747166"/>
              <a:gd name="connsiteY2" fmla="*/ 4370799 h 5896454"/>
              <a:gd name="connsiteX3" fmla="*/ 6701832 w 6747166"/>
              <a:gd name="connsiteY3" fmla="*/ 4426118 h 5896454"/>
              <a:gd name="connsiteX4" fmla="*/ 3980302 w 6747166"/>
              <a:gd name="connsiteY4" fmla="*/ 5895522 h 5896454"/>
              <a:gd name="connsiteX5" fmla="*/ 3891611 w 6747166"/>
              <a:gd name="connsiteY5" fmla="*/ 5664719 h 5896454"/>
              <a:gd name="connsiteX6" fmla="*/ 4734676 w 6747166"/>
              <a:gd name="connsiteY6" fmla="*/ 4870808 h 5896454"/>
              <a:gd name="connsiteX7" fmla="*/ 4576536 w 6747166"/>
              <a:gd name="connsiteY7" fmla="*/ 4607950 h 5896454"/>
              <a:gd name="connsiteX8" fmla="*/ 3526179 w 6747166"/>
              <a:gd name="connsiteY8" fmla="*/ 4670991 h 5896454"/>
              <a:gd name="connsiteX9" fmla="*/ 11799 w 6747166"/>
              <a:gd name="connsiteY9" fmla="*/ 564654 h 5896454"/>
              <a:gd name="connsiteX10" fmla="*/ 12868 w 6747166"/>
              <a:gd name="connsiteY10" fmla="*/ 564654 h 5896454"/>
              <a:gd name="connsiteX11" fmla="*/ 96749 w 6747166"/>
              <a:gd name="connsiteY11" fmla="*/ 14098 h 58964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47166" h="5896454">
                <a:moveTo>
                  <a:pt x="100484" y="0"/>
                </a:moveTo>
                <a:lnTo>
                  <a:pt x="6747165" y="0"/>
                </a:lnTo>
                <a:lnTo>
                  <a:pt x="6747166" y="4370799"/>
                </a:lnTo>
                <a:lnTo>
                  <a:pt x="6701832" y="4426118"/>
                </a:lnTo>
                <a:cubicBezTo>
                  <a:pt x="5982782" y="5252804"/>
                  <a:pt x="5010092" y="5783327"/>
                  <a:pt x="3980302" y="5895522"/>
                </a:cubicBezTo>
                <a:cubicBezTo>
                  <a:pt x="3848870" y="5910480"/>
                  <a:pt x="3784758" y="5741655"/>
                  <a:pt x="3891611" y="5664719"/>
                </a:cubicBezTo>
                <a:cubicBezTo>
                  <a:pt x="4200414" y="5441398"/>
                  <a:pt x="4484642" y="5174268"/>
                  <a:pt x="4734676" y="4870808"/>
                </a:cubicBezTo>
                <a:cubicBezTo>
                  <a:pt x="4831912" y="4753270"/>
                  <a:pt x="4727200" y="4578033"/>
                  <a:pt x="4576536" y="4607950"/>
                </a:cubicBezTo>
                <a:cubicBezTo>
                  <a:pt x="4238882" y="4675270"/>
                  <a:pt x="3886268" y="4698775"/>
                  <a:pt x="3526179" y="4670991"/>
                </a:cubicBezTo>
                <a:cubicBezTo>
                  <a:pt x="1423320" y="4508579"/>
                  <a:pt x="-152753" y="2667512"/>
                  <a:pt x="11799" y="564654"/>
                </a:cubicBezTo>
                <a:lnTo>
                  <a:pt x="12868" y="564654"/>
                </a:lnTo>
                <a:cubicBezTo>
                  <a:pt x="27829" y="376595"/>
                  <a:pt x="56145" y="192808"/>
                  <a:pt x="96749" y="14098"/>
                </a:cubicBezTo>
                <a:close/>
              </a:path>
            </a:pathLst>
          </a:custGeom>
          <a:solidFill>
            <a:srgbClr val="459597"/>
          </a:solidFill>
          <a:ln w="9534" cap="flat">
            <a:noFill/>
            <a:prstDash val="solid"/>
            <a:miter/>
          </a:ln>
        </p:spPr>
        <p:txBody>
          <a:bodyPr wrap="square" rtlCol="0" anchor="ctr">
            <a:noAutofit/>
          </a:bodyPr>
          <a:lstStyle/>
          <a:p>
            <a:endParaRPr lang="en-US"/>
          </a:p>
        </p:txBody>
      </p:sp>
      <p:sp>
        <p:nvSpPr>
          <p:cNvPr id="11" name="Freeform 10">
            <a:extLst>
              <a:ext uri="{FF2B5EF4-FFF2-40B4-BE49-F238E27FC236}">
                <a16:creationId xmlns:a16="http://schemas.microsoft.com/office/drawing/2014/main" id="{F947289D-3192-ED31-129D-4AF2982F02EA}"/>
              </a:ext>
            </a:extLst>
          </p:cNvPr>
          <p:cNvSpPr/>
          <p:nvPr/>
        </p:nvSpPr>
        <p:spPr>
          <a:xfrm>
            <a:off x="2591100" y="1874559"/>
            <a:ext cx="4591442" cy="5185062"/>
          </a:xfrm>
          <a:custGeom>
            <a:avLst/>
            <a:gdLst>
              <a:gd name="connsiteX0" fmla="*/ 3618309 w 5411373"/>
              <a:gd name="connsiteY0" fmla="*/ 5935901 h 6111001"/>
              <a:gd name="connsiteX1" fmla="*/ 1967854 w 5411373"/>
              <a:gd name="connsiteY1" fmla="*/ 6011224 h 6111001"/>
              <a:gd name="connsiteX2" fmla="*/ 132427 w 5411373"/>
              <a:gd name="connsiteY2" fmla="*/ 2275534 h 6111001"/>
              <a:gd name="connsiteX3" fmla="*/ 2682956 w 5411373"/>
              <a:gd name="connsiteY3" fmla="*/ 557 h 6111001"/>
              <a:gd name="connsiteX4" fmla="*/ 2743022 w 5411373"/>
              <a:gd name="connsiteY4" fmla="*/ 158834 h 6111001"/>
              <a:gd name="connsiteX5" fmla="*/ 2165219 w 5411373"/>
              <a:gd name="connsiteY5" fmla="*/ 703265 h 6111001"/>
              <a:gd name="connsiteX6" fmla="*/ 2273919 w 5411373"/>
              <a:gd name="connsiteY6" fmla="*/ 883470 h 6111001"/>
              <a:gd name="connsiteX7" fmla="*/ 2993787 w 5411373"/>
              <a:gd name="connsiteY7" fmla="*/ 839609 h 6111001"/>
              <a:gd name="connsiteX8" fmla="*/ 5403200 w 5411373"/>
              <a:gd name="connsiteY8" fmla="*/ 3655206 h 6111001"/>
              <a:gd name="connsiteX9" fmla="*/ 3617355 w 5411373"/>
              <a:gd name="connsiteY9" fmla="*/ 5935901 h 6111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11373" h="6111001">
                <a:moveTo>
                  <a:pt x="3618309" y="5935901"/>
                </a:moveTo>
                <a:cubicBezTo>
                  <a:pt x="3096760" y="6133270"/>
                  <a:pt x="2525633" y="6171409"/>
                  <a:pt x="1967854" y="6011224"/>
                </a:cubicBezTo>
                <a:cubicBezTo>
                  <a:pt x="483301" y="5584071"/>
                  <a:pt x="-337636" y="3911688"/>
                  <a:pt x="132427" y="2275534"/>
                </a:cubicBezTo>
                <a:cubicBezTo>
                  <a:pt x="498558" y="1001699"/>
                  <a:pt x="1539748" y="125462"/>
                  <a:pt x="2682956" y="557"/>
                </a:cubicBezTo>
                <a:cubicBezTo>
                  <a:pt x="2772581" y="-8978"/>
                  <a:pt x="2816441" y="106393"/>
                  <a:pt x="2743022" y="158834"/>
                </a:cubicBezTo>
                <a:cubicBezTo>
                  <a:pt x="2531355" y="312343"/>
                  <a:pt x="2336844" y="494454"/>
                  <a:pt x="2165219" y="703265"/>
                </a:cubicBezTo>
                <a:cubicBezTo>
                  <a:pt x="2098477" y="784310"/>
                  <a:pt x="2169987" y="904446"/>
                  <a:pt x="2273919" y="883470"/>
                </a:cubicBezTo>
                <a:cubicBezTo>
                  <a:pt x="2505610" y="836751"/>
                  <a:pt x="2746835" y="820540"/>
                  <a:pt x="2993787" y="839609"/>
                </a:cubicBezTo>
                <a:cubicBezTo>
                  <a:pt x="4435430" y="950213"/>
                  <a:pt x="5516662" y="2213559"/>
                  <a:pt x="5403200" y="3655206"/>
                </a:cubicBezTo>
                <a:cubicBezTo>
                  <a:pt x="5318343" y="4737393"/>
                  <a:pt x="4587030" y="5614584"/>
                  <a:pt x="3617355" y="5935901"/>
                </a:cubicBezTo>
                <a:close/>
              </a:path>
            </a:pathLst>
          </a:custGeom>
          <a:solidFill>
            <a:srgbClr val="EC7C69"/>
          </a:solidFill>
          <a:ln w="9534" cap="flat">
            <a:noFill/>
            <a:prstDash val="solid"/>
            <a:miter/>
          </a:ln>
        </p:spPr>
        <p:txBody>
          <a:bodyPr rtlCol="0" anchor="ctr"/>
          <a:lstStyle/>
          <a:p>
            <a:endParaRPr lang="en-US"/>
          </a:p>
        </p:txBody>
      </p:sp>
      <p:sp>
        <p:nvSpPr>
          <p:cNvPr id="15" name="Text Placeholder 4">
            <a:extLst>
              <a:ext uri="{FF2B5EF4-FFF2-40B4-BE49-F238E27FC236}">
                <a16:creationId xmlns:a16="http://schemas.microsoft.com/office/drawing/2014/main" id="{FAD95DF1-6CA1-337A-CFD3-09AC400DAFE5}"/>
              </a:ext>
            </a:extLst>
          </p:cNvPr>
          <p:cNvSpPr txBox="1">
            <a:spLocks/>
          </p:cNvSpPr>
          <p:nvPr/>
        </p:nvSpPr>
        <p:spPr>
          <a:xfrm>
            <a:off x="6934938" y="895020"/>
            <a:ext cx="4124771" cy="1202192"/>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3240"/>
              </a:lnSpc>
              <a:buClr>
                <a:srgbClr val="459597"/>
              </a:buClr>
            </a:pPr>
            <a:r>
              <a:rPr lang="en-GB" sz="3200" i="1" dirty="0">
                <a:solidFill>
                  <a:schemeClr val="bg1"/>
                </a:solidFill>
              </a:rPr>
              <a:t> “There’s a great vegan café called ‘</a:t>
            </a:r>
            <a:r>
              <a:rPr lang="en-GB" sz="3200" i="1" dirty="0" err="1">
                <a:solidFill>
                  <a:schemeClr val="bg1"/>
                </a:solidFill>
              </a:rPr>
              <a:t>Rustika</a:t>
            </a:r>
            <a:r>
              <a:rPr lang="en-GB" sz="3200" i="1" dirty="0">
                <a:solidFill>
                  <a:schemeClr val="bg1"/>
                </a:solidFill>
              </a:rPr>
              <a:t>’ just a 5-minute walk away. I’ve marked it on the map for you.”</a:t>
            </a:r>
          </a:p>
          <a:p>
            <a:pPr indent="0" algn="ctr">
              <a:lnSpc>
                <a:spcPts val="3240"/>
              </a:lnSpc>
              <a:buClr>
                <a:srgbClr val="459597"/>
              </a:buClr>
            </a:pPr>
            <a:endParaRPr lang="en-GB" sz="3200" i="1" dirty="0">
              <a:solidFill>
                <a:schemeClr val="bg1"/>
              </a:solidFill>
            </a:endParaRPr>
          </a:p>
        </p:txBody>
      </p:sp>
      <p:sp>
        <p:nvSpPr>
          <p:cNvPr id="17" name="Text Placeholder 5">
            <a:extLst>
              <a:ext uri="{FF2B5EF4-FFF2-40B4-BE49-F238E27FC236}">
                <a16:creationId xmlns:a16="http://schemas.microsoft.com/office/drawing/2014/main" id="{A39E281B-EAF9-BC1C-6347-F07F47F84064}"/>
              </a:ext>
            </a:extLst>
          </p:cNvPr>
          <p:cNvSpPr txBox="1">
            <a:spLocks/>
          </p:cNvSpPr>
          <p:nvPr/>
        </p:nvSpPr>
        <p:spPr>
          <a:xfrm>
            <a:off x="3372843" y="3549692"/>
            <a:ext cx="302795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ts val="2900"/>
              </a:lnSpc>
            </a:pPr>
            <a:r>
              <a:rPr lang="en-US" dirty="0">
                <a:solidFill>
                  <a:schemeClr val="bg1"/>
                </a:solidFill>
              </a:rPr>
              <a:t>Personalized Touches: </a:t>
            </a:r>
          </a:p>
        </p:txBody>
      </p:sp>
      <p:sp>
        <p:nvSpPr>
          <p:cNvPr id="18" name="Text Placeholder 4">
            <a:extLst>
              <a:ext uri="{FF2B5EF4-FFF2-40B4-BE49-F238E27FC236}">
                <a16:creationId xmlns:a16="http://schemas.microsoft.com/office/drawing/2014/main" id="{B4F10847-9315-57B6-3B2A-09876CF2E867}"/>
              </a:ext>
            </a:extLst>
          </p:cNvPr>
          <p:cNvSpPr txBox="1">
            <a:spLocks/>
          </p:cNvSpPr>
          <p:nvPr/>
        </p:nvSpPr>
        <p:spPr>
          <a:xfrm>
            <a:off x="3372844" y="4425733"/>
            <a:ext cx="317951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gn="ctr">
              <a:lnSpc>
                <a:spcPts val="2240"/>
              </a:lnSpc>
              <a:buClr>
                <a:srgbClr val="459597"/>
              </a:buClr>
            </a:pPr>
            <a:r>
              <a:rPr lang="en-GB" sz="2200" dirty="0">
                <a:solidFill>
                  <a:schemeClr val="bg1"/>
                </a:solidFill>
              </a:rPr>
              <a:t>For a vegan </a:t>
            </a:r>
            <a:r>
              <a:rPr lang="en-GB" sz="2200" dirty="0" err="1">
                <a:solidFill>
                  <a:schemeClr val="bg1"/>
                </a:solidFill>
              </a:rPr>
              <a:t>traveler</a:t>
            </a:r>
            <a:r>
              <a:rPr lang="en-GB" sz="2200" dirty="0">
                <a:solidFill>
                  <a:schemeClr val="bg1"/>
                </a:solidFill>
              </a:rPr>
              <a:t> who inquired about food options, she adds:</a:t>
            </a:r>
          </a:p>
          <a:p>
            <a:pPr indent="0" algn="ctr">
              <a:lnSpc>
                <a:spcPts val="2240"/>
              </a:lnSpc>
              <a:buClr>
                <a:srgbClr val="459597"/>
              </a:buClr>
            </a:pPr>
            <a:endParaRPr lang="en-GB" sz="2200" dirty="0">
              <a:solidFill>
                <a:schemeClr val="bg1"/>
              </a:solidFill>
            </a:endParaRPr>
          </a:p>
        </p:txBody>
      </p:sp>
      <p:sp>
        <p:nvSpPr>
          <p:cNvPr id="19" name="Text Placeholder 3">
            <a:extLst>
              <a:ext uri="{FF2B5EF4-FFF2-40B4-BE49-F238E27FC236}">
                <a16:creationId xmlns:a16="http://schemas.microsoft.com/office/drawing/2014/main" id="{E8C11C65-B94C-A938-8AD2-B37454A83EE8}"/>
              </a:ext>
            </a:extLst>
          </p:cNvPr>
          <p:cNvSpPr txBox="1">
            <a:spLocks/>
          </p:cNvSpPr>
          <p:nvPr/>
        </p:nvSpPr>
        <p:spPr>
          <a:xfrm>
            <a:off x="609624" y="493193"/>
            <a:ext cx="425332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Building Trust and Lasting Impressions</a:t>
            </a:r>
          </a:p>
        </p:txBody>
      </p:sp>
      <p:cxnSp>
        <p:nvCxnSpPr>
          <p:cNvPr id="20" name="Straight Connector 19">
            <a:extLst>
              <a:ext uri="{FF2B5EF4-FFF2-40B4-BE49-F238E27FC236}">
                <a16:creationId xmlns:a16="http://schemas.microsoft.com/office/drawing/2014/main" id="{063B14EB-DE22-3B2A-8205-8056DCCEC77B}"/>
              </a:ext>
            </a:extLst>
          </p:cNvPr>
          <p:cNvCxnSpPr>
            <a:cxnSpLocks/>
          </p:cNvCxnSpPr>
          <p:nvPr/>
        </p:nvCxnSpPr>
        <p:spPr>
          <a:xfrm>
            <a:off x="0" y="1665608"/>
            <a:ext cx="4862946"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Slide Number Placeholder 5">
            <a:extLst>
              <a:ext uri="{FF2B5EF4-FFF2-40B4-BE49-F238E27FC236}">
                <a16:creationId xmlns:a16="http://schemas.microsoft.com/office/drawing/2014/main" id="{0A1DDE7C-E68A-AE9F-C32B-10E9526C44B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36</a:t>
            </a:fld>
            <a:endParaRPr lang="fr-CA" sz="1200" dirty="0"/>
          </a:p>
        </p:txBody>
      </p:sp>
      <p:pic>
        <p:nvPicPr>
          <p:cNvPr id="4" name="Picture 3">
            <a:extLst>
              <a:ext uri="{FF2B5EF4-FFF2-40B4-BE49-F238E27FC236}">
                <a16:creationId xmlns:a16="http://schemas.microsoft.com/office/drawing/2014/main" id="{BD302049-54C6-323E-F086-6D2A07D10787}"/>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594308" y="5109122"/>
            <a:ext cx="3580276" cy="2123680"/>
          </a:xfrm>
          <a:prstGeom prst="rect">
            <a:avLst/>
          </a:prstGeom>
        </p:spPr>
      </p:pic>
    </p:spTree>
    <p:extLst>
      <p:ext uri="{BB962C8B-B14F-4D97-AF65-F5344CB8AC3E}">
        <p14:creationId xmlns:p14="http://schemas.microsoft.com/office/powerpoint/2010/main" val="7710839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486AF-6E26-8FB0-B8FC-270C8DAEEF5E}"/>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832C9BE7-B36B-081D-3910-E6FA17601F7C}"/>
              </a:ext>
            </a:extLst>
          </p:cNvPr>
          <p:cNvSpPr>
            <a:spLocks noGrp="1"/>
          </p:cNvSpPr>
          <p:nvPr>
            <p:ph type="body" sz="quarter" idx="18"/>
          </p:nvPr>
        </p:nvSpPr>
        <p:spPr>
          <a:xfrm>
            <a:off x="615337" y="1548294"/>
            <a:ext cx="2975564" cy="1049221"/>
          </a:xfrm>
          <a:prstGeom prst="rect">
            <a:avLst/>
          </a:prstGeom>
        </p:spPr>
        <p:txBody>
          <a:bodyPr/>
          <a:lstStyle/>
          <a:p>
            <a:r>
              <a:rPr lang="fr-FR" sz="2800" dirty="0">
                <a:latin typeface="Calibri"/>
                <a:ea typeface="Open Sans"/>
                <a:cs typeface="Calibri"/>
              </a:rPr>
              <a:t>Weiss </a:t>
            </a:r>
            <a:r>
              <a:rPr lang="fr-FR" sz="2800" dirty="0" err="1">
                <a:latin typeface="Calibri"/>
                <a:ea typeface="Open Sans"/>
                <a:cs typeface="Calibri"/>
              </a:rPr>
              <a:t>Tourist</a:t>
            </a:r>
            <a:r>
              <a:rPr lang="fr-FR" sz="2800" dirty="0">
                <a:latin typeface="Calibri"/>
                <a:ea typeface="Open Sans"/>
                <a:cs typeface="Calibri"/>
              </a:rPr>
              <a:t> </a:t>
            </a:r>
            <a:r>
              <a:rPr lang="fr-FR" sz="2800" dirty="0" err="1">
                <a:latin typeface="Calibri"/>
                <a:ea typeface="Open Sans"/>
                <a:cs typeface="Calibri"/>
              </a:rPr>
              <a:t>Farm</a:t>
            </a:r>
            <a:r>
              <a:rPr lang="fr-FR" sz="2800" dirty="0">
                <a:latin typeface="Calibri"/>
                <a:ea typeface="Open Sans"/>
                <a:cs typeface="Calibri"/>
              </a:rPr>
              <a:t>, </a:t>
            </a:r>
            <a:r>
              <a:rPr lang="en-US" sz="2800" dirty="0">
                <a:latin typeface="Calibri"/>
                <a:ea typeface="Open Sans"/>
                <a:cs typeface="Calibri"/>
              </a:rPr>
              <a:t>Slovenia</a:t>
            </a:r>
            <a:endParaRPr lang="en-GB" sz="2800" dirty="0">
              <a:latin typeface="Calibri"/>
              <a:ea typeface="Open Sans"/>
              <a:cs typeface="Calibri"/>
            </a:endParaRPr>
          </a:p>
          <a:p>
            <a:endParaRPr lang="en-US" dirty="0"/>
          </a:p>
        </p:txBody>
      </p:sp>
      <p:sp>
        <p:nvSpPr>
          <p:cNvPr id="15" name="Text Placeholder 3">
            <a:extLst>
              <a:ext uri="{FF2B5EF4-FFF2-40B4-BE49-F238E27FC236}">
                <a16:creationId xmlns:a16="http://schemas.microsoft.com/office/drawing/2014/main" id="{D6CC4B07-AB4B-6FB0-4721-FF5F5664FFD9}"/>
              </a:ext>
            </a:extLst>
          </p:cNvPr>
          <p:cNvSpPr>
            <a:spLocks noGrp="1"/>
          </p:cNvSpPr>
          <p:nvPr>
            <p:ph type="body" sz="quarter" idx="19"/>
          </p:nvPr>
        </p:nvSpPr>
        <p:spPr>
          <a:xfrm>
            <a:off x="632136" y="613375"/>
            <a:ext cx="2958765" cy="385564"/>
          </a:xfrm>
          <a:prstGeom prst="rect">
            <a:avLst/>
          </a:prstGeom>
        </p:spPr>
        <p:txBody>
          <a:bodyPr/>
          <a:lstStyle/>
          <a:p>
            <a:r>
              <a:rPr lang="en-GB" dirty="0"/>
              <a:t>Case Study</a:t>
            </a:r>
          </a:p>
        </p:txBody>
      </p:sp>
      <p:sp>
        <p:nvSpPr>
          <p:cNvPr id="16" name="Text Placeholder 4">
            <a:extLst>
              <a:ext uri="{FF2B5EF4-FFF2-40B4-BE49-F238E27FC236}">
                <a16:creationId xmlns:a16="http://schemas.microsoft.com/office/drawing/2014/main" id="{80E01363-3586-BEDB-467B-7D5B5B30A6F4}"/>
              </a:ext>
            </a:extLst>
          </p:cNvPr>
          <p:cNvSpPr txBox="1">
            <a:spLocks/>
          </p:cNvSpPr>
          <p:nvPr/>
        </p:nvSpPr>
        <p:spPr>
          <a:xfrm>
            <a:off x="5339761" y="1766255"/>
            <a:ext cx="6535143"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ts val="2340"/>
              </a:lnSpc>
              <a:buClr>
                <a:srgbClr val="EC7C69"/>
              </a:buClr>
              <a:buFont typeface="Arial" panose="020B0604020202020204" pitchFamily="34" charset="0"/>
              <a:buChar char="•"/>
            </a:pPr>
            <a:r>
              <a:rPr lang="en-IE" b="1" dirty="0"/>
              <a:t>Be consistent  </a:t>
            </a:r>
            <a:r>
              <a:rPr lang="en-IE" dirty="0"/>
              <a:t>Their website promises homemade food, authentic ambiance, and traditional décor - exactly what guests consistently receive according to reviews.</a:t>
            </a:r>
          </a:p>
          <a:p>
            <a:pPr marL="342900" lvl="0" indent="-342900">
              <a:lnSpc>
                <a:spcPts val="2340"/>
              </a:lnSpc>
              <a:buClr>
                <a:srgbClr val="EC7C69"/>
              </a:buClr>
              <a:buFont typeface="Arial" panose="020B0604020202020204" pitchFamily="34" charset="0"/>
              <a:buChar char="•"/>
            </a:pPr>
            <a:r>
              <a:rPr lang="en-IE" b="1" dirty="0"/>
              <a:t>Show you care </a:t>
            </a:r>
            <a:r>
              <a:rPr lang="en-IE" dirty="0"/>
              <a:t>Maja and Roman are praised for their quick responses, meticulous attention to detail, and proactive assistance with local activities.</a:t>
            </a:r>
          </a:p>
          <a:p>
            <a:pPr marL="342900" lvl="0" indent="-342900">
              <a:lnSpc>
                <a:spcPts val="2340"/>
              </a:lnSpc>
              <a:buClr>
                <a:srgbClr val="EC7C69"/>
              </a:buClr>
              <a:buFont typeface="Arial" panose="020B0604020202020204" pitchFamily="34" charset="0"/>
              <a:buChar char="•"/>
            </a:pPr>
            <a:r>
              <a:rPr lang="en-IE" b="1" dirty="0"/>
              <a:t>Go personal </a:t>
            </a:r>
            <a:r>
              <a:rPr lang="en-IE" dirty="0"/>
              <a:t>They greet guests by name, tailor breakfast creations daily, and recommend bike routes or day trips based on interests.</a:t>
            </a:r>
          </a:p>
          <a:p>
            <a:pPr marL="342900" lvl="0" indent="-342900">
              <a:lnSpc>
                <a:spcPts val="2340"/>
              </a:lnSpc>
              <a:buClr>
                <a:srgbClr val="EC7C69"/>
              </a:buClr>
              <a:buFont typeface="Arial" panose="020B0604020202020204" pitchFamily="34" charset="0"/>
              <a:buChar char="•"/>
            </a:pPr>
            <a:r>
              <a:rPr lang="en-IE" b="1" dirty="0"/>
              <a:t>Tools &amp; feedback </a:t>
            </a:r>
            <a:r>
              <a:rPr lang="en-IE" dirty="0"/>
              <a:t>-They encourage feedback through reviews and personal interactions. Every detail - like sauna options, room cleanliness, and responsive communications - is refined by guest input.</a:t>
            </a:r>
          </a:p>
          <a:p>
            <a:pPr marL="342900" lvl="0" indent="-342900">
              <a:lnSpc>
                <a:spcPts val="2340"/>
              </a:lnSpc>
              <a:buClr>
                <a:srgbClr val="EC7C69"/>
              </a:buClr>
              <a:buFont typeface="Arial" panose="020B0604020202020204" pitchFamily="34" charset="0"/>
              <a:buChar char="•"/>
            </a:pPr>
            <a:endParaRPr lang="en-IE" i="1" dirty="0"/>
          </a:p>
        </p:txBody>
      </p:sp>
      <p:sp>
        <p:nvSpPr>
          <p:cNvPr id="19" name="Slide Number Placeholder 5">
            <a:extLst>
              <a:ext uri="{FF2B5EF4-FFF2-40B4-BE49-F238E27FC236}">
                <a16:creationId xmlns:a16="http://schemas.microsoft.com/office/drawing/2014/main" id="{DA3AE65A-993D-3405-CBAB-26EAF6B794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37</a:t>
            </a:fld>
            <a:endParaRPr lang="fr-CA" sz="1200" dirty="0"/>
          </a:p>
        </p:txBody>
      </p:sp>
      <p:sp>
        <p:nvSpPr>
          <p:cNvPr id="3" name="Text Placeholder 3">
            <a:extLst>
              <a:ext uri="{FF2B5EF4-FFF2-40B4-BE49-F238E27FC236}">
                <a16:creationId xmlns:a16="http://schemas.microsoft.com/office/drawing/2014/main" id="{68D1B32B-480B-B1A8-D808-7E645F6E2BB8}"/>
              </a:ext>
            </a:extLst>
          </p:cNvPr>
          <p:cNvSpPr txBox="1">
            <a:spLocks/>
          </p:cNvSpPr>
          <p:nvPr/>
        </p:nvSpPr>
        <p:spPr>
          <a:xfrm>
            <a:off x="5302089" y="412210"/>
            <a:ext cx="45422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How Weiss Tourist Farm Applies It</a:t>
            </a:r>
          </a:p>
          <a:p>
            <a:pPr>
              <a:lnSpc>
                <a:spcPts val="3720"/>
              </a:lnSpc>
            </a:pPr>
            <a:endParaRPr lang="en-US" dirty="0"/>
          </a:p>
        </p:txBody>
      </p:sp>
      <p:cxnSp>
        <p:nvCxnSpPr>
          <p:cNvPr id="4" name="Straight Connector 3">
            <a:extLst>
              <a:ext uri="{FF2B5EF4-FFF2-40B4-BE49-F238E27FC236}">
                <a16:creationId xmlns:a16="http://schemas.microsoft.com/office/drawing/2014/main" id="{A248AD39-B5C5-AAF0-8E10-6E23B6BAD672}"/>
              </a:ext>
            </a:extLst>
          </p:cNvPr>
          <p:cNvCxnSpPr>
            <a:cxnSpLocks/>
          </p:cNvCxnSpPr>
          <p:nvPr/>
        </p:nvCxnSpPr>
        <p:spPr>
          <a:xfrm>
            <a:off x="5133244" y="1540494"/>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845230C6-26AC-3AB8-D2A8-F627ED108F7F}"/>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9BC1399F-CB1B-1E47-2673-B1030F401C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pic>
        <p:nvPicPr>
          <p:cNvPr id="5" name="Picture Placeholder 11" descr="Slika, ki vsebuje besede na prostem, oblak, drevo, nebo&#10;&#10;Vsebina, ustvarjena z UI, morda ni pravilna.">
            <a:extLst>
              <a:ext uri="{FF2B5EF4-FFF2-40B4-BE49-F238E27FC236}">
                <a16:creationId xmlns:a16="http://schemas.microsoft.com/office/drawing/2014/main" id="{C4A10E92-8A3A-1769-F987-4609075B6F60}"/>
              </a:ext>
            </a:extLst>
          </p:cNvPr>
          <p:cNvPicPr>
            <a:picLocks noChangeAspect="1"/>
          </p:cNvPicPr>
          <p:nvPr/>
        </p:nvPicPr>
        <p:blipFill>
          <a:blip r:embed="rId4"/>
          <a:srcRect l="792" r="792"/>
          <a:stretch/>
        </p:blipFill>
        <p:spPr>
          <a:xfrm>
            <a:off x="540362" y="3211295"/>
            <a:ext cx="4369616" cy="2498247"/>
          </a:xfrm>
          <a:prstGeom prst="rect">
            <a:avLst/>
          </a:prstGeom>
        </p:spPr>
      </p:pic>
      <p:sp>
        <p:nvSpPr>
          <p:cNvPr id="6" name="Oval 5">
            <a:extLst>
              <a:ext uri="{FF2B5EF4-FFF2-40B4-BE49-F238E27FC236}">
                <a16:creationId xmlns:a16="http://schemas.microsoft.com/office/drawing/2014/main" id="{66DC4E72-2306-FD08-088F-481E232B98BF}"/>
              </a:ext>
            </a:extLst>
          </p:cNvPr>
          <p:cNvSpPr/>
          <p:nvPr/>
        </p:nvSpPr>
        <p:spPr>
          <a:xfrm>
            <a:off x="3735252" y="2857204"/>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owchart: Connector 21">
            <a:extLst>
              <a:ext uri="{FF2B5EF4-FFF2-40B4-BE49-F238E27FC236}">
                <a16:creationId xmlns:a16="http://schemas.microsoft.com/office/drawing/2014/main" id="{F2C36E30-46A2-FF2C-5ACA-86F599D45B02}"/>
              </a:ext>
            </a:extLst>
          </p:cNvPr>
          <p:cNvSpPr/>
          <p:nvPr/>
        </p:nvSpPr>
        <p:spPr>
          <a:xfrm>
            <a:off x="3733368" y="2842657"/>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5">
                  <a:extLst>
                    <a:ext uri="{A12FA001-AC4F-418D-AE19-62706E023703}">
                      <ahyp:hlinkClr xmlns:ahyp="http://schemas.microsoft.com/office/drawing/2018/hyperlinkcolor" val="tx"/>
                    </a:ext>
                  </a:extLst>
                </a:hlinkClick>
              </a:rPr>
              <a:t>Visit</a:t>
            </a:r>
            <a:endParaRPr lang="en-IE" sz="2800" b="1" dirty="0">
              <a:solidFill>
                <a:schemeClr val="bg1"/>
              </a:solidFill>
            </a:endParaRPr>
          </a:p>
        </p:txBody>
      </p:sp>
      <p:sp>
        <p:nvSpPr>
          <p:cNvPr id="17" name="TextBox 16">
            <a:extLst>
              <a:ext uri="{FF2B5EF4-FFF2-40B4-BE49-F238E27FC236}">
                <a16:creationId xmlns:a16="http://schemas.microsoft.com/office/drawing/2014/main" id="{514F598F-0BE2-3CDB-357E-FCFE4C118DC2}"/>
              </a:ext>
            </a:extLst>
          </p:cNvPr>
          <p:cNvSpPr txBox="1"/>
          <p:nvPr/>
        </p:nvSpPr>
        <p:spPr>
          <a:xfrm>
            <a:off x="5447441" y="6181516"/>
            <a:ext cx="5418872" cy="348813"/>
          </a:xfrm>
          <a:prstGeom prst="rect">
            <a:avLst/>
          </a:prstGeom>
          <a:noFill/>
        </p:spPr>
        <p:txBody>
          <a:bodyPr wrap="square">
            <a:spAutoFit/>
          </a:bodyPr>
          <a:lstStyle/>
          <a:p>
            <a:pPr>
              <a:lnSpc>
                <a:spcPts val="1960"/>
              </a:lnSpc>
            </a:pPr>
            <a:r>
              <a:rPr lang="en-IE" b="1" dirty="0">
                <a:solidFill>
                  <a:srgbClr val="414141"/>
                </a:solidFill>
              </a:rPr>
              <a:t>Sources</a:t>
            </a:r>
            <a:r>
              <a:rPr lang="en-IE" b="1" dirty="0">
                <a:solidFill>
                  <a:srgbClr val="414141"/>
                </a:solidFill>
                <a:cs typeface="Calibri"/>
              </a:rPr>
              <a:t>.   </a:t>
            </a:r>
            <a:r>
              <a:rPr lang="en-IE" dirty="0">
                <a:solidFill>
                  <a:srgbClr val="459597"/>
                </a:solidFill>
                <a:ea typeface="Calibri" panose="020F0502020204030204"/>
                <a:cs typeface="Calibri" panose="020F0502020204030204"/>
                <a:hlinkClick r:id="rId6">
                  <a:extLst>
                    <a:ext uri="{A12FA001-AC4F-418D-AE19-62706E023703}">
                      <ahyp:hlinkClr xmlns:ahyp="http://schemas.microsoft.com/office/drawing/2018/hyperlinkcolor" val="tx"/>
                    </a:ext>
                  </a:extLst>
                </a:hlinkClick>
              </a:rPr>
              <a:t>Booking.com - Turistična kmetija Weiss</a:t>
            </a:r>
            <a:r>
              <a:rPr lang="en-IE" dirty="0">
                <a:solidFill>
                  <a:srgbClr val="459597"/>
                </a:solidFill>
                <a:ea typeface="Calibri" panose="020F0502020204030204"/>
                <a:cs typeface="Calibri" panose="020F0502020204030204"/>
              </a:rPr>
              <a:t>    </a:t>
            </a:r>
            <a:endParaRPr lang="en-IE" dirty="0">
              <a:solidFill>
                <a:srgbClr val="459597"/>
              </a:solidFill>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4273596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9BC53D-0819-CF28-21A8-18EAC6E29A1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A2E5384B-BDC8-E88E-E460-A8738EB892DB}"/>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E4A04BE2-D4E1-B941-BC0D-815493B51A4A}"/>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13083FC7-241C-7EEA-B15D-5475F74C1BCB}"/>
              </a:ext>
            </a:extLst>
          </p:cNvPr>
          <p:cNvSpPr>
            <a:spLocks noGrp="1"/>
          </p:cNvSpPr>
          <p:nvPr>
            <p:ph type="body" sz="quarter" idx="16"/>
          </p:nvPr>
        </p:nvSpPr>
        <p:spPr>
          <a:xfrm>
            <a:off x="4061943" y="886031"/>
            <a:ext cx="6695704" cy="803654"/>
          </a:xfrm>
          <a:prstGeom prst="rect">
            <a:avLst/>
          </a:prstGeom>
        </p:spPr>
        <p:txBody>
          <a:bodyPr/>
          <a:lstStyle/>
          <a:p>
            <a:pPr>
              <a:lnSpc>
                <a:spcPts val="2960"/>
              </a:lnSpc>
            </a:pPr>
            <a:r>
              <a:rPr lang="en-GB" dirty="0"/>
              <a:t>Setting Up Clear, Timely Communication</a:t>
            </a:r>
          </a:p>
          <a:p>
            <a:pPr>
              <a:lnSpc>
                <a:spcPts val="2960"/>
              </a:lnSpc>
            </a:pPr>
            <a:endParaRPr lang="en-GB" dirty="0"/>
          </a:p>
        </p:txBody>
      </p:sp>
      <p:sp>
        <p:nvSpPr>
          <p:cNvPr id="4" name="Text Placeholder 3">
            <a:extLst>
              <a:ext uri="{FF2B5EF4-FFF2-40B4-BE49-F238E27FC236}">
                <a16:creationId xmlns:a16="http://schemas.microsoft.com/office/drawing/2014/main" id="{078DE5BA-3CC1-6C01-61AC-6D48696976B6}"/>
              </a:ext>
            </a:extLst>
          </p:cNvPr>
          <p:cNvSpPr>
            <a:spLocks noGrp="1"/>
          </p:cNvSpPr>
          <p:nvPr>
            <p:ph type="body" sz="quarter" idx="21"/>
          </p:nvPr>
        </p:nvSpPr>
        <p:spPr>
          <a:xfrm>
            <a:off x="4061943" y="2035221"/>
            <a:ext cx="703648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Good communication is one of the most important parts of hosting.</a:t>
            </a:r>
            <a:r>
              <a:rPr lang="en-GB" dirty="0">
                <a:latin typeface="Calibri"/>
                <a:ea typeface="Calibri"/>
                <a:cs typeface="Calibri"/>
              </a:rPr>
              <a:t> </a:t>
            </a:r>
            <a:r>
              <a:rPr lang="en-GB" b="0" i="0" dirty="0">
                <a:effectLst/>
                <a:latin typeface="Calibri"/>
                <a:ea typeface="Calibri"/>
                <a:cs typeface="Calibri"/>
              </a:rPr>
              <a:t>You don’t need to write long emails - just give the right information at the right moment. Tools like message templates or scheduled replies can save you time.</a:t>
            </a:r>
          </a:p>
          <a:p>
            <a:pPr>
              <a:lnSpc>
                <a:spcPts val="2340"/>
              </a:lnSpc>
            </a:pPr>
            <a:br>
              <a:rPr lang="en-GB" b="0" i="0" dirty="0">
                <a:effectLst/>
                <a:latin typeface="Calibri"/>
                <a:ea typeface="Calibri"/>
                <a:cs typeface="Calibri"/>
              </a:rPr>
            </a:br>
            <a:r>
              <a:rPr lang="en-GB" b="0" i="0" dirty="0">
                <a:effectLst/>
                <a:latin typeface="Calibri"/>
                <a:ea typeface="Calibri"/>
                <a:cs typeface="Calibri"/>
              </a:rPr>
              <a:t>In this part, we’ll look at tips and tools to keep communication smooth. Clear messages lead to fewer questions, better stays, and happier guests.</a:t>
            </a:r>
          </a:p>
          <a:p>
            <a:pPr>
              <a:lnSpc>
                <a:spcPts val="2340"/>
              </a:lnSpc>
            </a:pPr>
            <a:endParaRPr lang="en-US" sz="2200" dirty="0"/>
          </a:p>
        </p:txBody>
      </p:sp>
      <p:sp>
        <p:nvSpPr>
          <p:cNvPr id="11" name="Slide Number Placeholder 5">
            <a:extLst>
              <a:ext uri="{FF2B5EF4-FFF2-40B4-BE49-F238E27FC236}">
                <a16:creationId xmlns:a16="http://schemas.microsoft.com/office/drawing/2014/main" id="{CA175973-EA29-615C-377A-E1BF238C791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38</a:t>
            </a:fld>
            <a:endParaRPr lang="fr-CA" sz="1200" dirty="0"/>
          </a:p>
        </p:txBody>
      </p:sp>
      <p:pic>
        <p:nvPicPr>
          <p:cNvPr id="2" name="Picture 1">
            <a:extLst>
              <a:ext uri="{FF2B5EF4-FFF2-40B4-BE49-F238E27FC236}">
                <a16:creationId xmlns:a16="http://schemas.microsoft.com/office/drawing/2014/main" id="{F2BEC4EC-AD49-7F82-F4AB-2ED4D4265D6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1861139" y="4478838"/>
            <a:ext cx="3580276" cy="2659133"/>
          </a:xfrm>
          <a:prstGeom prst="rect">
            <a:avLst/>
          </a:prstGeom>
        </p:spPr>
      </p:pic>
    </p:spTree>
    <p:extLst>
      <p:ext uri="{BB962C8B-B14F-4D97-AF65-F5344CB8AC3E}">
        <p14:creationId xmlns:p14="http://schemas.microsoft.com/office/powerpoint/2010/main" val="13414726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D7EA80-DF18-54D4-BB28-B7282BCAD6D0}"/>
              </a:ext>
            </a:extLst>
          </p:cNvPr>
          <p:cNvSpPr>
            <a:spLocks noGrp="1"/>
          </p:cNvSpPr>
          <p:nvPr>
            <p:ph type="body" sz="quarter" idx="13"/>
          </p:nvPr>
        </p:nvSpPr>
        <p:spPr>
          <a:xfrm>
            <a:off x="429270" y="842737"/>
            <a:ext cx="4802284" cy="4556399"/>
          </a:xfrm>
        </p:spPr>
        <p:txBody>
          <a:bodyPr lIns="91440" tIns="45720" rIns="91440" bIns="45720" anchor="ctr">
            <a:normAutofit/>
          </a:bodyPr>
          <a:lstStyle/>
          <a:p>
            <a:pPr>
              <a:lnSpc>
                <a:spcPts val="2760"/>
              </a:lnSpc>
            </a:pPr>
            <a:r>
              <a:rPr lang="en-US" b="1" dirty="0"/>
              <a:t>"The most important thing in communication is hearing what isn’t said." </a:t>
            </a:r>
            <a:r>
              <a:rPr lang="en-US" dirty="0"/>
              <a:t>— </a:t>
            </a:r>
          </a:p>
          <a:p>
            <a:pPr>
              <a:lnSpc>
                <a:spcPts val="2760"/>
              </a:lnSpc>
            </a:pPr>
            <a:r>
              <a:rPr lang="en-US" dirty="0"/>
              <a:t>Peter Drucker</a:t>
            </a:r>
            <a:endParaRPr lang="sl-SI" dirty="0"/>
          </a:p>
          <a:p>
            <a:endParaRPr lang="sl-SI" dirty="0"/>
          </a:p>
          <a:p>
            <a:endParaRPr lang="sl-SI" dirty="0"/>
          </a:p>
          <a:p>
            <a:pPr>
              <a:lnSpc>
                <a:spcPts val="2340"/>
              </a:lnSpc>
            </a:pPr>
            <a:r>
              <a:rPr lang="en-US" sz="2400" dirty="0"/>
              <a:t>This quote highlights the power of digital and non-verbal cues—such as email conversations, body language, facial expressions, and tone—in effectively addressing issues and understanding questions, often more than words alone. </a:t>
            </a:r>
            <a:endParaRPr lang="en-GB" sz="2400" dirty="0"/>
          </a:p>
        </p:txBody>
      </p:sp>
      <p:pic>
        <p:nvPicPr>
          <p:cNvPr id="7" name="Picture Placeholder 6">
            <a:extLst>
              <a:ext uri="{FF2B5EF4-FFF2-40B4-BE49-F238E27FC236}">
                <a16:creationId xmlns:a16="http://schemas.microsoft.com/office/drawing/2014/main" id="{DDE8E84C-FE4F-66F5-8906-5F0E95EBF707}"/>
              </a:ext>
            </a:extLst>
          </p:cNvPr>
          <p:cNvPicPr>
            <a:picLocks noGrp="1" noChangeAspect="1"/>
          </p:cNvPicPr>
          <p:nvPr>
            <p:ph type="pic" sz="quarter" idx="19"/>
          </p:nvPr>
        </p:nvPicPr>
        <p:blipFill>
          <a:blip r:embed="rId2"/>
          <a:srcRect l="2197" r="2197"/>
          <a:stretch>
            <a:fillRect/>
          </a:stretch>
        </p:blipFill>
        <p:spPr/>
      </p:pic>
      <p:sp>
        <p:nvSpPr>
          <p:cNvPr id="4" name="Text Placeholder 3">
            <a:extLst>
              <a:ext uri="{FF2B5EF4-FFF2-40B4-BE49-F238E27FC236}">
                <a16:creationId xmlns:a16="http://schemas.microsoft.com/office/drawing/2014/main" id="{B8ABA7A9-18A2-7CF6-F78A-CE4C039898B2}"/>
              </a:ext>
            </a:extLst>
          </p:cNvPr>
          <p:cNvSpPr>
            <a:spLocks noGrp="1"/>
          </p:cNvSpPr>
          <p:nvPr>
            <p:ph type="body" sz="quarter" idx="65"/>
          </p:nvPr>
        </p:nvSpPr>
        <p:spPr/>
        <p:txBody>
          <a:bodyPr/>
          <a:lstStyle/>
          <a:p>
            <a:pPr algn="ctr"/>
            <a:r>
              <a:rPr lang="en-GB" sz="1200" dirty="0"/>
              <a:t>Photo Credit: Amsterdam, Boat, Netherlands</a:t>
            </a:r>
          </a:p>
        </p:txBody>
      </p:sp>
      <p:sp>
        <p:nvSpPr>
          <p:cNvPr id="5" name="Freeform 4">
            <a:extLst>
              <a:ext uri="{FF2B5EF4-FFF2-40B4-BE49-F238E27FC236}">
                <a16:creationId xmlns:a16="http://schemas.microsoft.com/office/drawing/2014/main" id="{CEB5F2D8-978B-52FA-7566-47DD3B617177}"/>
              </a:ext>
            </a:extLst>
          </p:cNvPr>
          <p:cNvSpPr/>
          <p:nvPr/>
        </p:nvSpPr>
        <p:spPr>
          <a:xfrm>
            <a:off x="5032550" y="1749336"/>
            <a:ext cx="1894725" cy="137160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a:p>
        </p:txBody>
      </p:sp>
      <p:sp>
        <p:nvSpPr>
          <p:cNvPr id="3" name="Slide Number Placeholder 5">
            <a:extLst>
              <a:ext uri="{FF2B5EF4-FFF2-40B4-BE49-F238E27FC236}">
                <a16:creationId xmlns:a16="http://schemas.microsoft.com/office/drawing/2014/main" id="{EA92514A-06EE-F809-64EB-1200864D8594}"/>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39</a:t>
            </a:fld>
            <a:endParaRPr lang="fr-CA" sz="1200" dirty="0"/>
          </a:p>
        </p:txBody>
      </p:sp>
    </p:spTree>
    <p:extLst>
      <p:ext uri="{BB962C8B-B14F-4D97-AF65-F5344CB8AC3E}">
        <p14:creationId xmlns:p14="http://schemas.microsoft.com/office/powerpoint/2010/main" val="4118186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AC5DD5-9E28-0485-AF10-C3227E47CFA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B26CCF2-4A4C-E1AD-652E-289325730406}"/>
              </a:ext>
            </a:extLst>
          </p:cNvPr>
          <p:cNvSpPr>
            <a:spLocks noGrp="1"/>
          </p:cNvSpPr>
          <p:nvPr>
            <p:ph type="body" sz="quarter" idx="15"/>
          </p:nvPr>
        </p:nvSpPr>
        <p:spPr>
          <a:xfrm>
            <a:off x="5744879" y="1073345"/>
            <a:ext cx="700387" cy="689518"/>
          </a:xfrm>
        </p:spPr>
        <p:txBody>
          <a:bodyPr anchor="b"/>
          <a:lstStyle/>
          <a:p>
            <a:r>
              <a:rPr lang="en-US" sz="3600" b="1" dirty="0"/>
              <a:t>02</a:t>
            </a:r>
          </a:p>
        </p:txBody>
      </p:sp>
      <p:sp>
        <p:nvSpPr>
          <p:cNvPr id="6" name="Text Placeholder 5">
            <a:extLst>
              <a:ext uri="{FF2B5EF4-FFF2-40B4-BE49-F238E27FC236}">
                <a16:creationId xmlns:a16="http://schemas.microsoft.com/office/drawing/2014/main" id="{FDF3E9C7-2198-75C9-78C6-4F8002402391}"/>
              </a:ext>
            </a:extLst>
          </p:cNvPr>
          <p:cNvSpPr>
            <a:spLocks noGrp="1"/>
          </p:cNvSpPr>
          <p:nvPr>
            <p:ph type="body" sz="quarter" idx="14"/>
          </p:nvPr>
        </p:nvSpPr>
        <p:spPr>
          <a:xfrm>
            <a:off x="6679764" y="1073345"/>
            <a:ext cx="4415332" cy="689519"/>
          </a:xfrm>
        </p:spPr>
        <p:txBody>
          <a:bodyPr anchor="t"/>
          <a:lstStyle/>
          <a:p>
            <a:pPr>
              <a:lnSpc>
                <a:spcPts val="2240"/>
              </a:lnSpc>
            </a:pPr>
            <a:r>
              <a:rPr lang="en-US" b="1" kern="1200" dirty="0">
                <a:solidFill>
                  <a:srgbClr val="EC7C69"/>
                </a:solidFill>
                <a:latin typeface="+mn-lt"/>
                <a:ea typeface="+mn-ea"/>
                <a:cs typeface="+mn-cs"/>
              </a:rPr>
              <a:t>Tools &amp; Systems for Efficient Operations</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EE89ECEB-888E-DCE3-4D08-92982163BB44}"/>
              </a:ext>
            </a:extLst>
          </p:cNvPr>
          <p:cNvSpPr>
            <a:spLocks noGrp="1"/>
          </p:cNvSpPr>
          <p:nvPr>
            <p:ph type="body" sz="quarter" idx="28"/>
          </p:nvPr>
        </p:nvSpPr>
        <p:spPr>
          <a:xfrm>
            <a:off x="672295" y="1305618"/>
            <a:ext cx="5235446" cy="4246763"/>
          </a:xfrm>
        </p:spPr>
        <p:txBody>
          <a:bodyPr/>
          <a:lstStyle/>
          <a:p>
            <a:pPr marL="0" indent="0">
              <a:lnSpc>
                <a:spcPts val="2180"/>
              </a:lnSpc>
            </a:pPr>
            <a:r>
              <a:rPr lang="en-US" sz="2200" b="0" dirty="0"/>
              <a:t>Next, the module introduces </a:t>
            </a:r>
            <a:r>
              <a:rPr lang="en-US" sz="2200" dirty="0"/>
              <a:t>Tools &amp; Systems for Efficient Operations,</a:t>
            </a:r>
            <a:r>
              <a:rPr lang="en-US" sz="2200" b="0" dirty="0"/>
              <a:t> highlighting how affordable digital solutions and automation can reduce stress, save time, and ensure a consistent level of service. </a:t>
            </a:r>
          </a:p>
          <a:p>
            <a:pPr marL="0" indent="0">
              <a:lnSpc>
                <a:spcPts val="2180"/>
              </a:lnSpc>
            </a:pPr>
            <a:endParaRPr lang="en-US" sz="2200" b="0" dirty="0"/>
          </a:p>
          <a:p>
            <a:pPr marL="0" indent="0">
              <a:lnSpc>
                <a:spcPts val="2180"/>
              </a:lnSpc>
            </a:pPr>
            <a:r>
              <a:rPr lang="en-US" sz="2200" b="0" dirty="0"/>
              <a:t>Learners will see how efficient systems free them up to focus on what matters most — creating memorable guest experiences.</a:t>
            </a:r>
          </a:p>
        </p:txBody>
      </p:sp>
      <p:sp>
        <p:nvSpPr>
          <p:cNvPr id="11" name="Text Placeholder 10">
            <a:extLst>
              <a:ext uri="{FF2B5EF4-FFF2-40B4-BE49-F238E27FC236}">
                <a16:creationId xmlns:a16="http://schemas.microsoft.com/office/drawing/2014/main" id="{8DCD2C7B-2B9F-8C77-4662-84F71B106E1D}"/>
              </a:ext>
            </a:extLst>
          </p:cNvPr>
          <p:cNvSpPr>
            <a:spLocks noGrp="1"/>
          </p:cNvSpPr>
          <p:nvPr>
            <p:ph type="body" sz="quarter" idx="30"/>
          </p:nvPr>
        </p:nvSpPr>
        <p:spPr>
          <a:xfrm>
            <a:off x="6679764" y="1763733"/>
            <a:ext cx="4938958" cy="311554"/>
          </a:xfrm>
        </p:spPr>
        <p:txBody>
          <a:bodyPr anchor="t"/>
          <a:lstStyle/>
          <a:p>
            <a:pPr marL="342900" indent="-342900">
              <a:spcAft>
                <a:spcPts val="600"/>
              </a:spcAft>
              <a:buFont typeface="Arial" panose="020B0604020202020204" pitchFamily="34" charset="0"/>
              <a:buChar char="•"/>
            </a:pPr>
            <a:r>
              <a:rPr lang="en-US" sz="2000" dirty="0">
                <a:solidFill>
                  <a:srgbClr val="414141"/>
                </a:solidFill>
              </a:rPr>
              <a:t>Use simple tools to </a:t>
            </a:r>
            <a:r>
              <a:rPr lang="en-US" sz="2000" b="1" dirty="0">
                <a:solidFill>
                  <a:srgbClr val="414141"/>
                </a:solidFill>
              </a:rPr>
              <a:t>stay </a:t>
            </a:r>
            <a:r>
              <a:rPr lang="en-US" sz="2000" b="1" dirty="0" err="1">
                <a:solidFill>
                  <a:srgbClr val="414141"/>
                </a:solidFill>
              </a:rPr>
              <a:t>organised</a:t>
            </a:r>
            <a:r>
              <a:rPr lang="en-US" sz="2000" b="1" dirty="0">
                <a:solidFill>
                  <a:srgbClr val="414141"/>
                </a:solidFill>
              </a:rPr>
              <a:t>. </a:t>
            </a:r>
          </a:p>
          <a:p>
            <a:pPr marL="342900" indent="-342900">
              <a:spcAft>
                <a:spcPts val="600"/>
              </a:spcAft>
              <a:buFont typeface="Arial" panose="020B0604020202020204" pitchFamily="34" charset="0"/>
              <a:buChar char="•"/>
            </a:pPr>
            <a:r>
              <a:rPr lang="en-US" sz="2000" dirty="0">
                <a:solidFill>
                  <a:srgbClr val="414141"/>
                </a:solidFill>
              </a:rPr>
              <a:t>Identify affordable tools that </a:t>
            </a:r>
            <a:r>
              <a:rPr lang="en-US" sz="2000" b="1" dirty="0">
                <a:solidFill>
                  <a:srgbClr val="414141"/>
                </a:solidFill>
              </a:rPr>
              <a:t>simplify day-to-day hosting tasks</a:t>
            </a:r>
            <a:r>
              <a:rPr lang="en-US" sz="2000" dirty="0">
                <a:solidFill>
                  <a:srgbClr val="414141"/>
                </a:solidFill>
              </a:rPr>
              <a:t>.</a:t>
            </a:r>
          </a:p>
          <a:p>
            <a:pPr marL="342900" indent="-342900">
              <a:spcAft>
                <a:spcPts val="600"/>
              </a:spcAft>
              <a:buFont typeface="Arial" panose="020B0604020202020204" pitchFamily="34" charset="0"/>
              <a:buChar char="•"/>
            </a:pPr>
            <a:r>
              <a:rPr lang="en-US" sz="2000" b="1" dirty="0">
                <a:solidFill>
                  <a:srgbClr val="414141"/>
                </a:solidFill>
              </a:rPr>
              <a:t>Automate routine processes </a:t>
            </a:r>
            <a:r>
              <a:rPr lang="en-US" sz="2000" dirty="0">
                <a:solidFill>
                  <a:srgbClr val="414141"/>
                </a:solidFill>
              </a:rPr>
              <a:t>such as check-in instructions, reminders, and review requests.</a:t>
            </a:r>
          </a:p>
          <a:p>
            <a:pPr marL="342900" indent="-342900">
              <a:spcAft>
                <a:spcPts val="600"/>
              </a:spcAft>
              <a:buFont typeface="Arial" panose="020B0604020202020204" pitchFamily="34" charset="0"/>
              <a:buChar char="•"/>
            </a:pPr>
            <a:r>
              <a:rPr lang="en-US" sz="2000" dirty="0" err="1">
                <a:solidFill>
                  <a:srgbClr val="414141"/>
                </a:solidFill>
              </a:rPr>
              <a:t>Organise</a:t>
            </a:r>
            <a:r>
              <a:rPr lang="en-US" sz="2000" dirty="0">
                <a:solidFill>
                  <a:srgbClr val="414141"/>
                </a:solidFill>
              </a:rPr>
              <a:t> operations efficiently </a:t>
            </a:r>
            <a:r>
              <a:rPr lang="en-US" sz="2000" b="1" dirty="0">
                <a:solidFill>
                  <a:srgbClr val="414141"/>
                </a:solidFill>
              </a:rPr>
              <a:t>to save time and reduce stress.</a:t>
            </a:r>
          </a:p>
          <a:p>
            <a:pPr marL="342900" indent="-342900">
              <a:spcAft>
                <a:spcPts val="600"/>
              </a:spcAft>
              <a:buFont typeface="Arial" panose="020B0604020202020204" pitchFamily="34" charset="0"/>
              <a:buChar char="•"/>
            </a:pPr>
            <a:r>
              <a:rPr lang="en-US" sz="2000" dirty="0">
                <a:solidFill>
                  <a:srgbClr val="414141"/>
                </a:solidFill>
              </a:rPr>
              <a:t>Balance automation with personal service to maintain a </a:t>
            </a:r>
            <a:r>
              <a:rPr lang="en-US" sz="2000" b="1" dirty="0">
                <a:solidFill>
                  <a:srgbClr val="414141"/>
                </a:solidFill>
              </a:rPr>
              <a:t>high-quality guest experience.</a:t>
            </a:r>
          </a:p>
          <a:p>
            <a:pPr marL="342900" indent="-342900">
              <a:spcAft>
                <a:spcPts val="600"/>
              </a:spcAft>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36AD0CAE-C7BE-39E2-3933-B1E3E8483915}"/>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5 Overview</a:t>
            </a:r>
          </a:p>
        </p:txBody>
      </p:sp>
      <p:cxnSp>
        <p:nvCxnSpPr>
          <p:cNvPr id="34" name="Straight Connector 33">
            <a:extLst>
              <a:ext uri="{FF2B5EF4-FFF2-40B4-BE49-F238E27FC236}">
                <a16:creationId xmlns:a16="http://schemas.microsoft.com/office/drawing/2014/main" id="{86B8D434-90D2-06A8-ED69-342AFABB41E2}"/>
              </a:ext>
            </a:extLst>
          </p:cNvPr>
          <p:cNvCxnSpPr>
            <a:cxnSpLocks/>
          </p:cNvCxnSpPr>
          <p:nvPr/>
        </p:nvCxnSpPr>
        <p:spPr>
          <a:xfrm flipH="1">
            <a:off x="5482082" y="176190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CAC5A78D-68E6-9F3C-04B9-45BE7EA2E4A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a:t>
            </a:fld>
            <a:endParaRPr lang="fr-CA" sz="1200" dirty="0"/>
          </a:p>
        </p:txBody>
      </p:sp>
      <p:pic>
        <p:nvPicPr>
          <p:cNvPr id="16" name="Picture 15">
            <a:extLst>
              <a:ext uri="{FF2B5EF4-FFF2-40B4-BE49-F238E27FC236}">
                <a16:creationId xmlns:a16="http://schemas.microsoft.com/office/drawing/2014/main" id="{71BA04FB-6C9D-19B8-82B2-C0FA17BFDBD8}"/>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 name="Text Placeholder 5">
            <a:extLst>
              <a:ext uri="{FF2B5EF4-FFF2-40B4-BE49-F238E27FC236}">
                <a16:creationId xmlns:a16="http://schemas.microsoft.com/office/drawing/2014/main" id="{2816CF39-7BE1-6994-46CA-E2068089E5BA}"/>
              </a:ext>
            </a:extLst>
          </p:cNvPr>
          <p:cNvSpPr txBox="1">
            <a:spLocks/>
          </p:cNvSpPr>
          <p:nvPr/>
        </p:nvSpPr>
        <p:spPr>
          <a:xfrm>
            <a:off x="6708063" y="383826"/>
            <a:ext cx="4415332" cy="68951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3200" b="1" dirty="0"/>
              <a:t>Learning Outcomes</a:t>
            </a:r>
          </a:p>
          <a:p>
            <a:pPr>
              <a:lnSpc>
                <a:spcPts val="2240"/>
              </a:lnSpc>
            </a:pPr>
            <a:endParaRPr lang="en-GB" sz="3200" b="1" dirty="0"/>
          </a:p>
        </p:txBody>
      </p:sp>
    </p:spTree>
    <p:extLst>
      <p:ext uri="{BB962C8B-B14F-4D97-AF65-F5344CB8AC3E}">
        <p14:creationId xmlns:p14="http://schemas.microsoft.com/office/powerpoint/2010/main" val="10181297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C712F-59D8-0D13-35CB-83B9BCE3BFA8}"/>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2877BE4-BCD9-69DF-6D20-3B6D85DB9C12}"/>
              </a:ext>
            </a:extLst>
          </p:cNvPr>
          <p:cNvSpPr txBox="1">
            <a:spLocks/>
          </p:cNvSpPr>
          <p:nvPr/>
        </p:nvSpPr>
        <p:spPr>
          <a:xfrm>
            <a:off x="629645" y="307773"/>
            <a:ext cx="63164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Booking Confirmation E-mail - </a:t>
            </a:r>
            <a:r>
              <a:rPr lang="en-US" dirty="0">
                <a:solidFill>
                  <a:srgbClr val="EC7C69"/>
                </a:solidFill>
              </a:rPr>
              <a:t>Set Expectations</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45E6E8A9-BC70-9544-9863-C23DFC80EDF3}"/>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0857E91-9A1B-57D1-CC13-9D9663631C5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40</a:t>
            </a:fld>
            <a:endParaRPr lang="fr-CA" sz="1200" dirty="0"/>
          </a:p>
        </p:txBody>
      </p:sp>
      <p:sp>
        <p:nvSpPr>
          <p:cNvPr id="5" name="Text Placeholder 4">
            <a:extLst>
              <a:ext uri="{FF2B5EF4-FFF2-40B4-BE49-F238E27FC236}">
                <a16:creationId xmlns:a16="http://schemas.microsoft.com/office/drawing/2014/main" id="{25609A00-5A3C-C845-5B04-D0E8FA182F75}"/>
              </a:ext>
            </a:extLst>
          </p:cNvPr>
          <p:cNvSpPr txBox="1">
            <a:spLocks/>
          </p:cNvSpPr>
          <p:nvPr/>
        </p:nvSpPr>
        <p:spPr>
          <a:xfrm>
            <a:off x="4226395" y="1890002"/>
            <a:ext cx="6648594"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80"/>
              </a:lnSpc>
              <a:buClr>
                <a:srgbClr val="459597"/>
              </a:buClr>
            </a:pPr>
            <a:r>
              <a:rPr lang="en-GB" sz="2200" b="1" dirty="0">
                <a:solidFill>
                  <a:srgbClr val="EC7C69"/>
                </a:solidFill>
              </a:rPr>
              <a:t>Before the stay: </a:t>
            </a:r>
            <a:endParaRPr lang="en-GB" sz="2200" dirty="0">
              <a:solidFill>
                <a:srgbClr val="EC7C69"/>
              </a:solidFill>
            </a:endParaRPr>
          </a:p>
          <a:p>
            <a:pPr marL="285750" indent="-285750">
              <a:lnSpc>
                <a:spcPts val="2380"/>
              </a:lnSpc>
              <a:buClr>
                <a:srgbClr val="459597"/>
              </a:buClr>
              <a:buFont typeface="Arial,Sans-Serif"/>
              <a:buChar char="•"/>
            </a:pPr>
            <a:r>
              <a:rPr lang="sl-SI" sz="2200" b="1" dirty="0">
                <a:solidFill>
                  <a:srgbClr val="414141"/>
                </a:solidFill>
                <a:ea typeface="+mn-lt"/>
                <a:cs typeface="+mn-lt"/>
              </a:rPr>
              <a:t>Booking confirmed:</a:t>
            </a:r>
            <a:r>
              <a:rPr lang="sl-SI" sz="2200" dirty="0">
                <a:solidFill>
                  <a:srgbClr val="414141"/>
                </a:solidFill>
                <a:ea typeface="+mn-lt"/>
                <a:cs typeface="+mn-lt"/>
              </a:rPr>
              <a:t> We’ve reserved your spot - get</a:t>
            </a:r>
            <a:r>
              <a:rPr lang="sl-SI" sz="2200" dirty="0">
                <a:solidFill>
                  <a:srgbClr val="414141"/>
                </a:solidFill>
                <a:ea typeface="Calibri"/>
                <a:cs typeface="Calibri"/>
              </a:rPr>
              <a:t> ready </a:t>
            </a:r>
            <a:r>
              <a:rPr lang="sl-SI" sz="2200" dirty="0">
                <a:solidFill>
                  <a:srgbClr val="414141"/>
                </a:solidFill>
                <a:ea typeface="+mn-lt"/>
                <a:cs typeface="+mn-lt"/>
              </a:rPr>
              <a:t>for a great experience.</a:t>
            </a:r>
          </a:p>
          <a:p>
            <a:pPr marL="285750" indent="-285750">
              <a:lnSpc>
                <a:spcPts val="2380"/>
              </a:lnSpc>
              <a:buClr>
                <a:srgbClr val="459597"/>
              </a:buClr>
              <a:buFont typeface="Arial,Sans-Serif"/>
              <a:buChar char="•"/>
            </a:pPr>
            <a:r>
              <a:rPr lang="sl-SI" sz="2200" b="1" dirty="0">
                <a:solidFill>
                  <a:srgbClr val="414141"/>
                </a:solidFill>
                <a:ea typeface="+mn-lt"/>
                <a:cs typeface="+mn-lt"/>
              </a:rPr>
              <a:t>Check-In:</a:t>
            </a:r>
            <a:r>
              <a:rPr lang="sl-SI" sz="2200" dirty="0">
                <a:solidFill>
                  <a:srgbClr val="414141"/>
                </a:solidFill>
                <a:ea typeface="+mn-lt"/>
                <a:cs typeface="+mn-lt"/>
              </a:rPr>
              <a:t> [Time, e.g., 3:00 PM] -  Self check-in details will be sent via email or text message.</a:t>
            </a:r>
          </a:p>
          <a:p>
            <a:pPr marL="285750" indent="-285750">
              <a:lnSpc>
                <a:spcPts val="2380"/>
              </a:lnSpc>
              <a:buClr>
                <a:srgbClr val="459597"/>
              </a:buClr>
              <a:buFont typeface="Arial,Sans-Serif"/>
              <a:buChar char="•"/>
            </a:pPr>
            <a:r>
              <a:rPr lang="sl-SI" sz="2200" b="1" dirty="0">
                <a:solidFill>
                  <a:srgbClr val="414141"/>
                </a:solidFill>
                <a:ea typeface="+mn-lt"/>
                <a:cs typeface="+mn-lt"/>
              </a:rPr>
              <a:t>3 Days before</a:t>
            </a:r>
            <a:r>
              <a:rPr lang="sl-SI" sz="2200" b="1" dirty="0">
                <a:solidFill>
                  <a:srgbClr val="414141"/>
                </a:solidFill>
                <a:ea typeface="Calibri"/>
                <a:cs typeface="Calibri"/>
              </a:rPr>
              <a:t> arrival:</a:t>
            </a:r>
            <a:r>
              <a:rPr lang="sl-SI" sz="2200" dirty="0">
                <a:solidFill>
                  <a:srgbClr val="414141"/>
                </a:solidFill>
                <a:ea typeface="Calibri"/>
                <a:cs typeface="Calibri"/>
              </a:rPr>
              <a:t> You’ll receive check-in </a:t>
            </a:r>
            <a:r>
              <a:rPr lang="sl-SI" sz="2200" dirty="0">
                <a:solidFill>
                  <a:srgbClr val="414141"/>
                </a:solidFill>
                <a:ea typeface="+mn-lt"/>
                <a:cs typeface="+mn-lt"/>
              </a:rPr>
              <a:t>instructions </a:t>
            </a:r>
            <a:r>
              <a:rPr lang="sl-SI" sz="2200" dirty="0">
                <a:solidFill>
                  <a:srgbClr val="414141"/>
                </a:solidFill>
                <a:ea typeface="Calibri"/>
                <a:cs typeface="Calibri"/>
              </a:rPr>
              <a:t>and </a:t>
            </a:r>
            <a:r>
              <a:rPr lang="sl-SI" sz="2200" dirty="0">
                <a:solidFill>
                  <a:srgbClr val="414141"/>
                </a:solidFill>
                <a:ea typeface="+mn-lt"/>
                <a:cs typeface="+mn-lt"/>
              </a:rPr>
              <a:t>any </a:t>
            </a:r>
            <a:r>
              <a:rPr lang="sl-SI" sz="2200" dirty="0">
                <a:solidFill>
                  <a:srgbClr val="414141"/>
                </a:solidFill>
                <a:ea typeface="Calibri"/>
                <a:cs typeface="Calibri"/>
              </a:rPr>
              <a:t>additional details.</a:t>
            </a:r>
          </a:p>
          <a:p>
            <a:pPr marL="285750" indent="-285750">
              <a:lnSpc>
                <a:spcPts val="2380"/>
              </a:lnSpc>
              <a:buClr>
                <a:srgbClr val="459597"/>
              </a:buClr>
              <a:buFont typeface="Arial,Sans-Serif"/>
              <a:buChar char="•"/>
            </a:pPr>
            <a:r>
              <a:rPr lang="sl-SI" sz="2200" b="1" dirty="0">
                <a:solidFill>
                  <a:srgbClr val="414141"/>
                </a:solidFill>
                <a:ea typeface="Calibri"/>
                <a:cs typeface="Calibri"/>
              </a:rPr>
              <a:t>1 Day before:</a:t>
            </a:r>
            <a:r>
              <a:rPr lang="sl-SI" sz="2200" dirty="0">
                <a:solidFill>
                  <a:srgbClr val="414141"/>
                </a:solidFill>
                <a:ea typeface="Calibri"/>
                <a:cs typeface="Calibri"/>
              </a:rPr>
              <a:t> A reminder with directions, parking information, and local tips</a:t>
            </a:r>
            <a:r>
              <a:rPr lang="sl-SI" sz="2200" dirty="0">
                <a:solidFill>
                  <a:srgbClr val="414141"/>
                </a:solidFill>
                <a:ea typeface="+mn-lt"/>
                <a:cs typeface="+mn-lt"/>
              </a:rPr>
              <a:t>.</a:t>
            </a:r>
            <a:endParaRPr lang="sl-SI" sz="2200" dirty="0">
              <a:solidFill>
                <a:srgbClr val="414141"/>
              </a:solidFill>
              <a:ea typeface="Calibri"/>
              <a:cs typeface="Calibri"/>
            </a:endParaRPr>
          </a:p>
          <a:p>
            <a:pPr marL="285750" indent="-285750">
              <a:lnSpc>
                <a:spcPts val="2380"/>
              </a:lnSpc>
              <a:buClr>
                <a:srgbClr val="459597"/>
              </a:buClr>
              <a:buFont typeface="Arial,Sans-Serif"/>
              <a:buChar char="•"/>
            </a:pPr>
            <a:endParaRPr lang="sl-SI" sz="2200" dirty="0">
              <a:solidFill>
                <a:srgbClr val="414141"/>
              </a:solidFill>
              <a:ea typeface="Calibri"/>
              <a:cs typeface="Calibri"/>
            </a:endParaRPr>
          </a:p>
          <a:p>
            <a:pPr indent="0">
              <a:lnSpc>
                <a:spcPts val="2380"/>
              </a:lnSpc>
              <a:buClr>
                <a:srgbClr val="459597"/>
              </a:buClr>
            </a:pPr>
            <a:r>
              <a:rPr lang="sl-SI" sz="2200" b="1" dirty="0">
                <a:solidFill>
                  <a:srgbClr val="EC7C69"/>
                </a:solidFill>
                <a:ea typeface="Calibri"/>
                <a:cs typeface="Calibri"/>
              </a:rPr>
              <a:t>During your stay</a:t>
            </a:r>
            <a:endParaRPr lang="sl-SI" sz="2200" dirty="0">
              <a:solidFill>
                <a:srgbClr val="EC7C69"/>
              </a:solidFill>
              <a:ea typeface="Calibri"/>
              <a:cs typeface="Calibri"/>
            </a:endParaRPr>
          </a:p>
          <a:p>
            <a:pPr marL="285750" indent="-285750">
              <a:lnSpc>
                <a:spcPts val="2380"/>
              </a:lnSpc>
              <a:buClr>
                <a:srgbClr val="459597"/>
              </a:buClr>
              <a:buFont typeface="Arial,Sans-Serif"/>
              <a:buChar char="•"/>
            </a:pPr>
            <a:r>
              <a:rPr lang="sl-SI" sz="2200" b="1" dirty="0">
                <a:solidFill>
                  <a:srgbClr val="414141"/>
                </a:solidFill>
                <a:ea typeface="Calibri"/>
                <a:cs typeface="Calibri"/>
              </a:rPr>
              <a:t>In - stay support:</a:t>
            </a:r>
            <a:r>
              <a:rPr lang="sl-SI" sz="2200" dirty="0">
                <a:solidFill>
                  <a:srgbClr val="414141"/>
                </a:solidFill>
                <a:ea typeface="Calibri"/>
                <a:cs typeface="Calibri"/>
              </a:rPr>
              <a:t> Need anything? Reach out anytime via [e-mail] or [telephone number]</a:t>
            </a:r>
          </a:p>
          <a:p>
            <a:pPr marL="285750" indent="-285750">
              <a:lnSpc>
                <a:spcPts val="2380"/>
              </a:lnSpc>
              <a:buClr>
                <a:srgbClr val="459597"/>
              </a:buClr>
              <a:buFont typeface="Arial,Sans-Serif"/>
              <a:buChar char="•"/>
            </a:pPr>
            <a:r>
              <a:rPr lang="sl-SI" sz="2200" b="1" dirty="0">
                <a:solidFill>
                  <a:srgbClr val="414141"/>
                </a:solidFill>
                <a:ea typeface="+mn-lt"/>
                <a:cs typeface="+mn-lt"/>
              </a:rPr>
              <a:t>Local recommendations:</a:t>
            </a:r>
            <a:r>
              <a:rPr lang="sl-SI" sz="2200" dirty="0">
                <a:solidFill>
                  <a:srgbClr val="414141"/>
                </a:solidFill>
                <a:ea typeface="+mn-lt"/>
                <a:cs typeface="+mn-lt"/>
              </a:rPr>
              <a:t> Explore curated guides and exclusive guest perks.</a:t>
            </a:r>
            <a:endParaRPr lang="sl-SI" sz="2200" dirty="0">
              <a:solidFill>
                <a:srgbClr val="414141"/>
              </a:solidFill>
              <a:ea typeface="Calibri"/>
              <a:cs typeface="Calibri"/>
            </a:endParaRPr>
          </a:p>
          <a:p>
            <a:pPr>
              <a:lnSpc>
                <a:spcPts val="2380"/>
              </a:lnSpc>
              <a:buClr>
                <a:srgbClr val="459597"/>
              </a:buClr>
            </a:pPr>
            <a:endParaRPr lang="en-US" sz="2200" dirty="0">
              <a:solidFill>
                <a:srgbClr val="414141"/>
              </a:solidFill>
            </a:endParaRPr>
          </a:p>
        </p:txBody>
      </p:sp>
      <p:sp>
        <p:nvSpPr>
          <p:cNvPr id="13" name="Freeform 12">
            <a:extLst>
              <a:ext uri="{FF2B5EF4-FFF2-40B4-BE49-F238E27FC236}">
                <a16:creationId xmlns:a16="http://schemas.microsoft.com/office/drawing/2014/main" id="{7F116803-ED11-9561-4620-A0A2ADC4AC63}"/>
              </a:ext>
            </a:extLst>
          </p:cNvPr>
          <p:cNvSpPr/>
          <p:nvPr/>
        </p:nvSpPr>
        <p:spPr>
          <a:xfrm rot="5400000" flipH="1">
            <a:off x="-366118" y="2543963"/>
            <a:ext cx="5037047" cy="3591023"/>
          </a:xfrm>
          <a:custGeom>
            <a:avLst/>
            <a:gdLst>
              <a:gd name="connsiteX0" fmla="*/ 4812577 w 4812577"/>
              <a:gd name="connsiteY0" fmla="*/ 3145894 h 3430993"/>
              <a:gd name="connsiteX1" fmla="*/ 4812577 w 4812577"/>
              <a:gd name="connsiteY1" fmla="*/ 2763897 h 3430993"/>
              <a:gd name="connsiteX2" fmla="*/ 4812577 w 4812577"/>
              <a:gd name="connsiteY2" fmla="*/ 2705790 h 3430993"/>
              <a:gd name="connsiteX3" fmla="*/ 4812577 w 4812577"/>
              <a:gd name="connsiteY3" fmla="*/ 2323793 h 3430993"/>
              <a:gd name="connsiteX4" fmla="*/ 4812577 w 4812577"/>
              <a:gd name="connsiteY4" fmla="*/ 822101 h 3430993"/>
              <a:gd name="connsiteX5" fmla="*/ 4812577 w 4812577"/>
              <a:gd name="connsiteY5" fmla="*/ 440104 h 3430993"/>
              <a:gd name="connsiteX6" fmla="*/ 4812577 w 4812577"/>
              <a:gd name="connsiteY6" fmla="*/ 381997 h 3430993"/>
              <a:gd name="connsiteX7" fmla="*/ 4812577 w 4812577"/>
              <a:gd name="connsiteY7" fmla="*/ 1 h 3430993"/>
              <a:gd name="connsiteX8" fmla="*/ 4440516 w 4812577"/>
              <a:gd name="connsiteY8" fmla="*/ 1 h 3430993"/>
              <a:gd name="connsiteX9" fmla="*/ 4344904 w 4812577"/>
              <a:gd name="connsiteY9" fmla="*/ 1 h 3430993"/>
              <a:gd name="connsiteX10" fmla="*/ 4195420 w 4812577"/>
              <a:gd name="connsiteY10" fmla="*/ 1 h 3430993"/>
              <a:gd name="connsiteX11" fmla="*/ 3972843 w 4812577"/>
              <a:gd name="connsiteY11" fmla="*/ 1 h 3430993"/>
              <a:gd name="connsiteX12" fmla="*/ 3823359 w 4812577"/>
              <a:gd name="connsiteY12" fmla="*/ 1 h 3430993"/>
              <a:gd name="connsiteX13" fmla="*/ 3727747 w 4812577"/>
              <a:gd name="connsiteY13" fmla="*/ 1 h 3430993"/>
              <a:gd name="connsiteX14" fmla="*/ 3641902 w 4812577"/>
              <a:gd name="connsiteY14" fmla="*/ 1 h 3430993"/>
              <a:gd name="connsiteX15" fmla="*/ 3355686 w 4812577"/>
              <a:gd name="connsiteY15" fmla="*/ 1 h 3430993"/>
              <a:gd name="connsiteX16" fmla="*/ 3269841 w 4812577"/>
              <a:gd name="connsiteY16" fmla="*/ 1 h 3430993"/>
              <a:gd name="connsiteX17" fmla="*/ 3174229 w 4812577"/>
              <a:gd name="connsiteY17" fmla="*/ 1 h 3430993"/>
              <a:gd name="connsiteX18" fmla="*/ 3024745 w 4812577"/>
              <a:gd name="connsiteY18" fmla="*/ 1 h 3430993"/>
              <a:gd name="connsiteX19" fmla="*/ 3000324 w 4812577"/>
              <a:gd name="connsiteY19" fmla="*/ 1 h 3430993"/>
              <a:gd name="connsiteX20" fmla="*/ 3000324 w 4812577"/>
              <a:gd name="connsiteY20" fmla="*/ 0 h 3430993"/>
              <a:gd name="connsiteX21" fmla="*/ 2628264 w 4812577"/>
              <a:gd name="connsiteY21" fmla="*/ 0 h 3430993"/>
              <a:gd name="connsiteX22" fmla="*/ 2532651 w 4812577"/>
              <a:gd name="connsiteY22" fmla="*/ 0 h 3430993"/>
              <a:gd name="connsiteX23" fmla="*/ 2383168 w 4812577"/>
              <a:gd name="connsiteY23" fmla="*/ 0 h 3430993"/>
              <a:gd name="connsiteX24" fmla="*/ 2160590 w 4812577"/>
              <a:gd name="connsiteY24" fmla="*/ 0 h 3430993"/>
              <a:gd name="connsiteX25" fmla="*/ 2011107 w 4812577"/>
              <a:gd name="connsiteY25" fmla="*/ 0 h 3430993"/>
              <a:gd name="connsiteX26" fmla="*/ 1915494 w 4812577"/>
              <a:gd name="connsiteY26" fmla="*/ 0 h 3430993"/>
              <a:gd name="connsiteX27" fmla="*/ 1829649 w 4812577"/>
              <a:gd name="connsiteY27" fmla="*/ 0 h 3430993"/>
              <a:gd name="connsiteX28" fmla="*/ 1543434 w 4812577"/>
              <a:gd name="connsiteY28" fmla="*/ 0 h 3430993"/>
              <a:gd name="connsiteX29" fmla="*/ 1457589 w 4812577"/>
              <a:gd name="connsiteY29" fmla="*/ 0 h 3430993"/>
              <a:gd name="connsiteX30" fmla="*/ 1392997 w 4812577"/>
              <a:gd name="connsiteY30" fmla="*/ 0 h 3430993"/>
              <a:gd name="connsiteX31" fmla="*/ 1361976 w 4812577"/>
              <a:gd name="connsiteY31" fmla="*/ 0 h 3430993"/>
              <a:gd name="connsiteX32" fmla="*/ 1212493 w 4812577"/>
              <a:gd name="connsiteY32" fmla="*/ 0 h 3430993"/>
              <a:gd name="connsiteX33" fmla="*/ 1170676 w 4812577"/>
              <a:gd name="connsiteY33" fmla="*/ 0 h 3430993"/>
              <a:gd name="connsiteX34" fmla="*/ 989915 w 4812577"/>
              <a:gd name="connsiteY34" fmla="*/ 0 h 3430993"/>
              <a:gd name="connsiteX35" fmla="*/ 840432 w 4812577"/>
              <a:gd name="connsiteY35" fmla="*/ 0 h 3430993"/>
              <a:gd name="connsiteX36" fmla="*/ 744819 w 4812577"/>
              <a:gd name="connsiteY36" fmla="*/ 0 h 3430993"/>
              <a:gd name="connsiteX37" fmla="*/ 372759 w 4812577"/>
              <a:gd name="connsiteY37" fmla="*/ 0 h 3430993"/>
              <a:gd name="connsiteX38" fmla="*/ 222322 w 4812577"/>
              <a:gd name="connsiteY38" fmla="*/ 0 h 3430993"/>
              <a:gd name="connsiteX39" fmla="*/ 1 w 4812577"/>
              <a:gd name="connsiteY39" fmla="*/ 0 h 3430993"/>
              <a:gd name="connsiteX40" fmla="*/ 1 w 4812577"/>
              <a:gd name="connsiteY40" fmla="*/ 209543 h 3430993"/>
              <a:gd name="connsiteX41" fmla="*/ 1 w 4812577"/>
              <a:gd name="connsiteY41" fmla="*/ 573511 h 3430993"/>
              <a:gd name="connsiteX42" fmla="*/ 1 w 4812577"/>
              <a:gd name="connsiteY42" fmla="*/ 720676 h 3430993"/>
              <a:gd name="connsiteX43" fmla="*/ 1 w 4812577"/>
              <a:gd name="connsiteY43" fmla="*/ 1084644 h 3430993"/>
              <a:gd name="connsiteX44" fmla="*/ 1 w 4812577"/>
              <a:gd name="connsiteY44" fmla="*/ 1178178 h 3430993"/>
              <a:gd name="connsiteX45" fmla="*/ 1 w 4812577"/>
              <a:gd name="connsiteY45" fmla="*/ 1324410 h 3430993"/>
              <a:gd name="connsiteX46" fmla="*/ 1 w 4812577"/>
              <a:gd name="connsiteY46" fmla="*/ 1542147 h 3430993"/>
              <a:gd name="connsiteX47" fmla="*/ 1 w 4812577"/>
              <a:gd name="connsiteY47" fmla="*/ 1688378 h 3430993"/>
              <a:gd name="connsiteX48" fmla="*/ 1 w 4812577"/>
              <a:gd name="connsiteY48" fmla="*/ 1781911 h 3430993"/>
              <a:gd name="connsiteX49" fmla="*/ 1 w 4812577"/>
              <a:gd name="connsiteY49" fmla="*/ 2145880 h 3430993"/>
              <a:gd name="connsiteX50" fmla="*/ 0 w 4812577"/>
              <a:gd name="connsiteY50" fmla="*/ 2145880 h 3430993"/>
              <a:gd name="connsiteX51" fmla="*/ 0 w 4812577"/>
              <a:gd name="connsiteY51" fmla="*/ 2493512 h 3430993"/>
              <a:gd name="connsiteX52" fmla="*/ 0 w 4812577"/>
              <a:gd name="connsiteY52" fmla="*/ 2857481 h 3430993"/>
              <a:gd name="connsiteX53" fmla="*/ 0 w 4812577"/>
              <a:gd name="connsiteY53" fmla="*/ 2951014 h 3430993"/>
              <a:gd name="connsiteX54" fmla="*/ 0 w 4812577"/>
              <a:gd name="connsiteY54" fmla="*/ 3097246 h 3430993"/>
              <a:gd name="connsiteX55" fmla="*/ 0 w 4812577"/>
              <a:gd name="connsiteY55" fmla="*/ 3314982 h 3430993"/>
              <a:gd name="connsiteX56" fmla="*/ 0 w 4812577"/>
              <a:gd name="connsiteY56" fmla="*/ 3430993 h 3430993"/>
              <a:gd name="connsiteX57" fmla="*/ 39848 w 4812577"/>
              <a:gd name="connsiteY57" fmla="*/ 3430993 h 3430993"/>
              <a:gd name="connsiteX58" fmla="*/ 39850 w 4812577"/>
              <a:gd name="connsiteY58" fmla="*/ 3430993 h 3430993"/>
              <a:gd name="connsiteX59" fmla="*/ 222322 w 4812577"/>
              <a:gd name="connsiteY59" fmla="*/ 3430993 h 3430993"/>
              <a:gd name="connsiteX60" fmla="*/ 411908 w 4812577"/>
              <a:gd name="connsiteY60" fmla="*/ 3430993 h 3430993"/>
              <a:gd name="connsiteX61" fmla="*/ 411911 w 4812577"/>
              <a:gd name="connsiteY61" fmla="*/ 3430993 h 3430993"/>
              <a:gd name="connsiteX62" fmla="*/ 507521 w 4812577"/>
              <a:gd name="connsiteY62" fmla="*/ 3430993 h 3430993"/>
              <a:gd name="connsiteX63" fmla="*/ 507523 w 4812577"/>
              <a:gd name="connsiteY63" fmla="*/ 3430993 h 3430993"/>
              <a:gd name="connsiteX64" fmla="*/ 657004 w 4812577"/>
              <a:gd name="connsiteY64" fmla="*/ 3430993 h 3430993"/>
              <a:gd name="connsiteX65" fmla="*/ 657006 w 4812577"/>
              <a:gd name="connsiteY65" fmla="*/ 3430993 h 3430993"/>
              <a:gd name="connsiteX66" fmla="*/ 879581 w 4812577"/>
              <a:gd name="connsiteY66" fmla="*/ 3430993 h 3430993"/>
              <a:gd name="connsiteX67" fmla="*/ 879584 w 4812577"/>
              <a:gd name="connsiteY67" fmla="*/ 3430993 h 3430993"/>
              <a:gd name="connsiteX68" fmla="*/ 1029065 w 4812577"/>
              <a:gd name="connsiteY68" fmla="*/ 3430993 h 3430993"/>
              <a:gd name="connsiteX69" fmla="*/ 1029067 w 4812577"/>
              <a:gd name="connsiteY69" fmla="*/ 3430993 h 3430993"/>
              <a:gd name="connsiteX70" fmla="*/ 1124677 w 4812577"/>
              <a:gd name="connsiteY70" fmla="*/ 3430993 h 3430993"/>
              <a:gd name="connsiteX71" fmla="*/ 1124680 w 4812577"/>
              <a:gd name="connsiteY71" fmla="*/ 3430993 h 3430993"/>
              <a:gd name="connsiteX72" fmla="*/ 1170675 w 4812577"/>
              <a:gd name="connsiteY72" fmla="*/ 3430993 h 3430993"/>
              <a:gd name="connsiteX73" fmla="*/ 1210523 w 4812577"/>
              <a:gd name="connsiteY73" fmla="*/ 3430993 h 3430993"/>
              <a:gd name="connsiteX74" fmla="*/ 1210525 w 4812577"/>
              <a:gd name="connsiteY74" fmla="*/ 3430993 h 3430993"/>
              <a:gd name="connsiteX75" fmla="*/ 1392997 w 4812577"/>
              <a:gd name="connsiteY75" fmla="*/ 3430993 h 3430993"/>
              <a:gd name="connsiteX76" fmla="*/ 1496738 w 4812577"/>
              <a:gd name="connsiteY76" fmla="*/ 3430993 h 3430993"/>
              <a:gd name="connsiteX77" fmla="*/ 1496741 w 4812577"/>
              <a:gd name="connsiteY77" fmla="*/ 3430993 h 3430993"/>
              <a:gd name="connsiteX78" fmla="*/ 1582583 w 4812577"/>
              <a:gd name="connsiteY78" fmla="*/ 3430993 h 3430993"/>
              <a:gd name="connsiteX79" fmla="*/ 1582586 w 4812577"/>
              <a:gd name="connsiteY79" fmla="*/ 3430993 h 3430993"/>
              <a:gd name="connsiteX80" fmla="*/ 1678196 w 4812577"/>
              <a:gd name="connsiteY80" fmla="*/ 3430993 h 3430993"/>
              <a:gd name="connsiteX81" fmla="*/ 1678198 w 4812577"/>
              <a:gd name="connsiteY81" fmla="*/ 3430993 h 3430993"/>
              <a:gd name="connsiteX82" fmla="*/ 1827679 w 4812577"/>
              <a:gd name="connsiteY82" fmla="*/ 3430993 h 3430993"/>
              <a:gd name="connsiteX83" fmla="*/ 1827681 w 4812577"/>
              <a:gd name="connsiteY83" fmla="*/ 3430993 h 3430993"/>
              <a:gd name="connsiteX84" fmla="*/ 1852098 w 4812577"/>
              <a:gd name="connsiteY84" fmla="*/ 3430993 h 3430993"/>
              <a:gd name="connsiteX85" fmla="*/ 2050256 w 4812577"/>
              <a:gd name="connsiteY85" fmla="*/ 3430993 h 3430993"/>
              <a:gd name="connsiteX86" fmla="*/ 2050259 w 4812577"/>
              <a:gd name="connsiteY86" fmla="*/ 3430993 h 3430993"/>
              <a:gd name="connsiteX87" fmla="*/ 2199740 w 4812577"/>
              <a:gd name="connsiteY87" fmla="*/ 3430993 h 3430993"/>
              <a:gd name="connsiteX88" fmla="*/ 2199742 w 4812577"/>
              <a:gd name="connsiteY88" fmla="*/ 3430993 h 3430993"/>
              <a:gd name="connsiteX89" fmla="*/ 2224159 w 4812577"/>
              <a:gd name="connsiteY89" fmla="*/ 3430993 h 3430993"/>
              <a:gd name="connsiteX90" fmla="*/ 2295352 w 4812577"/>
              <a:gd name="connsiteY90" fmla="*/ 3430993 h 3430993"/>
              <a:gd name="connsiteX91" fmla="*/ 2295355 w 4812577"/>
              <a:gd name="connsiteY91" fmla="*/ 3430993 h 3430993"/>
              <a:gd name="connsiteX92" fmla="*/ 2319773 w 4812577"/>
              <a:gd name="connsiteY92" fmla="*/ 3430993 h 3430993"/>
              <a:gd name="connsiteX93" fmla="*/ 2469255 w 4812577"/>
              <a:gd name="connsiteY93" fmla="*/ 3430993 h 3430993"/>
              <a:gd name="connsiteX94" fmla="*/ 2667413 w 4812577"/>
              <a:gd name="connsiteY94" fmla="*/ 3430993 h 3430993"/>
              <a:gd name="connsiteX95" fmla="*/ 2667415 w 4812577"/>
              <a:gd name="connsiteY95" fmla="*/ 3430993 h 3430993"/>
              <a:gd name="connsiteX96" fmla="*/ 2691833 w 4812577"/>
              <a:gd name="connsiteY96" fmla="*/ 3430993 h 3430993"/>
              <a:gd name="connsiteX97" fmla="*/ 2841315 w 4812577"/>
              <a:gd name="connsiteY97" fmla="*/ 3430993 h 3430993"/>
              <a:gd name="connsiteX98" fmla="*/ 2936929 w 4812577"/>
              <a:gd name="connsiteY98" fmla="*/ 3430993 h 3430993"/>
              <a:gd name="connsiteX99" fmla="*/ 3022773 w 4812577"/>
              <a:gd name="connsiteY99" fmla="*/ 3430993 h 3430993"/>
              <a:gd name="connsiteX100" fmla="*/ 3308990 w 4812577"/>
              <a:gd name="connsiteY100" fmla="*/ 3430993 h 3430993"/>
              <a:gd name="connsiteX101" fmla="*/ 3394834 w 4812577"/>
              <a:gd name="connsiteY101" fmla="*/ 3430993 h 3430993"/>
              <a:gd name="connsiteX102" fmla="*/ 3490447 w 4812577"/>
              <a:gd name="connsiteY102" fmla="*/ 3430993 h 3430993"/>
              <a:gd name="connsiteX103" fmla="*/ 3639930 w 4812577"/>
              <a:gd name="connsiteY103" fmla="*/ 3430993 h 3430993"/>
              <a:gd name="connsiteX104" fmla="*/ 3862508 w 4812577"/>
              <a:gd name="connsiteY104" fmla="*/ 3430993 h 3430993"/>
              <a:gd name="connsiteX105" fmla="*/ 4011990 w 4812577"/>
              <a:gd name="connsiteY105" fmla="*/ 3430993 h 3430993"/>
              <a:gd name="connsiteX106" fmla="*/ 4107604 w 4812577"/>
              <a:gd name="connsiteY106" fmla="*/ 3430993 h 3430993"/>
              <a:gd name="connsiteX107" fmla="*/ 4479665 w 4812577"/>
              <a:gd name="connsiteY107" fmla="*/ 3430993 h 3430993"/>
              <a:gd name="connsiteX108" fmla="*/ 4812577 w 4812577"/>
              <a:gd name="connsiteY108" fmla="*/ 3145894 h 343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4812577" h="3430993">
                <a:moveTo>
                  <a:pt x="4812577" y="3145894"/>
                </a:moveTo>
                <a:lnTo>
                  <a:pt x="4812577" y="2763897"/>
                </a:lnTo>
                <a:lnTo>
                  <a:pt x="4812577" y="2705790"/>
                </a:lnTo>
                <a:lnTo>
                  <a:pt x="4812577" y="2323793"/>
                </a:lnTo>
                <a:lnTo>
                  <a:pt x="4812577" y="822101"/>
                </a:lnTo>
                <a:lnTo>
                  <a:pt x="4812577" y="440104"/>
                </a:lnTo>
                <a:lnTo>
                  <a:pt x="4812577" y="381997"/>
                </a:lnTo>
                <a:lnTo>
                  <a:pt x="4812577" y="1"/>
                </a:lnTo>
                <a:lnTo>
                  <a:pt x="4440516" y="1"/>
                </a:lnTo>
                <a:lnTo>
                  <a:pt x="4344904" y="1"/>
                </a:lnTo>
                <a:lnTo>
                  <a:pt x="4195420" y="1"/>
                </a:lnTo>
                <a:lnTo>
                  <a:pt x="3972843" y="1"/>
                </a:lnTo>
                <a:lnTo>
                  <a:pt x="3823359" y="1"/>
                </a:lnTo>
                <a:lnTo>
                  <a:pt x="3727747" y="1"/>
                </a:lnTo>
                <a:lnTo>
                  <a:pt x="3641902" y="1"/>
                </a:lnTo>
                <a:lnTo>
                  <a:pt x="3355686" y="1"/>
                </a:lnTo>
                <a:lnTo>
                  <a:pt x="3269841" y="1"/>
                </a:lnTo>
                <a:lnTo>
                  <a:pt x="3174229" y="1"/>
                </a:lnTo>
                <a:lnTo>
                  <a:pt x="3024745" y="1"/>
                </a:lnTo>
                <a:lnTo>
                  <a:pt x="3000324" y="1"/>
                </a:lnTo>
                <a:lnTo>
                  <a:pt x="3000324" y="0"/>
                </a:lnTo>
                <a:lnTo>
                  <a:pt x="2628264" y="0"/>
                </a:lnTo>
                <a:lnTo>
                  <a:pt x="2532651" y="0"/>
                </a:lnTo>
                <a:lnTo>
                  <a:pt x="2383168" y="0"/>
                </a:lnTo>
                <a:lnTo>
                  <a:pt x="2160590" y="0"/>
                </a:lnTo>
                <a:lnTo>
                  <a:pt x="2011107" y="0"/>
                </a:lnTo>
                <a:lnTo>
                  <a:pt x="1915494" y="0"/>
                </a:lnTo>
                <a:lnTo>
                  <a:pt x="1829649" y="0"/>
                </a:lnTo>
                <a:lnTo>
                  <a:pt x="1543434" y="0"/>
                </a:lnTo>
                <a:lnTo>
                  <a:pt x="1457589" y="0"/>
                </a:lnTo>
                <a:lnTo>
                  <a:pt x="1392997" y="0"/>
                </a:lnTo>
                <a:lnTo>
                  <a:pt x="1361976" y="0"/>
                </a:lnTo>
                <a:lnTo>
                  <a:pt x="1212493" y="0"/>
                </a:lnTo>
                <a:lnTo>
                  <a:pt x="1170676" y="0"/>
                </a:lnTo>
                <a:lnTo>
                  <a:pt x="989915" y="0"/>
                </a:lnTo>
                <a:lnTo>
                  <a:pt x="840432" y="0"/>
                </a:lnTo>
                <a:lnTo>
                  <a:pt x="744819" y="0"/>
                </a:lnTo>
                <a:lnTo>
                  <a:pt x="372759" y="0"/>
                </a:lnTo>
                <a:lnTo>
                  <a:pt x="222322" y="0"/>
                </a:lnTo>
                <a:lnTo>
                  <a:pt x="1" y="0"/>
                </a:lnTo>
                <a:lnTo>
                  <a:pt x="1" y="209543"/>
                </a:lnTo>
                <a:lnTo>
                  <a:pt x="1" y="573511"/>
                </a:lnTo>
                <a:lnTo>
                  <a:pt x="1" y="720676"/>
                </a:lnTo>
                <a:lnTo>
                  <a:pt x="1" y="1084644"/>
                </a:lnTo>
                <a:lnTo>
                  <a:pt x="1" y="1178178"/>
                </a:lnTo>
                <a:lnTo>
                  <a:pt x="1" y="1324410"/>
                </a:lnTo>
                <a:lnTo>
                  <a:pt x="1" y="1542147"/>
                </a:lnTo>
                <a:lnTo>
                  <a:pt x="1" y="1688378"/>
                </a:lnTo>
                <a:lnTo>
                  <a:pt x="1" y="1781911"/>
                </a:lnTo>
                <a:lnTo>
                  <a:pt x="1" y="2145880"/>
                </a:lnTo>
                <a:lnTo>
                  <a:pt x="0" y="2145880"/>
                </a:lnTo>
                <a:lnTo>
                  <a:pt x="0" y="2493512"/>
                </a:lnTo>
                <a:lnTo>
                  <a:pt x="0" y="2857481"/>
                </a:lnTo>
                <a:lnTo>
                  <a:pt x="0" y="2951014"/>
                </a:lnTo>
                <a:lnTo>
                  <a:pt x="0" y="3097246"/>
                </a:lnTo>
                <a:lnTo>
                  <a:pt x="0" y="3314982"/>
                </a:lnTo>
                <a:lnTo>
                  <a:pt x="0" y="3430993"/>
                </a:lnTo>
                <a:lnTo>
                  <a:pt x="39848" y="3430993"/>
                </a:lnTo>
                <a:lnTo>
                  <a:pt x="39850" y="3430993"/>
                </a:lnTo>
                <a:lnTo>
                  <a:pt x="222322" y="3430993"/>
                </a:lnTo>
                <a:lnTo>
                  <a:pt x="411908" y="3430993"/>
                </a:lnTo>
                <a:lnTo>
                  <a:pt x="411911" y="3430993"/>
                </a:lnTo>
                <a:lnTo>
                  <a:pt x="507521" y="3430993"/>
                </a:lnTo>
                <a:lnTo>
                  <a:pt x="507523" y="3430993"/>
                </a:lnTo>
                <a:lnTo>
                  <a:pt x="657004" y="3430993"/>
                </a:lnTo>
                <a:lnTo>
                  <a:pt x="657006" y="3430993"/>
                </a:lnTo>
                <a:lnTo>
                  <a:pt x="879581" y="3430993"/>
                </a:lnTo>
                <a:lnTo>
                  <a:pt x="879584" y="3430993"/>
                </a:lnTo>
                <a:lnTo>
                  <a:pt x="1029065" y="3430993"/>
                </a:lnTo>
                <a:lnTo>
                  <a:pt x="1029067" y="3430993"/>
                </a:lnTo>
                <a:lnTo>
                  <a:pt x="1124677" y="3430993"/>
                </a:lnTo>
                <a:lnTo>
                  <a:pt x="1124680" y="3430993"/>
                </a:lnTo>
                <a:lnTo>
                  <a:pt x="1170675" y="3430993"/>
                </a:lnTo>
                <a:lnTo>
                  <a:pt x="1210523" y="3430993"/>
                </a:lnTo>
                <a:lnTo>
                  <a:pt x="1210525" y="3430993"/>
                </a:lnTo>
                <a:lnTo>
                  <a:pt x="1392997" y="3430993"/>
                </a:lnTo>
                <a:lnTo>
                  <a:pt x="1496738" y="3430993"/>
                </a:lnTo>
                <a:lnTo>
                  <a:pt x="1496741" y="3430993"/>
                </a:lnTo>
                <a:lnTo>
                  <a:pt x="1582583" y="3430993"/>
                </a:lnTo>
                <a:lnTo>
                  <a:pt x="1582586" y="3430993"/>
                </a:lnTo>
                <a:lnTo>
                  <a:pt x="1678196" y="3430993"/>
                </a:lnTo>
                <a:lnTo>
                  <a:pt x="1678198" y="3430993"/>
                </a:lnTo>
                <a:lnTo>
                  <a:pt x="1827679" y="3430993"/>
                </a:lnTo>
                <a:lnTo>
                  <a:pt x="1827681" y="3430993"/>
                </a:lnTo>
                <a:lnTo>
                  <a:pt x="1852098" y="3430993"/>
                </a:lnTo>
                <a:lnTo>
                  <a:pt x="2050256" y="3430993"/>
                </a:lnTo>
                <a:lnTo>
                  <a:pt x="2050259" y="3430993"/>
                </a:lnTo>
                <a:lnTo>
                  <a:pt x="2199740" y="3430993"/>
                </a:lnTo>
                <a:lnTo>
                  <a:pt x="2199742" y="3430993"/>
                </a:lnTo>
                <a:lnTo>
                  <a:pt x="2224159" y="3430993"/>
                </a:lnTo>
                <a:lnTo>
                  <a:pt x="2295352" y="3430993"/>
                </a:lnTo>
                <a:lnTo>
                  <a:pt x="2295355" y="3430993"/>
                </a:lnTo>
                <a:lnTo>
                  <a:pt x="2319773" y="3430993"/>
                </a:lnTo>
                <a:lnTo>
                  <a:pt x="2469255" y="3430993"/>
                </a:lnTo>
                <a:lnTo>
                  <a:pt x="2667413" y="3430993"/>
                </a:lnTo>
                <a:lnTo>
                  <a:pt x="2667415" y="3430993"/>
                </a:lnTo>
                <a:lnTo>
                  <a:pt x="2691833" y="3430993"/>
                </a:lnTo>
                <a:lnTo>
                  <a:pt x="2841315" y="3430993"/>
                </a:lnTo>
                <a:lnTo>
                  <a:pt x="2936929" y="3430993"/>
                </a:lnTo>
                <a:lnTo>
                  <a:pt x="3022773" y="3430993"/>
                </a:lnTo>
                <a:lnTo>
                  <a:pt x="3308990" y="3430993"/>
                </a:lnTo>
                <a:lnTo>
                  <a:pt x="3394834" y="3430993"/>
                </a:lnTo>
                <a:lnTo>
                  <a:pt x="3490447" y="3430993"/>
                </a:lnTo>
                <a:lnTo>
                  <a:pt x="3639930" y="3430993"/>
                </a:lnTo>
                <a:lnTo>
                  <a:pt x="3862508" y="3430993"/>
                </a:lnTo>
                <a:lnTo>
                  <a:pt x="4011990" y="3430993"/>
                </a:lnTo>
                <a:lnTo>
                  <a:pt x="4107604" y="3430993"/>
                </a:lnTo>
                <a:lnTo>
                  <a:pt x="4479665" y="3430993"/>
                </a:lnTo>
                <a:cubicBezTo>
                  <a:pt x="4664130" y="3430993"/>
                  <a:pt x="4812577" y="3302931"/>
                  <a:pt x="4812577" y="3145894"/>
                </a:cubicBezTo>
                <a:close/>
              </a:path>
            </a:pathLst>
          </a:custGeom>
          <a:solidFill>
            <a:srgbClr val="EC7C69"/>
          </a:solidFill>
          <a:ln w="24491" cap="flat">
            <a:noFill/>
            <a:prstDash val="solid"/>
            <a:miter/>
          </a:ln>
        </p:spPr>
        <p:txBody>
          <a:bodyPr wrap="square" rtlCol="0" anchor="ctr">
            <a:noAutofit/>
          </a:bodyPr>
          <a:lstStyle/>
          <a:p>
            <a:endParaRPr lang="en-US" dirty="0"/>
          </a:p>
        </p:txBody>
      </p:sp>
      <p:sp>
        <p:nvSpPr>
          <p:cNvPr id="8" name="Text Placeholder 1">
            <a:extLst>
              <a:ext uri="{FF2B5EF4-FFF2-40B4-BE49-F238E27FC236}">
                <a16:creationId xmlns:a16="http://schemas.microsoft.com/office/drawing/2014/main" id="{C8170554-A968-55A5-6C08-360CB56483F7}"/>
              </a:ext>
            </a:extLst>
          </p:cNvPr>
          <p:cNvSpPr txBox="1">
            <a:spLocks/>
          </p:cNvSpPr>
          <p:nvPr/>
        </p:nvSpPr>
        <p:spPr>
          <a:xfrm>
            <a:off x="659947" y="2234744"/>
            <a:ext cx="265049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t>Include some of the following examples in your booking confirmation. It helps set expectations and enhance the guest experience before, during, and after their stay. </a:t>
            </a:r>
          </a:p>
          <a:p>
            <a:pPr algn="l">
              <a:lnSpc>
                <a:spcPts val="2340"/>
              </a:lnSpc>
              <a:spcBef>
                <a:spcPts val="0"/>
              </a:spcBef>
            </a:pPr>
            <a:endParaRPr lang="en-US" sz="2200" dirty="0">
              <a:solidFill>
                <a:srgbClr val="414141"/>
              </a:solidFill>
            </a:endParaRPr>
          </a:p>
        </p:txBody>
      </p:sp>
      <p:pic>
        <p:nvPicPr>
          <p:cNvPr id="11" name="Picture 10">
            <a:extLst>
              <a:ext uri="{FF2B5EF4-FFF2-40B4-BE49-F238E27FC236}">
                <a16:creationId xmlns:a16="http://schemas.microsoft.com/office/drawing/2014/main" id="{040657C9-8F61-BBEF-F7DA-2ED67032AAD7}"/>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659947" y="5037048"/>
            <a:ext cx="3580276" cy="2123680"/>
          </a:xfrm>
          <a:prstGeom prst="rect">
            <a:avLst/>
          </a:prstGeom>
        </p:spPr>
      </p:pic>
    </p:spTree>
    <p:extLst>
      <p:ext uri="{BB962C8B-B14F-4D97-AF65-F5344CB8AC3E}">
        <p14:creationId xmlns:p14="http://schemas.microsoft.com/office/powerpoint/2010/main" val="26156919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6058AC-A51C-EE7F-08FF-3368953912E2}"/>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839912D-CEAC-88D4-A3A0-388344B95250}"/>
              </a:ext>
            </a:extLst>
          </p:cNvPr>
          <p:cNvSpPr txBox="1">
            <a:spLocks/>
          </p:cNvSpPr>
          <p:nvPr/>
        </p:nvSpPr>
        <p:spPr>
          <a:xfrm>
            <a:off x="629645" y="307773"/>
            <a:ext cx="631648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Booking Confirmation E-mail - </a:t>
            </a:r>
            <a:r>
              <a:rPr lang="en-US" dirty="0">
                <a:solidFill>
                  <a:srgbClr val="EC7C69"/>
                </a:solidFill>
              </a:rPr>
              <a:t>Set Expectations</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03709C02-005B-BD0D-7DA3-F246946F98E8}"/>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6B2A99B2-CB46-18F8-D884-60893A8AFF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41</a:t>
            </a:fld>
            <a:endParaRPr lang="fr-CA" sz="1200" dirty="0"/>
          </a:p>
        </p:txBody>
      </p:sp>
      <p:sp>
        <p:nvSpPr>
          <p:cNvPr id="5" name="Text Placeholder 4">
            <a:extLst>
              <a:ext uri="{FF2B5EF4-FFF2-40B4-BE49-F238E27FC236}">
                <a16:creationId xmlns:a16="http://schemas.microsoft.com/office/drawing/2014/main" id="{BA751F17-550F-1CE8-F383-41FA8850FE00}"/>
              </a:ext>
            </a:extLst>
          </p:cNvPr>
          <p:cNvSpPr txBox="1">
            <a:spLocks/>
          </p:cNvSpPr>
          <p:nvPr/>
        </p:nvSpPr>
        <p:spPr>
          <a:xfrm>
            <a:off x="4370774" y="2194810"/>
            <a:ext cx="5864089"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80"/>
              </a:lnSpc>
              <a:buClr>
                <a:srgbClr val="459597"/>
              </a:buClr>
            </a:pPr>
            <a:r>
              <a:rPr lang="sl-SI" sz="2200" b="1" dirty="0">
                <a:solidFill>
                  <a:srgbClr val="EC7C69"/>
                </a:solidFill>
                <a:ea typeface="Calibri"/>
                <a:cs typeface="Calibri"/>
              </a:rPr>
              <a:t>After your stay</a:t>
            </a:r>
            <a:endParaRPr lang="sl-SI" sz="2200" dirty="0">
              <a:solidFill>
                <a:srgbClr val="EC7C69"/>
              </a:solidFill>
              <a:ea typeface="Calibri"/>
              <a:cs typeface="Calibri"/>
            </a:endParaRPr>
          </a:p>
          <a:p>
            <a:pPr marL="285750" indent="-285750">
              <a:lnSpc>
                <a:spcPts val="2380"/>
              </a:lnSpc>
              <a:buClr>
                <a:srgbClr val="459597"/>
              </a:buClr>
              <a:buFont typeface="Arial,Sans-Serif"/>
              <a:buChar char="•"/>
            </a:pPr>
            <a:r>
              <a:rPr lang="sl-SI" sz="2200" b="1" dirty="0">
                <a:solidFill>
                  <a:srgbClr val="414141"/>
                </a:solidFill>
                <a:ea typeface="+mn-lt"/>
                <a:cs typeface="+mn-lt"/>
              </a:rPr>
              <a:t>Check-out:</a:t>
            </a:r>
            <a:r>
              <a:rPr lang="sl-SI" sz="2200" dirty="0">
                <a:solidFill>
                  <a:srgbClr val="414141"/>
                </a:solidFill>
                <a:ea typeface="+mn-lt"/>
                <a:cs typeface="+mn-lt"/>
              </a:rPr>
              <a:t> [Time, e.g., 11:00 AM]  -  Just lock up and go.</a:t>
            </a:r>
          </a:p>
          <a:p>
            <a:pPr marL="285750" indent="-285750">
              <a:lnSpc>
                <a:spcPts val="2380"/>
              </a:lnSpc>
              <a:buClr>
                <a:srgbClr val="459597"/>
              </a:buClr>
              <a:buFont typeface="Arial,Sans-Serif"/>
              <a:buChar char="•"/>
            </a:pPr>
            <a:r>
              <a:rPr lang="sl-SI" sz="2200" b="1" dirty="0">
                <a:solidFill>
                  <a:srgbClr val="414141"/>
                </a:solidFill>
                <a:ea typeface="+mn-lt"/>
                <a:cs typeface="+mn-lt"/>
              </a:rPr>
              <a:t>Thank you and feedback request:</a:t>
            </a:r>
            <a:r>
              <a:rPr lang="sl-SI" sz="2200" dirty="0">
                <a:solidFill>
                  <a:srgbClr val="414141"/>
                </a:solidFill>
                <a:ea typeface="+mn-lt"/>
                <a:cs typeface="+mn-lt"/>
              </a:rPr>
              <a:t> We’ll follow up with a short survey to hear how we did.</a:t>
            </a:r>
          </a:p>
          <a:p>
            <a:pPr marL="285750" indent="-285750">
              <a:lnSpc>
                <a:spcPts val="2380"/>
              </a:lnSpc>
              <a:buClr>
                <a:srgbClr val="459597"/>
              </a:buClr>
              <a:buFont typeface="Arial,Sans-Serif"/>
              <a:buChar char="•"/>
            </a:pPr>
            <a:r>
              <a:rPr lang="sl-SI" sz="2200" b="1" dirty="0">
                <a:solidFill>
                  <a:srgbClr val="414141"/>
                </a:solidFill>
                <a:ea typeface="+mn-lt"/>
                <a:cs typeface="+mn-lt"/>
              </a:rPr>
              <a:t>Loyalty perks:</a:t>
            </a:r>
            <a:r>
              <a:rPr lang="sl-SI" sz="2200" dirty="0">
                <a:solidFill>
                  <a:srgbClr val="414141"/>
                </a:solidFill>
                <a:ea typeface="+mn-lt"/>
                <a:cs typeface="+mn-lt"/>
              </a:rPr>
              <a:t> Returning guests receive [X]% off future stays.</a:t>
            </a:r>
            <a:endParaRPr lang="sl-SI" sz="2200" dirty="0">
              <a:solidFill>
                <a:srgbClr val="414141"/>
              </a:solidFill>
              <a:ea typeface="Calibri"/>
              <a:cs typeface="Calibri"/>
            </a:endParaRPr>
          </a:p>
          <a:p>
            <a:pPr>
              <a:lnSpc>
                <a:spcPts val="2380"/>
              </a:lnSpc>
              <a:buClr>
                <a:srgbClr val="459597"/>
              </a:buClr>
            </a:pPr>
            <a:endParaRPr lang="en-US" sz="2200" dirty="0">
              <a:solidFill>
                <a:srgbClr val="414141"/>
              </a:solidFill>
            </a:endParaRPr>
          </a:p>
        </p:txBody>
      </p:sp>
      <p:sp>
        <p:nvSpPr>
          <p:cNvPr id="13" name="Freeform 12">
            <a:extLst>
              <a:ext uri="{FF2B5EF4-FFF2-40B4-BE49-F238E27FC236}">
                <a16:creationId xmlns:a16="http://schemas.microsoft.com/office/drawing/2014/main" id="{55C96397-C56E-63E8-2F73-80FEAF9F44BD}"/>
              </a:ext>
            </a:extLst>
          </p:cNvPr>
          <p:cNvSpPr/>
          <p:nvPr/>
        </p:nvSpPr>
        <p:spPr>
          <a:xfrm rot="5400000" flipH="1">
            <a:off x="-366118" y="2543963"/>
            <a:ext cx="5037047" cy="3591023"/>
          </a:xfrm>
          <a:custGeom>
            <a:avLst/>
            <a:gdLst>
              <a:gd name="connsiteX0" fmla="*/ 4812577 w 4812577"/>
              <a:gd name="connsiteY0" fmla="*/ 3145894 h 3430993"/>
              <a:gd name="connsiteX1" fmla="*/ 4812577 w 4812577"/>
              <a:gd name="connsiteY1" fmla="*/ 2763897 h 3430993"/>
              <a:gd name="connsiteX2" fmla="*/ 4812577 w 4812577"/>
              <a:gd name="connsiteY2" fmla="*/ 2705790 h 3430993"/>
              <a:gd name="connsiteX3" fmla="*/ 4812577 w 4812577"/>
              <a:gd name="connsiteY3" fmla="*/ 2323793 h 3430993"/>
              <a:gd name="connsiteX4" fmla="*/ 4812577 w 4812577"/>
              <a:gd name="connsiteY4" fmla="*/ 822101 h 3430993"/>
              <a:gd name="connsiteX5" fmla="*/ 4812577 w 4812577"/>
              <a:gd name="connsiteY5" fmla="*/ 440104 h 3430993"/>
              <a:gd name="connsiteX6" fmla="*/ 4812577 w 4812577"/>
              <a:gd name="connsiteY6" fmla="*/ 381997 h 3430993"/>
              <a:gd name="connsiteX7" fmla="*/ 4812577 w 4812577"/>
              <a:gd name="connsiteY7" fmla="*/ 1 h 3430993"/>
              <a:gd name="connsiteX8" fmla="*/ 4440516 w 4812577"/>
              <a:gd name="connsiteY8" fmla="*/ 1 h 3430993"/>
              <a:gd name="connsiteX9" fmla="*/ 4344904 w 4812577"/>
              <a:gd name="connsiteY9" fmla="*/ 1 h 3430993"/>
              <a:gd name="connsiteX10" fmla="*/ 4195420 w 4812577"/>
              <a:gd name="connsiteY10" fmla="*/ 1 h 3430993"/>
              <a:gd name="connsiteX11" fmla="*/ 3972843 w 4812577"/>
              <a:gd name="connsiteY11" fmla="*/ 1 h 3430993"/>
              <a:gd name="connsiteX12" fmla="*/ 3823359 w 4812577"/>
              <a:gd name="connsiteY12" fmla="*/ 1 h 3430993"/>
              <a:gd name="connsiteX13" fmla="*/ 3727747 w 4812577"/>
              <a:gd name="connsiteY13" fmla="*/ 1 h 3430993"/>
              <a:gd name="connsiteX14" fmla="*/ 3641902 w 4812577"/>
              <a:gd name="connsiteY14" fmla="*/ 1 h 3430993"/>
              <a:gd name="connsiteX15" fmla="*/ 3355686 w 4812577"/>
              <a:gd name="connsiteY15" fmla="*/ 1 h 3430993"/>
              <a:gd name="connsiteX16" fmla="*/ 3269841 w 4812577"/>
              <a:gd name="connsiteY16" fmla="*/ 1 h 3430993"/>
              <a:gd name="connsiteX17" fmla="*/ 3174229 w 4812577"/>
              <a:gd name="connsiteY17" fmla="*/ 1 h 3430993"/>
              <a:gd name="connsiteX18" fmla="*/ 3024745 w 4812577"/>
              <a:gd name="connsiteY18" fmla="*/ 1 h 3430993"/>
              <a:gd name="connsiteX19" fmla="*/ 3000324 w 4812577"/>
              <a:gd name="connsiteY19" fmla="*/ 1 h 3430993"/>
              <a:gd name="connsiteX20" fmla="*/ 3000324 w 4812577"/>
              <a:gd name="connsiteY20" fmla="*/ 0 h 3430993"/>
              <a:gd name="connsiteX21" fmla="*/ 2628264 w 4812577"/>
              <a:gd name="connsiteY21" fmla="*/ 0 h 3430993"/>
              <a:gd name="connsiteX22" fmla="*/ 2532651 w 4812577"/>
              <a:gd name="connsiteY22" fmla="*/ 0 h 3430993"/>
              <a:gd name="connsiteX23" fmla="*/ 2383168 w 4812577"/>
              <a:gd name="connsiteY23" fmla="*/ 0 h 3430993"/>
              <a:gd name="connsiteX24" fmla="*/ 2160590 w 4812577"/>
              <a:gd name="connsiteY24" fmla="*/ 0 h 3430993"/>
              <a:gd name="connsiteX25" fmla="*/ 2011107 w 4812577"/>
              <a:gd name="connsiteY25" fmla="*/ 0 h 3430993"/>
              <a:gd name="connsiteX26" fmla="*/ 1915494 w 4812577"/>
              <a:gd name="connsiteY26" fmla="*/ 0 h 3430993"/>
              <a:gd name="connsiteX27" fmla="*/ 1829649 w 4812577"/>
              <a:gd name="connsiteY27" fmla="*/ 0 h 3430993"/>
              <a:gd name="connsiteX28" fmla="*/ 1543434 w 4812577"/>
              <a:gd name="connsiteY28" fmla="*/ 0 h 3430993"/>
              <a:gd name="connsiteX29" fmla="*/ 1457589 w 4812577"/>
              <a:gd name="connsiteY29" fmla="*/ 0 h 3430993"/>
              <a:gd name="connsiteX30" fmla="*/ 1392997 w 4812577"/>
              <a:gd name="connsiteY30" fmla="*/ 0 h 3430993"/>
              <a:gd name="connsiteX31" fmla="*/ 1361976 w 4812577"/>
              <a:gd name="connsiteY31" fmla="*/ 0 h 3430993"/>
              <a:gd name="connsiteX32" fmla="*/ 1212493 w 4812577"/>
              <a:gd name="connsiteY32" fmla="*/ 0 h 3430993"/>
              <a:gd name="connsiteX33" fmla="*/ 1170676 w 4812577"/>
              <a:gd name="connsiteY33" fmla="*/ 0 h 3430993"/>
              <a:gd name="connsiteX34" fmla="*/ 989915 w 4812577"/>
              <a:gd name="connsiteY34" fmla="*/ 0 h 3430993"/>
              <a:gd name="connsiteX35" fmla="*/ 840432 w 4812577"/>
              <a:gd name="connsiteY35" fmla="*/ 0 h 3430993"/>
              <a:gd name="connsiteX36" fmla="*/ 744819 w 4812577"/>
              <a:gd name="connsiteY36" fmla="*/ 0 h 3430993"/>
              <a:gd name="connsiteX37" fmla="*/ 372759 w 4812577"/>
              <a:gd name="connsiteY37" fmla="*/ 0 h 3430993"/>
              <a:gd name="connsiteX38" fmla="*/ 222322 w 4812577"/>
              <a:gd name="connsiteY38" fmla="*/ 0 h 3430993"/>
              <a:gd name="connsiteX39" fmla="*/ 1 w 4812577"/>
              <a:gd name="connsiteY39" fmla="*/ 0 h 3430993"/>
              <a:gd name="connsiteX40" fmla="*/ 1 w 4812577"/>
              <a:gd name="connsiteY40" fmla="*/ 209543 h 3430993"/>
              <a:gd name="connsiteX41" fmla="*/ 1 w 4812577"/>
              <a:gd name="connsiteY41" fmla="*/ 573511 h 3430993"/>
              <a:gd name="connsiteX42" fmla="*/ 1 w 4812577"/>
              <a:gd name="connsiteY42" fmla="*/ 720676 h 3430993"/>
              <a:gd name="connsiteX43" fmla="*/ 1 w 4812577"/>
              <a:gd name="connsiteY43" fmla="*/ 1084644 h 3430993"/>
              <a:gd name="connsiteX44" fmla="*/ 1 w 4812577"/>
              <a:gd name="connsiteY44" fmla="*/ 1178178 h 3430993"/>
              <a:gd name="connsiteX45" fmla="*/ 1 w 4812577"/>
              <a:gd name="connsiteY45" fmla="*/ 1324410 h 3430993"/>
              <a:gd name="connsiteX46" fmla="*/ 1 w 4812577"/>
              <a:gd name="connsiteY46" fmla="*/ 1542147 h 3430993"/>
              <a:gd name="connsiteX47" fmla="*/ 1 w 4812577"/>
              <a:gd name="connsiteY47" fmla="*/ 1688378 h 3430993"/>
              <a:gd name="connsiteX48" fmla="*/ 1 w 4812577"/>
              <a:gd name="connsiteY48" fmla="*/ 1781911 h 3430993"/>
              <a:gd name="connsiteX49" fmla="*/ 1 w 4812577"/>
              <a:gd name="connsiteY49" fmla="*/ 2145880 h 3430993"/>
              <a:gd name="connsiteX50" fmla="*/ 0 w 4812577"/>
              <a:gd name="connsiteY50" fmla="*/ 2145880 h 3430993"/>
              <a:gd name="connsiteX51" fmla="*/ 0 w 4812577"/>
              <a:gd name="connsiteY51" fmla="*/ 2493512 h 3430993"/>
              <a:gd name="connsiteX52" fmla="*/ 0 w 4812577"/>
              <a:gd name="connsiteY52" fmla="*/ 2857481 h 3430993"/>
              <a:gd name="connsiteX53" fmla="*/ 0 w 4812577"/>
              <a:gd name="connsiteY53" fmla="*/ 2951014 h 3430993"/>
              <a:gd name="connsiteX54" fmla="*/ 0 w 4812577"/>
              <a:gd name="connsiteY54" fmla="*/ 3097246 h 3430993"/>
              <a:gd name="connsiteX55" fmla="*/ 0 w 4812577"/>
              <a:gd name="connsiteY55" fmla="*/ 3314982 h 3430993"/>
              <a:gd name="connsiteX56" fmla="*/ 0 w 4812577"/>
              <a:gd name="connsiteY56" fmla="*/ 3430993 h 3430993"/>
              <a:gd name="connsiteX57" fmla="*/ 39848 w 4812577"/>
              <a:gd name="connsiteY57" fmla="*/ 3430993 h 3430993"/>
              <a:gd name="connsiteX58" fmla="*/ 39850 w 4812577"/>
              <a:gd name="connsiteY58" fmla="*/ 3430993 h 3430993"/>
              <a:gd name="connsiteX59" fmla="*/ 222322 w 4812577"/>
              <a:gd name="connsiteY59" fmla="*/ 3430993 h 3430993"/>
              <a:gd name="connsiteX60" fmla="*/ 411908 w 4812577"/>
              <a:gd name="connsiteY60" fmla="*/ 3430993 h 3430993"/>
              <a:gd name="connsiteX61" fmla="*/ 411911 w 4812577"/>
              <a:gd name="connsiteY61" fmla="*/ 3430993 h 3430993"/>
              <a:gd name="connsiteX62" fmla="*/ 507521 w 4812577"/>
              <a:gd name="connsiteY62" fmla="*/ 3430993 h 3430993"/>
              <a:gd name="connsiteX63" fmla="*/ 507523 w 4812577"/>
              <a:gd name="connsiteY63" fmla="*/ 3430993 h 3430993"/>
              <a:gd name="connsiteX64" fmla="*/ 657004 w 4812577"/>
              <a:gd name="connsiteY64" fmla="*/ 3430993 h 3430993"/>
              <a:gd name="connsiteX65" fmla="*/ 657006 w 4812577"/>
              <a:gd name="connsiteY65" fmla="*/ 3430993 h 3430993"/>
              <a:gd name="connsiteX66" fmla="*/ 879581 w 4812577"/>
              <a:gd name="connsiteY66" fmla="*/ 3430993 h 3430993"/>
              <a:gd name="connsiteX67" fmla="*/ 879584 w 4812577"/>
              <a:gd name="connsiteY67" fmla="*/ 3430993 h 3430993"/>
              <a:gd name="connsiteX68" fmla="*/ 1029065 w 4812577"/>
              <a:gd name="connsiteY68" fmla="*/ 3430993 h 3430993"/>
              <a:gd name="connsiteX69" fmla="*/ 1029067 w 4812577"/>
              <a:gd name="connsiteY69" fmla="*/ 3430993 h 3430993"/>
              <a:gd name="connsiteX70" fmla="*/ 1124677 w 4812577"/>
              <a:gd name="connsiteY70" fmla="*/ 3430993 h 3430993"/>
              <a:gd name="connsiteX71" fmla="*/ 1124680 w 4812577"/>
              <a:gd name="connsiteY71" fmla="*/ 3430993 h 3430993"/>
              <a:gd name="connsiteX72" fmla="*/ 1170675 w 4812577"/>
              <a:gd name="connsiteY72" fmla="*/ 3430993 h 3430993"/>
              <a:gd name="connsiteX73" fmla="*/ 1210523 w 4812577"/>
              <a:gd name="connsiteY73" fmla="*/ 3430993 h 3430993"/>
              <a:gd name="connsiteX74" fmla="*/ 1210525 w 4812577"/>
              <a:gd name="connsiteY74" fmla="*/ 3430993 h 3430993"/>
              <a:gd name="connsiteX75" fmla="*/ 1392997 w 4812577"/>
              <a:gd name="connsiteY75" fmla="*/ 3430993 h 3430993"/>
              <a:gd name="connsiteX76" fmla="*/ 1496738 w 4812577"/>
              <a:gd name="connsiteY76" fmla="*/ 3430993 h 3430993"/>
              <a:gd name="connsiteX77" fmla="*/ 1496741 w 4812577"/>
              <a:gd name="connsiteY77" fmla="*/ 3430993 h 3430993"/>
              <a:gd name="connsiteX78" fmla="*/ 1582583 w 4812577"/>
              <a:gd name="connsiteY78" fmla="*/ 3430993 h 3430993"/>
              <a:gd name="connsiteX79" fmla="*/ 1582586 w 4812577"/>
              <a:gd name="connsiteY79" fmla="*/ 3430993 h 3430993"/>
              <a:gd name="connsiteX80" fmla="*/ 1678196 w 4812577"/>
              <a:gd name="connsiteY80" fmla="*/ 3430993 h 3430993"/>
              <a:gd name="connsiteX81" fmla="*/ 1678198 w 4812577"/>
              <a:gd name="connsiteY81" fmla="*/ 3430993 h 3430993"/>
              <a:gd name="connsiteX82" fmla="*/ 1827679 w 4812577"/>
              <a:gd name="connsiteY82" fmla="*/ 3430993 h 3430993"/>
              <a:gd name="connsiteX83" fmla="*/ 1827681 w 4812577"/>
              <a:gd name="connsiteY83" fmla="*/ 3430993 h 3430993"/>
              <a:gd name="connsiteX84" fmla="*/ 1852098 w 4812577"/>
              <a:gd name="connsiteY84" fmla="*/ 3430993 h 3430993"/>
              <a:gd name="connsiteX85" fmla="*/ 2050256 w 4812577"/>
              <a:gd name="connsiteY85" fmla="*/ 3430993 h 3430993"/>
              <a:gd name="connsiteX86" fmla="*/ 2050259 w 4812577"/>
              <a:gd name="connsiteY86" fmla="*/ 3430993 h 3430993"/>
              <a:gd name="connsiteX87" fmla="*/ 2199740 w 4812577"/>
              <a:gd name="connsiteY87" fmla="*/ 3430993 h 3430993"/>
              <a:gd name="connsiteX88" fmla="*/ 2199742 w 4812577"/>
              <a:gd name="connsiteY88" fmla="*/ 3430993 h 3430993"/>
              <a:gd name="connsiteX89" fmla="*/ 2224159 w 4812577"/>
              <a:gd name="connsiteY89" fmla="*/ 3430993 h 3430993"/>
              <a:gd name="connsiteX90" fmla="*/ 2295352 w 4812577"/>
              <a:gd name="connsiteY90" fmla="*/ 3430993 h 3430993"/>
              <a:gd name="connsiteX91" fmla="*/ 2295355 w 4812577"/>
              <a:gd name="connsiteY91" fmla="*/ 3430993 h 3430993"/>
              <a:gd name="connsiteX92" fmla="*/ 2319773 w 4812577"/>
              <a:gd name="connsiteY92" fmla="*/ 3430993 h 3430993"/>
              <a:gd name="connsiteX93" fmla="*/ 2469255 w 4812577"/>
              <a:gd name="connsiteY93" fmla="*/ 3430993 h 3430993"/>
              <a:gd name="connsiteX94" fmla="*/ 2667413 w 4812577"/>
              <a:gd name="connsiteY94" fmla="*/ 3430993 h 3430993"/>
              <a:gd name="connsiteX95" fmla="*/ 2667415 w 4812577"/>
              <a:gd name="connsiteY95" fmla="*/ 3430993 h 3430993"/>
              <a:gd name="connsiteX96" fmla="*/ 2691833 w 4812577"/>
              <a:gd name="connsiteY96" fmla="*/ 3430993 h 3430993"/>
              <a:gd name="connsiteX97" fmla="*/ 2841315 w 4812577"/>
              <a:gd name="connsiteY97" fmla="*/ 3430993 h 3430993"/>
              <a:gd name="connsiteX98" fmla="*/ 2936929 w 4812577"/>
              <a:gd name="connsiteY98" fmla="*/ 3430993 h 3430993"/>
              <a:gd name="connsiteX99" fmla="*/ 3022773 w 4812577"/>
              <a:gd name="connsiteY99" fmla="*/ 3430993 h 3430993"/>
              <a:gd name="connsiteX100" fmla="*/ 3308990 w 4812577"/>
              <a:gd name="connsiteY100" fmla="*/ 3430993 h 3430993"/>
              <a:gd name="connsiteX101" fmla="*/ 3394834 w 4812577"/>
              <a:gd name="connsiteY101" fmla="*/ 3430993 h 3430993"/>
              <a:gd name="connsiteX102" fmla="*/ 3490447 w 4812577"/>
              <a:gd name="connsiteY102" fmla="*/ 3430993 h 3430993"/>
              <a:gd name="connsiteX103" fmla="*/ 3639930 w 4812577"/>
              <a:gd name="connsiteY103" fmla="*/ 3430993 h 3430993"/>
              <a:gd name="connsiteX104" fmla="*/ 3862508 w 4812577"/>
              <a:gd name="connsiteY104" fmla="*/ 3430993 h 3430993"/>
              <a:gd name="connsiteX105" fmla="*/ 4011990 w 4812577"/>
              <a:gd name="connsiteY105" fmla="*/ 3430993 h 3430993"/>
              <a:gd name="connsiteX106" fmla="*/ 4107604 w 4812577"/>
              <a:gd name="connsiteY106" fmla="*/ 3430993 h 3430993"/>
              <a:gd name="connsiteX107" fmla="*/ 4479665 w 4812577"/>
              <a:gd name="connsiteY107" fmla="*/ 3430993 h 3430993"/>
              <a:gd name="connsiteX108" fmla="*/ 4812577 w 4812577"/>
              <a:gd name="connsiteY108" fmla="*/ 3145894 h 343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4812577" h="3430993">
                <a:moveTo>
                  <a:pt x="4812577" y="3145894"/>
                </a:moveTo>
                <a:lnTo>
                  <a:pt x="4812577" y="2763897"/>
                </a:lnTo>
                <a:lnTo>
                  <a:pt x="4812577" y="2705790"/>
                </a:lnTo>
                <a:lnTo>
                  <a:pt x="4812577" y="2323793"/>
                </a:lnTo>
                <a:lnTo>
                  <a:pt x="4812577" y="822101"/>
                </a:lnTo>
                <a:lnTo>
                  <a:pt x="4812577" y="440104"/>
                </a:lnTo>
                <a:lnTo>
                  <a:pt x="4812577" y="381997"/>
                </a:lnTo>
                <a:lnTo>
                  <a:pt x="4812577" y="1"/>
                </a:lnTo>
                <a:lnTo>
                  <a:pt x="4440516" y="1"/>
                </a:lnTo>
                <a:lnTo>
                  <a:pt x="4344904" y="1"/>
                </a:lnTo>
                <a:lnTo>
                  <a:pt x="4195420" y="1"/>
                </a:lnTo>
                <a:lnTo>
                  <a:pt x="3972843" y="1"/>
                </a:lnTo>
                <a:lnTo>
                  <a:pt x="3823359" y="1"/>
                </a:lnTo>
                <a:lnTo>
                  <a:pt x="3727747" y="1"/>
                </a:lnTo>
                <a:lnTo>
                  <a:pt x="3641902" y="1"/>
                </a:lnTo>
                <a:lnTo>
                  <a:pt x="3355686" y="1"/>
                </a:lnTo>
                <a:lnTo>
                  <a:pt x="3269841" y="1"/>
                </a:lnTo>
                <a:lnTo>
                  <a:pt x="3174229" y="1"/>
                </a:lnTo>
                <a:lnTo>
                  <a:pt x="3024745" y="1"/>
                </a:lnTo>
                <a:lnTo>
                  <a:pt x="3000324" y="1"/>
                </a:lnTo>
                <a:lnTo>
                  <a:pt x="3000324" y="0"/>
                </a:lnTo>
                <a:lnTo>
                  <a:pt x="2628264" y="0"/>
                </a:lnTo>
                <a:lnTo>
                  <a:pt x="2532651" y="0"/>
                </a:lnTo>
                <a:lnTo>
                  <a:pt x="2383168" y="0"/>
                </a:lnTo>
                <a:lnTo>
                  <a:pt x="2160590" y="0"/>
                </a:lnTo>
                <a:lnTo>
                  <a:pt x="2011107" y="0"/>
                </a:lnTo>
                <a:lnTo>
                  <a:pt x="1915494" y="0"/>
                </a:lnTo>
                <a:lnTo>
                  <a:pt x="1829649" y="0"/>
                </a:lnTo>
                <a:lnTo>
                  <a:pt x="1543434" y="0"/>
                </a:lnTo>
                <a:lnTo>
                  <a:pt x="1457589" y="0"/>
                </a:lnTo>
                <a:lnTo>
                  <a:pt x="1392997" y="0"/>
                </a:lnTo>
                <a:lnTo>
                  <a:pt x="1361976" y="0"/>
                </a:lnTo>
                <a:lnTo>
                  <a:pt x="1212493" y="0"/>
                </a:lnTo>
                <a:lnTo>
                  <a:pt x="1170676" y="0"/>
                </a:lnTo>
                <a:lnTo>
                  <a:pt x="989915" y="0"/>
                </a:lnTo>
                <a:lnTo>
                  <a:pt x="840432" y="0"/>
                </a:lnTo>
                <a:lnTo>
                  <a:pt x="744819" y="0"/>
                </a:lnTo>
                <a:lnTo>
                  <a:pt x="372759" y="0"/>
                </a:lnTo>
                <a:lnTo>
                  <a:pt x="222322" y="0"/>
                </a:lnTo>
                <a:lnTo>
                  <a:pt x="1" y="0"/>
                </a:lnTo>
                <a:lnTo>
                  <a:pt x="1" y="209543"/>
                </a:lnTo>
                <a:lnTo>
                  <a:pt x="1" y="573511"/>
                </a:lnTo>
                <a:lnTo>
                  <a:pt x="1" y="720676"/>
                </a:lnTo>
                <a:lnTo>
                  <a:pt x="1" y="1084644"/>
                </a:lnTo>
                <a:lnTo>
                  <a:pt x="1" y="1178178"/>
                </a:lnTo>
                <a:lnTo>
                  <a:pt x="1" y="1324410"/>
                </a:lnTo>
                <a:lnTo>
                  <a:pt x="1" y="1542147"/>
                </a:lnTo>
                <a:lnTo>
                  <a:pt x="1" y="1688378"/>
                </a:lnTo>
                <a:lnTo>
                  <a:pt x="1" y="1781911"/>
                </a:lnTo>
                <a:lnTo>
                  <a:pt x="1" y="2145880"/>
                </a:lnTo>
                <a:lnTo>
                  <a:pt x="0" y="2145880"/>
                </a:lnTo>
                <a:lnTo>
                  <a:pt x="0" y="2493512"/>
                </a:lnTo>
                <a:lnTo>
                  <a:pt x="0" y="2857481"/>
                </a:lnTo>
                <a:lnTo>
                  <a:pt x="0" y="2951014"/>
                </a:lnTo>
                <a:lnTo>
                  <a:pt x="0" y="3097246"/>
                </a:lnTo>
                <a:lnTo>
                  <a:pt x="0" y="3314982"/>
                </a:lnTo>
                <a:lnTo>
                  <a:pt x="0" y="3430993"/>
                </a:lnTo>
                <a:lnTo>
                  <a:pt x="39848" y="3430993"/>
                </a:lnTo>
                <a:lnTo>
                  <a:pt x="39850" y="3430993"/>
                </a:lnTo>
                <a:lnTo>
                  <a:pt x="222322" y="3430993"/>
                </a:lnTo>
                <a:lnTo>
                  <a:pt x="411908" y="3430993"/>
                </a:lnTo>
                <a:lnTo>
                  <a:pt x="411911" y="3430993"/>
                </a:lnTo>
                <a:lnTo>
                  <a:pt x="507521" y="3430993"/>
                </a:lnTo>
                <a:lnTo>
                  <a:pt x="507523" y="3430993"/>
                </a:lnTo>
                <a:lnTo>
                  <a:pt x="657004" y="3430993"/>
                </a:lnTo>
                <a:lnTo>
                  <a:pt x="657006" y="3430993"/>
                </a:lnTo>
                <a:lnTo>
                  <a:pt x="879581" y="3430993"/>
                </a:lnTo>
                <a:lnTo>
                  <a:pt x="879584" y="3430993"/>
                </a:lnTo>
                <a:lnTo>
                  <a:pt x="1029065" y="3430993"/>
                </a:lnTo>
                <a:lnTo>
                  <a:pt x="1029067" y="3430993"/>
                </a:lnTo>
                <a:lnTo>
                  <a:pt x="1124677" y="3430993"/>
                </a:lnTo>
                <a:lnTo>
                  <a:pt x="1124680" y="3430993"/>
                </a:lnTo>
                <a:lnTo>
                  <a:pt x="1170675" y="3430993"/>
                </a:lnTo>
                <a:lnTo>
                  <a:pt x="1210523" y="3430993"/>
                </a:lnTo>
                <a:lnTo>
                  <a:pt x="1210525" y="3430993"/>
                </a:lnTo>
                <a:lnTo>
                  <a:pt x="1392997" y="3430993"/>
                </a:lnTo>
                <a:lnTo>
                  <a:pt x="1496738" y="3430993"/>
                </a:lnTo>
                <a:lnTo>
                  <a:pt x="1496741" y="3430993"/>
                </a:lnTo>
                <a:lnTo>
                  <a:pt x="1582583" y="3430993"/>
                </a:lnTo>
                <a:lnTo>
                  <a:pt x="1582586" y="3430993"/>
                </a:lnTo>
                <a:lnTo>
                  <a:pt x="1678196" y="3430993"/>
                </a:lnTo>
                <a:lnTo>
                  <a:pt x="1678198" y="3430993"/>
                </a:lnTo>
                <a:lnTo>
                  <a:pt x="1827679" y="3430993"/>
                </a:lnTo>
                <a:lnTo>
                  <a:pt x="1827681" y="3430993"/>
                </a:lnTo>
                <a:lnTo>
                  <a:pt x="1852098" y="3430993"/>
                </a:lnTo>
                <a:lnTo>
                  <a:pt x="2050256" y="3430993"/>
                </a:lnTo>
                <a:lnTo>
                  <a:pt x="2050259" y="3430993"/>
                </a:lnTo>
                <a:lnTo>
                  <a:pt x="2199740" y="3430993"/>
                </a:lnTo>
                <a:lnTo>
                  <a:pt x="2199742" y="3430993"/>
                </a:lnTo>
                <a:lnTo>
                  <a:pt x="2224159" y="3430993"/>
                </a:lnTo>
                <a:lnTo>
                  <a:pt x="2295352" y="3430993"/>
                </a:lnTo>
                <a:lnTo>
                  <a:pt x="2295355" y="3430993"/>
                </a:lnTo>
                <a:lnTo>
                  <a:pt x="2319773" y="3430993"/>
                </a:lnTo>
                <a:lnTo>
                  <a:pt x="2469255" y="3430993"/>
                </a:lnTo>
                <a:lnTo>
                  <a:pt x="2667413" y="3430993"/>
                </a:lnTo>
                <a:lnTo>
                  <a:pt x="2667415" y="3430993"/>
                </a:lnTo>
                <a:lnTo>
                  <a:pt x="2691833" y="3430993"/>
                </a:lnTo>
                <a:lnTo>
                  <a:pt x="2841315" y="3430993"/>
                </a:lnTo>
                <a:lnTo>
                  <a:pt x="2936929" y="3430993"/>
                </a:lnTo>
                <a:lnTo>
                  <a:pt x="3022773" y="3430993"/>
                </a:lnTo>
                <a:lnTo>
                  <a:pt x="3308990" y="3430993"/>
                </a:lnTo>
                <a:lnTo>
                  <a:pt x="3394834" y="3430993"/>
                </a:lnTo>
                <a:lnTo>
                  <a:pt x="3490447" y="3430993"/>
                </a:lnTo>
                <a:lnTo>
                  <a:pt x="3639930" y="3430993"/>
                </a:lnTo>
                <a:lnTo>
                  <a:pt x="3862508" y="3430993"/>
                </a:lnTo>
                <a:lnTo>
                  <a:pt x="4011990" y="3430993"/>
                </a:lnTo>
                <a:lnTo>
                  <a:pt x="4107604" y="3430993"/>
                </a:lnTo>
                <a:lnTo>
                  <a:pt x="4479665" y="3430993"/>
                </a:lnTo>
                <a:cubicBezTo>
                  <a:pt x="4664130" y="3430993"/>
                  <a:pt x="4812577" y="3302931"/>
                  <a:pt x="4812577" y="3145894"/>
                </a:cubicBezTo>
                <a:close/>
              </a:path>
            </a:pathLst>
          </a:custGeom>
          <a:solidFill>
            <a:srgbClr val="EC7C69"/>
          </a:solidFill>
          <a:ln w="24491" cap="flat">
            <a:noFill/>
            <a:prstDash val="solid"/>
            <a:miter/>
          </a:ln>
        </p:spPr>
        <p:txBody>
          <a:bodyPr wrap="square" rtlCol="0" anchor="ctr">
            <a:noAutofit/>
          </a:bodyPr>
          <a:lstStyle/>
          <a:p>
            <a:endParaRPr lang="en-US" dirty="0"/>
          </a:p>
        </p:txBody>
      </p:sp>
      <p:sp>
        <p:nvSpPr>
          <p:cNvPr id="8" name="Text Placeholder 1">
            <a:extLst>
              <a:ext uri="{FF2B5EF4-FFF2-40B4-BE49-F238E27FC236}">
                <a16:creationId xmlns:a16="http://schemas.microsoft.com/office/drawing/2014/main" id="{718AC01E-C0E6-D4CD-1ABF-EFAE77114E10}"/>
              </a:ext>
            </a:extLst>
          </p:cNvPr>
          <p:cNvSpPr txBox="1">
            <a:spLocks/>
          </p:cNvSpPr>
          <p:nvPr/>
        </p:nvSpPr>
        <p:spPr>
          <a:xfrm>
            <a:off x="659947" y="2234744"/>
            <a:ext cx="265049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sz="2200" dirty="0"/>
              <a:t>Include some of the following examples in your booking confirmation. It helps set expectations and enhance the guest experience before, during, and after their stay. </a:t>
            </a:r>
          </a:p>
          <a:p>
            <a:pPr algn="l">
              <a:lnSpc>
                <a:spcPts val="2340"/>
              </a:lnSpc>
              <a:spcBef>
                <a:spcPts val="0"/>
              </a:spcBef>
            </a:pPr>
            <a:endParaRPr lang="en-US" sz="2200" dirty="0">
              <a:solidFill>
                <a:srgbClr val="414141"/>
              </a:solidFill>
            </a:endParaRPr>
          </a:p>
        </p:txBody>
      </p:sp>
      <p:pic>
        <p:nvPicPr>
          <p:cNvPr id="11" name="Picture 10">
            <a:extLst>
              <a:ext uri="{FF2B5EF4-FFF2-40B4-BE49-F238E27FC236}">
                <a16:creationId xmlns:a16="http://schemas.microsoft.com/office/drawing/2014/main" id="{2AD66284-55AF-FF4C-A956-0D46893D89D3}"/>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659947" y="5037048"/>
            <a:ext cx="3580276" cy="2123680"/>
          </a:xfrm>
          <a:prstGeom prst="rect">
            <a:avLst/>
          </a:prstGeom>
        </p:spPr>
      </p:pic>
    </p:spTree>
    <p:extLst>
      <p:ext uri="{BB962C8B-B14F-4D97-AF65-F5344CB8AC3E}">
        <p14:creationId xmlns:p14="http://schemas.microsoft.com/office/powerpoint/2010/main" val="3041685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05F240-11A1-04D6-5497-E53FB9B6AF8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03B31C8-D9CB-54C3-0125-AF6E856C47A9}"/>
              </a:ext>
            </a:extLst>
          </p:cNvPr>
          <p:cNvSpPr>
            <a:spLocks noGrp="1"/>
          </p:cNvSpPr>
          <p:nvPr>
            <p:ph type="body" sz="quarter" idx="4294967295"/>
          </p:nvPr>
        </p:nvSpPr>
        <p:spPr>
          <a:xfrm>
            <a:off x="937708" y="763768"/>
            <a:ext cx="10409846" cy="720752"/>
          </a:xfrm>
          <a:prstGeom prst="rect">
            <a:avLst/>
          </a:prstGeom>
        </p:spPr>
        <p:txBody>
          <a:bodyPr/>
          <a:lstStyle/>
          <a:p>
            <a:pPr marL="0" indent="0">
              <a:lnSpc>
                <a:spcPts val="3720"/>
              </a:lnSpc>
              <a:spcBef>
                <a:spcPts val="0"/>
              </a:spcBef>
              <a:buNone/>
            </a:pPr>
            <a:r>
              <a:rPr lang="en-US" sz="3600" b="1" dirty="0">
                <a:solidFill>
                  <a:srgbClr val="EC7C69"/>
                </a:solidFill>
              </a:rPr>
              <a:t>Practical Exercise: </a:t>
            </a:r>
            <a:r>
              <a:rPr lang="en-US" sz="3600" b="1" dirty="0">
                <a:solidFill>
                  <a:srgbClr val="459597"/>
                </a:solidFill>
              </a:rPr>
              <a:t>Guest Journey Mapping</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EDED4B4A-AA94-DDE0-2425-AB9D029C537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590D5724-A22C-0A77-FF02-EDE5A2E1BF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42</a:t>
            </a:fld>
            <a:endParaRPr lang="fr-CA" sz="1200" dirty="0">
              <a:solidFill>
                <a:schemeClr val="bg1"/>
              </a:solidFill>
            </a:endParaRPr>
          </a:p>
        </p:txBody>
      </p:sp>
      <p:sp>
        <p:nvSpPr>
          <p:cNvPr id="2" name="Freeform 1">
            <a:extLst>
              <a:ext uri="{FF2B5EF4-FFF2-40B4-BE49-F238E27FC236}">
                <a16:creationId xmlns:a16="http://schemas.microsoft.com/office/drawing/2014/main" id="{39DEDE19-AB47-6AC1-8CE5-40DDD6671196}"/>
              </a:ext>
            </a:extLst>
          </p:cNvPr>
          <p:cNvSpPr/>
          <p:nvPr/>
        </p:nvSpPr>
        <p:spPr>
          <a:xfrm rot="5400000" flipH="1">
            <a:off x="631538" y="2283593"/>
            <a:ext cx="5069731" cy="4261960"/>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4" name="Text Placeholder 1">
            <a:extLst>
              <a:ext uri="{FF2B5EF4-FFF2-40B4-BE49-F238E27FC236}">
                <a16:creationId xmlns:a16="http://schemas.microsoft.com/office/drawing/2014/main" id="{4B86102C-D060-5398-5137-6500DF922A38}"/>
              </a:ext>
            </a:extLst>
          </p:cNvPr>
          <p:cNvSpPr txBox="1">
            <a:spLocks/>
          </p:cNvSpPr>
          <p:nvPr/>
        </p:nvSpPr>
        <p:spPr>
          <a:xfrm>
            <a:off x="5612176" y="2186948"/>
            <a:ext cx="557640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ct val="150000"/>
              </a:lnSpc>
              <a:spcBef>
                <a:spcPts val="0"/>
              </a:spcBef>
              <a:buClr>
                <a:srgbClr val="459597"/>
              </a:buClr>
              <a:buFont typeface="Wingdings" pitchFamily="2" charset="2"/>
              <a:buChar char="q"/>
            </a:pPr>
            <a:r>
              <a:rPr lang="en-IE" sz="2200" dirty="0">
                <a:solidFill>
                  <a:srgbClr val="414141"/>
                </a:solidFill>
              </a:rPr>
              <a:t>Send check-in instructions</a:t>
            </a:r>
          </a:p>
          <a:p>
            <a:pPr marL="457200" indent="-457200" algn="l">
              <a:lnSpc>
                <a:spcPct val="150000"/>
              </a:lnSpc>
              <a:spcBef>
                <a:spcPts val="0"/>
              </a:spcBef>
              <a:buClr>
                <a:srgbClr val="459597"/>
              </a:buClr>
              <a:buFont typeface="Wingdings" pitchFamily="2" charset="2"/>
              <a:buChar char="q"/>
            </a:pPr>
            <a:r>
              <a:rPr lang="en-IE" sz="2200" dirty="0">
                <a:solidFill>
                  <a:srgbClr val="414141"/>
                </a:solidFill>
              </a:rPr>
              <a:t>Thank the guest for staying</a:t>
            </a:r>
          </a:p>
          <a:p>
            <a:pPr marL="457200" indent="-457200" algn="l">
              <a:lnSpc>
                <a:spcPct val="150000"/>
              </a:lnSpc>
              <a:spcBef>
                <a:spcPts val="0"/>
              </a:spcBef>
              <a:buClr>
                <a:srgbClr val="459597"/>
              </a:buClr>
              <a:buFont typeface="Wingdings" pitchFamily="2" charset="2"/>
              <a:buChar char="q"/>
            </a:pPr>
            <a:r>
              <a:rPr lang="en-IE" sz="2200" dirty="0">
                <a:solidFill>
                  <a:srgbClr val="414141"/>
                </a:solidFill>
              </a:rPr>
              <a:t>Provide a welcome basket</a:t>
            </a:r>
          </a:p>
          <a:p>
            <a:pPr marL="457200" indent="-457200" algn="l">
              <a:lnSpc>
                <a:spcPct val="150000"/>
              </a:lnSpc>
              <a:spcBef>
                <a:spcPts val="0"/>
              </a:spcBef>
              <a:buClr>
                <a:srgbClr val="459597"/>
              </a:buClr>
              <a:buFont typeface="Wingdings" pitchFamily="2" charset="2"/>
              <a:buChar char="q"/>
            </a:pPr>
            <a:r>
              <a:rPr lang="en-IE" sz="2200" dirty="0">
                <a:solidFill>
                  <a:srgbClr val="414141"/>
                </a:solidFill>
              </a:rPr>
              <a:t>Ask for a review</a:t>
            </a:r>
          </a:p>
          <a:p>
            <a:pPr marL="457200" indent="-457200" algn="l">
              <a:lnSpc>
                <a:spcPct val="150000"/>
              </a:lnSpc>
              <a:spcBef>
                <a:spcPts val="0"/>
              </a:spcBef>
              <a:buClr>
                <a:srgbClr val="459597"/>
              </a:buClr>
              <a:buFont typeface="Wingdings" pitchFamily="2" charset="2"/>
              <a:buChar char="q"/>
            </a:pPr>
            <a:r>
              <a:rPr lang="en-IE" sz="2200" dirty="0">
                <a:solidFill>
                  <a:srgbClr val="414141"/>
                </a:solidFill>
              </a:rPr>
              <a:t>Confirm the booking</a:t>
            </a:r>
          </a:p>
          <a:p>
            <a:pPr marL="457200" indent="-457200" algn="l">
              <a:lnSpc>
                <a:spcPct val="150000"/>
              </a:lnSpc>
              <a:spcBef>
                <a:spcPts val="0"/>
              </a:spcBef>
              <a:buClr>
                <a:srgbClr val="459597"/>
              </a:buClr>
              <a:buFont typeface="Wingdings" pitchFamily="2" charset="2"/>
              <a:buChar char="q"/>
            </a:pPr>
            <a:r>
              <a:rPr lang="en-IE" sz="2200" dirty="0">
                <a:solidFill>
                  <a:srgbClr val="414141"/>
                </a:solidFill>
              </a:rPr>
              <a:t>Offer local recommendations</a:t>
            </a:r>
          </a:p>
          <a:p>
            <a:pPr marL="457200" indent="-457200" algn="l">
              <a:lnSpc>
                <a:spcPct val="150000"/>
              </a:lnSpc>
              <a:spcBef>
                <a:spcPts val="0"/>
              </a:spcBef>
              <a:buClr>
                <a:srgbClr val="459597"/>
              </a:buClr>
              <a:buFont typeface="Wingdings" pitchFamily="2" charset="2"/>
              <a:buChar char="q"/>
            </a:pPr>
            <a:endParaRPr lang="en-IE" sz="2400" dirty="0">
              <a:solidFill>
                <a:srgbClr val="414141"/>
              </a:solidFill>
            </a:endParaRPr>
          </a:p>
          <a:p>
            <a:pPr marL="342900" indent="-342900" algn="l">
              <a:lnSpc>
                <a:spcPct val="150000"/>
              </a:lnSpc>
              <a:spcBef>
                <a:spcPts val="0"/>
              </a:spcBef>
              <a:buFont typeface="Wingdings" pitchFamily="2" charset="2"/>
              <a:buChar char="q"/>
            </a:pPr>
            <a:endParaRPr lang="en-US" sz="2400" dirty="0">
              <a:solidFill>
                <a:srgbClr val="414141"/>
              </a:solidFill>
            </a:endParaRPr>
          </a:p>
        </p:txBody>
      </p:sp>
      <p:sp>
        <p:nvSpPr>
          <p:cNvPr id="7" name="Text Placeholder 1">
            <a:extLst>
              <a:ext uri="{FF2B5EF4-FFF2-40B4-BE49-F238E27FC236}">
                <a16:creationId xmlns:a16="http://schemas.microsoft.com/office/drawing/2014/main" id="{79FB8C90-AEEE-D204-11D9-E444711B446F}"/>
              </a:ext>
            </a:extLst>
          </p:cNvPr>
          <p:cNvSpPr txBox="1">
            <a:spLocks/>
          </p:cNvSpPr>
          <p:nvPr/>
        </p:nvSpPr>
        <p:spPr>
          <a:xfrm>
            <a:off x="1494814" y="2186948"/>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Task Description:</a:t>
            </a:r>
          </a:p>
          <a:p>
            <a:pPr algn="l">
              <a:lnSpc>
                <a:spcPts val="2340"/>
              </a:lnSpc>
              <a:spcBef>
                <a:spcPts val="0"/>
              </a:spcBef>
              <a:spcAft>
                <a:spcPts val="1200"/>
              </a:spcAft>
            </a:pPr>
            <a:br>
              <a:rPr lang="en-IE" sz="2200" dirty="0"/>
            </a:br>
            <a:r>
              <a:rPr lang="en-IE" sz="2200" dirty="0"/>
              <a:t>List the following actions in the correct order along the guest journey (Before the Stay, During the Stay, After the Stay). Put consecutive numbers (from 1 to 6) in the squares.</a:t>
            </a:r>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1244311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F47CA-A033-AEAC-93AB-2AEF78804988}"/>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641F0D99-961E-128F-8939-7F558B26A923}"/>
              </a:ext>
            </a:extLst>
          </p:cNvPr>
          <p:cNvSpPr txBox="1">
            <a:spLocks/>
          </p:cNvSpPr>
          <p:nvPr/>
        </p:nvSpPr>
        <p:spPr>
          <a:xfrm>
            <a:off x="629646" y="307773"/>
            <a:ext cx="561639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Simple Tools to Save Time and Stay Professional</a:t>
            </a:r>
          </a:p>
          <a:p>
            <a:pPr>
              <a:lnSpc>
                <a:spcPts val="3720"/>
              </a:lnSpc>
            </a:pPr>
            <a:endParaRPr lang="en-US" dirty="0"/>
          </a:p>
        </p:txBody>
      </p:sp>
      <p:cxnSp>
        <p:nvCxnSpPr>
          <p:cNvPr id="10" name="Straight Connector 9">
            <a:extLst>
              <a:ext uri="{FF2B5EF4-FFF2-40B4-BE49-F238E27FC236}">
                <a16:creationId xmlns:a16="http://schemas.microsoft.com/office/drawing/2014/main" id="{76024B02-2B62-1ACF-06DA-5AAA7E5FAE9B}"/>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FCF79275-0C9D-B90B-F82E-29792F8835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43</a:t>
            </a:fld>
            <a:endParaRPr lang="fr-CA" sz="1200" dirty="0"/>
          </a:p>
        </p:txBody>
      </p:sp>
      <p:sp>
        <p:nvSpPr>
          <p:cNvPr id="4" name="Text Placeholder 5">
            <a:extLst>
              <a:ext uri="{FF2B5EF4-FFF2-40B4-BE49-F238E27FC236}">
                <a16:creationId xmlns:a16="http://schemas.microsoft.com/office/drawing/2014/main" id="{790C0FBA-1E4A-1029-968A-60948B6BF5DE}"/>
              </a:ext>
            </a:extLst>
          </p:cNvPr>
          <p:cNvSpPr txBox="1">
            <a:spLocks/>
          </p:cNvSpPr>
          <p:nvPr/>
        </p:nvSpPr>
        <p:spPr>
          <a:xfrm>
            <a:off x="629645" y="2202045"/>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DBA8F7DA-1E37-64E9-BE42-0C86245F02BF}"/>
              </a:ext>
            </a:extLst>
          </p:cNvPr>
          <p:cNvSpPr txBox="1">
            <a:spLocks/>
          </p:cNvSpPr>
          <p:nvPr/>
        </p:nvSpPr>
        <p:spPr>
          <a:xfrm>
            <a:off x="629645" y="2882750"/>
            <a:ext cx="5442220"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ts val="2240"/>
              </a:lnSpc>
              <a:buClr>
                <a:srgbClr val="459597"/>
              </a:buClr>
              <a:buFont typeface="Arial" panose="020B0604020202020204" pitchFamily="34" charset="0"/>
              <a:buChar char="•"/>
            </a:pPr>
            <a:r>
              <a:rPr lang="en-GB" sz="2200" b="1" dirty="0">
                <a:solidFill>
                  <a:srgbClr val="EC7C69"/>
                </a:solidFill>
              </a:rPr>
              <a:t>Write and save short message </a:t>
            </a:r>
            <a:r>
              <a:rPr lang="en-GB" sz="2200" dirty="0">
                <a:solidFill>
                  <a:srgbClr val="414141"/>
                </a:solidFill>
              </a:rPr>
              <a:t>templates for common situations (booking, directions, house rules, check-out reminder).</a:t>
            </a:r>
          </a:p>
          <a:p>
            <a:pPr marL="342900" lvl="0" indent="-342900">
              <a:lnSpc>
                <a:spcPts val="2240"/>
              </a:lnSpc>
              <a:buClr>
                <a:srgbClr val="459597"/>
              </a:buClr>
              <a:buFont typeface="Arial" panose="020B0604020202020204" pitchFamily="34" charset="0"/>
              <a:buChar char="•"/>
            </a:pPr>
            <a:r>
              <a:rPr lang="en-GB" sz="2200" b="1" dirty="0">
                <a:solidFill>
                  <a:srgbClr val="EC7C69"/>
                </a:solidFill>
              </a:rPr>
              <a:t>Automate what makes sense</a:t>
            </a:r>
            <a:r>
              <a:rPr lang="en-GB" sz="2200" dirty="0">
                <a:solidFill>
                  <a:srgbClr val="414141"/>
                </a:solidFill>
              </a:rPr>
              <a:t>: check-in instructions, thank-you notes, review requests.</a:t>
            </a:r>
          </a:p>
          <a:p>
            <a:pPr marL="342900" lvl="0" indent="-342900">
              <a:lnSpc>
                <a:spcPts val="2240"/>
              </a:lnSpc>
              <a:buClr>
                <a:srgbClr val="459597"/>
              </a:buClr>
              <a:buFont typeface="Arial" panose="020B0604020202020204" pitchFamily="34" charset="0"/>
              <a:buChar char="•"/>
            </a:pPr>
            <a:r>
              <a:rPr lang="en-GB" sz="2200" b="1" dirty="0">
                <a:solidFill>
                  <a:srgbClr val="EC7C69"/>
                </a:solidFill>
              </a:rPr>
              <a:t>Always keep tone friendly</a:t>
            </a:r>
            <a:r>
              <a:rPr lang="en-GB" sz="2200" dirty="0">
                <a:solidFill>
                  <a:srgbClr val="414141"/>
                </a:solidFill>
              </a:rPr>
              <a:t>, helpful, and clear — not too formal, but not too casual.</a:t>
            </a: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6" name="Freeform 15">
            <a:extLst>
              <a:ext uri="{FF2B5EF4-FFF2-40B4-BE49-F238E27FC236}">
                <a16:creationId xmlns:a16="http://schemas.microsoft.com/office/drawing/2014/main" id="{C7854E72-AD4D-95C8-7819-B8AC1CC28C32}"/>
              </a:ext>
            </a:extLst>
          </p:cNvPr>
          <p:cNvSpPr/>
          <p:nvPr/>
        </p:nvSpPr>
        <p:spPr>
          <a:xfrm rot="5400000" flipH="1">
            <a:off x="6476707" y="1997218"/>
            <a:ext cx="4975609" cy="4791681"/>
          </a:xfrm>
          <a:custGeom>
            <a:avLst/>
            <a:gdLst>
              <a:gd name="connsiteX0" fmla="*/ 4975609 w 4975609"/>
              <a:gd name="connsiteY0" fmla="*/ 4393516 h 4791681"/>
              <a:gd name="connsiteX1" fmla="*/ 4975609 w 4975609"/>
              <a:gd name="connsiteY1" fmla="*/ 3860024 h 4791681"/>
              <a:gd name="connsiteX2" fmla="*/ 4975609 w 4975609"/>
              <a:gd name="connsiteY2" fmla="*/ 3778871 h 4791681"/>
              <a:gd name="connsiteX3" fmla="*/ 4975609 w 4975609"/>
              <a:gd name="connsiteY3" fmla="*/ 3245380 h 4791681"/>
              <a:gd name="connsiteX4" fmla="*/ 4975609 w 4975609"/>
              <a:gd name="connsiteY4" fmla="*/ 1148136 h 4791681"/>
              <a:gd name="connsiteX5" fmla="*/ 4975609 w 4975609"/>
              <a:gd name="connsiteY5" fmla="*/ 614644 h 4791681"/>
              <a:gd name="connsiteX6" fmla="*/ 4975609 w 4975609"/>
              <a:gd name="connsiteY6" fmla="*/ 533493 h 4791681"/>
              <a:gd name="connsiteX7" fmla="*/ 4975609 w 4975609"/>
              <a:gd name="connsiteY7" fmla="*/ 1 h 4791681"/>
              <a:gd name="connsiteX8" fmla="*/ 4467295 w 4975609"/>
              <a:gd name="connsiteY8" fmla="*/ 1 h 4791681"/>
              <a:gd name="connsiteX9" fmla="*/ 4336668 w 4975609"/>
              <a:gd name="connsiteY9" fmla="*/ 1 h 4791681"/>
              <a:gd name="connsiteX10" fmla="*/ 4132442 w 4975609"/>
              <a:gd name="connsiteY10" fmla="*/ 1 h 4791681"/>
              <a:gd name="connsiteX11" fmla="*/ 3828354 w 4975609"/>
              <a:gd name="connsiteY11" fmla="*/ 1 h 4791681"/>
              <a:gd name="connsiteX12" fmla="*/ 3624128 w 4975609"/>
              <a:gd name="connsiteY12" fmla="*/ 1 h 4791681"/>
              <a:gd name="connsiteX13" fmla="*/ 3493501 w 4975609"/>
              <a:gd name="connsiteY13" fmla="*/ 1 h 4791681"/>
              <a:gd name="connsiteX14" fmla="*/ 2985187 w 4975609"/>
              <a:gd name="connsiteY14" fmla="*/ 1 h 4791681"/>
              <a:gd name="connsiteX15" fmla="*/ 2499688 w 4975609"/>
              <a:gd name="connsiteY15" fmla="*/ 1 h 4791681"/>
              <a:gd name="connsiteX16" fmla="*/ 2499688 w 4975609"/>
              <a:gd name="connsiteY16" fmla="*/ 0 h 4791681"/>
              <a:gd name="connsiteX17" fmla="*/ 1991374 w 4975609"/>
              <a:gd name="connsiteY17" fmla="*/ 0 h 4791681"/>
              <a:gd name="connsiteX18" fmla="*/ 1860747 w 4975609"/>
              <a:gd name="connsiteY18" fmla="*/ 0 h 4791681"/>
              <a:gd name="connsiteX19" fmla="*/ 1656522 w 4975609"/>
              <a:gd name="connsiteY19" fmla="*/ 0 h 4791681"/>
              <a:gd name="connsiteX20" fmla="*/ 1352433 w 4975609"/>
              <a:gd name="connsiteY20" fmla="*/ 0 h 4791681"/>
              <a:gd name="connsiteX21" fmla="*/ 1148208 w 4975609"/>
              <a:gd name="connsiteY21" fmla="*/ 0 h 4791681"/>
              <a:gd name="connsiteX22" fmla="*/ 1017580 w 4975609"/>
              <a:gd name="connsiteY22" fmla="*/ 0 h 4791681"/>
              <a:gd name="connsiteX23" fmla="*/ 509267 w 4975609"/>
              <a:gd name="connsiteY23" fmla="*/ 0 h 4791681"/>
              <a:gd name="connsiteX24" fmla="*/ 303738 w 4975609"/>
              <a:gd name="connsiteY24" fmla="*/ 0 h 4791681"/>
              <a:gd name="connsiteX25" fmla="*/ 1 w 4975609"/>
              <a:gd name="connsiteY25" fmla="*/ 0 h 4791681"/>
              <a:gd name="connsiteX26" fmla="*/ 1 w 4975609"/>
              <a:gd name="connsiteY26" fmla="*/ 292645 h 4791681"/>
              <a:gd name="connsiteX27" fmla="*/ 1 w 4975609"/>
              <a:gd name="connsiteY27" fmla="*/ 800958 h 4791681"/>
              <a:gd name="connsiteX28" fmla="*/ 1 w 4975609"/>
              <a:gd name="connsiteY28" fmla="*/ 1006487 h 4791681"/>
              <a:gd name="connsiteX29" fmla="*/ 1 w 4975609"/>
              <a:gd name="connsiteY29" fmla="*/ 1514800 h 4791681"/>
              <a:gd name="connsiteX30" fmla="*/ 1 w 4975609"/>
              <a:gd name="connsiteY30" fmla="*/ 1645428 h 4791681"/>
              <a:gd name="connsiteX31" fmla="*/ 1 w 4975609"/>
              <a:gd name="connsiteY31" fmla="*/ 1849654 h 4791681"/>
              <a:gd name="connsiteX32" fmla="*/ 1 w 4975609"/>
              <a:gd name="connsiteY32" fmla="*/ 2153742 h 4791681"/>
              <a:gd name="connsiteX33" fmla="*/ 1 w 4975609"/>
              <a:gd name="connsiteY33" fmla="*/ 2357967 h 4791681"/>
              <a:gd name="connsiteX34" fmla="*/ 1 w 4975609"/>
              <a:gd name="connsiteY34" fmla="*/ 2488594 h 4791681"/>
              <a:gd name="connsiteX35" fmla="*/ 1 w 4975609"/>
              <a:gd name="connsiteY35" fmla="*/ 2996908 h 4791681"/>
              <a:gd name="connsiteX36" fmla="*/ 0 w 4975609"/>
              <a:gd name="connsiteY36" fmla="*/ 2996908 h 4791681"/>
              <a:gd name="connsiteX37" fmla="*/ 0 w 4975609"/>
              <a:gd name="connsiteY37" fmla="*/ 3482407 h 4791681"/>
              <a:gd name="connsiteX38" fmla="*/ 0 w 4975609"/>
              <a:gd name="connsiteY38" fmla="*/ 3990721 h 4791681"/>
              <a:gd name="connsiteX39" fmla="*/ 0 w 4975609"/>
              <a:gd name="connsiteY39" fmla="*/ 4121348 h 4791681"/>
              <a:gd name="connsiteX40" fmla="*/ 0 w 4975609"/>
              <a:gd name="connsiteY40" fmla="*/ 4325574 h 4791681"/>
              <a:gd name="connsiteX41" fmla="*/ 0 w 4975609"/>
              <a:gd name="connsiteY41" fmla="*/ 4629662 h 4791681"/>
              <a:gd name="connsiteX42" fmla="*/ 0 w 4975609"/>
              <a:gd name="connsiteY42" fmla="*/ 4791681 h 4791681"/>
              <a:gd name="connsiteX43" fmla="*/ 54440 w 4975609"/>
              <a:gd name="connsiteY43" fmla="*/ 4791681 h 4791681"/>
              <a:gd name="connsiteX44" fmla="*/ 54443 w 4975609"/>
              <a:gd name="connsiteY44" fmla="*/ 4791681 h 4791681"/>
              <a:gd name="connsiteX45" fmla="*/ 303738 w 4975609"/>
              <a:gd name="connsiteY45" fmla="*/ 4791681 h 4791681"/>
              <a:gd name="connsiteX46" fmla="*/ 562753 w 4975609"/>
              <a:gd name="connsiteY46" fmla="*/ 4791681 h 4791681"/>
              <a:gd name="connsiteX47" fmla="*/ 562757 w 4975609"/>
              <a:gd name="connsiteY47" fmla="*/ 4791681 h 4791681"/>
              <a:gd name="connsiteX48" fmla="*/ 693381 w 4975609"/>
              <a:gd name="connsiteY48" fmla="*/ 4791681 h 4791681"/>
              <a:gd name="connsiteX49" fmla="*/ 693384 w 4975609"/>
              <a:gd name="connsiteY49" fmla="*/ 4791681 h 4791681"/>
              <a:gd name="connsiteX50" fmla="*/ 897606 w 4975609"/>
              <a:gd name="connsiteY50" fmla="*/ 4791681 h 4791681"/>
              <a:gd name="connsiteX51" fmla="*/ 897609 w 4975609"/>
              <a:gd name="connsiteY51" fmla="*/ 4791681 h 4791681"/>
              <a:gd name="connsiteX52" fmla="*/ 1201694 w 4975609"/>
              <a:gd name="connsiteY52" fmla="*/ 4791681 h 4791681"/>
              <a:gd name="connsiteX53" fmla="*/ 1201698 w 4975609"/>
              <a:gd name="connsiteY53" fmla="*/ 4791681 h 4791681"/>
              <a:gd name="connsiteX54" fmla="*/ 1405920 w 4975609"/>
              <a:gd name="connsiteY54" fmla="*/ 4791681 h 4791681"/>
              <a:gd name="connsiteX55" fmla="*/ 1405923 w 4975609"/>
              <a:gd name="connsiteY55" fmla="*/ 4791681 h 4791681"/>
              <a:gd name="connsiteX56" fmla="*/ 1536547 w 4975609"/>
              <a:gd name="connsiteY56" fmla="*/ 4791681 h 4791681"/>
              <a:gd name="connsiteX57" fmla="*/ 1536551 w 4975609"/>
              <a:gd name="connsiteY57" fmla="*/ 4791681 h 4791681"/>
              <a:gd name="connsiteX58" fmla="*/ 2044861 w 4975609"/>
              <a:gd name="connsiteY58" fmla="*/ 4791681 h 4791681"/>
              <a:gd name="connsiteX59" fmla="*/ 2044864 w 4975609"/>
              <a:gd name="connsiteY59" fmla="*/ 4791681 h 4791681"/>
              <a:gd name="connsiteX60" fmla="*/ 2530358 w 4975609"/>
              <a:gd name="connsiteY60" fmla="*/ 4791681 h 4791681"/>
              <a:gd name="connsiteX61" fmla="*/ 3038672 w 4975609"/>
              <a:gd name="connsiteY61" fmla="*/ 4791681 h 4791681"/>
              <a:gd name="connsiteX62" fmla="*/ 3169300 w 4975609"/>
              <a:gd name="connsiteY62" fmla="*/ 4791681 h 4791681"/>
              <a:gd name="connsiteX63" fmla="*/ 3373525 w 4975609"/>
              <a:gd name="connsiteY63" fmla="*/ 4791681 h 4791681"/>
              <a:gd name="connsiteX64" fmla="*/ 3677614 w 4975609"/>
              <a:gd name="connsiteY64" fmla="*/ 4791681 h 4791681"/>
              <a:gd name="connsiteX65" fmla="*/ 3881838 w 4975609"/>
              <a:gd name="connsiteY65" fmla="*/ 4791681 h 4791681"/>
              <a:gd name="connsiteX66" fmla="*/ 4012467 w 4975609"/>
              <a:gd name="connsiteY66" fmla="*/ 4791681 h 4791681"/>
              <a:gd name="connsiteX67" fmla="*/ 4520781 w 4975609"/>
              <a:gd name="connsiteY67" fmla="*/ 4791681 h 4791681"/>
              <a:gd name="connsiteX68" fmla="*/ 4975609 w 4975609"/>
              <a:gd name="connsiteY68" fmla="*/ 4393516 h 479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975609" h="4791681">
                <a:moveTo>
                  <a:pt x="4975609" y="4393516"/>
                </a:moveTo>
                <a:lnTo>
                  <a:pt x="4975609" y="3860024"/>
                </a:lnTo>
                <a:lnTo>
                  <a:pt x="4975609" y="3778871"/>
                </a:lnTo>
                <a:lnTo>
                  <a:pt x="4975609" y="3245380"/>
                </a:lnTo>
                <a:lnTo>
                  <a:pt x="4975609" y="1148136"/>
                </a:lnTo>
                <a:lnTo>
                  <a:pt x="4975609" y="614644"/>
                </a:lnTo>
                <a:lnTo>
                  <a:pt x="4975609" y="533493"/>
                </a:lnTo>
                <a:lnTo>
                  <a:pt x="4975609" y="1"/>
                </a:lnTo>
                <a:lnTo>
                  <a:pt x="4467295" y="1"/>
                </a:lnTo>
                <a:lnTo>
                  <a:pt x="4336668" y="1"/>
                </a:lnTo>
                <a:lnTo>
                  <a:pt x="4132442" y="1"/>
                </a:lnTo>
                <a:lnTo>
                  <a:pt x="3828354" y="1"/>
                </a:lnTo>
                <a:lnTo>
                  <a:pt x="3624128" y="1"/>
                </a:lnTo>
                <a:lnTo>
                  <a:pt x="3493501" y="1"/>
                </a:lnTo>
                <a:lnTo>
                  <a:pt x="2985187" y="1"/>
                </a:lnTo>
                <a:lnTo>
                  <a:pt x="2499688" y="1"/>
                </a:lnTo>
                <a:lnTo>
                  <a:pt x="2499688" y="0"/>
                </a:lnTo>
                <a:lnTo>
                  <a:pt x="1991374" y="0"/>
                </a:lnTo>
                <a:lnTo>
                  <a:pt x="1860747" y="0"/>
                </a:lnTo>
                <a:lnTo>
                  <a:pt x="1656522" y="0"/>
                </a:lnTo>
                <a:lnTo>
                  <a:pt x="1352433" y="0"/>
                </a:lnTo>
                <a:lnTo>
                  <a:pt x="1148208" y="0"/>
                </a:lnTo>
                <a:lnTo>
                  <a:pt x="1017580" y="0"/>
                </a:lnTo>
                <a:lnTo>
                  <a:pt x="509267" y="0"/>
                </a:lnTo>
                <a:lnTo>
                  <a:pt x="303738" y="0"/>
                </a:lnTo>
                <a:lnTo>
                  <a:pt x="1" y="0"/>
                </a:lnTo>
                <a:lnTo>
                  <a:pt x="1" y="292645"/>
                </a:lnTo>
                <a:lnTo>
                  <a:pt x="1" y="800958"/>
                </a:lnTo>
                <a:lnTo>
                  <a:pt x="1" y="1006487"/>
                </a:lnTo>
                <a:lnTo>
                  <a:pt x="1" y="1514800"/>
                </a:lnTo>
                <a:lnTo>
                  <a:pt x="1" y="1645428"/>
                </a:lnTo>
                <a:lnTo>
                  <a:pt x="1" y="1849654"/>
                </a:lnTo>
                <a:lnTo>
                  <a:pt x="1" y="2153742"/>
                </a:lnTo>
                <a:lnTo>
                  <a:pt x="1" y="2357967"/>
                </a:lnTo>
                <a:lnTo>
                  <a:pt x="1" y="2488594"/>
                </a:lnTo>
                <a:lnTo>
                  <a:pt x="1" y="2996908"/>
                </a:lnTo>
                <a:lnTo>
                  <a:pt x="0" y="2996908"/>
                </a:lnTo>
                <a:lnTo>
                  <a:pt x="0" y="3482407"/>
                </a:lnTo>
                <a:lnTo>
                  <a:pt x="0" y="3990721"/>
                </a:lnTo>
                <a:lnTo>
                  <a:pt x="0" y="4121348"/>
                </a:lnTo>
                <a:lnTo>
                  <a:pt x="0" y="4325574"/>
                </a:lnTo>
                <a:lnTo>
                  <a:pt x="0" y="4629662"/>
                </a:lnTo>
                <a:lnTo>
                  <a:pt x="0" y="4791681"/>
                </a:lnTo>
                <a:lnTo>
                  <a:pt x="54440" y="4791681"/>
                </a:lnTo>
                <a:lnTo>
                  <a:pt x="54443" y="4791681"/>
                </a:lnTo>
                <a:lnTo>
                  <a:pt x="303738" y="4791681"/>
                </a:lnTo>
                <a:lnTo>
                  <a:pt x="562753" y="4791681"/>
                </a:lnTo>
                <a:lnTo>
                  <a:pt x="562757" y="4791681"/>
                </a:lnTo>
                <a:lnTo>
                  <a:pt x="693381" y="4791681"/>
                </a:lnTo>
                <a:lnTo>
                  <a:pt x="693384" y="4791681"/>
                </a:lnTo>
                <a:lnTo>
                  <a:pt x="897606" y="4791681"/>
                </a:lnTo>
                <a:lnTo>
                  <a:pt x="897609" y="4791681"/>
                </a:lnTo>
                <a:lnTo>
                  <a:pt x="1201694" y="4791681"/>
                </a:lnTo>
                <a:lnTo>
                  <a:pt x="1201698" y="4791681"/>
                </a:lnTo>
                <a:lnTo>
                  <a:pt x="1405920" y="4791681"/>
                </a:lnTo>
                <a:lnTo>
                  <a:pt x="1405923" y="4791681"/>
                </a:lnTo>
                <a:lnTo>
                  <a:pt x="1536547" y="4791681"/>
                </a:lnTo>
                <a:lnTo>
                  <a:pt x="1536551" y="4791681"/>
                </a:lnTo>
                <a:lnTo>
                  <a:pt x="2044861" y="4791681"/>
                </a:lnTo>
                <a:lnTo>
                  <a:pt x="2044864" y="4791681"/>
                </a:lnTo>
                <a:lnTo>
                  <a:pt x="2530358" y="4791681"/>
                </a:lnTo>
                <a:lnTo>
                  <a:pt x="3038672" y="4791681"/>
                </a:lnTo>
                <a:lnTo>
                  <a:pt x="3169300" y="4791681"/>
                </a:lnTo>
                <a:lnTo>
                  <a:pt x="3373525" y="4791681"/>
                </a:lnTo>
                <a:lnTo>
                  <a:pt x="3677614" y="4791681"/>
                </a:lnTo>
                <a:lnTo>
                  <a:pt x="3881838" y="4791681"/>
                </a:lnTo>
                <a:lnTo>
                  <a:pt x="4012467" y="4791681"/>
                </a:lnTo>
                <a:lnTo>
                  <a:pt x="4520781" y="4791681"/>
                </a:lnTo>
                <a:cubicBezTo>
                  <a:pt x="4772799" y="4791681"/>
                  <a:pt x="4975609" y="4612831"/>
                  <a:pt x="4975609" y="4393516"/>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23B7AAF6-7680-4E3D-971B-6AA7FA58EE95}"/>
              </a:ext>
            </a:extLst>
          </p:cNvPr>
          <p:cNvSpPr txBox="1">
            <a:spLocks/>
          </p:cNvSpPr>
          <p:nvPr/>
        </p:nvSpPr>
        <p:spPr>
          <a:xfrm>
            <a:off x="6946132" y="2268204"/>
            <a:ext cx="410902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lvl="0" indent="-342900" algn="l">
              <a:lnSpc>
                <a:spcPts val="2340"/>
              </a:lnSpc>
              <a:spcBef>
                <a:spcPts val="0"/>
              </a:spcBef>
              <a:buFont typeface="Arial" panose="020B0604020202020204" pitchFamily="34" charset="0"/>
              <a:buChar char="•"/>
            </a:pPr>
            <a:r>
              <a:rPr lang="en-IE" sz="2200" dirty="0"/>
              <a:t>Google Sheets: simple task tracker for messages sent.</a:t>
            </a:r>
          </a:p>
          <a:p>
            <a:pPr marL="342900" lvl="0" indent="-342900" algn="l">
              <a:lnSpc>
                <a:spcPts val="2340"/>
              </a:lnSpc>
              <a:spcBef>
                <a:spcPts val="0"/>
              </a:spcBef>
              <a:buFont typeface="Arial" panose="020B0604020202020204" pitchFamily="34" charset="0"/>
              <a:buChar char="•"/>
            </a:pPr>
            <a:r>
              <a:rPr lang="en-IE" sz="2200" dirty="0"/>
              <a:t>Airbnb/</a:t>
            </a:r>
            <a:r>
              <a:rPr lang="en-IE" sz="2200" dirty="0" err="1"/>
              <a:t>Booking.com</a:t>
            </a:r>
            <a:r>
              <a:rPr lang="en-IE" sz="2200" dirty="0"/>
              <a:t> auto-replies or scheduled messages.</a:t>
            </a:r>
          </a:p>
          <a:p>
            <a:pPr marL="342900" lvl="0" indent="-342900" algn="l">
              <a:lnSpc>
                <a:spcPts val="2340"/>
              </a:lnSpc>
              <a:spcBef>
                <a:spcPts val="0"/>
              </a:spcBef>
              <a:buFont typeface="Arial" panose="020B0604020202020204" pitchFamily="34" charset="0"/>
              <a:buChar char="•"/>
            </a:pPr>
            <a:r>
              <a:rPr lang="en-IE" sz="2200" dirty="0"/>
              <a:t>Use tools like Notion or Trello for storing standard texts or FAQs.</a:t>
            </a:r>
          </a:p>
          <a:p>
            <a:pPr algn="l">
              <a:lnSpc>
                <a:spcPts val="2340"/>
              </a:lnSpc>
              <a:spcBef>
                <a:spcPts val="0"/>
              </a:spcBef>
            </a:pPr>
            <a:endParaRPr lang="en-US" sz="2200" dirty="0">
              <a:solidFill>
                <a:srgbClr val="414141"/>
              </a:solidFill>
            </a:endParaRPr>
          </a:p>
        </p:txBody>
      </p:sp>
      <p:pic>
        <p:nvPicPr>
          <p:cNvPr id="3" name="Picture 2">
            <a:extLst>
              <a:ext uri="{FF2B5EF4-FFF2-40B4-BE49-F238E27FC236}">
                <a16:creationId xmlns:a16="http://schemas.microsoft.com/office/drawing/2014/main" id="{C24CE298-3AC1-AF0E-4613-A9DD051DE2FD}"/>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6640936" y="4221730"/>
            <a:ext cx="3580276" cy="2659133"/>
          </a:xfrm>
          <a:prstGeom prst="rect">
            <a:avLst/>
          </a:prstGeom>
        </p:spPr>
      </p:pic>
    </p:spTree>
    <p:extLst>
      <p:ext uri="{BB962C8B-B14F-4D97-AF65-F5344CB8AC3E}">
        <p14:creationId xmlns:p14="http://schemas.microsoft.com/office/powerpoint/2010/main" val="30594820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D9394-527D-F613-5553-3EDE30F784F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EA3621DC-C92F-177E-5CAC-614225EBF1AB}"/>
              </a:ext>
            </a:extLst>
          </p:cNvPr>
          <p:cNvSpPr txBox="1">
            <a:spLocks/>
          </p:cNvSpPr>
          <p:nvPr/>
        </p:nvSpPr>
        <p:spPr>
          <a:xfrm>
            <a:off x="629645" y="307773"/>
            <a:ext cx="111979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Handling Questions and Problems Through Communication Verbal communication</a:t>
            </a:r>
          </a:p>
          <a:p>
            <a:pPr>
              <a:lnSpc>
                <a:spcPts val="3720"/>
              </a:lnSpc>
            </a:pPr>
            <a:endParaRPr lang="en-US" dirty="0"/>
          </a:p>
        </p:txBody>
      </p:sp>
      <p:cxnSp>
        <p:nvCxnSpPr>
          <p:cNvPr id="10" name="Straight Connector 9">
            <a:extLst>
              <a:ext uri="{FF2B5EF4-FFF2-40B4-BE49-F238E27FC236}">
                <a16:creationId xmlns:a16="http://schemas.microsoft.com/office/drawing/2014/main" id="{AA5B9526-0E0E-FBBD-383D-DDE1F1EE8B5A}"/>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A0C9249-26AE-093C-9130-58F5F18CA6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44</a:t>
            </a:fld>
            <a:endParaRPr lang="fr-CA" sz="1200" dirty="0"/>
          </a:p>
        </p:txBody>
      </p:sp>
      <p:sp>
        <p:nvSpPr>
          <p:cNvPr id="4" name="Text Placeholder 5">
            <a:extLst>
              <a:ext uri="{FF2B5EF4-FFF2-40B4-BE49-F238E27FC236}">
                <a16:creationId xmlns:a16="http://schemas.microsoft.com/office/drawing/2014/main" id="{5138A689-E8E3-0BB2-C033-F7FDFE637F3D}"/>
              </a:ext>
            </a:extLst>
          </p:cNvPr>
          <p:cNvSpPr txBox="1">
            <a:spLocks/>
          </p:cNvSpPr>
          <p:nvPr/>
        </p:nvSpPr>
        <p:spPr>
          <a:xfrm>
            <a:off x="629645" y="2188598"/>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7F172B2E-CE35-F0D3-F1FF-82E859E5A26B}"/>
              </a:ext>
            </a:extLst>
          </p:cNvPr>
          <p:cNvSpPr txBox="1">
            <a:spLocks/>
          </p:cNvSpPr>
          <p:nvPr/>
        </p:nvSpPr>
        <p:spPr>
          <a:xfrm>
            <a:off x="629644" y="2892627"/>
            <a:ext cx="388856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Respond quickly </a:t>
            </a:r>
            <a:r>
              <a:rPr lang="en-GB" sz="2200" dirty="0">
                <a:solidFill>
                  <a:srgbClr val="414141"/>
                </a:solidFill>
              </a:rPr>
              <a:t>- even a short “I’m looking into it now” builds trust.</a:t>
            </a:r>
          </a:p>
          <a:p>
            <a:pPr marL="342900" indent="-342900">
              <a:lnSpc>
                <a:spcPts val="2240"/>
              </a:lnSpc>
              <a:buClr>
                <a:srgbClr val="459597"/>
              </a:buClr>
              <a:buFont typeface="Arial" panose="020B0604020202020204" pitchFamily="34" charset="0"/>
              <a:buChar char="•"/>
            </a:pPr>
            <a:r>
              <a:rPr lang="en-GB" sz="2200" b="1" dirty="0">
                <a:solidFill>
                  <a:srgbClr val="EC7C69"/>
                </a:solidFill>
              </a:rPr>
              <a:t>Stay calm and polite </a:t>
            </a:r>
            <a:r>
              <a:rPr lang="en-GB" sz="2200" dirty="0">
                <a:solidFill>
                  <a:srgbClr val="414141"/>
                </a:solidFill>
              </a:rPr>
              <a:t>if guests are upset or confused.</a:t>
            </a:r>
          </a:p>
          <a:p>
            <a:pPr marL="342900" indent="-342900">
              <a:lnSpc>
                <a:spcPts val="2240"/>
              </a:lnSpc>
              <a:buClr>
                <a:srgbClr val="459597"/>
              </a:buClr>
              <a:buFont typeface="Arial" panose="020B0604020202020204" pitchFamily="34" charset="0"/>
              <a:buChar char="•"/>
            </a:pPr>
            <a:r>
              <a:rPr lang="en-GB" sz="2200" b="1" dirty="0">
                <a:solidFill>
                  <a:srgbClr val="EC7C69"/>
                </a:solidFill>
              </a:rPr>
              <a:t>Ask clear follow-up questions </a:t>
            </a:r>
            <a:r>
              <a:rPr lang="en-GB" sz="2200" dirty="0">
                <a:solidFill>
                  <a:srgbClr val="414141"/>
                </a:solidFill>
              </a:rPr>
              <a:t>to understand the issue fully before replying with a solution.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B0E2EB30-3098-D74A-E8F7-110CF0DA9F3A}"/>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B54C0F2C-EB0A-3705-5FD5-D51B184771AF}"/>
              </a:ext>
            </a:extLst>
          </p:cNvPr>
          <p:cNvSpPr txBox="1">
            <a:spLocks/>
          </p:cNvSpPr>
          <p:nvPr/>
        </p:nvSpPr>
        <p:spPr>
          <a:xfrm>
            <a:off x="6002163" y="2290151"/>
            <a:ext cx="495915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b="1" dirty="0"/>
              <a:t>Use calming language: </a:t>
            </a:r>
            <a:r>
              <a:rPr lang="en-IE" sz="2200" dirty="0"/>
              <a:t>“Thank you for letting me know,” “I understand how that could be frustrating,” “Let’s find a solution.”</a:t>
            </a:r>
          </a:p>
          <a:p>
            <a:pPr marL="342900" indent="-342900" algn="l">
              <a:lnSpc>
                <a:spcPts val="2340"/>
              </a:lnSpc>
              <a:spcBef>
                <a:spcPts val="0"/>
              </a:spcBef>
              <a:buFont typeface="Arial" panose="020B0604020202020204" pitchFamily="34" charset="0"/>
              <a:buChar char="•"/>
            </a:pPr>
            <a:r>
              <a:rPr lang="en-IE" sz="2200" b="1" dirty="0"/>
              <a:t>Keep records of past questions or issues </a:t>
            </a:r>
            <a:r>
              <a:rPr lang="en-IE" sz="2200" dirty="0"/>
              <a:t>to improve future info you share.</a:t>
            </a:r>
          </a:p>
          <a:p>
            <a:pPr marL="342900" indent="-342900" algn="l">
              <a:lnSpc>
                <a:spcPts val="2340"/>
              </a:lnSpc>
              <a:spcBef>
                <a:spcPts val="0"/>
              </a:spcBef>
              <a:buFont typeface="Arial" panose="020B0604020202020204" pitchFamily="34" charset="0"/>
              <a:buChar char="•"/>
            </a:pPr>
            <a:r>
              <a:rPr lang="en-IE" sz="2200" b="1" dirty="0"/>
              <a:t>Set communication boundaries </a:t>
            </a:r>
            <a:r>
              <a:rPr lang="en-IE" sz="2200" dirty="0"/>
              <a:t>(e.g., “I usually reply between 8:00–20:00”) and include them in your guest guide.</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78E8C038-E147-5C3F-C083-3DC3D74D25D8}"/>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6396367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C0B1B-8D95-7021-F21C-65B4BDAA08E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B30BD4F-3995-9AE0-35AB-427B18954896}"/>
              </a:ext>
            </a:extLst>
          </p:cNvPr>
          <p:cNvSpPr txBox="1">
            <a:spLocks/>
          </p:cNvSpPr>
          <p:nvPr/>
        </p:nvSpPr>
        <p:spPr>
          <a:xfrm>
            <a:off x="629646" y="307773"/>
            <a:ext cx="1042551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Handling Questions and Problems Through Communication Non-verbal communication</a:t>
            </a:r>
          </a:p>
          <a:p>
            <a:pPr>
              <a:lnSpc>
                <a:spcPts val="3720"/>
              </a:lnSpc>
            </a:pPr>
            <a:endParaRPr lang="en-US" dirty="0"/>
          </a:p>
        </p:txBody>
      </p:sp>
      <p:cxnSp>
        <p:nvCxnSpPr>
          <p:cNvPr id="10" name="Straight Connector 9">
            <a:extLst>
              <a:ext uri="{FF2B5EF4-FFF2-40B4-BE49-F238E27FC236}">
                <a16:creationId xmlns:a16="http://schemas.microsoft.com/office/drawing/2014/main" id="{BCC99864-4474-4AE2-F01E-B0530FAF6F87}"/>
              </a:ext>
            </a:extLst>
          </p:cNvPr>
          <p:cNvCxnSpPr>
            <a:cxnSpLocks/>
          </p:cNvCxnSpPr>
          <p:nvPr/>
        </p:nvCxnSpPr>
        <p:spPr>
          <a:xfrm>
            <a:off x="0" y="1500714"/>
            <a:ext cx="9587753"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D4877CA3-8BB4-334A-F8CD-DEBA129CB68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45</a:t>
            </a:fld>
            <a:endParaRPr lang="fr-CA" sz="1200" dirty="0"/>
          </a:p>
        </p:txBody>
      </p:sp>
      <p:sp>
        <p:nvSpPr>
          <p:cNvPr id="5" name="Text Placeholder 4">
            <a:extLst>
              <a:ext uri="{FF2B5EF4-FFF2-40B4-BE49-F238E27FC236}">
                <a16:creationId xmlns:a16="http://schemas.microsoft.com/office/drawing/2014/main" id="{3F292763-97E1-C312-7936-4CC0D227A3A8}"/>
              </a:ext>
            </a:extLst>
          </p:cNvPr>
          <p:cNvSpPr txBox="1">
            <a:spLocks/>
          </p:cNvSpPr>
          <p:nvPr/>
        </p:nvSpPr>
        <p:spPr>
          <a:xfrm>
            <a:off x="629647" y="2371763"/>
            <a:ext cx="10813800" cy="3657600"/>
          </a:xfrm>
          <a:prstGeom prst="rect">
            <a:avLst/>
          </a:prstGeom>
        </p:spPr>
        <p:txBody>
          <a:bodyPr numCol="2" spcCol="28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EC7C69"/>
                </a:solidFill>
              </a:rPr>
              <a:t>Positive Body Language</a:t>
            </a:r>
          </a:p>
          <a:p>
            <a:pPr marL="342900" indent="-342900">
              <a:lnSpc>
                <a:spcPts val="2240"/>
              </a:lnSpc>
              <a:buClr>
                <a:srgbClr val="459597"/>
              </a:buClr>
              <a:buFont typeface="Arial" panose="020B0604020202020204" pitchFamily="34" charset="0"/>
              <a:buChar char="•"/>
            </a:pPr>
            <a:r>
              <a:rPr lang="en-GB" sz="2200" dirty="0">
                <a:solidFill>
                  <a:srgbClr val="414141"/>
                </a:solidFill>
              </a:rPr>
              <a:t>Maintain open posture (avoid crossed arms)</a:t>
            </a:r>
          </a:p>
          <a:p>
            <a:pPr marL="342900" indent="-342900">
              <a:lnSpc>
                <a:spcPts val="2240"/>
              </a:lnSpc>
              <a:buClr>
                <a:srgbClr val="459597"/>
              </a:buClr>
              <a:buFont typeface="Arial" panose="020B0604020202020204" pitchFamily="34" charset="0"/>
              <a:buChar char="•"/>
            </a:pPr>
            <a:r>
              <a:rPr lang="en-GB" sz="2200" dirty="0">
                <a:solidFill>
                  <a:srgbClr val="414141"/>
                </a:solidFill>
              </a:rPr>
              <a:t>Smile naturally and make appropriate eye contact</a:t>
            </a:r>
          </a:p>
          <a:p>
            <a:pPr marL="342900" indent="-342900">
              <a:lnSpc>
                <a:spcPts val="2240"/>
              </a:lnSpc>
              <a:buClr>
                <a:srgbClr val="459597"/>
              </a:buClr>
              <a:buFont typeface="Arial" panose="020B0604020202020204" pitchFamily="34" charset="0"/>
              <a:buChar char="•"/>
            </a:pPr>
            <a:r>
              <a:rPr lang="en-GB" sz="2200" dirty="0">
                <a:solidFill>
                  <a:srgbClr val="414141"/>
                </a:solidFill>
              </a:rPr>
              <a:t>Nod occasionally to show understanding</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indent="0">
              <a:lnSpc>
                <a:spcPts val="2240"/>
              </a:lnSpc>
              <a:buClr>
                <a:srgbClr val="459597"/>
              </a:buClr>
            </a:pPr>
            <a:r>
              <a:rPr lang="en-GB" sz="2200" b="1" dirty="0">
                <a:solidFill>
                  <a:srgbClr val="EC7C69"/>
                </a:solidFill>
              </a:rPr>
              <a:t>Gestures and Movement</a:t>
            </a:r>
          </a:p>
          <a:p>
            <a:pPr marL="342900" indent="-342900">
              <a:lnSpc>
                <a:spcPts val="2240"/>
              </a:lnSpc>
              <a:buClr>
                <a:srgbClr val="459597"/>
              </a:buClr>
              <a:buFont typeface="Arial" panose="020B0604020202020204" pitchFamily="34" charset="0"/>
              <a:buChar char="•"/>
            </a:pPr>
            <a:r>
              <a:rPr lang="en-GB" sz="2200" dirty="0">
                <a:solidFill>
                  <a:srgbClr val="414141"/>
                </a:solidFill>
              </a:rPr>
              <a:t>Use calm, slow gestures to explain directions or demonstrate something</a:t>
            </a:r>
          </a:p>
          <a:p>
            <a:pPr marL="342900" indent="-342900">
              <a:lnSpc>
                <a:spcPts val="2240"/>
              </a:lnSpc>
              <a:buClr>
                <a:srgbClr val="459597"/>
              </a:buClr>
              <a:buFont typeface="Arial" panose="020B0604020202020204" pitchFamily="34" charset="0"/>
              <a:buChar char="•"/>
            </a:pPr>
            <a:r>
              <a:rPr lang="en-GB" sz="2200" dirty="0">
                <a:solidFill>
                  <a:srgbClr val="414141"/>
                </a:solidFill>
              </a:rPr>
              <a:t>Avoid sudden or overly expressive movements that may confuse or alarm the guest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indent="0">
              <a:lnSpc>
                <a:spcPts val="2240"/>
              </a:lnSpc>
              <a:buClr>
                <a:srgbClr val="459597"/>
              </a:buClr>
            </a:pPr>
            <a:r>
              <a:rPr lang="en-GB" sz="2200" b="1" dirty="0">
                <a:solidFill>
                  <a:srgbClr val="EC7C69"/>
                </a:solidFill>
              </a:rPr>
              <a:t>Facial Expressions</a:t>
            </a:r>
          </a:p>
          <a:p>
            <a:pPr marL="342900" indent="-342900">
              <a:lnSpc>
                <a:spcPts val="2240"/>
              </a:lnSpc>
              <a:buClr>
                <a:srgbClr val="459597"/>
              </a:buClr>
              <a:buFont typeface="Arial" panose="020B0604020202020204" pitchFamily="34" charset="0"/>
              <a:buChar char="•"/>
            </a:pPr>
            <a:r>
              <a:rPr lang="en-GB" sz="2200" dirty="0">
                <a:solidFill>
                  <a:srgbClr val="414141"/>
                </a:solidFill>
              </a:rPr>
              <a:t>Keep a friendly and calm expression</a:t>
            </a:r>
          </a:p>
          <a:p>
            <a:pPr marL="342900" indent="-342900">
              <a:lnSpc>
                <a:spcPts val="2240"/>
              </a:lnSpc>
              <a:buClr>
                <a:srgbClr val="459597"/>
              </a:buClr>
              <a:buFont typeface="Arial" panose="020B0604020202020204" pitchFamily="34" charset="0"/>
              <a:buChar char="•"/>
            </a:pPr>
            <a:r>
              <a:rPr lang="en-GB" sz="2200" dirty="0">
                <a:solidFill>
                  <a:srgbClr val="414141"/>
                </a:solidFill>
              </a:rPr>
              <a:t>Avoid frowning or looking distracted</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indent="0">
              <a:lnSpc>
                <a:spcPts val="2240"/>
              </a:lnSpc>
              <a:buClr>
                <a:srgbClr val="459597"/>
              </a:buClr>
            </a:pPr>
            <a:r>
              <a:rPr lang="en-GB" sz="2200" b="1" dirty="0">
                <a:solidFill>
                  <a:srgbClr val="EC7C69"/>
                </a:solidFill>
              </a:rPr>
              <a:t>Personal Space</a:t>
            </a:r>
          </a:p>
          <a:p>
            <a:pPr marL="342900" indent="-342900">
              <a:lnSpc>
                <a:spcPts val="2240"/>
              </a:lnSpc>
              <a:buClr>
                <a:srgbClr val="459597"/>
              </a:buClr>
              <a:buFont typeface="Arial" panose="020B0604020202020204" pitchFamily="34" charset="0"/>
              <a:buChar char="•"/>
            </a:pPr>
            <a:r>
              <a:rPr lang="en-GB" sz="2200" dirty="0">
                <a:solidFill>
                  <a:srgbClr val="414141"/>
                </a:solidFill>
              </a:rPr>
              <a:t>Respect the guest’s comfort zone</a:t>
            </a:r>
          </a:p>
          <a:p>
            <a:pPr marL="342900" indent="-342900">
              <a:lnSpc>
                <a:spcPts val="2240"/>
              </a:lnSpc>
              <a:buClr>
                <a:srgbClr val="459597"/>
              </a:buClr>
              <a:buFont typeface="Arial" panose="020B0604020202020204" pitchFamily="34" charset="0"/>
              <a:buChar char="•"/>
            </a:pPr>
            <a:r>
              <a:rPr lang="en-GB" sz="2200" dirty="0">
                <a:solidFill>
                  <a:srgbClr val="414141"/>
                </a:solidFill>
              </a:rPr>
              <a:t>Avoid standing too close unless necessary</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indent="0">
              <a:lnSpc>
                <a:spcPts val="2240"/>
              </a:lnSpc>
              <a:buClr>
                <a:srgbClr val="459597"/>
              </a:buClr>
            </a:pPr>
            <a:r>
              <a:rPr lang="en-GB" sz="2200" b="1" dirty="0">
                <a:solidFill>
                  <a:srgbClr val="EC7C69"/>
                </a:solidFill>
              </a:rPr>
              <a:t>Tone and Attitude</a:t>
            </a:r>
          </a:p>
          <a:p>
            <a:pPr marL="342900" indent="-342900">
              <a:lnSpc>
                <a:spcPts val="2240"/>
              </a:lnSpc>
              <a:buClr>
                <a:srgbClr val="459597"/>
              </a:buClr>
              <a:buFont typeface="Arial" panose="020B0604020202020204" pitchFamily="34" charset="0"/>
              <a:buChar char="•"/>
            </a:pPr>
            <a:r>
              <a:rPr lang="en-GB" sz="2200" dirty="0">
                <a:solidFill>
                  <a:srgbClr val="414141"/>
                </a:solidFill>
              </a:rPr>
              <a:t>Your attitude shows through posture and facial expressions, even without words</a:t>
            </a:r>
          </a:p>
          <a:p>
            <a:pPr marL="342900" indent="-342900">
              <a:lnSpc>
                <a:spcPts val="2240"/>
              </a:lnSpc>
              <a:buClr>
                <a:srgbClr val="459597"/>
              </a:buClr>
              <a:buFont typeface="Arial" panose="020B0604020202020204" pitchFamily="34" charset="0"/>
              <a:buChar char="•"/>
            </a:pPr>
            <a:r>
              <a:rPr lang="en-GB" sz="2200" dirty="0">
                <a:solidFill>
                  <a:srgbClr val="414141"/>
                </a:solidFill>
              </a:rPr>
              <a:t>Stay approachable and attentive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US" sz="2200" dirty="0">
              <a:solidFill>
                <a:srgbClr val="414141"/>
              </a:solidFill>
            </a:endParaRPr>
          </a:p>
        </p:txBody>
      </p:sp>
    </p:spTree>
    <p:extLst>
      <p:ext uri="{BB962C8B-B14F-4D97-AF65-F5344CB8AC3E}">
        <p14:creationId xmlns:p14="http://schemas.microsoft.com/office/powerpoint/2010/main" val="7216413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984A-809C-CF28-811D-839BC4BB21A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4921783B-13AE-A537-C64E-9350B2127753}"/>
              </a:ext>
            </a:extLst>
          </p:cNvPr>
          <p:cNvSpPr>
            <a:spLocks noGrp="1"/>
          </p:cNvSpPr>
          <p:nvPr>
            <p:ph type="body" sz="quarter" idx="4294967295"/>
          </p:nvPr>
        </p:nvSpPr>
        <p:spPr>
          <a:xfrm>
            <a:off x="937708" y="763768"/>
            <a:ext cx="7661543" cy="720752"/>
          </a:xfrm>
          <a:prstGeom prst="rect">
            <a:avLst/>
          </a:prstGeom>
        </p:spPr>
        <p:txBody>
          <a:bodyPr/>
          <a:lstStyle/>
          <a:p>
            <a:pPr marL="0" indent="0">
              <a:lnSpc>
                <a:spcPts val="3720"/>
              </a:lnSpc>
              <a:spcBef>
                <a:spcPts val="0"/>
              </a:spcBef>
              <a:buNone/>
            </a:pPr>
            <a:r>
              <a:rPr lang="en-US" sz="3600" b="1" dirty="0">
                <a:solidFill>
                  <a:srgbClr val="EC7C69"/>
                </a:solidFill>
              </a:rPr>
              <a:t>Practical Exercise: </a:t>
            </a:r>
            <a:r>
              <a:rPr lang="en-US" sz="3600" b="1" dirty="0">
                <a:solidFill>
                  <a:srgbClr val="459597"/>
                </a:solidFill>
              </a:rPr>
              <a:t>Exercise: </a:t>
            </a:r>
          </a:p>
          <a:p>
            <a:pPr marL="0" indent="0">
              <a:lnSpc>
                <a:spcPts val="3720"/>
              </a:lnSpc>
              <a:spcBef>
                <a:spcPts val="0"/>
              </a:spcBef>
              <a:buNone/>
            </a:pPr>
            <a:r>
              <a:rPr lang="en-US" sz="3600" b="1" dirty="0">
                <a:solidFill>
                  <a:srgbClr val="459597"/>
                </a:solidFill>
              </a:rPr>
              <a:t>Build Your Host Communication Toolkit</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017E4942-D4BC-2B2C-1B24-1648E4C2ECF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AAC4C9F0-3094-F48F-A6C7-291C126C7DA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46</a:t>
            </a:fld>
            <a:endParaRPr lang="fr-CA" sz="1200" dirty="0">
              <a:solidFill>
                <a:schemeClr val="bg1"/>
              </a:solidFill>
            </a:endParaRPr>
          </a:p>
        </p:txBody>
      </p:sp>
      <p:sp>
        <p:nvSpPr>
          <p:cNvPr id="3" name="Text Placeholder 1">
            <a:extLst>
              <a:ext uri="{FF2B5EF4-FFF2-40B4-BE49-F238E27FC236}">
                <a16:creationId xmlns:a16="http://schemas.microsoft.com/office/drawing/2014/main" id="{77CB7A40-3833-53F4-091E-A78645A69227}"/>
              </a:ext>
            </a:extLst>
          </p:cNvPr>
          <p:cNvSpPr txBox="1">
            <a:spLocks/>
          </p:cNvSpPr>
          <p:nvPr/>
        </p:nvSpPr>
        <p:spPr>
          <a:xfrm>
            <a:off x="5201221" y="2537144"/>
            <a:ext cx="566664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Step 1:  Templates</a:t>
            </a:r>
          </a:p>
          <a:p>
            <a:pPr algn="l">
              <a:lnSpc>
                <a:spcPts val="2340"/>
              </a:lnSpc>
              <a:spcBef>
                <a:spcPts val="0"/>
              </a:spcBef>
              <a:buClr>
                <a:srgbClr val="459597"/>
              </a:buClr>
            </a:pPr>
            <a:endParaRPr lang="en-IE" sz="2400" b="1" dirty="0">
              <a:solidFill>
                <a:srgbClr val="EC7C69"/>
              </a:solidFill>
            </a:endParaRPr>
          </a:p>
          <a:p>
            <a:pPr algn="l">
              <a:lnSpc>
                <a:spcPts val="2340"/>
              </a:lnSpc>
              <a:spcBef>
                <a:spcPts val="0"/>
              </a:spcBef>
              <a:buClr>
                <a:srgbClr val="459597"/>
              </a:buClr>
            </a:pPr>
            <a:r>
              <a:rPr lang="en-IE" sz="2200" dirty="0">
                <a:solidFill>
                  <a:srgbClr val="414141"/>
                </a:solidFill>
              </a:rPr>
              <a:t>Write three short message templates you would use in your daily operations:</a:t>
            </a:r>
          </a:p>
          <a:p>
            <a:pPr marL="457200" indent="-457200" algn="l">
              <a:lnSpc>
                <a:spcPts val="2340"/>
              </a:lnSpc>
              <a:spcBef>
                <a:spcPts val="0"/>
              </a:spcBef>
              <a:buClr>
                <a:srgbClr val="459597"/>
              </a:buClr>
              <a:buFont typeface="+mj-lt"/>
              <a:buAutoNum type="arabicPeriod"/>
            </a:pPr>
            <a:r>
              <a:rPr lang="en-IE" sz="2200" dirty="0">
                <a:solidFill>
                  <a:srgbClr val="414141"/>
                </a:solidFill>
              </a:rPr>
              <a:t>Booking confirmation message</a:t>
            </a:r>
          </a:p>
          <a:p>
            <a:pPr marL="457200" indent="-457200" algn="l">
              <a:lnSpc>
                <a:spcPts val="2340"/>
              </a:lnSpc>
              <a:spcBef>
                <a:spcPts val="0"/>
              </a:spcBef>
              <a:buClr>
                <a:srgbClr val="459597"/>
              </a:buClr>
              <a:buFont typeface="+mj-lt"/>
              <a:buAutoNum type="arabicPeriod"/>
            </a:pPr>
            <a:r>
              <a:rPr lang="en-IE" sz="2200" dirty="0">
                <a:solidFill>
                  <a:srgbClr val="414141"/>
                </a:solidFill>
              </a:rPr>
              <a:t>Check-in instructions</a:t>
            </a:r>
          </a:p>
          <a:p>
            <a:pPr marL="457200" indent="-457200" algn="l">
              <a:lnSpc>
                <a:spcPts val="2340"/>
              </a:lnSpc>
              <a:spcBef>
                <a:spcPts val="0"/>
              </a:spcBef>
              <a:buClr>
                <a:srgbClr val="459597"/>
              </a:buClr>
              <a:buFont typeface="+mj-lt"/>
              <a:buAutoNum type="arabicPeriod"/>
            </a:pPr>
            <a:r>
              <a:rPr lang="en-IE" sz="2200" dirty="0">
                <a:solidFill>
                  <a:srgbClr val="414141"/>
                </a:solidFill>
              </a:rPr>
              <a:t>Thank-you and review request</a:t>
            </a: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algn="l">
              <a:lnSpc>
                <a:spcPts val="2340"/>
              </a:lnSpc>
              <a:spcBef>
                <a:spcPts val="0"/>
              </a:spcBef>
              <a:buClr>
                <a:srgbClr val="459597"/>
              </a:buClr>
            </a:pPr>
            <a:r>
              <a:rPr lang="en-IE" sz="2200" b="1" dirty="0">
                <a:solidFill>
                  <a:srgbClr val="414141"/>
                </a:solidFill>
              </a:rPr>
              <a:t>Tip</a:t>
            </a:r>
            <a:r>
              <a:rPr lang="en-IE" sz="2200" dirty="0">
                <a:solidFill>
                  <a:srgbClr val="414141"/>
                </a:solidFill>
              </a:rPr>
              <a:t>: Keep the tone friendly, helpful, and clear (not too formal, not too casual)</a:t>
            </a: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5" name="Freeform 4">
            <a:extLst>
              <a:ext uri="{FF2B5EF4-FFF2-40B4-BE49-F238E27FC236}">
                <a16:creationId xmlns:a16="http://schemas.microsoft.com/office/drawing/2014/main" id="{F8E08334-38E3-88EB-AEC0-B89F118EE8EA}"/>
              </a:ext>
            </a:extLst>
          </p:cNvPr>
          <p:cNvSpPr/>
          <p:nvPr/>
        </p:nvSpPr>
        <p:spPr>
          <a:xfrm rot="5400000" flipH="1">
            <a:off x="302266" y="2513439"/>
            <a:ext cx="4756025" cy="3998237"/>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8" name="Text Placeholder 1">
            <a:extLst>
              <a:ext uri="{FF2B5EF4-FFF2-40B4-BE49-F238E27FC236}">
                <a16:creationId xmlns:a16="http://schemas.microsoft.com/office/drawing/2014/main" id="{341DE2A4-76AF-71AE-3B25-9995EC7FA7FB}"/>
              </a:ext>
            </a:extLst>
          </p:cNvPr>
          <p:cNvSpPr txBox="1">
            <a:spLocks/>
          </p:cNvSpPr>
          <p:nvPr/>
        </p:nvSpPr>
        <p:spPr>
          <a:xfrm>
            <a:off x="1202984" y="2537144"/>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Task Description:</a:t>
            </a:r>
          </a:p>
          <a:p>
            <a:pPr algn="l">
              <a:lnSpc>
                <a:spcPts val="2340"/>
              </a:lnSpc>
              <a:spcBef>
                <a:spcPts val="0"/>
              </a:spcBef>
              <a:spcAft>
                <a:spcPts val="1200"/>
              </a:spcAft>
            </a:pPr>
            <a:br>
              <a:rPr lang="en-IE" sz="2200" dirty="0"/>
            </a:br>
            <a:r>
              <a:rPr lang="en-IE" sz="2200" dirty="0"/>
              <a:t>You are a host of a small rural guesthouse. To stay organized and save time, you need to build a simple communication system using digital tools mentioned in the slide.</a:t>
            </a:r>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13930945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5BCDE-571C-FEF2-0562-439271C91F3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9E6E42D-9837-62C7-0945-8F3BAC8926CD}"/>
              </a:ext>
            </a:extLst>
          </p:cNvPr>
          <p:cNvSpPr>
            <a:spLocks noGrp="1"/>
          </p:cNvSpPr>
          <p:nvPr>
            <p:ph type="body" sz="quarter" idx="4294967295"/>
          </p:nvPr>
        </p:nvSpPr>
        <p:spPr>
          <a:xfrm>
            <a:off x="1035424" y="591168"/>
            <a:ext cx="7661543" cy="720752"/>
          </a:xfrm>
          <a:prstGeom prst="rect">
            <a:avLst/>
          </a:prstGeom>
        </p:spPr>
        <p:txBody>
          <a:bodyPr/>
          <a:lstStyle/>
          <a:p>
            <a:pPr marL="0" indent="0">
              <a:lnSpc>
                <a:spcPts val="3720"/>
              </a:lnSpc>
              <a:spcBef>
                <a:spcPts val="0"/>
              </a:spcBef>
              <a:buNone/>
            </a:pPr>
            <a:r>
              <a:rPr lang="en-US" sz="3600" b="1" dirty="0">
                <a:solidFill>
                  <a:srgbClr val="EC7C69"/>
                </a:solidFill>
              </a:rPr>
              <a:t>Practical Exercise: </a:t>
            </a:r>
            <a:r>
              <a:rPr lang="en-US" sz="3600" b="1" dirty="0">
                <a:solidFill>
                  <a:srgbClr val="459597"/>
                </a:solidFill>
              </a:rPr>
              <a:t>Exercise: </a:t>
            </a:r>
          </a:p>
          <a:p>
            <a:pPr marL="0" indent="0">
              <a:lnSpc>
                <a:spcPts val="3720"/>
              </a:lnSpc>
              <a:spcBef>
                <a:spcPts val="0"/>
              </a:spcBef>
              <a:buNone/>
            </a:pPr>
            <a:r>
              <a:rPr lang="en-US" sz="3600" b="1" dirty="0">
                <a:solidFill>
                  <a:srgbClr val="459597"/>
                </a:solidFill>
              </a:rPr>
              <a:t>Build Your Host Communication Toolkit</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9D4F00BC-93ED-5540-BD7C-AC1EFE986E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485041FE-C085-AAB3-432B-5FC7D28E9D2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47</a:t>
            </a:fld>
            <a:endParaRPr lang="fr-CA" sz="1200" dirty="0">
              <a:solidFill>
                <a:schemeClr val="bg1"/>
              </a:solidFill>
            </a:endParaRPr>
          </a:p>
        </p:txBody>
      </p:sp>
      <p:sp>
        <p:nvSpPr>
          <p:cNvPr id="3" name="Text Placeholder 1">
            <a:extLst>
              <a:ext uri="{FF2B5EF4-FFF2-40B4-BE49-F238E27FC236}">
                <a16:creationId xmlns:a16="http://schemas.microsoft.com/office/drawing/2014/main" id="{79B8AD77-04E1-DCEC-0BB2-04D348EA59FE}"/>
              </a:ext>
            </a:extLst>
          </p:cNvPr>
          <p:cNvSpPr txBox="1">
            <a:spLocks/>
          </p:cNvSpPr>
          <p:nvPr/>
        </p:nvSpPr>
        <p:spPr>
          <a:xfrm>
            <a:off x="4918655" y="1903722"/>
            <a:ext cx="644815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Step 2:  Organize Your Tools</a:t>
            </a:r>
          </a:p>
          <a:p>
            <a:pPr algn="l">
              <a:lnSpc>
                <a:spcPct val="100000"/>
              </a:lnSpc>
              <a:spcBef>
                <a:spcPts val="0"/>
              </a:spcBef>
              <a:buClr>
                <a:srgbClr val="459597"/>
              </a:buClr>
            </a:pPr>
            <a:endParaRPr lang="en-IE" sz="800" b="1" dirty="0">
              <a:solidFill>
                <a:srgbClr val="EC7C69"/>
              </a:solidFill>
            </a:endParaRPr>
          </a:p>
          <a:p>
            <a:pPr algn="l">
              <a:lnSpc>
                <a:spcPts val="2340"/>
              </a:lnSpc>
              <a:spcBef>
                <a:spcPts val="0"/>
              </a:spcBef>
              <a:buClr>
                <a:srgbClr val="459597"/>
              </a:buClr>
            </a:pPr>
            <a:r>
              <a:rPr lang="en-IE" sz="2200" dirty="0">
                <a:solidFill>
                  <a:srgbClr val="414141"/>
                </a:solidFill>
              </a:rPr>
              <a:t>Choose two tools from the list below and explain how you would use them to manage communication:</a:t>
            </a: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ct val="100000"/>
              </a:lnSpc>
              <a:spcBef>
                <a:spcPts val="0"/>
              </a:spcBef>
              <a:buClr>
                <a:srgbClr val="459597"/>
              </a:buClr>
            </a:pPr>
            <a:endParaRPr lang="en-IE" sz="14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ts val="2340"/>
              </a:lnSpc>
              <a:spcBef>
                <a:spcPts val="0"/>
              </a:spcBef>
              <a:buClr>
                <a:srgbClr val="459597"/>
              </a:buClr>
            </a:pPr>
            <a:endParaRPr lang="en-IE" sz="2200" dirty="0">
              <a:solidFill>
                <a:srgbClr val="414141"/>
              </a:solidFill>
            </a:endParaRPr>
          </a:p>
          <a:p>
            <a:pPr algn="l">
              <a:lnSpc>
                <a:spcPct val="100000"/>
              </a:lnSpc>
              <a:spcBef>
                <a:spcPts val="0"/>
              </a:spcBef>
              <a:buClr>
                <a:srgbClr val="459597"/>
              </a:buClr>
            </a:pPr>
            <a:endParaRPr lang="en-IE" sz="800" dirty="0">
              <a:solidFill>
                <a:srgbClr val="414141"/>
              </a:solidFill>
            </a:endParaRPr>
          </a:p>
          <a:p>
            <a:pPr algn="l">
              <a:lnSpc>
                <a:spcPct val="100000"/>
              </a:lnSpc>
              <a:spcBef>
                <a:spcPts val="0"/>
              </a:spcBef>
              <a:buClr>
                <a:srgbClr val="459597"/>
              </a:buClr>
            </a:pPr>
            <a:endParaRPr lang="en-IE" sz="800" b="1" dirty="0">
              <a:solidFill>
                <a:srgbClr val="414141"/>
              </a:solidFill>
            </a:endParaRPr>
          </a:p>
          <a:p>
            <a:pPr algn="l">
              <a:lnSpc>
                <a:spcPts val="2340"/>
              </a:lnSpc>
              <a:spcBef>
                <a:spcPts val="0"/>
              </a:spcBef>
              <a:buClr>
                <a:srgbClr val="459597"/>
              </a:buClr>
            </a:pPr>
            <a:r>
              <a:rPr lang="en-IE" sz="2200" b="1" dirty="0">
                <a:solidFill>
                  <a:srgbClr val="414141"/>
                </a:solidFill>
              </a:rPr>
              <a:t>Tip: </a:t>
            </a:r>
            <a:r>
              <a:rPr lang="en-IE" sz="2200" dirty="0">
                <a:solidFill>
                  <a:srgbClr val="414141"/>
                </a:solidFill>
              </a:rPr>
              <a:t>Keep the tone friendly, helpful, and clear (not too formal, not too casual)</a:t>
            </a: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5" name="Freeform 4">
            <a:extLst>
              <a:ext uri="{FF2B5EF4-FFF2-40B4-BE49-F238E27FC236}">
                <a16:creationId xmlns:a16="http://schemas.microsoft.com/office/drawing/2014/main" id="{2E7C7A46-C270-3790-3A9F-FC4BA3437AA0}"/>
              </a:ext>
            </a:extLst>
          </p:cNvPr>
          <p:cNvSpPr/>
          <p:nvPr/>
        </p:nvSpPr>
        <p:spPr>
          <a:xfrm rot="5400000" flipH="1">
            <a:off x="226872" y="2282617"/>
            <a:ext cx="4756025" cy="3998237"/>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8" name="Text Placeholder 1">
            <a:extLst>
              <a:ext uri="{FF2B5EF4-FFF2-40B4-BE49-F238E27FC236}">
                <a16:creationId xmlns:a16="http://schemas.microsoft.com/office/drawing/2014/main" id="{EFDBAEFC-97E6-F310-9096-33CE44ABE9A5}"/>
              </a:ext>
            </a:extLst>
          </p:cNvPr>
          <p:cNvSpPr txBox="1">
            <a:spLocks/>
          </p:cNvSpPr>
          <p:nvPr/>
        </p:nvSpPr>
        <p:spPr>
          <a:xfrm>
            <a:off x="1127590" y="2306322"/>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Task Description:</a:t>
            </a:r>
          </a:p>
          <a:p>
            <a:pPr algn="l">
              <a:lnSpc>
                <a:spcPts val="2340"/>
              </a:lnSpc>
              <a:spcBef>
                <a:spcPts val="0"/>
              </a:spcBef>
              <a:spcAft>
                <a:spcPts val="1200"/>
              </a:spcAft>
            </a:pPr>
            <a:br>
              <a:rPr lang="en-IE" sz="2200" dirty="0"/>
            </a:br>
            <a:r>
              <a:rPr lang="en-IE" sz="2200" dirty="0"/>
              <a:t>You are a host of a small rural guesthouse. To stay organized and save time, you need to build a simple communication system using digital tools mentioned in the slide.</a:t>
            </a:r>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graphicFrame>
        <p:nvGraphicFramePr>
          <p:cNvPr id="2" name="Tabela 1">
            <a:extLst>
              <a:ext uri="{FF2B5EF4-FFF2-40B4-BE49-F238E27FC236}">
                <a16:creationId xmlns:a16="http://schemas.microsoft.com/office/drawing/2014/main" id="{0733F273-3F57-E998-9D18-06F304E1B7BD}"/>
              </a:ext>
            </a:extLst>
          </p:cNvPr>
          <p:cNvGraphicFramePr>
            <a:graphicFrameLocks noGrp="1"/>
          </p:cNvGraphicFramePr>
          <p:nvPr>
            <p:extLst>
              <p:ext uri="{D42A27DB-BD31-4B8C-83A1-F6EECF244321}">
                <p14:modId xmlns:p14="http://schemas.microsoft.com/office/powerpoint/2010/main" val="2743065049"/>
              </p:ext>
            </p:extLst>
          </p:nvPr>
        </p:nvGraphicFramePr>
        <p:xfrm>
          <a:off x="4994049" y="3087326"/>
          <a:ext cx="6297370" cy="2200751"/>
        </p:xfrm>
        <a:graphic>
          <a:graphicData uri="http://schemas.openxmlformats.org/drawingml/2006/table">
            <a:tbl>
              <a:tblPr>
                <a:tableStyleId>{35758FB7-9AC5-4552-8A53-C91805E547FA}</a:tableStyleId>
              </a:tblPr>
              <a:tblGrid>
                <a:gridCol w="2566229">
                  <a:extLst>
                    <a:ext uri="{9D8B030D-6E8A-4147-A177-3AD203B41FA5}">
                      <a16:colId xmlns:a16="http://schemas.microsoft.com/office/drawing/2014/main" val="2606307863"/>
                    </a:ext>
                  </a:extLst>
                </a:gridCol>
                <a:gridCol w="3731141">
                  <a:extLst>
                    <a:ext uri="{9D8B030D-6E8A-4147-A177-3AD203B41FA5}">
                      <a16:colId xmlns:a16="http://schemas.microsoft.com/office/drawing/2014/main" val="57734428"/>
                    </a:ext>
                  </a:extLst>
                </a:gridCol>
              </a:tblGrid>
              <a:tr h="448340">
                <a:tc>
                  <a:txBody>
                    <a:bodyPr/>
                    <a:lstStyle/>
                    <a:p>
                      <a:pPr>
                        <a:lnSpc>
                          <a:spcPts val="1940"/>
                        </a:lnSpc>
                      </a:pPr>
                      <a:r>
                        <a:rPr lang="sl-SI" sz="2100" b="1" dirty="0">
                          <a:solidFill>
                            <a:schemeClr val="bg1"/>
                          </a:solidFill>
                        </a:rPr>
                        <a:t>Tool</a:t>
                      </a:r>
                    </a:p>
                  </a:txBody>
                  <a:tcPr anchor="b">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rgbClr val="EC7C69"/>
                    </a:solidFill>
                  </a:tcPr>
                </a:tc>
                <a:tc>
                  <a:txBody>
                    <a:bodyPr/>
                    <a:lstStyle/>
                    <a:p>
                      <a:pPr>
                        <a:lnSpc>
                          <a:spcPts val="1940"/>
                        </a:lnSpc>
                      </a:pPr>
                      <a:r>
                        <a:rPr lang="sl-SI" sz="2100" b="1" dirty="0">
                          <a:solidFill>
                            <a:schemeClr val="bg1"/>
                          </a:solidFill>
                        </a:rPr>
                        <a:t>Example Use</a:t>
                      </a:r>
                    </a:p>
                  </a:txBody>
                  <a:tcPr anchor="b">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rgbClr val="EC7C69"/>
                    </a:solidFill>
                  </a:tcPr>
                </a:tc>
                <a:extLst>
                  <a:ext uri="{0D108BD9-81ED-4DB2-BD59-A6C34878D82A}">
                    <a16:rowId xmlns:a16="http://schemas.microsoft.com/office/drawing/2014/main" val="2020131226"/>
                  </a:ext>
                </a:extLst>
              </a:tr>
              <a:tr h="576000">
                <a:tc>
                  <a:txBody>
                    <a:bodyPr/>
                    <a:lstStyle/>
                    <a:p>
                      <a:pPr>
                        <a:lnSpc>
                          <a:spcPts val="1940"/>
                        </a:lnSpc>
                      </a:pPr>
                      <a:r>
                        <a:rPr lang="sl-SI" sz="2100" dirty="0">
                          <a:solidFill>
                            <a:srgbClr val="414141"/>
                          </a:solidFill>
                        </a:rPr>
                        <a:t>Google Sheets</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40"/>
                        </a:lnSpc>
                      </a:pPr>
                      <a:r>
                        <a:rPr lang="en-US" sz="2100" dirty="0">
                          <a:solidFill>
                            <a:srgbClr val="414141"/>
                          </a:solidFill>
                        </a:rPr>
                        <a:t>Tracking which guests have received which messages</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026019042"/>
                  </a:ext>
                </a:extLst>
              </a:tr>
              <a:tr h="576000">
                <a:tc>
                  <a:txBody>
                    <a:bodyPr/>
                    <a:lstStyle/>
                    <a:p>
                      <a:pPr>
                        <a:lnSpc>
                          <a:spcPts val="1940"/>
                        </a:lnSpc>
                      </a:pPr>
                      <a:r>
                        <a:rPr lang="sl-SI" sz="2100" err="1">
                          <a:solidFill>
                            <a:srgbClr val="414141"/>
                          </a:solidFill>
                        </a:rPr>
                        <a:t>Trello</a:t>
                      </a:r>
                      <a:r>
                        <a:rPr lang="sl-SI" sz="2100">
                          <a:solidFill>
                            <a:srgbClr val="414141"/>
                          </a:solidFill>
                        </a:rPr>
                        <a:t> </a:t>
                      </a:r>
                      <a:r>
                        <a:rPr lang="sl-SI" sz="2100" err="1">
                          <a:solidFill>
                            <a:srgbClr val="414141"/>
                          </a:solidFill>
                        </a:rPr>
                        <a:t>or</a:t>
                      </a:r>
                      <a:r>
                        <a:rPr lang="sl-SI" sz="2100">
                          <a:solidFill>
                            <a:srgbClr val="414141"/>
                          </a:solidFill>
                        </a:rPr>
                        <a:t> </a:t>
                      </a:r>
                      <a:r>
                        <a:rPr lang="sl-SI" sz="2100" err="1">
                          <a:solidFill>
                            <a:srgbClr val="414141"/>
                          </a:solidFill>
                        </a:rPr>
                        <a:t>Notion</a:t>
                      </a:r>
                      <a:endParaRPr lang="sl-SI" sz="2100">
                        <a:solidFill>
                          <a:srgbClr val="414141"/>
                        </a:solidFill>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40"/>
                        </a:lnSpc>
                      </a:pPr>
                      <a:r>
                        <a:rPr lang="en-US" sz="2100" dirty="0">
                          <a:solidFill>
                            <a:srgbClr val="414141"/>
                          </a:solidFill>
                        </a:rPr>
                        <a:t>Storing message templates or FAQ answers</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764102087"/>
                  </a:ext>
                </a:extLst>
              </a:tr>
              <a:tr h="576000">
                <a:tc>
                  <a:txBody>
                    <a:bodyPr/>
                    <a:lstStyle/>
                    <a:p>
                      <a:pPr>
                        <a:lnSpc>
                          <a:spcPts val="1940"/>
                        </a:lnSpc>
                      </a:pPr>
                      <a:r>
                        <a:rPr lang="sl-SI" sz="2100" dirty="0">
                          <a:solidFill>
                            <a:srgbClr val="414141"/>
                          </a:solidFill>
                        </a:rPr>
                        <a:t>Airbnb/Booking Auto-Replies</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40"/>
                        </a:lnSpc>
                      </a:pPr>
                      <a:r>
                        <a:rPr lang="en-US" sz="2100" dirty="0">
                          <a:solidFill>
                            <a:srgbClr val="414141"/>
                          </a:solidFill>
                        </a:rPr>
                        <a:t>Scheduling review requests and check-in messages</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3316746786"/>
                  </a:ext>
                </a:extLst>
              </a:tr>
            </a:tbl>
          </a:graphicData>
        </a:graphic>
      </p:graphicFrame>
    </p:spTree>
    <p:extLst>
      <p:ext uri="{BB962C8B-B14F-4D97-AF65-F5344CB8AC3E}">
        <p14:creationId xmlns:p14="http://schemas.microsoft.com/office/powerpoint/2010/main" val="36618504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2D636-D182-5557-9422-65ECE1079649}"/>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5E82801-4A0C-3EA0-2D97-067873ADBF96}"/>
              </a:ext>
            </a:extLst>
          </p:cNvPr>
          <p:cNvSpPr>
            <a:spLocks noGrp="1"/>
          </p:cNvSpPr>
          <p:nvPr>
            <p:ph type="body" sz="quarter" idx="4294967295"/>
          </p:nvPr>
        </p:nvSpPr>
        <p:spPr>
          <a:xfrm>
            <a:off x="937708" y="763768"/>
            <a:ext cx="7661543" cy="720752"/>
          </a:xfrm>
          <a:prstGeom prst="rect">
            <a:avLst/>
          </a:prstGeom>
        </p:spPr>
        <p:txBody>
          <a:bodyPr/>
          <a:lstStyle/>
          <a:p>
            <a:pPr marL="0" indent="0">
              <a:lnSpc>
                <a:spcPts val="3720"/>
              </a:lnSpc>
              <a:spcBef>
                <a:spcPts val="0"/>
              </a:spcBef>
              <a:buNone/>
            </a:pPr>
            <a:r>
              <a:rPr lang="en-US" sz="3600" b="1" dirty="0">
                <a:solidFill>
                  <a:srgbClr val="EC7C69"/>
                </a:solidFill>
              </a:rPr>
              <a:t>Practical Exercise: </a:t>
            </a:r>
            <a:r>
              <a:rPr lang="en-US" sz="3600" b="1" dirty="0">
                <a:solidFill>
                  <a:srgbClr val="459597"/>
                </a:solidFill>
              </a:rPr>
              <a:t>Exercise: </a:t>
            </a:r>
          </a:p>
          <a:p>
            <a:pPr marL="0" indent="0">
              <a:lnSpc>
                <a:spcPts val="3720"/>
              </a:lnSpc>
              <a:spcBef>
                <a:spcPts val="0"/>
              </a:spcBef>
              <a:buNone/>
            </a:pPr>
            <a:r>
              <a:rPr lang="en-US" sz="3600" b="1" dirty="0">
                <a:solidFill>
                  <a:srgbClr val="459597"/>
                </a:solidFill>
              </a:rPr>
              <a:t>Build Your Host Communication Toolkit</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A84C5C4E-FC88-C91F-6402-E66E8E2372B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0374B0C7-C9F3-44B4-D1EE-A236E8537FE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48</a:t>
            </a:fld>
            <a:endParaRPr lang="fr-CA" sz="1200" dirty="0">
              <a:solidFill>
                <a:schemeClr val="bg1"/>
              </a:solidFill>
            </a:endParaRPr>
          </a:p>
        </p:txBody>
      </p:sp>
      <p:sp>
        <p:nvSpPr>
          <p:cNvPr id="3" name="Text Placeholder 1">
            <a:extLst>
              <a:ext uri="{FF2B5EF4-FFF2-40B4-BE49-F238E27FC236}">
                <a16:creationId xmlns:a16="http://schemas.microsoft.com/office/drawing/2014/main" id="{BCA567A6-9AFB-3D6F-CE77-E068EF50E049}"/>
              </a:ext>
            </a:extLst>
          </p:cNvPr>
          <p:cNvSpPr txBox="1">
            <a:spLocks/>
          </p:cNvSpPr>
          <p:nvPr/>
        </p:nvSpPr>
        <p:spPr>
          <a:xfrm>
            <a:off x="5201221" y="2537144"/>
            <a:ext cx="566664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buClr>
                <a:srgbClr val="459597"/>
              </a:buClr>
            </a:pPr>
            <a:r>
              <a:rPr lang="en-IE" sz="2400" b="1" dirty="0">
                <a:solidFill>
                  <a:srgbClr val="EC7C69"/>
                </a:solidFill>
              </a:rPr>
              <a:t>Step 3:  Reflection</a:t>
            </a:r>
          </a:p>
          <a:p>
            <a:pPr algn="l">
              <a:lnSpc>
                <a:spcPts val="2340"/>
              </a:lnSpc>
              <a:spcBef>
                <a:spcPts val="0"/>
              </a:spcBef>
              <a:buClr>
                <a:srgbClr val="459597"/>
              </a:buClr>
            </a:pPr>
            <a:endParaRPr lang="en-IE" sz="2400" b="1" dirty="0">
              <a:solidFill>
                <a:srgbClr val="EC7C69"/>
              </a:solidFill>
            </a:endParaRPr>
          </a:p>
          <a:p>
            <a:pPr algn="l">
              <a:lnSpc>
                <a:spcPts val="2340"/>
              </a:lnSpc>
              <a:spcBef>
                <a:spcPts val="0"/>
              </a:spcBef>
              <a:buClr>
                <a:srgbClr val="459597"/>
              </a:buClr>
            </a:pPr>
            <a:r>
              <a:rPr lang="en-IE" sz="2200" b="1" dirty="0">
                <a:solidFill>
                  <a:srgbClr val="414141"/>
                </a:solidFill>
              </a:rPr>
              <a:t>Answer briefly:</a:t>
            </a:r>
          </a:p>
          <a:p>
            <a:pPr marL="457200" indent="-457200" algn="l">
              <a:lnSpc>
                <a:spcPts val="2340"/>
              </a:lnSpc>
              <a:spcBef>
                <a:spcPts val="0"/>
              </a:spcBef>
              <a:buClr>
                <a:srgbClr val="459597"/>
              </a:buClr>
              <a:buFont typeface="+mj-lt"/>
              <a:buAutoNum type="arabicPeriod"/>
            </a:pPr>
            <a:r>
              <a:rPr lang="en-IE" sz="2200" dirty="0">
                <a:solidFill>
                  <a:srgbClr val="414141"/>
                </a:solidFill>
              </a:rPr>
              <a:t>What are the benefits of automating some of these tasks?</a:t>
            </a:r>
          </a:p>
          <a:p>
            <a:pPr marL="457200" indent="-457200" algn="l">
              <a:lnSpc>
                <a:spcPts val="2340"/>
              </a:lnSpc>
              <a:spcBef>
                <a:spcPts val="0"/>
              </a:spcBef>
              <a:buClr>
                <a:srgbClr val="459597"/>
              </a:buClr>
              <a:buFont typeface="+mj-lt"/>
              <a:buAutoNum type="arabicPeriod"/>
            </a:pPr>
            <a:r>
              <a:rPr lang="en-IE" sz="2200" dirty="0">
                <a:solidFill>
                  <a:srgbClr val="414141"/>
                </a:solidFill>
              </a:rPr>
              <a:t>What are the risks if automation isn’t done properly?</a:t>
            </a:r>
          </a:p>
          <a:p>
            <a:pPr algn="l">
              <a:lnSpc>
                <a:spcPts val="2340"/>
              </a:lnSpc>
              <a:spcBef>
                <a:spcPts val="0"/>
              </a:spcBef>
              <a:buClr>
                <a:srgbClr val="459597"/>
              </a:buClr>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5" name="Freeform 4">
            <a:extLst>
              <a:ext uri="{FF2B5EF4-FFF2-40B4-BE49-F238E27FC236}">
                <a16:creationId xmlns:a16="http://schemas.microsoft.com/office/drawing/2014/main" id="{C83D32A0-C014-F48C-F47A-DE55FE571004}"/>
              </a:ext>
            </a:extLst>
          </p:cNvPr>
          <p:cNvSpPr/>
          <p:nvPr/>
        </p:nvSpPr>
        <p:spPr>
          <a:xfrm rot="5400000" flipH="1">
            <a:off x="302266" y="2513439"/>
            <a:ext cx="4756025" cy="3998237"/>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8" name="Text Placeholder 1">
            <a:extLst>
              <a:ext uri="{FF2B5EF4-FFF2-40B4-BE49-F238E27FC236}">
                <a16:creationId xmlns:a16="http://schemas.microsoft.com/office/drawing/2014/main" id="{23728696-37C6-843B-0BC1-7B8B806BEA8E}"/>
              </a:ext>
            </a:extLst>
          </p:cNvPr>
          <p:cNvSpPr txBox="1">
            <a:spLocks/>
          </p:cNvSpPr>
          <p:nvPr/>
        </p:nvSpPr>
        <p:spPr>
          <a:xfrm>
            <a:off x="1202984" y="2537144"/>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Task Description:</a:t>
            </a:r>
          </a:p>
          <a:p>
            <a:pPr algn="l">
              <a:lnSpc>
                <a:spcPts val="2340"/>
              </a:lnSpc>
              <a:spcBef>
                <a:spcPts val="0"/>
              </a:spcBef>
              <a:spcAft>
                <a:spcPts val="1200"/>
              </a:spcAft>
            </a:pPr>
            <a:br>
              <a:rPr lang="en-IE" sz="2200" dirty="0"/>
            </a:br>
            <a:r>
              <a:rPr lang="en-IE" sz="2200" dirty="0"/>
              <a:t>You are a host of a small rural guesthouse. To stay organized and save time, you need to build a simple communication system using digital tools mentioned in the slide.</a:t>
            </a:r>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32223922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6C637-C2F3-40E6-4199-6061F87379D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723D788-F9FA-1289-D5C6-265D531EEEEC}"/>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84577FE-922E-26C7-AE70-76D8F33A89B5}"/>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86D72953-939E-2EE5-3603-AC209AEA3BB4}"/>
              </a:ext>
            </a:extLst>
          </p:cNvPr>
          <p:cNvSpPr>
            <a:spLocks noGrp="1"/>
          </p:cNvSpPr>
          <p:nvPr>
            <p:ph type="body" sz="quarter" idx="16"/>
          </p:nvPr>
        </p:nvSpPr>
        <p:spPr>
          <a:xfrm>
            <a:off x="4061943" y="886031"/>
            <a:ext cx="6238020" cy="803654"/>
          </a:xfrm>
          <a:prstGeom prst="rect">
            <a:avLst/>
          </a:prstGeom>
        </p:spPr>
        <p:txBody>
          <a:bodyPr/>
          <a:lstStyle/>
          <a:p>
            <a:pPr>
              <a:lnSpc>
                <a:spcPts val="2960"/>
              </a:lnSpc>
            </a:pPr>
            <a:r>
              <a:rPr lang="en-GB" dirty="0"/>
              <a:t>Adding Personal Touches</a:t>
            </a:r>
          </a:p>
          <a:p>
            <a:pPr>
              <a:lnSpc>
                <a:spcPts val="2960"/>
              </a:lnSpc>
            </a:pPr>
            <a:endParaRPr lang="en-GB" sz="2800" dirty="0"/>
          </a:p>
        </p:txBody>
      </p:sp>
      <p:sp>
        <p:nvSpPr>
          <p:cNvPr id="4" name="Text Placeholder 3">
            <a:extLst>
              <a:ext uri="{FF2B5EF4-FFF2-40B4-BE49-F238E27FC236}">
                <a16:creationId xmlns:a16="http://schemas.microsoft.com/office/drawing/2014/main" id="{BA9102F0-F3DE-CB6E-1E6D-EBA64EB77B8E}"/>
              </a:ext>
            </a:extLst>
          </p:cNvPr>
          <p:cNvSpPr>
            <a:spLocks noGrp="1"/>
          </p:cNvSpPr>
          <p:nvPr>
            <p:ph type="body" sz="quarter" idx="21"/>
          </p:nvPr>
        </p:nvSpPr>
        <p:spPr>
          <a:xfrm>
            <a:off x="4061943" y="1872255"/>
            <a:ext cx="703648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A small personal touch can make a big difference. Guests often remember things like a handwritten note, local food tip, or cozy welcome gift. These details help show your personality and what makes your place special. They also help guests feel like they’re staying somewhere unique, not just any room.  You don’t have to spend a lot of money - simple, thoughtful touches go a long way. Even using a guest’s name or recommending your </a:t>
            </a:r>
            <a:r>
              <a:rPr lang="en-GB" b="0" i="0" dirty="0" err="1">
                <a:effectLst/>
                <a:latin typeface="Calibri"/>
                <a:ea typeface="Calibri"/>
                <a:cs typeface="Calibri"/>
              </a:rPr>
              <a:t>favorite</a:t>
            </a:r>
            <a:r>
              <a:rPr lang="en-GB" b="0" i="0" dirty="0">
                <a:effectLst/>
                <a:latin typeface="Calibri"/>
                <a:ea typeface="Calibri"/>
                <a:cs typeface="Calibri"/>
              </a:rPr>
              <a:t> nearby walk can make them smile.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In this part, you’ll learn how to add these extras in a way that fits your time and budget. Personal touches can reflect your area, your values, or your style. They help guests connect with you and with the local experience. This connection is often what turns a stay into a memory.</a:t>
            </a:r>
          </a:p>
          <a:p>
            <a:pPr>
              <a:lnSpc>
                <a:spcPts val="2340"/>
              </a:lnSpc>
            </a:pPr>
            <a:endParaRPr lang="en-US" sz="2200" dirty="0"/>
          </a:p>
        </p:txBody>
      </p:sp>
      <p:sp>
        <p:nvSpPr>
          <p:cNvPr id="11" name="Slide Number Placeholder 5">
            <a:extLst>
              <a:ext uri="{FF2B5EF4-FFF2-40B4-BE49-F238E27FC236}">
                <a16:creationId xmlns:a16="http://schemas.microsoft.com/office/drawing/2014/main" id="{62C2724A-436D-1577-2885-21DD64A7C9E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49</a:t>
            </a:fld>
            <a:endParaRPr lang="fr-CA" sz="1200" dirty="0"/>
          </a:p>
        </p:txBody>
      </p:sp>
      <p:pic>
        <p:nvPicPr>
          <p:cNvPr id="2" name="Picture 1">
            <a:extLst>
              <a:ext uri="{FF2B5EF4-FFF2-40B4-BE49-F238E27FC236}">
                <a16:creationId xmlns:a16="http://schemas.microsoft.com/office/drawing/2014/main" id="{15A0BBDD-E142-453B-2AA8-41E0AA025CB3}"/>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12269" y="4478838"/>
            <a:ext cx="3580276" cy="2659133"/>
          </a:xfrm>
          <a:prstGeom prst="rect">
            <a:avLst/>
          </a:prstGeom>
        </p:spPr>
      </p:pic>
    </p:spTree>
    <p:extLst>
      <p:ext uri="{BB962C8B-B14F-4D97-AF65-F5344CB8AC3E}">
        <p14:creationId xmlns:p14="http://schemas.microsoft.com/office/powerpoint/2010/main" val="38237059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B3E8AD-411F-DF6A-BC7F-31C4380F8E92}"/>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C6DC8E0-AE11-0B4C-E055-73BE9E2C62F6}"/>
              </a:ext>
            </a:extLst>
          </p:cNvPr>
          <p:cNvSpPr>
            <a:spLocks noGrp="1"/>
          </p:cNvSpPr>
          <p:nvPr>
            <p:ph type="body" sz="quarter" idx="15"/>
          </p:nvPr>
        </p:nvSpPr>
        <p:spPr>
          <a:xfrm>
            <a:off x="5744879" y="1073345"/>
            <a:ext cx="700387" cy="689518"/>
          </a:xfrm>
        </p:spPr>
        <p:txBody>
          <a:bodyPr anchor="b"/>
          <a:lstStyle/>
          <a:p>
            <a:r>
              <a:rPr lang="en-US" sz="3600" b="1" dirty="0"/>
              <a:t>03</a:t>
            </a:r>
          </a:p>
        </p:txBody>
      </p:sp>
      <p:sp>
        <p:nvSpPr>
          <p:cNvPr id="6" name="Text Placeholder 5">
            <a:extLst>
              <a:ext uri="{FF2B5EF4-FFF2-40B4-BE49-F238E27FC236}">
                <a16:creationId xmlns:a16="http://schemas.microsoft.com/office/drawing/2014/main" id="{86AA1835-DC6B-CCB6-57FC-71ECD590E4CB}"/>
              </a:ext>
            </a:extLst>
          </p:cNvPr>
          <p:cNvSpPr>
            <a:spLocks noGrp="1"/>
          </p:cNvSpPr>
          <p:nvPr>
            <p:ph type="body" sz="quarter" idx="14"/>
          </p:nvPr>
        </p:nvSpPr>
        <p:spPr>
          <a:xfrm>
            <a:off x="6679764" y="1073345"/>
            <a:ext cx="4415332" cy="689519"/>
          </a:xfrm>
        </p:spPr>
        <p:txBody>
          <a:bodyPr anchor="t"/>
          <a:lstStyle/>
          <a:p>
            <a:pPr>
              <a:lnSpc>
                <a:spcPts val="2240"/>
              </a:lnSpc>
            </a:pPr>
            <a:r>
              <a:rPr lang="en-US" b="1" kern="1200" dirty="0">
                <a:solidFill>
                  <a:srgbClr val="EC7C69"/>
                </a:solidFill>
                <a:latin typeface="+mn-lt"/>
                <a:ea typeface="+mn-ea"/>
                <a:cs typeface="+mn-cs"/>
              </a:rPr>
              <a:t>Growing Smart – Partnerships, Upsells &amp; Long-Term Planning</a:t>
            </a: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26F7DC88-EFF5-C239-9628-85F23052E8B2}"/>
              </a:ext>
            </a:extLst>
          </p:cNvPr>
          <p:cNvSpPr>
            <a:spLocks noGrp="1"/>
          </p:cNvSpPr>
          <p:nvPr>
            <p:ph type="body" sz="quarter" idx="28"/>
          </p:nvPr>
        </p:nvSpPr>
        <p:spPr>
          <a:xfrm>
            <a:off x="672295" y="1305618"/>
            <a:ext cx="5235446" cy="4246763"/>
          </a:xfrm>
        </p:spPr>
        <p:txBody>
          <a:bodyPr/>
          <a:lstStyle/>
          <a:p>
            <a:pPr marL="0" indent="0">
              <a:lnSpc>
                <a:spcPts val="2180"/>
              </a:lnSpc>
            </a:pPr>
            <a:r>
              <a:rPr lang="en-US" sz="2200" b="0" dirty="0"/>
              <a:t>Finally, learners move to </a:t>
            </a:r>
            <a:r>
              <a:rPr lang="en-US" sz="2200" dirty="0"/>
              <a:t>Growing Smart – Partnerships, Upsells &amp; Long-Term Planning</a:t>
            </a:r>
            <a:r>
              <a:rPr lang="en-US" sz="2200" b="0" dirty="0"/>
              <a:t>, where they explore how to expand their business in ways that are both profitable and meaningful. By working with local businesses, offering value-added services, and planning strategically for the future, hosts can grow sustainably while contributing to their communities.</a:t>
            </a:r>
          </a:p>
          <a:p>
            <a:pPr marL="0" indent="0">
              <a:lnSpc>
                <a:spcPts val="2180"/>
              </a:lnSpc>
            </a:pPr>
            <a:endParaRPr lang="en-US" sz="2200" b="0" dirty="0"/>
          </a:p>
          <a:p>
            <a:pPr marL="0" indent="0">
              <a:lnSpc>
                <a:spcPts val="2180"/>
              </a:lnSpc>
            </a:pPr>
            <a:r>
              <a:rPr lang="en-US" sz="2200" b="0" dirty="0"/>
              <a:t>Together, these three sections show that </a:t>
            </a:r>
            <a:r>
              <a:rPr lang="en-US" sz="2200" dirty="0"/>
              <a:t>guest experience is not just about good hospitality, </a:t>
            </a:r>
            <a:r>
              <a:rPr lang="en-US" sz="2200" b="0" dirty="0"/>
              <a:t>but also about </a:t>
            </a:r>
            <a:r>
              <a:rPr lang="en-US" sz="2200" dirty="0"/>
              <a:t>smart operations and forward-thinking growth</a:t>
            </a:r>
            <a:r>
              <a:rPr lang="en-US" sz="2200" b="0" dirty="0"/>
              <a:t>, enabling alternative accommodation businesses to thrive with heart, impact, and long-term viability.</a:t>
            </a:r>
          </a:p>
        </p:txBody>
      </p:sp>
      <p:sp>
        <p:nvSpPr>
          <p:cNvPr id="11" name="Text Placeholder 10">
            <a:extLst>
              <a:ext uri="{FF2B5EF4-FFF2-40B4-BE49-F238E27FC236}">
                <a16:creationId xmlns:a16="http://schemas.microsoft.com/office/drawing/2014/main" id="{3565E3EF-C307-B569-54A2-2C98CA868697}"/>
              </a:ext>
            </a:extLst>
          </p:cNvPr>
          <p:cNvSpPr>
            <a:spLocks noGrp="1"/>
          </p:cNvSpPr>
          <p:nvPr>
            <p:ph type="body" sz="quarter" idx="30"/>
          </p:nvPr>
        </p:nvSpPr>
        <p:spPr>
          <a:xfrm>
            <a:off x="6679764" y="1763733"/>
            <a:ext cx="4938958" cy="311554"/>
          </a:xfrm>
        </p:spPr>
        <p:txBody>
          <a:bodyPr anchor="t"/>
          <a:lstStyle/>
          <a:p>
            <a:pPr marL="342900" indent="-342900">
              <a:spcAft>
                <a:spcPts val="600"/>
              </a:spcAft>
              <a:buFont typeface="Arial" panose="020B0604020202020204" pitchFamily="34" charset="0"/>
              <a:buChar char="•"/>
            </a:pPr>
            <a:r>
              <a:rPr lang="en-GB" sz="2000" b="1" dirty="0">
                <a:solidFill>
                  <a:srgbClr val="414141"/>
                </a:solidFill>
              </a:rPr>
              <a:t>Grow your business sustainably </a:t>
            </a:r>
            <a:r>
              <a:rPr lang="en-GB" sz="2000" dirty="0">
                <a:solidFill>
                  <a:srgbClr val="414141"/>
                </a:solidFill>
              </a:rPr>
              <a:t>with smart moves and </a:t>
            </a:r>
            <a:r>
              <a:rPr lang="en-GB" sz="2000" b="1" dirty="0">
                <a:solidFill>
                  <a:srgbClr val="414141"/>
                </a:solidFill>
              </a:rPr>
              <a:t>local partnerships. </a:t>
            </a:r>
          </a:p>
          <a:p>
            <a:pPr marL="342900" indent="-342900">
              <a:spcAft>
                <a:spcPts val="600"/>
              </a:spcAft>
              <a:buFont typeface="Arial" panose="020B0604020202020204" pitchFamily="34" charset="0"/>
              <a:buChar char="•"/>
            </a:pPr>
            <a:r>
              <a:rPr lang="en-US" sz="2000" dirty="0">
                <a:solidFill>
                  <a:srgbClr val="414141"/>
                </a:solidFill>
              </a:rPr>
              <a:t>Collaborate with local businesses to create partnerships that </a:t>
            </a:r>
            <a:r>
              <a:rPr lang="en-US" sz="2000" b="1" dirty="0">
                <a:solidFill>
                  <a:srgbClr val="414141"/>
                </a:solidFill>
              </a:rPr>
              <a:t>add value for guests</a:t>
            </a:r>
            <a:r>
              <a:rPr lang="en-US" sz="2000" dirty="0">
                <a:solidFill>
                  <a:srgbClr val="414141"/>
                </a:solidFill>
              </a:rPr>
              <a:t>.</a:t>
            </a:r>
          </a:p>
          <a:p>
            <a:pPr marL="342900" indent="-342900">
              <a:spcAft>
                <a:spcPts val="600"/>
              </a:spcAft>
              <a:buFont typeface="Arial" panose="020B0604020202020204" pitchFamily="34" charset="0"/>
              <a:buChar char="•"/>
            </a:pPr>
            <a:r>
              <a:rPr lang="en-US" sz="2000" dirty="0">
                <a:solidFill>
                  <a:srgbClr val="414141"/>
                </a:solidFill>
              </a:rPr>
              <a:t>Design </a:t>
            </a:r>
            <a:r>
              <a:rPr lang="en-US" sz="2000" b="1" dirty="0">
                <a:solidFill>
                  <a:srgbClr val="414141"/>
                </a:solidFill>
              </a:rPr>
              <a:t>upsell opportunities </a:t>
            </a:r>
            <a:r>
              <a:rPr lang="en-US" sz="2000" dirty="0">
                <a:solidFill>
                  <a:srgbClr val="414141"/>
                </a:solidFill>
              </a:rPr>
              <a:t>that increase revenue while enhancing the guest experience.</a:t>
            </a:r>
          </a:p>
          <a:p>
            <a:pPr marL="342900" indent="-342900">
              <a:spcAft>
                <a:spcPts val="600"/>
              </a:spcAft>
              <a:buFont typeface="Arial" panose="020B0604020202020204" pitchFamily="34" charset="0"/>
              <a:buChar char="•"/>
            </a:pPr>
            <a:r>
              <a:rPr lang="en-US" sz="2000" dirty="0">
                <a:solidFill>
                  <a:srgbClr val="414141"/>
                </a:solidFill>
              </a:rPr>
              <a:t>Apply </a:t>
            </a:r>
            <a:r>
              <a:rPr lang="en-US" sz="2000" b="1" dirty="0">
                <a:solidFill>
                  <a:srgbClr val="414141"/>
                </a:solidFill>
              </a:rPr>
              <a:t>long-term planning techniques </a:t>
            </a:r>
            <a:r>
              <a:rPr lang="en-US" sz="2000" dirty="0">
                <a:solidFill>
                  <a:srgbClr val="414141"/>
                </a:solidFill>
              </a:rPr>
              <a:t>that align business growth with personal goals and community impact.</a:t>
            </a:r>
            <a:endParaRPr lang="en-GB" sz="2000" dirty="0">
              <a:solidFill>
                <a:srgbClr val="414141"/>
              </a:solidFill>
            </a:endParaRPr>
          </a:p>
          <a:p>
            <a:pPr marL="342900" indent="-342900">
              <a:spcAft>
                <a:spcPts val="600"/>
              </a:spcAft>
              <a:buFont typeface="Arial" panose="020B0604020202020204" pitchFamily="34" charset="0"/>
              <a:buChar char="•"/>
            </a:pPr>
            <a:endParaRPr lang="en-GB" sz="2000" dirty="0">
              <a:solidFill>
                <a:srgbClr val="414141"/>
              </a:solidFill>
            </a:endParaRPr>
          </a:p>
        </p:txBody>
      </p:sp>
      <p:sp>
        <p:nvSpPr>
          <p:cNvPr id="8" name="Text Placeholder 7">
            <a:extLst>
              <a:ext uri="{FF2B5EF4-FFF2-40B4-BE49-F238E27FC236}">
                <a16:creationId xmlns:a16="http://schemas.microsoft.com/office/drawing/2014/main" id="{BF966DF3-DDBB-0691-A08D-B9C4B55754DE}"/>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5 Overview</a:t>
            </a:r>
          </a:p>
        </p:txBody>
      </p:sp>
      <p:cxnSp>
        <p:nvCxnSpPr>
          <p:cNvPr id="34" name="Straight Connector 33">
            <a:extLst>
              <a:ext uri="{FF2B5EF4-FFF2-40B4-BE49-F238E27FC236}">
                <a16:creationId xmlns:a16="http://schemas.microsoft.com/office/drawing/2014/main" id="{85A7DC77-FDF9-510D-8D5F-7EFB2E86A121}"/>
              </a:ext>
            </a:extLst>
          </p:cNvPr>
          <p:cNvCxnSpPr>
            <a:cxnSpLocks/>
          </p:cNvCxnSpPr>
          <p:nvPr/>
        </p:nvCxnSpPr>
        <p:spPr>
          <a:xfrm flipH="1">
            <a:off x="5482082" y="176190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59192E2D-5B22-7530-D9F7-002A3A73AD4F}"/>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5</a:t>
            </a:fld>
            <a:endParaRPr lang="fr-CA" sz="1200" dirty="0"/>
          </a:p>
        </p:txBody>
      </p:sp>
      <p:pic>
        <p:nvPicPr>
          <p:cNvPr id="16" name="Picture 15">
            <a:extLst>
              <a:ext uri="{FF2B5EF4-FFF2-40B4-BE49-F238E27FC236}">
                <a16:creationId xmlns:a16="http://schemas.microsoft.com/office/drawing/2014/main" id="{8C4D350B-6C3C-E07E-453F-E431811C02D6}"/>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
        <p:nvSpPr>
          <p:cNvPr id="2" name="Text Placeholder 5">
            <a:extLst>
              <a:ext uri="{FF2B5EF4-FFF2-40B4-BE49-F238E27FC236}">
                <a16:creationId xmlns:a16="http://schemas.microsoft.com/office/drawing/2014/main" id="{D6A45B87-11C8-E0E3-CEA0-1083851EE662}"/>
              </a:ext>
            </a:extLst>
          </p:cNvPr>
          <p:cNvSpPr txBox="1">
            <a:spLocks/>
          </p:cNvSpPr>
          <p:nvPr/>
        </p:nvSpPr>
        <p:spPr>
          <a:xfrm>
            <a:off x="6708063" y="383826"/>
            <a:ext cx="4415332" cy="689519"/>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GB" sz="3200" b="1" dirty="0"/>
              <a:t>Learning Outcomes</a:t>
            </a:r>
          </a:p>
          <a:p>
            <a:pPr>
              <a:lnSpc>
                <a:spcPts val="2240"/>
              </a:lnSpc>
            </a:pPr>
            <a:endParaRPr lang="en-GB" sz="3200" b="1" dirty="0"/>
          </a:p>
        </p:txBody>
      </p:sp>
    </p:spTree>
    <p:extLst>
      <p:ext uri="{BB962C8B-B14F-4D97-AF65-F5344CB8AC3E}">
        <p14:creationId xmlns:p14="http://schemas.microsoft.com/office/powerpoint/2010/main" val="34544239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D17EC51-EDA1-756D-E256-A59176A18C9C}"/>
              </a:ext>
            </a:extLst>
          </p:cNvPr>
          <p:cNvSpPr>
            <a:spLocks noGrp="1"/>
          </p:cNvSpPr>
          <p:nvPr>
            <p:ph type="body" sz="quarter" idx="65"/>
          </p:nvPr>
        </p:nvSpPr>
        <p:spPr/>
        <p:txBody>
          <a:bodyPr lIns="91440" tIns="45720" rIns="91440" bIns="45720" anchor="ctr">
            <a:noAutofit/>
          </a:bodyPr>
          <a:lstStyle/>
          <a:p>
            <a:pPr algn="ctr"/>
            <a:r>
              <a:rPr lang="en-GB" sz="1200" dirty="0">
                <a:latin typeface="Calibri"/>
                <a:ea typeface="Calibri"/>
                <a:cs typeface="Calibri"/>
              </a:rPr>
              <a:t>Photo Credit: Gregor Jamnik</a:t>
            </a:r>
            <a:endParaRPr lang="en-US" sz="1200" dirty="0">
              <a:latin typeface="Calibri"/>
              <a:ea typeface="Calibri"/>
              <a:cs typeface="Calibri"/>
            </a:endParaRPr>
          </a:p>
        </p:txBody>
      </p:sp>
      <p:pic>
        <p:nvPicPr>
          <p:cNvPr id="18" name="Picture Placeholder 17" descr="Slika, ki vsebuje besede vaza, zaprt prostor, cvetje, miza&#10;&#10;Vsebina, ustvarjena z UI, morda ni pravilna.">
            <a:extLst>
              <a:ext uri="{FF2B5EF4-FFF2-40B4-BE49-F238E27FC236}">
                <a16:creationId xmlns:a16="http://schemas.microsoft.com/office/drawing/2014/main" id="{3EDB0E00-81C9-CBEC-D19C-4FB40BF8C96C}"/>
              </a:ext>
            </a:extLst>
          </p:cNvPr>
          <p:cNvPicPr>
            <a:picLocks noGrp="1" noChangeAspect="1"/>
          </p:cNvPicPr>
          <p:nvPr>
            <p:ph type="pic" sz="quarter" idx="13"/>
          </p:nvPr>
        </p:nvPicPr>
        <p:blipFill>
          <a:blip r:embed="rId2"/>
          <a:srcRect t="12147" b="12147"/>
          <a:stretch/>
        </p:blipFill>
        <p:spPr/>
      </p:pic>
      <p:sp>
        <p:nvSpPr>
          <p:cNvPr id="6" name="Text Placeholder 3">
            <a:extLst>
              <a:ext uri="{FF2B5EF4-FFF2-40B4-BE49-F238E27FC236}">
                <a16:creationId xmlns:a16="http://schemas.microsoft.com/office/drawing/2014/main" id="{759014E2-E877-0249-49AE-5CE0CD2FD493}"/>
              </a:ext>
            </a:extLst>
          </p:cNvPr>
          <p:cNvSpPr txBox="1">
            <a:spLocks/>
          </p:cNvSpPr>
          <p:nvPr/>
        </p:nvSpPr>
        <p:spPr>
          <a:xfrm>
            <a:off x="629646" y="307773"/>
            <a:ext cx="4305426"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Example: </a:t>
            </a:r>
            <a:r>
              <a:rPr lang="en-US" dirty="0"/>
              <a:t>Personal Touches For Holidays</a:t>
            </a:r>
          </a:p>
          <a:p>
            <a:pPr>
              <a:lnSpc>
                <a:spcPts val="3720"/>
              </a:lnSpc>
            </a:pPr>
            <a:endParaRPr lang="en-US" dirty="0"/>
          </a:p>
        </p:txBody>
      </p:sp>
      <p:cxnSp>
        <p:nvCxnSpPr>
          <p:cNvPr id="7" name="Straight Connector 6">
            <a:extLst>
              <a:ext uri="{FF2B5EF4-FFF2-40B4-BE49-F238E27FC236}">
                <a16:creationId xmlns:a16="http://schemas.microsoft.com/office/drawing/2014/main" id="{C03E6327-8DC1-BB03-D308-B02BA789DE3A}"/>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A28F8077-4532-2B50-FDA8-F6040B3A38F6}"/>
              </a:ext>
            </a:extLst>
          </p:cNvPr>
          <p:cNvSpPr txBox="1">
            <a:spLocks/>
          </p:cNvSpPr>
          <p:nvPr/>
        </p:nvSpPr>
        <p:spPr>
          <a:xfrm>
            <a:off x="629644" y="2098629"/>
            <a:ext cx="5321451" cy="4451598"/>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In a phone conversation, a guest mentions that he and his wife are having their wedding anniversary during their holiday. Make a note of this information and find out more during your stay by making casual conversation and surprising them on the day.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If they are regular guests with whom you have already established a personal relationship, you can also follow them on social media. If you are hosting guests from another religion during their holidays, surprise them with a small gesture (such as a cake in the room) to show that you care. </a:t>
            </a:r>
          </a:p>
          <a:p>
            <a:pPr indent="0">
              <a:lnSpc>
                <a:spcPts val="2240"/>
              </a:lnSpc>
              <a:buClr>
                <a:srgbClr val="459597"/>
              </a:buClr>
            </a:pPr>
            <a:endParaRPr lang="en-US" sz="2200" dirty="0">
              <a:solidFill>
                <a:srgbClr val="414141"/>
              </a:solidFill>
            </a:endParaRPr>
          </a:p>
        </p:txBody>
      </p:sp>
      <p:sp>
        <p:nvSpPr>
          <p:cNvPr id="14" name="Slide Number Placeholder 5">
            <a:extLst>
              <a:ext uri="{FF2B5EF4-FFF2-40B4-BE49-F238E27FC236}">
                <a16:creationId xmlns:a16="http://schemas.microsoft.com/office/drawing/2014/main" id="{C7BCA156-F6AD-C8AF-C075-74FE88F11254}"/>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50</a:t>
            </a:fld>
            <a:endParaRPr lang="fr-CA" sz="1200" dirty="0"/>
          </a:p>
        </p:txBody>
      </p:sp>
    </p:spTree>
    <p:extLst>
      <p:ext uri="{BB962C8B-B14F-4D97-AF65-F5344CB8AC3E}">
        <p14:creationId xmlns:p14="http://schemas.microsoft.com/office/powerpoint/2010/main" val="33115717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BFF07-BA4E-ED91-289F-AAEE909E3A3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55AB393E-EBF6-8470-D2C8-A4DEA51A189F}"/>
              </a:ext>
            </a:extLst>
          </p:cNvPr>
          <p:cNvSpPr txBox="1">
            <a:spLocks/>
          </p:cNvSpPr>
          <p:nvPr/>
        </p:nvSpPr>
        <p:spPr>
          <a:xfrm>
            <a:off x="629645" y="307773"/>
            <a:ext cx="48567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Why Small Details Matter to Guests</a:t>
            </a:r>
          </a:p>
          <a:p>
            <a:pPr>
              <a:lnSpc>
                <a:spcPts val="3720"/>
              </a:lnSpc>
            </a:pPr>
            <a:endParaRPr lang="en-US" dirty="0"/>
          </a:p>
        </p:txBody>
      </p:sp>
      <p:cxnSp>
        <p:nvCxnSpPr>
          <p:cNvPr id="10" name="Straight Connector 9">
            <a:extLst>
              <a:ext uri="{FF2B5EF4-FFF2-40B4-BE49-F238E27FC236}">
                <a16:creationId xmlns:a16="http://schemas.microsoft.com/office/drawing/2014/main" id="{788FEB66-AA50-F8EB-93F2-22A2BB75F620}"/>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B3AC1E4-D139-D09D-4E9F-128A09B99C7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51</a:t>
            </a:fld>
            <a:endParaRPr lang="fr-CA" sz="1200" dirty="0"/>
          </a:p>
        </p:txBody>
      </p:sp>
      <p:sp>
        <p:nvSpPr>
          <p:cNvPr id="4" name="Text Placeholder 5">
            <a:extLst>
              <a:ext uri="{FF2B5EF4-FFF2-40B4-BE49-F238E27FC236}">
                <a16:creationId xmlns:a16="http://schemas.microsoft.com/office/drawing/2014/main" id="{A60BD44D-7E7C-8230-0B32-363B573A17EC}"/>
              </a:ext>
            </a:extLst>
          </p:cNvPr>
          <p:cNvSpPr txBox="1">
            <a:spLocks/>
          </p:cNvSpPr>
          <p:nvPr/>
        </p:nvSpPr>
        <p:spPr>
          <a:xfrm>
            <a:off x="629645" y="2188598"/>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10037A03-2936-D6B5-5C1A-C1798BAF138F}"/>
              </a:ext>
            </a:extLst>
          </p:cNvPr>
          <p:cNvSpPr txBox="1">
            <a:spLocks/>
          </p:cNvSpPr>
          <p:nvPr/>
        </p:nvSpPr>
        <p:spPr>
          <a:xfrm>
            <a:off x="629644" y="2892627"/>
            <a:ext cx="4541963"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Guests remember the feeling</a:t>
            </a:r>
            <a:r>
              <a:rPr lang="en-GB" sz="2200" dirty="0">
                <a:solidFill>
                  <a:srgbClr val="414141"/>
                </a:solidFill>
              </a:rPr>
              <a:t>, not just the furniture.</a:t>
            </a:r>
          </a:p>
          <a:p>
            <a:pPr marL="342900" indent="-342900">
              <a:lnSpc>
                <a:spcPts val="2240"/>
              </a:lnSpc>
              <a:buClr>
                <a:srgbClr val="459597"/>
              </a:buClr>
              <a:buFont typeface="Arial" panose="020B0604020202020204" pitchFamily="34" charset="0"/>
              <a:buChar char="•"/>
            </a:pPr>
            <a:r>
              <a:rPr lang="en-GB" sz="2200" b="1" dirty="0">
                <a:solidFill>
                  <a:srgbClr val="414141"/>
                </a:solidFill>
              </a:rPr>
              <a:t>A handwritten note</a:t>
            </a:r>
            <a:r>
              <a:rPr lang="en-GB" sz="2200" dirty="0">
                <a:solidFill>
                  <a:srgbClr val="414141"/>
                </a:solidFill>
              </a:rPr>
              <a:t>, a local treat, or fresh flowers can make the space feel warm and welcoming.</a:t>
            </a:r>
          </a:p>
          <a:p>
            <a:pPr marL="342900" indent="-342900">
              <a:lnSpc>
                <a:spcPts val="2240"/>
              </a:lnSpc>
              <a:buClr>
                <a:srgbClr val="459597"/>
              </a:buClr>
              <a:buFont typeface="Arial" panose="020B0604020202020204" pitchFamily="34" charset="0"/>
              <a:buChar char="•"/>
            </a:pPr>
            <a:r>
              <a:rPr lang="en-GB" sz="2200" b="1" dirty="0">
                <a:solidFill>
                  <a:srgbClr val="414141"/>
                </a:solidFill>
              </a:rPr>
              <a:t>Personal touches </a:t>
            </a:r>
            <a:r>
              <a:rPr lang="en-GB" sz="2200" dirty="0">
                <a:solidFill>
                  <a:srgbClr val="414141"/>
                </a:solidFill>
              </a:rPr>
              <a:t>create emotional connection, which leads to better reviews and return visits.</a:t>
            </a:r>
          </a:p>
          <a:p>
            <a:pPr marL="342900" indent="-342900">
              <a:lnSpc>
                <a:spcPts val="2240"/>
              </a:lnSpc>
              <a:buClr>
                <a:srgbClr val="459597"/>
              </a:buClr>
              <a:buFont typeface="Arial" panose="020B0604020202020204" pitchFamily="34" charset="0"/>
              <a:buChar char="•"/>
            </a:pPr>
            <a:r>
              <a:rPr lang="en-GB" sz="2200" b="1" dirty="0">
                <a:solidFill>
                  <a:srgbClr val="414141"/>
                </a:solidFill>
              </a:rPr>
              <a:t>Show guests </a:t>
            </a:r>
            <a:r>
              <a:rPr lang="en-GB" sz="2200" dirty="0">
                <a:solidFill>
                  <a:srgbClr val="414141"/>
                </a:solidFill>
              </a:rPr>
              <a:t>they’re more than just a booking.</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66EF3A68-CDEE-DB41-6784-5093F236FEBC}"/>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D4CF2A4D-1ABC-AC65-17A9-2435263C7F27}"/>
              </a:ext>
            </a:extLst>
          </p:cNvPr>
          <p:cNvSpPr txBox="1">
            <a:spLocks/>
          </p:cNvSpPr>
          <p:nvPr/>
        </p:nvSpPr>
        <p:spPr>
          <a:xfrm>
            <a:off x="6002164" y="2290151"/>
            <a:ext cx="464790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Use recycled paper or small local postcards for notes.</a:t>
            </a:r>
          </a:p>
          <a:p>
            <a:pPr marL="342900" indent="-342900" algn="l">
              <a:lnSpc>
                <a:spcPts val="2340"/>
              </a:lnSpc>
              <a:spcBef>
                <a:spcPts val="0"/>
              </a:spcBef>
              <a:buFont typeface="Arial" panose="020B0604020202020204" pitchFamily="34" charset="0"/>
              <a:buChar char="•"/>
            </a:pPr>
            <a:r>
              <a:rPr lang="en-IE" sz="2200" dirty="0"/>
              <a:t>Add a local phrase (e.g., “</a:t>
            </a:r>
            <a:r>
              <a:rPr lang="en-IE" sz="2200" dirty="0" err="1"/>
              <a:t>Dobrodošli</a:t>
            </a:r>
            <a:r>
              <a:rPr lang="en-IE" sz="2200" dirty="0"/>
              <a:t>!” or “Welcome to Maribor!”).</a:t>
            </a:r>
          </a:p>
          <a:p>
            <a:pPr marL="342900" indent="-342900" algn="l">
              <a:lnSpc>
                <a:spcPts val="2340"/>
              </a:lnSpc>
              <a:spcBef>
                <a:spcPts val="0"/>
              </a:spcBef>
              <a:buFont typeface="Arial" panose="020B0604020202020204" pitchFamily="34" charset="0"/>
              <a:buChar char="•"/>
            </a:pPr>
            <a:r>
              <a:rPr lang="en-IE" sz="2200" dirty="0"/>
              <a:t>Keep a basket with small seasonal items — herbal tea, homemade jam, or dried fruit from the region.</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494C000D-6D87-7563-A628-093624E01C0D}"/>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7290828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30BB9-D46B-7969-B284-7DB4107F712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63E3F9C-49A9-5C52-5F04-89FBE9E5A2FF}"/>
              </a:ext>
            </a:extLst>
          </p:cNvPr>
          <p:cNvSpPr txBox="1">
            <a:spLocks/>
          </p:cNvSpPr>
          <p:nvPr/>
        </p:nvSpPr>
        <p:spPr>
          <a:xfrm>
            <a:off x="629645" y="307773"/>
            <a:ext cx="440577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Example: </a:t>
            </a:r>
            <a:r>
              <a:rPr lang="en-US" dirty="0"/>
              <a:t>With Compliments For Regular Guests</a:t>
            </a:r>
          </a:p>
          <a:p>
            <a:pPr>
              <a:lnSpc>
                <a:spcPts val="3720"/>
              </a:lnSpc>
            </a:pPr>
            <a:endParaRPr lang="en-US" dirty="0"/>
          </a:p>
        </p:txBody>
      </p:sp>
      <p:cxnSp>
        <p:nvCxnSpPr>
          <p:cNvPr id="10" name="Straight Connector 9">
            <a:extLst>
              <a:ext uri="{FF2B5EF4-FFF2-40B4-BE49-F238E27FC236}">
                <a16:creationId xmlns:a16="http://schemas.microsoft.com/office/drawing/2014/main" id="{2310155E-C852-C0EE-12C9-91B66AB02FA3}"/>
              </a:ext>
            </a:extLst>
          </p:cNvPr>
          <p:cNvCxnSpPr>
            <a:cxnSpLocks/>
          </p:cNvCxnSpPr>
          <p:nvPr/>
        </p:nvCxnSpPr>
        <p:spPr>
          <a:xfrm>
            <a:off x="0" y="2010379"/>
            <a:ext cx="455701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E33C5CE-E032-2E53-0011-A0B2032AFA2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52</a:t>
            </a:fld>
            <a:endParaRPr lang="fr-CA" sz="1200" dirty="0"/>
          </a:p>
        </p:txBody>
      </p:sp>
      <p:sp>
        <p:nvSpPr>
          <p:cNvPr id="5" name="Text Placeholder 4">
            <a:extLst>
              <a:ext uri="{FF2B5EF4-FFF2-40B4-BE49-F238E27FC236}">
                <a16:creationId xmlns:a16="http://schemas.microsoft.com/office/drawing/2014/main" id="{9EE294C6-E85D-950E-B72C-3ACC8AAD15E3}"/>
              </a:ext>
            </a:extLst>
          </p:cNvPr>
          <p:cNvSpPr txBox="1">
            <a:spLocks/>
          </p:cNvSpPr>
          <p:nvPr/>
        </p:nvSpPr>
        <p:spPr>
          <a:xfrm>
            <a:off x="629644" y="2892627"/>
            <a:ext cx="380744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A handwritten card will further embody your sincerity and gratitude for the return visit. </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Add to your dedication a thoughtfulness that comes from the heart, can be consumed or kept as a memory. </a:t>
            </a:r>
          </a:p>
          <a:p>
            <a:pPr indent="0">
              <a:lnSpc>
                <a:spcPts val="2240"/>
              </a:lnSpc>
              <a:buClr>
                <a:srgbClr val="459597"/>
              </a:buClr>
            </a:pPr>
            <a:endParaRPr lang="en-US" sz="2200" dirty="0">
              <a:solidFill>
                <a:srgbClr val="414141"/>
              </a:solidFill>
            </a:endParaRPr>
          </a:p>
        </p:txBody>
      </p:sp>
      <p:pic>
        <p:nvPicPr>
          <p:cNvPr id="3" name="Picture 2">
            <a:extLst>
              <a:ext uri="{FF2B5EF4-FFF2-40B4-BE49-F238E27FC236}">
                <a16:creationId xmlns:a16="http://schemas.microsoft.com/office/drawing/2014/main" id="{CC3462F9-72EE-2919-E69A-2511F3A23E7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67266" y="1256818"/>
            <a:ext cx="8024734" cy="5283017"/>
          </a:xfrm>
          <a:prstGeom prst="rect">
            <a:avLst/>
          </a:prstGeom>
          <a:noFill/>
        </p:spPr>
      </p:pic>
      <p:sp>
        <p:nvSpPr>
          <p:cNvPr id="13" name="Rectangle 12">
            <a:extLst>
              <a:ext uri="{FF2B5EF4-FFF2-40B4-BE49-F238E27FC236}">
                <a16:creationId xmlns:a16="http://schemas.microsoft.com/office/drawing/2014/main" id="{3D01F6A0-1643-451D-6769-8240299DD886}"/>
              </a:ext>
            </a:extLst>
          </p:cNvPr>
          <p:cNvSpPr/>
          <p:nvPr/>
        </p:nvSpPr>
        <p:spPr>
          <a:xfrm>
            <a:off x="5276400" y="1828800"/>
            <a:ext cx="5756361" cy="32378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Slika 4" descr="Slika, ki vsebuje besede besedilo, rokopis, pisava, posnetek zaslona&#10;&#10;Vsebina, ustvarjena z UI, morda ni pravilna.">
            <a:extLst>
              <a:ext uri="{FF2B5EF4-FFF2-40B4-BE49-F238E27FC236}">
                <a16:creationId xmlns:a16="http://schemas.microsoft.com/office/drawing/2014/main" id="{01DCCFD4-4BC6-18C8-C8DD-5455BC53549A}"/>
              </a:ext>
            </a:extLst>
          </p:cNvPr>
          <p:cNvPicPr>
            <a:picLocks noChangeAspect="1"/>
          </p:cNvPicPr>
          <p:nvPr/>
        </p:nvPicPr>
        <p:blipFill>
          <a:blip r:embed="rId3"/>
          <a:srcRect l="14667" t="10471" r="7369" b="13456"/>
          <a:stretch/>
        </p:blipFill>
        <p:spPr>
          <a:xfrm>
            <a:off x="5546223" y="2339006"/>
            <a:ext cx="5151371" cy="2446145"/>
          </a:xfrm>
          <a:prstGeom prst="rect">
            <a:avLst/>
          </a:prstGeom>
        </p:spPr>
      </p:pic>
      <p:pic>
        <p:nvPicPr>
          <p:cNvPr id="15" name="Slika 4" descr="Slika, ki vsebuje besede besedilo, rokopis, pisava, posnetek zaslona&#10;&#10;Vsebina, ustvarjena z UI, morda ni pravilna.">
            <a:extLst>
              <a:ext uri="{FF2B5EF4-FFF2-40B4-BE49-F238E27FC236}">
                <a16:creationId xmlns:a16="http://schemas.microsoft.com/office/drawing/2014/main" id="{072FBE63-EA3C-E113-1397-557A3B4565E4}"/>
              </a:ext>
            </a:extLst>
          </p:cNvPr>
          <p:cNvPicPr>
            <a:picLocks noChangeAspect="1"/>
          </p:cNvPicPr>
          <p:nvPr/>
        </p:nvPicPr>
        <p:blipFill>
          <a:blip r:embed="rId3"/>
          <a:srcRect l="576" t="7958" r="85077" b="63769"/>
          <a:stretch/>
        </p:blipFill>
        <p:spPr>
          <a:xfrm>
            <a:off x="9927830" y="1895692"/>
            <a:ext cx="1039587" cy="996935"/>
          </a:xfrm>
          <a:prstGeom prst="rect">
            <a:avLst/>
          </a:prstGeom>
        </p:spPr>
      </p:pic>
    </p:spTree>
    <p:extLst>
      <p:ext uri="{BB962C8B-B14F-4D97-AF65-F5344CB8AC3E}">
        <p14:creationId xmlns:p14="http://schemas.microsoft.com/office/powerpoint/2010/main" val="40928339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A313C-7F74-92B0-19CA-532DFA7F9B9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21C60D6-2622-F028-A959-9278F3780C47}"/>
              </a:ext>
            </a:extLst>
          </p:cNvPr>
          <p:cNvSpPr txBox="1">
            <a:spLocks/>
          </p:cNvSpPr>
          <p:nvPr/>
        </p:nvSpPr>
        <p:spPr>
          <a:xfrm>
            <a:off x="629645" y="307773"/>
            <a:ext cx="633593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"Easy Ideas for Personal Touches That Don’t Cost Much"</a:t>
            </a:r>
          </a:p>
          <a:p>
            <a:pPr>
              <a:lnSpc>
                <a:spcPts val="3720"/>
              </a:lnSpc>
            </a:pPr>
            <a:endParaRPr lang="en-US" dirty="0"/>
          </a:p>
        </p:txBody>
      </p:sp>
      <p:cxnSp>
        <p:nvCxnSpPr>
          <p:cNvPr id="10" name="Straight Connector 9">
            <a:extLst>
              <a:ext uri="{FF2B5EF4-FFF2-40B4-BE49-F238E27FC236}">
                <a16:creationId xmlns:a16="http://schemas.microsoft.com/office/drawing/2014/main" id="{42B89DCB-74DD-CA73-B42B-D7EEC2E58ED8}"/>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B5983EB-7F02-FF3F-4601-17C7B815ED0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53</a:t>
            </a:fld>
            <a:endParaRPr lang="fr-CA" sz="1200" dirty="0"/>
          </a:p>
        </p:txBody>
      </p:sp>
      <p:sp>
        <p:nvSpPr>
          <p:cNvPr id="4" name="Text Placeholder 5">
            <a:extLst>
              <a:ext uri="{FF2B5EF4-FFF2-40B4-BE49-F238E27FC236}">
                <a16:creationId xmlns:a16="http://schemas.microsoft.com/office/drawing/2014/main" id="{D1131F13-FF0D-597E-4DD2-F0483DA220CF}"/>
              </a:ext>
            </a:extLst>
          </p:cNvPr>
          <p:cNvSpPr txBox="1">
            <a:spLocks/>
          </p:cNvSpPr>
          <p:nvPr/>
        </p:nvSpPr>
        <p:spPr>
          <a:xfrm>
            <a:off x="629645" y="2188598"/>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2D2EEECD-7303-1561-1006-DD1E59EBFCDD}"/>
              </a:ext>
            </a:extLst>
          </p:cNvPr>
          <p:cNvSpPr txBox="1">
            <a:spLocks/>
          </p:cNvSpPr>
          <p:nvPr/>
        </p:nvSpPr>
        <p:spPr>
          <a:xfrm>
            <a:off x="629644" y="2892627"/>
            <a:ext cx="430542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Leave a short list </a:t>
            </a:r>
            <a:r>
              <a:rPr lang="en-GB" sz="2200" dirty="0">
                <a:solidFill>
                  <a:srgbClr val="414141"/>
                </a:solidFill>
              </a:rPr>
              <a:t>of your </a:t>
            </a:r>
            <a:r>
              <a:rPr lang="en-GB" sz="2200" dirty="0" err="1">
                <a:solidFill>
                  <a:srgbClr val="414141"/>
                </a:solidFill>
              </a:rPr>
              <a:t>favorite</a:t>
            </a:r>
            <a:r>
              <a:rPr lang="en-GB" sz="2200" dirty="0">
                <a:solidFill>
                  <a:srgbClr val="414141"/>
                </a:solidFill>
              </a:rPr>
              <a:t> nearby cafes, markets, or walks.</a:t>
            </a:r>
          </a:p>
          <a:p>
            <a:pPr marL="342900" indent="-342900">
              <a:lnSpc>
                <a:spcPts val="2240"/>
              </a:lnSpc>
              <a:buClr>
                <a:srgbClr val="459597"/>
              </a:buClr>
              <a:buFont typeface="Arial" panose="020B0604020202020204" pitchFamily="34" charset="0"/>
              <a:buChar char="•"/>
            </a:pPr>
            <a:r>
              <a:rPr lang="en-GB" sz="2200" b="1" dirty="0">
                <a:solidFill>
                  <a:srgbClr val="414141"/>
                </a:solidFill>
              </a:rPr>
              <a:t>Use scent: </a:t>
            </a:r>
            <a:r>
              <a:rPr lang="en-GB" sz="2200" dirty="0">
                <a:solidFill>
                  <a:srgbClr val="414141"/>
                </a:solidFill>
              </a:rPr>
              <a:t>light lavender sachet, fresh citrus in the kitchen, or a calming herbal blend.</a:t>
            </a:r>
          </a:p>
          <a:p>
            <a:pPr marL="342900" indent="-342900">
              <a:lnSpc>
                <a:spcPts val="2240"/>
              </a:lnSpc>
              <a:buClr>
                <a:srgbClr val="459597"/>
              </a:buClr>
              <a:buFont typeface="Arial" panose="020B0604020202020204" pitchFamily="34" charset="0"/>
              <a:buChar char="•"/>
            </a:pPr>
            <a:r>
              <a:rPr lang="en-GB" sz="2200" b="1" dirty="0">
                <a:solidFill>
                  <a:srgbClr val="414141"/>
                </a:solidFill>
              </a:rPr>
              <a:t>Offer a reusable shopping bag </a:t>
            </a:r>
            <a:r>
              <a:rPr lang="en-GB" sz="2200" dirty="0">
                <a:solidFill>
                  <a:srgbClr val="414141"/>
                </a:solidFill>
              </a:rPr>
              <a:t>or umbrella for guest use.</a:t>
            </a:r>
          </a:p>
          <a:p>
            <a:pPr marL="342900" indent="-342900">
              <a:lnSpc>
                <a:spcPts val="2240"/>
              </a:lnSpc>
              <a:buClr>
                <a:srgbClr val="459597"/>
              </a:buClr>
              <a:buFont typeface="Arial" panose="020B0604020202020204" pitchFamily="34" charset="0"/>
              <a:buChar char="•"/>
            </a:pPr>
            <a:r>
              <a:rPr lang="en-GB" sz="2200" dirty="0">
                <a:solidFill>
                  <a:srgbClr val="414141"/>
                </a:solidFill>
              </a:rPr>
              <a:t>Celeb</a:t>
            </a:r>
            <a:r>
              <a:rPr lang="en-GB" sz="2200" b="1" dirty="0">
                <a:solidFill>
                  <a:srgbClr val="414141"/>
                </a:solidFill>
              </a:rPr>
              <a:t>rate special moments </a:t>
            </a:r>
            <a:r>
              <a:rPr lang="en-GB" sz="2200" dirty="0">
                <a:solidFill>
                  <a:srgbClr val="414141"/>
                </a:solidFill>
              </a:rPr>
              <a:t>- ask if they’re celebrating anything and leave a note or small treat.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8FD07853-CD11-0848-10B0-D2A63235320C}"/>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A247ED23-EDC3-8F96-153F-EF9DADE51CAC}"/>
              </a:ext>
            </a:extLst>
          </p:cNvPr>
          <p:cNvSpPr txBox="1">
            <a:spLocks/>
          </p:cNvSpPr>
          <p:nvPr/>
        </p:nvSpPr>
        <p:spPr>
          <a:xfrm>
            <a:off x="6002164" y="2290151"/>
            <a:ext cx="464790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Create a simple, reusable welcome card using Canva.</a:t>
            </a:r>
          </a:p>
          <a:p>
            <a:pPr marL="342900" indent="-342900" algn="l">
              <a:lnSpc>
                <a:spcPts val="2340"/>
              </a:lnSpc>
              <a:spcBef>
                <a:spcPts val="0"/>
              </a:spcBef>
              <a:buFont typeface="Arial" panose="020B0604020202020204" pitchFamily="34" charset="0"/>
              <a:buChar char="•"/>
            </a:pPr>
            <a:r>
              <a:rPr lang="en-IE" sz="2200" dirty="0"/>
              <a:t>QR code linking to your personal Google Map with recommendations.</a:t>
            </a:r>
          </a:p>
          <a:p>
            <a:pPr marL="342900" indent="-342900" algn="l">
              <a:lnSpc>
                <a:spcPts val="2340"/>
              </a:lnSpc>
              <a:spcBef>
                <a:spcPts val="0"/>
              </a:spcBef>
              <a:buFont typeface="Arial" panose="020B0604020202020204" pitchFamily="34" charset="0"/>
              <a:buChar char="•"/>
            </a:pPr>
            <a:r>
              <a:rPr lang="en-IE" sz="2200" dirty="0"/>
              <a:t>Use guest message templates that include a warm welcome based on the season or holiday.</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E31C9999-A1B6-45D4-542D-751D24A29EE9}"/>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23026259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61256-86F4-A6BB-F62E-CF2D08D27E02}"/>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F4DEBBB-392E-AAA5-C297-16BF88B2772E}"/>
              </a:ext>
            </a:extLst>
          </p:cNvPr>
          <p:cNvSpPr txBox="1">
            <a:spLocks/>
          </p:cNvSpPr>
          <p:nvPr/>
        </p:nvSpPr>
        <p:spPr>
          <a:xfrm>
            <a:off x="629645" y="485239"/>
            <a:ext cx="546635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"Making Your Place Feel Special and Memorable"</a:t>
            </a:r>
          </a:p>
          <a:p>
            <a:pPr>
              <a:lnSpc>
                <a:spcPts val="3720"/>
              </a:lnSpc>
            </a:pPr>
            <a:endParaRPr lang="en-US" dirty="0"/>
          </a:p>
        </p:txBody>
      </p:sp>
      <p:cxnSp>
        <p:nvCxnSpPr>
          <p:cNvPr id="10" name="Straight Connector 9">
            <a:extLst>
              <a:ext uri="{FF2B5EF4-FFF2-40B4-BE49-F238E27FC236}">
                <a16:creationId xmlns:a16="http://schemas.microsoft.com/office/drawing/2014/main" id="{1F72C8F7-D1F3-A016-76C8-8787B9729E0A}"/>
              </a:ext>
            </a:extLst>
          </p:cNvPr>
          <p:cNvCxnSpPr>
            <a:cxnSpLocks/>
          </p:cNvCxnSpPr>
          <p:nvPr/>
        </p:nvCxnSpPr>
        <p:spPr>
          <a:xfrm>
            <a:off x="0" y="1678180"/>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12F01D42-C204-D8D0-D62D-084FAF5B5EF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54</a:t>
            </a:fld>
            <a:endParaRPr lang="fr-CA" sz="1200" dirty="0"/>
          </a:p>
        </p:txBody>
      </p:sp>
      <p:sp>
        <p:nvSpPr>
          <p:cNvPr id="4" name="Text Placeholder 5">
            <a:extLst>
              <a:ext uri="{FF2B5EF4-FFF2-40B4-BE49-F238E27FC236}">
                <a16:creationId xmlns:a16="http://schemas.microsoft.com/office/drawing/2014/main" id="{F712B895-692F-7EE4-8EF1-805182E46F1F}"/>
              </a:ext>
            </a:extLst>
          </p:cNvPr>
          <p:cNvSpPr txBox="1">
            <a:spLocks/>
          </p:cNvSpPr>
          <p:nvPr/>
        </p:nvSpPr>
        <p:spPr>
          <a:xfrm>
            <a:off x="629645" y="2188598"/>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A7E60AD6-CFD0-6C30-B688-657BDE4D632C}"/>
              </a:ext>
            </a:extLst>
          </p:cNvPr>
          <p:cNvSpPr txBox="1">
            <a:spLocks/>
          </p:cNvSpPr>
          <p:nvPr/>
        </p:nvSpPr>
        <p:spPr>
          <a:xfrm>
            <a:off x="629644" y="2908729"/>
            <a:ext cx="4574455"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Add small items that reflect your region</a:t>
            </a:r>
            <a:r>
              <a:rPr lang="en-GB" sz="2200" dirty="0">
                <a:solidFill>
                  <a:srgbClr val="414141"/>
                </a:solidFill>
              </a:rPr>
              <a:t>: local craft, plant, or historical photo.</a:t>
            </a:r>
          </a:p>
          <a:p>
            <a:pPr marL="342900" indent="-342900">
              <a:lnSpc>
                <a:spcPts val="2240"/>
              </a:lnSpc>
              <a:buClr>
                <a:srgbClr val="459597"/>
              </a:buClr>
              <a:buFont typeface="Arial" panose="020B0604020202020204" pitchFamily="34" charset="0"/>
              <a:buChar char="•"/>
            </a:pPr>
            <a:r>
              <a:rPr lang="en-GB" sz="2200" b="1" dirty="0">
                <a:solidFill>
                  <a:srgbClr val="414141"/>
                </a:solidFill>
              </a:rPr>
              <a:t>Include a guestbook </a:t>
            </a:r>
            <a:r>
              <a:rPr lang="en-GB" sz="2200" dirty="0">
                <a:solidFill>
                  <a:srgbClr val="414141"/>
                </a:solidFill>
              </a:rPr>
              <a:t>where visitors can leave comments, drawings, or travel tips.</a:t>
            </a:r>
          </a:p>
          <a:p>
            <a:pPr marL="342900" indent="-342900">
              <a:lnSpc>
                <a:spcPts val="2240"/>
              </a:lnSpc>
              <a:buClr>
                <a:srgbClr val="459597"/>
              </a:buClr>
              <a:buFont typeface="Arial" panose="020B0604020202020204" pitchFamily="34" charset="0"/>
              <a:buChar char="•"/>
            </a:pPr>
            <a:r>
              <a:rPr lang="en-GB" sz="2200" b="1" dirty="0">
                <a:solidFill>
                  <a:srgbClr val="414141"/>
                </a:solidFill>
              </a:rPr>
              <a:t>Personalize based on who’s coming </a:t>
            </a:r>
            <a:r>
              <a:rPr lang="en-GB" sz="2200" dirty="0">
                <a:solidFill>
                  <a:srgbClr val="414141"/>
                </a:solidFill>
              </a:rPr>
              <a:t>(e.g., family with kids → </a:t>
            </a:r>
            <a:r>
              <a:rPr lang="en-GB" sz="2200" dirty="0" err="1">
                <a:solidFill>
                  <a:srgbClr val="414141"/>
                </a:solidFill>
              </a:rPr>
              <a:t>coloring</a:t>
            </a:r>
            <a:r>
              <a:rPr lang="en-GB" sz="2200" dirty="0">
                <a:solidFill>
                  <a:srgbClr val="414141"/>
                </a:solidFill>
              </a:rPr>
              <a:t> page and crayons, business </a:t>
            </a:r>
            <a:r>
              <a:rPr lang="en-GB" sz="2200" dirty="0" err="1">
                <a:solidFill>
                  <a:srgbClr val="414141"/>
                </a:solidFill>
              </a:rPr>
              <a:t>traveler</a:t>
            </a:r>
            <a:r>
              <a:rPr lang="en-GB" sz="2200" dirty="0">
                <a:solidFill>
                  <a:srgbClr val="414141"/>
                </a:solidFill>
              </a:rPr>
              <a:t> → notebook and pen).</a:t>
            </a:r>
          </a:p>
          <a:p>
            <a:pPr marL="342900" indent="-342900">
              <a:lnSpc>
                <a:spcPts val="2240"/>
              </a:lnSpc>
              <a:buClr>
                <a:srgbClr val="459597"/>
              </a:buClr>
              <a:buFont typeface="Arial" panose="020B0604020202020204" pitchFamily="34" charset="0"/>
              <a:buChar char="•"/>
            </a:pPr>
            <a:r>
              <a:rPr lang="en-GB" sz="2200" b="1" dirty="0">
                <a:solidFill>
                  <a:srgbClr val="414141"/>
                </a:solidFill>
              </a:rPr>
              <a:t>Share a short story </a:t>
            </a:r>
            <a:r>
              <a:rPr lang="en-GB" sz="2200" dirty="0">
                <a:solidFill>
                  <a:srgbClr val="414141"/>
                </a:solidFill>
              </a:rPr>
              <a:t>about the space or your journey as a host.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546A8E2B-5482-33F9-A945-BADE3B489BD5}"/>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B5F88157-402A-56D8-9B62-7B88DE540D50}"/>
              </a:ext>
            </a:extLst>
          </p:cNvPr>
          <p:cNvSpPr txBox="1">
            <a:spLocks/>
          </p:cNvSpPr>
          <p:nvPr/>
        </p:nvSpPr>
        <p:spPr>
          <a:xfrm>
            <a:off x="6002163" y="2290151"/>
            <a:ext cx="495915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Keep a folder or booklet with guest stories, local events, and small surprises.</a:t>
            </a:r>
          </a:p>
          <a:p>
            <a:pPr marL="342900" indent="-342900" algn="l">
              <a:lnSpc>
                <a:spcPts val="2340"/>
              </a:lnSpc>
              <a:spcBef>
                <a:spcPts val="0"/>
              </a:spcBef>
              <a:buFont typeface="Arial" panose="020B0604020202020204" pitchFamily="34" charset="0"/>
              <a:buChar char="•"/>
            </a:pPr>
            <a:r>
              <a:rPr lang="en-IE" sz="2200" dirty="0"/>
              <a:t>•Use a branded welcome card or printable with your hosting name/logo if you have one.</a:t>
            </a:r>
          </a:p>
          <a:p>
            <a:pPr marL="342900" indent="-342900" algn="l">
              <a:lnSpc>
                <a:spcPts val="2340"/>
              </a:lnSpc>
              <a:spcBef>
                <a:spcPts val="0"/>
              </a:spcBef>
              <a:buFont typeface="Arial" panose="020B0604020202020204" pitchFamily="34" charset="0"/>
              <a:buChar char="•"/>
            </a:pPr>
            <a:r>
              <a:rPr lang="en-IE" sz="2200" dirty="0"/>
              <a:t>•Photos of past guests (with permission) or thank-you notes displayed in a cozy corner.</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7CC0DDEA-F2F1-B510-0140-75EE2C58BBD7}"/>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31403161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FDA2A-0BBB-6525-EA6A-4B8DE82A72FA}"/>
            </a:ext>
          </a:extLst>
        </p:cNvPr>
        <p:cNvGrpSpPr/>
        <p:nvPr/>
      </p:nvGrpSpPr>
      <p:grpSpPr>
        <a:xfrm>
          <a:off x="0" y="0"/>
          <a:ext cx="0" cy="0"/>
          <a:chOff x="0" y="0"/>
          <a:chExt cx="0" cy="0"/>
        </a:xfrm>
      </p:grpSpPr>
      <p:sp>
        <p:nvSpPr>
          <p:cNvPr id="5" name="Text Placeholder 3">
            <a:extLst>
              <a:ext uri="{FF2B5EF4-FFF2-40B4-BE49-F238E27FC236}">
                <a16:creationId xmlns:a16="http://schemas.microsoft.com/office/drawing/2014/main" id="{3165999D-FA58-0ED5-D51A-141FA1BD5D6F}"/>
              </a:ext>
            </a:extLst>
          </p:cNvPr>
          <p:cNvSpPr txBox="1">
            <a:spLocks/>
          </p:cNvSpPr>
          <p:nvPr/>
        </p:nvSpPr>
        <p:spPr>
          <a:xfrm>
            <a:off x="629645" y="485239"/>
            <a:ext cx="772829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Example: </a:t>
            </a:r>
            <a:r>
              <a:rPr lang="en-US" dirty="0"/>
              <a:t>"Turn Down Service"</a:t>
            </a:r>
          </a:p>
          <a:p>
            <a:pPr>
              <a:lnSpc>
                <a:spcPts val="3720"/>
              </a:lnSpc>
            </a:pPr>
            <a:endParaRPr lang="en-US" dirty="0"/>
          </a:p>
        </p:txBody>
      </p:sp>
      <p:cxnSp>
        <p:nvCxnSpPr>
          <p:cNvPr id="6" name="Straight Connector 5">
            <a:extLst>
              <a:ext uri="{FF2B5EF4-FFF2-40B4-BE49-F238E27FC236}">
                <a16:creationId xmlns:a16="http://schemas.microsoft.com/office/drawing/2014/main" id="{E3923B65-E087-11CE-996C-F847D1E210E4}"/>
              </a:ext>
            </a:extLst>
          </p:cNvPr>
          <p:cNvCxnSpPr>
            <a:cxnSpLocks/>
          </p:cNvCxnSpPr>
          <p:nvPr/>
        </p:nvCxnSpPr>
        <p:spPr>
          <a:xfrm>
            <a:off x="0" y="1288893"/>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4">
            <a:extLst>
              <a:ext uri="{FF2B5EF4-FFF2-40B4-BE49-F238E27FC236}">
                <a16:creationId xmlns:a16="http://schemas.microsoft.com/office/drawing/2014/main" id="{F2F5FF6D-1777-3633-22E7-48367DBBC5DC}"/>
              </a:ext>
            </a:extLst>
          </p:cNvPr>
          <p:cNvSpPr txBox="1">
            <a:spLocks/>
          </p:cNvSpPr>
          <p:nvPr/>
        </p:nvSpPr>
        <p:spPr>
          <a:xfrm>
            <a:off x="4947244" y="2008707"/>
            <a:ext cx="6568671" cy="481747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457200" algn="l"/>
              </a:tabLst>
            </a:pPr>
            <a:endParaRPr lang="sl-SI" sz="2200" dirty="0">
              <a:solidFill>
                <a:srgbClr val="414141"/>
              </a:solidFill>
              <a:ea typeface="+mn-lt"/>
              <a:cs typeface="+mn-lt"/>
            </a:endParaRPr>
          </a:p>
          <a:p>
            <a:pPr>
              <a:lnSpc>
                <a:spcPts val="2340"/>
              </a:lnSpc>
              <a:tabLst>
                <a:tab pos="457200" algn="l"/>
              </a:tabLst>
            </a:pPr>
            <a:r>
              <a:rPr lang="sl-SI" sz="2200" dirty="0">
                <a:solidFill>
                  <a:srgbClr val="414141"/>
                </a:solidFill>
                <a:ea typeface="+mn-lt"/>
                <a:cs typeface="+mn-lt"/>
              </a:rPr>
              <a:t>Certain scents can significantly reduce sleep onset time (how quickly you fall asleep) and improve overall sleep quality.</a:t>
            </a:r>
          </a:p>
          <a:p>
            <a:pPr marL="342900" indent="-342900">
              <a:lnSpc>
                <a:spcPts val="2340"/>
              </a:lnSpc>
              <a:buClr>
                <a:srgbClr val="459597"/>
              </a:buClr>
              <a:buFont typeface="Arial" panose="020B0604020202020204" pitchFamily="34" charset="0"/>
              <a:buChar char="•"/>
              <a:tabLst>
                <a:tab pos="457200" algn="l"/>
              </a:tabLst>
            </a:pPr>
            <a:endParaRPr lang="sl-SI" sz="2200" dirty="0">
              <a:solidFill>
                <a:srgbClr val="414141"/>
              </a:solidFill>
              <a:ea typeface="Calibri"/>
              <a:cs typeface="Calibri"/>
            </a:endParaRPr>
          </a:p>
          <a:p>
            <a:pPr marL="342900" indent="-342900">
              <a:lnSpc>
                <a:spcPts val="2340"/>
              </a:lnSpc>
              <a:buClr>
                <a:srgbClr val="459597"/>
              </a:buClr>
              <a:buFont typeface="Arial" panose="020B0604020202020204" pitchFamily="34" charset="0"/>
              <a:buChar char="•"/>
              <a:tabLst>
                <a:tab pos="457200" algn="l"/>
              </a:tabLst>
            </a:pPr>
            <a:r>
              <a:rPr lang="sl-SI" sz="2200" b="1" dirty="0">
                <a:solidFill>
                  <a:srgbClr val="EC7C69"/>
                </a:solidFill>
                <a:ea typeface="Calibri"/>
                <a:cs typeface="Calibri"/>
              </a:rPr>
              <a:t>Lavender:</a:t>
            </a:r>
            <a:r>
              <a:rPr lang="sl-SI" sz="2200" dirty="0">
                <a:solidFill>
                  <a:srgbClr val="EC7C69"/>
                </a:solidFill>
                <a:ea typeface="Calibri"/>
                <a:cs typeface="Calibri"/>
              </a:rPr>
              <a:t> </a:t>
            </a:r>
            <a:r>
              <a:rPr lang="sl-SI" sz="2200" dirty="0">
                <a:solidFill>
                  <a:srgbClr val="414141"/>
                </a:solidFill>
                <a:ea typeface="Calibri"/>
                <a:cs typeface="Calibri"/>
              </a:rPr>
              <a:t>reduces anxiety and promotes deeper sleep</a:t>
            </a:r>
          </a:p>
          <a:p>
            <a:pPr marL="342900" indent="-342900">
              <a:lnSpc>
                <a:spcPts val="2340"/>
              </a:lnSpc>
              <a:buClr>
                <a:srgbClr val="459597"/>
              </a:buClr>
              <a:buFont typeface="Arial" panose="020B0604020202020204" pitchFamily="34" charset="0"/>
              <a:buChar char="•"/>
              <a:tabLst>
                <a:tab pos="457200" algn="l"/>
              </a:tabLst>
            </a:pPr>
            <a:r>
              <a:rPr lang="sl-SI" sz="2200" b="1" dirty="0">
                <a:solidFill>
                  <a:srgbClr val="EC7C69"/>
                </a:solidFill>
                <a:ea typeface="+mn-lt"/>
                <a:cs typeface="+mn-lt"/>
              </a:rPr>
              <a:t>Chamomile:</a:t>
            </a:r>
            <a:r>
              <a:rPr lang="sl-SI" sz="2200" dirty="0">
                <a:solidFill>
                  <a:srgbClr val="EC7C69"/>
                </a:solidFill>
                <a:ea typeface="+mn-lt"/>
                <a:cs typeface="+mn-lt"/>
              </a:rPr>
              <a:t> </a:t>
            </a:r>
            <a:r>
              <a:rPr lang="sl-SI" sz="2200" dirty="0">
                <a:solidFill>
                  <a:srgbClr val="414141"/>
                </a:solidFill>
                <a:ea typeface="+mn-lt"/>
                <a:cs typeface="+mn-lt"/>
              </a:rPr>
              <a:t>lowers stress hormones and relaxes the body</a:t>
            </a:r>
            <a:endParaRPr lang="sl-SI" sz="2200" dirty="0">
              <a:solidFill>
                <a:srgbClr val="414141"/>
              </a:solidFill>
              <a:ea typeface="Calibri"/>
              <a:cs typeface="Calibri"/>
            </a:endParaRPr>
          </a:p>
          <a:p>
            <a:pPr marL="342900" indent="-342900">
              <a:lnSpc>
                <a:spcPts val="2340"/>
              </a:lnSpc>
              <a:buClr>
                <a:srgbClr val="459597"/>
              </a:buClr>
              <a:buFont typeface="Arial" panose="020B0604020202020204" pitchFamily="34" charset="0"/>
              <a:buChar char="•"/>
              <a:tabLst>
                <a:tab pos="457200" algn="l"/>
              </a:tabLst>
            </a:pPr>
            <a:r>
              <a:rPr lang="sl-SI" sz="2200" b="1" dirty="0">
                <a:solidFill>
                  <a:srgbClr val="EC7C69"/>
                </a:solidFill>
                <a:ea typeface="+mn-lt"/>
                <a:cs typeface="+mn-lt"/>
              </a:rPr>
              <a:t>Vetiver: </a:t>
            </a:r>
            <a:r>
              <a:rPr lang="sl-SI" sz="2200" dirty="0">
                <a:solidFill>
                  <a:srgbClr val="414141"/>
                </a:solidFill>
                <a:ea typeface="+mn-lt"/>
                <a:cs typeface="+mn-lt"/>
              </a:rPr>
              <a:t>grounds the nervous system and quiets an overactive mind</a:t>
            </a:r>
            <a:endParaRPr lang="sl-SI" sz="2200" dirty="0">
              <a:solidFill>
                <a:srgbClr val="414141"/>
              </a:solidFill>
              <a:ea typeface="Calibri"/>
              <a:cs typeface="Calibri"/>
            </a:endParaRPr>
          </a:p>
          <a:p>
            <a:pPr marL="342900" indent="-342900">
              <a:lnSpc>
                <a:spcPts val="2340"/>
              </a:lnSpc>
              <a:buClr>
                <a:srgbClr val="459597"/>
              </a:buClr>
              <a:buFont typeface="Arial" panose="020B0604020202020204" pitchFamily="34" charset="0"/>
              <a:buChar char="•"/>
              <a:tabLst>
                <a:tab pos="457200" algn="l"/>
              </a:tabLst>
            </a:pPr>
            <a:r>
              <a:rPr lang="sl-SI" sz="2200" b="1" dirty="0">
                <a:solidFill>
                  <a:srgbClr val="EC7C69"/>
                </a:solidFill>
                <a:ea typeface="+mn-lt"/>
                <a:cs typeface="+mn-lt"/>
              </a:rPr>
              <a:t>Ylang-ylang: </a:t>
            </a:r>
            <a:r>
              <a:rPr lang="sl-SI" sz="2200" dirty="0">
                <a:solidFill>
                  <a:srgbClr val="414141"/>
                </a:solidFill>
                <a:ea typeface="+mn-lt"/>
                <a:cs typeface="+mn-lt"/>
              </a:rPr>
              <a:t>lowers blood pressure and creates feelings of comfort</a:t>
            </a:r>
            <a:endParaRPr lang="sl-SI" sz="2200" dirty="0">
              <a:solidFill>
                <a:srgbClr val="414141"/>
              </a:solidFill>
              <a:ea typeface="Calibri"/>
              <a:cs typeface="Calibri"/>
            </a:endParaRPr>
          </a:p>
          <a:p>
            <a:pPr marL="342900" indent="-342900">
              <a:lnSpc>
                <a:spcPts val="2340"/>
              </a:lnSpc>
              <a:buClr>
                <a:srgbClr val="459597"/>
              </a:buClr>
              <a:buFont typeface="Arial" panose="020B0604020202020204" pitchFamily="34" charset="0"/>
              <a:buChar char="•"/>
              <a:tabLst>
                <a:tab pos="457200" algn="l"/>
              </a:tabLst>
            </a:pPr>
            <a:r>
              <a:rPr lang="sl-SI" sz="2200" b="1" dirty="0">
                <a:solidFill>
                  <a:srgbClr val="EC7C69"/>
                </a:solidFill>
                <a:ea typeface="+mn-lt"/>
                <a:cs typeface="+mn-lt"/>
              </a:rPr>
              <a:t>Bergamot: </a:t>
            </a:r>
            <a:r>
              <a:rPr lang="sl-SI" sz="2200" dirty="0">
                <a:solidFill>
                  <a:srgbClr val="414141"/>
                </a:solidFill>
                <a:ea typeface="+mn-lt"/>
                <a:cs typeface="+mn-lt"/>
              </a:rPr>
              <a:t>reduces heart rate and prepares the body for rest</a:t>
            </a:r>
          </a:p>
          <a:p>
            <a:pPr>
              <a:lnSpc>
                <a:spcPts val="2340"/>
              </a:lnSpc>
              <a:spcAft>
                <a:spcPts val="800"/>
              </a:spcAft>
              <a:tabLst>
                <a:tab pos="457200" algn="l"/>
              </a:tabLst>
            </a:pPr>
            <a:endParaRPr lang="sl-SI" sz="2200" dirty="0">
              <a:solidFill>
                <a:srgbClr val="414141"/>
              </a:solidFill>
              <a:ea typeface="+mn-lt"/>
              <a:cs typeface="+mn-lt"/>
            </a:endParaRPr>
          </a:p>
          <a:p>
            <a:pPr>
              <a:lnSpc>
                <a:spcPts val="2340"/>
              </a:lnSpc>
              <a:tabLst>
                <a:tab pos="457200" algn="l"/>
              </a:tabLst>
            </a:pPr>
            <a:endParaRPr lang="sl-SI" sz="2200" dirty="0">
              <a:solidFill>
                <a:srgbClr val="414141"/>
              </a:solidFill>
              <a:ea typeface="Calibri"/>
              <a:cs typeface="Calibri"/>
            </a:endParaRPr>
          </a:p>
        </p:txBody>
      </p:sp>
      <p:sp>
        <p:nvSpPr>
          <p:cNvPr id="17" name="Freeform 16">
            <a:extLst>
              <a:ext uri="{FF2B5EF4-FFF2-40B4-BE49-F238E27FC236}">
                <a16:creationId xmlns:a16="http://schemas.microsoft.com/office/drawing/2014/main" id="{2EC9707F-65E8-E674-FC1A-F5AB342EBFB0}"/>
              </a:ext>
            </a:extLst>
          </p:cNvPr>
          <p:cNvSpPr/>
          <p:nvPr/>
        </p:nvSpPr>
        <p:spPr>
          <a:xfrm rot="5400000" flipH="1">
            <a:off x="-503" y="2524103"/>
            <a:ext cx="4980346" cy="3720057"/>
          </a:xfrm>
          <a:custGeom>
            <a:avLst/>
            <a:gdLst>
              <a:gd name="connsiteX0" fmla="*/ 4980346 w 4980346"/>
              <a:gd name="connsiteY0" fmla="*/ 3410939 h 3720057"/>
              <a:gd name="connsiteX1" fmla="*/ 4980346 w 4980346"/>
              <a:gd name="connsiteY1" fmla="*/ 2996758 h 3720057"/>
              <a:gd name="connsiteX2" fmla="*/ 4980346 w 4980346"/>
              <a:gd name="connsiteY2" fmla="*/ 2933755 h 3720057"/>
              <a:gd name="connsiteX3" fmla="*/ 4980346 w 4980346"/>
              <a:gd name="connsiteY3" fmla="*/ 2519575 h 3720057"/>
              <a:gd name="connsiteX4" fmla="*/ 4980346 w 4980346"/>
              <a:gd name="connsiteY4" fmla="*/ 891364 h 3720057"/>
              <a:gd name="connsiteX5" fmla="*/ 4980346 w 4980346"/>
              <a:gd name="connsiteY5" fmla="*/ 477184 h 3720057"/>
              <a:gd name="connsiteX6" fmla="*/ 4980346 w 4980346"/>
              <a:gd name="connsiteY6" fmla="*/ 414182 h 3720057"/>
              <a:gd name="connsiteX7" fmla="*/ 4980346 w 4980346"/>
              <a:gd name="connsiteY7" fmla="*/ 1 h 3720057"/>
              <a:gd name="connsiteX8" fmla="*/ 4585713 w 4980346"/>
              <a:gd name="connsiteY8" fmla="*/ 1 h 3720057"/>
              <a:gd name="connsiteX9" fmla="*/ 4484300 w 4980346"/>
              <a:gd name="connsiteY9" fmla="*/ 1 h 3720057"/>
              <a:gd name="connsiteX10" fmla="*/ 4325747 w 4980346"/>
              <a:gd name="connsiteY10" fmla="*/ 1 h 3720057"/>
              <a:gd name="connsiteX11" fmla="*/ 4089666 w 4980346"/>
              <a:gd name="connsiteY11" fmla="*/ 1 h 3720057"/>
              <a:gd name="connsiteX12" fmla="*/ 3931113 w 4980346"/>
              <a:gd name="connsiteY12" fmla="*/ 1 h 3720057"/>
              <a:gd name="connsiteX13" fmla="*/ 3829701 w 4980346"/>
              <a:gd name="connsiteY13" fmla="*/ 1 h 3720057"/>
              <a:gd name="connsiteX14" fmla="*/ 3435067 w 4980346"/>
              <a:gd name="connsiteY14" fmla="*/ 1 h 3720057"/>
              <a:gd name="connsiteX15" fmla="*/ 3191379 w 4980346"/>
              <a:gd name="connsiteY15" fmla="*/ 1 h 3720057"/>
              <a:gd name="connsiteX16" fmla="*/ 3058146 w 4980346"/>
              <a:gd name="connsiteY16" fmla="*/ 1 h 3720057"/>
              <a:gd name="connsiteX17" fmla="*/ 3058146 w 4980346"/>
              <a:gd name="connsiteY17" fmla="*/ 0 h 3720057"/>
              <a:gd name="connsiteX18" fmla="*/ 2663513 w 4980346"/>
              <a:gd name="connsiteY18" fmla="*/ 0 h 3720057"/>
              <a:gd name="connsiteX19" fmla="*/ 2562100 w 4980346"/>
              <a:gd name="connsiteY19" fmla="*/ 0 h 3720057"/>
              <a:gd name="connsiteX20" fmla="*/ 2403549 w 4980346"/>
              <a:gd name="connsiteY20" fmla="*/ 0 h 3720057"/>
              <a:gd name="connsiteX21" fmla="*/ 2167467 w 4980346"/>
              <a:gd name="connsiteY21" fmla="*/ 0 h 3720057"/>
              <a:gd name="connsiteX22" fmla="*/ 2008915 w 4980346"/>
              <a:gd name="connsiteY22" fmla="*/ 0 h 3720057"/>
              <a:gd name="connsiteX23" fmla="*/ 1907501 w 4980346"/>
              <a:gd name="connsiteY23" fmla="*/ 0 h 3720057"/>
              <a:gd name="connsiteX24" fmla="*/ 1788968 w 4980346"/>
              <a:gd name="connsiteY24" fmla="*/ 0 h 3720057"/>
              <a:gd name="connsiteX25" fmla="*/ 1788968 w 4980346"/>
              <a:gd name="connsiteY25" fmla="*/ 1 h 3720057"/>
              <a:gd name="connsiteX26" fmla="*/ 1646100 w 4980346"/>
              <a:gd name="connsiteY26" fmla="*/ 1 h 3720057"/>
              <a:gd name="connsiteX27" fmla="*/ 1269179 w 4980346"/>
              <a:gd name="connsiteY27" fmla="*/ 1 h 3720057"/>
              <a:gd name="connsiteX28" fmla="*/ 1269179 w 4980346"/>
              <a:gd name="connsiteY28" fmla="*/ 0 h 3720057"/>
              <a:gd name="connsiteX29" fmla="*/ 874546 w 4980346"/>
              <a:gd name="connsiteY29" fmla="*/ 0 h 3720057"/>
              <a:gd name="connsiteX30" fmla="*/ 773133 w 4980346"/>
              <a:gd name="connsiteY30" fmla="*/ 0 h 3720057"/>
              <a:gd name="connsiteX31" fmla="*/ 614582 w 4980346"/>
              <a:gd name="connsiteY31" fmla="*/ 0 h 3720057"/>
              <a:gd name="connsiteX32" fmla="*/ 378500 w 4980346"/>
              <a:gd name="connsiteY32" fmla="*/ 0 h 3720057"/>
              <a:gd name="connsiteX33" fmla="*/ 219948 w 4980346"/>
              <a:gd name="connsiteY33" fmla="*/ 0 h 3720057"/>
              <a:gd name="connsiteX34" fmla="*/ 118534 w 4980346"/>
              <a:gd name="connsiteY34" fmla="*/ 0 h 3720057"/>
              <a:gd name="connsiteX35" fmla="*/ 1 w 4980346"/>
              <a:gd name="connsiteY35" fmla="*/ 0 h 3720057"/>
              <a:gd name="connsiteX36" fmla="*/ 1 w 4980346"/>
              <a:gd name="connsiteY36" fmla="*/ 56643 h 3720057"/>
              <a:gd name="connsiteX37" fmla="*/ 1 w 4980346"/>
              <a:gd name="connsiteY37" fmla="*/ 283784 h 3720057"/>
              <a:gd name="connsiteX38" fmla="*/ 1 w 4980346"/>
              <a:gd name="connsiteY38" fmla="*/ 621996 h 3720057"/>
              <a:gd name="connsiteX39" fmla="*/ 1 w 4980346"/>
              <a:gd name="connsiteY39" fmla="*/ 849136 h 3720057"/>
              <a:gd name="connsiteX40" fmla="*/ 1 w 4980346"/>
              <a:gd name="connsiteY40" fmla="*/ 994421 h 3720057"/>
              <a:gd name="connsiteX41" fmla="*/ 1 w 4980346"/>
              <a:gd name="connsiteY41" fmla="*/ 1559773 h 3720057"/>
              <a:gd name="connsiteX42" fmla="*/ 0 w 4980346"/>
              <a:gd name="connsiteY42" fmla="*/ 1559773 h 3720057"/>
              <a:gd name="connsiteX43" fmla="*/ 0 w 4980346"/>
              <a:gd name="connsiteY43" fmla="*/ 2099750 h 3720057"/>
              <a:gd name="connsiteX44" fmla="*/ 0 w 4980346"/>
              <a:gd name="connsiteY44" fmla="*/ 2665102 h 3720057"/>
              <a:gd name="connsiteX45" fmla="*/ 0 w 4980346"/>
              <a:gd name="connsiteY45" fmla="*/ 2810386 h 3720057"/>
              <a:gd name="connsiteX46" fmla="*/ 0 w 4980346"/>
              <a:gd name="connsiteY46" fmla="*/ 3037528 h 3720057"/>
              <a:gd name="connsiteX47" fmla="*/ 0 w 4980346"/>
              <a:gd name="connsiteY47" fmla="*/ 3375738 h 3720057"/>
              <a:gd name="connsiteX48" fmla="*/ 0 w 4980346"/>
              <a:gd name="connsiteY48" fmla="*/ 3602881 h 3720057"/>
              <a:gd name="connsiteX49" fmla="*/ 0 w 4980346"/>
              <a:gd name="connsiteY49" fmla="*/ 3720057 h 3720057"/>
              <a:gd name="connsiteX50" fmla="*/ 25392 w 4980346"/>
              <a:gd name="connsiteY50" fmla="*/ 3720057 h 3720057"/>
              <a:gd name="connsiteX51" fmla="*/ 25394 w 4980346"/>
              <a:gd name="connsiteY51" fmla="*/ 3720057 h 3720057"/>
              <a:gd name="connsiteX52" fmla="*/ 261472 w 4980346"/>
              <a:gd name="connsiteY52" fmla="*/ 3720057 h 3720057"/>
              <a:gd name="connsiteX53" fmla="*/ 261475 w 4980346"/>
              <a:gd name="connsiteY53" fmla="*/ 3720057 h 3720057"/>
              <a:gd name="connsiteX54" fmla="*/ 420025 w 4980346"/>
              <a:gd name="connsiteY54" fmla="*/ 3720057 h 3720057"/>
              <a:gd name="connsiteX55" fmla="*/ 420027 w 4980346"/>
              <a:gd name="connsiteY55" fmla="*/ 3720057 h 3720057"/>
              <a:gd name="connsiteX56" fmla="*/ 521438 w 4980346"/>
              <a:gd name="connsiteY56" fmla="*/ 3720057 h 3720057"/>
              <a:gd name="connsiteX57" fmla="*/ 521441 w 4980346"/>
              <a:gd name="connsiteY57" fmla="*/ 3720057 h 3720057"/>
              <a:gd name="connsiteX58" fmla="*/ 916071 w 4980346"/>
              <a:gd name="connsiteY58" fmla="*/ 3720057 h 3720057"/>
              <a:gd name="connsiteX59" fmla="*/ 916074 w 4980346"/>
              <a:gd name="connsiteY59" fmla="*/ 3720057 h 3720057"/>
              <a:gd name="connsiteX60" fmla="*/ 1292990 w 4980346"/>
              <a:gd name="connsiteY60" fmla="*/ 3720057 h 3720057"/>
              <a:gd name="connsiteX61" fmla="*/ 1687624 w 4980346"/>
              <a:gd name="connsiteY61" fmla="*/ 3720057 h 3720057"/>
              <a:gd name="connsiteX62" fmla="*/ 1788967 w 4980346"/>
              <a:gd name="connsiteY62" fmla="*/ 3720057 h 3720057"/>
              <a:gd name="connsiteX63" fmla="*/ 1789038 w 4980346"/>
              <a:gd name="connsiteY63" fmla="*/ 3720057 h 3720057"/>
              <a:gd name="connsiteX64" fmla="*/ 1814359 w 4980346"/>
              <a:gd name="connsiteY64" fmla="*/ 3720057 h 3720057"/>
              <a:gd name="connsiteX65" fmla="*/ 1814361 w 4980346"/>
              <a:gd name="connsiteY65" fmla="*/ 3720057 h 3720057"/>
              <a:gd name="connsiteX66" fmla="*/ 1947589 w 4980346"/>
              <a:gd name="connsiteY66" fmla="*/ 3720057 h 3720057"/>
              <a:gd name="connsiteX67" fmla="*/ 2050439 w 4980346"/>
              <a:gd name="connsiteY67" fmla="*/ 3720057 h 3720057"/>
              <a:gd name="connsiteX68" fmla="*/ 2050442 w 4980346"/>
              <a:gd name="connsiteY68" fmla="*/ 3720057 h 3720057"/>
              <a:gd name="connsiteX69" fmla="*/ 2183671 w 4980346"/>
              <a:gd name="connsiteY69" fmla="*/ 3720057 h 3720057"/>
              <a:gd name="connsiteX70" fmla="*/ 2208992 w 4980346"/>
              <a:gd name="connsiteY70" fmla="*/ 3720057 h 3720057"/>
              <a:gd name="connsiteX71" fmla="*/ 2208994 w 4980346"/>
              <a:gd name="connsiteY71" fmla="*/ 3720057 h 3720057"/>
              <a:gd name="connsiteX72" fmla="*/ 2310405 w 4980346"/>
              <a:gd name="connsiteY72" fmla="*/ 3720057 h 3720057"/>
              <a:gd name="connsiteX73" fmla="*/ 2310408 w 4980346"/>
              <a:gd name="connsiteY73" fmla="*/ 3720057 h 3720057"/>
              <a:gd name="connsiteX74" fmla="*/ 2342221 w 4980346"/>
              <a:gd name="connsiteY74" fmla="*/ 3720057 h 3720057"/>
              <a:gd name="connsiteX75" fmla="*/ 2443637 w 4980346"/>
              <a:gd name="connsiteY75" fmla="*/ 3720057 h 3720057"/>
              <a:gd name="connsiteX76" fmla="*/ 2705038 w 4980346"/>
              <a:gd name="connsiteY76" fmla="*/ 3720057 h 3720057"/>
              <a:gd name="connsiteX77" fmla="*/ 2705041 w 4980346"/>
              <a:gd name="connsiteY77" fmla="*/ 3720057 h 3720057"/>
              <a:gd name="connsiteX78" fmla="*/ 2838270 w 4980346"/>
              <a:gd name="connsiteY78" fmla="*/ 3720057 h 3720057"/>
              <a:gd name="connsiteX79" fmla="*/ 3081957 w 4980346"/>
              <a:gd name="connsiteY79" fmla="*/ 3720057 h 3720057"/>
              <a:gd name="connsiteX80" fmla="*/ 3476591 w 4980346"/>
              <a:gd name="connsiteY80" fmla="*/ 3720057 h 3720057"/>
              <a:gd name="connsiteX81" fmla="*/ 3578005 w 4980346"/>
              <a:gd name="connsiteY81" fmla="*/ 3720057 h 3720057"/>
              <a:gd name="connsiteX82" fmla="*/ 3736556 w 4980346"/>
              <a:gd name="connsiteY82" fmla="*/ 3720057 h 3720057"/>
              <a:gd name="connsiteX83" fmla="*/ 3972638 w 4980346"/>
              <a:gd name="connsiteY83" fmla="*/ 3720057 h 3720057"/>
              <a:gd name="connsiteX84" fmla="*/ 4131188 w 4980346"/>
              <a:gd name="connsiteY84" fmla="*/ 3720057 h 3720057"/>
              <a:gd name="connsiteX85" fmla="*/ 4232604 w 4980346"/>
              <a:gd name="connsiteY85" fmla="*/ 3720057 h 3720057"/>
              <a:gd name="connsiteX86" fmla="*/ 4627237 w 4980346"/>
              <a:gd name="connsiteY86" fmla="*/ 3720057 h 3720057"/>
              <a:gd name="connsiteX87" fmla="*/ 4980346 w 4980346"/>
              <a:gd name="connsiteY87" fmla="*/ 3410939 h 3720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Lst>
            <a:rect l="l" t="t" r="r" b="b"/>
            <a:pathLst>
              <a:path w="4980346" h="3720057">
                <a:moveTo>
                  <a:pt x="4980346" y="3410939"/>
                </a:moveTo>
                <a:lnTo>
                  <a:pt x="4980346" y="2996758"/>
                </a:lnTo>
                <a:lnTo>
                  <a:pt x="4980346" y="2933755"/>
                </a:lnTo>
                <a:lnTo>
                  <a:pt x="4980346" y="2519575"/>
                </a:lnTo>
                <a:lnTo>
                  <a:pt x="4980346" y="891364"/>
                </a:lnTo>
                <a:lnTo>
                  <a:pt x="4980346" y="477184"/>
                </a:lnTo>
                <a:lnTo>
                  <a:pt x="4980346" y="414182"/>
                </a:lnTo>
                <a:lnTo>
                  <a:pt x="4980346" y="1"/>
                </a:lnTo>
                <a:lnTo>
                  <a:pt x="4585713" y="1"/>
                </a:lnTo>
                <a:lnTo>
                  <a:pt x="4484300" y="1"/>
                </a:lnTo>
                <a:lnTo>
                  <a:pt x="4325747" y="1"/>
                </a:lnTo>
                <a:lnTo>
                  <a:pt x="4089666" y="1"/>
                </a:lnTo>
                <a:lnTo>
                  <a:pt x="3931113" y="1"/>
                </a:lnTo>
                <a:lnTo>
                  <a:pt x="3829701" y="1"/>
                </a:lnTo>
                <a:lnTo>
                  <a:pt x="3435067" y="1"/>
                </a:lnTo>
                <a:lnTo>
                  <a:pt x="3191379" y="1"/>
                </a:lnTo>
                <a:lnTo>
                  <a:pt x="3058146" y="1"/>
                </a:lnTo>
                <a:lnTo>
                  <a:pt x="3058146" y="0"/>
                </a:lnTo>
                <a:lnTo>
                  <a:pt x="2663513" y="0"/>
                </a:lnTo>
                <a:lnTo>
                  <a:pt x="2562100" y="0"/>
                </a:lnTo>
                <a:lnTo>
                  <a:pt x="2403549" y="0"/>
                </a:lnTo>
                <a:lnTo>
                  <a:pt x="2167467" y="0"/>
                </a:lnTo>
                <a:lnTo>
                  <a:pt x="2008915" y="0"/>
                </a:lnTo>
                <a:lnTo>
                  <a:pt x="1907501" y="0"/>
                </a:lnTo>
                <a:lnTo>
                  <a:pt x="1788968" y="0"/>
                </a:lnTo>
                <a:lnTo>
                  <a:pt x="1788968" y="1"/>
                </a:lnTo>
                <a:lnTo>
                  <a:pt x="1646100" y="1"/>
                </a:lnTo>
                <a:lnTo>
                  <a:pt x="1269179" y="1"/>
                </a:lnTo>
                <a:lnTo>
                  <a:pt x="1269179" y="0"/>
                </a:lnTo>
                <a:lnTo>
                  <a:pt x="874546" y="0"/>
                </a:lnTo>
                <a:lnTo>
                  <a:pt x="773133" y="0"/>
                </a:lnTo>
                <a:lnTo>
                  <a:pt x="614582" y="0"/>
                </a:lnTo>
                <a:lnTo>
                  <a:pt x="378500" y="0"/>
                </a:lnTo>
                <a:lnTo>
                  <a:pt x="219948" y="0"/>
                </a:lnTo>
                <a:lnTo>
                  <a:pt x="118534" y="0"/>
                </a:lnTo>
                <a:lnTo>
                  <a:pt x="1" y="0"/>
                </a:lnTo>
                <a:lnTo>
                  <a:pt x="1" y="56643"/>
                </a:lnTo>
                <a:lnTo>
                  <a:pt x="1" y="283784"/>
                </a:lnTo>
                <a:lnTo>
                  <a:pt x="1" y="621996"/>
                </a:lnTo>
                <a:lnTo>
                  <a:pt x="1" y="849136"/>
                </a:lnTo>
                <a:lnTo>
                  <a:pt x="1" y="994421"/>
                </a:lnTo>
                <a:lnTo>
                  <a:pt x="1" y="1559773"/>
                </a:lnTo>
                <a:lnTo>
                  <a:pt x="0" y="1559773"/>
                </a:lnTo>
                <a:lnTo>
                  <a:pt x="0" y="2099750"/>
                </a:lnTo>
                <a:lnTo>
                  <a:pt x="0" y="2665102"/>
                </a:lnTo>
                <a:lnTo>
                  <a:pt x="0" y="2810386"/>
                </a:lnTo>
                <a:lnTo>
                  <a:pt x="0" y="3037528"/>
                </a:lnTo>
                <a:lnTo>
                  <a:pt x="0" y="3375738"/>
                </a:lnTo>
                <a:lnTo>
                  <a:pt x="0" y="3602881"/>
                </a:lnTo>
                <a:lnTo>
                  <a:pt x="0" y="3720057"/>
                </a:lnTo>
                <a:lnTo>
                  <a:pt x="25392" y="3720057"/>
                </a:lnTo>
                <a:lnTo>
                  <a:pt x="25394" y="3720057"/>
                </a:lnTo>
                <a:lnTo>
                  <a:pt x="261472" y="3720057"/>
                </a:lnTo>
                <a:lnTo>
                  <a:pt x="261475" y="3720057"/>
                </a:lnTo>
                <a:lnTo>
                  <a:pt x="420025" y="3720057"/>
                </a:lnTo>
                <a:lnTo>
                  <a:pt x="420027" y="3720057"/>
                </a:lnTo>
                <a:lnTo>
                  <a:pt x="521438" y="3720057"/>
                </a:lnTo>
                <a:lnTo>
                  <a:pt x="521441" y="3720057"/>
                </a:lnTo>
                <a:lnTo>
                  <a:pt x="916071" y="3720057"/>
                </a:lnTo>
                <a:lnTo>
                  <a:pt x="916074" y="3720057"/>
                </a:lnTo>
                <a:lnTo>
                  <a:pt x="1292990" y="3720057"/>
                </a:lnTo>
                <a:lnTo>
                  <a:pt x="1687624" y="3720057"/>
                </a:lnTo>
                <a:lnTo>
                  <a:pt x="1788967" y="3720057"/>
                </a:lnTo>
                <a:lnTo>
                  <a:pt x="1789038" y="3720057"/>
                </a:lnTo>
                <a:lnTo>
                  <a:pt x="1814359" y="3720057"/>
                </a:lnTo>
                <a:lnTo>
                  <a:pt x="1814361" y="3720057"/>
                </a:lnTo>
                <a:lnTo>
                  <a:pt x="1947589" y="3720057"/>
                </a:lnTo>
                <a:lnTo>
                  <a:pt x="2050439" y="3720057"/>
                </a:lnTo>
                <a:lnTo>
                  <a:pt x="2050442" y="3720057"/>
                </a:lnTo>
                <a:lnTo>
                  <a:pt x="2183671" y="3720057"/>
                </a:lnTo>
                <a:lnTo>
                  <a:pt x="2208992" y="3720057"/>
                </a:lnTo>
                <a:lnTo>
                  <a:pt x="2208994" y="3720057"/>
                </a:lnTo>
                <a:lnTo>
                  <a:pt x="2310405" y="3720057"/>
                </a:lnTo>
                <a:lnTo>
                  <a:pt x="2310408" y="3720057"/>
                </a:lnTo>
                <a:lnTo>
                  <a:pt x="2342221" y="3720057"/>
                </a:lnTo>
                <a:lnTo>
                  <a:pt x="2443637" y="3720057"/>
                </a:lnTo>
                <a:lnTo>
                  <a:pt x="2705038" y="3720057"/>
                </a:lnTo>
                <a:lnTo>
                  <a:pt x="2705041" y="3720057"/>
                </a:lnTo>
                <a:lnTo>
                  <a:pt x="2838270" y="3720057"/>
                </a:lnTo>
                <a:lnTo>
                  <a:pt x="3081957" y="3720057"/>
                </a:lnTo>
                <a:lnTo>
                  <a:pt x="3476591" y="3720057"/>
                </a:lnTo>
                <a:lnTo>
                  <a:pt x="3578005" y="3720057"/>
                </a:lnTo>
                <a:lnTo>
                  <a:pt x="3736556" y="3720057"/>
                </a:lnTo>
                <a:lnTo>
                  <a:pt x="3972638" y="3720057"/>
                </a:lnTo>
                <a:lnTo>
                  <a:pt x="4131188" y="3720057"/>
                </a:lnTo>
                <a:lnTo>
                  <a:pt x="4232604" y="3720057"/>
                </a:lnTo>
                <a:lnTo>
                  <a:pt x="4627237" y="3720057"/>
                </a:lnTo>
                <a:cubicBezTo>
                  <a:pt x="4822893" y="3720057"/>
                  <a:pt x="4980346" y="3581205"/>
                  <a:pt x="4980346" y="3410939"/>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6" name="Text Placeholder 4">
            <a:extLst>
              <a:ext uri="{FF2B5EF4-FFF2-40B4-BE49-F238E27FC236}">
                <a16:creationId xmlns:a16="http://schemas.microsoft.com/office/drawing/2014/main" id="{A106E829-06B2-A7E1-692F-A836D8B6F965}"/>
              </a:ext>
            </a:extLst>
          </p:cNvPr>
          <p:cNvSpPr txBox="1">
            <a:spLocks/>
          </p:cNvSpPr>
          <p:nvPr/>
        </p:nvSpPr>
        <p:spPr>
          <a:xfrm>
            <a:off x="974354" y="2008708"/>
            <a:ext cx="2984188" cy="4817471"/>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tabLst>
                <a:tab pos="457200" algn="l"/>
              </a:tabLst>
            </a:pPr>
            <a:endParaRPr lang="sl-SI" sz="2200" dirty="0">
              <a:solidFill>
                <a:schemeClr val="bg1"/>
              </a:solidFill>
              <a:ea typeface="+mn-lt"/>
              <a:cs typeface="+mn-lt"/>
            </a:endParaRPr>
          </a:p>
          <a:p>
            <a:pPr>
              <a:lnSpc>
                <a:spcPts val="2340"/>
              </a:lnSpc>
              <a:tabLst>
                <a:tab pos="457200" algn="l"/>
              </a:tabLst>
            </a:pPr>
            <a:r>
              <a:rPr lang="sl-SI" sz="2200" b="1" dirty="0">
                <a:solidFill>
                  <a:schemeClr val="bg1"/>
                </a:solidFill>
                <a:ea typeface="+mn-lt"/>
                <a:cs typeface="+mn-lt"/>
              </a:rPr>
              <a:t>Turn-down-service </a:t>
            </a:r>
            <a:r>
              <a:rPr lang="sl-SI" sz="2200" dirty="0">
                <a:solidFill>
                  <a:schemeClr val="bg1"/>
                </a:solidFill>
                <a:ea typeface="+mn-lt"/>
                <a:cs typeface="+mn-lt"/>
              </a:rPr>
              <a:t>it’s generally seen as a premium touch to enhance the sense of being cared for during a stay.</a:t>
            </a:r>
            <a:endParaRPr lang="sl-SI" sz="2200" dirty="0">
              <a:solidFill>
                <a:schemeClr val="bg1"/>
              </a:solidFill>
            </a:endParaRPr>
          </a:p>
          <a:p>
            <a:pPr>
              <a:lnSpc>
                <a:spcPts val="2340"/>
              </a:lnSpc>
              <a:tabLst>
                <a:tab pos="457200" algn="l"/>
              </a:tabLst>
            </a:pPr>
            <a:endParaRPr lang="sl-SI" sz="2200" dirty="0">
              <a:solidFill>
                <a:schemeClr val="bg1"/>
              </a:solidFill>
              <a:ea typeface="+mn-lt"/>
              <a:cs typeface="+mn-lt"/>
            </a:endParaRPr>
          </a:p>
          <a:p>
            <a:pPr>
              <a:lnSpc>
                <a:spcPts val="2340"/>
              </a:lnSpc>
              <a:tabLst>
                <a:tab pos="457200" algn="l"/>
              </a:tabLst>
            </a:pPr>
            <a:r>
              <a:rPr lang="sl-SI" sz="2200" b="1" dirty="0">
                <a:solidFill>
                  <a:schemeClr val="bg1"/>
                </a:solidFill>
                <a:ea typeface="+mn-lt"/>
                <a:cs typeface="+mn-lt"/>
              </a:rPr>
              <a:t>For example: </a:t>
            </a:r>
            <a:r>
              <a:rPr lang="sl-SI" sz="2200" dirty="0">
                <a:solidFill>
                  <a:schemeClr val="bg1"/>
                </a:solidFill>
                <a:ea typeface="+mn-lt"/>
                <a:cs typeface="+mn-lt"/>
              </a:rPr>
              <a:t>take advantage of your (herb) garden and enrich your offer with Deep sleep pillow spray. </a:t>
            </a:r>
            <a:endParaRPr lang="sl-SI" sz="2200" dirty="0">
              <a:solidFill>
                <a:schemeClr val="bg1"/>
              </a:solidFill>
              <a:ea typeface="Calibri"/>
              <a:cs typeface="Calibri"/>
            </a:endParaRPr>
          </a:p>
        </p:txBody>
      </p:sp>
      <p:pic>
        <p:nvPicPr>
          <p:cNvPr id="18" name="Picture 17">
            <a:extLst>
              <a:ext uri="{FF2B5EF4-FFF2-40B4-BE49-F238E27FC236}">
                <a16:creationId xmlns:a16="http://schemas.microsoft.com/office/drawing/2014/main" id="{22B913F7-0EA4-781B-8A69-D6194D32ED89}"/>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186545" y="5043194"/>
            <a:ext cx="3580276" cy="2659133"/>
          </a:xfrm>
          <a:prstGeom prst="rect">
            <a:avLst/>
          </a:prstGeom>
        </p:spPr>
      </p:pic>
      <p:sp>
        <p:nvSpPr>
          <p:cNvPr id="19" name="Slide Number Placeholder 5">
            <a:extLst>
              <a:ext uri="{FF2B5EF4-FFF2-40B4-BE49-F238E27FC236}">
                <a16:creationId xmlns:a16="http://schemas.microsoft.com/office/drawing/2014/main" id="{81063966-5504-D41A-BE2B-D836C799ADB2}"/>
              </a:ext>
            </a:extLst>
          </p:cNvPr>
          <p:cNvSpPr txBox="1">
            <a:spLocks/>
          </p:cNvSpPr>
          <p:nvPr/>
        </p:nvSpPr>
        <p:spPr>
          <a:xfrm>
            <a:off x="11681466" y="652611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55</a:t>
            </a:fld>
            <a:endParaRPr lang="fr-CA" sz="1200" dirty="0"/>
          </a:p>
        </p:txBody>
      </p:sp>
    </p:spTree>
    <p:extLst>
      <p:ext uri="{BB962C8B-B14F-4D97-AF65-F5344CB8AC3E}">
        <p14:creationId xmlns:p14="http://schemas.microsoft.com/office/powerpoint/2010/main" val="423164899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A761A-4671-9653-6EB6-631DEDE4835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3A9A6D2E-E147-F2E4-43E2-F1DD665B1FA8}"/>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FA6F0F51-008C-312C-8193-0803B8A49310}"/>
              </a:ext>
            </a:extLst>
          </p:cNvPr>
          <p:cNvSpPr>
            <a:spLocks noGrp="1"/>
          </p:cNvSpPr>
          <p:nvPr>
            <p:ph type="body" sz="quarter" idx="19"/>
          </p:nvPr>
        </p:nvSpPr>
        <p:spPr>
          <a:xfrm>
            <a:off x="423358" y="941779"/>
            <a:ext cx="1197303" cy="385564"/>
          </a:xfrm>
        </p:spPr>
        <p:txBody>
          <a:bodyPr/>
          <a:lstStyle/>
          <a:p>
            <a:r>
              <a:rPr lang="en-US" dirty="0"/>
              <a:t>04</a:t>
            </a:r>
          </a:p>
        </p:txBody>
      </p:sp>
      <p:sp>
        <p:nvSpPr>
          <p:cNvPr id="7" name="Text Placeholder 6">
            <a:extLst>
              <a:ext uri="{FF2B5EF4-FFF2-40B4-BE49-F238E27FC236}">
                <a16:creationId xmlns:a16="http://schemas.microsoft.com/office/drawing/2014/main" id="{7A8F2072-8539-9D6F-4D12-BA0E73C41999}"/>
              </a:ext>
            </a:extLst>
          </p:cNvPr>
          <p:cNvSpPr>
            <a:spLocks noGrp="1"/>
          </p:cNvSpPr>
          <p:nvPr>
            <p:ph type="body" sz="quarter" idx="16"/>
          </p:nvPr>
        </p:nvSpPr>
        <p:spPr>
          <a:xfrm>
            <a:off x="4061943" y="886031"/>
            <a:ext cx="6238020" cy="803654"/>
          </a:xfrm>
          <a:prstGeom prst="rect">
            <a:avLst/>
          </a:prstGeom>
        </p:spPr>
        <p:txBody>
          <a:bodyPr/>
          <a:lstStyle/>
          <a:p>
            <a:pPr>
              <a:lnSpc>
                <a:spcPts val="2960"/>
              </a:lnSpc>
            </a:pPr>
            <a:r>
              <a:rPr lang="en-GB" dirty="0"/>
              <a:t>Handling Common Guest Issues Calmly and Professionally</a:t>
            </a:r>
          </a:p>
          <a:p>
            <a:pPr>
              <a:lnSpc>
                <a:spcPts val="2960"/>
              </a:lnSpc>
            </a:pPr>
            <a:endParaRPr lang="en-GB" sz="2800" dirty="0"/>
          </a:p>
        </p:txBody>
      </p:sp>
      <p:sp>
        <p:nvSpPr>
          <p:cNvPr id="4" name="Text Placeholder 3">
            <a:extLst>
              <a:ext uri="{FF2B5EF4-FFF2-40B4-BE49-F238E27FC236}">
                <a16:creationId xmlns:a16="http://schemas.microsoft.com/office/drawing/2014/main" id="{C2215E06-55DD-6FFB-AFB8-12088E518594}"/>
              </a:ext>
            </a:extLst>
          </p:cNvPr>
          <p:cNvSpPr>
            <a:spLocks noGrp="1"/>
          </p:cNvSpPr>
          <p:nvPr>
            <p:ph type="body" sz="quarter" idx="21"/>
          </p:nvPr>
        </p:nvSpPr>
        <p:spPr>
          <a:xfrm>
            <a:off x="4061943" y="2016882"/>
            <a:ext cx="703648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Sometimes things go wrong - and that’s okay. Late arrivals, lost keys, or unhappy guests are part of hosting. The key is to stay calm, be polite, and solve the problem quickly.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In this part, you’ll learn how to deal with common issues in a friendly and professional way. You’ll see that most guests just want to feel heard and respected. Even a short message or quick solution can turn things around. It’s also important to know when to say no -  and how to do it kindly. You don’t need to be available 24/7, but it helps to be prepared. </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This section gives you real examples and simple responses you can use. When you handle problems well, guests remember the effort - not just the issue.</a:t>
            </a:r>
          </a:p>
          <a:p>
            <a:pPr>
              <a:lnSpc>
                <a:spcPts val="2340"/>
              </a:lnSpc>
            </a:pPr>
            <a:endParaRPr lang="en-US" sz="2200" dirty="0"/>
          </a:p>
        </p:txBody>
      </p:sp>
      <p:sp>
        <p:nvSpPr>
          <p:cNvPr id="11" name="Slide Number Placeholder 5">
            <a:extLst>
              <a:ext uri="{FF2B5EF4-FFF2-40B4-BE49-F238E27FC236}">
                <a16:creationId xmlns:a16="http://schemas.microsoft.com/office/drawing/2014/main" id="{F9D65DE1-7122-F273-6087-816CDCD3AD9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56</a:t>
            </a:fld>
            <a:endParaRPr lang="fr-CA" sz="1200" dirty="0"/>
          </a:p>
        </p:txBody>
      </p:sp>
      <p:pic>
        <p:nvPicPr>
          <p:cNvPr id="2" name="Picture 1">
            <a:extLst>
              <a:ext uri="{FF2B5EF4-FFF2-40B4-BE49-F238E27FC236}">
                <a16:creationId xmlns:a16="http://schemas.microsoft.com/office/drawing/2014/main" id="{B1C394D8-4177-AB93-ECF8-812303EA7C83}"/>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1667" y="4460499"/>
            <a:ext cx="3580276" cy="2659133"/>
          </a:xfrm>
          <a:prstGeom prst="rect">
            <a:avLst/>
          </a:prstGeom>
        </p:spPr>
      </p:pic>
    </p:spTree>
    <p:extLst>
      <p:ext uri="{BB962C8B-B14F-4D97-AF65-F5344CB8AC3E}">
        <p14:creationId xmlns:p14="http://schemas.microsoft.com/office/powerpoint/2010/main" val="8040623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04447-5340-74D5-D6BC-C4C6047015D6}"/>
            </a:ext>
          </a:extLst>
        </p:cNvPr>
        <p:cNvGrpSpPr/>
        <p:nvPr/>
      </p:nvGrpSpPr>
      <p:grpSpPr>
        <a:xfrm>
          <a:off x="0" y="0"/>
          <a:ext cx="0" cy="0"/>
          <a:chOff x="0" y="0"/>
          <a:chExt cx="0" cy="0"/>
        </a:xfrm>
      </p:grpSpPr>
      <p:sp>
        <p:nvSpPr>
          <p:cNvPr id="8" name="Freeform 7">
            <a:extLst>
              <a:ext uri="{FF2B5EF4-FFF2-40B4-BE49-F238E27FC236}">
                <a16:creationId xmlns:a16="http://schemas.microsoft.com/office/drawing/2014/main" id="{1FDC6DD7-4D8E-854C-0B1A-47CF12A0054C}"/>
              </a:ext>
            </a:extLst>
          </p:cNvPr>
          <p:cNvSpPr/>
          <p:nvPr/>
        </p:nvSpPr>
        <p:spPr>
          <a:xfrm rot="5400000" flipH="1">
            <a:off x="6272216" y="1755980"/>
            <a:ext cx="5075839" cy="5128200"/>
          </a:xfrm>
          <a:custGeom>
            <a:avLst/>
            <a:gdLst>
              <a:gd name="connsiteX0" fmla="*/ 5075839 w 5075839"/>
              <a:gd name="connsiteY0" fmla="*/ 4702073 h 5128200"/>
              <a:gd name="connsiteX1" fmla="*/ 5075839 w 5075839"/>
              <a:gd name="connsiteY1" fmla="*/ 4131113 h 5128200"/>
              <a:gd name="connsiteX2" fmla="*/ 5075839 w 5075839"/>
              <a:gd name="connsiteY2" fmla="*/ 4044261 h 5128200"/>
              <a:gd name="connsiteX3" fmla="*/ 5075839 w 5075839"/>
              <a:gd name="connsiteY3" fmla="*/ 3473303 h 5128200"/>
              <a:gd name="connsiteX4" fmla="*/ 5075839 w 5075839"/>
              <a:gd name="connsiteY4" fmla="*/ 1228769 h 5128200"/>
              <a:gd name="connsiteX5" fmla="*/ 5075839 w 5075839"/>
              <a:gd name="connsiteY5" fmla="*/ 657810 h 5128200"/>
              <a:gd name="connsiteX6" fmla="*/ 5075839 w 5075839"/>
              <a:gd name="connsiteY6" fmla="*/ 570960 h 5128200"/>
              <a:gd name="connsiteX7" fmla="*/ 5075839 w 5075839"/>
              <a:gd name="connsiteY7" fmla="*/ 0 h 5128200"/>
              <a:gd name="connsiteX8" fmla="*/ 4531826 w 5075839"/>
              <a:gd name="connsiteY8" fmla="*/ 0 h 5128200"/>
              <a:gd name="connsiteX9" fmla="*/ 4399404 w 5075839"/>
              <a:gd name="connsiteY9" fmla="*/ 0 h 5128200"/>
              <a:gd name="connsiteX10" fmla="*/ 4392026 w 5075839"/>
              <a:gd name="connsiteY10" fmla="*/ 0 h 5128200"/>
              <a:gd name="connsiteX11" fmla="*/ 4173456 w 5075839"/>
              <a:gd name="connsiteY11" fmla="*/ 0 h 5128200"/>
              <a:gd name="connsiteX12" fmla="*/ 3855391 w 5075839"/>
              <a:gd name="connsiteY12" fmla="*/ 0 h 5128200"/>
              <a:gd name="connsiteX13" fmla="*/ 3848013 w 5075839"/>
              <a:gd name="connsiteY13" fmla="*/ 0 h 5128200"/>
              <a:gd name="connsiteX14" fmla="*/ 3715591 w 5075839"/>
              <a:gd name="connsiteY14" fmla="*/ 0 h 5128200"/>
              <a:gd name="connsiteX15" fmla="*/ 3629443 w 5075839"/>
              <a:gd name="connsiteY15" fmla="*/ 0 h 5128200"/>
              <a:gd name="connsiteX16" fmla="*/ 3497021 w 5075839"/>
              <a:gd name="connsiteY16" fmla="*/ 0 h 5128200"/>
              <a:gd name="connsiteX17" fmla="*/ 3489643 w 5075839"/>
              <a:gd name="connsiteY17" fmla="*/ 0 h 5128200"/>
              <a:gd name="connsiteX18" fmla="*/ 3171578 w 5075839"/>
              <a:gd name="connsiteY18" fmla="*/ 0 h 5128200"/>
              <a:gd name="connsiteX19" fmla="*/ 2953008 w 5075839"/>
              <a:gd name="connsiteY19" fmla="*/ 0 h 5128200"/>
              <a:gd name="connsiteX20" fmla="*/ 2945630 w 5075839"/>
              <a:gd name="connsiteY20" fmla="*/ 0 h 5128200"/>
              <a:gd name="connsiteX21" fmla="*/ 2813208 w 5075839"/>
              <a:gd name="connsiteY21" fmla="*/ 0 h 5128200"/>
              <a:gd name="connsiteX22" fmla="*/ 2426034 w 5075839"/>
              <a:gd name="connsiteY22" fmla="*/ 0 h 5128200"/>
              <a:gd name="connsiteX23" fmla="*/ 2269195 w 5075839"/>
              <a:gd name="connsiteY23" fmla="*/ 0 h 5128200"/>
              <a:gd name="connsiteX24" fmla="*/ 1882021 w 5075839"/>
              <a:gd name="connsiteY24" fmla="*/ 0 h 5128200"/>
              <a:gd name="connsiteX25" fmla="*/ 1749599 w 5075839"/>
              <a:gd name="connsiteY25" fmla="*/ 0 h 5128200"/>
              <a:gd name="connsiteX26" fmla="*/ 1742221 w 5075839"/>
              <a:gd name="connsiteY26" fmla="*/ 0 h 5128200"/>
              <a:gd name="connsiteX27" fmla="*/ 1523653 w 5075839"/>
              <a:gd name="connsiteY27" fmla="*/ 0 h 5128200"/>
              <a:gd name="connsiteX28" fmla="*/ 1205586 w 5075839"/>
              <a:gd name="connsiteY28" fmla="*/ 0 h 5128200"/>
              <a:gd name="connsiteX29" fmla="*/ 1198207 w 5075839"/>
              <a:gd name="connsiteY29" fmla="*/ 0 h 5128200"/>
              <a:gd name="connsiteX30" fmla="*/ 1065786 w 5075839"/>
              <a:gd name="connsiteY30" fmla="*/ 0 h 5128200"/>
              <a:gd name="connsiteX31" fmla="*/ 979640 w 5075839"/>
              <a:gd name="connsiteY31" fmla="*/ 0 h 5128200"/>
              <a:gd name="connsiteX32" fmla="*/ 847218 w 5075839"/>
              <a:gd name="connsiteY32" fmla="*/ 0 h 5128200"/>
              <a:gd name="connsiteX33" fmla="*/ 839838 w 5075839"/>
              <a:gd name="connsiteY33" fmla="*/ 0 h 5128200"/>
              <a:gd name="connsiteX34" fmla="*/ 676436 w 5075839"/>
              <a:gd name="connsiteY34" fmla="*/ 0 h 5128200"/>
              <a:gd name="connsiteX35" fmla="*/ 521772 w 5075839"/>
              <a:gd name="connsiteY35" fmla="*/ 0 h 5128200"/>
              <a:gd name="connsiteX36" fmla="*/ 303205 w 5075839"/>
              <a:gd name="connsiteY36" fmla="*/ 0 h 5128200"/>
              <a:gd name="connsiteX37" fmla="*/ 163403 w 5075839"/>
              <a:gd name="connsiteY37" fmla="*/ 0 h 5128200"/>
              <a:gd name="connsiteX38" fmla="*/ 1 w 5075839"/>
              <a:gd name="connsiteY38" fmla="*/ 0 h 5128200"/>
              <a:gd name="connsiteX39" fmla="*/ 1 w 5075839"/>
              <a:gd name="connsiteY39" fmla="*/ 78084 h 5128200"/>
              <a:gd name="connsiteX40" fmla="*/ 1 w 5075839"/>
              <a:gd name="connsiteY40" fmla="*/ 391204 h 5128200"/>
              <a:gd name="connsiteX41" fmla="*/ 1 w 5075839"/>
              <a:gd name="connsiteY41" fmla="*/ 857437 h 5128200"/>
              <a:gd name="connsiteX42" fmla="*/ 1 w 5075839"/>
              <a:gd name="connsiteY42" fmla="*/ 1170557 h 5128200"/>
              <a:gd name="connsiteX43" fmla="*/ 1 w 5075839"/>
              <a:gd name="connsiteY43" fmla="*/ 1370836 h 5128200"/>
              <a:gd name="connsiteX44" fmla="*/ 1 w 5075839"/>
              <a:gd name="connsiteY44" fmla="*/ 2150190 h 5128200"/>
              <a:gd name="connsiteX45" fmla="*/ 0 w 5075839"/>
              <a:gd name="connsiteY45" fmla="*/ 2150190 h 5128200"/>
              <a:gd name="connsiteX46" fmla="*/ 0 w 5075839"/>
              <a:gd name="connsiteY46" fmla="*/ 2894562 h 5128200"/>
              <a:gd name="connsiteX47" fmla="*/ 0 w 5075839"/>
              <a:gd name="connsiteY47" fmla="*/ 3673915 h 5128200"/>
              <a:gd name="connsiteX48" fmla="*/ 0 w 5075839"/>
              <a:gd name="connsiteY48" fmla="*/ 3874194 h 5128200"/>
              <a:gd name="connsiteX49" fmla="*/ 0 w 5075839"/>
              <a:gd name="connsiteY49" fmla="*/ 4187316 h 5128200"/>
              <a:gd name="connsiteX50" fmla="*/ 0 w 5075839"/>
              <a:gd name="connsiteY50" fmla="*/ 4653548 h 5128200"/>
              <a:gd name="connsiteX51" fmla="*/ 0 w 5075839"/>
              <a:gd name="connsiteY51" fmla="*/ 4966669 h 5128200"/>
              <a:gd name="connsiteX52" fmla="*/ 0 w 5075839"/>
              <a:gd name="connsiteY52" fmla="*/ 5128200 h 5128200"/>
              <a:gd name="connsiteX53" fmla="*/ 35003 w 5075839"/>
              <a:gd name="connsiteY53" fmla="*/ 5128200 h 5128200"/>
              <a:gd name="connsiteX54" fmla="*/ 35006 w 5075839"/>
              <a:gd name="connsiteY54" fmla="*/ 5128200 h 5128200"/>
              <a:gd name="connsiteX55" fmla="*/ 360446 w 5075839"/>
              <a:gd name="connsiteY55" fmla="*/ 5128200 h 5128200"/>
              <a:gd name="connsiteX56" fmla="*/ 360451 w 5075839"/>
              <a:gd name="connsiteY56" fmla="*/ 5128200 h 5128200"/>
              <a:gd name="connsiteX57" fmla="*/ 579016 w 5075839"/>
              <a:gd name="connsiteY57" fmla="*/ 5128200 h 5128200"/>
              <a:gd name="connsiteX58" fmla="*/ 579019 w 5075839"/>
              <a:gd name="connsiteY58" fmla="*/ 5128200 h 5128200"/>
              <a:gd name="connsiteX59" fmla="*/ 676435 w 5075839"/>
              <a:gd name="connsiteY59" fmla="*/ 5128200 h 5128200"/>
              <a:gd name="connsiteX60" fmla="*/ 711438 w 5075839"/>
              <a:gd name="connsiteY60" fmla="*/ 5128200 h 5128200"/>
              <a:gd name="connsiteX61" fmla="*/ 711441 w 5075839"/>
              <a:gd name="connsiteY61" fmla="*/ 5128200 h 5128200"/>
              <a:gd name="connsiteX62" fmla="*/ 718816 w 5075839"/>
              <a:gd name="connsiteY62" fmla="*/ 5128200 h 5128200"/>
              <a:gd name="connsiteX63" fmla="*/ 718821 w 5075839"/>
              <a:gd name="connsiteY63" fmla="*/ 5128200 h 5128200"/>
              <a:gd name="connsiteX64" fmla="*/ 1036881 w 5075839"/>
              <a:gd name="connsiteY64" fmla="*/ 5128200 h 5128200"/>
              <a:gd name="connsiteX65" fmla="*/ 1036886 w 5075839"/>
              <a:gd name="connsiteY65" fmla="*/ 5128200 h 5128200"/>
              <a:gd name="connsiteX66" fmla="*/ 1255451 w 5075839"/>
              <a:gd name="connsiteY66" fmla="*/ 5128200 h 5128200"/>
              <a:gd name="connsiteX67" fmla="*/ 1255454 w 5075839"/>
              <a:gd name="connsiteY67" fmla="*/ 5128200 h 5128200"/>
              <a:gd name="connsiteX68" fmla="*/ 1262829 w 5075839"/>
              <a:gd name="connsiteY68" fmla="*/ 5128200 h 5128200"/>
              <a:gd name="connsiteX69" fmla="*/ 1262833 w 5075839"/>
              <a:gd name="connsiteY69" fmla="*/ 5128200 h 5128200"/>
              <a:gd name="connsiteX70" fmla="*/ 1395251 w 5075839"/>
              <a:gd name="connsiteY70" fmla="*/ 5128200 h 5128200"/>
              <a:gd name="connsiteX71" fmla="*/ 1395256 w 5075839"/>
              <a:gd name="connsiteY71" fmla="*/ 5128200 h 5128200"/>
              <a:gd name="connsiteX72" fmla="*/ 1782423 w 5075839"/>
              <a:gd name="connsiteY72" fmla="*/ 5128200 h 5128200"/>
              <a:gd name="connsiteX73" fmla="*/ 1939264 w 5075839"/>
              <a:gd name="connsiteY73" fmla="*/ 5128200 h 5128200"/>
              <a:gd name="connsiteX74" fmla="*/ 1939268 w 5075839"/>
              <a:gd name="connsiteY74" fmla="*/ 5128200 h 5128200"/>
              <a:gd name="connsiteX75" fmla="*/ 2326436 w 5075839"/>
              <a:gd name="connsiteY75" fmla="*/ 5128200 h 5128200"/>
              <a:gd name="connsiteX76" fmla="*/ 2458858 w 5075839"/>
              <a:gd name="connsiteY76" fmla="*/ 5128200 h 5128200"/>
              <a:gd name="connsiteX77" fmla="*/ 2466238 w 5075839"/>
              <a:gd name="connsiteY77" fmla="*/ 5128200 h 5128200"/>
              <a:gd name="connsiteX78" fmla="*/ 2684805 w 5075839"/>
              <a:gd name="connsiteY78" fmla="*/ 5128200 h 5128200"/>
              <a:gd name="connsiteX79" fmla="*/ 3002871 w 5075839"/>
              <a:gd name="connsiteY79" fmla="*/ 5128200 h 5128200"/>
              <a:gd name="connsiteX80" fmla="*/ 3010251 w 5075839"/>
              <a:gd name="connsiteY80" fmla="*/ 5128200 h 5128200"/>
              <a:gd name="connsiteX81" fmla="*/ 3142673 w 5075839"/>
              <a:gd name="connsiteY81" fmla="*/ 5128200 h 5128200"/>
              <a:gd name="connsiteX82" fmla="*/ 3228817 w 5075839"/>
              <a:gd name="connsiteY82" fmla="*/ 5128200 h 5128200"/>
              <a:gd name="connsiteX83" fmla="*/ 3361240 w 5075839"/>
              <a:gd name="connsiteY83" fmla="*/ 5128200 h 5128200"/>
              <a:gd name="connsiteX84" fmla="*/ 3368621 w 5075839"/>
              <a:gd name="connsiteY84" fmla="*/ 5128200 h 5128200"/>
              <a:gd name="connsiteX85" fmla="*/ 3686686 w 5075839"/>
              <a:gd name="connsiteY85" fmla="*/ 5128200 h 5128200"/>
              <a:gd name="connsiteX86" fmla="*/ 3905252 w 5075839"/>
              <a:gd name="connsiteY86" fmla="*/ 5128200 h 5128200"/>
              <a:gd name="connsiteX87" fmla="*/ 3912633 w 5075839"/>
              <a:gd name="connsiteY87" fmla="*/ 5128200 h 5128200"/>
              <a:gd name="connsiteX88" fmla="*/ 4045056 w 5075839"/>
              <a:gd name="connsiteY88" fmla="*/ 5128200 h 5128200"/>
              <a:gd name="connsiteX89" fmla="*/ 4589068 w 5075839"/>
              <a:gd name="connsiteY89" fmla="*/ 5128200 h 5128200"/>
              <a:gd name="connsiteX90" fmla="*/ 5075839 w 5075839"/>
              <a:gd name="connsiteY90" fmla="*/ 4702073 h 512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075839" h="5128200">
                <a:moveTo>
                  <a:pt x="5075839" y="4702073"/>
                </a:moveTo>
                <a:lnTo>
                  <a:pt x="5075839" y="4131113"/>
                </a:lnTo>
                <a:lnTo>
                  <a:pt x="5075839" y="4044261"/>
                </a:lnTo>
                <a:lnTo>
                  <a:pt x="5075839" y="3473303"/>
                </a:lnTo>
                <a:lnTo>
                  <a:pt x="5075839" y="1228769"/>
                </a:lnTo>
                <a:lnTo>
                  <a:pt x="5075839" y="657810"/>
                </a:lnTo>
                <a:lnTo>
                  <a:pt x="5075839" y="570960"/>
                </a:lnTo>
                <a:lnTo>
                  <a:pt x="5075839" y="0"/>
                </a:lnTo>
                <a:lnTo>
                  <a:pt x="4531826" y="0"/>
                </a:lnTo>
                <a:lnTo>
                  <a:pt x="4399404" y="0"/>
                </a:lnTo>
                <a:lnTo>
                  <a:pt x="4392026" y="0"/>
                </a:lnTo>
                <a:lnTo>
                  <a:pt x="4173456" y="0"/>
                </a:lnTo>
                <a:lnTo>
                  <a:pt x="3855391" y="0"/>
                </a:lnTo>
                <a:lnTo>
                  <a:pt x="3848013" y="0"/>
                </a:lnTo>
                <a:lnTo>
                  <a:pt x="3715591" y="0"/>
                </a:lnTo>
                <a:lnTo>
                  <a:pt x="3629443" y="0"/>
                </a:lnTo>
                <a:lnTo>
                  <a:pt x="3497021" y="0"/>
                </a:lnTo>
                <a:lnTo>
                  <a:pt x="3489643" y="0"/>
                </a:lnTo>
                <a:lnTo>
                  <a:pt x="3171578" y="0"/>
                </a:lnTo>
                <a:lnTo>
                  <a:pt x="2953008" y="0"/>
                </a:lnTo>
                <a:lnTo>
                  <a:pt x="2945630" y="0"/>
                </a:lnTo>
                <a:lnTo>
                  <a:pt x="2813208" y="0"/>
                </a:lnTo>
                <a:lnTo>
                  <a:pt x="2426034" y="0"/>
                </a:lnTo>
                <a:lnTo>
                  <a:pt x="2269195" y="0"/>
                </a:lnTo>
                <a:lnTo>
                  <a:pt x="1882021" y="0"/>
                </a:lnTo>
                <a:lnTo>
                  <a:pt x="1749599" y="0"/>
                </a:lnTo>
                <a:lnTo>
                  <a:pt x="1742221" y="0"/>
                </a:lnTo>
                <a:lnTo>
                  <a:pt x="1523653" y="0"/>
                </a:lnTo>
                <a:lnTo>
                  <a:pt x="1205586" y="0"/>
                </a:lnTo>
                <a:lnTo>
                  <a:pt x="1198207" y="0"/>
                </a:lnTo>
                <a:lnTo>
                  <a:pt x="1065786" y="0"/>
                </a:lnTo>
                <a:lnTo>
                  <a:pt x="979640" y="0"/>
                </a:lnTo>
                <a:lnTo>
                  <a:pt x="847218" y="0"/>
                </a:lnTo>
                <a:lnTo>
                  <a:pt x="839838" y="0"/>
                </a:lnTo>
                <a:lnTo>
                  <a:pt x="676436" y="0"/>
                </a:lnTo>
                <a:lnTo>
                  <a:pt x="521772" y="0"/>
                </a:lnTo>
                <a:lnTo>
                  <a:pt x="303205" y="0"/>
                </a:lnTo>
                <a:lnTo>
                  <a:pt x="163403" y="0"/>
                </a:lnTo>
                <a:lnTo>
                  <a:pt x="1" y="0"/>
                </a:lnTo>
                <a:lnTo>
                  <a:pt x="1" y="78084"/>
                </a:lnTo>
                <a:lnTo>
                  <a:pt x="1" y="391204"/>
                </a:lnTo>
                <a:lnTo>
                  <a:pt x="1" y="857437"/>
                </a:lnTo>
                <a:lnTo>
                  <a:pt x="1" y="1170557"/>
                </a:lnTo>
                <a:lnTo>
                  <a:pt x="1" y="1370836"/>
                </a:lnTo>
                <a:lnTo>
                  <a:pt x="1" y="2150190"/>
                </a:lnTo>
                <a:lnTo>
                  <a:pt x="0" y="2150190"/>
                </a:lnTo>
                <a:lnTo>
                  <a:pt x="0" y="2894562"/>
                </a:lnTo>
                <a:lnTo>
                  <a:pt x="0" y="3673915"/>
                </a:lnTo>
                <a:lnTo>
                  <a:pt x="0" y="3874194"/>
                </a:lnTo>
                <a:lnTo>
                  <a:pt x="0" y="4187316"/>
                </a:lnTo>
                <a:lnTo>
                  <a:pt x="0" y="4653548"/>
                </a:lnTo>
                <a:lnTo>
                  <a:pt x="0" y="4966669"/>
                </a:lnTo>
                <a:lnTo>
                  <a:pt x="0" y="5128200"/>
                </a:lnTo>
                <a:lnTo>
                  <a:pt x="35003" y="5128200"/>
                </a:lnTo>
                <a:lnTo>
                  <a:pt x="35006" y="5128200"/>
                </a:lnTo>
                <a:lnTo>
                  <a:pt x="360446" y="5128200"/>
                </a:lnTo>
                <a:lnTo>
                  <a:pt x="360451" y="5128200"/>
                </a:lnTo>
                <a:lnTo>
                  <a:pt x="579016" y="5128200"/>
                </a:lnTo>
                <a:lnTo>
                  <a:pt x="579019" y="5128200"/>
                </a:lnTo>
                <a:lnTo>
                  <a:pt x="676435" y="5128200"/>
                </a:lnTo>
                <a:lnTo>
                  <a:pt x="711438" y="5128200"/>
                </a:lnTo>
                <a:lnTo>
                  <a:pt x="711441" y="5128200"/>
                </a:lnTo>
                <a:lnTo>
                  <a:pt x="718816" y="5128200"/>
                </a:lnTo>
                <a:lnTo>
                  <a:pt x="718821" y="5128200"/>
                </a:lnTo>
                <a:lnTo>
                  <a:pt x="1036881" y="5128200"/>
                </a:lnTo>
                <a:lnTo>
                  <a:pt x="1036886" y="5128200"/>
                </a:lnTo>
                <a:lnTo>
                  <a:pt x="1255451" y="5128200"/>
                </a:lnTo>
                <a:lnTo>
                  <a:pt x="1255454" y="5128200"/>
                </a:lnTo>
                <a:lnTo>
                  <a:pt x="1262829" y="5128200"/>
                </a:lnTo>
                <a:lnTo>
                  <a:pt x="1262833" y="5128200"/>
                </a:lnTo>
                <a:lnTo>
                  <a:pt x="1395251" y="5128200"/>
                </a:lnTo>
                <a:lnTo>
                  <a:pt x="1395256" y="5128200"/>
                </a:lnTo>
                <a:lnTo>
                  <a:pt x="1782423" y="5128200"/>
                </a:lnTo>
                <a:lnTo>
                  <a:pt x="1939264" y="5128200"/>
                </a:lnTo>
                <a:lnTo>
                  <a:pt x="1939268" y="5128200"/>
                </a:lnTo>
                <a:lnTo>
                  <a:pt x="2326436" y="5128200"/>
                </a:lnTo>
                <a:lnTo>
                  <a:pt x="2458858" y="5128200"/>
                </a:lnTo>
                <a:lnTo>
                  <a:pt x="2466238" y="5128200"/>
                </a:lnTo>
                <a:lnTo>
                  <a:pt x="2684805" y="5128200"/>
                </a:lnTo>
                <a:lnTo>
                  <a:pt x="3002871" y="5128200"/>
                </a:lnTo>
                <a:lnTo>
                  <a:pt x="3010251" y="5128200"/>
                </a:lnTo>
                <a:lnTo>
                  <a:pt x="3142673" y="5128200"/>
                </a:lnTo>
                <a:lnTo>
                  <a:pt x="3228817" y="5128200"/>
                </a:lnTo>
                <a:lnTo>
                  <a:pt x="3361240" y="5128200"/>
                </a:lnTo>
                <a:lnTo>
                  <a:pt x="3368621" y="5128200"/>
                </a:lnTo>
                <a:lnTo>
                  <a:pt x="3686686" y="5128200"/>
                </a:lnTo>
                <a:lnTo>
                  <a:pt x="3905252" y="5128200"/>
                </a:lnTo>
                <a:lnTo>
                  <a:pt x="3912633" y="5128200"/>
                </a:lnTo>
                <a:lnTo>
                  <a:pt x="4045056" y="5128200"/>
                </a:lnTo>
                <a:lnTo>
                  <a:pt x="4589068" y="5128200"/>
                </a:lnTo>
                <a:cubicBezTo>
                  <a:pt x="4858785" y="5128200"/>
                  <a:pt x="5075839" y="4936789"/>
                  <a:pt x="5075839" y="470207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1D7375FF-B6EA-3517-A314-71F9C02E15ED}"/>
              </a:ext>
            </a:extLst>
          </p:cNvPr>
          <p:cNvSpPr txBox="1">
            <a:spLocks/>
          </p:cNvSpPr>
          <p:nvPr/>
        </p:nvSpPr>
        <p:spPr>
          <a:xfrm>
            <a:off x="629645" y="307773"/>
            <a:ext cx="614767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"Preparing for Common Problems Before They Happen"</a:t>
            </a:r>
          </a:p>
          <a:p>
            <a:pPr>
              <a:lnSpc>
                <a:spcPts val="3720"/>
              </a:lnSpc>
            </a:pPr>
            <a:endParaRPr lang="en-US" dirty="0"/>
          </a:p>
        </p:txBody>
      </p:sp>
      <p:cxnSp>
        <p:nvCxnSpPr>
          <p:cNvPr id="10" name="Straight Connector 9">
            <a:extLst>
              <a:ext uri="{FF2B5EF4-FFF2-40B4-BE49-F238E27FC236}">
                <a16:creationId xmlns:a16="http://schemas.microsoft.com/office/drawing/2014/main" id="{7C07A831-5A91-79F1-393D-5237A2E80C03}"/>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762B447-43CA-B051-D83E-52359661248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57</a:t>
            </a:fld>
            <a:endParaRPr lang="fr-CA" sz="1200" dirty="0"/>
          </a:p>
        </p:txBody>
      </p:sp>
      <p:sp>
        <p:nvSpPr>
          <p:cNvPr id="4" name="Text Placeholder 5">
            <a:extLst>
              <a:ext uri="{FF2B5EF4-FFF2-40B4-BE49-F238E27FC236}">
                <a16:creationId xmlns:a16="http://schemas.microsoft.com/office/drawing/2014/main" id="{822BB0A6-8584-FC0E-199D-A86E143CCE19}"/>
              </a:ext>
            </a:extLst>
          </p:cNvPr>
          <p:cNvSpPr txBox="1">
            <a:spLocks/>
          </p:cNvSpPr>
          <p:nvPr/>
        </p:nvSpPr>
        <p:spPr>
          <a:xfrm>
            <a:off x="629645" y="2188598"/>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48D297A6-AFA3-D577-27EF-A7FACABDAB74}"/>
              </a:ext>
            </a:extLst>
          </p:cNvPr>
          <p:cNvSpPr txBox="1">
            <a:spLocks/>
          </p:cNvSpPr>
          <p:nvPr/>
        </p:nvSpPr>
        <p:spPr>
          <a:xfrm>
            <a:off x="629644" y="2892627"/>
            <a:ext cx="488691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Identify the most common guest issues</a:t>
            </a:r>
            <a:r>
              <a:rPr lang="en-GB" sz="2200" dirty="0">
                <a:solidFill>
                  <a:srgbClr val="414141"/>
                </a:solidFill>
              </a:rPr>
              <a:t>: late check-ins, Wi-Fi problems, noise, unclear appliances.</a:t>
            </a:r>
          </a:p>
          <a:p>
            <a:pPr marL="342900" indent="-342900">
              <a:lnSpc>
                <a:spcPts val="2240"/>
              </a:lnSpc>
              <a:buClr>
                <a:srgbClr val="459597"/>
              </a:buClr>
              <a:buFont typeface="Arial" panose="020B0604020202020204" pitchFamily="34" charset="0"/>
              <a:buChar char="•"/>
            </a:pPr>
            <a:r>
              <a:rPr lang="en-GB" sz="2200" b="1" dirty="0">
                <a:solidFill>
                  <a:srgbClr val="414141"/>
                </a:solidFill>
              </a:rPr>
              <a:t>Add clear info </a:t>
            </a:r>
            <a:r>
              <a:rPr lang="en-GB" sz="2200" dirty="0">
                <a:solidFill>
                  <a:srgbClr val="414141"/>
                </a:solidFill>
              </a:rPr>
              <a:t>to your guest guide, including “what to do if...” instructions.</a:t>
            </a:r>
          </a:p>
          <a:p>
            <a:pPr marL="342900" indent="-342900">
              <a:lnSpc>
                <a:spcPts val="2240"/>
              </a:lnSpc>
              <a:buClr>
                <a:srgbClr val="459597"/>
              </a:buClr>
              <a:buFont typeface="Arial" panose="020B0604020202020204" pitchFamily="34" charset="0"/>
              <a:buChar char="•"/>
            </a:pPr>
            <a:r>
              <a:rPr lang="en-GB" sz="2200" b="1" dirty="0">
                <a:solidFill>
                  <a:srgbClr val="414141"/>
                </a:solidFill>
              </a:rPr>
              <a:t>Set up backup plans for key situations </a:t>
            </a:r>
            <a:r>
              <a:rPr lang="en-GB" sz="2200" dirty="0">
                <a:solidFill>
                  <a:srgbClr val="414141"/>
                </a:solidFill>
              </a:rPr>
              <a:t>(extra keys, alternate contact, emergency numbers).</a:t>
            </a:r>
          </a:p>
          <a:p>
            <a:pPr marL="342900" indent="-342900">
              <a:lnSpc>
                <a:spcPts val="2240"/>
              </a:lnSpc>
              <a:buClr>
                <a:srgbClr val="459597"/>
              </a:buClr>
              <a:buFont typeface="Arial" panose="020B0604020202020204" pitchFamily="34" charset="0"/>
              <a:buChar char="•"/>
            </a:pPr>
            <a:r>
              <a:rPr lang="en-GB" sz="2200" b="1" dirty="0">
                <a:solidFill>
                  <a:srgbClr val="414141"/>
                </a:solidFill>
              </a:rPr>
              <a:t>Leave basic items </a:t>
            </a:r>
            <a:r>
              <a:rPr lang="en-GB" sz="2200" dirty="0">
                <a:solidFill>
                  <a:srgbClr val="414141"/>
                </a:solidFill>
              </a:rPr>
              <a:t>like a flashlight, extra batteries, or a spare charger in case of need.</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2" name="Text Placeholder 1">
            <a:extLst>
              <a:ext uri="{FF2B5EF4-FFF2-40B4-BE49-F238E27FC236}">
                <a16:creationId xmlns:a16="http://schemas.microsoft.com/office/drawing/2014/main" id="{B0A8B64E-52B9-FC53-1BE5-769FEB3EE78F}"/>
              </a:ext>
            </a:extLst>
          </p:cNvPr>
          <p:cNvSpPr txBox="1">
            <a:spLocks/>
          </p:cNvSpPr>
          <p:nvPr/>
        </p:nvSpPr>
        <p:spPr>
          <a:xfrm>
            <a:off x="6607206" y="2270382"/>
            <a:ext cx="4405861"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Use a printed or digital FAQ with quick solutions.</a:t>
            </a:r>
          </a:p>
          <a:p>
            <a:pPr marL="342900" indent="-342900" algn="l">
              <a:lnSpc>
                <a:spcPts val="2340"/>
              </a:lnSpc>
              <a:spcBef>
                <a:spcPts val="0"/>
              </a:spcBef>
              <a:buFont typeface="Arial" panose="020B0604020202020204" pitchFamily="34" charset="0"/>
              <a:buChar char="•"/>
            </a:pPr>
            <a:r>
              <a:rPr lang="en-IE" sz="2200" dirty="0"/>
              <a:t>Keep your phone charged and available during guest check-in periods.</a:t>
            </a:r>
          </a:p>
          <a:p>
            <a:pPr marL="342900" indent="-342900" algn="l">
              <a:lnSpc>
                <a:spcPts val="2340"/>
              </a:lnSpc>
              <a:spcBef>
                <a:spcPts val="0"/>
              </a:spcBef>
              <a:buFont typeface="Arial" panose="020B0604020202020204" pitchFamily="34" charset="0"/>
              <a:buChar char="•"/>
            </a:pPr>
            <a:r>
              <a:rPr lang="en-IE" sz="2200" dirty="0"/>
              <a:t>Use laminated “quick help” cards in key areas (e.g. router reset instructions near the Wi-Fi box).</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5E9930AB-D1C9-6CA1-6E8B-C62C2498688A}"/>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885303" y="4853198"/>
            <a:ext cx="3580276" cy="2659133"/>
          </a:xfrm>
          <a:prstGeom prst="rect">
            <a:avLst/>
          </a:prstGeom>
        </p:spPr>
      </p:pic>
    </p:spTree>
    <p:extLst>
      <p:ext uri="{BB962C8B-B14F-4D97-AF65-F5344CB8AC3E}">
        <p14:creationId xmlns:p14="http://schemas.microsoft.com/office/powerpoint/2010/main" val="32391781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A82591-9C90-FA8A-2F09-7069BC10F8A5}"/>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34605FEF-8A26-20CC-1A88-60C820181C30}"/>
              </a:ext>
            </a:extLst>
          </p:cNvPr>
          <p:cNvSpPr txBox="1">
            <a:spLocks/>
          </p:cNvSpPr>
          <p:nvPr/>
        </p:nvSpPr>
        <p:spPr>
          <a:xfrm>
            <a:off x="629645" y="307773"/>
            <a:ext cx="614767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"Preparing for Common Problems Before They Happen"</a:t>
            </a:r>
          </a:p>
          <a:p>
            <a:pPr>
              <a:lnSpc>
                <a:spcPts val="3720"/>
              </a:lnSpc>
            </a:pPr>
            <a:endParaRPr lang="en-US" dirty="0"/>
          </a:p>
        </p:txBody>
      </p:sp>
      <p:cxnSp>
        <p:nvCxnSpPr>
          <p:cNvPr id="10" name="Straight Connector 9">
            <a:extLst>
              <a:ext uri="{FF2B5EF4-FFF2-40B4-BE49-F238E27FC236}">
                <a16:creationId xmlns:a16="http://schemas.microsoft.com/office/drawing/2014/main" id="{75418094-ED33-3D86-788D-9569C40D1AAB}"/>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776C33E-C1C8-A748-8CBB-439BFE2BC7E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58</a:t>
            </a:fld>
            <a:endParaRPr lang="fr-CA" sz="1200" dirty="0"/>
          </a:p>
        </p:txBody>
      </p:sp>
      <p:sp>
        <p:nvSpPr>
          <p:cNvPr id="4" name="Text Placeholder 5">
            <a:extLst>
              <a:ext uri="{FF2B5EF4-FFF2-40B4-BE49-F238E27FC236}">
                <a16:creationId xmlns:a16="http://schemas.microsoft.com/office/drawing/2014/main" id="{D14C864C-2085-6082-AB75-218960661FB5}"/>
              </a:ext>
            </a:extLst>
          </p:cNvPr>
          <p:cNvSpPr txBox="1">
            <a:spLocks/>
          </p:cNvSpPr>
          <p:nvPr/>
        </p:nvSpPr>
        <p:spPr>
          <a:xfrm>
            <a:off x="629645" y="2188598"/>
            <a:ext cx="49105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A young family has booked a day care during the holidays, due to the advertised variety of children's entertainment. The original babysitter has quit, and you are forced to hire a new person. But will she fulfil expectations? </a:t>
            </a:r>
          </a:p>
          <a:p>
            <a:pPr>
              <a:lnSpc>
                <a:spcPts val="2900"/>
              </a:lnSpc>
            </a:pPr>
            <a:endParaRPr lang="en-US" dirty="0"/>
          </a:p>
        </p:txBody>
      </p:sp>
      <p:sp>
        <p:nvSpPr>
          <p:cNvPr id="5" name="Text Placeholder 4">
            <a:extLst>
              <a:ext uri="{FF2B5EF4-FFF2-40B4-BE49-F238E27FC236}">
                <a16:creationId xmlns:a16="http://schemas.microsoft.com/office/drawing/2014/main" id="{DCF4C835-692E-63FC-37AB-334AA4C6DDFC}"/>
              </a:ext>
            </a:extLst>
          </p:cNvPr>
          <p:cNvSpPr txBox="1">
            <a:spLocks/>
          </p:cNvSpPr>
          <p:nvPr/>
        </p:nvSpPr>
        <p:spPr>
          <a:xfrm>
            <a:off x="6568671" y="2188598"/>
            <a:ext cx="472685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b="1" dirty="0">
                <a:solidFill>
                  <a:srgbClr val="414141"/>
                </a:solidFill>
              </a:rPr>
              <a:t>Be ready for the new guests!</a:t>
            </a: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sz="2200" dirty="0">
                <a:solidFill>
                  <a:srgbClr val="414141"/>
                </a:solidFill>
              </a:rPr>
              <a:t>Invite your children or other younger family members to a trial of care and animation. Keep an eye on things to see if the new worker is suitable for the job</a:t>
            </a:r>
            <a:endParaRPr lang="en-US" sz="2200" dirty="0">
              <a:solidFill>
                <a:srgbClr val="414141"/>
              </a:solidFill>
            </a:endParaRPr>
          </a:p>
        </p:txBody>
      </p:sp>
      <p:pic>
        <p:nvPicPr>
          <p:cNvPr id="3" name="Picture 2">
            <a:extLst>
              <a:ext uri="{FF2B5EF4-FFF2-40B4-BE49-F238E27FC236}">
                <a16:creationId xmlns:a16="http://schemas.microsoft.com/office/drawing/2014/main" id="{31B7A60B-4FEB-6375-09E6-3CCB00CB2F72}"/>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5120902" y="4274410"/>
            <a:ext cx="3580276" cy="2659133"/>
          </a:xfrm>
          <a:prstGeom prst="rect">
            <a:avLst/>
          </a:prstGeom>
        </p:spPr>
      </p:pic>
    </p:spTree>
    <p:extLst>
      <p:ext uri="{BB962C8B-B14F-4D97-AF65-F5344CB8AC3E}">
        <p14:creationId xmlns:p14="http://schemas.microsoft.com/office/powerpoint/2010/main" val="79924790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56AA2-F4B9-BF1F-7771-C49A4AE14FF0}"/>
            </a:ext>
          </a:extLst>
        </p:cNvPr>
        <p:cNvGrpSpPr/>
        <p:nvPr/>
      </p:nvGrpSpPr>
      <p:grpSpPr>
        <a:xfrm>
          <a:off x="0" y="0"/>
          <a:ext cx="0" cy="0"/>
          <a:chOff x="0" y="0"/>
          <a:chExt cx="0" cy="0"/>
        </a:xfrm>
      </p:grpSpPr>
      <p:sp>
        <p:nvSpPr>
          <p:cNvPr id="8" name="Freeform 7">
            <a:extLst>
              <a:ext uri="{FF2B5EF4-FFF2-40B4-BE49-F238E27FC236}">
                <a16:creationId xmlns:a16="http://schemas.microsoft.com/office/drawing/2014/main" id="{577E1EB6-77B9-E8BC-8C49-17B1918B53C6}"/>
              </a:ext>
            </a:extLst>
          </p:cNvPr>
          <p:cNvSpPr/>
          <p:nvPr/>
        </p:nvSpPr>
        <p:spPr>
          <a:xfrm rot="10800000">
            <a:off x="7800239" y="1321442"/>
            <a:ext cx="4391760" cy="4716920"/>
          </a:xfrm>
          <a:custGeom>
            <a:avLst/>
            <a:gdLst>
              <a:gd name="connsiteX0" fmla="*/ 4039834 w 4391760"/>
              <a:gd name="connsiteY0" fmla="*/ 4716920 h 4716920"/>
              <a:gd name="connsiteX1" fmla="*/ 3646523 w 4391760"/>
              <a:gd name="connsiteY1" fmla="*/ 4716920 h 4716920"/>
              <a:gd name="connsiteX2" fmla="*/ 3545447 w 4391760"/>
              <a:gd name="connsiteY2" fmla="*/ 4716920 h 4716920"/>
              <a:gd name="connsiteX3" fmla="*/ 3387428 w 4391760"/>
              <a:gd name="connsiteY3" fmla="*/ 4716920 h 4716920"/>
              <a:gd name="connsiteX4" fmla="*/ 3152137 w 4391760"/>
              <a:gd name="connsiteY4" fmla="*/ 4716920 h 4716920"/>
              <a:gd name="connsiteX5" fmla="*/ 2994117 w 4391760"/>
              <a:gd name="connsiteY5" fmla="*/ 4716920 h 4716920"/>
              <a:gd name="connsiteX6" fmla="*/ 2893042 w 4391760"/>
              <a:gd name="connsiteY6" fmla="*/ 4716920 h 4716920"/>
              <a:gd name="connsiteX7" fmla="*/ 2499731 w 4391760"/>
              <a:gd name="connsiteY7" fmla="*/ 4716920 h 4716920"/>
              <a:gd name="connsiteX8" fmla="*/ 2124077 w 4391760"/>
              <a:gd name="connsiteY8" fmla="*/ 4716920 h 4716920"/>
              <a:gd name="connsiteX9" fmla="*/ 2124075 w 4391760"/>
              <a:gd name="connsiteY9" fmla="*/ 4716920 h 4716920"/>
              <a:gd name="connsiteX10" fmla="*/ 1924914 w 4391760"/>
              <a:gd name="connsiteY10" fmla="*/ 4716920 h 4716920"/>
              <a:gd name="connsiteX11" fmla="*/ 1730767 w 4391760"/>
              <a:gd name="connsiteY11" fmla="*/ 4716920 h 4716920"/>
              <a:gd name="connsiteX12" fmla="*/ 1730763 w 4391760"/>
              <a:gd name="connsiteY12" fmla="*/ 4716920 h 4716920"/>
              <a:gd name="connsiteX13" fmla="*/ 1629692 w 4391760"/>
              <a:gd name="connsiteY13" fmla="*/ 4716920 h 4716920"/>
              <a:gd name="connsiteX14" fmla="*/ 1629690 w 4391760"/>
              <a:gd name="connsiteY14" fmla="*/ 4716920 h 4716920"/>
              <a:gd name="connsiteX15" fmla="*/ 1531603 w 4391760"/>
              <a:gd name="connsiteY15" fmla="*/ 4716920 h 4716920"/>
              <a:gd name="connsiteX16" fmla="*/ 1471671 w 4391760"/>
              <a:gd name="connsiteY16" fmla="*/ 4716920 h 4716920"/>
              <a:gd name="connsiteX17" fmla="*/ 1471669 w 4391760"/>
              <a:gd name="connsiteY17" fmla="*/ 4716920 h 4716920"/>
              <a:gd name="connsiteX18" fmla="*/ 1430528 w 4391760"/>
              <a:gd name="connsiteY18" fmla="*/ 4716920 h 4716920"/>
              <a:gd name="connsiteX19" fmla="*/ 1272508 w 4391760"/>
              <a:gd name="connsiteY19" fmla="*/ 4716920 h 4716920"/>
              <a:gd name="connsiteX20" fmla="*/ 1236381 w 4391760"/>
              <a:gd name="connsiteY20" fmla="*/ 4716920 h 4716920"/>
              <a:gd name="connsiteX21" fmla="*/ 1236379 w 4391760"/>
              <a:gd name="connsiteY21" fmla="*/ 4716920 h 4716920"/>
              <a:gd name="connsiteX22" fmla="*/ 1078361 w 4391760"/>
              <a:gd name="connsiteY22" fmla="*/ 4716920 h 4716920"/>
              <a:gd name="connsiteX23" fmla="*/ 1078359 w 4391760"/>
              <a:gd name="connsiteY23" fmla="*/ 4716920 h 4716920"/>
              <a:gd name="connsiteX24" fmla="*/ 1037218 w 4391760"/>
              <a:gd name="connsiteY24" fmla="*/ 4716920 h 4716920"/>
              <a:gd name="connsiteX25" fmla="*/ 977287 w 4391760"/>
              <a:gd name="connsiteY25" fmla="*/ 4716920 h 4716920"/>
              <a:gd name="connsiteX26" fmla="*/ 977284 w 4391760"/>
              <a:gd name="connsiteY26" fmla="*/ 4716920 h 4716920"/>
              <a:gd name="connsiteX27" fmla="*/ 879197 w 4391760"/>
              <a:gd name="connsiteY27" fmla="*/ 4716920 h 4716920"/>
              <a:gd name="connsiteX28" fmla="*/ 778122 w 4391760"/>
              <a:gd name="connsiteY28" fmla="*/ 4716920 h 4716920"/>
              <a:gd name="connsiteX29" fmla="*/ 776869 w 4391760"/>
              <a:gd name="connsiteY29" fmla="*/ 4716920 h 4716920"/>
              <a:gd name="connsiteX30" fmla="*/ 583976 w 4391760"/>
              <a:gd name="connsiteY30" fmla="*/ 4716920 h 4716920"/>
              <a:gd name="connsiteX31" fmla="*/ 583974 w 4391760"/>
              <a:gd name="connsiteY31" fmla="*/ 4716920 h 4716920"/>
              <a:gd name="connsiteX32" fmla="*/ 541850 w 4391760"/>
              <a:gd name="connsiteY32" fmla="*/ 4716920 h 4716920"/>
              <a:gd name="connsiteX33" fmla="*/ 384812 w 4391760"/>
              <a:gd name="connsiteY33" fmla="*/ 4716920 h 4716920"/>
              <a:gd name="connsiteX34" fmla="*/ 9157 w 4391760"/>
              <a:gd name="connsiteY34" fmla="*/ 4716920 h 4716920"/>
              <a:gd name="connsiteX35" fmla="*/ 9155 w 4391760"/>
              <a:gd name="connsiteY35" fmla="*/ 4716920 h 4716920"/>
              <a:gd name="connsiteX36" fmla="*/ 0 w 4391760"/>
              <a:gd name="connsiteY36" fmla="*/ 4716920 h 4716920"/>
              <a:gd name="connsiteX37" fmla="*/ 0 w 4391760"/>
              <a:gd name="connsiteY37" fmla="*/ 4288056 h 4716920"/>
              <a:gd name="connsiteX38" fmla="*/ 0 w 4391760"/>
              <a:gd name="connsiteY38" fmla="*/ 4200440 h 4716920"/>
              <a:gd name="connsiteX39" fmla="*/ 0 w 4391760"/>
              <a:gd name="connsiteY39" fmla="*/ 3657579 h 4716920"/>
              <a:gd name="connsiteX40" fmla="*/ 0 w 4391760"/>
              <a:gd name="connsiteY40" fmla="*/ 3624456 h 4716920"/>
              <a:gd name="connsiteX41" fmla="*/ 0 w 4391760"/>
              <a:gd name="connsiteY41" fmla="*/ 3228716 h 4716920"/>
              <a:gd name="connsiteX42" fmla="*/ 0 w 4391760"/>
              <a:gd name="connsiteY42" fmla="*/ 3141099 h 4716920"/>
              <a:gd name="connsiteX43" fmla="*/ 0 w 4391760"/>
              <a:gd name="connsiteY43" fmla="*/ 2565115 h 4716920"/>
              <a:gd name="connsiteX44" fmla="*/ 0 w 4391760"/>
              <a:gd name="connsiteY44" fmla="*/ 1360167 h 4716920"/>
              <a:gd name="connsiteX45" fmla="*/ 0 w 4391760"/>
              <a:gd name="connsiteY45" fmla="*/ 1059341 h 4716920"/>
              <a:gd name="connsiteX46" fmla="*/ 0 w 4391760"/>
              <a:gd name="connsiteY46" fmla="*/ 300826 h 4716920"/>
              <a:gd name="connsiteX47" fmla="*/ 0 w 4391760"/>
              <a:gd name="connsiteY47" fmla="*/ 0 h 4716920"/>
              <a:gd name="connsiteX48" fmla="*/ 361080 w 4391760"/>
              <a:gd name="connsiteY48" fmla="*/ 0 h 4716920"/>
              <a:gd name="connsiteX49" fmla="*/ 361080 w 4391760"/>
              <a:gd name="connsiteY49" fmla="*/ 1 h 4716920"/>
              <a:gd name="connsiteX50" fmla="*/ 541851 w 4391760"/>
              <a:gd name="connsiteY50" fmla="*/ 1 h 4716920"/>
              <a:gd name="connsiteX51" fmla="*/ 541851 w 4391760"/>
              <a:gd name="connsiteY51" fmla="*/ 0 h 4716920"/>
              <a:gd name="connsiteX52" fmla="*/ 776869 w 4391760"/>
              <a:gd name="connsiteY52" fmla="*/ 0 h 4716920"/>
              <a:gd name="connsiteX53" fmla="*/ 935899 w 4391760"/>
              <a:gd name="connsiteY53" fmla="*/ 0 h 4716920"/>
              <a:gd name="connsiteX54" fmla="*/ 1329209 w 4391760"/>
              <a:gd name="connsiteY54" fmla="*/ 0 h 4716920"/>
              <a:gd name="connsiteX55" fmla="*/ 1430284 w 4391760"/>
              <a:gd name="connsiteY55" fmla="*/ 0 h 4716920"/>
              <a:gd name="connsiteX56" fmla="*/ 1588304 w 4391760"/>
              <a:gd name="connsiteY56" fmla="*/ 0 h 4716920"/>
              <a:gd name="connsiteX57" fmla="*/ 1823595 w 4391760"/>
              <a:gd name="connsiteY57" fmla="*/ 0 h 4716920"/>
              <a:gd name="connsiteX58" fmla="*/ 1981615 w 4391760"/>
              <a:gd name="connsiteY58" fmla="*/ 0 h 4716920"/>
              <a:gd name="connsiteX59" fmla="*/ 2082689 w 4391760"/>
              <a:gd name="connsiteY59" fmla="*/ 0 h 4716920"/>
              <a:gd name="connsiteX60" fmla="*/ 2476000 w 4391760"/>
              <a:gd name="connsiteY60" fmla="*/ 0 h 4716920"/>
              <a:gd name="connsiteX61" fmla="*/ 2476000 w 4391760"/>
              <a:gd name="connsiteY61" fmla="*/ 1 h 4716920"/>
              <a:gd name="connsiteX62" fmla="*/ 2851658 w 4391760"/>
              <a:gd name="connsiteY62" fmla="*/ 1 h 4716920"/>
              <a:gd name="connsiteX63" fmla="*/ 3244969 w 4391760"/>
              <a:gd name="connsiteY63" fmla="*/ 1 h 4716920"/>
              <a:gd name="connsiteX64" fmla="*/ 3346043 w 4391760"/>
              <a:gd name="connsiteY64" fmla="*/ 1 h 4716920"/>
              <a:gd name="connsiteX65" fmla="*/ 3504065 w 4391760"/>
              <a:gd name="connsiteY65" fmla="*/ 1 h 4716920"/>
              <a:gd name="connsiteX66" fmla="*/ 3739354 w 4391760"/>
              <a:gd name="connsiteY66" fmla="*/ 1 h 4716920"/>
              <a:gd name="connsiteX67" fmla="*/ 3897375 w 4391760"/>
              <a:gd name="connsiteY67" fmla="*/ 1 h 4716920"/>
              <a:gd name="connsiteX68" fmla="*/ 3998449 w 4391760"/>
              <a:gd name="connsiteY68" fmla="*/ 1 h 4716920"/>
              <a:gd name="connsiteX69" fmla="*/ 4391760 w 4391760"/>
              <a:gd name="connsiteY69" fmla="*/ 1 h 4716920"/>
              <a:gd name="connsiteX70" fmla="*/ 4391760 w 4391760"/>
              <a:gd name="connsiteY70" fmla="*/ 407226 h 4716920"/>
              <a:gd name="connsiteX71" fmla="*/ 4391760 w 4391760"/>
              <a:gd name="connsiteY71" fmla="*/ 469170 h 4716920"/>
              <a:gd name="connsiteX72" fmla="*/ 4391760 w 4391760"/>
              <a:gd name="connsiteY72" fmla="*/ 876394 h 4716920"/>
              <a:gd name="connsiteX73" fmla="*/ 4391760 w 4391760"/>
              <a:gd name="connsiteY73" fmla="*/ 1059342 h 4716920"/>
              <a:gd name="connsiteX74" fmla="*/ 4391760 w 4391760"/>
              <a:gd name="connsiteY74" fmla="*/ 1466567 h 4716920"/>
              <a:gd name="connsiteX75" fmla="*/ 4391760 w 4391760"/>
              <a:gd name="connsiteY75" fmla="*/ 1528511 h 4716920"/>
              <a:gd name="connsiteX76" fmla="*/ 4391760 w 4391760"/>
              <a:gd name="connsiteY76" fmla="*/ 1935735 h 4716920"/>
              <a:gd name="connsiteX77" fmla="*/ 4391760 w 4391760"/>
              <a:gd name="connsiteY77" fmla="*/ 2477259 h 4716920"/>
              <a:gd name="connsiteX78" fmla="*/ 4391760 w 4391760"/>
              <a:gd name="connsiteY78" fmla="*/ 2884483 h 4716920"/>
              <a:gd name="connsiteX79" fmla="*/ 4391760 w 4391760"/>
              <a:gd name="connsiteY79" fmla="*/ 2946428 h 4716920"/>
              <a:gd name="connsiteX80" fmla="*/ 4391760 w 4391760"/>
              <a:gd name="connsiteY80" fmla="*/ 3353652 h 4716920"/>
              <a:gd name="connsiteX81" fmla="*/ 4391760 w 4391760"/>
              <a:gd name="connsiteY81" fmla="*/ 3536600 h 4716920"/>
              <a:gd name="connsiteX82" fmla="*/ 4391760 w 4391760"/>
              <a:gd name="connsiteY82" fmla="*/ 3943824 h 4716920"/>
              <a:gd name="connsiteX83" fmla="*/ 4391760 w 4391760"/>
              <a:gd name="connsiteY83" fmla="*/ 4005769 h 4716920"/>
              <a:gd name="connsiteX84" fmla="*/ 4391760 w 4391760"/>
              <a:gd name="connsiteY84" fmla="*/ 4412993 h 4716920"/>
              <a:gd name="connsiteX85" fmla="*/ 4039834 w 4391760"/>
              <a:gd name="connsiteY85" fmla="*/ 4716920 h 4716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391760" h="4716920">
                <a:moveTo>
                  <a:pt x="4039834" y="4716920"/>
                </a:moveTo>
                <a:lnTo>
                  <a:pt x="3646523" y="4716920"/>
                </a:lnTo>
                <a:lnTo>
                  <a:pt x="3545447" y="4716920"/>
                </a:lnTo>
                <a:lnTo>
                  <a:pt x="3387428" y="4716920"/>
                </a:lnTo>
                <a:lnTo>
                  <a:pt x="3152137" y="4716920"/>
                </a:lnTo>
                <a:lnTo>
                  <a:pt x="2994117" y="4716920"/>
                </a:lnTo>
                <a:lnTo>
                  <a:pt x="2893042" y="4716920"/>
                </a:lnTo>
                <a:lnTo>
                  <a:pt x="2499731" y="4716920"/>
                </a:lnTo>
                <a:lnTo>
                  <a:pt x="2124077" y="4716920"/>
                </a:lnTo>
                <a:lnTo>
                  <a:pt x="2124075" y="4716920"/>
                </a:lnTo>
                <a:lnTo>
                  <a:pt x="1924914" y="4716920"/>
                </a:lnTo>
                <a:lnTo>
                  <a:pt x="1730767" y="4716920"/>
                </a:lnTo>
                <a:lnTo>
                  <a:pt x="1730763" y="4716920"/>
                </a:lnTo>
                <a:lnTo>
                  <a:pt x="1629692" y="4716920"/>
                </a:lnTo>
                <a:lnTo>
                  <a:pt x="1629690" y="4716920"/>
                </a:lnTo>
                <a:lnTo>
                  <a:pt x="1531603" y="4716920"/>
                </a:lnTo>
                <a:lnTo>
                  <a:pt x="1471671" y="4716920"/>
                </a:lnTo>
                <a:lnTo>
                  <a:pt x="1471669" y="4716920"/>
                </a:lnTo>
                <a:lnTo>
                  <a:pt x="1430528" y="4716920"/>
                </a:lnTo>
                <a:lnTo>
                  <a:pt x="1272508" y="4716920"/>
                </a:lnTo>
                <a:lnTo>
                  <a:pt x="1236381" y="4716920"/>
                </a:lnTo>
                <a:lnTo>
                  <a:pt x="1236379" y="4716920"/>
                </a:lnTo>
                <a:lnTo>
                  <a:pt x="1078361" y="4716920"/>
                </a:lnTo>
                <a:lnTo>
                  <a:pt x="1078359" y="4716920"/>
                </a:lnTo>
                <a:lnTo>
                  <a:pt x="1037218" y="4716920"/>
                </a:lnTo>
                <a:lnTo>
                  <a:pt x="977287" y="4716920"/>
                </a:lnTo>
                <a:lnTo>
                  <a:pt x="977284" y="4716920"/>
                </a:lnTo>
                <a:lnTo>
                  <a:pt x="879197" y="4716920"/>
                </a:lnTo>
                <a:lnTo>
                  <a:pt x="778122" y="4716920"/>
                </a:lnTo>
                <a:lnTo>
                  <a:pt x="776869" y="4716920"/>
                </a:lnTo>
                <a:lnTo>
                  <a:pt x="583976" y="4716920"/>
                </a:lnTo>
                <a:lnTo>
                  <a:pt x="583974" y="4716920"/>
                </a:lnTo>
                <a:lnTo>
                  <a:pt x="541850" y="4716920"/>
                </a:lnTo>
                <a:lnTo>
                  <a:pt x="384812" y="4716920"/>
                </a:lnTo>
                <a:lnTo>
                  <a:pt x="9157" y="4716920"/>
                </a:lnTo>
                <a:lnTo>
                  <a:pt x="9155" y="4716920"/>
                </a:lnTo>
                <a:lnTo>
                  <a:pt x="0" y="4716920"/>
                </a:lnTo>
                <a:lnTo>
                  <a:pt x="0" y="4288056"/>
                </a:lnTo>
                <a:lnTo>
                  <a:pt x="0" y="4200440"/>
                </a:lnTo>
                <a:lnTo>
                  <a:pt x="0" y="3657579"/>
                </a:lnTo>
                <a:lnTo>
                  <a:pt x="0" y="3624456"/>
                </a:lnTo>
                <a:lnTo>
                  <a:pt x="0" y="3228716"/>
                </a:lnTo>
                <a:lnTo>
                  <a:pt x="0" y="3141099"/>
                </a:lnTo>
                <a:lnTo>
                  <a:pt x="0" y="2565115"/>
                </a:lnTo>
                <a:lnTo>
                  <a:pt x="0" y="1360167"/>
                </a:lnTo>
                <a:lnTo>
                  <a:pt x="0" y="1059341"/>
                </a:lnTo>
                <a:lnTo>
                  <a:pt x="0" y="300826"/>
                </a:lnTo>
                <a:lnTo>
                  <a:pt x="0" y="0"/>
                </a:lnTo>
                <a:lnTo>
                  <a:pt x="361080" y="0"/>
                </a:lnTo>
                <a:lnTo>
                  <a:pt x="361080" y="1"/>
                </a:lnTo>
                <a:lnTo>
                  <a:pt x="541851" y="1"/>
                </a:lnTo>
                <a:lnTo>
                  <a:pt x="541851" y="0"/>
                </a:lnTo>
                <a:lnTo>
                  <a:pt x="776869" y="0"/>
                </a:lnTo>
                <a:lnTo>
                  <a:pt x="935899" y="0"/>
                </a:lnTo>
                <a:lnTo>
                  <a:pt x="1329209" y="0"/>
                </a:lnTo>
                <a:lnTo>
                  <a:pt x="1430284" y="0"/>
                </a:lnTo>
                <a:lnTo>
                  <a:pt x="1588304" y="0"/>
                </a:lnTo>
                <a:lnTo>
                  <a:pt x="1823595" y="0"/>
                </a:lnTo>
                <a:lnTo>
                  <a:pt x="1981615" y="0"/>
                </a:lnTo>
                <a:lnTo>
                  <a:pt x="2082689" y="0"/>
                </a:lnTo>
                <a:lnTo>
                  <a:pt x="2476000" y="0"/>
                </a:lnTo>
                <a:lnTo>
                  <a:pt x="2476000" y="1"/>
                </a:lnTo>
                <a:lnTo>
                  <a:pt x="2851658" y="1"/>
                </a:lnTo>
                <a:lnTo>
                  <a:pt x="3244969" y="1"/>
                </a:lnTo>
                <a:lnTo>
                  <a:pt x="3346043" y="1"/>
                </a:lnTo>
                <a:lnTo>
                  <a:pt x="3504065" y="1"/>
                </a:lnTo>
                <a:lnTo>
                  <a:pt x="3739354" y="1"/>
                </a:lnTo>
                <a:lnTo>
                  <a:pt x="3897375" y="1"/>
                </a:lnTo>
                <a:lnTo>
                  <a:pt x="3998449" y="1"/>
                </a:lnTo>
                <a:lnTo>
                  <a:pt x="4391760" y="1"/>
                </a:lnTo>
                <a:lnTo>
                  <a:pt x="4391760" y="407226"/>
                </a:lnTo>
                <a:lnTo>
                  <a:pt x="4391760" y="469170"/>
                </a:lnTo>
                <a:lnTo>
                  <a:pt x="4391760" y="876394"/>
                </a:lnTo>
                <a:lnTo>
                  <a:pt x="4391760" y="1059342"/>
                </a:lnTo>
                <a:lnTo>
                  <a:pt x="4391760" y="1466567"/>
                </a:lnTo>
                <a:lnTo>
                  <a:pt x="4391760" y="1528511"/>
                </a:lnTo>
                <a:lnTo>
                  <a:pt x="4391760" y="1935735"/>
                </a:lnTo>
                <a:lnTo>
                  <a:pt x="4391760" y="2477259"/>
                </a:lnTo>
                <a:lnTo>
                  <a:pt x="4391760" y="2884483"/>
                </a:lnTo>
                <a:lnTo>
                  <a:pt x="4391760" y="2946428"/>
                </a:lnTo>
                <a:lnTo>
                  <a:pt x="4391760" y="3353652"/>
                </a:lnTo>
                <a:lnTo>
                  <a:pt x="4391760" y="3536600"/>
                </a:lnTo>
                <a:lnTo>
                  <a:pt x="4391760" y="3943824"/>
                </a:lnTo>
                <a:lnTo>
                  <a:pt x="4391760" y="4005769"/>
                </a:lnTo>
                <a:lnTo>
                  <a:pt x="4391760" y="4412993"/>
                </a:lnTo>
                <a:cubicBezTo>
                  <a:pt x="4391760" y="4580400"/>
                  <a:pt x="4234834" y="4716920"/>
                  <a:pt x="4039834" y="4716920"/>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C757199D-B664-A3DA-9842-1F235B7E3FFA}"/>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sz="3600" dirty="0"/>
              <a:t>"Staying Calm and Solving Issues Quickly"</a:t>
            </a:r>
            <a:endParaRPr lang="en-US" sz="3600" dirty="0">
              <a:ea typeface="Calibri"/>
              <a:cs typeface="Calibri"/>
            </a:endParaRPr>
          </a:p>
          <a:p>
            <a:pPr>
              <a:lnSpc>
                <a:spcPts val="3720"/>
              </a:lnSpc>
            </a:pPr>
            <a:endParaRPr lang="en-US" dirty="0"/>
          </a:p>
        </p:txBody>
      </p:sp>
      <p:cxnSp>
        <p:nvCxnSpPr>
          <p:cNvPr id="10" name="Straight Connector 9">
            <a:extLst>
              <a:ext uri="{FF2B5EF4-FFF2-40B4-BE49-F238E27FC236}">
                <a16:creationId xmlns:a16="http://schemas.microsoft.com/office/drawing/2014/main" id="{3BAAF900-B956-6C3A-1603-B0D2D512027D}"/>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6509716-05E8-6981-A59B-9F93D90BFD0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59</a:t>
            </a:fld>
            <a:endParaRPr lang="fr-CA" sz="1200" dirty="0"/>
          </a:p>
        </p:txBody>
      </p:sp>
      <p:sp>
        <p:nvSpPr>
          <p:cNvPr id="4" name="Text Placeholder 5">
            <a:extLst>
              <a:ext uri="{FF2B5EF4-FFF2-40B4-BE49-F238E27FC236}">
                <a16:creationId xmlns:a16="http://schemas.microsoft.com/office/drawing/2014/main" id="{EEDACC9A-B502-C6AD-337C-E7CB7F2684BA}"/>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BB2FB4CE-529C-43A9-6F54-6A4C210B42FB}"/>
              </a:ext>
            </a:extLst>
          </p:cNvPr>
          <p:cNvSpPr txBox="1">
            <a:spLocks/>
          </p:cNvSpPr>
          <p:nvPr/>
        </p:nvSpPr>
        <p:spPr>
          <a:xfrm>
            <a:off x="629644" y="1961808"/>
            <a:ext cx="669819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Respond within 10 - 30 minutes </a:t>
            </a:r>
            <a:r>
              <a:rPr lang="en-GB" sz="2200" dirty="0">
                <a:solidFill>
                  <a:srgbClr val="414141"/>
                </a:solidFill>
              </a:rPr>
              <a:t>whenever possible - even if it’s just to say you’re checking.</a:t>
            </a:r>
          </a:p>
          <a:p>
            <a:pPr marL="342900" indent="-342900">
              <a:lnSpc>
                <a:spcPts val="2240"/>
              </a:lnSpc>
              <a:buClr>
                <a:srgbClr val="459597"/>
              </a:buClr>
              <a:buFont typeface="Arial" panose="020B0604020202020204" pitchFamily="34" charset="0"/>
              <a:buChar char="•"/>
            </a:pPr>
            <a:r>
              <a:rPr lang="en-GB" sz="2200" b="1" dirty="0">
                <a:solidFill>
                  <a:srgbClr val="414141"/>
                </a:solidFill>
              </a:rPr>
              <a:t>Be polite, show empathy</a:t>
            </a:r>
            <a:r>
              <a:rPr lang="en-GB" sz="2200" dirty="0">
                <a:solidFill>
                  <a:srgbClr val="414141"/>
                </a:solidFill>
              </a:rPr>
              <a:t>, and offer a clear next step.</a:t>
            </a:r>
          </a:p>
          <a:p>
            <a:pPr marL="342900" indent="-342900">
              <a:lnSpc>
                <a:spcPts val="2240"/>
              </a:lnSpc>
              <a:buClr>
                <a:srgbClr val="459597"/>
              </a:buClr>
              <a:buFont typeface="Arial" panose="020B0604020202020204" pitchFamily="34" charset="0"/>
              <a:buChar char="•"/>
            </a:pPr>
            <a:r>
              <a:rPr lang="en-GB" sz="2200" b="1" dirty="0">
                <a:solidFill>
                  <a:srgbClr val="414141"/>
                </a:solidFill>
              </a:rPr>
              <a:t>If the guest is upset, listen first, </a:t>
            </a:r>
            <a:r>
              <a:rPr lang="en-GB" sz="2200" dirty="0">
                <a:solidFill>
                  <a:srgbClr val="414141"/>
                </a:solidFill>
              </a:rPr>
              <a:t>thank them for raising the issue, and avoid blaming.</a:t>
            </a:r>
          </a:p>
          <a:p>
            <a:pPr marL="342900" indent="-342900">
              <a:lnSpc>
                <a:spcPts val="2240"/>
              </a:lnSpc>
              <a:buClr>
                <a:srgbClr val="459597"/>
              </a:buClr>
              <a:buFont typeface="Arial" panose="020B0604020202020204" pitchFamily="34" charset="0"/>
              <a:buChar char="•"/>
            </a:pPr>
            <a:r>
              <a:rPr lang="en-GB" sz="2200" b="1" dirty="0">
                <a:solidFill>
                  <a:srgbClr val="414141"/>
                </a:solidFill>
              </a:rPr>
              <a:t>Provide a solution or			           clear timeline: </a:t>
            </a:r>
            <a:r>
              <a:rPr lang="en-GB" sz="2200" dirty="0">
                <a:solidFill>
                  <a:srgbClr val="414141"/>
                </a:solidFill>
              </a:rPr>
              <a:t>“I’ll drop                                                            off a new kettle by                                                                     6 PM,” or “Here’s                                                                          a quick fix for                                                                             the heater.”</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Text Placeholder 1">
            <a:extLst>
              <a:ext uri="{FF2B5EF4-FFF2-40B4-BE49-F238E27FC236}">
                <a16:creationId xmlns:a16="http://schemas.microsoft.com/office/drawing/2014/main" id="{04FBDA5D-2535-C907-AC00-242A9928FC43}"/>
              </a:ext>
            </a:extLst>
          </p:cNvPr>
          <p:cNvSpPr txBox="1">
            <a:spLocks/>
          </p:cNvSpPr>
          <p:nvPr/>
        </p:nvSpPr>
        <p:spPr>
          <a:xfrm>
            <a:off x="8255761" y="1649599"/>
            <a:ext cx="366244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Use calm phrases: “Thanks for letting me know,” “I understand,” “Let’s sort this out together.”</a:t>
            </a:r>
          </a:p>
          <a:p>
            <a:pPr marL="342900" indent="-342900" algn="l">
              <a:lnSpc>
                <a:spcPts val="2340"/>
              </a:lnSpc>
              <a:spcBef>
                <a:spcPts val="0"/>
              </a:spcBef>
              <a:buFont typeface="Arial" panose="020B0604020202020204" pitchFamily="34" charset="0"/>
              <a:buChar char="•"/>
            </a:pPr>
            <a:r>
              <a:rPr lang="en-IE" sz="2200" dirty="0"/>
              <a:t>Keep a small guest support checklist for yourself.</a:t>
            </a:r>
          </a:p>
          <a:p>
            <a:pPr marL="342900" indent="-342900" algn="l">
              <a:lnSpc>
                <a:spcPts val="2340"/>
              </a:lnSpc>
              <a:spcBef>
                <a:spcPts val="0"/>
              </a:spcBef>
              <a:buFont typeface="Arial" panose="020B0604020202020204" pitchFamily="34" charset="0"/>
              <a:buChar char="•"/>
            </a:pPr>
            <a:r>
              <a:rPr lang="en-IE" sz="2200" dirty="0"/>
              <a:t>If using platforms like Airbnb, respond via app so the communication is logged.</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0C471A5E-4A43-4D96-4419-8101AF2D2B9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26701" y="3393339"/>
            <a:ext cx="5404940" cy="3558298"/>
          </a:xfrm>
          <a:prstGeom prst="rect">
            <a:avLst/>
          </a:prstGeom>
          <a:noFill/>
        </p:spPr>
      </p:pic>
      <p:sp>
        <p:nvSpPr>
          <p:cNvPr id="3" name="Text Placeholder 7">
            <a:extLst>
              <a:ext uri="{FF2B5EF4-FFF2-40B4-BE49-F238E27FC236}">
                <a16:creationId xmlns:a16="http://schemas.microsoft.com/office/drawing/2014/main" id="{0A57C4FF-873C-96B7-AB45-54D96F6DA68E}"/>
              </a:ext>
            </a:extLst>
          </p:cNvPr>
          <p:cNvSpPr txBox="1">
            <a:spLocks/>
          </p:cNvSpPr>
          <p:nvPr/>
        </p:nvSpPr>
        <p:spPr>
          <a:xfrm>
            <a:off x="1366521" y="538255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Credit: </a:t>
            </a:r>
            <a:r>
              <a:rPr lang="en-US" sz="1200" dirty="0">
                <a:solidFill>
                  <a:schemeClr val="bg1"/>
                </a:solidFill>
              </a:rPr>
              <a:t>Photo Credit:</a:t>
            </a:r>
          </a:p>
          <a:p>
            <a:pPr marL="0" indent="0" algn="ctr">
              <a:lnSpc>
                <a:spcPts val="1240"/>
              </a:lnSpc>
              <a:spcBef>
                <a:spcPts val="0"/>
              </a:spcBef>
              <a:buNone/>
            </a:pPr>
            <a:r>
              <a:rPr lang="en-US" sz="1200" dirty="0">
                <a:solidFill>
                  <a:schemeClr val="bg1"/>
                </a:solidFill>
              </a:rPr>
              <a:t> The Bubble Hotel, Iceland</a:t>
            </a:r>
          </a:p>
          <a:p>
            <a:pPr marL="0" indent="0" algn="ctr">
              <a:lnSpc>
                <a:spcPts val="1240"/>
              </a:lnSpc>
              <a:spcBef>
                <a:spcPts val="0"/>
              </a:spcBef>
              <a:buNone/>
            </a:pPr>
            <a:endParaRPr lang="en-GB" sz="1200" dirty="0">
              <a:solidFill>
                <a:schemeClr val="bg1"/>
              </a:solidFill>
            </a:endParaRPr>
          </a:p>
        </p:txBody>
      </p:sp>
      <p:pic>
        <p:nvPicPr>
          <p:cNvPr id="11" name="Picture Placeholder 14">
            <a:extLst>
              <a:ext uri="{FF2B5EF4-FFF2-40B4-BE49-F238E27FC236}">
                <a16:creationId xmlns:a16="http://schemas.microsoft.com/office/drawing/2014/main" id="{B8F09F52-7537-DF60-B161-A1648189115F}"/>
              </a:ext>
            </a:extLst>
          </p:cNvPr>
          <p:cNvPicPr>
            <a:picLocks noChangeAspect="1"/>
          </p:cNvPicPr>
          <p:nvPr/>
        </p:nvPicPr>
        <p:blipFill rotWithShape="1">
          <a:blip r:embed="rId3"/>
          <a:srcRect l="209" r="209"/>
          <a:stretch/>
        </p:blipFill>
        <p:spPr>
          <a:xfrm>
            <a:off x="4174804" y="3766177"/>
            <a:ext cx="3935765" cy="2224986"/>
          </a:xfrm>
          <a:prstGeom prst="rect">
            <a:avLst/>
          </a:prstGeom>
        </p:spPr>
      </p:pic>
    </p:spTree>
    <p:extLst>
      <p:ext uri="{BB962C8B-B14F-4D97-AF65-F5344CB8AC3E}">
        <p14:creationId xmlns:p14="http://schemas.microsoft.com/office/powerpoint/2010/main" val="2937409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0" name="Označba mesta slike 9" descr="Slika, ki vsebuje besede na prostem, stavba, rastlina, drevo&#10;&#10;Vsebina, ustvarjena z UI, morda ni pravilna.">
            <a:extLst>
              <a:ext uri="{FF2B5EF4-FFF2-40B4-BE49-F238E27FC236}">
                <a16:creationId xmlns:a16="http://schemas.microsoft.com/office/drawing/2014/main" id="{BBBE35DE-C03A-D589-F473-D21CD7188ED5}"/>
              </a:ext>
            </a:extLst>
          </p:cNvPr>
          <p:cNvPicPr>
            <a:picLocks noGrp="1" noChangeAspect="1"/>
          </p:cNvPicPr>
          <p:nvPr>
            <p:ph type="pic" sz="quarter" idx="19"/>
          </p:nvPr>
        </p:nvPicPr>
        <p:blipFill>
          <a:blip r:embed="rId2"/>
          <a:srcRect l="2084" r="2084"/>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Managing the Guest Journey - Before, During &amp; After the Stay</a:t>
            </a: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6600" b="1" dirty="0"/>
              <a:t>Section 1</a:t>
            </a:r>
            <a:endParaRPr lang="en-GB" sz="6600" b="1" dirty="0"/>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6</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469EC-1A59-3573-4F9C-E95C4C34B108}"/>
            </a:ext>
          </a:extLst>
        </p:cNvPr>
        <p:cNvGrpSpPr/>
        <p:nvPr/>
      </p:nvGrpSpPr>
      <p:grpSpPr>
        <a:xfrm>
          <a:off x="0" y="0"/>
          <a:ext cx="0" cy="0"/>
          <a:chOff x="0" y="0"/>
          <a:chExt cx="0" cy="0"/>
        </a:xfrm>
      </p:grpSpPr>
      <p:sp>
        <p:nvSpPr>
          <p:cNvPr id="8" name="Freeform 7">
            <a:extLst>
              <a:ext uri="{FF2B5EF4-FFF2-40B4-BE49-F238E27FC236}">
                <a16:creationId xmlns:a16="http://schemas.microsoft.com/office/drawing/2014/main" id="{4D5120E3-B76B-4218-33FD-2082580FE9F0}"/>
              </a:ext>
            </a:extLst>
          </p:cNvPr>
          <p:cNvSpPr/>
          <p:nvPr/>
        </p:nvSpPr>
        <p:spPr>
          <a:xfrm rot="5400000" flipH="1">
            <a:off x="6272216" y="1755980"/>
            <a:ext cx="5075839" cy="5128200"/>
          </a:xfrm>
          <a:custGeom>
            <a:avLst/>
            <a:gdLst>
              <a:gd name="connsiteX0" fmla="*/ 5075839 w 5075839"/>
              <a:gd name="connsiteY0" fmla="*/ 4702073 h 5128200"/>
              <a:gd name="connsiteX1" fmla="*/ 5075839 w 5075839"/>
              <a:gd name="connsiteY1" fmla="*/ 4131113 h 5128200"/>
              <a:gd name="connsiteX2" fmla="*/ 5075839 w 5075839"/>
              <a:gd name="connsiteY2" fmla="*/ 4044261 h 5128200"/>
              <a:gd name="connsiteX3" fmla="*/ 5075839 w 5075839"/>
              <a:gd name="connsiteY3" fmla="*/ 3473303 h 5128200"/>
              <a:gd name="connsiteX4" fmla="*/ 5075839 w 5075839"/>
              <a:gd name="connsiteY4" fmla="*/ 1228769 h 5128200"/>
              <a:gd name="connsiteX5" fmla="*/ 5075839 w 5075839"/>
              <a:gd name="connsiteY5" fmla="*/ 657810 h 5128200"/>
              <a:gd name="connsiteX6" fmla="*/ 5075839 w 5075839"/>
              <a:gd name="connsiteY6" fmla="*/ 570960 h 5128200"/>
              <a:gd name="connsiteX7" fmla="*/ 5075839 w 5075839"/>
              <a:gd name="connsiteY7" fmla="*/ 0 h 5128200"/>
              <a:gd name="connsiteX8" fmla="*/ 4531826 w 5075839"/>
              <a:gd name="connsiteY8" fmla="*/ 0 h 5128200"/>
              <a:gd name="connsiteX9" fmla="*/ 4399404 w 5075839"/>
              <a:gd name="connsiteY9" fmla="*/ 0 h 5128200"/>
              <a:gd name="connsiteX10" fmla="*/ 4392026 w 5075839"/>
              <a:gd name="connsiteY10" fmla="*/ 0 h 5128200"/>
              <a:gd name="connsiteX11" fmla="*/ 4173456 w 5075839"/>
              <a:gd name="connsiteY11" fmla="*/ 0 h 5128200"/>
              <a:gd name="connsiteX12" fmla="*/ 3855391 w 5075839"/>
              <a:gd name="connsiteY12" fmla="*/ 0 h 5128200"/>
              <a:gd name="connsiteX13" fmla="*/ 3848013 w 5075839"/>
              <a:gd name="connsiteY13" fmla="*/ 0 h 5128200"/>
              <a:gd name="connsiteX14" fmla="*/ 3715591 w 5075839"/>
              <a:gd name="connsiteY14" fmla="*/ 0 h 5128200"/>
              <a:gd name="connsiteX15" fmla="*/ 3629443 w 5075839"/>
              <a:gd name="connsiteY15" fmla="*/ 0 h 5128200"/>
              <a:gd name="connsiteX16" fmla="*/ 3497021 w 5075839"/>
              <a:gd name="connsiteY16" fmla="*/ 0 h 5128200"/>
              <a:gd name="connsiteX17" fmla="*/ 3489643 w 5075839"/>
              <a:gd name="connsiteY17" fmla="*/ 0 h 5128200"/>
              <a:gd name="connsiteX18" fmla="*/ 3171578 w 5075839"/>
              <a:gd name="connsiteY18" fmla="*/ 0 h 5128200"/>
              <a:gd name="connsiteX19" fmla="*/ 2953008 w 5075839"/>
              <a:gd name="connsiteY19" fmla="*/ 0 h 5128200"/>
              <a:gd name="connsiteX20" fmla="*/ 2945630 w 5075839"/>
              <a:gd name="connsiteY20" fmla="*/ 0 h 5128200"/>
              <a:gd name="connsiteX21" fmla="*/ 2813208 w 5075839"/>
              <a:gd name="connsiteY21" fmla="*/ 0 h 5128200"/>
              <a:gd name="connsiteX22" fmla="*/ 2426034 w 5075839"/>
              <a:gd name="connsiteY22" fmla="*/ 0 h 5128200"/>
              <a:gd name="connsiteX23" fmla="*/ 2269195 w 5075839"/>
              <a:gd name="connsiteY23" fmla="*/ 0 h 5128200"/>
              <a:gd name="connsiteX24" fmla="*/ 1882021 w 5075839"/>
              <a:gd name="connsiteY24" fmla="*/ 0 h 5128200"/>
              <a:gd name="connsiteX25" fmla="*/ 1749599 w 5075839"/>
              <a:gd name="connsiteY25" fmla="*/ 0 h 5128200"/>
              <a:gd name="connsiteX26" fmla="*/ 1742221 w 5075839"/>
              <a:gd name="connsiteY26" fmla="*/ 0 h 5128200"/>
              <a:gd name="connsiteX27" fmla="*/ 1523653 w 5075839"/>
              <a:gd name="connsiteY27" fmla="*/ 0 h 5128200"/>
              <a:gd name="connsiteX28" fmla="*/ 1205586 w 5075839"/>
              <a:gd name="connsiteY28" fmla="*/ 0 h 5128200"/>
              <a:gd name="connsiteX29" fmla="*/ 1198207 w 5075839"/>
              <a:gd name="connsiteY29" fmla="*/ 0 h 5128200"/>
              <a:gd name="connsiteX30" fmla="*/ 1065786 w 5075839"/>
              <a:gd name="connsiteY30" fmla="*/ 0 h 5128200"/>
              <a:gd name="connsiteX31" fmla="*/ 979640 w 5075839"/>
              <a:gd name="connsiteY31" fmla="*/ 0 h 5128200"/>
              <a:gd name="connsiteX32" fmla="*/ 847218 w 5075839"/>
              <a:gd name="connsiteY32" fmla="*/ 0 h 5128200"/>
              <a:gd name="connsiteX33" fmla="*/ 839838 w 5075839"/>
              <a:gd name="connsiteY33" fmla="*/ 0 h 5128200"/>
              <a:gd name="connsiteX34" fmla="*/ 676436 w 5075839"/>
              <a:gd name="connsiteY34" fmla="*/ 0 h 5128200"/>
              <a:gd name="connsiteX35" fmla="*/ 521772 w 5075839"/>
              <a:gd name="connsiteY35" fmla="*/ 0 h 5128200"/>
              <a:gd name="connsiteX36" fmla="*/ 303205 w 5075839"/>
              <a:gd name="connsiteY36" fmla="*/ 0 h 5128200"/>
              <a:gd name="connsiteX37" fmla="*/ 163403 w 5075839"/>
              <a:gd name="connsiteY37" fmla="*/ 0 h 5128200"/>
              <a:gd name="connsiteX38" fmla="*/ 1 w 5075839"/>
              <a:gd name="connsiteY38" fmla="*/ 0 h 5128200"/>
              <a:gd name="connsiteX39" fmla="*/ 1 w 5075839"/>
              <a:gd name="connsiteY39" fmla="*/ 78084 h 5128200"/>
              <a:gd name="connsiteX40" fmla="*/ 1 w 5075839"/>
              <a:gd name="connsiteY40" fmla="*/ 391204 h 5128200"/>
              <a:gd name="connsiteX41" fmla="*/ 1 w 5075839"/>
              <a:gd name="connsiteY41" fmla="*/ 857437 h 5128200"/>
              <a:gd name="connsiteX42" fmla="*/ 1 w 5075839"/>
              <a:gd name="connsiteY42" fmla="*/ 1170557 h 5128200"/>
              <a:gd name="connsiteX43" fmla="*/ 1 w 5075839"/>
              <a:gd name="connsiteY43" fmla="*/ 1370836 h 5128200"/>
              <a:gd name="connsiteX44" fmla="*/ 1 w 5075839"/>
              <a:gd name="connsiteY44" fmla="*/ 2150190 h 5128200"/>
              <a:gd name="connsiteX45" fmla="*/ 0 w 5075839"/>
              <a:gd name="connsiteY45" fmla="*/ 2150190 h 5128200"/>
              <a:gd name="connsiteX46" fmla="*/ 0 w 5075839"/>
              <a:gd name="connsiteY46" fmla="*/ 2894562 h 5128200"/>
              <a:gd name="connsiteX47" fmla="*/ 0 w 5075839"/>
              <a:gd name="connsiteY47" fmla="*/ 3673915 h 5128200"/>
              <a:gd name="connsiteX48" fmla="*/ 0 w 5075839"/>
              <a:gd name="connsiteY48" fmla="*/ 3874194 h 5128200"/>
              <a:gd name="connsiteX49" fmla="*/ 0 w 5075839"/>
              <a:gd name="connsiteY49" fmla="*/ 4187316 h 5128200"/>
              <a:gd name="connsiteX50" fmla="*/ 0 w 5075839"/>
              <a:gd name="connsiteY50" fmla="*/ 4653548 h 5128200"/>
              <a:gd name="connsiteX51" fmla="*/ 0 w 5075839"/>
              <a:gd name="connsiteY51" fmla="*/ 4966669 h 5128200"/>
              <a:gd name="connsiteX52" fmla="*/ 0 w 5075839"/>
              <a:gd name="connsiteY52" fmla="*/ 5128200 h 5128200"/>
              <a:gd name="connsiteX53" fmla="*/ 35003 w 5075839"/>
              <a:gd name="connsiteY53" fmla="*/ 5128200 h 5128200"/>
              <a:gd name="connsiteX54" fmla="*/ 35006 w 5075839"/>
              <a:gd name="connsiteY54" fmla="*/ 5128200 h 5128200"/>
              <a:gd name="connsiteX55" fmla="*/ 360446 w 5075839"/>
              <a:gd name="connsiteY55" fmla="*/ 5128200 h 5128200"/>
              <a:gd name="connsiteX56" fmla="*/ 360451 w 5075839"/>
              <a:gd name="connsiteY56" fmla="*/ 5128200 h 5128200"/>
              <a:gd name="connsiteX57" fmla="*/ 579016 w 5075839"/>
              <a:gd name="connsiteY57" fmla="*/ 5128200 h 5128200"/>
              <a:gd name="connsiteX58" fmla="*/ 579019 w 5075839"/>
              <a:gd name="connsiteY58" fmla="*/ 5128200 h 5128200"/>
              <a:gd name="connsiteX59" fmla="*/ 676435 w 5075839"/>
              <a:gd name="connsiteY59" fmla="*/ 5128200 h 5128200"/>
              <a:gd name="connsiteX60" fmla="*/ 711438 w 5075839"/>
              <a:gd name="connsiteY60" fmla="*/ 5128200 h 5128200"/>
              <a:gd name="connsiteX61" fmla="*/ 711441 w 5075839"/>
              <a:gd name="connsiteY61" fmla="*/ 5128200 h 5128200"/>
              <a:gd name="connsiteX62" fmla="*/ 718816 w 5075839"/>
              <a:gd name="connsiteY62" fmla="*/ 5128200 h 5128200"/>
              <a:gd name="connsiteX63" fmla="*/ 718821 w 5075839"/>
              <a:gd name="connsiteY63" fmla="*/ 5128200 h 5128200"/>
              <a:gd name="connsiteX64" fmla="*/ 1036881 w 5075839"/>
              <a:gd name="connsiteY64" fmla="*/ 5128200 h 5128200"/>
              <a:gd name="connsiteX65" fmla="*/ 1036886 w 5075839"/>
              <a:gd name="connsiteY65" fmla="*/ 5128200 h 5128200"/>
              <a:gd name="connsiteX66" fmla="*/ 1255451 w 5075839"/>
              <a:gd name="connsiteY66" fmla="*/ 5128200 h 5128200"/>
              <a:gd name="connsiteX67" fmla="*/ 1255454 w 5075839"/>
              <a:gd name="connsiteY67" fmla="*/ 5128200 h 5128200"/>
              <a:gd name="connsiteX68" fmla="*/ 1262829 w 5075839"/>
              <a:gd name="connsiteY68" fmla="*/ 5128200 h 5128200"/>
              <a:gd name="connsiteX69" fmla="*/ 1262833 w 5075839"/>
              <a:gd name="connsiteY69" fmla="*/ 5128200 h 5128200"/>
              <a:gd name="connsiteX70" fmla="*/ 1395251 w 5075839"/>
              <a:gd name="connsiteY70" fmla="*/ 5128200 h 5128200"/>
              <a:gd name="connsiteX71" fmla="*/ 1395256 w 5075839"/>
              <a:gd name="connsiteY71" fmla="*/ 5128200 h 5128200"/>
              <a:gd name="connsiteX72" fmla="*/ 1782423 w 5075839"/>
              <a:gd name="connsiteY72" fmla="*/ 5128200 h 5128200"/>
              <a:gd name="connsiteX73" fmla="*/ 1939264 w 5075839"/>
              <a:gd name="connsiteY73" fmla="*/ 5128200 h 5128200"/>
              <a:gd name="connsiteX74" fmla="*/ 1939268 w 5075839"/>
              <a:gd name="connsiteY74" fmla="*/ 5128200 h 5128200"/>
              <a:gd name="connsiteX75" fmla="*/ 2326436 w 5075839"/>
              <a:gd name="connsiteY75" fmla="*/ 5128200 h 5128200"/>
              <a:gd name="connsiteX76" fmla="*/ 2458858 w 5075839"/>
              <a:gd name="connsiteY76" fmla="*/ 5128200 h 5128200"/>
              <a:gd name="connsiteX77" fmla="*/ 2466238 w 5075839"/>
              <a:gd name="connsiteY77" fmla="*/ 5128200 h 5128200"/>
              <a:gd name="connsiteX78" fmla="*/ 2684805 w 5075839"/>
              <a:gd name="connsiteY78" fmla="*/ 5128200 h 5128200"/>
              <a:gd name="connsiteX79" fmla="*/ 3002871 w 5075839"/>
              <a:gd name="connsiteY79" fmla="*/ 5128200 h 5128200"/>
              <a:gd name="connsiteX80" fmla="*/ 3010251 w 5075839"/>
              <a:gd name="connsiteY80" fmla="*/ 5128200 h 5128200"/>
              <a:gd name="connsiteX81" fmla="*/ 3142673 w 5075839"/>
              <a:gd name="connsiteY81" fmla="*/ 5128200 h 5128200"/>
              <a:gd name="connsiteX82" fmla="*/ 3228817 w 5075839"/>
              <a:gd name="connsiteY82" fmla="*/ 5128200 h 5128200"/>
              <a:gd name="connsiteX83" fmla="*/ 3361240 w 5075839"/>
              <a:gd name="connsiteY83" fmla="*/ 5128200 h 5128200"/>
              <a:gd name="connsiteX84" fmla="*/ 3368621 w 5075839"/>
              <a:gd name="connsiteY84" fmla="*/ 5128200 h 5128200"/>
              <a:gd name="connsiteX85" fmla="*/ 3686686 w 5075839"/>
              <a:gd name="connsiteY85" fmla="*/ 5128200 h 5128200"/>
              <a:gd name="connsiteX86" fmla="*/ 3905252 w 5075839"/>
              <a:gd name="connsiteY86" fmla="*/ 5128200 h 5128200"/>
              <a:gd name="connsiteX87" fmla="*/ 3912633 w 5075839"/>
              <a:gd name="connsiteY87" fmla="*/ 5128200 h 5128200"/>
              <a:gd name="connsiteX88" fmla="*/ 4045056 w 5075839"/>
              <a:gd name="connsiteY88" fmla="*/ 5128200 h 5128200"/>
              <a:gd name="connsiteX89" fmla="*/ 4589068 w 5075839"/>
              <a:gd name="connsiteY89" fmla="*/ 5128200 h 5128200"/>
              <a:gd name="connsiteX90" fmla="*/ 5075839 w 5075839"/>
              <a:gd name="connsiteY90" fmla="*/ 4702073 h 512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075839" h="5128200">
                <a:moveTo>
                  <a:pt x="5075839" y="4702073"/>
                </a:moveTo>
                <a:lnTo>
                  <a:pt x="5075839" y="4131113"/>
                </a:lnTo>
                <a:lnTo>
                  <a:pt x="5075839" y="4044261"/>
                </a:lnTo>
                <a:lnTo>
                  <a:pt x="5075839" y="3473303"/>
                </a:lnTo>
                <a:lnTo>
                  <a:pt x="5075839" y="1228769"/>
                </a:lnTo>
                <a:lnTo>
                  <a:pt x="5075839" y="657810"/>
                </a:lnTo>
                <a:lnTo>
                  <a:pt x="5075839" y="570960"/>
                </a:lnTo>
                <a:lnTo>
                  <a:pt x="5075839" y="0"/>
                </a:lnTo>
                <a:lnTo>
                  <a:pt x="4531826" y="0"/>
                </a:lnTo>
                <a:lnTo>
                  <a:pt x="4399404" y="0"/>
                </a:lnTo>
                <a:lnTo>
                  <a:pt x="4392026" y="0"/>
                </a:lnTo>
                <a:lnTo>
                  <a:pt x="4173456" y="0"/>
                </a:lnTo>
                <a:lnTo>
                  <a:pt x="3855391" y="0"/>
                </a:lnTo>
                <a:lnTo>
                  <a:pt x="3848013" y="0"/>
                </a:lnTo>
                <a:lnTo>
                  <a:pt x="3715591" y="0"/>
                </a:lnTo>
                <a:lnTo>
                  <a:pt x="3629443" y="0"/>
                </a:lnTo>
                <a:lnTo>
                  <a:pt x="3497021" y="0"/>
                </a:lnTo>
                <a:lnTo>
                  <a:pt x="3489643" y="0"/>
                </a:lnTo>
                <a:lnTo>
                  <a:pt x="3171578" y="0"/>
                </a:lnTo>
                <a:lnTo>
                  <a:pt x="2953008" y="0"/>
                </a:lnTo>
                <a:lnTo>
                  <a:pt x="2945630" y="0"/>
                </a:lnTo>
                <a:lnTo>
                  <a:pt x="2813208" y="0"/>
                </a:lnTo>
                <a:lnTo>
                  <a:pt x="2426034" y="0"/>
                </a:lnTo>
                <a:lnTo>
                  <a:pt x="2269195" y="0"/>
                </a:lnTo>
                <a:lnTo>
                  <a:pt x="1882021" y="0"/>
                </a:lnTo>
                <a:lnTo>
                  <a:pt x="1749599" y="0"/>
                </a:lnTo>
                <a:lnTo>
                  <a:pt x="1742221" y="0"/>
                </a:lnTo>
                <a:lnTo>
                  <a:pt x="1523653" y="0"/>
                </a:lnTo>
                <a:lnTo>
                  <a:pt x="1205586" y="0"/>
                </a:lnTo>
                <a:lnTo>
                  <a:pt x="1198207" y="0"/>
                </a:lnTo>
                <a:lnTo>
                  <a:pt x="1065786" y="0"/>
                </a:lnTo>
                <a:lnTo>
                  <a:pt x="979640" y="0"/>
                </a:lnTo>
                <a:lnTo>
                  <a:pt x="847218" y="0"/>
                </a:lnTo>
                <a:lnTo>
                  <a:pt x="839838" y="0"/>
                </a:lnTo>
                <a:lnTo>
                  <a:pt x="676436" y="0"/>
                </a:lnTo>
                <a:lnTo>
                  <a:pt x="521772" y="0"/>
                </a:lnTo>
                <a:lnTo>
                  <a:pt x="303205" y="0"/>
                </a:lnTo>
                <a:lnTo>
                  <a:pt x="163403" y="0"/>
                </a:lnTo>
                <a:lnTo>
                  <a:pt x="1" y="0"/>
                </a:lnTo>
                <a:lnTo>
                  <a:pt x="1" y="78084"/>
                </a:lnTo>
                <a:lnTo>
                  <a:pt x="1" y="391204"/>
                </a:lnTo>
                <a:lnTo>
                  <a:pt x="1" y="857437"/>
                </a:lnTo>
                <a:lnTo>
                  <a:pt x="1" y="1170557"/>
                </a:lnTo>
                <a:lnTo>
                  <a:pt x="1" y="1370836"/>
                </a:lnTo>
                <a:lnTo>
                  <a:pt x="1" y="2150190"/>
                </a:lnTo>
                <a:lnTo>
                  <a:pt x="0" y="2150190"/>
                </a:lnTo>
                <a:lnTo>
                  <a:pt x="0" y="2894562"/>
                </a:lnTo>
                <a:lnTo>
                  <a:pt x="0" y="3673915"/>
                </a:lnTo>
                <a:lnTo>
                  <a:pt x="0" y="3874194"/>
                </a:lnTo>
                <a:lnTo>
                  <a:pt x="0" y="4187316"/>
                </a:lnTo>
                <a:lnTo>
                  <a:pt x="0" y="4653548"/>
                </a:lnTo>
                <a:lnTo>
                  <a:pt x="0" y="4966669"/>
                </a:lnTo>
                <a:lnTo>
                  <a:pt x="0" y="5128200"/>
                </a:lnTo>
                <a:lnTo>
                  <a:pt x="35003" y="5128200"/>
                </a:lnTo>
                <a:lnTo>
                  <a:pt x="35006" y="5128200"/>
                </a:lnTo>
                <a:lnTo>
                  <a:pt x="360446" y="5128200"/>
                </a:lnTo>
                <a:lnTo>
                  <a:pt x="360451" y="5128200"/>
                </a:lnTo>
                <a:lnTo>
                  <a:pt x="579016" y="5128200"/>
                </a:lnTo>
                <a:lnTo>
                  <a:pt x="579019" y="5128200"/>
                </a:lnTo>
                <a:lnTo>
                  <a:pt x="676435" y="5128200"/>
                </a:lnTo>
                <a:lnTo>
                  <a:pt x="711438" y="5128200"/>
                </a:lnTo>
                <a:lnTo>
                  <a:pt x="711441" y="5128200"/>
                </a:lnTo>
                <a:lnTo>
                  <a:pt x="718816" y="5128200"/>
                </a:lnTo>
                <a:lnTo>
                  <a:pt x="718821" y="5128200"/>
                </a:lnTo>
                <a:lnTo>
                  <a:pt x="1036881" y="5128200"/>
                </a:lnTo>
                <a:lnTo>
                  <a:pt x="1036886" y="5128200"/>
                </a:lnTo>
                <a:lnTo>
                  <a:pt x="1255451" y="5128200"/>
                </a:lnTo>
                <a:lnTo>
                  <a:pt x="1255454" y="5128200"/>
                </a:lnTo>
                <a:lnTo>
                  <a:pt x="1262829" y="5128200"/>
                </a:lnTo>
                <a:lnTo>
                  <a:pt x="1262833" y="5128200"/>
                </a:lnTo>
                <a:lnTo>
                  <a:pt x="1395251" y="5128200"/>
                </a:lnTo>
                <a:lnTo>
                  <a:pt x="1395256" y="5128200"/>
                </a:lnTo>
                <a:lnTo>
                  <a:pt x="1782423" y="5128200"/>
                </a:lnTo>
                <a:lnTo>
                  <a:pt x="1939264" y="5128200"/>
                </a:lnTo>
                <a:lnTo>
                  <a:pt x="1939268" y="5128200"/>
                </a:lnTo>
                <a:lnTo>
                  <a:pt x="2326436" y="5128200"/>
                </a:lnTo>
                <a:lnTo>
                  <a:pt x="2458858" y="5128200"/>
                </a:lnTo>
                <a:lnTo>
                  <a:pt x="2466238" y="5128200"/>
                </a:lnTo>
                <a:lnTo>
                  <a:pt x="2684805" y="5128200"/>
                </a:lnTo>
                <a:lnTo>
                  <a:pt x="3002871" y="5128200"/>
                </a:lnTo>
                <a:lnTo>
                  <a:pt x="3010251" y="5128200"/>
                </a:lnTo>
                <a:lnTo>
                  <a:pt x="3142673" y="5128200"/>
                </a:lnTo>
                <a:lnTo>
                  <a:pt x="3228817" y="5128200"/>
                </a:lnTo>
                <a:lnTo>
                  <a:pt x="3361240" y="5128200"/>
                </a:lnTo>
                <a:lnTo>
                  <a:pt x="3368621" y="5128200"/>
                </a:lnTo>
                <a:lnTo>
                  <a:pt x="3686686" y="5128200"/>
                </a:lnTo>
                <a:lnTo>
                  <a:pt x="3905252" y="5128200"/>
                </a:lnTo>
                <a:lnTo>
                  <a:pt x="3912633" y="5128200"/>
                </a:lnTo>
                <a:lnTo>
                  <a:pt x="4045056" y="5128200"/>
                </a:lnTo>
                <a:lnTo>
                  <a:pt x="4589068" y="5128200"/>
                </a:lnTo>
                <a:cubicBezTo>
                  <a:pt x="4858785" y="5128200"/>
                  <a:pt x="5075839" y="4936789"/>
                  <a:pt x="5075839" y="470207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BAD05FE5-1549-A5F2-05E9-B8C393A881AF}"/>
              </a:ext>
            </a:extLst>
          </p:cNvPr>
          <p:cNvSpPr txBox="1">
            <a:spLocks/>
          </p:cNvSpPr>
          <p:nvPr/>
        </p:nvSpPr>
        <p:spPr>
          <a:xfrm>
            <a:off x="629645" y="307773"/>
            <a:ext cx="614767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“Turning Problems into Positive Experiences“</a:t>
            </a:r>
          </a:p>
          <a:p>
            <a:pPr>
              <a:lnSpc>
                <a:spcPts val="3720"/>
              </a:lnSpc>
            </a:pPr>
            <a:endParaRPr lang="en-US" dirty="0"/>
          </a:p>
        </p:txBody>
      </p:sp>
      <p:cxnSp>
        <p:nvCxnSpPr>
          <p:cNvPr id="10" name="Straight Connector 9">
            <a:extLst>
              <a:ext uri="{FF2B5EF4-FFF2-40B4-BE49-F238E27FC236}">
                <a16:creationId xmlns:a16="http://schemas.microsoft.com/office/drawing/2014/main" id="{489B53DF-4B06-3453-F0FA-FA3785DFE164}"/>
              </a:ext>
            </a:extLst>
          </p:cNvPr>
          <p:cNvCxnSpPr>
            <a:cxnSpLocks/>
          </p:cNvCxnSpPr>
          <p:nvPr/>
        </p:nvCxnSpPr>
        <p:spPr>
          <a:xfrm>
            <a:off x="0" y="1500714"/>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C4C97D9-ACD6-4D7D-3C8D-60000EF7CE8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60</a:t>
            </a:fld>
            <a:endParaRPr lang="fr-CA" sz="1200" dirty="0"/>
          </a:p>
        </p:txBody>
      </p:sp>
      <p:sp>
        <p:nvSpPr>
          <p:cNvPr id="4" name="Text Placeholder 5">
            <a:extLst>
              <a:ext uri="{FF2B5EF4-FFF2-40B4-BE49-F238E27FC236}">
                <a16:creationId xmlns:a16="http://schemas.microsoft.com/office/drawing/2014/main" id="{77C22BBC-D39B-9CB3-4CFA-33834D8B2E06}"/>
              </a:ext>
            </a:extLst>
          </p:cNvPr>
          <p:cNvSpPr txBox="1">
            <a:spLocks/>
          </p:cNvSpPr>
          <p:nvPr/>
        </p:nvSpPr>
        <p:spPr>
          <a:xfrm>
            <a:off x="629645" y="2188598"/>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30CA3E04-46CD-F921-DAEA-7038187B1AD6}"/>
              </a:ext>
            </a:extLst>
          </p:cNvPr>
          <p:cNvSpPr txBox="1">
            <a:spLocks/>
          </p:cNvSpPr>
          <p:nvPr/>
        </p:nvSpPr>
        <p:spPr>
          <a:xfrm>
            <a:off x="629644" y="2892627"/>
            <a:ext cx="488691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After solving an issue</a:t>
            </a:r>
            <a:r>
              <a:rPr lang="en-GB" sz="2200" dirty="0">
                <a:solidFill>
                  <a:srgbClr val="414141"/>
                </a:solidFill>
              </a:rPr>
              <a:t>, check in with a short message: “Hope everything is better now — let me know if you need anything else.”</a:t>
            </a:r>
          </a:p>
          <a:p>
            <a:pPr marL="342900" indent="-342900">
              <a:lnSpc>
                <a:spcPts val="2240"/>
              </a:lnSpc>
              <a:buClr>
                <a:srgbClr val="459597"/>
              </a:buClr>
              <a:buFont typeface="Arial" panose="020B0604020202020204" pitchFamily="34" charset="0"/>
              <a:buChar char="•"/>
            </a:pPr>
            <a:r>
              <a:rPr lang="en-GB" sz="2200" b="1" dirty="0">
                <a:solidFill>
                  <a:srgbClr val="414141"/>
                </a:solidFill>
              </a:rPr>
              <a:t>Offer a small gesture </a:t>
            </a:r>
            <a:r>
              <a:rPr lang="en-GB" sz="2200" dirty="0">
                <a:solidFill>
                  <a:srgbClr val="414141"/>
                </a:solidFill>
              </a:rPr>
              <a:t>if the issue was serious (e.g. local treat, small discount, late check-out).</a:t>
            </a:r>
          </a:p>
          <a:p>
            <a:pPr marL="342900" indent="-342900">
              <a:lnSpc>
                <a:spcPts val="2240"/>
              </a:lnSpc>
              <a:buClr>
                <a:srgbClr val="459597"/>
              </a:buClr>
              <a:buFont typeface="Arial" panose="020B0604020202020204" pitchFamily="34" charset="0"/>
              <a:buChar char="•"/>
            </a:pPr>
            <a:r>
              <a:rPr lang="en-GB" sz="2200" b="1" dirty="0">
                <a:solidFill>
                  <a:srgbClr val="414141"/>
                </a:solidFill>
              </a:rPr>
              <a:t>Show appreciation for their patience: </a:t>
            </a:r>
            <a:r>
              <a:rPr lang="en-GB" sz="2200" dirty="0">
                <a:solidFill>
                  <a:srgbClr val="414141"/>
                </a:solidFill>
              </a:rPr>
              <a:t>people value being heard.</a:t>
            </a:r>
          </a:p>
          <a:p>
            <a:pPr marL="342900" indent="-342900">
              <a:lnSpc>
                <a:spcPts val="2240"/>
              </a:lnSpc>
              <a:buClr>
                <a:srgbClr val="459597"/>
              </a:buClr>
              <a:buFont typeface="Arial" panose="020B0604020202020204" pitchFamily="34" charset="0"/>
              <a:buChar char="•"/>
            </a:pPr>
            <a:r>
              <a:rPr lang="en-GB" sz="2200" b="1" dirty="0">
                <a:solidFill>
                  <a:srgbClr val="414141"/>
                </a:solidFill>
              </a:rPr>
              <a:t>Follow up after the stay </a:t>
            </a:r>
            <a:r>
              <a:rPr lang="en-GB" sz="2200" dirty="0">
                <a:solidFill>
                  <a:srgbClr val="414141"/>
                </a:solidFill>
              </a:rPr>
              <a:t>to thank them again and show you care.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2" name="Text Placeholder 1">
            <a:extLst>
              <a:ext uri="{FF2B5EF4-FFF2-40B4-BE49-F238E27FC236}">
                <a16:creationId xmlns:a16="http://schemas.microsoft.com/office/drawing/2014/main" id="{B7D05A11-34D8-F8D1-C3AA-4A58C949844E}"/>
              </a:ext>
            </a:extLst>
          </p:cNvPr>
          <p:cNvSpPr txBox="1">
            <a:spLocks/>
          </p:cNvSpPr>
          <p:nvPr/>
        </p:nvSpPr>
        <p:spPr>
          <a:xfrm>
            <a:off x="6607206" y="2270382"/>
            <a:ext cx="389448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Have pre-written messages for follow-ups after resolving an issue.</a:t>
            </a:r>
          </a:p>
          <a:p>
            <a:pPr marL="342900" indent="-342900" algn="l">
              <a:lnSpc>
                <a:spcPts val="2340"/>
              </a:lnSpc>
              <a:spcBef>
                <a:spcPts val="0"/>
              </a:spcBef>
              <a:buFont typeface="Arial" panose="020B0604020202020204" pitchFamily="34" charset="0"/>
              <a:buChar char="•"/>
            </a:pPr>
            <a:r>
              <a:rPr lang="en-IE" sz="2200" dirty="0"/>
              <a:t>Keep a “guest care kit” ready with small tokens or notes.</a:t>
            </a:r>
          </a:p>
          <a:p>
            <a:pPr marL="342900" indent="-342900" algn="l">
              <a:lnSpc>
                <a:spcPts val="2340"/>
              </a:lnSpc>
              <a:spcBef>
                <a:spcPts val="0"/>
              </a:spcBef>
              <a:buFont typeface="Arial" panose="020B0604020202020204" pitchFamily="34" charset="0"/>
              <a:buChar char="•"/>
            </a:pPr>
            <a:r>
              <a:rPr lang="en-IE" sz="2200" dirty="0"/>
              <a:t>Take feedback seriously and update your info or setup based on it.</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6F475EED-6373-EC53-9DBF-7763F57022A0}"/>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885303" y="4853198"/>
            <a:ext cx="3580276" cy="2659133"/>
          </a:xfrm>
          <a:prstGeom prst="rect">
            <a:avLst/>
          </a:prstGeom>
        </p:spPr>
      </p:pic>
    </p:spTree>
    <p:extLst>
      <p:ext uri="{BB962C8B-B14F-4D97-AF65-F5344CB8AC3E}">
        <p14:creationId xmlns:p14="http://schemas.microsoft.com/office/powerpoint/2010/main" val="25561335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09573-AD1A-1B0F-47DE-EAD30AE1B10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6DA5037-E982-FBD6-1CDC-D16B0E437CF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6C9BA5EF-F460-FB54-DC71-14AFCABE7B32}"/>
              </a:ext>
            </a:extLst>
          </p:cNvPr>
          <p:cNvSpPr>
            <a:spLocks noGrp="1"/>
          </p:cNvSpPr>
          <p:nvPr>
            <p:ph type="body" sz="quarter" idx="19"/>
          </p:nvPr>
        </p:nvSpPr>
        <p:spPr>
          <a:xfrm>
            <a:off x="423358" y="941779"/>
            <a:ext cx="1197303" cy="385564"/>
          </a:xfrm>
        </p:spPr>
        <p:txBody>
          <a:bodyPr/>
          <a:lstStyle/>
          <a:p>
            <a:r>
              <a:rPr lang="en-US" dirty="0"/>
              <a:t>05</a:t>
            </a:r>
          </a:p>
        </p:txBody>
      </p:sp>
      <p:sp>
        <p:nvSpPr>
          <p:cNvPr id="7" name="Text Placeholder 6">
            <a:extLst>
              <a:ext uri="{FF2B5EF4-FFF2-40B4-BE49-F238E27FC236}">
                <a16:creationId xmlns:a16="http://schemas.microsoft.com/office/drawing/2014/main" id="{F0649533-976E-707D-1308-B40DD360B389}"/>
              </a:ext>
            </a:extLst>
          </p:cNvPr>
          <p:cNvSpPr>
            <a:spLocks noGrp="1"/>
          </p:cNvSpPr>
          <p:nvPr>
            <p:ph type="body" sz="quarter" idx="16"/>
          </p:nvPr>
        </p:nvSpPr>
        <p:spPr>
          <a:xfrm>
            <a:off x="4061943" y="886031"/>
            <a:ext cx="4866904" cy="803654"/>
          </a:xfrm>
          <a:prstGeom prst="rect">
            <a:avLst/>
          </a:prstGeom>
        </p:spPr>
        <p:txBody>
          <a:bodyPr/>
          <a:lstStyle/>
          <a:p>
            <a:pPr>
              <a:lnSpc>
                <a:spcPts val="2960"/>
              </a:lnSpc>
            </a:pPr>
            <a:r>
              <a:rPr lang="en-GB" dirty="0"/>
              <a:t>Encouraging Reviews, Return Visits &amp; Referrals</a:t>
            </a:r>
          </a:p>
          <a:p>
            <a:pPr>
              <a:lnSpc>
                <a:spcPts val="2960"/>
              </a:lnSpc>
            </a:pPr>
            <a:endParaRPr lang="en-GB" sz="2800" dirty="0"/>
          </a:p>
        </p:txBody>
      </p:sp>
      <p:sp>
        <p:nvSpPr>
          <p:cNvPr id="4" name="Text Placeholder 3">
            <a:extLst>
              <a:ext uri="{FF2B5EF4-FFF2-40B4-BE49-F238E27FC236}">
                <a16:creationId xmlns:a16="http://schemas.microsoft.com/office/drawing/2014/main" id="{67AC3957-9E0B-2A6B-A7F3-147991E83556}"/>
              </a:ext>
            </a:extLst>
          </p:cNvPr>
          <p:cNvSpPr>
            <a:spLocks noGrp="1"/>
          </p:cNvSpPr>
          <p:nvPr>
            <p:ph type="body" sz="quarter" idx="21"/>
          </p:nvPr>
        </p:nvSpPr>
        <p:spPr>
          <a:xfrm>
            <a:off x="4061943" y="2016882"/>
            <a:ext cx="7036480" cy="3773184"/>
          </a:xfrm>
          <a:prstGeom prst="rect">
            <a:avLst/>
          </a:prstGeom>
        </p:spPr>
        <p:txBody>
          <a:bodyPr lIns="91440" tIns="45720" rIns="91440" bIns="45720" anchor="t"/>
          <a:lstStyle/>
          <a:p>
            <a:pPr>
              <a:lnSpc>
                <a:spcPts val="2340"/>
              </a:lnSpc>
            </a:pPr>
            <a:r>
              <a:rPr lang="en-GB" b="0" i="0" dirty="0">
                <a:effectLst/>
                <a:latin typeface="Calibri"/>
                <a:ea typeface="Calibri"/>
                <a:cs typeface="Calibri"/>
              </a:rPr>
              <a:t>Positive reviews are one of the best ways to grow your hosting business. Most guests are happy to leave a review - they just need a little reminder.  You’ll learn when and how to ask in a natural and polite way. We’ll also talk about how to make your stay so memorable that people want to come back. Simple follow-up messages or thank-you notes can help build loyalty. You can also add small extras or offers for returning guests.</a:t>
            </a:r>
          </a:p>
          <a:p>
            <a:pPr>
              <a:lnSpc>
                <a:spcPts val="2340"/>
              </a:lnSpc>
            </a:pPr>
            <a:br>
              <a:rPr lang="en-GB" b="0" i="0" dirty="0">
                <a:effectLst/>
                <a:latin typeface="Calibri"/>
                <a:ea typeface="Calibri"/>
                <a:cs typeface="Calibri"/>
              </a:rPr>
            </a:br>
            <a:r>
              <a:rPr lang="en-GB" b="0" i="0" dirty="0">
                <a:effectLst/>
                <a:latin typeface="Calibri"/>
                <a:ea typeface="Calibri"/>
                <a:cs typeface="Calibri"/>
              </a:rPr>
              <a:t>Guests who feel appreciated often tell their friends and family. That’s how word-of-mouth referrals work - and they are very powerful. This part helps you grow without spending money on ads or big marketing.  Kindness, quality, and follow-up lead to stronger reviews and repeat bookings.</a:t>
            </a:r>
          </a:p>
          <a:p>
            <a:pPr>
              <a:lnSpc>
                <a:spcPts val="2340"/>
              </a:lnSpc>
            </a:pPr>
            <a:endParaRPr lang="en-US" sz="2200" dirty="0"/>
          </a:p>
        </p:txBody>
      </p:sp>
      <p:sp>
        <p:nvSpPr>
          <p:cNvPr id="11" name="Slide Number Placeholder 5">
            <a:extLst>
              <a:ext uri="{FF2B5EF4-FFF2-40B4-BE49-F238E27FC236}">
                <a16:creationId xmlns:a16="http://schemas.microsoft.com/office/drawing/2014/main" id="{3FF29B79-F6CC-69F2-5E32-BACE534E66B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61</a:t>
            </a:fld>
            <a:endParaRPr lang="fr-CA" sz="1200" dirty="0"/>
          </a:p>
        </p:txBody>
      </p:sp>
      <p:pic>
        <p:nvPicPr>
          <p:cNvPr id="2" name="Picture 1">
            <a:extLst>
              <a:ext uri="{FF2B5EF4-FFF2-40B4-BE49-F238E27FC236}">
                <a16:creationId xmlns:a16="http://schemas.microsoft.com/office/drawing/2014/main" id="{07CD9644-393B-ECF1-BC6E-A48BF392F0F4}"/>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1667" y="4460499"/>
            <a:ext cx="3580276" cy="2659133"/>
          </a:xfrm>
          <a:prstGeom prst="rect">
            <a:avLst/>
          </a:prstGeom>
        </p:spPr>
      </p:pic>
    </p:spTree>
    <p:extLst>
      <p:ext uri="{BB962C8B-B14F-4D97-AF65-F5344CB8AC3E}">
        <p14:creationId xmlns:p14="http://schemas.microsoft.com/office/powerpoint/2010/main" val="9771148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EEEBB-BDC9-9789-1946-68A9A8885645}"/>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F3FAC33-A597-B744-E7D4-627F9D67A2FF}"/>
              </a:ext>
            </a:extLst>
          </p:cNvPr>
          <p:cNvSpPr txBox="1">
            <a:spLocks/>
          </p:cNvSpPr>
          <p:nvPr/>
        </p:nvSpPr>
        <p:spPr>
          <a:xfrm>
            <a:off x="629645" y="307773"/>
            <a:ext cx="111979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"Asking for Reviews the Easy Way"</a:t>
            </a:r>
          </a:p>
          <a:p>
            <a:pPr>
              <a:lnSpc>
                <a:spcPts val="3720"/>
              </a:lnSpc>
            </a:pPr>
            <a:endParaRPr lang="en-US" dirty="0"/>
          </a:p>
        </p:txBody>
      </p:sp>
      <p:cxnSp>
        <p:nvCxnSpPr>
          <p:cNvPr id="10" name="Straight Connector 9">
            <a:extLst>
              <a:ext uri="{FF2B5EF4-FFF2-40B4-BE49-F238E27FC236}">
                <a16:creationId xmlns:a16="http://schemas.microsoft.com/office/drawing/2014/main" id="{DAE668EC-7DB0-168B-9256-C78CDBF0581E}"/>
              </a:ext>
            </a:extLst>
          </p:cNvPr>
          <p:cNvCxnSpPr>
            <a:cxnSpLocks/>
          </p:cNvCxnSpPr>
          <p:nvPr/>
        </p:nvCxnSpPr>
        <p:spPr>
          <a:xfrm>
            <a:off x="0" y="1132965"/>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EEA2B904-0470-DC92-A19C-D875EAEDD8E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62</a:t>
            </a:fld>
            <a:endParaRPr lang="fr-CA" sz="1200" dirty="0"/>
          </a:p>
        </p:txBody>
      </p:sp>
      <p:sp>
        <p:nvSpPr>
          <p:cNvPr id="4" name="Text Placeholder 5">
            <a:extLst>
              <a:ext uri="{FF2B5EF4-FFF2-40B4-BE49-F238E27FC236}">
                <a16:creationId xmlns:a16="http://schemas.microsoft.com/office/drawing/2014/main" id="{63121FD7-20C9-B114-46F0-9217B1AF23A8}"/>
              </a:ext>
            </a:extLst>
          </p:cNvPr>
          <p:cNvSpPr txBox="1">
            <a:spLocks/>
          </p:cNvSpPr>
          <p:nvPr/>
        </p:nvSpPr>
        <p:spPr>
          <a:xfrm>
            <a:off x="629645" y="2242386"/>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B8D50C35-88F2-1170-1D15-14C942971846}"/>
              </a:ext>
            </a:extLst>
          </p:cNvPr>
          <p:cNvSpPr txBox="1">
            <a:spLocks/>
          </p:cNvSpPr>
          <p:nvPr/>
        </p:nvSpPr>
        <p:spPr>
          <a:xfrm>
            <a:off x="629645" y="2909644"/>
            <a:ext cx="4493684"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Send a thank-you message </a:t>
            </a:r>
            <a:r>
              <a:rPr lang="en-GB" sz="2200" dirty="0">
                <a:solidFill>
                  <a:srgbClr val="414141"/>
                </a:solidFill>
              </a:rPr>
              <a:t>within 24 hours of checkout, kindly asking for a review.</a:t>
            </a:r>
          </a:p>
          <a:p>
            <a:pPr marL="342900" indent="-342900">
              <a:lnSpc>
                <a:spcPts val="2240"/>
              </a:lnSpc>
              <a:buClr>
                <a:srgbClr val="459597"/>
              </a:buClr>
              <a:buFont typeface="Arial" panose="020B0604020202020204" pitchFamily="34" charset="0"/>
              <a:buChar char="•"/>
            </a:pPr>
            <a:r>
              <a:rPr lang="en-GB" sz="2200" b="1" dirty="0">
                <a:solidFill>
                  <a:srgbClr val="414141"/>
                </a:solidFill>
              </a:rPr>
              <a:t>Keep your message short and warm: </a:t>
            </a:r>
            <a:r>
              <a:rPr lang="en-GB" sz="2200" dirty="0">
                <a:solidFill>
                  <a:srgbClr val="414141"/>
                </a:solidFill>
              </a:rPr>
              <a:t>“It was a pleasure hosting you - I’d really appreciate it if you could leave a quick review.”</a:t>
            </a:r>
          </a:p>
          <a:p>
            <a:pPr marL="342900" indent="-342900">
              <a:lnSpc>
                <a:spcPts val="2240"/>
              </a:lnSpc>
              <a:buClr>
                <a:srgbClr val="459597"/>
              </a:buClr>
              <a:buFont typeface="Arial" panose="020B0604020202020204" pitchFamily="34" charset="0"/>
              <a:buChar char="•"/>
            </a:pPr>
            <a:r>
              <a:rPr lang="en-GB" sz="2200" b="1" dirty="0">
                <a:solidFill>
                  <a:srgbClr val="414141"/>
                </a:solidFill>
              </a:rPr>
              <a:t>Mention that reviews </a:t>
            </a:r>
            <a:r>
              <a:rPr lang="en-GB" sz="2200" dirty="0">
                <a:solidFill>
                  <a:srgbClr val="414141"/>
                </a:solidFill>
              </a:rPr>
              <a:t>help small hosts like you grow.</a:t>
            </a:r>
          </a:p>
          <a:p>
            <a:pPr marL="342900" indent="-342900">
              <a:lnSpc>
                <a:spcPts val="2240"/>
              </a:lnSpc>
              <a:buClr>
                <a:srgbClr val="459597"/>
              </a:buClr>
              <a:buFont typeface="Arial" panose="020B0604020202020204" pitchFamily="34" charset="0"/>
              <a:buChar char="•"/>
            </a:pPr>
            <a:r>
              <a:rPr lang="en-GB" sz="2200" b="1" dirty="0">
                <a:solidFill>
                  <a:srgbClr val="414141"/>
                </a:solidFill>
              </a:rPr>
              <a:t>Avoid asking too early </a:t>
            </a:r>
            <a:r>
              <a:rPr lang="en-GB" sz="2200" dirty="0">
                <a:solidFill>
                  <a:srgbClr val="414141"/>
                </a:solidFill>
              </a:rPr>
              <a:t>- wait until their experience is complete.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0F18F2B5-FA84-EF6E-017F-E16F60203CEA}"/>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14F9B7AF-5ADB-EF23-C9EA-896D35EE8F1C}"/>
              </a:ext>
            </a:extLst>
          </p:cNvPr>
          <p:cNvSpPr txBox="1">
            <a:spLocks/>
          </p:cNvSpPr>
          <p:nvPr/>
        </p:nvSpPr>
        <p:spPr>
          <a:xfrm>
            <a:off x="6002163" y="2290151"/>
            <a:ext cx="459411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Use auto-messages on platforms like Airbnb to schedule review requests.</a:t>
            </a:r>
          </a:p>
          <a:p>
            <a:pPr marL="342900" indent="-342900" algn="l">
              <a:lnSpc>
                <a:spcPts val="2340"/>
              </a:lnSpc>
              <a:spcBef>
                <a:spcPts val="0"/>
              </a:spcBef>
              <a:buFont typeface="Arial" panose="020B0604020202020204" pitchFamily="34" charset="0"/>
              <a:buChar char="•"/>
            </a:pPr>
            <a:r>
              <a:rPr lang="en-IE" sz="2200" dirty="0"/>
              <a:t>Save your review request template in your phone or notes app.</a:t>
            </a:r>
          </a:p>
          <a:p>
            <a:pPr marL="342900" indent="-342900" algn="l">
              <a:lnSpc>
                <a:spcPts val="2340"/>
              </a:lnSpc>
              <a:spcBef>
                <a:spcPts val="0"/>
              </a:spcBef>
              <a:buFont typeface="Arial" panose="020B0604020202020204" pitchFamily="34" charset="0"/>
              <a:buChar char="•"/>
            </a:pPr>
            <a:r>
              <a:rPr lang="en-IE" sz="2200" dirty="0"/>
              <a:t>Include a QR code in your printed guide or check-out instructions that links directly to your review page.</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8DEF524C-AF72-FFCE-F64D-E9B1C8F16DA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23838922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FD5D5-E885-E3BF-8797-2964C5C94A06}"/>
            </a:ext>
          </a:extLst>
        </p:cNvPr>
        <p:cNvGrpSpPr/>
        <p:nvPr/>
      </p:nvGrpSpPr>
      <p:grpSpPr>
        <a:xfrm>
          <a:off x="0" y="0"/>
          <a:ext cx="0" cy="0"/>
          <a:chOff x="0" y="0"/>
          <a:chExt cx="0" cy="0"/>
        </a:xfrm>
      </p:grpSpPr>
      <p:sp>
        <p:nvSpPr>
          <p:cNvPr id="8" name="Freeform 7">
            <a:extLst>
              <a:ext uri="{FF2B5EF4-FFF2-40B4-BE49-F238E27FC236}">
                <a16:creationId xmlns:a16="http://schemas.microsoft.com/office/drawing/2014/main" id="{BAE663D9-A1FF-ECAA-FC94-B77E90129CEE}"/>
              </a:ext>
            </a:extLst>
          </p:cNvPr>
          <p:cNvSpPr/>
          <p:nvPr/>
        </p:nvSpPr>
        <p:spPr>
          <a:xfrm rot="10800000">
            <a:off x="7800239" y="1321442"/>
            <a:ext cx="4391760" cy="4716920"/>
          </a:xfrm>
          <a:custGeom>
            <a:avLst/>
            <a:gdLst>
              <a:gd name="connsiteX0" fmla="*/ 4039834 w 4391760"/>
              <a:gd name="connsiteY0" fmla="*/ 4716920 h 4716920"/>
              <a:gd name="connsiteX1" fmla="*/ 3646523 w 4391760"/>
              <a:gd name="connsiteY1" fmla="*/ 4716920 h 4716920"/>
              <a:gd name="connsiteX2" fmla="*/ 3545447 w 4391760"/>
              <a:gd name="connsiteY2" fmla="*/ 4716920 h 4716920"/>
              <a:gd name="connsiteX3" fmla="*/ 3387428 w 4391760"/>
              <a:gd name="connsiteY3" fmla="*/ 4716920 h 4716920"/>
              <a:gd name="connsiteX4" fmla="*/ 3152137 w 4391760"/>
              <a:gd name="connsiteY4" fmla="*/ 4716920 h 4716920"/>
              <a:gd name="connsiteX5" fmla="*/ 2994117 w 4391760"/>
              <a:gd name="connsiteY5" fmla="*/ 4716920 h 4716920"/>
              <a:gd name="connsiteX6" fmla="*/ 2893042 w 4391760"/>
              <a:gd name="connsiteY6" fmla="*/ 4716920 h 4716920"/>
              <a:gd name="connsiteX7" fmla="*/ 2499731 w 4391760"/>
              <a:gd name="connsiteY7" fmla="*/ 4716920 h 4716920"/>
              <a:gd name="connsiteX8" fmla="*/ 2124077 w 4391760"/>
              <a:gd name="connsiteY8" fmla="*/ 4716920 h 4716920"/>
              <a:gd name="connsiteX9" fmla="*/ 2124075 w 4391760"/>
              <a:gd name="connsiteY9" fmla="*/ 4716920 h 4716920"/>
              <a:gd name="connsiteX10" fmla="*/ 1924914 w 4391760"/>
              <a:gd name="connsiteY10" fmla="*/ 4716920 h 4716920"/>
              <a:gd name="connsiteX11" fmla="*/ 1730767 w 4391760"/>
              <a:gd name="connsiteY11" fmla="*/ 4716920 h 4716920"/>
              <a:gd name="connsiteX12" fmla="*/ 1730763 w 4391760"/>
              <a:gd name="connsiteY12" fmla="*/ 4716920 h 4716920"/>
              <a:gd name="connsiteX13" fmla="*/ 1629692 w 4391760"/>
              <a:gd name="connsiteY13" fmla="*/ 4716920 h 4716920"/>
              <a:gd name="connsiteX14" fmla="*/ 1629690 w 4391760"/>
              <a:gd name="connsiteY14" fmla="*/ 4716920 h 4716920"/>
              <a:gd name="connsiteX15" fmla="*/ 1531603 w 4391760"/>
              <a:gd name="connsiteY15" fmla="*/ 4716920 h 4716920"/>
              <a:gd name="connsiteX16" fmla="*/ 1471671 w 4391760"/>
              <a:gd name="connsiteY16" fmla="*/ 4716920 h 4716920"/>
              <a:gd name="connsiteX17" fmla="*/ 1471669 w 4391760"/>
              <a:gd name="connsiteY17" fmla="*/ 4716920 h 4716920"/>
              <a:gd name="connsiteX18" fmla="*/ 1430528 w 4391760"/>
              <a:gd name="connsiteY18" fmla="*/ 4716920 h 4716920"/>
              <a:gd name="connsiteX19" fmla="*/ 1272508 w 4391760"/>
              <a:gd name="connsiteY19" fmla="*/ 4716920 h 4716920"/>
              <a:gd name="connsiteX20" fmla="*/ 1236381 w 4391760"/>
              <a:gd name="connsiteY20" fmla="*/ 4716920 h 4716920"/>
              <a:gd name="connsiteX21" fmla="*/ 1236379 w 4391760"/>
              <a:gd name="connsiteY21" fmla="*/ 4716920 h 4716920"/>
              <a:gd name="connsiteX22" fmla="*/ 1078361 w 4391760"/>
              <a:gd name="connsiteY22" fmla="*/ 4716920 h 4716920"/>
              <a:gd name="connsiteX23" fmla="*/ 1078359 w 4391760"/>
              <a:gd name="connsiteY23" fmla="*/ 4716920 h 4716920"/>
              <a:gd name="connsiteX24" fmla="*/ 1037218 w 4391760"/>
              <a:gd name="connsiteY24" fmla="*/ 4716920 h 4716920"/>
              <a:gd name="connsiteX25" fmla="*/ 977287 w 4391760"/>
              <a:gd name="connsiteY25" fmla="*/ 4716920 h 4716920"/>
              <a:gd name="connsiteX26" fmla="*/ 977284 w 4391760"/>
              <a:gd name="connsiteY26" fmla="*/ 4716920 h 4716920"/>
              <a:gd name="connsiteX27" fmla="*/ 879197 w 4391760"/>
              <a:gd name="connsiteY27" fmla="*/ 4716920 h 4716920"/>
              <a:gd name="connsiteX28" fmla="*/ 778122 w 4391760"/>
              <a:gd name="connsiteY28" fmla="*/ 4716920 h 4716920"/>
              <a:gd name="connsiteX29" fmla="*/ 776869 w 4391760"/>
              <a:gd name="connsiteY29" fmla="*/ 4716920 h 4716920"/>
              <a:gd name="connsiteX30" fmla="*/ 583976 w 4391760"/>
              <a:gd name="connsiteY30" fmla="*/ 4716920 h 4716920"/>
              <a:gd name="connsiteX31" fmla="*/ 583974 w 4391760"/>
              <a:gd name="connsiteY31" fmla="*/ 4716920 h 4716920"/>
              <a:gd name="connsiteX32" fmla="*/ 541850 w 4391760"/>
              <a:gd name="connsiteY32" fmla="*/ 4716920 h 4716920"/>
              <a:gd name="connsiteX33" fmla="*/ 384812 w 4391760"/>
              <a:gd name="connsiteY33" fmla="*/ 4716920 h 4716920"/>
              <a:gd name="connsiteX34" fmla="*/ 9157 w 4391760"/>
              <a:gd name="connsiteY34" fmla="*/ 4716920 h 4716920"/>
              <a:gd name="connsiteX35" fmla="*/ 9155 w 4391760"/>
              <a:gd name="connsiteY35" fmla="*/ 4716920 h 4716920"/>
              <a:gd name="connsiteX36" fmla="*/ 0 w 4391760"/>
              <a:gd name="connsiteY36" fmla="*/ 4716920 h 4716920"/>
              <a:gd name="connsiteX37" fmla="*/ 0 w 4391760"/>
              <a:gd name="connsiteY37" fmla="*/ 4288056 h 4716920"/>
              <a:gd name="connsiteX38" fmla="*/ 0 w 4391760"/>
              <a:gd name="connsiteY38" fmla="*/ 4200440 h 4716920"/>
              <a:gd name="connsiteX39" fmla="*/ 0 w 4391760"/>
              <a:gd name="connsiteY39" fmla="*/ 3657579 h 4716920"/>
              <a:gd name="connsiteX40" fmla="*/ 0 w 4391760"/>
              <a:gd name="connsiteY40" fmla="*/ 3624456 h 4716920"/>
              <a:gd name="connsiteX41" fmla="*/ 0 w 4391760"/>
              <a:gd name="connsiteY41" fmla="*/ 3228716 h 4716920"/>
              <a:gd name="connsiteX42" fmla="*/ 0 w 4391760"/>
              <a:gd name="connsiteY42" fmla="*/ 3141099 h 4716920"/>
              <a:gd name="connsiteX43" fmla="*/ 0 w 4391760"/>
              <a:gd name="connsiteY43" fmla="*/ 2565115 h 4716920"/>
              <a:gd name="connsiteX44" fmla="*/ 0 w 4391760"/>
              <a:gd name="connsiteY44" fmla="*/ 1360167 h 4716920"/>
              <a:gd name="connsiteX45" fmla="*/ 0 w 4391760"/>
              <a:gd name="connsiteY45" fmla="*/ 1059341 h 4716920"/>
              <a:gd name="connsiteX46" fmla="*/ 0 w 4391760"/>
              <a:gd name="connsiteY46" fmla="*/ 300826 h 4716920"/>
              <a:gd name="connsiteX47" fmla="*/ 0 w 4391760"/>
              <a:gd name="connsiteY47" fmla="*/ 0 h 4716920"/>
              <a:gd name="connsiteX48" fmla="*/ 361080 w 4391760"/>
              <a:gd name="connsiteY48" fmla="*/ 0 h 4716920"/>
              <a:gd name="connsiteX49" fmla="*/ 361080 w 4391760"/>
              <a:gd name="connsiteY49" fmla="*/ 1 h 4716920"/>
              <a:gd name="connsiteX50" fmla="*/ 541851 w 4391760"/>
              <a:gd name="connsiteY50" fmla="*/ 1 h 4716920"/>
              <a:gd name="connsiteX51" fmla="*/ 541851 w 4391760"/>
              <a:gd name="connsiteY51" fmla="*/ 0 h 4716920"/>
              <a:gd name="connsiteX52" fmla="*/ 776869 w 4391760"/>
              <a:gd name="connsiteY52" fmla="*/ 0 h 4716920"/>
              <a:gd name="connsiteX53" fmla="*/ 935899 w 4391760"/>
              <a:gd name="connsiteY53" fmla="*/ 0 h 4716920"/>
              <a:gd name="connsiteX54" fmla="*/ 1329209 w 4391760"/>
              <a:gd name="connsiteY54" fmla="*/ 0 h 4716920"/>
              <a:gd name="connsiteX55" fmla="*/ 1430284 w 4391760"/>
              <a:gd name="connsiteY55" fmla="*/ 0 h 4716920"/>
              <a:gd name="connsiteX56" fmla="*/ 1588304 w 4391760"/>
              <a:gd name="connsiteY56" fmla="*/ 0 h 4716920"/>
              <a:gd name="connsiteX57" fmla="*/ 1823595 w 4391760"/>
              <a:gd name="connsiteY57" fmla="*/ 0 h 4716920"/>
              <a:gd name="connsiteX58" fmla="*/ 1981615 w 4391760"/>
              <a:gd name="connsiteY58" fmla="*/ 0 h 4716920"/>
              <a:gd name="connsiteX59" fmla="*/ 2082689 w 4391760"/>
              <a:gd name="connsiteY59" fmla="*/ 0 h 4716920"/>
              <a:gd name="connsiteX60" fmla="*/ 2476000 w 4391760"/>
              <a:gd name="connsiteY60" fmla="*/ 0 h 4716920"/>
              <a:gd name="connsiteX61" fmla="*/ 2476000 w 4391760"/>
              <a:gd name="connsiteY61" fmla="*/ 1 h 4716920"/>
              <a:gd name="connsiteX62" fmla="*/ 2851658 w 4391760"/>
              <a:gd name="connsiteY62" fmla="*/ 1 h 4716920"/>
              <a:gd name="connsiteX63" fmla="*/ 3244969 w 4391760"/>
              <a:gd name="connsiteY63" fmla="*/ 1 h 4716920"/>
              <a:gd name="connsiteX64" fmla="*/ 3346043 w 4391760"/>
              <a:gd name="connsiteY64" fmla="*/ 1 h 4716920"/>
              <a:gd name="connsiteX65" fmla="*/ 3504065 w 4391760"/>
              <a:gd name="connsiteY65" fmla="*/ 1 h 4716920"/>
              <a:gd name="connsiteX66" fmla="*/ 3739354 w 4391760"/>
              <a:gd name="connsiteY66" fmla="*/ 1 h 4716920"/>
              <a:gd name="connsiteX67" fmla="*/ 3897375 w 4391760"/>
              <a:gd name="connsiteY67" fmla="*/ 1 h 4716920"/>
              <a:gd name="connsiteX68" fmla="*/ 3998449 w 4391760"/>
              <a:gd name="connsiteY68" fmla="*/ 1 h 4716920"/>
              <a:gd name="connsiteX69" fmla="*/ 4391760 w 4391760"/>
              <a:gd name="connsiteY69" fmla="*/ 1 h 4716920"/>
              <a:gd name="connsiteX70" fmla="*/ 4391760 w 4391760"/>
              <a:gd name="connsiteY70" fmla="*/ 407226 h 4716920"/>
              <a:gd name="connsiteX71" fmla="*/ 4391760 w 4391760"/>
              <a:gd name="connsiteY71" fmla="*/ 469170 h 4716920"/>
              <a:gd name="connsiteX72" fmla="*/ 4391760 w 4391760"/>
              <a:gd name="connsiteY72" fmla="*/ 876394 h 4716920"/>
              <a:gd name="connsiteX73" fmla="*/ 4391760 w 4391760"/>
              <a:gd name="connsiteY73" fmla="*/ 1059342 h 4716920"/>
              <a:gd name="connsiteX74" fmla="*/ 4391760 w 4391760"/>
              <a:gd name="connsiteY74" fmla="*/ 1466567 h 4716920"/>
              <a:gd name="connsiteX75" fmla="*/ 4391760 w 4391760"/>
              <a:gd name="connsiteY75" fmla="*/ 1528511 h 4716920"/>
              <a:gd name="connsiteX76" fmla="*/ 4391760 w 4391760"/>
              <a:gd name="connsiteY76" fmla="*/ 1935735 h 4716920"/>
              <a:gd name="connsiteX77" fmla="*/ 4391760 w 4391760"/>
              <a:gd name="connsiteY77" fmla="*/ 2477259 h 4716920"/>
              <a:gd name="connsiteX78" fmla="*/ 4391760 w 4391760"/>
              <a:gd name="connsiteY78" fmla="*/ 2884483 h 4716920"/>
              <a:gd name="connsiteX79" fmla="*/ 4391760 w 4391760"/>
              <a:gd name="connsiteY79" fmla="*/ 2946428 h 4716920"/>
              <a:gd name="connsiteX80" fmla="*/ 4391760 w 4391760"/>
              <a:gd name="connsiteY80" fmla="*/ 3353652 h 4716920"/>
              <a:gd name="connsiteX81" fmla="*/ 4391760 w 4391760"/>
              <a:gd name="connsiteY81" fmla="*/ 3536600 h 4716920"/>
              <a:gd name="connsiteX82" fmla="*/ 4391760 w 4391760"/>
              <a:gd name="connsiteY82" fmla="*/ 3943824 h 4716920"/>
              <a:gd name="connsiteX83" fmla="*/ 4391760 w 4391760"/>
              <a:gd name="connsiteY83" fmla="*/ 4005769 h 4716920"/>
              <a:gd name="connsiteX84" fmla="*/ 4391760 w 4391760"/>
              <a:gd name="connsiteY84" fmla="*/ 4412993 h 4716920"/>
              <a:gd name="connsiteX85" fmla="*/ 4039834 w 4391760"/>
              <a:gd name="connsiteY85" fmla="*/ 4716920 h 4716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391760" h="4716920">
                <a:moveTo>
                  <a:pt x="4039834" y="4716920"/>
                </a:moveTo>
                <a:lnTo>
                  <a:pt x="3646523" y="4716920"/>
                </a:lnTo>
                <a:lnTo>
                  <a:pt x="3545447" y="4716920"/>
                </a:lnTo>
                <a:lnTo>
                  <a:pt x="3387428" y="4716920"/>
                </a:lnTo>
                <a:lnTo>
                  <a:pt x="3152137" y="4716920"/>
                </a:lnTo>
                <a:lnTo>
                  <a:pt x="2994117" y="4716920"/>
                </a:lnTo>
                <a:lnTo>
                  <a:pt x="2893042" y="4716920"/>
                </a:lnTo>
                <a:lnTo>
                  <a:pt x="2499731" y="4716920"/>
                </a:lnTo>
                <a:lnTo>
                  <a:pt x="2124077" y="4716920"/>
                </a:lnTo>
                <a:lnTo>
                  <a:pt x="2124075" y="4716920"/>
                </a:lnTo>
                <a:lnTo>
                  <a:pt x="1924914" y="4716920"/>
                </a:lnTo>
                <a:lnTo>
                  <a:pt x="1730767" y="4716920"/>
                </a:lnTo>
                <a:lnTo>
                  <a:pt x="1730763" y="4716920"/>
                </a:lnTo>
                <a:lnTo>
                  <a:pt x="1629692" y="4716920"/>
                </a:lnTo>
                <a:lnTo>
                  <a:pt x="1629690" y="4716920"/>
                </a:lnTo>
                <a:lnTo>
                  <a:pt x="1531603" y="4716920"/>
                </a:lnTo>
                <a:lnTo>
                  <a:pt x="1471671" y="4716920"/>
                </a:lnTo>
                <a:lnTo>
                  <a:pt x="1471669" y="4716920"/>
                </a:lnTo>
                <a:lnTo>
                  <a:pt x="1430528" y="4716920"/>
                </a:lnTo>
                <a:lnTo>
                  <a:pt x="1272508" y="4716920"/>
                </a:lnTo>
                <a:lnTo>
                  <a:pt x="1236381" y="4716920"/>
                </a:lnTo>
                <a:lnTo>
                  <a:pt x="1236379" y="4716920"/>
                </a:lnTo>
                <a:lnTo>
                  <a:pt x="1078361" y="4716920"/>
                </a:lnTo>
                <a:lnTo>
                  <a:pt x="1078359" y="4716920"/>
                </a:lnTo>
                <a:lnTo>
                  <a:pt x="1037218" y="4716920"/>
                </a:lnTo>
                <a:lnTo>
                  <a:pt x="977287" y="4716920"/>
                </a:lnTo>
                <a:lnTo>
                  <a:pt x="977284" y="4716920"/>
                </a:lnTo>
                <a:lnTo>
                  <a:pt x="879197" y="4716920"/>
                </a:lnTo>
                <a:lnTo>
                  <a:pt x="778122" y="4716920"/>
                </a:lnTo>
                <a:lnTo>
                  <a:pt x="776869" y="4716920"/>
                </a:lnTo>
                <a:lnTo>
                  <a:pt x="583976" y="4716920"/>
                </a:lnTo>
                <a:lnTo>
                  <a:pt x="583974" y="4716920"/>
                </a:lnTo>
                <a:lnTo>
                  <a:pt x="541850" y="4716920"/>
                </a:lnTo>
                <a:lnTo>
                  <a:pt x="384812" y="4716920"/>
                </a:lnTo>
                <a:lnTo>
                  <a:pt x="9157" y="4716920"/>
                </a:lnTo>
                <a:lnTo>
                  <a:pt x="9155" y="4716920"/>
                </a:lnTo>
                <a:lnTo>
                  <a:pt x="0" y="4716920"/>
                </a:lnTo>
                <a:lnTo>
                  <a:pt x="0" y="4288056"/>
                </a:lnTo>
                <a:lnTo>
                  <a:pt x="0" y="4200440"/>
                </a:lnTo>
                <a:lnTo>
                  <a:pt x="0" y="3657579"/>
                </a:lnTo>
                <a:lnTo>
                  <a:pt x="0" y="3624456"/>
                </a:lnTo>
                <a:lnTo>
                  <a:pt x="0" y="3228716"/>
                </a:lnTo>
                <a:lnTo>
                  <a:pt x="0" y="3141099"/>
                </a:lnTo>
                <a:lnTo>
                  <a:pt x="0" y="2565115"/>
                </a:lnTo>
                <a:lnTo>
                  <a:pt x="0" y="1360167"/>
                </a:lnTo>
                <a:lnTo>
                  <a:pt x="0" y="1059341"/>
                </a:lnTo>
                <a:lnTo>
                  <a:pt x="0" y="300826"/>
                </a:lnTo>
                <a:lnTo>
                  <a:pt x="0" y="0"/>
                </a:lnTo>
                <a:lnTo>
                  <a:pt x="361080" y="0"/>
                </a:lnTo>
                <a:lnTo>
                  <a:pt x="361080" y="1"/>
                </a:lnTo>
                <a:lnTo>
                  <a:pt x="541851" y="1"/>
                </a:lnTo>
                <a:lnTo>
                  <a:pt x="541851" y="0"/>
                </a:lnTo>
                <a:lnTo>
                  <a:pt x="776869" y="0"/>
                </a:lnTo>
                <a:lnTo>
                  <a:pt x="935899" y="0"/>
                </a:lnTo>
                <a:lnTo>
                  <a:pt x="1329209" y="0"/>
                </a:lnTo>
                <a:lnTo>
                  <a:pt x="1430284" y="0"/>
                </a:lnTo>
                <a:lnTo>
                  <a:pt x="1588304" y="0"/>
                </a:lnTo>
                <a:lnTo>
                  <a:pt x="1823595" y="0"/>
                </a:lnTo>
                <a:lnTo>
                  <a:pt x="1981615" y="0"/>
                </a:lnTo>
                <a:lnTo>
                  <a:pt x="2082689" y="0"/>
                </a:lnTo>
                <a:lnTo>
                  <a:pt x="2476000" y="0"/>
                </a:lnTo>
                <a:lnTo>
                  <a:pt x="2476000" y="1"/>
                </a:lnTo>
                <a:lnTo>
                  <a:pt x="2851658" y="1"/>
                </a:lnTo>
                <a:lnTo>
                  <a:pt x="3244969" y="1"/>
                </a:lnTo>
                <a:lnTo>
                  <a:pt x="3346043" y="1"/>
                </a:lnTo>
                <a:lnTo>
                  <a:pt x="3504065" y="1"/>
                </a:lnTo>
                <a:lnTo>
                  <a:pt x="3739354" y="1"/>
                </a:lnTo>
                <a:lnTo>
                  <a:pt x="3897375" y="1"/>
                </a:lnTo>
                <a:lnTo>
                  <a:pt x="3998449" y="1"/>
                </a:lnTo>
                <a:lnTo>
                  <a:pt x="4391760" y="1"/>
                </a:lnTo>
                <a:lnTo>
                  <a:pt x="4391760" y="407226"/>
                </a:lnTo>
                <a:lnTo>
                  <a:pt x="4391760" y="469170"/>
                </a:lnTo>
                <a:lnTo>
                  <a:pt x="4391760" y="876394"/>
                </a:lnTo>
                <a:lnTo>
                  <a:pt x="4391760" y="1059342"/>
                </a:lnTo>
                <a:lnTo>
                  <a:pt x="4391760" y="1466567"/>
                </a:lnTo>
                <a:lnTo>
                  <a:pt x="4391760" y="1528511"/>
                </a:lnTo>
                <a:lnTo>
                  <a:pt x="4391760" y="1935735"/>
                </a:lnTo>
                <a:lnTo>
                  <a:pt x="4391760" y="2477259"/>
                </a:lnTo>
                <a:lnTo>
                  <a:pt x="4391760" y="2884483"/>
                </a:lnTo>
                <a:lnTo>
                  <a:pt x="4391760" y="2946428"/>
                </a:lnTo>
                <a:lnTo>
                  <a:pt x="4391760" y="3353652"/>
                </a:lnTo>
                <a:lnTo>
                  <a:pt x="4391760" y="3536600"/>
                </a:lnTo>
                <a:lnTo>
                  <a:pt x="4391760" y="3943824"/>
                </a:lnTo>
                <a:lnTo>
                  <a:pt x="4391760" y="4005769"/>
                </a:lnTo>
                <a:lnTo>
                  <a:pt x="4391760" y="4412993"/>
                </a:lnTo>
                <a:cubicBezTo>
                  <a:pt x="4391760" y="4580400"/>
                  <a:pt x="4234834" y="4716920"/>
                  <a:pt x="4039834" y="4716920"/>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5BEFD668-D95D-1A0F-0500-2C509B69E12C}"/>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"Building Guest Loyalty Through Simple Actions"</a:t>
            </a:r>
          </a:p>
          <a:p>
            <a:pPr>
              <a:lnSpc>
                <a:spcPts val="3720"/>
              </a:lnSpc>
            </a:pPr>
            <a:endParaRPr lang="en-US" dirty="0"/>
          </a:p>
        </p:txBody>
      </p:sp>
      <p:cxnSp>
        <p:nvCxnSpPr>
          <p:cNvPr id="10" name="Straight Connector 9">
            <a:extLst>
              <a:ext uri="{FF2B5EF4-FFF2-40B4-BE49-F238E27FC236}">
                <a16:creationId xmlns:a16="http://schemas.microsoft.com/office/drawing/2014/main" id="{8C73E885-8668-FF02-9AA0-BE55F026EE8E}"/>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FF0F6B77-DFFF-9D9F-7219-3FF6E6A9F49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63</a:t>
            </a:fld>
            <a:endParaRPr lang="fr-CA" sz="1200" dirty="0"/>
          </a:p>
        </p:txBody>
      </p:sp>
      <p:sp>
        <p:nvSpPr>
          <p:cNvPr id="4" name="Text Placeholder 5">
            <a:extLst>
              <a:ext uri="{FF2B5EF4-FFF2-40B4-BE49-F238E27FC236}">
                <a16:creationId xmlns:a16="http://schemas.microsoft.com/office/drawing/2014/main" id="{B1EBAFA6-26C9-6AC7-3520-265CEC7020D0}"/>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745A430A-1673-0492-89CE-B976C5996CE9}"/>
              </a:ext>
            </a:extLst>
          </p:cNvPr>
          <p:cNvSpPr txBox="1">
            <a:spLocks/>
          </p:cNvSpPr>
          <p:nvPr/>
        </p:nvSpPr>
        <p:spPr>
          <a:xfrm>
            <a:off x="629644" y="1961808"/>
            <a:ext cx="669819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lnSpc>
                <a:spcPts val="2240"/>
              </a:lnSpc>
              <a:buClr>
                <a:srgbClr val="459597"/>
              </a:buClr>
              <a:buFont typeface="Arial" panose="020B0604020202020204" pitchFamily="34" charset="0"/>
              <a:buChar char="•"/>
            </a:pPr>
            <a:r>
              <a:rPr lang="en-GB" sz="2200" b="1" dirty="0">
                <a:solidFill>
                  <a:srgbClr val="414141"/>
                </a:solidFill>
              </a:rPr>
              <a:t>Leave a personal thank-you card </a:t>
            </a:r>
            <a:r>
              <a:rPr lang="en-GB" sz="2200" dirty="0">
                <a:solidFill>
                  <a:srgbClr val="414141"/>
                </a:solidFill>
              </a:rPr>
              <a:t>or follow-up email a few days after their stay.</a:t>
            </a:r>
          </a:p>
          <a:p>
            <a:pPr marL="342900" lvl="0" indent="-342900">
              <a:lnSpc>
                <a:spcPts val="2240"/>
              </a:lnSpc>
              <a:buClr>
                <a:srgbClr val="459597"/>
              </a:buClr>
              <a:buFont typeface="Arial" panose="020B0604020202020204" pitchFamily="34" charset="0"/>
              <a:buChar char="•"/>
            </a:pPr>
            <a:r>
              <a:rPr lang="en-GB" sz="2200" b="1" dirty="0">
                <a:solidFill>
                  <a:srgbClr val="414141"/>
                </a:solidFill>
              </a:rPr>
              <a:t>Invite returning guests </a:t>
            </a:r>
            <a:r>
              <a:rPr lang="en-GB" sz="2200" dirty="0">
                <a:solidFill>
                  <a:srgbClr val="414141"/>
                </a:solidFill>
              </a:rPr>
              <a:t>to book directly with a</a:t>
            </a:r>
            <a:r>
              <a:rPr lang="en-GB" sz="2200" b="1" dirty="0">
                <a:solidFill>
                  <a:srgbClr val="414141"/>
                </a:solidFill>
              </a:rPr>
              <a:t> small discount </a:t>
            </a:r>
            <a:r>
              <a:rPr lang="en-GB" sz="2200" dirty="0">
                <a:solidFill>
                  <a:srgbClr val="414141"/>
                </a:solidFill>
              </a:rPr>
              <a:t>or added bonus (e.g. free breakfast).</a:t>
            </a:r>
          </a:p>
          <a:p>
            <a:pPr marL="342900" lvl="0" indent="-342900">
              <a:lnSpc>
                <a:spcPts val="2240"/>
              </a:lnSpc>
              <a:buClr>
                <a:srgbClr val="459597"/>
              </a:buClr>
              <a:buFont typeface="Arial" panose="020B0604020202020204" pitchFamily="34" charset="0"/>
              <a:buChar char="•"/>
            </a:pPr>
            <a:r>
              <a:rPr lang="en-GB" sz="2200" b="1" dirty="0">
                <a:solidFill>
                  <a:srgbClr val="414141"/>
                </a:solidFill>
              </a:rPr>
              <a:t>Mention local events or festivals </a:t>
            </a:r>
            <a:r>
              <a:rPr lang="en-GB" sz="2200" dirty="0">
                <a:solidFill>
                  <a:srgbClr val="414141"/>
                </a:solidFill>
              </a:rPr>
              <a:t>they might want to return for.</a:t>
            </a:r>
          </a:p>
          <a:p>
            <a:pPr marL="342900" lvl="0" indent="-342900">
              <a:lnSpc>
                <a:spcPts val="2240"/>
              </a:lnSpc>
              <a:buClr>
                <a:srgbClr val="459597"/>
              </a:buClr>
              <a:buFont typeface="Arial" panose="020B0604020202020204" pitchFamily="34" charset="0"/>
              <a:buChar char="•"/>
            </a:pPr>
            <a:r>
              <a:rPr lang="en-GB" sz="2200" b="1" dirty="0">
                <a:solidFill>
                  <a:srgbClr val="414141"/>
                </a:solidFill>
              </a:rPr>
              <a:t>Treat every guest like a                                       potential regular </a:t>
            </a:r>
            <a:r>
              <a:rPr lang="en-GB" sz="2200" dirty="0">
                <a:solidFill>
                  <a:srgbClr val="414141"/>
                </a:solidFill>
              </a:rPr>
              <a:t>-                                                                 even if they’re                                                                           visiting only once.</a:t>
            </a: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Text Placeholder 1">
            <a:extLst>
              <a:ext uri="{FF2B5EF4-FFF2-40B4-BE49-F238E27FC236}">
                <a16:creationId xmlns:a16="http://schemas.microsoft.com/office/drawing/2014/main" id="{5052D329-7FF4-953E-85B2-2E1E12B7E4D4}"/>
              </a:ext>
            </a:extLst>
          </p:cNvPr>
          <p:cNvSpPr txBox="1">
            <a:spLocks/>
          </p:cNvSpPr>
          <p:nvPr/>
        </p:nvSpPr>
        <p:spPr>
          <a:xfrm>
            <a:off x="8255761" y="1649599"/>
            <a:ext cx="348071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lvl="0" indent="-342900" algn="l">
              <a:lnSpc>
                <a:spcPts val="2340"/>
              </a:lnSpc>
              <a:spcBef>
                <a:spcPts val="0"/>
              </a:spcBef>
              <a:buFont typeface="Arial" panose="020B0604020202020204" pitchFamily="34" charset="0"/>
              <a:buChar char="•"/>
            </a:pPr>
            <a:r>
              <a:rPr lang="en-IE" sz="2200" dirty="0"/>
              <a:t>Keep a list of past guests and notes about their preferences (e.g., “loved bike tours”).</a:t>
            </a:r>
          </a:p>
          <a:p>
            <a:pPr marL="342900" lvl="0" indent="-342900" algn="l">
              <a:lnSpc>
                <a:spcPts val="2340"/>
              </a:lnSpc>
              <a:spcBef>
                <a:spcPts val="0"/>
              </a:spcBef>
              <a:buFont typeface="Arial" panose="020B0604020202020204" pitchFamily="34" charset="0"/>
              <a:buChar char="•"/>
            </a:pPr>
            <a:r>
              <a:rPr lang="en-IE" sz="2200" dirty="0"/>
              <a:t>Use email or direct messaging (if allowed by the platform) to stay in touch occasionally.</a:t>
            </a:r>
          </a:p>
          <a:p>
            <a:pPr marL="342900" lvl="0" indent="-342900" algn="l">
              <a:lnSpc>
                <a:spcPts val="2340"/>
              </a:lnSpc>
              <a:spcBef>
                <a:spcPts val="0"/>
              </a:spcBef>
              <a:buFont typeface="Arial" panose="020B0604020202020204" pitchFamily="34" charset="0"/>
              <a:buChar char="•"/>
            </a:pPr>
            <a:r>
              <a:rPr lang="en-IE" sz="2200" dirty="0"/>
              <a:t>Offer a “come back soon” card with a simple promo code or contact number.</a:t>
            </a:r>
          </a:p>
          <a:p>
            <a:pPr marL="342900" lvl="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12" name="Picture 11">
            <a:extLst>
              <a:ext uri="{FF2B5EF4-FFF2-40B4-BE49-F238E27FC236}">
                <a16:creationId xmlns:a16="http://schemas.microsoft.com/office/drawing/2014/main" id="{B317C041-FBC8-C68F-800C-1B411517F4F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26701" y="3393339"/>
            <a:ext cx="5404940" cy="3558298"/>
          </a:xfrm>
          <a:prstGeom prst="rect">
            <a:avLst/>
          </a:prstGeom>
          <a:noFill/>
        </p:spPr>
      </p:pic>
      <p:sp>
        <p:nvSpPr>
          <p:cNvPr id="13" name="Text Placeholder 7">
            <a:extLst>
              <a:ext uri="{FF2B5EF4-FFF2-40B4-BE49-F238E27FC236}">
                <a16:creationId xmlns:a16="http://schemas.microsoft.com/office/drawing/2014/main" id="{5873F6A2-B949-A732-EC67-E0640A18BDA5}"/>
              </a:ext>
            </a:extLst>
          </p:cNvPr>
          <p:cNvSpPr txBox="1">
            <a:spLocks/>
          </p:cNvSpPr>
          <p:nvPr/>
        </p:nvSpPr>
        <p:spPr>
          <a:xfrm>
            <a:off x="1366521" y="538255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Credit: </a:t>
            </a:r>
            <a:r>
              <a:rPr lang="en-US" sz="1200" dirty="0">
                <a:solidFill>
                  <a:schemeClr val="bg1"/>
                </a:solidFill>
              </a:rPr>
              <a:t>Photo Credit:</a:t>
            </a:r>
          </a:p>
          <a:p>
            <a:pPr marL="0" indent="0" algn="ctr">
              <a:lnSpc>
                <a:spcPts val="1240"/>
              </a:lnSpc>
              <a:spcBef>
                <a:spcPts val="0"/>
              </a:spcBef>
              <a:buNone/>
            </a:pPr>
            <a:r>
              <a:rPr lang="en-US" sz="1200" dirty="0">
                <a:solidFill>
                  <a:schemeClr val="bg1"/>
                </a:solidFill>
              </a:rPr>
              <a:t> The Bubble Hotel, Iceland</a:t>
            </a:r>
          </a:p>
          <a:p>
            <a:pPr marL="0" indent="0" algn="ctr">
              <a:lnSpc>
                <a:spcPts val="1240"/>
              </a:lnSpc>
              <a:spcBef>
                <a:spcPts val="0"/>
              </a:spcBef>
              <a:buNone/>
            </a:pPr>
            <a:endParaRPr lang="en-GB" sz="1200" dirty="0">
              <a:solidFill>
                <a:schemeClr val="bg1"/>
              </a:solidFill>
            </a:endParaRPr>
          </a:p>
        </p:txBody>
      </p:sp>
      <p:pic>
        <p:nvPicPr>
          <p:cNvPr id="14" name="Picture Placeholder 14">
            <a:extLst>
              <a:ext uri="{FF2B5EF4-FFF2-40B4-BE49-F238E27FC236}">
                <a16:creationId xmlns:a16="http://schemas.microsoft.com/office/drawing/2014/main" id="{972EC591-71CE-BAD5-19C6-B6B73CEA4F4C}"/>
              </a:ext>
            </a:extLst>
          </p:cNvPr>
          <p:cNvPicPr>
            <a:picLocks noChangeAspect="1"/>
          </p:cNvPicPr>
          <p:nvPr/>
        </p:nvPicPr>
        <p:blipFill rotWithShape="1">
          <a:blip r:embed="rId3"/>
          <a:srcRect l="209" r="209"/>
          <a:stretch/>
        </p:blipFill>
        <p:spPr>
          <a:xfrm>
            <a:off x="4174804" y="3766177"/>
            <a:ext cx="3935765" cy="2224986"/>
          </a:xfrm>
          <a:prstGeom prst="rect">
            <a:avLst/>
          </a:prstGeom>
        </p:spPr>
      </p:pic>
    </p:spTree>
    <p:extLst>
      <p:ext uri="{BB962C8B-B14F-4D97-AF65-F5344CB8AC3E}">
        <p14:creationId xmlns:p14="http://schemas.microsoft.com/office/powerpoint/2010/main" val="205756008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sp>
        <p:nvSpPr>
          <p:cNvPr id="14" name="Text Placeholder 2">
            <a:extLst>
              <a:ext uri="{FF2B5EF4-FFF2-40B4-BE49-F238E27FC236}">
                <a16:creationId xmlns:a16="http://schemas.microsoft.com/office/drawing/2014/main" id="{CCC37BB3-CD85-2142-761F-77AE95FC93D3}"/>
              </a:ext>
            </a:extLst>
          </p:cNvPr>
          <p:cNvSpPr>
            <a:spLocks noGrp="1"/>
          </p:cNvSpPr>
          <p:nvPr>
            <p:ph type="body" sz="quarter" idx="18"/>
          </p:nvPr>
        </p:nvSpPr>
        <p:spPr>
          <a:xfrm>
            <a:off x="615337" y="1548294"/>
            <a:ext cx="2975564" cy="1049221"/>
          </a:xfrm>
          <a:prstGeom prst="rect">
            <a:avLst/>
          </a:prstGeom>
        </p:spPr>
        <p:txBody>
          <a:bodyPr/>
          <a:lstStyle/>
          <a:p>
            <a:r>
              <a:rPr lang="en-US" dirty="0"/>
              <a:t>Dispersed hotel </a:t>
            </a:r>
            <a:r>
              <a:rPr lang="en-US" dirty="0" err="1"/>
              <a:t>Jeruzalem</a:t>
            </a:r>
            <a:r>
              <a:rPr lang="en-US" dirty="0"/>
              <a:t>, Slovenia</a:t>
            </a:r>
          </a:p>
          <a:p>
            <a:endParaRPr lang="en-US" dirty="0"/>
          </a:p>
        </p:txBody>
      </p:sp>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Case Study</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903259" y="2019050"/>
            <a:ext cx="5494189"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sl-SI" dirty="0"/>
              <a:t>A dispersed hotel in Jeruzalem, Slovenia connects various accommodation units, wine cellars, culinary spots, and local attractions under </a:t>
            </a:r>
            <a:r>
              <a:rPr lang="sl-SI" b="1" dirty="0"/>
              <a:t>one coordinated guest experience.</a:t>
            </a:r>
            <a:r>
              <a:rPr lang="sl-SI" dirty="0"/>
              <a:t> To fully realize the potential of this model, engaging local stakeholders is essential for creating a </a:t>
            </a:r>
            <a:r>
              <a:rPr lang="sl-SI" b="1" dirty="0"/>
              <a:t>multiplier effect</a:t>
            </a:r>
            <a:r>
              <a:rPr lang="sl-SI" dirty="0"/>
              <a:t> through </a:t>
            </a:r>
            <a:r>
              <a:rPr lang="sl-SI" b="1" dirty="0"/>
              <a:t>joint promotion and shared value creation</a:t>
            </a:r>
            <a:r>
              <a:rPr lang="sl-SI" dirty="0"/>
              <a:t>.</a:t>
            </a:r>
            <a:r>
              <a:rPr lang="en-US" dirty="0"/>
              <a:t> </a:t>
            </a:r>
            <a:r>
              <a:rPr lang="sl-SI" dirty="0">
                <a:ea typeface="Calibri"/>
                <a:cs typeface="Calibri"/>
              </a:rPr>
              <a:t>Offer your guests credibile recommendation and improve your loyalty. </a:t>
            </a:r>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64</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806467" y="613375"/>
            <a:ext cx="4776368"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Guest Loyalty Through Simple Actions</a:t>
            </a:r>
          </a:p>
          <a:p>
            <a:pPr>
              <a:lnSpc>
                <a:spcPts val="3720"/>
              </a:lnSpc>
            </a:pPr>
            <a:endParaRPr lang="en-US" dirty="0"/>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275385"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4714" y="3045072"/>
            <a:ext cx="5840450" cy="3845012"/>
          </a:xfrm>
          <a:prstGeom prst="rect">
            <a:avLst/>
          </a:prstGeom>
          <a:noFill/>
        </p:spPr>
      </p:pic>
      <p:pic>
        <p:nvPicPr>
          <p:cNvPr id="8" name="Picture Placeholder 10" descr="Slika, ki vsebuje besede drevo, posnetek zaslona, zračna fotografija, hiša&#10;&#10;Vsebina, ustvarjena z UI, morda ni pravilna.">
            <a:extLst>
              <a:ext uri="{FF2B5EF4-FFF2-40B4-BE49-F238E27FC236}">
                <a16:creationId xmlns:a16="http://schemas.microsoft.com/office/drawing/2014/main" id="{F6151F57-843D-B29E-3BB7-82670BD33AF2}"/>
              </a:ext>
            </a:extLst>
          </p:cNvPr>
          <p:cNvPicPr>
            <a:picLocks noChangeAspect="1"/>
          </p:cNvPicPr>
          <p:nvPr/>
        </p:nvPicPr>
        <p:blipFill rotWithShape="1">
          <a:blip r:embed="rId4"/>
          <a:srcRect l="15899" r="1395"/>
          <a:stretch/>
        </p:blipFill>
        <p:spPr>
          <a:xfrm>
            <a:off x="672478" y="3460742"/>
            <a:ext cx="4168464" cy="2363595"/>
          </a:xfrm>
          <a:prstGeom prst="rect">
            <a:avLst/>
          </a:prstGeom>
        </p:spPr>
      </p:pic>
      <p:sp>
        <p:nvSpPr>
          <p:cNvPr id="9" name="Oval 8">
            <a:extLst>
              <a:ext uri="{FF2B5EF4-FFF2-40B4-BE49-F238E27FC236}">
                <a16:creationId xmlns:a16="http://schemas.microsoft.com/office/drawing/2014/main" id="{0198D469-22EE-2FA4-84C5-D2DF047C0BB4}"/>
              </a:ext>
            </a:extLst>
          </p:cNvPr>
          <p:cNvSpPr/>
          <p:nvPr/>
        </p:nvSpPr>
        <p:spPr>
          <a:xfrm>
            <a:off x="3696475" y="2113913"/>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E0B06217-9B47-C642-CCD0-8A870C19B845}"/>
              </a:ext>
            </a:extLst>
          </p:cNvPr>
          <p:cNvSpPr/>
          <p:nvPr/>
        </p:nvSpPr>
        <p:spPr>
          <a:xfrm>
            <a:off x="3694591" y="2099366"/>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5">
                  <a:extLst>
                    <a:ext uri="{A12FA001-AC4F-418D-AE19-62706E023703}">
                      <ahyp:hlinkClr xmlns:ahyp="http://schemas.microsoft.com/office/drawing/2018/hyperlinkcolor" val="tx"/>
                    </a:ext>
                  </a:extLst>
                </a:hlinkClick>
              </a:rPr>
              <a:t>Watch</a:t>
            </a:r>
            <a:endParaRPr lang="en-IE" sz="2800" b="1" dirty="0">
              <a:solidFill>
                <a:schemeClr val="bg1"/>
              </a:solidFill>
            </a:endParaRPr>
          </a:p>
        </p:txBody>
      </p:sp>
      <p:sp>
        <p:nvSpPr>
          <p:cNvPr id="11" name="Text Placeholder 5">
            <a:extLst>
              <a:ext uri="{FF2B5EF4-FFF2-40B4-BE49-F238E27FC236}">
                <a16:creationId xmlns:a16="http://schemas.microsoft.com/office/drawing/2014/main" id="{20A245A7-F68A-C0C2-6B17-39B40A74C9B9}"/>
              </a:ext>
            </a:extLst>
          </p:cNvPr>
          <p:cNvSpPr txBox="1">
            <a:spLocks/>
          </p:cNvSpPr>
          <p:nvPr/>
        </p:nvSpPr>
        <p:spPr>
          <a:xfrm>
            <a:off x="4627433" y="5303262"/>
            <a:ext cx="2953721" cy="452458"/>
          </a:xfrm>
          <a:prstGeom prst="rect">
            <a:avLst/>
          </a:prstGeom>
          <a:solidFill>
            <a:srgbClr val="EC7C69"/>
          </a:solidFill>
        </p:spPr>
        <p:txBody>
          <a:bodyPr lIns="91440" tIns="45720" rIns="91440" bIns="4572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200" dirty="0">
                <a:solidFill>
                  <a:schemeClr val="bg1"/>
                </a:solidFill>
                <a:latin typeface="Calibri"/>
                <a:ea typeface="Calibri"/>
                <a:cs typeface="Calibri"/>
              </a:rPr>
              <a:t>Photo Credit: Dispersed hotel </a:t>
            </a:r>
            <a:r>
              <a:rPr lang="en-GB" sz="1200" dirty="0" err="1">
                <a:solidFill>
                  <a:schemeClr val="bg1"/>
                </a:solidFill>
                <a:latin typeface="Calibri"/>
                <a:ea typeface="Calibri"/>
                <a:cs typeface="Calibri"/>
              </a:rPr>
              <a:t>Jeruzalem</a:t>
            </a:r>
            <a:endParaRPr lang="en-GB" sz="1200" dirty="0">
              <a:solidFill>
                <a:schemeClr val="bg1"/>
              </a:solidFill>
              <a:latin typeface="Calibri"/>
              <a:ea typeface="Calibri"/>
              <a:cs typeface="Calibri"/>
            </a:endParaRPr>
          </a:p>
        </p:txBody>
      </p:sp>
    </p:spTree>
    <p:extLst>
      <p:ext uri="{BB962C8B-B14F-4D97-AF65-F5344CB8AC3E}">
        <p14:creationId xmlns:p14="http://schemas.microsoft.com/office/powerpoint/2010/main" val="407494107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2C33E-91A3-D0DF-F485-8D24B214701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8DE3321E-9E87-2CA4-36B6-1AB1C41D100D}"/>
              </a:ext>
            </a:extLst>
          </p:cNvPr>
          <p:cNvSpPr txBox="1">
            <a:spLocks/>
          </p:cNvSpPr>
          <p:nvPr/>
        </p:nvSpPr>
        <p:spPr>
          <a:xfrm>
            <a:off x="629645" y="307773"/>
            <a:ext cx="1119791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"How Word-of-Mouth Can Grow Your Business"</a:t>
            </a:r>
          </a:p>
        </p:txBody>
      </p:sp>
      <p:cxnSp>
        <p:nvCxnSpPr>
          <p:cNvPr id="10" name="Straight Connector 9">
            <a:extLst>
              <a:ext uri="{FF2B5EF4-FFF2-40B4-BE49-F238E27FC236}">
                <a16:creationId xmlns:a16="http://schemas.microsoft.com/office/drawing/2014/main" id="{59AC6F03-5E9E-1D82-96FB-81C1C954FF88}"/>
              </a:ext>
            </a:extLst>
          </p:cNvPr>
          <p:cNvCxnSpPr>
            <a:cxnSpLocks/>
          </p:cNvCxnSpPr>
          <p:nvPr/>
        </p:nvCxnSpPr>
        <p:spPr>
          <a:xfrm>
            <a:off x="0" y="1132965"/>
            <a:ext cx="65686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53B6BF7E-6A0D-7549-BB16-7B1ED400994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65</a:t>
            </a:fld>
            <a:endParaRPr lang="fr-CA" sz="1200" dirty="0"/>
          </a:p>
        </p:txBody>
      </p:sp>
      <p:sp>
        <p:nvSpPr>
          <p:cNvPr id="4" name="Text Placeholder 5">
            <a:extLst>
              <a:ext uri="{FF2B5EF4-FFF2-40B4-BE49-F238E27FC236}">
                <a16:creationId xmlns:a16="http://schemas.microsoft.com/office/drawing/2014/main" id="{81F4A08F-611A-E8F4-A6BE-58E59D109D13}"/>
              </a:ext>
            </a:extLst>
          </p:cNvPr>
          <p:cNvSpPr txBox="1">
            <a:spLocks/>
          </p:cNvSpPr>
          <p:nvPr/>
        </p:nvSpPr>
        <p:spPr>
          <a:xfrm>
            <a:off x="629645" y="2187685"/>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8B13ABF8-7B55-1A3A-F580-E36A94FE5FE8}"/>
              </a:ext>
            </a:extLst>
          </p:cNvPr>
          <p:cNvSpPr txBox="1">
            <a:spLocks/>
          </p:cNvSpPr>
          <p:nvPr/>
        </p:nvSpPr>
        <p:spPr>
          <a:xfrm>
            <a:off x="631007" y="2892627"/>
            <a:ext cx="4493684"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414141"/>
                </a:solidFill>
              </a:rPr>
              <a:t>Encourage guests to recommend </a:t>
            </a:r>
            <a:r>
              <a:rPr lang="en-GB" sz="2200" dirty="0">
                <a:solidFill>
                  <a:srgbClr val="414141"/>
                </a:solidFill>
              </a:rPr>
              <a:t>your place to friends or family.</a:t>
            </a:r>
          </a:p>
          <a:p>
            <a:pPr marL="342900" indent="-342900">
              <a:lnSpc>
                <a:spcPts val="2240"/>
              </a:lnSpc>
              <a:buClr>
                <a:srgbClr val="459597"/>
              </a:buClr>
              <a:buFont typeface="Arial" panose="020B0604020202020204" pitchFamily="34" charset="0"/>
              <a:buChar char="•"/>
            </a:pPr>
            <a:r>
              <a:rPr lang="en-GB" sz="2200" b="1" dirty="0">
                <a:solidFill>
                  <a:srgbClr val="414141"/>
                </a:solidFill>
              </a:rPr>
              <a:t>Say something like: </a:t>
            </a:r>
            <a:r>
              <a:rPr lang="en-GB" sz="2200" dirty="0">
                <a:solidFill>
                  <a:srgbClr val="414141"/>
                </a:solidFill>
              </a:rPr>
              <a:t>“If you know someone visiting Maribor, feel free to share my contact - I’d love to host them!”</a:t>
            </a:r>
          </a:p>
          <a:p>
            <a:pPr marL="342900" indent="-342900">
              <a:lnSpc>
                <a:spcPts val="2240"/>
              </a:lnSpc>
              <a:buClr>
                <a:srgbClr val="459597"/>
              </a:buClr>
              <a:buFont typeface="Arial" panose="020B0604020202020204" pitchFamily="34" charset="0"/>
              <a:buChar char="•"/>
            </a:pPr>
            <a:r>
              <a:rPr lang="en-GB" sz="2200" b="1" dirty="0">
                <a:solidFill>
                  <a:srgbClr val="414141"/>
                </a:solidFill>
              </a:rPr>
              <a:t>Make it easy to share </a:t>
            </a:r>
            <a:r>
              <a:rPr lang="en-GB" sz="2200" dirty="0">
                <a:solidFill>
                  <a:srgbClr val="414141"/>
                </a:solidFill>
              </a:rPr>
              <a:t>by offering a business card or Instagram handle.</a:t>
            </a:r>
          </a:p>
          <a:p>
            <a:pPr marL="342900" indent="-342900">
              <a:lnSpc>
                <a:spcPts val="2240"/>
              </a:lnSpc>
              <a:buClr>
                <a:srgbClr val="459597"/>
              </a:buClr>
              <a:buFont typeface="Arial" panose="020B0604020202020204" pitchFamily="34" charset="0"/>
              <a:buChar char="•"/>
            </a:pPr>
            <a:r>
              <a:rPr lang="en-GB" sz="2200" b="1" dirty="0">
                <a:solidFill>
                  <a:srgbClr val="414141"/>
                </a:solidFill>
              </a:rPr>
              <a:t>Ask for permission to share guest photos or stories </a:t>
            </a:r>
            <a:r>
              <a:rPr lang="en-GB" sz="2200" dirty="0">
                <a:solidFill>
                  <a:srgbClr val="414141"/>
                </a:solidFill>
              </a:rPr>
              <a:t>(if they post and tag you). Sharing authentic guest experiences builds trust and attracts potential guests.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lvl="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6" name="Freeform 5">
            <a:extLst>
              <a:ext uri="{FF2B5EF4-FFF2-40B4-BE49-F238E27FC236}">
                <a16:creationId xmlns:a16="http://schemas.microsoft.com/office/drawing/2014/main" id="{C43163D8-3A93-592B-08EB-237C28DE9EDF}"/>
              </a:ext>
            </a:extLst>
          </p:cNvPr>
          <p:cNvSpPr/>
          <p:nvPr/>
        </p:nvSpPr>
        <p:spPr>
          <a:xfrm rot="5400000" flipH="1">
            <a:off x="6012228" y="1515613"/>
            <a:ext cx="4939029" cy="5757220"/>
          </a:xfrm>
          <a:custGeom>
            <a:avLst/>
            <a:gdLst>
              <a:gd name="connsiteX0" fmla="*/ 4939029 w 4939029"/>
              <a:gd name="connsiteY0" fmla="*/ 5278824 h 5757220"/>
              <a:gd name="connsiteX1" fmla="*/ 4939029 w 4939029"/>
              <a:gd name="connsiteY1" fmla="*/ 4637831 h 5757220"/>
              <a:gd name="connsiteX2" fmla="*/ 4939029 w 4939029"/>
              <a:gd name="connsiteY2" fmla="*/ 4540326 h 5757220"/>
              <a:gd name="connsiteX3" fmla="*/ 4939029 w 4939029"/>
              <a:gd name="connsiteY3" fmla="*/ 3899335 h 5757220"/>
              <a:gd name="connsiteX4" fmla="*/ 4939029 w 4939029"/>
              <a:gd name="connsiteY4" fmla="*/ 1379489 h 5757220"/>
              <a:gd name="connsiteX5" fmla="*/ 4939029 w 4939029"/>
              <a:gd name="connsiteY5" fmla="*/ 738497 h 5757220"/>
              <a:gd name="connsiteX6" fmla="*/ 4939029 w 4939029"/>
              <a:gd name="connsiteY6" fmla="*/ 640994 h 5757220"/>
              <a:gd name="connsiteX7" fmla="*/ 4939029 w 4939029"/>
              <a:gd name="connsiteY7" fmla="*/ 1 h 5757220"/>
              <a:gd name="connsiteX8" fmla="*/ 4328288 w 4939029"/>
              <a:gd name="connsiteY8" fmla="*/ 1 h 5757220"/>
              <a:gd name="connsiteX9" fmla="*/ 4171340 w 4939029"/>
              <a:gd name="connsiteY9" fmla="*/ 1 h 5757220"/>
              <a:gd name="connsiteX10" fmla="*/ 3925961 w 4939029"/>
              <a:gd name="connsiteY10" fmla="*/ 1 h 5757220"/>
              <a:gd name="connsiteX11" fmla="*/ 3560599 w 4939029"/>
              <a:gd name="connsiteY11" fmla="*/ 1 h 5757220"/>
              <a:gd name="connsiteX12" fmla="*/ 3315220 w 4939029"/>
              <a:gd name="connsiteY12" fmla="*/ 1 h 5757220"/>
              <a:gd name="connsiteX13" fmla="*/ 3158272 w 4939029"/>
              <a:gd name="connsiteY13" fmla="*/ 1 h 5757220"/>
              <a:gd name="connsiteX14" fmla="*/ 2547531 w 4939029"/>
              <a:gd name="connsiteY14" fmla="*/ 1 h 5757220"/>
              <a:gd name="connsiteX15" fmla="*/ 1964202 w 4939029"/>
              <a:gd name="connsiteY15" fmla="*/ 1 h 5757220"/>
              <a:gd name="connsiteX16" fmla="*/ 1964202 w 4939029"/>
              <a:gd name="connsiteY16" fmla="*/ 0 h 5757220"/>
              <a:gd name="connsiteX17" fmla="*/ 1353461 w 4939029"/>
              <a:gd name="connsiteY17" fmla="*/ 0 h 5757220"/>
              <a:gd name="connsiteX18" fmla="*/ 1196513 w 4939029"/>
              <a:gd name="connsiteY18" fmla="*/ 0 h 5757220"/>
              <a:gd name="connsiteX19" fmla="*/ 951136 w 4939029"/>
              <a:gd name="connsiteY19" fmla="*/ 0 h 5757220"/>
              <a:gd name="connsiteX20" fmla="*/ 585772 w 4939029"/>
              <a:gd name="connsiteY20" fmla="*/ 0 h 5757220"/>
              <a:gd name="connsiteX21" fmla="*/ 340395 w 4939029"/>
              <a:gd name="connsiteY21" fmla="*/ 0 h 5757220"/>
              <a:gd name="connsiteX22" fmla="*/ 183445 w 4939029"/>
              <a:gd name="connsiteY22" fmla="*/ 0 h 5757220"/>
              <a:gd name="connsiteX23" fmla="*/ 1 w 4939029"/>
              <a:gd name="connsiteY23" fmla="*/ 0 h 5757220"/>
              <a:gd name="connsiteX24" fmla="*/ 1 w 4939029"/>
              <a:gd name="connsiteY24" fmla="*/ 87662 h 5757220"/>
              <a:gd name="connsiteX25" fmla="*/ 1 w 4939029"/>
              <a:gd name="connsiteY25" fmla="*/ 439189 h 5757220"/>
              <a:gd name="connsiteX26" fmla="*/ 1 w 4939029"/>
              <a:gd name="connsiteY26" fmla="*/ 962610 h 5757220"/>
              <a:gd name="connsiteX27" fmla="*/ 1 w 4939029"/>
              <a:gd name="connsiteY27" fmla="*/ 1314137 h 5757220"/>
              <a:gd name="connsiteX28" fmla="*/ 1 w 4939029"/>
              <a:gd name="connsiteY28" fmla="*/ 1538982 h 5757220"/>
              <a:gd name="connsiteX29" fmla="*/ 1 w 4939029"/>
              <a:gd name="connsiteY29" fmla="*/ 2413930 h 5757220"/>
              <a:gd name="connsiteX30" fmla="*/ 0 w 4939029"/>
              <a:gd name="connsiteY30" fmla="*/ 2413930 h 5757220"/>
              <a:gd name="connsiteX31" fmla="*/ 0 w 4939029"/>
              <a:gd name="connsiteY31" fmla="*/ 3249606 h 5757220"/>
              <a:gd name="connsiteX32" fmla="*/ 0 w 4939029"/>
              <a:gd name="connsiteY32" fmla="*/ 4124554 h 5757220"/>
              <a:gd name="connsiteX33" fmla="*/ 0 w 4939029"/>
              <a:gd name="connsiteY33" fmla="*/ 4349399 h 5757220"/>
              <a:gd name="connsiteX34" fmla="*/ 0 w 4939029"/>
              <a:gd name="connsiteY34" fmla="*/ 4700928 h 5757220"/>
              <a:gd name="connsiteX35" fmla="*/ 0 w 4939029"/>
              <a:gd name="connsiteY35" fmla="*/ 5224347 h 5757220"/>
              <a:gd name="connsiteX36" fmla="*/ 0 w 4939029"/>
              <a:gd name="connsiteY36" fmla="*/ 5575876 h 5757220"/>
              <a:gd name="connsiteX37" fmla="*/ 0 w 4939029"/>
              <a:gd name="connsiteY37" fmla="*/ 5757220 h 5757220"/>
              <a:gd name="connsiteX38" fmla="*/ 39296 w 4939029"/>
              <a:gd name="connsiteY38" fmla="*/ 5757220 h 5757220"/>
              <a:gd name="connsiteX39" fmla="*/ 39299 w 4939029"/>
              <a:gd name="connsiteY39" fmla="*/ 5757220 h 5757220"/>
              <a:gd name="connsiteX40" fmla="*/ 404658 w 4939029"/>
              <a:gd name="connsiteY40" fmla="*/ 5757220 h 5757220"/>
              <a:gd name="connsiteX41" fmla="*/ 404663 w 4939029"/>
              <a:gd name="connsiteY41" fmla="*/ 5757220 h 5757220"/>
              <a:gd name="connsiteX42" fmla="*/ 650037 w 4939029"/>
              <a:gd name="connsiteY42" fmla="*/ 5757220 h 5757220"/>
              <a:gd name="connsiteX43" fmla="*/ 650040 w 4939029"/>
              <a:gd name="connsiteY43" fmla="*/ 5757220 h 5757220"/>
              <a:gd name="connsiteX44" fmla="*/ 806985 w 4939029"/>
              <a:gd name="connsiteY44" fmla="*/ 5757220 h 5757220"/>
              <a:gd name="connsiteX45" fmla="*/ 806990 w 4939029"/>
              <a:gd name="connsiteY45" fmla="*/ 5757220 h 5757220"/>
              <a:gd name="connsiteX46" fmla="*/ 1417726 w 4939029"/>
              <a:gd name="connsiteY46" fmla="*/ 5757220 h 5757220"/>
              <a:gd name="connsiteX47" fmla="*/ 1417730 w 4939029"/>
              <a:gd name="connsiteY47" fmla="*/ 5757220 h 5757220"/>
              <a:gd name="connsiteX48" fmla="*/ 2001052 w 4939029"/>
              <a:gd name="connsiteY48" fmla="*/ 5757220 h 5757220"/>
              <a:gd name="connsiteX49" fmla="*/ 2611793 w 4939029"/>
              <a:gd name="connsiteY49" fmla="*/ 5757220 h 5757220"/>
              <a:gd name="connsiteX50" fmla="*/ 2768743 w 4939029"/>
              <a:gd name="connsiteY50" fmla="*/ 5757220 h 5757220"/>
              <a:gd name="connsiteX51" fmla="*/ 3014120 w 4939029"/>
              <a:gd name="connsiteY51" fmla="*/ 5757220 h 5757220"/>
              <a:gd name="connsiteX52" fmla="*/ 3379484 w 4939029"/>
              <a:gd name="connsiteY52" fmla="*/ 5757220 h 5757220"/>
              <a:gd name="connsiteX53" fmla="*/ 3624859 w 4939029"/>
              <a:gd name="connsiteY53" fmla="*/ 5757220 h 5757220"/>
              <a:gd name="connsiteX54" fmla="*/ 3781811 w 4939029"/>
              <a:gd name="connsiteY54" fmla="*/ 5757220 h 5757220"/>
              <a:gd name="connsiteX55" fmla="*/ 4392551 w 4939029"/>
              <a:gd name="connsiteY55" fmla="*/ 5757220 h 5757220"/>
              <a:gd name="connsiteX56" fmla="*/ 4939029 w 4939029"/>
              <a:gd name="connsiteY56" fmla="*/ 5278824 h 5757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939029" h="5757220">
                <a:moveTo>
                  <a:pt x="4939029" y="5278824"/>
                </a:moveTo>
                <a:lnTo>
                  <a:pt x="4939029" y="4637831"/>
                </a:lnTo>
                <a:lnTo>
                  <a:pt x="4939029" y="4540326"/>
                </a:lnTo>
                <a:lnTo>
                  <a:pt x="4939029" y="3899335"/>
                </a:lnTo>
                <a:lnTo>
                  <a:pt x="4939029" y="1379489"/>
                </a:lnTo>
                <a:lnTo>
                  <a:pt x="4939029" y="738497"/>
                </a:lnTo>
                <a:lnTo>
                  <a:pt x="4939029" y="640994"/>
                </a:lnTo>
                <a:lnTo>
                  <a:pt x="4939029" y="1"/>
                </a:lnTo>
                <a:lnTo>
                  <a:pt x="4328288" y="1"/>
                </a:lnTo>
                <a:lnTo>
                  <a:pt x="4171340" y="1"/>
                </a:lnTo>
                <a:lnTo>
                  <a:pt x="3925961" y="1"/>
                </a:lnTo>
                <a:lnTo>
                  <a:pt x="3560599" y="1"/>
                </a:lnTo>
                <a:lnTo>
                  <a:pt x="3315220" y="1"/>
                </a:lnTo>
                <a:lnTo>
                  <a:pt x="3158272" y="1"/>
                </a:lnTo>
                <a:lnTo>
                  <a:pt x="2547531" y="1"/>
                </a:lnTo>
                <a:lnTo>
                  <a:pt x="1964202" y="1"/>
                </a:lnTo>
                <a:lnTo>
                  <a:pt x="1964202" y="0"/>
                </a:lnTo>
                <a:lnTo>
                  <a:pt x="1353461" y="0"/>
                </a:lnTo>
                <a:lnTo>
                  <a:pt x="1196513" y="0"/>
                </a:lnTo>
                <a:lnTo>
                  <a:pt x="951136" y="0"/>
                </a:lnTo>
                <a:lnTo>
                  <a:pt x="585772" y="0"/>
                </a:lnTo>
                <a:lnTo>
                  <a:pt x="340395" y="0"/>
                </a:lnTo>
                <a:lnTo>
                  <a:pt x="183445" y="0"/>
                </a:lnTo>
                <a:lnTo>
                  <a:pt x="1" y="0"/>
                </a:lnTo>
                <a:lnTo>
                  <a:pt x="1" y="87662"/>
                </a:lnTo>
                <a:lnTo>
                  <a:pt x="1" y="439189"/>
                </a:lnTo>
                <a:lnTo>
                  <a:pt x="1" y="962610"/>
                </a:lnTo>
                <a:lnTo>
                  <a:pt x="1" y="1314137"/>
                </a:lnTo>
                <a:lnTo>
                  <a:pt x="1" y="1538982"/>
                </a:lnTo>
                <a:lnTo>
                  <a:pt x="1" y="2413930"/>
                </a:lnTo>
                <a:lnTo>
                  <a:pt x="0" y="2413930"/>
                </a:lnTo>
                <a:lnTo>
                  <a:pt x="0" y="3249606"/>
                </a:lnTo>
                <a:lnTo>
                  <a:pt x="0" y="4124554"/>
                </a:lnTo>
                <a:lnTo>
                  <a:pt x="0" y="4349399"/>
                </a:lnTo>
                <a:lnTo>
                  <a:pt x="0" y="4700928"/>
                </a:lnTo>
                <a:lnTo>
                  <a:pt x="0" y="5224347"/>
                </a:lnTo>
                <a:lnTo>
                  <a:pt x="0" y="5575876"/>
                </a:lnTo>
                <a:lnTo>
                  <a:pt x="0" y="5757220"/>
                </a:lnTo>
                <a:lnTo>
                  <a:pt x="39296" y="5757220"/>
                </a:lnTo>
                <a:lnTo>
                  <a:pt x="39299" y="5757220"/>
                </a:lnTo>
                <a:lnTo>
                  <a:pt x="404658" y="5757220"/>
                </a:lnTo>
                <a:lnTo>
                  <a:pt x="404663" y="5757220"/>
                </a:lnTo>
                <a:lnTo>
                  <a:pt x="650037" y="5757220"/>
                </a:lnTo>
                <a:lnTo>
                  <a:pt x="650040" y="5757220"/>
                </a:lnTo>
                <a:lnTo>
                  <a:pt x="806985" y="5757220"/>
                </a:lnTo>
                <a:lnTo>
                  <a:pt x="806990" y="5757220"/>
                </a:lnTo>
                <a:lnTo>
                  <a:pt x="1417726" y="5757220"/>
                </a:lnTo>
                <a:lnTo>
                  <a:pt x="1417730" y="5757220"/>
                </a:lnTo>
                <a:lnTo>
                  <a:pt x="2001052" y="5757220"/>
                </a:lnTo>
                <a:lnTo>
                  <a:pt x="2611793" y="5757220"/>
                </a:lnTo>
                <a:lnTo>
                  <a:pt x="2768743" y="5757220"/>
                </a:lnTo>
                <a:lnTo>
                  <a:pt x="3014120" y="5757220"/>
                </a:lnTo>
                <a:lnTo>
                  <a:pt x="3379484" y="5757220"/>
                </a:lnTo>
                <a:lnTo>
                  <a:pt x="3624859" y="5757220"/>
                </a:lnTo>
                <a:lnTo>
                  <a:pt x="3781811" y="5757220"/>
                </a:lnTo>
                <a:lnTo>
                  <a:pt x="4392551" y="5757220"/>
                </a:lnTo>
                <a:cubicBezTo>
                  <a:pt x="4695352" y="5757220"/>
                  <a:pt x="4939029" y="5542331"/>
                  <a:pt x="4939029" y="527882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2" name="Text Placeholder 1">
            <a:extLst>
              <a:ext uri="{FF2B5EF4-FFF2-40B4-BE49-F238E27FC236}">
                <a16:creationId xmlns:a16="http://schemas.microsoft.com/office/drawing/2014/main" id="{FE223D8A-9343-F576-35AD-7EF3411BEEB4}"/>
              </a:ext>
            </a:extLst>
          </p:cNvPr>
          <p:cNvSpPr txBox="1">
            <a:spLocks/>
          </p:cNvSpPr>
          <p:nvPr/>
        </p:nvSpPr>
        <p:spPr>
          <a:xfrm>
            <a:off x="6002163" y="2290151"/>
            <a:ext cx="459411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Create a simple “referral card” or digital thank-you with your contact and IG/Facebook info.</a:t>
            </a:r>
          </a:p>
          <a:p>
            <a:pPr marL="342900" indent="-342900" algn="l">
              <a:lnSpc>
                <a:spcPts val="2340"/>
              </a:lnSpc>
              <a:spcBef>
                <a:spcPts val="0"/>
              </a:spcBef>
              <a:buFont typeface="Arial" panose="020B0604020202020204" pitchFamily="34" charset="0"/>
              <a:buChar char="•"/>
            </a:pPr>
            <a:r>
              <a:rPr lang="en-IE" sz="2200" dirty="0"/>
              <a:t>Feature happy guest comments or photos (with consent) on your booking profile.</a:t>
            </a:r>
          </a:p>
          <a:p>
            <a:pPr marL="342900" indent="-342900" algn="l">
              <a:lnSpc>
                <a:spcPts val="2340"/>
              </a:lnSpc>
              <a:spcBef>
                <a:spcPts val="0"/>
              </a:spcBef>
              <a:buFont typeface="Arial" panose="020B0604020202020204" pitchFamily="34" charset="0"/>
              <a:buChar char="•"/>
            </a:pPr>
            <a:r>
              <a:rPr lang="en-IE" sz="2200" dirty="0"/>
              <a:t>Use social proof: good reviews attract more bookings and build trust faster than ads.</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2384AE17-9E9B-0300-DC35-DF20211F315C}"/>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4646250" y="4822738"/>
            <a:ext cx="3580276" cy="2659133"/>
          </a:xfrm>
          <a:prstGeom prst="rect">
            <a:avLst/>
          </a:prstGeom>
        </p:spPr>
      </p:pic>
    </p:spTree>
    <p:extLst>
      <p:ext uri="{BB962C8B-B14F-4D97-AF65-F5344CB8AC3E}">
        <p14:creationId xmlns:p14="http://schemas.microsoft.com/office/powerpoint/2010/main" val="17645291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91E55-F192-E8AB-4B32-C8C81745CAB7}"/>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51A5C4A-364F-520A-9B7D-A6B58B6955E6}"/>
              </a:ext>
            </a:extLst>
          </p:cNvPr>
          <p:cNvPicPr>
            <a:picLocks noGrp="1" noChangeAspect="1"/>
          </p:cNvPicPr>
          <p:nvPr>
            <p:ph type="pic" sz="quarter" idx="13"/>
          </p:nvPr>
        </p:nvPicPr>
        <p:blipFill>
          <a:blip r:embed="rId2"/>
          <a:srcRect l="9684" r="9684"/>
          <a:stretch/>
        </p:blipFill>
        <p:spPr/>
      </p:pic>
      <p:sp>
        <p:nvSpPr>
          <p:cNvPr id="8" name="Text Placeholder 7">
            <a:extLst>
              <a:ext uri="{FF2B5EF4-FFF2-40B4-BE49-F238E27FC236}">
                <a16:creationId xmlns:a16="http://schemas.microsoft.com/office/drawing/2014/main" id="{C75C1F23-28F0-DDC4-1338-B045BB3BBA45}"/>
              </a:ext>
            </a:extLst>
          </p:cNvPr>
          <p:cNvSpPr>
            <a:spLocks noGrp="1"/>
          </p:cNvSpPr>
          <p:nvPr>
            <p:ph type="body" sz="quarter" idx="65"/>
          </p:nvPr>
        </p:nvSpPr>
        <p:spPr>
          <a:xfrm rot="16200000">
            <a:off x="9807495" y="1288249"/>
            <a:ext cx="2953721" cy="452458"/>
          </a:xfrm>
        </p:spPr>
        <p:txBody>
          <a:bodyPr lIns="91440" tIns="45720" rIns="91440" bIns="45720" anchor="ctr">
            <a:noAutofit/>
          </a:bodyPr>
          <a:lstStyle/>
          <a:p>
            <a:r>
              <a:rPr lang="en-GB" dirty="0">
                <a:latin typeface="Calibri"/>
                <a:ea typeface="Calibri"/>
                <a:cs typeface="Calibri"/>
              </a:rPr>
              <a:t>Photo Credit: </a:t>
            </a:r>
            <a:r>
              <a:rPr lang="en-GB" dirty="0" err="1">
                <a:latin typeface="Calibri"/>
                <a:ea typeface="Calibri"/>
                <a:cs typeface="Calibri"/>
              </a:rPr>
              <a:t>iZVORNO</a:t>
            </a:r>
            <a:r>
              <a:rPr lang="en-GB" dirty="0">
                <a:latin typeface="Calibri"/>
                <a:ea typeface="Calibri"/>
                <a:cs typeface="Calibri"/>
              </a:rPr>
              <a:t> SLOVENSKO</a:t>
            </a:r>
            <a:endParaRPr lang="en-GB" dirty="0">
              <a:ea typeface="Calibri"/>
            </a:endParaRPr>
          </a:p>
        </p:txBody>
      </p:sp>
      <p:sp>
        <p:nvSpPr>
          <p:cNvPr id="7" name="Text Placeholder 3">
            <a:extLst>
              <a:ext uri="{FF2B5EF4-FFF2-40B4-BE49-F238E27FC236}">
                <a16:creationId xmlns:a16="http://schemas.microsoft.com/office/drawing/2014/main" id="{8F3E2A69-2E91-1BAE-CFDF-A38962421FBD}"/>
              </a:ext>
            </a:extLst>
          </p:cNvPr>
          <p:cNvSpPr txBox="1">
            <a:spLocks/>
          </p:cNvSpPr>
          <p:nvPr/>
        </p:nvSpPr>
        <p:spPr>
          <a:xfrm>
            <a:off x="629646" y="307773"/>
            <a:ext cx="666762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CASE STUDY: </a:t>
            </a:r>
            <a:r>
              <a:rPr lang="en-US" dirty="0"/>
              <a:t>How to Work and Connect with Local Community</a:t>
            </a:r>
          </a:p>
          <a:p>
            <a:pPr>
              <a:lnSpc>
                <a:spcPts val="3720"/>
              </a:lnSpc>
            </a:pPr>
            <a:endParaRPr lang="en-US" dirty="0"/>
          </a:p>
        </p:txBody>
      </p:sp>
      <p:cxnSp>
        <p:nvCxnSpPr>
          <p:cNvPr id="9" name="Straight Connector 8">
            <a:extLst>
              <a:ext uri="{FF2B5EF4-FFF2-40B4-BE49-F238E27FC236}">
                <a16:creationId xmlns:a16="http://schemas.microsoft.com/office/drawing/2014/main" id="{505C46C7-45A1-E1E1-672A-C65F445DD0DA}"/>
              </a:ext>
            </a:extLst>
          </p:cNvPr>
          <p:cNvCxnSpPr>
            <a:cxnSpLocks/>
          </p:cNvCxnSpPr>
          <p:nvPr/>
        </p:nvCxnSpPr>
        <p:spPr>
          <a:xfrm>
            <a:off x="0" y="1886000"/>
            <a:ext cx="5513294"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0" name="Text Placeholder 5">
            <a:extLst>
              <a:ext uri="{FF2B5EF4-FFF2-40B4-BE49-F238E27FC236}">
                <a16:creationId xmlns:a16="http://schemas.microsoft.com/office/drawing/2014/main" id="{4DB0D686-EAE6-8577-4149-DC3BE34FAEAC}"/>
              </a:ext>
            </a:extLst>
          </p:cNvPr>
          <p:cNvSpPr txBox="1">
            <a:spLocks/>
          </p:cNvSpPr>
          <p:nvPr/>
        </p:nvSpPr>
        <p:spPr>
          <a:xfrm>
            <a:off x="629645" y="2187685"/>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hlinkClick r:id="rId3">
                  <a:extLst>
                    <a:ext uri="{A12FA001-AC4F-418D-AE19-62706E023703}">
                      <ahyp:hlinkClr xmlns:ahyp="http://schemas.microsoft.com/office/drawing/2018/hyperlinkcolor" val="tx"/>
                    </a:ext>
                  </a:extLst>
                </a:hlinkClick>
              </a:rPr>
              <a:t>IZVORNO SLOVENSKO</a:t>
            </a:r>
            <a:endParaRPr lang="en-US" dirty="0"/>
          </a:p>
        </p:txBody>
      </p:sp>
      <p:sp>
        <p:nvSpPr>
          <p:cNvPr id="11" name="Text Placeholder 4">
            <a:extLst>
              <a:ext uri="{FF2B5EF4-FFF2-40B4-BE49-F238E27FC236}">
                <a16:creationId xmlns:a16="http://schemas.microsoft.com/office/drawing/2014/main" id="{F345E57E-6D5B-5DA7-B502-1644C51897B9}"/>
              </a:ext>
            </a:extLst>
          </p:cNvPr>
          <p:cNvSpPr txBox="1">
            <a:spLocks/>
          </p:cNvSpPr>
          <p:nvPr/>
        </p:nvSpPr>
        <p:spPr>
          <a:xfrm>
            <a:off x="631007" y="2892627"/>
            <a:ext cx="51781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sz="2200" dirty="0">
                <a:solidFill>
                  <a:srgbClr val="414141"/>
                </a:solidFill>
              </a:rPr>
              <a:t>Territorial collective brands represent a unique concept in the marketing and identification of local high-quality products and services.  This approach not only stimulates the local economy, but also creates a strong link between the various actors of modern development in the region - from farmers, to caterers, to adventure providers.  Include local certified products in your offer which increase value to your recommendation</a:t>
            </a:r>
            <a:endParaRPr lang="en-US" sz="2200" dirty="0">
              <a:solidFill>
                <a:srgbClr val="414141"/>
              </a:solidFill>
            </a:endParaRPr>
          </a:p>
        </p:txBody>
      </p:sp>
      <p:sp>
        <p:nvSpPr>
          <p:cNvPr id="17" name="Slide Number Placeholder 5">
            <a:extLst>
              <a:ext uri="{FF2B5EF4-FFF2-40B4-BE49-F238E27FC236}">
                <a16:creationId xmlns:a16="http://schemas.microsoft.com/office/drawing/2014/main" id="{6EAC8A84-684A-09EC-6401-CC8716804207}"/>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66</a:t>
            </a:fld>
            <a:endParaRPr lang="fr-CA" sz="1200" dirty="0"/>
          </a:p>
        </p:txBody>
      </p:sp>
    </p:spTree>
    <p:extLst>
      <p:ext uri="{BB962C8B-B14F-4D97-AF65-F5344CB8AC3E}">
        <p14:creationId xmlns:p14="http://schemas.microsoft.com/office/powerpoint/2010/main" val="285579476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29268-AA05-11C1-4D2F-1E7E622A0F97}"/>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ACDD1792-7BE0-B034-6C57-245F31A49A36}"/>
              </a:ext>
            </a:extLst>
          </p:cNvPr>
          <p:cNvSpPr/>
          <p:nvPr/>
        </p:nvSpPr>
        <p:spPr>
          <a:xfrm rot="5400000" flipH="1">
            <a:off x="7220909" y="3658537"/>
            <a:ext cx="2295605" cy="4113563"/>
          </a:xfrm>
          <a:custGeom>
            <a:avLst/>
            <a:gdLst>
              <a:gd name="connsiteX0" fmla="*/ 2295605 w 2295605"/>
              <a:gd name="connsiteY0" fmla="*/ 3767051 h 4113563"/>
              <a:gd name="connsiteX1" fmla="*/ 2295605 w 2295605"/>
              <a:gd name="connsiteY1" fmla="*/ 3309629 h 4113563"/>
              <a:gd name="connsiteX2" fmla="*/ 2295605 w 2295605"/>
              <a:gd name="connsiteY2" fmla="*/ 3240048 h 4113563"/>
              <a:gd name="connsiteX3" fmla="*/ 2295605 w 2295605"/>
              <a:gd name="connsiteY3" fmla="*/ 2782627 h 4113563"/>
              <a:gd name="connsiteX4" fmla="*/ 2295605 w 2295605"/>
              <a:gd name="connsiteY4" fmla="*/ 984426 h 4113563"/>
              <a:gd name="connsiteX5" fmla="*/ 2295605 w 2295605"/>
              <a:gd name="connsiteY5" fmla="*/ 527003 h 4113563"/>
              <a:gd name="connsiteX6" fmla="*/ 2295605 w 2295605"/>
              <a:gd name="connsiteY6" fmla="*/ 457422 h 4113563"/>
              <a:gd name="connsiteX7" fmla="*/ 2295605 w 2295605"/>
              <a:gd name="connsiteY7" fmla="*/ 0 h 4113563"/>
              <a:gd name="connsiteX8" fmla="*/ 1759047 w 2295605"/>
              <a:gd name="connsiteY8" fmla="*/ 0 h 4113563"/>
              <a:gd name="connsiteX9" fmla="*/ 216425 w 2295605"/>
              <a:gd name="connsiteY9" fmla="*/ 0 h 4113563"/>
              <a:gd name="connsiteX10" fmla="*/ 0 w 2295605"/>
              <a:gd name="connsiteY10" fmla="*/ 0 h 4113563"/>
              <a:gd name="connsiteX11" fmla="*/ 0 w 2295605"/>
              <a:gd name="connsiteY11" fmla="*/ 406245 h 4113563"/>
              <a:gd name="connsiteX12" fmla="*/ 5120 w 2295605"/>
              <a:gd name="connsiteY12" fmla="*/ 406245 h 4113563"/>
              <a:gd name="connsiteX13" fmla="*/ 5120 w 2295605"/>
              <a:gd name="connsiteY13" fmla="*/ 1713759 h 4113563"/>
              <a:gd name="connsiteX14" fmla="*/ 5120 w 2295605"/>
              <a:gd name="connsiteY14" fmla="*/ 2250314 h 4113563"/>
              <a:gd name="connsiteX15" fmla="*/ 5119 w 2295605"/>
              <a:gd name="connsiteY15" fmla="*/ 2250314 h 4113563"/>
              <a:gd name="connsiteX16" fmla="*/ 5120 w 2295605"/>
              <a:gd name="connsiteY16" fmla="*/ 3792936 h 4113563"/>
              <a:gd name="connsiteX17" fmla="*/ 5120 w 2295605"/>
              <a:gd name="connsiteY17" fmla="*/ 4113563 h 4113563"/>
              <a:gd name="connsiteX18" fmla="*/ 507879 w 2295605"/>
              <a:gd name="connsiteY18" fmla="*/ 4113563 h 4113563"/>
              <a:gd name="connsiteX19" fmla="*/ 1044437 w 2295605"/>
              <a:gd name="connsiteY19" fmla="*/ 4113563 h 4113563"/>
              <a:gd name="connsiteX20" fmla="*/ 1101241 w 2295605"/>
              <a:gd name="connsiteY20" fmla="*/ 4108443 h 4113563"/>
              <a:gd name="connsiteX21" fmla="*/ 1377101 w 2295605"/>
              <a:gd name="connsiteY21" fmla="*/ 4108443 h 4113563"/>
              <a:gd name="connsiteX22" fmla="*/ 1913658 w 2295605"/>
              <a:gd name="connsiteY22" fmla="*/ 4108443 h 4113563"/>
              <a:gd name="connsiteX23" fmla="*/ 2295605 w 2295605"/>
              <a:gd name="connsiteY23" fmla="*/ 3767051 h 4113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95605" h="4113563">
                <a:moveTo>
                  <a:pt x="2295605" y="3767051"/>
                </a:moveTo>
                <a:lnTo>
                  <a:pt x="2295605" y="3309629"/>
                </a:lnTo>
                <a:lnTo>
                  <a:pt x="2295605" y="3240048"/>
                </a:lnTo>
                <a:lnTo>
                  <a:pt x="2295605" y="2782627"/>
                </a:lnTo>
                <a:lnTo>
                  <a:pt x="2295605" y="984426"/>
                </a:lnTo>
                <a:lnTo>
                  <a:pt x="2295605" y="527003"/>
                </a:lnTo>
                <a:lnTo>
                  <a:pt x="2295605" y="457422"/>
                </a:lnTo>
                <a:lnTo>
                  <a:pt x="2295605" y="0"/>
                </a:lnTo>
                <a:lnTo>
                  <a:pt x="1759047" y="0"/>
                </a:lnTo>
                <a:lnTo>
                  <a:pt x="216425" y="0"/>
                </a:lnTo>
                <a:lnTo>
                  <a:pt x="0" y="0"/>
                </a:lnTo>
                <a:lnTo>
                  <a:pt x="0" y="406245"/>
                </a:lnTo>
                <a:lnTo>
                  <a:pt x="5120" y="406245"/>
                </a:lnTo>
                <a:lnTo>
                  <a:pt x="5120" y="1713759"/>
                </a:lnTo>
                <a:lnTo>
                  <a:pt x="5120" y="2250314"/>
                </a:lnTo>
                <a:lnTo>
                  <a:pt x="5119" y="2250314"/>
                </a:lnTo>
                <a:lnTo>
                  <a:pt x="5120" y="3792936"/>
                </a:lnTo>
                <a:lnTo>
                  <a:pt x="5120" y="4113563"/>
                </a:lnTo>
                <a:lnTo>
                  <a:pt x="507879" y="4113563"/>
                </a:lnTo>
                <a:lnTo>
                  <a:pt x="1044437" y="4113563"/>
                </a:lnTo>
                <a:lnTo>
                  <a:pt x="1101241" y="4108443"/>
                </a:lnTo>
                <a:lnTo>
                  <a:pt x="1377101" y="4108443"/>
                </a:lnTo>
                <a:lnTo>
                  <a:pt x="1913658" y="4108443"/>
                </a:lnTo>
                <a:cubicBezTo>
                  <a:pt x="2125294" y="4108443"/>
                  <a:pt x="2295605" y="3955096"/>
                  <a:pt x="2295605" y="3767051"/>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5">
            <a:extLst>
              <a:ext uri="{FF2B5EF4-FFF2-40B4-BE49-F238E27FC236}">
                <a16:creationId xmlns:a16="http://schemas.microsoft.com/office/drawing/2014/main" id="{B272A7BB-2283-24CD-7B33-FC2B41645216}"/>
              </a:ext>
            </a:extLst>
          </p:cNvPr>
          <p:cNvSpPr>
            <a:spLocks noGrp="1"/>
          </p:cNvSpPr>
          <p:nvPr>
            <p:ph type="body" sz="quarter" idx="4294967295"/>
          </p:nvPr>
        </p:nvSpPr>
        <p:spPr>
          <a:xfrm>
            <a:off x="937707" y="763768"/>
            <a:ext cx="5675363" cy="720752"/>
          </a:xfrm>
          <a:prstGeom prst="rect">
            <a:avLst/>
          </a:prstGeom>
        </p:spPr>
        <p:txBody>
          <a:bodyPr/>
          <a:lstStyle/>
          <a:p>
            <a:pPr marL="0" indent="0">
              <a:lnSpc>
                <a:spcPts val="3720"/>
              </a:lnSpc>
              <a:spcBef>
                <a:spcPts val="0"/>
              </a:spcBef>
              <a:buNone/>
            </a:pPr>
            <a:r>
              <a:rPr lang="en-US" sz="3600" b="1" dirty="0">
                <a:solidFill>
                  <a:srgbClr val="EC7C69"/>
                </a:solidFill>
              </a:rPr>
              <a:t>Practical Exercise: </a:t>
            </a:r>
            <a:r>
              <a:rPr lang="en-US" sz="3600" b="1" dirty="0">
                <a:solidFill>
                  <a:srgbClr val="459597"/>
                </a:solidFill>
              </a:rPr>
              <a:t>Guest Experience Knowledge Test</a:t>
            </a:r>
          </a:p>
          <a:p>
            <a:pPr marL="0" indent="0">
              <a:lnSpc>
                <a:spcPts val="3720"/>
              </a:lnSpc>
              <a:spcBef>
                <a:spcPts val="0"/>
              </a:spcBef>
              <a:buNone/>
            </a:pPr>
            <a:endParaRPr lang="en-US" sz="3600" b="1" dirty="0">
              <a:solidFill>
                <a:srgbClr val="EC7C69"/>
              </a:solidFill>
            </a:endParaRPr>
          </a:p>
        </p:txBody>
      </p:sp>
      <p:sp>
        <p:nvSpPr>
          <p:cNvPr id="8" name="Text Placeholder 1">
            <a:extLst>
              <a:ext uri="{FF2B5EF4-FFF2-40B4-BE49-F238E27FC236}">
                <a16:creationId xmlns:a16="http://schemas.microsoft.com/office/drawing/2014/main" id="{8FD4D745-2364-CFEF-DCFD-94A89DC55BF8}"/>
              </a:ext>
            </a:extLst>
          </p:cNvPr>
          <p:cNvSpPr txBox="1">
            <a:spLocks/>
          </p:cNvSpPr>
          <p:nvPr/>
        </p:nvSpPr>
        <p:spPr>
          <a:xfrm>
            <a:off x="937707" y="2710542"/>
            <a:ext cx="4662993" cy="2783361"/>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800" b="1" dirty="0">
                <a:solidFill>
                  <a:srgbClr val="EC7C69"/>
                </a:solidFill>
              </a:rPr>
              <a:t>How should you ask for a guest review?</a:t>
            </a:r>
          </a:p>
          <a:p>
            <a:pPr algn="l">
              <a:lnSpc>
                <a:spcPct val="100000"/>
              </a:lnSpc>
              <a:spcBef>
                <a:spcPts val="0"/>
              </a:spcBef>
            </a:pPr>
            <a:endParaRPr lang="en-IE" sz="800" b="1" dirty="0">
              <a:solidFill>
                <a:srgbClr val="EC7C69"/>
              </a:solidFill>
            </a:endParaRPr>
          </a:p>
          <a:p>
            <a:pPr marL="457200" indent="-457200" algn="l">
              <a:lnSpc>
                <a:spcPts val="2540"/>
              </a:lnSpc>
              <a:spcBef>
                <a:spcPts val="0"/>
              </a:spcBef>
              <a:buClr>
                <a:srgbClr val="459597"/>
              </a:buClr>
              <a:buFont typeface="+mj-lt"/>
              <a:buAutoNum type="arabicPeriod"/>
            </a:pPr>
            <a:r>
              <a:rPr lang="en-IE" sz="2200" dirty="0">
                <a:solidFill>
                  <a:srgbClr val="414141"/>
                </a:solidFill>
              </a:rPr>
              <a:t>Before check-in</a:t>
            </a:r>
          </a:p>
          <a:p>
            <a:pPr marL="457200" indent="-457200" algn="l">
              <a:lnSpc>
                <a:spcPts val="2540"/>
              </a:lnSpc>
              <a:spcBef>
                <a:spcPts val="0"/>
              </a:spcBef>
              <a:buClr>
                <a:srgbClr val="459597"/>
              </a:buClr>
              <a:buFont typeface="+mj-lt"/>
              <a:buAutoNum type="arabicPeriod"/>
            </a:pPr>
            <a:r>
              <a:rPr lang="en-IE" sz="2200" dirty="0">
                <a:solidFill>
                  <a:srgbClr val="414141"/>
                </a:solidFill>
              </a:rPr>
              <a:t>During their first night</a:t>
            </a:r>
          </a:p>
          <a:p>
            <a:pPr marL="457200" indent="-457200" algn="l">
              <a:lnSpc>
                <a:spcPts val="2540"/>
              </a:lnSpc>
              <a:spcBef>
                <a:spcPts val="0"/>
              </a:spcBef>
              <a:buClr>
                <a:srgbClr val="459597"/>
              </a:buClr>
              <a:buFont typeface="+mj-lt"/>
              <a:buAutoNum type="arabicPeriod"/>
            </a:pPr>
            <a:r>
              <a:rPr lang="en-IE" sz="2200" dirty="0">
                <a:solidFill>
                  <a:srgbClr val="414141"/>
                </a:solidFill>
              </a:rPr>
              <a:t>Within 24 hours after checkout</a:t>
            </a:r>
          </a:p>
          <a:p>
            <a:pPr marL="457200" indent="-457200" algn="l">
              <a:lnSpc>
                <a:spcPts val="2540"/>
              </a:lnSpc>
              <a:spcBef>
                <a:spcPts val="0"/>
              </a:spcBef>
              <a:buClr>
                <a:srgbClr val="459597"/>
              </a:buClr>
              <a:buFont typeface="+mj-lt"/>
              <a:buAutoNum type="arabicPeriod"/>
            </a:pPr>
            <a:r>
              <a:rPr lang="en-IE" sz="2200" dirty="0">
                <a:solidFill>
                  <a:srgbClr val="414141"/>
                </a:solidFill>
              </a:rPr>
              <a:t>Only after receiving a complaint</a:t>
            </a:r>
          </a:p>
          <a:p>
            <a:pPr algn="l">
              <a:lnSpc>
                <a:spcPts val="2540"/>
              </a:lnSpc>
              <a:spcBef>
                <a:spcPts val="0"/>
              </a:spcBef>
            </a:pPr>
            <a:endParaRPr lang="en-IE" sz="2200" dirty="0">
              <a:solidFill>
                <a:srgbClr val="414141"/>
              </a:solidFill>
            </a:endParaRPr>
          </a:p>
          <a:p>
            <a:pPr algn="l">
              <a:lnSpc>
                <a:spcPts val="2540"/>
              </a:lnSpc>
              <a:spcBef>
                <a:spcPts val="0"/>
              </a:spcBef>
            </a:pPr>
            <a:endParaRPr lang="en-IE" sz="2200" dirty="0">
              <a:solidFill>
                <a:srgbClr val="414141"/>
              </a:solidFill>
            </a:endParaRPr>
          </a:p>
          <a:p>
            <a:pPr algn="l">
              <a:lnSpc>
                <a:spcPts val="2540"/>
              </a:lnSpc>
              <a:spcBef>
                <a:spcPts val="0"/>
              </a:spcBef>
            </a:pPr>
            <a:endParaRPr lang="en-IE" sz="2200" dirty="0">
              <a:solidFill>
                <a:srgbClr val="414141"/>
              </a:solidFill>
            </a:endParaRPr>
          </a:p>
          <a:p>
            <a:pPr algn="l">
              <a:lnSpc>
                <a:spcPts val="2540"/>
              </a:lnSpc>
              <a:spcBef>
                <a:spcPts val="0"/>
              </a:spcBef>
            </a:pPr>
            <a:endParaRPr lang="en-US" sz="2400" dirty="0">
              <a:solidFill>
                <a:srgbClr val="414141"/>
              </a:solidFill>
            </a:endParaRPr>
          </a:p>
        </p:txBody>
      </p:sp>
      <p:pic>
        <p:nvPicPr>
          <p:cNvPr id="10" name="Graphic 9" descr="Signature with solid fill">
            <a:extLst>
              <a:ext uri="{FF2B5EF4-FFF2-40B4-BE49-F238E27FC236}">
                <a16:creationId xmlns:a16="http://schemas.microsoft.com/office/drawing/2014/main" id="{66AEEB0B-7293-6617-CBA0-91D38FECB1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6DD1865-1232-92B4-CC82-D4F105E150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67</a:t>
            </a:fld>
            <a:endParaRPr lang="fr-CA" sz="1200" dirty="0">
              <a:solidFill>
                <a:schemeClr val="bg1"/>
              </a:solidFill>
            </a:endParaRPr>
          </a:p>
        </p:txBody>
      </p:sp>
      <p:sp>
        <p:nvSpPr>
          <p:cNvPr id="5" name="Text Placeholder 1">
            <a:extLst>
              <a:ext uri="{FF2B5EF4-FFF2-40B4-BE49-F238E27FC236}">
                <a16:creationId xmlns:a16="http://schemas.microsoft.com/office/drawing/2014/main" id="{CAAE3CC1-BEF1-B1BC-AD6C-26A580398084}"/>
              </a:ext>
            </a:extLst>
          </p:cNvPr>
          <p:cNvSpPr txBox="1">
            <a:spLocks/>
          </p:cNvSpPr>
          <p:nvPr/>
        </p:nvSpPr>
        <p:spPr>
          <a:xfrm>
            <a:off x="6613070" y="4984309"/>
            <a:ext cx="3581546"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Correct answer: C</a:t>
            </a:r>
          </a:p>
          <a:p>
            <a:pPr algn="l">
              <a:lnSpc>
                <a:spcPts val="2340"/>
              </a:lnSpc>
              <a:spcBef>
                <a:spcPts val="0"/>
              </a:spcBef>
              <a:spcAft>
                <a:spcPts val="1200"/>
              </a:spcAft>
            </a:pPr>
            <a:endParaRPr lang="en-US" sz="2200" dirty="0">
              <a:solidFill>
                <a:srgbClr val="414141"/>
              </a:solidFill>
            </a:endParaRPr>
          </a:p>
        </p:txBody>
      </p:sp>
      <p:pic>
        <p:nvPicPr>
          <p:cNvPr id="2" name="Picture 1">
            <a:extLst>
              <a:ext uri="{FF2B5EF4-FFF2-40B4-BE49-F238E27FC236}">
                <a16:creationId xmlns:a16="http://schemas.microsoft.com/office/drawing/2014/main" id="{EF87050E-2F95-7A50-2242-80F46F4A76C7}"/>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8101190" y="4507409"/>
            <a:ext cx="3580276" cy="2659133"/>
          </a:xfrm>
          <a:prstGeom prst="rect">
            <a:avLst/>
          </a:prstGeom>
        </p:spPr>
      </p:pic>
    </p:spTree>
    <p:extLst>
      <p:ext uri="{BB962C8B-B14F-4D97-AF65-F5344CB8AC3E}">
        <p14:creationId xmlns:p14="http://schemas.microsoft.com/office/powerpoint/2010/main" val="40884581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F0B5F-4085-829D-1B7F-0A3FFBE1B39A}"/>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894265C-5AA7-B2CC-B98E-5741932357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68</a:t>
            </a:fld>
            <a:endParaRPr lang="fr-CA" sz="1200" dirty="0">
              <a:solidFill>
                <a:schemeClr val="bg1"/>
              </a:solidFill>
            </a:endParaRPr>
          </a:p>
        </p:txBody>
      </p:sp>
      <p:sp>
        <p:nvSpPr>
          <p:cNvPr id="8" name="Freeform 7">
            <a:extLst>
              <a:ext uri="{FF2B5EF4-FFF2-40B4-BE49-F238E27FC236}">
                <a16:creationId xmlns:a16="http://schemas.microsoft.com/office/drawing/2014/main" id="{47D9B29D-E70A-F0A6-EB46-F76C9CEE0078}"/>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2BB03F2-A079-7C66-76D7-7363A331346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sp>
        <p:nvSpPr>
          <p:cNvPr id="2" name="Text Placeholder 5">
            <a:extLst>
              <a:ext uri="{FF2B5EF4-FFF2-40B4-BE49-F238E27FC236}">
                <a16:creationId xmlns:a16="http://schemas.microsoft.com/office/drawing/2014/main" id="{31723DDD-585A-1EE4-B299-3CD4141E7AF8}"/>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Hotel Guest Journey: How to Analyze (Step-by-Step)</a:t>
            </a:r>
            <a:endParaRPr lang="en-US" sz="3600" b="1" dirty="0">
              <a:solidFill>
                <a:srgbClr val="EC7C69"/>
              </a:solidFill>
            </a:endParaRPr>
          </a:p>
        </p:txBody>
      </p:sp>
      <p:sp>
        <p:nvSpPr>
          <p:cNvPr id="6" name="Text Placeholder 1">
            <a:extLst>
              <a:ext uri="{FF2B5EF4-FFF2-40B4-BE49-F238E27FC236}">
                <a16:creationId xmlns:a16="http://schemas.microsoft.com/office/drawing/2014/main" id="{3E401D42-D010-B352-E576-0F14FB1CB727}"/>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A detailed guide to mapping the full guest journey—from "dreaming" to post-stay review—highlighting stages, touchpoints, and optimization strategies</a:t>
            </a:r>
            <a:endParaRPr lang="en-US" sz="2400" dirty="0">
              <a:solidFill>
                <a:srgbClr val="414141"/>
              </a:solidFill>
            </a:endParaRPr>
          </a:p>
        </p:txBody>
      </p:sp>
      <p:pic>
        <p:nvPicPr>
          <p:cNvPr id="7" name="Picture 6">
            <a:extLst>
              <a:ext uri="{FF2B5EF4-FFF2-40B4-BE49-F238E27FC236}">
                <a16:creationId xmlns:a16="http://schemas.microsoft.com/office/drawing/2014/main" id="{35D8A992-AEE6-AD9A-E461-990AB6E20E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12" name="Picture 2" descr="authentic marketing">
            <a:extLst>
              <a:ext uri="{FF2B5EF4-FFF2-40B4-BE49-F238E27FC236}">
                <a16:creationId xmlns:a16="http://schemas.microsoft.com/office/drawing/2014/main" id="{E58EF247-7819-7011-F0BB-B1348AF4FC8E}"/>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556075" y="3312318"/>
            <a:ext cx="4099293" cy="238189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63D6267B-7945-45C8-E330-BC7C18FF3F6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F32F6B26-67AD-7348-E9F5-CD17953D0BB6}"/>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3">
                  <a:extLst>
                    <a:ext uri="{A12FA001-AC4F-418D-AE19-62706E023703}">
                      <ahyp:hlinkClr xmlns:ahyp="http://schemas.microsoft.com/office/drawing/2018/hyperlinkcolor" val="tx"/>
                    </a:ext>
                  </a:extLst>
                </a:hlinkClick>
              </a:rPr>
              <a:t>Read</a:t>
            </a:r>
            <a:endParaRPr lang="en-IE" sz="2800" b="1" dirty="0">
              <a:solidFill>
                <a:schemeClr val="bg1"/>
              </a:solidFill>
            </a:endParaRPr>
          </a:p>
        </p:txBody>
      </p:sp>
    </p:spTree>
    <p:extLst>
      <p:ext uri="{BB962C8B-B14F-4D97-AF65-F5344CB8AC3E}">
        <p14:creationId xmlns:p14="http://schemas.microsoft.com/office/powerpoint/2010/main" val="22275731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2DFB3-6903-C570-575A-8FC2A3548FEF}"/>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2878CF6-9069-785A-1127-E9B4B10FA42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69</a:t>
            </a:fld>
            <a:endParaRPr lang="fr-CA" sz="1200" dirty="0">
              <a:solidFill>
                <a:schemeClr val="bg1"/>
              </a:solidFill>
            </a:endParaRPr>
          </a:p>
        </p:txBody>
      </p:sp>
      <p:sp>
        <p:nvSpPr>
          <p:cNvPr id="8" name="Freeform 7">
            <a:extLst>
              <a:ext uri="{FF2B5EF4-FFF2-40B4-BE49-F238E27FC236}">
                <a16:creationId xmlns:a16="http://schemas.microsoft.com/office/drawing/2014/main" id="{5111593A-9568-7EE9-A2C4-F13C172EC55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C4046220-C7F8-698E-BC86-325B408EB3A0}"/>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sp>
        <p:nvSpPr>
          <p:cNvPr id="2" name="Text Placeholder 5">
            <a:extLst>
              <a:ext uri="{FF2B5EF4-FFF2-40B4-BE49-F238E27FC236}">
                <a16:creationId xmlns:a16="http://schemas.microsoft.com/office/drawing/2014/main" id="{170492CB-1E8F-FBC3-56B0-2B0C6026E311}"/>
              </a:ext>
            </a:extLst>
          </p:cNvPr>
          <p:cNvSpPr txBox="1">
            <a:spLocks/>
          </p:cNvSpPr>
          <p:nvPr/>
        </p:nvSpPr>
        <p:spPr>
          <a:xfrm>
            <a:off x="885302" y="1760918"/>
            <a:ext cx="8767617"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Hospitality In The Digital Age: Managing Quality Without Being On-Site (Forbes)</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1E0003F-56E2-2115-406D-391999A18E8B}"/>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An opinion article exploring remote management, quality control, and how to uphold service excellence in a digital-first hospitality world.</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0F5A4E4E-F5AF-1645-990D-193FCEB20F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8ECF6F2D-918C-66F0-354F-2041D9124E48}"/>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A2117391-BD96-C4BE-71E9-118E24CA3FE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8C798A6-B373-77A0-43B1-A4D35C817BA2}"/>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3">
                  <a:extLst>
                    <a:ext uri="{A12FA001-AC4F-418D-AE19-62706E023703}">
                      <ahyp:hlinkClr xmlns:ahyp="http://schemas.microsoft.com/office/drawing/2018/hyperlinkcolor" val="tx"/>
                    </a:ext>
                  </a:extLst>
                </a:hlinkClick>
              </a:rPr>
              <a:t>Article</a:t>
            </a:r>
            <a:endParaRPr lang="en-IE" sz="2800" b="1" dirty="0">
              <a:solidFill>
                <a:schemeClr val="bg1"/>
              </a:solidFill>
            </a:endParaRPr>
          </a:p>
        </p:txBody>
      </p:sp>
    </p:spTree>
    <p:extLst>
      <p:ext uri="{BB962C8B-B14F-4D97-AF65-F5344CB8AC3E}">
        <p14:creationId xmlns:p14="http://schemas.microsoft.com/office/powerpoint/2010/main" val="11645273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Managing the Guest Journey – Before, During &amp; After the Stay</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Section 1</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7</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Overview:</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4091553" y="4455381"/>
            <a:ext cx="7429278"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You'll learn how to communicate clearly, add personal touches that reflect your style and location, and handle common issues calmly and professionally. The goal is to make guests feel cared for, which helps bring more positive reviews, repeat visits, and recommendations. By focusing on each stage of the guest journey, you can build trust and create memorable stays</a:t>
            </a:r>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455381"/>
            <a:ext cx="3354242"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This section teaches you how to create a smooth and welcoming experience for your guests, from the moment they book until after they leave. </a:t>
            </a:r>
            <a:endParaRPr lang="en-IE" dirty="0"/>
          </a:p>
        </p:txBody>
      </p:sp>
      <p:pic>
        <p:nvPicPr>
          <p:cNvPr id="8" name="Picture Placeholder 7" descr="A hand opening a hotel room door&#10;&#10;AI-generated content may be incorrect.">
            <a:extLst>
              <a:ext uri="{FF2B5EF4-FFF2-40B4-BE49-F238E27FC236}">
                <a16:creationId xmlns:a16="http://schemas.microsoft.com/office/drawing/2014/main" id="{51F9242A-D916-0D2D-FD2B-F2D692F53A48}"/>
              </a:ext>
            </a:extLst>
          </p:cNvPr>
          <p:cNvPicPr>
            <a:picLocks noGrp="1" noChangeAspect="1"/>
          </p:cNvPicPr>
          <p:nvPr>
            <p:ph type="pic" sz="quarter" idx="67"/>
          </p:nvPr>
        </p:nvPicPr>
        <p:blipFill>
          <a:blip r:embed="rId2"/>
          <a:srcRect t="647" b="647"/>
          <a:stretch>
            <a:fillRect/>
          </a:stretch>
        </p:blipFill>
        <p:spPr/>
      </p:pic>
    </p:spTree>
    <p:extLst>
      <p:ext uri="{BB962C8B-B14F-4D97-AF65-F5344CB8AC3E}">
        <p14:creationId xmlns:p14="http://schemas.microsoft.com/office/powerpoint/2010/main" val="116480247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5 (Part 1)</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1696426"/>
          </a:xfrm>
          <a:prstGeom prst="rect">
            <a:avLst/>
          </a:prstGeom>
          <a:noFill/>
        </p:spPr>
        <p:txBody>
          <a:bodyPr wrap="square" rtlCol="0">
            <a:spAutoFit/>
          </a:bodyPr>
          <a:lstStyle/>
          <a:p>
            <a:pPr algn="ctr">
              <a:lnSpc>
                <a:spcPts val="2520"/>
              </a:lnSpc>
            </a:pPr>
            <a:r>
              <a:rPr lang="en-IE" sz="2400" b="1" dirty="0">
                <a:solidFill>
                  <a:srgbClr val="459597"/>
                </a:solidFill>
              </a:rPr>
              <a:t>Section 1: </a:t>
            </a:r>
            <a:r>
              <a:rPr lang="en-IE" sz="2400" dirty="0">
                <a:solidFill>
                  <a:srgbClr val="414141"/>
                </a:solidFill>
              </a:rPr>
              <a:t>Managing the Guest Journey - Before, During </a:t>
            </a:r>
          </a:p>
          <a:p>
            <a:pPr algn="ctr">
              <a:lnSpc>
                <a:spcPts val="2520"/>
              </a:lnSpc>
            </a:pPr>
            <a:r>
              <a:rPr lang="en-IE" sz="2400" dirty="0">
                <a:solidFill>
                  <a:srgbClr val="414141"/>
                </a:solidFill>
              </a:rPr>
              <a:t>&amp; After the Stay</a:t>
            </a:r>
          </a:p>
          <a:p>
            <a:pPr algn="ctr">
              <a:lnSpc>
                <a:spcPts val="2520"/>
              </a:lnSpc>
            </a:pPr>
            <a:endParaRPr lang="en-IE" sz="2400" dirty="0">
              <a:solidFill>
                <a:srgbClr val="414141"/>
              </a:solidFill>
            </a:endParaRP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92374" y="61625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5 (Part 2)</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292374" y="1229510"/>
            <a:ext cx="4464312" cy="2658228"/>
          </a:xfrm>
          <a:prstGeom prst="rect">
            <a:avLst/>
          </a:prstGeom>
          <a:noFill/>
        </p:spPr>
        <p:txBody>
          <a:bodyPr wrap="square" rtlCol="0">
            <a:spAutoFit/>
          </a:bodyPr>
          <a:lstStyle/>
          <a:p>
            <a:pPr algn="ctr">
              <a:lnSpc>
                <a:spcPts val="2520"/>
              </a:lnSpc>
            </a:pPr>
            <a:r>
              <a:rPr lang="en-IE" sz="2400" b="1" dirty="0">
                <a:solidFill>
                  <a:srgbClr val="EC7C69"/>
                </a:solidFill>
              </a:rPr>
              <a:t>Section 2: </a:t>
            </a:r>
            <a:r>
              <a:rPr lang="en-IE" sz="2400" dirty="0">
                <a:solidFill>
                  <a:srgbClr val="414141"/>
                </a:solidFill>
              </a:rPr>
              <a:t>Tools &amp; Systems for Efficient Operations</a:t>
            </a:r>
          </a:p>
          <a:p>
            <a:pPr algn="ctr">
              <a:lnSpc>
                <a:spcPts val="2520"/>
              </a:lnSpc>
            </a:pPr>
            <a:endParaRPr lang="en-IE" sz="2400" dirty="0">
              <a:solidFill>
                <a:srgbClr val="414141"/>
              </a:solidFill>
            </a:endParaRPr>
          </a:p>
          <a:p>
            <a:pPr algn="ctr">
              <a:lnSpc>
                <a:spcPts val="2520"/>
              </a:lnSpc>
            </a:pPr>
            <a:r>
              <a:rPr lang="en-IE" sz="2400" b="1" dirty="0">
                <a:solidFill>
                  <a:srgbClr val="EC7C69"/>
                </a:solidFill>
              </a:rPr>
              <a:t>Section 3: </a:t>
            </a:r>
            <a:r>
              <a:rPr lang="en-IE" sz="2400" dirty="0">
                <a:solidFill>
                  <a:srgbClr val="414141"/>
                </a:solidFill>
              </a:rPr>
              <a:t>Growing Smart</a:t>
            </a:r>
          </a:p>
          <a:p>
            <a:pPr algn="ctr">
              <a:lnSpc>
                <a:spcPts val="2520"/>
              </a:lnSpc>
            </a:pPr>
            <a:r>
              <a:rPr lang="en-IE" sz="2400" dirty="0">
                <a:solidFill>
                  <a:srgbClr val="414141"/>
                </a:solidFill>
              </a:rPr>
              <a:t> - Partnerships, Upsells &amp; Long-Term Planning</a:t>
            </a:r>
          </a:p>
          <a:p>
            <a:pPr algn="ctr">
              <a:lnSpc>
                <a:spcPts val="2520"/>
              </a:lnSpc>
            </a:pPr>
            <a:endParaRPr lang="en-IE" sz="2400" dirty="0">
              <a:solidFill>
                <a:srgbClr val="414141"/>
              </a:solidFill>
            </a:endParaRP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B62E-661E-E8A3-6785-8D40A9572BE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E752E43-493E-0FA7-2AFA-9DCD82469B6A}"/>
              </a:ext>
            </a:extLst>
          </p:cNvPr>
          <p:cNvSpPr txBox="1">
            <a:spLocks/>
          </p:cNvSpPr>
          <p:nvPr/>
        </p:nvSpPr>
        <p:spPr>
          <a:xfrm>
            <a:off x="629645" y="307773"/>
            <a:ext cx="8824597"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Introduction - Managing the Guest Journey – Before, During &amp; After the Stay</a:t>
            </a:r>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744F8B49-D69A-6E72-728B-56285D55571E}"/>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EB433A-48BA-2209-0B5B-A2026216FC41}"/>
              </a:ext>
            </a:extLst>
          </p:cNvPr>
          <p:cNvSpPr txBox="1">
            <a:spLocks/>
          </p:cNvSpPr>
          <p:nvPr/>
        </p:nvSpPr>
        <p:spPr>
          <a:xfrm>
            <a:off x="629645" y="1977101"/>
            <a:ext cx="962469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Every guest’s experience starts from the moment they find your listing and continues even after they leave. A good guest journey is made up of small steps — booking, arrival, the stay itself, and the follow-up after they go home. At each step, you have the chance to make guests feel welcome, safe, and cared for. </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In this section, you will learn how to communicate clearly, add personal touches that show your style and local area, and solve problems calmly and professionally. You will also learn easy ways to get good reviews, encourage guests to come back, and have them recommend you to others. When you manage the full guest journey well, you build trust, create great memories for your guests, and grow your business over time.</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D9FAF786-B9E2-8826-964D-8E5C07EFAE8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20401" y="4727357"/>
            <a:ext cx="3580276" cy="2659133"/>
          </a:xfrm>
          <a:prstGeom prst="rect">
            <a:avLst/>
          </a:prstGeom>
        </p:spPr>
      </p:pic>
      <p:sp>
        <p:nvSpPr>
          <p:cNvPr id="3" name="TextBox 2">
            <a:extLst>
              <a:ext uri="{FF2B5EF4-FFF2-40B4-BE49-F238E27FC236}">
                <a16:creationId xmlns:a16="http://schemas.microsoft.com/office/drawing/2014/main" id="{3779196A-1ACC-6549-C2A9-947F08747415}"/>
              </a:ext>
            </a:extLst>
          </p:cNvPr>
          <p:cNvSpPr txBox="1"/>
          <p:nvPr/>
        </p:nvSpPr>
        <p:spPr>
          <a:xfrm>
            <a:off x="629645" y="6056924"/>
            <a:ext cx="7457765" cy="369332"/>
          </a:xfrm>
          <a:prstGeom prst="rect">
            <a:avLst/>
          </a:prstGeom>
          <a:noFill/>
        </p:spPr>
        <p:txBody>
          <a:bodyPr wrap="square" rtlCol="0">
            <a:spAutoFit/>
          </a:bodyPr>
          <a:lstStyle/>
          <a:p>
            <a:r>
              <a:rPr lang="en-IE" b="1" dirty="0">
                <a:solidFill>
                  <a:srgbClr val="414141"/>
                </a:solidFill>
              </a:rPr>
              <a:t>Source: </a:t>
            </a:r>
            <a:r>
              <a:rPr lang="en-US" dirty="0" err="1">
                <a:solidFill>
                  <a:srgbClr val="459597"/>
                </a:solidFill>
              </a:rPr>
              <a:t>Booking.com</a:t>
            </a:r>
            <a:r>
              <a:rPr lang="en-US" dirty="0">
                <a:solidFill>
                  <a:srgbClr val="459597"/>
                </a:solidFill>
              </a:rPr>
              <a:t> Partner Hub – "Delivering great guest experiences"</a:t>
            </a:r>
            <a:endParaRPr lang="en-IE" dirty="0">
              <a:solidFill>
                <a:srgbClr val="459597"/>
              </a:solidFill>
            </a:endParaRPr>
          </a:p>
        </p:txBody>
      </p:sp>
      <p:sp>
        <p:nvSpPr>
          <p:cNvPr id="7" name="Slide Number Placeholder 5">
            <a:extLst>
              <a:ext uri="{FF2B5EF4-FFF2-40B4-BE49-F238E27FC236}">
                <a16:creationId xmlns:a16="http://schemas.microsoft.com/office/drawing/2014/main" id="{724492B5-235D-D735-1EAC-806BFD8C626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8</a:t>
            </a:fld>
            <a:endParaRPr lang="fr-CA" sz="1200" dirty="0"/>
          </a:p>
        </p:txBody>
      </p:sp>
    </p:spTree>
    <p:extLst>
      <p:ext uri="{BB962C8B-B14F-4D97-AF65-F5344CB8AC3E}">
        <p14:creationId xmlns:p14="http://schemas.microsoft.com/office/powerpoint/2010/main" val="35132360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3FC397-5D33-5EF5-B62A-9C10A6E4DDF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8F2A95-22F0-0A77-B0ED-D1DE9773DEF0}"/>
              </a:ext>
            </a:extLst>
          </p:cNvPr>
          <p:cNvSpPr>
            <a:spLocks noGrp="1"/>
          </p:cNvSpPr>
          <p:nvPr>
            <p:ph type="body" sz="quarter" idx="16"/>
          </p:nvPr>
        </p:nvSpPr>
        <p:spPr>
          <a:xfrm>
            <a:off x="457303" y="349193"/>
            <a:ext cx="10614687" cy="803654"/>
          </a:xfrm>
        </p:spPr>
        <p:txBody>
          <a:bodyPr lIns="91440" tIns="45720" rIns="91440" bIns="45720" anchor="t">
            <a:noAutofit/>
          </a:bodyPr>
          <a:lstStyle/>
          <a:p>
            <a:r>
              <a:rPr lang="en-US" dirty="0">
                <a:ea typeface="Calibri"/>
                <a:cs typeface="Calibri"/>
              </a:rPr>
              <a:t>Guest Journey</a:t>
            </a:r>
          </a:p>
        </p:txBody>
      </p:sp>
      <p:cxnSp>
        <p:nvCxnSpPr>
          <p:cNvPr id="2" name="Straight Connector 1">
            <a:extLst>
              <a:ext uri="{FF2B5EF4-FFF2-40B4-BE49-F238E27FC236}">
                <a16:creationId xmlns:a16="http://schemas.microsoft.com/office/drawing/2014/main" id="{E5308BA8-BD73-2509-C914-B25EAC3313BB}"/>
              </a:ext>
            </a:extLst>
          </p:cNvPr>
          <p:cNvCxnSpPr>
            <a:cxnSpLocks/>
          </p:cNvCxnSpPr>
          <p:nvPr/>
        </p:nvCxnSpPr>
        <p:spPr>
          <a:xfrm>
            <a:off x="0" y="1046674"/>
            <a:ext cx="32221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graphicFrame>
        <p:nvGraphicFramePr>
          <p:cNvPr id="8" name="Tabela 7">
            <a:extLst>
              <a:ext uri="{FF2B5EF4-FFF2-40B4-BE49-F238E27FC236}">
                <a16:creationId xmlns:a16="http://schemas.microsoft.com/office/drawing/2014/main" id="{7506D4EB-4806-FF78-CFF1-128FD64BBD8A}"/>
              </a:ext>
            </a:extLst>
          </p:cNvPr>
          <p:cNvGraphicFramePr>
            <a:graphicFrameLocks noGrp="1"/>
          </p:cNvGraphicFramePr>
          <p:nvPr>
            <p:extLst>
              <p:ext uri="{D42A27DB-BD31-4B8C-83A1-F6EECF244321}">
                <p14:modId xmlns:p14="http://schemas.microsoft.com/office/powerpoint/2010/main" val="4002876322"/>
              </p:ext>
            </p:extLst>
          </p:nvPr>
        </p:nvGraphicFramePr>
        <p:xfrm>
          <a:off x="494860" y="1345788"/>
          <a:ext cx="11082097" cy="4219608"/>
        </p:xfrm>
        <a:graphic>
          <a:graphicData uri="http://schemas.openxmlformats.org/drawingml/2006/table">
            <a:tbl>
              <a:tblPr firstRow="1" bandRow="1">
                <a:tableStyleId>{5C22544A-7EE6-4342-B048-85BDC9FD1C3A}</a:tableStyleId>
              </a:tblPr>
              <a:tblGrid>
                <a:gridCol w="1463491">
                  <a:extLst>
                    <a:ext uri="{9D8B030D-6E8A-4147-A177-3AD203B41FA5}">
                      <a16:colId xmlns:a16="http://schemas.microsoft.com/office/drawing/2014/main" val="1886933163"/>
                    </a:ext>
                  </a:extLst>
                </a:gridCol>
                <a:gridCol w="1307034">
                  <a:extLst>
                    <a:ext uri="{9D8B030D-6E8A-4147-A177-3AD203B41FA5}">
                      <a16:colId xmlns:a16="http://schemas.microsoft.com/office/drawing/2014/main" val="3141866495"/>
                    </a:ext>
                  </a:extLst>
                </a:gridCol>
                <a:gridCol w="1385262">
                  <a:extLst>
                    <a:ext uri="{9D8B030D-6E8A-4147-A177-3AD203B41FA5}">
                      <a16:colId xmlns:a16="http://schemas.microsoft.com/office/drawing/2014/main" val="421359927"/>
                    </a:ext>
                  </a:extLst>
                </a:gridCol>
                <a:gridCol w="1385262">
                  <a:extLst>
                    <a:ext uri="{9D8B030D-6E8A-4147-A177-3AD203B41FA5}">
                      <a16:colId xmlns:a16="http://schemas.microsoft.com/office/drawing/2014/main" val="1178434084"/>
                    </a:ext>
                  </a:extLst>
                </a:gridCol>
                <a:gridCol w="1385262">
                  <a:extLst>
                    <a:ext uri="{9D8B030D-6E8A-4147-A177-3AD203B41FA5}">
                      <a16:colId xmlns:a16="http://schemas.microsoft.com/office/drawing/2014/main" val="2270773007"/>
                    </a:ext>
                  </a:extLst>
                </a:gridCol>
                <a:gridCol w="1232972">
                  <a:extLst>
                    <a:ext uri="{9D8B030D-6E8A-4147-A177-3AD203B41FA5}">
                      <a16:colId xmlns:a16="http://schemas.microsoft.com/office/drawing/2014/main" val="2044698918"/>
                    </a:ext>
                  </a:extLst>
                </a:gridCol>
                <a:gridCol w="1306286">
                  <a:extLst>
                    <a:ext uri="{9D8B030D-6E8A-4147-A177-3AD203B41FA5}">
                      <a16:colId xmlns:a16="http://schemas.microsoft.com/office/drawing/2014/main" val="926010109"/>
                    </a:ext>
                  </a:extLst>
                </a:gridCol>
                <a:gridCol w="1616528">
                  <a:extLst>
                    <a:ext uri="{9D8B030D-6E8A-4147-A177-3AD203B41FA5}">
                      <a16:colId xmlns:a16="http://schemas.microsoft.com/office/drawing/2014/main" val="772395447"/>
                    </a:ext>
                  </a:extLst>
                </a:gridCol>
              </a:tblGrid>
              <a:tr h="1008032">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Stages of Guest Journey</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Inspiration and </a:t>
                      </a:r>
                      <a:r>
                        <a:rPr lang="en-IE" sz="1900" dirty="0">
                          <a:solidFill>
                            <a:schemeClr val="bg1"/>
                          </a:solidFill>
                          <a:latin typeface="Calibri" panose="020F0502020204030204" pitchFamily="34" charset="0"/>
                          <a:cs typeface="Calibri" panose="020F0502020204030204" pitchFamily="34" charset="0"/>
                        </a:rPr>
                        <a:t>R</a:t>
                      </a:r>
                      <a:r>
                        <a:rPr lang="sl-SI" sz="1900" dirty="0">
                          <a:solidFill>
                            <a:schemeClr val="bg1"/>
                          </a:solidFill>
                          <a:latin typeface="Calibri" panose="020F0502020204030204" pitchFamily="34" charset="0"/>
                          <a:cs typeface="Calibri" panose="020F0502020204030204" pitchFamily="34" charset="0"/>
                        </a:rPr>
                        <a:t>ese</a:t>
                      </a:r>
                      <a:r>
                        <a:rPr lang="en-IE" sz="1900" dirty="0">
                          <a:solidFill>
                            <a:schemeClr val="bg1"/>
                          </a:solidFill>
                          <a:latin typeface="Calibri" panose="020F0502020204030204" pitchFamily="34" charset="0"/>
                          <a:cs typeface="Calibri" panose="020F0502020204030204" pitchFamily="34" charset="0"/>
                        </a:rPr>
                        <a:t>a</a:t>
                      </a:r>
                      <a:r>
                        <a:rPr lang="sl-SI" sz="1900" dirty="0">
                          <a:solidFill>
                            <a:schemeClr val="bg1"/>
                          </a:solidFill>
                          <a:latin typeface="Calibri" panose="020F0502020204030204" pitchFamily="34" charset="0"/>
                          <a:cs typeface="Calibri" panose="020F0502020204030204" pitchFamily="34" charset="0"/>
                        </a:rPr>
                        <a:t>rch</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Booking</a:t>
                      </a:r>
                      <a:r>
                        <a:rPr lang="en-IE" sz="1900" dirty="0">
                          <a:solidFill>
                            <a:schemeClr val="bg1"/>
                          </a:solidFill>
                          <a:latin typeface="Calibri" panose="020F0502020204030204" pitchFamily="34" charset="0"/>
                          <a:cs typeface="Calibri" panose="020F0502020204030204" pitchFamily="34" charset="0"/>
                        </a:rPr>
                        <a:t>s</a:t>
                      </a:r>
                      <a:endParaRPr lang="sl-SI" sz="1900" dirty="0">
                        <a:solidFill>
                          <a:schemeClr val="bg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Pre-arrival </a:t>
                      </a:r>
                      <a:r>
                        <a:rPr lang="en-IE" sz="1900" dirty="0">
                          <a:solidFill>
                            <a:schemeClr val="bg1"/>
                          </a:solidFill>
                          <a:latin typeface="Calibri" panose="020F0502020204030204" pitchFamily="34" charset="0"/>
                          <a:cs typeface="Calibri" panose="020F0502020204030204" pitchFamily="34" charset="0"/>
                        </a:rPr>
                        <a:t>P</a:t>
                      </a:r>
                      <a:r>
                        <a:rPr lang="sl-SI" sz="1900" dirty="0">
                          <a:solidFill>
                            <a:schemeClr val="bg1"/>
                          </a:solidFill>
                          <a:latin typeface="Calibri" panose="020F0502020204030204" pitchFamily="34" charset="0"/>
                          <a:cs typeface="Calibri" panose="020F0502020204030204" pitchFamily="34" charset="0"/>
                        </a:rPr>
                        <a:t>lanning</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Check-in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Stay</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Check-out</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tc>
                  <a:txBody>
                    <a:bodyPr/>
                    <a:lstStyle/>
                    <a:p>
                      <a:pPr>
                        <a:lnSpc>
                          <a:spcPts val="1960"/>
                        </a:lnSpc>
                      </a:pPr>
                      <a:r>
                        <a:rPr lang="sl-SI" sz="1900" dirty="0">
                          <a:solidFill>
                            <a:schemeClr val="bg1"/>
                          </a:solidFill>
                          <a:latin typeface="Calibri" panose="020F0502020204030204" pitchFamily="34" charset="0"/>
                          <a:cs typeface="Calibri" panose="020F0502020204030204" pitchFamily="34" charset="0"/>
                        </a:rPr>
                        <a:t>Review and </a:t>
                      </a:r>
                      <a:r>
                        <a:rPr lang="en-IE" sz="1900" dirty="0">
                          <a:solidFill>
                            <a:schemeClr val="bg1"/>
                          </a:solidFill>
                          <a:latin typeface="Calibri" panose="020F0502020204030204" pitchFamily="34" charset="0"/>
                          <a:cs typeface="Calibri" panose="020F0502020204030204" pitchFamily="34" charset="0"/>
                        </a:rPr>
                        <a:t>P</a:t>
                      </a:r>
                      <a:r>
                        <a:rPr lang="sl-SI" sz="1900" dirty="0">
                          <a:solidFill>
                            <a:schemeClr val="bg1"/>
                          </a:solidFill>
                          <a:latin typeface="Calibri" panose="020F0502020204030204" pitchFamily="34" charset="0"/>
                          <a:cs typeface="Calibri" panose="020F0502020204030204" pitchFamily="34" charset="0"/>
                        </a:rPr>
                        <a:t>ost-stay</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rgbClr val="EC7C69"/>
                    </a:solidFill>
                  </a:tcPr>
                </a:tc>
                <a:extLst>
                  <a:ext uri="{0D108BD9-81ED-4DB2-BD59-A6C34878D82A}">
                    <a16:rowId xmlns:a16="http://schemas.microsoft.com/office/drawing/2014/main" val="1387785908"/>
                  </a:ext>
                </a:extLst>
              </a:tr>
              <a:tr h="1008032">
                <a:tc>
                  <a:txBody>
                    <a:bodyPr/>
                    <a:lstStyle/>
                    <a:p>
                      <a:pPr>
                        <a:lnSpc>
                          <a:spcPts val="1960"/>
                        </a:lnSpc>
                      </a:pPr>
                      <a:r>
                        <a:rPr lang="sl-SI" sz="1900" b="1" dirty="0">
                          <a:solidFill>
                            <a:srgbClr val="459597"/>
                          </a:solidFill>
                          <a:latin typeface="Calibri" panose="020F0502020204030204" pitchFamily="34" charset="0"/>
                          <a:cs typeface="Calibri" panose="020F0502020204030204" pitchFamily="34" charset="0"/>
                        </a:rPr>
                        <a:t>Motivators and Pain Points</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List your guest motivators and pain points of each stage</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List your guest motivators and pain points of each stage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List your guest motivators and pain points of each stage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List your guest motivators and pain points of each stage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List your guest motivators and pain points </a:t>
                      </a:r>
                      <a:r>
                        <a:rPr lang="en-IE" sz="1700" b="0" i="0" u="none" strike="noStrike" noProof="0" dirty="0">
                          <a:solidFill>
                            <a:srgbClr val="414141"/>
                          </a:solidFill>
                          <a:latin typeface="Calibri" panose="020F0502020204030204" pitchFamily="34" charset="0"/>
                          <a:cs typeface="Calibri" panose="020F0502020204030204" pitchFamily="34" charset="0"/>
                        </a:rPr>
                        <a:t>at</a:t>
                      </a:r>
                      <a:r>
                        <a:rPr lang="sl-SI" sz="1700" b="0" i="0" u="none" strike="noStrike" noProof="0" dirty="0">
                          <a:solidFill>
                            <a:srgbClr val="414141"/>
                          </a:solidFill>
                          <a:latin typeface="Calibri" panose="020F0502020204030204" pitchFamily="34" charset="0"/>
                          <a:cs typeface="Calibri" panose="020F0502020204030204" pitchFamily="34" charset="0"/>
                        </a:rPr>
                        <a:t> each stage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List your guest motivators and pain points of each stage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lvl="0">
                        <a:lnSpc>
                          <a:spcPts val="1660"/>
                        </a:lnSpc>
                        <a:buNone/>
                      </a:pPr>
                      <a:r>
                        <a:rPr lang="sl-SI" sz="1700" b="0" i="0" u="none" strike="noStrike" noProof="0" dirty="0">
                          <a:solidFill>
                            <a:srgbClr val="414141"/>
                          </a:solidFill>
                          <a:latin typeface="Calibri" panose="020F0502020204030204" pitchFamily="34" charset="0"/>
                          <a:cs typeface="Calibri" panose="020F0502020204030204" pitchFamily="34" charset="0"/>
                        </a:rPr>
                        <a:t>List your guest motivators and pain points of each stage</a:t>
                      </a:r>
                      <a:endParaRPr lang="sl-SI" sz="170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extLst>
                  <a:ext uri="{0D108BD9-81ED-4DB2-BD59-A6C34878D82A}">
                    <a16:rowId xmlns:a16="http://schemas.microsoft.com/office/drawing/2014/main" val="3229714294"/>
                  </a:ext>
                </a:extLst>
              </a:tr>
              <a:tr h="1008032">
                <a:tc>
                  <a:txBody>
                    <a:bodyPr/>
                    <a:lstStyle/>
                    <a:p>
                      <a:pPr>
                        <a:lnSpc>
                          <a:spcPts val="1960"/>
                        </a:lnSpc>
                      </a:pPr>
                      <a:r>
                        <a:rPr lang="sl-SI" sz="1900" b="1" err="1">
                          <a:solidFill>
                            <a:srgbClr val="459597"/>
                          </a:solidFill>
                          <a:latin typeface="Calibri" panose="020F0502020204030204" pitchFamily="34" charset="0"/>
                          <a:cs typeface="Calibri" panose="020F0502020204030204" pitchFamily="34" charset="0"/>
                        </a:rPr>
                        <a:t>Touchpoints</a:t>
                      </a:r>
                      <a:endParaRPr lang="sl-SI" sz="1900" b="1">
                        <a:solidFill>
                          <a:srgbClr val="459597"/>
                        </a:solidFill>
                        <a:latin typeface="Calibri" panose="020F0502020204030204" pitchFamily="34" charset="0"/>
                        <a:cs typeface="Calibri" panose="020F0502020204030204" pitchFamily="34" charset="0"/>
                      </a:endParaRP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Word of mouth, social media, OTA listings, influencers</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err="1">
                          <a:solidFill>
                            <a:srgbClr val="414141"/>
                          </a:solidFill>
                          <a:latin typeface="Calibri" panose="020F0502020204030204" pitchFamily="34" charset="0"/>
                          <a:cs typeface="Calibri" panose="020F0502020204030204" pitchFamily="34" charset="0"/>
                        </a:rPr>
                        <a:t>OTAs</a:t>
                      </a:r>
                      <a:r>
                        <a:rPr lang="sl-SI" sz="1700">
                          <a:solidFill>
                            <a:srgbClr val="414141"/>
                          </a:solidFill>
                          <a:latin typeface="Calibri" panose="020F0502020204030204" pitchFamily="34" charset="0"/>
                          <a:cs typeface="Calibri" panose="020F0502020204030204" pitchFamily="34" charset="0"/>
                        </a:rPr>
                        <a:t>, E-</a:t>
                      </a:r>
                      <a:r>
                        <a:rPr lang="sl-SI" sz="1700" err="1">
                          <a:solidFill>
                            <a:srgbClr val="414141"/>
                          </a:solidFill>
                          <a:latin typeface="Calibri" panose="020F0502020204030204" pitchFamily="34" charset="0"/>
                          <a:cs typeface="Calibri" panose="020F0502020204030204" pitchFamily="34" charset="0"/>
                        </a:rPr>
                        <a:t>mails</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Customer</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support</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Your</a:t>
                      </a:r>
                      <a:r>
                        <a:rPr lang="sl-SI" sz="1700">
                          <a:solidFill>
                            <a:srgbClr val="414141"/>
                          </a:solidFill>
                          <a:latin typeface="Calibri" panose="020F0502020204030204" pitchFamily="34" charset="0"/>
                          <a:cs typeface="Calibri" panose="020F0502020204030204" pitchFamily="34" charset="0"/>
                        </a:rPr>
                        <a:t> </a:t>
                      </a:r>
                      <a:r>
                        <a:rPr lang="sl-SI" sz="1700" err="1">
                          <a:solidFill>
                            <a:srgbClr val="414141"/>
                          </a:solidFill>
                          <a:latin typeface="Calibri" panose="020F0502020204030204" pitchFamily="34" charset="0"/>
                          <a:cs typeface="Calibri" panose="020F0502020204030204" pitchFamily="34" charset="0"/>
                        </a:rPr>
                        <a:t>website</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Email, reminders, customer support</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Ease of acces, Timely check-in, Room conditions, (hotel) staff, services</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Quality of stay, toiletries, (hotel) staff, activities, Mid-stay contact</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(hotel) staff, check-out services, E-mail</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tc>
                  <a:txBody>
                    <a:bodyPr/>
                    <a:lstStyle/>
                    <a:p>
                      <a:pPr>
                        <a:lnSpc>
                          <a:spcPts val="1660"/>
                        </a:lnSpc>
                      </a:pPr>
                      <a:r>
                        <a:rPr lang="sl-SI" sz="1700" dirty="0">
                          <a:solidFill>
                            <a:srgbClr val="414141"/>
                          </a:solidFill>
                          <a:latin typeface="Calibri" panose="020F0502020204030204" pitchFamily="34" charset="0"/>
                          <a:cs typeface="Calibri" panose="020F0502020204030204" pitchFamily="34" charset="0"/>
                        </a:rPr>
                        <a:t>Social gatherings, E-mail reminders, and post-stay communication</a:t>
                      </a:r>
                    </a:p>
                  </a:txBody>
                  <a:tcPr>
                    <a:lnL w="12700" cap="flat" cmpd="sng" algn="ctr">
                      <a:solidFill>
                        <a:srgbClr val="414141"/>
                      </a:solidFill>
                      <a:prstDash val="solid"/>
                      <a:round/>
                      <a:headEnd type="none" w="med" len="med"/>
                      <a:tailEnd type="none" w="med" len="med"/>
                    </a:lnL>
                    <a:lnR w="12700" cap="flat" cmpd="sng" algn="ctr">
                      <a:solidFill>
                        <a:srgbClr val="414141"/>
                      </a:solidFill>
                      <a:prstDash val="solid"/>
                      <a:round/>
                      <a:headEnd type="none" w="med" len="med"/>
                      <a:tailEnd type="none" w="med" len="med"/>
                    </a:lnR>
                    <a:lnT w="12700" cap="flat" cmpd="sng" algn="ctr">
                      <a:solidFill>
                        <a:srgbClr val="414141"/>
                      </a:solidFill>
                      <a:prstDash val="solid"/>
                      <a:round/>
                      <a:headEnd type="none" w="med" len="med"/>
                      <a:tailEnd type="none" w="med" len="med"/>
                    </a:lnT>
                    <a:lnB w="12700" cap="flat" cmpd="sng" algn="ctr">
                      <a:solidFill>
                        <a:srgbClr val="414141"/>
                      </a:solidFill>
                      <a:prstDash val="solid"/>
                      <a:round/>
                      <a:headEnd type="none" w="med" len="med"/>
                      <a:tailEnd type="none" w="med" len="med"/>
                    </a:lnB>
                    <a:solidFill>
                      <a:schemeClr val="bg1"/>
                    </a:solidFill>
                  </a:tcPr>
                </a:tc>
                <a:extLst>
                  <a:ext uri="{0D108BD9-81ED-4DB2-BD59-A6C34878D82A}">
                    <a16:rowId xmlns:a16="http://schemas.microsoft.com/office/drawing/2014/main" val="1124543049"/>
                  </a:ext>
                </a:extLst>
              </a:tr>
            </a:tbl>
          </a:graphicData>
        </a:graphic>
      </p:graphicFrame>
      <p:pic>
        <p:nvPicPr>
          <p:cNvPr id="5" name="Picture 4">
            <a:extLst>
              <a:ext uri="{FF2B5EF4-FFF2-40B4-BE49-F238E27FC236}">
                <a16:creationId xmlns:a16="http://schemas.microsoft.com/office/drawing/2014/main" id="{0DAB13F7-55D0-A973-A1D5-83F342E962F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128488" y="4760014"/>
            <a:ext cx="3580276" cy="2659133"/>
          </a:xfrm>
          <a:prstGeom prst="rect">
            <a:avLst/>
          </a:prstGeom>
        </p:spPr>
      </p:pic>
      <p:sp>
        <p:nvSpPr>
          <p:cNvPr id="6" name="Slide Number Placeholder 5">
            <a:extLst>
              <a:ext uri="{FF2B5EF4-FFF2-40B4-BE49-F238E27FC236}">
                <a16:creationId xmlns:a16="http://schemas.microsoft.com/office/drawing/2014/main" id="{78E17BB3-AE15-A1F2-3E8A-7ADDBA1691A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9</a:t>
            </a:fld>
            <a:endParaRPr lang="fr-CA" sz="1200" dirty="0"/>
          </a:p>
        </p:txBody>
      </p:sp>
    </p:spTree>
    <p:extLst>
      <p:ext uri="{BB962C8B-B14F-4D97-AF65-F5344CB8AC3E}">
        <p14:creationId xmlns:p14="http://schemas.microsoft.com/office/powerpoint/2010/main" val="65363235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606BDD3-39E6-4028-B778-3411FBB0C2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AC85329-4F53-4995-A204-691117D32702}">
  <ds:schemaRefs>
    <ds:schemaRef ds:uri="http://schemas.microsoft.com/sharepoint/v3/contenttype/forms"/>
  </ds:schemaRefs>
</ds:datastoreItem>
</file>

<file path=customXml/itemProps3.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834</TotalTime>
  <Words>7939</Words>
  <Application>Microsoft Office PowerPoint</Application>
  <PresentationFormat>Widescreen</PresentationFormat>
  <Paragraphs>794</Paragraphs>
  <Slides>70</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70</vt:i4>
      </vt:variant>
    </vt:vector>
  </HeadingPairs>
  <TitlesOfParts>
    <vt:vector size="78" baseType="lpstr">
      <vt:lpstr>Arial</vt:lpstr>
      <vt:lpstr>Arial,Sans-Serif</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100</cp:revision>
  <dcterms:created xsi:type="dcterms:W3CDTF">2020-10-14T13:32:04Z</dcterms:created>
  <dcterms:modified xsi:type="dcterms:W3CDTF">2025-08-20T10:41:38Z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