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44"/>
  </p:notesMasterIdLst>
  <p:sldIdLst>
    <p:sldId id="7695" r:id="rId5"/>
    <p:sldId id="7774" r:id="rId6"/>
    <p:sldId id="7775" r:id="rId7"/>
    <p:sldId id="7696" r:id="rId8"/>
    <p:sldId id="7776" r:id="rId9"/>
    <p:sldId id="7732" r:id="rId10"/>
    <p:sldId id="7762" r:id="rId11"/>
    <p:sldId id="7777" r:id="rId12"/>
    <p:sldId id="7733" r:id="rId13"/>
    <p:sldId id="7778" r:id="rId14"/>
    <p:sldId id="7779" r:id="rId15"/>
    <p:sldId id="7780" r:id="rId16"/>
    <p:sldId id="7810" r:id="rId17"/>
    <p:sldId id="7811" r:id="rId18"/>
    <p:sldId id="7812" r:id="rId19"/>
    <p:sldId id="7813" r:id="rId20"/>
    <p:sldId id="6446" r:id="rId21"/>
    <p:sldId id="7815" r:id="rId22"/>
    <p:sldId id="7820" r:id="rId23"/>
    <p:sldId id="7821" r:id="rId24"/>
    <p:sldId id="7822" r:id="rId25"/>
    <p:sldId id="7823" r:id="rId26"/>
    <p:sldId id="7824" r:id="rId27"/>
    <p:sldId id="7825" r:id="rId28"/>
    <p:sldId id="4336" r:id="rId29"/>
    <p:sldId id="7704" r:id="rId30"/>
    <p:sldId id="6451" r:id="rId31"/>
    <p:sldId id="7828" r:id="rId32"/>
    <p:sldId id="7826" r:id="rId33"/>
    <p:sldId id="7827" r:id="rId34"/>
    <p:sldId id="4337" r:id="rId35"/>
    <p:sldId id="7816" r:id="rId36"/>
    <p:sldId id="7738" r:id="rId37"/>
    <p:sldId id="7817" r:id="rId38"/>
    <p:sldId id="7818" r:id="rId39"/>
    <p:sldId id="7740" r:id="rId40"/>
    <p:sldId id="7819" r:id="rId41"/>
    <p:sldId id="4341" r:id="rId42"/>
    <p:sldId id="770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AC5C0C-A832-9207-444C-F7B11B4E8A97}" name="Laura Magan (MMS,Ireland)" initials="LM" userId="S::Laura@momentumconsulting.ie::c3f3bbb9-9632-4ba0-9147-5662ad5f24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59597"/>
    <a:srgbClr val="414141"/>
    <a:srgbClr val="FBA63B"/>
    <a:srgbClr val="82CCCA"/>
    <a:srgbClr val="E5BEAC"/>
    <a:srgbClr val="000000"/>
    <a:srgbClr val="0C4659"/>
    <a:srgbClr val="F6BF8C"/>
    <a:srgbClr val="F1B4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29" autoAdjust="0"/>
    <p:restoredTop sz="94683"/>
  </p:normalViewPr>
  <p:slideViewPr>
    <p:cSldViewPr snapToGrid="0">
      <p:cViewPr varScale="1">
        <p:scale>
          <a:sx n="101" d="100"/>
          <a:sy n="101" d="100"/>
        </p:scale>
        <p:origin x="648" y="1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Epic Stays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E9F96E-369B-E314-E1BC-C602EB77394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3">
            <a:extLst>
              <a:ext uri="{FF2B5EF4-FFF2-40B4-BE49-F238E27FC236}">
                <a16:creationId xmlns:a16="http://schemas.microsoft.com/office/drawing/2014/main" id="{31819706-7B9E-0DF1-DAEE-246A6CDB28B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6" name="Freeform 5">
            <a:extLst>
              <a:ext uri="{FF2B5EF4-FFF2-40B4-BE49-F238E27FC236}">
                <a16:creationId xmlns:a16="http://schemas.microsoft.com/office/drawing/2014/main" id="{15F8EE29-BF26-6869-533D-DA267C93E62C}"/>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4159DE76-F750-630F-71FD-775A4BC8E2D2}"/>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88DBBF1-0634-C7C6-0533-02178AF70789}"/>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10" name="Slide Number Placeholder 5">
            <a:extLst>
              <a:ext uri="{FF2B5EF4-FFF2-40B4-BE49-F238E27FC236}">
                <a16:creationId xmlns:a16="http://schemas.microsoft.com/office/drawing/2014/main" id="{C9F1AB22-3600-6300-47B4-0251583243C7}"/>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21614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414917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7A96A4B9-216D-EB89-3A27-47780AD5E5FE}"/>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0F1DD92F-683E-58CE-802B-5ADDDEE1D7B2}"/>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8D964AC4-61E9-E44C-8330-3BA1A968A082}"/>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D18251D0-0D1F-E0B4-D80F-075FB458B090}"/>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01A33708-6FC0-7752-BE0F-214C2E786B66}"/>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6" name="Text Placeholder 23">
            <a:extLst>
              <a:ext uri="{FF2B5EF4-FFF2-40B4-BE49-F238E27FC236}">
                <a16:creationId xmlns:a16="http://schemas.microsoft.com/office/drawing/2014/main" id="{C62A0646-9D41-078B-07BA-5C726A2C1337}"/>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15DD31D7-0BD0-94E0-51F3-B39BBB060903}"/>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52C210AF-8EFC-7B32-2D23-788700548C31}"/>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BEED680-9A50-A367-8FD1-D1642F43C1BA}"/>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2959270D-32A2-BFC2-6CFD-36F8E96A9968}"/>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71752812-2C27-4095-8E48-0D04EC220E46}"/>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47B01EBF-4F0F-5275-9303-77C221167B06}"/>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0338B760-9812-069F-6AEB-0BB9BF2B7EC9}"/>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8" name="Text Placeholder 23">
            <a:extLst>
              <a:ext uri="{FF2B5EF4-FFF2-40B4-BE49-F238E27FC236}">
                <a16:creationId xmlns:a16="http://schemas.microsoft.com/office/drawing/2014/main" id="{978CB3D5-2DF7-93A5-A6CC-0E07D8E62C9F}"/>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B3A21C84-315C-9F83-4654-3D060849A4A2}"/>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145829DE-9209-0919-CE20-A05E56AA39A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3F555C85-9FFD-985A-0BA2-F204E97169BF}"/>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18" name="Group 17">
            <a:extLst>
              <a:ext uri="{FF2B5EF4-FFF2-40B4-BE49-F238E27FC236}">
                <a16:creationId xmlns:a16="http://schemas.microsoft.com/office/drawing/2014/main" id="{1D0BD224-F603-F5A4-1A35-0DE67E03446D}"/>
              </a:ext>
            </a:extLst>
          </p:cNvPr>
          <p:cNvGrpSpPr/>
          <p:nvPr userDrawn="1"/>
        </p:nvGrpSpPr>
        <p:grpSpPr>
          <a:xfrm>
            <a:off x="441852" y="5691396"/>
            <a:ext cx="6969049" cy="851642"/>
            <a:chOff x="441852" y="5691396"/>
            <a:chExt cx="6969049" cy="851642"/>
          </a:xfrm>
        </p:grpSpPr>
        <p:pic>
          <p:nvPicPr>
            <p:cNvPr id="20" name="Picture 19" descr="Co-funded by the European Union logo in png for web usage">
              <a:extLst>
                <a:ext uri="{FF2B5EF4-FFF2-40B4-BE49-F238E27FC236}">
                  <a16:creationId xmlns:a16="http://schemas.microsoft.com/office/drawing/2014/main" id="{85699BE2-B4F0-F312-1826-7D1D1C24BB7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22" name="Rectangle 21">
              <a:extLst>
                <a:ext uri="{FF2B5EF4-FFF2-40B4-BE49-F238E27FC236}">
                  <a16:creationId xmlns:a16="http://schemas.microsoft.com/office/drawing/2014/main" id="{DB18C14B-B4C7-A81A-F82F-2B5E0A5E274B}"/>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23" name="Group 22">
              <a:extLst>
                <a:ext uri="{FF2B5EF4-FFF2-40B4-BE49-F238E27FC236}">
                  <a16:creationId xmlns:a16="http://schemas.microsoft.com/office/drawing/2014/main" id="{2DE9D0D5-C960-7BE6-78A5-74AC8DD65A98}"/>
                </a:ext>
              </a:extLst>
            </p:cNvPr>
            <p:cNvGrpSpPr/>
            <p:nvPr userDrawn="1"/>
          </p:nvGrpSpPr>
          <p:grpSpPr>
            <a:xfrm>
              <a:off x="441852" y="5691396"/>
              <a:ext cx="1307461" cy="742180"/>
              <a:chOff x="340586" y="8789227"/>
              <a:chExt cx="1307461" cy="742180"/>
            </a:xfrm>
          </p:grpSpPr>
          <p:sp>
            <p:nvSpPr>
              <p:cNvPr id="24" name="Rectangle 23">
                <a:extLst>
                  <a:ext uri="{FF2B5EF4-FFF2-40B4-BE49-F238E27FC236}">
                    <a16:creationId xmlns:a16="http://schemas.microsoft.com/office/drawing/2014/main" id="{A3C27D9E-8DE9-21C9-BBFD-8AF628B282B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26" name="Picture 25">
                <a:extLst>
                  <a:ext uri="{FF2B5EF4-FFF2-40B4-BE49-F238E27FC236}">
                    <a16:creationId xmlns:a16="http://schemas.microsoft.com/office/drawing/2014/main" id="{1D7E183B-5414-6B02-BAE6-C1BDF6A62B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474419"/>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945168"/>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www.epicstays.eu</a:t>
            </a:r>
            <a:endParaRPr lang="en-US"/>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63C0EB-79B4-2507-D439-F8D4AEC17923}"/>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2BB859FE-CFC8-BABB-B65C-F21E4865FB2E}"/>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A15EE0F5-00DD-AAA2-BDCD-8CEE9C2244F2}"/>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5" name="Text Placeholder 23">
            <a:extLst>
              <a:ext uri="{FF2B5EF4-FFF2-40B4-BE49-F238E27FC236}">
                <a16:creationId xmlns:a16="http://schemas.microsoft.com/office/drawing/2014/main" id="{54C7FC4D-F46A-A997-74BD-B8808FD802CC}"/>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380AF4F3-56CA-DE7C-E806-BAE8D4D2EE4E}"/>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FE8BE2ED-83D4-E8DA-CED5-3A094F33747E}"/>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A07F18-4937-094D-4836-A1BB722147D6}"/>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BAD52440-3759-51D1-1910-8FE661B95EDF}"/>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3448497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Sub-heading</a:t>
            </a:r>
            <a:endParaRPr lang="en-US"/>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59E048-6479-2194-7C70-1FA1654B40B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A4311888-ECB1-1656-A0E6-F760DF627E52}"/>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83EC3193-0D06-EF3D-083C-702DD51823A9}"/>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38760C8F-96C3-1A02-025A-60AB2E632D55}"/>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DC55FF69-640B-2C15-B57D-5DF139CAFB17}"/>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851255E9-0660-ECF7-C8D6-2C3E3B539054}"/>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8B337E0-CCD5-DFA4-4753-52E8D1461063}"/>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0DB7B662-6F23-EE08-0AAA-F6EEB3639B2F}"/>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618615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8173010B-FD79-1930-AEED-2AAFDE777EC6}"/>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 name="Freeform 2">
            <a:extLst>
              <a:ext uri="{FF2B5EF4-FFF2-40B4-BE49-F238E27FC236}">
                <a16:creationId xmlns:a16="http://schemas.microsoft.com/office/drawing/2014/main" id="{182B4517-12A2-217E-C2CD-4542C0D8BDFB}"/>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6693515C-42FF-C9D3-077D-074EBDFD0FCB}"/>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FA1A1B50-28E5-67FF-EFE9-0664B5E1C12C}"/>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 name="Text Placeholder 32">
            <a:extLst>
              <a:ext uri="{FF2B5EF4-FFF2-40B4-BE49-F238E27FC236}">
                <a16:creationId xmlns:a16="http://schemas.microsoft.com/office/drawing/2014/main" id="{882B5327-0026-ABF5-9F2F-0BC6D5E3D320}"/>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2" name="Text Placeholder 32">
            <a:extLst>
              <a:ext uri="{FF2B5EF4-FFF2-40B4-BE49-F238E27FC236}">
                <a16:creationId xmlns:a16="http://schemas.microsoft.com/office/drawing/2014/main" id="{28B435CC-3018-FA63-F43E-441CB5B9F483}"/>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 name="Text Placeholder 23">
            <a:extLst>
              <a:ext uri="{FF2B5EF4-FFF2-40B4-BE49-F238E27FC236}">
                <a16:creationId xmlns:a16="http://schemas.microsoft.com/office/drawing/2014/main" id="{B57C6F1B-2B72-FD97-471D-787DCBD22E0F}"/>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4" name="Straight Connector 13">
            <a:extLst>
              <a:ext uri="{FF2B5EF4-FFF2-40B4-BE49-F238E27FC236}">
                <a16:creationId xmlns:a16="http://schemas.microsoft.com/office/drawing/2014/main" id="{4B90DC7A-70AD-2368-3CE7-92002F75ABD5}"/>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8BF74736-E9DA-93D0-3C88-EFA7CD12F624}"/>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object 3">
            <a:extLst>
              <a:ext uri="{FF2B5EF4-FFF2-40B4-BE49-F238E27FC236}">
                <a16:creationId xmlns:a16="http://schemas.microsoft.com/office/drawing/2014/main" id="{B2FD7A01-33CC-CD5F-E297-73C9F1BC570F}"/>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17" name="Picture Placeholder 63">
            <a:extLst>
              <a:ext uri="{FF2B5EF4-FFF2-40B4-BE49-F238E27FC236}">
                <a16:creationId xmlns:a16="http://schemas.microsoft.com/office/drawing/2014/main" id="{459246A0-D676-C2EF-AF8C-D9DF2E04F717}"/>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a:p>
        </p:txBody>
      </p:sp>
      <p:sp>
        <p:nvSpPr>
          <p:cNvPr id="18" name="Text Placeholder 32">
            <a:extLst>
              <a:ext uri="{FF2B5EF4-FFF2-40B4-BE49-F238E27FC236}">
                <a16:creationId xmlns:a16="http://schemas.microsoft.com/office/drawing/2014/main" id="{867E5C25-3ADF-EE9E-37D6-1AE1AF1F6C27}"/>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C36020B5-1C86-63F9-208D-C22B4393A8D9}"/>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20" name="Text Placeholder 32">
            <a:extLst>
              <a:ext uri="{FF2B5EF4-FFF2-40B4-BE49-F238E27FC236}">
                <a16:creationId xmlns:a16="http://schemas.microsoft.com/office/drawing/2014/main" id="{A4711814-4BBF-4078-CC94-225538CF3CE8}"/>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1" name="Straight Connector 20">
            <a:extLst>
              <a:ext uri="{FF2B5EF4-FFF2-40B4-BE49-F238E27FC236}">
                <a16:creationId xmlns:a16="http://schemas.microsoft.com/office/drawing/2014/main" id="{2C6FCA42-557A-EF44-1ADF-412558681462}"/>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bject 3">
            <a:extLst>
              <a:ext uri="{FF2B5EF4-FFF2-40B4-BE49-F238E27FC236}">
                <a16:creationId xmlns:a16="http://schemas.microsoft.com/office/drawing/2014/main" id="{AFA3B6B2-2DE5-669A-85C3-B84DF062C7E0}"/>
              </a:ext>
            </a:extLst>
          </p:cNvPr>
          <p:cNvSpPr/>
          <p:nvPr userDrawn="1"/>
        </p:nvSpPr>
        <p:spPr>
          <a:xfrm rot="16200000">
            <a:off x="6631589" y="1290171"/>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24" name="Freeform 23">
            <a:extLst>
              <a:ext uri="{FF2B5EF4-FFF2-40B4-BE49-F238E27FC236}">
                <a16:creationId xmlns:a16="http://schemas.microsoft.com/office/drawing/2014/main" id="{D87AF7C3-79F4-553E-A2B0-014D04717A32}"/>
              </a:ext>
            </a:extLst>
          </p:cNvPr>
          <p:cNvSpPr/>
          <p:nvPr userDrawn="1"/>
        </p:nvSpPr>
        <p:spPr>
          <a:xfrm>
            <a:off x="5791928" y="2524951"/>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Picture Placeholder 26">
            <a:extLst>
              <a:ext uri="{FF2B5EF4-FFF2-40B4-BE49-F238E27FC236}">
                <a16:creationId xmlns:a16="http://schemas.microsoft.com/office/drawing/2014/main" id="{DEE7166F-5746-D189-49B3-3BD5FD1B0865}"/>
              </a:ext>
            </a:extLst>
          </p:cNvPr>
          <p:cNvSpPr>
            <a:spLocks noGrp="1"/>
          </p:cNvSpPr>
          <p:nvPr>
            <p:ph type="pic" sz="quarter" idx="89"/>
          </p:nvPr>
        </p:nvSpPr>
        <p:spPr>
          <a:xfrm>
            <a:off x="5791928" y="3781"/>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6" name="Text Placeholder 32">
            <a:extLst>
              <a:ext uri="{FF2B5EF4-FFF2-40B4-BE49-F238E27FC236}">
                <a16:creationId xmlns:a16="http://schemas.microsoft.com/office/drawing/2014/main" id="{136CAD5C-2A50-9BE5-EF26-9E2DCBA1EE48}"/>
              </a:ext>
            </a:extLst>
          </p:cNvPr>
          <p:cNvSpPr>
            <a:spLocks noGrp="1"/>
          </p:cNvSpPr>
          <p:nvPr>
            <p:ph type="body" sz="quarter" idx="90" hasCustomPrompt="1"/>
          </p:nvPr>
        </p:nvSpPr>
        <p:spPr>
          <a:xfrm>
            <a:off x="5891046" y="438725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3" name="Text Placeholder 32">
            <a:extLst>
              <a:ext uri="{FF2B5EF4-FFF2-40B4-BE49-F238E27FC236}">
                <a16:creationId xmlns:a16="http://schemas.microsoft.com/office/drawing/2014/main" id="{59F40126-2084-808F-9D21-F16FC2277FD1}"/>
              </a:ext>
            </a:extLst>
          </p:cNvPr>
          <p:cNvSpPr>
            <a:spLocks noGrp="1"/>
          </p:cNvSpPr>
          <p:nvPr>
            <p:ph type="body" sz="quarter" idx="91" hasCustomPrompt="1"/>
          </p:nvPr>
        </p:nvSpPr>
        <p:spPr>
          <a:xfrm>
            <a:off x="5833421" y="350917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35" name="Text Placeholder 32">
            <a:extLst>
              <a:ext uri="{FF2B5EF4-FFF2-40B4-BE49-F238E27FC236}">
                <a16:creationId xmlns:a16="http://schemas.microsoft.com/office/drawing/2014/main" id="{9DFE032D-8F39-D908-D400-D89B4496E4B1}"/>
              </a:ext>
            </a:extLst>
          </p:cNvPr>
          <p:cNvSpPr>
            <a:spLocks noGrp="1"/>
          </p:cNvSpPr>
          <p:nvPr>
            <p:ph type="body" sz="quarter" idx="92" hasCustomPrompt="1"/>
          </p:nvPr>
        </p:nvSpPr>
        <p:spPr>
          <a:xfrm>
            <a:off x="6868636" y="392110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7" name="Text Placeholder 23">
            <a:extLst>
              <a:ext uri="{FF2B5EF4-FFF2-40B4-BE49-F238E27FC236}">
                <a16:creationId xmlns:a16="http://schemas.microsoft.com/office/drawing/2014/main" id="{DE05DC8A-FC4D-7D31-52B9-726377053FEF}"/>
              </a:ext>
            </a:extLst>
          </p:cNvPr>
          <p:cNvSpPr>
            <a:spLocks noGrp="1"/>
          </p:cNvSpPr>
          <p:nvPr>
            <p:ph type="body" sz="quarter" idx="93" hasCustomPrompt="1"/>
          </p:nvPr>
        </p:nvSpPr>
        <p:spPr>
          <a:xfrm rot="16200000">
            <a:off x="6643688" y="1303566"/>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8" name="Straight Connector 37">
            <a:extLst>
              <a:ext uri="{FF2B5EF4-FFF2-40B4-BE49-F238E27FC236}">
                <a16:creationId xmlns:a16="http://schemas.microsoft.com/office/drawing/2014/main" id="{94D7AD1A-50B1-ADE2-4F54-6121C1090E2B}"/>
              </a:ext>
            </a:extLst>
          </p:cNvPr>
          <p:cNvCxnSpPr>
            <a:cxnSpLocks/>
          </p:cNvCxnSpPr>
          <p:nvPr userDrawn="1"/>
        </p:nvCxnSpPr>
        <p:spPr>
          <a:xfrm flipV="1">
            <a:off x="5794931" y="414409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23">
            <a:extLst>
              <a:ext uri="{FF2B5EF4-FFF2-40B4-BE49-F238E27FC236}">
                <a16:creationId xmlns:a16="http://schemas.microsoft.com/office/drawing/2014/main" id="{CBE9C43C-2065-AB1B-7878-EBB68B2FB243}"/>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42" name="Text Placeholder 32">
            <a:extLst>
              <a:ext uri="{FF2B5EF4-FFF2-40B4-BE49-F238E27FC236}">
                <a16:creationId xmlns:a16="http://schemas.microsoft.com/office/drawing/2014/main" id="{AE940F5F-97DD-9EB2-FA8C-F732A59297F4}"/>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_Final Slide">
    <p:spTree>
      <p:nvGrpSpPr>
        <p:cNvPr id="1" name=""/>
        <p:cNvGrpSpPr/>
        <p:nvPr/>
      </p:nvGrpSpPr>
      <p:grpSpPr>
        <a:xfrm>
          <a:off x="0" y="0"/>
          <a:ext cx="0" cy="0"/>
          <a:chOff x="0" y="0"/>
          <a:chExt cx="0" cy="0"/>
        </a:xfrm>
      </p:grpSpPr>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2" name="Group 1">
            <a:extLst>
              <a:ext uri="{FF2B5EF4-FFF2-40B4-BE49-F238E27FC236}">
                <a16:creationId xmlns:a16="http://schemas.microsoft.com/office/drawing/2014/main" id="{19E94340-E7C9-FD10-CDF5-EA4F09829AFA}"/>
              </a:ext>
            </a:extLst>
          </p:cNvPr>
          <p:cNvGrpSpPr/>
          <p:nvPr userDrawn="1"/>
        </p:nvGrpSpPr>
        <p:grpSpPr>
          <a:xfrm>
            <a:off x="441852" y="5691396"/>
            <a:ext cx="6969049" cy="851642"/>
            <a:chOff x="441852" y="5691396"/>
            <a:chExt cx="6969049" cy="851642"/>
          </a:xfrm>
        </p:grpSpPr>
        <p:pic>
          <p:nvPicPr>
            <p:cNvPr id="3" name="Picture 2" descr="Co-funded by the European Union logo in png for web usage">
              <a:extLst>
                <a:ext uri="{FF2B5EF4-FFF2-40B4-BE49-F238E27FC236}">
                  <a16:creationId xmlns:a16="http://schemas.microsoft.com/office/drawing/2014/main" id="{EC6E87C7-9F69-A089-20FA-DA4D6CEB61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7" name="Rectangle 6">
              <a:extLst>
                <a:ext uri="{FF2B5EF4-FFF2-40B4-BE49-F238E27FC236}">
                  <a16:creationId xmlns:a16="http://schemas.microsoft.com/office/drawing/2014/main" id="{06B9BC08-246C-41F9-5F48-C6206AB88520}"/>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9" name="Group 8">
              <a:extLst>
                <a:ext uri="{FF2B5EF4-FFF2-40B4-BE49-F238E27FC236}">
                  <a16:creationId xmlns:a16="http://schemas.microsoft.com/office/drawing/2014/main" id="{D83D116D-D5D7-6D13-4143-817E536792EC}"/>
                </a:ext>
              </a:extLst>
            </p:cNvPr>
            <p:cNvGrpSpPr/>
            <p:nvPr userDrawn="1"/>
          </p:nvGrpSpPr>
          <p:grpSpPr>
            <a:xfrm>
              <a:off x="441852" y="5691396"/>
              <a:ext cx="1307461" cy="742180"/>
              <a:chOff x="340586" y="8789227"/>
              <a:chExt cx="1307461" cy="742180"/>
            </a:xfrm>
          </p:grpSpPr>
          <p:sp>
            <p:nvSpPr>
              <p:cNvPr id="10" name="Rectangle 9">
                <a:extLst>
                  <a:ext uri="{FF2B5EF4-FFF2-40B4-BE49-F238E27FC236}">
                    <a16:creationId xmlns:a16="http://schemas.microsoft.com/office/drawing/2014/main" id="{5C89A9DE-C4F1-4886-C0C6-81109E61EE9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1" name="Picture 10">
                <a:extLst>
                  <a:ext uri="{FF2B5EF4-FFF2-40B4-BE49-F238E27FC236}">
                    <a16:creationId xmlns:a16="http://schemas.microsoft.com/office/drawing/2014/main" id="{BFACA943-A66B-488B-27E9-35BBFCD5DF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983628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09</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8E16BD0-1432-55F5-48E7-18E89A86A9AB}"/>
              </a:ext>
            </a:extLst>
          </p:cNvPr>
          <p:cNvSpPr/>
          <p:nvPr userDrawn="1"/>
        </p:nvSpPr>
        <p:spPr>
          <a:xfrm>
            <a:off x="9747" y="0"/>
            <a:ext cx="7218860"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446EC570-9F1E-D74A-9B69-6235967CBA83}"/>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62568711-87AA-D149-81FF-AB7AEBDCA0C3}"/>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87BE55DD-35E5-19BF-C876-BE2B10DB9417}"/>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FAD9F440-F5DE-FFD6-83AA-1D4D9085DEAF}"/>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2035EC35-0CBB-F55E-3C3D-60689DA65C7F}"/>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8AB9E43A-61FA-4E4C-EBFE-C3B2B4BC3EBF}"/>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7EAEA073-D46F-F22E-6EA6-A904F5B966B0}"/>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2D03D0D1-36C0-37AA-33EA-5BAF3B2076EC}"/>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800432ED-D142-8471-ECEB-8D68D79EE180}"/>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78A73E2B-30F3-47EF-A597-BDD69129A5E2}"/>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E63DFBEC-BA51-1D84-2B39-9079A948E548}"/>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9C86220B-A562-8C64-7143-CC7C8BF5BE9B}"/>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DD067E1-9462-86A5-A14F-CF66B585FD7D}"/>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4DF239AD-F70B-C3AB-46F8-FD0CF36322EC}"/>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5251104B-812A-BC01-1AA4-49D87A8ED7AD}"/>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B63FBF0A-22D9-C101-9E2C-F3BAC6158DC8}"/>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12" name="Freeform 11">
            <a:extLst>
              <a:ext uri="{FF2B5EF4-FFF2-40B4-BE49-F238E27FC236}">
                <a16:creationId xmlns:a16="http://schemas.microsoft.com/office/drawing/2014/main" id="{9569C2A4-DF18-DCB8-7A30-6DBFFB125524}"/>
              </a:ext>
            </a:extLst>
          </p:cNvPr>
          <p:cNvSpPr/>
          <p:nvPr userDrawn="1"/>
        </p:nvSpPr>
        <p:spPr>
          <a:xfrm rot="16200000">
            <a:off x="1285344" y="-146355"/>
            <a:ext cx="5241494" cy="7812182"/>
          </a:xfrm>
          <a:custGeom>
            <a:avLst/>
            <a:gdLst>
              <a:gd name="connsiteX0" fmla="*/ 4830629 w 4830629"/>
              <a:gd name="connsiteY0" fmla="*/ 0 h 7199809"/>
              <a:gd name="connsiteX1" fmla="*/ 4830629 w 4830629"/>
              <a:gd name="connsiteY1" fmla="*/ 579469 h 7199809"/>
              <a:gd name="connsiteX2" fmla="*/ 4830629 w 4830629"/>
              <a:gd name="connsiteY2" fmla="*/ 1106875 h 7199809"/>
              <a:gd name="connsiteX3" fmla="*/ 4830629 w 4830629"/>
              <a:gd name="connsiteY3" fmla="*/ 1984979 h 7199809"/>
              <a:gd name="connsiteX4" fmla="*/ 4830629 w 4830629"/>
              <a:gd name="connsiteY4" fmla="*/ 2097937 h 7199809"/>
              <a:gd name="connsiteX5" fmla="*/ 4830629 w 4830629"/>
              <a:gd name="connsiteY5" fmla="*/ 2205131 h 7199809"/>
              <a:gd name="connsiteX6" fmla="*/ 4830629 w 4830629"/>
              <a:gd name="connsiteY6" fmla="*/ 3204812 h 7199809"/>
              <a:gd name="connsiteX7" fmla="*/ 4830629 w 4830629"/>
              <a:gd name="connsiteY7" fmla="*/ 3243431 h 7199809"/>
              <a:gd name="connsiteX8" fmla="*/ 4830629 w 4830629"/>
              <a:gd name="connsiteY8" fmla="*/ 3312006 h 7199809"/>
              <a:gd name="connsiteX9" fmla="*/ 4830629 w 4830629"/>
              <a:gd name="connsiteY9" fmla="*/ 3379544 h 7199809"/>
              <a:gd name="connsiteX10" fmla="*/ 4830629 w 4830629"/>
              <a:gd name="connsiteY10" fmla="*/ 4648940 h 7199809"/>
              <a:gd name="connsiteX11" fmla="*/ 4825589 w 4830629"/>
              <a:gd name="connsiteY11" fmla="*/ 4648940 h 7199809"/>
              <a:gd name="connsiteX12" fmla="*/ 4830629 w 4830629"/>
              <a:gd name="connsiteY12" fmla="*/ 4785055 h 7199809"/>
              <a:gd name="connsiteX13" fmla="*/ 2415314 w 4830629"/>
              <a:gd name="connsiteY13" fmla="*/ 7199809 h 7199809"/>
              <a:gd name="connsiteX14" fmla="*/ 0 w 4830629"/>
              <a:gd name="connsiteY14" fmla="*/ 4785055 h 7199809"/>
              <a:gd name="connsiteX15" fmla="*/ 5041 w 4830629"/>
              <a:gd name="connsiteY15" fmla="*/ 4648940 h 7199809"/>
              <a:gd name="connsiteX16" fmla="*/ 0 w 4830629"/>
              <a:gd name="connsiteY16" fmla="*/ 4648940 h 7199809"/>
              <a:gd name="connsiteX17" fmla="*/ 0 w 4830629"/>
              <a:gd name="connsiteY17" fmla="*/ 3379544 h 7199809"/>
              <a:gd name="connsiteX18" fmla="*/ 0 w 4830629"/>
              <a:gd name="connsiteY18" fmla="*/ 3312005 h 7199809"/>
              <a:gd name="connsiteX19" fmla="*/ 0 w 4830629"/>
              <a:gd name="connsiteY19" fmla="*/ 3243430 h 7199809"/>
              <a:gd name="connsiteX20" fmla="*/ 0 w 4830629"/>
              <a:gd name="connsiteY20" fmla="*/ 3204812 h 7199809"/>
              <a:gd name="connsiteX21" fmla="*/ 0 w 4830629"/>
              <a:gd name="connsiteY21" fmla="*/ 2205130 h 7199809"/>
              <a:gd name="connsiteX22" fmla="*/ 0 w 4830629"/>
              <a:gd name="connsiteY22" fmla="*/ 2097936 h 7199809"/>
              <a:gd name="connsiteX23" fmla="*/ 0 w 4830629"/>
              <a:gd name="connsiteY23" fmla="*/ 1984979 h 7199809"/>
              <a:gd name="connsiteX24" fmla="*/ 0 w 4830629"/>
              <a:gd name="connsiteY24" fmla="*/ 1106875 h 7199809"/>
              <a:gd name="connsiteX25" fmla="*/ 0 w 4830629"/>
              <a:gd name="connsiteY25" fmla="*/ 579469 h 7199809"/>
              <a:gd name="connsiteX26" fmla="*/ 0 w 4830629"/>
              <a:gd name="connsiteY26" fmla="*/ 0 h 719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0629" h="7199809">
                <a:moveTo>
                  <a:pt x="4830629" y="0"/>
                </a:moveTo>
                <a:lnTo>
                  <a:pt x="4830629" y="579469"/>
                </a:lnTo>
                <a:lnTo>
                  <a:pt x="4830629" y="1106875"/>
                </a:lnTo>
                <a:lnTo>
                  <a:pt x="4830629" y="1984979"/>
                </a:lnTo>
                <a:lnTo>
                  <a:pt x="4830629" y="2097937"/>
                </a:lnTo>
                <a:lnTo>
                  <a:pt x="4830629" y="2205131"/>
                </a:lnTo>
                <a:lnTo>
                  <a:pt x="4830629" y="3204812"/>
                </a:lnTo>
                <a:lnTo>
                  <a:pt x="4830629" y="3243431"/>
                </a:lnTo>
                <a:lnTo>
                  <a:pt x="4830629" y="3312006"/>
                </a:lnTo>
                <a:lnTo>
                  <a:pt x="4830629" y="3379544"/>
                </a:lnTo>
                <a:lnTo>
                  <a:pt x="4830629" y="4648940"/>
                </a:lnTo>
                <a:lnTo>
                  <a:pt x="4825589" y="4648940"/>
                </a:lnTo>
                <a:cubicBezTo>
                  <a:pt x="4830629" y="4694312"/>
                  <a:pt x="4830629" y="4739685"/>
                  <a:pt x="4830629" y="4785055"/>
                </a:cubicBezTo>
                <a:cubicBezTo>
                  <a:pt x="4830629" y="6120985"/>
                  <a:pt x="3751555" y="7199809"/>
                  <a:pt x="2415314" y="7199809"/>
                </a:cubicBezTo>
                <a:cubicBezTo>
                  <a:pt x="1079077" y="7199809"/>
                  <a:pt x="0" y="6115941"/>
                  <a:pt x="0" y="4785055"/>
                </a:cubicBezTo>
                <a:cubicBezTo>
                  <a:pt x="0" y="4739685"/>
                  <a:pt x="0" y="4689270"/>
                  <a:pt x="5041" y="4648940"/>
                </a:cubicBezTo>
                <a:lnTo>
                  <a:pt x="0" y="4648940"/>
                </a:lnTo>
                <a:lnTo>
                  <a:pt x="0" y="3379544"/>
                </a:lnTo>
                <a:lnTo>
                  <a:pt x="0" y="3312005"/>
                </a:lnTo>
                <a:lnTo>
                  <a:pt x="0" y="3243430"/>
                </a:lnTo>
                <a:lnTo>
                  <a:pt x="0" y="3204812"/>
                </a:lnTo>
                <a:lnTo>
                  <a:pt x="0" y="2205130"/>
                </a:lnTo>
                <a:lnTo>
                  <a:pt x="0" y="2097936"/>
                </a:lnTo>
                <a:lnTo>
                  <a:pt x="0" y="1984979"/>
                </a:lnTo>
                <a:lnTo>
                  <a:pt x="0" y="1106875"/>
                </a:lnTo>
                <a:lnTo>
                  <a:pt x="0" y="579469"/>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Picture Placeholder 12">
            <a:extLst>
              <a:ext uri="{FF2B5EF4-FFF2-40B4-BE49-F238E27FC236}">
                <a16:creationId xmlns:a16="http://schemas.microsoft.com/office/drawing/2014/main" id="{537FDB8B-B56E-1FD3-5E8B-C5B4BE9A32BC}"/>
              </a:ext>
            </a:extLst>
          </p:cNvPr>
          <p:cNvSpPr>
            <a:spLocks noGrp="1"/>
          </p:cNvSpPr>
          <p:nvPr>
            <p:ph type="pic" sz="quarter" idx="19"/>
          </p:nvPr>
        </p:nvSpPr>
        <p:spPr>
          <a:xfrm>
            <a:off x="6132863" y="1297871"/>
            <a:ext cx="6059137" cy="4421141"/>
          </a:xfrm>
          <a:custGeom>
            <a:avLst/>
            <a:gdLst>
              <a:gd name="connsiteX0" fmla="*/ 2403865 w 6590485"/>
              <a:gd name="connsiteY0" fmla="*/ 0 h 4808847"/>
              <a:gd name="connsiteX1" fmla="*/ 2539366 w 6590485"/>
              <a:gd name="connsiteY1" fmla="*/ 5019 h 4808847"/>
              <a:gd name="connsiteX2" fmla="*/ 2539366 w 6590485"/>
              <a:gd name="connsiteY2" fmla="*/ 0 h 4808847"/>
              <a:gd name="connsiteX3" fmla="*/ 3803037 w 6590485"/>
              <a:gd name="connsiteY3" fmla="*/ 0 h 4808847"/>
              <a:gd name="connsiteX4" fmla="*/ 3938538 w 6590485"/>
              <a:gd name="connsiteY4" fmla="*/ 0 h 4808847"/>
              <a:gd name="connsiteX5" fmla="*/ 5191314 w 6590485"/>
              <a:gd name="connsiteY5" fmla="*/ 0 h 4808847"/>
              <a:gd name="connsiteX6" fmla="*/ 6590485 w 6590485"/>
              <a:gd name="connsiteY6" fmla="*/ 0 h 4808847"/>
              <a:gd name="connsiteX7" fmla="*/ 6590485 w 6590485"/>
              <a:gd name="connsiteY7" fmla="*/ 4808847 h 4808847"/>
              <a:gd name="connsiteX8" fmla="*/ 5191314 w 6590485"/>
              <a:gd name="connsiteY8" fmla="*/ 4808847 h 4808847"/>
              <a:gd name="connsiteX9" fmla="*/ 3938537 w 6590485"/>
              <a:gd name="connsiteY9" fmla="*/ 4808847 h 4808847"/>
              <a:gd name="connsiteX10" fmla="*/ 3803037 w 6590485"/>
              <a:gd name="connsiteY10" fmla="*/ 4808847 h 4808847"/>
              <a:gd name="connsiteX11" fmla="*/ 2539366 w 6590485"/>
              <a:gd name="connsiteY11" fmla="*/ 4808847 h 4808847"/>
              <a:gd name="connsiteX12" fmla="*/ 2539366 w 6590485"/>
              <a:gd name="connsiteY12" fmla="*/ 4803829 h 4808847"/>
              <a:gd name="connsiteX13" fmla="*/ 2403865 w 6590485"/>
              <a:gd name="connsiteY13" fmla="*/ 4808847 h 4808847"/>
              <a:gd name="connsiteX14" fmla="*/ 0 w 6590485"/>
              <a:gd name="connsiteY14" fmla="*/ 2404423 h 4808847"/>
              <a:gd name="connsiteX15" fmla="*/ 2403865 w 6590485"/>
              <a:gd name="connsiteY15" fmla="*/ 0 h 480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0485" h="4808847">
                <a:moveTo>
                  <a:pt x="2403865" y="0"/>
                </a:moveTo>
                <a:cubicBezTo>
                  <a:pt x="2449031" y="0"/>
                  <a:pt x="2499219" y="0"/>
                  <a:pt x="2539366" y="5019"/>
                </a:cubicBezTo>
                <a:lnTo>
                  <a:pt x="2539366" y="0"/>
                </a:lnTo>
                <a:lnTo>
                  <a:pt x="3803037" y="0"/>
                </a:lnTo>
                <a:lnTo>
                  <a:pt x="3938538" y="0"/>
                </a:lnTo>
                <a:lnTo>
                  <a:pt x="5191314" y="0"/>
                </a:lnTo>
                <a:lnTo>
                  <a:pt x="6590485" y="0"/>
                </a:lnTo>
                <a:lnTo>
                  <a:pt x="6590485" y="4808847"/>
                </a:lnTo>
                <a:lnTo>
                  <a:pt x="5191314" y="4808847"/>
                </a:lnTo>
                <a:lnTo>
                  <a:pt x="3938537" y="4808847"/>
                </a:lnTo>
                <a:lnTo>
                  <a:pt x="3803037" y="4808847"/>
                </a:lnTo>
                <a:lnTo>
                  <a:pt x="2539366" y="4808847"/>
                </a:lnTo>
                <a:lnTo>
                  <a:pt x="2539366" y="4803829"/>
                </a:lnTo>
                <a:cubicBezTo>
                  <a:pt x="2494199" y="4808847"/>
                  <a:pt x="2449031" y="4808847"/>
                  <a:pt x="2403865" y="4808847"/>
                </a:cubicBezTo>
                <a:cubicBezTo>
                  <a:pt x="1073959" y="4808847"/>
                  <a:pt x="0" y="3734639"/>
                  <a:pt x="0" y="2404423"/>
                </a:cubicBezTo>
                <a:cubicBezTo>
                  <a:pt x="0" y="1074211"/>
                  <a:pt x="1078981" y="0"/>
                  <a:pt x="2403865"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1824979-9C3A-1C52-FE7A-F9E87914A7EF}"/>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F846969-399A-8083-5C69-612006EC8910}"/>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dirty="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7" name="Slide Number Placeholder 5">
            <a:extLst>
              <a:ext uri="{FF2B5EF4-FFF2-40B4-BE49-F238E27FC236}">
                <a16:creationId xmlns:a16="http://schemas.microsoft.com/office/drawing/2014/main" id="{4AEADF41-7EAE-D9CB-274D-703B86B847A7}"/>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916" r:id="rId17"/>
    <p:sldLayoutId id="2147483917" r:id="rId18"/>
    <p:sldLayoutId id="2147483879" r:id="rId19"/>
    <p:sldLayoutId id="2147483913" r:id="rId20"/>
    <p:sldLayoutId id="2147483914" r:id="rId21"/>
    <p:sldLayoutId id="2147483906" r:id="rId22"/>
    <p:sldLayoutId id="2147483907" r:id="rId23"/>
    <p:sldLayoutId id="2147483878" r:id="rId24"/>
    <p:sldLayoutId id="2147483915" r:id="rId25"/>
    <p:sldLayoutId id="2147483891" r:id="rId26"/>
    <p:sldLayoutId id="2147483894" r:id="rId27"/>
    <p:sldLayoutId id="2147483893" r:id="rId28"/>
    <p:sldLayoutId id="2147483895" r:id="rId29"/>
    <p:sldLayoutId id="2147483896" r:id="rId30"/>
    <p:sldLayoutId id="2147483900" r:id="rId31"/>
    <p:sldLayoutId id="2147483901" r:id="rId32"/>
    <p:sldLayoutId id="2147483902" r:id="rId33"/>
    <p:sldLayoutId id="2147483903" r:id="rId34"/>
    <p:sldLayoutId id="2147483904" r:id="rId35"/>
    <p:sldLayoutId id="2147483853" r:id="rId36"/>
    <p:sldLayoutId id="2147483909" r:id="rId37"/>
    <p:sldLayoutId id="2147483912" r:id="rId38"/>
    <p:sldLayoutId id="2147483910" r:id="rId39"/>
    <p:sldLayoutId id="2147483918"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32.xml"/><Relationship Id="rId5" Type="http://schemas.openxmlformats.org/officeDocument/2006/relationships/image" Target="../media/image26.jpg"/><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ka9qWKQz-P0" TargetMode="External"/><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ka9qWKQz-P0" TargetMode="Externa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15.xml"/><Relationship Id="rId4" Type="http://schemas.openxmlformats.org/officeDocument/2006/relationships/hyperlink" Target="https://pourlasolidarite.eu/en/project/hero-ecological-renovation-heritage-promote-inclusion-opportuniti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31.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37.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37.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hyperlink" Target="https://ellenmacarthurfoundation.org/" TargetMode="External"/><Relationship Id="rId2" Type="http://schemas.openxmlformats.org/officeDocument/2006/relationships/hyperlink" Target="https://www.dcceew.gov.au/parks-heritage/heritage/publications/adaptive-reuse" TargetMode="Externa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hyperlink" Target="https://enrd.ec.europa.eu/" TargetMode="Externa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descr="A room with a bed and a chair&#10;&#10;AI-generated content may be incorrect.">
            <a:extLst>
              <a:ext uri="{FF2B5EF4-FFF2-40B4-BE49-F238E27FC236}">
                <a16:creationId xmlns:a16="http://schemas.microsoft.com/office/drawing/2014/main" id="{3D27BE38-1FB3-6D2D-4C9E-AD4E7E7FFCCC}"/>
              </a:ext>
            </a:extLst>
          </p:cNvPr>
          <p:cNvPicPr>
            <a:picLocks noGrp="1" noChangeAspect="1"/>
          </p:cNvPicPr>
          <p:nvPr>
            <p:ph type="pic" sz="quarter" idx="19"/>
          </p:nvPr>
        </p:nvPicPr>
        <p:blipFill>
          <a:blip r:embed="rId2"/>
          <a:srcRect t="23065" b="23065"/>
          <a:stretch>
            <a:fillRect/>
          </a:stretch>
        </p:blipFill>
        <p:spPr>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p:spPr>
      </p:pic>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80616" y="2473711"/>
            <a:ext cx="5089964" cy="697353"/>
          </a:xfrm>
        </p:spPr>
        <p:txBody>
          <a:bodyPr lIns="91440" tIns="45720" rIns="91440" bIns="45720" anchor="t">
            <a:noAutofit/>
          </a:bodyPr>
          <a:lstStyle/>
          <a:p>
            <a:r>
              <a:rPr lang="en-GB" dirty="0"/>
              <a:t>Module 3 </a:t>
            </a:r>
            <a:r>
              <a:rPr lang="en-GB" b="0" dirty="0"/>
              <a:t>(Part 1)</a:t>
            </a:r>
          </a:p>
          <a:p>
            <a:endParaRPr lang="en-GB" dirty="0"/>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80616" y="3429000"/>
            <a:ext cx="4611316" cy="697353"/>
          </a:xfrm>
        </p:spPr>
        <p:txBody>
          <a:bodyPr lIns="91440" tIns="45720" rIns="91440" bIns="45720" anchor="t">
            <a:noAutofit/>
          </a:bodyPr>
          <a:lstStyle/>
          <a:p>
            <a:pPr defTabSz="777514">
              <a:lnSpc>
                <a:spcPts val="3340"/>
              </a:lnSpc>
              <a:spcBef>
                <a:spcPts val="0"/>
              </a:spcBef>
              <a:defRPr/>
            </a:pPr>
            <a:r>
              <a:rPr lang="en-GB" sz="3200" dirty="0">
                <a:ea typeface="Calibri"/>
                <a:cs typeface="Calibri"/>
              </a:rPr>
              <a:t>Designing Sustainable &amp; Place-Based Accommodation</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a:t>
            </a:r>
            <a:r>
              <a:rPr lang="en-GB" sz="3200" b="1" dirty="0" err="1"/>
              <a:t>epicstays</a:t>
            </a:r>
            <a:r>
              <a:rPr lang="en-GB" sz="3200" dirty="0" err="1"/>
              <a:t>.eu</a:t>
            </a:r>
            <a:endParaRPr lang="en-GB" sz="3200" dirty="0"/>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6120830" y="2249394"/>
            <a:ext cx="3580276" cy="2659133"/>
          </a:xfrm>
          <a:prstGeom prst="rect">
            <a:avLst/>
          </a:prstGeom>
        </p:spPr>
      </p:pic>
      <p:sp>
        <p:nvSpPr>
          <p:cNvPr id="11" name="Text Placeholder 10">
            <a:extLst>
              <a:ext uri="{FF2B5EF4-FFF2-40B4-BE49-F238E27FC236}">
                <a16:creationId xmlns:a16="http://schemas.microsoft.com/office/drawing/2014/main" id="{1C5AD9F2-07CA-46B6-D7BC-FBB9262431A9}"/>
              </a:ext>
            </a:extLst>
          </p:cNvPr>
          <p:cNvSpPr>
            <a:spLocks noGrp="1"/>
          </p:cNvSpPr>
          <p:nvPr>
            <p:ph type="body" sz="quarter" idx="65"/>
          </p:nvPr>
        </p:nvSpPr>
        <p:spPr>
          <a:xfrm>
            <a:off x="7806267" y="778060"/>
            <a:ext cx="4385733" cy="452458"/>
          </a:xfrm>
          <a:solidFill>
            <a:srgbClr val="EC7C69"/>
          </a:solidFill>
        </p:spPr>
        <p:txBody>
          <a:bodyPr/>
          <a:lstStyle/>
          <a:p>
            <a:pPr algn="ctr"/>
            <a:r>
              <a:rPr lang="en-GB" sz="1200" dirty="0"/>
              <a:t>Photo Credit: Gaia's Spheres B&amp;B, Italy</a:t>
            </a:r>
          </a:p>
        </p:txBody>
      </p:sp>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97CD2-5687-E60A-7F98-FED3D3CBF080}"/>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675454C5-2ECE-C731-4AED-6DDFBDD8D194}"/>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6393FD8F-9442-F53A-937E-058F409235B7}"/>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Section 1: </a:t>
            </a:r>
            <a:r>
              <a:rPr lang="en-US" dirty="0"/>
              <a:t>4 Key Learning Areas</a:t>
            </a:r>
          </a:p>
        </p:txBody>
      </p:sp>
      <p:sp>
        <p:nvSpPr>
          <p:cNvPr id="13" name="Slide Number Placeholder 5">
            <a:extLst>
              <a:ext uri="{FF2B5EF4-FFF2-40B4-BE49-F238E27FC236}">
                <a16:creationId xmlns:a16="http://schemas.microsoft.com/office/drawing/2014/main" id="{5081B7FA-BDF6-0DCC-BA09-B4D8A808933A}"/>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10</a:t>
            </a:fld>
            <a:endParaRPr lang="fr-CA" sz="1200" dirty="0"/>
          </a:p>
        </p:txBody>
      </p:sp>
      <p:sp>
        <p:nvSpPr>
          <p:cNvPr id="8" name="Text Placeholder 1">
            <a:extLst>
              <a:ext uri="{FF2B5EF4-FFF2-40B4-BE49-F238E27FC236}">
                <a16:creationId xmlns:a16="http://schemas.microsoft.com/office/drawing/2014/main" id="{E72A05C2-D898-927E-A127-42B4E809B11D}"/>
              </a:ext>
            </a:extLst>
          </p:cNvPr>
          <p:cNvSpPr txBox="1">
            <a:spLocks/>
          </p:cNvSpPr>
          <p:nvPr/>
        </p:nvSpPr>
        <p:spPr>
          <a:xfrm>
            <a:off x="1779518" y="2227953"/>
            <a:ext cx="4976882"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Exploring Modular and Prefabricated Solutions: </a:t>
            </a:r>
          </a:p>
          <a:p>
            <a:pPr>
              <a:lnSpc>
                <a:spcPts val="2480"/>
              </a:lnSpc>
            </a:pPr>
            <a:endParaRPr lang="en-GB" sz="2400" b="1" dirty="0"/>
          </a:p>
          <a:p>
            <a:pPr>
              <a:lnSpc>
                <a:spcPts val="2380"/>
              </a:lnSpc>
            </a:pPr>
            <a:r>
              <a:rPr lang="en-IE" sz="2200" dirty="0"/>
              <a:t>Discover how pre-built, modular, or transportable units can offer quick, cost-effective, and low-impact accommodation options. Learn where these models are most effective, what logistical considerations they involve, and how they can be adapted to rural or natural landscapes.</a:t>
            </a:r>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AF85D9E8-C642-4976-D80A-FD1BB275C044}"/>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0" name="Freeform 9">
            <a:extLst>
              <a:ext uri="{FF2B5EF4-FFF2-40B4-BE49-F238E27FC236}">
                <a16:creationId xmlns:a16="http://schemas.microsoft.com/office/drawing/2014/main" id="{164A9723-03F9-4BF7-A1DC-CB30BBF3CEFC}"/>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AA538536-9507-0563-73CE-DF7194934F3F}"/>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748092" y="3300902"/>
            <a:ext cx="4246690" cy="3154091"/>
          </a:xfrm>
          <a:prstGeom prst="rect">
            <a:avLst/>
          </a:prstGeom>
        </p:spPr>
      </p:pic>
    </p:spTree>
    <p:extLst>
      <p:ext uri="{BB962C8B-B14F-4D97-AF65-F5344CB8AC3E}">
        <p14:creationId xmlns:p14="http://schemas.microsoft.com/office/powerpoint/2010/main" val="1874166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476D8-957C-F94D-EEC1-7B941D488D31}"/>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0A7B7D00-BA75-4963-2D2A-11B74F319401}"/>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292D96AD-0C52-D2E8-CE52-546BB4281433}"/>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Section 1: </a:t>
            </a:r>
            <a:r>
              <a:rPr lang="en-US" dirty="0"/>
              <a:t>4 Key Learning Areas</a:t>
            </a:r>
          </a:p>
        </p:txBody>
      </p:sp>
      <p:sp>
        <p:nvSpPr>
          <p:cNvPr id="13" name="Slide Number Placeholder 5">
            <a:extLst>
              <a:ext uri="{FF2B5EF4-FFF2-40B4-BE49-F238E27FC236}">
                <a16:creationId xmlns:a16="http://schemas.microsoft.com/office/drawing/2014/main" id="{593A1291-FE8D-DA30-8E3D-DBEE4644C345}"/>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11</a:t>
            </a:fld>
            <a:endParaRPr lang="fr-CA" sz="1200" dirty="0"/>
          </a:p>
        </p:txBody>
      </p:sp>
      <p:sp>
        <p:nvSpPr>
          <p:cNvPr id="8" name="Text Placeholder 1">
            <a:extLst>
              <a:ext uri="{FF2B5EF4-FFF2-40B4-BE49-F238E27FC236}">
                <a16:creationId xmlns:a16="http://schemas.microsoft.com/office/drawing/2014/main" id="{75D0547E-7BF9-8BF1-1BF1-8927F4F06EA4}"/>
              </a:ext>
            </a:extLst>
          </p:cNvPr>
          <p:cNvSpPr txBox="1">
            <a:spLocks/>
          </p:cNvSpPr>
          <p:nvPr/>
        </p:nvSpPr>
        <p:spPr>
          <a:xfrm>
            <a:off x="1779518" y="2227953"/>
            <a:ext cx="4638215"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Designing for Low Environmental Impact</a:t>
            </a:r>
          </a:p>
          <a:p>
            <a:pPr>
              <a:lnSpc>
                <a:spcPts val="2480"/>
              </a:lnSpc>
            </a:pPr>
            <a:endParaRPr lang="en-GB" sz="2400" b="1" dirty="0"/>
          </a:p>
          <a:p>
            <a:pPr>
              <a:lnSpc>
                <a:spcPts val="2380"/>
              </a:lnSpc>
            </a:pPr>
            <a:r>
              <a:rPr lang="en-IE" sz="2200" dirty="0"/>
              <a:t>Understand the principles of lightweight construction, minimal foundation systems, and bioclimatic adaptation. Learn how to reduce your ecological footprint while delivering comfort and quality, using appropriate materials and infrastructure-light </a:t>
            </a:r>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8902D8DE-0E1D-90F2-F209-CE9C6DB1F40B}"/>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0" name="Freeform 9">
            <a:extLst>
              <a:ext uri="{FF2B5EF4-FFF2-40B4-BE49-F238E27FC236}">
                <a16:creationId xmlns:a16="http://schemas.microsoft.com/office/drawing/2014/main" id="{DD138224-C6BC-EF41-6596-9B43F4568F08}"/>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7" name="Picture 16">
            <a:extLst>
              <a:ext uri="{FF2B5EF4-FFF2-40B4-BE49-F238E27FC236}">
                <a16:creationId xmlns:a16="http://schemas.microsoft.com/office/drawing/2014/main" id="{1535DB37-1BEA-D10D-3B91-30A05D0DD4B9}"/>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748092" y="3300902"/>
            <a:ext cx="4246690" cy="3154091"/>
          </a:xfrm>
          <a:prstGeom prst="rect">
            <a:avLst/>
          </a:prstGeom>
        </p:spPr>
      </p:pic>
    </p:spTree>
    <p:extLst>
      <p:ext uri="{BB962C8B-B14F-4D97-AF65-F5344CB8AC3E}">
        <p14:creationId xmlns:p14="http://schemas.microsoft.com/office/powerpoint/2010/main" val="564471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B0157-7829-3EFD-0176-9906D4907BBA}"/>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C253DB6B-A2DB-246A-DBCC-E5E329B5451A}"/>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3D74A46B-A5BF-CEB7-26FA-1982E85BB952}"/>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Section 1: </a:t>
            </a:r>
            <a:r>
              <a:rPr lang="en-US" dirty="0"/>
              <a:t>4 Key Learning Areas</a:t>
            </a:r>
          </a:p>
        </p:txBody>
      </p:sp>
      <p:sp>
        <p:nvSpPr>
          <p:cNvPr id="13" name="Slide Number Placeholder 5">
            <a:extLst>
              <a:ext uri="{FF2B5EF4-FFF2-40B4-BE49-F238E27FC236}">
                <a16:creationId xmlns:a16="http://schemas.microsoft.com/office/drawing/2014/main" id="{28A5A0AD-BD41-DB6F-98D6-01E638249EDA}"/>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12</a:t>
            </a:fld>
            <a:endParaRPr lang="fr-CA" sz="1200" dirty="0"/>
          </a:p>
        </p:txBody>
      </p:sp>
      <p:sp>
        <p:nvSpPr>
          <p:cNvPr id="8" name="Text Placeholder 1">
            <a:extLst>
              <a:ext uri="{FF2B5EF4-FFF2-40B4-BE49-F238E27FC236}">
                <a16:creationId xmlns:a16="http://schemas.microsoft.com/office/drawing/2014/main" id="{89A0A881-D6BD-427B-D3DA-B97BC76F4CC9}"/>
              </a:ext>
            </a:extLst>
          </p:cNvPr>
          <p:cNvSpPr txBox="1">
            <a:spLocks/>
          </p:cNvSpPr>
          <p:nvPr/>
        </p:nvSpPr>
        <p:spPr>
          <a:xfrm>
            <a:off x="1779518" y="2227953"/>
            <a:ext cx="4638215"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Overcoming Infrastructure Challenges Creatively</a:t>
            </a:r>
          </a:p>
          <a:p>
            <a:pPr>
              <a:lnSpc>
                <a:spcPts val="2480"/>
              </a:lnSpc>
            </a:pPr>
            <a:endParaRPr lang="en-GB" sz="2400" b="1" dirty="0"/>
          </a:p>
          <a:p>
            <a:pPr>
              <a:lnSpc>
                <a:spcPts val="2380"/>
              </a:lnSpc>
            </a:pPr>
            <a:r>
              <a:rPr lang="en-IE" sz="2200" dirty="0"/>
              <a:t>Many rural areas lack water, electricity, or waste systems. This section explores creative, compliant off-grid solutions - like dry sanitation, solar energy, and rainwater harvesting-that allow alternative accommodations to operate sustainably in remote or infrastructure-poor settings.</a:t>
            </a:r>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3C22B44E-F0A7-4448-7100-2B537F9D4434}"/>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04</a:t>
            </a:r>
            <a:endParaRPr lang="en-GB" sz="6600" b="1" dirty="0">
              <a:solidFill>
                <a:schemeClr val="bg1"/>
              </a:solidFill>
            </a:endParaRPr>
          </a:p>
        </p:txBody>
      </p:sp>
      <p:sp>
        <p:nvSpPr>
          <p:cNvPr id="10" name="Freeform 9">
            <a:extLst>
              <a:ext uri="{FF2B5EF4-FFF2-40B4-BE49-F238E27FC236}">
                <a16:creationId xmlns:a16="http://schemas.microsoft.com/office/drawing/2014/main" id="{C768E4BE-F75C-B2CA-83EF-90EE0158BDC3}"/>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7" name="Picture 16">
            <a:extLst>
              <a:ext uri="{FF2B5EF4-FFF2-40B4-BE49-F238E27FC236}">
                <a16:creationId xmlns:a16="http://schemas.microsoft.com/office/drawing/2014/main" id="{9AE1D163-F897-C0ED-055C-9869750BE9FB}"/>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748092" y="3300902"/>
            <a:ext cx="4246690" cy="3154091"/>
          </a:xfrm>
          <a:prstGeom prst="rect">
            <a:avLst/>
          </a:prstGeom>
        </p:spPr>
      </p:pic>
    </p:spTree>
    <p:extLst>
      <p:ext uri="{BB962C8B-B14F-4D97-AF65-F5344CB8AC3E}">
        <p14:creationId xmlns:p14="http://schemas.microsoft.com/office/powerpoint/2010/main" val="2739972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6C637-C2F3-40E6-4199-6061F87379D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723D788-F9FA-1289-D5C6-265D531EEEE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D84577FE-922E-26C7-AE70-76D8F33A89B5}"/>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6D72953-939E-2EE5-3603-AC209AEA3BB4}"/>
              </a:ext>
            </a:extLst>
          </p:cNvPr>
          <p:cNvSpPr>
            <a:spLocks noGrp="1"/>
          </p:cNvSpPr>
          <p:nvPr>
            <p:ph type="body" sz="quarter" idx="16"/>
          </p:nvPr>
        </p:nvSpPr>
        <p:spPr>
          <a:xfrm>
            <a:off x="4061943" y="886031"/>
            <a:ext cx="6634632" cy="803654"/>
          </a:xfrm>
          <a:prstGeom prst="rect">
            <a:avLst/>
          </a:prstGeom>
        </p:spPr>
        <p:txBody>
          <a:bodyPr/>
          <a:lstStyle/>
          <a:p>
            <a:pPr>
              <a:lnSpc>
                <a:spcPts val="2960"/>
              </a:lnSpc>
            </a:pPr>
            <a:r>
              <a:rPr lang="en-GB" dirty="0"/>
              <a:t>Assessing and Repurposing Existing Buildings</a:t>
            </a:r>
          </a:p>
          <a:p>
            <a:pPr>
              <a:lnSpc>
                <a:spcPts val="2960"/>
              </a:lnSpc>
            </a:pPr>
            <a:endParaRPr lang="en-GB" sz="2800" dirty="0"/>
          </a:p>
        </p:txBody>
      </p:sp>
      <p:sp>
        <p:nvSpPr>
          <p:cNvPr id="4" name="Text Placeholder 3">
            <a:extLst>
              <a:ext uri="{FF2B5EF4-FFF2-40B4-BE49-F238E27FC236}">
                <a16:creationId xmlns:a16="http://schemas.microsoft.com/office/drawing/2014/main" id="{BA9102F0-F3DE-CB6E-1E6D-EBA64EB77B8E}"/>
              </a:ext>
            </a:extLst>
          </p:cNvPr>
          <p:cNvSpPr>
            <a:spLocks noGrp="1"/>
          </p:cNvSpPr>
          <p:nvPr>
            <p:ph type="body" sz="quarter" idx="21"/>
          </p:nvPr>
        </p:nvSpPr>
        <p:spPr>
          <a:xfrm>
            <a:off x="4061943" y="2035220"/>
            <a:ext cx="6826190"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Launching a unique and sustainable alternative accommodation business requires more than vision and creativity - it demands a smart use of what already exists. In rural and peri-urban areas, where resources can be limited, adapting existing buildings can offer a cost-effective, culturally sensitive, and environmentally sustainable solution.</a:t>
            </a:r>
          </a:p>
          <a:p>
            <a:pPr>
              <a:lnSpc>
                <a:spcPts val="2340"/>
              </a:lnSpc>
            </a:pPr>
            <a:endParaRPr lang="en-GB" dirty="0">
              <a:latin typeface="Calibri"/>
              <a:ea typeface="Calibri"/>
              <a:cs typeface="Calibri"/>
            </a:endParaRPr>
          </a:p>
          <a:p>
            <a:pPr>
              <a:lnSpc>
                <a:spcPts val="2340"/>
              </a:lnSpc>
            </a:pPr>
            <a:r>
              <a:rPr lang="en-GB" b="0" i="0" dirty="0">
                <a:effectLst/>
                <a:latin typeface="Calibri"/>
                <a:ea typeface="Calibri"/>
                <a:cs typeface="Calibri"/>
              </a:rPr>
              <a:t> From former schools and barns to historic homes or unused civic spaces, these structures can be transformed into compelling guest experiences. </a:t>
            </a:r>
          </a:p>
          <a:p>
            <a:pPr>
              <a:lnSpc>
                <a:spcPts val="2340"/>
              </a:lnSpc>
            </a:pPr>
            <a:endParaRPr lang="en-US" sz="2200" dirty="0"/>
          </a:p>
        </p:txBody>
      </p:sp>
      <p:sp>
        <p:nvSpPr>
          <p:cNvPr id="11" name="Slide Number Placeholder 5">
            <a:extLst>
              <a:ext uri="{FF2B5EF4-FFF2-40B4-BE49-F238E27FC236}">
                <a16:creationId xmlns:a16="http://schemas.microsoft.com/office/drawing/2014/main" id="{62C2724A-436D-1577-2885-21DD64A7C9E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13</a:t>
            </a:fld>
            <a:endParaRPr lang="fr-CA" sz="1200" dirty="0"/>
          </a:p>
        </p:txBody>
      </p:sp>
      <p:pic>
        <p:nvPicPr>
          <p:cNvPr id="2" name="Picture 1">
            <a:extLst>
              <a:ext uri="{FF2B5EF4-FFF2-40B4-BE49-F238E27FC236}">
                <a16:creationId xmlns:a16="http://schemas.microsoft.com/office/drawing/2014/main" id="{15A0BBDD-E142-453B-2AA8-41E0AA025CB3}"/>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12269" y="4478838"/>
            <a:ext cx="3580276" cy="2659133"/>
          </a:xfrm>
          <a:prstGeom prst="rect">
            <a:avLst/>
          </a:prstGeom>
        </p:spPr>
      </p:pic>
    </p:spTree>
    <p:extLst>
      <p:ext uri="{BB962C8B-B14F-4D97-AF65-F5344CB8AC3E}">
        <p14:creationId xmlns:p14="http://schemas.microsoft.com/office/powerpoint/2010/main" val="3823705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52118-C88C-8DD9-A413-FCA768F64D4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85E7917-7B0B-7784-C17C-B6F8AF04ACFA}"/>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69B8510E-28EB-0D6C-4DFF-6E4188EA6877}"/>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635AB9C2-1090-736F-56D2-27527718512D}"/>
              </a:ext>
            </a:extLst>
          </p:cNvPr>
          <p:cNvSpPr>
            <a:spLocks noGrp="1"/>
          </p:cNvSpPr>
          <p:nvPr>
            <p:ph type="body" sz="quarter" idx="16"/>
          </p:nvPr>
        </p:nvSpPr>
        <p:spPr>
          <a:xfrm>
            <a:off x="4061943" y="886031"/>
            <a:ext cx="6606057" cy="803654"/>
          </a:xfrm>
          <a:prstGeom prst="rect">
            <a:avLst/>
          </a:prstGeom>
        </p:spPr>
        <p:txBody>
          <a:bodyPr/>
          <a:lstStyle/>
          <a:p>
            <a:pPr>
              <a:lnSpc>
                <a:spcPts val="2960"/>
              </a:lnSpc>
            </a:pPr>
            <a:r>
              <a:rPr lang="en-GB" dirty="0"/>
              <a:t>Assessing and Repurposing Existing Buildings</a:t>
            </a:r>
          </a:p>
          <a:p>
            <a:pPr>
              <a:lnSpc>
                <a:spcPts val="2960"/>
              </a:lnSpc>
            </a:pPr>
            <a:endParaRPr lang="en-GB" sz="2800" dirty="0"/>
          </a:p>
        </p:txBody>
      </p:sp>
      <p:sp>
        <p:nvSpPr>
          <p:cNvPr id="4" name="Text Placeholder 3">
            <a:extLst>
              <a:ext uri="{FF2B5EF4-FFF2-40B4-BE49-F238E27FC236}">
                <a16:creationId xmlns:a16="http://schemas.microsoft.com/office/drawing/2014/main" id="{FE8D733C-AAF4-52A5-907C-2B652A748D9D}"/>
              </a:ext>
            </a:extLst>
          </p:cNvPr>
          <p:cNvSpPr>
            <a:spLocks noGrp="1"/>
          </p:cNvSpPr>
          <p:nvPr>
            <p:ph type="body" sz="quarter" idx="21"/>
          </p:nvPr>
        </p:nvSpPr>
        <p:spPr>
          <a:xfrm>
            <a:off x="4061943" y="2198785"/>
            <a:ext cx="7036480"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This learning area equips you with the tools to evaluate the potential of such buildings. You’ll learn how to assess the structural and spatial suitability of underutilized assets, explore renovation options that preserve local identity, and understand how to align design choices with environmental and regulatory contexts. </a:t>
            </a:r>
          </a:p>
          <a:p>
            <a:pPr>
              <a:lnSpc>
                <a:spcPts val="2340"/>
              </a:lnSpc>
            </a:pPr>
            <a:endParaRPr lang="en-GB" dirty="0">
              <a:latin typeface="Calibri"/>
              <a:ea typeface="Calibri"/>
              <a:cs typeface="Calibri"/>
            </a:endParaRPr>
          </a:p>
          <a:p>
            <a:pPr>
              <a:lnSpc>
                <a:spcPts val="2340"/>
              </a:lnSpc>
            </a:pPr>
            <a:r>
              <a:rPr lang="en-GB" b="0" i="0" dirty="0">
                <a:effectLst/>
                <a:latin typeface="Calibri"/>
                <a:ea typeface="Calibri"/>
                <a:cs typeface="Calibri"/>
              </a:rPr>
              <a:t>By following the contents included, you'll be able to identify a building’s adaptive reuse potential, plan key structural and operational adaptations, and connect your design choices to wider sustainability and tourism development goals.</a:t>
            </a:r>
          </a:p>
          <a:p>
            <a:pPr>
              <a:lnSpc>
                <a:spcPts val="2340"/>
              </a:lnSpc>
            </a:pPr>
            <a:endParaRPr lang="en-US" sz="2200" dirty="0"/>
          </a:p>
        </p:txBody>
      </p:sp>
      <p:sp>
        <p:nvSpPr>
          <p:cNvPr id="11" name="Slide Number Placeholder 5">
            <a:extLst>
              <a:ext uri="{FF2B5EF4-FFF2-40B4-BE49-F238E27FC236}">
                <a16:creationId xmlns:a16="http://schemas.microsoft.com/office/drawing/2014/main" id="{AB92AE1E-B69A-7947-9F70-29647F89026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14</a:t>
            </a:fld>
            <a:endParaRPr lang="fr-CA" sz="1200" dirty="0"/>
          </a:p>
        </p:txBody>
      </p:sp>
      <p:pic>
        <p:nvPicPr>
          <p:cNvPr id="2" name="Picture 1">
            <a:extLst>
              <a:ext uri="{FF2B5EF4-FFF2-40B4-BE49-F238E27FC236}">
                <a16:creationId xmlns:a16="http://schemas.microsoft.com/office/drawing/2014/main" id="{D595A842-3013-FBD5-F7C1-AB91B955C442}"/>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12269" y="4478838"/>
            <a:ext cx="3580276" cy="2659133"/>
          </a:xfrm>
          <a:prstGeom prst="rect">
            <a:avLst/>
          </a:prstGeom>
        </p:spPr>
      </p:pic>
    </p:spTree>
    <p:extLst>
      <p:ext uri="{BB962C8B-B14F-4D97-AF65-F5344CB8AC3E}">
        <p14:creationId xmlns:p14="http://schemas.microsoft.com/office/powerpoint/2010/main" val="4226328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3851D-DD6E-C8F4-AB2E-4CE470BC5B71}"/>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78E59E15-8DC7-037C-87FD-646EF6EE2F58}"/>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10" name="Straight Connector 9">
            <a:extLst>
              <a:ext uri="{FF2B5EF4-FFF2-40B4-BE49-F238E27FC236}">
                <a16:creationId xmlns:a16="http://schemas.microsoft.com/office/drawing/2014/main" id="{381F02A7-8357-5FF4-8D7C-2338F2E527C1}"/>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A8D848C5-3925-849A-ACD8-255978B60A4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15</a:t>
            </a:fld>
            <a:endParaRPr lang="fr-CA" sz="1200" dirty="0"/>
          </a:p>
        </p:txBody>
      </p:sp>
      <p:sp>
        <p:nvSpPr>
          <p:cNvPr id="6" name="Freeform 5">
            <a:extLst>
              <a:ext uri="{FF2B5EF4-FFF2-40B4-BE49-F238E27FC236}">
                <a16:creationId xmlns:a16="http://schemas.microsoft.com/office/drawing/2014/main" id="{5213C0C5-2B03-80F8-90AF-EBBCB58BFD4A}"/>
              </a:ext>
            </a:extLst>
          </p:cNvPr>
          <p:cNvSpPr/>
          <p:nvPr/>
        </p:nvSpPr>
        <p:spPr>
          <a:xfrm>
            <a:off x="7897347" y="2206558"/>
            <a:ext cx="3577914" cy="4651442"/>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62665" r="-55997"/>
            </a:stretch>
          </a:blipFill>
        </p:spPr>
        <p:txBody>
          <a:bodyPr wrap="square" lIns="0" tIns="0" rIns="0" bIns="0" rtlCol="0">
            <a:noAutofit/>
          </a:bodyPr>
          <a:lstStyle/>
          <a:p>
            <a:endParaRPr>
              <a:solidFill>
                <a:srgbClr val="459597"/>
              </a:solidFill>
            </a:endParaRPr>
          </a:p>
        </p:txBody>
      </p:sp>
      <p:grpSp>
        <p:nvGrpSpPr>
          <p:cNvPr id="7" name="Group 6">
            <a:extLst>
              <a:ext uri="{FF2B5EF4-FFF2-40B4-BE49-F238E27FC236}">
                <a16:creationId xmlns:a16="http://schemas.microsoft.com/office/drawing/2014/main" id="{C1C56BF4-B0D5-A217-0534-8A7CB5EE902C}"/>
              </a:ext>
            </a:extLst>
          </p:cNvPr>
          <p:cNvGrpSpPr/>
          <p:nvPr/>
        </p:nvGrpSpPr>
        <p:grpSpPr>
          <a:xfrm>
            <a:off x="7365688" y="5807853"/>
            <a:ext cx="2957756" cy="554397"/>
            <a:chOff x="1800741" y="6353467"/>
            <a:chExt cx="3253859" cy="554397"/>
          </a:xfrm>
        </p:grpSpPr>
        <p:sp>
          <p:nvSpPr>
            <p:cNvPr id="12" name="object 3">
              <a:extLst>
                <a:ext uri="{FF2B5EF4-FFF2-40B4-BE49-F238E27FC236}">
                  <a16:creationId xmlns:a16="http://schemas.microsoft.com/office/drawing/2014/main" id="{B59F7467-C456-1AC2-E7FF-919BA5A1654A}"/>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4" name="Text Placeholder 6">
              <a:extLst>
                <a:ext uri="{FF2B5EF4-FFF2-40B4-BE49-F238E27FC236}">
                  <a16:creationId xmlns:a16="http://schemas.microsoft.com/office/drawing/2014/main" id="{3AFA95C2-033D-EAF7-3F70-A5797B8FABCF}"/>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Photo credit: Church </a:t>
              </a:r>
              <a:r>
                <a:rPr lang="en-IE" sz="1200" dirty="0" err="1"/>
                <a:t>Blonduos</a:t>
              </a:r>
              <a:r>
                <a:rPr lang="en-IE" sz="1200" dirty="0"/>
                <a:t>, Iceland</a:t>
              </a:r>
            </a:p>
          </p:txBody>
        </p:sp>
      </p:grpSp>
      <p:sp>
        <p:nvSpPr>
          <p:cNvPr id="4" name="Text Placeholder 5">
            <a:extLst>
              <a:ext uri="{FF2B5EF4-FFF2-40B4-BE49-F238E27FC236}">
                <a16:creationId xmlns:a16="http://schemas.microsoft.com/office/drawing/2014/main" id="{A967C370-516D-A378-FBAB-351283AC93C9}"/>
              </a:ext>
            </a:extLst>
          </p:cNvPr>
          <p:cNvSpPr txBox="1">
            <a:spLocks/>
          </p:cNvSpPr>
          <p:nvPr/>
        </p:nvSpPr>
        <p:spPr>
          <a:xfrm>
            <a:off x="629645" y="1358896"/>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Why Adaptive Reuse Makes Sense</a:t>
            </a:r>
          </a:p>
          <a:p>
            <a:pPr>
              <a:lnSpc>
                <a:spcPts val="2900"/>
              </a:lnSpc>
            </a:pPr>
            <a:endParaRPr lang="en-US" dirty="0"/>
          </a:p>
        </p:txBody>
      </p:sp>
      <p:sp>
        <p:nvSpPr>
          <p:cNvPr id="5" name="Text Placeholder 4">
            <a:extLst>
              <a:ext uri="{FF2B5EF4-FFF2-40B4-BE49-F238E27FC236}">
                <a16:creationId xmlns:a16="http://schemas.microsoft.com/office/drawing/2014/main" id="{EAF0BCB2-97E5-BCC9-E184-24B9956D3D48}"/>
              </a:ext>
            </a:extLst>
          </p:cNvPr>
          <p:cNvSpPr txBox="1">
            <a:spLocks/>
          </p:cNvSpPr>
          <p:nvPr/>
        </p:nvSpPr>
        <p:spPr>
          <a:xfrm>
            <a:off x="629644" y="2062925"/>
            <a:ext cx="7267703"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Repurposing existing buildings is not only a practical decision - it’s a powerful strategy for sustainable tourism development. In many rural areas, disused or abandoned structures such as old farmhouses, schools, or historic homes often carry deep cultural significance. Rather than letting these spaces fall further into disrepair, adaptive reuse allows entrepreneurs to breathe new life into them - preserving local identity while reducing environmental impact.</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This approach significantly lowers the demand for new construction materials and minimizes land use, making it a lower-carbon alternative to building from scratch. The embodied energy already present in existing buildings - energy previously used in construction - means fewer emissions are generated in their transformation.</a:t>
            </a:r>
          </a:p>
        </p:txBody>
      </p:sp>
      <p:pic>
        <p:nvPicPr>
          <p:cNvPr id="13" name="Picture 12">
            <a:extLst>
              <a:ext uri="{FF2B5EF4-FFF2-40B4-BE49-F238E27FC236}">
                <a16:creationId xmlns:a16="http://schemas.microsoft.com/office/drawing/2014/main" id="{30ED4200-CD24-9477-53EA-8098F98A33AF}"/>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10691765" y="-65160"/>
            <a:ext cx="3580276" cy="2659133"/>
          </a:xfrm>
          <a:prstGeom prst="rect">
            <a:avLst/>
          </a:prstGeom>
        </p:spPr>
      </p:pic>
    </p:spTree>
    <p:extLst>
      <p:ext uri="{BB962C8B-B14F-4D97-AF65-F5344CB8AC3E}">
        <p14:creationId xmlns:p14="http://schemas.microsoft.com/office/powerpoint/2010/main" val="3984304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E58D4-3510-8BAA-6E62-F0EA2B97FCBA}"/>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6B93F393-B21F-2062-B81A-CF7BEB010C82}"/>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10" name="Straight Connector 9">
            <a:extLst>
              <a:ext uri="{FF2B5EF4-FFF2-40B4-BE49-F238E27FC236}">
                <a16:creationId xmlns:a16="http://schemas.microsoft.com/office/drawing/2014/main" id="{22989568-67CB-604C-E888-036C6505C2CB}"/>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0421E4D5-1A1B-C683-A468-F46BE592859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16</a:t>
            </a:fld>
            <a:endParaRPr lang="fr-CA" sz="1200" dirty="0"/>
          </a:p>
        </p:txBody>
      </p:sp>
      <p:sp>
        <p:nvSpPr>
          <p:cNvPr id="6" name="Freeform 5">
            <a:extLst>
              <a:ext uri="{FF2B5EF4-FFF2-40B4-BE49-F238E27FC236}">
                <a16:creationId xmlns:a16="http://schemas.microsoft.com/office/drawing/2014/main" id="{704A993C-467E-60BE-14F0-E0453FD03F7C}"/>
              </a:ext>
            </a:extLst>
          </p:cNvPr>
          <p:cNvSpPr/>
          <p:nvPr/>
        </p:nvSpPr>
        <p:spPr>
          <a:xfrm rot="16200000">
            <a:off x="7775867" y="-262278"/>
            <a:ext cx="3840044" cy="4992222"/>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4133" t="392" r="-23141" b="-392"/>
            </a:stretch>
          </a:blipFill>
        </p:spPr>
        <p:txBody>
          <a:bodyPr wrap="square" lIns="0" tIns="0" rIns="0" bIns="0" rtlCol="0">
            <a:noAutofit/>
          </a:bodyPr>
          <a:lstStyle/>
          <a:p>
            <a:endParaRPr>
              <a:solidFill>
                <a:srgbClr val="459597"/>
              </a:solidFill>
            </a:endParaRPr>
          </a:p>
        </p:txBody>
      </p:sp>
      <p:grpSp>
        <p:nvGrpSpPr>
          <p:cNvPr id="7" name="Group 6">
            <a:extLst>
              <a:ext uri="{FF2B5EF4-FFF2-40B4-BE49-F238E27FC236}">
                <a16:creationId xmlns:a16="http://schemas.microsoft.com/office/drawing/2014/main" id="{62EFC98F-A835-1DA6-3F4E-3D059F9A053F}"/>
              </a:ext>
            </a:extLst>
          </p:cNvPr>
          <p:cNvGrpSpPr/>
          <p:nvPr/>
        </p:nvGrpSpPr>
        <p:grpSpPr>
          <a:xfrm>
            <a:off x="9234244" y="3891725"/>
            <a:ext cx="2957756" cy="554397"/>
            <a:chOff x="1800741" y="6353467"/>
            <a:chExt cx="3253859" cy="554397"/>
          </a:xfrm>
        </p:grpSpPr>
        <p:sp>
          <p:nvSpPr>
            <p:cNvPr id="12" name="object 3">
              <a:extLst>
                <a:ext uri="{FF2B5EF4-FFF2-40B4-BE49-F238E27FC236}">
                  <a16:creationId xmlns:a16="http://schemas.microsoft.com/office/drawing/2014/main" id="{D5296FBC-F022-5C79-0017-AF7CBADF97D8}"/>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4" name="Text Placeholder 6">
              <a:extLst>
                <a:ext uri="{FF2B5EF4-FFF2-40B4-BE49-F238E27FC236}">
                  <a16:creationId xmlns:a16="http://schemas.microsoft.com/office/drawing/2014/main" id="{42300B0B-F896-F2CD-74DB-330BD61581D3}"/>
                </a:ext>
              </a:extLst>
            </p:cNvPr>
            <p:cNvSpPr txBox="1">
              <a:spLocks/>
            </p:cNvSpPr>
            <p:nvPr/>
          </p:nvSpPr>
          <p:spPr>
            <a:xfrm>
              <a:off x="1800742" y="6410024"/>
              <a:ext cx="3253858" cy="4247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Photo credit: </a:t>
              </a:r>
            </a:p>
            <a:p>
              <a:pPr algn="ctr"/>
              <a:r>
                <a:rPr lang="en-IE" sz="1200" dirty="0" err="1"/>
                <a:t>Fossatun</a:t>
              </a:r>
              <a:r>
                <a:rPr lang="en-IE" sz="1200" dirty="0"/>
                <a:t> Pods &amp; Cottages, Iceland</a:t>
              </a:r>
            </a:p>
          </p:txBody>
        </p:sp>
      </p:grpSp>
      <p:sp>
        <p:nvSpPr>
          <p:cNvPr id="4" name="Text Placeholder 5">
            <a:extLst>
              <a:ext uri="{FF2B5EF4-FFF2-40B4-BE49-F238E27FC236}">
                <a16:creationId xmlns:a16="http://schemas.microsoft.com/office/drawing/2014/main" id="{AB99B5CF-4496-26DE-652A-6CE6FFE8FEF2}"/>
              </a:ext>
            </a:extLst>
          </p:cNvPr>
          <p:cNvSpPr txBox="1">
            <a:spLocks/>
          </p:cNvSpPr>
          <p:nvPr/>
        </p:nvSpPr>
        <p:spPr>
          <a:xfrm>
            <a:off x="629645" y="1358896"/>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Why Adaptive Reuse Makes Sense</a:t>
            </a:r>
          </a:p>
          <a:p>
            <a:pPr>
              <a:lnSpc>
                <a:spcPts val="2900"/>
              </a:lnSpc>
            </a:pPr>
            <a:endParaRPr lang="en-US" dirty="0"/>
          </a:p>
        </p:txBody>
      </p:sp>
      <p:sp>
        <p:nvSpPr>
          <p:cNvPr id="5" name="Text Placeholder 4">
            <a:extLst>
              <a:ext uri="{FF2B5EF4-FFF2-40B4-BE49-F238E27FC236}">
                <a16:creationId xmlns:a16="http://schemas.microsoft.com/office/drawing/2014/main" id="{7513CCC9-F3EB-D07C-96D9-35A610A850DD}"/>
              </a:ext>
            </a:extLst>
          </p:cNvPr>
          <p:cNvSpPr txBox="1">
            <a:spLocks/>
          </p:cNvSpPr>
          <p:nvPr/>
        </p:nvSpPr>
        <p:spPr>
          <a:xfrm>
            <a:off x="629644" y="2062925"/>
            <a:ext cx="6363823"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But adaptive reuse isn’t just about sustainability - it creates market value. Guests are increasingly seeking authentic, story-rich experiences. A restored 19th-century townhouse, a converted stable, or an old mill tells a unique story that connects visitors to the spirit of place. These buildings, once overlooked, can become memorable destinations that boost the local economy and encourage community pride.</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By understanding the cultural, ecological, and economic advantages of adaptive reuse, you’ll be better equipped to identify promising structures in your area and envision their potential as vibrant alternative accommodations.</a:t>
            </a:r>
          </a:p>
          <a:p>
            <a:pPr indent="0">
              <a:lnSpc>
                <a:spcPts val="2240"/>
              </a:lnSpc>
              <a:buClr>
                <a:srgbClr val="459597"/>
              </a:buClr>
            </a:pPr>
            <a:endParaRPr lang="en-GB" sz="2200" dirty="0">
              <a:solidFill>
                <a:srgbClr val="414141"/>
              </a:solidFill>
            </a:endParaRPr>
          </a:p>
        </p:txBody>
      </p:sp>
      <p:pic>
        <p:nvPicPr>
          <p:cNvPr id="13" name="Picture 12">
            <a:extLst>
              <a:ext uri="{FF2B5EF4-FFF2-40B4-BE49-F238E27FC236}">
                <a16:creationId xmlns:a16="http://schemas.microsoft.com/office/drawing/2014/main" id="{C6B0E933-1555-5395-E46A-F0C1160FD5E2}"/>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6570133" y="4533307"/>
            <a:ext cx="3580276" cy="2659133"/>
          </a:xfrm>
          <a:prstGeom prst="rect">
            <a:avLst/>
          </a:prstGeom>
        </p:spPr>
      </p:pic>
    </p:spTree>
    <p:extLst>
      <p:ext uri="{BB962C8B-B14F-4D97-AF65-F5344CB8AC3E}">
        <p14:creationId xmlns:p14="http://schemas.microsoft.com/office/powerpoint/2010/main" val="2306951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98945-6976-E5C4-E898-F75A0FCADD20}"/>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45D95CB-60C6-9237-21DC-4EF62AFC6D61}"/>
              </a:ext>
            </a:extLst>
          </p:cNvPr>
          <p:cNvSpPr>
            <a:spLocks noGrp="1"/>
          </p:cNvSpPr>
          <p:nvPr>
            <p:ph type="body" sz="quarter" idx="65"/>
          </p:nvPr>
        </p:nvSpPr>
        <p:spPr/>
        <p:txBody>
          <a:bodyPr/>
          <a:lstStyle/>
          <a:p>
            <a:pPr algn="ctr"/>
            <a:r>
              <a:rPr lang="en-GB" sz="1200" dirty="0"/>
              <a:t>Photo Credit: </a:t>
            </a:r>
            <a:r>
              <a:rPr lang="en-GB" sz="1200" dirty="0" err="1"/>
              <a:t>Meridaunia</a:t>
            </a:r>
            <a:endParaRPr lang="en-GB" sz="1200" dirty="0"/>
          </a:p>
        </p:txBody>
      </p:sp>
      <p:pic>
        <p:nvPicPr>
          <p:cNvPr id="13" name="Segnaposto immagine 12" descr="Immagine che contiene aria aperta, edificio, erba, cielo&#10;&#10;Il contenuto generato dall'IA potrebbe non essere corretto.">
            <a:extLst>
              <a:ext uri="{FF2B5EF4-FFF2-40B4-BE49-F238E27FC236}">
                <a16:creationId xmlns:a16="http://schemas.microsoft.com/office/drawing/2014/main" id="{2B4AABCA-FD94-D482-AEFF-DE0728AAEA68}"/>
              </a:ext>
            </a:extLst>
          </p:cNvPr>
          <p:cNvPicPr>
            <a:picLocks noGrp="1" noChangeAspect="1"/>
          </p:cNvPicPr>
          <p:nvPr>
            <p:ph type="pic" sz="quarter" idx="13"/>
          </p:nvPr>
        </p:nvPicPr>
        <p:blipFill>
          <a:blip r:embed="rId2"/>
          <a:srcRect l="13100" r="13100"/>
          <a:stretch>
            <a:fillRect/>
          </a:stretch>
        </p:blipFill>
        <p:spPr/>
      </p:pic>
      <p:sp>
        <p:nvSpPr>
          <p:cNvPr id="7" name="Text Placeholder 3">
            <a:extLst>
              <a:ext uri="{FF2B5EF4-FFF2-40B4-BE49-F238E27FC236}">
                <a16:creationId xmlns:a16="http://schemas.microsoft.com/office/drawing/2014/main" id="{AA707FEF-0A94-86E2-5CF6-BB0779E3340D}"/>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9" name="Straight Connector 8">
            <a:extLst>
              <a:ext uri="{FF2B5EF4-FFF2-40B4-BE49-F238E27FC236}">
                <a16:creationId xmlns:a16="http://schemas.microsoft.com/office/drawing/2014/main" id="{590B818F-A75A-459C-6C83-B0A4180E8F1F}"/>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CB3916D9-A923-5F1D-726B-05CF021275C4}"/>
              </a:ext>
            </a:extLst>
          </p:cNvPr>
          <p:cNvSpPr txBox="1">
            <a:spLocks/>
          </p:cNvSpPr>
          <p:nvPr/>
        </p:nvSpPr>
        <p:spPr>
          <a:xfrm>
            <a:off x="629645" y="2035618"/>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Initial Building Assessment</a:t>
            </a:r>
          </a:p>
          <a:p>
            <a:pPr>
              <a:lnSpc>
                <a:spcPts val="2900"/>
              </a:lnSpc>
            </a:pPr>
            <a:endParaRPr lang="en-US" dirty="0"/>
          </a:p>
        </p:txBody>
      </p:sp>
      <p:sp>
        <p:nvSpPr>
          <p:cNvPr id="11" name="Text Placeholder 4">
            <a:extLst>
              <a:ext uri="{FF2B5EF4-FFF2-40B4-BE49-F238E27FC236}">
                <a16:creationId xmlns:a16="http://schemas.microsoft.com/office/drawing/2014/main" id="{520AFC2D-F0C6-2456-DAAE-1F933A261073}"/>
              </a:ext>
            </a:extLst>
          </p:cNvPr>
          <p:cNvSpPr txBox="1">
            <a:spLocks/>
          </p:cNvSpPr>
          <p:nvPr/>
        </p:nvSpPr>
        <p:spPr>
          <a:xfrm>
            <a:off x="629644" y="2739647"/>
            <a:ext cx="5466356"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Before you can transform a vacant building into a thriving alternative accommodation, you must first assess whether the space is truly viable for repurposing. </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This means going beyond aesthetics and asking the critical structural, legal, and functional questions that will determine your project's success.</a:t>
            </a:r>
          </a:p>
          <a:p>
            <a:pPr indent="0">
              <a:lnSpc>
                <a:spcPts val="2240"/>
              </a:lnSpc>
              <a:buClr>
                <a:srgbClr val="459597"/>
              </a:buClr>
            </a:pPr>
            <a:endParaRPr lang="en-GB" sz="2200" dirty="0">
              <a:solidFill>
                <a:srgbClr val="414141"/>
              </a:solidFill>
            </a:endParaRPr>
          </a:p>
        </p:txBody>
      </p:sp>
      <p:sp>
        <p:nvSpPr>
          <p:cNvPr id="19" name="Slide Number Placeholder 5">
            <a:extLst>
              <a:ext uri="{FF2B5EF4-FFF2-40B4-BE49-F238E27FC236}">
                <a16:creationId xmlns:a16="http://schemas.microsoft.com/office/drawing/2014/main" id="{8C132C6A-2EE0-8A19-2CB2-78CB4EDCA55D}"/>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17</a:t>
            </a:fld>
            <a:endParaRPr lang="fr-CA" sz="1200" dirty="0"/>
          </a:p>
        </p:txBody>
      </p:sp>
    </p:spTree>
    <p:extLst>
      <p:ext uri="{BB962C8B-B14F-4D97-AF65-F5344CB8AC3E}">
        <p14:creationId xmlns:p14="http://schemas.microsoft.com/office/powerpoint/2010/main" val="4149900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E84F5-D4F9-306A-20B7-BF44AEFB45BD}"/>
            </a:ext>
          </a:extLst>
        </p:cNvPr>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EADFDE20-9CD3-FA29-86D3-D9CA678EC41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18</a:t>
            </a:fld>
            <a:endParaRPr lang="fr-CA" sz="1200" dirty="0"/>
          </a:p>
        </p:txBody>
      </p:sp>
      <p:pic>
        <p:nvPicPr>
          <p:cNvPr id="13" name="Picture 12">
            <a:extLst>
              <a:ext uri="{FF2B5EF4-FFF2-40B4-BE49-F238E27FC236}">
                <a16:creationId xmlns:a16="http://schemas.microsoft.com/office/drawing/2014/main" id="{CAF4FF68-53C2-29BB-1291-CD5C72EA692A}"/>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755995" y="4542613"/>
            <a:ext cx="3580276" cy="2659133"/>
          </a:xfrm>
          <a:prstGeom prst="rect">
            <a:avLst/>
          </a:prstGeom>
        </p:spPr>
      </p:pic>
      <p:sp>
        <p:nvSpPr>
          <p:cNvPr id="2" name="Text Placeholder 3">
            <a:extLst>
              <a:ext uri="{FF2B5EF4-FFF2-40B4-BE49-F238E27FC236}">
                <a16:creationId xmlns:a16="http://schemas.microsoft.com/office/drawing/2014/main" id="{CD23431A-EB93-C0F8-53ED-F1D36814A8B2}"/>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3" name="Straight Connector 2">
            <a:extLst>
              <a:ext uri="{FF2B5EF4-FFF2-40B4-BE49-F238E27FC236}">
                <a16:creationId xmlns:a16="http://schemas.microsoft.com/office/drawing/2014/main" id="{BC4D1F7A-2081-5303-FAAF-CD7D2D9C3F1E}"/>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388845FC-BE2C-BAA9-EA9F-DBC7A0EE527D}"/>
              </a:ext>
            </a:extLst>
          </p:cNvPr>
          <p:cNvSpPr txBox="1">
            <a:spLocks/>
          </p:cNvSpPr>
          <p:nvPr/>
        </p:nvSpPr>
        <p:spPr>
          <a:xfrm>
            <a:off x="629645" y="1483390"/>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Initial Building Assessment</a:t>
            </a:r>
          </a:p>
          <a:p>
            <a:pPr>
              <a:lnSpc>
                <a:spcPts val="2900"/>
              </a:lnSpc>
            </a:pPr>
            <a:endParaRPr lang="en-US" dirty="0"/>
          </a:p>
        </p:txBody>
      </p:sp>
      <p:sp>
        <p:nvSpPr>
          <p:cNvPr id="15" name="Text Placeholder 4">
            <a:extLst>
              <a:ext uri="{FF2B5EF4-FFF2-40B4-BE49-F238E27FC236}">
                <a16:creationId xmlns:a16="http://schemas.microsoft.com/office/drawing/2014/main" id="{F8CFCE59-AE74-3BD7-1554-C7C431A15F5E}"/>
              </a:ext>
            </a:extLst>
          </p:cNvPr>
          <p:cNvSpPr>
            <a:spLocks noGrp="1"/>
          </p:cNvSpPr>
          <p:nvPr>
            <p:ph type="body" sz="quarter" idx="18"/>
          </p:nvPr>
        </p:nvSpPr>
        <p:spPr>
          <a:xfrm>
            <a:off x="629643" y="2316440"/>
            <a:ext cx="7771407" cy="3499183"/>
          </a:xfrm>
        </p:spPr>
        <p:txBody>
          <a:bodyPr lIns="91440" tIns="45720" rIns="91440" bIns="45720" anchor="t"/>
          <a:lstStyle/>
          <a:p>
            <a:pPr>
              <a:lnSpc>
                <a:spcPts val="2380"/>
              </a:lnSpc>
            </a:pPr>
            <a:r>
              <a:rPr lang="it-IT" sz="2200" dirty="0">
                <a:solidFill>
                  <a:srgbClr val="414141"/>
                </a:solidFill>
              </a:rPr>
              <a:t>A thorough </a:t>
            </a:r>
            <a:r>
              <a:rPr lang="it-IT" sz="2200" b="1" dirty="0">
                <a:solidFill>
                  <a:srgbClr val="414141"/>
                </a:solidFill>
              </a:rPr>
              <a:t>feasibility assessment</a:t>
            </a:r>
            <a:r>
              <a:rPr lang="it-IT" sz="2200" dirty="0">
                <a:solidFill>
                  <a:srgbClr val="414141"/>
                </a:solidFill>
              </a:rPr>
              <a:t> begins with evaluating </a:t>
            </a:r>
            <a:r>
              <a:rPr lang="it-IT" sz="2200" b="1" dirty="0">
                <a:solidFill>
                  <a:srgbClr val="414141"/>
                </a:solidFill>
              </a:rPr>
              <a:t>structural integrity</a:t>
            </a:r>
            <a:r>
              <a:rPr lang="it-IT" sz="2200" dirty="0">
                <a:solidFill>
                  <a:srgbClr val="414141"/>
                </a:solidFill>
              </a:rPr>
              <a:t>. Is the foundation stable? Are the walls and roof in good condition? Identifying early whether a building can be </a:t>
            </a:r>
            <a:r>
              <a:rPr lang="it-IT" sz="2200" dirty="0" err="1">
                <a:solidFill>
                  <a:srgbClr val="414141"/>
                </a:solidFill>
              </a:rPr>
              <a:t>safely</a:t>
            </a:r>
            <a:r>
              <a:rPr lang="it-IT" sz="2200" dirty="0">
                <a:solidFill>
                  <a:srgbClr val="414141"/>
                </a:solidFill>
              </a:rPr>
              <a:t> </a:t>
            </a:r>
            <a:r>
              <a:rPr lang="it-IT" sz="2200" dirty="0" err="1">
                <a:solidFill>
                  <a:srgbClr val="414141"/>
                </a:solidFill>
              </a:rPr>
              <a:t>renovated</a:t>
            </a:r>
            <a:r>
              <a:rPr lang="it-IT" sz="2200" dirty="0">
                <a:solidFill>
                  <a:srgbClr val="414141"/>
                </a:solidFill>
              </a:rPr>
              <a:t> - or if it needs </a:t>
            </a:r>
            <a:r>
              <a:rPr lang="it-IT" sz="2200" dirty="0" err="1">
                <a:solidFill>
                  <a:srgbClr val="414141"/>
                </a:solidFill>
              </a:rPr>
              <a:t>significant</a:t>
            </a:r>
            <a:r>
              <a:rPr lang="it-IT" sz="2200" dirty="0">
                <a:solidFill>
                  <a:srgbClr val="414141"/>
                </a:solidFill>
              </a:rPr>
              <a:t> </a:t>
            </a:r>
            <a:r>
              <a:rPr lang="it-IT" sz="2200" dirty="0" err="1">
                <a:solidFill>
                  <a:srgbClr val="414141"/>
                </a:solidFill>
              </a:rPr>
              <a:t>reinforcement</a:t>
            </a:r>
            <a:r>
              <a:rPr lang="it-IT" sz="2200" dirty="0">
                <a:solidFill>
                  <a:srgbClr val="414141"/>
                </a:solidFill>
              </a:rPr>
              <a:t> - </a:t>
            </a:r>
            <a:r>
              <a:rPr lang="it-IT" sz="2200" dirty="0" err="1">
                <a:solidFill>
                  <a:srgbClr val="414141"/>
                </a:solidFill>
              </a:rPr>
              <a:t>will</a:t>
            </a:r>
            <a:r>
              <a:rPr lang="it-IT" sz="2200" dirty="0">
                <a:solidFill>
                  <a:srgbClr val="414141"/>
                </a:solidFill>
              </a:rPr>
              <a:t> save time and unexpected costs down the line.</a:t>
            </a:r>
          </a:p>
          <a:p>
            <a:pPr>
              <a:lnSpc>
                <a:spcPts val="2380"/>
              </a:lnSpc>
            </a:pPr>
            <a:endParaRPr lang="it-IT" sz="2200" dirty="0">
              <a:solidFill>
                <a:srgbClr val="414141"/>
              </a:solidFill>
            </a:endParaRPr>
          </a:p>
          <a:p>
            <a:pPr>
              <a:lnSpc>
                <a:spcPts val="2380"/>
              </a:lnSpc>
            </a:pPr>
            <a:r>
              <a:rPr lang="it-IT" sz="2200" dirty="0">
                <a:solidFill>
                  <a:srgbClr val="414141"/>
                </a:solidFill>
              </a:rPr>
              <a:t>Next, examine </a:t>
            </a:r>
            <a:r>
              <a:rPr lang="it-IT" sz="2200" b="1" dirty="0">
                <a:solidFill>
                  <a:srgbClr val="414141"/>
                </a:solidFill>
              </a:rPr>
              <a:t>access to basic utilities</a:t>
            </a:r>
            <a:r>
              <a:rPr lang="it-IT" sz="2200" dirty="0">
                <a:solidFill>
                  <a:srgbClr val="414141"/>
                </a:solidFill>
              </a:rPr>
              <a:t>. Can the building be connected to essential services such as electricity, running water, and sanitation? In rural areas especially, off-grid or low-impact solutions may be required, and the cost and logistics of installing these systems should be factored into your planning.</a:t>
            </a:r>
            <a:endParaRPr lang="it-IT" sz="2200" dirty="0">
              <a:solidFill>
                <a:srgbClr val="414141"/>
              </a:solidFill>
              <a:ea typeface="Calibri" panose="020F0502020204030204"/>
              <a:cs typeface="Calibri" panose="020F0502020204030204"/>
            </a:endParaRPr>
          </a:p>
        </p:txBody>
      </p:sp>
    </p:spTree>
    <p:extLst>
      <p:ext uri="{BB962C8B-B14F-4D97-AF65-F5344CB8AC3E}">
        <p14:creationId xmlns:p14="http://schemas.microsoft.com/office/powerpoint/2010/main" val="3122349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4DA71-0ECF-5796-E117-8DDB883A6557}"/>
            </a:ext>
          </a:extLst>
        </p:cNvPr>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9D957549-5CB1-7E66-7FB8-7ADD47544E5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19</a:t>
            </a:fld>
            <a:endParaRPr lang="fr-CA" sz="1200" dirty="0"/>
          </a:p>
        </p:txBody>
      </p:sp>
      <p:sp>
        <p:nvSpPr>
          <p:cNvPr id="6" name="Freeform 5">
            <a:extLst>
              <a:ext uri="{FF2B5EF4-FFF2-40B4-BE49-F238E27FC236}">
                <a16:creationId xmlns:a16="http://schemas.microsoft.com/office/drawing/2014/main" id="{01E4603A-50A4-9710-6CCA-A2B908E8923E}"/>
              </a:ext>
            </a:extLst>
          </p:cNvPr>
          <p:cNvSpPr/>
          <p:nvPr/>
        </p:nvSpPr>
        <p:spPr>
          <a:xfrm rot="16200000">
            <a:off x="7489168" y="110492"/>
            <a:ext cx="4089343" cy="5316321"/>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5747" t="411" r="-22799" b="-411"/>
            </a:stretch>
          </a:blipFill>
        </p:spPr>
        <p:txBody>
          <a:bodyPr wrap="square" lIns="0" tIns="0" rIns="0" bIns="0" rtlCol="0">
            <a:noAutofit/>
          </a:bodyPr>
          <a:lstStyle/>
          <a:p>
            <a:endParaRPr>
              <a:solidFill>
                <a:srgbClr val="459597"/>
              </a:solidFill>
            </a:endParaRPr>
          </a:p>
        </p:txBody>
      </p:sp>
      <p:grpSp>
        <p:nvGrpSpPr>
          <p:cNvPr id="7" name="Group 6">
            <a:extLst>
              <a:ext uri="{FF2B5EF4-FFF2-40B4-BE49-F238E27FC236}">
                <a16:creationId xmlns:a16="http://schemas.microsoft.com/office/drawing/2014/main" id="{20A53214-D2A4-BB1F-7D34-B5489143DA3E}"/>
              </a:ext>
            </a:extLst>
          </p:cNvPr>
          <p:cNvGrpSpPr/>
          <p:nvPr/>
        </p:nvGrpSpPr>
        <p:grpSpPr>
          <a:xfrm>
            <a:off x="9258300" y="463571"/>
            <a:ext cx="2933700" cy="554397"/>
            <a:chOff x="1800741" y="6353467"/>
            <a:chExt cx="3253859" cy="554397"/>
          </a:xfrm>
        </p:grpSpPr>
        <p:sp>
          <p:nvSpPr>
            <p:cNvPr id="12" name="object 3">
              <a:extLst>
                <a:ext uri="{FF2B5EF4-FFF2-40B4-BE49-F238E27FC236}">
                  <a16:creationId xmlns:a16="http://schemas.microsoft.com/office/drawing/2014/main" id="{045921F7-3328-1269-CAF6-2A06702B34F0}"/>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4" name="Text Placeholder 6">
              <a:extLst>
                <a:ext uri="{FF2B5EF4-FFF2-40B4-BE49-F238E27FC236}">
                  <a16:creationId xmlns:a16="http://schemas.microsoft.com/office/drawing/2014/main" id="{B4B0F7AF-A1AA-219C-27EA-39481515044C}"/>
                </a:ext>
              </a:extLst>
            </p:cNvPr>
            <p:cNvSpPr txBox="1">
              <a:spLocks/>
            </p:cNvSpPr>
            <p:nvPr/>
          </p:nvSpPr>
          <p:spPr>
            <a:xfrm>
              <a:off x="1800742" y="6410024"/>
              <a:ext cx="3253858" cy="4247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Photo credit: </a:t>
              </a:r>
            </a:p>
            <a:p>
              <a:pPr algn="ctr"/>
              <a:r>
                <a:rPr lang="en-IE" sz="1200" dirty="0"/>
                <a:t>Panoramic Glass Lodge, Iceland</a:t>
              </a:r>
            </a:p>
          </p:txBody>
        </p:sp>
      </p:grpSp>
      <p:pic>
        <p:nvPicPr>
          <p:cNvPr id="13" name="Picture 12">
            <a:extLst>
              <a:ext uri="{FF2B5EF4-FFF2-40B4-BE49-F238E27FC236}">
                <a16:creationId xmlns:a16="http://schemas.microsoft.com/office/drawing/2014/main" id="{064DC545-CBF4-D7E5-A6A1-447587F7BE96}"/>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6570133" y="4533307"/>
            <a:ext cx="3580276" cy="2659133"/>
          </a:xfrm>
          <a:prstGeom prst="rect">
            <a:avLst/>
          </a:prstGeom>
        </p:spPr>
      </p:pic>
      <p:sp>
        <p:nvSpPr>
          <p:cNvPr id="2" name="Text Placeholder 3">
            <a:extLst>
              <a:ext uri="{FF2B5EF4-FFF2-40B4-BE49-F238E27FC236}">
                <a16:creationId xmlns:a16="http://schemas.microsoft.com/office/drawing/2014/main" id="{EFC7F127-34C5-9565-FBFE-71E39E962FF6}"/>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3" name="Straight Connector 2">
            <a:extLst>
              <a:ext uri="{FF2B5EF4-FFF2-40B4-BE49-F238E27FC236}">
                <a16:creationId xmlns:a16="http://schemas.microsoft.com/office/drawing/2014/main" id="{682AC21E-CD69-8A6C-AAD8-885EA41D1A14}"/>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FDD53C6B-D0EB-B5C1-FC02-4297F12795BF}"/>
              </a:ext>
            </a:extLst>
          </p:cNvPr>
          <p:cNvSpPr txBox="1">
            <a:spLocks/>
          </p:cNvSpPr>
          <p:nvPr/>
        </p:nvSpPr>
        <p:spPr>
          <a:xfrm>
            <a:off x="629645" y="1483390"/>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Initial Building Assessment</a:t>
            </a:r>
          </a:p>
          <a:p>
            <a:pPr>
              <a:lnSpc>
                <a:spcPts val="2900"/>
              </a:lnSpc>
            </a:pPr>
            <a:endParaRPr lang="en-US" dirty="0"/>
          </a:p>
        </p:txBody>
      </p:sp>
      <p:sp>
        <p:nvSpPr>
          <p:cNvPr id="15" name="Text Placeholder 4">
            <a:extLst>
              <a:ext uri="{FF2B5EF4-FFF2-40B4-BE49-F238E27FC236}">
                <a16:creationId xmlns:a16="http://schemas.microsoft.com/office/drawing/2014/main" id="{D80316DC-D3D7-7804-6E4D-DFBE86FD1539}"/>
              </a:ext>
            </a:extLst>
          </p:cNvPr>
          <p:cNvSpPr>
            <a:spLocks noGrp="1"/>
          </p:cNvSpPr>
          <p:nvPr>
            <p:ph type="body" sz="quarter" idx="18"/>
          </p:nvPr>
        </p:nvSpPr>
        <p:spPr>
          <a:xfrm>
            <a:off x="629643" y="2316440"/>
            <a:ext cx="5616391" cy="3499183"/>
          </a:xfrm>
        </p:spPr>
        <p:txBody>
          <a:bodyPr lIns="91440" tIns="45720" rIns="91440" bIns="45720" anchor="t"/>
          <a:lstStyle/>
          <a:p>
            <a:pPr>
              <a:lnSpc>
                <a:spcPts val="2380"/>
              </a:lnSpc>
            </a:pPr>
            <a:r>
              <a:rPr lang="it-IT" sz="2200" dirty="0" err="1">
                <a:solidFill>
                  <a:srgbClr val="414141"/>
                </a:solidFill>
              </a:rPr>
              <a:t>You’ll</a:t>
            </a:r>
            <a:r>
              <a:rPr lang="it-IT" sz="2200" dirty="0">
                <a:solidFill>
                  <a:srgbClr val="414141"/>
                </a:solidFill>
              </a:rPr>
              <a:t> also need to understand </a:t>
            </a:r>
            <a:r>
              <a:rPr lang="it-IT" sz="2200" b="1" dirty="0">
                <a:solidFill>
                  <a:srgbClr val="414141"/>
                </a:solidFill>
              </a:rPr>
              <a:t>local zoning and building regulations</a:t>
            </a:r>
            <a:r>
              <a:rPr lang="it-IT" sz="2200" dirty="0">
                <a:solidFill>
                  <a:srgbClr val="414141"/>
                </a:solidFill>
              </a:rPr>
              <a:t>. Just because a building exists doesn’t mean it’s automatically approved for tourism use. Check with local authorities to ensure the space can be legally converted into guest accommodation and understand what kinds of renovations are </a:t>
            </a:r>
            <a:r>
              <a:rPr lang="it-IT" sz="2200" dirty="0" err="1">
                <a:solidFill>
                  <a:srgbClr val="414141"/>
                </a:solidFill>
              </a:rPr>
              <a:t>permitted</a:t>
            </a:r>
            <a:r>
              <a:rPr lang="it-IT" sz="2200" dirty="0">
                <a:solidFill>
                  <a:srgbClr val="414141"/>
                </a:solidFill>
              </a:rPr>
              <a:t> - </a:t>
            </a:r>
            <a:r>
              <a:rPr lang="it-IT" sz="2200" dirty="0" err="1">
                <a:solidFill>
                  <a:srgbClr val="414141"/>
                </a:solidFill>
              </a:rPr>
              <a:t>especially</a:t>
            </a:r>
            <a:r>
              <a:rPr lang="it-IT" sz="2200" dirty="0">
                <a:solidFill>
                  <a:srgbClr val="414141"/>
                </a:solidFill>
              </a:rPr>
              <a:t> in protected or heritage zones.</a:t>
            </a:r>
            <a:endParaRPr lang="it-IT" sz="2200" dirty="0">
              <a:solidFill>
                <a:srgbClr val="414141"/>
              </a:solidFill>
              <a:ea typeface="Calibri" panose="020F0502020204030204"/>
              <a:cs typeface="Calibri" panose="020F0502020204030204"/>
            </a:endParaRPr>
          </a:p>
        </p:txBody>
      </p:sp>
    </p:spTree>
    <p:extLst>
      <p:ext uri="{BB962C8B-B14F-4D97-AF65-F5344CB8AC3E}">
        <p14:creationId xmlns:p14="http://schemas.microsoft.com/office/powerpoint/2010/main" val="4008714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A477325-FD39-810A-DCCC-E2BC43119A96}"/>
              </a:ext>
            </a:extLst>
          </p:cNvPr>
          <p:cNvSpPr>
            <a:spLocks noGrp="1"/>
          </p:cNvSpPr>
          <p:nvPr>
            <p:ph type="body" sz="quarter" idx="16"/>
          </p:nvPr>
        </p:nvSpPr>
        <p:spPr>
          <a:xfrm>
            <a:off x="733931" y="2536482"/>
            <a:ext cx="5015940" cy="3066422"/>
          </a:xfrm>
        </p:spPr>
        <p:txBody>
          <a:bodyPr>
            <a:noAutofit/>
          </a:bodyPr>
          <a:lstStyle/>
          <a:p>
            <a:pPr>
              <a:lnSpc>
                <a:spcPts val="3900"/>
              </a:lnSpc>
            </a:pPr>
            <a:r>
              <a:rPr lang="en-GB" sz="4000" b="1" dirty="0"/>
              <a:t>Section 1 </a:t>
            </a:r>
          </a:p>
          <a:p>
            <a:pPr>
              <a:lnSpc>
                <a:spcPts val="3900"/>
              </a:lnSpc>
            </a:pPr>
            <a:endParaRPr lang="en-GB" sz="4000" dirty="0"/>
          </a:p>
          <a:p>
            <a:pPr>
              <a:lnSpc>
                <a:spcPts val="3900"/>
              </a:lnSpc>
            </a:pPr>
            <a:r>
              <a:rPr lang="en-GB" sz="4000" dirty="0"/>
              <a:t>Smart Starts: Adapting Buildings &amp; Using Pre-Built Units</a:t>
            </a:r>
          </a:p>
          <a:p>
            <a:pPr>
              <a:lnSpc>
                <a:spcPts val="3900"/>
              </a:lnSpc>
            </a:pPr>
            <a:endParaRPr lang="en-GB" sz="4000" dirty="0"/>
          </a:p>
          <a:p>
            <a:pPr>
              <a:lnSpc>
                <a:spcPts val="3900"/>
              </a:lnSpc>
            </a:pPr>
            <a:endParaRPr lang="en-GB" sz="4000" dirty="0"/>
          </a:p>
        </p:txBody>
      </p:sp>
      <p:sp>
        <p:nvSpPr>
          <p:cNvPr id="3" name="Text Placeholder 2">
            <a:extLst>
              <a:ext uri="{FF2B5EF4-FFF2-40B4-BE49-F238E27FC236}">
                <a16:creationId xmlns:a16="http://schemas.microsoft.com/office/drawing/2014/main" id="{A9176FE3-F725-B493-6590-4D70990DBECD}"/>
              </a:ext>
            </a:extLst>
          </p:cNvPr>
          <p:cNvSpPr>
            <a:spLocks noGrp="1"/>
          </p:cNvSpPr>
          <p:nvPr>
            <p:ph type="body" sz="quarter" idx="17"/>
          </p:nvPr>
        </p:nvSpPr>
        <p:spPr>
          <a:xfrm>
            <a:off x="733931" y="1095586"/>
            <a:ext cx="5362069" cy="582221"/>
          </a:xfrm>
        </p:spPr>
        <p:txBody>
          <a:bodyPr/>
          <a:lstStyle/>
          <a:p>
            <a:r>
              <a:rPr lang="en-IE" sz="5000" b="1" dirty="0"/>
              <a:t>Module 3 </a:t>
            </a:r>
            <a:r>
              <a:rPr lang="en-IE" sz="5000" dirty="0"/>
              <a:t>(Part 1)</a:t>
            </a:r>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a:t>
            </a:fld>
            <a:endParaRPr lang="fr-CA" sz="1200" dirty="0"/>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
        <p:nvSpPr>
          <p:cNvPr id="13" name="Text Placeholder 12">
            <a:extLst>
              <a:ext uri="{FF2B5EF4-FFF2-40B4-BE49-F238E27FC236}">
                <a16:creationId xmlns:a16="http://schemas.microsoft.com/office/drawing/2014/main" id="{3EF016B2-31BD-512C-E3F3-F7E8B8284C03}"/>
              </a:ext>
            </a:extLst>
          </p:cNvPr>
          <p:cNvSpPr>
            <a:spLocks noGrp="1"/>
          </p:cNvSpPr>
          <p:nvPr>
            <p:ph type="body" sz="quarter" idx="65"/>
          </p:nvPr>
        </p:nvSpPr>
        <p:spPr/>
        <p:txBody>
          <a:bodyPr/>
          <a:lstStyle/>
          <a:p>
            <a:pPr algn="ctr"/>
            <a:r>
              <a:rPr lang="en-IE" sz="1200" dirty="0"/>
              <a:t>Photo Credit: Cantina Al </a:t>
            </a:r>
            <a:r>
              <a:rPr lang="en-IE" sz="1200" dirty="0" err="1"/>
              <a:t>Silter</a:t>
            </a:r>
            <a:r>
              <a:rPr lang="en-IE" sz="1200" dirty="0"/>
              <a:t>, Italy</a:t>
            </a:r>
          </a:p>
        </p:txBody>
      </p:sp>
      <p:pic>
        <p:nvPicPr>
          <p:cNvPr id="8" name="Picture Placeholder 8" descr="A room with a bed and tub&#10;&#10;AI-generated content may be incorrect.">
            <a:extLst>
              <a:ext uri="{FF2B5EF4-FFF2-40B4-BE49-F238E27FC236}">
                <a16:creationId xmlns:a16="http://schemas.microsoft.com/office/drawing/2014/main" id="{8832E517-35E3-7D02-7AD1-5964A80D2D78}"/>
              </a:ext>
            </a:extLst>
          </p:cNvPr>
          <p:cNvPicPr>
            <a:picLocks noGrp="1" noChangeAspect="1"/>
          </p:cNvPicPr>
          <p:nvPr>
            <p:ph type="pic" sz="quarter" idx="19"/>
          </p:nvPr>
        </p:nvPicPr>
        <p:blipFill>
          <a:blip r:embed="rId3"/>
          <a:srcRect t="6870" b="6870"/>
          <a:stretch>
            <a:fillRect/>
          </a:stretch>
        </p:blipFill>
        <p:spPr/>
      </p:pic>
    </p:spTree>
    <p:extLst>
      <p:ext uri="{BB962C8B-B14F-4D97-AF65-F5344CB8AC3E}">
        <p14:creationId xmlns:p14="http://schemas.microsoft.com/office/powerpoint/2010/main" val="1721721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BCA2A-479A-D759-F68C-3D9ADFC5D809}"/>
            </a:ext>
          </a:extLst>
        </p:cNvPr>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37F5045B-570E-D949-8B77-685C8BA5CC6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20</a:t>
            </a:fld>
            <a:endParaRPr lang="fr-CA" sz="1200" dirty="0"/>
          </a:p>
        </p:txBody>
      </p:sp>
      <p:sp>
        <p:nvSpPr>
          <p:cNvPr id="2" name="Text Placeholder 3">
            <a:extLst>
              <a:ext uri="{FF2B5EF4-FFF2-40B4-BE49-F238E27FC236}">
                <a16:creationId xmlns:a16="http://schemas.microsoft.com/office/drawing/2014/main" id="{87E1F92E-AE59-944B-A431-A0BEB0B03D3D}"/>
              </a:ext>
            </a:extLst>
          </p:cNvPr>
          <p:cNvSpPr txBox="1">
            <a:spLocks/>
          </p:cNvSpPr>
          <p:nvPr/>
        </p:nvSpPr>
        <p:spPr>
          <a:xfrm>
            <a:off x="5049245" y="532942"/>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3" name="Straight Connector 2">
            <a:extLst>
              <a:ext uri="{FF2B5EF4-FFF2-40B4-BE49-F238E27FC236}">
                <a16:creationId xmlns:a16="http://schemas.microsoft.com/office/drawing/2014/main" id="{2EB7970C-7A87-C4F6-29C4-82C2523E3057}"/>
              </a:ext>
            </a:extLst>
          </p:cNvPr>
          <p:cNvCxnSpPr>
            <a:cxnSpLocks/>
          </p:cNvCxnSpPr>
          <p:nvPr/>
        </p:nvCxnSpPr>
        <p:spPr>
          <a:xfrm>
            <a:off x="4499811" y="1113638"/>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1D1C5B78-89DD-C086-C36B-EE5421C2E0F0}"/>
              </a:ext>
            </a:extLst>
          </p:cNvPr>
          <p:cNvSpPr txBox="1">
            <a:spLocks/>
          </p:cNvSpPr>
          <p:nvPr/>
        </p:nvSpPr>
        <p:spPr>
          <a:xfrm>
            <a:off x="5049245" y="155557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Initial Building Assessment</a:t>
            </a:r>
          </a:p>
          <a:p>
            <a:pPr>
              <a:lnSpc>
                <a:spcPts val="2900"/>
              </a:lnSpc>
            </a:pPr>
            <a:endParaRPr lang="en-US" dirty="0"/>
          </a:p>
        </p:txBody>
      </p:sp>
      <p:sp>
        <p:nvSpPr>
          <p:cNvPr id="15" name="Text Placeholder 4">
            <a:extLst>
              <a:ext uri="{FF2B5EF4-FFF2-40B4-BE49-F238E27FC236}">
                <a16:creationId xmlns:a16="http://schemas.microsoft.com/office/drawing/2014/main" id="{2621C772-738C-8C79-C528-EFD24B63D3CC}"/>
              </a:ext>
            </a:extLst>
          </p:cNvPr>
          <p:cNvSpPr>
            <a:spLocks noGrp="1"/>
          </p:cNvSpPr>
          <p:nvPr>
            <p:ph type="body" sz="quarter" idx="18"/>
          </p:nvPr>
        </p:nvSpPr>
        <p:spPr>
          <a:xfrm>
            <a:off x="5049245" y="2146203"/>
            <a:ext cx="6552012" cy="3499183"/>
          </a:xfrm>
        </p:spPr>
        <p:txBody>
          <a:bodyPr lIns="91440" tIns="45720" rIns="91440" bIns="45720" anchor="t"/>
          <a:lstStyle/>
          <a:p>
            <a:pPr>
              <a:lnSpc>
                <a:spcPts val="2300"/>
              </a:lnSpc>
            </a:pPr>
            <a:r>
              <a:rPr lang="it-IT" sz="2200" dirty="0" err="1">
                <a:solidFill>
                  <a:srgbClr val="414141"/>
                </a:solidFill>
              </a:rPr>
              <a:t>Finally</a:t>
            </a:r>
            <a:r>
              <a:rPr lang="it-IT" sz="2200" dirty="0">
                <a:solidFill>
                  <a:srgbClr val="414141"/>
                </a:solidFill>
              </a:rPr>
              <a:t>, </a:t>
            </a:r>
            <a:r>
              <a:rPr lang="it-IT" sz="2200" dirty="0" err="1">
                <a:solidFill>
                  <a:srgbClr val="414141"/>
                </a:solidFill>
              </a:rPr>
              <a:t>assess</a:t>
            </a:r>
            <a:r>
              <a:rPr lang="it-IT" sz="2200" dirty="0">
                <a:solidFill>
                  <a:srgbClr val="414141"/>
                </a:solidFill>
              </a:rPr>
              <a:t> </a:t>
            </a:r>
            <a:r>
              <a:rPr lang="it-IT" sz="2200" b="1" dirty="0" err="1">
                <a:solidFill>
                  <a:srgbClr val="414141"/>
                </a:solidFill>
              </a:rPr>
              <a:t>internal</a:t>
            </a:r>
            <a:r>
              <a:rPr lang="it-IT" sz="2200" b="1" dirty="0">
                <a:solidFill>
                  <a:srgbClr val="414141"/>
                </a:solidFill>
              </a:rPr>
              <a:t> </a:t>
            </a:r>
            <a:r>
              <a:rPr lang="it-IT" sz="2200" b="1" dirty="0" err="1">
                <a:solidFill>
                  <a:srgbClr val="414141"/>
                </a:solidFill>
              </a:rPr>
              <a:t>adaptability</a:t>
            </a:r>
            <a:r>
              <a:rPr lang="it-IT" sz="2200" dirty="0">
                <a:solidFill>
                  <a:srgbClr val="414141"/>
                </a:solidFill>
              </a:rPr>
              <a:t>. </a:t>
            </a:r>
            <a:r>
              <a:rPr lang="it-IT" sz="2200" dirty="0" err="1">
                <a:solidFill>
                  <a:srgbClr val="414141"/>
                </a:solidFill>
              </a:rPr>
              <a:t>Consider</a:t>
            </a:r>
            <a:r>
              <a:rPr lang="it-IT" sz="2200" dirty="0">
                <a:solidFill>
                  <a:srgbClr val="414141"/>
                </a:solidFill>
              </a:rPr>
              <a:t> the layout: can the </a:t>
            </a:r>
            <a:r>
              <a:rPr lang="it-IT" sz="2200" dirty="0" err="1">
                <a:solidFill>
                  <a:srgbClr val="414141"/>
                </a:solidFill>
              </a:rPr>
              <a:t>space</a:t>
            </a:r>
            <a:r>
              <a:rPr lang="it-IT" sz="2200" dirty="0">
                <a:solidFill>
                  <a:srgbClr val="414141"/>
                </a:solidFill>
              </a:rPr>
              <a:t> be </a:t>
            </a:r>
            <a:r>
              <a:rPr lang="it-IT" sz="2200" dirty="0" err="1">
                <a:solidFill>
                  <a:srgbClr val="414141"/>
                </a:solidFill>
              </a:rPr>
              <a:t>comfortably</a:t>
            </a:r>
            <a:r>
              <a:rPr lang="it-IT" sz="2200" dirty="0">
                <a:solidFill>
                  <a:srgbClr val="414141"/>
                </a:solidFill>
              </a:rPr>
              <a:t> </a:t>
            </a:r>
            <a:r>
              <a:rPr lang="it-IT" sz="2200" dirty="0" err="1">
                <a:solidFill>
                  <a:srgbClr val="414141"/>
                </a:solidFill>
              </a:rPr>
              <a:t>divided</a:t>
            </a:r>
            <a:r>
              <a:rPr lang="it-IT" sz="2200" dirty="0">
                <a:solidFill>
                  <a:srgbClr val="414141"/>
                </a:solidFill>
              </a:rPr>
              <a:t> </a:t>
            </a:r>
            <a:r>
              <a:rPr lang="it-IT" sz="2200" dirty="0" err="1">
                <a:solidFill>
                  <a:srgbClr val="414141"/>
                </a:solidFill>
              </a:rPr>
              <a:t>into</a:t>
            </a:r>
            <a:r>
              <a:rPr lang="it-IT" sz="2200" dirty="0">
                <a:solidFill>
                  <a:srgbClr val="414141"/>
                </a:solidFill>
              </a:rPr>
              <a:t> private guest rooms? </a:t>
            </a:r>
            <a:r>
              <a:rPr lang="it-IT" sz="2200" dirty="0" err="1">
                <a:solidFill>
                  <a:srgbClr val="414141"/>
                </a:solidFill>
              </a:rPr>
              <a:t>Is</a:t>
            </a:r>
            <a:r>
              <a:rPr lang="it-IT" sz="2200" dirty="0">
                <a:solidFill>
                  <a:srgbClr val="414141"/>
                </a:solidFill>
              </a:rPr>
              <a:t> </a:t>
            </a:r>
            <a:r>
              <a:rPr lang="it-IT" sz="2200" dirty="0" err="1">
                <a:solidFill>
                  <a:srgbClr val="414141"/>
                </a:solidFill>
              </a:rPr>
              <a:t>there</a:t>
            </a:r>
            <a:r>
              <a:rPr lang="it-IT" sz="2200" dirty="0">
                <a:solidFill>
                  <a:srgbClr val="414141"/>
                </a:solidFill>
              </a:rPr>
              <a:t> </a:t>
            </a:r>
            <a:r>
              <a:rPr lang="it-IT" sz="2200" dirty="0" err="1">
                <a:solidFill>
                  <a:srgbClr val="414141"/>
                </a:solidFill>
              </a:rPr>
              <a:t>enough</a:t>
            </a:r>
            <a:r>
              <a:rPr lang="it-IT" sz="2200" dirty="0">
                <a:solidFill>
                  <a:srgbClr val="414141"/>
                </a:solidFill>
              </a:rPr>
              <a:t> room for </a:t>
            </a:r>
            <a:r>
              <a:rPr lang="it-IT" sz="2200" dirty="0" err="1">
                <a:solidFill>
                  <a:srgbClr val="414141"/>
                </a:solidFill>
              </a:rPr>
              <a:t>shared</a:t>
            </a:r>
            <a:r>
              <a:rPr lang="it-IT" sz="2200" dirty="0">
                <a:solidFill>
                  <a:srgbClr val="414141"/>
                </a:solidFill>
              </a:rPr>
              <a:t> </a:t>
            </a:r>
            <a:r>
              <a:rPr lang="it-IT" sz="2200" dirty="0" err="1">
                <a:solidFill>
                  <a:srgbClr val="414141"/>
                </a:solidFill>
              </a:rPr>
              <a:t>kitchens</a:t>
            </a:r>
            <a:r>
              <a:rPr lang="it-IT" sz="2200" dirty="0">
                <a:solidFill>
                  <a:srgbClr val="414141"/>
                </a:solidFill>
              </a:rPr>
              <a:t>, lounges, or </a:t>
            </a:r>
            <a:r>
              <a:rPr lang="it-IT" sz="2200" dirty="0" err="1">
                <a:solidFill>
                  <a:srgbClr val="414141"/>
                </a:solidFill>
              </a:rPr>
              <a:t>bathrooms</a:t>
            </a:r>
            <a:r>
              <a:rPr lang="it-IT" sz="2200" dirty="0">
                <a:solidFill>
                  <a:srgbClr val="414141"/>
                </a:solidFill>
              </a:rPr>
              <a:t>? Can privacy be </a:t>
            </a:r>
            <a:r>
              <a:rPr lang="it-IT" sz="2200" dirty="0" err="1">
                <a:solidFill>
                  <a:srgbClr val="414141"/>
                </a:solidFill>
              </a:rPr>
              <a:t>maintained</a:t>
            </a:r>
            <a:r>
              <a:rPr lang="it-IT" sz="2200" dirty="0">
                <a:solidFill>
                  <a:srgbClr val="414141"/>
                </a:solidFill>
              </a:rPr>
              <a:t> </a:t>
            </a:r>
            <a:r>
              <a:rPr lang="it-IT" sz="2200" dirty="0" err="1">
                <a:solidFill>
                  <a:srgbClr val="414141"/>
                </a:solidFill>
              </a:rPr>
              <a:t>while</a:t>
            </a:r>
            <a:r>
              <a:rPr lang="it-IT" sz="2200" dirty="0">
                <a:solidFill>
                  <a:srgbClr val="414141"/>
                </a:solidFill>
              </a:rPr>
              <a:t> </a:t>
            </a:r>
            <a:r>
              <a:rPr lang="it-IT" sz="2200" dirty="0" err="1">
                <a:solidFill>
                  <a:srgbClr val="414141"/>
                </a:solidFill>
              </a:rPr>
              <a:t>still</a:t>
            </a:r>
            <a:r>
              <a:rPr lang="it-IT" sz="2200" dirty="0">
                <a:solidFill>
                  <a:srgbClr val="414141"/>
                </a:solidFill>
              </a:rPr>
              <a:t> </a:t>
            </a:r>
            <a:r>
              <a:rPr lang="it-IT" sz="2200" dirty="0" err="1">
                <a:solidFill>
                  <a:srgbClr val="414141"/>
                </a:solidFill>
              </a:rPr>
              <a:t>honoring</a:t>
            </a:r>
            <a:r>
              <a:rPr lang="it-IT" sz="2200" dirty="0">
                <a:solidFill>
                  <a:srgbClr val="414141"/>
                </a:solidFill>
              </a:rPr>
              <a:t> the </a:t>
            </a:r>
            <a:r>
              <a:rPr lang="it-IT" sz="2200" dirty="0" err="1">
                <a:solidFill>
                  <a:srgbClr val="414141"/>
                </a:solidFill>
              </a:rPr>
              <a:t>building’s</a:t>
            </a:r>
            <a:r>
              <a:rPr lang="it-IT" sz="2200" dirty="0">
                <a:solidFill>
                  <a:srgbClr val="414141"/>
                </a:solidFill>
              </a:rPr>
              <a:t> </a:t>
            </a:r>
            <a:r>
              <a:rPr lang="it-IT" sz="2200" dirty="0" err="1">
                <a:solidFill>
                  <a:srgbClr val="414141"/>
                </a:solidFill>
              </a:rPr>
              <a:t>character</a:t>
            </a:r>
            <a:r>
              <a:rPr lang="it-IT" sz="2200" dirty="0">
                <a:solidFill>
                  <a:srgbClr val="414141"/>
                </a:solidFill>
              </a:rPr>
              <a:t>?</a:t>
            </a:r>
          </a:p>
          <a:p>
            <a:pPr>
              <a:lnSpc>
                <a:spcPts val="2300"/>
              </a:lnSpc>
            </a:pPr>
            <a:endParaRPr lang="it-IT" sz="2200" dirty="0">
              <a:solidFill>
                <a:srgbClr val="414141"/>
              </a:solidFill>
            </a:endParaRPr>
          </a:p>
          <a:p>
            <a:pPr>
              <a:lnSpc>
                <a:spcPts val="2300"/>
              </a:lnSpc>
            </a:pPr>
            <a:r>
              <a:rPr lang="it-IT" sz="2200" dirty="0">
                <a:solidFill>
                  <a:srgbClr val="414141"/>
                </a:solidFill>
              </a:rPr>
              <a:t>To support </a:t>
            </a:r>
            <a:r>
              <a:rPr lang="it-IT" sz="2200" dirty="0" err="1">
                <a:solidFill>
                  <a:srgbClr val="414141"/>
                </a:solidFill>
              </a:rPr>
              <a:t>this</a:t>
            </a:r>
            <a:r>
              <a:rPr lang="it-IT" sz="2200" dirty="0">
                <a:solidFill>
                  <a:srgbClr val="414141"/>
                </a:solidFill>
              </a:rPr>
              <a:t> </a:t>
            </a:r>
            <a:r>
              <a:rPr lang="it-IT" sz="2200" dirty="0" err="1">
                <a:solidFill>
                  <a:srgbClr val="414141"/>
                </a:solidFill>
              </a:rPr>
              <a:t>process</a:t>
            </a:r>
            <a:r>
              <a:rPr lang="it-IT" sz="2200" dirty="0">
                <a:solidFill>
                  <a:srgbClr val="414141"/>
                </a:solidFill>
              </a:rPr>
              <a:t>, </a:t>
            </a:r>
            <a:r>
              <a:rPr lang="it-IT" sz="2200" dirty="0" err="1">
                <a:solidFill>
                  <a:srgbClr val="414141"/>
                </a:solidFill>
              </a:rPr>
              <a:t>you</a:t>
            </a:r>
            <a:r>
              <a:rPr lang="it-IT" sz="2200" dirty="0">
                <a:solidFill>
                  <a:srgbClr val="414141"/>
                </a:solidFill>
              </a:rPr>
              <a:t> can use </a:t>
            </a:r>
            <a:r>
              <a:rPr lang="it-IT" sz="2200" dirty="0" err="1">
                <a:solidFill>
                  <a:srgbClr val="414141"/>
                </a:solidFill>
              </a:rPr>
              <a:t>practical</a:t>
            </a:r>
            <a:r>
              <a:rPr lang="it-IT" sz="2200" dirty="0">
                <a:solidFill>
                  <a:srgbClr val="414141"/>
                </a:solidFill>
              </a:rPr>
              <a:t> tools like </a:t>
            </a:r>
            <a:r>
              <a:rPr lang="it-IT" sz="2200" dirty="0" err="1">
                <a:solidFill>
                  <a:srgbClr val="414141"/>
                </a:solidFill>
              </a:rPr>
              <a:t>structural</a:t>
            </a:r>
            <a:r>
              <a:rPr lang="it-IT" sz="2200" dirty="0">
                <a:solidFill>
                  <a:srgbClr val="414141"/>
                </a:solidFill>
              </a:rPr>
              <a:t> audit checklists, </a:t>
            </a:r>
            <a:r>
              <a:rPr lang="it-IT" sz="2200" dirty="0" err="1">
                <a:solidFill>
                  <a:srgbClr val="414141"/>
                </a:solidFill>
              </a:rPr>
              <a:t>consultations</a:t>
            </a:r>
            <a:r>
              <a:rPr lang="it-IT" sz="2200" dirty="0">
                <a:solidFill>
                  <a:srgbClr val="414141"/>
                </a:solidFill>
              </a:rPr>
              <a:t> with </a:t>
            </a:r>
            <a:r>
              <a:rPr lang="it-IT" sz="2200" dirty="0" err="1">
                <a:solidFill>
                  <a:srgbClr val="414141"/>
                </a:solidFill>
              </a:rPr>
              <a:t>conservation</a:t>
            </a:r>
            <a:r>
              <a:rPr lang="it-IT" sz="2200" dirty="0">
                <a:solidFill>
                  <a:srgbClr val="414141"/>
                </a:solidFill>
              </a:rPr>
              <a:t> </a:t>
            </a:r>
            <a:r>
              <a:rPr lang="it-IT" sz="2200" dirty="0" err="1">
                <a:solidFill>
                  <a:srgbClr val="414141"/>
                </a:solidFill>
              </a:rPr>
              <a:t>architects</a:t>
            </a:r>
            <a:r>
              <a:rPr lang="it-IT" sz="2200" dirty="0">
                <a:solidFill>
                  <a:srgbClr val="414141"/>
                </a:solidFill>
              </a:rPr>
              <a:t>, and interviews with </a:t>
            </a:r>
            <a:r>
              <a:rPr lang="it-IT" sz="2200" dirty="0" err="1">
                <a:solidFill>
                  <a:srgbClr val="414141"/>
                </a:solidFill>
              </a:rPr>
              <a:t>local</a:t>
            </a:r>
            <a:r>
              <a:rPr lang="it-IT" sz="2200" dirty="0">
                <a:solidFill>
                  <a:srgbClr val="414141"/>
                </a:solidFill>
              </a:rPr>
              <a:t> planners. </a:t>
            </a:r>
            <a:r>
              <a:rPr lang="it-IT" sz="2200" dirty="0" err="1">
                <a:solidFill>
                  <a:srgbClr val="414141"/>
                </a:solidFill>
              </a:rPr>
              <a:t>These</a:t>
            </a:r>
            <a:r>
              <a:rPr lang="it-IT" sz="2200" dirty="0">
                <a:solidFill>
                  <a:srgbClr val="414141"/>
                </a:solidFill>
              </a:rPr>
              <a:t> steps </a:t>
            </a:r>
            <a:r>
              <a:rPr lang="it-IT" sz="2200" dirty="0" err="1">
                <a:solidFill>
                  <a:srgbClr val="414141"/>
                </a:solidFill>
              </a:rPr>
              <a:t>will</a:t>
            </a:r>
            <a:r>
              <a:rPr lang="it-IT" sz="2200" dirty="0">
                <a:solidFill>
                  <a:srgbClr val="414141"/>
                </a:solidFill>
              </a:rPr>
              <a:t> </a:t>
            </a:r>
            <a:r>
              <a:rPr lang="it-IT" sz="2200" dirty="0" err="1">
                <a:solidFill>
                  <a:srgbClr val="414141"/>
                </a:solidFill>
              </a:rPr>
              <a:t>give</a:t>
            </a:r>
            <a:r>
              <a:rPr lang="it-IT" sz="2200" dirty="0">
                <a:solidFill>
                  <a:srgbClr val="414141"/>
                </a:solidFill>
              </a:rPr>
              <a:t> </a:t>
            </a:r>
            <a:r>
              <a:rPr lang="it-IT" sz="2200" dirty="0" err="1">
                <a:solidFill>
                  <a:srgbClr val="414141"/>
                </a:solidFill>
              </a:rPr>
              <a:t>you</a:t>
            </a:r>
            <a:r>
              <a:rPr lang="it-IT" sz="2200" dirty="0">
                <a:solidFill>
                  <a:srgbClr val="414141"/>
                </a:solidFill>
              </a:rPr>
              <a:t> a </a:t>
            </a:r>
            <a:r>
              <a:rPr lang="it-IT" sz="2200" dirty="0" err="1">
                <a:solidFill>
                  <a:srgbClr val="414141"/>
                </a:solidFill>
              </a:rPr>
              <a:t>clearer</a:t>
            </a:r>
            <a:r>
              <a:rPr lang="it-IT" sz="2200" dirty="0">
                <a:solidFill>
                  <a:srgbClr val="414141"/>
                </a:solidFill>
              </a:rPr>
              <a:t> picture of </a:t>
            </a:r>
            <a:r>
              <a:rPr lang="it-IT" sz="2200" dirty="0" err="1">
                <a:solidFill>
                  <a:srgbClr val="414141"/>
                </a:solidFill>
              </a:rPr>
              <a:t>what’s</a:t>
            </a:r>
            <a:r>
              <a:rPr lang="it-IT" sz="2200" dirty="0">
                <a:solidFill>
                  <a:srgbClr val="414141"/>
                </a:solidFill>
              </a:rPr>
              <a:t> </a:t>
            </a:r>
            <a:r>
              <a:rPr lang="it-IT" sz="2200" dirty="0" err="1">
                <a:solidFill>
                  <a:srgbClr val="414141"/>
                </a:solidFill>
              </a:rPr>
              <a:t>possible</a:t>
            </a:r>
            <a:r>
              <a:rPr lang="it-IT" sz="2200" dirty="0">
                <a:solidFill>
                  <a:srgbClr val="414141"/>
                </a:solidFill>
              </a:rPr>
              <a:t>—and </a:t>
            </a:r>
            <a:r>
              <a:rPr lang="it-IT" sz="2200" dirty="0" err="1">
                <a:solidFill>
                  <a:srgbClr val="414141"/>
                </a:solidFill>
              </a:rPr>
              <a:t>what’s</a:t>
            </a:r>
            <a:r>
              <a:rPr lang="it-IT" sz="2200" dirty="0">
                <a:solidFill>
                  <a:srgbClr val="414141"/>
                </a:solidFill>
              </a:rPr>
              <a:t> </a:t>
            </a:r>
            <a:r>
              <a:rPr lang="it-IT" sz="2200" dirty="0" err="1">
                <a:solidFill>
                  <a:srgbClr val="414141"/>
                </a:solidFill>
              </a:rPr>
              <a:t>worth</a:t>
            </a:r>
            <a:r>
              <a:rPr lang="it-IT" sz="2200" dirty="0">
                <a:solidFill>
                  <a:srgbClr val="414141"/>
                </a:solidFill>
              </a:rPr>
              <a:t> </a:t>
            </a:r>
            <a:r>
              <a:rPr lang="it-IT" sz="2200" dirty="0" err="1">
                <a:solidFill>
                  <a:srgbClr val="414141"/>
                </a:solidFill>
              </a:rPr>
              <a:t>pursuing</a:t>
            </a:r>
            <a:r>
              <a:rPr lang="it-IT" sz="2200" dirty="0">
                <a:solidFill>
                  <a:srgbClr val="414141"/>
                </a:solidFill>
              </a:rPr>
              <a:t>—</a:t>
            </a:r>
            <a:r>
              <a:rPr lang="it-IT" sz="2200" dirty="0" err="1">
                <a:solidFill>
                  <a:srgbClr val="414141"/>
                </a:solidFill>
              </a:rPr>
              <a:t>before</a:t>
            </a:r>
            <a:r>
              <a:rPr lang="it-IT" sz="2200" dirty="0">
                <a:solidFill>
                  <a:srgbClr val="414141"/>
                </a:solidFill>
              </a:rPr>
              <a:t> </a:t>
            </a:r>
            <a:r>
              <a:rPr lang="it-IT" sz="2200" dirty="0" err="1">
                <a:solidFill>
                  <a:srgbClr val="414141"/>
                </a:solidFill>
              </a:rPr>
              <a:t>investing</a:t>
            </a:r>
            <a:r>
              <a:rPr lang="it-IT" sz="2200" dirty="0">
                <a:solidFill>
                  <a:srgbClr val="414141"/>
                </a:solidFill>
              </a:rPr>
              <a:t> in a full-scale </a:t>
            </a:r>
            <a:r>
              <a:rPr lang="it-IT" sz="2200" dirty="0" err="1">
                <a:solidFill>
                  <a:srgbClr val="414141"/>
                </a:solidFill>
              </a:rPr>
              <a:t>renovation</a:t>
            </a:r>
            <a:r>
              <a:rPr lang="it-IT" sz="2200" dirty="0">
                <a:solidFill>
                  <a:srgbClr val="414141"/>
                </a:solidFill>
              </a:rPr>
              <a:t>. A </a:t>
            </a:r>
            <a:r>
              <a:rPr lang="it-IT" sz="2200" dirty="0" err="1">
                <a:solidFill>
                  <a:srgbClr val="414141"/>
                </a:solidFill>
              </a:rPr>
              <a:t>solid</a:t>
            </a:r>
            <a:r>
              <a:rPr lang="it-IT" sz="2200" dirty="0">
                <a:solidFill>
                  <a:srgbClr val="414141"/>
                </a:solidFill>
              </a:rPr>
              <a:t> </a:t>
            </a:r>
            <a:r>
              <a:rPr lang="it-IT" sz="2200" dirty="0" err="1">
                <a:solidFill>
                  <a:srgbClr val="414141"/>
                </a:solidFill>
              </a:rPr>
              <a:t>assessment</a:t>
            </a:r>
            <a:r>
              <a:rPr lang="it-IT" sz="2200" dirty="0">
                <a:solidFill>
                  <a:srgbClr val="414141"/>
                </a:solidFill>
              </a:rPr>
              <a:t> </a:t>
            </a:r>
            <a:r>
              <a:rPr lang="it-IT" sz="2200" dirty="0" err="1">
                <a:solidFill>
                  <a:srgbClr val="414141"/>
                </a:solidFill>
              </a:rPr>
              <a:t>at</a:t>
            </a:r>
            <a:r>
              <a:rPr lang="it-IT" sz="2200" dirty="0">
                <a:solidFill>
                  <a:srgbClr val="414141"/>
                </a:solidFill>
              </a:rPr>
              <a:t> the </a:t>
            </a:r>
            <a:r>
              <a:rPr lang="it-IT" sz="2200" dirty="0" err="1">
                <a:solidFill>
                  <a:srgbClr val="414141"/>
                </a:solidFill>
              </a:rPr>
              <a:t>beginning</a:t>
            </a:r>
            <a:r>
              <a:rPr lang="it-IT" sz="2200" dirty="0">
                <a:solidFill>
                  <a:srgbClr val="414141"/>
                </a:solidFill>
              </a:rPr>
              <a:t> </a:t>
            </a:r>
            <a:r>
              <a:rPr lang="it-IT" sz="2200" dirty="0" err="1">
                <a:solidFill>
                  <a:srgbClr val="414141"/>
                </a:solidFill>
              </a:rPr>
              <a:t>is</a:t>
            </a:r>
            <a:r>
              <a:rPr lang="it-IT" sz="2200" dirty="0">
                <a:solidFill>
                  <a:srgbClr val="414141"/>
                </a:solidFill>
              </a:rPr>
              <a:t> the </a:t>
            </a:r>
            <a:r>
              <a:rPr lang="it-IT" sz="2200" dirty="0" err="1">
                <a:solidFill>
                  <a:srgbClr val="414141"/>
                </a:solidFill>
              </a:rPr>
              <a:t>cornerstone</a:t>
            </a:r>
            <a:r>
              <a:rPr lang="it-IT" sz="2200" dirty="0">
                <a:solidFill>
                  <a:srgbClr val="414141"/>
                </a:solidFill>
              </a:rPr>
              <a:t> of a </a:t>
            </a:r>
            <a:r>
              <a:rPr lang="it-IT" sz="2200" dirty="0" err="1">
                <a:solidFill>
                  <a:srgbClr val="414141"/>
                </a:solidFill>
              </a:rPr>
              <a:t>successful</a:t>
            </a:r>
            <a:r>
              <a:rPr lang="it-IT" sz="2200" dirty="0">
                <a:solidFill>
                  <a:srgbClr val="414141"/>
                </a:solidFill>
              </a:rPr>
              <a:t>, </a:t>
            </a:r>
            <a:r>
              <a:rPr lang="it-IT" sz="2200" dirty="0" err="1">
                <a:solidFill>
                  <a:srgbClr val="414141"/>
                </a:solidFill>
              </a:rPr>
              <a:t>sustainable</a:t>
            </a:r>
            <a:r>
              <a:rPr lang="it-IT" sz="2200" dirty="0">
                <a:solidFill>
                  <a:srgbClr val="414141"/>
                </a:solidFill>
              </a:rPr>
              <a:t> </a:t>
            </a:r>
            <a:r>
              <a:rPr lang="it-IT" sz="2200" dirty="0" err="1">
                <a:solidFill>
                  <a:srgbClr val="414141"/>
                </a:solidFill>
              </a:rPr>
              <a:t>transformation</a:t>
            </a:r>
            <a:r>
              <a:rPr lang="it-IT" sz="2200" dirty="0">
                <a:solidFill>
                  <a:srgbClr val="414141"/>
                </a:solidFill>
              </a:rPr>
              <a:t>.</a:t>
            </a:r>
            <a:endParaRPr lang="it-IT" sz="2200" dirty="0">
              <a:solidFill>
                <a:srgbClr val="414141"/>
              </a:solidFill>
              <a:ea typeface="Calibri" panose="020F0502020204030204"/>
              <a:cs typeface="Calibri" panose="020F0502020204030204"/>
            </a:endParaRPr>
          </a:p>
        </p:txBody>
      </p:sp>
      <p:sp>
        <p:nvSpPr>
          <p:cNvPr id="5" name="Freeform 4">
            <a:extLst>
              <a:ext uri="{FF2B5EF4-FFF2-40B4-BE49-F238E27FC236}">
                <a16:creationId xmlns:a16="http://schemas.microsoft.com/office/drawing/2014/main" id="{1AF13582-9F0A-AA55-2BD9-D71CE2936210}"/>
              </a:ext>
            </a:extLst>
          </p:cNvPr>
          <p:cNvSpPr/>
          <p:nvPr/>
        </p:nvSpPr>
        <p:spPr>
          <a:xfrm rot="10800000">
            <a:off x="410468" y="0"/>
            <a:ext cx="4089343" cy="5316321"/>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56274" r="-56274"/>
            </a:stretch>
          </a:blipFill>
        </p:spPr>
        <p:txBody>
          <a:bodyPr wrap="square" lIns="0" tIns="0" rIns="0" bIns="0" rtlCol="0">
            <a:noAutofit/>
          </a:bodyPr>
          <a:lstStyle/>
          <a:p>
            <a:endParaRPr>
              <a:solidFill>
                <a:srgbClr val="459597"/>
              </a:solidFill>
            </a:endParaRPr>
          </a:p>
        </p:txBody>
      </p:sp>
      <p:pic>
        <p:nvPicPr>
          <p:cNvPr id="6" name="Picture 5">
            <a:extLst>
              <a:ext uri="{FF2B5EF4-FFF2-40B4-BE49-F238E27FC236}">
                <a16:creationId xmlns:a16="http://schemas.microsoft.com/office/drawing/2014/main" id="{37554670-24F8-9FAD-8370-12406884F0AB}"/>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590743" y="4315819"/>
            <a:ext cx="3580276" cy="2659133"/>
          </a:xfrm>
          <a:prstGeom prst="rect">
            <a:avLst/>
          </a:prstGeom>
        </p:spPr>
      </p:pic>
    </p:spTree>
    <p:extLst>
      <p:ext uri="{BB962C8B-B14F-4D97-AF65-F5344CB8AC3E}">
        <p14:creationId xmlns:p14="http://schemas.microsoft.com/office/powerpoint/2010/main" val="3025311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1199B-CDEA-D515-56C6-5B6CBA5CC93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3C88DFF-FE03-8A3F-9D6B-CF4E5318B59C}"/>
              </a:ext>
            </a:extLst>
          </p:cNvPr>
          <p:cNvSpPr>
            <a:spLocks noGrp="1"/>
          </p:cNvSpPr>
          <p:nvPr>
            <p:ph type="body" sz="quarter" idx="65"/>
          </p:nvPr>
        </p:nvSpPr>
        <p:spPr/>
        <p:txBody>
          <a:bodyPr/>
          <a:lstStyle/>
          <a:p>
            <a:pPr algn="ctr"/>
            <a:r>
              <a:rPr lang="en-GB" sz="1200" dirty="0"/>
              <a:t>Photo Credit:</a:t>
            </a:r>
          </a:p>
        </p:txBody>
      </p:sp>
      <p:sp>
        <p:nvSpPr>
          <p:cNvPr id="7" name="Text Placeholder 3">
            <a:extLst>
              <a:ext uri="{FF2B5EF4-FFF2-40B4-BE49-F238E27FC236}">
                <a16:creationId xmlns:a16="http://schemas.microsoft.com/office/drawing/2014/main" id="{887A3884-B50E-C820-9A0A-C151F1334CD9}"/>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9" name="Straight Connector 8">
            <a:extLst>
              <a:ext uri="{FF2B5EF4-FFF2-40B4-BE49-F238E27FC236}">
                <a16:creationId xmlns:a16="http://schemas.microsoft.com/office/drawing/2014/main" id="{A02AF997-C0EB-F172-5A9A-19A8B1A7C66B}"/>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5A166293-A0AA-7B22-336F-4B78C5187B89}"/>
              </a:ext>
            </a:extLst>
          </p:cNvPr>
          <p:cNvSpPr txBox="1">
            <a:spLocks/>
          </p:cNvSpPr>
          <p:nvPr/>
        </p:nvSpPr>
        <p:spPr>
          <a:xfrm>
            <a:off x="629646" y="1622146"/>
            <a:ext cx="3699468"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Design for Identity and Comfort</a:t>
            </a:r>
          </a:p>
          <a:p>
            <a:pPr>
              <a:lnSpc>
                <a:spcPts val="2900"/>
              </a:lnSpc>
            </a:pPr>
            <a:endParaRPr lang="en-US" dirty="0"/>
          </a:p>
        </p:txBody>
      </p:sp>
      <p:sp>
        <p:nvSpPr>
          <p:cNvPr id="11" name="Text Placeholder 4">
            <a:extLst>
              <a:ext uri="{FF2B5EF4-FFF2-40B4-BE49-F238E27FC236}">
                <a16:creationId xmlns:a16="http://schemas.microsoft.com/office/drawing/2014/main" id="{94D59E30-7624-D4E7-FDF1-14DACE2163AF}"/>
              </a:ext>
            </a:extLst>
          </p:cNvPr>
          <p:cNvSpPr txBox="1">
            <a:spLocks/>
          </p:cNvSpPr>
          <p:nvPr/>
        </p:nvSpPr>
        <p:spPr>
          <a:xfrm>
            <a:off x="655242" y="2641879"/>
            <a:ext cx="5466356"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Turning a historic structure into a welcoming guesthouse isn’t just about updating utilities or adding furniture - it’s about </a:t>
            </a:r>
            <a:r>
              <a:rPr lang="en-GB" sz="2200" dirty="0" err="1">
                <a:solidFill>
                  <a:srgbClr val="414141"/>
                </a:solidFill>
              </a:rPr>
              <a:t>honoring</a:t>
            </a:r>
            <a:r>
              <a:rPr lang="en-GB" sz="2200" dirty="0">
                <a:solidFill>
                  <a:srgbClr val="414141"/>
                </a:solidFill>
              </a:rPr>
              <a:t> the soul of the space. A successful adaptive reuse project thoughtfully blends modern comfort with cultural authenticity, preserving the building’s identity while making it functional and inviting for today’s </a:t>
            </a:r>
            <a:r>
              <a:rPr lang="en-GB" sz="2200" dirty="0" err="1">
                <a:solidFill>
                  <a:srgbClr val="414141"/>
                </a:solidFill>
              </a:rPr>
              <a:t>travelers</a:t>
            </a:r>
            <a:r>
              <a:rPr lang="en-GB" sz="2200" dirty="0">
                <a:solidFill>
                  <a:srgbClr val="414141"/>
                </a:solidFill>
              </a:rPr>
              <a:t>.</a:t>
            </a:r>
          </a:p>
          <a:p>
            <a:pPr indent="0">
              <a:lnSpc>
                <a:spcPts val="2240"/>
              </a:lnSpc>
              <a:buClr>
                <a:srgbClr val="459597"/>
              </a:buClr>
            </a:pPr>
            <a:endParaRPr lang="en-GB" sz="2200" dirty="0">
              <a:solidFill>
                <a:srgbClr val="414141"/>
              </a:solidFill>
            </a:endParaRPr>
          </a:p>
        </p:txBody>
      </p:sp>
      <p:pic>
        <p:nvPicPr>
          <p:cNvPr id="5" name="Picture Placeholder 9" descr="A house with a glass door&#10;&#10;AI-generated content may be incorrect.">
            <a:extLst>
              <a:ext uri="{FF2B5EF4-FFF2-40B4-BE49-F238E27FC236}">
                <a16:creationId xmlns:a16="http://schemas.microsoft.com/office/drawing/2014/main" id="{48E78611-0CF6-308F-BA27-7A872B5B9781}"/>
              </a:ext>
            </a:extLst>
          </p:cNvPr>
          <p:cNvPicPr>
            <a:picLocks noGrp="1" noChangeAspect="1"/>
          </p:cNvPicPr>
          <p:nvPr>
            <p:ph type="pic" sz="quarter" idx="13"/>
          </p:nvPr>
        </p:nvPicPr>
        <p:blipFill>
          <a:blip r:embed="rId2"/>
          <a:srcRect t="16001" b="16001"/>
          <a:stretch>
            <a:fillRect/>
          </a:stretch>
        </p:blipFill>
        <p:spPr>
          <a:prstGeom prst="rect">
            <a:avLst/>
          </a:prstGeom>
          <a:solidFill>
            <a:schemeClr val="bg1">
              <a:lumMod val="95000"/>
            </a:schemeClr>
          </a:solidFill>
        </p:spPr>
      </p:pic>
      <p:pic>
        <p:nvPicPr>
          <p:cNvPr id="6" name="Picture 5">
            <a:extLst>
              <a:ext uri="{FF2B5EF4-FFF2-40B4-BE49-F238E27FC236}">
                <a16:creationId xmlns:a16="http://schemas.microsoft.com/office/drawing/2014/main" id="{E7BE0606-052C-446A-D9D1-BAF6AC52C6B0}"/>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461740" y="4867690"/>
            <a:ext cx="3580276" cy="2659133"/>
          </a:xfrm>
          <a:prstGeom prst="rect">
            <a:avLst/>
          </a:prstGeom>
        </p:spPr>
      </p:pic>
      <p:sp>
        <p:nvSpPr>
          <p:cNvPr id="12" name="Slide Number Placeholder 5">
            <a:extLst>
              <a:ext uri="{FF2B5EF4-FFF2-40B4-BE49-F238E27FC236}">
                <a16:creationId xmlns:a16="http://schemas.microsoft.com/office/drawing/2014/main" id="{B1EFC341-AFB0-4BF1-D0A3-FD6EBCC648E0}"/>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21</a:t>
            </a:fld>
            <a:endParaRPr lang="fr-CA" sz="1200" dirty="0"/>
          </a:p>
        </p:txBody>
      </p:sp>
    </p:spTree>
    <p:extLst>
      <p:ext uri="{BB962C8B-B14F-4D97-AF65-F5344CB8AC3E}">
        <p14:creationId xmlns:p14="http://schemas.microsoft.com/office/powerpoint/2010/main" val="3078767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62C83-FB1E-6626-C096-11D8911A3B9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0805F11-D1C7-1974-F401-1662D1C88218}"/>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9227691" y="-635160"/>
            <a:ext cx="3580276" cy="2659133"/>
          </a:xfrm>
          <a:prstGeom prst="rect">
            <a:avLst/>
          </a:prstGeom>
        </p:spPr>
      </p:pic>
      <p:sp>
        <p:nvSpPr>
          <p:cNvPr id="14" name="Text Placeholder 3">
            <a:extLst>
              <a:ext uri="{FF2B5EF4-FFF2-40B4-BE49-F238E27FC236}">
                <a16:creationId xmlns:a16="http://schemas.microsoft.com/office/drawing/2014/main" id="{D92805A4-1707-C1DF-BF5C-74A4D2931FD3}"/>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Core Contents</a:t>
            </a:r>
          </a:p>
          <a:p>
            <a:pPr>
              <a:lnSpc>
                <a:spcPts val="3720"/>
              </a:lnSpc>
            </a:pPr>
            <a:endParaRPr lang="en-US" dirty="0"/>
          </a:p>
        </p:txBody>
      </p:sp>
      <p:cxnSp>
        <p:nvCxnSpPr>
          <p:cNvPr id="15" name="Straight Connector 14">
            <a:extLst>
              <a:ext uri="{FF2B5EF4-FFF2-40B4-BE49-F238E27FC236}">
                <a16:creationId xmlns:a16="http://schemas.microsoft.com/office/drawing/2014/main" id="{5BA83A7C-C58D-6A2F-A8EA-56A57F9AE168}"/>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870F6320-EF47-1DDA-68FF-FF992FBC9A34}"/>
              </a:ext>
            </a:extLst>
          </p:cNvPr>
          <p:cNvSpPr txBox="1">
            <a:spLocks/>
          </p:cNvSpPr>
          <p:nvPr/>
        </p:nvSpPr>
        <p:spPr>
          <a:xfrm>
            <a:off x="629646" y="1622146"/>
            <a:ext cx="644492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Design for Identity and Comfort</a:t>
            </a:r>
          </a:p>
          <a:p>
            <a:pPr>
              <a:lnSpc>
                <a:spcPts val="2900"/>
              </a:lnSpc>
            </a:pPr>
            <a:endParaRPr lang="en-US" dirty="0"/>
          </a:p>
        </p:txBody>
      </p:sp>
      <p:sp>
        <p:nvSpPr>
          <p:cNvPr id="17" name="Text Placeholder 4">
            <a:extLst>
              <a:ext uri="{FF2B5EF4-FFF2-40B4-BE49-F238E27FC236}">
                <a16:creationId xmlns:a16="http://schemas.microsoft.com/office/drawing/2014/main" id="{48A2667B-D5B7-2371-7A26-64F956AFE303}"/>
              </a:ext>
            </a:extLst>
          </p:cNvPr>
          <p:cNvSpPr txBox="1">
            <a:spLocks/>
          </p:cNvSpPr>
          <p:nvPr/>
        </p:nvSpPr>
        <p:spPr>
          <a:xfrm>
            <a:off x="655240" y="2641879"/>
            <a:ext cx="10670485" cy="3657600"/>
          </a:xfrm>
          <a:prstGeom prst="rect">
            <a:avLst/>
          </a:prstGeom>
        </p:spPr>
        <p:txBody>
          <a:bodyPr numCol="2"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However, preserving heritage does not mean sacrificing comfort. Behind the historic charm, you’ll need to integrate essential modern amenities that ensure a pleasant stay for all guests. This includes adding energy-efficient insulation, low-impact heating systems, and accessible design features like ramps or wider doorways - especially important if you want to welcome guests of all ages and abilities.</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A powerful example is </a:t>
            </a:r>
            <a:r>
              <a:rPr lang="en-GB" sz="2200" b="1" dirty="0">
                <a:solidFill>
                  <a:srgbClr val="414141"/>
                </a:solidFill>
              </a:rPr>
              <a:t>Camera a Sud </a:t>
            </a:r>
            <a:r>
              <a:rPr lang="en-GB" sz="2200" dirty="0">
                <a:solidFill>
                  <a:srgbClr val="414141"/>
                </a:solidFill>
              </a:rPr>
              <a:t>in Bovino, Italy. This restored 19th-century palazzo demonstrates how minimal architectural intervention, paired with maximum sensitivity, can create spaces that are both cozy and character-rich. The renovation kept the original floor plan, antique furniture, and decorative finishes intact. At the same time, it introduced environmentally responsible upgrades - such as discrete electrical rewiring and radiant heating - ensuring guest comfort without compromising historical integrity.</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C994484A-F9D1-AE44-6407-831CB37B45A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22</a:t>
            </a:fld>
            <a:endParaRPr lang="fr-CA" sz="1200" dirty="0"/>
          </a:p>
        </p:txBody>
      </p:sp>
    </p:spTree>
    <p:extLst>
      <p:ext uri="{BB962C8B-B14F-4D97-AF65-F5344CB8AC3E}">
        <p14:creationId xmlns:p14="http://schemas.microsoft.com/office/powerpoint/2010/main" val="683843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FBE84-BE6C-BD74-2F9F-419BB043491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7488E42-8AB3-87C6-0357-3C358AA38C69}"/>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9F260D08-14CA-EB38-E29C-FF607C307F14}"/>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CE52D94A-91B8-AB29-4DBF-F8EF1F22994C}"/>
              </a:ext>
            </a:extLst>
          </p:cNvPr>
          <p:cNvSpPr>
            <a:spLocks noGrp="1"/>
          </p:cNvSpPr>
          <p:nvPr>
            <p:ph type="body" sz="quarter" idx="16"/>
          </p:nvPr>
        </p:nvSpPr>
        <p:spPr>
          <a:xfrm>
            <a:off x="4061943" y="886031"/>
            <a:ext cx="5274562" cy="803654"/>
          </a:xfrm>
          <a:prstGeom prst="rect">
            <a:avLst/>
          </a:prstGeom>
        </p:spPr>
        <p:txBody>
          <a:bodyPr/>
          <a:lstStyle/>
          <a:p>
            <a:pPr>
              <a:lnSpc>
                <a:spcPts val="2960"/>
              </a:lnSpc>
            </a:pPr>
            <a:r>
              <a:rPr lang="en-GB" dirty="0"/>
              <a:t>Assessing and Repurposing Existing Buildings</a:t>
            </a:r>
          </a:p>
          <a:p>
            <a:pPr>
              <a:lnSpc>
                <a:spcPts val="2960"/>
              </a:lnSpc>
            </a:pPr>
            <a:endParaRPr lang="en-GB" sz="2800" dirty="0"/>
          </a:p>
        </p:txBody>
      </p:sp>
      <p:sp>
        <p:nvSpPr>
          <p:cNvPr id="4" name="Text Placeholder 3">
            <a:extLst>
              <a:ext uri="{FF2B5EF4-FFF2-40B4-BE49-F238E27FC236}">
                <a16:creationId xmlns:a16="http://schemas.microsoft.com/office/drawing/2014/main" id="{01227122-E7B2-8477-7433-AA26C97FA984}"/>
              </a:ext>
            </a:extLst>
          </p:cNvPr>
          <p:cNvSpPr>
            <a:spLocks noGrp="1"/>
          </p:cNvSpPr>
          <p:nvPr>
            <p:ph type="body" sz="quarter" idx="21"/>
          </p:nvPr>
        </p:nvSpPr>
        <p:spPr>
          <a:xfrm>
            <a:off x="4061943" y="2541492"/>
            <a:ext cx="6429594" cy="3773184"/>
          </a:xfrm>
          <a:prstGeom prst="rect">
            <a:avLst/>
          </a:prstGeom>
        </p:spPr>
        <p:txBody>
          <a:bodyPr lIns="91440" tIns="45720" rIns="91440" bIns="45720" anchor="t"/>
          <a:lstStyle/>
          <a:p>
            <a:pPr>
              <a:lnSpc>
                <a:spcPts val="2340"/>
              </a:lnSpc>
            </a:pPr>
            <a:r>
              <a:rPr lang="it-IT" dirty="0" err="1">
                <a:latin typeface="Calibri" panose="020F0502020204030204" pitchFamily="34" charset="0"/>
                <a:cs typeface="Calibri" panose="020F0502020204030204" pitchFamily="34" charset="0"/>
              </a:rPr>
              <a:t>Adaptive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reuse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is</a:t>
            </a:r>
            <a:r>
              <a:rPr lang="it-IT" dirty="0">
                <a:latin typeface="Calibri" panose="020F0502020204030204" pitchFamily="34" charset="0"/>
                <a:cs typeface="Calibri" panose="020F0502020204030204" pitchFamily="34" charset="0"/>
              </a:rPr>
              <a:t> a </a:t>
            </a:r>
            <a:r>
              <a:rPr lang="it-IT" b="1" dirty="0" err="1">
                <a:latin typeface="Calibri" panose="020F0502020204030204" pitchFamily="34" charset="0"/>
                <a:cs typeface="Calibri" panose="020F0502020204030204" pitchFamily="34" charset="0"/>
              </a:rPr>
              <a:t>sustainable</a:t>
            </a:r>
            <a:r>
              <a:rPr lang="it-IT" b="1" dirty="0">
                <a:latin typeface="Calibri" panose="020F0502020204030204" pitchFamily="34" charset="0"/>
                <a:cs typeface="Calibri" panose="020F0502020204030204" pitchFamily="34" charset="0"/>
              </a:rPr>
              <a:t> and </a:t>
            </a:r>
            <a:r>
              <a:rPr lang="it-IT" b="1" dirty="0" err="1">
                <a:latin typeface="Calibri" panose="020F0502020204030204" pitchFamily="34" charset="0"/>
                <a:cs typeface="Calibri" panose="020F0502020204030204" pitchFamily="34" charset="0"/>
              </a:rPr>
              <a:t>culturally</a:t>
            </a:r>
            <a:r>
              <a:rPr lang="it-IT" b="1" dirty="0">
                <a:latin typeface="Calibri" panose="020F0502020204030204" pitchFamily="34" charset="0"/>
                <a:cs typeface="Calibri" panose="020F0502020204030204" pitchFamily="34" charset="0"/>
              </a:rPr>
              <a:t> sensitive </a:t>
            </a:r>
            <a:r>
              <a:rPr lang="it-IT" b="1" dirty="0" err="1">
                <a:latin typeface="Calibri" panose="020F0502020204030204" pitchFamily="34" charset="0"/>
                <a:cs typeface="Calibri" panose="020F0502020204030204" pitchFamily="34" charset="0"/>
              </a:rPr>
              <a:t>solution</a:t>
            </a:r>
            <a:r>
              <a:rPr lang="it-IT" dirty="0">
                <a:latin typeface="Calibri" panose="020F0502020204030204" pitchFamily="34" charset="0"/>
                <a:cs typeface="Calibri" panose="020F0502020204030204" pitchFamily="34" charset="0"/>
              </a:rPr>
              <a:t> for </a:t>
            </a:r>
            <a:r>
              <a:rPr lang="it-IT" dirty="0" err="1">
                <a:latin typeface="Calibri" panose="020F0502020204030204" pitchFamily="34" charset="0"/>
                <a:cs typeface="Calibri" panose="020F0502020204030204" pitchFamily="34" charset="0"/>
              </a:rPr>
              <a:t>tourism</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development</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especially</a:t>
            </a:r>
            <a:r>
              <a:rPr lang="it-IT" dirty="0">
                <a:latin typeface="Calibri" panose="020F0502020204030204" pitchFamily="34" charset="0"/>
                <a:cs typeface="Calibri" panose="020F0502020204030204" pitchFamily="34" charset="0"/>
              </a:rPr>
              <a:t> in rural and </a:t>
            </a:r>
            <a:r>
              <a:rPr lang="it-IT" dirty="0" err="1">
                <a:latin typeface="Calibri" panose="020F0502020204030204" pitchFamily="34" charset="0"/>
                <a:cs typeface="Calibri" panose="020F0502020204030204" pitchFamily="34" charset="0"/>
              </a:rPr>
              <a:t>underutilized</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areas</a:t>
            </a:r>
            <a:r>
              <a:rPr lang="it-IT" dirty="0">
                <a:latin typeface="Calibri" panose="020F0502020204030204" pitchFamily="34" charset="0"/>
                <a:cs typeface="Calibri" panose="020F0502020204030204" pitchFamily="34" charset="0"/>
              </a:rPr>
              <a:t>. By </a:t>
            </a:r>
            <a:r>
              <a:rPr lang="it-IT" dirty="0" err="1">
                <a:latin typeface="Calibri" panose="020F0502020204030204" pitchFamily="34" charset="0"/>
                <a:cs typeface="Calibri" panose="020F0502020204030204" pitchFamily="34" charset="0"/>
              </a:rPr>
              <a:t>repurposing</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disused</a:t>
            </a:r>
            <a:r>
              <a:rPr lang="it-IT" dirty="0">
                <a:latin typeface="Calibri" panose="020F0502020204030204" pitchFamily="34" charset="0"/>
                <a:cs typeface="Calibri" panose="020F0502020204030204" pitchFamily="34" charset="0"/>
              </a:rPr>
              <a:t> buildings—</a:t>
            </a:r>
            <a:r>
              <a:rPr lang="it-IT" dirty="0" err="1">
                <a:latin typeface="Calibri" panose="020F0502020204030204" pitchFamily="34" charset="0"/>
                <a:cs typeface="Calibri" panose="020F0502020204030204" pitchFamily="34" charset="0"/>
              </a:rPr>
              <a:t>such</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farmhouses</a:t>
            </a:r>
            <a:r>
              <a:rPr lang="it-IT" dirty="0">
                <a:latin typeface="Calibri" panose="020F0502020204030204" pitchFamily="34" charset="0"/>
                <a:cs typeface="Calibri" panose="020F0502020204030204" pitchFamily="34" charset="0"/>
              </a:rPr>
              <a:t>, schools, or </a:t>
            </a:r>
            <a:r>
              <a:rPr lang="it-IT" dirty="0" err="1">
                <a:latin typeface="Calibri" panose="020F0502020204030204" pitchFamily="34" charset="0"/>
                <a:cs typeface="Calibri" panose="020F0502020204030204" pitchFamily="34" charset="0"/>
              </a:rPr>
              <a:t>historic</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homes</a:t>
            </a:r>
            <a:r>
              <a:rPr lang="it-IT" dirty="0">
                <a:latin typeface="Calibri" panose="020F0502020204030204" pitchFamily="34" charset="0"/>
                <a:cs typeface="Calibri" panose="020F0502020204030204" pitchFamily="34" charset="0"/>
              </a:rPr>
              <a:t>—</a:t>
            </a:r>
            <a:r>
              <a:rPr lang="it-IT" dirty="0" err="1">
                <a:latin typeface="Calibri" panose="020F0502020204030204" pitchFamily="34" charset="0"/>
                <a:cs typeface="Calibri" panose="020F0502020204030204" pitchFamily="34" charset="0"/>
              </a:rPr>
              <a:t>this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approach</a:t>
            </a:r>
            <a:r>
              <a:rPr lang="it-IT" dirty="0">
                <a:latin typeface="Calibri" panose="020F0502020204030204" pitchFamily="34" charset="0"/>
                <a:cs typeface="Calibri" panose="020F0502020204030204" pitchFamily="34" charset="0"/>
              </a:rPr>
              <a:t> </a:t>
            </a:r>
            <a:r>
              <a:rPr lang="it-IT" b="1" dirty="0" err="1">
                <a:latin typeface="Calibri" panose="020F0502020204030204" pitchFamily="34" charset="0"/>
                <a:cs typeface="Calibri" panose="020F0502020204030204" pitchFamily="34" charset="0"/>
              </a:rPr>
              <a:t>preserves</a:t>
            </a:r>
            <a:r>
              <a:rPr lang="it-IT" b="1" dirty="0">
                <a:latin typeface="Calibri" panose="020F0502020204030204" pitchFamily="34" charset="0"/>
                <a:cs typeface="Calibri" panose="020F0502020204030204" pitchFamily="34" charset="0"/>
              </a:rPr>
              <a:t> </a:t>
            </a:r>
            <a:r>
              <a:rPr lang="it-IT" b="1" dirty="0" err="1">
                <a:latin typeface="Calibri" panose="020F0502020204030204" pitchFamily="34" charset="0"/>
                <a:cs typeface="Calibri" panose="020F0502020204030204" pitchFamily="34" charset="0"/>
              </a:rPr>
              <a:t>local</a:t>
            </a:r>
            <a:r>
              <a:rPr lang="it-IT" b="1" dirty="0">
                <a:latin typeface="Calibri" panose="020F0502020204030204" pitchFamily="34" charset="0"/>
                <a:cs typeface="Calibri" panose="020F0502020204030204" pitchFamily="34" charset="0"/>
              </a:rPr>
              <a:t> </a:t>
            </a:r>
            <a:r>
              <a:rPr lang="it-IT" b="1" dirty="0" err="1">
                <a:latin typeface="Calibri" panose="020F0502020204030204" pitchFamily="34" charset="0"/>
                <a:cs typeface="Calibri" panose="020F0502020204030204" pitchFamily="34" charset="0"/>
              </a:rPr>
              <a:t>identity</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while</a:t>
            </a:r>
            <a:r>
              <a:rPr lang="it-IT" dirty="0">
                <a:latin typeface="Calibri" panose="020F0502020204030204" pitchFamily="34" charset="0"/>
                <a:cs typeface="Calibri" panose="020F0502020204030204" pitchFamily="34" charset="0"/>
              </a:rPr>
              <a:t> </a:t>
            </a:r>
            <a:r>
              <a:rPr lang="it-IT" b="1" dirty="0" err="1">
                <a:latin typeface="Calibri" panose="020F0502020204030204" pitchFamily="34" charset="0"/>
                <a:cs typeface="Calibri" panose="020F0502020204030204" pitchFamily="34" charset="0"/>
              </a:rPr>
              <a:t>reducing</a:t>
            </a:r>
            <a:r>
              <a:rPr lang="it-IT" b="1" dirty="0">
                <a:latin typeface="Calibri" panose="020F0502020204030204" pitchFamily="34" charset="0"/>
                <a:cs typeface="Calibri" panose="020F0502020204030204" pitchFamily="34" charset="0"/>
              </a:rPr>
              <a:t> </a:t>
            </a:r>
            <a:r>
              <a:rPr lang="it-IT" b="1" dirty="0" err="1">
                <a:latin typeface="Calibri" panose="020F0502020204030204" pitchFamily="34" charset="0"/>
                <a:cs typeface="Calibri" panose="020F0502020204030204" pitchFamily="34" charset="0"/>
              </a:rPr>
              <a:t>environmental</a:t>
            </a:r>
            <a:r>
              <a:rPr lang="it-IT" b="1" dirty="0">
                <a:latin typeface="Calibri" panose="020F0502020204030204" pitchFamily="34" charset="0"/>
                <a:cs typeface="Calibri" panose="020F0502020204030204" pitchFamily="34" charset="0"/>
              </a:rPr>
              <a:t> impact</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it</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requires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fewer</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raw</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materials</a:t>
            </a:r>
            <a:r>
              <a:rPr lang="it-IT" dirty="0">
                <a:latin typeface="Calibri" panose="020F0502020204030204" pitchFamily="34" charset="0"/>
                <a:cs typeface="Calibri" panose="020F0502020204030204" pitchFamily="34" charset="0"/>
              </a:rPr>
              <a:t> and </a:t>
            </a:r>
            <a:r>
              <a:rPr lang="it-IT" dirty="0" err="1">
                <a:latin typeface="Calibri" panose="020F0502020204030204" pitchFamily="34" charset="0"/>
                <a:cs typeface="Calibri" panose="020F0502020204030204" pitchFamily="34" charset="0"/>
              </a:rPr>
              <a:t>less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land</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than</a:t>
            </a:r>
            <a:r>
              <a:rPr lang="it-IT" dirty="0">
                <a:latin typeface="Calibri" panose="020F0502020204030204" pitchFamily="34" charset="0"/>
                <a:cs typeface="Calibri" panose="020F0502020204030204" pitchFamily="34" charset="0"/>
              </a:rPr>
              <a:t> new </a:t>
            </a:r>
            <a:r>
              <a:rPr lang="it-IT" dirty="0" err="1">
                <a:latin typeface="Calibri" panose="020F0502020204030204" pitchFamily="34" charset="0"/>
                <a:cs typeface="Calibri" panose="020F0502020204030204" pitchFamily="34" charset="0"/>
              </a:rPr>
              <a:t>construction</a:t>
            </a:r>
            <a:r>
              <a:rPr lang="it-IT" dirty="0">
                <a:latin typeface="Calibri" panose="020F0502020204030204" pitchFamily="34" charset="0"/>
                <a:cs typeface="Calibri" panose="020F0502020204030204" pitchFamily="34" charset="0"/>
              </a:rPr>
              <a:t>. </a:t>
            </a:r>
          </a:p>
          <a:p>
            <a:pPr>
              <a:lnSpc>
                <a:spcPts val="2340"/>
              </a:lnSpc>
            </a:pPr>
            <a:endParaRPr lang="it-IT" dirty="0">
              <a:latin typeface="Calibri" panose="020F0502020204030204" pitchFamily="34" charset="0"/>
              <a:cs typeface="Calibri" panose="020F0502020204030204" pitchFamily="34" charset="0"/>
            </a:endParaRPr>
          </a:p>
          <a:p>
            <a:pPr>
              <a:lnSpc>
                <a:spcPts val="2340"/>
              </a:lnSpc>
            </a:pPr>
            <a:r>
              <a:rPr lang="it-IT" dirty="0">
                <a:latin typeface="Calibri" panose="020F0502020204030204" pitchFamily="34" charset="0"/>
                <a:cs typeface="Calibri" panose="020F0502020204030204" pitchFamily="34" charset="0"/>
              </a:rPr>
              <a:t>The use of </a:t>
            </a:r>
            <a:r>
              <a:rPr lang="it-IT" b="1" dirty="0" err="1">
                <a:latin typeface="Calibri" panose="020F0502020204030204" pitchFamily="34" charset="0"/>
                <a:cs typeface="Calibri" panose="020F0502020204030204" pitchFamily="34" charset="0"/>
              </a:rPr>
              <a:t>existing</a:t>
            </a:r>
            <a:r>
              <a:rPr lang="it-IT" b="1" dirty="0">
                <a:latin typeface="Calibri" panose="020F0502020204030204" pitchFamily="34" charset="0"/>
                <a:cs typeface="Calibri" panose="020F0502020204030204" pitchFamily="34" charset="0"/>
              </a:rPr>
              <a:t> </a:t>
            </a:r>
            <a:r>
              <a:rPr lang="it-IT" b="1" dirty="0" err="1">
                <a:latin typeface="Calibri" panose="020F0502020204030204" pitchFamily="34" charset="0"/>
                <a:cs typeface="Calibri" panose="020F0502020204030204" pitchFamily="34" charset="0"/>
              </a:rPr>
              <a:t>embodied</a:t>
            </a:r>
            <a:r>
              <a:rPr lang="it-IT" b="1" dirty="0">
                <a:latin typeface="Calibri" panose="020F0502020204030204" pitchFamily="34" charset="0"/>
                <a:cs typeface="Calibri" panose="020F0502020204030204" pitchFamily="34" charset="0"/>
              </a:rPr>
              <a:t> energy</a:t>
            </a:r>
            <a:r>
              <a:rPr lang="it-IT" dirty="0">
                <a:latin typeface="Calibri" panose="020F0502020204030204" pitchFamily="34" charset="0"/>
                <a:cs typeface="Calibri" panose="020F0502020204030204" pitchFamily="34" charset="0"/>
              </a:rPr>
              <a:t> makes </a:t>
            </a:r>
            <a:r>
              <a:rPr lang="it-IT" dirty="0" err="1">
                <a:latin typeface="Calibri" panose="020F0502020204030204" pitchFamily="34" charset="0"/>
                <a:cs typeface="Calibri" panose="020F0502020204030204" pitchFamily="34" charset="0"/>
              </a:rPr>
              <a:t>it</a:t>
            </a:r>
            <a:r>
              <a:rPr lang="it-IT" dirty="0">
                <a:latin typeface="Calibri" panose="020F0502020204030204" pitchFamily="34" charset="0"/>
                <a:cs typeface="Calibri" panose="020F0502020204030204" pitchFamily="34" charset="0"/>
              </a:rPr>
              <a:t> a </a:t>
            </a:r>
            <a:r>
              <a:rPr lang="it-IT" dirty="0" err="1">
                <a:latin typeface="Calibri" panose="020F0502020204030204" pitchFamily="34" charset="0"/>
                <a:cs typeface="Calibri" panose="020F0502020204030204" pitchFamily="34" charset="0"/>
              </a:rPr>
              <a:t>lower</a:t>
            </a:r>
            <a:r>
              <a:rPr lang="it-IT" dirty="0">
                <a:latin typeface="Calibri" panose="020F0502020204030204" pitchFamily="34" charset="0"/>
                <a:cs typeface="Calibri" panose="020F0502020204030204" pitchFamily="34" charset="0"/>
              </a:rPr>
              <a:t>-carbon </a:t>
            </a:r>
            <a:r>
              <a:rPr lang="it-IT" dirty="0" err="1">
                <a:latin typeface="Calibri" panose="020F0502020204030204" pitchFamily="34" charset="0"/>
                <a:cs typeface="Calibri" panose="020F0502020204030204" pitchFamily="34" charset="0"/>
              </a:rPr>
              <a:t>choice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aligning</a:t>
            </a:r>
            <a:r>
              <a:rPr lang="it-IT" dirty="0">
                <a:latin typeface="Calibri" panose="020F0502020204030204" pitchFamily="34" charset="0"/>
                <a:cs typeface="Calibri" panose="020F0502020204030204" pitchFamily="34" charset="0"/>
              </a:rPr>
              <a:t> with </a:t>
            </a:r>
            <a:r>
              <a:rPr lang="it-IT" dirty="0" err="1">
                <a:latin typeface="Calibri" panose="020F0502020204030204" pitchFamily="34" charset="0"/>
                <a:cs typeface="Calibri" panose="020F0502020204030204" pitchFamily="34" charset="0"/>
              </a:rPr>
              <a:t>broader</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climate</a:t>
            </a:r>
            <a:r>
              <a:rPr lang="it-IT" dirty="0">
                <a:latin typeface="Calibri" panose="020F0502020204030204" pitchFamily="34" charset="0"/>
                <a:cs typeface="Calibri" panose="020F0502020204030204" pitchFamily="34" charset="0"/>
              </a:rPr>
              <a:t> goals.</a:t>
            </a:r>
          </a:p>
          <a:p>
            <a:pPr>
              <a:lnSpc>
                <a:spcPts val="2340"/>
              </a:lnSpc>
            </a:pPr>
            <a:endParaRPr lang="en-US" sz="2200" dirty="0">
              <a:latin typeface="Calibri" panose="020F0502020204030204" pitchFamily="34" charset="0"/>
              <a:cs typeface="Calibri" panose="020F0502020204030204" pitchFamily="34" charset="0"/>
            </a:endParaRPr>
          </a:p>
        </p:txBody>
      </p:sp>
      <p:sp>
        <p:nvSpPr>
          <p:cNvPr id="11" name="Slide Number Placeholder 5">
            <a:extLst>
              <a:ext uri="{FF2B5EF4-FFF2-40B4-BE49-F238E27FC236}">
                <a16:creationId xmlns:a16="http://schemas.microsoft.com/office/drawing/2014/main" id="{91F75C93-60C1-DA96-7F09-D208A5FFFD0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23</a:t>
            </a:fld>
            <a:endParaRPr lang="fr-CA" sz="1200" dirty="0"/>
          </a:p>
        </p:txBody>
      </p:sp>
      <p:pic>
        <p:nvPicPr>
          <p:cNvPr id="2" name="Picture 1">
            <a:extLst>
              <a:ext uri="{FF2B5EF4-FFF2-40B4-BE49-F238E27FC236}">
                <a16:creationId xmlns:a16="http://schemas.microsoft.com/office/drawing/2014/main" id="{52B942BF-35E9-5CB4-CBD7-7D0A10521D6C}"/>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1667" y="4428084"/>
            <a:ext cx="3580276" cy="2659133"/>
          </a:xfrm>
          <a:prstGeom prst="rect">
            <a:avLst/>
          </a:prstGeom>
        </p:spPr>
      </p:pic>
    </p:spTree>
    <p:extLst>
      <p:ext uri="{BB962C8B-B14F-4D97-AF65-F5344CB8AC3E}">
        <p14:creationId xmlns:p14="http://schemas.microsoft.com/office/powerpoint/2010/main" val="3273394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1667C-0EE2-B0CC-79D4-D905081C81D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D46AA6A-31CF-9BF3-40EE-0032011F049E}"/>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2401852C-31A1-7BE8-B0BB-721B9E2FFB5E}"/>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5CA5756F-1A89-3B0A-7F5D-B5920239E87D}"/>
              </a:ext>
            </a:extLst>
          </p:cNvPr>
          <p:cNvSpPr>
            <a:spLocks noGrp="1"/>
          </p:cNvSpPr>
          <p:nvPr>
            <p:ph type="body" sz="quarter" idx="16"/>
          </p:nvPr>
        </p:nvSpPr>
        <p:spPr>
          <a:xfrm>
            <a:off x="4061943" y="886031"/>
            <a:ext cx="6367932" cy="803654"/>
          </a:xfrm>
          <a:prstGeom prst="rect">
            <a:avLst/>
          </a:prstGeom>
        </p:spPr>
        <p:txBody>
          <a:bodyPr/>
          <a:lstStyle/>
          <a:p>
            <a:pPr>
              <a:lnSpc>
                <a:spcPts val="2960"/>
              </a:lnSpc>
            </a:pPr>
            <a:r>
              <a:rPr lang="en-GB" dirty="0"/>
              <a:t>Assessing and Repurposing Existing Buildings</a:t>
            </a:r>
          </a:p>
          <a:p>
            <a:pPr>
              <a:lnSpc>
                <a:spcPts val="2960"/>
              </a:lnSpc>
            </a:pPr>
            <a:endParaRPr lang="en-GB" sz="2800" dirty="0"/>
          </a:p>
        </p:txBody>
      </p:sp>
      <p:sp>
        <p:nvSpPr>
          <p:cNvPr id="4" name="Text Placeholder 3">
            <a:extLst>
              <a:ext uri="{FF2B5EF4-FFF2-40B4-BE49-F238E27FC236}">
                <a16:creationId xmlns:a16="http://schemas.microsoft.com/office/drawing/2014/main" id="{15375BCE-28BF-A35D-E1B3-CE1C275FB75A}"/>
              </a:ext>
            </a:extLst>
          </p:cNvPr>
          <p:cNvSpPr>
            <a:spLocks noGrp="1"/>
          </p:cNvSpPr>
          <p:nvPr>
            <p:ph type="body" sz="quarter" idx="21"/>
          </p:nvPr>
        </p:nvSpPr>
        <p:spPr>
          <a:xfrm>
            <a:off x="4061943" y="2198785"/>
            <a:ext cx="6878773" cy="3773184"/>
          </a:xfrm>
          <a:prstGeom prst="rect">
            <a:avLst/>
          </a:prstGeom>
        </p:spPr>
        <p:txBody>
          <a:bodyPr lIns="91440" tIns="45720" rIns="91440" bIns="45720" anchor="t"/>
          <a:lstStyle/>
          <a:p>
            <a:pPr>
              <a:lnSpc>
                <a:spcPts val="2340"/>
              </a:lnSpc>
            </a:pPr>
            <a:r>
              <a:rPr lang="it-IT" dirty="0"/>
              <a:t>Beyond </a:t>
            </a:r>
            <a:r>
              <a:rPr lang="it-IT" dirty="0" err="1"/>
              <a:t>sustainability</a:t>
            </a:r>
            <a:r>
              <a:rPr lang="it-IT" dirty="0"/>
              <a:t>, </a:t>
            </a:r>
            <a:r>
              <a:rPr lang="it-IT" dirty="0" err="1"/>
              <a:t>adaptive</a:t>
            </a:r>
            <a:r>
              <a:rPr lang="it-IT" dirty="0"/>
              <a:t> </a:t>
            </a:r>
            <a:r>
              <a:rPr lang="it-IT" dirty="0" err="1"/>
              <a:t>reuse</a:t>
            </a:r>
            <a:r>
              <a:rPr lang="it-IT" dirty="0"/>
              <a:t> </a:t>
            </a:r>
            <a:r>
              <a:rPr lang="it-IT" dirty="0" err="1"/>
              <a:t>creates</a:t>
            </a:r>
            <a:r>
              <a:rPr lang="it-IT" dirty="0"/>
              <a:t> </a:t>
            </a:r>
            <a:r>
              <a:rPr lang="it-IT" b="1" dirty="0" err="1"/>
              <a:t>distinctive</a:t>
            </a:r>
            <a:r>
              <a:rPr lang="it-IT" b="1" dirty="0"/>
              <a:t> </a:t>
            </a:r>
            <a:r>
              <a:rPr lang="it-IT" b="1" dirty="0" err="1"/>
              <a:t>tourism</a:t>
            </a:r>
            <a:r>
              <a:rPr lang="it-IT" b="1" dirty="0"/>
              <a:t> </a:t>
            </a:r>
            <a:r>
              <a:rPr lang="it-IT" b="1" dirty="0" err="1"/>
              <a:t>experiences</a:t>
            </a:r>
            <a:r>
              <a:rPr lang="it-IT" dirty="0"/>
              <a:t>. </a:t>
            </a:r>
            <a:r>
              <a:rPr lang="it-IT" dirty="0" err="1"/>
              <a:t>Travelers</a:t>
            </a:r>
            <a:r>
              <a:rPr lang="it-IT" dirty="0"/>
              <a:t> </a:t>
            </a:r>
            <a:r>
              <a:rPr lang="it-IT" dirty="0" err="1"/>
              <a:t>increasingly</a:t>
            </a:r>
            <a:r>
              <a:rPr lang="it-IT" dirty="0"/>
              <a:t> </a:t>
            </a:r>
            <a:r>
              <a:rPr lang="it-IT" dirty="0" err="1"/>
              <a:t>seek</a:t>
            </a:r>
            <a:r>
              <a:rPr lang="it-IT" dirty="0"/>
              <a:t> </a:t>
            </a:r>
            <a:r>
              <a:rPr lang="it-IT" dirty="0" err="1"/>
              <a:t>accommodations</a:t>
            </a:r>
            <a:r>
              <a:rPr lang="it-IT" dirty="0"/>
              <a:t> </a:t>
            </a:r>
            <a:r>
              <a:rPr lang="it-IT" dirty="0" err="1"/>
              <a:t>that</a:t>
            </a:r>
            <a:r>
              <a:rPr lang="it-IT" dirty="0"/>
              <a:t> tell a story and </a:t>
            </a:r>
            <a:r>
              <a:rPr lang="it-IT" dirty="0" err="1"/>
              <a:t>reflect</a:t>
            </a:r>
            <a:r>
              <a:rPr lang="it-IT" dirty="0"/>
              <a:t> the </a:t>
            </a:r>
            <a:r>
              <a:rPr lang="it-IT" dirty="0" err="1"/>
              <a:t>character</a:t>
            </a:r>
            <a:r>
              <a:rPr lang="it-IT" dirty="0"/>
              <a:t> of a place. </a:t>
            </a:r>
            <a:r>
              <a:rPr lang="it-IT" dirty="0" err="1"/>
              <a:t>Properties</a:t>
            </a:r>
            <a:r>
              <a:rPr lang="it-IT" dirty="0"/>
              <a:t> with </a:t>
            </a:r>
            <a:r>
              <a:rPr lang="it-IT" dirty="0" err="1"/>
              <a:t>historical</a:t>
            </a:r>
            <a:r>
              <a:rPr lang="it-IT" dirty="0"/>
              <a:t> or </a:t>
            </a:r>
            <a:r>
              <a:rPr lang="it-IT" dirty="0" err="1"/>
              <a:t>architectural</a:t>
            </a:r>
            <a:r>
              <a:rPr lang="it-IT" dirty="0"/>
              <a:t> </a:t>
            </a:r>
            <a:r>
              <a:rPr lang="it-IT" dirty="0" err="1"/>
              <a:t>significance</a:t>
            </a:r>
            <a:r>
              <a:rPr lang="it-IT" dirty="0"/>
              <a:t> can be </a:t>
            </a:r>
            <a:r>
              <a:rPr lang="it-IT" dirty="0" err="1"/>
              <a:t>transformed</a:t>
            </a:r>
            <a:r>
              <a:rPr lang="it-IT" dirty="0"/>
              <a:t> </a:t>
            </a:r>
            <a:r>
              <a:rPr lang="it-IT" dirty="0" err="1"/>
              <a:t>into</a:t>
            </a:r>
            <a:r>
              <a:rPr lang="it-IT" dirty="0"/>
              <a:t> </a:t>
            </a:r>
            <a:r>
              <a:rPr lang="it-IT" b="1" dirty="0" err="1"/>
              <a:t>economically</a:t>
            </a:r>
            <a:r>
              <a:rPr lang="it-IT" b="1" dirty="0"/>
              <a:t> </a:t>
            </a:r>
            <a:r>
              <a:rPr lang="it-IT" b="1" dirty="0" err="1"/>
              <a:t>viable</a:t>
            </a:r>
            <a:r>
              <a:rPr lang="it-IT" b="1" dirty="0"/>
              <a:t> </a:t>
            </a:r>
            <a:r>
              <a:rPr lang="it-IT" b="1" dirty="0" err="1"/>
              <a:t>destinations</a:t>
            </a:r>
            <a:r>
              <a:rPr lang="it-IT" dirty="0"/>
              <a:t> </a:t>
            </a:r>
            <a:r>
              <a:rPr lang="it-IT" dirty="0" err="1"/>
              <a:t>that</a:t>
            </a:r>
            <a:r>
              <a:rPr lang="it-IT" dirty="0"/>
              <a:t> support </a:t>
            </a:r>
            <a:r>
              <a:rPr lang="it-IT" dirty="0" err="1"/>
              <a:t>local</a:t>
            </a:r>
            <a:r>
              <a:rPr lang="it-IT" dirty="0"/>
              <a:t> </a:t>
            </a:r>
            <a:r>
              <a:rPr lang="it-IT" dirty="0" err="1"/>
              <a:t>economies</a:t>
            </a:r>
            <a:r>
              <a:rPr lang="it-IT" dirty="0"/>
              <a:t> and </a:t>
            </a:r>
            <a:r>
              <a:rPr lang="it-IT" dirty="0" err="1"/>
              <a:t>foster</a:t>
            </a:r>
            <a:r>
              <a:rPr lang="it-IT" dirty="0"/>
              <a:t> community pride.</a:t>
            </a:r>
          </a:p>
          <a:p>
            <a:pPr>
              <a:lnSpc>
                <a:spcPts val="2340"/>
              </a:lnSpc>
            </a:pPr>
            <a:endParaRPr lang="it-IT" dirty="0"/>
          </a:p>
          <a:p>
            <a:pPr>
              <a:lnSpc>
                <a:spcPts val="2340"/>
              </a:lnSpc>
            </a:pPr>
            <a:r>
              <a:rPr lang="it-IT" dirty="0"/>
              <a:t>In </a:t>
            </a:r>
            <a:r>
              <a:rPr lang="it-IT" dirty="0" err="1"/>
              <a:t>summary</a:t>
            </a:r>
            <a:r>
              <a:rPr lang="it-IT" dirty="0"/>
              <a:t>, </a:t>
            </a:r>
            <a:r>
              <a:rPr lang="it-IT" dirty="0" err="1"/>
              <a:t>adaptive</a:t>
            </a:r>
            <a:r>
              <a:rPr lang="it-IT" dirty="0"/>
              <a:t> </a:t>
            </a:r>
            <a:r>
              <a:rPr lang="it-IT" dirty="0" err="1"/>
              <a:t>reuse</a:t>
            </a:r>
            <a:r>
              <a:rPr lang="it-IT" dirty="0"/>
              <a:t> </a:t>
            </a:r>
            <a:r>
              <a:rPr lang="it-IT" dirty="0" err="1"/>
              <a:t>delivers</a:t>
            </a:r>
            <a:r>
              <a:rPr lang="it-IT" dirty="0"/>
              <a:t> a triple benefit: </a:t>
            </a:r>
            <a:r>
              <a:rPr lang="it-IT" dirty="0" err="1"/>
              <a:t>it</a:t>
            </a:r>
            <a:r>
              <a:rPr lang="it-IT" dirty="0"/>
              <a:t> </a:t>
            </a:r>
            <a:r>
              <a:rPr lang="it-IT" b="1" dirty="0" err="1"/>
              <a:t>conserves</a:t>
            </a:r>
            <a:r>
              <a:rPr lang="it-IT" b="1" dirty="0"/>
              <a:t> cultural </a:t>
            </a:r>
            <a:r>
              <a:rPr lang="it-IT" b="1" dirty="0" err="1"/>
              <a:t>heritage</a:t>
            </a:r>
            <a:r>
              <a:rPr lang="it-IT" dirty="0"/>
              <a:t>, </a:t>
            </a:r>
            <a:r>
              <a:rPr lang="it-IT" b="1" dirty="0" err="1"/>
              <a:t>lowers</a:t>
            </a:r>
            <a:r>
              <a:rPr lang="it-IT" b="1" dirty="0"/>
              <a:t> </a:t>
            </a:r>
            <a:r>
              <a:rPr lang="it-IT" b="1" dirty="0" err="1"/>
              <a:t>environmental</a:t>
            </a:r>
            <a:r>
              <a:rPr lang="it-IT" b="1" dirty="0"/>
              <a:t> footprints</a:t>
            </a:r>
            <a:r>
              <a:rPr lang="it-IT" dirty="0"/>
              <a:t>, and </a:t>
            </a:r>
            <a:r>
              <a:rPr lang="it-IT" b="1" dirty="0" err="1"/>
              <a:t>creates</a:t>
            </a:r>
            <a:r>
              <a:rPr lang="it-IT" b="1" dirty="0"/>
              <a:t> high-</a:t>
            </a:r>
            <a:r>
              <a:rPr lang="it-IT" b="1" dirty="0" err="1"/>
              <a:t>value</a:t>
            </a:r>
            <a:r>
              <a:rPr lang="it-IT" b="1" dirty="0"/>
              <a:t>, </a:t>
            </a:r>
            <a:r>
              <a:rPr lang="it-IT" b="1" dirty="0" err="1"/>
              <a:t>authentic</a:t>
            </a:r>
            <a:r>
              <a:rPr lang="it-IT" b="1" dirty="0"/>
              <a:t> guest </a:t>
            </a:r>
            <a:r>
              <a:rPr lang="it-IT" b="1" dirty="0" err="1"/>
              <a:t>experiences</a:t>
            </a:r>
            <a:r>
              <a:rPr lang="it-IT" dirty="0"/>
              <a:t>, making </a:t>
            </a:r>
            <a:r>
              <a:rPr lang="it-IT" dirty="0" err="1"/>
              <a:t>it</a:t>
            </a:r>
            <a:r>
              <a:rPr lang="it-IT" dirty="0"/>
              <a:t> a </a:t>
            </a:r>
            <a:r>
              <a:rPr lang="it-IT" dirty="0" err="1"/>
              <a:t>foundational</a:t>
            </a:r>
            <a:r>
              <a:rPr lang="it-IT" dirty="0"/>
              <a:t> strategy for </a:t>
            </a:r>
            <a:r>
              <a:rPr lang="it-IT" dirty="0" err="1"/>
              <a:t>developing</a:t>
            </a:r>
            <a:r>
              <a:rPr lang="it-IT" dirty="0"/>
              <a:t> alternative </a:t>
            </a:r>
            <a:r>
              <a:rPr lang="it-IT" dirty="0" err="1"/>
              <a:t>tourism</a:t>
            </a:r>
            <a:r>
              <a:rPr lang="it-IT" dirty="0"/>
              <a:t> </a:t>
            </a:r>
            <a:r>
              <a:rPr lang="it-IT" dirty="0" err="1"/>
              <a:t>accommodation</a:t>
            </a:r>
            <a:r>
              <a:rPr lang="it-IT" dirty="0"/>
              <a:t>.</a:t>
            </a:r>
            <a:endParaRPr lang="it-IT" dirty="0">
              <a:ea typeface="Calibri" panose="020F0502020204030204"/>
              <a:cs typeface="Calibri" panose="020F0502020204030204"/>
            </a:endParaRPr>
          </a:p>
        </p:txBody>
      </p:sp>
      <p:sp>
        <p:nvSpPr>
          <p:cNvPr id="11" name="Slide Number Placeholder 5">
            <a:extLst>
              <a:ext uri="{FF2B5EF4-FFF2-40B4-BE49-F238E27FC236}">
                <a16:creationId xmlns:a16="http://schemas.microsoft.com/office/drawing/2014/main" id="{CBADA0AB-5E4F-66FC-4B13-06C20B30E86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24</a:t>
            </a:fld>
            <a:endParaRPr lang="fr-CA" sz="1200" dirty="0"/>
          </a:p>
        </p:txBody>
      </p:sp>
      <p:pic>
        <p:nvPicPr>
          <p:cNvPr id="2" name="Picture 1">
            <a:extLst>
              <a:ext uri="{FF2B5EF4-FFF2-40B4-BE49-F238E27FC236}">
                <a16:creationId xmlns:a16="http://schemas.microsoft.com/office/drawing/2014/main" id="{978AA1DA-7EE3-2D61-F6E9-B79992724F76}"/>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1667" y="4428084"/>
            <a:ext cx="3580276" cy="2659133"/>
          </a:xfrm>
          <a:prstGeom prst="rect">
            <a:avLst/>
          </a:prstGeom>
        </p:spPr>
      </p:pic>
    </p:spTree>
    <p:extLst>
      <p:ext uri="{BB962C8B-B14F-4D97-AF65-F5344CB8AC3E}">
        <p14:creationId xmlns:p14="http://schemas.microsoft.com/office/powerpoint/2010/main" val="2757186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2E121327-7EFA-8C5C-967F-192EE47FFECB}"/>
              </a:ext>
            </a:extLst>
          </p:cNvPr>
          <p:cNvPicPr>
            <a:picLocks noGrp="1" noChangeAspect="1"/>
          </p:cNvPicPr>
          <p:nvPr>
            <p:ph type="pic" sz="quarter" idx="73"/>
          </p:nvPr>
        </p:nvPicPr>
        <p:blipFill rotWithShape="1">
          <a:blip r:embed="rId2"/>
          <a:srcRect l="90" t="47591" r="-90" b="8909"/>
          <a:stretch/>
        </p:blipFill>
        <p:spPr>
          <a:xfrm>
            <a:off x="-1" y="-1"/>
            <a:ext cx="11526983" cy="3342069"/>
          </a:xfrm>
        </p:spPr>
      </p:pic>
      <p:sp>
        <p:nvSpPr>
          <p:cNvPr id="3" name="Text Placeholder 2">
            <a:extLst>
              <a:ext uri="{FF2B5EF4-FFF2-40B4-BE49-F238E27FC236}">
                <a16:creationId xmlns:a16="http://schemas.microsoft.com/office/drawing/2014/main" id="{E6926BD0-3CED-C3F4-FD48-44D96088E87B}"/>
              </a:ext>
            </a:extLst>
          </p:cNvPr>
          <p:cNvSpPr>
            <a:spLocks noGrp="1"/>
          </p:cNvSpPr>
          <p:nvPr>
            <p:ph type="body" sz="quarter" idx="42"/>
          </p:nvPr>
        </p:nvSpPr>
        <p:spPr/>
        <p:txBody>
          <a:bodyPr/>
          <a:lstStyle/>
          <a:p>
            <a:r>
              <a:rPr lang="en-GB"/>
              <a:t>ICELAND</a:t>
            </a:r>
          </a:p>
        </p:txBody>
      </p:sp>
      <p:pic>
        <p:nvPicPr>
          <p:cNvPr id="15" name="Picture Placeholder 14">
            <a:extLst>
              <a:ext uri="{FF2B5EF4-FFF2-40B4-BE49-F238E27FC236}">
                <a16:creationId xmlns:a16="http://schemas.microsoft.com/office/drawing/2014/main" id="{C2C2F37A-55C8-FA09-618F-4B78A6F94A65}"/>
              </a:ext>
            </a:extLst>
          </p:cNvPr>
          <p:cNvPicPr>
            <a:picLocks noGrp="1" noChangeAspect="1"/>
          </p:cNvPicPr>
          <p:nvPr>
            <p:ph type="pic" sz="quarter" idx="75"/>
          </p:nvPr>
        </p:nvPicPr>
        <p:blipFill>
          <a:blip r:embed="rId3"/>
          <a:srcRect t="5944" b="5944"/>
          <a:stretch>
            <a:fillRect/>
          </a:stretch>
        </p:blipFill>
        <p:spPr/>
      </p:pic>
      <p:pic>
        <p:nvPicPr>
          <p:cNvPr id="12" name="Picture Placeholder 11">
            <a:extLst>
              <a:ext uri="{FF2B5EF4-FFF2-40B4-BE49-F238E27FC236}">
                <a16:creationId xmlns:a16="http://schemas.microsoft.com/office/drawing/2014/main" id="{D24EE2C6-E54C-8D44-A6AD-E73021918ABD}"/>
              </a:ext>
            </a:extLst>
          </p:cNvPr>
          <p:cNvPicPr>
            <a:picLocks noGrp="1" noChangeAspect="1"/>
          </p:cNvPicPr>
          <p:nvPr>
            <p:ph type="pic" sz="quarter" idx="76"/>
          </p:nvPr>
        </p:nvPicPr>
        <p:blipFill>
          <a:blip r:embed="rId4"/>
          <a:srcRect t="5944" b="5944"/>
          <a:stretch/>
        </p:blipFill>
        <p:spPr/>
      </p:pic>
      <p:sp>
        <p:nvSpPr>
          <p:cNvPr id="7" name="Text Placeholder 6">
            <a:extLst>
              <a:ext uri="{FF2B5EF4-FFF2-40B4-BE49-F238E27FC236}">
                <a16:creationId xmlns:a16="http://schemas.microsoft.com/office/drawing/2014/main" id="{6FB72012-33D0-4BF5-F477-28D15015A8EC}"/>
              </a:ext>
            </a:extLst>
          </p:cNvPr>
          <p:cNvSpPr>
            <a:spLocks noGrp="1"/>
          </p:cNvSpPr>
          <p:nvPr>
            <p:ph type="body" sz="quarter" idx="65"/>
          </p:nvPr>
        </p:nvSpPr>
        <p:spPr/>
        <p:txBody>
          <a:bodyPr/>
          <a:lstStyle/>
          <a:p>
            <a:pPr algn="ctr"/>
            <a:r>
              <a:rPr lang="en-GB" sz="1200" dirty="0"/>
              <a:t>Photo Credit: </a:t>
            </a:r>
          </a:p>
          <a:p>
            <a:pPr algn="ctr"/>
            <a:r>
              <a:rPr lang="en-GB" sz="1200" dirty="0"/>
              <a:t>Panoramic Glass Lodge, Iceland</a:t>
            </a:r>
          </a:p>
        </p:txBody>
      </p:sp>
      <p:pic>
        <p:nvPicPr>
          <p:cNvPr id="8" name="Picture 7">
            <a:extLst>
              <a:ext uri="{FF2B5EF4-FFF2-40B4-BE49-F238E27FC236}">
                <a16:creationId xmlns:a16="http://schemas.microsoft.com/office/drawing/2014/main" id="{B34DB9E3-14D9-2CE3-313E-99FC5AEE00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6982" y="2944487"/>
            <a:ext cx="665018" cy="399010"/>
          </a:xfrm>
          <a:prstGeom prst="rect">
            <a:avLst/>
          </a:prstGeom>
        </p:spPr>
      </p:pic>
      <p:sp>
        <p:nvSpPr>
          <p:cNvPr id="2" name="Slide Number Placeholder 5">
            <a:extLst>
              <a:ext uri="{FF2B5EF4-FFF2-40B4-BE49-F238E27FC236}">
                <a16:creationId xmlns:a16="http://schemas.microsoft.com/office/drawing/2014/main" id="{44315423-02B7-1C30-19E3-7F5D9CF45FD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25</a:t>
            </a:fld>
            <a:endParaRPr lang="fr-CA" sz="1200" dirty="0"/>
          </a:p>
        </p:txBody>
      </p:sp>
    </p:spTree>
    <p:extLst>
      <p:ext uri="{BB962C8B-B14F-4D97-AF65-F5344CB8AC3E}">
        <p14:creationId xmlns:p14="http://schemas.microsoft.com/office/powerpoint/2010/main" val="2575150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027D628-50DF-8855-8440-6B1470283BF0}"/>
              </a:ext>
            </a:extLst>
          </p:cNvPr>
          <p:cNvSpPr>
            <a:spLocks noGrp="1"/>
          </p:cNvSpPr>
          <p:nvPr>
            <p:ph type="body" sz="quarter" idx="13"/>
          </p:nvPr>
        </p:nvSpPr>
        <p:spPr>
          <a:xfrm>
            <a:off x="640590" y="1572125"/>
            <a:ext cx="5455410" cy="4860757"/>
          </a:xfrm>
        </p:spPr>
        <p:txBody>
          <a:bodyPr anchor="t">
            <a:normAutofit/>
          </a:bodyPr>
          <a:lstStyle/>
          <a:p>
            <a:pPr algn="l">
              <a:lnSpc>
                <a:spcPts val="2340"/>
              </a:lnSpc>
            </a:pPr>
            <a:r>
              <a:rPr lang="en-US" sz="2200" i="0" dirty="0"/>
              <a:t>To deepen your learning and support the practical application of this module, explore the curated selection of additional reading, exercise and digital tools provided in this section. </a:t>
            </a:r>
          </a:p>
          <a:p>
            <a:pPr algn="l">
              <a:lnSpc>
                <a:spcPts val="2340"/>
              </a:lnSpc>
            </a:pPr>
            <a:endParaRPr lang="en-US" sz="2200" i="0" dirty="0"/>
          </a:p>
          <a:p>
            <a:pPr algn="l">
              <a:lnSpc>
                <a:spcPts val="2340"/>
              </a:lnSpc>
            </a:pPr>
            <a:r>
              <a:rPr lang="en-US" sz="2200" i="0" dirty="0"/>
              <a:t>They are selected to help you research your market, streamline operations, enhance guest experiences, and promote your business effectively. By exploring these resources, you can strengthen your skills, increase efficiency, and ensure your accommodation offering aligns with EPIC STAYS’ values of sustainability, creativity, and community engagement.</a:t>
            </a:r>
            <a:endParaRPr lang="en-IE" sz="2200" i="0" dirty="0"/>
          </a:p>
        </p:txBody>
      </p:sp>
      <p:pic>
        <p:nvPicPr>
          <p:cNvPr id="10" name="Picture Placeholder 9">
            <a:extLst>
              <a:ext uri="{FF2B5EF4-FFF2-40B4-BE49-F238E27FC236}">
                <a16:creationId xmlns:a16="http://schemas.microsoft.com/office/drawing/2014/main" id="{5915CBB4-5483-6AF3-40F4-2D09F143DBF6}"/>
              </a:ext>
            </a:extLst>
          </p:cNvPr>
          <p:cNvPicPr>
            <a:picLocks noGrp="1" noChangeAspect="1"/>
          </p:cNvPicPr>
          <p:nvPr>
            <p:ph type="pic" sz="quarter" idx="4294967295"/>
          </p:nvPr>
        </p:nvPicPr>
        <p:blipFill>
          <a:blip r:embed="rId2"/>
          <a:srcRect l="2871" r="2871"/>
          <a:stretch>
            <a:fillRect/>
          </a:stretch>
        </p:blipFill>
        <p:spPr>
          <a:xfrm>
            <a:off x="6629303" y="1140130"/>
            <a:ext cx="5626746" cy="4105640"/>
          </a:xfrm>
          <a:custGeom>
            <a:avLst/>
            <a:gdLst>
              <a:gd name="connsiteX0" fmla="*/ 2403865 w 6590485"/>
              <a:gd name="connsiteY0" fmla="*/ 0 h 4808847"/>
              <a:gd name="connsiteX1" fmla="*/ 2539366 w 6590485"/>
              <a:gd name="connsiteY1" fmla="*/ 5019 h 4808847"/>
              <a:gd name="connsiteX2" fmla="*/ 2539366 w 6590485"/>
              <a:gd name="connsiteY2" fmla="*/ 0 h 4808847"/>
              <a:gd name="connsiteX3" fmla="*/ 3803037 w 6590485"/>
              <a:gd name="connsiteY3" fmla="*/ 0 h 4808847"/>
              <a:gd name="connsiteX4" fmla="*/ 3938538 w 6590485"/>
              <a:gd name="connsiteY4" fmla="*/ 0 h 4808847"/>
              <a:gd name="connsiteX5" fmla="*/ 5191314 w 6590485"/>
              <a:gd name="connsiteY5" fmla="*/ 0 h 4808847"/>
              <a:gd name="connsiteX6" fmla="*/ 6590485 w 6590485"/>
              <a:gd name="connsiteY6" fmla="*/ 0 h 4808847"/>
              <a:gd name="connsiteX7" fmla="*/ 6590485 w 6590485"/>
              <a:gd name="connsiteY7" fmla="*/ 4808847 h 4808847"/>
              <a:gd name="connsiteX8" fmla="*/ 5191314 w 6590485"/>
              <a:gd name="connsiteY8" fmla="*/ 4808847 h 4808847"/>
              <a:gd name="connsiteX9" fmla="*/ 3938537 w 6590485"/>
              <a:gd name="connsiteY9" fmla="*/ 4808847 h 4808847"/>
              <a:gd name="connsiteX10" fmla="*/ 3803037 w 6590485"/>
              <a:gd name="connsiteY10" fmla="*/ 4808847 h 4808847"/>
              <a:gd name="connsiteX11" fmla="*/ 2539366 w 6590485"/>
              <a:gd name="connsiteY11" fmla="*/ 4808847 h 4808847"/>
              <a:gd name="connsiteX12" fmla="*/ 2539366 w 6590485"/>
              <a:gd name="connsiteY12" fmla="*/ 4803829 h 4808847"/>
              <a:gd name="connsiteX13" fmla="*/ 2403865 w 6590485"/>
              <a:gd name="connsiteY13" fmla="*/ 4808847 h 4808847"/>
              <a:gd name="connsiteX14" fmla="*/ 0 w 6590485"/>
              <a:gd name="connsiteY14" fmla="*/ 2404423 h 4808847"/>
              <a:gd name="connsiteX15" fmla="*/ 2403865 w 6590485"/>
              <a:gd name="connsiteY15" fmla="*/ 0 h 480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0485" h="4808847">
                <a:moveTo>
                  <a:pt x="2403865" y="0"/>
                </a:moveTo>
                <a:cubicBezTo>
                  <a:pt x="2449031" y="0"/>
                  <a:pt x="2499219" y="0"/>
                  <a:pt x="2539366" y="5019"/>
                </a:cubicBezTo>
                <a:lnTo>
                  <a:pt x="2539366" y="0"/>
                </a:lnTo>
                <a:lnTo>
                  <a:pt x="3803037" y="0"/>
                </a:lnTo>
                <a:lnTo>
                  <a:pt x="3938538" y="0"/>
                </a:lnTo>
                <a:lnTo>
                  <a:pt x="5191314" y="0"/>
                </a:lnTo>
                <a:lnTo>
                  <a:pt x="6590485" y="0"/>
                </a:lnTo>
                <a:lnTo>
                  <a:pt x="6590485" y="4808847"/>
                </a:lnTo>
                <a:lnTo>
                  <a:pt x="5191314" y="4808847"/>
                </a:lnTo>
                <a:lnTo>
                  <a:pt x="3938537" y="4808847"/>
                </a:lnTo>
                <a:lnTo>
                  <a:pt x="3803037" y="4808847"/>
                </a:lnTo>
                <a:lnTo>
                  <a:pt x="2539366" y="4808847"/>
                </a:lnTo>
                <a:lnTo>
                  <a:pt x="2539366" y="4803829"/>
                </a:lnTo>
                <a:cubicBezTo>
                  <a:pt x="2494199" y="4808847"/>
                  <a:pt x="2449031" y="4808847"/>
                  <a:pt x="2403865" y="4808847"/>
                </a:cubicBezTo>
                <a:cubicBezTo>
                  <a:pt x="1073959" y="4808847"/>
                  <a:pt x="0" y="3734639"/>
                  <a:pt x="0" y="2404423"/>
                </a:cubicBezTo>
                <a:cubicBezTo>
                  <a:pt x="0" y="1074211"/>
                  <a:pt x="1078981" y="0"/>
                  <a:pt x="2403865" y="0"/>
                </a:cubicBezTo>
                <a:close/>
              </a:path>
            </a:pathLst>
          </a:custGeom>
        </p:spPr>
      </p:pic>
      <p:sp>
        <p:nvSpPr>
          <p:cNvPr id="5" name="TextBox 4">
            <a:extLst>
              <a:ext uri="{FF2B5EF4-FFF2-40B4-BE49-F238E27FC236}">
                <a16:creationId xmlns:a16="http://schemas.microsoft.com/office/drawing/2014/main" id="{899B1F22-F55B-5D93-A40F-0EB31019BFF6}"/>
              </a:ext>
            </a:extLst>
          </p:cNvPr>
          <p:cNvSpPr txBox="1"/>
          <p:nvPr/>
        </p:nvSpPr>
        <p:spPr>
          <a:xfrm>
            <a:off x="640590" y="328140"/>
            <a:ext cx="6112042" cy="646331"/>
          </a:xfrm>
          <a:prstGeom prst="rect">
            <a:avLst/>
          </a:prstGeom>
          <a:noFill/>
        </p:spPr>
        <p:txBody>
          <a:bodyPr wrap="square">
            <a:spAutoFit/>
          </a:bodyPr>
          <a:lstStyle/>
          <a:p>
            <a:pPr algn="l"/>
            <a:r>
              <a:rPr lang="en-IE" sz="3600" b="1" i="0" dirty="0">
                <a:solidFill>
                  <a:srgbClr val="459597"/>
                </a:solidFill>
              </a:rPr>
              <a:t>Additional Resources Section</a:t>
            </a:r>
          </a:p>
        </p:txBody>
      </p:sp>
      <p:pic>
        <p:nvPicPr>
          <p:cNvPr id="11" name="Picture 10">
            <a:extLst>
              <a:ext uri="{FF2B5EF4-FFF2-40B4-BE49-F238E27FC236}">
                <a16:creationId xmlns:a16="http://schemas.microsoft.com/office/drawing/2014/main" id="{58F93900-62F5-AAAC-EE38-66636C8C2C9F}"/>
              </a:ext>
            </a:extLst>
          </p:cNvPr>
          <p:cNvPicPr>
            <a:picLocks noChangeAspect="1"/>
          </p:cNvPicPr>
          <p:nvPr/>
        </p:nvPicPr>
        <p:blipFill>
          <a:blip r:embed="rId3">
            <a:biLevel thresh="25000"/>
            <a:alphaModFix amt="35000"/>
            <a:extLst>
              <a:ext uri="{28A0092B-C50C-407E-A947-70E740481C1C}">
                <a14:useLocalDpi xmlns:a14="http://schemas.microsoft.com/office/drawing/2010/main" val="0"/>
              </a:ext>
            </a:extLst>
          </a:blip>
          <a:srcRect l="53155" t="-1" r="5047" b="49903"/>
          <a:stretch/>
        </p:blipFill>
        <p:spPr>
          <a:xfrm>
            <a:off x="5562698" y="3876445"/>
            <a:ext cx="4246690" cy="3154091"/>
          </a:xfrm>
          <a:prstGeom prst="rect">
            <a:avLst/>
          </a:prstGeom>
        </p:spPr>
      </p:pic>
      <p:sp>
        <p:nvSpPr>
          <p:cNvPr id="12" name="Slide Number Placeholder 5">
            <a:extLst>
              <a:ext uri="{FF2B5EF4-FFF2-40B4-BE49-F238E27FC236}">
                <a16:creationId xmlns:a16="http://schemas.microsoft.com/office/drawing/2014/main" id="{8D167EE9-0B6A-8D23-A365-809CC84CD2B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26</a:t>
            </a:fld>
            <a:endParaRPr lang="fr-CA" sz="1200" dirty="0"/>
          </a:p>
        </p:txBody>
      </p:sp>
    </p:spTree>
    <p:extLst>
      <p:ext uri="{BB962C8B-B14F-4D97-AF65-F5344CB8AC3E}">
        <p14:creationId xmlns:p14="http://schemas.microsoft.com/office/powerpoint/2010/main" val="255544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851D2-E02F-D56B-E906-2059F57F453E}"/>
            </a:ext>
          </a:extLst>
        </p:cNvPr>
        <p:cNvGrpSpPr/>
        <p:nvPr/>
      </p:nvGrpSpPr>
      <p:grpSpPr>
        <a:xfrm>
          <a:off x="0" y="0"/>
          <a:ext cx="0" cy="0"/>
          <a:chOff x="0" y="0"/>
          <a:chExt cx="0" cy="0"/>
        </a:xfrm>
      </p:grpSpPr>
      <p:pic>
        <p:nvPicPr>
          <p:cNvPr id="9" name="Segnaposto immagine 8" descr="Immagine che contiene trasporto, aria aperta, carretto, carriola&#10;&#10;Il contenuto generato dall'IA potrebbe non essere corretto.">
            <a:extLst>
              <a:ext uri="{FF2B5EF4-FFF2-40B4-BE49-F238E27FC236}">
                <a16:creationId xmlns:a16="http://schemas.microsoft.com/office/drawing/2014/main" id="{020766C8-361D-FA45-6DAC-1BDA8B54BD3C}"/>
              </a:ext>
            </a:extLst>
          </p:cNvPr>
          <p:cNvPicPr>
            <a:picLocks noGrp="1" noChangeAspect="1"/>
          </p:cNvPicPr>
          <p:nvPr>
            <p:ph type="pic" sz="quarter" idx="20"/>
          </p:nvPr>
        </p:nvPicPr>
        <p:blipFill>
          <a:blip r:embed="rId2"/>
          <a:srcRect t="9226" b="9226"/>
          <a:stretch>
            <a:fillRect/>
          </a:stretch>
        </p:blipFill>
        <p:spPr/>
      </p:pic>
      <p:grpSp>
        <p:nvGrpSpPr>
          <p:cNvPr id="11" name="Group 10">
            <a:extLst>
              <a:ext uri="{FF2B5EF4-FFF2-40B4-BE49-F238E27FC236}">
                <a16:creationId xmlns:a16="http://schemas.microsoft.com/office/drawing/2014/main" id="{67624682-662D-6F88-FC69-CD5470B55C2A}"/>
              </a:ext>
            </a:extLst>
          </p:cNvPr>
          <p:cNvGrpSpPr/>
          <p:nvPr/>
        </p:nvGrpSpPr>
        <p:grpSpPr>
          <a:xfrm>
            <a:off x="9402581" y="2160138"/>
            <a:ext cx="2779672" cy="554397"/>
            <a:chOff x="1800741" y="6353467"/>
            <a:chExt cx="3253859" cy="554397"/>
          </a:xfrm>
        </p:grpSpPr>
        <p:sp>
          <p:nvSpPr>
            <p:cNvPr id="12" name="object 3">
              <a:extLst>
                <a:ext uri="{FF2B5EF4-FFF2-40B4-BE49-F238E27FC236}">
                  <a16:creationId xmlns:a16="http://schemas.microsoft.com/office/drawing/2014/main" id="{83FA643A-BF9F-0C9C-CC76-D34F7CD47E19}"/>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6">
              <a:extLst>
                <a:ext uri="{FF2B5EF4-FFF2-40B4-BE49-F238E27FC236}">
                  <a16:creationId xmlns:a16="http://schemas.microsoft.com/office/drawing/2014/main" id="{39E6D0E8-525B-319A-4A20-D3BFFA73B2A7}"/>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t>Photo Credit: </a:t>
              </a:r>
              <a:r>
                <a:rPr lang="en-GB" sz="1200" dirty="0" err="1"/>
                <a:t>Meridaunia</a:t>
              </a:r>
              <a:endParaRPr lang="en-GB" sz="1200" dirty="0"/>
            </a:p>
          </p:txBody>
        </p:sp>
      </p:grpSp>
      <p:sp>
        <p:nvSpPr>
          <p:cNvPr id="14" name="Text Placeholder 3">
            <a:extLst>
              <a:ext uri="{FF2B5EF4-FFF2-40B4-BE49-F238E27FC236}">
                <a16:creationId xmlns:a16="http://schemas.microsoft.com/office/drawing/2014/main" id="{062C643F-012D-9F53-0161-D26F8B0BCA74}"/>
              </a:ext>
            </a:extLst>
          </p:cNvPr>
          <p:cNvSpPr txBox="1">
            <a:spLocks/>
          </p:cNvSpPr>
          <p:nvPr/>
        </p:nvSpPr>
        <p:spPr>
          <a:xfrm>
            <a:off x="629645" y="460753"/>
            <a:ext cx="468153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Adaptive Reuse </a:t>
            </a:r>
          </a:p>
          <a:p>
            <a:pPr>
              <a:lnSpc>
                <a:spcPts val="3720"/>
              </a:lnSpc>
            </a:pPr>
            <a:r>
              <a:rPr lang="en-US" dirty="0"/>
              <a:t>and Sustainability – Defining Hospitality</a:t>
            </a:r>
          </a:p>
          <a:p>
            <a:pPr>
              <a:lnSpc>
                <a:spcPts val="3720"/>
              </a:lnSpc>
            </a:pPr>
            <a:endParaRPr lang="en-US" dirty="0"/>
          </a:p>
        </p:txBody>
      </p:sp>
      <p:sp>
        <p:nvSpPr>
          <p:cNvPr id="16" name="Text Placeholder 4">
            <a:extLst>
              <a:ext uri="{FF2B5EF4-FFF2-40B4-BE49-F238E27FC236}">
                <a16:creationId xmlns:a16="http://schemas.microsoft.com/office/drawing/2014/main" id="{4B82B90B-2BB0-13CC-3DFB-CECE04185F23}"/>
              </a:ext>
            </a:extLst>
          </p:cNvPr>
          <p:cNvSpPr txBox="1">
            <a:spLocks/>
          </p:cNvSpPr>
          <p:nvPr/>
        </p:nvSpPr>
        <p:spPr>
          <a:xfrm>
            <a:off x="629644" y="2712518"/>
            <a:ext cx="1043224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800" b="1" dirty="0">
                <a:solidFill>
                  <a:srgbClr val="EC7C69"/>
                </a:solidFill>
              </a:rPr>
              <a:t>Name: </a:t>
            </a:r>
          </a:p>
          <a:p>
            <a:pPr indent="0">
              <a:lnSpc>
                <a:spcPts val="2240"/>
              </a:lnSpc>
              <a:buClr>
                <a:srgbClr val="459597"/>
              </a:buClr>
            </a:pPr>
            <a:r>
              <a:rPr lang="en-GB" sz="2200" dirty="0">
                <a:solidFill>
                  <a:srgbClr val="414141"/>
                </a:solidFill>
              </a:rPr>
              <a:t>Adaptive Reuse and Sustainability </a:t>
            </a:r>
          </a:p>
          <a:p>
            <a:pPr indent="0">
              <a:lnSpc>
                <a:spcPts val="2240"/>
              </a:lnSpc>
              <a:buClr>
                <a:srgbClr val="459597"/>
              </a:buClr>
            </a:pPr>
            <a:r>
              <a:rPr lang="en-GB" sz="2200" dirty="0">
                <a:solidFill>
                  <a:srgbClr val="414141"/>
                </a:solidFill>
              </a:rPr>
              <a:t>– Defining Hospitality</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800" b="1" dirty="0">
                <a:solidFill>
                  <a:srgbClr val="EC7C69"/>
                </a:solidFill>
              </a:rPr>
              <a:t>Description:</a:t>
            </a:r>
          </a:p>
          <a:p>
            <a:pPr indent="0">
              <a:lnSpc>
                <a:spcPts val="2240"/>
              </a:lnSpc>
              <a:buClr>
                <a:srgbClr val="459597"/>
              </a:buClr>
            </a:pPr>
            <a:r>
              <a:rPr lang="en-GB" sz="2200" dirty="0">
                <a:solidFill>
                  <a:srgbClr val="414141"/>
                </a:solidFill>
              </a:rPr>
              <a:t> This video features </a:t>
            </a:r>
            <a:r>
              <a:rPr lang="en-US" sz="2200" dirty="0">
                <a:solidFill>
                  <a:srgbClr val="414141"/>
                </a:solidFill>
              </a:rPr>
              <a:t>industry professionals discussing how adaptive reuse strategies in the hospitality sector contribute to environmental sustainability, cultural preservation, and economic </a:t>
            </a:r>
            <a:r>
              <a:rPr lang="en-US" sz="2200" dirty="0" err="1">
                <a:solidFill>
                  <a:srgbClr val="414141"/>
                </a:solidFill>
              </a:rPr>
              <a:t>revitalisation</a:t>
            </a:r>
            <a:r>
              <a:rPr lang="en-GB" sz="2200" dirty="0">
                <a:solidFill>
                  <a:srgbClr val="414141"/>
                </a:solidFill>
              </a:rPr>
              <a:t>. The interview provides real-life examples of successful adaptive reuse projects and explores why this approach is becoming increasingly important in tourism and urban development.</a:t>
            </a:r>
          </a:p>
          <a:p>
            <a:pPr indent="0">
              <a:lnSpc>
                <a:spcPts val="2240"/>
              </a:lnSpc>
              <a:buClr>
                <a:srgbClr val="459597"/>
              </a:buClr>
            </a:pPr>
            <a:endParaRPr lang="en-GB" sz="2200" dirty="0">
              <a:solidFill>
                <a:srgbClr val="414141"/>
              </a:solidFill>
            </a:endParaRPr>
          </a:p>
        </p:txBody>
      </p:sp>
      <p:cxnSp>
        <p:nvCxnSpPr>
          <p:cNvPr id="17" name="Straight Connector 16">
            <a:extLst>
              <a:ext uri="{FF2B5EF4-FFF2-40B4-BE49-F238E27FC236}">
                <a16:creationId xmlns:a16="http://schemas.microsoft.com/office/drawing/2014/main" id="{5BEBB94D-8E91-F518-99E7-AFC328896EF2}"/>
              </a:ext>
            </a:extLst>
          </p:cNvPr>
          <p:cNvCxnSpPr>
            <a:cxnSpLocks/>
          </p:cNvCxnSpPr>
          <p:nvPr/>
        </p:nvCxnSpPr>
        <p:spPr>
          <a:xfrm>
            <a:off x="0" y="2039240"/>
            <a:ext cx="590349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C318B539-73C7-BD72-EAA1-14F89E8B29E4}"/>
              </a:ext>
            </a:extLst>
          </p:cNvPr>
          <p:cNvGrpSpPr/>
          <p:nvPr/>
        </p:nvGrpSpPr>
        <p:grpSpPr>
          <a:xfrm>
            <a:off x="9919506" y="146415"/>
            <a:ext cx="1751509" cy="1751509"/>
            <a:chOff x="9919506" y="146415"/>
            <a:chExt cx="1751509" cy="1751509"/>
          </a:xfrm>
        </p:grpSpPr>
        <p:sp>
          <p:nvSpPr>
            <p:cNvPr id="20" name="Oval 19">
              <a:extLst>
                <a:ext uri="{FF2B5EF4-FFF2-40B4-BE49-F238E27FC236}">
                  <a16:creationId xmlns:a16="http://schemas.microsoft.com/office/drawing/2014/main" id="{FE23392E-6537-EE53-D9CE-43F55E56FF74}"/>
                </a:ext>
              </a:extLst>
            </p:cNvPr>
            <p:cNvSpPr/>
            <p:nvPr/>
          </p:nvSpPr>
          <p:spPr>
            <a:xfrm>
              <a:off x="9919506" y="146415"/>
              <a:ext cx="1751509" cy="1751509"/>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3">
              <a:extLst>
                <a:ext uri="{FF2B5EF4-FFF2-40B4-BE49-F238E27FC236}">
                  <a16:creationId xmlns:a16="http://schemas.microsoft.com/office/drawing/2014/main" id="{42AFBCF8-9861-FC86-49D9-92B5DB46D6BE}"/>
                </a:ext>
              </a:extLst>
            </p:cNvPr>
            <p:cNvSpPr/>
            <p:nvPr/>
          </p:nvSpPr>
          <p:spPr>
            <a:xfrm>
              <a:off x="9971736" y="287703"/>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Click to Watch Video</a:t>
              </a:r>
            </a:p>
          </p:txBody>
        </p:sp>
      </p:grpSp>
      <p:sp>
        <p:nvSpPr>
          <p:cNvPr id="26" name="TextBox 25">
            <a:extLst>
              <a:ext uri="{FF2B5EF4-FFF2-40B4-BE49-F238E27FC236}">
                <a16:creationId xmlns:a16="http://schemas.microsoft.com/office/drawing/2014/main" id="{802B2340-5A44-6592-3E49-5AE399E2944B}"/>
              </a:ext>
            </a:extLst>
          </p:cNvPr>
          <p:cNvSpPr txBox="1"/>
          <p:nvPr/>
        </p:nvSpPr>
        <p:spPr>
          <a:xfrm>
            <a:off x="629643" y="6000786"/>
            <a:ext cx="6432884" cy="369332"/>
          </a:xfrm>
          <a:prstGeom prst="rect">
            <a:avLst/>
          </a:prstGeom>
          <a:noFill/>
        </p:spPr>
        <p:txBody>
          <a:bodyPr wrap="square">
            <a:spAutoFit/>
          </a:bodyPr>
          <a:lstStyle/>
          <a:p>
            <a:r>
              <a:rPr lang="en-US" b="1" dirty="0">
                <a:solidFill>
                  <a:srgbClr val="414141"/>
                </a:solidFill>
              </a:rPr>
              <a:t>Link: </a:t>
            </a:r>
            <a:r>
              <a:rPr lang="it-IT" dirty="0">
                <a:solidFill>
                  <a:srgbClr val="459597"/>
                </a:solidFill>
                <a:hlinkClick r:id="rId3">
                  <a:extLst>
                    <a:ext uri="{A12FA001-AC4F-418D-AE19-62706E023703}">
                      <ahyp:hlinkClr xmlns:ahyp="http://schemas.microsoft.com/office/drawing/2018/hyperlinkcolor" val="tx"/>
                    </a:ext>
                  </a:extLst>
                </a:hlinkClick>
              </a:rPr>
              <a:t>https://www.youtube.com/watch?v=ka9qWKQz-P0</a:t>
            </a:r>
            <a:endParaRPr lang="en-US" dirty="0">
              <a:solidFill>
                <a:srgbClr val="459597"/>
              </a:solidFill>
            </a:endParaRPr>
          </a:p>
        </p:txBody>
      </p:sp>
      <p:sp>
        <p:nvSpPr>
          <p:cNvPr id="29" name="Slide Number Placeholder 5">
            <a:extLst>
              <a:ext uri="{FF2B5EF4-FFF2-40B4-BE49-F238E27FC236}">
                <a16:creationId xmlns:a16="http://schemas.microsoft.com/office/drawing/2014/main" id="{7F054BC2-1A52-2D17-5141-6CFA106D2ECF}"/>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27</a:t>
            </a:fld>
            <a:endParaRPr lang="fr-CA" sz="1200" dirty="0"/>
          </a:p>
        </p:txBody>
      </p:sp>
    </p:spTree>
    <p:extLst>
      <p:ext uri="{BB962C8B-B14F-4D97-AF65-F5344CB8AC3E}">
        <p14:creationId xmlns:p14="http://schemas.microsoft.com/office/powerpoint/2010/main" val="2048951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CC6E8-924D-AF00-1D39-59758FE3A558}"/>
            </a:ext>
          </a:extLst>
        </p:cNvPr>
        <p:cNvGrpSpPr/>
        <p:nvPr/>
      </p:nvGrpSpPr>
      <p:grpSpPr>
        <a:xfrm>
          <a:off x="0" y="0"/>
          <a:ext cx="0" cy="0"/>
          <a:chOff x="0" y="0"/>
          <a:chExt cx="0" cy="0"/>
        </a:xfrm>
      </p:grpSpPr>
      <p:sp>
        <p:nvSpPr>
          <p:cNvPr id="10" name="Text Placeholder 4">
            <a:extLst>
              <a:ext uri="{FF2B5EF4-FFF2-40B4-BE49-F238E27FC236}">
                <a16:creationId xmlns:a16="http://schemas.microsoft.com/office/drawing/2014/main" id="{F1946F3F-CF7C-CA3A-9B82-CA8EB6E43FA5}"/>
              </a:ext>
            </a:extLst>
          </p:cNvPr>
          <p:cNvSpPr>
            <a:spLocks noGrp="1"/>
          </p:cNvSpPr>
          <p:nvPr>
            <p:ph type="body" sz="quarter" idx="18"/>
          </p:nvPr>
        </p:nvSpPr>
        <p:spPr>
          <a:xfrm>
            <a:off x="6884165" y="8704715"/>
            <a:ext cx="7026053" cy="3970365"/>
          </a:xfrm>
        </p:spPr>
        <p:txBody>
          <a:bodyPr lIns="91440" tIns="45720" rIns="91440" bIns="45720" anchor="t"/>
          <a:lstStyle/>
          <a:p>
            <a:r>
              <a:rPr lang="en-US" b="1" dirty="0">
                <a:solidFill>
                  <a:srgbClr val="414141"/>
                </a:solidFill>
              </a:rPr>
              <a:t>Name: </a:t>
            </a:r>
            <a:r>
              <a:rPr lang="it-IT" sz="1800" dirty="0"/>
              <a:t>Adaptive Reuse and Sustainability – Defining Hospitality</a:t>
            </a:r>
          </a:p>
          <a:p>
            <a:endParaRPr lang="en-US" sz="1800" dirty="0">
              <a:solidFill>
                <a:srgbClr val="414141"/>
              </a:solidFill>
            </a:endParaRPr>
          </a:p>
          <a:p>
            <a:pPr algn="just"/>
            <a:r>
              <a:rPr lang="en-US" b="1" dirty="0">
                <a:solidFill>
                  <a:srgbClr val="414141"/>
                </a:solidFill>
              </a:rPr>
              <a:t>Description: </a:t>
            </a:r>
            <a:r>
              <a:rPr lang="it-IT" sz="1800" dirty="0"/>
              <a:t>This video features industry professionals discussing how adaptive reuse strategies in the hospitality sector contribute to environmental sustainability, cultural preservation, and economic revitalization. The interview provides real-life examples of successful adaptive reuse projects and explores why this approach is becoming increasingly important in tourism and urban development.</a:t>
            </a:r>
          </a:p>
          <a:p>
            <a:pPr algn="just"/>
            <a:endParaRPr lang="en-US" sz="1800" dirty="0">
              <a:solidFill>
                <a:srgbClr val="414141"/>
              </a:solidFill>
              <a:ea typeface="Calibri" panose="020F0502020204030204"/>
              <a:cs typeface="Calibri" panose="020F0502020204030204"/>
            </a:endParaRPr>
          </a:p>
          <a:p>
            <a:pPr algn="just"/>
            <a:r>
              <a:rPr lang="en-US" b="1" dirty="0">
                <a:solidFill>
                  <a:srgbClr val="414141"/>
                </a:solidFill>
              </a:rPr>
              <a:t>Apply to Topic 1: </a:t>
            </a:r>
            <a:r>
              <a:rPr lang="it-IT" sz="1800" dirty="0"/>
              <a:t>Why Adaptive Reuse Makes Sense – The video supports the idea that repurposing old buildings not only saves resources but also adds storytelling and value to alternative tourism accommodations. It reinforces the concept that heritage sites can be turned into sustainable, economically viable tourism assets.</a:t>
            </a:r>
            <a:endParaRPr lang="en-US" sz="1800" dirty="0">
              <a:solidFill>
                <a:srgbClr val="414141"/>
              </a:solidFill>
              <a:ea typeface="Calibri" panose="020F0502020204030204"/>
              <a:cs typeface="Calibri" panose="020F0502020204030204"/>
            </a:endParaRPr>
          </a:p>
          <a:p>
            <a:pPr algn="just"/>
            <a:endParaRPr lang="it-IT" sz="1800" dirty="0"/>
          </a:p>
          <a:p>
            <a:r>
              <a:rPr lang="en-US" b="1" dirty="0">
                <a:solidFill>
                  <a:srgbClr val="414141"/>
                </a:solidFill>
              </a:rPr>
              <a:t>Link: </a:t>
            </a:r>
            <a:r>
              <a:rPr lang="it-IT" dirty="0">
                <a:hlinkClick r:id="rId2"/>
              </a:rPr>
              <a:t>https://www.youtube.com/watch?v=ka9qWKQz-P0</a:t>
            </a:r>
            <a:endParaRPr lang="en-US" dirty="0">
              <a:solidFill>
                <a:srgbClr val="414141"/>
              </a:solidFill>
            </a:endParaRPr>
          </a:p>
          <a:p>
            <a:endParaRPr lang="en-US" dirty="0">
              <a:solidFill>
                <a:srgbClr val="414141"/>
              </a:solidFill>
            </a:endParaRPr>
          </a:p>
        </p:txBody>
      </p:sp>
      <p:pic>
        <p:nvPicPr>
          <p:cNvPr id="9" name="Segnaposto immagine 8" descr="Immagine che contiene trasporto, aria aperta, carretto, carriola&#10;&#10;Il contenuto generato dall'IA potrebbe non essere corretto.">
            <a:extLst>
              <a:ext uri="{FF2B5EF4-FFF2-40B4-BE49-F238E27FC236}">
                <a16:creationId xmlns:a16="http://schemas.microsoft.com/office/drawing/2014/main" id="{70E7604D-9864-3F29-19E1-A87E034C44DA}"/>
              </a:ext>
            </a:extLst>
          </p:cNvPr>
          <p:cNvPicPr>
            <a:picLocks noGrp="1" noChangeAspect="1"/>
          </p:cNvPicPr>
          <p:nvPr>
            <p:ph type="pic" sz="quarter" idx="20"/>
          </p:nvPr>
        </p:nvPicPr>
        <p:blipFill>
          <a:blip r:embed="rId3"/>
          <a:srcRect t="9226" b="9226"/>
          <a:stretch>
            <a:fillRect/>
          </a:stretch>
        </p:blipFill>
        <p:spPr/>
      </p:pic>
      <p:grpSp>
        <p:nvGrpSpPr>
          <p:cNvPr id="11" name="Group 10">
            <a:extLst>
              <a:ext uri="{FF2B5EF4-FFF2-40B4-BE49-F238E27FC236}">
                <a16:creationId xmlns:a16="http://schemas.microsoft.com/office/drawing/2014/main" id="{BF6D1D8B-1747-CB1C-C1D2-81E9B619D1C0}"/>
              </a:ext>
            </a:extLst>
          </p:cNvPr>
          <p:cNvGrpSpPr/>
          <p:nvPr/>
        </p:nvGrpSpPr>
        <p:grpSpPr>
          <a:xfrm>
            <a:off x="9402581" y="2160138"/>
            <a:ext cx="2779672" cy="554397"/>
            <a:chOff x="1800741" y="6353467"/>
            <a:chExt cx="3253859" cy="554397"/>
          </a:xfrm>
        </p:grpSpPr>
        <p:sp>
          <p:nvSpPr>
            <p:cNvPr id="12" name="object 3">
              <a:extLst>
                <a:ext uri="{FF2B5EF4-FFF2-40B4-BE49-F238E27FC236}">
                  <a16:creationId xmlns:a16="http://schemas.microsoft.com/office/drawing/2014/main" id="{738B778C-16C3-4606-55EB-CA31623D5D84}"/>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6">
              <a:extLst>
                <a:ext uri="{FF2B5EF4-FFF2-40B4-BE49-F238E27FC236}">
                  <a16:creationId xmlns:a16="http://schemas.microsoft.com/office/drawing/2014/main" id="{15F7A944-FBEB-F61C-5D17-A8CEB5029C8B}"/>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t>Photo Credit: </a:t>
              </a:r>
              <a:r>
                <a:rPr lang="en-GB" sz="1200" dirty="0" err="1"/>
                <a:t>Meridaunia</a:t>
              </a:r>
              <a:endParaRPr lang="en-GB" sz="1200" dirty="0"/>
            </a:p>
          </p:txBody>
        </p:sp>
      </p:grpSp>
      <p:sp>
        <p:nvSpPr>
          <p:cNvPr id="14" name="Text Placeholder 3">
            <a:extLst>
              <a:ext uri="{FF2B5EF4-FFF2-40B4-BE49-F238E27FC236}">
                <a16:creationId xmlns:a16="http://schemas.microsoft.com/office/drawing/2014/main" id="{9FB37E63-69A2-0FA9-3DAF-4FF44BA8796C}"/>
              </a:ext>
            </a:extLst>
          </p:cNvPr>
          <p:cNvSpPr txBox="1">
            <a:spLocks/>
          </p:cNvSpPr>
          <p:nvPr/>
        </p:nvSpPr>
        <p:spPr>
          <a:xfrm>
            <a:off x="629645" y="460753"/>
            <a:ext cx="468153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Adaptive Reuse </a:t>
            </a:r>
          </a:p>
          <a:p>
            <a:pPr>
              <a:lnSpc>
                <a:spcPts val="3720"/>
              </a:lnSpc>
            </a:pPr>
            <a:r>
              <a:rPr lang="en-US" dirty="0"/>
              <a:t>and Sustainability – Defining Hospitality</a:t>
            </a:r>
          </a:p>
          <a:p>
            <a:pPr>
              <a:lnSpc>
                <a:spcPts val="3720"/>
              </a:lnSpc>
            </a:pPr>
            <a:endParaRPr lang="en-US" dirty="0"/>
          </a:p>
        </p:txBody>
      </p:sp>
      <p:sp>
        <p:nvSpPr>
          <p:cNvPr id="16" name="Text Placeholder 4">
            <a:extLst>
              <a:ext uri="{FF2B5EF4-FFF2-40B4-BE49-F238E27FC236}">
                <a16:creationId xmlns:a16="http://schemas.microsoft.com/office/drawing/2014/main" id="{18B11F83-9679-3F3A-8579-480E6F668F51}"/>
              </a:ext>
            </a:extLst>
          </p:cNvPr>
          <p:cNvSpPr txBox="1">
            <a:spLocks/>
          </p:cNvSpPr>
          <p:nvPr/>
        </p:nvSpPr>
        <p:spPr>
          <a:xfrm>
            <a:off x="629644" y="2712518"/>
            <a:ext cx="1043224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800" b="1" dirty="0">
                <a:solidFill>
                  <a:srgbClr val="EC7C69"/>
                </a:solidFill>
              </a:rPr>
              <a:t>Name: </a:t>
            </a:r>
          </a:p>
          <a:p>
            <a:pPr indent="0">
              <a:lnSpc>
                <a:spcPts val="2240"/>
              </a:lnSpc>
              <a:buClr>
                <a:srgbClr val="459597"/>
              </a:buClr>
            </a:pPr>
            <a:r>
              <a:rPr lang="en-GB" sz="2200" dirty="0">
                <a:solidFill>
                  <a:srgbClr val="414141"/>
                </a:solidFill>
              </a:rPr>
              <a:t>Adaptive Reuse and Sustainability </a:t>
            </a:r>
          </a:p>
          <a:p>
            <a:pPr indent="0">
              <a:lnSpc>
                <a:spcPts val="2240"/>
              </a:lnSpc>
              <a:buClr>
                <a:srgbClr val="459597"/>
              </a:buClr>
            </a:pPr>
            <a:r>
              <a:rPr lang="en-GB" sz="2200" dirty="0">
                <a:solidFill>
                  <a:srgbClr val="414141"/>
                </a:solidFill>
              </a:rPr>
              <a:t>– Defining Hospitality</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800" b="1" dirty="0">
                <a:solidFill>
                  <a:srgbClr val="EC7C69"/>
                </a:solidFill>
              </a:rPr>
              <a:t>Apply to Topic 1:</a:t>
            </a:r>
          </a:p>
          <a:p>
            <a:pPr indent="0">
              <a:lnSpc>
                <a:spcPts val="2240"/>
              </a:lnSpc>
              <a:buClr>
                <a:srgbClr val="459597"/>
              </a:buClr>
            </a:pPr>
            <a:r>
              <a:rPr lang="en-GB" sz="2200" dirty="0">
                <a:solidFill>
                  <a:srgbClr val="414141"/>
                </a:solidFill>
              </a:rPr>
              <a:t> Why Adaptive Reuse Makes Sense – The video supports the idea that repurposing old buildings not only saves resources but also adds storytelling and value to alternative tourism accommodations. It reinforces the concept that heritage sites can be turned into sustainable, economically viable tourism assets.</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cxnSp>
        <p:nvCxnSpPr>
          <p:cNvPr id="17" name="Straight Connector 16">
            <a:extLst>
              <a:ext uri="{FF2B5EF4-FFF2-40B4-BE49-F238E27FC236}">
                <a16:creationId xmlns:a16="http://schemas.microsoft.com/office/drawing/2014/main" id="{30AEC19C-11FF-2C90-4835-C8E6C194B4E1}"/>
              </a:ext>
            </a:extLst>
          </p:cNvPr>
          <p:cNvCxnSpPr>
            <a:cxnSpLocks/>
          </p:cNvCxnSpPr>
          <p:nvPr/>
        </p:nvCxnSpPr>
        <p:spPr>
          <a:xfrm>
            <a:off x="0" y="2039240"/>
            <a:ext cx="590349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86A2C7AF-76AE-5721-3240-F5A31E1E0897}"/>
              </a:ext>
            </a:extLst>
          </p:cNvPr>
          <p:cNvGrpSpPr/>
          <p:nvPr/>
        </p:nvGrpSpPr>
        <p:grpSpPr>
          <a:xfrm>
            <a:off x="9919506" y="146415"/>
            <a:ext cx="1751509" cy="1751509"/>
            <a:chOff x="9919506" y="146415"/>
            <a:chExt cx="1751509" cy="1751509"/>
          </a:xfrm>
        </p:grpSpPr>
        <p:sp>
          <p:nvSpPr>
            <p:cNvPr id="20" name="Oval 19">
              <a:extLst>
                <a:ext uri="{FF2B5EF4-FFF2-40B4-BE49-F238E27FC236}">
                  <a16:creationId xmlns:a16="http://schemas.microsoft.com/office/drawing/2014/main" id="{F0E67839-0098-FF75-B5B4-BF97293D1B7E}"/>
                </a:ext>
              </a:extLst>
            </p:cNvPr>
            <p:cNvSpPr/>
            <p:nvPr/>
          </p:nvSpPr>
          <p:spPr>
            <a:xfrm>
              <a:off x="9919506" y="146415"/>
              <a:ext cx="1751509" cy="1751509"/>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3">
              <a:extLst>
                <a:ext uri="{FF2B5EF4-FFF2-40B4-BE49-F238E27FC236}">
                  <a16:creationId xmlns:a16="http://schemas.microsoft.com/office/drawing/2014/main" id="{7F898EE9-1B46-3C5B-AD8B-D1D1FBEDE34D}"/>
                </a:ext>
              </a:extLst>
            </p:cNvPr>
            <p:cNvSpPr/>
            <p:nvPr/>
          </p:nvSpPr>
          <p:spPr>
            <a:xfrm>
              <a:off x="9971736" y="287703"/>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Click to Watch Video</a:t>
              </a:r>
            </a:p>
          </p:txBody>
        </p:sp>
      </p:grpSp>
      <p:sp>
        <p:nvSpPr>
          <p:cNvPr id="2" name="TextBox 1">
            <a:extLst>
              <a:ext uri="{FF2B5EF4-FFF2-40B4-BE49-F238E27FC236}">
                <a16:creationId xmlns:a16="http://schemas.microsoft.com/office/drawing/2014/main" id="{E4F40AE3-26BE-A4B8-03F9-576C946D8031}"/>
              </a:ext>
            </a:extLst>
          </p:cNvPr>
          <p:cNvSpPr txBox="1"/>
          <p:nvPr/>
        </p:nvSpPr>
        <p:spPr>
          <a:xfrm>
            <a:off x="629643" y="6000786"/>
            <a:ext cx="6432884" cy="369332"/>
          </a:xfrm>
          <a:prstGeom prst="rect">
            <a:avLst/>
          </a:prstGeom>
          <a:noFill/>
        </p:spPr>
        <p:txBody>
          <a:bodyPr wrap="square">
            <a:spAutoFit/>
          </a:bodyPr>
          <a:lstStyle/>
          <a:p>
            <a:r>
              <a:rPr lang="en-US" b="1" dirty="0">
                <a:solidFill>
                  <a:srgbClr val="414141"/>
                </a:solidFill>
              </a:rPr>
              <a:t>Link: </a:t>
            </a:r>
            <a:r>
              <a:rPr lang="it-IT" dirty="0">
                <a:solidFill>
                  <a:srgbClr val="459597"/>
                </a:solidFill>
                <a:hlinkClick r:id="rId2">
                  <a:extLst>
                    <a:ext uri="{A12FA001-AC4F-418D-AE19-62706E023703}">
                      <ahyp:hlinkClr xmlns:ahyp="http://schemas.microsoft.com/office/drawing/2018/hyperlinkcolor" val="tx"/>
                    </a:ext>
                  </a:extLst>
                </a:hlinkClick>
              </a:rPr>
              <a:t>https://www.youtube.com/watch?v=ka9qWKQz-P0</a:t>
            </a:r>
            <a:endParaRPr lang="en-US" dirty="0">
              <a:solidFill>
                <a:srgbClr val="459597"/>
              </a:solidFill>
            </a:endParaRPr>
          </a:p>
        </p:txBody>
      </p:sp>
      <p:sp>
        <p:nvSpPr>
          <p:cNvPr id="4" name="Slide Number Placeholder 5">
            <a:extLst>
              <a:ext uri="{FF2B5EF4-FFF2-40B4-BE49-F238E27FC236}">
                <a16:creationId xmlns:a16="http://schemas.microsoft.com/office/drawing/2014/main" id="{5AFFE228-0E2E-EAC0-2D88-5FC36D7AFACE}"/>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28</a:t>
            </a:fld>
            <a:endParaRPr lang="fr-CA" sz="1200" dirty="0"/>
          </a:p>
        </p:txBody>
      </p:sp>
    </p:spTree>
    <p:extLst>
      <p:ext uri="{BB962C8B-B14F-4D97-AF65-F5344CB8AC3E}">
        <p14:creationId xmlns:p14="http://schemas.microsoft.com/office/powerpoint/2010/main" val="2473396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98BDF-DB49-DD49-C77F-2F81696077E6}"/>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093C110E-B086-1FE9-E012-6661939000D1}"/>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Digital Tool: </a:t>
            </a:r>
            <a:r>
              <a:rPr lang="en-US" b="0" dirty="0" err="1">
                <a:solidFill>
                  <a:srgbClr val="414141"/>
                </a:solidFill>
              </a:rPr>
              <a:t>HerO</a:t>
            </a:r>
            <a:r>
              <a:rPr lang="en-US" b="0" dirty="0">
                <a:solidFill>
                  <a:srgbClr val="414141"/>
                </a:solidFill>
              </a:rPr>
              <a:t> - Heritage and Urban Development Toolbox</a:t>
            </a:r>
          </a:p>
          <a:p>
            <a:pPr>
              <a:lnSpc>
                <a:spcPts val="3720"/>
              </a:lnSpc>
            </a:pPr>
            <a:endParaRPr lang="en-US" dirty="0"/>
          </a:p>
        </p:txBody>
      </p:sp>
      <p:sp>
        <p:nvSpPr>
          <p:cNvPr id="17" name="Text Placeholder 4">
            <a:extLst>
              <a:ext uri="{FF2B5EF4-FFF2-40B4-BE49-F238E27FC236}">
                <a16:creationId xmlns:a16="http://schemas.microsoft.com/office/drawing/2014/main" id="{151D2A37-D24E-4D04-289E-73A28D596FF7}"/>
              </a:ext>
            </a:extLst>
          </p:cNvPr>
          <p:cNvSpPr txBox="1">
            <a:spLocks/>
          </p:cNvSpPr>
          <p:nvPr/>
        </p:nvSpPr>
        <p:spPr>
          <a:xfrm>
            <a:off x="629645" y="1947802"/>
            <a:ext cx="645141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err="1">
                <a:solidFill>
                  <a:srgbClr val="414141"/>
                </a:solidFill>
              </a:rPr>
              <a:t>HerO</a:t>
            </a:r>
            <a:r>
              <a:rPr lang="en-GB" sz="2200" dirty="0">
                <a:solidFill>
                  <a:srgbClr val="414141"/>
                </a:solidFill>
              </a:rPr>
              <a:t> supports sustainable urban development by offering resources tailored to managing and reusing historic buildings. Developed under the URBACT II Programme, it equips local authorities, planners, and project developers with tools to transform disused or underutilized heritage structures into assets for tourism, culture, and community engagement.</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b="1" dirty="0">
                <a:solidFill>
                  <a:srgbClr val="EC7C69"/>
                </a:solidFill>
              </a:rPr>
              <a:t>Evaluate Adaptive Reuse Potential</a:t>
            </a:r>
          </a:p>
          <a:p>
            <a:pPr indent="0">
              <a:lnSpc>
                <a:spcPts val="2240"/>
              </a:lnSpc>
              <a:buClr>
                <a:srgbClr val="459597"/>
              </a:buClr>
            </a:pPr>
            <a:r>
              <a:rPr lang="en-GB" sz="2200" dirty="0">
                <a:solidFill>
                  <a:srgbClr val="414141"/>
                </a:solidFill>
              </a:rPr>
              <a:t>Use the toolbox’s self-assessment checklists and case studies to identify opportunities for converting abandoned buildings into alternative accommodations. Example: Evaluate a historic school or farmhouse for feasibility based on structural condition, cultural value, and economic potential.</a:t>
            </a:r>
          </a:p>
          <a:p>
            <a:pPr indent="0">
              <a:lnSpc>
                <a:spcPts val="2240"/>
              </a:lnSpc>
              <a:buClr>
                <a:srgbClr val="459597"/>
              </a:buClr>
            </a:pPr>
            <a:endParaRPr lang="en-GB" sz="2200" dirty="0">
              <a:solidFill>
                <a:srgbClr val="414141"/>
              </a:solidFill>
            </a:endParaRPr>
          </a:p>
        </p:txBody>
      </p:sp>
      <p:pic>
        <p:nvPicPr>
          <p:cNvPr id="2" name="Picture 1">
            <a:extLst>
              <a:ext uri="{FF2B5EF4-FFF2-40B4-BE49-F238E27FC236}">
                <a16:creationId xmlns:a16="http://schemas.microsoft.com/office/drawing/2014/main" id="{BBCCE2D7-84C0-F60F-F71D-0EF4185809A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280751" y="2023973"/>
            <a:ext cx="4281603" cy="4849317"/>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pic>
        <p:nvPicPr>
          <p:cNvPr id="3" name="Immagine 6" descr="Immagine che contiene aria aperta, edificio, cielo, pianta&#10;&#10;Il contenuto generato dall&amp;#39;IA potrebbe non essere corretto.">
            <a:extLst>
              <a:ext uri="{FF2B5EF4-FFF2-40B4-BE49-F238E27FC236}">
                <a16:creationId xmlns:a16="http://schemas.microsoft.com/office/drawing/2014/main" id="{03D7B5A3-BA2B-6465-BFA7-DC5EC0B2EDF1}"/>
              </a:ext>
            </a:extLst>
          </p:cNvPr>
          <p:cNvPicPr>
            <a:picLocks noChangeAspect="1"/>
          </p:cNvPicPr>
          <p:nvPr/>
        </p:nvPicPr>
        <p:blipFill>
          <a:blip r:embed="rId3"/>
          <a:srcRect l="16217" r="16217"/>
          <a:stretch>
            <a:fillRect/>
          </a:stretch>
        </p:blipFill>
        <p:spPr>
          <a:xfrm flipH="1">
            <a:off x="7755047" y="3366645"/>
            <a:ext cx="3343725" cy="3491355"/>
          </a:xfrm>
          <a:prstGeom prst="rect">
            <a:avLst/>
          </a:prstGeom>
        </p:spPr>
      </p:pic>
      <p:sp>
        <p:nvSpPr>
          <p:cNvPr id="7" name="Oval 6">
            <a:extLst>
              <a:ext uri="{FF2B5EF4-FFF2-40B4-BE49-F238E27FC236}">
                <a16:creationId xmlns:a16="http://schemas.microsoft.com/office/drawing/2014/main" id="{BBFB0B3D-6B07-B828-63E1-7B752A27EE86}"/>
              </a:ext>
            </a:extLst>
          </p:cNvPr>
          <p:cNvSpPr/>
          <p:nvPr/>
        </p:nvSpPr>
        <p:spPr>
          <a:xfrm>
            <a:off x="9912624" y="1276080"/>
            <a:ext cx="1751509" cy="1751509"/>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22">
            <a:extLst>
              <a:ext uri="{FF2B5EF4-FFF2-40B4-BE49-F238E27FC236}">
                <a16:creationId xmlns:a16="http://schemas.microsoft.com/office/drawing/2014/main" id="{D637D7CA-0792-178A-93F4-A54D6DB0402C}"/>
              </a:ext>
            </a:extLst>
          </p:cNvPr>
          <p:cNvSpPr/>
          <p:nvPr/>
        </p:nvSpPr>
        <p:spPr>
          <a:xfrm>
            <a:off x="9814707" y="1305997"/>
            <a:ext cx="1947341"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200" b="1" dirty="0">
                <a:solidFill>
                  <a:schemeClr val="bg2"/>
                </a:solidFill>
                <a:hlinkClick r:id="rId4">
                  <a:extLst>
                    <a:ext uri="{A12FA001-AC4F-418D-AE19-62706E023703}">
                      <ahyp:hlinkClr xmlns:ahyp="http://schemas.microsoft.com/office/drawing/2018/hyperlinkcolor" val="tx"/>
                    </a:ext>
                  </a:extLst>
                </a:hlinkClick>
              </a:rPr>
              <a:t>Click to Download the tools</a:t>
            </a:r>
            <a:endParaRPr lang="en-IE" sz="2200" b="1" dirty="0">
              <a:solidFill>
                <a:schemeClr val="bg2"/>
              </a:solidFill>
              <a:ea typeface="Calibri"/>
              <a:cs typeface="Calibri"/>
              <a:hlinkClick r:id="rId4">
                <a:extLst>
                  <a:ext uri="{A12FA001-AC4F-418D-AE19-62706E023703}">
                    <ahyp:hlinkClr xmlns:ahyp="http://schemas.microsoft.com/office/drawing/2018/hyperlinkcolor" val="tx"/>
                  </a:ext>
                </a:extLst>
              </a:hlinkClick>
            </a:endParaRPr>
          </a:p>
        </p:txBody>
      </p:sp>
      <p:cxnSp>
        <p:nvCxnSpPr>
          <p:cNvPr id="9" name="Straight Connector 8">
            <a:extLst>
              <a:ext uri="{FF2B5EF4-FFF2-40B4-BE49-F238E27FC236}">
                <a16:creationId xmlns:a16="http://schemas.microsoft.com/office/drawing/2014/main" id="{3108D802-6B59-5756-7CF2-077B15559398}"/>
              </a:ext>
            </a:extLst>
          </p:cNvPr>
          <p:cNvCxnSpPr>
            <a:cxnSpLocks/>
          </p:cNvCxnSpPr>
          <p:nvPr/>
        </p:nvCxnSpPr>
        <p:spPr>
          <a:xfrm>
            <a:off x="0" y="1606104"/>
            <a:ext cx="7523747"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72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71D12F7E-5F0F-C753-043C-695B63A22D5C}"/>
              </a:ext>
            </a:extLst>
          </p:cNvPr>
          <p:cNvSpPr>
            <a:spLocks noGrp="1"/>
          </p:cNvSpPr>
          <p:nvPr>
            <p:ph type="body" sz="quarter" idx="18"/>
          </p:nvPr>
        </p:nvSpPr>
        <p:spPr>
          <a:xfrm>
            <a:off x="309338" y="4383483"/>
            <a:ext cx="1798431" cy="1643070"/>
          </a:xfrm>
        </p:spPr>
        <p:txBody>
          <a:bodyPr/>
          <a:lstStyle/>
          <a:p>
            <a:r>
              <a:rPr lang="en-US" dirty="0"/>
              <a:t>Overview &amp; Learning Objectives </a:t>
            </a:r>
          </a:p>
          <a:p>
            <a:endParaRPr lang="en-US" dirty="0"/>
          </a:p>
        </p:txBody>
      </p:sp>
      <p:sp>
        <p:nvSpPr>
          <p:cNvPr id="22" name="Text Placeholder 21">
            <a:extLst>
              <a:ext uri="{FF2B5EF4-FFF2-40B4-BE49-F238E27FC236}">
                <a16:creationId xmlns:a16="http://schemas.microsoft.com/office/drawing/2014/main" id="{DF1AB381-3DB4-9E27-AF66-31452C2D4F47}"/>
              </a:ext>
            </a:extLst>
          </p:cNvPr>
          <p:cNvSpPr>
            <a:spLocks noGrp="1"/>
          </p:cNvSpPr>
          <p:nvPr>
            <p:ph type="body" sz="quarter" idx="19"/>
          </p:nvPr>
        </p:nvSpPr>
        <p:spPr/>
        <p:txBody>
          <a:bodyPr/>
          <a:lstStyle/>
          <a:p>
            <a:r>
              <a:rPr lang="en-US" dirty="0"/>
              <a:t>01</a:t>
            </a:r>
          </a:p>
        </p:txBody>
      </p:sp>
      <p:sp>
        <p:nvSpPr>
          <p:cNvPr id="25" name="Text Placeholder 24">
            <a:extLst>
              <a:ext uri="{FF2B5EF4-FFF2-40B4-BE49-F238E27FC236}">
                <a16:creationId xmlns:a16="http://schemas.microsoft.com/office/drawing/2014/main" id="{DAAC4FB5-01C8-1729-7BCE-63D05D809E1D}"/>
              </a:ext>
            </a:extLst>
          </p:cNvPr>
          <p:cNvSpPr>
            <a:spLocks noGrp="1"/>
          </p:cNvSpPr>
          <p:nvPr>
            <p:ph type="body" sz="quarter" idx="20"/>
          </p:nvPr>
        </p:nvSpPr>
        <p:spPr/>
        <p:txBody>
          <a:bodyPr/>
          <a:lstStyle/>
          <a:p>
            <a:r>
              <a:rPr lang="en-US" dirty="0"/>
              <a:t>Page 0</a:t>
            </a:r>
          </a:p>
        </p:txBody>
      </p:sp>
      <p:sp>
        <p:nvSpPr>
          <p:cNvPr id="27" name="Text Placeholder 26">
            <a:extLst>
              <a:ext uri="{FF2B5EF4-FFF2-40B4-BE49-F238E27FC236}">
                <a16:creationId xmlns:a16="http://schemas.microsoft.com/office/drawing/2014/main" id="{BD33D437-1D1B-0970-863A-3F4E5678E15E}"/>
              </a:ext>
            </a:extLst>
          </p:cNvPr>
          <p:cNvSpPr>
            <a:spLocks noGrp="1"/>
          </p:cNvSpPr>
          <p:nvPr>
            <p:ph type="body" sz="quarter" idx="66"/>
          </p:nvPr>
        </p:nvSpPr>
        <p:spPr/>
        <p:txBody>
          <a:bodyPr/>
          <a:lstStyle/>
          <a:p>
            <a:r>
              <a:rPr lang="en-GB" dirty="0"/>
              <a:t>Photo Credit: Camera a </a:t>
            </a:r>
            <a:r>
              <a:rPr lang="en-GB" dirty="0" err="1"/>
              <a:t>sud</a:t>
            </a:r>
            <a:r>
              <a:rPr lang="en-GB" dirty="0"/>
              <a:t>, Bovino</a:t>
            </a:r>
          </a:p>
        </p:txBody>
      </p:sp>
      <p:sp>
        <p:nvSpPr>
          <p:cNvPr id="31" name="Text Placeholder 30">
            <a:extLst>
              <a:ext uri="{FF2B5EF4-FFF2-40B4-BE49-F238E27FC236}">
                <a16:creationId xmlns:a16="http://schemas.microsoft.com/office/drawing/2014/main" id="{38A6865B-4B41-2DD3-5422-12BF336B91E0}"/>
              </a:ext>
            </a:extLst>
          </p:cNvPr>
          <p:cNvSpPr>
            <a:spLocks noGrp="1"/>
          </p:cNvSpPr>
          <p:nvPr>
            <p:ph type="body" sz="quarter" idx="86"/>
          </p:nvPr>
        </p:nvSpPr>
        <p:spPr/>
        <p:txBody>
          <a:bodyPr/>
          <a:lstStyle/>
          <a:p>
            <a:r>
              <a:rPr lang="en-US" b="1" dirty="0"/>
              <a:t>Section 1</a:t>
            </a:r>
          </a:p>
          <a:p>
            <a:endParaRPr lang="en-US" dirty="0"/>
          </a:p>
          <a:p>
            <a:r>
              <a:rPr lang="en-US" dirty="0"/>
              <a:t>Smart Starts – Adapting</a:t>
            </a:r>
          </a:p>
          <a:p>
            <a:r>
              <a:rPr lang="en-US" dirty="0"/>
              <a:t>Buildings &amp; Using Pre-Built Units</a:t>
            </a:r>
          </a:p>
          <a:p>
            <a:endParaRPr lang="en-US" dirty="0"/>
          </a:p>
        </p:txBody>
      </p:sp>
      <p:sp>
        <p:nvSpPr>
          <p:cNvPr id="33" name="Text Placeholder 32">
            <a:extLst>
              <a:ext uri="{FF2B5EF4-FFF2-40B4-BE49-F238E27FC236}">
                <a16:creationId xmlns:a16="http://schemas.microsoft.com/office/drawing/2014/main" id="{FE8A3D68-819C-50D6-7085-42930AB91A65}"/>
              </a:ext>
            </a:extLst>
          </p:cNvPr>
          <p:cNvSpPr>
            <a:spLocks noGrp="1"/>
          </p:cNvSpPr>
          <p:nvPr>
            <p:ph type="body" sz="quarter" idx="87"/>
          </p:nvPr>
        </p:nvSpPr>
        <p:spPr/>
        <p:txBody>
          <a:bodyPr/>
          <a:lstStyle/>
          <a:p>
            <a:r>
              <a:rPr lang="en-US" dirty="0"/>
              <a:t>02</a:t>
            </a:r>
          </a:p>
        </p:txBody>
      </p:sp>
      <p:sp>
        <p:nvSpPr>
          <p:cNvPr id="35" name="Text Placeholder 34">
            <a:extLst>
              <a:ext uri="{FF2B5EF4-FFF2-40B4-BE49-F238E27FC236}">
                <a16:creationId xmlns:a16="http://schemas.microsoft.com/office/drawing/2014/main" id="{E4F6B0C1-8B1A-98D6-6493-56B6E365EF8F}"/>
              </a:ext>
            </a:extLst>
          </p:cNvPr>
          <p:cNvSpPr>
            <a:spLocks noGrp="1"/>
          </p:cNvSpPr>
          <p:nvPr>
            <p:ph type="body" sz="quarter" idx="88"/>
          </p:nvPr>
        </p:nvSpPr>
        <p:spPr/>
        <p:txBody>
          <a:bodyPr/>
          <a:lstStyle/>
          <a:p>
            <a:r>
              <a:rPr lang="en-US" dirty="0"/>
              <a:t>Page 5</a:t>
            </a:r>
          </a:p>
        </p:txBody>
      </p:sp>
      <p:sp>
        <p:nvSpPr>
          <p:cNvPr id="39" name="Text Placeholder 38">
            <a:extLst>
              <a:ext uri="{FF2B5EF4-FFF2-40B4-BE49-F238E27FC236}">
                <a16:creationId xmlns:a16="http://schemas.microsoft.com/office/drawing/2014/main" id="{FBFC37F9-12D0-F4D6-2836-22B62DC69118}"/>
              </a:ext>
            </a:extLst>
          </p:cNvPr>
          <p:cNvSpPr>
            <a:spLocks noGrp="1"/>
          </p:cNvSpPr>
          <p:nvPr>
            <p:ph type="body" sz="quarter" idx="90"/>
          </p:nvPr>
        </p:nvSpPr>
        <p:spPr/>
        <p:txBody>
          <a:bodyPr/>
          <a:lstStyle/>
          <a:p>
            <a:r>
              <a:rPr lang="en-US" dirty="0" err="1"/>
              <a:t>Additonal</a:t>
            </a:r>
            <a:r>
              <a:rPr lang="en-US" dirty="0"/>
              <a:t> Resources Section</a:t>
            </a:r>
          </a:p>
          <a:p>
            <a:endParaRPr lang="en-US" dirty="0"/>
          </a:p>
        </p:txBody>
      </p:sp>
      <p:sp>
        <p:nvSpPr>
          <p:cNvPr id="41" name="Text Placeholder 40">
            <a:extLst>
              <a:ext uri="{FF2B5EF4-FFF2-40B4-BE49-F238E27FC236}">
                <a16:creationId xmlns:a16="http://schemas.microsoft.com/office/drawing/2014/main" id="{7CC3ABA0-7B53-5303-46A2-C54FCAAFE6D7}"/>
              </a:ext>
            </a:extLst>
          </p:cNvPr>
          <p:cNvSpPr>
            <a:spLocks noGrp="1"/>
          </p:cNvSpPr>
          <p:nvPr>
            <p:ph type="body" sz="quarter" idx="91"/>
          </p:nvPr>
        </p:nvSpPr>
        <p:spPr/>
        <p:txBody>
          <a:bodyPr/>
          <a:lstStyle/>
          <a:p>
            <a:r>
              <a:rPr lang="en-US" dirty="0"/>
              <a:t>03</a:t>
            </a:r>
          </a:p>
        </p:txBody>
      </p:sp>
      <p:sp>
        <p:nvSpPr>
          <p:cNvPr id="43" name="Text Placeholder 42">
            <a:extLst>
              <a:ext uri="{FF2B5EF4-FFF2-40B4-BE49-F238E27FC236}">
                <a16:creationId xmlns:a16="http://schemas.microsoft.com/office/drawing/2014/main" id="{DC0FD6CF-E890-CEC4-9940-AA2F663B8FDE}"/>
              </a:ext>
            </a:extLst>
          </p:cNvPr>
          <p:cNvSpPr>
            <a:spLocks noGrp="1"/>
          </p:cNvSpPr>
          <p:nvPr>
            <p:ph type="body" sz="quarter" idx="92"/>
          </p:nvPr>
        </p:nvSpPr>
        <p:spPr/>
        <p:txBody>
          <a:bodyPr/>
          <a:lstStyle/>
          <a:p>
            <a:r>
              <a:rPr lang="en-US" dirty="0"/>
              <a:t>Page 6</a:t>
            </a:r>
          </a:p>
        </p:txBody>
      </p:sp>
      <p:sp>
        <p:nvSpPr>
          <p:cNvPr id="45" name="Text Placeholder 44">
            <a:extLst>
              <a:ext uri="{FF2B5EF4-FFF2-40B4-BE49-F238E27FC236}">
                <a16:creationId xmlns:a16="http://schemas.microsoft.com/office/drawing/2014/main" id="{23A22EDC-1479-DCBF-238C-FC103F222B13}"/>
              </a:ext>
            </a:extLst>
          </p:cNvPr>
          <p:cNvSpPr>
            <a:spLocks noGrp="1"/>
          </p:cNvSpPr>
          <p:nvPr>
            <p:ph type="body" sz="quarter" idx="93"/>
          </p:nvPr>
        </p:nvSpPr>
        <p:spPr/>
        <p:txBody>
          <a:bodyPr/>
          <a:lstStyle/>
          <a:p>
            <a:r>
              <a:rPr lang="en-GB" dirty="0">
                <a:latin typeface="Calibri"/>
                <a:ea typeface="Calibri"/>
                <a:cs typeface="Calibri"/>
              </a:rPr>
              <a:t>Photo Credit: Camera a </a:t>
            </a:r>
            <a:r>
              <a:rPr lang="en-GB" dirty="0" err="1">
                <a:latin typeface="Calibri"/>
                <a:ea typeface="Calibri"/>
                <a:cs typeface="Calibri"/>
              </a:rPr>
              <a:t>sud</a:t>
            </a:r>
            <a:r>
              <a:rPr lang="en-GB" dirty="0">
                <a:latin typeface="Calibri"/>
                <a:ea typeface="Calibri"/>
                <a:cs typeface="Calibri"/>
              </a:rPr>
              <a:t>, Bovino</a:t>
            </a:r>
            <a:endParaRPr lang="en-GB" dirty="0">
              <a:solidFill>
                <a:srgbClr val="000000"/>
              </a:solidFill>
              <a:ea typeface="Calibri"/>
            </a:endParaRPr>
          </a:p>
        </p:txBody>
      </p:sp>
      <p:sp>
        <p:nvSpPr>
          <p:cNvPr id="47" name="Text Placeholder 46">
            <a:extLst>
              <a:ext uri="{FF2B5EF4-FFF2-40B4-BE49-F238E27FC236}">
                <a16:creationId xmlns:a16="http://schemas.microsoft.com/office/drawing/2014/main" id="{F1CAD430-D9E2-5C13-0DA1-5F9ECB584574}"/>
              </a:ext>
            </a:extLst>
          </p:cNvPr>
          <p:cNvSpPr>
            <a:spLocks noGrp="1"/>
          </p:cNvSpPr>
          <p:nvPr>
            <p:ph type="body" sz="quarter" idx="98"/>
          </p:nvPr>
        </p:nvSpPr>
        <p:spPr/>
        <p:txBody>
          <a:bodyPr/>
          <a:lstStyle/>
          <a:p>
            <a:r>
              <a:rPr lang="en-US" dirty="0"/>
              <a:t>Photo Credit: Visit Monti </a:t>
            </a:r>
            <a:r>
              <a:rPr lang="en-US" dirty="0" err="1"/>
              <a:t>Dauni</a:t>
            </a:r>
            <a:r>
              <a:rPr lang="en-US" dirty="0"/>
              <a:t>, Bovino</a:t>
            </a:r>
          </a:p>
        </p:txBody>
      </p:sp>
      <p:sp>
        <p:nvSpPr>
          <p:cNvPr id="49" name="Text Placeholder 48">
            <a:extLst>
              <a:ext uri="{FF2B5EF4-FFF2-40B4-BE49-F238E27FC236}">
                <a16:creationId xmlns:a16="http://schemas.microsoft.com/office/drawing/2014/main" id="{E10E7A37-D600-026A-E03B-DDA2A9F92F0A}"/>
              </a:ext>
            </a:extLst>
          </p:cNvPr>
          <p:cNvSpPr>
            <a:spLocks noGrp="1"/>
          </p:cNvSpPr>
          <p:nvPr>
            <p:ph type="body" sz="quarter" idx="42"/>
          </p:nvPr>
        </p:nvSpPr>
        <p:spPr>
          <a:xfrm rot="16200000">
            <a:off x="8077471" y="3119181"/>
            <a:ext cx="6840061" cy="637571"/>
          </a:xfrm>
        </p:spPr>
        <p:txBody>
          <a:bodyPr/>
          <a:lstStyle/>
          <a:p>
            <a:pPr algn="r"/>
            <a:r>
              <a:rPr lang="en-US" dirty="0"/>
              <a:t>CONTENTS</a:t>
            </a:r>
          </a:p>
          <a:p>
            <a:endParaRPr lang="en-US" dirty="0"/>
          </a:p>
        </p:txBody>
      </p:sp>
      <p:pic>
        <p:nvPicPr>
          <p:cNvPr id="8" name="Segnaposto immagine 17" descr="Immagine che contiene interno, pavimento, interior design, Pavimentazione&#10;&#10;Il contenuto generato dall'IA potrebbe non essere corretto.">
            <a:extLst>
              <a:ext uri="{FF2B5EF4-FFF2-40B4-BE49-F238E27FC236}">
                <a16:creationId xmlns:a16="http://schemas.microsoft.com/office/drawing/2014/main" id="{B59A64E5-33C7-95E3-5A8C-165DE87F0B6B}"/>
              </a:ext>
            </a:extLst>
          </p:cNvPr>
          <p:cNvPicPr>
            <a:picLocks noGrp="1" noChangeAspect="1"/>
          </p:cNvPicPr>
          <p:nvPr>
            <p:ph type="pic" sz="quarter" idx="67"/>
          </p:nvPr>
        </p:nvPicPr>
        <p:blipFill>
          <a:blip r:embed="rId2"/>
          <a:srcRect l="846" r="846"/>
          <a:stretch>
            <a:fillRect/>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p:spPr>
      </p:pic>
      <p:pic>
        <p:nvPicPr>
          <p:cNvPr id="17" name="Picture Placeholder 16" descr="A stone building with a yard&#10;&#10;AI-generated content may be incorrect.">
            <a:extLst>
              <a:ext uri="{FF2B5EF4-FFF2-40B4-BE49-F238E27FC236}">
                <a16:creationId xmlns:a16="http://schemas.microsoft.com/office/drawing/2014/main" id="{3708D130-E1C6-123F-A2A2-9279C93A2C5A}"/>
              </a:ext>
            </a:extLst>
          </p:cNvPr>
          <p:cNvPicPr>
            <a:picLocks noGrp="1" noChangeAspect="1"/>
          </p:cNvPicPr>
          <p:nvPr>
            <p:ph type="pic" sz="quarter" idx="85"/>
          </p:nvPr>
        </p:nvPicPr>
        <p:blipFill>
          <a:blip r:embed="rId3"/>
          <a:srcRect l="10623" r="10623"/>
          <a:stretch>
            <a:fillRect/>
          </a:stretch>
        </p:blipFill>
        <p:spPr/>
      </p:pic>
      <p:pic>
        <p:nvPicPr>
          <p:cNvPr id="20" name="Picture Placeholder 22" descr="Immagine che contiene interno, muro, interior design, arredo&#10;&#10;Il contenuto generato dall&amp;#39;IA potrebbe non essere corretto.">
            <a:extLst>
              <a:ext uri="{FF2B5EF4-FFF2-40B4-BE49-F238E27FC236}">
                <a16:creationId xmlns:a16="http://schemas.microsoft.com/office/drawing/2014/main" id="{ED7A232E-094A-783B-912F-D43D7F52CCEF}"/>
              </a:ext>
            </a:extLst>
          </p:cNvPr>
          <p:cNvPicPr>
            <a:picLocks noGrp="1" noChangeAspect="1"/>
          </p:cNvPicPr>
          <p:nvPr>
            <p:ph type="pic" sz="quarter" idx="89"/>
          </p:nvPr>
        </p:nvPicPr>
        <p:blipFill rotWithShape="1">
          <a:blip r:embed="rId4"/>
          <a:srcRect t="2318" b="2318"/>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p:spPr>
      </p:pic>
    </p:spTree>
    <p:extLst>
      <p:ext uri="{BB962C8B-B14F-4D97-AF65-F5344CB8AC3E}">
        <p14:creationId xmlns:p14="http://schemas.microsoft.com/office/powerpoint/2010/main" val="2078704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4D3D2-7EEF-7B63-BBB1-70F07A29B3D3}"/>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D3DF136E-B16F-3E5E-65ED-74FBF5250747}"/>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Digital Tool: </a:t>
            </a:r>
            <a:r>
              <a:rPr lang="en-US" b="0" dirty="0" err="1">
                <a:solidFill>
                  <a:srgbClr val="414141"/>
                </a:solidFill>
              </a:rPr>
              <a:t>HerO</a:t>
            </a:r>
            <a:r>
              <a:rPr lang="en-US" b="0" dirty="0">
                <a:solidFill>
                  <a:srgbClr val="414141"/>
                </a:solidFill>
              </a:rPr>
              <a:t> - Heritage and Urban Development Toolbox</a:t>
            </a:r>
          </a:p>
          <a:p>
            <a:pPr>
              <a:lnSpc>
                <a:spcPts val="3720"/>
              </a:lnSpc>
            </a:pPr>
            <a:endParaRPr lang="en-US" dirty="0"/>
          </a:p>
        </p:txBody>
      </p:sp>
      <p:cxnSp>
        <p:nvCxnSpPr>
          <p:cNvPr id="15" name="Straight Connector 14">
            <a:extLst>
              <a:ext uri="{FF2B5EF4-FFF2-40B4-BE49-F238E27FC236}">
                <a16:creationId xmlns:a16="http://schemas.microsoft.com/office/drawing/2014/main" id="{6BD9808A-CED3-E574-B3B1-A20A4F084EC7}"/>
              </a:ext>
            </a:extLst>
          </p:cNvPr>
          <p:cNvCxnSpPr>
            <a:cxnSpLocks/>
          </p:cNvCxnSpPr>
          <p:nvPr/>
        </p:nvCxnSpPr>
        <p:spPr>
          <a:xfrm>
            <a:off x="0" y="1606104"/>
            <a:ext cx="7523747"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4">
            <a:extLst>
              <a:ext uri="{FF2B5EF4-FFF2-40B4-BE49-F238E27FC236}">
                <a16:creationId xmlns:a16="http://schemas.microsoft.com/office/drawing/2014/main" id="{B27E735F-8106-A933-7A92-D8E46908B7B8}"/>
              </a:ext>
            </a:extLst>
          </p:cNvPr>
          <p:cNvSpPr txBox="1">
            <a:spLocks/>
          </p:cNvSpPr>
          <p:nvPr/>
        </p:nvSpPr>
        <p:spPr>
          <a:xfrm>
            <a:off x="629646" y="2143190"/>
            <a:ext cx="689410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b="1" dirty="0">
                <a:solidFill>
                  <a:srgbClr val="EC7C69"/>
                </a:solidFill>
              </a:rPr>
              <a:t>Integrate Sustainability and Community Needs</a:t>
            </a:r>
          </a:p>
          <a:p>
            <a:pPr indent="0">
              <a:lnSpc>
                <a:spcPts val="2240"/>
              </a:lnSpc>
              <a:buClr>
                <a:srgbClr val="459597"/>
              </a:buClr>
            </a:pPr>
            <a:r>
              <a:rPr lang="en-GB" sz="2200" dirty="0">
                <a:solidFill>
                  <a:srgbClr val="414141"/>
                </a:solidFill>
              </a:rPr>
              <a:t>Explore guidance on aligning adaptive reuse projects with wider urban sustainability goals, including social inclusion and economic revitalization. </a:t>
            </a:r>
          </a:p>
          <a:p>
            <a:pPr indent="0">
              <a:buClr>
                <a:srgbClr val="459597"/>
              </a:buClr>
            </a:pPr>
            <a:endParaRPr lang="en-GB" sz="800" dirty="0">
              <a:solidFill>
                <a:srgbClr val="414141"/>
              </a:solidFill>
            </a:endParaRPr>
          </a:p>
          <a:p>
            <a:pPr indent="0">
              <a:lnSpc>
                <a:spcPts val="2240"/>
              </a:lnSpc>
              <a:buClr>
                <a:srgbClr val="459597"/>
              </a:buClr>
            </a:pPr>
            <a:r>
              <a:rPr lang="en-GB" sz="2200" b="1" dirty="0">
                <a:solidFill>
                  <a:srgbClr val="414141"/>
                </a:solidFill>
              </a:rPr>
              <a:t>Tip: </a:t>
            </a:r>
            <a:r>
              <a:rPr lang="en-GB" sz="2200" i="1" dirty="0">
                <a:solidFill>
                  <a:srgbClr val="414141"/>
                </a:solidFill>
              </a:rPr>
              <a:t>Use the integrated planning section to align reuse projects with local community priorities and environmental commitments.</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b="1" dirty="0">
                <a:solidFill>
                  <a:srgbClr val="EC7C69"/>
                </a:solidFill>
              </a:rPr>
              <a:t>Provides Practical Resources</a:t>
            </a:r>
          </a:p>
          <a:p>
            <a:pPr indent="0">
              <a:lnSpc>
                <a:spcPts val="2240"/>
              </a:lnSpc>
              <a:buClr>
                <a:srgbClr val="459597"/>
              </a:buClr>
            </a:pPr>
            <a:r>
              <a:rPr lang="en-GB" sz="2200" dirty="0">
                <a:solidFill>
                  <a:srgbClr val="414141"/>
                </a:solidFill>
              </a:rPr>
              <a:t>e.g., “Management Plan Templates” and “Good Practice Reports” offering real-world strategies from other EU cities that have successfully implemented adaptive reuse in heritage zones. Ideal for small tourism operators, DMOs, and municipalities aiming to innovate sustainably.</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
        <p:nvSpPr>
          <p:cNvPr id="4" name="Freeform 3">
            <a:extLst>
              <a:ext uri="{FF2B5EF4-FFF2-40B4-BE49-F238E27FC236}">
                <a16:creationId xmlns:a16="http://schemas.microsoft.com/office/drawing/2014/main" id="{7BA141C4-51F0-F4CE-3A55-93F1FFD1592D}"/>
              </a:ext>
            </a:extLst>
          </p:cNvPr>
          <p:cNvSpPr/>
          <p:nvPr/>
        </p:nvSpPr>
        <p:spPr>
          <a:xfrm rot="10800000">
            <a:off x="7853307" y="0"/>
            <a:ext cx="4089343" cy="5316321"/>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60982" r="-51566"/>
            </a:stretch>
          </a:blipFill>
        </p:spPr>
        <p:txBody>
          <a:bodyPr wrap="square" lIns="0" tIns="0" rIns="0" bIns="0" rtlCol="0">
            <a:noAutofit/>
          </a:bodyPr>
          <a:lstStyle/>
          <a:p>
            <a:endParaRPr>
              <a:solidFill>
                <a:srgbClr val="459597"/>
              </a:solidFill>
            </a:endParaRPr>
          </a:p>
        </p:txBody>
      </p:sp>
      <p:sp>
        <p:nvSpPr>
          <p:cNvPr id="6" name="Slide Number Placeholder 5">
            <a:extLst>
              <a:ext uri="{FF2B5EF4-FFF2-40B4-BE49-F238E27FC236}">
                <a16:creationId xmlns:a16="http://schemas.microsoft.com/office/drawing/2014/main" id="{76B1D52F-F9FC-C0C2-7B02-1CA3064BE9F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30</a:t>
            </a:fld>
            <a:endParaRPr lang="fr-CA" sz="1200" dirty="0"/>
          </a:p>
        </p:txBody>
      </p:sp>
    </p:spTree>
    <p:extLst>
      <p:ext uri="{BB962C8B-B14F-4D97-AF65-F5344CB8AC3E}">
        <p14:creationId xmlns:p14="http://schemas.microsoft.com/office/powerpoint/2010/main" val="2664930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0020387E-6375-1191-B189-37DFAF780D65}"/>
              </a:ext>
            </a:extLst>
          </p:cNvPr>
          <p:cNvPicPr>
            <a:picLocks noGrp="1" noChangeAspect="1"/>
          </p:cNvPicPr>
          <p:nvPr>
            <p:ph type="pic" sz="quarter" idx="73"/>
          </p:nvPr>
        </p:nvPicPr>
        <p:blipFill>
          <a:blip r:embed="rId2"/>
          <a:srcRect l="2003" r="2003"/>
          <a:stretch>
            <a:fillRect/>
          </a:stretch>
        </p:blipFill>
        <p:spPr/>
      </p:pic>
      <p:sp>
        <p:nvSpPr>
          <p:cNvPr id="3" name="Text Placeholder 2">
            <a:extLst>
              <a:ext uri="{FF2B5EF4-FFF2-40B4-BE49-F238E27FC236}">
                <a16:creationId xmlns:a16="http://schemas.microsoft.com/office/drawing/2014/main" id="{CE38E276-227A-63EC-D34E-B71F75ECED97}"/>
              </a:ext>
            </a:extLst>
          </p:cNvPr>
          <p:cNvSpPr>
            <a:spLocks noGrp="1"/>
          </p:cNvSpPr>
          <p:nvPr>
            <p:ph type="body" sz="quarter" idx="42"/>
          </p:nvPr>
        </p:nvSpPr>
        <p:spPr/>
        <p:txBody>
          <a:bodyPr/>
          <a:lstStyle/>
          <a:p>
            <a:r>
              <a:rPr lang="en-GB"/>
              <a:t>IRELAND</a:t>
            </a:r>
          </a:p>
        </p:txBody>
      </p:sp>
      <p:pic>
        <p:nvPicPr>
          <p:cNvPr id="14" name="Picture Placeholder 13">
            <a:extLst>
              <a:ext uri="{FF2B5EF4-FFF2-40B4-BE49-F238E27FC236}">
                <a16:creationId xmlns:a16="http://schemas.microsoft.com/office/drawing/2014/main" id="{4733009B-E30C-1EA3-E81B-946269E44388}"/>
              </a:ext>
            </a:extLst>
          </p:cNvPr>
          <p:cNvPicPr>
            <a:picLocks noGrp="1" noChangeAspect="1"/>
          </p:cNvPicPr>
          <p:nvPr>
            <p:ph type="pic" sz="quarter" idx="74"/>
          </p:nvPr>
        </p:nvPicPr>
        <p:blipFill>
          <a:blip r:embed="rId3"/>
          <a:srcRect t="27993" b="27993"/>
          <a:stretch>
            <a:fillRect/>
          </a:stretch>
        </p:blipFill>
        <p:spPr/>
      </p:pic>
      <p:pic>
        <p:nvPicPr>
          <p:cNvPr id="12" name="Picture Placeholder 11">
            <a:extLst>
              <a:ext uri="{FF2B5EF4-FFF2-40B4-BE49-F238E27FC236}">
                <a16:creationId xmlns:a16="http://schemas.microsoft.com/office/drawing/2014/main" id="{5600C4CC-171F-A309-671E-23A4A96279AA}"/>
              </a:ext>
            </a:extLst>
          </p:cNvPr>
          <p:cNvPicPr>
            <a:picLocks noGrp="1" noChangeAspect="1"/>
          </p:cNvPicPr>
          <p:nvPr>
            <p:ph type="pic" sz="quarter" idx="75"/>
          </p:nvPr>
        </p:nvPicPr>
        <p:blipFill>
          <a:blip r:embed="rId4"/>
          <a:srcRect t="5987" b="5987"/>
          <a:stretch>
            <a:fillRect/>
          </a:stretch>
        </p:blipFill>
        <p:spPr/>
      </p:pic>
      <p:pic>
        <p:nvPicPr>
          <p:cNvPr id="16" name="Picture Placeholder 15">
            <a:extLst>
              <a:ext uri="{FF2B5EF4-FFF2-40B4-BE49-F238E27FC236}">
                <a16:creationId xmlns:a16="http://schemas.microsoft.com/office/drawing/2014/main" id="{7D8A4C86-E964-C3A2-9D3D-1CB9AE200AF8}"/>
              </a:ext>
            </a:extLst>
          </p:cNvPr>
          <p:cNvPicPr>
            <a:picLocks noGrp="1" noChangeAspect="1"/>
          </p:cNvPicPr>
          <p:nvPr>
            <p:ph type="pic" sz="quarter" idx="76"/>
          </p:nvPr>
        </p:nvPicPr>
        <p:blipFill>
          <a:blip r:embed="rId5"/>
          <a:srcRect t="4235" b="4235"/>
          <a:stretch>
            <a:fillRect/>
          </a:stretch>
        </p:blipFill>
        <p:spPr/>
      </p:pic>
      <p:sp>
        <p:nvSpPr>
          <p:cNvPr id="7" name="Text Placeholder 6">
            <a:extLst>
              <a:ext uri="{FF2B5EF4-FFF2-40B4-BE49-F238E27FC236}">
                <a16:creationId xmlns:a16="http://schemas.microsoft.com/office/drawing/2014/main" id="{08D4CCFB-FA02-EF18-8CC4-1EB777E89F4F}"/>
              </a:ext>
            </a:extLst>
          </p:cNvPr>
          <p:cNvSpPr>
            <a:spLocks noGrp="1"/>
          </p:cNvSpPr>
          <p:nvPr>
            <p:ph type="body" sz="quarter" idx="65"/>
          </p:nvPr>
        </p:nvSpPr>
        <p:spPr/>
        <p:txBody>
          <a:bodyPr/>
          <a:lstStyle/>
          <a:p>
            <a:pPr algn="ctr"/>
            <a:r>
              <a:rPr lang="en-GB" sz="1200" dirty="0"/>
              <a:t>Photo Credit: </a:t>
            </a:r>
          </a:p>
          <a:p>
            <a:pPr algn="ctr"/>
            <a:r>
              <a:rPr lang="en-US" sz="1200" dirty="0"/>
              <a:t>The Hidden Haven, Cork, Ireland</a:t>
            </a:r>
            <a:endParaRPr lang="en-GB" sz="1200" dirty="0"/>
          </a:p>
        </p:txBody>
      </p:sp>
      <p:pic>
        <p:nvPicPr>
          <p:cNvPr id="8" name="Picture 7">
            <a:extLst>
              <a:ext uri="{FF2B5EF4-FFF2-40B4-BE49-F238E27FC236}">
                <a16:creationId xmlns:a16="http://schemas.microsoft.com/office/drawing/2014/main" id="{031FBDE8-6344-ED4D-6DF3-A71162B24FE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26982" y="2958192"/>
            <a:ext cx="665018" cy="399011"/>
          </a:xfrm>
          <a:prstGeom prst="rect">
            <a:avLst/>
          </a:prstGeom>
        </p:spPr>
      </p:pic>
      <p:sp>
        <p:nvSpPr>
          <p:cNvPr id="2" name="Slide Number Placeholder 5">
            <a:extLst>
              <a:ext uri="{FF2B5EF4-FFF2-40B4-BE49-F238E27FC236}">
                <a16:creationId xmlns:a16="http://schemas.microsoft.com/office/drawing/2014/main" id="{D69D7A7A-4182-9913-AC5D-1E18E65463F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31</a:t>
            </a:fld>
            <a:endParaRPr lang="fr-CA" sz="1200" dirty="0"/>
          </a:p>
        </p:txBody>
      </p:sp>
    </p:spTree>
    <p:extLst>
      <p:ext uri="{BB962C8B-B14F-4D97-AF65-F5344CB8AC3E}">
        <p14:creationId xmlns:p14="http://schemas.microsoft.com/office/powerpoint/2010/main" val="1296169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8E42C-D154-5255-138B-70E8C3A4C722}"/>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B6AEAD84-6BFF-0399-8AFF-E8A62EE7533D}"/>
              </a:ext>
            </a:extLst>
          </p:cNvPr>
          <p:cNvSpPr txBox="1">
            <a:spLocks/>
          </p:cNvSpPr>
          <p:nvPr/>
        </p:nvSpPr>
        <p:spPr>
          <a:xfrm>
            <a:off x="6727813" y="2226073"/>
            <a:ext cx="402485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400" b="1" dirty="0">
                <a:solidFill>
                  <a:srgbClr val="EC7C69"/>
                </a:solidFill>
              </a:rPr>
              <a:t>Step 1: </a:t>
            </a:r>
          </a:p>
          <a:p>
            <a:pPr algn="l">
              <a:lnSpc>
                <a:spcPts val="2540"/>
              </a:lnSpc>
              <a:spcBef>
                <a:spcPts val="0"/>
              </a:spcBef>
            </a:pPr>
            <a:r>
              <a:rPr lang="en-IE" sz="2400" b="1" dirty="0">
                <a:solidFill>
                  <a:srgbClr val="EC7C69"/>
                </a:solidFill>
              </a:rPr>
              <a:t>Select a Location</a:t>
            </a:r>
          </a:p>
          <a:p>
            <a:pPr algn="l">
              <a:lnSpc>
                <a:spcPts val="2540"/>
              </a:lnSpc>
              <a:spcBef>
                <a:spcPts val="0"/>
              </a:spcBef>
            </a:pPr>
            <a:endParaRPr lang="en-IE" sz="2400" b="1" dirty="0">
              <a:solidFill>
                <a:srgbClr val="EC7C69"/>
              </a:solidFill>
            </a:endParaRPr>
          </a:p>
          <a:p>
            <a:pPr algn="l">
              <a:lnSpc>
                <a:spcPts val="2340"/>
              </a:lnSpc>
              <a:spcBef>
                <a:spcPts val="0"/>
              </a:spcBef>
              <a:buClr>
                <a:srgbClr val="459597"/>
              </a:buClr>
            </a:pPr>
            <a:r>
              <a:rPr lang="en-IE" sz="2200" dirty="0">
                <a:solidFill>
                  <a:srgbClr val="414141"/>
                </a:solidFill>
              </a:rPr>
              <a:t>Choose a small town, village, or rural area familiar to you. Focus on places where tourism is emerging or where unused buildings are visible in the community fabric.</a:t>
            </a:r>
          </a:p>
          <a:p>
            <a:pPr algn="l">
              <a:lnSpc>
                <a:spcPts val="2340"/>
              </a:lnSpc>
              <a:spcBef>
                <a:spcPts val="0"/>
              </a:spcBef>
              <a:buClr>
                <a:srgbClr val="459597"/>
              </a:buClr>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algn="l">
              <a:lnSpc>
                <a:spcPts val="2540"/>
              </a:lnSpc>
              <a:spcBef>
                <a:spcPts val="0"/>
              </a:spcBef>
            </a:pPr>
            <a:endParaRPr lang="en-US" sz="2400" dirty="0">
              <a:solidFill>
                <a:srgbClr val="414141"/>
              </a:solidFill>
            </a:endParaRPr>
          </a:p>
        </p:txBody>
      </p:sp>
      <p:pic>
        <p:nvPicPr>
          <p:cNvPr id="10" name="Graphic 9" descr="Signature with solid fill">
            <a:extLst>
              <a:ext uri="{FF2B5EF4-FFF2-40B4-BE49-F238E27FC236}">
                <a16:creationId xmlns:a16="http://schemas.microsoft.com/office/drawing/2014/main" id="{6FAB7E1B-C498-ADEE-3066-BFF3066451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BD98D4C1-3A0A-0F3F-A426-5D2B85EFA98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32</a:t>
            </a:fld>
            <a:endParaRPr lang="fr-CA" sz="1200" dirty="0">
              <a:solidFill>
                <a:schemeClr val="bg1"/>
              </a:solidFill>
            </a:endParaRPr>
          </a:p>
        </p:txBody>
      </p:sp>
      <p:cxnSp>
        <p:nvCxnSpPr>
          <p:cNvPr id="11" name="Straight Connector 10">
            <a:extLst>
              <a:ext uri="{FF2B5EF4-FFF2-40B4-BE49-F238E27FC236}">
                <a16:creationId xmlns:a16="http://schemas.microsoft.com/office/drawing/2014/main" id="{11914BDD-EB1D-3131-95CC-EBE382B8A08E}"/>
              </a:ext>
            </a:extLst>
          </p:cNvPr>
          <p:cNvCxnSpPr>
            <a:cxnSpLocks/>
          </p:cNvCxnSpPr>
          <p:nvPr/>
        </p:nvCxnSpPr>
        <p:spPr>
          <a:xfrm>
            <a:off x="6197599" y="2007636"/>
            <a:ext cx="0" cy="3715830"/>
          </a:xfrm>
          <a:prstGeom prst="line">
            <a:avLst/>
          </a:prstGeom>
          <a:ln w="12700">
            <a:solidFill>
              <a:srgbClr val="459597"/>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F27AE9D5-D94A-AE2E-FC6D-B26DEC8E0190}"/>
              </a:ext>
            </a:extLst>
          </p:cNvPr>
          <p:cNvSpPr txBox="1">
            <a:spLocks/>
          </p:cNvSpPr>
          <p:nvPr/>
        </p:nvSpPr>
        <p:spPr>
          <a:xfrm>
            <a:off x="937708" y="763768"/>
            <a:ext cx="8460292"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rgbClr val="EC7C69"/>
                </a:solidFill>
              </a:rPr>
              <a:t>Practical Exercise: </a:t>
            </a:r>
            <a:r>
              <a:rPr lang="en-US" sz="3600" b="1" dirty="0">
                <a:solidFill>
                  <a:srgbClr val="459597"/>
                </a:solidFill>
              </a:rPr>
              <a:t>Mapping Adaptive Reuse Potential in Your Community</a:t>
            </a:r>
          </a:p>
        </p:txBody>
      </p:sp>
      <p:sp>
        <p:nvSpPr>
          <p:cNvPr id="3" name="Text Placeholder 1">
            <a:extLst>
              <a:ext uri="{FF2B5EF4-FFF2-40B4-BE49-F238E27FC236}">
                <a16:creationId xmlns:a16="http://schemas.microsoft.com/office/drawing/2014/main" id="{1EB2B894-0480-8CD7-F934-ECF10C8020C0}"/>
              </a:ext>
            </a:extLst>
          </p:cNvPr>
          <p:cNvSpPr txBox="1">
            <a:spLocks/>
          </p:cNvSpPr>
          <p:nvPr/>
        </p:nvSpPr>
        <p:spPr>
          <a:xfrm>
            <a:off x="937707" y="2259940"/>
            <a:ext cx="4921221"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This exercise helps you explore the potential of repurposing an existing building for sustainable tourism. You'll assess a real or imagined structure's viability based on heritage value, structural integrity, and adaptability for guest use. By the end, you’ll understand how to turn disused spaces into meaningful, low-impact accommodation.</a:t>
            </a:r>
          </a:p>
          <a:p>
            <a:pPr algn="l">
              <a:lnSpc>
                <a:spcPts val="2540"/>
              </a:lnSpc>
              <a:spcBef>
                <a:spcPts val="0"/>
              </a:spcBef>
            </a:pPr>
            <a:endParaRPr lang="en-US" sz="2400" dirty="0">
              <a:solidFill>
                <a:srgbClr val="414141"/>
              </a:solidFill>
            </a:endParaRPr>
          </a:p>
        </p:txBody>
      </p:sp>
    </p:spTree>
    <p:extLst>
      <p:ext uri="{BB962C8B-B14F-4D97-AF65-F5344CB8AC3E}">
        <p14:creationId xmlns:p14="http://schemas.microsoft.com/office/powerpoint/2010/main" val="1125695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6414D-F3A9-4262-C0F5-032A6F39ACCF}"/>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FC30E03D-A637-1A7D-5140-07BB1AC3E0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E8E237AD-6E49-AB92-3688-9CA2BBBB3C4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33</a:t>
            </a:fld>
            <a:endParaRPr lang="fr-CA" sz="1200" dirty="0">
              <a:solidFill>
                <a:schemeClr val="bg1"/>
              </a:solidFill>
            </a:endParaRPr>
          </a:p>
        </p:txBody>
      </p:sp>
      <p:sp>
        <p:nvSpPr>
          <p:cNvPr id="4" name="Text Placeholder 1">
            <a:extLst>
              <a:ext uri="{FF2B5EF4-FFF2-40B4-BE49-F238E27FC236}">
                <a16:creationId xmlns:a16="http://schemas.microsoft.com/office/drawing/2014/main" id="{62342E87-4ADC-7B37-5852-AB12DB6B3EB5}"/>
              </a:ext>
            </a:extLst>
          </p:cNvPr>
          <p:cNvSpPr txBox="1">
            <a:spLocks/>
          </p:cNvSpPr>
          <p:nvPr/>
        </p:nvSpPr>
        <p:spPr>
          <a:xfrm>
            <a:off x="937709" y="2560361"/>
            <a:ext cx="5158291"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buClr>
                <a:srgbClr val="459597"/>
              </a:buClr>
            </a:pPr>
            <a:r>
              <a:rPr lang="en-IE" sz="2400" b="1" dirty="0">
                <a:solidFill>
                  <a:srgbClr val="EC7C69"/>
                </a:solidFill>
              </a:rPr>
              <a:t>Step 2: </a:t>
            </a:r>
          </a:p>
          <a:p>
            <a:pPr algn="l">
              <a:lnSpc>
                <a:spcPts val="2340"/>
              </a:lnSpc>
              <a:spcBef>
                <a:spcPts val="0"/>
              </a:spcBef>
              <a:buClr>
                <a:srgbClr val="459597"/>
              </a:buClr>
            </a:pPr>
            <a:r>
              <a:rPr lang="en-IE" sz="2400" b="1" dirty="0">
                <a:solidFill>
                  <a:srgbClr val="EC7C69"/>
                </a:solidFill>
              </a:rPr>
              <a:t>Identify 1–2 Disused Buildings</a:t>
            </a:r>
          </a:p>
          <a:p>
            <a:pPr algn="l">
              <a:lnSpc>
                <a:spcPts val="2340"/>
              </a:lnSpc>
              <a:spcBef>
                <a:spcPts val="0"/>
              </a:spcBef>
              <a:buClr>
                <a:srgbClr val="459597"/>
              </a:buClr>
            </a:pPr>
            <a:endParaRPr lang="en-IE" sz="2400" b="1" dirty="0">
              <a:solidFill>
                <a:srgbClr val="EC7C69"/>
              </a:solidFill>
            </a:endParaRPr>
          </a:p>
          <a:p>
            <a:pPr algn="l">
              <a:lnSpc>
                <a:spcPts val="2340"/>
              </a:lnSpc>
              <a:spcBef>
                <a:spcPts val="0"/>
              </a:spcBef>
              <a:buClr>
                <a:srgbClr val="459597"/>
              </a:buClr>
            </a:pPr>
            <a:r>
              <a:rPr lang="en-IE" sz="2200" dirty="0">
                <a:solidFill>
                  <a:srgbClr val="414141"/>
                </a:solidFill>
              </a:rPr>
              <a:t>Using your own knowledge, online maps (e.g., Google Maps), or walking surveys, find one or two unused buildings that could be candidates for adaptive reuse. These might include a former school, barn, railway station, town hall, or heritage home.</a:t>
            </a:r>
          </a:p>
          <a:p>
            <a:pPr algn="l">
              <a:lnSpc>
                <a:spcPts val="2340"/>
              </a:lnSpc>
              <a:spcBef>
                <a:spcPts val="0"/>
              </a:spcBef>
              <a:buClr>
                <a:srgbClr val="459597"/>
              </a:buClr>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400" dirty="0">
              <a:solidFill>
                <a:srgbClr val="414141"/>
              </a:solidFill>
            </a:endParaRPr>
          </a:p>
          <a:p>
            <a:pPr algn="l">
              <a:lnSpc>
                <a:spcPts val="2540"/>
              </a:lnSpc>
              <a:spcBef>
                <a:spcPts val="0"/>
              </a:spcBef>
            </a:pPr>
            <a:endParaRPr lang="en-US" sz="2400" dirty="0">
              <a:solidFill>
                <a:srgbClr val="414141"/>
              </a:solidFill>
            </a:endParaRPr>
          </a:p>
        </p:txBody>
      </p:sp>
      <p:sp>
        <p:nvSpPr>
          <p:cNvPr id="2" name="Text Placeholder 5">
            <a:extLst>
              <a:ext uri="{FF2B5EF4-FFF2-40B4-BE49-F238E27FC236}">
                <a16:creationId xmlns:a16="http://schemas.microsoft.com/office/drawing/2014/main" id="{CCF2F574-F51E-B8B0-8585-3C3D22C9062B}"/>
              </a:ext>
            </a:extLst>
          </p:cNvPr>
          <p:cNvSpPr txBox="1">
            <a:spLocks/>
          </p:cNvSpPr>
          <p:nvPr/>
        </p:nvSpPr>
        <p:spPr>
          <a:xfrm>
            <a:off x="937708" y="763768"/>
            <a:ext cx="7612734"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rgbClr val="EC7C69"/>
                </a:solidFill>
              </a:rPr>
              <a:t>Practical Exercise: </a:t>
            </a:r>
            <a:r>
              <a:rPr lang="en-US" sz="3600" b="1" dirty="0">
                <a:solidFill>
                  <a:srgbClr val="459597"/>
                </a:solidFill>
              </a:rPr>
              <a:t>Mapping Adaptive Reuse Potential in Your Community</a:t>
            </a:r>
          </a:p>
          <a:p>
            <a:pPr marL="0" indent="0">
              <a:buFont typeface="Arial" panose="020B0604020202020204" pitchFamily="34" charset="0"/>
              <a:buNone/>
            </a:pPr>
            <a:endParaRPr lang="en-US" sz="3600" b="1" dirty="0">
              <a:solidFill>
                <a:srgbClr val="EC7C69"/>
              </a:solidFill>
            </a:endParaRPr>
          </a:p>
        </p:txBody>
      </p:sp>
      <p:sp>
        <p:nvSpPr>
          <p:cNvPr id="12" name="Freeform 11">
            <a:extLst>
              <a:ext uri="{FF2B5EF4-FFF2-40B4-BE49-F238E27FC236}">
                <a16:creationId xmlns:a16="http://schemas.microsoft.com/office/drawing/2014/main" id="{DCB4AD6D-10E6-B282-027C-EE66E92FE286}"/>
              </a:ext>
            </a:extLst>
          </p:cNvPr>
          <p:cNvSpPr/>
          <p:nvPr/>
        </p:nvSpPr>
        <p:spPr>
          <a:xfrm>
            <a:off x="6384757" y="2476793"/>
            <a:ext cx="4995017" cy="4381207"/>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a:blip r:embed="rId4"/>
            <a:srcRect/>
            <a:stretch>
              <a:fillRect t="-17968" b="-17968"/>
            </a:stretch>
          </a:blipFill>
        </p:spPr>
        <p:txBody>
          <a:bodyPr wrap="square" lIns="0" tIns="0" rIns="0" bIns="0" rtlCol="0">
            <a:noAutofit/>
          </a:bodyPr>
          <a:lstStyle/>
          <a:p>
            <a:endParaRPr>
              <a:solidFill>
                <a:srgbClr val="459597"/>
              </a:solidFill>
            </a:endParaRPr>
          </a:p>
        </p:txBody>
      </p:sp>
      <p:grpSp>
        <p:nvGrpSpPr>
          <p:cNvPr id="14" name="Group 13">
            <a:extLst>
              <a:ext uri="{FF2B5EF4-FFF2-40B4-BE49-F238E27FC236}">
                <a16:creationId xmlns:a16="http://schemas.microsoft.com/office/drawing/2014/main" id="{2F368827-0089-FFF9-EEFC-5465FFD89C01}"/>
              </a:ext>
            </a:extLst>
          </p:cNvPr>
          <p:cNvGrpSpPr/>
          <p:nvPr/>
        </p:nvGrpSpPr>
        <p:grpSpPr>
          <a:xfrm>
            <a:off x="4744075" y="5817033"/>
            <a:ext cx="3253859" cy="554397"/>
            <a:chOff x="1800741" y="6353467"/>
            <a:chExt cx="3253859" cy="554397"/>
          </a:xfrm>
        </p:grpSpPr>
        <p:sp>
          <p:nvSpPr>
            <p:cNvPr id="15" name="object 3">
              <a:extLst>
                <a:ext uri="{FF2B5EF4-FFF2-40B4-BE49-F238E27FC236}">
                  <a16:creationId xmlns:a16="http://schemas.microsoft.com/office/drawing/2014/main" id="{DF8CEEBD-916A-F91D-D9A0-0F85418A3691}"/>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6" name="Text Placeholder 6">
              <a:extLst>
                <a:ext uri="{FF2B5EF4-FFF2-40B4-BE49-F238E27FC236}">
                  <a16:creationId xmlns:a16="http://schemas.microsoft.com/office/drawing/2014/main" id="{F37F05EB-3590-40B4-EBD9-4D9B077CD779}"/>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Photo credit: </a:t>
              </a:r>
              <a:r>
                <a:rPr lang="en-IE" sz="1200" dirty="0" err="1"/>
                <a:t>LoopHead</a:t>
              </a:r>
              <a:r>
                <a:rPr lang="en-IE" sz="1200" dirty="0"/>
                <a:t> </a:t>
              </a:r>
              <a:r>
                <a:rPr lang="en-IE" sz="1200" dirty="0" err="1"/>
                <a:t>Lighthouse.ie</a:t>
              </a:r>
              <a:endParaRPr lang="en-IE" sz="1200" dirty="0"/>
            </a:p>
          </p:txBody>
        </p:sp>
      </p:grpSp>
    </p:spTree>
    <p:extLst>
      <p:ext uri="{BB962C8B-B14F-4D97-AF65-F5344CB8AC3E}">
        <p14:creationId xmlns:p14="http://schemas.microsoft.com/office/powerpoint/2010/main" val="1501438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CED6A-D1DF-D93E-51FC-15F63CB4BFDD}"/>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F46FAFF6-D0D8-2ECC-B317-BF3EBF59EB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C9E73FF0-F013-5024-55C1-0B04C386C79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34</a:t>
            </a:fld>
            <a:endParaRPr lang="fr-CA" sz="1200" dirty="0">
              <a:solidFill>
                <a:schemeClr val="bg1"/>
              </a:solidFill>
            </a:endParaRPr>
          </a:p>
        </p:txBody>
      </p:sp>
      <p:sp>
        <p:nvSpPr>
          <p:cNvPr id="4" name="Text Placeholder 1">
            <a:extLst>
              <a:ext uri="{FF2B5EF4-FFF2-40B4-BE49-F238E27FC236}">
                <a16:creationId xmlns:a16="http://schemas.microsoft.com/office/drawing/2014/main" id="{417E73FF-A194-F066-D844-493F8CFD8053}"/>
              </a:ext>
            </a:extLst>
          </p:cNvPr>
          <p:cNvSpPr txBox="1">
            <a:spLocks/>
          </p:cNvSpPr>
          <p:nvPr/>
        </p:nvSpPr>
        <p:spPr>
          <a:xfrm>
            <a:off x="937709" y="2075370"/>
            <a:ext cx="2719891"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buClr>
                <a:srgbClr val="459597"/>
              </a:buClr>
            </a:pPr>
            <a:r>
              <a:rPr lang="en-IE" sz="2400" b="1" dirty="0">
                <a:solidFill>
                  <a:srgbClr val="EC7C69"/>
                </a:solidFill>
              </a:rPr>
              <a:t>Step 3:  </a:t>
            </a:r>
          </a:p>
          <a:p>
            <a:pPr algn="l">
              <a:lnSpc>
                <a:spcPts val="2340"/>
              </a:lnSpc>
              <a:spcBef>
                <a:spcPts val="0"/>
              </a:spcBef>
              <a:buClr>
                <a:srgbClr val="459597"/>
              </a:buClr>
            </a:pPr>
            <a:r>
              <a:rPr lang="en-IE" sz="2400" b="1" dirty="0">
                <a:solidFill>
                  <a:srgbClr val="EC7C69"/>
                </a:solidFill>
              </a:rPr>
              <a:t>Assess Viability</a:t>
            </a:r>
          </a:p>
          <a:p>
            <a:pPr algn="l">
              <a:lnSpc>
                <a:spcPts val="2340"/>
              </a:lnSpc>
              <a:spcBef>
                <a:spcPts val="0"/>
              </a:spcBef>
              <a:buClr>
                <a:srgbClr val="459597"/>
              </a:buClr>
            </a:pPr>
            <a:endParaRPr lang="en-IE" sz="2400" b="1" dirty="0">
              <a:solidFill>
                <a:srgbClr val="EC7C69"/>
              </a:solidFill>
            </a:endParaRPr>
          </a:p>
          <a:p>
            <a:pPr algn="l">
              <a:lnSpc>
                <a:spcPts val="2340"/>
              </a:lnSpc>
              <a:spcBef>
                <a:spcPts val="0"/>
              </a:spcBef>
              <a:buClr>
                <a:srgbClr val="459597"/>
              </a:buClr>
            </a:pPr>
            <a:r>
              <a:rPr lang="en-US" sz="2200" dirty="0">
                <a:solidFill>
                  <a:srgbClr val="414141"/>
                </a:solidFill>
              </a:rPr>
              <a:t>Use the following criteria to create a short evaluation (1 paragraph per item):</a:t>
            </a:r>
            <a:endParaRPr lang="en-US" sz="2400" dirty="0">
              <a:solidFill>
                <a:srgbClr val="414141"/>
              </a:solidFill>
            </a:endParaRPr>
          </a:p>
        </p:txBody>
      </p:sp>
      <p:sp>
        <p:nvSpPr>
          <p:cNvPr id="2" name="Text Placeholder 5">
            <a:extLst>
              <a:ext uri="{FF2B5EF4-FFF2-40B4-BE49-F238E27FC236}">
                <a16:creationId xmlns:a16="http://schemas.microsoft.com/office/drawing/2014/main" id="{42AF8CF7-1B4D-074A-FD37-CF4801AF6723}"/>
              </a:ext>
            </a:extLst>
          </p:cNvPr>
          <p:cNvSpPr txBox="1">
            <a:spLocks/>
          </p:cNvSpPr>
          <p:nvPr/>
        </p:nvSpPr>
        <p:spPr>
          <a:xfrm>
            <a:off x="937708" y="763768"/>
            <a:ext cx="8460292"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rgbClr val="EC7C69"/>
                </a:solidFill>
              </a:rPr>
              <a:t>Practical Exercise: </a:t>
            </a:r>
            <a:r>
              <a:rPr lang="en-US" sz="3600" b="1" dirty="0">
                <a:solidFill>
                  <a:srgbClr val="459597"/>
                </a:solidFill>
              </a:rPr>
              <a:t>Mapping Adaptive Reuse Potential in Your Community</a:t>
            </a:r>
          </a:p>
        </p:txBody>
      </p:sp>
      <p:sp>
        <p:nvSpPr>
          <p:cNvPr id="3" name="Text Placeholder 1">
            <a:extLst>
              <a:ext uri="{FF2B5EF4-FFF2-40B4-BE49-F238E27FC236}">
                <a16:creationId xmlns:a16="http://schemas.microsoft.com/office/drawing/2014/main" id="{38C86E08-8E43-4D6A-D26F-FD4700329DAD}"/>
              </a:ext>
            </a:extLst>
          </p:cNvPr>
          <p:cNvSpPr txBox="1">
            <a:spLocks/>
          </p:cNvSpPr>
          <p:nvPr/>
        </p:nvSpPr>
        <p:spPr>
          <a:xfrm>
            <a:off x="3928536" y="2075370"/>
            <a:ext cx="7535329" cy="4935030"/>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lnSpc>
                <a:spcPts val="2340"/>
              </a:lnSpc>
              <a:spcBef>
                <a:spcPts val="0"/>
              </a:spcBef>
              <a:spcAft>
                <a:spcPts val="600"/>
              </a:spcAft>
              <a:buClr>
                <a:srgbClr val="459597"/>
              </a:buClr>
              <a:buFont typeface="Wingdings" pitchFamily="2" charset="2"/>
              <a:buChar char="q"/>
            </a:pPr>
            <a:r>
              <a:rPr lang="en-IE" sz="2200" b="1" dirty="0">
                <a:solidFill>
                  <a:srgbClr val="414141"/>
                </a:solidFill>
              </a:rPr>
              <a:t>Cultural Value: </a:t>
            </a:r>
            <a:r>
              <a:rPr lang="en-IE" sz="2200" dirty="0">
                <a:solidFill>
                  <a:srgbClr val="414141"/>
                </a:solidFill>
              </a:rPr>
              <a:t>Does the building have architectural, historical, or symbolic significance for the local community?</a:t>
            </a:r>
          </a:p>
          <a:p>
            <a:pPr marL="342900" indent="-342900" algn="l">
              <a:lnSpc>
                <a:spcPts val="2340"/>
              </a:lnSpc>
              <a:spcBef>
                <a:spcPts val="0"/>
              </a:spcBef>
              <a:spcAft>
                <a:spcPts val="600"/>
              </a:spcAft>
              <a:buClr>
                <a:srgbClr val="459597"/>
              </a:buClr>
              <a:buFont typeface="Wingdings" pitchFamily="2" charset="2"/>
              <a:buChar char="q"/>
            </a:pPr>
            <a:r>
              <a:rPr lang="en-IE" sz="2200" b="1" dirty="0">
                <a:solidFill>
                  <a:srgbClr val="414141"/>
                </a:solidFill>
              </a:rPr>
              <a:t>Structural Condition: </a:t>
            </a:r>
            <a:r>
              <a:rPr lang="en-IE" sz="2200" dirty="0">
                <a:solidFill>
                  <a:srgbClr val="414141"/>
                </a:solidFill>
              </a:rPr>
              <a:t>Based on observation or publicly available data, does it appear to be in usable or restorable condition?</a:t>
            </a:r>
          </a:p>
          <a:p>
            <a:pPr marL="342900" indent="-342900" algn="l">
              <a:lnSpc>
                <a:spcPts val="2340"/>
              </a:lnSpc>
              <a:spcBef>
                <a:spcPts val="0"/>
              </a:spcBef>
              <a:spcAft>
                <a:spcPts val="600"/>
              </a:spcAft>
              <a:buClr>
                <a:srgbClr val="459597"/>
              </a:buClr>
              <a:buFont typeface="Wingdings" pitchFamily="2" charset="2"/>
              <a:buChar char="q"/>
            </a:pPr>
            <a:r>
              <a:rPr lang="en-IE" sz="2200" b="1" dirty="0">
                <a:solidFill>
                  <a:srgbClr val="414141"/>
                </a:solidFill>
              </a:rPr>
              <a:t>Access to Infrastructure</a:t>
            </a:r>
            <a:r>
              <a:rPr lang="en-IE" sz="2200" dirty="0">
                <a:solidFill>
                  <a:srgbClr val="414141"/>
                </a:solidFill>
              </a:rPr>
              <a:t>: Is the location accessible by road? Are there basic utilities nearby (electricity, water)?</a:t>
            </a:r>
          </a:p>
          <a:p>
            <a:pPr marL="342900" indent="-342900" algn="l">
              <a:lnSpc>
                <a:spcPts val="2340"/>
              </a:lnSpc>
              <a:spcBef>
                <a:spcPts val="0"/>
              </a:spcBef>
              <a:spcAft>
                <a:spcPts val="600"/>
              </a:spcAft>
              <a:buClr>
                <a:srgbClr val="459597"/>
              </a:buClr>
              <a:buFont typeface="Wingdings" pitchFamily="2" charset="2"/>
              <a:buChar char="q"/>
            </a:pPr>
            <a:r>
              <a:rPr lang="en-IE" sz="2200" b="1" dirty="0">
                <a:solidFill>
                  <a:srgbClr val="414141"/>
                </a:solidFill>
              </a:rPr>
              <a:t>Tourism Context</a:t>
            </a:r>
            <a:r>
              <a:rPr lang="en-IE" sz="2200" dirty="0">
                <a:solidFill>
                  <a:srgbClr val="414141"/>
                </a:solidFill>
              </a:rPr>
              <a:t>: Is the building close to any existing or potential tourist attractions (e.g., hiking trails, heritage sites, cultural events)?</a:t>
            </a:r>
          </a:p>
          <a:p>
            <a:pPr marL="342900" indent="-342900" algn="l">
              <a:lnSpc>
                <a:spcPts val="2340"/>
              </a:lnSpc>
              <a:spcBef>
                <a:spcPts val="0"/>
              </a:spcBef>
              <a:spcAft>
                <a:spcPts val="600"/>
              </a:spcAft>
              <a:buClr>
                <a:srgbClr val="459597"/>
              </a:buClr>
              <a:buFont typeface="Wingdings" pitchFamily="2" charset="2"/>
              <a:buChar char="q"/>
            </a:pPr>
            <a:r>
              <a:rPr lang="en-IE" sz="2200" b="1" dirty="0">
                <a:solidFill>
                  <a:srgbClr val="414141"/>
                </a:solidFill>
              </a:rPr>
              <a:t>Zoning &amp; Permits (if known): </a:t>
            </a:r>
            <a:r>
              <a:rPr lang="en-IE" sz="2200" dirty="0">
                <a:solidFill>
                  <a:srgbClr val="414141"/>
                </a:solidFill>
              </a:rPr>
              <a:t>Is the area suitable or already zoned for tourism/hospitality use?</a:t>
            </a:r>
          </a:p>
          <a:p>
            <a:pPr algn="l">
              <a:lnSpc>
                <a:spcPts val="2340"/>
              </a:lnSpc>
              <a:spcBef>
                <a:spcPts val="0"/>
              </a:spcBef>
              <a:spcAft>
                <a:spcPts val="600"/>
              </a:spcAft>
              <a:buClr>
                <a:srgbClr val="459597"/>
              </a:buClr>
            </a:pPr>
            <a:endParaRPr lang="en-IE" sz="2200" dirty="0">
              <a:solidFill>
                <a:srgbClr val="414141"/>
              </a:solidFill>
            </a:endParaRPr>
          </a:p>
          <a:p>
            <a:pPr algn="l">
              <a:lnSpc>
                <a:spcPts val="2340"/>
              </a:lnSpc>
              <a:spcBef>
                <a:spcPts val="0"/>
              </a:spcBef>
              <a:spcAft>
                <a:spcPts val="600"/>
              </a:spcAft>
              <a:buClr>
                <a:srgbClr val="459597"/>
              </a:buClr>
            </a:pPr>
            <a:endParaRPr lang="en-IE" sz="2200" dirty="0">
              <a:solidFill>
                <a:srgbClr val="414141"/>
              </a:solidFill>
            </a:endParaRPr>
          </a:p>
          <a:p>
            <a:pPr marL="457200" indent="-457200" algn="l">
              <a:lnSpc>
                <a:spcPts val="2340"/>
              </a:lnSpc>
              <a:spcBef>
                <a:spcPts val="0"/>
              </a:spcBef>
              <a:spcAft>
                <a:spcPts val="600"/>
              </a:spcAft>
              <a:buClr>
                <a:srgbClr val="459597"/>
              </a:buClr>
              <a:buFont typeface="+mj-lt"/>
              <a:buAutoNum type="arabicPeriod"/>
            </a:pPr>
            <a:endParaRPr lang="en-IE" sz="2400" dirty="0">
              <a:solidFill>
                <a:srgbClr val="414141"/>
              </a:solidFill>
            </a:endParaRPr>
          </a:p>
          <a:p>
            <a:pPr algn="l">
              <a:lnSpc>
                <a:spcPts val="2540"/>
              </a:lnSpc>
              <a:spcBef>
                <a:spcPts val="0"/>
              </a:spcBef>
              <a:spcAft>
                <a:spcPts val="600"/>
              </a:spcAft>
            </a:pPr>
            <a:endParaRPr lang="en-US" sz="2400" dirty="0">
              <a:solidFill>
                <a:srgbClr val="414141"/>
              </a:solidFill>
            </a:endParaRPr>
          </a:p>
        </p:txBody>
      </p:sp>
      <p:cxnSp>
        <p:nvCxnSpPr>
          <p:cNvPr id="5" name="Straight Connector 4">
            <a:extLst>
              <a:ext uri="{FF2B5EF4-FFF2-40B4-BE49-F238E27FC236}">
                <a16:creationId xmlns:a16="http://schemas.microsoft.com/office/drawing/2014/main" id="{70F1059F-5E35-4D40-36C8-B6E820CC9455}"/>
              </a:ext>
            </a:extLst>
          </p:cNvPr>
          <p:cNvCxnSpPr>
            <a:cxnSpLocks/>
          </p:cNvCxnSpPr>
          <p:nvPr/>
        </p:nvCxnSpPr>
        <p:spPr>
          <a:xfrm>
            <a:off x="3657600" y="2075370"/>
            <a:ext cx="0" cy="3715830"/>
          </a:xfrm>
          <a:prstGeom prst="line">
            <a:avLst/>
          </a:prstGeom>
          <a:ln w="12700">
            <a:solidFill>
              <a:srgbClr val="459597"/>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1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55BD0-233A-9FBC-0C1E-E16E7BD42723}"/>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FA29135E-FD5D-2A50-BE0C-AC908A4E99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D5CDD66E-7B24-D47D-F446-0F280291EAF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35</a:t>
            </a:fld>
            <a:endParaRPr lang="fr-CA" sz="1200" dirty="0">
              <a:solidFill>
                <a:schemeClr val="bg1"/>
              </a:solidFill>
            </a:endParaRPr>
          </a:p>
        </p:txBody>
      </p:sp>
      <p:sp>
        <p:nvSpPr>
          <p:cNvPr id="2" name="Text Placeholder 5">
            <a:extLst>
              <a:ext uri="{FF2B5EF4-FFF2-40B4-BE49-F238E27FC236}">
                <a16:creationId xmlns:a16="http://schemas.microsoft.com/office/drawing/2014/main" id="{F8F29D3C-8DED-84C0-D6F0-308DDAB0BCCE}"/>
              </a:ext>
            </a:extLst>
          </p:cNvPr>
          <p:cNvSpPr txBox="1">
            <a:spLocks/>
          </p:cNvSpPr>
          <p:nvPr/>
        </p:nvSpPr>
        <p:spPr>
          <a:xfrm>
            <a:off x="937708" y="763768"/>
            <a:ext cx="8460292"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rgbClr val="EC7C69"/>
                </a:solidFill>
              </a:rPr>
              <a:t>Practical Exercise: </a:t>
            </a:r>
            <a:r>
              <a:rPr lang="en-US" sz="3600" b="1" dirty="0">
                <a:solidFill>
                  <a:srgbClr val="459597"/>
                </a:solidFill>
              </a:rPr>
              <a:t>Mapping Adaptive Reuse Potential in Your Community</a:t>
            </a:r>
          </a:p>
        </p:txBody>
      </p:sp>
      <p:sp>
        <p:nvSpPr>
          <p:cNvPr id="3" name="Text Placeholder 1">
            <a:extLst>
              <a:ext uri="{FF2B5EF4-FFF2-40B4-BE49-F238E27FC236}">
                <a16:creationId xmlns:a16="http://schemas.microsoft.com/office/drawing/2014/main" id="{B77E17EE-4271-DC79-9742-762CB9B3BAAC}"/>
              </a:ext>
            </a:extLst>
          </p:cNvPr>
          <p:cNvSpPr txBox="1">
            <a:spLocks/>
          </p:cNvSpPr>
          <p:nvPr/>
        </p:nvSpPr>
        <p:spPr>
          <a:xfrm>
            <a:off x="988508" y="2388445"/>
            <a:ext cx="490073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buClr>
                <a:srgbClr val="459597"/>
              </a:buClr>
            </a:pPr>
            <a:r>
              <a:rPr lang="en-IE" sz="2400" b="1" dirty="0">
                <a:solidFill>
                  <a:srgbClr val="EC7C69"/>
                </a:solidFill>
              </a:rPr>
              <a:t>Step 4:  </a:t>
            </a:r>
          </a:p>
          <a:p>
            <a:pPr algn="l">
              <a:lnSpc>
                <a:spcPts val="2340"/>
              </a:lnSpc>
              <a:spcBef>
                <a:spcPts val="0"/>
              </a:spcBef>
              <a:buClr>
                <a:srgbClr val="459597"/>
              </a:buClr>
            </a:pPr>
            <a:r>
              <a:rPr lang="en-IE" sz="2400" b="1" dirty="0">
                <a:solidFill>
                  <a:srgbClr val="EC7C69"/>
                </a:solidFill>
              </a:rPr>
              <a:t>Assess Viability</a:t>
            </a:r>
          </a:p>
          <a:p>
            <a:pPr algn="l">
              <a:lnSpc>
                <a:spcPts val="2340"/>
              </a:lnSpc>
              <a:spcBef>
                <a:spcPts val="0"/>
              </a:spcBef>
              <a:buClr>
                <a:srgbClr val="459597"/>
              </a:buClr>
            </a:pPr>
            <a:endParaRPr lang="en-IE" sz="2400" b="1" dirty="0">
              <a:solidFill>
                <a:srgbClr val="EC7C69"/>
              </a:solidFill>
            </a:endParaRPr>
          </a:p>
          <a:p>
            <a:pPr algn="l">
              <a:lnSpc>
                <a:spcPts val="2340"/>
              </a:lnSpc>
              <a:spcBef>
                <a:spcPts val="0"/>
              </a:spcBef>
              <a:buClr>
                <a:srgbClr val="459597"/>
              </a:buClr>
            </a:pPr>
            <a:r>
              <a:rPr lang="en-IE" sz="2200" dirty="0">
                <a:solidFill>
                  <a:srgbClr val="414141"/>
                </a:solidFill>
              </a:rPr>
              <a:t>Draw or describe how the space could be transformed into alternative accommodation. Include 3–5 features that would preserve the identity of the building while making it functional (e.g., maintaining stone walls, converting classrooms into suites, adding a communal kitchen in a former hall).</a:t>
            </a:r>
          </a:p>
          <a:p>
            <a:pPr algn="l">
              <a:lnSpc>
                <a:spcPts val="2340"/>
              </a:lnSpc>
              <a:spcBef>
                <a:spcPts val="0"/>
              </a:spcBef>
              <a:buClr>
                <a:srgbClr val="459597"/>
              </a:buClr>
            </a:pPr>
            <a:endParaRPr lang="en-IE" sz="2200" dirty="0">
              <a:solidFill>
                <a:srgbClr val="414141"/>
              </a:solidFill>
            </a:endParaRPr>
          </a:p>
          <a:p>
            <a:pPr algn="l">
              <a:lnSpc>
                <a:spcPts val="2340"/>
              </a:lnSpc>
              <a:spcBef>
                <a:spcPts val="0"/>
              </a:spcBef>
              <a:buClr>
                <a:srgbClr val="459597"/>
              </a:buClr>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400" dirty="0">
              <a:solidFill>
                <a:srgbClr val="414141"/>
              </a:solidFill>
            </a:endParaRPr>
          </a:p>
          <a:p>
            <a:pPr algn="l">
              <a:lnSpc>
                <a:spcPts val="2540"/>
              </a:lnSpc>
              <a:spcBef>
                <a:spcPts val="0"/>
              </a:spcBef>
            </a:pPr>
            <a:endParaRPr lang="en-US" sz="2400" dirty="0">
              <a:solidFill>
                <a:srgbClr val="414141"/>
              </a:solidFill>
            </a:endParaRPr>
          </a:p>
        </p:txBody>
      </p:sp>
      <p:sp>
        <p:nvSpPr>
          <p:cNvPr id="14" name="Freeform 13">
            <a:extLst>
              <a:ext uri="{FF2B5EF4-FFF2-40B4-BE49-F238E27FC236}">
                <a16:creationId xmlns:a16="http://schemas.microsoft.com/office/drawing/2014/main" id="{0242F95E-93D3-3F78-1DD1-1D0D6E2F4BE9}"/>
              </a:ext>
            </a:extLst>
          </p:cNvPr>
          <p:cNvSpPr/>
          <p:nvPr/>
        </p:nvSpPr>
        <p:spPr>
          <a:xfrm rot="5400000" flipH="1">
            <a:off x="6466504" y="2480128"/>
            <a:ext cx="4684938" cy="4113563"/>
          </a:xfrm>
          <a:custGeom>
            <a:avLst/>
            <a:gdLst>
              <a:gd name="connsiteX0" fmla="*/ 4684938 w 4684938"/>
              <a:gd name="connsiteY0" fmla="*/ 3767051 h 4113563"/>
              <a:gd name="connsiteX1" fmla="*/ 4684938 w 4684938"/>
              <a:gd name="connsiteY1" fmla="*/ 3309629 h 4113563"/>
              <a:gd name="connsiteX2" fmla="*/ 4684938 w 4684938"/>
              <a:gd name="connsiteY2" fmla="*/ 3240048 h 4113563"/>
              <a:gd name="connsiteX3" fmla="*/ 4684938 w 4684938"/>
              <a:gd name="connsiteY3" fmla="*/ 2782627 h 4113563"/>
              <a:gd name="connsiteX4" fmla="*/ 4684938 w 4684938"/>
              <a:gd name="connsiteY4" fmla="*/ 984426 h 4113563"/>
              <a:gd name="connsiteX5" fmla="*/ 4684938 w 4684938"/>
              <a:gd name="connsiteY5" fmla="*/ 527003 h 4113563"/>
              <a:gd name="connsiteX6" fmla="*/ 4684938 w 4684938"/>
              <a:gd name="connsiteY6" fmla="*/ 457422 h 4113563"/>
              <a:gd name="connsiteX7" fmla="*/ 4684938 w 4684938"/>
              <a:gd name="connsiteY7" fmla="*/ 0 h 4113563"/>
              <a:gd name="connsiteX8" fmla="*/ 4148380 w 4684938"/>
              <a:gd name="connsiteY8" fmla="*/ 0 h 4113563"/>
              <a:gd name="connsiteX9" fmla="*/ 3053121 w 4684938"/>
              <a:gd name="connsiteY9" fmla="*/ 0 h 4113563"/>
              <a:gd name="connsiteX10" fmla="*/ 2605758 w 4684938"/>
              <a:gd name="connsiteY10" fmla="*/ 0 h 4113563"/>
              <a:gd name="connsiteX11" fmla="*/ 2389333 w 4684938"/>
              <a:gd name="connsiteY11" fmla="*/ 0 h 4113563"/>
              <a:gd name="connsiteX12" fmla="*/ 2339507 w 4684938"/>
              <a:gd name="connsiteY12" fmla="*/ 0 h 4113563"/>
              <a:gd name="connsiteX13" fmla="*/ 287842 w 4684938"/>
              <a:gd name="connsiteY13" fmla="*/ 0 h 4113563"/>
              <a:gd name="connsiteX14" fmla="*/ 0 w 4684938"/>
              <a:gd name="connsiteY14" fmla="*/ 0 h 4113563"/>
              <a:gd name="connsiteX15" fmla="*/ 0 w 4684938"/>
              <a:gd name="connsiteY15" fmla="*/ 406245 h 4113563"/>
              <a:gd name="connsiteX16" fmla="*/ 6809 w 4684938"/>
              <a:gd name="connsiteY16" fmla="*/ 406245 h 4113563"/>
              <a:gd name="connsiteX17" fmla="*/ 6809 w 4684938"/>
              <a:gd name="connsiteY17" fmla="*/ 1713759 h 4113563"/>
              <a:gd name="connsiteX18" fmla="*/ 6809 w 4684938"/>
              <a:gd name="connsiteY18" fmla="*/ 2250314 h 4113563"/>
              <a:gd name="connsiteX19" fmla="*/ 6808 w 4684938"/>
              <a:gd name="connsiteY19" fmla="*/ 2250314 h 4113563"/>
              <a:gd name="connsiteX20" fmla="*/ 6810 w 4684938"/>
              <a:gd name="connsiteY20" fmla="*/ 3792936 h 4113563"/>
              <a:gd name="connsiteX21" fmla="*/ 6810 w 4684938"/>
              <a:gd name="connsiteY21" fmla="*/ 4113563 h 4113563"/>
              <a:gd name="connsiteX22" fmla="*/ 675472 w 4684938"/>
              <a:gd name="connsiteY22" fmla="*/ 4113563 h 4113563"/>
              <a:gd name="connsiteX23" fmla="*/ 1389086 w 4684938"/>
              <a:gd name="connsiteY23" fmla="*/ 4113563 h 4113563"/>
              <a:gd name="connsiteX24" fmla="*/ 1464635 w 4684938"/>
              <a:gd name="connsiteY24" fmla="*/ 4108443 h 4113563"/>
              <a:gd name="connsiteX25" fmla="*/ 1831524 w 4684938"/>
              <a:gd name="connsiteY25" fmla="*/ 4108443 h 4113563"/>
              <a:gd name="connsiteX26" fmla="*/ 2394453 w 4684938"/>
              <a:gd name="connsiteY26" fmla="*/ 4108443 h 4113563"/>
              <a:gd name="connsiteX27" fmla="*/ 2394453 w 4684938"/>
              <a:gd name="connsiteY27" fmla="*/ 4113563 h 4113563"/>
              <a:gd name="connsiteX28" fmla="*/ 2897212 w 4684938"/>
              <a:gd name="connsiteY28" fmla="*/ 4113563 h 4113563"/>
              <a:gd name="connsiteX29" fmla="*/ 3433770 w 4684938"/>
              <a:gd name="connsiteY29" fmla="*/ 4113563 h 4113563"/>
              <a:gd name="connsiteX30" fmla="*/ 3490574 w 4684938"/>
              <a:gd name="connsiteY30" fmla="*/ 4108443 h 4113563"/>
              <a:gd name="connsiteX31" fmla="*/ 3766434 w 4684938"/>
              <a:gd name="connsiteY31" fmla="*/ 4108443 h 4113563"/>
              <a:gd name="connsiteX32" fmla="*/ 4302991 w 4684938"/>
              <a:gd name="connsiteY32" fmla="*/ 4108443 h 4113563"/>
              <a:gd name="connsiteX33" fmla="*/ 4684938 w 4684938"/>
              <a:gd name="connsiteY33" fmla="*/ 3767051 h 411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84938" h="4113563">
                <a:moveTo>
                  <a:pt x="4684938" y="3767051"/>
                </a:moveTo>
                <a:lnTo>
                  <a:pt x="4684938" y="3309629"/>
                </a:lnTo>
                <a:lnTo>
                  <a:pt x="4684938" y="3240048"/>
                </a:lnTo>
                <a:lnTo>
                  <a:pt x="4684938" y="2782627"/>
                </a:lnTo>
                <a:lnTo>
                  <a:pt x="4684938" y="984426"/>
                </a:lnTo>
                <a:lnTo>
                  <a:pt x="4684938" y="527003"/>
                </a:lnTo>
                <a:lnTo>
                  <a:pt x="4684938" y="457422"/>
                </a:lnTo>
                <a:lnTo>
                  <a:pt x="4684938" y="0"/>
                </a:lnTo>
                <a:lnTo>
                  <a:pt x="4148380" y="0"/>
                </a:lnTo>
                <a:lnTo>
                  <a:pt x="3053121" y="0"/>
                </a:lnTo>
                <a:lnTo>
                  <a:pt x="2605758" y="0"/>
                </a:lnTo>
                <a:lnTo>
                  <a:pt x="2389333" y="0"/>
                </a:lnTo>
                <a:lnTo>
                  <a:pt x="2339507" y="0"/>
                </a:lnTo>
                <a:lnTo>
                  <a:pt x="287842" y="0"/>
                </a:lnTo>
                <a:lnTo>
                  <a:pt x="0" y="0"/>
                </a:lnTo>
                <a:lnTo>
                  <a:pt x="0" y="406245"/>
                </a:lnTo>
                <a:lnTo>
                  <a:pt x="6809" y="406245"/>
                </a:lnTo>
                <a:lnTo>
                  <a:pt x="6809" y="1713759"/>
                </a:lnTo>
                <a:lnTo>
                  <a:pt x="6809" y="2250314"/>
                </a:lnTo>
                <a:lnTo>
                  <a:pt x="6808" y="2250314"/>
                </a:lnTo>
                <a:lnTo>
                  <a:pt x="6810" y="3792936"/>
                </a:lnTo>
                <a:lnTo>
                  <a:pt x="6810" y="4113563"/>
                </a:lnTo>
                <a:lnTo>
                  <a:pt x="675472" y="4113563"/>
                </a:lnTo>
                <a:lnTo>
                  <a:pt x="1389086" y="4113563"/>
                </a:lnTo>
                <a:lnTo>
                  <a:pt x="1464635" y="4108443"/>
                </a:lnTo>
                <a:lnTo>
                  <a:pt x="1831524" y="4108443"/>
                </a:lnTo>
                <a:lnTo>
                  <a:pt x="2394453" y="4108443"/>
                </a:lnTo>
                <a:lnTo>
                  <a:pt x="2394453" y="4113563"/>
                </a:lnTo>
                <a:lnTo>
                  <a:pt x="2897212" y="4113563"/>
                </a:lnTo>
                <a:lnTo>
                  <a:pt x="3433770" y="4113563"/>
                </a:lnTo>
                <a:lnTo>
                  <a:pt x="3490574" y="4108443"/>
                </a:lnTo>
                <a:lnTo>
                  <a:pt x="3766434" y="4108443"/>
                </a:lnTo>
                <a:lnTo>
                  <a:pt x="4302991" y="4108443"/>
                </a:lnTo>
                <a:cubicBezTo>
                  <a:pt x="4514627" y="4108443"/>
                  <a:pt x="4684938" y="3955096"/>
                  <a:pt x="4684938" y="3767051"/>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A32A3E4C-7EEC-AB9D-26EE-5C91BFCC0C75}"/>
              </a:ext>
            </a:extLst>
          </p:cNvPr>
          <p:cNvSpPr txBox="1">
            <a:spLocks/>
          </p:cNvSpPr>
          <p:nvPr/>
        </p:nvSpPr>
        <p:spPr>
          <a:xfrm>
            <a:off x="7083890" y="2636242"/>
            <a:ext cx="3450169" cy="2783361"/>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800" b="1" dirty="0"/>
              <a:t>Reflection</a:t>
            </a:r>
          </a:p>
          <a:p>
            <a:pPr algn="l">
              <a:lnSpc>
                <a:spcPct val="100000"/>
              </a:lnSpc>
              <a:spcBef>
                <a:spcPts val="0"/>
              </a:spcBef>
            </a:pPr>
            <a:endParaRPr lang="en-IE" sz="800" b="1" dirty="0"/>
          </a:p>
          <a:p>
            <a:pPr algn="l">
              <a:lnSpc>
                <a:spcPts val="2340"/>
              </a:lnSpc>
              <a:spcBef>
                <a:spcPts val="0"/>
              </a:spcBef>
              <a:buClr>
                <a:srgbClr val="459597"/>
              </a:buClr>
            </a:pPr>
            <a:r>
              <a:rPr lang="en-IE" sz="2200" dirty="0"/>
              <a:t>In a short paragraph, reflect on what excites you most about adaptive reuse and what challenges might arise in making this vision a reality.</a:t>
            </a:r>
          </a:p>
          <a:p>
            <a:pPr algn="l">
              <a:lnSpc>
                <a:spcPts val="2540"/>
              </a:lnSpc>
              <a:spcBef>
                <a:spcPts val="0"/>
              </a:spcBef>
              <a:buClr>
                <a:srgbClr val="459597"/>
              </a:buClr>
            </a:pPr>
            <a:endParaRPr lang="en-IE" sz="2200" dirty="0"/>
          </a:p>
          <a:p>
            <a:pPr algn="l">
              <a:lnSpc>
                <a:spcPts val="2540"/>
              </a:lnSpc>
              <a:spcBef>
                <a:spcPts val="0"/>
              </a:spcBef>
            </a:pPr>
            <a:endParaRPr lang="en-US" sz="2400" dirty="0"/>
          </a:p>
        </p:txBody>
      </p:sp>
      <p:pic>
        <p:nvPicPr>
          <p:cNvPr id="15" name="Picture 14">
            <a:extLst>
              <a:ext uri="{FF2B5EF4-FFF2-40B4-BE49-F238E27FC236}">
                <a16:creationId xmlns:a16="http://schemas.microsoft.com/office/drawing/2014/main" id="{B12161FA-7256-DEF6-739C-F65AA56DCE46}"/>
              </a:ext>
            </a:extLst>
          </p:cNvPr>
          <p:cNvPicPr>
            <a:picLocks noChangeAspect="1"/>
          </p:cNvPicPr>
          <p:nvPr/>
        </p:nvPicPr>
        <p:blipFill>
          <a:blip r:embed="rId4">
            <a:biLevel thresh="25000"/>
            <a:alphaModFix amt="45000"/>
            <a:extLst>
              <a:ext uri="{28A0092B-C50C-407E-A947-70E740481C1C}">
                <a14:useLocalDpi xmlns:a14="http://schemas.microsoft.com/office/drawing/2010/main" val="0"/>
              </a:ext>
            </a:extLst>
          </a:blip>
          <a:srcRect l="59438" t="-10658" r="-1236" b="60560"/>
          <a:stretch/>
        </p:blipFill>
        <p:spPr>
          <a:xfrm>
            <a:off x="8323344" y="4468667"/>
            <a:ext cx="3580276" cy="2659133"/>
          </a:xfrm>
          <a:prstGeom prst="rect">
            <a:avLst/>
          </a:prstGeom>
        </p:spPr>
      </p:pic>
    </p:spTree>
    <p:extLst>
      <p:ext uri="{BB962C8B-B14F-4D97-AF65-F5344CB8AC3E}">
        <p14:creationId xmlns:p14="http://schemas.microsoft.com/office/powerpoint/2010/main" val="2054698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440C2-D575-A7F9-AA8D-3B8AFDE9E828}"/>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16A4E00-1E77-6A85-E09D-39CBF1C106D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36</a:t>
            </a:fld>
            <a:endParaRPr lang="fr-CA" sz="1200" dirty="0">
              <a:solidFill>
                <a:schemeClr val="bg1"/>
              </a:solidFill>
            </a:endParaRPr>
          </a:p>
        </p:txBody>
      </p:sp>
      <p:sp>
        <p:nvSpPr>
          <p:cNvPr id="8" name="Freeform 7">
            <a:extLst>
              <a:ext uri="{FF2B5EF4-FFF2-40B4-BE49-F238E27FC236}">
                <a16:creationId xmlns:a16="http://schemas.microsoft.com/office/drawing/2014/main" id="{5F5D2C36-1A96-F13D-52A7-7F241153E085}"/>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081AF1E7-9B88-92B8-981A-1DAA2400E6A7}"/>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Additional Reading</a:t>
            </a:r>
          </a:p>
        </p:txBody>
      </p:sp>
      <p:graphicFrame>
        <p:nvGraphicFramePr>
          <p:cNvPr id="6" name="Table 5">
            <a:extLst>
              <a:ext uri="{FF2B5EF4-FFF2-40B4-BE49-F238E27FC236}">
                <a16:creationId xmlns:a16="http://schemas.microsoft.com/office/drawing/2014/main" id="{F47BBE98-7D25-6202-2DAA-8CD1B3A73168}"/>
              </a:ext>
            </a:extLst>
          </p:cNvPr>
          <p:cNvGraphicFramePr>
            <a:graphicFrameLocks noGrp="1"/>
          </p:cNvGraphicFramePr>
          <p:nvPr>
            <p:extLst>
              <p:ext uri="{D42A27DB-BD31-4B8C-83A1-F6EECF244321}">
                <p14:modId xmlns:p14="http://schemas.microsoft.com/office/powerpoint/2010/main" val="449441471"/>
              </p:ext>
            </p:extLst>
          </p:nvPr>
        </p:nvGraphicFramePr>
        <p:xfrm>
          <a:off x="792766" y="1537696"/>
          <a:ext cx="10522934" cy="4276158"/>
        </p:xfrm>
        <a:graphic>
          <a:graphicData uri="http://schemas.openxmlformats.org/drawingml/2006/table">
            <a:tbl>
              <a:tblPr firstRow="1" bandRow="1">
                <a:tableStyleId>{5C22544A-7EE6-4342-B048-85BDC9FD1C3A}</a:tableStyleId>
              </a:tblPr>
              <a:tblGrid>
                <a:gridCol w="2594116">
                  <a:extLst>
                    <a:ext uri="{9D8B030D-6E8A-4147-A177-3AD203B41FA5}">
                      <a16:colId xmlns:a16="http://schemas.microsoft.com/office/drawing/2014/main" val="2947246601"/>
                    </a:ext>
                  </a:extLst>
                </a:gridCol>
                <a:gridCol w="7928818">
                  <a:extLst>
                    <a:ext uri="{9D8B030D-6E8A-4147-A177-3AD203B41FA5}">
                      <a16:colId xmlns:a16="http://schemas.microsoft.com/office/drawing/2014/main" val="4224813332"/>
                    </a:ext>
                  </a:extLst>
                </a:gridCol>
              </a:tblGrid>
              <a:tr h="403346">
                <a:tc>
                  <a:txBody>
                    <a:bodyPr/>
                    <a:lstStyle/>
                    <a:p>
                      <a:r>
                        <a:rPr lang="en-IE" sz="2400" dirty="0"/>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Description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585858">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b="1" i="0" kern="1200" cap="none" dirty="0">
                          <a:solidFill>
                            <a:srgbClr val="459597"/>
                          </a:solidFill>
                          <a:effectLst/>
                          <a:latin typeface="+mn-lt"/>
                          <a:ea typeface="+mn-ea"/>
                          <a:cs typeface="+mn-cs"/>
                        </a:rPr>
                        <a:t>Adaptive Reuse: Preserving Our Past, Building Our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i="0" kern="1200" cap="none" dirty="0">
                        <a:solidFill>
                          <a:srgbClr val="414141"/>
                        </a:solidFill>
                        <a:effectLst/>
                        <a:latin typeface="+mn-lt"/>
                        <a:ea typeface="+mn-ea"/>
                        <a:cs typeface="+mn-cs"/>
                      </a:endParaRPr>
                    </a:p>
                    <a:p>
                      <a:pPr marL="0" marR="0" lvl="0" indent="0" algn="l" defTabSz="914400" rtl="0" eaLnBrk="1" fontAlgn="auto" latinLnBrk="0" hangingPunct="1">
                        <a:lnSpc>
                          <a:spcPts val="1960"/>
                        </a:lnSpc>
                        <a:spcBef>
                          <a:spcPts val="0"/>
                        </a:spcBef>
                        <a:spcAft>
                          <a:spcPts val="0"/>
                        </a:spcAft>
                        <a:buClrTx/>
                        <a:buSzTx/>
                        <a:buFontTx/>
                        <a:buNone/>
                        <a:tabLst/>
                        <a:defRPr/>
                      </a:pPr>
                      <a:r>
                        <a:rPr lang="en-US" sz="1800" b="0" i="0" kern="1200" dirty="0">
                          <a:solidFill>
                            <a:srgbClr val="414141"/>
                          </a:solidFill>
                          <a:effectLst/>
                          <a:latin typeface="+mn-lt"/>
                          <a:ea typeface="+mn-ea"/>
                          <a:cs typeface="+mn-cs"/>
                        </a:rPr>
                        <a:t>Department of the Environment and Energy, Australian Government</a:t>
                      </a:r>
                      <a:endParaRPr lang="en-US" sz="1800" b="1" i="0" kern="1200" cap="none" dirty="0">
                        <a:solidFill>
                          <a:srgbClr val="414141"/>
                        </a:solidFill>
                        <a:effectLst/>
                        <a:latin typeface="+mn-lt"/>
                        <a:ea typeface="+mn-ea"/>
                        <a:cs typeface="+mn-cs"/>
                      </a:endParaRP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960"/>
                        </a:lnSpc>
                        <a:buClr>
                          <a:srgbClr val="01A54E"/>
                        </a:buClr>
                      </a:pPr>
                      <a:r>
                        <a:rPr lang="en-US" sz="1800" b="0" i="0" kern="1200" dirty="0">
                          <a:solidFill>
                            <a:srgbClr val="414141"/>
                          </a:solidFill>
                          <a:effectLst/>
                          <a:latin typeface="+mn-lt"/>
                          <a:ea typeface="+mn-ea"/>
                          <a:cs typeface="+mn-cs"/>
                        </a:rPr>
                        <a:t>This government-issued guide explores the environmental and economic benefits of adaptive reuse, offering frameworks for evaluating heritage buildings for new uses. While Australia-focused, the methodology is highly transferable to European rural contexts.  Why it’s relevant: Offers detailed strategies for integrating sustainability with cultural heritage in tourism development.</a:t>
                      </a:r>
                    </a:p>
                    <a:p>
                      <a:pPr marL="0" indent="0" algn="l">
                        <a:lnSpc>
                          <a:spcPct val="100000"/>
                        </a:lnSpc>
                        <a:buClr>
                          <a:srgbClr val="01A54E"/>
                        </a:buClr>
                      </a:pPr>
                      <a:endParaRPr lang="en-US" sz="800" b="0" i="0" kern="1200" dirty="0">
                        <a:solidFill>
                          <a:srgbClr val="414141"/>
                        </a:solidFill>
                        <a:effectLst/>
                        <a:latin typeface="+mn-lt"/>
                        <a:ea typeface="+mn-ea"/>
                        <a:cs typeface="+mn-cs"/>
                      </a:endParaRPr>
                    </a:p>
                    <a:p>
                      <a:pPr marL="0" lvl="0" indent="0" algn="l">
                        <a:lnSpc>
                          <a:spcPts val="1960"/>
                        </a:lnSpc>
                        <a:buNone/>
                      </a:pPr>
                      <a:r>
                        <a:rPr lang="en-US" sz="1800" b="0" i="0" u="none" strike="noStrike" kern="1200" noProof="0" dirty="0">
                          <a:solidFill>
                            <a:srgbClr val="459597"/>
                          </a:solidFill>
                          <a:effectLst/>
                          <a:hlinkClick r:id="rId2">
                            <a:extLst>
                              <a:ext uri="{A12FA001-AC4F-418D-AE19-62706E023703}">
                                <ahyp:hlinkClr xmlns:ahyp="http://schemas.microsoft.com/office/drawing/2018/hyperlinkcolor" val="tx"/>
                              </a:ext>
                            </a:extLst>
                          </a:hlinkClick>
                        </a:rPr>
                        <a:t>https://www.dcceew.gov.au/parks-heritage/heritage/publications/adaptive-reuse</a:t>
                      </a:r>
                      <a:endParaRPr lang="en-US" sz="1800" b="0" i="0" u="none" strike="noStrike" kern="1200" noProof="0" dirty="0">
                        <a:solidFill>
                          <a:srgbClr val="459597"/>
                        </a:solidFill>
                        <a:effectLst/>
                      </a:endParaRPr>
                    </a:p>
                    <a:p>
                      <a:pPr marL="0" lvl="0" indent="0" algn="l">
                        <a:lnSpc>
                          <a:spcPts val="1960"/>
                        </a:lnSpc>
                        <a:buNone/>
                      </a:pPr>
                      <a:r>
                        <a:rPr lang="en-US" sz="1800" b="0" i="0" u="none" strike="noStrike" kern="1200" noProof="0" dirty="0">
                          <a:solidFill>
                            <a:srgbClr val="459597"/>
                          </a:solidFill>
                          <a:effectLst/>
                        </a:rPr>
                        <a:t> </a:t>
                      </a:r>
                      <a:endParaRPr lang="en-US" dirty="0">
                        <a:solidFill>
                          <a:srgbClr val="459597"/>
                        </a:solidFill>
                      </a:endParaRP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1873318">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b="1" dirty="0">
                          <a:solidFill>
                            <a:srgbClr val="459597"/>
                          </a:solidFill>
                        </a:rPr>
                        <a:t>The Circular Construction Guide: Adaptive Reuse in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dirty="0">
                        <a:solidFill>
                          <a:srgbClr val="459597"/>
                        </a:solidFill>
                      </a:endParaRPr>
                    </a:p>
                    <a:p>
                      <a:pPr marL="0" marR="0" lvl="0" indent="0" algn="l" defTabSz="914400" rtl="0" eaLnBrk="1" fontAlgn="auto" latinLnBrk="0" hangingPunct="1">
                        <a:lnSpc>
                          <a:spcPts val="1960"/>
                        </a:lnSpc>
                        <a:spcBef>
                          <a:spcPts val="0"/>
                        </a:spcBef>
                        <a:spcAft>
                          <a:spcPts val="0"/>
                        </a:spcAft>
                        <a:buClrTx/>
                        <a:buSzTx/>
                        <a:buFontTx/>
                        <a:buNone/>
                        <a:tabLst/>
                        <a:defRPr/>
                      </a:pPr>
                      <a:r>
                        <a:rPr lang="en-US" sz="1800" dirty="0">
                          <a:solidFill>
                            <a:srgbClr val="414141"/>
                          </a:solidFill>
                        </a:rPr>
                        <a:t>Ellen MacArthur Foundation &amp; Arup</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dirty="0">
                          <a:solidFill>
                            <a:srgbClr val="414141"/>
                          </a:solidFill>
                        </a:rPr>
                        <a:t>This resource outlines how adaptive reuse contributes to circular economy goals. It provides practical examples, materials inventories, and decision trees for transforming existing structures with minimal impact.  Why it’s relevant: Deepens understanding of how reuse reduces material consumption and supports climate action in tourism.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kern="1200" dirty="0">
                        <a:solidFill>
                          <a:srgbClr val="414141"/>
                        </a:solidFill>
                        <a:latin typeface="+mn-lt"/>
                        <a:ea typeface="+mn-ea"/>
                        <a:cs typeface="+mn-cs"/>
                      </a:endParaRPr>
                    </a:p>
                    <a:p>
                      <a:pPr marL="0" marR="0" lvl="0" indent="0" algn="l" defTabSz="914400" rtl="0" eaLnBrk="1" fontAlgn="auto" latinLnBrk="0" hangingPunct="1">
                        <a:lnSpc>
                          <a:spcPts val="1960"/>
                        </a:lnSpc>
                        <a:spcBef>
                          <a:spcPts val="0"/>
                        </a:spcBef>
                        <a:spcAft>
                          <a:spcPts val="0"/>
                        </a:spcAft>
                        <a:buClrTx/>
                        <a:buSzTx/>
                        <a:buFontTx/>
                        <a:buNone/>
                        <a:tabLst/>
                        <a:defRPr/>
                      </a:pPr>
                      <a:r>
                        <a:rPr lang="en-US" sz="1800" dirty="0">
                          <a:solidFill>
                            <a:srgbClr val="459597"/>
                          </a:solidFill>
                          <a:hlinkClick r:id="rId3">
                            <a:extLst>
                              <a:ext uri="{A12FA001-AC4F-418D-AE19-62706E023703}">
                                <ahyp:hlinkClr xmlns:ahyp="http://schemas.microsoft.com/office/drawing/2018/hyperlinkcolor" val="tx"/>
                              </a:ext>
                            </a:extLst>
                          </a:hlinkClick>
                        </a:rPr>
                        <a:t>https://ellenmacarthurfoundation.org</a:t>
                      </a:r>
                      <a:r>
                        <a:rPr lang="en-US" sz="1800" dirty="0">
                          <a:solidFill>
                            <a:srgbClr val="459597"/>
                          </a:solidFill>
                        </a:rPr>
                        <a:t> </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bl>
          </a:graphicData>
        </a:graphic>
      </p:graphicFrame>
    </p:spTree>
    <p:extLst>
      <p:ext uri="{BB962C8B-B14F-4D97-AF65-F5344CB8AC3E}">
        <p14:creationId xmlns:p14="http://schemas.microsoft.com/office/powerpoint/2010/main" val="2483267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EBD54-7FF1-55CA-F852-BA8B2DF54C2C}"/>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A8A893E-FBC9-8BEA-32AA-A1889A4E274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37</a:t>
            </a:fld>
            <a:endParaRPr lang="fr-CA" sz="1200" dirty="0">
              <a:solidFill>
                <a:schemeClr val="bg1"/>
              </a:solidFill>
            </a:endParaRPr>
          </a:p>
        </p:txBody>
      </p:sp>
      <p:sp>
        <p:nvSpPr>
          <p:cNvPr id="8" name="Freeform 7">
            <a:extLst>
              <a:ext uri="{FF2B5EF4-FFF2-40B4-BE49-F238E27FC236}">
                <a16:creationId xmlns:a16="http://schemas.microsoft.com/office/drawing/2014/main" id="{D4B848AB-F3AA-F611-D4E3-49F4AE36021E}"/>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F9D007F6-FE71-C340-A52D-F21C93B73038}"/>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Additional Reading</a:t>
            </a:r>
          </a:p>
        </p:txBody>
      </p:sp>
      <p:graphicFrame>
        <p:nvGraphicFramePr>
          <p:cNvPr id="6" name="Table 5">
            <a:extLst>
              <a:ext uri="{FF2B5EF4-FFF2-40B4-BE49-F238E27FC236}">
                <a16:creationId xmlns:a16="http://schemas.microsoft.com/office/drawing/2014/main" id="{DFB0BD0E-4EE5-AAC5-B927-BE53FBE9DEA2}"/>
              </a:ext>
            </a:extLst>
          </p:cNvPr>
          <p:cNvGraphicFramePr>
            <a:graphicFrameLocks noGrp="1"/>
          </p:cNvGraphicFramePr>
          <p:nvPr>
            <p:extLst>
              <p:ext uri="{D42A27DB-BD31-4B8C-83A1-F6EECF244321}">
                <p14:modId xmlns:p14="http://schemas.microsoft.com/office/powerpoint/2010/main" val="3551727249"/>
              </p:ext>
            </p:extLst>
          </p:nvPr>
        </p:nvGraphicFramePr>
        <p:xfrm>
          <a:off x="792766" y="1709146"/>
          <a:ext cx="10522934" cy="2402840"/>
        </p:xfrm>
        <a:graphic>
          <a:graphicData uri="http://schemas.openxmlformats.org/drawingml/2006/table">
            <a:tbl>
              <a:tblPr firstRow="1" bandRow="1">
                <a:tableStyleId>{5C22544A-7EE6-4342-B048-85BDC9FD1C3A}</a:tableStyleId>
              </a:tblPr>
              <a:tblGrid>
                <a:gridCol w="2594116">
                  <a:extLst>
                    <a:ext uri="{9D8B030D-6E8A-4147-A177-3AD203B41FA5}">
                      <a16:colId xmlns:a16="http://schemas.microsoft.com/office/drawing/2014/main" val="2947246601"/>
                    </a:ext>
                  </a:extLst>
                </a:gridCol>
                <a:gridCol w="7928818">
                  <a:extLst>
                    <a:ext uri="{9D8B030D-6E8A-4147-A177-3AD203B41FA5}">
                      <a16:colId xmlns:a16="http://schemas.microsoft.com/office/drawing/2014/main" val="4224813332"/>
                    </a:ext>
                  </a:extLst>
                </a:gridCol>
              </a:tblGrid>
              <a:tr h="403346">
                <a:tc>
                  <a:txBody>
                    <a:bodyPr/>
                    <a:lstStyle/>
                    <a:p>
                      <a:r>
                        <a:rPr lang="en-IE" sz="2400" dirty="0"/>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Description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585858">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b="1" i="0" kern="1200" cap="none" dirty="0">
                          <a:solidFill>
                            <a:srgbClr val="459597"/>
                          </a:solidFill>
                          <a:effectLst/>
                          <a:latin typeface="+mn-lt"/>
                          <a:ea typeface="+mn-ea"/>
                          <a:cs typeface="+mn-cs"/>
                        </a:rPr>
                        <a:t>Rethinking Heritage Tourism in Rural Europe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i="0" kern="1200" cap="none" dirty="0">
                        <a:solidFill>
                          <a:srgbClr val="459597"/>
                        </a:solidFill>
                        <a:effectLst/>
                        <a:latin typeface="+mn-lt"/>
                        <a:ea typeface="+mn-ea"/>
                        <a:cs typeface="+mn-cs"/>
                      </a:endParaRPr>
                    </a:p>
                    <a:p>
                      <a:pPr marL="0" marR="0" lvl="0" indent="0" algn="l" defTabSz="914400" rtl="0" eaLnBrk="1" fontAlgn="auto" latinLnBrk="0" hangingPunct="1">
                        <a:lnSpc>
                          <a:spcPts val="1960"/>
                        </a:lnSpc>
                        <a:spcBef>
                          <a:spcPts val="0"/>
                        </a:spcBef>
                        <a:spcAft>
                          <a:spcPts val="0"/>
                        </a:spcAft>
                        <a:buClrTx/>
                        <a:buSzTx/>
                        <a:buFontTx/>
                        <a:buNone/>
                        <a:tabLst/>
                        <a:defRPr/>
                      </a:pPr>
                      <a:r>
                        <a:rPr lang="en-US" sz="1800" b="0" i="0" kern="1200" cap="none" dirty="0">
                          <a:solidFill>
                            <a:srgbClr val="414141"/>
                          </a:solidFill>
                          <a:effectLst/>
                          <a:latin typeface="+mn-lt"/>
                          <a:ea typeface="+mn-ea"/>
                          <a:cs typeface="+mn-cs"/>
                        </a:rPr>
                        <a:t>European Network for Rural Development (ENRD</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ts val="1960"/>
                        </a:lnSpc>
                        <a:spcBef>
                          <a:spcPts val="0"/>
                        </a:spcBef>
                        <a:spcAft>
                          <a:spcPts val="0"/>
                        </a:spcAft>
                        <a:buClr>
                          <a:srgbClr val="01A54E"/>
                        </a:buClr>
                        <a:buSzTx/>
                        <a:buFontTx/>
                        <a:buNone/>
                        <a:tabLst/>
                        <a:defRPr/>
                      </a:pPr>
                      <a:r>
                        <a:rPr lang="en-US" sz="1800" b="0" i="0" kern="1200" dirty="0">
                          <a:solidFill>
                            <a:srgbClr val="414141"/>
                          </a:solidFill>
                          <a:effectLst/>
                          <a:latin typeface="+mn-lt"/>
                          <a:ea typeface="+mn-ea"/>
                          <a:cs typeface="+mn-cs"/>
                        </a:rPr>
                        <a:t>This policy brief presents innovative rural tourism practices using heritage buildings across EU countries. It emphasizes community-led models and the revitalization of disused assets to stimulate local economies.  Why it’s relevant: Anchors adaptive reuse in the real-world context of rural tourism, directly supporting EPIC STAYS goals.</a:t>
                      </a:r>
                    </a:p>
                    <a:p>
                      <a:pPr marL="0" marR="0" indent="0" algn="l" defTabSz="914400" rtl="0" eaLnBrk="1" fontAlgn="auto" latinLnBrk="0" hangingPunct="1">
                        <a:lnSpc>
                          <a:spcPct val="100000"/>
                        </a:lnSpc>
                        <a:spcBef>
                          <a:spcPts val="0"/>
                        </a:spcBef>
                        <a:spcAft>
                          <a:spcPts val="0"/>
                        </a:spcAft>
                        <a:buClr>
                          <a:srgbClr val="01A54E"/>
                        </a:buClr>
                        <a:buSzTx/>
                        <a:buFontTx/>
                        <a:buNone/>
                        <a:tabLst/>
                        <a:defRPr/>
                      </a:pPr>
                      <a:endParaRPr lang="en-US" sz="800" b="0" i="0" kern="1200" dirty="0">
                        <a:solidFill>
                          <a:srgbClr val="414141"/>
                        </a:solidFill>
                        <a:effectLst/>
                        <a:latin typeface="+mn-lt"/>
                        <a:ea typeface="+mn-ea"/>
                        <a:cs typeface="+mn-cs"/>
                      </a:endParaRPr>
                    </a:p>
                    <a:p>
                      <a:pPr marL="0" marR="0" indent="0" algn="l" defTabSz="914400" rtl="0" eaLnBrk="1" fontAlgn="auto" latinLnBrk="0" hangingPunct="1">
                        <a:lnSpc>
                          <a:spcPts val="1960"/>
                        </a:lnSpc>
                        <a:spcBef>
                          <a:spcPts val="0"/>
                        </a:spcBef>
                        <a:spcAft>
                          <a:spcPts val="0"/>
                        </a:spcAft>
                        <a:buClr>
                          <a:srgbClr val="01A54E"/>
                        </a:buClr>
                        <a:buSzTx/>
                        <a:buFontTx/>
                        <a:buNone/>
                        <a:tabLst/>
                        <a:defRPr/>
                      </a:pPr>
                      <a:r>
                        <a:rPr lang="en-US" sz="1800" b="0" i="0" kern="1200" dirty="0">
                          <a:solidFill>
                            <a:srgbClr val="459597"/>
                          </a:solidFill>
                          <a:effectLst/>
                          <a:latin typeface="+mn-lt"/>
                          <a:ea typeface="+mn-ea"/>
                          <a:cs typeface="+mn-cs"/>
                          <a:hlinkClick r:id="rId2">
                            <a:extLst>
                              <a:ext uri="{A12FA001-AC4F-418D-AE19-62706E023703}">
                                <ahyp:hlinkClr xmlns:ahyp="http://schemas.microsoft.com/office/drawing/2018/hyperlinkcolor" val="tx"/>
                              </a:ext>
                            </a:extLst>
                          </a:hlinkClick>
                        </a:rPr>
                        <a:t>https://enrd.ec.europa.eu</a:t>
                      </a:r>
                      <a:endParaRPr lang="en-US" sz="1800" b="0" i="0" kern="1200" dirty="0">
                        <a:solidFill>
                          <a:srgbClr val="459597"/>
                        </a:solidFill>
                        <a:effectLst/>
                        <a:latin typeface="+mn-lt"/>
                        <a:ea typeface="+mn-ea"/>
                        <a:cs typeface="+mn-cs"/>
                      </a:endParaRPr>
                    </a:p>
                    <a:p>
                      <a:pPr marL="0" marR="0" indent="0" algn="l" defTabSz="914400" rtl="0" eaLnBrk="1" fontAlgn="auto" latinLnBrk="0" hangingPunct="1">
                        <a:lnSpc>
                          <a:spcPts val="1960"/>
                        </a:lnSpc>
                        <a:spcBef>
                          <a:spcPts val="0"/>
                        </a:spcBef>
                        <a:spcAft>
                          <a:spcPts val="0"/>
                        </a:spcAft>
                        <a:buClr>
                          <a:srgbClr val="01A54E"/>
                        </a:buClr>
                        <a:buSzTx/>
                        <a:buFontTx/>
                        <a:buNone/>
                        <a:tabLst/>
                        <a:defRPr/>
                      </a:pPr>
                      <a:r>
                        <a:rPr lang="en-US" sz="1800" b="0" i="0" kern="1200" dirty="0">
                          <a:solidFill>
                            <a:srgbClr val="414141"/>
                          </a:solidFill>
                          <a:effectLst/>
                          <a:latin typeface="+mn-lt"/>
                          <a:ea typeface="+mn-ea"/>
                          <a:cs typeface="+mn-cs"/>
                        </a:rPr>
                        <a:t> </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bl>
          </a:graphicData>
        </a:graphic>
      </p:graphicFrame>
    </p:spTree>
    <p:extLst>
      <p:ext uri="{BB962C8B-B14F-4D97-AF65-F5344CB8AC3E}">
        <p14:creationId xmlns:p14="http://schemas.microsoft.com/office/powerpoint/2010/main" val="3944741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667212EA-BCE4-7CFA-5E06-8AC411745F68}"/>
              </a:ext>
            </a:extLst>
          </p:cNvPr>
          <p:cNvPicPr>
            <a:picLocks noGrp="1" noChangeAspect="1"/>
          </p:cNvPicPr>
          <p:nvPr>
            <p:ph type="pic" sz="quarter" idx="73"/>
          </p:nvPr>
        </p:nvPicPr>
        <p:blipFill>
          <a:blip r:embed="rId2"/>
          <a:srcRect t="5684" b="5684"/>
          <a:stretch>
            <a:fillRect/>
          </a:stretch>
        </p:blipFill>
        <p:spPr/>
      </p:pic>
      <p:sp>
        <p:nvSpPr>
          <p:cNvPr id="3" name="Text Placeholder 2">
            <a:extLst>
              <a:ext uri="{FF2B5EF4-FFF2-40B4-BE49-F238E27FC236}">
                <a16:creationId xmlns:a16="http://schemas.microsoft.com/office/drawing/2014/main" id="{2CA043CB-173E-B788-8F46-7CFFF5BECC68}"/>
              </a:ext>
            </a:extLst>
          </p:cNvPr>
          <p:cNvSpPr>
            <a:spLocks noGrp="1"/>
          </p:cNvSpPr>
          <p:nvPr>
            <p:ph type="body" sz="quarter" idx="42"/>
          </p:nvPr>
        </p:nvSpPr>
        <p:spPr/>
        <p:txBody>
          <a:bodyPr/>
          <a:lstStyle/>
          <a:p>
            <a:r>
              <a:rPr lang="en-GB"/>
              <a:t>NETHERLANDS</a:t>
            </a:r>
          </a:p>
        </p:txBody>
      </p:sp>
      <p:pic>
        <p:nvPicPr>
          <p:cNvPr id="14" name="Picture Placeholder 13">
            <a:extLst>
              <a:ext uri="{FF2B5EF4-FFF2-40B4-BE49-F238E27FC236}">
                <a16:creationId xmlns:a16="http://schemas.microsoft.com/office/drawing/2014/main" id="{5482526D-3A71-6F54-841E-65B812CEB9B0}"/>
              </a:ext>
            </a:extLst>
          </p:cNvPr>
          <p:cNvPicPr>
            <a:picLocks noGrp="1" noChangeAspect="1"/>
          </p:cNvPicPr>
          <p:nvPr>
            <p:ph type="pic" sz="quarter" idx="74"/>
          </p:nvPr>
        </p:nvPicPr>
        <p:blipFill>
          <a:blip r:embed="rId3"/>
          <a:srcRect t="5421" b="5421"/>
          <a:stretch>
            <a:fillRect/>
          </a:stretch>
        </p:blipFill>
        <p:spPr/>
      </p:pic>
      <p:pic>
        <p:nvPicPr>
          <p:cNvPr id="12" name="Picture Placeholder 11">
            <a:extLst>
              <a:ext uri="{FF2B5EF4-FFF2-40B4-BE49-F238E27FC236}">
                <a16:creationId xmlns:a16="http://schemas.microsoft.com/office/drawing/2014/main" id="{9BC4F8C2-9DB1-3117-CB37-8ECD11075E4F}"/>
              </a:ext>
            </a:extLst>
          </p:cNvPr>
          <p:cNvPicPr>
            <a:picLocks noGrp="1" noChangeAspect="1"/>
          </p:cNvPicPr>
          <p:nvPr>
            <p:ph type="pic" sz="quarter" idx="75"/>
          </p:nvPr>
        </p:nvPicPr>
        <p:blipFill>
          <a:blip r:embed="rId4"/>
          <a:srcRect t="254" b="254"/>
          <a:stretch>
            <a:fillRect/>
          </a:stretch>
        </p:blipFill>
        <p:spPr/>
      </p:pic>
      <p:pic>
        <p:nvPicPr>
          <p:cNvPr id="16" name="Picture Placeholder 15">
            <a:extLst>
              <a:ext uri="{FF2B5EF4-FFF2-40B4-BE49-F238E27FC236}">
                <a16:creationId xmlns:a16="http://schemas.microsoft.com/office/drawing/2014/main" id="{ADBE5D15-9040-6118-0F68-FC86283C4BAE}"/>
              </a:ext>
            </a:extLst>
          </p:cNvPr>
          <p:cNvPicPr>
            <a:picLocks noGrp="1" noChangeAspect="1"/>
          </p:cNvPicPr>
          <p:nvPr>
            <p:ph type="pic" sz="quarter" idx="76"/>
          </p:nvPr>
        </p:nvPicPr>
        <p:blipFill>
          <a:blip r:embed="rId5"/>
          <a:srcRect t="5944" b="5944"/>
          <a:stretch>
            <a:fillRect/>
          </a:stretch>
        </p:blipFill>
        <p:spPr/>
      </p:pic>
      <p:sp>
        <p:nvSpPr>
          <p:cNvPr id="7" name="Text Placeholder 6">
            <a:extLst>
              <a:ext uri="{FF2B5EF4-FFF2-40B4-BE49-F238E27FC236}">
                <a16:creationId xmlns:a16="http://schemas.microsoft.com/office/drawing/2014/main" id="{C140A5BC-E742-77D0-11E1-7886935519C1}"/>
              </a:ext>
            </a:extLst>
          </p:cNvPr>
          <p:cNvSpPr>
            <a:spLocks noGrp="1"/>
          </p:cNvSpPr>
          <p:nvPr>
            <p:ph type="body" sz="quarter" idx="65"/>
          </p:nvPr>
        </p:nvSpPr>
        <p:spPr/>
        <p:txBody>
          <a:bodyPr/>
          <a:lstStyle/>
          <a:p>
            <a:pPr algn="ctr"/>
            <a:r>
              <a:rPr lang="en-GB" sz="1200" dirty="0"/>
              <a:t>Photo Credit: </a:t>
            </a:r>
          </a:p>
          <a:p>
            <a:pPr algn="ctr"/>
            <a:r>
              <a:rPr lang="en-GB" sz="1200" dirty="0"/>
              <a:t>BUNK Hotel Amsterdam, Netherlands</a:t>
            </a:r>
          </a:p>
        </p:txBody>
      </p:sp>
      <p:pic>
        <p:nvPicPr>
          <p:cNvPr id="8" name="Picture 7">
            <a:extLst>
              <a:ext uri="{FF2B5EF4-FFF2-40B4-BE49-F238E27FC236}">
                <a16:creationId xmlns:a16="http://schemas.microsoft.com/office/drawing/2014/main" id="{5BA5478C-16D0-0DBA-E31C-95B22D5BFE7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26982" y="2943054"/>
            <a:ext cx="665023" cy="399014"/>
          </a:xfrm>
          <a:prstGeom prst="rect">
            <a:avLst/>
          </a:prstGeom>
        </p:spPr>
      </p:pic>
      <p:sp>
        <p:nvSpPr>
          <p:cNvPr id="2" name="Slide Number Placeholder 5">
            <a:extLst>
              <a:ext uri="{FF2B5EF4-FFF2-40B4-BE49-F238E27FC236}">
                <a16:creationId xmlns:a16="http://schemas.microsoft.com/office/drawing/2014/main" id="{1E01ECF2-D568-B127-D1EF-2E7A786EF1A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38</a:t>
            </a:fld>
            <a:endParaRPr lang="fr-CA" sz="1200" dirty="0"/>
          </a:p>
        </p:txBody>
      </p:sp>
    </p:spTree>
    <p:extLst>
      <p:ext uri="{BB962C8B-B14F-4D97-AF65-F5344CB8AC3E}">
        <p14:creationId xmlns:p14="http://schemas.microsoft.com/office/powerpoint/2010/main" val="2099719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574081" y="3008229"/>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3 (Part 1) </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4082" y="3959132"/>
            <a:ext cx="4464312" cy="1055225"/>
          </a:xfrm>
          <a:prstGeom prst="rect">
            <a:avLst/>
          </a:prstGeom>
          <a:noFill/>
        </p:spPr>
        <p:txBody>
          <a:bodyPr wrap="square" rtlCol="0">
            <a:spAutoFit/>
          </a:bodyPr>
          <a:lstStyle/>
          <a:p>
            <a:pPr algn="ctr">
              <a:lnSpc>
                <a:spcPts val="2520"/>
              </a:lnSpc>
            </a:pPr>
            <a:r>
              <a:rPr lang="en-US" sz="2400" b="1" dirty="0">
                <a:solidFill>
                  <a:srgbClr val="459597"/>
                </a:solidFill>
              </a:rPr>
              <a:t>Section 1: </a:t>
            </a:r>
            <a:r>
              <a:rPr lang="en-US" sz="2400" b="1" dirty="0">
                <a:solidFill>
                  <a:srgbClr val="414141"/>
                </a:solidFill>
              </a:rPr>
              <a:t>Smart Starts: </a:t>
            </a:r>
            <a:r>
              <a:rPr lang="en-US" sz="2400" dirty="0">
                <a:solidFill>
                  <a:srgbClr val="414141"/>
                </a:solidFill>
              </a:rPr>
              <a:t>Adapting Buildings &amp; Using Pre-Built Units</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320238" y="1236945"/>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3 (Part 2)</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320238" y="1850196"/>
            <a:ext cx="4464312" cy="1055225"/>
          </a:xfrm>
          <a:prstGeom prst="rect">
            <a:avLst/>
          </a:prstGeom>
          <a:noFill/>
        </p:spPr>
        <p:txBody>
          <a:bodyPr wrap="square" rtlCol="0">
            <a:spAutoFit/>
          </a:bodyPr>
          <a:lstStyle/>
          <a:p>
            <a:pPr algn="ctr">
              <a:lnSpc>
                <a:spcPts val="2520"/>
              </a:lnSpc>
            </a:pPr>
            <a:r>
              <a:rPr lang="en-US" sz="2400" b="1" dirty="0">
                <a:solidFill>
                  <a:srgbClr val="EC7C69"/>
                </a:solidFill>
              </a:rPr>
              <a:t>Section 2: </a:t>
            </a:r>
            <a:r>
              <a:rPr lang="en-US" sz="2400" b="1" dirty="0">
                <a:solidFill>
                  <a:srgbClr val="382B1B"/>
                </a:solidFill>
              </a:rPr>
              <a:t>Better Building Choices:</a:t>
            </a:r>
            <a:r>
              <a:rPr lang="en-US" sz="2400" dirty="0">
                <a:solidFill>
                  <a:srgbClr val="382B1B"/>
                </a:solidFill>
              </a:rPr>
              <a:t> Materials, Layout &amp; Flexibility</a:t>
            </a: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4081" y="363325"/>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6513751" y="1034376"/>
            <a:ext cx="700387" cy="689518"/>
          </a:xfrm>
        </p:spPr>
        <p:txBody>
          <a:bodyPr anchor="b"/>
          <a:lstStyle/>
          <a:p>
            <a:r>
              <a:rPr lang="en-US" sz="3600" b="1" dirty="0"/>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449783" y="1032192"/>
            <a:ext cx="4271901" cy="689481"/>
          </a:xfrm>
        </p:spPr>
        <p:txBody>
          <a:bodyPr anchor="t"/>
          <a:lstStyle/>
          <a:p>
            <a:pPr>
              <a:lnSpc>
                <a:spcPts val="2240"/>
              </a:lnSpc>
            </a:pPr>
            <a:r>
              <a:rPr lang="en-GB" b="1" kern="1200" dirty="0">
                <a:solidFill>
                  <a:srgbClr val="EC7C69"/>
                </a:solidFill>
                <a:latin typeface="+mn-lt"/>
                <a:ea typeface="+mn-ea"/>
                <a:cs typeface="+mn-cs"/>
              </a:rPr>
              <a:t>Smart Starts: Adapting Buildings &amp; Using Pre-Built Units</a:t>
            </a:r>
          </a:p>
          <a:p>
            <a:pPr>
              <a:lnSpc>
                <a:spcPts val="2240"/>
              </a:lnSpc>
            </a:pPr>
            <a:endParaRPr lang="en-GB"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72295" y="1305618"/>
            <a:ext cx="5423706" cy="4246763"/>
          </a:xfrm>
        </p:spPr>
        <p:txBody>
          <a:bodyPr/>
          <a:lstStyle/>
          <a:p>
            <a:pPr marL="0" indent="0">
              <a:lnSpc>
                <a:spcPts val="2180"/>
              </a:lnSpc>
            </a:pPr>
            <a:r>
              <a:rPr lang="en-GB" sz="2200" b="0" dirty="0"/>
              <a:t>Module 3 shows how alternative accommodation can be both sustainable and deeply connected to local identity. Discover how thoughtful design, material selection, and landscape integration not only support the environment but also empower communities and preserve culture. Learn how building choices can create unique, memorable tourism experiences- especially in rural or overlooked areas.</a:t>
            </a:r>
          </a:p>
          <a:p>
            <a:pPr marL="0" indent="0">
              <a:lnSpc>
                <a:spcPts val="2180"/>
              </a:lnSpc>
            </a:pPr>
            <a:endParaRPr lang="en-GB" sz="2200" b="0" dirty="0"/>
          </a:p>
          <a:p>
            <a:pPr marL="0" indent="0">
              <a:lnSpc>
                <a:spcPts val="2180"/>
              </a:lnSpc>
            </a:pPr>
            <a:r>
              <a:rPr lang="en-GB" sz="2200" b="0" dirty="0"/>
              <a:t> It covers 3 Key </a:t>
            </a:r>
            <a:r>
              <a:rPr lang="en-GB" sz="2200" dirty="0"/>
              <a:t>Sections: </a:t>
            </a:r>
          </a:p>
          <a:p>
            <a:pPr marL="457200" indent="-457200">
              <a:lnSpc>
                <a:spcPts val="2180"/>
              </a:lnSpc>
              <a:buFont typeface="+mj-lt"/>
              <a:buAutoNum type="arabicPeriod"/>
            </a:pPr>
            <a:r>
              <a:rPr lang="en-GB" sz="2200" dirty="0"/>
              <a:t>Smart Starts: </a:t>
            </a:r>
            <a:r>
              <a:rPr lang="en-GB" sz="2200" b="0" dirty="0"/>
              <a:t>Adapting Buildings &amp; Using Pre-Built Units</a:t>
            </a:r>
          </a:p>
          <a:p>
            <a:pPr marL="457200" indent="-457200">
              <a:lnSpc>
                <a:spcPts val="2180"/>
              </a:lnSpc>
              <a:buFont typeface="+mj-lt"/>
              <a:buAutoNum type="arabicPeriod"/>
            </a:pPr>
            <a:r>
              <a:rPr lang="en-GB" sz="2200" dirty="0"/>
              <a:t>Better Building Choices </a:t>
            </a:r>
            <a:r>
              <a:rPr lang="en-GB" sz="2200" b="0" dirty="0"/>
              <a:t>-  Materials, Layout &amp; Flexibility</a:t>
            </a:r>
          </a:p>
          <a:p>
            <a:pPr marL="457200" indent="-457200">
              <a:lnSpc>
                <a:spcPts val="2180"/>
              </a:lnSpc>
              <a:buFont typeface="+mj-lt"/>
              <a:buAutoNum type="arabicPeriod"/>
            </a:pPr>
            <a:r>
              <a:rPr lang="en-GB" sz="2200" b="0" dirty="0"/>
              <a:t>Right-Sized Stays That Make a Local Impact</a:t>
            </a:r>
          </a:p>
          <a:p>
            <a:pPr marL="0" indent="0">
              <a:lnSpc>
                <a:spcPts val="2180"/>
              </a:lnSpc>
            </a:pPr>
            <a:endParaRPr lang="en-US" sz="2200" b="0" dirty="0"/>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Module 3 Overview</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6250954" y="172293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4</a:t>
            </a:fld>
            <a:endParaRPr lang="fr-CA" sz="1200" dirty="0"/>
          </a:p>
        </p:txBody>
      </p:sp>
      <p:sp>
        <p:nvSpPr>
          <p:cNvPr id="24" name="Text Placeholder 10">
            <a:extLst>
              <a:ext uri="{FF2B5EF4-FFF2-40B4-BE49-F238E27FC236}">
                <a16:creationId xmlns:a16="http://schemas.microsoft.com/office/drawing/2014/main" id="{4D648581-A9C4-E21D-00F8-7FCCE057E492}"/>
              </a:ext>
            </a:extLst>
          </p:cNvPr>
          <p:cNvSpPr txBox="1">
            <a:spLocks/>
          </p:cNvSpPr>
          <p:nvPr/>
        </p:nvSpPr>
        <p:spPr>
          <a:xfrm>
            <a:off x="7449783" y="1885127"/>
            <a:ext cx="4271901" cy="311537"/>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459597"/>
              </a:buClr>
              <a:buFont typeface="Arial" panose="020B0604020202020204" pitchFamily="34" charset="0"/>
              <a:buChar char="•"/>
            </a:pPr>
            <a:r>
              <a:rPr lang="en-GB" sz="2000" b="1" dirty="0">
                <a:solidFill>
                  <a:srgbClr val="414141"/>
                </a:solidFill>
              </a:rPr>
              <a:t>Learn how to unlock the potential of existing spaces </a:t>
            </a:r>
            <a:r>
              <a:rPr lang="en-GB" sz="2000" dirty="0">
                <a:solidFill>
                  <a:srgbClr val="414141"/>
                </a:solidFill>
              </a:rPr>
              <a:t>by repurposing existing or rural heritage buildings and disused areas. </a:t>
            </a:r>
          </a:p>
          <a:p>
            <a:pPr marL="285750" indent="-285750">
              <a:buClr>
                <a:srgbClr val="459597"/>
              </a:buClr>
              <a:buFont typeface="Arial" panose="020B0604020202020204" pitchFamily="34" charset="0"/>
              <a:buChar char="•"/>
            </a:pPr>
            <a:r>
              <a:rPr lang="en-GB" sz="2000" b="1" dirty="0">
                <a:solidFill>
                  <a:srgbClr val="414141"/>
                </a:solidFill>
              </a:rPr>
              <a:t>Explore how existing or rural heritage buildings </a:t>
            </a:r>
            <a:r>
              <a:rPr lang="en-GB" sz="2000" dirty="0">
                <a:solidFill>
                  <a:srgbClr val="414141"/>
                </a:solidFill>
              </a:rPr>
              <a:t>are revitalising communities and economies. </a:t>
            </a:r>
          </a:p>
          <a:p>
            <a:pPr marL="285750" indent="-285750">
              <a:buClr>
                <a:srgbClr val="459597"/>
              </a:buClr>
              <a:buFont typeface="Arial" panose="020B0604020202020204" pitchFamily="34" charset="0"/>
              <a:buChar char="•"/>
            </a:pPr>
            <a:r>
              <a:rPr lang="en-GB" sz="2000" b="1" dirty="0">
                <a:solidFill>
                  <a:srgbClr val="414141"/>
                </a:solidFill>
              </a:rPr>
              <a:t>Explore modular, flexible solutions </a:t>
            </a:r>
            <a:r>
              <a:rPr lang="en-GB" sz="2000" dirty="0">
                <a:solidFill>
                  <a:srgbClr val="414141"/>
                </a:solidFill>
              </a:rPr>
              <a:t>and low-impact construction methods that preserve local charm and support sustainable tourism.</a:t>
            </a:r>
          </a:p>
          <a:p>
            <a:pPr marL="285750" indent="-285750">
              <a:buClr>
                <a:srgbClr val="459597"/>
              </a:buClr>
              <a:buFont typeface="Arial" panose="020B0604020202020204" pitchFamily="34" charset="0"/>
              <a:buChar char="•"/>
            </a:pPr>
            <a:r>
              <a:rPr lang="en-GB" sz="2000" b="1" dirty="0">
                <a:solidFill>
                  <a:srgbClr val="414141"/>
                </a:solidFill>
              </a:rPr>
              <a:t>Learn how units can be adapted and reused, </a:t>
            </a:r>
            <a:r>
              <a:rPr lang="en-GB" sz="2000" dirty="0">
                <a:solidFill>
                  <a:srgbClr val="414141"/>
                </a:solidFill>
              </a:rPr>
              <a:t>and how, as lightweight construction, they can preserve nature, celebrate local identity, and boost rural tourism.</a:t>
            </a:r>
          </a:p>
          <a:p>
            <a:pPr marL="285750" indent="-285750">
              <a:buClr>
                <a:srgbClr val="459597"/>
              </a:buClr>
              <a:buFont typeface="Arial" panose="020B0604020202020204" pitchFamily="34" charset="0"/>
              <a:buChar char="•"/>
            </a:pPr>
            <a:endParaRPr lang="en-GB" sz="2000" dirty="0">
              <a:solidFill>
                <a:srgbClr val="414141"/>
              </a:solidFill>
            </a:endParaRPr>
          </a:p>
        </p:txBody>
      </p:sp>
      <p:sp>
        <p:nvSpPr>
          <p:cNvPr id="2" name="TextBox 1">
            <a:extLst>
              <a:ext uri="{FF2B5EF4-FFF2-40B4-BE49-F238E27FC236}">
                <a16:creationId xmlns:a16="http://schemas.microsoft.com/office/drawing/2014/main" id="{C93C2B57-CB30-6AFE-363B-791C02517277}"/>
              </a:ext>
            </a:extLst>
          </p:cNvPr>
          <p:cNvSpPr txBox="1"/>
          <p:nvPr/>
        </p:nvSpPr>
        <p:spPr>
          <a:xfrm>
            <a:off x="7476935" y="179618"/>
            <a:ext cx="4244749" cy="533351"/>
          </a:xfrm>
          <a:prstGeom prst="rect">
            <a:avLst/>
          </a:prstGeom>
          <a:noFill/>
        </p:spPr>
        <p:txBody>
          <a:bodyPr wrap="square">
            <a:spAutoFit/>
          </a:bodyPr>
          <a:lstStyle/>
          <a:p>
            <a:pPr>
              <a:lnSpc>
                <a:spcPts val="3620"/>
              </a:lnSpc>
            </a:pPr>
            <a:r>
              <a:rPr lang="en-GB" sz="2800" b="1" dirty="0">
                <a:solidFill>
                  <a:srgbClr val="459597"/>
                </a:solidFill>
              </a:rPr>
              <a:t>Learning Objectives</a:t>
            </a:r>
            <a:endParaRPr lang="en-GB" sz="2800" dirty="0">
              <a:solidFill>
                <a:srgbClr val="459597"/>
              </a:solidFill>
            </a:endParaRPr>
          </a:p>
        </p:txBody>
      </p:sp>
    </p:spTree>
    <p:extLst>
      <p:ext uri="{BB962C8B-B14F-4D97-AF65-F5344CB8AC3E}">
        <p14:creationId xmlns:p14="http://schemas.microsoft.com/office/powerpoint/2010/main" val="648164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1" name="Segnaposto immagine 5" descr="Immagine che contiene scale, edificio, corrimano, muro&#10;&#10;Il contenuto generato dall'IA potrebbe non essere corretto.">
            <a:extLst>
              <a:ext uri="{FF2B5EF4-FFF2-40B4-BE49-F238E27FC236}">
                <a16:creationId xmlns:a16="http://schemas.microsoft.com/office/drawing/2014/main" id="{AA5A294C-2AC6-4409-A0ED-97ED6CA3CBC9}"/>
              </a:ext>
            </a:extLst>
          </p:cNvPr>
          <p:cNvPicPr>
            <a:picLocks noGrp="1" noChangeAspect="1"/>
          </p:cNvPicPr>
          <p:nvPr>
            <p:ph type="pic" sz="quarter" idx="19"/>
          </p:nvPr>
        </p:nvPicPr>
        <p:blipFill>
          <a:blip r:embed="rId2"/>
          <a:srcRect l="2042" r="2042"/>
          <a:stretch>
            <a:fillRect/>
          </a:stretch>
        </p:blipFill>
        <p:spPr/>
      </p:pic>
      <p:sp>
        <p:nvSpPr>
          <p:cNvPr id="2" name="Text Placeholder 1">
            <a:extLst>
              <a:ext uri="{FF2B5EF4-FFF2-40B4-BE49-F238E27FC236}">
                <a16:creationId xmlns:a16="http://schemas.microsoft.com/office/drawing/2014/main" id="{BA477325-FD39-810A-DCCC-E2BC43119A96}"/>
              </a:ext>
            </a:extLst>
          </p:cNvPr>
          <p:cNvSpPr>
            <a:spLocks noGrp="1"/>
          </p:cNvSpPr>
          <p:nvPr>
            <p:ph type="body" sz="quarter" idx="16"/>
          </p:nvPr>
        </p:nvSpPr>
        <p:spPr>
          <a:xfrm>
            <a:off x="733931" y="2695992"/>
            <a:ext cx="3663257" cy="3066422"/>
          </a:xfrm>
        </p:spPr>
        <p:txBody>
          <a:bodyPr>
            <a:noAutofit/>
          </a:bodyPr>
          <a:lstStyle/>
          <a:p>
            <a:pPr>
              <a:lnSpc>
                <a:spcPts val="3900"/>
              </a:lnSpc>
            </a:pPr>
            <a:r>
              <a:rPr lang="en-GB" sz="4000" dirty="0"/>
              <a:t>Smart Starts – Adapting Buildings &amp; Using Pre-Built Units</a:t>
            </a:r>
          </a:p>
          <a:p>
            <a:pPr>
              <a:lnSpc>
                <a:spcPts val="3900"/>
              </a:lnSpc>
            </a:pPr>
            <a:endParaRPr lang="en-GB" sz="4000" dirty="0"/>
          </a:p>
        </p:txBody>
      </p:sp>
      <p:sp>
        <p:nvSpPr>
          <p:cNvPr id="3" name="Text Placeholder 2">
            <a:extLst>
              <a:ext uri="{FF2B5EF4-FFF2-40B4-BE49-F238E27FC236}">
                <a16:creationId xmlns:a16="http://schemas.microsoft.com/office/drawing/2014/main" id="{A9176FE3-F725-B493-6590-4D70990DBECD}"/>
              </a:ext>
            </a:extLst>
          </p:cNvPr>
          <p:cNvSpPr>
            <a:spLocks noGrp="1"/>
          </p:cNvSpPr>
          <p:nvPr>
            <p:ph type="body" sz="quarter" idx="17"/>
          </p:nvPr>
        </p:nvSpPr>
        <p:spPr>
          <a:xfrm>
            <a:off x="733931" y="1095586"/>
            <a:ext cx="5362069" cy="582221"/>
          </a:xfrm>
        </p:spPr>
        <p:txBody>
          <a:bodyPr/>
          <a:lstStyle/>
          <a:p>
            <a:r>
              <a:rPr lang="en-IE" sz="6600" b="1" dirty="0"/>
              <a:t>Section 1</a:t>
            </a:r>
            <a:endParaRPr lang="en-GB" sz="6600" b="1" dirty="0"/>
          </a:p>
        </p:txBody>
      </p:sp>
      <p:sp>
        <p:nvSpPr>
          <p:cNvPr id="8" name="Text Placeholder 7">
            <a:extLst>
              <a:ext uri="{FF2B5EF4-FFF2-40B4-BE49-F238E27FC236}">
                <a16:creationId xmlns:a16="http://schemas.microsoft.com/office/drawing/2014/main" id="{D45A6D4E-2928-D5EE-BDCC-6231AE61993A}"/>
              </a:ext>
            </a:extLst>
          </p:cNvPr>
          <p:cNvSpPr>
            <a:spLocks noGrp="1"/>
          </p:cNvSpPr>
          <p:nvPr>
            <p:ph type="body" sz="quarter" idx="65"/>
          </p:nvPr>
        </p:nvSpPr>
        <p:spPr>
          <a:xfrm>
            <a:off x="8485094" y="1451578"/>
            <a:ext cx="3706906" cy="452458"/>
          </a:xfrm>
          <a:solidFill>
            <a:srgbClr val="EC7C69"/>
          </a:solidFill>
        </p:spPr>
        <p:txBody>
          <a:bodyPr/>
          <a:lstStyle/>
          <a:p>
            <a:pPr algn="ctr"/>
            <a:r>
              <a:rPr lang="en-IE" sz="1200" dirty="0">
                <a:latin typeface="Calibri"/>
                <a:ea typeface="Calibri"/>
                <a:cs typeface="Calibri"/>
              </a:rPr>
              <a:t>Photo Credit: Camera a Sud, Bovino</a:t>
            </a:r>
            <a:endParaRPr lang="en-IE" sz="1200" dirty="0"/>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5</a:t>
            </a:fld>
            <a:endParaRPr lang="fr-CA" sz="1200" dirty="0"/>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3801510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pic>
        <p:nvPicPr>
          <p:cNvPr id="7" name="Picture Placeholder 6" descr="A chandelier with a candle&#10;&#10;AI-generated content may be incorrect.">
            <a:extLst>
              <a:ext uri="{FF2B5EF4-FFF2-40B4-BE49-F238E27FC236}">
                <a16:creationId xmlns:a16="http://schemas.microsoft.com/office/drawing/2014/main" id="{D426A3B3-71AC-C0B9-D998-DA13D7610E65}"/>
              </a:ext>
            </a:extLst>
          </p:cNvPr>
          <p:cNvPicPr>
            <a:picLocks noGrp="1" noChangeAspect="1"/>
          </p:cNvPicPr>
          <p:nvPr>
            <p:ph type="pic" sz="quarter" idx="67"/>
          </p:nvPr>
        </p:nvPicPr>
        <p:blipFill>
          <a:blip r:embed="rId2"/>
          <a:srcRect t="811" b="811"/>
          <a:stretch>
            <a:fillRect/>
          </a:stretch>
        </p:blipFill>
        <p:spPr/>
      </p:pic>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7826187" y="1618150"/>
            <a:ext cx="3694643" cy="870198"/>
          </a:xfrm>
        </p:spPr>
        <p:txBody>
          <a:bodyPr/>
          <a:lstStyle/>
          <a:p>
            <a:pPr>
              <a:lnSpc>
                <a:spcPts val="3240"/>
              </a:lnSpc>
            </a:pPr>
            <a:r>
              <a:rPr lang="en-GB" sz="3200" dirty="0"/>
              <a:t>Smart Starts - Adapting Buildings &amp; Using Pre-Built Units</a:t>
            </a:r>
          </a:p>
          <a:p>
            <a:pPr>
              <a:lnSpc>
                <a:spcPts val="3240"/>
              </a:lnSpc>
            </a:pPr>
            <a:endParaRPr lang="en-GB" sz="3200" dirty="0"/>
          </a:p>
          <a:p>
            <a:pPr>
              <a:lnSpc>
                <a:spcPts val="3240"/>
              </a:lnSpc>
            </a:pPr>
            <a:endParaRPr lang="en-GB" sz="3200" dirty="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Section 1</a:t>
            </a:r>
          </a:p>
        </p:txBody>
      </p:sp>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a:t>
            </a:fld>
            <a:endParaRPr lang="fr-CA" sz="1200" dirty="0"/>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40732" y="3519184"/>
            <a:ext cx="3130702" cy="1373830"/>
          </a:xfrm>
        </p:spPr>
        <p:txBody>
          <a:bodyPr lIns="91440" tIns="45720" rIns="91440" bIns="45720" anchor="t"/>
          <a:lstStyle/>
          <a:p>
            <a:pPr>
              <a:buNone/>
            </a:pPr>
            <a:r>
              <a:rPr lang="en-US" sz="4000" b="1" dirty="0">
                <a:solidFill>
                  <a:srgbClr val="EC7C69"/>
                </a:solidFill>
              </a:rPr>
              <a:t>Overview:</a:t>
            </a:r>
            <a:endParaRPr lang="en-US" sz="4000" dirty="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4076822" y="4291827"/>
            <a:ext cx="7644985"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60"/>
              </a:lnSpc>
            </a:pPr>
            <a:r>
              <a:rPr lang="en-IE" sz="2000" dirty="0"/>
              <a:t>By repurposing existing structures -such as barns, historic homes, or disused schools -you can reduce environmental impact, preserve local heritage, and lower construction costs. Modular, transportable, and prefabricated units offer additional flexibility, enabling faster setup and adaptability to different terrains or seasonal needs. Understanding how to transform these spaces into welcoming, functional accommodations is key to unlocking the potential of overlooked areas and contributing to sustainable rural regeneration.</a:t>
            </a:r>
          </a:p>
          <a:p>
            <a:pPr>
              <a:lnSpc>
                <a:spcPts val="2060"/>
              </a:lnSpc>
            </a:pPr>
            <a:endParaRPr lang="en-IE" sz="2000" dirty="0"/>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59108" y="4291827"/>
            <a:ext cx="3519937"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This section is crucial because designing accommodation in rural or underutilized areas requires creative solutions that are both context-sensitive and resource-efficient. </a:t>
            </a:r>
            <a:endParaRPr lang="en-IE" dirty="0"/>
          </a:p>
        </p:txBody>
      </p:sp>
      <p:sp>
        <p:nvSpPr>
          <p:cNvPr id="9" name="Text Placeholder 7">
            <a:extLst>
              <a:ext uri="{FF2B5EF4-FFF2-40B4-BE49-F238E27FC236}">
                <a16:creationId xmlns:a16="http://schemas.microsoft.com/office/drawing/2014/main" id="{E0FA48AE-5BFE-CED5-38B9-5D6312B6B077}"/>
              </a:ext>
            </a:extLst>
          </p:cNvPr>
          <p:cNvSpPr txBox="1">
            <a:spLocks/>
          </p:cNvSpPr>
          <p:nvPr/>
        </p:nvSpPr>
        <p:spPr>
          <a:xfrm>
            <a:off x="-1" y="178005"/>
            <a:ext cx="287767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E" sz="1200" dirty="0">
                <a:solidFill>
                  <a:schemeClr val="bg1"/>
                </a:solidFill>
                <a:latin typeface="Calibri"/>
                <a:ea typeface="Calibri"/>
                <a:cs typeface="Calibri"/>
              </a:rPr>
              <a:t>Photo Credit: : </a:t>
            </a:r>
            <a:r>
              <a:rPr lang="en-IE" sz="1200" dirty="0" err="1">
                <a:solidFill>
                  <a:schemeClr val="bg1"/>
                </a:solidFill>
                <a:latin typeface="Calibri"/>
                <a:ea typeface="Calibri"/>
                <a:cs typeface="Calibri"/>
              </a:rPr>
              <a:t>Meridaunia</a:t>
            </a:r>
            <a:endParaRPr lang="en-IE" sz="1200" dirty="0">
              <a:solidFill>
                <a:schemeClr val="bg1"/>
              </a:solidFill>
              <a:latin typeface="Calibri"/>
              <a:ea typeface="Calibri"/>
              <a:cs typeface="Calibri"/>
            </a:endParaRPr>
          </a:p>
        </p:txBody>
      </p:sp>
    </p:spTree>
    <p:extLst>
      <p:ext uri="{BB962C8B-B14F-4D97-AF65-F5344CB8AC3E}">
        <p14:creationId xmlns:p14="http://schemas.microsoft.com/office/powerpoint/2010/main" val="1164802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EFBB2-ECF1-3EAB-F402-85C92530B997}"/>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5A24460-EC5F-02A8-8BFB-622B40009261}"/>
              </a:ext>
            </a:extLst>
          </p:cNvPr>
          <p:cNvSpPr txBox="1">
            <a:spLocks/>
          </p:cNvSpPr>
          <p:nvPr/>
        </p:nvSpPr>
        <p:spPr>
          <a:xfrm>
            <a:off x="629645" y="30777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Introduction - Smart Starts – Adapting Buildings &amp; Using Pre-Built Units</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5F1545BD-E455-84BA-F90C-B7595712A158}"/>
              </a:ext>
            </a:extLst>
          </p:cNvPr>
          <p:cNvCxnSpPr>
            <a:cxnSpLocks/>
          </p:cNvCxnSpPr>
          <p:nvPr/>
        </p:nvCxnSpPr>
        <p:spPr>
          <a:xfrm>
            <a:off x="0" y="1468710"/>
            <a:ext cx="763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BB94895A-0A35-FF41-1465-D835B90448ED}"/>
              </a:ext>
            </a:extLst>
          </p:cNvPr>
          <p:cNvSpPr txBox="1">
            <a:spLocks/>
          </p:cNvSpPr>
          <p:nvPr/>
        </p:nvSpPr>
        <p:spPr>
          <a:xfrm>
            <a:off x="629645" y="1678939"/>
            <a:ext cx="7166818" cy="3902247"/>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80"/>
              </a:lnSpc>
            </a:pPr>
            <a:r>
              <a:rPr lang="it-IT" sz="2200" b="1" dirty="0" err="1">
                <a:solidFill>
                  <a:srgbClr val="414141"/>
                </a:solidFill>
              </a:rPr>
              <a:t>Launching</a:t>
            </a:r>
            <a:r>
              <a:rPr lang="it-IT" sz="2200" b="1" dirty="0">
                <a:solidFill>
                  <a:srgbClr val="414141"/>
                </a:solidFill>
              </a:rPr>
              <a:t> a </a:t>
            </a:r>
            <a:r>
              <a:rPr lang="it-IT" sz="2200" b="1" dirty="0" err="1">
                <a:solidFill>
                  <a:srgbClr val="414141"/>
                </a:solidFill>
              </a:rPr>
              <a:t>sustainable</a:t>
            </a:r>
            <a:r>
              <a:rPr lang="it-IT" sz="2200" b="1" dirty="0">
                <a:solidFill>
                  <a:srgbClr val="414141"/>
                </a:solidFill>
              </a:rPr>
              <a:t> and </a:t>
            </a:r>
            <a:r>
              <a:rPr lang="it-IT" sz="2200" b="1" dirty="0" err="1">
                <a:solidFill>
                  <a:srgbClr val="414141"/>
                </a:solidFill>
              </a:rPr>
              <a:t>distinctive</a:t>
            </a:r>
            <a:r>
              <a:rPr lang="it-IT" sz="2200" b="1" dirty="0">
                <a:solidFill>
                  <a:srgbClr val="414141"/>
                </a:solidFill>
              </a:rPr>
              <a:t> </a:t>
            </a:r>
            <a:r>
              <a:rPr lang="it-IT" sz="2200" b="1" dirty="0" err="1">
                <a:solidFill>
                  <a:srgbClr val="414141"/>
                </a:solidFill>
              </a:rPr>
              <a:t>accommodation</a:t>
            </a:r>
            <a:r>
              <a:rPr lang="it-IT" sz="2200" b="1" dirty="0">
                <a:solidFill>
                  <a:srgbClr val="414141"/>
                </a:solidFill>
              </a:rPr>
              <a:t> business</a:t>
            </a:r>
            <a:r>
              <a:rPr lang="it-IT" sz="2200" dirty="0">
                <a:solidFill>
                  <a:srgbClr val="414141"/>
                </a:solidFill>
              </a:rPr>
              <a:t> </a:t>
            </a:r>
            <a:r>
              <a:rPr lang="it-IT" sz="2200" dirty="0" err="1">
                <a:solidFill>
                  <a:srgbClr val="414141"/>
                </a:solidFill>
              </a:rPr>
              <a:t>often</a:t>
            </a:r>
            <a:r>
              <a:rPr lang="it-IT" sz="2200" dirty="0">
                <a:solidFill>
                  <a:srgbClr val="414141"/>
                </a:solidFill>
              </a:rPr>
              <a:t> starts </a:t>
            </a:r>
            <a:r>
              <a:rPr lang="it-IT" sz="2200" dirty="0" err="1">
                <a:solidFill>
                  <a:srgbClr val="414141"/>
                </a:solidFill>
              </a:rPr>
              <a:t>not</a:t>
            </a:r>
            <a:r>
              <a:rPr lang="it-IT" sz="2200" dirty="0">
                <a:solidFill>
                  <a:srgbClr val="414141"/>
                </a:solidFill>
              </a:rPr>
              <a:t> by building from scratch, </a:t>
            </a:r>
            <a:r>
              <a:rPr lang="it-IT" sz="2200" dirty="0" err="1">
                <a:solidFill>
                  <a:srgbClr val="414141"/>
                </a:solidFill>
              </a:rPr>
              <a:t>but</a:t>
            </a:r>
            <a:r>
              <a:rPr lang="it-IT" sz="2200" dirty="0">
                <a:solidFill>
                  <a:srgbClr val="414141"/>
                </a:solidFill>
              </a:rPr>
              <a:t> by </a:t>
            </a:r>
            <a:r>
              <a:rPr lang="it-IT" sz="2200" b="1" dirty="0" err="1">
                <a:solidFill>
                  <a:srgbClr val="414141"/>
                </a:solidFill>
              </a:rPr>
              <a:t>reimagining</a:t>
            </a:r>
            <a:r>
              <a:rPr lang="it-IT" sz="2200" b="1" dirty="0">
                <a:solidFill>
                  <a:srgbClr val="414141"/>
                </a:solidFill>
              </a:rPr>
              <a:t> </a:t>
            </a:r>
            <a:r>
              <a:rPr lang="it-IT" sz="2200" b="1" dirty="0" err="1">
                <a:solidFill>
                  <a:srgbClr val="414141"/>
                </a:solidFill>
              </a:rPr>
              <a:t>what</a:t>
            </a:r>
            <a:r>
              <a:rPr lang="it-IT" sz="2200" b="1" dirty="0">
                <a:solidFill>
                  <a:srgbClr val="414141"/>
                </a:solidFill>
              </a:rPr>
              <a:t> </a:t>
            </a:r>
            <a:r>
              <a:rPr lang="it-IT" sz="2200" b="1" dirty="0" err="1">
                <a:solidFill>
                  <a:srgbClr val="414141"/>
                </a:solidFill>
              </a:rPr>
              <a:t>already</a:t>
            </a:r>
            <a:r>
              <a:rPr lang="it-IT" sz="2200" b="1" dirty="0">
                <a:solidFill>
                  <a:srgbClr val="414141"/>
                </a:solidFill>
              </a:rPr>
              <a:t> </a:t>
            </a:r>
            <a:r>
              <a:rPr lang="it-IT" sz="2200" b="1" dirty="0" err="1">
                <a:solidFill>
                  <a:srgbClr val="414141"/>
                </a:solidFill>
              </a:rPr>
              <a:t>exists</a:t>
            </a:r>
            <a:r>
              <a:rPr lang="it-IT" sz="2200" dirty="0">
                <a:solidFill>
                  <a:srgbClr val="414141"/>
                </a:solidFill>
              </a:rPr>
              <a:t>. </a:t>
            </a:r>
            <a:r>
              <a:rPr lang="it-IT" sz="2200" dirty="0" err="1">
                <a:solidFill>
                  <a:srgbClr val="414141"/>
                </a:solidFill>
              </a:rPr>
              <a:t>Across</a:t>
            </a:r>
            <a:r>
              <a:rPr lang="it-IT" sz="2200" dirty="0">
                <a:solidFill>
                  <a:srgbClr val="414141"/>
                </a:solidFill>
              </a:rPr>
              <a:t> Europe, rural </a:t>
            </a:r>
            <a:r>
              <a:rPr lang="it-IT" sz="2200" dirty="0" err="1">
                <a:solidFill>
                  <a:srgbClr val="414141"/>
                </a:solidFill>
              </a:rPr>
              <a:t>villages</a:t>
            </a:r>
            <a:r>
              <a:rPr lang="it-IT" sz="2200" dirty="0">
                <a:solidFill>
                  <a:srgbClr val="414141"/>
                </a:solidFill>
              </a:rPr>
              <a:t>, </a:t>
            </a:r>
            <a:r>
              <a:rPr lang="it-IT" sz="2200" dirty="0" err="1">
                <a:solidFill>
                  <a:srgbClr val="414141"/>
                </a:solidFill>
              </a:rPr>
              <a:t>forgotten</a:t>
            </a:r>
            <a:r>
              <a:rPr lang="it-IT" sz="2200" dirty="0">
                <a:solidFill>
                  <a:srgbClr val="414141"/>
                </a:solidFill>
              </a:rPr>
              <a:t> </a:t>
            </a:r>
            <a:r>
              <a:rPr lang="it-IT" sz="2200" dirty="0" err="1">
                <a:solidFill>
                  <a:srgbClr val="414141"/>
                </a:solidFill>
              </a:rPr>
              <a:t>structures</a:t>
            </a:r>
            <a:r>
              <a:rPr lang="it-IT" sz="2200" dirty="0">
                <a:solidFill>
                  <a:srgbClr val="414141"/>
                </a:solidFill>
              </a:rPr>
              <a:t>, and open </a:t>
            </a:r>
            <a:r>
              <a:rPr lang="it-IT" sz="2200" dirty="0" err="1">
                <a:solidFill>
                  <a:srgbClr val="414141"/>
                </a:solidFill>
              </a:rPr>
              <a:t>landscapes</a:t>
            </a:r>
            <a:r>
              <a:rPr lang="it-IT" sz="2200" dirty="0">
                <a:solidFill>
                  <a:srgbClr val="414141"/>
                </a:solidFill>
              </a:rPr>
              <a:t> </a:t>
            </a:r>
            <a:r>
              <a:rPr lang="it-IT" sz="2200" dirty="0" err="1">
                <a:solidFill>
                  <a:srgbClr val="414141"/>
                </a:solidFill>
              </a:rPr>
              <a:t>hold</a:t>
            </a:r>
            <a:r>
              <a:rPr lang="it-IT" sz="2200" dirty="0">
                <a:solidFill>
                  <a:srgbClr val="414141"/>
                </a:solidFill>
              </a:rPr>
              <a:t> </a:t>
            </a:r>
            <a:r>
              <a:rPr lang="it-IT" sz="2200" dirty="0" err="1">
                <a:solidFill>
                  <a:srgbClr val="414141"/>
                </a:solidFill>
              </a:rPr>
              <a:t>untapped</a:t>
            </a:r>
            <a:r>
              <a:rPr lang="it-IT" sz="2200" dirty="0">
                <a:solidFill>
                  <a:srgbClr val="414141"/>
                </a:solidFill>
              </a:rPr>
              <a:t> </a:t>
            </a:r>
            <a:r>
              <a:rPr lang="it-IT" sz="2200" dirty="0" err="1">
                <a:solidFill>
                  <a:srgbClr val="414141"/>
                </a:solidFill>
              </a:rPr>
              <a:t>potential</a:t>
            </a:r>
            <a:r>
              <a:rPr lang="it-IT" sz="2200" dirty="0">
                <a:solidFill>
                  <a:srgbClr val="414141"/>
                </a:solidFill>
              </a:rPr>
              <a:t> for </a:t>
            </a:r>
            <a:r>
              <a:rPr lang="it-IT" sz="2200" dirty="0" err="1">
                <a:solidFill>
                  <a:srgbClr val="414141"/>
                </a:solidFill>
              </a:rPr>
              <a:t>tourism</a:t>
            </a:r>
            <a:r>
              <a:rPr lang="it-IT" sz="2200" dirty="0">
                <a:solidFill>
                  <a:srgbClr val="414141"/>
                </a:solidFill>
              </a:rPr>
              <a:t> </a:t>
            </a:r>
            <a:r>
              <a:rPr lang="it-IT" sz="2200" dirty="0" err="1">
                <a:solidFill>
                  <a:srgbClr val="414141"/>
                </a:solidFill>
              </a:rPr>
              <a:t>that</a:t>
            </a:r>
            <a:r>
              <a:rPr lang="it-IT" sz="2200" dirty="0">
                <a:solidFill>
                  <a:srgbClr val="414141"/>
                </a:solidFill>
              </a:rPr>
              <a:t> </a:t>
            </a:r>
            <a:r>
              <a:rPr lang="it-IT" sz="2200" dirty="0" err="1">
                <a:solidFill>
                  <a:srgbClr val="414141"/>
                </a:solidFill>
              </a:rPr>
              <a:t>is</a:t>
            </a:r>
            <a:r>
              <a:rPr lang="it-IT" sz="2200" dirty="0">
                <a:solidFill>
                  <a:srgbClr val="414141"/>
                </a:solidFill>
              </a:rPr>
              <a:t> </a:t>
            </a:r>
            <a:r>
              <a:rPr lang="it-IT" sz="2200" dirty="0" err="1">
                <a:solidFill>
                  <a:srgbClr val="414141"/>
                </a:solidFill>
              </a:rPr>
              <a:t>both</a:t>
            </a:r>
            <a:r>
              <a:rPr lang="it-IT" sz="2200" dirty="0">
                <a:solidFill>
                  <a:srgbClr val="414141"/>
                </a:solidFill>
              </a:rPr>
              <a:t> </a:t>
            </a:r>
            <a:r>
              <a:rPr lang="it-IT" sz="2200" dirty="0" err="1">
                <a:solidFill>
                  <a:srgbClr val="414141"/>
                </a:solidFill>
              </a:rPr>
              <a:t>meaningful</a:t>
            </a:r>
            <a:r>
              <a:rPr lang="it-IT" sz="2200" dirty="0">
                <a:solidFill>
                  <a:srgbClr val="414141"/>
                </a:solidFill>
              </a:rPr>
              <a:t> and </a:t>
            </a:r>
            <a:r>
              <a:rPr lang="it-IT" sz="2200" dirty="0" err="1">
                <a:solidFill>
                  <a:srgbClr val="414141"/>
                </a:solidFill>
              </a:rPr>
              <a:t>environmentally</a:t>
            </a:r>
            <a:r>
              <a:rPr lang="it-IT" sz="2200" dirty="0">
                <a:solidFill>
                  <a:srgbClr val="414141"/>
                </a:solidFill>
              </a:rPr>
              <a:t> </a:t>
            </a:r>
            <a:r>
              <a:rPr lang="it-IT" sz="2200" dirty="0" err="1">
                <a:solidFill>
                  <a:srgbClr val="414141"/>
                </a:solidFill>
              </a:rPr>
              <a:t>responsible</a:t>
            </a:r>
            <a:r>
              <a:rPr lang="it-IT" sz="2200" dirty="0">
                <a:solidFill>
                  <a:srgbClr val="414141"/>
                </a:solidFill>
              </a:rPr>
              <a:t>. </a:t>
            </a:r>
            <a:r>
              <a:rPr lang="it-IT" sz="2200" dirty="0" err="1">
                <a:solidFill>
                  <a:srgbClr val="414141"/>
                </a:solidFill>
              </a:rPr>
              <a:t>Whether</a:t>
            </a:r>
            <a:r>
              <a:rPr lang="it-IT" sz="2200" dirty="0">
                <a:solidFill>
                  <a:srgbClr val="414141"/>
                </a:solidFill>
              </a:rPr>
              <a:t> </a:t>
            </a:r>
            <a:r>
              <a:rPr lang="it-IT" sz="2200" dirty="0" err="1">
                <a:solidFill>
                  <a:srgbClr val="414141"/>
                </a:solidFill>
              </a:rPr>
              <a:t>you’re</a:t>
            </a:r>
            <a:r>
              <a:rPr lang="it-IT" sz="2200" dirty="0">
                <a:solidFill>
                  <a:srgbClr val="414141"/>
                </a:solidFill>
              </a:rPr>
              <a:t> </a:t>
            </a:r>
            <a:r>
              <a:rPr lang="it-IT" sz="2200" dirty="0" err="1">
                <a:solidFill>
                  <a:srgbClr val="414141"/>
                </a:solidFill>
              </a:rPr>
              <a:t>considering</a:t>
            </a:r>
            <a:r>
              <a:rPr lang="it-IT" sz="2200" dirty="0">
                <a:solidFill>
                  <a:srgbClr val="414141"/>
                </a:solidFill>
              </a:rPr>
              <a:t> </a:t>
            </a:r>
            <a:r>
              <a:rPr lang="it-IT" sz="2200" b="1" dirty="0" err="1">
                <a:solidFill>
                  <a:srgbClr val="414141"/>
                </a:solidFill>
              </a:rPr>
              <a:t>restoring</a:t>
            </a:r>
            <a:r>
              <a:rPr lang="it-IT" sz="2200" b="1" dirty="0">
                <a:solidFill>
                  <a:srgbClr val="414141"/>
                </a:solidFill>
              </a:rPr>
              <a:t> a </a:t>
            </a:r>
            <a:r>
              <a:rPr lang="it-IT" sz="2200" b="1" dirty="0" err="1">
                <a:solidFill>
                  <a:srgbClr val="414141"/>
                </a:solidFill>
              </a:rPr>
              <a:t>heritage</a:t>
            </a:r>
            <a:r>
              <a:rPr lang="it-IT" sz="2200" b="1" dirty="0">
                <a:solidFill>
                  <a:srgbClr val="414141"/>
                </a:solidFill>
              </a:rPr>
              <a:t> home</a:t>
            </a:r>
            <a:r>
              <a:rPr lang="it-IT" sz="2200" dirty="0">
                <a:solidFill>
                  <a:srgbClr val="414141"/>
                </a:solidFill>
              </a:rPr>
              <a:t>, </a:t>
            </a:r>
            <a:r>
              <a:rPr lang="it-IT" sz="2200" b="1" dirty="0" err="1">
                <a:solidFill>
                  <a:srgbClr val="414141"/>
                </a:solidFill>
              </a:rPr>
              <a:t>transforming</a:t>
            </a:r>
            <a:r>
              <a:rPr lang="it-IT" sz="2200" b="1" dirty="0">
                <a:solidFill>
                  <a:srgbClr val="414141"/>
                </a:solidFill>
              </a:rPr>
              <a:t> a </a:t>
            </a:r>
            <a:r>
              <a:rPr lang="it-IT" sz="2200" b="1" dirty="0" err="1">
                <a:solidFill>
                  <a:srgbClr val="414141"/>
                </a:solidFill>
              </a:rPr>
              <a:t>disused</a:t>
            </a:r>
            <a:r>
              <a:rPr lang="it-IT" sz="2200" b="1" dirty="0">
                <a:solidFill>
                  <a:srgbClr val="414141"/>
                </a:solidFill>
              </a:rPr>
              <a:t> public building</a:t>
            </a:r>
            <a:r>
              <a:rPr lang="it-IT" sz="2200" dirty="0">
                <a:solidFill>
                  <a:srgbClr val="414141"/>
                </a:solidFill>
              </a:rPr>
              <a:t>, or </a:t>
            </a:r>
            <a:r>
              <a:rPr lang="it-IT" sz="2200" b="1" dirty="0" err="1">
                <a:solidFill>
                  <a:srgbClr val="414141"/>
                </a:solidFill>
              </a:rPr>
              <a:t>placing</a:t>
            </a:r>
            <a:r>
              <a:rPr lang="it-IT" sz="2200" b="1" dirty="0">
                <a:solidFill>
                  <a:srgbClr val="414141"/>
                </a:solidFill>
              </a:rPr>
              <a:t> modular </a:t>
            </a:r>
            <a:r>
              <a:rPr lang="it-IT" sz="2200" b="1" dirty="0" err="1">
                <a:solidFill>
                  <a:srgbClr val="414141"/>
                </a:solidFill>
              </a:rPr>
              <a:t>units</a:t>
            </a:r>
            <a:r>
              <a:rPr lang="it-IT" sz="2200" dirty="0">
                <a:solidFill>
                  <a:srgbClr val="414141"/>
                </a:solidFill>
              </a:rPr>
              <a:t> in </a:t>
            </a:r>
            <a:r>
              <a:rPr lang="it-IT" sz="2200" dirty="0" err="1">
                <a:solidFill>
                  <a:srgbClr val="414141"/>
                </a:solidFill>
              </a:rPr>
              <a:t>underutilized</a:t>
            </a:r>
            <a:r>
              <a:rPr lang="it-IT" sz="2200" dirty="0">
                <a:solidFill>
                  <a:srgbClr val="414141"/>
                </a:solidFill>
              </a:rPr>
              <a:t> </a:t>
            </a:r>
            <a:r>
              <a:rPr lang="it-IT" sz="2200" dirty="0" err="1">
                <a:solidFill>
                  <a:srgbClr val="414141"/>
                </a:solidFill>
              </a:rPr>
              <a:t>land</a:t>
            </a:r>
            <a:r>
              <a:rPr lang="it-IT" sz="2200" dirty="0">
                <a:solidFill>
                  <a:srgbClr val="414141"/>
                </a:solidFill>
              </a:rPr>
              <a:t>, the first step </a:t>
            </a:r>
            <a:r>
              <a:rPr lang="it-IT" sz="2200" dirty="0" err="1">
                <a:solidFill>
                  <a:srgbClr val="414141"/>
                </a:solidFill>
              </a:rPr>
              <a:t>is</a:t>
            </a:r>
            <a:r>
              <a:rPr lang="it-IT" sz="2200" dirty="0">
                <a:solidFill>
                  <a:srgbClr val="414141"/>
                </a:solidFill>
              </a:rPr>
              <a:t> </a:t>
            </a:r>
            <a:r>
              <a:rPr lang="it-IT" sz="2200" dirty="0" err="1">
                <a:solidFill>
                  <a:srgbClr val="414141"/>
                </a:solidFill>
              </a:rPr>
              <a:t>knowing</a:t>
            </a:r>
            <a:r>
              <a:rPr lang="it-IT" sz="2200" dirty="0">
                <a:solidFill>
                  <a:srgbClr val="414141"/>
                </a:solidFill>
              </a:rPr>
              <a:t> </a:t>
            </a:r>
            <a:r>
              <a:rPr lang="it-IT" sz="2200" dirty="0" err="1">
                <a:solidFill>
                  <a:srgbClr val="414141"/>
                </a:solidFill>
              </a:rPr>
              <a:t>how</a:t>
            </a:r>
            <a:r>
              <a:rPr lang="it-IT" sz="2200" dirty="0">
                <a:solidFill>
                  <a:srgbClr val="414141"/>
                </a:solidFill>
              </a:rPr>
              <a:t> to </a:t>
            </a:r>
            <a:r>
              <a:rPr lang="it-IT" sz="2200" dirty="0" err="1">
                <a:solidFill>
                  <a:srgbClr val="414141"/>
                </a:solidFill>
              </a:rPr>
              <a:t>adapt</a:t>
            </a:r>
            <a:r>
              <a:rPr lang="it-IT" sz="2200" dirty="0">
                <a:solidFill>
                  <a:srgbClr val="414141"/>
                </a:solidFill>
              </a:rPr>
              <a:t> </a:t>
            </a:r>
            <a:r>
              <a:rPr lang="it-IT" sz="2200" dirty="0" err="1">
                <a:solidFill>
                  <a:srgbClr val="414141"/>
                </a:solidFill>
              </a:rPr>
              <a:t>intelligently</a:t>
            </a:r>
            <a:r>
              <a:rPr lang="it-IT" sz="2200" dirty="0">
                <a:solidFill>
                  <a:srgbClr val="414141"/>
                </a:solidFill>
              </a:rPr>
              <a:t> and with </a:t>
            </a:r>
            <a:r>
              <a:rPr lang="it-IT" sz="2200" dirty="0" err="1">
                <a:solidFill>
                  <a:srgbClr val="414141"/>
                </a:solidFill>
              </a:rPr>
              <a:t>purpose</a:t>
            </a:r>
            <a:r>
              <a:rPr lang="it-IT" sz="2200" dirty="0">
                <a:solidFill>
                  <a:srgbClr val="414141"/>
                </a:solidFill>
              </a:rPr>
              <a:t>. </a:t>
            </a:r>
            <a:r>
              <a:rPr lang="it-IT" sz="2200" dirty="0" err="1">
                <a:solidFill>
                  <a:srgbClr val="414141"/>
                </a:solidFill>
              </a:rPr>
              <a:t>This</a:t>
            </a:r>
            <a:r>
              <a:rPr lang="it-IT" sz="2200" dirty="0">
                <a:solidFill>
                  <a:srgbClr val="414141"/>
                </a:solidFill>
              </a:rPr>
              <a:t> </a:t>
            </a:r>
            <a:r>
              <a:rPr lang="it-IT" sz="2200" dirty="0" err="1">
                <a:solidFill>
                  <a:srgbClr val="414141"/>
                </a:solidFill>
              </a:rPr>
              <a:t>section</a:t>
            </a:r>
            <a:r>
              <a:rPr lang="it-IT" sz="2200" dirty="0">
                <a:solidFill>
                  <a:srgbClr val="414141"/>
                </a:solidFill>
              </a:rPr>
              <a:t> </a:t>
            </a:r>
            <a:r>
              <a:rPr lang="it-IT" sz="2200" dirty="0" err="1">
                <a:solidFill>
                  <a:srgbClr val="414141"/>
                </a:solidFill>
              </a:rPr>
              <a:t>introduces</a:t>
            </a:r>
            <a:r>
              <a:rPr lang="it-IT" sz="2200" dirty="0">
                <a:solidFill>
                  <a:srgbClr val="414141"/>
                </a:solidFill>
              </a:rPr>
              <a:t> the core concepts </a:t>
            </a:r>
            <a:r>
              <a:rPr lang="it-IT" sz="2200" dirty="0" err="1">
                <a:solidFill>
                  <a:srgbClr val="414141"/>
                </a:solidFill>
              </a:rPr>
              <a:t>behind</a:t>
            </a:r>
            <a:r>
              <a:rPr lang="it-IT" sz="2200" dirty="0">
                <a:solidFill>
                  <a:srgbClr val="414141"/>
                </a:solidFill>
              </a:rPr>
              <a:t> </a:t>
            </a:r>
            <a:r>
              <a:rPr lang="it-IT" sz="2200" b="1" dirty="0">
                <a:solidFill>
                  <a:srgbClr val="414141"/>
                </a:solidFill>
              </a:rPr>
              <a:t>“smart starts”</a:t>
            </a:r>
            <a:r>
              <a:rPr lang="it-IT" sz="2200" dirty="0">
                <a:solidFill>
                  <a:srgbClr val="414141"/>
                </a:solidFill>
              </a:rPr>
              <a:t> — </a:t>
            </a:r>
            <a:r>
              <a:rPr lang="it-IT" sz="2200" dirty="0" err="1">
                <a:solidFill>
                  <a:srgbClr val="414141"/>
                </a:solidFill>
              </a:rPr>
              <a:t>using</a:t>
            </a:r>
            <a:r>
              <a:rPr lang="it-IT" sz="2200" dirty="0">
                <a:solidFill>
                  <a:srgbClr val="414141"/>
                </a:solidFill>
              </a:rPr>
              <a:t> </a:t>
            </a:r>
            <a:r>
              <a:rPr lang="it-IT" sz="2200" b="1" dirty="0" err="1">
                <a:solidFill>
                  <a:srgbClr val="414141"/>
                </a:solidFill>
              </a:rPr>
              <a:t>existing</a:t>
            </a:r>
            <a:r>
              <a:rPr lang="it-IT" sz="2200" b="1" dirty="0">
                <a:solidFill>
                  <a:srgbClr val="414141"/>
                </a:solidFill>
              </a:rPr>
              <a:t> buildings</a:t>
            </a:r>
            <a:r>
              <a:rPr lang="it-IT" sz="2200" dirty="0">
                <a:solidFill>
                  <a:srgbClr val="414141"/>
                </a:solidFill>
              </a:rPr>
              <a:t> or </a:t>
            </a:r>
            <a:r>
              <a:rPr lang="it-IT" sz="2200" b="1" dirty="0" err="1">
                <a:solidFill>
                  <a:srgbClr val="414141"/>
                </a:solidFill>
              </a:rPr>
              <a:t>pre-built</a:t>
            </a:r>
            <a:r>
              <a:rPr lang="it-IT" sz="2200" b="1" dirty="0">
                <a:solidFill>
                  <a:srgbClr val="414141"/>
                </a:solidFill>
              </a:rPr>
              <a:t> </a:t>
            </a:r>
            <a:r>
              <a:rPr lang="it-IT" sz="2200" b="1" dirty="0" err="1">
                <a:solidFill>
                  <a:srgbClr val="414141"/>
                </a:solidFill>
              </a:rPr>
              <a:t>units</a:t>
            </a:r>
            <a:r>
              <a:rPr lang="it-IT" sz="2200" dirty="0">
                <a:solidFill>
                  <a:srgbClr val="414141"/>
                </a:solidFill>
              </a:rPr>
              <a:t> </a:t>
            </a:r>
            <a:r>
              <a:rPr lang="it-IT" sz="2200" dirty="0" err="1">
                <a:solidFill>
                  <a:srgbClr val="414141"/>
                </a:solidFill>
              </a:rPr>
              <a:t>as</a:t>
            </a:r>
            <a:r>
              <a:rPr lang="it-IT" sz="2200" dirty="0">
                <a:solidFill>
                  <a:srgbClr val="414141"/>
                </a:solidFill>
              </a:rPr>
              <a:t> the </a:t>
            </a:r>
            <a:r>
              <a:rPr lang="it-IT" sz="2200" dirty="0" err="1">
                <a:solidFill>
                  <a:srgbClr val="414141"/>
                </a:solidFill>
              </a:rPr>
              <a:t>foundation</a:t>
            </a:r>
            <a:r>
              <a:rPr lang="it-IT" sz="2200" dirty="0">
                <a:solidFill>
                  <a:srgbClr val="414141"/>
                </a:solidFill>
              </a:rPr>
              <a:t> of </a:t>
            </a:r>
            <a:r>
              <a:rPr lang="it-IT" sz="2200" dirty="0" err="1">
                <a:solidFill>
                  <a:srgbClr val="414141"/>
                </a:solidFill>
              </a:rPr>
              <a:t>your</a:t>
            </a:r>
            <a:r>
              <a:rPr lang="it-IT" sz="2200" dirty="0">
                <a:solidFill>
                  <a:srgbClr val="414141"/>
                </a:solidFill>
              </a:rPr>
              <a:t> alternative </a:t>
            </a:r>
            <a:r>
              <a:rPr lang="it-IT" sz="2200" dirty="0" err="1">
                <a:solidFill>
                  <a:srgbClr val="414141"/>
                </a:solidFill>
              </a:rPr>
              <a:t>accommodation</a:t>
            </a:r>
            <a:r>
              <a:rPr lang="it-IT" sz="2200" dirty="0">
                <a:solidFill>
                  <a:srgbClr val="414141"/>
                </a:solidFill>
              </a:rPr>
              <a:t> project. </a:t>
            </a:r>
          </a:p>
        </p:txBody>
      </p:sp>
      <p:pic>
        <p:nvPicPr>
          <p:cNvPr id="2" name="Picture 1">
            <a:extLst>
              <a:ext uri="{FF2B5EF4-FFF2-40B4-BE49-F238E27FC236}">
                <a16:creationId xmlns:a16="http://schemas.microsoft.com/office/drawing/2014/main" id="{86837B17-0310-CFA0-1922-4CD100B199A6}"/>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15932715" y="-139300"/>
            <a:ext cx="3580276" cy="2659133"/>
          </a:xfrm>
          <a:prstGeom prst="rect">
            <a:avLst/>
          </a:prstGeom>
        </p:spPr>
      </p:pic>
      <p:sp>
        <p:nvSpPr>
          <p:cNvPr id="22" name="Slide Number Placeholder 5">
            <a:extLst>
              <a:ext uri="{FF2B5EF4-FFF2-40B4-BE49-F238E27FC236}">
                <a16:creationId xmlns:a16="http://schemas.microsoft.com/office/drawing/2014/main" id="{D6EE1128-0266-0551-47BE-8DDF96E3EAC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7</a:t>
            </a:fld>
            <a:endParaRPr lang="fr-CA" sz="1200" dirty="0"/>
          </a:p>
        </p:txBody>
      </p:sp>
      <p:sp>
        <p:nvSpPr>
          <p:cNvPr id="3" name="TextBox 2">
            <a:extLst>
              <a:ext uri="{FF2B5EF4-FFF2-40B4-BE49-F238E27FC236}">
                <a16:creationId xmlns:a16="http://schemas.microsoft.com/office/drawing/2014/main" id="{11985189-3C69-77BD-0FC1-A4FE406FE96B}"/>
              </a:ext>
            </a:extLst>
          </p:cNvPr>
          <p:cNvSpPr txBox="1"/>
          <p:nvPr/>
        </p:nvSpPr>
        <p:spPr>
          <a:xfrm>
            <a:off x="629645" y="5888713"/>
            <a:ext cx="7831449" cy="579646"/>
          </a:xfrm>
          <a:prstGeom prst="rect">
            <a:avLst/>
          </a:prstGeom>
          <a:noFill/>
        </p:spPr>
        <p:txBody>
          <a:bodyPr wrap="square" rtlCol="0">
            <a:spAutoFit/>
          </a:bodyPr>
          <a:lstStyle/>
          <a:p>
            <a:pPr>
              <a:lnSpc>
                <a:spcPts val="1860"/>
              </a:lnSpc>
              <a:tabLst>
                <a:tab pos="968375" algn="l"/>
              </a:tabLst>
            </a:pPr>
            <a:r>
              <a:rPr lang="en-IE" b="1" dirty="0">
                <a:solidFill>
                  <a:srgbClr val="414141"/>
                </a:solidFill>
              </a:rPr>
              <a:t>Source: 	</a:t>
            </a:r>
            <a:r>
              <a:rPr lang="en-US" dirty="0" err="1">
                <a:solidFill>
                  <a:srgbClr val="459597"/>
                </a:solidFill>
              </a:rPr>
              <a:t>Dolnicar</a:t>
            </a:r>
            <a:r>
              <a:rPr lang="en-US" dirty="0">
                <a:solidFill>
                  <a:srgbClr val="459597"/>
                </a:solidFill>
              </a:rPr>
              <a:t>, S. (2018). Market Share and Sustainability of Alternative</a:t>
            </a:r>
          </a:p>
          <a:p>
            <a:pPr>
              <a:lnSpc>
                <a:spcPts val="1860"/>
              </a:lnSpc>
              <a:tabLst>
                <a:tab pos="968375" algn="l"/>
              </a:tabLst>
            </a:pPr>
            <a:r>
              <a:rPr lang="en-US" dirty="0">
                <a:solidFill>
                  <a:srgbClr val="459597"/>
                </a:solidFill>
              </a:rPr>
              <a:t>	Tourism Accommodation. Journal of Sustainable Tourism.</a:t>
            </a:r>
            <a:endParaRPr lang="en-IE" dirty="0">
              <a:solidFill>
                <a:srgbClr val="459597"/>
              </a:solidFill>
            </a:endParaRPr>
          </a:p>
        </p:txBody>
      </p:sp>
      <p:sp>
        <p:nvSpPr>
          <p:cNvPr id="6" name="Freeform 5">
            <a:extLst>
              <a:ext uri="{FF2B5EF4-FFF2-40B4-BE49-F238E27FC236}">
                <a16:creationId xmlns:a16="http://schemas.microsoft.com/office/drawing/2014/main" id="{22B554DF-447C-9C4E-6219-78356CDE2BF0}"/>
              </a:ext>
            </a:extLst>
          </p:cNvPr>
          <p:cNvSpPr/>
          <p:nvPr/>
        </p:nvSpPr>
        <p:spPr>
          <a:xfrm rot="10800000">
            <a:off x="8325165" y="0"/>
            <a:ext cx="3577914" cy="4651442"/>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3"/>
            <a:srcRect/>
            <a:stretch>
              <a:fillRect l="-59925" r="-59925"/>
            </a:stretch>
          </a:blipFill>
        </p:spPr>
        <p:txBody>
          <a:bodyPr wrap="square" lIns="0" tIns="0" rIns="0" bIns="0" rtlCol="0">
            <a:noAutofit/>
          </a:bodyPr>
          <a:lstStyle/>
          <a:p>
            <a:endParaRPr>
              <a:solidFill>
                <a:srgbClr val="459597"/>
              </a:solidFill>
            </a:endParaRPr>
          </a:p>
        </p:txBody>
      </p:sp>
      <p:grpSp>
        <p:nvGrpSpPr>
          <p:cNvPr id="7" name="Group 6">
            <a:extLst>
              <a:ext uri="{FF2B5EF4-FFF2-40B4-BE49-F238E27FC236}">
                <a16:creationId xmlns:a16="http://schemas.microsoft.com/office/drawing/2014/main" id="{037B637F-A565-922C-EA76-03EAF56F9A3B}"/>
              </a:ext>
            </a:extLst>
          </p:cNvPr>
          <p:cNvGrpSpPr/>
          <p:nvPr/>
        </p:nvGrpSpPr>
        <p:grpSpPr>
          <a:xfrm>
            <a:off x="9234244" y="432401"/>
            <a:ext cx="2957756" cy="554397"/>
            <a:chOff x="1800741" y="6353467"/>
            <a:chExt cx="3253859" cy="554397"/>
          </a:xfrm>
        </p:grpSpPr>
        <p:sp>
          <p:nvSpPr>
            <p:cNvPr id="12" name="object 3">
              <a:extLst>
                <a:ext uri="{FF2B5EF4-FFF2-40B4-BE49-F238E27FC236}">
                  <a16:creationId xmlns:a16="http://schemas.microsoft.com/office/drawing/2014/main" id="{033D1D5A-BD3D-DE98-C158-B130E1318813}"/>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4" name="Text Placeholder 6">
              <a:extLst>
                <a:ext uri="{FF2B5EF4-FFF2-40B4-BE49-F238E27FC236}">
                  <a16:creationId xmlns:a16="http://schemas.microsoft.com/office/drawing/2014/main" id="{869F7F14-9336-D8B9-D2E7-33758F1A252E}"/>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Photo credit: Gaia's Spheres B&amp;B, Italy</a:t>
              </a:r>
            </a:p>
          </p:txBody>
        </p:sp>
      </p:grpSp>
      <p:pic>
        <p:nvPicPr>
          <p:cNvPr id="16" name="Picture 15">
            <a:extLst>
              <a:ext uri="{FF2B5EF4-FFF2-40B4-BE49-F238E27FC236}">
                <a16:creationId xmlns:a16="http://schemas.microsoft.com/office/drawing/2014/main" id="{FD78DBAC-0071-65E8-7645-2C5D31E48446}"/>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236013" y="4633886"/>
            <a:ext cx="3580276" cy="2659133"/>
          </a:xfrm>
          <a:prstGeom prst="rect">
            <a:avLst/>
          </a:prstGeom>
        </p:spPr>
      </p:pic>
    </p:spTree>
    <p:extLst>
      <p:ext uri="{BB962C8B-B14F-4D97-AF65-F5344CB8AC3E}">
        <p14:creationId xmlns:p14="http://schemas.microsoft.com/office/powerpoint/2010/main" val="2587697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810D6-CA25-B517-9749-5BDEBF311541}"/>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8F9EDF83-03D3-936E-0B59-671FF422E79D}"/>
              </a:ext>
            </a:extLst>
          </p:cNvPr>
          <p:cNvSpPr txBox="1">
            <a:spLocks/>
          </p:cNvSpPr>
          <p:nvPr/>
        </p:nvSpPr>
        <p:spPr>
          <a:xfrm>
            <a:off x="629645" y="30777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Introduction - Smart Starts – Adapting Buildings &amp; Using Pre-Built Units</a:t>
            </a:r>
          </a:p>
          <a:p>
            <a:pPr>
              <a:lnSpc>
                <a:spcPts val="3720"/>
              </a:lnSpc>
            </a:pPr>
            <a:endParaRPr lang="en-US" dirty="0"/>
          </a:p>
          <a:p>
            <a:pPr>
              <a:lnSpc>
                <a:spcPts val="3720"/>
              </a:lnSpc>
            </a:pPr>
            <a:endParaRPr lang="en-US" dirty="0"/>
          </a:p>
        </p:txBody>
      </p:sp>
      <p:sp>
        <p:nvSpPr>
          <p:cNvPr id="11" name="Text Placeholder 4">
            <a:extLst>
              <a:ext uri="{FF2B5EF4-FFF2-40B4-BE49-F238E27FC236}">
                <a16:creationId xmlns:a16="http://schemas.microsoft.com/office/drawing/2014/main" id="{B239C830-5C20-037F-673A-3DB54D7629A2}"/>
              </a:ext>
            </a:extLst>
          </p:cNvPr>
          <p:cNvSpPr txBox="1">
            <a:spLocks/>
          </p:cNvSpPr>
          <p:nvPr/>
        </p:nvSpPr>
        <p:spPr>
          <a:xfrm>
            <a:off x="629645" y="1986466"/>
            <a:ext cx="7396755" cy="3902247"/>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80"/>
              </a:lnSpc>
            </a:pPr>
            <a:r>
              <a:rPr lang="it-IT" sz="2200" dirty="0" err="1">
                <a:solidFill>
                  <a:srgbClr val="414141"/>
                </a:solidFill>
              </a:rPr>
              <a:t>You’ll</a:t>
            </a:r>
            <a:r>
              <a:rPr lang="it-IT" sz="2200" dirty="0">
                <a:solidFill>
                  <a:srgbClr val="414141"/>
                </a:solidFill>
              </a:rPr>
              <a:t> </a:t>
            </a:r>
            <a:r>
              <a:rPr lang="it-IT" sz="2200" dirty="0" err="1">
                <a:solidFill>
                  <a:srgbClr val="414141"/>
                </a:solidFill>
              </a:rPr>
              <a:t>learn</a:t>
            </a:r>
            <a:r>
              <a:rPr lang="it-IT" sz="2200" dirty="0">
                <a:solidFill>
                  <a:srgbClr val="414141"/>
                </a:solidFill>
              </a:rPr>
              <a:t> </a:t>
            </a:r>
            <a:r>
              <a:rPr lang="it-IT" sz="2200" dirty="0" err="1">
                <a:solidFill>
                  <a:srgbClr val="414141"/>
                </a:solidFill>
              </a:rPr>
              <a:t>how</a:t>
            </a:r>
            <a:r>
              <a:rPr lang="it-IT" sz="2200" dirty="0">
                <a:solidFill>
                  <a:srgbClr val="414141"/>
                </a:solidFill>
              </a:rPr>
              <a:t> </a:t>
            </a:r>
            <a:r>
              <a:rPr lang="it-IT" sz="2200" b="1" dirty="0" err="1">
                <a:solidFill>
                  <a:srgbClr val="414141"/>
                </a:solidFill>
              </a:rPr>
              <a:t>adaptive</a:t>
            </a:r>
            <a:r>
              <a:rPr lang="it-IT" sz="2200" b="1" dirty="0">
                <a:solidFill>
                  <a:srgbClr val="414141"/>
                </a:solidFill>
              </a:rPr>
              <a:t> </a:t>
            </a:r>
            <a:r>
              <a:rPr lang="it-IT" sz="2200" b="1" dirty="0" err="1">
                <a:solidFill>
                  <a:srgbClr val="414141"/>
                </a:solidFill>
              </a:rPr>
              <a:t>reuse</a:t>
            </a:r>
            <a:r>
              <a:rPr lang="it-IT" sz="2200" dirty="0">
                <a:solidFill>
                  <a:srgbClr val="414141"/>
                </a:solidFill>
              </a:rPr>
              <a:t> </a:t>
            </a:r>
            <a:r>
              <a:rPr lang="it-IT" sz="2200" dirty="0" err="1">
                <a:solidFill>
                  <a:srgbClr val="414141"/>
                </a:solidFill>
              </a:rPr>
              <a:t>preserves</a:t>
            </a:r>
            <a:r>
              <a:rPr lang="it-IT" sz="2200" dirty="0">
                <a:solidFill>
                  <a:srgbClr val="414141"/>
                </a:solidFill>
              </a:rPr>
              <a:t> cultural </a:t>
            </a:r>
            <a:r>
              <a:rPr lang="it-IT" sz="2200" dirty="0" err="1">
                <a:solidFill>
                  <a:srgbClr val="414141"/>
                </a:solidFill>
              </a:rPr>
              <a:t>identity</a:t>
            </a:r>
            <a:r>
              <a:rPr lang="it-IT" sz="2200" dirty="0">
                <a:solidFill>
                  <a:srgbClr val="414141"/>
                </a:solidFill>
              </a:rPr>
              <a:t> </a:t>
            </a:r>
            <a:r>
              <a:rPr lang="it-IT" sz="2200" dirty="0" err="1">
                <a:solidFill>
                  <a:srgbClr val="414141"/>
                </a:solidFill>
              </a:rPr>
              <a:t>while</a:t>
            </a:r>
            <a:r>
              <a:rPr lang="it-IT" sz="2200" dirty="0">
                <a:solidFill>
                  <a:srgbClr val="414141"/>
                </a:solidFill>
              </a:rPr>
              <a:t> </a:t>
            </a:r>
            <a:r>
              <a:rPr lang="it-IT" sz="2200" dirty="0" err="1">
                <a:solidFill>
                  <a:srgbClr val="414141"/>
                </a:solidFill>
              </a:rPr>
              <a:t>adding</a:t>
            </a:r>
            <a:r>
              <a:rPr lang="it-IT" sz="2200" dirty="0">
                <a:solidFill>
                  <a:srgbClr val="414141"/>
                </a:solidFill>
              </a:rPr>
              <a:t> </a:t>
            </a:r>
            <a:r>
              <a:rPr lang="it-IT" sz="2200" dirty="0" err="1">
                <a:solidFill>
                  <a:srgbClr val="414141"/>
                </a:solidFill>
              </a:rPr>
              <a:t>functionality</a:t>
            </a:r>
            <a:r>
              <a:rPr lang="it-IT" sz="2200" dirty="0">
                <a:solidFill>
                  <a:srgbClr val="414141"/>
                </a:solidFill>
              </a:rPr>
              <a:t>, </a:t>
            </a:r>
            <a:r>
              <a:rPr lang="it-IT" sz="2200" dirty="0" err="1">
                <a:solidFill>
                  <a:srgbClr val="414141"/>
                </a:solidFill>
              </a:rPr>
              <a:t>how</a:t>
            </a:r>
            <a:r>
              <a:rPr lang="it-IT" sz="2200" dirty="0">
                <a:solidFill>
                  <a:srgbClr val="414141"/>
                </a:solidFill>
              </a:rPr>
              <a:t> </a:t>
            </a:r>
            <a:r>
              <a:rPr lang="it-IT" sz="2200" b="1" dirty="0" err="1">
                <a:solidFill>
                  <a:srgbClr val="414141"/>
                </a:solidFill>
              </a:rPr>
              <a:t>pre-fabricated</a:t>
            </a:r>
            <a:r>
              <a:rPr lang="it-IT" sz="2200" b="1" dirty="0">
                <a:solidFill>
                  <a:srgbClr val="414141"/>
                </a:solidFill>
              </a:rPr>
              <a:t> and </a:t>
            </a:r>
            <a:r>
              <a:rPr lang="it-IT" sz="2200" b="1" dirty="0" err="1">
                <a:solidFill>
                  <a:srgbClr val="414141"/>
                </a:solidFill>
              </a:rPr>
              <a:t>transportable</a:t>
            </a:r>
            <a:r>
              <a:rPr lang="it-IT" sz="2200" b="1" dirty="0">
                <a:solidFill>
                  <a:srgbClr val="414141"/>
                </a:solidFill>
              </a:rPr>
              <a:t> </a:t>
            </a:r>
            <a:r>
              <a:rPr lang="it-IT" sz="2200" b="1" dirty="0" err="1">
                <a:solidFill>
                  <a:srgbClr val="414141"/>
                </a:solidFill>
              </a:rPr>
              <a:t>structures</a:t>
            </a:r>
            <a:r>
              <a:rPr lang="it-IT" sz="2200" dirty="0">
                <a:solidFill>
                  <a:srgbClr val="414141"/>
                </a:solidFill>
              </a:rPr>
              <a:t> can </a:t>
            </a:r>
            <a:r>
              <a:rPr lang="it-IT" sz="2200" dirty="0" err="1">
                <a:solidFill>
                  <a:srgbClr val="414141"/>
                </a:solidFill>
              </a:rPr>
              <a:t>minimize</a:t>
            </a:r>
            <a:r>
              <a:rPr lang="it-IT" sz="2200" dirty="0">
                <a:solidFill>
                  <a:srgbClr val="414141"/>
                </a:solidFill>
              </a:rPr>
              <a:t> </a:t>
            </a:r>
            <a:r>
              <a:rPr lang="it-IT" sz="2200" dirty="0" err="1">
                <a:solidFill>
                  <a:srgbClr val="414141"/>
                </a:solidFill>
              </a:rPr>
              <a:t>environmental</a:t>
            </a:r>
            <a:r>
              <a:rPr lang="it-IT" sz="2200" dirty="0">
                <a:solidFill>
                  <a:srgbClr val="414141"/>
                </a:solidFill>
              </a:rPr>
              <a:t> impact, and </a:t>
            </a:r>
            <a:r>
              <a:rPr lang="it-IT" sz="2200" dirty="0" err="1">
                <a:solidFill>
                  <a:srgbClr val="414141"/>
                </a:solidFill>
              </a:rPr>
              <a:t>how</a:t>
            </a:r>
            <a:r>
              <a:rPr lang="it-IT" sz="2200" dirty="0">
                <a:solidFill>
                  <a:srgbClr val="414141"/>
                </a:solidFill>
              </a:rPr>
              <a:t> to </a:t>
            </a:r>
            <a:r>
              <a:rPr lang="it-IT" sz="2200" b="1" dirty="0">
                <a:solidFill>
                  <a:srgbClr val="414141"/>
                </a:solidFill>
              </a:rPr>
              <a:t>work </a:t>
            </a:r>
            <a:r>
              <a:rPr lang="it-IT" sz="2200" b="1" dirty="0" err="1">
                <a:solidFill>
                  <a:srgbClr val="414141"/>
                </a:solidFill>
              </a:rPr>
              <a:t>within</a:t>
            </a:r>
            <a:r>
              <a:rPr lang="it-IT" sz="2200" b="1" dirty="0">
                <a:solidFill>
                  <a:srgbClr val="414141"/>
                </a:solidFill>
              </a:rPr>
              <a:t> the </a:t>
            </a:r>
            <a:r>
              <a:rPr lang="it-IT" sz="2200" b="1" dirty="0" err="1">
                <a:solidFill>
                  <a:srgbClr val="414141"/>
                </a:solidFill>
              </a:rPr>
              <a:t>limitations</a:t>
            </a:r>
            <a:r>
              <a:rPr lang="it-IT" sz="2200" dirty="0">
                <a:solidFill>
                  <a:srgbClr val="414141"/>
                </a:solidFill>
              </a:rPr>
              <a:t> of </a:t>
            </a:r>
            <a:r>
              <a:rPr lang="it-IT" sz="2200" dirty="0" err="1">
                <a:solidFill>
                  <a:srgbClr val="414141"/>
                </a:solidFill>
              </a:rPr>
              <a:t>infrastructure</a:t>
            </a:r>
            <a:r>
              <a:rPr lang="it-IT" sz="2200" dirty="0">
                <a:solidFill>
                  <a:srgbClr val="414141"/>
                </a:solidFill>
              </a:rPr>
              <a:t> and </a:t>
            </a:r>
            <a:r>
              <a:rPr lang="it-IT" sz="2200" dirty="0" err="1">
                <a:solidFill>
                  <a:srgbClr val="414141"/>
                </a:solidFill>
              </a:rPr>
              <a:t>zoning</a:t>
            </a:r>
            <a:r>
              <a:rPr lang="it-IT" sz="2200" dirty="0">
                <a:solidFill>
                  <a:srgbClr val="414141"/>
                </a:solidFill>
              </a:rPr>
              <a:t>. From </a:t>
            </a:r>
            <a:r>
              <a:rPr lang="it-IT" sz="2200" b="1" dirty="0" err="1">
                <a:solidFill>
                  <a:srgbClr val="414141"/>
                </a:solidFill>
              </a:rPr>
              <a:t>historic</a:t>
            </a:r>
            <a:r>
              <a:rPr lang="it-IT" sz="2200" b="1" dirty="0">
                <a:solidFill>
                  <a:srgbClr val="414141"/>
                </a:solidFill>
              </a:rPr>
              <a:t> </a:t>
            </a:r>
            <a:r>
              <a:rPr lang="it-IT" sz="2200" b="1" dirty="0" err="1">
                <a:solidFill>
                  <a:srgbClr val="414141"/>
                </a:solidFill>
              </a:rPr>
              <a:t>palazzos</a:t>
            </a:r>
            <a:r>
              <a:rPr lang="it-IT" sz="2200" b="1" dirty="0">
                <a:solidFill>
                  <a:srgbClr val="414141"/>
                </a:solidFill>
              </a:rPr>
              <a:t> in </a:t>
            </a:r>
            <a:r>
              <a:rPr lang="it-IT" sz="2200" b="1" dirty="0" err="1">
                <a:solidFill>
                  <a:srgbClr val="414141"/>
                </a:solidFill>
              </a:rPr>
              <a:t>Italy</a:t>
            </a:r>
            <a:r>
              <a:rPr lang="it-IT" sz="2200" dirty="0">
                <a:solidFill>
                  <a:srgbClr val="414141"/>
                </a:solidFill>
              </a:rPr>
              <a:t> to </a:t>
            </a:r>
            <a:r>
              <a:rPr lang="it-IT" sz="2200" b="1" dirty="0">
                <a:solidFill>
                  <a:srgbClr val="414141"/>
                </a:solidFill>
              </a:rPr>
              <a:t>off-</a:t>
            </a:r>
            <a:r>
              <a:rPr lang="it-IT" sz="2200" b="1" dirty="0" err="1">
                <a:solidFill>
                  <a:srgbClr val="414141"/>
                </a:solidFill>
              </a:rPr>
              <a:t>grid</a:t>
            </a:r>
            <a:r>
              <a:rPr lang="it-IT" sz="2200" b="1" dirty="0">
                <a:solidFill>
                  <a:srgbClr val="414141"/>
                </a:solidFill>
              </a:rPr>
              <a:t> </a:t>
            </a:r>
            <a:r>
              <a:rPr lang="it-IT" sz="2200" b="1" dirty="0" err="1">
                <a:solidFill>
                  <a:srgbClr val="414141"/>
                </a:solidFill>
              </a:rPr>
              <a:t>bubbles</a:t>
            </a:r>
            <a:r>
              <a:rPr lang="it-IT" sz="2200" b="1" dirty="0">
                <a:solidFill>
                  <a:srgbClr val="414141"/>
                </a:solidFill>
              </a:rPr>
              <a:t> in Iceland</a:t>
            </a:r>
            <a:r>
              <a:rPr lang="it-IT" sz="2200" dirty="0">
                <a:solidFill>
                  <a:srgbClr val="414141"/>
                </a:solidFill>
              </a:rPr>
              <a:t>, the case studies in </a:t>
            </a:r>
            <a:r>
              <a:rPr lang="it-IT" sz="2200" dirty="0" err="1">
                <a:solidFill>
                  <a:srgbClr val="414141"/>
                </a:solidFill>
              </a:rPr>
              <a:t>this</a:t>
            </a:r>
            <a:r>
              <a:rPr lang="it-IT" sz="2200" dirty="0">
                <a:solidFill>
                  <a:srgbClr val="414141"/>
                </a:solidFill>
              </a:rPr>
              <a:t> </a:t>
            </a:r>
            <a:r>
              <a:rPr lang="it-IT" sz="2200" dirty="0" err="1">
                <a:solidFill>
                  <a:srgbClr val="414141"/>
                </a:solidFill>
              </a:rPr>
              <a:t>section</a:t>
            </a:r>
            <a:r>
              <a:rPr lang="it-IT" sz="2200" dirty="0">
                <a:solidFill>
                  <a:srgbClr val="414141"/>
                </a:solidFill>
              </a:rPr>
              <a:t> </a:t>
            </a:r>
            <a:r>
              <a:rPr lang="it-IT" sz="2200" dirty="0" err="1">
                <a:solidFill>
                  <a:srgbClr val="414141"/>
                </a:solidFill>
              </a:rPr>
              <a:t>demonstrate</a:t>
            </a:r>
            <a:r>
              <a:rPr lang="it-IT" sz="2200" dirty="0">
                <a:solidFill>
                  <a:srgbClr val="414141"/>
                </a:solidFill>
              </a:rPr>
              <a:t> </a:t>
            </a:r>
            <a:r>
              <a:rPr lang="it-IT" sz="2200" dirty="0" err="1">
                <a:solidFill>
                  <a:srgbClr val="414141"/>
                </a:solidFill>
              </a:rPr>
              <a:t>what’s</a:t>
            </a:r>
            <a:r>
              <a:rPr lang="it-IT" sz="2200" dirty="0">
                <a:solidFill>
                  <a:srgbClr val="414141"/>
                </a:solidFill>
              </a:rPr>
              <a:t> </a:t>
            </a:r>
            <a:r>
              <a:rPr lang="it-IT" sz="2200" dirty="0" err="1">
                <a:solidFill>
                  <a:srgbClr val="414141"/>
                </a:solidFill>
              </a:rPr>
              <a:t>possible</a:t>
            </a:r>
            <a:r>
              <a:rPr lang="it-IT" sz="2200" dirty="0">
                <a:solidFill>
                  <a:srgbClr val="414141"/>
                </a:solidFill>
              </a:rPr>
              <a:t> </a:t>
            </a:r>
            <a:r>
              <a:rPr lang="it-IT" sz="2200" dirty="0" err="1">
                <a:solidFill>
                  <a:srgbClr val="414141"/>
                </a:solidFill>
              </a:rPr>
              <a:t>when</a:t>
            </a:r>
            <a:r>
              <a:rPr lang="it-IT" sz="2200" dirty="0">
                <a:solidFill>
                  <a:srgbClr val="414141"/>
                </a:solidFill>
              </a:rPr>
              <a:t> </a:t>
            </a:r>
            <a:r>
              <a:rPr lang="it-IT" sz="2200" b="1" dirty="0" err="1">
                <a:solidFill>
                  <a:srgbClr val="414141"/>
                </a:solidFill>
              </a:rPr>
              <a:t>creativity</a:t>
            </a:r>
            <a:r>
              <a:rPr lang="it-IT" sz="2200" b="1" dirty="0">
                <a:solidFill>
                  <a:srgbClr val="414141"/>
                </a:solidFill>
              </a:rPr>
              <a:t> </a:t>
            </a:r>
            <a:r>
              <a:rPr lang="it-IT" sz="2200" b="1" dirty="0" err="1">
                <a:solidFill>
                  <a:srgbClr val="414141"/>
                </a:solidFill>
              </a:rPr>
              <a:t>meets</a:t>
            </a:r>
            <a:r>
              <a:rPr lang="it-IT" sz="2200" b="1" dirty="0">
                <a:solidFill>
                  <a:srgbClr val="414141"/>
                </a:solidFill>
              </a:rPr>
              <a:t> </a:t>
            </a:r>
            <a:r>
              <a:rPr lang="it-IT" sz="2200" b="1" dirty="0" err="1">
                <a:solidFill>
                  <a:srgbClr val="414141"/>
                </a:solidFill>
              </a:rPr>
              <a:t>practicality</a:t>
            </a:r>
            <a:r>
              <a:rPr lang="it-IT" sz="2200" dirty="0">
                <a:solidFill>
                  <a:srgbClr val="414141"/>
                </a:solidFill>
              </a:rPr>
              <a:t>.  By the end of </a:t>
            </a:r>
            <a:r>
              <a:rPr lang="it-IT" sz="2200" dirty="0" err="1">
                <a:solidFill>
                  <a:srgbClr val="414141"/>
                </a:solidFill>
              </a:rPr>
              <a:t>this</a:t>
            </a:r>
            <a:r>
              <a:rPr lang="it-IT" sz="2200" dirty="0">
                <a:solidFill>
                  <a:srgbClr val="414141"/>
                </a:solidFill>
              </a:rPr>
              <a:t> </a:t>
            </a:r>
            <a:r>
              <a:rPr lang="it-IT" sz="2200" dirty="0" err="1">
                <a:solidFill>
                  <a:srgbClr val="414141"/>
                </a:solidFill>
              </a:rPr>
              <a:t>section</a:t>
            </a:r>
            <a:r>
              <a:rPr lang="it-IT" sz="2200" dirty="0">
                <a:solidFill>
                  <a:srgbClr val="414141"/>
                </a:solidFill>
              </a:rPr>
              <a:t>, </a:t>
            </a:r>
            <a:r>
              <a:rPr lang="it-IT" sz="2200" dirty="0" err="1">
                <a:solidFill>
                  <a:srgbClr val="414141"/>
                </a:solidFill>
              </a:rPr>
              <a:t>you’ll</a:t>
            </a:r>
            <a:r>
              <a:rPr lang="it-IT" sz="2200" dirty="0">
                <a:solidFill>
                  <a:srgbClr val="414141"/>
                </a:solidFill>
              </a:rPr>
              <a:t> be </a:t>
            </a:r>
            <a:r>
              <a:rPr lang="it-IT" sz="2200" dirty="0" err="1">
                <a:solidFill>
                  <a:srgbClr val="414141"/>
                </a:solidFill>
              </a:rPr>
              <a:t>able</a:t>
            </a:r>
            <a:r>
              <a:rPr lang="it-IT" sz="2200" dirty="0">
                <a:solidFill>
                  <a:srgbClr val="414141"/>
                </a:solidFill>
              </a:rPr>
              <a:t> to </a:t>
            </a:r>
            <a:r>
              <a:rPr lang="it-IT" sz="2200" b="1" dirty="0" err="1">
                <a:solidFill>
                  <a:srgbClr val="414141"/>
                </a:solidFill>
              </a:rPr>
              <a:t>evaluate</a:t>
            </a:r>
            <a:r>
              <a:rPr lang="it-IT" sz="2200" b="1" dirty="0">
                <a:solidFill>
                  <a:srgbClr val="414141"/>
                </a:solidFill>
              </a:rPr>
              <a:t> the </a:t>
            </a:r>
            <a:r>
              <a:rPr lang="it-IT" sz="2200" b="1" dirty="0" err="1">
                <a:solidFill>
                  <a:srgbClr val="414141"/>
                </a:solidFill>
              </a:rPr>
              <a:t>feasibility</a:t>
            </a:r>
            <a:r>
              <a:rPr lang="it-IT" sz="2200" dirty="0">
                <a:solidFill>
                  <a:srgbClr val="414141"/>
                </a:solidFill>
              </a:rPr>
              <a:t> of </a:t>
            </a:r>
            <a:r>
              <a:rPr lang="it-IT" sz="2200" dirty="0" err="1">
                <a:solidFill>
                  <a:srgbClr val="414141"/>
                </a:solidFill>
              </a:rPr>
              <a:t>reusing</a:t>
            </a:r>
            <a:r>
              <a:rPr lang="it-IT" sz="2200" dirty="0">
                <a:solidFill>
                  <a:srgbClr val="414141"/>
                </a:solidFill>
              </a:rPr>
              <a:t> a </a:t>
            </a:r>
            <a:r>
              <a:rPr lang="it-IT" sz="2200" dirty="0" err="1">
                <a:solidFill>
                  <a:srgbClr val="414141"/>
                </a:solidFill>
              </a:rPr>
              <a:t>space</a:t>
            </a:r>
            <a:r>
              <a:rPr lang="it-IT" sz="2200" dirty="0">
                <a:solidFill>
                  <a:srgbClr val="414141"/>
                </a:solidFill>
              </a:rPr>
              <a:t> in </a:t>
            </a:r>
            <a:r>
              <a:rPr lang="it-IT" sz="2200" dirty="0" err="1">
                <a:solidFill>
                  <a:srgbClr val="414141"/>
                </a:solidFill>
              </a:rPr>
              <a:t>your</a:t>
            </a:r>
            <a:r>
              <a:rPr lang="it-IT" sz="2200" dirty="0">
                <a:solidFill>
                  <a:srgbClr val="414141"/>
                </a:solidFill>
              </a:rPr>
              <a:t> community, </a:t>
            </a:r>
            <a:r>
              <a:rPr lang="it-IT" sz="2200" dirty="0" err="1">
                <a:solidFill>
                  <a:srgbClr val="414141"/>
                </a:solidFill>
              </a:rPr>
              <a:t>understand</a:t>
            </a:r>
            <a:r>
              <a:rPr lang="it-IT" sz="2200" dirty="0">
                <a:solidFill>
                  <a:srgbClr val="414141"/>
                </a:solidFill>
              </a:rPr>
              <a:t> the </a:t>
            </a:r>
            <a:r>
              <a:rPr lang="it-IT" sz="2200" dirty="0" err="1">
                <a:solidFill>
                  <a:srgbClr val="414141"/>
                </a:solidFill>
              </a:rPr>
              <a:t>unique</a:t>
            </a:r>
            <a:r>
              <a:rPr lang="it-IT" sz="2200" dirty="0">
                <a:solidFill>
                  <a:srgbClr val="414141"/>
                </a:solidFill>
              </a:rPr>
              <a:t> </a:t>
            </a:r>
            <a:r>
              <a:rPr lang="it-IT" sz="2200" dirty="0" err="1">
                <a:solidFill>
                  <a:srgbClr val="414141"/>
                </a:solidFill>
              </a:rPr>
              <a:t>advantages</a:t>
            </a:r>
            <a:r>
              <a:rPr lang="it-IT" sz="2200" dirty="0">
                <a:solidFill>
                  <a:srgbClr val="414141"/>
                </a:solidFill>
              </a:rPr>
              <a:t> of </a:t>
            </a:r>
            <a:r>
              <a:rPr lang="it-IT" sz="2200" b="1" dirty="0">
                <a:solidFill>
                  <a:srgbClr val="414141"/>
                </a:solidFill>
              </a:rPr>
              <a:t>modular </a:t>
            </a:r>
            <a:r>
              <a:rPr lang="it-IT" sz="2200" b="1" dirty="0" err="1">
                <a:solidFill>
                  <a:srgbClr val="414141"/>
                </a:solidFill>
              </a:rPr>
              <a:t>solutions</a:t>
            </a:r>
            <a:r>
              <a:rPr lang="it-IT" sz="2200" dirty="0">
                <a:solidFill>
                  <a:srgbClr val="414141"/>
                </a:solidFill>
              </a:rPr>
              <a:t>, and </a:t>
            </a:r>
            <a:r>
              <a:rPr lang="it-IT" sz="2200" dirty="0" err="1">
                <a:solidFill>
                  <a:srgbClr val="414141"/>
                </a:solidFill>
              </a:rPr>
              <a:t>begin</a:t>
            </a:r>
            <a:r>
              <a:rPr lang="it-IT" sz="2200" dirty="0">
                <a:solidFill>
                  <a:srgbClr val="414141"/>
                </a:solidFill>
              </a:rPr>
              <a:t> </a:t>
            </a:r>
            <a:r>
              <a:rPr lang="it-IT" sz="2200" dirty="0" err="1">
                <a:solidFill>
                  <a:srgbClr val="414141"/>
                </a:solidFill>
              </a:rPr>
              <a:t>developing</a:t>
            </a:r>
            <a:r>
              <a:rPr lang="it-IT" sz="2200" dirty="0">
                <a:solidFill>
                  <a:srgbClr val="414141"/>
                </a:solidFill>
              </a:rPr>
              <a:t> </a:t>
            </a:r>
            <a:r>
              <a:rPr lang="it-IT" sz="2200" dirty="0" err="1">
                <a:solidFill>
                  <a:srgbClr val="414141"/>
                </a:solidFill>
              </a:rPr>
              <a:t>ideas</a:t>
            </a:r>
            <a:r>
              <a:rPr lang="it-IT" sz="2200" dirty="0">
                <a:solidFill>
                  <a:srgbClr val="414141"/>
                </a:solidFill>
              </a:rPr>
              <a:t> </a:t>
            </a:r>
            <a:r>
              <a:rPr lang="it-IT" sz="2200" dirty="0" err="1">
                <a:solidFill>
                  <a:srgbClr val="414141"/>
                </a:solidFill>
              </a:rPr>
              <a:t>that</a:t>
            </a:r>
            <a:r>
              <a:rPr lang="it-IT" sz="2200" dirty="0">
                <a:solidFill>
                  <a:srgbClr val="414141"/>
                </a:solidFill>
              </a:rPr>
              <a:t> make </a:t>
            </a:r>
            <a:r>
              <a:rPr lang="it-IT" sz="2200" dirty="0" err="1">
                <a:solidFill>
                  <a:srgbClr val="414141"/>
                </a:solidFill>
              </a:rPr>
              <a:t>sense</a:t>
            </a:r>
            <a:r>
              <a:rPr lang="it-IT" sz="2200" dirty="0">
                <a:solidFill>
                  <a:srgbClr val="414141"/>
                </a:solidFill>
              </a:rPr>
              <a:t> for </a:t>
            </a:r>
            <a:r>
              <a:rPr lang="it-IT" sz="2200" dirty="0" err="1">
                <a:solidFill>
                  <a:srgbClr val="414141"/>
                </a:solidFill>
              </a:rPr>
              <a:t>your</a:t>
            </a:r>
            <a:r>
              <a:rPr lang="it-IT" sz="2200" dirty="0">
                <a:solidFill>
                  <a:srgbClr val="414141"/>
                </a:solidFill>
              </a:rPr>
              <a:t> </a:t>
            </a:r>
            <a:r>
              <a:rPr lang="it-IT" sz="2200" b="1" dirty="0" err="1">
                <a:solidFill>
                  <a:srgbClr val="414141"/>
                </a:solidFill>
              </a:rPr>
              <a:t>landscape</a:t>
            </a:r>
            <a:r>
              <a:rPr lang="it-IT" sz="2200" b="1" dirty="0">
                <a:solidFill>
                  <a:srgbClr val="414141"/>
                </a:solidFill>
              </a:rPr>
              <a:t>, budget</a:t>
            </a:r>
            <a:r>
              <a:rPr lang="it-IT" sz="2200" dirty="0">
                <a:solidFill>
                  <a:srgbClr val="414141"/>
                </a:solidFill>
              </a:rPr>
              <a:t>, and </a:t>
            </a:r>
            <a:r>
              <a:rPr lang="it-IT" sz="2200" b="1" dirty="0" err="1">
                <a:solidFill>
                  <a:srgbClr val="414141"/>
                </a:solidFill>
              </a:rPr>
              <a:t>local</a:t>
            </a:r>
            <a:r>
              <a:rPr lang="it-IT" sz="2200" b="1" dirty="0">
                <a:solidFill>
                  <a:srgbClr val="414141"/>
                </a:solidFill>
              </a:rPr>
              <a:t> </a:t>
            </a:r>
            <a:r>
              <a:rPr lang="it-IT" sz="2200" b="1" dirty="0" err="1">
                <a:solidFill>
                  <a:srgbClr val="414141"/>
                </a:solidFill>
              </a:rPr>
              <a:t>context</a:t>
            </a:r>
            <a:r>
              <a:rPr lang="it-IT" sz="2200" dirty="0">
                <a:solidFill>
                  <a:srgbClr val="414141"/>
                </a:solidFill>
              </a:rPr>
              <a:t>.</a:t>
            </a:r>
          </a:p>
        </p:txBody>
      </p:sp>
      <p:pic>
        <p:nvPicPr>
          <p:cNvPr id="2" name="Picture 1">
            <a:extLst>
              <a:ext uri="{FF2B5EF4-FFF2-40B4-BE49-F238E27FC236}">
                <a16:creationId xmlns:a16="http://schemas.microsoft.com/office/drawing/2014/main" id="{5B38A6AB-2570-126C-E43B-F746BE254FC7}"/>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236013" y="4633886"/>
            <a:ext cx="3580276" cy="2659133"/>
          </a:xfrm>
          <a:prstGeom prst="rect">
            <a:avLst/>
          </a:prstGeom>
        </p:spPr>
      </p:pic>
      <p:sp>
        <p:nvSpPr>
          <p:cNvPr id="22" name="Slide Number Placeholder 5">
            <a:extLst>
              <a:ext uri="{FF2B5EF4-FFF2-40B4-BE49-F238E27FC236}">
                <a16:creationId xmlns:a16="http://schemas.microsoft.com/office/drawing/2014/main" id="{C858EF2B-0212-942D-91E3-AD391D001AF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8</a:t>
            </a:fld>
            <a:endParaRPr lang="fr-CA" sz="1200" dirty="0"/>
          </a:p>
        </p:txBody>
      </p:sp>
      <p:cxnSp>
        <p:nvCxnSpPr>
          <p:cNvPr id="4" name="Straight Connector 3">
            <a:extLst>
              <a:ext uri="{FF2B5EF4-FFF2-40B4-BE49-F238E27FC236}">
                <a16:creationId xmlns:a16="http://schemas.microsoft.com/office/drawing/2014/main" id="{CF5233DD-E802-6DD5-3003-02D048D2A702}"/>
              </a:ext>
            </a:extLst>
          </p:cNvPr>
          <p:cNvCxnSpPr>
            <a:cxnSpLocks/>
          </p:cNvCxnSpPr>
          <p:nvPr/>
        </p:nvCxnSpPr>
        <p:spPr>
          <a:xfrm>
            <a:off x="0" y="1468710"/>
            <a:ext cx="763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5" name="Freeform 4">
            <a:extLst>
              <a:ext uri="{FF2B5EF4-FFF2-40B4-BE49-F238E27FC236}">
                <a16:creationId xmlns:a16="http://schemas.microsoft.com/office/drawing/2014/main" id="{AAC7470A-81CE-CFD7-FA2F-27820A14F486}"/>
              </a:ext>
            </a:extLst>
          </p:cNvPr>
          <p:cNvSpPr/>
          <p:nvPr/>
        </p:nvSpPr>
        <p:spPr>
          <a:xfrm rot="10800000">
            <a:off x="8340296" y="0"/>
            <a:ext cx="3577914" cy="4651442"/>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3"/>
            <a:srcRect/>
            <a:stretch>
              <a:fillRect l="-56131" r="-56131"/>
            </a:stretch>
          </a:blipFill>
        </p:spPr>
        <p:txBody>
          <a:bodyPr wrap="square" lIns="0" tIns="0" rIns="0" bIns="0" rtlCol="0">
            <a:noAutofit/>
          </a:bodyPr>
          <a:lstStyle/>
          <a:p>
            <a:endParaRPr>
              <a:solidFill>
                <a:srgbClr val="459597"/>
              </a:solidFill>
            </a:endParaRPr>
          </a:p>
        </p:txBody>
      </p:sp>
      <p:sp>
        <p:nvSpPr>
          <p:cNvPr id="6" name="TextBox 5">
            <a:extLst>
              <a:ext uri="{FF2B5EF4-FFF2-40B4-BE49-F238E27FC236}">
                <a16:creationId xmlns:a16="http://schemas.microsoft.com/office/drawing/2014/main" id="{09DD07F0-AD6C-95A3-1219-256C36296999}"/>
              </a:ext>
            </a:extLst>
          </p:cNvPr>
          <p:cNvSpPr txBox="1"/>
          <p:nvPr/>
        </p:nvSpPr>
        <p:spPr>
          <a:xfrm>
            <a:off x="629645" y="5888713"/>
            <a:ext cx="7831449" cy="579646"/>
          </a:xfrm>
          <a:prstGeom prst="rect">
            <a:avLst/>
          </a:prstGeom>
          <a:noFill/>
        </p:spPr>
        <p:txBody>
          <a:bodyPr wrap="square" rtlCol="0">
            <a:spAutoFit/>
          </a:bodyPr>
          <a:lstStyle/>
          <a:p>
            <a:pPr>
              <a:lnSpc>
                <a:spcPts val="1860"/>
              </a:lnSpc>
              <a:tabLst>
                <a:tab pos="968375" algn="l"/>
              </a:tabLst>
            </a:pPr>
            <a:r>
              <a:rPr lang="en-IE" b="1" dirty="0">
                <a:solidFill>
                  <a:srgbClr val="414141"/>
                </a:solidFill>
              </a:rPr>
              <a:t>Source: 	</a:t>
            </a:r>
            <a:r>
              <a:rPr lang="en-US" dirty="0" err="1">
                <a:solidFill>
                  <a:srgbClr val="459597"/>
                </a:solidFill>
              </a:rPr>
              <a:t>Dolnicar</a:t>
            </a:r>
            <a:r>
              <a:rPr lang="en-US" dirty="0">
                <a:solidFill>
                  <a:srgbClr val="459597"/>
                </a:solidFill>
              </a:rPr>
              <a:t>, S. (2018). Market Share and Sustainability of Alternative</a:t>
            </a:r>
          </a:p>
          <a:p>
            <a:pPr>
              <a:lnSpc>
                <a:spcPts val="1860"/>
              </a:lnSpc>
              <a:tabLst>
                <a:tab pos="968375" algn="l"/>
              </a:tabLst>
            </a:pPr>
            <a:r>
              <a:rPr lang="en-US" dirty="0">
                <a:solidFill>
                  <a:srgbClr val="459597"/>
                </a:solidFill>
              </a:rPr>
              <a:t>	Tourism Accommodation. Journal of Sustainable Tourism.</a:t>
            </a:r>
            <a:endParaRPr lang="en-IE" dirty="0">
              <a:solidFill>
                <a:srgbClr val="459597"/>
              </a:solidFill>
            </a:endParaRPr>
          </a:p>
        </p:txBody>
      </p:sp>
      <p:grpSp>
        <p:nvGrpSpPr>
          <p:cNvPr id="7" name="Group 6">
            <a:extLst>
              <a:ext uri="{FF2B5EF4-FFF2-40B4-BE49-F238E27FC236}">
                <a16:creationId xmlns:a16="http://schemas.microsoft.com/office/drawing/2014/main" id="{5707BFEE-F42F-D143-41D9-CD74614ECDCD}"/>
              </a:ext>
            </a:extLst>
          </p:cNvPr>
          <p:cNvGrpSpPr/>
          <p:nvPr/>
        </p:nvGrpSpPr>
        <p:grpSpPr>
          <a:xfrm>
            <a:off x="8938141" y="557030"/>
            <a:ext cx="3253859" cy="554397"/>
            <a:chOff x="1800741" y="6353467"/>
            <a:chExt cx="3253859" cy="554397"/>
          </a:xfrm>
        </p:grpSpPr>
        <p:sp>
          <p:nvSpPr>
            <p:cNvPr id="12" name="object 3">
              <a:extLst>
                <a:ext uri="{FF2B5EF4-FFF2-40B4-BE49-F238E27FC236}">
                  <a16:creationId xmlns:a16="http://schemas.microsoft.com/office/drawing/2014/main" id="{D8F14659-E280-57E5-65E0-40ACB2E0934B}"/>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6">
              <a:extLst>
                <a:ext uri="{FF2B5EF4-FFF2-40B4-BE49-F238E27FC236}">
                  <a16:creationId xmlns:a16="http://schemas.microsoft.com/office/drawing/2014/main" id="{57431F3D-5B78-544E-CA67-84A3667FF18D}"/>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Photo credit: Trulli Holiday Albergo </a:t>
              </a:r>
              <a:r>
                <a:rPr lang="en-IE" sz="1200" dirty="0" err="1"/>
                <a:t>Diffuso</a:t>
              </a:r>
              <a:r>
                <a:rPr lang="en-IE" sz="1200" dirty="0"/>
                <a:t> ,Italy</a:t>
              </a:r>
            </a:p>
          </p:txBody>
        </p:sp>
      </p:grpSp>
    </p:spTree>
    <p:extLst>
      <p:ext uri="{BB962C8B-B14F-4D97-AF65-F5344CB8AC3E}">
        <p14:creationId xmlns:p14="http://schemas.microsoft.com/office/powerpoint/2010/main" val="2345834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6B14956A-4F2E-99B5-AB95-F513417A9178}"/>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A69F967-7450-26A0-215C-3164BD397D83}"/>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Section 1: </a:t>
            </a:r>
            <a:r>
              <a:rPr lang="en-US" dirty="0"/>
              <a:t>4 Key Learning Areas</a:t>
            </a:r>
          </a:p>
        </p:txBody>
      </p:sp>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9</a:t>
            </a:fld>
            <a:endParaRPr lang="fr-CA" sz="1200" dirty="0"/>
          </a:p>
        </p:txBody>
      </p:sp>
      <p:sp>
        <p:nvSpPr>
          <p:cNvPr id="8" name="Text Placeholder 1">
            <a:extLst>
              <a:ext uri="{FF2B5EF4-FFF2-40B4-BE49-F238E27FC236}">
                <a16:creationId xmlns:a16="http://schemas.microsoft.com/office/drawing/2014/main" id="{433F1DBA-D3E1-15F1-6EC0-3F287C47D176}"/>
              </a:ext>
            </a:extLst>
          </p:cNvPr>
          <p:cNvSpPr txBox="1">
            <a:spLocks/>
          </p:cNvSpPr>
          <p:nvPr/>
        </p:nvSpPr>
        <p:spPr>
          <a:xfrm>
            <a:off x="1779518" y="2227953"/>
            <a:ext cx="4976882"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Assessing and Repurposing Existing Buildings: </a:t>
            </a:r>
          </a:p>
          <a:p>
            <a:pPr>
              <a:lnSpc>
                <a:spcPts val="2480"/>
              </a:lnSpc>
            </a:pPr>
            <a:endParaRPr lang="en-GB" sz="2400" b="1" dirty="0"/>
          </a:p>
          <a:p>
            <a:pPr>
              <a:lnSpc>
                <a:spcPts val="2380"/>
              </a:lnSpc>
            </a:pPr>
            <a:r>
              <a:rPr lang="en-IE" sz="2200" dirty="0"/>
              <a:t>Learn how to identify underused or historic structures - such as barns, rural homes, and public buildings - with potential for tourism use. Understand how to evaluate their condition, function, and cultural value while planning adaptive reuse that respects local heritage and meets guest expectations.</a:t>
            </a:r>
          </a:p>
          <a:p>
            <a:pPr>
              <a:lnSpc>
                <a:spcPts val="2380"/>
              </a:lnSpc>
            </a:pPr>
            <a:endParaRPr lang="en-IE" sz="2200" dirty="0"/>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4DAF0812-CA2F-C9EB-F9AA-D0BF75343BF4}"/>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0" name="Freeform 9">
            <a:extLst>
              <a:ext uri="{FF2B5EF4-FFF2-40B4-BE49-F238E27FC236}">
                <a16:creationId xmlns:a16="http://schemas.microsoft.com/office/drawing/2014/main" id="{06E0A77C-BD1A-8B37-06F5-64E3CC52974E}"/>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3851DAEE-662E-D633-49E5-97A7B63F4368}"/>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748092" y="3300902"/>
            <a:ext cx="4246690" cy="3154091"/>
          </a:xfrm>
          <a:prstGeom prst="rect">
            <a:avLst/>
          </a:prstGeom>
        </p:spPr>
      </p:pic>
    </p:spTree>
    <p:extLst>
      <p:ext uri="{BB962C8B-B14F-4D97-AF65-F5344CB8AC3E}">
        <p14:creationId xmlns:p14="http://schemas.microsoft.com/office/powerpoint/2010/main" val="46198168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5" ma:contentTypeDescription="Create a new document." ma:contentTypeScope="" ma:versionID="1004a1fcfdaedc499d1fdbf9e606bbc9">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c246fbac5ae566393edce5c1df43e7b4"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2.xml><?xml version="1.0" encoding="utf-8"?>
<ds:datastoreItem xmlns:ds="http://schemas.openxmlformats.org/officeDocument/2006/customXml" ds:itemID="{67C27CB4-0E98-496A-91C9-738FF7A3054D}">
  <ds:schemaRefs>
    <ds:schemaRef ds:uri="7b53bf8c-4569-44df-ad60-bb18397340c4"/>
    <ds:schemaRef ds:uri="835803b3-5fd4-490d-9118-e08d8d43fc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404</TotalTime>
  <Words>3534</Words>
  <Application>Microsoft Office PowerPoint</Application>
  <PresentationFormat>Widescreen</PresentationFormat>
  <Paragraphs>329</Paragraphs>
  <Slides>39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245</cp:revision>
  <dcterms:created xsi:type="dcterms:W3CDTF">2020-10-14T13:32:04Z</dcterms:created>
  <dcterms:modified xsi:type="dcterms:W3CDTF">2025-08-19T17:30:25Z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