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handoutMasterIdLst>
    <p:handoutMasterId r:id="rId6"/>
  </p:handoutMasterIdLst>
  <p:sldIdLst>
    <p:sldId id="7829" r:id="rId2"/>
    <p:sldId id="6907" r:id="rId3"/>
    <p:sldId id="782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C7C69"/>
    <a:srgbClr val="494949"/>
    <a:srgbClr val="F2A158"/>
    <a:srgbClr val="DCC5ED"/>
    <a:srgbClr val="0D9390"/>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100" d="100"/>
          <a:sy n="100" d="100"/>
        </p:scale>
        <p:origin x="8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F135A-976C-DFF5-3AD6-AF1670D74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B2FBD-4231-EFF8-CB0A-FD728309C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72DBA-7B90-3F8B-5894-6F7C3B9214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ED24D1F-F71C-7737-9853-ABEE6D2B7F77}"/>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24691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hyperlink" Target="https://www.kickstarter.com/projects/tree-elements/treehouses" TargetMode="External"/><Relationship Id="rId1" Type="http://schemas.openxmlformats.org/officeDocument/2006/relationships/slideLayout" Target="../slideLayouts/slideLayout16.xml"/><Relationship Id="rId6" Type="http://schemas.openxmlformats.org/officeDocument/2006/relationships/hyperlink" Target="https://creativecommons.org/licenses/by-sa/4.0/?ref=chooser-v1" TargetMode="External"/><Relationship Id="rId5"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hyperlink" Target="https://www.landsbankinn.is/en/news/2017/09/29/growth-seeking-balance-economic-analysis-of-tourism-in-iceland" TargetMode="External"/><Relationship Id="rId3" Type="http://schemas.openxmlformats.org/officeDocument/2006/relationships/hyperlink" Target="https://thecrowdspace.com/platform/karolina-fund/#:~:text=Karolina%20Fund%20is%20an%20Icelandic,Fintech%20Startup%20in%20Iceland%202017." TargetMode="Externa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hyperlink" Target="https://www.eif.org/InvestEU/news/2024/icelandic-small-businesses-to-get-eur-21-million-european-financing-boost.htm#:~:text=The%20European%20Investment%20Fund%20,populated%20countries%20in%20the%20world" TargetMode="External"/><Relationship Id="rId4" Type="http://schemas.openxmlformats.org/officeDocument/2006/relationships/hyperlink" Target="https://www.kickstarter.com/projects/tree-elements/treehouses" TargetMode="External"/><Relationship Id="rId9" Type="http://schemas.openxmlformats.org/officeDocument/2006/relationships/hyperlink" Target="https://fundamentalfinanceplaybook.com/iceland/icelandic-financial-institu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4BC2-4613-57E9-2E8F-44E21D93E8D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8FE77C1-1B0B-4BBF-3822-78D96BE350C7}"/>
              </a:ext>
            </a:extLst>
          </p:cNvPr>
          <p:cNvSpPr>
            <a:spLocks noGrp="1"/>
          </p:cNvSpPr>
          <p:nvPr>
            <p:ph type="body" sz="quarter" idx="16"/>
          </p:nvPr>
        </p:nvSpPr>
        <p:spPr>
          <a:xfrm>
            <a:off x="400555" y="2320314"/>
            <a:ext cx="5234715" cy="3066422"/>
          </a:xfrm>
        </p:spPr>
        <p:txBody>
          <a:bodyPr>
            <a:normAutofit/>
          </a:bodyPr>
          <a:lstStyle/>
          <a:p>
            <a:r>
              <a:rPr lang="en-US" sz="4000" b="1" dirty="0"/>
              <a:t>Tree Elements Eco-kind Retreat, Croatia</a:t>
            </a:r>
          </a:p>
          <a:p>
            <a:r>
              <a:rPr lang="en-US" sz="4000" i="1" dirty="0"/>
              <a:t>Kickstarter Crowdfunding Example</a:t>
            </a:r>
            <a:endParaRPr lang="en-IE" sz="3200" i="1" dirty="0"/>
          </a:p>
        </p:txBody>
      </p:sp>
      <p:sp>
        <p:nvSpPr>
          <p:cNvPr id="2" name="Text Placeholder 1">
            <a:extLst>
              <a:ext uri="{FF2B5EF4-FFF2-40B4-BE49-F238E27FC236}">
                <a16:creationId xmlns:a16="http://schemas.microsoft.com/office/drawing/2014/main" id="{26771B59-59E9-505A-78C2-E365D745DA3F}"/>
              </a:ext>
            </a:extLst>
          </p:cNvPr>
          <p:cNvSpPr>
            <a:spLocks noGrp="1"/>
          </p:cNvSpPr>
          <p:nvPr>
            <p:ph type="body" sz="quarter" idx="65"/>
          </p:nvPr>
        </p:nvSpPr>
        <p:spPr/>
        <p:txBody>
          <a:bodyPr/>
          <a:lstStyle/>
          <a:p>
            <a:r>
              <a:rPr lang="en-IE" dirty="0"/>
              <a:t>https://www.kickstarter.com/projects/tree-elements/treehouses</a:t>
            </a:r>
          </a:p>
        </p:txBody>
      </p:sp>
      <p:sp>
        <p:nvSpPr>
          <p:cNvPr id="12" name="Text Placeholder 8">
            <a:extLst>
              <a:ext uri="{FF2B5EF4-FFF2-40B4-BE49-F238E27FC236}">
                <a16:creationId xmlns:a16="http://schemas.microsoft.com/office/drawing/2014/main" id="{5E3BD5C2-3326-7D9C-010B-7282ACCED933}"/>
              </a:ext>
            </a:extLst>
          </p:cNvPr>
          <p:cNvSpPr txBox="1">
            <a:spLocks/>
          </p:cNvSpPr>
          <p:nvPr/>
        </p:nvSpPr>
        <p:spPr>
          <a:xfrm>
            <a:off x="400555" y="691626"/>
            <a:ext cx="6447919"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7200" dirty="0">
                <a:solidFill>
                  <a:schemeClr val="bg1"/>
                </a:solidFill>
              </a:rPr>
              <a:t>Case Study</a:t>
            </a:r>
          </a:p>
        </p:txBody>
      </p:sp>
      <p:pic>
        <p:nvPicPr>
          <p:cNvPr id="6" name="Picture Placeholder 5">
            <a:extLst>
              <a:ext uri="{FF2B5EF4-FFF2-40B4-BE49-F238E27FC236}">
                <a16:creationId xmlns:a16="http://schemas.microsoft.com/office/drawing/2014/main" id="{158D2AD7-D37F-137E-4362-58533D5A67DE}"/>
              </a:ext>
            </a:extLst>
          </p:cNvPr>
          <p:cNvPicPr>
            <a:picLocks noGrp="1" noChangeAspect="1"/>
          </p:cNvPicPr>
          <p:nvPr>
            <p:ph type="pic" sz="quarter" idx="19"/>
          </p:nvPr>
        </p:nvPicPr>
        <p:blipFill>
          <a:blip r:embed="rId2"/>
          <a:srcRect l="9508" r="9508"/>
          <a:stretch>
            <a:fillRect/>
          </a:stretch>
        </p:blipFill>
        <p:spPr/>
      </p:pic>
    </p:spTree>
    <p:extLst>
      <p:ext uri="{BB962C8B-B14F-4D97-AF65-F5344CB8AC3E}">
        <p14:creationId xmlns:p14="http://schemas.microsoft.com/office/powerpoint/2010/main" val="212284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CC05D-7039-B4BE-FAAF-1A20604EEE70}"/>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753E7CA6-59F0-2BDB-DF42-5E60C103120C}"/>
              </a:ext>
            </a:extLst>
          </p:cNvPr>
          <p:cNvSpPr>
            <a:spLocks noGrp="1"/>
          </p:cNvSpPr>
          <p:nvPr>
            <p:ph type="body" sz="quarter" idx="18"/>
          </p:nvPr>
        </p:nvSpPr>
        <p:spPr>
          <a:xfrm>
            <a:off x="561141" y="857490"/>
            <a:ext cx="10614687" cy="3499183"/>
          </a:xfrm>
        </p:spPr>
        <p:txBody>
          <a:bodyPr/>
          <a:lstStyle/>
          <a:p>
            <a:r>
              <a:rPr lang="en-US" dirty="0">
                <a:solidFill>
                  <a:srgbClr val="E96751"/>
                </a:solidFill>
                <a:hlinkClick r:id="rId2">
                  <a:extLst>
                    <a:ext uri="{A12FA001-AC4F-418D-AE19-62706E023703}">
                      <ahyp:hlinkClr xmlns:ahyp="http://schemas.microsoft.com/office/drawing/2018/hyperlinkcolor" val="tx"/>
                    </a:ext>
                  </a:extLst>
                </a:hlinkClick>
              </a:rPr>
              <a:t>Tree Elements Kickstarter Crowdfunding</a:t>
            </a:r>
            <a:r>
              <a:rPr lang="en-US" dirty="0"/>
              <a:t>. </a:t>
            </a:r>
            <a:r>
              <a:rPr lang="en-US" b="1" dirty="0"/>
              <a:t>Plant trees in your sleep! </a:t>
            </a:r>
            <a:r>
              <a:rPr lang="en-US" dirty="0"/>
              <a:t>We are on a mission to build an environmentally and socially conscious retreat with treehouses like no other. Secluded within the pristine forests of Rastoke, Croatia, </a:t>
            </a:r>
            <a:r>
              <a:rPr lang="en-US" i="1" dirty="0"/>
              <a:t>Tree Elements</a:t>
            </a:r>
            <a:r>
              <a:rPr lang="en-US" dirty="0"/>
              <a:t> greets </a:t>
            </a:r>
            <a:r>
              <a:rPr lang="en-US" dirty="0" err="1"/>
              <a:t>travellers</a:t>
            </a:r>
            <a:r>
              <a:rPr lang="en-US" dirty="0"/>
              <a:t> and shelter-seekers with equal respect. The funds received will go directly into the exterior, such as landscaping (such a vast area), yoga amphitheater, glass greenhouse, wooden deck for communal space, a library for the main house, chicken coop, and domestic animals, planting the organic garden and irrigation system, wood workshop with all the tools, lights all around the property, wooden paths…..and planting more trees!</a:t>
            </a:r>
            <a:endParaRPr lang="en-IE" dirty="0">
              <a:solidFill>
                <a:srgbClr val="E96751"/>
              </a:solidFill>
            </a:endParaRPr>
          </a:p>
        </p:txBody>
      </p:sp>
      <p:sp>
        <p:nvSpPr>
          <p:cNvPr id="9" name="Text Placeholder 8">
            <a:extLst>
              <a:ext uri="{FF2B5EF4-FFF2-40B4-BE49-F238E27FC236}">
                <a16:creationId xmlns:a16="http://schemas.microsoft.com/office/drawing/2014/main" id="{C6026AEB-77EA-E40A-4A88-F840A416B296}"/>
              </a:ext>
            </a:extLst>
          </p:cNvPr>
          <p:cNvSpPr>
            <a:spLocks noGrp="1"/>
          </p:cNvSpPr>
          <p:nvPr>
            <p:ph type="body" sz="quarter" idx="16"/>
          </p:nvPr>
        </p:nvSpPr>
        <p:spPr>
          <a:xfrm>
            <a:off x="466459" y="187004"/>
            <a:ext cx="10614687" cy="803654"/>
          </a:xfrm>
        </p:spPr>
        <p:txBody>
          <a:bodyPr/>
          <a:lstStyle/>
          <a:p>
            <a:r>
              <a:rPr lang="en-IE" sz="4000" dirty="0">
                <a:solidFill>
                  <a:srgbClr val="E96751"/>
                </a:solidFill>
              </a:rPr>
              <a:t>Case Study: </a:t>
            </a:r>
            <a:r>
              <a:rPr lang="en-US" dirty="0"/>
              <a:t>Tree Elements eco-kind retreat (Kickstarter)</a:t>
            </a:r>
            <a:endParaRPr lang="en-IE" dirty="0"/>
          </a:p>
        </p:txBody>
      </p:sp>
      <p:pic>
        <p:nvPicPr>
          <p:cNvPr id="3" name="Picture 2">
            <a:extLst>
              <a:ext uri="{FF2B5EF4-FFF2-40B4-BE49-F238E27FC236}">
                <a16:creationId xmlns:a16="http://schemas.microsoft.com/office/drawing/2014/main" id="{B2A8F38C-17D5-7A15-71F3-3483C4DF96B7}"/>
              </a:ext>
            </a:extLst>
          </p:cNvPr>
          <p:cNvPicPr>
            <a:picLocks noChangeAspect="1"/>
          </p:cNvPicPr>
          <p:nvPr/>
        </p:nvPicPr>
        <p:blipFill>
          <a:blip r:embed="rId3"/>
          <a:stretch>
            <a:fillRect/>
          </a:stretch>
        </p:blipFill>
        <p:spPr>
          <a:xfrm>
            <a:off x="680493" y="3669014"/>
            <a:ext cx="4597548" cy="2514898"/>
          </a:xfrm>
          <a:prstGeom prst="rect">
            <a:avLst/>
          </a:prstGeom>
        </p:spPr>
      </p:pic>
      <p:sp>
        <p:nvSpPr>
          <p:cNvPr id="5" name="TextBox 4">
            <a:extLst>
              <a:ext uri="{FF2B5EF4-FFF2-40B4-BE49-F238E27FC236}">
                <a16:creationId xmlns:a16="http://schemas.microsoft.com/office/drawing/2014/main" id="{FF635F4A-801E-9402-E5F8-A4AA684B2005}"/>
              </a:ext>
            </a:extLst>
          </p:cNvPr>
          <p:cNvSpPr txBox="1"/>
          <p:nvPr/>
        </p:nvSpPr>
        <p:spPr>
          <a:xfrm>
            <a:off x="561141" y="6382346"/>
            <a:ext cx="9068634" cy="338554"/>
          </a:xfrm>
          <a:prstGeom prst="rect">
            <a:avLst/>
          </a:prstGeom>
          <a:noFill/>
        </p:spPr>
        <p:txBody>
          <a:bodyPr wrap="square">
            <a:spAutoFit/>
          </a:bodyPr>
          <a:lstStyle/>
          <a:p>
            <a:r>
              <a:rPr lang="en-IE" sz="1600" dirty="0">
                <a:solidFill>
                  <a:srgbClr val="E96751"/>
                </a:solidFill>
                <a:hlinkClick r:id="rId2">
                  <a:extLst>
                    <a:ext uri="{A12FA001-AC4F-418D-AE19-62706E023703}">
                      <ahyp:hlinkClr xmlns:ahyp="http://schemas.microsoft.com/office/drawing/2018/hyperlinkcolor" val="tx"/>
                    </a:ext>
                  </a:extLst>
                </a:hlinkClick>
              </a:rPr>
              <a:t>https://www.kickstarter.com/projects/tree-elements/treehouses</a:t>
            </a:r>
            <a:r>
              <a:rPr lang="en-IE" sz="1600" dirty="0">
                <a:solidFill>
                  <a:srgbClr val="E96751"/>
                </a:solidFill>
              </a:rPr>
              <a:t> </a:t>
            </a:r>
          </a:p>
        </p:txBody>
      </p:sp>
      <p:pic>
        <p:nvPicPr>
          <p:cNvPr id="12290" name="Picture 2">
            <a:extLst>
              <a:ext uri="{FF2B5EF4-FFF2-40B4-BE49-F238E27FC236}">
                <a16:creationId xmlns:a16="http://schemas.microsoft.com/office/drawing/2014/main" id="{AFC8CDB4-76C2-C2CB-6FB1-3AA8E7EF3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162" y="3612696"/>
            <a:ext cx="4500563" cy="26275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Co-funded by the European Union logo in png for web usage">
            <a:extLst>
              <a:ext uri="{FF2B5EF4-FFF2-40B4-BE49-F238E27FC236}">
                <a16:creationId xmlns:a16="http://schemas.microsoft.com/office/drawing/2014/main" id="{5ACFCBBC-D2CA-9080-5026-00B091F565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45200" y="6456195"/>
            <a:ext cx="1530819" cy="319792"/>
          </a:xfrm>
          <a:prstGeom prst="rect">
            <a:avLst/>
          </a:prstGeom>
          <a:noFill/>
          <a:ln>
            <a:noFill/>
          </a:ln>
        </p:spPr>
      </p:pic>
      <p:sp>
        <p:nvSpPr>
          <p:cNvPr id="4" name="Rectangle 3">
            <a:extLst>
              <a:ext uri="{FF2B5EF4-FFF2-40B4-BE49-F238E27FC236}">
                <a16:creationId xmlns:a16="http://schemas.microsoft.com/office/drawing/2014/main" id="{9CC90F07-CB4A-8F89-72ED-317F23B6811E}"/>
              </a:ext>
            </a:extLst>
          </p:cNvPr>
          <p:cNvSpPr/>
          <p:nvPr/>
        </p:nvSpPr>
        <p:spPr>
          <a:xfrm>
            <a:off x="7845307" y="6309709"/>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51B35EE9-AA3D-BCD6-4F38-A3D5935A7AAB}"/>
              </a:ext>
            </a:extLst>
          </p:cNvPr>
          <p:cNvGrpSpPr/>
          <p:nvPr/>
        </p:nvGrpSpPr>
        <p:grpSpPr>
          <a:xfrm>
            <a:off x="10663486" y="5496252"/>
            <a:ext cx="1307461" cy="742180"/>
            <a:chOff x="340586" y="8789227"/>
            <a:chExt cx="1307461" cy="742180"/>
          </a:xfrm>
        </p:grpSpPr>
        <p:sp>
          <p:nvSpPr>
            <p:cNvPr id="7" name="Rectangle 6">
              <a:extLst>
                <a:ext uri="{FF2B5EF4-FFF2-40B4-BE49-F238E27FC236}">
                  <a16:creationId xmlns:a16="http://schemas.microsoft.com/office/drawing/2014/main" id="{DEB975C9-7E1F-4766-31C7-060458C4067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6">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8" name="Picture 7">
              <a:extLst>
                <a:ext uri="{FF2B5EF4-FFF2-40B4-BE49-F238E27FC236}">
                  <a16:creationId xmlns:a16="http://schemas.microsoft.com/office/drawing/2014/main" id="{CD01EADF-CCA9-7A65-8C88-0A4A6DF8D67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412732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F28E4-95C7-8DBD-03F3-CF306D417238}"/>
            </a:ext>
          </a:extLst>
        </p:cNvPr>
        <p:cNvGrpSpPr/>
        <p:nvPr/>
      </p:nvGrpSpPr>
      <p:grpSpPr>
        <a:xfrm>
          <a:off x="0" y="0"/>
          <a:ext cx="0" cy="0"/>
          <a:chOff x="0" y="0"/>
          <a:chExt cx="0" cy="0"/>
        </a:xfrm>
      </p:grpSpPr>
      <p:sp>
        <p:nvSpPr>
          <p:cNvPr id="24" name="Freeform 18">
            <a:extLst>
              <a:ext uri="{FF2B5EF4-FFF2-40B4-BE49-F238E27FC236}">
                <a16:creationId xmlns:a16="http://schemas.microsoft.com/office/drawing/2014/main" id="{E8E4CF5D-77BA-7456-03E2-F31FE0F77AB5}"/>
              </a:ext>
            </a:extLst>
          </p:cNvPr>
          <p:cNvSpPr/>
          <p:nvPr/>
        </p:nvSpPr>
        <p:spPr>
          <a:xfrm>
            <a:off x="477386" y="853688"/>
            <a:ext cx="11124064" cy="600431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 name="connsiteX0" fmla="*/ 1180419 w 1180419"/>
              <a:gd name="connsiteY0" fmla="*/ 1059840 h 1059840"/>
              <a:gd name="connsiteX1" fmla="*/ 301407 w 1180419"/>
              <a:gd name="connsiteY1" fmla="*/ 1059840 h 1059840"/>
              <a:gd name="connsiteX2" fmla="*/ 0 w 1180419"/>
              <a:gd name="connsiteY2" fmla="*/ 758520 h 1059840"/>
              <a:gd name="connsiteX3" fmla="*/ 0 w 1180419"/>
              <a:gd name="connsiteY3" fmla="*/ 0 h 1059840"/>
              <a:gd name="connsiteX4" fmla="*/ 1045013 w 1180419"/>
              <a:gd name="connsiteY4" fmla="*/ 2962 h 1059840"/>
              <a:gd name="connsiteX5" fmla="*/ 1180419 w 1180419"/>
              <a:gd name="connsiteY5" fmla="*/ 205200 h 1059840"/>
              <a:gd name="connsiteX6" fmla="*/ 1180419 w 1180419"/>
              <a:gd name="connsiteY6" fmla="*/ 1059840 h 105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40">
                <a:moveTo>
                  <a:pt x="1180419" y="1059840"/>
                </a:moveTo>
                <a:lnTo>
                  <a:pt x="301407" y="1059840"/>
                </a:lnTo>
                <a:cubicBezTo>
                  <a:pt x="135039" y="1059840"/>
                  <a:pt x="0" y="924840"/>
                  <a:pt x="0" y="758520"/>
                </a:cubicBezTo>
                <a:lnTo>
                  <a:pt x="0" y="0"/>
                </a:lnTo>
                <a:lnTo>
                  <a:pt x="1045013" y="2962"/>
                </a:lnTo>
                <a:cubicBezTo>
                  <a:pt x="1158446" y="2962"/>
                  <a:pt x="1180419" y="91800"/>
                  <a:pt x="1180419" y="205200"/>
                </a:cubicBezTo>
                <a:lnTo>
                  <a:pt x="1180419" y="1059840"/>
                </a:lnTo>
                <a:close/>
              </a:path>
            </a:pathLst>
          </a:custGeom>
          <a:solidFill>
            <a:srgbClr val="F2A158"/>
          </a:solidFill>
          <a:ln w="3598" cap="flat">
            <a:noFill/>
            <a:prstDash val="solid"/>
            <a:miter/>
          </a:ln>
        </p:spPr>
        <p:txBody>
          <a:bodyPr rtlCol="0" anchor="ctr"/>
          <a:lstStyle/>
          <a:p>
            <a:endParaRPr lang="en-US" b="0" i="0" dirty="0">
              <a:latin typeface="Calibri" panose="020F0502020204030204" pitchFamily="34" charset="0"/>
            </a:endParaRPr>
          </a:p>
        </p:txBody>
      </p:sp>
      <p:sp>
        <p:nvSpPr>
          <p:cNvPr id="18" name="Flowchart: Alternate Process 17">
            <a:extLst>
              <a:ext uri="{FF2B5EF4-FFF2-40B4-BE49-F238E27FC236}">
                <a16:creationId xmlns:a16="http://schemas.microsoft.com/office/drawing/2014/main" id="{88C5F34B-4B07-E83B-341E-5C5341F0EF9E}"/>
              </a:ext>
            </a:extLst>
          </p:cNvPr>
          <p:cNvSpPr/>
          <p:nvPr/>
        </p:nvSpPr>
        <p:spPr>
          <a:xfrm>
            <a:off x="1243725" y="1314194"/>
            <a:ext cx="10029647" cy="4448431"/>
          </a:xfrm>
          <a:prstGeom prst="flowChartAlternateProcess">
            <a:avLst/>
          </a:prstGeom>
          <a:solidFill>
            <a:schemeClr val="bg1"/>
          </a:solidFill>
          <a:ln w="28575">
            <a:solidFill>
              <a:srgbClr val="3FB5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5">
            <a:extLst>
              <a:ext uri="{FF2B5EF4-FFF2-40B4-BE49-F238E27FC236}">
                <a16:creationId xmlns:a16="http://schemas.microsoft.com/office/drawing/2014/main" id="{C58725FD-D3FA-D00A-0415-4EFADCD13F5E}"/>
              </a:ext>
            </a:extLst>
          </p:cNvPr>
          <p:cNvSpPr txBox="1">
            <a:spLocks/>
          </p:cNvSpPr>
          <p:nvPr/>
        </p:nvSpPr>
        <p:spPr>
          <a:xfrm>
            <a:off x="1635366" y="1507719"/>
            <a:ext cx="9645293" cy="12835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r>
              <a:rPr lang="en-US" b="1" dirty="0">
                <a:solidFill>
                  <a:srgbClr val="E96751"/>
                </a:solidFill>
              </a:rPr>
              <a:t>Objective</a:t>
            </a:r>
          </a:p>
          <a:p>
            <a:pPr marL="342900" indent="-342900">
              <a:spcAft>
                <a:spcPts val="600"/>
              </a:spcAft>
              <a:buFont typeface="Wingdings" panose="05000000000000000000" pitchFamily="2" charset="2"/>
              <a:buChar char="Ø"/>
            </a:pPr>
            <a:r>
              <a:rPr lang="en-US" sz="2200" dirty="0">
                <a:solidFill>
                  <a:srgbClr val="494949"/>
                </a:solidFill>
              </a:rPr>
              <a:t>Crowdfunding and Community: Iceland has a vibrant local community and also a supportive international fanbase (people who love Iceland). Some projects have been crowdfunded by appealing to those groups. For instance, using platforms like </a:t>
            </a:r>
            <a:r>
              <a:rPr lang="en-US" sz="2200" dirty="0">
                <a:solidFill>
                  <a:srgbClr val="494949"/>
                </a:solidFill>
                <a:hlinkClick r:id="rId3">
                  <a:extLst>
                    <a:ext uri="{A12FA001-AC4F-418D-AE19-62706E023703}">
                      <ahyp:hlinkClr xmlns:ahyp="http://schemas.microsoft.com/office/drawing/2018/hyperlinkcolor" val="tx"/>
                    </a:ext>
                  </a:extLst>
                </a:hlinkClick>
              </a:rPr>
              <a:t>Karolina Fund </a:t>
            </a:r>
            <a:r>
              <a:rPr lang="en-US" sz="2200" dirty="0">
                <a:solidFill>
                  <a:srgbClr val="494949"/>
                </a:solidFill>
              </a:rPr>
              <a:t>(an Icelandic crowdfunding site for creative projects) or even </a:t>
            </a:r>
            <a:r>
              <a:rPr lang="en-US" sz="2200" dirty="0">
                <a:solidFill>
                  <a:srgbClr val="494949"/>
                </a:solidFill>
                <a:hlinkClick r:id="rId4">
                  <a:extLst>
                    <a:ext uri="{A12FA001-AC4F-418D-AE19-62706E023703}">
                      <ahyp:hlinkClr xmlns:ahyp="http://schemas.microsoft.com/office/drawing/2018/hyperlinkcolor" val="tx"/>
                    </a:ext>
                  </a:extLst>
                </a:hlinkClick>
              </a:rPr>
              <a:t>Kickstarter</a:t>
            </a:r>
            <a:r>
              <a:rPr lang="en-US" sz="2200" dirty="0">
                <a:solidFill>
                  <a:srgbClr val="494949"/>
                </a:solidFill>
              </a:rPr>
              <a:t> to invite Iceland enthusiasts worldwide to support an eco-friendly retreat in the Icelandic nature (with rewards like stays once built).</a:t>
            </a:r>
          </a:p>
          <a:p>
            <a:pPr marL="342900" indent="-342900">
              <a:spcAft>
                <a:spcPts val="600"/>
              </a:spcAft>
              <a:buFont typeface="Wingdings" panose="05000000000000000000" pitchFamily="2" charset="2"/>
              <a:buChar char="Ø"/>
            </a:pPr>
            <a:r>
              <a:rPr lang="en-US" sz="2200" b="1" dirty="0">
                <a:solidFill>
                  <a:srgbClr val="494949"/>
                </a:solidFill>
              </a:rPr>
              <a:t>Tourism Distribution: </a:t>
            </a:r>
            <a:r>
              <a:rPr lang="en-US" sz="2200" dirty="0">
                <a:solidFill>
                  <a:srgbClr val="494949"/>
                </a:solidFill>
              </a:rPr>
              <a:t>Though smaller in scale, Iceland’s funding landscape prizes projects that help distribute tourists more evenly and do so sustainably. If your alternative accommodation is outside the heavily-travelled areas and promotes year-round tourism, </a:t>
            </a:r>
            <a:r>
              <a:rPr lang="en-US" sz="2200" dirty="0" err="1">
                <a:solidFill>
                  <a:srgbClr val="494949"/>
                </a:solidFill>
              </a:rPr>
              <a:t>emphasise</a:t>
            </a:r>
            <a:r>
              <a:rPr lang="en-US" sz="2200" dirty="0">
                <a:solidFill>
                  <a:srgbClr val="494949"/>
                </a:solidFill>
              </a:rPr>
              <a:t> that in funding applications – it aligns well with Iceland’s policy goals. See crowdfunding example on the next slide. </a:t>
            </a:r>
          </a:p>
          <a:p>
            <a:pPr marL="342900" indent="-342900">
              <a:spcAft>
                <a:spcPts val="600"/>
              </a:spcAft>
              <a:buFont typeface="Wingdings" panose="05000000000000000000" pitchFamily="2" charset="2"/>
              <a:buChar char="v"/>
            </a:pPr>
            <a:endParaRPr lang="en-US" sz="2200" dirty="0">
              <a:solidFill>
                <a:srgbClr val="494949"/>
              </a:solidFill>
            </a:endParaRPr>
          </a:p>
        </p:txBody>
      </p:sp>
      <p:sp>
        <p:nvSpPr>
          <p:cNvPr id="33" name="Freeform 28">
            <a:extLst>
              <a:ext uri="{FF2B5EF4-FFF2-40B4-BE49-F238E27FC236}">
                <a16:creationId xmlns:a16="http://schemas.microsoft.com/office/drawing/2014/main" id="{40DA32D5-803B-F280-7136-F51226CD2D4B}"/>
              </a:ext>
            </a:extLst>
          </p:cNvPr>
          <p:cNvSpPr/>
          <p:nvPr/>
        </p:nvSpPr>
        <p:spPr>
          <a:xfrm>
            <a:off x="-15513" y="109727"/>
            <a:ext cx="9054738" cy="110346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 name="connsiteX0" fmla="*/ 0 w 4963395"/>
              <a:gd name="connsiteY0" fmla="*/ 0 h 875479"/>
              <a:gd name="connsiteX1" fmla="*/ 4659938 w 4963395"/>
              <a:gd name="connsiteY1" fmla="*/ 4969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659938" y="4969"/>
                </a:lnTo>
                <a:cubicBezTo>
                  <a:pt x="4920723" y="4969"/>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chemeClr val="accent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4" name="Text Placeholder 5">
            <a:extLst>
              <a:ext uri="{FF2B5EF4-FFF2-40B4-BE49-F238E27FC236}">
                <a16:creationId xmlns:a16="http://schemas.microsoft.com/office/drawing/2014/main" id="{92C00FD8-228A-51DC-D767-1D110F7C4A7E}"/>
              </a:ext>
            </a:extLst>
          </p:cNvPr>
          <p:cNvSpPr txBox="1">
            <a:spLocks/>
          </p:cNvSpPr>
          <p:nvPr/>
        </p:nvSpPr>
        <p:spPr>
          <a:xfrm>
            <a:off x="1243725" y="277882"/>
            <a:ext cx="8393817"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IE" sz="3200" b="1" dirty="0"/>
              <a:t>Crowd Funding &amp; Community</a:t>
            </a:r>
          </a:p>
        </p:txBody>
      </p:sp>
      <p:cxnSp>
        <p:nvCxnSpPr>
          <p:cNvPr id="16" name="Straight Connector 15">
            <a:extLst>
              <a:ext uri="{FF2B5EF4-FFF2-40B4-BE49-F238E27FC236}">
                <a16:creationId xmlns:a16="http://schemas.microsoft.com/office/drawing/2014/main" id="{1271197A-B524-B1DE-53D8-AC19EA0C240C}"/>
              </a:ext>
            </a:extLst>
          </p:cNvPr>
          <p:cNvCxnSpPr>
            <a:cxnSpLocks/>
          </p:cNvCxnSpPr>
          <p:nvPr/>
        </p:nvCxnSpPr>
        <p:spPr>
          <a:xfrm>
            <a:off x="816119" y="4029075"/>
            <a:ext cx="420319" cy="0"/>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4" name="Graphic 3" descr="Target with solid fill">
            <a:extLst>
              <a:ext uri="{FF2B5EF4-FFF2-40B4-BE49-F238E27FC236}">
                <a16:creationId xmlns:a16="http://schemas.microsoft.com/office/drawing/2014/main" id="{FDF98DA6-0E52-AE0B-4670-F4A976FA76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288" y="1394351"/>
            <a:ext cx="633914" cy="633914"/>
          </a:xfrm>
          <a:prstGeom prst="rect">
            <a:avLst/>
          </a:prstGeom>
        </p:spPr>
      </p:pic>
      <p:grpSp>
        <p:nvGrpSpPr>
          <p:cNvPr id="5" name="Group 4">
            <a:extLst>
              <a:ext uri="{FF2B5EF4-FFF2-40B4-BE49-F238E27FC236}">
                <a16:creationId xmlns:a16="http://schemas.microsoft.com/office/drawing/2014/main" id="{487201BF-E222-DD3D-E0E8-94833E3ADA0A}"/>
              </a:ext>
            </a:extLst>
          </p:cNvPr>
          <p:cNvGrpSpPr/>
          <p:nvPr/>
        </p:nvGrpSpPr>
        <p:grpSpPr>
          <a:xfrm>
            <a:off x="195829" y="85433"/>
            <a:ext cx="1047896" cy="1049846"/>
            <a:chOff x="1016000" y="1137920"/>
            <a:chExt cx="1016000" cy="1016000"/>
          </a:xfrm>
        </p:grpSpPr>
        <p:sp>
          <p:nvSpPr>
            <p:cNvPr id="8" name="Oval 7">
              <a:extLst>
                <a:ext uri="{FF2B5EF4-FFF2-40B4-BE49-F238E27FC236}">
                  <a16:creationId xmlns:a16="http://schemas.microsoft.com/office/drawing/2014/main" id="{C1D77C32-83A6-455D-9BB9-E8E3110B190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0A99B67-32E8-85D2-9BA8-2CF4A07242DB}"/>
                </a:ext>
              </a:extLst>
            </p:cNvPr>
            <p:cNvSpPr txBox="1"/>
            <p:nvPr/>
          </p:nvSpPr>
          <p:spPr>
            <a:xfrm>
              <a:off x="1028700" y="1187689"/>
              <a:ext cx="971551" cy="83399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cxnSp>
        <p:nvCxnSpPr>
          <p:cNvPr id="11" name="Straight Connector 10">
            <a:extLst>
              <a:ext uri="{FF2B5EF4-FFF2-40B4-BE49-F238E27FC236}">
                <a16:creationId xmlns:a16="http://schemas.microsoft.com/office/drawing/2014/main" id="{578AD72B-D1E3-0C35-5311-F1D618236D44}"/>
              </a:ext>
            </a:extLst>
          </p:cNvPr>
          <p:cNvCxnSpPr>
            <a:cxnSpLocks/>
          </p:cNvCxnSpPr>
          <p:nvPr/>
        </p:nvCxnSpPr>
        <p:spPr>
          <a:xfrm>
            <a:off x="810495" y="1123333"/>
            <a:ext cx="5624" cy="2905742"/>
          </a:xfrm>
          <a:prstGeom prst="line">
            <a:avLst/>
          </a:prstGeom>
          <a:ln w="28575">
            <a:solidFill>
              <a:srgbClr val="3FB5A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D3C5089-0964-DC29-3E04-5A663723B36D}"/>
              </a:ext>
            </a:extLst>
          </p:cNvPr>
          <p:cNvPicPr>
            <a:picLocks noChangeAspect="1"/>
          </p:cNvPicPr>
          <p:nvPr/>
        </p:nvPicPr>
        <p:blipFill>
          <a:blip r:embed="rId7"/>
          <a:stretch>
            <a:fillRect/>
          </a:stretch>
        </p:blipFill>
        <p:spPr>
          <a:xfrm>
            <a:off x="1733640" y="5842782"/>
            <a:ext cx="850589" cy="846711"/>
          </a:xfrm>
          <a:prstGeom prst="rect">
            <a:avLst/>
          </a:prstGeom>
        </p:spPr>
      </p:pic>
      <p:sp>
        <p:nvSpPr>
          <p:cNvPr id="6" name="TextBox 5">
            <a:extLst>
              <a:ext uri="{FF2B5EF4-FFF2-40B4-BE49-F238E27FC236}">
                <a16:creationId xmlns:a16="http://schemas.microsoft.com/office/drawing/2014/main" id="{A297108E-8410-3671-8686-2F705410C72E}"/>
              </a:ext>
            </a:extLst>
          </p:cNvPr>
          <p:cNvSpPr txBox="1"/>
          <p:nvPr/>
        </p:nvSpPr>
        <p:spPr>
          <a:xfrm>
            <a:off x="2718458" y="5678706"/>
            <a:ext cx="10073617" cy="2585323"/>
          </a:xfrm>
          <a:prstGeom prst="rect">
            <a:avLst/>
          </a:prstGeom>
          <a:noFill/>
        </p:spPr>
        <p:txBody>
          <a:bodyPr wrap="square">
            <a:spAutoFit/>
          </a:bodyPr>
          <a:lstStyle/>
          <a:p>
            <a:r>
              <a:rPr lang="en-US" b="1" i="1" dirty="0">
                <a:solidFill>
                  <a:schemeClr val="bg1"/>
                </a:solidFill>
                <a:latin typeface="Google Sans"/>
              </a:rPr>
              <a:t>Recommended Reading</a:t>
            </a:r>
          </a:p>
          <a:p>
            <a:pPr marL="285750" indent="-285750">
              <a:buFont typeface="Arial" panose="020B0604020202020204" pitchFamily="34" charset="0"/>
              <a:buChar char="•"/>
            </a:pPr>
            <a:r>
              <a:rPr lang="en-US" sz="1700" dirty="0">
                <a:solidFill>
                  <a:schemeClr val="bg1"/>
                </a:solidFill>
                <a:hlinkClick r:id="rId8">
                  <a:extLst>
                    <a:ext uri="{A12FA001-AC4F-418D-AE19-62706E023703}">
                      <ahyp:hlinkClr xmlns:ahyp="http://schemas.microsoft.com/office/drawing/2018/hyperlinkcolor" val="tx"/>
                    </a:ext>
                  </a:extLst>
                </a:hlinkClick>
              </a:rPr>
              <a:t>Landsbankinn: Growth seeking balance – economic analysis oof tourism in Iceland</a:t>
            </a:r>
            <a:endParaRPr lang="en-US" sz="1700" dirty="0">
              <a:solidFill>
                <a:schemeClr val="bg1"/>
              </a:solidFill>
            </a:endParaRPr>
          </a:p>
          <a:p>
            <a:pPr marL="285750" indent="-285750">
              <a:buFont typeface="Arial" panose="020B0604020202020204" pitchFamily="34" charset="0"/>
              <a:buChar char="•"/>
            </a:pPr>
            <a:r>
              <a:rPr lang="en-IE" sz="1700" dirty="0">
                <a:solidFill>
                  <a:schemeClr val="bg1"/>
                </a:solidFill>
                <a:hlinkClick r:id="rId9">
                  <a:extLst>
                    <a:ext uri="{A12FA001-AC4F-418D-AE19-62706E023703}">
                      <ahyp:hlinkClr xmlns:ahyp="http://schemas.microsoft.com/office/drawing/2018/hyperlinkcolor" val="tx"/>
                    </a:ext>
                  </a:extLst>
                </a:hlinkClick>
              </a:rPr>
              <a:t>Icelandic Financial Institutions</a:t>
            </a:r>
            <a:endParaRPr lang="en-IE" sz="1700" dirty="0">
              <a:solidFill>
                <a:schemeClr val="bg1"/>
              </a:solidFill>
            </a:endParaRPr>
          </a:p>
          <a:p>
            <a:pPr marL="285750" indent="-285750">
              <a:buFont typeface="Arial" panose="020B0604020202020204" pitchFamily="34" charset="0"/>
              <a:buChar char="•"/>
            </a:pPr>
            <a:r>
              <a:rPr lang="en-IE" sz="1700" dirty="0">
                <a:solidFill>
                  <a:schemeClr val="bg1"/>
                </a:solidFill>
                <a:hlinkClick r:id="rId10">
                  <a:extLst>
                    <a:ext uri="{A12FA001-AC4F-418D-AE19-62706E023703}">
                      <ahyp:hlinkClr xmlns:ahyp="http://schemas.microsoft.com/office/drawing/2018/hyperlinkcolor" val="tx"/>
                    </a:ext>
                  </a:extLst>
                </a:hlinkClick>
              </a:rPr>
              <a:t>Icelandic small businesses to get €21 million European financing boost</a:t>
            </a:r>
            <a:endParaRPr lang="en-IE" sz="1700" dirty="0">
              <a:solidFill>
                <a:schemeClr val="bg1"/>
              </a:solidFill>
            </a:endParaRPr>
          </a:p>
          <a:p>
            <a:pPr marL="285750" indent="-285750">
              <a:buFont typeface="Arial" panose="020B0604020202020204" pitchFamily="34" charset="0"/>
              <a:buChar char="•"/>
            </a:pPr>
            <a:endParaRPr lang="en-IE"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28920044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13586</TotalTime>
  <Words>403</Words>
  <Application>Microsoft Office PowerPoint</Application>
  <PresentationFormat>Widescreen</PresentationFormat>
  <Paragraphs>23</Paragraphs>
  <Slides>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Arial</vt:lpstr>
      <vt:lpstr>Calibri</vt:lpstr>
      <vt:lpstr>Google Sans</vt:lpstr>
      <vt:lpstr>Montserrat</vt:lpstr>
      <vt:lpstr>Montserrat Light</vt:lpstr>
      <vt:lpstr>Verdana</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562</cp:revision>
  <dcterms:created xsi:type="dcterms:W3CDTF">2020-10-14T13:32:04Z</dcterms:created>
  <dcterms:modified xsi:type="dcterms:W3CDTF">2025-08-20T18:25:41Z</dcterms:modified>
</cp:coreProperties>
</file>