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6814" r:id="rId3"/>
    <p:sldId id="681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5A5A5A"/>
    <a:srgbClr val="459597"/>
    <a:srgbClr val="494949"/>
    <a:srgbClr val="E96751"/>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alldemossahotel.com/en/" TargetMode="Externa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ft.com/content/0f753262-a7c1-47ff-8642-7c868b103354.com" TargetMode="External"/><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alldemossahotel.com/" TargetMode="Externa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886138" y="521611"/>
            <a:ext cx="3812755" cy="4050389"/>
          </a:xfrm>
        </p:spPr>
        <p:txBody>
          <a:bodyPr/>
          <a:lstStyle/>
          <a:p>
            <a:pPr>
              <a:lnSpc>
                <a:spcPts val="2340"/>
              </a:lnSpc>
            </a:pPr>
            <a:r>
              <a:rPr lang="en-US" sz="2200" b="1" dirty="0">
                <a:solidFill>
                  <a:srgbClr val="EC7C69"/>
                </a:solidFill>
              </a:rPr>
              <a:t>Accommodation Type:</a:t>
            </a:r>
          </a:p>
          <a:p>
            <a:pPr>
              <a:lnSpc>
                <a:spcPts val="2340"/>
              </a:lnSpc>
            </a:pPr>
            <a:r>
              <a:rPr lang="en-US" sz="2200" dirty="0">
                <a:solidFill>
                  <a:srgbClr val="414141"/>
                </a:solidFill>
              </a:rPr>
              <a:t>Natural Accommodation Sanctuary</a:t>
            </a:r>
          </a:p>
          <a:p>
            <a:pPr>
              <a:lnSpc>
                <a:spcPts val="2340"/>
              </a:lnSpc>
            </a:pPr>
            <a:endParaRPr lang="en-US" sz="2200" dirty="0">
              <a:solidFill>
                <a:srgbClr val="414141"/>
              </a:solidFill>
            </a:endParaRPr>
          </a:p>
          <a:p>
            <a:pPr>
              <a:lnSpc>
                <a:spcPts val="2340"/>
              </a:lnSpc>
            </a:pPr>
            <a:r>
              <a:rPr lang="en-US" i="1" dirty="0"/>
              <a:t>We are a home. We are history and art. We are avant-garde. Our rooms merge tradition and design in open and inviting spaces. Here, you’ll find furniture by Le Corbusier and works by Antonia Ferrer among hundreds of olive trees. We promise to exceed all your senses’ expectations.</a:t>
            </a:r>
          </a:p>
          <a:p>
            <a:pPr>
              <a:lnSpc>
                <a:spcPts val="2340"/>
              </a:lnSpc>
            </a:pPr>
            <a:endParaRPr lang="en-US" dirty="0"/>
          </a:p>
          <a:p>
            <a:r>
              <a:rPr lang="en-US" b="1" i="1" dirty="0"/>
              <a:t>Welcome to this healing space in communion with nature, where body and soul are an inseparable unit. </a:t>
            </a:r>
          </a:p>
          <a:p>
            <a:pPr>
              <a:lnSpc>
                <a:spcPts val="2340"/>
              </a:lnSpc>
            </a:pPr>
            <a:endParaRPr lang="en-US" sz="2200" dirty="0">
              <a:solidFill>
                <a:srgbClr val="414141"/>
              </a:solidFill>
            </a:endParaRPr>
          </a:p>
          <a:p>
            <a:pPr>
              <a:lnSpc>
                <a:spcPts val="2340"/>
              </a:lnSpc>
            </a:pPr>
            <a:endParaRPr lang="en-US" sz="2200" dirty="0">
              <a:solidFill>
                <a:srgbClr val="414141"/>
              </a:solidFill>
            </a:endParaRPr>
          </a:p>
          <a:p>
            <a:pPr>
              <a:lnSpc>
                <a:spcPts val="2340"/>
              </a:lnSpc>
            </a:pPr>
            <a:endParaRPr lang="en-US" sz="2200" i="1" dirty="0">
              <a:solidFill>
                <a:srgbClr val="414141"/>
              </a:solidFill>
            </a:endParaRP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616370" y="4905938"/>
            <a:ext cx="2975564" cy="1049221"/>
          </a:xfrm>
          <a:prstGeom prst="rect">
            <a:avLst/>
          </a:prstGeom>
        </p:spPr>
        <p:txBody>
          <a:bodyPr/>
          <a:lstStyle/>
          <a:p>
            <a:r>
              <a:rPr lang="en-US" dirty="0" err="1"/>
              <a:t>Valledemossa</a:t>
            </a:r>
            <a:r>
              <a:rPr lang="en-US" dirty="0"/>
              <a:t> (Natural Sanctuary), Mallorca, Spain</a:t>
            </a:r>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269992" y="6373329"/>
            <a:ext cx="5486513" cy="646331"/>
          </a:xfrm>
          <a:prstGeom prst="rect">
            <a:avLst/>
          </a:prstGeom>
          <a:noFill/>
        </p:spPr>
        <p:txBody>
          <a:bodyPr wrap="square" rtlCol="0">
            <a:spAutoFit/>
          </a:bodyPr>
          <a:lstStyle/>
          <a:p>
            <a:pPr>
              <a:tabLst>
                <a:tab pos="927100" algn="l"/>
              </a:tabLst>
            </a:pPr>
            <a:r>
              <a:rPr lang="en-IE" sz="1800" b="1" dirty="0">
                <a:solidFill>
                  <a:srgbClr val="414141"/>
                </a:solidFill>
              </a:rPr>
              <a:t>Website:</a:t>
            </a:r>
            <a:r>
              <a:rPr lang="en-IE" b="1" dirty="0">
                <a:solidFill>
                  <a:srgbClr val="414141"/>
                </a:solidFill>
              </a:rPr>
              <a:t> </a:t>
            </a:r>
            <a:r>
              <a:rPr lang="en-IE" b="1" dirty="0">
                <a:solidFill>
                  <a:srgbClr val="414141"/>
                </a:solidFill>
                <a:hlinkClick r:id="rId2"/>
              </a:rPr>
              <a:t>https://www.valldemossahotel.com/en/</a:t>
            </a:r>
            <a:r>
              <a:rPr lang="en-IE" b="1" dirty="0">
                <a:solidFill>
                  <a:srgbClr val="414141"/>
                </a:solidFill>
              </a:rPr>
              <a:t> </a:t>
            </a:r>
            <a:r>
              <a:rPr lang="en-IE" sz="1800" b="1" dirty="0">
                <a:solidFill>
                  <a:srgbClr val="414141"/>
                </a:solidFill>
              </a:rPr>
              <a:t> 	</a:t>
            </a: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pic>
        <p:nvPicPr>
          <p:cNvPr id="11" name="Picture Placeholder 10" descr="A pool in a hillside with buildings and trees&#10;&#10;AI-generated content may be incorrect.">
            <a:extLst>
              <a:ext uri="{FF2B5EF4-FFF2-40B4-BE49-F238E27FC236}">
                <a16:creationId xmlns:a16="http://schemas.microsoft.com/office/drawing/2014/main" id="{C258690F-F788-FE1B-8667-BF7CEAF7DE3D}"/>
              </a:ext>
            </a:extLst>
          </p:cNvPr>
          <p:cNvPicPr>
            <a:picLocks noGrp="1" noChangeAspect="1"/>
          </p:cNvPicPr>
          <p:nvPr>
            <p:ph type="pic" sz="quarter" idx="34"/>
          </p:nvPr>
        </p:nvPicPr>
        <p:blipFill>
          <a:blip r:embed="rId4"/>
          <a:srcRect l="2543" r="2543"/>
          <a:stretch>
            <a:fillRect/>
          </a:stretch>
        </p:blipFill>
        <p:spPr/>
      </p:pic>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3394129" cy="452458"/>
          </a:xfrm>
          <a:solidFill>
            <a:srgbClr val="459597"/>
          </a:solidFill>
        </p:spPr>
        <p:txBody>
          <a:bodyPr/>
          <a:lstStyle/>
          <a:p>
            <a:pPr algn="ctr"/>
            <a:r>
              <a:rPr lang="en-GB" sz="1200" dirty="0"/>
              <a:t>https://www.valldemossahotel.com/en/ Photo</a:t>
            </a:r>
          </a:p>
        </p:txBody>
      </p:sp>
      <p:sp>
        <p:nvSpPr>
          <p:cNvPr id="14" name="TextBox 13">
            <a:extLst>
              <a:ext uri="{FF2B5EF4-FFF2-40B4-BE49-F238E27FC236}">
                <a16:creationId xmlns:a16="http://schemas.microsoft.com/office/drawing/2014/main" id="{D20E8201-D23F-2EDC-1CB9-B65F7EC794E4}"/>
              </a:ext>
            </a:extLst>
          </p:cNvPr>
          <p:cNvSpPr txBox="1"/>
          <p:nvPr/>
        </p:nvSpPr>
        <p:spPr>
          <a:xfrm>
            <a:off x="4269992" y="4646194"/>
            <a:ext cx="3685613" cy="1785104"/>
          </a:xfrm>
          <a:prstGeom prst="rect">
            <a:avLst/>
          </a:prstGeom>
          <a:noFill/>
        </p:spPr>
        <p:txBody>
          <a:bodyPr wrap="square">
            <a:spAutoFit/>
          </a:bodyPr>
          <a:lstStyle/>
          <a:p>
            <a:pPr fontAlgn="base"/>
            <a:r>
              <a:rPr lang="en-US" sz="2200" i="1" dirty="0">
                <a:solidFill>
                  <a:srgbClr val="414141"/>
                </a:solidFill>
              </a:rPr>
              <a:t>With the aim of improving your health and longevity, we have created the integrative program “</a:t>
            </a:r>
            <a:r>
              <a:rPr lang="en-US" sz="2200" i="1" dirty="0" err="1">
                <a:solidFill>
                  <a:srgbClr val="414141"/>
                </a:solidFill>
              </a:rPr>
              <a:t>Valldemossa</a:t>
            </a:r>
            <a:r>
              <a:rPr lang="en-US" sz="2200" i="1" dirty="0">
                <a:solidFill>
                  <a:srgbClr val="414141"/>
                </a:solidFill>
              </a:rPr>
              <a:t> Longevity”.</a:t>
            </a:r>
          </a:p>
        </p:txBody>
      </p:sp>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B40DA-9FCE-EED7-024E-2D175D17DDC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93C0F38-AE18-9090-BED4-0E8E9DB8ED98}"/>
              </a:ext>
            </a:extLst>
          </p:cNvPr>
          <p:cNvSpPr>
            <a:spLocks noGrp="1"/>
          </p:cNvSpPr>
          <p:nvPr>
            <p:ph type="body" sz="quarter" idx="16"/>
          </p:nvPr>
        </p:nvSpPr>
        <p:spPr>
          <a:xfrm>
            <a:off x="317603" y="93041"/>
            <a:ext cx="10614687" cy="803654"/>
          </a:xfrm>
        </p:spPr>
        <p:txBody>
          <a:bodyPr/>
          <a:lstStyle/>
          <a:p>
            <a:r>
              <a:rPr lang="en-US" sz="3200" dirty="0">
                <a:solidFill>
                  <a:srgbClr val="E96751"/>
                </a:solidFill>
              </a:rPr>
              <a:t>Case Study: </a:t>
            </a:r>
            <a:r>
              <a:rPr lang="en-IE" sz="2600" dirty="0" err="1"/>
              <a:t>Valledemossa</a:t>
            </a:r>
            <a:r>
              <a:rPr lang="en-IE" sz="2600" dirty="0"/>
              <a:t> </a:t>
            </a:r>
            <a:r>
              <a:rPr lang="en-IE" sz="2600" b="0" dirty="0"/>
              <a:t>(Natural Sanctuary), </a:t>
            </a:r>
            <a:r>
              <a:rPr lang="en-IE" sz="2600" dirty="0"/>
              <a:t>Mallorca, Spain</a:t>
            </a:r>
          </a:p>
        </p:txBody>
      </p:sp>
      <p:sp>
        <p:nvSpPr>
          <p:cNvPr id="16" name="Text Placeholder 9">
            <a:extLst>
              <a:ext uri="{FF2B5EF4-FFF2-40B4-BE49-F238E27FC236}">
                <a16:creationId xmlns:a16="http://schemas.microsoft.com/office/drawing/2014/main" id="{F4CF432C-5042-47C6-92AB-DD04E19C935A}"/>
              </a:ext>
            </a:extLst>
          </p:cNvPr>
          <p:cNvSpPr>
            <a:spLocks noGrp="1"/>
          </p:cNvSpPr>
          <p:nvPr>
            <p:ph type="body" sz="quarter" idx="18"/>
          </p:nvPr>
        </p:nvSpPr>
        <p:spPr>
          <a:xfrm>
            <a:off x="218023" y="4755307"/>
            <a:ext cx="10640477" cy="1396289"/>
          </a:xfrm>
        </p:spPr>
        <p:txBody>
          <a:bodyPr/>
          <a:lstStyle/>
          <a:p>
            <a:r>
              <a:rPr lang="en-US" sz="2000" b="1" dirty="0" err="1"/>
              <a:t>Valldemossa</a:t>
            </a:r>
            <a:r>
              <a:rPr lang="en-US" sz="2000" dirty="0"/>
              <a:t> is located in the UNESCO-listed Serra de </a:t>
            </a:r>
            <a:r>
              <a:rPr lang="en-US" sz="2000" dirty="0" err="1"/>
              <a:t>Tramuntana</a:t>
            </a:r>
            <a:r>
              <a:rPr lang="en-US" sz="2000" dirty="0"/>
              <a:t>, a mountainous area in Mallorca. Any accommodation or infrastructure developed here must follow strict regulations on land use, biodiversity protection, and landscape preservation. A rambling restored 16th-century farmhouse with ecological vegetable gardens, surrounded by 20 hectares of oak forests and carob orchards. </a:t>
            </a:r>
            <a:endParaRPr lang="en-IE" sz="2000" dirty="0">
              <a:solidFill>
                <a:srgbClr val="E96751"/>
              </a:solidFill>
            </a:endParaRPr>
          </a:p>
        </p:txBody>
      </p:sp>
      <p:pic>
        <p:nvPicPr>
          <p:cNvPr id="3" name="Picture 2">
            <a:extLst>
              <a:ext uri="{FF2B5EF4-FFF2-40B4-BE49-F238E27FC236}">
                <a16:creationId xmlns:a16="http://schemas.microsoft.com/office/drawing/2014/main" id="{BA7BA16E-8C51-4D5D-585B-F78CA6A4E543}"/>
              </a:ext>
            </a:extLst>
          </p:cNvPr>
          <p:cNvPicPr>
            <a:picLocks noChangeAspect="1"/>
          </p:cNvPicPr>
          <p:nvPr/>
        </p:nvPicPr>
        <p:blipFill>
          <a:blip r:embed="rId2"/>
          <a:srcRect t="11998"/>
          <a:stretch>
            <a:fillRect/>
          </a:stretch>
        </p:blipFill>
        <p:spPr>
          <a:xfrm>
            <a:off x="0" y="781050"/>
            <a:ext cx="12192000" cy="3852418"/>
          </a:xfrm>
          <a:prstGeom prst="rect">
            <a:avLst/>
          </a:prstGeom>
        </p:spPr>
      </p:pic>
      <p:sp>
        <p:nvSpPr>
          <p:cNvPr id="2" name="TextBox 1">
            <a:extLst>
              <a:ext uri="{FF2B5EF4-FFF2-40B4-BE49-F238E27FC236}">
                <a16:creationId xmlns:a16="http://schemas.microsoft.com/office/drawing/2014/main" id="{9C561236-82A0-6F97-1E5A-F657D7EF93EF}"/>
              </a:ext>
            </a:extLst>
          </p:cNvPr>
          <p:cNvSpPr txBox="1"/>
          <p:nvPr/>
        </p:nvSpPr>
        <p:spPr>
          <a:xfrm>
            <a:off x="9163050" y="4299024"/>
            <a:ext cx="3848100" cy="338554"/>
          </a:xfrm>
          <a:prstGeom prst="rect">
            <a:avLst/>
          </a:prstGeom>
          <a:noFill/>
        </p:spPr>
        <p:txBody>
          <a:bodyPr wrap="square" rtlCol="0">
            <a:spAutoFit/>
          </a:bodyPr>
          <a:lstStyle/>
          <a:p>
            <a:r>
              <a:rPr lang="en-IE" sz="1600" dirty="0">
                <a:solidFill>
                  <a:srgbClr val="E96751"/>
                </a:solidFill>
                <a:hlinkClick r:id="rId3">
                  <a:extLst>
                    <a:ext uri="{A12FA001-AC4F-418D-AE19-62706E023703}">
                      <ahyp:hlinkClr xmlns:ahyp="http://schemas.microsoft.com/office/drawing/2018/hyperlinkcolor" val="tx"/>
                    </a:ext>
                  </a:extLst>
                </a:hlinkClick>
              </a:rPr>
              <a:t>Images Financial Times</a:t>
            </a:r>
            <a:endParaRPr lang="en-IE" sz="1600" dirty="0">
              <a:solidFill>
                <a:srgbClr val="E96751"/>
              </a:solidFill>
            </a:endParaRPr>
          </a:p>
        </p:txBody>
      </p:sp>
    </p:spTree>
    <p:extLst>
      <p:ext uri="{BB962C8B-B14F-4D97-AF65-F5344CB8AC3E}">
        <p14:creationId xmlns:p14="http://schemas.microsoft.com/office/powerpoint/2010/main" val="118318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15E84A-3279-7D9E-8689-B454D6E3892F}"/>
              </a:ext>
            </a:extLst>
          </p:cNvPr>
          <p:cNvSpPr>
            <a:spLocks noGrp="1"/>
          </p:cNvSpPr>
          <p:nvPr>
            <p:ph type="body" sz="quarter" idx="18"/>
          </p:nvPr>
        </p:nvSpPr>
        <p:spPr>
          <a:xfrm>
            <a:off x="802510" y="889711"/>
            <a:ext cx="10614687" cy="3499183"/>
          </a:xfrm>
        </p:spPr>
        <p:txBody>
          <a:bodyPr/>
          <a:lstStyle/>
          <a:p>
            <a:r>
              <a:rPr lang="en-US" dirty="0"/>
              <a:t>Impressive living rooms and bedrooms recreate the French aesthetic of the 1950s with original furniture by Charlotte </a:t>
            </a:r>
            <a:r>
              <a:rPr lang="en-US" dirty="0" err="1"/>
              <a:t>Perriand</a:t>
            </a:r>
            <a:r>
              <a:rPr lang="en-US" dirty="0"/>
              <a:t>, Le Corbusier, and Miguel </a:t>
            </a:r>
            <a:r>
              <a:rPr lang="en-US" dirty="0" err="1"/>
              <a:t>Milá</a:t>
            </a:r>
            <a:r>
              <a:rPr lang="en-US" dirty="0"/>
              <a:t>. It has 12 suites and three villas, which share outdoor and indoor pools and a garden. The design is warm, rustic understatement using local stone and wood, and </a:t>
            </a:r>
            <a:r>
              <a:rPr lang="en-US" b="1" dirty="0"/>
              <a:t>traditional </a:t>
            </a:r>
            <a:r>
              <a:rPr lang="en-US" b="1" dirty="0" err="1"/>
              <a:t>Mallorcan</a:t>
            </a:r>
            <a:r>
              <a:rPr lang="en-US" b="1" dirty="0"/>
              <a:t> architecture</a:t>
            </a:r>
            <a:r>
              <a:rPr lang="en-US" dirty="0"/>
              <a:t> to </a:t>
            </a:r>
            <a:r>
              <a:rPr lang="en-US" dirty="0" err="1"/>
              <a:t>minimise</a:t>
            </a:r>
            <a:r>
              <a:rPr lang="en-US" dirty="0"/>
              <a:t> visual and environmental impact.  This example supports </a:t>
            </a:r>
            <a:r>
              <a:rPr lang="en-US" b="1" dirty="0"/>
              <a:t>planning for harmony with natural environments</a:t>
            </a:r>
            <a:r>
              <a:rPr lang="en-US" dirty="0"/>
              <a:t>. </a:t>
            </a:r>
            <a:r>
              <a:rPr lang="en-US" dirty="0">
                <a:solidFill>
                  <a:srgbClr val="E96751"/>
                </a:solidFill>
                <a:hlinkClick r:id="rId2">
                  <a:extLst>
                    <a:ext uri="{A12FA001-AC4F-418D-AE19-62706E023703}">
                      <ahyp:hlinkClr xmlns:ahyp="http://schemas.microsoft.com/office/drawing/2018/hyperlinkcolor" val="tx"/>
                    </a:ext>
                  </a:extLst>
                </a:hlinkClick>
              </a:rPr>
              <a:t>https://www.valldemossahotel.com/</a:t>
            </a:r>
            <a:endParaRPr lang="en-US" dirty="0">
              <a:solidFill>
                <a:srgbClr val="E96751"/>
              </a:solidFill>
            </a:endParaRPr>
          </a:p>
          <a:p>
            <a:endParaRPr lang="en-US" dirty="0">
              <a:solidFill>
                <a:srgbClr val="E96751"/>
              </a:solidFill>
            </a:endParaRPr>
          </a:p>
          <a:p>
            <a:pPr fontAlgn="base"/>
            <a:r>
              <a:rPr lang="en-US" sz="2400" b="1" dirty="0">
                <a:solidFill>
                  <a:srgbClr val="EC7C69"/>
                </a:solidFill>
              </a:rPr>
              <a:t>From Tokyo To Lima: </a:t>
            </a:r>
            <a:r>
              <a:rPr lang="en-US" dirty="0"/>
              <a:t>Passion for local produce and the fusion of cultures. A unique culinary experience that fuses the </a:t>
            </a:r>
            <a:r>
              <a:rPr lang="en-US" dirty="0" err="1"/>
              <a:t>flavours</a:t>
            </a:r>
            <a:r>
              <a:rPr lang="en-US" dirty="0"/>
              <a:t> of Japan and Peru with fresh, seasonal produce from small farmers and artisans in Mallorca. </a:t>
            </a:r>
          </a:p>
          <a:p>
            <a:pPr fontAlgn="base"/>
            <a:endParaRPr lang="en-US" dirty="0"/>
          </a:p>
          <a:p>
            <a:pPr fontAlgn="base"/>
            <a:r>
              <a:rPr lang="en-US" sz="2400" b="1" dirty="0">
                <a:solidFill>
                  <a:srgbClr val="EC7C69"/>
                </a:solidFill>
              </a:rPr>
              <a:t>Unique Soul Enriching Natural Sanctuary Experiences: </a:t>
            </a:r>
            <a:r>
              <a:rPr lang="en-US" dirty="0"/>
              <a:t>With the goal of improving your health and longevity in mind, we created the integrative “Valldemossa Longevity” program, inspired by Traditional Chinese Medicine and the Western wisdom of lymphatic drainage.</a:t>
            </a:r>
          </a:p>
          <a:p>
            <a:pPr fontAlgn="base"/>
            <a:endParaRPr lang="en-US" dirty="0"/>
          </a:p>
        </p:txBody>
      </p:sp>
      <p:sp>
        <p:nvSpPr>
          <p:cNvPr id="3" name="Text Placeholder 2">
            <a:extLst>
              <a:ext uri="{FF2B5EF4-FFF2-40B4-BE49-F238E27FC236}">
                <a16:creationId xmlns:a16="http://schemas.microsoft.com/office/drawing/2014/main" id="{9B30D00F-2612-3A3A-14E0-A7054EC21655}"/>
              </a:ext>
            </a:extLst>
          </p:cNvPr>
          <p:cNvSpPr>
            <a:spLocks noGrp="1"/>
          </p:cNvSpPr>
          <p:nvPr>
            <p:ph type="body" sz="quarter" idx="16"/>
          </p:nvPr>
        </p:nvSpPr>
        <p:spPr>
          <a:xfrm>
            <a:off x="774803" y="267032"/>
            <a:ext cx="10614687" cy="803654"/>
          </a:xfrm>
        </p:spPr>
        <p:txBody>
          <a:bodyPr/>
          <a:lstStyle/>
          <a:p>
            <a:r>
              <a:rPr lang="en-US" sz="3600" dirty="0">
                <a:solidFill>
                  <a:srgbClr val="E96751"/>
                </a:solidFill>
              </a:rPr>
              <a:t>Case Study: </a:t>
            </a:r>
            <a:r>
              <a:rPr lang="en-IE" dirty="0" err="1"/>
              <a:t>Valledemossa</a:t>
            </a:r>
            <a:r>
              <a:rPr lang="en-IE" dirty="0"/>
              <a:t> </a:t>
            </a:r>
            <a:r>
              <a:rPr lang="en-IE" b="0" dirty="0"/>
              <a:t>(Natural Sanctuary), </a:t>
            </a:r>
            <a:r>
              <a:rPr lang="en-IE" dirty="0"/>
              <a:t>Mallorca, Spain</a:t>
            </a:r>
          </a:p>
          <a:p>
            <a:endParaRPr lang="en-IE" dirty="0"/>
          </a:p>
        </p:txBody>
      </p:sp>
      <p:pic>
        <p:nvPicPr>
          <p:cNvPr id="5" name="Picture 4" descr="Co-funded by the European Union logo in png for web usage">
            <a:extLst>
              <a:ext uri="{FF2B5EF4-FFF2-40B4-BE49-F238E27FC236}">
                <a16:creationId xmlns:a16="http://schemas.microsoft.com/office/drawing/2014/main" id="{A002204A-67B3-C7F7-CD28-8200C074E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9861" y="6345603"/>
            <a:ext cx="1530819" cy="319792"/>
          </a:xfrm>
          <a:prstGeom prst="rect">
            <a:avLst/>
          </a:prstGeom>
          <a:noFill/>
          <a:ln>
            <a:noFill/>
          </a:ln>
        </p:spPr>
      </p:pic>
      <p:sp>
        <p:nvSpPr>
          <p:cNvPr id="6" name="Rectangle 5">
            <a:extLst>
              <a:ext uri="{FF2B5EF4-FFF2-40B4-BE49-F238E27FC236}">
                <a16:creationId xmlns:a16="http://schemas.microsoft.com/office/drawing/2014/main" id="{39C20C03-1086-1200-46B7-5B2CA2EC19C6}"/>
              </a:ext>
            </a:extLst>
          </p:cNvPr>
          <p:cNvSpPr/>
          <p:nvPr/>
        </p:nvSpPr>
        <p:spPr>
          <a:xfrm>
            <a:off x="6669968"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7" name="Group 6">
            <a:extLst>
              <a:ext uri="{FF2B5EF4-FFF2-40B4-BE49-F238E27FC236}">
                <a16:creationId xmlns:a16="http://schemas.microsoft.com/office/drawing/2014/main" id="{3EA9E1CE-4A9D-4DC0-EB7A-AB8F7D74175E}"/>
              </a:ext>
            </a:extLst>
          </p:cNvPr>
          <p:cNvGrpSpPr/>
          <p:nvPr/>
        </p:nvGrpSpPr>
        <p:grpSpPr>
          <a:xfrm>
            <a:off x="3766077" y="5906548"/>
            <a:ext cx="1307461" cy="742180"/>
            <a:chOff x="340586" y="8789227"/>
            <a:chExt cx="1307461" cy="742180"/>
          </a:xfrm>
        </p:grpSpPr>
        <p:sp>
          <p:nvSpPr>
            <p:cNvPr id="8" name="Rectangle 7">
              <a:extLst>
                <a:ext uri="{FF2B5EF4-FFF2-40B4-BE49-F238E27FC236}">
                  <a16:creationId xmlns:a16="http://schemas.microsoft.com/office/drawing/2014/main" id="{F6D12594-B89B-92EA-0C1B-8A5B37E2ABF8}"/>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9" name="Picture 8">
              <a:extLst>
                <a:ext uri="{FF2B5EF4-FFF2-40B4-BE49-F238E27FC236}">
                  <a16:creationId xmlns:a16="http://schemas.microsoft.com/office/drawing/2014/main" id="{B3C30597-4145-C054-768C-3E26796F0E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193513117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14570</TotalTime>
  <Words>449</Words>
  <Application>Microsoft Office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411</cp:revision>
  <dcterms:created xsi:type="dcterms:W3CDTF">2020-10-14T13:32:04Z</dcterms:created>
  <dcterms:modified xsi:type="dcterms:W3CDTF">2025-08-20T17:29:44Z</dcterms:modified>
</cp:coreProperties>
</file>