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4"/>
  </p:notesMasterIdLst>
  <p:handoutMasterIdLst>
    <p:handoutMasterId r:id="rId5"/>
  </p:handoutMasterIdLst>
  <p:sldIdLst>
    <p:sldId id="6525" r:id="rId2"/>
    <p:sldId id="6465"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6751"/>
    <a:srgbClr val="494949"/>
    <a:srgbClr val="EC7C69"/>
    <a:srgbClr val="459597"/>
    <a:srgbClr val="3B7F81"/>
    <a:srgbClr val="00B0F0"/>
    <a:srgbClr val="B8DDDE"/>
    <a:srgbClr val="93CCCD"/>
    <a:srgbClr val="FBA63B"/>
    <a:srgbClr val="E54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310" autoAdjust="0"/>
    <p:restoredTop sz="95082"/>
  </p:normalViewPr>
  <p:slideViewPr>
    <p:cSldViewPr snapToGrid="0" snapToObjects="1">
      <p:cViewPr varScale="1">
        <p:scale>
          <a:sx n="102" d="100"/>
          <a:sy n="102" d="100"/>
        </p:scale>
        <p:origin x="120" y="21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20/08/2025</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925235"/>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589569" y="-1017807"/>
            <a:ext cx="4009764"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223593"/>
            <a:ext cx="6560312" cy="3473075"/>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925236"/>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72896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41709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999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271304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043783" y="-295306"/>
            <a:ext cx="3462496"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348523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11122944" cy="598534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82CCCA"/>
          </a:solidFill>
          <a:ln w="3598" cap="flat">
            <a:noFill/>
            <a:prstDash val="solid"/>
            <a:miter/>
          </a:ln>
        </p:spPr>
        <p:txBody>
          <a:bodyPr rtlCol="0" anchor="ct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8077"/>
            <a:ext cx="6185499"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890" r:id="rId13"/>
    <p:sldLayoutId id="2147483899" r:id="rId14"/>
    <p:sldLayoutId id="2147483923"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24" r:id="rId24"/>
    <p:sldLayoutId id="2147483907" r:id="rId25"/>
    <p:sldLayoutId id="2147483878" r:id="rId26"/>
    <p:sldLayoutId id="2147483915" r:id="rId27"/>
    <p:sldLayoutId id="2147483891" r:id="rId28"/>
    <p:sldLayoutId id="2147483925" r:id="rId29"/>
    <p:sldLayoutId id="2147483922" r:id="rId30"/>
    <p:sldLayoutId id="2147483921" r:id="rId31"/>
    <p:sldLayoutId id="2147483894" r:id="rId32"/>
    <p:sldLayoutId id="2147483916" r:id="rId33"/>
    <p:sldLayoutId id="2147483893" r:id="rId34"/>
    <p:sldLayoutId id="2147483895" r:id="rId35"/>
    <p:sldLayoutId id="2147483896" r:id="rId36"/>
    <p:sldLayoutId id="2147483900" r:id="rId37"/>
    <p:sldLayoutId id="2147483901" r:id="rId38"/>
    <p:sldLayoutId id="2147483902" r:id="rId39"/>
    <p:sldLayoutId id="2147483903" r:id="rId40"/>
    <p:sldLayoutId id="2147483904" r:id="rId41"/>
    <p:sldLayoutId id="2147483853" r:id="rId42"/>
    <p:sldLayoutId id="2147483912"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hotel-hubertus.de/" TargetMode="External"/><Relationship Id="rId2" Type="http://schemas.openxmlformats.org/officeDocument/2006/relationships/image" Target="../media/image8.png"/><Relationship Id="rId1" Type="http://schemas.openxmlformats.org/officeDocument/2006/relationships/slideLayout" Target="../slideLayouts/slideLayout27.xml"/><Relationship Id="rId5" Type="http://schemas.openxmlformats.org/officeDocument/2006/relationships/hyperlink" Target="https://www.hotel-hubertus.de/nachhaltigkeit-hubertus"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www.hotel-hubertus.de/" TargetMode="External"/><Relationship Id="rId7" Type="http://schemas.openxmlformats.org/officeDocument/2006/relationships/image" Target="../media/image3.png"/><Relationship Id="rId2" Type="http://schemas.openxmlformats.org/officeDocument/2006/relationships/hyperlink" Target="https://www.booking.com/hotel/de/hubertus-mountain-refugio-allgau.en-gb.html?aid=356980&amp;label=gog235jc-1FCAsoO0IgaHViZXJ0dXMtbW91bnRhaW4tcmVmdWdpby1hbGxnYXVIM1gDaGmIAQGYAQm4ARfIAQzYAQHoAQH4AQyIAgGoAgO4Apqy0cEGwAIB0gIkYWI3MzUwNzktOWQ3Yy00MTk2LTk4YzAtYzg1ZDE5ZjkxNTM22AIG4AIB&amp;sid=fc9292a8233ebebf1904eb1dfe6b8eec&amp;dest_id=-1743474&amp;dest_type=city&amp;dist=0&amp;group_adults=1&amp;group_children=0&amp;hapos=1&amp;hpos=1&amp;no_rooms=1&amp;req_adults=1&amp;req_children=0&amp;room1=A&amp;sb_price_type=total&amp;sr_order=popularity&amp;srepoch=1748261318&amp;srpvid=6f6c550d9236067a&amp;type=total&amp;ucfs=1&amp;" TargetMode="External"/><Relationship Id="rId1" Type="http://schemas.openxmlformats.org/officeDocument/2006/relationships/slideLayout" Target="../slideLayouts/slideLayout33.xml"/><Relationship Id="rId6" Type="http://schemas.openxmlformats.org/officeDocument/2006/relationships/hyperlink" Target="https://creativecommons.org/licenses/by-sa/4.0/?ref=chooser-v1" TargetMode="External"/><Relationship Id="rId5" Type="http://schemas.openxmlformats.org/officeDocument/2006/relationships/image" Target="../media/image2.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4C43D-1492-049F-56D6-DB2E9868F363}"/>
            </a:ext>
          </a:extLst>
        </p:cNvPr>
        <p:cNvGrpSpPr/>
        <p:nvPr/>
      </p:nvGrpSpPr>
      <p:grpSpPr>
        <a:xfrm>
          <a:off x="0" y="0"/>
          <a:ext cx="0" cy="0"/>
          <a:chOff x="0" y="0"/>
          <a:chExt cx="0" cy="0"/>
        </a:xfrm>
      </p:grpSpPr>
      <p:pic>
        <p:nvPicPr>
          <p:cNvPr id="11" name="Picture Placeholder 10" descr="A building with a pool and a lawn&#10;&#10;AI-generated content may be incorrect.">
            <a:extLst>
              <a:ext uri="{FF2B5EF4-FFF2-40B4-BE49-F238E27FC236}">
                <a16:creationId xmlns:a16="http://schemas.microsoft.com/office/drawing/2014/main" id="{39521EFE-2758-FF86-ED40-AC6CDA4DA118}"/>
              </a:ext>
            </a:extLst>
          </p:cNvPr>
          <p:cNvPicPr>
            <a:picLocks noGrp="1" noChangeAspect="1"/>
          </p:cNvPicPr>
          <p:nvPr>
            <p:ph type="pic" sz="quarter" idx="34"/>
          </p:nvPr>
        </p:nvPicPr>
        <p:blipFill>
          <a:blip r:embed="rId2"/>
          <a:srcRect t="3878" b="3878"/>
          <a:stretch>
            <a:fillRect/>
          </a:stretch>
        </p:blipFill>
        <p:spPr/>
      </p:pic>
      <p:sp>
        <p:nvSpPr>
          <p:cNvPr id="5" name="Text Placeholder 4">
            <a:extLst>
              <a:ext uri="{FF2B5EF4-FFF2-40B4-BE49-F238E27FC236}">
                <a16:creationId xmlns:a16="http://schemas.microsoft.com/office/drawing/2014/main" id="{D6567DFA-28D8-B541-1DA4-1262D2F865D4}"/>
              </a:ext>
            </a:extLst>
          </p:cNvPr>
          <p:cNvSpPr>
            <a:spLocks noGrp="1"/>
          </p:cNvSpPr>
          <p:nvPr>
            <p:ph type="body" sz="quarter" idx="21"/>
          </p:nvPr>
        </p:nvSpPr>
        <p:spPr>
          <a:xfrm>
            <a:off x="7805394" y="521611"/>
            <a:ext cx="3770236" cy="4050389"/>
          </a:xfrm>
        </p:spPr>
        <p:txBody>
          <a:bodyPr/>
          <a:lstStyle/>
          <a:p>
            <a:pPr>
              <a:lnSpc>
                <a:spcPts val="2340"/>
              </a:lnSpc>
            </a:pPr>
            <a:r>
              <a:rPr lang="en-US" sz="2200" b="1" dirty="0">
                <a:solidFill>
                  <a:srgbClr val="EC7C69"/>
                </a:solidFill>
              </a:rPr>
              <a:t>Accommodation Type:</a:t>
            </a:r>
          </a:p>
          <a:p>
            <a:pPr>
              <a:lnSpc>
                <a:spcPts val="2340"/>
              </a:lnSpc>
            </a:pPr>
            <a:r>
              <a:rPr lang="en-US" sz="2200" dirty="0">
                <a:solidFill>
                  <a:srgbClr val="414141"/>
                </a:solidFill>
              </a:rPr>
              <a:t>Change Maker Hotels – these are the visionaries and pioneers of sustainable hospitality in Germany, Austria, and South Tyrol.</a:t>
            </a:r>
          </a:p>
          <a:p>
            <a:pPr>
              <a:lnSpc>
                <a:spcPts val="2340"/>
              </a:lnSpc>
            </a:pPr>
            <a:endParaRPr lang="en-US" sz="2200" dirty="0">
              <a:solidFill>
                <a:srgbClr val="414141"/>
              </a:solidFill>
            </a:endParaRPr>
          </a:p>
          <a:p>
            <a:pPr>
              <a:lnSpc>
                <a:spcPts val="2340"/>
              </a:lnSpc>
            </a:pPr>
            <a:r>
              <a:rPr lang="en-US" sz="2200" dirty="0">
                <a:solidFill>
                  <a:srgbClr val="414141"/>
                </a:solidFill>
              </a:rPr>
              <a:t>The hotels and their owners offer vacation solutions for people who are increasingly concerned about the climate, nature, and people while travelling, and who want to travel sustainably and mindfully.</a:t>
            </a:r>
            <a:endParaRPr lang="en-US" sz="2200" i="1" dirty="0">
              <a:solidFill>
                <a:srgbClr val="414141"/>
              </a:solidFill>
            </a:endParaRPr>
          </a:p>
          <a:p>
            <a:pPr>
              <a:lnSpc>
                <a:spcPts val="2340"/>
              </a:lnSpc>
            </a:pPr>
            <a:endParaRPr lang="en-US" sz="2200" dirty="0">
              <a:solidFill>
                <a:srgbClr val="414141"/>
              </a:solidFill>
            </a:endParaRPr>
          </a:p>
          <a:p>
            <a:pPr>
              <a:lnSpc>
                <a:spcPts val="2340"/>
              </a:lnSpc>
            </a:pPr>
            <a:endParaRPr lang="en-US" sz="2200" i="1" dirty="0">
              <a:solidFill>
                <a:srgbClr val="414141"/>
              </a:solidFill>
            </a:endParaRPr>
          </a:p>
        </p:txBody>
      </p:sp>
      <p:sp>
        <p:nvSpPr>
          <p:cNvPr id="6" name="Text Placeholder 5">
            <a:extLst>
              <a:ext uri="{FF2B5EF4-FFF2-40B4-BE49-F238E27FC236}">
                <a16:creationId xmlns:a16="http://schemas.microsoft.com/office/drawing/2014/main" id="{B52A04F5-1F75-6DF9-4787-55ED669C0998}"/>
              </a:ext>
            </a:extLst>
          </p:cNvPr>
          <p:cNvSpPr>
            <a:spLocks noGrp="1"/>
          </p:cNvSpPr>
          <p:nvPr>
            <p:ph type="body" sz="quarter" idx="66"/>
          </p:nvPr>
        </p:nvSpPr>
        <p:spPr>
          <a:xfrm>
            <a:off x="0" y="295382"/>
            <a:ext cx="3394129" cy="452458"/>
          </a:xfrm>
          <a:solidFill>
            <a:srgbClr val="459597"/>
          </a:solidFill>
        </p:spPr>
        <p:txBody>
          <a:bodyPr/>
          <a:lstStyle/>
          <a:p>
            <a:pPr algn="ctr"/>
            <a:r>
              <a:rPr lang="en-GB" sz="1200" dirty="0">
                <a:hlinkClick r:id="rId3">
                  <a:extLst>
                    <a:ext uri="{A12FA001-AC4F-418D-AE19-62706E023703}">
                      <ahyp:hlinkClr xmlns:ahyp="http://schemas.microsoft.com/office/drawing/2018/hyperlinkcolor" val="tx"/>
                    </a:ext>
                  </a:extLst>
                </a:hlinkClick>
              </a:rPr>
              <a:t>https://www.hotel-hubertus.de</a:t>
            </a:r>
            <a:r>
              <a:rPr lang="en-GB" sz="1200" dirty="0"/>
              <a:t> </a:t>
            </a:r>
          </a:p>
        </p:txBody>
      </p:sp>
      <p:sp>
        <p:nvSpPr>
          <p:cNvPr id="3" name="Text Placeholder 2">
            <a:extLst>
              <a:ext uri="{FF2B5EF4-FFF2-40B4-BE49-F238E27FC236}">
                <a16:creationId xmlns:a16="http://schemas.microsoft.com/office/drawing/2014/main" id="{488F4A94-BCD4-2797-3F7D-1E0121ECB7E6}"/>
              </a:ext>
            </a:extLst>
          </p:cNvPr>
          <p:cNvSpPr>
            <a:spLocks noGrp="1"/>
          </p:cNvSpPr>
          <p:nvPr>
            <p:ph type="body" sz="quarter" idx="18"/>
          </p:nvPr>
        </p:nvSpPr>
        <p:spPr>
          <a:xfrm>
            <a:off x="533583" y="4830498"/>
            <a:ext cx="2975564" cy="1049221"/>
          </a:xfrm>
          <a:prstGeom prst="rect">
            <a:avLst/>
          </a:prstGeom>
        </p:spPr>
        <p:txBody>
          <a:bodyPr/>
          <a:lstStyle/>
          <a:p>
            <a:r>
              <a:rPr lang="en-US" dirty="0"/>
              <a:t>Hubertus Mountain Refugio </a:t>
            </a:r>
            <a:r>
              <a:rPr lang="en-US" dirty="0" err="1"/>
              <a:t>Allgäu</a:t>
            </a:r>
            <a:r>
              <a:rPr lang="en-US" dirty="0"/>
              <a:t>, Germany </a:t>
            </a:r>
          </a:p>
        </p:txBody>
      </p:sp>
      <p:sp>
        <p:nvSpPr>
          <p:cNvPr id="4" name="Text Placeholder 3">
            <a:extLst>
              <a:ext uri="{FF2B5EF4-FFF2-40B4-BE49-F238E27FC236}">
                <a16:creationId xmlns:a16="http://schemas.microsoft.com/office/drawing/2014/main" id="{FC76CE66-93DE-F341-34F3-EB7EDDAC985A}"/>
              </a:ext>
            </a:extLst>
          </p:cNvPr>
          <p:cNvSpPr>
            <a:spLocks noGrp="1"/>
          </p:cNvSpPr>
          <p:nvPr>
            <p:ph type="body" sz="quarter" idx="19"/>
          </p:nvPr>
        </p:nvSpPr>
        <p:spPr>
          <a:xfrm>
            <a:off x="616370" y="3985017"/>
            <a:ext cx="3097791" cy="385564"/>
          </a:xfrm>
          <a:prstGeom prst="rect">
            <a:avLst/>
          </a:prstGeom>
        </p:spPr>
        <p:txBody>
          <a:bodyPr/>
          <a:lstStyle/>
          <a:p>
            <a:r>
              <a:rPr lang="en-GB" dirty="0"/>
              <a:t>Case Study</a:t>
            </a:r>
          </a:p>
        </p:txBody>
      </p:sp>
      <p:sp>
        <p:nvSpPr>
          <p:cNvPr id="27" name="Slide Number Placeholder 5">
            <a:extLst>
              <a:ext uri="{FF2B5EF4-FFF2-40B4-BE49-F238E27FC236}">
                <a16:creationId xmlns:a16="http://schemas.microsoft.com/office/drawing/2014/main" id="{626A0EC5-389F-FC0C-B7EC-4D07CA344AAE}"/>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1</a:t>
            </a:fld>
            <a:endParaRPr lang="fr-CA" sz="1200" dirty="0"/>
          </a:p>
        </p:txBody>
      </p:sp>
      <p:pic>
        <p:nvPicPr>
          <p:cNvPr id="12" name="Picture 11">
            <a:extLst>
              <a:ext uri="{FF2B5EF4-FFF2-40B4-BE49-F238E27FC236}">
                <a16:creationId xmlns:a16="http://schemas.microsoft.com/office/drawing/2014/main" id="{1AC20655-19DE-1807-DDDD-E86F8DE158F4}"/>
              </a:ext>
            </a:extLst>
          </p:cNvPr>
          <p:cNvPicPr>
            <a:picLocks noChangeAspect="1"/>
          </p:cNvPicPr>
          <p:nvPr/>
        </p:nvPicPr>
        <p:blipFill>
          <a:blip r:embed="rId4">
            <a:biLevel thresh="25000"/>
            <a:alphaModFix amt="45000"/>
            <a:extLst>
              <a:ext uri="{28A0092B-C50C-407E-A947-70E740481C1C}">
                <a14:useLocalDpi xmlns:a14="http://schemas.microsoft.com/office/drawing/2010/main" val="0"/>
              </a:ext>
            </a:extLst>
          </a:blip>
          <a:srcRect l="53155" t="-1" r="5047" b="49903"/>
          <a:stretch/>
        </p:blipFill>
        <p:spPr>
          <a:xfrm>
            <a:off x="1784997" y="4302557"/>
            <a:ext cx="3580276" cy="2659133"/>
          </a:xfrm>
          <a:prstGeom prst="rect">
            <a:avLst/>
          </a:prstGeom>
        </p:spPr>
      </p:pic>
      <p:sp>
        <p:nvSpPr>
          <p:cNvPr id="14" name="TextBox 13">
            <a:extLst>
              <a:ext uri="{FF2B5EF4-FFF2-40B4-BE49-F238E27FC236}">
                <a16:creationId xmlns:a16="http://schemas.microsoft.com/office/drawing/2014/main" id="{F0C78374-B52D-00CB-56DD-4A940DBDD5EF}"/>
              </a:ext>
            </a:extLst>
          </p:cNvPr>
          <p:cNvSpPr txBox="1"/>
          <p:nvPr/>
        </p:nvSpPr>
        <p:spPr>
          <a:xfrm>
            <a:off x="4937289" y="4995666"/>
            <a:ext cx="6094428" cy="1272913"/>
          </a:xfrm>
          <a:prstGeom prst="rect">
            <a:avLst/>
          </a:prstGeom>
          <a:noFill/>
        </p:spPr>
        <p:txBody>
          <a:bodyPr wrap="square">
            <a:spAutoFit/>
          </a:bodyPr>
          <a:lstStyle/>
          <a:p>
            <a:pPr>
              <a:lnSpc>
                <a:spcPts val="2340"/>
              </a:lnSpc>
            </a:pPr>
            <a:r>
              <a:rPr lang="en-US" sz="2200" b="1" dirty="0">
                <a:solidFill>
                  <a:srgbClr val="EC7C69"/>
                </a:solidFill>
                <a:hlinkClick r:id="rId5">
                  <a:extLst>
                    <a:ext uri="{A12FA001-AC4F-418D-AE19-62706E023703}">
                      <ahyp:hlinkClr xmlns:ahyp="http://schemas.microsoft.com/office/drawing/2018/hyperlinkcolor" val="tx"/>
                    </a:ext>
                  </a:extLst>
                </a:hlinkClick>
              </a:rPr>
              <a:t>Sustainability</a:t>
            </a:r>
            <a:r>
              <a:rPr lang="en-US" sz="2200" b="1" cap="all" dirty="0">
                <a:solidFill>
                  <a:srgbClr val="EC7C69"/>
                </a:solidFill>
              </a:rPr>
              <a:t> </a:t>
            </a:r>
          </a:p>
          <a:p>
            <a:pPr>
              <a:lnSpc>
                <a:spcPts val="2340"/>
              </a:lnSpc>
            </a:pPr>
            <a:r>
              <a:rPr lang="en-US" sz="2200" b="1" cap="all" dirty="0"/>
              <a:t>GIVE. AND TAKE.</a:t>
            </a:r>
            <a:r>
              <a:rPr lang="en-US" sz="2200" i="1" dirty="0"/>
              <a:t> </a:t>
            </a:r>
            <a:r>
              <a:rPr lang="en-US" sz="2200" i="1" dirty="0">
                <a:solidFill>
                  <a:srgbClr val="494949"/>
                </a:solidFill>
              </a:rPr>
              <a:t>That's the guiding principle of our thinking up here in the mountains. Because only in a harmonious community can everyone benefit.</a:t>
            </a:r>
            <a:endParaRPr lang="en-US" sz="2200" dirty="0">
              <a:solidFill>
                <a:srgbClr val="494949"/>
              </a:solidFill>
            </a:endParaRPr>
          </a:p>
        </p:txBody>
      </p:sp>
    </p:spTree>
    <p:extLst>
      <p:ext uri="{BB962C8B-B14F-4D97-AF65-F5344CB8AC3E}">
        <p14:creationId xmlns:p14="http://schemas.microsoft.com/office/powerpoint/2010/main" val="246901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3368421-194B-B833-0C32-4230BBAE45E9}"/>
              </a:ext>
            </a:extLst>
          </p:cNvPr>
          <p:cNvSpPr>
            <a:spLocks noGrp="1"/>
          </p:cNvSpPr>
          <p:nvPr>
            <p:ph type="body" sz="quarter" idx="18"/>
          </p:nvPr>
        </p:nvSpPr>
        <p:spPr>
          <a:xfrm>
            <a:off x="834734" y="1526575"/>
            <a:ext cx="6266567" cy="3499183"/>
          </a:xfrm>
        </p:spPr>
        <p:txBody>
          <a:bodyPr/>
          <a:lstStyle/>
          <a:p>
            <a:pPr>
              <a:spcAft>
                <a:spcPts val="1200"/>
              </a:spcAft>
            </a:pPr>
            <a:r>
              <a:rPr lang="en-US" dirty="0">
                <a:solidFill>
                  <a:srgbClr val="E96751"/>
                </a:solidFill>
                <a:hlinkClick r:id="rId2">
                  <a:extLst>
                    <a:ext uri="{A12FA001-AC4F-418D-AE19-62706E023703}">
                      <ahyp:hlinkClr xmlns:ahyp="http://schemas.microsoft.com/office/drawing/2018/hyperlinkcolor" val="tx"/>
                    </a:ext>
                  </a:extLst>
                </a:hlinkClick>
              </a:rPr>
              <a:t>Hubertus Mountain Refugio </a:t>
            </a:r>
            <a:r>
              <a:rPr lang="en-US" dirty="0" err="1">
                <a:solidFill>
                  <a:srgbClr val="E96751"/>
                </a:solidFill>
                <a:hlinkClick r:id="rId2">
                  <a:extLst>
                    <a:ext uri="{A12FA001-AC4F-418D-AE19-62706E023703}">
                      <ahyp:hlinkClr xmlns:ahyp="http://schemas.microsoft.com/office/drawing/2018/hyperlinkcolor" val="tx"/>
                    </a:ext>
                  </a:extLst>
                </a:hlinkClick>
              </a:rPr>
              <a:t>Allgäu</a:t>
            </a:r>
            <a:r>
              <a:rPr lang="en-US" dirty="0">
                <a:solidFill>
                  <a:srgbClr val="E96751"/>
                </a:solidFill>
                <a:hlinkClick r:id="rId2">
                  <a:extLst>
                    <a:ext uri="{A12FA001-AC4F-418D-AE19-62706E023703}">
                      <ahyp:hlinkClr xmlns:ahyp="http://schemas.microsoft.com/office/drawing/2018/hyperlinkcolor" val="tx"/>
                    </a:ext>
                  </a:extLst>
                </a:hlinkClick>
              </a:rPr>
              <a:t>, Germany, </a:t>
            </a:r>
            <a:r>
              <a:rPr lang="en-US" dirty="0"/>
              <a:t>has not only contributed to the attractiveness of the region for tourists but also </a:t>
            </a:r>
            <a:r>
              <a:rPr lang="en-US" dirty="0" err="1"/>
              <a:t>revitalised</a:t>
            </a:r>
            <a:r>
              <a:rPr lang="en-US" dirty="0"/>
              <a:t> the rural economy. </a:t>
            </a:r>
          </a:p>
          <a:p>
            <a:pPr>
              <a:spcAft>
                <a:spcPts val="1200"/>
              </a:spcAft>
            </a:pPr>
            <a:r>
              <a:rPr lang="en-US" dirty="0"/>
              <a:t>More than </a:t>
            </a:r>
            <a:r>
              <a:rPr lang="en-US" b="1" dirty="0"/>
              <a:t>70% of the employees live within two </a:t>
            </a:r>
            <a:r>
              <a:rPr lang="en-US" b="1" dirty="0" err="1"/>
              <a:t>kilometres</a:t>
            </a:r>
            <a:r>
              <a:rPr lang="en-US" dirty="0"/>
              <a:t> of the hotel. The presence of the hotel </a:t>
            </a:r>
            <a:r>
              <a:rPr lang="en-US" b="1" dirty="0"/>
              <a:t>supports the local economy </a:t>
            </a:r>
            <a:r>
              <a:rPr lang="en-US" dirty="0"/>
              <a:t>and contributes to the </a:t>
            </a:r>
            <a:r>
              <a:rPr lang="en-US" b="1" dirty="0"/>
              <a:t>vitality of the village. </a:t>
            </a:r>
            <a:r>
              <a:rPr lang="en-US" dirty="0"/>
              <a:t>The town lives mainly from tourism. </a:t>
            </a:r>
          </a:p>
          <a:p>
            <a:pPr>
              <a:spcAft>
                <a:spcPts val="1200"/>
              </a:spcAft>
            </a:pPr>
            <a:r>
              <a:rPr lang="en-US" dirty="0"/>
              <a:t>It is of existential importance to the community of </a:t>
            </a:r>
            <a:r>
              <a:rPr lang="en-US" dirty="0" err="1"/>
              <a:t>Balderschwang</a:t>
            </a:r>
            <a:r>
              <a:rPr lang="en-US" dirty="0"/>
              <a:t>. The family-run HUBERTUS extends its experiences to the local economy, offering guests the opportunity to experience the </a:t>
            </a:r>
            <a:r>
              <a:rPr lang="en-US" dirty="0" err="1"/>
              <a:t>Allgäu</a:t>
            </a:r>
            <a:r>
              <a:rPr lang="en-US" dirty="0"/>
              <a:t> village, nature, whether hiking, mountaineering, or winter sports. </a:t>
            </a:r>
          </a:p>
        </p:txBody>
      </p:sp>
      <p:sp>
        <p:nvSpPr>
          <p:cNvPr id="12" name="Text Placeholder 11">
            <a:extLst>
              <a:ext uri="{FF2B5EF4-FFF2-40B4-BE49-F238E27FC236}">
                <a16:creationId xmlns:a16="http://schemas.microsoft.com/office/drawing/2014/main" id="{7BB4F8CD-A1AD-3142-2F24-8987742A4F0C}"/>
              </a:ext>
            </a:extLst>
          </p:cNvPr>
          <p:cNvSpPr>
            <a:spLocks noGrp="1"/>
          </p:cNvSpPr>
          <p:nvPr>
            <p:ph type="body" sz="quarter" idx="19"/>
          </p:nvPr>
        </p:nvSpPr>
        <p:spPr>
          <a:xfrm>
            <a:off x="834734" y="285752"/>
            <a:ext cx="11060443" cy="803654"/>
          </a:xfrm>
        </p:spPr>
        <p:txBody>
          <a:bodyPr/>
          <a:lstStyle/>
          <a:p>
            <a:r>
              <a:rPr lang="en-IE" sz="4000" dirty="0">
                <a:solidFill>
                  <a:srgbClr val="E96751"/>
                </a:solidFill>
              </a:rPr>
              <a:t>Case Study: </a:t>
            </a:r>
            <a:r>
              <a:rPr lang="en-IE" sz="3000" dirty="0">
                <a:solidFill>
                  <a:srgbClr val="3B7F81"/>
                </a:solidFill>
                <a:hlinkClick r:id="rId3">
                  <a:extLst>
                    <a:ext uri="{A12FA001-AC4F-418D-AE19-62706E023703}">
                      <ahyp:hlinkClr xmlns:ahyp="http://schemas.microsoft.com/office/drawing/2018/hyperlinkcolor" val="tx"/>
                    </a:ext>
                  </a:extLst>
                </a:hlinkClick>
              </a:rPr>
              <a:t>Hubertus Mountain Refugio </a:t>
            </a:r>
            <a:r>
              <a:rPr lang="en-IE" sz="3000" dirty="0" err="1">
                <a:solidFill>
                  <a:srgbClr val="3B7F81"/>
                </a:solidFill>
                <a:hlinkClick r:id="rId3">
                  <a:extLst>
                    <a:ext uri="{A12FA001-AC4F-418D-AE19-62706E023703}">
                      <ahyp:hlinkClr xmlns:ahyp="http://schemas.microsoft.com/office/drawing/2018/hyperlinkcolor" val="tx"/>
                    </a:ext>
                  </a:extLst>
                </a:hlinkClick>
              </a:rPr>
              <a:t>Allgäu</a:t>
            </a:r>
            <a:r>
              <a:rPr lang="en-IE" sz="3000" dirty="0">
                <a:solidFill>
                  <a:srgbClr val="3B7F81"/>
                </a:solidFill>
                <a:hlinkClick r:id="rId3">
                  <a:extLst>
                    <a:ext uri="{A12FA001-AC4F-418D-AE19-62706E023703}">
                      <ahyp:hlinkClr xmlns:ahyp="http://schemas.microsoft.com/office/drawing/2018/hyperlinkcolor" val="tx"/>
                    </a:ext>
                  </a:extLst>
                </a:hlinkClick>
              </a:rPr>
              <a:t>, Germany </a:t>
            </a:r>
            <a:endParaRPr lang="en-IE" sz="3000" dirty="0">
              <a:solidFill>
                <a:srgbClr val="3B7F81"/>
              </a:solidFill>
            </a:endParaRPr>
          </a:p>
          <a:p>
            <a:r>
              <a:rPr lang="en-IE" sz="2800" b="0" dirty="0"/>
              <a:t>Revitalising Local Economy &amp; Increasing Destination Attractiveness</a:t>
            </a:r>
          </a:p>
        </p:txBody>
      </p:sp>
      <p:sp>
        <p:nvSpPr>
          <p:cNvPr id="13" name="object 3">
            <a:extLst>
              <a:ext uri="{FF2B5EF4-FFF2-40B4-BE49-F238E27FC236}">
                <a16:creationId xmlns:a16="http://schemas.microsoft.com/office/drawing/2014/main" id="{0B98BB15-36D8-AB9F-8C0D-5FC77D734CF5}"/>
              </a:ext>
            </a:extLst>
          </p:cNvPr>
          <p:cNvSpPr/>
          <p:nvPr/>
        </p:nvSpPr>
        <p:spPr>
          <a:xfrm>
            <a:off x="7572170" y="5117874"/>
            <a:ext cx="36171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sz="1600" dirty="0">
              <a:solidFill>
                <a:schemeClr val="bg1"/>
              </a:solidFill>
            </a:endParaRPr>
          </a:p>
        </p:txBody>
      </p:sp>
      <p:sp>
        <p:nvSpPr>
          <p:cNvPr id="14" name="Text Placeholder 23">
            <a:extLst>
              <a:ext uri="{FF2B5EF4-FFF2-40B4-BE49-F238E27FC236}">
                <a16:creationId xmlns:a16="http://schemas.microsoft.com/office/drawing/2014/main" id="{84BC1840-9AB3-1DF5-D29D-1574E457F723}"/>
              </a:ext>
            </a:extLst>
          </p:cNvPr>
          <p:cNvSpPr txBox="1">
            <a:spLocks/>
          </p:cNvSpPr>
          <p:nvPr/>
        </p:nvSpPr>
        <p:spPr>
          <a:xfrm>
            <a:off x="7578180" y="5117875"/>
            <a:ext cx="3609772"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mn-lt"/>
              </a:rPr>
              <a:t>Website </a:t>
            </a:r>
            <a:r>
              <a:rPr lang="en-US" sz="1600" dirty="0">
                <a:latin typeface="+mn-lt"/>
                <a:hlinkClick r:id="rId3">
                  <a:extLst>
                    <a:ext uri="{A12FA001-AC4F-418D-AE19-62706E023703}">
                      <ahyp:hlinkClr xmlns:ahyp="http://schemas.microsoft.com/office/drawing/2018/hyperlinkcolor" val="tx"/>
                    </a:ext>
                  </a:extLst>
                </a:hlinkClick>
              </a:rPr>
              <a:t>https://www.hotel-hubertus.de/</a:t>
            </a:r>
            <a:r>
              <a:rPr lang="en-US" sz="1600" dirty="0">
                <a:latin typeface="+mn-lt"/>
              </a:rPr>
              <a:t> </a:t>
            </a:r>
          </a:p>
        </p:txBody>
      </p:sp>
      <p:pic>
        <p:nvPicPr>
          <p:cNvPr id="1026" name="Picture 2" descr="a wooden building on the water next to some buildings at HUBERTUS Mountain Refugio Allgäu in Balderschwang">
            <a:extLst>
              <a:ext uri="{FF2B5EF4-FFF2-40B4-BE49-F238E27FC236}">
                <a16:creationId xmlns:a16="http://schemas.microsoft.com/office/drawing/2014/main" id="{B04691CB-8212-2D80-94E9-4D29C03B53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9994" y="1836675"/>
            <a:ext cx="3887272" cy="259031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Co-funded by the European Union logo in png for web usage">
            <a:extLst>
              <a:ext uri="{FF2B5EF4-FFF2-40B4-BE49-F238E27FC236}">
                <a16:creationId xmlns:a16="http://schemas.microsoft.com/office/drawing/2014/main" id="{CC8A2758-6431-45BB-8F32-E0FD83B8697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68825" y="6478813"/>
            <a:ext cx="1530819" cy="319792"/>
          </a:xfrm>
          <a:prstGeom prst="rect">
            <a:avLst/>
          </a:prstGeom>
          <a:noFill/>
          <a:ln>
            <a:noFill/>
          </a:ln>
        </p:spPr>
      </p:pic>
      <p:sp>
        <p:nvSpPr>
          <p:cNvPr id="3" name="Rectangle 2">
            <a:extLst>
              <a:ext uri="{FF2B5EF4-FFF2-40B4-BE49-F238E27FC236}">
                <a16:creationId xmlns:a16="http://schemas.microsoft.com/office/drawing/2014/main" id="{FFB11922-CB8B-6034-6D3D-6DDC24483DFF}"/>
              </a:ext>
            </a:extLst>
          </p:cNvPr>
          <p:cNvSpPr/>
          <p:nvPr/>
        </p:nvSpPr>
        <p:spPr>
          <a:xfrm>
            <a:off x="6468932" y="6419418"/>
            <a:ext cx="5121982" cy="43858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4" name="Group 3">
            <a:extLst>
              <a:ext uri="{FF2B5EF4-FFF2-40B4-BE49-F238E27FC236}">
                <a16:creationId xmlns:a16="http://schemas.microsoft.com/office/drawing/2014/main" id="{E89D60FC-4430-CE64-1F97-06F606A77B10}"/>
              </a:ext>
            </a:extLst>
          </p:cNvPr>
          <p:cNvGrpSpPr/>
          <p:nvPr/>
        </p:nvGrpSpPr>
        <p:grpSpPr>
          <a:xfrm>
            <a:off x="10534221" y="5623785"/>
            <a:ext cx="1307461" cy="742180"/>
            <a:chOff x="340586" y="8789227"/>
            <a:chExt cx="1307461" cy="742180"/>
          </a:xfrm>
        </p:grpSpPr>
        <p:sp>
          <p:nvSpPr>
            <p:cNvPr id="5" name="Rectangle 4">
              <a:extLst>
                <a:ext uri="{FF2B5EF4-FFF2-40B4-BE49-F238E27FC236}">
                  <a16:creationId xmlns:a16="http://schemas.microsoft.com/office/drawing/2014/main" id="{0687138F-A702-B99E-89C9-E42A03E725D3}"/>
                </a:ext>
              </a:extLst>
            </p:cNvPr>
            <p:cNvSpPr/>
            <p:nvPr/>
          </p:nvSpPr>
          <p:spPr>
            <a:xfrm>
              <a:off x="340586" y="8789227"/>
              <a:ext cx="1307461" cy="369332"/>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6">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6" name="Picture 5">
              <a:extLst>
                <a:ext uri="{FF2B5EF4-FFF2-40B4-BE49-F238E27FC236}">
                  <a16:creationId xmlns:a16="http://schemas.microsoft.com/office/drawing/2014/main" id="{F1022059-DDDE-A41D-6751-7F6D50BE0D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174750284"/>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14557</TotalTime>
  <Words>300</Words>
  <Application>Microsoft Office PowerPoint</Application>
  <PresentationFormat>Widescreen</PresentationFormat>
  <Paragraphs>19</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Aptos</vt:lpstr>
      <vt:lpstr>Arial</vt:lpstr>
      <vt:lpstr>Calibri</vt:lpstr>
      <vt:lpstr>Montserrat</vt:lpstr>
      <vt:lpstr>Montserrat Light</vt:lpstr>
      <vt:lpstr>Verdana</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 Magan (MMS,Ireland)</cp:lastModifiedBy>
  <cp:revision>414</cp:revision>
  <dcterms:created xsi:type="dcterms:W3CDTF">2020-10-14T13:32:04Z</dcterms:created>
  <dcterms:modified xsi:type="dcterms:W3CDTF">2025-08-20T17:18:38Z</dcterms:modified>
</cp:coreProperties>
</file>