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4.xml" ContentType="application/vnd.openxmlformats-officedocument.presentationml.slideLayout+xml"/>
  <Override PartName="/ppt/handoutMasters/handoutMaster1.xml" ContentType="application/vnd.openxmlformats-officedocument.presentationml.handoutMaster+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authors.xml" ContentType="application/vnd.ms-powerpoint.authors+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9"/>
  </p:notesMasterIdLst>
  <p:handoutMasterIdLst>
    <p:handoutMasterId r:id="rId20"/>
  </p:handoutMasterIdLst>
  <p:sldIdLst>
    <p:sldId id="1389" r:id="rId2"/>
    <p:sldId id="1603" r:id="rId3"/>
    <p:sldId id="1559" r:id="rId4"/>
    <p:sldId id="1555" r:id="rId5"/>
    <p:sldId id="1549" r:id="rId6"/>
    <p:sldId id="1556" r:id="rId7"/>
    <p:sldId id="1557" r:id="rId8"/>
    <p:sldId id="1554" r:id="rId9"/>
    <p:sldId id="1558" r:id="rId10"/>
    <p:sldId id="1547" r:id="rId11"/>
    <p:sldId id="1575" r:id="rId12"/>
    <p:sldId id="1578" r:id="rId13"/>
    <p:sldId id="1579" r:id="rId14"/>
    <p:sldId id="1580" r:id="rId15"/>
    <p:sldId id="1496" r:id="rId16"/>
    <p:sldId id="1410" r:id="rId17"/>
    <p:sldId id="1402" r:id="rId18"/>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6.xml"/><Relationship Id="rId4" Type="http://schemas.openxmlformats.org/officeDocument/2006/relationships/image" Target="../media/image32.jpg"/></Relationships>
</file>

<file path=ppt/slides/_rels/slide16.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33.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36.sv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8.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8.xml"/><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8.xml"/><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1 </a:t>
            </a:r>
            <a:r>
              <a:rPr lang="en-US" sz="3600" dirty="0"/>
              <a:t>(Part 2)</a:t>
            </a:r>
          </a:p>
          <a:p>
            <a:r>
              <a:rPr lang="en-US" sz="3600" b="1" dirty="0"/>
              <a:t>Mentor Discussion</a:t>
            </a:r>
          </a:p>
          <a:p>
            <a:r>
              <a:rPr lang="en-US" dirty="0"/>
              <a:t>With Lorcan Kearns</a:t>
            </a:r>
          </a:p>
          <a:p>
            <a:r>
              <a:rPr lang="en-US" dirty="0"/>
              <a:t>Cabin Crusaders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Crusaders Cabins </a:t>
            </a:r>
            <a:r>
              <a:rPr lang="en-US" dirty="0" err="1"/>
              <a:t>Kinlough</a:t>
            </a:r>
            <a:r>
              <a:rPr lang="en-US" dirty="0"/>
              <a:t> </a:t>
            </a:r>
            <a:endParaRPr lang="en-GB" dirty="0"/>
          </a:p>
        </p:txBody>
      </p:sp>
      <p:pic>
        <p:nvPicPr>
          <p:cNvPr id="10" name="Picture Placeholder 9" descr="A bedroom with a fireplace and a bed&#10;&#10;AI-generated content may be incorrect.">
            <a:extLst>
              <a:ext uri="{FF2B5EF4-FFF2-40B4-BE49-F238E27FC236}">
                <a16:creationId xmlns:a16="http://schemas.microsoft.com/office/drawing/2014/main" id="{97179B70-2948-2864-6AA4-7929DB56DDCC}"/>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6687" r="6687"/>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285BD6D-EC3D-C5D4-AAA8-CCDA24886FC6}"/>
              </a:ext>
            </a:extLst>
          </p:cNvPr>
          <p:cNvSpPr>
            <a:spLocks noGrp="1"/>
          </p:cNvSpPr>
          <p:nvPr>
            <p:ph type="body" sz="quarter" idx="32"/>
          </p:nvPr>
        </p:nvSpPr>
        <p:spPr>
          <a:xfrm>
            <a:off x="448766" y="5200056"/>
            <a:ext cx="6541269" cy="5494217"/>
          </a:xfrm>
        </p:spPr>
        <p:txBody>
          <a:bodyPr numCol="1"/>
          <a:lstStyle/>
          <a:p>
            <a:pPr marL="285750" indent="-285750">
              <a:lnSpc>
                <a:spcPct val="100000"/>
              </a:lnSpc>
              <a:buFont typeface="Wingdings" panose="05000000000000000000" pitchFamily="2" charset="2"/>
              <a:buChar char="v"/>
            </a:pPr>
            <a:r>
              <a:rPr lang="en-IE" sz="1800" dirty="0">
                <a:solidFill>
                  <a:srgbClr val="474747"/>
                </a:solidFill>
              </a:rPr>
              <a:t>Any </a:t>
            </a:r>
            <a:r>
              <a:rPr lang="en-IE" sz="1800" b="1" dirty="0">
                <a:solidFill>
                  <a:srgbClr val="474747"/>
                </a:solidFill>
              </a:rPr>
              <a:t>questions </a:t>
            </a:r>
            <a:r>
              <a:rPr lang="en-IE" sz="1800" dirty="0">
                <a:solidFill>
                  <a:srgbClr val="474747"/>
                </a:solidFill>
              </a:rPr>
              <a:t>you would like to ask Lorcan?</a:t>
            </a:r>
          </a:p>
          <a:p>
            <a:pPr marL="285750" indent="-285750">
              <a:lnSpc>
                <a:spcPct val="100000"/>
              </a:lnSpc>
              <a:buFont typeface="Wingdings" panose="05000000000000000000" pitchFamily="2" charset="2"/>
              <a:buChar char="v"/>
            </a:pPr>
            <a:r>
              <a:rPr lang="en-IE" sz="1800" dirty="0">
                <a:solidFill>
                  <a:srgbClr val="474747"/>
                </a:solidFill>
              </a:rPr>
              <a:t>Possible </a:t>
            </a:r>
            <a:r>
              <a:rPr lang="en-IE" sz="1800" b="1" dirty="0">
                <a:solidFill>
                  <a:srgbClr val="474747"/>
                </a:solidFill>
              </a:rPr>
              <a:t>solution concepts </a:t>
            </a:r>
            <a:r>
              <a:rPr lang="en-IE" sz="1800" dirty="0">
                <a:solidFill>
                  <a:srgbClr val="474747"/>
                </a:solidFill>
              </a:rPr>
              <a:t>you’ll take forward to support your challenges, problems and roadblocks</a:t>
            </a:r>
          </a:p>
          <a:p>
            <a:pPr marL="285750" indent="-285750">
              <a:lnSpc>
                <a:spcPct val="100000"/>
              </a:lnSpc>
              <a:buFont typeface="Wingdings" panose="05000000000000000000" pitchFamily="2" charset="2"/>
              <a:buChar char="v"/>
            </a:pPr>
            <a:r>
              <a:rPr lang="en-IE" sz="1800" dirty="0">
                <a:solidFill>
                  <a:srgbClr val="474747"/>
                </a:solidFill>
              </a:rPr>
              <a:t>Key </a:t>
            </a:r>
            <a:r>
              <a:rPr lang="en-IE" sz="1800" b="1" dirty="0">
                <a:solidFill>
                  <a:srgbClr val="474747"/>
                </a:solidFill>
              </a:rPr>
              <a:t>learnings and ideas</a:t>
            </a:r>
          </a:p>
        </p:txBody>
      </p:sp>
      <p:sp>
        <p:nvSpPr>
          <p:cNvPr id="12" name="Text Placeholder 11">
            <a:extLst>
              <a:ext uri="{FF2B5EF4-FFF2-40B4-BE49-F238E27FC236}">
                <a16:creationId xmlns:a16="http://schemas.microsoft.com/office/drawing/2014/main" id="{CB4417E9-D8A1-D189-5DBE-C6F4316ECD23}"/>
              </a:ext>
            </a:extLst>
          </p:cNvPr>
          <p:cNvSpPr>
            <a:spLocks noGrp="1"/>
          </p:cNvSpPr>
          <p:nvPr>
            <p:ph type="body" sz="quarter" idx="33"/>
          </p:nvPr>
        </p:nvSpPr>
        <p:spPr>
          <a:xfrm>
            <a:off x="278347" y="3300635"/>
            <a:ext cx="6882108" cy="1637125"/>
          </a:xfrm>
          <a:prstGeom prst="roundRect">
            <a:avLst/>
          </a:prstGeom>
          <a:solidFill>
            <a:srgbClr val="EC7C69"/>
          </a:solidFill>
        </p:spPr>
        <p:txBody>
          <a:bodyPr anchor="ctr"/>
          <a:lstStyle/>
          <a:p>
            <a:pPr>
              <a:lnSpc>
                <a:spcPct val="100000"/>
              </a:lnSpc>
            </a:pPr>
            <a:r>
              <a:rPr lang="en-US" sz="2400" b="0" dirty="0">
                <a:solidFill>
                  <a:schemeClr val="bg1"/>
                </a:solidFill>
              </a:rPr>
              <a:t>An opportunity to note down new ideas, lightbulb moments, or creative solutions inspired by the case studies, discussions, and peer sharing.</a:t>
            </a:r>
            <a:endParaRPr lang="en-IE" sz="2400" b="0" dirty="0">
              <a:solidFill>
                <a:schemeClr val="bg1"/>
              </a:solidFill>
            </a:endParaRPr>
          </a:p>
        </p:txBody>
      </p:sp>
      <p:sp>
        <p:nvSpPr>
          <p:cNvPr id="10" name="Text Placeholder 9">
            <a:extLst>
              <a:ext uri="{FF2B5EF4-FFF2-40B4-BE49-F238E27FC236}">
                <a16:creationId xmlns:a16="http://schemas.microsoft.com/office/drawing/2014/main" id="{A8F46D3A-06B6-B577-C3AA-F91E8CD41A26}"/>
              </a:ext>
            </a:extLst>
          </p:cNvPr>
          <p:cNvSpPr>
            <a:spLocks noGrp="1"/>
          </p:cNvSpPr>
          <p:nvPr>
            <p:ph type="body" sz="quarter" idx="19"/>
          </p:nvPr>
        </p:nvSpPr>
        <p:spPr>
          <a:xfrm>
            <a:off x="19714" y="914400"/>
            <a:ext cx="3885401" cy="385564"/>
          </a:xfrm>
        </p:spPr>
        <p:txBody>
          <a:bodyPr/>
          <a:lstStyle/>
          <a:p>
            <a:r>
              <a:rPr lang="en-IE" sz="4800" dirty="0"/>
              <a:t>Ideas Sparked</a:t>
            </a:r>
          </a:p>
        </p:txBody>
      </p:sp>
      <p:sp>
        <p:nvSpPr>
          <p:cNvPr id="7" name="Slide Number Placeholder 6">
            <a:extLst>
              <a:ext uri="{FF2B5EF4-FFF2-40B4-BE49-F238E27FC236}">
                <a16:creationId xmlns:a16="http://schemas.microsoft.com/office/drawing/2014/main" id="{C7A63C77-BAF8-E24F-3AC5-BF07898E6E36}"/>
              </a:ext>
            </a:extLst>
          </p:cNvPr>
          <p:cNvSpPr>
            <a:spLocks noGrp="1"/>
          </p:cNvSpPr>
          <p:nvPr>
            <p:ph type="sldNum" sz="quarter" idx="4"/>
          </p:nvPr>
        </p:nvSpPr>
        <p:spPr/>
        <p:txBody>
          <a:bodyPr/>
          <a:lstStyle/>
          <a:p>
            <a:fld id="{9C527BFA-2C0E-4CEC-B6A5-913A56FEF4B4}" type="slidenum">
              <a:rPr lang="fr-CA" smtClean="0"/>
              <a:pPr/>
              <a:t>10</a:t>
            </a:fld>
            <a:endParaRPr lang="fr-CA" dirty="0"/>
          </a:p>
        </p:txBody>
      </p:sp>
      <p:sp>
        <p:nvSpPr>
          <p:cNvPr id="15" name="Text Placeholder 7">
            <a:extLst>
              <a:ext uri="{FF2B5EF4-FFF2-40B4-BE49-F238E27FC236}">
                <a16:creationId xmlns:a16="http://schemas.microsoft.com/office/drawing/2014/main" id="{3A5CA98E-CC3F-19B4-919E-E3198AE73C9F}"/>
              </a:ext>
            </a:extLst>
          </p:cNvPr>
          <p:cNvSpPr>
            <a:spLocks noGrp="1"/>
          </p:cNvSpPr>
          <p:nvPr>
            <p:ph type="body" sz="quarter" idx="18"/>
          </p:nvPr>
        </p:nvSpPr>
        <p:spPr>
          <a:xfrm>
            <a:off x="271941" y="1775689"/>
            <a:ext cx="3633172" cy="1049221"/>
          </a:xfrm>
        </p:spPr>
        <p:txBody>
          <a:bodyPr/>
          <a:lstStyle/>
          <a:p>
            <a:pPr>
              <a:lnSpc>
                <a:spcPct val="100000"/>
              </a:lnSpc>
            </a:pPr>
            <a:r>
              <a:rPr lang="en-IE" sz="3600" dirty="0"/>
              <a:t>Questions &amp; Solutions</a:t>
            </a:r>
          </a:p>
        </p:txBody>
      </p:sp>
      <p:pic>
        <p:nvPicPr>
          <p:cNvPr id="8" name="Picture 7" descr="A light bulb with question marks and a person's head&#10;&#10;AI-generated content may be incorrect.">
            <a:extLst>
              <a:ext uri="{FF2B5EF4-FFF2-40B4-BE49-F238E27FC236}">
                <a16:creationId xmlns:a16="http://schemas.microsoft.com/office/drawing/2014/main" id="{8738C539-2094-C567-DDDB-6164B2D30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337" y="894918"/>
            <a:ext cx="3633172" cy="2059476"/>
          </a:xfrm>
          <a:prstGeom prst="roundRect">
            <a:avLst/>
          </a:prstGeom>
        </p:spPr>
      </p:pic>
      <p:pic>
        <p:nvPicPr>
          <p:cNvPr id="2050" name="Picture 2" descr="Why Use Practice Questions? – Weingarten Center">
            <a:extLst>
              <a:ext uri="{FF2B5EF4-FFF2-40B4-BE49-F238E27FC236}">
                <a16:creationId xmlns:a16="http://schemas.microsoft.com/office/drawing/2014/main" id="{F869D65C-9C42-664C-62A0-C5B4C4481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042" y="6670411"/>
            <a:ext cx="4527873" cy="352301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26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80C27-C200-F122-6199-2E82508A327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C35C62C-DA9D-E28F-5E26-22D117B9FDFA}"/>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3B8B20F7-431F-155E-0DF0-26D2A2C869B9}"/>
              </a:ext>
            </a:extLst>
          </p:cNvPr>
          <p:cNvSpPr>
            <a:spLocks noGrp="1"/>
          </p:cNvSpPr>
          <p:nvPr>
            <p:ph type="sldNum" sz="quarter" idx="4"/>
          </p:nvPr>
        </p:nvSpPr>
        <p:spPr/>
        <p:txBody>
          <a:bodyPr/>
          <a:lstStyle/>
          <a:p>
            <a:fld id="{9C527BFA-2C0E-4CEC-B6A5-913A56FEF4B4}" type="slidenum">
              <a:rPr lang="fr-CA" smtClean="0"/>
              <a:pPr/>
              <a:t>11</a:t>
            </a:fld>
            <a:endParaRPr lang="fr-CA" dirty="0"/>
          </a:p>
        </p:txBody>
      </p:sp>
      <p:sp>
        <p:nvSpPr>
          <p:cNvPr id="15" name="Text Placeholder 7">
            <a:extLst>
              <a:ext uri="{FF2B5EF4-FFF2-40B4-BE49-F238E27FC236}">
                <a16:creationId xmlns:a16="http://schemas.microsoft.com/office/drawing/2014/main" id="{D2A45817-36C9-F89D-F5B5-F8D0D100F11E}"/>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6A96410D-FF8C-9049-F6C1-6DBC8544B778}"/>
              </a:ext>
            </a:extLst>
          </p:cNvPr>
          <p:cNvGraphicFramePr>
            <a:graphicFrameLocks noGrp="1"/>
          </p:cNvGraphicFramePr>
          <p:nvPr/>
        </p:nvGraphicFramePr>
        <p:xfrm>
          <a:off x="337625" y="3300635"/>
          <a:ext cx="6850966" cy="536448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Pricing and Seasonality</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should I set my pricing and manage seasonal rates?” </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urged </a:t>
                      </a:r>
                      <a:r>
                        <a:rPr lang="en-US" sz="1800" b="1" dirty="0">
                          <a:solidFill>
                            <a:srgbClr val="474747"/>
                          </a:solidFill>
                        </a:rPr>
                        <a:t>value-based pricing</a:t>
                      </a:r>
                      <a:r>
                        <a:rPr lang="en-US" sz="1800" dirty="0">
                          <a:solidFill>
                            <a:srgbClr val="474747"/>
                          </a:solidFill>
                        </a:rPr>
                        <a:t> rather than simply copying competitors. He advised charging based on how </a:t>
                      </a:r>
                      <a:r>
                        <a:rPr lang="en-US" sz="1800" b="1" dirty="0">
                          <a:solidFill>
                            <a:srgbClr val="474747"/>
                          </a:solidFill>
                        </a:rPr>
                        <a:t>unique or rare</a:t>
                      </a:r>
                      <a:r>
                        <a:rPr lang="en-US" sz="1800" dirty="0">
                          <a:solidFill>
                            <a:srgbClr val="474747"/>
                          </a:solidFill>
                        </a:rPr>
                        <a:t> the experience is, not merely covering costs or undercutting neighbors. </a:t>
                      </a:r>
                    </a:p>
                    <a:p>
                      <a:pPr>
                        <a:buNone/>
                      </a:pPr>
                      <a:endParaRPr lang="en-US" sz="1800" dirty="0">
                        <a:solidFill>
                          <a:srgbClr val="474747"/>
                        </a:solidFill>
                      </a:endParaRPr>
                    </a:p>
                    <a:p>
                      <a:pPr>
                        <a:buNone/>
                      </a:pPr>
                      <a:r>
                        <a:rPr lang="en-US" sz="1800" dirty="0">
                          <a:solidFill>
                            <a:srgbClr val="474747"/>
                          </a:solidFill>
                        </a:rPr>
                        <a:t>In practice this means </a:t>
                      </a:r>
                      <a:r>
                        <a:rPr lang="en-US" sz="1800" b="1" dirty="0">
                          <a:solidFill>
                            <a:srgbClr val="474747"/>
                          </a:solidFill>
                        </a:rPr>
                        <a:t>highlighting your site’s special features </a:t>
                      </a:r>
                      <a:r>
                        <a:rPr lang="en-US" sz="1800" dirty="0">
                          <a:solidFill>
                            <a:srgbClr val="474747"/>
                          </a:solidFill>
                        </a:rPr>
                        <a:t>(e.g. location, design, amenities) so guests perceive higher value. </a:t>
                      </a:r>
                    </a:p>
                    <a:p>
                      <a:pPr>
                        <a:buNone/>
                      </a:pPr>
                      <a:endParaRPr lang="en-US" sz="1800" dirty="0">
                        <a:solidFill>
                          <a:srgbClr val="474747"/>
                        </a:solidFill>
                      </a:endParaRPr>
                    </a:p>
                    <a:p>
                      <a:pPr>
                        <a:buNone/>
                      </a:pPr>
                      <a:r>
                        <a:rPr lang="en-US" sz="2000" b="1" dirty="0">
                          <a:solidFill>
                            <a:srgbClr val="459597"/>
                          </a:solidFill>
                        </a:rPr>
                        <a:t>For example, </a:t>
                      </a:r>
                      <a:r>
                        <a:rPr lang="en-US" sz="1800" dirty="0">
                          <a:solidFill>
                            <a:srgbClr val="474747"/>
                          </a:solidFill>
                        </a:rPr>
                        <a:t>if you add a luxury hot tub or exclusive view, you can justify a </a:t>
                      </a:r>
                      <a:r>
                        <a:rPr lang="en-US" sz="1800" b="1" dirty="0">
                          <a:solidFill>
                            <a:srgbClr val="474747"/>
                          </a:solidFill>
                        </a:rPr>
                        <a:t>premium rate. </a:t>
                      </a:r>
                      <a:r>
                        <a:rPr lang="en-US" sz="1800" dirty="0">
                          <a:solidFill>
                            <a:srgbClr val="474747"/>
                          </a:solidFill>
                        </a:rPr>
                        <a:t>By </a:t>
                      </a:r>
                      <a:r>
                        <a:rPr lang="en-US" sz="1800" b="1" dirty="0">
                          <a:solidFill>
                            <a:srgbClr val="474747"/>
                          </a:solidFill>
                        </a:rPr>
                        <a:t>“pricing for the value you’re creating,” </a:t>
                      </a:r>
                      <a:r>
                        <a:rPr lang="en-US" sz="1800" dirty="0">
                          <a:solidFill>
                            <a:srgbClr val="474747"/>
                          </a:solidFill>
                        </a:rPr>
                        <a:t>you ensure that peak‐season surges or upgrades (e.g. honeymoon packages, family add-ons) reflect real enhancements, while low-season rates can be adjusted around demand without eroding brand value. </a:t>
                      </a:r>
                    </a:p>
                    <a:p>
                      <a:pPr>
                        <a:buNone/>
                      </a:pPr>
                      <a:endParaRPr lang="en-US" sz="1800" dirty="0">
                        <a:solidFill>
                          <a:srgbClr val="474747"/>
                        </a:solidFill>
                      </a:endParaRPr>
                    </a:p>
                    <a:p>
                      <a:pPr>
                        <a:buNone/>
                      </a:pPr>
                      <a:r>
                        <a:rPr lang="en-US" sz="1800" dirty="0">
                          <a:solidFill>
                            <a:srgbClr val="474747"/>
                          </a:solidFill>
                        </a:rPr>
                        <a:t>Lorcan also noted that </a:t>
                      </a:r>
                      <a:r>
                        <a:rPr lang="en-US" sz="1800" b="1" dirty="0">
                          <a:solidFill>
                            <a:srgbClr val="474747"/>
                          </a:solidFill>
                        </a:rPr>
                        <a:t>direct, year-round bookings </a:t>
                      </a:r>
                      <a:r>
                        <a:rPr lang="en-US" sz="1800" dirty="0">
                          <a:solidFill>
                            <a:srgbClr val="474747"/>
                          </a:solidFill>
                        </a:rPr>
                        <a:t>help maintain steadier cash flow compared to relying solely on discount-driven off-seasons.</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74E0945F-4A6A-0340-95FF-698790E61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1915377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2E7C0-F84A-2FB1-C34D-A6DFF293D94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A9E431C-49AD-4C2C-AB0C-EE03F2964D96}"/>
              </a:ext>
            </a:extLst>
          </p:cNvPr>
          <p:cNvSpPr>
            <a:spLocks noGrp="1"/>
          </p:cNvSpPr>
          <p:nvPr>
            <p:ph type="sldNum" sz="quarter" idx="4"/>
          </p:nvPr>
        </p:nvSpPr>
        <p:spPr/>
        <p:txBody>
          <a:bodyPr/>
          <a:lstStyle/>
          <a:p>
            <a:fld id="{9C527BFA-2C0E-4CEC-B6A5-913A56FEF4B4}" type="slidenum">
              <a:rPr lang="fr-CA" smtClean="0"/>
              <a:pPr/>
              <a:t>12</a:t>
            </a:fld>
            <a:endParaRPr lang="fr-CA" dirty="0"/>
          </a:p>
        </p:txBody>
      </p:sp>
      <p:graphicFrame>
        <p:nvGraphicFramePr>
          <p:cNvPr id="13" name="Table 12">
            <a:extLst>
              <a:ext uri="{FF2B5EF4-FFF2-40B4-BE49-F238E27FC236}">
                <a16:creationId xmlns:a16="http://schemas.microsoft.com/office/drawing/2014/main" id="{36727DC8-E09D-FDDB-CF3A-9A27B1A8A541}"/>
              </a:ext>
            </a:extLst>
          </p:cNvPr>
          <p:cNvGraphicFramePr>
            <a:graphicFrameLocks noGrp="1"/>
          </p:cNvGraphicFramePr>
          <p:nvPr/>
        </p:nvGraphicFramePr>
        <p:xfrm>
          <a:off x="309489" y="3300635"/>
          <a:ext cx="6879102" cy="594360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IE" sz="2400" b="0" dirty="0">
                          <a:solidFill>
                            <a:schemeClr val="bg1"/>
                          </a:solidFill>
                        </a:rPr>
                        <a:t>Guests and their Motivations to Book</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“Who exactly are our guests and what motivates them to book?”</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explained that today’s alternative-stay guests generally seek </a:t>
                      </a:r>
                      <a:r>
                        <a:rPr lang="en-US" sz="1800" b="1" dirty="0">
                          <a:solidFill>
                            <a:srgbClr val="474747"/>
                          </a:solidFill>
                        </a:rPr>
                        <a:t>authentic, local experiences</a:t>
                      </a:r>
                      <a:r>
                        <a:rPr lang="en-US" sz="1800" dirty="0">
                          <a:solidFill>
                            <a:srgbClr val="474747"/>
                          </a:solidFill>
                        </a:rPr>
                        <a:t>, </a:t>
                      </a:r>
                      <a:r>
                        <a:rPr lang="en-US" sz="1800" b="1" dirty="0">
                          <a:solidFill>
                            <a:srgbClr val="474747"/>
                          </a:solidFill>
                        </a:rPr>
                        <a:t>novelty in nature</a:t>
                      </a:r>
                      <a:r>
                        <a:rPr lang="en-US" sz="1800" dirty="0">
                          <a:solidFill>
                            <a:srgbClr val="474747"/>
                          </a:solidFill>
                        </a:rPr>
                        <a:t>, or flexible “workation” stays. </a:t>
                      </a:r>
                    </a:p>
                    <a:p>
                      <a:pPr>
                        <a:buNone/>
                      </a:pPr>
                      <a:endParaRPr lang="en-US" sz="1800" dirty="0">
                        <a:solidFill>
                          <a:srgbClr val="474747"/>
                        </a:solidFill>
                      </a:endParaRPr>
                    </a:p>
                    <a:p>
                      <a:pPr>
                        <a:buNone/>
                      </a:pPr>
                      <a:r>
                        <a:rPr lang="en-US" sz="1800" dirty="0">
                          <a:solidFill>
                            <a:srgbClr val="474747"/>
                          </a:solidFill>
                        </a:rPr>
                        <a:t>In other words, people are often looking for </a:t>
                      </a:r>
                      <a:r>
                        <a:rPr lang="en-US" sz="1800" b="1" dirty="0">
                          <a:solidFill>
                            <a:srgbClr val="474747"/>
                          </a:solidFill>
                        </a:rPr>
                        <a:t>meaningful stays </a:t>
                      </a:r>
                      <a:r>
                        <a:rPr lang="en-US" sz="1800" dirty="0">
                          <a:solidFill>
                            <a:srgbClr val="474747"/>
                          </a:solidFill>
                        </a:rPr>
                        <a:t>– e.g. a rustic cottage with local crafts for culture lovers, or an eco-cabin with adventure options for nature/niche travelers. </a:t>
                      </a:r>
                    </a:p>
                    <a:p>
                      <a:pPr>
                        <a:buNone/>
                      </a:pPr>
                      <a:endParaRPr lang="en-US" sz="1800" dirty="0">
                        <a:solidFill>
                          <a:srgbClr val="474747"/>
                        </a:solidFill>
                      </a:endParaRPr>
                    </a:p>
                    <a:p>
                      <a:pPr>
                        <a:buNone/>
                      </a:pPr>
                      <a:r>
                        <a:rPr lang="en-US" sz="1800" dirty="0">
                          <a:solidFill>
                            <a:srgbClr val="474747"/>
                          </a:solidFill>
                        </a:rPr>
                        <a:t>He suggested defining a </a:t>
                      </a:r>
                      <a:r>
                        <a:rPr lang="en-US" sz="1800" b="1" dirty="0">
                          <a:solidFill>
                            <a:srgbClr val="474747"/>
                          </a:solidFill>
                        </a:rPr>
                        <a:t>clear guest persona </a:t>
                      </a:r>
                      <a:r>
                        <a:rPr lang="en-US" sz="1800" dirty="0">
                          <a:solidFill>
                            <a:srgbClr val="474747"/>
                          </a:solidFill>
                        </a:rPr>
                        <a:t>(couples, families, remote workers, etc.) and tailoring the offering accordingly. </a:t>
                      </a:r>
                    </a:p>
                    <a:p>
                      <a:pPr>
                        <a:buNone/>
                      </a:pPr>
                      <a:endParaRPr lang="en-US" sz="1800" dirty="0">
                        <a:solidFill>
                          <a:srgbClr val="474747"/>
                        </a:solidFill>
                      </a:endParaRPr>
                    </a:p>
                    <a:p>
                      <a:pPr>
                        <a:buNone/>
                      </a:pPr>
                      <a:r>
                        <a:rPr lang="en-US" sz="2000" b="1" dirty="0">
                          <a:solidFill>
                            <a:srgbClr val="459597"/>
                          </a:solidFill>
                        </a:rPr>
                        <a:t>For example, </a:t>
                      </a:r>
                      <a:r>
                        <a:rPr lang="en-US" sz="1800" dirty="0">
                          <a:solidFill>
                            <a:srgbClr val="474747"/>
                          </a:solidFill>
                        </a:rPr>
                        <a:t>an off-grid cabin might target wellness seekers and hikers, while a heritage cottage might target history-enthusiasts. </a:t>
                      </a:r>
                    </a:p>
                    <a:p>
                      <a:pPr>
                        <a:buNone/>
                      </a:pPr>
                      <a:endParaRPr lang="en-US" sz="1800" dirty="0">
                        <a:solidFill>
                          <a:srgbClr val="474747"/>
                        </a:solidFill>
                      </a:endParaRPr>
                    </a:p>
                    <a:p>
                      <a:pPr>
                        <a:buNone/>
                      </a:pPr>
                      <a:r>
                        <a:rPr lang="en-US" sz="1800" dirty="0">
                          <a:solidFill>
                            <a:srgbClr val="474747"/>
                          </a:solidFill>
                        </a:rPr>
                        <a:t>He emphasized that </a:t>
                      </a:r>
                      <a:r>
                        <a:rPr lang="en-US" sz="1800" b="1" dirty="0">
                          <a:solidFill>
                            <a:srgbClr val="474747"/>
                          </a:solidFill>
                        </a:rPr>
                        <a:t>understanding </a:t>
                      </a:r>
                      <a:r>
                        <a:rPr lang="en-US" sz="1800" b="1" i="1" dirty="0">
                          <a:solidFill>
                            <a:srgbClr val="459597"/>
                          </a:solidFill>
                        </a:rPr>
                        <a:t>why</a:t>
                      </a:r>
                      <a:r>
                        <a:rPr lang="en-US" sz="1800" b="1" dirty="0">
                          <a:solidFill>
                            <a:srgbClr val="459597"/>
                          </a:solidFill>
                        </a:rPr>
                        <a:t> </a:t>
                      </a:r>
                      <a:r>
                        <a:rPr lang="en-US" sz="1800" b="1" dirty="0">
                          <a:solidFill>
                            <a:srgbClr val="474747"/>
                          </a:solidFill>
                        </a:rPr>
                        <a:t>guests choose alternative accommodation </a:t>
                      </a:r>
                      <a:r>
                        <a:rPr lang="en-US" sz="1800" dirty="0">
                          <a:solidFill>
                            <a:srgbClr val="474747"/>
                          </a:solidFill>
                        </a:rPr>
                        <a:t>– whether for relaxation, adventure, learning or romance – helps shape both marketing and the stay itself.</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1499085A-FE92-27A1-A496-20110861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2FED7BB5-85C4-5131-9623-599CFDB418B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D40066CE-7B7D-8B73-37F5-A8D092CC2D9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945362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48663-761B-EC2B-02EA-7719BCBE903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2A71550-AFF9-7FA2-746E-677DED93CCAF}"/>
              </a:ext>
            </a:extLst>
          </p:cNvPr>
          <p:cNvSpPr>
            <a:spLocks noGrp="1"/>
          </p:cNvSpPr>
          <p:nvPr>
            <p:ph type="sldNum" sz="quarter" idx="4"/>
          </p:nvPr>
        </p:nvSpPr>
        <p:spPr/>
        <p:txBody>
          <a:bodyPr/>
          <a:lstStyle/>
          <a:p>
            <a:fld id="{9C527BFA-2C0E-4CEC-B6A5-913A56FEF4B4}" type="slidenum">
              <a:rPr lang="fr-CA" smtClean="0"/>
              <a:pPr/>
              <a:t>13</a:t>
            </a:fld>
            <a:endParaRPr lang="fr-CA" dirty="0"/>
          </a:p>
        </p:txBody>
      </p:sp>
      <p:graphicFrame>
        <p:nvGraphicFramePr>
          <p:cNvPr id="13" name="Table 12">
            <a:extLst>
              <a:ext uri="{FF2B5EF4-FFF2-40B4-BE49-F238E27FC236}">
                <a16:creationId xmlns:a16="http://schemas.microsoft.com/office/drawing/2014/main" id="{C8EC30E1-03E8-1878-C84E-7004B99E45AF}"/>
              </a:ext>
            </a:extLst>
          </p:cNvPr>
          <p:cNvGraphicFramePr>
            <a:graphicFrameLocks noGrp="1"/>
          </p:cNvGraphicFramePr>
          <p:nvPr/>
        </p:nvGraphicFramePr>
        <p:xfrm>
          <a:off x="309489" y="3300635"/>
          <a:ext cx="6879102" cy="646176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Business Model and Value Proposition</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define my business model and unique value proposition?”</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defined a </a:t>
                      </a:r>
                      <a:r>
                        <a:rPr lang="en-US" sz="1800" b="1" dirty="0">
                          <a:solidFill>
                            <a:srgbClr val="474747"/>
                          </a:solidFill>
                        </a:rPr>
                        <a:t>business model</a:t>
                      </a:r>
                      <a:r>
                        <a:rPr lang="en-US" sz="1800" dirty="0">
                          <a:solidFill>
                            <a:srgbClr val="474747"/>
                          </a:solidFill>
                        </a:rPr>
                        <a:t> as the complete strategy for creating and delivering guest value. </a:t>
                      </a:r>
                    </a:p>
                    <a:p>
                      <a:pPr>
                        <a:buNone/>
                      </a:pPr>
                      <a:endParaRPr lang="en-US" sz="1800" dirty="0">
                        <a:solidFill>
                          <a:srgbClr val="474747"/>
                        </a:solidFill>
                      </a:endParaRPr>
                    </a:p>
                    <a:p>
                      <a:pPr>
                        <a:buNone/>
                      </a:pPr>
                      <a:r>
                        <a:rPr lang="en-US" sz="1800" dirty="0">
                          <a:solidFill>
                            <a:srgbClr val="474747"/>
                          </a:solidFill>
                        </a:rPr>
                        <a:t>This includes identifying </a:t>
                      </a:r>
                      <a:r>
                        <a:rPr lang="en-US" sz="1800" b="1" i="1" dirty="0">
                          <a:solidFill>
                            <a:srgbClr val="459597"/>
                          </a:solidFill>
                        </a:rPr>
                        <a:t>who</a:t>
                      </a:r>
                      <a:r>
                        <a:rPr lang="en-US" sz="1800" b="1" dirty="0">
                          <a:solidFill>
                            <a:srgbClr val="459597"/>
                          </a:solidFill>
                        </a:rPr>
                        <a:t> </a:t>
                      </a:r>
                      <a:r>
                        <a:rPr lang="en-US" sz="1800" dirty="0">
                          <a:solidFill>
                            <a:srgbClr val="474747"/>
                          </a:solidFill>
                        </a:rPr>
                        <a:t>the target guests are, </a:t>
                      </a:r>
                      <a:r>
                        <a:rPr lang="en-US" sz="1800" b="1" i="1" dirty="0">
                          <a:solidFill>
                            <a:srgbClr val="459597"/>
                          </a:solidFill>
                        </a:rPr>
                        <a:t>what</a:t>
                      </a:r>
                      <a:r>
                        <a:rPr lang="en-US" sz="1800" b="1" dirty="0">
                          <a:solidFill>
                            <a:srgbClr val="459597"/>
                          </a:solidFill>
                        </a:rPr>
                        <a:t> </a:t>
                      </a:r>
                      <a:r>
                        <a:rPr lang="en-US" sz="1800" dirty="0">
                          <a:solidFill>
                            <a:srgbClr val="474747"/>
                          </a:solidFill>
                        </a:rPr>
                        <a:t>exactly you offer them (the unique experience, setting, and services), </a:t>
                      </a:r>
                      <a:r>
                        <a:rPr lang="en-US" sz="1800" b="1" i="1" dirty="0">
                          <a:solidFill>
                            <a:srgbClr val="459597"/>
                          </a:solidFill>
                        </a:rPr>
                        <a:t>how</a:t>
                      </a:r>
                      <a:r>
                        <a:rPr lang="en-US" sz="1800" dirty="0">
                          <a:solidFill>
                            <a:srgbClr val="474747"/>
                          </a:solidFill>
                        </a:rPr>
                        <a:t> you deliver it (operations, channels, marketing, staffing), and </a:t>
                      </a:r>
                      <a:r>
                        <a:rPr lang="en-US" sz="1800" b="1" i="1" dirty="0">
                          <a:solidFill>
                            <a:srgbClr val="459597"/>
                          </a:solidFill>
                        </a:rPr>
                        <a:t>how</a:t>
                      </a:r>
                      <a:r>
                        <a:rPr lang="en-US" sz="1800" dirty="0">
                          <a:solidFill>
                            <a:srgbClr val="474747"/>
                          </a:solidFill>
                        </a:rPr>
                        <a:t> you earn money (pricing, packages, upsells). </a:t>
                      </a:r>
                    </a:p>
                    <a:p>
                      <a:pPr>
                        <a:buNone/>
                      </a:pPr>
                      <a:endParaRPr lang="en-US" sz="1800" dirty="0">
                        <a:solidFill>
                          <a:srgbClr val="474747"/>
                        </a:solidFill>
                      </a:endParaRPr>
                    </a:p>
                    <a:p>
                      <a:pPr>
                        <a:buNone/>
                      </a:pPr>
                      <a:r>
                        <a:rPr lang="en-US" sz="1800" dirty="0">
                          <a:solidFill>
                            <a:srgbClr val="474747"/>
                          </a:solidFill>
                        </a:rPr>
                        <a:t>In short, a business model isn’t just “having cabins”; it’s a holistic plan for a </a:t>
                      </a:r>
                      <a:r>
                        <a:rPr lang="en-US" sz="1800" b="1" dirty="0">
                          <a:solidFill>
                            <a:srgbClr val="474747"/>
                          </a:solidFill>
                        </a:rPr>
                        <a:t>sustainable business</a:t>
                      </a:r>
                      <a:r>
                        <a:rPr lang="en-US" sz="1800" dirty="0">
                          <a:solidFill>
                            <a:srgbClr val="474747"/>
                          </a:solidFill>
                        </a:rPr>
                        <a:t> that turns a unique stay into revenue. </a:t>
                      </a:r>
                    </a:p>
                    <a:p>
                      <a:pPr>
                        <a:buNone/>
                      </a:pPr>
                      <a:endParaRPr lang="en-US" sz="1800" dirty="0">
                        <a:solidFill>
                          <a:srgbClr val="474747"/>
                        </a:solidFill>
                      </a:endParaRPr>
                    </a:p>
                    <a:p>
                      <a:pPr>
                        <a:buNone/>
                      </a:pPr>
                      <a:r>
                        <a:rPr lang="en-US" sz="1800" dirty="0">
                          <a:solidFill>
                            <a:srgbClr val="474747"/>
                          </a:solidFill>
                        </a:rPr>
                        <a:t>Lorcan added that the </a:t>
                      </a:r>
                      <a:r>
                        <a:rPr lang="en-US" sz="1800" b="1" dirty="0">
                          <a:solidFill>
                            <a:srgbClr val="474747"/>
                          </a:solidFill>
                        </a:rPr>
                        <a:t>value proposition</a:t>
                      </a:r>
                      <a:r>
                        <a:rPr lang="en-US" sz="1800" dirty="0">
                          <a:solidFill>
                            <a:srgbClr val="474747"/>
                          </a:solidFill>
                        </a:rPr>
                        <a:t> – why guests choose your stay over others – must be clear, emotional and easy to state. He used examples like “sleep under the stars in complete privacy” or “a family adventure cabin where memories happen outdoors”. </a:t>
                      </a:r>
                    </a:p>
                    <a:p>
                      <a:pPr>
                        <a:buNone/>
                      </a:pPr>
                      <a:endParaRPr lang="en-US" sz="1800" dirty="0">
                        <a:solidFill>
                          <a:srgbClr val="474747"/>
                        </a:solidFill>
                      </a:endParaRPr>
                    </a:p>
                    <a:p>
                      <a:pPr>
                        <a:buNone/>
                      </a:pPr>
                      <a:r>
                        <a:rPr lang="en-US" sz="1800" dirty="0">
                          <a:solidFill>
                            <a:srgbClr val="474747"/>
                          </a:solidFill>
                        </a:rPr>
                        <a:t>In other words, </a:t>
                      </a:r>
                      <a:r>
                        <a:rPr lang="en-US" sz="1800" b="1" dirty="0">
                          <a:solidFill>
                            <a:srgbClr val="474747"/>
                          </a:solidFill>
                        </a:rPr>
                        <a:t>you’re not just selling a bed or a building, but </a:t>
                      </a:r>
                      <a:r>
                        <a:rPr lang="en-US" sz="1800" b="1" i="1" dirty="0">
                          <a:solidFill>
                            <a:srgbClr val="459597"/>
                          </a:solidFill>
                        </a:rPr>
                        <a:t>“a moment, a memory, a feeling”</a:t>
                      </a:r>
                      <a:r>
                        <a:rPr lang="en-US" sz="1800" b="1" dirty="0">
                          <a:solidFill>
                            <a:srgbClr val="459597"/>
                          </a:solidFill>
                        </a:rPr>
                        <a:t>. </a:t>
                      </a:r>
                      <a:r>
                        <a:rPr lang="en-US" sz="1800" dirty="0">
                          <a:solidFill>
                            <a:srgbClr val="474747"/>
                          </a:solidFill>
                        </a:rPr>
                        <a:t>He encouraged crafting a one-sentence promise that captures the essence of the stay’s special appeal.</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D11745CD-0A88-F7FA-3038-1DA228A92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71F46F9-0A3F-0B00-4E37-C4C8EA3A19A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D104511-01F7-1701-9BAE-553B51C7B2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630262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FD146-22A0-A141-305E-88A3007883D1}"/>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67C97CB-CBBD-7830-D08F-00B95905339C}"/>
              </a:ext>
            </a:extLst>
          </p:cNvPr>
          <p:cNvSpPr>
            <a:spLocks noGrp="1"/>
          </p:cNvSpPr>
          <p:nvPr>
            <p:ph type="sldNum" sz="quarter" idx="4"/>
          </p:nvPr>
        </p:nvSpPr>
        <p:spPr/>
        <p:txBody>
          <a:bodyPr/>
          <a:lstStyle/>
          <a:p>
            <a:fld id="{9C527BFA-2C0E-4CEC-B6A5-913A56FEF4B4}" type="slidenum">
              <a:rPr lang="fr-CA" smtClean="0"/>
              <a:pPr/>
              <a:t>14</a:t>
            </a:fld>
            <a:endParaRPr lang="fr-CA" dirty="0"/>
          </a:p>
        </p:txBody>
      </p:sp>
      <p:graphicFrame>
        <p:nvGraphicFramePr>
          <p:cNvPr id="13" name="Table 12">
            <a:extLst>
              <a:ext uri="{FF2B5EF4-FFF2-40B4-BE49-F238E27FC236}">
                <a16:creationId xmlns:a16="http://schemas.microsoft.com/office/drawing/2014/main" id="{7848B736-5B91-3AA7-7CF9-1FAA674A7F83}"/>
              </a:ext>
            </a:extLst>
          </p:cNvPr>
          <p:cNvGraphicFramePr>
            <a:graphicFrameLocks noGrp="1"/>
          </p:cNvGraphicFramePr>
          <p:nvPr/>
        </p:nvGraphicFramePr>
        <p:xfrm>
          <a:off x="309488" y="3300635"/>
          <a:ext cx="6968939" cy="728472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Long Term Viability</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we ensure all these pieces work together long-term?”</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summarized that </a:t>
                      </a:r>
                      <a:r>
                        <a:rPr lang="en-US" sz="1800" b="1" dirty="0">
                          <a:solidFill>
                            <a:srgbClr val="474747"/>
                          </a:solidFill>
                        </a:rPr>
                        <a:t>alignment</a:t>
                      </a:r>
                      <a:r>
                        <a:rPr lang="en-US" sz="1800" dirty="0">
                          <a:solidFill>
                            <a:srgbClr val="474747"/>
                          </a:solidFill>
                        </a:rPr>
                        <a:t> of model, proposition and experience is the key. </a:t>
                      </a:r>
                    </a:p>
                    <a:p>
                      <a:pPr>
                        <a:buNone/>
                      </a:pPr>
                      <a:endParaRPr lang="en-US" sz="1800" dirty="0">
                        <a:solidFill>
                          <a:srgbClr val="474747"/>
                        </a:solidFill>
                      </a:endParaRPr>
                    </a:p>
                    <a:p>
                      <a:pPr>
                        <a:buNone/>
                      </a:pPr>
                      <a:r>
                        <a:rPr lang="en-US" sz="1800" dirty="0">
                          <a:solidFill>
                            <a:srgbClr val="474747"/>
                          </a:solidFill>
                        </a:rPr>
                        <a:t>He said, </a:t>
                      </a:r>
                      <a:r>
                        <a:rPr lang="en-US" sz="1800" b="1" i="1" dirty="0">
                          <a:solidFill>
                            <a:srgbClr val="459597"/>
                          </a:solidFill>
                        </a:rPr>
                        <a:t>“Your business model decides how you earn, your value proposition decides why guests choose you, [and] your guest experience decides whether they come back”</a:t>
                      </a:r>
                      <a:r>
                        <a:rPr lang="en-US" sz="1800" b="1" dirty="0">
                          <a:solidFill>
                            <a:srgbClr val="459597"/>
                          </a:solidFill>
                        </a:rPr>
                        <a:t>.</a:t>
                      </a:r>
                    </a:p>
                    <a:p>
                      <a:pPr>
                        <a:buNone/>
                      </a:pPr>
                      <a:endParaRPr lang="en-US" sz="1800" b="1" dirty="0">
                        <a:solidFill>
                          <a:srgbClr val="459597"/>
                        </a:solidFill>
                      </a:endParaRPr>
                    </a:p>
                    <a:p>
                      <a:pPr>
                        <a:buNone/>
                      </a:pPr>
                      <a:r>
                        <a:rPr lang="en-US" sz="1800" b="1" dirty="0">
                          <a:solidFill>
                            <a:srgbClr val="459597"/>
                          </a:solidFill>
                        </a:rPr>
                        <a:t> </a:t>
                      </a:r>
                      <a:r>
                        <a:rPr lang="en-US" sz="1800" dirty="0">
                          <a:solidFill>
                            <a:srgbClr val="474747"/>
                          </a:solidFill>
                        </a:rPr>
                        <a:t>In practice, this means designing your operations (units, amenities, local partnerships) so they support the core promise. </a:t>
                      </a:r>
                    </a:p>
                    <a:p>
                      <a:pPr>
                        <a:buNone/>
                      </a:pPr>
                      <a:endParaRPr lang="en-US" sz="1800" dirty="0">
                        <a:solidFill>
                          <a:srgbClr val="474747"/>
                        </a:solidFill>
                      </a:endParaRPr>
                    </a:p>
                    <a:p>
                      <a:pPr>
                        <a:buNone/>
                      </a:pPr>
                      <a:r>
                        <a:rPr lang="en-US" sz="2000" b="1" dirty="0">
                          <a:solidFill>
                            <a:srgbClr val="459597"/>
                          </a:solidFill>
                        </a:rPr>
                        <a:t>For example, </a:t>
                      </a:r>
                      <a:r>
                        <a:rPr lang="en-US" sz="1800" dirty="0">
                          <a:solidFill>
                            <a:srgbClr val="474747"/>
                          </a:solidFill>
                        </a:rPr>
                        <a:t>if you pitch a “wellness retreat,” your model might combine yoga classes with premium spa add-ons; if you promise “authentic rural life,” you might partner with local farmers or craftspeople. </a:t>
                      </a:r>
                    </a:p>
                    <a:p>
                      <a:pPr>
                        <a:buNone/>
                      </a:pPr>
                      <a:endParaRPr lang="en-US" sz="1800" dirty="0">
                        <a:solidFill>
                          <a:srgbClr val="474747"/>
                        </a:solidFill>
                      </a:endParaRPr>
                    </a:p>
                    <a:p>
                      <a:pPr>
                        <a:buNone/>
                      </a:pPr>
                      <a:r>
                        <a:rPr lang="en-US" sz="1800" dirty="0">
                          <a:solidFill>
                            <a:srgbClr val="474747"/>
                          </a:solidFill>
                        </a:rPr>
                        <a:t>When business model, message and guest experience all reinforce each other, Lorcan noted, the business becomes </a:t>
                      </a:r>
                      <a:r>
                        <a:rPr lang="en-US" sz="1800" b="1" dirty="0">
                          <a:solidFill>
                            <a:srgbClr val="474747"/>
                          </a:solidFill>
                        </a:rPr>
                        <a:t>profitable, memorable and sustainable</a:t>
                      </a:r>
                      <a:r>
                        <a:rPr lang="en-US" sz="1800" dirty="0">
                          <a:solidFill>
                            <a:srgbClr val="474747"/>
                          </a:solidFill>
                        </a:rPr>
                        <a:t>. </a:t>
                      </a:r>
                    </a:p>
                    <a:p>
                      <a:pPr>
                        <a:buNone/>
                      </a:pPr>
                      <a:endParaRPr lang="en-US" sz="1800" dirty="0">
                        <a:solidFill>
                          <a:srgbClr val="474747"/>
                        </a:solidFill>
                      </a:endParaRPr>
                    </a:p>
                    <a:p>
                      <a:pPr>
                        <a:buNone/>
                      </a:pPr>
                      <a:r>
                        <a:rPr lang="en-US" sz="1800" dirty="0">
                          <a:solidFill>
                            <a:srgbClr val="474747"/>
                          </a:solidFill>
                        </a:rPr>
                        <a:t>In short, he advised hosts to </a:t>
                      </a:r>
                      <a:r>
                        <a:rPr lang="en-US" sz="1800" b="1" dirty="0">
                          <a:solidFill>
                            <a:srgbClr val="474747"/>
                          </a:solidFill>
                        </a:rPr>
                        <a:t>continuously test their concept</a:t>
                      </a:r>
                      <a:r>
                        <a:rPr lang="en-US" sz="1800" dirty="0">
                          <a:solidFill>
                            <a:srgbClr val="474747"/>
                          </a:solidFill>
                        </a:rPr>
                        <a:t>: start small, gather guest feedback, and iteratively refine the offering until all elements – pricing, marketing, operations and experiences – align with that core promise.</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749A926-C982-3B72-FEA6-E4C04339A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3D627A28-C5A4-F458-681E-A23BBF4D62D3}"/>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126ED7E4-849D-966B-137E-984FA52B3B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08557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15</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16</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92553" y="6899543"/>
            <a:ext cx="6945172" cy="3459530"/>
          </a:xfrm>
        </p:spPr>
        <p:txBody>
          <a:bodyPr numCol="1"/>
          <a:lstStyle/>
          <a:p>
            <a:pPr algn="l"/>
            <a:r>
              <a:rPr lang="en-US" sz="2400" dirty="0"/>
              <a:t>This session helps you understand the real foundation of your business: who your guest is, what they value, and what you are truly offering beyond a physical stay. </a:t>
            </a:r>
          </a:p>
          <a:p>
            <a:pPr algn="l"/>
            <a:endParaRPr lang="en-US" sz="2400" dirty="0"/>
          </a:p>
          <a:p>
            <a:pPr algn="l"/>
            <a:r>
              <a:rPr lang="en-US" sz="2400" dirty="0"/>
              <a:t>By exploring your market, your motivations, and your region’s potential, you’ll begin shaping a concept that aligns with both guest demand and your personal vision.</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644587"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Help participants clarify their market, guest motivations, what business model they are adopting, and identify an opportunity in their region or property. The case studies help them see how others are doing it.</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1</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769441"/>
          </a:xfrm>
          <a:prstGeom prst="rect">
            <a:avLst/>
          </a:prstGeom>
          <a:noFill/>
        </p:spPr>
        <p:txBody>
          <a:bodyPr wrap="square">
            <a:spAutoFit/>
          </a:bodyPr>
          <a:lstStyle/>
          <a:p>
            <a:pPr>
              <a:lnSpc>
                <a:spcPct val="100000"/>
              </a:lnSpc>
            </a:pPr>
            <a:r>
              <a:rPr lang="en-US" sz="2200" dirty="0">
                <a:solidFill>
                  <a:schemeClr val="bg1"/>
                </a:solidFill>
              </a:rPr>
              <a:t>Intro &amp; “Where You’re At &amp; What You’re Actually Selling”</a:t>
            </a:r>
          </a:p>
        </p:txBody>
      </p:sp>
    </p:spTree>
    <p:extLst>
      <p:ext uri="{BB962C8B-B14F-4D97-AF65-F5344CB8AC3E}">
        <p14:creationId xmlns:p14="http://schemas.microsoft.com/office/powerpoint/2010/main" val="3192955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CA437FB-E677-E01D-88F5-E58199A13B0E}"/>
              </a:ext>
            </a:extLst>
          </p:cNvPr>
          <p:cNvSpPr>
            <a:spLocks noGrp="1"/>
          </p:cNvSpPr>
          <p:nvPr>
            <p:ph type="body" sz="quarter" idx="14"/>
          </p:nvPr>
        </p:nvSpPr>
        <p:spPr>
          <a:xfrm>
            <a:off x="1930645" y="1070494"/>
            <a:ext cx="3914283" cy="1564946"/>
          </a:xfrm>
        </p:spPr>
        <p:txBody>
          <a:bodyPr/>
          <a:lstStyle/>
          <a:p>
            <a:r>
              <a:rPr lang="en-IE" dirty="0"/>
              <a:t>Part 2</a:t>
            </a:r>
          </a:p>
        </p:txBody>
      </p:sp>
      <p:sp>
        <p:nvSpPr>
          <p:cNvPr id="10" name="Text Placeholder 9">
            <a:extLst>
              <a:ext uri="{FF2B5EF4-FFF2-40B4-BE49-F238E27FC236}">
                <a16:creationId xmlns:a16="http://schemas.microsoft.com/office/drawing/2014/main" id="{DB79EE65-F5BD-15BA-46F4-FBE5CE60BF7C}"/>
              </a:ext>
            </a:extLst>
          </p:cNvPr>
          <p:cNvSpPr>
            <a:spLocks noGrp="1"/>
          </p:cNvSpPr>
          <p:nvPr>
            <p:ph type="body" sz="quarter" idx="15"/>
          </p:nvPr>
        </p:nvSpPr>
        <p:spPr>
          <a:xfrm>
            <a:off x="360948" y="2484905"/>
            <a:ext cx="5811252" cy="2002900"/>
          </a:xfrm>
        </p:spPr>
        <p:txBody>
          <a:bodyPr/>
          <a:lstStyle/>
          <a:p>
            <a:r>
              <a:rPr lang="en-US" sz="4400" b="1" dirty="0"/>
              <a:t>Discussion Session with Lorcan Kearns</a:t>
            </a:r>
            <a:r>
              <a:rPr lang="en-US" sz="4400" dirty="0"/>
              <a:t> </a:t>
            </a:r>
          </a:p>
          <a:p>
            <a:r>
              <a:rPr lang="en-US" sz="2000" dirty="0"/>
              <a:t>Lorcan is a rural tourism accommodation innovator, sustainable cabin designer, and founder of </a:t>
            </a:r>
            <a:r>
              <a:rPr lang="en-US" sz="2000" b="1" dirty="0"/>
              <a:t>Cabin Crusaders</a:t>
            </a:r>
            <a:r>
              <a:rPr lang="en-US" sz="2000" dirty="0"/>
              <a:t>, an award-winning micro-accommodation enterprise based in Ireland’s northwest. </a:t>
            </a:r>
          </a:p>
          <a:p>
            <a:r>
              <a:rPr lang="en-US" sz="2000" dirty="0"/>
              <a:t>Through Cabin Crusaders, Lorcan has become a </a:t>
            </a:r>
            <a:r>
              <a:rPr lang="en-US" sz="2000" b="1" dirty="0"/>
              <a:t>leading voice and mentor </a:t>
            </a:r>
            <a:r>
              <a:rPr lang="en-US" sz="2000" dirty="0"/>
              <a:t>in Ireland’s alternative accommodation sector, helping shape new standards in eco-conscious construction, local placemaking, rural stimulation, and meaningful travel. Lorcan hand-builds bespoke timber cabins and restores historic cottages to create one of a kind immersive, off-grid guest experiences rooted in local heritage and landscape.</a:t>
            </a:r>
          </a:p>
          <a:p>
            <a:r>
              <a:rPr lang="en-US" sz="2000" dirty="0"/>
              <a:t>As a mentor with EPIC STAYS, he shares real-world insights into </a:t>
            </a:r>
            <a:r>
              <a:rPr lang="en-US" sz="2000" b="1" dirty="0"/>
              <a:t>building sustainable, character-rich micro-stays from the ground up.</a:t>
            </a:r>
          </a:p>
          <a:p>
            <a:r>
              <a:rPr lang="en-US" sz="2000" dirty="0"/>
              <a:t>Learn from an expert the art of blending craftsmanship with exceptional hospitality, attention to detail, and environmental sensitivity. </a:t>
            </a:r>
            <a:endParaRPr lang="en-IE" sz="2000" dirty="0"/>
          </a:p>
        </p:txBody>
      </p:sp>
      <p:pic>
        <p:nvPicPr>
          <p:cNvPr id="18" name="Picture 17" descr="A logo with a house and trees&#10;&#10;AI-generated content may be incorrect.">
            <a:extLst>
              <a:ext uri="{FF2B5EF4-FFF2-40B4-BE49-F238E27FC236}">
                <a16:creationId xmlns:a16="http://schemas.microsoft.com/office/drawing/2014/main" id="{AE68BF71-C833-61AF-9A5E-82AA1871D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2674" y="6723084"/>
            <a:ext cx="2002901" cy="2002901"/>
          </a:xfrm>
          <a:prstGeom prst="flowChartConnector">
            <a:avLst/>
          </a:prstGeom>
        </p:spPr>
      </p:pic>
    </p:spTree>
    <p:extLst>
      <p:ext uri="{BB962C8B-B14F-4D97-AF65-F5344CB8AC3E}">
        <p14:creationId xmlns:p14="http://schemas.microsoft.com/office/powerpoint/2010/main" val="1028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A84F-373C-38E4-F4FE-FC22F6526FE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55D317F-6A4B-B0F8-1FCC-54F831492C5D}"/>
              </a:ext>
            </a:extLst>
          </p:cNvPr>
          <p:cNvSpPr>
            <a:spLocks noGrp="1"/>
          </p:cNvSpPr>
          <p:nvPr>
            <p:ph type="body" sz="quarter" idx="32"/>
          </p:nvPr>
        </p:nvSpPr>
        <p:spPr>
          <a:xfrm>
            <a:off x="319696" y="2618222"/>
            <a:ext cx="7262790" cy="2422612"/>
          </a:xfrm>
        </p:spPr>
        <p:txBody>
          <a:bodyPr numCol="1"/>
          <a:lstStyle/>
          <a:p>
            <a:pPr marL="342900" indent="-342900">
              <a:lnSpc>
                <a:spcPct val="100000"/>
              </a:lnSpc>
              <a:buClr>
                <a:srgbClr val="459597"/>
              </a:buClr>
              <a:buFont typeface="Calibri" panose="020F0502020204030204" pitchFamily="34" charset="0"/>
              <a:buChar char="→"/>
            </a:pPr>
            <a:r>
              <a:rPr lang="en-US" sz="1800" dirty="0">
                <a:solidFill>
                  <a:srgbClr val="474747"/>
                </a:solidFill>
              </a:rPr>
              <a:t>Lakeland Lodge is a </a:t>
            </a:r>
            <a:r>
              <a:rPr lang="en-US" sz="1800" b="1" dirty="0">
                <a:solidFill>
                  <a:srgbClr val="474747"/>
                </a:solidFill>
              </a:rPr>
              <a:t>354-year-old Bavarian log cabin</a:t>
            </a:r>
            <a:r>
              <a:rPr lang="en-US" sz="1800" dirty="0">
                <a:solidFill>
                  <a:srgbClr val="474747"/>
                </a:solidFill>
              </a:rPr>
              <a:t> reborn as a luxury lakeside accommodation on the shores of Lough Melvin in Leitrim. </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dirty="0">
                <a:solidFill>
                  <a:srgbClr val="474747"/>
                </a:solidFill>
              </a:rPr>
              <a:t>Originally built in Germany in the 17th century and later transported and </a:t>
            </a:r>
            <a:r>
              <a:rPr lang="en-US" sz="1800" b="1" dirty="0">
                <a:solidFill>
                  <a:srgbClr val="474747"/>
                </a:solidFill>
              </a:rPr>
              <a:t>reconstructed in Ireland </a:t>
            </a:r>
            <a:r>
              <a:rPr lang="en-US" sz="1800" dirty="0">
                <a:solidFill>
                  <a:srgbClr val="474747"/>
                </a:solidFill>
              </a:rPr>
              <a:t>by an architect, it now stands as </a:t>
            </a:r>
            <a:r>
              <a:rPr lang="en-US" sz="1800" b="1" dirty="0">
                <a:solidFill>
                  <a:srgbClr val="474747"/>
                </a:solidFill>
              </a:rPr>
              <a:t>Ireland’s oldest habitable vacation home</a:t>
            </a:r>
            <a:r>
              <a:rPr lang="en-US" sz="1800" dirty="0">
                <a:solidFill>
                  <a:srgbClr val="474747"/>
                </a:solidFill>
              </a:rPr>
              <a:t>. </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dirty="0">
                <a:solidFill>
                  <a:srgbClr val="474747"/>
                </a:solidFill>
              </a:rPr>
              <a:t>This </a:t>
            </a:r>
            <a:r>
              <a:rPr lang="en-US" sz="1800" b="1" dirty="0">
                <a:solidFill>
                  <a:srgbClr val="474747"/>
                </a:solidFill>
              </a:rPr>
              <a:t>two-bedroom lodge </a:t>
            </a:r>
            <a:r>
              <a:rPr lang="en-US" sz="1800" dirty="0">
                <a:solidFill>
                  <a:srgbClr val="474747"/>
                </a:solidFill>
              </a:rPr>
              <a:t>marries </a:t>
            </a:r>
            <a:r>
              <a:rPr lang="en-US" sz="1800" b="1" dirty="0">
                <a:solidFill>
                  <a:srgbClr val="474747"/>
                </a:solidFill>
              </a:rPr>
              <a:t>history with modern indulgence</a:t>
            </a:r>
            <a:r>
              <a:rPr lang="en-US" sz="1800" dirty="0">
                <a:solidFill>
                  <a:srgbClr val="474747"/>
                </a:solidFill>
              </a:rPr>
              <a:t> – guests can admire </a:t>
            </a:r>
            <a:r>
              <a:rPr lang="en-US" sz="1800" b="1" dirty="0">
                <a:solidFill>
                  <a:srgbClr val="474747"/>
                </a:solidFill>
              </a:rPr>
              <a:t>centuries-old timber </a:t>
            </a:r>
            <a:r>
              <a:rPr lang="en-US" sz="1800" dirty="0">
                <a:solidFill>
                  <a:srgbClr val="474747"/>
                </a:solidFill>
              </a:rPr>
              <a:t>architecture and then relax in an </a:t>
            </a:r>
            <a:r>
              <a:rPr lang="en-US" sz="1800" b="1" dirty="0">
                <a:solidFill>
                  <a:srgbClr val="474747"/>
                </a:solidFill>
              </a:rPr>
              <a:t>outdoor hot tub </a:t>
            </a:r>
            <a:r>
              <a:rPr lang="en-US" sz="1800" dirty="0">
                <a:solidFill>
                  <a:srgbClr val="474747"/>
                </a:solidFill>
              </a:rPr>
              <a:t>overlooking the lake. </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b="1" dirty="0">
                <a:solidFill>
                  <a:srgbClr val="474747"/>
                </a:solidFill>
              </a:rPr>
              <a:t>Pet-friendly</a:t>
            </a:r>
            <a:r>
              <a:rPr lang="en-US" sz="1800" dirty="0">
                <a:solidFill>
                  <a:srgbClr val="474747"/>
                </a:solidFill>
              </a:rPr>
              <a:t> and set on </a:t>
            </a:r>
            <a:r>
              <a:rPr lang="en-US" sz="1800" b="1" dirty="0">
                <a:solidFill>
                  <a:srgbClr val="474747"/>
                </a:solidFill>
              </a:rPr>
              <a:t>four private acres</a:t>
            </a:r>
            <a:r>
              <a:rPr lang="en-US" sz="1800" dirty="0">
                <a:solidFill>
                  <a:srgbClr val="474747"/>
                </a:solidFill>
              </a:rPr>
              <a:t>, Lakeland Lodge offers a truly one-of-a-kind stay imbued with </a:t>
            </a:r>
            <a:r>
              <a:rPr lang="en-US" sz="1800" b="1" dirty="0">
                <a:solidFill>
                  <a:srgbClr val="474747"/>
                </a:solidFill>
              </a:rPr>
              <a:t>romance, history, and nature.</a:t>
            </a:r>
            <a:endParaRPr lang="en-IE" sz="1800" b="1" dirty="0">
              <a:solidFill>
                <a:srgbClr val="474747"/>
              </a:solidFill>
            </a:endParaRPr>
          </a:p>
        </p:txBody>
      </p:sp>
      <p:sp>
        <p:nvSpPr>
          <p:cNvPr id="7" name="Text Placeholder 6">
            <a:extLst>
              <a:ext uri="{FF2B5EF4-FFF2-40B4-BE49-F238E27FC236}">
                <a16:creationId xmlns:a16="http://schemas.microsoft.com/office/drawing/2014/main" id="{8AB9B814-2C22-1C3D-9167-A81B7934E1D7}"/>
              </a:ext>
            </a:extLst>
          </p:cNvPr>
          <p:cNvSpPr>
            <a:spLocks noGrp="1"/>
          </p:cNvSpPr>
          <p:nvPr>
            <p:ph type="body" sz="quarter" idx="33"/>
          </p:nvPr>
        </p:nvSpPr>
        <p:spPr>
          <a:xfrm>
            <a:off x="319696" y="1003377"/>
            <a:ext cx="6506617" cy="1378032"/>
          </a:xfrm>
        </p:spPr>
        <p:txBody>
          <a:bodyPr/>
          <a:lstStyle/>
          <a:p>
            <a:pPr>
              <a:lnSpc>
                <a:spcPct val="100000"/>
              </a:lnSpc>
            </a:pPr>
            <a:r>
              <a:rPr lang="en-IE" sz="2800" dirty="0"/>
              <a:t>Business Model Type</a:t>
            </a:r>
          </a:p>
          <a:p>
            <a:pPr>
              <a:lnSpc>
                <a:spcPct val="100000"/>
              </a:lnSpc>
            </a:pPr>
            <a:endParaRPr lang="en-US" sz="1000" dirty="0">
              <a:solidFill>
                <a:srgbClr val="474747"/>
              </a:solidFill>
            </a:endParaRPr>
          </a:p>
          <a:p>
            <a:pPr>
              <a:lnSpc>
                <a:spcPct val="100000"/>
              </a:lnSpc>
            </a:pPr>
            <a:r>
              <a:rPr lang="en-US" sz="2400" dirty="0">
                <a:solidFill>
                  <a:srgbClr val="474747"/>
                </a:solidFill>
              </a:rPr>
              <a:t>High-end heritage restoration + short stay + lakeside luxury + pet-friendly rural tourism.</a:t>
            </a:r>
            <a:endParaRPr lang="en-IE" sz="2400" b="0" i="1" dirty="0">
              <a:solidFill>
                <a:srgbClr val="474747"/>
              </a:solidFill>
            </a:endParaRPr>
          </a:p>
        </p:txBody>
      </p:sp>
      <p:sp>
        <p:nvSpPr>
          <p:cNvPr id="8" name="Text Placeholder 7">
            <a:extLst>
              <a:ext uri="{FF2B5EF4-FFF2-40B4-BE49-F238E27FC236}">
                <a16:creationId xmlns:a16="http://schemas.microsoft.com/office/drawing/2014/main" id="{257CE068-BF93-62E4-A4A7-D14D00E97FA8}"/>
              </a:ext>
            </a:extLst>
          </p:cNvPr>
          <p:cNvSpPr>
            <a:spLocks noGrp="1"/>
          </p:cNvSpPr>
          <p:nvPr>
            <p:ph type="body" sz="quarter" idx="38"/>
          </p:nvPr>
        </p:nvSpPr>
        <p:spPr>
          <a:xfrm>
            <a:off x="317238" y="541694"/>
            <a:ext cx="7141097" cy="381311"/>
          </a:xfrm>
        </p:spPr>
        <p:txBody>
          <a:bodyPr/>
          <a:lstStyle/>
          <a:p>
            <a:r>
              <a:rPr lang="it-IT" sz="3600" dirty="0"/>
              <a:t>Lakeland Lodge </a:t>
            </a:r>
            <a:r>
              <a:rPr lang="it-IT" sz="2800" b="0" dirty="0"/>
              <a:t>(Kinlough, Leitrim)</a:t>
            </a:r>
          </a:p>
        </p:txBody>
      </p:sp>
      <p:sp>
        <p:nvSpPr>
          <p:cNvPr id="10" name="Text Placeholder 9">
            <a:extLst>
              <a:ext uri="{FF2B5EF4-FFF2-40B4-BE49-F238E27FC236}">
                <a16:creationId xmlns:a16="http://schemas.microsoft.com/office/drawing/2014/main" id="{4FDB7F33-C50A-CD20-828C-493B32E50360}"/>
              </a:ext>
            </a:extLst>
          </p:cNvPr>
          <p:cNvSpPr>
            <a:spLocks noGrp="1"/>
          </p:cNvSpPr>
          <p:nvPr>
            <p:ph type="body" sz="quarter" idx="65"/>
          </p:nvPr>
        </p:nvSpPr>
        <p:spPr/>
        <p:txBody>
          <a:bodyPr/>
          <a:lstStyle/>
          <a:p>
            <a:r>
              <a:rPr lang="en-IE" dirty="0"/>
              <a:t>Crusader Cabins, </a:t>
            </a:r>
            <a:r>
              <a:rPr lang="en-IE" dirty="0" err="1"/>
              <a:t>Kinlough</a:t>
            </a:r>
            <a:r>
              <a:rPr lang="en-IE" dirty="0"/>
              <a:t>, Leitrim</a:t>
            </a:r>
          </a:p>
        </p:txBody>
      </p:sp>
      <p:pic>
        <p:nvPicPr>
          <p:cNvPr id="5" name="Picture Placeholder 4" descr="A house with stairs leading to the front&#10;&#10;AI-generated content may be incorrect.">
            <a:extLst>
              <a:ext uri="{FF2B5EF4-FFF2-40B4-BE49-F238E27FC236}">
                <a16:creationId xmlns:a16="http://schemas.microsoft.com/office/drawing/2014/main" id="{E030884A-C3D6-6F37-270B-6CCEB1559DF1}"/>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12402" b="7233"/>
          <a:stretch>
            <a:fillRect/>
          </a:stretch>
        </p:blipFill>
        <p:spPr>
          <a:xfrm>
            <a:off x="23658" y="6737683"/>
            <a:ext cx="7001712" cy="3761161"/>
          </a:xfrm>
        </p:spPr>
      </p:pic>
      <p:pic>
        <p:nvPicPr>
          <p:cNvPr id="20" name="Picture 19">
            <a:extLst>
              <a:ext uri="{FF2B5EF4-FFF2-40B4-BE49-F238E27FC236}">
                <a16:creationId xmlns:a16="http://schemas.microsoft.com/office/drawing/2014/main" id="{B9C7B5AE-C709-F197-2489-52E5EAAE17F3}"/>
              </a:ext>
            </a:extLst>
          </p:cNvPr>
          <p:cNvPicPr>
            <a:picLocks noChangeAspect="1"/>
          </p:cNvPicPr>
          <p:nvPr/>
        </p:nvPicPr>
        <p:blipFill>
          <a:blip r:embed="rId3"/>
          <a:stretch>
            <a:fillRect/>
          </a:stretch>
        </p:blipFill>
        <p:spPr>
          <a:xfrm>
            <a:off x="6204454" y="127869"/>
            <a:ext cx="1378032" cy="1378032"/>
          </a:xfrm>
          <a:prstGeom prst="flowChartConnector">
            <a:avLst/>
          </a:prstGeom>
        </p:spPr>
      </p:pic>
    </p:spTree>
    <p:extLst>
      <p:ext uri="{BB962C8B-B14F-4D97-AF65-F5344CB8AC3E}">
        <p14:creationId xmlns:p14="http://schemas.microsoft.com/office/powerpoint/2010/main" val="3642973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101B6-FF5C-EE0D-2AB6-8C47F0CCE2B0}"/>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DAAB365-F57E-76B5-A068-09AA526E161B}"/>
              </a:ext>
            </a:extLst>
          </p:cNvPr>
          <p:cNvSpPr>
            <a:spLocks noGrp="1"/>
          </p:cNvSpPr>
          <p:nvPr>
            <p:ph type="sldNum" sz="quarter" idx="4294967295"/>
          </p:nvPr>
        </p:nvSpPr>
        <p:spPr>
          <a:xfrm>
            <a:off x="7302500" y="10498138"/>
            <a:ext cx="473075" cy="312737"/>
          </a:xfrm>
        </p:spPr>
        <p:txBody>
          <a:bodyPr/>
          <a:lstStyle/>
          <a:p>
            <a:fld id="{9C527BFA-2C0E-4CEC-B6A5-913A56FEF4B4}" type="slidenum">
              <a:rPr lang="fr-CA" smtClean="0"/>
              <a:pPr/>
              <a:t>5</a:t>
            </a:fld>
            <a:endParaRPr lang="fr-CA" dirty="0"/>
          </a:p>
        </p:txBody>
      </p:sp>
      <p:sp>
        <p:nvSpPr>
          <p:cNvPr id="16" name="TextBox 15">
            <a:extLst>
              <a:ext uri="{FF2B5EF4-FFF2-40B4-BE49-F238E27FC236}">
                <a16:creationId xmlns:a16="http://schemas.microsoft.com/office/drawing/2014/main" id="{9EC7AA29-1FAE-2B8A-8C13-BC0671087C9A}"/>
              </a:ext>
            </a:extLst>
          </p:cNvPr>
          <p:cNvSpPr txBox="1"/>
          <p:nvPr/>
        </p:nvSpPr>
        <p:spPr>
          <a:xfrm>
            <a:off x="204537" y="46430"/>
            <a:ext cx="3280535" cy="10710624"/>
          </a:xfrm>
          <a:prstGeom prst="rect">
            <a:avLst/>
          </a:prstGeom>
          <a:noFill/>
        </p:spPr>
        <p:txBody>
          <a:bodyPr wrap="square" rtlCol="0">
            <a:spAutoFit/>
          </a:bodyPr>
          <a:lstStyle/>
          <a:p>
            <a:r>
              <a:rPr lang="en-US" sz="3200" b="1" dirty="0">
                <a:solidFill>
                  <a:srgbClr val="EC7C69"/>
                </a:solidFill>
              </a:rPr>
              <a:t>Lakeland Lodge</a:t>
            </a:r>
          </a:p>
          <a:p>
            <a:endParaRPr lang="en-US" sz="1400" dirty="0">
              <a:solidFill>
                <a:srgbClr val="474747"/>
              </a:solidFill>
            </a:endParaRPr>
          </a:p>
          <a:p>
            <a:r>
              <a:rPr lang="en-US" sz="1400" b="1" dirty="0">
                <a:solidFill>
                  <a:srgbClr val="EC7C69"/>
                </a:solidFill>
              </a:rPr>
              <a:t>Value Proposition &amp; Guest Experience</a:t>
            </a:r>
          </a:p>
          <a:p>
            <a:r>
              <a:rPr lang="en-US" sz="1400" dirty="0">
                <a:solidFill>
                  <a:srgbClr val="474747"/>
                </a:solidFill>
              </a:rPr>
              <a:t>Its VP is unparalleled: it offers guests the chance to </a:t>
            </a:r>
            <a:r>
              <a:rPr lang="en-US" sz="1400" b="1" i="1" dirty="0">
                <a:solidFill>
                  <a:srgbClr val="474747"/>
                </a:solidFill>
              </a:rPr>
              <a:t>“time-travel”</a:t>
            </a:r>
            <a:r>
              <a:rPr lang="en-US" sz="1400" dirty="0">
                <a:solidFill>
                  <a:srgbClr val="474747"/>
                </a:solidFill>
              </a:rPr>
              <a:t> in comfort. The cabin itself is </a:t>
            </a:r>
            <a:r>
              <a:rPr lang="en-US" sz="1400" b="1" dirty="0">
                <a:solidFill>
                  <a:srgbClr val="474747"/>
                </a:solidFill>
              </a:rPr>
              <a:t>steeped in history </a:t>
            </a:r>
            <a:r>
              <a:rPr lang="en-US" sz="1400" dirty="0">
                <a:solidFill>
                  <a:srgbClr val="474747"/>
                </a:solidFill>
              </a:rPr>
              <a:t>– constructed by peasant farmers in </a:t>
            </a:r>
            <a:r>
              <a:rPr lang="en-US" sz="1400" b="1" dirty="0">
                <a:solidFill>
                  <a:srgbClr val="474747"/>
                </a:solidFill>
              </a:rPr>
              <a:t>Bavaria.</a:t>
            </a:r>
          </a:p>
          <a:p>
            <a:endParaRPr lang="en-US" sz="1400" dirty="0">
              <a:solidFill>
                <a:srgbClr val="474747"/>
              </a:solidFill>
            </a:endParaRPr>
          </a:p>
          <a:p>
            <a:r>
              <a:rPr lang="en-US" sz="1400" dirty="0">
                <a:solidFill>
                  <a:srgbClr val="474747"/>
                </a:solidFill>
              </a:rPr>
              <a:t>It carries a rich backstory that is shared with guests as part of the experience. Staying here means sleeping under </a:t>
            </a:r>
            <a:r>
              <a:rPr lang="en-US" sz="1400" b="1" dirty="0">
                <a:solidFill>
                  <a:srgbClr val="474747"/>
                </a:solidFill>
              </a:rPr>
              <a:t>hand-hewn logs</a:t>
            </a:r>
            <a:r>
              <a:rPr lang="en-US" sz="1400" dirty="0">
                <a:solidFill>
                  <a:srgbClr val="474747"/>
                </a:solidFill>
              </a:rPr>
              <a:t> that have survived over 300 years, an experience you cannot buy in a modern hotel. </a:t>
            </a:r>
          </a:p>
          <a:p>
            <a:endParaRPr lang="en-US" sz="1400" dirty="0">
              <a:solidFill>
                <a:srgbClr val="474747"/>
              </a:solidFill>
            </a:endParaRPr>
          </a:p>
          <a:p>
            <a:r>
              <a:rPr lang="en-US" sz="1400" dirty="0">
                <a:solidFill>
                  <a:srgbClr val="474747"/>
                </a:solidFill>
              </a:rPr>
              <a:t>At the same time, it envelopes guests in </a:t>
            </a:r>
            <a:r>
              <a:rPr lang="en-US" sz="1400" b="1" dirty="0">
                <a:solidFill>
                  <a:srgbClr val="474747"/>
                </a:solidFill>
              </a:rPr>
              <a:t>warm hospitality and luxury</a:t>
            </a:r>
            <a:r>
              <a:rPr lang="en-US" sz="1400" dirty="0">
                <a:solidFill>
                  <a:srgbClr val="474747"/>
                </a:solidFill>
              </a:rPr>
              <a:t>. The interior features inviting large </a:t>
            </a:r>
            <a:r>
              <a:rPr lang="en-US" sz="1400" b="1" dirty="0">
                <a:solidFill>
                  <a:srgbClr val="474747"/>
                </a:solidFill>
              </a:rPr>
              <a:t>luxury hotel standard bedrooms </a:t>
            </a:r>
            <a:r>
              <a:rPr lang="en-US" sz="1400" dirty="0">
                <a:solidFill>
                  <a:srgbClr val="474747"/>
                </a:solidFill>
              </a:rPr>
              <a:t>(even with </a:t>
            </a:r>
            <a:r>
              <a:rPr lang="en-US" sz="1400" b="1" dirty="0">
                <a:solidFill>
                  <a:srgbClr val="474747"/>
                </a:solidFill>
              </a:rPr>
              <a:t>a back-to-back stove kitchen/sitting room</a:t>
            </a:r>
            <a:r>
              <a:rPr lang="en-US" sz="1400" dirty="0">
                <a:solidFill>
                  <a:srgbClr val="474747"/>
                </a:solidFill>
              </a:rPr>
              <a:t> and a </a:t>
            </a:r>
            <a:r>
              <a:rPr lang="en-US" sz="1400" b="1" dirty="0">
                <a:solidFill>
                  <a:srgbClr val="474747"/>
                </a:solidFill>
              </a:rPr>
              <a:t>private wood-burning stove </a:t>
            </a:r>
            <a:r>
              <a:rPr lang="en-US" sz="1400" dirty="0">
                <a:solidFill>
                  <a:srgbClr val="474747"/>
                </a:solidFill>
              </a:rPr>
              <a:t>for extra </a:t>
            </a:r>
            <a:r>
              <a:rPr lang="en-US" sz="1400" dirty="0" err="1">
                <a:solidFill>
                  <a:srgbClr val="474747"/>
                </a:solidFill>
              </a:rPr>
              <a:t>cosiness</a:t>
            </a:r>
            <a:r>
              <a:rPr lang="en-US" sz="1400" dirty="0">
                <a:solidFill>
                  <a:srgbClr val="474747"/>
                </a:solidFill>
              </a:rPr>
              <a:t>), a rustic kitchen with </a:t>
            </a:r>
            <a:r>
              <a:rPr lang="en-US" sz="1400" b="1" dirty="0">
                <a:solidFill>
                  <a:srgbClr val="474747"/>
                </a:solidFill>
              </a:rPr>
              <a:t>lake views</a:t>
            </a:r>
            <a:r>
              <a:rPr lang="en-US" sz="1400" dirty="0">
                <a:solidFill>
                  <a:srgbClr val="474747"/>
                </a:solidFill>
              </a:rPr>
              <a:t>, and a very large </a:t>
            </a:r>
            <a:r>
              <a:rPr lang="en-US" sz="1400" b="1" dirty="0">
                <a:solidFill>
                  <a:srgbClr val="474747"/>
                </a:solidFill>
              </a:rPr>
              <a:t>charming sitting room </a:t>
            </a:r>
            <a:r>
              <a:rPr lang="en-US" sz="1400" dirty="0">
                <a:solidFill>
                  <a:srgbClr val="474747"/>
                </a:solidFill>
              </a:rPr>
              <a:t>ensuring everyone has a comfortable seat by the fire – all aspects that preserve an old-world ambience. </a:t>
            </a:r>
          </a:p>
          <a:p>
            <a:endParaRPr lang="en-US" sz="1400" dirty="0">
              <a:solidFill>
                <a:srgbClr val="474747"/>
              </a:solidFill>
            </a:endParaRPr>
          </a:p>
          <a:p>
            <a:r>
              <a:rPr lang="en-US" sz="1400" dirty="0">
                <a:solidFill>
                  <a:srgbClr val="474747"/>
                </a:solidFill>
              </a:rPr>
              <a:t>It has </a:t>
            </a:r>
            <a:r>
              <a:rPr lang="en-US" sz="1400" b="1" dirty="0">
                <a:solidFill>
                  <a:srgbClr val="474747"/>
                </a:solidFill>
              </a:rPr>
              <a:t>historical charm </a:t>
            </a:r>
            <a:r>
              <a:rPr lang="en-US" sz="1400" dirty="0">
                <a:solidFill>
                  <a:srgbClr val="474747"/>
                </a:solidFill>
              </a:rPr>
              <a:t>complemented by </a:t>
            </a:r>
            <a:r>
              <a:rPr lang="en-US" sz="1400" b="1" dirty="0">
                <a:solidFill>
                  <a:srgbClr val="474747"/>
                </a:solidFill>
              </a:rPr>
              <a:t>modern amenities </a:t>
            </a:r>
            <a:r>
              <a:rPr lang="en-US" sz="1400" dirty="0">
                <a:solidFill>
                  <a:srgbClr val="474747"/>
                </a:solidFill>
              </a:rPr>
              <a:t>such as a </a:t>
            </a:r>
            <a:r>
              <a:rPr lang="en-US" sz="1400" b="1" dirty="0">
                <a:solidFill>
                  <a:srgbClr val="474747"/>
                </a:solidFill>
              </a:rPr>
              <a:t>Victorian-style bath, balconies with panoramic and mountain vista views, </a:t>
            </a:r>
            <a:r>
              <a:rPr lang="en-US" sz="1400" dirty="0">
                <a:solidFill>
                  <a:srgbClr val="474747"/>
                </a:solidFill>
              </a:rPr>
              <a:t>a </a:t>
            </a:r>
            <a:r>
              <a:rPr lang="en-US" sz="1400" b="1" i="1" dirty="0">
                <a:solidFill>
                  <a:srgbClr val="474747"/>
                </a:solidFill>
              </a:rPr>
              <a:t>private outdoor hot tub</a:t>
            </a:r>
            <a:r>
              <a:rPr lang="en-US" sz="1400" b="1" dirty="0">
                <a:solidFill>
                  <a:srgbClr val="474747"/>
                </a:solidFill>
              </a:rPr>
              <a:t> </a:t>
            </a:r>
            <a:r>
              <a:rPr lang="en-US" sz="1400" dirty="0">
                <a:solidFill>
                  <a:srgbClr val="474747"/>
                </a:solidFill>
              </a:rPr>
              <a:t>on the deck where guests can soak, converse over a glass of wine while gazing at Lough Melvin’s serene waters or watch the sunset. A blend of </a:t>
            </a:r>
            <a:r>
              <a:rPr lang="en-US" sz="1400" b="1" i="1" dirty="0">
                <a:solidFill>
                  <a:srgbClr val="474747"/>
                </a:solidFill>
              </a:rPr>
              <a:t>heritage and indulgence.</a:t>
            </a:r>
          </a:p>
          <a:p>
            <a:endParaRPr lang="en-US" sz="1400" b="1" i="1" dirty="0">
              <a:solidFill>
                <a:srgbClr val="474747"/>
              </a:solidFill>
            </a:endParaRPr>
          </a:p>
          <a:p>
            <a:r>
              <a:rPr lang="en-US" sz="1400" b="1" dirty="0">
                <a:solidFill>
                  <a:srgbClr val="474747"/>
                </a:solidFill>
              </a:rPr>
              <a:t>Privacy and exclusivity are key. </a:t>
            </a:r>
            <a:r>
              <a:rPr lang="en-US" sz="1400" dirty="0">
                <a:solidFill>
                  <a:srgbClr val="474747"/>
                </a:solidFill>
              </a:rPr>
              <a:t>The Lodge is also </a:t>
            </a:r>
            <a:r>
              <a:rPr lang="en-US" sz="1400" b="1" i="1" dirty="0">
                <a:solidFill>
                  <a:srgbClr val="474747"/>
                </a:solidFill>
              </a:rPr>
              <a:t>pet-welcoming. </a:t>
            </a:r>
            <a:r>
              <a:rPr lang="en-US" sz="1400" dirty="0">
                <a:solidFill>
                  <a:srgbClr val="474747"/>
                </a:solidFill>
              </a:rPr>
              <a:t>Guests comment that staying at Lakeland Lodge feels </a:t>
            </a:r>
            <a:r>
              <a:rPr lang="en-US" sz="1400" b="1" i="1" dirty="0">
                <a:solidFill>
                  <a:srgbClr val="474747"/>
                </a:solidFill>
              </a:rPr>
              <a:t>“like living in a storybook or romantic tale”</a:t>
            </a:r>
            <a:r>
              <a:rPr lang="en-US" sz="1400" dirty="0">
                <a:solidFill>
                  <a:srgbClr val="474747"/>
                </a:solidFill>
              </a:rPr>
              <a:t> </a:t>
            </a:r>
          </a:p>
          <a:p>
            <a:endParaRPr lang="en-US" sz="1400" dirty="0">
              <a:solidFill>
                <a:srgbClr val="474747"/>
              </a:solidFill>
            </a:endParaRPr>
          </a:p>
          <a:p>
            <a:r>
              <a:rPr lang="en-US" sz="1400" dirty="0">
                <a:solidFill>
                  <a:srgbClr val="474747"/>
                </a:solidFill>
              </a:rPr>
              <a:t>In short, the value proposition is an </a:t>
            </a:r>
            <a:r>
              <a:rPr lang="en-US" sz="1400" b="1" dirty="0">
                <a:solidFill>
                  <a:srgbClr val="474747"/>
                </a:solidFill>
              </a:rPr>
              <a:t>immersive historic escape</a:t>
            </a:r>
            <a:r>
              <a:rPr lang="en-US" sz="1400" dirty="0">
                <a:solidFill>
                  <a:srgbClr val="474747"/>
                </a:solidFill>
              </a:rPr>
              <a:t> with all the comforts of a modern high-end holiday home – a combination that delivers not just lodging but an emotional, </a:t>
            </a:r>
            <a:r>
              <a:rPr lang="en-US" sz="1400" b="1" dirty="0">
                <a:solidFill>
                  <a:srgbClr val="474747"/>
                </a:solidFill>
              </a:rPr>
              <a:t>once-in-a-lifetime journey for guests.</a:t>
            </a:r>
          </a:p>
        </p:txBody>
      </p:sp>
      <p:pic>
        <p:nvPicPr>
          <p:cNvPr id="24" name="Picture Placeholder 23" descr="A living room with a fireplace and couches&#10;&#10;AI-generated content may be incorrect.">
            <a:extLst>
              <a:ext uri="{FF2B5EF4-FFF2-40B4-BE49-F238E27FC236}">
                <a16:creationId xmlns:a16="http://schemas.microsoft.com/office/drawing/2014/main" id="{B117C1E5-8979-B2DE-12D8-BA5B82672029}"/>
              </a:ext>
            </a:extLst>
          </p:cNvPr>
          <p:cNvPicPr>
            <a:picLocks noGrp="1" noChangeAspect="1"/>
          </p:cNvPicPr>
          <p:nvPr>
            <p:ph type="pic" sz="quarter" idx="74"/>
          </p:nvPr>
        </p:nvPicPr>
        <p:blipFill>
          <a:blip r:embed="rId2">
            <a:extLst>
              <a:ext uri="{28A0092B-C50C-407E-A947-70E740481C1C}">
                <a14:useLocalDpi xmlns:a14="http://schemas.microsoft.com/office/drawing/2010/main" val="0"/>
              </a:ext>
            </a:extLst>
          </a:blip>
          <a:srcRect l="28153" t="-228" r="5877" b="228"/>
          <a:stretch>
            <a:fillRect/>
          </a:stretch>
        </p:blipFill>
        <p:spPr>
          <a:xfrm>
            <a:off x="3683959" y="0"/>
            <a:ext cx="3485072" cy="3486149"/>
          </a:xfrm>
        </p:spPr>
      </p:pic>
      <p:pic>
        <p:nvPicPr>
          <p:cNvPr id="34" name="Picture Placeholder 33" descr="A table with flowers on it&#10;&#10;AI-generated content may be incorrect.">
            <a:extLst>
              <a:ext uri="{FF2B5EF4-FFF2-40B4-BE49-F238E27FC236}">
                <a16:creationId xmlns:a16="http://schemas.microsoft.com/office/drawing/2014/main" id="{9B4B7508-3792-6731-1433-68E560D3BD5E}"/>
              </a:ext>
            </a:extLst>
          </p:cNvPr>
          <p:cNvPicPr>
            <a:picLocks noGrp="1" noChangeAspect="1"/>
          </p:cNvPicPr>
          <p:nvPr>
            <p:ph type="pic" sz="quarter" idx="80"/>
          </p:nvPr>
        </p:nvPicPr>
        <p:blipFill>
          <a:blip r:embed="rId3">
            <a:extLst>
              <a:ext uri="{28A0092B-C50C-407E-A947-70E740481C1C}">
                <a14:useLocalDpi xmlns:a14="http://schemas.microsoft.com/office/drawing/2010/main" val="0"/>
              </a:ext>
            </a:extLst>
          </a:blip>
          <a:srcRect l="16599" r="16599"/>
          <a:stretch>
            <a:fillRect/>
          </a:stretch>
        </p:blipFill>
        <p:spPr/>
      </p:pic>
      <p:sp>
        <p:nvSpPr>
          <p:cNvPr id="22" name="Text Placeholder 21">
            <a:extLst>
              <a:ext uri="{FF2B5EF4-FFF2-40B4-BE49-F238E27FC236}">
                <a16:creationId xmlns:a16="http://schemas.microsoft.com/office/drawing/2014/main" id="{6908D181-2464-2D64-9198-C122BF0845B1}"/>
              </a:ext>
            </a:extLst>
          </p:cNvPr>
          <p:cNvSpPr>
            <a:spLocks noGrp="1"/>
          </p:cNvSpPr>
          <p:nvPr>
            <p:ph type="body" sz="quarter" idx="42"/>
          </p:nvPr>
        </p:nvSpPr>
        <p:spPr/>
        <p:txBody>
          <a:bodyPr/>
          <a:lstStyle/>
          <a:p>
            <a:r>
              <a:rPr lang="en-IE" b="0" dirty="0"/>
              <a:t>Crusader Cabins</a:t>
            </a:r>
          </a:p>
        </p:txBody>
      </p:sp>
      <p:pic>
        <p:nvPicPr>
          <p:cNvPr id="32" name="Picture Placeholder 31" descr="A bedroom with a fireplace and a bed&#10;&#10;AI-generated content may be incorrect.">
            <a:extLst>
              <a:ext uri="{FF2B5EF4-FFF2-40B4-BE49-F238E27FC236}">
                <a16:creationId xmlns:a16="http://schemas.microsoft.com/office/drawing/2014/main" id="{1C6C9494-FB56-9A13-C741-FCF1205AE79A}"/>
              </a:ext>
            </a:extLst>
          </p:cNvPr>
          <p:cNvPicPr>
            <a:picLocks noGrp="1" noChangeAspect="1"/>
          </p:cNvPicPr>
          <p:nvPr>
            <p:ph type="pic" sz="quarter" idx="79"/>
          </p:nvPr>
        </p:nvPicPr>
        <p:blipFill>
          <a:blip r:embed="rId4">
            <a:extLst>
              <a:ext uri="{28A0092B-C50C-407E-A947-70E740481C1C}">
                <a14:useLocalDpi xmlns:a14="http://schemas.microsoft.com/office/drawing/2010/main" val="0"/>
              </a:ext>
            </a:extLst>
          </a:blip>
          <a:srcRect l="26290" t="114" r="7074" b="-114"/>
          <a:stretch>
            <a:fillRect/>
          </a:stretch>
        </p:blipFill>
        <p:spPr>
          <a:xfrm>
            <a:off x="3683959" y="3714750"/>
            <a:ext cx="3485072" cy="3486149"/>
          </a:xfrm>
        </p:spPr>
      </p:pic>
    </p:spTree>
    <p:extLst>
      <p:ext uri="{BB962C8B-B14F-4D97-AF65-F5344CB8AC3E}">
        <p14:creationId xmlns:p14="http://schemas.microsoft.com/office/powerpoint/2010/main" val="410455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C7DAA-BC4D-D543-1216-12B61BFDDFD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4BD5B7C-54D4-590B-65ED-3B7ABDB9CEDA}"/>
              </a:ext>
            </a:extLst>
          </p:cNvPr>
          <p:cNvSpPr>
            <a:spLocks noGrp="1"/>
          </p:cNvSpPr>
          <p:nvPr>
            <p:ph type="body" sz="quarter" idx="32"/>
          </p:nvPr>
        </p:nvSpPr>
        <p:spPr>
          <a:xfrm>
            <a:off x="319696" y="2789517"/>
            <a:ext cx="7262790" cy="2422612"/>
          </a:xfrm>
        </p:spPr>
        <p:txBody>
          <a:bodyPr numCol="1"/>
          <a:lstStyle/>
          <a:p>
            <a:pPr marL="342900" indent="-342900">
              <a:lnSpc>
                <a:spcPct val="100000"/>
              </a:lnSpc>
              <a:buClr>
                <a:srgbClr val="459597"/>
              </a:buClr>
              <a:buFont typeface="Calibri" panose="020F0502020204030204" pitchFamily="34" charset="0"/>
              <a:buChar char="→"/>
            </a:pPr>
            <a:r>
              <a:rPr lang="en-US" sz="1800" dirty="0" err="1">
                <a:solidFill>
                  <a:srgbClr val="474747"/>
                </a:solidFill>
              </a:rPr>
              <a:t>Éada</a:t>
            </a:r>
            <a:r>
              <a:rPr lang="en-US" sz="1800" dirty="0">
                <a:solidFill>
                  <a:srgbClr val="474747"/>
                </a:solidFill>
              </a:rPr>
              <a:t> Valley Cottage (</a:t>
            </a:r>
            <a:r>
              <a:rPr lang="en-US" sz="1800" dirty="0" err="1">
                <a:solidFill>
                  <a:srgbClr val="474747"/>
                </a:solidFill>
              </a:rPr>
              <a:t>Ghleann</a:t>
            </a:r>
            <a:r>
              <a:rPr lang="en-US" sz="1800" dirty="0">
                <a:solidFill>
                  <a:srgbClr val="474747"/>
                </a:solidFill>
              </a:rPr>
              <a:t> </a:t>
            </a:r>
            <a:r>
              <a:rPr lang="en-US" sz="1800" dirty="0" err="1">
                <a:solidFill>
                  <a:srgbClr val="474747"/>
                </a:solidFill>
              </a:rPr>
              <a:t>Éada</a:t>
            </a:r>
            <a:r>
              <a:rPr lang="en-US" sz="1800" dirty="0">
                <a:solidFill>
                  <a:srgbClr val="474747"/>
                </a:solidFill>
              </a:rPr>
              <a:t> Cottage) is a postcard-perfect </a:t>
            </a:r>
            <a:r>
              <a:rPr lang="en-US" sz="1800" b="1" dirty="0">
                <a:solidFill>
                  <a:srgbClr val="474747"/>
                </a:solidFill>
              </a:rPr>
              <a:t>thatched cottage </a:t>
            </a:r>
            <a:r>
              <a:rPr lang="en-US" sz="1800" dirty="0">
                <a:solidFill>
                  <a:srgbClr val="474747"/>
                </a:solidFill>
              </a:rPr>
              <a:t>set in the </a:t>
            </a:r>
            <a:r>
              <a:rPr lang="en-US" sz="1800" b="1" dirty="0">
                <a:solidFill>
                  <a:srgbClr val="474747"/>
                </a:solidFill>
              </a:rPr>
              <a:t>scenic </a:t>
            </a:r>
            <a:r>
              <a:rPr lang="en-US" sz="1800" b="1" dirty="0" err="1">
                <a:solidFill>
                  <a:srgbClr val="474747"/>
                </a:solidFill>
              </a:rPr>
              <a:t>Glenade</a:t>
            </a:r>
            <a:r>
              <a:rPr lang="en-US" sz="1800" b="1" dirty="0">
                <a:solidFill>
                  <a:srgbClr val="474747"/>
                </a:solidFill>
              </a:rPr>
              <a:t> Valley </a:t>
            </a:r>
            <a:r>
              <a:rPr lang="en-US" sz="1800" dirty="0">
                <a:solidFill>
                  <a:srgbClr val="474747"/>
                </a:solidFill>
              </a:rPr>
              <a:t>of County Leitrim. One of the best examples of </a:t>
            </a:r>
            <a:r>
              <a:rPr lang="en-US" sz="1800" b="1" dirty="0">
                <a:solidFill>
                  <a:srgbClr val="474747"/>
                </a:solidFill>
              </a:rPr>
              <a:t>Glacier Valley </a:t>
            </a:r>
            <a:r>
              <a:rPr lang="en-US" sz="1800" dirty="0">
                <a:solidFill>
                  <a:srgbClr val="474747"/>
                </a:solidFill>
              </a:rPr>
              <a:t>in Europe.</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dirty="0">
                <a:solidFill>
                  <a:srgbClr val="474747"/>
                </a:solidFill>
              </a:rPr>
              <a:t>This </a:t>
            </a:r>
            <a:r>
              <a:rPr lang="en-US" sz="1800" b="1" dirty="0">
                <a:solidFill>
                  <a:srgbClr val="474747"/>
                </a:solidFill>
              </a:rPr>
              <a:t>two-bedroom retreat </a:t>
            </a:r>
            <a:r>
              <a:rPr lang="en-US" sz="1800" dirty="0">
                <a:solidFill>
                  <a:srgbClr val="474747"/>
                </a:solidFill>
              </a:rPr>
              <a:t>has been meticulously restored to offer an </a:t>
            </a:r>
            <a:r>
              <a:rPr lang="en-US" sz="1800" b="1" dirty="0">
                <a:solidFill>
                  <a:srgbClr val="474747"/>
                </a:solidFill>
              </a:rPr>
              <a:t>authentic Irish countryside </a:t>
            </a:r>
            <a:r>
              <a:rPr lang="en-US" sz="1800" dirty="0">
                <a:solidFill>
                  <a:srgbClr val="474747"/>
                </a:solidFill>
              </a:rPr>
              <a:t>experience with modern comforts. </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dirty="0">
                <a:solidFill>
                  <a:srgbClr val="474747"/>
                </a:solidFill>
              </a:rPr>
              <a:t>Overlooking </a:t>
            </a:r>
            <a:r>
              <a:rPr lang="en-US" sz="1800" b="1" dirty="0" err="1">
                <a:solidFill>
                  <a:srgbClr val="474747"/>
                </a:solidFill>
              </a:rPr>
              <a:t>Glenade</a:t>
            </a:r>
            <a:r>
              <a:rPr lang="en-US" sz="1800" b="1" dirty="0">
                <a:solidFill>
                  <a:srgbClr val="474747"/>
                </a:solidFill>
              </a:rPr>
              <a:t> Lake </a:t>
            </a:r>
            <a:r>
              <a:rPr lang="en-US" sz="1800" dirty="0">
                <a:solidFill>
                  <a:srgbClr val="474747"/>
                </a:solidFill>
              </a:rPr>
              <a:t>and beneath the shadow of </a:t>
            </a:r>
            <a:r>
              <a:rPr lang="en-US" sz="1800" b="1" dirty="0">
                <a:solidFill>
                  <a:srgbClr val="474747"/>
                </a:solidFill>
              </a:rPr>
              <a:t>Eagle’s Rock, </a:t>
            </a:r>
            <a:r>
              <a:rPr lang="en-US" sz="1800" dirty="0">
                <a:solidFill>
                  <a:srgbClr val="474747"/>
                </a:solidFill>
              </a:rPr>
              <a:t>the cottage provides a tranquil, </a:t>
            </a:r>
            <a:r>
              <a:rPr lang="en-US" sz="1800" b="1" dirty="0">
                <a:solidFill>
                  <a:srgbClr val="474747"/>
                </a:solidFill>
              </a:rPr>
              <a:t>storybook setting </a:t>
            </a:r>
            <a:r>
              <a:rPr lang="en-US" sz="1800" dirty="0">
                <a:solidFill>
                  <a:srgbClr val="474747"/>
                </a:solidFill>
              </a:rPr>
              <a:t>for guests. </a:t>
            </a:r>
          </a:p>
          <a:p>
            <a:pPr marL="342900" indent="-342900">
              <a:lnSpc>
                <a:spcPct val="100000"/>
              </a:lnSpc>
              <a:buClr>
                <a:srgbClr val="459597"/>
              </a:buClr>
              <a:buFont typeface="Calibri" panose="020F0502020204030204" pitchFamily="34" charset="0"/>
              <a:buChar char="→"/>
            </a:pPr>
            <a:endParaRPr lang="en-US" sz="1800" dirty="0">
              <a:solidFill>
                <a:srgbClr val="474747"/>
              </a:solidFill>
            </a:endParaRPr>
          </a:p>
          <a:p>
            <a:pPr marL="342900" indent="-342900">
              <a:lnSpc>
                <a:spcPct val="100000"/>
              </a:lnSpc>
              <a:buClr>
                <a:srgbClr val="459597"/>
              </a:buClr>
              <a:buFont typeface="Calibri" panose="020F0502020204030204" pitchFamily="34" charset="0"/>
              <a:buChar char="→"/>
            </a:pPr>
            <a:r>
              <a:rPr lang="en-US" sz="1800" dirty="0">
                <a:solidFill>
                  <a:srgbClr val="474747"/>
                </a:solidFill>
              </a:rPr>
              <a:t>With its </a:t>
            </a:r>
            <a:r>
              <a:rPr lang="en-US" sz="1800" b="1" dirty="0" err="1">
                <a:solidFill>
                  <a:srgbClr val="474747"/>
                </a:solidFill>
              </a:rPr>
              <a:t>cosy</a:t>
            </a:r>
            <a:r>
              <a:rPr lang="en-US" sz="1800" b="1" dirty="0">
                <a:solidFill>
                  <a:srgbClr val="474747"/>
                </a:solidFill>
              </a:rPr>
              <a:t> interior </a:t>
            </a:r>
            <a:r>
              <a:rPr lang="en-US" sz="1800" dirty="0">
                <a:solidFill>
                  <a:srgbClr val="474747"/>
                </a:solidFill>
              </a:rPr>
              <a:t>featuring a wood-burning stove and snug, plus amenities like underfloor heating, </a:t>
            </a:r>
            <a:r>
              <a:rPr lang="en-US" sz="1800" dirty="0" err="1">
                <a:solidFill>
                  <a:srgbClr val="474747"/>
                </a:solidFill>
              </a:rPr>
              <a:t>Éada</a:t>
            </a:r>
            <a:r>
              <a:rPr lang="en-US" sz="1800" dirty="0">
                <a:solidFill>
                  <a:srgbClr val="474747"/>
                </a:solidFill>
              </a:rPr>
              <a:t> Valley Cottage invites visitors to </a:t>
            </a:r>
            <a:r>
              <a:rPr lang="en-US" sz="1800" b="1" dirty="0">
                <a:solidFill>
                  <a:srgbClr val="474747"/>
                </a:solidFill>
              </a:rPr>
              <a:t>step back in time </a:t>
            </a:r>
            <a:r>
              <a:rPr lang="en-US" sz="1800" dirty="0">
                <a:solidFill>
                  <a:srgbClr val="474747"/>
                </a:solidFill>
              </a:rPr>
              <a:t>without sacrificing warmth or convenience.</a:t>
            </a:r>
            <a:endParaRPr lang="en-IE" sz="1800" dirty="0">
              <a:solidFill>
                <a:srgbClr val="474747"/>
              </a:solidFill>
            </a:endParaRPr>
          </a:p>
        </p:txBody>
      </p:sp>
      <p:sp>
        <p:nvSpPr>
          <p:cNvPr id="7" name="Text Placeholder 6">
            <a:extLst>
              <a:ext uri="{FF2B5EF4-FFF2-40B4-BE49-F238E27FC236}">
                <a16:creationId xmlns:a16="http://schemas.microsoft.com/office/drawing/2014/main" id="{225CFCD0-5008-032F-EA62-86A6A267FAE0}"/>
              </a:ext>
            </a:extLst>
          </p:cNvPr>
          <p:cNvSpPr>
            <a:spLocks noGrp="1"/>
          </p:cNvSpPr>
          <p:nvPr>
            <p:ph type="body" sz="quarter" idx="33"/>
          </p:nvPr>
        </p:nvSpPr>
        <p:spPr>
          <a:xfrm>
            <a:off x="319696" y="1003377"/>
            <a:ext cx="6506617" cy="1378032"/>
          </a:xfrm>
        </p:spPr>
        <p:txBody>
          <a:bodyPr/>
          <a:lstStyle/>
          <a:p>
            <a:pPr>
              <a:lnSpc>
                <a:spcPct val="100000"/>
              </a:lnSpc>
            </a:pPr>
            <a:r>
              <a:rPr lang="en-IE" sz="2800" dirty="0"/>
              <a:t>Business Model Type</a:t>
            </a:r>
          </a:p>
          <a:p>
            <a:pPr>
              <a:lnSpc>
                <a:spcPct val="100000"/>
              </a:lnSpc>
            </a:pPr>
            <a:endParaRPr lang="en-US" sz="2400" dirty="0">
              <a:solidFill>
                <a:srgbClr val="474747"/>
              </a:solidFill>
            </a:endParaRPr>
          </a:p>
          <a:p>
            <a:pPr>
              <a:lnSpc>
                <a:spcPct val="100000"/>
              </a:lnSpc>
            </a:pPr>
            <a:r>
              <a:rPr lang="en-US" sz="2400" dirty="0">
                <a:solidFill>
                  <a:srgbClr val="474747"/>
                </a:solidFill>
              </a:rPr>
              <a:t>Authentic Irish cultural heritage + thatch cottage stay + in a stunning, remote glacier valley setting.</a:t>
            </a:r>
            <a:endParaRPr lang="en-IE" sz="2400" dirty="0">
              <a:solidFill>
                <a:srgbClr val="474747"/>
              </a:solidFill>
            </a:endParaRPr>
          </a:p>
        </p:txBody>
      </p:sp>
      <p:sp>
        <p:nvSpPr>
          <p:cNvPr id="8" name="Text Placeholder 7">
            <a:extLst>
              <a:ext uri="{FF2B5EF4-FFF2-40B4-BE49-F238E27FC236}">
                <a16:creationId xmlns:a16="http://schemas.microsoft.com/office/drawing/2014/main" id="{429D360E-7362-F978-6CE2-B6389BF49514}"/>
              </a:ext>
            </a:extLst>
          </p:cNvPr>
          <p:cNvSpPr>
            <a:spLocks noGrp="1"/>
          </p:cNvSpPr>
          <p:nvPr>
            <p:ph type="body" sz="quarter" idx="38"/>
          </p:nvPr>
        </p:nvSpPr>
        <p:spPr>
          <a:xfrm>
            <a:off x="317238" y="541694"/>
            <a:ext cx="7141097" cy="381311"/>
          </a:xfrm>
        </p:spPr>
        <p:txBody>
          <a:bodyPr/>
          <a:lstStyle/>
          <a:p>
            <a:r>
              <a:rPr lang="it-IT" sz="3600" dirty="0"/>
              <a:t>Éada Valley Cottage </a:t>
            </a:r>
            <a:r>
              <a:rPr lang="it-IT" sz="2800" b="0" dirty="0"/>
              <a:t>(Kinlough)</a:t>
            </a:r>
          </a:p>
        </p:txBody>
      </p:sp>
      <p:sp>
        <p:nvSpPr>
          <p:cNvPr id="10" name="Text Placeholder 9">
            <a:extLst>
              <a:ext uri="{FF2B5EF4-FFF2-40B4-BE49-F238E27FC236}">
                <a16:creationId xmlns:a16="http://schemas.microsoft.com/office/drawing/2014/main" id="{BAFE37DE-6A28-E539-32F6-838128C84388}"/>
              </a:ext>
            </a:extLst>
          </p:cNvPr>
          <p:cNvSpPr>
            <a:spLocks noGrp="1"/>
          </p:cNvSpPr>
          <p:nvPr>
            <p:ph type="body" sz="quarter" idx="65"/>
          </p:nvPr>
        </p:nvSpPr>
        <p:spPr/>
        <p:txBody>
          <a:bodyPr/>
          <a:lstStyle/>
          <a:p>
            <a:r>
              <a:rPr lang="en-IE" dirty="0"/>
              <a:t>Crusader Cabins, </a:t>
            </a:r>
            <a:r>
              <a:rPr lang="en-IE" dirty="0" err="1"/>
              <a:t>Kinlough</a:t>
            </a:r>
            <a:r>
              <a:rPr lang="en-IE" dirty="0"/>
              <a:t>, Leitrim</a:t>
            </a:r>
          </a:p>
        </p:txBody>
      </p:sp>
      <p:pic>
        <p:nvPicPr>
          <p:cNvPr id="9" name="Picture Placeholder 8" descr="A white house with a thatched roof and trees&#10;&#10;AI-generated content may be incorrect.">
            <a:extLst>
              <a:ext uri="{FF2B5EF4-FFF2-40B4-BE49-F238E27FC236}">
                <a16:creationId xmlns:a16="http://schemas.microsoft.com/office/drawing/2014/main" id="{1EA9F881-CDAC-9EDD-A6FC-32AB1A8C8A50}"/>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16432" b="7126"/>
          <a:stretch>
            <a:fillRect/>
          </a:stretch>
        </p:blipFill>
        <p:spPr>
          <a:xfrm>
            <a:off x="23658" y="6930189"/>
            <a:ext cx="7001712" cy="3568656"/>
          </a:xfrm>
        </p:spPr>
      </p:pic>
      <p:pic>
        <p:nvPicPr>
          <p:cNvPr id="11" name="Picture 10">
            <a:extLst>
              <a:ext uri="{FF2B5EF4-FFF2-40B4-BE49-F238E27FC236}">
                <a16:creationId xmlns:a16="http://schemas.microsoft.com/office/drawing/2014/main" id="{44729ED6-84D3-98E2-A737-038A22A4418B}"/>
              </a:ext>
            </a:extLst>
          </p:cNvPr>
          <p:cNvPicPr>
            <a:picLocks noChangeAspect="1"/>
          </p:cNvPicPr>
          <p:nvPr/>
        </p:nvPicPr>
        <p:blipFill>
          <a:blip r:embed="rId3"/>
          <a:stretch>
            <a:fillRect/>
          </a:stretch>
        </p:blipFill>
        <p:spPr>
          <a:xfrm>
            <a:off x="6204454" y="127869"/>
            <a:ext cx="1378032" cy="1378032"/>
          </a:xfrm>
          <a:prstGeom prst="flowChartConnector">
            <a:avLst/>
          </a:prstGeom>
        </p:spPr>
      </p:pic>
    </p:spTree>
    <p:extLst>
      <p:ext uri="{BB962C8B-B14F-4D97-AF65-F5344CB8AC3E}">
        <p14:creationId xmlns:p14="http://schemas.microsoft.com/office/powerpoint/2010/main" val="2718786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636CF-5532-A307-19C5-6588111B1C24}"/>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27C2FDA-2062-A3BF-7D55-5EC1B0B59881}"/>
              </a:ext>
            </a:extLst>
          </p:cNvPr>
          <p:cNvSpPr>
            <a:spLocks noGrp="1"/>
          </p:cNvSpPr>
          <p:nvPr>
            <p:ph type="sldNum" sz="quarter" idx="4294967295"/>
          </p:nvPr>
        </p:nvSpPr>
        <p:spPr>
          <a:xfrm>
            <a:off x="7302500" y="10498138"/>
            <a:ext cx="473075" cy="312737"/>
          </a:xfrm>
        </p:spPr>
        <p:txBody>
          <a:bodyPr/>
          <a:lstStyle/>
          <a:p>
            <a:fld id="{9C527BFA-2C0E-4CEC-B6A5-913A56FEF4B4}" type="slidenum">
              <a:rPr lang="fr-CA" smtClean="0"/>
              <a:pPr/>
              <a:t>7</a:t>
            </a:fld>
            <a:endParaRPr lang="fr-CA" dirty="0"/>
          </a:p>
        </p:txBody>
      </p:sp>
      <p:sp>
        <p:nvSpPr>
          <p:cNvPr id="16" name="TextBox 15">
            <a:extLst>
              <a:ext uri="{FF2B5EF4-FFF2-40B4-BE49-F238E27FC236}">
                <a16:creationId xmlns:a16="http://schemas.microsoft.com/office/drawing/2014/main" id="{6DE26C90-8F7F-0F15-91C3-F180125DCE40}"/>
              </a:ext>
            </a:extLst>
          </p:cNvPr>
          <p:cNvSpPr txBox="1"/>
          <p:nvPr/>
        </p:nvSpPr>
        <p:spPr>
          <a:xfrm>
            <a:off x="204537" y="46430"/>
            <a:ext cx="3280535" cy="10926068"/>
          </a:xfrm>
          <a:prstGeom prst="rect">
            <a:avLst/>
          </a:prstGeom>
          <a:noFill/>
        </p:spPr>
        <p:txBody>
          <a:bodyPr wrap="square" rtlCol="0">
            <a:spAutoFit/>
          </a:bodyPr>
          <a:lstStyle/>
          <a:p>
            <a:r>
              <a:rPr lang="en-US" sz="3200" b="1" dirty="0" err="1">
                <a:solidFill>
                  <a:srgbClr val="EC7C69"/>
                </a:solidFill>
              </a:rPr>
              <a:t>Éada</a:t>
            </a:r>
            <a:r>
              <a:rPr lang="en-US" sz="3200" b="1" dirty="0">
                <a:solidFill>
                  <a:srgbClr val="EC7C69"/>
                </a:solidFill>
              </a:rPr>
              <a:t> Cottage </a:t>
            </a:r>
            <a:endParaRPr lang="en-US" dirty="0">
              <a:solidFill>
                <a:srgbClr val="595959"/>
              </a:solidFill>
            </a:endParaRPr>
          </a:p>
          <a:p>
            <a:endParaRPr lang="en-US" sz="1400" dirty="0">
              <a:solidFill>
                <a:srgbClr val="595959"/>
              </a:solidFill>
            </a:endParaRPr>
          </a:p>
          <a:p>
            <a:r>
              <a:rPr lang="en-US" sz="1400" b="1" dirty="0">
                <a:solidFill>
                  <a:srgbClr val="EC7C69"/>
                </a:solidFill>
              </a:rPr>
              <a:t>Value Proposition and Guest Experience: </a:t>
            </a:r>
            <a:r>
              <a:rPr lang="en-US" sz="1400" dirty="0">
                <a:solidFill>
                  <a:srgbClr val="595959"/>
                </a:solidFill>
              </a:rPr>
              <a:t>its VP is rooted in </a:t>
            </a:r>
            <a:r>
              <a:rPr lang="en-US" sz="1400" b="1" dirty="0">
                <a:solidFill>
                  <a:srgbClr val="595959"/>
                </a:solidFill>
              </a:rPr>
              <a:t>timeless charm</a:t>
            </a:r>
            <a:r>
              <a:rPr lang="en-US" sz="1400" dirty="0">
                <a:solidFill>
                  <a:srgbClr val="595959"/>
                </a:solidFill>
              </a:rPr>
              <a:t>. It offers guests the </a:t>
            </a:r>
            <a:r>
              <a:rPr lang="en-US" sz="1400" b="1" dirty="0">
                <a:solidFill>
                  <a:srgbClr val="595959"/>
                </a:solidFill>
              </a:rPr>
              <a:t>rare opportunity </a:t>
            </a:r>
            <a:r>
              <a:rPr lang="en-US" sz="1400" dirty="0">
                <a:solidFill>
                  <a:srgbClr val="595959"/>
                </a:solidFill>
              </a:rPr>
              <a:t>to stay in a genuine traditional Irish thatched cottage – an increasingly rare accommodation type – thus </a:t>
            </a:r>
            <a:r>
              <a:rPr lang="en-US" sz="1400" b="1" dirty="0">
                <a:solidFill>
                  <a:srgbClr val="595959"/>
                </a:solidFill>
              </a:rPr>
              <a:t>fulfilling dreams </a:t>
            </a:r>
            <a:r>
              <a:rPr lang="en-US" sz="1400" dirty="0">
                <a:solidFill>
                  <a:srgbClr val="595959"/>
                </a:solidFill>
              </a:rPr>
              <a:t>of an idyllic Ireland escape. </a:t>
            </a:r>
          </a:p>
          <a:p>
            <a:endParaRPr lang="en-US" sz="1400" dirty="0">
              <a:solidFill>
                <a:srgbClr val="595959"/>
              </a:solidFill>
            </a:endParaRPr>
          </a:p>
          <a:p>
            <a:r>
              <a:rPr lang="en-US" sz="1400" dirty="0">
                <a:solidFill>
                  <a:srgbClr val="595959"/>
                </a:solidFill>
              </a:rPr>
              <a:t>From the moment guests arrive, they are greeted by the sight of the </a:t>
            </a:r>
            <a:r>
              <a:rPr lang="en-US" sz="1400" b="1" dirty="0">
                <a:solidFill>
                  <a:srgbClr val="595959"/>
                </a:solidFill>
              </a:rPr>
              <a:t>cottage’s thatched roof </a:t>
            </a:r>
            <a:r>
              <a:rPr lang="en-US" sz="1400" dirty="0">
                <a:solidFill>
                  <a:srgbClr val="595959"/>
                </a:solidFill>
              </a:rPr>
              <a:t>and </a:t>
            </a:r>
            <a:r>
              <a:rPr lang="en-US" sz="1400" b="1" dirty="0">
                <a:solidFill>
                  <a:srgbClr val="595959"/>
                </a:solidFill>
              </a:rPr>
              <a:t>whitewashed walls </a:t>
            </a:r>
            <a:r>
              <a:rPr lang="en-US" sz="1400" dirty="0">
                <a:solidFill>
                  <a:srgbClr val="595959"/>
                </a:solidFill>
              </a:rPr>
              <a:t>set against </a:t>
            </a:r>
            <a:r>
              <a:rPr lang="en-US" sz="1400" b="1" dirty="0">
                <a:solidFill>
                  <a:srgbClr val="595959"/>
                </a:solidFill>
              </a:rPr>
              <a:t>lush valley scenery</a:t>
            </a:r>
            <a:r>
              <a:rPr lang="en-US" sz="1400" dirty="0">
                <a:solidFill>
                  <a:srgbClr val="595959"/>
                </a:solidFill>
              </a:rPr>
              <a:t>, delivering </a:t>
            </a:r>
            <a:r>
              <a:rPr lang="en-US" sz="1400" b="1" dirty="0">
                <a:solidFill>
                  <a:srgbClr val="595959"/>
                </a:solidFill>
              </a:rPr>
              <a:t>instant enchantment</a:t>
            </a:r>
            <a:r>
              <a:rPr lang="en-US" sz="1400" dirty="0">
                <a:solidFill>
                  <a:srgbClr val="595959"/>
                </a:solidFill>
              </a:rPr>
              <a:t>. Inside, the atmosphere is </a:t>
            </a:r>
            <a:r>
              <a:rPr lang="en-US" sz="1400" b="1" dirty="0">
                <a:solidFill>
                  <a:srgbClr val="595959"/>
                </a:solidFill>
              </a:rPr>
              <a:t>“cozy and authentic,”</a:t>
            </a:r>
            <a:r>
              <a:rPr lang="en-US" sz="1400" dirty="0">
                <a:solidFill>
                  <a:srgbClr val="595959"/>
                </a:solidFill>
              </a:rPr>
              <a:t> with </a:t>
            </a:r>
            <a:r>
              <a:rPr lang="en-US" sz="1400" b="1" dirty="0">
                <a:solidFill>
                  <a:srgbClr val="595959"/>
                </a:solidFill>
              </a:rPr>
              <a:t>vintage ornaments, </a:t>
            </a:r>
            <a:r>
              <a:rPr lang="en-US" sz="1400" dirty="0">
                <a:solidFill>
                  <a:srgbClr val="595959"/>
                </a:solidFill>
              </a:rPr>
              <a:t>a </a:t>
            </a:r>
            <a:r>
              <a:rPr lang="en-US" sz="1400" b="1" dirty="0">
                <a:solidFill>
                  <a:srgbClr val="595959"/>
                </a:solidFill>
              </a:rPr>
              <a:t>snug seating </a:t>
            </a:r>
            <a:r>
              <a:rPr lang="en-US" sz="1400" dirty="0">
                <a:solidFill>
                  <a:srgbClr val="595959"/>
                </a:solidFill>
              </a:rPr>
              <a:t>area, and a </a:t>
            </a:r>
            <a:r>
              <a:rPr lang="en-US" sz="1400" b="1" dirty="0">
                <a:solidFill>
                  <a:srgbClr val="595959"/>
                </a:solidFill>
              </a:rPr>
              <a:t>crackling wood-burning stove</a:t>
            </a:r>
            <a:r>
              <a:rPr lang="en-US" sz="1400" dirty="0">
                <a:solidFill>
                  <a:srgbClr val="595959"/>
                </a:solidFill>
              </a:rPr>
              <a:t> that together evoke the feel of an </a:t>
            </a:r>
            <a:r>
              <a:rPr lang="en-US" sz="1400" b="1" dirty="0">
                <a:solidFill>
                  <a:srgbClr val="595959"/>
                </a:solidFill>
              </a:rPr>
              <a:t>old Irish homestead</a:t>
            </a:r>
            <a:r>
              <a:rPr lang="en-US" sz="1400" dirty="0">
                <a:solidFill>
                  <a:srgbClr val="595959"/>
                </a:solidFill>
              </a:rPr>
              <a:t>. </a:t>
            </a:r>
          </a:p>
          <a:p>
            <a:endParaRPr lang="en-US" sz="1400" dirty="0">
              <a:solidFill>
                <a:srgbClr val="595959"/>
              </a:solidFill>
            </a:endParaRPr>
          </a:p>
          <a:p>
            <a:r>
              <a:rPr lang="en-US" sz="1400" dirty="0">
                <a:solidFill>
                  <a:srgbClr val="595959"/>
                </a:solidFill>
              </a:rPr>
              <a:t>At the same time, the cottage subtly integrates </a:t>
            </a:r>
            <a:r>
              <a:rPr lang="en-US" sz="1400" b="1" dirty="0">
                <a:solidFill>
                  <a:srgbClr val="595959"/>
                </a:solidFill>
              </a:rPr>
              <a:t>modern touches </a:t>
            </a:r>
            <a:r>
              <a:rPr lang="en-US" sz="1400" dirty="0">
                <a:solidFill>
                  <a:srgbClr val="595959"/>
                </a:solidFill>
              </a:rPr>
              <a:t>to enhance the guest experience: the open-plan kitchen and living area and large bay window that frames the mountain views. </a:t>
            </a:r>
          </a:p>
          <a:p>
            <a:r>
              <a:rPr lang="en-US" sz="1400" b="1" dirty="0">
                <a:solidFill>
                  <a:srgbClr val="595959"/>
                </a:solidFill>
              </a:rPr>
              <a:t>Underfloor heating </a:t>
            </a:r>
            <a:r>
              <a:rPr lang="en-US" sz="1400" dirty="0">
                <a:solidFill>
                  <a:srgbClr val="595959"/>
                </a:solidFill>
              </a:rPr>
              <a:t>runs through the cottage, ensuring that even on a chilly morning guests’ feet stay comfortably warm. These features mean guests enjoy the best of both worlds – the </a:t>
            </a:r>
            <a:r>
              <a:rPr lang="en-US" sz="1400" b="1" dirty="0">
                <a:solidFill>
                  <a:srgbClr val="595959"/>
                </a:solidFill>
              </a:rPr>
              <a:t>romance of a traditional cottage</a:t>
            </a:r>
            <a:r>
              <a:rPr lang="en-US" sz="1400" dirty="0">
                <a:solidFill>
                  <a:srgbClr val="595959"/>
                </a:solidFill>
              </a:rPr>
              <a:t> (lighting the fire, enjoying the silence and starry nights) and the </a:t>
            </a:r>
            <a:r>
              <a:rPr lang="en-US" sz="1400" b="1" dirty="0">
                <a:solidFill>
                  <a:srgbClr val="595959"/>
                </a:solidFill>
              </a:rPr>
              <a:t>ease of contemporary living </a:t>
            </a:r>
            <a:r>
              <a:rPr lang="en-US" sz="1400" dirty="0">
                <a:solidFill>
                  <a:srgbClr val="595959"/>
                </a:solidFill>
              </a:rPr>
              <a:t>(hot showers, efficient heating, fully-equipped kitchen). </a:t>
            </a:r>
          </a:p>
          <a:p>
            <a:endParaRPr lang="en-US" sz="1400" dirty="0">
              <a:solidFill>
                <a:srgbClr val="595959"/>
              </a:solidFill>
            </a:endParaRPr>
          </a:p>
          <a:p>
            <a:r>
              <a:rPr lang="en-US" sz="1400" b="1" dirty="0">
                <a:solidFill>
                  <a:srgbClr val="595959"/>
                </a:solidFill>
              </a:rPr>
              <a:t>The guest experience is all about </a:t>
            </a:r>
            <a:r>
              <a:rPr lang="en-US" sz="1400" b="1" dirty="0" err="1">
                <a:solidFill>
                  <a:srgbClr val="595959"/>
                </a:solidFill>
              </a:rPr>
              <a:t>tranquillity</a:t>
            </a:r>
            <a:r>
              <a:rPr lang="en-US" sz="1400" b="1" dirty="0">
                <a:solidFill>
                  <a:srgbClr val="595959"/>
                </a:solidFill>
              </a:rPr>
              <a:t> and connection to place. </a:t>
            </a:r>
            <a:r>
              <a:rPr lang="en-US" sz="1400" dirty="0">
                <a:solidFill>
                  <a:srgbClr val="595959"/>
                </a:solidFill>
              </a:rPr>
              <a:t>It appeals to those looking for a slow-paced, deeply relaxing getaway where they can live in a piece of Irish natural splendor.</a:t>
            </a:r>
            <a:r>
              <a:rPr lang="en-US" sz="1400" b="1" dirty="0">
                <a:solidFill>
                  <a:srgbClr val="595959"/>
                </a:solidFill>
              </a:rPr>
              <a:t> </a:t>
            </a:r>
            <a:r>
              <a:rPr lang="en-US" sz="1400" dirty="0">
                <a:solidFill>
                  <a:srgbClr val="595959"/>
                </a:solidFill>
              </a:rPr>
              <a:t>With no immediate </a:t>
            </a:r>
            <a:r>
              <a:rPr lang="en-US" sz="1400" dirty="0" err="1">
                <a:solidFill>
                  <a:srgbClr val="595959"/>
                </a:solidFill>
              </a:rPr>
              <a:t>neighbours</a:t>
            </a:r>
            <a:r>
              <a:rPr lang="en-US" sz="1400" dirty="0">
                <a:solidFill>
                  <a:srgbClr val="595959"/>
                </a:solidFill>
              </a:rPr>
              <a:t>, guests have privacy and silence, broken only by birdsong or distant farm sounds. </a:t>
            </a:r>
          </a:p>
          <a:p>
            <a:r>
              <a:rPr lang="en-US" sz="1400" dirty="0">
                <a:solidFill>
                  <a:srgbClr val="595959"/>
                </a:solidFill>
              </a:rPr>
              <a:t>They can take leisurely walks around </a:t>
            </a:r>
            <a:r>
              <a:rPr lang="en-US" sz="1400" dirty="0" err="1">
                <a:solidFill>
                  <a:srgbClr val="595959"/>
                </a:solidFill>
              </a:rPr>
              <a:t>Glenade</a:t>
            </a:r>
            <a:r>
              <a:rPr lang="en-US" sz="1400" dirty="0">
                <a:solidFill>
                  <a:srgbClr val="595959"/>
                </a:solidFill>
              </a:rPr>
              <a:t> Lake or relax in the garden area taking in panoramic vistas of the valley. </a:t>
            </a:r>
          </a:p>
          <a:p>
            <a:endParaRPr lang="en-US" sz="1400" dirty="0">
              <a:solidFill>
                <a:srgbClr val="595959"/>
              </a:solidFill>
            </a:endParaRPr>
          </a:p>
        </p:txBody>
      </p:sp>
      <p:pic>
        <p:nvPicPr>
          <p:cNvPr id="18" name="Picture Placeholder 17" descr="A fireplace in a room with wine glasses&#10;&#10;AI-generated content may be incorrect.">
            <a:extLst>
              <a:ext uri="{FF2B5EF4-FFF2-40B4-BE49-F238E27FC236}">
                <a16:creationId xmlns:a16="http://schemas.microsoft.com/office/drawing/2014/main" id="{35F20A9E-1232-4EFE-CC20-BE7A850F063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888" r="888"/>
          <a:stretch>
            <a:fillRect/>
          </a:stretch>
        </p:blipFill>
        <p:spPr>
          <a:xfrm>
            <a:off x="3485072" y="4205784"/>
            <a:ext cx="3485072" cy="5321305"/>
          </a:xfrm>
        </p:spPr>
      </p:pic>
      <p:sp>
        <p:nvSpPr>
          <p:cNvPr id="22" name="Text Placeholder 21">
            <a:extLst>
              <a:ext uri="{FF2B5EF4-FFF2-40B4-BE49-F238E27FC236}">
                <a16:creationId xmlns:a16="http://schemas.microsoft.com/office/drawing/2014/main" id="{55DDC3E2-5250-1478-18BC-C5DB430CA475}"/>
              </a:ext>
            </a:extLst>
          </p:cNvPr>
          <p:cNvSpPr>
            <a:spLocks noGrp="1"/>
          </p:cNvSpPr>
          <p:nvPr>
            <p:ph type="body" sz="quarter" idx="42"/>
          </p:nvPr>
        </p:nvSpPr>
        <p:spPr/>
        <p:txBody>
          <a:bodyPr/>
          <a:lstStyle/>
          <a:p>
            <a:r>
              <a:rPr lang="en-IE" dirty="0"/>
              <a:t>Crusader Cabins</a:t>
            </a:r>
          </a:p>
        </p:txBody>
      </p:sp>
      <p:pic>
        <p:nvPicPr>
          <p:cNvPr id="14" name="Picture Placeholder 13" descr="A bed with a blanket on it&#10;&#10;AI-generated content may be incorrect.">
            <a:extLst>
              <a:ext uri="{FF2B5EF4-FFF2-40B4-BE49-F238E27FC236}">
                <a16:creationId xmlns:a16="http://schemas.microsoft.com/office/drawing/2014/main" id="{60F5FF11-2F6E-4A29-B2E6-EBB489BB2398}"/>
              </a:ext>
            </a:extLst>
          </p:cNvPr>
          <p:cNvPicPr>
            <a:picLocks noGrp="1" noChangeAspect="1"/>
          </p:cNvPicPr>
          <p:nvPr>
            <p:ph type="pic" sz="quarter" idx="79"/>
          </p:nvPr>
        </p:nvPicPr>
        <p:blipFill>
          <a:blip r:embed="rId3">
            <a:extLst>
              <a:ext uri="{28A0092B-C50C-407E-A947-70E740481C1C}">
                <a14:useLocalDpi xmlns:a14="http://schemas.microsoft.com/office/drawing/2010/main" val="0"/>
              </a:ext>
            </a:extLst>
          </a:blip>
          <a:srcRect l="16682" r="16682"/>
          <a:stretch>
            <a:fillRect/>
          </a:stretch>
        </p:blipFill>
        <p:spPr>
          <a:xfrm>
            <a:off x="3485072" y="430129"/>
            <a:ext cx="3485072" cy="3486149"/>
          </a:xfrm>
        </p:spPr>
      </p:pic>
      <p:sp>
        <p:nvSpPr>
          <p:cNvPr id="35" name="TextBox 34">
            <a:extLst>
              <a:ext uri="{FF2B5EF4-FFF2-40B4-BE49-F238E27FC236}">
                <a16:creationId xmlns:a16="http://schemas.microsoft.com/office/drawing/2014/main" id="{DE60D200-38CB-5621-E75F-2AD36E580447}"/>
              </a:ext>
            </a:extLst>
          </p:cNvPr>
          <p:cNvSpPr txBox="1"/>
          <p:nvPr/>
        </p:nvSpPr>
        <p:spPr>
          <a:xfrm>
            <a:off x="3485072" y="9665018"/>
            <a:ext cx="2975886" cy="1169551"/>
          </a:xfrm>
          <a:prstGeom prst="rect">
            <a:avLst/>
          </a:prstGeom>
          <a:noFill/>
        </p:spPr>
        <p:txBody>
          <a:bodyPr wrap="square" rtlCol="0">
            <a:spAutoFit/>
          </a:bodyPr>
          <a:lstStyle/>
          <a:p>
            <a:r>
              <a:rPr lang="en-US" sz="1400" dirty="0">
                <a:solidFill>
                  <a:srgbClr val="595959"/>
                </a:solidFill>
              </a:rPr>
              <a:t>Ultimately, visitors feel like the </a:t>
            </a:r>
            <a:r>
              <a:rPr lang="en-US" sz="1400" b="1" dirty="0">
                <a:solidFill>
                  <a:srgbClr val="595959"/>
                </a:solidFill>
              </a:rPr>
              <a:t>hosts truly care about their comfort and immersion in local heritage. </a:t>
            </a:r>
            <a:r>
              <a:rPr lang="en-US" sz="1400" dirty="0">
                <a:solidFill>
                  <a:srgbClr val="595959"/>
                </a:solidFill>
              </a:rPr>
              <a:t>In summary, </a:t>
            </a:r>
            <a:r>
              <a:rPr lang="en-US" sz="1400" dirty="0" err="1">
                <a:solidFill>
                  <a:srgbClr val="595959"/>
                </a:solidFill>
              </a:rPr>
              <a:t>Éada</a:t>
            </a:r>
            <a:r>
              <a:rPr lang="en-US" sz="1400" dirty="0">
                <a:solidFill>
                  <a:srgbClr val="595959"/>
                </a:solidFill>
              </a:rPr>
              <a:t> Valley Cottage is a </a:t>
            </a:r>
            <a:r>
              <a:rPr lang="en-US" sz="1400" b="1" dirty="0">
                <a:solidFill>
                  <a:srgbClr val="595959"/>
                </a:solidFill>
              </a:rPr>
              <a:t>peaceful heritage retreat. </a:t>
            </a:r>
            <a:endParaRPr lang="en-IE" sz="1400" dirty="0"/>
          </a:p>
        </p:txBody>
      </p:sp>
    </p:spTree>
    <p:extLst>
      <p:ext uri="{BB962C8B-B14F-4D97-AF65-F5344CB8AC3E}">
        <p14:creationId xmlns:p14="http://schemas.microsoft.com/office/powerpoint/2010/main" val="1766121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111E9-6395-1B2B-F3BB-595C293481E7}"/>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DCCA1534-34B1-4C13-CEF6-B4F50E25054B}"/>
              </a:ext>
            </a:extLst>
          </p:cNvPr>
          <p:cNvSpPr>
            <a:spLocks noGrp="1"/>
          </p:cNvSpPr>
          <p:nvPr>
            <p:ph type="body" sz="quarter" idx="4294967295"/>
          </p:nvPr>
        </p:nvSpPr>
        <p:spPr>
          <a:xfrm rot="16200000">
            <a:off x="5664829" y="9204623"/>
            <a:ext cx="2953721" cy="452458"/>
          </a:xfrm>
        </p:spPr>
        <p:txBody>
          <a:bodyPr/>
          <a:lstStyle/>
          <a:p>
            <a:endParaRPr lang="en-IE"/>
          </a:p>
        </p:txBody>
      </p:sp>
      <p:sp>
        <p:nvSpPr>
          <p:cNvPr id="6" name="Slide Number Placeholder 5">
            <a:extLst>
              <a:ext uri="{FF2B5EF4-FFF2-40B4-BE49-F238E27FC236}">
                <a16:creationId xmlns:a16="http://schemas.microsoft.com/office/drawing/2014/main" id="{51E76240-B3BC-0EED-09A5-2B6661E596A2}"/>
              </a:ext>
            </a:extLst>
          </p:cNvPr>
          <p:cNvSpPr>
            <a:spLocks noGrp="1"/>
          </p:cNvSpPr>
          <p:nvPr>
            <p:ph type="sldNum" sz="quarter" idx="4294967295"/>
          </p:nvPr>
        </p:nvSpPr>
        <p:spPr>
          <a:xfrm>
            <a:off x="7302500" y="10498138"/>
            <a:ext cx="473075" cy="312737"/>
          </a:xfrm>
        </p:spPr>
        <p:txBody>
          <a:bodyPr/>
          <a:lstStyle/>
          <a:p>
            <a:fld id="{9C527BFA-2C0E-4CEC-B6A5-913A56FEF4B4}" type="slidenum">
              <a:rPr lang="fr-CA" smtClean="0"/>
              <a:pPr/>
              <a:t>8</a:t>
            </a:fld>
            <a:endParaRPr lang="fr-CA" dirty="0"/>
          </a:p>
        </p:txBody>
      </p:sp>
      <p:sp>
        <p:nvSpPr>
          <p:cNvPr id="16" name="TextBox 15">
            <a:extLst>
              <a:ext uri="{FF2B5EF4-FFF2-40B4-BE49-F238E27FC236}">
                <a16:creationId xmlns:a16="http://schemas.microsoft.com/office/drawing/2014/main" id="{8F52F456-BA53-0344-6061-991E1DDE54F5}"/>
              </a:ext>
            </a:extLst>
          </p:cNvPr>
          <p:cNvSpPr txBox="1"/>
          <p:nvPr/>
        </p:nvSpPr>
        <p:spPr>
          <a:xfrm>
            <a:off x="204537" y="46430"/>
            <a:ext cx="3345953" cy="7909858"/>
          </a:xfrm>
          <a:prstGeom prst="rect">
            <a:avLst/>
          </a:prstGeom>
          <a:noFill/>
        </p:spPr>
        <p:txBody>
          <a:bodyPr wrap="square" rtlCol="0">
            <a:spAutoFit/>
          </a:bodyPr>
          <a:lstStyle/>
          <a:p>
            <a:r>
              <a:rPr lang="en-US" sz="3200" b="1" dirty="0">
                <a:solidFill>
                  <a:srgbClr val="EC7C69"/>
                </a:solidFill>
              </a:rPr>
              <a:t>Seaview Cabin</a:t>
            </a:r>
          </a:p>
          <a:p>
            <a:endParaRPr lang="en-US" sz="1400" dirty="0">
              <a:solidFill>
                <a:srgbClr val="595959"/>
              </a:solidFill>
            </a:endParaRPr>
          </a:p>
          <a:p>
            <a:r>
              <a:rPr lang="en-US" sz="1400" b="1" dirty="0">
                <a:solidFill>
                  <a:srgbClr val="474747"/>
                </a:solidFill>
              </a:rPr>
              <a:t>Seaview Cabin is a one-bedroom luxury glamping unit converted from a high-end mobile home. </a:t>
            </a:r>
          </a:p>
          <a:p>
            <a:endParaRPr lang="en-US" sz="1400" dirty="0">
              <a:solidFill>
                <a:srgbClr val="474747"/>
              </a:solidFill>
            </a:endParaRPr>
          </a:p>
          <a:p>
            <a:r>
              <a:rPr lang="en-US" sz="1400" b="1" dirty="0">
                <a:solidFill>
                  <a:srgbClr val="EC7C69"/>
                </a:solidFill>
              </a:rPr>
              <a:t>Value Proposition &amp; Guest Experience: </a:t>
            </a:r>
            <a:r>
              <a:rPr lang="en-US" sz="1400" dirty="0">
                <a:solidFill>
                  <a:srgbClr val="474747"/>
                </a:solidFill>
              </a:rPr>
              <a:t>This cabin delivers the freedom of a tiny home with the luxuries of a boutique stay. Seaview Cabin is designed as an </a:t>
            </a:r>
            <a:r>
              <a:rPr lang="en-US" sz="1400" b="1" i="1" dirty="0">
                <a:solidFill>
                  <a:srgbClr val="474747"/>
                </a:solidFill>
              </a:rPr>
              <a:t>“adventure meets </a:t>
            </a:r>
            <a:r>
              <a:rPr lang="en-US" sz="1400" b="1" i="1" dirty="0" err="1">
                <a:solidFill>
                  <a:srgbClr val="474747"/>
                </a:solidFill>
              </a:rPr>
              <a:t>tranquillity</a:t>
            </a:r>
            <a:r>
              <a:rPr lang="en-US" sz="1400" b="1" i="1" dirty="0">
                <a:solidFill>
                  <a:srgbClr val="474747"/>
                </a:solidFill>
              </a:rPr>
              <a:t>” </a:t>
            </a:r>
            <a:r>
              <a:rPr lang="en-US" sz="1400" dirty="0">
                <a:solidFill>
                  <a:srgbClr val="474747"/>
                </a:solidFill>
              </a:rPr>
              <a:t>getaway.</a:t>
            </a:r>
          </a:p>
          <a:p>
            <a:endParaRPr lang="en-US" sz="1400" dirty="0">
              <a:solidFill>
                <a:srgbClr val="474747"/>
              </a:solidFill>
            </a:endParaRPr>
          </a:p>
          <a:p>
            <a:r>
              <a:rPr lang="en-US" sz="1400" b="1" dirty="0">
                <a:solidFill>
                  <a:srgbClr val="EC7C69"/>
                </a:solidFill>
              </a:rPr>
              <a:t>Destination Focus: </a:t>
            </a:r>
            <a:r>
              <a:rPr lang="en-US" sz="1400" dirty="0">
                <a:solidFill>
                  <a:srgbClr val="474747"/>
                </a:solidFill>
              </a:rPr>
              <a:t>A panoramic </a:t>
            </a:r>
            <a:r>
              <a:rPr lang="en-US" sz="1400" b="1" dirty="0">
                <a:solidFill>
                  <a:srgbClr val="474747"/>
                </a:solidFill>
              </a:rPr>
              <a:t>coastal experience</a:t>
            </a:r>
            <a:r>
              <a:rPr lang="en-US" sz="1400" dirty="0">
                <a:solidFill>
                  <a:srgbClr val="474747"/>
                </a:solidFill>
              </a:rPr>
              <a:t>, combined with </a:t>
            </a:r>
            <a:r>
              <a:rPr lang="en-US" sz="1400" b="1" dirty="0">
                <a:solidFill>
                  <a:srgbClr val="474747"/>
                </a:solidFill>
              </a:rPr>
              <a:t>upscale amenities</a:t>
            </a:r>
            <a:r>
              <a:rPr lang="en-US" sz="1400" dirty="0">
                <a:solidFill>
                  <a:srgbClr val="474747"/>
                </a:solidFill>
              </a:rPr>
              <a:t>. Guests wake up to breathtaking </a:t>
            </a:r>
            <a:r>
              <a:rPr lang="en-US" sz="1400" b="1" dirty="0">
                <a:solidFill>
                  <a:srgbClr val="474747"/>
                </a:solidFill>
              </a:rPr>
              <a:t>ocean views</a:t>
            </a:r>
            <a:r>
              <a:rPr lang="en-US" sz="1400" dirty="0">
                <a:solidFill>
                  <a:srgbClr val="474747"/>
                </a:solidFill>
              </a:rPr>
              <a:t>, surrounded by lush forest and wildlife, including roaming deer. By day, they </a:t>
            </a:r>
            <a:r>
              <a:rPr lang="en-US" sz="1400" b="1" dirty="0">
                <a:solidFill>
                  <a:srgbClr val="474747"/>
                </a:solidFill>
              </a:rPr>
              <a:t>hike the mountains, </a:t>
            </a:r>
            <a:r>
              <a:rPr lang="en-US" sz="1400" dirty="0">
                <a:solidFill>
                  <a:srgbClr val="474747"/>
                </a:solidFill>
              </a:rPr>
              <a:t>walk the WAW or local beaches. </a:t>
            </a:r>
          </a:p>
          <a:p>
            <a:endParaRPr lang="en-US" sz="1400" dirty="0">
              <a:solidFill>
                <a:srgbClr val="474747"/>
              </a:solidFill>
            </a:endParaRPr>
          </a:p>
          <a:p>
            <a:r>
              <a:rPr lang="en-US" sz="1400" b="1" dirty="0">
                <a:solidFill>
                  <a:srgbClr val="EC7C69"/>
                </a:solidFill>
              </a:rPr>
              <a:t>Signature Experience: </a:t>
            </a:r>
            <a:r>
              <a:rPr lang="en-US" sz="1400" dirty="0">
                <a:solidFill>
                  <a:srgbClr val="474747"/>
                </a:solidFill>
              </a:rPr>
              <a:t>The highlight is the private </a:t>
            </a:r>
            <a:r>
              <a:rPr lang="en-US" sz="1400" b="1" dirty="0">
                <a:solidFill>
                  <a:srgbClr val="474747"/>
                </a:solidFill>
              </a:rPr>
              <a:t>outdoor jacuzz</a:t>
            </a:r>
            <a:r>
              <a:rPr lang="en-US" sz="1400" dirty="0">
                <a:solidFill>
                  <a:srgbClr val="474747"/>
                </a:solidFill>
              </a:rPr>
              <a:t>i perched to overlook the Atlantic – soaking in warm bubbles while </a:t>
            </a:r>
            <a:r>
              <a:rPr lang="en-US" sz="1400" b="1" dirty="0">
                <a:solidFill>
                  <a:srgbClr val="474747"/>
                </a:solidFill>
              </a:rPr>
              <a:t>watching the sunset over the ocean</a:t>
            </a:r>
            <a:r>
              <a:rPr lang="en-US" sz="1400" dirty="0">
                <a:solidFill>
                  <a:srgbClr val="474747"/>
                </a:solidFill>
              </a:rPr>
              <a:t> is the signature experience here. </a:t>
            </a:r>
          </a:p>
          <a:p>
            <a:endParaRPr lang="en-US" sz="1400" dirty="0">
              <a:solidFill>
                <a:srgbClr val="474747"/>
              </a:solidFill>
            </a:endParaRPr>
          </a:p>
          <a:p>
            <a:r>
              <a:rPr lang="en-US" sz="1400" b="1" dirty="0">
                <a:solidFill>
                  <a:srgbClr val="EC7C69"/>
                </a:solidFill>
              </a:rPr>
              <a:t>Guest Experience: </a:t>
            </a:r>
            <a:r>
              <a:rPr lang="en-US" sz="1400" dirty="0">
                <a:solidFill>
                  <a:srgbClr val="474747"/>
                </a:solidFill>
              </a:rPr>
              <a:t>Is further enriched by thoughtful touches like a gently lit </a:t>
            </a:r>
            <a:r>
              <a:rPr lang="en-US" sz="1400" b="1" dirty="0">
                <a:solidFill>
                  <a:srgbClr val="474747"/>
                </a:solidFill>
              </a:rPr>
              <a:t>woodland path </a:t>
            </a:r>
            <a:r>
              <a:rPr lang="en-US" sz="1400" dirty="0">
                <a:solidFill>
                  <a:srgbClr val="474747"/>
                </a:solidFill>
              </a:rPr>
              <a:t>from the parking area to the cabin, enhancing the sense of a magical hideaway. Being </a:t>
            </a:r>
            <a:r>
              <a:rPr lang="en-US" sz="1400" b="1" dirty="0">
                <a:solidFill>
                  <a:srgbClr val="474747"/>
                </a:solidFill>
              </a:rPr>
              <a:t>pet-friendly,</a:t>
            </a:r>
            <a:r>
              <a:rPr lang="en-US" sz="1400" dirty="0">
                <a:solidFill>
                  <a:srgbClr val="474747"/>
                </a:solidFill>
              </a:rPr>
              <a:t> it also welcomes guests’ furry companions, which adds to the homey feel and inclusivity of the experience.</a:t>
            </a:r>
            <a:endParaRPr lang="en-IE" sz="1400" dirty="0">
              <a:solidFill>
                <a:srgbClr val="474747"/>
              </a:solidFill>
            </a:endParaRPr>
          </a:p>
        </p:txBody>
      </p:sp>
      <p:pic>
        <p:nvPicPr>
          <p:cNvPr id="3" name="Picture Placeholder 2" descr="A bedroom with a bed and a tree&#10;&#10;AI-generated content may be incorrect.">
            <a:extLst>
              <a:ext uri="{FF2B5EF4-FFF2-40B4-BE49-F238E27FC236}">
                <a16:creationId xmlns:a16="http://schemas.microsoft.com/office/drawing/2014/main" id="{1A75B423-7053-1829-F5DA-87E4CBFD3FDC}"/>
              </a:ext>
            </a:extLst>
          </p:cNvPr>
          <p:cNvPicPr>
            <a:picLocks noGrp="1" noChangeAspect="1"/>
          </p:cNvPicPr>
          <p:nvPr>
            <p:ph type="pic" sz="quarter" idx="74"/>
          </p:nvPr>
        </p:nvPicPr>
        <p:blipFill>
          <a:blip r:embed="rId2">
            <a:extLst>
              <a:ext uri="{28A0092B-C50C-407E-A947-70E740481C1C}">
                <a14:useLocalDpi xmlns:a14="http://schemas.microsoft.com/office/drawing/2010/main" val="0"/>
              </a:ext>
            </a:extLst>
          </a:blip>
          <a:srcRect l="16612" r="16612"/>
          <a:stretch>
            <a:fillRect/>
          </a:stretch>
        </p:blipFill>
        <p:spPr/>
      </p:pic>
      <p:pic>
        <p:nvPicPr>
          <p:cNvPr id="7" name="Picture Placeholder 6" descr="A room with a table and chairs&#10;&#10;AI-generated content may be incorrect.">
            <a:extLst>
              <a:ext uri="{FF2B5EF4-FFF2-40B4-BE49-F238E27FC236}">
                <a16:creationId xmlns:a16="http://schemas.microsoft.com/office/drawing/2014/main" id="{2565E458-D0DE-0351-F097-DAB6BA122D5E}"/>
              </a:ext>
            </a:extLst>
          </p:cNvPr>
          <p:cNvPicPr>
            <a:picLocks noGrp="1" noChangeAspect="1"/>
          </p:cNvPicPr>
          <p:nvPr>
            <p:ph type="pic" sz="quarter" idx="79"/>
          </p:nvPr>
        </p:nvPicPr>
        <p:blipFill>
          <a:blip r:embed="rId3">
            <a:extLst>
              <a:ext uri="{28A0092B-C50C-407E-A947-70E740481C1C}">
                <a14:useLocalDpi xmlns:a14="http://schemas.microsoft.com/office/drawing/2010/main" val="0"/>
              </a:ext>
            </a:extLst>
          </a:blip>
          <a:srcRect l="16612" r="16612"/>
          <a:stretch>
            <a:fillRect/>
          </a:stretch>
        </p:blipFill>
        <p:spPr/>
      </p:pic>
      <p:pic>
        <p:nvPicPr>
          <p:cNvPr id="14" name="Picture Placeholder 13" descr="A house with a gravel driveway and bushes&#10;&#10;AI-generated content may be incorrect.">
            <a:extLst>
              <a:ext uri="{FF2B5EF4-FFF2-40B4-BE49-F238E27FC236}">
                <a16:creationId xmlns:a16="http://schemas.microsoft.com/office/drawing/2014/main" id="{A222412A-7028-DA00-9386-B6F1080F4B2D}"/>
              </a:ext>
            </a:extLst>
          </p:cNvPr>
          <p:cNvPicPr>
            <a:picLocks noGrp="1" noChangeAspect="1"/>
          </p:cNvPicPr>
          <p:nvPr>
            <p:ph type="pic" sz="quarter" idx="80"/>
          </p:nvPr>
        </p:nvPicPr>
        <p:blipFill>
          <a:blip r:embed="rId4">
            <a:extLst>
              <a:ext uri="{28A0092B-C50C-407E-A947-70E740481C1C}">
                <a14:useLocalDpi xmlns:a14="http://schemas.microsoft.com/office/drawing/2010/main" val="0"/>
              </a:ext>
            </a:extLst>
          </a:blip>
          <a:srcRect l="12517" r="12517"/>
          <a:stretch>
            <a:fillRect/>
          </a:stretch>
        </p:blipFill>
        <p:spPr/>
      </p:pic>
      <p:pic>
        <p:nvPicPr>
          <p:cNvPr id="11" name="Picture Placeholder 10" descr="A table with a wine bottle and a plant on it&#10;&#10;AI-generated content may be incorrect.">
            <a:extLst>
              <a:ext uri="{FF2B5EF4-FFF2-40B4-BE49-F238E27FC236}">
                <a16:creationId xmlns:a16="http://schemas.microsoft.com/office/drawing/2014/main" id="{1981D3BC-F492-BC8F-3C92-1973859EF831}"/>
              </a:ext>
            </a:extLst>
          </p:cNvPr>
          <p:cNvPicPr>
            <a:picLocks noGrp="1" noChangeAspect="1"/>
          </p:cNvPicPr>
          <p:nvPr>
            <p:ph type="pic" sz="quarter" idx="77"/>
          </p:nvPr>
        </p:nvPicPr>
        <p:blipFill>
          <a:blip r:embed="rId5">
            <a:extLst>
              <a:ext uri="{28A0092B-C50C-407E-A947-70E740481C1C}">
                <a14:useLocalDpi xmlns:a14="http://schemas.microsoft.com/office/drawing/2010/main" val="0"/>
              </a:ext>
            </a:extLst>
          </a:blip>
          <a:srcRect l="933" r="933" b="17543"/>
          <a:stretch>
            <a:fillRect/>
          </a:stretch>
        </p:blipFill>
        <p:spPr>
          <a:xfrm>
            <a:off x="288758" y="7826722"/>
            <a:ext cx="2370221" cy="2984153"/>
          </a:xfrm>
        </p:spPr>
      </p:pic>
      <p:sp>
        <p:nvSpPr>
          <p:cNvPr id="22" name="Text Placeholder 21">
            <a:extLst>
              <a:ext uri="{FF2B5EF4-FFF2-40B4-BE49-F238E27FC236}">
                <a16:creationId xmlns:a16="http://schemas.microsoft.com/office/drawing/2014/main" id="{BA05A3DA-A1CE-C092-838E-71D9C0277184}"/>
              </a:ext>
            </a:extLst>
          </p:cNvPr>
          <p:cNvSpPr>
            <a:spLocks noGrp="1"/>
          </p:cNvSpPr>
          <p:nvPr>
            <p:ph type="body" sz="quarter" idx="42"/>
          </p:nvPr>
        </p:nvSpPr>
        <p:spPr/>
        <p:txBody>
          <a:bodyPr/>
          <a:lstStyle/>
          <a:p>
            <a:r>
              <a:rPr lang="en-IE" dirty="0"/>
              <a:t>Crusader Cabins</a:t>
            </a:r>
          </a:p>
        </p:txBody>
      </p:sp>
    </p:spTree>
    <p:extLst>
      <p:ext uri="{BB962C8B-B14F-4D97-AF65-F5344CB8AC3E}">
        <p14:creationId xmlns:p14="http://schemas.microsoft.com/office/powerpoint/2010/main" val="4129467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9C1CC-EEC8-3A9F-E4B4-00A5589865D5}"/>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4E70972-F999-CBF6-DBD0-2A766B8EDEB4}"/>
              </a:ext>
            </a:extLst>
          </p:cNvPr>
          <p:cNvSpPr>
            <a:spLocks noGrp="1"/>
          </p:cNvSpPr>
          <p:nvPr>
            <p:ph type="body" sz="quarter" idx="4294967295"/>
          </p:nvPr>
        </p:nvSpPr>
        <p:spPr>
          <a:xfrm rot="16200000">
            <a:off x="5664829" y="9204623"/>
            <a:ext cx="2953721" cy="452458"/>
          </a:xfrm>
        </p:spPr>
        <p:txBody>
          <a:bodyPr/>
          <a:lstStyle/>
          <a:p>
            <a:endParaRPr lang="en-IE"/>
          </a:p>
        </p:txBody>
      </p:sp>
      <p:sp>
        <p:nvSpPr>
          <p:cNvPr id="6" name="Slide Number Placeholder 5">
            <a:extLst>
              <a:ext uri="{FF2B5EF4-FFF2-40B4-BE49-F238E27FC236}">
                <a16:creationId xmlns:a16="http://schemas.microsoft.com/office/drawing/2014/main" id="{A5623038-48D5-2707-7C48-6C735442F33F}"/>
              </a:ext>
            </a:extLst>
          </p:cNvPr>
          <p:cNvSpPr>
            <a:spLocks noGrp="1"/>
          </p:cNvSpPr>
          <p:nvPr>
            <p:ph type="sldNum" sz="quarter" idx="4294967295"/>
          </p:nvPr>
        </p:nvSpPr>
        <p:spPr>
          <a:xfrm>
            <a:off x="7302500" y="10498138"/>
            <a:ext cx="473075" cy="312737"/>
          </a:xfrm>
        </p:spPr>
        <p:txBody>
          <a:bodyPr/>
          <a:lstStyle/>
          <a:p>
            <a:fld id="{9C527BFA-2C0E-4CEC-B6A5-913A56FEF4B4}" type="slidenum">
              <a:rPr lang="fr-CA" smtClean="0"/>
              <a:pPr/>
              <a:t>9</a:t>
            </a:fld>
            <a:endParaRPr lang="fr-CA" dirty="0"/>
          </a:p>
        </p:txBody>
      </p:sp>
      <p:sp>
        <p:nvSpPr>
          <p:cNvPr id="16" name="TextBox 15">
            <a:extLst>
              <a:ext uri="{FF2B5EF4-FFF2-40B4-BE49-F238E27FC236}">
                <a16:creationId xmlns:a16="http://schemas.microsoft.com/office/drawing/2014/main" id="{4DC6CA2B-745D-A2DB-713D-CD6001C76563}"/>
              </a:ext>
            </a:extLst>
          </p:cNvPr>
          <p:cNvSpPr txBox="1"/>
          <p:nvPr/>
        </p:nvSpPr>
        <p:spPr>
          <a:xfrm>
            <a:off x="204537" y="46430"/>
            <a:ext cx="3280535" cy="5601533"/>
          </a:xfrm>
          <a:prstGeom prst="rect">
            <a:avLst/>
          </a:prstGeom>
          <a:noFill/>
        </p:spPr>
        <p:txBody>
          <a:bodyPr wrap="square" rtlCol="0">
            <a:spAutoFit/>
          </a:bodyPr>
          <a:lstStyle/>
          <a:p>
            <a:r>
              <a:rPr lang="en-US" sz="3200" b="1" dirty="0">
                <a:solidFill>
                  <a:srgbClr val="EC7C69"/>
                </a:solidFill>
              </a:rPr>
              <a:t>Fiadh Rua Cabin</a:t>
            </a:r>
          </a:p>
          <a:p>
            <a:endParaRPr lang="en-US" dirty="0">
              <a:solidFill>
                <a:srgbClr val="595959"/>
              </a:solidFill>
            </a:endParaRPr>
          </a:p>
          <a:p>
            <a:r>
              <a:rPr lang="en-US" sz="1400" b="1" dirty="0">
                <a:solidFill>
                  <a:srgbClr val="474747"/>
                </a:solidFill>
              </a:rPr>
              <a:t>Fiadh is a secluded luxury tiny cabin tucked away in the woodlands.</a:t>
            </a:r>
          </a:p>
          <a:p>
            <a:endParaRPr lang="en-US" sz="1400" dirty="0">
              <a:solidFill>
                <a:srgbClr val="474747"/>
              </a:solidFill>
            </a:endParaRPr>
          </a:p>
          <a:p>
            <a:r>
              <a:rPr lang="en-US" sz="1400" dirty="0">
                <a:solidFill>
                  <a:srgbClr val="474747"/>
                </a:solidFill>
              </a:rPr>
              <a:t>Its value proposition </a:t>
            </a:r>
            <a:r>
              <a:rPr lang="en-US" sz="1400" dirty="0" err="1">
                <a:solidFill>
                  <a:srgbClr val="474747"/>
                </a:solidFill>
              </a:rPr>
              <a:t>centres</a:t>
            </a:r>
            <a:r>
              <a:rPr lang="en-US" sz="1400" dirty="0">
                <a:solidFill>
                  <a:srgbClr val="474747"/>
                </a:solidFill>
              </a:rPr>
              <a:t> on </a:t>
            </a:r>
            <a:r>
              <a:rPr lang="en-US" sz="1400" b="1" dirty="0">
                <a:solidFill>
                  <a:srgbClr val="474747"/>
                </a:solidFill>
              </a:rPr>
              <a:t>“modern luxury meets the </a:t>
            </a:r>
            <a:r>
              <a:rPr lang="en-US" sz="1400" b="1" dirty="0" err="1">
                <a:solidFill>
                  <a:srgbClr val="474747"/>
                </a:solidFill>
              </a:rPr>
              <a:t>tranquillity</a:t>
            </a:r>
            <a:r>
              <a:rPr lang="en-US" sz="1400" b="1" i="1" dirty="0">
                <a:solidFill>
                  <a:srgbClr val="474747"/>
                </a:solidFill>
              </a:rPr>
              <a:t> of nature.” </a:t>
            </a:r>
            <a:r>
              <a:rPr lang="en-US" sz="1400" dirty="0">
                <a:solidFill>
                  <a:srgbClr val="474747"/>
                </a:solidFill>
              </a:rPr>
              <a:t>The name “Fiadh Rua” (Irish for “red deer”) reflects the wildlife-rich setting – guests often see nature all around. </a:t>
            </a:r>
            <a:endParaRPr lang="en-US" sz="1400" b="1" i="1" dirty="0">
              <a:solidFill>
                <a:srgbClr val="474747"/>
              </a:solidFill>
            </a:endParaRPr>
          </a:p>
          <a:p>
            <a:endParaRPr lang="en-US" sz="1400" b="1" dirty="0">
              <a:solidFill>
                <a:srgbClr val="474747"/>
              </a:solidFill>
            </a:endParaRPr>
          </a:p>
          <a:p>
            <a:r>
              <a:rPr lang="en-US" sz="1400" dirty="0">
                <a:solidFill>
                  <a:srgbClr val="474747"/>
                </a:solidFill>
              </a:rPr>
              <a:t>Designed as an </a:t>
            </a:r>
            <a:r>
              <a:rPr lang="en-US" sz="1400" b="1" dirty="0">
                <a:solidFill>
                  <a:srgbClr val="474747"/>
                </a:solidFill>
              </a:rPr>
              <a:t>adults-only retreat</a:t>
            </a:r>
            <a:r>
              <a:rPr lang="en-US" sz="1400" dirty="0">
                <a:solidFill>
                  <a:srgbClr val="474747"/>
                </a:solidFill>
              </a:rPr>
              <a:t>, it offers modern comforts in a rustic timber frame, stylish interior, complete </a:t>
            </a:r>
            <a:r>
              <a:rPr lang="en-US" sz="1400" dirty="0" err="1">
                <a:solidFill>
                  <a:srgbClr val="474747"/>
                </a:solidFill>
              </a:rPr>
              <a:t>tranquillity</a:t>
            </a:r>
            <a:r>
              <a:rPr lang="en-US" sz="1400" dirty="0">
                <a:solidFill>
                  <a:srgbClr val="474747"/>
                </a:solidFill>
              </a:rPr>
              <a:t>, open-plan living area and a </a:t>
            </a:r>
            <a:r>
              <a:rPr lang="en-US" sz="1400" b="1" dirty="0">
                <a:solidFill>
                  <a:srgbClr val="474747"/>
                </a:solidFill>
              </a:rPr>
              <a:t>private outdoor hot tub under the stars</a:t>
            </a:r>
            <a:r>
              <a:rPr lang="en-US" sz="1400" dirty="0">
                <a:solidFill>
                  <a:srgbClr val="474747"/>
                </a:solidFill>
              </a:rPr>
              <a:t>. </a:t>
            </a:r>
          </a:p>
          <a:p>
            <a:endParaRPr lang="en-US" sz="1400" dirty="0">
              <a:solidFill>
                <a:srgbClr val="474747"/>
              </a:solidFill>
            </a:endParaRPr>
          </a:p>
          <a:p>
            <a:r>
              <a:rPr lang="en-US" sz="1400" dirty="0">
                <a:solidFill>
                  <a:srgbClr val="474747"/>
                </a:solidFill>
              </a:rPr>
              <a:t>A perfect </a:t>
            </a:r>
            <a:r>
              <a:rPr lang="en-US" sz="1400" b="1" dirty="0">
                <a:solidFill>
                  <a:srgbClr val="474747"/>
                </a:solidFill>
              </a:rPr>
              <a:t>romantic hideaway for couples </a:t>
            </a:r>
            <a:r>
              <a:rPr lang="en-US" sz="1400" dirty="0">
                <a:solidFill>
                  <a:srgbClr val="474747"/>
                </a:solidFill>
              </a:rPr>
              <a:t>or a peaceful haven for </a:t>
            </a:r>
            <a:r>
              <a:rPr lang="en-US" sz="1400" b="1" dirty="0">
                <a:solidFill>
                  <a:srgbClr val="474747"/>
                </a:solidFill>
              </a:rPr>
              <a:t>solo </a:t>
            </a:r>
            <a:r>
              <a:rPr lang="en-US" sz="1400" b="1" dirty="0" err="1">
                <a:solidFill>
                  <a:srgbClr val="474747"/>
                </a:solidFill>
              </a:rPr>
              <a:t>travellers</a:t>
            </a:r>
            <a:r>
              <a:rPr lang="en-US" sz="1400" b="1" dirty="0">
                <a:solidFill>
                  <a:srgbClr val="474747"/>
                </a:solidFill>
              </a:rPr>
              <a:t> </a:t>
            </a:r>
            <a:r>
              <a:rPr lang="en-US" sz="1400" dirty="0">
                <a:solidFill>
                  <a:srgbClr val="474747"/>
                </a:solidFill>
              </a:rPr>
              <a:t>seeking to </a:t>
            </a:r>
            <a:r>
              <a:rPr lang="en-US" sz="1400" b="1" dirty="0">
                <a:solidFill>
                  <a:srgbClr val="474747"/>
                </a:solidFill>
              </a:rPr>
              <a:t>reconnect with nature</a:t>
            </a:r>
            <a:r>
              <a:rPr lang="en-US" sz="1400" dirty="0">
                <a:solidFill>
                  <a:srgbClr val="474747"/>
                </a:solidFill>
              </a:rPr>
              <a:t>. The cabin’s interior is thoughtfully designed for </a:t>
            </a:r>
            <a:r>
              <a:rPr lang="en-US" sz="1400" b="1" dirty="0">
                <a:solidFill>
                  <a:srgbClr val="474747"/>
                </a:solidFill>
              </a:rPr>
              <a:t>rest, peace and relaxation: </a:t>
            </a:r>
            <a:r>
              <a:rPr lang="en-US" sz="1400" dirty="0">
                <a:solidFill>
                  <a:srgbClr val="474747"/>
                </a:solidFill>
              </a:rPr>
              <a:t>guests enjoy a plush reclining sofa, a king-size loft bed, a flatscreen TV with streaming options.</a:t>
            </a:r>
            <a:endParaRPr lang="en-IE" sz="1400" dirty="0">
              <a:solidFill>
                <a:srgbClr val="474747"/>
              </a:solidFill>
            </a:endParaRPr>
          </a:p>
        </p:txBody>
      </p:sp>
      <p:sp>
        <p:nvSpPr>
          <p:cNvPr id="22" name="Text Placeholder 21">
            <a:extLst>
              <a:ext uri="{FF2B5EF4-FFF2-40B4-BE49-F238E27FC236}">
                <a16:creationId xmlns:a16="http://schemas.microsoft.com/office/drawing/2014/main" id="{2DE5074A-7487-C8B0-196D-F23F9BA0AE6B}"/>
              </a:ext>
            </a:extLst>
          </p:cNvPr>
          <p:cNvSpPr>
            <a:spLocks noGrp="1"/>
          </p:cNvSpPr>
          <p:nvPr>
            <p:ph type="body" sz="quarter" idx="42"/>
          </p:nvPr>
        </p:nvSpPr>
        <p:spPr/>
        <p:txBody>
          <a:bodyPr/>
          <a:lstStyle/>
          <a:p>
            <a:r>
              <a:rPr lang="en-IE" dirty="0"/>
              <a:t>Crusader Cabins</a:t>
            </a:r>
          </a:p>
        </p:txBody>
      </p:sp>
      <p:pic>
        <p:nvPicPr>
          <p:cNvPr id="18" name="Picture Placeholder 17" descr="A wooden house with a fence and lights&#10;&#10;AI-generated content may be incorrect.">
            <a:extLst>
              <a:ext uri="{FF2B5EF4-FFF2-40B4-BE49-F238E27FC236}">
                <a16:creationId xmlns:a16="http://schemas.microsoft.com/office/drawing/2014/main" id="{C29A25C1-EFDF-E860-AAEB-FD4513C67339}"/>
              </a:ext>
            </a:extLst>
          </p:cNvPr>
          <p:cNvPicPr>
            <a:picLocks noGrp="1" noChangeAspect="1"/>
          </p:cNvPicPr>
          <p:nvPr>
            <p:ph type="pic" sz="quarter" idx="74"/>
          </p:nvPr>
        </p:nvPicPr>
        <p:blipFill>
          <a:blip r:embed="rId2">
            <a:extLst>
              <a:ext uri="{28A0092B-C50C-407E-A947-70E740481C1C}">
                <a14:useLocalDpi xmlns:a14="http://schemas.microsoft.com/office/drawing/2010/main" val="0"/>
              </a:ext>
            </a:extLst>
          </a:blip>
          <a:srcRect l="12517" r="12517"/>
          <a:stretch>
            <a:fillRect/>
          </a:stretch>
        </p:blipFill>
        <p:spPr/>
      </p:pic>
      <p:pic>
        <p:nvPicPr>
          <p:cNvPr id="20" name="Picture Placeholder 19" descr="A room with a couch and a kitchen&#10;&#10;AI-generated content may be incorrect.">
            <a:extLst>
              <a:ext uri="{FF2B5EF4-FFF2-40B4-BE49-F238E27FC236}">
                <a16:creationId xmlns:a16="http://schemas.microsoft.com/office/drawing/2014/main" id="{F85C2C95-26DA-E520-01DD-A3C0C8BB8B27}"/>
              </a:ext>
            </a:extLst>
          </p:cNvPr>
          <p:cNvPicPr>
            <a:picLocks noGrp="1" noChangeAspect="1"/>
          </p:cNvPicPr>
          <p:nvPr>
            <p:ph type="pic" sz="quarter" idx="79"/>
          </p:nvPr>
        </p:nvPicPr>
        <p:blipFill>
          <a:blip r:embed="rId3">
            <a:extLst>
              <a:ext uri="{28A0092B-C50C-407E-A947-70E740481C1C}">
                <a14:useLocalDpi xmlns:a14="http://schemas.microsoft.com/office/drawing/2010/main" val="0"/>
              </a:ext>
            </a:extLst>
          </a:blip>
          <a:srcRect t="12483" b="12483"/>
          <a:stretch>
            <a:fillRect/>
          </a:stretch>
        </p:blipFill>
        <p:spPr/>
      </p:pic>
      <p:pic>
        <p:nvPicPr>
          <p:cNvPr id="23" name="Picture Placeholder 22" descr="A bed in a room&#10;&#10;AI-generated content may be incorrect.">
            <a:extLst>
              <a:ext uri="{FF2B5EF4-FFF2-40B4-BE49-F238E27FC236}">
                <a16:creationId xmlns:a16="http://schemas.microsoft.com/office/drawing/2014/main" id="{AD3505D8-F3B2-8282-3E0C-762EACFE5798}"/>
              </a:ext>
            </a:extLst>
          </p:cNvPr>
          <p:cNvPicPr>
            <a:picLocks noGrp="1" noChangeAspect="1"/>
          </p:cNvPicPr>
          <p:nvPr>
            <p:ph type="pic" sz="quarter" idx="80"/>
          </p:nvPr>
        </p:nvPicPr>
        <p:blipFill>
          <a:blip r:embed="rId4">
            <a:extLst>
              <a:ext uri="{28A0092B-C50C-407E-A947-70E740481C1C}">
                <a14:useLocalDpi xmlns:a14="http://schemas.microsoft.com/office/drawing/2010/main" val="0"/>
              </a:ext>
            </a:extLst>
          </a:blip>
          <a:srcRect l="12517" r="12517"/>
          <a:stretch>
            <a:fillRect/>
          </a:stretch>
        </p:blipFill>
        <p:spPr/>
      </p:pic>
      <p:pic>
        <p:nvPicPr>
          <p:cNvPr id="25" name="Picture Placeholder 24" descr="A wooden gate with lights on it&#10;&#10;AI-generated content may be incorrect.">
            <a:extLst>
              <a:ext uri="{FF2B5EF4-FFF2-40B4-BE49-F238E27FC236}">
                <a16:creationId xmlns:a16="http://schemas.microsoft.com/office/drawing/2014/main" id="{6EFB643E-9F00-6D64-CDD8-E533AEB705E3}"/>
              </a:ext>
            </a:extLst>
          </p:cNvPr>
          <p:cNvPicPr>
            <a:picLocks noGrp="1" noChangeAspect="1"/>
          </p:cNvPicPr>
          <p:nvPr>
            <p:ph type="pic" sz="quarter" idx="77"/>
          </p:nvPr>
        </p:nvPicPr>
        <p:blipFill>
          <a:blip r:embed="rId5">
            <a:extLst>
              <a:ext uri="{28A0092B-C50C-407E-A947-70E740481C1C}">
                <a14:useLocalDpi xmlns:a14="http://schemas.microsoft.com/office/drawing/2010/main" val="0"/>
              </a:ext>
            </a:extLst>
          </a:blip>
          <a:srcRect l="5389" t="11687" r="5389"/>
          <a:stretch>
            <a:fillRect/>
          </a:stretch>
        </p:blipFill>
        <p:spPr>
          <a:xfrm>
            <a:off x="0" y="6208295"/>
            <a:ext cx="3485072" cy="4699418"/>
          </a:xfrm>
        </p:spPr>
      </p:pic>
    </p:spTree>
    <p:extLst>
      <p:ext uri="{BB962C8B-B14F-4D97-AF65-F5344CB8AC3E}">
        <p14:creationId xmlns:p14="http://schemas.microsoft.com/office/powerpoint/2010/main" val="3889904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DBF05BD-88A9-4249-915A-3FCD8466C40A}"/>
</file>

<file path=customXml/itemProps2.xml><?xml version="1.0" encoding="utf-8"?>
<ds:datastoreItem xmlns:ds="http://schemas.openxmlformats.org/officeDocument/2006/customXml" ds:itemID="{B27A6A3A-0C02-4F80-9C9E-93E606F093BB}"/>
</file>

<file path=customXml/itemProps3.xml><?xml version="1.0" encoding="utf-8"?>
<ds:datastoreItem xmlns:ds="http://schemas.openxmlformats.org/officeDocument/2006/customXml" ds:itemID="{FF151268-B18F-4F04-AE3C-C88D7C8BFDF4}"/>
</file>

<file path=docProps/app.xml><?xml version="1.0" encoding="utf-8"?>
<Properties xmlns="http://schemas.openxmlformats.org/officeDocument/2006/extended-properties" xmlns:vt="http://schemas.openxmlformats.org/officeDocument/2006/docPropsVTypes">
  <Template/>
  <TotalTime>36297</TotalTime>
  <Words>2415</Words>
  <Application>Microsoft Office PowerPoint</Application>
  <PresentationFormat>Custom</PresentationFormat>
  <Paragraphs>185</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1605</cp:revision>
  <cp:lastPrinted>2021-11-26T07:36:34Z</cp:lastPrinted>
  <dcterms:created xsi:type="dcterms:W3CDTF">2016-05-11T14:31:01Z</dcterms:created>
  <dcterms:modified xsi:type="dcterms:W3CDTF">2025-12-09T11:24:33Z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