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3"/>
  </p:notesMasterIdLst>
  <p:sldIdLst>
    <p:sldId id="7764" r:id="rId2"/>
    <p:sldId id="7709" r:id="rId3"/>
    <p:sldId id="7706" r:id="rId4"/>
    <p:sldId id="7315" r:id="rId5"/>
    <p:sldId id="7174" r:id="rId6"/>
    <p:sldId id="6901" r:id="rId7"/>
    <p:sldId id="7181" r:id="rId8"/>
    <p:sldId id="7182" r:id="rId9"/>
    <p:sldId id="7432" r:id="rId10"/>
    <p:sldId id="7534" r:id="rId11"/>
    <p:sldId id="7505" r:id="rId12"/>
    <p:sldId id="7452" r:id="rId13"/>
    <p:sldId id="7563" r:id="rId14"/>
    <p:sldId id="7765" r:id="rId15"/>
    <p:sldId id="7434" r:id="rId16"/>
    <p:sldId id="7475" r:id="rId17"/>
    <p:sldId id="7478" r:id="rId18"/>
    <p:sldId id="7483" r:id="rId19"/>
    <p:sldId id="7484" r:id="rId20"/>
    <p:sldId id="7436" r:id="rId21"/>
    <p:sldId id="7481" r:id="rId22"/>
    <p:sldId id="7482" r:id="rId23"/>
    <p:sldId id="7468" r:id="rId24"/>
    <p:sldId id="7469" r:id="rId25"/>
    <p:sldId id="6484" r:id="rId26"/>
    <p:sldId id="7553" r:id="rId27"/>
    <p:sldId id="7497" r:id="rId28"/>
    <p:sldId id="7498" r:id="rId29"/>
    <p:sldId id="7453" r:id="rId30"/>
    <p:sldId id="7454" r:id="rId31"/>
    <p:sldId id="77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418D8F"/>
    <a:srgbClr val="595959"/>
    <a:srgbClr val="F2A158"/>
    <a:srgbClr val="5FBDBB"/>
    <a:srgbClr val="E98C7F"/>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00990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815D-E50E-C37B-03CF-553E95F1B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2712E-58D8-835D-1AF5-FEFCC97B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5F3E5-14F2-98E6-F9A7-581FCE4DE4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0BD6BF-AB9A-16CF-3750-977E8A20A28E}"/>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00179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34" r:id="rId64"/>
    <p:sldLayoutId id="2147483963" r:id="rId65"/>
    <p:sldLayoutId id="2147483964" r:id="rId66"/>
    <p:sldLayoutId id="2147483976" r:id="rId6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hyperlink" Target="https://prenohq.com/blog/how-to-calculate-occupancy-rates/#:~:text=Calculating%20occupancy%20rate%20is%20a,simple%20formula"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hyperlink" Target="https://blog.axisrooms.com/break-even-occupancy-rate-for-hotels-everything/#:~:text=The%20breakeven%20occupancy%20rate%20is,to%20cover%20all%20operational%20costs" TargetMode="Externa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5.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Finlough </a:t>
            </a:r>
            <a:r>
              <a:rPr lang="en-US" dirty="0"/>
              <a:t>Bubble Domes, Fermanagh, Ierland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(Deel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372016" cy="697353"/>
          </a:xfrm>
        </p:spPr>
        <p:txBody>
          <a:bodyPr>
            <a:noAutofit/>
          </a:bodyPr>
          <a:lstStyle/>
          <a:p>
            <a:pPr defTabSz="777514">
              <a:lnSpc>
                <a:spcPct val="100000"/>
              </a:lnSpc>
              <a:spcBef>
                <a:spcPts val="0"/>
              </a:spcBef>
              <a:spcAft>
                <a:spcPts val="1200"/>
              </a:spcAft>
              <a:defRPr/>
            </a:pPr>
            <a:r>
              <a:rPr lang="en-US" sz="3200" b="1" dirty="0"/>
              <a:t>Het haalbaar maken – </a:t>
            </a:r>
            <a:r>
              <a:rPr lang="en-US" sz="3200" dirty="0"/>
              <a:t>Prijszetting, planning en financiële gezondheid op </a:t>
            </a:r>
            <a:r>
              <a:rPr lang="en-US" sz="3200" dirty="0" err="1"/>
              <a:t>lange</a:t>
            </a:r>
            <a:r>
              <a:rPr lang="en-US" sz="3200" dirty="0"/>
              <a:t> </a:t>
            </a:r>
            <a:r>
              <a:rPr lang="en-US" sz="3200" dirty="0" err="1"/>
              <a:t>termijn</a:t>
            </a:r>
            <a:r>
              <a:rPr lang="en-US" sz="3200" dirty="0"/>
              <a:t> </a:t>
            </a:r>
            <a:r>
              <a:rPr lang="en-GB" sz="2800" i="1" dirty="0" err="1"/>
              <a:t>Financiële</a:t>
            </a:r>
            <a:r>
              <a:rPr lang="en-GB" sz="2800" i="1" dirty="0"/>
              <a:t> planning en financiering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20" name="Picture Placeholder 19" descr="A person lying in a bed in a bubble shaped house&#10;&#10;AI-generated content may be incorrect.">
            <a:extLst>
              <a:ext uri="{FF2B5EF4-FFF2-40B4-BE49-F238E27FC236}">
                <a16:creationId xmlns:a16="http://schemas.microsoft.com/office/drawing/2014/main" id="{3D1121FC-6504-26FF-5278-7C54AA0AFE76}"/>
              </a:ext>
            </a:extLst>
          </p:cNvPr>
          <p:cNvPicPr>
            <a:picLocks noGrp="1" noChangeAspect="1"/>
          </p:cNvPicPr>
          <p:nvPr>
            <p:ph type="pic" sz="quarter" idx="19"/>
          </p:nvPr>
        </p:nvPicPr>
        <p:blipFill>
          <a:blip r:embed="rId2"/>
          <a:srcRect t="16331" b="16331"/>
          <a:stretch>
            <a:fillRect/>
          </a:stretch>
        </p:blipFill>
        <p:spPr/>
      </p:pic>
      <p:sp>
        <p:nvSpPr>
          <p:cNvPr id="2" name="TextBox 1">
            <a:extLst>
              <a:ext uri="{FF2B5EF4-FFF2-40B4-BE49-F238E27FC236}">
                <a16:creationId xmlns:a16="http://schemas.microsoft.com/office/drawing/2014/main" id="{2D9E5955-6EA3-F805-8937-E9177EC035BF}"/>
              </a:ext>
            </a:extLst>
          </p:cNvPr>
          <p:cNvSpPr txBox="1"/>
          <p:nvPr/>
        </p:nvSpPr>
        <p:spPr>
          <a:xfrm>
            <a:off x="7449671" y="317464"/>
            <a:ext cx="435684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b="1" i="1" dirty="0"/>
              <a:t>Opmerking: </a:t>
            </a:r>
            <a:r>
              <a:rPr lang="en-US" i="1" dirty="0"/>
              <a:t>voor de volledige uitgebreide versie van deze module, </a:t>
            </a:r>
            <a:r>
              <a:rPr lang="en-IE" i="1" dirty="0"/>
              <a:t>zie de Engelse versie.</a:t>
            </a:r>
          </a:p>
        </p:txBody>
      </p:sp>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CBA54F-74C0-3937-1EBA-623704D35BA9}"/>
              </a:ext>
            </a:extLst>
          </p:cNvPr>
          <p:cNvSpPr>
            <a:spLocks noGrp="1"/>
          </p:cNvSpPr>
          <p:nvPr>
            <p:ph type="body" sz="quarter" idx="16"/>
          </p:nvPr>
        </p:nvSpPr>
        <p:spPr>
          <a:xfrm>
            <a:off x="788657" y="513953"/>
            <a:ext cx="10614687" cy="803654"/>
          </a:xfrm>
        </p:spPr>
        <p:txBody>
          <a:bodyPr/>
          <a:lstStyle/>
          <a:p>
            <a:r>
              <a:rPr lang="en-IE" dirty="0"/>
              <a:t>Secundaire inkomsten </a:t>
            </a:r>
            <a:r>
              <a:rPr lang="en-IE" i="1" dirty="0"/>
              <a:t>(aanvullende diensten en ervaringen)</a:t>
            </a:r>
          </a:p>
          <a:p>
            <a:r>
              <a:rPr lang="en-IE" sz="2800" b="0" i="1" dirty="0">
                <a:solidFill>
                  <a:srgbClr val="E96751"/>
                </a:solidFill>
              </a:rPr>
              <a:t>Voorbeelden, integratie en hoe ze echte waarde toevoegen</a:t>
            </a:r>
          </a:p>
          <a:p>
            <a:endParaRPr lang="en-IE" dirty="0"/>
          </a:p>
        </p:txBody>
      </p:sp>
      <p:graphicFrame>
        <p:nvGraphicFramePr>
          <p:cNvPr id="12" name="Table 11">
            <a:extLst>
              <a:ext uri="{FF2B5EF4-FFF2-40B4-BE49-F238E27FC236}">
                <a16:creationId xmlns:a16="http://schemas.microsoft.com/office/drawing/2014/main" id="{05AA941A-B20F-C9A7-017A-64AAD32BE586}"/>
              </a:ext>
            </a:extLst>
          </p:cNvPr>
          <p:cNvGraphicFramePr>
            <a:graphicFrameLocks noGrp="1"/>
          </p:cNvGraphicFramePr>
          <p:nvPr>
            <p:extLst>
              <p:ext uri="{D42A27DB-BD31-4B8C-83A1-F6EECF244321}">
                <p14:modId xmlns:p14="http://schemas.microsoft.com/office/powerpoint/2010/main" val="196685404"/>
              </p:ext>
            </p:extLst>
          </p:nvPr>
        </p:nvGraphicFramePr>
        <p:xfrm>
          <a:off x="721982" y="1776941"/>
          <a:ext cx="10600833" cy="4754880"/>
        </p:xfrm>
        <a:graphic>
          <a:graphicData uri="http://schemas.openxmlformats.org/drawingml/2006/table">
            <a:tbl>
              <a:tblPr firstRow="1" bandRow="1">
                <a:tableStyleId>{5C22544A-7EE6-4342-B048-85BDC9FD1C3A}</a:tableStyleId>
              </a:tblPr>
              <a:tblGrid>
                <a:gridCol w="3533611">
                  <a:extLst>
                    <a:ext uri="{9D8B030D-6E8A-4147-A177-3AD203B41FA5}">
                      <a16:colId xmlns:a16="http://schemas.microsoft.com/office/drawing/2014/main" val="3672560847"/>
                    </a:ext>
                  </a:extLst>
                </a:gridCol>
                <a:gridCol w="3533611">
                  <a:extLst>
                    <a:ext uri="{9D8B030D-6E8A-4147-A177-3AD203B41FA5}">
                      <a16:colId xmlns:a16="http://schemas.microsoft.com/office/drawing/2014/main" val="2281810728"/>
                    </a:ext>
                  </a:extLst>
                </a:gridCol>
                <a:gridCol w="3533611">
                  <a:extLst>
                    <a:ext uri="{9D8B030D-6E8A-4147-A177-3AD203B41FA5}">
                      <a16:colId xmlns:a16="http://schemas.microsoft.com/office/drawing/2014/main" val="1963352348"/>
                    </a:ext>
                  </a:extLst>
                </a:gridCol>
              </a:tblGrid>
              <a:tr h="370840">
                <a:tc>
                  <a:txBody>
                    <a:bodyPr/>
                    <a:lstStyle/>
                    <a:p>
                      <a:pPr algn="ctr"/>
                      <a:r>
                        <a:rPr lang="en-IE" sz="2000" dirty="0"/>
                        <a:t>Eten en drinken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000" dirty="0"/>
                        <a:t>Welzijn en wellness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000" dirty="0"/>
                        <a:t>Outdoor-ervaringen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000" b="1" dirty="0">
                          <a:solidFill>
                            <a:srgbClr val="595959"/>
                          </a:solidFill>
                        </a:rPr>
                        <a:t>Ontbijt </a:t>
                      </a:r>
                      <a:r>
                        <a:rPr lang="en-US" sz="2000" dirty="0">
                          <a:solidFill>
                            <a:srgbClr val="595959"/>
                          </a:solidFill>
                        </a:rPr>
                        <a:t>(continentaal, volledig Iers, plantaardig)</a:t>
                      </a:r>
                    </a:p>
                    <a:p>
                      <a:pPr marL="342900" indent="-342900">
                        <a:buFont typeface="Arial" panose="020B0604020202020204" pitchFamily="34" charset="0"/>
                        <a:buChar char="•"/>
                      </a:pPr>
                      <a:r>
                        <a:rPr lang="en-US" sz="2000" b="1" dirty="0">
                          <a:solidFill>
                            <a:srgbClr val="595959"/>
                          </a:solidFill>
                        </a:rPr>
                        <a:t>Welkomstpakketten </a:t>
                      </a:r>
                      <a:r>
                        <a:rPr lang="en-US" sz="2000" dirty="0">
                          <a:solidFill>
                            <a:srgbClr val="595959"/>
                          </a:solidFill>
                        </a:rPr>
                        <a:t>(lokale producten, wijn, snacks)</a:t>
                      </a:r>
                    </a:p>
                    <a:p>
                      <a:pPr marL="342900" indent="-342900">
                        <a:buFont typeface="Arial" panose="020B0604020202020204" pitchFamily="34" charset="0"/>
                        <a:buChar char="•"/>
                      </a:pPr>
                      <a:r>
                        <a:rPr lang="en-US" sz="2000" b="1" dirty="0">
                          <a:solidFill>
                            <a:srgbClr val="595959"/>
                          </a:solidFill>
                        </a:rPr>
                        <a:t>BBQ-pakketten of picknicklunches</a:t>
                      </a:r>
                    </a:p>
                    <a:p>
                      <a:pPr marL="342900" indent="-342900">
                        <a:buFont typeface="Arial" panose="020B0604020202020204" pitchFamily="34" charset="0"/>
                        <a:buChar char="•"/>
                      </a:pPr>
                      <a:r>
                        <a:rPr lang="en-US" sz="2000" b="1" dirty="0">
                          <a:solidFill>
                            <a:srgbClr val="595959"/>
                          </a:solidFill>
                        </a:rPr>
                        <a:t>Avondmaaltijden </a:t>
                      </a:r>
                      <a:r>
                        <a:rPr lang="en-US" sz="2000" dirty="0">
                          <a:solidFill>
                            <a:srgbClr val="595959"/>
                          </a:solidFill>
                        </a:rPr>
                        <a:t>of huisgemaakte diners (op aanvraag)</a:t>
                      </a:r>
                    </a:p>
                    <a:p>
                      <a:pPr marL="342900" indent="-342900">
                        <a:buFont typeface="Arial" panose="020B0604020202020204" pitchFamily="34" charset="0"/>
                        <a:buChar char="•"/>
                      </a:pPr>
                      <a:r>
                        <a:rPr lang="en-US" sz="2000" b="1" dirty="0">
                          <a:solidFill>
                            <a:srgbClr val="595959"/>
                          </a:solidFill>
                        </a:rPr>
                        <a:t>Koffie- of smoothiebar</a:t>
                      </a:r>
                    </a:p>
                    <a:p>
                      <a:pPr marL="342900" indent="-342900">
                        <a:buFont typeface="Arial" panose="020B0604020202020204" pitchFamily="34" charset="0"/>
                        <a:buChar char="•"/>
                      </a:pPr>
                      <a:r>
                        <a:rPr lang="en-US" sz="2000" b="1" dirty="0">
                          <a:solidFill>
                            <a:srgbClr val="595959"/>
                          </a:solidFill>
                        </a:rPr>
                        <a:t>Wijn-, gin- of ambachtelijk </a:t>
                      </a:r>
                      <a:r>
                        <a:rPr lang="en-US" sz="2000" dirty="0">
                          <a:solidFill>
                            <a:srgbClr val="595959"/>
                          </a:solidFill>
                        </a:rPr>
                        <a:t>bierproeverijen (vooral lokale producten)</a:t>
                      </a:r>
                    </a:p>
                    <a:p>
                      <a:endParaRPr lang="en-IE"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kern="1200" dirty="0">
                          <a:solidFill>
                            <a:srgbClr val="595959"/>
                          </a:solidFill>
                          <a:latin typeface="+mn-lt"/>
                          <a:ea typeface="+mn-ea"/>
                          <a:cs typeface="+mn-cs"/>
                        </a:rPr>
                        <a:t>Privégebruik van</a:t>
                      </a:r>
                      <a:r>
                        <a:rPr lang="en-US" sz="2000" b="1" kern="1200" dirty="0">
                          <a:solidFill>
                            <a:srgbClr val="595959"/>
                          </a:solidFill>
                          <a:latin typeface="+mn-lt"/>
                          <a:ea typeface="+mn-ea"/>
                          <a:cs typeface="+mn-cs"/>
                        </a:rPr>
                        <a:t> hot tub of sauna </a:t>
                      </a:r>
                      <a:r>
                        <a:rPr lang="en-US" sz="2000" kern="1200" dirty="0">
                          <a:solidFill>
                            <a:srgbClr val="595959"/>
                          </a:solidFill>
                          <a:latin typeface="+mn-lt"/>
                          <a:ea typeface="+mn-ea"/>
                          <a:cs typeface="+mn-cs"/>
                        </a:rPr>
                        <a:t>(tegen betaling per verblijf)</a:t>
                      </a:r>
                    </a:p>
                    <a:p>
                      <a:pPr marL="342900" indent="-342900">
                        <a:buFont typeface="Arial" panose="020B0604020202020204" pitchFamily="34" charset="0"/>
                        <a:buChar char="•"/>
                      </a:pPr>
                      <a:r>
                        <a:rPr lang="en-US" sz="2000" b="1" kern="1200" dirty="0">
                          <a:solidFill>
                            <a:srgbClr val="595959"/>
                          </a:solidFill>
                          <a:latin typeface="+mn-lt"/>
                          <a:ea typeface="+mn-ea"/>
                          <a:cs typeface="+mn-cs"/>
                        </a:rPr>
                        <a:t>Yoga- of </a:t>
                      </a:r>
                      <a:r>
                        <a:rPr lang="en-US" sz="2000" kern="1200" dirty="0">
                          <a:solidFill>
                            <a:srgbClr val="595959"/>
                          </a:solidFill>
                          <a:latin typeface="+mn-lt"/>
                          <a:ea typeface="+mn-ea"/>
                          <a:cs typeface="+mn-cs"/>
                        </a:rPr>
                        <a:t>meditatielessen (ter plaatse of virtueel)</a:t>
                      </a:r>
                    </a:p>
                    <a:p>
                      <a:pPr marL="342900" indent="-342900">
                        <a:buFont typeface="Arial" panose="020B0604020202020204" pitchFamily="34" charset="0"/>
                        <a:buChar char="•"/>
                      </a:pPr>
                      <a:r>
                        <a:rPr lang="en-US" sz="2000" b="1" kern="1200" dirty="0">
                          <a:solidFill>
                            <a:srgbClr val="595959"/>
                          </a:solidFill>
                          <a:latin typeface="+mn-lt"/>
                          <a:ea typeface="+mn-ea"/>
                          <a:cs typeface="+mn-cs"/>
                        </a:rPr>
                        <a:t>Bosbaden </a:t>
                      </a:r>
                      <a:r>
                        <a:rPr lang="en-US" sz="2000" kern="1200" dirty="0">
                          <a:solidFill>
                            <a:srgbClr val="595959"/>
                          </a:solidFill>
                          <a:latin typeface="+mn-lt"/>
                          <a:ea typeface="+mn-ea"/>
                          <a:cs typeface="+mn-cs"/>
                        </a:rPr>
                        <a:t>of begeleide mindfulnesswandelingen</a:t>
                      </a:r>
                    </a:p>
                    <a:p>
                      <a:pPr marL="342900" indent="-342900">
                        <a:buFont typeface="Arial" panose="020B0604020202020204" pitchFamily="34" charset="0"/>
                        <a:buChar char="•"/>
                      </a:pPr>
                      <a:r>
                        <a:rPr lang="en-US" sz="2000" kern="1200" dirty="0">
                          <a:solidFill>
                            <a:srgbClr val="595959"/>
                          </a:solidFill>
                          <a:latin typeface="+mn-lt"/>
                          <a:ea typeface="+mn-ea"/>
                          <a:cs typeface="+mn-cs"/>
                        </a:rPr>
                        <a:t>Samenwerkingen met </a:t>
                      </a:r>
                      <a:r>
                        <a:rPr lang="en-US" sz="2000" b="1" kern="1200" dirty="0">
                          <a:solidFill>
                            <a:srgbClr val="595959"/>
                          </a:solidFill>
                          <a:latin typeface="+mn-lt"/>
                          <a:ea typeface="+mn-ea"/>
                          <a:cs typeface="+mn-cs"/>
                        </a:rPr>
                        <a:t>massage- of </a:t>
                      </a:r>
                      <a:r>
                        <a:rPr lang="en-US" sz="2000" kern="1200" dirty="0">
                          <a:solidFill>
                            <a:srgbClr val="595959"/>
                          </a:solidFill>
                          <a:latin typeface="+mn-lt"/>
                          <a:ea typeface="+mn-ea"/>
                          <a:cs typeface="+mn-cs"/>
                        </a:rPr>
                        <a:t>spa-therapeuten</a:t>
                      </a:r>
                    </a:p>
                    <a:p>
                      <a:pPr marL="342900" indent="-342900">
                        <a:buFont typeface="Arial" panose="020B0604020202020204" pitchFamily="34" charset="0"/>
                        <a:buChar char="•"/>
                      </a:pPr>
                      <a:r>
                        <a:rPr lang="en-US" sz="2000" b="1" kern="1200" dirty="0">
                          <a:solidFill>
                            <a:srgbClr val="595959"/>
                          </a:solidFill>
                          <a:latin typeface="+mn-lt"/>
                          <a:ea typeface="+mn-ea"/>
                          <a:cs typeface="+mn-cs"/>
                        </a:rPr>
                        <a:t>Wellnessretraite</a:t>
                      </a:r>
                      <a:r>
                        <a:rPr lang="en-US" sz="2000" kern="1200" dirty="0">
                          <a:solidFill>
                            <a:srgbClr val="595959"/>
                          </a:solidFill>
                          <a:latin typeface="+mn-lt"/>
                          <a:ea typeface="+mn-ea"/>
                          <a:cs typeface="+mn-cs"/>
                        </a:rPr>
                        <a:t>-arrangementen</a:t>
                      </a:r>
                    </a:p>
                    <a:p>
                      <a:endParaRPr lang="en-IE"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IE" sz="2000" b="1" kern="1200" dirty="0">
                          <a:solidFill>
                            <a:srgbClr val="595959"/>
                          </a:solidFill>
                          <a:latin typeface="+mn-lt"/>
                          <a:ea typeface="+mn-ea"/>
                          <a:cs typeface="+mn-cs"/>
                        </a:rPr>
                        <a:t>Begeleide wandelingen </a:t>
                      </a:r>
                      <a:r>
                        <a:rPr lang="en-IE" sz="2000" kern="1200" dirty="0">
                          <a:solidFill>
                            <a:srgbClr val="595959"/>
                          </a:solidFill>
                          <a:latin typeface="+mn-lt"/>
                          <a:ea typeface="+mn-ea"/>
                          <a:cs typeface="+mn-cs"/>
                        </a:rPr>
                        <a:t>of natuurtochten</a:t>
                      </a:r>
                    </a:p>
                    <a:p>
                      <a:pPr marL="342900" indent="-342900">
                        <a:buFont typeface="Arial" panose="020B0604020202020204" pitchFamily="34" charset="0"/>
                        <a:buChar char="•"/>
                      </a:pPr>
                      <a:r>
                        <a:rPr lang="en-IE" sz="2000" b="1" kern="1200" dirty="0">
                          <a:solidFill>
                            <a:srgbClr val="595959"/>
                          </a:solidFill>
                          <a:latin typeface="+mn-lt"/>
                          <a:ea typeface="+mn-ea"/>
                          <a:cs typeface="+mn-cs"/>
                        </a:rPr>
                        <a:t>Fiets-, kajak- of </a:t>
                      </a:r>
                      <a:r>
                        <a:rPr lang="en-IE" sz="2000" kern="1200" dirty="0">
                          <a:solidFill>
                            <a:srgbClr val="595959"/>
                          </a:solidFill>
                          <a:latin typeface="+mn-lt"/>
                          <a:ea typeface="+mn-ea"/>
                          <a:cs typeface="+mn-cs"/>
                        </a:rPr>
                        <a:t>surfplankverhuur</a:t>
                      </a:r>
                    </a:p>
                    <a:p>
                      <a:pPr marL="342900" indent="-342900">
                        <a:buFont typeface="Arial" panose="020B0604020202020204" pitchFamily="34" charset="0"/>
                        <a:buChar char="•"/>
                      </a:pPr>
                      <a:r>
                        <a:rPr lang="en-IE" sz="2000" b="1" kern="1200" dirty="0">
                          <a:solidFill>
                            <a:srgbClr val="595959"/>
                          </a:solidFill>
                          <a:latin typeface="+mn-lt"/>
                          <a:ea typeface="+mn-ea"/>
                          <a:cs typeface="+mn-cs"/>
                        </a:rPr>
                        <a:t>Wandelingen om voedsel te </a:t>
                      </a:r>
                      <a:r>
                        <a:rPr lang="en-IE" sz="2000" kern="1200" dirty="0">
                          <a:solidFill>
                            <a:srgbClr val="595959"/>
                          </a:solidFill>
                          <a:latin typeface="+mn-lt"/>
                          <a:ea typeface="+mn-ea"/>
                          <a:cs typeface="+mn-cs"/>
                        </a:rPr>
                        <a:t>zoeken</a:t>
                      </a:r>
                      <a:r>
                        <a:rPr lang="en-IE" sz="2000" b="1" kern="1200" dirty="0">
                          <a:solidFill>
                            <a:srgbClr val="595959"/>
                          </a:solidFill>
                          <a:latin typeface="+mn-lt"/>
                          <a:ea typeface="+mn-ea"/>
                          <a:cs typeface="+mn-cs"/>
                        </a:rPr>
                        <a:t> </a:t>
                      </a:r>
                      <a:r>
                        <a:rPr lang="en-IE" sz="2000" kern="1200" dirty="0">
                          <a:solidFill>
                            <a:srgbClr val="595959"/>
                          </a:solidFill>
                          <a:latin typeface="+mn-lt"/>
                          <a:ea typeface="+mn-ea"/>
                          <a:cs typeface="+mn-cs"/>
                        </a:rPr>
                        <a:t>of </a:t>
                      </a:r>
                      <a:r>
                        <a:rPr lang="en-IE" sz="2000" b="1" kern="1200" dirty="0">
                          <a:solidFill>
                            <a:srgbClr val="595959"/>
                          </a:solidFill>
                          <a:latin typeface="+mn-lt"/>
                          <a:ea typeface="+mn-ea"/>
                          <a:cs typeface="+mn-cs"/>
                        </a:rPr>
                        <a:t>wildzwemmen</a:t>
                      </a:r>
                    </a:p>
                    <a:p>
                      <a:pPr marL="342900" indent="-342900">
                        <a:buFont typeface="Arial" panose="020B0604020202020204" pitchFamily="34" charset="0"/>
                        <a:buChar char="•"/>
                      </a:pPr>
                      <a:r>
                        <a:rPr lang="en-IE" sz="2000" b="1" kern="1200" dirty="0">
                          <a:solidFill>
                            <a:srgbClr val="595959"/>
                          </a:solidFill>
                          <a:latin typeface="+mn-lt"/>
                          <a:ea typeface="+mn-ea"/>
                          <a:cs typeface="+mn-cs"/>
                        </a:rPr>
                        <a:t>Sterrenkijkpakketten </a:t>
                      </a:r>
                      <a:r>
                        <a:rPr lang="en-IE" sz="2000" kern="1200" dirty="0">
                          <a:solidFill>
                            <a:srgbClr val="595959"/>
                          </a:solidFill>
                          <a:latin typeface="+mn-lt"/>
                          <a:ea typeface="+mn-ea"/>
                          <a:cs typeface="+mn-cs"/>
                        </a:rPr>
                        <a:t>of verhuur van telescopen</a:t>
                      </a:r>
                    </a:p>
                    <a:p>
                      <a:pPr marL="342900" indent="-342900">
                        <a:buFont typeface="Arial" panose="020B0604020202020204" pitchFamily="34" charset="0"/>
                        <a:buChar char="•"/>
                      </a:pPr>
                      <a:r>
                        <a:rPr lang="en-IE" sz="2000" kern="1200" dirty="0">
                          <a:solidFill>
                            <a:srgbClr val="595959"/>
                          </a:solidFill>
                          <a:latin typeface="+mn-lt"/>
                          <a:ea typeface="+mn-ea"/>
                          <a:cs typeface="+mn-cs"/>
                        </a:rPr>
                        <a:t>Kampvuurpakketten (hout, marshmallows, dekens)</a:t>
                      </a:r>
                    </a:p>
                    <a:p>
                      <a:endParaRPr lang="en-IE"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Tree>
    <p:extLst>
      <p:ext uri="{BB962C8B-B14F-4D97-AF65-F5344CB8AC3E}">
        <p14:creationId xmlns:p14="http://schemas.microsoft.com/office/powerpoint/2010/main" val="242250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079A-DA56-79D9-4A33-D5205EAD88B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47E2938-171D-1AFF-4E75-F7A01A1EEAD8}"/>
              </a:ext>
            </a:extLst>
          </p:cNvPr>
          <p:cNvSpPr>
            <a:spLocks noGrp="1"/>
          </p:cNvSpPr>
          <p:nvPr>
            <p:ph type="body" sz="quarter" idx="16"/>
          </p:nvPr>
        </p:nvSpPr>
        <p:spPr>
          <a:xfrm>
            <a:off x="4443301" y="492281"/>
            <a:ext cx="7073678" cy="803654"/>
          </a:xfrm>
        </p:spPr>
        <p:txBody>
          <a:bodyPr/>
          <a:lstStyle/>
          <a:p>
            <a:r>
              <a:rPr lang="en-IE" dirty="0"/>
              <a:t>Bepaal uw beschikbare nachten </a:t>
            </a:r>
          </a:p>
          <a:p>
            <a:r>
              <a:rPr lang="en-IE" sz="2400" b="0" i="1" dirty="0">
                <a:solidFill>
                  <a:srgbClr val="E96751"/>
                </a:solidFill>
              </a:rPr>
              <a:t>(Capaciteit voor boekingen)</a:t>
            </a:r>
          </a:p>
        </p:txBody>
      </p:sp>
      <p:sp>
        <p:nvSpPr>
          <p:cNvPr id="7" name="Text Placeholder 6">
            <a:extLst>
              <a:ext uri="{FF2B5EF4-FFF2-40B4-BE49-F238E27FC236}">
                <a16:creationId xmlns:a16="http://schemas.microsoft.com/office/drawing/2014/main" id="{EC461E26-DB06-B920-5DBD-C28F18E6769F}"/>
              </a:ext>
            </a:extLst>
          </p:cNvPr>
          <p:cNvSpPr>
            <a:spLocks noGrp="1"/>
          </p:cNvSpPr>
          <p:nvPr>
            <p:ph type="body" sz="quarter" idx="21"/>
          </p:nvPr>
        </p:nvSpPr>
        <p:spPr>
          <a:xfrm>
            <a:off x="4443301" y="1601240"/>
            <a:ext cx="6925929" cy="4530541"/>
          </a:xfrm>
        </p:spPr>
        <p:txBody>
          <a:bodyPr/>
          <a:lstStyle/>
          <a:p>
            <a:pPr>
              <a:spcAft>
                <a:spcPts val="600"/>
              </a:spcAft>
            </a:pPr>
            <a:r>
              <a:rPr lang="en-IE" dirty="0"/>
              <a:t>Bedenk nu </a:t>
            </a:r>
            <a:r>
              <a:rPr lang="en-IE" b="1" dirty="0"/>
              <a:t>hoeveel nachten u per jaar beschikbaar heeft om te verkopen</a:t>
            </a:r>
            <a:r>
              <a:rPr lang="en-IE" dirty="0"/>
              <a:t>. Er zijn 365 dagen, maar zijn uw kamers alle 365 dagen beschikbaar? </a:t>
            </a:r>
          </a:p>
          <a:p>
            <a:pPr>
              <a:spcAft>
                <a:spcPts val="600"/>
              </a:spcAft>
            </a:pPr>
            <a:r>
              <a:rPr lang="en-IE" dirty="0"/>
              <a:t>Misschien sluit u voor </a:t>
            </a:r>
            <a:r>
              <a:rPr lang="en-IE" b="1" dirty="0"/>
              <a:t>onderhoud</a:t>
            </a:r>
            <a:r>
              <a:rPr lang="en-IE" dirty="0"/>
              <a:t>, of reserveert u enkele dagen voor </a:t>
            </a:r>
            <a:r>
              <a:rPr lang="en-IE" b="1" dirty="0"/>
              <a:t>persoonlijk gebruik </a:t>
            </a:r>
            <a:r>
              <a:rPr lang="en-IE" dirty="0"/>
              <a:t>als het een vakantiehuis voor het gezin is, of misschien weet u gewoon dat er niet het hele jaar door vraag naar zal zijn. </a:t>
            </a:r>
          </a:p>
          <a:p>
            <a:pPr>
              <a:spcAft>
                <a:spcPts val="600"/>
              </a:spcAft>
            </a:pPr>
            <a:r>
              <a:rPr lang="en-IE" dirty="0"/>
              <a:t>Door deze "capaciteit" te berekenen, stelt u een maximum vast voor het aantal boekbare nachten. </a:t>
            </a:r>
          </a:p>
          <a:p>
            <a:pPr>
              <a:spcAft>
                <a:spcPts val="600"/>
              </a:spcAft>
            </a:pPr>
            <a:endParaRPr lang="en-IE" dirty="0"/>
          </a:p>
        </p:txBody>
      </p:sp>
      <p:sp>
        <p:nvSpPr>
          <p:cNvPr id="5" name="Text Placeholder 4">
            <a:extLst>
              <a:ext uri="{FF2B5EF4-FFF2-40B4-BE49-F238E27FC236}">
                <a16:creationId xmlns:a16="http://schemas.microsoft.com/office/drawing/2014/main" id="{5CA9F16B-69BD-04F9-2DA5-61F2B3469476}"/>
              </a:ext>
            </a:extLst>
          </p:cNvPr>
          <p:cNvSpPr>
            <a:spLocks noGrp="1"/>
          </p:cNvSpPr>
          <p:nvPr>
            <p:ph type="body" sz="quarter" idx="18"/>
          </p:nvPr>
        </p:nvSpPr>
        <p:spPr/>
        <p:txBody>
          <a:bodyPr/>
          <a:lstStyle/>
          <a:p>
            <a:r>
              <a:rPr lang="en-IE" b="0" dirty="0"/>
              <a:t>Capaciteit voor boekingen</a:t>
            </a:r>
          </a:p>
        </p:txBody>
      </p:sp>
      <p:sp>
        <p:nvSpPr>
          <p:cNvPr id="2" name="Text Placeholder 5">
            <a:extLst>
              <a:ext uri="{FF2B5EF4-FFF2-40B4-BE49-F238E27FC236}">
                <a16:creationId xmlns:a16="http://schemas.microsoft.com/office/drawing/2014/main" id="{EAE7ED3C-781A-F7C0-91B6-A105C548565A}"/>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Bepaal het aantal beschikbare nachten</a:t>
            </a:r>
          </a:p>
          <a:p>
            <a:endParaRPr lang="en-IE" dirty="0"/>
          </a:p>
        </p:txBody>
      </p:sp>
      <p:grpSp>
        <p:nvGrpSpPr>
          <p:cNvPr id="3" name="Group 2">
            <a:extLst>
              <a:ext uri="{FF2B5EF4-FFF2-40B4-BE49-F238E27FC236}">
                <a16:creationId xmlns:a16="http://schemas.microsoft.com/office/drawing/2014/main" id="{96221A65-E855-D82B-805F-D382C85E8DCF}"/>
              </a:ext>
            </a:extLst>
          </p:cNvPr>
          <p:cNvGrpSpPr/>
          <p:nvPr/>
        </p:nvGrpSpPr>
        <p:grpSpPr>
          <a:xfrm>
            <a:off x="10976005" y="186976"/>
            <a:ext cx="1081945" cy="1011723"/>
            <a:chOff x="1016000" y="1137920"/>
            <a:chExt cx="1016000" cy="1016000"/>
          </a:xfrm>
        </p:grpSpPr>
        <p:sp>
          <p:nvSpPr>
            <p:cNvPr id="6" name="Oval 5">
              <a:extLst>
                <a:ext uri="{FF2B5EF4-FFF2-40B4-BE49-F238E27FC236}">
                  <a16:creationId xmlns:a16="http://schemas.microsoft.com/office/drawing/2014/main" id="{63BFC63F-A7A6-07BB-0AF8-B875765C776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8A4BEC0-4458-C826-94CD-8233479B4DE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9</a:t>
              </a:r>
            </a:p>
          </p:txBody>
        </p:sp>
      </p:grpSp>
    </p:spTree>
    <p:extLst>
      <p:ext uri="{BB962C8B-B14F-4D97-AF65-F5344CB8AC3E}">
        <p14:creationId xmlns:p14="http://schemas.microsoft.com/office/powerpoint/2010/main" val="264292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A90C-5735-A562-2547-E75AA81B541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2E9511-DA3C-9853-F9AD-456FB7B92145}"/>
              </a:ext>
            </a:extLst>
          </p:cNvPr>
          <p:cNvSpPr/>
          <p:nvPr/>
        </p:nvSpPr>
        <p:spPr>
          <a:xfrm>
            <a:off x="4295553" y="981075"/>
            <a:ext cx="7486872" cy="573904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600" dirty="0"/>
          </a:p>
        </p:txBody>
      </p:sp>
      <p:sp>
        <p:nvSpPr>
          <p:cNvPr id="4" name="Text Placeholder 3">
            <a:extLst>
              <a:ext uri="{FF2B5EF4-FFF2-40B4-BE49-F238E27FC236}">
                <a16:creationId xmlns:a16="http://schemas.microsoft.com/office/drawing/2014/main" id="{A27C09C4-631E-57BA-7F88-52D059FD442E}"/>
              </a:ext>
            </a:extLst>
          </p:cNvPr>
          <p:cNvSpPr>
            <a:spLocks noGrp="1"/>
          </p:cNvSpPr>
          <p:nvPr>
            <p:ph type="body" sz="quarter" idx="16"/>
          </p:nvPr>
        </p:nvSpPr>
        <p:spPr>
          <a:xfrm>
            <a:off x="4295553" y="34144"/>
            <a:ext cx="7221426" cy="803654"/>
          </a:xfrm>
        </p:spPr>
        <p:txBody>
          <a:bodyPr/>
          <a:lstStyle/>
          <a:p>
            <a:pPr algn="ctr"/>
            <a:r>
              <a:rPr lang="en-IE" dirty="0"/>
              <a:t>Bepaal uw beschikbare nachten </a:t>
            </a:r>
          </a:p>
          <a:p>
            <a:pPr algn="ctr"/>
            <a:r>
              <a:rPr lang="en-IE" sz="2400" b="0" i="1" dirty="0">
                <a:solidFill>
                  <a:srgbClr val="E96751"/>
                </a:solidFill>
              </a:rPr>
              <a:t>(Capaciteit voor boekingen)</a:t>
            </a:r>
          </a:p>
        </p:txBody>
      </p:sp>
      <p:sp>
        <p:nvSpPr>
          <p:cNvPr id="7" name="Text Placeholder 6">
            <a:extLst>
              <a:ext uri="{FF2B5EF4-FFF2-40B4-BE49-F238E27FC236}">
                <a16:creationId xmlns:a16="http://schemas.microsoft.com/office/drawing/2014/main" id="{525FB19B-D3FE-C717-3362-2FD00118E750}"/>
              </a:ext>
            </a:extLst>
          </p:cNvPr>
          <p:cNvSpPr>
            <a:spLocks noGrp="1"/>
          </p:cNvSpPr>
          <p:nvPr>
            <p:ph type="body" sz="quarter" idx="21"/>
          </p:nvPr>
        </p:nvSpPr>
        <p:spPr>
          <a:xfrm>
            <a:off x="4657725" y="1163729"/>
            <a:ext cx="6995297" cy="4530541"/>
          </a:xfrm>
        </p:spPr>
        <p:txBody>
          <a:bodyPr/>
          <a:lstStyle/>
          <a:p>
            <a:pPr>
              <a:spcAft>
                <a:spcPts val="600"/>
              </a:spcAft>
            </a:pPr>
            <a:r>
              <a:rPr lang="en-IE" sz="2000" b="1" i="1" dirty="0">
                <a:solidFill>
                  <a:schemeClr val="bg1"/>
                </a:solidFill>
              </a:rPr>
              <a:t>Voorbeeld: </a:t>
            </a:r>
            <a:r>
              <a:rPr lang="en-IE" sz="2000" i="1" dirty="0">
                <a:solidFill>
                  <a:schemeClr val="bg1"/>
                </a:solidFill>
              </a:rPr>
              <a:t>als u van plan bent om het hele jaar door open te blijven, zonder sluitingsdagen, dan zijn er 365 nachten beschikbaar. </a:t>
            </a:r>
          </a:p>
          <a:p>
            <a:pPr>
              <a:spcAft>
                <a:spcPts val="600"/>
              </a:spcAft>
            </a:pPr>
            <a:r>
              <a:rPr lang="en-IE" sz="2000" i="1" dirty="0">
                <a:solidFill>
                  <a:schemeClr val="bg1"/>
                </a:solidFill>
              </a:rPr>
              <a:t>Als </a:t>
            </a:r>
            <a:r>
              <a:rPr lang="en-US" sz="2000" i="1" dirty="0">
                <a:solidFill>
                  <a:schemeClr val="bg1"/>
                </a:solidFill>
              </a:rPr>
              <a:t>u daarentegen besluit om één maand buiten het seizoen te sluiten (bijvoorbeeld 30 dagen) en ook rekening houdt met ongeveer 15 dagen voor divers onderhoud of persoonlijke blokkades, dan zijn er</a:t>
            </a:r>
            <a:r>
              <a:rPr lang="en-IE" sz="2000" i="1" dirty="0">
                <a:solidFill>
                  <a:schemeClr val="bg1"/>
                </a:solidFill>
              </a:rPr>
              <a:t> 365 – 45 =</a:t>
            </a:r>
            <a:r>
              <a:rPr lang="en-IE" sz="2000" b="1" i="1" dirty="0">
                <a:solidFill>
                  <a:schemeClr val="bg1"/>
                </a:solidFill>
              </a:rPr>
              <a:t> 320 nachten </a:t>
            </a:r>
            <a:r>
              <a:rPr lang="en-IE" sz="2000" i="1" dirty="0">
                <a:solidFill>
                  <a:schemeClr val="bg1"/>
                </a:solidFill>
              </a:rPr>
              <a:t>per jaar </a:t>
            </a:r>
            <a:r>
              <a:rPr lang="en-US" sz="2000" i="1" dirty="0">
                <a:solidFill>
                  <a:schemeClr val="bg1"/>
                </a:solidFill>
              </a:rPr>
              <a:t>beschikbaar</a:t>
            </a:r>
            <a:r>
              <a:rPr lang="en-IE" sz="2000" i="1" dirty="0">
                <a:solidFill>
                  <a:schemeClr val="bg1"/>
                </a:solidFill>
              </a:rPr>
              <a:t>.</a:t>
            </a:r>
            <a:r>
              <a:rPr lang="en-IE" sz="2000" dirty="0">
                <a:solidFill>
                  <a:schemeClr val="bg1"/>
                </a:solidFill>
              </a:rPr>
              <a:t> </a:t>
            </a:r>
          </a:p>
          <a:p>
            <a:pPr>
              <a:spcAft>
                <a:spcPts val="600"/>
              </a:spcAft>
            </a:pPr>
            <a:r>
              <a:rPr lang="en-IE" sz="2000" dirty="0">
                <a:solidFill>
                  <a:schemeClr val="bg1"/>
                </a:solidFill>
              </a:rPr>
              <a:t>In een hotelcontext, als u meerdere kamers heeft, vermenigvuldigt u dit met het aantal kamers (bijvoorbeeld één kamer × 320 nachten = 320 kamer-nachten; als u 5 kamers heeft, dan is dat 5 × 320 = 1.600 beschikbare kamer-nachten). </a:t>
            </a:r>
          </a:p>
          <a:p>
            <a:pPr>
              <a:spcAft>
                <a:spcPts val="600"/>
              </a:spcAft>
            </a:pPr>
            <a:r>
              <a:rPr lang="en-IE" sz="2000" dirty="0">
                <a:solidFill>
                  <a:schemeClr val="bg1"/>
                </a:solidFill>
              </a:rPr>
              <a:t>Het </a:t>
            </a:r>
            <a:r>
              <a:rPr lang="en-US" sz="2000" b="1" dirty="0">
                <a:solidFill>
                  <a:schemeClr val="bg1"/>
                </a:solidFill>
              </a:rPr>
              <a:t>aantal beschikbare nachten is nuttig om </a:t>
            </a:r>
            <a:r>
              <a:rPr lang="en-IE" sz="2000" dirty="0">
                <a:solidFill>
                  <a:schemeClr val="bg1"/>
                </a:solidFill>
              </a:rPr>
              <a:t>uw break-even-doelstelling in perspectief </a:t>
            </a:r>
            <a:r>
              <a:rPr lang="en-US" sz="2000" b="1" dirty="0">
                <a:solidFill>
                  <a:schemeClr val="bg1"/>
                </a:solidFill>
              </a:rPr>
              <a:t>te plaatsen</a:t>
            </a:r>
            <a:r>
              <a:rPr lang="en-IE" sz="2000" dirty="0">
                <a:solidFill>
                  <a:schemeClr val="bg1"/>
                </a:solidFill>
              </a:rPr>
              <a:t>: is het überhaupt haalbaar om zoveel nachten te boeken? Het wordt ook meegenomen in de volgende berekeningen van de bezettingsgraad. In wezen is dit uw inventaris van nachten die u onder ideale omstandigheden </a:t>
            </a:r>
            <a:r>
              <a:rPr lang="en-IE" sz="2000" i="1" dirty="0">
                <a:solidFill>
                  <a:schemeClr val="bg1"/>
                </a:solidFill>
              </a:rPr>
              <a:t>kunt </a:t>
            </a:r>
            <a:r>
              <a:rPr lang="en-IE" sz="2000" dirty="0">
                <a:solidFill>
                  <a:schemeClr val="bg1"/>
                </a:solidFill>
              </a:rPr>
              <a:t>verkopen.</a:t>
            </a:r>
          </a:p>
        </p:txBody>
      </p:sp>
      <p:sp>
        <p:nvSpPr>
          <p:cNvPr id="5" name="Text Placeholder 4">
            <a:extLst>
              <a:ext uri="{FF2B5EF4-FFF2-40B4-BE49-F238E27FC236}">
                <a16:creationId xmlns:a16="http://schemas.microsoft.com/office/drawing/2014/main" id="{575AD0F7-DB2C-B040-C52B-BE335042DF95}"/>
              </a:ext>
            </a:extLst>
          </p:cNvPr>
          <p:cNvSpPr>
            <a:spLocks noGrp="1"/>
          </p:cNvSpPr>
          <p:nvPr>
            <p:ph type="body" sz="quarter" idx="18"/>
          </p:nvPr>
        </p:nvSpPr>
        <p:spPr/>
        <p:txBody>
          <a:bodyPr/>
          <a:lstStyle/>
          <a:p>
            <a:r>
              <a:rPr lang="en-IE" b="0" dirty="0"/>
              <a:t>Capaciteit voor boekingen</a:t>
            </a:r>
          </a:p>
        </p:txBody>
      </p:sp>
      <p:sp>
        <p:nvSpPr>
          <p:cNvPr id="2" name="Text Placeholder 5">
            <a:extLst>
              <a:ext uri="{FF2B5EF4-FFF2-40B4-BE49-F238E27FC236}">
                <a16:creationId xmlns:a16="http://schemas.microsoft.com/office/drawing/2014/main" id="{572DB7A3-CCEF-83E5-C553-DA85842A2A9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Bepaal het aantal beschikbare nachten</a:t>
            </a:r>
          </a:p>
          <a:p>
            <a:endParaRPr lang="en-IE" dirty="0"/>
          </a:p>
        </p:txBody>
      </p:sp>
    </p:spTree>
    <p:extLst>
      <p:ext uri="{BB962C8B-B14F-4D97-AF65-F5344CB8AC3E}">
        <p14:creationId xmlns:p14="http://schemas.microsoft.com/office/powerpoint/2010/main" val="143865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901D-DCED-735E-75BD-0622954FA9EE}"/>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4A7B16-67C6-AEE1-31CC-6EA5B2D95662}"/>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518E112-EC3C-7CC3-9335-CE1428493DC4}"/>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65142F0-5904-535C-5968-52EAFC563473}"/>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Beschikbaar aantal nachten </a:t>
            </a:r>
          </a:p>
        </p:txBody>
      </p:sp>
      <p:cxnSp>
        <p:nvCxnSpPr>
          <p:cNvPr id="2" name="Straight Connector 1">
            <a:extLst>
              <a:ext uri="{FF2B5EF4-FFF2-40B4-BE49-F238E27FC236}">
                <a16:creationId xmlns:a16="http://schemas.microsoft.com/office/drawing/2014/main" id="{7BBD7333-6303-2D2D-6289-E022D94897AB}"/>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E79E9E2-0D52-D860-C1B6-3D506AC79286}"/>
              </a:ext>
            </a:extLst>
          </p:cNvPr>
          <p:cNvSpPr>
            <a:spLocks noGrp="1"/>
          </p:cNvSpPr>
          <p:nvPr>
            <p:ph type="body" sz="quarter" idx="18"/>
          </p:nvPr>
        </p:nvSpPr>
        <p:spPr>
          <a:xfrm>
            <a:off x="1358576" y="1034204"/>
            <a:ext cx="9954728" cy="803653"/>
          </a:xfrm>
        </p:spPr>
        <p:txBody>
          <a:bodyPr/>
          <a:lstStyle/>
          <a:p>
            <a:pPr marL="0" indent="0">
              <a:spcAft>
                <a:spcPts val="600"/>
              </a:spcAft>
            </a:pPr>
            <a:r>
              <a:rPr lang="en-US" sz="1800" b="1" dirty="0">
                <a:solidFill>
                  <a:srgbClr val="E96751"/>
                </a:solidFill>
              </a:rPr>
              <a:t>Voorbeeld. </a:t>
            </a:r>
            <a:r>
              <a:rPr lang="en-US" sz="1800" dirty="0">
                <a:solidFill>
                  <a:srgbClr val="595959"/>
                </a:solidFill>
              </a:rPr>
              <a:t>Bepaal uw </a:t>
            </a:r>
            <a:r>
              <a:rPr lang="en-IE" sz="1800" dirty="0">
                <a:solidFill>
                  <a:srgbClr val="595959"/>
                </a:solidFill>
              </a:rPr>
              <a:t>beschikbare nachten per jaar. Ga ervan uit dat u het hele jaar door 365 nachten open bent. </a:t>
            </a:r>
            <a:r>
              <a:rPr lang="en-US" sz="1800" dirty="0">
                <a:solidFill>
                  <a:srgbClr val="595959"/>
                </a:solidFill>
              </a:rPr>
              <a:t>(U kunt dit aanpassen als u seizoensgebonden open bent, bijvoorbeeld 300 nachten, 250, enz.)</a:t>
            </a:r>
            <a:endParaRPr lang="en-US" sz="1800" i="1" dirty="0">
              <a:solidFill>
                <a:srgbClr val="595959"/>
              </a:solidFill>
            </a:endParaRPr>
          </a:p>
        </p:txBody>
      </p:sp>
      <p:sp>
        <p:nvSpPr>
          <p:cNvPr id="21" name="Text Placeholder 5">
            <a:extLst>
              <a:ext uri="{FF2B5EF4-FFF2-40B4-BE49-F238E27FC236}">
                <a16:creationId xmlns:a16="http://schemas.microsoft.com/office/drawing/2014/main" id="{D3B287A6-9B3B-19C2-C6B1-C809F20B4149}"/>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1800" b="1" dirty="0">
                <a:solidFill>
                  <a:schemeClr val="bg1"/>
                </a:solidFill>
              </a:rPr>
              <a:t>Beschikbare nachten </a:t>
            </a:r>
            <a:r>
              <a:rPr lang="en-US" sz="1800" dirty="0">
                <a:solidFill>
                  <a:schemeClr val="bg1"/>
                </a:solidFill>
              </a:rPr>
              <a:t>= totaal aantal nachten in een jaar – door de eigenaar geblokkeerde nachten – onderhoudsdagen – seizoensgebonden sluitingen</a:t>
            </a:r>
          </a:p>
        </p:txBody>
      </p:sp>
      <p:sp>
        <p:nvSpPr>
          <p:cNvPr id="26" name="Flowchart: Alternate Process 25">
            <a:extLst>
              <a:ext uri="{FF2B5EF4-FFF2-40B4-BE49-F238E27FC236}">
                <a16:creationId xmlns:a16="http://schemas.microsoft.com/office/drawing/2014/main" id="{0CD0B302-3C50-8B18-3798-D09675EEC1BB}"/>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40C56929-BA02-0114-971E-FFCE6AEB31A4}"/>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1AF503B-2D57-4689-6C52-274ADA79682E}"/>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90E8030A-47B2-7872-4598-60F4593FF889}"/>
              </a:ext>
            </a:extLst>
          </p:cNvPr>
          <p:cNvSpPr txBox="1">
            <a:spLocks/>
          </p:cNvSpPr>
          <p:nvPr/>
        </p:nvSpPr>
        <p:spPr>
          <a:xfrm>
            <a:off x="1453649" y="334223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1800" dirty="0">
                <a:solidFill>
                  <a:srgbClr val="595959"/>
                </a:solidFill>
              </a:rPr>
              <a:t>Dit aantal is essentieel voor het berekenen van realistische bezettingsgraden. Het helpt u bij het voorspellen van de maximale omzet en het begrijpen van operationele beperkingen. U gebruikt dit cijfer bij break-evenanalyses en omzetplanning.</a:t>
            </a:r>
          </a:p>
          <a:p>
            <a:pPr marL="0" indent="0">
              <a:lnSpc>
                <a:spcPct val="100000"/>
              </a:lnSpc>
              <a:spcBef>
                <a:spcPts val="0"/>
              </a:spcBef>
              <a:spcAft>
                <a:spcPts val="600"/>
              </a:spcAft>
            </a:pPr>
            <a:r>
              <a:rPr lang="en-US" sz="1800" b="1" dirty="0">
                <a:solidFill>
                  <a:srgbClr val="494949"/>
                </a:solidFill>
              </a:rPr>
              <a:t> </a:t>
            </a:r>
            <a:endParaRPr lang="en-US" sz="1800" dirty="0">
              <a:solidFill>
                <a:srgbClr val="494949"/>
              </a:solidFill>
            </a:endParaRPr>
          </a:p>
        </p:txBody>
      </p:sp>
      <p:graphicFrame>
        <p:nvGraphicFramePr>
          <p:cNvPr id="8" name="Table 7">
            <a:extLst>
              <a:ext uri="{FF2B5EF4-FFF2-40B4-BE49-F238E27FC236}">
                <a16:creationId xmlns:a16="http://schemas.microsoft.com/office/drawing/2014/main" id="{7658B31A-F217-5534-3CB6-A52FFDC90BF8}"/>
              </a:ext>
            </a:extLst>
          </p:cNvPr>
          <p:cNvGraphicFramePr>
            <a:graphicFrameLocks noGrp="1"/>
          </p:cNvGraphicFramePr>
          <p:nvPr>
            <p:extLst>
              <p:ext uri="{D42A27DB-BD31-4B8C-83A1-F6EECF244321}">
                <p14:modId xmlns:p14="http://schemas.microsoft.com/office/powerpoint/2010/main" val="1379647874"/>
              </p:ext>
            </p:extLst>
          </p:nvPr>
        </p:nvGraphicFramePr>
        <p:xfrm>
          <a:off x="1554757" y="4293133"/>
          <a:ext cx="8608418" cy="2377440"/>
        </p:xfrm>
        <a:graphic>
          <a:graphicData uri="http://schemas.openxmlformats.org/drawingml/2006/table">
            <a:tbl>
              <a:tblPr/>
              <a:tblGrid>
                <a:gridCol w="6325219">
                  <a:extLst>
                    <a:ext uri="{9D8B030D-6E8A-4147-A177-3AD203B41FA5}">
                      <a16:colId xmlns:a16="http://schemas.microsoft.com/office/drawing/2014/main" val="3346008039"/>
                    </a:ext>
                  </a:extLst>
                </a:gridCol>
                <a:gridCol w="2283199">
                  <a:extLst>
                    <a:ext uri="{9D8B030D-6E8A-4147-A177-3AD203B41FA5}">
                      <a16:colId xmlns:a16="http://schemas.microsoft.com/office/drawing/2014/main" val="3983309515"/>
                    </a:ext>
                  </a:extLst>
                </a:gridCol>
              </a:tblGrid>
              <a:tr h="0">
                <a:tc>
                  <a:txBody>
                    <a:bodyPr/>
                    <a:lstStyle/>
                    <a:p>
                      <a:pPr>
                        <a:buNone/>
                      </a:pPr>
                      <a:r>
                        <a:rPr lang="en-US" b="1" dirty="0">
                          <a:solidFill>
                            <a:schemeClr val="bg1"/>
                          </a:solidFill>
                        </a:rPr>
                        <a:t>Totaal aantal nachten in een jaar</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dirty="0">
                          <a:solidFill>
                            <a:srgbClr val="595959"/>
                          </a:solidFill>
                        </a:rPr>
                        <a:t>Gebruik door eigenaar (bijv. vakanties, persoonlijk verblijf)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dirty="0">
                          <a:solidFill>
                            <a:srgbClr val="595959"/>
                          </a:solidFill>
                        </a:rPr>
                        <a:t>Geplande onderhoudsdagen (bijv. grondige schoonmaak, reparaties)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a:solidFill>
                            <a:srgbClr val="595959"/>
                          </a:solidFill>
                        </a:rPr>
                        <a:t>Sluitingen buiten het seizoen (bijv. gesloten in januari-februari)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b="1" dirty="0">
                          <a:solidFill>
                            <a:schemeClr val="bg1"/>
                          </a:solidFill>
                        </a:rPr>
                        <a:t>Beschikbare nachten</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dirty="0">
                          <a:solidFill>
                            <a:schemeClr val="bg1"/>
                          </a:solidFill>
                        </a:rPr>
                        <a:t>365 – 30 – 10 – 45 =</a:t>
                      </a:r>
                      <a:r>
                        <a:rPr lang="en-US" b="1" dirty="0">
                          <a:solidFill>
                            <a:schemeClr val="bg1"/>
                          </a:solidFill>
                        </a:rPr>
                        <a:t> 280 nachten</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spTree>
    <p:extLst>
      <p:ext uri="{BB962C8B-B14F-4D97-AF65-F5344CB8AC3E}">
        <p14:creationId xmlns:p14="http://schemas.microsoft.com/office/powerpoint/2010/main" val="338350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Vikinghuis en nederzetting, Wexford, Ierland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(Deel 2)</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416840" cy="697353"/>
          </a:xfrm>
        </p:spPr>
        <p:txBody>
          <a:bodyPr>
            <a:noAutofit/>
          </a:bodyPr>
          <a:lstStyle/>
          <a:p>
            <a:pPr defTabSz="777514">
              <a:lnSpc>
                <a:spcPct val="100000"/>
              </a:lnSpc>
              <a:spcBef>
                <a:spcPts val="0"/>
              </a:spcBef>
              <a:spcAft>
                <a:spcPts val="1200"/>
              </a:spcAft>
              <a:defRPr/>
            </a:pPr>
            <a:r>
              <a:rPr lang="en-US" sz="3200" b="1" dirty="0"/>
              <a:t>Het haalbaar maken – </a:t>
            </a:r>
            <a:r>
              <a:rPr lang="en-US" sz="3200" dirty="0"/>
              <a:t>Prijszetting, planning en financiële gezondheid op </a:t>
            </a:r>
            <a:r>
              <a:rPr lang="en-US" sz="3200" dirty="0" err="1"/>
              <a:t>lange</a:t>
            </a:r>
            <a:r>
              <a:rPr lang="en-US" sz="3200" dirty="0"/>
              <a:t> </a:t>
            </a:r>
            <a:r>
              <a:rPr lang="en-US" sz="3200" dirty="0" err="1"/>
              <a:t>termijn</a:t>
            </a:r>
            <a:r>
              <a:rPr lang="en-US" sz="3200" dirty="0"/>
              <a:t> </a:t>
            </a:r>
            <a:r>
              <a:rPr lang="en-GB" sz="2800" i="1" dirty="0" err="1"/>
              <a:t>Financiële</a:t>
            </a:r>
            <a:r>
              <a:rPr lang="en-GB" sz="2800" i="1" dirty="0"/>
              <a:t> planning en financiering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wooden structure with a thatched roof&#10;&#10;AI-generated content may be incorrect.">
            <a:extLst>
              <a:ext uri="{FF2B5EF4-FFF2-40B4-BE49-F238E27FC236}">
                <a16:creationId xmlns:a16="http://schemas.microsoft.com/office/drawing/2014/main" id="{FA432494-8994-580F-A88C-9E07497922B5}"/>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3400505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102-AED9-DBB0-07DE-841D79587D98}"/>
            </a:ext>
          </a:extLst>
        </p:cNvPr>
        <p:cNvGrpSpPr/>
        <p:nvPr/>
      </p:nvGrpSpPr>
      <p:grpSpPr>
        <a:xfrm>
          <a:off x="0" y="0"/>
          <a:ext cx="0" cy="0"/>
          <a:chOff x="0" y="0"/>
          <a:chExt cx="0" cy="0"/>
        </a:xfrm>
      </p:grpSpPr>
      <p:pic>
        <p:nvPicPr>
          <p:cNvPr id="12" name="Picture Placeholder 11" descr="A stack of paper money&#10;&#10;AI-generated content may be incorrect.">
            <a:extLst>
              <a:ext uri="{FF2B5EF4-FFF2-40B4-BE49-F238E27FC236}">
                <a16:creationId xmlns:a16="http://schemas.microsoft.com/office/drawing/2014/main" id="{838D6826-DCF5-FEC2-8FD3-5023B425DE6A}"/>
              </a:ext>
            </a:extLst>
          </p:cNvPr>
          <p:cNvPicPr>
            <a:picLocks noGrp="1" noChangeAspect="1"/>
          </p:cNvPicPr>
          <p:nvPr>
            <p:ph type="pic" sz="quarter" idx="22"/>
          </p:nvPr>
        </p:nvPicPr>
        <p:blipFill>
          <a:blip r:embed="rId2"/>
          <a:srcRect t="6907" b="6907"/>
          <a:stretch>
            <a:fillRect/>
          </a:stretch>
        </p:blipFill>
        <p:spPr/>
      </p:pic>
      <p:sp>
        <p:nvSpPr>
          <p:cNvPr id="8" name="Text Placeholder 7">
            <a:extLst>
              <a:ext uri="{FF2B5EF4-FFF2-40B4-BE49-F238E27FC236}">
                <a16:creationId xmlns:a16="http://schemas.microsoft.com/office/drawing/2014/main" id="{000413A8-0DA5-FF20-42C9-6DE8035BB863}"/>
              </a:ext>
            </a:extLst>
          </p:cNvPr>
          <p:cNvSpPr>
            <a:spLocks noGrp="1"/>
          </p:cNvSpPr>
          <p:nvPr>
            <p:ph type="body" sz="quarter" idx="23"/>
          </p:nvPr>
        </p:nvSpPr>
        <p:spPr>
          <a:xfrm>
            <a:off x="267778" y="4919446"/>
            <a:ext cx="11554652" cy="1248936"/>
          </a:xfrm>
        </p:spPr>
        <p:txBody>
          <a:bodyPr/>
          <a:lstStyle/>
          <a:p>
            <a:pPr algn="ctr"/>
            <a:r>
              <a:rPr lang="en-US" sz="2400" b="1" dirty="0"/>
              <a:t>Vaste en variabele kosten en uitgavenstructuur </a:t>
            </a:r>
            <a:r>
              <a:rPr lang="en-US" sz="2400" dirty="0"/>
              <a:t>(wat het kost om de deuren open te </a:t>
            </a:r>
            <a:r>
              <a:rPr lang="en-US" sz="2400" dirty="0" err="1"/>
              <a:t>houden</a:t>
            </a:r>
            <a:r>
              <a:rPr lang="en-US" sz="2400" dirty="0"/>
              <a:t>)</a:t>
            </a:r>
            <a:r>
              <a:rPr lang="en-US" sz="2400" dirty="0">
                <a:solidFill>
                  <a:srgbClr val="595959"/>
                </a:solidFill>
              </a:rPr>
              <a:t>Om uw volledige reeks vaste en variabele uitgaven te begrijpen, te identificeren en </a:t>
            </a:r>
            <a:r>
              <a:rPr lang="en-US" sz="2400" dirty="0" err="1">
                <a:solidFill>
                  <a:srgbClr val="595959"/>
                </a:solidFill>
              </a:rPr>
              <a:t>te</a:t>
            </a:r>
            <a:r>
              <a:rPr lang="en-US" sz="2400" dirty="0">
                <a:solidFill>
                  <a:srgbClr val="595959"/>
                </a:solidFill>
              </a:rPr>
              <a:t> </a:t>
            </a:r>
            <a:r>
              <a:rPr lang="en-US" sz="2400" dirty="0" err="1">
                <a:solidFill>
                  <a:srgbClr val="595959"/>
                </a:solidFill>
              </a:rPr>
              <a:t>categoriseren.</a:t>
            </a:r>
            <a:r>
              <a:rPr lang="en-US" sz="2400" i="1" dirty="0" err="1">
                <a:solidFill>
                  <a:srgbClr val="E96751"/>
                </a:solidFill>
              </a:rPr>
              <a:t>Wat</a:t>
            </a:r>
            <a:r>
              <a:rPr lang="en-US" sz="2400" i="1" dirty="0">
                <a:solidFill>
                  <a:srgbClr val="E96751"/>
                </a:solidFill>
              </a:rPr>
              <a:t> kost het om </a:t>
            </a:r>
            <a:r>
              <a:rPr lang="en-US" sz="2400" b="1" i="1" dirty="0">
                <a:solidFill>
                  <a:srgbClr val="E96751"/>
                </a:solidFill>
              </a:rPr>
              <a:t>uw bedrijf te runnen</a:t>
            </a:r>
            <a:r>
              <a:rPr lang="en-US" sz="2400" i="1" dirty="0">
                <a:solidFill>
                  <a:srgbClr val="E96751"/>
                </a:solidFill>
              </a:rPr>
              <a:t>, zelfs als er geen gasten aanwezig zijn of zelfs als het open is en als het niet open is?</a:t>
            </a:r>
          </a:p>
          <a:p>
            <a:endParaRPr lang="en-US" sz="2400" i="1" dirty="0">
              <a:solidFill>
                <a:srgbClr val="E96751"/>
              </a:solidFill>
            </a:endParaRPr>
          </a:p>
          <a:p>
            <a:pPr algn="ctr"/>
            <a:endParaRPr lang="en-IE" sz="2400" dirty="0">
              <a:solidFill>
                <a:srgbClr val="E96751"/>
              </a:solidFill>
            </a:endParaRPr>
          </a:p>
        </p:txBody>
      </p:sp>
      <p:sp>
        <p:nvSpPr>
          <p:cNvPr id="7" name="Text Placeholder 6">
            <a:extLst>
              <a:ext uri="{FF2B5EF4-FFF2-40B4-BE49-F238E27FC236}">
                <a16:creationId xmlns:a16="http://schemas.microsoft.com/office/drawing/2014/main" id="{E6AD3ECB-96F1-7B8A-EEAA-9A50926E9AD3}"/>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A599EB2D-707F-C424-0458-6F049F5253A8}"/>
              </a:ext>
            </a:extLst>
          </p:cNvPr>
          <p:cNvSpPr>
            <a:spLocks noGrp="1"/>
          </p:cNvSpPr>
          <p:nvPr>
            <p:ph type="body" sz="quarter" idx="18"/>
          </p:nvPr>
        </p:nvSpPr>
        <p:spPr/>
        <p:txBody>
          <a:bodyPr/>
          <a:lstStyle/>
          <a:p>
            <a:pPr algn="r"/>
            <a:r>
              <a:rPr lang="en-US" b="0" dirty="0"/>
              <a:t>Ken uw kosten en uitgaven</a:t>
            </a:r>
            <a:endParaRPr lang="en-IE" b="0" dirty="0"/>
          </a:p>
        </p:txBody>
      </p:sp>
      <p:sp>
        <p:nvSpPr>
          <p:cNvPr id="6" name="Text Placeholder 5">
            <a:extLst>
              <a:ext uri="{FF2B5EF4-FFF2-40B4-BE49-F238E27FC236}">
                <a16:creationId xmlns:a16="http://schemas.microsoft.com/office/drawing/2014/main" id="{2D73A002-0305-DFC1-CE75-9FD24DD0A368}"/>
              </a:ext>
            </a:extLst>
          </p:cNvPr>
          <p:cNvSpPr>
            <a:spLocks noGrp="1"/>
          </p:cNvSpPr>
          <p:nvPr>
            <p:ph type="body" sz="quarter" idx="19"/>
          </p:nvPr>
        </p:nvSpPr>
        <p:spPr/>
        <p:txBody>
          <a:bodyPr/>
          <a:lstStyle/>
          <a:p>
            <a:pPr algn="r"/>
            <a:r>
              <a:rPr lang="en-IE" sz="4000" dirty="0"/>
              <a:t>Deel 4</a:t>
            </a:r>
          </a:p>
        </p:txBody>
      </p:sp>
    </p:spTree>
    <p:extLst>
      <p:ext uri="{BB962C8B-B14F-4D97-AF65-F5344CB8AC3E}">
        <p14:creationId xmlns:p14="http://schemas.microsoft.com/office/powerpoint/2010/main" val="190490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859333"/>
            <a:ext cx="10614687" cy="803653"/>
          </a:xfrm>
        </p:spPr>
        <p:txBody>
          <a:bodyPr/>
          <a:lstStyle/>
          <a:p>
            <a:pPr algn="ctr">
              <a:spcAft>
                <a:spcPts val="600"/>
              </a:spcAft>
            </a:pPr>
            <a:r>
              <a:rPr lang="en-US" sz="2000" i="1" dirty="0">
                <a:solidFill>
                  <a:schemeClr val="bg1"/>
                </a:solidFill>
              </a:rPr>
              <a:t>"Welke kosten moet ik betalen, zelfs als ik geen gasten krijg?"</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t>Dit zijn jaarlijkse kosten die niet veranderen, </a:t>
            </a:r>
            <a:r>
              <a:rPr lang="en-US" altLang="en-US" sz="2000" dirty="0"/>
              <a:t>zelfs als er geen gasten zijn. </a:t>
            </a:r>
            <a:r>
              <a:rPr lang="en-US" sz="2000" dirty="0"/>
              <a:t>Kosten die u elk jaar betaalt, </a:t>
            </a:r>
            <a:r>
              <a:rPr lang="en-US" sz="2000" b="1" dirty="0"/>
              <a:t>ongeacht het aantal boekingen dat u krijgt</a:t>
            </a:r>
            <a:r>
              <a:rPr lang="en-US" sz="2000" dirty="0"/>
              <a:t>. Dit zijn de basiskosten die u moet dekken voordat u winst kunt maken. </a:t>
            </a: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60733" y="2754095"/>
            <a:ext cx="9964593" cy="131054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583445" y="448910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000" b="1" dirty="0">
                <a:solidFill>
                  <a:srgbClr val="EC7C69"/>
                </a:solidFill>
              </a:rPr>
              <a:t>Voorbeelden: </a:t>
            </a:r>
            <a:r>
              <a:rPr lang="en-US" sz="2000" dirty="0"/>
              <a:t>verzekeringen, aflossingen van leningen, internet, marketing, </a:t>
            </a:r>
            <a:r>
              <a:rPr lang="en-US" sz="2000" dirty="0" err="1"/>
              <a:t>licenties</a:t>
            </a:r>
            <a:r>
              <a:rPr lang="en-US" sz="2000" dirty="0"/>
              <a:t>, vergunningen, websitekosten. </a:t>
            </a:r>
            <a:r>
              <a:rPr lang="en-US" altLang="en-US" sz="2000" dirty="0"/>
              <a:t>Voor een kleine glampinglocatie zijn de typische vaste kosten onder meer de huur of belastingen van het onroerend goed, verzekeringen, basiskosten voor nutsvoorzieningen, onderhoud en marketing. Als u personeel in dienst heeft met een vast salaris, moet u dat ook als vaste kosten opnemen. De jaarlijkse verzekering en het onderhoud voor een locatie met 4 pods kunnen elk enkele duizenden euro's bedragen.</a:t>
            </a:r>
            <a:endParaRPr lang="en-IE" sz="2000" dirty="0">
              <a:solidFill>
                <a:srgbClr val="FFFFFF"/>
              </a:solidFill>
            </a:endParaRPr>
          </a:p>
          <a:p>
            <a:pPr marL="230400" lvl="0" indent="-230400"/>
            <a:endParaRPr lang="en-IE" sz="2000" dirty="0"/>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17827" y="2127803"/>
            <a:ext cx="642905" cy="1281563"/>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94DD4AC-E009-3035-1324-B52E60162761}"/>
              </a:ext>
            </a:extLst>
          </p:cNvPr>
          <p:cNvSpPr txBox="1">
            <a:spLocks/>
          </p:cNvSpPr>
          <p:nvPr/>
        </p:nvSpPr>
        <p:spPr>
          <a:xfrm>
            <a:off x="826825" y="207233"/>
            <a:ext cx="109566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59597"/>
                </a:solidFill>
              </a:rPr>
              <a:t>Ken uw vaste kosten</a:t>
            </a:r>
          </a:p>
          <a:p>
            <a:r>
              <a:rPr lang="en-IE" sz="2200" b="0" dirty="0"/>
              <a:t>Deze kosten worden hoe dan ook gemaakt, dus uw bedrijf moet ten minste dit bedrag aan brutowinst genereren om verlies te voorkomen.</a:t>
            </a:r>
          </a:p>
          <a:p>
            <a:endParaRPr lang="en-IE" sz="3200" dirty="0">
              <a:solidFill>
                <a:srgbClr val="459597"/>
              </a:solidFill>
            </a:endParaRPr>
          </a:p>
        </p:txBody>
      </p:sp>
    </p:spTree>
    <p:extLst>
      <p:ext uri="{BB962C8B-B14F-4D97-AF65-F5344CB8AC3E}">
        <p14:creationId xmlns:p14="http://schemas.microsoft.com/office/powerpoint/2010/main" val="17096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84C2-074F-192F-2937-86226F4EBB2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164A105-3E74-5B61-0285-3EBBBFC019C7}"/>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F71CA6A-E942-26D3-C2A5-7E2D04A46C91}"/>
              </a:ext>
            </a:extLst>
          </p:cNvPr>
          <p:cNvSpPr>
            <a:spLocks noGrp="1"/>
          </p:cNvSpPr>
          <p:nvPr>
            <p:ph type="body" sz="quarter" idx="16"/>
          </p:nvPr>
        </p:nvSpPr>
        <p:spPr>
          <a:xfrm>
            <a:off x="826825" y="483480"/>
            <a:ext cx="10614687" cy="803654"/>
          </a:xfrm>
        </p:spPr>
        <p:txBody>
          <a:bodyPr/>
          <a:lstStyle/>
          <a:p>
            <a:r>
              <a:rPr lang="en-US" sz="3200" b="1" dirty="0">
                <a:solidFill>
                  <a:srgbClr val="459597"/>
                </a:solidFill>
              </a:rPr>
              <a:t>Schat uw variabele kosten per nacht (VC)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066B3011-0040-7ED1-D17C-B44DB77C890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9F6323E-73FF-DF43-4557-94062E2976A6}"/>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"Hoeveel kost het mij elke keer dat iemand een nacht boekt?"</a:t>
            </a:r>
          </a:p>
        </p:txBody>
      </p:sp>
      <p:sp>
        <p:nvSpPr>
          <p:cNvPr id="21" name="Text Placeholder 5">
            <a:extLst>
              <a:ext uri="{FF2B5EF4-FFF2-40B4-BE49-F238E27FC236}">
                <a16:creationId xmlns:a16="http://schemas.microsoft.com/office/drawing/2014/main" id="{B29A8EE1-C6ED-956C-6383-FD9C06DB20E7}"/>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595959"/>
                </a:solidFill>
              </a:rPr>
              <a:t>Kosten die elke keer dat een gast verblijft, worden gemaakt (bijv. schoonmaak, wasserij, eten, nutsvoorzieningen). Deze factoren zijn van invloed op de werkelijke winst die u per nacht maakt na aftrek van gastgerelateerde kosten. </a:t>
            </a:r>
            <a:r>
              <a:rPr lang="en-US" sz="2000" b="1" dirty="0">
                <a:solidFill>
                  <a:srgbClr val="595959"/>
                </a:solidFill>
              </a:rPr>
              <a:t>*Bereken op basis hiervan de gemiddelde kosten per bezette nacht.</a:t>
            </a:r>
            <a:endParaRPr lang="en-US" sz="2000" dirty="0">
              <a:solidFill>
                <a:srgbClr val="595959"/>
              </a:solidFill>
            </a:endParaRPr>
          </a:p>
        </p:txBody>
      </p:sp>
      <p:sp>
        <p:nvSpPr>
          <p:cNvPr id="25" name="Flowchart: Alternate Process 24">
            <a:extLst>
              <a:ext uri="{FF2B5EF4-FFF2-40B4-BE49-F238E27FC236}">
                <a16:creationId xmlns:a16="http://schemas.microsoft.com/office/drawing/2014/main" id="{1343E5D5-C949-372A-637D-44D82CA502C2}"/>
              </a:ext>
            </a:extLst>
          </p:cNvPr>
          <p:cNvSpPr/>
          <p:nvPr/>
        </p:nvSpPr>
        <p:spPr>
          <a:xfrm>
            <a:off x="1460733" y="2754095"/>
            <a:ext cx="9964593" cy="144092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Text Placeholder 5">
            <a:extLst>
              <a:ext uri="{FF2B5EF4-FFF2-40B4-BE49-F238E27FC236}">
                <a16:creationId xmlns:a16="http://schemas.microsoft.com/office/drawing/2014/main" id="{B740555A-4175-16D5-312A-A48FA13D683D}"/>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000" b="1" dirty="0">
                <a:solidFill>
                  <a:srgbClr val="EC7C69"/>
                </a:solidFill>
              </a:rPr>
              <a:t>Voorbeelden: </a:t>
            </a:r>
            <a:r>
              <a:rPr lang="en-US" sz="2000" dirty="0"/>
              <a:t>wasserij, schoonmaak, ontbijt/voedselvoorzieningen, het wassen van beddengoed na elk verblijf, verbruiksartikelen voor gasten (zoals toiletartikelen en artikelen uit het welkomstpakket) en nutsvoorzieningen die afhankelijk zijn van het gebruik (zoals extra brandhout en verwarming van de hot tub). </a:t>
            </a:r>
          </a:p>
          <a:p>
            <a:pPr marL="0" indent="0"/>
            <a:r>
              <a:rPr lang="en-US" sz="2000" dirty="0"/>
              <a:t>Als u </a:t>
            </a:r>
            <a:r>
              <a:rPr lang="en-US" sz="2000" dirty="0">
                <a:solidFill>
                  <a:srgbClr val="494949"/>
                </a:solidFill>
              </a:rPr>
              <a:t>schoonmaakpersoneel € 10 </a:t>
            </a:r>
            <a:r>
              <a:rPr lang="en-US" sz="2000" dirty="0"/>
              <a:t>per verhuurde accommodatie betaalt of </a:t>
            </a:r>
            <a:r>
              <a:rPr lang="en-US" sz="2000" dirty="0">
                <a:solidFill>
                  <a:srgbClr val="E96751"/>
                </a:solidFill>
              </a:rPr>
              <a:t>€ 8 </a:t>
            </a:r>
            <a:r>
              <a:rPr lang="en-US" sz="2000" dirty="0"/>
              <a:t>aan commissie per boeking aan het boekingsplatform, zijn dat ook variabele kosten.</a:t>
            </a:r>
            <a:endParaRPr lang="en-IE" sz="2000" dirty="0"/>
          </a:p>
        </p:txBody>
      </p:sp>
      <p:sp>
        <p:nvSpPr>
          <p:cNvPr id="26" name="Flowchart: Alternate Process 25">
            <a:extLst>
              <a:ext uri="{FF2B5EF4-FFF2-40B4-BE49-F238E27FC236}">
                <a16:creationId xmlns:a16="http://schemas.microsoft.com/office/drawing/2014/main" id="{66647293-82DB-9E24-30C9-667BB76463A9}"/>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33" name="Connector: Elbow 32">
            <a:extLst>
              <a:ext uri="{FF2B5EF4-FFF2-40B4-BE49-F238E27FC236}">
                <a16:creationId xmlns:a16="http://schemas.microsoft.com/office/drawing/2014/main" id="{C3DA68FC-30FD-E0FD-CBC0-C725424B7E35}"/>
              </a:ext>
            </a:extLst>
          </p:cNvPr>
          <p:cNvCxnSpPr>
            <a:cxnSpLocks/>
            <a:stCxn id="24" idx="1"/>
            <a:endCxn id="25" idx="1"/>
          </p:cNvCxnSpPr>
          <p:nvPr/>
        </p:nvCxnSpPr>
        <p:spPr>
          <a:xfrm rot="10800000" flipH="1" flipV="1">
            <a:off x="817827" y="2127803"/>
            <a:ext cx="642905" cy="1346751"/>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69CAAA-A847-5BCD-828B-5DA732D2B8D5}"/>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4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73EC-108C-F8C3-79EA-728DF6559AF5}"/>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9983DBA6-7AD1-5D1B-5A34-65462706E14D}"/>
              </a:ext>
            </a:extLst>
          </p:cNvPr>
          <p:cNvSpPr/>
          <p:nvPr/>
        </p:nvSpPr>
        <p:spPr>
          <a:xfrm>
            <a:off x="1518060" y="3964617"/>
            <a:ext cx="9964593" cy="94803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4" name="Flowchart: Alternate Process 23">
            <a:extLst>
              <a:ext uri="{FF2B5EF4-FFF2-40B4-BE49-F238E27FC236}">
                <a16:creationId xmlns:a16="http://schemas.microsoft.com/office/drawing/2014/main" id="{5C5E894A-DA14-FADB-E513-741BF6837C7D}"/>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964096F-559E-AF95-1B51-446F419A384A}"/>
              </a:ext>
            </a:extLst>
          </p:cNvPr>
          <p:cNvSpPr>
            <a:spLocks noGrp="1"/>
          </p:cNvSpPr>
          <p:nvPr>
            <p:ph type="body" sz="quarter" idx="16"/>
          </p:nvPr>
        </p:nvSpPr>
        <p:spPr>
          <a:xfrm>
            <a:off x="808104" y="573505"/>
            <a:ext cx="10614687" cy="803654"/>
          </a:xfrm>
        </p:spPr>
        <p:txBody>
          <a:bodyPr/>
          <a:lstStyle/>
          <a:p>
            <a:r>
              <a:rPr lang="en-US" sz="3200" b="1" dirty="0">
                <a:solidFill>
                  <a:srgbClr val="459597"/>
                </a:solidFill>
              </a:rPr>
              <a:t>Bereken uw totale jaarlijkse kosten (TAC)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D1F3C011-B398-883D-27BC-3F5AFEFBDA6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C077539-09B3-669F-078F-5169D8DFD122}"/>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"Hoeveel kost het me eigenlijk om deze zaak een jaar lang te runnen?"</a:t>
            </a:r>
          </a:p>
        </p:txBody>
      </p:sp>
      <p:sp>
        <p:nvSpPr>
          <p:cNvPr id="21" name="Text Placeholder 5">
            <a:extLst>
              <a:ext uri="{FF2B5EF4-FFF2-40B4-BE49-F238E27FC236}">
                <a16:creationId xmlns:a16="http://schemas.microsoft.com/office/drawing/2014/main" id="{2B314E29-5078-D23D-A627-7419635FE615}"/>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t>De totale jaarlijkse kosten </a:t>
            </a:r>
            <a:r>
              <a:rPr lang="en-US" sz="2000" dirty="0"/>
              <a:t>zijn alles wat u in een jaar uitgeeft om uw bedrijf te runnen. Dit omvat zowel vaste kosten (onveranderlijk): huur, verzekering en salarissen, als variabele kosten (per boeking): schoonmaak, wasserij en nutsvoorzieningen.</a:t>
            </a:r>
          </a:p>
        </p:txBody>
      </p:sp>
      <p:sp>
        <p:nvSpPr>
          <p:cNvPr id="25" name="Flowchart: Alternate Process 24">
            <a:extLst>
              <a:ext uri="{FF2B5EF4-FFF2-40B4-BE49-F238E27FC236}">
                <a16:creationId xmlns:a16="http://schemas.microsoft.com/office/drawing/2014/main" id="{430F3230-F7CC-850B-D5CA-ADEAFEB5919F}"/>
              </a:ext>
            </a:extLst>
          </p:cNvPr>
          <p:cNvSpPr/>
          <p:nvPr/>
        </p:nvSpPr>
        <p:spPr>
          <a:xfrm>
            <a:off x="1460733" y="2754095"/>
            <a:ext cx="9964593" cy="10657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Text Placeholder 5">
            <a:extLst>
              <a:ext uri="{FF2B5EF4-FFF2-40B4-BE49-F238E27FC236}">
                <a16:creationId xmlns:a16="http://schemas.microsoft.com/office/drawing/2014/main" id="{C5479C7B-F585-948D-2DE8-CA40CFD13EEA}"/>
              </a:ext>
            </a:extLst>
          </p:cNvPr>
          <p:cNvSpPr txBox="1">
            <a:spLocks/>
          </p:cNvSpPr>
          <p:nvPr/>
        </p:nvSpPr>
        <p:spPr>
          <a:xfrm>
            <a:off x="1693900" y="51770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E96751"/>
                </a:solidFill>
              </a:rPr>
              <a:t>Voorbeeld: </a:t>
            </a:r>
            <a:r>
              <a:rPr lang="en-US" sz="2000" i="1" dirty="0"/>
              <a:t>vaste kosten = € 14.000, variabele kosten per nacht = € 30, geboekte nachten = 200</a:t>
            </a:r>
            <a:r>
              <a:rPr lang="en-US" sz="2000" b="1" dirty="0">
                <a:solidFill>
                  <a:srgbClr val="E96751"/>
                </a:solidFill>
              </a:rPr>
              <a:t>TAC = € 14.000 + (€ 30 × 200) = € 14.000 + € 6.000 = € 20.000  </a:t>
            </a:r>
          </a:p>
          <a:p>
            <a:pPr marL="0" indent="0"/>
            <a:r>
              <a:rPr lang="en-US" sz="2000" dirty="0"/>
              <a:t>"Dit betekent dat het € 20.000 per jaar kost om uw bedrijf te runnen als u 200 boekingen krijgt."</a:t>
            </a:r>
            <a:endParaRPr lang="en-IE" sz="2000" dirty="0"/>
          </a:p>
        </p:txBody>
      </p:sp>
      <p:sp>
        <p:nvSpPr>
          <p:cNvPr id="26" name="Flowchart: Alternate Process 25">
            <a:extLst>
              <a:ext uri="{FF2B5EF4-FFF2-40B4-BE49-F238E27FC236}">
                <a16:creationId xmlns:a16="http://schemas.microsoft.com/office/drawing/2014/main" id="{34D33F8D-FF75-5C04-7613-5EBD458AF7DF}"/>
              </a:ext>
            </a:extLst>
          </p:cNvPr>
          <p:cNvSpPr/>
          <p:nvPr/>
        </p:nvSpPr>
        <p:spPr>
          <a:xfrm>
            <a:off x="1571292" y="5121495"/>
            <a:ext cx="9964593" cy="14086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33" name="Connector: Elbow 32">
            <a:extLst>
              <a:ext uri="{FF2B5EF4-FFF2-40B4-BE49-F238E27FC236}">
                <a16:creationId xmlns:a16="http://schemas.microsoft.com/office/drawing/2014/main" id="{589BDEEB-927B-7FD2-AEDA-AFA644E2F7E7}"/>
              </a:ext>
            </a:extLst>
          </p:cNvPr>
          <p:cNvCxnSpPr>
            <a:cxnSpLocks/>
            <a:stCxn id="24" idx="1"/>
            <a:endCxn id="25" idx="1"/>
          </p:cNvCxnSpPr>
          <p:nvPr/>
        </p:nvCxnSpPr>
        <p:spPr>
          <a:xfrm rot="10800000" flipH="1" flipV="1">
            <a:off x="817827" y="2127804"/>
            <a:ext cx="642905" cy="115917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553069-54B2-18C0-5AD5-930B9502CD80}"/>
              </a:ext>
            </a:extLst>
          </p:cNvPr>
          <p:cNvCxnSpPr>
            <a:cxnSpLocks/>
          </p:cNvCxnSpPr>
          <p:nvPr/>
        </p:nvCxnSpPr>
        <p:spPr>
          <a:xfrm rot="16200000" flipH="1">
            <a:off x="120542" y="4039544"/>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CA98AC7-44A9-1D98-4B9E-4175D4E74DF7}"/>
              </a:ext>
            </a:extLst>
          </p:cNvPr>
          <p:cNvSpPr txBox="1">
            <a:spLocks/>
          </p:cNvSpPr>
          <p:nvPr/>
        </p:nvSpPr>
        <p:spPr>
          <a:xfrm>
            <a:off x="1763485" y="40613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chemeClr val="bg1"/>
                </a:solidFill>
              </a:rPr>
              <a:t>Totale jaarlijkse kosten (TAC) = </a:t>
            </a:r>
            <a:r>
              <a:rPr lang="en-US" sz="2000" dirty="0">
                <a:solidFill>
                  <a:schemeClr val="bg1"/>
                </a:solidFill>
              </a:rPr>
              <a:t>vaste kosten + (variabele kosten per nacht × geboekte nachten) </a:t>
            </a:r>
          </a:p>
        </p:txBody>
      </p:sp>
    </p:spTree>
    <p:extLst>
      <p:ext uri="{BB962C8B-B14F-4D97-AF65-F5344CB8AC3E}">
        <p14:creationId xmlns:p14="http://schemas.microsoft.com/office/powerpoint/2010/main" val="139764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73A8-B319-1187-CE77-F2C77E54BF9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C07B9129-DAD0-807F-B082-26A374355C3F}"/>
              </a:ext>
            </a:extLst>
          </p:cNvPr>
          <p:cNvSpPr/>
          <p:nvPr/>
        </p:nvSpPr>
        <p:spPr>
          <a:xfrm>
            <a:off x="1535908" y="4948518"/>
            <a:ext cx="9964593" cy="1482071"/>
          </a:xfrm>
          <a:prstGeom prst="flowChartAlternateProcess">
            <a:avLst/>
          </a:prstGeom>
          <a:solidFill>
            <a:srgbClr val="086D6E"/>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DD78BB99-BD12-3F0E-8BD8-234CC5FA6A50}"/>
              </a:ext>
            </a:extLst>
          </p:cNvPr>
          <p:cNvSpPr/>
          <p:nvPr/>
        </p:nvSpPr>
        <p:spPr>
          <a:xfrm>
            <a:off x="893003" y="149486"/>
            <a:ext cx="10595240" cy="681515"/>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41DF0B4E-6A63-126C-1CA8-A5E69AB7F9DA}"/>
              </a:ext>
            </a:extLst>
          </p:cNvPr>
          <p:cNvSpPr>
            <a:spLocks noGrp="1"/>
          </p:cNvSpPr>
          <p:nvPr>
            <p:ph type="body" sz="quarter" idx="18"/>
          </p:nvPr>
        </p:nvSpPr>
        <p:spPr>
          <a:xfrm>
            <a:off x="1067764" y="264357"/>
            <a:ext cx="10614687" cy="803653"/>
          </a:xfrm>
        </p:spPr>
        <p:txBody>
          <a:bodyPr/>
          <a:lstStyle/>
          <a:p>
            <a:pPr algn="ctr">
              <a:spcAft>
                <a:spcPts val="600"/>
              </a:spcAft>
            </a:pPr>
            <a:r>
              <a:rPr lang="en-US" sz="2800" i="1" dirty="0">
                <a:solidFill>
                  <a:schemeClr val="bg1"/>
                </a:solidFill>
              </a:rPr>
              <a:t>"Hoeveel nachten verwacht ik dit jaar te boeken?"</a:t>
            </a:r>
          </a:p>
        </p:txBody>
      </p:sp>
      <p:sp>
        <p:nvSpPr>
          <p:cNvPr id="21" name="Text Placeholder 5">
            <a:extLst>
              <a:ext uri="{FF2B5EF4-FFF2-40B4-BE49-F238E27FC236}">
                <a16:creationId xmlns:a16="http://schemas.microsoft.com/office/drawing/2014/main" id="{45B24E01-DED7-DF0D-0725-94766EDE0797}"/>
              </a:ext>
            </a:extLst>
          </p:cNvPr>
          <p:cNvSpPr txBox="1">
            <a:spLocks/>
          </p:cNvSpPr>
          <p:nvPr/>
        </p:nvSpPr>
        <p:spPr>
          <a:xfrm>
            <a:off x="1781333" y="105820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000" dirty="0">
                <a:solidFill>
                  <a:srgbClr val="494949"/>
                </a:solidFill>
              </a:rPr>
              <a:t>Dit helpt u bij het schatten van uw totale variabele kosten en het berekenen van uw werkelijke </a:t>
            </a:r>
            <a:r>
              <a:rPr lang="en-US" sz="2000" b="1" dirty="0">
                <a:solidFill>
                  <a:srgbClr val="494949"/>
                </a:solidFill>
              </a:rPr>
              <a:t>totale jaarlijkse kosten</a:t>
            </a:r>
            <a:r>
              <a:rPr lang="en-US" sz="2000" dirty="0">
                <a:solidFill>
                  <a:srgbClr val="494949"/>
                </a:solidFill>
              </a:rPr>
              <a:t>. U kunt </a:t>
            </a:r>
            <a:r>
              <a:rPr lang="en-US" sz="2000" b="1" dirty="0">
                <a:solidFill>
                  <a:srgbClr val="494949"/>
                </a:solidFill>
              </a:rPr>
              <a:t>dit een "scenarioplanningsformule" noemen </a:t>
            </a:r>
            <a:r>
              <a:rPr lang="en-US" sz="2000" dirty="0">
                <a:solidFill>
                  <a:srgbClr val="494949"/>
                </a:solidFill>
              </a:rPr>
              <a:t>wanneer u deze gebruikt om te onderzoeken hoe </a:t>
            </a:r>
            <a:r>
              <a:rPr lang="en-US" sz="2000" b="1" dirty="0">
                <a:solidFill>
                  <a:srgbClr val="494949"/>
                </a:solidFill>
              </a:rPr>
              <a:t>verschillende aantallen verkochte nachten (bezettingsgraad) </a:t>
            </a:r>
            <a:r>
              <a:rPr lang="en-US" sz="2000" dirty="0">
                <a:solidFill>
                  <a:srgbClr val="494949"/>
                </a:solidFill>
              </a:rPr>
              <a:t>van invloed zijn op uw </a:t>
            </a:r>
            <a:r>
              <a:rPr lang="en-US" sz="2000" b="1" dirty="0">
                <a:solidFill>
                  <a:srgbClr val="494949"/>
                </a:solidFill>
              </a:rPr>
              <a:t>totale jaarlijkse kosten (TAC) </a:t>
            </a:r>
            <a:r>
              <a:rPr lang="en-US" sz="2000" dirty="0">
                <a:solidFill>
                  <a:srgbClr val="494949"/>
                </a:solidFill>
              </a:rPr>
              <a:t>en </a:t>
            </a:r>
            <a:r>
              <a:rPr lang="en-US" sz="2000" b="1" dirty="0">
                <a:solidFill>
                  <a:srgbClr val="494949"/>
                </a:solidFill>
              </a:rPr>
              <a:t>winstgevendheid</a:t>
            </a:r>
            <a:r>
              <a:rPr lang="en-US" sz="2000" dirty="0">
                <a:solidFill>
                  <a:srgbClr val="494949"/>
                </a:solidFill>
              </a:rPr>
              <a:t>. </a:t>
            </a:r>
          </a:p>
          <a:p>
            <a:pPr marL="0" indent="0">
              <a:lnSpc>
                <a:spcPct val="100000"/>
              </a:lnSpc>
              <a:spcBef>
                <a:spcPts val="0"/>
              </a:spcBef>
              <a:spcAft>
                <a:spcPts val="600"/>
              </a:spcAft>
            </a:pPr>
            <a:r>
              <a:rPr lang="en-US" sz="2000" b="1" dirty="0">
                <a:solidFill>
                  <a:srgbClr val="E96751"/>
                </a:solidFill>
              </a:rPr>
              <a:t>Voorbeeld: </a:t>
            </a:r>
            <a:r>
              <a:rPr lang="en-US" sz="2000" i="1" dirty="0">
                <a:solidFill>
                  <a:srgbClr val="494949"/>
                </a:solidFill>
              </a:rPr>
              <a:t>"Wat als ik maar 150 boekingen krijg?". "Wat als ik mijn tarieven verhoog naar € 165?". "Wat gebeurt er als de schoonmaakkosten stijgen?"</a:t>
            </a:r>
          </a:p>
          <a:p>
            <a:pPr marL="342900" indent="-342900">
              <a:lnSpc>
                <a:spcPct val="100000"/>
              </a:lnSpc>
              <a:spcBef>
                <a:spcPts val="0"/>
              </a:spcBef>
              <a:spcAft>
                <a:spcPts val="600"/>
              </a:spcAft>
              <a:buFont typeface="Arial" panose="020B0604020202020204" pitchFamily="34" charset="0"/>
              <a:buChar char="•"/>
            </a:pPr>
            <a:r>
              <a:rPr lang="en-US" sz="2000" b="1" dirty="0">
                <a:solidFill>
                  <a:srgbClr val="E96751"/>
                </a:solidFill>
              </a:rPr>
              <a:t>Vaste kosten (FC): </a:t>
            </a:r>
            <a:r>
              <a:rPr lang="en-US" sz="2000" dirty="0">
                <a:solidFill>
                  <a:srgbClr val="494949"/>
                </a:solidFill>
              </a:rPr>
              <a:t>Kosten die hetzelfde blijven, ongeacht het aantal geboekte nachten (bijv. verzekering, huur, software)</a:t>
            </a:r>
          </a:p>
          <a:p>
            <a:pPr marL="342900" indent="-342900">
              <a:lnSpc>
                <a:spcPct val="100000"/>
              </a:lnSpc>
              <a:spcBef>
                <a:spcPts val="0"/>
              </a:spcBef>
              <a:spcAft>
                <a:spcPts val="600"/>
              </a:spcAft>
              <a:buFont typeface="Arial" panose="020B0604020202020204" pitchFamily="34" charset="0"/>
              <a:buChar char="•"/>
            </a:pPr>
            <a:r>
              <a:rPr lang="en-US" sz="2000" b="1" dirty="0">
                <a:solidFill>
                  <a:srgbClr val="E96751"/>
                </a:solidFill>
              </a:rPr>
              <a:t>Variabele kosten (VC × N): </a:t>
            </a:r>
            <a:r>
              <a:rPr lang="en-US" sz="2000" dirty="0">
                <a:solidFill>
                  <a:srgbClr val="494949"/>
                </a:solidFill>
              </a:rPr>
              <a:t>kosten die veranderen afhankelijk van het aantal geboekte nachten (bijv. schoonmaak, wasserij, ontbijt)</a:t>
            </a:r>
          </a:p>
          <a:p>
            <a:pPr marL="342900" indent="-342900">
              <a:lnSpc>
                <a:spcPct val="100000"/>
              </a:lnSpc>
              <a:spcBef>
                <a:spcPts val="0"/>
              </a:spcBef>
              <a:spcAft>
                <a:spcPts val="600"/>
              </a:spcAft>
              <a:buFont typeface="Arial" panose="020B0604020202020204" pitchFamily="34" charset="0"/>
              <a:buChar char="•"/>
            </a:pPr>
            <a:endParaRPr lang="en-US" sz="2000" dirty="0">
              <a:solidFill>
                <a:srgbClr val="494949"/>
              </a:solidFill>
            </a:endParaRPr>
          </a:p>
        </p:txBody>
      </p:sp>
      <p:sp>
        <p:nvSpPr>
          <p:cNvPr id="25" name="Flowchart: Alternate Process 24">
            <a:extLst>
              <a:ext uri="{FF2B5EF4-FFF2-40B4-BE49-F238E27FC236}">
                <a16:creationId xmlns:a16="http://schemas.microsoft.com/office/drawing/2014/main" id="{6E8066D0-6E57-F32D-4561-D54DC82BA60F}"/>
              </a:ext>
            </a:extLst>
          </p:cNvPr>
          <p:cNvSpPr/>
          <p:nvPr/>
        </p:nvSpPr>
        <p:spPr>
          <a:xfrm>
            <a:off x="1535908" y="1025330"/>
            <a:ext cx="9964593" cy="3824575"/>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cxnSp>
        <p:nvCxnSpPr>
          <p:cNvPr id="33" name="Connector: Elbow 32">
            <a:extLst>
              <a:ext uri="{FF2B5EF4-FFF2-40B4-BE49-F238E27FC236}">
                <a16:creationId xmlns:a16="http://schemas.microsoft.com/office/drawing/2014/main" id="{7753A804-E34E-E97A-8BB6-2D45C79FE691}"/>
              </a:ext>
            </a:extLst>
          </p:cNvPr>
          <p:cNvCxnSpPr>
            <a:cxnSpLocks/>
            <a:stCxn id="24" idx="1"/>
            <a:endCxn id="25" idx="1"/>
          </p:cNvCxnSpPr>
          <p:nvPr/>
        </p:nvCxnSpPr>
        <p:spPr>
          <a:xfrm rot="10800000" flipH="1" flipV="1">
            <a:off x="893002" y="490244"/>
            <a:ext cx="642905" cy="244737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86467E3-D1FE-0930-8482-A5F6785757B7}"/>
              </a:ext>
            </a:extLst>
          </p:cNvPr>
          <p:cNvCxnSpPr>
            <a:cxnSpLocks/>
          </p:cNvCxnSpPr>
          <p:nvPr/>
        </p:nvCxnSpPr>
        <p:spPr>
          <a:xfrm rot="16200000" flipH="1">
            <a:off x="140437" y="36901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59DFD804-C70B-5C33-B01E-E559D3AD21BC}"/>
              </a:ext>
            </a:extLst>
          </p:cNvPr>
          <p:cNvSpPr txBox="1">
            <a:spLocks/>
          </p:cNvSpPr>
          <p:nvPr/>
        </p:nvSpPr>
        <p:spPr>
          <a:xfrm>
            <a:off x="1781333" y="513844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Totale jaarlijkse kosten </a:t>
            </a:r>
            <a:r>
              <a:rPr lang="en-US" dirty="0">
                <a:solidFill>
                  <a:schemeClr val="bg1"/>
                </a:solidFill>
              </a:rPr>
              <a:t>= vaste kosten + (variabele kosten per eenheid × aantal verkochte/gebruikte eenheden)</a:t>
            </a:r>
          </a:p>
          <a:p>
            <a:pPr marL="0" indent="0">
              <a:spcAft>
                <a:spcPts val="600"/>
              </a:spcAft>
            </a:pPr>
            <a:r>
              <a:rPr lang="en-US" dirty="0">
                <a:solidFill>
                  <a:schemeClr val="bg1"/>
                </a:solidFill>
              </a:rPr>
              <a:t>In dit geval is dat: TAC = FC + (VC × N) waarbij N = aantal bezette nachten</a:t>
            </a:r>
          </a:p>
        </p:txBody>
      </p:sp>
    </p:spTree>
    <p:extLst>
      <p:ext uri="{BB962C8B-B14F-4D97-AF65-F5344CB8AC3E}">
        <p14:creationId xmlns:p14="http://schemas.microsoft.com/office/powerpoint/2010/main" val="36081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Het haalbaar maken </a:t>
            </a:r>
            <a:r>
              <a:rPr lang="en-US" sz="2400" dirty="0">
                <a:solidFill>
                  <a:srgbClr val="E96751"/>
                </a:solidFill>
              </a:rPr>
              <a:t>- De financiële basis leggen voor een levensvatbaar accommodatiebedrijf</a:t>
            </a: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385017"/>
            <a:ext cx="5701262" cy="4671588"/>
          </a:xfrm>
        </p:spPr>
        <p:txBody>
          <a:bodyPr/>
          <a:lstStyle/>
          <a:p>
            <a:pPr marL="0" indent="0"/>
            <a:r>
              <a:rPr lang="en-US" sz="2000" dirty="0"/>
              <a:t>Financieel succes in alternatieve toeristische accommodatie komt niet zomaar uit de lucht vallen – het wordt opgebouwd door middel van een goed doordachte planning, slimme prijsstelling en duurzame praktijken. Deze module introduceert de kernprincipes van financieel management om u te helpen een veerkrachtig en winstgevend bedrijf op te bouwen, of u nu net begint of een bestaande onderneming wilt versterken. Van het kiezen van het juiste bedrijfsmodel en het identificeren van inkomstenbronnen tot het begrijpen van kosten, prijsstrategieën en risicobeheer op lange termijn: deze module biedt een stappenplan voor het creëren van een financieel levensvatbaar en waardegedreven accommodatieaanbod.</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8 (deel 1) Overzicht</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494949"/>
                </a:solidFill>
              </a:rPr>
              <a:t>Begrijp de rol en het belang van </a:t>
            </a:r>
            <a:r>
              <a:rPr lang="en-US" sz="1600" b="1" dirty="0">
                <a:solidFill>
                  <a:srgbClr val="494949"/>
                </a:solidFill>
              </a:rPr>
              <a:t>financieel beheer </a:t>
            </a:r>
            <a:r>
              <a:rPr lang="en-US" sz="1600" dirty="0">
                <a:solidFill>
                  <a:srgbClr val="494949"/>
                </a:solidFill>
              </a:rPr>
              <a:t>in toeristische accommodatiebedrijven.</a:t>
            </a:r>
          </a:p>
          <a:p>
            <a:pPr marL="285750" indent="-285750">
              <a:buFont typeface="Arial" panose="020B0604020202020204" pitchFamily="34" charset="0"/>
              <a:buChar char="•"/>
            </a:pPr>
            <a:r>
              <a:rPr lang="en-US" sz="1600" dirty="0">
                <a:solidFill>
                  <a:srgbClr val="494949"/>
                </a:solidFill>
              </a:rPr>
              <a:t>Definieer uw </a:t>
            </a:r>
            <a:r>
              <a:rPr lang="en-US" sz="1600" b="1" dirty="0">
                <a:solidFill>
                  <a:srgbClr val="494949"/>
                </a:solidFill>
              </a:rPr>
              <a:t>accommodatiebedrijfsmodel in financiële termen</a:t>
            </a:r>
            <a:r>
              <a:rPr lang="en-US" sz="1600" dirty="0">
                <a:solidFill>
                  <a:srgbClr val="494949"/>
                </a:solidFill>
              </a:rPr>
              <a:t>, afgestemd op uw waarden, locatie en markt.</a:t>
            </a:r>
          </a:p>
          <a:p>
            <a:pPr marL="285750" indent="-285750">
              <a:buFont typeface="Arial" panose="020B0604020202020204" pitchFamily="34" charset="0"/>
              <a:buChar char="•"/>
            </a:pPr>
            <a:r>
              <a:rPr lang="en-US" sz="1600" dirty="0">
                <a:solidFill>
                  <a:srgbClr val="494949"/>
                </a:solidFill>
              </a:rPr>
              <a:t>Erken het verschil tussen verschillende </a:t>
            </a:r>
            <a:r>
              <a:rPr lang="en-US" sz="1600" b="1" dirty="0">
                <a:solidFill>
                  <a:srgbClr val="494949"/>
                </a:solidFill>
              </a:rPr>
              <a:t>eigendomsstructuren </a:t>
            </a:r>
            <a:r>
              <a:rPr lang="en-US" sz="1600" dirty="0">
                <a:solidFill>
                  <a:srgbClr val="494949"/>
                </a:solidFill>
              </a:rPr>
              <a:t>en wat deze betekenen voor financiering en bedrijfsvoering.</a:t>
            </a:r>
          </a:p>
          <a:p>
            <a:pPr marL="285750" indent="-285750">
              <a:buFont typeface="Arial" panose="020B0604020202020204" pitchFamily="34" charset="0"/>
              <a:buChar char="•"/>
            </a:pPr>
            <a:r>
              <a:rPr lang="en-US" sz="1600" dirty="0">
                <a:solidFill>
                  <a:srgbClr val="494949"/>
                </a:solidFill>
              </a:rPr>
              <a:t>Identificeer </a:t>
            </a:r>
            <a:r>
              <a:rPr lang="en-US" sz="1600" b="1" dirty="0">
                <a:solidFill>
                  <a:srgbClr val="494949"/>
                </a:solidFill>
              </a:rPr>
              <a:t>primaire en secundaire inkomstenstromen </a:t>
            </a:r>
            <a:r>
              <a:rPr lang="en-US" sz="1600" dirty="0">
                <a:solidFill>
                  <a:srgbClr val="494949"/>
                </a:solidFill>
              </a:rPr>
              <a:t>om een veerkrachtigere inkomstenstrategie op te bouwen.</a:t>
            </a:r>
          </a:p>
          <a:p>
            <a:pPr marL="285750" indent="-285750">
              <a:buFont typeface="Arial" panose="020B0604020202020204" pitchFamily="34" charset="0"/>
              <a:buChar char="•"/>
            </a:pPr>
            <a:r>
              <a:rPr lang="en-US" sz="1600" dirty="0">
                <a:solidFill>
                  <a:srgbClr val="494949"/>
                </a:solidFill>
              </a:rPr>
              <a:t>Breng uw </a:t>
            </a:r>
            <a:r>
              <a:rPr lang="en-US" sz="1600" b="1" dirty="0">
                <a:solidFill>
                  <a:srgbClr val="494949"/>
                </a:solidFill>
              </a:rPr>
              <a:t>winstpotentieel</a:t>
            </a:r>
            <a:r>
              <a:rPr lang="en-US" sz="1600" dirty="0">
                <a:solidFill>
                  <a:srgbClr val="494949"/>
                </a:solidFill>
              </a:rPr>
              <a:t> in kaart op basis van capaciteit, seizoensgebondenheid en aangeboden diensten.</a:t>
            </a:r>
          </a:p>
          <a:p>
            <a:pPr marL="285750" indent="-285750">
              <a:buFont typeface="Arial" panose="020B0604020202020204" pitchFamily="34" charset="0"/>
              <a:buChar char="•"/>
            </a:pPr>
            <a:r>
              <a:rPr lang="en-US" sz="1600" dirty="0">
                <a:solidFill>
                  <a:srgbClr val="494949"/>
                </a:solidFill>
              </a:rPr>
              <a:t>Begin </a:t>
            </a:r>
            <a:r>
              <a:rPr lang="en-US" sz="1600" b="1" dirty="0">
                <a:solidFill>
                  <a:srgbClr val="494949"/>
                </a:solidFill>
              </a:rPr>
              <a:t>met het nemen van weloverwogen, strategische beslissingen </a:t>
            </a:r>
            <a:r>
              <a:rPr lang="en-US" sz="1600" dirty="0">
                <a:solidFill>
                  <a:srgbClr val="494949"/>
                </a:solidFill>
              </a:rPr>
              <a:t>die de levensvatbaarheid van uw bedrijf op lange termijn ondersteunen.</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Leerresultaten</a:t>
            </a:r>
          </a:p>
        </p:txBody>
      </p:sp>
    </p:spTree>
    <p:extLst>
      <p:ext uri="{BB962C8B-B14F-4D97-AF65-F5344CB8AC3E}">
        <p14:creationId xmlns:p14="http://schemas.microsoft.com/office/powerpoint/2010/main" val="397996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FBA1-9898-9E90-E2C2-D7B5FD4AD918}"/>
            </a:ext>
          </a:extLst>
        </p:cNvPr>
        <p:cNvGrpSpPr/>
        <p:nvPr/>
      </p:nvGrpSpPr>
      <p:grpSpPr>
        <a:xfrm>
          <a:off x="0" y="0"/>
          <a:ext cx="0" cy="0"/>
          <a:chOff x="0" y="0"/>
          <a:chExt cx="0" cy="0"/>
        </a:xfrm>
      </p:grpSpPr>
      <p:pic>
        <p:nvPicPr>
          <p:cNvPr id="10" name="Picture Placeholder 9" descr="Hands writing on papers and calculator&#10;&#10;AI-generated content may be incorrect.">
            <a:extLst>
              <a:ext uri="{FF2B5EF4-FFF2-40B4-BE49-F238E27FC236}">
                <a16:creationId xmlns:a16="http://schemas.microsoft.com/office/drawing/2014/main" id="{A32B541E-0891-3264-BF56-404C4A1E493B}"/>
              </a:ext>
            </a:extLst>
          </p:cNvPr>
          <p:cNvPicPr>
            <a:picLocks noGrp="1" noChangeAspect="1"/>
          </p:cNvPicPr>
          <p:nvPr>
            <p:ph type="pic" sz="quarter" idx="22"/>
          </p:nvPr>
        </p:nvPicPr>
        <p:blipFill>
          <a:blip r:embed="rId2"/>
          <a:srcRect t="2981" b="2981"/>
          <a:stretch>
            <a:fillRect/>
          </a:stretch>
        </p:blipFill>
        <p:spPr/>
      </p:pic>
      <p:sp>
        <p:nvSpPr>
          <p:cNvPr id="8" name="Text Placeholder 7">
            <a:extLst>
              <a:ext uri="{FF2B5EF4-FFF2-40B4-BE49-F238E27FC236}">
                <a16:creationId xmlns:a16="http://schemas.microsoft.com/office/drawing/2014/main" id="{788B9B13-8488-36FA-1576-D3EB7B309A5B}"/>
              </a:ext>
            </a:extLst>
          </p:cNvPr>
          <p:cNvSpPr>
            <a:spLocks noGrp="1"/>
          </p:cNvSpPr>
          <p:nvPr>
            <p:ph type="body" sz="quarter" idx="23"/>
          </p:nvPr>
        </p:nvSpPr>
        <p:spPr>
          <a:xfrm>
            <a:off x="229231" y="4900396"/>
            <a:ext cx="11633236" cy="1248936"/>
          </a:xfrm>
        </p:spPr>
        <p:txBody>
          <a:bodyPr/>
          <a:lstStyle/>
          <a:p>
            <a:pPr algn="ctr"/>
            <a:r>
              <a:rPr lang="en-US" sz="2400" b="1" dirty="0">
                <a:solidFill>
                  <a:srgbClr val="595959"/>
                </a:solidFill>
              </a:rPr>
              <a:t>Weet wat uw kosten per nacht </a:t>
            </a:r>
            <a:r>
              <a:rPr lang="en-US" sz="2400" dirty="0">
                <a:solidFill>
                  <a:srgbClr val="595959"/>
                </a:solidFill>
              </a:rPr>
              <a:t>zijn (bereken de minimumkosten)</a:t>
            </a:r>
          </a:p>
          <a:p>
            <a:pPr algn="ctr"/>
            <a:r>
              <a:rPr lang="en-US" sz="2400" dirty="0"/>
              <a:t>Bereken uw minimaal haalbare nachttarief en zorg ervoor dat uw prijzen gebaseerd zijn op de werkelijke kosten.</a:t>
            </a:r>
            <a:endParaRPr lang="en-US" sz="2400" dirty="0">
              <a:solidFill>
                <a:srgbClr val="595959"/>
              </a:solidFill>
            </a:endParaRPr>
          </a:p>
          <a:p>
            <a:pPr algn="ctr"/>
            <a:r>
              <a:rPr lang="en-US" sz="2400" i="1" dirty="0">
                <a:solidFill>
                  <a:srgbClr val="E96751"/>
                </a:solidFill>
              </a:rPr>
              <a:t>Wat </a:t>
            </a:r>
            <a:r>
              <a:rPr lang="en-US" sz="2400" b="1" i="1" dirty="0">
                <a:solidFill>
                  <a:srgbClr val="E96751"/>
                </a:solidFill>
              </a:rPr>
              <a:t>kost</a:t>
            </a:r>
            <a:r>
              <a:rPr lang="en-US" sz="2400" i="1" dirty="0">
                <a:solidFill>
                  <a:srgbClr val="E96751"/>
                </a:solidFill>
              </a:rPr>
              <a:t> elke nacht </a:t>
            </a:r>
            <a:r>
              <a:rPr lang="en-US" sz="2400" b="1" i="1" dirty="0">
                <a:solidFill>
                  <a:srgbClr val="E96751"/>
                </a:solidFill>
              </a:rPr>
              <a:t>u, of deze nu wordt verkocht of niet</a:t>
            </a:r>
            <a:r>
              <a:rPr lang="en-US" sz="2400" i="1" dirty="0">
                <a:solidFill>
                  <a:srgbClr val="E96751"/>
                </a:solidFill>
              </a:rPr>
              <a:t>? </a:t>
            </a:r>
          </a:p>
          <a:p>
            <a:pPr algn="ctr"/>
            <a:r>
              <a:rPr lang="en-US" sz="2400" i="1" dirty="0">
                <a:solidFill>
                  <a:srgbClr val="E96751"/>
                </a:solidFill>
              </a:rPr>
              <a:t> Wat is het </a:t>
            </a:r>
            <a:r>
              <a:rPr lang="en-US" sz="2400" b="1" i="1" dirty="0">
                <a:solidFill>
                  <a:srgbClr val="E96751"/>
                </a:solidFill>
              </a:rPr>
              <a:t>minimum dat u moet vragen </a:t>
            </a:r>
            <a:r>
              <a:rPr lang="en-US" sz="2400" i="1" dirty="0">
                <a:solidFill>
                  <a:srgbClr val="E96751"/>
                </a:solidFill>
              </a:rPr>
              <a:t>om geen verlies te lijden?</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B37DA7C-C311-4EB4-86DA-D5101ACE5DCA}"/>
              </a:ext>
            </a:extLst>
          </p:cNvPr>
          <p:cNvSpPr>
            <a:spLocks noGrp="1"/>
          </p:cNvSpPr>
          <p:nvPr>
            <p:ph type="body" sz="quarter" idx="18"/>
          </p:nvPr>
        </p:nvSpPr>
        <p:spPr/>
        <p:txBody>
          <a:bodyPr/>
          <a:lstStyle/>
          <a:p>
            <a:pPr algn="r"/>
            <a:r>
              <a:rPr lang="en-US" b="0" dirty="0"/>
              <a:t>Weet wat uw kosten per nacht zijn</a:t>
            </a:r>
            <a:endParaRPr lang="en-IE" b="0" dirty="0"/>
          </a:p>
        </p:txBody>
      </p:sp>
      <p:sp>
        <p:nvSpPr>
          <p:cNvPr id="6" name="Text Placeholder 5">
            <a:extLst>
              <a:ext uri="{FF2B5EF4-FFF2-40B4-BE49-F238E27FC236}">
                <a16:creationId xmlns:a16="http://schemas.microsoft.com/office/drawing/2014/main" id="{AD13AB17-A27B-CF12-F9B1-5DE820CE1CEE}"/>
              </a:ext>
            </a:extLst>
          </p:cNvPr>
          <p:cNvSpPr>
            <a:spLocks noGrp="1"/>
          </p:cNvSpPr>
          <p:nvPr>
            <p:ph type="body" sz="quarter" idx="19"/>
          </p:nvPr>
        </p:nvSpPr>
        <p:spPr/>
        <p:txBody>
          <a:bodyPr/>
          <a:lstStyle/>
          <a:p>
            <a:pPr algn="r"/>
            <a:r>
              <a:rPr lang="en-IE" sz="4000" dirty="0"/>
              <a:t>Sectie 5</a:t>
            </a:r>
          </a:p>
        </p:txBody>
      </p:sp>
    </p:spTree>
    <p:extLst>
      <p:ext uri="{BB962C8B-B14F-4D97-AF65-F5344CB8AC3E}">
        <p14:creationId xmlns:p14="http://schemas.microsoft.com/office/powerpoint/2010/main" val="148361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6DEE6C-8C29-124C-2A0F-F48387A0ACCD}"/>
              </a:ext>
            </a:extLst>
          </p:cNvPr>
          <p:cNvSpPr>
            <a:spLocks noGrp="1"/>
          </p:cNvSpPr>
          <p:nvPr>
            <p:ph type="body" sz="quarter" idx="16"/>
          </p:nvPr>
        </p:nvSpPr>
        <p:spPr>
          <a:xfrm>
            <a:off x="788657" y="225022"/>
            <a:ext cx="10614687" cy="803654"/>
          </a:xfrm>
        </p:spPr>
        <p:txBody>
          <a:bodyPr/>
          <a:lstStyle/>
          <a:p>
            <a:r>
              <a:rPr lang="en-IE" dirty="0">
                <a:solidFill>
                  <a:srgbClr val="418D8F"/>
                </a:solidFill>
              </a:rPr>
              <a:t>Weet wat uw nachtelijke kosten zijn</a:t>
            </a:r>
            <a:endParaRPr lang="en-US" dirty="0">
              <a:solidFill>
                <a:srgbClr val="418D8F"/>
              </a:solidFill>
            </a:endParaRPr>
          </a:p>
          <a:p>
            <a:endParaRPr lang="en-IE" dirty="0">
              <a:solidFill>
                <a:srgbClr val="418D8F"/>
              </a:solidFill>
            </a:endParaRPr>
          </a:p>
        </p:txBody>
      </p:sp>
      <p:sp>
        <p:nvSpPr>
          <p:cNvPr id="10" name="Flowchart: Alternate Process 9">
            <a:extLst>
              <a:ext uri="{FF2B5EF4-FFF2-40B4-BE49-F238E27FC236}">
                <a16:creationId xmlns:a16="http://schemas.microsoft.com/office/drawing/2014/main" id="{322F6B06-E191-DF9D-48AD-C8DC8335E0FE}"/>
              </a:ext>
            </a:extLst>
          </p:cNvPr>
          <p:cNvSpPr/>
          <p:nvPr/>
        </p:nvSpPr>
        <p:spPr>
          <a:xfrm>
            <a:off x="709178" y="897063"/>
            <a:ext cx="10694165" cy="2238375"/>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sp>
        <p:nvSpPr>
          <p:cNvPr id="15" name="Slide Number Placeholder 5">
            <a:extLst>
              <a:ext uri="{FF2B5EF4-FFF2-40B4-BE49-F238E27FC236}">
                <a16:creationId xmlns:a16="http://schemas.microsoft.com/office/drawing/2014/main" id="{F7BE5E7C-B781-6EB4-C36C-A28124C50A21}"/>
              </a:ext>
            </a:extLst>
          </p:cNvPr>
          <p:cNvSpPr txBox="1">
            <a:spLocks/>
          </p:cNvSpPr>
          <p:nvPr/>
        </p:nvSpPr>
        <p:spPr>
          <a:xfrm>
            <a:off x="10541517" y="2728621"/>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2000" smtClean="0"/>
              <a:t>21</a:t>
            </a:fld>
            <a:endParaRPr lang="fr-CA" sz="2000" dirty="0"/>
          </a:p>
        </p:txBody>
      </p:sp>
      <p:sp>
        <p:nvSpPr>
          <p:cNvPr id="11" name="TextBox 10">
            <a:extLst>
              <a:ext uri="{FF2B5EF4-FFF2-40B4-BE49-F238E27FC236}">
                <a16:creationId xmlns:a16="http://schemas.microsoft.com/office/drawing/2014/main" id="{6EFA5AEC-9959-EF4E-BD80-071D3393FB4C}"/>
              </a:ext>
            </a:extLst>
          </p:cNvPr>
          <p:cNvSpPr txBox="1"/>
          <p:nvPr/>
        </p:nvSpPr>
        <p:spPr>
          <a:xfrm>
            <a:off x="1194954" y="965021"/>
            <a:ext cx="9490308" cy="2246769"/>
          </a:xfrm>
          <a:prstGeom prst="rect">
            <a:avLst/>
          </a:prstGeom>
          <a:noFill/>
        </p:spPr>
        <p:txBody>
          <a:bodyPr wrap="square">
            <a:spAutoFit/>
          </a:bodyPr>
          <a:lstStyle/>
          <a:p>
            <a:r>
              <a:rPr lang="en-US" sz="2000" b="1" dirty="0">
                <a:solidFill>
                  <a:schemeClr val="bg1"/>
                </a:solidFill>
              </a:rPr>
              <a:t>Hoe te berekenen:</a:t>
            </a:r>
          </a:p>
          <a:p>
            <a:r>
              <a:rPr lang="en-US" sz="2000" b="1" dirty="0">
                <a:solidFill>
                  <a:schemeClr val="bg1"/>
                </a:solidFill>
              </a:rPr>
              <a:t>Nachtelijke kosten </a:t>
            </a:r>
            <a:r>
              <a:rPr lang="en-US" sz="2000" dirty="0">
                <a:solidFill>
                  <a:schemeClr val="bg1"/>
                </a:solidFill>
              </a:rPr>
              <a:t>= (jaarlijkse vaste kosten ÷ boekbare nachten) + variabele kosten per nacht</a:t>
            </a:r>
            <a:br>
              <a:rPr lang="en-US" sz="2000" b="1" dirty="0">
                <a:solidFill>
                  <a:schemeClr val="bg1"/>
                </a:solidFill>
              </a:rPr>
            </a:br>
            <a:r>
              <a:rPr lang="en-US" sz="2000" b="1" dirty="0">
                <a:solidFill>
                  <a:schemeClr val="bg1"/>
                </a:solidFill>
              </a:rPr>
              <a:t>Stap 1: </a:t>
            </a:r>
            <a:r>
              <a:rPr lang="en-US" sz="2000" dirty="0">
                <a:solidFill>
                  <a:schemeClr val="bg1"/>
                </a:solidFill>
              </a:rPr>
              <a:t>Tel uw </a:t>
            </a:r>
            <a:r>
              <a:rPr lang="en-US" sz="2000" b="1" dirty="0">
                <a:solidFill>
                  <a:schemeClr val="bg1"/>
                </a:solidFill>
              </a:rPr>
              <a:t>vaste jaarlijkse kosten </a:t>
            </a:r>
            <a:r>
              <a:rPr lang="en-US" sz="2000" dirty="0">
                <a:solidFill>
                  <a:schemeClr val="bg1"/>
                </a:solidFill>
              </a:rPr>
              <a:t>bij elkaar op (verzekering, nutsvoorzieningen, marketing)</a:t>
            </a:r>
            <a:br>
              <a:rPr lang="en-US" sz="2000" dirty="0">
                <a:solidFill>
                  <a:schemeClr val="bg1"/>
                </a:solidFill>
              </a:rPr>
            </a:br>
            <a:r>
              <a:rPr lang="en-US" sz="2000" b="1" dirty="0">
                <a:solidFill>
                  <a:schemeClr val="bg1"/>
                </a:solidFill>
              </a:rPr>
              <a:t>Stap 2: </a:t>
            </a:r>
            <a:r>
              <a:rPr lang="en-US" sz="2000" dirty="0">
                <a:solidFill>
                  <a:schemeClr val="bg1"/>
                </a:solidFill>
              </a:rPr>
              <a:t>Maak een schatting van uw </a:t>
            </a:r>
            <a:r>
              <a:rPr lang="en-US" sz="2000" b="1" dirty="0">
                <a:solidFill>
                  <a:schemeClr val="bg1"/>
                </a:solidFill>
              </a:rPr>
              <a:t>variabele kosten per nacht </a:t>
            </a:r>
            <a:r>
              <a:rPr lang="en-US" sz="2000" dirty="0">
                <a:solidFill>
                  <a:schemeClr val="bg1"/>
                </a:solidFill>
              </a:rPr>
              <a:t>(schoonmaak, ontbijt)</a:t>
            </a:r>
            <a:br>
              <a:rPr lang="en-US" sz="2000" dirty="0">
                <a:solidFill>
                  <a:schemeClr val="bg1"/>
                </a:solidFill>
              </a:rPr>
            </a:br>
            <a:r>
              <a:rPr lang="en-US" sz="2000" b="1" dirty="0">
                <a:solidFill>
                  <a:schemeClr val="bg1"/>
                </a:solidFill>
              </a:rPr>
              <a:t>Stap 3: </a:t>
            </a:r>
            <a:r>
              <a:rPr lang="en-US" sz="2000" dirty="0">
                <a:solidFill>
                  <a:schemeClr val="bg1"/>
                </a:solidFill>
              </a:rPr>
              <a:t>Maak een schatting van uw </a:t>
            </a:r>
            <a:r>
              <a:rPr lang="en-US" sz="2000" b="1" dirty="0">
                <a:solidFill>
                  <a:schemeClr val="bg1"/>
                </a:solidFill>
              </a:rPr>
              <a:t>boekbare nachten per jaar </a:t>
            </a:r>
            <a:r>
              <a:rPr lang="en-US" sz="2000" dirty="0">
                <a:solidFill>
                  <a:schemeClr val="bg1"/>
                </a:solidFill>
              </a:rPr>
              <a:t>(bijv. 60% van 365 = 219)</a:t>
            </a:r>
          </a:p>
        </p:txBody>
      </p:sp>
      <p:sp>
        <p:nvSpPr>
          <p:cNvPr id="12" name="Flowchart: Alternate Process 11">
            <a:extLst>
              <a:ext uri="{FF2B5EF4-FFF2-40B4-BE49-F238E27FC236}">
                <a16:creationId xmlns:a16="http://schemas.microsoft.com/office/drawing/2014/main" id="{CFCF8DAC-453D-ED27-4B21-35B1C914FD6E}"/>
              </a:ext>
            </a:extLst>
          </p:cNvPr>
          <p:cNvSpPr/>
          <p:nvPr/>
        </p:nvSpPr>
        <p:spPr>
          <a:xfrm>
            <a:off x="662248" y="3386928"/>
            <a:ext cx="10595356" cy="202574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sp>
        <p:nvSpPr>
          <p:cNvPr id="13" name="Slide Number Placeholder 5">
            <a:extLst>
              <a:ext uri="{FF2B5EF4-FFF2-40B4-BE49-F238E27FC236}">
                <a16:creationId xmlns:a16="http://schemas.microsoft.com/office/drawing/2014/main" id="{55BD881A-B6FE-CFC1-2A96-ABB203E3EA9D}"/>
              </a:ext>
            </a:extLst>
          </p:cNvPr>
          <p:cNvSpPr txBox="1">
            <a:spLocks/>
          </p:cNvSpPr>
          <p:nvPr/>
        </p:nvSpPr>
        <p:spPr>
          <a:xfrm>
            <a:off x="11100006" y="6666754"/>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2000" smtClean="0"/>
              <a:t>21</a:t>
            </a:fld>
            <a:endParaRPr lang="fr-CA" sz="2000" dirty="0"/>
          </a:p>
        </p:txBody>
      </p:sp>
      <p:sp>
        <p:nvSpPr>
          <p:cNvPr id="14" name="TextBox 13">
            <a:extLst>
              <a:ext uri="{FF2B5EF4-FFF2-40B4-BE49-F238E27FC236}">
                <a16:creationId xmlns:a16="http://schemas.microsoft.com/office/drawing/2014/main" id="{EE658C9D-9EA2-09C9-232A-4D9D5168A379}"/>
              </a:ext>
            </a:extLst>
          </p:cNvPr>
          <p:cNvSpPr txBox="1"/>
          <p:nvPr/>
        </p:nvSpPr>
        <p:spPr>
          <a:xfrm>
            <a:off x="1069209" y="3361824"/>
            <a:ext cx="10188395" cy="1938992"/>
          </a:xfrm>
          <a:prstGeom prst="rect">
            <a:avLst/>
          </a:prstGeom>
          <a:noFill/>
        </p:spPr>
        <p:txBody>
          <a:bodyPr wrap="square">
            <a:spAutoFit/>
          </a:bodyPr>
          <a:lstStyle/>
          <a:p>
            <a:r>
              <a:rPr lang="en-US" sz="2000" b="1" dirty="0">
                <a:solidFill>
                  <a:schemeClr val="bg1"/>
                </a:solidFill>
              </a:rPr>
              <a:t>Voorbeeld:</a:t>
            </a:r>
          </a:p>
          <a:p>
            <a:r>
              <a:rPr lang="en-US" sz="2000" b="1" dirty="0">
                <a:solidFill>
                  <a:schemeClr val="bg1"/>
                </a:solidFill>
              </a:rPr>
              <a:t>Kosten per nacht </a:t>
            </a:r>
            <a:r>
              <a:rPr lang="en-US" sz="2000" dirty="0">
                <a:solidFill>
                  <a:schemeClr val="bg1"/>
                </a:solidFill>
              </a:rPr>
              <a:t>= (vaste jaarlijkse kosten ÷ boekbare nachten) + variabele kosten per nacht</a:t>
            </a:r>
            <a:br>
              <a:rPr lang="en-US" sz="2000" b="1" dirty="0">
                <a:solidFill>
                  <a:schemeClr val="bg1"/>
                </a:solidFill>
              </a:rPr>
            </a:br>
            <a:r>
              <a:rPr lang="en-US" sz="2000" dirty="0">
                <a:solidFill>
                  <a:schemeClr val="bg1"/>
                </a:solidFill>
              </a:rPr>
              <a:t>(Jaarlijkse vaste kosten € 12.000 ÷ 200 boekbare nachten) + variabele kosten per nacht </a:t>
            </a:r>
            <a:r>
              <a:rPr lang="en-IE" sz="2000" dirty="0">
                <a:solidFill>
                  <a:schemeClr val="bg1"/>
                </a:solidFill>
              </a:rPr>
              <a:t>€ 10</a:t>
            </a:r>
          </a:p>
          <a:p>
            <a:r>
              <a:rPr lang="en-IE" sz="2000" dirty="0">
                <a:solidFill>
                  <a:schemeClr val="bg1"/>
                </a:solidFill>
              </a:rPr>
              <a:t>= </a:t>
            </a:r>
            <a:r>
              <a:rPr lang="en-IE" sz="2000" b="1" dirty="0">
                <a:solidFill>
                  <a:schemeClr val="bg1"/>
                </a:solidFill>
              </a:rPr>
              <a:t>€ 70 per nacht</a:t>
            </a:r>
          </a:p>
          <a:p>
            <a:r>
              <a:rPr lang="en-US" sz="2000" dirty="0">
                <a:solidFill>
                  <a:schemeClr val="bg1"/>
                </a:solidFill>
              </a:rPr>
              <a:t>Dat zijn uw </a:t>
            </a:r>
            <a:r>
              <a:rPr lang="en-US" sz="2000" b="1" dirty="0">
                <a:solidFill>
                  <a:schemeClr val="bg1"/>
                </a:solidFill>
              </a:rPr>
              <a:t>kosten per nacht</a:t>
            </a:r>
            <a:r>
              <a:rPr lang="en-US" sz="2000" dirty="0">
                <a:solidFill>
                  <a:schemeClr val="bg1"/>
                </a:solidFill>
              </a:rPr>
              <a:t>: het minimumbedrag dat u kwijt bent om één gast per nacht te ontvangen.</a:t>
            </a:r>
          </a:p>
        </p:txBody>
      </p:sp>
      <p:sp>
        <p:nvSpPr>
          <p:cNvPr id="17" name="TextBox 16">
            <a:extLst>
              <a:ext uri="{FF2B5EF4-FFF2-40B4-BE49-F238E27FC236}">
                <a16:creationId xmlns:a16="http://schemas.microsoft.com/office/drawing/2014/main" id="{722CE6A3-AB2A-0CB8-B53B-0C3AE8FF5664}"/>
              </a:ext>
            </a:extLst>
          </p:cNvPr>
          <p:cNvSpPr txBox="1"/>
          <p:nvPr/>
        </p:nvSpPr>
        <p:spPr>
          <a:xfrm>
            <a:off x="749195" y="5651091"/>
            <a:ext cx="10768447" cy="1323439"/>
          </a:xfrm>
          <a:prstGeom prst="rect">
            <a:avLst/>
          </a:prstGeom>
          <a:noFill/>
        </p:spPr>
        <p:txBody>
          <a:bodyPr wrap="square">
            <a:spAutoFit/>
          </a:bodyPr>
          <a:lstStyle/>
          <a:p>
            <a:pPr marL="0" indent="0">
              <a:lnSpc>
                <a:spcPct val="100000"/>
              </a:lnSpc>
              <a:spcBef>
                <a:spcPts val="0"/>
              </a:spcBef>
              <a:spcAft>
                <a:spcPts val="1200"/>
              </a:spcAft>
              <a:buNone/>
            </a:pPr>
            <a:r>
              <a:rPr lang="en-US" sz="2000" b="1" dirty="0">
                <a:solidFill>
                  <a:srgbClr val="EC7C69"/>
                </a:solidFill>
              </a:rPr>
              <a:t>Tip: </a:t>
            </a:r>
            <a:r>
              <a:rPr lang="en-US" sz="2000" dirty="0">
                <a:solidFill>
                  <a:srgbClr val="595959"/>
                </a:solidFill>
              </a:rPr>
              <a:t>De eenvoudigste manier is om uw </a:t>
            </a:r>
            <a:r>
              <a:rPr lang="en-US" sz="2000" b="1" dirty="0">
                <a:solidFill>
                  <a:srgbClr val="595959"/>
                </a:solidFill>
              </a:rPr>
              <a:t>totale uitgaven </a:t>
            </a:r>
            <a:r>
              <a:rPr lang="en-US" sz="2000" dirty="0">
                <a:solidFill>
                  <a:srgbClr val="595959"/>
                </a:solidFill>
              </a:rPr>
              <a:t>van het afgelopen jaar te controleren met behulp van uw boekhoudsoftware en </a:t>
            </a:r>
            <a:r>
              <a:rPr lang="en-US" sz="2000" b="1" dirty="0">
                <a:solidFill>
                  <a:srgbClr val="595959"/>
                </a:solidFill>
              </a:rPr>
              <a:t>dat totaal </a:t>
            </a:r>
            <a:r>
              <a:rPr lang="en-US" sz="2000" dirty="0">
                <a:solidFill>
                  <a:srgbClr val="595959"/>
                </a:solidFill>
              </a:rPr>
              <a:t>vervolgens </a:t>
            </a:r>
            <a:r>
              <a:rPr lang="en-US" sz="2000" b="1" dirty="0">
                <a:solidFill>
                  <a:srgbClr val="595959"/>
                </a:solidFill>
              </a:rPr>
              <a:t>te delen door 365 om de gemiddelde dagelijkse kosten te berekenen</a:t>
            </a:r>
            <a:r>
              <a:rPr lang="en-US" sz="2000" dirty="0">
                <a:solidFill>
                  <a:srgbClr val="595959"/>
                </a:solidFill>
              </a:rPr>
              <a:t>. Dat bedrag kunt u vervolgens verder verdelen over het gemiddelde aantal bezette kamers en de diensten die u aanbiedt.</a:t>
            </a:r>
          </a:p>
        </p:txBody>
      </p:sp>
    </p:spTree>
    <p:extLst>
      <p:ext uri="{BB962C8B-B14F-4D97-AF65-F5344CB8AC3E}">
        <p14:creationId xmlns:p14="http://schemas.microsoft.com/office/powerpoint/2010/main" val="4218496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C0B5-D976-FFC7-556B-B9597742844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EB4F13A-113F-EC92-EEA9-A1CAED0C02CF}"/>
              </a:ext>
            </a:extLst>
          </p:cNvPr>
          <p:cNvSpPr/>
          <p:nvPr/>
        </p:nvSpPr>
        <p:spPr>
          <a:xfrm>
            <a:off x="817825" y="1258962"/>
            <a:ext cx="10916972"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D34616C-929B-3C2E-4044-432292A080BB}"/>
              </a:ext>
            </a:extLst>
          </p:cNvPr>
          <p:cNvSpPr>
            <a:spLocks noGrp="1"/>
          </p:cNvSpPr>
          <p:nvPr>
            <p:ph type="body" sz="quarter" idx="16"/>
          </p:nvPr>
        </p:nvSpPr>
        <p:spPr>
          <a:xfrm>
            <a:off x="826825" y="247150"/>
            <a:ext cx="10614687" cy="803654"/>
          </a:xfrm>
        </p:spPr>
        <p:txBody>
          <a:bodyPr/>
          <a:lstStyle/>
          <a:p>
            <a:r>
              <a:rPr lang="en-US" sz="3200" b="1" dirty="0">
                <a:solidFill>
                  <a:srgbClr val="459597"/>
                </a:solidFill>
              </a:rPr>
              <a:t>Weet wat uw nachtelijke kosten zijn</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FC28601D-8EBD-07FE-B2FF-14F2AA27643E}"/>
              </a:ext>
            </a:extLst>
          </p:cNvPr>
          <p:cNvCxnSpPr>
            <a:cxnSpLocks/>
          </p:cNvCxnSpPr>
          <p:nvPr/>
        </p:nvCxnSpPr>
        <p:spPr>
          <a:xfrm>
            <a:off x="95247" y="818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83802A5-52CA-ACD9-CC95-2A571BC48D14}"/>
              </a:ext>
            </a:extLst>
          </p:cNvPr>
          <p:cNvSpPr>
            <a:spLocks noGrp="1"/>
          </p:cNvSpPr>
          <p:nvPr>
            <p:ph type="body" sz="quarter" idx="18"/>
          </p:nvPr>
        </p:nvSpPr>
        <p:spPr>
          <a:xfrm>
            <a:off x="992586" y="1328353"/>
            <a:ext cx="10614687" cy="693849"/>
          </a:xfrm>
        </p:spPr>
        <p:txBody>
          <a:bodyPr anchor="ctr"/>
          <a:lstStyle/>
          <a:p>
            <a:pPr algn="ctr">
              <a:spcAft>
                <a:spcPts val="600"/>
              </a:spcAft>
            </a:pPr>
            <a:r>
              <a:rPr lang="en-US" sz="2600" i="1" dirty="0">
                <a:solidFill>
                  <a:schemeClr val="bg1"/>
                </a:solidFill>
              </a:rPr>
              <a:t>"Wat kost het mij om elke dag open te zijn, of ik nu klanten krijg of niet?"</a:t>
            </a:r>
          </a:p>
        </p:txBody>
      </p:sp>
      <p:sp>
        <p:nvSpPr>
          <p:cNvPr id="21" name="Text Placeholder 5">
            <a:extLst>
              <a:ext uri="{FF2B5EF4-FFF2-40B4-BE49-F238E27FC236}">
                <a16:creationId xmlns:a16="http://schemas.microsoft.com/office/drawing/2014/main" id="{1B6963CE-0517-7529-F8DE-7D8B5A79D05F}"/>
              </a:ext>
            </a:extLst>
          </p:cNvPr>
          <p:cNvSpPr txBox="1">
            <a:spLocks/>
          </p:cNvSpPr>
          <p:nvPr/>
        </p:nvSpPr>
        <p:spPr>
          <a:xfrm>
            <a:off x="1611082" y="2360695"/>
            <a:ext cx="992369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dirty="0">
                <a:solidFill>
                  <a:srgbClr val="595959"/>
                </a:solidFill>
              </a:rPr>
              <a:t>Dit verwijst naar de </a:t>
            </a:r>
            <a:r>
              <a:rPr lang="en-US" sz="2000" b="1" dirty="0">
                <a:solidFill>
                  <a:srgbClr val="595959"/>
                </a:solidFill>
              </a:rPr>
              <a:t>totale kosten </a:t>
            </a:r>
            <a:r>
              <a:rPr lang="en-US" sz="2000" dirty="0">
                <a:solidFill>
                  <a:srgbClr val="595959"/>
                </a:solidFill>
              </a:rPr>
              <a:t>voor het exploiteren van uw accommodatie of bedrijf voor één nacht, ongeacht of er een gast boekt. Dit omvat zowel </a:t>
            </a:r>
            <a:r>
              <a:rPr lang="en-US" sz="2000" b="1" dirty="0">
                <a:solidFill>
                  <a:srgbClr val="595959"/>
                </a:solidFill>
              </a:rPr>
              <a:t>vaste kosten </a:t>
            </a:r>
            <a:r>
              <a:rPr lang="en-US" sz="2000" dirty="0">
                <a:solidFill>
                  <a:srgbClr val="595959"/>
                </a:solidFill>
              </a:rPr>
              <a:t>(die hetzelfde blijven, ongeacht het aantal gasten, bijvoorbeeld verzekeringen) als variabele kosten (die stijgen met elke boeking, bijvoorbeeld schoonmaak en elektriciteit). Inzicht in de dagelijkse/nachtelijke kosten is essentieel voor het vaststellen van prijzen om de kosten te dekken en winst te genereren.</a:t>
            </a:r>
            <a:endParaRPr lang="en-IE" sz="2000" dirty="0">
              <a:solidFill>
                <a:srgbClr val="595959"/>
              </a:solidFill>
            </a:endParaRPr>
          </a:p>
        </p:txBody>
      </p:sp>
      <p:sp>
        <p:nvSpPr>
          <p:cNvPr id="25" name="Flowchart: Alternate Process 24">
            <a:extLst>
              <a:ext uri="{FF2B5EF4-FFF2-40B4-BE49-F238E27FC236}">
                <a16:creationId xmlns:a16="http://schemas.microsoft.com/office/drawing/2014/main" id="{A78970DB-FB27-6E62-3057-88063AD77CC9}"/>
              </a:ext>
            </a:extLst>
          </p:cNvPr>
          <p:cNvSpPr/>
          <p:nvPr/>
        </p:nvSpPr>
        <p:spPr>
          <a:xfrm>
            <a:off x="1460730" y="2240349"/>
            <a:ext cx="10274067"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Text Placeholder 5">
            <a:extLst>
              <a:ext uri="{FF2B5EF4-FFF2-40B4-BE49-F238E27FC236}">
                <a16:creationId xmlns:a16="http://schemas.microsoft.com/office/drawing/2014/main" id="{91D6AE4C-5A01-6C0D-6846-9F0971F1B0DE}"/>
              </a:ext>
            </a:extLst>
          </p:cNvPr>
          <p:cNvSpPr txBox="1">
            <a:spLocks/>
          </p:cNvSpPr>
          <p:nvPr/>
        </p:nvSpPr>
        <p:spPr>
          <a:xfrm>
            <a:off x="1583442" y="42253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altLang="en-US" sz="2000" b="1" dirty="0">
                <a:solidFill>
                  <a:srgbClr val="EC7C69"/>
                </a:solidFill>
              </a:rPr>
              <a:t>Voorbeeld: </a:t>
            </a:r>
            <a:r>
              <a:rPr lang="en-US" sz="2000" dirty="0">
                <a:solidFill>
                  <a:srgbClr val="595959"/>
                </a:solidFill>
              </a:rPr>
              <a:t>Stel dat u een glampingpod exploiteert die 200 nachten per jaar open is:</a:t>
            </a:r>
          </a:p>
          <a:p>
            <a:pPr marL="0" indent="0">
              <a:lnSpc>
                <a:spcPct val="100000"/>
              </a:lnSpc>
              <a:spcBef>
                <a:spcPts val="0"/>
              </a:spcBef>
              <a:spcAft>
                <a:spcPts val="600"/>
              </a:spcAft>
            </a:pPr>
            <a:r>
              <a:rPr lang="en-US" sz="2000" dirty="0">
                <a:solidFill>
                  <a:srgbClr val="595959"/>
                </a:solidFill>
              </a:rPr>
              <a:t>Vaste kosten </a:t>
            </a:r>
            <a:r>
              <a:rPr lang="en-IE" sz="2000" dirty="0">
                <a:solidFill>
                  <a:srgbClr val="595959"/>
                </a:solidFill>
              </a:rPr>
              <a:t>€ 10.000</a:t>
            </a:r>
          </a:p>
          <a:p>
            <a:pPr marL="0" indent="0">
              <a:lnSpc>
                <a:spcPct val="100000"/>
              </a:lnSpc>
              <a:spcBef>
                <a:spcPts val="0"/>
              </a:spcBef>
              <a:spcAft>
                <a:spcPts val="600"/>
              </a:spcAft>
            </a:pPr>
            <a:r>
              <a:rPr lang="en-IE" sz="2000" b="1" dirty="0">
                <a:solidFill>
                  <a:srgbClr val="595959"/>
                </a:solidFill>
              </a:rPr>
              <a:t>Kosten per nacht </a:t>
            </a:r>
            <a:r>
              <a:rPr lang="en-IE" sz="2000" dirty="0">
                <a:solidFill>
                  <a:srgbClr val="595959"/>
                </a:solidFill>
              </a:rPr>
              <a:t>(€/nacht) € 50,00 (€ 10.000 ÷ 200 nachten)</a:t>
            </a:r>
          </a:p>
          <a:p>
            <a:pPr marL="0" indent="0">
              <a:lnSpc>
                <a:spcPct val="100000"/>
              </a:lnSpc>
              <a:spcBef>
                <a:spcPts val="0"/>
              </a:spcBef>
              <a:spcAft>
                <a:spcPts val="600"/>
              </a:spcAft>
            </a:pPr>
            <a:r>
              <a:rPr lang="en-IE" sz="2000" dirty="0">
                <a:solidFill>
                  <a:srgbClr val="595959"/>
                </a:solidFill>
              </a:rPr>
              <a:t>Variabele kosten € 20 per boeking </a:t>
            </a:r>
          </a:p>
          <a:p>
            <a:pPr marL="0" indent="0">
              <a:lnSpc>
                <a:spcPct val="100000"/>
              </a:lnSpc>
              <a:spcBef>
                <a:spcPts val="0"/>
              </a:spcBef>
              <a:spcAft>
                <a:spcPts val="600"/>
              </a:spcAft>
            </a:pPr>
            <a:r>
              <a:rPr lang="en-US" sz="2000" b="1" dirty="0">
                <a:solidFill>
                  <a:srgbClr val="595959"/>
                </a:solidFill>
              </a:rPr>
              <a:t>Totale kosten om per nacht open te zijn </a:t>
            </a:r>
            <a:r>
              <a:rPr lang="en-US" sz="2000" dirty="0">
                <a:solidFill>
                  <a:srgbClr val="595959"/>
                </a:solidFill>
              </a:rPr>
              <a:t>(met 1 boeking): € 70 </a:t>
            </a:r>
          </a:p>
          <a:p>
            <a:pPr marL="0" indent="0">
              <a:lnSpc>
                <a:spcPct val="100000"/>
              </a:lnSpc>
              <a:spcBef>
                <a:spcPts val="0"/>
              </a:spcBef>
              <a:spcAft>
                <a:spcPts val="600"/>
              </a:spcAft>
            </a:pPr>
            <a:r>
              <a:rPr lang="en-US" sz="2000" dirty="0">
                <a:solidFill>
                  <a:srgbClr val="595959"/>
                </a:solidFill>
              </a:rPr>
              <a:t>Als u dus € 80 per nacht in rekening brengt, is uw winst per nacht slechts € 10.</a:t>
            </a:r>
          </a:p>
        </p:txBody>
      </p:sp>
      <p:sp>
        <p:nvSpPr>
          <p:cNvPr id="26" name="Flowchart: Alternate Process 25">
            <a:extLst>
              <a:ext uri="{FF2B5EF4-FFF2-40B4-BE49-F238E27FC236}">
                <a16:creationId xmlns:a16="http://schemas.microsoft.com/office/drawing/2014/main" id="{D7DA0EC4-2187-9771-8B64-1065BF17CCC9}"/>
              </a:ext>
            </a:extLst>
          </p:cNvPr>
          <p:cNvSpPr/>
          <p:nvPr/>
        </p:nvSpPr>
        <p:spPr>
          <a:xfrm>
            <a:off x="1448470" y="4067443"/>
            <a:ext cx="9964593" cy="27048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33" name="Connector: Elbow 32">
            <a:extLst>
              <a:ext uri="{FF2B5EF4-FFF2-40B4-BE49-F238E27FC236}">
                <a16:creationId xmlns:a16="http://schemas.microsoft.com/office/drawing/2014/main" id="{07E95BC4-7A42-0AED-2A1D-C53BCDB35DA3}"/>
              </a:ext>
            </a:extLst>
          </p:cNvPr>
          <p:cNvCxnSpPr>
            <a:cxnSpLocks/>
            <a:stCxn id="24" idx="1"/>
            <a:endCxn id="25" idx="1"/>
          </p:cNvCxnSpPr>
          <p:nvPr/>
        </p:nvCxnSpPr>
        <p:spPr>
          <a:xfrm rot="10800000" flipH="1" flipV="1">
            <a:off x="817824" y="1675278"/>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A4297AF-10F0-B908-449A-63FBCB477F98}"/>
              </a:ext>
            </a:extLst>
          </p:cNvPr>
          <p:cNvCxnSpPr>
            <a:cxnSpLocks/>
          </p:cNvCxnSpPr>
          <p:nvPr/>
        </p:nvCxnSpPr>
        <p:spPr>
          <a:xfrm rot="16200000" flipH="1">
            <a:off x="65258" y="38320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2AE-7A62-690B-AAC8-965C89B5CF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E6600E-576E-D1B8-6B13-95620AAD80E2}"/>
              </a:ext>
            </a:extLst>
          </p:cNvPr>
          <p:cNvSpPr>
            <a:spLocks noGrp="1"/>
          </p:cNvSpPr>
          <p:nvPr>
            <p:ph type="body" sz="quarter" idx="18"/>
          </p:nvPr>
        </p:nvSpPr>
        <p:spPr>
          <a:xfrm>
            <a:off x="310307" y="1962417"/>
            <a:ext cx="3238499" cy="1049221"/>
          </a:xfrm>
        </p:spPr>
        <p:txBody>
          <a:bodyPr/>
          <a:lstStyle/>
          <a:p>
            <a:r>
              <a:rPr lang="en-IE" b="0" dirty="0"/>
              <a:t>Wat is uw werkelijke inkomen per boeking?</a:t>
            </a:r>
          </a:p>
        </p:txBody>
      </p:sp>
      <p:sp>
        <p:nvSpPr>
          <p:cNvPr id="9" name="Text Placeholder 8">
            <a:extLst>
              <a:ext uri="{FF2B5EF4-FFF2-40B4-BE49-F238E27FC236}">
                <a16:creationId xmlns:a16="http://schemas.microsoft.com/office/drawing/2014/main" id="{E85EDEEB-41E8-A13A-1614-274374476ABD}"/>
              </a:ext>
            </a:extLst>
          </p:cNvPr>
          <p:cNvSpPr>
            <a:spLocks noGrp="1"/>
          </p:cNvSpPr>
          <p:nvPr>
            <p:ph type="body" sz="quarter" idx="19"/>
          </p:nvPr>
        </p:nvSpPr>
        <p:spPr>
          <a:xfrm>
            <a:off x="457945" y="782216"/>
            <a:ext cx="2943225" cy="385564"/>
          </a:xfrm>
        </p:spPr>
        <p:txBody>
          <a:bodyPr/>
          <a:lstStyle/>
          <a:p>
            <a:r>
              <a:rPr lang="en-IE" sz="3000" dirty="0"/>
              <a:t>Netto-inkomsten per nacht</a:t>
            </a:r>
          </a:p>
        </p:txBody>
      </p:sp>
      <p:sp>
        <p:nvSpPr>
          <p:cNvPr id="12" name="Text Placeholder 7">
            <a:extLst>
              <a:ext uri="{FF2B5EF4-FFF2-40B4-BE49-F238E27FC236}">
                <a16:creationId xmlns:a16="http://schemas.microsoft.com/office/drawing/2014/main" id="{7AE88DF9-4330-42AC-0309-A0820AF09DA4}"/>
              </a:ext>
            </a:extLst>
          </p:cNvPr>
          <p:cNvSpPr>
            <a:spLocks noGrp="1"/>
          </p:cNvSpPr>
          <p:nvPr>
            <p:ph type="body" sz="quarter" idx="21"/>
          </p:nvPr>
        </p:nvSpPr>
        <p:spPr>
          <a:xfrm>
            <a:off x="4400549" y="974998"/>
            <a:ext cx="6667400" cy="3743028"/>
          </a:xfrm>
        </p:spPr>
        <p:txBody>
          <a:bodyPr/>
          <a:lstStyle/>
          <a:p>
            <a:pPr>
              <a:spcAft>
                <a:spcPts val="600"/>
              </a:spcAft>
            </a:pPr>
            <a:r>
              <a:rPr lang="en-US" dirty="0">
                <a:solidFill>
                  <a:srgbClr val="595959"/>
                </a:solidFill>
              </a:rPr>
              <a:t>De netto-opbrengst per nacht is wat u verdient aan elke boeking </a:t>
            </a:r>
            <a:r>
              <a:rPr lang="en-US" b="1" dirty="0">
                <a:solidFill>
                  <a:srgbClr val="595959"/>
                </a:solidFill>
              </a:rPr>
              <a:t>na aftrek van de kosten voor het hosten van die boeking of gast </a:t>
            </a:r>
            <a:r>
              <a:rPr lang="en-US" dirty="0">
                <a:solidFill>
                  <a:srgbClr val="595959"/>
                </a:solidFill>
              </a:rPr>
              <a:t>(zoals schoonmaak, ontbijt of benodigdheden).</a:t>
            </a:r>
          </a:p>
          <a:p>
            <a:pPr>
              <a:spcAft>
                <a:spcPts val="600"/>
              </a:spcAft>
            </a:pPr>
            <a:r>
              <a:rPr lang="en-US" b="1" dirty="0">
                <a:solidFill>
                  <a:srgbClr val="595959"/>
                </a:solidFill>
              </a:rPr>
              <a:t>Het is </a:t>
            </a:r>
            <a:r>
              <a:rPr lang="en-US" dirty="0">
                <a:solidFill>
                  <a:srgbClr val="595959"/>
                </a:solidFill>
              </a:rPr>
              <a:t>het bedrag dat u daadwerkelijk </a:t>
            </a:r>
            <a:r>
              <a:rPr lang="en-US" b="1" dirty="0">
                <a:solidFill>
                  <a:srgbClr val="595959"/>
                </a:solidFill>
              </a:rPr>
              <a:t>als inkomen overhoudt </a:t>
            </a:r>
            <a:r>
              <a:rPr lang="en-US" dirty="0">
                <a:solidFill>
                  <a:srgbClr val="595959"/>
                </a:solidFill>
              </a:rPr>
              <a:t>na aftrek van de </a:t>
            </a:r>
            <a:r>
              <a:rPr lang="en-US" b="1" dirty="0">
                <a:solidFill>
                  <a:srgbClr val="595959"/>
                </a:solidFill>
              </a:rPr>
              <a:t>variabele kosten </a:t>
            </a:r>
            <a:r>
              <a:rPr lang="en-US" dirty="0">
                <a:solidFill>
                  <a:srgbClr val="595959"/>
                </a:solidFill>
              </a:rPr>
              <a:t>die gepaard gaan met het ontvangen van een gast voor één nacht.</a:t>
            </a:r>
          </a:p>
          <a:p>
            <a:pPr>
              <a:spcAft>
                <a:spcPts val="600"/>
              </a:spcAft>
            </a:pPr>
            <a:r>
              <a:rPr lang="en-US" b="1" dirty="0">
                <a:solidFill>
                  <a:srgbClr val="EC7C69"/>
                </a:solidFill>
              </a:rPr>
              <a:t>Het laat zien wat elke geboekte nacht werkelijk oplevert:</a:t>
            </a:r>
          </a:p>
          <a:p>
            <a:pPr marL="342900" indent="-342900">
              <a:spcAft>
                <a:spcPts val="600"/>
              </a:spcAft>
              <a:buFont typeface="Arial" panose="020B0604020202020204" pitchFamily="34" charset="0"/>
              <a:buChar char="•"/>
            </a:pPr>
            <a:r>
              <a:rPr lang="en-US" dirty="0">
                <a:solidFill>
                  <a:srgbClr val="595959"/>
                </a:solidFill>
              </a:rPr>
              <a:t>Het dekken van uw </a:t>
            </a:r>
            <a:r>
              <a:rPr lang="en-US" b="1" dirty="0">
                <a:solidFill>
                  <a:srgbClr val="595959"/>
                </a:solidFill>
              </a:rPr>
              <a:t>vaste kosten </a:t>
            </a:r>
            <a:r>
              <a:rPr lang="en-US" dirty="0">
                <a:solidFill>
                  <a:srgbClr val="595959"/>
                </a:solidFill>
              </a:rPr>
              <a:t>(zoals verzekering, huur, marketing), en</a:t>
            </a:r>
          </a:p>
          <a:p>
            <a:pPr marL="342900" indent="-342900">
              <a:spcAft>
                <a:spcPts val="600"/>
              </a:spcAft>
              <a:buFont typeface="Arial" panose="020B0604020202020204" pitchFamily="34" charset="0"/>
              <a:buChar char="•"/>
            </a:pPr>
            <a:r>
              <a:rPr lang="en-US" dirty="0">
                <a:solidFill>
                  <a:srgbClr val="595959"/>
                </a:solidFill>
              </a:rPr>
              <a:t>Het maken van </a:t>
            </a:r>
            <a:r>
              <a:rPr lang="en-US" b="1" dirty="0">
                <a:solidFill>
                  <a:srgbClr val="595959"/>
                </a:solidFill>
              </a:rPr>
              <a:t>winst</a:t>
            </a:r>
          </a:p>
          <a:p>
            <a:pPr>
              <a:spcAft>
                <a:spcPts val="600"/>
              </a:spcAft>
            </a:pPr>
            <a:endParaRPr lang="en-US" dirty="0"/>
          </a:p>
          <a:p>
            <a:pPr>
              <a:spcAft>
                <a:spcPts val="600"/>
              </a:spcAft>
            </a:pPr>
            <a:endParaRPr lang="en-US" dirty="0">
              <a:solidFill>
                <a:srgbClr val="E96751"/>
              </a:solidFill>
            </a:endParaRPr>
          </a:p>
        </p:txBody>
      </p:sp>
    </p:spTree>
    <p:extLst>
      <p:ext uri="{BB962C8B-B14F-4D97-AF65-F5344CB8AC3E}">
        <p14:creationId xmlns:p14="http://schemas.microsoft.com/office/powerpoint/2010/main" val="323751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73F2-B45B-73CF-D6F5-CDD480265CF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C6EE2B-E1BE-C5DB-98E6-A9C2FE477BBC}"/>
              </a:ext>
            </a:extLst>
          </p:cNvPr>
          <p:cNvSpPr>
            <a:spLocks noGrp="1"/>
          </p:cNvSpPr>
          <p:nvPr>
            <p:ph type="body" sz="quarter" idx="18"/>
          </p:nvPr>
        </p:nvSpPr>
        <p:spPr>
          <a:xfrm>
            <a:off x="310307" y="1962417"/>
            <a:ext cx="3238499" cy="1049221"/>
          </a:xfrm>
        </p:spPr>
        <p:txBody>
          <a:bodyPr/>
          <a:lstStyle/>
          <a:p>
            <a:r>
              <a:rPr lang="en-IE" b="0" dirty="0"/>
              <a:t>Wat is uw werkelijke inkomen per boeking?</a:t>
            </a:r>
          </a:p>
        </p:txBody>
      </p:sp>
      <p:sp>
        <p:nvSpPr>
          <p:cNvPr id="9" name="Text Placeholder 8">
            <a:extLst>
              <a:ext uri="{FF2B5EF4-FFF2-40B4-BE49-F238E27FC236}">
                <a16:creationId xmlns:a16="http://schemas.microsoft.com/office/drawing/2014/main" id="{B1F8033B-94AB-21A1-DF80-963B00941CEE}"/>
              </a:ext>
            </a:extLst>
          </p:cNvPr>
          <p:cNvSpPr>
            <a:spLocks noGrp="1"/>
          </p:cNvSpPr>
          <p:nvPr>
            <p:ph type="body" sz="quarter" idx="19"/>
          </p:nvPr>
        </p:nvSpPr>
        <p:spPr>
          <a:xfrm>
            <a:off x="457945" y="782216"/>
            <a:ext cx="2943225" cy="385564"/>
          </a:xfrm>
        </p:spPr>
        <p:txBody>
          <a:bodyPr/>
          <a:lstStyle/>
          <a:p>
            <a:r>
              <a:rPr lang="en-IE" sz="3000" dirty="0"/>
              <a:t>Netto-inkomsten per nacht</a:t>
            </a:r>
          </a:p>
        </p:txBody>
      </p:sp>
      <p:sp>
        <p:nvSpPr>
          <p:cNvPr id="12" name="Text Placeholder 7">
            <a:extLst>
              <a:ext uri="{FF2B5EF4-FFF2-40B4-BE49-F238E27FC236}">
                <a16:creationId xmlns:a16="http://schemas.microsoft.com/office/drawing/2014/main" id="{B59C0791-9358-4192-B59A-7F3B3F115CF3}"/>
              </a:ext>
            </a:extLst>
          </p:cNvPr>
          <p:cNvSpPr>
            <a:spLocks noGrp="1"/>
          </p:cNvSpPr>
          <p:nvPr>
            <p:ph type="body" sz="quarter" idx="21"/>
          </p:nvPr>
        </p:nvSpPr>
        <p:spPr>
          <a:xfrm>
            <a:off x="4400549" y="237676"/>
            <a:ext cx="6781801" cy="3743028"/>
          </a:xfrm>
        </p:spPr>
        <p:txBody>
          <a:bodyPr/>
          <a:lstStyle/>
          <a:p>
            <a:pPr>
              <a:spcAft>
                <a:spcPts val="600"/>
              </a:spcAft>
            </a:pPr>
            <a:r>
              <a:rPr lang="en-US" sz="2000" dirty="0">
                <a:solidFill>
                  <a:srgbClr val="595959"/>
                </a:solidFill>
              </a:rPr>
              <a:t>Dit is een belangrijk cijfer om inzicht te krijgen in uw werkelijke inkomsten — niet alleen wat gasten betalen, maar ook wat er overblijft nadat u de dienst hebt geleverd. Als u uw netto-omzet per nacht kent, kunt u:</a:t>
            </a:r>
          </a:p>
          <a:p>
            <a:pPr marL="342900" indent="-342900">
              <a:buFont typeface="Arial" panose="020B0604020202020204" pitchFamily="34" charset="0"/>
              <a:buChar char="•"/>
            </a:pPr>
            <a:r>
              <a:rPr lang="en-US" sz="2000" dirty="0">
                <a:solidFill>
                  <a:srgbClr val="595959"/>
                </a:solidFill>
              </a:rPr>
              <a:t>Te zien hoeveel elke boeking bijdraagt aan uw </a:t>
            </a:r>
            <a:r>
              <a:rPr lang="en-US" sz="2000" b="1" dirty="0">
                <a:solidFill>
                  <a:srgbClr val="595959"/>
                </a:solidFill>
              </a:rPr>
              <a:t>totale winst</a:t>
            </a:r>
          </a:p>
          <a:p>
            <a:pPr marL="342900" indent="-342900">
              <a:buFont typeface="Arial" panose="020B0604020202020204" pitchFamily="34" charset="0"/>
              <a:buChar char="•"/>
            </a:pPr>
            <a:r>
              <a:rPr lang="en-US" sz="2000" dirty="0">
                <a:solidFill>
                  <a:srgbClr val="595959"/>
                </a:solidFill>
              </a:rPr>
              <a:t>Een </a:t>
            </a:r>
            <a:r>
              <a:rPr lang="en-US" sz="2000" b="1" dirty="0">
                <a:solidFill>
                  <a:srgbClr val="595959"/>
                </a:solidFill>
              </a:rPr>
              <a:t>break-evenanalyse</a:t>
            </a:r>
            <a:r>
              <a:rPr lang="en-US" sz="2000" dirty="0">
                <a:solidFill>
                  <a:srgbClr val="595959"/>
                </a:solidFill>
              </a:rPr>
              <a:t> uit te voeren (bijvoorbeeld hoeveel nachten u moet verkopen om de vaste kosten te dekken)</a:t>
            </a:r>
          </a:p>
          <a:p>
            <a:pPr marL="342900" indent="-342900">
              <a:buFont typeface="Arial" panose="020B0604020202020204" pitchFamily="34" charset="0"/>
              <a:buChar char="•"/>
            </a:pPr>
            <a:r>
              <a:rPr lang="en-US" sz="2000" dirty="0">
                <a:solidFill>
                  <a:srgbClr val="595959"/>
                </a:solidFill>
              </a:rPr>
              <a:t>Te bepalen of uw </a:t>
            </a:r>
            <a:r>
              <a:rPr lang="en-US" sz="2000" b="1" dirty="0">
                <a:solidFill>
                  <a:srgbClr val="595959"/>
                </a:solidFill>
              </a:rPr>
              <a:t>prijzen te laag zijn </a:t>
            </a:r>
            <a:r>
              <a:rPr lang="en-US" sz="2000" dirty="0">
                <a:solidFill>
                  <a:srgbClr val="595959"/>
                </a:solidFill>
              </a:rPr>
              <a:t>of uw </a:t>
            </a:r>
            <a:r>
              <a:rPr lang="en-US" sz="2000" b="1" dirty="0">
                <a:solidFill>
                  <a:srgbClr val="595959"/>
                </a:solidFill>
              </a:rPr>
              <a:t>bedrijfskosten te hoog</a:t>
            </a:r>
          </a:p>
          <a:p>
            <a:pPr>
              <a:spcAft>
                <a:spcPts val="600"/>
              </a:spcAft>
            </a:pPr>
            <a:endParaRPr lang="en-US" sz="2000" dirty="0"/>
          </a:p>
          <a:p>
            <a:pPr>
              <a:spcAft>
                <a:spcPts val="600"/>
              </a:spcAft>
            </a:pPr>
            <a:endParaRPr lang="en-US" sz="2000" dirty="0">
              <a:solidFill>
                <a:srgbClr val="E96751"/>
              </a:solidFill>
            </a:endParaRPr>
          </a:p>
        </p:txBody>
      </p:sp>
      <p:sp>
        <p:nvSpPr>
          <p:cNvPr id="5" name="Flowchart: Alternate Process 4">
            <a:extLst>
              <a:ext uri="{FF2B5EF4-FFF2-40B4-BE49-F238E27FC236}">
                <a16:creationId xmlns:a16="http://schemas.microsoft.com/office/drawing/2014/main" id="{24747AD0-BAEE-7D59-31DB-7548648EB767}"/>
              </a:ext>
            </a:extLst>
          </p:cNvPr>
          <p:cNvSpPr/>
          <p:nvPr/>
        </p:nvSpPr>
        <p:spPr>
          <a:xfrm>
            <a:off x="555777" y="3648075"/>
            <a:ext cx="10806347" cy="2972249"/>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Formule: </a:t>
            </a:r>
          </a:p>
          <a:p>
            <a:r>
              <a:rPr lang="en-US" sz="2000" b="1" dirty="0">
                <a:solidFill>
                  <a:schemeClr val="bg1"/>
                </a:solidFill>
              </a:rPr>
              <a:t>Netto-inkomsten per nacht = </a:t>
            </a:r>
            <a:r>
              <a:rPr lang="en-US" sz="2000" dirty="0">
                <a:solidFill>
                  <a:schemeClr val="bg1"/>
                </a:solidFill>
              </a:rPr>
              <a:t>gemiddelde prijs per nacht – variabele kosten per nacht</a:t>
            </a:r>
          </a:p>
          <a:p>
            <a:r>
              <a:rPr lang="en-US" sz="2000" dirty="0"/>
              <a:t>Prijs per nacht € 140 - Variabele kosten per nacht (schoonmaak, toiletartikelen, ontbijt) € 15</a:t>
            </a:r>
          </a:p>
          <a:p>
            <a:r>
              <a:rPr lang="en-IE" sz="2000" dirty="0"/>
              <a:t>→ </a:t>
            </a:r>
            <a:r>
              <a:rPr lang="en-IE" sz="2000" b="1" dirty="0"/>
              <a:t>€ 140 – € 15 = € 125 </a:t>
            </a:r>
            <a:r>
              <a:rPr lang="en-IE" sz="2000" dirty="0"/>
              <a:t>(</a:t>
            </a:r>
            <a:r>
              <a:rPr lang="en-US" sz="2000" dirty="0"/>
              <a:t>uw </a:t>
            </a:r>
            <a:r>
              <a:rPr lang="en-US" sz="2000" b="1" dirty="0"/>
              <a:t>netto-inkomsten per nacht bedragen € 125) </a:t>
            </a:r>
            <a:r>
              <a:rPr lang="en-US" sz="2000" dirty="0"/>
              <a:t>€ 125 gaat naar het betalen van vaste kosten (verzekering, lening, nutsvoorzieningen) en laat ruimte voor </a:t>
            </a:r>
            <a:r>
              <a:rPr lang="en-US" sz="2000" b="1" dirty="0"/>
              <a:t>winst</a:t>
            </a:r>
          </a:p>
          <a:p>
            <a:endParaRPr lang="en-US" sz="2000" dirty="0"/>
          </a:p>
          <a:p>
            <a:r>
              <a:rPr lang="en-US" sz="2000" b="1" dirty="0">
                <a:solidFill>
                  <a:schemeClr val="bg1"/>
                </a:solidFill>
              </a:rPr>
              <a:t>Tip: </a:t>
            </a:r>
            <a:r>
              <a:rPr lang="en-US" sz="2000" dirty="0">
                <a:solidFill>
                  <a:schemeClr val="bg1"/>
                </a:solidFill>
              </a:rPr>
              <a:t>Zodra u uw netto-inkomsten per nacht weet, kunt u uw break-evenpunt berekenen met behulp van deze formule: Break-even nachten = jaarlijkse vaste kosten ÷ netto-inkomsten per nacht</a:t>
            </a:r>
          </a:p>
        </p:txBody>
      </p:sp>
    </p:spTree>
    <p:extLst>
      <p:ext uri="{BB962C8B-B14F-4D97-AF65-F5344CB8AC3E}">
        <p14:creationId xmlns:p14="http://schemas.microsoft.com/office/powerpoint/2010/main" val="974641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295400"/>
            <a:ext cx="10545895" cy="5191126"/>
            <a:chOff x="798381" y="1738841"/>
            <a:chExt cx="8128000" cy="5418666"/>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Stap 1: </a:t>
              </a:r>
              <a:r>
                <a:rPr lang="en-US" dirty="0"/>
                <a:t>Bezettingsgraad – Beschikbaar aantal nachten </a:t>
              </a:r>
            </a:p>
            <a:p>
              <a:r>
                <a:rPr lang="en-US" b="1" i="1" dirty="0"/>
                <a:t>Gebruik het aantal beschikbare nachten per jaar om het realistische operationele potentieel te meten.</a:t>
              </a:r>
              <a:br>
                <a:rPr lang="en-US" dirty="0"/>
              </a:br>
              <a:r>
                <a:rPr lang="en-US" dirty="0"/>
                <a:t>Voordat u boekingen of break-even kunt berekenen, moet u weten hoeveel nachten uw accommodatie beschikbaar is om te verkopen (bijvoorbeeld 365 volledige jaren, of 300 als u in de winter gesloten bent).</a:t>
              </a:r>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Stap 2: </a:t>
              </a:r>
              <a:r>
                <a:rPr lang="en-US" dirty="0"/>
                <a:t>Bereken de geschatte bezettingsgraad</a:t>
              </a:r>
            </a:p>
            <a:p>
              <a:r>
                <a:rPr lang="en-US" b="1" i="1" dirty="0"/>
                <a:t>Maak een schatting van het aantal nachten dat u realistisch gezien zult boeken. </a:t>
              </a:r>
            </a:p>
            <a:p>
              <a:r>
                <a:rPr lang="en-US" dirty="0"/>
                <a:t>Gebruik dit om de verwachte inkomsten te voorspellen. Dit is uw voorspelde of beoogde bezettingsgraad, gebaseerd op markttrends, gegevens uit het verleden of seizoenspatronen (bijvoorbeeld 50-70%)</a:t>
              </a:r>
              <a:r>
                <a:rPr lang="en-US" kern="1200" dirty="0"/>
                <a:t>.</a:t>
              </a:r>
              <a:endParaRPr lang="en-GB" b="1" kern="1200" dirty="0"/>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Stap 3: Break-even-nachten </a:t>
              </a:r>
              <a:r>
                <a:rPr lang="en-US" i="1" dirty="0"/>
                <a:t>(nieuwe activiteiten)</a:t>
              </a:r>
            </a:p>
            <a:p>
              <a:r>
                <a:rPr lang="en-US" b="1" i="1" dirty="0"/>
                <a:t>Schat het aantal nachten dat nodig is om de vaste kosten te dekken.</a:t>
              </a:r>
              <a:br>
                <a:rPr lang="en-US" dirty="0"/>
              </a:br>
              <a:r>
                <a:rPr lang="en-US" dirty="0"/>
                <a:t>Gebruik deze formule als u net begint en nog geen volledige jaarcijfers hebt. Formule:</a:t>
              </a:r>
              <a:br>
                <a:rPr lang="en-US" dirty="0"/>
              </a:br>
              <a:r>
                <a:rPr lang="en-US" b="1" dirty="0"/>
                <a:t>Vaste kosten ÷ (prijs – variabele kosten per nacht) </a:t>
              </a:r>
              <a:r>
                <a:rPr lang="en-US" dirty="0"/>
                <a:t>= break-even nachten.</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Break-even- en bezettingsberekeningen</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7AC92214-2F9B-FAEA-CEF9-73B1648D934C}"/>
              </a:ext>
            </a:extLst>
          </p:cNvPr>
          <p:cNvSpPr/>
          <p:nvPr/>
        </p:nvSpPr>
        <p:spPr>
          <a:xfrm>
            <a:off x="847725" y="1400175"/>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AA8C5B1-F747-AFEB-25E9-70B438C238D7}"/>
              </a:ext>
            </a:extLst>
          </p:cNvPr>
          <p:cNvSpPr txBox="1"/>
          <p:nvPr/>
        </p:nvSpPr>
        <p:spPr>
          <a:xfrm>
            <a:off x="981074" y="1535193"/>
            <a:ext cx="1438275" cy="646331"/>
          </a:xfrm>
          <a:prstGeom prst="rect">
            <a:avLst/>
          </a:prstGeom>
          <a:noFill/>
        </p:spPr>
        <p:txBody>
          <a:bodyPr wrap="square">
            <a:spAutoFit/>
          </a:bodyPr>
          <a:lstStyle/>
          <a:p>
            <a:pPr algn="ctr"/>
            <a:r>
              <a:rPr lang="en-US" b="1" dirty="0">
                <a:solidFill>
                  <a:schemeClr val="bg1"/>
                </a:solidFill>
              </a:rPr>
              <a:t>Bereken uw capaciteit </a:t>
            </a:r>
            <a:endParaRPr lang="en-IE" dirty="0">
              <a:solidFill>
                <a:schemeClr val="bg1"/>
              </a:solidFill>
            </a:endParaRPr>
          </a:p>
        </p:txBody>
      </p:sp>
      <p:sp>
        <p:nvSpPr>
          <p:cNvPr id="19" name="Flowchart: Alternate Process 18">
            <a:extLst>
              <a:ext uri="{FF2B5EF4-FFF2-40B4-BE49-F238E27FC236}">
                <a16:creationId xmlns:a16="http://schemas.microsoft.com/office/drawing/2014/main" id="{0C206C01-39DE-1BE9-376C-35FDB523A490}"/>
              </a:ext>
            </a:extLst>
          </p:cNvPr>
          <p:cNvSpPr/>
          <p:nvPr/>
        </p:nvSpPr>
        <p:spPr>
          <a:xfrm>
            <a:off x="847725" y="321944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lowchart: Alternate Process 19">
            <a:extLst>
              <a:ext uri="{FF2B5EF4-FFF2-40B4-BE49-F238E27FC236}">
                <a16:creationId xmlns:a16="http://schemas.microsoft.com/office/drawing/2014/main" id="{8C89D4D3-8599-11D0-F49B-5332CC01E486}"/>
              </a:ext>
            </a:extLst>
          </p:cNvPr>
          <p:cNvSpPr/>
          <p:nvPr/>
        </p:nvSpPr>
        <p:spPr>
          <a:xfrm>
            <a:off x="847725" y="500389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0EA5D521-276A-73DC-A6E8-5ED0E4DD9D68}"/>
              </a:ext>
            </a:extLst>
          </p:cNvPr>
          <p:cNvSpPr txBox="1"/>
          <p:nvPr/>
        </p:nvSpPr>
        <p:spPr>
          <a:xfrm>
            <a:off x="988216" y="3336963"/>
            <a:ext cx="1319212" cy="923330"/>
          </a:xfrm>
          <a:prstGeom prst="rect">
            <a:avLst/>
          </a:prstGeom>
          <a:noFill/>
        </p:spPr>
        <p:txBody>
          <a:bodyPr wrap="square">
            <a:spAutoFit/>
          </a:bodyPr>
          <a:lstStyle/>
          <a:p>
            <a:pPr algn="ctr"/>
            <a:r>
              <a:rPr lang="en-US" b="1" dirty="0">
                <a:solidFill>
                  <a:schemeClr val="bg1"/>
                </a:solidFill>
              </a:rPr>
              <a:t>Bereken de verwachte omzet</a:t>
            </a:r>
            <a:endParaRPr lang="en-IE" b="1" dirty="0">
              <a:solidFill>
                <a:schemeClr val="bg1"/>
              </a:solidFill>
            </a:endParaRPr>
          </a:p>
        </p:txBody>
      </p:sp>
      <p:sp>
        <p:nvSpPr>
          <p:cNvPr id="23" name="TextBox 22">
            <a:extLst>
              <a:ext uri="{FF2B5EF4-FFF2-40B4-BE49-F238E27FC236}">
                <a16:creationId xmlns:a16="http://schemas.microsoft.com/office/drawing/2014/main" id="{A1EF5EAF-FF08-4CB2-2269-FD7168CC8C93}"/>
              </a:ext>
            </a:extLst>
          </p:cNvPr>
          <p:cNvSpPr txBox="1"/>
          <p:nvPr/>
        </p:nvSpPr>
        <p:spPr>
          <a:xfrm>
            <a:off x="988216" y="5121413"/>
            <a:ext cx="1319212" cy="1477328"/>
          </a:xfrm>
          <a:prstGeom prst="rect">
            <a:avLst/>
          </a:prstGeom>
          <a:noFill/>
        </p:spPr>
        <p:txBody>
          <a:bodyPr wrap="square">
            <a:spAutoFit/>
          </a:bodyPr>
          <a:lstStyle/>
          <a:p>
            <a:pPr algn="ctr"/>
            <a:r>
              <a:rPr lang="en-US" b="1" dirty="0">
                <a:solidFill>
                  <a:schemeClr val="bg1"/>
                </a:solidFill>
              </a:rPr>
              <a:t>Bereken het aantal nachten om te overleven</a:t>
            </a:r>
            <a:endParaRPr lang="en-IE" b="1" dirty="0">
              <a:solidFill>
                <a:schemeClr val="bg1"/>
              </a:solidFill>
            </a:endParaRPr>
          </a:p>
        </p:txBody>
      </p:sp>
    </p:spTree>
    <p:extLst>
      <p:ext uri="{BB962C8B-B14F-4D97-AF65-F5344CB8AC3E}">
        <p14:creationId xmlns:p14="http://schemas.microsoft.com/office/powerpoint/2010/main" val="2376409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CAB-BBEB-F0DE-A599-062ADFBB24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1B253D0-497E-17C7-A842-45C7EBEDE6DA}"/>
              </a:ext>
            </a:extLst>
          </p:cNvPr>
          <p:cNvGrpSpPr/>
          <p:nvPr/>
        </p:nvGrpSpPr>
        <p:grpSpPr>
          <a:xfrm>
            <a:off x="798380" y="1295399"/>
            <a:ext cx="10784020" cy="3724275"/>
            <a:chOff x="798381" y="1738841"/>
            <a:chExt cx="8128000" cy="3555999"/>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9D2F82A-5E5D-3939-201B-C63E02FC3477}"/>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Stap 4: Break-even nachten </a:t>
              </a:r>
              <a:r>
                <a:rPr lang="en-US" i="1" dirty="0"/>
                <a:t>(bekende jaarlijkse kosten)</a:t>
              </a:r>
            </a:p>
            <a:p>
              <a:r>
                <a:rPr lang="en-US" b="1" i="1" dirty="0"/>
                <a:t>Gebruik de totale jaarlijkse kosten om het break-evenpunt te berekenen.</a:t>
              </a:r>
              <a:br>
                <a:rPr lang="en-US" dirty="0"/>
              </a:br>
              <a:r>
                <a:rPr lang="en-US" dirty="0"/>
                <a:t>Als uw bedrijf al operationeel is en u uw totale kosten (vaste en variabele) kent, levert dit een nauwkeuriger break-evenpunt op.</a:t>
              </a:r>
              <a:br>
                <a:rPr lang="en-US" dirty="0"/>
              </a:br>
              <a:r>
                <a:rPr lang="en-US" b="1" dirty="0"/>
                <a:t>Totale jaarlijkse kosten ÷ netto-inkomsten per nacht </a:t>
              </a:r>
              <a:r>
                <a:rPr lang="en-US" dirty="0"/>
                <a:t>= break-even nachten.</a:t>
              </a:r>
            </a:p>
          </p:txBody>
        </p:sp>
        <p:sp>
          <p:nvSpPr>
            <p:cNvPr id="10" name="Freeform: Shape 9">
              <a:extLst>
                <a:ext uri="{FF2B5EF4-FFF2-40B4-BE49-F238E27FC236}">
                  <a16:creationId xmlns:a16="http://schemas.microsoft.com/office/drawing/2014/main" id="{41581B68-5F32-E2F3-5535-5491C0AF28DC}"/>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Stap 5: Bezettingsgraad – voor break-even nachten</a:t>
              </a:r>
            </a:p>
            <a:p>
              <a:r>
                <a:rPr lang="en-US" b="1" i="1" dirty="0"/>
                <a:t>Zet break-even nachten om in een percentage van uw verkochte nachten.</a:t>
              </a:r>
              <a:br>
                <a:rPr lang="en-US" dirty="0"/>
              </a:br>
              <a:r>
                <a:rPr lang="en-US" dirty="0"/>
                <a:t>Dit is een berekende bezettingsgraad. Formule:</a:t>
              </a:r>
              <a:br>
                <a:rPr lang="en-US" dirty="0"/>
              </a:br>
              <a:r>
                <a:rPr lang="en-US" b="1" dirty="0"/>
                <a:t>(Break-even-nachten ÷ Beschikbare nachten) × 100 = Bezettingsgraad die nodig is om break-even te draaien</a:t>
              </a:r>
              <a:endParaRPr lang="en-US" dirty="0"/>
            </a:p>
          </p:txBody>
        </p:sp>
      </p:grpSp>
      <p:sp>
        <p:nvSpPr>
          <p:cNvPr id="4" name="Text Placeholder 3">
            <a:extLst>
              <a:ext uri="{FF2B5EF4-FFF2-40B4-BE49-F238E27FC236}">
                <a16:creationId xmlns:a16="http://schemas.microsoft.com/office/drawing/2014/main" id="{BDA8FBFD-B023-44B6-F9D4-D607AA64DDBF}"/>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Break-even- en bezettingsberekeningen</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F8BF3CF8-C021-36D4-A3F7-6D8CEE5268D5}"/>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A2DC115E-F65F-7AE1-91E4-6F591940E33C}"/>
              </a:ext>
            </a:extLst>
          </p:cNvPr>
          <p:cNvSpPr/>
          <p:nvPr/>
        </p:nvSpPr>
        <p:spPr>
          <a:xfrm>
            <a:off x="847725" y="1400175"/>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7BFF7A9-55D1-CAF7-7D27-9F1ABB2AF918}"/>
              </a:ext>
            </a:extLst>
          </p:cNvPr>
          <p:cNvSpPr txBox="1"/>
          <p:nvPr/>
        </p:nvSpPr>
        <p:spPr>
          <a:xfrm>
            <a:off x="914398" y="1580293"/>
            <a:ext cx="1571624" cy="1477328"/>
          </a:xfrm>
          <a:prstGeom prst="rect">
            <a:avLst/>
          </a:prstGeom>
          <a:noFill/>
        </p:spPr>
        <p:txBody>
          <a:bodyPr wrap="square">
            <a:spAutoFit/>
          </a:bodyPr>
          <a:lstStyle/>
          <a:p>
            <a:pPr algn="ctr"/>
            <a:r>
              <a:rPr lang="en-US" b="1" dirty="0">
                <a:solidFill>
                  <a:schemeClr val="bg1"/>
                </a:solidFill>
              </a:rPr>
              <a:t>Verander nachten in een streefpercentage</a:t>
            </a:r>
            <a:endParaRPr lang="en-IE" dirty="0">
              <a:solidFill>
                <a:schemeClr val="bg1"/>
              </a:solidFill>
            </a:endParaRPr>
          </a:p>
        </p:txBody>
      </p:sp>
      <p:sp>
        <p:nvSpPr>
          <p:cNvPr id="19" name="Flowchart: Alternate Process 18">
            <a:extLst>
              <a:ext uri="{FF2B5EF4-FFF2-40B4-BE49-F238E27FC236}">
                <a16:creationId xmlns:a16="http://schemas.microsoft.com/office/drawing/2014/main" id="{17DFA737-20DA-4836-5C7F-097547830E14}"/>
              </a:ext>
            </a:extLst>
          </p:cNvPr>
          <p:cNvSpPr/>
          <p:nvPr/>
        </p:nvSpPr>
        <p:spPr>
          <a:xfrm>
            <a:off x="847724" y="3429000"/>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BFEAC3E8-5EE6-AB5B-D872-359369E1C310}"/>
              </a:ext>
            </a:extLst>
          </p:cNvPr>
          <p:cNvSpPr txBox="1"/>
          <p:nvPr/>
        </p:nvSpPr>
        <p:spPr>
          <a:xfrm>
            <a:off x="970359" y="3508413"/>
            <a:ext cx="1459703" cy="1200329"/>
          </a:xfrm>
          <a:prstGeom prst="rect">
            <a:avLst/>
          </a:prstGeom>
          <a:noFill/>
        </p:spPr>
        <p:txBody>
          <a:bodyPr wrap="square">
            <a:spAutoFit/>
          </a:bodyPr>
          <a:lstStyle/>
          <a:p>
            <a:pPr algn="ctr"/>
            <a:r>
              <a:rPr lang="en-US" b="1" dirty="0">
                <a:solidFill>
                  <a:schemeClr val="bg1"/>
                </a:solidFill>
              </a:rPr>
              <a:t>Vereiste break-even bezettingsgraad</a:t>
            </a:r>
            <a:endParaRPr lang="en-IE" b="1" dirty="0">
              <a:solidFill>
                <a:schemeClr val="bg1"/>
              </a:solidFill>
            </a:endParaRPr>
          </a:p>
        </p:txBody>
      </p:sp>
    </p:spTree>
    <p:extLst>
      <p:ext uri="{BB962C8B-B14F-4D97-AF65-F5344CB8AC3E}">
        <p14:creationId xmlns:p14="http://schemas.microsoft.com/office/powerpoint/2010/main" val="4071561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8A66FA1-220F-3739-60FC-4030C911BD1C}"/>
              </a:ext>
            </a:extLst>
          </p:cNvPr>
          <p:cNvSpPr/>
          <p:nvPr/>
        </p:nvSpPr>
        <p:spPr>
          <a:xfrm>
            <a:off x="4075224" y="3138324"/>
            <a:ext cx="7441755" cy="153394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sp>
        <p:nvSpPr>
          <p:cNvPr id="12" name="Text Placeholder 11">
            <a:extLst>
              <a:ext uri="{FF2B5EF4-FFF2-40B4-BE49-F238E27FC236}">
                <a16:creationId xmlns:a16="http://schemas.microsoft.com/office/drawing/2014/main" id="{1D2E1EFE-986E-42A5-8CD2-B1B1D5343DE4}"/>
              </a:ext>
            </a:extLst>
          </p:cNvPr>
          <p:cNvSpPr>
            <a:spLocks noGrp="1"/>
          </p:cNvSpPr>
          <p:nvPr>
            <p:ph type="body" sz="quarter" idx="4294967295"/>
          </p:nvPr>
        </p:nvSpPr>
        <p:spPr>
          <a:xfrm>
            <a:off x="544933" y="695598"/>
            <a:ext cx="2634166" cy="1049221"/>
          </a:xfrm>
          <a:prstGeom prst="rect">
            <a:avLst/>
          </a:prstGeom>
        </p:spPr>
        <p:txBody>
          <a:bodyPr/>
          <a:lstStyle/>
          <a:p>
            <a:pPr marL="0" indent="0" algn="ctr">
              <a:lnSpc>
                <a:spcPct val="100000"/>
              </a:lnSpc>
              <a:buNone/>
            </a:pPr>
            <a:r>
              <a:rPr lang="en-IE" b="1" dirty="0">
                <a:solidFill>
                  <a:schemeClr val="bg1"/>
                </a:solidFill>
              </a:rPr>
              <a:t>Vind uw break-evenpunt</a:t>
            </a:r>
          </a:p>
        </p:txBody>
      </p:sp>
      <p:sp>
        <p:nvSpPr>
          <p:cNvPr id="11" name="Text Placeholder 10">
            <a:extLst>
              <a:ext uri="{FF2B5EF4-FFF2-40B4-BE49-F238E27FC236}">
                <a16:creationId xmlns:a16="http://schemas.microsoft.com/office/drawing/2014/main" id="{9412E770-F3EB-49F3-8F9A-908A59A6C3BE}"/>
              </a:ext>
            </a:extLst>
          </p:cNvPr>
          <p:cNvSpPr>
            <a:spLocks noGrp="1"/>
          </p:cNvSpPr>
          <p:nvPr>
            <p:ph type="body" sz="quarter" idx="16"/>
          </p:nvPr>
        </p:nvSpPr>
        <p:spPr/>
        <p:txBody>
          <a:bodyPr/>
          <a:lstStyle/>
          <a:p>
            <a:r>
              <a:rPr lang="en-US" dirty="0"/>
              <a:t>Break-evenpuntanalyse</a:t>
            </a:r>
            <a:endParaRPr lang="en-US" sz="2800" b="0" dirty="0"/>
          </a:p>
          <a:p>
            <a:endParaRPr lang="en-IE" dirty="0"/>
          </a:p>
        </p:txBody>
      </p:sp>
      <p:sp>
        <p:nvSpPr>
          <p:cNvPr id="14" name="Text Placeholder 13">
            <a:extLst>
              <a:ext uri="{FF2B5EF4-FFF2-40B4-BE49-F238E27FC236}">
                <a16:creationId xmlns:a16="http://schemas.microsoft.com/office/drawing/2014/main" id="{AD71C5E8-DA12-3116-1ADA-6A47F819203B}"/>
              </a:ext>
            </a:extLst>
          </p:cNvPr>
          <p:cNvSpPr>
            <a:spLocks noGrp="1"/>
          </p:cNvSpPr>
          <p:nvPr>
            <p:ph type="body" sz="quarter" idx="21"/>
          </p:nvPr>
        </p:nvSpPr>
        <p:spPr>
          <a:xfrm>
            <a:off x="4295553" y="813048"/>
            <a:ext cx="6915372" cy="2265271"/>
          </a:xfrm>
        </p:spPr>
        <p:txBody>
          <a:bodyPr/>
          <a:lstStyle/>
          <a:p>
            <a:pPr>
              <a:spcAft>
                <a:spcPts val="1200"/>
              </a:spcAft>
            </a:pPr>
            <a:r>
              <a:rPr lang="en-US" sz="2000" dirty="0">
                <a:solidFill>
                  <a:srgbClr val="595959"/>
                </a:solidFill>
              </a:rPr>
              <a:t>Het </a:t>
            </a:r>
            <a:r>
              <a:rPr lang="en-US" sz="2000" b="1" dirty="0">
                <a:solidFill>
                  <a:srgbClr val="595959"/>
                </a:solidFill>
              </a:rPr>
              <a:t>break-evenpunt </a:t>
            </a:r>
            <a:r>
              <a:rPr lang="en-US" sz="2000" dirty="0">
                <a:solidFill>
                  <a:srgbClr val="595959"/>
                </a:solidFill>
              </a:rPr>
              <a:t>is een fundamenteel financieel concept: het is het punt waarop uw totale inkomsten gelijk zijn aan uw totale kosten (waardoor u noch winst noch verlies maakt). </a:t>
            </a:r>
          </a:p>
          <a:p>
            <a:pPr>
              <a:spcAft>
                <a:spcPts val="1200"/>
              </a:spcAft>
            </a:pPr>
            <a:r>
              <a:rPr lang="en-US" sz="2000" b="1" dirty="0">
                <a:solidFill>
                  <a:srgbClr val="E96751"/>
                </a:solidFill>
              </a:rPr>
              <a:t>Voorbeeld: </a:t>
            </a:r>
            <a:r>
              <a:rPr lang="en-US" sz="2000" dirty="0">
                <a:solidFill>
                  <a:srgbClr val="595959"/>
                </a:solidFill>
              </a:rPr>
              <a:t>voor een glampingbedrijf is een nuttige break-evenmaatstaf de bezettingsgraad of het aantal nachten dat u moet verhuren om uw kosten te dekken.</a:t>
            </a:r>
          </a:p>
          <a:p>
            <a:pPr>
              <a:spcAft>
                <a:spcPts val="1200"/>
              </a:spcAft>
            </a:pPr>
            <a:endParaRPr lang="en-US" sz="2000" dirty="0">
              <a:solidFill>
                <a:srgbClr val="E96751"/>
              </a:solidFill>
            </a:endParaRPr>
          </a:p>
          <a:p>
            <a:pPr>
              <a:spcAft>
                <a:spcPts val="1200"/>
              </a:spcAft>
            </a:pPr>
            <a:endParaRPr lang="en-US" sz="2000" dirty="0"/>
          </a:p>
          <a:p>
            <a:pPr>
              <a:spcAft>
                <a:spcPts val="600"/>
              </a:spcAft>
            </a:pPr>
            <a:endParaRPr lang="en-IE" sz="2000" dirty="0"/>
          </a:p>
        </p:txBody>
      </p:sp>
      <p:sp>
        <p:nvSpPr>
          <p:cNvPr id="16" name="Text Placeholder 11">
            <a:extLst>
              <a:ext uri="{FF2B5EF4-FFF2-40B4-BE49-F238E27FC236}">
                <a16:creationId xmlns:a16="http://schemas.microsoft.com/office/drawing/2014/main" id="{92EF165C-DE6B-7544-2B4D-71AFB25C4A7D}"/>
              </a:ext>
            </a:extLst>
          </p:cNvPr>
          <p:cNvSpPr txBox="1">
            <a:spLocks/>
          </p:cNvSpPr>
          <p:nvPr/>
        </p:nvSpPr>
        <p:spPr>
          <a:xfrm>
            <a:off x="544933" y="1945683"/>
            <a:ext cx="26341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dirty="0"/>
              <a:t>Hoe berekent u uw break-evenpunt?</a:t>
            </a:r>
          </a:p>
        </p:txBody>
      </p:sp>
      <p:sp>
        <p:nvSpPr>
          <p:cNvPr id="4" name="TextBox 3">
            <a:extLst>
              <a:ext uri="{FF2B5EF4-FFF2-40B4-BE49-F238E27FC236}">
                <a16:creationId xmlns:a16="http://schemas.microsoft.com/office/drawing/2014/main" id="{98463EB9-5DE2-8BEB-24B9-7A0221E69CA9}"/>
              </a:ext>
            </a:extLst>
          </p:cNvPr>
          <p:cNvSpPr txBox="1"/>
          <p:nvPr/>
        </p:nvSpPr>
        <p:spPr>
          <a:xfrm>
            <a:off x="4295553" y="3225717"/>
            <a:ext cx="6834410" cy="1323439"/>
          </a:xfrm>
          <a:prstGeom prst="rect">
            <a:avLst/>
          </a:prstGeom>
          <a:noFill/>
        </p:spPr>
        <p:txBody>
          <a:bodyPr wrap="square">
            <a:spAutoFit/>
          </a:bodyPr>
          <a:lstStyle/>
          <a:p>
            <a:r>
              <a:rPr lang="en-US" sz="2000" b="1" dirty="0">
                <a:solidFill>
                  <a:schemeClr val="bg1"/>
                </a:solidFill>
              </a:rPr>
              <a:t>(Optie A) Bereken het break-evenpunt in nachten </a:t>
            </a:r>
          </a:p>
          <a:p>
            <a:r>
              <a:rPr lang="en-US" sz="2000" i="1" dirty="0">
                <a:solidFill>
                  <a:schemeClr val="bg1"/>
                </a:solidFill>
              </a:rPr>
              <a:t>(Nieuw bedrijf) De klassieke break-evenvraag.</a:t>
            </a:r>
          </a:p>
          <a:p>
            <a:r>
              <a:rPr lang="en-US" sz="2000" i="1" dirty="0">
                <a:solidFill>
                  <a:schemeClr val="bg1"/>
                </a:solidFill>
              </a:rPr>
              <a:t>"Hoeveel nachten moet ik boeken om mijn vaste kosten te dekken?"</a:t>
            </a:r>
          </a:p>
        </p:txBody>
      </p:sp>
      <p:sp>
        <p:nvSpPr>
          <p:cNvPr id="7" name="Flowchart: Alternate Process 6">
            <a:extLst>
              <a:ext uri="{FF2B5EF4-FFF2-40B4-BE49-F238E27FC236}">
                <a16:creationId xmlns:a16="http://schemas.microsoft.com/office/drawing/2014/main" id="{9C8FCDC9-8079-5002-0627-9A98E754B6BE}"/>
              </a:ext>
            </a:extLst>
          </p:cNvPr>
          <p:cNvSpPr/>
          <p:nvPr/>
        </p:nvSpPr>
        <p:spPr>
          <a:xfrm>
            <a:off x="4075222" y="4832668"/>
            <a:ext cx="7441755" cy="1838787"/>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sp>
        <p:nvSpPr>
          <p:cNvPr id="6" name="TextBox 5">
            <a:extLst>
              <a:ext uri="{FF2B5EF4-FFF2-40B4-BE49-F238E27FC236}">
                <a16:creationId xmlns:a16="http://schemas.microsoft.com/office/drawing/2014/main" id="{4F7052E8-0356-9D6B-4728-4B832D80D005}"/>
              </a:ext>
            </a:extLst>
          </p:cNvPr>
          <p:cNvSpPr txBox="1"/>
          <p:nvPr/>
        </p:nvSpPr>
        <p:spPr>
          <a:xfrm>
            <a:off x="4295552" y="4936482"/>
            <a:ext cx="7441755" cy="1631216"/>
          </a:xfrm>
          <a:prstGeom prst="rect">
            <a:avLst/>
          </a:prstGeom>
          <a:noFill/>
        </p:spPr>
        <p:txBody>
          <a:bodyPr wrap="square">
            <a:spAutoFit/>
          </a:bodyPr>
          <a:lstStyle/>
          <a:p>
            <a:r>
              <a:rPr lang="en-US" sz="2000" b="1" dirty="0">
                <a:solidFill>
                  <a:schemeClr val="bg1"/>
                </a:solidFill>
              </a:rPr>
              <a:t>(Optie B) Bereken het break-evenpunt in nachten </a:t>
            </a:r>
          </a:p>
          <a:p>
            <a:r>
              <a:rPr lang="en-US" sz="2000" i="1" dirty="0">
                <a:solidFill>
                  <a:schemeClr val="bg1"/>
                </a:solidFill>
              </a:rPr>
              <a:t>(Als u uw totale jaarlijkse kosten al weet)</a:t>
            </a:r>
          </a:p>
          <a:p>
            <a:endParaRPr lang="en-GB" sz="2000" dirty="0">
              <a:solidFill>
                <a:schemeClr val="bg1"/>
              </a:solidFill>
            </a:endParaRPr>
          </a:p>
          <a:p>
            <a:pPr>
              <a:spcAft>
                <a:spcPts val="1200"/>
              </a:spcAft>
            </a:pPr>
            <a:r>
              <a:rPr lang="en-US" sz="2000" i="1" dirty="0">
                <a:solidFill>
                  <a:schemeClr val="bg1"/>
                </a:solidFill>
              </a:rPr>
              <a:t>"Op basis van wat ik verwacht het hele jaar door te besteden, hoeveel nachten moet ik dan boeken om break-even te draaien?"</a:t>
            </a:r>
          </a:p>
        </p:txBody>
      </p:sp>
    </p:spTree>
    <p:extLst>
      <p:ext uri="{BB962C8B-B14F-4D97-AF65-F5344CB8AC3E}">
        <p14:creationId xmlns:p14="http://schemas.microsoft.com/office/powerpoint/2010/main" val="282348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471098" y="422200"/>
            <a:ext cx="11241418" cy="803654"/>
          </a:xfrm>
        </p:spPr>
        <p:txBody>
          <a:bodyPr/>
          <a:lstStyle/>
          <a:p>
            <a:r>
              <a:rPr lang="en-US" dirty="0"/>
              <a:t>Bereken het aantal nachten dat nodig is om de kosten te dekken</a:t>
            </a:r>
          </a:p>
        </p:txBody>
      </p:sp>
      <p:sp>
        <p:nvSpPr>
          <p:cNvPr id="11" name="Rectangle 10">
            <a:extLst>
              <a:ext uri="{FF2B5EF4-FFF2-40B4-BE49-F238E27FC236}">
                <a16:creationId xmlns:a16="http://schemas.microsoft.com/office/drawing/2014/main" id="{D0270691-48B3-516C-4957-07666469C257}"/>
              </a:ext>
            </a:extLst>
          </p:cNvPr>
          <p:cNvSpPr/>
          <p:nvPr/>
        </p:nvSpPr>
        <p:spPr>
          <a:xfrm>
            <a:off x="409579" y="1360955"/>
            <a:ext cx="11549926"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2" name="Freeform: Shape 11">
            <a:extLst>
              <a:ext uri="{FF2B5EF4-FFF2-40B4-BE49-F238E27FC236}">
                <a16:creationId xmlns:a16="http://schemas.microsoft.com/office/drawing/2014/main" id="{84EDF284-7387-3D0C-6D85-C7064DFD80C0}"/>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0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409579" y="2566324"/>
            <a:ext cx="11549926" cy="102756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4" name="Freeform: Shape 13">
            <a:extLst>
              <a:ext uri="{FF2B5EF4-FFF2-40B4-BE49-F238E27FC236}">
                <a16:creationId xmlns:a16="http://schemas.microsoft.com/office/drawing/2014/main" id="{1FF7E174-4025-B0C3-1EB2-C54533DD9ACB}"/>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0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532619" y="1526861"/>
            <a:ext cx="3008476" cy="400110"/>
          </a:xfrm>
          <a:prstGeom prst="rect">
            <a:avLst/>
          </a:prstGeom>
          <a:noFill/>
        </p:spPr>
        <p:txBody>
          <a:bodyPr wrap="square" rtlCol="0">
            <a:spAutoFit/>
          </a:bodyPr>
          <a:lstStyle/>
          <a:p>
            <a:pPr algn="ctr"/>
            <a:r>
              <a:rPr lang="en-GB" sz="2000" b="1" dirty="0">
                <a:solidFill>
                  <a:schemeClr val="bg1"/>
                </a:solidFill>
              </a:rPr>
              <a:t>Jaarlijkse vaste kosten</a:t>
            </a:r>
          </a:p>
        </p:txBody>
      </p:sp>
      <p:sp>
        <p:nvSpPr>
          <p:cNvPr id="20" name="TextBox 19">
            <a:extLst>
              <a:ext uri="{FF2B5EF4-FFF2-40B4-BE49-F238E27FC236}">
                <a16:creationId xmlns:a16="http://schemas.microsoft.com/office/drawing/2014/main" id="{33D810BD-8124-1618-1372-6CB6833B25F4}"/>
              </a:ext>
            </a:extLst>
          </p:cNvPr>
          <p:cNvSpPr txBox="1"/>
          <p:nvPr/>
        </p:nvSpPr>
        <p:spPr>
          <a:xfrm>
            <a:off x="596074" y="2586334"/>
            <a:ext cx="2936206" cy="400110"/>
          </a:xfrm>
          <a:prstGeom prst="rect">
            <a:avLst/>
          </a:prstGeom>
          <a:noFill/>
        </p:spPr>
        <p:txBody>
          <a:bodyPr wrap="square" rtlCol="0">
            <a:spAutoFit/>
          </a:bodyPr>
          <a:lstStyle/>
          <a:p>
            <a:pPr algn="ctr"/>
            <a:r>
              <a:rPr lang="en-GB" sz="2000" b="1" dirty="0">
                <a:solidFill>
                  <a:schemeClr val="bg1"/>
                </a:solidFill>
              </a:rPr>
              <a:t>Winst per bezette nacht</a:t>
            </a:r>
          </a:p>
        </p:txBody>
      </p:sp>
      <p:sp>
        <p:nvSpPr>
          <p:cNvPr id="23" name="TextBox 22">
            <a:extLst>
              <a:ext uri="{FF2B5EF4-FFF2-40B4-BE49-F238E27FC236}">
                <a16:creationId xmlns:a16="http://schemas.microsoft.com/office/drawing/2014/main" id="{B96E06E6-2A97-6C8E-9F2D-159DE945F4C3}"/>
              </a:ext>
            </a:extLst>
          </p:cNvPr>
          <p:cNvSpPr txBox="1"/>
          <p:nvPr/>
        </p:nvSpPr>
        <p:spPr>
          <a:xfrm>
            <a:off x="3631750" y="1348195"/>
            <a:ext cx="8303991" cy="1015663"/>
          </a:xfrm>
          <a:prstGeom prst="rect">
            <a:avLst/>
          </a:prstGeom>
          <a:noFill/>
        </p:spPr>
        <p:txBody>
          <a:bodyPr wrap="square" rtlCol="0">
            <a:spAutoFit/>
          </a:bodyPr>
          <a:lstStyle/>
          <a:p>
            <a:r>
              <a:rPr lang="en-US" sz="2000" b="1" dirty="0">
                <a:solidFill>
                  <a:srgbClr val="494949"/>
                </a:solidFill>
              </a:rPr>
              <a:t>Bereken de jaarlijkse vaste kosten </a:t>
            </a:r>
            <a:r>
              <a:rPr lang="en-IE" sz="2000" dirty="0">
                <a:solidFill>
                  <a:srgbClr val="494949"/>
                </a:solidFill>
              </a:rPr>
              <a:t>(bijv. verzekering, aflossingen, internet). </a:t>
            </a:r>
            <a:r>
              <a:rPr lang="en-US" sz="2000" i="1" dirty="0">
                <a:solidFill>
                  <a:srgbClr val="595959"/>
                </a:solidFill>
              </a:rPr>
              <a:t>Dit zijn de vaste kosten die u altijd moet betalen, ongeacht het aantal boekingen. </a:t>
            </a:r>
            <a:r>
              <a:rPr lang="en-IE" sz="2000" dirty="0">
                <a:solidFill>
                  <a:srgbClr val="E96751"/>
                </a:solidFill>
              </a:rPr>
              <a:t>€ 14.000/jaar</a:t>
            </a:r>
            <a:endParaRPr lang="en-GB" sz="2000" i="1" dirty="0">
              <a:solidFill>
                <a:srgbClr val="E96751"/>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681651" y="2500291"/>
            <a:ext cx="8251012" cy="1323439"/>
          </a:xfrm>
          <a:prstGeom prst="rect">
            <a:avLst/>
          </a:prstGeom>
          <a:noFill/>
        </p:spPr>
        <p:txBody>
          <a:bodyPr wrap="square" rtlCol="0">
            <a:spAutoFit/>
          </a:bodyPr>
          <a:lstStyle/>
          <a:p>
            <a:r>
              <a:rPr lang="en-US" sz="2000" b="1" dirty="0">
                <a:solidFill>
                  <a:srgbClr val="494949"/>
                </a:solidFill>
              </a:rPr>
              <a:t>Uw nachttarief </a:t>
            </a:r>
            <a:r>
              <a:rPr lang="en-US" sz="2000" dirty="0">
                <a:solidFill>
                  <a:srgbClr val="494949"/>
                </a:solidFill>
              </a:rPr>
              <a:t>– variabele kosten (bijv. schoonmaak, welkomstpakketten, nutsvoorzieningen per gast) </a:t>
            </a:r>
            <a:r>
              <a:rPr lang="en-US" sz="2000" i="1" dirty="0">
                <a:solidFill>
                  <a:srgbClr val="595959"/>
                </a:solidFill>
              </a:rPr>
              <a:t>Als u € 150/nacht in rekening brengt en het u € 30 kost om een gast te ontvangen, is uw winst per nacht </a:t>
            </a:r>
            <a:r>
              <a:rPr lang="en-US" sz="2000" i="1" dirty="0">
                <a:solidFill>
                  <a:srgbClr val="E96751"/>
                </a:solidFill>
              </a:rPr>
              <a:t>€ 120. </a:t>
            </a:r>
            <a:r>
              <a:rPr lang="en-US" sz="2000" i="1" dirty="0">
                <a:solidFill>
                  <a:srgbClr val="595959"/>
                </a:solidFill>
              </a:rPr>
              <a:t>Hiermee betaalt u uw vaste kosten.</a:t>
            </a:r>
            <a:endParaRPr lang="en-GB" sz="2000" i="1"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399054" y="3754830"/>
            <a:ext cx="11560451"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30" name="Freeform: Shape 29">
            <a:extLst>
              <a:ext uri="{FF2B5EF4-FFF2-40B4-BE49-F238E27FC236}">
                <a16:creationId xmlns:a16="http://schemas.microsoft.com/office/drawing/2014/main" id="{D47ADE69-8E09-1478-F103-8BB64B7CFF85}"/>
              </a:ext>
            </a:extLst>
          </p:cNvPr>
          <p:cNvSpPr/>
          <p:nvPr/>
        </p:nvSpPr>
        <p:spPr>
          <a:xfrm>
            <a:off x="399054" y="375482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000" kern="1200" dirty="0"/>
          </a:p>
        </p:txBody>
      </p:sp>
      <p:sp>
        <p:nvSpPr>
          <p:cNvPr id="33" name="TextBox 32">
            <a:extLst>
              <a:ext uri="{FF2B5EF4-FFF2-40B4-BE49-F238E27FC236}">
                <a16:creationId xmlns:a16="http://schemas.microsoft.com/office/drawing/2014/main" id="{8FEE07CE-8A2E-AE68-1C60-3A009AF3AB23}"/>
              </a:ext>
            </a:extLst>
          </p:cNvPr>
          <p:cNvSpPr txBox="1"/>
          <p:nvPr/>
        </p:nvSpPr>
        <p:spPr>
          <a:xfrm>
            <a:off x="522094" y="3781329"/>
            <a:ext cx="3008476" cy="707886"/>
          </a:xfrm>
          <a:prstGeom prst="rect">
            <a:avLst/>
          </a:prstGeom>
          <a:noFill/>
        </p:spPr>
        <p:txBody>
          <a:bodyPr wrap="square" rtlCol="0">
            <a:spAutoFit/>
          </a:bodyPr>
          <a:lstStyle/>
          <a:p>
            <a:pPr algn="ctr"/>
            <a:r>
              <a:rPr lang="en-GB" sz="2000" b="1" dirty="0">
                <a:solidFill>
                  <a:schemeClr val="bg1"/>
                </a:solidFill>
              </a:rPr>
              <a:t>Break-even </a:t>
            </a:r>
          </a:p>
          <a:p>
            <a:pPr algn="ctr"/>
            <a:r>
              <a:rPr lang="en-GB" sz="2000" b="1" dirty="0">
                <a:solidFill>
                  <a:schemeClr val="bg1"/>
                </a:solidFill>
              </a:rPr>
              <a:t>nachten per jaar</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631750" y="3764965"/>
            <a:ext cx="8327755" cy="1323439"/>
          </a:xfrm>
          <a:prstGeom prst="rect">
            <a:avLst/>
          </a:prstGeom>
          <a:noFill/>
        </p:spPr>
        <p:txBody>
          <a:bodyPr wrap="square" rtlCol="0">
            <a:spAutoFit/>
          </a:bodyPr>
          <a:lstStyle/>
          <a:p>
            <a:r>
              <a:rPr lang="en-US" sz="2000" b="1" dirty="0">
                <a:solidFill>
                  <a:srgbClr val="494949"/>
                </a:solidFill>
              </a:rPr>
              <a:t>Break-even nachten per jaar </a:t>
            </a:r>
            <a:r>
              <a:rPr lang="en-US" sz="2000" i="1" dirty="0">
                <a:solidFill>
                  <a:srgbClr val="595959"/>
                </a:solidFill>
              </a:rPr>
              <a:t>Het aantal geboekte nachten dat nodig is om de vaste kosten te dekken € 14.000 vaste kosten ÷ € 120 winst per nacht =</a:t>
            </a:r>
            <a:r>
              <a:rPr lang="en-US" sz="2000" b="1" i="1" dirty="0">
                <a:solidFill>
                  <a:srgbClr val="E96751"/>
                </a:solidFill>
              </a:rPr>
              <a:t> 117 nachten</a:t>
            </a:r>
            <a:br>
              <a:rPr lang="en-US" sz="2000" i="1" dirty="0">
                <a:solidFill>
                  <a:srgbClr val="595959"/>
                </a:solidFill>
              </a:rPr>
            </a:br>
            <a:r>
              <a:rPr lang="en-US" sz="2000" i="1" dirty="0">
                <a:solidFill>
                  <a:srgbClr val="595959"/>
                </a:solidFill>
              </a:rPr>
              <a:t>U moet 117 nachten boeken om break-even te draaien.</a:t>
            </a:r>
            <a:endParaRPr lang="en-GB" sz="2000" b="1" i="1" dirty="0">
              <a:solidFill>
                <a:srgbClr val="595959"/>
              </a:solidFill>
            </a:endParaRPr>
          </a:p>
        </p:txBody>
      </p:sp>
      <p:grpSp>
        <p:nvGrpSpPr>
          <p:cNvPr id="2" name="Group 1">
            <a:extLst>
              <a:ext uri="{FF2B5EF4-FFF2-40B4-BE49-F238E27FC236}">
                <a16:creationId xmlns:a16="http://schemas.microsoft.com/office/drawing/2014/main" id="{FF5D2F97-644D-9439-68FF-084B73E6F2FC}"/>
              </a:ext>
            </a:extLst>
          </p:cNvPr>
          <p:cNvGrpSpPr/>
          <p:nvPr/>
        </p:nvGrpSpPr>
        <p:grpSpPr>
          <a:xfrm>
            <a:off x="155730" y="1400046"/>
            <a:ext cx="630739" cy="644278"/>
            <a:chOff x="1015996" y="1040208"/>
            <a:chExt cx="1016004" cy="1113712"/>
          </a:xfrm>
        </p:grpSpPr>
        <p:sp>
          <p:nvSpPr>
            <p:cNvPr id="3" name="Oval 2">
              <a:extLst>
                <a:ext uri="{FF2B5EF4-FFF2-40B4-BE49-F238E27FC236}">
                  <a16:creationId xmlns:a16="http://schemas.microsoft.com/office/drawing/2014/main" id="{E3DBC5B5-F95F-59C5-EEBD-04687096EFD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000"/>
            </a:p>
          </p:txBody>
        </p:sp>
        <p:sp>
          <p:nvSpPr>
            <p:cNvPr id="4" name="TextBox 3">
              <a:extLst>
                <a:ext uri="{FF2B5EF4-FFF2-40B4-BE49-F238E27FC236}">
                  <a16:creationId xmlns:a16="http://schemas.microsoft.com/office/drawing/2014/main" id="{469CBF25-461D-CD8A-7612-7658C1839B19}"/>
                </a:ext>
              </a:extLst>
            </p:cNvPr>
            <p:cNvSpPr txBox="1"/>
            <p:nvPr/>
          </p:nvSpPr>
          <p:spPr>
            <a:xfrm>
              <a:off x="1015996" y="1040208"/>
              <a:ext cx="1015999" cy="6916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2000" b="1" dirty="0">
                  <a:solidFill>
                    <a:schemeClr val="bg1"/>
                  </a:solidFill>
                </a:rPr>
                <a:t>1</a:t>
              </a:r>
            </a:p>
          </p:txBody>
        </p:sp>
      </p:grpSp>
      <p:grpSp>
        <p:nvGrpSpPr>
          <p:cNvPr id="5" name="Group 4">
            <a:extLst>
              <a:ext uri="{FF2B5EF4-FFF2-40B4-BE49-F238E27FC236}">
                <a16:creationId xmlns:a16="http://schemas.microsoft.com/office/drawing/2014/main" id="{E92F6E10-D119-9C4E-AAB6-8EF1F0F0682F}"/>
              </a:ext>
            </a:extLst>
          </p:cNvPr>
          <p:cNvGrpSpPr/>
          <p:nvPr/>
        </p:nvGrpSpPr>
        <p:grpSpPr>
          <a:xfrm>
            <a:off x="110837" y="2588584"/>
            <a:ext cx="630739" cy="644278"/>
            <a:chOff x="1015996" y="1040208"/>
            <a:chExt cx="1016004" cy="1113712"/>
          </a:xfrm>
        </p:grpSpPr>
        <p:sp>
          <p:nvSpPr>
            <p:cNvPr id="6" name="Oval 5">
              <a:extLst>
                <a:ext uri="{FF2B5EF4-FFF2-40B4-BE49-F238E27FC236}">
                  <a16:creationId xmlns:a16="http://schemas.microsoft.com/office/drawing/2014/main" id="{298B7FB2-279F-E680-4C98-0D5A0E1D782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000"/>
            </a:p>
          </p:txBody>
        </p:sp>
        <p:sp>
          <p:nvSpPr>
            <p:cNvPr id="8" name="TextBox 7">
              <a:extLst>
                <a:ext uri="{FF2B5EF4-FFF2-40B4-BE49-F238E27FC236}">
                  <a16:creationId xmlns:a16="http://schemas.microsoft.com/office/drawing/2014/main" id="{4CCF9619-0488-A090-BDFA-A47822624487}"/>
                </a:ext>
              </a:extLst>
            </p:cNvPr>
            <p:cNvSpPr txBox="1"/>
            <p:nvPr/>
          </p:nvSpPr>
          <p:spPr>
            <a:xfrm>
              <a:off x="1015996" y="1040208"/>
              <a:ext cx="1015999" cy="6916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2000" b="1" dirty="0">
                  <a:solidFill>
                    <a:schemeClr val="bg1"/>
                  </a:solidFill>
                </a:rPr>
                <a:t>2</a:t>
              </a:r>
            </a:p>
          </p:txBody>
        </p:sp>
      </p:grpSp>
      <p:grpSp>
        <p:nvGrpSpPr>
          <p:cNvPr id="9" name="Group 8">
            <a:extLst>
              <a:ext uri="{FF2B5EF4-FFF2-40B4-BE49-F238E27FC236}">
                <a16:creationId xmlns:a16="http://schemas.microsoft.com/office/drawing/2014/main" id="{4974AAE6-B7EF-8F13-10CF-C8B12B72ABBE}"/>
              </a:ext>
            </a:extLst>
          </p:cNvPr>
          <p:cNvGrpSpPr/>
          <p:nvPr/>
        </p:nvGrpSpPr>
        <p:grpSpPr>
          <a:xfrm>
            <a:off x="92989" y="3820031"/>
            <a:ext cx="630739" cy="644278"/>
            <a:chOff x="1015996" y="1040208"/>
            <a:chExt cx="1016004" cy="1113712"/>
          </a:xfrm>
        </p:grpSpPr>
        <p:sp>
          <p:nvSpPr>
            <p:cNvPr id="15" name="Oval 14">
              <a:extLst>
                <a:ext uri="{FF2B5EF4-FFF2-40B4-BE49-F238E27FC236}">
                  <a16:creationId xmlns:a16="http://schemas.microsoft.com/office/drawing/2014/main" id="{5CF2F952-426F-668A-A4C3-9ABCC036ED5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5">
              <a:extLst>
                <a:ext uri="{FF2B5EF4-FFF2-40B4-BE49-F238E27FC236}">
                  <a16:creationId xmlns:a16="http://schemas.microsoft.com/office/drawing/2014/main" id="{98A0FFB7-8E4D-C1FC-5ECD-DCB25FB59A90}"/>
                </a:ext>
              </a:extLst>
            </p:cNvPr>
            <p:cNvSpPr txBox="1"/>
            <p:nvPr/>
          </p:nvSpPr>
          <p:spPr>
            <a:xfrm>
              <a:off x="1015996" y="1040208"/>
              <a:ext cx="1015999" cy="6916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2000" b="1" dirty="0">
                  <a:solidFill>
                    <a:schemeClr val="bg1"/>
                  </a:solidFill>
                </a:rPr>
                <a:t>3</a:t>
              </a:r>
            </a:p>
          </p:txBody>
        </p:sp>
      </p:grpSp>
      <p:sp>
        <p:nvSpPr>
          <p:cNvPr id="24" name="TextBox 23">
            <a:extLst>
              <a:ext uri="{FF2B5EF4-FFF2-40B4-BE49-F238E27FC236}">
                <a16:creationId xmlns:a16="http://schemas.microsoft.com/office/drawing/2014/main" id="{AF0348A4-C6C0-52ED-DC3A-6370974DAFA5}"/>
              </a:ext>
            </a:extLst>
          </p:cNvPr>
          <p:cNvSpPr txBox="1"/>
          <p:nvPr/>
        </p:nvSpPr>
        <p:spPr>
          <a:xfrm>
            <a:off x="399054" y="6078259"/>
            <a:ext cx="9411696" cy="400110"/>
          </a:xfrm>
          <a:prstGeom prst="rect">
            <a:avLst/>
          </a:prstGeom>
          <a:noFill/>
        </p:spPr>
        <p:txBody>
          <a:bodyPr wrap="square">
            <a:spAutoFit/>
          </a:bodyPr>
          <a:lstStyle/>
          <a:p>
            <a:r>
              <a:rPr lang="en-US" sz="2000" dirty="0">
                <a:solidFill>
                  <a:srgbClr val="595959"/>
                </a:solidFill>
              </a:rPr>
              <a:t>€ 14.000 vaste kosten ÷ € 120 winst per nacht =</a:t>
            </a:r>
            <a:r>
              <a:rPr lang="en-US" sz="2000" b="1" dirty="0">
                <a:solidFill>
                  <a:srgbClr val="595959"/>
                </a:solidFill>
              </a:rPr>
              <a:t> 117 nachten</a:t>
            </a:r>
            <a:endParaRPr lang="en-IE" sz="2000" dirty="0">
              <a:solidFill>
                <a:srgbClr val="595959"/>
              </a:solidFill>
            </a:endParaRPr>
          </a:p>
        </p:txBody>
      </p:sp>
      <p:sp>
        <p:nvSpPr>
          <p:cNvPr id="26" name="TextBox 25">
            <a:extLst>
              <a:ext uri="{FF2B5EF4-FFF2-40B4-BE49-F238E27FC236}">
                <a16:creationId xmlns:a16="http://schemas.microsoft.com/office/drawing/2014/main" id="{5EDCCBA5-7FC7-E833-C514-8E30272BE8A6}"/>
              </a:ext>
            </a:extLst>
          </p:cNvPr>
          <p:cNvSpPr txBox="1"/>
          <p:nvPr/>
        </p:nvSpPr>
        <p:spPr>
          <a:xfrm>
            <a:off x="357429" y="5199495"/>
            <a:ext cx="11272595" cy="400110"/>
          </a:xfrm>
          <a:prstGeom prst="rect">
            <a:avLst/>
          </a:prstGeom>
          <a:noFill/>
        </p:spPr>
        <p:txBody>
          <a:bodyPr wrap="square">
            <a:spAutoFit/>
          </a:bodyPr>
          <a:lstStyle/>
          <a:p>
            <a:r>
              <a:rPr lang="en-US" sz="2000" b="1" dirty="0">
                <a:solidFill>
                  <a:srgbClr val="E96751"/>
                </a:solidFill>
              </a:rPr>
              <a:t>Break-even nachten = </a:t>
            </a:r>
            <a:r>
              <a:rPr lang="en-US" sz="2000" dirty="0">
                <a:solidFill>
                  <a:srgbClr val="E96751"/>
                </a:solidFill>
              </a:rPr>
              <a:t>vaste kosten ÷ </a:t>
            </a:r>
            <a:r>
              <a:rPr lang="en-IE" sz="2000" dirty="0">
                <a:solidFill>
                  <a:srgbClr val="E96751"/>
                </a:solidFill>
              </a:rPr>
              <a:t>winst per bezette nacht </a:t>
            </a:r>
            <a:r>
              <a:rPr lang="en-US" sz="2000" i="1" dirty="0">
                <a:solidFill>
                  <a:srgbClr val="595959"/>
                </a:solidFill>
              </a:rPr>
              <a:t>(prijs per nacht – variabele kosten per nacht) </a:t>
            </a:r>
          </a:p>
        </p:txBody>
      </p:sp>
    </p:spTree>
    <p:extLst>
      <p:ext uri="{BB962C8B-B14F-4D97-AF65-F5344CB8AC3E}">
        <p14:creationId xmlns:p14="http://schemas.microsoft.com/office/powerpoint/2010/main" val="2827709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1D6-A35F-4D8E-4AE8-7EA389AE453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110B2B-0FBD-2958-F984-38ECA4BD53A9}"/>
              </a:ext>
            </a:extLst>
          </p:cNvPr>
          <p:cNvSpPr/>
          <p:nvPr/>
        </p:nvSpPr>
        <p:spPr>
          <a:xfrm>
            <a:off x="4041756" y="3314700"/>
            <a:ext cx="7817046" cy="328612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E033332-EC82-0DD6-14BA-B60A4B6D107D}"/>
              </a:ext>
            </a:extLst>
          </p:cNvPr>
          <p:cNvSpPr>
            <a:spLocks noGrp="1"/>
          </p:cNvSpPr>
          <p:nvPr>
            <p:ph type="body" sz="quarter" idx="16"/>
          </p:nvPr>
        </p:nvSpPr>
        <p:spPr>
          <a:xfrm>
            <a:off x="4443301" y="186544"/>
            <a:ext cx="7221426" cy="803654"/>
          </a:xfrm>
        </p:spPr>
        <p:txBody>
          <a:bodyPr/>
          <a:lstStyle/>
          <a:p>
            <a:r>
              <a:rPr lang="en-IE" sz="2000" dirty="0"/>
              <a:t>Bereken de bezettingsgraad</a:t>
            </a:r>
            <a:endParaRPr lang="en-IE" sz="2000" b="0" i="1" dirty="0">
              <a:solidFill>
                <a:srgbClr val="E96751"/>
              </a:solidFill>
            </a:endParaRPr>
          </a:p>
        </p:txBody>
      </p:sp>
      <p:sp>
        <p:nvSpPr>
          <p:cNvPr id="7" name="Text Placeholder 6">
            <a:extLst>
              <a:ext uri="{FF2B5EF4-FFF2-40B4-BE49-F238E27FC236}">
                <a16:creationId xmlns:a16="http://schemas.microsoft.com/office/drawing/2014/main" id="{66147393-0BF8-34B5-E396-26A2EFED047C}"/>
              </a:ext>
            </a:extLst>
          </p:cNvPr>
          <p:cNvSpPr>
            <a:spLocks noGrp="1"/>
          </p:cNvSpPr>
          <p:nvPr>
            <p:ph type="body" sz="quarter" idx="21"/>
          </p:nvPr>
        </p:nvSpPr>
        <p:spPr>
          <a:xfrm>
            <a:off x="4443301" y="696052"/>
            <a:ext cx="7301024" cy="4530541"/>
          </a:xfrm>
        </p:spPr>
        <p:txBody>
          <a:bodyPr/>
          <a:lstStyle/>
          <a:p>
            <a:pPr>
              <a:spcAft>
                <a:spcPts val="600"/>
              </a:spcAft>
            </a:pPr>
            <a:r>
              <a:rPr lang="en-IE" sz="2000" dirty="0"/>
              <a:t>Met het aantal break-even-overnachtingen (uit optie A of B) en uw beschikbare overnachtingen kunt u de </a:t>
            </a:r>
            <a:r>
              <a:rPr lang="en-IE" sz="2000" b="1" dirty="0"/>
              <a:t>bezettingsgraad</a:t>
            </a:r>
            <a:r>
              <a:rPr lang="en-IE" sz="2000" dirty="0"/>
              <a:t> berekenen </a:t>
            </a:r>
            <a:r>
              <a:rPr lang="en-IE" sz="2000" b="1" dirty="0"/>
              <a:t>die nodig is om break-even te draaien</a:t>
            </a:r>
            <a:r>
              <a:rPr lang="en-IE" sz="2000" dirty="0"/>
              <a:t>. </a:t>
            </a:r>
            <a:r>
              <a:rPr lang="en-US" sz="2000" dirty="0"/>
              <a:t>De bezettingsgraad is simpelweg het percentage beschikbare overnachtingen dat is </a:t>
            </a:r>
            <a:r>
              <a:rPr lang="en-IE" sz="2000" dirty="0"/>
              <a:t>geboekt (bezet). </a:t>
            </a:r>
          </a:p>
          <a:p>
            <a:pPr>
              <a:spcAft>
                <a:spcPts val="600"/>
              </a:spcAft>
            </a:pPr>
            <a:r>
              <a:rPr lang="en-IE" sz="2000" b="1" dirty="0">
                <a:solidFill>
                  <a:srgbClr val="E96751"/>
                </a:solidFill>
              </a:rPr>
              <a:t>Formule: </a:t>
            </a:r>
            <a:r>
              <a:rPr lang="en-IE" sz="2000" b="1" dirty="0">
                <a:solidFill>
                  <a:srgbClr val="595959"/>
                </a:solidFill>
              </a:rPr>
              <a:t>Bezettingsgraad = (geboekte nachten ÷ beschikbare nachten) × 100</a:t>
            </a:r>
            <a:r>
              <a:rPr lang="en-IE" sz="2000" dirty="0">
                <a:solidFill>
                  <a:srgbClr val="595959"/>
                </a:solidFill>
              </a:rPr>
              <a:t>%. Gebruik in dit geval uw break-even nachten als de benodigde 'geboekte nachten'. </a:t>
            </a:r>
          </a:p>
          <a:p>
            <a:pPr>
              <a:spcAft>
                <a:spcPts val="600"/>
              </a:spcAft>
            </a:pPr>
            <a:endParaRPr lang="en-IE" sz="2000" b="1" i="1" dirty="0">
              <a:solidFill>
                <a:schemeClr val="bg1"/>
              </a:solidFill>
            </a:endParaRPr>
          </a:p>
          <a:p>
            <a:pPr>
              <a:spcAft>
                <a:spcPts val="600"/>
              </a:spcAft>
            </a:pPr>
            <a:r>
              <a:rPr lang="en-IE" sz="2000" b="1" i="1" dirty="0">
                <a:solidFill>
                  <a:schemeClr val="bg1"/>
                </a:solidFill>
              </a:rPr>
              <a:t>Voorbeeld: </a:t>
            </a:r>
            <a:r>
              <a:rPr lang="en-IE" sz="2000" i="1" dirty="0">
                <a:solidFill>
                  <a:schemeClr val="bg1"/>
                </a:solidFill>
              </a:rPr>
              <a:t>Voortbordurend op het voorbeeld van optie B: break-even 196 nachten. Als u 365 nachten beschikbaar heeft, is de vereiste bezettingsgraad 196/365 =</a:t>
            </a:r>
            <a:r>
              <a:rPr lang="en-IE" sz="2000" b="1" i="1" dirty="0">
                <a:solidFill>
                  <a:schemeClr val="bg1"/>
                </a:solidFill>
              </a:rPr>
              <a:t> 54</a:t>
            </a:r>
            <a:r>
              <a:rPr lang="en-IE" sz="2000" i="1" dirty="0">
                <a:solidFill>
                  <a:schemeClr val="bg1"/>
                </a:solidFill>
              </a:rPr>
              <a:t>%. </a:t>
            </a:r>
          </a:p>
          <a:p>
            <a:pPr>
              <a:spcAft>
                <a:spcPts val="600"/>
              </a:spcAft>
            </a:pPr>
            <a:r>
              <a:rPr lang="en-IE" sz="2000" i="1" dirty="0">
                <a:solidFill>
                  <a:schemeClr val="bg1"/>
                </a:solidFill>
              </a:rPr>
              <a:t>Als u </a:t>
            </a:r>
            <a:r>
              <a:rPr lang="en-US" sz="2000" i="1" dirty="0">
                <a:solidFill>
                  <a:schemeClr val="bg1"/>
                </a:solidFill>
              </a:rPr>
              <a:t>slechts 320 nachten beschikbaar had (vanwege sluitingen), dan is een bezettingsgraad van 196/320 = 61% </a:t>
            </a:r>
            <a:r>
              <a:rPr lang="en-IE" sz="2000" i="1" dirty="0">
                <a:solidFill>
                  <a:schemeClr val="bg1"/>
                </a:solidFill>
              </a:rPr>
              <a:t>nodig.</a:t>
            </a:r>
            <a:r>
              <a:rPr lang="en-IE" sz="2000" dirty="0">
                <a:solidFill>
                  <a:schemeClr val="bg1"/>
                </a:solidFill>
              </a:rPr>
              <a:t> </a:t>
            </a:r>
          </a:p>
          <a:p>
            <a:pPr>
              <a:spcAft>
                <a:spcPts val="600"/>
              </a:spcAft>
            </a:pPr>
            <a:r>
              <a:rPr lang="en-IE" sz="2000" dirty="0">
                <a:solidFill>
                  <a:schemeClr val="bg1"/>
                </a:solidFill>
              </a:rPr>
              <a:t>Dit getal geeft aan hoe intensief uw boekingspercentage moet zijn. Een vereiste </a:t>
            </a:r>
            <a:r>
              <a:rPr lang="en-IE" sz="2000" b="1" dirty="0">
                <a:solidFill>
                  <a:schemeClr val="bg1"/>
                </a:solidFill>
              </a:rPr>
              <a:t>bezettingsgraad van 60% </a:t>
            </a:r>
            <a:r>
              <a:rPr lang="en-IE" sz="2000" dirty="0">
                <a:solidFill>
                  <a:schemeClr val="bg1"/>
                </a:solidFill>
              </a:rPr>
              <a:t>om break-even te draaien, betekent dat u </a:t>
            </a:r>
            <a:r>
              <a:rPr lang="en-IE" sz="2000" b="1" dirty="0">
                <a:solidFill>
                  <a:schemeClr val="bg1"/>
                </a:solidFill>
              </a:rPr>
              <a:t>gemiddeld </a:t>
            </a:r>
            <a:r>
              <a:rPr lang="en-IE" sz="2000" dirty="0">
                <a:solidFill>
                  <a:schemeClr val="bg1"/>
                </a:solidFill>
              </a:rPr>
              <a:t>iets meer dan </a:t>
            </a:r>
            <a:r>
              <a:rPr lang="en-IE" sz="2000" b="1" dirty="0">
                <a:solidFill>
                  <a:schemeClr val="bg1"/>
                </a:solidFill>
              </a:rPr>
              <a:t>de helft van alle beschikbare nachten </a:t>
            </a:r>
            <a:r>
              <a:rPr lang="en-IE" sz="2000" dirty="0">
                <a:solidFill>
                  <a:schemeClr val="bg1"/>
                </a:solidFill>
              </a:rPr>
              <a:t>moet vullen</a:t>
            </a:r>
            <a:r>
              <a:rPr lang="en-IE" sz="2000" b="1" dirty="0">
                <a:solidFill>
                  <a:schemeClr val="bg1"/>
                </a:solidFill>
              </a:rPr>
              <a:t>. </a:t>
            </a:r>
          </a:p>
        </p:txBody>
      </p:sp>
      <p:sp>
        <p:nvSpPr>
          <p:cNvPr id="5" name="Text Placeholder 4">
            <a:extLst>
              <a:ext uri="{FF2B5EF4-FFF2-40B4-BE49-F238E27FC236}">
                <a16:creationId xmlns:a16="http://schemas.microsoft.com/office/drawing/2014/main" id="{54ACCBCD-421F-6D60-1609-545FF24FBD15}"/>
              </a:ext>
            </a:extLst>
          </p:cNvPr>
          <p:cNvSpPr>
            <a:spLocks noGrp="1"/>
          </p:cNvSpPr>
          <p:nvPr>
            <p:ph type="body" sz="quarter" idx="18"/>
          </p:nvPr>
        </p:nvSpPr>
        <p:spPr>
          <a:xfrm>
            <a:off x="98083" y="1904414"/>
            <a:ext cx="3562527" cy="1049221"/>
          </a:xfrm>
        </p:spPr>
        <p:txBody>
          <a:bodyPr/>
          <a:lstStyle/>
          <a:p>
            <a:r>
              <a:rPr lang="en-US" b="0" dirty="0"/>
              <a:t>Bereken de bezettingsgraad die nodig is om break-even te draaien</a:t>
            </a:r>
            <a:endParaRPr lang="en-IE" b="0" dirty="0"/>
          </a:p>
        </p:txBody>
      </p:sp>
      <p:sp>
        <p:nvSpPr>
          <p:cNvPr id="2" name="Text Placeholder 5">
            <a:extLst>
              <a:ext uri="{FF2B5EF4-FFF2-40B4-BE49-F238E27FC236}">
                <a16:creationId xmlns:a16="http://schemas.microsoft.com/office/drawing/2014/main" id="{A8BEC3CA-3BC9-937B-7AC3-B58D2E342399}"/>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Bezettingsgraad</a:t>
            </a:r>
          </a:p>
          <a:p>
            <a:endParaRPr lang="en-IE" dirty="0"/>
          </a:p>
        </p:txBody>
      </p:sp>
      <p:sp>
        <p:nvSpPr>
          <p:cNvPr id="6" name="TextBox 5">
            <a:extLst>
              <a:ext uri="{FF2B5EF4-FFF2-40B4-BE49-F238E27FC236}">
                <a16:creationId xmlns:a16="http://schemas.microsoft.com/office/drawing/2014/main" id="{64777F72-5BB8-B644-1569-98FA631DBA9B}"/>
              </a:ext>
            </a:extLst>
          </p:cNvPr>
          <p:cNvSpPr txBox="1"/>
          <p:nvPr/>
        </p:nvSpPr>
        <p:spPr>
          <a:xfrm>
            <a:off x="333198" y="4058721"/>
            <a:ext cx="6096000" cy="369332"/>
          </a:xfrm>
          <a:prstGeom prst="rect">
            <a:avLst/>
          </a:prstGeom>
          <a:noFill/>
        </p:spPr>
        <p:txBody>
          <a:bodyPr wrap="square">
            <a:spAutoFit/>
          </a:bodyPr>
          <a:lstStyle/>
          <a:p>
            <a:pPr algn="l">
              <a:spcBef>
                <a:spcPts val="2250"/>
              </a:spcBef>
              <a:spcAft>
                <a:spcPts val="1500"/>
              </a:spcAft>
              <a:buNone/>
            </a:pPr>
            <a:r>
              <a:rPr lang="en-IE" b="0" i="0" dirty="0">
                <a:solidFill>
                  <a:srgbClr val="00B0F0"/>
                </a:solidFill>
                <a:effectLst/>
                <a:latin typeface="Riposte"/>
                <a:hlinkClick r:id="rId2">
                  <a:extLst>
                    <a:ext uri="{A12FA001-AC4F-418D-AE19-62706E023703}">
                      <ahyp:hlinkClr xmlns:ahyp="http://schemas.microsoft.com/office/drawing/2018/hyperlinkcolor" val="tx"/>
                    </a:ext>
                  </a:extLst>
                </a:hlinkClick>
              </a:rPr>
              <a:t>Formule voor bezettingsgraad</a:t>
            </a:r>
            <a:endParaRPr lang="en-IE" b="0" i="0" dirty="0">
              <a:solidFill>
                <a:srgbClr val="00B0F0"/>
              </a:solidFill>
              <a:effectLst/>
              <a:latin typeface="Riposte"/>
            </a:endParaRPr>
          </a:p>
        </p:txBody>
      </p:sp>
    </p:spTree>
    <p:extLst>
      <p:ext uri="{BB962C8B-B14F-4D97-AF65-F5344CB8AC3E}">
        <p14:creationId xmlns:p14="http://schemas.microsoft.com/office/powerpoint/2010/main" val="419501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7888941" y="1843806"/>
            <a:ext cx="3954106" cy="870198"/>
          </a:xfrm>
        </p:spPr>
        <p:txBody>
          <a:bodyPr/>
          <a:lstStyle/>
          <a:p>
            <a:pPr algn="r">
              <a:spcAft>
                <a:spcPts val="600"/>
              </a:spcAft>
            </a:pPr>
            <a:r>
              <a:rPr lang="en-US" dirty="0">
                <a:solidFill>
                  <a:schemeClr val="bg1">
                    <a:lumMod val="95000"/>
                  </a:schemeClr>
                </a:solidFill>
              </a:rPr>
              <a:t>Het haalbaar maken – </a:t>
            </a:r>
            <a:r>
              <a:rPr lang="en-US" b="0" dirty="0">
                <a:solidFill>
                  <a:schemeClr val="bg1">
                    <a:lumMod val="95000"/>
                  </a:schemeClr>
                </a:solidFill>
              </a:rPr>
              <a:t>Prijszetting, planning en financiële gezondheid op lange termijn</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376759" y="1131491"/>
            <a:ext cx="2466288" cy="319777"/>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dirty="0"/>
              <a:t>Module 8</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sz="2800" b="1" dirty="0">
                <a:solidFill>
                  <a:srgbClr val="E96751"/>
                </a:solidFill>
              </a:rPr>
              <a:t>Overzicht: </a:t>
            </a:r>
            <a:r>
              <a:rPr lang="en-US" dirty="0"/>
              <a:t>Financieel succes in alternatieve toeristische accommodaties komt niet zomaar uit de lucht vallen – het is gebaseerd op een goed doordachte planning, slimme prijsstelling en duurzaamheid op lange termijn. Deze module leidt je door de belangrijkste pijlers van financieel beheer, van het kiezen van het juiste bedrijfsmodel en het begrijpen van je kosten tot strategische prijsstelling, het bijhouden van prestaties en het plannen voor seizoensgebonden veranderingen en toekomstige risico's. Of u nu net begint of een bestaand bedrijf wilt verfijnen, deze 11 secties helpen u bij het opzetten van een financieel haalbaar, veerkrachtig en op waarden afgestemd accommodatieaanbod.</a:t>
            </a:r>
            <a:endParaRPr lang="en-US" dirty="0">
              <a:solidFill>
                <a:srgbClr val="414141"/>
              </a:solidFill>
            </a:endParaRPr>
          </a:p>
        </p:txBody>
      </p:sp>
      <p:sp>
        <p:nvSpPr>
          <p:cNvPr id="8" name="Text Placeholder 7">
            <a:extLst>
              <a:ext uri="{FF2B5EF4-FFF2-40B4-BE49-F238E27FC236}">
                <a16:creationId xmlns:a16="http://schemas.microsoft.com/office/drawing/2014/main" id="{6C82F794-9C55-46A9-7014-D14C78B36667}"/>
              </a:ext>
            </a:extLst>
          </p:cNvPr>
          <p:cNvSpPr>
            <a:spLocks noGrp="1"/>
          </p:cNvSpPr>
          <p:nvPr>
            <p:ph type="body" sz="quarter" idx="66"/>
          </p:nvPr>
        </p:nvSpPr>
        <p:spPr/>
        <p:txBody>
          <a:bodyPr/>
          <a:lstStyle/>
          <a:p>
            <a:r>
              <a:rPr lang="en-GB" dirty="0"/>
              <a:t>Fotocredits:</a:t>
            </a: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3</a:t>
            </a:fld>
            <a:endParaRPr lang="fr-CA" dirty="0"/>
          </a:p>
        </p:txBody>
      </p:sp>
      <p:pic>
        <p:nvPicPr>
          <p:cNvPr id="10" name="Picture Placeholder 9" descr="A hand putting money into a box&#10;&#10;AI-generated content may be incorrect.">
            <a:extLst>
              <a:ext uri="{FF2B5EF4-FFF2-40B4-BE49-F238E27FC236}">
                <a16:creationId xmlns:a16="http://schemas.microsoft.com/office/drawing/2014/main" id="{B5A7023A-A006-D53D-BA8C-558F292E2CE9}"/>
              </a:ext>
            </a:extLst>
          </p:cNvPr>
          <p:cNvPicPr>
            <a:picLocks noGrp="1" noChangeAspect="1"/>
          </p:cNvPicPr>
          <p:nvPr>
            <p:ph type="pic" sz="quarter" idx="22"/>
          </p:nvPr>
        </p:nvPicPr>
        <p:blipFill>
          <a:blip r:embed="rId2"/>
          <a:srcRect t="8661" b="8661"/>
          <a:stretch>
            <a:fillRect/>
          </a:stretch>
        </p:blipFill>
        <p:spPr>
          <a:xfrm>
            <a:off x="1" y="148453"/>
            <a:ext cx="6777318" cy="3738500"/>
          </a:xfrm>
        </p:spPr>
      </p:pic>
    </p:spTree>
    <p:extLst>
      <p:ext uri="{BB962C8B-B14F-4D97-AF65-F5344CB8AC3E}">
        <p14:creationId xmlns:p14="http://schemas.microsoft.com/office/powerpoint/2010/main" val="3270870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3E5D-0D79-A9A3-ED92-69EA04E2AB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43494F-AA0C-FA4B-9A15-5A78009A508E}"/>
              </a:ext>
            </a:extLst>
          </p:cNvPr>
          <p:cNvSpPr>
            <a:spLocks noGrp="1"/>
          </p:cNvSpPr>
          <p:nvPr>
            <p:ph type="body" sz="quarter" idx="16"/>
          </p:nvPr>
        </p:nvSpPr>
        <p:spPr>
          <a:xfrm>
            <a:off x="4443301" y="186544"/>
            <a:ext cx="7221426" cy="803654"/>
          </a:xfrm>
        </p:spPr>
        <p:txBody>
          <a:bodyPr/>
          <a:lstStyle/>
          <a:p>
            <a:r>
              <a:rPr lang="en-IE" dirty="0"/>
              <a:t>Bereken de bezettingsgraad</a:t>
            </a:r>
            <a:endParaRPr lang="en-IE" sz="2400" b="0" i="1" dirty="0">
              <a:solidFill>
                <a:srgbClr val="E96751"/>
              </a:solidFill>
            </a:endParaRPr>
          </a:p>
        </p:txBody>
      </p:sp>
      <p:sp>
        <p:nvSpPr>
          <p:cNvPr id="7" name="Text Placeholder 6">
            <a:extLst>
              <a:ext uri="{FF2B5EF4-FFF2-40B4-BE49-F238E27FC236}">
                <a16:creationId xmlns:a16="http://schemas.microsoft.com/office/drawing/2014/main" id="{16C80025-D4B6-8371-FD9D-D24C838D7747}"/>
              </a:ext>
            </a:extLst>
          </p:cNvPr>
          <p:cNvSpPr>
            <a:spLocks noGrp="1"/>
          </p:cNvSpPr>
          <p:nvPr>
            <p:ph type="body" sz="quarter" idx="21"/>
          </p:nvPr>
        </p:nvSpPr>
        <p:spPr>
          <a:xfrm>
            <a:off x="4443301" y="886865"/>
            <a:ext cx="7348649" cy="4530541"/>
          </a:xfrm>
        </p:spPr>
        <p:txBody>
          <a:bodyPr/>
          <a:lstStyle/>
          <a:p>
            <a:pPr>
              <a:spcAft>
                <a:spcPts val="600"/>
              </a:spcAft>
            </a:pPr>
            <a:r>
              <a:rPr lang="en-IE" sz="2000" b="1" dirty="0"/>
              <a:t>Context van de sector: </a:t>
            </a:r>
            <a:r>
              <a:rPr lang="en-IE" sz="2000" dirty="0"/>
              <a:t>een </a:t>
            </a:r>
            <a:r>
              <a:rPr lang="en-US" sz="2000" dirty="0"/>
              <a:t>bezettingsgraad</a:t>
            </a:r>
            <a:r>
              <a:rPr lang="en-IE" sz="2000" dirty="0"/>
              <a:t> van 50-60% </a:t>
            </a:r>
            <a:r>
              <a:rPr lang="en-US" sz="2000" dirty="0"/>
              <a:t>is heel haalbaar in een populaire regio, terwijl een bezettingsgraad van 80% of hoger </a:t>
            </a:r>
            <a:r>
              <a:rPr lang="en-IE" sz="2000" dirty="0"/>
              <a:t>een alarmsignaal kan zijn. </a:t>
            </a:r>
          </a:p>
          <a:p>
            <a:pPr marL="342900" indent="-342900">
              <a:spcAft>
                <a:spcPts val="600"/>
              </a:spcAft>
              <a:buFont typeface="Wingdings" panose="05000000000000000000" pitchFamily="2" charset="2"/>
              <a:buChar char="Ø"/>
            </a:pPr>
            <a:r>
              <a:rPr lang="en-IE" sz="2000" i="1" dirty="0"/>
              <a:t>Als uit uw berekeningen </a:t>
            </a:r>
            <a:r>
              <a:rPr lang="en-IE" sz="2000" b="1" i="1" dirty="0">
                <a:solidFill>
                  <a:srgbClr val="E96751"/>
                </a:solidFill>
              </a:rPr>
              <a:t>bijvoorbeeld </a:t>
            </a:r>
            <a:r>
              <a:rPr lang="en-IE" sz="2000" i="1" dirty="0"/>
              <a:t>blijkt dat u het hele jaar door een bezettingsgraad van 80% nodig hebt om break-even te draaien, is dat vrij hoog voor een nieuw bedrijf. Dit kan u ertoe aanzetten om kosten te verlagen of prijzen te verhogen om die break-evenbezettingsgraad te verlagen.</a:t>
            </a:r>
            <a:r>
              <a:rPr lang="en-IE" sz="2000" dirty="0"/>
              <a:t> </a:t>
            </a:r>
          </a:p>
          <a:p>
            <a:pPr marL="342900" indent="-342900">
              <a:spcAft>
                <a:spcPts val="600"/>
              </a:spcAft>
              <a:buFont typeface="Wingdings" panose="05000000000000000000" pitchFamily="2" charset="2"/>
              <a:buChar char="Ø"/>
            </a:pPr>
            <a:r>
              <a:rPr lang="en-IE" sz="2000" dirty="0"/>
              <a:t>In wezen is de </a:t>
            </a:r>
            <a:r>
              <a:rPr lang="en-IE" sz="2000" b="1" dirty="0"/>
              <a:t>break-evenbezettingsgraad </a:t>
            </a:r>
            <a:r>
              <a:rPr lang="en-IE" sz="2000" dirty="0"/>
              <a:t>de laagste bezettingsgraad waarbij u alle kosten dekt. </a:t>
            </a:r>
          </a:p>
          <a:p>
            <a:pPr marL="342900" indent="-342900">
              <a:spcAft>
                <a:spcPts val="600"/>
              </a:spcAft>
              <a:buFont typeface="Wingdings" panose="05000000000000000000" pitchFamily="2" charset="2"/>
              <a:buChar char="Ø"/>
            </a:pPr>
            <a:r>
              <a:rPr lang="en-IE" sz="2000" dirty="0"/>
              <a:t>Als u dit percentage kent, kunt u beter inschatten of uw bedrijfsplan realistisch is: vergelijk het met de gebruikelijke bezettingsgraad voor </a:t>
            </a:r>
            <a:r>
              <a:rPr lang="en-IE" sz="2000" b="1" dirty="0"/>
              <a:t>vergelijkbare bedrijven </a:t>
            </a:r>
            <a:r>
              <a:rPr lang="en-IE" sz="2000" dirty="0"/>
              <a:t>of met uw </a:t>
            </a:r>
            <a:r>
              <a:rPr lang="en-IE" sz="2000" b="1" dirty="0"/>
              <a:t>eigen seizoensprognoses</a:t>
            </a:r>
            <a:r>
              <a:rPr lang="en-IE" sz="2000" dirty="0"/>
              <a:t>. </a:t>
            </a:r>
          </a:p>
          <a:p>
            <a:pPr marL="342900" indent="-342900">
              <a:spcAft>
                <a:spcPts val="600"/>
              </a:spcAft>
              <a:buFont typeface="Wingdings" panose="05000000000000000000" pitchFamily="2" charset="2"/>
              <a:buChar char="Ø"/>
            </a:pPr>
            <a:r>
              <a:rPr lang="en-IE" sz="2000" dirty="0"/>
              <a:t>Als uw verwachte bezettingsgraad (op basis van aannames over inkomstenbronnen) lager is dan wat nodig is om break-even te draaien, moet u nog wat werk verzetten om uw plan bij te stellen.</a:t>
            </a:r>
          </a:p>
          <a:p>
            <a:pPr>
              <a:spcAft>
                <a:spcPts val="600"/>
              </a:spcAft>
            </a:pPr>
            <a:endParaRPr lang="en-IE" sz="2000" dirty="0"/>
          </a:p>
        </p:txBody>
      </p:sp>
      <p:sp>
        <p:nvSpPr>
          <p:cNvPr id="5" name="Text Placeholder 4">
            <a:extLst>
              <a:ext uri="{FF2B5EF4-FFF2-40B4-BE49-F238E27FC236}">
                <a16:creationId xmlns:a16="http://schemas.microsoft.com/office/drawing/2014/main" id="{EFF833F0-14EA-AFE6-D7E4-A40425ABE0A6}"/>
              </a:ext>
            </a:extLst>
          </p:cNvPr>
          <p:cNvSpPr>
            <a:spLocks noGrp="1"/>
          </p:cNvSpPr>
          <p:nvPr>
            <p:ph type="body" sz="quarter" idx="18"/>
          </p:nvPr>
        </p:nvSpPr>
        <p:spPr>
          <a:xfrm>
            <a:off x="98083" y="1904414"/>
            <a:ext cx="3562527" cy="1049221"/>
          </a:xfrm>
        </p:spPr>
        <p:txBody>
          <a:bodyPr/>
          <a:lstStyle/>
          <a:p>
            <a:r>
              <a:rPr lang="en-US" b="0" dirty="0"/>
              <a:t>Context van de sector</a:t>
            </a:r>
            <a:endParaRPr lang="en-IE" b="0" dirty="0"/>
          </a:p>
        </p:txBody>
      </p:sp>
      <p:sp>
        <p:nvSpPr>
          <p:cNvPr id="2" name="Text Placeholder 5">
            <a:extLst>
              <a:ext uri="{FF2B5EF4-FFF2-40B4-BE49-F238E27FC236}">
                <a16:creationId xmlns:a16="http://schemas.microsoft.com/office/drawing/2014/main" id="{9D0A8833-B4C7-9834-4076-7FDFEA49F955}"/>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Bezettingsgraad</a:t>
            </a:r>
          </a:p>
          <a:p>
            <a:endParaRPr lang="en-IE" dirty="0"/>
          </a:p>
        </p:txBody>
      </p:sp>
      <p:sp>
        <p:nvSpPr>
          <p:cNvPr id="6" name="TextBox 5">
            <a:extLst>
              <a:ext uri="{FF2B5EF4-FFF2-40B4-BE49-F238E27FC236}">
                <a16:creationId xmlns:a16="http://schemas.microsoft.com/office/drawing/2014/main" id="{2D56F630-B5AA-AC30-B136-19002F3D099C}"/>
              </a:ext>
            </a:extLst>
          </p:cNvPr>
          <p:cNvSpPr txBox="1"/>
          <p:nvPr/>
        </p:nvSpPr>
        <p:spPr>
          <a:xfrm>
            <a:off x="333198" y="4058721"/>
            <a:ext cx="3753027" cy="646331"/>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Wat is de break-even </a:t>
            </a:r>
          </a:p>
          <a:p>
            <a:r>
              <a:rPr lang="en-US" dirty="0">
                <a:solidFill>
                  <a:srgbClr val="00B0F0"/>
                </a:solidFill>
                <a:hlinkClick r:id="rId2">
                  <a:extLst>
                    <a:ext uri="{A12FA001-AC4F-418D-AE19-62706E023703}">
                      <ahyp:hlinkClr xmlns:ahyp="http://schemas.microsoft.com/office/drawing/2018/hyperlinkcolor" val="tx"/>
                    </a:ext>
                  </a:extLst>
                </a:hlinkClick>
              </a:rPr>
              <a:t>bezettingsgraad voor hotels?</a:t>
            </a:r>
            <a:endParaRPr lang="en-US" dirty="0">
              <a:solidFill>
                <a:srgbClr val="00B0F0"/>
              </a:solidFill>
            </a:endParaRPr>
          </a:p>
        </p:txBody>
      </p:sp>
    </p:spTree>
    <p:extLst>
      <p:ext uri="{BB962C8B-B14F-4D97-AF65-F5344CB8AC3E}">
        <p14:creationId xmlns:p14="http://schemas.microsoft.com/office/powerpoint/2010/main" val="2474622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8 (Deel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r>
              <a:rPr lang="en-US" sz="2400" b="1" dirty="0">
                <a:solidFill>
                  <a:srgbClr val="494949"/>
                </a:solidFill>
              </a:rPr>
              <a:t>Secties 4 – 6: </a:t>
            </a:r>
            <a:r>
              <a:rPr lang="en-US" sz="2400" dirty="0">
                <a:solidFill>
                  <a:srgbClr val="494949"/>
                </a:solidFill>
              </a:rPr>
              <a:t>Inzicht in uw kosten, prijsstelling en break-evenpunt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(deel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152688"/>
          </a:xfrm>
          <a:prstGeom prst="rect">
            <a:avLst/>
          </a:prstGeom>
          <a:noFill/>
        </p:spPr>
        <p:txBody>
          <a:bodyPr wrap="square" rtlCol="0">
            <a:spAutoFit/>
          </a:bodyPr>
          <a:lstStyle/>
          <a:p>
            <a:pPr algn="ctr"/>
            <a:r>
              <a:rPr lang="en-US" sz="2400" b="1" dirty="0">
                <a:solidFill>
                  <a:srgbClr val="494949"/>
                </a:solidFill>
              </a:rPr>
              <a:t>Secties 7 – 8: </a:t>
            </a:r>
            <a:r>
              <a:rPr lang="en-US" sz="2400" dirty="0">
                <a:solidFill>
                  <a:srgbClr val="494949"/>
                </a:solidFill>
              </a:rPr>
              <a:t>Prijzen voor winst, waarde en seizoensgebondenheid</a:t>
            </a:r>
            <a:endParaRPr lang="en-GB"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634298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8A2CB22-C91F-0CE2-193D-CB7DDFD59649}"/>
              </a:ext>
            </a:extLst>
          </p:cNvPr>
          <p:cNvSpPr txBox="1">
            <a:spLocks/>
          </p:cNvSpPr>
          <p:nvPr/>
        </p:nvSpPr>
        <p:spPr>
          <a:xfrm>
            <a:off x="7943850" y="1928962"/>
            <a:ext cx="3899197" cy="870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3000" dirty="0">
                <a:solidFill>
                  <a:schemeClr val="bg1"/>
                </a:solidFill>
              </a:rPr>
              <a:t>Inleiding tot financieel beheer en levensvatbaarheid</a:t>
            </a:r>
            <a:endParaRPr lang="en-GB" sz="3000" dirty="0">
              <a:solidFill>
                <a:schemeClr val="bg1"/>
              </a:solidFill>
            </a:endParaRPr>
          </a:p>
        </p:txBody>
      </p:sp>
      <p:sp>
        <p:nvSpPr>
          <p:cNvPr id="13" name="Text Placeholder 2">
            <a:extLst>
              <a:ext uri="{FF2B5EF4-FFF2-40B4-BE49-F238E27FC236}">
                <a16:creationId xmlns:a16="http://schemas.microsoft.com/office/drawing/2014/main" id="{12A414B4-AE80-34ED-D489-918213801D45}"/>
              </a:ext>
            </a:extLst>
          </p:cNvPr>
          <p:cNvSpPr txBox="1">
            <a:spLocks/>
          </p:cNvSpPr>
          <p:nvPr/>
        </p:nvSpPr>
        <p:spPr>
          <a:xfrm>
            <a:off x="9376759" y="1082093"/>
            <a:ext cx="2466288" cy="319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GB" sz="4400" b="1">
                <a:solidFill>
                  <a:schemeClr val="bg1"/>
                </a:solidFill>
              </a:rPr>
              <a:t>Deel 1</a:t>
            </a:r>
            <a:endParaRPr lang="en-GB" sz="4400" b="1" dirty="0">
              <a:solidFill>
                <a:schemeClr val="bg1"/>
              </a:solidFill>
            </a:endParaRPr>
          </a:p>
        </p:txBody>
      </p:sp>
      <p:sp>
        <p:nvSpPr>
          <p:cNvPr id="16" name="Slide Number Placeholder 5">
            <a:extLst>
              <a:ext uri="{FF2B5EF4-FFF2-40B4-BE49-F238E27FC236}">
                <a16:creationId xmlns:a16="http://schemas.microsoft.com/office/drawing/2014/main" id="{B3394CAC-30E8-762F-826A-728388DD03E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4</a:t>
            </a:fld>
            <a:endParaRPr lang="fr-CA" dirty="0"/>
          </a:p>
        </p:txBody>
      </p:sp>
      <p:pic>
        <p:nvPicPr>
          <p:cNvPr id="17" name="Picture Placeholder 6" descr="A key chain with keys on it&#10;&#10;AI-generated content may be incorrect.">
            <a:extLst>
              <a:ext uri="{FF2B5EF4-FFF2-40B4-BE49-F238E27FC236}">
                <a16:creationId xmlns:a16="http://schemas.microsoft.com/office/drawing/2014/main" id="{B9E257D5-8463-79C4-C4CE-A53B338EC128}"/>
              </a:ext>
            </a:extLst>
          </p:cNvPr>
          <p:cNvPicPr>
            <a:picLocks noGrp="1" noChangeAspect="1"/>
          </p:cNvPicPr>
          <p:nvPr>
            <p:ph type="pic" sz="quarter" idx="22"/>
          </p:nvPr>
        </p:nvPicPr>
        <p:blipFill>
          <a:blip r:embed="rId2"/>
          <a:srcRect t="15702" b="15702"/>
          <a:stretch>
            <a:fillRect/>
          </a:stretch>
        </p:blipFill>
        <p:spPr>
          <a:xfrm>
            <a:off x="3175" y="149225"/>
            <a:ext cx="8094663" cy="3703638"/>
          </a:xfrm>
        </p:spPr>
      </p:pic>
      <p:sp>
        <p:nvSpPr>
          <p:cNvPr id="20" name="Text Placeholder 7">
            <a:extLst>
              <a:ext uri="{FF2B5EF4-FFF2-40B4-BE49-F238E27FC236}">
                <a16:creationId xmlns:a16="http://schemas.microsoft.com/office/drawing/2014/main" id="{3A87A83D-3792-7BDA-D258-E32F9C291C01}"/>
              </a:ext>
            </a:extLst>
          </p:cNvPr>
          <p:cNvSpPr>
            <a:spLocks noGrp="1"/>
          </p:cNvSpPr>
          <p:nvPr>
            <p:ph type="body" sz="quarter" idx="23"/>
          </p:nvPr>
        </p:nvSpPr>
        <p:spPr>
          <a:xfrm>
            <a:off x="352425" y="4379955"/>
            <a:ext cx="11154222" cy="1248936"/>
          </a:xfrm>
        </p:spPr>
        <p:txBody>
          <a:bodyPr/>
          <a:lstStyle/>
          <a:p>
            <a:pPr algn="ctr">
              <a:spcAft>
                <a:spcPts val="600"/>
              </a:spcAft>
            </a:pPr>
            <a:r>
              <a:rPr lang="en-US" sz="2800" i="1" dirty="0">
                <a:solidFill>
                  <a:srgbClr val="E96751"/>
                </a:solidFill>
              </a:rPr>
              <a:t>Wat betekent</a:t>
            </a:r>
            <a:r>
              <a:rPr lang="en-US" sz="2800" b="1" i="1" dirty="0">
                <a:solidFill>
                  <a:srgbClr val="E96751"/>
                </a:solidFill>
              </a:rPr>
              <a:t> financieel beheer </a:t>
            </a:r>
            <a:r>
              <a:rPr lang="en-US" sz="2800" i="1" dirty="0">
                <a:solidFill>
                  <a:srgbClr val="E96751"/>
                </a:solidFill>
              </a:rPr>
              <a:t>voor mijn alternatieve toeristische accommodatiebedrijf? Waarom is het zo belangrijk?</a:t>
            </a:r>
            <a:endParaRPr lang="en-US" sz="1000" i="1" dirty="0">
              <a:solidFill>
                <a:srgbClr val="E96751"/>
              </a:solidFill>
            </a:endParaRPr>
          </a:p>
          <a:p>
            <a:pPr>
              <a:spcAft>
                <a:spcPts val="600"/>
              </a:spcAft>
            </a:pPr>
            <a:r>
              <a:rPr lang="en-US" sz="2400" b="1" dirty="0">
                <a:solidFill>
                  <a:srgbClr val="E96751"/>
                </a:solidFill>
              </a:rPr>
              <a:t>Doel: </a:t>
            </a:r>
            <a:r>
              <a:rPr lang="en-US" sz="2400" dirty="0"/>
              <a:t>Een basiskennis opbouwen van hoe financieel beheer duurzame, weloverwogen zakelijke beslissingen ondersteunt. In het laatste deel wordt behandeld hoe levensvatbaarheid en financiële duurzaamheid kunnen worden gewaarborgd.</a:t>
            </a:r>
            <a:endParaRPr lang="en-US" sz="2800" i="1" dirty="0">
              <a:solidFill>
                <a:srgbClr val="E96751"/>
              </a:solidFill>
            </a:endParaRPr>
          </a:p>
          <a:p>
            <a:pPr algn="ctr">
              <a:spcAft>
                <a:spcPts val="600"/>
              </a:spcAft>
            </a:pPr>
            <a:endParaRPr lang="en-IE" sz="2800" dirty="0">
              <a:solidFill>
                <a:srgbClr val="E96751"/>
              </a:solidFill>
            </a:endParaRPr>
          </a:p>
        </p:txBody>
      </p:sp>
    </p:spTree>
    <p:extLst>
      <p:ext uri="{BB962C8B-B14F-4D97-AF65-F5344CB8AC3E}">
        <p14:creationId xmlns:p14="http://schemas.microsoft.com/office/powerpoint/2010/main" val="186767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738842"/>
            <a:ext cx="9745795" cy="4747684"/>
            <a:chOff x="798381" y="1738841"/>
            <a:chExt cx="10784001" cy="5418666"/>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b="1" dirty="0"/>
                <a:t>Voorkom dat u zonder geld komt te zitten: </a:t>
              </a:r>
              <a:r>
                <a:rPr lang="en-US" dirty="0"/>
                <a:t>goed financieel beheer helpt u om geldtekorten te voorkomen. Zo zorgt u ervoor dat u ook buiten het seizoen geld heeft om rekeningen te betalen (bijvoorbeeld voor onderhoud van onroerend goed en nutsvoorzieningen).</a:t>
              </a:r>
              <a:endParaRPr lang="en-GB" b="0" kern="1200" dirty="0"/>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Plan voor groei: </a:t>
              </a:r>
              <a:r>
                <a:rPr lang="en-US" dirty="0"/>
                <a:t>u kunt plannen maken voor toekomstige behoeften, zoals de aanschaf van nieuwe apparatuur, het bouwen van een extra huisje of het aannemen van personeel naarmate uw bedrijf groeit.</a:t>
              </a:r>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Bouw geloofwaardigheid op: </a:t>
              </a:r>
              <a:r>
                <a:rPr lang="en-US" dirty="0"/>
                <a:t>door uw financiën effectief te beheren, kunt u gemakkelijker leningen afsluiten of investeerders aantrekken. Kredietverstrekkers zullen zien dat u verantwoord met geld omgaat en een duidelijk plan hebt.</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p:txBody>
          <a:bodyPr/>
          <a:lstStyle/>
          <a:p>
            <a:r>
              <a:rPr lang="en-US" dirty="0">
                <a:solidFill>
                  <a:srgbClr val="E96751"/>
                </a:solidFill>
              </a:rPr>
              <a:t>Waarom is financieel beheer belangrijk?</a:t>
            </a: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B413392-EE6C-B04C-7F36-76AD49260417}"/>
              </a:ext>
            </a:extLst>
          </p:cNvPr>
          <p:cNvSpPr/>
          <p:nvPr/>
        </p:nvSpPr>
        <p:spPr>
          <a:xfrm>
            <a:off x="872464" y="1803334"/>
            <a:ext cx="1625600" cy="1354666"/>
          </a:xfrm>
          <a:prstGeom prst="roundRect">
            <a:avLst>
              <a:gd name="adj" fmla="val 10000"/>
            </a:avLst>
          </a:prstGeom>
          <a:blipFill>
            <a:blip r:embed="rId2">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1" name="Rectangle: Rounded Corners 10">
            <a:extLst>
              <a:ext uri="{FF2B5EF4-FFF2-40B4-BE49-F238E27FC236}">
                <a16:creationId xmlns:a16="http://schemas.microsoft.com/office/drawing/2014/main" id="{857A7A28-5CD4-FDA7-9A0E-A6EE3FDE0E43}"/>
              </a:ext>
            </a:extLst>
          </p:cNvPr>
          <p:cNvSpPr/>
          <p:nvPr/>
        </p:nvSpPr>
        <p:spPr>
          <a:xfrm>
            <a:off x="872464" y="3429000"/>
            <a:ext cx="1625600" cy="1354666"/>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t="-15391" b="-646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Rounded Corners 12">
            <a:extLst>
              <a:ext uri="{FF2B5EF4-FFF2-40B4-BE49-F238E27FC236}">
                <a16:creationId xmlns:a16="http://schemas.microsoft.com/office/drawing/2014/main" id="{356D99A6-BABE-732C-DB93-F167FDAB1B51}"/>
              </a:ext>
            </a:extLst>
          </p:cNvPr>
          <p:cNvSpPr/>
          <p:nvPr/>
        </p:nvSpPr>
        <p:spPr>
          <a:xfrm>
            <a:off x="872464" y="5067367"/>
            <a:ext cx="1625600" cy="1354666"/>
          </a:xfrm>
          <a:prstGeom prst="roundRect">
            <a:avLst>
              <a:gd name="adj" fmla="val 10000"/>
            </a:avLst>
          </a:prstGeom>
          <a:blipFill>
            <a:blip r:embed="rId4"/>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29108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C082-F28C-4ECB-694E-CE2CFCAF78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F9BE-D10E-BEB6-2C42-88717466F5D7}"/>
              </a:ext>
            </a:extLst>
          </p:cNvPr>
          <p:cNvSpPr>
            <a:spLocks noGrp="1"/>
          </p:cNvSpPr>
          <p:nvPr>
            <p:ph type="body" sz="quarter" idx="16"/>
          </p:nvPr>
        </p:nvSpPr>
        <p:spPr>
          <a:xfrm>
            <a:off x="405246" y="160927"/>
            <a:ext cx="10614687" cy="803654"/>
          </a:xfrm>
        </p:spPr>
        <p:txBody>
          <a:bodyPr/>
          <a:lstStyle/>
          <a:p>
            <a:r>
              <a:rPr lang="en-US" sz="2800" dirty="0">
                <a:solidFill>
                  <a:srgbClr val="E96751"/>
                </a:solidFill>
              </a:rPr>
              <a:t>Belangrijke financiële indicatoren voor glampingbedrijven</a:t>
            </a:r>
          </a:p>
          <a:p>
            <a:endParaRPr lang="en-IE" sz="2800" dirty="0">
              <a:solidFill>
                <a:srgbClr val="E96751"/>
              </a:solidFill>
            </a:endParaRPr>
          </a:p>
        </p:txBody>
      </p:sp>
      <p:graphicFrame>
        <p:nvGraphicFramePr>
          <p:cNvPr id="12" name="Table 11">
            <a:extLst>
              <a:ext uri="{FF2B5EF4-FFF2-40B4-BE49-F238E27FC236}">
                <a16:creationId xmlns:a16="http://schemas.microsoft.com/office/drawing/2014/main" id="{0B29D1EA-F0D0-8A6D-15DC-AB5527FF69C5}"/>
              </a:ext>
            </a:extLst>
          </p:cNvPr>
          <p:cNvGraphicFramePr>
            <a:graphicFrameLocks noGrp="1"/>
          </p:cNvGraphicFramePr>
          <p:nvPr>
            <p:extLst>
              <p:ext uri="{D42A27DB-BD31-4B8C-83A1-F6EECF244321}">
                <p14:modId xmlns:p14="http://schemas.microsoft.com/office/powerpoint/2010/main" val="2580483067"/>
              </p:ext>
            </p:extLst>
          </p:nvPr>
        </p:nvGraphicFramePr>
        <p:xfrm>
          <a:off x="405246" y="761603"/>
          <a:ext cx="11353799" cy="5532120"/>
        </p:xfrm>
        <a:graphic>
          <a:graphicData uri="http://schemas.openxmlformats.org/drawingml/2006/table">
            <a:tbl>
              <a:tblPr/>
              <a:tblGrid>
                <a:gridCol w="2479697">
                  <a:extLst>
                    <a:ext uri="{9D8B030D-6E8A-4147-A177-3AD203B41FA5}">
                      <a16:colId xmlns:a16="http://schemas.microsoft.com/office/drawing/2014/main" val="2482102651"/>
                    </a:ext>
                  </a:extLst>
                </a:gridCol>
                <a:gridCol w="2653273">
                  <a:extLst>
                    <a:ext uri="{9D8B030D-6E8A-4147-A177-3AD203B41FA5}">
                      <a16:colId xmlns:a16="http://schemas.microsoft.com/office/drawing/2014/main" val="96230352"/>
                    </a:ext>
                  </a:extLst>
                </a:gridCol>
                <a:gridCol w="3015234">
                  <a:extLst>
                    <a:ext uri="{9D8B030D-6E8A-4147-A177-3AD203B41FA5}">
                      <a16:colId xmlns:a16="http://schemas.microsoft.com/office/drawing/2014/main" val="899720417"/>
                    </a:ext>
                  </a:extLst>
                </a:gridCol>
                <a:gridCol w="3205595">
                  <a:extLst>
                    <a:ext uri="{9D8B030D-6E8A-4147-A177-3AD203B41FA5}">
                      <a16:colId xmlns:a16="http://schemas.microsoft.com/office/drawing/2014/main" val="1013093825"/>
                    </a:ext>
                  </a:extLst>
                </a:gridCol>
              </a:tblGrid>
              <a:tr h="0">
                <a:tc>
                  <a:txBody>
                    <a:bodyPr/>
                    <a:lstStyle/>
                    <a:p>
                      <a:pPr fontAlgn="t"/>
                      <a:r>
                        <a:rPr lang="en-IE" sz="1800" b="1" dirty="0">
                          <a:solidFill>
                            <a:schemeClr val="bg1"/>
                          </a:solidFill>
                          <a:effectLst/>
                        </a:rPr>
                        <a:t>Belangrijkste indicator</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1800" b="1" dirty="0">
                          <a:solidFill>
                            <a:schemeClr val="bg1"/>
                          </a:solidFill>
                          <a:effectLst/>
                        </a:rPr>
                        <a:t>Beschrijving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1800" b="1" dirty="0">
                          <a:solidFill>
                            <a:schemeClr val="bg1"/>
                          </a:solidFill>
                          <a:effectLst/>
                        </a:rPr>
                        <a:t>Betekenis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1800" b="1" dirty="0">
                          <a:solidFill>
                            <a:schemeClr val="bg1"/>
                          </a:solidFill>
                          <a:effectLst/>
                        </a:rPr>
                        <a:t>Optimalisatietips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681461239"/>
                  </a:ext>
                </a:extLst>
              </a:tr>
              <a:tr h="0">
                <a:tc>
                  <a:txBody>
                    <a:bodyPr/>
                    <a:lstStyle/>
                    <a:p>
                      <a:pPr fontAlgn="t"/>
                      <a:r>
                        <a:rPr lang="en-IE" sz="1800" b="1" dirty="0">
                          <a:solidFill>
                            <a:schemeClr val="bg1"/>
                          </a:solidFill>
                          <a:effectLst/>
                        </a:rPr>
                        <a:t>Bezettingsgraad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1800" dirty="0">
                          <a:solidFill>
                            <a:srgbClr val="595959"/>
                          </a:solidFill>
                          <a:effectLst/>
                        </a:rPr>
                        <a:t>Percentage geboekte eenheden of kamers.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Geeft aan hoe vaak u uw kamers of eenheden verhuurt en wat de potentiële inkomsten zijn.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kern="1200" dirty="0">
                          <a:solidFill>
                            <a:srgbClr val="595959"/>
                          </a:solidFill>
                          <a:effectLst/>
                          <a:latin typeface="+mn-lt"/>
                          <a:ea typeface="+mn-ea"/>
                          <a:cs typeface="+mn-cs"/>
                        </a:rPr>
                        <a:t>Voer promoties uit in rustige maanden; verbeter de gastervaring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687263"/>
                  </a:ext>
                </a:extLst>
              </a:tr>
              <a:tr h="0">
                <a:tc>
                  <a:txBody>
                    <a:bodyPr/>
                    <a:lstStyle/>
                    <a:p>
                      <a:pPr fontAlgn="t"/>
                      <a:r>
                        <a:rPr lang="en-IE" sz="1800" b="1" dirty="0">
                          <a:solidFill>
                            <a:schemeClr val="bg1"/>
                          </a:solidFill>
                          <a:effectLst/>
                        </a:rPr>
                        <a:t>Gemiddelde nachttarieven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1800" dirty="0">
                          <a:solidFill>
                            <a:srgbClr val="595959"/>
                          </a:solidFill>
                          <a:effectLst/>
                        </a:rPr>
                        <a:t>Inkomsten per geboekte eenheid/kamer per nacht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Meet hoe goed uw prijsstelling is</a:t>
                      </a:r>
                      <a:endParaRPr lang="en-IE" sz="18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Pas tarieven/prijzen aan op basis van seizoenen en vraag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872251"/>
                  </a:ext>
                </a:extLst>
              </a:tr>
              <a:tr h="0">
                <a:tc>
                  <a:txBody>
                    <a:bodyPr/>
                    <a:lstStyle/>
                    <a:p>
                      <a:pPr fontAlgn="t"/>
                      <a:r>
                        <a:rPr lang="en-IE" sz="1800" b="1" dirty="0">
                          <a:solidFill>
                            <a:schemeClr val="bg1"/>
                          </a:solidFill>
                          <a:effectLst/>
                        </a:rPr>
                        <a:t>Invloed van seizoensgebondenheid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1800" dirty="0">
                          <a:solidFill>
                            <a:srgbClr val="595959"/>
                          </a:solidFill>
                          <a:effectLst/>
                        </a:rPr>
                        <a:t>Veranderingen in boekingen gedurende het jaar/seizoenen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Helpt u bij het plannen van een stabiel inkomen </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Bied aanbiedingen buiten het seizoen of organiseer thema-evenementen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777611"/>
                  </a:ext>
                </a:extLst>
              </a:tr>
              <a:tr h="0">
                <a:tc>
                  <a:txBody>
                    <a:bodyPr/>
                    <a:lstStyle/>
                    <a:p>
                      <a:pPr fontAlgn="t"/>
                      <a:r>
                        <a:rPr lang="en-IE" sz="1800" b="1" dirty="0">
                          <a:solidFill>
                            <a:schemeClr val="bg1"/>
                          </a:solidFill>
                          <a:effectLst/>
                        </a:rPr>
                        <a:t>Kosten voor klantenwerving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1800" dirty="0">
                          <a:solidFill>
                            <a:srgbClr val="595959"/>
                          </a:solidFill>
                          <a:effectLst/>
                        </a:rPr>
                        <a:t>Wat het u kost om een nieuwe gast aan te trekken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Laat zien hoe goed uw marketing presteert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Gebruik verwijzingen, verbeter uw online aanwezigheid/sociale media en </a:t>
                      </a:r>
                      <a:r>
                        <a:rPr lang="en-US" sz="1800" dirty="0" err="1">
                          <a:solidFill>
                            <a:srgbClr val="595959"/>
                          </a:solidFill>
                          <a:effectLst/>
                        </a:rPr>
                        <a:t>SEO-optimalisatie</a:t>
                      </a:r>
                      <a:endParaRPr lang="en-US" sz="18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446862"/>
                  </a:ext>
                </a:extLst>
              </a:tr>
              <a:tr h="0">
                <a:tc>
                  <a:txBody>
                    <a:bodyPr/>
                    <a:lstStyle/>
                    <a:p>
                      <a:pPr fontAlgn="t"/>
                      <a:r>
                        <a:rPr lang="en-IE" sz="1800" b="1" dirty="0">
                          <a:solidFill>
                            <a:schemeClr val="bg1"/>
                          </a:solidFill>
                          <a:effectLst/>
                        </a:rPr>
                        <a:t>Levenslange klantwaarde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1800" dirty="0">
                          <a:solidFill>
                            <a:srgbClr val="595959"/>
                          </a:solidFill>
                          <a:effectLst/>
                        </a:rPr>
                        <a:t>Totale omzet van één gast in de loop van de tijd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Geeft aan hoe waardevol of winstgevend terugkerende gasten zijn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Bied uitzonderlijke service, loyaliteitsprogramma's en </a:t>
                      </a:r>
                      <a:r>
                        <a:rPr lang="en-US" sz="1800" dirty="0" err="1">
                          <a:solidFill>
                            <a:srgbClr val="595959"/>
                          </a:solidFill>
                          <a:effectLst/>
                        </a:rPr>
                        <a:t>gepersonaliseerde </a:t>
                      </a:r>
                      <a:r>
                        <a:rPr lang="en-US" sz="1800" dirty="0">
                          <a:solidFill>
                            <a:srgbClr val="595959"/>
                          </a:solidFill>
                          <a:effectLst/>
                        </a:rPr>
                        <a:t>marketing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370017"/>
                  </a:ext>
                </a:extLst>
              </a:tr>
            </a:tbl>
          </a:graphicData>
        </a:graphic>
      </p:graphicFrame>
    </p:spTree>
    <p:extLst>
      <p:ext uri="{BB962C8B-B14F-4D97-AF65-F5344CB8AC3E}">
        <p14:creationId xmlns:p14="http://schemas.microsoft.com/office/powerpoint/2010/main" val="346761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Vier belangrijke elementen van financieel beheer</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Financieel beheer omvat over het algemeen </a:t>
            </a:r>
            <a:r>
              <a:rPr lang="en-US" sz="2000" b="1" dirty="0">
                <a:solidFill>
                  <a:schemeClr val="bg1"/>
                </a:solidFill>
              </a:rPr>
              <a:t>vier belangrijke elementen </a:t>
            </a:r>
            <a:r>
              <a:rPr lang="en-US" sz="2000" dirty="0">
                <a:solidFill>
                  <a:schemeClr val="bg1"/>
                </a:solidFill>
              </a:rPr>
              <a:t>die samenwerken om uw bedrijf financieel gezond te houden:</a:t>
            </a:r>
            <a:endParaRPr lang="en-GB" sz="20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4073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Planning</a:t>
            </a:r>
          </a:p>
          <a:p>
            <a:pPr marL="342900" indent="-342900">
              <a:buFont typeface="Calibri" panose="020F0502020204030204" pitchFamily="34" charset="0"/>
              <a:buChar char="→"/>
            </a:pPr>
            <a:r>
              <a:rPr lang="en-US" sz="2000" b="1" dirty="0">
                <a:solidFill>
                  <a:srgbClr val="595959"/>
                </a:solidFill>
              </a:rPr>
              <a:t>Financiële doelen </a:t>
            </a:r>
            <a:r>
              <a:rPr lang="en-US" sz="2000" dirty="0">
                <a:solidFill>
                  <a:srgbClr val="595959"/>
                </a:solidFill>
              </a:rPr>
              <a:t>stellen en uitzoeken hoe u deze kunt bereiken. Dit is de algemene routekaart.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Voorbeeld</a:t>
            </a:r>
          </a:p>
          <a:p>
            <a:pPr marL="342900" indent="-342900">
              <a:buFont typeface="Calibri" panose="020F0502020204030204" pitchFamily="34" charset="0"/>
              <a:buChar char="→"/>
            </a:pPr>
            <a:r>
              <a:rPr lang="en-US" sz="2000" dirty="0">
                <a:solidFill>
                  <a:srgbClr val="595959"/>
                </a:solidFill>
              </a:rPr>
              <a:t>U bent van plan om </a:t>
            </a:r>
            <a:r>
              <a:rPr lang="en-US" sz="2000" b="1" dirty="0">
                <a:solidFill>
                  <a:srgbClr val="595959"/>
                </a:solidFill>
              </a:rPr>
              <a:t>volgend jaar uw omzet met 15% te verhogen </a:t>
            </a:r>
            <a:r>
              <a:rPr lang="en-US" sz="2000" dirty="0">
                <a:solidFill>
                  <a:srgbClr val="595959"/>
                </a:solidFill>
              </a:rPr>
              <a:t>door twee nieuwe huuryurts toe te voegen – dat is een financiële doelstelling met een plan erachter.</a:t>
            </a:r>
          </a:p>
        </p:txBody>
      </p:sp>
      <p:grpSp>
        <p:nvGrpSpPr>
          <p:cNvPr id="85" name="Group 84">
            <a:extLst>
              <a:ext uri="{FF2B5EF4-FFF2-40B4-BE49-F238E27FC236}">
                <a16:creationId xmlns:a16="http://schemas.microsoft.com/office/drawing/2014/main" id="{3C468157-0E68-DA56-43DB-FA4C9BBF7844}"/>
              </a:ext>
            </a:extLst>
          </p:cNvPr>
          <p:cNvGrpSpPr/>
          <p:nvPr/>
        </p:nvGrpSpPr>
        <p:grpSpPr>
          <a:xfrm>
            <a:off x="1292885" y="2198887"/>
            <a:ext cx="720000" cy="861774"/>
            <a:chOff x="1016000" y="1013512"/>
            <a:chExt cx="1016000" cy="1216059"/>
          </a:xfrm>
        </p:grpSpPr>
        <p:sp>
          <p:nvSpPr>
            <p:cNvPr id="86" name="Oval 85">
              <a:extLst>
                <a:ext uri="{FF2B5EF4-FFF2-40B4-BE49-F238E27FC236}">
                  <a16:creationId xmlns:a16="http://schemas.microsoft.com/office/drawing/2014/main" id="{5B7866C5-CDBA-50C2-7594-13A13247E42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7C3BE969-09CF-3886-8495-00FCBF732996}"/>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309469"/>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195282"/>
            <a:ext cx="9964593" cy="239372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302531"/>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Budgettering</a:t>
            </a:r>
          </a:p>
          <a:p>
            <a:pPr marL="342900" indent="-342900">
              <a:buFont typeface="Calibri" panose="020F0502020204030204" pitchFamily="34" charset="0"/>
              <a:buChar char="→"/>
            </a:pPr>
            <a:r>
              <a:rPr lang="en-US" sz="2000" b="1" dirty="0">
                <a:solidFill>
                  <a:srgbClr val="595959"/>
                </a:solidFill>
              </a:rPr>
              <a:t>Het toewijzen van middelen </a:t>
            </a:r>
            <a:r>
              <a:rPr lang="en-US" sz="2000" dirty="0">
                <a:solidFill>
                  <a:srgbClr val="595959"/>
                </a:solidFill>
              </a:rPr>
              <a:t>(inkomsten en uitgaven) volgens uw plan. Hier stelt u een gedetailleerd budget op om ervoor te zorgen dat uw uitgaven in overeenstemming zijn met uw doelen.</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298750"/>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Voorbeeld</a:t>
            </a:r>
          </a:p>
          <a:p>
            <a:pPr marL="342900" indent="-342900">
              <a:buFont typeface="Calibri" panose="020F0502020204030204" pitchFamily="34" charset="0"/>
              <a:buChar char="→"/>
            </a:pPr>
            <a:r>
              <a:rPr lang="en-US" sz="2000" dirty="0">
                <a:solidFill>
                  <a:srgbClr val="595959"/>
                </a:solidFill>
              </a:rPr>
              <a:t>Op basis van uw plan om yurts toe te voegen, begroot u de </a:t>
            </a:r>
            <a:r>
              <a:rPr lang="en-US" sz="2000" b="1" dirty="0">
                <a:solidFill>
                  <a:srgbClr val="595959"/>
                </a:solidFill>
              </a:rPr>
              <a:t>bouwkosten </a:t>
            </a:r>
            <a:r>
              <a:rPr lang="en-US" sz="2000" dirty="0">
                <a:solidFill>
                  <a:srgbClr val="595959"/>
                </a:solidFill>
              </a:rPr>
              <a:t>en schat u </a:t>
            </a:r>
            <a:r>
              <a:rPr lang="en-US" sz="2000" b="1" dirty="0">
                <a:solidFill>
                  <a:srgbClr val="595959"/>
                </a:solidFill>
              </a:rPr>
              <a:t>de extra inkomsten </a:t>
            </a:r>
            <a:r>
              <a:rPr lang="en-US" sz="2000" dirty="0">
                <a:solidFill>
                  <a:srgbClr val="595959"/>
                </a:solidFill>
              </a:rPr>
              <a:t>uit de verhuur ervan, waarbij u andere </a:t>
            </a:r>
            <a:r>
              <a:rPr lang="en-US" sz="2000" b="1" dirty="0">
                <a:solidFill>
                  <a:srgbClr val="595959"/>
                </a:solidFill>
              </a:rPr>
              <a:t>uitgaven</a:t>
            </a:r>
            <a:r>
              <a:rPr lang="en-US" sz="2000" dirty="0">
                <a:solidFill>
                  <a:srgbClr val="595959"/>
                </a:solidFill>
              </a:rPr>
              <a:t> aanpast om de winst op peil te houden.</a:t>
            </a:r>
          </a:p>
        </p:txBody>
      </p:sp>
      <p:grpSp>
        <p:nvGrpSpPr>
          <p:cNvPr id="92" name="Group 91">
            <a:extLst>
              <a:ext uri="{FF2B5EF4-FFF2-40B4-BE49-F238E27FC236}">
                <a16:creationId xmlns:a16="http://schemas.microsoft.com/office/drawing/2014/main" id="{CF29C59F-672C-7F36-C303-E3C215FABF34}"/>
              </a:ext>
            </a:extLst>
          </p:cNvPr>
          <p:cNvGrpSpPr/>
          <p:nvPr/>
        </p:nvGrpSpPr>
        <p:grpSpPr>
          <a:xfrm>
            <a:off x="1283164" y="3928678"/>
            <a:ext cx="720000" cy="861774"/>
            <a:chOff x="1016000" y="1013512"/>
            <a:chExt cx="1016000" cy="1216059"/>
          </a:xfrm>
        </p:grpSpPr>
        <p:sp>
          <p:nvSpPr>
            <p:cNvPr id="93" name="Oval 92">
              <a:extLst>
                <a:ext uri="{FF2B5EF4-FFF2-40B4-BE49-F238E27FC236}">
                  <a16:creationId xmlns:a16="http://schemas.microsoft.com/office/drawing/2014/main" id="{BF1403D2-38E4-01B7-4957-28DC2F351A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D9DD8A6D-D4E9-C3C1-539C-2B7DB229EF3C}"/>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9" name="Group 8">
            <a:extLst>
              <a:ext uri="{FF2B5EF4-FFF2-40B4-BE49-F238E27FC236}">
                <a16:creationId xmlns:a16="http://schemas.microsoft.com/office/drawing/2014/main" id="{CB8E584B-777A-BD24-EC8F-81A462171D39}"/>
              </a:ext>
            </a:extLst>
          </p:cNvPr>
          <p:cNvGrpSpPr/>
          <p:nvPr/>
        </p:nvGrpSpPr>
        <p:grpSpPr>
          <a:xfrm>
            <a:off x="11081474" y="76852"/>
            <a:ext cx="720000" cy="861774"/>
            <a:chOff x="1016000" y="1024973"/>
            <a:chExt cx="1016000" cy="1216059"/>
          </a:xfrm>
        </p:grpSpPr>
        <p:sp>
          <p:nvSpPr>
            <p:cNvPr id="12" name="Oval 11">
              <a:extLst>
                <a:ext uri="{FF2B5EF4-FFF2-40B4-BE49-F238E27FC236}">
                  <a16:creationId xmlns:a16="http://schemas.microsoft.com/office/drawing/2014/main" id="{540BC537-72B6-B76D-0313-FA7115D5908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94E5926-4D75-F7BC-4E9C-BE517524854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3964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B2E-420E-01C2-9A04-31CC8A6772B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AA2A52B-8D02-E76E-C23F-466241C4B3F6}"/>
              </a:ext>
            </a:extLst>
          </p:cNvPr>
          <p:cNvSpPr/>
          <p:nvPr/>
        </p:nvSpPr>
        <p:spPr>
          <a:xfrm>
            <a:off x="1459384" y="51552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Connector: Elbow 13">
            <a:extLst>
              <a:ext uri="{FF2B5EF4-FFF2-40B4-BE49-F238E27FC236}">
                <a16:creationId xmlns:a16="http://schemas.microsoft.com/office/drawing/2014/main" id="{802DD5B9-1821-0851-075C-DA672971D067}"/>
              </a:ext>
            </a:extLst>
          </p:cNvPr>
          <p:cNvCxnSpPr>
            <a:cxnSpLocks/>
            <a:endCxn id="11" idx="1"/>
          </p:cNvCxnSpPr>
          <p:nvPr/>
        </p:nvCxnSpPr>
        <p:spPr>
          <a:xfrm rot="10800000" flipH="1" flipV="1">
            <a:off x="819016" y="-228952"/>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CC8248E-CD51-354B-D22F-0228DAD9BDE3}"/>
              </a:ext>
            </a:extLst>
          </p:cNvPr>
          <p:cNvCxnSpPr>
            <a:cxnSpLocks/>
          </p:cNvCxnSpPr>
          <p:nvPr/>
        </p:nvCxnSpPr>
        <p:spPr>
          <a:xfrm rot="16200000" flipH="1">
            <a:off x="-266339" y="1942841"/>
            <a:ext cx="2538248" cy="821911"/>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DC993F46-84A4-C5AB-F030-D1DA7C422AF5}"/>
              </a:ext>
            </a:extLst>
          </p:cNvPr>
          <p:cNvSpPr/>
          <p:nvPr/>
        </p:nvSpPr>
        <p:spPr>
          <a:xfrm>
            <a:off x="1459384" y="401342"/>
            <a:ext cx="9964593" cy="207012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657EC55D-0135-70C4-70DF-A40C34E0247D}"/>
              </a:ext>
            </a:extLst>
          </p:cNvPr>
          <p:cNvSpPr txBox="1">
            <a:spLocks/>
          </p:cNvSpPr>
          <p:nvPr/>
        </p:nvSpPr>
        <p:spPr>
          <a:xfrm>
            <a:off x="1578505" y="50859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1800" b="1" dirty="0"/>
              <a:t>Monitoring</a:t>
            </a:r>
          </a:p>
          <a:p>
            <a:pPr marL="342900" indent="-342900">
              <a:buFont typeface="Calibri" panose="020F0502020204030204" pitchFamily="34" charset="0"/>
              <a:buChar char="→"/>
            </a:pPr>
            <a:r>
              <a:rPr lang="en-US" sz="1800" dirty="0"/>
              <a:t>Het bijhouden van uw </a:t>
            </a:r>
            <a:r>
              <a:rPr lang="en-US" sz="1800" b="1" dirty="0"/>
              <a:t>financiële prestaties </a:t>
            </a:r>
            <a:r>
              <a:rPr lang="en-US" sz="1800" dirty="0"/>
              <a:t>ten opzichte van uw </a:t>
            </a:r>
            <a:r>
              <a:rPr lang="en-US" sz="1800" b="1" dirty="0"/>
              <a:t>plan en budget</a:t>
            </a:r>
            <a:r>
              <a:rPr lang="en-US" sz="1800" dirty="0"/>
              <a:t>. U controleert regelmatig rapporten en werkelijke resultaten om te zien of u op schema ligt.</a:t>
            </a:r>
          </a:p>
        </p:txBody>
      </p:sp>
      <p:sp>
        <p:nvSpPr>
          <p:cNvPr id="29" name="Text Placeholder 5">
            <a:extLst>
              <a:ext uri="{FF2B5EF4-FFF2-40B4-BE49-F238E27FC236}">
                <a16:creationId xmlns:a16="http://schemas.microsoft.com/office/drawing/2014/main" id="{D7CFB82D-F41B-546D-F3F9-1BE1966D10A6}"/>
              </a:ext>
            </a:extLst>
          </p:cNvPr>
          <p:cNvSpPr txBox="1">
            <a:spLocks/>
          </p:cNvSpPr>
          <p:nvPr/>
        </p:nvSpPr>
        <p:spPr>
          <a:xfrm>
            <a:off x="5891550" y="50480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solidFill>
                  <a:srgbClr val="E96751"/>
                </a:solidFill>
              </a:rPr>
              <a:t>Voorbeeld</a:t>
            </a:r>
          </a:p>
          <a:p>
            <a:pPr marL="342900" indent="-342900">
              <a:buFont typeface="Calibri" panose="020F0502020204030204" pitchFamily="34" charset="0"/>
              <a:buChar char="→"/>
            </a:pPr>
            <a:r>
              <a:rPr lang="en-US" sz="1800" dirty="0"/>
              <a:t>Elke maand </a:t>
            </a:r>
            <a:r>
              <a:rPr lang="en-US" sz="1800" b="1" dirty="0"/>
              <a:t>vergelijkt</a:t>
            </a:r>
            <a:r>
              <a:rPr lang="en-US" sz="1800" dirty="0"/>
              <a:t> u </a:t>
            </a:r>
            <a:r>
              <a:rPr lang="en-US" sz="1800" b="1" dirty="0"/>
              <a:t>de werkelijke bezettingsgraad </a:t>
            </a:r>
            <a:r>
              <a:rPr lang="en-US" sz="1800" dirty="0"/>
              <a:t>en </a:t>
            </a:r>
            <a:r>
              <a:rPr lang="en-US" sz="1800" b="1" dirty="0"/>
              <a:t>inkomsten </a:t>
            </a:r>
            <a:r>
              <a:rPr lang="en-US" sz="1800" dirty="0"/>
              <a:t>van uw vakantiehuisjes met de begrote cijfers. Als de inkomsten lager zijn dan gepland, onderzoekt u waarom (misschien een rustige maand of is er marketing nodig).</a:t>
            </a:r>
          </a:p>
        </p:txBody>
      </p:sp>
      <p:grpSp>
        <p:nvGrpSpPr>
          <p:cNvPr id="85" name="Group 84">
            <a:extLst>
              <a:ext uri="{FF2B5EF4-FFF2-40B4-BE49-F238E27FC236}">
                <a16:creationId xmlns:a16="http://schemas.microsoft.com/office/drawing/2014/main" id="{14237D55-D826-7256-D56A-D10C1D46E8E3}"/>
              </a:ext>
            </a:extLst>
          </p:cNvPr>
          <p:cNvGrpSpPr/>
          <p:nvPr/>
        </p:nvGrpSpPr>
        <p:grpSpPr>
          <a:xfrm>
            <a:off x="1313521" y="134737"/>
            <a:ext cx="720000" cy="808163"/>
            <a:chOff x="1016000" y="1013512"/>
            <a:chExt cx="1016000" cy="1140408"/>
          </a:xfrm>
        </p:grpSpPr>
        <p:sp>
          <p:nvSpPr>
            <p:cNvPr id="86" name="Oval 85">
              <a:extLst>
                <a:ext uri="{FF2B5EF4-FFF2-40B4-BE49-F238E27FC236}">
                  <a16:creationId xmlns:a16="http://schemas.microsoft.com/office/drawing/2014/main" id="{7E5D103B-1F49-9139-FAFC-0293105FE9B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DCA25DA8-E91D-5922-4B70-F4BBE8726381}"/>
                </a:ext>
              </a:extLst>
            </p:cNvPr>
            <p:cNvSpPr txBox="1"/>
            <p:nvPr/>
          </p:nvSpPr>
          <p:spPr>
            <a:xfrm>
              <a:off x="1049723" y="1013512"/>
              <a:ext cx="971551" cy="5211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b="1" dirty="0">
                  <a:solidFill>
                    <a:schemeClr val="bg1"/>
                  </a:solidFill>
                </a:rPr>
                <a:t>3</a:t>
              </a:r>
            </a:p>
          </p:txBody>
        </p:sp>
      </p:grpSp>
      <p:sp>
        <p:nvSpPr>
          <p:cNvPr id="83" name="Flowchart: Alternate Process 82">
            <a:extLst>
              <a:ext uri="{FF2B5EF4-FFF2-40B4-BE49-F238E27FC236}">
                <a16:creationId xmlns:a16="http://schemas.microsoft.com/office/drawing/2014/main" id="{A572FF46-E772-BAAF-93C2-3A35C8A76A7F}"/>
              </a:ext>
            </a:extLst>
          </p:cNvPr>
          <p:cNvSpPr/>
          <p:nvPr/>
        </p:nvSpPr>
        <p:spPr>
          <a:xfrm>
            <a:off x="1459384" y="2766457"/>
            <a:ext cx="9934236" cy="294585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5F2A95B-42B7-2660-F8D4-98FE401E136D}"/>
              </a:ext>
            </a:extLst>
          </p:cNvPr>
          <p:cNvSpPr txBox="1">
            <a:spLocks/>
          </p:cNvSpPr>
          <p:nvPr/>
        </p:nvSpPr>
        <p:spPr>
          <a:xfrm>
            <a:off x="1548147" y="2889810"/>
            <a:ext cx="47593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1800" b="1" dirty="0"/>
              <a:t>Rapportage</a:t>
            </a:r>
          </a:p>
          <a:p>
            <a:pPr marL="342900" indent="-342900">
              <a:buFont typeface="Calibri" panose="020F0502020204030204" pitchFamily="34" charset="0"/>
              <a:buChar char="→"/>
            </a:pPr>
            <a:r>
              <a:rPr lang="en-US" sz="1800" dirty="0"/>
              <a:t>Financiële rapporten genereren die </a:t>
            </a:r>
            <a:r>
              <a:rPr lang="en-US" sz="1800" b="1" dirty="0"/>
              <a:t>inzicht geven in de financiële gezondheid van uw bedrijf</a:t>
            </a:r>
            <a:r>
              <a:rPr lang="en-US" sz="1800" dirty="0"/>
              <a:t>, zodat transparantie en verantwoordingsplicht worden gewaarborgd. Goede rapportage betekent dat u een nauwkeurige administratie bijhoudt en overzichten opstelt, zoals winst- en verliesrekeningen of kasstroomoverzichten, die </a:t>
            </a:r>
            <a:r>
              <a:rPr lang="en-US" sz="1800" dirty="0" err="1"/>
              <a:t>een samenvatting geven van </a:t>
            </a:r>
            <a:r>
              <a:rPr lang="en-US" sz="1800" dirty="0"/>
              <a:t>hoe u ervoor staat.</a:t>
            </a:r>
          </a:p>
        </p:txBody>
      </p:sp>
      <p:sp>
        <p:nvSpPr>
          <p:cNvPr id="91" name="Text Placeholder 5">
            <a:extLst>
              <a:ext uri="{FF2B5EF4-FFF2-40B4-BE49-F238E27FC236}">
                <a16:creationId xmlns:a16="http://schemas.microsoft.com/office/drawing/2014/main" id="{4B786748-86E3-7B05-3643-D37D4A24A4D3}"/>
              </a:ext>
            </a:extLst>
          </p:cNvPr>
          <p:cNvSpPr txBox="1">
            <a:spLocks/>
          </p:cNvSpPr>
          <p:nvPr/>
        </p:nvSpPr>
        <p:spPr>
          <a:xfrm>
            <a:off x="6353175" y="2886029"/>
            <a:ext cx="499480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solidFill>
                  <a:srgbClr val="E96751"/>
                </a:solidFill>
              </a:rPr>
              <a:t>Voorbeeld</a:t>
            </a:r>
          </a:p>
          <a:p>
            <a:pPr marL="342900" indent="-342900">
              <a:buFont typeface="Calibri" panose="020F0502020204030204" pitchFamily="34" charset="0"/>
              <a:buChar char="→"/>
            </a:pPr>
            <a:r>
              <a:rPr lang="en-US" sz="1800" dirty="0"/>
              <a:t>U stelt een kwartaalrapport op met de inkomsten, uitgaven en cashflow van uw B&amp;B. Dit rapport helpt u (en eventuele belanghebbenden) </a:t>
            </a:r>
            <a:r>
              <a:rPr lang="en-US" sz="1800" b="1" dirty="0"/>
              <a:t>te begrijpen </a:t>
            </a:r>
            <a:r>
              <a:rPr lang="en-US" sz="1800" dirty="0"/>
              <a:t>of het bedrijf gezond is of dat </a:t>
            </a:r>
            <a:r>
              <a:rPr lang="en-US" sz="1800" b="1" dirty="0"/>
              <a:t>er aanpassingen nodig zijn.</a:t>
            </a:r>
          </a:p>
        </p:txBody>
      </p:sp>
      <p:grpSp>
        <p:nvGrpSpPr>
          <p:cNvPr id="92" name="Group 91">
            <a:extLst>
              <a:ext uri="{FF2B5EF4-FFF2-40B4-BE49-F238E27FC236}">
                <a16:creationId xmlns:a16="http://schemas.microsoft.com/office/drawing/2014/main" id="{68FB847E-02E1-ACC4-0915-C2F98493CBF4}"/>
              </a:ext>
            </a:extLst>
          </p:cNvPr>
          <p:cNvGrpSpPr/>
          <p:nvPr/>
        </p:nvGrpSpPr>
        <p:grpSpPr>
          <a:xfrm>
            <a:off x="1283164" y="2515957"/>
            <a:ext cx="720000" cy="808163"/>
            <a:chOff x="1016000" y="1013512"/>
            <a:chExt cx="1016000" cy="1140408"/>
          </a:xfrm>
        </p:grpSpPr>
        <p:sp>
          <p:nvSpPr>
            <p:cNvPr id="93" name="Oval 92">
              <a:extLst>
                <a:ext uri="{FF2B5EF4-FFF2-40B4-BE49-F238E27FC236}">
                  <a16:creationId xmlns:a16="http://schemas.microsoft.com/office/drawing/2014/main" id="{54459EE6-76EC-F591-AD9E-D077DD8305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83CD1FC7-D93A-D990-A65E-02332B249725}"/>
                </a:ext>
              </a:extLst>
            </p:cNvPr>
            <p:cNvSpPr txBox="1"/>
            <p:nvPr/>
          </p:nvSpPr>
          <p:spPr>
            <a:xfrm>
              <a:off x="1049723" y="1013512"/>
              <a:ext cx="971551" cy="5211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b="1" dirty="0">
                  <a:solidFill>
                    <a:schemeClr val="bg1"/>
                  </a:solidFill>
                </a:rPr>
                <a:t>4</a:t>
              </a:r>
            </a:p>
          </p:txBody>
        </p:sp>
      </p:grpSp>
      <p:sp>
        <p:nvSpPr>
          <p:cNvPr id="15" name="TextBox 14">
            <a:extLst>
              <a:ext uri="{FF2B5EF4-FFF2-40B4-BE49-F238E27FC236}">
                <a16:creationId xmlns:a16="http://schemas.microsoft.com/office/drawing/2014/main" id="{D0CE683F-EA6A-EDC2-803C-53B0D4BAA6DC}"/>
              </a:ext>
            </a:extLst>
          </p:cNvPr>
          <p:cNvSpPr txBox="1"/>
          <p:nvPr/>
        </p:nvSpPr>
        <p:spPr>
          <a:xfrm>
            <a:off x="1548147" y="5723033"/>
            <a:ext cx="10010236" cy="923330"/>
          </a:xfrm>
          <a:prstGeom prst="rect">
            <a:avLst/>
          </a:prstGeom>
          <a:noFill/>
        </p:spPr>
        <p:txBody>
          <a:bodyPr wrap="square">
            <a:spAutoFit/>
          </a:bodyPr>
          <a:lstStyle/>
          <a:p>
            <a:r>
              <a:rPr lang="en-US" b="1" dirty="0">
                <a:solidFill>
                  <a:srgbClr val="418D8F"/>
                </a:solidFill>
              </a:rPr>
              <a:t>Opmerking: </a:t>
            </a:r>
            <a:r>
              <a:rPr lang="en-US" dirty="0">
                <a:solidFill>
                  <a:srgbClr val="595959"/>
                </a:solidFill>
              </a:rPr>
              <a:t>deze elementen vullen elkaar aan. </a:t>
            </a:r>
            <a:r>
              <a:rPr lang="en-US" b="1" dirty="0">
                <a:solidFill>
                  <a:srgbClr val="595959"/>
                </a:solidFill>
              </a:rPr>
              <a:t>Bij planning </a:t>
            </a:r>
            <a:r>
              <a:rPr lang="en-US" dirty="0">
                <a:solidFill>
                  <a:srgbClr val="595959"/>
                </a:solidFill>
              </a:rPr>
              <a:t>worden doelen gesteld, </a:t>
            </a:r>
            <a:r>
              <a:rPr lang="en-US" b="1" dirty="0">
                <a:solidFill>
                  <a:srgbClr val="595959"/>
                </a:solidFill>
              </a:rPr>
              <a:t>bij budgettering </a:t>
            </a:r>
            <a:r>
              <a:rPr lang="en-US" dirty="0">
                <a:solidFill>
                  <a:srgbClr val="595959"/>
                </a:solidFill>
              </a:rPr>
              <a:t>wordt het plan in praktijk gebracht, bij</a:t>
            </a:r>
            <a:r>
              <a:rPr lang="en-US" b="1" dirty="0">
                <a:solidFill>
                  <a:srgbClr val="595959"/>
                </a:solidFill>
              </a:rPr>
              <a:t> monitoring </a:t>
            </a:r>
            <a:r>
              <a:rPr lang="en-US" dirty="0">
                <a:solidFill>
                  <a:srgbClr val="595959"/>
                </a:solidFill>
              </a:rPr>
              <a:t>wordt gekeken of het plan werkt en </a:t>
            </a:r>
            <a:r>
              <a:rPr lang="en-US" b="1" dirty="0">
                <a:solidFill>
                  <a:srgbClr val="595959"/>
                </a:solidFill>
              </a:rPr>
              <a:t>bij rapportage </a:t>
            </a:r>
            <a:r>
              <a:rPr lang="en-US" dirty="0">
                <a:solidFill>
                  <a:srgbClr val="595959"/>
                </a:solidFill>
              </a:rPr>
              <a:t>krijgt u de gegevens om weloverwogen beslissingen te nemen.</a:t>
            </a:r>
            <a:endParaRPr lang="en-IE" dirty="0">
              <a:solidFill>
                <a:srgbClr val="595959"/>
              </a:solidFill>
            </a:endParaRPr>
          </a:p>
        </p:txBody>
      </p:sp>
    </p:spTree>
    <p:extLst>
      <p:ext uri="{BB962C8B-B14F-4D97-AF65-F5344CB8AC3E}">
        <p14:creationId xmlns:p14="http://schemas.microsoft.com/office/powerpoint/2010/main" val="101479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323A1-0D7F-FF45-876A-FDB51DFE863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F2B2AD3-1742-E311-9B81-3FAB43CCB7A7}"/>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B541DD4C-42F5-2959-2384-E0012BAB7D5C}"/>
              </a:ext>
            </a:extLst>
          </p:cNvPr>
          <p:cNvSpPr>
            <a:spLocks noGrp="1"/>
          </p:cNvSpPr>
          <p:nvPr>
            <p:ph type="body" sz="quarter" idx="23"/>
          </p:nvPr>
        </p:nvSpPr>
        <p:spPr>
          <a:xfrm>
            <a:off x="352425" y="4822301"/>
            <a:ext cx="11154222" cy="1248936"/>
          </a:xfrm>
        </p:spPr>
        <p:txBody>
          <a:bodyPr/>
          <a:lstStyle/>
          <a:p>
            <a:pPr algn="ctr"/>
            <a:r>
              <a:rPr lang="en-US" sz="2400" b="1" dirty="0"/>
              <a:t>Inkomsten &amp; Capaciteit Foundation </a:t>
            </a:r>
            <a:r>
              <a:rPr lang="en-US" sz="2400" dirty="0"/>
              <a:t>(Wat je verdient en wat mogelijk is)</a:t>
            </a:r>
          </a:p>
          <a:p>
            <a:pPr algn="ctr"/>
            <a:r>
              <a:rPr lang="en-US" sz="2400" dirty="0"/>
              <a:t>Breng alle inkomstenbronnen (primaire en secundaire) in kaart om een volledig beeld te krijgen van potentiële inkomsten en zakelijke kansen.</a:t>
            </a:r>
          </a:p>
          <a:p>
            <a:pPr algn="ctr"/>
            <a:r>
              <a:rPr lang="en-US" sz="2400" i="1" dirty="0">
                <a:solidFill>
                  <a:srgbClr val="E96751"/>
                </a:solidFill>
              </a:rPr>
              <a:t>Waar </a:t>
            </a:r>
            <a:r>
              <a:rPr lang="en-US" sz="2400" b="1" i="1" dirty="0">
                <a:solidFill>
                  <a:srgbClr val="E96751"/>
                </a:solidFill>
              </a:rPr>
              <a:t>komt</a:t>
            </a:r>
            <a:r>
              <a:rPr lang="en-US" sz="2400" i="1" dirty="0">
                <a:solidFill>
                  <a:srgbClr val="E96751"/>
                </a:solidFill>
              </a:rPr>
              <a:t> uw </a:t>
            </a:r>
            <a:r>
              <a:rPr lang="en-US" sz="2400" b="1" i="1" dirty="0">
                <a:solidFill>
                  <a:srgbClr val="E96751"/>
                </a:solidFill>
              </a:rPr>
              <a:t>inkomen vandaan </a:t>
            </a:r>
            <a:r>
              <a:rPr lang="en-US" sz="2400" i="1" dirty="0">
                <a:solidFill>
                  <a:srgbClr val="E96751"/>
                </a:solidFill>
              </a:rPr>
              <a:t>en bent u zich volledig bewust van alle potentiële inkomstenstromen - naast alleen kamerboekingen?</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FC259D1-2683-552B-5332-A71583529838}"/>
              </a:ext>
            </a:extLst>
          </p:cNvPr>
          <p:cNvSpPr>
            <a:spLocks noGrp="1"/>
          </p:cNvSpPr>
          <p:nvPr>
            <p:ph type="body" sz="quarter" idx="18"/>
          </p:nvPr>
        </p:nvSpPr>
        <p:spPr>
          <a:xfrm>
            <a:off x="8029576" y="2005442"/>
            <a:ext cx="3842924" cy="1049221"/>
          </a:xfrm>
        </p:spPr>
        <p:txBody>
          <a:bodyPr/>
          <a:lstStyle/>
          <a:p>
            <a:pPr algn="r"/>
            <a:r>
              <a:rPr lang="en-US" b="0" dirty="0"/>
              <a:t>Ken uw inkomstenbronnen</a:t>
            </a:r>
            <a:endParaRPr lang="en-IE" b="0" dirty="0"/>
          </a:p>
        </p:txBody>
      </p:sp>
      <p:sp>
        <p:nvSpPr>
          <p:cNvPr id="6" name="Text Placeholder 5">
            <a:extLst>
              <a:ext uri="{FF2B5EF4-FFF2-40B4-BE49-F238E27FC236}">
                <a16:creationId xmlns:a16="http://schemas.microsoft.com/office/drawing/2014/main" id="{F1805844-62EE-A0E8-E559-A8C97424C386}"/>
              </a:ext>
            </a:extLst>
          </p:cNvPr>
          <p:cNvSpPr>
            <a:spLocks noGrp="1"/>
          </p:cNvSpPr>
          <p:nvPr>
            <p:ph type="body" sz="quarter" idx="19"/>
          </p:nvPr>
        </p:nvSpPr>
        <p:spPr>
          <a:xfrm>
            <a:off x="9275432" y="1123130"/>
            <a:ext cx="2597067" cy="385564"/>
          </a:xfrm>
        </p:spPr>
        <p:txBody>
          <a:bodyPr/>
          <a:lstStyle/>
          <a:p>
            <a:pPr algn="r"/>
            <a:r>
              <a:rPr lang="en-IE" sz="4000" dirty="0"/>
              <a:t>Deel 2</a:t>
            </a:r>
          </a:p>
        </p:txBody>
      </p:sp>
    </p:spTree>
    <p:extLst>
      <p:ext uri="{BB962C8B-B14F-4D97-AF65-F5344CB8AC3E}">
        <p14:creationId xmlns:p14="http://schemas.microsoft.com/office/powerpoint/2010/main" val="321519270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12883</TotalTime>
  <Words>4281</Words>
  <Application>Microsoft Office PowerPoint</Application>
  <PresentationFormat>Widescreen</PresentationFormat>
  <Paragraphs>279</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Montserrat</vt:lpstr>
      <vt:lpstr>Montserrat Light</vt:lpstr>
      <vt:lpstr>Riposte</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docId:A57EEC3A5788F703E3B85A9C0EE1C24A</cp:keywords>
  <cp:lastModifiedBy>Laura Magan (MMS,Ireland)</cp:lastModifiedBy>
  <cp:revision>493</cp:revision>
  <dcterms:created xsi:type="dcterms:W3CDTF">2020-10-14T13:32:04Z</dcterms:created>
  <dcterms:modified xsi:type="dcterms:W3CDTF">2026-02-12T17:58:45Z</dcterms:modified>
</cp:coreProperties>
</file>