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27"/>
  </p:notesMasterIdLst>
  <p:handoutMasterIdLst>
    <p:handoutMasterId r:id="rId28"/>
  </p:handoutMasterIdLst>
  <p:sldIdLst>
    <p:sldId id="7830" r:id="rId2"/>
    <p:sldId id="7696" r:id="rId3"/>
    <p:sldId id="6814" r:id="rId4"/>
    <p:sldId id="7150" r:id="rId5"/>
    <p:sldId id="7748" r:id="rId6"/>
    <p:sldId id="4353" r:id="rId7"/>
    <p:sldId id="7703" r:id="rId8"/>
    <p:sldId id="7716" r:id="rId9"/>
    <p:sldId id="7719" r:id="rId10"/>
    <p:sldId id="7718" r:id="rId11"/>
    <p:sldId id="7721" r:id="rId12"/>
    <p:sldId id="7726" r:id="rId13"/>
    <p:sldId id="7727" r:id="rId14"/>
    <p:sldId id="7729" r:id="rId15"/>
    <p:sldId id="7735" r:id="rId16"/>
    <p:sldId id="7736" r:id="rId17"/>
    <p:sldId id="7737" r:id="rId18"/>
    <p:sldId id="7738" r:id="rId19"/>
    <p:sldId id="7739" r:id="rId20"/>
    <p:sldId id="7740" r:id="rId21"/>
    <p:sldId id="7741" r:id="rId22"/>
    <p:sldId id="7742" r:id="rId23"/>
    <p:sldId id="7743" r:id="rId24"/>
    <p:sldId id="7744" r:id="rId25"/>
    <p:sldId id="770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949"/>
    <a:srgbClr val="EC7C69"/>
    <a:srgbClr val="0D9390"/>
    <a:srgbClr val="E96751"/>
    <a:srgbClr val="F2A158"/>
    <a:srgbClr val="DCC5ED"/>
    <a:srgbClr val="3FB5A1"/>
    <a:srgbClr val="E1FFE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58" autoAdjust="0"/>
    <p:restoredTop sz="95082"/>
  </p:normalViewPr>
  <p:slideViewPr>
    <p:cSldViewPr snapToGrid="0" snapToObjects="1">
      <p:cViewPr varScale="1">
        <p:scale>
          <a:sx n="100" d="100"/>
          <a:sy n="100" d="100"/>
        </p:scale>
        <p:origin x="78" y="2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12/02/2026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 om de hoofdtekststijlen te bewerken</a:t>
            </a:r>
          </a:p>
          <a:p>
            <a:pPr lvl="1"/>
            <a:r>
              <a:rPr lang="en-GB"/>
              <a:t>Tweede niveau</a:t>
            </a:r>
          </a:p>
          <a:p>
            <a:pPr lvl="2"/>
            <a:r>
              <a:rPr lang="en-GB"/>
              <a:t>Derde niveau</a:t>
            </a:r>
          </a:p>
          <a:p>
            <a:pPr lvl="3"/>
            <a:r>
              <a:rPr lang="en-GB"/>
              <a:t>Vierde niveau</a:t>
            </a:r>
          </a:p>
          <a:p>
            <a:pPr lvl="4"/>
            <a:r>
              <a:rPr lang="en-GB"/>
              <a:t>Vijfde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7EE51-A17D-B8BB-F44F-8D62CAA54D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472E5-25CC-1ADC-E2A0-BF732E95C2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C39019-9863-10F1-79F4-9595CF50436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B8D93BF-9514-C63B-444E-932F23907896}"/>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3968052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5B636-351E-9EFE-93DF-B048E645E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AA1D0-B7CA-8D5C-43E5-5148E367D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5B7D66-A35A-B80E-BEE0-721EDFBF82E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6969B79-9759-CED9-EB48-3B712198F9F9}"/>
              </a:ext>
            </a:extLst>
          </p:cNvPr>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651055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1A403-6A2B-CDC4-FE01-AA8903002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8962A6-263B-265F-C4DF-7ECB4EE504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732147-DE5E-EAAF-87F1-AC3CA2B703B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3D9D3B8-AD6A-9998-C04B-A58CED2EDA6A}"/>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2882508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8970A-33AC-4FF1-A9A5-444A8D438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353487-CC53-05F1-CD6D-3C69756B2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0380F4-137D-5F75-CA04-46A7B18375C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3C99396-0E2A-39C9-239A-3B7D283C841F}"/>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1392458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1DE12-EF15-6003-A2D4-CED37B596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F9D6AF-041A-5265-B41C-91A6A47719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44EE99-A0AC-6326-4263-8462913EFA4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D5AE87-0ED6-CDF2-BFE3-0901001C96B8}"/>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799102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95CB8-D8A3-3444-3BF9-4B751AE744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5371E-2054-6A78-A91F-6B600CD9D1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91C71A-0CD0-0195-950C-D0D2563E306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736315C-8C2E-8E2E-8EB1-364F8B0740BB}"/>
              </a:ext>
            </a:extLst>
          </p:cNvPr>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102997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0D457-8EEB-584F-9F35-AEC38B5B5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21E23E-8262-2B67-FD4E-FC0674F3B7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B8E784-4143-DFAF-FEDD-C8A93EA5157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6C385AF-71CB-76F0-A95B-1852BF1BB9C3}"/>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946300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ECE6A-096C-D1D1-FE43-994DBF092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90355-EF7A-7ECB-1C19-B1497D2CFB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533F8-055D-65A1-A2E3-9260FEA46B1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90D9EA6-AC80-7244-49B4-20FB07075A67}"/>
              </a:ext>
            </a:extLst>
          </p:cNvPr>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3309219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Tree>
    <p:extLst>
      <p:ext uri="{BB962C8B-B14F-4D97-AF65-F5344CB8AC3E}">
        <p14:creationId xmlns:p14="http://schemas.microsoft.com/office/powerpoint/2010/main" val="2063177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3361150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INNOVATIEVE TOERISTISCHE VERBLIJVEN ONTWERPEN</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10" r:id="rId44"/>
    <p:sldLayoutId id="2147483930" r:id="rId45"/>
    <p:sldLayoutId id="2147483935"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23.sv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22.png"/><Relationship Id="rId5" Type="http://schemas.openxmlformats.org/officeDocument/2006/relationships/hyperlink" Target="https://www.government.nl/topics/municipalities" TargetMode="External"/><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hyperlink" Target="https://www.interregeurope.eu/good-practices/funds-for-tourism-smes-to-improve-sustainability-digitalization-of-accommodation-facilities" TargetMode="External"/><Relationship Id="rId3" Type="http://schemas.openxmlformats.org/officeDocument/2006/relationships/image" Target="../media/image10.png"/><Relationship Id="rId7" Type="http://schemas.openxmlformats.org/officeDocument/2006/relationships/image" Target="../media/image13.svg"/><Relationship Id="rId12" Type="http://schemas.openxmlformats.org/officeDocument/2006/relationships/hyperlink" Target="https://www.grantthornton.nl/en/insights-en/tax/dutch-tax-changes-toward-sustainability-an-overview/#:~:text=Dutch%20tax%20changes%20toward%20sustainability%3A,deduction%20of%20qualifying" TargetMode="External"/><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12.png"/><Relationship Id="rId11" Type="http://schemas.openxmlformats.org/officeDocument/2006/relationships/hyperlink" Target="https://www.fryslan.frl/recreatie-en-toerisme-stimuleringsprogramma" TargetMode="External"/><Relationship Id="rId5" Type="http://schemas.openxmlformats.org/officeDocument/2006/relationships/hyperlink" Target="https://commission.europa.eu/business-economy-euro/economic-recovery/recovery-and-resilience-facility/country-pages/netherlands-recovery-and-resilience-plan_en.com" TargetMode="External"/><Relationship Id="rId10" Type="http://schemas.openxmlformats.org/officeDocument/2006/relationships/hyperlink" Target="https://www.rvo.nl/subsidies-financiering/leader-uitvoering-projecten-zeeland" TargetMode="External"/><Relationship Id="rId4" Type="http://schemas.openxmlformats.org/officeDocument/2006/relationships/image" Target="../media/image11.svg"/><Relationship Id="rId9" Type="http://schemas.openxmlformats.org/officeDocument/2006/relationships/hyperlink" Target="https://www.neh.gov.ie/service/search/neh-en/116580?query=Climate+Action+Programme" TargetMode="External"/><Relationship Id="rId14" Type="http://schemas.openxmlformats.org/officeDocument/2006/relationships/image" Target="../media/image25.jp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fryslan.frl/recreatie-en-toerisme-stimuleringsprogramma" TargetMode="External"/><Relationship Id="rId7" Type="http://schemas.openxmlformats.org/officeDocument/2006/relationships/image" Target="../media/image13.sv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12.png"/><Relationship Id="rId11" Type="http://schemas.openxmlformats.org/officeDocument/2006/relationships/image" Target="../media/image29.svg"/><Relationship Id="rId5" Type="http://schemas.openxmlformats.org/officeDocument/2006/relationships/hyperlink" Target="https://ondernemersplein.overheid.nl/" TargetMode="External"/><Relationship Id="rId10" Type="http://schemas.openxmlformats.org/officeDocument/2006/relationships/image" Target="../media/image28.png"/><Relationship Id="rId4" Type="http://schemas.openxmlformats.org/officeDocument/2006/relationships/hyperlink" Target="https://www.hiswarecron.nl/kennisbank/12390/subsidieregelingen-voor-watersport-en-recreatie-ondernemers#:~:text=Subsidie%20aanvragen%20kan%20door%20eigenaren%2C,gestart%20voordat%20de%20aanvraag%20is" TargetMode="External"/><Relationship Id="rId9" Type="http://schemas.openxmlformats.org/officeDocument/2006/relationships/image" Target="../media/image27.sv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briskr.nl/funding-finance/website-efro-grant-period-2021-2027/" TargetMode="External"/><Relationship Id="rId7" Type="http://schemas.openxmlformats.org/officeDocument/2006/relationships/image" Target="../media/image13.sv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12.png"/><Relationship Id="rId5" Type="http://schemas.openxmlformats.org/officeDocument/2006/relationships/hyperlink" Target="https://www.neh.gov.ie/service/search/neh-en/116580?query=Climate+Action+Programme" TargetMode="External"/><Relationship Id="rId4" Type="http://schemas.openxmlformats.org/officeDocument/2006/relationships/image" Target="../media/image24.png"/><Relationship Id="rId9"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hyperlink" Target="https://english.rvo.nl/" TargetMode="External"/><Relationship Id="rId2" Type="http://schemas.openxmlformats.org/officeDocument/2006/relationships/hyperlink" Target="https://business.gov.nl/subsidy/sustainable-energy-production/" TargetMode="External"/><Relationship Id="rId1" Type="http://schemas.openxmlformats.org/officeDocument/2006/relationships/slideLayout" Target="../slideLayouts/slideLayout43.xml"/><Relationship Id="rId5" Type="http://schemas.openxmlformats.org/officeDocument/2006/relationships/image" Target="../media/image8.jp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business.gov.nl/sustainable-business/energy/make-your-office-energy-efficient/#:~:text=MIA%20and%20Vamil,environmentally%20friendly%20assets%20or%20techniques." TargetMode="External"/><Relationship Id="rId1" Type="http://schemas.openxmlformats.org/officeDocument/2006/relationships/slideLayout" Target="../slideLayouts/slideLayout43.xml"/><Relationship Id="rId5" Type="http://schemas.openxmlformats.org/officeDocument/2006/relationships/image" Target="../media/image24.png"/><Relationship Id="rId4" Type="http://schemas.openxmlformats.org/officeDocument/2006/relationships/hyperlink" Target="https://www.rvo.nl/subsidies-financiering/isd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fondswervingonline.nl/" TargetMode="External"/><Relationship Id="rId2" Type="http://schemas.openxmlformats.org/officeDocument/2006/relationships/hyperlink" Target="https://www.impulszeeland.nl/projecten/fonds-vrijetijdseconomie" TargetMode="External"/><Relationship Id="rId1" Type="http://schemas.openxmlformats.org/officeDocument/2006/relationships/slideLayout" Target="../slideLayouts/slideLayout43.xml"/><Relationship Id="rId6" Type="http://schemas.openxmlformats.org/officeDocument/2006/relationships/image" Target="../media/image34.png"/><Relationship Id="rId5" Type="http://schemas.openxmlformats.org/officeDocument/2006/relationships/hyperlink" Target="https://www.noord-holland.nl/Loket/Subsidies" TargetMode="External"/><Relationship Id="rId4" Type="http://schemas.openxmlformats.org/officeDocument/2006/relationships/hyperlink" Target="https://www.flevoland.nl/Content/Pages/loket/Subsidie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business.gov.nl/subsidy/energy-investment-allowance/" TargetMode="Externa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hyperlink" Target="https://pretwerk.nl/" TargetMode="External"/><Relationship Id="rId2" Type="http://schemas.openxmlformats.org/officeDocument/2006/relationships/hyperlink" Target="https://www.stimulus.nl/opzuid/" TargetMode="External"/><Relationship Id="rId1" Type="http://schemas.openxmlformats.org/officeDocument/2006/relationships/slideLayout" Target="../slideLayouts/slideLayout43.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hyperlink" Target="https://english.rvo.nl/" TargetMode="External"/><Relationship Id="rId2" Type="http://schemas.openxmlformats.org/officeDocument/2006/relationships/hyperlink" Target="https://www.kvk.nl/" TargetMode="External"/><Relationship Id="rId1" Type="http://schemas.openxmlformats.org/officeDocument/2006/relationships/slideLayout" Target="../slideLayouts/slideLayout44.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hyperlink" Target="https://www.housingeurope.eu/wp-content/uploads/2024/11/Fostering%20Social%20Cohesion%20and%20Safety%20in%20Vulnerable%20Areas_tested%20practices%20brief_web.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ondernemersplein.overheid.nl/" TargetMode="External"/><Relationship Id="rId2" Type="http://schemas.openxmlformats.org/officeDocument/2006/relationships/hyperlink" Target="https://merk.anwb.nl/m/a875bdc3b6a11ff4/original/LR_Trendrapport_EN-pdf.pdf" TargetMode="External"/><Relationship Id="rId1" Type="http://schemas.openxmlformats.org/officeDocument/2006/relationships/slideLayout" Target="../slideLayouts/slideLayout44.xml"/><Relationship Id="rId5" Type="http://schemas.openxmlformats.org/officeDocument/2006/relationships/image" Target="../media/image37.png"/><Relationship Id="rId4" Type="http://schemas.openxmlformats.org/officeDocument/2006/relationships/hyperlink" Target="https://business.gov.n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crowdaboutnow.nl/" TargetMode="External"/><Relationship Id="rId2" Type="http://schemas.openxmlformats.org/officeDocument/2006/relationships/hyperlink" Target="http://www.crowdfundres.eu/index.html@p=76.html" TargetMode="External"/><Relationship Id="rId1" Type="http://schemas.openxmlformats.org/officeDocument/2006/relationships/slideLayout" Target="../slideLayouts/slideLayout44.xml"/><Relationship Id="rId6" Type="http://schemas.openxmlformats.org/officeDocument/2006/relationships/image" Target="../media/image38.jpeg"/><Relationship Id="rId5" Type="http://schemas.openxmlformats.org/officeDocument/2006/relationships/hyperlink" Target="https://www.wander-lust.nl/cool-glampings-in-the-netherlands/" TargetMode="External"/><Relationship Id="rId4" Type="http://schemas.openxmlformats.org/officeDocument/2006/relationships/hyperlink" Target="https://www.hiswa.nl/en/about-hiswa"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s://static.eurofound.europa.eu/covid19db/cases/NL-2020-12_827.html#:~:text=Updates,after%20it%20came%20into%20effect.&amp;text=The%20BMKB%20has%20been%20extended%20until%2030%20June%202027." TargetMode="External"/><Relationship Id="rId2" Type="http://schemas.openxmlformats.org/officeDocument/2006/relationships/hyperlink" Target="https://www.qredits.com/" TargetMode="Externa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8" Type="http://schemas.openxmlformats.org/officeDocument/2006/relationships/hyperlink" Target="https://www.netwerkplatteland.nl/" TargetMode="External"/><Relationship Id="rId3" Type="http://schemas.openxmlformats.org/officeDocument/2006/relationships/image" Target="../media/image10.png"/><Relationship Id="rId7" Type="http://schemas.openxmlformats.org/officeDocument/2006/relationships/hyperlink" Target="https://www.leaderachterhoek.nl/nieuws/leader-achterhoek-2023-2027-thema-3-versterken-toerisme-recreatie/#:~:text=LEADER%20Achterhoek%202023,De" TargetMode="External"/><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hyperlink" Target="https://ec.europa.eu/enrd/enrd-static/fms/pdf/D4B73A1B-F5FB-2D37-F794-063E0DAB9738.pdf" TargetMode="External"/><Relationship Id="rId11" Type="http://schemas.openxmlformats.org/officeDocument/2006/relationships/image" Target="../media/image14.jpeg"/><Relationship Id="rId5" Type="http://schemas.openxmlformats.org/officeDocument/2006/relationships/hyperlink" Target="https://www.limburg.nl/actueel/nieuws/nieuwsberichten/2024/juni/leader-weerterland-officieel-start/#:~:text=Natuur%20Educatie%20Tuin" TargetMode="External"/><Relationship Id="rId10" Type="http://schemas.openxmlformats.org/officeDocument/2006/relationships/image" Target="../media/image13.svg"/><Relationship Id="rId4" Type="http://schemas.openxmlformats.org/officeDocument/2006/relationships/image" Target="../media/image11.sv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hyperlink" Target="https://www.provincie.drenthe.nl/actueel/nieuwsberichten/2024/mei/regeling-provinciale-leader-projecten/#:~:text=Voor%20een%20project%20kan%20minimaal,000%20aangevraagd%20worden" TargetMode="External"/><Relationship Id="rId12"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hyperlink" Target="https://www.snn.nl/zakelijke-subsidies/leader-fryslan-0#:~:text=LEADER%20Frysl%C3%A2n%20wordt%20uitgevoerd%20in,er%20per%20regio%20een%20budget" TargetMode="External"/><Relationship Id="rId11" Type="http://schemas.openxmlformats.org/officeDocument/2006/relationships/image" Target="../media/image17.png"/><Relationship Id="rId5" Type="http://schemas.openxmlformats.org/officeDocument/2006/relationships/hyperlink" Target="https://www.zeeland.nl/subsidie-aanvragen/pop3-leader-projecten#:~:text=LEADER" TargetMode="External"/><Relationship Id="rId10" Type="http://schemas.openxmlformats.org/officeDocument/2006/relationships/image" Target="../media/image14.jpeg"/><Relationship Id="rId4" Type="http://schemas.openxmlformats.org/officeDocument/2006/relationships/image" Target="../media/image11.svg"/><Relationship Id="rId9"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4.png"/><Relationship Id="rId3" Type="http://schemas.openxmlformats.org/officeDocument/2006/relationships/hyperlink" Target="https://www.stimulus.nl/glb-23-27/wp-content/uploads/sites/14/2024/06/Factsheet-GLB-Leader-projecten-Achterhoek.pdf#:~:text=%E2%80%A2%20Subsidiepercentage%3A%2050,Maximale%20projectduur%3A%20uiterlijk%203%20jaar" TargetMode="External"/><Relationship Id="rId7" Type="http://schemas.openxmlformats.org/officeDocument/2006/relationships/image" Target="../media/image17.png"/><Relationship Id="rId12" Type="http://schemas.openxmlformats.org/officeDocument/2006/relationships/hyperlink" Target="https://www.zeeland.nl/subsidie-aanvragen/pop3-leader-projecten#:~:text=LEADER" TargetMode="External"/><Relationship Id="rId2" Type="http://schemas.openxmlformats.org/officeDocument/2006/relationships/notesSlide" Target="../notesSlides/notesSlide3.xml"/><Relationship Id="rId16" Type="http://schemas.openxmlformats.org/officeDocument/2006/relationships/hyperlink" Target="https://www.fryslan.frl/fy/leader" TargetMode="External"/><Relationship Id="rId1" Type="http://schemas.openxmlformats.org/officeDocument/2006/relationships/slideLayout" Target="../slideLayouts/slideLayout42.xml"/><Relationship Id="rId6" Type="http://schemas.openxmlformats.org/officeDocument/2006/relationships/image" Target="../media/image21.svg"/><Relationship Id="rId11" Type="http://schemas.openxmlformats.org/officeDocument/2006/relationships/hyperlink" Target="https://www.neh.gov.ie/service/search/neh-en/116580?query=Climate+Action+Programme" TargetMode="External"/><Relationship Id="rId5" Type="http://schemas.openxmlformats.org/officeDocument/2006/relationships/image" Target="../media/image20.png"/><Relationship Id="rId15" Type="http://schemas.openxmlformats.org/officeDocument/2006/relationships/hyperlink" Target="https://www.snn.nl/zakelijke-subsidies/leader-fryslan-0#:~:text=LEADER%20Frysl%C3%A2n%20wordt%20uitgevoerd%20in,er%20per%20regio%20een%20budget" TargetMode="External"/><Relationship Id="rId10" Type="http://schemas.openxmlformats.org/officeDocument/2006/relationships/image" Target="../media/image23.svg"/><Relationship Id="rId4" Type="http://schemas.openxmlformats.org/officeDocument/2006/relationships/hyperlink" Target="https://www.subsidiebureau-nederland.nl/leader-subsidie/leader-gebieden-per-provincie/leader-zuid-limburg/#:~:text=Projectaanvragen%20die%20bij%20LEADER%20Zuid,een%20bijzondere%20toegevoegde%20waarde%20hebben" TargetMode="External"/><Relationship Id="rId9" Type="http://schemas.openxmlformats.org/officeDocument/2006/relationships/image" Target="../media/image22.png"/><Relationship Id="rId14" Type="http://schemas.openxmlformats.org/officeDocument/2006/relationships/hyperlink" Target="https://www.leaderdrenthe.nl/#:~:text=In%20Drenthe%20zijn%20er%20twee,00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238125" y="2452352"/>
            <a:ext cx="5582642" cy="697353"/>
          </a:xfrm>
        </p:spPr>
        <p:txBody>
          <a:bodyPr/>
          <a:lstStyle/>
          <a:p>
            <a:r>
              <a:rPr lang="en-GB" dirty="0"/>
              <a:t>Module 7 </a:t>
            </a:r>
            <a:r>
              <a:rPr lang="en-GB" sz="4000" b="0" dirty="0"/>
              <a:t>(Deel 2)</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238125" y="3063221"/>
            <a:ext cx="5857875" cy="697353"/>
          </a:xfrm>
        </p:spPr>
        <p:txBody>
          <a:bodyPr>
            <a:noAutofit/>
          </a:bodyPr>
          <a:lstStyle/>
          <a:p>
            <a:pPr defTabSz="777514">
              <a:lnSpc>
                <a:spcPct val="100000"/>
              </a:lnSpc>
              <a:spcBef>
                <a:spcPts val="0"/>
              </a:spcBef>
              <a:spcAft>
                <a:spcPts val="600"/>
              </a:spcAft>
              <a:defRPr/>
            </a:pPr>
            <a:r>
              <a:rPr lang="en-US" b="1" dirty="0">
                <a:ln w="6600">
                  <a:solidFill>
                    <a:schemeClr val="accent2"/>
                  </a:solidFill>
                  <a:prstDash val="solid"/>
                </a:ln>
                <a:solidFill>
                  <a:srgbClr val="FFFFFF"/>
                </a:solidFill>
                <a:effectLst>
                  <a:outerShdw dist="38100" dir="2700000" algn="tl" rotWithShape="0">
                    <a:schemeClr val="accent2"/>
                  </a:outerShdw>
                </a:effectLst>
              </a:rPr>
              <a:t>Vind de juiste financiering – Financierings- en financieringsopties</a:t>
            </a:r>
          </a:p>
          <a:p>
            <a:pPr defTabSz="777514">
              <a:lnSpc>
                <a:spcPct val="100000"/>
              </a:lnSpc>
              <a:spcBef>
                <a:spcPts val="0"/>
              </a:spcBef>
              <a:spcAft>
                <a:spcPts val="600"/>
              </a:spcAft>
              <a:defRPr/>
            </a:pPr>
            <a:r>
              <a:rPr lang="en-GB" sz="2800" i="1" dirty="0"/>
              <a:t>Financiële planning en financiering </a:t>
            </a:r>
          </a:p>
          <a:p>
            <a:pPr defTabSz="777514">
              <a:lnSpc>
                <a:spcPct val="100000"/>
              </a:lnSpc>
              <a:spcBef>
                <a:spcPts val="0"/>
              </a:spcBef>
              <a:spcAft>
                <a:spcPts val="600"/>
              </a:spcAft>
              <a:defRPr/>
            </a:pPr>
            <a:r>
              <a:rPr lang="en-US" sz="2800" i="1" dirty="0"/>
              <a:t>Nederland</a:t>
            </a:r>
          </a:p>
          <a:p>
            <a:pPr defTabSz="777514">
              <a:lnSpc>
                <a:spcPct val="100000"/>
              </a:lnSpc>
              <a:spcBef>
                <a:spcPts val="0"/>
              </a:spcBef>
              <a:spcAft>
                <a:spcPts val="600"/>
              </a:spcAft>
              <a:defRPr/>
            </a:pPr>
            <a:endParaRPr lang="en-IE" sz="2800" i="1" dirty="0"/>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a:t>www.epicstays.eu</a:t>
            </a:r>
          </a:p>
        </p:txBody>
      </p:sp>
      <p:pic>
        <p:nvPicPr>
          <p:cNvPr id="9" name="Picture Placeholder 8">
            <a:extLst>
              <a:ext uri="{FF2B5EF4-FFF2-40B4-BE49-F238E27FC236}">
                <a16:creationId xmlns:a16="http://schemas.microsoft.com/office/drawing/2014/main" id="{68700F8F-0DB0-4E35-B8B0-D50A63A1D0FA}"/>
              </a:ext>
            </a:extLst>
          </p:cNvPr>
          <p:cNvPicPr>
            <a:picLocks noGrp="1" noChangeAspect="1"/>
          </p:cNvPicPr>
          <p:nvPr>
            <p:ph type="pic" sz="quarter" idx="19"/>
          </p:nvPr>
        </p:nvPicPr>
        <p:blipFill>
          <a:blip r:embed="rId2"/>
          <a:srcRect l="498" r="498"/>
          <a:stretch>
            <a:fillRect/>
          </a:stretch>
        </p:blipFill>
        <p:spPr/>
      </p:pic>
    </p:spTree>
    <p:extLst>
      <p:ext uri="{BB962C8B-B14F-4D97-AF65-F5344CB8AC3E}">
        <p14:creationId xmlns:p14="http://schemas.microsoft.com/office/powerpoint/2010/main" val="2999767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4589F-9985-B08B-DA67-D12A136CD186}"/>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D064246A-5C7B-5BE6-E053-5C062D7C6FBA}"/>
              </a:ext>
            </a:extLst>
          </p:cNvPr>
          <p:cNvSpPr/>
          <p:nvPr/>
        </p:nvSpPr>
        <p:spPr>
          <a:xfrm>
            <a:off x="900966" y="1464714"/>
            <a:ext cx="10029648" cy="3495345"/>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6A707F7C-37B6-DFD1-C189-433894D0FC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49B25521-B3C0-BA66-883C-3BD8E129ADD0}"/>
              </a:ext>
            </a:extLst>
          </p:cNvPr>
          <p:cNvSpPr txBox="1">
            <a:spLocks/>
          </p:cNvSpPr>
          <p:nvPr/>
        </p:nvSpPr>
        <p:spPr>
          <a:xfrm>
            <a:off x="1564900" y="1730452"/>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sz="2000" b="1" dirty="0">
                <a:solidFill>
                  <a:srgbClr val="E96751"/>
                </a:solidFill>
              </a:rPr>
              <a:t>Tip voor aanvraag en procedure: </a:t>
            </a:r>
            <a:r>
              <a:rPr lang="en-IE" sz="2000" dirty="0">
                <a:solidFill>
                  <a:srgbClr val="494949"/>
                </a:solidFill>
              </a:rPr>
              <a:t>Neem contact op met de regionale LAG om uw idee te pitchen en te kijken of het geschikt is. Stel een projectplan, een gedetailleerde begroting en een financieringsplan op. Aanvragen </a:t>
            </a:r>
            <a:r>
              <a:rPr lang="en-US" sz="2000" dirty="0">
                <a:solidFill>
                  <a:srgbClr val="494949"/>
                </a:solidFill>
              </a:rPr>
              <a:t>worden ingediend via het online portaal van RVO (log in </a:t>
            </a:r>
            <a:r>
              <a:rPr lang="en-IE" sz="2000" dirty="0">
                <a:solidFill>
                  <a:srgbClr val="494949"/>
                </a:solidFill>
              </a:rPr>
              <a:t>met </a:t>
            </a:r>
            <a:r>
              <a:rPr lang="en-IE" sz="2000" dirty="0" err="1">
                <a:solidFill>
                  <a:srgbClr val="494949"/>
                </a:solidFill>
              </a:rPr>
              <a:t>eHerkenning </a:t>
            </a:r>
            <a:r>
              <a:rPr lang="en-IE" sz="2000" dirty="0">
                <a:solidFill>
                  <a:srgbClr val="494949"/>
                </a:solidFill>
              </a:rPr>
              <a:t>voor bedrijven of </a:t>
            </a:r>
            <a:r>
              <a:rPr lang="en-IE" sz="2000" dirty="0" err="1">
                <a:solidFill>
                  <a:srgbClr val="494949"/>
                </a:solidFill>
              </a:rPr>
              <a:t>DigiD </a:t>
            </a:r>
            <a:r>
              <a:rPr lang="en-IE" sz="2000" dirty="0">
                <a:solidFill>
                  <a:srgbClr val="494949"/>
                </a:solidFill>
              </a:rPr>
              <a:t>voor particulieren). Let op seizoensgebonden deadlines: </a:t>
            </a:r>
            <a:r>
              <a:rPr lang="en-US" sz="2000" dirty="0">
                <a:solidFill>
                  <a:srgbClr val="494949"/>
                </a:solidFill>
              </a:rPr>
              <a:t>de LAG van Zeeland beoordeelt bijvoorbeeld aanvragen op vaste data (bijv. 31 mei, 30 september, enz.</a:t>
            </a:r>
            <a:r>
              <a:rPr lang="en-IE" sz="2000" dirty="0">
                <a:solidFill>
                  <a:srgbClr val="494949"/>
                </a:solidFill>
              </a:rPr>
              <a:t>). Gebruik officiële sjablonen (RVO biedt formats voor projectplannen en begrotingen).</a:t>
            </a:r>
          </a:p>
          <a:p>
            <a:pPr marL="342900" indent="-342900">
              <a:spcAft>
                <a:spcPts val="600"/>
              </a:spcAft>
              <a:buFont typeface="Arial" panose="020B0604020202020204" pitchFamily="34" charset="0"/>
              <a:buChar char="•"/>
            </a:pPr>
            <a:r>
              <a:rPr lang="en-US" sz="2000" dirty="0">
                <a:solidFill>
                  <a:srgbClr val="494949"/>
                </a:solidFill>
              </a:rPr>
              <a:t>Naast LEADER hebben sommige provincies of gemeenten hun eigen stimuleringsfondsen voor toerisme of duurzaamheid (neem contact op met de afdeling Economische Zaken van uw </a:t>
            </a:r>
            <a:r>
              <a:rPr lang="en-US" sz="2000" dirty="0" err="1">
                <a:solidFill>
                  <a:srgbClr val="494949"/>
                </a:solidFill>
                <a:hlinkClick r:id="rId5">
                  <a:extLst>
                    <a:ext uri="{A12FA001-AC4F-418D-AE19-62706E023703}">
                      <ahyp:hlinkClr xmlns:ahyp="http://schemas.microsoft.com/office/drawing/2018/hyperlinkcolor" val="tx"/>
                    </a:ext>
                  </a:extLst>
                </a:hlinkClick>
              </a:rPr>
              <a:t>gemeente </a:t>
            </a:r>
            <a:r>
              <a:rPr lang="en-US" sz="2000" dirty="0">
                <a:solidFill>
                  <a:srgbClr val="494949"/>
                </a:solidFill>
              </a:rPr>
              <a:t>of </a:t>
            </a:r>
            <a:r>
              <a:rPr lang="en-US" sz="2000" dirty="0" err="1">
                <a:solidFill>
                  <a:srgbClr val="494949"/>
                </a:solidFill>
              </a:rPr>
              <a:t>provincie</a:t>
            </a:r>
            <a:r>
              <a:rPr lang="en-US" sz="2000" dirty="0">
                <a:solidFill>
                  <a:srgbClr val="494949"/>
                </a:solidFill>
              </a:rPr>
              <a:t>).</a:t>
            </a:r>
          </a:p>
        </p:txBody>
      </p:sp>
      <p:sp>
        <p:nvSpPr>
          <p:cNvPr id="33" name="Freeform 28">
            <a:extLst>
              <a:ext uri="{FF2B5EF4-FFF2-40B4-BE49-F238E27FC236}">
                <a16:creationId xmlns:a16="http://schemas.microsoft.com/office/drawing/2014/main" id="{C6DF94E7-0259-B4C1-3D79-EE4F3BBECA2A}"/>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EF25811-B71E-CD76-1F37-FD623BF9D760}"/>
              </a:ext>
            </a:extLst>
          </p:cNvPr>
          <p:cNvSpPr txBox="1">
            <a:spLocks/>
          </p:cNvSpPr>
          <p:nvPr/>
        </p:nvSpPr>
        <p:spPr>
          <a:xfrm>
            <a:off x="367716" y="268899"/>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dirty="0"/>
              <a:t>LEADER/GLB Management Consultancy</a:t>
            </a:r>
            <a:endParaRPr lang="en-US" sz="2800" dirty="0"/>
          </a:p>
        </p:txBody>
      </p:sp>
      <p:pic>
        <p:nvPicPr>
          <p:cNvPr id="13" name="Graphic 12" descr="Lights On with solid fill">
            <a:extLst>
              <a:ext uri="{FF2B5EF4-FFF2-40B4-BE49-F238E27FC236}">
                <a16:creationId xmlns:a16="http://schemas.microsoft.com/office/drawing/2014/main" id="{0542B3E0-FE63-0132-5B0D-166950315C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7983" y="1789922"/>
            <a:ext cx="608690" cy="608690"/>
          </a:xfrm>
          <a:prstGeom prst="rect">
            <a:avLst/>
          </a:prstGeom>
        </p:spPr>
      </p:pic>
      <p:pic>
        <p:nvPicPr>
          <p:cNvPr id="3" name="Picture 2" descr="Europees project LEADER | Gemeente Middelburg">
            <a:extLst>
              <a:ext uri="{FF2B5EF4-FFF2-40B4-BE49-F238E27FC236}">
                <a16:creationId xmlns:a16="http://schemas.microsoft.com/office/drawing/2014/main" id="{7A2D5741-1ACF-2C48-D7C7-91945115751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8379" t="22621" r="22070" b="23860"/>
          <a:stretch>
            <a:fillRect/>
          </a:stretch>
        </p:blipFill>
        <p:spPr bwMode="auto">
          <a:xfrm>
            <a:off x="8214803" y="85433"/>
            <a:ext cx="3196933" cy="11279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6E34905-0C20-A5DE-C737-3DEDC5BF830B}"/>
              </a:ext>
            </a:extLst>
          </p:cNvPr>
          <p:cNvSpPr txBox="1"/>
          <p:nvPr/>
        </p:nvSpPr>
        <p:spPr>
          <a:xfrm>
            <a:off x="1205311" y="5126880"/>
            <a:ext cx="10206425" cy="1061829"/>
          </a:xfrm>
          <a:prstGeom prst="rect">
            <a:avLst/>
          </a:prstGeom>
          <a:noFill/>
        </p:spPr>
        <p:txBody>
          <a:bodyPr wrap="square">
            <a:spAutoFit/>
          </a:bodyPr>
          <a:lstStyle/>
          <a:p>
            <a:r>
              <a:rPr lang="en-IE" sz="2100" b="1" dirty="0">
                <a:solidFill>
                  <a:srgbClr val="494949"/>
                </a:solidFill>
              </a:rPr>
              <a:t>*Let op BMKB-regeling: </a:t>
            </a:r>
            <a:r>
              <a:rPr lang="en-US" sz="2100" dirty="0">
                <a:solidFill>
                  <a:srgbClr val="494949"/>
                </a:solidFill>
              </a:rPr>
              <a:t>hiermee kunnen kleine en middelgrote ondernemingen financiering krijgen, zelfs als ze onvoldoende onderpand hebben. De regeling is bedoeld om bedrijven te ondersteunen die continuïteit bieden, wat betekent dat ze een redelijke kans hebben om te blijven bestaan, maar mogelijk onvoldoende onderpand hebben voor een lening. </a:t>
            </a:r>
            <a:r>
              <a:rPr lang="en-IE" sz="2100" dirty="0">
                <a:solidFill>
                  <a:srgbClr val="494949"/>
                </a:solidFill>
              </a:rPr>
              <a:t> </a:t>
            </a:r>
          </a:p>
        </p:txBody>
      </p:sp>
    </p:spTree>
    <p:extLst>
      <p:ext uri="{BB962C8B-B14F-4D97-AF65-F5344CB8AC3E}">
        <p14:creationId xmlns:p14="http://schemas.microsoft.com/office/powerpoint/2010/main" val="441818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51F72-9668-2F03-E30D-7115AF5CE76D}"/>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52F2BCA6-69C6-6BFA-C26F-4E7D18DB6EF3}"/>
              </a:ext>
            </a:extLst>
          </p:cNvPr>
          <p:cNvSpPr/>
          <p:nvPr/>
        </p:nvSpPr>
        <p:spPr>
          <a:xfrm>
            <a:off x="1403062" y="2114186"/>
            <a:ext cx="8998238" cy="2014446"/>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3EA2283C-3519-423A-73FF-DEA11A4AB3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6370D9E8-5485-A286-26E9-1775209B334C}"/>
              </a:ext>
            </a:extLst>
          </p:cNvPr>
          <p:cNvSpPr txBox="1">
            <a:spLocks/>
          </p:cNvSpPr>
          <p:nvPr/>
        </p:nvSpPr>
        <p:spPr>
          <a:xfrm>
            <a:off x="2004266" y="2498780"/>
            <a:ext cx="7720759"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Doelstelling: </a:t>
            </a:r>
            <a:r>
              <a:rPr lang="en-US" sz="2200" b="1" dirty="0">
                <a:solidFill>
                  <a:srgbClr val="494949"/>
                </a:solidFill>
                <a:hlinkClick r:id="rId5">
                  <a:extLst>
                    <a:ext uri="{A12FA001-AC4F-418D-AE19-62706E023703}">
                      <ahyp:hlinkClr xmlns:ahyp="http://schemas.microsoft.com/office/drawing/2018/hyperlinkcolor" val="tx"/>
                    </a:ext>
                  </a:extLst>
                </a:hlinkClick>
              </a:rPr>
              <a:t>Het herstel- en veerkrachtplan van Nederland </a:t>
            </a:r>
            <a:r>
              <a:rPr lang="en-US" sz="2200" dirty="0">
                <a:solidFill>
                  <a:srgbClr val="494949"/>
                </a:solidFill>
              </a:rPr>
              <a:t>ondersteunt sinds 2022 projecten op het gebied van duurzaam toerisme, groene transitie en economische veerkracht.</a:t>
            </a:r>
            <a:r>
              <a:rPr lang="en-US" sz="2200" b="1" dirty="0">
                <a:solidFill>
                  <a:srgbClr val="494949"/>
                </a:solidFill>
              </a:rPr>
              <a:t> 55 % </a:t>
            </a:r>
            <a:r>
              <a:rPr lang="en-US" sz="2200" dirty="0">
                <a:solidFill>
                  <a:srgbClr val="494949"/>
                </a:solidFill>
              </a:rPr>
              <a:t>van het plan is gericht op</a:t>
            </a:r>
            <a:r>
              <a:rPr lang="en-US" sz="2200" b="1" dirty="0">
                <a:solidFill>
                  <a:srgbClr val="494949"/>
                </a:solidFill>
              </a:rPr>
              <a:t> klimaatdoelstellingen en 26 % </a:t>
            </a:r>
            <a:r>
              <a:rPr lang="en-US" sz="2200" dirty="0">
                <a:solidFill>
                  <a:srgbClr val="494949"/>
                </a:solidFill>
              </a:rPr>
              <a:t>op de </a:t>
            </a:r>
            <a:r>
              <a:rPr lang="en-US" sz="2200" b="1" dirty="0">
                <a:solidFill>
                  <a:srgbClr val="494949"/>
                </a:solidFill>
              </a:rPr>
              <a:t>digitale transitie</a:t>
            </a:r>
            <a:r>
              <a:rPr lang="en-US" sz="2200" dirty="0">
                <a:solidFill>
                  <a:srgbClr val="494949"/>
                </a:solidFill>
              </a:rPr>
              <a:t>.</a:t>
            </a:r>
          </a:p>
        </p:txBody>
      </p:sp>
      <p:sp>
        <p:nvSpPr>
          <p:cNvPr id="33" name="Freeform 28">
            <a:extLst>
              <a:ext uri="{FF2B5EF4-FFF2-40B4-BE49-F238E27FC236}">
                <a16:creationId xmlns:a16="http://schemas.microsoft.com/office/drawing/2014/main" id="{3A2F094E-6197-E653-DAF6-90AC15A92DEB}"/>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C5E8A383-15E8-CE56-921F-66811EAD0E4D}"/>
              </a:ext>
            </a:extLst>
          </p:cNvPr>
          <p:cNvSpPr txBox="1">
            <a:spLocks/>
          </p:cNvSpPr>
          <p:nvPr/>
        </p:nvSpPr>
        <p:spPr>
          <a:xfrm>
            <a:off x="1529922"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Het herstel- en veerkrachtplan van Nederland</a:t>
            </a:r>
            <a:endParaRPr lang="en-US" sz="2400" dirty="0"/>
          </a:p>
        </p:txBody>
      </p:sp>
      <p:pic>
        <p:nvPicPr>
          <p:cNvPr id="32" name="Graphic 31" descr="Target with solid fill">
            <a:extLst>
              <a:ext uri="{FF2B5EF4-FFF2-40B4-BE49-F238E27FC236}">
                <a16:creationId xmlns:a16="http://schemas.microsoft.com/office/drawing/2014/main" id="{3D4660A4-93C7-49C7-A78F-570BD99526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3722" y="2461650"/>
            <a:ext cx="633914" cy="633914"/>
          </a:xfrm>
          <a:prstGeom prst="rect">
            <a:avLst/>
          </a:prstGeom>
        </p:spPr>
      </p:pic>
      <p:grpSp>
        <p:nvGrpSpPr>
          <p:cNvPr id="2" name="Group 1">
            <a:extLst>
              <a:ext uri="{FF2B5EF4-FFF2-40B4-BE49-F238E27FC236}">
                <a16:creationId xmlns:a16="http://schemas.microsoft.com/office/drawing/2014/main" id="{95F03288-9FA7-B31D-A28E-DEED4937E232}"/>
              </a:ext>
            </a:extLst>
          </p:cNvPr>
          <p:cNvGrpSpPr/>
          <p:nvPr/>
        </p:nvGrpSpPr>
        <p:grpSpPr>
          <a:xfrm>
            <a:off x="274432" y="85433"/>
            <a:ext cx="1047896" cy="1049846"/>
            <a:chOff x="1016000" y="1137920"/>
            <a:chExt cx="1016000" cy="1016000"/>
          </a:xfrm>
        </p:grpSpPr>
        <p:sp>
          <p:nvSpPr>
            <p:cNvPr id="4" name="Oval 3">
              <a:extLst>
                <a:ext uri="{FF2B5EF4-FFF2-40B4-BE49-F238E27FC236}">
                  <a16:creationId xmlns:a16="http://schemas.microsoft.com/office/drawing/2014/main" id="{BE9702B4-F8D2-F980-7215-1ED136629E2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3AA9C764-878B-F8AB-16EA-94D957FB2F2A}"/>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pic>
        <p:nvPicPr>
          <p:cNvPr id="6" name="Picture 5">
            <a:extLst>
              <a:ext uri="{FF2B5EF4-FFF2-40B4-BE49-F238E27FC236}">
                <a16:creationId xmlns:a16="http://schemas.microsoft.com/office/drawing/2014/main" id="{4263CF4E-B738-88CC-C654-EE554897C863}"/>
              </a:ext>
            </a:extLst>
          </p:cNvPr>
          <p:cNvPicPr>
            <a:picLocks noChangeAspect="1"/>
          </p:cNvPicPr>
          <p:nvPr/>
        </p:nvPicPr>
        <p:blipFill>
          <a:blip r:embed="rId8"/>
          <a:stretch>
            <a:fillRect/>
          </a:stretch>
        </p:blipFill>
        <p:spPr>
          <a:xfrm>
            <a:off x="1978868" y="4422034"/>
            <a:ext cx="850589" cy="846711"/>
          </a:xfrm>
          <a:prstGeom prst="rect">
            <a:avLst/>
          </a:prstGeom>
        </p:spPr>
      </p:pic>
      <p:sp>
        <p:nvSpPr>
          <p:cNvPr id="12" name="TextBox 11">
            <a:extLst>
              <a:ext uri="{FF2B5EF4-FFF2-40B4-BE49-F238E27FC236}">
                <a16:creationId xmlns:a16="http://schemas.microsoft.com/office/drawing/2014/main" id="{885670AC-0CBB-4788-CE9A-2B685B151471}"/>
              </a:ext>
            </a:extLst>
          </p:cNvPr>
          <p:cNvSpPr txBox="1"/>
          <p:nvPr/>
        </p:nvSpPr>
        <p:spPr>
          <a:xfrm>
            <a:off x="2942613" y="4322198"/>
            <a:ext cx="9355736" cy="2031325"/>
          </a:xfrm>
          <a:prstGeom prst="rect">
            <a:avLst/>
          </a:prstGeom>
          <a:noFill/>
        </p:spPr>
        <p:txBody>
          <a:bodyPr wrap="square" rtlCol="0">
            <a:spAutoFit/>
          </a:bodyPr>
          <a:lstStyle/>
          <a:p>
            <a:r>
              <a:rPr lang="en-US" b="1" i="1" dirty="0">
                <a:solidFill>
                  <a:srgbClr val="494949"/>
                </a:solidFill>
                <a:latin typeface="Google Sans"/>
              </a:rPr>
              <a:t>Aanbevolen lectuur</a:t>
            </a:r>
            <a:endParaRPr lang="en-US" b="1" i="1" dirty="0">
              <a:solidFill>
                <a:srgbClr val="494949"/>
              </a:solidFill>
              <a:latin typeface="Google Sans"/>
              <a:hlinkClick r:id="rId9">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IE" dirty="0">
                <a:solidFill>
                  <a:srgbClr val="00B0F0"/>
                </a:solidFill>
                <a:latin typeface="__ROsans_ca772e"/>
                <a:hlinkClick r:id="rId10">
                  <a:extLst>
                    <a:ext uri="{A12FA001-AC4F-418D-AE19-62706E023703}">
                      <ahyp:hlinkClr xmlns:ahyp="http://schemas.microsoft.com/office/drawing/2018/hyperlinkcolor" val="tx"/>
                    </a:ext>
                  </a:extLst>
                </a:hlinkClick>
              </a:rPr>
              <a:t>LEADER-implementatieprojecten Zeeland</a:t>
            </a:r>
            <a:endParaRPr lang="en-IE" dirty="0">
              <a:solidFill>
                <a:srgbClr val="00B0F0"/>
              </a:solidFill>
              <a:latin typeface="__ROsans_ca772e"/>
            </a:endParaRPr>
          </a:p>
          <a:p>
            <a:pPr marL="285750" indent="-285750">
              <a:buFont typeface="Arial" panose="020B0604020202020204" pitchFamily="34" charset="0"/>
              <a:buChar char="•"/>
            </a:pPr>
            <a:r>
              <a:rPr lang="en-US" dirty="0" err="1">
                <a:solidFill>
                  <a:srgbClr val="00B0F0"/>
                </a:solidFill>
                <a:hlinkClick r:id="rId11">
                  <a:extLst>
                    <a:ext uri="{A12FA001-AC4F-418D-AE19-62706E023703}">
                      <ahyp:hlinkClr xmlns:ahyp="http://schemas.microsoft.com/office/drawing/2018/hyperlinkcolor" val="tx"/>
                    </a:ext>
                  </a:extLst>
                </a:hlinkClick>
              </a:rPr>
              <a:t>Provincie Friesland </a:t>
            </a:r>
            <a:r>
              <a:rPr lang="en-US" dirty="0">
                <a:solidFill>
                  <a:srgbClr val="00B0F0"/>
                </a:solidFill>
                <a:hlinkClick r:id="rId11">
                  <a:extLst>
                    <a:ext uri="{A12FA001-AC4F-418D-AE19-62706E023703}">
                      <ahyp:hlinkClr xmlns:ahyp="http://schemas.microsoft.com/office/drawing/2018/hyperlinkcolor" val="tx"/>
                    </a:ext>
                  </a:extLst>
                </a:hlinkClick>
              </a:rPr>
              <a:t>Stimuleringsprogramma recreatie en toerisme</a:t>
            </a:r>
            <a:endParaRPr lang="en-US" dirty="0">
              <a:solidFill>
                <a:srgbClr val="00B0F0"/>
              </a:solidFill>
              <a:hlinkClick r:id="rId12">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dirty="0">
                <a:solidFill>
                  <a:srgbClr val="00B0F0"/>
                </a:solidFill>
                <a:hlinkClick r:id="rId12">
                  <a:extLst>
                    <a:ext uri="{A12FA001-AC4F-418D-AE19-62706E023703}">
                      <ahyp:hlinkClr xmlns:ahyp="http://schemas.microsoft.com/office/drawing/2018/hyperlinkcolor" val="tx"/>
                    </a:ext>
                  </a:extLst>
                </a:hlinkClick>
              </a:rPr>
              <a:t>Nederlandse belastingwijzigingen gericht op duurzaamheid: een overzicht</a:t>
            </a:r>
            <a:endParaRPr lang="en-US" dirty="0">
              <a:solidFill>
                <a:srgbClr val="00B0F0"/>
              </a:solidFill>
            </a:endParaRPr>
          </a:p>
          <a:p>
            <a:pPr marL="285750" indent="-285750">
              <a:buFont typeface="Arial" panose="020B0604020202020204" pitchFamily="34" charset="0"/>
              <a:buChar char="•"/>
            </a:pPr>
            <a:r>
              <a:rPr lang="en-US" dirty="0">
                <a:solidFill>
                  <a:srgbClr val="00B0F0"/>
                </a:solidFill>
                <a:hlinkClick r:id="rId13">
                  <a:extLst>
                    <a:ext uri="{A12FA001-AC4F-418D-AE19-62706E023703}">
                      <ahyp:hlinkClr xmlns:ahyp="http://schemas.microsoft.com/office/drawing/2018/hyperlinkcolor" val="tx"/>
                    </a:ext>
                  </a:extLst>
                </a:hlinkClick>
              </a:rPr>
              <a:t>Fondsen voor toeristische KMO's om de duurzaamheid en digitalisering van accommodatiefaciliteiten te verbeteren</a:t>
            </a:r>
            <a:endParaRPr lang="en-US" dirty="0">
              <a:solidFill>
                <a:srgbClr val="00B0F0"/>
              </a:solidFill>
            </a:endParaRPr>
          </a:p>
          <a:p>
            <a:endParaRPr lang="en-IE" dirty="0">
              <a:solidFill>
                <a:srgbClr val="459597"/>
              </a:solidFill>
            </a:endParaRPr>
          </a:p>
        </p:txBody>
      </p:sp>
      <p:pic>
        <p:nvPicPr>
          <p:cNvPr id="13" name="Picture 12" descr="A house in the woods&#10;&#10;AI-generated content may be incorrect.">
            <a:extLst>
              <a:ext uri="{FF2B5EF4-FFF2-40B4-BE49-F238E27FC236}">
                <a16:creationId xmlns:a16="http://schemas.microsoft.com/office/drawing/2014/main" id="{9AC56592-2F0E-DBE1-EBF0-36E9D0705DC4}"/>
              </a:ext>
            </a:extLst>
          </p:cNvPr>
          <p:cNvPicPr>
            <a:picLocks noChangeAspect="1"/>
          </p:cNvPicPr>
          <p:nvPr/>
        </p:nvPicPr>
        <p:blipFill>
          <a:blip r:embed="rId14"/>
          <a:srcRect l="3061" t="10858" r="9094"/>
          <a:stretch>
            <a:fillRect/>
          </a:stretch>
        </p:blipFill>
        <p:spPr>
          <a:xfrm>
            <a:off x="8357198" y="263037"/>
            <a:ext cx="3168944" cy="2143812"/>
          </a:xfrm>
          <a:prstGeom prst="ellipse">
            <a:avLst/>
          </a:prstGeom>
        </p:spPr>
      </p:pic>
    </p:spTree>
    <p:extLst>
      <p:ext uri="{BB962C8B-B14F-4D97-AF65-F5344CB8AC3E}">
        <p14:creationId xmlns:p14="http://schemas.microsoft.com/office/powerpoint/2010/main" val="1303664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502A0-6C17-B450-201B-B724862C46CB}"/>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26AEBF3B-A3F7-2D77-93B3-12A0E7041729}"/>
              </a:ext>
            </a:extLst>
          </p:cNvPr>
          <p:cNvSpPr/>
          <p:nvPr/>
        </p:nvSpPr>
        <p:spPr>
          <a:xfrm>
            <a:off x="1421185" y="1276643"/>
            <a:ext cx="10029648" cy="214381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7" name="Flowchart: Alternate Process 6">
            <a:extLst>
              <a:ext uri="{FF2B5EF4-FFF2-40B4-BE49-F238E27FC236}">
                <a16:creationId xmlns:a16="http://schemas.microsoft.com/office/drawing/2014/main" id="{D2996C0D-56E9-9974-7DDC-F29CDFB7908C}"/>
              </a:ext>
            </a:extLst>
          </p:cNvPr>
          <p:cNvSpPr/>
          <p:nvPr/>
        </p:nvSpPr>
        <p:spPr>
          <a:xfrm>
            <a:off x="1270567" y="3573764"/>
            <a:ext cx="10180266" cy="3021199"/>
          </a:xfrm>
          <a:prstGeom prst="flowChartAlternateProcess">
            <a:avLst/>
          </a:prstGeom>
          <a:solidFill>
            <a:schemeClr val="bg1"/>
          </a:solidFill>
          <a:ln w="38100">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8" name="Text Placeholder 5">
            <a:extLst>
              <a:ext uri="{FF2B5EF4-FFF2-40B4-BE49-F238E27FC236}">
                <a16:creationId xmlns:a16="http://schemas.microsoft.com/office/drawing/2014/main" id="{5D35821C-B039-3098-2FEF-F23F5DF4A974}"/>
              </a:ext>
            </a:extLst>
          </p:cNvPr>
          <p:cNvSpPr txBox="1">
            <a:spLocks/>
          </p:cNvSpPr>
          <p:nvPr/>
        </p:nvSpPr>
        <p:spPr>
          <a:xfrm>
            <a:off x="2031801" y="3846040"/>
            <a:ext cx="9283899" cy="284083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000" b="1" dirty="0">
                <a:solidFill>
                  <a:srgbClr val="494949"/>
                </a:solidFill>
              </a:rPr>
              <a:t>Voorbeelden: </a:t>
            </a:r>
          </a:p>
          <a:p>
            <a:pPr marL="0" indent="0">
              <a:spcBef>
                <a:spcPts val="0"/>
              </a:spcBef>
              <a:spcAft>
                <a:spcPts val="600"/>
              </a:spcAft>
              <a:buNone/>
            </a:pPr>
            <a:r>
              <a:rPr lang="en-IE" sz="2000" b="1" dirty="0">
                <a:solidFill>
                  <a:srgbClr val="494949"/>
                </a:solidFill>
              </a:rPr>
              <a:t>Friesland </a:t>
            </a:r>
            <a:r>
              <a:rPr lang="en-IE" sz="2000" dirty="0">
                <a:solidFill>
                  <a:srgbClr val="494949"/>
                </a:solidFill>
              </a:rPr>
              <a:t>heeft een programma voor</a:t>
            </a:r>
            <a:r>
              <a:rPr lang="en-IE" sz="2000" b="1" dirty="0">
                <a:solidFill>
                  <a:srgbClr val="494949"/>
                </a:solidFill>
              </a:rPr>
              <a:t> </a:t>
            </a:r>
            <a:r>
              <a:rPr lang="en-IE" sz="2000" b="1" dirty="0" err="1">
                <a:solidFill>
                  <a:srgbClr val="494949"/>
                </a:solidFill>
                <a:hlinkClick r:id="rId3">
                  <a:extLst>
                    <a:ext uri="{A12FA001-AC4F-418D-AE19-62706E023703}">
                      <ahyp:hlinkClr xmlns:ahyp="http://schemas.microsoft.com/office/drawing/2018/hyperlinkcolor" val="tx"/>
                    </a:ext>
                  </a:extLst>
                </a:hlinkClick>
              </a:rPr>
              <a:t>het stimuleren</a:t>
            </a:r>
            <a:r>
              <a:rPr lang="en-IE" sz="2000" b="1" dirty="0">
                <a:solidFill>
                  <a:srgbClr val="494949"/>
                </a:solidFill>
              </a:rPr>
              <a:t> van </a:t>
            </a:r>
            <a:r>
              <a:rPr lang="en-IE" sz="2000" b="1" dirty="0" err="1">
                <a:solidFill>
                  <a:srgbClr val="494949"/>
                </a:solidFill>
                <a:hlinkClick r:id="rId3">
                  <a:extLst>
                    <a:ext uri="{A12FA001-AC4F-418D-AE19-62706E023703}">
                      <ahyp:hlinkClr xmlns:ahyp="http://schemas.microsoft.com/office/drawing/2018/hyperlinkcolor" val="tx"/>
                    </a:ext>
                  </a:extLst>
                </a:hlinkClick>
              </a:rPr>
              <a:t>recreatie en toerisme </a:t>
            </a:r>
            <a:r>
              <a:rPr lang="en-IE" sz="2000" dirty="0">
                <a:solidFill>
                  <a:srgbClr val="494949"/>
                </a:solidFill>
              </a:rPr>
              <a:t>om toeristische voorzieningen te verbeteren. </a:t>
            </a:r>
          </a:p>
          <a:p>
            <a:pPr marL="0" indent="0">
              <a:spcBef>
                <a:spcPts val="0"/>
              </a:spcBef>
              <a:spcAft>
                <a:spcPts val="600"/>
              </a:spcAft>
              <a:buNone/>
            </a:pPr>
            <a:r>
              <a:rPr lang="en-IE" sz="2000" b="1" dirty="0">
                <a:solidFill>
                  <a:srgbClr val="494949"/>
                </a:solidFill>
              </a:rPr>
              <a:t>Noord-Holland </a:t>
            </a:r>
            <a:r>
              <a:rPr lang="en-IE" sz="2000" dirty="0">
                <a:solidFill>
                  <a:srgbClr val="494949"/>
                </a:solidFill>
              </a:rPr>
              <a:t>had een regeling </a:t>
            </a:r>
            <a:r>
              <a:rPr lang="en-IE" sz="2000" b="1" dirty="0" err="1">
                <a:solidFill>
                  <a:srgbClr val="494949"/>
                </a:solidFill>
                <a:hlinkClick r:id="rId4">
                  <a:extLst>
                    <a:ext uri="{A12FA001-AC4F-418D-AE19-62706E023703}">
                      <ahyp:hlinkClr xmlns:ahyp="http://schemas.microsoft.com/office/drawing/2018/hyperlinkcolor" val="tx"/>
                    </a:ext>
                  </a:extLst>
                </a:hlinkClick>
              </a:rPr>
              <a:t>'Revitalisering </a:t>
            </a:r>
            <a:r>
              <a:rPr lang="en-IE" sz="2000" dirty="0">
                <a:solidFill>
                  <a:srgbClr val="494949"/>
                </a:solidFill>
              </a:rPr>
              <a:t>verblijfsector':</a:t>
            </a:r>
            <a:r>
              <a:rPr lang="en-IE" sz="2000" b="1" dirty="0">
                <a:solidFill>
                  <a:srgbClr val="494949"/>
                </a:solidFill>
              </a:rPr>
              <a:t> 50% subsidie (max. € 12.500) </a:t>
            </a:r>
            <a:r>
              <a:rPr lang="en-IE" sz="2000" dirty="0">
                <a:solidFill>
                  <a:srgbClr val="494949"/>
                </a:solidFill>
              </a:rPr>
              <a:t>voor advies of planning op het gebied van parkwaliteit en duurzaamheid. </a:t>
            </a:r>
            <a:r>
              <a:rPr lang="en-US" sz="2000" dirty="0">
                <a:solidFill>
                  <a:srgbClr val="494949"/>
                </a:solidFill>
              </a:rPr>
              <a:t>Het complex moet minimaal 40 staanplaatsen of huisjes hebben. </a:t>
            </a:r>
            <a:r>
              <a:rPr lang="en-IE" sz="2000" dirty="0">
                <a:solidFill>
                  <a:srgbClr val="494949"/>
                </a:solidFill>
              </a:rPr>
              <a:t>Dergelijke subsidies dekken haalbaarheidsstudies, duurzaamheidsplannen of kleine upgrades.</a:t>
            </a:r>
            <a:endParaRPr lang="en-IE" sz="2000" b="1" dirty="0">
              <a:solidFill>
                <a:srgbClr val="494949"/>
              </a:solidFill>
            </a:endParaRPr>
          </a:p>
          <a:p>
            <a:pPr marL="0" indent="0">
              <a:spcBef>
                <a:spcPts val="0"/>
              </a:spcBef>
              <a:spcAft>
                <a:spcPts val="600"/>
              </a:spcAft>
              <a:buNone/>
            </a:pPr>
            <a:r>
              <a:rPr lang="en-IE" sz="2000" b="1" dirty="0">
                <a:solidFill>
                  <a:srgbClr val="494949"/>
                </a:solidFill>
              </a:rPr>
              <a:t>Tip: </a:t>
            </a:r>
            <a:r>
              <a:rPr lang="en-US" sz="2000" dirty="0">
                <a:solidFill>
                  <a:srgbClr val="494949"/>
                </a:solidFill>
              </a:rPr>
              <a:t>Houd de subsidiedatabase van RVO of sites zoals </a:t>
            </a:r>
            <a:r>
              <a:rPr lang="en-US" sz="2000" dirty="0" err="1">
                <a:solidFill>
                  <a:srgbClr val="494949"/>
                </a:solidFill>
                <a:hlinkClick r:id="rId5">
                  <a:extLst>
                    <a:ext uri="{A12FA001-AC4F-418D-AE19-62706E023703}">
                      <ahyp:hlinkClr xmlns:ahyp="http://schemas.microsoft.com/office/drawing/2018/hyperlinkcolor" val="tx"/>
                    </a:ext>
                  </a:extLst>
                </a:hlinkClick>
              </a:rPr>
              <a:t>Ondernemersplein</a:t>
            </a:r>
            <a:r>
              <a:rPr lang="en-US" sz="2000" dirty="0">
                <a:solidFill>
                  <a:srgbClr val="494949"/>
                </a:solidFill>
              </a:rPr>
              <a:t> in de gaten voor updates. </a:t>
            </a:r>
          </a:p>
          <a:p>
            <a:pPr marL="0" indent="0">
              <a:spcBef>
                <a:spcPts val="0"/>
              </a:spcBef>
              <a:buNone/>
            </a:pPr>
            <a:endParaRPr lang="en-US" sz="2000" dirty="0">
              <a:solidFill>
                <a:schemeClr val="bg1"/>
              </a:solidFill>
            </a:endParaRPr>
          </a:p>
        </p:txBody>
      </p:sp>
      <p:sp>
        <p:nvSpPr>
          <p:cNvPr id="9" name="Text Placeholder 5">
            <a:extLst>
              <a:ext uri="{FF2B5EF4-FFF2-40B4-BE49-F238E27FC236}">
                <a16:creationId xmlns:a16="http://schemas.microsoft.com/office/drawing/2014/main" id="{9E799C10-431F-1B36-7102-46B522712ABE}"/>
              </a:ext>
            </a:extLst>
          </p:cNvPr>
          <p:cNvSpPr txBox="1">
            <a:spLocks/>
          </p:cNvSpPr>
          <p:nvPr/>
        </p:nvSpPr>
        <p:spPr>
          <a:xfrm>
            <a:off x="2022389" y="1444417"/>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E96751"/>
                </a:solidFill>
              </a:rPr>
              <a:t>Doelstelling: </a:t>
            </a:r>
            <a:r>
              <a:rPr lang="en-IE" sz="2000" b="1" dirty="0">
                <a:solidFill>
                  <a:srgbClr val="494949"/>
                </a:solidFill>
              </a:rPr>
              <a:t>Toerismespecifieke programma's: </a:t>
            </a:r>
            <a:r>
              <a:rPr lang="en-IE" sz="2000" dirty="0">
                <a:solidFill>
                  <a:srgbClr val="494949"/>
                </a:solidFill>
              </a:rPr>
              <a:t>Veel provincies bieden toerismespecifieke fondsen aan, die vaak regionaal zijn. </a:t>
            </a:r>
            <a:r>
              <a:rPr lang="en-US" sz="2000" dirty="0">
                <a:solidFill>
                  <a:srgbClr val="494949"/>
                </a:solidFill>
              </a:rPr>
              <a:t>Deze stimuleren het lokale concurrentievermogen (nieuwe attracties, betere marketing, opleiding). De programma's variëren, maar de financiering is vaak vergelijkbaar (bijvoorbeeld matching grants tot een laag vijfcijferig bedrag). Meestal gericht op bestaande toeristische ondernemingen of lokale overheden. Er kan een minimumomvang of een partnerschap met een gemeente vereist zijn. Raadpleeg de websites van de provincies. </a:t>
            </a:r>
          </a:p>
          <a:p>
            <a:pPr marL="104775" indent="0">
              <a:spcBef>
                <a:spcPts val="600"/>
              </a:spcBef>
            </a:pPr>
            <a:endParaRPr lang="en-US" sz="2000" dirty="0">
              <a:solidFill>
                <a:srgbClr val="494949"/>
              </a:solidFill>
            </a:endParaRPr>
          </a:p>
        </p:txBody>
      </p:sp>
      <p:cxnSp>
        <p:nvCxnSpPr>
          <p:cNvPr id="15" name="Connector: Elbow 14">
            <a:extLst>
              <a:ext uri="{FF2B5EF4-FFF2-40B4-BE49-F238E27FC236}">
                <a16:creationId xmlns:a16="http://schemas.microsoft.com/office/drawing/2014/main" id="{7368DBCE-278D-B1F3-081A-18894C6139B2}"/>
              </a:ext>
            </a:extLst>
          </p:cNvPr>
          <p:cNvCxnSpPr>
            <a:cxnSpLocks/>
            <a:stCxn id="7" idx="1"/>
            <a:endCxn id="11" idx="1"/>
          </p:cNvCxnSpPr>
          <p:nvPr/>
        </p:nvCxnSpPr>
        <p:spPr>
          <a:xfrm rot="10800000" flipH="1">
            <a:off x="1270567" y="2348550"/>
            <a:ext cx="150618" cy="2735815"/>
          </a:xfrm>
          <a:prstGeom prst="bentConnector3">
            <a:avLst>
              <a:gd name="adj1" fmla="val -151775"/>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4216EC7F-273E-71A2-9ACA-4271EC748DC8}"/>
              </a:ext>
            </a:extLst>
          </p:cNvPr>
          <p:cNvSpPr/>
          <p:nvPr/>
        </p:nvSpPr>
        <p:spPr>
          <a:xfrm>
            <a:off x="-15513" y="109727"/>
            <a:ext cx="7763349"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CA0CD9DB-A20D-3FF7-CC1A-107208C26C3A}"/>
              </a:ext>
            </a:extLst>
          </p:cNvPr>
          <p:cNvSpPr txBox="1">
            <a:spLocks/>
          </p:cNvSpPr>
          <p:nvPr/>
        </p:nvSpPr>
        <p:spPr>
          <a:xfrm>
            <a:off x="1438748"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Specifieke programma's voor toerisme</a:t>
            </a:r>
            <a:endParaRPr lang="en-US" sz="2400" i="1" dirty="0"/>
          </a:p>
        </p:txBody>
      </p:sp>
      <p:pic>
        <p:nvPicPr>
          <p:cNvPr id="32" name="Graphic 31" descr="Target with solid fill">
            <a:extLst>
              <a:ext uri="{FF2B5EF4-FFF2-40B4-BE49-F238E27FC236}">
                <a16:creationId xmlns:a16="http://schemas.microsoft.com/office/drawing/2014/main" id="{70D7D7D9-6199-8D47-3AB8-EFDEAB3FC2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02661" y="1368853"/>
            <a:ext cx="633914" cy="633914"/>
          </a:xfrm>
          <a:prstGeom prst="rect">
            <a:avLst/>
          </a:prstGeom>
        </p:spPr>
      </p:pic>
      <p:grpSp>
        <p:nvGrpSpPr>
          <p:cNvPr id="12" name="Group 11">
            <a:extLst>
              <a:ext uri="{FF2B5EF4-FFF2-40B4-BE49-F238E27FC236}">
                <a16:creationId xmlns:a16="http://schemas.microsoft.com/office/drawing/2014/main" id="{1D9CC42A-E964-BAB8-E787-4B96CA5E088B}"/>
              </a:ext>
            </a:extLst>
          </p:cNvPr>
          <p:cNvGrpSpPr/>
          <p:nvPr/>
        </p:nvGrpSpPr>
        <p:grpSpPr>
          <a:xfrm>
            <a:off x="274432" y="85433"/>
            <a:ext cx="1047896" cy="1049846"/>
            <a:chOff x="1016000" y="1137920"/>
            <a:chExt cx="1016000" cy="1016000"/>
          </a:xfrm>
        </p:grpSpPr>
        <p:sp>
          <p:nvSpPr>
            <p:cNvPr id="14" name="Oval 13">
              <a:extLst>
                <a:ext uri="{FF2B5EF4-FFF2-40B4-BE49-F238E27FC236}">
                  <a16:creationId xmlns:a16="http://schemas.microsoft.com/office/drawing/2014/main" id="{BE96D1EE-99AD-DB5B-4B66-21AB2D85195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FF6E07B1-99DD-E25E-18F8-79179AB498D8}"/>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pic>
        <p:nvPicPr>
          <p:cNvPr id="27" name="Graphic 26" descr="Excellent with solid fill">
            <a:extLst>
              <a:ext uri="{FF2B5EF4-FFF2-40B4-BE49-F238E27FC236}">
                <a16:creationId xmlns:a16="http://schemas.microsoft.com/office/drawing/2014/main" id="{FAD7040C-0599-7BFD-944F-7E0E21A8DC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87202" y="3632573"/>
            <a:ext cx="749373" cy="749373"/>
          </a:xfrm>
          <a:prstGeom prst="rect">
            <a:avLst/>
          </a:prstGeom>
        </p:spPr>
      </p:pic>
      <p:pic>
        <p:nvPicPr>
          <p:cNvPr id="31" name="Graphic 30" descr="Lights On with solid fill">
            <a:extLst>
              <a:ext uri="{FF2B5EF4-FFF2-40B4-BE49-F238E27FC236}">
                <a16:creationId xmlns:a16="http://schemas.microsoft.com/office/drawing/2014/main" id="{30C38DF5-BB4D-FE54-72C1-AEE32BB133E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57543" y="5850536"/>
            <a:ext cx="608690" cy="608690"/>
          </a:xfrm>
          <a:prstGeom prst="rect">
            <a:avLst/>
          </a:prstGeom>
        </p:spPr>
      </p:pic>
    </p:spTree>
    <p:extLst>
      <p:ext uri="{BB962C8B-B14F-4D97-AF65-F5344CB8AC3E}">
        <p14:creationId xmlns:p14="http://schemas.microsoft.com/office/powerpoint/2010/main" val="4287847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7E7B3-C471-7685-DB6F-DAF2E2B16A7C}"/>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2C96B0E8-C0DE-96F8-B5E7-70C15AF84510}"/>
              </a:ext>
            </a:extLst>
          </p:cNvPr>
          <p:cNvSpPr/>
          <p:nvPr/>
        </p:nvSpPr>
        <p:spPr>
          <a:xfrm>
            <a:off x="1225518" y="1303356"/>
            <a:ext cx="10029647" cy="232859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19" name="Text Placeholder 5">
            <a:extLst>
              <a:ext uri="{FF2B5EF4-FFF2-40B4-BE49-F238E27FC236}">
                <a16:creationId xmlns:a16="http://schemas.microsoft.com/office/drawing/2014/main" id="{BA21803F-AEE9-2E9F-68E7-AE79788EC39A}"/>
              </a:ext>
            </a:extLst>
          </p:cNvPr>
          <p:cNvSpPr txBox="1">
            <a:spLocks/>
          </p:cNvSpPr>
          <p:nvPr/>
        </p:nvSpPr>
        <p:spPr>
          <a:xfrm>
            <a:off x="1512183" y="1493406"/>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000" b="1" dirty="0">
                <a:solidFill>
                  <a:srgbClr val="E96751"/>
                </a:solidFill>
              </a:rPr>
              <a:t>Doelstelling: </a:t>
            </a:r>
            <a:r>
              <a:rPr lang="en-US" sz="2000" dirty="0">
                <a:solidFill>
                  <a:srgbClr val="494949"/>
                </a:solidFill>
              </a:rPr>
              <a:t>Start-ups en technologiegedreven ondernemingen beschikken over extra middelen. Met innovatiesubsidies kunt u prototypes maken of nieuwe ideeën verkennen zonder grote risico's te lopen. </a:t>
            </a:r>
          </a:p>
          <a:p>
            <a:pPr marL="447675" indent="0"/>
            <a:r>
              <a:rPr lang="en-US" sz="2000" dirty="0">
                <a:solidFill>
                  <a:srgbClr val="494949"/>
                </a:solidFill>
              </a:rPr>
              <a:t>Een start-up die tiny houses bouwt, kan </a:t>
            </a:r>
            <a:r>
              <a:rPr lang="en-US" sz="2000" b="1" dirty="0">
                <a:solidFill>
                  <a:srgbClr val="EC7C69"/>
                </a:solidFill>
              </a:rPr>
              <a:t>bijvoorbeeld </a:t>
            </a:r>
            <a:r>
              <a:rPr lang="en-US" sz="2000" dirty="0">
                <a:solidFill>
                  <a:srgbClr val="494949"/>
                </a:solidFill>
              </a:rPr>
              <a:t>een voucher gebruiken om een boekingsapp te testen en vervolgens een </a:t>
            </a:r>
            <a:r>
              <a:rPr lang="en-US" sz="2000" dirty="0" err="1">
                <a:solidFill>
                  <a:srgbClr val="494949"/>
                </a:solidFill>
              </a:rPr>
              <a:t>innovatiebijdrage </a:t>
            </a:r>
            <a:r>
              <a:rPr lang="en-US" sz="2000" dirty="0">
                <a:solidFill>
                  <a:srgbClr val="494949"/>
                </a:solidFill>
              </a:rPr>
              <a:t>om een prototype te bouwen, waarbij de kosten worden gedeeld met partners.</a:t>
            </a:r>
          </a:p>
        </p:txBody>
      </p:sp>
      <p:sp>
        <p:nvSpPr>
          <p:cNvPr id="33" name="Freeform 28">
            <a:extLst>
              <a:ext uri="{FF2B5EF4-FFF2-40B4-BE49-F238E27FC236}">
                <a16:creationId xmlns:a16="http://schemas.microsoft.com/office/drawing/2014/main" id="{2642F097-4F36-BD63-C9E1-B46A801130C9}"/>
              </a:ext>
            </a:extLst>
          </p:cNvPr>
          <p:cNvSpPr/>
          <p:nvPr/>
        </p:nvSpPr>
        <p:spPr>
          <a:xfrm>
            <a:off x="-15513" y="109727"/>
            <a:ext cx="8026038"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F4815E3-4359-AD54-4642-1CA768A7DB9A}"/>
              </a:ext>
            </a:extLst>
          </p:cNvPr>
          <p:cNvSpPr txBox="1">
            <a:spLocks/>
          </p:cNvSpPr>
          <p:nvPr/>
        </p:nvSpPr>
        <p:spPr>
          <a:xfrm>
            <a:off x="1512183" y="263037"/>
            <a:ext cx="61554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Particuliere financiering en ondersteuning door de industrie</a:t>
            </a:r>
          </a:p>
        </p:txBody>
      </p:sp>
      <p:sp>
        <p:nvSpPr>
          <p:cNvPr id="2" name="Flowchart: Alternate Process 1">
            <a:extLst>
              <a:ext uri="{FF2B5EF4-FFF2-40B4-BE49-F238E27FC236}">
                <a16:creationId xmlns:a16="http://schemas.microsoft.com/office/drawing/2014/main" id="{B9123199-18FB-12E4-E9E4-D5D673D61B9C}"/>
              </a:ext>
            </a:extLst>
          </p:cNvPr>
          <p:cNvSpPr/>
          <p:nvPr/>
        </p:nvSpPr>
        <p:spPr>
          <a:xfrm>
            <a:off x="1289583" y="3807674"/>
            <a:ext cx="10029647" cy="197341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3" name="Text Placeholder 5">
            <a:extLst>
              <a:ext uri="{FF2B5EF4-FFF2-40B4-BE49-F238E27FC236}">
                <a16:creationId xmlns:a16="http://schemas.microsoft.com/office/drawing/2014/main" id="{A300D929-9255-69BC-6D0C-E59C9DE12D8C}"/>
              </a:ext>
            </a:extLst>
          </p:cNvPr>
          <p:cNvSpPr txBox="1">
            <a:spLocks/>
          </p:cNvSpPr>
          <p:nvPr/>
        </p:nvSpPr>
        <p:spPr>
          <a:xfrm>
            <a:off x="2069960" y="3875752"/>
            <a:ext cx="89439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000" b="1" dirty="0">
                <a:solidFill>
                  <a:srgbClr val="494949"/>
                </a:solidFill>
              </a:rPr>
              <a:t>Voorbeeld: </a:t>
            </a:r>
            <a:r>
              <a:rPr lang="en-US" sz="2000" b="1" dirty="0">
                <a:solidFill>
                  <a:srgbClr val="494949"/>
                </a:solidFill>
                <a:hlinkClick r:id="rId3">
                  <a:extLst>
                    <a:ext uri="{A12FA001-AC4F-418D-AE19-62706E023703}">
                      <ahyp:hlinkClr xmlns:ahyp="http://schemas.microsoft.com/office/drawing/2018/hyperlinkcolor" val="tx"/>
                    </a:ext>
                  </a:extLst>
                </a:hlinkClick>
              </a:rPr>
              <a:t>EFRO-vouchers (Europees Fonds voor Regionale Ontwikkeling)</a:t>
            </a:r>
            <a:r>
              <a:rPr lang="en-US" sz="2000" dirty="0">
                <a:solidFill>
                  <a:srgbClr val="494949"/>
                </a:solidFill>
              </a:rPr>
              <a:t> 2021-2027 financieren R&amp;D in Groningen/Drenthe/Friesland. Ondernemers kunnen een subsidie van 35% (of 45% als ze een </a:t>
            </a:r>
            <a:r>
              <a:rPr lang="en-US" sz="2000" b="1" dirty="0">
                <a:solidFill>
                  <a:srgbClr val="494949"/>
                </a:solidFill>
              </a:rPr>
              <a:t>coöperatie</a:t>
            </a:r>
            <a:r>
              <a:rPr lang="en-US" sz="2000" dirty="0">
                <a:solidFill>
                  <a:srgbClr val="494949"/>
                </a:solidFill>
              </a:rPr>
              <a:t> zijn</a:t>
            </a:r>
            <a:r>
              <a:rPr lang="en-US" sz="2000" b="1" dirty="0">
                <a:solidFill>
                  <a:srgbClr val="494949"/>
                </a:solidFill>
              </a:rPr>
              <a:t>)</a:t>
            </a:r>
            <a:r>
              <a:rPr lang="en-US" sz="2000" dirty="0">
                <a:solidFill>
                  <a:srgbClr val="494949"/>
                </a:solidFill>
              </a:rPr>
              <a:t> ontvangen voor de ontwikkeling van nieuwe producten of software. </a:t>
            </a:r>
          </a:p>
          <a:p>
            <a:pPr marL="0" indent="0">
              <a:spcAft>
                <a:spcPts val="1200"/>
              </a:spcAft>
            </a:pPr>
            <a:r>
              <a:rPr lang="en-US" sz="2000" b="1" dirty="0">
                <a:solidFill>
                  <a:srgbClr val="494949"/>
                </a:solidFill>
              </a:rPr>
              <a:t>Voorbeeld: </a:t>
            </a:r>
            <a:r>
              <a:rPr lang="en-US" sz="2000" dirty="0">
                <a:solidFill>
                  <a:srgbClr val="494949"/>
                </a:solidFill>
              </a:rPr>
              <a:t>dit is gebruikt voor nieuwe reserveringsplatforms of milieuvriendelijke bouwmethoden. </a:t>
            </a:r>
          </a:p>
          <a:p>
            <a:pPr marL="104775" indent="0"/>
            <a:endParaRPr lang="en-US" sz="2000" dirty="0">
              <a:solidFill>
                <a:srgbClr val="494949"/>
              </a:solidFill>
            </a:endParaRPr>
          </a:p>
        </p:txBody>
      </p:sp>
      <p:cxnSp>
        <p:nvCxnSpPr>
          <p:cNvPr id="6" name="Straight Connector 5">
            <a:extLst>
              <a:ext uri="{FF2B5EF4-FFF2-40B4-BE49-F238E27FC236}">
                <a16:creationId xmlns:a16="http://schemas.microsoft.com/office/drawing/2014/main" id="{2FFAE346-B0BE-5671-542B-A8F4AAFBFA30}"/>
              </a:ext>
            </a:extLst>
          </p:cNvPr>
          <p:cNvCxnSpPr/>
          <p:nvPr/>
        </p:nvCxnSpPr>
        <p:spPr>
          <a:xfrm>
            <a:off x="495982" y="5033865"/>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709AEA7-D867-9C62-47A5-B63BC0916825}"/>
              </a:ext>
            </a:extLst>
          </p:cNvPr>
          <p:cNvCxnSpPr/>
          <p:nvPr/>
        </p:nvCxnSpPr>
        <p:spPr>
          <a:xfrm>
            <a:off x="470099" y="2537188"/>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473998-3711-EC04-DA30-D49CF1C4882A}"/>
              </a:ext>
            </a:extLst>
          </p:cNvPr>
          <p:cNvCxnSpPr>
            <a:cxnSpLocks/>
          </p:cNvCxnSpPr>
          <p:nvPr/>
        </p:nvCxnSpPr>
        <p:spPr>
          <a:xfrm flipH="1">
            <a:off x="477386" y="2510203"/>
            <a:ext cx="4558" cy="252975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71E29F1C-0F2D-84F9-8D63-7A6E3E663D49}"/>
              </a:ext>
            </a:extLst>
          </p:cNvPr>
          <p:cNvPicPr>
            <a:picLocks noChangeAspect="1"/>
          </p:cNvPicPr>
          <p:nvPr/>
        </p:nvPicPr>
        <p:blipFill>
          <a:blip r:embed="rId4"/>
          <a:stretch>
            <a:fillRect/>
          </a:stretch>
        </p:blipFill>
        <p:spPr>
          <a:xfrm>
            <a:off x="3143700" y="5831175"/>
            <a:ext cx="850589" cy="846711"/>
          </a:xfrm>
          <a:prstGeom prst="rect">
            <a:avLst/>
          </a:prstGeom>
        </p:spPr>
      </p:pic>
      <p:sp>
        <p:nvSpPr>
          <p:cNvPr id="26" name="TextBox 25">
            <a:extLst>
              <a:ext uri="{FF2B5EF4-FFF2-40B4-BE49-F238E27FC236}">
                <a16:creationId xmlns:a16="http://schemas.microsoft.com/office/drawing/2014/main" id="{7B8CD5D6-E8BA-117F-E8BA-D48D1BA8F6F3}"/>
              </a:ext>
            </a:extLst>
          </p:cNvPr>
          <p:cNvSpPr txBox="1"/>
          <p:nvPr/>
        </p:nvSpPr>
        <p:spPr>
          <a:xfrm>
            <a:off x="4021453" y="5899172"/>
            <a:ext cx="6641145" cy="1015663"/>
          </a:xfrm>
          <a:prstGeom prst="rect">
            <a:avLst/>
          </a:prstGeom>
          <a:noFill/>
        </p:spPr>
        <p:txBody>
          <a:bodyPr wrap="square" rtlCol="0">
            <a:spAutoFit/>
          </a:bodyPr>
          <a:lstStyle/>
          <a:p>
            <a:r>
              <a:rPr lang="en-US" sz="2000" b="1" i="1" dirty="0">
                <a:solidFill>
                  <a:srgbClr val="494949"/>
                </a:solidFill>
                <a:latin typeface="Google Sans"/>
              </a:rPr>
              <a:t>Aanbevolen lectuur</a:t>
            </a:r>
            <a:endParaRPr lang="en-US" sz="2000" b="1" i="1" dirty="0">
              <a:solidFill>
                <a:srgbClr val="494949"/>
              </a:solidFill>
              <a:latin typeface="Google Sans"/>
              <a:hlinkClick r:id="rId5">
                <a:extLst>
                  <a:ext uri="{A12FA001-AC4F-418D-AE19-62706E023703}">
                    <ahyp:hlinkClr xmlns:ahyp="http://schemas.microsoft.com/office/drawing/2018/hyperlinkcolor" val="tx"/>
                  </a:ext>
                </a:extLst>
              </a:hlinkClick>
            </a:endParaRPr>
          </a:p>
          <a:p>
            <a:r>
              <a:rPr lang="en-IE" sz="2000" dirty="0">
                <a:solidFill>
                  <a:srgbClr val="00B0F0"/>
                </a:solidFill>
                <a:hlinkClick r:id="rId3">
                  <a:extLst>
                    <a:ext uri="{A12FA001-AC4F-418D-AE19-62706E023703}">
                      <ahyp:hlinkClr xmlns:ahyp="http://schemas.microsoft.com/office/drawing/2018/hyperlinkcolor" val="tx"/>
                    </a:ext>
                  </a:extLst>
                </a:hlinkClick>
              </a:rPr>
              <a:t>Website EFRO-subsidieperiode 2021-2027</a:t>
            </a:r>
            <a:endParaRPr lang="en-IE" sz="2000" dirty="0">
              <a:solidFill>
                <a:srgbClr val="00B0F0"/>
              </a:solidFill>
            </a:endParaRPr>
          </a:p>
          <a:p>
            <a:endParaRPr lang="en-IE" sz="2000" dirty="0">
              <a:solidFill>
                <a:srgbClr val="459597"/>
              </a:solidFill>
            </a:endParaRPr>
          </a:p>
        </p:txBody>
      </p:sp>
      <p:grpSp>
        <p:nvGrpSpPr>
          <p:cNvPr id="27" name="Group 26">
            <a:extLst>
              <a:ext uri="{FF2B5EF4-FFF2-40B4-BE49-F238E27FC236}">
                <a16:creationId xmlns:a16="http://schemas.microsoft.com/office/drawing/2014/main" id="{A7EB6660-1EC2-BC99-BA2F-BF2D55E63F8B}"/>
              </a:ext>
            </a:extLst>
          </p:cNvPr>
          <p:cNvGrpSpPr/>
          <p:nvPr/>
        </p:nvGrpSpPr>
        <p:grpSpPr>
          <a:xfrm>
            <a:off x="274432" y="85433"/>
            <a:ext cx="1047896" cy="1049846"/>
            <a:chOff x="1016000" y="1137920"/>
            <a:chExt cx="1016000" cy="1016000"/>
          </a:xfrm>
        </p:grpSpPr>
        <p:sp>
          <p:nvSpPr>
            <p:cNvPr id="28" name="Oval 27">
              <a:extLst>
                <a:ext uri="{FF2B5EF4-FFF2-40B4-BE49-F238E27FC236}">
                  <a16:creationId xmlns:a16="http://schemas.microsoft.com/office/drawing/2014/main" id="{1E5CCAF5-BB00-33EC-4736-369DFFA50AB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86B3EA76-BA1B-2CB6-30BC-197E34368D7B}"/>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pic>
        <p:nvPicPr>
          <p:cNvPr id="4" name="Graphic 3" descr="Target with solid fill">
            <a:extLst>
              <a:ext uri="{FF2B5EF4-FFF2-40B4-BE49-F238E27FC236}">
                <a16:creationId xmlns:a16="http://schemas.microsoft.com/office/drawing/2014/main" id="{E01F3ED2-AE21-1C55-0E68-6104158164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22328" y="1418782"/>
            <a:ext cx="633914" cy="633914"/>
          </a:xfrm>
          <a:prstGeom prst="rect">
            <a:avLst/>
          </a:prstGeom>
        </p:spPr>
      </p:pic>
      <p:pic>
        <p:nvPicPr>
          <p:cNvPr id="5" name="Graphic 4" descr="Excellent with solid fill">
            <a:extLst>
              <a:ext uri="{FF2B5EF4-FFF2-40B4-BE49-F238E27FC236}">
                <a16:creationId xmlns:a16="http://schemas.microsoft.com/office/drawing/2014/main" id="{1D6744AF-1AB2-C6AA-B824-96D50611E4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73211" y="3958223"/>
            <a:ext cx="749373" cy="749373"/>
          </a:xfrm>
          <a:prstGeom prst="rect">
            <a:avLst/>
          </a:prstGeom>
        </p:spPr>
      </p:pic>
    </p:spTree>
    <p:extLst>
      <p:ext uri="{BB962C8B-B14F-4D97-AF65-F5344CB8AC3E}">
        <p14:creationId xmlns:p14="http://schemas.microsoft.com/office/powerpoint/2010/main" val="2502899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4B423-EC38-4290-4E12-C019037CBDAE}"/>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50480FCB-8E58-9056-E606-386140EF3AAF}"/>
              </a:ext>
            </a:extLst>
          </p:cNvPr>
          <p:cNvSpPr/>
          <p:nvPr/>
        </p:nvSpPr>
        <p:spPr>
          <a:xfrm>
            <a:off x="1225518" y="1303356"/>
            <a:ext cx="10029647" cy="319244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A9F7C8D-1982-18EB-DDBC-D62022B4F0DC}"/>
              </a:ext>
            </a:extLst>
          </p:cNvPr>
          <p:cNvSpPr txBox="1">
            <a:spLocks/>
          </p:cNvSpPr>
          <p:nvPr/>
        </p:nvSpPr>
        <p:spPr>
          <a:xfrm>
            <a:off x="1991846" y="1456158"/>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000" b="1" dirty="0">
                <a:solidFill>
                  <a:srgbClr val="E96751"/>
                </a:solidFill>
              </a:rPr>
              <a:t>Tip: </a:t>
            </a:r>
            <a:r>
              <a:rPr lang="en-US" sz="2000" dirty="0">
                <a:solidFill>
                  <a:srgbClr val="494949"/>
                </a:solidFill>
              </a:rPr>
              <a:t>Succesvolle projecten </a:t>
            </a:r>
            <a:r>
              <a:rPr lang="en-US" sz="2000" b="1" dirty="0">
                <a:solidFill>
                  <a:srgbClr val="494949"/>
                </a:solidFill>
              </a:rPr>
              <a:t>combineren</a:t>
            </a:r>
            <a:r>
              <a:rPr lang="en-US" sz="2000" dirty="0">
                <a:solidFill>
                  <a:srgbClr val="494949"/>
                </a:solidFill>
              </a:rPr>
              <a:t> vaak </a:t>
            </a:r>
            <a:r>
              <a:rPr lang="en-US" sz="2000" b="1" dirty="0">
                <a:solidFill>
                  <a:srgbClr val="494949"/>
                </a:solidFill>
              </a:rPr>
              <a:t>verschillende financieringsbronnen</a:t>
            </a:r>
            <a:r>
              <a:rPr lang="en-US" sz="2000" dirty="0">
                <a:solidFill>
                  <a:srgbClr val="494949"/>
                </a:solidFill>
              </a:rPr>
              <a:t>. Een glampinglocatie kan bijvoorbeeld een </a:t>
            </a:r>
            <a:r>
              <a:rPr lang="en-US" sz="2000" b="1" dirty="0">
                <a:solidFill>
                  <a:srgbClr val="494949"/>
                </a:solidFill>
              </a:rPr>
              <a:t>RIF-subsidie van 30%</a:t>
            </a:r>
            <a:r>
              <a:rPr lang="en-US" sz="2000" dirty="0">
                <a:solidFill>
                  <a:srgbClr val="494949"/>
                </a:solidFill>
              </a:rPr>
              <a:t> combineren met een banklening (mogelijk gedekt door een confederatiegarantie) en eigen vermogen van de eigenaar. </a:t>
            </a:r>
          </a:p>
          <a:p>
            <a:pPr marL="0" indent="0">
              <a:spcAft>
                <a:spcPts val="1200"/>
              </a:spcAft>
            </a:pPr>
            <a:r>
              <a:rPr lang="en-US" sz="2000" dirty="0">
                <a:solidFill>
                  <a:srgbClr val="494949"/>
                </a:solidFill>
              </a:rPr>
              <a:t>Zorg voor een </a:t>
            </a:r>
            <a:r>
              <a:rPr lang="en-US" sz="2000" b="1" dirty="0">
                <a:solidFill>
                  <a:srgbClr val="494949"/>
                </a:solidFill>
              </a:rPr>
              <a:t>duidelijk businessplan </a:t>
            </a:r>
            <a:r>
              <a:rPr lang="en-US" sz="2000" dirty="0">
                <a:solidFill>
                  <a:srgbClr val="494949"/>
                </a:solidFill>
              </a:rPr>
              <a:t>en </a:t>
            </a:r>
            <a:r>
              <a:rPr lang="en-US" sz="2000" b="1" dirty="0">
                <a:solidFill>
                  <a:srgbClr val="494949"/>
                </a:solidFill>
              </a:rPr>
              <a:t>houd rekening met matching funds. </a:t>
            </a:r>
            <a:r>
              <a:rPr lang="en-US" sz="2000" dirty="0">
                <a:solidFill>
                  <a:srgbClr val="494949"/>
                </a:solidFill>
              </a:rPr>
              <a:t>Neem in een vroeg stadium contact op met uw lokale LAG of bureau voor economische ontwikkeling. </a:t>
            </a:r>
          </a:p>
          <a:p>
            <a:pPr marL="0" indent="0">
              <a:spcAft>
                <a:spcPts val="1200"/>
              </a:spcAft>
            </a:pPr>
            <a:r>
              <a:rPr lang="en-US" sz="2000" dirty="0">
                <a:solidFill>
                  <a:srgbClr val="494949"/>
                </a:solidFill>
              </a:rPr>
              <a:t>Benadruk ten slotte uw duurzaamheidsaspect: veel fondsen </a:t>
            </a:r>
            <a:r>
              <a:rPr lang="en-US" sz="2000" dirty="0" err="1">
                <a:solidFill>
                  <a:srgbClr val="494949"/>
                </a:solidFill>
              </a:rPr>
              <a:t>geven de voorkeur aan </a:t>
            </a:r>
            <a:r>
              <a:rPr lang="en-US" sz="2000" dirty="0">
                <a:solidFill>
                  <a:srgbClr val="494949"/>
                </a:solidFill>
              </a:rPr>
              <a:t>energie-efficiëntie, natuurbehoud of voordelen voor de gemeenschap.</a:t>
            </a:r>
          </a:p>
          <a:p>
            <a:pPr marL="0" indent="0">
              <a:spcAft>
                <a:spcPts val="1200"/>
              </a:spcAft>
            </a:pPr>
            <a:endParaRPr lang="en-US" sz="2000" dirty="0">
              <a:solidFill>
                <a:srgbClr val="494949"/>
              </a:solidFill>
            </a:endParaRPr>
          </a:p>
        </p:txBody>
      </p:sp>
      <p:sp>
        <p:nvSpPr>
          <p:cNvPr id="33" name="Freeform 28">
            <a:extLst>
              <a:ext uri="{FF2B5EF4-FFF2-40B4-BE49-F238E27FC236}">
                <a16:creationId xmlns:a16="http://schemas.microsoft.com/office/drawing/2014/main" id="{4F565709-2119-1022-781B-2BC51134E028}"/>
              </a:ext>
            </a:extLst>
          </p:cNvPr>
          <p:cNvSpPr/>
          <p:nvPr/>
        </p:nvSpPr>
        <p:spPr>
          <a:xfrm>
            <a:off x="-15513" y="109727"/>
            <a:ext cx="8026038"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3B3D3EF-061E-BF27-8F26-7AB0F56F8C6B}"/>
              </a:ext>
            </a:extLst>
          </p:cNvPr>
          <p:cNvSpPr txBox="1">
            <a:spLocks/>
          </p:cNvSpPr>
          <p:nvPr/>
        </p:nvSpPr>
        <p:spPr>
          <a:xfrm>
            <a:off x="459585" y="233266"/>
            <a:ext cx="61554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Particuliere financiering en ondersteuning door de industrie</a:t>
            </a:r>
          </a:p>
        </p:txBody>
      </p:sp>
      <p:cxnSp>
        <p:nvCxnSpPr>
          <p:cNvPr id="16" name="Straight Connector 15">
            <a:extLst>
              <a:ext uri="{FF2B5EF4-FFF2-40B4-BE49-F238E27FC236}">
                <a16:creationId xmlns:a16="http://schemas.microsoft.com/office/drawing/2014/main" id="{516FCCC3-7A66-7FF0-85EE-16E26DC8C8C9}"/>
              </a:ext>
            </a:extLst>
          </p:cNvPr>
          <p:cNvCxnSpPr/>
          <p:nvPr/>
        </p:nvCxnSpPr>
        <p:spPr>
          <a:xfrm>
            <a:off x="470099" y="2537188"/>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8" name="Graphic 7" descr="Lights On with solid fill">
            <a:extLst>
              <a:ext uri="{FF2B5EF4-FFF2-40B4-BE49-F238E27FC236}">
                <a16:creationId xmlns:a16="http://schemas.microsoft.com/office/drawing/2014/main" id="{988E36F9-957D-EB15-4767-09BFFC264A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3156" y="1456158"/>
            <a:ext cx="608690" cy="608690"/>
          </a:xfrm>
          <a:prstGeom prst="rect">
            <a:avLst/>
          </a:prstGeom>
        </p:spPr>
      </p:pic>
      <p:pic>
        <p:nvPicPr>
          <p:cNvPr id="10" name="Picture 9" descr="A house with snow on the ground&#10;&#10;AI-generated content may be incorrect.">
            <a:extLst>
              <a:ext uri="{FF2B5EF4-FFF2-40B4-BE49-F238E27FC236}">
                <a16:creationId xmlns:a16="http://schemas.microsoft.com/office/drawing/2014/main" id="{59454CD3-5174-302A-557C-0AE1EAD80F4A}"/>
              </a:ext>
            </a:extLst>
          </p:cNvPr>
          <p:cNvPicPr>
            <a:picLocks noChangeAspect="1"/>
          </p:cNvPicPr>
          <p:nvPr/>
        </p:nvPicPr>
        <p:blipFill>
          <a:blip r:embed="rId5"/>
          <a:srcRect t="19744" b="17572"/>
          <a:stretch>
            <a:fillRect/>
          </a:stretch>
        </p:blipFill>
        <p:spPr>
          <a:xfrm>
            <a:off x="0" y="4710433"/>
            <a:ext cx="5273313" cy="2140781"/>
          </a:xfrm>
          <a:prstGeom prst="rect">
            <a:avLst/>
          </a:prstGeom>
        </p:spPr>
      </p:pic>
      <p:pic>
        <p:nvPicPr>
          <p:cNvPr id="12" name="Picture 11" descr="A triangular shaped house with a roof&#10;&#10;AI-generated content may be incorrect.">
            <a:extLst>
              <a:ext uri="{FF2B5EF4-FFF2-40B4-BE49-F238E27FC236}">
                <a16:creationId xmlns:a16="http://schemas.microsoft.com/office/drawing/2014/main" id="{F4C1DEC3-F3D9-083D-327F-746FFA6539E7}"/>
              </a:ext>
            </a:extLst>
          </p:cNvPr>
          <p:cNvPicPr>
            <a:picLocks noChangeAspect="1"/>
          </p:cNvPicPr>
          <p:nvPr/>
        </p:nvPicPr>
        <p:blipFill>
          <a:blip r:embed="rId6"/>
          <a:stretch>
            <a:fillRect/>
          </a:stretch>
        </p:blipFill>
        <p:spPr>
          <a:xfrm>
            <a:off x="8386168" y="4717219"/>
            <a:ext cx="3805832" cy="2140781"/>
          </a:xfrm>
          <a:prstGeom prst="rect">
            <a:avLst/>
          </a:prstGeom>
        </p:spPr>
      </p:pic>
      <p:pic>
        <p:nvPicPr>
          <p:cNvPr id="14" name="Picture 13" descr="A living room with a view of the ocean&#10;&#10;AI-generated content may be incorrect.">
            <a:extLst>
              <a:ext uri="{FF2B5EF4-FFF2-40B4-BE49-F238E27FC236}">
                <a16:creationId xmlns:a16="http://schemas.microsoft.com/office/drawing/2014/main" id="{A138A22E-6752-465E-E278-88CC61F323BA}"/>
              </a:ext>
            </a:extLst>
          </p:cNvPr>
          <p:cNvPicPr>
            <a:picLocks noChangeAspect="1"/>
          </p:cNvPicPr>
          <p:nvPr/>
        </p:nvPicPr>
        <p:blipFill>
          <a:blip r:embed="rId7"/>
          <a:stretch>
            <a:fillRect/>
          </a:stretch>
        </p:blipFill>
        <p:spPr>
          <a:xfrm>
            <a:off x="5018279" y="4710432"/>
            <a:ext cx="3364245" cy="2140781"/>
          </a:xfrm>
          <a:prstGeom prst="rect">
            <a:avLst/>
          </a:prstGeom>
        </p:spPr>
      </p:pic>
    </p:spTree>
    <p:extLst>
      <p:ext uri="{BB962C8B-B14F-4D97-AF65-F5344CB8AC3E}">
        <p14:creationId xmlns:p14="http://schemas.microsoft.com/office/powerpoint/2010/main" val="1877595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B50EB-90F8-14D5-AE06-9857619FEF80}"/>
            </a:ext>
          </a:extLst>
        </p:cNvPr>
        <p:cNvGrpSpPr/>
        <p:nvPr/>
      </p:nvGrpSpPr>
      <p:grpSpPr>
        <a:xfrm>
          <a:off x="0" y="0"/>
          <a:ext cx="0" cy="0"/>
          <a:chOff x="0" y="0"/>
          <a:chExt cx="0" cy="0"/>
        </a:xfrm>
      </p:grpSpPr>
      <p:pic>
        <p:nvPicPr>
          <p:cNvPr id="11" name="Picture 10" descr="A glass globe with a green planet inside&#10;&#10;AI-generated content may be incorrect.">
            <a:extLst>
              <a:ext uri="{FF2B5EF4-FFF2-40B4-BE49-F238E27FC236}">
                <a16:creationId xmlns:a16="http://schemas.microsoft.com/office/drawing/2014/main" id="{8BF7569E-90CC-023D-0801-AF4AAB5610BB}"/>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37522" y="641801"/>
            <a:ext cx="9635253" cy="6111423"/>
          </a:xfrm>
          <a:prstGeom prst="flowChartAlternateProcess">
            <a:avLst/>
          </a:prstGeom>
        </p:spPr>
      </p:pic>
      <p:sp>
        <p:nvSpPr>
          <p:cNvPr id="8" name="Text Placeholder 4">
            <a:extLst>
              <a:ext uri="{FF2B5EF4-FFF2-40B4-BE49-F238E27FC236}">
                <a16:creationId xmlns:a16="http://schemas.microsoft.com/office/drawing/2014/main" id="{3C088B4A-381A-8A23-A88C-F2E6B1CDD27F}"/>
              </a:ext>
            </a:extLst>
          </p:cNvPr>
          <p:cNvSpPr txBox="1">
            <a:spLocks/>
          </p:cNvSpPr>
          <p:nvPr/>
        </p:nvSpPr>
        <p:spPr>
          <a:xfrm>
            <a:off x="1419225" y="2990850"/>
            <a:ext cx="7848600" cy="34918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12700">
                  <a:solidFill>
                    <a:schemeClr val="accent1"/>
                  </a:solidFill>
                  <a:prstDash val="solid"/>
                </a:ln>
                <a:solidFill>
                  <a:schemeClr val="bg1"/>
                </a:solidFill>
                <a:effectLst>
                  <a:outerShdw dist="38100" dir="2640000" algn="bl" rotWithShape="0">
                    <a:schemeClr val="accent1"/>
                  </a:outerShdw>
                </a:effectLst>
              </a:rPr>
              <a:t>Groene financiering voor alternatieve toeristische accommodaties op het platteland</a:t>
            </a:r>
            <a:endParaRPr lang="en-IE" sz="5400" b="1" dirty="0">
              <a:ln w="12700">
                <a:solidFill>
                  <a:schemeClr val="accent1"/>
                </a:solidFill>
                <a:prstDash val="solid"/>
              </a:ln>
              <a:solidFill>
                <a:schemeClr val="bg1"/>
              </a:solidFill>
              <a:effectLst>
                <a:outerShdw dist="38100" dir="2640000" algn="bl" rotWithShape="0">
                  <a:schemeClr val="accent1"/>
                </a:outerShdw>
              </a:effectLst>
            </a:endParaRPr>
          </a:p>
        </p:txBody>
      </p:sp>
    </p:spTree>
    <p:extLst>
      <p:ext uri="{BB962C8B-B14F-4D97-AF65-F5344CB8AC3E}">
        <p14:creationId xmlns:p14="http://schemas.microsoft.com/office/powerpoint/2010/main" val="2375421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51685-2D40-D003-A689-ECBC237556F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9446C11-4D13-C621-CFA1-361873B3017D}"/>
              </a:ext>
            </a:extLst>
          </p:cNvPr>
          <p:cNvSpPr>
            <a:spLocks noGrp="1"/>
          </p:cNvSpPr>
          <p:nvPr>
            <p:ph type="body" sz="quarter" idx="18"/>
          </p:nvPr>
        </p:nvSpPr>
        <p:spPr>
          <a:xfrm>
            <a:off x="798381" y="988429"/>
            <a:ext cx="10784019" cy="3849918"/>
          </a:xfrm>
        </p:spPr>
        <p:txBody>
          <a:bodyPr/>
          <a:lstStyle/>
          <a:p>
            <a:r>
              <a:rPr lang="en-US" sz="2000" b="1" dirty="0"/>
              <a:t>Wilt u uw plattelandstoerismebedrijf groener maken? </a:t>
            </a:r>
            <a:r>
              <a:rPr lang="en-US" sz="2000" dirty="0"/>
              <a:t>Of u nu een glampinglocatie, een eco-lodge of een boerderijverblijf runt, landen als </a:t>
            </a:r>
            <a:r>
              <a:rPr lang="en-US" sz="2000" b="1" dirty="0"/>
              <a:t>Ierland, Slovenië, IJsland, Nederland en Italië </a:t>
            </a:r>
            <a:r>
              <a:rPr lang="en-US" sz="2000" dirty="0"/>
              <a:t>bieden allemaal </a:t>
            </a:r>
            <a:r>
              <a:rPr lang="en-US" sz="2000" i="1" dirty="0"/>
              <a:t>groene subsidies en leningen </a:t>
            </a:r>
            <a:r>
              <a:rPr lang="en-US" sz="2000" dirty="0"/>
              <a:t>om kleine toeristische bedrijven te helpen duurzamer te worden.</a:t>
            </a:r>
          </a:p>
          <a:p>
            <a:r>
              <a:rPr lang="en-US" sz="2000" dirty="0"/>
              <a:t>U kunt financiering krijgen voor upgrades zoals </a:t>
            </a:r>
            <a:r>
              <a:rPr lang="en-US" sz="2000" b="1" dirty="0"/>
              <a:t>zonnepanelen, isolatie, warmtepompen of zelfs eco-certificeringen</a:t>
            </a:r>
            <a:r>
              <a:rPr lang="en-US" sz="2000" dirty="0"/>
              <a:t>. </a:t>
            </a:r>
          </a:p>
          <a:p>
            <a:r>
              <a:rPr lang="en-US" sz="2000" b="1" dirty="0">
                <a:solidFill>
                  <a:srgbClr val="E96751"/>
                </a:solidFill>
              </a:rPr>
              <a:t>Zo </a:t>
            </a:r>
            <a:r>
              <a:rPr lang="en-US" sz="2000" dirty="0"/>
              <a:t>biedt de Ierse SEAI subsidies voor energie-upgrades, ondersteunt het Sloveense Eco Fund groene renovaties en heeft Italië een fonds van € 500 miljoen om toerisme duurzamer te maken. In IJsland kunnen landelijke pensions regionale ontwikkelings- of innovatiefondsen aanvragen, terwijl Nederland royale belastingvoordelen en subsidies biedt voor energie-efficiënte verbeteringen.</a:t>
            </a:r>
          </a:p>
          <a:p>
            <a:r>
              <a:rPr lang="en-US" sz="2000" dirty="0"/>
              <a:t>Groen worden is niet alleen goed voor de planeet, het verlaagt ook uw energierekening, verbetert uw reputatie bij milieubewuste gasten en maakt uw bedrijf toekomstbestendig. En het beste van alles? Veel van deze regelingen zijn op maat gemaakt voor kleine, landelijke toeristische accommodaties zoals die van u.</a:t>
            </a:r>
          </a:p>
          <a:p>
            <a:r>
              <a:rPr lang="en-US" sz="2000" dirty="0"/>
              <a:t>Laten we eens kijken wat er allemaal mogelijk is en hoe u van deze geweldige kansen kunt profiteren!</a:t>
            </a:r>
          </a:p>
          <a:p>
            <a:endParaRPr lang="en-IE" sz="2000" dirty="0"/>
          </a:p>
        </p:txBody>
      </p:sp>
      <p:sp>
        <p:nvSpPr>
          <p:cNvPr id="3" name="Text Placeholder 2">
            <a:extLst>
              <a:ext uri="{FF2B5EF4-FFF2-40B4-BE49-F238E27FC236}">
                <a16:creationId xmlns:a16="http://schemas.microsoft.com/office/drawing/2014/main" id="{645DF99F-6FB6-2346-9A2A-D543B923FCFC}"/>
              </a:ext>
            </a:extLst>
          </p:cNvPr>
          <p:cNvSpPr>
            <a:spLocks noGrp="1"/>
          </p:cNvSpPr>
          <p:nvPr>
            <p:ph type="body" sz="quarter" idx="16"/>
          </p:nvPr>
        </p:nvSpPr>
        <p:spPr>
          <a:xfrm>
            <a:off x="798381" y="499100"/>
            <a:ext cx="10595237" cy="803654"/>
          </a:xfrm>
        </p:spPr>
        <p:txBody>
          <a:bodyPr/>
          <a:lstStyle/>
          <a:p>
            <a:r>
              <a:rPr lang="en-US" sz="2000" dirty="0"/>
              <a:t>Groene financiering voor alternatieve toeristische accommodaties op het platteland</a:t>
            </a:r>
            <a:endParaRPr lang="en-IE" sz="2000" dirty="0"/>
          </a:p>
          <a:p>
            <a:endParaRPr lang="en-IE" sz="2000" dirty="0"/>
          </a:p>
        </p:txBody>
      </p:sp>
    </p:spTree>
    <p:extLst>
      <p:ext uri="{BB962C8B-B14F-4D97-AF65-F5344CB8AC3E}">
        <p14:creationId xmlns:p14="http://schemas.microsoft.com/office/powerpoint/2010/main" val="3369796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2083C-730D-D8B8-FC29-DC9626D678E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12FA9D8-213A-634C-55EF-0347D7A49E13}"/>
              </a:ext>
            </a:extLst>
          </p:cNvPr>
          <p:cNvSpPr>
            <a:spLocks noGrp="1"/>
          </p:cNvSpPr>
          <p:nvPr>
            <p:ph type="body" sz="quarter" idx="18"/>
          </p:nvPr>
        </p:nvSpPr>
        <p:spPr>
          <a:xfrm>
            <a:off x="3719549" y="1152196"/>
            <a:ext cx="7491376" cy="3849918"/>
          </a:xfrm>
        </p:spPr>
        <p:txBody>
          <a:bodyPr/>
          <a:lstStyle/>
          <a:p>
            <a:r>
              <a:rPr lang="en-US" sz="2000" b="1" dirty="0">
                <a:solidFill>
                  <a:srgbClr val="EC7C69"/>
                </a:solidFill>
                <a:hlinkClick r:id="rId2">
                  <a:extLst>
                    <a:ext uri="{A12FA001-AC4F-418D-AE19-62706E023703}">
                      <ahyp:hlinkClr xmlns:ahyp="http://schemas.microsoft.com/office/drawing/2018/hyperlinkcolor" val="tx"/>
                    </a:ext>
                  </a:extLst>
                </a:hlinkClick>
              </a:rPr>
              <a:t>ISDE-subsidie – Subsidie voor investeringen in duurzame energie</a:t>
            </a:r>
            <a:r>
              <a:rPr lang="en-US" sz="2000" b="1" dirty="0">
                <a:solidFill>
                  <a:srgbClr val="EC7C69"/>
                </a:solidFill>
              </a:rPr>
              <a:t>: </a:t>
            </a:r>
          </a:p>
          <a:p>
            <a:r>
              <a:rPr lang="en-US" sz="2000" dirty="0"/>
              <a:t>Helpt bedrijven bij het installeren van </a:t>
            </a:r>
            <a:r>
              <a:rPr lang="en-US" sz="2000" b="1" dirty="0"/>
              <a:t>hernieuwbare energiesystemen</a:t>
            </a:r>
            <a:r>
              <a:rPr lang="en-US" sz="2000" dirty="0"/>
              <a:t>, zoals zonneboilers, warmtepompen en biomassaketels. Ze vragen bij ISDE een subsidie aan die tot</a:t>
            </a:r>
            <a:r>
              <a:rPr lang="en-US" sz="2000" b="1" dirty="0"/>
              <a:t> 30-40% van de installatiekosten </a:t>
            </a:r>
            <a:r>
              <a:rPr lang="en-US" sz="2000" dirty="0"/>
              <a:t>dekt.</a:t>
            </a:r>
          </a:p>
          <a:p>
            <a:r>
              <a:rPr lang="en-US" sz="2000" b="1" dirty="0"/>
              <a:t>Geschikt voor alternatieve toeristische accommodaties:</a:t>
            </a:r>
            <a:br>
              <a:rPr lang="en-US" sz="2000" dirty="0"/>
            </a:br>
            <a:r>
              <a:rPr lang="en-US" sz="2000" dirty="0"/>
              <a:t>Kleine en middelgrote ondernemingen, waaronder </a:t>
            </a:r>
            <a:r>
              <a:rPr lang="en-US" sz="2000" b="1" dirty="0"/>
              <a:t>boerderij-B&amp;B's</a:t>
            </a:r>
            <a:r>
              <a:rPr lang="en-US" sz="2000" dirty="0"/>
              <a:t>, </a:t>
            </a:r>
            <a:r>
              <a:rPr lang="en-US" sz="2000" b="1" dirty="0"/>
              <a:t>kleine hotels </a:t>
            </a:r>
            <a:r>
              <a:rPr lang="en-US" sz="2000" dirty="0"/>
              <a:t>en </a:t>
            </a:r>
            <a:r>
              <a:rPr lang="en-US" sz="2000" b="1" dirty="0"/>
              <a:t>glampinglocaties</a:t>
            </a:r>
            <a:r>
              <a:rPr lang="en-US" sz="2000" dirty="0"/>
              <a:t>.</a:t>
            </a:r>
          </a:p>
          <a:p>
            <a:r>
              <a:rPr lang="en-US" sz="2000" b="1" dirty="0"/>
              <a:t>Opmerking: </a:t>
            </a:r>
            <a:r>
              <a:rPr lang="en-US" sz="2000" dirty="0"/>
              <a:t>u </a:t>
            </a:r>
            <a:r>
              <a:rPr lang="en-US" sz="2000" b="1" dirty="0"/>
              <a:t>moet de aanvraag indienen vóór de aankoop of installatie</a:t>
            </a:r>
            <a:r>
              <a:rPr lang="en-US" sz="2000" dirty="0"/>
              <a:t>.</a:t>
            </a:r>
          </a:p>
          <a:p>
            <a:r>
              <a:rPr lang="en-US" sz="2000" b="1" dirty="0">
                <a:solidFill>
                  <a:srgbClr val="E96751"/>
                </a:solidFill>
              </a:rPr>
              <a:t>Voorbeeld</a:t>
            </a:r>
            <a:r>
              <a:rPr lang="en-US" sz="2000" dirty="0">
                <a:solidFill>
                  <a:srgbClr val="E96751"/>
                </a:solidFill>
              </a:rPr>
              <a:t>: </a:t>
            </a:r>
            <a:r>
              <a:rPr lang="en-US" sz="2000" dirty="0"/>
              <a:t>Een ecologische lodge op het platteland installeert warmtepompen en zonneboilers om het gasverbruik te verminderen. </a:t>
            </a:r>
            <a:r>
              <a:rPr lang="en-US" sz="2000" b="1" dirty="0"/>
              <a:t>Meer informatie en hoe u een aanvraag kunt indienen</a:t>
            </a:r>
            <a:r>
              <a:rPr lang="en-US" sz="2000" dirty="0"/>
              <a:t>:</a:t>
            </a:r>
            <a:br>
              <a:rPr lang="en-US" sz="2000" dirty="0"/>
            </a:br>
            <a:endParaRPr lang="en-US" sz="2000" dirty="0"/>
          </a:p>
          <a:p>
            <a:r>
              <a:rPr lang="en-US" sz="2000" dirty="0">
                <a:solidFill>
                  <a:srgbClr val="E96751"/>
                </a:solidFill>
                <a:hlinkClick r:id="rId3">
                  <a:extLst>
                    <a:ext uri="{A12FA001-AC4F-418D-AE19-62706E023703}">
                      <ahyp:hlinkClr xmlns:ahyp="http://schemas.microsoft.com/office/drawing/2018/hyperlinkcolor" val="tx"/>
                    </a:ext>
                  </a:extLst>
                </a:hlinkClick>
              </a:rPr>
              <a:t>Officieel aanvraagportaal (RVO)</a:t>
            </a:r>
            <a:endParaRPr lang="en-US" sz="2000" dirty="0">
              <a:solidFill>
                <a:srgbClr val="E96751"/>
              </a:solidFill>
            </a:endParaRPr>
          </a:p>
          <a:p>
            <a:endParaRPr lang="en-IE" sz="2000" dirty="0"/>
          </a:p>
        </p:txBody>
      </p:sp>
      <p:sp>
        <p:nvSpPr>
          <p:cNvPr id="5" name="Text Placeholder 4">
            <a:extLst>
              <a:ext uri="{FF2B5EF4-FFF2-40B4-BE49-F238E27FC236}">
                <a16:creationId xmlns:a16="http://schemas.microsoft.com/office/drawing/2014/main" id="{373D399B-6F37-1683-143B-528F00DA074B}"/>
              </a:ext>
            </a:extLst>
          </p:cNvPr>
          <p:cNvSpPr>
            <a:spLocks noGrp="1"/>
          </p:cNvSpPr>
          <p:nvPr>
            <p:ph type="body" sz="quarter" idx="16"/>
          </p:nvPr>
        </p:nvSpPr>
        <p:spPr>
          <a:xfrm>
            <a:off x="3576674" y="537747"/>
            <a:ext cx="10595237" cy="803654"/>
          </a:xfrm>
        </p:spPr>
        <p:txBody>
          <a:bodyPr/>
          <a:lstStyle/>
          <a:p>
            <a:r>
              <a:rPr lang="en-IE" sz="3400" dirty="0">
                <a:solidFill>
                  <a:srgbClr val="00B050"/>
                </a:solidFill>
              </a:rPr>
              <a:t>Groene subsidies en financiering </a:t>
            </a:r>
            <a:r>
              <a:rPr lang="en-IE" sz="3400" b="0" dirty="0">
                <a:solidFill>
                  <a:srgbClr val="00B050"/>
                </a:solidFill>
              </a:rPr>
              <a:t>(Nederland)</a:t>
            </a:r>
          </a:p>
        </p:txBody>
      </p:sp>
      <p:pic>
        <p:nvPicPr>
          <p:cNvPr id="8" name="Picture 7">
            <a:extLst>
              <a:ext uri="{FF2B5EF4-FFF2-40B4-BE49-F238E27FC236}">
                <a16:creationId xmlns:a16="http://schemas.microsoft.com/office/drawing/2014/main" id="{0A92E2A2-A704-6EA3-DE52-C547C1F1356D}"/>
              </a:ext>
            </a:extLst>
          </p:cNvPr>
          <p:cNvPicPr>
            <a:picLocks noChangeAspect="1"/>
          </p:cNvPicPr>
          <p:nvPr/>
        </p:nvPicPr>
        <p:blipFill>
          <a:blip r:embed="rId4"/>
          <a:srcRect l="6887" b="2757"/>
          <a:stretch>
            <a:fillRect/>
          </a:stretch>
        </p:blipFill>
        <p:spPr>
          <a:xfrm>
            <a:off x="584034" y="2045705"/>
            <a:ext cx="2071583" cy="3631196"/>
          </a:xfrm>
          <a:prstGeom prst="rect">
            <a:avLst/>
          </a:prstGeom>
        </p:spPr>
      </p:pic>
      <p:pic>
        <p:nvPicPr>
          <p:cNvPr id="10" name="Picture 9" descr="A red white and blue flag&#10;&#10;AI-generated content may be incorrect.">
            <a:extLst>
              <a:ext uri="{FF2B5EF4-FFF2-40B4-BE49-F238E27FC236}">
                <a16:creationId xmlns:a16="http://schemas.microsoft.com/office/drawing/2014/main" id="{E14E013D-EDF5-A316-9273-50C3E6CD0EF5}"/>
              </a:ext>
            </a:extLst>
          </p:cNvPr>
          <p:cNvPicPr>
            <a:picLocks noChangeAspect="1"/>
          </p:cNvPicPr>
          <p:nvPr/>
        </p:nvPicPr>
        <p:blipFill>
          <a:blip r:embed="rId5"/>
          <a:stretch>
            <a:fillRect/>
          </a:stretch>
        </p:blipFill>
        <p:spPr>
          <a:xfrm>
            <a:off x="584034" y="525462"/>
            <a:ext cx="2160000" cy="1440000"/>
          </a:xfrm>
          <a:prstGeom prst="rect">
            <a:avLst/>
          </a:prstGeom>
        </p:spPr>
      </p:pic>
      <p:grpSp>
        <p:nvGrpSpPr>
          <p:cNvPr id="2" name="Group 1">
            <a:extLst>
              <a:ext uri="{FF2B5EF4-FFF2-40B4-BE49-F238E27FC236}">
                <a16:creationId xmlns:a16="http://schemas.microsoft.com/office/drawing/2014/main" id="{15C30DB0-E627-4F16-D71A-9D640469AE99}"/>
              </a:ext>
            </a:extLst>
          </p:cNvPr>
          <p:cNvGrpSpPr/>
          <p:nvPr/>
        </p:nvGrpSpPr>
        <p:grpSpPr>
          <a:xfrm>
            <a:off x="2942892" y="1134770"/>
            <a:ext cx="720674" cy="861774"/>
            <a:chOff x="1015048" y="996928"/>
            <a:chExt cx="1016952" cy="1216059"/>
          </a:xfrm>
        </p:grpSpPr>
        <p:sp>
          <p:nvSpPr>
            <p:cNvPr id="3" name="Oval 2">
              <a:extLst>
                <a:ext uri="{FF2B5EF4-FFF2-40B4-BE49-F238E27FC236}">
                  <a16:creationId xmlns:a16="http://schemas.microsoft.com/office/drawing/2014/main" id="{F061877B-69CC-1864-E1B6-0D6CB33F565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5C0996B7-25A9-E538-1824-B6B7BAD13316}"/>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2502078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43D28-7D29-6C65-88E7-B15ACD51C45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C5AEB47-9984-696B-176A-8FC802557BF2}"/>
              </a:ext>
            </a:extLst>
          </p:cNvPr>
          <p:cNvSpPr>
            <a:spLocks noGrp="1"/>
          </p:cNvSpPr>
          <p:nvPr>
            <p:ph type="body" sz="quarter" idx="18"/>
          </p:nvPr>
        </p:nvSpPr>
        <p:spPr>
          <a:xfrm>
            <a:off x="4324350" y="437155"/>
            <a:ext cx="7283616" cy="3849918"/>
          </a:xfrm>
        </p:spPr>
        <p:txBody>
          <a:bodyPr/>
          <a:lstStyle/>
          <a:p>
            <a:r>
              <a:rPr lang="en-IE" sz="2800" b="1" dirty="0">
                <a:solidFill>
                  <a:srgbClr val="EC7C69"/>
                </a:solidFill>
                <a:hlinkClick r:id="rId2">
                  <a:extLst>
                    <a:ext uri="{A12FA001-AC4F-418D-AE19-62706E023703}">
                      <ahyp:hlinkClr xmlns:ahyp="http://schemas.microsoft.com/office/drawing/2018/hyperlinkcolor" val="tx"/>
                    </a:ext>
                  </a:extLst>
                </a:hlinkClick>
              </a:rPr>
              <a:t>Milieu-investeringsaftrek (MIA) &amp; VAMIL</a:t>
            </a:r>
            <a:r>
              <a:rPr lang="en-IE" sz="2800" b="1" dirty="0">
                <a:solidFill>
                  <a:srgbClr val="EC7C69"/>
                </a:solidFill>
              </a:rPr>
              <a:t> </a:t>
            </a:r>
          </a:p>
          <a:p>
            <a:r>
              <a:rPr lang="en-IE" dirty="0"/>
              <a:t>Biedt </a:t>
            </a:r>
            <a:r>
              <a:rPr lang="en-US" dirty="0"/>
              <a:t>belastingvoordelen voor </a:t>
            </a:r>
            <a:r>
              <a:rPr lang="en-US" b="1" dirty="0"/>
              <a:t>groene investeringen</a:t>
            </a:r>
            <a:r>
              <a:rPr lang="en-US" dirty="0"/>
              <a:t>, zoals thermische isolatie, zonnepanelen,  groene daken en duurzame bouwmethoden. </a:t>
            </a:r>
            <a:r>
              <a:rPr lang="en-IE" dirty="0"/>
              <a:t>Voor meer milieuvriendelijke upgrades, zoals composttoiletten en waterrecycling.</a:t>
            </a:r>
          </a:p>
          <a:p>
            <a:r>
              <a:rPr lang="en-IE" b="1" dirty="0">
                <a:solidFill>
                  <a:srgbClr val="E96751"/>
                </a:solidFill>
              </a:rPr>
              <a:t>Voorbeeld</a:t>
            </a:r>
            <a:r>
              <a:rPr lang="en-IE" dirty="0">
                <a:solidFill>
                  <a:srgbClr val="E96751"/>
                </a:solidFill>
              </a:rPr>
              <a:t>: </a:t>
            </a:r>
            <a:r>
              <a:rPr lang="en-IE" dirty="0"/>
              <a:t>een duurzaam vakantieverblijf installeert een grijswatersysteem en natuurlijke bouwmaterialen.</a:t>
            </a:r>
          </a:p>
          <a:p>
            <a:pPr marL="342900" indent="-342900">
              <a:buFont typeface="Wingdings" panose="05000000000000000000" pitchFamily="2" charset="2"/>
              <a:buChar char="v"/>
            </a:pPr>
            <a:r>
              <a:rPr lang="en-US" b="1" dirty="0"/>
              <a:t>Met MIA </a:t>
            </a:r>
            <a:r>
              <a:rPr lang="en-US" dirty="0"/>
              <a:t>kunt u tot</a:t>
            </a:r>
            <a:r>
              <a:rPr lang="en-US" b="1" dirty="0"/>
              <a:t> 45% van de in aanmerking komende investeringen </a:t>
            </a:r>
            <a:r>
              <a:rPr lang="en-US" dirty="0"/>
              <a:t>aftrekken van de belastbare winst.</a:t>
            </a:r>
          </a:p>
          <a:p>
            <a:pPr marL="342900" indent="-342900">
              <a:buFont typeface="Wingdings" panose="05000000000000000000" pitchFamily="2" charset="2"/>
              <a:buChar char="v"/>
            </a:pPr>
            <a:r>
              <a:rPr lang="en-US" dirty="0"/>
              <a:t>Met </a:t>
            </a:r>
            <a:r>
              <a:rPr lang="en-US" b="1" dirty="0"/>
              <a:t>Vamil </a:t>
            </a:r>
            <a:r>
              <a:rPr lang="en-US" dirty="0"/>
              <a:t>kunt u</a:t>
            </a:r>
            <a:r>
              <a:rPr lang="en-US" b="1" dirty="0"/>
              <a:t> 75% </a:t>
            </a:r>
            <a:r>
              <a:rPr lang="en-US" dirty="0"/>
              <a:t>van de investering </a:t>
            </a:r>
            <a:r>
              <a:rPr lang="en-US" b="1" dirty="0"/>
              <a:t>afschrijven </a:t>
            </a:r>
            <a:r>
              <a:rPr lang="en-US" dirty="0"/>
              <a:t>op een moment naar keuze.</a:t>
            </a:r>
          </a:p>
          <a:p>
            <a:r>
              <a:rPr lang="en-US" b="1" dirty="0">
                <a:solidFill>
                  <a:srgbClr val="E96751"/>
                </a:solidFill>
              </a:rPr>
              <a:t>Voorbeeld</a:t>
            </a:r>
            <a:r>
              <a:rPr lang="en-US" dirty="0">
                <a:solidFill>
                  <a:srgbClr val="E96751"/>
                </a:solidFill>
              </a:rPr>
              <a:t>: </a:t>
            </a:r>
            <a:r>
              <a:rPr lang="en-US" dirty="0"/>
              <a:t>een eigenaar van een eco-B&amp;B schakelt over op duurzame houtbouw en installeert zonnepanelen. Hij combineert ISDE met </a:t>
            </a:r>
            <a:r>
              <a:rPr lang="en-US" b="1" dirty="0"/>
              <a:t>MIA/Vamil </a:t>
            </a:r>
            <a:r>
              <a:rPr lang="en-US" dirty="0"/>
              <a:t>om het belastbaar inkomen te verlagen en de terugverdientijd te versnellen.</a:t>
            </a:r>
          </a:p>
          <a:p>
            <a:endParaRPr lang="en-IE" dirty="0"/>
          </a:p>
        </p:txBody>
      </p:sp>
      <p:pic>
        <p:nvPicPr>
          <p:cNvPr id="8" name="Picture 7">
            <a:extLst>
              <a:ext uri="{FF2B5EF4-FFF2-40B4-BE49-F238E27FC236}">
                <a16:creationId xmlns:a16="http://schemas.microsoft.com/office/drawing/2014/main" id="{E7BF21AA-81AC-3A63-C758-F7FFDCBEF120}"/>
              </a:ext>
            </a:extLst>
          </p:cNvPr>
          <p:cNvPicPr>
            <a:picLocks noChangeAspect="1"/>
          </p:cNvPicPr>
          <p:nvPr/>
        </p:nvPicPr>
        <p:blipFill>
          <a:blip r:embed="rId3"/>
          <a:srcRect l="6887" b="2757"/>
          <a:stretch>
            <a:fillRect/>
          </a:stretch>
        </p:blipFill>
        <p:spPr>
          <a:xfrm>
            <a:off x="806765" y="545135"/>
            <a:ext cx="1944102" cy="3407740"/>
          </a:xfrm>
          <a:prstGeom prst="rect">
            <a:avLst/>
          </a:prstGeom>
        </p:spPr>
      </p:pic>
      <p:grpSp>
        <p:nvGrpSpPr>
          <p:cNvPr id="7" name="Group 6">
            <a:extLst>
              <a:ext uri="{FF2B5EF4-FFF2-40B4-BE49-F238E27FC236}">
                <a16:creationId xmlns:a16="http://schemas.microsoft.com/office/drawing/2014/main" id="{F0BE6EB6-8D3F-81C3-BC7B-854B78E0DD4C}"/>
              </a:ext>
            </a:extLst>
          </p:cNvPr>
          <p:cNvGrpSpPr/>
          <p:nvPr/>
        </p:nvGrpSpPr>
        <p:grpSpPr>
          <a:xfrm>
            <a:off x="3363000" y="437155"/>
            <a:ext cx="720674" cy="861774"/>
            <a:chOff x="1015048" y="996928"/>
            <a:chExt cx="1016952" cy="1216059"/>
          </a:xfrm>
        </p:grpSpPr>
        <p:sp>
          <p:nvSpPr>
            <p:cNvPr id="9" name="Oval 8">
              <a:extLst>
                <a:ext uri="{FF2B5EF4-FFF2-40B4-BE49-F238E27FC236}">
                  <a16:creationId xmlns:a16="http://schemas.microsoft.com/office/drawing/2014/main" id="{C4E4A61A-B3B0-15F2-1075-029C7ED37E1E}"/>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EA362CBC-DFA9-1B8E-80DB-640C94208A20}"/>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
        <p:nvSpPr>
          <p:cNvPr id="12" name="TextBox 11">
            <a:extLst>
              <a:ext uri="{FF2B5EF4-FFF2-40B4-BE49-F238E27FC236}">
                <a16:creationId xmlns:a16="http://schemas.microsoft.com/office/drawing/2014/main" id="{EE90CE2E-9C21-49C5-2E7C-41087532905E}"/>
              </a:ext>
            </a:extLst>
          </p:cNvPr>
          <p:cNvSpPr txBox="1"/>
          <p:nvPr/>
        </p:nvSpPr>
        <p:spPr>
          <a:xfrm>
            <a:off x="1434623" y="4276247"/>
            <a:ext cx="3097811" cy="1477328"/>
          </a:xfrm>
          <a:prstGeom prst="rect">
            <a:avLst/>
          </a:prstGeom>
          <a:noFill/>
        </p:spPr>
        <p:txBody>
          <a:bodyPr wrap="square">
            <a:spAutoFit/>
          </a:bodyPr>
          <a:lstStyle/>
          <a:p>
            <a:r>
              <a:rPr lang="en-US" b="1" i="1" dirty="0">
                <a:solidFill>
                  <a:srgbClr val="494949"/>
                </a:solidFill>
                <a:latin typeface="Google Sans"/>
              </a:rPr>
              <a:t>Aanbevolen lectuur</a:t>
            </a:r>
          </a:p>
          <a:p>
            <a:r>
              <a:rPr lang="en-US" dirty="0">
                <a:solidFill>
                  <a:srgbClr val="00B0F0"/>
                </a:solidFill>
                <a:hlinkClick r:id="rId4">
                  <a:extLst>
                    <a:ext uri="{A12FA001-AC4F-418D-AE19-62706E023703}">
                      <ahyp:hlinkClr xmlns:ahyp="http://schemas.microsoft.com/office/drawing/2018/hyperlinkcolor" val="tx"/>
                    </a:ext>
                  </a:extLst>
                </a:hlinkClick>
              </a:rPr>
              <a:t>Investeringssubsidie voor duurzame energie en energiebesparing (ISDE) 2025</a:t>
            </a:r>
            <a:endParaRPr lang="en-US" dirty="0">
              <a:solidFill>
                <a:srgbClr val="00B0F0"/>
              </a:solidFill>
            </a:endParaRPr>
          </a:p>
          <a:p>
            <a:endParaRPr lang="en-US" i="0" dirty="0">
              <a:solidFill>
                <a:srgbClr val="00B0F0"/>
              </a:solidFill>
              <a:effectLst/>
            </a:endParaRPr>
          </a:p>
        </p:txBody>
      </p:sp>
      <p:pic>
        <p:nvPicPr>
          <p:cNvPr id="13" name="Picture 12">
            <a:extLst>
              <a:ext uri="{FF2B5EF4-FFF2-40B4-BE49-F238E27FC236}">
                <a16:creationId xmlns:a16="http://schemas.microsoft.com/office/drawing/2014/main" id="{BD1576AF-383C-6F10-CABC-ABDC89DA71C9}"/>
              </a:ext>
            </a:extLst>
          </p:cNvPr>
          <p:cNvPicPr>
            <a:picLocks noChangeAspect="1"/>
          </p:cNvPicPr>
          <p:nvPr/>
        </p:nvPicPr>
        <p:blipFill>
          <a:blip r:embed="rId5"/>
          <a:stretch>
            <a:fillRect/>
          </a:stretch>
        </p:blipFill>
        <p:spPr>
          <a:xfrm>
            <a:off x="584034" y="4491639"/>
            <a:ext cx="850589" cy="846711"/>
          </a:xfrm>
          <a:prstGeom prst="rect">
            <a:avLst/>
          </a:prstGeom>
        </p:spPr>
      </p:pic>
    </p:spTree>
    <p:extLst>
      <p:ext uri="{BB962C8B-B14F-4D97-AF65-F5344CB8AC3E}">
        <p14:creationId xmlns:p14="http://schemas.microsoft.com/office/powerpoint/2010/main" val="2242425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D6EFA-7DCC-919A-5FAC-1B2F0BB8FDE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D3FC3B3-B453-A869-F297-F8684B11C23D}"/>
              </a:ext>
            </a:extLst>
          </p:cNvPr>
          <p:cNvSpPr>
            <a:spLocks noGrp="1"/>
          </p:cNvSpPr>
          <p:nvPr>
            <p:ph type="body" sz="quarter" idx="18"/>
          </p:nvPr>
        </p:nvSpPr>
        <p:spPr>
          <a:xfrm>
            <a:off x="3781425" y="463360"/>
            <a:ext cx="7826541" cy="3849918"/>
          </a:xfrm>
        </p:spPr>
        <p:txBody>
          <a:bodyPr/>
          <a:lstStyle/>
          <a:p>
            <a:r>
              <a:rPr lang="en-US" sz="2000" b="1" dirty="0">
                <a:solidFill>
                  <a:srgbClr val="EC7C69"/>
                </a:solidFill>
                <a:hlinkClick r:id="rId2">
                  <a:extLst>
                    <a:ext uri="{A12FA001-AC4F-418D-AE19-62706E023703}">
                      <ahyp:hlinkClr xmlns:ahyp="http://schemas.microsoft.com/office/drawing/2018/hyperlinkcolor" val="tx"/>
                    </a:ext>
                  </a:extLst>
                </a:hlinkClick>
              </a:rPr>
              <a:t>Provinciale subsidies voor duurzaamheid en toerisme</a:t>
            </a:r>
            <a:endParaRPr lang="en-US" sz="2000" b="1" dirty="0">
              <a:solidFill>
                <a:srgbClr val="EC7C69"/>
              </a:solidFill>
            </a:endParaRPr>
          </a:p>
          <a:p>
            <a:r>
              <a:rPr lang="en-IE" sz="2000" dirty="0"/>
              <a:t>Ondersteunt leningen met een lage rente voor duurzame innovatie in toerisme, energietransitieprojecten en kwaliteitsverbetering in recreatieve voorzieningen. </a:t>
            </a:r>
            <a:r>
              <a:rPr lang="en-IE" sz="2000" b="1" dirty="0"/>
              <a:t>Leningsbedrag: </a:t>
            </a:r>
            <a:r>
              <a:rPr lang="en-IE" sz="2000" dirty="0"/>
              <a:t>€ 50.000 – € 750.000</a:t>
            </a:r>
          </a:p>
          <a:p>
            <a:r>
              <a:rPr lang="en-IE" sz="2000" b="1" dirty="0">
                <a:solidFill>
                  <a:srgbClr val="E96751"/>
                </a:solidFill>
              </a:rPr>
              <a:t>Voorbeeld: Zeeland – Fonds </a:t>
            </a:r>
            <a:r>
              <a:rPr lang="en-IE" sz="2000" b="1" dirty="0" err="1">
                <a:solidFill>
                  <a:srgbClr val="E96751"/>
                </a:solidFill>
              </a:rPr>
              <a:t>Vrijetijdseconomie</a:t>
            </a:r>
          </a:p>
          <a:p>
            <a:r>
              <a:rPr lang="en-IE" sz="2000" dirty="0"/>
              <a:t>Een natuurgericht vakantieoord in Zeeland installeert een off-grid zonne-energiesysteem en toegankelijke eco-hutten. Ze ontvangen een zachte lening van € 150.000 om het project mede te financieren.</a:t>
            </a:r>
          </a:p>
          <a:p>
            <a:r>
              <a:rPr lang="en-IE" sz="2000" dirty="0">
                <a:solidFill>
                  <a:srgbClr val="E96751"/>
                </a:solidFill>
                <a:hlinkClick r:id="rId3">
                  <a:extLst>
                    <a:ext uri="{A12FA001-AC4F-418D-AE19-62706E023703}">
                      <ahyp:hlinkClr xmlns:ahyp="http://schemas.microsoft.com/office/drawing/2018/hyperlinkcolor" val="tx"/>
                    </a:ext>
                  </a:extLst>
                </a:hlinkClick>
              </a:rPr>
              <a:t>Overzicht van de financieringsdatabase (</a:t>
            </a:r>
            <a:r>
              <a:rPr lang="en-IE" sz="2000" dirty="0" err="1">
                <a:solidFill>
                  <a:srgbClr val="E96751"/>
                </a:solidFill>
                <a:hlinkClick r:id="rId3">
                  <a:extLst>
                    <a:ext uri="{A12FA001-AC4F-418D-AE19-62706E023703}">
                      <ahyp:hlinkClr xmlns:ahyp="http://schemas.microsoft.com/office/drawing/2018/hyperlinkcolor" val="tx"/>
                    </a:ext>
                  </a:extLst>
                </a:hlinkClick>
              </a:rPr>
              <a:t>Fondswervingonline</a:t>
            </a:r>
            <a:r>
              <a:rPr lang="en-IE" sz="2000" dirty="0">
                <a:solidFill>
                  <a:srgbClr val="E96751"/>
                </a:solidFill>
                <a:hlinkClick r:id="rId3">
                  <a:extLst>
                    <a:ext uri="{A12FA001-AC4F-418D-AE19-62706E023703}">
                      <ahyp:hlinkClr xmlns:ahyp="http://schemas.microsoft.com/office/drawing/2018/hyperlinkcolor" val="tx"/>
                    </a:ext>
                  </a:extLst>
                </a:hlinkClick>
              </a:rPr>
              <a:t>)</a:t>
            </a:r>
            <a:endParaRPr lang="en-IE" sz="2000" dirty="0">
              <a:solidFill>
                <a:srgbClr val="E96751"/>
              </a:solidFill>
            </a:endParaRPr>
          </a:p>
          <a:p>
            <a:r>
              <a:rPr lang="en-IE" sz="2000" b="1" dirty="0"/>
              <a:t>Andere regionale fondsen:</a:t>
            </a:r>
          </a:p>
          <a:p>
            <a:pPr marL="342900" indent="-342900">
              <a:buFont typeface="Wingdings" panose="05000000000000000000" pitchFamily="2" charset="2"/>
              <a:buChar char="Ø"/>
            </a:pPr>
            <a:r>
              <a:rPr lang="en-IE" sz="2000" b="1" dirty="0"/>
              <a:t>Flevoland</a:t>
            </a:r>
            <a:r>
              <a:rPr lang="en-IE" sz="2000" dirty="0"/>
              <a:t>: Subsidies voor proefprojecten op het gebied van vrijetijdsbesteding en duurzaamheid</a:t>
            </a:r>
            <a:br>
              <a:rPr lang="en-IE" sz="2000" dirty="0"/>
            </a:br>
            <a:r>
              <a:rPr lang="en-IE" sz="2000" dirty="0">
                <a:solidFill>
                  <a:srgbClr val="E96751"/>
                </a:solidFill>
                <a:hlinkClick r:id="rId4">
                  <a:extLst>
                    <a:ext uri="{A12FA001-AC4F-418D-AE19-62706E023703}">
                      <ahyp:hlinkClr xmlns:ahyp="http://schemas.microsoft.com/office/drawing/2018/hyperlinkcolor" val="tx"/>
                    </a:ext>
                  </a:extLst>
                </a:hlinkClick>
              </a:rPr>
              <a:t>Provinciale subsidies Flevoland</a:t>
            </a:r>
            <a:endParaRPr lang="en-IE" sz="2000" dirty="0">
              <a:solidFill>
                <a:srgbClr val="E96751"/>
              </a:solidFill>
            </a:endParaRPr>
          </a:p>
          <a:p>
            <a:pPr marL="342900" indent="-342900">
              <a:buFont typeface="Wingdings" panose="05000000000000000000" pitchFamily="2" charset="2"/>
              <a:buChar char="Ø"/>
            </a:pPr>
            <a:r>
              <a:rPr lang="en-IE" sz="2000" b="1" dirty="0"/>
              <a:t>Noord-Holland</a:t>
            </a:r>
            <a:r>
              <a:rPr lang="en-IE" sz="2000" dirty="0"/>
              <a:t>: Medefinanciering van ecotoeristische initiatieven en regionale innovatie, </a:t>
            </a:r>
            <a:r>
              <a:rPr lang="en-IE" sz="2000" dirty="0">
                <a:solidFill>
                  <a:srgbClr val="E96751"/>
                </a:solidFill>
                <a:hlinkClick r:id="rId5">
                  <a:extLst>
                    <a:ext uri="{A12FA001-AC4F-418D-AE19-62706E023703}">
                      <ahyp:hlinkClr xmlns:ahyp="http://schemas.microsoft.com/office/drawing/2018/hyperlinkcolor" val="tx"/>
                    </a:ext>
                  </a:extLst>
                </a:hlinkClick>
              </a:rPr>
              <a:t>subsidies van Noord-Holland</a:t>
            </a:r>
            <a:endParaRPr lang="en-IE" sz="2000" dirty="0">
              <a:solidFill>
                <a:srgbClr val="E96751"/>
              </a:solidFill>
            </a:endParaRPr>
          </a:p>
          <a:p>
            <a:endParaRPr lang="en-IE" sz="2000" dirty="0"/>
          </a:p>
        </p:txBody>
      </p:sp>
      <p:pic>
        <p:nvPicPr>
          <p:cNvPr id="8" name="Picture 7">
            <a:extLst>
              <a:ext uri="{FF2B5EF4-FFF2-40B4-BE49-F238E27FC236}">
                <a16:creationId xmlns:a16="http://schemas.microsoft.com/office/drawing/2014/main" id="{FF7A7C8A-4690-ABEC-2BEE-AEF0F4A70561}"/>
              </a:ext>
            </a:extLst>
          </p:cNvPr>
          <p:cNvPicPr>
            <a:picLocks noChangeAspect="1"/>
          </p:cNvPicPr>
          <p:nvPr/>
        </p:nvPicPr>
        <p:blipFill>
          <a:blip r:embed="rId6"/>
          <a:srcRect l="6887" b="2757"/>
          <a:stretch>
            <a:fillRect/>
          </a:stretch>
        </p:blipFill>
        <p:spPr>
          <a:xfrm>
            <a:off x="584034" y="2045705"/>
            <a:ext cx="2071583" cy="3631196"/>
          </a:xfrm>
          <a:prstGeom prst="rect">
            <a:avLst/>
          </a:prstGeom>
        </p:spPr>
      </p:pic>
      <p:grpSp>
        <p:nvGrpSpPr>
          <p:cNvPr id="7" name="Group 6">
            <a:extLst>
              <a:ext uri="{FF2B5EF4-FFF2-40B4-BE49-F238E27FC236}">
                <a16:creationId xmlns:a16="http://schemas.microsoft.com/office/drawing/2014/main" id="{F192E806-2BD2-811F-4502-42A744B41C0F}"/>
              </a:ext>
            </a:extLst>
          </p:cNvPr>
          <p:cNvGrpSpPr/>
          <p:nvPr/>
        </p:nvGrpSpPr>
        <p:grpSpPr>
          <a:xfrm>
            <a:off x="2969813" y="403361"/>
            <a:ext cx="720674" cy="861774"/>
            <a:chOff x="1015048" y="996928"/>
            <a:chExt cx="1016952" cy="1216059"/>
          </a:xfrm>
        </p:grpSpPr>
        <p:sp>
          <p:nvSpPr>
            <p:cNvPr id="9" name="Oval 8">
              <a:extLst>
                <a:ext uri="{FF2B5EF4-FFF2-40B4-BE49-F238E27FC236}">
                  <a16:creationId xmlns:a16="http://schemas.microsoft.com/office/drawing/2014/main" id="{040E0DF5-3765-DB60-A814-648554BCB82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14EE4247-DC08-1AED-9281-8181F6CF5216}"/>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spTree>
    <p:extLst>
      <p:ext uri="{BB962C8B-B14F-4D97-AF65-F5344CB8AC3E}">
        <p14:creationId xmlns:p14="http://schemas.microsoft.com/office/powerpoint/2010/main" val="2120624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7000" y="1015569"/>
            <a:ext cx="4561589" cy="689519"/>
          </a:xfrm>
        </p:spPr>
        <p:txBody>
          <a:bodyPr anchor="t"/>
          <a:lstStyle/>
          <a:p>
            <a:pPr>
              <a:lnSpc>
                <a:spcPts val="2240"/>
              </a:lnSpc>
            </a:pPr>
            <a:r>
              <a:rPr lang="en-US" sz="2800" b="1" kern="1200" dirty="0">
                <a:solidFill>
                  <a:srgbClr val="EC7C69"/>
                </a:solidFill>
                <a:latin typeface="+mn-lt"/>
                <a:ea typeface="+mn-ea"/>
                <a:cs typeface="+mn-cs"/>
              </a:rPr>
              <a:t>Landenspecifieke financieringsmogelijkheden</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210368"/>
            <a:ext cx="5636567" cy="4246763"/>
          </a:xfrm>
        </p:spPr>
        <p:txBody>
          <a:bodyPr/>
          <a:lstStyle/>
          <a:p>
            <a:pPr marL="0" indent="0"/>
            <a:r>
              <a:rPr lang="en-US" sz="2000" dirty="0"/>
              <a:t>Vind de juiste financiering – Financierings- en financieringsopties. </a:t>
            </a:r>
            <a:r>
              <a:rPr lang="en-US" sz="2000" b="0" dirty="0"/>
              <a:t>Deel 2 van de module gaat in op op maat gemaakte financieringsmogelijkheden voor alternatieve toeristische accommodaties in Ierland, Slovenië, IJsland, Italië en Nederland. Dit deel richt zich op Nederland. Leer hoe u financieringsbronnen kunt identificeren, vergelijken en beoordelen die het beste bij uw bedrijfsmodel en doelstellingen passen. De nadruk ligt op het afstemmen op belangrijke prioriteiten zoals regeneratie, koolstofarme groei en gemeenschapswaarde. Aan het einde kunt u de geschiktheid beoordelen, uw weg vinden in nationale en EU-regelingen en de juiste financieringsmogelijkheden kiezen voor succesvol duurzaam toerisme.</a:t>
            </a:r>
          </a:p>
          <a:p>
            <a:pPr marL="0" indent="0">
              <a:lnSpc>
                <a:spcPts val="2180"/>
              </a:lnSpc>
            </a:pPr>
            <a:endParaRPr lang="en-US" sz="20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202616" y="1815730"/>
            <a:ext cx="4817934" cy="570200"/>
          </a:xfrm>
        </p:spPr>
        <p:txBody>
          <a:bodyPr anchor="t"/>
          <a:lstStyle/>
          <a:p>
            <a:pPr marL="342900" indent="-342900">
              <a:buFont typeface="Arial" panose="020B0604020202020204" pitchFamily="34" charset="0"/>
              <a:buChar char="•"/>
            </a:pPr>
            <a:r>
              <a:rPr lang="en-US" sz="1800" dirty="0">
                <a:solidFill>
                  <a:srgbClr val="494949"/>
                </a:solidFill>
              </a:rPr>
              <a:t>Identificeer </a:t>
            </a:r>
            <a:r>
              <a:rPr lang="en-US" sz="1800" b="1" dirty="0">
                <a:solidFill>
                  <a:srgbClr val="494949"/>
                </a:solidFill>
              </a:rPr>
              <a:t>de belangrijkste</a:t>
            </a:r>
            <a:r>
              <a:rPr lang="en-US" sz="1800" dirty="0">
                <a:solidFill>
                  <a:srgbClr val="494949"/>
                </a:solidFill>
              </a:rPr>
              <a:t> Nederlandse </a:t>
            </a:r>
            <a:r>
              <a:rPr lang="en-US" sz="1800" b="1" dirty="0">
                <a:solidFill>
                  <a:srgbClr val="494949"/>
                </a:solidFill>
              </a:rPr>
              <a:t>financieringsmogelijkheden </a:t>
            </a:r>
            <a:r>
              <a:rPr lang="en-US" sz="1800" dirty="0">
                <a:solidFill>
                  <a:srgbClr val="494949"/>
                </a:solidFill>
              </a:rPr>
              <a:t>voor duurzame en koolstofarme accommodaties, waaronder nationale belastingvoordelen (MIA/Vamil, EIA, ISDE) en provinciale fondsen.</a:t>
            </a:r>
          </a:p>
          <a:p>
            <a:pPr marL="342900" indent="-342900">
              <a:buFont typeface="Arial" panose="020B0604020202020204" pitchFamily="34" charset="0"/>
              <a:buChar char="•"/>
            </a:pPr>
            <a:r>
              <a:rPr lang="en-US" sz="1800" dirty="0">
                <a:solidFill>
                  <a:srgbClr val="494949"/>
                </a:solidFill>
              </a:rPr>
              <a:t>Erken hoe </a:t>
            </a:r>
            <a:r>
              <a:rPr lang="en-US" sz="1800" b="1" dirty="0">
                <a:solidFill>
                  <a:srgbClr val="494949"/>
                </a:solidFill>
              </a:rPr>
              <a:t>projecten kunnen profiteren van </a:t>
            </a:r>
            <a:r>
              <a:rPr lang="en-US" sz="1800" dirty="0">
                <a:solidFill>
                  <a:srgbClr val="494949"/>
                </a:solidFill>
              </a:rPr>
              <a:t>de toepassing van</a:t>
            </a:r>
            <a:r>
              <a:rPr lang="en-US" sz="1800" b="1" dirty="0">
                <a:solidFill>
                  <a:srgbClr val="494949"/>
                </a:solidFill>
              </a:rPr>
              <a:t> hernieuwbare energie</a:t>
            </a:r>
            <a:r>
              <a:rPr lang="en-US" sz="1800" dirty="0">
                <a:solidFill>
                  <a:srgbClr val="494949"/>
                </a:solidFill>
              </a:rPr>
              <a:t>, duurzaamheidsupgrades en digitale tools.</a:t>
            </a:r>
          </a:p>
          <a:p>
            <a:pPr marL="342900" indent="-342900">
              <a:buFont typeface="Arial" panose="020B0604020202020204" pitchFamily="34" charset="0"/>
              <a:buChar char="•"/>
            </a:pPr>
            <a:r>
              <a:rPr lang="en-US" sz="1800" dirty="0">
                <a:solidFill>
                  <a:srgbClr val="494949"/>
                </a:solidFill>
              </a:rPr>
              <a:t>Begrijp de geschiktheid voor </a:t>
            </a:r>
            <a:r>
              <a:rPr lang="en-US" sz="1800" b="1" dirty="0">
                <a:solidFill>
                  <a:srgbClr val="494949"/>
                </a:solidFill>
              </a:rPr>
              <a:t>EU-structuurfondsen </a:t>
            </a:r>
            <a:r>
              <a:rPr lang="en-US" sz="1800" dirty="0">
                <a:solidFill>
                  <a:srgbClr val="494949"/>
                </a:solidFill>
              </a:rPr>
              <a:t>(bijv. EFRO via </a:t>
            </a:r>
            <a:r>
              <a:rPr lang="en-US" sz="1800" dirty="0" err="1">
                <a:solidFill>
                  <a:srgbClr val="494949"/>
                </a:solidFill>
              </a:rPr>
              <a:t>OPZuid</a:t>
            </a:r>
            <a:r>
              <a:rPr lang="en-US" sz="1800" dirty="0">
                <a:solidFill>
                  <a:srgbClr val="494949"/>
                </a:solidFill>
              </a:rPr>
              <a:t>) en regionale innovatieleningen.</a:t>
            </a:r>
          </a:p>
          <a:p>
            <a:pPr marL="342900" indent="-342900">
              <a:buFont typeface="Arial" panose="020B0604020202020204" pitchFamily="34" charset="0"/>
              <a:buChar char="•"/>
            </a:pPr>
            <a:r>
              <a:rPr lang="en-US" sz="1800" dirty="0">
                <a:solidFill>
                  <a:srgbClr val="494949"/>
                </a:solidFill>
              </a:rPr>
              <a:t>Aantonen hoe </a:t>
            </a:r>
            <a:r>
              <a:rPr lang="en-US" sz="1800" b="1" dirty="0">
                <a:solidFill>
                  <a:srgbClr val="494949"/>
                </a:solidFill>
              </a:rPr>
              <a:t>voorstellen </a:t>
            </a:r>
            <a:r>
              <a:rPr lang="en-US" sz="1800" dirty="0">
                <a:solidFill>
                  <a:srgbClr val="494949"/>
                </a:solidFill>
              </a:rPr>
              <a:t>kunnen </a:t>
            </a:r>
            <a:r>
              <a:rPr lang="en-US" sz="1800" b="1" dirty="0">
                <a:solidFill>
                  <a:srgbClr val="494949"/>
                </a:solidFill>
              </a:rPr>
              <a:t>worden afgestemd op Nederlandse prioriteiten</a:t>
            </a:r>
            <a:r>
              <a:rPr lang="en-US" sz="1800" dirty="0">
                <a:solidFill>
                  <a:srgbClr val="494949"/>
                </a:solidFill>
              </a:rPr>
              <a:t>: milieuefficiëntie en slimme infrastructuur.</a:t>
            </a:r>
          </a:p>
          <a:p>
            <a:pPr marL="342900" indent="-342900">
              <a:buFont typeface="Arial" panose="020B0604020202020204" pitchFamily="34" charset="0"/>
              <a:buChar char="•"/>
            </a:pPr>
            <a:r>
              <a:rPr lang="en-US" sz="1800" dirty="0">
                <a:solidFill>
                  <a:srgbClr val="494949"/>
                </a:solidFill>
              </a:rPr>
              <a:t>Versterk financieringsaanvragen met behulp van strategieën die specifiek zijn voor Nederland.</a:t>
            </a:r>
            <a:endParaRPr lang="en-GB" sz="18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Module 7 (deel 2) Overzicht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227000" y="345554"/>
            <a:ext cx="4335238" cy="646331"/>
          </a:xfrm>
          <a:prstGeom prst="rect">
            <a:avLst/>
          </a:prstGeom>
          <a:noFill/>
        </p:spPr>
        <p:txBody>
          <a:bodyPr wrap="square" rtlCol="0">
            <a:spAutoFit/>
          </a:bodyPr>
          <a:lstStyle/>
          <a:p>
            <a:r>
              <a:rPr lang="en-IE" sz="3600" b="1" dirty="0">
                <a:solidFill>
                  <a:srgbClr val="459597"/>
                </a:solidFill>
              </a:rPr>
              <a:t>Leerresultaten</a:t>
            </a: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8394B1-A10F-604C-1700-3B6640FC9231}"/>
              </a:ext>
            </a:extLst>
          </p:cNvPr>
          <p:cNvSpPr>
            <a:spLocks noGrp="1"/>
          </p:cNvSpPr>
          <p:nvPr>
            <p:ph type="body" sz="quarter" idx="18"/>
          </p:nvPr>
        </p:nvSpPr>
        <p:spPr>
          <a:xfrm>
            <a:off x="3495675" y="469168"/>
            <a:ext cx="7924800" cy="3849918"/>
          </a:xfrm>
        </p:spPr>
        <p:txBody>
          <a:bodyPr/>
          <a:lstStyle/>
          <a:p>
            <a:pPr>
              <a:lnSpc>
                <a:spcPct val="100000"/>
              </a:lnSpc>
              <a:spcBef>
                <a:spcPts val="0"/>
              </a:spcBef>
              <a:spcAft>
                <a:spcPts val="600"/>
              </a:spcAft>
            </a:pPr>
            <a:r>
              <a:rPr lang="en-IE" sz="2000" b="1" dirty="0">
                <a:solidFill>
                  <a:srgbClr val="EC7C69"/>
                </a:solidFill>
                <a:hlinkClick r:id="rId2">
                  <a:extLst>
                    <a:ext uri="{A12FA001-AC4F-418D-AE19-62706E023703}">
                      <ahyp:hlinkClr xmlns:ahyp="http://schemas.microsoft.com/office/drawing/2018/hyperlinkcolor" val="tx"/>
                    </a:ext>
                  </a:extLst>
                </a:hlinkClick>
              </a:rPr>
              <a:t>Energie-investeringsaftrek (EIA)</a:t>
            </a:r>
            <a:endParaRPr lang="en-IE" sz="2000" b="1" dirty="0">
              <a:solidFill>
                <a:srgbClr val="EC7C69"/>
              </a:solidFill>
            </a:endParaRPr>
          </a:p>
          <a:p>
            <a:pPr>
              <a:lnSpc>
                <a:spcPct val="100000"/>
              </a:lnSpc>
              <a:spcBef>
                <a:spcPts val="0"/>
              </a:spcBef>
              <a:spcAft>
                <a:spcPts val="600"/>
              </a:spcAft>
            </a:pPr>
            <a:r>
              <a:rPr lang="en-US" sz="2000" dirty="0"/>
              <a:t>De </a:t>
            </a:r>
            <a:r>
              <a:rPr lang="en-US" sz="2000" b="1" dirty="0"/>
              <a:t>EIA </a:t>
            </a:r>
            <a:r>
              <a:rPr lang="en-US" sz="2000" dirty="0"/>
              <a:t>is een </a:t>
            </a:r>
            <a:r>
              <a:rPr lang="en-US" sz="2000" b="1" dirty="0"/>
              <a:t>belastingaftrekregeling </a:t>
            </a:r>
            <a:r>
              <a:rPr lang="en-US" sz="2000" dirty="0"/>
              <a:t>waarmee bedrijven</a:t>
            </a:r>
            <a:r>
              <a:rPr lang="en-US" sz="2000" b="1" dirty="0"/>
              <a:t> 40% van in aanmerking komende groene investeringen </a:t>
            </a:r>
            <a:r>
              <a:rPr lang="en-US" sz="2000" dirty="0"/>
              <a:t>van hun belastbare winst kunnen </a:t>
            </a:r>
            <a:r>
              <a:rPr lang="en-US" sz="2000" b="1" dirty="0"/>
              <a:t>aftrekken</a:t>
            </a:r>
            <a:r>
              <a:rPr lang="en-US" sz="2000" dirty="0"/>
              <a:t>. Deze regeling is bedoeld om investeringen in energiebesparende technologieën en duurzame bouw te stimuleren. U kunt EIA aanvragen voor items op de </a:t>
            </a:r>
            <a:r>
              <a:rPr lang="en-US" sz="2000" b="1" dirty="0"/>
              <a:t>goedgekeurde energielijst</a:t>
            </a:r>
            <a:r>
              <a:rPr lang="en-US" sz="2000" dirty="0"/>
              <a:t>. </a:t>
            </a:r>
          </a:p>
          <a:p>
            <a:pPr>
              <a:lnSpc>
                <a:spcPct val="100000"/>
              </a:lnSpc>
              <a:spcBef>
                <a:spcPts val="0"/>
              </a:spcBef>
              <a:spcAft>
                <a:spcPts val="600"/>
              </a:spcAft>
            </a:pPr>
            <a:endParaRPr lang="en-US" sz="2000" dirty="0"/>
          </a:p>
          <a:p>
            <a:pPr>
              <a:lnSpc>
                <a:spcPct val="100000"/>
              </a:lnSpc>
              <a:spcBef>
                <a:spcPts val="0"/>
              </a:spcBef>
              <a:spcAft>
                <a:spcPts val="600"/>
              </a:spcAft>
            </a:pPr>
            <a:r>
              <a:rPr lang="en-US" sz="2000" dirty="0"/>
              <a:t>Deze omvatten </a:t>
            </a:r>
            <a:r>
              <a:rPr lang="en-US" sz="2000" b="1" dirty="0"/>
              <a:t>zonnepanelen, warmtepompen, isolatiesystemen, energiebesparende verlichting en energiezuinige HVAC-systemen.</a:t>
            </a:r>
          </a:p>
          <a:p>
            <a:pPr>
              <a:lnSpc>
                <a:spcPct val="100000"/>
              </a:lnSpc>
              <a:spcBef>
                <a:spcPts val="0"/>
              </a:spcBef>
              <a:spcAft>
                <a:spcPts val="600"/>
              </a:spcAft>
            </a:pPr>
            <a:endParaRPr lang="en-US" sz="2000" b="1" dirty="0"/>
          </a:p>
          <a:p>
            <a:pPr>
              <a:lnSpc>
                <a:spcPct val="100000"/>
              </a:lnSpc>
              <a:spcBef>
                <a:spcPts val="0"/>
              </a:spcBef>
              <a:spcAft>
                <a:spcPts val="600"/>
              </a:spcAft>
            </a:pPr>
            <a:r>
              <a:rPr lang="en-US" sz="2000" dirty="0"/>
              <a:t>ATA's kunnen een aanvraag indienen, waaronder kmo's, </a:t>
            </a:r>
            <a:r>
              <a:rPr lang="en-US" sz="2000" b="1" dirty="0"/>
              <a:t>natuurgebonden lodges, landelijke B&amp;B's, milieuvriendelijke glampingbedrijven en hotels die een groene renovatie ondergaan.</a:t>
            </a:r>
            <a:endParaRPr lang="en-US" sz="2000" dirty="0"/>
          </a:p>
          <a:p>
            <a:pPr>
              <a:lnSpc>
                <a:spcPct val="100000"/>
              </a:lnSpc>
              <a:spcBef>
                <a:spcPts val="0"/>
              </a:spcBef>
              <a:spcAft>
                <a:spcPts val="600"/>
              </a:spcAft>
            </a:pPr>
            <a:r>
              <a:rPr lang="en-US" sz="2000" b="1" dirty="0">
                <a:solidFill>
                  <a:srgbClr val="E96751"/>
                </a:solidFill>
              </a:rPr>
              <a:t>Voorbeeld</a:t>
            </a:r>
            <a:r>
              <a:rPr lang="en-US" sz="2000" dirty="0"/>
              <a:t>: een natuurhut investeert </a:t>
            </a:r>
            <a:r>
              <a:rPr lang="en-US" sz="2000" b="1" dirty="0"/>
              <a:t>€ 20.000 </a:t>
            </a:r>
            <a:r>
              <a:rPr lang="en-US" sz="2000" dirty="0"/>
              <a:t>in dakisolatie en zonnepanelen. Met behulp van de EIA trekken ze </a:t>
            </a:r>
            <a:r>
              <a:rPr lang="en-US" sz="2000" b="1" dirty="0"/>
              <a:t>€ 8.000 </a:t>
            </a:r>
            <a:r>
              <a:rPr lang="en-US" sz="2000" dirty="0"/>
              <a:t>af van hun belastbare winst (40%).</a:t>
            </a:r>
          </a:p>
          <a:p>
            <a:pPr>
              <a:lnSpc>
                <a:spcPct val="100000"/>
              </a:lnSpc>
              <a:spcBef>
                <a:spcPts val="0"/>
              </a:spcBef>
              <a:spcAft>
                <a:spcPts val="600"/>
              </a:spcAft>
            </a:pPr>
            <a:endParaRPr lang="en-IE" sz="2000" dirty="0"/>
          </a:p>
        </p:txBody>
      </p:sp>
      <p:pic>
        <p:nvPicPr>
          <p:cNvPr id="8" name="Picture 7">
            <a:extLst>
              <a:ext uri="{FF2B5EF4-FFF2-40B4-BE49-F238E27FC236}">
                <a16:creationId xmlns:a16="http://schemas.microsoft.com/office/drawing/2014/main" id="{C25C7AAD-654D-1505-EBF8-39164DA32AD6}"/>
              </a:ext>
            </a:extLst>
          </p:cNvPr>
          <p:cNvPicPr>
            <a:picLocks noChangeAspect="1"/>
          </p:cNvPicPr>
          <p:nvPr/>
        </p:nvPicPr>
        <p:blipFill>
          <a:blip r:embed="rId3"/>
          <a:srcRect l="6887" b="2757"/>
          <a:stretch>
            <a:fillRect/>
          </a:stretch>
        </p:blipFill>
        <p:spPr>
          <a:xfrm>
            <a:off x="584034" y="2045705"/>
            <a:ext cx="2071583" cy="3631196"/>
          </a:xfrm>
          <a:prstGeom prst="rect">
            <a:avLst/>
          </a:prstGeom>
        </p:spPr>
      </p:pic>
      <p:grpSp>
        <p:nvGrpSpPr>
          <p:cNvPr id="4" name="Group 3">
            <a:extLst>
              <a:ext uri="{FF2B5EF4-FFF2-40B4-BE49-F238E27FC236}">
                <a16:creationId xmlns:a16="http://schemas.microsoft.com/office/drawing/2014/main" id="{1E8D3DC2-328E-FBD9-2C2A-42CF055C6945}"/>
              </a:ext>
            </a:extLst>
          </p:cNvPr>
          <p:cNvGrpSpPr/>
          <p:nvPr/>
        </p:nvGrpSpPr>
        <p:grpSpPr>
          <a:xfrm>
            <a:off x="2655617" y="469168"/>
            <a:ext cx="720674" cy="861774"/>
            <a:chOff x="1015048" y="996928"/>
            <a:chExt cx="1016952" cy="1216059"/>
          </a:xfrm>
        </p:grpSpPr>
        <p:sp>
          <p:nvSpPr>
            <p:cNvPr id="7" name="Oval 6">
              <a:extLst>
                <a:ext uri="{FF2B5EF4-FFF2-40B4-BE49-F238E27FC236}">
                  <a16:creationId xmlns:a16="http://schemas.microsoft.com/office/drawing/2014/main" id="{E34BA613-C142-2DE7-75F8-33944F457111}"/>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65569E02-2571-0C8D-4EE2-A338C05B641E}"/>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Tree>
    <p:extLst>
      <p:ext uri="{BB962C8B-B14F-4D97-AF65-F5344CB8AC3E}">
        <p14:creationId xmlns:p14="http://schemas.microsoft.com/office/powerpoint/2010/main" val="2223123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70A11-CFD3-D165-8B74-CE4F698203E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8AA34A8-CE92-B0D1-5B77-2E44EE06E99A}"/>
              </a:ext>
            </a:extLst>
          </p:cNvPr>
          <p:cNvSpPr>
            <a:spLocks noGrp="1"/>
          </p:cNvSpPr>
          <p:nvPr>
            <p:ph type="body" sz="quarter" idx="18"/>
          </p:nvPr>
        </p:nvSpPr>
        <p:spPr>
          <a:xfrm>
            <a:off x="3228975" y="397879"/>
            <a:ext cx="8515350" cy="3849918"/>
          </a:xfrm>
        </p:spPr>
        <p:txBody>
          <a:bodyPr/>
          <a:lstStyle/>
          <a:p>
            <a:pPr>
              <a:lnSpc>
                <a:spcPct val="100000"/>
              </a:lnSpc>
              <a:spcBef>
                <a:spcPts val="0"/>
              </a:spcBef>
              <a:spcAft>
                <a:spcPts val="600"/>
              </a:spcAft>
            </a:pPr>
            <a:r>
              <a:rPr lang="en-IE" sz="2000" b="1" dirty="0">
                <a:solidFill>
                  <a:srgbClr val="EC7C69"/>
                </a:solidFill>
                <a:hlinkClick r:id="rId2">
                  <a:extLst>
                    <a:ext uri="{A12FA001-AC4F-418D-AE19-62706E023703}">
                      <ahyp:hlinkClr xmlns:ahyp="http://schemas.microsoft.com/office/drawing/2018/hyperlinkcolor" val="tx"/>
                    </a:ext>
                  </a:extLst>
                </a:hlinkClick>
              </a:rPr>
              <a:t>OPZuid EFRO + regionale financiering </a:t>
            </a:r>
            <a:r>
              <a:rPr lang="en-IE" sz="2000" dirty="0"/>
              <a:t>(bijvoorbeeld Zeeland)</a:t>
            </a:r>
          </a:p>
          <a:p>
            <a:pPr>
              <a:lnSpc>
                <a:spcPct val="100000"/>
              </a:lnSpc>
              <a:spcBef>
                <a:spcPts val="0"/>
              </a:spcBef>
              <a:spcAft>
                <a:spcPts val="600"/>
              </a:spcAft>
            </a:pPr>
            <a:r>
              <a:rPr lang="en-US" sz="2000" dirty="0"/>
              <a:t>Als onderdeel van het </a:t>
            </a:r>
            <a:r>
              <a:rPr lang="en-US" sz="2000" b="1" dirty="0"/>
              <a:t>Europees Fonds voor Regionale Ontwikkeling (EFRO) </a:t>
            </a:r>
            <a:r>
              <a:rPr lang="en-US" sz="2000" dirty="0"/>
              <a:t>ondersteunt het </a:t>
            </a:r>
            <a:r>
              <a:rPr lang="en-US" sz="2000" dirty="0" err="1"/>
              <a:t>OPZuid-programma </a:t>
            </a:r>
            <a:r>
              <a:rPr lang="en-US" sz="2000" b="1" dirty="0"/>
              <a:t>innovatieve, duurzame en koolstofarme bedrijfsinvesteringen</a:t>
            </a:r>
            <a:r>
              <a:rPr lang="en-US" sz="2000" dirty="0"/>
              <a:t>. Regionale overheden, zoals de provincie Zeeland, bieden vaak medefinanciering aan, waardoor het budget voor groene upgrades aanzienlijk wordt verhoogd. Voor toerisme- en recreatiebedrijven in Zuid-Nederland (OPZuid-regio), met name landelijke of natuurgebonden accommodaties die ingrijpende energie-upgrades of innovatieve </a:t>
            </a:r>
            <a:r>
              <a:rPr lang="en-US" sz="2000" b="1" dirty="0"/>
              <a:t>projecten </a:t>
            </a:r>
            <a:r>
              <a:rPr lang="en-US" sz="2000" dirty="0"/>
              <a:t>nastreven</a:t>
            </a:r>
            <a:r>
              <a:rPr lang="en-US" sz="2000" b="1" dirty="0"/>
              <a:t>. Dit is een sterk model voor ambitieuze groene upgrades</a:t>
            </a:r>
            <a:r>
              <a:rPr lang="en-US" sz="2000" dirty="0"/>
              <a:t>, met name voor bedrijven die willen overstappen op off-grid of emissievrije activiteiten. </a:t>
            </a:r>
            <a:r>
              <a:rPr lang="en-US" sz="2000" b="1" dirty="0">
                <a:solidFill>
                  <a:srgbClr val="E96751"/>
                </a:solidFill>
              </a:rPr>
              <a:t>Voorbeeld: </a:t>
            </a:r>
            <a:r>
              <a:rPr lang="en-IE" sz="2000" b="1" dirty="0">
                <a:solidFill>
                  <a:srgbClr val="494949"/>
                </a:solidFill>
              </a:rPr>
              <a:t>Ons Buiten &amp; Camping </a:t>
            </a:r>
            <a:r>
              <a:rPr lang="en-IE" sz="2000" b="1" dirty="0" err="1">
                <a:solidFill>
                  <a:srgbClr val="494949"/>
                </a:solidFill>
              </a:rPr>
              <a:t>Olmenveld </a:t>
            </a:r>
            <a:r>
              <a:rPr lang="en-IE" sz="2000" dirty="0">
                <a:solidFill>
                  <a:srgbClr val="494949"/>
                </a:solidFill>
              </a:rPr>
              <a:t>ontving:</a:t>
            </a:r>
          </a:p>
          <a:p>
            <a:pPr marL="342900" indent="-342900">
              <a:lnSpc>
                <a:spcPct val="100000"/>
              </a:lnSpc>
              <a:spcBef>
                <a:spcPts val="0"/>
              </a:spcBef>
              <a:buFont typeface="Wingdings" panose="05000000000000000000" pitchFamily="2" charset="2"/>
              <a:buChar char="v"/>
            </a:pPr>
            <a:r>
              <a:rPr lang="en-US" sz="2000" b="1" dirty="0"/>
              <a:t>€ 971.611 </a:t>
            </a:r>
            <a:r>
              <a:rPr lang="en-US" sz="2000" dirty="0"/>
              <a:t>van </a:t>
            </a:r>
            <a:r>
              <a:rPr lang="en-US" sz="2000" b="1" dirty="0"/>
              <a:t>EFRO (</a:t>
            </a:r>
            <a:r>
              <a:rPr lang="en-US" sz="2000" b="1" dirty="0" err="1"/>
              <a:t>OPZuid</a:t>
            </a:r>
            <a:r>
              <a:rPr lang="en-US" sz="2000" b="1" dirty="0"/>
              <a:t>)</a:t>
            </a:r>
            <a:endParaRPr lang="en-US" sz="2000" dirty="0"/>
          </a:p>
          <a:p>
            <a:pPr marL="342900" indent="-342900">
              <a:lnSpc>
                <a:spcPct val="100000"/>
              </a:lnSpc>
              <a:spcBef>
                <a:spcPts val="0"/>
              </a:spcBef>
              <a:buFont typeface="Wingdings" panose="05000000000000000000" pitchFamily="2" charset="2"/>
              <a:buChar char="v"/>
            </a:pPr>
            <a:r>
              <a:rPr lang="en-US" sz="2000" b="1" dirty="0"/>
              <a:t>€ 416.404 </a:t>
            </a:r>
            <a:r>
              <a:rPr lang="en-US" sz="2000" dirty="0"/>
              <a:t>aan </a:t>
            </a:r>
            <a:r>
              <a:rPr lang="en-US" sz="2000" b="1" dirty="0"/>
              <a:t>cofinanciering van Zeeland </a:t>
            </a:r>
          </a:p>
          <a:p>
            <a:pPr>
              <a:lnSpc>
                <a:spcPct val="100000"/>
              </a:lnSpc>
              <a:spcBef>
                <a:spcPts val="0"/>
              </a:spcBef>
            </a:pPr>
            <a:r>
              <a:rPr lang="en-US" sz="2000" dirty="0">
                <a:solidFill>
                  <a:srgbClr val="494949"/>
                </a:solidFill>
              </a:rPr>
              <a:t>Gebruik het geld om </a:t>
            </a:r>
            <a:r>
              <a:rPr lang="en-IE" sz="2000" dirty="0">
                <a:solidFill>
                  <a:srgbClr val="494949"/>
                </a:solidFill>
              </a:rPr>
              <a:t>warmtepompen, batterijopslag, off-grid </a:t>
            </a:r>
            <a:r>
              <a:rPr lang="en-US" sz="2000" dirty="0"/>
              <a:t>zonne-energiesystemen en energiemonitoringsystemen (EMS</a:t>
            </a:r>
            <a:r>
              <a:rPr lang="en-IE" sz="2000" dirty="0">
                <a:solidFill>
                  <a:srgbClr val="494949"/>
                </a:solidFill>
              </a:rPr>
              <a:t>) </a:t>
            </a:r>
            <a:r>
              <a:rPr lang="en-US" sz="2000" b="1" dirty="0">
                <a:solidFill>
                  <a:srgbClr val="494949"/>
                </a:solidFill>
              </a:rPr>
              <a:t>te installeren en te upgraden</a:t>
            </a:r>
            <a:r>
              <a:rPr lang="en-IE" sz="2000" dirty="0">
                <a:solidFill>
                  <a:srgbClr val="494949"/>
                </a:solidFill>
              </a:rPr>
              <a:t>. </a:t>
            </a:r>
            <a:r>
              <a:rPr lang="en-IE" sz="2000" dirty="0">
                <a:solidFill>
                  <a:srgbClr val="E96751"/>
                </a:solidFill>
                <a:hlinkClick r:id="rId3">
                  <a:extLst>
                    <a:ext uri="{A12FA001-AC4F-418D-AE19-62706E023703}">
                      <ahyp:hlinkClr xmlns:ahyp="http://schemas.microsoft.com/office/drawing/2018/hyperlinkcolor" val="tx"/>
                    </a:ext>
                  </a:extLst>
                </a:hlinkClick>
              </a:rPr>
              <a:t>Artikel met volledige details (NL)</a:t>
            </a:r>
            <a:endParaRPr lang="en-IE" sz="2000" dirty="0">
              <a:solidFill>
                <a:srgbClr val="E96751"/>
              </a:solidFill>
            </a:endParaRPr>
          </a:p>
          <a:p>
            <a:pPr>
              <a:lnSpc>
                <a:spcPct val="100000"/>
              </a:lnSpc>
              <a:spcBef>
                <a:spcPts val="0"/>
              </a:spcBef>
              <a:spcAft>
                <a:spcPts val="600"/>
              </a:spcAft>
            </a:pPr>
            <a:br>
              <a:rPr lang="en-US" sz="2000" dirty="0"/>
            </a:br>
            <a:endParaRPr lang="en-IE" sz="2000" dirty="0"/>
          </a:p>
          <a:p>
            <a:pPr>
              <a:lnSpc>
                <a:spcPct val="100000"/>
              </a:lnSpc>
              <a:spcBef>
                <a:spcPts val="0"/>
              </a:spcBef>
              <a:spcAft>
                <a:spcPts val="600"/>
              </a:spcAft>
            </a:pPr>
            <a:endParaRPr lang="en-IE" sz="2000" dirty="0"/>
          </a:p>
        </p:txBody>
      </p:sp>
      <p:pic>
        <p:nvPicPr>
          <p:cNvPr id="8" name="Picture 7">
            <a:extLst>
              <a:ext uri="{FF2B5EF4-FFF2-40B4-BE49-F238E27FC236}">
                <a16:creationId xmlns:a16="http://schemas.microsoft.com/office/drawing/2014/main" id="{9BA641C1-81B3-6BF3-5C54-26BB4254E3D0}"/>
              </a:ext>
            </a:extLst>
          </p:cNvPr>
          <p:cNvPicPr>
            <a:picLocks noChangeAspect="1"/>
          </p:cNvPicPr>
          <p:nvPr/>
        </p:nvPicPr>
        <p:blipFill>
          <a:blip r:embed="rId4"/>
          <a:srcRect l="6887" b="2757"/>
          <a:stretch>
            <a:fillRect/>
          </a:stretch>
        </p:blipFill>
        <p:spPr>
          <a:xfrm>
            <a:off x="584034" y="2045705"/>
            <a:ext cx="2071583" cy="3631196"/>
          </a:xfrm>
          <a:prstGeom prst="rect">
            <a:avLst/>
          </a:prstGeom>
        </p:spPr>
      </p:pic>
      <p:grpSp>
        <p:nvGrpSpPr>
          <p:cNvPr id="4" name="Group 3">
            <a:extLst>
              <a:ext uri="{FF2B5EF4-FFF2-40B4-BE49-F238E27FC236}">
                <a16:creationId xmlns:a16="http://schemas.microsoft.com/office/drawing/2014/main" id="{C89D5FC7-F200-CF84-C52C-2B3004E1B70F}"/>
              </a:ext>
            </a:extLst>
          </p:cNvPr>
          <p:cNvGrpSpPr/>
          <p:nvPr/>
        </p:nvGrpSpPr>
        <p:grpSpPr>
          <a:xfrm>
            <a:off x="2411672" y="397879"/>
            <a:ext cx="720674" cy="861774"/>
            <a:chOff x="1015048" y="996928"/>
            <a:chExt cx="1016952" cy="1216059"/>
          </a:xfrm>
        </p:grpSpPr>
        <p:sp>
          <p:nvSpPr>
            <p:cNvPr id="7" name="Oval 6">
              <a:extLst>
                <a:ext uri="{FF2B5EF4-FFF2-40B4-BE49-F238E27FC236}">
                  <a16:creationId xmlns:a16="http://schemas.microsoft.com/office/drawing/2014/main" id="{2CBB73CC-9911-5F68-822B-4B800170337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8CEA721A-DDF3-8A25-2293-A578DF1483CC}"/>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spTree>
    <p:extLst>
      <p:ext uri="{BB962C8B-B14F-4D97-AF65-F5344CB8AC3E}">
        <p14:creationId xmlns:p14="http://schemas.microsoft.com/office/powerpoint/2010/main" val="1544901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7881-16C9-4304-9DC6-336F0D48E1D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3249C69-E1BB-7497-E72E-8D95D38BFF25}"/>
              </a:ext>
            </a:extLst>
          </p:cNvPr>
          <p:cNvSpPr>
            <a:spLocks noGrp="1"/>
          </p:cNvSpPr>
          <p:nvPr>
            <p:ph type="body" sz="quarter" idx="18"/>
          </p:nvPr>
        </p:nvSpPr>
        <p:spPr>
          <a:xfrm>
            <a:off x="5038725" y="871379"/>
            <a:ext cx="6407997" cy="2213420"/>
          </a:xfrm>
        </p:spPr>
        <p:txBody>
          <a:bodyPr/>
          <a:lstStyle/>
          <a:p>
            <a:pPr>
              <a:spcAft>
                <a:spcPts val="600"/>
              </a:spcAft>
            </a:pPr>
            <a:r>
              <a:rPr lang="en-US" sz="2000" b="1" dirty="0"/>
              <a:t>Lokale bedrijfsondersteuning: </a:t>
            </a:r>
            <a:r>
              <a:rPr lang="en-US" sz="2000" dirty="0">
                <a:solidFill>
                  <a:srgbClr val="E96751"/>
                </a:solidFill>
                <a:hlinkClick r:id="rId2">
                  <a:extLst>
                    <a:ext uri="{A12FA001-AC4F-418D-AE19-62706E023703}">
                      <ahyp:hlinkClr xmlns:ahyp="http://schemas.microsoft.com/office/drawing/2018/hyperlinkcolor" val="tx"/>
                    </a:ext>
                  </a:extLst>
                </a:hlinkClick>
              </a:rPr>
              <a:t>De Kamer van </a:t>
            </a:r>
            <a:r>
              <a:rPr lang="en-US" sz="2000" dirty="0" err="1">
                <a:solidFill>
                  <a:srgbClr val="E96751"/>
                </a:solidFill>
                <a:hlinkClick r:id="rId2">
                  <a:extLst>
                    <a:ext uri="{A12FA001-AC4F-418D-AE19-62706E023703}">
                      <ahyp:hlinkClr xmlns:ahyp="http://schemas.microsoft.com/office/drawing/2018/hyperlinkcolor" val="tx"/>
                    </a:ext>
                  </a:extLst>
                </a:hlinkClick>
              </a:rPr>
              <a:t>Koophandel </a:t>
            </a:r>
            <a:r>
              <a:rPr lang="en-US" sz="2000" dirty="0">
                <a:solidFill>
                  <a:srgbClr val="E96751"/>
                </a:solidFill>
                <a:hlinkClick r:id="rId2">
                  <a:extLst>
                    <a:ext uri="{A12FA001-AC4F-418D-AE19-62706E023703}">
                      <ahyp:hlinkClr xmlns:ahyp="http://schemas.microsoft.com/office/drawing/2018/hyperlinkcolor" val="tx"/>
                    </a:ext>
                  </a:extLst>
                </a:hlinkClick>
              </a:rPr>
              <a:t>(KVK) </a:t>
            </a:r>
            <a:r>
              <a:rPr lang="en-US" sz="2000" dirty="0"/>
              <a:t>en </a:t>
            </a:r>
            <a:r>
              <a:rPr lang="en-US" sz="2000" dirty="0">
                <a:solidFill>
                  <a:srgbClr val="E96751"/>
                </a:solidFill>
                <a:hlinkClick r:id="rId3">
                  <a:extLst>
                    <a:ext uri="{A12FA001-AC4F-418D-AE19-62706E023703}">
                      <ahyp:hlinkClr xmlns:ahyp="http://schemas.microsoft.com/office/drawing/2018/hyperlinkcolor" val="tx"/>
                    </a:ext>
                  </a:extLst>
                </a:hlinkClick>
              </a:rPr>
              <a:t>Rijksdienst voor Ondernemend Nederland (RVO) </a:t>
            </a:r>
            <a:r>
              <a:rPr lang="en-US" sz="2000" dirty="0"/>
              <a:t>begeleiden het opstarten van een bedrijf. De website van de Kamer van </a:t>
            </a:r>
            <a:r>
              <a:rPr lang="en-US" sz="2000" dirty="0" err="1"/>
              <a:t>Koophandel </a:t>
            </a:r>
            <a:r>
              <a:rPr lang="en-US" sz="2000" dirty="0"/>
              <a:t>(kvk.nl) heeft een rubriek voor het opstarten van een bedrijf in recreatie of toerisme. Hier moet u uw glampingbedrijf registreren als u begint. </a:t>
            </a:r>
            <a:r>
              <a:rPr lang="en-US" sz="2000" b="1" dirty="0"/>
              <a:t>Opmerking: </a:t>
            </a:r>
            <a:r>
              <a:rPr lang="en-US" sz="2000" dirty="0"/>
              <a:t>Hoewel zij geen directe financiële steun verlenen, kunnen zij u wel helpen bij het vinden van relevante subsidies of programma's.</a:t>
            </a:r>
          </a:p>
        </p:txBody>
      </p:sp>
      <p:cxnSp>
        <p:nvCxnSpPr>
          <p:cNvPr id="7" name="Straight Connector 6">
            <a:extLst>
              <a:ext uri="{FF2B5EF4-FFF2-40B4-BE49-F238E27FC236}">
                <a16:creationId xmlns:a16="http://schemas.microsoft.com/office/drawing/2014/main" id="{B1C6288B-A5F4-0104-4BB5-DE7E2F4D6848}"/>
              </a:ext>
            </a:extLst>
          </p:cNvPr>
          <p:cNvCxnSpPr/>
          <p:nvPr/>
        </p:nvCxnSpPr>
        <p:spPr>
          <a:xfrm>
            <a:off x="1290918" y="354477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3774F1F5-A8A3-F212-9089-7B8FEC8355B0}"/>
              </a:ext>
            </a:extLst>
          </p:cNvPr>
          <p:cNvSpPr txBox="1">
            <a:spLocks/>
          </p:cNvSpPr>
          <p:nvPr/>
        </p:nvSpPr>
        <p:spPr>
          <a:xfrm>
            <a:off x="4581525" y="3653480"/>
            <a:ext cx="7207064"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b="1" dirty="0">
                <a:solidFill>
                  <a:srgbClr val="494949"/>
                </a:solidFill>
              </a:rPr>
              <a:t>Provinciale en lokale programma's: </a:t>
            </a:r>
            <a:r>
              <a:rPr lang="en-US" sz="2000" dirty="0">
                <a:solidFill>
                  <a:srgbClr val="494949"/>
                </a:solidFill>
              </a:rPr>
              <a:t>Nederland is </a:t>
            </a:r>
            <a:r>
              <a:rPr lang="en-US" sz="2000" dirty="0" err="1">
                <a:solidFill>
                  <a:srgbClr val="494949"/>
                </a:solidFill>
              </a:rPr>
              <a:t>gedecentraliseerd</a:t>
            </a:r>
            <a:r>
              <a:rPr lang="en-US" sz="2000" dirty="0">
                <a:solidFill>
                  <a:srgbClr val="494949"/>
                </a:solidFill>
              </a:rPr>
              <a:t>; soms hebben provincies of gemeenten fondsen toegewezen voor lokale economische ontwikkeling. Een provincie kan bijvoorbeeld een </a:t>
            </a:r>
            <a:r>
              <a:rPr lang="en-US" sz="2000" dirty="0">
                <a:solidFill>
                  <a:srgbClr val="E96751"/>
                </a:solidFill>
                <a:hlinkClick r:id="rId4">
                  <a:extLst>
                    <a:ext uri="{A12FA001-AC4F-418D-AE19-62706E023703}">
                      <ahyp:hlinkClr xmlns:ahyp="http://schemas.microsoft.com/office/drawing/2018/hyperlinkcolor" val="tx"/>
                    </a:ext>
                  </a:extLst>
                </a:hlinkClick>
              </a:rPr>
              <a:t>'Leefbaarheid'-fonds</a:t>
            </a:r>
            <a:r>
              <a:rPr lang="en-US" sz="2000" dirty="0">
                <a:solidFill>
                  <a:srgbClr val="494949"/>
                </a:solidFill>
              </a:rPr>
              <a:t> hebben om kleine initiatieven te ondersteunen die het platteland levendig houden. Een kleine glamping kan hiervoor in aanmerking komen als deze wordt gepromoot als een verrijking voor het gebied. Neem contact op met uw </a:t>
            </a:r>
            <a:r>
              <a:rPr lang="en-US" sz="2000" b="1" dirty="0" err="1">
                <a:solidFill>
                  <a:srgbClr val="494949"/>
                </a:solidFill>
              </a:rPr>
              <a:t>gemeente </a:t>
            </a:r>
            <a:r>
              <a:rPr lang="en-US" sz="2000" dirty="0">
                <a:solidFill>
                  <a:srgbClr val="494949"/>
                </a:solidFill>
              </a:rPr>
              <a:t>of provincie voor eventuele ondersteuningsregelingen voor het MKB of subsidies voor toeristische promotie.</a:t>
            </a:r>
          </a:p>
        </p:txBody>
      </p:sp>
      <p:sp>
        <p:nvSpPr>
          <p:cNvPr id="13" name="Freeform 28">
            <a:extLst>
              <a:ext uri="{FF2B5EF4-FFF2-40B4-BE49-F238E27FC236}">
                <a16:creationId xmlns:a16="http://schemas.microsoft.com/office/drawing/2014/main" id="{05F08BCA-001D-4FD9-C4DA-E9CB1B8CCE2B}"/>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4470E647-58E1-D6BD-F5E6-EFE0CCBD661E}"/>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Bronnen en ondersteuning</a:t>
            </a:r>
          </a:p>
        </p:txBody>
      </p:sp>
      <p:pic>
        <p:nvPicPr>
          <p:cNvPr id="20482" name="Picture 2" descr="Over KVK | KVK">
            <a:extLst>
              <a:ext uri="{FF2B5EF4-FFF2-40B4-BE49-F238E27FC236}">
                <a16:creationId xmlns:a16="http://schemas.microsoft.com/office/drawing/2014/main" id="{62C7FAF5-EA52-186E-9257-CEB0C6C3B7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78" y="1350123"/>
            <a:ext cx="4096899" cy="19052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A706E76-290D-359F-35E1-CB609F9A4CE4}"/>
              </a:ext>
            </a:extLst>
          </p:cNvPr>
          <p:cNvPicPr>
            <a:picLocks noChangeAspect="1"/>
          </p:cNvPicPr>
          <p:nvPr/>
        </p:nvPicPr>
        <p:blipFill>
          <a:blip r:embed="rId6"/>
          <a:stretch>
            <a:fillRect/>
          </a:stretch>
        </p:blipFill>
        <p:spPr>
          <a:xfrm>
            <a:off x="1147763" y="3723352"/>
            <a:ext cx="3396279" cy="2326469"/>
          </a:xfrm>
          <a:prstGeom prst="rect">
            <a:avLst/>
          </a:prstGeom>
        </p:spPr>
      </p:pic>
    </p:spTree>
    <p:extLst>
      <p:ext uri="{BB962C8B-B14F-4D97-AF65-F5344CB8AC3E}">
        <p14:creationId xmlns:p14="http://schemas.microsoft.com/office/powerpoint/2010/main" val="4192838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C2126-6C98-72FA-906B-BECC4A749CA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585B69B-B81A-1C25-AE5D-3F0F0206F98D}"/>
              </a:ext>
            </a:extLst>
          </p:cNvPr>
          <p:cNvSpPr>
            <a:spLocks noGrp="1"/>
          </p:cNvSpPr>
          <p:nvPr>
            <p:ph type="body" sz="quarter" idx="18"/>
          </p:nvPr>
        </p:nvSpPr>
        <p:spPr>
          <a:xfrm>
            <a:off x="5490874" y="959046"/>
            <a:ext cx="5857884" cy="2213420"/>
          </a:xfrm>
        </p:spPr>
        <p:txBody>
          <a:bodyPr/>
          <a:lstStyle/>
          <a:p>
            <a:r>
              <a:rPr lang="en-US" b="1" dirty="0"/>
              <a:t>Brancheorganisaties: </a:t>
            </a:r>
            <a:r>
              <a:rPr lang="en-US" dirty="0">
                <a:solidFill>
                  <a:srgbClr val="E96751"/>
                </a:solidFill>
                <a:hlinkClick r:id="rId2">
                  <a:extLst>
                    <a:ext uri="{A12FA001-AC4F-418D-AE19-62706E023703}">
                      <ahyp:hlinkClr xmlns:ahyp="http://schemas.microsoft.com/office/drawing/2018/hyperlinkcolor" val="tx"/>
                    </a:ext>
                  </a:extLst>
                </a:hlinkClick>
              </a:rPr>
              <a:t>De ANWB </a:t>
            </a:r>
            <a:r>
              <a:rPr lang="en-US" dirty="0"/>
              <a:t>biedt verschillende voordelen en diensten aan accommodatieverhuurders, waaronder campings, vakantieparken en andere recreatieve bedrijven. Dit kunnen branchegerelateerde informatiebronnen, netwerkmogelijkheden en ondersteuning bij het ontwikkelen van nicheaccommodaties zijn. </a:t>
            </a:r>
          </a:p>
        </p:txBody>
      </p:sp>
      <p:cxnSp>
        <p:nvCxnSpPr>
          <p:cNvPr id="7" name="Straight Connector 6">
            <a:extLst>
              <a:ext uri="{FF2B5EF4-FFF2-40B4-BE49-F238E27FC236}">
                <a16:creationId xmlns:a16="http://schemas.microsoft.com/office/drawing/2014/main" id="{8DE4CE5E-7C07-B965-CE89-DB8F982C9C69}"/>
              </a:ext>
            </a:extLst>
          </p:cNvPr>
          <p:cNvCxnSpPr/>
          <p:nvPr/>
        </p:nvCxnSpPr>
        <p:spPr>
          <a:xfrm>
            <a:off x="1290918" y="37543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B9BF5A0E-8C0F-49FB-DE51-6AADC694820B}"/>
              </a:ext>
            </a:extLst>
          </p:cNvPr>
          <p:cNvSpPr txBox="1">
            <a:spLocks/>
          </p:cNvSpPr>
          <p:nvPr/>
        </p:nvSpPr>
        <p:spPr>
          <a:xfrm>
            <a:off x="1290918" y="3882975"/>
            <a:ext cx="10497671"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100" dirty="0">
                <a:solidFill>
                  <a:srgbClr val="494949"/>
                </a:solidFill>
              </a:rPr>
              <a:t>In Nederland is voor het exploiteren van een glamping-locatie doorgaans een kampeervergunning of een milieuvergunning vereist, en de specifieke vereisten kunnen per gemeente sterk verschillen. Websites zoals </a:t>
            </a:r>
            <a:r>
              <a:rPr lang="en-US" sz="2100" dirty="0">
                <a:solidFill>
                  <a:srgbClr val="E96751"/>
                </a:solidFill>
                <a:hlinkClick r:id="rId3">
                  <a:extLst>
                    <a:ext uri="{A12FA001-AC4F-418D-AE19-62706E023703}">
                      <ahyp:hlinkClr xmlns:ahyp="http://schemas.microsoft.com/office/drawing/2018/hyperlinkcolor" val="tx"/>
                    </a:ext>
                  </a:extLst>
                </a:hlinkClick>
              </a:rPr>
              <a:t>Ondernemersplein.nl</a:t>
            </a:r>
            <a:r>
              <a:rPr lang="en-US" sz="2100" dirty="0">
                <a:solidFill>
                  <a:srgbClr val="494949"/>
                </a:solidFill>
              </a:rPr>
              <a:t>, het </a:t>
            </a:r>
            <a:r>
              <a:rPr lang="en-US" sz="2100" dirty="0">
                <a:solidFill>
                  <a:srgbClr val="E96751"/>
                </a:solidFill>
                <a:hlinkClick r:id="rId4">
                  <a:extLst>
                    <a:ext uri="{A12FA001-AC4F-418D-AE19-62706E023703}">
                      <ahyp:hlinkClr xmlns:ahyp="http://schemas.microsoft.com/office/drawing/2018/hyperlinkcolor" val="tx"/>
                    </a:ext>
                  </a:extLst>
                </a:hlinkClick>
              </a:rPr>
              <a:t>portaal van de overheid voor ondernemers</a:t>
            </a:r>
            <a:r>
              <a:rPr lang="en-US" sz="2100" dirty="0">
                <a:solidFill>
                  <a:srgbClr val="494949"/>
                </a:solidFill>
              </a:rPr>
              <a:t>, verzamelen informatie over deze vergunningen en andere relevante regelgeving. In Nederland kan bijvoorbeeld een kampeervergunning of milieuvergunning nodig zijn voor een glamping-locatie – dit kan per </a:t>
            </a:r>
            <a:r>
              <a:rPr lang="en-US" sz="2100" dirty="0" err="1">
                <a:solidFill>
                  <a:srgbClr val="494949"/>
                </a:solidFill>
              </a:rPr>
              <a:t>gemeente </a:t>
            </a:r>
            <a:r>
              <a:rPr lang="en-US" sz="2100" dirty="0">
                <a:solidFill>
                  <a:srgbClr val="494949"/>
                </a:solidFill>
              </a:rPr>
              <a:t>verschillen.</a:t>
            </a:r>
          </a:p>
        </p:txBody>
      </p:sp>
      <p:sp>
        <p:nvSpPr>
          <p:cNvPr id="13" name="Freeform 28">
            <a:extLst>
              <a:ext uri="{FF2B5EF4-FFF2-40B4-BE49-F238E27FC236}">
                <a16:creationId xmlns:a16="http://schemas.microsoft.com/office/drawing/2014/main" id="{4F03D94A-3D0E-1186-732F-BB8126533AF7}"/>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2B7E789F-9D50-81EE-67A3-96227E7ECBAA}"/>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Bronnen en ondersteuning</a:t>
            </a:r>
          </a:p>
        </p:txBody>
      </p:sp>
      <p:pic>
        <p:nvPicPr>
          <p:cNvPr id="5" name="Picture 4">
            <a:extLst>
              <a:ext uri="{FF2B5EF4-FFF2-40B4-BE49-F238E27FC236}">
                <a16:creationId xmlns:a16="http://schemas.microsoft.com/office/drawing/2014/main" id="{84345562-BE14-C61A-7724-D1EA5EF9C898}"/>
              </a:ext>
            </a:extLst>
          </p:cNvPr>
          <p:cNvPicPr>
            <a:picLocks noChangeAspect="1"/>
          </p:cNvPicPr>
          <p:nvPr/>
        </p:nvPicPr>
        <p:blipFill>
          <a:blip r:embed="rId5"/>
          <a:stretch>
            <a:fillRect/>
          </a:stretch>
        </p:blipFill>
        <p:spPr>
          <a:xfrm>
            <a:off x="1440034" y="1118592"/>
            <a:ext cx="3377027" cy="2498892"/>
          </a:xfrm>
          <a:prstGeom prst="rect">
            <a:avLst/>
          </a:prstGeom>
        </p:spPr>
      </p:pic>
    </p:spTree>
    <p:extLst>
      <p:ext uri="{BB962C8B-B14F-4D97-AF65-F5344CB8AC3E}">
        <p14:creationId xmlns:p14="http://schemas.microsoft.com/office/powerpoint/2010/main" val="455752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0797C-E276-240F-BB1F-0EA6029634B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A48BB5A-85F9-34E6-C97A-F88C9B3E7F87}"/>
              </a:ext>
            </a:extLst>
          </p:cNvPr>
          <p:cNvSpPr>
            <a:spLocks noGrp="1"/>
          </p:cNvSpPr>
          <p:nvPr>
            <p:ph type="body" sz="quarter" idx="18"/>
          </p:nvPr>
        </p:nvSpPr>
        <p:spPr>
          <a:xfrm>
            <a:off x="885826" y="1021882"/>
            <a:ext cx="10703772" cy="2213420"/>
          </a:xfrm>
        </p:spPr>
        <p:txBody>
          <a:bodyPr/>
          <a:lstStyle/>
          <a:p>
            <a:pPr>
              <a:lnSpc>
                <a:spcPct val="100000"/>
              </a:lnSpc>
              <a:spcBef>
                <a:spcPts val="0"/>
              </a:spcBef>
              <a:spcAft>
                <a:spcPts val="600"/>
              </a:spcAft>
            </a:pPr>
            <a:r>
              <a:rPr lang="en-US" sz="1800" b="1" dirty="0">
                <a:solidFill>
                  <a:srgbClr val="E96751"/>
                </a:solidFill>
              </a:rPr>
              <a:t>Crowdfunding in Nederland: </a:t>
            </a:r>
            <a:r>
              <a:rPr lang="en-US" sz="1800" dirty="0"/>
              <a:t>Nederland is een land dat bijzonder vriendelijk staat tegenover crowdfunding. Platforms zoals </a:t>
            </a:r>
            <a:r>
              <a:rPr lang="en-US" sz="1800" i="1" dirty="0">
                <a:solidFill>
                  <a:srgbClr val="E96751"/>
                </a:solidFill>
                <a:hlinkClick r:id="rId2">
                  <a:extLst>
                    <a:ext uri="{A12FA001-AC4F-418D-AE19-62706E023703}">
                      <ahyp:hlinkClr xmlns:ahyp="http://schemas.microsoft.com/office/drawing/2018/hyperlinkcolor" val="tx"/>
                    </a:ext>
                  </a:extLst>
                </a:hlinkClick>
              </a:rPr>
              <a:t>One Planet Crowd </a:t>
            </a:r>
            <a:r>
              <a:rPr lang="en-US" sz="1800" dirty="0"/>
              <a:t>(gericht op duurzame projecten) of </a:t>
            </a:r>
            <a:r>
              <a:rPr lang="en-US" sz="1800" i="1" dirty="0">
                <a:solidFill>
                  <a:srgbClr val="E96751"/>
                </a:solidFill>
                <a:hlinkClick r:id="rId3">
                  <a:extLst>
                    <a:ext uri="{A12FA001-AC4F-418D-AE19-62706E023703}">
                      <ahyp:hlinkClr xmlns:ahyp="http://schemas.microsoft.com/office/drawing/2018/hyperlinkcolor" val="tx"/>
                    </a:ext>
                  </a:extLst>
                </a:hlinkClick>
              </a:rPr>
              <a:t>CrowdAboutNow </a:t>
            </a:r>
            <a:r>
              <a:rPr lang="en-US" sz="1800" dirty="0"/>
              <a:t>(voor horeca en lokale bedrijven) kunnen mogelijkheden bieden om geld in te zamelen bij het publiek. </a:t>
            </a:r>
          </a:p>
          <a:p>
            <a:pPr>
              <a:lnSpc>
                <a:spcPct val="100000"/>
              </a:lnSpc>
              <a:spcBef>
                <a:spcPts val="0"/>
              </a:spcBef>
              <a:spcAft>
                <a:spcPts val="600"/>
              </a:spcAft>
            </a:pPr>
            <a:r>
              <a:rPr lang="en-US" sz="1800" dirty="0"/>
              <a:t>Een charmante, gemeenschapsgerichte glamping kan lokale bewoners aantrekken om kleine bedragen te investeren in ruil voor extraatjes of aandelen. Succesvolle Nederlandse campagnes </a:t>
            </a:r>
            <a:r>
              <a:rPr lang="en-US" sz="1800" dirty="0" err="1"/>
              <a:t>benadrukken</a:t>
            </a:r>
            <a:r>
              <a:rPr lang="en-US" sz="1800" dirty="0"/>
              <a:t> vaak de unieke ervaring en het voordeel voor de gemeenschap.</a:t>
            </a:r>
          </a:p>
          <a:p>
            <a:pPr>
              <a:lnSpc>
                <a:spcPct val="100000"/>
              </a:lnSpc>
              <a:spcBef>
                <a:spcPts val="0"/>
              </a:spcBef>
              <a:spcAft>
                <a:spcPts val="600"/>
              </a:spcAft>
            </a:pPr>
            <a:r>
              <a:rPr lang="en-US" sz="1800" b="1" dirty="0">
                <a:solidFill>
                  <a:srgbClr val="E96751"/>
                </a:solidFill>
              </a:rPr>
              <a:t>Tip: </a:t>
            </a:r>
            <a:r>
              <a:rPr lang="en-US" sz="1800" dirty="0"/>
              <a:t>Overweeg ook om lid te worden van Nederlandse horeca- of glampingverenigingen (bijv. </a:t>
            </a:r>
            <a:r>
              <a:rPr lang="en-US" sz="1800" dirty="0" err="1">
                <a:solidFill>
                  <a:srgbClr val="E96751"/>
                </a:solidFill>
                <a:hlinkClick r:id="rId4">
                  <a:extLst>
                    <a:ext uri="{A12FA001-AC4F-418D-AE19-62706E023703}">
                      <ahyp:hlinkClr xmlns:ahyp="http://schemas.microsoft.com/office/drawing/2018/hyperlinkcolor" val="tx"/>
                    </a:ext>
                  </a:extLst>
                </a:hlinkClick>
              </a:rPr>
              <a:t>RECRON/Hiswa</a:t>
            </a:r>
            <a:r>
              <a:rPr lang="en-US" sz="1800" dirty="0"/>
              <a:t>). Zij hebben soms kennis van subsidies of groepsregelingen (zoals collectieve onderhandelingen voor verzekeringen of energie). En zij kunnen uw stem versterken bij het lobbyen voor sectorondersteuning.</a:t>
            </a:r>
          </a:p>
        </p:txBody>
      </p:sp>
      <p:sp>
        <p:nvSpPr>
          <p:cNvPr id="13" name="Freeform 28">
            <a:extLst>
              <a:ext uri="{FF2B5EF4-FFF2-40B4-BE49-F238E27FC236}">
                <a16:creationId xmlns:a16="http://schemas.microsoft.com/office/drawing/2014/main" id="{1EB5CB6E-C1AA-5C09-9BC4-CBA0BC640D53}"/>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9E9B123A-3762-15FE-9FD0-EB1E8AC1AF9C}"/>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Bronnen en ondersteuning</a:t>
            </a:r>
          </a:p>
        </p:txBody>
      </p:sp>
      <p:cxnSp>
        <p:nvCxnSpPr>
          <p:cNvPr id="4" name="Straight Connector 3">
            <a:extLst>
              <a:ext uri="{FF2B5EF4-FFF2-40B4-BE49-F238E27FC236}">
                <a16:creationId xmlns:a16="http://schemas.microsoft.com/office/drawing/2014/main" id="{3ACE232D-C1AF-7024-73C0-C4B7C84A417D}"/>
              </a:ext>
            </a:extLst>
          </p:cNvPr>
          <p:cNvCxnSpPr/>
          <p:nvPr/>
        </p:nvCxnSpPr>
        <p:spPr>
          <a:xfrm>
            <a:off x="1290918" y="38305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5" name="Text Placeholder 1">
            <a:extLst>
              <a:ext uri="{FF2B5EF4-FFF2-40B4-BE49-F238E27FC236}">
                <a16:creationId xmlns:a16="http://schemas.microsoft.com/office/drawing/2014/main" id="{8A719BCE-67D4-9AA2-B737-0C686F593E7F}"/>
              </a:ext>
            </a:extLst>
          </p:cNvPr>
          <p:cNvSpPr txBox="1">
            <a:spLocks/>
          </p:cNvSpPr>
          <p:nvPr/>
        </p:nvSpPr>
        <p:spPr>
          <a:xfrm>
            <a:off x="5086350" y="3895143"/>
            <a:ext cx="6295422"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r>
              <a:rPr lang="en-US" dirty="0">
                <a:solidFill>
                  <a:srgbClr val="E96751"/>
                </a:solidFill>
                <a:hlinkClick r:id="rId5">
                  <a:extLst>
                    <a:ext uri="{A12FA001-AC4F-418D-AE19-62706E023703}">
                      <ahyp:hlinkClr xmlns:ahyp="http://schemas.microsoft.com/office/drawing/2018/hyperlinkcolor" val="tx"/>
                    </a:ext>
                  </a:extLst>
                </a:hlinkClick>
              </a:rPr>
              <a:t>9x Amazing </a:t>
            </a:r>
            <a:r>
              <a:rPr lang="en-US" dirty="0" err="1">
                <a:solidFill>
                  <a:srgbClr val="E96751"/>
                </a:solidFill>
                <a:hlinkClick r:id="rId5">
                  <a:extLst>
                    <a:ext uri="{A12FA001-AC4F-418D-AE19-62706E023703}">
                      <ahyp:hlinkClr xmlns:ahyp="http://schemas.microsoft.com/office/drawing/2018/hyperlinkcolor" val="tx"/>
                    </a:ext>
                  </a:extLst>
                </a:hlinkClick>
              </a:rPr>
              <a:t>Glampings </a:t>
            </a:r>
            <a:r>
              <a:rPr lang="en-US" dirty="0">
                <a:solidFill>
                  <a:srgbClr val="E96751"/>
                </a:solidFill>
                <a:hlinkClick r:id="rId5">
                  <a:extLst>
                    <a:ext uri="{A12FA001-AC4F-418D-AE19-62706E023703}">
                      <ahyp:hlinkClr xmlns:ahyp="http://schemas.microsoft.com/office/drawing/2018/hyperlinkcolor" val="tx"/>
                    </a:ext>
                  </a:extLst>
                </a:hlinkClick>
              </a:rPr>
              <a:t>In The Netherlands </a:t>
            </a:r>
            <a:r>
              <a:rPr lang="en-US" sz="2200" dirty="0">
                <a:solidFill>
                  <a:srgbClr val="494949"/>
                </a:solidFill>
              </a:rPr>
              <a:t>van Wander-Lust.nl is een samengestelde gids met negen unieke glampingervaringen in heel Nederland, met luxe accommodaties midden in de natuur. Van het luxueuze Parc </a:t>
            </a:r>
            <a:r>
              <a:rPr lang="en-US" sz="2200" dirty="0" err="1">
                <a:solidFill>
                  <a:srgbClr val="494949"/>
                </a:solidFill>
              </a:rPr>
              <a:t>Buitengewoon</a:t>
            </a:r>
            <a:r>
              <a:rPr lang="en-US" sz="2200" dirty="0">
                <a:solidFill>
                  <a:srgbClr val="494949"/>
                </a:solidFill>
              </a:rPr>
              <a:t>, pop-up glamping met een festivalgevoel, tot andere accommodaties die culinaire ervaringen of surfen combineren.</a:t>
            </a:r>
          </a:p>
        </p:txBody>
      </p:sp>
      <p:pic>
        <p:nvPicPr>
          <p:cNvPr id="26626" name="Picture 2" descr="Sunset tipi Parc Buitengewoon, best glampings">
            <a:extLst>
              <a:ext uri="{FF2B5EF4-FFF2-40B4-BE49-F238E27FC236}">
                <a16:creationId xmlns:a16="http://schemas.microsoft.com/office/drawing/2014/main" id="{EBD4775A-3335-0802-D7F2-BBDEDAF6FB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7593" y="3917418"/>
            <a:ext cx="3423957" cy="2283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298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Je hebt voltooid... Module 7 (Deel 2)</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055225"/>
          </a:xfrm>
          <a:prstGeom prst="rect">
            <a:avLst/>
          </a:prstGeom>
          <a:noFill/>
        </p:spPr>
        <p:txBody>
          <a:bodyPr wrap="square" rtlCol="0">
            <a:spAutoFit/>
          </a:bodyPr>
          <a:lstStyle/>
          <a:p>
            <a:pPr algn="ctr">
              <a:lnSpc>
                <a:spcPts val="2520"/>
              </a:lnSpc>
            </a:pPr>
            <a:r>
              <a:rPr lang="en-US" sz="2400" dirty="0">
                <a:solidFill>
                  <a:srgbClr val="414141"/>
                </a:solidFill>
              </a:rPr>
              <a:t>Vind de fondsen die bij u passen</a:t>
            </a:r>
          </a:p>
          <a:p>
            <a:pPr algn="ctr">
              <a:lnSpc>
                <a:spcPts val="2520"/>
              </a:lnSpc>
            </a:pPr>
            <a:r>
              <a:rPr lang="en-IE" sz="2400" dirty="0">
                <a:solidFill>
                  <a:srgbClr val="414141"/>
                </a:solidFill>
              </a:rPr>
              <a:t>Nederland</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7 (Deel 3)</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375826"/>
          </a:xfrm>
          <a:prstGeom prst="rect">
            <a:avLst/>
          </a:prstGeom>
          <a:noFill/>
        </p:spPr>
        <p:txBody>
          <a:bodyPr wrap="square" rtlCol="0">
            <a:spAutoFit/>
          </a:bodyPr>
          <a:lstStyle/>
          <a:p>
            <a:pPr algn="ctr">
              <a:lnSpc>
                <a:spcPts val="2520"/>
              </a:lnSpc>
            </a:pPr>
            <a:r>
              <a:rPr lang="en-US" sz="2400" dirty="0">
                <a:solidFill>
                  <a:srgbClr val="414141"/>
                </a:solidFill>
              </a:rPr>
              <a:t>Investeringen, subsidieaanvragen en het pitchen van uw idee</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Het volgende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Goed gedaan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60A8F-95D8-98B8-4071-01BE5D044925}"/>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540A89BE-059F-9F68-9C13-945ECDB5D16D}"/>
              </a:ext>
            </a:extLst>
          </p:cNvPr>
          <p:cNvSpPr>
            <a:spLocks noGrp="1"/>
          </p:cNvSpPr>
          <p:nvPr>
            <p:ph type="body" sz="quarter" idx="17"/>
          </p:nvPr>
        </p:nvSpPr>
        <p:spPr/>
        <p:txBody>
          <a:bodyPr/>
          <a:lstStyle/>
          <a:p>
            <a:r>
              <a:rPr lang="en-IE" dirty="0"/>
              <a:t>04</a:t>
            </a:r>
          </a:p>
        </p:txBody>
      </p:sp>
      <p:sp>
        <p:nvSpPr>
          <p:cNvPr id="15" name="TextBox 14">
            <a:extLst>
              <a:ext uri="{FF2B5EF4-FFF2-40B4-BE49-F238E27FC236}">
                <a16:creationId xmlns:a16="http://schemas.microsoft.com/office/drawing/2014/main" id="{3C263D6E-960F-A720-8394-B7A98D09AAE8}"/>
              </a:ext>
            </a:extLst>
          </p:cNvPr>
          <p:cNvSpPr txBox="1"/>
          <p:nvPr/>
        </p:nvSpPr>
        <p:spPr>
          <a:xfrm>
            <a:off x="347915" y="5161446"/>
            <a:ext cx="11329735" cy="1446550"/>
          </a:xfrm>
          <a:prstGeom prst="rect">
            <a:avLst/>
          </a:prstGeom>
          <a:noFill/>
        </p:spPr>
        <p:txBody>
          <a:bodyPr wrap="square" rtlCol="0">
            <a:spAutoFit/>
          </a:bodyPr>
          <a:lstStyle/>
          <a:p>
            <a:r>
              <a:rPr lang="en-US" sz="2200" dirty="0">
                <a:solidFill>
                  <a:srgbClr val="494949"/>
                </a:solidFill>
              </a:rPr>
              <a:t>De Nederlandse overheid ondersteunt alternatieve toeristische accommodaties door projecten te financieren die duurzame en koolstofarme ervaringen promoten. Deze projecten kunnen glamping, slaapzalen en eco-lodges omvatten. Het doel is om toerisme in minder bezochte gebieden te stimuleren en een meer milieuvriendelijke benadering van reizen te promoten. </a:t>
            </a:r>
            <a:endParaRPr lang="en-IE" sz="2200" dirty="0">
              <a:solidFill>
                <a:srgbClr val="494949"/>
              </a:solidFill>
            </a:endParaRPr>
          </a:p>
        </p:txBody>
      </p:sp>
      <p:sp>
        <p:nvSpPr>
          <p:cNvPr id="14" name="Text Placeholder 8">
            <a:extLst>
              <a:ext uri="{FF2B5EF4-FFF2-40B4-BE49-F238E27FC236}">
                <a16:creationId xmlns:a16="http://schemas.microsoft.com/office/drawing/2014/main" id="{7A1EBFCC-E40E-A107-B764-6996867F9179}"/>
              </a:ext>
            </a:extLst>
          </p:cNvPr>
          <p:cNvSpPr>
            <a:spLocks noGrp="1"/>
          </p:cNvSpPr>
          <p:nvPr>
            <p:ph type="body" sz="quarter" idx="16"/>
          </p:nvPr>
        </p:nvSpPr>
        <p:spPr>
          <a:xfrm>
            <a:off x="352931" y="2422559"/>
            <a:ext cx="5485894" cy="3066422"/>
          </a:xfrm>
        </p:spPr>
        <p:txBody>
          <a:bodyPr>
            <a:normAutofit/>
          </a:bodyPr>
          <a:lstStyle/>
          <a:p>
            <a:r>
              <a:rPr lang="en-IE" sz="4000" b="1" dirty="0"/>
              <a:t>Financieringsmogelijkheden in Nederland</a:t>
            </a:r>
          </a:p>
          <a:p>
            <a:r>
              <a:rPr lang="en-IE" sz="2800" i="1" dirty="0"/>
              <a:t>voor alternatieve toeristische accommodaties</a:t>
            </a:r>
            <a:r>
              <a:rPr lang="en-IE" sz="2800" dirty="0"/>
              <a:t> </a:t>
            </a:r>
          </a:p>
        </p:txBody>
      </p:sp>
      <p:pic>
        <p:nvPicPr>
          <p:cNvPr id="5" name="Picture Placeholder 4" descr="A red white and blue flag&#10;&#10;AI-generated content may be incorrect.">
            <a:extLst>
              <a:ext uri="{FF2B5EF4-FFF2-40B4-BE49-F238E27FC236}">
                <a16:creationId xmlns:a16="http://schemas.microsoft.com/office/drawing/2014/main" id="{1F4C6E64-0E2B-ABC9-8F2D-9E2CA11AC92D}"/>
              </a:ext>
            </a:extLst>
          </p:cNvPr>
          <p:cNvPicPr>
            <a:picLocks noGrp="1" noChangeAspect="1"/>
          </p:cNvPicPr>
          <p:nvPr>
            <p:ph type="pic" sz="quarter" idx="19"/>
          </p:nvPr>
        </p:nvPicPr>
        <p:blipFill>
          <a:blip r:embed="rId2"/>
          <a:srcRect l="1998" r="1998"/>
          <a:stretch>
            <a:fillRect/>
          </a:stretch>
        </p:blipFill>
        <p:spPr/>
      </p:pic>
    </p:spTree>
    <p:extLst>
      <p:ext uri="{BB962C8B-B14F-4D97-AF65-F5344CB8AC3E}">
        <p14:creationId xmlns:p14="http://schemas.microsoft.com/office/powerpoint/2010/main" val="1947116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FA588-99AD-0DF3-9AF6-F8C365FBFAC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36068282-BAFA-B999-F71B-248335E7373A}"/>
              </a:ext>
            </a:extLst>
          </p:cNvPr>
          <p:cNvSpPr>
            <a:spLocks noGrp="1"/>
          </p:cNvSpPr>
          <p:nvPr>
            <p:ph type="body" sz="quarter" idx="18"/>
          </p:nvPr>
        </p:nvSpPr>
        <p:spPr>
          <a:xfrm>
            <a:off x="888235" y="1679408"/>
            <a:ext cx="10351265" cy="3499183"/>
          </a:xfrm>
        </p:spPr>
        <p:txBody>
          <a:bodyPr/>
          <a:lstStyle/>
          <a:p>
            <a:pPr>
              <a:spcAft>
                <a:spcPts val="600"/>
              </a:spcAft>
            </a:pPr>
            <a:r>
              <a:rPr lang="en-US" sz="2400" dirty="0"/>
              <a:t>Nederland richt zich sterk op </a:t>
            </a:r>
            <a:r>
              <a:rPr lang="en-US" sz="2400" b="1" dirty="0"/>
              <a:t>de invoering van schone energie, innovatie op het gebied van duurzaamheid en hoge kwaliteitsnormen voor toerisme</a:t>
            </a:r>
            <a:r>
              <a:rPr lang="en-US" sz="2400" dirty="0"/>
              <a:t>. Bedrijven kunnen gebruikmaken van nationale fiscale stimuleringsregelingen zoals </a:t>
            </a:r>
            <a:r>
              <a:rPr lang="en-US" sz="2400" b="1" dirty="0"/>
              <a:t>MIA/Vamil</a:t>
            </a:r>
            <a:r>
              <a:rPr lang="en-US" sz="2400" dirty="0"/>
              <a:t>, </a:t>
            </a:r>
            <a:r>
              <a:rPr lang="en-US" sz="2400" b="1" dirty="0"/>
              <a:t>de Energie-investeringsaftrek (EIA) </a:t>
            </a:r>
            <a:r>
              <a:rPr lang="en-US" sz="2400" dirty="0"/>
              <a:t>en de </a:t>
            </a:r>
            <a:r>
              <a:rPr lang="en-US" sz="2400" b="1" dirty="0"/>
              <a:t>ISDE-subsidie </a:t>
            </a:r>
            <a:r>
              <a:rPr lang="en-US" sz="2400" dirty="0"/>
              <a:t>om de kosten van groene technologie zoals zonnepanelen, warmtepompen en isolatie te compenseren. </a:t>
            </a:r>
          </a:p>
          <a:p>
            <a:pPr>
              <a:spcAft>
                <a:spcPts val="600"/>
              </a:spcAft>
            </a:pPr>
            <a:endParaRPr lang="en-US" sz="2400" dirty="0"/>
          </a:p>
          <a:p>
            <a:pPr>
              <a:spcAft>
                <a:spcPts val="600"/>
              </a:spcAft>
            </a:pPr>
            <a:r>
              <a:rPr lang="en-US" sz="2400" dirty="0"/>
              <a:t>Daarnaast bieden provinciale fondsen zoals </a:t>
            </a:r>
            <a:r>
              <a:rPr lang="en-US" sz="2400" b="1" dirty="0"/>
              <a:t>het Zeeuws Recreatiefonds </a:t>
            </a:r>
            <a:r>
              <a:rPr lang="en-US" sz="2400" dirty="0"/>
              <a:t>leningen voor innovatie en duurzaamheid in het lokale toerisme. Grotere, innovatieve projecten kunnen ook in aanmerking komen voor EU-structuurfondsen zoals het EFRO via </a:t>
            </a:r>
            <a:r>
              <a:rPr lang="en-US" sz="2400" dirty="0" err="1"/>
              <a:t>programma's </a:t>
            </a:r>
            <a:r>
              <a:rPr lang="en-US" sz="2400" dirty="0"/>
              <a:t>zoals </a:t>
            </a:r>
            <a:r>
              <a:rPr lang="en-US" sz="2400" b="1" dirty="0" err="1"/>
              <a:t>OPZuid</a:t>
            </a:r>
            <a:r>
              <a:rPr lang="en-US" sz="2400" dirty="0"/>
              <a:t>.</a:t>
            </a:r>
          </a:p>
          <a:p>
            <a:pPr>
              <a:spcAft>
                <a:spcPts val="600"/>
              </a:spcAft>
            </a:pPr>
            <a:endParaRPr lang="en-IE" sz="2400" dirty="0"/>
          </a:p>
        </p:txBody>
      </p:sp>
      <p:sp>
        <p:nvSpPr>
          <p:cNvPr id="6" name="Text Placeholder 5">
            <a:extLst>
              <a:ext uri="{FF2B5EF4-FFF2-40B4-BE49-F238E27FC236}">
                <a16:creationId xmlns:a16="http://schemas.microsoft.com/office/drawing/2014/main" id="{06FA0747-FF90-22D6-0634-7AB6F063CA55}"/>
              </a:ext>
            </a:extLst>
          </p:cNvPr>
          <p:cNvSpPr>
            <a:spLocks noGrp="1"/>
          </p:cNvSpPr>
          <p:nvPr>
            <p:ph type="body" sz="quarter" idx="16"/>
          </p:nvPr>
        </p:nvSpPr>
        <p:spPr>
          <a:xfrm>
            <a:off x="788656" y="158725"/>
            <a:ext cx="10614687" cy="803654"/>
          </a:xfrm>
        </p:spPr>
        <p:txBody>
          <a:bodyPr/>
          <a:lstStyle/>
          <a:p>
            <a:r>
              <a:rPr lang="en-IE" sz="3200" dirty="0"/>
              <a:t>Inleiding: </a:t>
            </a:r>
            <a:r>
              <a:rPr lang="en-IE" sz="3200" b="0" dirty="0"/>
              <a:t>financieringsprioriteiten van Nederland</a:t>
            </a:r>
          </a:p>
          <a:p>
            <a:endParaRPr lang="en-IE" sz="3200" dirty="0"/>
          </a:p>
        </p:txBody>
      </p:sp>
      <p:sp>
        <p:nvSpPr>
          <p:cNvPr id="8" name="Text Placeholder 7">
            <a:extLst>
              <a:ext uri="{FF2B5EF4-FFF2-40B4-BE49-F238E27FC236}">
                <a16:creationId xmlns:a16="http://schemas.microsoft.com/office/drawing/2014/main" id="{6EB8036A-D1B8-48C8-1CBE-BFB682C077C1}"/>
              </a:ext>
            </a:extLst>
          </p:cNvPr>
          <p:cNvSpPr>
            <a:spLocks noGrp="1"/>
          </p:cNvSpPr>
          <p:nvPr>
            <p:ph type="body" sz="quarter" idx="19"/>
          </p:nvPr>
        </p:nvSpPr>
        <p:spPr>
          <a:xfrm>
            <a:off x="802510" y="770435"/>
            <a:ext cx="10614687" cy="803654"/>
          </a:xfrm>
        </p:spPr>
        <p:txBody>
          <a:bodyPr/>
          <a:lstStyle/>
          <a:p>
            <a:r>
              <a:rPr lang="en-IE" dirty="0"/>
              <a:t>Toepassing van schone energie, duurzaamheid en innovatie, hoge kwaliteitsnormen voor toerisme, milieuefficiëntie en slimme infrastructuur.</a:t>
            </a:r>
          </a:p>
        </p:txBody>
      </p:sp>
    </p:spTree>
    <p:extLst>
      <p:ext uri="{BB962C8B-B14F-4D97-AF65-F5344CB8AC3E}">
        <p14:creationId xmlns:p14="http://schemas.microsoft.com/office/powerpoint/2010/main" val="4292116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8C024-99A2-BE2D-01AA-B04BF4477C9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9C4A4C2-85E4-658A-7FA9-0CE7551D4380}"/>
              </a:ext>
            </a:extLst>
          </p:cNvPr>
          <p:cNvSpPr>
            <a:spLocks noGrp="1"/>
          </p:cNvSpPr>
          <p:nvPr>
            <p:ph type="body" sz="quarter" idx="18"/>
          </p:nvPr>
        </p:nvSpPr>
        <p:spPr>
          <a:xfrm>
            <a:off x="802510" y="1679408"/>
            <a:ext cx="10294115" cy="3499183"/>
          </a:xfrm>
        </p:spPr>
        <p:txBody>
          <a:bodyPr/>
          <a:lstStyle/>
          <a:p>
            <a:pPr>
              <a:spcAft>
                <a:spcPts val="1200"/>
              </a:spcAft>
            </a:pPr>
            <a:r>
              <a:rPr lang="en-US" sz="2400" dirty="0"/>
              <a:t>Om in aanmerking te komen voor Nederlandse financiering, moeten bedrijven aantonen dat ze zich inzetten voor </a:t>
            </a:r>
            <a:r>
              <a:rPr lang="en-US" sz="2400" b="1" dirty="0"/>
              <a:t>milieu-efficiëntie, slimme infrastructuur en innovatie</a:t>
            </a:r>
            <a:r>
              <a:rPr lang="en-US" sz="2400" dirty="0"/>
              <a:t>. Glampinglocaties of historische accommodaties die hernieuwbare systemen en digitale bezoekershulpmiddelen (bijv. boekingsapps, energiedashboards) installeren, komen bijzonder goed in aanmerking. </a:t>
            </a:r>
          </a:p>
          <a:p>
            <a:pPr>
              <a:spcAft>
                <a:spcPts val="1200"/>
              </a:spcAft>
            </a:pPr>
            <a:r>
              <a:rPr lang="en-US" sz="2400" dirty="0"/>
              <a:t>Financiers in Nederland </a:t>
            </a:r>
            <a:r>
              <a:rPr lang="en-US" sz="2400" b="1" dirty="0"/>
              <a:t>hechten veel waarde aan gegevens, </a:t>
            </a:r>
            <a:r>
              <a:rPr lang="en-US" sz="2400" dirty="0"/>
              <a:t>dus wees specifiek over uw </a:t>
            </a:r>
            <a:r>
              <a:rPr lang="en-US" sz="2400" b="1" dirty="0"/>
              <a:t>duurzaamheidscijfers </a:t>
            </a:r>
            <a:r>
              <a:rPr lang="en-US" sz="2400" dirty="0"/>
              <a:t>en energiebesparingen. </a:t>
            </a:r>
            <a:r>
              <a:rPr lang="en-US" sz="2400" dirty="0" err="1"/>
              <a:t>Benadruk </a:t>
            </a:r>
            <a:r>
              <a:rPr lang="en-US" sz="2400" dirty="0"/>
              <a:t>hoe uw project </a:t>
            </a:r>
            <a:r>
              <a:rPr lang="en-US" sz="2400" b="1" dirty="0"/>
              <a:t>de uitstoot </a:t>
            </a:r>
            <a:r>
              <a:rPr lang="en-US" sz="2400" dirty="0"/>
              <a:t>zal </a:t>
            </a:r>
            <a:r>
              <a:rPr lang="en-US" sz="2400" b="1" dirty="0"/>
              <a:t>verminderen</a:t>
            </a:r>
            <a:r>
              <a:rPr lang="en-US" sz="2400" dirty="0"/>
              <a:t>, de </a:t>
            </a:r>
            <a:r>
              <a:rPr lang="en-US" sz="2400" b="1" dirty="0"/>
              <a:t>bezoekerservaring</a:t>
            </a:r>
            <a:r>
              <a:rPr lang="en-US" sz="2400" dirty="0"/>
              <a:t> zal verbeteren en </a:t>
            </a:r>
            <a:r>
              <a:rPr lang="en-US" sz="2400" b="1" dirty="0"/>
              <a:t>het regionale toerisme </a:t>
            </a:r>
            <a:r>
              <a:rPr lang="en-US" sz="2400" dirty="0"/>
              <a:t>zal ondersteunen</a:t>
            </a:r>
            <a:r>
              <a:rPr lang="en-US" sz="2400" b="1" dirty="0"/>
              <a:t>. </a:t>
            </a:r>
          </a:p>
          <a:p>
            <a:pPr>
              <a:spcAft>
                <a:spcPts val="1200"/>
              </a:spcAft>
            </a:pPr>
            <a:r>
              <a:rPr lang="en-US" sz="2400" b="1" dirty="0"/>
              <a:t>Samenwerking met lokale gemeenten </a:t>
            </a:r>
            <a:r>
              <a:rPr lang="en-US" sz="2400" dirty="0"/>
              <a:t>of </a:t>
            </a:r>
            <a:r>
              <a:rPr lang="en-US" sz="2400" b="1" dirty="0"/>
              <a:t>innovatiehubs </a:t>
            </a:r>
            <a:r>
              <a:rPr lang="en-US" sz="2400" dirty="0"/>
              <a:t>versterkt uw zaak ook.</a:t>
            </a:r>
          </a:p>
          <a:p>
            <a:pPr>
              <a:spcAft>
                <a:spcPts val="1200"/>
              </a:spcAft>
            </a:pPr>
            <a:endParaRPr lang="en-IE" sz="2400" dirty="0"/>
          </a:p>
        </p:txBody>
      </p:sp>
      <p:sp>
        <p:nvSpPr>
          <p:cNvPr id="6" name="Text Placeholder 5">
            <a:extLst>
              <a:ext uri="{FF2B5EF4-FFF2-40B4-BE49-F238E27FC236}">
                <a16:creationId xmlns:a16="http://schemas.microsoft.com/office/drawing/2014/main" id="{56D8013C-A339-095C-ABEE-2A9717AA2C4A}"/>
              </a:ext>
            </a:extLst>
          </p:cNvPr>
          <p:cNvSpPr>
            <a:spLocks noGrp="1"/>
          </p:cNvSpPr>
          <p:nvPr>
            <p:ph type="body" sz="quarter" idx="16"/>
          </p:nvPr>
        </p:nvSpPr>
        <p:spPr>
          <a:xfrm>
            <a:off x="788656" y="158725"/>
            <a:ext cx="10614687" cy="803654"/>
          </a:xfrm>
        </p:spPr>
        <p:txBody>
          <a:bodyPr/>
          <a:lstStyle/>
          <a:p>
            <a:r>
              <a:rPr lang="en-IE" sz="3200" dirty="0"/>
              <a:t>Inleiding: </a:t>
            </a:r>
            <a:r>
              <a:rPr lang="en-IE" sz="3200" b="0" dirty="0"/>
              <a:t>financieringsprioriteiten van Nederland</a:t>
            </a:r>
          </a:p>
          <a:p>
            <a:endParaRPr lang="en-IE" sz="3200" dirty="0"/>
          </a:p>
        </p:txBody>
      </p:sp>
    </p:spTree>
    <p:extLst>
      <p:ext uri="{BB962C8B-B14F-4D97-AF65-F5344CB8AC3E}">
        <p14:creationId xmlns:p14="http://schemas.microsoft.com/office/powerpoint/2010/main" val="2572783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BFD5F-86C0-E4BD-C300-DA52D9B7C77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43158EA-0827-979C-807E-9337A3519282}"/>
              </a:ext>
            </a:extLst>
          </p:cNvPr>
          <p:cNvSpPr>
            <a:spLocks noGrp="1"/>
          </p:cNvSpPr>
          <p:nvPr>
            <p:ph type="body" sz="quarter" idx="18"/>
          </p:nvPr>
        </p:nvSpPr>
        <p:spPr>
          <a:xfrm>
            <a:off x="716805" y="1092071"/>
            <a:ext cx="10708219" cy="1383296"/>
          </a:xfrm>
        </p:spPr>
        <p:txBody>
          <a:bodyPr/>
          <a:lstStyle/>
          <a:p>
            <a:pPr marL="0" indent="0">
              <a:spcAft>
                <a:spcPts val="600"/>
              </a:spcAft>
            </a:pPr>
            <a:r>
              <a:rPr lang="en-US" sz="1800" b="1" dirty="0"/>
              <a:t>Nederland </a:t>
            </a:r>
            <a:r>
              <a:rPr lang="en-US" sz="1800" dirty="0"/>
              <a:t>biedt verschillende ondersteuningsmechanismen die zijn afgestemd op kleine ondernemers en duurzaam toerisme. Hieronder vindt u de belangrijkste mechanismen en hoe deze alternatieve accommodaties, zoals glamping, eco-lodges of herbestemde landelijke ruimtes, kunnen helpen.</a:t>
            </a:r>
          </a:p>
        </p:txBody>
      </p:sp>
      <p:sp>
        <p:nvSpPr>
          <p:cNvPr id="4" name="Text Placeholder 3">
            <a:extLst>
              <a:ext uri="{FF2B5EF4-FFF2-40B4-BE49-F238E27FC236}">
                <a16:creationId xmlns:a16="http://schemas.microsoft.com/office/drawing/2014/main" id="{3D982CC2-55F8-DA5E-7287-3FF422575B0C}"/>
              </a:ext>
            </a:extLst>
          </p:cNvPr>
          <p:cNvSpPr>
            <a:spLocks noGrp="1"/>
          </p:cNvSpPr>
          <p:nvPr>
            <p:ph type="body" sz="quarter" idx="16"/>
          </p:nvPr>
        </p:nvSpPr>
        <p:spPr>
          <a:xfrm>
            <a:off x="788656" y="355982"/>
            <a:ext cx="10614687" cy="803654"/>
          </a:xfrm>
        </p:spPr>
        <p:txBody>
          <a:bodyPr/>
          <a:lstStyle/>
          <a:p>
            <a:pPr>
              <a:lnSpc>
                <a:spcPct val="100000"/>
              </a:lnSpc>
            </a:pPr>
            <a:r>
              <a:rPr lang="en-US" dirty="0" err="1">
                <a:solidFill>
                  <a:srgbClr val="EC7C69"/>
                </a:solidFill>
              </a:rPr>
              <a:t>Qredits</a:t>
            </a:r>
            <a:r>
              <a:rPr lang="en-US" dirty="0">
                <a:solidFill>
                  <a:srgbClr val="EC7C69"/>
                </a:solidFill>
              </a:rPr>
              <a:t>, Impact Driven Banks &amp; BMKB-regeling</a:t>
            </a:r>
            <a:endParaRPr lang="en-IE" dirty="0">
              <a:solidFill>
                <a:srgbClr val="EC7C69"/>
              </a:solidFill>
            </a:endParaRPr>
          </a:p>
        </p:txBody>
      </p:sp>
      <p:cxnSp>
        <p:nvCxnSpPr>
          <p:cNvPr id="2" name="Straight Connector 1">
            <a:extLst>
              <a:ext uri="{FF2B5EF4-FFF2-40B4-BE49-F238E27FC236}">
                <a16:creationId xmlns:a16="http://schemas.microsoft.com/office/drawing/2014/main" id="{4BCBB7D6-7C6F-5D73-89D7-8B3E822189DC}"/>
              </a:ext>
            </a:extLst>
          </p:cNvPr>
          <p:cNvCxnSpPr>
            <a:cxnSpLocks/>
          </p:cNvCxnSpPr>
          <p:nvPr/>
        </p:nvCxnSpPr>
        <p:spPr>
          <a:xfrm>
            <a:off x="61914" y="10699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B483A52-26AC-5050-26CE-79A1FD256D26}"/>
              </a:ext>
            </a:extLst>
          </p:cNvPr>
          <p:cNvGrpSpPr/>
          <p:nvPr/>
        </p:nvGrpSpPr>
        <p:grpSpPr>
          <a:xfrm>
            <a:off x="828098" y="2242685"/>
            <a:ext cx="10868176" cy="4510542"/>
            <a:chOff x="2034540" y="947870"/>
            <a:chExt cx="5454433" cy="4957892"/>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6CBA7B5E-B864-2945-54BD-F2798B7A1876}"/>
                </a:ext>
              </a:extLst>
            </p:cNvPr>
            <p:cNvSpPr/>
            <p:nvPr/>
          </p:nvSpPr>
          <p:spPr>
            <a:xfrm>
              <a:off x="2034540" y="947870"/>
              <a:ext cx="2631223" cy="850992"/>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b="1" kern="1200" dirty="0" err="1"/>
                <a:t>Qredits</a:t>
              </a:r>
              <a:endParaRPr lang="en-GB" b="1" kern="1200" dirty="0"/>
            </a:p>
          </p:txBody>
        </p:sp>
        <p:sp>
          <p:nvSpPr>
            <p:cNvPr id="14" name="Freeform: Shape 13">
              <a:extLst>
                <a:ext uri="{FF2B5EF4-FFF2-40B4-BE49-F238E27FC236}">
                  <a16:creationId xmlns:a16="http://schemas.microsoft.com/office/drawing/2014/main" id="{DDAFC1D6-5376-4B4B-9C2A-FBF62056991E}"/>
                </a:ext>
              </a:extLst>
            </p:cNvPr>
            <p:cNvSpPr/>
            <p:nvPr/>
          </p:nvSpPr>
          <p:spPr>
            <a:xfrm>
              <a:off x="2034540" y="1798862"/>
              <a:ext cx="2631223" cy="4014243"/>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a:spcAft>
                  <a:spcPts val="600"/>
                </a:spcAft>
              </a:pPr>
              <a:r>
                <a:rPr lang="en-US" b="1" dirty="0" err="1">
                  <a:solidFill>
                    <a:srgbClr val="494949"/>
                  </a:solidFill>
                </a:rPr>
                <a:t>Qredits </a:t>
              </a:r>
              <a:r>
                <a:rPr lang="en-US" dirty="0">
                  <a:solidFill>
                    <a:srgbClr val="494949"/>
                  </a:solidFill>
                </a:rPr>
                <a:t>is een non-profit kredietverstrekker voor ondernemers. Ontworpen voor kleine start-ups die mogelijk niet in aanmerking komen voor bankkrediet. </a:t>
              </a:r>
            </a:p>
            <a:p>
              <a:pPr>
                <a:spcAft>
                  <a:spcPts val="600"/>
                </a:spcAft>
              </a:pPr>
              <a:r>
                <a:rPr lang="en-US" dirty="0" err="1">
                  <a:solidFill>
                    <a:srgbClr val="494949"/>
                  </a:solidFill>
                  <a:hlinkClick r:id="rId2">
                    <a:extLst>
                      <a:ext uri="{A12FA001-AC4F-418D-AE19-62706E023703}">
                        <ahyp:hlinkClr xmlns:ahyp="http://schemas.microsoft.com/office/drawing/2018/hyperlinkcolor" val="tx"/>
                      </a:ext>
                    </a:extLst>
                  </a:hlinkClick>
                </a:rPr>
                <a:t>Qredits </a:t>
              </a:r>
              <a:r>
                <a:rPr lang="en-US" i="1" dirty="0">
                  <a:solidFill>
                    <a:srgbClr val="494949"/>
                  </a:solidFill>
                </a:rPr>
                <a:t>is </a:t>
              </a:r>
              <a:r>
                <a:rPr lang="en-US" dirty="0">
                  <a:solidFill>
                    <a:srgbClr val="494949"/>
                  </a:solidFill>
                </a:rPr>
                <a:t>de belangrijkste microfinancieringsinstelling in Nederland en biedt zakelijke leningen van € 5.000 tot € 250.000.  Biedt </a:t>
              </a:r>
              <a:r>
                <a:rPr lang="en-US" b="1" dirty="0">
                  <a:solidFill>
                    <a:srgbClr val="494949"/>
                  </a:solidFill>
                </a:rPr>
                <a:t>microkredieten tot € 50.000 </a:t>
              </a:r>
              <a:r>
                <a:rPr lang="en-US" dirty="0">
                  <a:solidFill>
                    <a:srgbClr val="494949"/>
                  </a:solidFill>
                </a:rPr>
                <a:t>voor opstartkosten, renovaties of de ontwikkeling van eco-accommodaties. </a:t>
              </a:r>
              <a:r>
                <a:rPr lang="en-US" dirty="0" err="1">
                  <a:solidFill>
                    <a:srgbClr val="494949"/>
                  </a:solidFill>
                </a:rPr>
                <a:t>Qredits </a:t>
              </a:r>
              <a:r>
                <a:rPr lang="en-US" dirty="0">
                  <a:solidFill>
                    <a:srgbClr val="494949"/>
                  </a:solidFill>
                </a:rPr>
                <a:t>biedt ook mentoring en heeft een start-upacademie. </a:t>
              </a:r>
              <a:endParaRPr lang="en-GB" kern="1200" dirty="0"/>
            </a:p>
          </p:txBody>
        </p:sp>
        <p:sp>
          <p:nvSpPr>
            <p:cNvPr id="15" name="Freeform: Shape 14">
              <a:extLst>
                <a:ext uri="{FF2B5EF4-FFF2-40B4-BE49-F238E27FC236}">
                  <a16:creationId xmlns:a16="http://schemas.microsoft.com/office/drawing/2014/main" id="{F9E627F7-4829-ACA5-CCFA-7856F7CFAE3C}"/>
                </a:ext>
              </a:extLst>
            </p:cNvPr>
            <p:cNvSpPr/>
            <p:nvPr/>
          </p:nvSpPr>
          <p:spPr>
            <a:xfrm>
              <a:off x="4778739" y="947872"/>
              <a:ext cx="2710234" cy="850990"/>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b="1" kern="1200" dirty="0"/>
                <a:t>Impactgedreven banken</a:t>
              </a:r>
            </a:p>
          </p:txBody>
        </p:sp>
        <p:sp>
          <p:nvSpPr>
            <p:cNvPr id="16" name="Freeform: Shape 15">
              <a:extLst>
                <a:ext uri="{FF2B5EF4-FFF2-40B4-BE49-F238E27FC236}">
                  <a16:creationId xmlns:a16="http://schemas.microsoft.com/office/drawing/2014/main" id="{2941F381-82E5-FAF1-488A-90878D1FD12A}"/>
                </a:ext>
              </a:extLst>
            </p:cNvPr>
            <p:cNvSpPr/>
            <p:nvPr/>
          </p:nvSpPr>
          <p:spPr>
            <a:xfrm>
              <a:off x="4778739" y="1798863"/>
              <a:ext cx="2710234" cy="410689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a:spcAft>
                  <a:spcPts val="600"/>
                </a:spcAft>
              </a:pPr>
              <a:r>
                <a:rPr lang="en-US" dirty="0">
                  <a:solidFill>
                    <a:srgbClr val="494949"/>
                  </a:solidFill>
                </a:rPr>
                <a:t>Het Europees Investeringsfonds (EIF) en impactgedreven banken, zoals ING en Rabobank, nemen deel aan de BMKB-regeling, een kredietgarantieregeling van de overheid voor het MKB. Deze regeling helpt kleine en middelgrote ondernemingen die geen onderpand hebben en geen banklening kunnen krijgen, door 75% van het geleende bedrag te garanderen, met verlenging </a:t>
              </a:r>
              <a:r>
                <a:rPr lang="en-US" dirty="0">
                  <a:solidFill>
                    <a:srgbClr val="494949"/>
                  </a:solidFill>
                  <a:hlinkClick r:id="rId3">
                    <a:extLst>
                      <a:ext uri="{A12FA001-AC4F-418D-AE19-62706E023703}">
                        <ahyp:hlinkClr xmlns:ahyp="http://schemas.microsoft.com/office/drawing/2018/hyperlinkcolor" val="tx"/>
                      </a:ext>
                    </a:extLst>
                  </a:hlinkClick>
                </a:rPr>
                <a:t>tot juni 2027</a:t>
              </a:r>
              <a:r>
                <a:rPr lang="en-US" dirty="0">
                  <a:solidFill>
                    <a:srgbClr val="494949"/>
                  </a:solidFill>
                </a:rPr>
                <a:t>. De regeling is niet winstgedreven, dus de nadruk ligt op het mogelijk maken van ondernemerschap in plaats van </a:t>
              </a:r>
              <a:r>
                <a:rPr lang="en-US" dirty="0" err="1">
                  <a:solidFill>
                    <a:srgbClr val="494949"/>
                  </a:solidFill>
                </a:rPr>
                <a:t>het maximaliseren </a:t>
              </a:r>
              <a:r>
                <a:rPr lang="en-US" dirty="0">
                  <a:solidFill>
                    <a:srgbClr val="494949"/>
                  </a:solidFill>
                </a:rPr>
                <a:t>van het rendement. Vergelijk rentetarieven en voorwaarden.</a:t>
              </a:r>
            </a:p>
          </p:txBody>
        </p:sp>
      </p:grpSp>
      <p:grpSp>
        <p:nvGrpSpPr>
          <p:cNvPr id="3" name="Group 2">
            <a:extLst>
              <a:ext uri="{FF2B5EF4-FFF2-40B4-BE49-F238E27FC236}">
                <a16:creationId xmlns:a16="http://schemas.microsoft.com/office/drawing/2014/main" id="{2E7E43A9-D86F-6601-52FD-FBB242CE5E00}"/>
              </a:ext>
            </a:extLst>
          </p:cNvPr>
          <p:cNvGrpSpPr/>
          <p:nvPr/>
        </p:nvGrpSpPr>
        <p:grpSpPr>
          <a:xfrm>
            <a:off x="1312999" y="2155119"/>
            <a:ext cx="720000" cy="800041"/>
            <a:chOff x="1016000" y="1024973"/>
            <a:chExt cx="1016000" cy="1128947"/>
          </a:xfrm>
        </p:grpSpPr>
        <p:sp>
          <p:nvSpPr>
            <p:cNvPr id="7" name="Oval 6">
              <a:extLst>
                <a:ext uri="{FF2B5EF4-FFF2-40B4-BE49-F238E27FC236}">
                  <a16:creationId xmlns:a16="http://schemas.microsoft.com/office/drawing/2014/main" id="{CA909C92-405F-2FC3-8AFD-32B2706721F6}"/>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348FA9C1-C048-06DA-91C6-2E7547AB521E}"/>
                </a:ext>
              </a:extLst>
            </p:cNvPr>
            <p:cNvSpPr txBox="1"/>
            <p:nvPr/>
          </p:nvSpPr>
          <p:spPr>
            <a:xfrm>
              <a:off x="1028700" y="1024973"/>
              <a:ext cx="971551" cy="52116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b="1" dirty="0">
                  <a:solidFill>
                    <a:schemeClr val="bg1"/>
                  </a:solidFill>
                </a:rPr>
                <a:t>1</a:t>
              </a:r>
            </a:p>
          </p:txBody>
        </p:sp>
      </p:grpSp>
      <p:grpSp>
        <p:nvGrpSpPr>
          <p:cNvPr id="11" name="Group 10">
            <a:extLst>
              <a:ext uri="{FF2B5EF4-FFF2-40B4-BE49-F238E27FC236}">
                <a16:creationId xmlns:a16="http://schemas.microsoft.com/office/drawing/2014/main" id="{102287F6-85A1-9B49-89B6-8F08A6ED5097}"/>
              </a:ext>
            </a:extLst>
          </p:cNvPr>
          <p:cNvGrpSpPr/>
          <p:nvPr/>
        </p:nvGrpSpPr>
        <p:grpSpPr>
          <a:xfrm>
            <a:off x="6688064" y="2155118"/>
            <a:ext cx="720000" cy="800041"/>
            <a:chOff x="1016000" y="1024973"/>
            <a:chExt cx="1016000" cy="1128947"/>
          </a:xfrm>
        </p:grpSpPr>
        <p:sp>
          <p:nvSpPr>
            <p:cNvPr id="17" name="Oval 16">
              <a:extLst>
                <a:ext uri="{FF2B5EF4-FFF2-40B4-BE49-F238E27FC236}">
                  <a16:creationId xmlns:a16="http://schemas.microsoft.com/office/drawing/2014/main" id="{8516450F-AE85-A015-3540-B2A70BF33A4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F167F641-AF2E-F946-5B6F-3434AC163DF9}"/>
                </a:ext>
              </a:extLst>
            </p:cNvPr>
            <p:cNvSpPr txBox="1"/>
            <p:nvPr/>
          </p:nvSpPr>
          <p:spPr>
            <a:xfrm>
              <a:off x="1028700" y="1024973"/>
              <a:ext cx="971551" cy="52116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b="1" dirty="0">
                  <a:solidFill>
                    <a:schemeClr val="bg1"/>
                  </a:solidFill>
                </a:rPr>
                <a:t>2</a:t>
              </a:r>
            </a:p>
          </p:txBody>
        </p:sp>
      </p:grpSp>
    </p:spTree>
    <p:extLst>
      <p:ext uri="{BB962C8B-B14F-4D97-AF65-F5344CB8AC3E}">
        <p14:creationId xmlns:p14="http://schemas.microsoft.com/office/powerpoint/2010/main" val="2319179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B7B2D-5DA7-3D41-E497-35171C491ED1}"/>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A32F1CF1-38A9-C35E-BA9B-9B149751E2AD}"/>
              </a:ext>
            </a:extLst>
          </p:cNvPr>
          <p:cNvSpPr/>
          <p:nvPr/>
        </p:nvSpPr>
        <p:spPr>
          <a:xfrm>
            <a:off x="1066800" y="1367812"/>
            <a:ext cx="10154578" cy="506156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2DDDBE3-E58F-C82E-CE85-6527DBA0A8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61F4AA31-45B6-9036-934C-546658CB14BB}"/>
              </a:ext>
            </a:extLst>
          </p:cNvPr>
          <p:cNvSpPr txBox="1">
            <a:spLocks/>
          </p:cNvSpPr>
          <p:nvPr/>
        </p:nvSpPr>
        <p:spPr>
          <a:xfrm>
            <a:off x="1960932" y="1613165"/>
            <a:ext cx="8804812"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E96751"/>
                </a:solidFill>
              </a:rPr>
              <a:t>Doelstelling: </a:t>
            </a:r>
            <a:r>
              <a:rPr lang="en-IE" sz="2000" b="1" dirty="0">
                <a:solidFill>
                  <a:srgbClr val="494949"/>
                </a:solidFill>
              </a:rPr>
              <a:t>LEADER/GLB Management Consultancy </a:t>
            </a:r>
            <a:r>
              <a:rPr lang="en-IE" sz="2000" dirty="0">
                <a:solidFill>
                  <a:srgbClr val="494949"/>
                </a:solidFill>
              </a:rPr>
              <a:t>financiert door de gemeenschap geleide projecten (vaak</a:t>
            </a:r>
            <a:r>
              <a:rPr lang="en-IE" sz="2000" b="1" dirty="0">
                <a:solidFill>
                  <a:srgbClr val="494949"/>
                </a:solidFill>
              </a:rPr>
              <a:t> 50% cofinanciering</a:t>
            </a:r>
            <a:r>
              <a:rPr lang="en-IE" sz="2000" dirty="0">
                <a:solidFill>
                  <a:srgbClr val="494949"/>
                </a:solidFill>
              </a:rPr>
              <a:t>). Deze subsidies kunnen worden gebruikt voor wandelpaden, bezoekersfaciliteiten, hernieuwbare energie ter plaatse, herstel van habitats of culturele installaties die toeristen aantrekken. </a:t>
            </a:r>
          </a:p>
          <a:p>
            <a:pPr marL="0" indent="0">
              <a:spcAft>
                <a:spcPts val="600"/>
              </a:spcAft>
            </a:pPr>
            <a:r>
              <a:rPr lang="en-IE" sz="2000" dirty="0">
                <a:solidFill>
                  <a:srgbClr val="494949"/>
                </a:solidFill>
              </a:rPr>
              <a:t>Zo heeft een project voor </a:t>
            </a:r>
            <a:r>
              <a:rPr lang="en-IE" sz="2000" i="1" dirty="0"/>
              <a:t>een '</a:t>
            </a:r>
            <a:r>
              <a:rPr lang="en-IE" sz="2000" i="1" dirty="0" err="1">
                <a:solidFill>
                  <a:srgbClr val="E96751"/>
                </a:solidFill>
                <a:hlinkClick r:id="rId5">
                  <a:extLst>
                    <a:ext uri="{A12FA001-AC4F-418D-AE19-62706E023703}">
                      <ahyp:hlinkClr xmlns:ahyp="http://schemas.microsoft.com/office/drawing/2018/hyperlinkcolor" val="tx"/>
                    </a:ext>
                  </a:extLst>
                </a:hlinkClick>
              </a:rPr>
              <a:t>Natuur Educatie </a:t>
            </a:r>
            <a:r>
              <a:rPr lang="en-IE" sz="2000" i="1" dirty="0"/>
              <a:t>Tuin' </a:t>
            </a:r>
            <a:r>
              <a:rPr lang="en-IE" sz="2000" dirty="0">
                <a:solidFill>
                  <a:srgbClr val="494949"/>
                </a:solidFill>
              </a:rPr>
              <a:t>in </a:t>
            </a:r>
            <a:r>
              <a:rPr lang="en-IE" sz="2000" dirty="0" err="1">
                <a:solidFill>
                  <a:srgbClr val="494949"/>
                </a:solidFill>
              </a:rPr>
              <a:t>Leudal </a:t>
            </a:r>
            <a:r>
              <a:rPr lang="en-IE" sz="2000" dirty="0">
                <a:solidFill>
                  <a:srgbClr val="494949"/>
                </a:solidFill>
              </a:rPr>
              <a:t>(Limburg) onlangs LEADER-steun gekregen </a:t>
            </a:r>
            <a:r>
              <a:rPr lang="en-IE" sz="2000" b="1" dirty="0">
                <a:solidFill>
                  <a:srgbClr val="494949"/>
                </a:solidFill>
              </a:rPr>
              <a:t>(55% financiering) </a:t>
            </a:r>
            <a:r>
              <a:rPr lang="en-IE" sz="2000" dirty="0">
                <a:solidFill>
                  <a:srgbClr val="494949"/>
                </a:solidFill>
              </a:rPr>
              <a:t>voor een natuureducatieve tuin. </a:t>
            </a:r>
          </a:p>
          <a:p>
            <a:pPr marL="0" indent="0">
              <a:spcAft>
                <a:spcPts val="600"/>
              </a:spcAft>
            </a:pPr>
            <a:r>
              <a:rPr lang="en-US" sz="2000" b="1" dirty="0">
                <a:solidFill>
                  <a:srgbClr val="494949"/>
                </a:solidFill>
              </a:rPr>
              <a:t>LEADER &amp; provinciale subsidies: </a:t>
            </a:r>
            <a:r>
              <a:rPr lang="en-US" sz="2000" dirty="0">
                <a:solidFill>
                  <a:srgbClr val="494949"/>
                </a:solidFill>
              </a:rPr>
              <a:t>Plattelandsgebieden in Nederland komen in aanmerking voor </a:t>
            </a:r>
            <a:r>
              <a:rPr lang="en-US" sz="2000" dirty="0">
                <a:solidFill>
                  <a:srgbClr val="E96751"/>
                </a:solidFill>
                <a:hlinkClick r:id="rId6">
                  <a:extLst>
                    <a:ext uri="{A12FA001-AC4F-418D-AE19-62706E023703}">
                      <ahyp:hlinkClr xmlns:ahyp="http://schemas.microsoft.com/office/drawing/2018/hyperlinkcolor" val="tx"/>
                    </a:ext>
                  </a:extLst>
                </a:hlinkClick>
              </a:rPr>
              <a:t>LEADER </a:t>
            </a:r>
            <a:r>
              <a:rPr lang="en-US" sz="2000" dirty="0">
                <a:solidFill>
                  <a:srgbClr val="494949"/>
                </a:solidFill>
              </a:rPr>
              <a:t>als onderdeel van het POP3/POP4-programma voor plattelandsontwikkeling. Elke provincie heeft zijn eigen LEADER-oproepen. </a:t>
            </a:r>
          </a:p>
          <a:p>
            <a:pPr marL="0" indent="0">
              <a:spcAft>
                <a:spcPts val="600"/>
              </a:spcAft>
            </a:pPr>
            <a:r>
              <a:rPr lang="en-US" sz="2000" dirty="0">
                <a:solidFill>
                  <a:srgbClr val="E96751"/>
                </a:solidFill>
              </a:rPr>
              <a:t>LEADERS in Friesland of Zeeland kunnen 50% subsidies tot ongeveer € 100.000 aanbieden </a:t>
            </a:r>
            <a:r>
              <a:rPr lang="en-US" sz="2000" dirty="0">
                <a:solidFill>
                  <a:srgbClr val="494949"/>
                </a:solidFill>
              </a:rPr>
              <a:t>voor projecten die de plattelandseconomie stimuleren </a:t>
            </a:r>
            <a:r>
              <a:rPr lang="en-US" sz="2000" dirty="0"/>
              <a:t>– </a:t>
            </a:r>
            <a:r>
              <a:rPr lang="en-US" sz="2000" dirty="0">
                <a:solidFill>
                  <a:srgbClr val="E96751"/>
                </a:solidFill>
                <a:hlinkClick r:id="rId7">
                  <a:extLst>
                    <a:ext uri="{A12FA001-AC4F-418D-AE19-62706E023703}">
                      <ahyp:hlinkClr xmlns:ahyp="http://schemas.microsoft.com/office/drawing/2018/hyperlinkcolor" val="tx"/>
                    </a:ext>
                  </a:extLst>
                </a:hlinkClick>
              </a:rPr>
              <a:t>toerisme en recreatie </a:t>
            </a:r>
            <a:r>
              <a:rPr lang="en-US" sz="2000" dirty="0"/>
              <a:t>zijn </a:t>
            </a:r>
            <a:r>
              <a:rPr lang="en-US" sz="2000" dirty="0">
                <a:solidFill>
                  <a:srgbClr val="494949"/>
                </a:solidFill>
              </a:rPr>
              <a:t>vaak prioritaire thema's. Kijk op de website </a:t>
            </a:r>
            <a:r>
              <a:rPr lang="en-US" sz="2000" dirty="0"/>
              <a:t>"</a:t>
            </a:r>
            <a:r>
              <a:rPr lang="en-US" sz="2000" dirty="0" err="1">
                <a:solidFill>
                  <a:srgbClr val="E96751"/>
                </a:solidFill>
                <a:hlinkClick r:id="rId8">
                  <a:extLst>
                    <a:ext uri="{A12FA001-AC4F-418D-AE19-62706E023703}">
                      <ahyp:hlinkClr xmlns:ahyp="http://schemas.microsoft.com/office/drawing/2018/hyperlinkcolor" val="tx"/>
                    </a:ext>
                  </a:extLst>
                </a:hlinkClick>
              </a:rPr>
              <a:t>Netwerk </a:t>
            </a:r>
            <a:r>
              <a:rPr lang="en-US" sz="2000" dirty="0">
                <a:solidFill>
                  <a:srgbClr val="E96751"/>
                </a:solidFill>
                <a:hlinkClick r:id="rId8">
                  <a:extLst>
                    <a:ext uri="{A12FA001-AC4F-418D-AE19-62706E023703}">
                      <ahyp:hlinkClr xmlns:ahyp="http://schemas.microsoft.com/office/drawing/2018/hyperlinkcolor" val="tx"/>
                    </a:ext>
                  </a:extLst>
                </a:hlinkClick>
              </a:rPr>
              <a:t>Platteland</a:t>
            </a:r>
            <a:r>
              <a:rPr lang="en-US" sz="2000" dirty="0"/>
              <a:t>" </a:t>
            </a:r>
            <a:r>
              <a:rPr lang="en-US" sz="2000" dirty="0">
                <a:solidFill>
                  <a:srgbClr val="494949"/>
                </a:solidFill>
              </a:rPr>
              <a:t>van uw provincie voor open oproepen. </a:t>
            </a:r>
          </a:p>
          <a:p>
            <a:pPr marL="0" indent="0">
              <a:spcAft>
                <a:spcPts val="600"/>
              </a:spcAft>
            </a:pPr>
            <a:endParaRPr lang="en-US" sz="2000" dirty="0">
              <a:solidFill>
                <a:srgbClr val="494949"/>
              </a:solidFill>
            </a:endParaRPr>
          </a:p>
        </p:txBody>
      </p:sp>
      <p:sp>
        <p:nvSpPr>
          <p:cNvPr id="33" name="Freeform 28">
            <a:extLst>
              <a:ext uri="{FF2B5EF4-FFF2-40B4-BE49-F238E27FC236}">
                <a16:creationId xmlns:a16="http://schemas.microsoft.com/office/drawing/2014/main" id="{64C8ECD6-C602-EB32-01D5-25C6E5314019}"/>
              </a:ext>
            </a:extLst>
          </p:cNvPr>
          <p:cNvSpPr/>
          <p:nvPr/>
        </p:nvSpPr>
        <p:spPr>
          <a:xfrm>
            <a:off x="-15513" y="109727"/>
            <a:ext cx="785010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D654FB82-4A2F-B032-92F4-EF23EE3C24C7}"/>
              </a:ext>
            </a:extLst>
          </p:cNvPr>
          <p:cNvSpPr txBox="1">
            <a:spLocks/>
          </p:cNvSpPr>
          <p:nvPr/>
        </p:nvSpPr>
        <p:spPr>
          <a:xfrm>
            <a:off x="1508015" y="263037"/>
            <a:ext cx="63265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000" dirty="0"/>
              <a:t>LEADER/GLB Management Consultancy</a:t>
            </a:r>
            <a:endParaRPr lang="en-US" sz="3000" dirty="0"/>
          </a:p>
        </p:txBody>
      </p:sp>
      <p:pic>
        <p:nvPicPr>
          <p:cNvPr id="32" name="Graphic 31" descr="Target with solid fill">
            <a:extLst>
              <a:ext uri="{FF2B5EF4-FFF2-40B4-BE49-F238E27FC236}">
                <a16:creationId xmlns:a16="http://schemas.microsoft.com/office/drawing/2014/main" id="{B95D1B40-0A7D-DD9B-F9FA-C867A78BD99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22328" y="1596308"/>
            <a:ext cx="633914" cy="633914"/>
          </a:xfrm>
          <a:prstGeom prst="rect">
            <a:avLst/>
          </a:prstGeom>
        </p:spPr>
      </p:pic>
      <p:grpSp>
        <p:nvGrpSpPr>
          <p:cNvPr id="5" name="Group 4">
            <a:extLst>
              <a:ext uri="{FF2B5EF4-FFF2-40B4-BE49-F238E27FC236}">
                <a16:creationId xmlns:a16="http://schemas.microsoft.com/office/drawing/2014/main" id="{81EA4D11-0140-EBE0-2F54-183195F6328E}"/>
              </a:ext>
            </a:extLst>
          </p:cNvPr>
          <p:cNvGrpSpPr/>
          <p:nvPr/>
        </p:nvGrpSpPr>
        <p:grpSpPr>
          <a:xfrm>
            <a:off x="274432" y="85433"/>
            <a:ext cx="1047896" cy="1049846"/>
            <a:chOff x="1016000" y="1137920"/>
            <a:chExt cx="1016000" cy="1016000"/>
          </a:xfrm>
        </p:grpSpPr>
        <p:sp>
          <p:nvSpPr>
            <p:cNvPr id="6" name="Oval 5">
              <a:extLst>
                <a:ext uri="{FF2B5EF4-FFF2-40B4-BE49-F238E27FC236}">
                  <a16:creationId xmlns:a16="http://schemas.microsoft.com/office/drawing/2014/main" id="{539F22DC-2E40-C73C-7C83-A11079BF637C}"/>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F7D3AD9C-629B-A357-3EA9-D4E3FB915366}"/>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11266" name="Picture 2" descr="Europees project LEADER | Gemeente Middelburg">
            <a:extLst>
              <a:ext uri="{FF2B5EF4-FFF2-40B4-BE49-F238E27FC236}">
                <a16:creationId xmlns:a16="http://schemas.microsoft.com/office/drawing/2014/main" id="{A3BF36FA-A0C2-E99C-85A9-AD2AA8B0C7F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8379" t="22621" r="22070" b="23860"/>
          <a:stretch>
            <a:fillRect/>
          </a:stretch>
        </p:blipFill>
        <p:spPr bwMode="auto">
          <a:xfrm>
            <a:off x="8214803" y="85433"/>
            <a:ext cx="3196933" cy="1127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308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3E4A7-9771-0FC9-3941-3D609ECE59EB}"/>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4CD5640F-BC6E-094D-BB60-7C8FDC75C99D}"/>
              </a:ext>
            </a:extLst>
          </p:cNvPr>
          <p:cNvSpPr/>
          <p:nvPr/>
        </p:nvSpPr>
        <p:spPr>
          <a:xfrm>
            <a:off x="1188304" y="1423756"/>
            <a:ext cx="10136921" cy="288051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DFC60917-C726-C1C8-23F9-AECABD8D77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5D5F7FAE-F4F3-8A24-3398-12D3DBAE76C8}"/>
              </a:ext>
            </a:extLst>
          </p:cNvPr>
          <p:cNvSpPr txBox="1">
            <a:spLocks/>
          </p:cNvSpPr>
          <p:nvPr/>
        </p:nvSpPr>
        <p:spPr>
          <a:xfrm>
            <a:off x="1872878" y="1563301"/>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494949"/>
                </a:solidFill>
              </a:rPr>
              <a:t>Voorbeeld: </a:t>
            </a:r>
            <a:r>
              <a:rPr lang="en-IE" sz="2000" dirty="0">
                <a:solidFill>
                  <a:srgbClr val="494949"/>
                </a:solidFill>
              </a:rPr>
              <a:t>Het LEADER-uitvoeringprogramma 2024-2025 </a:t>
            </a:r>
            <a:r>
              <a:rPr lang="en-IE" sz="2000" b="1" dirty="0">
                <a:solidFill>
                  <a:srgbClr val="494949"/>
                </a:solidFill>
                <a:hlinkClick r:id="rId5">
                  <a:extLst>
                    <a:ext uri="{A12FA001-AC4F-418D-AE19-62706E023703}">
                      <ahyp:hlinkClr xmlns:ahyp="http://schemas.microsoft.com/office/drawing/2018/hyperlinkcolor" val="tx"/>
                    </a:ext>
                  </a:extLst>
                </a:hlinkClick>
              </a:rPr>
              <a:t>van Zeeland </a:t>
            </a:r>
            <a:r>
              <a:rPr lang="en-IE" sz="2000" dirty="0">
                <a:solidFill>
                  <a:srgbClr val="494949"/>
                </a:solidFill>
              </a:rPr>
              <a:t>biedt </a:t>
            </a:r>
            <a:r>
              <a:rPr lang="en-US" sz="2000" dirty="0">
                <a:solidFill>
                  <a:srgbClr val="494949"/>
                </a:solidFill>
              </a:rPr>
              <a:t>in totaal 4 miljoen euro, met subsidies variërend van 30.000 tot 200.000 euro (minimaal</a:t>
            </a:r>
            <a:r>
              <a:rPr lang="en-IE" sz="2000" b="1" dirty="0">
                <a:solidFill>
                  <a:srgbClr val="494949"/>
                </a:solidFill>
              </a:rPr>
              <a:t> 40% eigen financiering)</a:t>
            </a:r>
            <a:r>
              <a:rPr lang="en-IE" sz="2000" dirty="0">
                <a:solidFill>
                  <a:srgbClr val="494949"/>
                </a:solidFill>
              </a:rPr>
              <a:t>. Projecten moeten </a:t>
            </a:r>
            <a:r>
              <a:rPr lang="en-US" sz="2000" dirty="0">
                <a:solidFill>
                  <a:srgbClr val="494949"/>
                </a:solidFill>
              </a:rPr>
              <a:t>aansluiten bij de ontwikkelingsstrategie van het gebied (bijvoorbeeld duurzaam toerisme, biodiversiteit). Ontdek </a:t>
            </a:r>
            <a:r>
              <a:rPr lang="en-US" sz="2000" dirty="0" err="1">
                <a:solidFill>
                  <a:srgbClr val="494949"/>
                </a:solidFill>
              </a:rPr>
              <a:t>de provincie </a:t>
            </a:r>
            <a:r>
              <a:rPr lang="en-US" sz="2000" dirty="0">
                <a:solidFill>
                  <a:srgbClr val="494949"/>
                </a:solidFill>
              </a:rPr>
              <a:t>Zeeland, die regionale economische ontwikkeling, groei en innovatie stimuleert. </a:t>
            </a:r>
          </a:p>
          <a:p>
            <a:pPr marL="0" indent="0">
              <a:spcAft>
                <a:spcPts val="600"/>
              </a:spcAft>
            </a:pPr>
            <a:r>
              <a:rPr lang="en-US" sz="2000" b="1" dirty="0">
                <a:solidFill>
                  <a:srgbClr val="494949"/>
                </a:solidFill>
              </a:rPr>
              <a:t>Voorbeelden: </a:t>
            </a:r>
            <a:r>
              <a:rPr lang="en-IE" sz="2000" dirty="0">
                <a:solidFill>
                  <a:srgbClr val="494949"/>
                </a:solidFill>
              </a:rPr>
              <a:t>Het LEADER-programma </a:t>
            </a:r>
            <a:r>
              <a:rPr lang="en-IE" sz="2000" b="1" dirty="0">
                <a:solidFill>
                  <a:srgbClr val="494949"/>
                </a:solidFill>
                <a:hlinkClick r:id="rId6">
                  <a:extLst>
                    <a:ext uri="{A12FA001-AC4F-418D-AE19-62706E023703}">
                      <ahyp:hlinkClr xmlns:ahyp="http://schemas.microsoft.com/office/drawing/2018/hyperlinkcolor" val="tx"/>
                    </a:ext>
                  </a:extLst>
                </a:hlinkClick>
              </a:rPr>
              <a:t>van Friesland </a:t>
            </a:r>
            <a:r>
              <a:rPr lang="en-IE" sz="2000" dirty="0">
                <a:solidFill>
                  <a:srgbClr val="494949"/>
                </a:solidFill>
              </a:rPr>
              <a:t>(via SNN) financiert plattelandsinitiatieven in NW/SE/SW Friesland met subsidies van </a:t>
            </a:r>
            <a:r>
              <a:rPr lang="en-IE" sz="2000" b="1" dirty="0">
                <a:solidFill>
                  <a:srgbClr val="494949"/>
                </a:solidFill>
              </a:rPr>
              <a:t>€ 50.000 tot € 125.000.</a:t>
            </a:r>
          </a:p>
          <a:p>
            <a:pPr marL="0" indent="0">
              <a:spcAft>
                <a:spcPts val="600"/>
              </a:spcAft>
            </a:pPr>
            <a:endParaRPr lang="en-US" sz="2000" dirty="0">
              <a:solidFill>
                <a:srgbClr val="494949"/>
              </a:solidFill>
            </a:endParaRPr>
          </a:p>
          <a:p>
            <a:pPr marL="104775" indent="0">
              <a:spcBef>
                <a:spcPts val="600"/>
              </a:spcBef>
            </a:pPr>
            <a:endParaRPr lang="en-US" sz="2000" dirty="0">
              <a:solidFill>
                <a:srgbClr val="494949"/>
              </a:solidFill>
            </a:endParaRPr>
          </a:p>
        </p:txBody>
      </p:sp>
      <p:cxnSp>
        <p:nvCxnSpPr>
          <p:cNvPr id="15" name="Connector: Elbow 14">
            <a:extLst>
              <a:ext uri="{FF2B5EF4-FFF2-40B4-BE49-F238E27FC236}">
                <a16:creationId xmlns:a16="http://schemas.microsoft.com/office/drawing/2014/main" id="{AEC2AF36-2828-92A2-472A-744F3D84BF02}"/>
              </a:ext>
            </a:extLst>
          </p:cNvPr>
          <p:cNvCxnSpPr>
            <a:cxnSpLocks/>
          </p:cNvCxnSpPr>
          <p:nvPr/>
        </p:nvCxnSpPr>
        <p:spPr>
          <a:xfrm rot="10800000" flipH="1" flipV="1">
            <a:off x="1188304" y="2938113"/>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E7003B19-29A8-997A-3C4A-A3C72455F0C8}"/>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4480DE78-65B2-8D72-1365-50BB4BCAA523}"/>
              </a:ext>
            </a:extLst>
          </p:cNvPr>
          <p:cNvSpPr txBox="1">
            <a:spLocks/>
          </p:cNvSpPr>
          <p:nvPr/>
        </p:nvSpPr>
        <p:spPr>
          <a:xfrm>
            <a:off x="454996" y="272822"/>
            <a:ext cx="5873578"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200" dirty="0"/>
              <a:t>LEADER/GLB Management Consultancy</a:t>
            </a:r>
            <a:endParaRPr lang="en-US" sz="3200" dirty="0"/>
          </a:p>
        </p:txBody>
      </p:sp>
      <p:sp>
        <p:nvSpPr>
          <p:cNvPr id="18" name="Flowchart: Alternate Process 17">
            <a:extLst>
              <a:ext uri="{FF2B5EF4-FFF2-40B4-BE49-F238E27FC236}">
                <a16:creationId xmlns:a16="http://schemas.microsoft.com/office/drawing/2014/main" id="{8938B2EE-7CE0-ED97-099D-55BC3E086B4A}"/>
              </a:ext>
            </a:extLst>
          </p:cNvPr>
          <p:cNvSpPr/>
          <p:nvPr/>
        </p:nvSpPr>
        <p:spPr>
          <a:xfrm>
            <a:off x="1872878" y="4624259"/>
            <a:ext cx="7566397" cy="156680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53DC4EEC-4832-73CA-DBA8-AA19018791AC}"/>
              </a:ext>
            </a:extLst>
          </p:cNvPr>
          <p:cNvSpPr txBox="1">
            <a:spLocks/>
          </p:cNvSpPr>
          <p:nvPr/>
        </p:nvSpPr>
        <p:spPr>
          <a:xfrm>
            <a:off x="2634711" y="4904806"/>
            <a:ext cx="673372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sz="2200" dirty="0">
                <a:solidFill>
                  <a:srgbClr val="494949"/>
                </a:solidFill>
              </a:rPr>
              <a:t>In </a:t>
            </a:r>
            <a:r>
              <a:rPr lang="en-IE" sz="2200" b="1" dirty="0">
                <a:solidFill>
                  <a:srgbClr val="494949"/>
                </a:solidFill>
                <a:hlinkClick r:id="rId7">
                  <a:extLst>
                    <a:ext uri="{A12FA001-AC4F-418D-AE19-62706E023703}">
                      <ahyp:hlinkClr xmlns:ahyp="http://schemas.microsoft.com/office/drawing/2018/hyperlinkcolor" val="tx"/>
                    </a:ext>
                  </a:extLst>
                </a:hlinkClick>
              </a:rPr>
              <a:t>Drenthe </a:t>
            </a:r>
            <a:r>
              <a:rPr lang="en-IE" sz="2200" dirty="0">
                <a:solidFill>
                  <a:srgbClr val="494949"/>
                </a:solidFill>
              </a:rPr>
              <a:t>zijn er twee stromen: een </a:t>
            </a:r>
            <a:r>
              <a:rPr lang="en-US" sz="2200" dirty="0">
                <a:solidFill>
                  <a:srgbClr val="494949"/>
                </a:solidFill>
              </a:rPr>
              <a:t>EU-LEADER-project (€ 15.000–€ 125.000 bij 50%) en een provinciaal micro-LEADER-project (kleine projecten, € 5.000–€ 25.000 bij 50%)</a:t>
            </a:r>
            <a:r>
              <a:rPr lang="en-IE" sz="2200" b="1" dirty="0">
                <a:solidFill>
                  <a:srgbClr val="494949"/>
                </a:solidFill>
              </a:rPr>
              <a:t>. </a:t>
            </a:r>
          </a:p>
          <a:p>
            <a:pPr marL="447675" indent="0"/>
            <a:endParaRPr lang="en-US" sz="2200" dirty="0">
              <a:solidFill>
                <a:srgbClr val="494949"/>
              </a:solidFill>
            </a:endParaRPr>
          </a:p>
        </p:txBody>
      </p:sp>
      <p:pic>
        <p:nvPicPr>
          <p:cNvPr id="43" name="Graphic 42" descr="Excellent with solid fill">
            <a:extLst>
              <a:ext uri="{FF2B5EF4-FFF2-40B4-BE49-F238E27FC236}">
                <a16:creationId xmlns:a16="http://schemas.microsoft.com/office/drawing/2014/main" id="{6E7C644D-FC9B-726A-65B4-954B249F1F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31371" y="4692602"/>
            <a:ext cx="749373" cy="749373"/>
          </a:xfrm>
          <a:prstGeom prst="rect">
            <a:avLst/>
          </a:prstGeom>
        </p:spPr>
      </p:pic>
      <p:pic>
        <p:nvPicPr>
          <p:cNvPr id="5" name="Picture 2" descr="Europees project LEADER | Gemeente Middelburg">
            <a:extLst>
              <a:ext uri="{FF2B5EF4-FFF2-40B4-BE49-F238E27FC236}">
                <a16:creationId xmlns:a16="http://schemas.microsoft.com/office/drawing/2014/main" id="{E5789E0B-99A0-3747-C70C-C41EC29B01B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8379" t="22621" r="22070" b="23860"/>
          <a:stretch>
            <a:fillRect/>
          </a:stretch>
        </p:blipFill>
        <p:spPr bwMode="auto">
          <a:xfrm>
            <a:off x="8214803" y="85433"/>
            <a:ext cx="3196933" cy="1127979"/>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Excellent with solid fill">
            <a:extLst>
              <a:ext uri="{FF2B5EF4-FFF2-40B4-BE49-F238E27FC236}">
                <a16:creationId xmlns:a16="http://schemas.microsoft.com/office/drawing/2014/main" id="{B4CCA101-9EAE-3BB1-1881-957DA6368F8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21966" y="1594345"/>
            <a:ext cx="749373" cy="749373"/>
          </a:xfrm>
          <a:prstGeom prst="rect">
            <a:avLst/>
          </a:prstGeom>
        </p:spPr>
      </p:pic>
      <p:pic>
        <p:nvPicPr>
          <p:cNvPr id="13" name="Picture 12">
            <a:extLst>
              <a:ext uri="{FF2B5EF4-FFF2-40B4-BE49-F238E27FC236}">
                <a16:creationId xmlns:a16="http://schemas.microsoft.com/office/drawing/2014/main" id="{88A3CEBE-977E-C8A0-B924-A176368A8B56}"/>
              </a:ext>
            </a:extLst>
          </p:cNvPr>
          <p:cNvPicPr>
            <a:picLocks noChangeAspect="1"/>
          </p:cNvPicPr>
          <p:nvPr/>
        </p:nvPicPr>
        <p:blipFill>
          <a:blip r:embed="rId13"/>
          <a:stretch>
            <a:fillRect/>
          </a:stretch>
        </p:blipFill>
        <p:spPr>
          <a:xfrm>
            <a:off x="9463364" y="4806245"/>
            <a:ext cx="1948372" cy="876191"/>
          </a:xfrm>
          <a:prstGeom prst="rect">
            <a:avLst/>
          </a:prstGeom>
        </p:spPr>
      </p:pic>
    </p:spTree>
    <p:extLst>
      <p:ext uri="{BB962C8B-B14F-4D97-AF65-F5344CB8AC3E}">
        <p14:creationId xmlns:p14="http://schemas.microsoft.com/office/powerpoint/2010/main" val="1161335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79100-1BDD-925F-3785-3983AC009669}"/>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C811FE2-D236-C6F3-0AC3-87856362F3A7}"/>
              </a:ext>
            </a:extLst>
          </p:cNvPr>
          <p:cNvSpPr/>
          <p:nvPr/>
        </p:nvSpPr>
        <p:spPr>
          <a:xfrm>
            <a:off x="1160476" y="456275"/>
            <a:ext cx="10136921" cy="262105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230EC2DE-7E57-205C-60EE-D2080C792D6C}"/>
              </a:ext>
            </a:extLst>
          </p:cNvPr>
          <p:cNvSpPr txBox="1">
            <a:spLocks/>
          </p:cNvSpPr>
          <p:nvPr/>
        </p:nvSpPr>
        <p:spPr>
          <a:xfrm>
            <a:off x="1828342" y="595820"/>
            <a:ext cx="9370567" cy="1283522"/>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494949"/>
                </a:solidFill>
              </a:rPr>
              <a:t>Voorbeelden: </a:t>
            </a:r>
          </a:p>
          <a:p>
            <a:pPr marL="0" indent="0">
              <a:spcAft>
                <a:spcPts val="600"/>
              </a:spcAft>
            </a:pPr>
            <a:r>
              <a:rPr lang="en-IE" sz="2000" b="1" dirty="0">
                <a:solidFill>
                  <a:srgbClr val="494949"/>
                </a:solidFill>
                <a:hlinkClick r:id="rId3">
                  <a:extLst>
                    <a:ext uri="{A12FA001-AC4F-418D-AE19-62706E023703}">
                      <ahyp:hlinkClr xmlns:ahyp="http://schemas.microsoft.com/office/drawing/2018/hyperlinkcolor" val="tx"/>
                    </a:ext>
                  </a:extLst>
                </a:hlinkClick>
              </a:rPr>
              <a:t>Gelderland </a:t>
            </a:r>
            <a:r>
              <a:rPr lang="en-IE" sz="2000" dirty="0">
                <a:solidFill>
                  <a:srgbClr val="494949"/>
                </a:solidFill>
              </a:rPr>
              <a:t>heeft verschillende LEADER-zones (</a:t>
            </a:r>
            <a:r>
              <a:rPr lang="en-IE" sz="2000" dirty="0" err="1">
                <a:solidFill>
                  <a:srgbClr val="494949"/>
                </a:solidFill>
              </a:rPr>
              <a:t>Achterhoek</a:t>
            </a:r>
            <a:r>
              <a:rPr lang="en-IE" sz="2000" dirty="0">
                <a:solidFill>
                  <a:srgbClr val="494949"/>
                </a:solidFill>
              </a:rPr>
              <a:t>, </a:t>
            </a:r>
            <a:r>
              <a:rPr lang="en-IE" sz="2000" dirty="0" err="1">
                <a:solidFill>
                  <a:srgbClr val="494949"/>
                </a:solidFill>
              </a:rPr>
              <a:t>Veluwe</a:t>
            </a:r>
            <a:r>
              <a:rPr lang="en-IE" sz="2000" dirty="0">
                <a:solidFill>
                  <a:srgbClr val="494949"/>
                </a:solidFill>
              </a:rPr>
              <a:t>, enz.) met subsidiepercentages van</a:t>
            </a:r>
            <a:r>
              <a:rPr lang="en-IE" sz="2000" b="1" dirty="0">
                <a:solidFill>
                  <a:srgbClr val="494949"/>
                </a:solidFill>
              </a:rPr>
              <a:t> 50% (typische subsidies € 15.000–€ 80.000)</a:t>
            </a:r>
            <a:r>
              <a:rPr lang="en-IE" sz="2000" dirty="0">
                <a:solidFill>
                  <a:srgbClr val="494949"/>
                </a:solidFill>
              </a:rPr>
              <a:t>.</a:t>
            </a:r>
          </a:p>
          <a:p>
            <a:pPr marL="0" indent="0">
              <a:spcAft>
                <a:spcPts val="600"/>
              </a:spcAft>
            </a:pPr>
            <a:r>
              <a:rPr lang="en-IE" sz="2000" dirty="0">
                <a:solidFill>
                  <a:srgbClr val="494949"/>
                </a:solidFill>
              </a:rPr>
              <a:t>De LEADER Zuid-Limburg-oproep </a:t>
            </a:r>
            <a:r>
              <a:rPr lang="en-IE" sz="2000" b="1" dirty="0">
                <a:solidFill>
                  <a:srgbClr val="494949"/>
                </a:solidFill>
                <a:hlinkClick r:id="rId4">
                  <a:extLst>
                    <a:ext uri="{A12FA001-AC4F-418D-AE19-62706E023703}">
                      <ahyp:hlinkClr xmlns:ahyp="http://schemas.microsoft.com/office/drawing/2018/hyperlinkcolor" val="tx"/>
                    </a:ext>
                  </a:extLst>
                </a:hlinkClick>
              </a:rPr>
              <a:t>van Limburg </a:t>
            </a:r>
            <a:r>
              <a:rPr lang="en-IE" sz="2000" dirty="0">
                <a:solidFill>
                  <a:srgbClr val="494949"/>
                </a:solidFill>
              </a:rPr>
              <a:t>(open van 19 maart 2024 tot 3 januari 2028) heeft betrekking op gebieden zoals </a:t>
            </a:r>
            <a:r>
              <a:rPr lang="en-IE" sz="2000" dirty="0" err="1">
                <a:solidFill>
                  <a:srgbClr val="494949"/>
                </a:solidFill>
              </a:rPr>
              <a:t>Heuvelland</a:t>
            </a:r>
            <a:r>
              <a:rPr lang="en-IE" sz="2000" dirty="0">
                <a:solidFill>
                  <a:srgbClr val="494949"/>
                </a:solidFill>
              </a:rPr>
              <a:t>; deze subsidie bedraagt maximaal</a:t>
            </a:r>
            <a:r>
              <a:rPr lang="en-IE" sz="2000" b="1" dirty="0">
                <a:solidFill>
                  <a:srgbClr val="494949"/>
                </a:solidFill>
              </a:rPr>
              <a:t> 55% (projecten van € 20.000 tot € 250.000, </a:t>
            </a:r>
            <a:r>
              <a:rPr lang="en-IE" sz="2000" dirty="0">
                <a:solidFill>
                  <a:srgbClr val="494949"/>
                </a:solidFill>
              </a:rPr>
              <a:t>normaal gesproken</a:t>
            </a:r>
            <a:r>
              <a:rPr lang="en-IE" sz="2000" b="1" dirty="0">
                <a:solidFill>
                  <a:srgbClr val="494949"/>
                </a:solidFill>
              </a:rPr>
              <a:t> maximaal € 137.500</a:t>
            </a:r>
            <a:r>
              <a:rPr lang="en-IE" sz="2000" dirty="0">
                <a:solidFill>
                  <a:srgbClr val="494949"/>
                </a:solidFill>
              </a:rPr>
              <a:t>, maximaal € 200.000 voor grensoverschrijdende projecten).</a:t>
            </a:r>
          </a:p>
          <a:p>
            <a:pPr marL="0" indent="0">
              <a:spcAft>
                <a:spcPts val="600"/>
              </a:spcAft>
            </a:pPr>
            <a:endParaRPr lang="en-US" sz="2000" dirty="0">
              <a:solidFill>
                <a:srgbClr val="494949"/>
              </a:solidFill>
            </a:endParaRPr>
          </a:p>
          <a:p>
            <a:pPr marL="104775" indent="0">
              <a:spcBef>
                <a:spcPts val="600"/>
              </a:spcBef>
            </a:pPr>
            <a:endParaRPr lang="en-US" sz="2000" dirty="0">
              <a:solidFill>
                <a:srgbClr val="494949"/>
              </a:solidFill>
            </a:endParaRPr>
          </a:p>
        </p:txBody>
      </p:sp>
      <p:cxnSp>
        <p:nvCxnSpPr>
          <p:cNvPr id="15" name="Connector: Elbow 14">
            <a:extLst>
              <a:ext uri="{FF2B5EF4-FFF2-40B4-BE49-F238E27FC236}">
                <a16:creationId xmlns:a16="http://schemas.microsoft.com/office/drawing/2014/main" id="{A18227F0-1FA5-291B-0391-C3E15D256291}"/>
              </a:ext>
            </a:extLst>
          </p:cNvPr>
          <p:cNvCxnSpPr>
            <a:cxnSpLocks/>
          </p:cNvCxnSpPr>
          <p:nvPr/>
        </p:nvCxnSpPr>
        <p:spPr>
          <a:xfrm rot="10800000" flipH="1" flipV="1">
            <a:off x="1160476" y="1970632"/>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3" name="Graphic 42" descr="Excellent with solid fill">
            <a:extLst>
              <a:ext uri="{FF2B5EF4-FFF2-40B4-BE49-F238E27FC236}">
                <a16:creationId xmlns:a16="http://schemas.microsoft.com/office/drawing/2014/main" id="{359C1722-C6D6-92C0-D284-813E46D00D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3543" y="3725121"/>
            <a:ext cx="749373" cy="749373"/>
          </a:xfrm>
          <a:prstGeom prst="rect">
            <a:avLst/>
          </a:prstGeom>
        </p:spPr>
      </p:pic>
      <p:pic>
        <p:nvPicPr>
          <p:cNvPr id="6" name="Graphic 5" descr="Excellent with solid fill">
            <a:extLst>
              <a:ext uri="{FF2B5EF4-FFF2-40B4-BE49-F238E27FC236}">
                <a16:creationId xmlns:a16="http://schemas.microsoft.com/office/drawing/2014/main" id="{A9032508-7D03-CDA0-1119-9D7C8086DE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81812" y="570729"/>
            <a:ext cx="749373" cy="749373"/>
          </a:xfrm>
          <a:prstGeom prst="rect">
            <a:avLst/>
          </a:prstGeom>
        </p:spPr>
      </p:pic>
      <p:sp>
        <p:nvSpPr>
          <p:cNvPr id="7" name="Flowchart: Alternate Process 6">
            <a:extLst>
              <a:ext uri="{FF2B5EF4-FFF2-40B4-BE49-F238E27FC236}">
                <a16:creationId xmlns:a16="http://schemas.microsoft.com/office/drawing/2014/main" id="{E11AC871-84E2-1D44-F4B2-A867FCC81421}"/>
              </a:ext>
            </a:extLst>
          </p:cNvPr>
          <p:cNvSpPr/>
          <p:nvPr/>
        </p:nvSpPr>
        <p:spPr>
          <a:xfrm>
            <a:off x="1814278" y="3286960"/>
            <a:ext cx="10029648" cy="183806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5B529415-FB6A-12C2-187A-AC04DD1D156D}"/>
              </a:ext>
            </a:extLst>
          </p:cNvPr>
          <p:cNvSpPr txBox="1">
            <a:spLocks/>
          </p:cNvSpPr>
          <p:nvPr/>
        </p:nvSpPr>
        <p:spPr>
          <a:xfrm>
            <a:off x="2540048" y="3506433"/>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sz="2200" b="1" dirty="0">
                <a:solidFill>
                  <a:srgbClr val="494949"/>
                </a:solidFill>
              </a:rPr>
              <a:t>Subsidiabiliteit: </a:t>
            </a:r>
            <a:r>
              <a:rPr lang="en-IE" sz="2200" dirty="0">
                <a:solidFill>
                  <a:srgbClr val="494949"/>
                </a:solidFill>
              </a:rPr>
              <a:t>U moet doorgaans actief zijn in een landelijk gebied binnen het grondgebied van een lokale actiegroep (LAG) en deel uitmaken van een door de gemeenschap gedreven project. Voor veel subsidies is enige betrokkenheid van lokale partners of een impact op meerdere dorpen vereist. Raadpleeg tijdig de LAG van uw provincie.</a:t>
            </a:r>
          </a:p>
        </p:txBody>
      </p:sp>
      <p:pic>
        <p:nvPicPr>
          <p:cNvPr id="12" name="Graphic 11" descr="Lights On with solid fill">
            <a:extLst>
              <a:ext uri="{FF2B5EF4-FFF2-40B4-BE49-F238E27FC236}">
                <a16:creationId xmlns:a16="http://schemas.microsoft.com/office/drawing/2014/main" id="{F495D351-9B17-4ED0-91B8-B03EDB3FA5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72818" y="3497482"/>
            <a:ext cx="608690" cy="608690"/>
          </a:xfrm>
          <a:prstGeom prst="rect">
            <a:avLst/>
          </a:prstGeom>
        </p:spPr>
      </p:pic>
      <p:sp>
        <p:nvSpPr>
          <p:cNvPr id="14" name="TextBox 13">
            <a:extLst>
              <a:ext uri="{FF2B5EF4-FFF2-40B4-BE49-F238E27FC236}">
                <a16:creationId xmlns:a16="http://schemas.microsoft.com/office/drawing/2014/main" id="{29C8456A-8589-4FB3-F576-513E5823D20C}"/>
              </a:ext>
            </a:extLst>
          </p:cNvPr>
          <p:cNvSpPr txBox="1"/>
          <p:nvPr/>
        </p:nvSpPr>
        <p:spPr>
          <a:xfrm>
            <a:off x="2770988" y="5326409"/>
            <a:ext cx="2889620" cy="646331"/>
          </a:xfrm>
          <a:prstGeom prst="rect">
            <a:avLst/>
          </a:prstGeom>
          <a:noFill/>
        </p:spPr>
        <p:txBody>
          <a:bodyPr wrap="square" rtlCol="0">
            <a:spAutoFit/>
          </a:bodyPr>
          <a:lstStyle/>
          <a:p>
            <a:r>
              <a:rPr lang="en-US" b="1" i="1" dirty="0">
                <a:solidFill>
                  <a:srgbClr val="494949"/>
                </a:solidFill>
                <a:latin typeface="Google Sans"/>
              </a:rPr>
              <a:t>Aanbevolen lectuur</a:t>
            </a:r>
            <a:endParaRPr lang="en-US" b="1" i="1" dirty="0">
              <a:solidFill>
                <a:srgbClr val="494949"/>
              </a:solidFill>
              <a:latin typeface="Google Sans"/>
              <a:hlinkClick r:id="rId11">
                <a:extLst>
                  <a:ext uri="{A12FA001-AC4F-418D-AE19-62706E023703}">
                    <ahyp:hlinkClr xmlns:ahyp="http://schemas.microsoft.com/office/drawing/2018/hyperlinkcolor" val="tx"/>
                  </a:ext>
                </a:extLst>
              </a:hlinkClick>
            </a:endParaRPr>
          </a:p>
          <a:p>
            <a:r>
              <a:rPr lang="en-IE" dirty="0">
                <a:solidFill>
                  <a:srgbClr val="00B0F0"/>
                </a:solidFill>
                <a:hlinkClick r:id="rId12">
                  <a:extLst>
                    <a:ext uri="{A12FA001-AC4F-418D-AE19-62706E023703}">
                      <ahyp:hlinkClr xmlns:ahyp="http://schemas.microsoft.com/office/drawing/2018/hyperlinkcolor" val="tx"/>
                    </a:ext>
                  </a:extLst>
                </a:hlinkClick>
              </a:rPr>
              <a:t>LEADER-projecten in Zeeland</a:t>
            </a:r>
            <a:endParaRPr lang="en-IE" dirty="0">
              <a:solidFill>
                <a:srgbClr val="00B0F0"/>
              </a:solidFill>
            </a:endParaRPr>
          </a:p>
        </p:txBody>
      </p:sp>
      <p:pic>
        <p:nvPicPr>
          <p:cNvPr id="16" name="Picture 15">
            <a:extLst>
              <a:ext uri="{FF2B5EF4-FFF2-40B4-BE49-F238E27FC236}">
                <a16:creationId xmlns:a16="http://schemas.microsoft.com/office/drawing/2014/main" id="{736FF10F-E6FB-2C32-7040-93FCA1AD5B38}"/>
              </a:ext>
            </a:extLst>
          </p:cNvPr>
          <p:cNvPicPr>
            <a:picLocks noChangeAspect="1"/>
          </p:cNvPicPr>
          <p:nvPr/>
        </p:nvPicPr>
        <p:blipFill>
          <a:blip r:embed="rId13"/>
          <a:stretch>
            <a:fillRect/>
          </a:stretch>
        </p:blipFill>
        <p:spPr>
          <a:xfrm>
            <a:off x="1819604" y="5554128"/>
            <a:ext cx="850589" cy="846711"/>
          </a:xfrm>
          <a:prstGeom prst="rect">
            <a:avLst/>
          </a:prstGeom>
        </p:spPr>
      </p:pic>
      <p:sp>
        <p:nvSpPr>
          <p:cNvPr id="20" name="TextBox 19">
            <a:extLst>
              <a:ext uri="{FF2B5EF4-FFF2-40B4-BE49-F238E27FC236}">
                <a16:creationId xmlns:a16="http://schemas.microsoft.com/office/drawing/2014/main" id="{E602CD7F-D341-907C-7F1E-2B114659D953}"/>
              </a:ext>
            </a:extLst>
          </p:cNvPr>
          <p:cNvSpPr txBox="1"/>
          <p:nvPr/>
        </p:nvSpPr>
        <p:spPr>
          <a:xfrm>
            <a:off x="2770988" y="5939014"/>
            <a:ext cx="6096000" cy="646331"/>
          </a:xfrm>
          <a:prstGeom prst="rect">
            <a:avLst/>
          </a:prstGeom>
          <a:noFill/>
        </p:spPr>
        <p:txBody>
          <a:bodyPr wrap="square">
            <a:spAutoFit/>
          </a:bodyPr>
          <a:lstStyle/>
          <a:p>
            <a:r>
              <a:rPr lang="en-IE" dirty="0">
                <a:solidFill>
                  <a:srgbClr val="00B0F0"/>
                </a:solidFill>
                <a:hlinkClick r:id="rId14">
                  <a:extLst>
                    <a:ext uri="{A12FA001-AC4F-418D-AE19-62706E023703}">
                      <ahyp:hlinkClr xmlns:ahyp="http://schemas.microsoft.com/office/drawing/2018/hyperlinkcolor" val="tx"/>
                    </a:ext>
                  </a:extLst>
                </a:hlinkClick>
              </a:rPr>
              <a:t>LEADER Drenthe</a:t>
            </a:r>
            <a:endParaRPr lang="en-IE" dirty="0">
              <a:solidFill>
                <a:srgbClr val="00B0F0"/>
              </a:solidFill>
            </a:endParaRPr>
          </a:p>
          <a:p>
            <a:r>
              <a:rPr lang="en-IE" dirty="0">
                <a:solidFill>
                  <a:srgbClr val="00B0F0"/>
                </a:solidFill>
                <a:hlinkClick r:id="rId15">
                  <a:extLst>
                    <a:ext uri="{A12FA001-AC4F-418D-AE19-62706E023703}">
                      <ahyp:hlinkClr xmlns:ahyp="http://schemas.microsoft.com/office/drawing/2018/hyperlinkcolor" val="tx"/>
                    </a:ext>
                  </a:extLst>
                </a:hlinkClick>
              </a:rPr>
              <a:t>LEADER </a:t>
            </a:r>
            <a:r>
              <a:rPr lang="en-IE" dirty="0" err="1">
                <a:solidFill>
                  <a:srgbClr val="00B0F0"/>
                </a:solidFill>
                <a:hlinkClick r:id="rId15">
                  <a:extLst>
                    <a:ext uri="{A12FA001-AC4F-418D-AE19-62706E023703}">
                      <ahyp:hlinkClr xmlns:ahyp="http://schemas.microsoft.com/office/drawing/2018/hyperlinkcolor" val="tx"/>
                    </a:ext>
                  </a:extLst>
                </a:hlinkClick>
              </a:rPr>
              <a:t>Fryslân </a:t>
            </a:r>
            <a:r>
              <a:rPr lang="en-IE" dirty="0">
                <a:solidFill>
                  <a:srgbClr val="494949"/>
                </a:solidFill>
              </a:rPr>
              <a:t>en</a:t>
            </a:r>
            <a:r>
              <a:rPr lang="en-IE" dirty="0">
                <a:solidFill>
                  <a:srgbClr val="00B0F0"/>
                </a:solidFill>
                <a:hlinkClick r:id="rId16">
                  <a:extLst>
                    <a:ext uri="{A12FA001-AC4F-418D-AE19-62706E023703}">
                      <ahyp:hlinkClr xmlns:ahyp="http://schemas.microsoft.com/office/drawing/2018/hyperlinkcolor" val="tx"/>
                    </a:ext>
                  </a:extLst>
                </a:hlinkClick>
              </a:rPr>
              <a:t> https://www.fryslan.frl/fy/leader</a:t>
            </a:r>
            <a:r>
              <a:rPr lang="en-IE" dirty="0">
                <a:solidFill>
                  <a:srgbClr val="00B0F0"/>
                </a:solidFill>
              </a:rPr>
              <a:t> </a:t>
            </a:r>
          </a:p>
        </p:txBody>
      </p:sp>
    </p:spTree>
    <p:extLst>
      <p:ext uri="{BB962C8B-B14F-4D97-AF65-F5344CB8AC3E}">
        <p14:creationId xmlns:p14="http://schemas.microsoft.com/office/powerpoint/2010/main" val="2447599157"/>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13611</TotalTime>
  <Words>3164</Words>
  <Application>Microsoft Office PowerPoint</Application>
  <PresentationFormat>Widescreen</PresentationFormat>
  <Paragraphs>160</Paragraphs>
  <Slides>25</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__ROsans_ca772e</vt:lpstr>
      <vt:lpstr>Aptos</vt:lpstr>
      <vt:lpstr>Arial</vt:lpstr>
      <vt:lpstr>Calibri</vt:lpstr>
      <vt:lpstr>Google Sans</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docId:CCEAEAECA67D9BE2D32009897185D605</cp:keywords>
  <cp:lastModifiedBy>Laura Magan (MMS,Ireland)</cp:lastModifiedBy>
  <cp:revision>564</cp:revision>
  <dcterms:created xsi:type="dcterms:W3CDTF">2020-10-14T13:32:04Z</dcterms:created>
  <dcterms:modified xsi:type="dcterms:W3CDTF">2026-02-12T17:52:14Z</dcterms:modified>
</cp:coreProperties>
</file>