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3"/>
  </p:notesMasterIdLst>
  <p:handoutMasterIdLst>
    <p:handoutMasterId r:id="rId24"/>
  </p:handoutMasterIdLst>
  <p:sldIdLst>
    <p:sldId id="7764" r:id="rId2"/>
    <p:sldId id="7703" r:id="rId3"/>
    <p:sldId id="7709" r:id="rId4"/>
    <p:sldId id="7060" r:id="rId5"/>
    <p:sldId id="7086" r:id="rId6"/>
    <p:sldId id="7061" r:id="rId7"/>
    <p:sldId id="6782" r:id="rId8"/>
    <p:sldId id="6783" r:id="rId9"/>
    <p:sldId id="6790" r:id="rId10"/>
    <p:sldId id="6784" r:id="rId11"/>
    <p:sldId id="6793" r:id="rId12"/>
    <p:sldId id="6794" r:id="rId13"/>
    <p:sldId id="6796" r:id="rId14"/>
    <p:sldId id="7765" r:id="rId15"/>
    <p:sldId id="6788" r:id="rId16"/>
    <p:sldId id="6797" r:id="rId17"/>
    <p:sldId id="6801" r:id="rId18"/>
    <p:sldId id="6803" r:id="rId19"/>
    <p:sldId id="6805" r:id="rId20"/>
    <p:sldId id="6798" r:id="rId21"/>
    <p:sldId id="770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751"/>
    <a:srgbClr val="EC7C69"/>
    <a:srgbClr val="494949"/>
    <a:srgbClr val="459597"/>
    <a:srgbClr val="5A5A5A"/>
    <a:srgbClr val="3B7F81"/>
    <a:srgbClr val="00B0F0"/>
    <a:srgbClr val="B8DDDE"/>
    <a:srgbClr val="93CCCD"/>
    <a:srgbClr val="FBA6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310" autoAdjust="0"/>
    <p:restoredTop sz="95082"/>
  </p:normalViewPr>
  <p:slideViewPr>
    <p:cSldViewPr snapToGrid="0" snapToObjects="1">
      <p:cViewPr varScale="1">
        <p:scale>
          <a:sx n="100" d="100"/>
          <a:sy n="100" d="100"/>
        </p:scale>
        <p:origin x="114"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12/02/2026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om de hoofdtekststijlen te bewerken</a:t>
            </a:r>
          </a:p>
          <a:p>
            <a:pPr lvl="1"/>
            <a:r>
              <a:rPr lang="en-GB"/>
              <a:t>Tweede niveau</a:t>
            </a:r>
          </a:p>
          <a:p>
            <a:pPr lvl="2"/>
            <a:r>
              <a:rPr lang="en-GB"/>
              <a:t>Derde niveau</a:t>
            </a:r>
          </a:p>
          <a:p>
            <a:pPr lvl="3"/>
            <a:r>
              <a:rPr lang="en-GB"/>
              <a:t>Vierde niveau</a:t>
            </a:r>
          </a:p>
          <a:p>
            <a:pPr lvl="4"/>
            <a:r>
              <a:rPr lang="en-GB"/>
              <a:t>Vijfde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92523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589569" y="-1017807"/>
            <a:ext cx="40097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223593"/>
            <a:ext cx="6560312" cy="3473075"/>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92523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7289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4170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99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271304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043783" y="-295306"/>
            <a:ext cx="3462496"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34852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9103484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4158826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8077"/>
            <a:ext cx="6185499"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INNOVATIEVE TOERISTISCHE VERBLIJVEN ONTWERPEN</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923"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24" r:id="rId24"/>
    <p:sldLayoutId id="2147483907" r:id="rId25"/>
    <p:sldLayoutId id="2147483878" r:id="rId26"/>
    <p:sldLayoutId id="2147483915" r:id="rId27"/>
    <p:sldLayoutId id="2147483891" r:id="rId28"/>
    <p:sldLayoutId id="2147483925" r:id="rId29"/>
    <p:sldLayoutId id="2147483922" r:id="rId30"/>
    <p:sldLayoutId id="2147483921" r:id="rId31"/>
    <p:sldLayoutId id="2147483894" r:id="rId32"/>
    <p:sldLayoutId id="2147483916" r:id="rId33"/>
    <p:sldLayoutId id="2147483893" r:id="rId34"/>
    <p:sldLayoutId id="2147483895" r:id="rId35"/>
    <p:sldLayoutId id="2147483896" r:id="rId36"/>
    <p:sldLayoutId id="2147483900" r:id="rId37"/>
    <p:sldLayoutId id="2147483901" r:id="rId38"/>
    <p:sldLayoutId id="2147483902" r:id="rId39"/>
    <p:sldLayoutId id="2147483903" r:id="rId40"/>
    <p:sldLayoutId id="2147483904" r:id="rId41"/>
    <p:sldLayoutId id="2147483853" r:id="rId42"/>
    <p:sldLayoutId id="2147483912" r:id="rId43"/>
    <p:sldLayoutId id="2147483930" r:id="rId44"/>
    <p:sldLayoutId id="2147483931"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failteireland.ie/FailteIreland/media/WebsiteStructure/Documents/just-transition/eu-jt-webinar-innovations-in-regenerative-tourist-accommodation.pdf" TargetMode="Externa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hyperlink" Target="https://www.eyrplatform.eu/implementation-manual/" TargetMode="External"/><Relationship Id="rId4" Type="http://schemas.openxmlformats.org/officeDocument/2006/relationships/hyperlink" Target="https://www.neh.gov.ie/service/search/neh-en/116580?query=Climate+Action+Programm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trobolo.com/collections/composting-toilets" TargetMode="External"/><Relationship Id="rId2" Type="http://schemas.openxmlformats.org/officeDocument/2006/relationships/hyperlink" Target="https://www.kbcbrussels.be/retail/en/loans/home/solar-panel-costs.html" TargetMode="External"/><Relationship Id="rId1" Type="http://schemas.openxmlformats.org/officeDocument/2006/relationships/slideLayout" Target="../slideLayouts/slideLayout16.xml"/><Relationship Id="rId4" Type="http://schemas.openxmlformats.org/officeDocument/2006/relationships/hyperlink" Target="https://www.trelino.com/blogs/magazine/composting-costs?srsltid=AfmBOopAQRqs0PkK6c9Uo0dEjxC9rwmVK_zgo-RVBsREnSz7sQdqHhRu&amp;"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rawdown.org/solutions/smart-thermostats" TargetMode="External"/><Relationship Id="rId2" Type="http://schemas.openxmlformats.org/officeDocument/2006/relationships/hyperlink" Target="https://www.checkatrade.com/blog/cost-guides/cost-smart-thermostat" TargetMode="Externa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hyperlink" Target="https://www.calderaspas.co.uk/video/what-are-the-costs-to-install-a-hot-tub" TargetMode="Externa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https://finawellnessstore.eu/en/collections/wood-fired-hot-tubs?grid_list=grid-view&amp;filter.v.price.gte=&amp;filter.v.price.lte=" TargetMode="External"/><Relationship Id="rId2" Type="http://schemas.openxmlformats.org/officeDocument/2006/relationships/hyperlink" Target="https://baltresto.com/shop/wood-fired-hot-tubs/fiberglass-hot-tubs/round-small-for-4-persons.com" TargetMode="External"/><Relationship Id="rId1" Type="http://schemas.openxmlformats.org/officeDocument/2006/relationships/slideLayout" Target="../slideLayouts/slideLayout16.xml"/><Relationship Id="rId6" Type="http://schemas.openxmlformats.org/officeDocument/2006/relationships/hyperlink" Target="https://www.tubs-n-saunas.eu/en/saunas.com" TargetMode="External"/><Relationship Id="rId5" Type="http://schemas.openxmlformats.org/officeDocument/2006/relationships/hyperlink" Target="https://factory.sale/product/outdoor-sauna-2-3-m-for-4-persons.com" TargetMode="External"/><Relationship Id="rId4" Type="http://schemas.openxmlformats.org/officeDocument/2006/relationships/hyperlink" Target="https://baltresto.com/shop/outdoor-saunas/barrel-saunas/2m-for-4-persons.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tinosecolodge.gr/news/yoga-deck-construction.com" TargetMode="External"/><Relationship Id="rId2" Type="http://schemas.openxmlformats.org/officeDocument/2006/relationships/hyperlink" Target="https://forestbathingguides.ch/experiences.com" TargetMode="Externa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northernsaunas.com/products/scandinavian-premium-ice-bath-tub-2-people?srsltid=AfmBOooD3b0ys0yCqyHs_Z_0QX9dtsQ7LmuPCJnL3a1FIgIkMADwLZwv&amp;.com" TargetMode="External"/><Relationship Id="rId2" Type="http://schemas.openxmlformats.org/officeDocument/2006/relationships/hyperlink" Target="https://baltresto.com/shop/wood-fired-hot-tubs/ice-bath.com"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hyperlink" Target="https://crrhospitality.com/blog/launching-your-glamping-business-tips-and-insights-for-a-successful-start/" TargetMode="Externa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13.jpg"/><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hyperlink" Target="https://www.failteireland.ie/FailteIreland/media/WebsiteStructure/Documents/just-transition/eu-jt-webinar-innovations-in-regenerative-tourist-accommodation.pdf" TargetMode="External"/><Relationship Id="rId4" Type="http://schemas.openxmlformats.org/officeDocument/2006/relationships/hyperlink" Target="https://pdf.savills.com/documents/Glamping+%26+Holiday+Accommodation+UK+2021.pdf#:~:text=TYPICAL%20NIGHTLY%20RENTAL%3A%20%C2%A350%20,%C2%A3200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hyperlink" Target="https://www.eyrplatform.eu/implementation-manu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Casestudy </a:t>
            </a:r>
            <a:r>
              <a:rPr lang="en-US" dirty="0" err="1"/>
              <a:t>Valledemossa</a:t>
            </a:r>
            <a:r>
              <a:rPr lang="en-US" dirty="0"/>
              <a:t>, Spanje (natuurreservaat)</a:t>
            </a:r>
            <a:endParaRPr lang="en-IE" dirty="0"/>
          </a:p>
        </p:txBody>
      </p:sp>
      <p:sp>
        <p:nvSpPr>
          <p:cNvPr id="10" name="Text Placeholder 2">
            <a:extLst>
              <a:ext uri="{FF2B5EF4-FFF2-40B4-BE49-F238E27FC236}">
                <a16:creationId xmlns:a16="http://schemas.microsoft.com/office/drawing/2014/main" id="{91D31641-969F-B09C-3355-ECA39DA8CFF6}"/>
              </a:ext>
            </a:extLst>
          </p:cNvPr>
          <p:cNvSpPr>
            <a:spLocks noGrp="1"/>
          </p:cNvSpPr>
          <p:nvPr>
            <p:ph type="body" sz="quarter" idx="15"/>
          </p:nvPr>
        </p:nvSpPr>
        <p:spPr>
          <a:xfrm>
            <a:off x="374360" y="2557127"/>
            <a:ext cx="5089964" cy="697353"/>
          </a:xfrm>
        </p:spPr>
        <p:txBody>
          <a:bodyPr/>
          <a:lstStyle/>
          <a:p>
            <a:r>
              <a:rPr lang="en-GB" dirty="0"/>
              <a:t>Module 6 </a:t>
            </a:r>
            <a:r>
              <a:rPr lang="en-GB" sz="4400" b="0" dirty="0"/>
              <a:t>(Deel 3)</a:t>
            </a:r>
          </a:p>
        </p:txBody>
      </p:sp>
      <p:sp>
        <p:nvSpPr>
          <p:cNvPr id="11" name="Text Placeholder 3">
            <a:extLst>
              <a:ext uri="{FF2B5EF4-FFF2-40B4-BE49-F238E27FC236}">
                <a16:creationId xmlns:a16="http://schemas.microsoft.com/office/drawing/2014/main" id="{161E7648-E850-A3C6-41DF-B21959997E47}"/>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Slim opzetten en lanceren </a:t>
            </a:r>
            <a:r>
              <a:rPr lang="en-US" sz="3200" dirty="0"/>
              <a:t>– Uw start-up en kapitaalkosten plannen </a:t>
            </a:r>
          </a:p>
          <a:p>
            <a:pPr>
              <a:spcBef>
                <a:spcPts val="0"/>
              </a:spcBef>
              <a:spcAft>
                <a:spcPts val="1200"/>
              </a:spcAft>
            </a:pPr>
            <a:r>
              <a:rPr lang="en-GB" sz="2800" i="1" dirty="0"/>
              <a:t>Financiële planning en financiering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descr="A room with a bed and a table&#10;&#10;AI-generated content may be incorrect.">
            <a:extLst>
              <a:ext uri="{FF2B5EF4-FFF2-40B4-BE49-F238E27FC236}">
                <a16:creationId xmlns:a16="http://schemas.microsoft.com/office/drawing/2014/main" id="{F2B7927C-78A6-72FA-72E4-4B046AFAC610}"/>
              </a:ext>
            </a:extLst>
          </p:cNvPr>
          <p:cNvPicPr>
            <a:picLocks noGrp="1" noChangeAspect="1"/>
          </p:cNvPicPr>
          <p:nvPr>
            <p:ph type="pic" sz="quarter" idx="19"/>
          </p:nvPr>
        </p:nvPicPr>
        <p:blipFill>
          <a:blip r:embed="rId2"/>
          <a:srcRect l="5620" r="5620"/>
          <a:stretch>
            <a:fillRect/>
          </a:stretch>
        </p:blipFill>
        <p:spPr/>
      </p:pic>
      <p:sp>
        <p:nvSpPr>
          <p:cNvPr id="2" name="TextBox 1">
            <a:extLst>
              <a:ext uri="{FF2B5EF4-FFF2-40B4-BE49-F238E27FC236}">
                <a16:creationId xmlns:a16="http://schemas.microsoft.com/office/drawing/2014/main" id="{2D9E5955-6EA3-F805-8937-E9177EC035BF}"/>
              </a:ext>
            </a:extLst>
          </p:cNvPr>
          <p:cNvSpPr txBox="1"/>
          <p:nvPr/>
        </p:nvSpPr>
        <p:spPr>
          <a:xfrm>
            <a:off x="7522682" y="255907"/>
            <a:ext cx="435684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E" b="1" i="1" dirty="0"/>
              <a:t>Opmerking: </a:t>
            </a:r>
            <a:r>
              <a:rPr lang="en-US" i="1" dirty="0"/>
              <a:t>voor de volledige uitgebreide versie van deze module, </a:t>
            </a:r>
            <a:r>
              <a:rPr lang="en-IE" i="1" dirty="0"/>
              <a:t>raadpleeg de Engelse versie.</a:t>
            </a:r>
          </a:p>
        </p:txBody>
      </p:sp>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0E96FE9-B6E8-3C5C-1ABE-90DEFF79B07C}"/>
              </a:ext>
            </a:extLst>
          </p:cNvPr>
          <p:cNvSpPr>
            <a:spLocks noGrp="1"/>
          </p:cNvSpPr>
          <p:nvPr>
            <p:ph type="body" sz="quarter" idx="21"/>
          </p:nvPr>
        </p:nvSpPr>
        <p:spPr>
          <a:xfrm>
            <a:off x="4267200" y="196156"/>
            <a:ext cx="7753350" cy="3499183"/>
          </a:xfrm>
        </p:spPr>
        <p:txBody>
          <a:bodyPr/>
          <a:lstStyle/>
          <a:p>
            <a:pPr>
              <a:spcAft>
                <a:spcPts val="1200"/>
              </a:spcAft>
            </a:pPr>
            <a:r>
              <a:rPr lang="en-IE" sz="2000" b="1" dirty="0">
                <a:solidFill>
                  <a:srgbClr val="E96751"/>
                </a:solidFill>
              </a:rPr>
              <a:t>Wow-factor 1 </a:t>
            </a:r>
            <a:r>
              <a:rPr lang="en-IE" sz="2000" b="1" dirty="0">
                <a:solidFill>
                  <a:srgbClr val="3B7F81"/>
                </a:solidFill>
              </a:rPr>
              <a:t>– Groen worden is een grote verandering.</a:t>
            </a:r>
          </a:p>
          <a:p>
            <a:pPr>
              <a:spcAft>
                <a:spcPts val="1200"/>
              </a:spcAft>
            </a:pPr>
            <a:r>
              <a:rPr lang="en-US" sz="2000" dirty="0"/>
              <a:t>Consumenten letten steeds meer op hoe merken en bedrijven omgaan met duurzaamheid. </a:t>
            </a:r>
            <a:r>
              <a:rPr lang="en-IE" sz="2000" dirty="0"/>
              <a:t>Bescherm je bestemming en de lokale omgeving. </a:t>
            </a:r>
          </a:p>
          <a:p>
            <a:pPr>
              <a:spcAft>
                <a:spcPts val="1200"/>
              </a:spcAft>
            </a:pPr>
            <a:r>
              <a:rPr lang="en-US" sz="2000" b="1" dirty="0">
                <a:solidFill>
                  <a:srgbClr val="E96751"/>
                </a:solidFill>
              </a:rPr>
              <a:t>'58% </a:t>
            </a:r>
            <a:r>
              <a:rPr lang="en-US" sz="2000" dirty="0">
                <a:solidFill>
                  <a:srgbClr val="E96751"/>
                </a:solidFill>
              </a:rPr>
              <a:t>van de gasten in een recent onderzoek van het bureau Canopy and Stars gaf aan dat het voor hen belangrijk is om producten van een ethisch merk te kopen'. </a:t>
            </a:r>
          </a:p>
          <a:p>
            <a:pPr marL="342900" indent="-342900">
              <a:buFont typeface="Wingdings" panose="05000000000000000000" pitchFamily="2" charset="2"/>
              <a:buChar char="v"/>
            </a:pPr>
            <a:r>
              <a:rPr lang="en-IE" sz="2000" b="1" dirty="0"/>
              <a:t>Bouw in harmonie met de natuur </a:t>
            </a:r>
            <a:r>
              <a:rPr lang="en-IE" sz="2000" dirty="0"/>
              <a:t>en het landschap voor een visuele impact.</a:t>
            </a:r>
          </a:p>
          <a:p>
            <a:pPr marL="342900" indent="-342900">
              <a:buFont typeface="Wingdings" panose="05000000000000000000" pitchFamily="2" charset="2"/>
              <a:buChar char="v"/>
            </a:pPr>
            <a:r>
              <a:rPr lang="en-IE" sz="2000" dirty="0"/>
              <a:t>Gebruik </a:t>
            </a:r>
            <a:r>
              <a:rPr lang="en-IE" sz="2000" b="1" dirty="0"/>
              <a:t>lokale materialen </a:t>
            </a:r>
            <a:r>
              <a:rPr lang="en-IE" sz="2000" dirty="0"/>
              <a:t>(inheems hout, schapenwol en lokale ambachtelijke producten).</a:t>
            </a:r>
          </a:p>
          <a:p>
            <a:pPr marL="342900" indent="-342900">
              <a:buFont typeface="Wingdings" panose="05000000000000000000" pitchFamily="2" charset="2"/>
              <a:buChar char="v"/>
            </a:pPr>
            <a:r>
              <a:rPr lang="en-IE" sz="2000" dirty="0"/>
              <a:t>Gebruik </a:t>
            </a:r>
            <a:r>
              <a:rPr lang="en-IE" sz="2000" b="1" dirty="0"/>
              <a:t>koolstofarme materialen, </a:t>
            </a:r>
            <a:r>
              <a:rPr lang="en-IE" sz="2000" dirty="0"/>
              <a:t>bijvoorbeeld door minder staal en beton te gebruiken.</a:t>
            </a:r>
          </a:p>
          <a:p>
            <a:pPr marL="342900" indent="-342900">
              <a:buFont typeface="Wingdings" panose="05000000000000000000" pitchFamily="2" charset="2"/>
              <a:buChar char="v"/>
            </a:pPr>
            <a:r>
              <a:rPr lang="en-IE" sz="2000" dirty="0"/>
              <a:t>Ontwerp </a:t>
            </a:r>
            <a:r>
              <a:rPr lang="en-IE" sz="2000" b="1" dirty="0"/>
              <a:t>ruimtes die de natuur</a:t>
            </a:r>
            <a:r>
              <a:rPr lang="en-IE" sz="2000" dirty="0"/>
              <a:t>, habitats en wilde dieren </a:t>
            </a:r>
            <a:r>
              <a:rPr lang="en-IE" sz="2000" b="1" dirty="0"/>
              <a:t>ten goede komen </a:t>
            </a:r>
            <a:r>
              <a:rPr lang="en-IE" sz="2000" dirty="0"/>
              <a:t>en werk met de topografie. Gebruik verwijderbare funderingen en houd rekening met </a:t>
            </a:r>
            <a:r>
              <a:rPr lang="en-IE" sz="2000" dirty="0">
                <a:solidFill>
                  <a:srgbClr val="E96751"/>
                </a:solidFill>
                <a:hlinkClick r:id="rId2">
                  <a:extLst>
                    <a:ext uri="{A12FA001-AC4F-418D-AE19-62706E023703}">
                      <ahyp:hlinkClr xmlns:ahyp="http://schemas.microsoft.com/office/drawing/2018/hyperlinkcolor" val="tx"/>
                    </a:ext>
                  </a:extLst>
                </a:hlinkClick>
              </a:rPr>
              <a:t>Biodiversity Net Gain (BNG).</a:t>
            </a:r>
            <a:endParaRPr lang="en-IE" sz="2000" dirty="0">
              <a:solidFill>
                <a:srgbClr val="E96751"/>
              </a:solidFill>
            </a:endParaRPr>
          </a:p>
          <a:p>
            <a:pPr marL="342900" indent="-342900">
              <a:buFont typeface="Wingdings" panose="05000000000000000000" pitchFamily="2" charset="2"/>
              <a:buChar char="v"/>
            </a:pPr>
            <a:r>
              <a:rPr lang="en-US" sz="2000" dirty="0"/>
              <a:t> </a:t>
            </a:r>
            <a:r>
              <a:rPr lang="en-US" sz="2000" b="1" dirty="0"/>
              <a:t>Versterk het unieke karakter van het gebied </a:t>
            </a:r>
            <a:r>
              <a:rPr lang="en-US" sz="2000" dirty="0"/>
              <a:t>door gebruik te maken van bestaande kenmerken en je keuzes te laten inspireren door het landschap</a:t>
            </a:r>
            <a:r>
              <a:rPr lang="en-IE" sz="2000" dirty="0"/>
              <a:t>.</a:t>
            </a:r>
          </a:p>
          <a:p>
            <a:pPr marL="342900" indent="-342900">
              <a:buFont typeface="Wingdings" panose="05000000000000000000" pitchFamily="2" charset="2"/>
              <a:buChar char="v"/>
            </a:pPr>
            <a:endParaRPr lang="en-IE" sz="2000" dirty="0"/>
          </a:p>
          <a:p>
            <a:r>
              <a:rPr lang="en-US" sz="2000" dirty="0">
                <a:solidFill>
                  <a:srgbClr val="E96751"/>
                </a:solidFill>
              </a:rPr>
              <a:t>'Meer dan </a:t>
            </a:r>
            <a:r>
              <a:rPr lang="en-US" sz="2000" b="1" dirty="0">
                <a:solidFill>
                  <a:srgbClr val="E96751"/>
                </a:solidFill>
              </a:rPr>
              <a:t>de helft van de Ierse soorten </a:t>
            </a:r>
            <a:r>
              <a:rPr lang="en-US" sz="2000" dirty="0">
                <a:solidFill>
                  <a:srgbClr val="E96751"/>
                </a:solidFill>
              </a:rPr>
              <a:t>neemt af en</a:t>
            </a:r>
            <a:r>
              <a:rPr lang="en-US" sz="2000" b="1" dirty="0">
                <a:solidFill>
                  <a:srgbClr val="E96751"/>
                </a:solidFill>
              </a:rPr>
              <a:t> 48% </a:t>
            </a:r>
            <a:r>
              <a:rPr lang="en-US" sz="2000" dirty="0">
                <a:solidFill>
                  <a:srgbClr val="E96751"/>
                </a:solidFill>
              </a:rPr>
              <a:t>wordt met uitsterven bedreigd'.</a:t>
            </a:r>
          </a:p>
          <a:p>
            <a:pPr marL="342900" indent="-342900">
              <a:buFont typeface="Wingdings" panose="05000000000000000000" pitchFamily="2" charset="2"/>
              <a:buChar char="v"/>
            </a:pPr>
            <a:endParaRPr lang="en-IE" sz="2000" dirty="0"/>
          </a:p>
          <a:p>
            <a:pPr>
              <a:spcAft>
                <a:spcPts val="1200"/>
              </a:spcAft>
            </a:pPr>
            <a:endParaRPr lang="en-IE" sz="2000" i="1" dirty="0">
              <a:solidFill>
                <a:srgbClr val="E96751"/>
              </a:solidFill>
            </a:endParaRPr>
          </a:p>
        </p:txBody>
      </p:sp>
      <p:sp>
        <p:nvSpPr>
          <p:cNvPr id="8" name="Text Placeholder 7">
            <a:extLst>
              <a:ext uri="{FF2B5EF4-FFF2-40B4-BE49-F238E27FC236}">
                <a16:creationId xmlns:a16="http://schemas.microsoft.com/office/drawing/2014/main" id="{6CB2D3BE-AA95-1E52-52B0-C6FDF0BE6688}"/>
              </a:ext>
            </a:extLst>
          </p:cNvPr>
          <p:cNvSpPr>
            <a:spLocks noGrp="1"/>
          </p:cNvSpPr>
          <p:nvPr>
            <p:ph type="body" sz="quarter" idx="66"/>
          </p:nvPr>
        </p:nvSpPr>
        <p:spPr/>
        <p:txBody>
          <a:bodyPr/>
          <a:lstStyle/>
          <a:p>
            <a:r>
              <a:rPr lang="en-IE" sz="1400" dirty="0"/>
              <a:t>Bouw in harmonie met de natuur</a:t>
            </a:r>
          </a:p>
        </p:txBody>
      </p:sp>
      <p:sp>
        <p:nvSpPr>
          <p:cNvPr id="10" name="Text Placeholder 5">
            <a:extLst>
              <a:ext uri="{FF2B5EF4-FFF2-40B4-BE49-F238E27FC236}">
                <a16:creationId xmlns:a16="http://schemas.microsoft.com/office/drawing/2014/main" id="{730D42D4-0250-35F5-9F43-87871762FDD2}"/>
              </a:ext>
            </a:extLst>
          </p:cNvPr>
          <p:cNvSpPr>
            <a:spLocks noGrp="1"/>
          </p:cNvSpPr>
          <p:nvPr>
            <p:ph type="body" sz="quarter" idx="18"/>
          </p:nvPr>
        </p:nvSpPr>
        <p:spPr>
          <a:xfrm>
            <a:off x="570245" y="3284002"/>
            <a:ext cx="2877175" cy="1049221"/>
          </a:xfrm>
        </p:spPr>
        <p:txBody>
          <a:bodyPr/>
          <a:lstStyle/>
          <a:p>
            <a:pPr algn="ctr"/>
            <a:r>
              <a:rPr lang="en-IE" b="0" dirty="0"/>
              <a:t>Ontwikkel en promoot een ethisch merk</a:t>
            </a:r>
          </a:p>
          <a:p>
            <a:pPr algn="ctr"/>
            <a:endParaRPr lang="en-IE" dirty="0"/>
          </a:p>
        </p:txBody>
      </p:sp>
      <p:pic>
        <p:nvPicPr>
          <p:cNvPr id="13" name="Picture 12">
            <a:extLst>
              <a:ext uri="{FF2B5EF4-FFF2-40B4-BE49-F238E27FC236}">
                <a16:creationId xmlns:a16="http://schemas.microsoft.com/office/drawing/2014/main" id="{4E057E46-A6CD-A31B-810A-9BD166EDC1F8}"/>
              </a:ext>
            </a:extLst>
          </p:cNvPr>
          <p:cNvPicPr>
            <a:picLocks noChangeAspect="1"/>
          </p:cNvPicPr>
          <p:nvPr/>
        </p:nvPicPr>
        <p:blipFill>
          <a:blip r:embed="rId3"/>
          <a:srcRect t="3497" r="1350" b="3579"/>
          <a:stretch>
            <a:fillRect/>
          </a:stretch>
        </p:blipFill>
        <p:spPr>
          <a:xfrm>
            <a:off x="368597" y="0"/>
            <a:ext cx="3200399" cy="2052401"/>
          </a:xfrm>
          <a:prstGeom prst="rect">
            <a:avLst/>
          </a:prstGeom>
        </p:spPr>
      </p:pic>
      <p:sp>
        <p:nvSpPr>
          <p:cNvPr id="4" name="Text Placeholder 7">
            <a:extLst>
              <a:ext uri="{FF2B5EF4-FFF2-40B4-BE49-F238E27FC236}">
                <a16:creationId xmlns:a16="http://schemas.microsoft.com/office/drawing/2014/main" id="{38D52520-537F-88E1-526A-A3CF8C38E85D}"/>
              </a:ext>
            </a:extLst>
          </p:cNvPr>
          <p:cNvSpPr>
            <a:spLocks noGrp="1"/>
          </p:cNvSpPr>
          <p:nvPr>
            <p:ph type="body" sz="quarter" idx="19"/>
          </p:nvPr>
        </p:nvSpPr>
        <p:spPr>
          <a:xfrm>
            <a:off x="-10867" y="2215414"/>
            <a:ext cx="4032321" cy="385564"/>
          </a:xfrm>
        </p:spPr>
        <p:txBody>
          <a:bodyPr/>
          <a:lstStyle/>
          <a:p>
            <a:pPr algn="ctr"/>
            <a:r>
              <a:rPr lang="en-IE" sz="3000" dirty="0"/>
              <a:t>Creëer die WOW-factor!</a:t>
            </a:r>
          </a:p>
        </p:txBody>
      </p:sp>
      <p:sp>
        <p:nvSpPr>
          <p:cNvPr id="2" name="TextBox 1">
            <a:extLst>
              <a:ext uri="{FF2B5EF4-FFF2-40B4-BE49-F238E27FC236}">
                <a16:creationId xmlns:a16="http://schemas.microsoft.com/office/drawing/2014/main" id="{1EDC286F-D279-A95E-2FB1-83CA429DF82C}"/>
              </a:ext>
            </a:extLst>
          </p:cNvPr>
          <p:cNvSpPr txBox="1"/>
          <p:nvPr/>
        </p:nvSpPr>
        <p:spPr>
          <a:xfrm>
            <a:off x="1019175" y="5512621"/>
            <a:ext cx="3227720" cy="1200329"/>
          </a:xfrm>
          <a:prstGeom prst="rect">
            <a:avLst/>
          </a:prstGeom>
          <a:noFill/>
        </p:spPr>
        <p:txBody>
          <a:bodyPr wrap="square" rtlCol="0">
            <a:spAutoFit/>
          </a:bodyPr>
          <a:lstStyle/>
          <a:p>
            <a:r>
              <a:rPr lang="en-US" b="1" i="1" dirty="0">
                <a:solidFill>
                  <a:srgbClr val="494949"/>
                </a:solidFill>
                <a:latin typeface="Google Sans"/>
              </a:rPr>
              <a:t>Aanbevolen lectuur </a:t>
            </a:r>
            <a:endParaRPr lang="en-US" b="1" i="1" dirty="0">
              <a:solidFill>
                <a:srgbClr val="494949"/>
              </a:solidFill>
              <a:latin typeface="Google Sans"/>
              <a:hlinkClick r:id="rId4">
                <a:extLst>
                  <a:ext uri="{A12FA001-AC4F-418D-AE19-62706E023703}">
                    <ahyp:hlinkClr xmlns:ahyp="http://schemas.microsoft.com/office/drawing/2018/hyperlinkcolor" val="tx"/>
                  </a:ext>
                </a:extLst>
              </a:hlinkClick>
            </a:endParaRPr>
          </a:p>
          <a:p>
            <a:r>
              <a:rPr lang="en-IE" dirty="0">
                <a:solidFill>
                  <a:srgbClr val="00B0F0"/>
                </a:solidFill>
                <a:hlinkClick r:id="rId5">
                  <a:extLst>
                    <a:ext uri="{A12FA001-AC4F-418D-AE19-62706E023703}">
                      <ahyp:hlinkClr xmlns:ahyp="http://schemas.microsoft.com/office/drawing/2018/hyperlinkcolor" val="tx"/>
                    </a:ext>
                  </a:extLst>
                </a:hlinkClick>
              </a:rPr>
              <a:t>Toeristische gids: zorg ervoor dat uw bedrijf toegankelijk en inclusief is. </a:t>
            </a:r>
            <a:endParaRPr lang="en-IE" dirty="0">
              <a:solidFill>
                <a:srgbClr val="00B0F0"/>
              </a:solidFill>
            </a:endParaRPr>
          </a:p>
        </p:txBody>
      </p:sp>
      <p:pic>
        <p:nvPicPr>
          <p:cNvPr id="12" name="Picture 11">
            <a:extLst>
              <a:ext uri="{FF2B5EF4-FFF2-40B4-BE49-F238E27FC236}">
                <a16:creationId xmlns:a16="http://schemas.microsoft.com/office/drawing/2014/main" id="{2C42C7D8-8E26-E9C5-C9C5-89F3F8B6B624}"/>
              </a:ext>
            </a:extLst>
          </p:cNvPr>
          <p:cNvPicPr>
            <a:picLocks noChangeAspect="1"/>
          </p:cNvPicPr>
          <p:nvPr/>
        </p:nvPicPr>
        <p:blipFill>
          <a:blip r:embed="rId6"/>
          <a:stretch>
            <a:fillRect/>
          </a:stretch>
        </p:blipFill>
        <p:spPr>
          <a:xfrm>
            <a:off x="144950" y="5620959"/>
            <a:ext cx="850589" cy="846711"/>
          </a:xfrm>
          <a:prstGeom prst="rect">
            <a:avLst/>
          </a:prstGeom>
        </p:spPr>
      </p:pic>
    </p:spTree>
    <p:extLst>
      <p:ext uri="{BB962C8B-B14F-4D97-AF65-F5344CB8AC3E}">
        <p14:creationId xmlns:p14="http://schemas.microsoft.com/office/powerpoint/2010/main" val="1789091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7340E-4C55-4845-E0F5-338F85D7BA1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D097315-6A95-66A2-B8A9-6018B501BF29}"/>
              </a:ext>
            </a:extLst>
          </p:cNvPr>
          <p:cNvSpPr>
            <a:spLocks noGrp="1"/>
          </p:cNvSpPr>
          <p:nvPr>
            <p:ph type="body" sz="quarter" idx="16"/>
          </p:nvPr>
        </p:nvSpPr>
        <p:spPr>
          <a:xfrm>
            <a:off x="788656" y="56384"/>
            <a:ext cx="10936619" cy="803654"/>
          </a:xfrm>
        </p:spPr>
        <p:txBody>
          <a:bodyPr/>
          <a:lstStyle/>
          <a:p>
            <a:pPr fontAlgn="base"/>
            <a:r>
              <a:rPr lang="en-US" dirty="0"/>
              <a:t>"</a:t>
            </a:r>
            <a:r>
              <a:rPr lang="en-US" dirty="0">
                <a:solidFill>
                  <a:srgbClr val="E96751"/>
                </a:solidFill>
              </a:rPr>
              <a:t>Wow-factor 1 </a:t>
            </a:r>
            <a:r>
              <a:rPr lang="en-US" dirty="0"/>
              <a:t>– Groen worden – Gebouwen en materialen" </a:t>
            </a:r>
            <a:r>
              <a:rPr lang="en-US" sz="2200" b="0" dirty="0">
                <a:solidFill>
                  <a:srgbClr val="494949"/>
                </a:solidFill>
              </a:rPr>
              <a:t>met geschatte kosten waar van toepassing en financiële opmerkingen ter ondersteuning van een weloverwogen budgettering voor uw Epic Stay.</a:t>
            </a:r>
            <a:endParaRPr lang="en-IE" sz="2200" b="0" dirty="0">
              <a:solidFill>
                <a:srgbClr val="494949"/>
              </a:solidFill>
            </a:endParaRPr>
          </a:p>
        </p:txBody>
      </p:sp>
      <p:graphicFrame>
        <p:nvGraphicFramePr>
          <p:cNvPr id="2" name="Table 1">
            <a:extLst>
              <a:ext uri="{FF2B5EF4-FFF2-40B4-BE49-F238E27FC236}">
                <a16:creationId xmlns:a16="http://schemas.microsoft.com/office/drawing/2014/main" id="{E0DAAFE0-9895-44B8-D7BF-734C87D1D56B}"/>
              </a:ext>
            </a:extLst>
          </p:cNvPr>
          <p:cNvGraphicFramePr>
            <a:graphicFrameLocks noGrp="1"/>
          </p:cNvGraphicFramePr>
          <p:nvPr>
            <p:extLst>
              <p:ext uri="{D42A27DB-BD31-4B8C-83A1-F6EECF244321}">
                <p14:modId xmlns:p14="http://schemas.microsoft.com/office/powerpoint/2010/main" val="329804961"/>
              </p:ext>
            </p:extLst>
          </p:nvPr>
        </p:nvGraphicFramePr>
        <p:xfrm>
          <a:off x="257175" y="1221437"/>
          <a:ext cx="11544300" cy="5685540"/>
        </p:xfrm>
        <a:graphic>
          <a:graphicData uri="http://schemas.openxmlformats.org/drawingml/2006/table">
            <a:tbl>
              <a:tblPr/>
              <a:tblGrid>
                <a:gridCol w="3152061">
                  <a:extLst>
                    <a:ext uri="{9D8B030D-6E8A-4147-A177-3AD203B41FA5}">
                      <a16:colId xmlns:a16="http://schemas.microsoft.com/office/drawing/2014/main" val="3204222827"/>
                    </a:ext>
                  </a:extLst>
                </a:gridCol>
                <a:gridCol w="3703921">
                  <a:extLst>
                    <a:ext uri="{9D8B030D-6E8A-4147-A177-3AD203B41FA5}">
                      <a16:colId xmlns:a16="http://schemas.microsoft.com/office/drawing/2014/main" val="1677563351"/>
                    </a:ext>
                  </a:extLst>
                </a:gridCol>
                <a:gridCol w="4688318">
                  <a:extLst>
                    <a:ext uri="{9D8B030D-6E8A-4147-A177-3AD203B41FA5}">
                      <a16:colId xmlns:a16="http://schemas.microsoft.com/office/drawing/2014/main" val="3101999487"/>
                    </a:ext>
                  </a:extLst>
                </a:gridCol>
              </a:tblGrid>
              <a:tr h="134925">
                <a:tc>
                  <a:txBody>
                    <a:bodyPr/>
                    <a:lstStyle/>
                    <a:p>
                      <a:pPr algn="ctr"/>
                      <a:r>
                        <a:rPr lang="en-IE" sz="2200" b="1" dirty="0">
                          <a:solidFill>
                            <a:schemeClr val="bg1"/>
                          </a:solidFill>
                        </a:rPr>
                        <a:t>Duurzaamheidsmaatregel</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Geschatte kosten (€)</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Financiële voordelen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720209759"/>
                  </a:ext>
                </a:extLst>
              </a:tr>
              <a:tr h="539701">
                <a:tc>
                  <a:txBody>
                    <a:bodyPr/>
                    <a:lstStyle/>
                    <a:p>
                      <a:r>
                        <a:rPr lang="en-US" sz="2000" b="1" dirty="0">
                          <a:solidFill>
                            <a:schemeClr val="bg1"/>
                          </a:solidFill>
                        </a:rPr>
                        <a:t>Bouwen in harmonie met de natuur</a:t>
                      </a:r>
                      <a:endParaRPr lang="en-US"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b="1" dirty="0">
                          <a:solidFill>
                            <a:srgbClr val="494949"/>
                          </a:solidFill>
                        </a:rPr>
                        <a:t>+10–20% </a:t>
                      </a:r>
                      <a:r>
                        <a:rPr lang="en-US" sz="2000" dirty="0">
                          <a:solidFill>
                            <a:srgbClr val="494949"/>
                          </a:solidFill>
                        </a:rPr>
                        <a:t>ten opzichte van standaardbouw (locatiespecifiek ontwerp, minimale graafwerkzaamheden)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Maak gebruik van lokale architecten die bekend zijn met het terrein en vergunningen om herontwerpkosten te verminderen. Langetermijnwaarde door visuele aantrekkingskracht en minder behoefte aan landschapsarchitectuur.</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8777547"/>
                  </a:ext>
                </a:extLst>
              </a:tr>
              <a:tr h="438507">
                <a:tc>
                  <a:txBody>
                    <a:bodyPr/>
                    <a:lstStyle/>
                    <a:p>
                      <a:r>
                        <a:rPr lang="en-US" sz="2000" b="1" dirty="0">
                          <a:solidFill>
                            <a:schemeClr val="bg1"/>
                          </a:solidFill>
                        </a:rPr>
                        <a:t>Gebruik lokale materialen </a:t>
                      </a:r>
                      <a:r>
                        <a:rPr lang="en-US" sz="2000" dirty="0">
                          <a:solidFill>
                            <a:schemeClr val="bg1"/>
                          </a:solidFill>
                        </a:rPr>
                        <a:t>(bijv. inheems hout, wolisolatie)</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Houten bekleding </a:t>
                      </a:r>
                      <a:r>
                        <a:rPr lang="en-IE" sz="2000" b="1" dirty="0">
                          <a:solidFill>
                            <a:srgbClr val="494949"/>
                          </a:solidFill>
                        </a:rPr>
                        <a:t>€ 60–€ 90/m², </a:t>
                      </a:r>
                      <a:r>
                        <a:rPr lang="en-IE" sz="2000" dirty="0">
                          <a:solidFill>
                            <a:srgbClr val="494949"/>
                          </a:solidFill>
                        </a:rPr>
                        <a:t>isolatie van schapenwol </a:t>
                      </a:r>
                      <a:r>
                        <a:rPr lang="en-IE" sz="2000" b="1" dirty="0">
                          <a:solidFill>
                            <a:srgbClr val="494949"/>
                          </a:solidFill>
                        </a:rPr>
                        <a:t>€ 20–€ 30/m²</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Vermindert transportkosten en uitstoot. Lokale leveranciers kunnen kortingen of mogelijkheden voor cross-promotie bieden.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3772895"/>
                  </a:ext>
                </a:extLst>
              </a:tr>
              <a:tr h="438507">
                <a:tc>
                  <a:txBody>
                    <a:bodyPr/>
                    <a:lstStyle/>
                    <a:p>
                      <a:r>
                        <a:rPr lang="en-US" sz="2000" b="1" dirty="0">
                          <a:solidFill>
                            <a:schemeClr val="bg1"/>
                          </a:solidFill>
                        </a:rPr>
                        <a:t>Gebruik koolstofarme materialen </a:t>
                      </a:r>
                      <a:r>
                        <a:rPr lang="en-US" sz="2000" dirty="0">
                          <a:solidFill>
                            <a:schemeClr val="bg1"/>
                          </a:solidFill>
                        </a:rPr>
                        <a:t>(vermijd staal/beton)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Houten frameconstructie: </a:t>
                      </a:r>
                      <a:r>
                        <a:rPr lang="en-IE" sz="2000" b="1" dirty="0">
                          <a:solidFill>
                            <a:srgbClr val="494949"/>
                          </a:solidFill>
                        </a:rPr>
                        <a:t>€ 900–€ 1.400/m²; CLT: € 1.200–€ 1.800/m²</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Kan in eerste instantie iets duurder zijn, maar versnelt vaak de bouw. Komt in aanmerking voor subsidies voor groen bouwen (bijv. LEADER).</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166128"/>
                  </a:ext>
                </a:extLst>
              </a:tr>
              <a:tr h="337313">
                <a:tc>
                  <a:txBody>
                    <a:bodyPr/>
                    <a:lstStyle/>
                    <a:p>
                      <a:r>
                        <a:rPr lang="en-US" sz="2000" b="1" dirty="0">
                          <a:solidFill>
                            <a:schemeClr val="bg1"/>
                          </a:solidFill>
                        </a:rPr>
                        <a:t>Ontwerp ruimtes die de natuur ten goede komen </a:t>
                      </a:r>
                      <a:r>
                        <a:rPr lang="en-US" sz="2000" dirty="0">
                          <a:solidFill>
                            <a:schemeClr val="bg1"/>
                          </a:solidFill>
                        </a:rPr>
                        <a:t>(verwijderbare funderingen, buffers voor wilde dieren)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494949"/>
                          </a:solidFill>
                        </a:rPr>
                        <a:t>Verwijderbare funderingen (bijv. schroefpalen): </a:t>
                      </a:r>
                      <a:r>
                        <a:rPr lang="en-US" sz="2000" b="1" dirty="0">
                          <a:solidFill>
                            <a:srgbClr val="494949"/>
                          </a:solidFill>
                        </a:rPr>
                        <a:t>€ 1.500–€ 3.000/eenheid</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Minder verstoring van het milieu en minder weerstand tegen de planning. Verlaagt de ontmantelingskosten in de toekomst.</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866807"/>
                  </a:ext>
                </a:extLst>
              </a:tr>
            </a:tbl>
          </a:graphicData>
        </a:graphic>
      </p:graphicFrame>
    </p:spTree>
    <p:extLst>
      <p:ext uri="{BB962C8B-B14F-4D97-AF65-F5344CB8AC3E}">
        <p14:creationId xmlns:p14="http://schemas.microsoft.com/office/powerpoint/2010/main" val="17466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F56C3-D8C9-8BA2-CE7B-41EDFFD2A370}"/>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5D27A56-8635-DA67-0957-BAB38E5BCB46}"/>
              </a:ext>
            </a:extLst>
          </p:cNvPr>
          <p:cNvGraphicFramePr>
            <a:graphicFrameLocks noGrp="1"/>
          </p:cNvGraphicFramePr>
          <p:nvPr>
            <p:extLst>
              <p:ext uri="{D42A27DB-BD31-4B8C-83A1-F6EECF244321}">
                <p14:modId xmlns:p14="http://schemas.microsoft.com/office/powerpoint/2010/main" val="2996024250"/>
              </p:ext>
            </p:extLst>
          </p:nvPr>
        </p:nvGraphicFramePr>
        <p:xfrm>
          <a:off x="266701" y="145112"/>
          <a:ext cx="11591924" cy="8160924"/>
        </p:xfrm>
        <a:graphic>
          <a:graphicData uri="http://schemas.openxmlformats.org/drawingml/2006/table">
            <a:tbl>
              <a:tblPr/>
              <a:tblGrid>
                <a:gridCol w="3165064">
                  <a:extLst>
                    <a:ext uri="{9D8B030D-6E8A-4147-A177-3AD203B41FA5}">
                      <a16:colId xmlns:a16="http://schemas.microsoft.com/office/drawing/2014/main" val="3204222827"/>
                    </a:ext>
                  </a:extLst>
                </a:gridCol>
                <a:gridCol w="3719201">
                  <a:extLst>
                    <a:ext uri="{9D8B030D-6E8A-4147-A177-3AD203B41FA5}">
                      <a16:colId xmlns:a16="http://schemas.microsoft.com/office/drawing/2014/main" val="1677563351"/>
                    </a:ext>
                  </a:extLst>
                </a:gridCol>
                <a:gridCol w="4707659">
                  <a:extLst>
                    <a:ext uri="{9D8B030D-6E8A-4147-A177-3AD203B41FA5}">
                      <a16:colId xmlns:a16="http://schemas.microsoft.com/office/drawing/2014/main" val="3101999487"/>
                    </a:ext>
                  </a:extLst>
                </a:gridCol>
              </a:tblGrid>
              <a:tr h="134925">
                <a:tc>
                  <a:txBody>
                    <a:bodyPr/>
                    <a:lstStyle/>
                    <a:p>
                      <a:pPr algn="ctr"/>
                      <a:r>
                        <a:rPr lang="en-IE" sz="2000" b="1" dirty="0">
                          <a:solidFill>
                            <a:schemeClr val="bg1"/>
                          </a:solidFill>
                        </a:rPr>
                        <a:t>Duurzaamheidsmaatregelen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Geschatte kosten (€)</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Financiële voordelen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720209759"/>
                  </a:ext>
                </a:extLst>
              </a:tr>
              <a:tr h="438507">
                <a:tc>
                  <a:txBody>
                    <a:bodyPr/>
                    <a:lstStyle/>
                    <a:p>
                      <a:r>
                        <a:rPr lang="en-IE" sz="2000" b="1" dirty="0">
                          <a:solidFill>
                            <a:schemeClr val="bg1"/>
                          </a:solidFill>
                        </a:rPr>
                        <a:t>Verbetering van landschapselementen</a:t>
                      </a:r>
                      <a:endParaRPr lang="en-IE"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494949"/>
                          </a:solidFill>
                        </a:rPr>
                        <a:t>Landschapsarchitectuur/natuurpad: </a:t>
                      </a:r>
                      <a:r>
                        <a:rPr lang="en-US" sz="2000" b="1" dirty="0">
                          <a:solidFill>
                            <a:srgbClr val="494949"/>
                          </a:solidFill>
                        </a:rPr>
                        <a:t>€ 2.000–€ 10.000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Gebruik bestaande bomen, rotsblokken of terrein voor 'gratis' visuele elementen. Verhoogt de tevredenheid van gasten en de deelbaarheid.</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9657"/>
                  </a:ext>
                </a:extLst>
              </a:tr>
              <a:tr h="337313">
                <a:tc>
                  <a:txBody>
                    <a:bodyPr/>
                    <a:lstStyle/>
                    <a:p>
                      <a:r>
                        <a:rPr lang="en-IE" sz="2000" b="1" dirty="0">
                          <a:solidFill>
                            <a:schemeClr val="bg1"/>
                          </a:solidFill>
                        </a:rPr>
                        <a:t>Inclusief ontwerp voor diverse gebruikers</a:t>
                      </a:r>
                      <a:endParaRPr lang="en-IE"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Toegankelijkheidaanpassingen: </a:t>
                      </a:r>
                      <a:r>
                        <a:rPr lang="en-IE" sz="2000" b="1" dirty="0">
                          <a:solidFill>
                            <a:srgbClr val="494949"/>
                          </a:solidFill>
                        </a:rPr>
                        <a:t>€ 1.000–€ 5.000/eenheid</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Komt in veel EU-landen in aanmerking voor financiering of belastingaftrek. Vergroot de aantrekkingskracht op de markt.</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6770735"/>
                  </a:ext>
                </a:extLst>
              </a:tr>
              <a:tr h="337313">
                <a:tc>
                  <a:txBody>
                    <a:bodyPr/>
                    <a:lstStyle/>
                    <a:p>
                      <a:r>
                        <a:rPr lang="en-US" sz="2000" b="1" dirty="0" err="1">
                          <a:solidFill>
                            <a:schemeClr val="bg1"/>
                          </a:solidFill>
                        </a:rPr>
                        <a:t>Minimaliseer </a:t>
                      </a:r>
                      <a:r>
                        <a:rPr lang="en-US" sz="2000" b="1" dirty="0">
                          <a:solidFill>
                            <a:schemeClr val="bg1"/>
                          </a:solidFill>
                        </a:rPr>
                        <a:t>het energieverbruik; gebruik hernieuwbare energiebronnen</a:t>
                      </a:r>
                      <a:endParaRPr lang="en-US"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E96751"/>
                          </a:solidFill>
                          <a:hlinkClick r:id="rId2">
                            <a:extLst>
                              <a:ext uri="{A12FA001-AC4F-418D-AE19-62706E023703}">
                                <ahyp:hlinkClr xmlns:ahyp="http://schemas.microsoft.com/office/drawing/2018/hyperlinkcolor" val="tx"/>
                              </a:ext>
                            </a:extLst>
                          </a:hlinkClick>
                        </a:rPr>
                        <a:t>Kosten voor zonnepanelen</a:t>
                      </a:r>
                      <a:r>
                        <a:rPr lang="en-US" sz="2000" dirty="0">
                          <a:solidFill>
                            <a:srgbClr val="494949"/>
                          </a:solidFill>
                        </a:rPr>
                        <a:t>: </a:t>
                      </a:r>
                      <a:r>
                        <a:rPr lang="en-US" sz="2000" b="1" dirty="0">
                          <a:solidFill>
                            <a:srgbClr val="494949"/>
                          </a:solidFill>
                        </a:rPr>
                        <a:t>€ 10.000–€ 30.000</a:t>
                      </a:r>
                      <a:r>
                        <a:rPr lang="en-US" sz="2000" dirty="0">
                          <a:solidFill>
                            <a:srgbClr val="494949"/>
                          </a:solidFill>
                        </a:rPr>
                        <a:t>; wateropvang: </a:t>
                      </a:r>
                      <a:r>
                        <a:rPr lang="en-US" sz="2000" b="1" dirty="0">
                          <a:solidFill>
                            <a:srgbClr val="494949"/>
                          </a:solidFill>
                        </a:rPr>
                        <a:t>€ 2.000–€ 6.000</a:t>
                      </a:r>
                      <a:r>
                        <a:rPr lang="en-US" sz="2000" dirty="0">
                          <a:solidFill>
                            <a:srgbClr val="494949"/>
                          </a:solidFill>
                        </a:rPr>
                        <a:t>, afhankelijk van omvang en complexiteit.</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Bespaart </a:t>
                      </a:r>
                      <a:r>
                        <a:rPr lang="en-US" sz="2000" b="1" dirty="0">
                          <a:solidFill>
                            <a:srgbClr val="494949"/>
                          </a:solidFill>
                        </a:rPr>
                        <a:t>€ 1.000–€ 3.000/jaar </a:t>
                      </a:r>
                      <a:r>
                        <a:rPr lang="en-US" sz="2000" dirty="0">
                          <a:solidFill>
                            <a:srgbClr val="494949"/>
                          </a:solidFill>
                        </a:rPr>
                        <a:t>op energierekeningen. Kijk voor SEAI (Ierland) of nationale energiesubsidies.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2359731"/>
                  </a:ext>
                </a:extLst>
              </a:tr>
              <a:tr h="337313">
                <a:tc>
                  <a:txBody>
                    <a:bodyPr/>
                    <a:lstStyle/>
                    <a:p>
                      <a:r>
                        <a:rPr lang="en-IE" sz="2000" b="1" dirty="0">
                          <a:solidFill>
                            <a:schemeClr val="bg1"/>
                          </a:solidFill>
                        </a:rPr>
                        <a:t>Ecologische afvalsystemen</a:t>
                      </a:r>
                      <a:endParaRPr lang="en-IE"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E96751"/>
                          </a:solidFill>
                          <a:hlinkClick r:id="rId3">
                            <a:extLst>
                              <a:ext uri="{A12FA001-AC4F-418D-AE19-62706E023703}">
                                <ahyp:hlinkClr xmlns:ahyp="http://schemas.microsoft.com/office/drawing/2018/hyperlinkcolor" val="tx"/>
                              </a:ext>
                            </a:extLst>
                          </a:hlinkClick>
                        </a:rPr>
                        <a:t>Kosten composttoilet</a:t>
                      </a:r>
                      <a:r>
                        <a:rPr lang="en-US" sz="2000" dirty="0">
                          <a:solidFill>
                            <a:srgbClr val="494949"/>
                          </a:solidFill>
                        </a:rPr>
                        <a:t>: </a:t>
                      </a:r>
                      <a:r>
                        <a:rPr lang="en-US" sz="2000" b="1" dirty="0">
                          <a:solidFill>
                            <a:srgbClr val="494949"/>
                          </a:solidFill>
                        </a:rPr>
                        <a:t>€ 250–€ 2.000, </a:t>
                      </a:r>
                      <a:r>
                        <a:rPr lang="en-US" sz="2000" dirty="0">
                          <a:solidFill>
                            <a:srgbClr val="494949"/>
                          </a:solidFill>
                        </a:rPr>
                        <a:t>afhankelijk van het model; biologische zuiveringsinstallatie: </a:t>
                      </a:r>
                      <a:r>
                        <a:rPr lang="en-US" sz="2000" b="1" dirty="0">
                          <a:solidFill>
                            <a:srgbClr val="494949"/>
                          </a:solidFill>
                        </a:rPr>
                        <a:t>€ 4.000–€ 10.000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Vermijdt dure aansluiting op het leidingnet op landelijke locaties. Kan de planning in off-grid zones vereenvoudigen. </a:t>
                      </a:r>
                      <a:r>
                        <a:rPr lang="en-US" sz="2000" dirty="0">
                          <a:solidFill>
                            <a:srgbClr val="E96751"/>
                          </a:solidFill>
                          <a:hlinkClick r:id="rId4">
                            <a:extLst>
                              <a:ext uri="{A12FA001-AC4F-418D-AE19-62706E023703}">
                                <ahyp:hlinkClr xmlns:ahyp="http://schemas.microsoft.com/office/drawing/2018/hyperlinkcolor" val="tx"/>
                              </a:ext>
                            </a:extLst>
                          </a:hlinkClick>
                        </a:rPr>
                        <a:t>Voordelen van composteerbare toiletten.</a:t>
                      </a:r>
                      <a:endParaRPr lang="en-US" sz="2000" dirty="0">
                        <a:solidFill>
                          <a:srgbClr val="E9675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6585778"/>
                  </a:ext>
                </a:extLst>
              </a:tr>
              <a:tr h="337313">
                <a:tc>
                  <a:txBody>
                    <a:bodyPr/>
                    <a:lstStyle/>
                    <a:p>
                      <a:r>
                        <a:rPr lang="en-US" sz="2000" b="1" dirty="0">
                          <a:solidFill>
                            <a:schemeClr val="bg1"/>
                          </a:solidFill>
                        </a:rPr>
                        <a:t>Geef bezoekers de mogelijkheid om duurzame keuzes te maken </a:t>
                      </a:r>
                      <a:r>
                        <a:rPr lang="en-US" sz="2000" dirty="0">
                          <a:solidFill>
                            <a:schemeClr val="bg1"/>
                          </a:solidFill>
                        </a:rPr>
                        <a:t>(bewegwijzering, informatiepakketten, recycling)</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b="1" dirty="0">
                          <a:solidFill>
                            <a:srgbClr val="494949"/>
                          </a:solidFill>
                        </a:rPr>
                        <a:t>€ 300–€ 1.000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Verhoogt de gasttevredenheid en ondersteunt uw eco-branding. Kan online beoordelingen verbeteren.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8652769"/>
                  </a:ext>
                </a:extLst>
              </a:tr>
              <a:tr h="337313">
                <a:tc>
                  <a:txBody>
                    <a:bodyPr/>
                    <a:lstStyle/>
                    <a:p>
                      <a:r>
                        <a:rPr lang="en-IE" sz="2000" b="1" dirty="0">
                          <a:solidFill>
                            <a:schemeClr val="bg1"/>
                          </a:solidFill>
                        </a:rPr>
                        <a:t>Samenwerken met de lokale gemeenschap</a:t>
                      </a:r>
                      <a:endParaRPr lang="en-IE"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494949"/>
                          </a:solidFill>
                        </a:rPr>
                        <a:t>Jaarlijks budget voor betrokkenheid: </a:t>
                      </a:r>
                      <a:r>
                        <a:rPr lang="en-US" sz="2000" b="1" dirty="0">
                          <a:solidFill>
                            <a:srgbClr val="494949"/>
                          </a:solidFill>
                        </a:rPr>
                        <a:t>€ 500–€ 2.000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Vermindert de weerstand van de gemeenschap tegen planning en bouwt loyaliteit op binnen de lokale toeleveringsketen.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6919745"/>
                  </a:ext>
                </a:extLst>
              </a:tr>
            </a:tbl>
          </a:graphicData>
        </a:graphic>
      </p:graphicFrame>
    </p:spTree>
    <p:extLst>
      <p:ext uri="{BB962C8B-B14F-4D97-AF65-F5344CB8AC3E}">
        <p14:creationId xmlns:p14="http://schemas.microsoft.com/office/powerpoint/2010/main" val="1595114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9D8A2-62E5-A282-3991-913BB42C76D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B32D272-CFBB-6E73-C9E9-16614ACAD927}"/>
              </a:ext>
            </a:extLst>
          </p:cNvPr>
          <p:cNvGraphicFramePr>
            <a:graphicFrameLocks noGrp="1"/>
          </p:cNvGraphicFramePr>
          <p:nvPr>
            <p:extLst>
              <p:ext uri="{D42A27DB-BD31-4B8C-83A1-F6EECF244321}">
                <p14:modId xmlns:p14="http://schemas.microsoft.com/office/powerpoint/2010/main" val="4191440816"/>
              </p:ext>
            </p:extLst>
          </p:nvPr>
        </p:nvGraphicFramePr>
        <p:xfrm>
          <a:off x="300038" y="283056"/>
          <a:ext cx="11591924" cy="4395624"/>
        </p:xfrm>
        <a:graphic>
          <a:graphicData uri="http://schemas.openxmlformats.org/drawingml/2006/table">
            <a:tbl>
              <a:tblPr/>
              <a:tblGrid>
                <a:gridCol w="2738437">
                  <a:extLst>
                    <a:ext uri="{9D8B030D-6E8A-4147-A177-3AD203B41FA5}">
                      <a16:colId xmlns:a16="http://schemas.microsoft.com/office/drawing/2014/main" val="3204222827"/>
                    </a:ext>
                  </a:extLst>
                </a:gridCol>
                <a:gridCol w="3652837">
                  <a:extLst>
                    <a:ext uri="{9D8B030D-6E8A-4147-A177-3AD203B41FA5}">
                      <a16:colId xmlns:a16="http://schemas.microsoft.com/office/drawing/2014/main" val="1677563351"/>
                    </a:ext>
                  </a:extLst>
                </a:gridCol>
                <a:gridCol w="5200650">
                  <a:extLst>
                    <a:ext uri="{9D8B030D-6E8A-4147-A177-3AD203B41FA5}">
                      <a16:colId xmlns:a16="http://schemas.microsoft.com/office/drawing/2014/main" val="3101999487"/>
                    </a:ext>
                  </a:extLst>
                </a:gridCol>
              </a:tblGrid>
              <a:tr h="134925">
                <a:tc>
                  <a:txBody>
                    <a:bodyPr/>
                    <a:lstStyle/>
                    <a:p>
                      <a:pPr algn="ctr"/>
                      <a:r>
                        <a:rPr lang="en-IE" sz="2200" b="1" dirty="0">
                          <a:solidFill>
                            <a:schemeClr val="bg1"/>
                          </a:solidFill>
                        </a:rPr>
                        <a:t>Duurzaamheidsmaatregelen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Geschatte kosten (€)</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Financiële voordelen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720209759"/>
                  </a:ext>
                </a:extLst>
              </a:tr>
              <a:tr h="337313">
                <a:tc>
                  <a:txBody>
                    <a:bodyPr/>
                    <a:lstStyle/>
                    <a:p>
                      <a:r>
                        <a:rPr lang="en-US" sz="2000" b="1" dirty="0">
                          <a:solidFill>
                            <a:schemeClr val="bg1"/>
                          </a:solidFill>
                        </a:rPr>
                        <a:t>Nieuwe technologie en innovatie toepassen </a:t>
                      </a:r>
                      <a:r>
                        <a:rPr lang="en-US" sz="2000" dirty="0">
                          <a:solidFill>
                            <a:schemeClr val="bg1"/>
                          </a:solidFill>
                        </a:rPr>
                        <a:t>(slimme verlichting, digitale sleutels, off-grid systemen)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342900" indent="-342900">
                        <a:buFont typeface="Arial" panose="020B0604020202020204" pitchFamily="34" charset="0"/>
                        <a:buChar char="•"/>
                      </a:pPr>
                      <a:r>
                        <a:rPr lang="en-US" sz="2000" dirty="0">
                          <a:solidFill>
                            <a:srgbClr val="494949"/>
                          </a:solidFill>
                        </a:rPr>
                        <a:t>Voor slimme technologie € 2.000–€ 10.000, afhankelijk van de schaal.</a:t>
                      </a:r>
                    </a:p>
                    <a:p>
                      <a:pPr marL="342900" indent="-342900">
                        <a:buFont typeface="Arial" panose="020B0604020202020204" pitchFamily="34" charset="0"/>
                        <a:buChar char="•"/>
                      </a:pPr>
                      <a:r>
                        <a:rPr lang="en-IE" sz="2000" dirty="0">
                          <a:solidFill>
                            <a:srgbClr val="E96751"/>
                          </a:solidFill>
                          <a:hlinkClick r:id="rId2">
                            <a:extLst>
                              <a:ext uri="{A12FA001-AC4F-418D-AE19-62706E023703}">
                                <ahyp:hlinkClr xmlns:ahyp="http://schemas.microsoft.com/office/drawing/2018/hyperlinkcolor" val="tx"/>
                              </a:ext>
                            </a:extLst>
                          </a:hlinkClick>
                        </a:rPr>
                        <a:t>Slimme thermostaten </a:t>
                      </a:r>
                      <a:r>
                        <a:rPr lang="en-IE" sz="2000" dirty="0">
                          <a:solidFill>
                            <a:srgbClr val="494949"/>
                          </a:solidFill>
                        </a:rPr>
                        <a:t>€ 120–€ 200 of verlichting € 200–€ 800 per stuk</a:t>
                      </a:r>
                    </a:p>
                    <a:p>
                      <a:pPr marL="342900" indent="-342900">
                        <a:buFont typeface="Arial" panose="020B0604020202020204" pitchFamily="34" charset="0"/>
                        <a:buChar char="•"/>
                      </a:pPr>
                      <a:r>
                        <a:rPr lang="en-IE" sz="2000" dirty="0">
                          <a:solidFill>
                            <a:srgbClr val="494949"/>
                          </a:solidFill>
                        </a:rPr>
                        <a:t>QR-codes voor digitale gidsen: ongeveer € 50–€ 150 voor installatie</a:t>
                      </a:r>
                    </a:p>
                    <a:p>
                      <a:pPr marL="342900" indent="-342900">
                        <a:buFont typeface="Arial" panose="020B0604020202020204" pitchFamily="34" charset="0"/>
                        <a:buChar char="•"/>
                      </a:pPr>
                      <a:r>
                        <a:rPr lang="en-IE" sz="2000" dirty="0">
                          <a:solidFill>
                            <a:srgbClr val="494949"/>
                          </a:solidFill>
                        </a:rPr>
                        <a:t>Alleen kosten voor het boekingsplatform</a:t>
                      </a:r>
                      <a:endParaRPr lang="en-US" sz="2000" dirty="0">
                        <a:solidFill>
                          <a:srgbClr val="494949"/>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dirty="0">
                          <a:solidFill>
                            <a:srgbClr val="494949"/>
                          </a:solidFill>
                        </a:rPr>
                        <a:t>Verhoogt de energie-efficiëntie en het gemak voor gasten. </a:t>
                      </a:r>
                    </a:p>
                    <a:p>
                      <a:pPr marL="342900" indent="-342900">
                        <a:buFont typeface="Arial" panose="020B0604020202020204" pitchFamily="34" charset="0"/>
                        <a:buChar char="•"/>
                      </a:pPr>
                      <a:r>
                        <a:rPr lang="en-IE" sz="2000" dirty="0">
                          <a:solidFill>
                            <a:srgbClr val="494949"/>
                          </a:solidFill>
                        </a:rPr>
                        <a:t>Slimme thermostaten of verlichting </a:t>
                      </a:r>
                      <a:r>
                        <a:rPr lang="en-US" sz="2000" dirty="0">
                          <a:solidFill>
                            <a:srgbClr val="494949"/>
                          </a:solidFill>
                        </a:rPr>
                        <a:t>verlagen de energierekening (tot 20%) en verbeteren tegelijkertijd het comfort en de controle. Bekijk hoe ze </a:t>
                      </a:r>
                      <a:r>
                        <a:rPr lang="en-US" sz="2000" dirty="0">
                          <a:solidFill>
                            <a:srgbClr val="E96751"/>
                          </a:solidFill>
                          <a:hlinkClick r:id="rId3">
                            <a:extLst>
                              <a:ext uri="{A12FA001-AC4F-418D-AE19-62706E023703}">
                                <ahyp:hlinkClr xmlns:ahyp="http://schemas.microsoft.com/office/drawing/2018/hyperlinkcolor" val="tx"/>
                              </a:ext>
                            </a:extLst>
                          </a:hlinkClick>
                        </a:rPr>
                        <a:t>de energie-efficiëntie verhogen</a:t>
                      </a:r>
                      <a:r>
                        <a:rPr lang="en-US" sz="2000" dirty="0">
                          <a:solidFill>
                            <a:srgbClr val="494949"/>
                          </a:solidFill>
                        </a:rPr>
                        <a:t>.</a:t>
                      </a:r>
                    </a:p>
                    <a:p>
                      <a:pPr marL="342900" indent="-342900">
                        <a:buFont typeface="Arial" panose="020B0604020202020204" pitchFamily="34" charset="0"/>
                        <a:buChar char="•"/>
                      </a:pPr>
                      <a:r>
                        <a:rPr lang="en-US" sz="2000" dirty="0">
                          <a:solidFill>
                            <a:srgbClr val="494949"/>
                          </a:solidFill>
                        </a:rPr>
                        <a:t>QR-codes </a:t>
                      </a:r>
                      <a:r>
                        <a:rPr lang="en-IE" sz="2000" dirty="0">
                          <a:solidFill>
                            <a:srgbClr val="494949"/>
                          </a:solidFill>
                        </a:rPr>
                        <a:t>verminderen papierverspilling en printkosten.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2000" dirty="0">
                          <a:solidFill>
                            <a:srgbClr val="494949"/>
                          </a:solidFill>
                        </a:rPr>
                        <a:t>Ethisch boekingsplatform dat CO2-uitstoot compenseert, helpt u zich te onderscheiden en ethische reizigers aan te trekken die bereid zijn te betalen voor 'groen'.</a:t>
                      </a:r>
                      <a:endParaRPr lang="en-US" sz="2000" dirty="0">
                        <a:solidFill>
                          <a:srgbClr val="494949"/>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9047470"/>
                  </a:ext>
                </a:extLst>
              </a:tr>
            </a:tbl>
          </a:graphicData>
        </a:graphic>
      </p:graphicFrame>
    </p:spTree>
    <p:extLst>
      <p:ext uri="{BB962C8B-B14F-4D97-AF65-F5344CB8AC3E}">
        <p14:creationId xmlns:p14="http://schemas.microsoft.com/office/powerpoint/2010/main" val="1582818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F245A-A24F-C69E-0C08-A5D3F57773E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E7CBB1B-C593-60DC-2827-C0AE1AFB2B70}"/>
              </a:ext>
            </a:extLst>
          </p:cNvPr>
          <p:cNvSpPr txBox="1"/>
          <p:nvPr/>
        </p:nvSpPr>
        <p:spPr>
          <a:xfrm>
            <a:off x="300038" y="1828562"/>
            <a:ext cx="11430000" cy="3200876"/>
          </a:xfrm>
          <a:prstGeom prst="rect">
            <a:avLst/>
          </a:prstGeom>
          <a:noFill/>
        </p:spPr>
        <p:txBody>
          <a:bodyPr wrap="square">
            <a:spAutoFit/>
          </a:bodyPr>
          <a:lstStyle/>
          <a:p>
            <a:pPr marL="342900" indent="-342900">
              <a:spcAft>
                <a:spcPts val="600"/>
              </a:spcAft>
              <a:buFont typeface="Wingdings" panose="05000000000000000000" pitchFamily="2" charset="2"/>
              <a:buChar char="ü"/>
            </a:pPr>
            <a:r>
              <a:rPr lang="en-US" sz="2200" b="1" dirty="0">
                <a:solidFill>
                  <a:srgbClr val="E96751"/>
                </a:solidFill>
              </a:rPr>
              <a:t>Financiële tips</a:t>
            </a:r>
          </a:p>
          <a:p>
            <a:pPr marL="342900" indent="-342900">
              <a:spcAft>
                <a:spcPts val="600"/>
              </a:spcAft>
              <a:buFont typeface="Wingdings" panose="05000000000000000000" pitchFamily="2" charset="2"/>
              <a:buChar char="v"/>
            </a:pPr>
            <a:r>
              <a:rPr lang="en-US" sz="2000" b="1" dirty="0">
                <a:solidFill>
                  <a:srgbClr val="E96751"/>
                </a:solidFill>
              </a:rPr>
              <a:t>Houd de ROI op duurzaamheid bij: </a:t>
            </a:r>
            <a:r>
              <a:rPr lang="en-US" sz="2000" dirty="0">
                <a:solidFill>
                  <a:srgbClr val="494949"/>
                </a:solidFill>
              </a:rPr>
              <a:t>hoge initiële kosten (bijv. zonne-energie of eco-ontwerp) worden gecompenseerd door lagere exploitatiekosten (bijv. verzekeringen, salarissen, marketing, nutsvoorzieningen) en een hogere bezettingsgraad. Investeren in duurzame voorzieningen kan leiden tot een hogere bezettingsgraad en hogere prijzen, waardoor de winstgevendheid op lange termijn toeneemt.</a:t>
            </a:r>
          </a:p>
          <a:p>
            <a:pPr marL="342900" indent="-342900">
              <a:spcAft>
                <a:spcPts val="600"/>
              </a:spcAft>
              <a:buFont typeface="Wingdings" panose="05000000000000000000" pitchFamily="2" charset="2"/>
              <a:buChar char="v"/>
            </a:pPr>
            <a:r>
              <a:rPr lang="en-US" sz="2000" b="1" dirty="0">
                <a:solidFill>
                  <a:srgbClr val="E96751"/>
                </a:solidFill>
              </a:rPr>
              <a:t> Gebruik duurzaamheid om de tarieven te verhogen: </a:t>
            </a:r>
            <a:r>
              <a:rPr lang="en-US" sz="2000" dirty="0">
                <a:solidFill>
                  <a:srgbClr val="494949"/>
                </a:solidFill>
              </a:rPr>
              <a:t>Eco-accommodaties in Europa kunnen</a:t>
            </a:r>
            <a:r>
              <a:rPr lang="en-US" sz="2000" b="1" dirty="0">
                <a:solidFill>
                  <a:srgbClr val="494949"/>
                </a:solidFill>
              </a:rPr>
              <a:t> 20-30% hogere tarieven</a:t>
            </a:r>
            <a:r>
              <a:rPr lang="en-US" sz="2000" dirty="0">
                <a:solidFill>
                  <a:srgbClr val="494949"/>
                </a:solidFill>
              </a:rPr>
              <a:t> vragen dan traditionele accommodaties (Booking.com).</a:t>
            </a:r>
          </a:p>
          <a:p>
            <a:pPr marL="342900" indent="-342900">
              <a:spcAft>
                <a:spcPts val="600"/>
              </a:spcAft>
              <a:buFont typeface="Wingdings" panose="05000000000000000000" pitchFamily="2" charset="2"/>
              <a:buChar char="v"/>
            </a:pPr>
            <a:r>
              <a:rPr lang="en-US" sz="2000" b="1" dirty="0">
                <a:solidFill>
                  <a:srgbClr val="E96751"/>
                </a:solidFill>
              </a:rPr>
              <a:t>Vraag 'groene subsidies' aan </a:t>
            </a:r>
            <a:r>
              <a:rPr lang="en-US" sz="2000" dirty="0">
                <a:solidFill>
                  <a:srgbClr val="494949"/>
                </a:solidFill>
              </a:rPr>
              <a:t>EU-, nationale of LEADER-subsidies voor plattelandsontwikkeling om groene investeringen mede te financieren</a:t>
            </a:r>
            <a:r>
              <a:rPr lang="en-US" sz="2000" b="1" dirty="0">
                <a:solidFill>
                  <a:srgbClr val="E96751"/>
                </a:solidFill>
              </a:rPr>
              <a:t>.</a:t>
            </a:r>
          </a:p>
          <a:p>
            <a:pPr marL="342900" indent="-342900">
              <a:spcAft>
                <a:spcPts val="600"/>
              </a:spcAft>
              <a:buFont typeface="Wingdings" panose="05000000000000000000" pitchFamily="2" charset="2"/>
              <a:buChar char="v"/>
            </a:pPr>
            <a:r>
              <a:rPr lang="en-US" sz="2000" b="1" dirty="0">
                <a:solidFill>
                  <a:srgbClr val="E96751"/>
                </a:solidFill>
              </a:rPr>
              <a:t>Marketingvoordeel: </a:t>
            </a:r>
            <a:r>
              <a:rPr lang="en-US" sz="2000" dirty="0">
                <a:solidFill>
                  <a:srgbClr val="494949"/>
                </a:solidFill>
              </a:rPr>
              <a:t>Door milieuvriendelijke initiatieven onder de aandacht te brengen, kunt u milieubewuste </a:t>
            </a:r>
            <a:r>
              <a:rPr lang="en-US" sz="2000" dirty="0" err="1">
                <a:solidFill>
                  <a:srgbClr val="494949"/>
                </a:solidFill>
              </a:rPr>
              <a:t>reizigers</a:t>
            </a:r>
            <a:r>
              <a:rPr lang="en-US" sz="2000" dirty="0">
                <a:solidFill>
                  <a:srgbClr val="494949"/>
                </a:solidFill>
              </a:rPr>
              <a:t> aantrekken en uw accommodatie onderscheiden in de markt.</a:t>
            </a:r>
            <a:endParaRPr lang="en-IE" sz="2000" dirty="0">
              <a:solidFill>
                <a:srgbClr val="494949"/>
              </a:solidFill>
            </a:endParaRPr>
          </a:p>
        </p:txBody>
      </p:sp>
    </p:spTree>
    <p:extLst>
      <p:ext uri="{BB962C8B-B14F-4D97-AF65-F5344CB8AC3E}">
        <p14:creationId xmlns:p14="http://schemas.microsoft.com/office/powerpoint/2010/main" val="3414615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FF800-0C65-1B95-C111-AEC2775944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06744A5-2F20-EEFB-8BC7-54A3F2DDA943}"/>
              </a:ext>
            </a:extLst>
          </p:cNvPr>
          <p:cNvSpPr>
            <a:spLocks noGrp="1"/>
          </p:cNvSpPr>
          <p:nvPr>
            <p:ph type="body" sz="quarter" idx="21"/>
          </p:nvPr>
        </p:nvSpPr>
        <p:spPr>
          <a:xfrm>
            <a:off x="4461118" y="217353"/>
            <a:ext cx="6930782" cy="3499183"/>
          </a:xfrm>
        </p:spPr>
        <p:txBody>
          <a:bodyPr/>
          <a:lstStyle/>
          <a:p>
            <a:pPr>
              <a:spcAft>
                <a:spcPts val="1800"/>
              </a:spcAft>
            </a:pPr>
            <a:r>
              <a:rPr lang="en-IE" sz="2800" b="1" dirty="0">
                <a:solidFill>
                  <a:srgbClr val="E96751"/>
                </a:solidFill>
              </a:rPr>
              <a:t>Wow-factor 2 </a:t>
            </a:r>
            <a:r>
              <a:rPr lang="en-IE" sz="2800" b="1" dirty="0">
                <a:solidFill>
                  <a:srgbClr val="3B7F81"/>
                </a:solidFill>
              </a:rPr>
              <a:t>– De toekomst is wellness.</a:t>
            </a:r>
          </a:p>
          <a:p>
            <a:pPr>
              <a:spcAft>
                <a:spcPts val="1800"/>
              </a:spcAft>
            </a:pPr>
            <a:r>
              <a:rPr lang="en-US" b="1" dirty="0"/>
              <a:t>'Wellness-toerisme </a:t>
            </a:r>
            <a:r>
              <a:rPr lang="en-US" dirty="0"/>
              <a:t>zal naar verwachting harder groeien dan welke andere wellness-sector dan ook, met een stijging van bijna een kwart tot </a:t>
            </a:r>
            <a:r>
              <a:rPr lang="en-US" b="1" dirty="0"/>
              <a:t>een waarde van 1,3 biljoen dollar in 2025 </a:t>
            </a:r>
            <a:r>
              <a:rPr lang="en-US" dirty="0"/>
              <a:t>(The Global Wellness Institute).' </a:t>
            </a:r>
          </a:p>
          <a:p>
            <a:pPr>
              <a:spcAft>
                <a:spcPts val="1800"/>
              </a:spcAft>
            </a:pPr>
            <a:r>
              <a:rPr lang="en-US" b="1" dirty="0">
                <a:solidFill>
                  <a:srgbClr val="EC7C69"/>
                </a:solidFill>
              </a:rPr>
              <a:t>'58% </a:t>
            </a:r>
            <a:r>
              <a:rPr lang="en-US" dirty="0"/>
              <a:t>van de gasten in een recent onderzoek</a:t>
            </a:r>
            <a:r>
              <a:rPr lang="en-US" b="1" dirty="0"/>
              <a:t> van het bureau Canopy and Stars </a:t>
            </a:r>
            <a:r>
              <a:rPr lang="en-US" dirty="0"/>
              <a:t>gaf aan dat het voor hen belangrijk is om producten van een ethisch merk te kopen'. </a:t>
            </a:r>
          </a:p>
          <a:p>
            <a:pPr>
              <a:spcAft>
                <a:spcPts val="1800"/>
              </a:spcAft>
            </a:pPr>
            <a:r>
              <a:rPr lang="en-US" b="1" dirty="0">
                <a:solidFill>
                  <a:srgbClr val="EC7C69"/>
                </a:solidFill>
              </a:rPr>
              <a:t>'85% </a:t>
            </a:r>
            <a:r>
              <a:rPr lang="en-US" dirty="0"/>
              <a:t>van de best presterende accommodaties van het toonaangevende outdoorvakantieagentschap Canopy and Stars heeft </a:t>
            </a:r>
            <a:r>
              <a:rPr lang="en-US" b="1" dirty="0"/>
              <a:t>buitenbadfaciliteiten'.</a:t>
            </a:r>
            <a:endParaRPr lang="en-IE" b="1" dirty="0"/>
          </a:p>
          <a:p>
            <a:pPr>
              <a:spcAft>
                <a:spcPts val="1800"/>
              </a:spcAft>
            </a:pPr>
            <a:r>
              <a:rPr lang="en-US" b="1" dirty="0"/>
              <a:t>'Hot tubs </a:t>
            </a:r>
            <a:r>
              <a:rPr lang="en-US" dirty="0"/>
              <a:t>staan jaar na jaar bovenaan de lijst van meest gezochte termen in de selfcateringsector'.</a:t>
            </a:r>
          </a:p>
          <a:p>
            <a:pPr>
              <a:spcAft>
                <a:spcPts val="1800"/>
              </a:spcAft>
            </a:pPr>
            <a:r>
              <a:rPr lang="en-IE" sz="2100" dirty="0"/>
              <a:t>De volgende dia laat zien hoe u dit kunt doen en wat de geschatte kosten zijn. </a:t>
            </a:r>
          </a:p>
        </p:txBody>
      </p:sp>
      <p:sp>
        <p:nvSpPr>
          <p:cNvPr id="8" name="Text Placeholder 7">
            <a:extLst>
              <a:ext uri="{FF2B5EF4-FFF2-40B4-BE49-F238E27FC236}">
                <a16:creationId xmlns:a16="http://schemas.microsoft.com/office/drawing/2014/main" id="{F85E7DAC-F9B2-2A8A-82EE-44E7EB8381ED}"/>
              </a:ext>
            </a:extLst>
          </p:cNvPr>
          <p:cNvSpPr>
            <a:spLocks noGrp="1"/>
          </p:cNvSpPr>
          <p:nvPr>
            <p:ph type="body" sz="quarter" idx="66"/>
          </p:nvPr>
        </p:nvSpPr>
        <p:spPr/>
        <p:txBody>
          <a:bodyPr/>
          <a:lstStyle/>
          <a:p>
            <a:r>
              <a:rPr lang="en-IE" dirty="0"/>
              <a:t>Fotocredits: Failte Ireland</a:t>
            </a:r>
          </a:p>
        </p:txBody>
      </p:sp>
      <p:sp>
        <p:nvSpPr>
          <p:cNvPr id="5" name="Text Placeholder 5">
            <a:extLst>
              <a:ext uri="{FF2B5EF4-FFF2-40B4-BE49-F238E27FC236}">
                <a16:creationId xmlns:a16="http://schemas.microsoft.com/office/drawing/2014/main" id="{A857CD95-9B5C-42D6-0DB2-46F325EB0D12}"/>
              </a:ext>
            </a:extLst>
          </p:cNvPr>
          <p:cNvSpPr>
            <a:spLocks noGrp="1"/>
          </p:cNvSpPr>
          <p:nvPr>
            <p:ph type="body" sz="quarter" idx="18"/>
          </p:nvPr>
        </p:nvSpPr>
        <p:spPr>
          <a:xfrm>
            <a:off x="570245" y="3355476"/>
            <a:ext cx="2877175" cy="1049221"/>
          </a:xfrm>
        </p:spPr>
        <p:txBody>
          <a:bodyPr/>
          <a:lstStyle/>
          <a:p>
            <a:pPr algn="ctr"/>
            <a:r>
              <a:rPr lang="en-IE" b="0" dirty="0"/>
              <a:t>Bied een wellness-uitje en -ervaringen</a:t>
            </a:r>
          </a:p>
          <a:p>
            <a:pPr algn="ctr"/>
            <a:endParaRPr lang="en-IE" dirty="0"/>
          </a:p>
        </p:txBody>
      </p:sp>
      <p:pic>
        <p:nvPicPr>
          <p:cNvPr id="10" name="Picture 9">
            <a:extLst>
              <a:ext uri="{FF2B5EF4-FFF2-40B4-BE49-F238E27FC236}">
                <a16:creationId xmlns:a16="http://schemas.microsoft.com/office/drawing/2014/main" id="{A67B80A3-276B-0960-05CB-95729C0C7356}"/>
              </a:ext>
            </a:extLst>
          </p:cNvPr>
          <p:cNvPicPr>
            <a:picLocks noChangeAspect="1"/>
          </p:cNvPicPr>
          <p:nvPr/>
        </p:nvPicPr>
        <p:blipFill>
          <a:blip r:embed="rId2"/>
          <a:srcRect t="10245" b="10245"/>
          <a:stretch>
            <a:fillRect/>
          </a:stretch>
        </p:blipFill>
        <p:spPr>
          <a:xfrm>
            <a:off x="372232" y="21197"/>
            <a:ext cx="3200399" cy="1945748"/>
          </a:xfrm>
          <a:prstGeom prst="rect">
            <a:avLst/>
          </a:prstGeom>
        </p:spPr>
      </p:pic>
      <p:sp>
        <p:nvSpPr>
          <p:cNvPr id="4" name="Text Placeholder 7">
            <a:extLst>
              <a:ext uri="{FF2B5EF4-FFF2-40B4-BE49-F238E27FC236}">
                <a16:creationId xmlns:a16="http://schemas.microsoft.com/office/drawing/2014/main" id="{8F6C3FBE-C70C-B2C3-E131-BF5D1D46BDE1}"/>
              </a:ext>
            </a:extLst>
          </p:cNvPr>
          <p:cNvSpPr>
            <a:spLocks noGrp="1"/>
          </p:cNvSpPr>
          <p:nvPr>
            <p:ph type="body" sz="quarter" idx="19"/>
          </p:nvPr>
        </p:nvSpPr>
        <p:spPr>
          <a:xfrm>
            <a:off x="570245" y="2215414"/>
            <a:ext cx="3451209" cy="385564"/>
          </a:xfrm>
        </p:spPr>
        <p:txBody>
          <a:bodyPr/>
          <a:lstStyle/>
          <a:p>
            <a:pPr algn="ctr"/>
            <a:r>
              <a:rPr lang="en-IE" sz="3000" dirty="0"/>
              <a:t>Creëer die WOW-factor!</a:t>
            </a:r>
          </a:p>
        </p:txBody>
      </p:sp>
    </p:spTree>
    <p:extLst>
      <p:ext uri="{BB962C8B-B14F-4D97-AF65-F5344CB8AC3E}">
        <p14:creationId xmlns:p14="http://schemas.microsoft.com/office/powerpoint/2010/main" val="3409561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E9602-9018-3C14-E88E-35238885260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250597D-CAE4-6C75-FA58-9CABD776DDE4}"/>
              </a:ext>
            </a:extLst>
          </p:cNvPr>
          <p:cNvSpPr>
            <a:spLocks noGrp="1"/>
          </p:cNvSpPr>
          <p:nvPr>
            <p:ph type="body" sz="quarter" idx="16"/>
          </p:nvPr>
        </p:nvSpPr>
        <p:spPr>
          <a:xfrm>
            <a:off x="788656" y="77802"/>
            <a:ext cx="10936619" cy="803654"/>
          </a:xfrm>
        </p:spPr>
        <p:txBody>
          <a:bodyPr/>
          <a:lstStyle/>
          <a:p>
            <a:pPr fontAlgn="base"/>
            <a:r>
              <a:rPr lang="en-US" dirty="0"/>
              <a:t>"</a:t>
            </a:r>
            <a:r>
              <a:rPr lang="en-US" dirty="0">
                <a:solidFill>
                  <a:srgbClr val="E96751"/>
                </a:solidFill>
              </a:rPr>
              <a:t>Wow Factor 2 </a:t>
            </a:r>
            <a:r>
              <a:rPr lang="en-US" dirty="0"/>
              <a:t>– De toekomst is wellness" </a:t>
            </a:r>
            <a:r>
              <a:rPr lang="en-US" sz="2200" b="0" dirty="0">
                <a:solidFill>
                  <a:srgbClr val="494949"/>
                </a:solidFill>
              </a:rPr>
              <a:t>met geschatte kosten, indien van toepassing, en financiële opmerkingen ter ondersteuning van een weloverwogen budgettering voor uw Epic Stay.</a:t>
            </a:r>
            <a:endParaRPr lang="en-IE" sz="2200" b="0" dirty="0">
              <a:solidFill>
                <a:srgbClr val="494949"/>
              </a:solidFill>
            </a:endParaRPr>
          </a:p>
        </p:txBody>
      </p:sp>
      <p:graphicFrame>
        <p:nvGraphicFramePr>
          <p:cNvPr id="4" name="Table 3">
            <a:extLst>
              <a:ext uri="{FF2B5EF4-FFF2-40B4-BE49-F238E27FC236}">
                <a16:creationId xmlns:a16="http://schemas.microsoft.com/office/drawing/2014/main" id="{305080D7-C23D-CC76-02E6-A8660F41D278}"/>
              </a:ext>
            </a:extLst>
          </p:cNvPr>
          <p:cNvGraphicFramePr>
            <a:graphicFrameLocks noGrp="1"/>
          </p:cNvGraphicFramePr>
          <p:nvPr>
            <p:extLst>
              <p:ext uri="{D42A27DB-BD31-4B8C-83A1-F6EECF244321}">
                <p14:modId xmlns:p14="http://schemas.microsoft.com/office/powerpoint/2010/main" val="402061152"/>
              </p:ext>
            </p:extLst>
          </p:nvPr>
        </p:nvGraphicFramePr>
        <p:xfrm>
          <a:off x="381000" y="1037838"/>
          <a:ext cx="11430000" cy="5742360"/>
        </p:xfrm>
        <a:graphic>
          <a:graphicData uri="http://schemas.openxmlformats.org/drawingml/2006/table">
            <a:tbl>
              <a:tblPr/>
              <a:tblGrid>
                <a:gridCol w="3581400">
                  <a:extLst>
                    <a:ext uri="{9D8B030D-6E8A-4147-A177-3AD203B41FA5}">
                      <a16:colId xmlns:a16="http://schemas.microsoft.com/office/drawing/2014/main" val="1667850104"/>
                    </a:ext>
                  </a:extLst>
                </a:gridCol>
                <a:gridCol w="3276600">
                  <a:extLst>
                    <a:ext uri="{9D8B030D-6E8A-4147-A177-3AD203B41FA5}">
                      <a16:colId xmlns:a16="http://schemas.microsoft.com/office/drawing/2014/main" val="1096652529"/>
                    </a:ext>
                  </a:extLst>
                </a:gridCol>
                <a:gridCol w="4572000">
                  <a:extLst>
                    <a:ext uri="{9D8B030D-6E8A-4147-A177-3AD203B41FA5}">
                      <a16:colId xmlns:a16="http://schemas.microsoft.com/office/drawing/2014/main" val="1591915374"/>
                    </a:ext>
                  </a:extLst>
                </a:gridCol>
              </a:tblGrid>
              <a:tr h="204769">
                <a:tc>
                  <a:txBody>
                    <a:bodyPr/>
                    <a:lstStyle/>
                    <a:p>
                      <a:pPr algn="ctr"/>
                      <a:r>
                        <a:rPr lang="en-IE" sz="1800" b="1" dirty="0">
                          <a:solidFill>
                            <a:schemeClr val="bg1"/>
                          </a:solidFill>
                        </a:rPr>
                        <a:t>Actie</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Geschatte kosten (€)</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Financiële voordelen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823736260"/>
                  </a:ext>
                </a:extLst>
              </a:tr>
              <a:tr h="819075">
                <a:tc>
                  <a:txBody>
                    <a:bodyPr/>
                    <a:lstStyle/>
                    <a:p>
                      <a:r>
                        <a:rPr lang="en-US" sz="1800" b="1" dirty="0">
                          <a:solidFill>
                            <a:schemeClr val="bg1"/>
                          </a:solidFill>
                        </a:rPr>
                        <a:t>Installatie van wellnessvoorzieningen voor buiten </a:t>
                      </a:r>
                      <a:r>
                        <a:rPr lang="en-US" sz="1800" dirty="0">
                          <a:solidFill>
                            <a:schemeClr val="bg1"/>
                          </a:solidFill>
                        </a:rPr>
                        <a:t>(bijv. bubbelbaden, houtgestookte baden, buitendouches)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1800" dirty="0">
                          <a:solidFill>
                            <a:srgbClr val="494949"/>
                          </a:solidFill>
                        </a:rPr>
                        <a:t>€ 3.000–€ 8.000 per bubbelbad van gemiddelde kwaliteit. Exploitatiekosten € 744 per jaar. </a:t>
                      </a:r>
                      <a:r>
                        <a:rPr lang="en-IE" sz="1800" dirty="0">
                          <a:solidFill>
                            <a:srgbClr val="E96751"/>
                          </a:solidFill>
                          <a:hlinkClick r:id="rId2">
                            <a:extLst>
                              <a:ext uri="{A12FA001-AC4F-418D-AE19-62706E023703}">
                                <ahyp:hlinkClr xmlns:ahyp="http://schemas.microsoft.com/office/drawing/2018/hyperlinkcolor" val="tx"/>
                              </a:ext>
                            </a:extLst>
                          </a:hlinkClick>
                        </a:rPr>
                        <a:t>Installatiekosten</a:t>
                      </a:r>
                      <a:r>
                        <a:rPr lang="en-IE" sz="1800" dirty="0">
                          <a:solidFill>
                            <a:srgbClr val="494949"/>
                          </a:solidFill>
                        </a:rPr>
                        <a:t>: € 85-€ 800.</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a:solidFill>
                            <a:srgbClr val="494949"/>
                          </a:solidFill>
                        </a:rPr>
                        <a:t>Aanbieden als premium extra's (€ 30–€ 60/nacht) om de omzet te verhogen en het rendement op de investering in 1–2 seizoenen te rechtvaardigen. Gebruik milieuvriendelijke modellen (bijv. houtgestookt, laag waterverbruik).</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061516"/>
                  </a:ext>
                </a:extLst>
              </a:tr>
              <a:tr h="665499">
                <a:tc>
                  <a:txBody>
                    <a:bodyPr/>
                    <a:lstStyle/>
                    <a:p>
                      <a:r>
                        <a:rPr lang="en-US" sz="1800" b="1" dirty="0">
                          <a:solidFill>
                            <a:schemeClr val="bg1"/>
                          </a:solidFill>
                        </a:rPr>
                        <a:t>Ethische merkverhalen </a:t>
                      </a:r>
                      <a:r>
                        <a:rPr lang="en-US" sz="1800" dirty="0">
                          <a:solidFill>
                            <a:schemeClr val="bg1"/>
                          </a:solidFill>
                        </a:rPr>
                        <a:t>(benadruk duurzaamheid, herkomst, gemeenschapswaarden)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1800">
                          <a:solidFill>
                            <a:srgbClr val="494949"/>
                          </a:solidFill>
                        </a:rPr>
                        <a:t>€ 0-€ 1.500 (branding, bewegwijzering, contentcreatie)</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Consumenten zijn bereid meer te betalen voor ethische merken. Maak uw merk zichtbaar door middel van bewegwijzering, online content en transparantie over leveranciers.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1557100"/>
                  </a:ext>
                </a:extLst>
              </a:tr>
              <a:tr h="665499">
                <a:tc>
                  <a:txBody>
                    <a:bodyPr/>
                    <a:lstStyle/>
                    <a:p>
                      <a:r>
                        <a:rPr lang="en-US" sz="1800" b="1" dirty="0">
                          <a:solidFill>
                            <a:schemeClr val="bg1"/>
                          </a:solidFill>
                        </a:rPr>
                        <a:t>Op wellness geïnspireerd ontwerp </a:t>
                      </a:r>
                      <a:r>
                        <a:rPr lang="en-US" sz="1800" dirty="0">
                          <a:solidFill>
                            <a:schemeClr val="bg1"/>
                          </a:solidFill>
                        </a:rPr>
                        <a:t>(bijv. natuurlijke materialen, rustgevende </a:t>
                      </a:r>
                      <a:r>
                        <a:rPr lang="en-US" sz="1800" dirty="0" err="1">
                          <a:solidFill>
                            <a:schemeClr val="bg1"/>
                          </a:solidFill>
                        </a:rPr>
                        <a:t>kleuren</a:t>
                      </a:r>
                      <a:r>
                        <a:rPr lang="en-US" sz="1800" dirty="0">
                          <a:solidFill>
                            <a:schemeClr val="bg1"/>
                          </a:solidFill>
                        </a:rPr>
                        <a:t>, biofiele indeling)</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800">
                          <a:solidFill>
                            <a:srgbClr val="494949"/>
                          </a:solidFill>
                        </a:rPr>
                        <a:t>€ 1.000–€ 5.000 (afhankelijk van de schaal)</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Eenmalige investering, langdurig voordeel. Zelfs eenvoudige aanpassingen (bijv. linnen gordijnen, cederhoutgeurverspreiders, lokale steen) verhogen de wellness-aantrekkingskracht.</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289928"/>
                  </a:ext>
                </a:extLst>
              </a:tr>
              <a:tr h="819075">
                <a:tc>
                  <a:txBody>
                    <a:bodyPr/>
                    <a:lstStyle/>
                    <a:p>
                      <a:r>
                        <a:rPr lang="en-US" sz="1800" b="1" dirty="0">
                          <a:solidFill>
                            <a:schemeClr val="bg1"/>
                          </a:solidFill>
                        </a:rPr>
                        <a:t>Organiseer wellnessactiviteiten </a:t>
                      </a:r>
                      <a:r>
                        <a:rPr lang="en-US" sz="1800" dirty="0">
                          <a:solidFill>
                            <a:schemeClr val="bg1"/>
                          </a:solidFill>
                        </a:rPr>
                        <a:t>(bijv. yoga op het terras, bosbaden, begeleide saunaritualen)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800">
                          <a:solidFill>
                            <a:srgbClr val="494949"/>
                          </a:solidFill>
                        </a:rPr>
                        <a:t>€ 0–€ 2.000 (in samenwerking met partners of zelf te organiseren)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Werk samen met lokale beoefenaars voor pop-upsessies. Kan de bezetting op weekdagen verhogen en wellnesszoekers aantrekken zonder hoge overheadkosten.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3350832"/>
                  </a:ext>
                </a:extLst>
              </a:tr>
            </a:tbl>
          </a:graphicData>
        </a:graphic>
      </p:graphicFrame>
    </p:spTree>
    <p:extLst>
      <p:ext uri="{BB962C8B-B14F-4D97-AF65-F5344CB8AC3E}">
        <p14:creationId xmlns:p14="http://schemas.microsoft.com/office/powerpoint/2010/main" val="350802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52C63BB-338F-7C6B-9C22-4D5DA2B302C6}"/>
              </a:ext>
            </a:extLst>
          </p:cNvPr>
          <p:cNvGraphicFramePr>
            <a:graphicFrameLocks noGrp="1"/>
          </p:cNvGraphicFramePr>
          <p:nvPr>
            <p:extLst>
              <p:ext uri="{D42A27DB-BD31-4B8C-83A1-F6EECF244321}">
                <p14:modId xmlns:p14="http://schemas.microsoft.com/office/powerpoint/2010/main" val="2954334949"/>
              </p:ext>
            </p:extLst>
          </p:nvPr>
        </p:nvGraphicFramePr>
        <p:xfrm>
          <a:off x="355677" y="679512"/>
          <a:ext cx="11502948" cy="6178488"/>
        </p:xfrm>
        <a:graphic>
          <a:graphicData uri="http://schemas.openxmlformats.org/drawingml/2006/table">
            <a:tbl>
              <a:tblPr/>
              <a:tblGrid>
                <a:gridCol w="2263698">
                  <a:extLst>
                    <a:ext uri="{9D8B030D-6E8A-4147-A177-3AD203B41FA5}">
                      <a16:colId xmlns:a16="http://schemas.microsoft.com/office/drawing/2014/main" val="309896470"/>
                    </a:ext>
                  </a:extLst>
                </a:gridCol>
                <a:gridCol w="3152775">
                  <a:extLst>
                    <a:ext uri="{9D8B030D-6E8A-4147-A177-3AD203B41FA5}">
                      <a16:colId xmlns:a16="http://schemas.microsoft.com/office/drawing/2014/main" val="1438993730"/>
                    </a:ext>
                  </a:extLst>
                </a:gridCol>
                <a:gridCol w="3448050">
                  <a:extLst>
                    <a:ext uri="{9D8B030D-6E8A-4147-A177-3AD203B41FA5}">
                      <a16:colId xmlns:a16="http://schemas.microsoft.com/office/drawing/2014/main" val="1540451460"/>
                    </a:ext>
                  </a:extLst>
                </a:gridCol>
                <a:gridCol w="2638425">
                  <a:extLst>
                    <a:ext uri="{9D8B030D-6E8A-4147-A177-3AD203B41FA5}">
                      <a16:colId xmlns:a16="http://schemas.microsoft.com/office/drawing/2014/main" val="2174988297"/>
                    </a:ext>
                  </a:extLst>
                </a:gridCol>
              </a:tblGrid>
              <a:tr h="191268">
                <a:tc>
                  <a:txBody>
                    <a:bodyPr/>
                    <a:lstStyle/>
                    <a:p>
                      <a:pPr algn="ctr"/>
                      <a:r>
                        <a:rPr lang="en-IE" sz="1800" b="1" dirty="0">
                          <a:solidFill>
                            <a:schemeClr val="bg1"/>
                          </a:solidFill>
                        </a:rPr>
                        <a:t>Wellness-ervaring</a:t>
                      </a:r>
                      <a:endParaRPr lang="en-IE"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Waarom het een "wow"-ervaring is</a:t>
                      </a:r>
                      <a:endParaRPr lang="en-IE"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Kosten (€)</a:t>
                      </a:r>
                      <a:endParaRPr lang="en-IE"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Financiële tip</a:t>
                      </a:r>
                      <a:endParaRPr lang="en-IE"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32935790"/>
                  </a:ext>
                </a:extLst>
              </a:tr>
              <a:tr h="478169">
                <a:tc>
                  <a:txBody>
                    <a:bodyPr/>
                    <a:lstStyle/>
                    <a:p>
                      <a:r>
                        <a:rPr lang="en-US" sz="1800" b="1" dirty="0">
                          <a:solidFill>
                            <a:schemeClr val="bg1"/>
                          </a:solidFill>
                        </a:rPr>
                        <a:t>Houtgestookte hot tubs </a:t>
                      </a:r>
                      <a:r>
                        <a:rPr lang="en-US" sz="1800" dirty="0">
                          <a:solidFill>
                            <a:schemeClr val="bg1"/>
                          </a:solidFill>
                        </a:rPr>
                        <a:t>in </a:t>
                      </a:r>
                      <a:r>
                        <a:rPr lang="en-US" sz="1800" kern="1200" dirty="0">
                          <a:solidFill>
                            <a:schemeClr val="bg1"/>
                          </a:solidFill>
                          <a:latin typeface="+mn-lt"/>
                          <a:ea typeface="+mn-ea"/>
                          <a:cs typeface="+mn-cs"/>
                        </a:rPr>
                        <a:t>de natuur</a:t>
                      </a:r>
                      <a:endParaRPr lang="en-US"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800" b="1" dirty="0">
                          <a:solidFill>
                            <a:srgbClr val="494949"/>
                          </a:solidFill>
                        </a:rPr>
                        <a:t>De meest gezochte voorziening bij glamping </a:t>
                      </a:r>
                      <a:r>
                        <a:rPr lang="en-US" sz="1800" dirty="0">
                          <a:solidFill>
                            <a:srgbClr val="494949"/>
                          </a:solidFill>
                        </a:rPr>
                        <a:t>voegt luxe en romantiek toe. </a:t>
                      </a:r>
                    </a:p>
                    <a:p>
                      <a:r>
                        <a:rPr lang="en-US" sz="1800" kern="1200" dirty="0">
                          <a:solidFill>
                            <a:srgbClr val="494949"/>
                          </a:solidFill>
                          <a:latin typeface="+mn-lt"/>
                          <a:ea typeface="+mn-ea"/>
                          <a:cs typeface="+mn-cs"/>
                        </a:rPr>
                        <a:t>Biedt een rustieke en milieuvriendelijke badervaring, die goed aansluit bij groene </a:t>
                      </a:r>
                      <a:r>
                        <a:rPr lang="en-US" sz="1800" kern="1200" dirty="0" err="1">
                          <a:solidFill>
                            <a:srgbClr val="494949"/>
                          </a:solidFill>
                          <a:latin typeface="+mn-lt"/>
                          <a:ea typeface="+mn-ea"/>
                          <a:cs typeface="+mn-cs"/>
                        </a:rPr>
                        <a:t>reizigers</a:t>
                      </a:r>
                      <a:r>
                        <a:rPr lang="en-US" sz="1800" dirty="0"/>
                        <a:t>.</a:t>
                      </a:r>
                      <a:endParaRPr lang="en-US" sz="18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b="1" dirty="0">
                          <a:solidFill>
                            <a:srgbClr val="494949"/>
                          </a:solidFill>
                        </a:rPr>
                        <a:t>€ 3.500–€ 8.000 per stuk</a:t>
                      </a:r>
                    </a:p>
                    <a:p>
                      <a:r>
                        <a:rPr lang="en-US" sz="1800" b="0" dirty="0">
                          <a:solidFill>
                            <a:srgbClr val="494949"/>
                          </a:solidFill>
                        </a:rPr>
                        <a:t>Instapmodellen: </a:t>
                      </a:r>
                      <a:r>
                        <a:rPr lang="en-US" sz="1800" dirty="0">
                          <a:solidFill>
                            <a:srgbClr val="494949"/>
                          </a:solidFill>
                        </a:rPr>
                        <a:t> Ongeveer € 1.224 voor een </a:t>
                      </a:r>
                      <a:r>
                        <a:rPr lang="en-US" sz="1800" dirty="0">
                          <a:solidFill>
                            <a:srgbClr val="E96751"/>
                          </a:solidFill>
                          <a:hlinkClick r:id="rId2">
                            <a:extLst>
                              <a:ext uri="{A12FA001-AC4F-418D-AE19-62706E023703}">
                                <ahyp:hlinkClr xmlns:ahyp="http://schemas.microsoft.com/office/drawing/2018/hyperlinkcolor" val="tx"/>
                              </a:ext>
                            </a:extLst>
                          </a:hlinkClick>
                        </a:rPr>
                        <a:t>glasvezelbad voor 4 personen </a:t>
                      </a:r>
                      <a:r>
                        <a:rPr lang="en-US" sz="1800" kern="1200" dirty="0">
                          <a:solidFill>
                            <a:srgbClr val="494949"/>
                          </a:solidFill>
                          <a:latin typeface="+mn-lt"/>
                          <a:ea typeface="+mn-ea"/>
                          <a:cs typeface="+mn-cs"/>
                        </a:rPr>
                        <a:t>met een externe verwarming. Premium tot € 4.219 voor </a:t>
                      </a:r>
                      <a:r>
                        <a:rPr lang="en-US" sz="1800" kern="1200" dirty="0">
                          <a:solidFill>
                            <a:srgbClr val="E96751"/>
                          </a:solidFill>
                          <a:latin typeface="+mn-lt"/>
                          <a:ea typeface="+mn-ea"/>
                          <a:cs typeface="+mn-cs"/>
                          <a:hlinkClick r:id="rId3">
                            <a:extLst>
                              <a:ext uri="{A12FA001-AC4F-418D-AE19-62706E023703}">
                                <ahyp:hlinkClr xmlns:ahyp="http://schemas.microsoft.com/office/drawing/2018/hyperlinkcolor" val="tx"/>
                              </a:ext>
                            </a:extLst>
                          </a:hlinkClick>
                        </a:rPr>
                        <a:t>houtgestookte </a:t>
                      </a:r>
                      <a:r>
                        <a:rPr lang="en-US" sz="1800" kern="1200" dirty="0">
                          <a:solidFill>
                            <a:srgbClr val="494949"/>
                          </a:solidFill>
                          <a:latin typeface="+mn-lt"/>
                          <a:ea typeface="+mn-ea"/>
                          <a:cs typeface="+mn-cs"/>
                        </a:rPr>
                        <a:t>hot tubs </a:t>
                      </a:r>
                      <a:r>
                        <a:rPr lang="en-US" sz="1800" kern="1200" dirty="0">
                          <a:solidFill>
                            <a:srgbClr val="E96751"/>
                          </a:solidFill>
                          <a:latin typeface="+mn-lt"/>
                          <a:ea typeface="+mn-ea"/>
                          <a:cs typeface="+mn-cs"/>
                          <a:hlinkClick r:id="rId3">
                            <a:extLst>
                              <a:ext uri="{A12FA001-AC4F-418D-AE19-62706E023703}">
                                <ahyp:hlinkClr xmlns:ahyp="http://schemas.microsoft.com/office/drawing/2018/hyperlinkcolor" val="tx"/>
                              </a:ext>
                            </a:extLst>
                          </a:hlinkClick>
                        </a:rPr>
                        <a:t>voor 6 personen</a:t>
                      </a:r>
                      <a:r>
                        <a:rPr lang="en-US" sz="1800" kern="1200" dirty="0">
                          <a:solidFill>
                            <a:srgbClr val="494949"/>
                          </a:solidFill>
                          <a:latin typeface="+mn-lt"/>
                          <a:ea typeface="+mn-ea"/>
                          <a:cs typeface="+mn-cs"/>
                        </a:rPr>
                        <a:t>.</a:t>
                      </a:r>
                      <a:endParaRPr lang="en-IE" sz="1800" kern="1200" dirty="0">
                        <a:solidFill>
                          <a:srgbClr val="494949"/>
                        </a:solidFill>
                        <a:latin typeface="+mn-lt"/>
                        <a:ea typeface="+mn-ea"/>
                        <a:cs typeface="+mn-cs"/>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1800" b="1" dirty="0">
                          <a:solidFill>
                            <a:srgbClr val="494949"/>
                          </a:solidFill>
                        </a:rPr>
                        <a:t>Rekent een toeslag </a:t>
                      </a:r>
                      <a:r>
                        <a:rPr lang="en-US" sz="1800" dirty="0">
                          <a:solidFill>
                            <a:srgbClr val="494949"/>
                          </a:solidFill>
                        </a:rPr>
                        <a:t>(€ 30–€ 60/nacht extra); boek midweekverblijven.</a:t>
                      </a:r>
                    </a:p>
                    <a:p>
                      <a:pPr marL="342900" indent="-342900">
                        <a:buFont typeface="Arial" panose="020B0604020202020204" pitchFamily="34" charset="0"/>
                        <a:buChar char="•"/>
                      </a:pPr>
                      <a:r>
                        <a:rPr lang="en-US" sz="1800" dirty="0">
                          <a:solidFill>
                            <a:srgbClr val="E96751"/>
                          </a:solidFill>
                          <a:hlinkClick r:id="rId4">
                            <a:extLst>
                              <a:ext uri="{A12FA001-AC4F-418D-AE19-62706E023703}">
                                <ahyp:hlinkClr xmlns:ahyp="http://schemas.microsoft.com/office/drawing/2018/hyperlinkcolor" val="tx"/>
                              </a:ext>
                            </a:extLst>
                          </a:hlinkClick>
                        </a:rPr>
                        <a:t>Baltresto </a:t>
                      </a:r>
                      <a:r>
                        <a:rPr lang="en-US" sz="1800" dirty="0">
                          <a:solidFill>
                            <a:srgbClr val="494949"/>
                          </a:solidFill>
                        </a:rPr>
                        <a:t>biedt een reeks houtgestookte hot tubs die geschikt zijn voor </a:t>
                      </a:r>
                      <a:r>
                        <a:rPr lang="en-US" sz="1800" b="1" dirty="0">
                          <a:solidFill>
                            <a:srgbClr val="494949"/>
                          </a:solidFill>
                        </a:rPr>
                        <a:t>verschillende budgetten </a:t>
                      </a:r>
                      <a:r>
                        <a:rPr lang="en-US" sz="1800" dirty="0">
                          <a:solidFill>
                            <a:srgbClr val="494949"/>
                          </a:solidFill>
                        </a:rPr>
                        <a:t>en capaciteiten.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6561398"/>
                  </a:ext>
                </a:extLst>
              </a:tr>
              <a:tr h="334718">
                <a:tc>
                  <a:txBody>
                    <a:bodyPr/>
                    <a:lstStyle/>
                    <a:p>
                      <a:r>
                        <a:rPr lang="en-US" sz="1800" b="1" dirty="0">
                          <a:solidFill>
                            <a:schemeClr val="bg1"/>
                          </a:solidFill>
                        </a:rPr>
                        <a:t>Buitenbaden in het bos of kruidensauna's</a:t>
                      </a:r>
                      <a:endParaRPr lang="en-US"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1800" b="1" dirty="0">
                          <a:solidFill>
                            <a:srgbClr val="494949"/>
                          </a:solidFill>
                        </a:rPr>
                        <a:t>Herstellend, zintuiglijk rijk en </a:t>
                      </a:r>
                      <a:r>
                        <a:rPr lang="en-IE" sz="1800" b="1" dirty="0" err="1">
                          <a:solidFill>
                            <a:srgbClr val="494949"/>
                          </a:solidFill>
                        </a:rPr>
                        <a:t>Instagramwaardig</a:t>
                      </a:r>
                      <a:r>
                        <a:rPr lang="en-IE" sz="1800" b="1" dirty="0">
                          <a:solidFill>
                            <a:srgbClr val="494949"/>
                          </a:solidFill>
                        </a:rPr>
                        <a:t>. </a:t>
                      </a:r>
                      <a:r>
                        <a:rPr lang="en-US" sz="1800" dirty="0">
                          <a:solidFill>
                            <a:srgbClr val="494949"/>
                          </a:solidFill>
                        </a:rPr>
                        <a:t>Verbeter het wellnessaanbod en bied gasten ontspanning en gezondheidsvoordelen.</a:t>
                      </a:r>
                      <a:endParaRPr lang="en-IE" sz="18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b="1" dirty="0">
                          <a:solidFill>
                            <a:srgbClr val="494949"/>
                          </a:solidFill>
                        </a:rPr>
                        <a:t>€ 5.000–€ 12.000</a:t>
                      </a:r>
                    </a:p>
                    <a:p>
                      <a:r>
                        <a:rPr lang="en-IE" sz="1800" dirty="0">
                          <a:solidFill>
                            <a:srgbClr val="494949"/>
                          </a:solidFill>
                        </a:rPr>
                        <a:t>Basis </a:t>
                      </a:r>
                      <a:r>
                        <a:rPr lang="en-US" sz="1800" dirty="0">
                          <a:solidFill>
                            <a:srgbClr val="494949"/>
                          </a:solidFill>
                        </a:rPr>
                        <a:t>€ 1.830 voor een </a:t>
                      </a:r>
                      <a:r>
                        <a:rPr lang="en-US" sz="1800" dirty="0">
                          <a:solidFill>
                            <a:srgbClr val="E96751"/>
                          </a:solidFill>
                          <a:hlinkClick r:id="rId4">
                            <a:extLst>
                              <a:ext uri="{A12FA001-AC4F-418D-AE19-62706E023703}">
                                <ahyp:hlinkClr xmlns:ahyp="http://schemas.microsoft.com/office/drawing/2018/hyperlinkcolor" val="tx"/>
                              </a:ext>
                            </a:extLst>
                          </a:hlinkClick>
                        </a:rPr>
                        <a:t>sauna van 2,3 m </a:t>
                      </a:r>
                      <a:r>
                        <a:rPr lang="en-US" sz="1800" dirty="0">
                          <a:solidFill>
                            <a:srgbClr val="494949"/>
                          </a:solidFill>
                        </a:rPr>
                        <a:t>gemaakt van sparrenhout. </a:t>
                      </a:r>
                      <a:r>
                        <a:rPr lang="en-US" sz="1800" dirty="0">
                          <a:solidFill>
                            <a:srgbClr val="E96751"/>
                          </a:solidFill>
                          <a:hlinkClick r:id="rId5">
                            <a:extLst>
                              <a:ext uri="{A12FA001-AC4F-418D-AE19-62706E023703}">
                                <ahyp:hlinkClr xmlns:ahyp="http://schemas.microsoft.com/office/drawing/2018/hyperlinkcolor" val="tx"/>
                              </a:ext>
                            </a:extLst>
                          </a:hlinkClick>
                        </a:rPr>
                        <a:t>Middenklasse ton</a:t>
                      </a:r>
                      <a:r>
                        <a:rPr lang="en-US" sz="1800" dirty="0">
                          <a:solidFill>
                            <a:srgbClr val="E96751"/>
                          </a:solidFill>
                        </a:rPr>
                        <a:t>, </a:t>
                      </a:r>
                      <a:r>
                        <a:rPr lang="en-US" sz="1800" dirty="0">
                          <a:solidFill>
                            <a:srgbClr val="494949"/>
                          </a:solidFill>
                        </a:rPr>
                        <a:t>geschikt voor € 1.530, en </a:t>
                      </a:r>
                      <a:r>
                        <a:rPr lang="en-US" sz="1800" dirty="0">
                          <a:solidFill>
                            <a:srgbClr val="E96751"/>
                          </a:solidFill>
                          <a:hlinkClick r:id="rId6">
                            <a:extLst>
                              <a:ext uri="{A12FA001-AC4F-418D-AE19-62706E023703}">
                                <ahyp:hlinkClr xmlns:ahyp="http://schemas.microsoft.com/office/drawing/2018/hyperlinkcolor" val="tx"/>
                              </a:ext>
                            </a:extLst>
                          </a:hlinkClick>
                        </a:rPr>
                        <a:t>high-end </a:t>
                      </a:r>
                      <a:r>
                        <a:rPr lang="en-US" sz="1800" dirty="0">
                          <a:solidFill>
                            <a:srgbClr val="494949"/>
                          </a:solidFill>
                        </a:rPr>
                        <a:t>met panoramisch uitzicht en geïntegreerde hot tubs, ongeveer </a:t>
                      </a:r>
                      <a:r>
                        <a:rPr lang="en-IE" sz="1800" dirty="0">
                          <a:solidFill>
                            <a:srgbClr val="494949"/>
                          </a:solidFill>
                        </a:rPr>
                        <a:t>€ 8.000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1800" dirty="0">
                          <a:solidFill>
                            <a:srgbClr val="494949"/>
                          </a:solidFill>
                        </a:rPr>
                        <a:t>Gebruik </a:t>
                      </a:r>
                      <a:r>
                        <a:rPr lang="en-US" sz="1800" b="1" dirty="0">
                          <a:solidFill>
                            <a:srgbClr val="494949"/>
                          </a:solidFill>
                        </a:rPr>
                        <a:t>houtgestookte </a:t>
                      </a:r>
                      <a:r>
                        <a:rPr lang="en-US" sz="1800" dirty="0">
                          <a:solidFill>
                            <a:srgbClr val="494949"/>
                          </a:solidFill>
                        </a:rPr>
                        <a:t>saunakits om de exploitatiekosten te verlagen.</a:t>
                      </a:r>
                    </a:p>
                    <a:p>
                      <a:pPr marL="342900" indent="-342900">
                        <a:buFont typeface="Arial" panose="020B0604020202020204" pitchFamily="34" charset="0"/>
                        <a:buChar char="•"/>
                      </a:pPr>
                      <a:r>
                        <a:rPr lang="en-US" sz="1800" b="1" dirty="0">
                          <a:solidFill>
                            <a:srgbClr val="494949"/>
                          </a:solidFill>
                        </a:rPr>
                        <a:t>Factory Sale </a:t>
                      </a:r>
                      <a:r>
                        <a:rPr lang="en-US" sz="1800" dirty="0">
                          <a:solidFill>
                            <a:srgbClr val="494949"/>
                          </a:solidFill>
                        </a:rPr>
                        <a:t>biedt betaalbare buitensauna's met verschillende aanpassingsmogelijkheden.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312375"/>
                  </a:ext>
                </a:extLst>
              </a:tr>
            </a:tbl>
          </a:graphicData>
        </a:graphic>
      </p:graphicFrame>
      <p:sp>
        <p:nvSpPr>
          <p:cNvPr id="13" name="Text Placeholder 2">
            <a:extLst>
              <a:ext uri="{FF2B5EF4-FFF2-40B4-BE49-F238E27FC236}">
                <a16:creationId xmlns:a16="http://schemas.microsoft.com/office/drawing/2014/main" id="{31B813C8-8046-2CC7-DAF1-BDEB93A26656}"/>
              </a:ext>
            </a:extLst>
          </p:cNvPr>
          <p:cNvSpPr txBox="1">
            <a:spLocks/>
          </p:cNvSpPr>
          <p:nvPr/>
        </p:nvSpPr>
        <p:spPr>
          <a:xfrm>
            <a:off x="788656" y="218309"/>
            <a:ext cx="109366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solidFill>
                  <a:srgbClr val="E96751"/>
                </a:solidFill>
              </a:rPr>
              <a:t>“Wow-factor 2 </a:t>
            </a:r>
            <a:r>
              <a:rPr lang="en-US" dirty="0"/>
              <a:t>– Wellnesservaringen die gasten versteld doen staan</a:t>
            </a:r>
            <a:endParaRPr lang="en-IE" sz="2200" b="0" dirty="0">
              <a:solidFill>
                <a:srgbClr val="494949"/>
              </a:solidFill>
            </a:endParaRPr>
          </a:p>
        </p:txBody>
      </p:sp>
    </p:spTree>
    <p:extLst>
      <p:ext uri="{BB962C8B-B14F-4D97-AF65-F5344CB8AC3E}">
        <p14:creationId xmlns:p14="http://schemas.microsoft.com/office/powerpoint/2010/main" val="4109922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18AB6-BA99-141E-4E97-A812FF6928FD}"/>
            </a:ext>
          </a:extLst>
        </p:cNvPr>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E9EB0BA-28A2-A3AA-15AB-227BE6A34058}"/>
              </a:ext>
            </a:extLst>
          </p:cNvPr>
          <p:cNvGraphicFramePr>
            <a:graphicFrameLocks noGrp="1"/>
          </p:cNvGraphicFramePr>
          <p:nvPr>
            <p:extLst>
              <p:ext uri="{D42A27DB-BD31-4B8C-83A1-F6EECF244321}">
                <p14:modId xmlns:p14="http://schemas.microsoft.com/office/powerpoint/2010/main" val="1741938985"/>
              </p:ext>
            </p:extLst>
          </p:nvPr>
        </p:nvGraphicFramePr>
        <p:xfrm>
          <a:off x="355677" y="322669"/>
          <a:ext cx="11502948" cy="5629848"/>
        </p:xfrm>
        <a:graphic>
          <a:graphicData uri="http://schemas.openxmlformats.org/drawingml/2006/table">
            <a:tbl>
              <a:tblPr/>
              <a:tblGrid>
                <a:gridCol w="1882698">
                  <a:extLst>
                    <a:ext uri="{9D8B030D-6E8A-4147-A177-3AD203B41FA5}">
                      <a16:colId xmlns:a16="http://schemas.microsoft.com/office/drawing/2014/main" val="309896470"/>
                    </a:ext>
                  </a:extLst>
                </a:gridCol>
                <a:gridCol w="3276600">
                  <a:extLst>
                    <a:ext uri="{9D8B030D-6E8A-4147-A177-3AD203B41FA5}">
                      <a16:colId xmlns:a16="http://schemas.microsoft.com/office/drawing/2014/main" val="1438993730"/>
                    </a:ext>
                  </a:extLst>
                </a:gridCol>
                <a:gridCol w="3371850">
                  <a:extLst>
                    <a:ext uri="{9D8B030D-6E8A-4147-A177-3AD203B41FA5}">
                      <a16:colId xmlns:a16="http://schemas.microsoft.com/office/drawing/2014/main" val="1540451460"/>
                    </a:ext>
                  </a:extLst>
                </a:gridCol>
                <a:gridCol w="2971800">
                  <a:extLst>
                    <a:ext uri="{9D8B030D-6E8A-4147-A177-3AD203B41FA5}">
                      <a16:colId xmlns:a16="http://schemas.microsoft.com/office/drawing/2014/main" val="2174988297"/>
                    </a:ext>
                  </a:extLst>
                </a:gridCol>
              </a:tblGrid>
              <a:tr h="191268">
                <a:tc>
                  <a:txBody>
                    <a:bodyPr/>
                    <a:lstStyle/>
                    <a:p>
                      <a:pPr algn="ctr"/>
                      <a:r>
                        <a:rPr lang="en-IE" sz="1800" b="1" dirty="0">
                          <a:solidFill>
                            <a:schemeClr val="bg1"/>
                          </a:solidFill>
                        </a:rPr>
                        <a:t>Wellness-ervaring</a:t>
                      </a:r>
                      <a:endParaRPr lang="en-IE"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Waarom het een "wow"-ervaring is</a:t>
                      </a:r>
                      <a:endParaRPr lang="en-IE"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Kosten (€)</a:t>
                      </a:r>
                      <a:endParaRPr lang="en-IE"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Financiële tip</a:t>
                      </a:r>
                      <a:endParaRPr lang="en-IE"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32935790"/>
                  </a:ext>
                </a:extLst>
              </a:tr>
              <a:tr h="478169">
                <a:tc>
                  <a:txBody>
                    <a:bodyPr/>
                    <a:lstStyle/>
                    <a:p>
                      <a:r>
                        <a:rPr lang="en-IE" sz="1800" b="1" dirty="0">
                          <a:solidFill>
                            <a:schemeClr val="bg1"/>
                          </a:solidFill>
                        </a:rPr>
                        <a:t>Begeleid bosbaden </a:t>
                      </a:r>
                    </a:p>
                    <a:p>
                      <a:r>
                        <a:rPr lang="en-IE" sz="1800" b="1" dirty="0">
                          <a:solidFill>
                            <a:schemeClr val="bg1"/>
                          </a:solidFill>
                        </a:rPr>
                        <a:t>(</a:t>
                      </a:r>
                      <a:r>
                        <a:rPr lang="en-IE" sz="1800" b="1" dirty="0" err="1">
                          <a:solidFill>
                            <a:schemeClr val="bg1"/>
                          </a:solidFill>
                        </a:rPr>
                        <a:t>Shinrin-yoku</a:t>
                      </a:r>
                      <a:r>
                        <a:rPr lang="en-IE" sz="1800" b="1" dirty="0">
                          <a:solidFill>
                            <a:schemeClr val="bg1"/>
                          </a:solidFill>
                        </a:rPr>
                        <a:t>)</a:t>
                      </a:r>
                      <a:endParaRPr lang="en-IE"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solidFill>
                            <a:srgbClr val="494949"/>
                          </a:solidFill>
                        </a:rPr>
                        <a:t>Bosbaden </a:t>
                      </a:r>
                      <a:r>
                        <a:rPr lang="en-US" sz="1800" dirty="0">
                          <a:solidFill>
                            <a:srgbClr val="494949"/>
                          </a:solidFill>
                        </a:rPr>
                        <a:t>houdt in dat je je onderdompelt in de natuur tijdens wandelingen, wat je mentale en fysieke welzijn bevordert. Wetenschappelijk bewezen dat het cortisol vermindert; minimale infrastructuur nodig.</a:t>
                      </a:r>
                    </a:p>
                    <a:p>
                      <a:pPr marL="342900" indent="-342900">
                        <a:buFont typeface="Arial" panose="020B0604020202020204" pitchFamily="34" charset="0"/>
                        <a:buChar char="•"/>
                      </a:pPr>
                      <a:r>
                        <a:rPr lang="en-US" sz="1800" b="1" kern="1200" dirty="0">
                          <a:solidFill>
                            <a:srgbClr val="494949"/>
                          </a:solidFill>
                          <a:latin typeface="+mn-lt"/>
                          <a:ea typeface="+mn-ea"/>
                          <a:cs typeface="+mn-cs"/>
                        </a:rPr>
                        <a:t>Outdoor yogadekken </a:t>
                      </a:r>
                      <a:r>
                        <a:rPr lang="en-US" sz="1800" kern="1200" dirty="0">
                          <a:solidFill>
                            <a:srgbClr val="494949"/>
                          </a:solidFill>
                          <a:latin typeface="+mn-lt"/>
                          <a:ea typeface="+mn-ea"/>
                          <a:cs typeface="+mn-cs"/>
                        </a:rPr>
                        <a:t>bieden gasten een rustige plek om yoga en meditatie te beoefenen, wat de wellness-aantrekkingskracht van uw accommodatie vergroot.</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1800" b="1" dirty="0">
                          <a:solidFill>
                            <a:srgbClr val="494949"/>
                          </a:solidFill>
                        </a:rPr>
                        <a:t>Bosbaden: € 0–€ 300 </a:t>
                      </a:r>
                      <a:r>
                        <a:rPr lang="en-US" sz="1800" dirty="0">
                          <a:solidFill>
                            <a:srgbClr val="494949"/>
                          </a:solidFill>
                        </a:rPr>
                        <a:t>(training of gids inhuren). </a:t>
                      </a:r>
                      <a:r>
                        <a:rPr lang="en-US" sz="1800" dirty="0">
                          <a:solidFill>
                            <a:srgbClr val="E96751"/>
                          </a:solidFill>
                          <a:hlinkClick r:id="rId2">
                            <a:extLst>
                              <a:ext uri="{A12FA001-AC4F-418D-AE19-62706E023703}">
                                <ahyp:hlinkClr xmlns:ahyp="http://schemas.microsoft.com/office/drawing/2018/hyperlinkcolor" val="tx"/>
                              </a:ext>
                            </a:extLst>
                          </a:hlinkClick>
                        </a:rPr>
                        <a:t>Inspiratie </a:t>
                      </a:r>
                      <a:r>
                        <a:rPr lang="en-US" sz="1800" dirty="0">
                          <a:solidFill>
                            <a:srgbClr val="494949"/>
                          </a:solidFill>
                        </a:rPr>
                        <a:t>van Forest Bathing Switzerland, dat begeleide ervaringen en trainingsprogramma's aanbiedt.</a:t>
                      </a:r>
                    </a:p>
                    <a:p>
                      <a:pPr marL="342900" indent="-342900">
                        <a:buFont typeface="Arial" panose="020B0604020202020204" pitchFamily="34" charset="0"/>
                        <a:buChar char="•"/>
                      </a:pPr>
                      <a:r>
                        <a:rPr lang="en-US" sz="1800" b="1" kern="1200" dirty="0">
                          <a:solidFill>
                            <a:srgbClr val="E96751"/>
                          </a:solidFill>
                          <a:latin typeface="+mn-lt"/>
                          <a:ea typeface="+mn-ea"/>
                          <a:cs typeface="+mn-cs"/>
                          <a:hlinkClick r:id="rId3">
                            <a:extLst>
                              <a:ext uri="{A12FA001-AC4F-418D-AE19-62706E023703}">
                                <ahyp:hlinkClr xmlns:ahyp="http://schemas.microsoft.com/office/drawing/2018/hyperlinkcolor" val="tx"/>
                              </a:ext>
                            </a:extLst>
                          </a:hlinkClick>
                        </a:rPr>
                        <a:t>Yogadek zelf bouwen</a:t>
                      </a:r>
                      <a:r>
                        <a:rPr lang="en-US" sz="1800" b="1" kern="1200" dirty="0">
                          <a:solidFill>
                            <a:srgbClr val="494949"/>
                          </a:solidFill>
                          <a:latin typeface="+mn-lt"/>
                          <a:ea typeface="+mn-ea"/>
                          <a:cs typeface="+mn-cs"/>
                        </a:rPr>
                        <a:t>: </a:t>
                      </a:r>
                      <a:r>
                        <a:rPr lang="en-US" sz="1800" kern="1200" dirty="0">
                          <a:solidFill>
                            <a:srgbClr val="494949"/>
                          </a:solidFill>
                          <a:latin typeface="+mn-lt"/>
                          <a:ea typeface="+mn-ea"/>
                          <a:cs typeface="+mn-cs"/>
                        </a:rPr>
                        <a:t>De materiaalkosten variëren van € 15 tot € 60 per vierkante meter, afhankelijk van het houtsoort. Geïmpregneerd grenenhout kost bijvoorbeeld ongeveer € 15/m², terwijl cederhout ongeveer € 40/m² kost.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1800" b="1" dirty="0">
                          <a:solidFill>
                            <a:srgbClr val="494949"/>
                          </a:solidFill>
                        </a:rPr>
                        <a:t>Werk samen </a:t>
                      </a:r>
                      <a:r>
                        <a:rPr lang="en-US" sz="1800" dirty="0">
                          <a:solidFill>
                            <a:srgbClr val="494949"/>
                          </a:solidFill>
                        </a:rPr>
                        <a:t>met gecertificeerde gidsen of leid personeel op.</a:t>
                      </a:r>
                    </a:p>
                    <a:p>
                      <a:pPr marL="342900" indent="-342900">
                        <a:buFont typeface="Arial" panose="020B0604020202020204" pitchFamily="34" charset="0"/>
                        <a:buChar char="•"/>
                      </a:pPr>
                      <a:r>
                        <a:rPr lang="en-US" sz="1800" dirty="0">
                          <a:solidFill>
                            <a:srgbClr val="494949"/>
                          </a:solidFill>
                        </a:rPr>
                        <a:t>Maak gebruik van </a:t>
                      </a:r>
                      <a:r>
                        <a:rPr lang="en-US" sz="1800" b="1" dirty="0">
                          <a:solidFill>
                            <a:srgbClr val="494949"/>
                          </a:solidFill>
                        </a:rPr>
                        <a:t>bestaande bosgebieden </a:t>
                      </a:r>
                      <a:r>
                        <a:rPr lang="en-US" sz="1800" dirty="0">
                          <a:solidFill>
                            <a:srgbClr val="494949"/>
                          </a:solidFill>
                        </a:rPr>
                        <a:t>of creëer natuurpaden op uw terrein.</a:t>
                      </a:r>
                    </a:p>
                    <a:p>
                      <a:pPr marL="342900" indent="-342900">
                        <a:buFont typeface="Arial" panose="020B0604020202020204" pitchFamily="34" charset="0"/>
                        <a:buChar char="•"/>
                      </a:pPr>
                      <a:r>
                        <a:rPr lang="en-IE" sz="1800" dirty="0">
                          <a:solidFill>
                            <a:srgbClr val="494949"/>
                          </a:solidFill>
                        </a:rPr>
                        <a:t>Kies </a:t>
                      </a:r>
                      <a:r>
                        <a:rPr lang="en-IE" sz="1800" b="1" dirty="0">
                          <a:solidFill>
                            <a:srgbClr val="494949"/>
                          </a:solidFill>
                        </a:rPr>
                        <a:t>duurzame, weerbestendige materialen.</a:t>
                      </a:r>
                    </a:p>
                    <a:p>
                      <a:pPr marL="342900" indent="-342900">
                        <a:buFont typeface="Arial" panose="020B0604020202020204" pitchFamily="34" charset="0"/>
                        <a:buChar char="•"/>
                      </a:pPr>
                      <a:r>
                        <a:rPr lang="en-US" sz="1800" dirty="0">
                          <a:solidFill>
                            <a:srgbClr val="494949"/>
                          </a:solidFill>
                        </a:rPr>
                        <a:t>Overweeg </a:t>
                      </a:r>
                      <a:r>
                        <a:rPr lang="en-US" sz="1800" b="1" dirty="0">
                          <a:solidFill>
                            <a:srgbClr val="494949"/>
                          </a:solidFill>
                        </a:rPr>
                        <a:t>om </a:t>
                      </a:r>
                      <a:r>
                        <a:rPr lang="en-US" sz="1800" dirty="0">
                          <a:solidFill>
                            <a:srgbClr val="494949"/>
                          </a:solidFill>
                        </a:rPr>
                        <a:t>schaduwconstructies of pergola's </a:t>
                      </a:r>
                      <a:r>
                        <a:rPr lang="en-US" sz="1800" b="1" dirty="0">
                          <a:solidFill>
                            <a:srgbClr val="494949"/>
                          </a:solidFill>
                        </a:rPr>
                        <a:t>toe te voegen </a:t>
                      </a:r>
                      <a:r>
                        <a:rPr lang="en-US" sz="1800" dirty="0">
                          <a:solidFill>
                            <a:srgbClr val="494949"/>
                          </a:solidFill>
                        </a:rPr>
                        <a:t>voor comfort en gebruik gedurende het hele jaar.</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1243724"/>
                  </a:ext>
                </a:extLst>
              </a:tr>
              <a:tr h="478169">
                <a:tc>
                  <a:txBody>
                    <a:bodyPr/>
                    <a:lstStyle/>
                    <a:p>
                      <a:r>
                        <a:rPr lang="en-US" sz="1800" b="1" dirty="0">
                          <a:solidFill>
                            <a:schemeClr val="bg1"/>
                          </a:solidFill>
                        </a:rPr>
                        <a:t>Geluidsbad of meditatiekoepel</a:t>
                      </a:r>
                      <a:endParaRPr lang="en-US"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1800" dirty="0">
                          <a:solidFill>
                            <a:srgbClr val="494949"/>
                          </a:solidFill>
                        </a:rPr>
                        <a:t>Unieke, meeslepende wellness-trend; aantrekkelijk voor individuele </a:t>
                      </a:r>
                      <a:r>
                        <a:rPr lang="en-US" sz="1800" dirty="0" err="1">
                          <a:solidFill>
                            <a:srgbClr val="494949"/>
                          </a:solidFill>
                        </a:rPr>
                        <a:t>reizigers</a:t>
                      </a:r>
                      <a:r>
                        <a:rPr lang="en-US" sz="1800" dirty="0">
                          <a:solidFill>
                            <a:srgbClr val="494949"/>
                          </a:solidFill>
                        </a:rPr>
                        <a:t> en groepen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€ 2.000–€ 6.000 voor installatie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Organiseer weekendretraites om inkomsten buiten het seizoen te genereren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322247"/>
                  </a:ext>
                </a:extLst>
              </a:tr>
            </a:tbl>
          </a:graphicData>
        </a:graphic>
      </p:graphicFrame>
    </p:spTree>
    <p:extLst>
      <p:ext uri="{BB962C8B-B14F-4D97-AF65-F5344CB8AC3E}">
        <p14:creationId xmlns:p14="http://schemas.microsoft.com/office/powerpoint/2010/main" val="78304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2C2D9-893B-B190-9C9F-4036BB69F488}"/>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3067F8E-D066-F3DF-CC15-203C2C18E55A}"/>
              </a:ext>
            </a:extLst>
          </p:cNvPr>
          <p:cNvGraphicFramePr>
            <a:graphicFrameLocks noGrp="1"/>
          </p:cNvGraphicFramePr>
          <p:nvPr>
            <p:extLst>
              <p:ext uri="{D42A27DB-BD31-4B8C-83A1-F6EECF244321}">
                <p14:modId xmlns:p14="http://schemas.microsoft.com/office/powerpoint/2010/main" val="3519416817"/>
              </p:ext>
            </p:extLst>
          </p:nvPr>
        </p:nvGraphicFramePr>
        <p:xfrm>
          <a:off x="231852" y="22375"/>
          <a:ext cx="11502948" cy="7300929"/>
        </p:xfrm>
        <a:graphic>
          <a:graphicData uri="http://schemas.openxmlformats.org/drawingml/2006/table">
            <a:tbl>
              <a:tblPr/>
              <a:tblGrid>
                <a:gridCol w="2520873">
                  <a:extLst>
                    <a:ext uri="{9D8B030D-6E8A-4147-A177-3AD203B41FA5}">
                      <a16:colId xmlns:a16="http://schemas.microsoft.com/office/drawing/2014/main" val="377391700"/>
                    </a:ext>
                  </a:extLst>
                </a:gridCol>
                <a:gridCol w="3171825">
                  <a:extLst>
                    <a:ext uri="{9D8B030D-6E8A-4147-A177-3AD203B41FA5}">
                      <a16:colId xmlns:a16="http://schemas.microsoft.com/office/drawing/2014/main" val="2884507378"/>
                    </a:ext>
                  </a:extLst>
                </a:gridCol>
                <a:gridCol w="3371850">
                  <a:extLst>
                    <a:ext uri="{9D8B030D-6E8A-4147-A177-3AD203B41FA5}">
                      <a16:colId xmlns:a16="http://schemas.microsoft.com/office/drawing/2014/main" val="352796901"/>
                    </a:ext>
                  </a:extLst>
                </a:gridCol>
                <a:gridCol w="2438400">
                  <a:extLst>
                    <a:ext uri="{9D8B030D-6E8A-4147-A177-3AD203B41FA5}">
                      <a16:colId xmlns:a16="http://schemas.microsoft.com/office/drawing/2014/main" val="2704711080"/>
                    </a:ext>
                  </a:extLst>
                </a:gridCol>
              </a:tblGrid>
              <a:tr h="478169">
                <a:tc>
                  <a:txBody>
                    <a:bodyPr/>
                    <a:lstStyle/>
                    <a:p>
                      <a:pPr algn="ctr"/>
                      <a:r>
                        <a:rPr lang="en-IE" sz="1800" b="1" dirty="0">
                          <a:solidFill>
                            <a:schemeClr val="bg1"/>
                          </a:solidFill>
                        </a:rPr>
                        <a:t>Wellness-ervaring</a:t>
                      </a:r>
                      <a:endParaRPr lang="en-IE"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Waarom het een "wow" is</a:t>
                      </a:r>
                      <a:endParaRPr lang="en-IE"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Kosten (€)</a:t>
                      </a:r>
                      <a:endParaRPr lang="en-IE"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Financiële tip</a:t>
                      </a:r>
                      <a:endParaRPr lang="en-IE"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612961301"/>
                  </a:ext>
                </a:extLst>
              </a:tr>
              <a:tr h="478169">
                <a:tc>
                  <a:txBody>
                    <a:bodyPr/>
                    <a:lstStyle/>
                    <a:p>
                      <a:r>
                        <a:rPr lang="en-US" sz="1800" b="1" dirty="0">
                          <a:solidFill>
                            <a:schemeClr val="bg1"/>
                          </a:solidFill>
                        </a:rPr>
                        <a:t>Sterrenkijkplatforms + digitale detoxcabines</a:t>
                      </a:r>
                      <a:endParaRPr lang="en-US"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1800" dirty="0">
                          <a:solidFill>
                            <a:srgbClr val="494949"/>
                          </a:solidFill>
                        </a:rPr>
                        <a:t>Combineert natuurlijke verwondering met tech-vrije rust</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a:solidFill>
                            <a:srgbClr val="494949"/>
                          </a:solidFill>
                        </a:rPr>
                        <a:t>€ 1.000–€ 4.000 </a:t>
                      </a:r>
                      <a:r>
                        <a:rPr lang="en-US" sz="1800" dirty="0">
                          <a:solidFill>
                            <a:srgbClr val="494949"/>
                          </a:solidFill>
                        </a:rPr>
                        <a:t>voor upgrade van platform of hut</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Trekt stellen en wellnesszoekers aan tegen een hoger tarief per nacht</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2638561"/>
                  </a:ext>
                </a:extLst>
              </a:tr>
              <a:tr h="478169">
                <a:tc>
                  <a:txBody>
                    <a:bodyPr/>
                    <a:lstStyle/>
                    <a:p>
                      <a:r>
                        <a:rPr lang="en-US" sz="1800" b="1" dirty="0">
                          <a:solidFill>
                            <a:schemeClr val="bg1"/>
                          </a:solidFill>
                        </a:rPr>
                        <a:t>Biologische eetervaringen </a:t>
                      </a:r>
                      <a:r>
                        <a:rPr lang="en-US" sz="1800" dirty="0">
                          <a:solidFill>
                            <a:schemeClr val="bg1"/>
                          </a:solidFill>
                        </a:rPr>
                        <a:t>(tuinen ter plaatse, wandelingen om voedsel te verzamelen)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1800" dirty="0">
                          <a:solidFill>
                            <a:srgbClr val="494949"/>
                          </a:solidFill>
                        </a:rPr>
                        <a:t>Bouwt een band op met de plek en gezond leven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a:solidFill>
                            <a:srgbClr val="494949"/>
                          </a:solidFill>
                        </a:rPr>
                        <a:t>€ 1.500–€ 5.000, </a:t>
                      </a:r>
                      <a:r>
                        <a:rPr lang="en-US" sz="1800" dirty="0">
                          <a:solidFill>
                            <a:srgbClr val="494949"/>
                          </a:solidFill>
                        </a:rPr>
                        <a:t>afhankelijk van de omvang</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Werk samen met lokale chef-koks of bied doe-het-zelf-tuinboxen aan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35682"/>
                  </a:ext>
                </a:extLst>
              </a:tr>
              <a:tr h="478169">
                <a:tc>
                  <a:txBody>
                    <a:bodyPr/>
                    <a:lstStyle/>
                    <a:p>
                      <a:r>
                        <a:rPr lang="en-US" sz="1800" b="1" dirty="0">
                          <a:solidFill>
                            <a:schemeClr val="bg1"/>
                          </a:solidFill>
                        </a:rPr>
                        <a:t>Yogaterrassen in de buitenlucht met uitzicht op de natuur</a:t>
                      </a:r>
                      <a:endParaRPr lang="en-US"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1800">
                          <a:solidFill>
                            <a:srgbClr val="494949"/>
                          </a:solidFill>
                        </a:rPr>
                        <a:t>Rustige ruimte + lage infrastructuurkosten + hoge waarde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b="1" dirty="0">
                          <a:solidFill>
                            <a:srgbClr val="494949"/>
                          </a:solidFill>
                        </a:rPr>
                        <a:t>€ 500–€ 2.000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a:solidFill>
                            <a:srgbClr val="494949"/>
                          </a:solidFill>
                        </a:rPr>
                        <a:t>Bied yogakits of zelfgestuurde sessies aan om personeelskosten te verminderen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4010233"/>
                  </a:ext>
                </a:extLst>
              </a:tr>
              <a:tr h="478169">
                <a:tc>
                  <a:txBody>
                    <a:bodyPr/>
                    <a:lstStyle/>
                    <a:p>
                      <a:r>
                        <a:rPr lang="en-IE" sz="1800" b="1" dirty="0">
                          <a:solidFill>
                            <a:schemeClr val="bg1"/>
                          </a:solidFill>
                        </a:rPr>
                        <a:t>Aromatherapie-slaaprituelen </a:t>
                      </a:r>
                      <a:r>
                        <a:rPr lang="en-IE" sz="1800" dirty="0">
                          <a:solidFill>
                            <a:schemeClr val="bg1"/>
                          </a:solidFill>
                        </a:rPr>
                        <a:t>(bijv. kussenspray, etherische oliën)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1800">
                          <a:solidFill>
                            <a:srgbClr val="494949"/>
                          </a:solidFill>
                        </a:rPr>
                        <a:t>Verbetert de waargenomen zorg en rustkwaliteit</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b="1" dirty="0">
                          <a:solidFill>
                            <a:srgbClr val="494949"/>
                          </a:solidFill>
                        </a:rPr>
                        <a:t>€ 5–€ 15 per kamer/per verblijf</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a:solidFill>
                            <a:srgbClr val="494949"/>
                          </a:solidFill>
                        </a:rPr>
                        <a:t>Breng optionele upgrade-kosten in rekening of neem deze op in het premiumtarief</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2801759"/>
                  </a:ext>
                </a:extLst>
              </a:tr>
              <a:tr h="478169">
                <a:tc>
                  <a:txBody>
                    <a:bodyPr/>
                    <a:lstStyle/>
                    <a:p>
                      <a:r>
                        <a:rPr lang="en-US" sz="1800" b="1" dirty="0">
                          <a:solidFill>
                            <a:schemeClr val="bg1"/>
                          </a:solidFill>
                        </a:rPr>
                        <a:t>Koude dompelbaden, ijsbaden of buitendouches</a:t>
                      </a:r>
                      <a:endParaRPr lang="en-US"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1800" b="1" dirty="0">
                          <a:solidFill>
                            <a:srgbClr val="494949"/>
                          </a:solidFill>
                        </a:rPr>
                        <a:t>Verband met Scandinavische wellness en natuurlijke veerkracht. </a:t>
                      </a:r>
                      <a:r>
                        <a:rPr lang="en-US" sz="1800" dirty="0">
                          <a:solidFill>
                            <a:srgbClr val="494949"/>
                          </a:solidFill>
                        </a:rPr>
                        <a:t>Koude dompelbaden worden gebruikt voor hydrotherapie, om spieren te helpen herstellen en de bloedsomloop te stimuleren.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E96751"/>
                          </a:solidFill>
                          <a:hlinkClick r:id="rId2">
                            <a:extLst>
                              <a:ext uri="{A12FA001-AC4F-418D-AE19-62706E023703}">
                                <ahyp:hlinkClr xmlns:ahyp="http://schemas.microsoft.com/office/drawing/2018/hyperlinkcolor" val="tx"/>
                              </a:ext>
                            </a:extLst>
                          </a:hlinkClick>
                        </a:rPr>
                        <a:t>€ 500–€ 3.000 </a:t>
                      </a:r>
                      <a:r>
                        <a:rPr lang="en-US" sz="1800" b="1" dirty="0">
                          <a:solidFill>
                            <a:srgbClr val="494949"/>
                          </a:solidFill>
                        </a:rPr>
                        <a:t>Basismodellen </a:t>
                      </a:r>
                      <a:r>
                        <a:rPr lang="en-US" sz="1800" dirty="0">
                          <a:solidFill>
                            <a:srgbClr val="494949"/>
                          </a:solidFill>
                        </a:rPr>
                        <a:t>€ 890+, glasvezelbad voor één persoon. </a:t>
                      </a:r>
                      <a:r>
                        <a:rPr lang="en-US" sz="1800" b="1" dirty="0">
                          <a:solidFill>
                            <a:srgbClr val="494949"/>
                          </a:solidFill>
                        </a:rPr>
                        <a:t>Middenklasse € 1.270+, </a:t>
                      </a:r>
                      <a:r>
                        <a:rPr lang="en-US" sz="1800" dirty="0">
                          <a:solidFill>
                            <a:srgbClr val="494949"/>
                          </a:solidFill>
                        </a:rPr>
                        <a:t>glasvezelbaden voor twee personen. </a:t>
                      </a:r>
                      <a:r>
                        <a:rPr lang="en-US" sz="1800" b="1" dirty="0">
                          <a:solidFill>
                            <a:srgbClr val="494949"/>
                          </a:solidFill>
                        </a:rPr>
                        <a:t>Topklasse </a:t>
                      </a:r>
                      <a:r>
                        <a:rPr lang="en-US" sz="1800" dirty="0">
                          <a:solidFill>
                            <a:srgbClr val="E96751"/>
                          </a:solidFill>
                          <a:hlinkClick r:id="rId3">
                            <a:extLst>
                              <a:ext uri="{A12FA001-AC4F-418D-AE19-62706E023703}">
                                <ahyp:hlinkClr xmlns:ahyp="http://schemas.microsoft.com/office/drawing/2018/hyperlinkcolor" val="tx"/>
                              </a:ext>
                            </a:extLst>
                          </a:hlinkClick>
                        </a:rPr>
                        <a:t>€ 7.199 </a:t>
                      </a:r>
                      <a:r>
                        <a:rPr lang="en-US" sz="1800" dirty="0">
                          <a:solidFill>
                            <a:srgbClr val="494949"/>
                          </a:solidFill>
                        </a:rPr>
                        <a:t>voor roestvrijstalen baden met geïntegreerde waterkoelers.</a:t>
                      </a:r>
                    </a:p>
                    <a:p>
                      <a:endParaRPr lang="en-IE" sz="18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Combineer met sauna- of bubbelbadpakketten voor contrasttherapie.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4403529"/>
                  </a:ext>
                </a:extLst>
              </a:tr>
            </a:tbl>
          </a:graphicData>
        </a:graphic>
      </p:graphicFrame>
    </p:spTree>
    <p:extLst>
      <p:ext uri="{BB962C8B-B14F-4D97-AF65-F5344CB8AC3E}">
        <p14:creationId xmlns:p14="http://schemas.microsoft.com/office/powerpoint/2010/main" val="2331698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8E8EF-4BC7-5F01-1900-85E1F073B46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648B3F9-FE47-AEBB-A661-D41CA3D4DC2A}"/>
              </a:ext>
            </a:extLst>
          </p:cNvPr>
          <p:cNvSpPr>
            <a:spLocks noGrp="1"/>
          </p:cNvSpPr>
          <p:nvPr>
            <p:ph type="body" sz="quarter" idx="65"/>
          </p:nvPr>
        </p:nvSpPr>
        <p:spPr/>
        <p:txBody>
          <a:bodyPr/>
          <a:lstStyle/>
          <a:p>
            <a:r>
              <a:rPr lang="en-GB" dirty="0" err="1"/>
              <a:t>Drumheirny </a:t>
            </a:r>
            <a:r>
              <a:rPr lang="en-GB" dirty="0"/>
              <a:t>Woodland, Leitrim, Ierland </a:t>
            </a:r>
          </a:p>
        </p:txBody>
      </p:sp>
      <p:sp>
        <p:nvSpPr>
          <p:cNvPr id="9" name="Slide Number Placeholder 5">
            <a:extLst>
              <a:ext uri="{FF2B5EF4-FFF2-40B4-BE49-F238E27FC236}">
                <a16:creationId xmlns:a16="http://schemas.microsoft.com/office/drawing/2014/main" id="{A0F46EDE-8211-84A5-65C9-68FA7A975AC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a:t>
            </a:fld>
            <a:endParaRPr lang="fr-CA" dirty="0"/>
          </a:p>
        </p:txBody>
      </p:sp>
      <p:sp>
        <p:nvSpPr>
          <p:cNvPr id="13" name="Text Placeholder 1">
            <a:extLst>
              <a:ext uri="{FF2B5EF4-FFF2-40B4-BE49-F238E27FC236}">
                <a16:creationId xmlns:a16="http://schemas.microsoft.com/office/drawing/2014/main" id="{8B678BA7-58D1-265E-0EDF-46FAC051B3CE}"/>
              </a:ext>
            </a:extLst>
          </p:cNvPr>
          <p:cNvSpPr>
            <a:spLocks noGrp="1"/>
          </p:cNvSpPr>
          <p:nvPr>
            <p:ph type="body" sz="quarter" idx="16"/>
          </p:nvPr>
        </p:nvSpPr>
        <p:spPr>
          <a:xfrm>
            <a:off x="558237" y="2464805"/>
            <a:ext cx="4515214" cy="3066422"/>
          </a:xfrm>
        </p:spPr>
        <p:txBody>
          <a:bodyPr>
            <a:normAutofit/>
          </a:bodyPr>
          <a:lstStyle/>
          <a:p>
            <a:r>
              <a:rPr lang="en-US" sz="3700" dirty="0"/>
              <a:t>Duurzaamheid, investeren in de WOW-factor</a:t>
            </a:r>
            <a:endParaRPr lang="en-GB" sz="4000" b="1" dirty="0"/>
          </a:p>
        </p:txBody>
      </p:sp>
      <p:sp>
        <p:nvSpPr>
          <p:cNvPr id="14" name="Text Placeholder 2">
            <a:extLst>
              <a:ext uri="{FF2B5EF4-FFF2-40B4-BE49-F238E27FC236}">
                <a16:creationId xmlns:a16="http://schemas.microsoft.com/office/drawing/2014/main" id="{45E64427-14AD-D442-963A-35C3738C2B61}"/>
              </a:ext>
            </a:extLst>
          </p:cNvPr>
          <p:cNvSpPr>
            <a:spLocks noGrp="1"/>
          </p:cNvSpPr>
          <p:nvPr>
            <p:ph type="body" sz="quarter" idx="17"/>
          </p:nvPr>
        </p:nvSpPr>
        <p:spPr>
          <a:xfrm>
            <a:off x="558237" y="1068955"/>
            <a:ext cx="5947338" cy="582221"/>
          </a:xfrm>
        </p:spPr>
        <p:txBody>
          <a:bodyPr/>
          <a:lstStyle/>
          <a:p>
            <a:r>
              <a:rPr lang="en-IE" sz="6600" dirty="0"/>
              <a:t>Module 6 </a:t>
            </a:r>
            <a:r>
              <a:rPr lang="en-IE" sz="5000" dirty="0"/>
              <a:t>(Deel 3)</a:t>
            </a:r>
            <a:endParaRPr lang="en-GB" sz="5000" dirty="0"/>
          </a:p>
        </p:txBody>
      </p:sp>
      <p:cxnSp>
        <p:nvCxnSpPr>
          <p:cNvPr id="6" name="Straight Connector 5">
            <a:extLst>
              <a:ext uri="{FF2B5EF4-FFF2-40B4-BE49-F238E27FC236}">
                <a16:creationId xmlns:a16="http://schemas.microsoft.com/office/drawing/2014/main" id="{2BB515BF-D5C0-79BF-954F-F1BD3A763C23}"/>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3F05E303-312C-353D-116D-94621B3F8A26}"/>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pic>
        <p:nvPicPr>
          <p:cNvPr id="8" name="Picture Placeholder 7" descr="A triangular building with a black roof and a black fence&#10;&#10;AI-generated content may be incorrect.">
            <a:extLst>
              <a:ext uri="{FF2B5EF4-FFF2-40B4-BE49-F238E27FC236}">
                <a16:creationId xmlns:a16="http://schemas.microsoft.com/office/drawing/2014/main" id="{367AA32F-8257-1638-BE37-E09988217AFF}"/>
              </a:ext>
            </a:extLst>
          </p:cNvPr>
          <p:cNvPicPr>
            <a:picLocks noGrp="1" noChangeAspect="1"/>
          </p:cNvPicPr>
          <p:nvPr>
            <p:ph type="pic" sz="quarter" idx="19"/>
          </p:nvPr>
        </p:nvPicPr>
        <p:blipFill>
          <a:blip r:embed="rId2"/>
          <a:srcRect l="2021" r="2021"/>
          <a:stretch>
            <a:fillRect/>
          </a:stretch>
        </p:blipFill>
        <p:spPr/>
      </p:pic>
    </p:spTree>
    <p:extLst>
      <p:ext uri="{BB962C8B-B14F-4D97-AF65-F5344CB8AC3E}">
        <p14:creationId xmlns:p14="http://schemas.microsoft.com/office/powerpoint/2010/main" val="507216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06104-6021-192D-3443-90CEF96847F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666935D-C803-117A-D95D-DC2EE8362A2E}"/>
              </a:ext>
            </a:extLst>
          </p:cNvPr>
          <p:cNvSpPr>
            <a:spLocks noGrp="1"/>
          </p:cNvSpPr>
          <p:nvPr>
            <p:ph type="body" sz="quarter" idx="16"/>
          </p:nvPr>
        </p:nvSpPr>
        <p:spPr>
          <a:xfrm>
            <a:off x="788656" y="218309"/>
            <a:ext cx="10936619" cy="803654"/>
          </a:xfrm>
        </p:spPr>
        <p:txBody>
          <a:bodyPr/>
          <a:lstStyle/>
          <a:p>
            <a:pPr fontAlgn="base"/>
            <a:r>
              <a:rPr lang="en-US" dirty="0"/>
              <a:t>"</a:t>
            </a:r>
            <a:r>
              <a:rPr lang="en-US" dirty="0">
                <a:solidFill>
                  <a:srgbClr val="E96751"/>
                </a:solidFill>
              </a:rPr>
              <a:t>Wow Factor 2 </a:t>
            </a:r>
            <a:r>
              <a:rPr lang="en-US" dirty="0"/>
              <a:t>– De toekomst is wellness" </a:t>
            </a:r>
            <a:r>
              <a:rPr lang="en-US" sz="2200" b="0" dirty="0">
                <a:solidFill>
                  <a:srgbClr val="494949"/>
                </a:solidFill>
              </a:rPr>
              <a:t>met geschatte kosten, indien van toepassing, en financiële opmerkingen ter ondersteuning van een weloverwogen budgettering voor uw Epic Stay.</a:t>
            </a:r>
            <a:endParaRPr lang="en-IE" sz="2200" b="0" dirty="0">
              <a:solidFill>
                <a:srgbClr val="494949"/>
              </a:solidFill>
            </a:endParaRPr>
          </a:p>
        </p:txBody>
      </p:sp>
      <p:graphicFrame>
        <p:nvGraphicFramePr>
          <p:cNvPr id="4" name="Table 3">
            <a:extLst>
              <a:ext uri="{FF2B5EF4-FFF2-40B4-BE49-F238E27FC236}">
                <a16:creationId xmlns:a16="http://schemas.microsoft.com/office/drawing/2014/main" id="{483931C1-148D-B23B-4C1C-EF44C3C219BE}"/>
              </a:ext>
            </a:extLst>
          </p:cNvPr>
          <p:cNvGraphicFramePr>
            <a:graphicFrameLocks noGrp="1"/>
          </p:cNvGraphicFramePr>
          <p:nvPr>
            <p:extLst>
              <p:ext uri="{D42A27DB-BD31-4B8C-83A1-F6EECF244321}">
                <p14:modId xmlns:p14="http://schemas.microsoft.com/office/powerpoint/2010/main" val="4063194582"/>
              </p:ext>
            </p:extLst>
          </p:nvPr>
        </p:nvGraphicFramePr>
        <p:xfrm>
          <a:off x="381000" y="1111661"/>
          <a:ext cx="11430000" cy="2896776"/>
        </p:xfrm>
        <a:graphic>
          <a:graphicData uri="http://schemas.openxmlformats.org/drawingml/2006/table">
            <a:tbl>
              <a:tblPr/>
              <a:tblGrid>
                <a:gridCol w="3810000">
                  <a:extLst>
                    <a:ext uri="{9D8B030D-6E8A-4147-A177-3AD203B41FA5}">
                      <a16:colId xmlns:a16="http://schemas.microsoft.com/office/drawing/2014/main" val="1667850104"/>
                    </a:ext>
                  </a:extLst>
                </a:gridCol>
                <a:gridCol w="3048000">
                  <a:extLst>
                    <a:ext uri="{9D8B030D-6E8A-4147-A177-3AD203B41FA5}">
                      <a16:colId xmlns:a16="http://schemas.microsoft.com/office/drawing/2014/main" val="1096652529"/>
                    </a:ext>
                  </a:extLst>
                </a:gridCol>
                <a:gridCol w="4572000">
                  <a:extLst>
                    <a:ext uri="{9D8B030D-6E8A-4147-A177-3AD203B41FA5}">
                      <a16:colId xmlns:a16="http://schemas.microsoft.com/office/drawing/2014/main" val="1591915374"/>
                    </a:ext>
                  </a:extLst>
                </a:gridCol>
              </a:tblGrid>
              <a:tr h="204769">
                <a:tc>
                  <a:txBody>
                    <a:bodyPr/>
                    <a:lstStyle/>
                    <a:p>
                      <a:pPr algn="ctr"/>
                      <a:r>
                        <a:rPr lang="en-IE" sz="2000" b="1" dirty="0">
                          <a:solidFill>
                            <a:schemeClr val="bg1"/>
                          </a:solidFill>
                        </a:rPr>
                        <a:t>Actie</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Geschatte kosten (€)</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Financiële voordelen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823736260"/>
                  </a:ext>
                </a:extLst>
              </a:tr>
              <a:tr h="665499">
                <a:tc>
                  <a:txBody>
                    <a:bodyPr/>
                    <a:lstStyle/>
                    <a:p>
                      <a:r>
                        <a:rPr lang="en-IE" sz="2000" b="1" dirty="0">
                          <a:solidFill>
                            <a:schemeClr val="bg1"/>
                          </a:solidFill>
                        </a:rPr>
                        <a:t>Creëer een digitale detox-ervaring </a:t>
                      </a:r>
                      <a:r>
                        <a:rPr lang="en-IE" sz="2000" dirty="0">
                          <a:solidFill>
                            <a:schemeClr val="bg1"/>
                          </a:solidFill>
                        </a:rPr>
                        <a:t>(bijv. hutten </a:t>
                      </a:r>
                      <a:r>
                        <a:rPr lang="en-IE" sz="2000" dirty="0" err="1">
                          <a:solidFill>
                            <a:schemeClr val="bg1"/>
                          </a:solidFill>
                        </a:rPr>
                        <a:t>zonder wifi</a:t>
                      </a:r>
                      <a:r>
                        <a:rPr lang="en-IE" sz="2000" dirty="0">
                          <a:solidFill>
                            <a:schemeClr val="bg1"/>
                          </a:solidFill>
                        </a:rPr>
                        <a:t>, kits voor het bijhouden van een natuurdagboek)</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IE" sz="2000">
                          <a:solidFill>
                            <a:srgbClr val="494949"/>
                          </a:solidFill>
                        </a:rPr>
                        <a:t>€ 200–€ 500 per eenheid</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Een groeiende trend. Breng het op de markt als 'bewuste verblijven'. Minder technologie = lagere infrastructuurkosten, hogere waargenomen waarde.</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1798155"/>
                  </a:ext>
                </a:extLst>
              </a:tr>
              <a:tr h="511922">
                <a:tc>
                  <a:txBody>
                    <a:bodyPr/>
                    <a:lstStyle/>
                    <a:p>
                      <a:r>
                        <a:rPr lang="en-IE" sz="2000" b="1" dirty="0">
                          <a:solidFill>
                            <a:schemeClr val="bg1"/>
                          </a:solidFill>
                        </a:rPr>
                        <a:t>Ontspanningszones in de buitenlucht </a:t>
                      </a:r>
                      <a:r>
                        <a:rPr lang="en-IE" sz="2000" dirty="0">
                          <a:solidFill>
                            <a:schemeClr val="bg1"/>
                          </a:solidFill>
                        </a:rPr>
                        <a:t>(bijv. hangmatten, vuurkorven, kruidentuinen)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IE" sz="2000" dirty="0">
                          <a:solidFill>
                            <a:srgbClr val="494949"/>
                          </a:solidFill>
                        </a:rPr>
                        <a:t>€ 500–€ 2.500</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Kan goedkoop zijn en een grote impact hebben. Verbetert de esthetiek en het comfort voor gasten en zorgt voor betere beoordelingen.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3890921"/>
                  </a:ext>
                </a:extLst>
              </a:tr>
            </a:tbl>
          </a:graphicData>
        </a:graphic>
      </p:graphicFrame>
      <p:sp>
        <p:nvSpPr>
          <p:cNvPr id="6" name="TextBox 5">
            <a:extLst>
              <a:ext uri="{FF2B5EF4-FFF2-40B4-BE49-F238E27FC236}">
                <a16:creationId xmlns:a16="http://schemas.microsoft.com/office/drawing/2014/main" id="{235AE7FC-3323-65FD-8A84-521C0F7886DC}"/>
              </a:ext>
            </a:extLst>
          </p:cNvPr>
          <p:cNvSpPr txBox="1"/>
          <p:nvPr/>
        </p:nvSpPr>
        <p:spPr>
          <a:xfrm>
            <a:off x="381000" y="4023590"/>
            <a:ext cx="11430000" cy="2616101"/>
          </a:xfrm>
          <a:prstGeom prst="rect">
            <a:avLst/>
          </a:prstGeom>
          <a:noFill/>
        </p:spPr>
        <p:txBody>
          <a:bodyPr wrap="square">
            <a:spAutoFit/>
          </a:bodyPr>
          <a:lstStyle/>
          <a:p>
            <a:pPr marL="342900" indent="-342900">
              <a:spcAft>
                <a:spcPts val="600"/>
              </a:spcAft>
              <a:buFont typeface="Wingdings" panose="05000000000000000000" pitchFamily="2" charset="2"/>
              <a:buChar char="ü"/>
            </a:pPr>
            <a:r>
              <a:rPr lang="en-US" b="1" dirty="0">
                <a:solidFill>
                  <a:srgbClr val="E96751"/>
                </a:solidFill>
              </a:rPr>
              <a:t>Financiële tips</a:t>
            </a:r>
          </a:p>
          <a:p>
            <a:pPr marL="342900" indent="-342900">
              <a:spcAft>
                <a:spcPts val="600"/>
              </a:spcAft>
              <a:buFont typeface="Wingdings" panose="05000000000000000000" pitchFamily="2" charset="2"/>
              <a:buChar char="v"/>
            </a:pPr>
            <a:r>
              <a:rPr lang="en-US" b="1" dirty="0">
                <a:solidFill>
                  <a:srgbClr val="E96751"/>
                </a:solidFill>
              </a:rPr>
              <a:t>Doelprijs: </a:t>
            </a:r>
            <a:r>
              <a:rPr lang="en-US" dirty="0">
                <a:solidFill>
                  <a:srgbClr val="494949"/>
                </a:solidFill>
              </a:rPr>
              <a:t>Wellnessgerichte accommodaties kunnen</a:t>
            </a:r>
            <a:r>
              <a:rPr lang="en-US" b="1" dirty="0">
                <a:solidFill>
                  <a:srgbClr val="494949"/>
                </a:solidFill>
              </a:rPr>
              <a:t> 20-50% hogere tarieven vragen </a:t>
            </a:r>
            <a:r>
              <a:rPr lang="en-US" dirty="0">
                <a:solidFill>
                  <a:srgbClr val="494949"/>
                </a:solidFill>
              </a:rPr>
              <a:t>dan standaardaccommodaties.</a:t>
            </a:r>
          </a:p>
          <a:p>
            <a:pPr marL="342900" indent="-342900">
              <a:spcAft>
                <a:spcPts val="600"/>
              </a:spcAft>
              <a:buFont typeface="Wingdings" panose="05000000000000000000" pitchFamily="2" charset="2"/>
              <a:buChar char="v"/>
            </a:pPr>
            <a:r>
              <a:rPr lang="en-US" b="1" dirty="0">
                <a:solidFill>
                  <a:srgbClr val="E96751"/>
                </a:solidFill>
              </a:rPr>
              <a:t>Verhoging van de bezettingsgraad: </a:t>
            </a:r>
            <a:r>
              <a:rPr lang="en-US" dirty="0">
                <a:solidFill>
                  <a:srgbClr val="494949"/>
                </a:solidFill>
              </a:rPr>
              <a:t>Buitenbadfaciliteiten (bijv. bubbelbaden) zijn een belangrijke trigger voor boekingen en </a:t>
            </a:r>
            <a:r>
              <a:rPr lang="en-US" b="1" dirty="0">
                <a:solidFill>
                  <a:srgbClr val="494949"/>
                </a:solidFill>
              </a:rPr>
              <a:t>verhogen de bezettingsgraad </a:t>
            </a:r>
            <a:r>
              <a:rPr lang="en-US" dirty="0">
                <a:solidFill>
                  <a:srgbClr val="494949"/>
                </a:solidFill>
              </a:rPr>
              <a:t>vaak </a:t>
            </a:r>
            <a:r>
              <a:rPr lang="en-US" b="1" dirty="0">
                <a:solidFill>
                  <a:srgbClr val="494949"/>
                </a:solidFill>
              </a:rPr>
              <a:t>met 15-25% gedurende het hele jaar.</a:t>
            </a:r>
          </a:p>
          <a:p>
            <a:pPr marL="342900" indent="-342900">
              <a:spcAft>
                <a:spcPts val="600"/>
              </a:spcAft>
              <a:buFont typeface="Wingdings" panose="05000000000000000000" pitchFamily="2" charset="2"/>
              <a:buChar char="v"/>
            </a:pPr>
            <a:r>
              <a:rPr lang="en-US" b="1" dirty="0">
                <a:solidFill>
                  <a:srgbClr val="E96751"/>
                </a:solidFill>
              </a:rPr>
              <a:t>Subsidies en financiering: </a:t>
            </a:r>
            <a:r>
              <a:rPr lang="en-US" dirty="0">
                <a:solidFill>
                  <a:srgbClr val="E96751"/>
                </a:solidFill>
              </a:rPr>
              <a:t>Sommige </a:t>
            </a:r>
            <a:r>
              <a:rPr lang="en-US" dirty="0">
                <a:solidFill>
                  <a:srgbClr val="494949"/>
                </a:solidFill>
              </a:rPr>
              <a:t>LEADER- en plattelandstoerismefondsen ondersteunen wellnessinitiatieven die verband houden met natuur en gezondheid.</a:t>
            </a:r>
          </a:p>
          <a:p>
            <a:pPr marL="342900" indent="-342900">
              <a:spcAft>
                <a:spcPts val="600"/>
              </a:spcAft>
              <a:buFont typeface="Wingdings" panose="05000000000000000000" pitchFamily="2" charset="2"/>
              <a:buChar char="v"/>
            </a:pPr>
            <a:r>
              <a:rPr lang="en-US" b="1" dirty="0">
                <a:solidFill>
                  <a:srgbClr val="E96751"/>
                </a:solidFill>
              </a:rPr>
              <a:t>Promoot uw 'ethische merk': </a:t>
            </a:r>
            <a:r>
              <a:rPr lang="en-US" dirty="0">
                <a:solidFill>
                  <a:srgbClr val="494949"/>
                </a:solidFill>
              </a:rPr>
              <a:t>vermeld duurzaamheidsmaatregelen duidelijk op uw website, gebruik lokaal geproduceerde badproducten en benadruk samenwerkingsverbanden met de gemeenschap.</a:t>
            </a:r>
            <a:endParaRPr lang="en-IE" dirty="0">
              <a:solidFill>
                <a:srgbClr val="494949"/>
              </a:solidFill>
            </a:endParaRPr>
          </a:p>
        </p:txBody>
      </p:sp>
    </p:spTree>
    <p:extLst>
      <p:ext uri="{BB962C8B-B14F-4D97-AF65-F5344CB8AC3E}">
        <p14:creationId xmlns:p14="http://schemas.microsoft.com/office/powerpoint/2010/main" val="2385658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Je hebt voltooid... Module 6 (Deel 3)</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pPr algn="ctr"/>
            <a:r>
              <a:rPr lang="en-US" sz="2400" dirty="0">
                <a:solidFill>
                  <a:srgbClr val="5A5A5A"/>
                </a:solidFill>
              </a:rPr>
              <a:t>Duurzaamheid, investeren in de WOW-factor en ondersteunende tools</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7 (deel 1)</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522020"/>
          </a:xfrm>
          <a:prstGeom prst="rect">
            <a:avLst/>
          </a:prstGeom>
          <a:noFill/>
        </p:spPr>
        <p:txBody>
          <a:bodyPr wrap="square" rtlCol="0">
            <a:spAutoFit/>
          </a:bodyPr>
          <a:lstStyle/>
          <a:p>
            <a:pPr algn="ctr"/>
            <a:r>
              <a:rPr lang="en-US" sz="2400" dirty="0">
                <a:solidFill>
                  <a:srgbClr val="5A5A5A"/>
                </a:solidFill>
              </a:rPr>
              <a:t>Inleiding tot particuliere en Europese financiering</a:t>
            </a:r>
          </a:p>
          <a:p>
            <a:endParaRPr lang="en-US" sz="2400" dirty="0">
              <a:solidFill>
                <a:srgbClr val="494949"/>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Het volgende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Goed gedaan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83792" y="1010340"/>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Slim starten </a:t>
            </a:r>
            <a:r>
              <a:rPr lang="en-US" sz="2400" dirty="0">
                <a:solidFill>
                  <a:srgbClr val="E96751"/>
                </a:solidFill>
              </a:rPr>
              <a:t>- Duurzaamheid, investeren in de WOW-factor</a:t>
            </a:r>
          </a:p>
          <a:p>
            <a:pPr marL="0" indent="0">
              <a:spcBef>
                <a:spcPts val="0"/>
              </a:spcBef>
              <a:spcAft>
                <a:spcPts val="600"/>
              </a:spcAft>
              <a:buNone/>
            </a:pPr>
            <a:endParaRPr lang="en-US" sz="2400" dirty="0">
              <a:solidFill>
                <a:srgbClr val="E96751"/>
              </a:solidFill>
            </a:endParaRP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394738" y="1232617"/>
            <a:ext cx="5654394" cy="4671588"/>
          </a:xfrm>
        </p:spPr>
        <p:txBody>
          <a:bodyPr/>
          <a:lstStyle/>
          <a:p>
            <a:pPr marL="0" indent="0"/>
            <a:r>
              <a:rPr lang="en-US" sz="2000" dirty="0"/>
              <a:t>Om te gedijen in het huidige competitieve toeristische landschap, moet u een evenwicht vinden tussen milieubewuste keuzes en financiële haalbaarheid, en daarbij opvallen. In dit gedeelte ontdekt u hoe groene investeringen de kosten op lange termijn kunnen verlagen, de waarde voor gasten kunnen verhogen en financieringsmogelijkheden kunnen ontsluiten, zoals subsidies of ecofinanciering. </a:t>
            </a:r>
          </a:p>
          <a:p>
            <a:pPr marL="0" indent="0"/>
            <a:r>
              <a:rPr lang="en-US" sz="2000" dirty="0"/>
              <a:t>U leert ook hoe u uw 'WOW-factor' kunt opbouwen: de memorabele kenmerken die boekingen stimuleren en hogere tarieven rechtvaardigen. </a:t>
            </a:r>
          </a:p>
          <a:p>
            <a:pPr marL="0" indent="0"/>
            <a:r>
              <a:rPr lang="en-US" sz="2000" dirty="0"/>
              <a:t>Ten slotte biedt dit deel u de tools en sjablonen die u nodig hebt om de overstap te maken van planning naar actie, waaronder checklists voor budgettering, werkbladen voor gastenaantrekkingskracht en bestemmingsplangidsen die besluitvorming verduidelijken, verbeteren en strategischer maken.</a:t>
            </a:r>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654394" cy="720752"/>
          </a:xfrm>
        </p:spPr>
        <p:txBody>
          <a:bodyPr/>
          <a:lstStyle/>
          <a:p>
            <a:r>
              <a:rPr lang="en-US" dirty="0"/>
              <a:t>Module 6 (Deel 3) Overzicht</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17990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708762" y="4062383"/>
            <a:ext cx="5330838"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Wingdings" panose="05000000000000000000" pitchFamily="2" charset="2"/>
              <a:buChar char="Ø"/>
            </a:pPr>
            <a:r>
              <a:rPr lang="en-US" sz="1600" dirty="0">
                <a:solidFill>
                  <a:srgbClr val="494949"/>
                </a:solidFill>
              </a:rPr>
              <a:t>Leer de financiële impact van </a:t>
            </a:r>
            <a:r>
              <a:rPr lang="en-US" sz="1600" b="1" dirty="0">
                <a:solidFill>
                  <a:srgbClr val="494949"/>
                </a:solidFill>
              </a:rPr>
              <a:t>duurzame investeringen </a:t>
            </a:r>
            <a:r>
              <a:rPr lang="en-US" sz="1600" dirty="0">
                <a:solidFill>
                  <a:srgbClr val="494949"/>
                </a:solidFill>
              </a:rPr>
              <a:t>op korte en lange termijn afwegen en begrijp hoe </a:t>
            </a:r>
            <a:r>
              <a:rPr lang="en-US" sz="1600" b="1" dirty="0">
                <a:solidFill>
                  <a:srgbClr val="494949"/>
                </a:solidFill>
              </a:rPr>
              <a:t>milieuvriendelijke keuzes </a:t>
            </a:r>
            <a:r>
              <a:rPr lang="en-US" sz="1600" dirty="0">
                <a:solidFill>
                  <a:srgbClr val="494949"/>
                </a:solidFill>
              </a:rPr>
              <a:t>kosten kunnen verlagen of financiering kunnen aantrekken.</a:t>
            </a:r>
          </a:p>
          <a:p>
            <a:pPr marL="342900" indent="-342900">
              <a:spcAft>
                <a:spcPts val="600"/>
              </a:spcAft>
              <a:buFont typeface="Wingdings" panose="05000000000000000000" pitchFamily="2" charset="2"/>
              <a:buChar char="Ø"/>
            </a:pPr>
            <a:r>
              <a:rPr lang="en-US" sz="1600" dirty="0">
                <a:solidFill>
                  <a:srgbClr val="494949"/>
                </a:solidFill>
              </a:rPr>
              <a:t>Identificeer en </a:t>
            </a:r>
            <a:r>
              <a:rPr lang="en-US" sz="1600" b="1" dirty="0">
                <a:solidFill>
                  <a:srgbClr val="494949"/>
                </a:solidFill>
              </a:rPr>
              <a:t>ontwerp 'WOW-factor'-kenmerken </a:t>
            </a:r>
            <a:r>
              <a:rPr lang="en-US" sz="1600" dirty="0">
                <a:solidFill>
                  <a:srgbClr val="494949"/>
                </a:solidFill>
              </a:rPr>
              <a:t>die de gasttevredenheid verhogen, hogere prijzen rechtvaardigen en de marketingprestaties verbeteren.</a:t>
            </a:r>
          </a:p>
          <a:p>
            <a:pPr marL="342900" indent="-342900">
              <a:spcAft>
                <a:spcPts val="600"/>
              </a:spcAft>
              <a:buFont typeface="Wingdings" panose="05000000000000000000" pitchFamily="2" charset="2"/>
              <a:buChar char="Ø"/>
            </a:pPr>
            <a:r>
              <a:rPr lang="en-US" sz="1600" dirty="0">
                <a:solidFill>
                  <a:srgbClr val="494949"/>
                </a:solidFill>
              </a:rPr>
              <a:t>Krijg toegang tot en </a:t>
            </a:r>
            <a:r>
              <a:rPr lang="en-US" sz="1600" b="1" dirty="0">
                <a:solidFill>
                  <a:srgbClr val="494949"/>
                </a:solidFill>
              </a:rPr>
              <a:t>pas praktische planningstools toe</a:t>
            </a:r>
            <a:r>
              <a:rPr lang="en-US" sz="1600" dirty="0">
                <a:solidFill>
                  <a:srgbClr val="494949"/>
                </a:solidFill>
              </a:rPr>
              <a:t>, waaronder budgetteringssjablonen, bestemmingsplannen en planners voor gastenaantrekkingskracht.</a:t>
            </a:r>
          </a:p>
          <a:p>
            <a:pPr marL="342900" indent="-342900">
              <a:spcAft>
                <a:spcPts val="600"/>
              </a:spcAft>
              <a:buFont typeface="Wingdings" panose="05000000000000000000" pitchFamily="2" charset="2"/>
              <a:buChar char="Ø"/>
            </a:pPr>
            <a:r>
              <a:rPr lang="en-US" sz="1600" dirty="0">
                <a:solidFill>
                  <a:srgbClr val="494949"/>
                </a:solidFill>
              </a:rPr>
              <a:t>Neem </a:t>
            </a:r>
            <a:r>
              <a:rPr lang="en-US" sz="1600" b="1" dirty="0">
                <a:solidFill>
                  <a:srgbClr val="494949"/>
                </a:solidFill>
              </a:rPr>
              <a:t>strategische, kostenbewuste beslissingen </a:t>
            </a:r>
            <a:r>
              <a:rPr lang="en-US" sz="1600" dirty="0">
                <a:solidFill>
                  <a:srgbClr val="494949"/>
                </a:solidFill>
              </a:rPr>
              <a:t>die aansluiten bij zowel milieudoelstellingen als de levensvatbaarheid van het bedrijf op lange termijn.</a:t>
            </a:r>
          </a:p>
          <a:p>
            <a:pPr marL="342900" indent="-342900">
              <a:spcAft>
                <a:spcPts val="600"/>
              </a:spcAft>
              <a:buFont typeface="Wingdings" panose="05000000000000000000" pitchFamily="2" charset="2"/>
              <a:buChar char="Ø"/>
            </a:pPr>
            <a:r>
              <a:rPr lang="en-US" sz="1600" dirty="0">
                <a:solidFill>
                  <a:srgbClr val="494949"/>
                </a:solidFill>
              </a:rPr>
              <a:t>Voel u zelfverzekerd bij het doorlopen </a:t>
            </a:r>
            <a:r>
              <a:rPr lang="en-US" sz="1600" b="1" dirty="0">
                <a:solidFill>
                  <a:srgbClr val="494949"/>
                </a:solidFill>
              </a:rPr>
              <a:t>van het proces van planning tot implementatie </a:t>
            </a:r>
            <a:r>
              <a:rPr lang="en-US" sz="1600" dirty="0">
                <a:solidFill>
                  <a:srgbClr val="494949"/>
                </a:solidFill>
              </a:rPr>
              <a:t>met de juiste ondersteunende middelen bij de hand.</a:t>
            </a:r>
          </a:p>
        </p:txBody>
      </p:sp>
      <p:sp>
        <p:nvSpPr>
          <p:cNvPr id="2" name="TextBox 1">
            <a:extLst>
              <a:ext uri="{FF2B5EF4-FFF2-40B4-BE49-F238E27FC236}">
                <a16:creationId xmlns:a16="http://schemas.microsoft.com/office/drawing/2014/main" id="{E4130C0C-AF09-D52E-2E5B-48C73E8486CC}"/>
              </a:ext>
            </a:extLst>
          </p:cNvPr>
          <p:cNvSpPr txBox="1"/>
          <p:nvPr/>
        </p:nvSpPr>
        <p:spPr>
          <a:xfrm>
            <a:off x="6783792" y="266710"/>
            <a:ext cx="4335238" cy="646331"/>
          </a:xfrm>
          <a:prstGeom prst="rect">
            <a:avLst/>
          </a:prstGeom>
          <a:noFill/>
        </p:spPr>
        <p:txBody>
          <a:bodyPr wrap="square" rtlCol="0">
            <a:spAutoFit/>
          </a:bodyPr>
          <a:lstStyle/>
          <a:p>
            <a:r>
              <a:rPr lang="en-IE" sz="3600" b="1" dirty="0">
                <a:solidFill>
                  <a:srgbClr val="459597"/>
                </a:solidFill>
              </a:rPr>
              <a:t>Leerresultaten</a:t>
            </a:r>
          </a:p>
        </p:txBody>
      </p:sp>
      <p:sp>
        <p:nvSpPr>
          <p:cNvPr id="3" name="TextBox 2">
            <a:extLst>
              <a:ext uri="{FF2B5EF4-FFF2-40B4-BE49-F238E27FC236}">
                <a16:creationId xmlns:a16="http://schemas.microsoft.com/office/drawing/2014/main" id="{323A083C-7964-4DEB-E7E1-7A0AC38B4C2D}"/>
              </a:ext>
            </a:extLst>
          </p:cNvPr>
          <p:cNvSpPr txBox="1"/>
          <p:nvPr/>
        </p:nvSpPr>
        <p:spPr>
          <a:xfrm>
            <a:off x="96718" y="6518949"/>
            <a:ext cx="7457765" cy="338554"/>
          </a:xfrm>
          <a:prstGeom prst="rect">
            <a:avLst/>
          </a:prstGeom>
          <a:noFill/>
        </p:spPr>
        <p:txBody>
          <a:bodyPr wrap="square" rtlCol="0">
            <a:spAutoFit/>
          </a:bodyPr>
          <a:lstStyle/>
          <a:p>
            <a:r>
              <a:rPr lang="en-IE" sz="1600" b="1" dirty="0">
                <a:solidFill>
                  <a:srgbClr val="414141"/>
                </a:solidFill>
              </a:rPr>
              <a:t>Bron: </a:t>
            </a:r>
            <a:r>
              <a:rPr lang="en-US" sz="1600" dirty="0">
                <a:solidFill>
                  <a:schemeClr val="bg1"/>
                </a:solidFill>
                <a:hlinkClick r:id="rId2">
                  <a:extLst>
                    <a:ext uri="{A12FA001-AC4F-418D-AE19-62706E023703}">
                      <ahyp:hlinkClr xmlns:ahyp="http://schemas.microsoft.com/office/drawing/2018/hyperlinkcolor" val="tx"/>
                    </a:ext>
                  </a:extLst>
                </a:hlinkClick>
              </a:rPr>
              <a:t>Uw glampingbedrijf starten: tips en inzichten voor een succesvolle start</a:t>
            </a:r>
            <a:endParaRPr lang="en-IE" sz="1600" dirty="0">
              <a:solidFill>
                <a:schemeClr val="bg1"/>
              </a:solidFill>
            </a:endParaRPr>
          </a:p>
        </p:txBody>
      </p:sp>
    </p:spTree>
    <p:extLst>
      <p:ext uri="{BB962C8B-B14F-4D97-AF65-F5344CB8AC3E}">
        <p14:creationId xmlns:p14="http://schemas.microsoft.com/office/powerpoint/2010/main" val="3979960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89B37-7FF7-D268-0660-CE76D6786D7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402F6A2-8D57-D16A-5C7F-636CB257A7C6}"/>
              </a:ext>
            </a:extLst>
          </p:cNvPr>
          <p:cNvSpPr>
            <a:spLocks noGrp="1"/>
          </p:cNvSpPr>
          <p:nvPr>
            <p:ph type="body" sz="quarter" idx="18"/>
          </p:nvPr>
        </p:nvSpPr>
        <p:spPr>
          <a:xfrm>
            <a:off x="7934325" y="1761875"/>
            <a:ext cx="3885513" cy="870198"/>
          </a:xfrm>
        </p:spPr>
        <p:txBody>
          <a:bodyPr/>
          <a:lstStyle/>
          <a:p>
            <a:pPr>
              <a:lnSpc>
                <a:spcPct val="100000"/>
              </a:lnSpc>
            </a:pPr>
            <a:r>
              <a:rPr lang="en-US" sz="3000" dirty="0"/>
              <a:t>Denk groen, geef verstandig uit: </a:t>
            </a:r>
            <a:r>
              <a:rPr lang="en-US" sz="3000" b="0" dirty="0"/>
              <a:t>eco- en nalevingskosten</a:t>
            </a:r>
            <a:endParaRPr lang="en-IE" b="0" dirty="0"/>
          </a:p>
        </p:txBody>
      </p:sp>
      <p:sp>
        <p:nvSpPr>
          <p:cNvPr id="7" name="Text Placeholder 6">
            <a:extLst>
              <a:ext uri="{FF2B5EF4-FFF2-40B4-BE49-F238E27FC236}">
                <a16:creationId xmlns:a16="http://schemas.microsoft.com/office/drawing/2014/main" id="{FA8F1E7E-B68E-9ECE-7083-9F2086F99DBF}"/>
              </a:ext>
            </a:extLst>
          </p:cNvPr>
          <p:cNvSpPr>
            <a:spLocks noGrp="1"/>
          </p:cNvSpPr>
          <p:nvPr>
            <p:ph type="body" sz="quarter" idx="19"/>
          </p:nvPr>
        </p:nvSpPr>
        <p:spPr>
          <a:xfrm>
            <a:off x="10622535" y="648333"/>
            <a:ext cx="1197303" cy="319777"/>
          </a:xfrm>
        </p:spPr>
        <p:txBody>
          <a:bodyPr/>
          <a:lstStyle/>
          <a:p>
            <a:r>
              <a:rPr lang="en-IE" sz="7200" dirty="0"/>
              <a:t>08</a:t>
            </a:r>
          </a:p>
        </p:txBody>
      </p:sp>
      <p:sp>
        <p:nvSpPr>
          <p:cNvPr id="9" name="Text Placeholder 8">
            <a:extLst>
              <a:ext uri="{FF2B5EF4-FFF2-40B4-BE49-F238E27FC236}">
                <a16:creationId xmlns:a16="http://schemas.microsoft.com/office/drawing/2014/main" id="{035E4370-521A-5F73-D2DF-452C3B9F9006}"/>
              </a:ext>
            </a:extLst>
          </p:cNvPr>
          <p:cNvSpPr>
            <a:spLocks noGrp="1"/>
          </p:cNvSpPr>
          <p:nvPr>
            <p:ph type="body" sz="quarter" idx="23"/>
          </p:nvPr>
        </p:nvSpPr>
        <p:spPr>
          <a:xfrm>
            <a:off x="330274" y="3994020"/>
            <a:ext cx="11318801" cy="1248936"/>
          </a:xfrm>
        </p:spPr>
        <p:txBody>
          <a:bodyPr/>
          <a:lstStyle/>
          <a:p>
            <a:r>
              <a:rPr lang="en-US" sz="2000" dirty="0">
                <a:solidFill>
                  <a:srgbClr val="E96751"/>
                </a:solidFill>
              </a:rPr>
              <a:t>Zoek een evenwicht tussen duurzaamheid en financiële haalbaarheid, rekening houdend met de financieringsmogelijkheden. Focus op groene, duurzame investeringen die de kosten op lange termijn verlagen, de waarde voor de gasten verhogen en deuren openen naar subsidies of ecofinanciering</a:t>
            </a:r>
            <a:r>
              <a:rPr lang="en-US" sz="2000" dirty="0"/>
              <a:t>. Duurzaam bouwen is niet langer optioneel, het wordt verwacht. Maar zonder plan kan groen worden snel duur worden. </a:t>
            </a:r>
            <a:r>
              <a:rPr lang="en-US" sz="2000" dirty="0" err="1"/>
              <a:t>Maak gebruik van </a:t>
            </a:r>
            <a:r>
              <a:rPr lang="en-US" sz="2000" dirty="0"/>
              <a:t>milieuvriendelijke voorzieningen die de waarde voor de gasten verhogen en de operationele kosten verlagen, zoals </a:t>
            </a:r>
            <a:r>
              <a:rPr lang="en-US" sz="2000" b="1" dirty="0"/>
              <a:t>zonnepanelen, composttoiletten of milieuvriendelijke landschapsarchitectuur. </a:t>
            </a:r>
            <a:r>
              <a:rPr lang="en-US" sz="2000" dirty="0"/>
              <a:t>Bovendien kan milieuvriendelijk ontwerpen u helpen in aanmerking te komen voor </a:t>
            </a:r>
            <a:r>
              <a:rPr lang="en-US" sz="2000" b="1" dirty="0"/>
              <a:t>groene subsidies of financiering met een lage rente</a:t>
            </a:r>
            <a:r>
              <a:rPr lang="en-US" sz="2000" dirty="0"/>
              <a:t>, vooral in landelijke EU-regio's. Zoek een evenwicht tussen ethiek en rendement op investering voor een slimmer, groener gebouw.</a:t>
            </a:r>
            <a:endParaRPr lang="en-IE" sz="2000" dirty="0"/>
          </a:p>
        </p:txBody>
      </p:sp>
      <p:pic>
        <p:nvPicPr>
          <p:cNvPr id="8" name="Picture Placeholder 7" descr="A city on a hill with a castle on the hill&#10;&#10;AI-generated content may be incorrect.">
            <a:extLst>
              <a:ext uri="{FF2B5EF4-FFF2-40B4-BE49-F238E27FC236}">
                <a16:creationId xmlns:a16="http://schemas.microsoft.com/office/drawing/2014/main" id="{8DB7521D-F03D-29C5-E7EE-F77EF3BD41C9}"/>
              </a:ext>
            </a:extLst>
          </p:cNvPr>
          <p:cNvPicPr>
            <a:picLocks noGrp="1" noChangeAspect="1"/>
          </p:cNvPicPr>
          <p:nvPr>
            <p:ph type="pic" sz="quarter" idx="22"/>
          </p:nvPr>
        </p:nvPicPr>
        <p:blipFill>
          <a:blip r:embed="rId2"/>
          <a:srcRect t="15772" b="15772"/>
          <a:stretch>
            <a:fillRect/>
          </a:stretch>
        </p:blipFill>
        <p:spPr/>
      </p:pic>
    </p:spTree>
    <p:extLst>
      <p:ext uri="{BB962C8B-B14F-4D97-AF65-F5344CB8AC3E}">
        <p14:creationId xmlns:p14="http://schemas.microsoft.com/office/powerpoint/2010/main" val="2251855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DF81E-8F98-5F3D-D7CE-BB57A2FE6C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AB327C-48F4-FC79-C804-70929B92DD89}"/>
              </a:ext>
            </a:extLst>
          </p:cNvPr>
          <p:cNvSpPr>
            <a:spLocks noGrp="1"/>
          </p:cNvSpPr>
          <p:nvPr>
            <p:ph type="body" sz="quarter" idx="16"/>
          </p:nvPr>
        </p:nvSpPr>
        <p:spPr>
          <a:xfrm>
            <a:off x="573015" y="1603082"/>
            <a:ext cx="9342509" cy="3066422"/>
          </a:xfrm>
        </p:spPr>
        <p:txBody>
          <a:bodyPr>
            <a:noAutofit/>
          </a:bodyPr>
          <a:lstStyle/>
          <a:p>
            <a:pPr marL="457200" indent="-457200">
              <a:spcAft>
                <a:spcPts val="600"/>
              </a:spcAft>
              <a:buFont typeface="+mj-lt"/>
              <a:buAutoNum type="arabicPeriod" startAt="8"/>
            </a:pPr>
            <a:r>
              <a:rPr lang="en-US" sz="2200" b="1" dirty="0">
                <a:solidFill>
                  <a:srgbClr val="494949"/>
                </a:solidFill>
              </a:rPr>
              <a:t>Denk groen, geef verstandig uit: Eco- en nalevingskosten: </a:t>
            </a:r>
            <a:r>
              <a:rPr lang="en-US" sz="2200" dirty="0">
                <a:solidFill>
                  <a:srgbClr val="494949"/>
                </a:solidFill>
              </a:rPr>
              <a:t>Zoek een evenwicht tussen duurzaamheid en financiële haalbaarheid, rekening houdend met de financieringsmogelijkheden. Focus op groene, duurzame investeringen die de kosten op lange termijn verlagen, de waarde voor gasten verhogen en deuren openen naar subsidies of ecofinanciering. </a:t>
            </a:r>
          </a:p>
          <a:p>
            <a:pPr marL="457200" indent="-457200">
              <a:spcAft>
                <a:spcPts val="600"/>
              </a:spcAft>
              <a:buFont typeface="+mj-lt"/>
              <a:buAutoNum type="arabicPeriod" startAt="8"/>
            </a:pPr>
            <a:r>
              <a:rPr lang="en-US" sz="2200" b="1" dirty="0">
                <a:solidFill>
                  <a:srgbClr val="494949"/>
                </a:solidFill>
              </a:rPr>
              <a:t>Onderscheid u en zorg voor levensvatbaarheid: de WOW-factor: </a:t>
            </a:r>
            <a:r>
              <a:rPr lang="en-US" sz="2200" dirty="0">
                <a:solidFill>
                  <a:srgbClr val="494949"/>
                </a:solidFill>
              </a:rPr>
              <a:t>investeer in memorabele kenmerken die hogere tarieven en marketing-ROI rechtvaardigen. Het doel is om uw accommodatie memorabel en verkoopbaar te maken. </a:t>
            </a:r>
          </a:p>
          <a:p>
            <a:pPr marL="457200" indent="-457200">
              <a:spcAft>
                <a:spcPts val="600"/>
              </a:spcAft>
              <a:buFont typeface="+mj-lt"/>
              <a:buAutoNum type="arabicPeriod" startAt="8"/>
            </a:pPr>
            <a:r>
              <a:rPr lang="en-US" sz="2200" b="1" dirty="0">
                <a:solidFill>
                  <a:srgbClr val="494949"/>
                </a:solidFill>
              </a:rPr>
              <a:t>Bronnen: </a:t>
            </a:r>
            <a:r>
              <a:rPr lang="en-US" sz="2200" dirty="0">
                <a:solidFill>
                  <a:srgbClr val="494949"/>
                </a:solidFill>
              </a:rPr>
              <a:t>Om uw kennis in de praktijk te brengen, hebben we een reeks praktische bronnen en hands-on oefeningen toegevoegd – van budgetteringssjablonen tot checklists voor zonering en planners voor gastenaantrekkingskracht – om u te helpen weloverwogen, kostenbewuste beslissingen te nemen bij elke stap van uw start-upavontuur. </a:t>
            </a: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4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4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7" name="Slide Number Placeholder 5">
            <a:extLst>
              <a:ext uri="{FF2B5EF4-FFF2-40B4-BE49-F238E27FC236}">
                <a16:creationId xmlns:a16="http://schemas.microsoft.com/office/drawing/2014/main" id="{EB5470BC-F3A6-8189-9017-AFC47CCECE7A}"/>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5</a:t>
            </a:fld>
            <a:endParaRPr lang="fr-CA" dirty="0"/>
          </a:p>
        </p:txBody>
      </p:sp>
      <p:sp>
        <p:nvSpPr>
          <p:cNvPr id="4" name="Freeform 28">
            <a:extLst>
              <a:ext uri="{FF2B5EF4-FFF2-40B4-BE49-F238E27FC236}">
                <a16:creationId xmlns:a16="http://schemas.microsoft.com/office/drawing/2014/main" id="{9326D821-175B-CFD3-3F7D-D900B7D7ABCE}"/>
              </a:ext>
            </a:extLst>
          </p:cNvPr>
          <p:cNvSpPr/>
          <p:nvPr/>
        </p:nvSpPr>
        <p:spPr>
          <a:xfrm>
            <a:off x="-15514" y="268990"/>
            <a:ext cx="8035564" cy="1331210"/>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624FDE8E-EB3E-F304-8CCC-4515BC1E0E19}"/>
              </a:ext>
            </a:extLst>
          </p:cNvPr>
          <p:cNvSpPr txBox="1">
            <a:spLocks/>
          </p:cNvSpPr>
          <p:nvPr/>
        </p:nvSpPr>
        <p:spPr>
          <a:xfrm>
            <a:off x="277741" y="563376"/>
            <a:ext cx="742798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t>Module 6 (deel 3): </a:t>
            </a:r>
          </a:p>
          <a:p>
            <a:pPr>
              <a:lnSpc>
                <a:spcPct val="100000"/>
              </a:lnSpc>
              <a:spcBef>
                <a:spcPts val="0"/>
              </a:spcBef>
            </a:pPr>
            <a:r>
              <a:rPr lang="en-US" dirty="0"/>
              <a:t>Belangrijkste leergebieden </a:t>
            </a:r>
            <a:r>
              <a:rPr lang="en-US" sz="2800" i="1" dirty="0"/>
              <a:t>(36 dia's)</a:t>
            </a:r>
            <a:endParaRPr lang="en-US" sz="2800" dirty="0"/>
          </a:p>
        </p:txBody>
      </p:sp>
    </p:spTree>
    <p:extLst>
      <p:ext uri="{BB962C8B-B14F-4D97-AF65-F5344CB8AC3E}">
        <p14:creationId xmlns:p14="http://schemas.microsoft.com/office/powerpoint/2010/main" val="1295693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12CD6-1BB5-932B-911D-521EC0FCA6A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D1D2FE7-C784-CD04-A88C-80D1B2624A71}"/>
              </a:ext>
            </a:extLst>
          </p:cNvPr>
          <p:cNvSpPr>
            <a:spLocks noGrp="1"/>
          </p:cNvSpPr>
          <p:nvPr>
            <p:ph type="body" sz="quarter" idx="18"/>
          </p:nvPr>
        </p:nvSpPr>
        <p:spPr>
          <a:xfrm>
            <a:off x="7934325" y="1761875"/>
            <a:ext cx="3885513" cy="870198"/>
          </a:xfrm>
        </p:spPr>
        <p:txBody>
          <a:bodyPr/>
          <a:lstStyle/>
          <a:p>
            <a:pPr>
              <a:lnSpc>
                <a:spcPct val="100000"/>
              </a:lnSpc>
            </a:pPr>
            <a:r>
              <a:rPr lang="en-US" sz="3200" dirty="0"/>
              <a:t>Opvallen en levensvatbaarheid garanderen: </a:t>
            </a:r>
            <a:r>
              <a:rPr lang="en-US" sz="3200" b="0" dirty="0"/>
              <a:t>de WOW-factor</a:t>
            </a:r>
            <a:endParaRPr lang="en-IE" b="0" dirty="0"/>
          </a:p>
        </p:txBody>
      </p:sp>
      <p:sp>
        <p:nvSpPr>
          <p:cNvPr id="7" name="Text Placeholder 6">
            <a:extLst>
              <a:ext uri="{FF2B5EF4-FFF2-40B4-BE49-F238E27FC236}">
                <a16:creationId xmlns:a16="http://schemas.microsoft.com/office/drawing/2014/main" id="{98C39B7B-B8C2-0C47-AD9A-A79C072E5DFB}"/>
              </a:ext>
            </a:extLst>
          </p:cNvPr>
          <p:cNvSpPr>
            <a:spLocks noGrp="1"/>
          </p:cNvSpPr>
          <p:nvPr>
            <p:ph type="body" sz="quarter" idx="19"/>
          </p:nvPr>
        </p:nvSpPr>
        <p:spPr>
          <a:xfrm>
            <a:off x="10622535" y="648333"/>
            <a:ext cx="1197303" cy="319777"/>
          </a:xfrm>
        </p:spPr>
        <p:txBody>
          <a:bodyPr/>
          <a:lstStyle/>
          <a:p>
            <a:r>
              <a:rPr lang="en-IE" sz="7200" dirty="0"/>
              <a:t>09</a:t>
            </a:r>
          </a:p>
        </p:txBody>
      </p:sp>
      <p:sp>
        <p:nvSpPr>
          <p:cNvPr id="9" name="Text Placeholder 8">
            <a:extLst>
              <a:ext uri="{FF2B5EF4-FFF2-40B4-BE49-F238E27FC236}">
                <a16:creationId xmlns:a16="http://schemas.microsoft.com/office/drawing/2014/main" id="{585F804E-DC62-15F5-4978-468AA6BB5541}"/>
              </a:ext>
            </a:extLst>
          </p:cNvPr>
          <p:cNvSpPr>
            <a:spLocks noGrp="1"/>
          </p:cNvSpPr>
          <p:nvPr>
            <p:ph type="body" sz="quarter" idx="23"/>
          </p:nvPr>
        </p:nvSpPr>
        <p:spPr>
          <a:xfrm>
            <a:off x="330274" y="3994020"/>
            <a:ext cx="11318801" cy="1248936"/>
          </a:xfrm>
        </p:spPr>
        <p:txBody>
          <a:bodyPr/>
          <a:lstStyle/>
          <a:p>
            <a:r>
              <a:rPr lang="en-US" sz="2000" b="1" dirty="0">
                <a:solidFill>
                  <a:srgbClr val="E96751"/>
                </a:solidFill>
              </a:rPr>
              <a:t>Investeer in memorabele kenmerken die hogere tarieven en marketing-ROI rechtvaardigen. Het doel is om uw accommodatie memorabel en verkoopbaar te maken.</a:t>
            </a:r>
          </a:p>
          <a:p>
            <a:r>
              <a:rPr lang="en-US" sz="2000" dirty="0"/>
              <a:t>De 'wow-factor' is wat gasten ervoor zorgt dat ze uw accommodatie verkiezen boven honderden andere. Het is ook uw beste kans om </a:t>
            </a:r>
            <a:r>
              <a:rPr lang="en-US" sz="2000" b="1" dirty="0"/>
              <a:t>hogere prijzen te rechtvaardigen </a:t>
            </a:r>
            <a:r>
              <a:rPr lang="en-US" sz="2000" dirty="0"/>
              <a:t>en organische marketing te stimuleren. Of het nu gaat om een bubbelbad met uitzicht, een buitenbad, een dakterras om sterren te kijken of een eigenzinnige constructie zoals een boomhut, een investering </a:t>
            </a:r>
            <a:r>
              <a:rPr lang="en-US" sz="2000" b="1" dirty="0"/>
              <a:t>van € 5.000 tot € 15.000 </a:t>
            </a:r>
            <a:r>
              <a:rPr lang="en-US" sz="2000" dirty="0"/>
              <a:t>in een kenmerkende voorziening kan </a:t>
            </a:r>
            <a:r>
              <a:rPr lang="en-US" sz="2000" b="1" dirty="0"/>
              <a:t>€ 50 tot € 150 per nacht </a:t>
            </a:r>
            <a:r>
              <a:rPr lang="en-US" sz="2000" dirty="0"/>
              <a:t>aan uw prijs toevoegen. Een onvergetelijke gastervaring = hogere inkomsten en terugkerende boekingen.</a:t>
            </a:r>
            <a:endParaRPr lang="en-IE" sz="2000" dirty="0"/>
          </a:p>
        </p:txBody>
      </p:sp>
      <p:sp>
        <p:nvSpPr>
          <p:cNvPr id="3" name="Text Placeholder 2">
            <a:extLst>
              <a:ext uri="{FF2B5EF4-FFF2-40B4-BE49-F238E27FC236}">
                <a16:creationId xmlns:a16="http://schemas.microsoft.com/office/drawing/2014/main" id="{E9A58C74-550A-88C4-5B41-BC803EFC633D}"/>
              </a:ext>
            </a:extLst>
          </p:cNvPr>
          <p:cNvSpPr>
            <a:spLocks noGrp="1"/>
          </p:cNvSpPr>
          <p:nvPr>
            <p:ph type="body" sz="quarter" idx="66"/>
          </p:nvPr>
        </p:nvSpPr>
        <p:spPr/>
        <p:txBody>
          <a:bodyPr/>
          <a:lstStyle/>
          <a:p>
            <a:endParaRPr lang="en-IE" dirty="0"/>
          </a:p>
        </p:txBody>
      </p:sp>
      <p:pic>
        <p:nvPicPr>
          <p:cNvPr id="14" name="Picture Placeholder 13" descr="A person and person doing yoga on mats outside&#10;&#10;AI-generated content may be incorrect.">
            <a:extLst>
              <a:ext uri="{FF2B5EF4-FFF2-40B4-BE49-F238E27FC236}">
                <a16:creationId xmlns:a16="http://schemas.microsoft.com/office/drawing/2014/main" id="{FEA4AD37-D0D8-F682-5EA1-3F415DBDCB8A}"/>
              </a:ext>
            </a:extLst>
          </p:cNvPr>
          <p:cNvPicPr>
            <a:picLocks noGrp="1" noChangeAspect="1"/>
          </p:cNvPicPr>
          <p:nvPr>
            <p:ph type="pic" sz="quarter" idx="22"/>
          </p:nvPr>
        </p:nvPicPr>
        <p:blipFill>
          <a:blip r:embed="rId2"/>
          <a:srcRect t="15698" b="15698"/>
          <a:stretch>
            <a:fillRect/>
          </a:stretch>
        </p:blipFill>
        <p:spPr/>
      </p:pic>
    </p:spTree>
    <p:extLst>
      <p:ext uri="{BB962C8B-B14F-4D97-AF65-F5344CB8AC3E}">
        <p14:creationId xmlns:p14="http://schemas.microsoft.com/office/powerpoint/2010/main" val="3579965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2A090-D8C9-F407-F5D9-E2710EBDD6C3}"/>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DFC24051-9731-F0A2-B99E-56823CB9E8AB}"/>
              </a:ext>
            </a:extLst>
          </p:cNvPr>
          <p:cNvSpPr txBox="1">
            <a:spLocks/>
          </p:cNvSpPr>
          <p:nvPr/>
        </p:nvSpPr>
        <p:spPr>
          <a:xfrm>
            <a:off x="4148214" y="196156"/>
            <a:ext cx="7560550"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1200"/>
              </a:spcAft>
            </a:pPr>
            <a:r>
              <a:rPr lang="en-US" sz="2000" b="1" dirty="0">
                <a:solidFill>
                  <a:srgbClr val="E96751"/>
                </a:solidFill>
              </a:rPr>
              <a:t>Unieke kenmerken verhogen de nachttarieven met € 50 tot € 150, stimuleren organische marketing en trekken premiumgasten aan.</a:t>
            </a:r>
          </a:p>
          <a:p>
            <a:pPr fontAlgn="base">
              <a:lnSpc>
                <a:spcPct val="100000"/>
              </a:lnSpc>
              <a:spcAft>
                <a:spcPts val="1200"/>
              </a:spcAft>
            </a:pPr>
            <a:r>
              <a:rPr lang="en-US" sz="2000" dirty="0">
                <a:solidFill>
                  <a:srgbClr val="494949"/>
                </a:solidFill>
              </a:rPr>
              <a:t>De site moet een onvergetelijke </a:t>
            </a:r>
            <a:r>
              <a:rPr lang="en-US" sz="2000" b="1" dirty="0">
                <a:solidFill>
                  <a:srgbClr val="494949"/>
                </a:solidFill>
              </a:rPr>
              <a:t>gastervaring</a:t>
            </a:r>
            <a:r>
              <a:rPr lang="en-US" sz="2000" dirty="0">
                <a:solidFill>
                  <a:srgbClr val="494949"/>
                </a:solidFill>
              </a:rPr>
              <a:t> bieden die de keuze voor uw alternatieve accommodatie boven een generiek hotel of toeristische accommodatie rechtvaardigt.</a:t>
            </a:r>
          </a:p>
          <a:p>
            <a:pPr fontAlgn="base">
              <a:lnSpc>
                <a:spcPct val="100000"/>
              </a:lnSpc>
              <a:spcAft>
                <a:spcPts val="1200"/>
              </a:spcAft>
            </a:pPr>
            <a:r>
              <a:rPr lang="en-US" sz="2000" b="1" i="1" dirty="0">
                <a:solidFill>
                  <a:srgbClr val="E96751"/>
                </a:solidFill>
              </a:rPr>
              <a:t>'Accommodaties moeten meer zijn dan alleen een plek om te slapen'</a:t>
            </a:r>
            <a:r>
              <a:rPr lang="en-US" sz="2000" dirty="0">
                <a:solidFill>
                  <a:srgbClr val="494949"/>
                </a:solidFill>
              </a:rPr>
              <a:t> </a:t>
            </a:r>
          </a:p>
          <a:p>
            <a:pPr marL="342900" indent="-342900" fontAlgn="base">
              <a:lnSpc>
                <a:spcPct val="100000"/>
              </a:lnSpc>
              <a:spcAft>
                <a:spcPts val="1200"/>
              </a:spcAft>
              <a:buFont typeface="Wingdings" panose="05000000000000000000" pitchFamily="2" charset="2"/>
              <a:buChar char="v"/>
            </a:pPr>
            <a:r>
              <a:rPr lang="en-US" sz="2000" dirty="0">
                <a:solidFill>
                  <a:srgbClr val="494949"/>
                </a:solidFill>
              </a:rPr>
              <a:t>Een belangrijke les van succesvolle glampingbedrijven is dat ze een </a:t>
            </a:r>
            <a:r>
              <a:rPr lang="en-US" sz="2000" b="1" dirty="0">
                <a:solidFill>
                  <a:srgbClr val="494949"/>
                </a:solidFill>
              </a:rPr>
              <a:t>'wow-factor'</a:t>
            </a:r>
            <a:r>
              <a:rPr lang="en-US" sz="2000" dirty="0">
                <a:solidFill>
                  <a:srgbClr val="494949"/>
                </a:solidFill>
              </a:rPr>
              <a:t> bieden waar mensen over praten. Dit kan een buitengewoon landschap zijn (bijvoorbeeld een meer in Slovenië of een vulkanische achtergrond in IJsland) of unieke bouwwerken, zoals de boomhutten </a:t>
            </a:r>
            <a:r>
              <a:rPr lang="en-US" sz="2000" dirty="0">
                <a:solidFill>
                  <a:srgbClr val="E96751"/>
                </a:solidFill>
              </a:rPr>
              <a:t>in Ierland</a:t>
            </a:r>
            <a:r>
              <a:rPr lang="en-US" sz="2000" dirty="0">
                <a:solidFill>
                  <a:srgbClr val="494949"/>
                </a:solidFill>
              </a:rPr>
              <a:t>.  </a:t>
            </a:r>
          </a:p>
          <a:p>
            <a:pPr marL="342900" indent="-342900" fontAlgn="base">
              <a:lnSpc>
                <a:spcPct val="100000"/>
              </a:lnSpc>
              <a:spcAft>
                <a:spcPts val="1200"/>
              </a:spcAft>
              <a:buFont typeface="Wingdings" panose="05000000000000000000" pitchFamily="2" charset="2"/>
              <a:buChar char="v"/>
            </a:pPr>
            <a:r>
              <a:rPr lang="en-US" sz="2000" dirty="0">
                <a:solidFill>
                  <a:srgbClr val="494949"/>
                </a:solidFill>
              </a:rPr>
              <a:t>Dit betekent vaak </a:t>
            </a:r>
            <a:r>
              <a:rPr lang="en-US" sz="2000" b="1" dirty="0" err="1">
                <a:solidFill>
                  <a:srgbClr val="494949"/>
                </a:solidFill>
              </a:rPr>
              <a:t>dat u moet inspelen </a:t>
            </a:r>
            <a:r>
              <a:rPr lang="en-US" sz="2000" b="1" dirty="0">
                <a:solidFill>
                  <a:srgbClr val="494949"/>
                </a:solidFill>
              </a:rPr>
              <a:t>op unieke kenmerken</a:t>
            </a:r>
            <a:r>
              <a:rPr lang="en-US" sz="2000" dirty="0">
                <a:solidFill>
                  <a:srgbClr val="494949"/>
                </a:solidFill>
              </a:rPr>
              <a:t>: een prachtig uitzicht, nabijheid van de natuur, privacy of nieuwigheid. </a:t>
            </a:r>
          </a:p>
          <a:p>
            <a:pPr marL="342900" indent="-342900" fontAlgn="base">
              <a:lnSpc>
                <a:spcPct val="100000"/>
              </a:lnSpc>
              <a:spcAft>
                <a:spcPts val="1200"/>
              </a:spcAft>
              <a:buFont typeface="Wingdings" panose="05000000000000000000" pitchFamily="2" charset="2"/>
              <a:buChar char="v"/>
            </a:pPr>
            <a:r>
              <a:rPr lang="en-US" sz="2000" dirty="0">
                <a:solidFill>
                  <a:srgbClr val="494949"/>
                </a:solidFill>
              </a:rPr>
              <a:t>Bedenk wat uw </a:t>
            </a:r>
            <a:r>
              <a:rPr lang="en-US" sz="2000" b="1" dirty="0">
                <a:solidFill>
                  <a:srgbClr val="494949"/>
                </a:solidFill>
              </a:rPr>
              <a:t>doelgroep wil: </a:t>
            </a:r>
            <a:r>
              <a:rPr lang="en-US" sz="2000" dirty="0">
                <a:solidFill>
                  <a:srgbClr val="494949"/>
                </a:solidFill>
              </a:rPr>
              <a:t>sterrenkijkers hechten misschien waarde aan een locatie met een donkere hemel; gezinnen willen misschien wandelpaden in de natuur op het terrein. Bedenk wat u op het terrein kunt creëren. Hoe kunt u contact leggen met lokale bedrijven, omgevingen en activiteiten?</a:t>
            </a:r>
            <a:endParaRPr lang="en-US" sz="2000" b="1" i="1" dirty="0">
              <a:solidFill>
                <a:srgbClr val="494949"/>
              </a:solidFill>
            </a:endParaRPr>
          </a:p>
        </p:txBody>
      </p:sp>
      <p:pic>
        <p:nvPicPr>
          <p:cNvPr id="15" name="Picture Placeholder 14" descr="A building with a mirror on the outside&#10;&#10;AI-generated content may be incorrect.">
            <a:extLst>
              <a:ext uri="{FF2B5EF4-FFF2-40B4-BE49-F238E27FC236}">
                <a16:creationId xmlns:a16="http://schemas.microsoft.com/office/drawing/2014/main" id="{43DCA75B-9756-3D0E-2DF7-588ECD5AED11}"/>
              </a:ext>
            </a:extLst>
          </p:cNvPr>
          <p:cNvPicPr>
            <a:picLocks noGrp="1" noChangeAspect="1"/>
          </p:cNvPicPr>
          <p:nvPr>
            <p:ph type="pic" sz="quarter" idx="10"/>
          </p:nvPr>
        </p:nvPicPr>
        <p:blipFill>
          <a:blip r:embed="rId2"/>
          <a:srcRect t="7323" b="7323"/>
          <a:stretch>
            <a:fillRect/>
          </a:stretch>
        </p:blipFill>
        <p:spPr/>
      </p:pic>
      <p:sp>
        <p:nvSpPr>
          <p:cNvPr id="4" name="Slide Number Placeholder 5">
            <a:extLst>
              <a:ext uri="{FF2B5EF4-FFF2-40B4-BE49-F238E27FC236}">
                <a16:creationId xmlns:a16="http://schemas.microsoft.com/office/drawing/2014/main" id="{933AF620-F2C7-14EC-F55D-05BB943A6C5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7</a:t>
            </a:fld>
            <a:endParaRPr lang="fr-CA" dirty="0"/>
          </a:p>
        </p:txBody>
      </p:sp>
      <p:sp>
        <p:nvSpPr>
          <p:cNvPr id="6" name="Text Placeholder 5">
            <a:extLst>
              <a:ext uri="{FF2B5EF4-FFF2-40B4-BE49-F238E27FC236}">
                <a16:creationId xmlns:a16="http://schemas.microsoft.com/office/drawing/2014/main" id="{966DCC50-34F8-8542-D636-552AD8478690}"/>
              </a:ext>
            </a:extLst>
          </p:cNvPr>
          <p:cNvSpPr>
            <a:spLocks noGrp="1"/>
          </p:cNvSpPr>
          <p:nvPr>
            <p:ph type="body" sz="quarter" idx="18"/>
          </p:nvPr>
        </p:nvSpPr>
        <p:spPr>
          <a:xfrm>
            <a:off x="664593" y="2291368"/>
            <a:ext cx="2877175" cy="1049221"/>
          </a:xfrm>
        </p:spPr>
        <p:txBody>
          <a:bodyPr/>
          <a:lstStyle/>
          <a:p>
            <a:pPr algn="ctr"/>
            <a:r>
              <a:rPr lang="en-IE" b="0" dirty="0"/>
              <a:t>Maak van uw accommodatie meer dan alleen een plek om te slapen!</a:t>
            </a:r>
          </a:p>
        </p:txBody>
      </p:sp>
      <p:sp>
        <p:nvSpPr>
          <p:cNvPr id="5" name="Slide Number Placeholder 5">
            <a:extLst>
              <a:ext uri="{FF2B5EF4-FFF2-40B4-BE49-F238E27FC236}">
                <a16:creationId xmlns:a16="http://schemas.microsoft.com/office/drawing/2014/main" id="{810FEFCF-730E-FCE3-0B2B-C08439B08DA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7</a:t>
            </a:fld>
            <a:endParaRPr lang="fr-CA" dirty="0"/>
          </a:p>
        </p:txBody>
      </p:sp>
      <p:sp>
        <p:nvSpPr>
          <p:cNvPr id="2" name="Slide Number Placeholder 5">
            <a:extLst>
              <a:ext uri="{FF2B5EF4-FFF2-40B4-BE49-F238E27FC236}">
                <a16:creationId xmlns:a16="http://schemas.microsoft.com/office/drawing/2014/main" id="{99AD0CF6-6EDD-EA54-DB09-F40B3D3D73D4}"/>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7</a:t>
            </a:fld>
            <a:endParaRPr lang="fr-CA" dirty="0"/>
          </a:p>
        </p:txBody>
      </p:sp>
      <p:sp>
        <p:nvSpPr>
          <p:cNvPr id="3" name="Rectangle: Rounded Corners 2">
            <a:extLst>
              <a:ext uri="{FF2B5EF4-FFF2-40B4-BE49-F238E27FC236}">
                <a16:creationId xmlns:a16="http://schemas.microsoft.com/office/drawing/2014/main" id="{DD7BE2A0-5299-F176-A906-A2906681B699}"/>
              </a:ext>
            </a:extLst>
          </p:cNvPr>
          <p:cNvSpPr/>
          <p:nvPr/>
        </p:nvSpPr>
        <p:spPr>
          <a:xfrm>
            <a:off x="204538" y="4222635"/>
            <a:ext cx="3797283" cy="2089056"/>
          </a:xfrm>
          <a:prstGeom prst="roundRect">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IE" sz="3600" b="1" dirty="0">
                <a:solidFill>
                  <a:schemeClr val="bg1"/>
                </a:solidFill>
                <a:cs typeface="Aharoni" panose="02010803020104030203" pitchFamily="2" charset="-79"/>
              </a:rPr>
              <a:t>Prioriteit </a:t>
            </a:r>
            <a:r>
              <a:rPr lang="en-IE" sz="3600" dirty="0">
                <a:solidFill>
                  <a:schemeClr val="bg1"/>
                </a:solidFill>
                <a:cs typeface="Aharoni" panose="02010803020104030203" pitchFamily="2" charset="-79"/>
              </a:rPr>
              <a:t>(€)</a:t>
            </a:r>
          </a:p>
          <a:p>
            <a:pPr algn="ctr">
              <a:spcAft>
                <a:spcPts val="600"/>
              </a:spcAft>
            </a:pPr>
            <a:r>
              <a:rPr lang="en-US" sz="3000" dirty="0"/>
              <a:t>Creëer uw WOW-factor!</a:t>
            </a:r>
            <a:endParaRPr lang="en-IE" sz="3000" dirty="0">
              <a:solidFill>
                <a:schemeClr val="bg1"/>
              </a:solidFill>
              <a:cs typeface="Aharoni" panose="02010803020104030203" pitchFamily="2" charset="-79"/>
            </a:endParaRPr>
          </a:p>
        </p:txBody>
      </p:sp>
    </p:spTree>
    <p:extLst>
      <p:ext uri="{BB962C8B-B14F-4D97-AF65-F5344CB8AC3E}">
        <p14:creationId xmlns:p14="http://schemas.microsoft.com/office/powerpoint/2010/main" val="346252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8499B-B91F-23E5-84EB-6A05C9850373}"/>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E91EC96-E85D-91F8-5FC4-0496508D6A61}"/>
              </a:ext>
            </a:extLst>
          </p:cNvPr>
          <p:cNvSpPr txBox="1">
            <a:spLocks/>
          </p:cNvSpPr>
          <p:nvPr/>
        </p:nvSpPr>
        <p:spPr>
          <a:xfrm>
            <a:off x="4305300" y="131947"/>
            <a:ext cx="7600950"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v"/>
            </a:pPr>
            <a:r>
              <a:rPr lang="en-US" sz="2000" dirty="0">
                <a:solidFill>
                  <a:srgbClr val="494949"/>
                </a:solidFill>
              </a:rPr>
              <a:t>Stem de </a:t>
            </a:r>
            <a:r>
              <a:rPr lang="en-US" sz="2000" b="1" dirty="0">
                <a:solidFill>
                  <a:srgbClr val="494949"/>
                </a:solidFill>
              </a:rPr>
              <a:t>kenmerken van de locatie</a:t>
            </a:r>
            <a:r>
              <a:rPr lang="en-US" sz="2000" dirty="0">
                <a:solidFill>
                  <a:srgbClr val="494949"/>
                </a:solidFill>
              </a:rPr>
              <a:t> af </a:t>
            </a:r>
            <a:r>
              <a:rPr lang="en-US" sz="2000" b="1" dirty="0">
                <a:solidFill>
                  <a:srgbClr val="494949"/>
                </a:solidFill>
              </a:rPr>
              <a:t>op uw thema</a:t>
            </a:r>
            <a:r>
              <a:rPr lang="en-US" sz="2000" dirty="0">
                <a:solidFill>
                  <a:srgbClr val="494949"/>
                </a:solidFill>
              </a:rPr>
              <a:t>. </a:t>
            </a:r>
            <a:r>
              <a:rPr lang="en-US" sz="2000" dirty="0">
                <a:solidFill>
                  <a:srgbClr val="E96751"/>
                </a:solidFill>
              </a:rPr>
              <a:t>Slovenië </a:t>
            </a:r>
            <a:r>
              <a:rPr lang="en-US" sz="2000" dirty="0">
                <a:solidFill>
                  <a:srgbClr val="494949"/>
                </a:solidFill>
              </a:rPr>
              <a:t>promoot bijvoorbeeld glamping als een combinatie van luxe en natuur, dus locaties daar hebben vaak spa-elementen in een bosrijke omgeving. In </a:t>
            </a:r>
            <a:r>
              <a:rPr lang="en-US" sz="2000" dirty="0">
                <a:solidFill>
                  <a:srgbClr val="E96751"/>
                </a:solidFill>
              </a:rPr>
              <a:t>Italië </a:t>
            </a:r>
            <a:r>
              <a:rPr lang="en-US" sz="2000" dirty="0">
                <a:solidFill>
                  <a:srgbClr val="494949"/>
                </a:solidFill>
              </a:rPr>
              <a:t>kan een </a:t>
            </a:r>
            <a:r>
              <a:rPr lang="en-US" sz="2000" dirty="0" err="1">
                <a:solidFill>
                  <a:srgbClr val="494949"/>
                </a:solidFill>
              </a:rPr>
              <a:t>'albergo </a:t>
            </a:r>
            <a:r>
              <a:rPr lang="en-US" sz="2000" dirty="0">
                <a:solidFill>
                  <a:srgbClr val="494949"/>
                </a:solidFill>
              </a:rPr>
              <a:t>diffuso' (verspreid hotel) gasten onderbrengen in authentieke dorpshuizen, </a:t>
            </a:r>
            <a:r>
              <a:rPr lang="en-US" sz="2000" dirty="0" err="1">
                <a:solidFill>
                  <a:srgbClr val="494949"/>
                </a:solidFill>
              </a:rPr>
              <a:t>waarbij de nadruk ligt op </a:t>
            </a:r>
            <a:r>
              <a:rPr lang="en-US" sz="2000" dirty="0">
                <a:solidFill>
                  <a:srgbClr val="494949"/>
                </a:solidFill>
              </a:rPr>
              <a:t>cultuur en gemeenschap in plaats van isolatie.</a:t>
            </a:r>
          </a:p>
          <a:p>
            <a:pPr marL="342900" indent="-342900">
              <a:spcAft>
                <a:spcPts val="1200"/>
              </a:spcAft>
              <a:buFont typeface="Wingdings" panose="05000000000000000000" pitchFamily="2" charset="2"/>
              <a:buChar char="v"/>
            </a:pPr>
            <a:r>
              <a:rPr lang="en-IE" sz="2000" dirty="0">
                <a:solidFill>
                  <a:srgbClr val="494949"/>
                </a:solidFill>
              </a:rPr>
              <a:t>Maak uw locatie </a:t>
            </a:r>
            <a:r>
              <a:rPr lang="en-IE" sz="2000" b="1" dirty="0">
                <a:solidFill>
                  <a:srgbClr val="494949"/>
                </a:solidFill>
              </a:rPr>
              <a:t>voor iedereen toegankelijk </a:t>
            </a:r>
            <a:r>
              <a:rPr lang="en-IE" sz="2000" dirty="0">
                <a:solidFill>
                  <a:srgbClr val="494949"/>
                </a:solidFill>
              </a:rPr>
              <a:t>met een inclusief ontwerp. Houd rekening met mensen met verschillende beperkingen en denk na over de zintuiglijke behoeften van gebruikers om informatie effectief over te brengen. Ontwerp met </a:t>
            </a:r>
            <a:r>
              <a:rPr lang="en-US" sz="2000" dirty="0">
                <a:solidFill>
                  <a:srgbClr val="494949"/>
                </a:solidFill>
              </a:rPr>
              <a:t>het oog op </a:t>
            </a:r>
            <a:r>
              <a:rPr lang="en-IE" sz="2000" dirty="0">
                <a:solidFill>
                  <a:srgbClr val="494949"/>
                </a:solidFill>
              </a:rPr>
              <a:t>gebruiksefficiëntie, ruimte </a:t>
            </a:r>
            <a:r>
              <a:rPr lang="en-US" sz="2000" dirty="0">
                <a:solidFill>
                  <a:srgbClr val="494949"/>
                </a:solidFill>
              </a:rPr>
              <a:t>en comfort, en </a:t>
            </a:r>
            <a:r>
              <a:rPr lang="en-US" sz="2000" dirty="0" err="1">
                <a:solidFill>
                  <a:srgbClr val="494949"/>
                </a:solidFill>
              </a:rPr>
              <a:t>minimaliseer </a:t>
            </a:r>
            <a:r>
              <a:rPr lang="en-US" sz="2000" dirty="0">
                <a:solidFill>
                  <a:srgbClr val="494949"/>
                </a:solidFill>
              </a:rPr>
              <a:t>vermoeidheid</a:t>
            </a:r>
            <a:r>
              <a:rPr lang="en-IE" sz="2000" dirty="0"/>
              <a:t>.</a:t>
            </a:r>
          </a:p>
          <a:p>
            <a:pPr fontAlgn="base">
              <a:lnSpc>
                <a:spcPct val="100000"/>
              </a:lnSpc>
              <a:spcAft>
                <a:spcPts val="1200"/>
              </a:spcAft>
            </a:pPr>
            <a:r>
              <a:rPr lang="en-US" sz="2000" b="1" dirty="0">
                <a:solidFill>
                  <a:srgbClr val="EC7C69"/>
                </a:solidFill>
              </a:rPr>
              <a:t>Kosten: </a:t>
            </a:r>
            <a:r>
              <a:rPr lang="en-US" sz="2000" dirty="0">
                <a:solidFill>
                  <a:srgbClr val="494949"/>
                </a:solidFill>
              </a:rPr>
              <a:t>Het verbeteren van de gastbeleving kan variëren van minimale (gebruikmaken van natuurlijke troeven) tot aanzienlijke investeringen. </a:t>
            </a:r>
          </a:p>
          <a:p>
            <a:pPr marL="342900" indent="-342900" fontAlgn="base">
              <a:lnSpc>
                <a:spcPct val="100000"/>
              </a:lnSpc>
              <a:spcAft>
                <a:spcPts val="1200"/>
              </a:spcAft>
              <a:buFont typeface="Wingdings" panose="05000000000000000000" pitchFamily="2" charset="2"/>
              <a:buChar char="v"/>
            </a:pPr>
            <a:r>
              <a:rPr lang="en-US" sz="2000" b="1" dirty="0">
                <a:solidFill>
                  <a:srgbClr val="494949"/>
                </a:solidFill>
              </a:rPr>
              <a:t>Landschapsarchitectuur </a:t>
            </a:r>
            <a:r>
              <a:rPr lang="en-US" sz="2000" dirty="0">
                <a:solidFill>
                  <a:srgbClr val="494949"/>
                </a:solidFill>
              </a:rPr>
              <a:t>voor esthetiek en privacy (bomen planten, tuinen aanleggen) kan </a:t>
            </a:r>
            <a:r>
              <a:rPr lang="en-US" sz="2000" b="1" dirty="0">
                <a:solidFill>
                  <a:srgbClr val="494949"/>
                </a:solidFill>
              </a:rPr>
              <a:t>€ 3.000 tot € 10.000 </a:t>
            </a:r>
            <a:r>
              <a:rPr lang="en-US" sz="2000" dirty="0">
                <a:solidFill>
                  <a:srgbClr val="494949"/>
                </a:solidFill>
              </a:rPr>
              <a:t>kosten. </a:t>
            </a:r>
          </a:p>
          <a:p>
            <a:pPr marL="342900" indent="-342900" fontAlgn="base">
              <a:lnSpc>
                <a:spcPct val="100000"/>
              </a:lnSpc>
              <a:spcAft>
                <a:spcPts val="1200"/>
              </a:spcAft>
              <a:buFont typeface="Wingdings" panose="05000000000000000000" pitchFamily="2" charset="2"/>
              <a:buChar char="v"/>
            </a:pPr>
            <a:r>
              <a:rPr lang="en-US" sz="2000" dirty="0">
                <a:solidFill>
                  <a:srgbClr val="494949"/>
                </a:solidFill>
              </a:rPr>
              <a:t>Het bouwen van </a:t>
            </a:r>
            <a:r>
              <a:rPr lang="en-US" sz="2000" b="1" dirty="0">
                <a:solidFill>
                  <a:srgbClr val="494949"/>
                </a:solidFill>
              </a:rPr>
              <a:t>uitkijkplatforms, bubbelbaden </a:t>
            </a:r>
            <a:r>
              <a:rPr lang="en-US" sz="2000" dirty="0">
                <a:solidFill>
                  <a:srgbClr val="494949"/>
                </a:solidFill>
              </a:rPr>
              <a:t>of andere voorzieningen om die wow-factor toe te voegen, kost al snel </a:t>
            </a:r>
            <a:r>
              <a:rPr lang="en-US" sz="2000" b="1" dirty="0">
                <a:solidFill>
                  <a:srgbClr val="494949"/>
                </a:solidFill>
              </a:rPr>
              <a:t>€ 5.000+ </a:t>
            </a:r>
            <a:r>
              <a:rPr lang="en-US" sz="2000" dirty="0">
                <a:solidFill>
                  <a:srgbClr val="494949"/>
                </a:solidFill>
              </a:rPr>
              <a:t>per stuk. </a:t>
            </a:r>
            <a:endParaRPr lang="en-US" sz="2000" b="1" i="1" dirty="0">
              <a:solidFill>
                <a:srgbClr val="494949"/>
              </a:solidFill>
            </a:endParaRPr>
          </a:p>
        </p:txBody>
      </p:sp>
      <p:pic>
        <p:nvPicPr>
          <p:cNvPr id="14" name="Picture Placeholder 13" descr="A pink bicycle parked in front of a brick building&#10;&#10;AI-generated content may be incorrect.">
            <a:extLst>
              <a:ext uri="{FF2B5EF4-FFF2-40B4-BE49-F238E27FC236}">
                <a16:creationId xmlns:a16="http://schemas.microsoft.com/office/drawing/2014/main" id="{AB3D12DC-DAAD-842F-4633-FEE23DB2C393}"/>
              </a:ext>
            </a:extLst>
          </p:cNvPr>
          <p:cNvPicPr>
            <a:picLocks noGrp="1" noChangeAspect="1"/>
          </p:cNvPicPr>
          <p:nvPr>
            <p:ph type="pic" sz="quarter" idx="10"/>
          </p:nvPr>
        </p:nvPicPr>
        <p:blipFill>
          <a:blip r:embed="rId2"/>
          <a:srcRect l="540" r="540"/>
          <a:stretch>
            <a:fillRect/>
          </a:stretch>
        </p:blipFill>
        <p:spPr/>
      </p:pic>
      <p:sp>
        <p:nvSpPr>
          <p:cNvPr id="4" name="Slide Number Placeholder 5">
            <a:extLst>
              <a:ext uri="{FF2B5EF4-FFF2-40B4-BE49-F238E27FC236}">
                <a16:creationId xmlns:a16="http://schemas.microsoft.com/office/drawing/2014/main" id="{0C098427-A330-0530-B5ED-B5E2BE573EC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8</a:t>
            </a:fld>
            <a:endParaRPr lang="fr-CA" dirty="0"/>
          </a:p>
        </p:txBody>
      </p:sp>
      <p:sp>
        <p:nvSpPr>
          <p:cNvPr id="6" name="Text Placeholder 5">
            <a:extLst>
              <a:ext uri="{FF2B5EF4-FFF2-40B4-BE49-F238E27FC236}">
                <a16:creationId xmlns:a16="http://schemas.microsoft.com/office/drawing/2014/main" id="{7A81F5C5-D040-FE20-231D-E673506DA7E8}"/>
              </a:ext>
            </a:extLst>
          </p:cNvPr>
          <p:cNvSpPr>
            <a:spLocks noGrp="1"/>
          </p:cNvSpPr>
          <p:nvPr>
            <p:ph type="body" sz="quarter" idx="18"/>
          </p:nvPr>
        </p:nvSpPr>
        <p:spPr>
          <a:xfrm>
            <a:off x="570245" y="3355476"/>
            <a:ext cx="2877175" cy="1049221"/>
          </a:xfrm>
        </p:spPr>
        <p:txBody>
          <a:bodyPr/>
          <a:lstStyle/>
          <a:p>
            <a:pPr algn="ctr"/>
            <a:r>
              <a:rPr lang="en-IE" b="0" dirty="0"/>
              <a:t>Verbeter de kenmerken, het thema en de inclusiviteit van de locatie</a:t>
            </a:r>
          </a:p>
          <a:p>
            <a:pPr algn="ctr"/>
            <a:endParaRPr lang="en-IE" sz="3200" dirty="0"/>
          </a:p>
        </p:txBody>
      </p:sp>
      <p:sp>
        <p:nvSpPr>
          <p:cNvPr id="5" name="Slide Number Placeholder 5">
            <a:extLst>
              <a:ext uri="{FF2B5EF4-FFF2-40B4-BE49-F238E27FC236}">
                <a16:creationId xmlns:a16="http://schemas.microsoft.com/office/drawing/2014/main" id="{D07542F5-7419-F925-BDEF-CEB44ABEFCC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8</a:t>
            </a:fld>
            <a:endParaRPr lang="fr-CA" dirty="0"/>
          </a:p>
        </p:txBody>
      </p:sp>
      <p:sp>
        <p:nvSpPr>
          <p:cNvPr id="2" name="Slide Number Placeholder 5">
            <a:extLst>
              <a:ext uri="{FF2B5EF4-FFF2-40B4-BE49-F238E27FC236}">
                <a16:creationId xmlns:a16="http://schemas.microsoft.com/office/drawing/2014/main" id="{B85F1281-0742-0829-5E20-419CC287807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8</a:t>
            </a:fld>
            <a:endParaRPr lang="fr-CA" dirty="0"/>
          </a:p>
        </p:txBody>
      </p:sp>
      <p:sp>
        <p:nvSpPr>
          <p:cNvPr id="8" name="TextBox 7">
            <a:extLst>
              <a:ext uri="{FF2B5EF4-FFF2-40B4-BE49-F238E27FC236}">
                <a16:creationId xmlns:a16="http://schemas.microsoft.com/office/drawing/2014/main" id="{1337D6A9-81D1-E420-CB9E-AE7744E2563D}"/>
              </a:ext>
            </a:extLst>
          </p:cNvPr>
          <p:cNvSpPr txBox="1"/>
          <p:nvPr/>
        </p:nvSpPr>
        <p:spPr>
          <a:xfrm>
            <a:off x="1000615" y="5769292"/>
            <a:ext cx="11031251" cy="892552"/>
          </a:xfrm>
          <a:prstGeom prst="rect">
            <a:avLst/>
          </a:prstGeom>
          <a:noFill/>
        </p:spPr>
        <p:txBody>
          <a:bodyPr wrap="square">
            <a:spAutoFit/>
          </a:bodyPr>
          <a:lstStyle/>
          <a:p>
            <a:r>
              <a:rPr lang="en-US" b="1" i="1" dirty="0">
                <a:solidFill>
                  <a:srgbClr val="494949"/>
                </a:solidFill>
                <a:latin typeface="Google Sans"/>
              </a:rPr>
              <a:t>Aanbevolen lectuur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Glamping- en lodge-accommodaties met wow-factor.</a:t>
            </a:r>
            <a:endParaRPr lang="en-US" sz="1600" dirty="0">
              <a:solidFill>
                <a:srgbClr val="00B0F0"/>
              </a:solidFill>
            </a:endParaRPr>
          </a:p>
          <a:p>
            <a:pPr marL="285750" indent="-285750">
              <a:buFont typeface="Arial" panose="020B0604020202020204" pitchFamily="34" charset="0"/>
              <a:buChar char="•"/>
            </a:pPr>
            <a:r>
              <a:rPr lang="en-IE" sz="1600" dirty="0">
                <a:solidFill>
                  <a:srgbClr val="00B0F0"/>
                </a:solidFill>
                <a:hlinkClick r:id="rId5">
                  <a:extLst>
                    <a:ext uri="{A12FA001-AC4F-418D-AE19-62706E023703}">
                      <ahyp:hlinkClr xmlns:ahyp="http://schemas.microsoft.com/office/drawing/2018/hyperlinkcolor" val="tx"/>
                    </a:ext>
                  </a:extLst>
                </a:hlinkClick>
              </a:rPr>
              <a:t>EU Just Transition Webinar: Innovaties in regeneratieve toeristische accommodaties</a:t>
            </a:r>
            <a:endParaRPr lang="en-IE" sz="1600" dirty="0">
              <a:solidFill>
                <a:srgbClr val="00B0F0"/>
              </a:solidFill>
            </a:endParaRPr>
          </a:p>
        </p:txBody>
      </p:sp>
      <p:pic>
        <p:nvPicPr>
          <p:cNvPr id="11" name="Picture 10">
            <a:extLst>
              <a:ext uri="{FF2B5EF4-FFF2-40B4-BE49-F238E27FC236}">
                <a16:creationId xmlns:a16="http://schemas.microsoft.com/office/drawing/2014/main" id="{7F18FD08-0194-578C-6CF4-6F17C76C31F7}"/>
              </a:ext>
            </a:extLst>
          </p:cNvPr>
          <p:cNvPicPr>
            <a:picLocks noChangeAspect="1"/>
          </p:cNvPicPr>
          <p:nvPr/>
        </p:nvPicPr>
        <p:blipFill>
          <a:blip r:embed="rId6"/>
          <a:stretch>
            <a:fillRect/>
          </a:stretch>
        </p:blipFill>
        <p:spPr>
          <a:xfrm>
            <a:off x="150026" y="5699722"/>
            <a:ext cx="850589" cy="846711"/>
          </a:xfrm>
          <a:prstGeom prst="rect">
            <a:avLst/>
          </a:prstGeom>
        </p:spPr>
      </p:pic>
      <p:sp>
        <p:nvSpPr>
          <p:cNvPr id="9" name="Text Placeholder 7">
            <a:extLst>
              <a:ext uri="{FF2B5EF4-FFF2-40B4-BE49-F238E27FC236}">
                <a16:creationId xmlns:a16="http://schemas.microsoft.com/office/drawing/2014/main" id="{0742E468-8DF7-E2C3-EAA1-A2F6388979C8}"/>
              </a:ext>
            </a:extLst>
          </p:cNvPr>
          <p:cNvSpPr>
            <a:spLocks noGrp="1"/>
          </p:cNvSpPr>
          <p:nvPr>
            <p:ph type="body" sz="quarter" idx="19"/>
          </p:nvPr>
        </p:nvSpPr>
        <p:spPr>
          <a:xfrm>
            <a:off x="-7329" y="2139214"/>
            <a:ext cx="4032321" cy="385564"/>
          </a:xfrm>
        </p:spPr>
        <p:txBody>
          <a:bodyPr/>
          <a:lstStyle/>
          <a:p>
            <a:pPr algn="ctr"/>
            <a:r>
              <a:rPr lang="en-IE" sz="3000" dirty="0"/>
              <a:t>Creëer die WOW-factor!</a:t>
            </a:r>
          </a:p>
        </p:txBody>
      </p:sp>
    </p:spTree>
    <p:extLst>
      <p:ext uri="{BB962C8B-B14F-4D97-AF65-F5344CB8AC3E}">
        <p14:creationId xmlns:p14="http://schemas.microsoft.com/office/powerpoint/2010/main" val="2676332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15797C-962D-D4A7-E0BE-A1D6712FFEEF}"/>
              </a:ext>
            </a:extLst>
          </p:cNvPr>
          <p:cNvSpPr>
            <a:spLocks noGrp="1"/>
          </p:cNvSpPr>
          <p:nvPr>
            <p:ph type="pic" sz="quarter" idx="10"/>
          </p:nvPr>
        </p:nvSpPr>
        <p:spPr/>
        <p:txBody>
          <a:bodyPr/>
          <a:lstStyle/>
          <a:p>
            <a:endParaRPr lang="en-IE"/>
          </a:p>
        </p:txBody>
      </p:sp>
      <p:sp>
        <p:nvSpPr>
          <p:cNvPr id="6" name="Text Placeholder 5">
            <a:extLst>
              <a:ext uri="{FF2B5EF4-FFF2-40B4-BE49-F238E27FC236}">
                <a16:creationId xmlns:a16="http://schemas.microsoft.com/office/drawing/2014/main" id="{2B96955B-6A1C-AE3B-A8A2-581725E97AB7}"/>
              </a:ext>
            </a:extLst>
          </p:cNvPr>
          <p:cNvSpPr>
            <a:spLocks noGrp="1"/>
          </p:cNvSpPr>
          <p:nvPr>
            <p:ph type="body" sz="quarter" idx="21"/>
          </p:nvPr>
        </p:nvSpPr>
        <p:spPr>
          <a:xfrm>
            <a:off x="4467225" y="267539"/>
            <a:ext cx="7505700" cy="3499183"/>
          </a:xfrm>
        </p:spPr>
        <p:txBody>
          <a:bodyPr/>
          <a:lstStyle/>
          <a:p>
            <a:r>
              <a:rPr lang="en-US" sz="2000" b="1" dirty="0">
                <a:solidFill>
                  <a:srgbClr val="459597"/>
                </a:solidFill>
              </a:rPr>
              <a:t>Benadruk de natuurlijke en culturele troeven van de locatie</a:t>
            </a:r>
            <a:r>
              <a:rPr lang="en-US" sz="2000" dirty="0">
                <a:solidFill>
                  <a:srgbClr val="459597"/>
                </a:solidFill>
              </a:rPr>
              <a:t>.</a:t>
            </a:r>
          </a:p>
          <a:p>
            <a:r>
              <a:rPr lang="en-US" sz="2000" b="1" i="1" dirty="0">
                <a:solidFill>
                  <a:srgbClr val="E96751"/>
                </a:solidFill>
              </a:rPr>
              <a:t>Investeer verstandig in dingen die herinneringen creëren </a:t>
            </a:r>
            <a:r>
              <a:rPr lang="en-US" sz="2000" dirty="0"/>
              <a:t>– die leveren het beste rendement op, zoals blijkt uit lovende recensies en terugkerende bezoekers.</a:t>
            </a:r>
            <a:endParaRPr lang="en-IE" sz="2000" dirty="0"/>
          </a:p>
          <a:p>
            <a:endParaRPr lang="en-US" sz="2000" dirty="0">
              <a:solidFill>
                <a:srgbClr val="E96751"/>
              </a:solidFill>
            </a:endParaRPr>
          </a:p>
          <a:p>
            <a:r>
              <a:rPr lang="en-US" sz="2000" dirty="0"/>
              <a:t>Als u een </a:t>
            </a:r>
            <a:r>
              <a:rPr lang="en-US" sz="2000" b="1" dirty="0"/>
              <a:t>prachtig of panoramisch uitzicht </a:t>
            </a:r>
            <a:r>
              <a:rPr lang="en-US" sz="2000" dirty="0"/>
              <a:t>of een eeuwenoude olijfboomgaard heeft, ontwerp dan rondom deze elementen in plaats van eroverheen – dit zijn gratis troeven die de tevredenheid van uw gasten verhogen. </a:t>
            </a:r>
          </a:p>
          <a:p>
            <a:endParaRPr lang="en-US" sz="2000" dirty="0"/>
          </a:p>
          <a:p>
            <a:r>
              <a:rPr lang="en-US" sz="2000" b="1" dirty="0"/>
              <a:t>Kleine details kunnen de ervaring op een betaalbare manier verbeteren</a:t>
            </a:r>
            <a:r>
              <a:rPr lang="en-US" sz="2000" dirty="0"/>
              <a:t>, zoals vuurkorven voor kampvuren, gratis toegang tot een nabijgelegen wandelpad of samenwerkingen met lokale aanbieders van avontuurlijke activiteiten. </a:t>
            </a:r>
          </a:p>
          <a:p>
            <a:endParaRPr lang="en-US" sz="2000" dirty="0"/>
          </a:p>
          <a:p>
            <a:r>
              <a:rPr lang="en-US" sz="2000" b="1" dirty="0"/>
              <a:t>Houd ook rekening met seizoensgebondenheid: </a:t>
            </a:r>
            <a:r>
              <a:rPr lang="en-US" sz="2000" dirty="0"/>
              <a:t>bied het hele jaar door unieke ervaringen aan (bijvoorbeeld het bekijken van </a:t>
            </a:r>
            <a:r>
              <a:rPr lang="en-US" sz="2000" b="1" dirty="0"/>
              <a:t>het noorderlicht </a:t>
            </a:r>
            <a:r>
              <a:rPr lang="en-US" sz="2000" dirty="0"/>
              <a:t>vanuit bubbelbaden in </a:t>
            </a:r>
            <a:r>
              <a:rPr lang="en-US" sz="2000" dirty="0">
                <a:solidFill>
                  <a:srgbClr val="E96751"/>
                </a:solidFill>
              </a:rPr>
              <a:t>IJsland </a:t>
            </a:r>
            <a:r>
              <a:rPr lang="en-US" sz="2000" dirty="0"/>
              <a:t>of boerderijdiners tijdens de oogst in </a:t>
            </a:r>
            <a:r>
              <a:rPr lang="en-US" sz="2000" dirty="0">
                <a:solidFill>
                  <a:srgbClr val="E96751"/>
                </a:solidFill>
              </a:rPr>
              <a:t>Italië</a:t>
            </a:r>
            <a:r>
              <a:rPr lang="en-US" sz="2000" dirty="0"/>
              <a:t>) om uw seizoen en inkomsten te verlengen. </a:t>
            </a:r>
          </a:p>
          <a:p>
            <a:endParaRPr lang="en-US" sz="2000" dirty="0"/>
          </a:p>
        </p:txBody>
      </p:sp>
      <p:sp>
        <p:nvSpPr>
          <p:cNvPr id="8" name="Text Placeholder 7">
            <a:extLst>
              <a:ext uri="{FF2B5EF4-FFF2-40B4-BE49-F238E27FC236}">
                <a16:creationId xmlns:a16="http://schemas.microsoft.com/office/drawing/2014/main" id="{9CD912F0-A2D4-67FD-18C8-C0774B344C64}"/>
              </a:ext>
            </a:extLst>
          </p:cNvPr>
          <p:cNvSpPr>
            <a:spLocks noGrp="1"/>
          </p:cNvSpPr>
          <p:nvPr>
            <p:ph type="body" sz="quarter" idx="66"/>
          </p:nvPr>
        </p:nvSpPr>
        <p:spPr/>
        <p:txBody>
          <a:bodyPr/>
          <a:lstStyle/>
          <a:p>
            <a:r>
              <a:rPr lang="en-IE" b="1" dirty="0" err="1"/>
              <a:t>Foto</a:t>
            </a:r>
            <a:r>
              <a:rPr lang="en-IE" b="1" dirty="0"/>
              <a:t>: </a:t>
            </a:r>
            <a:r>
              <a:rPr lang="en-IE" dirty="0"/>
              <a:t>Failte Ireland</a:t>
            </a:r>
          </a:p>
        </p:txBody>
      </p:sp>
      <p:sp>
        <p:nvSpPr>
          <p:cNvPr id="9" name="Text Placeholder 5">
            <a:extLst>
              <a:ext uri="{FF2B5EF4-FFF2-40B4-BE49-F238E27FC236}">
                <a16:creationId xmlns:a16="http://schemas.microsoft.com/office/drawing/2014/main" id="{87DBA533-A81B-7221-2885-540E63EEC470}"/>
              </a:ext>
            </a:extLst>
          </p:cNvPr>
          <p:cNvSpPr>
            <a:spLocks noGrp="1"/>
          </p:cNvSpPr>
          <p:nvPr>
            <p:ph type="body" sz="quarter" idx="18"/>
          </p:nvPr>
        </p:nvSpPr>
        <p:spPr>
          <a:xfrm>
            <a:off x="664593" y="3355476"/>
            <a:ext cx="2877175" cy="1049221"/>
          </a:xfrm>
        </p:spPr>
        <p:txBody>
          <a:bodyPr/>
          <a:lstStyle/>
          <a:p>
            <a:pPr algn="ctr"/>
            <a:r>
              <a:rPr lang="en-IE" b="0" dirty="0"/>
              <a:t>Benut natuurlijke en culturele troeven optimaal</a:t>
            </a:r>
          </a:p>
          <a:p>
            <a:pPr algn="ctr"/>
            <a:endParaRPr lang="en-IE" b="0" dirty="0"/>
          </a:p>
        </p:txBody>
      </p:sp>
      <p:pic>
        <p:nvPicPr>
          <p:cNvPr id="12" name="Picture 11">
            <a:extLst>
              <a:ext uri="{FF2B5EF4-FFF2-40B4-BE49-F238E27FC236}">
                <a16:creationId xmlns:a16="http://schemas.microsoft.com/office/drawing/2014/main" id="{B8563D60-A7F6-4C4A-5E8B-27BBC2A2BBDD}"/>
              </a:ext>
            </a:extLst>
          </p:cNvPr>
          <p:cNvPicPr>
            <a:picLocks noChangeAspect="1"/>
          </p:cNvPicPr>
          <p:nvPr/>
        </p:nvPicPr>
        <p:blipFill>
          <a:blip r:embed="rId2"/>
          <a:stretch>
            <a:fillRect/>
          </a:stretch>
        </p:blipFill>
        <p:spPr>
          <a:xfrm>
            <a:off x="391600" y="111977"/>
            <a:ext cx="3200399" cy="1977317"/>
          </a:xfrm>
          <a:prstGeom prst="rect">
            <a:avLst/>
          </a:prstGeom>
        </p:spPr>
      </p:pic>
      <p:sp>
        <p:nvSpPr>
          <p:cNvPr id="15" name="TextBox 14">
            <a:extLst>
              <a:ext uri="{FF2B5EF4-FFF2-40B4-BE49-F238E27FC236}">
                <a16:creationId xmlns:a16="http://schemas.microsoft.com/office/drawing/2014/main" id="{4E3B8D4D-4657-0218-0E34-0A9DF5B37C1B}"/>
              </a:ext>
            </a:extLst>
          </p:cNvPr>
          <p:cNvSpPr txBox="1"/>
          <p:nvPr/>
        </p:nvSpPr>
        <p:spPr>
          <a:xfrm>
            <a:off x="995539" y="5444151"/>
            <a:ext cx="3471686" cy="1200329"/>
          </a:xfrm>
          <a:prstGeom prst="rect">
            <a:avLst/>
          </a:prstGeom>
          <a:noFill/>
        </p:spPr>
        <p:txBody>
          <a:bodyPr wrap="square" rtlCol="0">
            <a:spAutoFit/>
          </a:bodyPr>
          <a:lstStyle/>
          <a:p>
            <a:r>
              <a:rPr lang="en-US" b="1" i="1" dirty="0">
                <a:solidFill>
                  <a:srgbClr val="494949"/>
                </a:solidFill>
                <a:latin typeface="Google Sans"/>
              </a:rPr>
              <a:t>Aanbevolen lectuur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r>
              <a:rPr lang="en-IE" dirty="0">
                <a:solidFill>
                  <a:srgbClr val="00B0F0"/>
                </a:solidFill>
                <a:hlinkClick r:id="rId4">
                  <a:extLst>
                    <a:ext uri="{A12FA001-AC4F-418D-AE19-62706E023703}">
                      <ahyp:hlinkClr xmlns:ahyp="http://schemas.microsoft.com/office/drawing/2018/hyperlinkcolor" val="tx"/>
                    </a:ext>
                  </a:extLst>
                </a:hlinkClick>
              </a:rPr>
              <a:t>Toeristische gids: hoe u milieuvriendelijke benaderingen in uw bedrijf kunt implementeren.</a:t>
            </a:r>
            <a:endParaRPr lang="en-IE" dirty="0">
              <a:solidFill>
                <a:srgbClr val="00B0F0"/>
              </a:solidFill>
            </a:endParaRPr>
          </a:p>
        </p:txBody>
      </p:sp>
      <p:pic>
        <p:nvPicPr>
          <p:cNvPr id="16" name="Picture 15">
            <a:extLst>
              <a:ext uri="{FF2B5EF4-FFF2-40B4-BE49-F238E27FC236}">
                <a16:creationId xmlns:a16="http://schemas.microsoft.com/office/drawing/2014/main" id="{21168E59-0ED5-5E87-C8BB-0079ADC33AA5}"/>
              </a:ext>
            </a:extLst>
          </p:cNvPr>
          <p:cNvPicPr>
            <a:picLocks noChangeAspect="1"/>
          </p:cNvPicPr>
          <p:nvPr/>
        </p:nvPicPr>
        <p:blipFill>
          <a:blip r:embed="rId5"/>
          <a:stretch>
            <a:fillRect/>
          </a:stretch>
        </p:blipFill>
        <p:spPr>
          <a:xfrm>
            <a:off x="144950" y="5620959"/>
            <a:ext cx="850589" cy="846711"/>
          </a:xfrm>
          <a:prstGeom prst="rect">
            <a:avLst/>
          </a:prstGeom>
        </p:spPr>
      </p:pic>
      <p:sp>
        <p:nvSpPr>
          <p:cNvPr id="5" name="Text Placeholder 7">
            <a:extLst>
              <a:ext uri="{FF2B5EF4-FFF2-40B4-BE49-F238E27FC236}">
                <a16:creationId xmlns:a16="http://schemas.microsoft.com/office/drawing/2014/main" id="{9D754B17-FA76-1C71-BE25-A6A6CA779FEF}"/>
              </a:ext>
            </a:extLst>
          </p:cNvPr>
          <p:cNvSpPr>
            <a:spLocks noGrp="1"/>
          </p:cNvSpPr>
          <p:nvPr>
            <p:ph type="body" sz="quarter" idx="19"/>
          </p:nvPr>
        </p:nvSpPr>
        <p:spPr>
          <a:xfrm>
            <a:off x="-7329" y="2139214"/>
            <a:ext cx="4032321" cy="385564"/>
          </a:xfrm>
        </p:spPr>
        <p:txBody>
          <a:bodyPr/>
          <a:lstStyle/>
          <a:p>
            <a:pPr algn="ctr"/>
            <a:r>
              <a:rPr lang="en-IE" sz="3000" dirty="0"/>
              <a:t>Creëer die WOW-factor!</a:t>
            </a:r>
          </a:p>
        </p:txBody>
      </p:sp>
    </p:spTree>
    <p:extLst>
      <p:ext uri="{BB962C8B-B14F-4D97-AF65-F5344CB8AC3E}">
        <p14:creationId xmlns:p14="http://schemas.microsoft.com/office/powerpoint/2010/main" val="337084428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14612</TotalTime>
  <Words>3593</Words>
  <Application>Microsoft Office PowerPoint</Application>
  <PresentationFormat>Widescreen</PresentationFormat>
  <Paragraphs>262</Paragraphs>
  <Slides>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Aharoni</vt:lpstr>
      <vt:lpstr>Aptos</vt:lpstr>
      <vt:lpstr>Arial</vt:lpstr>
      <vt:lpstr>Calibri</vt:lpstr>
      <vt:lpstr>Google Sans</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docId:334EB64A679AF41FC3164BAA36B394A8</cp:keywords>
  <cp:lastModifiedBy>Laura Magan (MMS,Ireland)</cp:lastModifiedBy>
  <cp:revision>417</cp:revision>
  <dcterms:created xsi:type="dcterms:W3CDTF">2020-10-14T13:32:04Z</dcterms:created>
  <dcterms:modified xsi:type="dcterms:W3CDTF">2026-02-12T17:47:39Z</dcterms:modified>
</cp:coreProperties>
</file>