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5"/>
  </p:notesMasterIdLst>
  <p:sldIdLst>
    <p:sldId id="7695" r:id="rId5"/>
    <p:sldId id="7774" r:id="rId6"/>
    <p:sldId id="7776" r:id="rId7"/>
    <p:sldId id="7732" r:id="rId8"/>
    <p:sldId id="7761" r:id="rId9"/>
    <p:sldId id="4352" r:id="rId10"/>
    <p:sldId id="7778" r:id="rId11"/>
    <p:sldId id="7716" r:id="rId12"/>
    <p:sldId id="7779" r:id="rId13"/>
    <p:sldId id="6508" r:id="rId14"/>
    <p:sldId id="7785" r:id="rId15"/>
    <p:sldId id="7786" r:id="rId16"/>
    <p:sldId id="7806" r:id="rId17"/>
    <p:sldId id="7800" r:id="rId18"/>
    <p:sldId id="6544" r:id="rId19"/>
    <p:sldId id="7817" r:id="rId20"/>
    <p:sldId id="7811" r:id="rId21"/>
    <p:sldId id="7812" r:id="rId22"/>
    <p:sldId id="7815" r:id="rId23"/>
    <p:sldId id="77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C7C69"/>
    <a:srgbClr val="414141"/>
    <a:srgbClr val="FBA63B"/>
    <a:srgbClr val="000000"/>
    <a:srgbClr val="0C4659"/>
    <a:srgbClr val="82CCCA"/>
    <a:srgbClr val="E5BEAC"/>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7"/>
    <p:restoredTop sz="94653"/>
  </p:normalViewPr>
  <p:slideViewPr>
    <p:cSldViewPr snapToGrid="0">
      <p:cViewPr varScale="1">
        <p:scale>
          <a:sx n="107" d="100"/>
          <a:sy n="107" d="100"/>
        </p:scale>
        <p:origin x="378" y="102"/>
      </p:cViewPr>
      <p:guideLst/>
    </p:cSldViewPr>
  </p:slideViewPr>
  <p:notesTextViewPr>
    <p:cViewPr>
      <p:scale>
        <a:sx n="1" d="1"/>
        <a:sy n="1" d="1"/>
      </p:scale>
      <p:origin x="0" y="0"/>
    </p:cViewPr>
  </p:notesTextViewPr>
  <p:sorterViewPr>
    <p:cViewPr>
      <p:scale>
        <a:sx n="83" d="100"/>
        <a:sy n="8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87643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06B32E1-1333-B9C9-D02E-C78BD411386A}"/>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BCCB3D2F-897A-27CD-5C75-B89D591FA62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C4EA820-DE3A-12A9-1C7C-EFCFF69124A5}"/>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3225A569-CB78-8115-DC45-81EA4FB73C9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528BA923-B993-1485-29E9-2A707A899E78}"/>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35B6F4EA-9A13-F839-1D4B-6D585F28A92C}"/>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F74F7AC8-9322-4108-5796-9488BEC51BF5}"/>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6758249D-AC00-D6BC-8380-83E051BE058A}"/>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382" y="1226454"/>
            <a:ext cx="6421871" cy="4669167"/>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705987" y="1760937"/>
            <a:ext cx="4578368" cy="2928110"/>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5192013" y="1250631"/>
            <a:ext cx="2953721" cy="452458"/>
          </a:xfrm>
          <a:prstGeom prst="rect">
            <a:avLst/>
          </a:prstGeom>
          <a:solidFill>
            <a:srgbClr val="EC7C69"/>
          </a:solidFill>
        </p:spPr>
        <p:txBody>
          <a:bodyPr anchor="ctr">
            <a:noAutofit/>
          </a:bodyPr>
          <a:lstStyle>
            <a:lvl1pPr marL="0" indent="0" algn="ctr">
              <a:lnSpc>
                <a:spcPts val="12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1BB1109-D387-7EDE-A820-EB58683BD5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C353D2BD-DB3A-7725-C3B3-2CCC51BD2D4E}"/>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56C89B58-702F-66F9-26F1-D3BD759B739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3170C89E-76D3-1067-B605-3092418F53B7}"/>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3965C699-7AA5-7983-BF1B-B09FEC0D1F2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50BC0CC4-AC8B-DC10-3F58-9B8557E0900E}"/>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C7806AFE-258B-6F2A-9CE1-8DCAF22C035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524CCFDE-E791-3B85-66DA-D05FB210A7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2FCC890-0D4B-3AC6-6D6A-935512044E8A}"/>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592CB4E-F8C0-505C-CC32-B9A5A7F87726}"/>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2873E26F-06C8-67FF-A2B6-52E3D3B4F4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6EF5AB75-349D-0DEE-F740-35CA30AB431C}"/>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3AE2E067-6CF3-2B69-5C17-410DAA82BD7F}"/>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3B4F60B9-EA59-7EEE-187A-9860C265BC65}"/>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FB89E468-E332-DDA9-91DD-107B78991A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0615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200318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5190EFF-3B6C-F041-17B9-03E7DA3E1E91}"/>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1BF3C018-A57E-95C4-9EB3-8B4A66867DE8}"/>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AC08F966-54D9-57EB-774C-AF88A25D1F29}"/>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0D602D34-6C8F-E332-B784-A6431C285658}"/>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52B6A7B8-086C-6005-4239-921C574C2D77}"/>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DBB59B6D-7528-8E66-934F-15899D5078C5}"/>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F74ADC6D-3AA6-435A-82B5-D30EAA3FA472}"/>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97689B66-FECF-3212-B162-12DF641D9EC2}"/>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5A9C08FB-486E-D54E-2E91-EA5C6669A31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97C34161-74EB-7EC0-491A-4CACD50C510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077E275C-6C8B-CBF6-B6FC-6E72F552ED85}"/>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BD113A8-C302-3DC6-837B-42A46F929A67}"/>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1BA9B044-DF1E-C918-387B-DD961A756A29}"/>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A26B3CC5-B580-83C6-B620-FD863E8951A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6D838A2-2525-193F-2A97-E2986C1524CB}"/>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82258826-921D-503D-3879-716EAF1ACC5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3AE274F4-99C4-2F60-0300-75C38F3FE66C}"/>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4A7A32E-7792-789E-FA64-0EC70650BAF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72C84D7-5D46-53B4-105C-D3DAF91ACBD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90774E23-FA45-75F1-4EE6-35EB43EE45B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8" r:id="rId36"/>
    <p:sldLayoutId id="2147483919" r:id="rId37"/>
    <p:sldLayoutId id="214748392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youtube.com/watch?v=_oP0qcjYh6I" TargetMode="External"/><Relationship Id="rId5" Type="http://schemas.openxmlformats.org/officeDocument/2006/relationships/image" Target="../media/image12.png"/><Relationship Id="rId4" Type="http://schemas.openxmlformats.org/officeDocument/2006/relationships/hyperlink" Target="https://www.bentral.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turisticna-kmetija-weiss.si/en/"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8.xml"/><Relationship Id="rId5" Type="http://schemas.openxmlformats.org/officeDocument/2006/relationships/hyperlink" Target="https://www.jeruzalem-slovenija.si/en-gb/nastanitve/razprseni-hotel"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descr="Slika, ki vsebuje besede oblačila, človeški obraz, oseba, obleka&#10;&#10;Vsebina, ustvarjena z UI, morda ni pravilna.">
            <a:extLst>
              <a:ext uri="{FF2B5EF4-FFF2-40B4-BE49-F238E27FC236}">
                <a16:creationId xmlns:a16="http://schemas.microsoft.com/office/drawing/2014/main" id="{43A05762-E471-04F6-8E05-565B2CCBE4BB}"/>
              </a:ext>
            </a:extLst>
          </p:cNvPr>
          <p:cNvPicPr>
            <a:picLocks noGrp="1" noChangeAspect="1"/>
          </p:cNvPicPr>
          <p:nvPr>
            <p:ph type="pic" sz="quarter" idx="19"/>
          </p:nvPr>
        </p:nvPicPr>
        <p:blipFill>
          <a:blip r:embed="rId2"/>
          <a:srcRect l="517" r="517"/>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5 </a:t>
            </a:r>
            <a:r>
              <a:rPr lang="en-GB" b="0" dirty="0"/>
              <a:t>(Deel 1)</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Gastenervaring - Gastvrijheid met hart, impact op afstand en levensvatbaarheid</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Fotocredits: VSGT Maribor, Slovenië </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9190B63-8BEB-7D5C-DF87-DAD695C07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691" y="49916"/>
            <a:ext cx="6129866" cy="4035547"/>
          </a:xfrm>
          <a:prstGeom prst="rect">
            <a:avLst/>
          </a:prstGeom>
          <a:noFill/>
        </p:spPr>
      </p:pic>
      <p:cxnSp>
        <p:nvCxnSpPr>
          <p:cNvPr id="5" name="Straight Connector 4">
            <a:extLst>
              <a:ext uri="{FF2B5EF4-FFF2-40B4-BE49-F238E27FC236}">
                <a16:creationId xmlns:a16="http://schemas.microsoft.com/office/drawing/2014/main" id="{FFD00143-1398-438B-FCC9-98121B63CCDD}"/>
              </a:ext>
            </a:extLst>
          </p:cNvPr>
          <p:cNvCxnSpPr>
            <a:cxnSpLocks/>
          </p:cNvCxnSpPr>
          <p:nvPr/>
        </p:nvCxnSpPr>
        <p:spPr>
          <a:xfrm>
            <a:off x="0" y="15502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8FA08C31-B48B-4D95-249B-5943CE10BB23}"/>
              </a:ext>
            </a:extLst>
          </p:cNvPr>
          <p:cNvSpPr txBox="1">
            <a:spLocks/>
          </p:cNvSpPr>
          <p:nvPr/>
        </p:nvSpPr>
        <p:spPr>
          <a:xfrm>
            <a:off x="485146" y="418331"/>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Voorbeeld: </a:t>
            </a:r>
            <a:r>
              <a:rPr lang="en-US" b="0" dirty="0">
                <a:solidFill>
                  <a:srgbClr val="414141"/>
                </a:solidFill>
              </a:rPr>
              <a:t>PMS - Property Management System</a:t>
            </a:r>
          </a:p>
          <a:p>
            <a:pPr>
              <a:lnSpc>
                <a:spcPts val="3720"/>
              </a:lnSpc>
            </a:pPr>
            <a:endParaRPr lang="en-US" dirty="0"/>
          </a:p>
        </p:txBody>
      </p:sp>
      <p:sp>
        <p:nvSpPr>
          <p:cNvPr id="8" name="Text Placeholder 3">
            <a:extLst>
              <a:ext uri="{FF2B5EF4-FFF2-40B4-BE49-F238E27FC236}">
                <a16:creationId xmlns:a16="http://schemas.microsoft.com/office/drawing/2014/main" id="{0561DFEF-B8B8-ED6D-552E-DBF8EDDCDE07}"/>
              </a:ext>
            </a:extLst>
          </p:cNvPr>
          <p:cNvSpPr txBox="1">
            <a:spLocks/>
          </p:cNvSpPr>
          <p:nvPr/>
        </p:nvSpPr>
        <p:spPr>
          <a:xfrm>
            <a:off x="485146" y="2018943"/>
            <a:ext cx="6034188" cy="131997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hlinkClick r:id="rId4">
                  <a:extLst>
                    <a:ext uri="{A12FA001-AC4F-418D-AE19-62706E023703}">
                      <ahyp:hlinkClr xmlns:ahyp="http://schemas.microsoft.com/office/drawing/2018/hyperlinkcolor" val="tx"/>
                    </a:ext>
                  </a:extLst>
                </a:hlinkClick>
              </a:rPr>
              <a:t>Bentral </a:t>
            </a:r>
            <a:r>
              <a:rPr lang="en-GB" dirty="0"/>
              <a:t>is een softwareplatform voor vastgoedbeheer dat is ontworpen voor verhuurders van kortetermijnverblijven, vastgoedbeheerders en vakantieverhuurbedrijven. </a:t>
            </a:r>
          </a:p>
        </p:txBody>
      </p:sp>
      <p:sp>
        <p:nvSpPr>
          <p:cNvPr id="11" name="Text Placeholder 3">
            <a:extLst>
              <a:ext uri="{FF2B5EF4-FFF2-40B4-BE49-F238E27FC236}">
                <a16:creationId xmlns:a16="http://schemas.microsoft.com/office/drawing/2014/main" id="{2F2C583D-BC01-27E0-8927-C69DA6ED67E9}"/>
              </a:ext>
            </a:extLst>
          </p:cNvPr>
          <p:cNvSpPr txBox="1">
            <a:spLocks/>
          </p:cNvSpPr>
          <p:nvPr/>
        </p:nvSpPr>
        <p:spPr>
          <a:xfrm>
            <a:off x="485146" y="3423863"/>
            <a:ext cx="1028445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EC7C69"/>
                </a:solidFill>
              </a:rPr>
              <a:t>Belangrijkste kenmerken van </a:t>
            </a:r>
            <a:r>
              <a:rPr lang="en-GB" b="1" dirty="0" err="1">
                <a:solidFill>
                  <a:srgbClr val="EC7C69"/>
                </a:solidFill>
              </a:rPr>
              <a:t>Bentral</a:t>
            </a:r>
            <a:r>
              <a:rPr lang="en-GB" b="1" dirty="0">
                <a:solidFill>
                  <a:srgbClr val="EC7C69"/>
                </a:solidFill>
              </a:rPr>
              <a:t>:</a:t>
            </a:r>
          </a:p>
          <a:p>
            <a:pPr>
              <a:lnSpc>
                <a:spcPts val="2340"/>
              </a:lnSpc>
              <a:buClr>
                <a:srgbClr val="64AFAF"/>
              </a:buClr>
            </a:pPr>
            <a:endParaRPr lang="en-GB" b="1" dirty="0">
              <a:solidFill>
                <a:srgbClr val="EC7C69"/>
              </a:solidFill>
            </a:endParaRPr>
          </a:p>
          <a:p>
            <a:pPr marL="342900" indent="-342900">
              <a:lnSpc>
                <a:spcPts val="2340"/>
              </a:lnSpc>
              <a:buClr>
                <a:srgbClr val="64AFAF"/>
              </a:buClr>
              <a:buFont typeface="Arial" panose="020B0604020202020204" pitchFamily="34" charset="0"/>
              <a:buChar char="•"/>
            </a:pPr>
            <a:r>
              <a:rPr lang="en-GB" b="1" dirty="0"/>
              <a:t>Kanaalbeheer: </a:t>
            </a:r>
            <a:r>
              <a:rPr lang="en-GB" dirty="0"/>
              <a:t>synchroniseer boekingen, beschikbaarheid en prijzen op meerdere platforms om dubbele boekingen te voorkomen.</a:t>
            </a:r>
          </a:p>
          <a:p>
            <a:pPr marL="342900" indent="-342900">
              <a:lnSpc>
                <a:spcPts val="2340"/>
              </a:lnSpc>
              <a:buClr>
                <a:srgbClr val="64AFAF"/>
              </a:buClr>
              <a:buFont typeface="Arial" panose="020B0604020202020204" pitchFamily="34" charset="0"/>
              <a:buChar char="•"/>
            </a:pPr>
            <a:r>
              <a:rPr lang="en-GB" b="1" dirty="0"/>
              <a:t>Boekingsbeheer: </a:t>
            </a:r>
            <a:r>
              <a:rPr lang="en-GB" dirty="0"/>
              <a:t>gecentraliseerd kalender- en reserveringssysteem.</a:t>
            </a:r>
          </a:p>
          <a:p>
            <a:pPr marL="342900" indent="-342900">
              <a:lnSpc>
                <a:spcPts val="2340"/>
              </a:lnSpc>
              <a:buClr>
                <a:srgbClr val="64AFAF"/>
              </a:buClr>
              <a:buFont typeface="Arial" panose="020B0604020202020204" pitchFamily="34" charset="0"/>
              <a:buChar char="•"/>
            </a:pPr>
            <a:r>
              <a:rPr lang="en-GB" b="1" dirty="0"/>
              <a:t>Communicatie met gasten: </a:t>
            </a:r>
            <a:r>
              <a:rPr lang="en-GB" dirty="0"/>
              <a:t>geautomatiseerde berichten en tools voor gastenbeheer.</a:t>
            </a:r>
          </a:p>
          <a:p>
            <a:pPr marL="342900" indent="-342900">
              <a:lnSpc>
                <a:spcPts val="2340"/>
              </a:lnSpc>
              <a:buClr>
                <a:srgbClr val="64AFAF"/>
              </a:buClr>
              <a:buFont typeface="Arial" panose="020B0604020202020204" pitchFamily="34" charset="0"/>
              <a:buChar char="•"/>
            </a:pPr>
            <a:r>
              <a:rPr lang="en-GB" b="1" dirty="0"/>
              <a:t>Betalingsverwerking: </a:t>
            </a:r>
            <a:r>
              <a:rPr lang="en-GB" dirty="0"/>
              <a:t>integratie met betalingsgateways voor eenvoudigere incasso.</a:t>
            </a:r>
          </a:p>
          <a:p>
            <a:pPr marL="342900" indent="-342900">
              <a:lnSpc>
                <a:spcPts val="2340"/>
              </a:lnSpc>
              <a:buClr>
                <a:srgbClr val="64AFAF"/>
              </a:buClr>
              <a:buFont typeface="Arial" panose="020B0604020202020204" pitchFamily="34" charset="0"/>
              <a:buChar char="•"/>
            </a:pPr>
            <a:r>
              <a:rPr lang="en-GB" b="1" dirty="0"/>
              <a:t>Rapportage en analyse</a:t>
            </a:r>
            <a:r>
              <a:rPr lang="en-GB" dirty="0"/>
              <a:t>: inzicht in boekingstrends, omzet en bezettingsgraad.</a:t>
            </a:r>
          </a:p>
          <a:p>
            <a:pPr>
              <a:lnSpc>
                <a:spcPts val="2340"/>
              </a:lnSpc>
              <a:buClr>
                <a:srgbClr val="64AFAF"/>
              </a:buClr>
            </a:pPr>
            <a:endParaRPr lang="en-GB" dirty="0"/>
          </a:p>
        </p:txBody>
      </p:sp>
      <p:pic>
        <p:nvPicPr>
          <p:cNvPr id="12" name="Označba mesta slike 15" descr="Slika, ki vsebuje besede besedilo, posnetek zaslona, zaslon, računalnik&#10;&#10;Vsebina, ustvarjena z UI, morda ni pravilna.">
            <a:extLst>
              <a:ext uri="{FF2B5EF4-FFF2-40B4-BE49-F238E27FC236}">
                <a16:creationId xmlns:a16="http://schemas.microsoft.com/office/drawing/2014/main" id="{FD44759D-8B9A-36C3-933A-7E669E876CF8}"/>
              </a:ext>
            </a:extLst>
          </p:cNvPr>
          <p:cNvPicPr>
            <a:picLocks noChangeAspect="1"/>
          </p:cNvPicPr>
          <p:nvPr/>
        </p:nvPicPr>
        <p:blipFill rotWithShape="1">
          <a:blip r:embed="rId5"/>
          <a:srcRect l="8638" t="3123" r="13559" b="2164"/>
          <a:stretch/>
        </p:blipFill>
        <p:spPr>
          <a:xfrm>
            <a:off x="7052969" y="418331"/>
            <a:ext cx="4403458" cy="2637414"/>
          </a:xfrm>
          <a:prstGeom prst="rect">
            <a:avLst/>
          </a:prstGeom>
        </p:spPr>
      </p:pic>
      <p:sp>
        <p:nvSpPr>
          <p:cNvPr id="20" name="Flowchart: Connector 22">
            <a:extLst>
              <a:ext uri="{FF2B5EF4-FFF2-40B4-BE49-F238E27FC236}">
                <a16:creationId xmlns:a16="http://schemas.microsoft.com/office/drawing/2014/main" id="{BE636BB8-78F3-B4D8-61B9-EDADD66BFF60}"/>
              </a:ext>
            </a:extLst>
          </p:cNvPr>
          <p:cNvSpPr/>
          <p:nvPr/>
        </p:nvSpPr>
        <p:spPr>
          <a:xfrm>
            <a:off x="5932092" y="648474"/>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600" b="1" dirty="0">
                <a:solidFill>
                  <a:schemeClr val="bg1"/>
                </a:solidFill>
              </a:rPr>
              <a:t>Klik om </a:t>
            </a:r>
            <a:r>
              <a:rPr lang="en-IE" sz="2600" b="1" dirty="0">
                <a:solidFill>
                  <a:schemeClr val="bg1"/>
                </a:solidFill>
                <a:hlinkClick r:id="rId4">
                  <a:extLst>
                    <a:ext uri="{A12FA001-AC4F-418D-AE19-62706E023703}">
                      <ahyp:hlinkClr xmlns:ahyp="http://schemas.microsoft.com/office/drawing/2018/hyperlinkcolor" val="tx"/>
                    </a:ext>
                  </a:extLst>
                </a:hlinkClick>
              </a:rPr>
              <a:t>te bezoeken</a:t>
            </a:r>
            <a:endParaRPr lang="en-IE" sz="2600" b="1" dirty="0">
              <a:solidFill>
                <a:schemeClr val="bg1"/>
              </a:solidFill>
            </a:endParaRPr>
          </a:p>
        </p:txBody>
      </p:sp>
      <p:sp>
        <p:nvSpPr>
          <p:cNvPr id="22" name="TextBox 21">
            <a:extLst>
              <a:ext uri="{FF2B5EF4-FFF2-40B4-BE49-F238E27FC236}">
                <a16:creationId xmlns:a16="http://schemas.microsoft.com/office/drawing/2014/main" id="{1A42B583-7821-85FA-084D-81C2B94170C1}"/>
              </a:ext>
            </a:extLst>
          </p:cNvPr>
          <p:cNvSpPr txBox="1"/>
          <p:nvPr/>
        </p:nvSpPr>
        <p:spPr>
          <a:xfrm>
            <a:off x="804123" y="6024860"/>
            <a:ext cx="6129866" cy="369332"/>
          </a:xfrm>
          <a:prstGeom prst="rect">
            <a:avLst/>
          </a:prstGeom>
          <a:noFill/>
        </p:spPr>
        <p:txBody>
          <a:bodyPr wrap="square">
            <a:spAutoFit/>
          </a:bodyPr>
          <a:lstStyle/>
          <a:p>
            <a:r>
              <a:rPr lang="sl-SI" dirty="0">
                <a:solidFill>
                  <a:srgbClr val="459597"/>
                </a:solidFill>
                <a:ea typeface="Calibri"/>
                <a:cs typeface="Calibri"/>
                <a:hlinkClick r:id="rId4">
                  <a:extLst>
                    <a:ext uri="{A12FA001-AC4F-418D-AE19-62706E023703}">
                      <ahyp:hlinkClr xmlns:ahyp="http://schemas.microsoft.com/office/drawing/2018/hyperlinkcolor" val="tx"/>
                    </a:ext>
                  </a:extLst>
                </a:hlinkClick>
              </a:rPr>
              <a:t>Bentral-website</a:t>
            </a:r>
            <a:r>
              <a:rPr lang="sl-SI" dirty="0">
                <a:solidFill>
                  <a:srgbClr val="459597"/>
                </a:solidFill>
                <a:ea typeface="Calibri"/>
                <a:cs typeface="Calibri"/>
              </a:rPr>
              <a:t>. </a:t>
            </a:r>
            <a:r>
              <a:rPr lang="sl-SI" dirty="0">
                <a:solidFill>
                  <a:srgbClr val="459597"/>
                </a:solidFill>
                <a:ea typeface="Calibri"/>
                <a:cs typeface="Calibri"/>
                <a:hlinkClick r:id="rId6">
                  <a:extLst>
                    <a:ext uri="{A12FA001-AC4F-418D-AE19-62706E023703}">
                      <ahyp:hlinkClr xmlns:ahyp="http://schemas.microsoft.com/office/drawing/2018/hyperlinkcolor" val="tx"/>
                    </a:ext>
                  </a:extLst>
                </a:hlinkClick>
              </a:rPr>
              <a:t>   YouTube-video - Bentral</a:t>
            </a:r>
            <a:r>
              <a:rPr lang="sl-SI" dirty="0">
                <a:solidFill>
                  <a:srgbClr val="459597"/>
                </a:solidFill>
                <a:ea typeface="Calibri"/>
                <a:cs typeface="Calibri"/>
              </a:rPr>
              <a:t> </a:t>
            </a:r>
          </a:p>
        </p:txBody>
      </p:sp>
      <p:sp>
        <p:nvSpPr>
          <p:cNvPr id="24" name="Slide Number Placeholder 5">
            <a:extLst>
              <a:ext uri="{FF2B5EF4-FFF2-40B4-BE49-F238E27FC236}">
                <a16:creationId xmlns:a16="http://schemas.microsoft.com/office/drawing/2014/main" id="{EE4C48D0-76EE-31D5-289D-A1FBB068B54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174302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5022-2993-0173-6026-8D30E5F567B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0AFEBA0-4D02-88E9-2D5F-25CCE44C1C48}"/>
              </a:ext>
            </a:extLst>
          </p:cNvPr>
          <p:cNvSpPr txBox="1">
            <a:spLocks/>
          </p:cNvSpPr>
          <p:nvPr/>
        </p:nvSpPr>
        <p:spPr>
          <a:xfrm>
            <a:off x="629645" y="253985"/>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Inzicht in het gasttraject: checklist 'Na het verblijf'</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F4B5A36D-651A-4973-957C-D126CCC206A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9EDB281-F6DB-FEE1-A032-E8B6616C0694}"/>
              </a:ext>
            </a:extLst>
          </p:cNvPr>
          <p:cNvSpPr txBox="1">
            <a:spLocks/>
          </p:cNvSpPr>
          <p:nvPr/>
        </p:nvSpPr>
        <p:spPr>
          <a:xfrm>
            <a:off x="629645" y="2485397"/>
            <a:ext cx="889057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Vraag hoe het verblijf was </a:t>
            </a:r>
            <a:r>
              <a:rPr lang="en-IE" sz="2200" dirty="0">
                <a:solidFill>
                  <a:srgbClr val="414141"/>
                </a:solidFill>
                <a:latin typeface="Calibri" panose="020F0502020204030204" pitchFamily="34" charset="0"/>
                <a:cs typeface="Calibri" panose="020F0502020204030204" pitchFamily="34" charset="0"/>
              </a:rPr>
              <a:t>– luister en reageer professioneel. Vraag met oprechte interesse en luister aandachtig naar het antwoord. Als een gast </a:t>
            </a:r>
            <a:r>
              <a:rPr lang="en-IE" sz="2200" b="1" dirty="0">
                <a:solidFill>
                  <a:srgbClr val="414141"/>
                </a:solidFill>
                <a:latin typeface="Calibri" panose="020F0502020204030204" pitchFamily="34" charset="0"/>
                <a:cs typeface="Calibri" panose="020F0502020204030204" pitchFamily="34" charset="0"/>
              </a:rPr>
              <a:t>een probleem </a:t>
            </a:r>
            <a:r>
              <a:rPr lang="en-IE" sz="2200" dirty="0">
                <a:solidFill>
                  <a:srgbClr val="414141"/>
                </a:solidFill>
                <a:latin typeface="Calibri" panose="020F0502020204030204" pitchFamily="34" charset="0"/>
                <a:cs typeface="Calibri" panose="020F0502020204030204" pitchFamily="34" charset="0"/>
              </a:rPr>
              <a:t>meldt, reageer dan met empathie: "Dat spijt me zeer. Bedankt dat u ons dit laat weten. Wij stellen uw feedback zeer op prijs, omdat dit de enige manier is om onze dienstverlening te verbeteren". Bied indien nodig een klein gebaar aan (korting, verontschuldigingsbriefje, gratis koffie).</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Bevestig eventuele (extra) kosten </a:t>
            </a:r>
            <a:r>
              <a:rPr lang="en-IE" sz="2200" dirty="0">
                <a:solidFill>
                  <a:srgbClr val="414141"/>
                </a:solidFill>
                <a:latin typeface="Calibri" panose="020F0502020204030204" pitchFamily="34" charset="0"/>
                <a:cs typeface="Calibri" panose="020F0502020204030204" pitchFamily="34" charset="0"/>
              </a:rPr>
              <a:t>zoals minibar, roomservice enz. en geef de eindafrekening.</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Vraag de gast om een beoordeling of feedback achter te laten</a:t>
            </a:r>
            <a:r>
              <a:rPr lang="en-IE" sz="2200" dirty="0">
                <a:solidFill>
                  <a:srgbClr val="414141"/>
                </a:solidFill>
                <a:latin typeface="Calibri" panose="020F0502020204030204" pitchFamily="34" charset="0"/>
                <a:cs typeface="Calibri" panose="020F0502020204030204" pitchFamily="34" charset="0"/>
              </a:rPr>
              <a:t>: "Als u van uw verblijf heeft genoten, zouden we het erg op prijs stellen als u een korte beoordeling online achterlaat. Dit helpt anderen om ons ook te vinden." Oefen nooit druk uit op de gast. Blijf vriendelijk en laat het optioneel.</a:t>
            </a: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A4F6BE2-7A47-AF93-7F39-C3685B3FCF8F}"/>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Geef gasten een warme laatste indruk, zorg ervoor dat ze zich verzorgd voelen en nodig ze uit om terug te komen of een beoordeling achter te laten.</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7CC30289-85E3-EFEF-E0DB-1BCB7A3C6117}"/>
              </a:ext>
            </a:extLst>
          </p:cNvPr>
          <p:cNvSpPr txBox="1">
            <a:spLocks/>
          </p:cNvSpPr>
          <p:nvPr/>
        </p:nvSpPr>
        <p:spPr>
          <a:xfrm>
            <a:off x="9520220" y="2019744"/>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Ja     Nee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F82EC36-C0AB-5F6F-66EA-507B5346F4E6}"/>
              </a:ext>
            </a:extLst>
          </p:cNvPr>
          <p:cNvGrpSpPr/>
          <p:nvPr/>
        </p:nvGrpSpPr>
        <p:grpSpPr>
          <a:xfrm>
            <a:off x="10404136" y="2586995"/>
            <a:ext cx="1113217" cy="328866"/>
            <a:chOff x="10421069" y="2969505"/>
            <a:chExt cx="1113217" cy="328866"/>
          </a:xfrm>
        </p:grpSpPr>
        <p:sp>
          <p:nvSpPr>
            <p:cNvPr id="8" name="Rectangle 7">
              <a:extLst>
                <a:ext uri="{FF2B5EF4-FFF2-40B4-BE49-F238E27FC236}">
                  <a16:creationId xmlns:a16="http://schemas.microsoft.com/office/drawing/2014/main" id="{255FF0D6-83F0-C276-0415-0D2B8F0BAE99}"/>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F47A84-DEC9-94F4-2B2B-25EAA00CF33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37EB269F-3A46-17E7-607D-45D89B1DD7FB}"/>
              </a:ext>
            </a:extLst>
          </p:cNvPr>
          <p:cNvCxnSpPr>
            <a:cxnSpLocks/>
          </p:cNvCxnSpPr>
          <p:nvPr/>
        </p:nvCxnSpPr>
        <p:spPr>
          <a:xfrm>
            <a:off x="565361" y="432306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99940F04-1ED6-6570-D5BA-33CA41622C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cxnSp>
        <p:nvCxnSpPr>
          <p:cNvPr id="2" name="Straight Connector 1">
            <a:extLst>
              <a:ext uri="{FF2B5EF4-FFF2-40B4-BE49-F238E27FC236}">
                <a16:creationId xmlns:a16="http://schemas.microsoft.com/office/drawing/2014/main" id="{AEC264FA-D12A-88C3-90FA-7CAA1678074A}"/>
              </a:ext>
            </a:extLst>
          </p:cNvPr>
          <p:cNvCxnSpPr>
            <a:cxnSpLocks/>
          </p:cNvCxnSpPr>
          <p:nvPr/>
        </p:nvCxnSpPr>
        <p:spPr>
          <a:xfrm>
            <a:off x="565361" y="506713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242D3CE-86A9-539E-19C7-141C2FB2F39C}"/>
              </a:ext>
            </a:extLst>
          </p:cNvPr>
          <p:cNvGrpSpPr/>
          <p:nvPr/>
        </p:nvGrpSpPr>
        <p:grpSpPr>
          <a:xfrm>
            <a:off x="10404136" y="4471725"/>
            <a:ext cx="1113217" cy="328866"/>
            <a:chOff x="10421069" y="2969505"/>
            <a:chExt cx="1113217" cy="328866"/>
          </a:xfrm>
        </p:grpSpPr>
        <p:sp>
          <p:nvSpPr>
            <p:cNvPr id="12" name="Rectangle 11">
              <a:extLst>
                <a:ext uri="{FF2B5EF4-FFF2-40B4-BE49-F238E27FC236}">
                  <a16:creationId xmlns:a16="http://schemas.microsoft.com/office/drawing/2014/main" id="{06A35648-A323-F832-9854-0CE5F165262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2A00F7-6790-F4C0-DD4A-A99E2CEC48C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F75FF04-2D67-B421-B678-580E1DEBB64B}"/>
              </a:ext>
            </a:extLst>
          </p:cNvPr>
          <p:cNvGrpSpPr/>
          <p:nvPr/>
        </p:nvGrpSpPr>
        <p:grpSpPr>
          <a:xfrm>
            <a:off x="10404136" y="5215716"/>
            <a:ext cx="1113217" cy="328866"/>
            <a:chOff x="10421069" y="2969505"/>
            <a:chExt cx="1113217" cy="328866"/>
          </a:xfrm>
        </p:grpSpPr>
        <p:sp>
          <p:nvSpPr>
            <p:cNvPr id="24" name="Rectangle 23">
              <a:extLst>
                <a:ext uri="{FF2B5EF4-FFF2-40B4-BE49-F238E27FC236}">
                  <a16:creationId xmlns:a16="http://schemas.microsoft.com/office/drawing/2014/main" id="{17A3F178-2D11-9D1B-9D24-B5258EC6CB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A2EB1B-7117-607F-E5DC-42646380CA3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98F5D009-0480-7ED2-DC5C-9DD0A006FC33}"/>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Vervolg op de volgende dia</a:t>
            </a:r>
          </a:p>
          <a:p>
            <a:pPr algn="ctr"/>
            <a:endParaRPr lang="sl-SI" sz="1000" dirty="0">
              <a:solidFill>
                <a:schemeClr val="bg1"/>
              </a:solidFill>
            </a:endParaRPr>
          </a:p>
        </p:txBody>
      </p:sp>
    </p:spTree>
    <p:extLst>
      <p:ext uri="{BB962C8B-B14F-4D97-AF65-F5344CB8AC3E}">
        <p14:creationId xmlns:p14="http://schemas.microsoft.com/office/powerpoint/2010/main" val="2542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7674-70C2-D5E6-01DD-5C982A3CB9C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4FE28EC-EEF0-66D3-C47C-F9D748B8016C}"/>
              </a:ext>
            </a:extLst>
          </p:cNvPr>
          <p:cNvSpPr txBox="1">
            <a:spLocks/>
          </p:cNvSpPr>
          <p:nvPr/>
        </p:nvSpPr>
        <p:spPr>
          <a:xfrm>
            <a:off x="629645" y="253985"/>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Inzicht in het gasttraject: checklist 'Na het verblijf'</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000115F1-0CE4-06F0-6234-5AD26222CF1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49F1C00-345F-BA78-E2E5-80E3838EA5A4}"/>
              </a:ext>
            </a:extLst>
          </p:cNvPr>
          <p:cNvSpPr txBox="1">
            <a:spLocks/>
          </p:cNvSpPr>
          <p:nvPr/>
        </p:nvSpPr>
        <p:spPr>
          <a:xfrm>
            <a:off x="629646" y="2633314"/>
            <a:ext cx="786889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Bied aan om vervoer te regelen of te helpen met bagage</a:t>
            </a:r>
            <a:r>
              <a:rPr lang="en-IE" sz="2200" dirty="0">
                <a:solidFill>
                  <a:srgbClr val="414141"/>
                </a:solidFill>
                <a:latin typeface="Calibri" panose="020F0502020204030204" pitchFamily="34" charset="0"/>
                <a:cs typeface="Calibri" panose="020F0502020204030204" pitchFamily="34" charset="0"/>
              </a:rPr>
              <a:t>.</a:t>
            </a:r>
          </a:p>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Noteer opmerkingen van gasten </a:t>
            </a:r>
            <a:r>
              <a:rPr lang="en-IE" sz="2200" dirty="0">
                <a:solidFill>
                  <a:srgbClr val="414141"/>
                </a:solidFill>
                <a:latin typeface="Calibri" panose="020F0502020204030204" pitchFamily="34" charset="0"/>
                <a:cs typeface="Calibri" panose="020F0502020204030204" pitchFamily="34" charset="0"/>
              </a:rPr>
              <a:t>voor toekomstige verblijven, zoals speciale gelegenheden en voorkeuren/afkeuren, in het gastprofiel. Noteer alle feedback of problemen voor continue verbetering.</a:t>
            </a:r>
          </a:p>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Stuur een bedankmail </a:t>
            </a:r>
            <a:r>
              <a:rPr lang="en-IE" sz="2200" dirty="0">
                <a:solidFill>
                  <a:srgbClr val="414141"/>
                </a:solidFill>
                <a:latin typeface="Calibri" panose="020F0502020204030204" pitchFamily="34" charset="0"/>
                <a:cs typeface="Calibri" panose="020F0502020204030204" pitchFamily="34" charset="0"/>
              </a:rPr>
              <a:t>of -bericht na het uitchecken.</a:t>
            </a:r>
          </a:p>
          <a:p>
            <a:pPr marL="457200" lvl="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3043519-2F35-D9E0-B067-8AA313823D2F}"/>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Geef gasten een warme laatste indruk, zorg ervoor dat ze zich verzorgd voelen en nodig ze uit om terug te komen of een beoordeling achter te laten.</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4D465399-53F7-D8EC-A4E2-60F158B47FA4}"/>
              </a:ext>
            </a:extLst>
          </p:cNvPr>
          <p:cNvSpPr txBox="1">
            <a:spLocks/>
          </p:cNvSpPr>
          <p:nvPr/>
        </p:nvSpPr>
        <p:spPr>
          <a:xfrm>
            <a:off x="9520220" y="2127320"/>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Ja     Nee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2000B2D5-C284-439E-12DB-964463EDE599}"/>
              </a:ext>
            </a:extLst>
          </p:cNvPr>
          <p:cNvGrpSpPr/>
          <p:nvPr/>
        </p:nvGrpSpPr>
        <p:grpSpPr>
          <a:xfrm>
            <a:off x="10404136" y="2613889"/>
            <a:ext cx="1113217" cy="328866"/>
            <a:chOff x="10421069" y="2969505"/>
            <a:chExt cx="1113217" cy="328866"/>
          </a:xfrm>
        </p:grpSpPr>
        <p:sp>
          <p:nvSpPr>
            <p:cNvPr id="8" name="Rectangle 7">
              <a:extLst>
                <a:ext uri="{FF2B5EF4-FFF2-40B4-BE49-F238E27FC236}">
                  <a16:creationId xmlns:a16="http://schemas.microsoft.com/office/drawing/2014/main" id="{534DC2FE-B8C8-C0E6-3ABC-9EA48BE0DB0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B9EB0C-0AC2-EDA8-61E4-86FB14C23372}"/>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D3A96192-EA69-CF7D-F597-EF104AA83432}"/>
              </a:ext>
            </a:extLst>
          </p:cNvPr>
          <p:cNvCxnSpPr>
            <a:cxnSpLocks/>
          </p:cNvCxnSpPr>
          <p:nvPr/>
        </p:nvCxnSpPr>
        <p:spPr>
          <a:xfrm>
            <a:off x="606000" y="404067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697C1A-2F66-F7B9-C953-E55618B24CC3}"/>
              </a:ext>
            </a:extLst>
          </p:cNvPr>
          <p:cNvCxnSpPr>
            <a:cxnSpLocks/>
          </p:cNvCxnSpPr>
          <p:nvPr/>
        </p:nvCxnSpPr>
        <p:spPr>
          <a:xfrm>
            <a:off x="620120" y="305555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653FFF5-98B1-55C2-2B63-CC906A41DF4D}"/>
              </a:ext>
            </a:extLst>
          </p:cNvPr>
          <p:cNvGrpSpPr/>
          <p:nvPr/>
        </p:nvGrpSpPr>
        <p:grpSpPr>
          <a:xfrm>
            <a:off x="10404136" y="3213324"/>
            <a:ext cx="1113217" cy="328866"/>
            <a:chOff x="10421069" y="2969505"/>
            <a:chExt cx="1113217" cy="328866"/>
          </a:xfrm>
        </p:grpSpPr>
        <p:sp>
          <p:nvSpPr>
            <p:cNvPr id="19" name="Rectangle 18">
              <a:extLst>
                <a:ext uri="{FF2B5EF4-FFF2-40B4-BE49-F238E27FC236}">
                  <a16:creationId xmlns:a16="http://schemas.microsoft.com/office/drawing/2014/main" id="{3BFEF332-0B99-11D4-A81A-DCC858439E4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A1AE18-DA2A-C528-8AF7-03F3F76828A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1104DB7-4DA9-140C-39CB-EAE1086DC34C}"/>
              </a:ext>
            </a:extLst>
          </p:cNvPr>
          <p:cNvGrpSpPr/>
          <p:nvPr/>
        </p:nvGrpSpPr>
        <p:grpSpPr>
          <a:xfrm>
            <a:off x="10404136" y="4199361"/>
            <a:ext cx="1113217" cy="328866"/>
            <a:chOff x="10421069" y="2969505"/>
            <a:chExt cx="1113217" cy="328866"/>
          </a:xfrm>
        </p:grpSpPr>
        <p:sp>
          <p:nvSpPr>
            <p:cNvPr id="22" name="Rectangle 21">
              <a:extLst>
                <a:ext uri="{FF2B5EF4-FFF2-40B4-BE49-F238E27FC236}">
                  <a16:creationId xmlns:a16="http://schemas.microsoft.com/office/drawing/2014/main" id="{76D3DC12-F902-5D45-56A4-9AC1C323F88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2C7CA-252F-82D5-502F-76EFDC58B53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DC02CEDC-BB3A-D7B5-A91D-B22B4E8F9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pic>
        <p:nvPicPr>
          <p:cNvPr id="28" name="Picture 27">
            <a:extLst>
              <a:ext uri="{FF2B5EF4-FFF2-40B4-BE49-F238E27FC236}">
                <a16:creationId xmlns:a16="http://schemas.microsoft.com/office/drawing/2014/main" id="{2B1EFE81-7475-0142-6803-B4469394D54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495981" y="4309191"/>
            <a:ext cx="3580276" cy="2659133"/>
          </a:xfrm>
          <a:prstGeom prst="rect">
            <a:avLst/>
          </a:prstGeom>
        </p:spPr>
      </p:pic>
    </p:spTree>
    <p:extLst>
      <p:ext uri="{BB962C8B-B14F-4D97-AF65-F5344CB8AC3E}">
        <p14:creationId xmlns:p14="http://schemas.microsoft.com/office/powerpoint/2010/main" val="148239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6AF-6E26-8FB0-B8FC-270C8DAEEF5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832C9BE7-B36B-081D-3910-E6FA17601F7C}"/>
              </a:ext>
            </a:extLst>
          </p:cNvPr>
          <p:cNvSpPr>
            <a:spLocks noGrp="1"/>
          </p:cNvSpPr>
          <p:nvPr>
            <p:ph type="body" sz="quarter" idx="18"/>
          </p:nvPr>
        </p:nvSpPr>
        <p:spPr>
          <a:xfrm>
            <a:off x="615337" y="1548294"/>
            <a:ext cx="2975564" cy="1049221"/>
          </a:xfrm>
          <a:prstGeom prst="rect">
            <a:avLst/>
          </a:prstGeom>
        </p:spPr>
        <p:txBody>
          <a:bodyPr/>
          <a:lstStyle/>
          <a:p>
            <a:r>
              <a:rPr lang="fr-FR" sz="2800" dirty="0">
                <a:latin typeface="Calibri"/>
                <a:ea typeface="Open Sans"/>
                <a:cs typeface="Calibri"/>
              </a:rPr>
              <a:t>Weiss </a:t>
            </a:r>
            <a:r>
              <a:rPr lang="fr-FR" sz="2800" dirty="0" err="1">
                <a:latin typeface="Calibri"/>
                <a:ea typeface="Open Sans"/>
                <a:cs typeface="Calibri"/>
              </a:rPr>
              <a:t>Toeristenboerderij</a:t>
            </a:r>
            <a:r>
              <a:rPr lang="fr-FR" sz="2800" dirty="0">
                <a:latin typeface="Calibri"/>
                <a:ea typeface="Open Sans"/>
                <a:cs typeface="Calibri"/>
              </a:rPr>
              <a:t>, </a:t>
            </a:r>
            <a:r>
              <a:rPr lang="en-US" sz="2800" dirty="0">
                <a:latin typeface="Calibri"/>
                <a:ea typeface="Open Sans"/>
                <a:cs typeface="Calibri"/>
              </a:rPr>
              <a:t>Slovenië</a:t>
            </a:r>
            <a:endParaRPr lang="en-GB" sz="2800" dirty="0">
              <a:latin typeface="Calibri"/>
              <a:ea typeface="Open Sans"/>
              <a:cs typeface="Calibri"/>
            </a:endParaRPr>
          </a:p>
          <a:p>
            <a:endParaRPr lang="en-US" dirty="0"/>
          </a:p>
        </p:txBody>
      </p:sp>
      <p:sp>
        <p:nvSpPr>
          <p:cNvPr id="15" name="Text Placeholder 3">
            <a:extLst>
              <a:ext uri="{FF2B5EF4-FFF2-40B4-BE49-F238E27FC236}">
                <a16:creationId xmlns:a16="http://schemas.microsoft.com/office/drawing/2014/main" id="{D6CC4B07-AB4B-6FB0-4721-FF5F5664FFD9}"/>
              </a:ext>
            </a:extLst>
          </p:cNvPr>
          <p:cNvSpPr>
            <a:spLocks noGrp="1"/>
          </p:cNvSpPr>
          <p:nvPr>
            <p:ph type="body" sz="quarter" idx="19"/>
          </p:nvPr>
        </p:nvSpPr>
        <p:spPr>
          <a:xfrm>
            <a:off x="632136" y="613375"/>
            <a:ext cx="2958765" cy="385564"/>
          </a:xfrm>
          <a:prstGeom prst="rect">
            <a:avLst/>
          </a:prstGeom>
        </p:spPr>
        <p:txBody>
          <a:bodyPr/>
          <a:lstStyle/>
          <a:p>
            <a:r>
              <a:rPr lang="en-GB" dirty="0"/>
              <a:t>Casestudy</a:t>
            </a:r>
          </a:p>
        </p:txBody>
      </p:sp>
      <p:sp>
        <p:nvSpPr>
          <p:cNvPr id="16" name="Text Placeholder 4">
            <a:extLst>
              <a:ext uri="{FF2B5EF4-FFF2-40B4-BE49-F238E27FC236}">
                <a16:creationId xmlns:a16="http://schemas.microsoft.com/office/drawing/2014/main" id="{80E01363-3586-BEDB-467B-7D5B5B30A6F4}"/>
              </a:ext>
            </a:extLst>
          </p:cNvPr>
          <p:cNvSpPr txBox="1">
            <a:spLocks/>
          </p:cNvSpPr>
          <p:nvPr/>
        </p:nvSpPr>
        <p:spPr>
          <a:xfrm>
            <a:off x="5339761" y="1766255"/>
            <a:ext cx="6535143"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340"/>
              </a:lnSpc>
              <a:buClr>
                <a:srgbClr val="EC7C69"/>
              </a:buClr>
              <a:buFont typeface="Arial" panose="020B0604020202020204" pitchFamily="34" charset="0"/>
              <a:buChar char="•"/>
            </a:pPr>
            <a:r>
              <a:rPr lang="en-IE" b="1" dirty="0"/>
              <a:t>Wees consistent </a:t>
            </a:r>
            <a:r>
              <a:rPr lang="en-IE" dirty="0"/>
              <a:t> Hun website belooft huisgemaakte gerechten, een authentieke sfeer en een traditionele inrichting – precies wat gasten volgens beoordelingen ook krijgen.</a:t>
            </a:r>
          </a:p>
          <a:p>
            <a:pPr marL="342900" lvl="0" indent="-342900">
              <a:lnSpc>
                <a:spcPts val="2340"/>
              </a:lnSpc>
              <a:buClr>
                <a:srgbClr val="EC7C69"/>
              </a:buClr>
              <a:buFont typeface="Arial" panose="020B0604020202020204" pitchFamily="34" charset="0"/>
              <a:buChar char="•"/>
            </a:pPr>
            <a:r>
              <a:rPr lang="en-IE" b="1" dirty="0"/>
              <a:t>Toon dat je om hen geeft </a:t>
            </a:r>
            <a:r>
              <a:rPr lang="en-IE" dirty="0"/>
              <a:t>Maja en Roman worden geprezen om hun snelle reacties, nauwgezette aandacht voor detail en proactieve hulp bij lokale activiteiten.</a:t>
            </a:r>
          </a:p>
          <a:p>
            <a:pPr marL="342900" lvl="0" indent="-342900">
              <a:lnSpc>
                <a:spcPts val="2340"/>
              </a:lnSpc>
              <a:buClr>
                <a:srgbClr val="EC7C69"/>
              </a:buClr>
              <a:buFont typeface="Arial" panose="020B0604020202020204" pitchFamily="34" charset="0"/>
              <a:buChar char="•"/>
            </a:pPr>
            <a:r>
              <a:rPr lang="en-IE" b="1" dirty="0"/>
              <a:t>Wees persoonlijk </a:t>
            </a:r>
            <a:r>
              <a:rPr lang="en-IE" dirty="0"/>
              <a:t>Ze begroeten gasten bij naam, stellen het ontbijt dagelijks samen op maat en bevelen fietsroutes of dagtochten aan op basis van interesses.</a:t>
            </a:r>
          </a:p>
          <a:p>
            <a:pPr marL="342900" lvl="0" indent="-342900">
              <a:lnSpc>
                <a:spcPts val="2340"/>
              </a:lnSpc>
              <a:buClr>
                <a:srgbClr val="EC7C69"/>
              </a:buClr>
              <a:buFont typeface="Arial" panose="020B0604020202020204" pitchFamily="34" charset="0"/>
              <a:buChar char="•"/>
            </a:pPr>
            <a:r>
              <a:rPr lang="en-IE" b="1" dirty="0"/>
              <a:t>Tools en feedback </a:t>
            </a:r>
            <a:r>
              <a:rPr lang="en-IE" dirty="0"/>
              <a:t>- Ze moedigen feedback aan via beoordelingen en persoonlijke interacties. Elk detail, zoals sauna-opties, netheid van de kamers en responsieve communicatie, wordt verfijnd op basis van input van gasten.</a:t>
            </a:r>
          </a:p>
          <a:p>
            <a:pPr marL="342900" lvl="0" indent="-342900">
              <a:lnSpc>
                <a:spcPts val="2340"/>
              </a:lnSpc>
              <a:buClr>
                <a:srgbClr val="EC7C69"/>
              </a:buClr>
              <a:buFont typeface="Arial" panose="020B0604020202020204" pitchFamily="34" charset="0"/>
              <a:buChar char="•"/>
            </a:pPr>
            <a:endParaRPr lang="en-IE" i="1" dirty="0"/>
          </a:p>
        </p:txBody>
      </p:sp>
      <p:sp>
        <p:nvSpPr>
          <p:cNvPr id="19" name="Slide Number Placeholder 5">
            <a:extLst>
              <a:ext uri="{FF2B5EF4-FFF2-40B4-BE49-F238E27FC236}">
                <a16:creationId xmlns:a16="http://schemas.microsoft.com/office/drawing/2014/main" id="{DA3AE65A-993D-3405-CBAB-26EAF6B794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3" name="Text Placeholder 3">
            <a:extLst>
              <a:ext uri="{FF2B5EF4-FFF2-40B4-BE49-F238E27FC236}">
                <a16:creationId xmlns:a16="http://schemas.microsoft.com/office/drawing/2014/main" id="{68D1B32B-480B-B1A8-D808-7E645F6E2BB8}"/>
              </a:ext>
            </a:extLst>
          </p:cNvPr>
          <p:cNvSpPr txBox="1">
            <a:spLocks/>
          </p:cNvSpPr>
          <p:nvPr/>
        </p:nvSpPr>
        <p:spPr>
          <a:xfrm>
            <a:off x="5302089" y="412210"/>
            <a:ext cx="45422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Hoe Weiss Tourist Farm dit toepast</a:t>
            </a:r>
          </a:p>
          <a:p>
            <a:pPr>
              <a:lnSpc>
                <a:spcPts val="3720"/>
              </a:lnSpc>
            </a:pPr>
            <a:endParaRPr lang="en-US" dirty="0"/>
          </a:p>
        </p:txBody>
      </p:sp>
      <p:cxnSp>
        <p:nvCxnSpPr>
          <p:cNvPr id="4" name="Straight Connector 3">
            <a:extLst>
              <a:ext uri="{FF2B5EF4-FFF2-40B4-BE49-F238E27FC236}">
                <a16:creationId xmlns:a16="http://schemas.microsoft.com/office/drawing/2014/main" id="{A248AD39-B5C5-AAF0-8E10-6E23B6BAD672}"/>
              </a:ext>
            </a:extLst>
          </p:cNvPr>
          <p:cNvCxnSpPr>
            <a:cxnSpLocks/>
          </p:cNvCxnSpPr>
          <p:nvPr/>
        </p:nvCxnSpPr>
        <p:spPr>
          <a:xfrm>
            <a:off x="5133244" y="1540494"/>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45230C6-26AC-3AB8-D2A8-F627ED108F7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9BC1399F-CB1B-1E47-2673-B1030F401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5" name="Picture Placeholder 11" descr="Slika, ki vsebuje besede na prostem, oblak, drevo, nebo&#10;&#10;Vsebina, ustvarjena z UI, morda ni pravilna.">
            <a:extLst>
              <a:ext uri="{FF2B5EF4-FFF2-40B4-BE49-F238E27FC236}">
                <a16:creationId xmlns:a16="http://schemas.microsoft.com/office/drawing/2014/main" id="{C4A10E92-8A3A-1769-F987-4609075B6F60}"/>
              </a:ext>
            </a:extLst>
          </p:cNvPr>
          <p:cNvPicPr>
            <a:picLocks noChangeAspect="1"/>
          </p:cNvPicPr>
          <p:nvPr/>
        </p:nvPicPr>
        <p:blipFill>
          <a:blip r:embed="rId4"/>
          <a:srcRect l="792" r="792"/>
          <a:stretch/>
        </p:blipFill>
        <p:spPr>
          <a:xfrm>
            <a:off x="540362" y="3211295"/>
            <a:ext cx="4369616" cy="2498247"/>
          </a:xfrm>
          <a:prstGeom prst="rect">
            <a:avLst/>
          </a:prstGeom>
        </p:spPr>
      </p:pic>
      <p:sp>
        <p:nvSpPr>
          <p:cNvPr id="6" name="Oval 5">
            <a:extLst>
              <a:ext uri="{FF2B5EF4-FFF2-40B4-BE49-F238E27FC236}">
                <a16:creationId xmlns:a16="http://schemas.microsoft.com/office/drawing/2014/main" id="{66DC4E72-2306-FD08-088F-481E232B98BF}"/>
              </a:ext>
            </a:extLst>
          </p:cNvPr>
          <p:cNvSpPr/>
          <p:nvPr/>
        </p:nvSpPr>
        <p:spPr>
          <a:xfrm>
            <a:off x="3735252" y="285720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21">
            <a:extLst>
              <a:ext uri="{FF2B5EF4-FFF2-40B4-BE49-F238E27FC236}">
                <a16:creationId xmlns:a16="http://schemas.microsoft.com/office/drawing/2014/main" id="{F2C36E30-46A2-FF2C-5ACA-86F599D45B02}"/>
              </a:ext>
            </a:extLst>
          </p:cNvPr>
          <p:cNvSpPr/>
          <p:nvPr/>
        </p:nvSpPr>
        <p:spPr>
          <a:xfrm>
            <a:off x="3733368" y="284265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5">
                  <a:extLst>
                    <a:ext uri="{A12FA001-AC4F-418D-AE19-62706E023703}">
                      <ahyp:hlinkClr xmlns:ahyp="http://schemas.microsoft.com/office/drawing/2018/hyperlinkcolor" val="tx"/>
                    </a:ext>
                  </a:extLst>
                </a:hlinkClick>
              </a:rPr>
              <a:t>te bezoeken</a:t>
            </a:r>
            <a:endParaRPr lang="en-IE" sz="2800" b="1" dirty="0">
              <a:solidFill>
                <a:schemeClr val="bg1"/>
              </a:solidFill>
            </a:endParaRPr>
          </a:p>
        </p:txBody>
      </p:sp>
      <p:sp>
        <p:nvSpPr>
          <p:cNvPr id="17" name="TextBox 16">
            <a:extLst>
              <a:ext uri="{FF2B5EF4-FFF2-40B4-BE49-F238E27FC236}">
                <a16:creationId xmlns:a16="http://schemas.microsoft.com/office/drawing/2014/main" id="{514F598F-0BE2-3CDB-357E-FCFE4C118DC2}"/>
              </a:ext>
            </a:extLst>
          </p:cNvPr>
          <p:cNvSpPr txBox="1"/>
          <p:nvPr/>
        </p:nvSpPr>
        <p:spPr>
          <a:xfrm>
            <a:off x="5447441" y="6181516"/>
            <a:ext cx="5418872" cy="348813"/>
          </a:xfrm>
          <a:prstGeom prst="rect">
            <a:avLst/>
          </a:prstGeom>
          <a:noFill/>
        </p:spPr>
        <p:txBody>
          <a:bodyPr wrap="square">
            <a:spAutoFit/>
          </a:bodyPr>
          <a:lstStyle/>
          <a:p>
            <a:pPr>
              <a:lnSpc>
                <a:spcPts val="1960"/>
              </a:lnSpc>
            </a:pPr>
            <a:r>
              <a:rPr lang="en-IE" b="1" dirty="0">
                <a:solidFill>
                  <a:srgbClr val="414141"/>
                </a:solidFill>
              </a:rPr>
              <a:t>Bronnen</a:t>
            </a:r>
            <a:r>
              <a:rPr lang="en-IE" b="1" dirty="0">
                <a:solidFill>
                  <a:srgbClr val="414141"/>
                </a:solidFill>
                <a:cs typeface="Calibri"/>
              </a:rPr>
              <a:t>. </a:t>
            </a:r>
            <a:r>
              <a:rPr lang="en-IE" dirty="0">
                <a:solidFill>
                  <a:srgbClr val="459597"/>
                </a:solidFill>
                <a:ea typeface="Calibri" panose="020F0502020204030204"/>
                <a:cs typeface="Calibri" panose="020F0502020204030204"/>
                <a:hlinkClick r:id="rId6">
                  <a:extLst>
                    <a:ext uri="{A12FA001-AC4F-418D-AE19-62706E023703}">
                      <ahyp:hlinkClr xmlns:ahyp="http://schemas.microsoft.com/office/drawing/2018/hyperlinkcolor" val="tx"/>
                    </a:ext>
                  </a:extLst>
                </a:hlinkClick>
              </a:rPr>
              <a:t>  Booking.com - Turistična kmetija Weiss </a:t>
            </a:r>
            <a:r>
              <a:rPr lang="en-IE" dirty="0">
                <a:solidFill>
                  <a:srgbClr val="459597"/>
                </a:solidFill>
                <a:ea typeface="Calibri" panose="020F0502020204030204"/>
                <a:cs typeface="Calibri" panose="020F0502020204030204"/>
              </a:rPr>
              <a:t>   </a:t>
            </a: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27359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C53D-0819-CF28-21A8-18EAC6E29A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2E5384B-BDC8-E88E-E460-A8738EB892DB}"/>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E4A04BE2-D4E1-B941-BC0D-815493B51A4A}"/>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13083FC7-241C-7EEA-B15D-5475F74C1BCB}"/>
              </a:ext>
            </a:extLst>
          </p:cNvPr>
          <p:cNvSpPr>
            <a:spLocks noGrp="1"/>
          </p:cNvSpPr>
          <p:nvPr>
            <p:ph type="body" sz="quarter" idx="16"/>
          </p:nvPr>
        </p:nvSpPr>
        <p:spPr>
          <a:xfrm>
            <a:off x="4061943" y="886031"/>
            <a:ext cx="6695704" cy="803654"/>
          </a:xfrm>
          <a:prstGeom prst="rect">
            <a:avLst/>
          </a:prstGeom>
        </p:spPr>
        <p:txBody>
          <a:bodyPr/>
          <a:lstStyle/>
          <a:p>
            <a:pPr>
              <a:lnSpc>
                <a:spcPts val="2960"/>
              </a:lnSpc>
            </a:pPr>
            <a:r>
              <a:rPr lang="en-GB" dirty="0"/>
              <a:t>Zorg voor duidelijke, tijdige communicatie</a:t>
            </a:r>
          </a:p>
          <a:p>
            <a:pPr>
              <a:lnSpc>
                <a:spcPts val="2960"/>
              </a:lnSpc>
            </a:pPr>
            <a:endParaRPr lang="en-GB" dirty="0"/>
          </a:p>
        </p:txBody>
      </p:sp>
      <p:sp>
        <p:nvSpPr>
          <p:cNvPr id="4" name="Text Placeholder 3">
            <a:extLst>
              <a:ext uri="{FF2B5EF4-FFF2-40B4-BE49-F238E27FC236}">
                <a16:creationId xmlns:a16="http://schemas.microsoft.com/office/drawing/2014/main" id="{078DE5BA-3CC1-6C01-61AC-6D48696976B6}"/>
              </a:ext>
            </a:extLst>
          </p:cNvPr>
          <p:cNvSpPr>
            <a:spLocks noGrp="1"/>
          </p:cNvSpPr>
          <p:nvPr>
            <p:ph type="body" sz="quarter" idx="21"/>
          </p:nvPr>
        </p:nvSpPr>
        <p:spPr>
          <a:xfrm>
            <a:off x="4061943" y="2035221"/>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Goede communicatie is een van de belangrijkste aspecten van het hosten. Je hoeft geen lange e-mails te schrijven, maar alleen op het juiste moment de juiste informatie te geven. Tools zoals berichtensjablonen of geplande antwoorden kunnen je tijd besparen.</a:t>
            </a:r>
          </a:p>
          <a:p>
            <a:pPr>
              <a:lnSpc>
                <a:spcPts val="2340"/>
              </a:lnSpc>
            </a:pPr>
            <a:br>
              <a:rPr lang="en-GB" b="0" i="0" dirty="0">
                <a:effectLst/>
                <a:latin typeface="Calibri"/>
                <a:ea typeface="Calibri"/>
                <a:cs typeface="Calibri"/>
              </a:rPr>
            </a:br>
            <a:r>
              <a:rPr lang="en-GB" b="0" i="0" dirty="0">
                <a:effectLst/>
                <a:latin typeface="Calibri"/>
                <a:ea typeface="Calibri"/>
                <a:cs typeface="Calibri"/>
              </a:rPr>
              <a:t>In dit deel bekijken we tips en tools om de communicatie soepel te laten verlopen. Duidelijke berichten leiden tot minder vragen, betere verblijven en tevredenere gasten.</a:t>
            </a:r>
          </a:p>
          <a:p>
            <a:pPr>
              <a:lnSpc>
                <a:spcPts val="2340"/>
              </a:lnSpc>
            </a:pPr>
            <a:endParaRPr lang="en-US" sz="2200" dirty="0"/>
          </a:p>
        </p:txBody>
      </p:sp>
      <p:sp>
        <p:nvSpPr>
          <p:cNvPr id="11" name="Slide Number Placeholder 5">
            <a:extLst>
              <a:ext uri="{FF2B5EF4-FFF2-40B4-BE49-F238E27FC236}">
                <a16:creationId xmlns:a16="http://schemas.microsoft.com/office/drawing/2014/main" id="{CA175973-EA29-615C-377A-E1BF238C79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pic>
        <p:nvPicPr>
          <p:cNvPr id="2" name="Picture 1">
            <a:extLst>
              <a:ext uri="{FF2B5EF4-FFF2-40B4-BE49-F238E27FC236}">
                <a16:creationId xmlns:a16="http://schemas.microsoft.com/office/drawing/2014/main" id="{F2BEC4EC-AD49-7F82-F4AB-2ED4D4265D6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861139" y="4478838"/>
            <a:ext cx="3580276" cy="2659133"/>
          </a:xfrm>
          <a:prstGeom prst="rect">
            <a:avLst/>
          </a:prstGeom>
        </p:spPr>
      </p:pic>
    </p:spTree>
    <p:extLst>
      <p:ext uri="{BB962C8B-B14F-4D97-AF65-F5344CB8AC3E}">
        <p14:creationId xmlns:p14="http://schemas.microsoft.com/office/powerpoint/2010/main" val="134147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7EA80-DF18-54D4-BB28-B7282BCAD6D0}"/>
              </a:ext>
            </a:extLst>
          </p:cNvPr>
          <p:cNvSpPr>
            <a:spLocks noGrp="1"/>
          </p:cNvSpPr>
          <p:nvPr>
            <p:ph type="body" sz="quarter" idx="13"/>
          </p:nvPr>
        </p:nvSpPr>
        <p:spPr>
          <a:xfrm>
            <a:off x="429270" y="842737"/>
            <a:ext cx="4802284" cy="4556399"/>
          </a:xfrm>
        </p:spPr>
        <p:txBody>
          <a:bodyPr lIns="91440" tIns="45720" rIns="91440" bIns="45720" anchor="ctr">
            <a:normAutofit/>
          </a:bodyPr>
          <a:lstStyle/>
          <a:p>
            <a:pPr>
              <a:lnSpc>
                <a:spcPts val="2760"/>
              </a:lnSpc>
            </a:pPr>
            <a:r>
              <a:rPr lang="en-US" b="1" dirty="0"/>
              <a:t>"Het belangrijkste in communicatie is horen wat niet gezegd wordt." </a:t>
            </a:r>
            <a:r>
              <a:rPr lang="en-US" dirty="0"/>
              <a:t>— </a:t>
            </a:r>
          </a:p>
          <a:p>
            <a:pPr>
              <a:lnSpc>
                <a:spcPts val="2760"/>
              </a:lnSpc>
            </a:pPr>
            <a:r>
              <a:rPr lang="en-US" dirty="0"/>
              <a:t>Peter Drucker</a:t>
            </a:r>
            <a:endParaRPr lang="sl-SI" dirty="0"/>
          </a:p>
          <a:p>
            <a:endParaRPr lang="sl-SI" dirty="0"/>
          </a:p>
          <a:p>
            <a:endParaRPr lang="sl-SI" dirty="0"/>
          </a:p>
          <a:p>
            <a:pPr>
              <a:lnSpc>
                <a:spcPts val="2340"/>
              </a:lnSpc>
            </a:pPr>
            <a:r>
              <a:rPr lang="en-US" sz="2400" dirty="0"/>
              <a:t>Dit citaat benadrukt de kracht van digitale en non-verbale signalen — zoals e-mailconversaties, lichaamstaal, gezichtsuitdrukkingen en toon — bij het effectief aanpakken van problemen en het begrijpen van vragen, vaak meer dan woorden alleen. </a:t>
            </a:r>
            <a:endParaRPr lang="en-GB" sz="2400" dirty="0"/>
          </a:p>
        </p:txBody>
      </p:sp>
      <p:pic>
        <p:nvPicPr>
          <p:cNvPr id="7" name="Picture Placeholder 6">
            <a:extLst>
              <a:ext uri="{FF2B5EF4-FFF2-40B4-BE49-F238E27FC236}">
                <a16:creationId xmlns:a16="http://schemas.microsoft.com/office/drawing/2014/main" id="{DDE8E84C-FE4F-66F5-8906-5F0E95EBF707}"/>
              </a:ext>
            </a:extLst>
          </p:cNvPr>
          <p:cNvPicPr>
            <a:picLocks noGrp="1" noChangeAspect="1"/>
          </p:cNvPicPr>
          <p:nvPr>
            <p:ph type="pic" sz="quarter" idx="19"/>
          </p:nvPr>
        </p:nvPicPr>
        <p:blipFill>
          <a:blip r:embed="rId2"/>
          <a:srcRect l="2197" r="2197"/>
          <a:stretch>
            <a:fillRect/>
          </a:stretch>
        </p:blipFill>
        <p:spPr/>
      </p:pic>
      <p:sp>
        <p:nvSpPr>
          <p:cNvPr id="4" name="Text Placeholder 3">
            <a:extLst>
              <a:ext uri="{FF2B5EF4-FFF2-40B4-BE49-F238E27FC236}">
                <a16:creationId xmlns:a16="http://schemas.microsoft.com/office/drawing/2014/main" id="{B8ABA7A9-18A2-7CF6-F78A-CE4C039898B2}"/>
              </a:ext>
            </a:extLst>
          </p:cNvPr>
          <p:cNvSpPr>
            <a:spLocks noGrp="1"/>
          </p:cNvSpPr>
          <p:nvPr>
            <p:ph type="body" sz="quarter" idx="65"/>
          </p:nvPr>
        </p:nvSpPr>
        <p:spPr/>
        <p:txBody>
          <a:bodyPr/>
          <a:lstStyle/>
          <a:p>
            <a:pPr algn="ctr"/>
            <a:r>
              <a:rPr lang="en-GB" sz="1200" dirty="0"/>
              <a:t>Fotocredits: Amsterdam, Boot, Nederland</a:t>
            </a:r>
          </a:p>
        </p:txBody>
      </p:sp>
      <p:sp>
        <p:nvSpPr>
          <p:cNvPr id="5" name="Freeform 4">
            <a:extLst>
              <a:ext uri="{FF2B5EF4-FFF2-40B4-BE49-F238E27FC236}">
                <a16:creationId xmlns:a16="http://schemas.microsoft.com/office/drawing/2014/main" id="{CEB5F2D8-978B-52FA-7566-47DD3B617177}"/>
              </a:ext>
            </a:extLst>
          </p:cNvPr>
          <p:cNvSpPr/>
          <p:nvPr/>
        </p:nvSpPr>
        <p:spPr>
          <a:xfrm>
            <a:off x="5032550" y="1749336"/>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EA92514A-06EE-F809-64EB-1200864D8594}"/>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411818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1256-86F4-A6BB-F62E-CF2D08D27E0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F4DEBBB-392E-AAA5-C297-16BF88B2772E}"/>
              </a:ext>
            </a:extLst>
          </p:cNvPr>
          <p:cNvSpPr txBox="1">
            <a:spLocks/>
          </p:cNvSpPr>
          <p:nvPr/>
        </p:nvSpPr>
        <p:spPr>
          <a:xfrm>
            <a:off x="629645" y="485239"/>
            <a:ext cx="54663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"Maak uw plek speciaal en onvergetelijk"</a:t>
            </a:r>
          </a:p>
          <a:p>
            <a:pPr>
              <a:lnSpc>
                <a:spcPts val="3720"/>
              </a:lnSpc>
            </a:pPr>
            <a:endParaRPr lang="en-US" dirty="0"/>
          </a:p>
        </p:txBody>
      </p:sp>
      <p:cxnSp>
        <p:nvCxnSpPr>
          <p:cNvPr id="10" name="Straight Connector 9">
            <a:extLst>
              <a:ext uri="{FF2B5EF4-FFF2-40B4-BE49-F238E27FC236}">
                <a16:creationId xmlns:a16="http://schemas.microsoft.com/office/drawing/2014/main" id="{1F72C8F7-D1F3-A016-76C8-8787B9729E0A}"/>
              </a:ext>
            </a:extLst>
          </p:cNvPr>
          <p:cNvCxnSpPr>
            <a:cxnSpLocks/>
          </p:cNvCxnSpPr>
          <p:nvPr/>
        </p:nvCxnSpPr>
        <p:spPr>
          <a:xfrm>
            <a:off x="0" y="1678180"/>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F01D42-C204-D8D0-D62D-084FAF5B5EF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F712B895-692F-7EE4-8EF1-805182E46F1F}"/>
              </a:ext>
            </a:extLst>
          </p:cNvPr>
          <p:cNvSpPr txBox="1">
            <a:spLocks/>
          </p:cNvSpPr>
          <p:nvPr/>
        </p:nvSpPr>
        <p:spPr>
          <a:xfrm>
            <a:off x="629644" y="188832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A7E60AD6-CFD0-6C30-B688-657BDE4D632C}"/>
              </a:ext>
            </a:extLst>
          </p:cNvPr>
          <p:cNvSpPr txBox="1">
            <a:spLocks/>
          </p:cNvSpPr>
          <p:nvPr/>
        </p:nvSpPr>
        <p:spPr>
          <a:xfrm>
            <a:off x="629644" y="2381968"/>
            <a:ext cx="457445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Voeg kleine items toe die uw regio weerspiegelen</a:t>
            </a:r>
            <a:r>
              <a:rPr lang="en-GB" sz="2200" dirty="0">
                <a:solidFill>
                  <a:srgbClr val="414141"/>
                </a:solidFill>
              </a:rPr>
              <a:t>: lokale ambachten, planten of historische foto's.</a:t>
            </a:r>
          </a:p>
          <a:p>
            <a:pPr marL="342900" indent="-342900">
              <a:lnSpc>
                <a:spcPts val="2240"/>
              </a:lnSpc>
              <a:buClr>
                <a:srgbClr val="459597"/>
              </a:buClr>
              <a:buFont typeface="Arial" panose="020B0604020202020204" pitchFamily="34" charset="0"/>
              <a:buChar char="•"/>
            </a:pPr>
            <a:r>
              <a:rPr lang="en-GB" sz="2200" b="1" dirty="0">
                <a:solidFill>
                  <a:srgbClr val="414141"/>
                </a:solidFill>
              </a:rPr>
              <a:t>Zorg voor een gastenboek </a:t>
            </a:r>
            <a:r>
              <a:rPr lang="en-GB" sz="2200" dirty="0">
                <a:solidFill>
                  <a:srgbClr val="414141"/>
                </a:solidFill>
              </a:rPr>
              <a:t>waarin bezoekers opmerkingen, tekeningen of reistips kunnen achterlaten.</a:t>
            </a:r>
          </a:p>
          <a:p>
            <a:pPr marL="342900" indent="-342900">
              <a:lnSpc>
                <a:spcPts val="2240"/>
              </a:lnSpc>
              <a:buClr>
                <a:srgbClr val="459597"/>
              </a:buClr>
              <a:buFont typeface="Arial" panose="020B0604020202020204" pitchFamily="34" charset="0"/>
              <a:buChar char="•"/>
            </a:pPr>
            <a:r>
              <a:rPr lang="en-GB" sz="2200" b="1" dirty="0">
                <a:solidFill>
                  <a:srgbClr val="414141"/>
                </a:solidFill>
              </a:rPr>
              <a:t>Pas het aan op basis van wie er komt </a:t>
            </a:r>
            <a:r>
              <a:rPr lang="en-GB" sz="2200" dirty="0">
                <a:solidFill>
                  <a:srgbClr val="414141"/>
                </a:solidFill>
              </a:rPr>
              <a:t>(bijv. gezin met kinderen → kleurplaat en kleurpotloden, </a:t>
            </a:r>
            <a:r>
              <a:rPr lang="en-GB" sz="2200" dirty="0" err="1">
                <a:solidFill>
                  <a:srgbClr val="414141"/>
                </a:solidFill>
              </a:rPr>
              <a:t>zakenreiziger </a:t>
            </a:r>
            <a:r>
              <a:rPr lang="en-GB" sz="2200" dirty="0">
                <a:solidFill>
                  <a:srgbClr val="414141"/>
                </a:solidFill>
              </a:rPr>
              <a:t>→ notitieboekje en pen).</a:t>
            </a:r>
          </a:p>
          <a:p>
            <a:pPr marL="342900" indent="-342900">
              <a:lnSpc>
                <a:spcPts val="2240"/>
              </a:lnSpc>
              <a:buClr>
                <a:srgbClr val="459597"/>
              </a:buClr>
              <a:buFont typeface="Arial" panose="020B0604020202020204" pitchFamily="34" charset="0"/>
              <a:buChar char="•"/>
            </a:pPr>
            <a:r>
              <a:rPr lang="en-GB" sz="2200" b="1" dirty="0">
                <a:solidFill>
                  <a:srgbClr val="414141"/>
                </a:solidFill>
              </a:rPr>
              <a:t>Deel een kort verhaal </a:t>
            </a:r>
            <a:r>
              <a:rPr lang="en-GB" sz="2200" dirty="0">
                <a:solidFill>
                  <a:srgbClr val="414141"/>
                </a:solidFill>
              </a:rPr>
              <a:t>over de ruimte of uw reis als gastheer/gastvrouw.</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546A8E2B-5482-33F9-A945-BADE3B489BD5}"/>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B5F88157-402A-56D8-9B62-7B88DE540D50}"/>
              </a:ext>
            </a:extLst>
          </p:cNvPr>
          <p:cNvSpPr txBox="1">
            <a:spLocks/>
          </p:cNvSpPr>
          <p:nvPr/>
        </p:nvSpPr>
        <p:spPr>
          <a:xfrm>
            <a:off x="6002163" y="2290151"/>
            <a:ext cx="49591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Houd een map of boekje bij met verhalen van gasten, lokale evenementen en kleine verrassingen.</a:t>
            </a:r>
          </a:p>
          <a:p>
            <a:pPr marL="342900" indent="-342900" algn="l">
              <a:lnSpc>
                <a:spcPts val="2340"/>
              </a:lnSpc>
              <a:spcBef>
                <a:spcPts val="0"/>
              </a:spcBef>
              <a:buFont typeface="Arial" panose="020B0604020202020204" pitchFamily="34" charset="0"/>
              <a:buChar char="•"/>
            </a:pPr>
            <a:r>
              <a:rPr lang="en-IE" sz="2200" dirty="0"/>
              <a:t>•Gebruik een welkomstkaart met uw merknaam of een afdrukbaar kaartje met uw gastnaam/logo, als u die heeft.</a:t>
            </a:r>
          </a:p>
          <a:p>
            <a:pPr marL="342900" indent="-342900" algn="l">
              <a:lnSpc>
                <a:spcPts val="2340"/>
              </a:lnSpc>
              <a:spcBef>
                <a:spcPts val="0"/>
              </a:spcBef>
              <a:buFont typeface="Arial" panose="020B0604020202020204" pitchFamily="34" charset="0"/>
              <a:buChar char="•"/>
            </a:pPr>
            <a:r>
              <a:rPr lang="en-IE" sz="2200" dirty="0"/>
              <a:t>•Foto's van eerdere gasten (met toestemming) of bedankbriefjes in een gezellige hoek.</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CC0DDEA-F2F1-B510-0140-75EE2C58BBD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3140316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761A-4671-9653-6EB6-631DEDE4835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A9A6D2E-E147-F2E4-43E2-F1DD665B1FA8}"/>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FA6F0F51-008C-312C-8193-0803B8A4931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A8F2072-8539-9D6F-4D12-BA0E73C41999}"/>
              </a:ext>
            </a:extLst>
          </p:cNvPr>
          <p:cNvSpPr>
            <a:spLocks noGrp="1"/>
          </p:cNvSpPr>
          <p:nvPr>
            <p:ph type="body" sz="quarter" idx="16"/>
          </p:nvPr>
        </p:nvSpPr>
        <p:spPr>
          <a:xfrm>
            <a:off x="4061943" y="318553"/>
            <a:ext cx="6238020" cy="803654"/>
          </a:xfrm>
          <a:prstGeom prst="rect">
            <a:avLst/>
          </a:prstGeom>
        </p:spPr>
        <p:txBody>
          <a:bodyPr/>
          <a:lstStyle/>
          <a:p>
            <a:pPr>
              <a:lnSpc>
                <a:spcPts val="2960"/>
              </a:lnSpc>
            </a:pPr>
            <a:r>
              <a:rPr lang="en-GB" dirty="0"/>
              <a:t>Kalme en professionele omgang met veelvoorkomende problemen van gasten</a:t>
            </a:r>
          </a:p>
          <a:p>
            <a:pPr>
              <a:lnSpc>
                <a:spcPts val="2960"/>
              </a:lnSpc>
            </a:pPr>
            <a:endParaRPr lang="en-GB" sz="2800" dirty="0"/>
          </a:p>
        </p:txBody>
      </p:sp>
      <p:sp>
        <p:nvSpPr>
          <p:cNvPr id="4" name="Text Placeholder 3">
            <a:extLst>
              <a:ext uri="{FF2B5EF4-FFF2-40B4-BE49-F238E27FC236}">
                <a16:creationId xmlns:a16="http://schemas.microsoft.com/office/drawing/2014/main" id="{C2215E06-55DD-6FFB-AFB8-12088E518594}"/>
              </a:ext>
            </a:extLst>
          </p:cNvPr>
          <p:cNvSpPr>
            <a:spLocks noGrp="1"/>
          </p:cNvSpPr>
          <p:nvPr>
            <p:ph type="body" sz="quarter" idx="21"/>
          </p:nvPr>
        </p:nvSpPr>
        <p:spPr>
          <a:xfrm>
            <a:off x="4061943" y="1649329"/>
            <a:ext cx="7036480" cy="3773184"/>
          </a:xfrm>
          <a:prstGeom prst="rect">
            <a:avLst/>
          </a:prstGeom>
        </p:spPr>
        <p:txBody>
          <a:bodyPr lIns="91440" tIns="45720" rIns="91440" bIns="45720" anchor="t"/>
          <a:lstStyle/>
          <a:p>
            <a:pPr>
              <a:lnSpc>
                <a:spcPts val="2340"/>
              </a:lnSpc>
            </a:pPr>
            <a:r>
              <a:rPr lang="en-GB" sz="2000" b="0" i="0" dirty="0">
                <a:effectLst/>
                <a:latin typeface="Calibri"/>
                <a:ea typeface="Calibri"/>
                <a:cs typeface="Calibri"/>
              </a:rPr>
              <a:t>Soms gaan er dingen mis, en dat is niet erg. Late aankomsten, verloren sleutels of ontevreden gasten horen bij het runnen van een accommodatie. Het belangrijkste is om kalm te blijven, beleefd te zijn en het probleem snel op te lossen. </a:t>
            </a:r>
          </a:p>
          <a:p>
            <a:pPr>
              <a:lnSpc>
                <a:spcPts val="2340"/>
              </a:lnSpc>
            </a:pPr>
            <a:endParaRPr lang="en-GB" sz="2000" b="0" i="0" dirty="0">
              <a:effectLst/>
              <a:latin typeface="Calibri"/>
              <a:ea typeface="Calibri"/>
              <a:cs typeface="Calibri"/>
            </a:endParaRPr>
          </a:p>
          <a:p>
            <a:pPr>
              <a:lnSpc>
                <a:spcPts val="2340"/>
              </a:lnSpc>
            </a:pPr>
            <a:r>
              <a:rPr lang="en-GB" sz="2000" b="0" i="0" dirty="0">
                <a:effectLst/>
                <a:latin typeface="Calibri"/>
                <a:ea typeface="Calibri"/>
                <a:cs typeface="Calibri"/>
              </a:rPr>
              <a:t>In dit deel leer je hoe je op een vriendelijke en professionele manier met veelvoorkomende problemen omgaat. Je zult zien dat de meeste gasten gewoon willen dat er naar hen geluisterd wordt en dat ze gerespecteerd worden. Zelfs een kort berichtje of een snelle oplossing kan de situatie al veranderen. Het is ook belangrijk om te weten wanneer je nee moet zeggen – en hoe je dat op een vriendelijke manier kunt doen. Je hoeft niet 24/7 beschikbaar te zijn, maar het helpt wel om voorbereid te zijn. </a:t>
            </a:r>
          </a:p>
          <a:p>
            <a:pPr>
              <a:lnSpc>
                <a:spcPts val="2340"/>
              </a:lnSpc>
            </a:pPr>
            <a:endParaRPr lang="en-GB" sz="2000" b="0" i="0" dirty="0">
              <a:effectLst/>
              <a:latin typeface="Calibri"/>
              <a:ea typeface="Calibri"/>
              <a:cs typeface="Calibri"/>
            </a:endParaRPr>
          </a:p>
          <a:p>
            <a:pPr>
              <a:lnSpc>
                <a:spcPts val="2340"/>
              </a:lnSpc>
            </a:pPr>
            <a:r>
              <a:rPr lang="en-GB" sz="2000" b="0" i="0" dirty="0">
                <a:effectLst/>
                <a:latin typeface="Calibri"/>
                <a:ea typeface="Calibri"/>
                <a:cs typeface="Calibri"/>
              </a:rPr>
              <a:t>In dit gedeelte vindt u praktijkvoorbeelden en eenvoudige reacties die u kunt gebruiken. Als u problemen goed aanpakt, onthouden gasten uw inspanningen, niet alleen het probleem.</a:t>
            </a:r>
          </a:p>
          <a:p>
            <a:pPr>
              <a:lnSpc>
                <a:spcPts val="2340"/>
              </a:lnSpc>
            </a:pPr>
            <a:endParaRPr lang="en-US" sz="2000" dirty="0"/>
          </a:p>
        </p:txBody>
      </p:sp>
      <p:sp>
        <p:nvSpPr>
          <p:cNvPr id="11" name="Slide Number Placeholder 5">
            <a:extLst>
              <a:ext uri="{FF2B5EF4-FFF2-40B4-BE49-F238E27FC236}">
                <a16:creationId xmlns:a16="http://schemas.microsoft.com/office/drawing/2014/main" id="{F9D65DE1-7122-F273-6087-816CDCD3AD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2" name="Picture 1">
            <a:extLst>
              <a:ext uri="{FF2B5EF4-FFF2-40B4-BE49-F238E27FC236}">
                <a16:creationId xmlns:a16="http://schemas.microsoft.com/office/drawing/2014/main" id="{B1C394D8-4177-AB93-ECF8-812303EA7C8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60499"/>
            <a:ext cx="3580276" cy="2659133"/>
          </a:xfrm>
          <a:prstGeom prst="rect">
            <a:avLst/>
          </a:prstGeom>
        </p:spPr>
      </p:pic>
    </p:spTree>
    <p:extLst>
      <p:ext uri="{BB962C8B-B14F-4D97-AF65-F5344CB8AC3E}">
        <p14:creationId xmlns:p14="http://schemas.microsoft.com/office/powerpoint/2010/main" val="80406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9573-AD1A-1B0F-47DE-EAD30AE1B10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DA5037-E982-FBD6-1CDC-D16B0E437CF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6C9BA5EF-F460-FB54-DC71-14AFCABE7B32}"/>
              </a:ext>
            </a:extLst>
          </p:cNvPr>
          <p:cNvSpPr>
            <a:spLocks noGrp="1"/>
          </p:cNvSpPr>
          <p:nvPr>
            <p:ph type="body" sz="quarter" idx="19"/>
          </p:nvPr>
        </p:nvSpPr>
        <p:spPr>
          <a:xfrm>
            <a:off x="423358" y="941779"/>
            <a:ext cx="1197303" cy="385564"/>
          </a:xfrm>
        </p:spPr>
        <p:txBody>
          <a:bodyPr/>
          <a:lstStyle/>
          <a:p>
            <a:r>
              <a:rPr lang="en-US" dirty="0"/>
              <a:t>05</a:t>
            </a:r>
          </a:p>
        </p:txBody>
      </p:sp>
      <p:sp>
        <p:nvSpPr>
          <p:cNvPr id="7" name="Text Placeholder 6">
            <a:extLst>
              <a:ext uri="{FF2B5EF4-FFF2-40B4-BE49-F238E27FC236}">
                <a16:creationId xmlns:a16="http://schemas.microsoft.com/office/drawing/2014/main" id="{F0649533-976E-707D-1308-B40DD360B389}"/>
              </a:ext>
            </a:extLst>
          </p:cNvPr>
          <p:cNvSpPr>
            <a:spLocks noGrp="1"/>
          </p:cNvSpPr>
          <p:nvPr>
            <p:ph type="body" sz="quarter" idx="16"/>
          </p:nvPr>
        </p:nvSpPr>
        <p:spPr>
          <a:xfrm>
            <a:off x="4061943" y="192398"/>
            <a:ext cx="6892928" cy="803654"/>
          </a:xfrm>
          <a:prstGeom prst="rect">
            <a:avLst/>
          </a:prstGeom>
        </p:spPr>
        <p:txBody>
          <a:bodyPr/>
          <a:lstStyle/>
          <a:p>
            <a:pPr>
              <a:lnSpc>
                <a:spcPts val="2960"/>
              </a:lnSpc>
            </a:pPr>
            <a:r>
              <a:rPr lang="en-GB" dirty="0"/>
              <a:t>Beoordelingen, terugkerende bezoekers en aanbevelingen stimuleren</a:t>
            </a:r>
          </a:p>
          <a:p>
            <a:pPr>
              <a:lnSpc>
                <a:spcPts val="2960"/>
              </a:lnSpc>
            </a:pPr>
            <a:endParaRPr lang="en-GB" sz="2800" dirty="0"/>
          </a:p>
        </p:txBody>
      </p:sp>
      <p:sp>
        <p:nvSpPr>
          <p:cNvPr id="4" name="Text Placeholder 3">
            <a:extLst>
              <a:ext uri="{FF2B5EF4-FFF2-40B4-BE49-F238E27FC236}">
                <a16:creationId xmlns:a16="http://schemas.microsoft.com/office/drawing/2014/main" id="{67AC3957-9E0B-2A6B-A7F3-147991E83556}"/>
              </a:ext>
            </a:extLst>
          </p:cNvPr>
          <p:cNvSpPr>
            <a:spLocks noGrp="1"/>
          </p:cNvSpPr>
          <p:nvPr>
            <p:ph type="body" sz="quarter" idx="21"/>
          </p:nvPr>
        </p:nvSpPr>
        <p:spPr>
          <a:xfrm>
            <a:off x="4061943" y="1542408"/>
            <a:ext cx="7036480" cy="3773184"/>
          </a:xfrm>
          <a:prstGeom prst="rect">
            <a:avLst/>
          </a:prstGeom>
        </p:spPr>
        <p:txBody>
          <a:bodyPr lIns="91440" tIns="45720" rIns="91440" bIns="45720" anchor="t"/>
          <a:lstStyle/>
          <a:p>
            <a:pPr>
              <a:lnSpc>
                <a:spcPts val="2340"/>
              </a:lnSpc>
            </a:pPr>
            <a:r>
              <a:rPr lang="en-GB" sz="2000" b="0" i="0" dirty="0">
                <a:effectLst/>
                <a:latin typeface="Calibri"/>
                <a:ea typeface="Calibri"/>
                <a:cs typeface="Calibri"/>
              </a:rPr>
              <a:t>Positieve beoordelingen zijn een van de beste manieren om je hostingbedrijf te laten groeien. De meeste gasten zijn graag bereid een beoordeling achter te laten, ze hebben alleen een kleine herinnering nodig.  Je leert wanneer en hoe je dit op een natuurlijke en beleefde manier kunt vragen. We bespreken ook hoe je je gasten een onvergetelijk verblijf kunt bieden, zodat ze graag terugkomen. Eenvoudige follow-upberichten of bedankjes kunnen helpen om loyaliteit op te bouwen. Je kunt ook kleine extra's of aanbiedingen voor terugkerende gasten toevoegen.</a:t>
            </a:r>
          </a:p>
          <a:p>
            <a:pPr>
              <a:lnSpc>
                <a:spcPts val="2340"/>
              </a:lnSpc>
            </a:pPr>
            <a:br>
              <a:rPr lang="en-GB" sz="2000" b="0" i="0" dirty="0">
                <a:effectLst/>
                <a:latin typeface="Calibri"/>
                <a:ea typeface="Calibri"/>
                <a:cs typeface="Calibri"/>
              </a:rPr>
            </a:br>
            <a:r>
              <a:rPr lang="en-GB" sz="2000" b="0" i="0" dirty="0">
                <a:effectLst/>
                <a:latin typeface="Calibri"/>
                <a:ea typeface="Calibri"/>
                <a:cs typeface="Calibri"/>
              </a:rPr>
              <a:t>Gasten die zich gewaardeerd voelen, vertellen dit vaak aan hun vrienden en familie. Zo werkt mond-tot-mondreclame, en die is erg krachtig. Dit onderdeel helpt je om te groeien zonder geld uit te geven aan advertenties of grote marketingcampagnes.  Vriendelijkheid, kwaliteit en follow-up leiden tot betere beoordelingen en terugkerende boekingen.</a:t>
            </a:r>
          </a:p>
          <a:p>
            <a:pPr>
              <a:lnSpc>
                <a:spcPts val="2340"/>
              </a:lnSpc>
            </a:pPr>
            <a:endParaRPr lang="en-US" sz="2000" dirty="0"/>
          </a:p>
        </p:txBody>
      </p:sp>
      <p:sp>
        <p:nvSpPr>
          <p:cNvPr id="11" name="Slide Number Placeholder 5">
            <a:extLst>
              <a:ext uri="{FF2B5EF4-FFF2-40B4-BE49-F238E27FC236}">
                <a16:creationId xmlns:a16="http://schemas.microsoft.com/office/drawing/2014/main" id="{3FF29B79-F6CC-69F2-5E32-BACE534E66B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pic>
        <p:nvPicPr>
          <p:cNvPr id="2" name="Picture 1">
            <a:extLst>
              <a:ext uri="{FF2B5EF4-FFF2-40B4-BE49-F238E27FC236}">
                <a16:creationId xmlns:a16="http://schemas.microsoft.com/office/drawing/2014/main" id="{07CD9644-393B-ECF1-BC6E-A48BF392F0F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60499"/>
            <a:ext cx="3580276" cy="2659133"/>
          </a:xfrm>
          <a:prstGeom prst="rect">
            <a:avLst/>
          </a:prstGeom>
        </p:spPr>
      </p:pic>
    </p:spTree>
    <p:extLst>
      <p:ext uri="{BB962C8B-B14F-4D97-AF65-F5344CB8AC3E}">
        <p14:creationId xmlns:p14="http://schemas.microsoft.com/office/powerpoint/2010/main" val="977114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Verspreid gelegen hotel </a:t>
            </a:r>
            <a:r>
              <a:rPr lang="en-US" dirty="0" err="1"/>
              <a:t>Jeruzalem</a:t>
            </a:r>
            <a:r>
              <a:rPr lang="en-US" dirty="0"/>
              <a:t>, Slovenië</a:t>
            </a:r>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03259" y="2019050"/>
            <a:ext cx="549418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sl-SI" dirty="0"/>
              <a:t>Een verspreid hotel in Jeruzalem, Slovenië, verbindt verschillende accommodaties, wijnkelders, culinaire hotspots en lokale attracties onder </a:t>
            </a:r>
            <a:r>
              <a:rPr lang="sl-SI" b="1" dirty="0"/>
              <a:t>één gecoördineerde gastervaring. </a:t>
            </a:r>
            <a:r>
              <a:rPr lang="sl-SI" dirty="0"/>
              <a:t>Om het potentieel van dit model volledig te benutten, is het essentieel om lokale belanghebbenden te betrekken bij het creëren van een </a:t>
            </a:r>
            <a:r>
              <a:rPr lang="sl-SI" b="1" dirty="0"/>
              <a:t>multiplicatoreffect </a:t>
            </a:r>
            <a:r>
              <a:rPr lang="sl-SI" dirty="0"/>
              <a:t>door middel van </a:t>
            </a:r>
            <a:r>
              <a:rPr lang="sl-SI" b="1" dirty="0"/>
              <a:t>gezamenlijke promotie en gedeelde waardecreatie</a:t>
            </a:r>
            <a:r>
              <a:rPr lang="sl-SI" dirty="0"/>
              <a:t>. </a:t>
            </a:r>
            <a:r>
              <a:rPr lang="sl-SI" dirty="0">
                <a:ea typeface="Calibri"/>
                <a:cs typeface="Calibri"/>
              </a:rPr>
              <a:t>Bied uw gasten betrouwbare aanbevelingen en verbeter hun loyaliteit.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806467" y="613375"/>
            <a:ext cx="47763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Gastenloyaliteit door eenvoudige acties</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14" y="3045072"/>
            <a:ext cx="5840450" cy="3845012"/>
          </a:xfrm>
          <a:prstGeom prst="rect">
            <a:avLst/>
          </a:prstGeom>
          <a:noFill/>
        </p:spPr>
      </p:pic>
      <p:pic>
        <p:nvPicPr>
          <p:cNvPr id="8" name="Picture Placeholder 10" descr="Slika, ki vsebuje besede drevo, posnetek zaslona, zračna fotografija, hiša&#10;&#10;Vsebina, ustvarjena z UI, morda ni pravilna.">
            <a:extLst>
              <a:ext uri="{FF2B5EF4-FFF2-40B4-BE49-F238E27FC236}">
                <a16:creationId xmlns:a16="http://schemas.microsoft.com/office/drawing/2014/main" id="{F6151F57-843D-B29E-3BB7-82670BD33AF2}"/>
              </a:ext>
            </a:extLst>
          </p:cNvPr>
          <p:cNvPicPr>
            <a:picLocks noChangeAspect="1"/>
          </p:cNvPicPr>
          <p:nvPr/>
        </p:nvPicPr>
        <p:blipFill rotWithShape="1">
          <a:blip r:embed="rId4"/>
          <a:srcRect l="15899" r="1395"/>
          <a:stretch/>
        </p:blipFill>
        <p:spPr>
          <a:xfrm>
            <a:off x="672478" y="3460742"/>
            <a:ext cx="4168464" cy="2363595"/>
          </a:xfrm>
          <a:prstGeom prst="rect">
            <a:avLst/>
          </a:prstGeom>
        </p:spPr>
      </p:pic>
      <p:sp>
        <p:nvSpPr>
          <p:cNvPr id="9" name="Oval 8">
            <a:extLst>
              <a:ext uri="{FF2B5EF4-FFF2-40B4-BE49-F238E27FC236}">
                <a16:creationId xmlns:a16="http://schemas.microsoft.com/office/drawing/2014/main" id="{0198D469-22EE-2FA4-84C5-D2DF047C0BB4}"/>
              </a:ext>
            </a:extLst>
          </p:cNvPr>
          <p:cNvSpPr/>
          <p:nvPr/>
        </p:nvSpPr>
        <p:spPr>
          <a:xfrm>
            <a:off x="3696475" y="2113913"/>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E0B06217-9B47-C642-CCD0-8A870C19B845}"/>
              </a:ext>
            </a:extLst>
          </p:cNvPr>
          <p:cNvSpPr/>
          <p:nvPr/>
        </p:nvSpPr>
        <p:spPr>
          <a:xfrm>
            <a:off x="3694591" y="2099366"/>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5">
                  <a:extLst>
                    <a:ext uri="{A12FA001-AC4F-418D-AE19-62706E023703}">
                      <ahyp:hlinkClr xmlns:ahyp="http://schemas.microsoft.com/office/drawing/2018/hyperlinkcolor" val="tx"/>
                    </a:ext>
                  </a:extLst>
                </a:hlinkClick>
              </a:rPr>
              <a:t>te bekijken</a:t>
            </a:r>
            <a:endParaRPr lang="en-IE" sz="2800" b="1" dirty="0">
              <a:solidFill>
                <a:schemeClr val="bg1"/>
              </a:solidFill>
            </a:endParaRPr>
          </a:p>
        </p:txBody>
      </p:sp>
      <p:sp>
        <p:nvSpPr>
          <p:cNvPr id="11" name="Text Placeholder 5">
            <a:extLst>
              <a:ext uri="{FF2B5EF4-FFF2-40B4-BE49-F238E27FC236}">
                <a16:creationId xmlns:a16="http://schemas.microsoft.com/office/drawing/2014/main" id="{20A245A7-F68A-C0C2-6B17-39B40A74C9B9}"/>
              </a:ext>
            </a:extLst>
          </p:cNvPr>
          <p:cNvSpPr txBox="1">
            <a:spLocks/>
          </p:cNvSpPr>
          <p:nvPr/>
        </p:nvSpPr>
        <p:spPr>
          <a:xfrm>
            <a:off x="4627433" y="5303262"/>
            <a:ext cx="2953721" cy="452458"/>
          </a:xfrm>
          <a:prstGeom prst="rect">
            <a:avLst/>
          </a:prstGeom>
          <a:solidFill>
            <a:srgbClr val="EC7C69"/>
          </a:solidFill>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latin typeface="Calibri"/>
                <a:ea typeface="Calibri"/>
                <a:cs typeface="Calibri"/>
              </a:rPr>
              <a:t>Fotocredits: Verspreid hotel </a:t>
            </a:r>
            <a:r>
              <a:rPr lang="en-GB" sz="1200" dirty="0" err="1">
                <a:solidFill>
                  <a:schemeClr val="bg1"/>
                </a:solidFill>
                <a:latin typeface="Calibri"/>
                <a:ea typeface="Calibri"/>
                <a:cs typeface="Calibri"/>
              </a:rPr>
              <a:t>Jeruzalem</a:t>
            </a:r>
            <a:endParaRPr lang="en-GB" sz="1200" dirty="0">
              <a:solidFill>
                <a:schemeClr val="bg1"/>
              </a:solidFill>
              <a:latin typeface="Calibri"/>
              <a:ea typeface="Calibri"/>
              <a:cs typeface="Calibri"/>
            </a:endParaRPr>
          </a:p>
        </p:txBody>
      </p:sp>
    </p:spTree>
    <p:extLst>
      <p:ext uri="{BB962C8B-B14F-4D97-AF65-F5344CB8AC3E}">
        <p14:creationId xmlns:p14="http://schemas.microsoft.com/office/powerpoint/2010/main" val="407494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Picture Placeholder 9" descr="A red camper parked in front of a building&#10;&#10;AI-generated content may be incorrect.">
            <a:extLst>
              <a:ext uri="{FF2B5EF4-FFF2-40B4-BE49-F238E27FC236}">
                <a16:creationId xmlns:a16="http://schemas.microsoft.com/office/drawing/2014/main" id="{EF945E19-6E8C-F843-67D4-2F2206D89D78}"/>
              </a:ext>
            </a:extLst>
          </p:cNvPr>
          <p:cNvPicPr>
            <a:picLocks noGrp="1" noChangeAspect="1"/>
          </p:cNvPicPr>
          <p:nvPr>
            <p:ph type="pic" sz="quarter" idx="19"/>
          </p:nvPr>
        </p:nvPicPr>
        <p:blipFill>
          <a:blip r:embed="rId2"/>
          <a:srcRect t="3695" b="3695"/>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536482"/>
            <a:ext cx="5015940" cy="3066422"/>
          </a:xfrm>
        </p:spPr>
        <p:txBody>
          <a:bodyPr>
            <a:noAutofit/>
          </a:bodyPr>
          <a:lstStyle/>
          <a:p>
            <a:pPr>
              <a:lnSpc>
                <a:spcPts val="3900"/>
              </a:lnSpc>
            </a:pPr>
            <a:r>
              <a:rPr lang="en-GB" sz="4000" b="1" dirty="0"/>
              <a:t>Sectie 1 </a:t>
            </a:r>
          </a:p>
          <a:p>
            <a:pPr>
              <a:lnSpc>
                <a:spcPts val="3900"/>
              </a:lnSpc>
            </a:pPr>
            <a:endParaRPr lang="en-GB" sz="4000" dirty="0"/>
          </a:p>
          <a:p>
            <a:pPr>
              <a:lnSpc>
                <a:spcPts val="3900"/>
              </a:lnSpc>
            </a:pPr>
            <a:r>
              <a:rPr lang="en-GB" sz="4000" dirty="0"/>
              <a:t>Beheer van het gasttraject - voor, tijdens en na het verblijf</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Module 5 </a:t>
            </a:r>
            <a:r>
              <a:rPr lang="en-IE" sz="5000" dirty="0"/>
              <a:t>(Deel 1)</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5 (Deel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1696426"/>
          </a:xfrm>
          <a:prstGeom prst="rect">
            <a:avLst/>
          </a:prstGeom>
          <a:noFill/>
        </p:spPr>
        <p:txBody>
          <a:bodyPr wrap="square" rtlCol="0">
            <a:spAutoFit/>
          </a:bodyPr>
          <a:lstStyle/>
          <a:p>
            <a:pPr algn="ctr">
              <a:lnSpc>
                <a:spcPts val="2520"/>
              </a:lnSpc>
            </a:pPr>
            <a:r>
              <a:rPr lang="en-IE" sz="2400" b="1" dirty="0">
                <a:solidFill>
                  <a:srgbClr val="459597"/>
                </a:solidFill>
              </a:rPr>
              <a:t>Deel 1: </a:t>
            </a:r>
            <a:r>
              <a:rPr lang="en-IE" sz="2400" dirty="0">
                <a:solidFill>
                  <a:srgbClr val="414141"/>
                </a:solidFill>
              </a:rPr>
              <a:t>Het beheer van het gasttraject - Voor, tijdens </a:t>
            </a:r>
          </a:p>
          <a:p>
            <a:pPr algn="ctr">
              <a:lnSpc>
                <a:spcPts val="2520"/>
              </a:lnSpc>
            </a:pPr>
            <a:r>
              <a:rPr lang="en-IE" sz="2400" dirty="0">
                <a:solidFill>
                  <a:srgbClr val="414141"/>
                </a:solidFill>
              </a:rPr>
              <a:t>en na het verblijf</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5 (Deel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2658228"/>
          </a:xfrm>
          <a:prstGeom prst="rect">
            <a:avLst/>
          </a:prstGeom>
          <a:noFill/>
        </p:spPr>
        <p:txBody>
          <a:bodyPr wrap="square" rtlCol="0">
            <a:spAutoFit/>
          </a:bodyPr>
          <a:lstStyle/>
          <a:p>
            <a:pPr algn="ctr">
              <a:lnSpc>
                <a:spcPts val="2520"/>
              </a:lnSpc>
            </a:pPr>
            <a:r>
              <a:rPr lang="en-IE" sz="2400" b="1" dirty="0">
                <a:solidFill>
                  <a:srgbClr val="EC7C69"/>
                </a:solidFill>
              </a:rPr>
              <a:t>Deel 2: </a:t>
            </a:r>
            <a:r>
              <a:rPr lang="en-IE" sz="2400" dirty="0">
                <a:solidFill>
                  <a:srgbClr val="414141"/>
                </a:solidFill>
              </a:rPr>
              <a:t>Tools en systemen voor efficiënte bedrijfsvoering</a:t>
            </a:r>
          </a:p>
          <a:p>
            <a:pPr algn="ctr">
              <a:lnSpc>
                <a:spcPts val="2520"/>
              </a:lnSpc>
            </a:pPr>
            <a:endParaRPr lang="en-IE" sz="2400" dirty="0">
              <a:solidFill>
                <a:srgbClr val="414141"/>
              </a:solidFill>
            </a:endParaRPr>
          </a:p>
          <a:p>
            <a:pPr algn="ctr">
              <a:lnSpc>
                <a:spcPts val="2520"/>
              </a:lnSpc>
            </a:pPr>
            <a:r>
              <a:rPr lang="en-IE" sz="2400" b="1" dirty="0">
                <a:solidFill>
                  <a:srgbClr val="EC7C69"/>
                </a:solidFill>
              </a:rPr>
              <a:t>Deel 3: </a:t>
            </a:r>
            <a:r>
              <a:rPr lang="en-IE" sz="2400" dirty="0">
                <a:solidFill>
                  <a:srgbClr val="414141"/>
                </a:solidFill>
              </a:rPr>
              <a:t>Slim groeien</a:t>
            </a:r>
          </a:p>
          <a:p>
            <a:pPr algn="ctr">
              <a:lnSpc>
                <a:spcPts val="2520"/>
              </a:lnSpc>
            </a:pPr>
            <a:r>
              <a:rPr lang="en-IE" sz="2400" dirty="0">
                <a:solidFill>
                  <a:srgbClr val="414141"/>
                </a:solidFill>
              </a:rPr>
              <a:t> - Partnerschappen, upsells en langetermijnplanning</a:t>
            </a:r>
          </a:p>
          <a:p>
            <a:pPr algn="ctr">
              <a:lnSpc>
                <a:spcPts val="2520"/>
              </a:lnSpc>
            </a:pPr>
            <a:endParaRPr lang="en-IE"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Označba mesta slike 9" descr="Slika, ki vsebuje besede na prostem, stavba, rastlina, drevo&#10;&#10;Vsebina, ustvarjena z UI, morda ni pravilna.">
            <a:extLst>
              <a:ext uri="{FF2B5EF4-FFF2-40B4-BE49-F238E27FC236}">
                <a16:creationId xmlns:a16="http://schemas.microsoft.com/office/drawing/2014/main" id="{BBBE35DE-C03A-D589-F473-D21CD7188ED5}"/>
              </a:ext>
            </a:extLst>
          </p:cNvPr>
          <p:cNvPicPr>
            <a:picLocks noGrp="1" noChangeAspect="1"/>
          </p:cNvPicPr>
          <p:nvPr>
            <p:ph type="pic" sz="quarter" idx="19"/>
          </p:nvPr>
        </p:nvPicPr>
        <p:blipFill>
          <a:blip r:embed="rId2"/>
          <a:srcRect l="2084" r="2084"/>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Het beheer van het gastenverblijf - voor, tijdens en na het verblijf</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Deel 1</a:t>
            </a:r>
            <a:endParaRPr lang="en-GB" sz="6600" b="1"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Het beheer van het gastenverblijf – voor, tijdens en na het verblijf</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091553" y="4455381"/>
            <a:ext cx="7429278"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U leert hoe u duidelijk communiceert, persoonlijke accenten toevoegt die uw stijl en locatie weerspiegelen, en veelvoorkomende problemen kalm en professioneel afhandelt. Het doel is om gasten het gevoel te geven dat er voor hen gezorgd wordt, wat leidt tot meer positieve beoordelingen, terugkerende gasten en aanbevelingen. Door u te concentreren op elke fase van de gastenreis, kunt u vertrouwen opbouwen en een onvergetelijk verblijf creëren.</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3354242"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In dit deel leert u hoe u een soepele en gastvrije ervaring voor uw gasten kunt creëren, vanaf het moment dat ze boeken tot na hun vertrek. </a:t>
            </a:r>
            <a:endParaRPr lang="en-IE" dirty="0"/>
          </a:p>
        </p:txBody>
      </p:sp>
      <p:pic>
        <p:nvPicPr>
          <p:cNvPr id="8" name="Picture Placeholder 7" descr="A hand opening a hotel room door&#10;&#10;AI-generated content may be incorrect.">
            <a:extLst>
              <a:ext uri="{FF2B5EF4-FFF2-40B4-BE49-F238E27FC236}">
                <a16:creationId xmlns:a16="http://schemas.microsoft.com/office/drawing/2014/main" id="{51F9242A-D916-0D2D-FD2B-F2D692F53A48}"/>
              </a:ext>
            </a:extLst>
          </p:cNvPr>
          <p:cNvPicPr>
            <a:picLocks noGrp="1" noChangeAspect="1"/>
          </p:cNvPicPr>
          <p:nvPr>
            <p:ph type="pic" sz="quarter" idx="67"/>
          </p:nvPr>
        </p:nvPicPr>
        <p:blipFill>
          <a:blip r:embed="rId2"/>
          <a:srcRect t="647" b="647"/>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5" y="307773"/>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Inleiding - Het gasttraject beheren – voor, tijdens en na het verblijf</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De ervaring van elke gast begint op het moment dat ze je advertentie vinden en gaat door tot na hun vertrek. Een goede gastenreis bestaat uit kleine stappen: de boeking, de aankomst, het verblijf zelf en de follow-up nadat ze naar huis zijn gegaan. Bij elke stap heb je de kans om gasten zich welkom, veilig en verzorgd te laten voelen. </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In dit gedeelte leert u hoe u duidelijk kunt communiceren, persoonlijke accenten kunt toevoegen die uw stijl en de omgeving weerspiegelen, en problemen rustig en professioneel kunt oplossen. U leert ook eenvoudige manieren om goede beoordelingen te krijgen, gasten aan te moedigen om terug te komen en hen aan te zetten om u aan anderen aan te bevelen. Als u de volledige gastenreis goed beheert, bouwt u vertrouwen op, creëert u mooie herinneringen voor uw gasten en laat u uw bedrijf in de loop van de tijd groeien.</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Bron: </a:t>
            </a:r>
            <a:r>
              <a:rPr lang="en-US" dirty="0" err="1">
                <a:solidFill>
                  <a:srgbClr val="459597"/>
                </a:solidFill>
              </a:rPr>
              <a:t>Booking.com </a:t>
            </a:r>
            <a:r>
              <a:rPr lang="en-US" dirty="0">
                <a:solidFill>
                  <a:srgbClr val="459597"/>
                </a:solidFill>
              </a:rPr>
              <a:t>Partner Hub – "Geweldige gastervaringen bieden"</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C397-5D33-5EF5-B62A-9C10A6E4DD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78F2A95-22F0-0A77-B0ED-D1DE9773DEF0}"/>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Gastreis</a:t>
            </a:r>
          </a:p>
        </p:txBody>
      </p:sp>
      <p:cxnSp>
        <p:nvCxnSpPr>
          <p:cNvPr id="2" name="Straight Connector 1">
            <a:extLst>
              <a:ext uri="{FF2B5EF4-FFF2-40B4-BE49-F238E27FC236}">
                <a16:creationId xmlns:a16="http://schemas.microsoft.com/office/drawing/2014/main" id="{E5308BA8-BD73-2509-C914-B25EAC3313BB}"/>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7506D4EB-4806-FF78-CFF1-128FD64BBD8A}"/>
              </a:ext>
            </a:extLst>
          </p:cNvPr>
          <p:cNvGraphicFramePr>
            <a:graphicFrameLocks noGrp="1"/>
          </p:cNvGraphicFramePr>
          <p:nvPr>
            <p:extLst>
              <p:ext uri="{D42A27DB-BD31-4B8C-83A1-F6EECF244321}">
                <p14:modId xmlns:p14="http://schemas.microsoft.com/office/powerpoint/2010/main" val="4002876322"/>
              </p:ext>
            </p:extLst>
          </p:nvPr>
        </p:nvGraphicFramePr>
        <p:xfrm>
          <a:off x="494860" y="1345788"/>
          <a:ext cx="11082097" cy="4219608"/>
        </p:xfrm>
        <a:graphic>
          <a:graphicData uri="http://schemas.openxmlformats.org/drawingml/2006/table">
            <a:tbl>
              <a:tblPr firstRow="1" bandRow="1">
                <a:tableStyleId>{5C22544A-7EE6-4342-B048-85BDC9FD1C3A}</a:tableStyleId>
              </a:tblPr>
              <a:tblGrid>
                <a:gridCol w="1463491">
                  <a:extLst>
                    <a:ext uri="{9D8B030D-6E8A-4147-A177-3AD203B41FA5}">
                      <a16:colId xmlns:a16="http://schemas.microsoft.com/office/drawing/2014/main" val="1886933163"/>
                    </a:ext>
                  </a:extLst>
                </a:gridCol>
                <a:gridCol w="1307034">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385262">
                  <a:extLst>
                    <a:ext uri="{9D8B030D-6E8A-4147-A177-3AD203B41FA5}">
                      <a16:colId xmlns:a16="http://schemas.microsoft.com/office/drawing/2014/main" val="1178434084"/>
                    </a:ext>
                  </a:extLst>
                </a:gridCol>
                <a:gridCol w="1385262">
                  <a:extLst>
                    <a:ext uri="{9D8B030D-6E8A-4147-A177-3AD203B41FA5}">
                      <a16:colId xmlns:a16="http://schemas.microsoft.com/office/drawing/2014/main" val="2270773007"/>
                    </a:ext>
                  </a:extLst>
                </a:gridCol>
                <a:gridCol w="1232972">
                  <a:extLst>
                    <a:ext uri="{9D8B030D-6E8A-4147-A177-3AD203B41FA5}">
                      <a16:colId xmlns:a16="http://schemas.microsoft.com/office/drawing/2014/main" val="2044698918"/>
                    </a:ext>
                  </a:extLst>
                </a:gridCol>
                <a:gridCol w="1306286">
                  <a:extLst>
                    <a:ext uri="{9D8B030D-6E8A-4147-A177-3AD203B41FA5}">
                      <a16:colId xmlns:a16="http://schemas.microsoft.com/office/drawing/2014/main" val="926010109"/>
                    </a:ext>
                  </a:extLst>
                </a:gridCol>
                <a:gridCol w="1616528">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Fasen van de gastreis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Inspiratie en onderzoek</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en-IE" sz="1900" dirty="0">
                          <a:solidFill>
                            <a:schemeClr val="bg1"/>
                          </a:solidFill>
                          <a:latin typeface="Calibri" panose="020F0502020204030204" pitchFamily="34" charset="0"/>
                          <a:cs typeface="Calibri" panose="020F0502020204030204" pitchFamily="34" charset="0"/>
                        </a:rPr>
                        <a:t>Boekingen</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Planning vóór aankomst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Inchecken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Uitchecken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Beoordeling en na het 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Motivatiefactoren en pijnpunten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Maak een lijst van de motivatoren en pijnpunten van uw gasten voor elke fase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in 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voor 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in 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a:t>
                      </a:r>
                      <a:r>
                        <a:rPr lang="en-IE" sz="1700" b="0" i="0" u="none" strike="noStrike" noProof="0" dirty="0">
                          <a:solidFill>
                            <a:srgbClr val="414141"/>
                          </a:solidFill>
                          <a:latin typeface="Calibri" panose="020F0502020204030204" pitchFamily="34" charset="0"/>
                          <a:cs typeface="Calibri" panose="020F0502020204030204" pitchFamily="34" charset="0"/>
                        </a:rPr>
                        <a:t>in </a:t>
                      </a:r>
                      <a:r>
                        <a:rPr lang="sl-SI" sz="1700" b="0" i="0" u="none" strike="noStrike" noProof="0" dirty="0">
                          <a:solidFill>
                            <a:srgbClr val="414141"/>
                          </a:solidFill>
                          <a:latin typeface="Calibri" panose="020F0502020204030204" pitchFamily="34" charset="0"/>
                          <a:cs typeface="Calibri" panose="020F0502020204030204" pitchFamily="34" charset="0"/>
                        </a:rPr>
                        <a:t>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in 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Maak een lijst van de motivatoren en pijnpunten van uw gasten in elke fase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3229714294"/>
                  </a:ext>
                </a:extLst>
              </a:tr>
              <a:tr h="1008032">
                <a:tc>
                  <a:txBody>
                    <a:bodyPr/>
                    <a:lstStyle/>
                    <a:p>
                      <a:pPr>
                        <a:lnSpc>
                          <a:spcPts val="1960"/>
                        </a:lnSpc>
                      </a:pPr>
                      <a:r>
                        <a:rPr lang="sl-SI" sz="1900" b="1" err="1">
                          <a:solidFill>
                            <a:srgbClr val="459597"/>
                          </a:solidFill>
                          <a:latin typeface="Calibri" panose="020F0502020204030204" pitchFamily="34" charset="0"/>
                          <a:cs typeface="Calibri" panose="020F0502020204030204" pitchFamily="34" charset="0"/>
                        </a:rPr>
                        <a:t>Contactmomenten</a:t>
                      </a:r>
                      <a:endParaRPr lang="sl-SI" sz="1900" b="1">
                        <a:solidFill>
                          <a:srgbClr val="459597"/>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Mond-tot-mondreclame, sociale media, OTA-vermeldingen, influencers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OTA's</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e-mails</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klantenondersteuning</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uw website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E-mail, herinneringen, klantenservice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Toegankelijkheid, tijdige check-in, staat van de kamer, (hotel)personeel, diensten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Kwaliteit van het verblijf, toiletartikelen, (hotel)personeel, activiteiten, contact tijdens het 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(hotel)personeel, uitcheckservices, e-mail</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Sociale bijeenkomsten, e-mailherinneringen en communicatie na het 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124543049"/>
                  </a:ext>
                </a:extLst>
              </a:tr>
            </a:tbl>
          </a:graphicData>
        </a:graphic>
      </p:graphicFrame>
      <p:pic>
        <p:nvPicPr>
          <p:cNvPr id="5" name="Picture 4">
            <a:extLst>
              <a:ext uri="{FF2B5EF4-FFF2-40B4-BE49-F238E27FC236}">
                <a16:creationId xmlns:a16="http://schemas.microsoft.com/office/drawing/2014/main" id="{0DAB13F7-55D0-A973-A1D5-83F342E962F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8488" y="4760014"/>
            <a:ext cx="3580276" cy="2659133"/>
          </a:xfrm>
          <a:prstGeom prst="rect">
            <a:avLst/>
          </a:prstGeom>
        </p:spPr>
      </p:pic>
      <p:sp>
        <p:nvSpPr>
          <p:cNvPr id="6" name="Slide Number Placeholder 5">
            <a:extLst>
              <a:ext uri="{FF2B5EF4-FFF2-40B4-BE49-F238E27FC236}">
                <a16:creationId xmlns:a16="http://schemas.microsoft.com/office/drawing/2014/main" id="{78E17BB3-AE15-A1F2-3E8A-7ADDBA1691A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653632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C978-5247-8561-CD71-6CA22367C73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B50580-04D8-5AF1-5AB5-AA0F6CE9B1C9}"/>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Gastreis</a:t>
            </a:r>
          </a:p>
        </p:txBody>
      </p:sp>
      <p:cxnSp>
        <p:nvCxnSpPr>
          <p:cNvPr id="2" name="Straight Connector 1">
            <a:extLst>
              <a:ext uri="{FF2B5EF4-FFF2-40B4-BE49-F238E27FC236}">
                <a16:creationId xmlns:a16="http://schemas.microsoft.com/office/drawing/2014/main" id="{B40FB76C-8F8D-1DA4-0DE0-3E4A758C8AD4}"/>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6F3C65A4-91CD-3669-A688-FED18BC4249E}"/>
              </a:ext>
            </a:extLst>
          </p:cNvPr>
          <p:cNvGraphicFramePr>
            <a:graphicFrameLocks noGrp="1"/>
          </p:cNvGraphicFramePr>
          <p:nvPr>
            <p:extLst>
              <p:ext uri="{D42A27DB-BD31-4B8C-83A1-F6EECF244321}">
                <p14:modId xmlns:p14="http://schemas.microsoft.com/office/powerpoint/2010/main" val="3930830342"/>
              </p:ext>
            </p:extLst>
          </p:nvPr>
        </p:nvGraphicFramePr>
        <p:xfrm>
          <a:off x="494860" y="1345788"/>
          <a:ext cx="11082097" cy="3477420"/>
        </p:xfrm>
        <a:graphic>
          <a:graphicData uri="http://schemas.openxmlformats.org/drawingml/2006/table">
            <a:tbl>
              <a:tblPr firstRow="1" bandRow="1">
                <a:tableStyleId>{5C22544A-7EE6-4342-B048-85BDC9FD1C3A}</a:tableStyleId>
              </a:tblPr>
              <a:tblGrid>
                <a:gridCol w="1463491">
                  <a:extLst>
                    <a:ext uri="{9D8B030D-6E8A-4147-A177-3AD203B41FA5}">
                      <a16:colId xmlns:a16="http://schemas.microsoft.com/office/drawing/2014/main" val="1886933163"/>
                    </a:ext>
                  </a:extLst>
                </a:gridCol>
                <a:gridCol w="1307034">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385262">
                  <a:extLst>
                    <a:ext uri="{9D8B030D-6E8A-4147-A177-3AD203B41FA5}">
                      <a16:colId xmlns:a16="http://schemas.microsoft.com/office/drawing/2014/main" val="1178434084"/>
                    </a:ext>
                  </a:extLst>
                </a:gridCol>
                <a:gridCol w="1385262">
                  <a:extLst>
                    <a:ext uri="{9D8B030D-6E8A-4147-A177-3AD203B41FA5}">
                      <a16:colId xmlns:a16="http://schemas.microsoft.com/office/drawing/2014/main" val="2270773007"/>
                    </a:ext>
                  </a:extLst>
                </a:gridCol>
                <a:gridCol w="1385262">
                  <a:extLst>
                    <a:ext uri="{9D8B030D-6E8A-4147-A177-3AD203B41FA5}">
                      <a16:colId xmlns:a16="http://schemas.microsoft.com/office/drawing/2014/main" val="2044698918"/>
                    </a:ext>
                  </a:extLst>
                </a:gridCol>
                <a:gridCol w="1385262">
                  <a:extLst>
                    <a:ext uri="{9D8B030D-6E8A-4147-A177-3AD203B41FA5}">
                      <a16:colId xmlns:a16="http://schemas.microsoft.com/office/drawing/2014/main" val="926010109"/>
                    </a:ext>
                  </a:extLst>
                </a:gridCol>
                <a:gridCol w="1385262">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Fasen van de gastreis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Inspiratie en onderzoek</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en-IE" sz="1900" dirty="0">
                          <a:solidFill>
                            <a:schemeClr val="bg1"/>
                          </a:solidFill>
                          <a:latin typeface="Calibri" panose="020F0502020204030204" pitchFamily="34" charset="0"/>
                          <a:cs typeface="Calibri" panose="020F0502020204030204" pitchFamily="34" charset="0"/>
                        </a:rPr>
                        <a:t>Boekingen</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Planning vóór aankomst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Inchecken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Uitchecken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Beoordeling en na het 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Acties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Bekijk uw online </a:t>
                      </a:r>
                      <a:r>
                        <a:rPr lang="sl-SI" sz="1700">
                          <a:solidFill>
                            <a:srgbClr val="414141"/>
                          </a:solidFill>
                          <a:latin typeface="Calibri" panose="020F0502020204030204" pitchFamily="34" charset="0"/>
                          <a:cs typeface="Calibri" panose="020F0502020204030204" pitchFamily="34" charset="0"/>
                        </a:rPr>
                        <a:t>beoordeling, </a:t>
                      </a:r>
                      <a:r>
                        <a:rPr lang="sl-SI" sz="1700" err="1">
                          <a:solidFill>
                            <a:srgbClr val="414141"/>
                          </a:solidFill>
                          <a:latin typeface="Calibri" panose="020F0502020204030204" pitchFamily="34" charset="0"/>
                          <a:cs typeface="Calibri" panose="020F0502020204030204" pitchFamily="34" charset="0"/>
                        </a:rPr>
                        <a:t>OTA-vermeldingen</a:t>
                      </a:r>
                      <a:r>
                        <a:rPr lang="sl-SI" sz="1700">
                          <a:solidFill>
                            <a:srgbClr val="414141"/>
                          </a:solidFill>
                          <a:latin typeface="Calibri" panose="020F0502020204030204" pitchFamily="34" charset="0"/>
                          <a:cs typeface="Calibri" panose="020F0502020204030204" pitchFamily="34" charset="0"/>
                        </a:rPr>
                        <a:t>, sociale </a:t>
                      </a:r>
                      <a:r>
                        <a:rPr lang="sl-SI" sz="1700" err="1">
                          <a:solidFill>
                            <a:srgbClr val="414141"/>
                          </a:solidFill>
                          <a:latin typeface="Calibri" panose="020F0502020204030204" pitchFamily="34" charset="0"/>
                          <a:cs typeface="Calibri" panose="020F0502020204030204" pitchFamily="34" charset="0"/>
                        </a:rPr>
                        <a:t>media en resultaten van enquêtes na het verblijf</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Bepaal waar </a:t>
                      </a:r>
                      <a:r>
                        <a:rPr lang="sl-SI" sz="1700">
                          <a:solidFill>
                            <a:srgbClr val="414141"/>
                          </a:solidFill>
                          <a:latin typeface="Calibri" panose="020F0502020204030204" pitchFamily="34" charset="0"/>
                          <a:cs typeface="Calibri" panose="020F0502020204030204" pitchFamily="34" charset="0"/>
                        </a:rPr>
                        <a:t>u wilt adverteren, </a:t>
                      </a:r>
                      <a:r>
                        <a:rPr lang="sl-SI" sz="1700" err="1">
                          <a:solidFill>
                            <a:srgbClr val="414141"/>
                          </a:solidFill>
                          <a:latin typeface="Calibri" panose="020F0502020204030204" pitchFamily="34" charset="0"/>
                          <a:cs typeface="Calibri" panose="020F0502020204030204" pitchFamily="34" charset="0"/>
                        </a:rPr>
                        <a:t>evalueer uw e-mailmarketingstrategie en klantenservicebeoordelingen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Bekijk uw communicatie met gasten en anticipeer op veelgestelde vragen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Controleer uw beoordelingen en kijk of uw hotel gemakkelijk bereikbaar is. Evalueer uw communicatie met gasten.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Voer een </a:t>
                      </a:r>
                      <a:r>
                        <a:rPr lang="en-US" sz="1700" dirty="0">
                          <a:solidFill>
                            <a:srgbClr val="414141"/>
                          </a:solidFill>
                          <a:latin typeface="Calibri" panose="020F0502020204030204" pitchFamily="34" charset="0"/>
                          <a:cs typeface="Calibri" panose="020F0502020204030204" pitchFamily="34" charset="0"/>
                        </a:rPr>
                        <a:t>gezondheidscontrole</a:t>
                      </a:r>
                      <a:r>
                        <a:rPr lang="sl-SI" sz="1700" dirty="0">
                          <a:solidFill>
                            <a:srgbClr val="414141"/>
                          </a:solidFill>
                          <a:latin typeface="Calibri" panose="020F0502020204030204" pitchFamily="34" charset="0"/>
                          <a:cs typeface="Calibri" panose="020F0502020204030204" pitchFamily="34" charset="0"/>
                        </a:rPr>
                        <a:t> uit </a:t>
                      </a:r>
                      <a:r>
                        <a:rPr lang="en-US" sz="1700" dirty="0">
                          <a:solidFill>
                            <a:srgbClr val="414141"/>
                          </a:solidFill>
                          <a:latin typeface="Calibri" panose="020F0502020204030204" pitchFamily="34" charset="0"/>
                          <a:cs typeface="Calibri" panose="020F0502020204030204" pitchFamily="34" charset="0"/>
                        </a:rPr>
                        <a:t>van uw kamers, communicatie en </a:t>
                      </a:r>
                      <a:r>
                        <a:rPr lang="sl-SI" sz="1700" dirty="0">
                          <a:solidFill>
                            <a:srgbClr val="414141"/>
                          </a:solidFill>
                          <a:latin typeface="Calibri" panose="020F0502020204030204" pitchFamily="34" charset="0"/>
                          <a:cs typeface="Calibri" panose="020F0502020204030204" pitchFamily="34" charset="0"/>
                        </a:rPr>
                        <a:t>personeel. Verkoop meer en verbeter uw technologische voorzieningen.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Bekijk het uitcheckproces </a:t>
                      </a:r>
                      <a:r>
                        <a:rPr lang="sl-SI" sz="1700" b="0" i="0" u="none" strike="noStrike" noProof="0" dirty="0">
                          <a:solidFill>
                            <a:srgbClr val="414141"/>
                          </a:solidFill>
                          <a:latin typeface="Calibri" panose="020F0502020204030204" pitchFamily="34" charset="0"/>
                          <a:cs typeface="Calibri" panose="020F0502020204030204" pitchFamily="34" charset="0"/>
                        </a:rPr>
                        <a:t>en de antwoorden op enquêtes na het verblijf. </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Analyseer de feedback, lees en beantwoord online beoordelingen en ontwikkel een strategie om na het verblijf contact te houden met gasten.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403744945"/>
                  </a:ext>
                </a:extLst>
              </a:tr>
            </a:tbl>
          </a:graphicData>
        </a:graphic>
      </p:graphicFrame>
      <p:pic>
        <p:nvPicPr>
          <p:cNvPr id="5" name="Picture 4">
            <a:extLst>
              <a:ext uri="{FF2B5EF4-FFF2-40B4-BE49-F238E27FC236}">
                <a16:creationId xmlns:a16="http://schemas.microsoft.com/office/drawing/2014/main" id="{D9391D41-C166-90EA-30FD-4B8E0E0A51F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8488" y="4760014"/>
            <a:ext cx="3580276" cy="2659133"/>
          </a:xfrm>
          <a:prstGeom prst="rect">
            <a:avLst/>
          </a:prstGeom>
        </p:spPr>
      </p:pic>
      <p:sp>
        <p:nvSpPr>
          <p:cNvPr id="6" name="Slide Number Placeholder 5">
            <a:extLst>
              <a:ext uri="{FF2B5EF4-FFF2-40B4-BE49-F238E27FC236}">
                <a16:creationId xmlns:a16="http://schemas.microsoft.com/office/drawing/2014/main" id="{0ABD8E9B-5419-B1BF-0F66-76C3A243EE9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109186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dirty="0"/>
              <a:t>De volledige gastervaring ontwerpen</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Een goede gastheer zijn betekent nadenken over de volledige reis van de gast, niet alleen over het verblijf zelf. Gasten beginnen zich een mening te vormen vanaf het moment dat ze je advertentie zien. Duidelijke informatie, vriendelijke berichten en een soepel boekingsproces helpen allemaal om een goede eerste indruk te maken. Bij aankomst moeten ze zich welkom voelen en weten wat ze kunnen verwachten.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Tijdens hun verblijf kunnen comfort en kleine, behulpzame details echt het verschil maken. Na hun vertrek kan een vriendelijk berichtje of bedankje een blijvende indruk achterlaten. Deze volledige reis bouwt vertrouwen op en maakt het waarschijnlijker dat gasten terugkomen. In dit deel leer je hoe je elke stap van de reis zorgvuldig kunt plannen. Je hoeft niet perfect te zijn, maar wel consistent, vriendelijk en attent. </a:t>
            </a:r>
          </a:p>
          <a:p>
            <a:pPr>
              <a:lnSpc>
                <a:spcPts val="2340"/>
              </a:lnSpc>
            </a:pPr>
            <a:r>
              <a:rPr lang="en-GB" b="0" i="0" dirty="0">
                <a:effectLst/>
                <a:latin typeface="Calibri"/>
                <a:ea typeface="Calibri"/>
                <a:cs typeface="Calibri"/>
              </a:rPr>
              <a:t>Een goed ontworpen gastervaring maakt uw accommodatie memorabel en uw beoordelingen sterker.</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E6C5-A9A5-9B79-8F03-7761411236E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290928-246F-0D58-19F7-B5194F6C7240}"/>
              </a:ext>
            </a:extLst>
          </p:cNvPr>
          <p:cNvSpPr txBox="1">
            <a:spLocks/>
          </p:cNvSpPr>
          <p:nvPr/>
        </p:nvSpPr>
        <p:spPr>
          <a:xfrm>
            <a:off x="629645" y="307773"/>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Inzicht in het gasttraject: </a:t>
            </a:r>
          </a:p>
          <a:p>
            <a:pPr>
              <a:lnSpc>
                <a:spcPts val="3720"/>
              </a:lnSpc>
            </a:pPr>
            <a:r>
              <a:rPr lang="en-US" dirty="0"/>
              <a:t>voor, tijdens en na</a:t>
            </a:r>
          </a:p>
          <a:p>
            <a:pPr>
              <a:lnSpc>
                <a:spcPts val="3720"/>
              </a:lnSpc>
            </a:pPr>
            <a:endParaRPr lang="en-US" dirty="0"/>
          </a:p>
        </p:txBody>
      </p:sp>
      <p:cxnSp>
        <p:nvCxnSpPr>
          <p:cNvPr id="10" name="Straight Connector 9">
            <a:extLst>
              <a:ext uri="{FF2B5EF4-FFF2-40B4-BE49-F238E27FC236}">
                <a16:creationId xmlns:a16="http://schemas.microsoft.com/office/drawing/2014/main" id="{C00B059D-C657-74D8-17C8-3CBBB8EA71F6}"/>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67AEC1-E051-6220-7055-7814DF99F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17022490-C0E6-1FA4-19A5-99A11DEFDAA7}"/>
              </a:ext>
            </a:extLst>
          </p:cNvPr>
          <p:cNvSpPr txBox="1">
            <a:spLocks/>
          </p:cNvSpPr>
          <p:nvPr/>
        </p:nvSpPr>
        <p:spPr>
          <a:xfrm>
            <a:off x="631166" y="168905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7D721EB9-3E10-CB97-ABBA-8CBC5BD27CAE}"/>
              </a:ext>
            </a:extLst>
          </p:cNvPr>
          <p:cNvSpPr txBox="1">
            <a:spLocks/>
          </p:cNvSpPr>
          <p:nvPr/>
        </p:nvSpPr>
        <p:spPr>
          <a:xfrm>
            <a:off x="653780" y="2268204"/>
            <a:ext cx="54422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Voor het verblijf: </a:t>
            </a:r>
            <a:r>
              <a:rPr lang="en-GB" sz="2200" dirty="0">
                <a:solidFill>
                  <a:srgbClr val="414141"/>
                </a:solidFill>
              </a:rPr>
              <a:t>Zorg ervoor dat uw advertentie duidelijk, volledig en eerlijk is (foto's, locatie, huisregels, incheckinformatie). Stuur na de boeking een welkomstbericht met praktische details en een warme toon.</a:t>
            </a:r>
          </a:p>
          <a:p>
            <a:pPr marL="342900" indent="-342900">
              <a:lnSpc>
                <a:spcPts val="2240"/>
              </a:lnSpc>
              <a:buClr>
                <a:srgbClr val="459597"/>
              </a:buClr>
              <a:buFont typeface="Arial" panose="020B0604020202020204" pitchFamily="34" charset="0"/>
              <a:buChar char="•"/>
            </a:pPr>
            <a:r>
              <a:rPr lang="en-GB" sz="2200" b="1" dirty="0">
                <a:solidFill>
                  <a:srgbClr val="EC7C69"/>
                </a:solidFill>
              </a:rPr>
              <a:t>Tijdens het verblijf: </a:t>
            </a:r>
            <a:r>
              <a:rPr lang="en-GB" sz="2200" dirty="0">
                <a:solidFill>
                  <a:srgbClr val="414141"/>
                </a:solidFill>
              </a:rPr>
              <a:t>Zorg ervoor dat de ruimte schoon, comfortabel en goed voorbereid is. Bied een korte gedrukte of digitale welkomstgids aan met lokale tips en huisinstructies.</a:t>
            </a:r>
          </a:p>
          <a:p>
            <a:pPr marL="342900" indent="-342900">
              <a:lnSpc>
                <a:spcPts val="2240"/>
              </a:lnSpc>
              <a:buClr>
                <a:srgbClr val="459597"/>
              </a:buClr>
              <a:buFont typeface="Arial" panose="020B0604020202020204" pitchFamily="34" charset="0"/>
              <a:buChar char="•"/>
            </a:pPr>
            <a:r>
              <a:rPr lang="en-GB" sz="2200" b="1" dirty="0">
                <a:solidFill>
                  <a:srgbClr val="EC7C69"/>
                </a:solidFill>
              </a:rPr>
              <a:t>Na het verblijf: </a:t>
            </a:r>
            <a:r>
              <a:rPr lang="en-GB" sz="2200" dirty="0">
                <a:solidFill>
                  <a:srgbClr val="414141"/>
                </a:solidFill>
              </a:rPr>
              <a:t>Stuur een beleefd bedankbericht, vraag of alles goed is gegaan en nodig de gast vriendelijk uit om een beoordeling achter te laten.</a:t>
            </a:r>
          </a:p>
          <a:p>
            <a:pPr>
              <a:lnSpc>
                <a:spcPts val="2240"/>
              </a:lnSpc>
            </a:pPr>
            <a:endParaRPr lang="en-US" sz="2200" dirty="0">
              <a:solidFill>
                <a:srgbClr val="414141"/>
              </a:solidFill>
            </a:endParaRPr>
          </a:p>
        </p:txBody>
      </p:sp>
      <p:sp>
        <p:nvSpPr>
          <p:cNvPr id="16" name="Freeform 15">
            <a:extLst>
              <a:ext uri="{FF2B5EF4-FFF2-40B4-BE49-F238E27FC236}">
                <a16:creationId xmlns:a16="http://schemas.microsoft.com/office/drawing/2014/main" id="{7E1CAE27-A87B-2F70-145F-E9B6C2E819B3}"/>
              </a:ext>
            </a:extLst>
          </p:cNvPr>
          <p:cNvSpPr/>
          <p:nvPr/>
        </p:nvSpPr>
        <p:spPr>
          <a:xfrm rot="5400000" flipH="1">
            <a:off x="6476707" y="1997218"/>
            <a:ext cx="4975609" cy="4791681"/>
          </a:xfrm>
          <a:custGeom>
            <a:avLst/>
            <a:gdLst>
              <a:gd name="connsiteX0" fmla="*/ 4975609 w 4975609"/>
              <a:gd name="connsiteY0" fmla="*/ 4393516 h 4791681"/>
              <a:gd name="connsiteX1" fmla="*/ 4975609 w 4975609"/>
              <a:gd name="connsiteY1" fmla="*/ 3860024 h 4791681"/>
              <a:gd name="connsiteX2" fmla="*/ 4975609 w 4975609"/>
              <a:gd name="connsiteY2" fmla="*/ 3778871 h 4791681"/>
              <a:gd name="connsiteX3" fmla="*/ 4975609 w 4975609"/>
              <a:gd name="connsiteY3" fmla="*/ 3245380 h 4791681"/>
              <a:gd name="connsiteX4" fmla="*/ 4975609 w 4975609"/>
              <a:gd name="connsiteY4" fmla="*/ 1148136 h 4791681"/>
              <a:gd name="connsiteX5" fmla="*/ 4975609 w 4975609"/>
              <a:gd name="connsiteY5" fmla="*/ 614644 h 4791681"/>
              <a:gd name="connsiteX6" fmla="*/ 4975609 w 4975609"/>
              <a:gd name="connsiteY6" fmla="*/ 533493 h 4791681"/>
              <a:gd name="connsiteX7" fmla="*/ 4975609 w 4975609"/>
              <a:gd name="connsiteY7" fmla="*/ 1 h 4791681"/>
              <a:gd name="connsiteX8" fmla="*/ 4467295 w 4975609"/>
              <a:gd name="connsiteY8" fmla="*/ 1 h 4791681"/>
              <a:gd name="connsiteX9" fmla="*/ 4336668 w 4975609"/>
              <a:gd name="connsiteY9" fmla="*/ 1 h 4791681"/>
              <a:gd name="connsiteX10" fmla="*/ 4132442 w 4975609"/>
              <a:gd name="connsiteY10" fmla="*/ 1 h 4791681"/>
              <a:gd name="connsiteX11" fmla="*/ 3828354 w 4975609"/>
              <a:gd name="connsiteY11" fmla="*/ 1 h 4791681"/>
              <a:gd name="connsiteX12" fmla="*/ 3624128 w 4975609"/>
              <a:gd name="connsiteY12" fmla="*/ 1 h 4791681"/>
              <a:gd name="connsiteX13" fmla="*/ 3493501 w 4975609"/>
              <a:gd name="connsiteY13" fmla="*/ 1 h 4791681"/>
              <a:gd name="connsiteX14" fmla="*/ 2985187 w 4975609"/>
              <a:gd name="connsiteY14" fmla="*/ 1 h 4791681"/>
              <a:gd name="connsiteX15" fmla="*/ 2499688 w 4975609"/>
              <a:gd name="connsiteY15" fmla="*/ 1 h 4791681"/>
              <a:gd name="connsiteX16" fmla="*/ 2499688 w 4975609"/>
              <a:gd name="connsiteY16" fmla="*/ 0 h 4791681"/>
              <a:gd name="connsiteX17" fmla="*/ 1991374 w 4975609"/>
              <a:gd name="connsiteY17" fmla="*/ 0 h 4791681"/>
              <a:gd name="connsiteX18" fmla="*/ 1860747 w 4975609"/>
              <a:gd name="connsiteY18" fmla="*/ 0 h 4791681"/>
              <a:gd name="connsiteX19" fmla="*/ 1656522 w 4975609"/>
              <a:gd name="connsiteY19" fmla="*/ 0 h 4791681"/>
              <a:gd name="connsiteX20" fmla="*/ 1352433 w 4975609"/>
              <a:gd name="connsiteY20" fmla="*/ 0 h 4791681"/>
              <a:gd name="connsiteX21" fmla="*/ 1148208 w 4975609"/>
              <a:gd name="connsiteY21" fmla="*/ 0 h 4791681"/>
              <a:gd name="connsiteX22" fmla="*/ 1017580 w 4975609"/>
              <a:gd name="connsiteY22" fmla="*/ 0 h 4791681"/>
              <a:gd name="connsiteX23" fmla="*/ 509267 w 4975609"/>
              <a:gd name="connsiteY23" fmla="*/ 0 h 4791681"/>
              <a:gd name="connsiteX24" fmla="*/ 303738 w 4975609"/>
              <a:gd name="connsiteY24" fmla="*/ 0 h 4791681"/>
              <a:gd name="connsiteX25" fmla="*/ 1 w 4975609"/>
              <a:gd name="connsiteY25" fmla="*/ 0 h 4791681"/>
              <a:gd name="connsiteX26" fmla="*/ 1 w 4975609"/>
              <a:gd name="connsiteY26" fmla="*/ 292645 h 4791681"/>
              <a:gd name="connsiteX27" fmla="*/ 1 w 4975609"/>
              <a:gd name="connsiteY27" fmla="*/ 800958 h 4791681"/>
              <a:gd name="connsiteX28" fmla="*/ 1 w 4975609"/>
              <a:gd name="connsiteY28" fmla="*/ 1006487 h 4791681"/>
              <a:gd name="connsiteX29" fmla="*/ 1 w 4975609"/>
              <a:gd name="connsiteY29" fmla="*/ 1514800 h 4791681"/>
              <a:gd name="connsiteX30" fmla="*/ 1 w 4975609"/>
              <a:gd name="connsiteY30" fmla="*/ 1645428 h 4791681"/>
              <a:gd name="connsiteX31" fmla="*/ 1 w 4975609"/>
              <a:gd name="connsiteY31" fmla="*/ 1849654 h 4791681"/>
              <a:gd name="connsiteX32" fmla="*/ 1 w 4975609"/>
              <a:gd name="connsiteY32" fmla="*/ 2153742 h 4791681"/>
              <a:gd name="connsiteX33" fmla="*/ 1 w 4975609"/>
              <a:gd name="connsiteY33" fmla="*/ 2357967 h 4791681"/>
              <a:gd name="connsiteX34" fmla="*/ 1 w 4975609"/>
              <a:gd name="connsiteY34" fmla="*/ 2488594 h 4791681"/>
              <a:gd name="connsiteX35" fmla="*/ 1 w 4975609"/>
              <a:gd name="connsiteY35" fmla="*/ 2996908 h 4791681"/>
              <a:gd name="connsiteX36" fmla="*/ 0 w 4975609"/>
              <a:gd name="connsiteY36" fmla="*/ 2996908 h 4791681"/>
              <a:gd name="connsiteX37" fmla="*/ 0 w 4975609"/>
              <a:gd name="connsiteY37" fmla="*/ 3482407 h 4791681"/>
              <a:gd name="connsiteX38" fmla="*/ 0 w 4975609"/>
              <a:gd name="connsiteY38" fmla="*/ 3990721 h 4791681"/>
              <a:gd name="connsiteX39" fmla="*/ 0 w 4975609"/>
              <a:gd name="connsiteY39" fmla="*/ 4121348 h 4791681"/>
              <a:gd name="connsiteX40" fmla="*/ 0 w 4975609"/>
              <a:gd name="connsiteY40" fmla="*/ 4325574 h 4791681"/>
              <a:gd name="connsiteX41" fmla="*/ 0 w 4975609"/>
              <a:gd name="connsiteY41" fmla="*/ 4629662 h 4791681"/>
              <a:gd name="connsiteX42" fmla="*/ 0 w 4975609"/>
              <a:gd name="connsiteY42" fmla="*/ 4791681 h 4791681"/>
              <a:gd name="connsiteX43" fmla="*/ 54440 w 4975609"/>
              <a:gd name="connsiteY43" fmla="*/ 4791681 h 4791681"/>
              <a:gd name="connsiteX44" fmla="*/ 54443 w 4975609"/>
              <a:gd name="connsiteY44" fmla="*/ 4791681 h 4791681"/>
              <a:gd name="connsiteX45" fmla="*/ 303738 w 4975609"/>
              <a:gd name="connsiteY45" fmla="*/ 4791681 h 4791681"/>
              <a:gd name="connsiteX46" fmla="*/ 562753 w 4975609"/>
              <a:gd name="connsiteY46" fmla="*/ 4791681 h 4791681"/>
              <a:gd name="connsiteX47" fmla="*/ 562757 w 4975609"/>
              <a:gd name="connsiteY47" fmla="*/ 4791681 h 4791681"/>
              <a:gd name="connsiteX48" fmla="*/ 693381 w 4975609"/>
              <a:gd name="connsiteY48" fmla="*/ 4791681 h 4791681"/>
              <a:gd name="connsiteX49" fmla="*/ 693384 w 4975609"/>
              <a:gd name="connsiteY49" fmla="*/ 4791681 h 4791681"/>
              <a:gd name="connsiteX50" fmla="*/ 897606 w 4975609"/>
              <a:gd name="connsiteY50" fmla="*/ 4791681 h 4791681"/>
              <a:gd name="connsiteX51" fmla="*/ 897609 w 4975609"/>
              <a:gd name="connsiteY51" fmla="*/ 4791681 h 4791681"/>
              <a:gd name="connsiteX52" fmla="*/ 1201694 w 4975609"/>
              <a:gd name="connsiteY52" fmla="*/ 4791681 h 4791681"/>
              <a:gd name="connsiteX53" fmla="*/ 1201698 w 4975609"/>
              <a:gd name="connsiteY53" fmla="*/ 4791681 h 4791681"/>
              <a:gd name="connsiteX54" fmla="*/ 1405920 w 4975609"/>
              <a:gd name="connsiteY54" fmla="*/ 4791681 h 4791681"/>
              <a:gd name="connsiteX55" fmla="*/ 1405923 w 4975609"/>
              <a:gd name="connsiteY55" fmla="*/ 4791681 h 4791681"/>
              <a:gd name="connsiteX56" fmla="*/ 1536547 w 4975609"/>
              <a:gd name="connsiteY56" fmla="*/ 4791681 h 4791681"/>
              <a:gd name="connsiteX57" fmla="*/ 1536551 w 4975609"/>
              <a:gd name="connsiteY57" fmla="*/ 4791681 h 4791681"/>
              <a:gd name="connsiteX58" fmla="*/ 2044861 w 4975609"/>
              <a:gd name="connsiteY58" fmla="*/ 4791681 h 4791681"/>
              <a:gd name="connsiteX59" fmla="*/ 2044864 w 4975609"/>
              <a:gd name="connsiteY59" fmla="*/ 4791681 h 4791681"/>
              <a:gd name="connsiteX60" fmla="*/ 2530358 w 4975609"/>
              <a:gd name="connsiteY60" fmla="*/ 4791681 h 4791681"/>
              <a:gd name="connsiteX61" fmla="*/ 3038672 w 4975609"/>
              <a:gd name="connsiteY61" fmla="*/ 4791681 h 4791681"/>
              <a:gd name="connsiteX62" fmla="*/ 3169300 w 4975609"/>
              <a:gd name="connsiteY62" fmla="*/ 4791681 h 4791681"/>
              <a:gd name="connsiteX63" fmla="*/ 3373525 w 4975609"/>
              <a:gd name="connsiteY63" fmla="*/ 4791681 h 4791681"/>
              <a:gd name="connsiteX64" fmla="*/ 3677614 w 4975609"/>
              <a:gd name="connsiteY64" fmla="*/ 4791681 h 4791681"/>
              <a:gd name="connsiteX65" fmla="*/ 3881838 w 4975609"/>
              <a:gd name="connsiteY65" fmla="*/ 4791681 h 4791681"/>
              <a:gd name="connsiteX66" fmla="*/ 4012467 w 4975609"/>
              <a:gd name="connsiteY66" fmla="*/ 4791681 h 4791681"/>
              <a:gd name="connsiteX67" fmla="*/ 4520781 w 4975609"/>
              <a:gd name="connsiteY67" fmla="*/ 4791681 h 4791681"/>
              <a:gd name="connsiteX68" fmla="*/ 4975609 w 4975609"/>
              <a:gd name="connsiteY68" fmla="*/ 4393516 h 47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75609" h="4791681">
                <a:moveTo>
                  <a:pt x="4975609" y="4393516"/>
                </a:moveTo>
                <a:lnTo>
                  <a:pt x="4975609" y="3860024"/>
                </a:lnTo>
                <a:lnTo>
                  <a:pt x="4975609" y="3778871"/>
                </a:lnTo>
                <a:lnTo>
                  <a:pt x="4975609" y="3245380"/>
                </a:lnTo>
                <a:lnTo>
                  <a:pt x="4975609" y="1148136"/>
                </a:lnTo>
                <a:lnTo>
                  <a:pt x="4975609" y="614644"/>
                </a:lnTo>
                <a:lnTo>
                  <a:pt x="4975609" y="533493"/>
                </a:lnTo>
                <a:lnTo>
                  <a:pt x="4975609" y="1"/>
                </a:lnTo>
                <a:lnTo>
                  <a:pt x="4467295" y="1"/>
                </a:lnTo>
                <a:lnTo>
                  <a:pt x="4336668" y="1"/>
                </a:lnTo>
                <a:lnTo>
                  <a:pt x="4132442" y="1"/>
                </a:lnTo>
                <a:lnTo>
                  <a:pt x="3828354" y="1"/>
                </a:lnTo>
                <a:lnTo>
                  <a:pt x="3624128" y="1"/>
                </a:lnTo>
                <a:lnTo>
                  <a:pt x="3493501" y="1"/>
                </a:lnTo>
                <a:lnTo>
                  <a:pt x="2985187" y="1"/>
                </a:lnTo>
                <a:lnTo>
                  <a:pt x="2499688" y="1"/>
                </a:lnTo>
                <a:lnTo>
                  <a:pt x="2499688" y="0"/>
                </a:lnTo>
                <a:lnTo>
                  <a:pt x="1991374" y="0"/>
                </a:lnTo>
                <a:lnTo>
                  <a:pt x="1860747" y="0"/>
                </a:lnTo>
                <a:lnTo>
                  <a:pt x="1656522" y="0"/>
                </a:lnTo>
                <a:lnTo>
                  <a:pt x="1352433" y="0"/>
                </a:lnTo>
                <a:lnTo>
                  <a:pt x="1148208" y="0"/>
                </a:lnTo>
                <a:lnTo>
                  <a:pt x="1017580" y="0"/>
                </a:lnTo>
                <a:lnTo>
                  <a:pt x="509267" y="0"/>
                </a:lnTo>
                <a:lnTo>
                  <a:pt x="303738" y="0"/>
                </a:lnTo>
                <a:lnTo>
                  <a:pt x="1" y="0"/>
                </a:lnTo>
                <a:lnTo>
                  <a:pt x="1" y="292645"/>
                </a:lnTo>
                <a:lnTo>
                  <a:pt x="1" y="800958"/>
                </a:lnTo>
                <a:lnTo>
                  <a:pt x="1" y="1006487"/>
                </a:lnTo>
                <a:lnTo>
                  <a:pt x="1" y="1514800"/>
                </a:lnTo>
                <a:lnTo>
                  <a:pt x="1" y="1645428"/>
                </a:lnTo>
                <a:lnTo>
                  <a:pt x="1" y="1849654"/>
                </a:lnTo>
                <a:lnTo>
                  <a:pt x="1" y="2153742"/>
                </a:lnTo>
                <a:lnTo>
                  <a:pt x="1" y="2357967"/>
                </a:lnTo>
                <a:lnTo>
                  <a:pt x="1" y="2488594"/>
                </a:lnTo>
                <a:lnTo>
                  <a:pt x="1" y="2996908"/>
                </a:lnTo>
                <a:lnTo>
                  <a:pt x="0" y="2996908"/>
                </a:lnTo>
                <a:lnTo>
                  <a:pt x="0" y="3482407"/>
                </a:lnTo>
                <a:lnTo>
                  <a:pt x="0" y="3990721"/>
                </a:lnTo>
                <a:lnTo>
                  <a:pt x="0" y="4121348"/>
                </a:lnTo>
                <a:lnTo>
                  <a:pt x="0" y="4325574"/>
                </a:lnTo>
                <a:lnTo>
                  <a:pt x="0" y="4629662"/>
                </a:lnTo>
                <a:lnTo>
                  <a:pt x="0" y="4791681"/>
                </a:lnTo>
                <a:lnTo>
                  <a:pt x="54440" y="4791681"/>
                </a:lnTo>
                <a:lnTo>
                  <a:pt x="54443" y="4791681"/>
                </a:lnTo>
                <a:lnTo>
                  <a:pt x="303738" y="4791681"/>
                </a:lnTo>
                <a:lnTo>
                  <a:pt x="562753" y="4791681"/>
                </a:lnTo>
                <a:lnTo>
                  <a:pt x="562757" y="4791681"/>
                </a:lnTo>
                <a:lnTo>
                  <a:pt x="693381" y="4791681"/>
                </a:lnTo>
                <a:lnTo>
                  <a:pt x="693384" y="4791681"/>
                </a:lnTo>
                <a:lnTo>
                  <a:pt x="897606" y="4791681"/>
                </a:lnTo>
                <a:lnTo>
                  <a:pt x="897609" y="4791681"/>
                </a:lnTo>
                <a:lnTo>
                  <a:pt x="1201694" y="4791681"/>
                </a:lnTo>
                <a:lnTo>
                  <a:pt x="1201698" y="4791681"/>
                </a:lnTo>
                <a:lnTo>
                  <a:pt x="1405920" y="4791681"/>
                </a:lnTo>
                <a:lnTo>
                  <a:pt x="1405923" y="4791681"/>
                </a:lnTo>
                <a:lnTo>
                  <a:pt x="1536547" y="4791681"/>
                </a:lnTo>
                <a:lnTo>
                  <a:pt x="1536551" y="4791681"/>
                </a:lnTo>
                <a:lnTo>
                  <a:pt x="2044861" y="4791681"/>
                </a:lnTo>
                <a:lnTo>
                  <a:pt x="2044864" y="4791681"/>
                </a:lnTo>
                <a:lnTo>
                  <a:pt x="2530358" y="4791681"/>
                </a:lnTo>
                <a:lnTo>
                  <a:pt x="3038672" y="4791681"/>
                </a:lnTo>
                <a:lnTo>
                  <a:pt x="3169300" y="4791681"/>
                </a:lnTo>
                <a:lnTo>
                  <a:pt x="3373525" y="4791681"/>
                </a:lnTo>
                <a:lnTo>
                  <a:pt x="3677614" y="4791681"/>
                </a:lnTo>
                <a:lnTo>
                  <a:pt x="3881838" y="4791681"/>
                </a:lnTo>
                <a:lnTo>
                  <a:pt x="4012467" y="4791681"/>
                </a:lnTo>
                <a:lnTo>
                  <a:pt x="4520781" y="4791681"/>
                </a:lnTo>
                <a:cubicBezTo>
                  <a:pt x="4772799" y="4791681"/>
                  <a:pt x="4975609" y="4612831"/>
                  <a:pt x="4975609" y="439351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A60F3232-0FF6-F44C-C5CF-37594F5C00E5}"/>
              </a:ext>
            </a:extLst>
          </p:cNvPr>
          <p:cNvSpPr txBox="1">
            <a:spLocks/>
          </p:cNvSpPr>
          <p:nvPr/>
        </p:nvSpPr>
        <p:spPr>
          <a:xfrm>
            <a:off x="6946132" y="2268204"/>
            <a:ext cx="41090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Gebruik platforms zoals Airbnb of het berichtensysteem </a:t>
            </a:r>
            <a:r>
              <a:rPr lang="en-IE" sz="2200" dirty="0" err="1"/>
              <a:t>van Booking.com </a:t>
            </a:r>
            <a:r>
              <a:rPr lang="en-IE" sz="2200" dirty="0"/>
              <a:t>of andere Property Management Systems om welkomst- en follow-upberichten te automatiseren.</a:t>
            </a:r>
          </a:p>
          <a:p>
            <a:pPr marL="342900" indent="-342900" algn="l">
              <a:lnSpc>
                <a:spcPts val="2340"/>
              </a:lnSpc>
              <a:spcBef>
                <a:spcPts val="0"/>
              </a:spcBef>
              <a:buFont typeface="Arial" panose="020B0604020202020204" pitchFamily="34" charset="0"/>
              <a:buChar char="•"/>
            </a:pPr>
            <a:r>
              <a:rPr lang="en-IE" sz="2200" dirty="0"/>
              <a:t>Maak een korte checklist om alle punten van het gastenverblijf te behandelen.</a:t>
            </a:r>
          </a:p>
          <a:p>
            <a:pPr marL="342900" indent="-342900" algn="l">
              <a:lnSpc>
                <a:spcPts val="2340"/>
              </a:lnSpc>
              <a:spcBef>
                <a:spcPts val="0"/>
              </a:spcBef>
              <a:buFont typeface="Arial" panose="020B0604020202020204" pitchFamily="34" charset="0"/>
              <a:buChar char="•"/>
            </a:pPr>
            <a:r>
              <a:rPr lang="en-IE" sz="2200" dirty="0"/>
              <a:t>Voeg een mini-tijdlijn met 'wat te verwachten' toe aan de bevestigingsmail van de boeking.</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3243983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88cd1c382af0251bcf90e612a21e93a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5c85ac75a791f3f0689bc7f91c0f6e91"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8D5973-FA4C-48C9-A9DC-2A007A0B9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835</TotalTime>
  <Words>2353</Words>
  <Application>Microsoft Office PowerPoint</Application>
  <PresentationFormat>Widescreen</PresentationFormat>
  <Paragraphs>192</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docId:4E0E788FDEFCADB0073F37C84FA80A06</cp:keywords>
  <cp:lastModifiedBy>Laura Magan (MMS,Ireland)</cp:lastModifiedBy>
  <cp:revision>103</cp:revision>
  <dcterms:created xsi:type="dcterms:W3CDTF">2020-10-14T13:32:04Z</dcterms:created>
  <dcterms:modified xsi:type="dcterms:W3CDTF">2026-02-12T18:39:12Z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