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30"/>
  </p:notesMasterIdLst>
  <p:sldIdLst>
    <p:sldId id="7694" r:id="rId5"/>
    <p:sldId id="4303" r:id="rId6"/>
    <p:sldId id="6455" r:id="rId7"/>
    <p:sldId id="6456" r:id="rId8"/>
    <p:sldId id="6459" r:id="rId9"/>
    <p:sldId id="6473" r:id="rId10"/>
    <p:sldId id="6478" r:id="rId11"/>
    <p:sldId id="7703" r:id="rId12"/>
    <p:sldId id="6475" r:id="rId13"/>
    <p:sldId id="7704" r:id="rId14"/>
    <p:sldId id="7705" r:id="rId15"/>
    <p:sldId id="7706" r:id="rId16"/>
    <p:sldId id="7707" r:id="rId17"/>
    <p:sldId id="6494" r:id="rId18"/>
    <p:sldId id="7712" r:id="rId19"/>
    <p:sldId id="7709" r:id="rId20"/>
    <p:sldId id="7710" r:id="rId21"/>
    <p:sldId id="7711" r:id="rId22"/>
    <p:sldId id="7716" r:id="rId23"/>
    <p:sldId id="7721" r:id="rId24"/>
    <p:sldId id="7722" r:id="rId25"/>
    <p:sldId id="6442" r:id="rId26"/>
    <p:sldId id="7733" r:id="rId27"/>
    <p:sldId id="7734" r:id="rId28"/>
    <p:sldId id="77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6F7FA"/>
    <a:srgbClr val="64AFAF"/>
    <a:srgbClr val="000000"/>
    <a:srgbClr val="82CCCA"/>
    <a:srgbClr val="E5BEAC"/>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4A74C-A0BE-3446-2FD4-07909D925B8F}" v="2" dt="2026-02-05T13:29:47.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7"/>
    <p:restoredTop sz="94963"/>
  </p:normalViewPr>
  <p:slideViewPr>
    <p:cSldViewPr snapToGrid="0">
      <p:cViewPr varScale="1">
        <p:scale>
          <a:sx n="103" d="100"/>
          <a:sy n="103" d="100"/>
        </p:scale>
        <p:origin x="516" y="102"/>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artan Bollason - HOL" userId="S::kjartan@holar.is::1445eabb-cb7d-4a40-93f8-3a9d43ef6b96" providerId="AD" clId="Web-{AD34A74C-A0BE-3446-2FD4-07909D925B8F}"/>
    <pc:docChg chg="modSld">
      <pc:chgData name="Kjartan Bollason - HOL" userId="S::kjartan@holar.is::1445eabb-cb7d-4a40-93f8-3a9d43ef6b96" providerId="AD" clId="Web-{AD34A74C-A0BE-3446-2FD4-07909D925B8F}" dt="2026-02-05T13:29:41.684" v="0" actId="20577"/>
      <pc:docMkLst>
        <pc:docMk/>
      </pc:docMkLst>
      <pc:sldChg chg="modSp">
        <pc:chgData name="Kjartan Bollason - HOL" userId="S::kjartan@holar.is::1445eabb-cb7d-4a40-93f8-3a9d43ef6b96" providerId="AD" clId="Web-{AD34A74C-A0BE-3446-2FD4-07909D925B8F}" dt="2026-02-05T13:29:41.684" v="0" actId="20577"/>
        <pc:sldMkLst>
          <pc:docMk/>
          <pc:sldMk cId="3485903554" sldId="7727"/>
        </pc:sldMkLst>
        <pc:spChg chg="mod">
          <ac:chgData name="Kjartan Bollason - HOL" userId="S::kjartan@holar.is::1445eabb-cb7d-4a40-93f8-3a9d43ef6b96" providerId="AD" clId="Web-{AD34A74C-A0BE-3446-2FD4-07909D925B8F}" dt="2026-02-05T13:29:41.684" v="0" actId="20577"/>
          <ac:spMkLst>
            <pc:docMk/>
            <pc:sldMk cId="3485903554" sldId="7727"/>
            <ac:spMk id="8" creationId="{D8A7E27B-F74D-B0A3-FF1C-E034786200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2052822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creativecommons.org/licenses/by-sa/4.0/?ref=chooser-v1"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B4272A-6EE2-62D3-4365-4025207B24DE}"/>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60EF47CB-04DD-D033-DCC9-4E72E1DF2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40D211A5-5F33-B5D4-17C3-8CC2AFB0C57E}"/>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BAA51C89-5E9D-B998-50ED-3C1B8DD2641A}"/>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ED04A3F5-4F83-07C0-CCE7-917EE1DEC1DB}"/>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6CB862F-8CF5-112E-5763-E4A02AF7F4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9858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0F1CAF7-971F-D013-8154-8BC280AD9800}"/>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3B42103-4B46-92D7-7AC9-6B044989048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40E95E7-065C-AC9A-04B7-40D24C599AD7}"/>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5FCE8B7-C42E-745B-63C4-DA539467A05C}"/>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E7FE36-5013-28A7-2998-4B74509C1AF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6B072C65-DFD4-AB58-D31E-E6A223062CB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CF53EF6-B07E-DE37-83B6-1C152B5B4E9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F41B0A29-35C0-434C-76C9-0F7323A54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B241814-A8EC-0ABE-D081-BC4CD0F220C4}"/>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29" name="Group 28">
            <a:extLst>
              <a:ext uri="{FF2B5EF4-FFF2-40B4-BE49-F238E27FC236}">
                <a16:creationId xmlns:a16="http://schemas.microsoft.com/office/drawing/2014/main" id="{153FE9C0-FD1E-63DE-E9F0-5509F3ADF82B}"/>
              </a:ext>
            </a:extLst>
          </p:cNvPr>
          <p:cNvGrpSpPr/>
          <p:nvPr userDrawn="1"/>
        </p:nvGrpSpPr>
        <p:grpSpPr>
          <a:xfrm>
            <a:off x="441852" y="5691396"/>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07C74B60-439F-B8B8-6A12-4A46414B7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38D7BD95-1F36-9AEE-0B2B-EE79143669DA}"/>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54096A87-8118-35F8-7DB4-E37DC5A93859}"/>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6D6F7164-F7FA-C8B1-14E3-90A5BE61532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022ECBFC-D4CC-4ADE-4C0A-D68630EB5F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51097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F6881A3-FFC2-0E1C-84F4-79DC653D20E9}"/>
              </a:ext>
            </a:extLst>
          </p:cNvPr>
          <p:cNvSpPr/>
          <p:nvPr userDrawn="1"/>
        </p:nvSpPr>
        <p:spPr>
          <a:xfrm>
            <a:off x="130914" y="0"/>
            <a:ext cx="6359126"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F25C264-E2FC-B144-B921-83A5E87812D5}"/>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E752BE40-AB4C-1E89-1520-F244709C4358}"/>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A0999013-7299-8D31-470E-F0804BD1716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77080455-523A-02AE-A875-49091818C9C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35331E4A-42FE-F0A9-E478-F9E044474A1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39ACFB92-5027-F9D7-188C-0A560227920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6590C9CD-C708-196C-841A-E2CA5EA7E04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CFA13C7-28D5-74EF-3960-CAD9DC3A5EC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333B8C1A-104F-50F7-DF17-E699EC58C0A1}"/>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EFB2ADDD-5655-69DD-4954-9C5174DDC9A3}"/>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97B1BF8-FC6D-DD5D-7F21-91B7D97D785D}"/>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E3D1ABCE-C08F-A941-E042-A793D0E20CDC}"/>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70820A5-A246-5771-E82E-D0A59AC10E0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E095D13D-926E-182F-A7B1-CDD80D55C9D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97FC833E-6249-E76E-F6DD-762657E3EB6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80968133-1325-C8A1-8634-6BC9F54790BB}"/>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57087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699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95DEDE3-B5E7-7411-043D-B596821142B1}"/>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2">
            <a:extLst>
              <a:ext uri="{FF2B5EF4-FFF2-40B4-BE49-F238E27FC236}">
                <a16:creationId xmlns:a16="http://schemas.microsoft.com/office/drawing/2014/main" id="{52134BD2-171B-FEB4-9E4B-33E919DE5DB0}"/>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4504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879909D-3E71-F389-CD3A-B7A8E24734D7}"/>
              </a:ext>
            </a:extLst>
          </p:cNvPr>
          <p:cNvSpPr/>
          <p:nvPr userDrawn="1"/>
        </p:nvSpPr>
        <p:spPr>
          <a:xfrm rot="5400000">
            <a:off x="8346120" y="-740515"/>
            <a:ext cx="2714948" cy="4976812"/>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9CE6ECF6-CF35-79AA-9202-80536074B5F6}"/>
              </a:ext>
            </a:extLst>
          </p:cNvPr>
          <p:cNvSpPr>
            <a:spLocks noGrp="1"/>
          </p:cNvSpPr>
          <p:nvPr>
            <p:ph type="pic" sz="quarter" idx="67"/>
          </p:nvPr>
        </p:nvSpPr>
        <p:spPr>
          <a:xfrm>
            <a:off x="-2" y="178005"/>
            <a:ext cx="7841500" cy="3354626"/>
          </a:xfrm>
          <a:custGeom>
            <a:avLst/>
            <a:gdLst>
              <a:gd name="connsiteX0" fmla="*/ 0 w 7841500"/>
              <a:gd name="connsiteY0" fmla="*/ 0 h 3354626"/>
              <a:gd name="connsiteX1" fmla="*/ 2057401 w 7841500"/>
              <a:gd name="connsiteY1" fmla="*/ 0 h 3354626"/>
              <a:gd name="connsiteX2" fmla="*/ 4013534 w 7841500"/>
              <a:gd name="connsiteY2" fmla="*/ 0 h 3354626"/>
              <a:gd name="connsiteX3" fmla="*/ 4127503 w 7841500"/>
              <a:gd name="connsiteY3" fmla="*/ 0 h 3354626"/>
              <a:gd name="connsiteX4" fmla="*/ 6070935 w 7841500"/>
              <a:gd name="connsiteY4" fmla="*/ 0 h 3354626"/>
              <a:gd name="connsiteX5" fmla="*/ 6070935 w 7841500"/>
              <a:gd name="connsiteY5" fmla="*/ 3501 h 3354626"/>
              <a:gd name="connsiteX6" fmla="*/ 6184905 w 7841500"/>
              <a:gd name="connsiteY6" fmla="*/ 0 h 3354626"/>
              <a:gd name="connsiteX7" fmla="*/ 7615335 w 7841500"/>
              <a:gd name="connsiteY7" fmla="*/ 490675 h 3354626"/>
              <a:gd name="connsiteX8" fmla="*/ 7722759 w 7841500"/>
              <a:gd name="connsiteY8" fmla="*/ 588750 h 3354626"/>
              <a:gd name="connsiteX9" fmla="*/ 7695168 w 7841500"/>
              <a:gd name="connsiteY9" fmla="*/ 609523 h 3354626"/>
              <a:gd name="connsiteX10" fmla="*/ 7215190 w 7841500"/>
              <a:gd name="connsiteY10" fmla="*/ 1569886 h 3354626"/>
              <a:gd name="connsiteX11" fmla="*/ 7810028 w 7841500"/>
              <a:gd name="connsiteY11" fmla="*/ 2617796 h 3354626"/>
              <a:gd name="connsiteX12" fmla="*/ 7841500 w 7841500"/>
              <a:gd name="connsiteY12" fmla="*/ 2637306 h 3354626"/>
              <a:gd name="connsiteX13" fmla="*/ 7744369 w 7841500"/>
              <a:gd name="connsiteY13" fmla="*/ 2744902 h 3354626"/>
              <a:gd name="connsiteX14" fmla="*/ 6184904 w 7841500"/>
              <a:gd name="connsiteY14" fmla="*/ 3354626 h 3354626"/>
              <a:gd name="connsiteX15" fmla="*/ 6070933 w 7841500"/>
              <a:gd name="connsiteY15" fmla="*/ 3351125 h 3354626"/>
              <a:gd name="connsiteX16" fmla="*/ 6070933 w 7841500"/>
              <a:gd name="connsiteY16" fmla="*/ 3354626 h 3354626"/>
              <a:gd name="connsiteX17" fmla="*/ 4127503 w 7841500"/>
              <a:gd name="connsiteY17" fmla="*/ 3354626 h 3354626"/>
              <a:gd name="connsiteX18" fmla="*/ 4013532 w 7841500"/>
              <a:gd name="connsiteY18" fmla="*/ 3354626 h 3354626"/>
              <a:gd name="connsiteX19" fmla="*/ 2057401 w 7841500"/>
              <a:gd name="connsiteY19" fmla="*/ 3354626 h 3354626"/>
              <a:gd name="connsiteX20" fmla="*/ 0 w 7841500"/>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1500" h="3354626">
                <a:moveTo>
                  <a:pt x="0" y="0"/>
                </a:moveTo>
                <a:lnTo>
                  <a:pt x="2057401" y="0"/>
                </a:lnTo>
                <a:lnTo>
                  <a:pt x="4013534" y="0"/>
                </a:lnTo>
                <a:lnTo>
                  <a:pt x="4127503" y="0"/>
                </a:lnTo>
                <a:lnTo>
                  <a:pt x="6070935" y="0"/>
                </a:lnTo>
                <a:lnTo>
                  <a:pt x="6070935" y="3501"/>
                </a:lnTo>
                <a:cubicBezTo>
                  <a:pt x="6108924" y="0"/>
                  <a:pt x="6146915" y="0"/>
                  <a:pt x="6184905" y="0"/>
                </a:cubicBezTo>
                <a:cubicBezTo>
                  <a:pt x="6744203" y="0"/>
                  <a:pt x="7249682" y="187341"/>
                  <a:pt x="7615335" y="490675"/>
                </a:cubicBezTo>
                <a:lnTo>
                  <a:pt x="7722759" y="588750"/>
                </a:lnTo>
                <a:lnTo>
                  <a:pt x="7695168" y="609523"/>
                </a:lnTo>
                <a:cubicBezTo>
                  <a:pt x="7398812" y="855016"/>
                  <a:pt x="7215190" y="1194385"/>
                  <a:pt x="7215190" y="1569886"/>
                </a:cubicBezTo>
                <a:cubicBezTo>
                  <a:pt x="7215190" y="1992326"/>
                  <a:pt x="7446505" y="2369034"/>
                  <a:pt x="7810028" y="2617796"/>
                </a:cubicBezTo>
                <a:lnTo>
                  <a:pt x="7841500" y="2637306"/>
                </a:lnTo>
                <a:lnTo>
                  <a:pt x="7744369" y="2744902"/>
                </a:lnTo>
                <a:cubicBezTo>
                  <a:pt x="7373131" y="3117523"/>
                  <a:pt x="6811739"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9767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2ACFE-480F-AF4B-ABD7-66A1D8E3F8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30F5A02-8EE2-9FB6-A648-6B6C03030FD2}"/>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6AB1E34-E281-07CE-E55F-FE421110AAC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0CDFC1A6-4151-48B4-1C6B-DA264B2A641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C80EAAA5-81A4-4608-2D5C-1995BF140378}"/>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12FC10A6-EF19-E588-B546-85C082CD505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88E73-0C30-158B-792C-3BC7AA503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3" name="Picture Placeholder 9">
            <a:extLst>
              <a:ext uri="{FF2B5EF4-FFF2-40B4-BE49-F238E27FC236}">
                <a16:creationId xmlns:a16="http://schemas.microsoft.com/office/drawing/2014/main" id="{2C953208-FB39-B29E-40E0-A1EC24B142E7}"/>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FBAA81D-076F-702A-B4C4-DE394FC349A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1B822E2-9DA7-5C32-C213-5F98566FEECF}"/>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D981C30-9E62-A5F6-2A43-D6F2DFC3E05A}"/>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06ED2EB-368F-773A-AF12-6B7C63C835B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465EAE2D-7F6B-603E-BBCC-439C776CAE38}"/>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CF61134-68A8-6E37-11A2-22D7E841F63A}"/>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01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BA81E8-9870-5AE7-302A-13300703D796}"/>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FD11A38-3908-D0E3-1B96-48888EA88EDA}"/>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77AD53B1-FF41-17F3-E2F1-489FD377ABF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39" r:id="rId3"/>
    <p:sldLayoutId id="2147483920" r:id="rId4"/>
    <p:sldLayoutId id="2147483922" r:id="rId5"/>
    <p:sldLayoutId id="2147483923" r:id="rId6"/>
    <p:sldLayoutId id="2147483925" r:id="rId7"/>
    <p:sldLayoutId id="2147483926" r:id="rId8"/>
    <p:sldLayoutId id="2147483928" r:id="rId9"/>
    <p:sldLayoutId id="2147483936" r:id="rId10"/>
    <p:sldLayoutId id="2147483931" r:id="rId11"/>
    <p:sldLayoutId id="2147483935" r:id="rId12"/>
    <p:sldLayoutId id="21474839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627MhR0pjDE?feature=oembed" TargetMode="External"/><Relationship Id="rId5" Type="http://schemas.openxmlformats.org/officeDocument/2006/relationships/image" Target="../media/image6.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hyperlink" Target="https://www.youtube.com/watch?v=v-EkQ0ILkfw"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06366"/>
            <a:ext cx="5089964" cy="697353"/>
          </a:xfrm>
        </p:spPr>
        <p:txBody>
          <a:bodyPr lIns="91440" tIns="45720" rIns="91440" bIns="45720" anchor="t">
            <a:noAutofit/>
          </a:bodyPr>
          <a:lstStyle/>
          <a:p>
            <a:r>
              <a:rPr lang="en-GB" dirty="0"/>
              <a:t>Module 1 (Deel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Inleiding tot alternatieve toeristische accommodatie:</a:t>
            </a:r>
          </a:p>
          <a:p>
            <a:pPr defTabSz="777514">
              <a:lnSpc>
                <a:spcPts val="3340"/>
              </a:lnSpc>
              <a:spcBef>
                <a:spcPts val="0"/>
              </a:spcBef>
              <a:defRPr/>
            </a:pPr>
            <a:r>
              <a:rPr lang="en-GB" sz="3200" dirty="0">
                <a:ea typeface="Calibri"/>
                <a:cs typeface="Calibri"/>
              </a:rPr>
              <a:t>Bedrijfsplanning en kansen signaleren</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Fotocredits: </a:t>
            </a:r>
          </a:p>
          <a:p>
            <a:pPr algn="ctr"/>
            <a:r>
              <a:rPr lang="en-GB" sz="1200" dirty="0" err="1"/>
              <a:t>ECOstay</a:t>
            </a:r>
            <a:r>
              <a:rPr lang="en-GB" sz="1200" dirty="0"/>
              <a:t>, de </a:t>
            </a:r>
            <a:r>
              <a:rPr lang="en-GB" sz="1200" dirty="0" err="1"/>
              <a:t>Wildernis</a:t>
            </a:r>
            <a:r>
              <a:rPr lang="en-GB" sz="1200" dirty="0"/>
              <a:t>, Nederland</a:t>
            </a:r>
          </a:p>
        </p:txBody>
      </p:sp>
      <p:pic>
        <p:nvPicPr>
          <p:cNvPr id="20" name="Picture Placeholder 19" descr="A red trailer with a table and chairs in the woods">
            <a:extLst>
              <a:ext uri="{FF2B5EF4-FFF2-40B4-BE49-F238E27FC236}">
                <a16:creationId xmlns:a16="http://schemas.microsoft.com/office/drawing/2014/main" id="{AE60E179-6773-57A6-35E4-50399B604D77}"/>
              </a:ext>
            </a:extLst>
          </p:cNvPr>
          <p:cNvPicPr>
            <a:picLocks noGrp="1" noChangeAspect="1"/>
          </p:cNvPicPr>
          <p:nvPr>
            <p:ph type="pic" sz="quarter" idx="19"/>
          </p:nvPr>
        </p:nvPicPr>
        <p:blipFill>
          <a:blip r:embed="rId2"/>
          <a:srcRect l="11176" r="11176"/>
          <a:stretch>
            <a:fillRect/>
          </a:stretch>
        </p:blipFill>
        <p:spPr/>
      </p:pic>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spTree>
    <p:extLst>
      <p:ext uri="{BB962C8B-B14F-4D97-AF65-F5344CB8AC3E}">
        <p14:creationId xmlns:p14="http://schemas.microsoft.com/office/powerpoint/2010/main" val="3986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9E39-F348-CE3C-F09C-5740F149483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60712C-3C90-2E4A-9005-A8544221CF1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7" name="Text Placeholder 3">
            <a:extLst>
              <a:ext uri="{FF2B5EF4-FFF2-40B4-BE49-F238E27FC236}">
                <a16:creationId xmlns:a16="http://schemas.microsoft.com/office/drawing/2014/main" id="{220E9AE9-217F-5AA0-52C2-6144D2BA6D0B}"/>
              </a:ext>
            </a:extLst>
          </p:cNvPr>
          <p:cNvSpPr txBox="1">
            <a:spLocks/>
          </p:cNvSpPr>
          <p:nvPr/>
        </p:nvSpPr>
        <p:spPr>
          <a:xfrm>
            <a:off x="583757" y="1697585"/>
            <a:ext cx="5714405"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Dit model maakt gebruik van seizoensgebonden evenementen en piekperiodes in het reisverkeer door unieke, kortdurende verblijven aan te bieden op onconventionele locaties, wat flexibiliteit en creativiteit vereist. Tijdelijke of mobiele units worden opgezet voor specifieke evenementen of seizoenen, waardoor indrukwekkende, tijdelijke accommodatie-ervaringen worden gecreëerd.</a:t>
            </a:r>
          </a:p>
          <a:p>
            <a:pPr>
              <a:lnSpc>
                <a:spcPts val="2340"/>
              </a:lnSpc>
            </a:pPr>
            <a:endParaRPr lang="en-IE" dirty="0"/>
          </a:p>
          <a:p>
            <a:pPr>
              <a:lnSpc>
                <a:spcPts val="2340"/>
              </a:lnSpc>
            </a:pPr>
            <a:r>
              <a:rPr lang="en-IE" b="1" dirty="0">
                <a:solidFill>
                  <a:srgbClr val="EC7C69"/>
                </a:solidFill>
              </a:rPr>
              <a:t>Voorbeelden </a:t>
            </a:r>
            <a:r>
              <a:rPr lang="en-IE" dirty="0"/>
              <a:t>hiervan zijn glamping op muziekfestivals, yurts in skiresorts tijdens de winter en zomerkampeerplaatsen in de buurt van populaire wandelroutes. Deze verblijven zijn eenvoudig op te zetten en te verwijderen en bieden iets nieuws en ideaals voor speciale gelegenheden.</a:t>
            </a:r>
          </a:p>
          <a:p>
            <a:pPr>
              <a:lnSpc>
                <a:spcPts val="2340"/>
              </a:lnSpc>
            </a:pPr>
            <a:endParaRPr lang="en-IE" dirty="0"/>
          </a:p>
          <a:p>
            <a:pPr>
              <a:lnSpc>
                <a:spcPts val="2340"/>
              </a:lnSpc>
            </a:pPr>
            <a:endParaRPr lang="en-IE" dirty="0"/>
          </a:p>
          <a:p>
            <a:pPr>
              <a:lnSpc>
                <a:spcPts val="2340"/>
              </a:lnSpc>
            </a:pPr>
            <a:endParaRPr lang="en-GB" dirty="0"/>
          </a:p>
        </p:txBody>
      </p:sp>
      <p:cxnSp>
        <p:nvCxnSpPr>
          <p:cNvPr id="8" name="Straight Connector 7">
            <a:extLst>
              <a:ext uri="{FF2B5EF4-FFF2-40B4-BE49-F238E27FC236}">
                <a16:creationId xmlns:a16="http://schemas.microsoft.com/office/drawing/2014/main" id="{8AB5D644-3A52-E117-91E7-FFEAA97F6EFB}"/>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454C023-6095-2CA8-A41E-7D18D42E852D}"/>
              </a:ext>
            </a:extLst>
          </p:cNvPr>
          <p:cNvSpPr txBox="1">
            <a:spLocks/>
          </p:cNvSpPr>
          <p:nvPr/>
        </p:nvSpPr>
        <p:spPr>
          <a:xfrm>
            <a:off x="583758" y="109639"/>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Bedrijfsmodel 4: </a:t>
            </a:r>
            <a:r>
              <a:rPr lang="en-US" dirty="0"/>
              <a:t>Pop-up/seizoensgebonden accommodatie</a:t>
            </a:r>
          </a:p>
        </p:txBody>
      </p:sp>
      <p:sp>
        <p:nvSpPr>
          <p:cNvPr id="11" name="Text Placeholder 10">
            <a:extLst>
              <a:ext uri="{FF2B5EF4-FFF2-40B4-BE49-F238E27FC236}">
                <a16:creationId xmlns:a16="http://schemas.microsoft.com/office/drawing/2014/main" id="{7DB4CA94-2C72-1408-6A31-BA622D4BD504}"/>
              </a:ext>
            </a:extLst>
          </p:cNvPr>
          <p:cNvSpPr>
            <a:spLocks noGrp="1"/>
          </p:cNvSpPr>
          <p:nvPr>
            <p:ph type="body" sz="quarter" idx="65"/>
          </p:nvPr>
        </p:nvSpPr>
        <p:spPr/>
        <p:txBody>
          <a:bodyPr/>
          <a:lstStyle/>
          <a:p>
            <a:pPr algn="ctr"/>
            <a:r>
              <a:rPr lang="en-US" sz="1200" dirty="0"/>
              <a:t>Fotocredits:</a:t>
            </a:r>
          </a:p>
          <a:p>
            <a:pPr algn="ctr"/>
            <a:r>
              <a:rPr lang="en-US" sz="1200" dirty="0"/>
              <a:t>Circuswagen, </a:t>
            </a:r>
            <a:r>
              <a:rPr lang="en-US" sz="1200" dirty="0" err="1"/>
              <a:t>Enschede</a:t>
            </a:r>
            <a:r>
              <a:rPr lang="en-US" sz="1200" dirty="0"/>
              <a:t>, Nederland</a:t>
            </a:r>
          </a:p>
        </p:txBody>
      </p:sp>
      <p:pic>
        <p:nvPicPr>
          <p:cNvPr id="9" name="Picture Placeholder 8" descr="A backyard with a tent and chairs&#10;&#10;AI-generated content may be incorrect.">
            <a:extLst>
              <a:ext uri="{FF2B5EF4-FFF2-40B4-BE49-F238E27FC236}">
                <a16:creationId xmlns:a16="http://schemas.microsoft.com/office/drawing/2014/main" id="{40EE11FA-C125-D21A-3239-FF84D817B086}"/>
              </a:ext>
            </a:extLst>
          </p:cNvPr>
          <p:cNvPicPr>
            <a:picLocks noGrp="1" noChangeAspect="1"/>
          </p:cNvPicPr>
          <p:nvPr>
            <p:ph type="pic" sz="quarter" idx="13"/>
          </p:nvPr>
        </p:nvPicPr>
        <p:blipFill>
          <a:blip r:embed="rId2"/>
          <a:srcRect l="1557" r="1557"/>
          <a:stretch>
            <a:fillRect/>
          </a:stretch>
        </p:blipFill>
        <p:spPr/>
      </p:pic>
    </p:spTree>
    <p:extLst>
      <p:ext uri="{BB962C8B-B14F-4D97-AF65-F5344CB8AC3E}">
        <p14:creationId xmlns:p14="http://schemas.microsoft.com/office/powerpoint/2010/main" val="2753622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A083-963C-7D0F-8D7E-DC8AB758F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1236DE-8F0E-68D6-8D2A-98F275A6867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816D5E13-C456-828A-E52A-7468DDFA529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AD8F3B30-F547-B8EA-B6BC-9C618FEB90E4}"/>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Een praktisch kader bieden voor het selecteren van het meest geschikte bedrijfsmodel op basis van individuele omstandigheden.</a:t>
            </a:r>
          </a:p>
          <a:p>
            <a:pPr>
              <a:lnSpc>
                <a:spcPts val="2960"/>
              </a:lnSpc>
            </a:pPr>
            <a:endParaRPr lang="en-GB" sz="2800" dirty="0"/>
          </a:p>
        </p:txBody>
      </p:sp>
      <p:sp>
        <p:nvSpPr>
          <p:cNvPr id="4" name="Text Placeholder 3">
            <a:extLst>
              <a:ext uri="{FF2B5EF4-FFF2-40B4-BE49-F238E27FC236}">
                <a16:creationId xmlns:a16="http://schemas.microsoft.com/office/drawing/2014/main" id="{15EABDE9-1C2E-20DB-5504-1E41A07354B5}"/>
              </a:ext>
            </a:extLst>
          </p:cNvPr>
          <p:cNvSpPr>
            <a:spLocks noGrp="1"/>
          </p:cNvSpPr>
          <p:nvPr>
            <p:ph type="body" sz="quarter" idx="21"/>
          </p:nvPr>
        </p:nvSpPr>
        <p:spPr>
          <a:xfrm>
            <a:off x="4061012" y="2093257"/>
            <a:ext cx="7491868"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Dit gedeelte biedt een gestructureerde aanpak voor het selecteren van een geschikt bedrijfsmodel binnen de alternatieve accommodatiesector. </a:t>
            </a:r>
          </a:p>
          <a:p>
            <a:pPr>
              <a:lnSpc>
                <a:spcPts val="2340"/>
              </a:lnSpc>
            </a:pPr>
            <a:endParaRPr lang="en-GB" b="1" dirty="0">
              <a:latin typeface="Calibri"/>
              <a:ea typeface="Calibri"/>
              <a:cs typeface="Calibri"/>
            </a:endParaRPr>
          </a:p>
          <a:p>
            <a:pPr>
              <a:lnSpc>
                <a:spcPts val="2340"/>
              </a:lnSpc>
            </a:pPr>
            <a:r>
              <a:rPr lang="en-GB" b="0" i="0" dirty="0">
                <a:effectLst/>
                <a:latin typeface="Calibri"/>
                <a:ea typeface="Calibri"/>
                <a:cs typeface="Calibri"/>
              </a:rPr>
              <a:t>Het richt zich op de belangrijkste overwegingen, zoals tijdsbesteding, locatievoordelen en gewenste omvang van de activiteiten. Het doel is om leerlingen een kader te bieden voor het objectief evalueren van verschillende bedrijfsmodellen en deze af te stemmen op specifieke projectparameters.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Door deze factoren te analyseren, zullen leerlingen in staat zijn om de voor- en nadelen van elk model in relatie tot een specifieke context te identificeren. Dit maakt weloverwogen besluitvorming mogelijk en maximaliseert het potentieel voor een duurzame en succesvolle alternatieve accommodatieonderneming.</a:t>
            </a:r>
          </a:p>
          <a:p>
            <a:pPr>
              <a:lnSpc>
                <a:spcPts val="2340"/>
              </a:lnSpc>
            </a:pPr>
            <a:endParaRPr lang="en-US" sz="2200" dirty="0"/>
          </a:p>
        </p:txBody>
      </p:sp>
      <p:sp>
        <p:nvSpPr>
          <p:cNvPr id="11" name="Slide Number Placeholder 5">
            <a:extLst>
              <a:ext uri="{FF2B5EF4-FFF2-40B4-BE49-F238E27FC236}">
                <a16:creationId xmlns:a16="http://schemas.microsoft.com/office/drawing/2014/main" id="{6BCFA631-F5E1-E56D-F897-860190077E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400320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C99-639A-2D73-682B-624C8E5AD19B}"/>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DE07D30-7A20-7EAC-75A7-E9EF6CEB7CD2}"/>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Het geheim van succes in alternatieve accommodatie is het kiezen van een bedrijfsmodel dat aansluit bij jou, je beschikbare middelen en unieke lokale troeven.</a:t>
            </a:r>
          </a:p>
          <a:p>
            <a:pPr>
              <a:lnSpc>
                <a:spcPts val="2340"/>
              </a:lnSpc>
            </a:pPr>
            <a:endParaRPr lang="en-GB" dirty="0"/>
          </a:p>
          <a:p>
            <a:pPr>
              <a:lnSpc>
                <a:spcPts val="2340"/>
              </a:lnSpc>
            </a:pPr>
            <a:r>
              <a:rPr lang="en-GB" b="1" dirty="0">
                <a:solidFill>
                  <a:srgbClr val="EC7C69"/>
                </a:solidFill>
              </a:rPr>
              <a:t>Tijdsbesteding: </a:t>
            </a:r>
            <a:r>
              <a:rPr lang="en-GB" dirty="0"/>
              <a:t>Wees eerlijk tegen uzelf: hoeveel tijd kunt u er realistisch gezien aan besteden? Wilt u een bijverdienste of een fulltime carrière? Hands-on? Of meer hands-off?</a:t>
            </a:r>
          </a:p>
          <a:p>
            <a:pPr>
              <a:lnSpc>
                <a:spcPts val="2340"/>
              </a:lnSpc>
            </a:pPr>
            <a:endParaRPr lang="en-GB" dirty="0"/>
          </a:p>
          <a:p>
            <a:pPr>
              <a:lnSpc>
                <a:spcPts val="2340"/>
              </a:lnSpc>
            </a:pPr>
            <a:r>
              <a:rPr lang="en-GB" b="1" dirty="0">
                <a:solidFill>
                  <a:srgbClr val="EC7C69"/>
                </a:solidFill>
              </a:rPr>
              <a:t>Locatie: </a:t>
            </a:r>
            <a:r>
              <a:rPr lang="en-GB" dirty="0"/>
              <a:t>Welke unieke troeven biedt uw locatie? Bepaal wat uw regio bijzonder maakt en kies een accommodatie die aansluit bij de unieke kenmerken ervan. Houd ook rekening met de ligging: is de locatie toegankelijk of juist moeilijk bereikbaar?</a:t>
            </a:r>
          </a:p>
          <a:p>
            <a:pPr>
              <a:lnSpc>
                <a:spcPts val="2340"/>
              </a:lnSpc>
            </a:pPr>
            <a:endParaRPr lang="en-GB" dirty="0"/>
          </a:p>
        </p:txBody>
      </p:sp>
      <p:cxnSp>
        <p:nvCxnSpPr>
          <p:cNvPr id="9" name="Straight Connector 8">
            <a:extLst>
              <a:ext uri="{FF2B5EF4-FFF2-40B4-BE49-F238E27FC236}">
                <a16:creationId xmlns:a16="http://schemas.microsoft.com/office/drawing/2014/main" id="{720FB253-058A-2401-3D65-79CA2AAA3FE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3C6D5104-EA03-2311-A3BC-8351CDD51732}"/>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Tijd, locatie, schaal: </a:t>
            </a:r>
            <a:r>
              <a:rPr lang="en-IE" dirty="0"/>
              <a:t>vinden wat voor u werkt</a:t>
            </a:r>
          </a:p>
          <a:p>
            <a:pPr>
              <a:lnSpc>
                <a:spcPts val="3720"/>
              </a:lnSpc>
            </a:pPr>
            <a:endParaRPr lang="en-US" dirty="0"/>
          </a:p>
        </p:txBody>
      </p:sp>
      <p:sp>
        <p:nvSpPr>
          <p:cNvPr id="15" name="Slide Number Placeholder 5">
            <a:extLst>
              <a:ext uri="{FF2B5EF4-FFF2-40B4-BE49-F238E27FC236}">
                <a16:creationId xmlns:a16="http://schemas.microsoft.com/office/drawing/2014/main" id="{BD663C16-AB59-A496-51ED-70CB21EF2C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E5F7D028-A52D-8FAF-997A-E0CA4FD80E99}"/>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1F37B485-FA49-CA6A-E0FF-34CC060404E8}"/>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a:t>
            </a:r>
          </a:p>
          <a:p>
            <a:pPr marL="0" indent="0" algn="ctr">
              <a:lnSpc>
                <a:spcPts val="1340"/>
              </a:lnSpc>
              <a:spcBef>
                <a:spcPts val="0"/>
              </a:spcBef>
              <a:buNone/>
            </a:pPr>
            <a:r>
              <a:rPr lang="en-IE" sz="1200" dirty="0">
                <a:solidFill>
                  <a:schemeClr val="bg1"/>
                </a:solidFill>
              </a:rPr>
              <a:t>Panorama Glass Lodge, IJsland</a:t>
            </a:r>
          </a:p>
          <a:p>
            <a:pPr marL="0" indent="0" algn="ctr">
              <a:lnSpc>
                <a:spcPts val="1340"/>
              </a:lnSpc>
              <a:spcBef>
                <a:spcPts val="0"/>
              </a:spcBef>
              <a:buNone/>
            </a:pPr>
            <a:endParaRPr lang="en-GB" sz="1200" dirty="0">
              <a:solidFill>
                <a:schemeClr val="bg1"/>
              </a:solidFill>
            </a:endParaRPr>
          </a:p>
        </p:txBody>
      </p:sp>
    </p:spTree>
    <p:extLst>
      <p:ext uri="{BB962C8B-B14F-4D97-AF65-F5344CB8AC3E}">
        <p14:creationId xmlns:p14="http://schemas.microsoft.com/office/powerpoint/2010/main" val="56074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A991-C0C3-252D-8147-0B6696B205D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04899EE-5316-82E1-D24A-6A31871CE6E1}"/>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Schaal: </a:t>
            </a:r>
            <a:r>
              <a:rPr lang="en-GB" dirty="0"/>
              <a:t>Welke omvang van activiteiten kunt u realistisch gezien aan, gezien uw expertise en uw toegang tot kapitaal? Klein beginnen en vervolgens opschalen kan een slimme manier zijn om de markt te verkennen en risico's te minimaliseren.</a:t>
            </a:r>
          </a:p>
          <a:p>
            <a:pPr>
              <a:lnSpc>
                <a:spcPts val="2340"/>
              </a:lnSpc>
            </a:pPr>
            <a:endParaRPr lang="en-GB" dirty="0"/>
          </a:p>
          <a:p>
            <a:pPr>
              <a:lnSpc>
                <a:spcPts val="2340"/>
              </a:lnSpc>
            </a:pPr>
            <a:r>
              <a:rPr lang="en-GB" b="1" dirty="0">
                <a:solidFill>
                  <a:srgbClr val="EC7C69"/>
                </a:solidFill>
              </a:rPr>
              <a:t>Denk na: </a:t>
            </a:r>
            <a:r>
              <a:rPr lang="en-GB" dirty="0"/>
              <a:t>waar bent u goed in? Over welke middelen beschikt u en waar? Kies vervolgens de beste strategie om deze middelen effectief in te zetten. </a:t>
            </a:r>
          </a:p>
          <a:p>
            <a:pPr>
              <a:lnSpc>
                <a:spcPts val="2340"/>
              </a:lnSpc>
            </a:pPr>
            <a:endParaRPr lang="en-GB" dirty="0"/>
          </a:p>
        </p:txBody>
      </p:sp>
      <p:cxnSp>
        <p:nvCxnSpPr>
          <p:cNvPr id="9" name="Straight Connector 8">
            <a:extLst>
              <a:ext uri="{FF2B5EF4-FFF2-40B4-BE49-F238E27FC236}">
                <a16:creationId xmlns:a16="http://schemas.microsoft.com/office/drawing/2014/main" id="{004C669C-87AE-AB43-75BA-36F20CB78E5E}"/>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D0567-4600-2993-E204-29D894A85D9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Tijd, locatie, schaal: </a:t>
            </a:r>
            <a:r>
              <a:rPr lang="en-IE" dirty="0"/>
              <a:t>vinden wat voor u werkt </a:t>
            </a:r>
            <a:r>
              <a:rPr lang="en-GB" dirty="0"/>
              <a:t>(vervolg)</a:t>
            </a:r>
            <a:endParaRPr lang="en-IE" dirty="0"/>
          </a:p>
          <a:p>
            <a:pPr>
              <a:lnSpc>
                <a:spcPts val="3720"/>
              </a:lnSpc>
            </a:pPr>
            <a:endParaRPr lang="en-US" dirty="0"/>
          </a:p>
        </p:txBody>
      </p:sp>
      <p:sp>
        <p:nvSpPr>
          <p:cNvPr id="15" name="Slide Number Placeholder 5">
            <a:extLst>
              <a:ext uri="{FF2B5EF4-FFF2-40B4-BE49-F238E27FC236}">
                <a16:creationId xmlns:a16="http://schemas.microsoft.com/office/drawing/2014/main" id="{965A7EA9-AD25-E861-C1B5-3FA9833A29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CD2002A5-F7A8-3D5F-7685-F7B3B497EBD7}"/>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A21B242A-19E1-AB2D-BCE9-E65C9D8F0DB4}"/>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a:t>
            </a:r>
          </a:p>
          <a:p>
            <a:pPr marL="0" indent="0" algn="ctr">
              <a:lnSpc>
                <a:spcPts val="1340"/>
              </a:lnSpc>
              <a:spcBef>
                <a:spcPts val="0"/>
              </a:spcBef>
              <a:buNone/>
            </a:pPr>
            <a:r>
              <a:rPr lang="en-IE" sz="1200" dirty="0">
                <a:solidFill>
                  <a:schemeClr val="bg1"/>
                </a:solidFill>
              </a:rPr>
              <a:t>Panorama Glass Lodge, IJsland</a:t>
            </a:r>
          </a:p>
          <a:p>
            <a:pPr marL="0" indent="0" algn="ctr">
              <a:lnSpc>
                <a:spcPts val="1340"/>
              </a:lnSpc>
              <a:spcBef>
                <a:spcPts val="0"/>
              </a:spcBef>
              <a:buNone/>
            </a:pPr>
            <a:endParaRPr lang="en-GB" sz="1200" dirty="0">
              <a:solidFill>
                <a:schemeClr val="bg1"/>
              </a:solidFill>
            </a:endParaRPr>
          </a:p>
        </p:txBody>
      </p:sp>
      <p:pic>
        <p:nvPicPr>
          <p:cNvPr id="2" name="Picture 1">
            <a:extLst>
              <a:ext uri="{FF2B5EF4-FFF2-40B4-BE49-F238E27FC236}">
                <a16:creationId xmlns:a16="http://schemas.microsoft.com/office/drawing/2014/main" id="{627A82D0-AFD8-31C0-EBC6-A2FED76DCB99}"/>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Tree>
    <p:extLst>
      <p:ext uri="{BB962C8B-B14F-4D97-AF65-F5344CB8AC3E}">
        <p14:creationId xmlns:p14="http://schemas.microsoft.com/office/powerpoint/2010/main" val="3649808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BC13-4670-159C-F502-DF8B2AE32C9D}"/>
            </a:ext>
          </a:extLst>
        </p:cNvPr>
        <p:cNvGrpSpPr/>
        <p:nvPr/>
      </p:nvGrpSpPr>
      <p:grpSpPr>
        <a:xfrm>
          <a:off x="0" y="0"/>
          <a:ext cx="0" cy="0"/>
          <a:chOff x="0" y="0"/>
          <a:chExt cx="0" cy="0"/>
        </a:xfrm>
      </p:grpSpPr>
      <p:pic>
        <p:nvPicPr>
          <p:cNvPr id="19" name="Picture Placeholder 18" descr="A group of tents in a grassy area&#10;&#10;AI-generated content may be incorrect.">
            <a:extLst>
              <a:ext uri="{FF2B5EF4-FFF2-40B4-BE49-F238E27FC236}">
                <a16:creationId xmlns:a16="http://schemas.microsoft.com/office/drawing/2014/main" id="{F96E5095-6184-EED8-8490-3E21FB610C44}"/>
              </a:ext>
            </a:extLst>
          </p:cNvPr>
          <p:cNvPicPr>
            <a:picLocks noGrp="1" noChangeAspect="1"/>
          </p:cNvPicPr>
          <p:nvPr>
            <p:ph type="pic" sz="quarter" idx="13"/>
          </p:nvPr>
        </p:nvPicPr>
        <p:blipFill>
          <a:blip r:embed="rId3"/>
          <a:srcRect t="1069" b="1069"/>
          <a:stretch>
            <a:fillRect/>
          </a:stretch>
        </p:blipFill>
        <p:spPr/>
      </p:pic>
      <p:pic>
        <p:nvPicPr>
          <p:cNvPr id="6" name="Online Media 5" title="HOW TO SET UP A GLAMPING BUSINESS!">
            <a:hlinkClick r:id="" action="ppaction://media"/>
            <a:extLst>
              <a:ext uri="{FF2B5EF4-FFF2-40B4-BE49-F238E27FC236}">
                <a16:creationId xmlns:a16="http://schemas.microsoft.com/office/drawing/2014/main" id="{A89148B1-C40F-2D64-9C2F-E27790AEA25A}"/>
              </a:ext>
            </a:extLst>
          </p:cNvPr>
          <p:cNvPicPr>
            <a:picLocks noRot="1" noChangeAspect="1"/>
          </p:cNvPicPr>
          <p:nvPr>
            <a:videoFile r:link="rId1"/>
          </p:nvPr>
        </p:nvPicPr>
        <p:blipFill>
          <a:blip r:embed="rId4"/>
          <a:stretch>
            <a:fillRect/>
          </a:stretch>
        </p:blipFill>
        <p:spPr>
          <a:xfrm>
            <a:off x="7319353" y="3791269"/>
            <a:ext cx="3896842" cy="2299638"/>
          </a:xfrm>
          <a:prstGeom prst="rect">
            <a:avLst/>
          </a:prstGeom>
        </p:spPr>
      </p:pic>
      <p:sp>
        <p:nvSpPr>
          <p:cNvPr id="14" name="Text Placeholder 3">
            <a:extLst>
              <a:ext uri="{FF2B5EF4-FFF2-40B4-BE49-F238E27FC236}">
                <a16:creationId xmlns:a16="http://schemas.microsoft.com/office/drawing/2014/main" id="{EA5B39F5-9950-F850-A1F2-5AC3FF12DA66}"/>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Schaal: </a:t>
            </a:r>
            <a:r>
              <a:rPr lang="en-GB" dirty="0"/>
              <a:t>Welke omvang van activiteiten kunt u realistisch gezien aan, gezien uw expertise en uw toegang tot kapitaal? Klein beginnen en vervolgens opschalen kan een slimme manier zijn om de markt te verkennen en risico's te minimaliseren.</a:t>
            </a:r>
          </a:p>
          <a:p>
            <a:pPr>
              <a:lnSpc>
                <a:spcPts val="2340"/>
              </a:lnSpc>
            </a:pPr>
            <a:endParaRPr lang="en-GB" dirty="0"/>
          </a:p>
          <a:p>
            <a:pPr>
              <a:lnSpc>
                <a:spcPts val="2340"/>
              </a:lnSpc>
            </a:pPr>
            <a:r>
              <a:rPr lang="en-GB" b="1" dirty="0">
                <a:solidFill>
                  <a:srgbClr val="EC7C69"/>
                </a:solidFill>
              </a:rPr>
              <a:t>Denk na: </a:t>
            </a:r>
            <a:r>
              <a:rPr lang="en-GB" dirty="0"/>
              <a:t>waar bent u goed in? Over welke middelen beschikt u en waar? Kies vervolgens de beste strategie om deze middelen effectief in te zetten. </a:t>
            </a:r>
          </a:p>
          <a:p>
            <a:pPr>
              <a:lnSpc>
                <a:spcPts val="2340"/>
              </a:lnSpc>
            </a:pPr>
            <a:endParaRPr lang="en-GB" dirty="0"/>
          </a:p>
        </p:txBody>
      </p:sp>
      <p:cxnSp>
        <p:nvCxnSpPr>
          <p:cNvPr id="15" name="Straight Connector 14">
            <a:extLst>
              <a:ext uri="{FF2B5EF4-FFF2-40B4-BE49-F238E27FC236}">
                <a16:creationId xmlns:a16="http://schemas.microsoft.com/office/drawing/2014/main" id="{C23FCB02-F537-3342-597B-CB0A106DDEC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BCA4CD6-4EB4-D958-2607-787BB9B734A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Tijd, locatie, schaal: </a:t>
            </a:r>
            <a:r>
              <a:rPr lang="en-IE" dirty="0"/>
              <a:t>vinden wat voor u werkt </a:t>
            </a:r>
            <a:r>
              <a:rPr lang="en-GB" dirty="0"/>
              <a:t>(vervolg)</a:t>
            </a:r>
            <a:endParaRPr lang="en-IE" dirty="0"/>
          </a:p>
          <a:p>
            <a:pPr>
              <a:lnSpc>
                <a:spcPts val="3720"/>
              </a:lnSpc>
            </a:pPr>
            <a:endParaRPr lang="en-US" dirty="0"/>
          </a:p>
        </p:txBody>
      </p:sp>
      <p:pic>
        <p:nvPicPr>
          <p:cNvPr id="20" name="Picture 19">
            <a:extLst>
              <a:ext uri="{FF2B5EF4-FFF2-40B4-BE49-F238E27FC236}">
                <a16:creationId xmlns:a16="http://schemas.microsoft.com/office/drawing/2014/main" id="{658C37D9-B6EE-38CB-C916-CC6ADBA24FD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
        <p:nvSpPr>
          <p:cNvPr id="21" name="Slide Number Placeholder 5">
            <a:extLst>
              <a:ext uri="{FF2B5EF4-FFF2-40B4-BE49-F238E27FC236}">
                <a16:creationId xmlns:a16="http://schemas.microsoft.com/office/drawing/2014/main" id="{E8BBB101-24AF-8FD3-B763-1B45DD4177D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15637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A99C-9B2A-4206-5C25-60F2261EE6D0}"/>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5799A8E9-6533-1B73-94B0-41A741FD5867}"/>
              </a:ext>
            </a:extLst>
          </p:cNvPr>
          <p:cNvSpPr/>
          <p:nvPr/>
        </p:nvSpPr>
        <p:spPr>
          <a:xfrm rot="5400000">
            <a:off x="-951178" y="946349"/>
            <a:ext cx="6308273" cy="4415576"/>
          </a:xfrm>
          <a:custGeom>
            <a:avLst/>
            <a:gdLst>
              <a:gd name="connsiteX0" fmla="*/ 0 w 6308273"/>
              <a:gd name="connsiteY0" fmla="*/ 4410746 h 4415576"/>
              <a:gd name="connsiteX1" fmla="*/ 0 w 6308273"/>
              <a:gd name="connsiteY1" fmla="*/ 0 h 4415576"/>
              <a:gd name="connsiteX2" fmla="*/ 408880 w 6308273"/>
              <a:gd name="connsiteY2" fmla="*/ 0 h 4415576"/>
              <a:gd name="connsiteX3" fmla="*/ 408880 w 6308273"/>
              <a:gd name="connsiteY3" fmla="*/ 4831 h 4415576"/>
              <a:gd name="connsiteX4" fmla="*/ 690644 w 6308273"/>
              <a:gd name="connsiteY4" fmla="*/ 0 h 4415576"/>
              <a:gd name="connsiteX5" fmla="*/ 802615 w 6308273"/>
              <a:gd name="connsiteY5" fmla="*/ 2609 h 4415576"/>
              <a:gd name="connsiteX6" fmla="*/ 802615 w 6308273"/>
              <a:gd name="connsiteY6" fmla="*/ 0 h 4415576"/>
              <a:gd name="connsiteX7" fmla="*/ 4250878 w 6308273"/>
              <a:gd name="connsiteY7" fmla="*/ 0 h 4415576"/>
              <a:gd name="connsiteX8" fmla="*/ 4250878 w 6308273"/>
              <a:gd name="connsiteY8" fmla="*/ 4831 h 4415576"/>
              <a:gd name="connsiteX9" fmla="*/ 4360660 w 6308273"/>
              <a:gd name="connsiteY9" fmla="*/ 0 h 4415576"/>
              <a:gd name="connsiteX10" fmla="*/ 6308273 w 6308273"/>
              <a:gd name="connsiteY10" fmla="*/ 2314185 h 4415576"/>
              <a:gd name="connsiteX11" fmla="*/ 5288026 w 6308273"/>
              <a:gd name="connsiteY11" fmla="*/ 4349503 h 4415576"/>
              <a:gd name="connsiteX12" fmla="*/ 5177211 w 6308273"/>
              <a:gd name="connsiteY12" fmla="*/ 4412864 h 4415576"/>
              <a:gd name="connsiteX13" fmla="*/ 5115565 w 6308273"/>
              <a:gd name="connsiteY13" fmla="*/ 4415576 h 4415576"/>
              <a:gd name="connsiteX14" fmla="*/ 5115565 w 6308273"/>
              <a:gd name="connsiteY14" fmla="*/ 4410746 h 4415576"/>
              <a:gd name="connsiteX15" fmla="*/ 1667302 w 6308273"/>
              <a:gd name="connsiteY15" fmla="*/ 4410746 h 4415576"/>
              <a:gd name="connsiteX16" fmla="*/ 1667302 w 6308273"/>
              <a:gd name="connsiteY16" fmla="*/ 4413355 h 4415576"/>
              <a:gd name="connsiteX17" fmla="*/ 1555331 w 6308273"/>
              <a:gd name="connsiteY17" fmla="*/ 4410746 h 4415576"/>
              <a:gd name="connsiteX18" fmla="*/ 1273567 w 6308273"/>
              <a:gd name="connsiteY18" fmla="*/ 4415576 h 4415576"/>
              <a:gd name="connsiteX19" fmla="*/ 1273567 w 6308273"/>
              <a:gd name="connsiteY19" fmla="*/ 4410746 h 44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8273" h="4415576">
                <a:moveTo>
                  <a:pt x="0" y="4410746"/>
                </a:moveTo>
                <a:lnTo>
                  <a:pt x="0" y="0"/>
                </a:lnTo>
                <a:lnTo>
                  <a:pt x="408880" y="0"/>
                </a:lnTo>
                <a:lnTo>
                  <a:pt x="408880" y="4831"/>
                </a:lnTo>
                <a:cubicBezTo>
                  <a:pt x="502802" y="0"/>
                  <a:pt x="596723" y="0"/>
                  <a:pt x="690644" y="0"/>
                </a:cubicBezTo>
                <a:lnTo>
                  <a:pt x="802615" y="2609"/>
                </a:lnTo>
                <a:lnTo>
                  <a:pt x="802615" y="0"/>
                </a:lnTo>
                <a:lnTo>
                  <a:pt x="4250878" y="0"/>
                </a:lnTo>
                <a:lnTo>
                  <a:pt x="4250878" y="4831"/>
                </a:lnTo>
                <a:cubicBezTo>
                  <a:pt x="4287472" y="0"/>
                  <a:pt x="4324067" y="0"/>
                  <a:pt x="4360660" y="0"/>
                </a:cubicBezTo>
                <a:cubicBezTo>
                  <a:pt x="5438150" y="0"/>
                  <a:pt x="6308273" y="1033894"/>
                  <a:pt x="6308273" y="2314185"/>
                </a:cubicBezTo>
                <a:cubicBezTo>
                  <a:pt x="6308273" y="3194384"/>
                  <a:pt x="5895081" y="3958123"/>
                  <a:pt x="5288026" y="4349503"/>
                </a:cubicBezTo>
                <a:lnTo>
                  <a:pt x="5177211" y="4412864"/>
                </a:lnTo>
                <a:lnTo>
                  <a:pt x="5115565" y="4415576"/>
                </a:lnTo>
                <a:lnTo>
                  <a:pt x="5115565" y="4410746"/>
                </a:lnTo>
                <a:lnTo>
                  <a:pt x="1667302" y="4410746"/>
                </a:lnTo>
                <a:lnTo>
                  <a:pt x="1667302" y="4413355"/>
                </a:lnTo>
                <a:lnTo>
                  <a:pt x="1555331" y="4410746"/>
                </a:lnTo>
                <a:cubicBezTo>
                  <a:pt x="1461410" y="4410746"/>
                  <a:pt x="1367489" y="4410746"/>
                  <a:pt x="1273567" y="4415576"/>
                </a:cubicBezTo>
                <a:lnTo>
                  <a:pt x="1273567" y="4410746"/>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Text Placeholder 4">
            <a:extLst>
              <a:ext uri="{FF2B5EF4-FFF2-40B4-BE49-F238E27FC236}">
                <a16:creationId xmlns:a16="http://schemas.microsoft.com/office/drawing/2014/main" id="{C1735866-66E5-3422-4FC5-7D3E9393F3E9}"/>
              </a:ext>
            </a:extLst>
          </p:cNvPr>
          <p:cNvSpPr>
            <a:spLocks noGrp="1"/>
          </p:cNvSpPr>
          <p:nvPr>
            <p:ph type="body" sz="quarter" idx="18"/>
          </p:nvPr>
        </p:nvSpPr>
        <p:spPr>
          <a:xfrm>
            <a:off x="4607133" y="549726"/>
            <a:ext cx="7341057" cy="4133820"/>
          </a:xfrm>
        </p:spPr>
        <p:txBody>
          <a:bodyPr numCol="1" spcCol="180000"/>
          <a:lstStyle/>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Traditioneel door de eigenaar beheerd: </a:t>
            </a:r>
            <a:r>
              <a:rPr lang="en-GB" sz="2200" b="1" dirty="0">
                <a:solidFill>
                  <a:srgbClr val="414141"/>
                </a:solidFill>
                <a:latin typeface="Calibri" panose="020F0502020204030204" pitchFamily="34" charset="0"/>
                <a:cs typeface="Calibri" panose="020F0502020204030204" pitchFamily="34" charset="0"/>
              </a:rPr>
              <a:t>                                   Voordelen </a:t>
            </a:r>
            <a:r>
              <a:rPr lang="en-GB" sz="2200" dirty="0">
                <a:solidFill>
                  <a:srgbClr val="414141"/>
                </a:solidFill>
                <a:latin typeface="Calibri" panose="020F0502020204030204" pitchFamily="34" charset="0"/>
                <a:cs typeface="Calibri" panose="020F0502020204030204" pitchFamily="34" charset="0"/>
              </a:rPr>
              <a:t>- Persoonlijke relaties opbouwen met gasten; </a:t>
            </a:r>
            <a:r>
              <a:rPr lang="en-GB" sz="2200" b="1" dirty="0">
                <a:solidFill>
                  <a:srgbClr val="414141"/>
                </a:solidFill>
                <a:latin typeface="Calibri" panose="020F0502020204030204" pitchFamily="34" charset="0"/>
                <a:cs typeface="Calibri" panose="020F0502020204030204" pitchFamily="34" charset="0"/>
              </a:rPr>
              <a:t>                                         Uitdagingen </a:t>
            </a:r>
            <a:r>
              <a:rPr lang="en-GB" sz="2200" dirty="0">
                <a:solidFill>
                  <a:srgbClr val="414141"/>
                </a:solidFill>
                <a:latin typeface="Calibri" panose="020F0502020204030204" pitchFamily="34" charset="0"/>
                <a:cs typeface="Calibri" panose="020F0502020204030204" pitchFamily="34" charset="0"/>
              </a:rPr>
              <a:t>- Veel tijdsinvestering, groei kan beperkt zijn</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Externe hosting: </a:t>
            </a:r>
            <a:r>
              <a:rPr lang="en-GB" sz="2200" b="1" dirty="0">
                <a:solidFill>
                  <a:srgbClr val="414141"/>
                </a:solidFill>
                <a:latin typeface="Calibri" panose="020F0502020204030204" pitchFamily="34" charset="0"/>
                <a:cs typeface="Calibri" panose="020F0502020204030204" pitchFamily="34" charset="0"/>
              </a:rPr>
              <a:t>                                                             Voordelen </a:t>
            </a:r>
            <a:r>
              <a:rPr lang="en-GB" sz="2200" dirty="0">
                <a:solidFill>
                  <a:srgbClr val="414141"/>
                </a:solidFill>
                <a:latin typeface="Calibri" panose="020F0502020204030204" pitchFamily="34" charset="0"/>
                <a:cs typeface="Calibri" panose="020F0502020204030204" pitchFamily="34" charset="0"/>
              </a:rPr>
              <a:t>-  Gemakkelijker om het bedrijf te laten groeien, minder tijdsinvestering op dagelijkse basis; </a:t>
            </a:r>
            <a:r>
              <a:rPr lang="en-GB" sz="2200" b="1" dirty="0">
                <a:solidFill>
                  <a:srgbClr val="414141"/>
                </a:solidFill>
                <a:latin typeface="Calibri" panose="020F0502020204030204" pitchFamily="34" charset="0"/>
                <a:cs typeface="Calibri" panose="020F0502020204030204" pitchFamily="34" charset="0"/>
              </a:rPr>
              <a:t>                                                                Uitdagingen </a:t>
            </a:r>
            <a:r>
              <a:rPr lang="en-GB" sz="2200" dirty="0">
                <a:solidFill>
                  <a:srgbClr val="414141"/>
                </a:solidFill>
                <a:latin typeface="Calibri" panose="020F0502020204030204" pitchFamily="34" charset="0"/>
                <a:cs typeface="Calibri" panose="020F0502020204030204" pitchFamily="34" charset="0"/>
              </a:rPr>
              <a:t>- Kwaliteit handhaven, afhankelijkheid van externe diensten</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u="sng" dirty="0">
                <a:solidFill>
                  <a:srgbClr val="EC7C69"/>
                </a:solidFill>
                <a:latin typeface="Calibri" panose="020F0502020204030204" pitchFamily="34" charset="0"/>
                <a:cs typeface="Calibri" panose="020F0502020204030204" pitchFamily="34" charset="0"/>
              </a:rPr>
              <a:t>Gemeenschapsgericht</a:t>
            </a:r>
            <a:r>
              <a:rPr lang="en-US" sz="2200" b="1"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Voordelen </a:t>
            </a:r>
            <a:r>
              <a:rPr lang="en-GB" sz="2200" dirty="0">
                <a:solidFill>
                  <a:srgbClr val="414141"/>
                </a:solidFill>
                <a:latin typeface="Calibri" panose="020F0502020204030204" pitchFamily="34" charset="0"/>
                <a:cs typeface="Calibri" panose="020F0502020204030204" pitchFamily="34" charset="0"/>
              </a:rPr>
              <a:t>- Duurzaam, helpt de gemeenschap om de economische voordelen te vergroten; </a:t>
            </a:r>
            <a:r>
              <a:rPr lang="en-GB" sz="2200" b="1" dirty="0">
                <a:solidFill>
                  <a:srgbClr val="414141"/>
                </a:solidFill>
                <a:latin typeface="Calibri" panose="020F0502020204030204" pitchFamily="34" charset="0"/>
                <a:cs typeface="Calibri" panose="020F0502020204030204" pitchFamily="34" charset="0"/>
              </a:rPr>
              <a:t>                                                         Uitdagingen </a:t>
            </a:r>
            <a:r>
              <a:rPr lang="en-GB" sz="2200" dirty="0">
                <a:solidFill>
                  <a:srgbClr val="414141"/>
                </a:solidFill>
                <a:latin typeface="Calibri" panose="020F0502020204030204" pitchFamily="34" charset="0"/>
                <a:cs typeface="Calibri" panose="020F0502020204030204" pitchFamily="34" charset="0"/>
              </a:rPr>
              <a:t>- Het kan moeilijk zijn om alle leden van de gemeenschap op één lijn te krijgen, coördinatie </a:t>
            </a:r>
            <a:r>
              <a:rPr lang="en-US" sz="2200" dirty="0">
                <a:solidFill>
                  <a:srgbClr val="414141"/>
                </a:solidFill>
                <a:latin typeface="Calibri" panose="020F0502020204030204" pitchFamily="34" charset="0"/>
                <a:cs typeface="Calibri" panose="020F0502020204030204" pitchFamily="34" charset="0"/>
              </a:rPr>
              <a:t>tussen belanghebbenden. </a:t>
            </a:r>
          </a:p>
          <a:p>
            <a:pPr marL="342900" indent="-342900">
              <a:lnSpc>
                <a:spcPts val="2340"/>
              </a:lnSpc>
              <a:spcAft>
                <a:spcPts val="400"/>
              </a:spcAft>
              <a:buClr>
                <a:srgbClr val="459597"/>
              </a:buClr>
              <a:buFont typeface="Arial" panose="020B0604020202020204" pitchFamily="34" charset="0"/>
              <a:buChar char="•"/>
            </a:pPr>
            <a:r>
              <a:rPr kumimoji="0" lang="en-US" sz="2200" b="1" i="0" u="sng"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Pop-up</a:t>
            </a:r>
            <a:r>
              <a:rPr kumimoji="0" lang="en-US" sz="2200" b="1" i="0" u="none"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Voordelen </a:t>
            </a:r>
            <a:r>
              <a:rPr lang="en-GB" sz="2200" dirty="0">
                <a:solidFill>
                  <a:srgbClr val="414141"/>
                </a:solidFill>
                <a:latin typeface="Calibri" panose="020F0502020204030204" pitchFamily="34" charset="0"/>
                <a:cs typeface="Calibri" panose="020F0502020204030204" pitchFamily="34" charset="0"/>
              </a:rPr>
              <a:t>- Hoog winstpotentieel tijdens piekseizoenen, kortetermijnverplichting; </a:t>
            </a:r>
            <a:r>
              <a:rPr lang="en-GB" sz="2200" b="1" dirty="0">
                <a:solidFill>
                  <a:srgbClr val="414141"/>
                </a:solidFill>
                <a:latin typeface="Calibri" panose="020F0502020204030204" pitchFamily="34" charset="0"/>
                <a:cs typeface="Calibri" panose="020F0502020204030204" pitchFamily="34" charset="0"/>
              </a:rPr>
              <a:t>                                                    Uitdagingen </a:t>
            </a:r>
            <a:r>
              <a:rPr lang="en-GB" sz="2200" dirty="0">
                <a:solidFill>
                  <a:srgbClr val="414141"/>
                </a:solidFill>
                <a:latin typeface="Calibri" panose="020F0502020204030204" pitchFamily="34" charset="0"/>
                <a:cs typeface="Calibri" panose="020F0502020204030204" pitchFamily="34" charset="0"/>
              </a:rPr>
              <a:t>- Weersafhankelijk, complexe logistieke planning, werkt alleen voor korte periodes</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endParaRPr lang="en-US" sz="2200" dirty="0">
              <a:solidFill>
                <a:srgbClr val="41414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A1248469-BFED-CDBD-A36D-BCB71A22458C}"/>
              </a:ext>
            </a:extLst>
          </p:cNvPr>
          <p:cNvSpPr>
            <a:spLocks noGrp="1"/>
          </p:cNvSpPr>
          <p:nvPr>
            <p:ph type="body" sz="quarter" idx="16"/>
          </p:nvPr>
        </p:nvSpPr>
        <p:spPr>
          <a:xfrm>
            <a:off x="347640" y="549726"/>
            <a:ext cx="3841502" cy="997206"/>
          </a:xfrm>
        </p:spPr>
        <p:txBody>
          <a:bodyPr/>
          <a:lstStyle/>
          <a:p>
            <a:pPr>
              <a:lnSpc>
                <a:spcPts val="3620"/>
              </a:lnSpc>
            </a:pPr>
            <a:r>
              <a:rPr lang="en-US" dirty="0">
                <a:solidFill>
                  <a:schemeClr val="bg1"/>
                </a:solidFill>
              </a:rPr>
              <a:t>De voor- en nadelen van elk bedrijfsmodel afwegen: een realistische beoordeling vóór het aangaan van een verbintenis </a:t>
            </a:r>
          </a:p>
          <a:p>
            <a:pPr>
              <a:lnSpc>
                <a:spcPts val="3620"/>
              </a:lnSpc>
            </a:pPr>
            <a:endParaRPr lang="en-US" dirty="0">
              <a:solidFill>
                <a:schemeClr val="bg1"/>
              </a:solidFill>
            </a:endParaRPr>
          </a:p>
        </p:txBody>
      </p:sp>
      <p:sp>
        <p:nvSpPr>
          <p:cNvPr id="11" name="Slide Number Placeholder 5">
            <a:extLst>
              <a:ext uri="{FF2B5EF4-FFF2-40B4-BE49-F238E27FC236}">
                <a16:creationId xmlns:a16="http://schemas.microsoft.com/office/drawing/2014/main" id="{944548E0-AF99-AC6D-61A3-8E54CDAC64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pic>
        <p:nvPicPr>
          <p:cNvPr id="2" name="Picture 1">
            <a:extLst>
              <a:ext uri="{FF2B5EF4-FFF2-40B4-BE49-F238E27FC236}">
                <a16:creationId xmlns:a16="http://schemas.microsoft.com/office/drawing/2014/main" id="{68C5267C-508C-0CD3-56CC-6C706ADCBAA4}"/>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948159" y="3923405"/>
            <a:ext cx="3211003" cy="2384868"/>
          </a:xfrm>
          <a:prstGeom prst="rect">
            <a:avLst/>
          </a:prstGeom>
        </p:spPr>
      </p:pic>
    </p:spTree>
    <p:extLst>
      <p:ext uri="{BB962C8B-B14F-4D97-AF65-F5344CB8AC3E}">
        <p14:creationId xmlns:p14="http://schemas.microsoft.com/office/powerpoint/2010/main" val="473280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337A-6613-0EDF-7B39-94B0DEE6B9E6}"/>
            </a:ext>
          </a:extLst>
        </p:cNvPr>
        <p:cNvGrpSpPr/>
        <p:nvPr/>
      </p:nvGrpSpPr>
      <p:grpSpPr>
        <a:xfrm>
          <a:off x="0" y="0"/>
          <a:ext cx="0" cy="0"/>
          <a:chOff x="0" y="0"/>
          <a:chExt cx="0" cy="0"/>
        </a:xfrm>
      </p:grpSpPr>
      <p:pic>
        <p:nvPicPr>
          <p:cNvPr id="11" name="Picture Placeholder 10" descr="A room with a table and chairs&#10;&#10;AI-generated content may be incorrect.">
            <a:extLst>
              <a:ext uri="{FF2B5EF4-FFF2-40B4-BE49-F238E27FC236}">
                <a16:creationId xmlns:a16="http://schemas.microsoft.com/office/drawing/2014/main" id="{46A5D554-67BF-0492-8100-91F575423098}"/>
              </a:ext>
            </a:extLst>
          </p:cNvPr>
          <p:cNvPicPr>
            <a:picLocks noGrp="1" noChangeAspect="1"/>
          </p:cNvPicPr>
          <p:nvPr>
            <p:ph type="pic" sz="quarter" idx="19"/>
          </p:nvPr>
        </p:nvPicPr>
        <p:blipFill>
          <a:blip r:embed="rId2"/>
          <a:srcRect l="425" r="425"/>
          <a:stretch>
            <a:fillRect/>
          </a:stretch>
        </p:blipFill>
        <p:spPr/>
      </p:pic>
      <p:sp>
        <p:nvSpPr>
          <p:cNvPr id="2" name="Text Placeholder 1">
            <a:extLst>
              <a:ext uri="{FF2B5EF4-FFF2-40B4-BE49-F238E27FC236}">
                <a16:creationId xmlns:a16="http://schemas.microsoft.com/office/drawing/2014/main" id="{B36C5804-3E1E-6A81-1A25-121D11F9A9F6}"/>
              </a:ext>
            </a:extLst>
          </p:cNvPr>
          <p:cNvSpPr>
            <a:spLocks noGrp="1"/>
          </p:cNvSpPr>
          <p:nvPr>
            <p:ph type="body" sz="quarter" idx="16"/>
          </p:nvPr>
        </p:nvSpPr>
        <p:spPr>
          <a:xfrm>
            <a:off x="733930" y="2695992"/>
            <a:ext cx="4901339" cy="3066422"/>
          </a:xfrm>
        </p:spPr>
        <p:txBody>
          <a:bodyPr>
            <a:noAutofit/>
          </a:bodyPr>
          <a:lstStyle/>
          <a:p>
            <a:pPr>
              <a:lnSpc>
                <a:spcPts val="3900"/>
              </a:lnSpc>
            </a:pPr>
            <a:r>
              <a:rPr lang="en-GB" sz="3600" b="1" dirty="0"/>
              <a:t>Hiaten opsporen: </a:t>
            </a:r>
            <a:r>
              <a:rPr lang="en-GB" sz="3600" dirty="0"/>
              <a:t>onbenutte ruimtes, eigendommen en concepten in uw regio</a:t>
            </a:r>
          </a:p>
          <a:p>
            <a:pPr>
              <a:lnSpc>
                <a:spcPts val="3900"/>
              </a:lnSpc>
            </a:pPr>
            <a:endParaRPr lang="en-GB" sz="3600" dirty="0"/>
          </a:p>
        </p:txBody>
      </p:sp>
      <p:sp>
        <p:nvSpPr>
          <p:cNvPr id="3" name="Text Placeholder 2">
            <a:extLst>
              <a:ext uri="{FF2B5EF4-FFF2-40B4-BE49-F238E27FC236}">
                <a16:creationId xmlns:a16="http://schemas.microsoft.com/office/drawing/2014/main" id="{6C9A2AFB-839E-1A9C-0397-552C566AFD05}"/>
              </a:ext>
            </a:extLst>
          </p:cNvPr>
          <p:cNvSpPr>
            <a:spLocks noGrp="1"/>
          </p:cNvSpPr>
          <p:nvPr>
            <p:ph type="body" sz="quarter" idx="17"/>
          </p:nvPr>
        </p:nvSpPr>
        <p:spPr>
          <a:xfrm>
            <a:off x="733931" y="1095586"/>
            <a:ext cx="5362069" cy="582221"/>
          </a:xfrm>
        </p:spPr>
        <p:txBody>
          <a:bodyPr/>
          <a:lstStyle/>
          <a:p>
            <a:r>
              <a:rPr lang="en-IE" sz="6600" b="1" dirty="0"/>
              <a:t>Deel 4</a:t>
            </a:r>
            <a:endParaRPr lang="en-GB" sz="6600" b="1" dirty="0"/>
          </a:p>
        </p:txBody>
      </p:sp>
      <p:sp>
        <p:nvSpPr>
          <p:cNvPr id="8" name="Text Placeholder 7">
            <a:extLst>
              <a:ext uri="{FF2B5EF4-FFF2-40B4-BE49-F238E27FC236}">
                <a16:creationId xmlns:a16="http://schemas.microsoft.com/office/drawing/2014/main" id="{C9C037A4-CEBF-E426-782D-A87E1A1D4595}"/>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Fotocredits: Alibi Hostel, Leeuwarden (NL)</a:t>
            </a:r>
          </a:p>
        </p:txBody>
      </p:sp>
      <p:sp>
        <p:nvSpPr>
          <p:cNvPr id="4" name="Freeform 3">
            <a:extLst>
              <a:ext uri="{FF2B5EF4-FFF2-40B4-BE49-F238E27FC236}">
                <a16:creationId xmlns:a16="http://schemas.microsoft.com/office/drawing/2014/main" id="{0CDE5D5E-290A-7CC9-EB08-8ED44B892E8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4243F71-ADA6-E314-3B82-27BBBAF4F87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16</a:t>
            </a:fld>
            <a:endParaRPr lang="fr-CA" sz="1200" dirty="0"/>
          </a:p>
        </p:txBody>
      </p:sp>
      <p:pic>
        <p:nvPicPr>
          <p:cNvPr id="9" name="Picture 8">
            <a:extLst>
              <a:ext uri="{FF2B5EF4-FFF2-40B4-BE49-F238E27FC236}">
                <a16:creationId xmlns:a16="http://schemas.microsoft.com/office/drawing/2014/main" id="{1951F969-5088-AD5A-545F-5E748F394BEE}"/>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0748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p:txBody>
          <a:bodyPr/>
          <a:lstStyle/>
          <a:p>
            <a:pPr>
              <a:lnSpc>
                <a:spcPts val="3340"/>
              </a:lnSpc>
            </a:pPr>
            <a:r>
              <a:rPr lang="en-GB" sz="3200" dirty="0"/>
              <a:t>Hiaten opsporen</a:t>
            </a:r>
          </a:p>
          <a:p>
            <a:pPr>
              <a:lnSpc>
                <a:spcPts val="33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Sectie 4</a:t>
            </a:r>
          </a:p>
        </p:txBody>
      </p:sp>
      <p:sp>
        <p:nvSpPr>
          <p:cNvPr id="16" name="Text Placeholder 4">
            <a:extLst>
              <a:ext uri="{FF2B5EF4-FFF2-40B4-BE49-F238E27FC236}">
                <a16:creationId xmlns:a16="http://schemas.microsoft.com/office/drawing/2014/main" id="{93643300-B156-4CCE-F18A-9A7FAF5A666C}"/>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pic>
        <p:nvPicPr>
          <p:cNvPr id="10" name="Picture Placeholder 9" descr="A close-up of a roof&#10;&#10;AI-generated content may be incorrect.">
            <a:extLst>
              <a:ext uri="{FF2B5EF4-FFF2-40B4-BE49-F238E27FC236}">
                <a16:creationId xmlns:a16="http://schemas.microsoft.com/office/drawing/2014/main" id="{2FFAD853-9D0C-51E5-3747-A6AFF078AE2F}"/>
              </a:ext>
            </a:extLst>
          </p:cNvPr>
          <p:cNvPicPr>
            <a:picLocks noGrp="1" noChangeAspect="1"/>
          </p:cNvPicPr>
          <p:nvPr>
            <p:ph type="pic" sz="quarter" idx="67"/>
          </p:nvPr>
        </p:nvPicPr>
        <p:blipFill>
          <a:blip r:embed="rId2"/>
          <a:srcRect t="1104" b="1104"/>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17" name="Text Placeholder 4">
            <a:extLst>
              <a:ext uri="{FF2B5EF4-FFF2-40B4-BE49-F238E27FC236}">
                <a16:creationId xmlns:a16="http://schemas.microsoft.com/office/drawing/2014/main" id="{6FFCEAF7-8DAB-B92A-62CD-03445320EFCC}"/>
              </a:ext>
            </a:extLst>
          </p:cNvPr>
          <p:cNvSpPr txBox="1">
            <a:spLocks/>
          </p:cNvSpPr>
          <p:nvPr/>
        </p:nvSpPr>
        <p:spPr>
          <a:xfrm>
            <a:off x="4553980" y="3577503"/>
            <a:ext cx="730567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000" dirty="0"/>
              <a:t>Door inzicht te krijgen in de natuurlijke omgeving, cultuur, tradities, economie en waarden van een bestemming, kunt u authentieke verblijven ontwerpen die gasten aanspreken. Door de lokale context te verkennen, kunt u nieuwe kansen identificeren, diensten afstemmen op regionale sterke punten en duurzame banden met de gemeenschap opbouwen. Deze plaatsgebonden strategie verhoogt zowel de aantrekkingskracht als de duurzaamheid van uw bedrijf, waardoor diepere banden met gasten en langdurig succes op de markt voor alternatieve accommodaties worden ondersteund.</a:t>
            </a:r>
          </a:p>
        </p:txBody>
      </p:sp>
      <p:sp>
        <p:nvSpPr>
          <p:cNvPr id="18" name="Text Placeholder 4">
            <a:extLst>
              <a:ext uri="{FF2B5EF4-FFF2-40B4-BE49-F238E27FC236}">
                <a16:creationId xmlns:a16="http://schemas.microsoft.com/office/drawing/2014/main" id="{06732814-5A1A-717A-3AC2-1E600A1C28FA}"/>
              </a:ext>
            </a:extLst>
          </p:cNvPr>
          <p:cNvSpPr txBox="1">
            <a:spLocks/>
          </p:cNvSpPr>
          <p:nvPr/>
        </p:nvSpPr>
        <p:spPr>
          <a:xfrm>
            <a:off x="473839" y="4449916"/>
            <a:ext cx="408014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Dit deel is cruciaal omdat inzicht in de belangrijkste kenmerken van het omliggende gebied en de lokale gemeenschap van essentieel belang is voor het opzetten van een succesvol alternatief accommodatiebedrijf.</a:t>
            </a:r>
            <a:endParaRPr lang="en-IE" dirty="0"/>
          </a:p>
        </p:txBody>
      </p:sp>
      <p:sp>
        <p:nvSpPr>
          <p:cNvPr id="21" name="Text Placeholder 7">
            <a:extLst>
              <a:ext uri="{FF2B5EF4-FFF2-40B4-BE49-F238E27FC236}">
                <a16:creationId xmlns:a16="http://schemas.microsoft.com/office/drawing/2014/main" id="{6222C54D-9E3E-F612-FA0C-47F2A6880ABA}"/>
              </a:ext>
            </a:extLst>
          </p:cNvPr>
          <p:cNvSpPr txBox="1">
            <a:spLocks/>
          </p:cNvSpPr>
          <p:nvPr/>
        </p:nvSpPr>
        <p:spPr>
          <a:xfrm>
            <a:off x="0" y="133133"/>
            <a:ext cx="2449745"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Fotocredits</a:t>
            </a:r>
            <a:endParaRPr lang="en-GB" sz="1200" dirty="0"/>
          </a:p>
        </p:txBody>
      </p:sp>
    </p:spTree>
    <p:extLst>
      <p:ext uri="{BB962C8B-B14F-4D97-AF65-F5344CB8AC3E}">
        <p14:creationId xmlns:p14="http://schemas.microsoft.com/office/powerpoint/2010/main" val="14282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53780" y="2752353"/>
            <a:ext cx="10467122" cy="3499183"/>
          </a:xfrm>
        </p:spPr>
        <p:txBody>
          <a:bodyPr/>
          <a:lstStyle/>
          <a:p>
            <a:pPr>
              <a:lnSpc>
                <a:spcPts val="2240"/>
              </a:lnSpc>
            </a:pPr>
            <a:r>
              <a:rPr lang="en-GB" sz="2200" b="1" dirty="0">
                <a:solidFill>
                  <a:srgbClr val="414141"/>
                </a:solidFill>
              </a:rPr>
              <a:t>Het starten van uw eigen kleine horecabedrijf is spannend, maar succes hangt af van het identificeren van lokale kansen en het opbouwen van een sterke band met de omgeving. </a:t>
            </a:r>
            <a:r>
              <a:rPr lang="en-GB" sz="2200" dirty="0">
                <a:solidFill>
                  <a:srgbClr val="414141"/>
                </a:solidFill>
              </a:rPr>
              <a:t>Ongebruikte ruimtes, unieke kenmerken, lokale evenementen en activiteiten in de omgeving kunnen uw aanbod verrijken en de ervaring van uw gasten vormgeven. Of u nu een boetiekhotel, een eco-resort of een B&amp;B start, het verkennen van de omgeving en het omarmen van de cultuur en het milieu is essentieel om u te onderscheiden.</a:t>
            </a:r>
          </a:p>
          <a:p>
            <a:pPr>
              <a:lnSpc>
                <a:spcPts val="2240"/>
              </a:lnSpc>
            </a:pPr>
            <a:endParaRPr lang="en-GB" sz="2200" dirty="0">
              <a:solidFill>
                <a:srgbClr val="414141"/>
              </a:solidFill>
            </a:endParaRPr>
          </a:p>
          <a:p>
            <a:pPr>
              <a:lnSpc>
                <a:spcPts val="2240"/>
              </a:lnSpc>
            </a:pPr>
            <a:r>
              <a:rPr lang="en-GB" sz="2200" b="1" dirty="0">
                <a:solidFill>
                  <a:srgbClr val="414141"/>
                </a:solidFill>
              </a:rPr>
              <a:t>In dit gedeelte wordt uitgelegd hoe inzicht in uw omgeving deuren opent voor samenwerkingen en uw bedrijf versterkt. </a:t>
            </a:r>
            <a:r>
              <a:rPr lang="en-GB" sz="2200" dirty="0">
                <a:solidFill>
                  <a:srgbClr val="414141"/>
                </a:solidFill>
              </a:rPr>
              <a:t>U leert lokale attracties, gemeenschapsevenementen en natuurlijke troeven te ontdekken die het verblijf van uw gasten kunnen verrijken. Door de lokale context in uw model te integreren, maakt u van uw accommodatie een betekenisvol en gedenkwaardig onderdeel van de reiservaring.</a:t>
            </a: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Inleiding</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12359"/>
            <a:ext cx="10614687" cy="803654"/>
          </a:xfrm>
        </p:spPr>
        <p:txBody>
          <a:bodyPr/>
          <a:lstStyle/>
          <a:p>
            <a:r>
              <a:rPr lang="en-US" dirty="0"/>
              <a:t>De omgeving - een bron van activiteiten en partnerschappen</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417195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Tree>
    <p:extLst>
      <p:ext uri="{BB962C8B-B14F-4D97-AF65-F5344CB8AC3E}">
        <p14:creationId xmlns:p14="http://schemas.microsoft.com/office/powerpoint/2010/main" val="213235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330907"/>
            <a:ext cx="5487722" cy="803654"/>
          </a:xfrm>
          <a:prstGeom prst="rect">
            <a:avLst/>
          </a:prstGeom>
        </p:spPr>
        <p:txBody>
          <a:bodyPr/>
          <a:lstStyle/>
          <a:p>
            <a:pPr>
              <a:lnSpc>
                <a:spcPts val="2960"/>
              </a:lnSpc>
            </a:pPr>
            <a:r>
              <a:rPr lang="en-GB" sz="2800" dirty="0"/>
              <a:t>Inzicht in het lokale erfgoed De hiaten opsporen:</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134561"/>
            <a:ext cx="751139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Voordat u gasten verwelkomt, is het essentieel om het unieke verhaal van uw locatie te begrijpen en hiaten te ontdekken die kansen bieden voor ondernemerschap. </a:t>
            </a:r>
            <a:r>
              <a:rPr lang="en-GB" b="0" i="0" dirty="0">
                <a:effectLst/>
                <a:latin typeface="Calibri"/>
                <a:ea typeface="Calibri"/>
                <a:cs typeface="Calibri"/>
              </a:rPr>
              <a:t>Van onbenutte ruimtes en eigendommen tot lokale tradities, ambachten, landschappen en landbouwpraktijken: deze elementen vormen de kern van uw bestemming en uw gastvrijheidsaanbod. In deze module wordt onderzocht hoe erfgoed en natuur het lokale leven vormgeven en inspireren tot betekenisvolle reiservaringen. Door verbinding te maken met het gebied, biedt u meer dan alleen een plek om te verblijven: u biedt authenticiteit en verbondenheid.</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De gasten van vandaag zoeken meer dan alleen comfort; ze hechten waarde aan ervaringen die geworteld zijn in de plek. </a:t>
            </a:r>
            <a:r>
              <a:rPr lang="en-GB" b="0" i="0" dirty="0">
                <a:effectLst/>
                <a:latin typeface="Calibri"/>
                <a:ea typeface="Calibri"/>
                <a:cs typeface="Calibri"/>
              </a:rPr>
              <a:t>Of het nu gaat om lokale materialen, zelfgekweekte maaltijden of begeleide natuurwandelingen, het omarmen van uw omgeving voegt waarde toe en versterkt de band met de gemeenschap. Het is de eerste stap naar het creëren van een verblijf dat respectvol, geworteld en memorabel aanvoelt.</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4" y="1305618"/>
            <a:ext cx="5423705" cy="4246763"/>
          </a:xfrm>
        </p:spPr>
        <p:txBody>
          <a:bodyPr/>
          <a:lstStyle/>
          <a:p>
            <a:pPr marL="0" indent="0">
              <a:lnSpc>
                <a:spcPts val="2480"/>
              </a:lnSpc>
            </a:pPr>
            <a:r>
              <a:rPr lang="en-GB" sz="2400" b="0" dirty="0"/>
              <a:t>Deze module biedt een diepgaande verkenning van alternatieve toeristische accommodaties, met de nadruk op de definitie, belangrijkste soorten, trends en zakelijke mogelijkheden ervan. </a:t>
            </a:r>
          </a:p>
          <a:p>
            <a:pPr marL="0" indent="0">
              <a:lnSpc>
                <a:spcPts val="2480"/>
              </a:lnSpc>
            </a:pPr>
            <a:endParaRPr lang="en-GB" sz="2400" b="0" dirty="0"/>
          </a:p>
          <a:p>
            <a:pPr marL="0" indent="0">
              <a:lnSpc>
                <a:spcPts val="2480"/>
              </a:lnSpc>
            </a:pPr>
            <a:r>
              <a:rPr lang="en-GB" sz="2400" b="0" dirty="0"/>
              <a:t>Aan de hand van casestudy's, voorbeelden uit de sector en praktische inzichten krijgen cursisten een uitgebreid inzicht in hoe alternatieve accommodaties de toeristische sector hervormen.</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Moduleoverzicht</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24" name="TextBox 23">
            <a:extLst>
              <a:ext uri="{FF2B5EF4-FFF2-40B4-BE49-F238E27FC236}">
                <a16:creationId xmlns:a16="http://schemas.microsoft.com/office/drawing/2014/main" id="{0044C667-EF0E-07CE-C7F4-8C5C171288A0}"/>
              </a:ext>
            </a:extLst>
          </p:cNvPr>
          <p:cNvSpPr txBox="1"/>
          <p:nvPr/>
        </p:nvSpPr>
        <p:spPr>
          <a:xfrm>
            <a:off x="6679764" y="163908"/>
            <a:ext cx="5207436" cy="5967467"/>
          </a:xfrm>
          <a:prstGeom prst="rect">
            <a:avLst/>
          </a:prstGeom>
          <a:noFill/>
        </p:spPr>
        <p:txBody>
          <a:bodyPr wrap="square">
            <a:spAutoFit/>
          </a:bodyPr>
          <a:lstStyle/>
          <a:p>
            <a:pPr>
              <a:lnSpc>
                <a:spcPts val="3620"/>
              </a:lnSpc>
            </a:pPr>
            <a:r>
              <a:rPr lang="en-GB" sz="3200" b="1" dirty="0">
                <a:solidFill>
                  <a:srgbClr val="EC7C69"/>
                </a:solidFill>
              </a:rPr>
              <a:t>Leerdoelen</a:t>
            </a:r>
          </a:p>
          <a:p>
            <a:pPr>
              <a:lnSpc>
                <a:spcPts val="3620"/>
              </a:lnSpc>
            </a:pPr>
            <a:endParaRPr lang="en-GB" sz="2400" b="1" dirty="0"/>
          </a:p>
          <a:p>
            <a:pPr marL="342900" indent="-342900">
              <a:buFont typeface="Arial" panose="020B0604020202020204" pitchFamily="34" charset="0"/>
              <a:buChar char="•"/>
            </a:pPr>
            <a:r>
              <a:rPr lang="en-GB" sz="2400" b="1" dirty="0">
                <a:solidFill>
                  <a:srgbClr val="414141"/>
                </a:solidFill>
              </a:rPr>
              <a:t>Begrijp </a:t>
            </a:r>
            <a:r>
              <a:rPr lang="en-GB" sz="2400" dirty="0">
                <a:solidFill>
                  <a:srgbClr val="414141"/>
                </a:solidFill>
              </a:rPr>
              <a:t>alternatieve accommodaties en identificeer de belangrijkste soorten, trends en zakelijke mogelijkheden ervan. </a:t>
            </a:r>
          </a:p>
          <a:p>
            <a:pPr marL="342900" indent="-342900">
              <a:buFont typeface="Arial" panose="020B0604020202020204" pitchFamily="34" charset="0"/>
              <a:buChar char="•"/>
            </a:pPr>
            <a:r>
              <a:rPr lang="en-GB" sz="2400" b="1" dirty="0">
                <a:solidFill>
                  <a:srgbClr val="414141"/>
                </a:solidFill>
              </a:rPr>
              <a:t>Leren </a:t>
            </a:r>
            <a:r>
              <a:rPr lang="en-GB" sz="2400" dirty="0">
                <a:solidFill>
                  <a:srgbClr val="414141"/>
                </a:solidFill>
              </a:rPr>
              <a:t>hoe veranderende levensstijlen, mondiaal bewustzijn en persoonlijke waarden het toerisme hervormen.</a:t>
            </a:r>
          </a:p>
          <a:p>
            <a:pPr marL="342900" indent="-342900">
              <a:buFont typeface="Arial" panose="020B0604020202020204" pitchFamily="34" charset="0"/>
              <a:buChar char="•"/>
            </a:pPr>
            <a:r>
              <a:rPr lang="en-GB" sz="2400" b="1" dirty="0">
                <a:solidFill>
                  <a:srgbClr val="414141"/>
                </a:solidFill>
              </a:rPr>
              <a:t>Identificeer en vergelijk </a:t>
            </a:r>
            <a:r>
              <a:rPr lang="en-GB" sz="2400" dirty="0">
                <a:solidFill>
                  <a:srgbClr val="414141"/>
                </a:solidFill>
              </a:rPr>
              <a:t>vier verschillende bedrijfsmodellen voor alternatieve toeristische accommodaties en beoordeel hun geschiktheid.</a:t>
            </a:r>
          </a:p>
          <a:p>
            <a:pPr marL="342900" indent="-342900">
              <a:lnSpc>
                <a:spcPts val="3620"/>
              </a:lnSpc>
              <a:buFont typeface="Arial" panose="020B0604020202020204" pitchFamily="34" charset="0"/>
              <a:buChar char="•"/>
            </a:pPr>
            <a:endParaRPr lang="en-GB" sz="2400" dirty="0">
              <a:solidFill>
                <a:srgbClr val="414141"/>
              </a:solidFill>
            </a:endParaRPr>
          </a:p>
          <a:p>
            <a:pPr>
              <a:lnSpc>
                <a:spcPts val="3620"/>
              </a:lnSpc>
            </a:pPr>
            <a:endParaRPr lang="en-GB" sz="2400" b="1" dirty="0"/>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47D4-5AA9-C70D-AAD3-7869F944FC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14F214-5FBD-D246-115B-3C5E9A09E6C1}"/>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95662EAF-B853-F0FD-A477-2CC2A51E5524}"/>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2646ACF-39CB-5492-4AA2-D66C342CEF18}"/>
              </a:ext>
            </a:extLst>
          </p:cNvPr>
          <p:cNvSpPr>
            <a:spLocks noGrp="1"/>
          </p:cNvSpPr>
          <p:nvPr>
            <p:ph type="body" sz="quarter" idx="16"/>
          </p:nvPr>
        </p:nvSpPr>
        <p:spPr>
          <a:xfrm>
            <a:off x="4061012" y="732734"/>
            <a:ext cx="7175024" cy="803654"/>
          </a:xfrm>
          <a:prstGeom prst="rect">
            <a:avLst/>
          </a:prstGeom>
        </p:spPr>
        <p:txBody>
          <a:bodyPr/>
          <a:lstStyle/>
          <a:p>
            <a:pPr>
              <a:lnSpc>
                <a:spcPts val="2960"/>
              </a:lnSpc>
            </a:pPr>
            <a:r>
              <a:rPr lang="en-GB" sz="2800" dirty="0"/>
              <a:t>Lokale netwerken en partnerschappen opbouwen:</a:t>
            </a:r>
          </a:p>
          <a:p>
            <a:pPr>
              <a:lnSpc>
                <a:spcPts val="2960"/>
              </a:lnSpc>
            </a:pPr>
            <a:endParaRPr lang="en-GB" sz="2800" dirty="0"/>
          </a:p>
        </p:txBody>
      </p:sp>
      <p:sp>
        <p:nvSpPr>
          <p:cNvPr id="4" name="Text Placeholder 3">
            <a:extLst>
              <a:ext uri="{FF2B5EF4-FFF2-40B4-BE49-F238E27FC236}">
                <a16:creationId xmlns:a16="http://schemas.microsoft.com/office/drawing/2014/main" id="{5DA76AC4-ECDD-C824-233A-06B8CABBAE72}"/>
              </a:ext>
            </a:extLst>
          </p:cNvPr>
          <p:cNvSpPr>
            <a:spLocks noGrp="1"/>
          </p:cNvSpPr>
          <p:nvPr>
            <p:ph type="body" sz="quarter" idx="21"/>
          </p:nvPr>
        </p:nvSpPr>
        <p:spPr>
          <a:xfrm>
            <a:off x="4061011" y="1881924"/>
            <a:ext cx="717502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Het runnen van een alternatieve accommodatie betekent niet dat je alles alleen moet doen. </a:t>
            </a:r>
            <a:r>
              <a:rPr lang="en-GB" b="0" i="0" dirty="0">
                <a:effectLst/>
                <a:latin typeface="Calibri"/>
                <a:ea typeface="Calibri"/>
                <a:cs typeface="Calibri"/>
              </a:rPr>
              <a:t>Succes hangt vaak af van de relaties die je lokaal opbouwt. In deze module leer je hoe je contact kunt leggen met boeren, ambachtslieden, gidsen en eigenaren van kleine bedrijven om de ervaring van je gasten te verrijken, bijvoorbeeld door zelfgemaakte jam aan te bieden of begeleide wandelingen te organiseren.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Deze partnerschappen versterken de gemeenschap, creëren gezamenlijke economische kansen en helpen uitdagingen effectiever op te lossen. Je leert ook hoe je op een professionele en respectvolle manier samenwerkingen kunt aangaan en wederzijds vertrouwen kunt opbouwen. Door deel uit te maken van een lokaal netwerk, verandert je bedrijf in een brug tussen bezoekers en de gemeenschap, waardoor iedereen een diepere, meer verbonden ervaring krijgt.</a:t>
            </a:r>
          </a:p>
          <a:p>
            <a:pPr>
              <a:lnSpc>
                <a:spcPts val="2340"/>
              </a:lnSpc>
            </a:pPr>
            <a:endParaRPr lang="en-US" sz="2200" dirty="0"/>
          </a:p>
        </p:txBody>
      </p:sp>
      <p:sp>
        <p:nvSpPr>
          <p:cNvPr id="11" name="Slide Number Placeholder 5">
            <a:extLst>
              <a:ext uri="{FF2B5EF4-FFF2-40B4-BE49-F238E27FC236}">
                <a16:creationId xmlns:a16="http://schemas.microsoft.com/office/drawing/2014/main" id="{1E30F136-3398-FA2F-B110-00A5C18CE7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Tree>
    <p:extLst>
      <p:ext uri="{BB962C8B-B14F-4D97-AF65-F5344CB8AC3E}">
        <p14:creationId xmlns:p14="http://schemas.microsoft.com/office/powerpoint/2010/main" val="76169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66A3-E544-1519-34F0-AF9DACC0D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F1881F-314D-D990-B138-B45E76D9CA7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C8C57B76-296A-BF2E-48BE-0455388A9662}"/>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B3ED7F-16F1-28F6-F0F7-3AD2F0B4926C}"/>
              </a:ext>
            </a:extLst>
          </p:cNvPr>
          <p:cNvSpPr>
            <a:spLocks noGrp="1"/>
          </p:cNvSpPr>
          <p:nvPr>
            <p:ph type="body" sz="quarter" idx="16"/>
          </p:nvPr>
        </p:nvSpPr>
        <p:spPr>
          <a:xfrm>
            <a:off x="4061012" y="330907"/>
            <a:ext cx="6967206" cy="803654"/>
          </a:xfrm>
          <a:prstGeom prst="rect">
            <a:avLst/>
          </a:prstGeom>
        </p:spPr>
        <p:txBody>
          <a:bodyPr/>
          <a:lstStyle/>
          <a:p>
            <a:pPr>
              <a:lnSpc>
                <a:spcPts val="2960"/>
              </a:lnSpc>
            </a:pPr>
            <a:r>
              <a:rPr lang="en-GB" sz="2800" dirty="0"/>
              <a:t>Mogelijke activiteiten en ervaringen ontwerpen:</a:t>
            </a:r>
          </a:p>
          <a:p>
            <a:pPr>
              <a:lnSpc>
                <a:spcPts val="2960"/>
              </a:lnSpc>
            </a:pPr>
            <a:endParaRPr lang="en-GB" sz="2800" dirty="0"/>
          </a:p>
        </p:txBody>
      </p:sp>
      <p:sp>
        <p:nvSpPr>
          <p:cNvPr id="4" name="Text Placeholder 3">
            <a:extLst>
              <a:ext uri="{FF2B5EF4-FFF2-40B4-BE49-F238E27FC236}">
                <a16:creationId xmlns:a16="http://schemas.microsoft.com/office/drawing/2014/main" id="{F13BD9A0-BD4F-EBF8-B013-F2AB862F1B3A}"/>
              </a:ext>
            </a:extLst>
          </p:cNvPr>
          <p:cNvSpPr>
            <a:spLocks noGrp="1"/>
          </p:cNvSpPr>
          <p:nvPr>
            <p:ph type="body" sz="quarter" idx="21"/>
          </p:nvPr>
        </p:nvSpPr>
        <p:spPr>
          <a:xfrm>
            <a:off x="4061012" y="1224706"/>
            <a:ext cx="7460429" cy="3867872"/>
          </a:xfrm>
          <a:prstGeom prst="rect">
            <a:avLst/>
          </a:prstGeom>
        </p:spPr>
        <p:txBody>
          <a:bodyPr lIns="91440" tIns="45720" rIns="91440" bIns="45720" anchor="t"/>
          <a:lstStyle/>
          <a:p>
            <a:pPr>
              <a:lnSpc>
                <a:spcPts val="2340"/>
              </a:lnSpc>
            </a:pPr>
            <a:r>
              <a:rPr lang="en-GB" b="1" i="0" dirty="0">
                <a:effectLst/>
                <a:latin typeface="Calibri"/>
                <a:ea typeface="Calibri"/>
                <a:cs typeface="Calibri"/>
              </a:rPr>
              <a:t>Wat zorgt ervoor dat een gast zich uw accommodatie nog lang na zijn vertrek herinnert? </a:t>
            </a:r>
            <a:r>
              <a:rPr lang="en-GB" b="0" i="0" dirty="0">
                <a:effectLst/>
                <a:latin typeface="Calibri"/>
                <a:ea typeface="Calibri"/>
                <a:cs typeface="Calibri"/>
              </a:rPr>
              <a:t>Vaak zijn dat de ervaringen: de kookles bij een buurman, de sterrenkijkavond in de tuin of de praktische knutselworkshop in een nabijgelegen atelier.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Deze module helpt u bij het identificeren en ontwikkelen van activiteiten die de sfeer van uw accommodatie en de interesses van uw gasten weerspiegelen. </a:t>
            </a:r>
          </a:p>
          <a:p>
            <a:pPr>
              <a:lnSpc>
                <a:spcPts val="2340"/>
              </a:lnSpc>
            </a:pPr>
            <a:endParaRPr lang="en-GB" dirty="0">
              <a:latin typeface="Calibri"/>
              <a:ea typeface="Calibri"/>
              <a:cs typeface="Calibri"/>
            </a:endParaRPr>
          </a:p>
          <a:p>
            <a:pPr>
              <a:lnSpc>
                <a:spcPts val="2340"/>
              </a:lnSpc>
            </a:pPr>
            <a:r>
              <a:rPr lang="en-GB" b="1" i="0" dirty="0">
                <a:effectLst/>
                <a:latin typeface="Calibri"/>
                <a:ea typeface="Calibri"/>
                <a:cs typeface="Calibri"/>
              </a:rPr>
              <a:t>U hebt geen groot budget of complexe opstellingen nodig, alleen creativiteit, lokale kennis en een focus op authentieke momenten. </a:t>
            </a:r>
            <a:r>
              <a:rPr lang="en-GB" b="0" i="0" dirty="0">
                <a:effectLst/>
                <a:latin typeface="Calibri"/>
                <a:ea typeface="Calibri"/>
                <a:cs typeface="Calibri"/>
              </a:rPr>
              <a:t>U verkent verschillende soorten ervaringen, van eten en cultuur tot natuur en welzijn, en hoe u deze kunt verpakken op een manier die waarde toevoegt aan uw aanbod. Het aanbieden van zinvolle activiteiten zorgt niet alleen voor blijvende herinneringen, maar geeft gasten ook een reden om langer te blijven, uw verhaal te delen en terug te komen. Het gaat erom uw accommodatie om te vormen tot een plek van ontdekking.</a:t>
            </a:r>
          </a:p>
          <a:p>
            <a:pPr>
              <a:lnSpc>
                <a:spcPts val="2340"/>
              </a:lnSpc>
            </a:pPr>
            <a:r>
              <a:rPr lang="en-GB" b="0" i="0" dirty="0">
                <a:effectLst/>
                <a:latin typeface="Calibri"/>
                <a:ea typeface="Calibri"/>
                <a:cs typeface="Calibri"/>
              </a:rPr>
              <a:t> </a:t>
            </a:r>
            <a:endParaRPr lang="en-US" sz="2200" dirty="0"/>
          </a:p>
        </p:txBody>
      </p:sp>
      <p:sp>
        <p:nvSpPr>
          <p:cNvPr id="11" name="Slide Number Placeholder 5">
            <a:extLst>
              <a:ext uri="{FF2B5EF4-FFF2-40B4-BE49-F238E27FC236}">
                <a16:creationId xmlns:a16="http://schemas.microsoft.com/office/drawing/2014/main" id="{74B2F018-82E1-40B0-1C0C-3887363FCB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3597195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8D2A087A-B7F1-DF44-071A-93609121E377}"/>
              </a:ext>
            </a:extLst>
          </p:cNvPr>
          <p:cNvPicPr>
            <a:picLocks noChangeAspect="1" noChangeArrowheads="1"/>
          </p:cNvPicPr>
          <p:nvPr/>
        </p:nvPicPr>
        <p:blipFill rotWithShape="1">
          <a:blip r:embed="rId4"/>
          <a:srcRect t="-3210" r="951" b="-17617"/>
          <a:stretch/>
        </p:blipFill>
        <p:spPr bwMode="auto">
          <a:xfrm>
            <a:off x="7872189" y="2266055"/>
            <a:ext cx="3559050" cy="22666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61686DCE-B6E6-3C9C-ACBE-616041478C8B}"/>
              </a:ext>
            </a:extLst>
          </p:cNvPr>
          <p:cNvPicPr>
            <a:picLocks noChangeAspect="1"/>
          </p:cNvPicPr>
          <p:nvPr/>
        </p:nvPicPr>
        <p:blipFill rotWithShape="1">
          <a:blip r:embed="rId6"/>
          <a:srcRect l="6576" r="6576"/>
          <a:stretch/>
        </p:blipFill>
        <p:spPr>
          <a:xfrm>
            <a:off x="7872189" y="4259484"/>
            <a:ext cx="3559050" cy="2538941"/>
          </a:xfrm>
          <a:prstGeom prst="rect">
            <a:avLst/>
          </a:prstGeom>
        </p:spPr>
      </p:pic>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 om video te bekijken</a:t>
            </a:r>
          </a:p>
        </p:txBody>
      </p:sp>
      <p:cxnSp>
        <p:nvCxnSpPr>
          <p:cNvPr id="6" name="Straight Connector 5">
            <a:extLst>
              <a:ext uri="{FF2B5EF4-FFF2-40B4-BE49-F238E27FC236}">
                <a16:creationId xmlns:a16="http://schemas.microsoft.com/office/drawing/2014/main" id="{782635E6-F747-9306-2177-C1E0571C7D45}"/>
              </a:ext>
            </a:extLst>
          </p:cNvPr>
          <p:cNvCxnSpPr>
            <a:cxnSpLocks/>
          </p:cNvCxnSpPr>
          <p:nvPr/>
        </p:nvCxnSpPr>
        <p:spPr>
          <a:xfrm>
            <a:off x="0" y="126883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C5811B9D-5655-85D9-0775-4FD029933D19}"/>
              </a:ext>
            </a:extLst>
          </p:cNvPr>
          <p:cNvSpPr txBox="1">
            <a:spLocks/>
          </p:cNvSpPr>
          <p:nvPr/>
        </p:nvSpPr>
        <p:spPr>
          <a:xfrm>
            <a:off x="545532" y="457618"/>
            <a:ext cx="8558711" cy="81121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Digitale tools: </a:t>
            </a:r>
            <a:r>
              <a:rPr lang="en-US" dirty="0"/>
              <a:t>platforms voor deeleconomie </a:t>
            </a:r>
          </a:p>
        </p:txBody>
      </p:sp>
      <p:sp>
        <p:nvSpPr>
          <p:cNvPr id="9" name="Text Placeholder 3">
            <a:extLst>
              <a:ext uri="{FF2B5EF4-FFF2-40B4-BE49-F238E27FC236}">
                <a16:creationId xmlns:a16="http://schemas.microsoft.com/office/drawing/2014/main" id="{AE168BF6-385A-09A4-E129-6634FB81AE8F}"/>
              </a:ext>
            </a:extLst>
          </p:cNvPr>
          <p:cNvSpPr txBox="1">
            <a:spLocks/>
          </p:cNvSpPr>
          <p:nvPr/>
        </p:nvSpPr>
        <p:spPr>
          <a:xfrm>
            <a:off x="545532" y="1323993"/>
            <a:ext cx="6810009" cy="452540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Vind of bied lokale ervaringen aan via digitale platforms die zich richten op verschillende soorten ervaringen en activiteiten in uw omgeving, van gezellig eten, wandelroutes tot lokale gidsen.</a:t>
            </a:r>
          </a:p>
          <a:p>
            <a:pPr>
              <a:lnSpc>
                <a:spcPts val="2340"/>
              </a:lnSpc>
              <a:buClr>
                <a:srgbClr val="64AFAF"/>
              </a:buClr>
            </a:pPr>
            <a:endParaRPr lang="en-GB" dirty="0"/>
          </a:p>
          <a:p>
            <a:pPr marL="342900" indent="-342900">
              <a:lnSpc>
                <a:spcPts val="2340"/>
              </a:lnSpc>
              <a:buClr>
                <a:srgbClr val="64AFAF"/>
              </a:buClr>
              <a:buFont typeface="Arial" panose="020B0604020202020204" pitchFamily="34" charset="0"/>
              <a:buChar char="•"/>
            </a:pPr>
            <a:r>
              <a:rPr lang="en-GB" b="1" dirty="0" err="1">
                <a:solidFill>
                  <a:srgbClr val="EC7C69"/>
                </a:solidFill>
              </a:rPr>
              <a:t>Eatwith.com </a:t>
            </a:r>
            <a:r>
              <a:rPr lang="en-GB" b="1" dirty="0">
                <a:solidFill>
                  <a:srgbClr val="EC7C69"/>
                </a:solidFill>
              </a:rPr>
              <a:t>- </a:t>
            </a:r>
            <a:r>
              <a:rPr lang="en-GB" dirty="0"/>
              <a:t>Door middel van diners, supperclubs, kooklessen en culinaire tours in privéwoningen en speciale locaties brengt </a:t>
            </a:r>
            <a:r>
              <a:rPr lang="en-GB" dirty="0" err="1"/>
              <a:t>EatWith </a:t>
            </a:r>
            <a:r>
              <a:rPr lang="en-GB" dirty="0"/>
              <a:t>zorgvuldig geselecteerde lokale gastheren en -vrouwen in contact met </a:t>
            </a:r>
            <a:r>
              <a:rPr lang="en-GB" dirty="0" err="1"/>
              <a:t>reizigers </a:t>
            </a:r>
            <a:r>
              <a:rPr lang="en-GB" dirty="0"/>
              <a:t>die op zoek zijn naar een unieke, meeslepende culinaire ervaring.</a:t>
            </a:r>
          </a:p>
          <a:p>
            <a:pPr marL="342900" indent="-342900">
              <a:lnSpc>
                <a:spcPts val="2340"/>
              </a:lnSpc>
              <a:buClr>
                <a:srgbClr val="64AFAF"/>
              </a:buClr>
              <a:buFont typeface="Arial" panose="020B0604020202020204" pitchFamily="34" charset="0"/>
              <a:buChar char="•"/>
            </a:pPr>
            <a:r>
              <a:rPr lang="en-GB" b="1" dirty="0" err="1">
                <a:solidFill>
                  <a:srgbClr val="EC7C69"/>
                </a:solidFill>
              </a:rPr>
              <a:t>Komoot.com </a:t>
            </a:r>
            <a:r>
              <a:rPr lang="en-GB" b="1" dirty="0">
                <a:solidFill>
                  <a:srgbClr val="EC7C69"/>
                </a:solidFill>
              </a:rPr>
              <a:t>- </a:t>
            </a:r>
            <a:r>
              <a:rPr lang="en-GB" dirty="0" err="1"/>
              <a:t>Komoot </a:t>
            </a:r>
            <a:r>
              <a:rPr lang="en-GB" dirty="0"/>
              <a:t>is een app die u helpt bij het vinden, plannen en delen van avonturen met een eenvoudige routeplanner; de app wordt aangedreven door de aanbevelingen van de outdoorcommunity.</a:t>
            </a:r>
          </a:p>
          <a:p>
            <a:pPr marL="342900" indent="-342900">
              <a:lnSpc>
                <a:spcPts val="2340"/>
              </a:lnSpc>
              <a:buClr>
                <a:srgbClr val="64AFAF"/>
              </a:buClr>
              <a:buFont typeface="Arial" panose="020B0604020202020204" pitchFamily="34" charset="0"/>
              <a:buChar char="•"/>
            </a:pPr>
            <a:r>
              <a:rPr lang="en-GB" b="1" dirty="0" err="1">
                <a:solidFill>
                  <a:srgbClr val="EC7C69"/>
                </a:solidFill>
              </a:rPr>
              <a:t>Toursbylocals.com </a:t>
            </a:r>
            <a:r>
              <a:rPr lang="en-GB" b="1" dirty="0">
                <a:solidFill>
                  <a:srgbClr val="EC7C69"/>
                </a:solidFill>
              </a:rPr>
              <a:t>- </a:t>
            </a:r>
            <a:r>
              <a:rPr lang="en-GB" dirty="0"/>
              <a:t>Tours by Locals laat je dingen zien vanuit het perspectief van een local met een privégids die op maat gemaakte ervaringen biedt.</a:t>
            </a:r>
          </a:p>
          <a:p>
            <a:pPr>
              <a:lnSpc>
                <a:spcPts val="2340"/>
              </a:lnSpc>
              <a:buClr>
                <a:srgbClr val="64AFAF"/>
              </a:buClr>
            </a:pPr>
            <a:endParaRPr lang="en-GB" dirty="0"/>
          </a:p>
          <a:p>
            <a:pPr>
              <a:lnSpc>
                <a:spcPts val="2340"/>
              </a:lnSpc>
              <a:buClr>
                <a:srgbClr val="64AFAF"/>
              </a:buClr>
            </a:pPr>
            <a:endParaRPr lang="en-GB" dirty="0"/>
          </a:p>
        </p:txBody>
      </p:sp>
      <p:sp>
        <p:nvSpPr>
          <p:cNvPr id="16" name="Slide Number Placeholder 5">
            <a:extLst>
              <a:ext uri="{FF2B5EF4-FFF2-40B4-BE49-F238E27FC236}">
                <a16:creationId xmlns:a16="http://schemas.microsoft.com/office/drawing/2014/main" id="{B6C3BCE9-6FE4-5A3D-2ED4-200C55DBF6B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136945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2411-08A5-5059-37BB-A6DE957AA9AA}"/>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594FC6-82E6-A9B3-CBE3-64FC66ACD508}"/>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C93500A-D2FB-68D4-1D69-3D4A16DF697C}"/>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Belangrijkste conclusies</a:t>
            </a:r>
          </a:p>
        </p:txBody>
      </p:sp>
      <p:sp>
        <p:nvSpPr>
          <p:cNvPr id="4" name="Text Placeholder 3">
            <a:extLst>
              <a:ext uri="{FF2B5EF4-FFF2-40B4-BE49-F238E27FC236}">
                <a16:creationId xmlns:a16="http://schemas.microsoft.com/office/drawing/2014/main" id="{62A737D6-40B6-8D7F-A6CD-02E22CF49016}"/>
              </a:ext>
            </a:extLst>
          </p:cNvPr>
          <p:cNvSpPr txBox="1">
            <a:spLocks/>
          </p:cNvSpPr>
          <p:nvPr/>
        </p:nvSpPr>
        <p:spPr>
          <a:xfrm>
            <a:off x="393580" y="1272574"/>
            <a:ext cx="633571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000" b="1" dirty="0">
                <a:solidFill>
                  <a:srgbClr val="EC7C69"/>
                </a:solidFill>
              </a:rPr>
              <a:t>De natuur als kernervaring: </a:t>
            </a:r>
          </a:p>
          <a:p>
            <a:pPr marL="363538">
              <a:lnSpc>
                <a:spcPts val="2340"/>
              </a:lnSpc>
              <a:buClr>
                <a:srgbClr val="64AFAF"/>
              </a:buClr>
            </a:pPr>
            <a:r>
              <a:rPr lang="en-GB" sz="2000" dirty="0"/>
              <a:t>Door toegangen te ontwerpen via wandelroutes en/of uw accommodatie te verbinden met de natuur, kunt u de reis zelf omvormen tot een meeslepend, reflectief onderdeel van de ervaring van uw gasten.</a:t>
            </a:r>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r>
              <a:rPr lang="en-GB" sz="2000" b="1" dirty="0">
                <a:solidFill>
                  <a:srgbClr val="EC7C69"/>
                </a:solidFill>
              </a:rPr>
              <a:t>Duurzaam innovatief ontwerp: </a:t>
            </a:r>
          </a:p>
          <a:p>
            <a:pPr marL="363538">
              <a:lnSpc>
                <a:spcPts val="2340"/>
              </a:lnSpc>
              <a:buClr>
                <a:srgbClr val="64AFAF"/>
              </a:buClr>
            </a:pPr>
            <a:r>
              <a:rPr lang="en-GB" sz="2000" dirty="0"/>
              <a:t>Door gebruik te maken van off-grid systemen zoals zonne-energie en composttoiletten, kunt u duurzaamheid integreren in uw accommodatie en tegelijkertijd de afhankelijkheid van vaste infrastructuur en nutsvoorzieningen verminderen.</a:t>
            </a:r>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r>
              <a:rPr lang="en-GB" sz="2000" b="1" dirty="0">
                <a:solidFill>
                  <a:srgbClr val="EC7C69"/>
                </a:solidFill>
              </a:rPr>
              <a:t>Unieke ervaring</a:t>
            </a:r>
            <a:r>
              <a:rPr lang="en-GB" sz="2000" dirty="0">
                <a:solidFill>
                  <a:srgbClr val="EC7C69"/>
                </a:solidFill>
              </a:rPr>
              <a:t>: </a:t>
            </a:r>
          </a:p>
          <a:p>
            <a:pPr marL="363538">
              <a:lnSpc>
                <a:spcPts val="2340"/>
              </a:lnSpc>
              <a:buClr>
                <a:srgbClr val="64AFAF"/>
              </a:buClr>
            </a:pPr>
            <a:r>
              <a:rPr lang="en-GB" sz="2000" dirty="0"/>
              <a:t>Door de toegang te beperken en afgelegen, minimalistische verblijven aan te bieden, kunt u een gevoel van ontsnapping en exclusiviteit creëren dat uw accommodatie onderscheidt van conventionele opties.</a:t>
            </a:r>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endParaRPr lang="en-GB" sz="2000" dirty="0"/>
          </a:p>
          <a:p>
            <a:pPr marL="342900" indent="-342900">
              <a:lnSpc>
                <a:spcPts val="2340"/>
              </a:lnSpc>
              <a:buClr>
                <a:srgbClr val="64AFAF"/>
              </a:buClr>
              <a:buFont typeface="Arial" panose="020B0604020202020204" pitchFamily="34" charset="0"/>
              <a:buChar char="•"/>
            </a:pPr>
            <a:endParaRPr lang="en-GB" sz="2000" dirty="0"/>
          </a:p>
        </p:txBody>
      </p:sp>
      <p:pic>
        <p:nvPicPr>
          <p:cNvPr id="9" name="Picture Placeholder 8" descr="A small cabin in the woods&#10;&#10;AI-generated content may be incorrect.">
            <a:extLst>
              <a:ext uri="{FF2B5EF4-FFF2-40B4-BE49-F238E27FC236}">
                <a16:creationId xmlns:a16="http://schemas.microsoft.com/office/drawing/2014/main" id="{FA8118E3-2A0F-A490-C77C-AB825F7B44EF}"/>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EAC2CD20-A21E-F4DC-AA7B-AC9DE509422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Bunk Amsterdam</a:t>
            </a:r>
          </a:p>
        </p:txBody>
      </p:sp>
      <p:sp>
        <p:nvSpPr>
          <p:cNvPr id="12" name="Slide Number Placeholder 5">
            <a:extLst>
              <a:ext uri="{FF2B5EF4-FFF2-40B4-BE49-F238E27FC236}">
                <a16:creationId xmlns:a16="http://schemas.microsoft.com/office/drawing/2014/main" id="{D1A5C542-106D-7861-51C1-2C67FA72A26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23</a:t>
            </a:fld>
            <a:endParaRPr lang="fr-CA" sz="1200" dirty="0"/>
          </a:p>
        </p:txBody>
      </p:sp>
    </p:spTree>
    <p:extLst>
      <p:ext uri="{BB962C8B-B14F-4D97-AF65-F5344CB8AC3E}">
        <p14:creationId xmlns:p14="http://schemas.microsoft.com/office/powerpoint/2010/main" val="3100805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A36C-D088-5769-45DF-0AFC3DC1DBC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D04727C-40A2-402A-B2C5-E14DDC1EE20E}"/>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2B156FEA-DA80-F779-20F5-267B7E1F461E}"/>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Belangrijkste punten</a:t>
            </a:r>
          </a:p>
        </p:txBody>
      </p:sp>
      <p:sp>
        <p:nvSpPr>
          <p:cNvPr id="4" name="Text Placeholder 3">
            <a:extLst>
              <a:ext uri="{FF2B5EF4-FFF2-40B4-BE49-F238E27FC236}">
                <a16:creationId xmlns:a16="http://schemas.microsoft.com/office/drawing/2014/main" id="{B47137C2-3A73-B464-2DF3-00BD1B6F8C09}"/>
              </a:ext>
            </a:extLst>
          </p:cNvPr>
          <p:cNvSpPr txBox="1">
            <a:spLocks/>
          </p:cNvSpPr>
          <p:nvPr/>
        </p:nvSpPr>
        <p:spPr>
          <a:xfrm>
            <a:off x="432638" y="1664459"/>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Unieke ervaring</a:t>
            </a:r>
            <a:r>
              <a:rPr lang="en-GB" dirty="0">
                <a:solidFill>
                  <a:srgbClr val="EC7C69"/>
                </a:solidFill>
              </a:rPr>
              <a:t>: </a:t>
            </a:r>
          </a:p>
          <a:p>
            <a:pPr marL="363538">
              <a:lnSpc>
                <a:spcPts val="2340"/>
              </a:lnSpc>
              <a:buClr>
                <a:srgbClr val="64AFAF"/>
              </a:buClr>
            </a:pPr>
            <a:r>
              <a:rPr lang="en-GB" dirty="0"/>
              <a:t>Door de toegang te beperken en minimalistische verblijven op afstand aan te bieden, kunt u een gevoel van ontsnapping en exclusiviteit creëren dat uw accommodatie onderscheidt van conventionele opties.</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5571608D-9B68-522D-A251-ECB26AF7D0EB}"/>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5C5F9E03-3893-ACB3-D483-6C8CA978187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Bunk Amsterdam</a:t>
            </a:r>
          </a:p>
        </p:txBody>
      </p:sp>
      <p:pic>
        <p:nvPicPr>
          <p:cNvPr id="2" name="Picture 1">
            <a:extLst>
              <a:ext uri="{FF2B5EF4-FFF2-40B4-BE49-F238E27FC236}">
                <a16:creationId xmlns:a16="http://schemas.microsoft.com/office/drawing/2014/main" id="{C824D780-D9B9-D51A-6B0F-0883104BF67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
        <p:nvSpPr>
          <p:cNvPr id="5" name="Slide Number Placeholder 5">
            <a:extLst>
              <a:ext uri="{FF2B5EF4-FFF2-40B4-BE49-F238E27FC236}">
                <a16:creationId xmlns:a16="http://schemas.microsoft.com/office/drawing/2014/main" id="{FB207C78-BFEE-921B-4BB0-3CEE4AC7852E}"/>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254607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rtlCol="0">
            <a:spAutoFit/>
          </a:bodyPr>
          <a:lstStyle/>
          <a:p>
            <a:pPr algn="ctr">
              <a:lnSpc>
                <a:spcPts val="2520"/>
              </a:lnSpc>
            </a:pPr>
            <a:r>
              <a:rPr lang="en-IE" sz="2400" dirty="0">
                <a:solidFill>
                  <a:srgbClr val="414141"/>
                </a:solidFill>
              </a:rPr>
              <a:t>Inleiding tot alternatieve toeristische accommodatie </a:t>
            </a:r>
          </a:p>
          <a:p>
            <a:pPr algn="ctr">
              <a:lnSpc>
                <a:spcPts val="2520"/>
              </a:lnSpc>
            </a:pPr>
            <a:r>
              <a:rPr lang="en-IE" sz="2400" dirty="0">
                <a:solidFill>
                  <a:srgbClr val="414141"/>
                </a:solidFill>
              </a:rPr>
              <a:t>(2 delen)</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dirty="0">
                <a:solidFill>
                  <a:srgbClr val="382B1B"/>
                </a:solidFill>
              </a:rPr>
              <a:t>Marktonderzoek </a:t>
            </a:r>
          </a:p>
          <a:p>
            <a:pPr algn="ctr">
              <a:lnSpc>
                <a:spcPts val="2520"/>
              </a:lnSpc>
            </a:pPr>
            <a:r>
              <a:rPr lang="en-IE" sz="2400" dirty="0">
                <a:solidFill>
                  <a:srgbClr val="382B1B"/>
                </a:solidFill>
              </a:rPr>
              <a:t>&amp; bedrijfsplanning </a:t>
            </a:r>
            <a:r>
              <a:rPr lang="en-IE" sz="2400" dirty="0">
                <a:solidFill>
                  <a:srgbClr val="414141"/>
                </a:solidFill>
              </a:rPr>
              <a:t>(2 delen)</a:t>
            </a:r>
          </a:p>
          <a:p>
            <a:pPr algn="ctr">
              <a:lnSpc>
                <a:spcPts val="2520"/>
              </a:lnSpc>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oden bench on a deck&#10;&#10;AI-generated content may be incorrect.">
            <a:extLst>
              <a:ext uri="{FF2B5EF4-FFF2-40B4-BE49-F238E27FC236}">
                <a16:creationId xmlns:a16="http://schemas.microsoft.com/office/drawing/2014/main" id="{394FD301-8CCC-8185-5539-F7F462AFF4BF}"/>
              </a:ext>
            </a:extLst>
          </p:cNvPr>
          <p:cNvPicPr>
            <a:picLocks noGrp="1" noChangeAspect="1"/>
          </p:cNvPicPr>
          <p:nvPr>
            <p:ph type="pic" sz="quarter" idx="19"/>
          </p:nvPr>
        </p:nvPicPr>
        <p:blipFill>
          <a:blip r:embed="rId2"/>
          <a:srcRect t="9906" b="9906"/>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474828"/>
            <a:ext cx="4617998" cy="3066422"/>
          </a:xfrm>
        </p:spPr>
        <p:txBody>
          <a:bodyPr>
            <a:noAutofit/>
          </a:bodyPr>
          <a:lstStyle/>
          <a:p>
            <a:pPr>
              <a:lnSpc>
                <a:spcPts val="3900"/>
              </a:lnSpc>
            </a:pPr>
            <a:r>
              <a:rPr lang="en-GB" sz="3600" dirty="0"/>
              <a:t>Vergelijk en contrasteer verschillende bedrijfsmodellen van </a:t>
            </a:r>
          </a:p>
          <a:p>
            <a:pPr>
              <a:lnSpc>
                <a:spcPts val="3900"/>
              </a:lnSpc>
            </a:pPr>
            <a:r>
              <a:rPr lang="en-GB" sz="3600" dirty="0"/>
              <a:t>alternatieve toeristische accommodaties</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Sectie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Fotocredits: Woonboot, Nederland</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a grassy field&#10;&#10;AI-generated content may be incorrect.">
            <a:extLst>
              <a:ext uri="{FF2B5EF4-FFF2-40B4-BE49-F238E27FC236}">
                <a16:creationId xmlns:a16="http://schemas.microsoft.com/office/drawing/2014/main" id="{2E61F87E-BAAE-4D85-289D-E6D0D8462BE1}"/>
              </a:ext>
            </a:extLst>
          </p:cNvPr>
          <p:cNvPicPr>
            <a:picLocks noGrp="1" noChangeAspect="1"/>
          </p:cNvPicPr>
          <p:nvPr>
            <p:ph type="pic" sz="quarter" idx="67"/>
          </p:nvPr>
        </p:nvPicPr>
        <p:blipFill>
          <a:blip r:embed="rId2"/>
          <a:srcRect l="4765" r="4765"/>
          <a:stretch>
            <a:fillRect/>
          </a:stretch>
        </p:blipFill>
        <p:spPr/>
      </p:pic>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Bedrijfsmodellen voor alternatieve accommodatie</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3</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Overzicht:</a:t>
            </a:r>
            <a:endParaRPr lang="en-US" sz="4000" dirty="0"/>
          </a:p>
        </p:txBody>
      </p:sp>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38747"/>
            <a:ext cx="2815520" cy="452458"/>
          </a:xfrm>
          <a:prstGeom prst="rect">
            <a:avLst/>
          </a:prstGeom>
          <a:solidFill>
            <a:srgbClr val="EC7C69"/>
          </a:solidFill>
        </p:spPr>
        <p:txBody>
          <a:bodyPr/>
          <a:lstStyle/>
          <a:p>
            <a:pPr algn="ctr"/>
            <a:r>
              <a:rPr lang="en-GB" sz="1200" dirty="0"/>
              <a:t>Fotocredits</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55418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Verschillende bedrijfsmodellen binnen de groeiende sector van alternatieve accommodaties, waardoor individuen weloverwogen beslissingen kunnen nemen op basis van hun middelen, locatie en doelstellingen.</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Zorg voor een basiskennis van wat alternatieve accommodatie is.  Over de verschillende vormen ervan en de redenen waarom het steeds populairder wordt onder reizigers.</a:t>
            </a:r>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823882"/>
            <a:ext cx="749186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Het leergebied vormt de basis voor het begrijpen van alternatieve accommodatie, een snelgroeiend segment van de toeristische sector.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Het is belangrijk om te begrijpen en te definiëren wat het onderscheidt van traditionele hotels, met de nadruk op de unieke kenmerken en aantrekkingskracht voor moderne reizigers, om een bedrijfsmodel te kunnen opzetten. </a:t>
            </a:r>
          </a:p>
          <a:p>
            <a:pPr>
              <a:lnSpc>
                <a:spcPts val="2340"/>
              </a:lnSpc>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Fotocredits: </a:t>
            </a:r>
          </a:p>
          <a:p>
            <a:pPr algn="ctr"/>
            <a:r>
              <a:rPr lang="en-GB" sz="1200" dirty="0"/>
              <a:t>Bunk Hostel, Amsterdam, Nederland</a:t>
            </a:r>
          </a:p>
        </p:txBody>
      </p:sp>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Alternatieve accommodatie: klaar om gastheer te worden?</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Het is meer dan alleen een plek om te slapen: het is een bedrijf</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868167"/>
            <a:ext cx="715928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Veel mensen willen verschillende ervaringen wanneer ze op reis zijn. Daarom is alternatieve accommodatie zo populair: het creëert kansen voor mensen zoals jij die een bedrijf willen starten.</a:t>
            </a:r>
          </a:p>
          <a:p>
            <a:pPr>
              <a:lnSpc>
                <a:spcPts val="2340"/>
              </a:lnSpc>
            </a:pPr>
            <a:endParaRPr lang="en-GB" dirty="0"/>
          </a:p>
          <a:p>
            <a:pPr>
              <a:lnSpc>
                <a:spcPts val="2340"/>
              </a:lnSpc>
            </a:pPr>
            <a:r>
              <a:rPr lang="en-GB" dirty="0"/>
              <a:t>Uw bedrijfsmodel moet uw unieke verkoopargument direct ondersteunen en versterken. Het gaat erom een samenhangende ervaring voor uw gasten te creëren en tegelijkertijd uw winst te maximaliseren en uw kopzorgen te minimaliseren. Om dit te bereiken, moet u het bedrijfsmodel kiezen dat het beste past bij uw behoeften en beschikbare middelen. Het resultaat is de creatie van uw werkelijk unieke alternatieve accommodatie.</a:t>
            </a:r>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pic>
        <p:nvPicPr>
          <p:cNvPr id="6" name="Picture Placeholder 5" descr="A room with a table and chairs&#10;&#10;AI-generated content may be incorrect.">
            <a:extLst>
              <a:ext uri="{FF2B5EF4-FFF2-40B4-BE49-F238E27FC236}">
                <a16:creationId xmlns:a16="http://schemas.microsoft.com/office/drawing/2014/main" id="{E761FC9B-8CD2-C64B-DE1D-A842925EFB3B}"/>
              </a:ext>
            </a:extLst>
          </p:cNvPr>
          <p:cNvPicPr>
            <a:picLocks noGrp="1" noChangeAspect="1"/>
          </p:cNvPicPr>
          <p:nvPr>
            <p:ph type="pic" sz="quarter" idx="10"/>
          </p:nvPr>
        </p:nvPicPr>
        <p:blipFill rotWithShape="1">
          <a:blip r:embed="rId2"/>
          <a:srcRect l="5415" r="5415"/>
          <a:stretch/>
        </p:blipFill>
        <p:spPr>
          <a:xfrm>
            <a:off x="391600" y="-1"/>
            <a:ext cx="3423163" cy="2380129"/>
          </a:xfrm>
        </p:spPr>
      </p:pic>
    </p:spTree>
    <p:extLst>
      <p:ext uri="{BB962C8B-B14F-4D97-AF65-F5344CB8AC3E}">
        <p14:creationId xmlns:p14="http://schemas.microsoft.com/office/powerpoint/2010/main" val="2219479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45533" y="2191466"/>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De eigenaar is direct betrokken bij het beheer van alle aspecten van de accommodatie en verblijft vaak ter plaatse om persoonlijke service te bieden en een warme, gastvrije sfeer te creëren.</a:t>
            </a:r>
          </a:p>
          <a:p>
            <a:pPr>
              <a:lnSpc>
                <a:spcPts val="2340"/>
              </a:lnSpc>
            </a:pPr>
            <a:endParaRPr lang="en-IE" dirty="0"/>
          </a:p>
          <a:p>
            <a:pPr>
              <a:lnSpc>
                <a:spcPts val="2340"/>
              </a:lnSpc>
            </a:pPr>
            <a:r>
              <a:rPr lang="en-IE" dirty="0"/>
              <a:t>Deze hands-on aanpak omvat directe interactie met gasten, toezicht op de dagelijkse gang van zaken en het bieden van op maat gemaakte ervaringen. </a:t>
            </a:r>
          </a:p>
          <a:p>
            <a:pPr>
              <a:lnSpc>
                <a:spcPts val="2340"/>
              </a:lnSpc>
            </a:pPr>
            <a:endParaRPr lang="en-IE" dirty="0"/>
          </a:p>
          <a:p>
            <a:pPr>
              <a:lnSpc>
                <a:spcPts val="2340"/>
              </a:lnSpc>
            </a:pPr>
            <a:r>
              <a:rPr lang="en-IE" b="1" dirty="0">
                <a:solidFill>
                  <a:srgbClr val="EC7C69"/>
                </a:solidFill>
              </a:rPr>
              <a:t>Voorbeelden hiervan </a:t>
            </a:r>
            <a:r>
              <a:rPr lang="en-IE" dirty="0"/>
              <a:t>zijn boetiek-B&amp;B's, gezellige pensions en charmante herbergen die gedijen dankzij de unieke persoonlijke touch van de eigenaar.</a:t>
            </a:r>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457617"/>
            <a:ext cx="50932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Bedrijfsmodel 1: </a:t>
            </a:r>
            <a:r>
              <a:rPr lang="en-US" dirty="0"/>
              <a:t>Traditioneel </a:t>
            </a:r>
          </a:p>
          <a:p>
            <a:pPr>
              <a:lnSpc>
                <a:spcPts val="3720"/>
              </a:lnSpc>
            </a:pPr>
            <a:r>
              <a:rPr lang="en-US" dirty="0"/>
              <a:t>Eigenaar - Geëxploiteerd</a:t>
            </a:r>
          </a:p>
          <a:p>
            <a:pPr>
              <a:lnSpc>
                <a:spcPts val="3720"/>
              </a:lnSpc>
            </a:pPr>
            <a:endParaRPr lang="en-US" dirty="0"/>
          </a:p>
        </p:txBody>
      </p:sp>
      <p:pic>
        <p:nvPicPr>
          <p:cNvPr id="13" name="Picture Placeholder 12" descr="Two milk cans on a wooden table&#10;&#10;AI-generated content may be incorrect.">
            <a:extLst>
              <a:ext uri="{FF2B5EF4-FFF2-40B4-BE49-F238E27FC236}">
                <a16:creationId xmlns:a16="http://schemas.microsoft.com/office/drawing/2014/main" id="{D412C34E-D58B-BEC9-7073-7404D391AB99}"/>
              </a:ext>
            </a:extLst>
          </p:cNvPr>
          <p:cNvPicPr>
            <a:picLocks noGrp="1" noChangeAspect="1"/>
          </p:cNvPicPr>
          <p:nvPr>
            <p:ph type="pic" sz="quarter" idx="13"/>
          </p:nvPr>
        </p:nvPicPr>
        <p:blipFill>
          <a:blip r:embed="rId2"/>
          <a:srcRect l="471" r="471"/>
          <a:stretch>
            <a:fillRect/>
          </a:stretch>
        </p:blipFill>
        <p:spPr/>
      </p:pic>
      <p:sp>
        <p:nvSpPr>
          <p:cNvPr id="11" name="Text Placeholder 10">
            <a:extLst>
              <a:ext uri="{FF2B5EF4-FFF2-40B4-BE49-F238E27FC236}">
                <a16:creationId xmlns:a16="http://schemas.microsoft.com/office/drawing/2014/main" id="{1DB2DF3C-EA98-7A17-503E-4C95B842FA9A}"/>
              </a:ext>
            </a:extLst>
          </p:cNvPr>
          <p:cNvSpPr>
            <a:spLocks noGrp="1"/>
          </p:cNvSpPr>
          <p:nvPr>
            <p:ph type="body" sz="quarter" idx="65"/>
          </p:nvPr>
        </p:nvSpPr>
        <p:spPr/>
        <p:txBody>
          <a:bodyPr/>
          <a:lstStyle/>
          <a:p>
            <a:pPr algn="ctr"/>
            <a:r>
              <a:rPr lang="en-US" sz="1200" dirty="0"/>
              <a:t>Fotocredits:   Chalet </a:t>
            </a:r>
            <a:r>
              <a:rPr lang="en-US" sz="1200" dirty="0" err="1"/>
              <a:t>Rušovc</a:t>
            </a:r>
            <a:r>
              <a:rPr lang="en-US" sz="1200" dirty="0"/>
              <a:t>, Slovenië</a:t>
            </a:r>
          </a:p>
        </p:txBody>
      </p:sp>
    </p:spTree>
    <p:extLst>
      <p:ext uri="{BB962C8B-B14F-4D97-AF65-F5344CB8AC3E}">
        <p14:creationId xmlns:p14="http://schemas.microsoft.com/office/powerpoint/2010/main" val="1249291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550-CE4A-9DD0-8DF6-A5C2AA75A9B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CB57E5-153A-2ECF-81AF-814AAFC425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7" name="Text Placeholder 3">
            <a:extLst>
              <a:ext uri="{FF2B5EF4-FFF2-40B4-BE49-F238E27FC236}">
                <a16:creationId xmlns:a16="http://schemas.microsoft.com/office/drawing/2014/main" id="{446A4297-E9DF-A78B-EDEC-74F0708DCB2A}"/>
              </a:ext>
            </a:extLst>
          </p:cNvPr>
          <p:cNvSpPr txBox="1">
            <a:spLocks/>
          </p:cNvSpPr>
          <p:nvPr/>
        </p:nvSpPr>
        <p:spPr>
          <a:xfrm>
            <a:off x="545532" y="1796815"/>
            <a:ext cx="5550467"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Het beheer gebeurt op afstand met behulp van digitale tools en automatisering, waardoor de bedrijfsvoering wordt gestroomlijnd.</a:t>
            </a:r>
          </a:p>
          <a:p>
            <a:pPr>
              <a:lnSpc>
                <a:spcPts val="2340"/>
              </a:lnSpc>
            </a:pPr>
            <a:endParaRPr lang="en-IE" dirty="0"/>
          </a:p>
          <a:p>
            <a:pPr>
              <a:lnSpc>
                <a:spcPts val="2340"/>
              </a:lnSpc>
            </a:pPr>
            <a:r>
              <a:rPr lang="en-IE" dirty="0"/>
              <a:t>Belangrijke kenmerken zijn onder meer geautomatiseerde boekingen (online platforms, bevestigingen per e-mail), zelf inchecken (slimme sloten, sleutelloze toegang) en tools op afstand (software voor vastgoedbeheer, online communicatie). </a:t>
            </a:r>
          </a:p>
          <a:p>
            <a:pPr>
              <a:lnSpc>
                <a:spcPts val="2340"/>
              </a:lnSpc>
            </a:pPr>
            <a:endParaRPr lang="en-IE" dirty="0"/>
          </a:p>
          <a:p>
            <a:pPr>
              <a:lnSpc>
                <a:spcPts val="2340"/>
              </a:lnSpc>
            </a:pPr>
            <a:r>
              <a:rPr lang="en-IE" b="1" dirty="0">
                <a:solidFill>
                  <a:srgbClr val="EC7C69"/>
                </a:solidFill>
              </a:rPr>
              <a:t>Voorbeelden </a:t>
            </a:r>
            <a:r>
              <a:rPr lang="en-IE" dirty="0"/>
              <a:t>zijn stijlvolle appartementen op Airbnb of </a:t>
            </a:r>
            <a:r>
              <a:rPr lang="en-IE" dirty="0" err="1"/>
              <a:t>Booking.com</a:t>
            </a:r>
            <a:r>
              <a:rPr lang="en-IE" dirty="0"/>
              <a:t>, moderne vakantiehuizen die via software worden beheerd en afgelegen hutten met toegang via slimme sloten.</a:t>
            </a:r>
          </a:p>
          <a:p>
            <a:pPr>
              <a:lnSpc>
                <a:spcPts val="2340"/>
              </a:lnSpc>
            </a:pPr>
            <a:endParaRPr lang="en-GB" dirty="0"/>
          </a:p>
        </p:txBody>
      </p:sp>
      <p:cxnSp>
        <p:nvCxnSpPr>
          <p:cNvPr id="8" name="Straight Connector 7">
            <a:extLst>
              <a:ext uri="{FF2B5EF4-FFF2-40B4-BE49-F238E27FC236}">
                <a16:creationId xmlns:a16="http://schemas.microsoft.com/office/drawing/2014/main" id="{BE46867E-0E7E-86A5-F602-4362DE6E5C6C}"/>
              </a:ext>
            </a:extLst>
          </p:cNvPr>
          <p:cNvCxnSpPr>
            <a:cxnSpLocks/>
          </p:cNvCxnSpPr>
          <p:nvPr/>
        </p:nvCxnSpPr>
        <p:spPr>
          <a:xfrm>
            <a:off x="0" y="17808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84E82AA-37D6-6958-8E3F-182B907A4E9B}"/>
              </a:ext>
            </a:extLst>
          </p:cNvPr>
          <p:cNvSpPr txBox="1">
            <a:spLocks/>
          </p:cNvSpPr>
          <p:nvPr/>
        </p:nvSpPr>
        <p:spPr>
          <a:xfrm>
            <a:off x="545533" y="457617"/>
            <a:ext cx="57790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Bedrijfsmodel 2: </a:t>
            </a:r>
          </a:p>
          <a:p>
            <a:pPr>
              <a:lnSpc>
                <a:spcPts val="3720"/>
              </a:lnSpc>
            </a:pPr>
            <a:r>
              <a:rPr lang="en-US" dirty="0"/>
              <a:t>Hosting/check-in op afstand  </a:t>
            </a:r>
          </a:p>
          <a:p>
            <a:pPr>
              <a:lnSpc>
                <a:spcPts val="3720"/>
              </a:lnSpc>
            </a:pPr>
            <a:endParaRPr lang="en-US" dirty="0"/>
          </a:p>
        </p:txBody>
      </p:sp>
      <p:sp>
        <p:nvSpPr>
          <p:cNvPr id="11" name="Text Placeholder 10">
            <a:extLst>
              <a:ext uri="{FF2B5EF4-FFF2-40B4-BE49-F238E27FC236}">
                <a16:creationId xmlns:a16="http://schemas.microsoft.com/office/drawing/2014/main" id="{A0CD527C-9633-0B3B-9FF8-424F286ACAFB}"/>
              </a:ext>
            </a:extLst>
          </p:cNvPr>
          <p:cNvSpPr>
            <a:spLocks noGrp="1"/>
          </p:cNvSpPr>
          <p:nvPr>
            <p:ph type="body" sz="quarter" idx="65"/>
          </p:nvPr>
        </p:nvSpPr>
        <p:spPr/>
        <p:txBody>
          <a:bodyPr/>
          <a:lstStyle/>
          <a:p>
            <a:pPr algn="ctr"/>
            <a:r>
              <a:rPr lang="en-US" sz="1200" dirty="0"/>
              <a:t>Fotocredits: Trulli Holiday Albergo </a:t>
            </a:r>
            <a:r>
              <a:rPr lang="en-US" sz="1200" dirty="0" err="1"/>
              <a:t>Diffuso, Italië</a:t>
            </a:r>
            <a:endParaRPr lang="en-US" sz="1200" dirty="0"/>
          </a:p>
        </p:txBody>
      </p:sp>
      <p:pic>
        <p:nvPicPr>
          <p:cNvPr id="6" name="Picture Placeholder 5" descr="A white house with a round roof with Alberobello in the background&#10;&#10;AI-generated content may be incorrect.">
            <a:extLst>
              <a:ext uri="{FF2B5EF4-FFF2-40B4-BE49-F238E27FC236}">
                <a16:creationId xmlns:a16="http://schemas.microsoft.com/office/drawing/2014/main" id="{57E073C8-9AEC-02FC-0EAD-4808368C4D37}"/>
              </a:ext>
            </a:extLst>
          </p:cNvPr>
          <p:cNvPicPr>
            <a:picLocks noGrp="1" noChangeAspect="1"/>
          </p:cNvPicPr>
          <p:nvPr>
            <p:ph type="pic" sz="quarter" idx="13"/>
          </p:nvPr>
        </p:nvPicPr>
        <p:blipFill>
          <a:blip r:embed="rId2"/>
          <a:srcRect t="572" b="572"/>
          <a:stretch>
            <a:fillRect/>
          </a:stretch>
        </p:blipFill>
        <p:spPr/>
      </p:pic>
    </p:spTree>
    <p:extLst>
      <p:ext uri="{BB962C8B-B14F-4D97-AF65-F5344CB8AC3E}">
        <p14:creationId xmlns:p14="http://schemas.microsoft.com/office/powerpoint/2010/main" val="1162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45533" y="1636511"/>
            <a:ext cx="607920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De accommodatie is eigendom van en wordt beheerd door een lokale gemeenschap of coöperatie, waarbij de winst wordt geherinvesteerd in de gemeenschap.</a:t>
            </a:r>
          </a:p>
          <a:p>
            <a:pPr>
              <a:lnSpc>
                <a:spcPts val="2340"/>
              </a:lnSpc>
            </a:pPr>
            <a:endParaRPr lang="en-GB" dirty="0"/>
          </a:p>
          <a:p>
            <a:pPr>
              <a:lnSpc>
                <a:spcPts val="2340"/>
              </a:lnSpc>
            </a:pPr>
            <a:r>
              <a:rPr lang="en-GB" dirty="0"/>
              <a:t>Gemeenschapseigendom (gezamenlijke besluitvorming en winstverdeling), behoud van cultuur (promotie van lokale tradities en erfgoed), duurzame praktijken (milieuvriendelijke bedrijfsvoering, ondersteuning van lokale producenten)</a:t>
            </a:r>
          </a:p>
          <a:p>
            <a:pPr>
              <a:lnSpc>
                <a:spcPts val="2340"/>
              </a:lnSpc>
            </a:pPr>
            <a:endParaRPr lang="en-GB" dirty="0"/>
          </a:p>
          <a:p>
            <a:pPr>
              <a:lnSpc>
                <a:spcPts val="2340"/>
              </a:lnSpc>
            </a:pPr>
            <a:r>
              <a:rPr lang="en-GB" b="1" dirty="0">
                <a:solidFill>
                  <a:srgbClr val="EC7C69"/>
                </a:solidFill>
              </a:rPr>
              <a:t>Voorbeelden: </a:t>
            </a:r>
            <a:r>
              <a:rPr lang="en-GB" dirty="0"/>
              <a:t>door de gemeenschap beheerde eco-lodges in plattelandsdorpen, culturele toeristische initiatieven die lokale tradities onder de aandacht brengen, agrotoeristische projecten die lokale boeren ondersteunen, verspreide gastvrijheid.</a:t>
            </a:r>
          </a:p>
          <a:p>
            <a:pPr>
              <a:lnSpc>
                <a:spcPts val="2340"/>
              </a:lnSpc>
            </a:pPr>
            <a:endParaRPr lang="en-GB" dirty="0"/>
          </a:p>
          <a:p>
            <a:pPr>
              <a:lnSpc>
                <a:spcPts val="2340"/>
              </a:lnSpc>
            </a:pPr>
            <a:endParaRPr lang="en-GB" dirty="0"/>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707757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GB" dirty="0">
                <a:solidFill>
                  <a:srgbClr val="EC7C69"/>
                </a:solidFill>
              </a:rPr>
              <a:t>Bedrijfsmodel 3: </a:t>
            </a:r>
            <a:r>
              <a:rPr lang="en-GB" dirty="0"/>
              <a:t>Coöperatief/gemeenschapsgericht</a:t>
            </a:r>
            <a:endParaRPr lang="en-US" dirty="0"/>
          </a:p>
          <a:p>
            <a:pPr>
              <a:lnSpc>
                <a:spcPts val="3720"/>
              </a:lnSpc>
            </a:pPr>
            <a:endParaRPr lang="en-US" dirty="0"/>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pic>
        <p:nvPicPr>
          <p:cNvPr id="5" name="Picture Placeholder 4" descr="Chartwell with a moat and a pond&#10;&#10;AI-generated content may be incorrect.">
            <a:extLst>
              <a:ext uri="{FF2B5EF4-FFF2-40B4-BE49-F238E27FC236}">
                <a16:creationId xmlns:a16="http://schemas.microsoft.com/office/drawing/2014/main" id="{7DD796BA-8DDD-D9BD-8317-4CC78282E4D8}"/>
              </a:ext>
            </a:extLst>
          </p:cNvPr>
          <p:cNvPicPr>
            <a:picLocks noGrp="1" noChangeAspect="1"/>
          </p:cNvPicPr>
          <p:nvPr>
            <p:ph type="pic" sz="quarter" idx="13"/>
          </p:nvPr>
        </p:nvPicPr>
        <p:blipFill>
          <a:blip r:embed="rId2"/>
          <a:srcRect l="1983" r="1983"/>
          <a:stretch>
            <a:fillRect/>
          </a:stretch>
        </p:blipFill>
        <p:spPr/>
      </p:pic>
      <p:sp>
        <p:nvSpPr>
          <p:cNvPr id="11" name="Text Placeholder 7">
            <a:extLst>
              <a:ext uri="{FF2B5EF4-FFF2-40B4-BE49-F238E27FC236}">
                <a16:creationId xmlns:a16="http://schemas.microsoft.com/office/drawing/2014/main" id="{84E20A1A-AABC-1CB8-30E2-5C1C3800CB0C}"/>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Font typeface="Arial" panose="020B0604020202020204" pitchFamily="34" charset="0"/>
              <a:buNone/>
            </a:pPr>
            <a:r>
              <a:rPr lang="en-IE" sz="1200">
                <a:solidFill>
                  <a:schemeClr val="bg1"/>
                </a:solidFill>
              </a:rPr>
              <a:t>Fotocredits: Kasteel Huis Bergh, </a:t>
            </a:r>
          </a:p>
          <a:p>
            <a:pPr marL="0" indent="0" algn="ctr">
              <a:lnSpc>
                <a:spcPts val="1340"/>
              </a:lnSpc>
              <a:spcBef>
                <a:spcPts val="0"/>
              </a:spcBef>
              <a:buFont typeface="Arial" panose="020B0604020202020204" pitchFamily="34" charset="0"/>
              <a:buNone/>
            </a:pPr>
            <a:r>
              <a:rPr lang="en-IE" sz="1200">
                <a:solidFill>
                  <a:schemeClr val="bg1"/>
                </a:solidFill>
              </a:rPr>
              <a:t>Arnhem, Nederland</a:t>
            </a:r>
          </a:p>
          <a:p>
            <a:pPr marL="0" indent="0" algn="ctr">
              <a:lnSpc>
                <a:spcPts val="1340"/>
              </a:lnSpc>
              <a:spcBef>
                <a:spcPts val="0"/>
              </a:spcBef>
              <a:buFont typeface="Arial" panose="020B0604020202020204" pitchFamily="34" charset="0"/>
              <a:buNone/>
            </a:pPr>
            <a:endParaRPr lang="en-GB" sz="1200" dirty="0">
              <a:solidFill>
                <a:schemeClr val="bg1"/>
              </a:solidFill>
            </a:endParaRPr>
          </a:p>
        </p:txBody>
      </p:sp>
    </p:spTree>
    <p:extLst>
      <p:ext uri="{BB962C8B-B14F-4D97-AF65-F5344CB8AC3E}">
        <p14:creationId xmlns:p14="http://schemas.microsoft.com/office/powerpoint/2010/main" val="171114827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C40F8FA-4A37-4558-9007-88880E7BD1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2526</Words>
  <Application>Microsoft Office PowerPoint</Application>
  <PresentationFormat>Widescreen</PresentationFormat>
  <Paragraphs>204</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docId:8D257C518662B54FD0BF0F61B10409BC</cp:keywords>
  <cp:lastModifiedBy>Laura Magan (MMS,Ireland)</cp:lastModifiedBy>
  <cp:revision>212</cp:revision>
  <dcterms:created xsi:type="dcterms:W3CDTF">2020-10-14T13:32:04Z</dcterms:created>
  <dcterms:modified xsi:type="dcterms:W3CDTF">2026-02-12T18:25:33Z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