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30.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1.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5"/>
  </p:notesMasterIdLst>
  <p:sldIdLst>
    <p:sldId id="7774" r:id="rId2"/>
    <p:sldId id="7779" r:id="rId3"/>
    <p:sldId id="7783" r:id="rId4"/>
    <p:sldId id="7432" r:id="rId5"/>
    <p:sldId id="7580" r:id="rId6"/>
    <p:sldId id="7311" r:id="rId7"/>
    <p:sldId id="7450" r:id="rId8"/>
    <p:sldId id="7770" r:id="rId9"/>
    <p:sldId id="7451" r:id="rId10"/>
    <p:sldId id="7771" r:id="rId11"/>
    <p:sldId id="7532" r:id="rId12"/>
    <p:sldId id="7772" r:id="rId13"/>
    <p:sldId id="7533" r:id="rId14"/>
    <p:sldId id="7773" r:id="rId15"/>
    <p:sldId id="7536" r:id="rId16"/>
    <p:sldId id="7545" r:id="rId17"/>
    <p:sldId id="7546" r:id="rId18"/>
    <p:sldId id="7534" r:id="rId19"/>
    <p:sldId id="7538" r:id="rId20"/>
    <p:sldId id="7540" r:id="rId21"/>
    <p:sldId id="7541" r:id="rId22"/>
    <p:sldId id="7535" r:id="rId23"/>
    <p:sldId id="7542" r:id="rId24"/>
    <p:sldId id="7543" r:id="rId25"/>
    <p:sldId id="7544" r:id="rId26"/>
    <p:sldId id="7505" r:id="rId27"/>
    <p:sldId id="7452" r:id="rId28"/>
    <p:sldId id="7563" r:id="rId29"/>
    <p:sldId id="7564" r:id="rId30"/>
    <p:sldId id="7573" r:id="rId31"/>
    <p:sldId id="7574" r:id="rId32"/>
    <p:sldId id="7565" r:id="rId33"/>
    <p:sldId id="770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0"/>
    <p:restoredTop sz="94915" autoAdjust="0"/>
  </p:normalViewPr>
  <p:slideViewPr>
    <p:cSldViewPr snapToGrid="0" snapToObjects="1">
      <p:cViewPr varScale="1">
        <p:scale>
          <a:sx n="115" d="100"/>
          <a:sy n="115" d="100"/>
        </p:scale>
        <p:origin x="208" y="4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8AA82-65BB-FFE3-1099-25296C6B7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3E756-EF9A-6CCF-4A0B-BEEF51CCE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D8C7E-0B1D-9DF9-15DA-008458054D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73DB28-3C31-D638-ED25-3DD72C1AFFEC}"/>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806695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9B5B5-A10A-E4A7-3EEB-D93124E5E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F6AFF-D1B4-725C-0F65-A42CD4792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2C2831-1EC7-0B0F-8965-CF2E6F24743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144BA8-B427-5881-4248-2FBDFF69871E}"/>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010123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EC3D5-C20F-8DC7-63E1-ECD4C0EAB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ADF5C-09E3-DCC9-81CB-77B4DAA70A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A853B7-8E8E-AA3B-EB80-E6910140DE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B2DA66-8F78-FCE8-BD8B-2545B997D47A}"/>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902957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4FB6E-014C-2845-631A-79F92DDF7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8D8769-7FFD-1B29-74D5-B38ACB23A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CFB9F-CF68-FDBC-E193-CEA0F69CE0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ACA23F-C25B-8D9C-7BA9-41EF6BB8A007}"/>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800833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EB564-230B-1A62-3772-EED705CFB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B1D11-F6F8-9682-8DAC-F1A043603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8DA15-D257-6BD4-785B-E23FC2C843F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6F8C5B-AB06-9C56-F2CE-E5175285F3C5}"/>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787170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C49A7-B3D9-0684-A2C9-CF3CA543C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31EA0-90B4-5FFF-75E8-F048374DD0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B53E1A-BC02-8E13-CC68-1279E9EC32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A79B26D-96DA-6BB4-D6DB-45307A8CE81B}"/>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834263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E08BF-AF8E-79CF-0E98-FAD5D7750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D8613-F4A7-660E-E0B7-0B22F90679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8B1153-E389-088B-04DF-DC61863BF3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90CEB5-61A8-16DF-8751-967A58D60A7C}"/>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998887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63926-4E5B-B45C-6040-34B401740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747B5-175C-FD61-7F12-F8CD396E2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F6BD99-3E67-9477-228A-F8FDE77CFB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7D0B76-1A85-0DE3-2D9B-24CEDAF81AB4}"/>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658303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76" r:id="rId6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investopedia.com/terms/b/breakevenanalysis.asp#:~:text=Definition" TargetMode="Externa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6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6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67.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6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2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6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5.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67.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investopedia.com/terms/b/breakevenanalysis.asp#:~:text=Definition" TargetMode="Externa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88830-AB15-3A54-00DB-80A39663BE5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AAD2A4B-7BB9-AE82-56EE-6C54E0DD39FB}"/>
              </a:ext>
            </a:extLst>
          </p:cNvPr>
          <p:cNvSpPr>
            <a:spLocks noGrp="1"/>
          </p:cNvSpPr>
          <p:nvPr>
            <p:ph type="body" sz="quarter" idx="17"/>
          </p:nvPr>
        </p:nvSpPr>
        <p:spPr/>
        <p:txBody>
          <a:bodyPr/>
          <a:lstStyle/>
          <a:p>
            <a:endParaRPr lang="en-IE"/>
          </a:p>
        </p:txBody>
      </p:sp>
      <p:sp>
        <p:nvSpPr>
          <p:cNvPr id="8" name="Text Placeholder 2">
            <a:extLst>
              <a:ext uri="{FF2B5EF4-FFF2-40B4-BE49-F238E27FC236}">
                <a16:creationId xmlns:a16="http://schemas.microsoft.com/office/drawing/2014/main" id="{04B00C76-EA1A-C5E7-7A6A-48753B29C450}"/>
              </a:ext>
            </a:extLst>
          </p:cNvPr>
          <p:cNvSpPr>
            <a:spLocks noGrp="1"/>
          </p:cNvSpPr>
          <p:nvPr>
            <p:ph type="body" sz="quarter" idx="15"/>
          </p:nvPr>
        </p:nvSpPr>
        <p:spPr>
          <a:xfrm>
            <a:off x="374360" y="2557127"/>
            <a:ext cx="5089964" cy="697353"/>
          </a:xfrm>
        </p:spPr>
        <p:txBody>
          <a:bodyPr/>
          <a:lstStyle/>
          <a:p>
            <a:r>
              <a:rPr lang="en-GB"/>
              <a:t>Modulo 8 </a:t>
            </a:r>
            <a:r>
              <a:rPr lang="en-GB" sz="4400" b="0"/>
              <a:t>(</a:t>
            </a:r>
            <a:r>
              <a:rPr lang="en-GB" sz="4400" b="0" dirty="0"/>
              <a:t>Parte 2)</a:t>
            </a:r>
          </a:p>
        </p:txBody>
      </p:sp>
      <p:sp>
        <p:nvSpPr>
          <p:cNvPr id="12" name="Text Placeholder 3">
            <a:extLst>
              <a:ext uri="{FF2B5EF4-FFF2-40B4-BE49-F238E27FC236}">
                <a16:creationId xmlns:a16="http://schemas.microsoft.com/office/drawing/2014/main" id="{4BABE491-C931-3943-8B86-B760B92D35B3}"/>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4000" dirty="0"/>
              <a:t>Comprendere le entrate e la capacità di prenotazione</a:t>
            </a:r>
            <a:endParaRPr lang="en-US" sz="4000" dirty="0">
              <a:solidFill>
                <a:srgbClr val="E96751"/>
              </a:solidFill>
            </a:endParaRPr>
          </a:p>
          <a:p>
            <a:pPr defTabSz="777514">
              <a:lnSpc>
                <a:spcPct val="100000"/>
              </a:lnSpc>
              <a:spcBef>
                <a:spcPts val="0"/>
              </a:spcBef>
              <a:spcAft>
                <a:spcPts val="1200"/>
              </a:spcAft>
              <a:defRPr/>
            </a:pPr>
            <a:endParaRPr lang="en-IE" sz="2800" i="1" dirty="0"/>
          </a:p>
        </p:txBody>
      </p:sp>
      <p:pic>
        <p:nvPicPr>
          <p:cNvPr id="13" name="Picture Placeholder 12">
            <a:extLst>
              <a:ext uri="{FF2B5EF4-FFF2-40B4-BE49-F238E27FC236}">
                <a16:creationId xmlns:a16="http://schemas.microsoft.com/office/drawing/2014/main" id="{842BA74D-D467-020F-A493-9A95EA9A128F}"/>
              </a:ext>
            </a:extLst>
          </p:cNvPr>
          <p:cNvPicPr>
            <a:picLocks noGrp="1" noChangeAspect="1"/>
          </p:cNvPicPr>
          <p:nvPr>
            <p:ph type="pic" sz="quarter" idx="19"/>
          </p:nvPr>
        </p:nvPicPr>
        <p:blipFill>
          <a:blip r:embed="rId2"/>
          <a:srcRect t="23065" b="23065"/>
          <a:stretch>
            <a:fillRect/>
          </a:stretch>
        </p:blipFill>
        <p:spPr/>
      </p:pic>
      <p:sp>
        <p:nvSpPr>
          <p:cNvPr id="16" name="TextBox 15">
            <a:extLst>
              <a:ext uri="{FF2B5EF4-FFF2-40B4-BE49-F238E27FC236}">
                <a16:creationId xmlns:a16="http://schemas.microsoft.com/office/drawing/2014/main" id="{F6684541-F433-3F12-3A38-71278BBDAE95}"/>
              </a:ext>
            </a:extLst>
          </p:cNvPr>
          <p:cNvSpPr txBox="1"/>
          <p:nvPr/>
        </p:nvSpPr>
        <p:spPr>
          <a:xfrm>
            <a:off x="9359153" y="1133862"/>
            <a:ext cx="2411506" cy="338554"/>
          </a:xfrm>
          <a:prstGeom prst="rect">
            <a:avLst/>
          </a:prstGeom>
          <a:noFill/>
        </p:spPr>
        <p:txBody>
          <a:bodyPr wrap="square" rtlCol="0">
            <a:spAutoFit/>
          </a:bodyPr>
          <a:lstStyle/>
          <a:p>
            <a:r>
              <a:rPr lang="en-IE" sz="1600" dirty="0">
                <a:solidFill>
                  <a:schemeClr val="bg1"/>
                </a:solidFill>
              </a:rPr>
              <a:t>Castello di Rocca </a:t>
            </a:r>
            <a:r>
              <a:rPr lang="en-IE" sz="1600" dirty="0" err="1">
                <a:solidFill>
                  <a:schemeClr val="bg1"/>
                </a:solidFill>
              </a:rPr>
              <a:t>Calascio</a:t>
            </a:r>
            <a:r>
              <a:rPr lang="en-IE" sz="1600" dirty="0">
                <a:solidFill>
                  <a:schemeClr val="bg1"/>
                </a:solidFill>
              </a:rPr>
              <a:t>, Italia</a:t>
            </a:r>
          </a:p>
        </p:txBody>
      </p:sp>
    </p:spTree>
    <p:extLst>
      <p:ext uri="{BB962C8B-B14F-4D97-AF65-F5344CB8AC3E}">
        <p14:creationId xmlns:p14="http://schemas.microsoft.com/office/powerpoint/2010/main" val="3031390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8C0E7-7E20-5A53-4F31-774CB7FC70FB}"/>
            </a:ext>
          </a:extLst>
        </p:cNvPr>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73F9F852-0C4D-6278-42EB-80C5F279A41A}"/>
              </a:ext>
            </a:extLst>
          </p:cNvPr>
          <p:cNvSpPr/>
          <p:nvPr/>
        </p:nvSpPr>
        <p:spPr>
          <a:xfrm>
            <a:off x="4178729" y="1145462"/>
            <a:ext cx="7601173" cy="1945748"/>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270B5589-A97A-9C4F-5C1F-1FB5B284DDD4}"/>
              </a:ext>
            </a:extLst>
          </p:cNvPr>
          <p:cNvSpPr>
            <a:spLocks noGrp="1"/>
          </p:cNvSpPr>
          <p:nvPr>
            <p:ph type="body" sz="quarter" idx="21"/>
          </p:nvPr>
        </p:nvSpPr>
        <p:spPr>
          <a:xfrm>
            <a:off x="4295550" y="1126755"/>
            <a:ext cx="7367529" cy="4530541"/>
          </a:xfrm>
        </p:spPr>
        <p:txBody>
          <a:bodyPr/>
          <a:lstStyle/>
          <a:p>
            <a:pPr marL="342900" indent="-342900">
              <a:spcAft>
                <a:spcPts val="600"/>
              </a:spcAft>
              <a:buFont typeface="Wingdings" panose="05000000000000000000" pitchFamily="2" charset="2"/>
              <a:buChar char="Ø"/>
            </a:pPr>
            <a:endParaRPr lang="en-IE" sz="2000" dirty="0"/>
          </a:p>
          <a:p>
            <a:pPr>
              <a:spcAft>
                <a:spcPts val="600"/>
              </a:spcAft>
            </a:pPr>
            <a:r>
              <a:rPr lang="en-IE" sz="2000" b="1" i="1" dirty="0">
                <a:solidFill>
                  <a:schemeClr val="bg1"/>
                </a:solidFill>
              </a:rPr>
              <a:t>Esempio: </a:t>
            </a:r>
            <a:r>
              <a:rPr lang="en-IE" sz="2000" i="1" dirty="0">
                <a:solidFill>
                  <a:schemeClr val="bg1"/>
                </a:solidFill>
              </a:rPr>
              <a:t>le entrate potrebbero includere 50.000 € derivanti dalle prenotazioni delle camere (in base alle previsioni stagionali), più 5.000 € derivanti da servizi aggiuntivi come la vendita della colazione e tour locali, per un </a:t>
            </a:r>
            <a:r>
              <a:rPr lang="en-IE" sz="2000" b="1" i="1" dirty="0">
                <a:solidFill>
                  <a:schemeClr val="bg1"/>
                </a:solidFill>
              </a:rPr>
              <a:t>totale di 55.000 </a:t>
            </a:r>
            <a:r>
              <a:rPr lang="en-IE" sz="2000" i="1" dirty="0">
                <a:solidFill>
                  <a:schemeClr val="bg1"/>
                </a:solidFill>
              </a:rPr>
              <a:t>€.</a:t>
            </a:r>
            <a:r>
              <a:rPr lang="en-IE" sz="2000" dirty="0">
                <a:solidFill>
                  <a:schemeClr val="bg1"/>
                </a:solidFill>
              </a:rPr>
              <a:t> </a:t>
            </a:r>
          </a:p>
          <a:p>
            <a:pPr>
              <a:spcAft>
                <a:spcPts val="600"/>
              </a:spcAft>
            </a:pPr>
            <a:endParaRPr lang="en-IE" sz="2000" dirty="0"/>
          </a:p>
          <a:p>
            <a:pPr>
              <a:spcAft>
                <a:spcPts val="600"/>
              </a:spcAft>
            </a:pPr>
            <a:r>
              <a:rPr lang="en-IE" sz="2000" dirty="0"/>
              <a:t>Annotando questi dati si stabilisce il lato delle entrate dell'equazione. </a:t>
            </a:r>
            <a:r>
              <a:rPr lang="en-IE" sz="2000" b="1" dirty="0">
                <a:solidFill>
                  <a:srgbClr val="E96751"/>
                </a:solidFill>
              </a:rPr>
              <a:t>Suggerimento: </a:t>
            </a:r>
            <a:r>
              <a:rPr lang="en-IE" sz="2000" dirty="0"/>
              <a:t>di solito è meglio essere leggermente conservativi nelle stime: è meglio avere una piacevole sorpresa con entrate superiori alle aspettative piuttosto che il contrario.</a:t>
            </a:r>
          </a:p>
          <a:p>
            <a:pPr>
              <a:spcAft>
                <a:spcPts val="600"/>
              </a:spcAft>
            </a:pPr>
            <a:endParaRPr lang="en-IE" sz="2000" dirty="0"/>
          </a:p>
        </p:txBody>
      </p:sp>
      <p:sp>
        <p:nvSpPr>
          <p:cNvPr id="5" name="Text Placeholder 4">
            <a:extLst>
              <a:ext uri="{FF2B5EF4-FFF2-40B4-BE49-F238E27FC236}">
                <a16:creationId xmlns:a16="http://schemas.microsoft.com/office/drawing/2014/main" id="{D1D49715-BCB4-144E-62CA-01589472EED1}"/>
              </a:ext>
            </a:extLst>
          </p:cNvPr>
          <p:cNvSpPr>
            <a:spLocks noGrp="1"/>
          </p:cNvSpPr>
          <p:nvPr>
            <p:ph type="body" sz="quarter" idx="23"/>
          </p:nvPr>
        </p:nvSpPr>
        <p:spPr>
          <a:xfrm>
            <a:off x="4295553" y="159928"/>
            <a:ext cx="7221426" cy="803654"/>
          </a:xfrm>
        </p:spPr>
        <p:txBody>
          <a:bodyPr/>
          <a:lstStyle/>
          <a:p>
            <a:r>
              <a:rPr lang="en-IE" sz="3200" dirty="0"/>
              <a:t>Elenca tutte le tue fonti di reddito</a:t>
            </a:r>
          </a:p>
        </p:txBody>
      </p:sp>
      <p:sp>
        <p:nvSpPr>
          <p:cNvPr id="7" name="Text Placeholder 6">
            <a:extLst>
              <a:ext uri="{FF2B5EF4-FFF2-40B4-BE49-F238E27FC236}">
                <a16:creationId xmlns:a16="http://schemas.microsoft.com/office/drawing/2014/main" id="{966581E5-D483-DD33-D92C-6CDEDCF30A70}"/>
              </a:ext>
            </a:extLst>
          </p:cNvPr>
          <p:cNvSpPr>
            <a:spLocks noGrp="1"/>
          </p:cNvSpPr>
          <p:nvPr>
            <p:ph type="body" sz="quarter" idx="18"/>
          </p:nvPr>
        </p:nvSpPr>
        <p:spPr>
          <a:xfrm>
            <a:off x="675021" y="3392026"/>
            <a:ext cx="2893974" cy="1049221"/>
          </a:xfrm>
        </p:spPr>
        <p:txBody>
          <a:bodyPr/>
          <a:lstStyle/>
          <a:p>
            <a:r>
              <a:rPr lang="en-IE" dirty="0"/>
              <a:t>Elenca le tue fonti di entrate</a:t>
            </a:r>
          </a:p>
        </p:txBody>
      </p:sp>
      <p:sp>
        <p:nvSpPr>
          <p:cNvPr id="11" name="TextBox 10">
            <a:extLst>
              <a:ext uri="{FF2B5EF4-FFF2-40B4-BE49-F238E27FC236}">
                <a16:creationId xmlns:a16="http://schemas.microsoft.com/office/drawing/2014/main" id="{A49A26BD-0BA5-EBCB-1A31-654DA04C7D28}"/>
              </a:ext>
            </a:extLst>
          </p:cNvPr>
          <p:cNvSpPr txBox="1"/>
          <p:nvPr/>
        </p:nvSpPr>
        <p:spPr>
          <a:xfrm>
            <a:off x="391600" y="6328740"/>
            <a:ext cx="6096000" cy="369332"/>
          </a:xfrm>
          <a:prstGeom prst="rect">
            <a:avLst/>
          </a:prstGeom>
          <a:noFill/>
        </p:spPr>
        <p:txBody>
          <a:bodyPr wrap="square">
            <a:spAutoFit/>
          </a:bodyPr>
          <a:lstStyle/>
          <a:p>
            <a:pPr algn="l">
              <a:buNone/>
            </a:pPr>
            <a:r>
              <a:rPr lang="en-US" i="0" dirty="0">
                <a:solidFill>
                  <a:srgbClr val="00B0F0"/>
                </a:solidFill>
                <a:effectLst/>
                <a:latin typeface="var(--font-family-b)"/>
                <a:hlinkClick r:id="rId2">
                  <a:extLst>
                    <a:ext uri="{A12FA001-AC4F-418D-AE19-62706E023703}">
                      <ahyp:hlinkClr xmlns:ahyp="http://schemas.microsoft.com/office/drawing/2018/hyperlinkcolor" val="tx"/>
                    </a:ext>
                  </a:extLst>
                </a:hlinkClick>
              </a:rPr>
              <a:t>Analisi del punto di pareggio: formula e calcolo</a:t>
            </a:r>
            <a:endParaRPr lang="en-US" i="0" dirty="0">
              <a:solidFill>
                <a:srgbClr val="00B0F0"/>
              </a:solidFill>
              <a:effectLst/>
              <a:latin typeface="var(--font-family-b)"/>
            </a:endParaRPr>
          </a:p>
        </p:txBody>
      </p:sp>
      <p:pic>
        <p:nvPicPr>
          <p:cNvPr id="17" name="Picture Placeholder 16" descr="A couple sitting in a pool overlooking the ocean&#10;&#10;AI-generated content may be incorrect.">
            <a:extLst>
              <a:ext uri="{FF2B5EF4-FFF2-40B4-BE49-F238E27FC236}">
                <a16:creationId xmlns:a16="http://schemas.microsoft.com/office/drawing/2014/main" id="{E61D7E19-7227-E659-3DD5-E661B040F8E4}"/>
              </a:ext>
            </a:extLst>
          </p:cNvPr>
          <p:cNvPicPr>
            <a:picLocks noGrp="1" noChangeAspect="1"/>
          </p:cNvPicPr>
          <p:nvPr>
            <p:ph type="pic" sz="quarter" idx="10"/>
          </p:nvPr>
        </p:nvPicPr>
        <p:blipFill>
          <a:blip r:embed="rId3"/>
          <a:srcRect t="27254" b="27254"/>
          <a:stretch>
            <a:fillRect/>
          </a:stretch>
        </p:blipFill>
        <p:spPr/>
      </p:pic>
      <p:sp>
        <p:nvSpPr>
          <p:cNvPr id="9" name="Text Placeholder 6">
            <a:extLst>
              <a:ext uri="{FF2B5EF4-FFF2-40B4-BE49-F238E27FC236}">
                <a16:creationId xmlns:a16="http://schemas.microsoft.com/office/drawing/2014/main" id="{59CDC163-2EFC-334D-3097-B6A2D9A27A76}"/>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Conosci le tue fonti di reddito</a:t>
            </a:r>
          </a:p>
          <a:p>
            <a:endParaRPr lang="en-IE" sz="3000" dirty="0"/>
          </a:p>
        </p:txBody>
      </p:sp>
    </p:spTree>
    <p:extLst>
      <p:ext uri="{BB962C8B-B14F-4D97-AF65-F5344CB8AC3E}">
        <p14:creationId xmlns:p14="http://schemas.microsoft.com/office/powerpoint/2010/main" val="2536339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0E3B2-1206-78E9-E09A-EE2070E2659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36313A-C3AD-6FCC-ACA1-6CBFBBCEECFC}"/>
              </a:ext>
            </a:extLst>
          </p:cNvPr>
          <p:cNvSpPr>
            <a:spLocks noGrp="1"/>
          </p:cNvSpPr>
          <p:nvPr>
            <p:ph type="body" sz="quarter" idx="21"/>
          </p:nvPr>
        </p:nvSpPr>
        <p:spPr>
          <a:xfrm>
            <a:off x="4295553" y="820707"/>
            <a:ext cx="6856541" cy="4530541"/>
          </a:xfrm>
        </p:spPr>
        <p:txBody>
          <a:bodyPr/>
          <a:lstStyle/>
          <a:p>
            <a:r>
              <a:rPr lang="en-US" sz="2000" b="1" dirty="0">
                <a:solidFill>
                  <a:srgbClr val="E96751"/>
                </a:solidFill>
              </a:rPr>
              <a:t>Entrate primarie (entrate principali derivanti dagli alloggi)</a:t>
            </a:r>
          </a:p>
          <a:p>
            <a:endParaRPr lang="en-US" sz="2000" b="1" dirty="0">
              <a:solidFill>
                <a:srgbClr val="E96751"/>
              </a:solidFill>
            </a:endParaRPr>
          </a:p>
          <a:p>
            <a:r>
              <a:rPr lang="en-US" sz="2000" b="1" dirty="0">
                <a:solidFill>
                  <a:srgbClr val="E96751"/>
                </a:solidFill>
              </a:rPr>
              <a:t>Cosa sono: </a:t>
            </a:r>
            <a:r>
              <a:rPr lang="en-US" sz="2000" dirty="0">
                <a:solidFill>
                  <a:srgbClr val="595959"/>
                </a:solidFill>
              </a:rPr>
              <a:t>il tuo reddito principale derivante dalle prenotazioni di ospiti per pernottamenti giornalieri, settimanali o soggiorni di lunga durata.</a:t>
            </a:r>
          </a:p>
          <a:p>
            <a:endParaRPr lang="en-US" sz="2000" dirty="0">
              <a:solidFill>
                <a:srgbClr val="595959"/>
              </a:solidFill>
            </a:endParaRPr>
          </a:p>
          <a:p>
            <a:pPr marL="342900" indent="-342900">
              <a:buFont typeface="Wingdings" panose="05000000000000000000" pitchFamily="2" charset="2"/>
              <a:buChar char="Ø"/>
            </a:pPr>
            <a:r>
              <a:rPr lang="en-US" sz="2000" dirty="0"/>
              <a:t>Soggiorni notturni/settimanali</a:t>
            </a:r>
          </a:p>
          <a:p>
            <a:pPr marL="342900" indent="-342900">
              <a:buFont typeface="Wingdings" panose="05000000000000000000" pitchFamily="2" charset="2"/>
              <a:buChar char="Ø"/>
            </a:pPr>
            <a:r>
              <a:rPr lang="en-US" sz="2000" dirty="0"/>
              <a:t>Prenotazioni a lungo termine (ad es. ritiri di un mese)</a:t>
            </a:r>
          </a:p>
          <a:p>
            <a:pPr marL="342900" indent="-342900">
              <a:buFont typeface="Wingdings" panose="05000000000000000000" pitchFamily="2" charset="2"/>
              <a:buChar char="Ø"/>
            </a:pPr>
            <a:r>
              <a:rPr lang="en-US" sz="2000" dirty="0"/>
              <a:t>Prenotazioni di gruppo (riunioni di famiglia, ospiti di matrimoni)</a:t>
            </a:r>
          </a:p>
          <a:p>
            <a:pPr marL="342900" indent="-342900">
              <a:buFont typeface="Wingdings" panose="05000000000000000000" pitchFamily="2" charset="2"/>
              <a:buChar char="Ø"/>
            </a:pPr>
            <a:r>
              <a:rPr lang="en-US" sz="2000" dirty="0"/>
              <a:t>Organizzazione di eventi (ritiri, workshop, piccoli matrimoni)</a:t>
            </a:r>
            <a:endParaRPr lang="en-US" sz="2000" dirty="0">
              <a:solidFill>
                <a:srgbClr val="595959"/>
              </a:solidFill>
            </a:endParaRPr>
          </a:p>
          <a:p>
            <a:pPr>
              <a:spcAft>
                <a:spcPts val="600"/>
              </a:spcAft>
            </a:pPr>
            <a:endParaRPr lang="en-US" sz="2000" b="1" dirty="0">
              <a:solidFill>
                <a:srgbClr val="E96751"/>
              </a:solidFill>
            </a:endParaRPr>
          </a:p>
          <a:p>
            <a:pPr>
              <a:spcAft>
                <a:spcPts val="600"/>
              </a:spcAft>
            </a:pPr>
            <a:r>
              <a:rPr lang="en-US" sz="2000" b="1" dirty="0">
                <a:solidFill>
                  <a:srgbClr val="E96751"/>
                </a:solidFill>
              </a:rPr>
              <a:t>Esempi:</a:t>
            </a:r>
            <a:r>
              <a:rPr lang="en-US" sz="2000" dirty="0">
                <a:solidFill>
                  <a:srgbClr val="595959"/>
                </a:solidFill>
              </a:rPr>
              <a:t> 120 € a notte per un glamping pod, 300 € per un soggiorno di 3 notti in un eco-ritiro.</a:t>
            </a:r>
          </a:p>
          <a:p>
            <a:pPr>
              <a:spcAft>
                <a:spcPts val="600"/>
              </a:spcAft>
            </a:pPr>
            <a:endParaRPr lang="en-IE" sz="2000" dirty="0"/>
          </a:p>
        </p:txBody>
      </p:sp>
      <p:sp>
        <p:nvSpPr>
          <p:cNvPr id="5" name="Text Placeholder 4">
            <a:extLst>
              <a:ext uri="{FF2B5EF4-FFF2-40B4-BE49-F238E27FC236}">
                <a16:creationId xmlns:a16="http://schemas.microsoft.com/office/drawing/2014/main" id="{22305326-8918-5EF5-B5A8-1346BFFED9B8}"/>
              </a:ext>
            </a:extLst>
          </p:cNvPr>
          <p:cNvSpPr>
            <a:spLocks noGrp="1"/>
          </p:cNvSpPr>
          <p:nvPr>
            <p:ph type="body" sz="quarter" idx="23"/>
          </p:nvPr>
        </p:nvSpPr>
        <p:spPr>
          <a:xfrm>
            <a:off x="4295553" y="159928"/>
            <a:ext cx="7221426" cy="803654"/>
          </a:xfrm>
        </p:spPr>
        <p:txBody>
          <a:bodyPr/>
          <a:lstStyle/>
          <a:p>
            <a:r>
              <a:rPr lang="en-IE" sz="3200" dirty="0"/>
              <a:t>Inizia con le tue entrate primarie</a:t>
            </a:r>
          </a:p>
        </p:txBody>
      </p:sp>
      <p:sp>
        <p:nvSpPr>
          <p:cNvPr id="7" name="Text Placeholder 6">
            <a:extLst>
              <a:ext uri="{FF2B5EF4-FFF2-40B4-BE49-F238E27FC236}">
                <a16:creationId xmlns:a16="http://schemas.microsoft.com/office/drawing/2014/main" id="{09DD34FC-BC4D-EE7F-77C8-59D23FA48145}"/>
              </a:ext>
            </a:extLst>
          </p:cNvPr>
          <p:cNvSpPr>
            <a:spLocks noGrp="1"/>
          </p:cNvSpPr>
          <p:nvPr>
            <p:ph type="body" sz="quarter" idx="18"/>
          </p:nvPr>
        </p:nvSpPr>
        <p:spPr>
          <a:xfrm>
            <a:off x="675021" y="3392026"/>
            <a:ext cx="2893974" cy="1049221"/>
          </a:xfrm>
        </p:spPr>
        <p:txBody>
          <a:bodyPr/>
          <a:lstStyle/>
          <a:p>
            <a:r>
              <a:rPr lang="en-IE" b="0" dirty="0"/>
              <a:t>Entrate principali </a:t>
            </a:r>
          </a:p>
        </p:txBody>
      </p:sp>
      <p:sp>
        <p:nvSpPr>
          <p:cNvPr id="9" name="Text Placeholder 6">
            <a:extLst>
              <a:ext uri="{FF2B5EF4-FFF2-40B4-BE49-F238E27FC236}">
                <a16:creationId xmlns:a16="http://schemas.microsoft.com/office/drawing/2014/main" id="{1510D1F0-7442-4F13-4671-7D888019BB0F}"/>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Conosci le tue fonti di reddito</a:t>
            </a:r>
          </a:p>
          <a:p>
            <a:endParaRPr lang="en-IE" sz="3000" dirty="0"/>
          </a:p>
        </p:txBody>
      </p:sp>
      <p:pic>
        <p:nvPicPr>
          <p:cNvPr id="16" name="Picture Placeholder 15" descr="A group of people looking at a map&#10;&#10;AI-generated content may be incorrect.">
            <a:extLst>
              <a:ext uri="{FF2B5EF4-FFF2-40B4-BE49-F238E27FC236}">
                <a16:creationId xmlns:a16="http://schemas.microsoft.com/office/drawing/2014/main" id="{E319A780-CCC9-0C74-DD09-7C71E974FA30}"/>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3949448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DF451-5310-C14B-69F4-83037371FF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39899AF-8512-6AD1-EDA2-DCC64A695DC7}"/>
              </a:ext>
            </a:extLst>
          </p:cNvPr>
          <p:cNvSpPr>
            <a:spLocks noGrp="1"/>
          </p:cNvSpPr>
          <p:nvPr>
            <p:ph type="body" sz="quarter" idx="21"/>
          </p:nvPr>
        </p:nvSpPr>
        <p:spPr>
          <a:xfrm>
            <a:off x="4295553" y="820707"/>
            <a:ext cx="7053765" cy="4530541"/>
          </a:xfrm>
        </p:spPr>
        <p:txBody>
          <a:bodyPr/>
          <a:lstStyle/>
          <a:p>
            <a:pPr>
              <a:spcAft>
                <a:spcPts val="600"/>
              </a:spcAft>
            </a:pPr>
            <a:r>
              <a:rPr lang="en-US" sz="2400" b="1" dirty="0">
                <a:solidFill>
                  <a:srgbClr val="E96751"/>
                </a:solidFill>
              </a:rPr>
              <a:t>Integrazione: </a:t>
            </a:r>
          </a:p>
          <a:p>
            <a:pPr marL="342900" indent="-342900">
              <a:spcAft>
                <a:spcPts val="600"/>
              </a:spcAft>
              <a:buFont typeface="Arial" panose="020B0604020202020204" pitchFamily="34" charset="0"/>
              <a:buChar char="•"/>
            </a:pPr>
            <a:r>
              <a:rPr lang="en-US" sz="2400" dirty="0">
                <a:solidFill>
                  <a:srgbClr val="595959"/>
                </a:solidFill>
              </a:rPr>
              <a:t>Offrire </a:t>
            </a:r>
            <a:r>
              <a:rPr lang="en-US" sz="2400" b="1" dirty="0">
                <a:solidFill>
                  <a:srgbClr val="595959"/>
                </a:solidFill>
              </a:rPr>
              <a:t>pacchetti stagionali </a:t>
            </a:r>
            <a:r>
              <a:rPr lang="en-US" sz="2400" dirty="0">
                <a:solidFill>
                  <a:srgbClr val="595959"/>
                </a:solidFill>
              </a:rPr>
              <a:t>(ad esempio, Weekend estivo per osservare le stelle, Fuga autunnale all'insegna del benessere).</a:t>
            </a:r>
          </a:p>
          <a:p>
            <a:pPr marL="342900" indent="-342900">
              <a:spcAft>
                <a:spcPts val="600"/>
              </a:spcAft>
              <a:buFont typeface="Arial" panose="020B0604020202020204" pitchFamily="34" charset="0"/>
              <a:buChar char="•"/>
            </a:pPr>
            <a:r>
              <a:rPr lang="en-US" sz="2400" dirty="0">
                <a:solidFill>
                  <a:srgbClr val="595959"/>
                </a:solidFill>
              </a:rPr>
              <a:t>Utilizza </a:t>
            </a:r>
            <a:r>
              <a:rPr lang="en-US" sz="2400" b="1" dirty="0">
                <a:solidFill>
                  <a:srgbClr val="595959"/>
                </a:solidFill>
              </a:rPr>
              <a:t>un sistema</a:t>
            </a:r>
            <a:r>
              <a:rPr lang="en-US" sz="2400" dirty="0">
                <a:solidFill>
                  <a:srgbClr val="595959"/>
                </a:solidFill>
              </a:rPr>
              <a:t> di </a:t>
            </a:r>
            <a:r>
              <a:rPr lang="en-US" sz="2400" b="1" dirty="0">
                <a:solidFill>
                  <a:srgbClr val="595959"/>
                </a:solidFill>
              </a:rPr>
              <a:t>prezzi basato</a:t>
            </a:r>
            <a:r>
              <a:rPr lang="en-US" sz="2400" dirty="0">
                <a:solidFill>
                  <a:srgbClr val="595959"/>
                </a:solidFill>
              </a:rPr>
              <a:t> sul valore: tariffa base + upgrade (come l'accesso alla vasca idromassaggio). </a:t>
            </a:r>
            <a:r>
              <a:rPr lang="en-US" sz="2400" i="1" dirty="0">
                <a:solidFill>
                  <a:srgbClr val="595959"/>
                </a:solidFill>
              </a:rPr>
              <a:t>(discusso più avanti) </a:t>
            </a:r>
          </a:p>
          <a:p>
            <a:pPr marL="342900" indent="-342900">
              <a:spcAft>
                <a:spcPts val="600"/>
              </a:spcAft>
              <a:buFont typeface="Arial" panose="020B0604020202020204" pitchFamily="34" charset="0"/>
              <a:buChar char="•"/>
            </a:pPr>
            <a:endParaRPr lang="en-US" sz="2400" i="1" dirty="0">
              <a:solidFill>
                <a:srgbClr val="595959"/>
              </a:solidFill>
            </a:endParaRPr>
          </a:p>
          <a:p>
            <a:pPr>
              <a:spcAft>
                <a:spcPts val="600"/>
              </a:spcAft>
            </a:pPr>
            <a:r>
              <a:rPr lang="en-US" sz="2400" b="1" dirty="0">
                <a:solidFill>
                  <a:srgbClr val="E96751"/>
                </a:solidFill>
              </a:rPr>
              <a:t>Valore: </a:t>
            </a:r>
            <a:r>
              <a:rPr lang="en-US" sz="2400" dirty="0">
                <a:solidFill>
                  <a:srgbClr val="595959"/>
                </a:solidFill>
              </a:rPr>
              <a:t>flusso di reddito prevedibile e base della tua attività.</a:t>
            </a:r>
            <a:endParaRPr lang="en-IE" sz="2400" dirty="0"/>
          </a:p>
          <a:p>
            <a:pPr>
              <a:spcAft>
                <a:spcPts val="600"/>
              </a:spcAft>
            </a:pPr>
            <a:endParaRPr lang="en-IE" dirty="0"/>
          </a:p>
        </p:txBody>
      </p:sp>
      <p:sp>
        <p:nvSpPr>
          <p:cNvPr id="5" name="Text Placeholder 4">
            <a:extLst>
              <a:ext uri="{FF2B5EF4-FFF2-40B4-BE49-F238E27FC236}">
                <a16:creationId xmlns:a16="http://schemas.microsoft.com/office/drawing/2014/main" id="{7BE86495-7E9E-A3CF-07C5-70BCC6582DF0}"/>
              </a:ext>
            </a:extLst>
          </p:cNvPr>
          <p:cNvSpPr>
            <a:spLocks noGrp="1"/>
          </p:cNvSpPr>
          <p:nvPr>
            <p:ph type="body" sz="quarter" idx="23"/>
          </p:nvPr>
        </p:nvSpPr>
        <p:spPr>
          <a:xfrm>
            <a:off x="4295553" y="159928"/>
            <a:ext cx="7221426" cy="803654"/>
          </a:xfrm>
        </p:spPr>
        <p:txBody>
          <a:bodyPr/>
          <a:lstStyle/>
          <a:p>
            <a:r>
              <a:rPr lang="en-IE" sz="3200" dirty="0"/>
              <a:t>Inizia con le tue entrate primarie</a:t>
            </a:r>
          </a:p>
        </p:txBody>
      </p:sp>
      <p:sp>
        <p:nvSpPr>
          <p:cNvPr id="7" name="Text Placeholder 6">
            <a:extLst>
              <a:ext uri="{FF2B5EF4-FFF2-40B4-BE49-F238E27FC236}">
                <a16:creationId xmlns:a16="http://schemas.microsoft.com/office/drawing/2014/main" id="{ACF13862-5333-958A-D083-BA115D0A7B49}"/>
              </a:ext>
            </a:extLst>
          </p:cNvPr>
          <p:cNvSpPr>
            <a:spLocks noGrp="1"/>
          </p:cNvSpPr>
          <p:nvPr>
            <p:ph type="body" sz="quarter" idx="18"/>
          </p:nvPr>
        </p:nvSpPr>
        <p:spPr>
          <a:xfrm>
            <a:off x="675021" y="3392026"/>
            <a:ext cx="2893974" cy="1049221"/>
          </a:xfrm>
        </p:spPr>
        <p:txBody>
          <a:bodyPr/>
          <a:lstStyle/>
          <a:p>
            <a:r>
              <a:rPr lang="en-IE" b="0" dirty="0"/>
              <a:t>Entrate primarie </a:t>
            </a:r>
          </a:p>
        </p:txBody>
      </p:sp>
      <p:sp>
        <p:nvSpPr>
          <p:cNvPr id="9" name="Text Placeholder 6">
            <a:extLst>
              <a:ext uri="{FF2B5EF4-FFF2-40B4-BE49-F238E27FC236}">
                <a16:creationId xmlns:a16="http://schemas.microsoft.com/office/drawing/2014/main" id="{D576271F-A387-C1F4-1A72-587B04C59F66}"/>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Conosci le tue fonti di reddito</a:t>
            </a:r>
          </a:p>
          <a:p>
            <a:endParaRPr lang="en-IE" sz="3000" dirty="0"/>
          </a:p>
        </p:txBody>
      </p:sp>
      <p:pic>
        <p:nvPicPr>
          <p:cNvPr id="16" name="Picture Placeholder 15" descr="A group of people looking at a map&#10;&#10;AI-generated content may be incorrect.">
            <a:extLst>
              <a:ext uri="{FF2B5EF4-FFF2-40B4-BE49-F238E27FC236}">
                <a16:creationId xmlns:a16="http://schemas.microsoft.com/office/drawing/2014/main" id="{D35287A3-76F7-DAEA-8C27-CD05CC01CEF9}"/>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1939342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30AD0-83C8-A898-37D2-1D1E632D209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DEC6FEB-33E7-F287-1CCA-307DCF6ED089}"/>
              </a:ext>
            </a:extLst>
          </p:cNvPr>
          <p:cNvSpPr>
            <a:spLocks noGrp="1"/>
          </p:cNvSpPr>
          <p:nvPr>
            <p:ph type="body" sz="quarter" idx="21"/>
          </p:nvPr>
        </p:nvSpPr>
        <p:spPr>
          <a:xfrm>
            <a:off x="4505923" y="857321"/>
            <a:ext cx="6888218" cy="4530541"/>
          </a:xfrm>
        </p:spPr>
        <p:txBody>
          <a:bodyPr/>
          <a:lstStyle/>
          <a:p>
            <a:pPr>
              <a:spcAft>
                <a:spcPts val="600"/>
              </a:spcAft>
            </a:pPr>
            <a:r>
              <a:rPr lang="en-US" sz="2400" dirty="0"/>
              <a:t>Sebbene le prenotazioni notturne costituiscano la spina dorsale della maggior parte delle attività ricettive, il </a:t>
            </a:r>
            <a:r>
              <a:rPr lang="en-US" sz="2400" b="1" dirty="0"/>
              <a:t>vero potenziale di crescita </a:t>
            </a:r>
            <a:r>
              <a:rPr lang="en-US" sz="2400" dirty="0"/>
              <a:t>e </a:t>
            </a:r>
            <a:r>
              <a:rPr lang="en-US" sz="2400" b="1" dirty="0"/>
              <a:t>resilienza finanziaria </a:t>
            </a:r>
            <a:r>
              <a:rPr lang="en-US" sz="2400" dirty="0"/>
              <a:t>risiede nei flussi di reddito secondari. </a:t>
            </a:r>
          </a:p>
          <a:p>
            <a:pPr>
              <a:spcAft>
                <a:spcPts val="600"/>
              </a:spcAft>
            </a:pPr>
            <a:endParaRPr lang="en-US" sz="2400" dirty="0"/>
          </a:p>
          <a:p>
            <a:pPr>
              <a:spcAft>
                <a:spcPts val="600"/>
              </a:spcAft>
            </a:pPr>
            <a:r>
              <a:rPr lang="en-US" sz="2400" dirty="0"/>
              <a:t>Si tratta di </a:t>
            </a:r>
            <a:r>
              <a:rPr lang="en-US" sz="2400" b="1" dirty="0"/>
              <a:t>servizi aggiuntivi, esperienze ed extra </a:t>
            </a:r>
            <a:r>
              <a:rPr lang="en-US" sz="2400" dirty="0"/>
              <a:t>che gli ospiti sono spesso disposti a pagare, e per i quali sono entusiasti, come cesti per la colazione, escursioni guidate, laboratori artigianali o l'accesso a una vasca idromassaggio. </a:t>
            </a:r>
          </a:p>
          <a:p>
            <a:pPr>
              <a:spcAft>
                <a:spcPts val="600"/>
              </a:spcAft>
            </a:pPr>
            <a:endParaRPr lang="en-US" sz="2400" dirty="0"/>
          </a:p>
          <a:p>
            <a:pPr>
              <a:spcAft>
                <a:spcPts val="600"/>
              </a:spcAft>
            </a:pPr>
            <a:r>
              <a:rPr lang="en-US" sz="2400" dirty="0">
                <a:solidFill>
                  <a:srgbClr val="E96751"/>
                </a:solidFill>
              </a:rPr>
              <a:t>Il reddito secondario non serve solo a guadagnare di più, ma anche a </a:t>
            </a:r>
            <a:r>
              <a:rPr lang="en-US" sz="2400" b="1" dirty="0">
                <a:solidFill>
                  <a:srgbClr val="E96751"/>
                </a:solidFill>
              </a:rPr>
              <a:t>creare valore e ad approfondire il legame con gli ospiti</a:t>
            </a:r>
            <a:r>
              <a:rPr lang="en-US" sz="2400" dirty="0">
                <a:solidFill>
                  <a:srgbClr val="E96751"/>
                </a:solidFill>
              </a:rPr>
              <a:t>.</a:t>
            </a:r>
          </a:p>
          <a:p>
            <a:pPr>
              <a:spcAft>
                <a:spcPts val="600"/>
              </a:spcAft>
            </a:pPr>
            <a:endParaRPr lang="en-IE" sz="2400" dirty="0"/>
          </a:p>
        </p:txBody>
      </p:sp>
      <p:sp>
        <p:nvSpPr>
          <p:cNvPr id="5" name="Text Placeholder 4">
            <a:extLst>
              <a:ext uri="{FF2B5EF4-FFF2-40B4-BE49-F238E27FC236}">
                <a16:creationId xmlns:a16="http://schemas.microsoft.com/office/drawing/2014/main" id="{811F09A0-C27F-0A40-197F-81CEE6815EB8}"/>
              </a:ext>
            </a:extLst>
          </p:cNvPr>
          <p:cNvSpPr>
            <a:spLocks noGrp="1"/>
          </p:cNvSpPr>
          <p:nvPr>
            <p:ph type="body" sz="quarter" idx="23"/>
          </p:nvPr>
        </p:nvSpPr>
        <p:spPr>
          <a:xfrm>
            <a:off x="4505922" y="157698"/>
            <a:ext cx="7221426" cy="803654"/>
          </a:xfrm>
        </p:spPr>
        <p:txBody>
          <a:bodyPr/>
          <a:lstStyle/>
          <a:p>
            <a:r>
              <a:rPr lang="en-IE" sz="3200" dirty="0"/>
              <a:t>Avanti Calcola le tue entrate secondarie</a:t>
            </a:r>
          </a:p>
        </p:txBody>
      </p:sp>
      <p:sp>
        <p:nvSpPr>
          <p:cNvPr id="7" name="Text Placeholder 6">
            <a:extLst>
              <a:ext uri="{FF2B5EF4-FFF2-40B4-BE49-F238E27FC236}">
                <a16:creationId xmlns:a16="http://schemas.microsoft.com/office/drawing/2014/main" id="{B741AE9D-344F-0C1B-BCDB-72B74D4FF06A}"/>
              </a:ext>
            </a:extLst>
          </p:cNvPr>
          <p:cNvSpPr>
            <a:spLocks noGrp="1"/>
          </p:cNvSpPr>
          <p:nvPr>
            <p:ph type="body" sz="quarter" idx="18"/>
          </p:nvPr>
        </p:nvSpPr>
        <p:spPr>
          <a:xfrm>
            <a:off x="675021" y="3220576"/>
            <a:ext cx="2893974" cy="1049221"/>
          </a:xfrm>
        </p:spPr>
        <p:txBody>
          <a:bodyPr/>
          <a:lstStyle/>
          <a:p>
            <a:r>
              <a:rPr lang="en-IE" b="0" dirty="0"/>
              <a:t>Entrate secondarie </a:t>
            </a:r>
          </a:p>
          <a:p>
            <a:r>
              <a:rPr lang="en-IE" sz="2600" b="0" i="1" dirty="0"/>
              <a:t>(Servizi e esperienze aggiuntivi)</a:t>
            </a:r>
          </a:p>
        </p:txBody>
      </p:sp>
      <p:sp>
        <p:nvSpPr>
          <p:cNvPr id="9" name="Text Placeholder 6">
            <a:extLst>
              <a:ext uri="{FF2B5EF4-FFF2-40B4-BE49-F238E27FC236}">
                <a16:creationId xmlns:a16="http://schemas.microsoft.com/office/drawing/2014/main" id="{0C9A1FB3-92E0-B82D-67D5-036107E9D204}"/>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Conosci le tue fonti di reddito</a:t>
            </a:r>
          </a:p>
          <a:p>
            <a:endParaRPr lang="en-IE" sz="3000" dirty="0"/>
          </a:p>
        </p:txBody>
      </p:sp>
      <p:pic>
        <p:nvPicPr>
          <p:cNvPr id="3" name="Picture Placeholder 2" descr="A bedroom with a bed and a window&#10;&#10;AI-generated content may be incorrect.">
            <a:extLst>
              <a:ext uri="{FF2B5EF4-FFF2-40B4-BE49-F238E27FC236}">
                <a16:creationId xmlns:a16="http://schemas.microsoft.com/office/drawing/2014/main" id="{740FABEF-0F39-440B-2B38-E58EA2C61B9E}"/>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936325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98D9F-B036-FF6B-6EFA-332AEC1442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1C2ACB-4D45-58B3-8721-D59396FB8AB3}"/>
              </a:ext>
            </a:extLst>
          </p:cNvPr>
          <p:cNvSpPr>
            <a:spLocks noGrp="1"/>
          </p:cNvSpPr>
          <p:nvPr>
            <p:ph type="body" sz="quarter" idx="21"/>
          </p:nvPr>
        </p:nvSpPr>
        <p:spPr>
          <a:xfrm>
            <a:off x="4505923" y="955305"/>
            <a:ext cx="6888218" cy="4530541"/>
          </a:xfrm>
        </p:spPr>
        <p:txBody>
          <a:bodyPr/>
          <a:lstStyle/>
          <a:p>
            <a:pPr>
              <a:spcAft>
                <a:spcPts val="600"/>
              </a:spcAft>
            </a:pPr>
            <a:r>
              <a:rPr lang="en-US" sz="2400" dirty="0"/>
              <a:t>Queste offerte </a:t>
            </a:r>
            <a:r>
              <a:rPr lang="en-US" sz="2400" b="1" dirty="0"/>
              <a:t>migliorano l'esperienza complessiva degli ospiti, aumentano la spesa media per prenotazione e ti aiutano a differenziarti </a:t>
            </a:r>
            <a:r>
              <a:rPr lang="en-US" sz="2400" dirty="0"/>
              <a:t>in un mercato competitivo</a:t>
            </a:r>
            <a:r>
              <a:rPr lang="en-US" sz="2400" b="1" dirty="0"/>
              <a:t>.</a:t>
            </a:r>
            <a:r>
              <a:rPr lang="en-US" sz="2400" dirty="0"/>
              <a:t> </a:t>
            </a:r>
          </a:p>
          <a:p>
            <a:pPr>
              <a:spcAft>
                <a:spcPts val="600"/>
              </a:spcAft>
            </a:pPr>
            <a:endParaRPr lang="en-US" sz="2400" dirty="0"/>
          </a:p>
          <a:p>
            <a:pPr>
              <a:spcAft>
                <a:spcPts val="600"/>
              </a:spcAft>
            </a:pPr>
            <a:r>
              <a:rPr lang="en-US" sz="2400" dirty="0"/>
              <a:t>Che si tratti della comodità di un pasto cucinato, del piacere di un kit per osservare le stelle o del ricordo di un laboratorio di artigianato locale, queste aggiunte trasformano un soggiorno standard in un'esperienza unica, condivisibile e memorabile. </a:t>
            </a:r>
          </a:p>
          <a:p>
            <a:pPr>
              <a:spcAft>
                <a:spcPts val="600"/>
              </a:spcAft>
            </a:pPr>
            <a:endParaRPr lang="en-IE" sz="2400" dirty="0"/>
          </a:p>
        </p:txBody>
      </p:sp>
      <p:sp>
        <p:nvSpPr>
          <p:cNvPr id="5" name="Text Placeholder 4">
            <a:extLst>
              <a:ext uri="{FF2B5EF4-FFF2-40B4-BE49-F238E27FC236}">
                <a16:creationId xmlns:a16="http://schemas.microsoft.com/office/drawing/2014/main" id="{1298E594-E50F-5265-3F48-0F526A332D93}"/>
              </a:ext>
            </a:extLst>
          </p:cNvPr>
          <p:cNvSpPr>
            <a:spLocks noGrp="1"/>
          </p:cNvSpPr>
          <p:nvPr>
            <p:ph type="body" sz="quarter" idx="23"/>
          </p:nvPr>
        </p:nvSpPr>
        <p:spPr>
          <a:xfrm>
            <a:off x="4505922" y="157698"/>
            <a:ext cx="7221426" cy="803654"/>
          </a:xfrm>
        </p:spPr>
        <p:txBody>
          <a:bodyPr/>
          <a:lstStyle/>
          <a:p>
            <a:r>
              <a:rPr lang="en-IE" sz="3200" dirty="0"/>
              <a:t>Avanti Calcola le tue entrate secondarie</a:t>
            </a:r>
          </a:p>
        </p:txBody>
      </p:sp>
      <p:sp>
        <p:nvSpPr>
          <p:cNvPr id="7" name="Text Placeholder 6">
            <a:extLst>
              <a:ext uri="{FF2B5EF4-FFF2-40B4-BE49-F238E27FC236}">
                <a16:creationId xmlns:a16="http://schemas.microsoft.com/office/drawing/2014/main" id="{C0C07559-E155-1005-D584-BF8F7B8F8CBA}"/>
              </a:ext>
            </a:extLst>
          </p:cNvPr>
          <p:cNvSpPr>
            <a:spLocks noGrp="1"/>
          </p:cNvSpPr>
          <p:nvPr>
            <p:ph type="body" sz="quarter" idx="18"/>
          </p:nvPr>
        </p:nvSpPr>
        <p:spPr>
          <a:xfrm>
            <a:off x="675021" y="3220576"/>
            <a:ext cx="2893974" cy="1049221"/>
          </a:xfrm>
        </p:spPr>
        <p:txBody>
          <a:bodyPr/>
          <a:lstStyle/>
          <a:p>
            <a:r>
              <a:rPr lang="en-IE" b="0" dirty="0"/>
              <a:t>Entrate secondarie </a:t>
            </a:r>
          </a:p>
          <a:p>
            <a:r>
              <a:rPr lang="en-IE" sz="2600" b="0" i="1" dirty="0"/>
              <a:t>(Servizi e esperienze aggiuntivi)</a:t>
            </a:r>
          </a:p>
        </p:txBody>
      </p:sp>
      <p:sp>
        <p:nvSpPr>
          <p:cNvPr id="9" name="Text Placeholder 6">
            <a:extLst>
              <a:ext uri="{FF2B5EF4-FFF2-40B4-BE49-F238E27FC236}">
                <a16:creationId xmlns:a16="http://schemas.microsoft.com/office/drawing/2014/main" id="{757F6DE2-C339-B57E-754B-9F66FE7E9963}"/>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Conosci le tue fonti di reddito</a:t>
            </a:r>
          </a:p>
          <a:p>
            <a:endParaRPr lang="en-IE" sz="3000" dirty="0"/>
          </a:p>
        </p:txBody>
      </p:sp>
      <p:pic>
        <p:nvPicPr>
          <p:cNvPr id="3" name="Picture Placeholder 2" descr="A bedroom with a bed and a window&#10;&#10;AI-generated content may be incorrect.">
            <a:extLst>
              <a:ext uri="{FF2B5EF4-FFF2-40B4-BE49-F238E27FC236}">
                <a16:creationId xmlns:a16="http://schemas.microsoft.com/office/drawing/2014/main" id="{16552DD0-2FB1-DA22-025D-AD2EA381B9C6}"/>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4253195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1F50B-3D45-E1B7-54D3-8132B862F255}"/>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9DE8BD6F-5679-204D-1D84-992C97FB41D4}"/>
              </a:ext>
            </a:extLst>
          </p:cNvPr>
          <p:cNvGraphicFramePr>
            <a:graphicFrameLocks noGrp="1"/>
          </p:cNvGraphicFramePr>
          <p:nvPr>
            <p:extLst>
              <p:ext uri="{D42A27DB-BD31-4B8C-83A1-F6EECF244321}">
                <p14:modId xmlns:p14="http://schemas.microsoft.com/office/powerpoint/2010/main" val="2147101432"/>
              </p:ext>
            </p:extLst>
          </p:nvPr>
        </p:nvGraphicFramePr>
        <p:xfrm>
          <a:off x="688644" y="3352800"/>
          <a:ext cx="10681362" cy="3505200"/>
        </p:xfrm>
        <a:graphic>
          <a:graphicData uri="http://schemas.openxmlformats.org/drawingml/2006/table">
            <a:tbl>
              <a:tblPr firstRow="1" bandRow="1">
                <a:tableStyleId>{5C22544A-7EE6-4342-B048-85BDC9FD1C3A}</a:tableStyleId>
              </a:tblPr>
              <a:tblGrid>
                <a:gridCol w="5340681">
                  <a:extLst>
                    <a:ext uri="{9D8B030D-6E8A-4147-A177-3AD203B41FA5}">
                      <a16:colId xmlns:a16="http://schemas.microsoft.com/office/drawing/2014/main" val="3672560847"/>
                    </a:ext>
                  </a:extLst>
                </a:gridCol>
                <a:gridCol w="5340681">
                  <a:extLst>
                    <a:ext uri="{9D8B030D-6E8A-4147-A177-3AD203B41FA5}">
                      <a16:colId xmlns:a16="http://schemas.microsoft.com/office/drawing/2014/main" val="2281810728"/>
                    </a:ext>
                  </a:extLst>
                </a:gridCol>
              </a:tblGrid>
              <a:tr h="370840">
                <a:tc>
                  <a:txBody>
                    <a:bodyPr/>
                    <a:lstStyle/>
                    <a:p>
                      <a:pPr algn="ctr"/>
                      <a:r>
                        <a:rPr lang="en-IE" sz="2400" dirty="0"/>
                        <a:t>Flussi di reddito digitali e passivi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Servizi di convenienza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Prenotazioni affiliate (tour locali, centri benessere, ristoranti)</a:t>
                      </a:r>
                    </a:p>
                    <a:p>
                      <a:pPr marL="342900" indent="-342900">
                        <a:buFont typeface="Arial" panose="020B0604020202020204" pitchFamily="34" charset="0"/>
                        <a:buChar char="•"/>
                      </a:pPr>
                      <a:r>
                        <a:rPr lang="en-US" sz="2200" kern="1200" dirty="0">
                          <a:solidFill>
                            <a:srgbClr val="595959"/>
                          </a:solidFill>
                          <a:latin typeface="+mn-lt"/>
                          <a:ea typeface="+mn-ea"/>
                          <a:cs typeface="+mn-cs"/>
                        </a:rPr>
                        <a:t>Supporto Patreon per contenuti educativi o ecologici</a:t>
                      </a:r>
                    </a:p>
                    <a:p>
                      <a:pPr marL="342900" indent="-342900">
                        <a:buFont typeface="Arial" panose="020B0604020202020204" pitchFamily="34" charset="0"/>
                        <a:buChar char="•"/>
                      </a:pPr>
                      <a:r>
                        <a:rPr lang="en-US" sz="2200" kern="1200" dirty="0">
                          <a:solidFill>
                            <a:srgbClr val="595959"/>
                          </a:solidFill>
                          <a:latin typeface="+mn-lt"/>
                          <a:ea typeface="+mn-ea"/>
                          <a:cs typeface="+mn-cs"/>
                        </a:rPr>
                        <a:t>Tour virtuali o accesso in diretta streaming ai ritiri</a:t>
                      </a:r>
                    </a:p>
                    <a:p>
                      <a:pPr marL="342900" indent="-342900">
                        <a:buFont typeface="Arial" panose="020B0604020202020204" pitchFamily="34" charset="0"/>
                        <a:buChar char="•"/>
                      </a:pPr>
                      <a:r>
                        <a:rPr lang="en-US" sz="2200" kern="1200" dirty="0">
                          <a:solidFill>
                            <a:srgbClr val="595959"/>
                          </a:solidFill>
                          <a:latin typeface="+mn-lt"/>
                          <a:ea typeface="+mn-ea"/>
                          <a:cs typeface="+mn-cs"/>
                        </a:rPr>
                        <a:t>Corsi online relativi alla sostenibilità o all'ospitalità</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Tariffe per check-in anticipato/check-out posticipato</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Servizi di deposito bagagli o trasferimento</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Parcheggio a pagamento (se lo spazio è limitato)</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Tariffe per animali domestici o dog-sitting</a:t>
                      </a:r>
                    </a:p>
                    <a:p>
                      <a:pPr marL="342900" indent="-342900" algn="l" defTabSz="914400" rtl="0" eaLnBrk="1" latinLnBrk="0" hangingPunct="1">
                        <a:buFont typeface="Arial" panose="020B0604020202020204" pitchFamily="34" charset="0"/>
                        <a:buChar char="•"/>
                      </a:pPr>
                      <a:r>
                        <a:rPr lang="en-US" sz="2200" kern="1200" dirty="0">
                          <a:solidFill>
                            <a:srgbClr val="595959"/>
                          </a:solidFill>
                          <a:latin typeface="+mn-lt"/>
                          <a:ea typeface="+mn-ea"/>
                          <a:cs typeface="+mn-cs"/>
                        </a:rPr>
                        <a:t>Trasferimenti da aeroporto/stazione ferroviaria</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
        <p:nvSpPr>
          <p:cNvPr id="2" name="Text Placeholder 8">
            <a:extLst>
              <a:ext uri="{FF2B5EF4-FFF2-40B4-BE49-F238E27FC236}">
                <a16:creationId xmlns:a16="http://schemas.microsoft.com/office/drawing/2014/main" id="{0EEA7581-66EE-6E76-51EE-57B4C7BB27B7}"/>
              </a:ext>
            </a:extLst>
          </p:cNvPr>
          <p:cNvSpPr txBox="1">
            <a:spLocks/>
          </p:cNvSpPr>
          <p:nvPr/>
        </p:nvSpPr>
        <p:spPr>
          <a:xfrm>
            <a:off x="721982" y="2341044"/>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600" dirty="0"/>
              <a:t>Entrate secondarie </a:t>
            </a:r>
            <a:r>
              <a:rPr lang="en-IE" sz="2600" i="1" dirty="0"/>
              <a:t>(servizi aggiuntivi ed esperienze)</a:t>
            </a:r>
          </a:p>
          <a:p>
            <a:r>
              <a:rPr lang="en-IE" sz="2600" b="0" i="1" dirty="0">
                <a:solidFill>
                  <a:srgbClr val="E96751"/>
                </a:solidFill>
              </a:rPr>
              <a:t>Esempi, integrazione e come aggiungono valore reale</a:t>
            </a:r>
          </a:p>
          <a:p>
            <a:endParaRPr lang="en-IE" sz="2600" dirty="0"/>
          </a:p>
        </p:txBody>
      </p:sp>
      <p:sp>
        <p:nvSpPr>
          <p:cNvPr id="4" name="TextBox 3">
            <a:extLst>
              <a:ext uri="{FF2B5EF4-FFF2-40B4-BE49-F238E27FC236}">
                <a16:creationId xmlns:a16="http://schemas.microsoft.com/office/drawing/2014/main" id="{120DEF34-17C4-8C3A-F1FC-E3BAA0F16A80}"/>
              </a:ext>
            </a:extLst>
          </p:cNvPr>
          <p:cNvSpPr txBox="1"/>
          <p:nvPr/>
        </p:nvSpPr>
        <p:spPr>
          <a:xfrm>
            <a:off x="721982" y="163011"/>
            <a:ext cx="12079618" cy="584775"/>
          </a:xfrm>
          <a:prstGeom prst="rect">
            <a:avLst/>
          </a:prstGeom>
          <a:noFill/>
        </p:spPr>
        <p:txBody>
          <a:bodyPr wrap="square">
            <a:spAutoFit/>
          </a:bodyPr>
          <a:lstStyle/>
          <a:p>
            <a:r>
              <a:rPr lang="en-IE" sz="3200" b="1" dirty="0">
                <a:solidFill>
                  <a:srgbClr val="EC7C69"/>
                </a:solidFill>
              </a:rPr>
              <a:t>Avanti Calcola le tue entrate secondarie</a:t>
            </a:r>
          </a:p>
        </p:txBody>
      </p:sp>
      <p:sp>
        <p:nvSpPr>
          <p:cNvPr id="6" name="TextBox 5">
            <a:extLst>
              <a:ext uri="{FF2B5EF4-FFF2-40B4-BE49-F238E27FC236}">
                <a16:creationId xmlns:a16="http://schemas.microsoft.com/office/drawing/2014/main" id="{6143FE81-D28E-810A-CE3F-F750CEDBF3F1}"/>
              </a:ext>
            </a:extLst>
          </p:cNvPr>
          <p:cNvSpPr txBox="1"/>
          <p:nvPr/>
        </p:nvSpPr>
        <p:spPr>
          <a:xfrm>
            <a:off x="721982" y="709828"/>
            <a:ext cx="10498468" cy="1631216"/>
          </a:xfrm>
          <a:prstGeom prst="rect">
            <a:avLst/>
          </a:prstGeom>
          <a:noFill/>
        </p:spPr>
        <p:txBody>
          <a:bodyPr wrap="square">
            <a:spAutoFit/>
          </a:bodyPr>
          <a:lstStyle/>
          <a:p>
            <a:pPr>
              <a:spcAft>
                <a:spcPts val="600"/>
              </a:spcAft>
            </a:pPr>
            <a:r>
              <a:rPr lang="en-US" sz="2000" dirty="0">
                <a:solidFill>
                  <a:srgbClr val="595959"/>
                </a:solidFill>
              </a:rPr>
              <a:t>Di seguito sono riportati diversi ricavi secondari </a:t>
            </a:r>
            <a:r>
              <a:rPr lang="en-US" sz="2000" i="1" dirty="0">
                <a:solidFill>
                  <a:srgbClr val="595959"/>
                </a:solidFill>
              </a:rPr>
              <a:t>(servizi aggiuntivi ed esperienze) </a:t>
            </a:r>
            <a:r>
              <a:rPr lang="en-US" sz="2000" dirty="0">
                <a:solidFill>
                  <a:srgbClr val="595959"/>
                </a:solidFill>
              </a:rPr>
              <a:t>che puoi utilizzare in base alla tua offerta, alla tua posizione e al profilo dei tuoi ospiti. Questi ti aiuteranno </a:t>
            </a:r>
            <a:r>
              <a:rPr lang="en-US" sz="2000" b="1" dirty="0" err="1">
                <a:solidFill>
                  <a:srgbClr val="595959"/>
                </a:solidFill>
              </a:rPr>
              <a:t>a massimizzare </a:t>
            </a:r>
            <a:r>
              <a:rPr lang="en-US" sz="2000" b="1" dirty="0">
                <a:solidFill>
                  <a:srgbClr val="595959"/>
                </a:solidFill>
              </a:rPr>
              <a:t>i guadagni </a:t>
            </a:r>
            <a:r>
              <a:rPr lang="en-US" sz="2000" dirty="0">
                <a:solidFill>
                  <a:srgbClr val="595959"/>
                </a:solidFill>
              </a:rPr>
              <a:t>migliorando al contempo l'esperienza degli ospiti. Inoltre, contribuiscono </a:t>
            </a:r>
            <a:r>
              <a:rPr lang="en-US" sz="2000" b="1" dirty="0">
                <a:solidFill>
                  <a:srgbClr val="595959"/>
                </a:solidFill>
              </a:rPr>
              <a:t>a sostenere i partner locali</a:t>
            </a:r>
            <a:r>
              <a:rPr lang="en-US" sz="2000" dirty="0">
                <a:solidFill>
                  <a:srgbClr val="595959"/>
                </a:solidFill>
              </a:rPr>
              <a:t>, ampliano </a:t>
            </a:r>
            <a:r>
              <a:rPr lang="en-US" sz="2000" b="1" dirty="0">
                <a:solidFill>
                  <a:srgbClr val="595959"/>
                </a:solidFill>
              </a:rPr>
              <a:t>l'identità del</a:t>
            </a:r>
            <a:r>
              <a:rPr lang="en-US" sz="2000" dirty="0">
                <a:solidFill>
                  <a:srgbClr val="595959"/>
                </a:solidFill>
              </a:rPr>
              <a:t> tuo </a:t>
            </a:r>
            <a:r>
              <a:rPr lang="en-US" sz="2000" b="1" dirty="0">
                <a:solidFill>
                  <a:srgbClr val="595959"/>
                </a:solidFill>
              </a:rPr>
              <a:t>marchio </a:t>
            </a:r>
            <a:r>
              <a:rPr lang="en-US" sz="2000" dirty="0">
                <a:solidFill>
                  <a:srgbClr val="595959"/>
                </a:solidFill>
              </a:rPr>
              <a:t>e proteggono la tua attività dai cali stagionali delle prenotazioni.</a:t>
            </a:r>
            <a:endParaRPr lang="en-IE" sz="2000" dirty="0">
              <a:solidFill>
                <a:srgbClr val="595959"/>
              </a:solidFill>
            </a:endParaRPr>
          </a:p>
        </p:txBody>
      </p:sp>
    </p:spTree>
    <p:extLst>
      <p:ext uri="{BB962C8B-B14F-4D97-AF65-F5344CB8AC3E}">
        <p14:creationId xmlns:p14="http://schemas.microsoft.com/office/powerpoint/2010/main" val="353979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D9FB9-9B19-0BB8-EC65-50F5E10EE1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8CE7448-AF79-84FE-C339-D9525B172859}"/>
              </a:ext>
            </a:extLst>
          </p:cNvPr>
          <p:cNvSpPr>
            <a:spLocks noGrp="1"/>
          </p:cNvSpPr>
          <p:nvPr>
            <p:ph type="body" sz="quarter" idx="16"/>
          </p:nvPr>
        </p:nvSpPr>
        <p:spPr/>
        <p:txBody>
          <a:bodyPr/>
          <a:lstStyle/>
          <a:p>
            <a:r>
              <a:rPr lang="en-GB" b="1" dirty="0">
                <a:solidFill>
                  <a:srgbClr val="E96751"/>
                </a:solidFill>
              </a:rPr>
              <a:t>Reddito digitale e passivo </a:t>
            </a:r>
            <a:r>
              <a:rPr lang="en-GB" sz="2800" b="0" dirty="0">
                <a:solidFill>
                  <a:srgbClr val="E96751"/>
                </a:solidFill>
              </a:rPr>
              <a:t>(integrazione del valore reale)</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AB91D3A5-B36D-51DB-6670-35C6FF47730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29C11B5-A1A0-6552-3BA6-EEB3F17A477F}"/>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BB5702D9-3418-3C37-D932-929077F447DB}"/>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6DA4C4E6-CC4B-8BE8-AAB8-4FBA3C99DCF2}"/>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80F37AA6-C1CF-2966-A107-85CBC0B13316}"/>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140F6069-58F0-95F3-D71C-1EFCBC242183}"/>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9148182F-F5AE-64FD-988E-8EEB2CD40548}"/>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6FDEBFD1-3317-2342-2083-4AE83EE636C2}"/>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BEFB1E8D-E418-770F-9E29-9A51A3663609}"/>
              </a:ext>
            </a:extLst>
          </p:cNvPr>
          <p:cNvSpPr>
            <a:spLocks noGrp="1"/>
          </p:cNvSpPr>
          <p:nvPr>
            <p:ph type="body" sz="quarter" idx="18"/>
          </p:nvPr>
        </p:nvSpPr>
        <p:spPr>
          <a:xfrm>
            <a:off x="2339609" y="2110656"/>
            <a:ext cx="8942225" cy="901809"/>
          </a:xfrm>
        </p:spPr>
        <p:txBody>
          <a:bodyPr anchor="ctr"/>
          <a:lstStyle/>
          <a:p>
            <a:pPr marL="0" indent="0"/>
            <a:r>
              <a:rPr lang="en-US" sz="2200" dirty="0">
                <a:solidFill>
                  <a:schemeClr val="bg1"/>
                </a:solidFill>
              </a:rPr>
              <a:t>Prenotazioni o commissioni di affiliazione: commissione del 10% per ogni ospite che prenota un tour locale in kayak. Collegamento a esperienze di terze parti o impostazione di promozioni incrociate. </a:t>
            </a:r>
            <a:r>
              <a:rPr lang="en-US" sz="2200" b="1" dirty="0">
                <a:solidFill>
                  <a:schemeClr val="bg1"/>
                </a:solidFill>
              </a:rPr>
              <a:t>Valore: </a:t>
            </a:r>
            <a:r>
              <a:rPr lang="en-US" sz="2200" dirty="0">
                <a:solidFill>
                  <a:schemeClr val="bg1"/>
                </a:solidFill>
              </a:rPr>
              <a:t>guadagna dalle raccomandazioni che già fai.</a:t>
            </a:r>
          </a:p>
        </p:txBody>
      </p:sp>
      <p:sp>
        <p:nvSpPr>
          <p:cNvPr id="17" name="Text Placeholder 4">
            <a:extLst>
              <a:ext uri="{FF2B5EF4-FFF2-40B4-BE49-F238E27FC236}">
                <a16:creationId xmlns:a16="http://schemas.microsoft.com/office/drawing/2014/main" id="{485E0FBA-87A2-CD35-5B21-10CE7A9C6C1D}"/>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dirty="0">
                <a:solidFill>
                  <a:schemeClr val="bg1"/>
                </a:solidFill>
              </a:rPr>
              <a:t>Accesso al ritiro virtuale: sessione di yoga in diretta streaming o circolo di journaling online a 15 €. Utilizza Zoom o Teachable per offrire esperienze online a pagamento.</a:t>
            </a:r>
            <a:r>
              <a:rPr lang="en-US" sz="2200" b="1" dirty="0">
                <a:solidFill>
                  <a:schemeClr val="bg1"/>
                </a:solidFill>
              </a:rPr>
              <a:t> </a:t>
            </a:r>
          </a:p>
          <a:p>
            <a:pPr marL="0" indent="0"/>
            <a:r>
              <a:rPr lang="en-US" sz="2200" b="1" dirty="0">
                <a:solidFill>
                  <a:schemeClr val="bg1"/>
                </a:solidFill>
              </a:rPr>
              <a:t>Valore: </a:t>
            </a:r>
            <a:r>
              <a:rPr lang="en-US" sz="2200" dirty="0">
                <a:solidFill>
                  <a:schemeClr val="bg1"/>
                </a:solidFill>
              </a:rPr>
              <a:t>apre l'accesso a un pubblico globale e a guadagni fuori stagione.</a:t>
            </a:r>
          </a:p>
        </p:txBody>
      </p:sp>
      <p:sp>
        <p:nvSpPr>
          <p:cNvPr id="19" name="Text Placeholder 4">
            <a:extLst>
              <a:ext uri="{FF2B5EF4-FFF2-40B4-BE49-F238E27FC236}">
                <a16:creationId xmlns:a16="http://schemas.microsoft.com/office/drawing/2014/main" id="{44F0AD7E-8637-FFC0-4CA7-DF886F840A77}"/>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dirty="0">
                <a:solidFill>
                  <a:schemeClr val="bg1"/>
                </a:solidFill>
              </a:rPr>
              <a:t>Corsi o guide online: 10 € per scaricare "Eco-Hosting 101" o "Hidden Hikes of Leitrim". Offri come upsell al momento della prenotazione o tramite e-mail di follow-up dopo il soggiorno.</a:t>
            </a:r>
            <a:r>
              <a:rPr lang="en-US" sz="2200" b="1" dirty="0">
                <a:solidFill>
                  <a:schemeClr val="bg1"/>
                </a:solidFill>
              </a:rPr>
              <a:t> </a:t>
            </a:r>
          </a:p>
          <a:p>
            <a:pPr marL="0" indent="0">
              <a:spcBef>
                <a:spcPts val="0"/>
              </a:spcBef>
            </a:pPr>
            <a:r>
              <a:rPr lang="en-US" sz="2200" b="1" dirty="0">
                <a:solidFill>
                  <a:schemeClr val="bg1"/>
                </a:solidFill>
              </a:rPr>
              <a:t>Valore: </a:t>
            </a:r>
            <a:r>
              <a:rPr lang="en-US" sz="2200" dirty="0">
                <a:solidFill>
                  <a:schemeClr val="bg1"/>
                </a:solidFill>
              </a:rPr>
              <a:t>genera reddito passivo ed espande il tuo marchio a livello digitale.</a:t>
            </a:r>
          </a:p>
        </p:txBody>
      </p:sp>
      <p:pic>
        <p:nvPicPr>
          <p:cNvPr id="37" name="Graphic 36" descr="Fork and knife outline">
            <a:extLst>
              <a:ext uri="{FF2B5EF4-FFF2-40B4-BE49-F238E27FC236}">
                <a16:creationId xmlns:a16="http://schemas.microsoft.com/office/drawing/2014/main" id="{BF25B4CF-64C5-6A23-0CDF-8A734CA383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2021451"/>
            <a:ext cx="914400" cy="914400"/>
          </a:xfrm>
          <a:prstGeom prst="rect">
            <a:avLst/>
          </a:prstGeom>
        </p:spPr>
      </p:pic>
      <p:pic>
        <p:nvPicPr>
          <p:cNvPr id="40" name="Graphic 39" descr="Fruit bowl with solid fill">
            <a:extLst>
              <a:ext uri="{FF2B5EF4-FFF2-40B4-BE49-F238E27FC236}">
                <a16:creationId xmlns:a16="http://schemas.microsoft.com/office/drawing/2014/main" id="{03072F24-5FB7-933A-4695-8DD2D2C07B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0044" y="3691466"/>
            <a:ext cx="914400" cy="914400"/>
          </a:xfrm>
          <a:prstGeom prst="rect">
            <a:avLst/>
          </a:prstGeom>
        </p:spPr>
      </p:pic>
      <p:pic>
        <p:nvPicPr>
          <p:cNvPr id="41" name="Graphic 40" descr="Restaurant with solid fill">
            <a:extLst>
              <a:ext uri="{FF2B5EF4-FFF2-40B4-BE49-F238E27FC236}">
                <a16:creationId xmlns:a16="http://schemas.microsoft.com/office/drawing/2014/main" id="{218C6E7E-C073-DAEC-C89A-5C742EA7CF2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85369"/>
            <a:ext cx="914400" cy="914400"/>
          </a:xfrm>
          <a:prstGeom prst="rect">
            <a:avLst/>
          </a:prstGeom>
        </p:spPr>
      </p:pic>
    </p:spTree>
    <p:extLst>
      <p:ext uri="{BB962C8B-B14F-4D97-AF65-F5344CB8AC3E}">
        <p14:creationId xmlns:p14="http://schemas.microsoft.com/office/powerpoint/2010/main" val="2269070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0FF4-B087-273F-F905-C78EF6F810B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368C7A-7564-DB2D-FE41-760CE89AAA48}"/>
              </a:ext>
            </a:extLst>
          </p:cNvPr>
          <p:cNvSpPr>
            <a:spLocks noGrp="1"/>
          </p:cNvSpPr>
          <p:nvPr>
            <p:ph type="body" sz="quarter" idx="16"/>
          </p:nvPr>
        </p:nvSpPr>
        <p:spPr/>
        <p:txBody>
          <a:bodyPr/>
          <a:lstStyle/>
          <a:p>
            <a:r>
              <a:rPr lang="en-GB" b="1" dirty="0">
                <a:solidFill>
                  <a:srgbClr val="E96751"/>
                </a:solidFill>
              </a:rPr>
              <a:t>Servizi per gli ospiti e extra pratici </a:t>
            </a:r>
            <a:r>
              <a:rPr lang="en-GB" sz="2800" b="0" dirty="0">
                <a:solidFill>
                  <a:srgbClr val="E96751"/>
                </a:solidFill>
              </a:rPr>
              <a:t>(integrazione del valore reale)</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81D8E90B-030B-0BDE-EDBF-251C8EE0925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B3E959B9-38D1-CD7A-1D90-4A11D2E91970}"/>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90A7176E-06C4-3CA3-2BE8-5B0540084589}"/>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AC9B6B7A-1C50-D410-8776-1CCB55F963F1}"/>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365D7659-3F08-0B83-7A94-60595782BFE7}"/>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2FC541CF-4E66-8772-6D83-E20EF9863CD5}"/>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6EED62CB-D91A-9897-26F8-C6A2E63F5F1A}"/>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BA743F5A-DB4A-4138-95D7-4DE4BEDFE968}"/>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4363B83E-CE5C-94DA-8A1D-99852A8042B0}"/>
              </a:ext>
            </a:extLst>
          </p:cNvPr>
          <p:cNvSpPr>
            <a:spLocks noGrp="1"/>
          </p:cNvSpPr>
          <p:nvPr>
            <p:ph type="body" sz="quarter" idx="18"/>
          </p:nvPr>
        </p:nvSpPr>
        <p:spPr>
          <a:xfrm>
            <a:off x="2339609" y="2074546"/>
            <a:ext cx="8942225" cy="901809"/>
          </a:xfrm>
        </p:spPr>
        <p:txBody>
          <a:bodyPr anchor="ctr"/>
          <a:lstStyle/>
          <a:p>
            <a:pPr marL="0" indent="0"/>
            <a:r>
              <a:rPr lang="en-US" sz="2200" b="1" dirty="0">
                <a:solidFill>
                  <a:schemeClr val="bg1"/>
                </a:solidFill>
              </a:rPr>
              <a:t>Check-in anticipato / Check-out posticipato: </a:t>
            </a:r>
            <a:r>
              <a:rPr lang="en-US" sz="2200" dirty="0">
                <a:solidFill>
                  <a:schemeClr val="bg1"/>
                </a:solidFill>
              </a:rPr>
              <a:t>€15 per il check-in anticipato dalle 13:00; €20 per il check-out posticipato fino alle 13:00. Offerta valida nei giorni di bassa stagione; automatizzata tramite piattaforme di prenotazione. </a:t>
            </a:r>
            <a:r>
              <a:rPr lang="en-US" sz="2200" b="1" dirty="0">
                <a:solidFill>
                  <a:schemeClr val="bg1"/>
                </a:solidFill>
              </a:rPr>
              <a:t>Valore: </a:t>
            </a:r>
            <a:r>
              <a:rPr lang="en-US" sz="2200" dirty="0">
                <a:solidFill>
                  <a:schemeClr val="bg1"/>
                </a:solidFill>
              </a:rPr>
              <a:t>facile guadagno passivo e comodità per gli ospiti.</a:t>
            </a:r>
          </a:p>
        </p:txBody>
      </p:sp>
      <p:sp>
        <p:nvSpPr>
          <p:cNvPr id="17" name="Text Placeholder 4">
            <a:extLst>
              <a:ext uri="{FF2B5EF4-FFF2-40B4-BE49-F238E27FC236}">
                <a16:creationId xmlns:a16="http://schemas.microsoft.com/office/drawing/2014/main" id="{8068167A-9E97-0764-70CD-912EE9D74E6A}"/>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Servizi di trasporto:</a:t>
            </a:r>
            <a:r>
              <a:rPr lang="en-US" sz="2200" dirty="0">
                <a:solidFill>
                  <a:schemeClr val="bg1"/>
                </a:solidFill>
              </a:rPr>
              <a:t> 40 € per il trasferimento di andata e ritorno dalla stazione locale; 15 € per il trasferimento dei bagagli alla sistemazione successiva. Offerta con autisti locali o tramite il proprio veicolo.</a:t>
            </a:r>
            <a:r>
              <a:rPr lang="en-US" sz="2200" b="1" dirty="0">
                <a:solidFill>
                  <a:schemeClr val="bg1"/>
                </a:solidFill>
              </a:rPr>
              <a:t> </a:t>
            </a:r>
          </a:p>
          <a:p>
            <a:pPr marL="0" indent="0"/>
            <a:r>
              <a:rPr lang="en-US" sz="2200" b="1" dirty="0">
                <a:solidFill>
                  <a:schemeClr val="bg1"/>
                </a:solidFill>
              </a:rPr>
              <a:t>Valore: </a:t>
            </a:r>
            <a:r>
              <a:rPr lang="en-US" sz="2200" dirty="0">
                <a:solidFill>
                  <a:schemeClr val="bg1"/>
                </a:solidFill>
              </a:rPr>
              <a:t>aggiunge valore nelle destinazioni rurali o di difficile accesso.</a:t>
            </a:r>
          </a:p>
        </p:txBody>
      </p:sp>
      <p:sp>
        <p:nvSpPr>
          <p:cNvPr id="19" name="Text Placeholder 4">
            <a:extLst>
              <a:ext uri="{FF2B5EF4-FFF2-40B4-BE49-F238E27FC236}">
                <a16:creationId xmlns:a16="http://schemas.microsoft.com/office/drawing/2014/main" id="{206A83F4-0EDD-692C-EA49-F172D487AAAC}"/>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Tariffe per animali domestici o dog-sitting:</a:t>
            </a:r>
            <a:r>
              <a:rPr lang="en-US" sz="2200" dirty="0">
                <a:solidFill>
                  <a:schemeClr val="bg1"/>
                </a:solidFill>
              </a:rPr>
              <a:t> 25 € di supplemento per il soggiorno degli animali domestici o 10 € all'ora per il dog-sitting. Fornire cucce, ciotole e regole della casa chiare.</a:t>
            </a:r>
            <a:r>
              <a:rPr lang="en-US" sz="2200" b="1" dirty="0">
                <a:solidFill>
                  <a:schemeClr val="bg1"/>
                </a:solidFill>
              </a:rPr>
              <a:t> </a:t>
            </a:r>
          </a:p>
          <a:p>
            <a:pPr marL="0" indent="0">
              <a:spcBef>
                <a:spcPts val="0"/>
              </a:spcBef>
            </a:pPr>
            <a:r>
              <a:rPr lang="en-US" sz="2200" b="1" dirty="0">
                <a:solidFill>
                  <a:schemeClr val="bg1"/>
                </a:solidFill>
              </a:rPr>
              <a:t>Valore: </a:t>
            </a:r>
            <a:r>
              <a:rPr lang="en-US" sz="2200" dirty="0">
                <a:solidFill>
                  <a:schemeClr val="bg1"/>
                </a:solidFill>
              </a:rPr>
              <a:t>apre la tua struttura a un pubblico più ampio di proprietari di animali domestici.</a:t>
            </a:r>
          </a:p>
        </p:txBody>
      </p:sp>
      <p:pic>
        <p:nvPicPr>
          <p:cNvPr id="5" name="Graphic 4" descr="Sleep with solid fill">
            <a:extLst>
              <a:ext uri="{FF2B5EF4-FFF2-40B4-BE49-F238E27FC236}">
                <a16:creationId xmlns:a16="http://schemas.microsoft.com/office/drawing/2014/main" id="{2B2DF99E-B29A-73A9-01D0-CCBF221F04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3885" y="2056324"/>
            <a:ext cx="914400" cy="914400"/>
          </a:xfrm>
          <a:prstGeom prst="rect">
            <a:avLst/>
          </a:prstGeom>
        </p:spPr>
      </p:pic>
      <p:pic>
        <p:nvPicPr>
          <p:cNvPr id="7" name="Graphic 6" descr="Puppy 2 with solid fill">
            <a:extLst>
              <a:ext uri="{FF2B5EF4-FFF2-40B4-BE49-F238E27FC236}">
                <a16:creationId xmlns:a16="http://schemas.microsoft.com/office/drawing/2014/main" id="{9172A4A6-803E-EB15-0B37-AA5499DA55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55662" y="3593059"/>
            <a:ext cx="914400" cy="914400"/>
          </a:xfrm>
          <a:prstGeom prst="rect">
            <a:avLst/>
          </a:prstGeom>
        </p:spPr>
      </p:pic>
      <p:pic>
        <p:nvPicPr>
          <p:cNvPr id="18" name="Graphic 17" descr="Taxi with solid fill">
            <a:extLst>
              <a:ext uri="{FF2B5EF4-FFF2-40B4-BE49-F238E27FC236}">
                <a16:creationId xmlns:a16="http://schemas.microsoft.com/office/drawing/2014/main" id="{9099D1CC-69F2-7C17-095F-92EC928CF8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2" y="5268401"/>
            <a:ext cx="914400" cy="914400"/>
          </a:xfrm>
          <a:prstGeom prst="rect">
            <a:avLst/>
          </a:prstGeom>
        </p:spPr>
      </p:pic>
    </p:spTree>
    <p:extLst>
      <p:ext uri="{BB962C8B-B14F-4D97-AF65-F5344CB8AC3E}">
        <p14:creationId xmlns:p14="http://schemas.microsoft.com/office/powerpoint/2010/main" val="1883325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BCBA54F-74C0-3937-1EBA-623704D35BA9}"/>
              </a:ext>
            </a:extLst>
          </p:cNvPr>
          <p:cNvSpPr>
            <a:spLocks noGrp="1"/>
          </p:cNvSpPr>
          <p:nvPr>
            <p:ph type="body" sz="quarter" idx="16"/>
          </p:nvPr>
        </p:nvSpPr>
        <p:spPr>
          <a:xfrm>
            <a:off x="788657" y="513953"/>
            <a:ext cx="10614687" cy="803654"/>
          </a:xfrm>
        </p:spPr>
        <p:txBody>
          <a:bodyPr/>
          <a:lstStyle/>
          <a:p>
            <a:r>
              <a:rPr lang="en-IE" dirty="0"/>
              <a:t>Entrate secondarie </a:t>
            </a:r>
            <a:r>
              <a:rPr lang="en-IE" i="1" dirty="0"/>
              <a:t>(servizi aggiuntivi ed esperienze)</a:t>
            </a:r>
          </a:p>
          <a:p>
            <a:r>
              <a:rPr lang="en-IE" sz="2800" b="0" i="1" dirty="0">
                <a:solidFill>
                  <a:srgbClr val="E96751"/>
                </a:solidFill>
              </a:rPr>
              <a:t>Esempi, integrazione e come aggiungono valore reale</a:t>
            </a:r>
          </a:p>
          <a:p>
            <a:endParaRPr lang="en-IE" dirty="0"/>
          </a:p>
        </p:txBody>
      </p:sp>
      <p:graphicFrame>
        <p:nvGraphicFramePr>
          <p:cNvPr id="12" name="Table 11">
            <a:extLst>
              <a:ext uri="{FF2B5EF4-FFF2-40B4-BE49-F238E27FC236}">
                <a16:creationId xmlns:a16="http://schemas.microsoft.com/office/drawing/2014/main" id="{05AA941A-B20F-C9A7-017A-64AAD32BE586}"/>
              </a:ext>
            </a:extLst>
          </p:cNvPr>
          <p:cNvGraphicFramePr>
            <a:graphicFrameLocks noGrp="1"/>
          </p:cNvGraphicFramePr>
          <p:nvPr>
            <p:extLst>
              <p:ext uri="{D42A27DB-BD31-4B8C-83A1-F6EECF244321}">
                <p14:modId xmlns:p14="http://schemas.microsoft.com/office/powerpoint/2010/main" val="2369243090"/>
              </p:ext>
            </p:extLst>
          </p:nvPr>
        </p:nvGraphicFramePr>
        <p:xfrm>
          <a:off x="721982" y="1776941"/>
          <a:ext cx="10600833" cy="4846320"/>
        </p:xfrm>
        <a:graphic>
          <a:graphicData uri="http://schemas.openxmlformats.org/drawingml/2006/table">
            <a:tbl>
              <a:tblPr firstRow="1" bandRow="1">
                <a:tableStyleId>{5C22544A-7EE6-4342-B048-85BDC9FD1C3A}</a:tableStyleId>
              </a:tblPr>
              <a:tblGrid>
                <a:gridCol w="3533611">
                  <a:extLst>
                    <a:ext uri="{9D8B030D-6E8A-4147-A177-3AD203B41FA5}">
                      <a16:colId xmlns:a16="http://schemas.microsoft.com/office/drawing/2014/main" val="3672560847"/>
                    </a:ext>
                  </a:extLst>
                </a:gridCol>
                <a:gridCol w="3533611">
                  <a:extLst>
                    <a:ext uri="{9D8B030D-6E8A-4147-A177-3AD203B41FA5}">
                      <a16:colId xmlns:a16="http://schemas.microsoft.com/office/drawing/2014/main" val="2281810728"/>
                    </a:ext>
                  </a:extLst>
                </a:gridCol>
                <a:gridCol w="3533611">
                  <a:extLst>
                    <a:ext uri="{9D8B030D-6E8A-4147-A177-3AD203B41FA5}">
                      <a16:colId xmlns:a16="http://schemas.microsoft.com/office/drawing/2014/main" val="1963352348"/>
                    </a:ext>
                  </a:extLst>
                </a:gridCol>
              </a:tblGrid>
              <a:tr h="370840">
                <a:tc>
                  <a:txBody>
                    <a:bodyPr/>
                    <a:lstStyle/>
                    <a:p>
                      <a:pPr algn="ctr"/>
                      <a:r>
                        <a:rPr lang="en-IE" sz="2400" dirty="0"/>
                        <a:t>Cibo e bevande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Benessere e wellness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Esperienze all'aria aperta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b="1" dirty="0">
                          <a:solidFill>
                            <a:srgbClr val="595959"/>
                          </a:solidFill>
                        </a:rPr>
                        <a:t>Colazione </a:t>
                      </a:r>
                      <a:r>
                        <a:rPr lang="en-US" sz="2200" dirty="0">
                          <a:solidFill>
                            <a:srgbClr val="595959"/>
                          </a:solidFill>
                        </a:rPr>
                        <a:t>(continentale, irlandese completa, vegetariana)</a:t>
                      </a:r>
                    </a:p>
                    <a:p>
                      <a:pPr marL="342900" indent="-342900">
                        <a:buFont typeface="Arial" panose="020B0604020202020204" pitchFamily="34" charset="0"/>
                        <a:buChar char="•"/>
                      </a:pPr>
                      <a:r>
                        <a:rPr lang="en-US" sz="2200" b="1" dirty="0">
                          <a:solidFill>
                            <a:srgbClr val="595959"/>
                          </a:solidFill>
                        </a:rPr>
                        <a:t>Cesti di benvenuto </a:t>
                      </a:r>
                      <a:r>
                        <a:rPr lang="en-US" sz="2200" dirty="0">
                          <a:solidFill>
                            <a:srgbClr val="595959"/>
                          </a:solidFill>
                        </a:rPr>
                        <a:t>(prodotti locali, vino, snack)</a:t>
                      </a:r>
                    </a:p>
                    <a:p>
                      <a:pPr marL="342900" indent="-342900">
                        <a:buFont typeface="Arial" panose="020B0604020202020204" pitchFamily="34" charset="0"/>
                        <a:buChar char="•"/>
                      </a:pPr>
                      <a:r>
                        <a:rPr lang="en-US" sz="2200" b="1" dirty="0">
                          <a:solidFill>
                            <a:srgbClr val="595959"/>
                          </a:solidFill>
                        </a:rPr>
                        <a:t>Pacchetti barbecue o pranzi al sacco</a:t>
                      </a:r>
                    </a:p>
                    <a:p>
                      <a:pPr marL="342900" indent="-342900">
                        <a:buFont typeface="Arial" panose="020B0604020202020204" pitchFamily="34" charset="0"/>
                        <a:buChar char="•"/>
                      </a:pPr>
                      <a:r>
                        <a:rPr lang="en-US" sz="2200" b="1" dirty="0">
                          <a:solidFill>
                            <a:srgbClr val="595959"/>
                          </a:solidFill>
                        </a:rPr>
                        <a:t>Cene </a:t>
                      </a:r>
                      <a:r>
                        <a:rPr lang="en-US" sz="2200" dirty="0">
                          <a:solidFill>
                            <a:srgbClr val="595959"/>
                          </a:solidFill>
                        </a:rPr>
                        <a:t>o pasti cucinati in casa (su richiesta)</a:t>
                      </a:r>
                    </a:p>
                    <a:p>
                      <a:pPr marL="342900" indent="-342900">
                        <a:buFont typeface="Arial" panose="020B0604020202020204" pitchFamily="34" charset="0"/>
                        <a:buChar char="•"/>
                      </a:pPr>
                      <a:r>
                        <a:rPr lang="en-US" sz="2200" b="1" dirty="0">
                          <a:solidFill>
                            <a:srgbClr val="595959"/>
                          </a:solidFill>
                        </a:rPr>
                        <a:t>Bar con caffè o frullati</a:t>
                      </a:r>
                    </a:p>
                    <a:p>
                      <a:pPr marL="342900" indent="-342900">
                        <a:buFont typeface="Arial" panose="020B0604020202020204" pitchFamily="34" charset="0"/>
                        <a:buChar char="•"/>
                      </a:pPr>
                      <a:r>
                        <a:rPr lang="en-US" sz="2200" dirty="0">
                          <a:solidFill>
                            <a:srgbClr val="595959"/>
                          </a:solidFill>
                        </a:rPr>
                        <a:t>Degustazioni</a:t>
                      </a:r>
                      <a:r>
                        <a:rPr lang="en-US" sz="2200" b="1" dirty="0">
                          <a:solidFill>
                            <a:srgbClr val="595959"/>
                          </a:solidFill>
                        </a:rPr>
                        <a:t> di vino, gin o birra artigianale </a:t>
                      </a:r>
                      <a:r>
                        <a:rPr lang="en-US" sz="2200" dirty="0">
                          <a:solidFill>
                            <a:srgbClr val="595959"/>
                          </a:solidFill>
                        </a:rPr>
                        <a:t>(soprattutto locale)</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Uso privato </a:t>
                      </a:r>
                      <a:r>
                        <a:rPr lang="en-US" sz="2200" b="1" kern="1200" dirty="0">
                          <a:solidFill>
                            <a:srgbClr val="595959"/>
                          </a:solidFill>
                          <a:latin typeface="+mn-lt"/>
                          <a:ea typeface="+mn-ea"/>
                          <a:cs typeface="+mn-cs"/>
                        </a:rPr>
                        <a:t>di vasca idromassaggio o sauna </a:t>
                      </a:r>
                      <a:r>
                        <a:rPr lang="en-US" sz="2200" kern="1200" dirty="0">
                          <a:solidFill>
                            <a:srgbClr val="595959"/>
                          </a:solidFill>
                          <a:latin typeface="+mn-lt"/>
                          <a:ea typeface="+mn-ea"/>
                          <a:cs typeface="+mn-cs"/>
                        </a:rPr>
                        <a:t>(accesso a pagamento per soggiorno)</a:t>
                      </a:r>
                    </a:p>
                    <a:p>
                      <a:pPr marL="342900" indent="-342900">
                        <a:buFont typeface="Arial" panose="020B0604020202020204" pitchFamily="34" charset="0"/>
                        <a:buChar char="•"/>
                      </a:pPr>
                      <a:r>
                        <a:rPr lang="en-US" sz="2200" kern="1200" dirty="0">
                          <a:solidFill>
                            <a:srgbClr val="595959"/>
                          </a:solidFill>
                          <a:latin typeface="+mn-lt"/>
                          <a:ea typeface="+mn-ea"/>
                          <a:cs typeface="+mn-cs"/>
                        </a:rPr>
                        <a:t>Lezioni</a:t>
                      </a:r>
                      <a:r>
                        <a:rPr lang="en-US" sz="2200" b="1" kern="1200" dirty="0">
                          <a:solidFill>
                            <a:srgbClr val="595959"/>
                          </a:solidFill>
                          <a:latin typeface="+mn-lt"/>
                          <a:ea typeface="+mn-ea"/>
                          <a:cs typeface="+mn-cs"/>
                        </a:rPr>
                        <a:t> di yoga o meditazione </a:t>
                      </a:r>
                      <a:r>
                        <a:rPr lang="en-US" sz="2200" kern="1200" dirty="0">
                          <a:solidFill>
                            <a:srgbClr val="595959"/>
                          </a:solidFill>
                          <a:latin typeface="+mn-lt"/>
                          <a:ea typeface="+mn-ea"/>
                          <a:cs typeface="+mn-cs"/>
                        </a:rPr>
                        <a:t>(in loco o virtuali)</a:t>
                      </a:r>
                    </a:p>
                    <a:p>
                      <a:pPr marL="342900" indent="-342900">
                        <a:buFont typeface="Arial" panose="020B0604020202020204" pitchFamily="34" charset="0"/>
                        <a:buChar char="•"/>
                      </a:pPr>
                      <a:r>
                        <a:rPr lang="en-US" sz="2200" b="1" kern="1200" dirty="0">
                          <a:solidFill>
                            <a:srgbClr val="595959"/>
                          </a:solidFill>
                          <a:latin typeface="+mn-lt"/>
                          <a:ea typeface="+mn-ea"/>
                          <a:cs typeface="+mn-cs"/>
                        </a:rPr>
                        <a:t>Bagni nella foresta </a:t>
                      </a:r>
                      <a:r>
                        <a:rPr lang="en-US" sz="2200" kern="1200" dirty="0">
                          <a:solidFill>
                            <a:srgbClr val="595959"/>
                          </a:solidFill>
                          <a:latin typeface="+mn-lt"/>
                          <a:ea typeface="+mn-ea"/>
                          <a:cs typeface="+mn-cs"/>
                        </a:rPr>
                        <a:t>o passeggiate guidate di mindfulness</a:t>
                      </a:r>
                    </a:p>
                    <a:p>
                      <a:pPr marL="342900" indent="-342900">
                        <a:buFont typeface="Arial" panose="020B0604020202020204" pitchFamily="34" charset="0"/>
                        <a:buChar char="•"/>
                      </a:pPr>
                      <a:r>
                        <a:rPr lang="en-US" sz="2200" kern="1200" dirty="0">
                          <a:solidFill>
                            <a:srgbClr val="595959"/>
                          </a:solidFill>
                          <a:latin typeface="+mn-lt"/>
                          <a:ea typeface="+mn-ea"/>
                          <a:cs typeface="+mn-cs"/>
                        </a:rPr>
                        <a:t>Collaborazioni con </a:t>
                      </a:r>
                      <a:r>
                        <a:rPr lang="en-US" sz="2200" b="1" kern="1200" dirty="0">
                          <a:solidFill>
                            <a:srgbClr val="595959"/>
                          </a:solidFill>
                          <a:latin typeface="+mn-lt"/>
                          <a:ea typeface="+mn-ea"/>
                          <a:cs typeface="+mn-cs"/>
                        </a:rPr>
                        <a:t>massaggiatori o </a:t>
                      </a:r>
                      <a:r>
                        <a:rPr lang="en-US" sz="2200" kern="1200" dirty="0">
                          <a:solidFill>
                            <a:srgbClr val="595959"/>
                          </a:solidFill>
                          <a:latin typeface="+mn-lt"/>
                          <a:ea typeface="+mn-ea"/>
                          <a:cs typeface="+mn-cs"/>
                        </a:rPr>
                        <a:t>terapisti</a:t>
                      </a:r>
                      <a:r>
                        <a:rPr lang="en-US" sz="2200" b="1" kern="1200" dirty="0">
                          <a:solidFill>
                            <a:srgbClr val="595959"/>
                          </a:solidFill>
                          <a:latin typeface="+mn-lt"/>
                          <a:ea typeface="+mn-ea"/>
                          <a:cs typeface="+mn-cs"/>
                        </a:rPr>
                        <a:t> spa</a:t>
                      </a:r>
                    </a:p>
                    <a:p>
                      <a:pPr marL="342900" indent="-342900">
                        <a:buFont typeface="Arial" panose="020B0604020202020204" pitchFamily="34" charset="0"/>
                        <a:buChar char="•"/>
                      </a:pPr>
                      <a:r>
                        <a:rPr lang="en-US" sz="2200" kern="1200" dirty="0">
                          <a:solidFill>
                            <a:srgbClr val="595959"/>
                          </a:solidFill>
                          <a:latin typeface="+mn-lt"/>
                          <a:ea typeface="+mn-ea"/>
                          <a:cs typeface="+mn-cs"/>
                        </a:rPr>
                        <a:t>Pacchetti</a:t>
                      </a:r>
                      <a:r>
                        <a:rPr lang="en-US" sz="2200" b="1" kern="1200" dirty="0">
                          <a:solidFill>
                            <a:srgbClr val="595959"/>
                          </a:solidFill>
                          <a:latin typeface="+mn-lt"/>
                          <a:ea typeface="+mn-ea"/>
                          <a:cs typeface="+mn-cs"/>
                        </a:rPr>
                        <a:t> benessere</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IE" sz="2200" b="1" kern="1200" dirty="0">
                          <a:solidFill>
                            <a:srgbClr val="595959"/>
                          </a:solidFill>
                          <a:latin typeface="+mn-lt"/>
                          <a:ea typeface="+mn-ea"/>
                          <a:cs typeface="+mn-cs"/>
                        </a:rPr>
                        <a:t>Escursioni guidate </a:t>
                      </a:r>
                      <a:r>
                        <a:rPr lang="en-IE" sz="2200" kern="1200" dirty="0">
                          <a:solidFill>
                            <a:srgbClr val="595959"/>
                          </a:solidFill>
                          <a:latin typeface="+mn-lt"/>
                          <a:ea typeface="+mn-ea"/>
                          <a:cs typeface="+mn-cs"/>
                        </a:rPr>
                        <a:t>o tour naturalistici</a:t>
                      </a:r>
                    </a:p>
                    <a:p>
                      <a:pPr marL="342900" indent="-342900">
                        <a:buFont typeface="Arial" panose="020B0604020202020204" pitchFamily="34" charset="0"/>
                        <a:buChar char="•"/>
                      </a:pPr>
                      <a:r>
                        <a:rPr lang="en-IE" sz="2200" kern="1200" dirty="0">
                          <a:solidFill>
                            <a:srgbClr val="595959"/>
                          </a:solidFill>
                          <a:latin typeface="+mn-lt"/>
                          <a:ea typeface="+mn-ea"/>
                          <a:cs typeface="+mn-cs"/>
                        </a:rPr>
                        <a:t>Noleggio di</a:t>
                      </a:r>
                      <a:r>
                        <a:rPr lang="en-IE" sz="2200" b="1" kern="1200" dirty="0">
                          <a:solidFill>
                            <a:srgbClr val="595959"/>
                          </a:solidFill>
                          <a:latin typeface="+mn-lt"/>
                          <a:ea typeface="+mn-ea"/>
                          <a:cs typeface="+mn-cs"/>
                        </a:rPr>
                        <a:t> biciclette, kayak o tavole da surf</a:t>
                      </a:r>
                    </a:p>
                    <a:p>
                      <a:pPr marL="342900" indent="-342900">
                        <a:buFont typeface="Arial" panose="020B0604020202020204" pitchFamily="34" charset="0"/>
                        <a:buChar char="•"/>
                      </a:pPr>
                      <a:r>
                        <a:rPr lang="en-IE" sz="2200" b="1" kern="1200" dirty="0">
                          <a:solidFill>
                            <a:srgbClr val="595959"/>
                          </a:solidFill>
                          <a:latin typeface="+mn-lt"/>
                          <a:ea typeface="+mn-ea"/>
                          <a:cs typeface="+mn-cs"/>
                        </a:rPr>
                        <a:t>Passeggiate alla ricerca di prodotti selvatici </a:t>
                      </a:r>
                      <a:r>
                        <a:rPr lang="en-IE" sz="2200" kern="1200" dirty="0">
                          <a:solidFill>
                            <a:srgbClr val="595959"/>
                          </a:solidFill>
                          <a:latin typeface="+mn-lt"/>
                          <a:ea typeface="+mn-ea"/>
                          <a:cs typeface="+mn-cs"/>
                        </a:rPr>
                        <a:t>o esperienze </a:t>
                      </a:r>
                      <a:r>
                        <a:rPr lang="en-IE" sz="2200" b="1" kern="1200" dirty="0">
                          <a:solidFill>
                            <a:srgbClr val="595959"/>
                          </a:solidFill>
                          <a:latin typeface="+mn-lt"/>
                          <a:ea typeface="+mn-ea"/>
                          <a:cs typeface="+mn-cs"/>
                        </a:rPr>
                        <a:t>di nuoto</a:t>
                      </a:r>
                      <a:r>
                        <a:rPr lang="en-IE" sz="2200" kern="1200" dirty="0">
                          <a:solidFill>
                            <a:srgbClr val="595959"/>
                          </a:solidFill>
                          <a:latin typeface="+mn-lt"/>
                          <a:ea typeface="+mn-ea"/>
                          <a:cs typeface="+mn-cs"/>
                        </a:rPr>
                        <a:t> in acque libere</a:t>
                      </a:r>
                    </a:p>
                    <a:p>
                      <a:pPr marL="342900" indent="-342900">
                        <a:buFont typeface="Arial" panose="020B0604020202020204" pitchFamily="34" charset="0"/>
                        <a:buChar char="•"/>
                      </a:pPr>
                      <a:r>
                        <a:rPr lang="en-IE" sz="2200" kern="1200" dirty="0">
                          <a:solidFill>
                            <a:srgbClr val="595959"/>
                          </a:solidFill>
                          <a:latin typeface="+mn-lt"/>
                          <a:ea typeface="+mn-ea"/>
                          <a:cs typeface="+mn-cs"/>
                        </a:rPr>
                        <a:t>Kit </a:t>
                      </a:r>
                      <a:r>
                        <a:rPr lang="en-IE" sz="2200" b="1" kern="1200" dirty="0">
                          <a:solidFill>
                            <a:srgbClr val="595959"/>
                          </a:solidFill>
                          <a:latin typeface="+mn-lt"/>
                          <a:ea typeface="+mn-ea"/>
                          <a:cs typeface="+mn-cs"/>
                        </a:rPr>
                        <a:t>per l'osservazione delle stelle </a:t>
                      </a:r>
                      <a:r>
                        <a:rPr lang="en-IE" sz="2200" kern="1200" dirty="0">
                          <a:solidFill>
                            <a:srgbClr val="595959"/>
                          </a:solidFill>
                          <a:latin typeface="+mn-lt"/>
                          <a:ea typeface="+mn-ea"/>
                          <a:cs typeface="+mn-cs"/>
                        </a:rPr>
                        <a:t>o noleggio di telescopi</a:t>
                      </a:r>
                    </a:p>
                    <a:p>
                      <a:pPr marL="342900" indent="-342900">
                        <a:buFont typeface="Arial" panose="020B0604020202020204" pitchFamily="34" charset="0"/>
                        <a:buChar char="•"/>
                      </a:pPr>
                      <a:r>
                        <a:rPr lang="en-IE" sz="2200" kern="1200" dirty="0">
                          <a:solidFill>
                            <a:srgbClr val="595959"/>
                          </a:solidFill>
                          <a:latin typeface="+mn-lt"/>
                          <a:ea typeface="+mn-ea"/>
                          <a:cs typeface="+mn-cs"/>
                        </a:rPr>
                        <a:t>Kit per</a:t>
                      </a:r>
                      <a:r>
                        <a:rPr lang="en-IE" sz="2200" b="1" kern="1200" dirty="0">
                          <a:solidFill>
                            <a:srgbClr val="595959"/>
                          </a:solidFill>
                          <a:latin typeface="+mn-lt"/>
                          <a:ea typeface="+mn-ea"/>
                          <a:cs typeface="+mn-cs"/>
                        </a:rPr>
                        <a:t> falò </a:t>
                      </a:r>
                      <a:r>
                        <a:rPr lang="en-IE" sz="2200" kern="1200" dirty="0">
                          <a:solidFill>
                            <a:srgbClr val="595959"/>
                          </a:solidFill>
                          <a:latin typeface="+mn-lt"/>
                          <a:ea typeface="+mn-ea"/>
                          <a:cs typeface="+mn-cs"/>
                        </a:rPr>
                        <a:t>(legna, marshmallow, coperte)</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Tree>
    <p:extLst>
      <p:ext uri="{BB962C8B-B14F-4D97-AF65-F5344CB8AC3E}">
        <p14:creationId xmlns:p14="http://schemas.microsoft.com/office/powerpoint/2010/main" val="2422503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78F98-E663-477C-BFD1-76184CA4690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47C45B-FEE1-934A-3D19-79739C073DA8}"/>
              </a:ext>
            </a:extLst>
          </p:cNvPr>
          <p:cNvSpPr>
            <a:spLocks noGrp="1"/>
          </p:cNvSpPr>
          <p:nvPr>
            <p:ph type="body" sz="quarter" idx="16"/>
          </p:nvPr>
        </p:nvSpPr>
        <p:spPr/>
        <p:txBody>
          <a:bodyPr/>
          <a:lstStyle/>
          <a:p>
            <a:r>
              <a:rPr lang="en-GB" b="1" dirty="0">
                <a:solidFill>
                  <a:srgbClr val="E96751"/>
                </a:solidFill>
              </a:rPr>
              <a:t>Extra per cibo e bevande </a:t>
            </a:r>
            <a:r>
              <a:rPr lang="en-GB" sz="2800" b="0" dirty="0">
                <a:solidFill>
                  <a:srgbClr val="E96751"/>
                </a:solidFill>
              </a:rPr>
              <a:t>(integrazione del valore reale)</a:t>
            </a:r>
          </a:p>
        </p:txBody>
      </p:sp>
      <p:cxnSp>
        <p:nvCxnSpPr>
          <p:cNvPr id="2" name="Straight Connector 1">
            <a:extLst>
              <a:ext uri="{FF2B5EF4-FFF2-40B4-BE49-F238E27FC236}">
                <a16:creationId xmlns:a16="http://schemas.microsoft.com/office/drawing/2014/main" id="{FE6FC430-2D3D-49C2-85D2-B883F79594F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51F4965-99B3-65DC-48FD-327E2848F067}"/>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A9608CC-187E-4F5D-3339-8BB876BFBE0D}"/>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54CA82EB-848E-C4BB-486C-B0FE4B75CF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F55446E9-B12C-F806-4898-CF34B375C23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769AE272-A93B-C55E-6B01-8A2CC89EB34B}"/>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D3D4E790-CDD3-8962-DEFE-5F83ED59A420}"/>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3EA59750-4939-2656-0BCC-CC5B7D72F6C4}"/>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0779D57E-408A-1498-DC85-B91BC7712F7C}"/>
              </a:ext>
            </a:extLst>
          </p:cNvPr>
          <p:cNvSpPr>
            <a:spLocks noGrp="1"/>
          </p:cNvSpPr>
          <p:nvPr>
            <p:ph type="body" sz="quarter" idx="18"/>
          </p:nvPr>
        </p:nvSpPr>
        <p:spPr>
          <a:xfrm>
            <a:off x="2339609" y="2284758"/>
            <a:ext cx="8942225" cy="901809"/>
          </a:xfrm>
        </p:spPr>
        <p:txBody>
          <a:bodyPr anchor="ctr"/>
          <a:lstStyle/>
          <a:p>
            <a:pPr marL="0" indent="0"/>
            <a:r>
              <a:rPr lang="en-US" sz="2000" b="1" dirty="0">
                <a:solidFill>
                  <a:schemeClr val="bg1"/>
                </a:solidFill>
              </a:rPr>
              <a:t>Opzioni per la colazione: </a:t>
            </a:r>
            <a:r>
              <a:rPr lang="en-US" sz="2000" dirty="0">
                <a:solidFill>
                  <a:schemeClr val="bg1"/>
                </a:solidFill>
              </a:rPr>
              <a:t>cestino colazione continentale a 10 € con dolci, frutta e succhi di frutta; colazione cucinata a 15 €. Offri un "cestino colazione" che gli ospiti possono prenotare in anticipo al momento della prenotazione o richiedere in loco. </a:t>
            </a:r>
            <a:r>
              <a:rPr lang="en-US" sz="2000" b="1" dirty="0">
                <a:solidFill>
                  <a:schemeClr val="bg1"/>
                </a:solidFill>
              </a:rPr>
              <a:t>Valore: </a:t>
            </a:r>
            <a:r>
              <a:rPr lang="en-US" sz="2000" dirty="0">
                <a:solidFill>
                  <a:schemeClr val="bg1"/>
                </a:solidFill>
              </a:rPr>
              <a:t>facile upsell che migliora il comfort degli ospiti e sostiene i produttori alimentari locali.</a:t>
            </a:r>
          </a:p>
          <a:p>
            <a:pPr marL="0" indent="0"/>
            <a:endParaRPr lang="en-US" sz="2000" dirty="0">
              <a:solidFill>
                <a:schemeClr val="bg1"/>
              </a:solidFill>
            </a:endParaRPr>
          </a:p>
        </p:txBody>
      </p:sp>
      <p:sp>
        <p:nvSpPr>
          <p:cNvPr id="17" name="Text Placeholder 4">
            <a:extLst>
              <a:ext uri="{FF2B5EF4-FFF2-40B4-BE49-F238E27FC236}">
                <a16:creationId xmlns:a16="http://schemas.microsoft.com/office/drawing/2014/main" id="{F7696294-10C8-7EE7-53ED-7B05093804B2}"/>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Cene su richiesta:</a:t>
            </a:r>
            <a:r>
              <a:rPr lang="en-US" sz="2200" dirty="0">
                <a:solidFill>
                  <a:schemeClr val="bg1"/>
                </a:solidFill>
              </a:rPr>
              <a:t> 20 € per uno stufato vegetariano fatto in casa con pane di soda. Collaborate con un cuoco locale o preparate in anticipo pasti semplici. </a:t>
            </a:r>
            <a:r>
              <a:rPr lang="en-US" sz="2200" b="1" dirty="0">
                <a:solidFill>
                  <a:schemeClr val="bg1"/>
                </a:solidFill>
              </a:rPr>
              <a:t>Valore: </a:t>
            </a:r>
            <a:r>
              <a:rPr lang="en-US" sz="2200" dirty="0">
                <a:solidFill>
                  <a:schemeClr val="bg1"/>
                </a:solidFill>
              </a:rPr>
              <a:t>ideale per alloggi remoti senza ristoranti nelle vicinanze.</a:t>
            </a:r>
          </a:p>
        </p:txBody>
      </p:sp>
      <p:sp>
        <p:nvSpPr>
          <p:cNvPr id="19" name="Text Placeholder 4">
            <a:extLst>
              <a:ext uri="{FF2B5EF4-FFF2-40B4-BE49-F238E27FC236}">
                <a16:creationId xmlns:a16="http://schemas.microsoft.com/office/drawing/2014/main" id="{C4AC2400-DFE3-5D8A-5BA2-C523871B66C1}"/>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Cesti di benvenuto:</a:t>
            </a:r>
            <a:r>
              <a:rPr lang="en-US" sz="2200" dirty="0">
                <a:solidFill>
                  <a:schemeClr val="bg1"/>
                </a:solidFill>
              </a:rPr>
              <a:t> 25 € per un cesto di formaggi e vini di provenienza locale. Aggiungi una casella di controllo al modulo di prenotazione o offrilo come upsell via e-mail prima del check-in. </a:t>
            </a:r>
            <a:r>
              <a:rPr lang="en-US" sz="2200" b="1" dirty="0">
                <a:solidFill>
                  <a:schemeClr val="bg1"/>
                </a:solidFill>
              </a:rPr>
              <a:t>Valore: </a:t>
            </a:r>
            <a:r>
              <a:rPr lang="en-US" sz="2200" dirty="0">
                <a:solidFill>
                  <a:schemeClr val="bg1"/>
                </a:solidFill>
              </a:rPr>
              <a:t>aumenta il valore della prenotazione e sostiene gli artigiani alimentari locali.</a:t>
            </a:r>
          </a:p>
        </p:txBody>
      </p:sp>
      <p:pic>
        <p:nvPicPr>
          <p:cNvPr id="37" name="Graphic 36" descr="Fork and knife outline">
            <a:extLst>
              <a:ext uri="{FF2B5EF4-FFF2-40B4-BE49-F238E27FC236}">
                <a16:creationId xmlns:a16="http://schemas.microsoft.com/office/drawing/2014/main" id="{02EB64B5-10E2-71F2-4F7C-67EB94394D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2021451"/>
            <a:ext cx="914400" cy="914400"/>
          </a:xfrm>
          <a:prstGeom prst="rect">
            <a:avLst/>
          </a:prstGeom>
        </p:spPr>
      </p:pic>
      <p:pic>
        <p:nvPicPr>
          <p:cNvPr id="40" name="Graphic 39" descr="Fruit bowl with solid fill">
            <a:extLst>
              <a:ext uri="{FF2B5EF4-FFF2-40B4-BE49-F238E27FC236}">
                <a16:creationId xmlns:a16="http://schemas.microsoft.com/office/drawing/2014/main" id="{FE53F9CA-365B-7C78-9B38-40A692C280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0044" y="3691466"/>
            <a:ext cx="914400" cy="914400"/>
          </a:xfrm>
          <a:prstGeom prst="rect">
            <a:avLst/>
          </a:prstGeom>
        </p:spPr>
      </p:pic>
      <p:pic>
        <p:nvPicPr>
          <p:cNvPr id="41" name="Graphic 40" descr="Restaurant with solid fill">
            <a:extLst>
              <a:ext uri="{FF2B5EF4-FFF2-40B4-BE49-F238E27FC236}">
                <a16:creationId xmlns:a16="http://schemas.microsoft.com/office/drawing/2014/main" id="{5E65952C-0E62-D7CB-5A49-A1F9237EEF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85369"/>
            <a:ext cx="914400" cy="914400"/>
          </a:xfrm>
          <a:prstGeom prst="rect">
            <a:avLst/>
          </a:prstGeom>
        </p:spPr>
      </p:pic>
    </p:spTree>
    <p:extLst>
      <p:ext uri="{BB962C8B-B14F-4D97-AF65-F5344CB8AC3E}">
        <p14:creationId xmlns:p14="http://schemas.microsoft.com/office/powerpoint/2010/main" val="705283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2213A718-3D9B-0BC1-C2D2-0FC5D6FA454A}"/>
              </a:ext>
            </a:extLst>
          </p:cNvPr>
          <p:cNvPicPr>
            <a:picLocks noGrp="1" noChangeAspect="1"/>
          </p:cNvPicPr>
          <p:nvPr>
            <p:ph type="pic" sz="quarter" idx="67"/>
          </p:nvPr>
        </p:nvPicPr>
        <p:blipFill>
          <a:blip r:embed="rId2"/>
          <a:srcRect l="27724" r="27724"/>
          <a:stretch>
            <a:fillRect/>
          </a:stretch>
        </p:blipFill>
        <p:spPr/>
      </p:pic>
      <p:sp>
        <p:nvSpPr>
          <p:cNvPr id="25" name="Freeform 28">
            <a:extLst>
              <a:ext uri="{FF2B5EF4-FFF2-40B4-BE49-F238E27FC236}">
                <a16:creationId xmlns:a16="http://schemas.microsoft.com/office/drawing/2014/main" id="{2B0643EF-23A9-F1CA-F3CB-AA39F9C2799E}"/>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8" name="Text Placeholder 32">
            <a:extLst>
              <a:ext uri="{FF2B5EF4-FFF2-40B4-BE49-F238E27FC236}">
                <a16:creationId xmlns:a16="http://schemas.microsoft.com/office/drawing/2014/main" id="{BCF5F6FA-AAD9-9C91-E54B-28C24950AAB6}"/>
              </a:ext>
            </a:extLst>
          </p:cNvPr>
          <p:cNvSpPr txBox="1">
            <a:spLocks/>
          </p:cNvSpPr>
          <p:nvPr/>
        </p:nvSpPr>
        <p:spPr>
          <a:xfrm>
            <a:off x="618564" y="4149392"/>
            <a:ext cx="2567289"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t>Comprendere le entrate e la capacità di prenotazione</a:t>
            </a:r>
          </a:p>
          <a:p>
            <a:pPr algn="ctr">
              <a:lnSpc>
                <a:spcPct val="100000"/>
              </a:lnSpc>
              <a:spcAft>
                <a:spcPts val="600"/>
              </a:spcAft>
            </a:pPr>
            <a:r>
              <a:rPr lang="en-US" sz="2400" b="0" dirty="0"/>
              <a:t> </a:t>
            </a:r>
            <a:endParaRPr lang="en-IE" sz="2400" b="0" dirty="0"/>
          </a:p>
        </p:txBody>
      </p:sp>
      <p:sp>
        <p:nvSpPr>
          <p:cNvPr id="20" name="Text Placeholder 32">
            <a:extLst>
              <a:ext uri="{FF2B5EF4-FFF2-40B4-BE49-F238E27FC236}">
                <a16:creationId xmlns:a16="http://schemas.microsoft.com/office/drawing/2014/main" id="{FF84F57D-849F-76A2-791B-54766914D48C}"/>
              </a:ext>
            </a:extLst>
          </p:cNvPr>
          <p:cNvSpPr txBox="1">
            <a:spLocks/>
          </p:cNvSpPr>
          <p:nvPr/>
        </p:nvSpPr>
        <p:spPr>
          <a:xfrm>
            <a:off x="1021967" y="3678554"/>
            <a:ext cx="216388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Sezione 3</a:t>
            </a:r>
            <a:endParaRPr lang="en-US" sz="2400" b="0" dirty="0"/>
          </a:p>
        </p:txBody>
      </p:sp>
      <p:sp>
        <p:nvSpPr>
          <p:cNvPr id="21" name="Text Placeholder 7">
            <a:extLst>
              <a:ext uri="{FF2B5EF4-FFF2-40B4-BE49-F238E27FC236}">
                <a16:creationId xmlns:a16="http://schemas.microsoft.com/office/drawing/2014/main" id="{54A9E1EB-CB86-5433-DDA5-BB7B0DB8EFD2}"/>
              </a:ext>
            </a:extLst>
          </p:cNvPr>
          <p:cNvSpPr txBox="1">
            <a:spLocks/>
          </p:cNvSpPr>
          <p:nvPr/>
        </p:nvSpPr>
        <p:spPr>
          <a:xfrm rot="16200000">
            <a:off x="-1489372" y="4623041"/>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Crediti fotografici: Teapot Lane, Leitrim, Irlanda</a:t>
            </a:r>
          </a:p>
          <a:p>
            <a:endParaRPr lang="en-GB"/>
          </a:p>
        </p:txBody>
      </p:sp>
      <p:sp>
        <p:nvSpPr>
          <p:cNvPr id="23" name="Text Placeholder 23">
            <a:extLst>
              <a:ext uri="{FF2B5EF4-FFF2-40B4-BE49-F238E27FC236}">
                <a16:creationId xmlns:a16="http://schemas.microsoft.com/office/drawing/2014/main" id="{D07168C4-22F0-1BDA-9E84-DFFC65D05796}"/>
              </a:ext>
            </a:extLst>
          </p:cNvPr>
          <p:cNvSpPr txBox="1">
            <a:spLocks/>
          </p:cNvSpPr>
          <p:nvPr/>
        </p:nvSpPr>
        <p:spPr>
          <a:xfrm rot="16200000">
            <a:off x="-1489372" y="4623041"/>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Crediti fotografici: </a:t>
            </a:r>
            <a:endParaRPr lang="en-US" dirty="0"/>
          </a:p>
        </p:txBody>
      </p:sp>
      <p:sp>
        <p:nvSpPr>
          <p:cNvPr id="27" name="Text Placeholder 16">
            <a:extLst>
              <a:ext uri="{FF2B5EF4-FFF2-40B4-BE49-F238E27FC236}">
                <a16:creationId xmlns:a16="http://schemas.microsoft.com/office/drawing/2014/main" id="{094182AB-BB92-0220-5098-66816516DF52}"/>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INDICE</a:t>
            </a:r>
          </a:p>
        </p:txBody>
      </p:sp>
      <p:sp>
        <p:nvSpPr>
          <p:cNvPr id="28" name="Text Placeholder 16">
            <a:extLst>
              <a:ext uri="{FF2B5EF4-FFF2-40B4-BE49-F238E27FC236}">
                <a16:creationId xmlns:a16="http://schemas.microsoft.com/office/drawing/2014/main" id="{17A5E110-1A88-FA90-4E2D-BFBBDED33D11}"/>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Modulo 8 </a:t>
            </a:r>
            <a:r>
              <a:rPr lang="en-US" dirty="0">
                <a:solidFill>
                  <a:schemeClr val="bg1"/>
                </a:solidFill>
              </a:rPr>
              <a:t>Gettare le basi finanziarie per un'attività ricettiva redditizia</a:t>
            </a:r>
            <a:endParaRPr lang="en-GB" dirty="0">
              <a:solidFill>
                <a:schemeClr val="bg1"/>
              </a:solidFill>
            </a:endParaRPr>
          </a:p>
        </p:txBody>
      </p:sp>
    </p:spTree>
    <p:extLst>
      <p:ext uri="{BB962C8B-B14F-4D97-AF65-F5344CB8AC3E}">
        <p14:creationId xmlns:p14="http://schemas.microsoft.com/office/powerpoint/2010/main" val="1096609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CE4CB-226C-BB81-032F-48D26B398A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1B43BF-97EC-B58C-C17F-7FA8C4513283}"/>
              </a:ext>
            </a:extLst>
          </p:cNvPr>
          <p:cNvSpPr>
            <a:spLocks noGrp="1"/>
          </p:cNvSpPr>
          <p:nvPr>
            <p:ph type="body" sz="quarter" idx="16"/>
          </p:nvPr>
        </p:nvSpPr>
        <p:spPr/>
        <p:txBody>
          <a:bodyPr/>
          <a:lstStyle/>
          <a:p>
            <a:r>
              <a:rPr lang="en-GB" b="1" dirty="0">
                <a:solidFill>
                  <a:srgbClr val="E96751"/>
                </a:solidFill>
              </a:rPr>
              <a:t>Esperienze di benessere e wellness </a:t>
            </a:r>
            <a:r>
              <a:rPr lang="en-GB" sz="2800" b="0" dirty="0">
                <a:solidFill>
                  <a:srgbClr val="E96751"/>
                </a:solidFill>
              </a:rPr>
              <a:t>(integrazione del valore reale)</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84D7937D-3D08-0691-3BC9-8A7E033A690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49F61185-A6BC-7828-D239-FB0E8BC6B025}"/>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11475CA1-DDA1-EC8A-23AB-EC8E7778E5ED}"/>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1" name="Oval 10">
            <a:extLst>
              <a:ext uri="{FF2B5EF4-FFF2-40B4-BE49-F238E27FC236}">
                <a16:creationId xmlns:a16="http://schemas.microsoft.com/office/drawing/2014/main" id="{86B6023B-840A-0501-EA9D-4E2DF11B54AB}"/>
              </a:ext>
            </a:extLst>
          </p:cNvPr>
          <p:cNvSpPr/>
          <p:nvPr/>
        </p:nvSpPr>
        <p:spPr>
          <a:xfrm>
            <a:off x="904785"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D3E16E82-1332-8A89-3592-DB1D3D5B7661}"/>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3" name="Oval 12">
            <a:extLst>
              <a:ext uri="{FF2B5EF4-FFF2-40B4-BE49-F238E27FC236}">
                <a16:creationId xmlns:a16="http://schemas.microsoft.com/office/drawing/2014/main" id="{C081C4F1-29F7-94F7-6BED-E32DD63C7A87}"/>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71D5F65E-F6CA-054F-9E2D-42E3A60887A2}"/>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buNone/>
            </a:pPr>
            <a:endParaRPr lang="en-GB" sz="5600" kern="1200"/>
          </a:p>
        </p:txBody>
      </p:sp>
      <p:sp>
        <p:nvSpPr>
          <p:cNvPr id="15" name="Oval 14">
            <a:extLst>
              <a:ext uri="{FF2B5EF4-FFF2-40B4-BE49-F238E27FC236}">
                <a16:creationId xmlns:a16="http://schemas.microsoft.com/office/drawing/2014/main" id="{87886707-D085-A603-1E77-DE3061431A6C}"/>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DC412FC6-72AE-6871-491B-8464E00D9C4A}"/>
              </a:ext>
            </a:extLst>
          </p:cNvPr>
          <p:cNvSpPr>
            <a:spLocks noGrp="1"/>
          </p:cNvSpPr>
          <p:nvPr>
            <p:ph type="body" sz="quarter" idx="18"/>
          </p:nvPr>
        </p:nvSpPr>
        <p:spPr>
          <a:xfrm>
            <a:off x="2353368" y="2029985"/>
            <a:ext cx="8942225" cy="901809"/>
          </a:xfrm>
        </p:spPr>
        <p:txBody>
          <a:bodyPr anchor="ctr"/>
          <a:lstStyle/>
          <a:p>
            <a:pPr marL="0" indent="0">
              <a:lnSpc>
                <a:spcPct val="100000"/>
              </a:lnSpc>
              <a:spcBef>
                <a:spcPts val="0"/>
              </a:spcBef>
            </a:pPr>
            <a:r>
              <a:rPr lang="en-US" sz="2000" b="1" dirty="0">
                <a:solidFill>
                  <a:schemeClr val="bg1"/>
                </a:solidFill>
              </a:rPr>
              <a:t>Uso privato di vasca idromassaggio/sauna:</a:t>
            </a:r>
            <a:r>
              <a:rPr lang="en-US" sz="2000" dirty="0">
                <a:solidFill>
                  <a:schemeClr val="bg1"/>
                </a:solidFill>
              </a:rPr>
              <a:t> 25 € per una sessione privata di 1 ora nella vasca idromassaggio. Sono disponibili fasce orarie prenotabili, una serratura intelligente o una tenda per la privacy all'aperto.</a:t>
            </a:r>
          </a:p>
          <a:p>
            <a:pPr marL="0" indent="0">
              <a:lnSpc>
                <a:spcPct val="100000"/>
              </a:lnSpc>
              <a:spcBef>
                <a:spcPts val="0"/>
              </a:spcBef>
            </a:pPr>
            <a:r>
              <a:rPr lang="en-US" sz="2000" b="1" dirty="0">
                <a:solidFill>
                  <a:schemeClr val="bg1"/>
                </a:solidFill>
              </a:rPr>
              <a:t>Valore: </a:t>
            </a:r>
            <a:r>
              <a:rPr lang="en-US" sz="2000" dirty="0">
                <a:solidFill>
                  <a:schemeClr val="bg1"/>
                </a:solidFill>
              </a:rPr>
              <a:t>aumenta il lusso e attira le coppie o </a:t>
            </a:r>
            <a:r>
              <a:rPr lang="en-US" sz="2000" dirty="0" err="1">
                <a:solidFill>
                  <a:schemeClr val="bg1"/>
                </a:solidFill>
              </a:rPr>
              <a:t>i viaggiatori</a:t>
            </a:r>
            <a:r>
              <a:rPr lang="en-US" sz="2000" dirty="0">
                <a:solidFill>
                  <a:schemeClr val="bg1"/>
                </a:solidFill>
              </a:rPr>
              <a:t> attenti al benessere.</a:t>
            </a:r>
          </a:p>
        </p:txBody>
      </p:sp>
      <p:sp>
        <p:nvSpPr>
          <p:cNvPr id="17" name="Text Placeholder 4">
            <a:extLst>
              <a:ext uri="{FF2B5EF4-FFF2-40B4-BE49-F238E27FC236}">
                <a16:creationId xmlns:a16="http://schemas.microsoft.com/office/drawing/2014/main" id="{46EF66BE-D2B4-1EB8-1A2C-1767B269B065}"/>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000" b="1" dirty="0">
                <a:solidFill>
                  <a:schemeClr val="bg1"/>
                </a:solidFill>
              </a:rPr>
              <a:t>Bagni nella foresta o passeggiate consapevoli:</a:t>
            </a:r>
            <a:r>
              <a:rPr lang="en-US" sz="2000" dirty="0">
                <a:solidFill>
                  <a:schemeClr val="bg1"/>
                </a:solidFill>
              </a:rPr>
              <a:t> 10 € per una passeggiata guidata in silenzio nei boschi locali. Aggiungete questa esperienza ad Airbnb Experiences o create il vostro link di prenotazione sul vostro sito web. </a:t>
            </a:r>
            <a:r>
              <a:rPr lang="en-US" sz="2000" b="1" dirty="0">
                <a:solidFill>
                  <a:schemeClr val="bg1"/>
                </a:solidFill>
              </a:rPr>
              <a:t>Valore: </a:t>
            </a:r>
            <a:r>
              <a:rPr lang="en-US" sz="2000" dirty="0">
                <a:solidFill>
                  <a:schemeClr val="bg1"/>
                </a:solidFill>
              </a:rPr>
              <a:t>aumenta l'immersione nella natura e il valore del soggiorno per la salute mentale.</a:t>
            </a:r>
          </a:p>
        </p:txBody>
      </p:sp>
      <p:sp>
        <p:nvSpPr>
          <p:cNvPr id="19" name="Text Placeholder 4">
            <a:extLst>
              <a:ext uri="{FF2B5EF4-FFF2-40B4-BE49-F238E27FC236}">
                <a16:creationId xmlns:a16="http://schemas.microsoft.com/office/drawing/2014/main" id="{2172F062-9F79-6734-7399-5DC8DB5D8526}"/>
              </a:ext>
            </a:extLst>
          </p:cNvPr>
          <p:cNvSpPr txBox="1">
            <a:spLocks/>
          </p:cNvSpPr>
          <p:nvPr/>
        </p:nvSpPr>
        <p:spPr>
          <a:xfrm>
            <a:off x="2653683" y="3681743"/>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000" b="1" dirty="0">
                <a:solidFill>
                  <a:schemeClr val="bg1"/>
                </a:solidFill>
              </a:rPr>
              <a:t>Lezioni di yoga o meditazione:</a:t>
            </a:r>
            <a:r>
              <a:rPr lang="en-US" sz="2000" dirty="0">
                <a:solidFill>
                  <a:schemeClr val="bg1"/>
                </a:solidFill>
              </a:rPr>
              <a:t> 15 € a persona per una sessione mattutina di yoga guidata da un istruttore locale. Organizza le sessioni su un prato, una terrazza o uno spazio interno; includile nei pacchetti di ritiro. </a:t>
            </a:r>
            <a:r>
              <a:rPr lang="en-US" sz="2000" b="1" dirty="0">
                <a:solidFill>
                  <a:schemeClr val="bg1"/>
                </a:solidFill>
              </a:rPr>
              <a:t>Valore: </a:t>
            </a:r>
            <a:r>
              <a:rPr lang="en-US" sz="2000" dirty="0">
                <a:solidFill>
                  <a:schemeClr val="bg1"/>
                </a:solidFill>
              </a:rPr>
              <a:t>supporta gli ospiti attenti alla salute e attira chi è alla ricerca del benessere.</a:t>
            </a:r>
          </a:p>
        </p:txBody>
      </p:sp>
      <p:pic>
        <p:nvPicPr>
          <p:cNvPr id="5" name="Graphic 4" descr="Yoga with solid fill">
            <a:extLst>
              <a:ext uri="{FF2B5EF4-FFF2-40B4-BE49-F238E27FC236}">
                <a16:creationId xmlns:a16="http://schemas.microsoft.com/office/drawing/2014/main" id="{B37915F8-C76A-687B-20F3-E1B77369B0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7780" y="3636012"/>
            <a:ext cx="914400" cy="914400"/>
          </a:xfrm>
          <a:prstGeom prst="rect">
            <a:avLst/>
          </a:prstGeom>
        </p:spPr>
      </p:pic>
      <p:pic>
        <p:nvPicPr>
          <p:cNvPr id="7" name="Graphic 6" descr="Lotus Flower with solid fill">
            <a:extLst>
              <a:ext uri="{FF2B5EF4-FFF2-40B4-BE49-F238E27FC236}">
                <a16:creationId xmlns:a16="http://schemas.microsoft.com/office/drawing/2014/main" id="{95D660AB-13F7-3B3D-E9F6-500EFE579C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4918" y="2017394"/>
            <a:ext cx="914400" cy="914400"/>
          </a:xfrm>
          <a:prstGeom prst="rect">
            <a:avLst/>
          </a:prstGeom>
        </p:spPr>
      </p:pic>
      <p:pic>
        <p:nvPicPr>
          <p:cNvPr id="18" name="Graphic 17" descr="Road with solid fill">
            <a:extLst>
              <a:ext uri="{FF2B5EF4-FFF2-40B4-BE49-F238E27FC236}">
                <a16:creationId xmlns:a16="http://schemas.microsoft.com/office/drawing/2014/main" id="{98398AB7-765E-86C0-A44E-5C9435E774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8442" y="5292743"/>
            <a:ext cx="914400" cy="914400"/>
          </a:xfrm>
          <a:prstGeom prst="rect">
            <a:avLst/>
          </a:prstGeom>
        </p:spPr>
      </p:pic>
    </p:spTree>
    <p:extLst>
      <p:ext uri="{BB962C8B-B14F-4D97-AF65-F5344CB8AC3E}">
        <p14:creationId xmlns:p14="http://schemas.microsoft.com/office/powerpoint/2010/main" val="950752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4DA83-994F-C1E0-EE07-0DCFF426293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91740C8-53DD-49B5-4D80-5FDBAFE062A5}"/>
              </a:ext>
            </a:extLst>
          </p:cNvPr>
          <p:cNvSpPr>
            <a:spLocks noGrp="1"/>
          </p:cNvSpPr>
          <p:nvPr>
            <p:ph type="body" sz="quarter" idx="16"/>
          </p:nvPr>
        </p:nvSpPr>
        <p:spPr/>
        <p:txBody>
          <a:bodyPr/>
          <a:lstStyle/>
          <a:p>
            <a:r>
              <a:rPr lang="en-GB" b="1" dirty="0">
                <a:solidFill>
                  <a:srgbClr val="E96751"/>
                </a:solidFill>
              </a:rPr>
              <a:t>Attività all'aperto e avventurose </a:t>
            </a:r>
            <a:r>
              <a:rPr lang="en-GB" sz="2800" b="0" dirty="0">
                <a:solidFill>
                  <a:srgbClr val="E96751"/>
                </a:solidFill>
              </a:rPr>
              <a:t>(integrazione del valore reale)</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9F9F6F43-7392-A58D-8E9D-4AC75441062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0DCBD132-B488-1BD2-ED3C-889296545E12}"/>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BE825747-9A20-C6AB-8058-02AD3E6024A3}"/>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EB90FF18-645F-DD0C-A1AD-647750269740}"/>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2792C14A-6169-1182-C7C3-DF946D7DBEB4}"/>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C4957197-FD62-15C4-76D7-DDE1FA25BF65}"/>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F7B07107-2813-95C3-745F-F9475DE0183D}"/>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6DB9D59D-98CC-9915-A473-80C9CEB4A7FF}"/>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EF915284-8D74-4A76-793E-593C50EB1542}"/>
              </a:ext>
            </a:extLst>
          </p:cNvPr>
          <p:cNvSpPr>
            <a:spLocks noGrp="1"/>
          </p:cNvSpPr>
          <p:nvPr>
            <p:ph type="body" sz="quarter" idx="18"/>
          </p:nvPr>
        </p:nvSpPr>
        <p:spPr>
          <a:xfrm>
            <a:off x="2350930" y="2017659"/>
            <a:ext cx="8942225" cy="901809"/>
          </a:xfrm>
        </p:spPr>
        <p:txBody>
          <a:bodyPr anchor="ctr"/>
          <a:lstStyle/>
          <a:p>
            <a:pPr marL="0" indent="0"/>
            <a:r>
              <a:rPr lang="en-US" sz="2000" b="1" dirty="0">
                <a:solidFill>
                  <a:schemeClr val="bg1"/>
                </a:solidFill>
              </a:rPr>
              <a:t>Escursioni guidate, passeggiate nella natura o alla scoperta della mitologia: </a:t>
            </a:r>
            <a:r>
              <a:rPr lang="en-US" sz="2000" dirty="0">
                <a:solidFill>
                  <a:schemeClr val="bg1"/>
                </a:solidFill>
              </a:rPr>
              <a:t>€20 per un'escursione guidata locale; €25 per una passeggiata con narrazione di "Leggende del paesaggio". Offerta in giorni specifici o tramite partnership con guide ecologiche locali. </a:t>
            </a:r>
            <a:r>
              <a:rPr lang="en-US" sz="2000" b="1" dirty="0">
                <a:solidFill>
                  <a:schemeClr val="bg1"/>
                </a:solidFill>
              </a:rPr>
              <a:t>Valore: </a:t>
            </a:r>
            <a:r>
              <a:rPr lang="en-US" sz="2000" dirty="0">
                <a:solidFill>
                  <a:schemeClr val="bg1"/>
                </a:solidFill>
              </a:rPr>
              <a:t>aggiunge valore alla località rurale o naturale.</a:t>
            </a:r>
          </a:p>
        </p:txBody>
      </p:sp>
      <p:sp>
        <p:nvSpPr>
          <p:cNvPr id="17" name="Text Placeholder 4">
            <a:extLst>
              <a:ext uri="{FF2B5EF4-FFF2-40B4-BE49-F238E27FC236}">
                <a16:creationId xmlns:a16="http://schemas.microsoft.com/office/drawing/2014/main" id="{72F9AF80-466E-8A1C-C061-B763F1F67350}"/>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Kit per falò o pacchetti per l'osservazione delle stelle: </a:t>
            </a:r>
            <a:r>
              <a:rPr lang="en-US" sz="2000" dirty="0">
                <a:solidFill>
                  <a:schemeClr val="bg1"/>
                </a:solidFill>
              </a:rPr>
              <a:t> 15 € per un pacchetto per l'osservazione delle stelle con binocolo, coperta, thermos e mappa stellare. Promuovilo come un'esperienza romantica o familiare; prepara i kit in anticipo. </a:t>
            </a:r>
            <a:r>
              <a:rPr lang="en-US" sz="2000" b="1" dirty="0">
                <a:solidFill>
                  <a:schemeClr val="bg1"/>
                </a:solidFill>
              </a:rPr>
              <a:t>Valore: </a:t>
            </a:r>
            <a:r>
              <a:rPr lang="en-US" sz="2000" dirty="0">
                <a:solidFill>
                  <a:schemeClr val="bg1"/>
                </a:solidFill>
              </a:rPr>
              <a:t>trasforma una notte sotto le stelle in un momento curato e memorabile.</a:t>
            </a:r>
          </a:p>
        </p:txBody>
      </p:sp>
      <p:sp>
        <p:nvSpPr>
          <p:cNvPr id="19" name="Text Placeholder 4">
            <a:extLst>
              <a:ext uri="{FF2B5EF4-FFF2-40B4-BE49-F238E27FC236}">
                <a16:creationId xmlns:a16="http://schemas.microsoft.com/office/drawing/2014/main" id="{9DE8DD61-FCFD-2CDE-DB39-1885DA573DFA}"/>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000" b="1" dirty="0">
                <a:solidFill>
                  <a:schemeClr val="bg1"/>
                </a:solidFill>
              </a:rPr>
              <a:t>Noleggio biciclette, kayak, paddleboard o tavole da surf: </a:t>
            </a:r>
            <a:r>
              <a:rPr lang="en-US" sz="2000" dirty="0">
                <a:solidFill>
                  <a:schemeClr val="bg1"/>
                </a:solidFill>
              </a:rPr>
              <a:t>noleggio biciclette 15 € al giorno; noleggio tavole da surf 30 € al giorno. Conservare l'attrezzatura in loco o indirizzare i clienti a un negozio di articoli sportivi locale in cambio di una commissione. </a:t>
            </a:r>
            <a:r>
              <a:rPr lang="en-US" sz="2000" b="1" dirty="0">
                <a:solidFill>
                  <a:schemeClr val="bg1"/>
                </a:solidFill>
              </a:rPr>
              <a:t>Valore: </a:t>
            </a:r>
            <a:r>
              <a:rPr lang="en-US" sz="2000" dirty="0">
                <a:solidFill>
                  <a:schemeClr val="bg1"/>
                </a:solidFill>
              </a:rPr>
              <a:t>attira </a:t>
            </a:r>
            <a:r>
              <a:rPr lang="en-US" sz="2000" dirty="0" err="1">
                <a:solidFill>
                  <a:schemeClr val="bg1"/>
                </a:solidFill>
              </a:rPr>
              <a:t>viaggiatori</a:t>
            </a:r>
            <a:r>
              <a:rPr lang="en-US" sz="2000" dirty="0">
                <a:solidFill>
                  <a:schemeClr val="bg1"/>
                </a:solidFill>
              </a:rPr>
              <a:t> attivi e famiglie, incoraggia soggiorni più lunghi.</a:t>
            </a:r>
          </a:p>
        </p:txBody>
      </p:sp>
      <p:pic>
        <p:nvPicPr>
          <p:cNvPr id="5" name="Graphic 4" descr="Hike with solid fill">
            <a:extLst>
              <a:ext uri="{FF2B5EF4-FFF2-40B4-BE49-F238E27FC236}">
                <a16:creationId xmlns:a16="http://schemas.microsoft.com/office/drawing/2014/main" id="{7563CA33-F867-15D6-946A-673804382D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461" y="2056324"/>
            <a:ext cx="914400" cy="914400"/>
          </a:xfrm>
          <a:prstGeom prst="rect">
            <a:avLst/>
          </a:prstGeom>
        </p:spPr>
      </p:pic>
      <p:pic>
        <p:nvPicPr>
          <p:cNvPr id="7" name="Graphic 6" descr="Cycling with solid fill">
            <a:extLst>
              <a:ext uri="{FF2B5EF4-FFF2-40B4-BE49-F238E27FC236}">
                <a16:creationId xmlns:a16="http://schemas.microsoft.com/office/drawing/2014/main" id="{9462A31E-7618-A63E-B771-F5C070113F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57765" y="3636012"/>
            <a:ext cx="914400" cy="914400"/>
          </a:xfrm>
          <a:prstGeom prst="rect">
            <a:avLst/>
          </a:prstGeom>
        </p:spPr>
      </p:pic>
      <p:pic>
        <p:nvPicPr>
          <p:cNvPr id="18" name="Graphic 17" descr="Roasting Marshmallows with solid fill">
            <a:extLst>
              <a:ext uri="{FF2B5EF4-FFF2-40B4-BE49-F238E27FC236}">
                <a16:creationId xmlns:a16="http://schemas.microsoft.com/office/drawing/2014/main" id="{007C3A6D-BA31-AC58-97BE-84329CF6A9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3842" y="5292743"/>
            <a:ext cx="914400" cy="914400"/>
          </a:xfrm>
          <a:prstGeom prst="rect">
            <a:avLst/>
          </a:prstGeom>
        </p:spPr>
      </p:pic>
    </p:spTree>
    <p:extLst>
      <p:ext uri="{BB962C8B-B14F-4D97-AF65-F5344CB8AC3E}">
        <p14:creationId xmlns:p14="http://schemas.microsoft.com/office/powerpoint/2010/main" val="2401331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423CF-09E9-49CE-5609-4D7CD9CAC98F}"/>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38CB12D-92F2-5F64-95C6-D91744AA1E4C}"/>
              </a:ext>
            </a:extLst>
          </p:cNvPr>
          <p:cNvGraphicFramePr>
            <a:graphicFrameLocks noGrp="1"/>
          </p:cNvGraphicFramePr>
          <p:nvPr>
            <p:extLst>
              <p:ext uri="{D42A27DB-BD31-4B8C-83A1-F6EECF244321}">
                <p14:modId xmlns:p14="http://schemas.microsoft.com/office/powerpoint/2010/main" val="3776806389"/>
              </p:ext>
            </p:extLst>
          </p:nvPr>
        </p:nvGraphicFramePr>
        <p:xfrm>
          <a:off x="721982" y="1776941"/>
          <a:ext cx="10600833" cy="4937760"/>
        </p:xfrm>
        <a:graphic>
          <a:graphicData uri="http://schemas.openxmlformats.org/drawingml/2006/table">
            <a:tbl>
              <a:tblPr firstRow="1" bandRow="1">
                <a:tableStyleId>{5C22544A-7EE6-4342-B048-85BDC9FD1C3A}</a:tableStyleId>
              </a:tblPr>
              <a:tblGrid>
                <a:gridCol w="3533611">
                  <a:extLst>
                    <a:ext uri="{9D8B030D-6E8A-4147-A177-3AD203B41FA5}">
                      <a16:colId xmlns:a16="http://schemas.microsoft.com/office/drawing/2014/main" val="3672560847"/>
                    </a:ext>
                  </a:extLst>
                </a:gridCol>
                <a:gridCol w="3533611">
                  <a:extLst>
                    <a:ext uri="{9D8B030D-6E8A-4147-A177-3AD203B41FA5}">
                      <a16:colId xmlns:a16="http://schemas.microsoft.com/office/drawing/2014/main" val="2281810728"/>
                    </a:ext>
                  </a:extLst>
                </a:gridCol>
                <a:gridCol w="3533611">
                  <a:extLst>
                    <a:ext uri="{9D8B030D-6E8A-4147-A177-3AD203B41FA5}">
                      <a16:colId xmlns:a16="http://schemas.microsoft.com/office/drawing/2014/main" val="1963352348"/>
                    </a:ext>
                  </a:extLst>
                </a:gridCol>
              </a:tblGrid>
              <a:tr h="370840">
                <a:tc>
                  <a:txBody>
                    <a:bodyPr/>
                    <a:lstStyle/>
                    <a:p>
                      <a:pPr algn="ctr"/>
                      <a:r>
                        <a:rPr lang="en-IE" sz="2400" dirty="0"/>
                        <a:t>Esperienze creative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Turismo ecologico e agricolo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r>
                        <a:rPr lang="en-IE" sz="2400" dirty="0"/>
                        <a:t>Vendita al dettaglio e merchandising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9626245"/>
                  </a:ext>
                </a:extLst>
              </a:tr>
              <a:tr h="370840">
                <a:tc>
                  <a:txBody>
                    <a:bodyPr/>
                    <a:lstStyle/>
                    <a:p>
                      <a:pPr marL="342900" indent="-342900">
                        <a:buFont typeface="Arial" panose="020B0604020202020204" pitchFamily="34" charset="0"/>
                        <a:buChar char="•"/>
                      </a:pPr>
                      <a:r>
                        <a:rPr lang="en-US" sz="2200" b="1" dirty="0">
                          <a:solidFill>
                            <a:srgbClr val="595959"/>
                          </a:solidFill>
                        </a:rPr>
                        <a:t>Laboratori artigianali </a:t>
                      </a:r>
                      <a:r>
                        <a:rPr lang="en-US" sz="2200" dirty="0">
                          <a:solidFill>
                            <a:srgbClr val="595959"/>
                          </a:solidFill>
                        </a:rPr>
                        <a:t>(ad es. ceramica, intreccio di cesti)</a:t>
                      </a:r>
                    </a:p>
                    <a:p>
                      <a:pPr marL="342900" indent="-342900">
                        <a:buFont typeface="Arial" panose="020B0604020202020204" pitchFamily="34" charset="0"/>
                        <a:buChar char="•"/>
                      </a:pPr>
                      <a:r>
                        <a:rPr lang="en-US" sz="2200" dirty="0">
                          <a:solidFill>
                            <a:srgbClr val="595959"/>
                          </a:solidFill>
                        </a:rPr>
                        <a:t>Lezioni</a:t>
                      </a:r>
                      <a:r>
                        <a:rPr lang="en-US" sz="2200" b="1" dirty="0">
                          <a:solidFill>
                            <a:srgbClr val="595959"/>
                          </a:solidFill>
                        </a:rPr>
                        <a:t> di cucina o pasticceria </a:t>
                      </a:r>
                      <a:r>
                        <a:rPr lang="en-US" sz="2200" dirty="0">
                          <a:solidFill>
                            <a:srgbClr val="595959"/>
                          </a:solidFill>
                        </a:rPr>
                        <a:t>(ad esempio lievitazione naturale, boxty)</a:t>
                      </a:r>
                    </a:p>
                    <a:p>
                      <a:pPr marL="342900" indent="-342900">
                        <a:buFont typeface="Arial" panose="020B0604020202020204" pitchFamily="34" charset="0"/>
                        <a:buChar char="•"/>
                      </a:pPr>
                      <a:r>
                        <a:rPr lang="en-US" sz="2200" dirty="0">
                          <a:solidFill>
                            <a:srgbClr val="595959"/>
                          </a:solidFill>
                        </a:rPr>
                        <a:t>Corsi</a:t>
                      </a:r>
                      <a:r>
                        <a:rPr lang="en-US" sz="2200" b="1" dirty="0">
                          <a:solidFill>
                            <a:srgbClr val="595959"/>
                          </a:solidFill>
                        </a:rPr>
                        <a:t> di arte o fotografia </a:t>
                      </a:r>
                      <a:r>
                        <a:rPr lang="en-US" sz="2200" dirty="0">
                          <a:solidFill>
                            <a:srgbClr val="595959"/>
                          </a:solidFill>
                        </a:rPr>
                        <a:t>utilizzando il paesaggio locale</a:t>
                      </a:r>
                    </a:p>
                    <a:p>
                      <a:pPr marL="342900" indent="-342900">
                        <a:buFont typeface="Arial" panose="020B0604020202020204" pitchFamily="34" charset="0"/>
                        <a:buChar char="•"/>
                      </a:pPr>
                      <a:r>
                        <a:rPr lang="en-US" sz="2200" dirty="0">
                          <a:solidFill>
                            <a:srgbClr val="595959"/>
                          </a:solidFill>
                        </a:rPr>
                        <a:t>Servizi di ritiro</a:t>
                      </a:r>
                      <a:r>
                        <a:rPr lang="en-US" sz="2200" b="1" dirty="0">
                          <a:solidFill>
                            <a:srgbClr val="595959"/>
                          </a:solidFill>
                        </a:rPr>
                        <a:t> per scrittura o diario</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Dimensioni </a:t>
                      </a:r>
                      <a:r>
                        <a:rPr lang="en-US" sz="2200" b="1" kern="1200" dirty="0">
                          <a:solidFill>
                            <a:srgbClr val="595959"/>
                          </a:solidFill>
                          <a:latin typeface="+mn-lt"/>
                          <a:ea typeface="+mn-ea"/>
                          <a:cs typeface="+mn-cs"/>
                        </a:rPr>
                        <a:t>degli animali </a:t>
                      </a:r>
                      <a:r>
                        <a:rPr lang="en-US" sz="2200" kern="1200" dirty="0">
                          <a:solidFill>
                            <a:srgbClr val="595959"/>
                          </a:solidFill>
                          <a:latin typeface="+mn-lt"/>
                          <a:ea typeface="+mn-ea"/>
                          <a:cs typeface="+mn-cs"/>
                        </a:rPr>
                        <a:t>o tour delle fattorie (adatti alle famiglie)</a:t>
                      </a:r>
                    </a:p>
                    <a:p>
                      <a:pPr marL="342900" indent="-342900">
                        <a:buFont typeface="Arial" panose="020B0604020202020204" pitchFamily="34" charset="0"/>
                        <a:buChar char="•"/>
                      </a:pPr>
                      <a:r>
                        <a:rPr lang="en-US" sz="2200" kern="1200" dirty="0">
                          <a:solidFill>
                            <a:srgbClr val="595959"/>
                          </a:solidFill>
                          <a:latin typeface="+mn-lt"/>
                          <a:ea typeface="+mn-ea"/>
                          <a:cs typeface="+mn-cs"/>
                        </a:rPr>
                        <a:t>Esperienze </a:t>
                      </a:r>
                      <a:r>
                        <a:rPr lang="en-US" sz="2200" b="1" kern="1200" dirty="0">
                          <a:solidFill>
                            <a:srgbClr val="595959"/>
                          </a:solidFill>
                          <a:latin typeface="+mn-lt"/>
                          <a:ea typeface="+mn-ea"/>
                          <a:cs typeface="+mn-cs"/>
                        </a:rPr>
                        <a:t>di giardinaggio </a:t>
                      </a:r>
                      <a:r>
                        <a:rPr lang="en-US" sz="2200" kern="1200" dirty="0">
                          <a:solidFill>
                            <a:srgbClr val="595959"/>
                          </a:solidFill>
                          <a:latin typeface="+mn-lt"/>
                          <a:ea typeface="+mn-ea"/>
                          <a:cs typeface="+mn-cs"/>
                        </a:rPr>
                        <a:t>o permacultura</a:t>
                      </a:r>
                    </a:p>
                    <a:p>
                      <a:pPr marL="342900" indent="-342900">
                        <a:buFont typeface="Arial" panose="020B0604020202020204" pitchFamily="34" charset="0"/>
                        <a:buChar char="•"/>
                      </a:pPr>
                      <a:r>
                        <a:rPr lang="en-US" sz="2200" kern="1200" dirty="0">
                          <a:solidFill>
                            <a:srgbClr val="595959"/>
                          </a:solidFill>
                          <a:latin typeface="+mn-lt"/>
                          <a:ea typeface="+mn-ea"/>
                          <a:cs typeface="+mn-cs"/>
                        </a:rPr>
                        <a:t>Sessioni </a:t>
                      </a:r>
                      <a:r>
                        <a:rPr lang="en-US" sz="2200" b="1" kern="1200" dirty="0">
                          <a:solidFill>
                            <a:srgbClr val="595959"/>
                          </a:solidFill>
                          <a:latin typeface="+mn-lt"/>
                          <a:ea typeface="+mn-ea"/>
                          <a:cs typeface="+mn-cs"/>
                        </a:rPr>
                        <a:t>di apicoltura </a:t>
                      </a:r>
                      <a:r>
                        <a:rPr lang="en-US" sz="2200" kern="1200" dirty="0">
                          <a:solidFill>
                            <a:srgbClr val="595959"/>
                          </a:solidFill>
                          <a:latin typeface="+mn-lt"/>
                          <a:ea typeface="+mn-ea"/>
                          <a:cs typeface="+mn-cs"/>
                        </a:rPr>
                        <a:t>o degustazione di miele</a:t>
                      </a:r>
                    </a:p>
                    <a:p>
                      <a:pPr marL="342900" indent="-342900">
                        <a:buFont typeface="Arial" panose="020B0604020202020204" pitchFamily="34" charset="0"/>
                        <a:buChar char="•"/>
                      </a:pPr>
                      <a:r>
                        <a:rPr lang="en-US" sz="2200" kern="1200" dirty="0">
                          <a:solidFill>
                            <a:srgbClr val="595959"/>
                          </a:solidFill>
                          <a:latin typeface="+mn-lt"/>
                          <a:ea typeface="+mn-ea"/>
                          <a:cs typeface="+mn-cs"/>
                        </a:rPr>
                        <a:t>Vendita di verdure </a:t>
                      </a:r>
                      <a:r>
                        <a:rPr lang="en-US" sz="2200" b="1" kern="1200" dirty="0">
                          <a:solidFill>
                            <a:srgbClr val="595959"/>
                          </a:solidFill>
                          <a:latin typeface="+mn-lt"/>
                          <a:ea typeface="+mn-ea"/>
                          <a:cs typeface="+mn-cs"/>
                        </a:rPr>
                        <a:t>biologiche</a:t>
                      </a:r>
                      <a:r>
                        <a:rPr lang="en-US" sz="2200" kern="1200" dirty="0">
                          <a:solidFill>
                            <a:srgbClr val="595959"/>
                          </a:solidFill>
                          <a:latin typeface="+mn-lt"/>
                          <a:ea typeface="+mn-ea"/>
                          <a:cs typeface="+mn-cs"/>
                        </a:rPr>
                        <a:t>/uova</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200" kern="1200" dirty="0">
                          <a:solidFill>
                            <a:srgbClr val="595959"/>
                          </a:solidFill>
                          <a:latin typeface="+mn-lt"/>
                          <a:ea typeface="+mn-ea"/>
                          <a:cs typeface="+mn-cs"/>
                        </a:rPr>
                        <a:t>Vendita di </a:t>
                      </a:r>
                      <a:r>
                        <a:rPr lang="en-US" sz="2200" b="1" kern="1200" dirty="0">
                          <a:solidFill>
                            <a:srgbClr val="595959"/>
                          </a:solidFill>
                          <a:latin typeface="+mn-lt"/>
                          <a:ea typeface="+mn-ea"/>
                          <a:cs typeface="+mn-cs"/>
                        </a:rPr>
                        <a:t>artigianato locale, </a:t>
                      </a:r>
                      <a:r>
                        <a:rPr lang="en-US" sz="2200" kern="1200" dirty="0">
                          <a:solidFill>
                            <a:srgbClr val="595959"/>
                          </a:solidFill>
                          <a:latin typeface="+mn-lt"/>
                          <a:ea typeface="+mn-ea"/>
                          <a:cs typeface="+mn-cs"/>
                        </a:rPr>
                        <a:t>opere d'arte o souvenir</a:t>
                      </a:r>
                    </a:p>
                    <a:p>
                      <a:pPr marL="342900" indent="-342900">
                        <a:buFont typeface="Arial" panose="020B0604020202020204" pitchFamily="34" charset="0"/>
                        <a:buChar char="•"/>
                      </a:pPr>
                      <a:r>
                        <a:rPr lang="en-US" sz="2200" b="1" kern="1200" dirty="0">
                          <a:solidFill>
                            <a:srgbClr val="595959"/>
                          </a:solidFill>
                          <a:latin typeface="+mn-lt"/>
                          <a:ea typeface="+mn-ea"/>
                          <a:cs typeface="+mn-cs"/>
                        </a:rPr>
                        <a:t>Prodotti da bagno ecologici </a:t>
                      </a:r>
                      <a:r>
                        <a:rPr lang="en-US" sz="2200" kern="1200" dirty="0">
                          <a:solidFill>
                            <a:srgbClr val="595959"/>
                          </a:solidFill>
                          <a:latin typeface="+mn-lt"/>
                          <a:ea typeface="+mn-ea"/>
                          <a:cs typeface="+mn-cs"/>
                        </a:rPr>
                        <a:t>o prodotti per la ricarica</a:t>
                      </a:r>
                    </a:p>
                    <a:p>
                      <a:pPr marL="342900" indent="-342900">
                        <a:buFont typeface="Arial" panose="020B0604020202020204" pitchFamily="34" charset="0"/>
                        <a:buChar char="•"/>
                      </a:pPr>
                      <a:r>
                        <a:rPr lang="en-US" sz="2200" kern="1200" dirty="0">
                          <a:solidFill>
                            <a:srgbClr val="595959"/>
                          </a:solidFill>
                          <a:latin typeface="+mn-lt"/>
                          <a:ea typeface="+mn-ea"/>
                          <a:cs typeface="+mn-cs"/>
                        </a:rPr>
                        <a:t>Articoli </a:t>
                      </a:r>
                      <a:r>
                        <a:rPr lang="en-US" sz="2200" b="1" kern="1200" dirty="0">
                          <a:solidFill>
                            <a:srgbClr val="595959"/>
                          </a:solidFill>
                          <a:latin typeface="+mn-lt"/>
                          <a:ea typeface="+mn-ea"/>
                          <a:cs typeface="+mn-cs"/>
                        </a:rPr>
                        <a:t>con marchio proprio </a:t>
                      </a:r>
                      <a:r>
                        <a:rPr lang="en-US" sz="2200" kern="1200" dirty="0">
                          <a:solidFill>
                            <a:srgbClr val="595959"/>
                          </a:solidFill>
                          <a:latin typeface="+mn-lt"/>
                          <a:ea typeface="+mn-ea"/>
                          <a:cs typeface="+mn-cs"/>
                        </a:rPr>
                        <a:t>(ad es. tazze, borse di tela, accappatoi)</a:t>
                      </a:r>
                    </a:p>
                    <a:p>
                      <a:pPr marL="342900" indent="-342900">
                        <a:buFont typeface="Arial" panose="020B0604020202020204" pitchFamily="34" charset="0"/>
                        <a:buChar char="•"/>
                      </a:pPr>
                      <a:r>
                        <a:rPr lang="en-US" sz="2200" b="1" kern="1200" dirty="0">
                          <a:solidFill>
                            <a:srgbClr val="595959"/>
                          </a:solidFill>
                          <a:latin typeface="+mn-lt"/>
                          <a:ea typeface="+mn-ea"/>
                          <a:cs typeface="+mn-cs"/>
                        </a:rPr>
                        <a:t>Guide digitali </a:t>
                      </a:r>
                      <a:r>
                        <a:rPr lang="en-US" sz="2200" kern="1200" dirty="0">
                          <a:solidFill>
                            <a:srgbClr val="595959"/>
                          </a:solidFill>
                          <a:latin typeface="+mn-lt"/>
                          <a:ea typeface="+mn-ea"/>
                          <a:cs typeface="+mn-cs"/>
                        </a:rPr>
                        <a:t>o eBook di viaggio</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245251"/>
                  </a:ext>
                </a:extLst>
              </a:tr>
            </a:tbl>
          </a:graphicData>
        </a:graphic>
      </p:graphicFrame>
      <p:sp>
        <p:nvSpPr>
          <p:cNvPr id="2" name="Text Placeholder 8">
            <a:extLst>
              <a:ext uri="{FF2B5EF4-FFF2-40B4-BE49-F238E27FC236}">
                <a16:creationId xmlns:a16="http://schemas.microsoft.com/office/drawing/2014/main" id="{01C00A8B-B75D-F1A6-08A4-61E856CE2F13}"/>
              </a:ext>
            </a:extLst>
          </p:cNvPr>
          <p:cNvSpPr txBox="1">
            <a:spLocks/>
          </p:cNvSpPr>
          <p:nvPr/>
        </p:nvSpPr>
        <p:spPr>
          <a:xfrm>
            <a:off x="788657" y="513953"/>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Entrate secondarie </a:t>
            </a:r>
            <a:r>
              <a:rPr lang="en-IE" i="1"/>
              <a:t>(servizi e esperienze aggiuntivi)</a:t>
            </a:r>
          </a:p>
          <a:p>
            <a:r>
              <a:rPr lang="en-IE" sz="2800" b="0" i="1">
                <a:solidFill>
                  <a:srgbClr val="E96751"/>
                </a:solidFill>
              </a:rPr>
              <a:t>Esempi, integrazione e come aggiungono valore reale</a:t>
            </a:r>
          </a:p>
          <a:p>
            <a:endParaRPr lang="en-IE" dirty="0"/>
          </a:p>
        </p:txBody>
      </p:sp>
    </p:spTree>
    <p:extLst>
      <p:ext uri="{BB962C8B-B14F-4D97-AF65-F5344CB8AC3E}">
        <p14:creationId xmlns:p14="http://schemas.microsoft.com/office/powerpoint/2010/main" val="320901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BC1E8-B7EE-3735-E0B3-E2ACC02711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0C338EA-1704-84FA-CD83-26CB2AA73FAD}"/>
              </a:ext>
            </a:extLst>
          </p:cNvPr>
          <p:cNvSpPr>
            <a:spLocks noGrp="1"/>
          </p:cNvSpPr>
          <p:nvPr>
            <p:ph type="body" sz="quarter" idx="16"/>
          </p:nvPr>
        </p:nvSpPr>
        <p:spPr/>
        <p:txBody>
          <a:bodyPr/>
          <a:lstStyle/>
          <a:p>
            <a:r>
              <a:rPr lang="en-GB" b="1" dirty="0">
                <a:solidFill>
                  <a:srgbClr val="E96751"/>
                </a:solidFill>
              </a:rPr>
              <a:t>Laboratori creativi e culturali </a:t>
            </a:r>
            <a:r>
              <a:rPr lang="en-GB" sz="2800" b="0" dirty="0">
                <a:solidFill>
                  <a:srgbClr val="E96751"/>
                </a:solidFill>
              </a:rPr>
              <a:t>(integrazione del valore reale)</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AD66B93B-D0AA-7B9C-FF5B-5DCEF89E038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5DDA3EFA-2C25-AAC7-C30A-AB84D00793F6}"/>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FFF6CC2F-9085-3EB9-EA22-7CA88AD54861}"/>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5982D0D5-3477-8258-D5BB-68EE7BEE299E}"/>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3ACCADEB-A820-69EC-DCF0-1CA351A74628}"/>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16C95616-B1F3-6063-E064-C7C268F10F12}"/>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3E6F58AA-F2A0-ABD1-AB89-04272FA400E8}"/>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FDCB26EF-E0E8-DB13-8E93-0AB3C5256EDE}"/>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B05FA4F8-8FDA-A827-B3EC-6E52DA6873D1}"/>
              </a:ext>
            </a:extLst>
          </p:cNvPr>
          <p:cNvSpPr>
            <a:spLocks noGrp="1"/>
          </p:cNvSpPr>
          <p:nvPr>
            <p:ph type="body" sz="quarter" idx="18"/>
          </p:nvPr>
        </p:nvSpPr>
        <p:spPr>
          <a:xfrm>
            <a:off x="2339609" y="2110656"/>
            <a:ext cx="8942225" cy="901809"/>
          </a:xfrm>
        </p:spPr>
        <p:txBody>
          <a:bodyPr anchor="ctr"/>
          <a:lstStyle/>
          <a:p>
            <a:pPr marL="0" indent="0"/>
            <a:r>
              <a:rPr lang="en-US" sz="2000" b="1" dirty="0">
                <a:solidFill>
                  <a:schemeClr val="bg1"/>
                </a:solidFill>
              </a:rPr>
              <a:t>Corsi di artigianato </a:t>
            </a:r>
            <a:r>
              <a:rPr lang="en-US" sz="2000" dirty="0">
                <a:solidFill>
                  <a:schemeClr val="bg1"/>
                </a:solidFill>
              </a:rPr>
              <a:t>(ceramica, creazione di candele, arte): 35 € per una sessione di ceramica di 2 ore con un artista locale. Organizza sessioni settimanali in un fienile condiviso o in uno spazio riadattato. </a:t>
            </a:r>
            <a:r>
              <a:rPr lang="en-US" sz="2000" b="1" dirty="0">
                <a:solidFill>
                  <a:schemeClr val="bg1"/>
                </a:solidFill>
              </a:rPr>
              <a:t>Valore: </a:t>
            </a:r>
            <a:r>
              <a:rPr lang="en-US" sz="2000" dirty="0">
                <a:solidFill>
                  <a:schemeClr val="bg1"/>
                </a:solidFill>
              </a:rPr>
              <a:t>mette in mostra il talento locale e attira ospiti interessati alla creatività e al turismo lento.</a:t>
            </a:r>
          </a:p>
        </p:txBody>
      </p:sp>
      <p:sp>
        <p:nvSpPr>
          <p:cNvPr id="17" name="Text Placeholder 4">
            <a:extLst>
              <a:ext uri="{FF2B5EF4-FFF2-40B4-BE49-F238E27FC236}">
                <a16:creationId xmlns:a16="http://schemas.microsoft.com/office/drawing/2014/main" id="{C1D181D4-D229-DFC8-69B2-DA74DD503922}"/>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Passeggiate fotografiche o ritiri di scrittura:</a:t>
            </a:r>
            <a:r>
              <a:rPr lang="en-US" sz="2000" dirty="0">
                <a:solidFill>
                  <a:schemeClr val="bg1"/>
                </a:solidFill>
              </a:rPr>
              <a:t> 20 € per un tour fotografico guidato del paesaggio locale. Da inserire come esperienza, ideale per </a:t>
            </a:r>
            <a:r>
              <a:rPr lang="en-US" sz="2000" dirty="0" err="1">
                <a:solidFill>
                  <a:schemeClr val="bg1"/>
                </a:solidFill>
              </a:rPr>
              <a:t>viaggiatori</a:t>
            </a:r>
            <a:r>
              <a:rPr lang="en-US" sz="2000" dirty="0">
                <a:solidFill>
                  <a:schemeClr val="bg1"/>
                </a:solidFill>
              </a:rPr>
              <a:t> solitari o ospiti infrasettimanali. </a:t>
            </a:r>
            <a:r>
              <a:rPr lang="en-US" sz="2000" b="1" dirty="0">
                <a:solidFill>
                  <a:schemeClr val="bg1"/>
                </a:solidFill>
              </a:rPr>
              <a:t>Valore: </a:t>
            </a:r>
            <a:r>
              <a:rPr lang="en-US" sz="2000" dirty="0">
                <a:solidFill>
                  <a:schemeClr val="bg1"/>
                </a:solidFill>
              </a:rPr>
              <a:t>incoraggia la riflessione, la consapevolezza e il legame con il luogo.</a:t>
            </a:r>
          </a:p>
        </p:txBody>
      </p:sp>
      <p:sp>
        <p:nvSpPr>
          <p:cNvPr id="19" name="Text Placeholder 4">
            <a:extLst>
              <a:ext uri="{FF2B5EF4-FFF2-40B4-BE49-F238E27FC236}">
                <a16:creationId xmlns:a16="http://schemas.microsoft.com/office/drawing/2014/main" id="{4B7EE3AC-BC4F-055F-96C9-83B895A61168}"/>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000" b="1" dirty="0">
                <a:solidFill>
                  <a:schemeClr val="bg1"/>
                </a:solidFill>
              </a:rPr>
              <a:t>Lezioni di cucina </a:t>
            </a:r>
            <a:r>
              <a:rPr lang="en-US" sz="2000" dirty="0">
                <a:solidFill>
                  <a:schemeClr val="bg1"/>
                </a:solidFill>
              </a:rPr>
              <a:t>(piatti locali, raccolta di prodotti selvatici, pasticceria): 40 € per un corso di perfezionamento sulla pasta madre; 30 € per un corso sulla preparazione del boxty irlandese. Offri workshop nei giorni più tranquilli o collabora con uno chef locale. </a:t>
            </a:r>
            <a:r>
              <a:rPr lang="en-US" sz="2000" b="1" dirty="0">
                <a:solidFill>
                  <a:schemeClr val="bg1"/>
                </a:solidFill>
              </a:rPr>
              <a:t>Valore: </a:t>
            </a:r>
            <a:r>
              <a:rPr lang="en-US" sz="2000" dirty="0">
                <a:solidFill>
                  <a:schemeClr val="bg1"/>
                </a:solidFill>
              </a:rPr>
              <a:t>celebra il patrimonio gastronomico locale e aggiunge </a:t>
            </a:r>
            <a:r>
              <a:rPr lang="en-US" sz="2000" dirty="0" err="1">
                <a:solidFill>
                  <a:schemeClr val="bg1"/>
                </a:solidFill>
              </a:rPr>
              <a:t>un tocco</a:t>
            </a:r>
            <a:r>
              <a:rPr lang="en-US" sz="2000" dirty="0">
                <a:solidFill>
                  <a:schemeClr val="bg1"/>
                </a:solidFill>
              </a:rPr>
              <a:t> di autenticità al soggiorno.</a:t>
            </a:r>
          </a:p>
        </p:txBody>
      </p:sp>
      <p:pic>
        <p:nvPicPr>
          <p:cNvPr id="32" name="Graphic 31" descr="Chef Hat outline">
            <a:extLst>
              <a:ext uri="{FF2B5EF4-FFF2-40B4-BE49-F238E27FC236}">
                <a16:creationId xmlns:a16="http://schemas.microsoft.com/office/drawing/2014/main" id="{FD642334-089D-06E6-E222-066C3488FA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5208" y="3700569"/>
            <a:ext cx="914400" cy="914400"/>
          </a:xfrm>
          <a:prstGeom prst="rect">
            <a:avLst/>
          </a:prstGeom>
        </p:spPr>
      </p:pic>
      <p:pic>
        <p:nvPicPr>
          <p:cNvPr id="5" name="Graphic 4" descr="Palette with solid fill">
            <a:extLst>
              <a:ext uri="{FF2B5EF4-FFF2-40B4-BE49-F238E27FC236}">
                <a16:creationId xmlns:a16="http://schemas.microsoft.com/office/drawing/2014/main" id="{64B41887-3AA3-BF25-D37C-1705590A85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3842" y="1985115"/>
            <a:ext cx="914400" cy="914400"/>
          </a:xfrm>
          <a:prstGeom prst="rect">
            <a:avLst/>
          </a:prstGeom>
        </p:spPr>
      </p:pic>
      <p:pic>
        <p:nvPicPr>
          <p:cNvPr id="7" name="Graphic 6" descr="Camera with solid fill">
            <a:extLst>
              <a:ext uri="{FF2B5EF4-FFF2-40B4-BE49-F238E27FC236}">
                <a16:creationId xmlns:a16="http://schemas.microsoft.com/office/drawing/2014/main" id="{A4B65F1D-F8F3-0B10-86ED-C734BBD3F9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8461" y="5292743"/>
            <a:ext cx="914400" cy="914400"/>
          </a:xfrm>
          <a:prstGeom prst="rect">
            <a:avLst/>
          </a:prstGeom>
        </p:spPr>
      </p:pic>
    </p:spTree>
    <p:extLst>
      <p:ext uri="{BB962C8B-B14F-4D97-AF65-F5344CB8AC3E}">
        <p14:creationId xmlns:p14="http://schemas.microsoft.com/office/powerpoint/2010/main" val="2971185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44F6E-667D-B3C9-2D32-1D5DA2EE48B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78302A7-FA58-FCB0-407F-6A1316697B5D}"/>
              </a:ext>
            </a:extLst>
          </p:cNvPr>
          <p:cNvSpPr>
            <a:spLocks noGrp="1"/>
          </p:cNvSpPr>
          <p:nvPr>
            <p:ph type="body" sz="quarter" idx="16"/>
          </p:nvPr>
        </p:nvSpPr>
        <p:spPr/>
        <p:txBody>
          <a:bodyPr/>
          <a:lstStyle/>
          <a:p>
            <a:r>
              <a:rPr lang="en-GB" b="1" dirty="0">
                <a:solidFill>
                  <a:srgbClr val="E96751"/>
                </a:solidFill>
              </a:rPr>
              <a:t>Esperienze agricole e naturalistiche </a:t>
            </a:r>
            <a:r>
              <a:rPr lang="en-GB" sz="2800" b="0" dirty="0">
                <a:solidFill>
                  <a:srgbClr val="E96751"/>
                </a:solidFill>
              </a:rPr>
              <a:t>(integrazione del valore reale)</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5381E2CE-0B87-68FD-13D1-B243A7C8CCE8}"/>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A8365940-7071-140C-76BF-89EFB43FF365}"/>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9A0420A5-63CB-1E94-64F7-D54CC43ECF34}"/>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C0556E33-FC63-C634-33AB-D2F5E9F20C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2DC2476C-41DD-FB2F-B850-D00943B3F02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D5798F54-12C6-1D6B-C4FF-D997A0862416}"/>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5708413B-D5F8-FAC6-BD03-0EA38FFE804F}"/>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F2DAAD13-3520-7B26-EBE5-80FAC5228060}"/>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103B3B2C-0ED4-33EA-2980-0667C8D3E996}"/>
              </a:ext>
            </a:extLst>
          </p:cNvPr>
          <p:cNvSpPr>
            <a:spLocks noGrp="1"/>
          </p:cNvSpPr>
          <p:nvPr>
            <p:ph type="body" sz="quarter" idx="18"/>
          </p:nvPr>
        </p:nvSpPr>
        <p:spPr>
          <a:xfrm>
            <a:off x="2339609" y="2110656"/>
            <a:ext cx="8942225" cy="901809"/>
          </a:xfrm>
        </p:spPr>
        <p:txBody>
          <a:bodyPr anchor="ctr"/>
          <a:lstStyle/>
          <a:p>
            <a:pPr marL="0" indent="0"/>
            <a:r>
              <a:rPr lang="en-US" sz="2000" b="1" dirty="0">
                <a:solidFill>
                  <a:schemeClr val="bg1"/>
                </a:solidFill>
              </a:rPr>
              <a:t>Incontri con gli animali o sessioni di alimentazione: </a:t>
            </a:r>
            <a:r>
              <a:rPr lang="en-US" sz="2000" dirty="0">
                <a:solidFill>
                  <a:schemeClr val="bg1"/>
                </a:solidFill>
              </a:rPr>
              <a:t>sessione di alimentazione delle capre a misura di bambino o mini tour della fattoria al costo di 5 €. Recinzioni sicure, programma chiaro e prenotazione facoltativa tramite il vostro sito. </a:t>
            </a:r>
            <a:r>
              <a:rPr lang="en-US" sz="2000" b="1" dirty="0">
                <a:solidFill>
                  <a:schemeClr val="bg1"/>
                </a:solidFill>
              </a:rPr>
              <a:t>Valore: </a:t>
            </a:r>
            <a:r>
              <a:rPr lang="en-US" sz="2000" dirty="0">
                <a:solidFill>
                  <a:schemeClr val="bg1"/>
                </a:solidFill>
              </a:rPr>
              <a:t>migliora l'autenticità e l'adeguatezza alle famiglie.</a:t>
            </a:r>
          </a:p>
        </p:txBody>
      </p:sp>
      <p:sp>
        <p:nvSpPr>
          <p:cNvPr id="17" name="Text Placeholder 4">
            <a:extLst>
              <a:ext uri="{FF2B5EF4-FFF2-40B4-BE49-F238E27FC236}">
                <a16:creationId xmlns:a16="http://schemas.microsoft.com/office/drawing/2014/main" id="{93A18825-EF01-41B3-3732-3D12B89D9E37}"/>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Apicoltura o degustazione di miele: </a:t>
            </a:r>
            <a:r>
              <a:rPr lang="en-US" sz="2000" dirty="0">
                <a:solidFill>
                  <a:schemeClr val="bg1"/>
                </a:solidFill>
              </a:rPr>
              <a:t>tour educativo sull'apicoltura + degustazione di miele a 15 €. Creare protocolli di sicurezza, fornire tute o finestre di osservazione.</a:t>
            </a:r>
            <a:r>
              <a:rPr lang="en-US" sz="2000" b="1" dirty="0">
                <a:solidFill>
                  <a:schemeClr val="bg1"/>
                </a:solidFill>
              </a:rPr>
              <a:t> </a:t>
            </a:r>
          </a:p>
          <a:p>
            <a:pPr marL="0" indent="0"/>
            <a:r>
              <a:rPr lang="en-US" sz="2000" b="1" dirty="0">
                <a:solidFill>
                  <a:schemeClr val="bg1"/>
                </a:solidFill>
              </a:rPr>
              <a:t>Valore: </a:t>
            </a:r>
            <a:r>
              <a:rPr lang="en-US" sz="2000" dirty="0">
                <a:solidFill>
                  <a:schemeClr val="bg1"/>
                </a:solidFill>
              </a:rPr>
              <a:t>offre un'esperienza di ecoturismo rara ed educativa.</a:t>
            </a:r>
          </a:p>
        </p:txBody>
      </p:sp>
      <p:sp>
        <p:nvSpPr>
          <p:cNvPr id="19" name="Text Placeholder 4">
            <a:extLst>
              <a:ext uri="{FF2B5EF4-FFF2-40B4-BE49-F238E27FC236}">
                <a16:creationId xmlns:a16="http://schemas.microsoft.com/office/drawing/2014/main" id="{BA0C0855-BE87-F2F2-C1E5-B6FE1BA1BA98}"/>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000" b="1" dirty="0">
                <a:solidFill>
                  <a:schemeClr val="bg1"/>
                </a:solidFill>
              </a:rPr>
              <a:t>Tour dell'orto ecologico o esperienze di raccolta: </a:t>
            </a:r>
            <a:r>
              <a:rPr lang="en-US" sz="2000" dirty="0">
                <a:solidFill>
                  <a:schemeClr val="bg1"/>
                </a:solidFill>
              </a:rPr>
              <a:t>€10 per un tour guidato dell'orto o una sessione di "raccolta delle verdure". Utilizza aiuole rialzate o tunnel di plastica; invita gli ospiti a raccogliere gli ingredienti per il loro pasto.</a:t>
            </a:r>
            <a:r>
              <a:rPr lang="en-US" sz="2000" b="1" dirty="0">
                <a:solidFill>
                  <a:schemeClr val="bg1"/>
                </a:solidFill>
              </a:rPr>
              <a:t> </a:t>
            </a:r>
          </a:p>
          <a:p>
            <a:pPr marL="0" indent="0">
              <a:spcBef>
                <a:spcPts val="0"/>
              </a:spcBef>
            </a:pPr>
            <a:r>
              <a:rPr lang="en-US" sz="2000" b="1" dirty="0">
                <a:solidFill>
                  <a:schemeClr val="bg1"/>
                </a:solidFill>
              </a:rPr>
              <a:t>Valore: </a:t>
            </a:r>
            <a:r>
              <a:rPr lang="en-US" sz="2000" dirty="0">
                <a:solidFill>
                  <a:schemeClr val="bg1"/>
                </a:solidFill>
              </a:rPr>
              <a:t>avvicina gli ospiti alla sostenibilità e alla terra.</a:t>
            </a:r>
          </a:p>
        </p:txBody>
      </p:sp>
      <p:pic>
        <p:nvPicPr>
          <p:cNvPr id="5" name="Graphic 4" descr="Bee with solid fill">
            <a:extLst>
              <a:ext uri="{FF2B5EF4-FFF2-40B4-BE49-F238E27FC236}">
                <a16:creationId xmlns:a16="http://schemas.microsoft.com/office/drawing/2014/main" id="{0387E6D2-5B58-A553-18BB-03E03F961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844" y="5332885"/>
            <a:ext cx="914400" cy="914400"/>
          </a:xfrm>
          <a:prstGeom prst="rect">
            <a:avLst/>
          </a:prstGeom>
        </p:spPr>
      </p:pic>
      <p:pic>
        <p:nvPicPr>
          <p:cNvPr id="7" name="Graphic 6" descr="Watering pot with solid fill">
            <a:extLst>
              <a:ext uri="{FF2B5EF4-FFF2-40B4-BE49-F238E27FC236}">
                <a16:creationId xmlns:a16="http://schemas.microsoft.com/office/drawing/2014/main" id="{402AFD1A-C079-8D18-39F5-29444A0D6B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1042" y="3693483"/>
            <a:ext cx="914400" cy="914400"/>
          </a:xfrm>
          <a:prstGeom prst="rect">
            <a:avLst/>
          </a:prstGeom>
        </p:spPr>
      </p:pic>
      <p:pic>
        <p:nvPicPr>
          <p:cNvPr id="18" name="Graphic 17" descr="Paw prints with solid fill">
            <a:extLst>
              <a:ext uri="{FF2B5EF4-FFF2-40B4-BE49-F238E27FC236}">
                <a16:creationId xmlns:a16="http://schemas.microsoft.com/office/drawing/2014/main" id="{39891E47-3F7E-AD5E-C97E-EA4D3E3FA4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53885" y="2056323"/>
            <a:ext cx="914400" cy="914400"/>
          </a:xfrm>
          <a:prstGeom prst="rect">
            <a:avLst/>
          </a:prstGeom>
        </p:spPr>
      </p:pic>
    </p:spTree>
    <p:extLst>
      <p:ext uri="{BB962C8B-B14F-4D97-AF65-F5344CB8AC3E}">
        <p14:creationId xmlns:p14="http://schemas.microsoft.com/office/powerpoint/2010/main" val="1296165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E8F79-7086-424C-F943-F13BC31853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CED1483-60C1-3915-9238-D56574472167}"/>
              </a:ext>
            </a:extLst>
          </p:cNvPr>
          <p:cNvSpPr>
            <a:spLocks noGrp="1"/>
          </p:cNvSpPr>
          <p:nvPr>
            <p:ph type="body" sz="quarter" idx="16"/>
          </p:nvPr>
        </p:nvSpPr>
        <p:spPr/>
        <p:txBody>
          <a:bodyPr/>
          <a:lstStyle/>
          <a:p>
            <a:r>
              <a:rPr lang="en-GB" b="1" dirty="0">
                <a:solidFill>
                  <a:srgbClr val="E96751"/>
                </a:solidFill>
              </a:rPr>
              <a:t>Vendita al dettaglio e merchandising in loco </a:t>
            </a:r>
            <a:r>
              <a:rPr lang="en-GB" sz="2800" b="0" dirty="0">
                <a:solidFill>
                  <a:srgbClr val="E96751"/>
                </a:solidFill>
              </a:rPr>
              <a:t>(integrazione del valore reale)</a:t>
            </a:r>
            <a:endParaRPr lang="en-GB" sz="2800" dirty="0">
              <a:solidFill>
                <a:srgbClr val="E96751"/>
              </a:solidFill>
            </a:endParaRPr>
          </a:p>
        </p:txBody>
      </p:sp>
      <p:cxnSp>
        <p:nvCxnSpPr>
          <p:cNvPr id="2" name="Straight Connector 1">
            <a:extLst>
              <a:ext uri="{FF2B5EF4-FFF2-40B4-BE49-F238E27FC236}">
                <a16:creationId xmlns:a16="http://schemas.microsoft.com/office/drawing/2014/main" id="{448DF97A-2D90-4F0B-FBD7-BA72AE6472A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C7498581-FA80-2674-934B-BB207C220DD4}"/>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0065F60B-F5DC-F9A8-6D86-2F42732F43D0}"/>
              </a:ext>
            </a:extLst>
          </p:cNvPr>
          <p:cNvSpPr/>
          <p:nvPr/>
        </p:nvSpPr>
        <p:spPr>
          <a:xfrm>
            <a:off x="1531042" y="1836191"/>
            <a:ext cx="9882026" cy="135466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D3AC55CE-D8A9-63D0-C919-310B3C5D822A}"/>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solidFill>
                <a:srgbClr val="E96751"/>
              </a:solidFill>
            </a:endParaRPr>
          </a:p>
        </p:txBody>
      </p:sp>
      <p:sp>
        <p:nvSpPr>
          <p:cNvPr id="12" name="Freeform: Shape 11">
            <a:extLst>
              <a:ext uri="{FF2B5EF4-FFF2-40B4-BE49-F238E27FC236}">
                <a16:creationId xmlns:a16="http://schemas.microsoft.com/office/drawing/2014/main" id="{F8536B0F-1EEE-2DDE-81B1-BF835456F6AF}"/>
              </a:ext>
            </a:extLst>
          </p:cNvPr>
          <p:cNvSpPr/>
          <p:nvPr/>
        </p:nvSpPr>
        <p:spPr>
          <a:xfrm>
            <a:off x="1924980" y="3471333"/>
            <a:ext cx="9488088" cy="1361052"/>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A43987BA-7DAF-B486-DD0F-FA86D2C998CA}"/>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2766D5F-B1D3-B2C4-523D-8A6D0B300C06}"/>
              </a:ext>
            </a:extLst>
          </p:cNvPr>
          <p:cNvSpPr/>
          <p:nvPr/>
        </p:nvSpPr>
        <p:spPr>
          <a:xfrm>
            <a:off x="1531042" y="5112861"/>
            <a:ext cx="9882026" cy="133873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CD8C5385-68CA-49D0-2BED-8A26C2AFA034}"/>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DBAC62BB-7C67-EC19-B95E-56F7F517E84F}"/>
              </a:ext>
            </a:extLst>
          </p:cNvPr>
          <p:cNvSpPr>
            <a:spLocks noGrp="1"/>
          </p:cNvSpPr>
          <p:nvPr>
            <p:ph type="body" sz="quarter" idx="18"/>
          </p:nvPr>
        </p:nvSpPr>
        <p:spPr>
          <a:xfrm>
            <a:off x="2339609" y="2110656"/>
            <a:ext cx="8942225" cy="901809"/>
          </a:xfrm>
        </p:spPr>
        <p:txBody>
          <a:bodyPr anchor="ctr"/>
          <a:lstStyle/>
          <a:p>
            <a:pPr marL="0" indent="0"/>
            <a:r>
              <a:rPr lang="en-US" sz="2200" b="1" dirty="0">
                <a:solidFill>
                  <a:schemeClr val="bg1"/>
                </a:solidFill>
              </a:rPr>
              <a:t>Prodotti artigianali locali: </a:t>
            </a:r>
            <a:r>
              <a:rPr lang="en-US" sz="2200" dirty="0">
                <a:solidFill>
                  <a:schemeClr val="bg1"/>
                </a:solidFill>
              </a:rPr>
              <a:t>saponi fatti a mano (6 €), cesti intrecciati (20 €) o ceramiche (35 €). Allestite un piccolo espositore in un'area comune o inserite un link a un negozio online. </a:t>
            </a:r>
            <a:r>
              <a:rPr lang="en-US" sz="2200" b="1" dirty="0">
                <a:solidFill>
                  <a:schemeClr val="bg1"/>
                </a:solidFill>
              </a:rPr>
              <a:t>Valore: </a:t>
            </a:r>
            <a:r>
              <a:rPr lang="en-US" sz="2200" dirty="0">
                <a:solidFill>
                  <a:schemeClr val="bg1"/>
                </a:solidFill>
              </a:rPr>
              <a:t>sostiene i produttori locali e offre agli ospiti un ricordo tangibile.</a:t>
            </a:r>
          </a:p>
        </p:txBody>
      </p:sp>
      <p:sp>
        <p:nvSpPr>
          <p:cNvPr id="17" name="Text Placeholder 4">
            <a:extLst>
              <a:ext uri="{FF2B5EF4-FFF2-40B4-BE49-F238E27FC236}">
                <a16:creationId xmlns:a16="http://schemas.microsoft.com/office/drawing/2014/main" id="{F228C2B0-B6DE-5F83-3A8A-3C6B6EF8245D}"/>
              </a:ext>
            </a:extLst>
          </p:cNvPr>
          <p:cNvSpPr txBox="1">
            <a:spLocks/>
          </p:cNvSpPr>
          <p:nvPr/>
        </p:nvSpPr>
        <p:spPr>
          <a:xfrm>
            <a:off x="2339608" y="5323360"/>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Ricariche di prodotti da bagno ecologici: </a:t>
            </a:r>
            <a:r>
              <a:rPr lang="en-US" sz="2200" dirty="0">
                <a:solidFill>
                  <a:schemeClr val="bg1"/>
                </a:solidFill>
              </a:rPr>
              <a:t>ricarica da 8 € di shampoo, balsamo o crema solare ecologici. Utilizza una stazione di ricarica nell'area comune o nel bagno del cottage.</a:t>
            </a:r>
            <a:r>
              <a:rPr lang="en-US" sz="2200" b="1" dirty="0">
                <a:solidFill>
                  <a:schemeClr val="bg1"/>
                </a:solidFill>
              </a:rPr>
              <a:t> </a:t>
            </a:r>
          </a:p>
          <a:p>
            <a:pPr marL="0" indent="0"/>
            <a:r>
              <a:rPr lang="en-US" sz="2200" b="1" dirty="0">
                <a:solidFill>
                  <a:schemeClr val="bg1"/>
                </a:solidFill>
              </a:rPr>
              <a:t>Valore: </a:t>
            </a:r>
            <a:r>
              <a:rPr lang="en-US" sz="2200" dirty="0">
                <a:solidFill>
                  <a:schemeClr val="bg1"/>
                </a:solidFill>
              </a:rPr>
              <a:t>incoraggia la sostenibilità e attira </a:t>
            </a:r>
            <a:r>
              <a:rPr lang="en-US" sz="2200" dirty="0" err="1">
                <a:solidFill>
                  <a:schemeClr val="bg1"/>
                </a:solidFill>
              </a:rPr>
              <a:t>i viaggiatori</a:t>
            </a:r>
            <a:r>
              <a:rPr lang="en-US" sz="2200" dirty="0">
                <a:solidFill>
                  <a:schemeClr val="bg1"/>
                </a:solidFill>
              </a:rPr>
              <a:t> consapevoli.</a:t>
            </a:r>
          </a:p>
        </p:txBody>
      </p:sp>
      <p:sp>
        <p:nvSpPr>
          <p:cNvPr id="19" name="Text Placeholder 4">
            <a:extLst>
              <a:ext uri="{FF2B5EF4-FFF2-40B4-BE49-F238E27FC236}">
                <a16:creationId xmlns:a16="http://schemas.microsoft.com/office/drawing/2014/main" id="{7152E03A-68A6-AEB3-8091-44942507A1E4}"/>
              </a:ext>
            </a:extLst>
          </p:cNvPr>
          <p:cNvSpPr txBox="1">
            <a:spLocks/>
          </p:cNvSpPr>
          <p:nvPr/>
        </p:nvSpPr>
        <p:spPr>
          <a:xfrm>
            <a:off x="2710832" y="3703009"/>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Souvenir con marchio: </a:t>
            </a:r>
            <a:r>
              <a:rPr lang="en-US" sz="2200" dirty="0">
                <a:solidFill>
                  <a:schemeClr val="bg1"/>
                </a:solidFill>
              </a:rPr>
              <a:t>tazze "Wild Atlantic Hideaway" (12 €) o borse di tela (10 €). Vendita tramite sistema di pagamento self-checkout o codice QR.</a:t>
            </a:r>
            <a:r>
              <a:rPr lang="en-US" sz="2200" b="1" dirty="0">
                <a:solidFill>
                  <a:schemeClr val="bg1"/>
                </a:solidFill>
              </a:rPr>
              <a:t> </a:t>
            </a:r>
          </a:p>
          <a:p>
            <a:pPr marL="0" indent="0">
              <a:spcBef>
                <a:spcPts val="0"/>
              </a:spcBef>
            </a:pPr>
            <a:r>
              <a:rPr lang="en-US" sz="2200" b="1" dirty="0">
                <a:solidFill>
                  <a:schemeClr val="bg1"/>
                </a:solidFill>
              </a:rPr>
              <a:t>Valore: </a:t>
            </a:r>
            <a:r>
              <a:rPr lang="en-US" sz="2200" dirty="0">
                <a:solidFill>
                  <a:schemeClr val="bg1"/>
                </a:solidFill>
              </a:rPr>
              <a:t>aumenta la riconoscibilità del marchio e le prenotazioni ripetute.</a:t>
            </a:r>
          </a:p>
        </p:txBody>
      </p:sp>
      <p:pic>
        <p:nvPicPr>
          <p:cNvPr id="5" name="Graphic 4" descr="Bubbles with solid fill">
            <a:extLst>
              <a:ext uri="{FF2B5EF4-FFF2-40B4-BE49-F238E27FC236}">
                <a16:creationId xmlns:a16="http://schemas.microsoft.com/office/drawing/2014/main" id="{7A56039D-F414-08A6-A5E5-EB254BB3CF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461" y="2046799"/>
            <a:ext cx="914400" cy="914400"/>
          </a:xfrm>
          <a:prstGeom prst="rect">
            <a:avLst/>
          </a:prstGeom>
        </p:spPr>
      </p:pic>
      <p:pic>
        <p:nvPicPr>
          <p:cNvPr id="7" name="Graphic 6" descr="Home1 with solid fill">
            <a:extLst>
              <a:ext uri="{FF2B5EF4-FFF2-40B4-BE49-F238E27FC236}">
                <a16:creationId xmlns:a16="http://schemas.microsoft.com/office/drawing/2014/main" id="{C5563730-699A-183B-93B8-95B16E63DB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3616" y="3553397"/>
            <a:ext cx="914400" cy="914400"/>
          </a:xfrm>
          <a:prstGeom prst="rect">
            <a:avLst/>
          </a:prstGeom>
        </p:spPr>
      </p:pic>
      <p:pic>
        <p:nvPicPr>
          <p:cNvPr id="18" name="Graphic 17" descr="Sustainability with solid fill">
            <a:extLst>
              <a:ext uri="{FF2B5EF4-FFF2-40B4-BE49-F238E27FC236}">
                <a16:creationId xmlns:a16="http://schemas.microsoft.com/office/drawing/2014/main" id="{A63D6202-7E39-79E9-09F4-DE0C679B9C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5653" y="5304309"/>
            <a:ext cx="914400" cy="914400"/>
          </a:xfrm>
          <a:prstGeom prst="rect">
            <a:avLst/>
          </a:prstGeom>
        </p:spPr>
      </p:pic>
    </p:spTree>
    <p:extLst>
      <p:ext uri="{BB962C8B-B14F-4D97-AF65-F5344CB8AC3E}">
        <p14:creationId xmlns:p14="http://schemas.microsoft.com/office/powerpoint/2010/main" val="509130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3079A-DA56-79D9-4A33-D5205EAD88B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7E2938-171D-1AFF-4E75-F7A01A1EEAD8}"/>
              </a:ext>
            </a:extLst>
          </p:cNvPr>
          <p:cNvSpPr>
            <a:spLocks noGrp="1"/>
          </p:cNvSpPr>
          <p:nvPr>
            <p:ph type="body" sz="quarter" idx="16"/>
          </p:nvPr>
        </p:nvSpPr>
        <p:spPr>
          <a:xfrm>
            <a:off x="4443301" y="492281"/>
            <a:ext cx="7073678" cy="803654"/>
          </a:xfrm>
        </p:spPr>
        <p:txBody>
          <a:bodyPr/>
          <a:lstStyle/>
          <a:p>
            <a:r>
              <a:rPr lang="en-IE" dirty="0"/>
              <a:t>Determina le notti disponibili </a:t>
            </a:r>
          </a:p>
          <a:p>
            <a:r>
              <a:rPr lang="en-IE" sz="2400" b="0" i="1" dirty="0">
                <a:solidFill>
                  <a:srgbClr val="E96751"/>
                </a:solidFill>
              </a:rPr>
              <a:t>(Capacità di prenotazione)</a:t>
            </a:r>
          </a:p>
        </p:txBody>
      </p:sp>
      <p:sp>
        <p:nvSpPr>
          <p:cNvPr id="7" name="Text Placeholder 6">
            <a:extLst>
              <a:ext uri="{FF2B5EF4-FFF2-40B4-BE49-F238E27FC236}">
                <a16:creationId xmlns:a16="http://schemas.microsoft.com/office/drawing/2014/main" id="{EC461E26-DB06-B920-5DBD-C28F18E6769F}"/>
              </a:ext>
            </a:extLst>
          </p:cNvPr>
          <p:cNvSpPr>
            <a:spLocks noGrp="1"/>
          </p:cNvSpPr>
          <p:nvPr>
            <p:ph type="body" sz="quarter" idx="21"/>
          </p:nvPr>
        </p:nvSpPr>
        <p:spPr>
          <a:xfrm>
            <a:off x="4443301" y="1601240"/>
            <a:ext cx="6925929" cy="4530541"/>
          </a:xfrm>
        </p:spPr>
        <p:txBody>
          <a:bodyPr/>
          <a:lstStyle/>
          <a:p>
            <a:pPr>
              <a:spcAft>
                <a:spcPts val="1200"/>
              </a:spcAft>
            </a:pPr>
            <a:r>
              <a:rPr lang="en-IE" sz="2400" dirty="0"/>
              <a:t>Ora, considera </a:t>
            </a:r>
            <a:r>
              <a:rPr lang="en-IE" sz="2400" b="1" dirty="0"/>
              <a:t>quante notti hai a disposizione per la vendita in un anno</a:t>
            </a:r>
            <a:r>
              <a:rPr lang="en-IE" sz="2400" dirty="0"/>
              <a:t>. Ci sono 365 giorni, ma le tue camere saranno disponibili per tutti i 365? </a:t>
            </a:r>
          </a:p>
          <a:p>
            <a:pPr>
              <a:spcAft>
                <a:spcPts val="1200"/>
              </a:spcAft>
            </a:pPr>
            <a:r>
              <a:rPr lang="en-IE" sz="2400" dirty="0"/>
              <a:t>Forse chiudi per </a:t>
            </a:r>
            <a:r>
              <a:rPr lang="en-IE" sz="2400" b="1" dirty="0"/>
              <a:t>manutenzione</a:t>
            </a:r>
            <a:r>
              <a:rPr lang="en-IE" sz="2400" dirty="0"/>
              <a:t>, o riservi alcuni giorni per </a:t>
            </a:r>
            <a:r>
              <a:rPr lang="en-IE" sz="2400" b="1" dirty="0"/>
              <a:t>uso personale </a:t>
            </a:r>
            <a:r>
              <a:rPr lang="en-IE" sz="2400" dirty="0"/>
              <a:t>se si tratta di una casa vacanze di famiglia, o forse sai semplicemente che non ci sarà domanda durante tutto l'anno. </a:t>
            </a:r>
          </a:p>
          <a:p>
            <a:pPr>
              <a:spcAft>
                <a:spcPts val="1200"/>
              </a:spcAft>
            </a:pPr>
            <a:r>
              <a:rPr lang="en-IE" sz="2400" dirty="0"/>
              <a:t>Il calcolo di questa "capacità" fissa un limite massimo al numero di notti prenotabili. </a:t>
            </a:r>
          </a:p>
          <a:p>
            <a:pPr>
              <a:spcAft>
                <a:spcPts val="1200"/>
              </a:spcAft>
            </a:pPr>
            <a:endParaRPr lang="en-IE" sz="2400" dirty="0"/>
          </a:p>
        </p:txBody>
      </p:sp>
      <p:sp>
        <p:nvSpPr>
          <p:cNvPr id="5" name="Text Placeholder 4">
            <a:extLst>
              <a:ext uri="{FF2B5EF4-FFF2-40B4-BE49-F238E27FC236}">
                <a16:creationId xmlns:a16="http://schemas.microsoft.com/office/drawing/2014/main" id="{5CA9F16B-69BD-04F9-2DA5-61F2B3469476}"/>
              </a:ext>
            </a:extLst>
          </p:cNvPr>
          <p:cNvSpPr>
            <a:spLocks noGrp="1"/>
          </p:cNvSpPr>
          <p:nvPr>
            <p:ph type="body" sz="quarter" idx="18"/>
          </p:nvPr>
        </p:nvSpPr>
        <p:spPr/>
        <p:txBody>
          <a:bodyPr/>
          <a:lstStyle/>
          <a:p>
            <a:r>
              <a:rPr lang="en-IE" b="0" dirty="0"/>
              <a:t>Capacità di prenotazione</a:t>
            </a:r>
          </a:p>
        </p:txBody>
      </p:sp>
      <p:sp>
        <p:nvSpPr>
          <p:cNvPr id="2" name="Text Placeholder 5">
            <a:extLst>
              <a:ext uri="{FF2B5EF4-FFF2-40B4-BE49-F238E27FC236}">
                <a16:creationId xmlns:a16="http://schemas.microsoft.com/office/drawing/2014/main" id="{EAE7ED3C-781A-F7C0-91B6-A105C548565A}"/>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Determina le notti disponibili</a:t>
            </a:r>
          </a:p>
          <a:p>
            <a:endParaRPr lang="en-IE" dirty="0"/>
          </a:p>
        </p:txBody>
      </p:sp>
      <p:grpSp>
        <p:nvGrpSpPr>
          <p:cNvPr id="3" name="Group 2">
            <a:extLst>
              <a:ext uri="{FF2B5EF4-FFF2-40B4-BE49-F238E27FC236}">
                <a16:creationId xmlns:a16="http://schemas.microsoft.com/office/drawing/2014/main" id="{96221A65-E855-D82B-805F-D382C85E8DCF}"/>
              </a:ext>
            </a:extLst>
          </p:cNvPr>
          <p:cNvGrpSpPr/>
          <p:nvPr/>
        </p:nvGrpSpPr>
        <p:grpSpPr>
          <a:xfrm>
            <a:off x="10976005" y="186976"/>
            <a:ext cx="1081945" cy="1011723"/>
            <a:chOff x="1016000" y="1137920"/>
            <a:chExt cx="1016000" cy="1016000"/>
          </a:xfrm>
        </p:grpSpPr>
        <p:sp>
          <p:nvSpPr>
            <p:cNvPr id="6" name="Oval 5">
              <a:extLst>
                <a:ext uri="{FF2B5EF4-FFF2-40B4-BE49-F238E27FC236}">
                  <a16:creationId xmlns:a16="http://schemas.microsoft.com/office/drawing/2014/main" id="{63BFC63F-A7A6-07BB-0AF8-B875765C776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8A4BEC0-4458-C826-94CD-8233479B4DE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9</a:t>
              </a:r>
            </a:p>
          </p:txBody>
        </p:sp>
      </p:grpSp>
    </p:spTree>
    <p:extLst>
      <p:ext uri="{BB962C8B-B14F-4D97-AF65-F5344CB8AC3E}">
        <p14:creationId xmlns:p14="http://schemas.microsoft.com/office/powerpoint/2010/main" val="2642928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0A90C-5735-A562-2547-E75AA81B541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02E9511-DA3C-9853-F9AD-456FB7B92145}"/>
              </a:ext>
            </a:extLst>
          </p:cNvPr>
          <p:cNvSpPr/>
          <p:nvPr/>
        </p:nvSpPr>
        <p:spPr>
          <a:xfrm>
            <a:off x="4295553" y="981075"/>
            <a:ext cx="7486872" cy="573904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A27C09C4-631E-57BA-7F88-52D059FD442E}"/>
              </a:ext>
            </a:extLst>
          </p:cNvPr>
          <p:cNvSpPr>
            <a:spLocks noGrp="1"/>
          </p:cNvSpPr>
          <p:nvPr>
            <p:ph type="body" sz="quarter" idx="16"/>
          </p:nvPr>
        </p:nvSpPr>
        <p:spPr>
          <a:xfrm>
            <a:off x="4295553" y="34144"/>
            <a:ext cx="7221426" cy="803654"/>
          </a:xfrm>
        </p:spPr>
        <p:txBody>
          <a:bodyPr/>
          <a:lstStyle/>
          <a:p>
            <a:pPr algn="ctr"/>
            <a:r>
              <a:rPr lang="en-IE" dirty="0"/>
              <a:t>Determina le notti disponibili </a:t>
            </a:r>
          </a:p>
          <a:p>
            <a:pPr algn="ctr"/>
            <a:r>
              <a:rPr lang="en-IE" sz="2400" b="0" i="1" dirty="0">
                <a:solidFill>
                  <a:srgbClr val="E96751"/>
                </a:solidFill>
              </a:rPr>
              <a:t>(Capacità di prenotazione)</a:t>
            </a:r>
          </a:p>
        </p:txBody>
      </p:sp>
      <p:sp>
        <p:nvSpPr>
          <p:cNvPr id="7" name="Text Placeholder 6">
            <a:extLst>
              <a:ext uri="{FF2B5EF4-FFF2-40B4-BE49-F238E27FC236}">
                <a16:creationId xmlns:a16="http://schemas.microsoft.com/office/drawing/2014/main" id="{525FB19B-D3FE-C717-3362-2FD00118E750}"/>
              </a:ext>
            </a:extLst>
          </p:cNvPr>
          <p:cNvSpPr>
            <a:spLocks noGrp="1"/>
          </p:cNvSpPr>
          <p:nvPr>
            <p:ph type="body" sz="quarter" idx="21"/>
          </p:nvPr>
        </p:nvSpPr>
        <p:spPr>
          <a:xfrm>
            <a:off x="4657725" y="1163729"/>
            <a:ext cx="6995297" cy="4530541"/>
          </a:xfrm>
        </p:spPr>
        <p:txBody>
          <a:bodyPr/>
          <a:lstStyle/>
          <a:p>
            <a:pPr>
              <a:spcAft>
                <a:spcPts val="600"/>
              </a:spcAft>
            </a:pPr>
            <a:r>
              <a:rPr lang="en-IE" sz="2400" b="1" i="1" dirty="0">
                <a:solidFill>
                  <a:schemeClr val="bg1"/>
                </a:solidFill>
              </a:rPr>
              <a:t>Esempio: </a:t>
            </a:r>
            <a:r>
              <a:rPr lang="en-IE" sz="2000" i="1" dirty="0">
                <a:solidFill>
                  <a:schemeClr val="bg1"/>
                </a:solidFill>
              </a:rPr>
              <a:t>se prevedi di operare tutto l'anno senza chiusure, avrai a disposizione 365 notti. </a:t>
            </a:r>
          </a:p>
          <a:p>
            <a:pPr>
              <a:spcAft>
                <a:spcPts val="600"/>
              </a:spcAft>
            </a:pPr>
            <a:r>
              <a:rPr lang="en-IE" sz="2000" i="1" dirty="0">
                <a:solidFill>
                  <a:schemeClr val="bg1"/>
                </a:solidFill>
              </a:rPr>
              <a:t>Se </a:t>
            </a:r>
            <a:r>
              <a:rPr lang="en-US" sz="2000" i="1" dirty="0">
                <a:solidFill>
                  <a:schemeClr val="bg1"/>
                </a:solidFill>
              </a:rPr>
              <a:t>invece decidi di chiudere per un mese fuori stagione (ad esempio 30 giorni) e prevedi anche circa 15 giorni di manutenzione o chiusure personali, le notti disponibili sono</a:t>
            </a:r>
            <a:r>
              <a:rPr lang="en-IE" sz="2000" i="1" dirty="0">
                <a:solidFill>
                  <a:schemeClr val="bg1"/>
                </a:solidFill>
              </a:rPr>
              <a:t> 365 - 45 =</a:t>
            </a:r>
            <a:r>
              <a:rPr lang="en-IE" sz="2000" b="1" i="1" dirty="0">
                <a:solidFill>
                  <a:schemeClr val="bg1"/>
                </a:solidFill>
              </a:rPr>
              <a:t> 320 notti </a:t>
            </a:r>
            <a:r>
              <a:rPr lang="en-IE" sz="2000" i="1" dirty="0">
                <a:solidFill>
                  <a:schemeClr val="bg1"/>
                </a:solidFill>
              </a:rPr>
              <a:t>in un anno.</a:t>
            </a:r>
            <a:r>
              <a:rPr lang="en-IE" sz="2000" dirty="0">
                <a:solidFill>
                  <a:schemeClr val="bg1"/>
                </a:solidFill>
              </a:rPr>
              <a:t> </a:t>
            </a:r>
          </a:p>
          <a:p>
            <a:pPr>
              <a:spcAft>
                <a:spcPts val="600"/>
              </a:spcAft>
            </a:pPr>
            <a:r>
              <a:rPr lang="en-IE" sz="2000" dirty="0">
                <a:solidFill>
                  <a:schemeClr val="bg1"/>
                </a:solidFill>
              </a:rPr>
              <a:t>Nel contesto alberghiero, se disponi di più camere, dovrai moltiplicare per il numero di camere (ad esempio, una camera × 320 notti = 320 pernottamenti; se hai 5 camere, allora 5 × 320 = 1.600 pernottamenti disponibili). </a:t>
            </a:r>
          </a:p>
          <a:p>
            <a:pPr>
              <a:spcAft>
                <a:spcPts val="600"/>
              </a:spcAft>
            </a:pPr>
            <a:r>
              <a:rPr lang="en-IE" sz="2000" dirty="0">
                <a:solidFill>
                  <a:schemeClr val="bg1"/>
                </a:solidFill>
              </a:rPr>
              <a:t>Il </a:t>
            </a:r>
            <a:r>
              <a:rPr lang="en-US" sz="2000" b="1" dirty="0">
                <a:solidFill>
                  <a:schemeClr val="bg1"/>
                </a:solidFill>
              </a:rPr>
              <a:t>numero di notti disponibili è utile per mettere </a:t>
            </a:r>
            <a:r>
              <a:rPr lang="en-IE" sz="2000" dirty="0">
                <a:solidFill>
                  <a:schemeClr val="bg1"/>
                </a:solidFill>
              </a:rPr>
              <a:t>in prospettiva il tuo obiettivo di pareggio: è davvero fattibile prenotare così tante notti? Inoltre, questo dato viene utilizzato nei calcoli di occupazione successivi. In sostanza, si tratta del tuo inventario di notti che </a:t>
            </a:r>
            <a:r>
              <a:rPr lang="en-IE" sz="2000" i="1" dirty="0">
                <a:solidFill>
                  <a:schemeClr val="bg1"/>
                </a:solidFill>
              </a:rPr>
              <a:t>puoi </a:t>
            </a:r>
            <a:r>
              <a:rPr lang="en-IE" sz="2000" dirty="0">
                <a:solidFill>
                  <a:schemeClr val="bg1"/>
                </a:solidFill>
              </a:rPr>
              <a:t>vendere in condizioni ideali.</a:t>
            </a:r>
          </a:p>
        </p:txBody>
      </p:sp>
      <p:sp>
        <p:nvSpPr>
          <p:cNvPr id="5" name="Text Placeholder 4">
            <a:extLst>
              <a:ext uri="{FF2B5EF4-FFF2-40B4-BE49-F238E27FC236}">
                <a16:creationId xmlns:a16="http://schemas.microsoft.com/office/drawing/2014/main" id="{575AD0F7-DB2C-B040-C52B-BE335042DF95}"/>
              </a:ext>
            </a:extLst>
          </p:cNvPr>
          <p:cNvSpPr>
            <a:spLocks noGrp="1"/>
          </p:cNvSpPr>
          <p:nvPr>
            <p:ph type="body" sz="quarter" idx="18"/>
          </p:nvPr>
        </p:nvSpPr>
        <p:spPr/>
        <p:txBody>
          <a:bodyPr/>
          <a:lstStyle/>
          <a:p>
            <a:r>
              <a:rPr lang="en-IE" b="0" dirty="0"/>
              <a:t>Capacità di prenotazione</a:t>
            </a:r>
          </a:p>
        </p:txBody>
      </p:sp>
      <p:sp>
        <p:nvSpPr>
          <p:cNvPr id="2" name="Text Placeholder 5">
            <a:extLst>
              <a:ext uri="{FF2B5EF4-FFF2-40B4-BE49-F238E27FC236}">
                <a16:creationId xmlns:a16="http://schemas.microsoft.com/office/drawing/2014/main" id="{572DB7A3-CCEF-83E5-C553-DA85842A2A9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Determinare le notti disponibili</a:t>
            </a:r>
          </a:p>
          <a:p>
            <a:endParaRPr lang="en-IE" dirty="0"/>
          </a:p>
        </p:txBody>
      </p:sp>
    </p:spTree>
    <p:extLst>
      <p:ext uri="{BB962C8B-B14F-4D97-AF65-F5344CB8AC3E}">
        <p14:creationId xmlns:p14="http://schemas.microsoft.com/office/powerpoint/2010/main" val="1438653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9901D-DCED-735E-75BD-0622954FA9EE}"/>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4A7B16-67C6-AEE1-31CC-6EA5B2D95662}"/>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518E112-EC3C-7CC3-9335-CE1428493DC4}"/>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65142F0-5904-535C-5968-52EAFC563473}"/>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Numero di notti disponibili </a:t>
            </a:r>
          </a:p>
        </p:txBody>
      </p:sp>
      <p:cxnSp>
        <p:nvCxnSpPr>
          <p:cNvPr id="2" name="Straight Connector 1">
            <a:extLst>
              <a:ext uri="{FF2B5EF4-FFF2-40B4-BE49-F238E27FC236}">
                <a16:creationId xmlns:a16="http://schemas.microsoft.com/office/drawing/2014/main" id="{7BBD7333-6303-2D2D-6289-E022D94897AB}"/>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E79E9E2-0D52-D860-C1B6-3D506AC79286}"/>
              </a:ext>
            </a:extLst>
          </p:cNvPr>
          <p:cNvSpPr>
            <a:spLocks noGrp="1"/>
          </p:cNvSpPr>
          <p:nvPr>
            <p:ph type="body" sz="quarter" idx="18"/>
          </p:nvPr>
        </p:nvSpPr>
        <p:spPr>
          <a:xfrm>
            <a:off x="1358576" y="1034204"/>
            <a:ext cx="9954728" cy="803653"/>
          </a:xfrm>
        </p:spPr>
        <p:txBody>
          <a:bodyPr/>
          <a:lstStyle/>
          <a:p>
            <a:pPr marL="0" indent="0">
              <a:spcAft>
                <a:spcPts val="600"/>
              </a:spcAft>
            </a:pPr>
            <a:r>
              <a:rPr lang="en-US" b="1" dirty="0">
                <a:solidFill>
                  <a:srgbClr val="E96751"/>
                </a:solidFill>
              </a:rPr>
              <a:t>Esempio. </a:t>
            </a:r>
            <a:r>
              <a:rPr lang="en-US" sz="2200" dirty="0">
                <a:solidFill>
                  <a:srgbClr val="595959"/>
                </a:solidFill>
              </a:rPr>
              <a:t>Determina il </a:t>
            </a:r>
            <a:r>
              <a:rPr lang="en-IE" sz="2200" dirty="0">
                <a:solidFill>
                  <a:srgbClr val="595959"/>
                </a:solidFill>
              </a:rPr>
              <a:t>numero di notti disponibili all'anno. Supponiamo che la tua attività sia aperta tutto l'anno, 365 notti. </a:t>
            </a:r>
            <a:r>
              <a:rPr lang="en-US" sz="2200" dirty="0">
                <a:solidFill>
                  <a:srgbClr val="595959"/>
                </a:solidFill>
              </a:rPr>
              <a:t>(Puoi modificare questo dato se la tua attività è stagionale, ad esempio 300 notti, 250, ecc.)</a:t>
            </a:r>
            <a:endParaRPr lang="en-US" sz="2200" i="1" dirty="0">
              <a:solidFill>
                <a:srgbClr val="595959"/>
              </a:solidFill>
            </a:endParaRPr>
          </a:p>
        </p:txBody>
      </p:sp>
      <p:sp>
        <p:nvSpPr>
          <p:cNvPr id="21" name="Text Placeholder 5">
            <a:extLst>
              <a:ext uri="{FF2B5EF4-FFF2-40B4-BE49-F238E27FC236}">
                <a16:creationId xmlns:a16="http://schemas.microsoft.com/office/drawing/2014/main" id="{D3B287A6-9B3B-19C2-C6B1-C809F20B4149}"/>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Notti disponibili </a:t>
            </a:r>
            <a:r>
              <a:rPr lang="en-US" dirty="0">
                <a:solidFill>
                  <a:schemeClr val="bg1"/>
                </a:solidFill>
              </a:rPr>
              <a:t>= Notti totali in un anno – Notti bloccate dal proprietario – Giorni di manutenzione – Chiusure stagionali</a:t>
            </a:r>
          </a:p>
        </p:txBody>
      </p:sp>
      <p:sp>
        <p:nvSpPr>
          <p:cNvPr id="26" name="Flowchart: Alternate Process 25">
            <a:extLst>
              <a:ext uri="{FF2B5EF4-FFF2-40B4-BE49-F238E27FC236}">
                <a16:creationId xmlns:a16="http://schemas.microsoft.com/office/drawing/2014/main" id="{0CD0B302-3C50-8B18-3798-D09675EEC1BB}"/>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40C56929-BA02-0114-971E-FFCE6AEB31A4}"/>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01AF503B-2D57-4689-6C52-274ADA79682E}"/>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90E8030A-47B2-7872-4598-60F4593FF889}"/>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000" dirty="0">
                <a:solidFill>
                  <a:srgbClr val="595959"/>
                </a:solidFill>
              </a:rPr>
              <a:t>Questo numero è essenziale per calcolare tassi di occupazione realistici. Ti aiuta a proiettare il massimo ricavo e a comprendere i limiti operativi. Utilizzerai questa cifra nell'analisi del punto di pareggio e nella pianificazione dei ricavi.</a:t>
            </a:r>
          </a:p>
          <a:p>
            <a:pPr marL="0" indent="0">
              <a:lnSpc>
                <a:spcPct val="100000"/>
              </a:lnSpc>
              <a:spcBef>
                <a:spcPts val="0"/>
              </a:spcBef>
              <a:spcAft>
                <a:spcPts val="600"/>
              </a:spcAft>
            </a:pPr>
            <a:r>
              <a:rPr lang="en-US" sz="2000" b="1" dirty="0">
                <a:solidFill>
                  <a:srgbClr val="494949"/>
                </a:solidFill>
              </a:rPr>
              <a:t> </a:t>
            </a:r>
            <a:endParaRPr lang="en-US" sz="2000" dirty="0">
              <a:solidFill>
                <a:srgbClr val="494949"/>
              </a:solidFill>
            </a:endParaRPr>
          </a:p>
        </p:txBody>
      </p:sp>
      <p:graphicFrame>
        <p:nvGraphicFramePr>
          <p:cNvPr id="8" name="Table 7">
            <a:extLst>
              <a:ext uri="{FF2B5EF4-FFF2-40B4-BE49-F238E27FC236}">
                <a16:creationId xmlns:a16="http://schemas.microsoft.com/office/drawing/2014/main" id="{7658B31A-F217-5534-3CB6-A52FFDC90BF8}"/>
              </a:ext>
            </a:extLst>
          </p:cNvPr>
          <p:cNvGraphicFramePr>
            <a:graphicFrameLocks noGrp="1"/>
          </p:cNvGraphicFramePr>
          <p:nvPr>
            <p:extLst>
              <p:ext uri="{D42A27DB-BD31-4B8C-83A1-F6EECF244321}">
                <p14:modId xmlns:p14="http://schemas.microsoft.com/office/powerpoint/2010/main" val="694256247"/>
              </p:ext>
            </p:extLst>
          </p:nvPr>
        </p:nvGraphicFramePr>
        <p:xfrm>
          <a:off x="2058123" y="4372692"/>
          <a:ext cx="8608418" cy="2651760"/>
        </p:xfrm>
        <a:graphic>
          <a:graphicData uri="http://schemas.openxmlformats.org/drawingml/2006/table">
            <a:tbl>
              <a:tblPr/>
              <a:tblGrid>
                <a:gridCol w="4304209">
                  <a:extLst>
                    <a:ext uri="{9D8B030D-6E8A-4147-A177-3AD203B41FA5}">
                      <a16:colId xmlns:a16="http://schemas.microsoft.com/office/drawing/2014/main" val="3346008039"/>
                    </a:ext>
                  </a:extLst>
                </a:gridCol>
                <a:gridCol w="430420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Totale notti in un anno</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Utilizzo da parte del proprietario (ad esempio, vacanze, soggiorni personali)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Giorni di manutenzione programmata (ad es. pulizie approfondite, riparazioni)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Chiusure fuori stagione (ad es. chiuso da gennaio a febbraio)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Notti disponibili</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a:t>
                      </a:r>
                      <a:r>
                        <a:rPr lang="en-US" b="1" dirty="0">
                          <a:solidFill>
                            <a:schemeClr val="bg1"/>
                          </a:solidFill>
                        </a:rPr>
                        <a:t> 280 notti</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spTree>
    <p:extLst>
      <p:ext uri="{BB962C8B-B14F-4D97-AF65-F5344CB8AC3E}">
        <p14:creationId xmlns:p14="http://schemas.microsoft.com/office/powerpoint/2010/main" val="3383503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741945-7631-6FCC-91D8-E7A959CBFD31}"/>
              </a:ext>
            </a:extLst>
          </p:cNvPr>
          <p:cNvSpPr>
            <a:spLocks noGrp="1"/>
          </p:cNvSpPr>
          <p:nvPr>
            <p:ph type="body" sz="quarter" idx="16"/>
          </p:nvPr>
        </p:nvSpPr>
        <p:spPr>
          <a:xfrm>
            <a:off x="672370" y="188326"/>
            <a:ext cx="10614687" cy="803654"/>
          </a:xfrm>
        </p:spPr>
        <p:txBody>
          <a:bodyPr/>
          <a:lstStyle/>
          <a:p>
            <a:r>
              <a:rPr lang="en-IE" sz="2800" dirty="0">
                <a:solidFill>
                  <a:srgbClr val="E96751"/>
                </a:solidFill>
              </a:rPr>
              <a:t>Tabella delle entrate campione </a:t>
            </a:r>
            <a:r>
              <a:rPr lang="en-IE" sz="2400" b="0" dirty="0">
                <a:solidFill>
                  <a:srgbClr val="418D8F"/>
                </a:solidFill>
              </a:rPr>
              <a:t>(calcolo primario e secondario)</a:t>
            </a:r>
          </a:p>
        </p:txBody>
      </p:sp>
      <p:graphicFrame>
        <p:nvGraphicFramePr>
          <p:cNvPr id="4" name="Table 3">
            <a:extLst>
              <a:ext uri="{FF2B5EF4-FFF2-40B4-BE49-F238E27FC236}">
                <a16:creationId xmlns:a16="http://schemas.microsoft.com/office/drawing/2014/main" id="{8FF327AB-6510-CF8C-FB59-D3FFC9F84FB7}"/>
              </a:ext>
            </a:extLst>
          </p:cNvPr>
          <p:cNvGraphicFramePr>
            <a:graphicFrameLocks noGrp="1"/>
          </p:cNvGraphicFramePr>
          <p:nvPr>
            <p:extLst>
              <p:ext uri="{D42A27DB-BD31-4B8C-83A1-F6EECF244321}">
                <p14:modId xmlns:p14="http://schemas.microsoft.com/office/powerpoint/2010/main" val="4218198393"/>
              </p:ext>
            </p:extLst>
          </p:nvPr>
        </p:nvGraphicFramePr>
        <p:xfrm>
          <a:off x="746652" y="643162"/>
          <a:ext cx="10698695" cy="7672432"/>
        </p:xfrm>
        <a:graphic>
          <a:graphicData uri="http://schemas.openxmlformats.org/drawingml/2006/table">
            <a:tbl>
              <a:tblPr/>
              <a:tblGrid>
                <a:gridCol w="1528385">
                  <a:extLst>
                    <a:ext uri="{9D8B030D-6E8A-4147-A177-3AD203B41FA5}">
                      <a16:colId xmlns:a16="http://schemas.microsoft.com/office/drawing/2014/main" val="2829827051"/>
                    </a:ext>
                  </a:extLst>
                </a:gridCol>
                <a:gridCol w="1528385">
                  <a:extLst>
                    <a:ext uri="{9D8B030D-6E8A-4147-A177-3AD203B41FA5}">
                      <a16:colId xmlns:a16="http://schemas.microsoft.com/office/drawing/2014/main" val="2904220173"/>
                    </a:ext>
                  </a:extLst>
                </a:gridCol>
                <a:gridCol w="1528385">
                  <a:extLst>
                    <a:ext uri="{9D8B030D-6E8A-4147-A177-3AD203B41FA5}">
                      <a16:colId xmlns:a16="http://schemas.microsoft.com/office/drawing/2014/main" val="1524955550"/>
                    </a:ext>
                  </a:extLst>
                </a:gridCol>
                <a:gridCol w="1528385">
                  <a:extLst>
                    <a:ext uri="{9D8B030D-6E8A-4147-A177-3AD203B41FA5}">
                      <a16:colId xmlns:a16="http://schemas.microsoft.com/office/drawing/2014/main" val="1594532226"/>
                    </a:ext>
                  </a:extLst>
                </a:gridCol>
                <a:gridCol w="1528385">
                  <a:extLst>
                    <a:ext uri="{9D8B030D-6E8A-4147-A177-3AD203B41FA5}">
                      <a16:colId xmlns:a16="http://schemas.microsoft.com/office/drawing/2014/main" val="3417630123"/>
                    </a:ext>
                  </a:extLst>
                </a:gridCol>
                <a:gridCol w="1528385">
                  <a:extLst>
                    <a:ext uri="{9D8B030D-6E8A-4147-A177-3AD203B41FA5}">
                      <a16:colId xmlns:a16="http://schemas.microsoft.com/office/drawing/2014/main" val="401659906"/>
                    </a:ext>
                  </a:extLst>
                </a:gridCol>
                <a:gridCol w="1528385">
                  <a:extLst>
                    <a:ext uri="{9D8B030D-6E8A-4147-A177-3AD203B41FA5}">
                      <a16:colId xmlns:a16="http://schemas.microsoft.com/office/drawing/2014/main" val="2845726333"/>
                    </a:ext>
                  </a:extLst>
                </a:gridCol>
              </a:tblGrid>
              <a:tr h="524258">
                <a:tc>
                  <a:txBody>
                    <a:bodyPr/>
                    <a:lstStyle/>
                    <a:p>
                      <a:pPr>
                        <a:buNone/>
                      </a:pPr>
                      <a:r>
                        <a:rPr lang="en-IE" sz="1800" b="0" dirty="0">
                          <a:solidFill>
                            <a:schemeClr val="bg1"/>
                          </a:solidFill>
                        </a:rPr>
                        <a:t>Tipo di ricavo</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Descrizione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Tariffa/Unità</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Notti o unità disponibili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Occupazione prevista / Vendite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Entrate mensili stimate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Entrate annuali stimate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6919352"/>
                  </a:ext>
                </a:extLst>
              </a:tr>
              <a:tr h="524258">
                <a:tc gridSpan="3">
                  <a:txBody>
                    <a:bodyPr/>
                    <a:lstStyle/>
                    <a:p>
                      <a:pPr algn="ctr">
                        <a:buNone/>
                      </a:pPr>
                      <a:r>
                        <a:rPr lang="en-IE" sz="1800" b="1" dirty="0">
                          <a:solidFill>
                            <a:schemeClr val="bg1"/>
                          </a:solidFill>
                        </a:rPr>
                        <a:t>Fonti di reddito primarie</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5719751"/>
                  </a:ext>
                </a:extLst>
              </a:tr>
              <a:tr h="524258">
                <a:tc>
                  <a:txBody>
                    <a:bodyPr/>
                    <a:lstStyle/>
                    <a:p>
                      <a:pPr>
                        <a:buNone/>
                      </a:pPr>
                      <a:r>
                        <a:rPr lang="en-IE" sz="1800" b="1" dirty="0">
                          <a:solidFill>
                            <a:srgbClr val="595959"/>
                          </a:solidFill>
                        </a:rPr>
                        <a:t>Tariffa di affitto giornaliera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Entrate principali derivanti dalle prenotazioni degli ospiti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140 € a notte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365 notti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50% (183 notti)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2.562</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25.620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595110"/>
                  </a:ext>
                </a:extLst>
              </a:tr>
              <a:tr h="681535">
                <a:tc>
                  <a:txBody>
                    <a:bodyPr/>
                    <a:lstStyle/>
                    <a:p>
                      <a:pPr>
                        <a:buNone/>
                      </a:pPr>
                      <a:r>
                        <a:rPr lang="en-IE" sz="1800" b="1" dirty="0">
                          <a:solidFill>
                            <a:srgbClr val="595959"/>
                          </a:solidFill>
                        </a:rPr>
                        <a:t>Costo di pulizia (per prenotazione)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Tariffa fissa aggiunta a ogni prenotazione ospite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30 €/prenotazione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183 prenotazioni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100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457</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5.490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7280892"/>
                  </a:ext>
                </a:extLst>
              </a:tr>
              <a:tr h="524258">
                <a:tc gridSpan="3">
                  <a:txBody>
                    <a:bodyPr/>
                    <a:lstStyle/>
                    <a:p>
                      <a:pPr algn="ctr">
                        <a:buNone/>
                      </a:pPr>
                      <a:r>
                        <a:rPr lang="en-IE" sz="1800" b="1" dirty="0">
                          <a:solidFill>
                            <a:schemeClr val="bg1"/>
                          </a:solidFill>
                        </a:rPr>
                        <a:t>Fonti di reddito secondarie</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2422970"/>
                  </a:ext>
                </a:extLst>
              </a:tr>
              <a:tr h="524258">
                <a:tc>
                  <a:txBody>
                    <a:bodyPr/>
                    <a:lstStyle/>
                    <a:p>
                      <a:pPr>
                        <a:buNone/>
                      </a:pPr>
                      <a:r>
                        <a:rPr lang="en-IE" sz="1800" b="1" dirty="0">
                          <a:solidFill>
                            <a:srgbClr val="595959"/>
                          </a:solidFill>
                        </a:rPr>
                        <a:t>Colazione aggiuntiva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Upgrade opzionale per gli ospiti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12 € a persona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183 prenotazioni x 2 ospiti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30% di adesioni (110 vendite)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132</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1.320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7887997"/>
                  </a:ext>
                </a:extLst>
              </a:tr>
              <a:tr h="524258">
                <a:tc>
                  <a:txBody>
                    <a:bodyPr/>
                    <a:lstStyle/>
                    <a:p>
                      <a:pPr>
                        <a:buNone/>
                      </a:pPr>
                      <a:r>
                        <a:rPr lang="en-US" sz="1800" b="1" dirty="0">
                          <a:solidFill>
                            <a:srgbClr val="595959"/>
                          </a:solidFill>
                        </a:rPr>
                        <a:t>Noleggio attrezzature (ad es. biciclette)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Noleggio giornaliero per ospite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15 € al giorno</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100 giorni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Utilizzo del 20% (20 noleggi)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300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7735846"/>
                  </a:ext>
                </a:extLst>
              </a:tr>
              <a:tr h="524258">
                <a:tc>
                  <a:txBody>
                    <a:bodyPr/>
                    <a:lstStyle/>
                    <a:p>
                      <a:pPr>
                        <a:buNone/>
                      </a:pPr>
                      <a:r>
                        <a:rPr lang="en-IE" sz="1800" b="1" dirty="0">
                          <a:solidFill>
                            <a:srgbClr val="595959"/>
                          </a:solidFill>
                        </a:rPr>
                        <a:t>Commissione per prenotazioni di tour locali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Commissione sui referral</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20 €/tour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10 prenotazioni/mese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10% di adesioni (12 tour/mese)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240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2.880</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824257"/>
                  </a:ext>
                </a:extLst>
              </a:tr>
            </a:tbl>
          </a:graphicData>
        </a:graphic>
      </p:graphicFrame>
    </p:spTree>
    <p:extLst>
      <p:ext uri="{BB962C8B-B14F-4D97-AF65-F5344CB8AC3E}">
        <p14:creationId xmlns:p14="http://schemas.microsoft.com/office/powerpoint/2010/main" val="1506712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3E29-9B35-C48D-5573-66E6F7A331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E03175-BCE3-44D9-BD60-59F43EE84F0A}"/>
              </a:ext>
            </a:extLst>
          </p:cNvPr>
          <p:cNvSpPr>
            <a:spLocks noGrp="1"/>
          </p:cNvSpPr>
          <p:nvPr>
            <p:ph type="body" sz="quarter" idx="16"/>
          </p:nvPr>
        </p:nvSpPr>
        <p:spPr>
          <a:xfrm>
            <a:off x="573015" y="1356327"/>
            <a:ext cx="9961635" cy="3066422"/>
          </a:xfrm>
        </p:spPr>
        <p:txBody>
          <a:bodyPr>
            <a:noAutofit/>
          </a:bodyPr>
          <a:lstStyle/>
          <a:p>
            <a:pPr>
              <a:spcAft>
                <a:spcPts val="1200"/>
              </a:spcAft>
            </a:pPr>
            <a:endParaRPr lang="en-US" sz="1000" dirty="0">
              <a:solidFill>
                <a:srgbClr val="595959"/>
              </a:solidFill>
            </a:endParaRPr>
          </a:p>
          <a:p>
            <a:r>
              <a:rPr lang="en-US" sz="2800" b="1" dirty="0">
                <a:solidFill>
                  <a:srgbClr val="E96751"/>
                </a:solidFill>
              </a:rPr>
              <a:t>Sezione 3: </a:t>
            </a:r>
            <a:r>
              <a:rPr lang="en-US" sz="2800" b="1" dirty="0">
                <a:solidFill>
                  <a:srgbClr val="459597"/>
                </a:solidFill>
              </a:rPr>
              <a:t>Conosci le tue fonti di reddito</a:t>
            </a:r>
          </a:p>
          <a:p>
            <a:endParaRPr lang="en-US" sz="2400" b="1" dirty="0">
              <a:solidFill>
                <a:srgbClr val="459597"/>
              </a:solidFill>
            </a:endParaRPr>
          </a:p>
          <a:p>
            <a:pPr marL="342900" indent="-342900">
              <a:buFont typeface="Arial" panose="020B0604020202020204" pitchFamily="34" charset="0"/>
              <a:buChar char="•"/>
            </a:pPr>
            <a:r>
              <a:rPr lang="en-US" sz="2400" b="1" i="1" dirty="0">
                <a:solidFill>
                  <a:srgbClr val="E96751"/>
                </a:solidFill>
              </a:rPr>
              <a:t>Da </a:t>
            </a:r>
            <a:r>
              <a:rPr lang="en-US" sz="2400" i="1" dirty="0">
                <a:solidFill>
                  <a:srgbClr val="E96751"/>
                </a:solidFill>
              </a:rPr>
              <a:t>dove </a:t>
            </a:r>
            <a:r>
              <a:rPr lang="en-US" sz="2400" b="1" i="1" dirty="0">
                <a:solidFill>
                  <a:srgbClr val="E96751"/>
                </a:solidFill>
              </a:rPr>
              <a:t>proviene il</a:t>
            </a:r>
            <a:r>
              <a:rPr lang="en-US" sz="2400" i="1" dirty="0">
                <a:solidFill>
                  <a:srgbClr val="E96751"/>
                </a:solidFill>
              </a:rPr>
              <a:t> tuo </a:t>
            </a:r>
            <a:r>
              <a:rPr lang="en-US" sz="2400" b="1" i="1" dirty="0">
                <a:solidFill>
                  <a:srgbClr val="E96751"/>
                </a:solidFill>
              </a:rPr>
              <a:t>reddito </a:t>
            </a:r>
            <a:r>
              <a:rPr lang="en-US" sz="2400" i="1" dirty="0">
                <a:solidFill>
                  <a:srgbClr val="E96751"/>
                </a:solidFill>
              </a:rPr>
              <a:t>e sei pienamente consapevole di tutte le potenziali fonti di reddito, oltre alle semplici prenotazioni delle camere?</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Obiettivo: </a:t>
            </a:r>
            <a:r>
              <a:rPr lang="en-US" sz="2400" dirty="0">
                <a:solidFill>
                  <a:srgbClr val="595959"/>
                </a:solidFill>
              </a:rPr>
              <a:t>Fondamenti di entrate e capacità (quanto guadagni e quali sono le possibilità). </a:t>
            </a:r>
          </a:p>
          <a:p>
            <a:endParaRPr lang="en-US" sz="2400" dirty="0">
              <a:solidFill>
                <a:srgbClr val="595959"/>
              </a:solidFill>
            </a:endParaRPr>
          </a:p>
          <a:p>
            <a:r>
              <a:rPr lang="en-US" sz="2400" dirty="0">
                <a:solidFill>
                  <a:srgbClr val="595959"/>
                </a:solidFill>
              </a:rPr>
              <a:t>Mappare tutte le fonti di reddito (primarie e secondarie) per ottenere un quadro completo dei potenziali guadagni e delle opportunità commerciali. </a:t>
            </a:r>
          </a:p>
          <a:p>
            <a:pPr>
              <a:spcAft>
                <a:spcPts val="1200"/>
              </a:spcAft>
            </a:pPr>
            <a:endParaRPr lang="en-US" sz="22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51DE8225-375C-5540-C4CD-821CAC34F80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a:t>
            </a:fld>
            <a:endParaRPr lang="fr-CA" dirty="0"/>
          </a:p>
        </p:txBody>
      </p:sp>
      <p:sp>
        <p:nvSpPr>
          <p:cNvPr id="4" name="Freeform 28">
            <a:extLst>
              <a:ext uri="{FF2B5EF4-FFF2-40B4-BE49-F238E27FC236}">
                <a16:creationId xmlns:a16="http://schemas.microsoft.com/office/drawing/2014/main" id="{F05A0109-EA28-BA29-DBCF-B2F4C5618AF9}"/>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566DE9D-57BA-E140-8848-A21CC45F0EFC}"/>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a:t>Modulo 8 </a:t>
            </a:r>
            <a:r>
              <a:rPr lang="en-US" sz="3000"/>
              <a:t>Gettare </a:t>
            </a:r>
            <a:r>
              <a:rPr lang="en-US" sz="3000" dirty="0"/>
              <a:t>le basi finanziarie per un'attività ricettiva redditizia</a:t>
            </a:r>
          </a:p>
        </p:txBody>
      </p:sp>
    </p:spTree>
    <p:extLst>
      <p:ext uri="{BB962C8B-B14F-4D97-AF65-F5344CB8AC3E}">
        <p14:creationId xmlns:p14="http://schemas.microsoft.com/office/powerpoint/2010/main" val="778136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12A12-C698-2D59-5E4B-62F9350DAA9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11FEBB0-54F8-7B44-F3FF-8BD4F0EDC1A3}"/>
              </a:ext>
            </a:extLst>
          </p:cNvPr>
          <p:cNvSpPr>
            <a:spLocks noGrp="1"/>
          </p:cNvSpPr>
          <p:nvPr>
            <p:ph type="body" sz="quarter" idx="16"/>
          </p:nvPr>
        </p:nvSpPr>
        <p:spPr>
          <a:xfrm>
            <a:off x="1701070" y="127366"/>
            <a:ext cx="10614687" cy="803654"/>
          </a:xfrm>
        </p:spPr>
        <p:txBody>
          <a:bodyPr/>
          <a:lstStyle/>
          <a:p>
            <a:r>
              <a:rPr lang="en-IE" sz="2800" dirty="0">
                <a:solidFill>
                  <a:srgbClr val="E96751"/>
                </a:solidFill>
              </a:rPr>
              <a:t>Tabella delle entrate</a:t>
            </a:r>
            <a:r>
              <a:rPr lang="en-IE" sz="2800" dirty="0">
                <a:solidFill>
                  <a:srgbClr val="459597"/>
                </a:solidFill>
              </a:rPr>
              <a:t> derivanti dall'esercizio </a:t>
            </a:r>
            <a:r>
              <a:rPr lang="en-IE" sz="2400" b="0" dirty="0">
                <a:solidFill>
                  <a:srgbClr val="418D8F"/>
                </a:solidFill>
              </a:rPr>
              <a:t>(calcolo primario e secondario)</a:t>
            </a:r>
          </a:p>
        </p:txBody>
      </p:sp>
      <p:graphicFrame>
        <p:nvGraphicFramePr>
          <p:cNvPr id="4" name="Table 3">
            <a:extLst>
              <a:ext uri="{FF2B5EF4-FFF2-40B4-BE49-F238E27FC236}">
                <a16:creationId xmlns:a16="http://schemas.microsoft.com/office/drawing/2014/main" id="{7AEF2A5F-1F83-98B5-7251-D83F241A4BFC}"/>
              </a:ext>
            </a:extLst>
          </p:cNvPr>
          <p:cNvGraphicFramePr>
            <a:graphicFrameLocks noGrp="1"/>
          </p:cNvGraphicFramePr>
          <p:nvPr>
            <p:extLst>
              <p:ext uri="{D42A27DB-BD31-4B8C-83A1-F6EECF244321}">
                <p14:modId xmlns:p14="http://schemas.microsoft.com/office/powerpoint/2010/main" val="1864802552"/>
              </p:ext>
            </p:extLst>
          </p:nvPr>
        </p:nvGraphicFramePr>
        <p:xfrm>
          <a:off x="295276" y="643162"/>
          <a:ext cx="11150069" cy="7306672"/>
        </p:xfrm>
        <a:graphic>
          <a:graphicData uri="http://schemas.openxmlformats.org/drawingml/2006/table">
            <a:tbl>
              <a:tblPr/>
              <a:tblGrid>
                <a:gridCol w="1592867">
                  <a:extLst>
                    <a:ext uri="{9D8B030D-6E8A-4147-A177-3AD203B41FA5}">
                      <a16:colId xmlns:a16="http://schemas.microsoft.com/office/drawing/2014/main" val="2829827051"/>
                    </a:ext>
                  </a:extLst>
                </a:gridCol>
                <a:gridCol w="1592867">
                  <a:extLst>
                    <a:ext uri="{9D8B030D-6E8A-4147-A177-3AD203B41FA5}">
                      <a16:colId xmlns:a16="http://schemas.microsoft.com/office/drawing/2014/main" val="2904220173"/>
                    </a:ext>
                  </a:extLst>
                </a:gridCol>
                <a:gridCol w="1592867">
                  <a:extLst>
                    <a:ext uri="{9D8B030D-6E8A-4147-A177-3AD203B41FA5}">
                      <a16:colId xmlns:a16="http://schemas.microsoft.com/office/drawing/2014/main" val="1524955550"/>
                    </a:ext>
                  </a:extLst>
                </a:gridCol>
                <a:gridCol w="1592867">
                  <a:extLst>
                    <a:ext uri="{9D8B030D-6E8A-4147-A177-3AD203B41FA5}">
                      <a16:colId xmlns:a16="http://schemas.microsoft.com/office/drawing/2014/main" val="1594532226"/>
                    </a:ext>
                  </a:extLst>
                </a:gridCol>
                <a:gridCol w="1592867">
                  <a:extLst>
                    <a:ext uri="{9D8B030D-6E8A-4147-A177-3AD203B41FA5}">
                      <a16:colId xmlns:a16="http://schemas.microsoft.com/office/drawing/2014/main" val="3417630123"/>
                    </a:ext>
                  </a:extLst>
                </a:gridCol>
                <a:gridCol w="1592867">
                  <a:extLst>
                    <a:ext uri="{9D8B030D-6E8A-4147-A177-3AD203B41FA5}">
                      <a16:colId xmlns:a16="http://schemas.microsoft.com/office/drawing/2014/main" val="401659906"/>
                    </a:ext>
                  </a:extLst>
                </a:gridCol>
                <a:gridCol w="1592867">
                  <a:extLst>
                    <a:ext uri="{9D8B030D-6E8A-4147-A177-3AD203B41FA5}">
                      <a16:colId xmlns:a16="http://schemas.microsoft.com/office/drawing/2014/main" val="2845726333"/>
                    </a:ext>
                  </a:extLst>
                </a:gridCol>
              </a:tblGrid>
              <a:tr h="524258">
                <a:tc>
                  <a:txBody>
                    <a:bodyPr/>
                    <a:lstStyle/>
                    <a:p>
                      <a:pPr>
                        <a:buNone/>
                      </a:pPr>
                      <a:r>
                        <a:rPr lang="en-IE" sz="1800" b="0" dirty="0">
                          <a:solidFill>
                            <a:schemeClr val="bg1"/>
                          </a:solidFill>
                        </a:rPr>
                        <a:t>Tipo di entrate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Descrizione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Tariffa/Unità</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Notti o unità disponibili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Occupazione prevista / Vendite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Entrate mensili stimate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Entrate annuali stimate (€)</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6919352"/>
                  </a:ext>
                </a:extLst>
              </a:tr>
              <a:tr h="524258">
                <a:tc gridSpan="3">
                  <a:txBody>
                    <a:bodyPr/>
                    <a:lstStyle/>
                    <a:p>
                      <a:pPr algn="ctr">
                        <a:buNone/>
                      </a:pPr>
                      <a:r>
                        <a:rPr lang="en-IE" sz="1800" b="1" dirty="0">
                          <a:solidFill>
                            <a:schemeClr val="bg1"/>
                          </a:solidFill>
                        </a:rPr>
                        <a:t>Fonti di reddito primarie</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5719751"/>
                  </a:ext>
                </a:extLst>
              </a:tr>
              <a:tr h="524258">
                <a:tc>
                  <a:txBody>
                    <a:bodyPr/>
                    <a:lstStyle/>
                    <a:p>
                      <a:pPr>
                        <a:buNone/>
                      </a:pPr>
                      <a:r>
                        <a:rPr lang="en-IE" sz="1600" b="1" dirty="0">
                          <a:solidFill>
                            <a:srgbClr val="595959"/>
                          </a:solidFill>
                        </a:rPr>
                        <a:t>Tariffa di affitto giornaliera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Entrate principali derivanti dalle prenotazioni degli ospiti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IE" sz="1600" dirty="0">
                          <a:solidFill>
                            <a:srgbClr val="595959"/>
                          </a:solidFill>
                        </a:rPr>
                        <a:t>€ /notte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IE" sz="1600" dirty="0">
                          <a:solidFill>
                            <a:srgbClr val="595959"/>
                          </a:solidFill>
                        </a:rPr>
                        <a:t> notti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IE" sz="1600" dirty="0">
                          <a:solidFill>
                            <a:srgbClr val="595959"/>
                          </a:solidFill>
                        </a:rPr>
                        <a:t>% (</a:t>
                      </a:r>
                      <a:r>
                        <a:rPr lang="en-IE" sz="1600" dirty="0">
                          <a:solidFill>
                            <a:srgbClr val="595959"/>
                          </a:solidFill>
                          <a:highlight>
                            <a:srgbClr val="FFFF00"/>
                          </a:highlight>
                        </a:rPr>
                        <a:t>[inserire cifra] </a:t>
                      </a:r>
                      <a:r>
                        <a:rPr lang="en-IE" sz="1600" dirty="0">
                          <a:solidFill>
                            <a:srgbClr val="595959"/>
                          </a:solidFill>
                        </a:rPr>
                        <a:t> notti)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595110"/>
                  </a:ext>
                </a:extLst>
              </a:tr>
              <a:tr h="681535">
                <a:tc>
                  <a:txBody>
                    <a:bodyPr/>
                    <a:lstStyle/>
                    <a:p>
                      <a:pPr>
                        <a:buNone/>
                      </a:pPr>
                      <a:r>
                        <a:rPr lang="en-IE" sz="1600" b="1" dirty="0">
                          <a:solidFill>
                            <a:srgbClr val="595959"/>
                          </a:solidFill>
                        </a:rPr>
                        <a:t>Costo di pulizia (per prenotazione)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a:solidFill>
                            <a:srgbClr val="595959"/>
                          </a:solidFill>
                        </a:rPr>
                        <a:t>Tariffa fissa aggiunta a ciascuna prenotazione ospite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r>
                        <a:rPr lang="en-IE" sz="1600" dirty="0">
                          <a:solidFill>
                            <a:srgbClr val="595959"/>
                          </a:solidFill>
                        </a:rPr>
                        <a:t>/prenotazione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IE" sz="1600" dirty="0">
                          <a:solidFill>
                            <a:srgbClr val="595959"/>
                          </a:solidFill>
                        </a:rPr>
                        <a:t> prenotazioni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IE" sz="1600" dirty="0">
                          <a:solidFill>
                            <a:srgbClr val="595959"/>
                          </a:solidFill>
                        </a:rPr>
                        <a: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7280892"/>
                  </a:ext>
                </a:extLst>
              </a:tr>
              <a:tr h="524258">
                <a:tc gridSpan="3">
                  <a:txBody>
                    <a:bodyPr/>
                    <a:lstStyle/>
                    <a:p>
                      <a:pPr algn="ctr">
                        <a:buNone/>
                      </a:pPr>
                      <a:r>
                        <a:rPr lang="en-IE" sz="1800" b="1" dirty="0">
                          <a:solidFill>
                            <a:schemeClr val="bg1"/>
                          </a:solidFill>
                        </a:rPr>
                        <a:t>Fonti di reddito secondarie</a:t>
                      </a:r>
                      <a:endParaRPr lang="en-IE" sz="18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2422970"/>
                  </a:ext>
                </a:extLst>
              </a:tr>
              <a:tr h="524258">
                <a:tc>
                  <a:txBody>
                    <a:bodyPr/>
                    <a:lstStyle/>
                    <a:p>
                      <a:pPr>
                        <a:buNone/>
                      </a:pPr>
                      <a:r>
                        <a:rPr lang="en-IE" sz="1600" b="1" dirty="0">
                          <a:solidFill>
                            <a:srgbClr val="595959"/>
                          </a:solidFill>
                        </a:rPr>
                        <a:t>Colazione aggiuntiva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Upgrade opzionale per gli ospiti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r>
                        <a:rPr lang="en-IE" sz="1600" dirty="0">
                          <a:solidFill>
                            <a:srgbClr val="595959"/>
                          </a:solidFill>
                        </a:rPr>
                        <a:t>/persona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US" sz="1600" dirty="0">
                          <a:solidFill>
                            <a:srgbClr val="595959"/>
                          </a:solidFill>
                        </a:rPr>
                        <a:t> prenotazioni x </a:t>
                      </a:r>
                      <a:r>
                        <a:rPr lang="en-IE" sz="1600" dirty="0">
                          <a:solidFill>
                            <a:srgbClr val="595959"/>
                          </a:solidFill>
                          <a:highlight>
                            <a:srgbClr val="FFFF00"/>
                          </a:highlight>
                        </a:rPr>
                        <a:t>[inserire cifra] </a:t>
                      </a:r>
                      <a:r>
                        <a:rPr lang="en-US" sz="1600" dirty="0">
                          <a:solidFill>
                            <a:srgbClr val="595959"/>
                          </a:solidFill>
                        </a:rPr>
                        <a:t> ospiti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IE" sz="1600" dirty="0">
                          <a:solidFill>
                            <a:srgbClr val="595959"/>
                          </a:solidFill>
                        </a:rPr>
                        <a:t>% di adesione (110 vendite)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7887997"/>
                  </a:ext>
                </a:extLst>
              </a:tr>
              <a:tr h="524258">
                <a:tc>
                  <a:txBody>
                    <a:bodyPr/>
                    <a:lstStyle/>
                    <a:p>
                      <a:pPr>
                        <a:buNone/>
                      </a:pPr>
                      <a:r>
                        <a:rPr lang="en-US" sz="1600" b="1" dirty="0">
                          <a:solidFill>
                            <a:srgbClr val="595959"/>
                          </a:solidFill>
                        </a:rPr>
                        <a:t>Noleggio attrezzature (ad es. biciclette)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Noleggio giornaliero per ospite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r>
                        <a:rPr lang="en-IE" sz="1600" dirty="0">
                          <a:solidFill>
                            <a:srgbClr val="595959"/>
                          </a:solidFill>
                        </a:rPr>
                        <a:t>/giorno</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IE" sz="1600" dirty="0">
                          <a:solidFill>
                            <a:srgbClr val="595959"/>
                          </a:solidFill>
                        </a:rPr>
                        <a:t> giorni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IE" sz="1600" dirty="0">
                          <a:solidFill>
                            <a:srgbClr val="595959"/>
                          </a:solidFill>
                        </a:rPr>
                        <a:t>% di utilizzo (</a:t>
                      </a:r>
                      <a:r>
                        <a:rPr lang="en-IE" sz="1600" dirty="0">
                          <a:solidFill>
                            <a:srgbClr val="595959"/>
                          </a:solidFill>
                          <a:highlight>
                            <a:srgbClr val="FFFF00"/>
                          </a:highlight>
                        </a:rPr>
                        <a:t>[inserire cifra] </a:t>
                      </a:r>
                      <a:r>
                        <a:rPr lang="en-IE" sz="1600" dirty="0">
                          <a:solidFill>
                            <a:srgbClr val="595959"/>
                          </a:solidFill>
                        </a:rPr>
                        <a:t> noleggi)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7735846"/>
                  </a:ext>
                </a:extLst>
              </a:tr>
              <a:tr h="524258">
                <a:tc>
                  <a:txBody>
                    <a:bodyPr/>
                    <a:lstStyle/>
                    <a:p>
                      <a:pPr>
                        <a:buNone/>
                      </a:pPr>
                      <a:r>
                        <a:rPr lang="en-IE" sz="1600" b="1" dirty="0">
                          <a:solidFill>
                            <a:srgbClr val="595959"/>
                          </a:solidFill>
                        </a:rPr>
                        <a:t>Commissione per la prenotazione di tour locali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Commissione per segnalazioni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r>
                        <a:rPr lang="en-IE" sz="1600" dirty="0">
                          <a:solidFill>
                            <a:srgbClr val="595959"/>
                          </a:solidFill>
                        </a:rPr>
                        <a:t>/tour</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IE" sz="1600" dirty="0">
                          <a:solidFill>
                            <a:srgbClr val="595959"/>
                          </a:solidFill>
                        </a:rPr>
                        <a:t> prenotazioni/mese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highlight>
                            <a:srgbClr val="FFFF00"/>
                          </a:highlight>
                        </a:rPr>
                        <a:t>[inserire cifra] </a:t>
                      </a:r>
                      <a:r>
                        <a:rPr lang="en-US" sz="1600" dirty="0">
                          <a:solidFill>
                            <a:srgbClr val="595959"/>
                          </a:solidFill>
                        </a:rPr>
                        <a:t>% di adesione (</a:t>
                      </a:r>
                      <a:r>
                        <a:rPr lang="en-IE" sz="1600" dirty="0">
                          <a:solidFill>
                            <a:srgbClr val="595959"/>
                          </a:solidFill>
                          <a:highlight>
                            <a:srgbClr val="FFFF00"/>
                          </a:highlight>
                        </a:rPr>
                        <a:t>[inserire cifra] </a:t>
                      </a:r>
                      <a:r>
                        <a:rPr lang="en-US" sz="1600" dirty="0">
                          <a:solidFill>
                            <a:srgbClr val="595959"/>
                          </a:solidFill>
                        </a:rPr>
                        <a:t> tour/mese)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a:t>
                      </a:r>
                      <a:r>
                        <a:rPr lang="en-IE" sz="1600" dirty="0">
                          <a:solidFill>
                            <a:srgbClr val="595959"/>
                          </a:solidFill>
                          <a:highlight>
                            <a:srgbClr val="FFFF00"/>
                          </a:highlight>
                        </a:rPr>
                        <a:t>[inserire cifra] </a:t>
                      </a:r>
                      <a:endParaRPr lang="en-IE" sz="1600" dirty="0">
                        <a:solidFill>
                          <a:srgbClr val="595959"/>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824257"/>
                  </a:ext>
                </a:extLst>
              </a:tr>
            </a:tbl>
          </a:graphicData>
        </a:graphic>
      </p:graphicFrame>
      <p:pic>
        <p:nvPicPr>
          <p:cNvPr id="2" name="Picture 1">
            <a:extLst>
              <a:ext uri="{FF2B5EF4-FFF2-40B4-BE49-F238E27FC236}">
                <a16:creationId xmlns:a16="http://schemas.microsoft.com/office/drawing/2014/main" id="{2B739C8F-2D64-813B-1D6B-872E3DBFA489}"/>
              </a:ext>
            </a:extLst>
          </p:cNvPr>
          <p:cNvPicPr>
            <a:picLocks noChangeAspect="1"/>
          </p:cNvPicPr>
          <p:nvPr/>
        </p:nvPicPr>
        <p:blipFill>
          <a:blip r:embed="rId2"/>
          <a:stretch>
            <a:fillRect/>
          </a:stretch>
        </p:blipFill>
        <p:spPr>
          <a:xfrm>
            <a:off x="830658" y="0"/>
            <a:ext cx="770082" cy="591730"/>
          </a:xfrm>
          <a:prstGeom prst="rect">
            <a:avLst/>
          </a:prstGeom>
        </p:spPr>
      </p:pic>
    </p:spTree>
    <p:extLst>
      <p:ext uri="{BB962C8B-B14F-4D97-AF65-F5344CB8AC3E}">
        <p14:creationId xmlns:p14="http://schemas.microsoft.com/office/powerpoint/2010/main" val="943222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53B599-BF6E-C252-B485-27BD8FF13525}"/>
              </a:ext>
            </a:extLst>
          </p:cNvPr>
          <p:cNvSpPr>
            <a:spLocks noGrp="1"/>
          </p:cNvSpPr>
          <p:nvPr>
            <p:ph type="body" sz="quarter" idx="16"/>
          </p:nvPr>
        </p:nvSpPr>
        <p:spPr>
          <a:xfrm>
            <a:off x="304597" y="198376"/>
            <a:ext cx="10614687" cy="803654"/>
          </a:xfrm>
        </p:spPr>
        <p:txBody>
          <a:bodyPr/>
          <a:lstStyle/>
          <a:p>
            <a:r>
              <a:rPr lang="en-IE" sz="2800" dirty="0">
                <a:solidFill>
                  <a:srgbClr val="E96751"/>
                </a:solidFill>
              </a:rPr>
              <a:t>Tabella delle entrate campione </a:t>
            </a:r>
            <a:r>
              <a:rPr lang="en-IE" sz="2800" b="0" dirty="0">
                <a:solidFill>
                  <a:srgbClr val="418D8F"/>
                </a:solidFill>
              </a:rPr>
              <a:t>(entrate primarie e secondarie totali)</a:t>
            </a:r>
          </a:p>
          <a:p>
            <a:endParaRPr lang="en-IE" dirty="0"/>
          </a:p>
        </p:txBody>
      </p:sp>
      <p:graphicFrame>
        <p:nvGraphicFramePr>
          <p:cNvPr id="4" name="Table 3">
            <a:extLst>
              <a:ext uri="{FF2B5EF4-FFF2-40B4-BE49-F238E27FC236}">
                <a16:creationId xmlns:a16="http://schemas.microsoft.com/office/drawing/2014/main" id="{519F72B0-7935-1D2C-490F-3A0D61F41668}"/>
              </a:ext>
            </a:extLst>
          </p:cNvPr>
          <p:cNvGraphicFramePr>
            <a:graphicFrameLocks noGrp="1"/>
          </p:cNvGraphicFramePr>
          <p:nvPr/>
        </p:nvGraphicFramePr>
        <p:xfrm>
          <a:off x="304597" y="796290"/>
          <a:ext cx="11098746" cy="7680960"/>
        </p:xfrm>
        <a:graphic>
          <a:graphicData uri="http://schemas.openxmlformats.org/drawingml/2006/table">
            <a:tbl>
              <a:tblPr/>
              <a:tblGrid>
                <a:gridCol w="1849791">
                  <a:extLst>
                    <a:ext uri="{9D8B030D-6E8A-4147-A177-3AD203B41FA5}">
                      <a16:colId xmlns:a16="http://schemas.microsoft.com/office/drawing/2014/main" val="493454040"/>
                    </a:ext>
                  </a:extLst>
                </a:gridCol>
                <a:gridCol w="1849791">
                  <a:extLst>
                    <a:ext uri="{9D8B030D-6E8A-4147-A177-3AD203B41FA5}">
                      <a16:colId xmlns:a16="http://schemas.microsoft.com/office/drawing/2014/main" val="1600943014"/>
                    </a:ext>
                  </a:extLst>
                </a:gridCol>
                <a:gridCol w="1849791">
                  <a:extLst>
                    <a:ext uri="{9D8B030D-6E8A-4147-A177-3AD203B41FA5}">
                      <a16:colId xmlns:a16="http://schemas.microsoft.com/office/drawing/2014/main" val="1611729632"/>
                    </a:ext>
                  </a:extLst>
                </a:gridCol>
                <a:gridCol w="1849791">
                  <a:extLst>
                    <a:ext uri="{9D8B030D-6E8A-4147-A177-3AD203B41FA5}">
                      <a16:colId xmlns:a16="http://schemas.microsoft.com/office/drawing/2014/main" val="1996091829"/>
                    </a:ext>
                  </a:extLst>
                </a:gridCol>
                <a:gridCol w="1421189">
                  <a:extLst>
                    <a:ext uri="{9D8B030D-6E8A-4147-A177-3AD203B41FA5}">
                      <a16:colId xmlns:a16="http://schemas.microsoft.com/office/drawing/2014/main" val="3331001590"/>
                    </a:ext>
                  </a:extLst>
                </a:gridCol>
                <a:gridCol w="2278393">
                  <a:extLst>
                    <a:ext uri="{9D8B030D-6E8A-4147-A177-3AD203B41FA5}">
                      <a16:colId xmlns:a16="http://schemas.microsoft.com/office/drawing/2014/main" val="1263638516"/>
                    </a:ext>
                  </a:extLst>
                </a:gridCol>
              </a:tblGrid>
              <a:tr h="0">
                <a:tc>
                  <a:txBody>
                    <a:bodyPr/>
                    <a:lstStyle/>
                    <a:p>
                      <a:pPr>
                        <a:buNone/>
                      </a:pPr>
                      <a:r>
                        <a:rPr lang="en-IE" sz="2200" b="0" dirty="0">
                          <a:solidFill>
                            <a:schemeClr val="bg1"/>
                          </a:solidFill>
                        </a:rPr>
                        <a:t>Fonte di entrate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Tipo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Prezzo unitario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Unità/notti vendute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Totale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0" dirty="0">
                          <a:solidFill>
                            <a:schemeClr val="bg1"/>
                          </a:solidFill>
                        </a:rPr>
                        <a:t>Entrate totali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086552791"/>
                  </a:ext>
                </a:extLst>
              </a:tr>
              <a:tr h="0">
                <a:tc>
                  <a:txBody>
                    <a:bodyPr/>
                    <a:lstStyle/>
                    <a:p>
                      <a:pPr>
                        <a:buNone/>
                      </a:pPr>
                      <a:r>
                        <a:rPr lang="en-IE" sz="2000" b="1" dirty="0">
                          <a:solidFill>
                            <a:srgbClr val="595959"/>
                          </a:solidFill>
                        </a:rPr>
                        <a:t>Pernottamenti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Primario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180 notti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058427"/>
                  </a:ext>
                </a:extLst>
              </a:tr>
              <a:tr h="0">
                <a:tc>
                  <a:txBody>
                    <a:bodyPr/>
                    <a:lstStyle/>
                    <a:p>
                      <a:pPr>
                        <a:buNone/>
                      </a:pPr>
                      <a:r>
                        <a:rPr lang="en-IE" sz="2000" b="1" dirty="0">
                          <a:solidFill>
                            <a:srgbClr val="595959"/>
                          </a:solidFill>
                        </a:rPr>
                        <a:t>Supplemento ospite aggiuntivo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Primario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40 ospiti extra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chemeClr val="bg1"/>
                          </a:solidFill>
                        </a:rPr>
                        <a:t>Primario 28.000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258344835"/>
                  </a:ext>
                </a:extLst>
              </a:tr>
              <a:tr h="0">
                <a:tc>
                  <a:txBody>
                    <a:bodyPr/>
                    <a:lstStyle/>
                    <a:p>
                      <a:pPr>
                        <a:buNone/>
                      </a:pPr>
                      <a:r>
                        <a:rPr lang="en-IE" sz="2000" b="1">
                          <a:solidFill>
                            <a:srgbClr val="595959"/>
                          </a:solidFill>
                        </a:rPr>
                        <a:t>Supplemento animali domestici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Secondaria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15 prenotazioni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3705889"/>
                  </a:ext>
                </a:extLst>
              </a:tr>
              <a:tr h="0">
                <a:tc>
                  <a:txBody>
                    <a:bodyPr/>
                    <a:lstStyle/>
                    <a:p>
                      <a:pPr>
                        <a:buNone/>
                      </a:pPr>
                      <a:r>
                        <a:rPr lang="en-IE" sz="2000" b="1" dirty="0">
                          <a:solidFill>
                            <a:srgbClr val="595959"/>
                          </a:solidFill>
                        </a:rPr>
                        <a:t>Pacchetto legna da ardere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Secondaria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50 pacchetti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532811"/>
                  </a:ext>
                </a:extLst>
              </a:tr>
              <a:tr h="0">
                <a:tc>
                  <a:txBody>
                    <a:bodyPr/>
                    <a:lstStyle/>
                    <a:p>
                      <a:pPr>
                        <a:buNone/>
                      </a:pPr>
                      <a:r>
                        <a:rPr lang="en-IE" sz="2000" b="1" dirty="0">
                          <a:solidFill>
                            <a:srgbClr val="595959"/>
                          </a:solidFill>
                        </a:rPr>
                        <a:t>Tariffa per l'uso della vasca idromassaggio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Secondario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80 prenotazioni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771749"/>
                  </a:ext>
                </a:extLst>
              </a:tr>
              <a:tr h="0">
                <a:tc>
                  <a:txBody>
                    <a:bodyPr/>
                    <a:lstStyle/>
                    <a:p>
                      <a:pPr>
                        <a:buNone/>
                      </a:pPr>
                      <a:r>
                        <a:rPr lang="en-IE" sz="2000" b="1" dirty="0">
                          <a:solidFill>
                            <a:srgbClr val="595959"/>
                          </a:solidFill>
                        </a:rPr>
                        <a:t>Supplemento colazione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Secondaria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60 ospiti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720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6847044"/>
                  </a:ext>
                </a:extLst>
              </a:tr>
              <a:tr h="0">
                <a:tc>
                  <a:txBody>
                    <a:bodyPr/>
                    <a:lstStyle/>
                    <a:p>
                      <a:pPr>
                        <a:buNone/>
                      </a:pPr>
                      <a:r>
                        <a:rPr lang="en-IE" sz="2000" b="1" dirty="0">
                          <a:solidFill>
                            <a:srgbClr val="595959"/>
                          </a:solidFill>
                        </a:rPr>
                        <a:t>Commissioni per tour locali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Secondaria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10 segnalazioni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996587"/>
                  </a:ext>
                </a:extLst>
              </a:tr>
              <a:tr h="0">
                <a:tc>
                  <a:txBody>
                    <a:bodyPr/>
                    <a:lstStyle/>
                    <a:p>
                      <a:pPr>
                        <a:buNone/>
                      </a:pPr>
                      <a:r>
                        <a:rPr lang="en-IE" sz="2000" b="1" dirty="0">
                          <a:solidFill>
                            <a:srgbClr val="595959"/>
                          </a:solidFill>
                        </a:rPr>
                        <a:t>Vendite nel negozio di souvenir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Secondaria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a:solidFill>
                            <a:srgbClr val="595959"/>
                          </a:solidFill>
                        </a:rPr>
                        <a:t>25 acquisti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rPr>
                        <a:t>Secondario 31.520</a:t>
                      </a: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18142148"/>
                  </a:ext>
                </a:extLst>
              </a:tr>
              <a:tr h="0">
                <a:tc>
                  <a:txBody>
                    <a:bodyPr/>
                    <a:lstStyle/>
                    <a:p>
                      <a:pPr>
                        <a:buNone/>
                      </a:pPr>
                      <a:r>
                        <a:rPr lang="en-IE" sz="2000" b="1" dirty="0">
                          <a:solidFill>
                            <a:schemeClr val="bg1"/>
                          </a:solidFill>
                        </a:rPr>
                        <a:t>Entrate totali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1" dirty="0">
                          <a:solidFill>
                            <a:schemeClr val="bg1"/>
                          </a:solidFill>
                        </a:rPr>
                        <a:t>31.520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4196972569"/>
                  </a:ext>
                </a:extLst>
              </a:tr>
            </a:tbl>
          </a:graphicData>
        </a:graphic>
      </p:graphicFrame>
    </p:spTree>
    <p:extLst>
      <p:ext uri="{BB962C8B-B14F-4D97-AF65-F5344CB8AC3E}">
        <p14:creationId xmlns:p14="http://schemas.microsoft.com/office/powerpoint/2010/main" val="3863592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53B599-BF6E-C252-B485-27BD8FF13525}"/>
              </a:ext>
            </a:extLst>
          </p:cNvPr>
          <p:cNvSpPr>
            <a:spLocks noGrp="1"/>
          </p:cNvSpPr>
          <p:nvPr>
            <p:ph type="body" sz="quarter" idx="16"/>
          </p:nvPr>
        </p:nvSpPr>
        <p:spPr>
          <a:xfrm>
            <a:off x="1038022" y="303151"/>
            <a:ext cx="10614687" cy="803654"/>
          </a:xfrm>
        </p:spPr>
        <p:txBody>
          <a:bodyPr/>
          <a:lstStyle/>
          <a:p>
            <a:r>
              <a:rPr lang="en-IE" sz="2800" dirty="0">
                <a:solidFill>
                  <a:srgbClr val="459597"/>
                </a:solidFill>
              </a:rPr>
              <a:t>Esercizio: </a:t>
            </a:r>
            <a:r>
              <a:rPr lang="en-IE" sz="2800" dirty="0">
                <a:solidFill>
                  <a:srgbClr val="E96751"/>
                </a:solidFill>
              </a:rPr>
              <a:t>Tabella delle entrate </a:t>
            </a:r>
            <a:r>
              <a:rPr lang="en-IE" sz="2400" b="0" dirty="0">
                <a:solidFill>
                  <a:srgbClr val="418D8F"/>
                </a:solidFill>
              </a:rPr>
              <a:t>(entrate primarie e secondarie totali)</a:t>
            </a:r>
          </a:p>
          <a:p>
            <a:endParaRPr lang="en-IE" dirty="0"/>
          </a:p>
        </p:txBody>
      </p:sp>
      <p:graphicFrame>
        <p:nvGraphicFramePr>
          <p:cNvPr id="4" name="Table 3">
            <a:extLst>
              <a:ext uri="{FF2B5EF4-FFF2-40B4-BE49-F238E27FC236}">
                <a16:creationId xmlns:a16="http://schemas.microsoft.com/office/drawing/2014/main" id="{519F72B0-7935-1D2C-490F-3A0D61F41668}"/>
              </a:ext>
            </a:extLst>
          </p:cNvPr>
          <p:cNvGraphicFramePr>
            <a:graphicFrameLocks noGrp="1"/>
          </p:cNvGraphicFramePr>
          <p:nvPr>
            <p:extLst>
              <p:ext uri="{D42A27DB-BD31-4B8C-83A1-F6EECF244321}">
                <p14:modId xmlns:p14="http://schemas.microsoft.com/office/powerpoint/2010/main" val="3436999631"/>
              </p:ext>
            </p:extLst>
          </p:nvPr>
        </p:nvGraphicFramePr>
        <p:xfrm>
          <a:off x="304596" y="887730"/>
          <a:ext cx="11487354" cy="6675120"/>
        </p:xfrm>
        <a:graphic>
          <a:graphicData uri="http://schemas.openxmlformats.org/drawingml/2006/table">
            <a:tbl>
              <a:tblPr/>
              <a:tblGrid>
                <a:gridCol w="1914559">
                  <a:extLst>
                    <a:ext uri="{9D8B030D-6E8A-4147-A177-3AD203B41FA5}">
                      <a16:colId xmlns:a16="http://schemas.microsoft.com/office/drawing/2014/main" val="493454040"/>
                    </a:ext>
                  </a:extLst>
                </a:gridCol>
                <a:gridCol w="1914559">
                  <a:extLst>
                    <a:ext uri="{9D8B030D-6E8A-4147-A177-3AD203B41FA5}">
                      <a16:colId xmlns:a16="http://schemas.microsoft.com/office/drawing/2014/main" val="1600943014"/>
                    </a:ext>
                  </a:extLst>
                </a:gridCol>
                <a:gridCol w="1914559">
                  <a:extLst>
                    <a:ext uri="{9D8B030D-6E8A-4147-A177-3AD203B41FA5}">
                      <a16:colId xmlns:a16="http://schemas.microsoft.com/office/drawing/2014/main" val="1611729632"/>
                    </a:ext>
                  </a:extLst>
                </a:gridCol>
                <a:gridCol w="1914559">
                  <a:extLst>
                    <a:ext uri="{9D8B030D-6E8A-4147-A177-3AD203B41FA5}">
                      <a16:colId xmlns:a16="http://schemas.microsoft.com/office/drawing/2014/main" val="1996091829"/>
                    </a:ext>
                  </a:extLst>
                </a:gridCol>
                <a:gridCol w="1809818">
                  <a:extLst>
                    <a:ext uri="{9D8B030D-6E8A-4147-A177-3AD203B41FA5}">
                      <a16:colId xmlns:a16="http://schemas.microsoft.com/office/drawing/2014/main" val="3331001590"/>
                    </a:ext>
                  </a:extLst>
                </a:gridCol>
                <a:gridCol w="2019300">
                  <a:extLst>
                    <a:ext uri="{9D8B030D-6E8A-4147-A177-3AD203B41FA5}">
                      <a16:colId xmlns:a16="http://schemas.microsoft.com/office/drawing/2014/main" val="1263638516"/>
                    </a:ext>
                  </a:extLst>
                </a:gridCol>
              </a:tblGrid>
              <a:tr h="0">
                <a:tc>
                  <a:txBody>
                    <a:bodyPr/>
                    <a:lstStyle/>
                    <a:p>
                      <a:pPr>
                        <a:buNone/>
                      </a:pPr>
                      <a:r>
                        <a:rPr lang="en-IE" sz="1800" b="0" dirty="0">
                          <a:solidFill>
                            <a:schemeClr val="bg1"/>
                          </a:solidFill>
                        </a:rPr>
                        <a:t>Fonte di entrate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Tipo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Prezzo unitario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Unità/notti vendute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Totale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0" dirty="0">
                          <a:solidFill>
                            <a:schemeClr val="bg1"/>
                          </a:solidFill>
                        </a:rPr>
                        <a:t>Entrate totali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086552791"/>
                  </a:ext>
                </a:extLst>
              </a:tr>
              <a:tr h="0">
                <a:tc>
                  <a:txBody>
                    <a:bodyPr/>
                    <a:lstStyle/>
                    <a:p>
                      <a:pPr>
                        <a:buNone/>
                      </a:pPr>
                      <a:r>
                        <a:rPr lang="en-IE" sz="1800" b="1" dirty="0">
                          <a:solidFill>
                            <a:srgbClr val="595959"/>
                          </a:solidFill>
                        </a:rPr>
                        <a:t>Pernottamenti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Primario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[inserire cifra] </a:t>
                      </a:r>
                      <a:r>
                        <a:rPr lang="en-IE" sz="1800" dirty="0">
                          <a:solidFill>
                            <a:srgbClr val="595959"/>
                          </a:solidFill>
                        </a:rPr>
                        <a:t> notti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058427"/>
                  </a:ext>
                </a:extLst>
              </a:tr>
              <a:tr h="0">
                <a:tc>
                  <a:txBody>
                    <a:bodyPr/>
                    <a:lstStyle/>
                    <a:p>
                      <a:pPr>
                        <a:buNone/>
                      </a:pPr>
                      <a:r>
                        <a:rPr lang="en-IE" sz="1800" b="1" dirty="0">
                          <a:solidFill>
                            <a:srgbClr val="595959"/>
                          </a:solidFill>
                        </a:rPr>
                        <a:t>Supplemento ospite aggiuntivo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Primario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[inserire cifra] </a:t>
                      </a:r>
                      <a:r>
                        <a:rPr lang="en-IE" sz="1800" dirty="0">
                          <a:solidFill>
                            <a:srgbClr val="595959"/>
                          </a:solidFill>
                        </a:rPr>
                        <a:t> ospiti extra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chemeClr val="bg1"/>
                          </a:solidFill>
                        </a:rPr>
                        <a:t>Primario €</a:t>
                      </a:r>
                      <a:r>
                        <a:rPr lang="en-IE" sz="1800" dirty="0">
                          <a:solidFill>
                            <a:srgbClr val="595959"/>
                          </a:solidFill>
                          <a:highlight>
                            <a:srgbClr val="FFFF00"/>
                          </a:highlight>
                        </a:rPr>
                        <a:t>[inserire cifra] </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258344835"/>
                  </a:ext>
                </a:extLst>
              </a:tr>
              <a:tr h="0">
                <a:tc>
                  <a:txBody>
                    <a:bodyPr/>
                    <a:lstStyle/>
                    <a:p>
                      <a:pPr>
                        <a:buNone/>
                      </a:pPr>
                      <a:r>
                        <a:rPr lang="en-IE" sz="1800" b="1">
                          <a:solidFill>
                            <a:srgbClr val="595959"/>
                          </a:solidFill>
                        </a:rPr>
                        <a:t>Supplemento animali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Secondaria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[inserire cifra] </a:t>
                      </a:r>
                      <a:r>
                        <a:rPr lang="en-IE" sz="1800" dirty="0">
                          <a:solidFill>
                            <a:srgbClr val="595959"/>
                          </a:solidFill>
                        </a:rPr>
                        <a:t> prenotazioni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3705889"/>
                  </a:ext>
                </a:extLst>
              </a:tr>
              <a:tr h="0">
                <a:tc>
                  <a:txBody>
                    <a:bodyPr/>
                    <a:lstStyle/>
                    <a:p>
                      <a:pPr>
                        <a:buNone/>
                      </a:pPr>
                      <a:r>
                        <a:rPr lang="en-IE" sz="1800" b="1" dirty="0">
                          <a:solidFill>
                            <a:srgbClr val="595959"/>
                          </a:solidFill>
                        </a:rPr>
                        <a:t>Pacchetto legna da ardere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Secondario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[inserire cifra] </a:t>
                      </a:r>
                      <a:r>
                        <a:rPr lang="en-IE" sz="1800" dirty="0">
                          <a:solidFill>
                            <a:srgbClr val="595959"/>
                          </a:solidFill>
                        </a:rPr>
                        <a:t> pacchetti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532811"/>
                  </a:ext>
                </a:extLst>
              </a:tr>
              <a:tr h="0">
                <a:tc>
                  <a:txBody>
                    <a:bodyPr/>
                    <a:lstStyle/>
                    <a:p>
                      <a:pPr>
                        <a:buNone/>
                      </a:pPr>
                      <a:r>
                        <a:rPr lang="en-IE" sz="1800" b="1" dirty="0">
                          <a:solidFill>
                            <a:srgbClr val="595959"/>
                          </a:solidFill>
                        </a:rPr>
                        <a:t>Costo per l'uso della vasca idromassaggio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Secondario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[inserire cifra] </a:t>
                      </a:r>
                      <a:r>
                        <a:rPr lang="en-IE" sz="1800" dirty="0">
                          <a:solidFill>
                            <a:srgbClr val="595959"/>
                          </a:solidFill>
                        </a:rPr>
                        <a:t> prenotazioni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771749"/>
                  </a:ext>
                </a:extLst>
              </a:tr>
              <a:tr h="0">
                <a:tc>
                  <a:txBody>
                    <a:bodyPr/>
                    <a:lstStyle/>
                    <a:p>
                      <a:pPr>
                        <a:buNone/>
                      </a:pPr>
                      <a:r>
                        <a:rPr lang="en-IE" sz="1800" b="1" dirty="0">
                          <a:solidFill>
                            <a:srgbClr val="595959"/>
                          </a:solidFill>
                        </a:rPr>
                        <a:t>Supplemento colazione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Secondaria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[inserire cifra] </a:t>
                      </a:r>
                      <a:r>
                        <a:rPr lang="en-IE" sz="1800" dirty="0">
                          <a:solidFill>
                            <a:srgbClr val="595959"/>
                          </a:solidFill>
                        </a:rPr>
                        <a:t> ospiti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6847044"/>
                  </a:ext>
                </a:extLst>
              </a:tr>
              <a:tr h="0">
                <a:tc>
                  <a:txBody>
                    <a:bodyPr/>
                    <a:lstStyle/>
                    <a:p>
                      <a:pPr>
                        <a:buNone/>
                      </a:pPr>
                      <a:r>
                        <a:rPr lang="en-IE" sz="1800" b="1" dirty="0">
                          <a:solidFill>
                            <a:srgbClr val="595959"/>
                          </a:solidFill>
                        </a:rPr>
                        <a:t>Commissioni per tour locali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Secondario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[inserire cifra] </a:t>
                      </a:r>
                      <a:r>
                        <a:rPr lang="en-IE" sz="1800" dirty="0">
                          <a:solidFill>
                            <a:srgbClr val="595959"/>
                          </a:solidFill>
                        </a:rPr>
                        <a:t> segnalazioni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996587"/>
                  </a:ext>
                </a:extLst>
              </a:tr>
              <a:tr h="0">
                <a:tc>
                  <a:txBody>
                    <a:bodyPr/>
                    <a:lstStyle/>
                    <a:p>
                      <a:pPr>
                        <a:buNone/>
                      </a:pPr>
                      <a:r>
                        <a:rPr lang="en-IE" sz="1800" b="1" dirty="0">
                          <a:solidFill>
                            <a:srgbClr val="595959"/>
                          </a:solidFill>
                        </a:rPr>
                        <a:t>Vendite del negozio di souvenir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Secondario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highlight>
                            <a:srgbClr val="FFFF00"/>
                          </a:highlight>
                        </a:rPr>
                        <a:t>[inserire cifra] </a:t>
                      </a:r>
                      <a:r>
                        <a:rPr lang="en-IE" sz="1800" dirty="0">
                          <a:solidFill>
                            <a:srgbClr val="595959"/>
                          </a:solidFill>
                        </a:rPr>
                        <a:t> acquisti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dirty="0">
                          <a:solidFill>
                            <a:schemeClr val="bg1"/>
                          </a:solidFill>
                        </a:rPr>
                        <a:t>Secondario €</a:t>
                      </a:r>
                      <a:r>
                        <a:rPr lang="en-IE" sz="1800" dirty="0">
                          <a:solidFill>
                            <a:srgbClr val="595959"/>
                          </a:solidFill>
                          <a:highlight>
                            <a:srgbClr val="FFFF00"/>
                          </a:highlight>
                        </a:rPr>
                        <a:t>[inserire cifra] </a:t>
                      </a:r>
                      <a:endParaRPr lang="en-IE" sz="18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18142148"/>
                  </a:ext>
                </a:extLst>
              </a:tr>
              <a:tr h="0">
                <a:tc>
                  <a:txBody>
                    <a:bodyPr/>
                    <a:lstStyle/>
                    <a:p>
                      <a:pPr>
                        <a:buNone/>
                      </a:pPr>
                      <a:r>
                        <a:rPr lang="en-IE" sz="1800" b="1" dirty="0">
                          <a:solidFill>
                            <a:schemeClr val="bg1"/>
                          </a:solidFill>
                        </a:rPr>
                        <a:t>Entrate totali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dirty="0">
                          <a:solidFill>
                            <a:schemeClr val="bg1"/>
                          </a:solidFill>
                        </a:rPr>
                        <a:t>€</a:t>
                      </a:r>
                      <a:r>
                        <a:rPr lang="en-IE" sz="1800" dirty="0">
                          <a:solidFill>
                            <a:srgbClr val="595959"/>
                          </a:solidFill>
                          <a:highlight>
                            <a:srgbClr val="FFFF00"/>
                          </a:highlight>
                        </a:rPr>
                        <a:t>[inserire cifra] </a:t>
                      </a:r>
                      <a:endParaRPr lang="en-IE" sz="18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4196972569"/>
                  </a:ext>
                </a:extLst>
              </a:tr>
            </a:tbl>
          </a:graphicData>
        </a:graphic>
      </p:graphicFrame>
      <p:pic>
        <p:nvPicPr>
          <p:cNvPr id="5" name="Picture 4">
            <a:extLst>
              <a:ext uri="{FF2B5EF4-FFF2-40B4-BE49-F238E27FC236}">
                <a16:creationId xmlns:a16="http://schemas.microsoft.com/office/drawing/2014/main" id="{D16914AA-51D5-D10B-5F72-174A03B47FFB}"/>
              </a:ext>
            </a:extLst>
          </p:cNvPr>
          <p:cNvPicPr>
            <a:picLocks noChangeAspect="1"/>
          </p:cNvPicPr>
          <p:nvPr/>
        </p:nvPicPr>
        <p:blipFill>
          <a:blip r:embed="rId2"/>
          <a:stretch>
            <a:fillRect/>
          </a:stretch>
        </p:blipFill>
        <p:spPr>
          <a:xfrm>
            <a:off x="304596" y="237201"/>
            <a:ext cx="770082" cy="591730"/>
          </a:xfrm>
          <a:prstGeom prst="rect">
            <a:avLst/>
          </a:prstGeom>
        </p:spPr>
      </p:pic>
    </p:spTree>
    <p:extLst>
      <p:ext uri="{BB962C8B-B14F-4D97-AF65-F5344CB8AC3E}">
        <p14:creationId xmlns:p14="http://schemas.microsoft.com/office/powerpoint/2010/main" val="9008841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8 (Parte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Comprendere le entrate e la capacità di prenotazione</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8 (Parte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152688"/>
          </a:xfrm>
          <a:prstGeom prst="rect">
            <a:avLst/>
          </a:prstGeom>
          <a:noFill/>
        </p:spPr>
        <p:txBody>
          <a:bodyPr wrap="square" rtlCol="0">
            <a:spAutoFit/>
          </a:bodyPr>
          <a:lstStyle/>
          <a:p>
            <a:r>
              <a:rPr lang="en-US" sz="2400">
                <a:solidFill>
                  <a:srgbClr val="494949"/>
                </a:solidFill>
              </a:rPr>
              <a:t>Comprendere </a:t>
            </a:r>
            <a:r>
              <a:rPr lang="en-US" sz="2400" dirty="0">
                <a:solidFill>
                  <a:srgbClr val="494949"/>
                </a:solidFill>
              </a:rPr>
              <a:t>i costi, i prezzi e il punto di pareggio</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496674"/>
          </a:xfrm>
          <a:prstGeom prst="rect">
            <a:avLst/>
          </a:prstGeom>
          <a:noFill/>
        </p:spPr>
        <p:txBody>
          <a:bodyPr wrap="square">
            <a:spAutoFit/>
          </a:bodyPr>
          <a:lstStyle/>
          <a:p>
            <a:pPr algn="ctr">
              <a:lnSpc>
                <a:spcPts val="3540"/>
              </a:lnSpc>
            </a:pPr>
            <a:r>
              <a:rPr lang="en-US" sz="2000" b="1" dirty="0">
                <a:solidFill>
                  <a:schemeClr val="bg1"/>
                </a:solidFill>
              </a:rPr>
              <a:t>Il prossimo è...</a:t>
            </a:r>
            <a:endParaRPr lang="en-US" sz="20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Complimenti!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323A1-0D7F-FF45-876A-FDB51DFE8631}"/>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F2B2AD3-1742-E311-9B81-3FAB43CCB7A7}"/>
              </a:ext>
            </a:extLst>
          </p:cNvPr>
          <p:cNvPicPr>
            <a:picLocks noGrp="1" noChangeAspect="1"/>
          </p:cNvPicPr>
          <p:nvPr>
            <p:ph type="pic" sz="quarter" idx="22"/>
          </p:nvPr>
        </p:nvPicPr>
        <p:blipFill>
          <a:blip r:embed="rId2"/>
          <a:srcRect t="8640" b="8640"/>
          <a:stretch>
            <a:fillRect/>
          </a:stretch>
        </p:blipFill>
        <p:spPr/>
      </p:pic>
      <p:sp>
        <p:nvSpPr>
          <p:cNvPr id="8" name="Text Placeholder 7">
            <a:extLst>
              <a:ext uri="{FF2B5EF4-FFF2-40B4-BE49-F238E27FC236}">
                <a16:creationId xmlns:a16="http://schemas.microsoft.com/office/drawing/2014/main" id="{B541DD4C-42F5-2959-2384-E0012BAB7D5C}"/>
              </a:ext>
            </a:extLst>
          </p:cNvPr>
          <p:cNvSpPr>
            <a:spLocks noGrp="1"/>
          </p:cNvSpPr>
          <p:nvPr>
            <p:ph type="body" sz="quarter" idx="23"/>
          </p:nvPr>
        </p:nvSpPr>
        <p:spPr>
          <a:xfrm>
            <a:off x="352425" y="4822301"/>
            <a:ext cx="11154222" cy="1248936"/>
          </a:xfrm>
        </p:spPr>
        <p:txBody>
          <a:bodyPr/>
          <a:lstStyle/>
          <a:p>
            <a:pPr algn="ctr"/>
            <a:r>
              <a:rPr lang="en-US" sz="2400" b="1" dirty="0"/>
              <a:t>Fondamenti di entrate e capacità </a:t>
            </a:r>
            <a:r>
              <a:rPr lang="en-US" sz="2400" dirty="0"/>
              <a:t>(quanto guadagni e quali sono le possibilità)</a:t>
            </a:r>
          </a:p>
          <a:p>
            <a:pPr algn="ctr"/>
            <a:r>
              <a:rPr lang="en-US" sz="2400" dirty="0"/>
              <a:t>Per mappare tutte le fonti di reddito (primarie e secondarie) e ottenere un quadro completo dei potenziali guadagni e delle opportunità commerciali.</a:t>
            </a:r>
          </a:p>
          <a:p>
            <a:pPr algn="ctr"/>
            <a:r>
              <a:rPr lang="en-US" sz="2400" b="1" i="1" dirty="0">
                <a:solidFill>
                  <a:srgbClr val="E96751"/>
                </a:solidFill>
              </a:rPr>
              <a:t>Da </a:t>
            </a:r>
            <a:r>
              <a:rPr lang="en-US" sz="2400" i="1" dirty="0">
                <a:solidFill>
                  <a:srgbClr val="E96751"/>
                </a:solidFill>
              </a:rPr>
              <a:t>dove </a:t>
            </a:r>
            <a:r>
              <a:rPr lang="en-US" sz="2400" b="1" i="1" dirty="0">
                <a:solidFill>
                  <a:srgbClr val="E96751"/>
                </a:solidFill>
              </a:rPr>
              <a:t>proviene il</a:t>
            </a:r>
            <a:r>
              <a:rPr lang="en-US" sz="2400" i="1" dirty="0">
                <a:solidFill>
                  <a:srgbClr val="E96751"/>
                </a:solidFill>
              </a:rPr>
              <a:t> tuo </a:t>
            </a:r>
            <a:r>
              <a:rPr lang="en-US" sz="2400" b="1" i="1" dirty="0">
                <a:solidFill>
                  <a:srgbClr val="E96751"/>
                </a:solidFill>
              </a:rPr>
              <a:t>reddito </a:t>
            </a:r>
            <a:r>
              <a:rPr lang="en-US" sz="2400" i="1" dirty="0">
                <a:solidFill>
                  <a:srgbClr val="E96751"/>
                </a:solidFill>
              </a:rPr>
              <a:t>e sei pienamente consapevole di tutti i potenziali flussi di entrate, oltre alle semplici prenotazioni delle camere?</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FC259D1-2683-552B-5332-A71583529838}"/>
              </a:ext>
            </a:extLst>
          </p:cNvPr>
          <p:cNvSpPr>
            <a:spLocks noGrp="1"/>
          </p:cNvSpPr>
          <p:nvPr>
            <p:ph type="body" sz="quarter" idx="18"/>
          </p:nvPr>
        </p:nvSpPr>
        <p:spPr>
          <a:xfrm>
            <a:off x="8029576" y="2005442"/>
            <a:ext cx="3842924" cy="1049221"/>
          </a:xfrm>
        </p:spPr>
        <p:txBody>
          <a:bodyPr/>
          <a:lstStyle/>
          <a:p>
            <a:pPr algn="r"/>
            <a:r>
              <a:rPr lang="en-US" b="0" dirty="0"/>
              <a:t>Conosci le tue fonti di reddito</a:t>
            </a:r>
            <a:endParaRPr lang="en-IE" b="0" dirty="0"/>
          </a:p>
        </p:txBody>
      </p:sp>
      <p:sp>
        <p:nvSpPr>
          <p:cNvPr id="6" name="Text Placeholder 5">
            <a:extLst>
              <a:ext uri="{FF2B5EF4-FFF2-40B4-BE49-F238E27FC236}">
                <a16:creationId xmlns:a16="http://schemas.microsoft.com/office/drawing/2014/main" id="{F1805844-62EE-A0E8-E559-A8C97424C386}"/>
              </a:ext>
            </a:extLst>
          </p:cNvPr>
          <p:cNvSpPr>
            <a:spLocks noGrp="1"/>
          </p:cNvSpPr>
          <p:nvPr>
            <p:ph type="body" sz="quarter" idx="19"/>
          </p:nvPr>
        </p:nvSpPr>
        <p:spPr>
          <a:xfrm>
            <a:off x="9275432" y="1123130"/>
            <a:ext cx="2597067" cy="385564"/>
          </a:xfrm>
        </p:spPr>
        <p:txBody>
          <a:bodyPr/>
          <a:lstStyle/>
          <a:p>
            <a:pPr algn="r"/>
            <a:r>
              <a:rPr lang="en-IE" sz="4000" dirty="0"/>
              <a:t>Sezione 3</a:t>
            </a:r>
          </a:p>
        </p:txBody>
      </p:sp>
    </p:spTree>
    <p:extLst>
      <p:ext uri="{BB962C8B-B14F-4D97-AF65-F5344CB8AC3E}">
        <p14:creationId xmlns:p14="http://schemas.microsoft.com/office/powerpoint/2010/main" val="3215192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529A1-2230-6261-84F0-FE9352F1A52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193F17-DA88-E9AA-5183-743BF6DD65E6}"/>
              </a:ext>
            </a:extLst>
          </p:cNvPr>
          <p:cNvSpPr>
            <a:spLocks noGrp="1"/>
          </p:cNvSpPr>
          <p:nvPr>
            <p:ph type="body" sz="quarter" idx="16"/>
          </p:nvPr>
        </p:nvSpPr>
        <p:spPr>
          <a:xfrm>
            <a:off x="874381" y="0"/>
            <a:ext cx="10984244" cy="437933"/>
          </a:xfrm>
        </p:spPr>
        <p:txBody>
          <a:bodyPr/>
          <a:lstStyle/>
          <a:p>
            <a:r>
              <a:rPr lang="en-US" sz="2400" dirty="0"/>
              <a:t>Logica finanziaria e pianificazione per le attività ricettive Pianificazione</a:t>
            </a:r>
            <a:endParaRPr lang="en-IE" sz="2400" dirty="0"/>
          </a:p>
        </p:txBody>
      </p:sp>
      <p:graphicFrame>
        <p:nvGraphicFramePr>
          <p:cNvPr id="9" name="Table 8">
            <a:extLst>
              <a:ext uri="{FF2B5EF4-FFF2-40B4-BE49-F238E27FC236}">
                <a16:creationId xmlns:a16="http://schemas.microsoft.com/office/drawing/2014/main" id="{34981516-F482-06D8-A718-FE670512C41F}"/>
              </a:ext>
            </a:extLst>
          </p:cNvPr>
          <p:cNvGraphicFramePr>
            <a:graphicFrameLocks noGrp="1"/>
          </p:cNvGraphicFramePr>
          <p:nvPr>
            <p:extLst>
              <p:ext uri="{D42A27DB-BD31-4B8C-83A1-F6EECF244321}">
                <p14:modId xmlns:p14="http://schemas.microsoft.com/office/powerpoint/2010/main" val="2788189426"/>
              </p:ext>
            </p:extLst>
          </p:nvPr>
        </p:nvGraphicFramePr>
        <p:xfrm>
          <a:off x="259352" y="545150"/>
          <a:ext cx="11620500" cy="6312850"/>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Sezione</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Sezione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Perché è qui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Fondamenti di entrate e capacità</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rgbClr val="E96751"/>
                          </a:solidFill>
                        </a:rPr>
                        <a:t>Inizia calcolando quanto guadagni o tutte le tue entrate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Devi sapere quanto </a:t>
                      </a:r>
                      <a:r>
                        <a:rPr lang="en-US" sz="1900" b="1" dirty="0">
                          <a:solidFill>
                            <a:srgbClr val="595959"/>
                          </a:solidFill>
                        </a:rPr>
                        <a:t>guadagni </a:t>
                      </a:r>
                      <a:r>
                        <a:rPr lang="en-US" sz="1900" dirty="0">
                          <a:solidFill>
                            <a:srgbClr val="595959"/>
                          </a:solidFill>
                        </a:rPr>
                        <a:t>(fonti di reddito primarie e secondarie) e quante </a:t>
                      </a:r>
                      <a:r>
                        <a:rPr lang="en-US" sz="1900" b="1" dirty="0">
                          <a:solidFill>
                            <a:srgbClr val="595959"/>
                          </a:solidFill>
                        </a:rPr>
                        <a:t>notti puoi vendere.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Struttura dei costi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Calcola quanto spendi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Senza conoscere i </a:t>
                      </a:r>
                      <a:r>
                        <a:rPr lang="en-US" sz="1900" b="1" dirty="0">
                          <a:solidFill>
                            <a:schemeClr val="bg1">
                              <a:lumMod val="50000"/>
                            </a:schemeClr>
                          </a:solidFill>
                        </a:rPr>
                        <a:t>costi fissi e variabili, </a:t>
                      </a:r>
                      <a:r>
                        <a:rPr lang="en-US" sz="1900" dirty="0">
                          <a:solidFill>
                            <a:schemeClr val="bg1">
                              <a:lumMod val="50000"/>
                            </a:schemeClr>
                          </a:solidFill>
                        </a:rPr>
                        <a:t>non è possibile fissare i prezzi o calcolare i profitti.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dirty="0">
                          <a:solidFill>
                            <a:schemeClr val="bg1">
                              <a:lumMod val="85000"/>
                            </a:schemeClr>
                          </a:solidFill>
                        </a:rPr>
                        <a:t>Conosci il tuo costo per notte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Calcola quanto deve coprire ogni notte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Aiuta a stabilire </a:t>
                      </a:r>
                      <a:r>
                        <a:rPr lang="en-US" sz="1900" b="1" dirty="0">
                          <a:solidFill>
                            <a:schemeClr val="bg1">
                              <a:lumMod val="50000"/>
                            </a:schemeClr>
                          </a:solidFill>
                        </a:rPr>
                        <a:t>il costo minimo </a:t>
                      </a:r>
                      <a:r>
                        <a:rPr lang="en-US" sz="1900" dirty="0">
                          <a:solidFill>
                            <a:schemeClr val="bg1">
                              <a:lumMod val="50000"/>
                            </a:schemeClr>
                          </a:solidFill>
                        </a:rPr>
                        <a:t>necessario per raggiungere il pareggio. Il </a:t>
                      </a:r>
                      <a:r>
                        <a:rPr lang="en-US" sz="1900" b="1" dirty="0">
                          <a:solidFill>
                            <a:schemeClr val="bg1">
                              <a:lumMod val="50000"/>
                            </a:schemeClr>
                          </a:solidFill>
                        </a:rPr>
                        <a:t>costo per notte </a:t>
                      </a:r>
                      <a:r>
                        <a:rPr lang="en-US" sz="1900" dirty="0">
                          <a:solidFill>
                            <a:schemeClr val="bg1">
                              <a:lumMod val="50000"/>
                            </a:schemeClr>
                          </a:solidFill>
                        </a:rPr>
                        <a:t>si calcola dividendo i costi totali per il numero previsto di notti vendute.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Analisi del punto di pareggio</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Determina il tuo punto di sopravvivenza finanziaria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Ti indica come </a:t>
                      </a:r>
                      <a:r>
                        <a:rPr lang="en-US" sz="1900" b="1" dirty="0">
                          <a:solidFill>
                            <a:schemeClr val="bg1">
                              <a:lumMod val="50000"/>
                            </a:schemeClr>
                          </a:solidFill>
                        </a:rPr>
                        <a:t>smettere</a:t>
                      </a:r>
                      <a:r>
                        <a:rPr lang="en-US" sz="1900" dirty="0">
                          <a:solidFill>
                            <a:schemeClr val="bg1">
                              <a:lumMod val="50000"/>
                            </a:schemeClr>
                          </a:solidFill>
                        </a:rPr>
                        <a:t> di </a:t>
                      </a:r>
                      <a:r>
                        <a:rPr lang="en-US" sz="1900" b="1" dirty="0">
                          <a:solidFill>
                            <a:schemeClr val="bg1">
                              <a:lumMod val="50000"/>
                            </a:schemeClr>
                          </a:solidFill>
                        </a:rPr>
                        <a:t>perdere denaro</a:t>
                      </a:r>
                      <a:r>
                        <a:rPr lang="en-US" sz="1900" dirty="0">
                          <a:solidFill>
                            <a:schemeClr val="bg1">
                              <a:lumMod val="50000"/>
                            </a:schemeClr>
                          </a:solidFill>
                        </a:rPr>
                        <a:t>. Una volta conosciuti i costi, calcola quante </a:t>
                      </a:r>
                      <a:r>
                        <a:rPr lang="en-US" sz="1900" b="1" dirty="0">
                          <a:solidFill>
                            <a:schemeClr val="bg1">
                              <a:lumMod val="50000"/>
                            </a:schemeClr>
                          </a:solidFill>
                        </a:rPr>
                        <a:t>prenotazioni sono necessarie per raggiungere il punto di pareggio</a:t>
                      </a:r>
                      <a:r>
                        <a:rPr lang="en-US" sz="1900" dirty="0">
                          <a:solidFill>
                            <a:schemeClr val="bg1">
                              <a:lumMod val="50000"/>
                            </a:schemeClr>
                          </a:solidFill>
                        </a:rPr>
                        <a: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Pianificazione dell'occupazione e delle entrate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Previsione del potenziale di occupazione e ricavi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Essenziale per garantire che </a:t>
                      </a:r>
                      <a:r>
                        <a:rPr lang="en-US" sz="1900" b="1" dirty="0">
                          <a:solidFill>
                            <a:schemeClr val="bg1">
                              <a:lumMod val="50000"/>
                            </a:schemeClr>
                          </a:solidFill>
                        </a:rPr>
                        <a:t>i</a:t>
                      </a:r>
                      <a:r>
                        <a:rPr lang="en-US" sz="1900" dirty="0">
                          <a:solidFill>
                            <a:schemeClr val="bg1">
                              <a:lumMod val="50000"/>
                            </a:schemeClr>
                          </a:solidFill>
                        </a:rPr>
                        <a:t> tuoi </a:t>
                      </a:r>
                      <a:r>
                        <a:rPr lang="en-US" sz="1900" b="1" dirty="0">
                          <a:solidFill>
                            <a:schemeClr val="bg1">
                              <a:lumMod val="50000"/>
                            </a:schemeClr>
                          </a:solidFill>
                        </a:rPr>
                        <a:t>prezzi siano realizzabili </a:t>
                      </a:r>
                      <a:r>
                        <a:rPr lang="en-US" sz="1900" dirty="0">
                          <a:solidFill>
                            <a:schemeClr val="bg1">
                              <a:lumMod val="50000"/>
                            </a:schemeClr>
                          </a:solidFill>
                        </a:rPr>
                        <a:t>con </a:t>
                      </a:r>
                      <a:r>
                        <a:rPr lang="en-US" sz="1900" b="1" dirty="0">
                          <a:solidFill>
                            <a:schemeClr val="bg1">
                              <a:lumMod val="50000"/>
                            </a:schemeClr>
                          </a:solidFill>
                        </a:rPr>
                        <a:t>prenotazioni realistiche</a:t>
                      </a:r>
                      <a:r>
                        <a:rPr lang="en-US" sz="1900" dirty="0">
                          <a:solidFill>
                            <a:schemeClr val="bg1">
                              <a:lumMod val="50000"/>
                            </a:schemeClr>
                          </a:solidFill>
                        </a:rPr>
                        <a:t>. Lo farai calcolando i dati di pareggio, </a:t>
                      </a:r>
                      <a:r>
                        <a:rPr lang="en-US" sz="1900" b="1" dirty="0">
                          <a:solidFill>
                            <a:schemeClr val="bg1">
                              <a:lumMod val="50000"/>
                            </a:schemeClr>
                          </a:solidFill>
                        </a:rPr>
                        <a:t>gli obiettivi di prenotazione realistici </a:t>
                      </a:r>
                      <a:r>
                        <a:rPr lang="en-US" sz="1900" dirty="0">
                          <a:solidFill>
                            <a:schemeClr val="bg1">
                              <a:lumMod val="50000"/>
                            </a:schemeClr>
                          </a:solidFill>
                        </a:rPr>
                        <a:t>e gli obiettivi </a:t>
                      </a:r>
                      <a:r>
                        <a:rPr lang="en-US" sz="1900" b="1" dirty="0">
                          <a:solidFill>
                            <a:schemeClr val="bg1">
                              <a:lumMod val="50000"/>
                            </a:schemeClr>
                          </a:solidFill>
                        </a:rPr>
                        <a:t>di percentuale di occupazione</a:t>
                      </a:r>
                      <a:r>
                        <a:rPr lang="en-US" sz="1900" dirty="0">
                          <a:solidFill>
                            <a:schemeClr val="bg1">
                              <a:lumMod val="50000"/>
                            </a:schemeClr>
                          </a:solidFill>
                        </a:rPr>
                        <a: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7971875"/>
                  </a:ext>
                </a:extLst>
              </a:tr>
              <a:tr h="679897">
                <a:tc>
                  <a:txBody>
                    <a:bodyPr/>
                    <a:lstStyle/>
                    <a:p>
                      <a:pPr algn="ctr">
                        <a:buNone/>
                      </a:pPr>
                      <a:r>
                        <a:rPr lang="en-IE" sz="2000" b="1" dirty="0">
                          <a:solidFill>
                            <a:schemeClr val="bg1">
                              <a:lumMod val="50000"/>
                            </a:schemeClr>
                          </a:solidFill>
                        </a:rPr>
                        <a:t>8</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Strategie di profitto e prezzi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Scegliete quindi una strategia di prezzo in linea con i vostri obiettivi</a:t>
                      </a:r>
                    </a:p>
                    <a:p>
                      <a:pPr>
                        <a:buNone/>
                      </a:pPr>
                      <a:r>
                        <a:rPr lang="en-US" sz="1900" dirty="0">
                          <a:solidFill>
                            <a:schemeClr val="bg1">
                              <a:lumMod val="50000"/>
                            </a:schemeClr>
                          </a:solidFill>
                        </a:rPr>
                        <a:t>Una volta definiti tutti gli elementi sopra indicati, potrete </a:t>
                      </a:r>
                      <a:r>
                        <a:rPr lang="en-US" sz="1900" b="1" dirty="0">
                          <a:solidFill>
                            <a:schemeClr val="bg1">
                              <a:lumMod val="50000"/>
                            </a:schemeClr>
                          </a:solidFill>
                        </a:rPr>
                        <a:t>fissare</a:t>
                      </a:r>
                      <a:r>
                        <a:rPr lang="en-US" sz="1900" dirty="0">
                          <a:solidFill>
                            <a:schemeClr val="bg1">
                              <a:lumMod val="50000"/>
                            </a:schemeClr>
                          </a:solidFill>
                        </a:rPr>
                        <a:t> con sicurezza </a:t>
                      </a:r>
                      <a:r>
                        <a:rPr lang="en-US" sz="1900" b="1" dirty="0">
                          <a:solidFill>
                            <a:schemeClr val="bg1">
                              <a:lumMod val="50000"/>
                            </a:schemeClr>
                          </a:solidFill>
                        </a:rPr>
                        <a:t>i prezzi </a:t>
                      </a:r>
                      <a:r>
                        <a:rPr lang="en-US" sz="1900" dirty="0">
                          <a:solidFill>
                            <a:schemeClr val="bg1">
                              <a:lumMod val="50000"/>
                            </a:schemeClr>
                          </a:solidFill>
                        </a:rPr>
                        <a:t>e </a:t>
                      </a:r>
                      <a:r>
                        <a:rPr lang="en-US" sz="1900" b="1" dirty="0">
                          <a:solidFill>
                            <a:schemeClr val="bg1">
                              <a:lumMod val="50000"/>
                            </a:schemeClr>
                          </a:solidFill>
                        </a:rPr>
                        <a:t>gli obiettivi di profitto</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470F8B2E-9218-27A3-ABB1-5D7B8F1453BE}"/>
              </a:ext>
            </a:extLst>
          </p:cNvPr>
          <p:cNvSpPr/>
          <p:nvPr/>
        </p:nvSpPr>
        <p:spPr>
          <a:xfrm>
            <a:off x="0" y="134302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64509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D75AF-F50E-6674-96FB-5DA50ACAD384}"/>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78344FC0-67B7-8284-1746-5D00B778BF52}"/>
              </a:ext>
            </a:extLst>
          </p:cNvPr>
          <p:cNvSpPr>
            <a:spLocks noGrp="1"/>
          </p:cNvSpPr>
          <p:nvPr>
            <p:ph type="body" sz="quarter" idx="28"/>
          </p:nvPr>
        </p:nvSpPr>
        <p:spPr>
          <a:xfrm>
            <a:off x="592118" y="1326352"/>
            <a:ext cx="5503882" cy="4671588"/>
          </a:xfrm>
        </p:spPr>
        <p:txBody>
          <a:bodyPr/>
          <a:lstStyle/>
          <a:p>
            <a:pPr marL="0" indent="0">
              <a:spcAft>
                <a:spcPts val="600"/>
              </a:spcAft>
            </a:pPr>
            <a:r>
              <a:rPr lang="en-US" sz="2000" b="1" i="1" dirty="0"/>
              <a:t>Identificare ed elencare tutte le fonti di reddito attuali e potenziali che la tua attività può generare. Ciò getta le basi per previsioni realistiche, prezzi, redditività e decisioni di crescita. </a:t>
            </a:r>
          </a:p>
          <a:p>
            <a:pPr marL="0" indent="0">
              <a:spcAft>
                <a:spcPts val="600"/>
              </a:spcAft>
            </a:pPr>
            <a:r>
              <a:rPr lang="en-US" sz="2000" dirty="0"/>
              <a:t>Le entrate sono la linfa vitale della tua attività. Sebbene la maggior parte dei ricavi possa provenire dalle prenotazioni di alloggi, le aziende di successo esplorano e sfruttano fonti di reddito secondarie, come servizi di ristorazione, workshop, noleggio di attrezzature, visite guidate o servizi spa aggiuntivi. Identificare sia i flussi di entrate principali che quelli aggiuntivi ti aiuta a diversificare il tuo modello di business e ad aumentare la resilienza finanziaria, soprattutto nei periodi di bassa stagione.</a:t>
            </a:r>
            <a:endParaRPr lang="en-IE" sz="2000" dirty="0"/>
          </a:p>
        </p:txBody>
      </p:sp>
      <p:sp>
        <p:nvSpPr>
          <p:cNvPr id="9" name="Text Placeholder 8">
            <a:extLst>
              <a:ext uri="{FF2B5EF4-FFF2-40B4-BE49-F238E27FC236}">
                <a16:creationId xmlns:a16="http://schemas.microsoft.com/office/drawing/2014/main" id="{A3F38384-3173-A6C0-E04D-C30DFD4BFA03}"/>
              </a:ext>
            </a:extLst>
          </p:cNvPr>
          <p:cNvSpPr>
            <a:spLocks noGrp="1"/>
          </p:cNvSpPr>
          <p:nvPr>
            <p:ph type="body" sz="quarter" idx="27"/>
          </p:nvPr>
        </p:nvSpPr>
        <p:spPr>
          <a:xfrm>
            <a:off x="600550" y="405222"/>
            <a:ext cx="5041923" cy="720752"/>
          </a:xfrm>
        </p:spPr>
        <p:txBody>
          <a:bodyPr/>
          <a:lstStyle/>
          <a:p>
            <a:r>
              <a:rPr lang="en-US" sz="3000" dirty="0"/>
              <a:t>Conosci le tue fonti di reddito</a:t>
            </a:r>
          </a:p>
        </p:txBody>
      </p:sp>
      <p:sp>
        <p:nvSpPr>
          <p:cNvPr id="30" name="Text Placeholder 1">
            <a:extLst>
              <a:ext uri="{FF2B5EF4-FFF2-40B4-BE49-F238E27FC236}">
                <a16:creationId xmlns:a16="http://schemas.microsoft.com/office/drawing/2014/main" id="{4D2A11ED-E463-3281-E70D-C9AAA04EB9E2}"/>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08</a:t>
            </a:r>
          </a:p>
        </p:txBody>
      </p:sp>
      <p:sp>
        <p:nvSpPr>
          <p:cNvPr id="31" name="Text Placeholder 2">
            <a:extLst>
              <a:ext uri="{FF2B5EF4-FFF2-40B4-BE49-F238E27FC236}">
                <a16:creationId xmlns:a16="http://schemas.microsoft.com/office/drawing/2014/main" id="{F2FE7F62-BE9D-F677-2580-CB66D0D285AE}"/>
              </a:ext>
            </a:extLst>
          </p:cNvPr>
          <p:cNvSpPr>
            <a:spLocks noGrp="1"/>
          </p:cNvSpPr>
          <p:nvPr>
            <p:ph type="body" sz="quarter" idx="4294967295"/>
          </p:nvPr>
        </p:nvSpPr>
        <p:spPr>
          <a:xfrm>
            <a:off x="6750111" y="1432521"/>
            <a:ext cx="4931847" cy="689519"/>
          </a:xfrm>
          <a:prstGeom prst="rect">
            <a:avLst/>
          </a:prstGeom>
        </p:spPr>
        <p:txBody>
          <a:bodyPr anchor="ctr"/>
          <a:lstStyle/>
          <a:p>
            <a:pPr marL="0" indent="0">
              <a:spcBef>
                <a:spcPts val="0"/>
              </a:spcBef>
              <a:buNone/>
            </a:pPr>
            <a:r>
              <a:rPr lang="en-IE" sz="2000" b="1" dirty="0">
                <a:solidFill>
                  <a:srgbClr val="595959"/>
                </a:solidFill>
              </a:rPr>
              <a:t>Conosci le tue fonti di reddito</a:t>
            </a:r>
            <a:endParaRPr lang="en-IE" sz="2000" dirty="0">
              <a:solidFill>
                <a:srgbClr val="595959"/>
              </a:solidFill>
            </a:endParaRPr>
          </a:p>
          <a:p>
            <a:pPr marL="0" indent="0">
              <a:spcBef>
                <a:spcPts val="0"/>
              </a:spcBef>
              <a:buNone/>
            </a:pPr>
            <a:r>
              <a:rPr lang="en-US" sz="1600" i="1" dirty="0">
                <a:solidFill>
                  <a:srgbClr val="595959"/>
                </a:solidFill>
              </a:rPr>
              <a:t>Identifica e calcola le tue entrate primarie (ad esempio, prenotazioni) e secondarie (ad esempio, tour, pacchetti)</a:t>
            </a:r>
          </a:p>
          <a:p>
            <a:pPr marL="0" indent="0">
              <a:spcBef>
                <a:spcPts val="0"/>
              </a:spcBef>
              <a:buNone/>
            </a:pPr>
            <a:endParaRPr lang="en-IE" sz="2000" dirty="0">
              <a:solidFill>
                <a:srgbClr val="595959"/>
              </a:solidFill>
            </a:endParaRPr>
          </a:p>
        </p:txBody>
      </p:sp>
      <p:sp>
        <p:nvSpPr>
          <p:cNvPr id="32" name="Text Placeholder 4">
            <a:extLst>
              <a:ext uri="{FF2B5EF4-FFF2-40B4-BE49-F238E27FC236}">
                <a16:creationId xmlns:a16="http://schemas.microsoft.com/office/drawing/2014/main" id="{46CCBE0B-2F62-1716-7FCA-E9FA0FF5DB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09</a:t>
            </a:r>
          </a:p>
        </p:txBody>
      </p:sp>
      <p:cxnSp>
        <p:nvCxnSpPr>
          <p:cNvPr id="2" name="Straight Connector 1">
            <a:extLst>
              <a:ext uri="{FF2B5EF4-FFF2-40B4-BE49-F238E27FC236}">
                <a16:creationId xmlns:a16="http://schemas.microsoft.com/office/drawing/2014/main" id="{FC2D5301-8B2E-3A5B-47DF-E2B9C47D9AE3}"/>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A483300-90B0-DE68-6C04-136640134A9F}"/>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8216CD0F-6026-3993-A20D-4531ADBD3244}"/>
              </a:ext>
            </a:extLst>
          </p:cNvPr>
          <p:cNvSpPr txBox="1">
            <a:spLocks/>
          </p:cNvSpPr>
          <p:nvPr/>
        </p:nvSpPr>
        <p:spPr>
          <a:xfrm>
            <a:off x="6782600" y="2391686"/>
            <a:ext cx="493184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t>Determina le notti disponibili</a:t>
            </a:r>
          </a:p>
          <a:p>
            <a:r>
              <a:rPr lang="en-US" sz="1600" b="0" i="1" dirty="0"/>
              <a:t>Scopri per quante notti all'anno puoi affittare il tuo spazio.</a:t>
            </a:r>
          </a:p>
          <a:p>
            <a:endParaRPr lang="en-IE" sz="2000" dirty="0"/>
          </a:p>
        </p:txBody>
      </p:sp>
    </p:spTree>
    <p:extLst>
      <p:ext uri="{BB962C8B-B14F-4D97-AF65-F5344CB8AC3E}">
        <p14:creationId xmlns:p14="http://schemas.microsoft.com/office/powerpoint/2010/main" val="1672458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house with a large body of water&#10;&#10;AI-generated content may be incorrect.">
            <a:extLst>
              <a:ext uri="{FF2B5EF4-FFF2-40B4-BE49-F238E27FC236}">
                <a16:creationId xmlns:a16="http://schemas.microsoft.com/office/drawing/2014/main" id="{05F296A1-20E9-F2CA-49A4-9A9C7D9488FB}"/>
              </a:ext>
            </a:extLst>
          </p:cNvPr>
          <p:cNvPicPr>
            <a:picLocks noGrp="1" noChangeAspect="1"/>
          </p:cNvPicPr>
          <p:nvPr>
            <p:ph type="pic" sz="quarter" idx="10"/>
          </p:nvPr>
        </p:nvPicPr>
        <p:blipFill>
          <a:blip r:embed="rId2"/>
          <a:srcRect t="7285" b="7285"/>
          <a:stretch>
            <a:fillRect/>
          </a:stretch>
        </p:blipFill>
        <p:spPr/>
      </p:pic>
      <p:sp>
        <p:nvSpPr>
          <p:cNvPr id="5" name="Text Placeholder 4">
            <a:extLst>
              <a:ext uri="{FF2B5EF4-FFF2-40B4-BE49-F238E27FC236}">
                <a16:creationId xmlns:a16="http://schemas.microsoft.com/office/drawing/2014/main" id="{E4AC2EAA-5B13-71C4-1A4F-2329D37F2340}"/>
              </a:ext>
            </a:extLst>
          </p:cNvPr>
          <p:cNvSpPr>
            <a:spLocks noGrp="1"/>
          </p:cNvSpPr>
          <p:nvPr>
            <p:ph type="body" sz="quarter" idx="16"/>
          </p:nvPr>
        </p:nvSpPr>
        <p:spPr>
          <a:xfrm>
            <a:off x="4295553" y="146744"/>
            <a:ext cx="7221426" cy="803654"/>
          </a:xfrm>
        </p:spPr>
        <p:txBody>
          <a:bodyPr/>
          <a:lstStyle/>
          <a:p>
            <a:r>
              <a:rPr lang="en-IE" dirty="0"/>
              <a:t>Comprendere le entrate e i costi</a:t>
            </a:r>
          </a:p>
        </p:txBody>
      </p:sp>
      <p:sp>
        <p:nvSpPr>
          <p:cNvPr id="8" name="Text Placeholder 7">
            <a:extLst>
              <a:ext uri="{FF2B5EF4-FFF2-40B4-BE49-F238E27FC236}">
                <a16:creationId xmlns:a16="http://schemas.microsoft.com/office/drawing/2014/main" id="{3843FE9E-5F13-C063-99DA-844AE899BD30}"/>
              </a:ext>
            </a:extLst>
          </p:cNvPr>
          <p:cNvSpPr>
            <a:spLocks noGrp="1"/>
          </p:cNvSpPr>
          <p:nvPr>
            <p:ph type="body" sz="quarter" idx="21"/>
          </p:nvPr>
        </p:nvSpPr>
        <p:spPr>
          <a:xfrm>
            <a:off x="4331412" y="1790494"/>
            <a:ext cx="6829647" cy="4530541"/>
          </a:xfrm>
        </p:spPr>
        <p:txBody>
          <a:bodyPr/>
          <a:lstStyle/>
          <a:p>
            <a:pPr marL="342900" indent="-342900">
              <a:spcAft>
                <a:spcPts val="1200"/>
              </a:spcAft>
              <a:buFont typeface="Wingdings" panose="05000000000000000000" pitchFamily="2" charset="2"/>
              <a:buChar char="Ø"/>
            </a:pPr>
            <a:r>
              <a:rPr lang="en-IE" sz="2400" dirty="0"/>
              <a:t>Lo scopo di questa sezione è quello di raccogliere tutte </a:t>
            </a:r>
            <a:r>
              <a:rPr lang="en-IE" sz="2400" b="1" dirty="0"/>
              <a:t>le entrate e le spese </a:t>
            </a:r>
            <a:r>
              <a:rPr lang="en-IE" sz="2400" dirty="0"/>
              <a:t>previste in un unico posto, per capire se la tua attività ricettiva sarà redditizia o in perdita. </a:t>
            </a:r>
          </a:p>
          <a:p>
            <a:pPr marL="342900" indent="-342900">
              <a:spcAft>
                <a:spcPts val="1200"/>
              </a:spcAft>
              <a:buFont typeface="Wingdings" panose="05000000000000000000" pitchFamily="2" charset="2"/>
              <a:buChar char="Ø"/>
            </a:pPr>
            <a:r>
              <a:rPr lang="en-IE" sz="2400" dirty="0"/>
              <a:t>In un contesto reale, è come controllare il </a:t>
            </a:r>
            <a:r>
              <a:rPr lang="en-IE" sz="2400" b="1" dirty="0"/>
              <a:t>saldo del conto corrente alla fine dell'anno</a:t>
            </a:r>
            <a:r>
              <a:rPr lang="en-IE" sz="2400" dirty="0"/>
              <a:t>: </a:t>
            </a:r>
            <a:r>
              <a:rPr lang="en-IE" sz="2400" i="1" dirty="0">
                <a:solidFill>
                  <a:srgbClr val="E96751"/>
                </a:solidFill>
              </a:rPr>
              <a:t>hai guadagnato più di quanto hai speso? </a:t>
            </a:r>
          </a:p>
          <a:p>
            <a:pPr marL="342900" indent="-342900">
              <a:spcAft>
                <a:spcPts val="1200"/>
              </a:spcAft>
              <a:buFont typeface="Wingdings" panose="05000000000000000000" pitchFamily="2" charset="2"/>
              <a:buChar char="Ø"/>
            </a:pPr>
            <a:r>
              <a:rPr lang="en-IE" sz="2400" dirty="0"/>
              <a:t>L'obiettivo è assicurarsi di non aver trascurato alcun costo o spesa e determinare se è necessario modificare il proprio piano (aumentare le entrate o ridurre i costi) </a:t>
            </a:r>
            <a:r>
              <a:rPr lang="en-IE" sz="2400" b="1" dirty="0"/>
              <a:t>per ottenere un profitto</a:t>
            </a:r>
            <a:r>
              <a:rPr lang="en-IE" sz="2400" dirty="0"/>
              <a:t>.</a:t>
            </a:r>
          </a:p>
        </p:txBody>
      </p:sp>
      <p:sp>
        <p:nvSpPr>
          <p:cNvPr id="9" name="Text Placeholder 8">
            <a:extLst>
              <a:ext uri="{FF2B5EF4-FFF2-40B4-BE49-F238E27FC236}">
                <a16:creationId xmlns:a16="http://schemas.microsoft.com/office/drawing/2014/main" id="{1AFE1699-A92C-48BE-0394-E397F0356353}"/>
              </a:ext>
            </a:extLst>
          </p:cNvPr>
          <p:cNvSpPr>
            <a:spLocks noGrp="1"/>
          </p:cNvSpPr>
          <p:nvPr>
            <p:ph type="body" sz="quarter" idx="23"/>
          </p:nvPr>
        </p:nvSpPr>
        <p:spPr>
          <a:xfrm>
            <a:off x="4295553" y="694404"/>
            <a:ext cx="7221426" cy="803654"/>
          </a:xfrm>
        </p:spPr>
        <p:txBody>
          <a:bodyPr/>
          <a:lstStyle/>
          <a:p>
            <a:r>
              <a:rPr lang="en-IE" sz="2200" dirty="0">
                <a:solidFill>
                  <a:srgbClr val="595959"/>
                </a:solidFill>
              </a:rPr>
              <a:t>Domanda guida: </a:t>
            </a:r>
            <a:r>
              <a:rPr lang="en-IE" sz="2200" i="1" dirty="0"/>
              <a:t>"La mia attività ricettiva sarà redditizia e quali sono le spese previste rispetto alle entrate di quest'anno?"</a:t>
            </a:r>
            <a:endParaRPr lang="en-IE" sz="2200" dirty="0"/>
          </a:p>
          <a:p>
            <a:endParaRPr lang="en-IE" sz="2400" dirty="0"/>
          </a:p>
        </p:txBody>
      </p:sp>
      <p:sp>
        <p:nvSpPr>
          <p:cNvPr id="6" name="Text Placeholder 5">
            <a:extLst>
              <a:ext uri="{FF2B5EF4-FFF2-40B4-BE49-F238E27FC236}">
                <a16:creationId xmlns:a16="http://schemas.microsoft.com/office/drawing/2014/main" id="{EC8D07D1-83D5-F6CA-1A88-274C0128B650}"/>
              </a:ext>
            </a:extLst>
          </p:cNvPr>
          <p:cNvSpPr>
            <a:spLocks noGrp="1"/>
          </p:cNvSpPr>
          <p:nvPr>
            <p:ph type="body" sz="quarter" idx="18"/>
          </p:nvPr>
        </p:nvSpPr>
        <p:spPr/>
        <p:txBody>
          <a:bodyPr/>
          <a:lstStyle/>
          <a:p>
            <a:r>
              <a:rPr lang="en-IE" b="0" dirty="0"/>
              <a:t>Introduzione a entrate e costi</a:t>
            </a:r>
          </a:p>
        </p:txBody>
      </p:sp>
      <p:sp>
        <p:nvSpPr>
          <p:cNvPr id="7" name="Text Placeholder 6">
            <a:extLst>
              <a:ext uri="{FF2B5EF4-FFF2-40B4-BE49-F238E27FC236}">
                <a16:creationId xmlns:a16="http://schemas.microsoft.com/office/drawing/2014/main" id="{7EA5D521-E957-E51E-FAEC-4B66454259C3}"/>
              </a:ext>
            </a:extLst>
          </p:cNvPr>
          <p:cNvSpPr>
            <a:spLocks noGrp="1"/>
          </p:cNvSpPr>
          <p:nvPr>
            <p:ph type="body" sz="quarter" idx="19"/>
          </p:nvPr>
        </p:nvSpPr>
        <p:spPr>
          <a:xfrm>
            <a:off x="369372" y="2074769"/>
            <a:ext cx="3199623" cy="385564"/>
          </a:xfrm>
        </p:spPr>
        <p:txBody>
          <a:bodyPr/>
          <a:lstStyle/>
          <a:p>
            <a:r>
              <a:rPr lang="en-IE" sz="3000" dirty="0"/>
              <a:t>Conosci le tue fonti di entrate</a:t>
            </a:r>
          </a:p>
          <a:p>
            <a:endParaRPr lang="en-IE" sz="3000" dirty="0"/>
          </a:p>
        </p:txBody>
      </p:sp>
      <p:grpSp>
        <p:nvGrpSpPr>
          <p:cNvPr id="2" name="Group 1">
            <a:extLst>
              <a:ext uri="{FF2B5EF4-FFF2-40B4-BE49-F238E27FC236}">
                <a16:creationId xmlns:a16="http://schemas.microsoft.com/office/drawing/2014/main" id="{7016B81D-BA86-EE58-53DB-05CD96DBD703}"/>
              </a:ext>
            </a:extLst>
          </p:cNvPr>
          <p:cNvGrpSpPr/>
          <p:nvPr/>
        </p:nvGrpSpPr>
        <p:grpSpPr>
          <a:xfrm>
            <a:off x="10976006" y="84508"/>
            <a:ext cx="1081945" cy="1011723"/>
            <a:chOff x="1016000" y="1137920"/>
            <a:chExt cx="1016000" cy="1016000"/>
          </a:xfrm>
        </p:grpSpPr>
        <p:sp>
          <p:nvSpPr>
            <p:cNvPr id="4" name="Oval 3">
              <a:extLst>
                <a:ext uri="{FF2B5EF4-FFF2-40B4-BE49-F238E27FC236}">
                  <a16:creationId xmlns:a16="http://schemas.microsoft.com/office/drawing/2014/main" id="{D9F1728A-DFED-1CEF-6460-969D418E1D4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834B5222-C2F7-A29C-3A1D-FA41D192BF2D}"/>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2230137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2E684-3FA9-BEC1-B2C0-90C122FE0DF3}"/>
            </a:ext>
          </a:extLst>
        </p:cNvPr>
        <p:cNvGrpSpPr/>
        <p:nvPr/>
      </p:nvGrpSpPr>
      <p:grpSpPr>
        <a:xfrm>
          <a:off x="0" y="0"/>
          <a:ext cx="0" cy="0"/>
          <a:chOff x="0" y="0"/>
          <a:chExt cx="0" cy="0"/>
        </a:xfrm>
      </p:grpSpPr>
      <p:pic>
        <p:nvPicPr>
          <p:cNvPr id="12" name="Picture Placeholder 11" descr="A house with a large body of water&#10;&#10;AI-generated content may be incorrect.">
            <a:extLst>
              <a:ext uri="{FF2B5EF4-FFF2-40B4-BE49-F238E27FC236}">
                <a16:creationId xmlns:a16="http://schemas.microsoft.com/office/drawing/2014/main" id="{EEF862AF-D49E-A764-D83F-A1E6640DDFE4}"/>
              </a:ext>
            </a:extLst>
          </p:cNvPr>
          <p:cNvPicPr>
            <a:picLocks noGrp="1" noChangeAspect="1"/>
          </p:cNvPicPr>
          <p:nvPr>
            <p:ph type="pic" sz="quarter" idx="10"/>
          </p:nvPr>
        </p:nvPicPr>
        <p:blipFill>
          <a:blip r:embed="rId2"/>
          <a:srcRect t="7285" b="7285"/>
          <a:stretch>
            <a:fillRect/>
          </a:stretch>
        </p:blipFill>
        <p:spPr/>
      </p:pic>
      <p:sp>
        <p:nvSpPr>
          <p:cNvPr id="5" name="Text Placeholder 4">
            <a:extLst>
              <a:ext uri="{FF2B5EF4-FFF2-40B4-BE49-F238E27FC236}">
                <a16:creationId xmlns:a16="http://schemas.microsoft.com/office/drawing/2014/main" id="{265B23CE-1ACE-4C48-2058-FDB6C9945224}"/>
              </a:ext>
            </a:extLst>
          </p:cNvPr>
          <p:cNvSpPr>
            <a:spLocks noGrp="1"/>
          </p:cNvSpPr>
          <p:nvPr>
            <p:ph type="body" sz="quarter" idx="16"/>
          </p:nvPr>
        </p:nvSpPr>
        <p:spPr>
          <a:xfrm>
            <a:off x="4295553" y="146744"/>
            <a:ext cx="7221426" cy="803654"/>
          </a:xfrm>
        </p:spPr>
        <p:txBody>
          <a:bodyPr/>
          <a:lstStyle/>
          <a:p>
            <a:r>
              <a:rPr lang="en-IE" dirty="0"/>
              <a:t>Comprendere le entrate e i costi</a:t>
            </a:r>
          </a:p>
        </p:txBody>
      </p:sp>
      <p:sp>
        <p:nvSpPr>
          <p:cNvPr id="8" name="Text Placeholder 7">
            <a:extLst>
              <a:ext uri="{FF2B5EF4-FFF2-40B4-BE49-F238E27FC236}">
                <a16:creationId xmlns:a16="http://schemas.microsoft.com/office/drawing/2014/main" id="{849336E6-9939-F312-8411-8DA517B05FAB}"/>
              </a:ext>
            </a:extLst>
          </p:cNvPr>
          <p:cNvSpPr>
            <a:spLocks noGrp="1"/>
          </p:cNvSpPr>
          <p:nvPr>
            <p:ph type="body" sz="quarter" idx="21"/>
          </p:nvPr>
        </p:nvSpPr>
        <p:spPr>
          <a:xfrm>
            <a:off x="4331413" y="2039623"/>
            <a:ext cx="6644593" cy="4530541"/>
          </a:xfrm>
        </p:spPr>
        <p:txBody>
          <a:bodyPr/>
          <a:lstStyle/>
          <a:p>
            <a:pPr marL="342900" indent="-342900">
              <a:buFont typeface="Wingdings" panose="05000000000000000000" pitchFamily="2" charset="2"/>
              <a:buChar char="Ø"/>
            </a:pPr>
            <a:r>
              <a:rPr lang="en-IE" sz="2400" dirty="0"/>
              <a:t>Alla fine di questa sezione, avrai un quadro chiaro del tuo </a:t>
            </a:r>
            <a:r>
              <a:rPr lang="en-IE" sz="2400" b="1" dirty="0"/>
              <a:t>utile netto</a:t>
            </a:r>
            <a:r>
              <a:rPr lang="en-IE" sz="2400" dirty="0"/>
              <a:t> previsto</a:t>
            </a:r>
            <a:r>
              <a:rPr lang="en-IE" sz="2400" b="1" dirty="0"/>
              <a:t>, </a:t>
            </a:r>
            <a:r>
              <a:rPr lang="en-IE" sz="2400" dirty="0"/>
              <a:t>che è fondamentale per valutare la redditività della tua attività ed è qualcosa che qualsiasi potenziale investitore o finanziatore vorrà vedere.</a:t>
            </a:r>
          </a:p>
          <a:p>
            <a:pPr marL="342900" indent="-342900">
              <a:buFont typeface="Wingdings" panose="05000000000000000000" pitchFamily="2" charset="2"/>
              <a:buChar char="Ø"/>
            </a:pPr>
            <a:endParaRPr lang="en-IE" sz="2400" dirty="0"/>
          </a:p>
          <a:p>
            <a:r>
              <a:rPr lang="en-IE" sz="2400" i="1" dirty="0"/>
              <a:t>In seguito, dopo aver completato i tuoi calcoli, compilerai il tuo conto economico</a:t>
            </a:r>
            <a:r>
              <a:rPr lang="en-IE" sz="2400" dirty="0"/>
              <a:t>.</a:t>
            </a:r>
          </a:p>
        </p:txBody>
      </p:sp>
      <p:sp>
        <p:nvSpPr>
          <p:cNvPr id="9" name="Text Placeholder 8">
            <a:extLst>
              <a:ext uri="{FF2B5EF4-FFF2-40B4-BE49-F238E27FC236}">
                <a16:creationId xmlns:a16="http://schemas.microsoft.com/office/drawing/2014/main" id="{24906D99-870B-9165-DC15-49E8B1CED809}"/>
              </a:ext>
            </a:extLst>
          </p:cNvPr>
          <p:cNvSpPr>
            <a:spLocks noGrp="1"/>
          </p:cNvSpPr>
          <p:nvPr>
            <p:ph type="body" sz="quarter" idx="23"/>
          </p:nvPr>
        </p:nvSpPr>
        <p:spPr>
          <a:xfrm>
            <a:off x="4295553" y="694404"/>
            <a:ext cx="7221426" cy="803654"/>
          </a:xfrm>
        </p:spPr>
        <p:txBody>
          <a:bodyPr/>
          <a:lstStyle/>
          <a:p>
            <a:r>
              <a:rPr lang="en-IE" sz="2200" dirty="0">
                <a:solidFill>
                  <a:srgbClr val="595959"/>
                </a:solidFill>
              </a:rPr>
              <a:t>Domanda guida: </a:t>
            </a:r>
            <a:r>
              <a:rPr lang="en-IE" sz="2200" i="1" dirty="0"/>
              <a:t>"La mia attività ricettiva sarà redditizia e quali sono le spese previste rispetto alle entrate di quest'anno?"</a:t>
            </a:r>
            <a:endParaRPr lang="en-IE" sz="2200" dirty="0"/>
          </a:p>
          <a:p>
            <a:endParaRPr lang="en-IE" sz="2400" dirty="0"/>
          </a:p>
        </p:txBody>
      </p:sp>
      <p:sp>
        <p:nvSpPr>
          <p:cNvPr id="6" name="Text Placeholder 5">
            <a:extLst>
              <a:ext uri="{FF2B5EF4-FFF2-40B4-BE49-F238E27FC236}">
                <a16:creationId xmlns:a16="http://schemas.microsoft.com/office/drawing/2014/main" id="{AD6D430D-36EE-7422-8E26-D4C29527C8C9}"/>
              </a:ext>
            </a:extLst>
          </p:cNvPr>
          <p:cNvSpPr>
            <a:spLocks noGrp="1"/>
          </p:cNvSpPr>
          <p:nvPr>
            <p:ph type="body" sz="quarter" idx="18"/>
          </p:nvPr>
        </p:nvSpPr>
        <p:spPr/>
        <p:txBody>
          <a:bodyPr/>
          <a:lstStyle/>
          <a:p>
            <a:r>
              <a:rPr lang="en-IE" b="0" dirty="0"/>
              <a:t>Introduzione a ricavi e costi</a:t>
            </a:r>
          </a:p>
        </p:txBody>
      </p:sp>
      <p:sp>
        <p:nvSpPr>
          <p:cNvPr id="7" name="Text Placeholder 6">
            <a:extLst>
              <a:ext uri="{FF2B5EF4-FFF2-40B4-BE49-F238E27FC236}">
                <a16:creationId xmlns:a16="http://schemas.microsoft.com/office/drawing/2014/main" id="{1A5BA1FE-7640-B341-06EE-4E6FB5D875C8}"/>
              </a:ext>
            </a:extLst>
          </p:cNvPr>
          <p:cNvSpPr>
            <a:spLocks noGrp="1"/>
          </p:cNvSpPr>
          <p:nvPr>
            <p:ph type="body" sz="quarter" idx="19"/>
          </p:nvPr>
        </p:nvSpPr>
        <p:spPr>
          <a:xfrm>
            <a:off x="369372" y="2074769"/>
            <a:ext cx="3199623" cy="385564"/>
          </a:xfrm>
        </p:spPr>
        <p:txBody>
          <a:bodyPr/>
          <a:lstStyle/>
          <a:p>
            <a:r>
              <a:rPr lang="en-IE" sz="3000" dirty="0"/>
              <a:t>Conosci le tue fonti di ricavo</a:t>
            </a:r>
          </a:p>
          <a:p>
            <a:endParaRPr lang="en-IE" sz="3000" dirty="0"/>
          </a:p>
        </p:txBody>
      </p:sp>
      <p:grpSp>
        <p:nvGrpSpPr>
          <p:cNvPr id="2" name="Group 1">
            <a:extLst>
              <a:ext uri="{FF2B5EF4-FFF2-40B4-BE49-F238E27FC236}">
                <a16:creationId xmlns:a16="http://schemas.microsoft.com/office/drawing/2014/main" id="{299E4AE6-7BEA-ED84-5378-6DA89F635C8B}"/>
              </a:ext>
            </a:extLst>
          </p:cNvPr>
          <p:cNvGrpSpPr/>
          <p:nvPr/>
        </p:nvGrpSpPr>
        <p:grpSpPr>
          <a:xfrm>
            <a:off x="10976006" y="84508"/>
            <a:ext cx="1081945" cy="1011723"/>
            <a:chOff x="1016000" y="1137920"/>
            <a:chExt cx="1016000" cy="1016000"/>
          </a:xfrm>
        </p:grpSpPr>
        <p:sp>
          <p:nvSpPr>
            <p:cNvPr id="4" name="Oval 3">
              <a:extLst>
                <a:ext uri="{FF2B5EF4-FFF2-40B4-BE49-F238E27FC236}">
                  <a16:creationId xmlns:a16="http://schemas.microsoft.com/office/drawing/2014/main" id="{DAF6CC08-5DEF-45B6-450A-F56D66CCC3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FCF4D8DE-F769-3BBC-58A3-64D71E86780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418388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F6D842B-7956-D705-F688-CD7F535BB880}"/>
              </a:ext>
            </a:extLst>
          </p:cNvPr>
          <p:cNvSpPr>
            <a:spLocks noGrp="1"/>
          </p:cNvSpPr>
          <p:nvPr>
            <p:ph type="body" sz="quarter" idx="21"/>
          </p:nvPr>
        </p:nvSpPr>
        <p:spPr>
          <a:xfrm>
            <a:off x="4295552" y="854452"/>
            <a:ext cx="7367529" cy="4530541"/>
          </a:xfrm>
        </p:spPr>
        <p:txBody>
          <a:bodyPr/>
          <a:lstStyle/>
          <a:p>
            <a:pPr marL="342900" indent="-342900">
              <a:spcAft>
                <a:spcPts val="600"/>
              </a:spcAft>
              <a:buFont typeface="Wingdings" panose="05000000000000000000" pitchFamily="2" charset="2"/>
              <a:buChar char="Ø"/>
            </a:pPr>
            <a:r>
              <a:rPr lang="en-IE" sz="2400" dirty="0"/>
              <a:t>Inizia elencando tutte </a:t>
            </a:r>
            <a:r>
              <a:rPr lang="en-IE" sz="2400" b="1" dirty="0"/>
              <a:t>le fonti di reddito </a:t>
            </a:r>
            <a:r>
              <a:rPr lang="en-IE" sz="2400" dirty="0"/>
              <a:t>della tua attività. </a:t>
            </a:r>
          </a:p>
          <a:p>
            <a:pPr marL="342900" indent="-342900">
              <a:spcAft>
                <a:spcPts val="600"/>
              </a:spcAft>
              <a:buFont typeface="Wingdings" panose="05000000000000000000" pitchFamily="2" charset="2"/>
              <a:buChar char="Ø"/>
            </a:pPr>
            <a:r>
              <a:rPr lang="en-IE" sz="2400" dirty="0"/>
              <a:t>Per la maggior parte delle attività ricettive, la </a:t>
            </a:r>
            <a:r>
              <a:rPr lang="en-IE" sz="2400" b="1" dirty="0">
                <a:solidFill>
                  <a:srgbClr val="E96751"/>
                </a:solidFill>
              </a:rPr>
              <a:t>fonte di reddito principale </a:t>
            </a:r>
            <a:r>
              <a:rPr lang="en-IE" sz="2400" dirty="0"/>
              <a:t>sarà costituita </a:t>
            </a:r>
            <a:r>
              <a:rPr lang="en-IE" sz="2400" b="1" dirty="0"/>
              <a:t>dalle tariffe per camera/notte </a:t>
            </a:r>
            <a:r>
              <a:rPr lang="en-IE" sz="2400" dirty="0"/>
              <a:t>(spese di alloggio). </a:t>
            </a:r>
          </a:p>
          <a:p>
            <a:pPr marL="342900" indent="-342900">
              <a:spcAft>
                <a:spcPts val="600"/>
              </a:spcAft>
              <a:buFont typeface="Wingdings" panose="05000000000000000000" pitchFamily="2" charset="2"/>
              <a:buChar char="Ø"/>
            </a:pPr>
            <a:r>
              <a:rPr lang="en-IE" sz="2400" dirty="0"/>
              <a:t>Tuttavia, includi anche qualsiasi </a:t>
            </a:r>
            <a:r>
              <a:rPr lang="en-IE" sz="2400" b="1" dirty="0"/>
              <a:t>altra fonte di reddito </a:t>
            </a:r>
            <a:r>
              <a:rPr lang="en-IE" sz="2400" dirty="0"/>
              <a:t>che prevedi di avere: </a:t>
            </a:r>
          </a:p>
          <a:p>
            <a:pPr marL="342900" indent="-342900">
              <a:spcAft>
                <a:spcPts val="600"/>
              </a:spcAft>
              <a:buFont typeface="Wingdings" panose="05000000000000000000" pitchFamily="2" charset="2"/>
              <a:buChar char="Ø"/>
            </a:pPr>
            <a:endParaRPr lang="en-IE" sz="2400" dirty="0"/>
          </a:p>
          <a:p>
            <a:pPr>
              <a:spcAft>
                <a:spcPts val="600"/>
              </a:spcAft>
            </a:pPr>
            <a:r>
              <a:rPr lang="en-IE" sz="2400" b="1" dirty="0">
                <a:solidFill>
                  <a:srgbClr val="E96751"/>
                </a:solidFill>
              </a:rPr>
              <a:t>ad esempio</a:t>
            </a:r>
            <a:r>
              <a:rPr lang="en-IE" sz="2400" dirty="0"/>
              <a:t>, cibo e bevande (se servi la colazione o hai un ristorante), servizi extra (tariffe per il trasferimento dall'aeroporto, tour, ecc.) o spese accessorie (spese di pulizia, noleggio di attrezzature, ecc.).</a:t>
            </a:r>
          </a:p>
        </p:txBody>
      </p:sp>
      <p:sp>
        <p:nvSpPr>
          <p:cNvPr id="5" name="Text Placeholder 4">
            <a:extLst>
              <a:ext uri="{FF2B5EF4-FFF2-40B4-BE49-F238E27FC236}">
                <a16:creationId xmlns:a16="http://schemas.microsoft.com/office/drawing/2014/main" id="{30DC9BDC-EF0A-6C70-8883-286976C09E6A}"/>
              </a:ext>
            </a:extLst>
          </p:cNvPr>
          <p:cNvSpPr>
            <a:spLocks noGrp="1"/>
          </p:cNvSpPr>
          <p:nvPr>
            <p:ph type="body" sz="quarter" idx="23"/>
          </p:nvPr>
        </p:nvSpPr>
        <p:spPr>
          <a:xfrm>
            <a:off x="4295553" y="159928"/>
            <a:ext cx="7221426" cy="803654"/>
          </a:xfrm>
        </p:spPr>
        <p:txBody>
          <a:bodyPr/>
          <a:lstStyle/>
          <a:p>
            <a:r>
              <a:rPr lang="en-IE" sz="3200" dirty="0"/>
              <a:t>Elenca tutte le tue fonti di reddito</a:t>
            </a:r>
          </a:p>
        </p:txBody>
      </p:sp>
      <p:sp>
        <p:nvSpPr>
          <p:cNvPr id="7" name="Text Placeholder 6">
            <a:extLst>
              <a:ext uri="{FF2B5EF4-FFF2-40B4-BE49-F238E27FC236}">
                <a16:creationId xmlns:a16="http://schemas.microsoft.com/office/drawing/2014/main" id="{0E60E351-5C78-4A92-7577-C07A10C3B571}"/>
              </a:ext>
            </a:extLst>
          </p:cNvPr>
          <p:cNvSpPr>
            <a:spLocks noGrp="1"/>
          </p:cNvSpPr>
          <p:nvPr>
            <p:ph type="body" sz="quarter" idx="18"/>
          </p:nvPr>
        </p:nvSpPr>
        <p:spPr>
          <a:xfrm>
            <a:off x="675021" y="3392026"/>
            <a:ext cx="2893974" cy="1049221"/>
          </a:xfrm>
        </p:spPr>
        <p:txBody>
          <a:bodyPr/>
          <a:lstStyle/>
          <a:p>
            <a:r>
              <a:rPr lang="en-IE" dirty="0"/>
              <a:t>Elenca le tue fonti di reddito</a:t>
            </a:r>
          </a:p>
        </p:txBody>
      </p:sp>
      <p:sp>
        <p:nvSpPr>
          <p:cNvPr id="11" name="TextBox 10">
            <a:extLst>
              <a:ext uri="{FF2B5EF4-FFF2-40B4-BE49-F238E27FC236}">
                <a16:creationId xmlns:a16="http://schemas.microsoft.com/office/drawing/2014/main" id="{8D87F8C7-82F3-613D-8874-C3D17D9B9BFD}"/>
              </a:ext>
            </a:extLst>
          </p:cNvPr>
          <p:cNvSpPr txBox="1"/>
          <p:nvPr/>
        </p:nvSpPr>
        <p:spPr>
          <a:xfrm>
            <a:off x="391600" y="6328740"/>
            <a:ext cx="6096000" cy="369332"/>
          </a:xfrm>
          <a:prstGeom prst="rect">
            <a:avLst/>
          </a:prstGeom>
          <a:noFill/>
        </p:spPr>
        <p:txBody>
          <a:bodyPr wrap="square">
            <a:spAutoFit/>
          </a:bodyPr>
          <a:lstStyle/>
          <a:p>
            <a:pPr algn="l">
              <a:buNone/>
            </a:pPr>
            <a:r>
              <a:rPr lang="en-US" i="0" dirty="0">
                <a:solidFill>
                  <a:srgbClr val="00B0F0"/>
                </a:solidFill>
                <a:effectLst/>
                <a:latin typeface="var(--font-family-b)"/>
                <a:hlinkClick r:id="rId2">
                  <a:extLst>
                    <a:ext uri="{A12FA001-AC4F-418D-AE19-62706E023703}">
                      <ahyp:hlinkClr xmlns:ahyp="http://schemas.microsoft.com/office/drawing/2018/hyperlinkcolor" val="tx"/>
                    </a:ext>
                  </a:extLst>
                </a:hlinkClick>
              </a:rPr>
              <a:t>Analisi del punto di pareggio: formula e calcolo</a:t>
            </a:r>
            <a:endParaRPr lang="en-US" i="0" dirty="0">
              <a:solidFill>
                <a:srgbClr val="00B0F0"/>
              </a:solidFill>
              <a:effectLst/>
              <a:latin typeface="var(--font-family-b)"/>
            </a:endParaRPr>
          </a:p>
        </p:txBody>
      </p:sp>
      <p:pic>
        <p:nvPicPr>
          <p:cNvPr id="17" name="Picture Placeholder 16" descr="A couple sitting in a pool overlooking the ocean&#10;&#10;AI-generated content may be incorrect.">
            <a:extLst>
              <a:ext uri="{FF2B5EF4-FFF2-40B4-BE49-F238E27FC236}">
                <a16:creationId xmlns:a16="http://schemas.microsoft.com/office/drawing/2014/main" id="{CDD73605-59EE-B728-B8BB-75D135B0699D}"/>
              </a:ext>
            </a:extLst>
          </p:cNvPr>
          <p:cNvPicPr>
            <a:picLocks noGrp="1" noChangeAspect="1"/>
          </p:cNvPicPr>
          <p:nvPr>
            <p:ph type="pic" sz="quarter" idx="10"/>
          </p:nvPr>
        </p:nvPicPr>
        <p:blipFill>
          <a:blip r:embed="rId3"/>
          <a:srcRect t="27254" b="27254"/>
          <a:stretch>
            <a:fillRect/>
          </a:stretch>
        </p:blipFill>
        <p:spPr/>
      </p:pic>
      <p:sp>
        <p:nvSpPr>
          <p:cNvPr id="9" name="Text Placeholder 6">
            <a:extLst>
              <a:ext uri="{FF2B5EF4-FFF2-40B4-BE49-F238E27FC236}">
                <a16:creationId xmlns:a16="http://schemas.microsoft.com/office/drawing/2014/main" id="{1F5976BF-7C01-4FC6-875B-C4E235554665}"/>
              </a:ext>
            </a:extLst>
          </p:cNvPr>
          <p:cNvSpPr txBox="1">
            <a:spLocks/>
          </p:cNvSpPr>
          <p:nvPr/>
        </p:nvSpPr>
        <p:spPr>
          <a:xfrm>
            <a:off x="369372" y="2074769"/>
            <a:ext cx="319962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a:t>Conosci le tue fonti di reddito</a:t>
            </a:r>
          </a:p>
          <a:p>
            <a:endParaRPr lang="en-IE" sz="3000" dirty="0"/>
          </a:p>
        </p:txBody>
      </p:sp>
    </p:spTree>
    <p:extLst>
      <p:ext uri="{BB962C8B-B14F-4D97-AF65-F5344CB8AC3E}">
        <p14:creationId xmlns:p14="http://schemas.microsoft.com/office/powerpoint/2010/main" val="208260763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9F08BC-F0B3-4DDB-8284-802A3347FA91}"/>
</file>

<file path=customXml/itemProps2.xml><?xml version="1.0" encoding="utf-8"?>
<ds:datastoreItem xmlns:ds="http://schemas.openxmlformats.org/officeDocument/2006/customXml" ds:itemID="{35E54130-1F9F-41F5-B5AB-68A283AA3393}"/>
</file>

<file path=customXml/itemProps3.xml><?xml version="1.0" encoding="utf-8"?>
<ds:datastoreItem xmlns:ds="http://schemas.openxmlformats.org/officeDocument/2006/customXml" ds:itemID="{9271D285-2B37-4A73-88B0-855358091400}"/>
</file>

<file path=docProps/app.xml><?xml version="1.0" encoding="utf-8"?>
<Properties xmlns="http://schemas.openxmlformats.org/officeDocument/2006/extended-properties" xmlns:vt="http://schemas.openxmlformats.org/officeDocument/2006/docPropsVTypes">
  <TotalTime>12929</TotalTime>
  <Words>4523</Words>
  <Application>Microsoft Macintosh PowerPoint</Application>
  <PresentationFormat>Widescreen</PresentationFormat>
  <Paragraphs>463</Paragraphs>
  <Slides>33</Slides>
  <Notes>8</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33</vt:i4>
      </vt:variant>
    </vt:vector>
  </HeadingPairs>
  <TitlesOfParts>
    <vt:vector size="41" baseType="lpstr">
      <vt:lpstr>Arial</vt:lpstr>
      <vt:lpstr>Calibri</vt:lpstr>
      <vt:lpstr>Montserrat</vt:lpstr>
      <vt:lpstr>Montserrat Light</vt:lpstr>
      <vt:lpstr>var(--font-family-b)</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docId:E66FEB406CF54E6D56AD85F2E25704DF</cp:keywords>
  <cp:lastModifiedBy>Manuel Guarita</cp:lastModifiedBy>
  <cp:revision>501</cp:revision>
  <dcterms:created xsi:type="dcterms:W3CDTF">2020-10-14T13:32:04Z</dcterms:created>
  <dcterms:modified xsi:type="dcterms:W3CDTF">2026-02-06T21:01:19Z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