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5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2"/>
  </p:notesMasterIdLst>
  <p:sldIdLst>
    <p:sldId id="7764" r:id="rId2"/>
    <p:sldId id="7709" r:id="rId3"/>
    <p:sldId id="7776" r:id="rId4"/>
    <p:sldId id="7706" r:id="rId5"/>
    <p:sldId id="7735" r:id="rId6"/>
    <p:sldId id="7736" r:id="rId7"/>
    <p:sldId id="7315" r:id="rId8"/>
    <p:sldId id="7319" r:id="rId9"/>
    <p:sldId id="7322" r:id="rId10"/>
    <p:sldId id="7210" r:id="rId11"/>
    <p:sldId id="7155" r:id="rId12"/>
    <p:sldId id="7156" r:id="rId13"/>
    <p:sldId id="7765" r:id="rId14"/>
    <p:sldId id="7174" r:id="rId15"/>
    <p:sldId id="7000" r:id="rId16"/>
    <p:sldId id="7173" r:id="rId17"/>
    <p:sldId id="6901" r:id="rId18"/>
    <p:sldId id="7177" r:id="rId19"/>
    <p:sldId id="7175" r:id="rId20"/>
    <p:sldId id="7176" r:id="rId21"/>
    <p:sldId id="7181" r:id="rId22"/>
    <p:sldId id="7182" r:id="rId23"/>
    <p:sldId id="7183" r:id="rId24"/>
    <p:sldId id="7179" r:id="rId25"/>
    <p:sldId id="7766" r:id="rId26"/>
    <p:sldId id="6998" r:id="rId27"/>
    <p:sldId id="7320" r:id="rId28"/>
    <p:sldId id="7051" r:id="rId29"/>
    <p:sldId id="7768" r:id="rId30"/>
    <p:sldId id="7052" r:id="rId31"/>
    <p:sldId id="7767" r:id="rId32"/>
    <p:sldId id="7053" r:id="rId33"/>
    <p:sldId id="7058" r:id="rId34"/>
    <p:sldId id="7769" r:id="rId35"/>
    <p:sldId id="7059" r:id="rId36"/>
    <p:sldId id="7056" r:id="rId37"/>
    <p:sldId id="7055" r:id="rId38"/>
    <p:sldId id="7530" r:id="rId39"/>
    <p:sldId id="7531" r:id="rId40"/>
    <p:sldId id="777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98C7F"/>
    <a:srgbClr val="418D8F"/>
    <a:srgbClr val="595959"/>
    <a:srgbClr val="F2A158"/>
    <a:srgbClr val="5FBDBB"/>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00990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815D-E50E-C37B-03CF-553E95F1B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2712E-58D8-835D-1AF5-FEFCC97B6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5F3E5-14F2-98E6-F9A7-581FCE4DE4E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0BD6BF-AB9A-16CF-3750-977E8A20A28E}"/>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100179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25697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3539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977" r:id="rId6"/>
    <p:sldLayoutId id="2147483888" r:id="rId7"/>
    <p:sldLayoutId id="2147483898" r:id="rId8"/>
    <p:sldLayoutId id="2147483974" r:id="rId9"/>
    <p:sldLayoutId id="2147483842" r:id="rId10"/>
    <p:sldLayoutId id="2147483960" r:id="rId11"/>
    <p:sldLayoutId id="2147483962" r:id="rId12"/>
    <p:sldLayoutId id="2147483961" r:id="rId13"/>
    <p:sldLayoutId id="2147483968" r:id="rId14"/>
    <p:sldLayoutId id="2147483840" r:id="rId15"/>
    <p:sldLayoutId id="2147483880" r:id="rId16"/>
    <p:sldLayoutId id="2147483889" r:id="rId17"/>
    <p:sldLayoutId id="2147483861" r:id="rId18"/>
    <p:sldLayoutId id="2147483890" r:id="rId19"/>
    <p:sldLayoutId id="2147483899" r:id="rId20"/>
    <p:sldLayoutId id="2147483884" r:id="rId21"/>
    <p:sldLayoutId id="2147483937" r:id="rId22"/>
    <p:sldLayoutId id="2147483935" r:id="rId23"/>
    <p:sldLayoutId id="2147483938" r:id="rId24"/>
    <p:sldLayoutId id="2147483939" r:id="rId25"/>
    <p:sldLayoutId id="2147483936" r:id="rId26"/>
    <p:sldLayoutId id="2147483841" r:id="rId27"/>
    <p:sldLayoutId id="2147483916" r:id="rId28"/>
    <p:sldLayoutId id="2147483913" r:id="rId29"/>
    <p:sldLayoutId id="2147483917" r:id="rId30"/>
    <p:sldLayoutId id="2147483914" r:id="rId31"/>
    <p:sldLayoutId id="2147483918" r:id="rId32"/>
    <p:sldLayoutId id="2147483948" r:id="rId33"/>
    <p:sldLayoutId id="2147483949" r:id="rId34"/>
    <p:sldLayoutId id="2147483950" r:id="rId35"/>
    <p:sldLayoutId id="2147483951" r:id="rId36"/>
    <p:sldLayoutId id="2147483952" r:id="rId37"/>
    <p:sldLayoutId id="2147483953" r:id="rId38"/>
    <p:sldLayoutId id="2147483921" r:id="rId39"/>
    <p:sldLayoutId id="2147483922" r:id="rId40"/>
    <p:sldLayoutId id="2147483879" r:id="rId41"/>
    <p:sldLayoutId id="2147483919" r:id="rId42"/>
    <p:sldLayoutId id="2147483915" r:id="rId43"/>
    <p:sldLayoutId id="2147483920" r:id="rId44"/>
    <p:sldLayoutId id="2147483942" r:id="rId45"/>
    <p:sldLayoutId id="2147483943" r:id="rId46"/>
    <p:sldLayoutId id="2147483944" r:id="rId47"/>
    <p:sldLayoutId id="2147483945" r:id="rId48"/>
    <p:sldLayoutId id="2147483946" r:id="rId49"/>
    <p:sldLayoutId id="2147483947" r:id="rId50"/>
    <p:sldLayoutId id="2147483878" r:id="rId51"/>
    <p:sldLayoutId id="2147483891" r:id="rId52"/>
    <p:sldLayoutId id="2147483940" r:id="rId53"/>
    <p:sldLayoutId id="2147483941" r:id="rId54"/>
    <p:sldLayoutId id="2147483894" r:id="rId55"/>
    <p:sldLayoutId id="2147483893" r:id="rId56"/>
    <p:sldLayoutId id="2147483895" r:id="rId57"/>
    <p:sldLayoutId id="2147483896" r:id="rId58"/>
    <p:sldLayoutId id="2147483900" r:id="rId59"/>
    <p:sldLayoutId id="2147483901" r:id="rId60"/>
    <p:sldLayoutId id="2147483902" r:id="rId61"/>
    <p:sldLayoutId id="2147483903" r:id="rId62"/>
    <p:sldLayoutId id="2147483904" r:id="rId63"/>
    <p:sldLayoutId id="2147483853" r:id="rId64"/>
    <p:sldLayoutId id="2147483905" r:id="rId65"/>
    <p:sldLayoutId id="2147483934" r:id="rId66"/>
    <p:sldLayoutId id="2147483963" r:id="rId67"/>
    <p:sldLayoutId id="2147483964" r:id="rId68"/>
    <p:sldLayoutId id="2147483976"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crrhospitality.com/blog/financial-planning-essentials-for-glamping-site-operators/#:~:text=Glamping%2C%20or%20luxury%20camping%2C%20has,sustainability%20of%20your%20glamping%20business" TargetMode="Externa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hyperlink" Target="https://www.academybank.com/article/avoid-surprises-with-these-financial-planning-tips#:~:text=Making%20and%20sticking%20to%20a,look%20at%20your%20bank%20account"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www.irwin-insolvency.co.uk/how-many-businesses-fail-due-to-cash-flow-problems/#:~:text=Poor%20cash%20flow%20has%20been,because%20of%20cash%20flow%20problems" TargetMode="External"/><Relationship Id="rId2" Type="http://schemas.openxmlformats.org/officeDocument/2006/relationships/image" Target="../media/image23.jp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hyperlink" Target="https://hypedome.com/blog/starting-glamping-business/?srsltid=AfmBOooYlgOt4yVVAdowr3W4h-MlF633m9dhPWaopJUBytu8w5jGYPo6#:~:text=%2A%20A%20decent,you%20need%20to%20get%20started" TargetMode="External"/><Relationship Id="rId2" Type="http://schemas.openxmlformats.org/officeDocument/2006/relationships/hyperlink" Target="https://www.savills.ie/blog/article/220457/residential-property/how-to-set-up-a-glamping-business.aspx#:~:text=With%20so%20many%20options%20on,%C2%A320%2C000%20when%20furnished%20and%20equipped" TargetMode="External"/><Relationship Id="rId1" Type="http://schemas.openxmlformats.org/officeDocument/2006/relationships/slideLayout" Target="../slideLayouts/slideLayout6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3.jp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With%20so%20many%20options%20on,%C2%A320%2C000%20when%20furnished%20and%20equipped" TargetMode="External"/><Relationship Id="rId7" Type="http://schemas.openxmlformats.org/officeDocument/2006/relationships/image" Target="../media/image32.svg"/><Relationship Id="rId2" Type="http://schemas.openxmlformats.org/officeDocument/2006/relationships/hyperlink" Target="https://www.glampitect.com/blog/starting-a-glamping-business-uk#:~:text=We%20established%20earlier%20that%20glamping,many%20different%20unit%20types%2C%20including" TargetMode="Externa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hyperlink" Target="https://www.glampitect.com/blog/starting-a-glamping-business-uk#:~:text=The%20great%20thing%20about%20the,end%20shepherd%20huts" TargetMode="External"/><Relationship Id="rId4" Type="http://schemas.openxmlformats.org/officeDocument/2006/relationships/hyperlink" Target="https://hypedome.com/blog/starting-glamping-business/?srsltid=AfmBOooYlgOt4yVVAdowr3W4h-MlF633m9dhPWaopJUBytu8w5jGYPo6#:~:text=%2A%20A%20decent,you%20need%20to%20get%20start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YOU%20MAY%20NEED%20PLANNING%20PERMISSION" TargetMode="External"/><Relationship Id="rId2" Type="http://schemas.openxmlformats.org/officeDocument/2006/relationships/image" Target="../media/image33.jpg"/><Relationship Id="rId1" Type="http://schemas.openxmlformats.org/officeDocument/2006/relationships/slideLayout" Target="../slideLayouts/slideLayout34.xml"/><Relationship Id="rId4" Type="http://schemas.openxmlformats.org/officeDocument/2006/relationships/hyperlink" Target="https://www.savills.ie/blog/article/220457/residential-property/how-to-set-up-a-glamping-business.aspx#:~:text=A%20mains%20water%20supply%2C%20foul,of%20existing%20services%20and%20acces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s://crossoverlodge.com/calculator/" TargetMode="External"/><Relationship Id="rId2" Type="http://schemas.openxmlformats.org/officeDocument/2006/relationships/hyperlink" Target="https://crossoverlodge.com/2025/04/07/how-to-start-set-up-a-glamping-business/" TargetMode="Externa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Finlough</a:t>
            </a:r>
            <a:r>
              <a:rPr lang="en-US" dirty="0"/>
              <a:t> Bubble Domes, Fermanagh, Ireland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Introduction to Financial Management &amp; Business Model Budgeting</a:t>
            </a:r>
            <a:endParaRPr lang="en-GB" sz="2800" i="1" dirty="0"/>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20" name="Picture Placeholder 19" descr="A person lying in a bed in a bubble shaped house&#10;&#10;AI-generated content may be incorrect.">
            <a:extLst>
              <a:ext uri="{FF2B5EF4-FFF2-40B4-BE49-F238E27FC236}">
                <a16:creationId xmlns:a16="http://schemas.microsoft.com/office/drawing/2014/main" id="{3D1121FC-6504-26FF-5278-7C54AA0AFE76}"/>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C720CB-B303-CC5B-61E0-4D62ACCFBCB8}"/>
              </a:ext>
            </a:extLst>
          </p:cNvPr>
          <p:cNvSpPr>
            <a:spLocks noGrp="1"/>
          </p:cNvSpPr>
          <p:nvPr>
            <p:ph type="body" sz="quarter" idx="16"/>
          </p:nvPr>
        </p:nvSpPr>
        <p:spPr>
          <a:xfrm>
            <a:off x="4397041" y="530911"/>
            <a:ext cx="7221426" cy="803654"/>
          </a:xfrm>
        </p:spPr>
        <p:txBody>
          <a:bodyPr/>
          <a:lstStyle/>
          <a:p>
            <a:r>
              <a:rPr lang="en-IE" sz="2400" dirty="0">
                <a:solidFill>
                  <a:srgbClr val="E96751"/>
                </a:solidFill>
              </a:rPr>
              <a:t>Introduction to Financial Management &amp; Viability</a:t>
            </a:r>
          </a:p>
        </p:txBody>
      </p:sp>
      <p:sp>
        <p:nvSpPr>
          <p:cNvPr id="10" name="Text Placeholder 9">
            <a:extLst>
              <a:ext uri="{FF2B5EF4-FFF2-40B4-BE49-F238E27FC236}">
                <a16:creationId xmlns:a16="http://schemas.microsoft.com/office/drawing/2014/main" id="{9A94777F-8D17-614B-7770-CC786C7BCF64}"/>
              </a:ext>
            </a:extLst>
          </p:cNvPr>
          <p:cNvSpPr>
            <a:spLocks noGrp="1"/>
          </p:cNvSpPr>
          <p:nvPr>
            <p:ph type="body" sz="quarter" idx="21"/>
          </p:nvPr>
        </p:nvSpPr>
        <p:spPr>
          <a:xfrm>
            <a:off x="4397041" y="1028578"/>
            <a:ext cx="7404433" cy="4530541"/>
          </a:xfrm>
        </p:spPr>
        <p:txBody>
          <a:bodyPr/>
          <a:lstStyle/>
          <a:p>
            <a:pPr>
              <a:spcAft>
                <a:spcPts val="600"/>
              </a:spcAft>
            </a:pPr>
            <a:r>
              <a:rPr lang="en-US" dirty="0"/>
              <a:t>We begin by explaining what financial viability means for small alternative accommodations and why sound financial management is critical before diving into specifics. </a:t>
            </a:r>
          </a:p>
          <a:p>
            <a:pPr>
              <a:spcAft>
                <a:spcPts val="600"/>
              </a:spcAft>
            </a:pPr>
            <a:r>
              <a:rPr lang="en-US" dirty="0"/>
              <a:t>This section sets the stage, highlighting that running a unique stay (be it a yurt, treehouse, or cottage) is not just about offering great experiences – it also requires careful financial planning to succeed. </a:t>
            </a:r>
          </a:p>
          <a:p>
            <a:pPr>
              <a:spcAft>
                <a:spcPts val="600"/>
              </a:spcAft>
            </a:pPr>
            <a:r>
              <a:rPr lang="en-US" b="1" dirty="0">
                <a:solidFill>
                  <a:srgbClr val="E96751"/>
                </a:solidFill>
              </a:rPr>
              <a:t>For example, </a:t>
            </a:r>
            <a:r>
              <a:rPr lang="en-US" dirty="0"/>
              <a:t>a glamping business needs solid financial planning to be profitable and sustainable, beyond just providing a luxury tent experience. </a:t>
            </a:r>
          </a:p>
          <a:p>
            <a:pPr>
              <a:spcAft>
                <a:spcPts val="600"/>
              </a:spcAft>
            </a:pPr>
            <a:r>
              <a:rPr lang="en-US" b="1" dirty="0">
                <a:solidFill>
                  <a:srgbClr val="459597"/>
                </a:solidFill>
              </a:rPr>
              <a:t>Learn key concepts </a:t>
            </a:r>
            <a:r>
              <a:rPr lang="en-US" dirty="0"/>
              <a:t>(profit, cash flow, break-even) in simple terms and stress that </a:t>
            </a:r>
            <a:r>
              <a:rPr lang="en-US" b="1" dirty="0"/>
              <a:t>all types of properties (glamping domes, cabins, eco-lodges, etc.) benefit from the same financial fundamentals</a:t>
            </a:r>
            <a:r>
              <a:rPr lang="en-US" dirty="0"/>
              <a:t>. This section connects to the next by pointing out that the first step in financial planning is to create a budget.</a:t>
            </a:r>
            <a:endParaRPr lang="en-IE" dirty="0"/>
          </a:p>
        </p:txBody>
      </p:sp>
      <p:sp>
        <p:nvSpPr>
          <p:cNvPr id="8" name="Text Placeholder 7">
            <a:extLst>
              <a:ext uri="{FF2B5EF4-FFF2-40B4-BE49-F238E27FC236}">
                <a16:creationId xmlns:a16="http://schemas.microsoft.com/office/drawing/2014/main" id="{F2B0DD46-1DDF-526D-FBBB-A23FAE2B5EB6}"/>
              </a:ext>
            </a:extLst>
          </p:cNvPr>
          <p:cNvSpPr>
            <a:spLocks noGrp="1"/>
          </p:cNvSpPr>
          <p:nvPr>
            <p:ph type="body" sz="quarter" idx="18"/>
          </p:nvPr>
        </p:nvSpPr>
        <p:spPr/>
        <p:txBody>
          <a:bodyPr/>
          <a:lstStyle/>
          <a:p>
            <a:r>
              <a:rPr lang="en-IE" b="0" dirty="0"/>
              <a:t>Setting the Stage for Viability</a:t>
            </a:r>
          </a:p>
        </p:txBody>
      </p:sp>
      <p:sp>
        <p:nvSpPr>
          <p:cNvPr id="9" name="Text Placeholder 8">
            <a:extLst>
              <a:ext uri="{FF2B5EF4-FFF2-40B4-BE49-F238E27FC236}">
                <a16:creationId xmlns:a16="http://schemas.microsoft.com/office/drawing/2014/main" id="{4F5816A5-C665-DD8A-9CBF-1AA997D7E24C}"/>
              </a:ext>
            </a:extLst>
          </p:cNvPr>
          <p:cNvSpPr>
            <a:spLocks noGrp="1"/>
          </p:cNvSpPr>
          <p:nvPr>
            <p:ph type="body" sz="quarter" idx="19"/>
          </p:nvPr>
        </p:nvSpPr>
        <p:spPr>
          <a:xfrm>
            <a:off x="617247" y="660862"/>
            <a:ext cx="2597067" cy="385564"/>
          </a:xfrm>
        </p:spPr>
        <p:txBody>
          <a:bodyPr/>
          <a:lstStyle/>
          <a:p>
            <a:r>
              <a:rPr lang="en-IE" dirty="0"/>
              <a:t>Financial Management</a:t>
            </a:r>
          </a:p>
        </p:txBody>
      </p:sp>
      <p:sp>
        <p:nvSpPr>
          <p:cNvPr id="13" name="TextBox 12">
            <a:extLst>
              <a:ext uri="{FF2B5EF4-FFF2-40B4-BE49-F238E27FC236}">
                <a16:creationId xmlns:a16="http://schemas.microsoft.com/office/drawing/2014/main" id="{DCB4E34E-BADB-0866-6BF1-A3CFE741464D}"/>
              </a:ext>
            </a:extLst>
          </p:cNvPr>
          <p:cNvSpPr txBox="1"/>
          <p:nvPr/>
        </p:nvSpPr>
        <p:spPr>
          <a:xfrm>
            <a:off x="0" y="6317748"/>
            <a:ext cx="6096000" cy="369332"/>
          </a:xfrm>
          <a:prstGeom prst="rect">
            <a:avLst/>
          </a:prstGeom>
          <a:noFill/>
        </p:spPr>
        <p:txBody>
          <a:bodyPr wrap="square">
            <a:spAutoFit/>
          </a:bodyPr>
          <a:lstStyle/>
          <a:p>
            <a:pPr algn="l">
              <a:buNone/>
            </a:pPr>
            <a:r>
              <a:rPr lang="en-IE" b="0" i="0" dirty="0">
                <a:solidFill>
                  <a:srgbClr val="00B0F0"/>
                </a:solidFill>
                <a:effectLst/>
                <a:hlinkClick r:id="rId2">
                  <a:extLst>
                    <a:ext uri="{A12FA001-AC4F-418D-AE19-62706E023703}">
                      <ahyp:hlinkClr xmlns:ahyp="http://schemas.microsoft.com/office/drawing/2018/hyperlinkcolor" val="tx"/>
                    </a:ext>
                  </a:extLst>
                </a:hlinkClick>
              </a:rPr>
              <a:t>Financial Planning Essentials For Glamping Site Operators</a:t>
            </a:r>
            <a:endParaRPr lang="en-IE" b="0" i="0" dirty="0">
              <a:solidFill>
                <a:srgbClr val="00B0F0"/>
              </a:solidFill>
              <a:effectLst/>
            </a:endParaRPr>
          </a:p>
        </p:txBody>
      </p:sp>
    </p:spTree>
    <p:extLst>
      <p:ext uri="{BB962C8B-B14F-4D97-AF65-F5344CB8AC3E}">
        <p14:creationId xmlns:p14="http://schemas.microsoft.com/office/powerpoint/2010/main" val="294015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D6090F-91E8-FA4D-0E4F-13441AAB9254}"/>
              </a:ext>
            </a:extLst>
          </p:cNvPr>
          <p:cNvSpPr>
            <a:spLocks noGrp="1"/>
          </p:cNvSpPr>
          <p:nvPr>
            <p:ph type="body" sz="quarter" idx="13"/>
          </p:nvPr>
        </p:nvSpPr>
        <p:spPr/>
        <p:txBody>
          <a:bodyPr/>
          <a:lstStyle/>
          <a:p>
            <a:r>
              <a:rPr lang="en-US" dirty="0"/>
              <a:t>"In business, financial management is not just about numbers; it's about making the right decisions to ensure sustainability and growth." </a:t>
            </a:r>
          </a:p>
          <a:p>
            <a:r>
              <a:rPr lang="en-US" dirty="0"/>
              <a:t> Warren Buffett</a:t>
            </a:r>
            <a:endParaRPr lang="de-DE" dirty="0"/>
          </a:p>
          <a:p>
            <a:endParaRPr lang="en-IE" dirty="0"/>
          </a:p>
        </p:txBody>
      </p:sp>
      <p:pic>
        <p:nvPicPr>
          <p:cNvPr id="8" name="Picture Placeholder 7" descr="A close-up of hands holding a piece of paper&#10;&#10;AI-generated content may be incorrect.">
            <a:extLst>
              <a:ext uri="{FF2B5EF4-FFF2-40B4-BE49-F238E27FC236}">
                <a16:creationId xmlns:a16="http://schemas.microsoft.com/office/drawing/2014/main" id="{62E0A52B-11D4-486B-F312-D4FABA5A6E56}"/>
              </a:ext>
            </a:extLst>
          </p:cNvPr>
          <p:cNvPicPr>
            <a:picLocks noGrp="1" noChangeAspect="1"/>
          </p:cNvPicPr>
          <p:nvPr>
            <p:ph type="pic" sz="quarter" idx="41"/>
          </p:nvPr>
        </p:nvPicPr>
        <p:blipFill>
          <a:blip r:embed="rId2"/>
          <a:srcRect l="12960" r="12960"/>
          <a:stretch>
            <a:fillRect/>
          </a:stretch>
        </p:blipFill>
        <p:spPr/>
      </p:pic>
      <p:sp>
        <p:nvSpPr>
          <p:cNvPr id="6" name="Text Placeholder 5">
            <a:extLst>
              <a:ext uri="{FF2B5EF4-FFF2-40B4-BE49-F238E27FC236}">
                <a16:creationId xmlns:a16="http://schemas.microsoft.com/office/drawing/2014/main" id="{1ACB8F83-0B62-70FE-4CCE-FC99FF3FEF6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8265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9A5E95-7775-F26D-8625-72C5FDAD87DD}"/>
              </a:ext>
            </a:extLst>
          </p:cNvPr>
          <p:cNvSpPr>
            <a:spLocks noGrp="1"/>
          </p:cNvSpPr>
          <p:nvPr>
            <p:ph type="body" sz="quarter" idx="18"/>
          </p:nvPr>
        </p:nvSpPr>
        <p:spPr>
          <a:xfrm>
            <a:off x="905198" y="1408786"/>
            <a:ext cx="8274661" cy="3499183"/>
          </a:xfrm>
        </p:spPr>
        <p:txBody>
          <a:bodyPr/>
          <a:lstStyle/>
          <a:p>
            <a:r>
              <a:rPr lang="en-US" sz="2400" b="1" dirty="0"/>
              <a:t>Financial management is the backbone of any successful business. </a:t>
            </a:r>
            <a:r>
              <a:rPr lang="en-US" sz="2400" dirty="0"/>
              <a:t>It involves controlling and planning the money in your business. </a:t>
            </a:r>
          </a:p>
          <a:p>
            <a:endParaRPr lang="en-US" sz="2400" dirty="0"/>
          </a:p>
          <a:p>
            <a:r>
              <a:rPr lang="en-US" sz="2400" dirty="0"/>
              <a:t>In simple terms, it’s making sure you have enough money to run your operations and grow. For an EPIC STAYS alternative tourism business (like unique B&amp;Bs, eco-lodges, or glamping sites), good financial management is crucial to survive seasonal ups and downs and fund improvements. It means avoiding surprises where possible!</a:t>
            </a:r>
          </a:p>
          <a:p>
            <a:pPr>
              <a:spcAft>
                <a:spcPts val="1200"/>
              </a:spcAft>
            </a:pPr>
            <a:endParaRPr lang="en-IE" sz="2400" dirty="0"/>
          </a:p>
        </p:txBody>
      </p:sp>
      <p:sp>
        <p:nvSpPr>
          <p:cNvPr id="5" name="Text Placeholder 4">
            <a:extLst>
              <a:ext uri="{FF2B5EF4-FFF2-40B4-BE49-F238E27FC236}">
                <a16:creationId xmlns:a16="http://schemas.microsoft.com/office/drawing/2014/main" id="{84EAA858-8984-7E9E-02A8-1C37B0738C76}"/>
              </a:ext>
            </a:extLst>
          </p:cNvPr>
          <p:cNvSpPr>
            <a:spLocks noGrp="1"/>
          </p:cNvSpPr>
          <p:nvPr>
            <p:ph type="body" sz="quarter" idx="16"/>
          </p:nvPr>
        </p:nvSpPr>
        <p:spPr>
          <a:xfrm>
            <a:off x="905198" y="140701"/>
            <a:ext cx="10614687" cy="803654"/>
          </a:xfrm>
        </p:spPr>
        <p:txBody>
          <a:bodyPr/>
          <a:lstStyle/>
          <a:p>
            <a:r>
              <a:rPr lang="en-US" dirty="0"/>
              <a:t>The Role of Financial Management </a:t>
            </a:r>
          </a:p>
          <a:p>
            <a:r>
              <a:rPr lang="en-US" sz="3000" b="0" i="1" dirty="0">
                <a:solidFill>
                  <a:srgbClr val="E96751"/>
                </a:solidFill>
              </a:rPr>
              <a:t>Alternative Tourism Accommodation</a:t>
            </a:r>
          </a:p>
          <a:p>
            <a:endParaRPr lang="en-IE" dirty="0"/>
          </a:p>
        </p:txBody>
      </p:sp>
      <p:grpSp>
        <p:nvGrpSpPr>
          <p:cNvPr id="2" name="Group 1">
            <a:extLst>
              <a:ext uri="{FF2B5EF4-FFF2-40B4-BE49-F238E27FC236}">
                <a16:creationId xmlns:a16="http://schemas.microsoft.com/office/drawing/2014/main" id="{DE121D37-D3B0-64CE-8EE2-F7593E4CA8DD}"/>
              </a:ext>
            </a:extLst>
          </p:cNvPr>
          <p:cNvGrpSpPr/>
          <p:nvPr/>
        </p:nvGrpSpPr>
        <p:grpSpPr>
          <a:xfrm>
            <a:off x="11081474" y="76852"/>
            <a:ext cx="720000" cy="861774"/>
            <a:chOff x="1016000" y="1024973"/>
            <a:chExt cx="1016000" cy="1216059"/>
          </a:xfrm>
        </p:grpSpPr>
        <p:sp>
          <p:nvSpPr>
            <p:cNvPr id="3" name="Oval 2">
              <a:extLst>
                <a:ext uri="{FF2B5EF4-FFF2-40B4-BE49-F238E27FC236}">
                  <a16:creationId xmlns:a16="http://schemas.microsoft.com/office/drawing/2014/main" id="{07B626AE-9E07-220B-0DE4-DB0423CE487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064AF00-7376-C401-B702-C14B1985AE35}"/>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5468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2225-7A37-825D-E0C2-11BD7598729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4D82A4-CEB1-7AD6-CB4E-4C54B470C31E}"/>
              </a:ext>
            </a:extLst>
          </p:cNvPr>
          <p:cNvSpPr>
            <a:spLocks noGrp="1"/>
          </p:cNvSpPr>
          <p:nvPr>
            <p:ph type="body" sz="quarter" idx="18"/>
          </p:nvPr>
        </p:nvSpPr>
        <p:spPr>
          <a:xfrm>
            <a:off x="905198" y="1408786"/>
            <a:ext cx="8274661" cy="3499183"/>
          </a:xfrm>
        </p:spPr>
        <p:txBody>
          <a:bodyPr/>
          <a:lstStyle/>
          <a:p>
            <a:r>
              <a:rPr lang="en-US" sz="2400" b="1" dirty="0">
                <a:solidFill>
                  <a:srgbClr val="E96751"/>
                </a:solidFill>
              </a:rPr>
              <a:t>Example: </a:t>
            </a:r>
            <a:r>
              <a:rPr lang="en-US" sz="2400" dirty="0"/>
              <a:t>Imagine your glamping site has a busy summer and a slow winter. With proper financial management, you’d set aside some of the summer profits to cover winter expenses. </a:t>
            </a:r>
          </a:p>
          <a:p>
            <a:endParaRPr lang="en-US" sz="2400" dirty="0"/>
          </a:p>
          <a:p>
            <a:r>
              <a:rPr lang="en-US" sz="2400" dirty="0"/>
              <a:t>This way, you </a:t>
            </a:r>
            <a:r>
              <a:rPr lang="en-US" sz="2400" b="1" dirty="0"/>
              <a:t>avoid surprises</a:t>
            </a:r>
            <a:r>
              <a:rPr lang="en-US" sz="2400" dirty="0"/>
              <a:t>, such as suddenly not having money for maintenance in January. </a:t>
            </a:r>
          </a:p>
          <a:p>
            <a:endParaRPr lang="en-US" sz="2400" dirty="0"/>
          </a:p>
          <a:p>
            <a:r>
              <a:rPr lang="en-US" sz="2400" dirty="0"/>
              <a:t>In fact, </a:t>
            </a:r>
            <a:r>
              <a:rPr lang="en-US" sz="2400" b="1" dirty="0"/>
              <a:t>creating and sticking to a budget is one of the most effective ways to take control of your finances and avoid unexpected expenses</a:t>
            </a:r>
            <a:r>
              <a:rPr lang="en-US" sz="2400" dirty="0"/>
              <a:t>. By knowing exactly how much you’re going to spend and when, you won’t be shocked by a low bank balance unexpectedly. Effective financial management provides you with that peace of mind.</a:t>
            </a:r>
            <a:endParaRPr lang="en-GB" sz="2400" dirty="0"/>
          </a:p>
          <a:p>
            <a:pPr>
              <a:spcAft>
                <a:spcPts val="1200"/>
              </a:spcAft>
            </a:pPr>
            <a:endParaRPr lang="en-IE" sz="2400" dirty="0"/>
          </a:p>
        </p:txBody>
      </p:sp>
      <p:sp>
        <p:nvSpPr>
          <p:cNvPr id="5" name="Text Placeholder 4">
            <a:extLst>
              <a:ext uri="{FF2B5EF4-FFF2-40B4-BE49-F238E27FC236}">
                <a16:creationId xmlns:a16="http://schemas.microsoft.com/office/drawing/2014/main" id="{02769D11-68BE-C4CC-5BB7-2EC9AD2B4428}"/>
              </a:ext>
            </a:extLst>
          </p:cNvPr>
          <p:cNvSpPr>
            <a:spLocks noGrp="1"/>
          </p:cNvSpPr>
          <p:nvPr>
            <p:ph type="body" sz="quarter" idx="16"/>
          </p:nvPr>
        </p:nvSpPr>
        <p:spPr>
          <a:xfrm>
            <a:off x="905198" y="140701"/>
            <a:ext cx="10614687" cy="803654"/>
          </a:xfrm>
        </p:spPr>
        <p:txBody>
          <a:bodyPr/>
          <a:lstStyle/>
          <a:p>
            <a:r>
              <a:rPr lang="en-US" dirty="0"/>
              <a:t>The Role of Financial Management </a:t>
            </a:r>
          </a:p>
          <a:p>
            <a:r>
              <a:rPr lang="en-US" sz="3000" b="0" i="1" dirty="0">
                <a:solidFill>
                  <a:srgbClr val="E96751"/>
                </a:solidFill>
              </a:rPr>
              <a:t>Alternative Tourism Accommodation</a:t>
            </a:r>
          </a:p>
          <a:p>
            <a:endParaRPr lang="en-IE" dirty="0"/>
          </a:p>
        </p:txBody>
      </p:sp>
      <p:sp>
        <p:nvSpPr>
          <p:cNvPr id="9" name="TextBox 8">
            <a:extLst>
              <a:ext uri="{FF2B5EF4-FFF2-40B4-BE49-F238E27FC236}">
                <a16:creationId xmlns:a16="http://schemas.microsoft.com/office/drawing/2014/main" id="{04105CDE-E9D2-FB5C-649C-A4F66EBB4C12}"/>
              </a:ext>
            </a:extLst>
          </p:cNvPr>
          <p:cNvSpPr txBox="1"/>
          <p:nvPr/>
        </p:nvSpPr>
        <p:spPr>
          <a:xfrm>
            <a:off x="6096000" y="6167849"/>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Avoid Surprises With These Financial Planning Tips</a:t>
            </a:r>
            <a:endParaRPr lang="en-US" i="0" dirty="0">
              <a:solidFill>
                <a:srgbClr val="00B0F0"/>
              </a:solidFill>
              <a:effectLst/>
            </a:endParaRPr>
          </a:p>
        </p:txBody>
      </p:sp>
    </p:spTree>
    <p:extLst>
      <p:ext uri="{BB962C8B-B14F-4D97-AF65-F5344CB8AC3E}">
        <p14:creationId xmlns:p14="http://schemas.microsoft.com/office/powerpoint/2010/main" val="40563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738842"/>
            <a:ext cx="9745795" cy="4747684"/>
            <a:chOff x="798381" y="1738841"/>
            <a:chExt cx="10784001" cy="5418666"/>
          </a:xfrm>
          <a:solidFill>
            <a:srgbClr val="414DA1"/>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Prevent Running Out of Money:</a:t>
              </a:r>
              <a:r>
                <a:rPr lang="en-US" sz="2400" dirty="0"/>
                <a:t> Good financial management helps you avoid cash shortages. You’ll ensure you have funds to pay bills (e.g. property upkeep, utilities) even in off-season.</a:t>
              </a:r>
              <a:endParaRPr lang="en-GB" sz="2400" b="0" kern="1200" dirty="0"/>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Plan for Growth:</a:t>
              </a:r>
              <a:r>
                <a:rPr lang="en-US" sz="2400" dirty="0"/>
                <a:t> It lets you plan for future needs, like buying new equipment, adding a cabin, or hiring staff as your business expands.</a:t>
              </a:r>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Build Credibility:</a:t>
              </a:r>
              <a:r>
                <a:rPr lang="en-US" sz="2400" dirty="0"/>
                <a:t> Managing your finances effectively makes it easier to secure loans or attract investors. Lenders will see that you handle money responsibly and have a clear plan.</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p:txBody>
          <a:bodyPr/>
          <a:lstStyle/>
          <a:p>
            <a:r>
              <a:rPr lang="en-US" dirty="0">
                <a:solidFill>
                  <a:srgbClr val="E96751"/>
                </a:solidFill>
              </a:rPr>
              <a:t>Why Financial Management is important?</a:t>
            </a: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B413392-EE6C-B04C-7F36-76AD49260417}"/>
              </a:ext>
            </a:extLst>
          </p:cNvPr>
          <p:cNvSpPr/>
          <p:nvPr/>
        </p:nvSpPr>
        <p:spPr>
          <a:xfrm>
            <a:off x="872464" y="1803334"/>
            <a:ext cx="1625600" cy="1354666"/>
          </a:xfrm>
          <a:prstGeom prst="roundRect">
            <a:avLst>
              <a:gd name="adj" fmla="val 10000"/>
            </a:avLst>
          </a:prstGeom>
          <a:blipFill>
            <a:blip r:embed="rId2">
              <a:extLst>
                <a:ext uri="{28A0092B-C50C-407E-A947-70E740481C1C}">
                  <a14:useLocalDpi xmlns:a14="http://schemas.microsoft.com/office/drawing/2010/main" val="0"/>
                </a:ext>
              </a:extLst>
            </a:blip>
            <a:srcRect/>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1" name="Rectangle: Rounded Corners 10">
            <a:extLst>
              <a:ext uri="{FF2B5EF4-FFF2-40B4-BE49-F238E27FC236}">
                <a16:creationId xmlns:a16="http://schemas.microsoft.com/office/drawing/2014/main" id="{857A7A28-5CD4-FDA7-9A0E-A6EE3FDE0E43}"/>
              </a:ext>
            </a:extLst>
          </p:cNvPr>
          <p:cNvSpPr/>
          <p:nvPr/>
        </p:nvSpPr>
        <p:spPr>
          <a:xfrm>
            <a:off x="872464" y="3429000"/>
            <a:ext cx="1625600" cy="1354666"/>
          </a:xfrm>
          <a:prstGeom prst="roundRect">
            <a:avLst>
              <a:gd name="adj" fmla="val 10000"/>
            </a:avLst>
          </a:prstGeom>
          <a:blipFill dpi="0" rotWithShape="1">
            <a:blip r:embed="rId3">
              <a:extLst>
                <a:ext uri="{28A0092B-C50C-407E-A947-70E740481C1C}">
                  <a14:useLocalDpi xmlns:a14="http://schemas.microsoft.com/office/drawing/2010/main" val="0"/>
                </a:ext>
              </a:extLst>
            </a:blip>
            <a:srcRect/>
            <a:stretch>
              <a:fillRect t="-15391" b="-6460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3" name="Rectangle: Rounded Corners 12">
            <a:extLst>
              <a:ext uri="{FF2B5EF4-FFF2-40B4-BE49-F238E27FC236}">
                <a16:creationId xmlns:a16="http://schemas.microsoft.com/office/drawing/2014/main" id="{356D99A6-BABE-732C-DB93-F167FDAB1B51}"/>
              </a:ext>
            </a:extLst>
          </p:cNvPr>
          <p:cNvSpPr/>
          <p:nvPr/>
        </p:nvSpPr>
        <p:spPr>
          <a:xfrm>
            <a:off x="872464" y="5067367"/>
            <a:ext cx="1625600" cy="1354666"/>
          </a:xfrm>
          <a:prstGeom prst="roundRect">
            <a:avLst>
              <a:gd name="adj" fmla="val 10000"/>
            </a:avLst>
          </a:prstGeom>
          <a:blipFill>
            <a:blip r:embed="rId4"/>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29108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A527A-4701-B511-4CB1-304A0BCBF1F2}"/>
              </a:ext>
            </a:extLst>
          </p:cNvPr>
          <p:cNvSpPr>
            <a:spLocks noGrp="1"/>
          </p:cNvSpPr>
          <p:nvPr>
            <p:ph type="body" sz="quarter" idx="18"/>
          </p:nvPr>
        </p:nvSpPr>
        <p:spPr>
          <a:xfrm>
            <a:off x="543568" y="1033894"/>
            <a:ext cx="10966867" cy="3499183"/>
          </a:xfrm>
        </p:spPr>
        <p:txBody>
          <a:bodyPr/>
          <a:lstStyle/>
          <a:p>
            <a:endParaRPr lang="en-IE" dirty="0"/>
          </a:p>
        </p:txBody>
      </p:sp>
      <p:sp>
        <p:nvSpPr>
          <p:cNvPr id="6" name="Rectangle 5">
            <a:extLst>
              <a:ext uri="{FF2B5EF4-FFF2-40B4-BE49-F238E27FC236}">
                <a16:creationId xmlns:a16="http://schemas.microsoft.com/office/drawing/2014/main" id="{65282551-C874-E690-0B4B-9AB3C63D3F31}"/>
              </a:ext>
            </a:extLst>
          </p:cNvPr>
          <p:cNvSpPr/>
          <p:nvPr/>
        </p:nvSpPr>
        <p:spPr>
          <a:xfrm>
            <a:off x="529714" y="84882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B828FB04-52C5-342A-E20C-7C1B975FB459}"/>
              </a:ext>
            </a:extLst>
          </p:cNvPr>
          <p:cNvSpPr/>
          <p:nvPr/>
        </p:nvSpPr>
        <p:spPr>
          <a:xfrm>
            <a:off x="529714" y="692145"/>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BA608C10-8DE6-1BEC-1D89-639E4A80E0DC}"/>
              </a:ext>
            </a:extLst>
          </p:cNvPr>
          <p:cNvSpPr/>
          <p:nvPr/>
        </p:nvSpPr>
        <p:spPr>
          <a:xfrm>
            <a:off x="529714" y="205419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2008BF17-CDDC-DE94-FAA5-3C0899080F4F}"/>
              </a:ext>
            </a:extLst>
          </p:cNvPr>
          <p:cNvSpPr/>
          <p:nvPr/>
        </p:nvSpPr>
        <p:spPr>
          <a:xfrm>
            <a:off x="529714" y="1897515"/>
            <a:ext cx="3254308"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81DFA1FF-4C2D-66DE-652C-4386C93A90B3}"/>
              </a:ext>
            </a:extLst>
          </p:cNvPr>
          <p:cNvSpPr/>
          <p:nvPr/>
        </p:nvSpPr>
        <p:spPr>
          <a:xfrm>
            <a:off x="529714" y="317807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641181BB-BA33-3110-999F-60617BE04C57}"/>
              </a:ext>
            </a:extLst>
          </p:cNvPr>
          <p:cNvSpPr/>
          <p:nvPr/>
        </p:nvSpPr>
        <p:spPr>
          <a:xfrm>
            <a:off x="529714" y="3008244"/>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650AB538-2010-D883-B46F-1452EDCDB28F}"/>
              </a:ext>
            </a:extLst>
          </p:cNvPr>
          <p:cNvSpPr/>
          <p:nvPr/>
        </p:nvSpPr>
        <p:spPr>
          <a:xfrm>
            <a:off x="529714" y="4362248"/>
            <a:ext cx="11122614" cy="124974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27EDEEC8-FFC1-1726-C137-DA4AA5D6F0C4}"/>
              </a:ext>
            </a:extLst>
          </p:cNvPr>
          <p:cNvSpPr/>
          <p:nvPr/>
        </p:nvSpPr>
        <p:spPr>
          <a:xfrm>
            <a:off x="529714" y="4205572"/>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045DD17B-6639-B869-7A92-C4AEA0AF8455}"/>
              </a:ext>
            </a:extLst>
          </p:cNvPr>
          <p:cNvSpPr txBox="1"/>
          <p:nvPr/>
        </p:nvSpPr>
        <p:spPr>
          <a:xfrm>
            <a:off x="753481" y="754408"/>
            <a:ext cx="2197003" cy="430887"/>
          </a:xfrm>
          <a:prstGeom prst="rect">
            <a:avLst/>
          </a:prstGeom>
          <a:noFill/>
        </p:spPr>
        <p:txBody>
          <a:bodyPr wrap="square" rtlCol="0">
            <a:spAutoFit/>
          </a:bodyPr>
          <a:lstStyle/>
          <a:p>
            <a:r>
              <a:rPr lang="en-GB" sz="2200" b="1" dirty="0">
                <a:solidFill>
                  <a:schemeClr val="bg1"/>
                </a:solidFill>
              </a:rPr>
              <a:t>Capital Expenses</a:t>
            </a:r>
          </a:p>
        </p:txBody>
      </p:sp>
      <p:sp>
        <p:nvSpPr>
          <p:cNvPr id="15" name="TextBox 14">
            <a:extLst>
              <a:ext uri="{FF2B5EF4-FFF2-40B4-BE49-F238E27FC236}">
                <a16:creationId xmlns:a16="http://schemas.microsoft.com/office/drawing/2014/main" id="{80D313D9-2DA5-50AB-881B-7659CEEDB7A8}"/>
              </a:ext>
            </a:extLst>
          </p:cNvPr>
          <p:cNvSpPr txBox="1"/>
          <p:nvPr/>
        </p:nvSpPr>
        <p:spPr>
          <a:xfrm>
            <a:off x="647157" y="1952312"/>
            <a:ext cx="3254308" cy="400110"/>
          </a:xfrm>
          <a:prstGeom prst="rect">
            <a:avLst/>
          </a:prstGeom>
          <a:noFill/>
        </p:spPr>
        <p:txBody>
          <a:bodyPr wrap="square" rtlCol="0">
            <a:spAutoFit/>
          </a:bodyPr>
          <a:lstStyle/>
          <a:p>
            <a:r>
              <a:rPr lang="en-GB" sz="2000" b="1" dirty="0">
                <a:solidFill>
                  <a:schemeClr val="bg1"/>
                </a:solidFill>
              </a:rPr>
              <a:t>Ongoing Operational Costs </a:t>
            </a:r>
          </a:p>
        </p:txBody>
      </p:sp>
      <p:sp>
        <p:nvSpPr>
          <p:cNvPr id="16" name="TextBox 15">
            <a:extLst>
              <a:ext uri="{FF2B5EF4-FFF2-40B4-BE49-F238E27FC236}">
                <a16:creationId xmlns:a16="http://schemas.microsoft.com/office/drawing/2014/main" id="{C2594E64-4C4D-5BE5-9F22-4EDF65C5FD9C}"/>
              </a:ext>
            </a:extLst>
          </p:cNvPr>
          <p:cNvSpPr txBox="1"/>
          <p:nvPr/>
        </p:nvSpPr>
        <p:spPr>
          <a:xfrm>
            <a:off x="647158" y="3065906"/>
            <a:ext cx="2416704" cy="430887"/>
          </a:xfrm>
          <a:prstGeom prst="rect">
            <a:avLst/>
          </a:prstGeom>
          <a:noFill/>
        </p:spPr>
        <p:txBody>
          <a:bodyPr wrap="square" rtlCol="0">
            <a:spAutoFit/>
          </a:bodyPr>
          <a:lstStyle/>
          <a:p>
            <a:r>
              <a:rPr lang="en-GB" sz="2200" b="1" dirty="0">
                <a:solidFill>
                  <a:schemeClr val="bg1"/>
                </a:solidFill>
              </a:rPr>
              <a:t>Seasonal Budget</a:t>
            </a:r>
          </a:p>
        </p:txBody>
      </p:sp>
      <p:sp>
        <p:nvSpPr>
          <p:cNvPr id="17" name="TextBox 16">
            <a:extLst>
              <a:ext uri="{FF2B5EF4-FFF2-40B4-BE49-F238E27FC236}">
                <a16:creationId xmlns:a16="http://schemas.microsoft.com/office/drawing/2014/main" id="{CFC069F3-8D25-4F9B-5398-7FB3F4CDD132}"/>
              </a:ext>
            </a:extLst>
          </p:cNvPr>
          <p:cNvSpPr txBox="1"/>
          <p:nvPr/>
        </p:nvSpPr>
        <p:spPr>
          <a:xfrm>
            <a:off x="647158" y="4253743"/>
            <a:ext cx="2735981" cy="430887"/>
          </a:xfrm>
          <a:prstGeom prst="rect">
            <a:avLst/>
          </a:prstGeom>
          <a:noFill/>
        </p:spPr>
        <p:txBody>
          <a:bodyPr wrap="square" rtlCol="0">
            <a:spAutoFit/>
          </a:bodyPr>
          <a:lstStyle/>
          <a:p>
            <a:r>
              <a:rPr lang="en-GB" sz="2200" b="1" dirty="0">
                <a:solidFill>
                  <a:schemeClr val="bg1"/>
                </a:solidFill>
              </a:rPr>
              <a:t>Pricing Strategy</a:t>
            </a:r>
          </a:p>
        </p:txBody>
      </p:sp>
      <p:sp>
        <p:nvSpPr>
          <p:cNvPr id="18" name="TextBox 17">
            <a:extLst>
              <a:ext uri="{FF2B5EF4-FFF2-40B4-BE49-F238E27FC236}">
                <a16:creationId xmlns:a16="http://schemas.microsoft.com/office/drawing/2014/main" id="{E6DC0EA1-D5B5-CE5E-8E80-534D5C8310C2}"/>
              </a:ext>
            </a:extLst>
          </p:cNvPr>
          <p:cNvSpPr txBox="1"/>
          <p:nvPr/>
        </p:nvSpPr>
        <p:spPr>
          <a:xfrm>
            <a:off x="647158" y="899327"/>
            <a:ext cx="11001273" cy="769441"/>
          </a:xfrm>
          <a:prstGeom prst="rect">
            <a:avLst/>
          </a:prstGeom>
          <a:noFill/>
        </p:spPr>
        <p:txBody>
          <a:bodyPr wrap="square" rtlCol="0">
            <a:spAutoFit/>
          </a:bodyPr>
          <a:lstStyle/>
          <a:p>
            <a:pPr indent="2692400"/>
            <a:r>
              <a:rPr lang="en-US" sz="2200" dirty="0">
                <a:solidFill>
                  <a:srgbClr val="0C4659"/>
                </a:solidFill>
              </a:rPr>
              <a:t>Breakdown and forecast capital costs, e.g., land purchase or lease, building, refurbishing, construction and renovation, permits, to scaling up additional units. </a:t>
            </a:r>
          </a:p>
        </p:txBody>
      </p:sp>
      <p:sp>
        <p:nvSpPr>
          <p:cNvPr id="19" name="TextBox 18">
            <a:extLst>
              <a:ext uri="{FF2B5EF4-FFF2-40B4-BE49-F238E27FC236}">
                <a16:creationId xmlns:a16="http://schemas.microsoft.com/office/drawing/2014/main" id="{B84D685C-3B6D-E540-2D15-61817BF4DAF5}"/>
              </a:ext>
            </a:extLst>
          </p:cNvPr>
          <p:cNvSpPr txBox="1"/>
          <p:nvPr/>
        </p:nvSpPr>
        <p:spPr>
          <a:xfrm>
            <a:off x="731014" y="4371368"/>
            <a:ext cx="10966867" cy="1107996"/>
          </a:xfrm>
          <a:prstGeom prst="rect">
            <a:avLst/>
          </a:prstGeom>
          <a:noFill/>
        </p:spPr>
        <p:txBody>
          <a:bodyPr wrap="square" rtlCol="0">
            <a:spAutoFit/>
          </a:bodyPr>
          <a:lstStyle/>
          <a:p>
            <a:pPr indent="2692400"/>
            <a:r>
              <a:rPr lang="en-US" sz="2200" dirty="0">
                <a:solidFill>
                  <a:srgbClr val="0C4659"/>
                </a:solidFill>
              </a:rPr>
              <a:t>Set competitive yet sustainable pricing models that reflects your perceived guest value, cost coverage, profit margin, competitor analysis, perceived costs, and market demand—while also preparing for low-season income dips.</a:t>
            </a:r>
          </a:p>
        </p:txBody>
      </p:sp>
      <p:sp>
        <p:nvSpPr>
          <p:cNvPr id="20" name="TextBox 19">
            <a:extLst>
              <a:ext uri="{FF2B5EF4-FFF2-40B4-BE49-F238E27FC236}">
                <a16:creationId xmlns:a16="http://schemas.microsoft.com/office/drawing/2014/main" id="{CFEDC4B1-A04B-FEA9-9CAF-E926CC867011}"/>
              </a:ext>
            </a:extLst>
          </p:cNvPr>
          <p:cNvSpPr txBox="1"/>
          <p:nvPr/>
        </p:nvSpPr>
        <p:spPr>
          <a:xfrm>
            <a:off x="1158147" y="2045668"/>
            <a:ext cx="10487643" cy="769441"/>
          </a:xfrm>
          <a:prstGeom prst="rect">
            <a:avLst/>
          </a:prstGeom>
          <a:noFill/>
        </p:spPr>
        <p:txBody>
          <a:bodyPr wrap="square" rtlCol="0">
            <a:spAutoFit/>
          </a:bodyPr>
          <a:lstStyle/>
          <a:p>
            <a:pPr indent="2692400"/>
            <a:r>
              <a:rPr lang="en-US" sz="2200" dirty="0">
                <a:solidFill>
                  <a:srgbClr val="0C4659"/>
                </a:solidFill>
              </a:rPr>
              <a:t> Plan for operational costs and expenses such as utilities, permits,  maintenance, insurance, cleaning, amenities, guest services and digital platforms.</a:t>
            </a:r>
          </a:p>
        </p:txBody>
      </p:sp>
      <p:sp>
        <p:nvSpPr>
          <p:cNvPr id="21" name="TextBox 20">
            <a:extLst>
              <a:ext uri="{FF2B5EF4-FFF2-40B4-BE49-F238E27FC236}">
                <a16:creationId xmlns:a16="http://schemas.microsoft.com/office/drawing/2014/main" id="{4DE7BEC6-D3A1-964E-1224-23526FC3BAE8}"/>
              </a:ext>
            </a:extLst>
          </p:cNvPr>
          <p:cNvSpPr txBox="1"/>
          <p:nvPr/>
        </p:nvSpPr>
        <p:spPr>
          <a:xfrm>
            <a:off x="647158" y="3178071"/>
            <a:ext cx="11001273" cy="769441"/>
          </a:xfrm>
          <a:prstGeom prst="rect">
            <a:avLst/>
          </a:prstGeom>
          <a:noFill/>
        </p:spPr>
        <p:txBody>
          <a:bodyPr wrap="square" rtlCol="0">
            <a:spAutoFit/>
          </a:bodyPr>
          <a:lstStyle/>
          <a:p>
            <a:pPr indent="2692400"/>
            <a:r>
              <a:rPr lang="en-US" sz="2200" dirty="0">
                <a:solidFill>
                  <a:srgbClr val="0C4659"/>
                </a:solidFill>
              </a:rPr>
              <a:t>Create a seasonal budget that realistically factors in fluctuations in bookings and prepares you for low season and long-term sustainability goals.</a:t>
            </a:r>
          </a:p>
        </p:txBody>
      </p:sp>
      <p:sp>
        <p:nvSpPr>
          <p:cNvPr id="22" name="Rectangle 21">
            <a:extLst>
              <a:ext uri="{FF2B5EF4-FFF2-40B4-BE49-F238E27FC236}">
                <a16:creationId xmlns:a16="http://schemas.microsoft.com/office/drawing/2014/main" id="{0AA2A9EA-6D8D-51DE-DE83-C78FF5DAC0C6}"/>
              </a:ext>
            </a:extLst>
          </p:cNvPr>
          <p:cNvSpPr/>
          <p:nvPr/>
        </p:nvSpPr>
        <p:spPr>
          <a:xfrm>
            <a:off x="529714" y="5845953"/>
            <a:ext cx="11122614" cy="78938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22175917-95AF-35D6-8691-BF7ABBDE5F3A}"/>
              </a:ext>
            </a:extLst>
          </p:cNvPr>
          <p:cNvSpPr/>
          <p:nvPr/>
        </p:nvSpPr>
        <p:spPr>
          <a:xfrm>
            <a:off x="529713" y="5689276"/>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54495F20-A8BA-1799-7B79-407772DA0CC0}"/>
              </a:ext>
            </a:extLst>
          </p:cNvPr>
          <p:cNvSpPr txBox="1"/>
          <p:nvPr/>
        </p:nvSpPr>
        <p:spPr>
          <a:xfrm>
            <a:off x="647158" y="5737447"/>
            <a:ext cx="2939394" cy="430887"/>
          </a:xfrm>
          <a:prstGeom prst="rect">
            <a:avLst/>
          </a:prstGeom>
          <a:noFill/>
        </p:spPr>
        <p:txBody>
          <a:bodyPr wrap="square" rtlCol="0">
            <a:spAutoFit/>
          </a:bodyPr>
          <a:lstStyle/>
          <a:p>
            <a:r>
              <a:rPr lang="en-GB" sz="2200" b="1" dirty="0">
                <a:solidFill>
                  <a:schemeClr val="bg1"/>
                </a:solidFill>
              </a:rPr>
              <a:t>Fixed Vs Variable Costs</a:t>
            </a:r>
          </a:p>
        </p:txBody>
      </p:sp>
      <p:sp>
        <p:nvSpPr>
          <p:cNvPr id="25" name="TextBox 24">
            <a:extLst>
              <a:ext uri="{FF2B5EF4-FFF2-40B4-BE49-F238E27FC236}">
                <a16:creationId xmlns:a16="http://schemas.microsoft.com/office/drawing/2014/main" id="{6CA8D31B-B161-8B23-B92B-41A2031B46B3}"/>
              </a:ext>
            </a:extLst>
          </p:cNvPr>
          <p:cNvSpPr txBox="1"/>
          <p:nvPr/>
        </p:nvSpPr>
        <p:spPr>
          <a:xfrm>
            <a:off x="918462" y="5865897"/>
            <a:ext cx="10591973" cy="769441"/>
          </a:xfrm>
          <a:prstGeom prst="rect">
            <a:avLst/>
          </a:prstGeom>
          <a:noFill/>
        </p:spPr>
        <p:txBody>
          <a:bodyPr wrap="square" rtlCol="0">
            <a:spAutoFit/>
          </a:bodyPr>
          <a:lstStyle/>
          <a:p>
            <a:pPr indent="2692400"/>
            <a:r>
              <a:rPr lang="en-US" sz="2200" dirty="0">
                <a:solidFill>
                  <a:srgbClr val="0C4659"/>
                </a:solidFill>
              </a:rPr>
              <a:t>Breaking down and track fixed vs. variable costs—so you can make smart adjustments without compromising guest experience.</a:t>
            </a:r>
          </a:p>
        </p:txBody>
      </p:sp>
      <p:sp>
        <p:nvSpPr>
          <p:cNvPr id="27" name="TextBox 26">
            <a:extLst>
              <a:ext uri="{FF2B5EF4-FFF2-40B4-BE49-F238E27FC236}">
                <a16:creationId xmlns:a16="http://schemas.microsoft.com/office/drawing/2014/main" id="{E602CA09-881A-E6FB-8CA1-711D72508BCA}"/>
              </a:ext>
            </a:extLst>
          </p:cNvPr>
          <p:cNvSpPr txBox="1"/>
          <p:nvPr/>
        </p:nvSpPr>
        <p:spPr>
          <a:xfrm>
            <a:off x="543568" y="85530"/>
            <a:ext cx="11001273" cy="523220"/>
          </a:xfrm>
          <a:prstGeom prst="rect">
            <a:avLst/>
          </a:prstGeom>
          <a:noFill/>
        </p:spPr>
        <p:txBody>
          <a:bodyPr wrap="square">
            <a:spAutoFit/>
          </a:bodyPr>
          <a:lstStyle/>
          <a:p>
            <a:r>
              <a:rPr lang="en-IE" sz="2800" b="1" dirty="0">
                <a:solidFill>
                  <a:srgbClr val="E96751"/>
                </a:solidFill>
              </a:rPr>
              <a:t>Key Financial Concepts and </a:t>
            </a:r>
            <a:r>
              <a:rPr lang="en-US" sz="2800" b="1" dirty="0">
                <a:solidFill>
                  <a:srgbClr val="E96751"/>
                </a:solidFill>
              </a:rPr>
              <a:t>Terms Explained</a:t>
            </a:r>
          </a:p>
        </p:txBody>
      </p:sp>
      <p:grpSp>
        <p:nvGrpSpPr>
          <p:cNvPr id="26" name="Group 25">
            <a:extLst>
              <a:ext uri="{FF2B5EF4-FFF2-40B4-BE49-F238E27FC236}">
                <a16:creationId xmlns:a16="http://schemas.microsoft.com/office/drawing/2014/main" id="{FFD47EC9-1004-18B4-6A4E-D5E2882FAC46}"/>
              </a:ext>
            </a:extLst>
          </p:cNvPr>
          <p:cNvGrpSpPr/>
          <p:nvPr/>
        </p:nvGrpSpPr>
        <p:grpSpPr>
          <a:xfrm>
            <a:off x="11078024" y="0"/>
            <a:ext cx="720000" cy="861774"/>
            <a:chOff x="1016000" y="1024973"/>
            <a:chExt cx="1016000" cy="1216059"/>
          </a:xfrm>
        </p:grpSpPr>
        <p:sp>
          <p:nvSpPr>
            <p:cNvPr id="28" name="Oval 27">
              <a:extLst>
                <a:ext uri="{FF2B5EF4-FFF2-40B4-BE49-F238E27FC236}">
                  <a16:creationId xmlns:a16="http://schemas.microsoft.com/office/drawing/2014/main" id="{24FDCDE5-A5B1-E93F-A4C7-8FA0319BE32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3779798D-99FC-F1B2-0B80-F1FB4661971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42442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46D75-293D-B793-459B-E387830F68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AA2767-39BC-965C-E361-1412FC0751B4}"/>
              </a:ext>
            </a:extLst>
          </p:cNvPr>
          <p:cNvSpPr>
            <a:spLocks noGrp="1"/>
          </p:cNvSpPr>
          <p:nvPr>
            <p:ph type="body" sz="quarter" idx="18"/>
          </p:nvPr>
        </p:nvSpPr>
        <p:spPr>
          <a:xfrm>
            <a:off x="543568" y="540744"/>
            <a:ext cx="10966867" cy="3499183"/>
          </a:xfrm>
        </p:spPr>
        <p:txBody>
          <a:bodyPr/>
          <a:lstStyle/>
          <a:p>
            <a:endParaRPr lang="en-IE" dirty="0"/>
          </a:p>
        </p:txBody>
      </p:sp>
      <p:sp>
        <p:nvSpPr>
          <p:cNvPr id="6" name="Rectangle 5">
            <a:extLst>
              <a:ext uri="{FF2B5EF4-FFF2-40B4-BE49-F238E27FC236}">
                <a16:creationId xmlns:a16="http://schemas.microsoft.com/office/drawing/2014/main" id="{484948B4-F1AE-3755-26CA-050061EFBD89}"/>
              </a:ext>
            </a:extLst>
          </p:cNvPr>
          <p:cNvSpPr/>
          <p:nvPr/>
        </p:nvSpPr>
        <p:spPr>
          <a:xfrm>
            <a:off x="529714" y="35567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E9ECD69-4EA7-A917-F511-633E0DEB03F6}"/>
              </a:ext>
            </a:extLst>
          </p:cNvPr>
          <p:cNvSpPr/>
          <p:nvPr/>
        </p:nvSpPr>
        <p:spPr>
          <a:xfrm>
            <a:off x="529714" y="19899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A9FDCFF2-F002-BE17-4DAC-693BDD2F47EE}"/>
              </a:ext>
            </a:extLst>
          </p:cNvPr>
          <p:cNvSpPr/>
          <p:nvPr/>
        </p:nvSpPr>
        <p:spPr>
          <a:xfrm>
            <a:off x="529714" y="156104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E12AC376-1646-E8B1-111A-B5EF7E9E1686}"/>
              </a:ext>
            </a:extLst>
          </p:cNvPr>
          <p:cNvSpPr/>
          <p:nvPr/>
        </p:nvSpPr>
        <p:spPr>
          <a:xfrm>
            <a:off x="529714" y="140436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FFA6AEF2-8D8B-A067-6C35-C083DB3E6233}"/>
              </a:ext>
            </a:extLst>
          </p:cNvPr>
          <p:cNvSpPr/>
          <p:nvPr/>
        </p:nvSpPr>
        <p:spPr>
          <a:xfrm>
            <a:off x="529714" y="268492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404B1AA4-336B-C16C-5E55-90C35BA51238}"/>
              </a:ext>
            </a:extLst>
          </p:cNvPr>
          <p:cNvSpPr/>
          <p:nvPr/>
        </p:nvSpPr>
        <p:spPr>
          <a:xfrm>
            <a:off x="529714" y="2515094"/>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43417366-B7E8-0FE2-5062-EB0BA34BD0CE}"/>
              </a:ext>
            </a:extLst>
          </p:cNvPr>
          <p:cNvSpPr/>
          <p:nvPr/>
        </p:nvSpPr>
        <p:spPr>
          <a:xfrm>
            <a:off x="529714" y="3869098"/>
            <a:ext cx="11122614" cy="87023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7BFF8E6F-3078-73AD-B51D-EC7C63581A7B}"/>
              </a:ext>
            </a:extLst>
          </p:cNvPr>
          <p:cNvSpPr/>
          <p:nvPr/>
        </p:nvSpPr>
        <p:spPr>
          <a:xfrm>
            <a:off x="529714" y="3712422"/>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9F4EBAAF-10D8-F08F-F87E-A070426D934A}"/>
              </a:ext>
            </a:extLst>
          </p:cNvPr>
          <p:cNvSpPr txBox="1"/>
          <p:nvPr/>
        </p:nvSpPr>
        <p:spPr>
          <a:xfrm>
            <a:off x="753481" y="261258"/>
            <a:ext cx="2197003" cy="430887"/>
          </a:xfrm>
          <a:prstGeom prst="rect">
            <a:avLst/>
          </a:prstGeom>
          <a:noFill/>
        </p:spPr>
        <p:txBody>
          <a:bodyPr wrap="square" rtlCol="0">
            <a:spAutoFit/>
          </a:bodyPr>
          <a:lstStyle/>
          <a:p>
            <a:r>
              <a:rPr lang="en-GB" sz="2200" b="1" dirty="0">
                <a:solidFill>
                  <a:schemeClr val="bg1"/>
                </a:solidFill>
              </a:rPr>
              <a:t>Revenue</a:t>
            </a:r>
          </a:p>
        </p:txBody>
      </p:sp>
      <p:sp>
        <p:nvSpPr>
          <p:cNvPr id="15" name="TextBox 14">
            <a:extLst>
              <a:ext uri="{FF2B5EF4-FFF2-40B4-BE49-F238E27FC236}">
                <a16:creationId xmlns:a16="http://schemas.microsoft.com/office/drawing/2014/main" id="{4F188526-28C8-A571-5105-62D431C7D378}"/>
              </a:ext>
            </a:extLst>
          </p:cNvPr>
          <p:cNvSpPr txBox="1"/>
          <p:nvPr/>
        </p:nvSpPr>
        <p:spPr>
          <a:xfrm>
            <a:off x="647157" y="1459162"/>
            <a:ext cx="3254308" cy="400110"/>
          </a:xfrm>
          <a:prstGeom prst="rect">
            <a:avLst/>
          </a:prstGeom>
          <a:noFill/>
        </p:spPr>
        <p:txBody>
          <a:bodyPr wrap="square" rtlCol="0">
            <a:spAutoFit/>
          </a:bodyPr>
          <a:lstStyle/>
          <a:p>
            <a:r>
              <a:rPr lang="en-GB" sz="2000" b="1" dirty="0">
                <a:solidFill>
                  <a:schemeClr val="bg1"/>
                </a:solidFill>
              </a:rPr>
              <a:t>Profit</a:t>
            </a:r>
          </a:p>
        </p:txBody>
      </p:sp>
      <p:sp>
        <p:nvSpPr>
          <p:cNvPr id="16" name="TextBox 15">
            <a:extLst>
              <a:ext uri="{FF2B5EF4-FFF2-40B4-BE49-F238E27FC236}">
                <a16:creationId xmlns:a16="http://schemas.microsoft.com/office/drawing/2014/main" id="{2E6EB75C-CF6A-B7CA-8A96-3271B92C5EC8}"/>
              </a:ext>
            </a:extLst>
          </p:cNvPr>
          <p:cNvSpPr txBox="1"/>
          <p:nvPr/>
        </p:nvSpPr>
        <p:spPr>
          <a:xfrm>
            <a:off x="647158" y="2572756"/>
            <a:ext cx="2416704" cy="430887"/>
          </a:xfrm>
          <a:prstGeom prst="rect">
            <a:avLst/>
          </a:prstGeom>
          <a:noFill/>
        </p:spPr>
        <p:txBody>
          <a:bodyPr wrap="square" rtlCol="0">
            <a:spAutoFit/>
          </a:bodyPr>
          <a:lstStyle/>
          <a:p>
            <a:r>
              <a:rPr lang="en-GB" sz="2200" b="1" dirty="0">
                <a:solidFill>
                  <a:schemeClr val="bg1"/>
                </a:solidFill>
              </a:rPr>
              <a:t>Break Even Point</a:t>
            </a:r>
          </a:p>
        </p:txBody>
      </p:sp>
      <p:sp>
        <p:nvSpPr>
          <p:cNvPr id="17" name="TextBox 16">
            <a:extLst>
              <a:ext uri="{FF2B5EF4-FFF2-40B4-BE49-F238E27FC236}">
                <a16:creationId xmlns:a16="http://schemas.microsoft.com/office/drawing/2014/main" id="{627BA128-A5EF-813C-253F-316E22237439}"/>
              </a:ext>
            </a:extLst>
          </p:cNvPr>
          <p:cNvSpPr txBox="1"/>
          <p:nvPr/>
        </p:nvSpPr>
        <p:spPr>
          <a:xfrm>
            <a:off x="647158" y="3760593"/>
            <a:ext cx="2735981" cy="430887"/>
          </a:xfrm>
          <a:prstGeom prst="rect">
            <a:avLst/>
          </a:prstGeom>
          <a:solidFill>
            <a:srgbClr val="086D6E"/>
          </a:solidFill>
        </p:spPr>
        <p:txBody>
          <a:bodyPr wrap="square" rtlCol="0">
            <a:spAutoFit/>
          </a:bodyPr>
          <a:lstStyle/>
          <a:p>
            <a:r>
              <a:rPr lang="en-GB" sz="2200" b="1" dirty="0">
                <a:solidFill>
                  <a:schemeClr val="bg1"/>
                </a:solidFill>
              </a:rPr>
              <a:t>Margin</a:t>
            </a:r>
          </a:p>
        </p:txBody>
      </p:sp>
      <p:sp>
        <p:nvSpPr>
          <p:cNvPr id="18" name="TextBox 17">
            <a:extLst>
              <a:ext uri="{FF2B5EF4-FFF2-40B4-BE49-F238E27FC236}">
                <a16:creationId xmlns:a16="http://schemas.microsoft.com/office/drawing/2014/main" id="{3DDB8C86-D9CF-3355-B712-D9D49F595C65}"/>
              </a:ext>
            </a:extLst>
          </p:cNvPr>
          <p:cNvSpPr txBox="1"/>
          <p:nvPr/>
        </p:nvSpPr>
        <p:spPr>
          <a:xfrm>
            <a:off x="647158" y="406177"/>
            <a:ext cx="11001273" cy="769441"/>
          </a:xfrm>
          <a:prstGeom prst="rect">
            <a:avLst/>
          </a:prstGeom>
          <a:noFill/>
        </p:spPr>
        <p:txBody>
          <a:bodyPr wrap="square" rtlCol="0">
            <a:spAutoFit/>
          </a:bodyPr>
          <a:lstStyle/>
          <a:p>
            <a:pPr indent="2692400"/>
            <a:r>
              <a:rPr lang="en-US" sz="2200" dirty="0">
                <a:solidFill>
                  <a:srgbClr val="0C4659"/>
                </a:solidFill>
              </a:rPr>
              <a:t>The money your business earns from sales (in our case, mainly cabin rental fees).</a:t>
            </a:r>
          </a:p>
        </p:txBody>
      </p:sp>
      <p:sp>
        <p:nvSpPr>
          <p:cNvPr id="19" name="TextBox 18">
            <a:extLst>
              <a:ext uri="{FF2B5EF4-FFF2-40B4-BE49-F238E27FC236}">
                <a16:creationId xmlns:a16="http://schemas.microsoft.com/office/drawing/2014/main" id="{00294C92-DEC0-7651-5A47-3143B840553F}"/>
              </a:ext>
            </a:extLst>
          </p:cNvPr>
          <p:cNvSpPr txBox="1"/>
          <p:nvPr/>
        </p:nvSpPr>
        <p:spPr>
          <a:xfrm>
            <a:off x="731014" y="3878218"/>
            <a:ext cx="10966867" cy="769441"/>
          </a:xfrm>
          <a:prstGeom prst="rect">
            <a:avLst/>
          </a:prstGeom>
          <a:noFill/>
        </p:spPr>
        <p:txBody>
          <a:bodyPr wrap="square" rtlCol="0">
            <a:spAutoFit/>
          </a:bodyPr>
          <a:lstStyle/>
          <a:p>
            <a:pPr indent="2692400"/>
            <a:r>
              <a:rPr lang="en-US" sz="2200" dirty="0">
                <a:solidFill>
                  <a:srgbClr val="0C4659"/>
                </a:solidFill>
              </a:rPr>
              <a:t>Usually refers to profit margin – profit as a percentage of revenue. High margin means you keep a large portion of each euro of revenue as profit.</a:t>
            </a:r>
          </a:p>
        </p:txBody>
      </p:sp>
      <p:sp>
        <p:nvSpPr>
          <p:cNvPr id="20" name="TextBox 19">
            <a:extLst>
              <a:ext uri="{FF2B5EF4-FFF2-40B4-BE49-F238E27FC236}">
                <a16:creationId xmlns:a16="http://schemas.microsoft.com/office/drawing/2014/main" id="{66B70914-6757-B5FE-2D92-FCCA3661437A}"/>
              </a:ext>
            </a:extLst>
          </p:cNvPr>
          <p:cNvSpPr txBox="1"/>
          <p:nvPr/>
        </p:nvSpPr>
        <p:spPr>
          <a:xfrm>
            <a:off x="1158147" y="1552518"/>
            <a:ext cx="10487643" cy="769441"/>
          </a:xfrm>
          <a:prstGeom prst="rect">
            <a:avLst/>
          </a:prstGeom>
          <a:noFill/>
        </p:spPr>
        <p:txBody>
          <a:bodyPr wrap="square" rtlCol="0">
            <a:spAutoFit/>
          </a:bodyPr>
          <a:lstStyle/>
          <a:p>
            <a:pPr indent="2692400"/>
            <a:r>
              <a:rPr lang="en-US" sz="2200" dirty="0">
                <a:solidFill>
                  <a:srgbClr val="0C4659"/>
                </a:solidFill>
              </a:rPr>
              <a:t> Revenue minus expenses. If positive, you’re making money (net profit); if negative, it’s a loss.</a:t>
            </a:r>
          </a:p>
        </p:txBody>
      </p:sp>
      <p:sp>
        <p:nvSpPr>
          <p:cNvPr id="21" name="TextBox 20">
            <a:extLst>
              <a:ext uri="{FF2B5EF4-FFF2-40B4-BE49-F238E27FC236}">
                <a16:creationId xmlns:a16="http://schemas.microsoft.com/office/drawing/2014/main" id="{D2BEB0A1-36BE-A857-439A-AAED2677DE3F}"/>
              </a:ext>
            </a:extLst>
          </p:cNvPr>
          <p:cNvSpPr txBox="1"/>
          <p:nvPr/>
        </p:nvSpPr>
        <p:spPr>
          <a:xfrm>
            <a:off x="647158" y="2684921"/>
            <a:ext cx="11001273" cy="769441"/>
          </a:xfrm>
          <a:prstGeom prst="rect">
            <a:avLst/>
          </a:prstGeom>
          <a:noFill/>
        </p:spPr>
        <p:txBody>
          <a:bodyPr wrap="square" rtlCol="0">
            <a:spAutoFit/>
          </a:bodyPr>
          <a:lstStyle/>
          <a:p>
            <a:pPr indent="2692400"/>
            <a:r>
              <a:rPr lang="en-US" sz="2200" dirty="0">
                <a:solidFill>
                  <a:srgbClr val="0C4659"/>
                </a:solidFill>
              </a:rPr>
              <a:t>The level of sales (or occupancy) at which revenue equals expenses, so profit is zero. Below this, you lose money; above it, you make money.</a:t>
            </a:r>
          </a:p>
        </p:txBody>
      </p:sp>
      <p:sp>
        <p:nvSpPr>
          <p:cNvPr id="22" name="Rectangle 21">
            <a:extLst>
              <a:ext uri="{FF2B5EF4-FFF2-40B4-BE49-F238E27FC236}">
                <a16:creationId xmlns:a16="http://schemas.microsoft.com/office/drawing/2014/main" id="{F0C871FE-5FEC-A8C0-129F-5702FB92FF31}"/>
              </a:ext>
            </a:extLst>
          </p:cNvPr>
          <p:cNvSpPr/>
          <p:nvPr/>
        </p:nvSpPr>
        <p:spPr>
          <a:xfrm>
            <a:off x="529714" y="5073113"/>
            <a:ext cx="11122614" cy="56121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35050D94-910B-4611-8EFE-E64635E4891B}"/>
              </a:ext>
            </a:extLst>
          </p:cNvPr>
          <p:cNvSpPr/>
          <p:nvPr/>
        </p:nvSpPr>
        <p:spPr>
          <a:xfrm>
            <a:off x="529714" y="4916436"/>
            <a:ext cx="2853426"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F5CEC3F3-0B51-9F21-0E16-64F276EDE26E}"/>
              </a:ext>
            </a:extLst>
          </p:cNvPr>
          <p:cNvSpPr txBox="1"/>
          <p:nvPr/>
        </p:nvSpPr>
        <p:spPr>
          <a:xfrm>
            <a:off x="647158" y="4964607"/>
            <a:ext cx="2739878" cy="430887"/>
          </a:xfrm>
          <a:prstGeom prst="rect">
            <a:avLst/>
          </a:prstGeom>
          <a:noFill/>
        </p:spPr>
        <p:txBody>
          <a:bodyPr wrap="square" rtlCol="0">
            <a:spAutoFit/>
          </a:bodyPr>
          <a:lstStyle/>
          <a:p>
            <a:r>
              <a:rPr lang="en-GB" sz="2200" b="1" dirty="0">
                <a:solidFill>
                  <a:schemeClr val="bg1"/>
                </a:solidFill>
              </a:rPr>
              <a:t>Contingency</a:t>
            </a:r>
          </a:p>
        </p:txBody>
      </p:sp>
      <p:sp>
        <p:nvSpPr>
          <p:cNvPr id="25" name="TextBox 24">
            <a:extLst>
              <a:ext uri="{FF2B5EF4-FFF2-40B4-BE49-F238E27FC236}">
                <a16:creationId xmlns:a16="http://schemas.microsoft.com/office/drawing/2014/main" id="{FEFB7C4E-5902-C67A-A0F9-2F3B8EE35E4A}"/>
              </a:ext>
            </a:extLst>
          </p:cNvPr>
          <p:cNvSpPr txBox="1"/>
          <p:nvPr/>
        </p:nvSpPr>
        <p:spPr>
          <a:xfrm>
            <a:off x="918462" y="5093057"/>
            <a:ext cx="10591973" cy="430887"/>
          </a:xfrm>
          <a:prstGeom prst="rect">
            <a:avLst/>
          </a:prstGeom>
          <a:noFill/>
        </p:spPr>
        <p:txBody>
          <a:bodyPr wrap="square" rtlCol="0">
            <a:spAutoFit/>
          </a:bodyPr>
          <a:lstStyle/>
          <a:p>
            <a:pPr indent="2692400"/>
            <a:r>
              <a:rPr lang="en-US" sz="2200" dirty="0">
                <a:solidFill>
                  <a:srgbClr val="0C4659"/>
                </a:solidFill>
              </a:rPr>
              <a:t>Extra allowance for unexpected costs or deviations in plan.</a:t>
            </a:r>
          </a:p>
        </p:txBody>
      </p:sp>
      <p:sp>
        <p:nvSpPr>
          <p:cNvPr id="3" name="Rectangle 2">
            <a:extLst>
              <a:ext uri="{FF2B5EF4-FFF2-40B4-BE49-F238E27FC236}">
                <a16:creationId xmlns:a16="http://schemas.microsoft.com/office/drawing/2014/main" id="{0734B545-93CB-AD0A-A673-EC22B1DAA7FF}"/>
              </a:ext>
            </a:extLst>
          </p:cNvPr>
          <p:cNvSpPr/>
          <p:nvPr/>
        </p:nvSpPr>
        <p:spPr>
          <a:xfrm>
            <a:off x="529714" y="5845953"/>
            <a:ext cx="11122614" cy="78938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4" name="Freeform: Shape 3">
            <a:extLst>
              <a:ext uri="{FF2B5EF4-FFF2-40B4-BE49-F238E27FC236}">
                <a16:creationId xmlns:a16="http://schemas.microsoft.com/office/drawing/2014/main" id="{BD94BE67-5E17-E501-B4D8-36B832CD67C6}"/>
              </a:ext>
            </a:extLst>
          </p:cNvPr>
          <p:cNvSpPr/>
          <p:nvPr/>
        </p:nvSpPr>
        <p:spPr>
          <a:xfrm>
            <a:off x="529713" y="5689276"/>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5" name="TextBox 4">
            <a:extLst>
              <a:ext uri="{FF2B5EF4-FFF2-40B4-BE49-F238E27FC236}">
                <a16:creationId xmlns:a16="http://schemas.microsoft.com/office/drawing/2014/main" id="{915F534D-4293-0487-3CB8-5B7576415326}"/>
              </a:ext>
            </a:extLst>
          </p:cNvPr>
          <p:cNvSpPr txBox="1"/>
          <p:nvPr/>
        </p:nvSpPr>
        <p:spPr>
          <a:xfrm>
            <a:off x="647158" y="5737447"/>
            <a:ext cx="2939394" cy="400110"/>
          </a:xfrm>
          <a:prstGeom prst="rect">
            <a:avLst/>
          </a:prstGeom>
          <a:noFill/>
        </p:spPr>
        <p:txBody>
          <a:bodyPr wrap="square" rtlCol="0">
            <a:spAutoFit/>
          </a:bodyPr>
          <a:lstStyle/>
          <a:p>
            <a:r>
              <a:rPr lang="en-GB" sz="2000" b="1" dirty="0">
                <a:solidFill>
                  <a:schemeClr val="bg1"/>
                </a:solidFill>
              </a:rPr>
              <a:t>ROI Return on Investment</a:t>
            </a:r>
          </a:p>
        </p:txBody>
      </p:sp>
      <p:sp>
        <p:nvSpPr>
          <p:cNvPr id="26" name="TextBox 25">
            <a:extLst>
              <a:ext uri="{FF2B5EF4-FFF2-40B4-BE49-F238E27FC236}">
                <a16:creationId xmlns:a16="http://schemas.microsoft.com/office/drawing/2014/main" id="{6DA2F474-DB6B-333D-702E-A5F371026B8E}"/>
              </a:ext>
            </a:extLst>
          </p:cNvPr>
          <p:cNvSpPr txBox="1"/>
          <p:nvPr/>
        </p:nvSpPr>
        <p:spPr>
          <a:xfrm>
            <a:off x="952869" y="5855925"/>
            <a:ext cx="10591973" cy="430887"/>
          </a:xfrm>
          <a:prstGeom prst="rect">
            <a:avLst/>
          </a:prstGeom>
          <a:noFill/>
        </p:spPr>
        <p:txBody>
          <a:bodyPr wrap="square" rtlCol="0">
            <a:spAutoFit/>
          </a:bodyPr>
          <a:lstStyle/>
          <a:p>
            <a:pPr indent="2692400"/>
            <a:r>
              <a:rPr lang="en-US" sz="2200" dirty="0">
                <a:solidFill>
                  <a:srgbClr val="0C4659"/>
                </a:solidFill>
              </a:rPr>
              <a:t>A measure of what you get back relative to what you put in. </a:t>
            </a:r>
          </a:p>
        </p:txBody>
      </p:sp>
    </p:spTree>
    <p:extLst>
      <p:ext uri="{BB962C8B-B14F-4D97-AF65-F5344CB8AC3E}">
        <p14:creationId xmlns:p14="http://schemas.microsoft.com/office/powerpoint/2010/main" val="207457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C082-F28C-4ECB-694E-CE2CFCAF78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F9BE-D10E-BEB6-2C42-88717466F5D7}"/>
              </a:ext>
            </a:extLst>
          </p:cNvPr>
          <p:cNvSpPr>
            <a:spLocks noGrp="1"/>
          </p:cNvSpPr>
          <p:nvPr>
            <p:ph type="body" sz="quarter" idx="16"/>
          </p:nvPr>
        </p:nvSpPr>
        <p:spPr>
          <a:xfrm>
            <a:off x="405246" y="160927"/>
            <a:ext cx="10614687" cy="803654"/>
          </a:xfrm>
        </p:spPr>
        <p:txBody>
          <a:bodyPr/>
          <a:lstStyle/>
          <a:p>
            <a:r>
              <a:rPr lang="en-US" sz="2800" dirty="0">
                <a:solidFill>
                  <a:srgbClr val="E96751"/>
                </a:solidFill>
              </a:rPr>
              <a:t>Key Financial Metrics for Glamping Business</a:t>
            </a:r>
          </a:p>
          <a:p>
            <a:endParaRPr lang="en-IE" sz="2800" dirty="0">
              <a:solidFill>
                <a:srgbClr val="E96751"/>
              </a:solidFill>
            </a:endParaRPr>
          </a:p>
        </p:txBody>
      </p:sp>
      <p:graphicFrame>
        <p:nvGraphicFramePr>
          <p:cNvPr id="12" name="Table 11">
            <a:extLst>
              <a:ext uri="{FF2B5EF4-FFF2-40B4-BE49-F238E27FC236}">
                <a16:creationId xmlns:a16="http://schemas.microsoft.com/office/drawing/2014/main" id="{0B29D1EA-F0D0-8A6D-15DC-AB5527FF69C5}"/>
              </a:ext>
            </a:extLst>
          </p:cNvPr>
          <p:cNvGraphicFramePr>
            <a:graphicFrameLocks noGrp="1"/>
          </p:cNvGraphicFramePr>
          <p:nvPr/>
        </p:nvGraphicFramePr>
        <p:xfrm>
          <a:off x="405246" y="761603"/>
          <a:ext cx="11353799" cy="5715000"/>
        </p:xfrm>
        <a:graphic>
          <a:graphicData uri="http://schemas.openxmlformats.org/drawingml/2006/table">
            <a:tbl>
              <a:tblPr/>
              <a:tblGrid>
                <a:gridCol w="2479697">
                  <a:extLst>
                    <a:ext uri="{9D8B030D-6E8A-4147-A177-3AD203B41FA5}">
                      <a16:colId xmlns:a16="http://schemas.microsoft.com/office/drawing/2014/main" val="2482102651"/>
                    </a:ext>
                  </a:extLst>
                </a:gridCol>
                <a:gridCol w="2653273">
                  <a:extLst>
                    <a:ext uri="{9D8B030D-6E8A-4147-A177-3AD203B41FA5}">
                      <a16:colId xmlns:a16="http://schemas.microsoft.com/office/drawing/2014/main" val="96230352"/>
                    </a:ext>
                  </a:extLst>
                </a:gridCol>
                <a:gridCol w="3015234">
                  <a:extLst>
                    <a:ext uri="{9D8B030D-6E8A-4147-A177-3AD203B41FA5}">
                      <a16:colId xmlns:a16="http://schemas.microsoft.com/office/drawing/2014/main" val="899720417"/>
                    </a:ext>
                  </a:extLst>
                </a:gridCol>
                <a:gridCol w="3205595">
                  <a:extLst>
                    <a:ext uri="{9D8B030D-6E8A-4147-A177-3AD203B41FA5}">
                      <a16:colId xmlns:a16="http://schemas.microsoft.com/office/drawing/2014/main" val="1013093825"/>
                    </a:ext>
                  </a:extLst>
                </a:gridCol>
              </a:tblGrid>
              <a:tr h="0">
                <a:tc>
                  <a:txBody>
                    <a:bodyPr/>
                    <a:lstStyle/>
                    <a:p>
                      <a:pPr fontAlgn="t"/>
                      <a:r>
                        <a:rPr lang="en-IE" sz="2000" b="1" dirty="0">
                          <a:solidFill>
                            <a:schemeClr val="bg1"/>
                          </a:solidFill>
                          <a:effectLst/>
                        </a:rPr>
                        <a:t>Key Metric</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Description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Significance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Optimisation Tips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681461239"/>
                  </a:ext>
                </a:extLst>
              </a:tr>
              <a:tr h="0">
                <a:tc>
                  <a:txBody>
                    <a:bodyPr/>
                    <a:lstStyle/>
                    <a:p>
                      <a:pPr fontAlgn="t"/>
                      <a:r>
                        <a:rPr lang="en-IE" sz="2000" b="1" dirty="0">
                          <a:solidFill>
                            <a:schemeClr val="bg1"/>
                          </a:solidFill>
                          <a:effectLst/>
                        </a:rPr>
                        <a:t>Occupancy Rates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2000" dirty="0">
                          <a:solidFill>
                            <a:srgbClr val="595959"/>
                          </a:solidFill>
                          <a:effectLst/>
                        </a:rPr>
                        <a:t>Percentage of booked units or rooms.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Shows how often you fill your rooms or units and the potential revenue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kern="1200" dirty="0">
                          <a:solidFill>
                            <a:srgbClr val="595959"/>
                          </a:solidFill>
                          <a:effectLst/>
                          <a:latin typeface="+mn-lt"/>
                          <a:ea typeface="+mn-ea"/>
                          <a:cs typeface="+mn-cs"/>
                        </a:rPr>
                        <a:t>Run promotions in quiet months; enhance guest experience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687263"/>
                  </a:ext>
                </a:extLst>
              </a:tr>
              <a:tr h="0">
                <a:tc>
                  <a:txBody>
                    <a:bodyPr/>
                    <a:lstStyle/>
                    <a:p>
                      <a:pPr fontAlgn="t"/>
                      <a:r>
                        <a:rPr lang="en-IE" sz="2000" b="1" dirty="0">
                          <a:solidFill>
                            <a:schemeClr val="bg1"/>
                          </a:solidFill>
                          <a:effectLst/>
                        </a:rPr>
                        <a:t>Average Nightly Rates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2000" dirty="0">
                          <a:solidFill>
                            <a:srgbClr val="595959"/>
                          </a:solidFill>
                          <a:effectLst/>
                        </a:rPr>
                        <a:t>Income per booked unit/room per night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Measures how well you're pricing</a:t>
                      </a:r>
                      <a:endParaRPr lang="en-IE" sz="20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Adjust rates/prices based on seasons and demand</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872251"/>
                  </a:ext>
                </a:extLst>
              </a:tr>
              <a:tr h="0">
                <a:tc>
                  <a:txBody>
                    <a:bodyPr/>
                    <a:lstStyle/>
                    <a:p>
                      <a:pPr fontAlgn="t"/>
                      <a:r>
                        <a:rPr lang="en-IE" sz="2000" b="1" dirty="0">
                          <a:solidFill>
                            <a:schemeClr val="bg1"/>
                          </a:solidFill>
                          <a:effectLst/>
                        </a:rPr>
                        <a:t>Seasonality Impact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Changes in bookings throughout the year/seasons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Helps you plan for stable income </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Provide off-season deals or offer themed events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777611"/>
                  </a:ext>
                </a:extLst>
              </a:tr>
              <a:tr h="0">
                <a:tc>
                  <a:txBody>
                    <a:bodyPr/>
                    <a:lstStyle/>
                    <a:p>
                      <a:pPr fontAlgn="t"/>
                      <a:r>
                        <a:rPr lang="en-IE" sz="2000" b="1" dirty="0">
                          <a:solidFill>
                            <a:schemeClr val="bg1"/>
                          </a:solidFill>
                          <a:effectLst/>
                        </a:rPr>
                        <a:t>Customer Acquisition Costs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What it costs you to get a new guest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Shows how well your marketing is doing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Use referrals, improve online presence/social media and SEO </a:t>
                      </a:r>
                      <a:r>
                        <a:rPr lang="en-US" sz="2000" dirty="0" err="1">
                          <a:solidFill>
                            <a:srgbClr val="595959"/>
                          </a:solidFill>
                          <a:effectLst/>
                        </a:rPr>
                        <a:t>optimisation</a:t>
                      </a:r>
                      <a:endParaRPr lang="en-US" sz="20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0446862"/>
                  </a:ext>
                </a:extLst>
              </a:tr>
              <a:tr h="0">
                <a:tc>
                  <a:txBody>
                    <a:bodyPr/>
                    <a:lstStyle/>
                    <a:p>
                      <a:pPr fontAlgn="t"/>
                      <a:r>
                        <a:rPr lang="en-IE" sz="2000" b="1" dirty="0">
                          <a:solidFill>
                            <a:schemeClr val="bg1"/>
                          </a:solidFill>
                          <a:effectLst/>
                        </a:rPr>
                        <a:t>Customer Lifetime Value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Total revenue from one guest over time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Tells you how valuable or profitable repeat guests are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Provide exceptional service, loyalty programs, </a:t>
                      </a:r>
                      <a:r>
                        <a:rPr lang="en-US" sz="2000" dirty="0" err="1">
                          <a:solidFill>
                            <a:srgbClr val="595959"/>
                          </a:solidFill>
                          <a:effectLst/>
                        </a:rPr>
                        <a:t>personalised</a:t>
                      </a:r>
                      <a:r>
                        <a:rPr lang="en-US" sz="2000" dirty="0">
                          <a:solidFill>
                            <a:srgbClr val="595959"/>
                          </a:solidFill>
                          <a:effectLst/>
                        </a:rPr>
                        <a:t> marketing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370017"/>
                  </a:ext>
                </a:extLst>
              </a:tr>
            </a:tbl>
          </a:graphicData>
        </a:graphic>
      </p:graphicFrame>
    </p:spTree>
    <p:extLst>
      <p:ext uri="{BB962C8B-B14F-4D97-AF65-F5344CB8AC3E}">
        <p14:creationId xmlns:p14="http://schemas.microsoft.com/office/powerpoint/2010/main" val="346761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52906-B387-1F2D-346E-FACC1DF46539}"/>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D7D9A102-B737-2F1F-FE54-58204F6CF016}"/>
              </a:ext>
            </a:extLst>
          </p:cNvPr>
          <p:cNvSpPr/>
          <p:nvPr/>
        </p:nvSpPr>
        <p:spPr>
          <a:xfrm>
            <a:off x="798380" y="2500845"/>
            <a:ext cx="10755445" cy="2833156"/>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Financial Strategy:</a:t>
            </a:r>
            <a:r>
              <a:rPr lang="en-US" sz="2400" dirty="0"/>
              <a:t> This is your </a:t>
            </a:r>
            <a:r>
              <a:rPr lang="en-US" sz="2400" b="1" dirty="0"/>
              <a:t>plan for managing money</a:t>
            </a:r>
            <a:r>
              <a:rPr lang="en-US" sz="2400" dirty="0"/>
              <a:t> to achieve your business goals. It involves deciding how to </a:t>
            </a:r>
            <a:r>
              <a:rPr lang="en-US" sz="2400" b="1" dirty="0"/>
              <a:t>spend, save, and invest</a:t>
            </a:r>
            <a:r>
              <a:rPr lang="en-US" sz="2400" dirty="0"/>
              <a:t> your funds wisely over time. </a:t>
            </a:r>
          </a:p>
          <a:p>
            <a:pPr defTabSz="1066800">
              <a:lnSpc>
                <a:spcPct val="90000"/>
              </a:lnSpc>
              <a:spcBef>
                <a:spcPct val="0"/>
              </a:spcBef>
              <a:spcAft>
                <a:spcPct val="35000"/>
              </a:spcAft>
            </a:pPr>
            <a:r>
              <a:rPr lang="en-US" sz="2400" b="1" i="1" dirty="0"/>
              <a:t>For example</a:t>
            </a:r>
            <a:r>
              <a:rPr lang="en-US" sz="2400" b="1" dirty="0"/>
              <a:t>, </a:t>
            </a:r>
            <a:r>
              <a:rPr lang="en-US" sz="2400" dirty="0"/>
              <a:t>your strategy might be to save 20% of your monthly rental income from cottages to fund the construction of a new treehouse next year. Your financial strategy guides such decisions, enabling you to grow your business sustainably.</a:t>
            </a:r>
            <a:endParaRPr lang="en-GB" sz="2400" b="0" kern="1200" dirty="0"/>
          </a:p>
        </p:txBody>
      </p:sp>
      <p:sp>
        <p:nvSpPr>
          <p:cNvPr id="4" name="Text Placeholder 3">
            <a:extLst>
              <a:ext uri="{FF2B5EF4-FFF2-40B4-BE49-F238E27FC236}">
                <a16:creationId xmlns:a16="http://schemas.microsoft.com/office/drawing/2014/main" id="{1E8698F0-9E84-85EE-879B-788D293CF9ED}"/>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Financial Strategy</a:t>
            </a:r>
            <a:endParaRPr lang="en-US" dirty="0">
              <a:solidFill>
                <a:srgbClr val="459597"/>
              </a:solidFill>
            </a:endParaRPr>
          </a:p>
        </p:txBody>
      </p:sp>
      <p:cxnSp>
        <p:nvCxnSpPr>
          <p:cNvPr id="2" name="Straight Connector 1">
            <a:extLst>
              <a:ext uri="{FF2B5EF4-FFF2-40B4-BE49-F238E27FC236}">
                <a16:creationId xmlns:a16="http://schemas.microsoft.com/office/drawing/2014/main" id="{58B5FB33-F7C2-EC6E-8C17-510361E7819C}"/>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8" name="Picture 17" descr="A person holding a house and a couple of dollar bills&#10;&#10;AI-generated content may be incorrect.">
            <a:extLst>
              <a:ext uri="{FF2B5EF4-FFF2-40B4-BE49-F238E27FC236}">
                <a16:creationId xmlns:a16="http://schemas.microsoft.com/office/drawing/2014/main" id="{8AA3CB36-6011-56AE-9714-808285FAD7D6}"/>
              </a:ext>
            </a:extLst>
          </p:cNvPr>
          <p:cNvPicPr>
            <a:picLocks noChangeAspect="1"/>
          </p:cNvPicPr>
          <p:nvPr/>
        </p:nvPicPr>
        <p:blipFill>
          <a:blip r:embed="rId2"/>
          <a:stretch>
            <a:fillRect/>
          </a:stretch>
        </p:blipFill>
        <p:spPr>
          <a:xfrm>
            <a:off x="123825" y="3075714"/>
            <a:ext cx="2455554" cy="1440000"/>
          </a:xfrm>
          <a:prstGeom prst="rect">
            <a:avLst/>
          </a:prstGeom>
        </p:spPr>
      </p:pic>
      <p:sp>
        <p:nvSpPr>
          <p:cNvPr id="20" name="TextBox 19">
            <a:extLst>
              <a:ext uri="{FF2B5EF4-FFF2-40B4-BE49-F238E27FC236}">
                <a16:creationId xmlns:a16="http://schemas.microsoft.com/office/drawing/2014/main" id="{367CC862-7CDA-2058-EDE6-FEA81CF418F0}"/>
              </a:ext>
            </a:extLst>
          </p:cNvPr>
          <p:cNvSpPr txBox="1"/>
          <p:nvPr/>
        </p:nvSpPr>
        <p:spPr>
          <a:xfrm>
            <a:off x="440531" y="1219822"/>
            <a:ext cx="10351294" cy="830997"/>
          </a:xfrm>
          <a:prstGeom prst="rect">
            <a:avLst/>
          </a:prstGeom>
          <a:noFill/>
        </p:spPr>
        <p:txBody>
          <a:bodyPr wrap="square">
            <a:spAutoFit/>
          </a:bodyPr>
          <a:lstStyle/>
          <a:p>
            <a:r>
              <a:rPr lang="en-US" sz="2400" dirty="0">
                <a:solidFill>
                  <a:srgbClr val="494949"/>
                </a:solidFill>
              </a:rPr>
              <a:t>Before we dive deeper, let’s clarify a few key concepts in simple terms, with examples relevant to an alternative accommodation business:</a:t>
            </a:r>
            <a:endParaRPr lang="en-IE" sz="2400" dirty="0">
              <a:solidFill>
                <a:srgbClr val="494949"/>
              </a:solidFill>
            </a:endParaRPr>
          </a:p>
        </p:txBody>
      </p:sp>
    </p:spTree>
    <p:extLst>
      <p:ext uri="{BB962C8B-B14F-4D97-AF65-F5344CB8AC3E}">
        <p14:creationId xmlns:p14="http://schemas.microsoft.com/office/powerpoint/2010/main" val="219783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FE24-EBA7-8DE3-FEAD-982E5F090573}"/>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7158653A-F87D-86E7-4932-06294C3FEA71}"/>
              </a:ext>
            </a:extLst>
          </p:cNvPr>
          <p:cNvSpPr/>
          <p:nvPr/>
        </p:nvSpPr>
        <p:spPr>
          <a:xfrm>
            <a:off x="798380" y="1558114"/>
            <a:ext cx="10755445" cy="3947335"/>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Budgeting:</a:t>
            </a:r>
            <a:r>
              <a:rPr lang="en-US" sz="2400" dirty="0"/>
              <a:t> Budgeting is the process of </a:t>
            </a:r>
            <a:r>
              <a:rPr lang="en-US" sz="2400" b="1" dirty="0"/>
              <a:t>planning your income and expenses</a:t>
            </a:r>
            <a:r>
              <a:rPr lang="en-US" sz="2400" dirty="0"/>
              <a:t> over a period (typically monthly or annually). It’s basically a </a:t>
            </a:r>
            <a:r>
              <a:rPr lang="en-US" sz="2400" b="1" dirty="0"/>
              <a:t>financial plan</a:t>
            </a:r>
            <a:r>
              <a:rPr lang="en-US" sz="2400" dirty="0"/>
              <a:t> that shows where your money will come from and how you’ll use it. Budgeting ensures you don’t spend more than you earn. </a:t>
            </a:r>
          </a:p>
          <a:p>
            <a:endParaRPr lang="en-US" sz="2400" i="1" dirty="0"/>
          </a:p>
          <a:p>
            <a:r>
              <a:rPr lang="en-US" sz="2400" b="1" i="1" dirty="0"/>
              <a:t>For instance</a:t>
            </a:r>
            <a:r>
              <a:rPr lang="en-US" sz="2400" b="1" dirty="0"/>
              <a:t>, </a:t>
            </a:r>
            <a:r>
              <a:rPr lang="en-US" sz="2400" dirty="0"/>
              <a:t>you might create a monthly budget for your farm guest house that estimates €5,000 in income from guests and €4,000 in expenses (rent, salaries, cleaning supplies, etc.), leaving a €1,000 surplus. This helps you decide if you can afford new linens or should save that €1,000 for future renovations.</a:t>
            </a:r>
          </a:p>
        </p:txBody>
      </p:sp>
      <p:sp>
        <p:nvSpPr>
          <p:cNvPr id="4" name="Text Placeholder 3">
            <a:extLst>
              <a:ext uri="{FF2B5EF4-FFF2-40B4-BE49-F238E27FC236}">
                <a16:creationId xmlns:a16="http://schemas.microsoft.com/office/drawing/2014/main" id="{AEACBB58-1DB5-94BB-2029-9BEC5FD27457}"/>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Budgeting</a:t>
            </a:r>
            <a:endParaRPr lang="en-US" dirty="0">
              <a:solidFill>
                <a:srgbClr val="E96751"/>
              </a:solidFill>
            </a:endParaRPr>
          </a:p>
        </p:txBody>
      </p:sp>
      <p:cxnSp>
        <p:nvCxnSpPr>
          <p:cNvPr id="2" name="Straight Connector 1">
            <a:extLst>
              <a:ext uri="{FF2B5EF4-FFF2-40B4-BE49-F238E27FC236}">
                <a16:creationId xmlns:a16="http://schemas.microsoft.com/office/drawing/2014/main" id="{297E44B8-171C-2B05-F4DF-FF411793DF5E}"/>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house with a sign on it&#10;&#10;AI-generated content may be incorrect.">
            <a:extLst>
              <a:ext uri="{FF2B5EF4-FFF2-40B4-BE49-F238E27FC236}">
                <a16:creationId xmlns:a16="http://schemas.microsoft.com/office/drawing/2014/main" id="{D6AC0A94-F2A7-63FF-9438-421DF7C6FEB5}"/>
              </a:ext>
            </a:extLst>
          </p:cNvPr>
          <p:cNvPicPr>
            <a:picLocks noChangeAspect="1"/>
          </p:cNvPicPr>
          <p:nvPr/>
        </p:nvPicPr>
        <p:blipFill>
          <a:blip r:embed="rId2"/>
          <a:stretch>
            <a:fillRect/>
          </a:stretch>
        </p:blipFill>
        <p:spPr>
          <a:xfrm>
            <a:off x="110562" y="2714216"/>
            <a:ext cx="2455554" cy="1440000"/>
          </a:xfrm>
          <a:prstGeom prst="rect">
            <a:avLst/>
          </a:prstGeom>
        </p:spPr>
      </p:pic>
    </p:spTree>
    <p:extLst>
      <p:ext uri="{BB962C8B-B14F-4D97-AF65-F5344CB8AC3E}">
        <p14:creationId xmlns:p14="http://schemas.microsoft.com/office/powerpoint/2010/main" val="22730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Laying the Financial Foundations for a Viable Accommodation Business</a:t>
            </a: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385017"/>
            <a:ext cx="5259656" cy="4671588"/>
          </a:xfrm>
        </p:spPr>
        <p:txBody>
          <a:bodyPr/>
          <a:lstStyle/>
          <a:p>
            <a:pPr marL="0" indent="0"/>
            <a:r>
              <a:rPr lang="en-US" sz="2400" dirty="0"/>
              <a:t>Financial success in alternative tourism accommodation doesn’t happen by chance—it’s built through informed planning, smart pricing, and sustainable practices. </a:t>
            </a:r>
          </a:p>
          <a:p>
            <a:pPr marL="0" indent="0"/>
            <a:endParaRPr lang="en-US" sz="2400" dirty="0"/>
          </a:p>
          <a:p>
            <a:pPr marL="0" indent="0"/>
            <a:r>
              <a:rPr lang="en-US" sz="2400" dirty="0"/>
              <a:t>This module introduces the core principles of financial management to help you build a resilient and profitable business, whether you’re just starting out or strengthening an existing venture. </a:t>
            </a:r>
          </a:p>
          <a:p>
            <a:pPr marL="0" indent="0"/>
            <a:endParaRPr lang="en-US" sz="2400" dirty="0"/>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8 (Part 1)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494949"/>
                </a:solidFill>
              </a:rPr>
              <a:t>Understand the role and importance of </a:t>
            </a:r>
            <a:r>
              <a:rPr lang="en-US" b="1" dirty="0">
                <a:solidFill>
                  <a:srgbClr val="494949"/>
                </a:solidFill>
              </a:rPr>
              <a:t>financial management </a:t>
            </a:r>
            <a:r>
              <a:rPr lang="en-US" dirty="0">
                <a:solidFill>
                  <a:srgbClr val="494949"/>
                </a:solidFill>
              </a:rPr>
              <a:t>in tourism accommodation businesses.</a:t>
            </a:r>
          </a:p>
          <a:p>
            <a:pPr marL="285750" indent="-285750">
              <a:buFont typeface="Arial" panose="020B0604020202020204" pitchFamily="34" charset="0"/>
              <a:buChar char="•"/>
            </a:pPr>
            <a:r>
              <a:rPr lang="en-US" dirty="0">
                <a:solidFill>
                  <a:srgbClr val="494949"/>
                </a:solidFill>
              </a:rPr>
              <a:t>Define your accommodation </a:t>
            </a:r>
            <a:r>
              <a:rPr lang="en-US" b="1" dirty="0">
                <a:solidFill>
                  <a:srgbClr val="494949"/>
                </a:solidFill>
              </a:rPr>
              <a:t>business model in financial terms</a:t>
            </a:r>
            <a:r>
              <a:rPr lang="en-US" dirty="0">
                <a:solidFill>
                  <a:srgbClr val="494949"/>
                </a:solidFill>
              </a:rPr>
              <a:t>, aligned with your values, site, and market.</a:t>
            </a:r>
          </a:p>
          <a:p>
            <a:pPr marL="285750" indent="-285750">
              <a:buFont typeface="Arial" panose="020B0604020202020204" pitchFamily="34" charset="0"/>
              <a:buChar char="•"/>
            </a:pPr>
            <a:r>
              <a:rPr lang="en-US" dirty="0">
                <a:solidFill>
                  <a:srgbClr val="494949"/>
                </a:solidFill>
              </a:rPr>
              <a:t>Recognise the difference between various </a:t>
            </a:r>
            <a:r>
              <a:rPr lang="en-US" b="1" dirty="0">
                <a:solidFill>
                  <a:srgbClr val="494949"/>
                </a:solidFill>
              </a:rPr>
              <a:t>ownership structures </a:t>
            </a:r>
            <a:r>
              <a:rPr lang="en-US" dirty="0">
                <a:solidFill>
                  <a:srgbClr val="494949"/>
                </a:solidFill>
              </a:rPr>
              <a:t>and what each means for funding and operations.</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397996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3628-3FAA-114F-9FDE-CEDF3A543E4F}"/>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5B626D4C-DE3C-EB2F-EB05-877D2666CBA6}"/>
              </a:ext>
            </a:extLst>
          </p:cNvPr>
          <p:cNvSpPr/>
          <p:nvPr/>
        </p:nvSpPr>
        <p:spPr>
          <a:xfrm>
            <a:off x="893630" y="1109278"/>
            <a:ext cx="10614687" cy="5200647"/>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a:spcAft>
                <a:spcPts val="600"/>
              </a:spcAft>
            </a:pPr>
            <a:r>
              <a:rPr lang="en-US" sz="2400" b="1" dirty="0"/>
              <a:t>Cash Flow:</a:t>
            </a:r>
            <a:r>
              <a:rPr lang="en-US" sz="2400" dirty="0"/>
              <a:t> Cash flow refers to </a:t>
            </a:r>
            <a:r>
              <a:rPr lang="en-US" sz="2400" b="1" dirty="0"/>
              <a:t>money moving in and out of your business</a:t>
            </a:r>
            <a:r>
              <a:rPr lang="en-US" sz="2400" dirty="0"/>
              <a:t>. “Cash inflow” refers to money coming in (for example, guest payments, tour fees), and “cash outflow” refers to money going out (bills, wages, loans). </a:t>
            </a:r>
          </a:p>
          <a:p>
            <a:pPr>
              <a:spcAft>
                <a:spcPts val="600"/>
              </a:spcAft>
            </a:pPr>
            <a:r>
              <a:rPr lang="en-US" sz="2400" b="1" dirty="0"/>
              <a:t>Positive cash flow </a:t>
            </a:r>
            <a:r>
              <a:rPr lang="en-US" sz="2400" dirty="0"/>
              <a:t>means </a:t>
            </a:r>
            <a:r>
              <a:rPr lang="en-US" sz="2400" b="1" dirty="0"/>
              <a:t>more cash is coming in than going out</a:t>
            </a:r>
            <a:r>
              <a:rPr lang="en-US" sz="2400" dirty="0"/>
              <a:t>, which is needed to pay obligations on time. </a:t>
            </a:r>
          </a:p>
          <a:p>
            <a:pPr>
              <a:spcAft>
                <a:spcPts val="600"/>
              </a:spcAft>
            </a:pPr>
            <a:r>
              <a:rPr lang="en-US" sz="2400" dirty="0"/>
              <a:t>In an ATA context, you need a steady cash inflow from bookings to cover costs such as utilities, cleaning, and platform fees. Even if your business is profitable on paper, poor cash flow management (like too much money tied up in unpaid bookings or assets) can cause trouble. </a:t>
            </a:r>
          </a:p>
          <a:p>
            <a:pPr>
              <a:spcAft>
                <a:spcPts val="600"/>
              </a:spcAft>
            </a:pPr>
            <a:r>
              <a:rPr lang="en-US" sz="2400" dirty="0"/>
              <a:t>In fact, studies show </a:t>
            </a:r>
            <a:r>
              <a:rPr lang="en-US" sz="2400" b="1" dirty="0"/>
              <a:t>as many as 82% of businesses close due to cash flow issues, </a:t>
            </a:r>
            <a:r>
              <a:rPr lang="en-US" sz="2400" dirty="0"/>
              <a:t>meaning a business can be profitable yet still fail if it can’t manage its cash effectively.</a:t>
            </a:r>
          </a:p>
        </p:txBody>
      </p:sp>
      <p:sp>
        <p:nvSpPr>
          <p:cNvPr id="4" name="Text Placeholder 3">
            <a:extLst>
              <a:ext uri="{FF2B5EF4-FFF2-40B4-BE49-F238E27FC236}">
                <a16:creationId xmlns:a16="http://schemas.microsoft.com/office/drawing/2014/main" id="{16171555-7414-4EF5-CC8D-39EE9EEFF1F4}"/>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Cash Flow</a:t>
            </a:r>
            <a:endParaRPr lang="en-US" dirty="0">
              <a:solidFill>
                <a:srgbClr val="E96751"/>
              </a:solidFill>
            </a:endParaRPr>
          </a:p>
        </p:txBody>
      </p:sp>
      <p:cxnSp>
        <p:nvCxnSpPr>
          <p:cNvPr id="2" name="Straight Connector 1">
            <a:extLst>
              <a:ext uri="{FF2B5EF4-FFF2-40B4-BE49-F238E27FC236}">
                <a16:creationId xmlns:a16="http://schemas.microsoft.com/office/drawing/2014/main" id="{7DB84B5C-FEFF-7CFF-8635-D6A84D3BD1BF}"/>
              </a:ext>
            </a:extLst>
          </p:cNvPr>
          <p:cNvCxnSpPr>
            <a:cxnSpLocks/>
          </p:cNvCxnSpPr>
          <p:nvPr/>
        </p:nvCxnSpPr>
        <p:spPr>
          <a:xfrm>
            <a:off x="0" y="9941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5" name="Picture 4" descr="Hands writing on papers and calculator&#10;&#10;AI-generated content may be incorrect.">
            <a:extLst>
              <a:ext uri="{FF2B5EF4-FFF2-40B4-BE49-F238E27FC236}">
                <a16:creationId xmlns:a16="http://schemas.microsoft.com/office/drawing/2014/main" id="{6C5ED4F5-8BB5-136C-078E-A162B6FD354B}"/>
              </a:ext>
            </a:extLst>
          </p:cNvPr>
          <p:cNvPicPr>
            <a:picLocks noChangeAspect="1"/>
          </p:cNvPicPr>
          <p:nvPr/>
        </p:nvPicPr>
        <p:blipFill>
          <a:blip r:embed="rId2"/>
          <a:stretch>
            <a:fillRect/>
          </a:stretch>
        </p:blipFill>
        <p:spPr>
          <a:xfrm>
            <a:off x="101037" y="2989602"/>
            <a:ext cx="2455554" cy="1440000"/>
          </a:xfrm>
          <a:prstGeom prst="rect">
            <a:avLst/>
          </a:prstGeom>
        </p:spPr>
      </p:pic>
      <p:sp>
        <p:nvSpPr>
          <p:cNvPr id="6" name="TextBox 5">
            <a:extLst>
              <a:ext uri="{FF2B5EF4-FFF2-40B4-BE49-F238E27FC236}">
                <a16:creationId xmlns:a16="http://schemas.microsoft.com/office/drawing/2014/main" id="{F63A6D15-9746-C698-F771-99C8AB7F761A}"/>
              </a:ext>
            </a:extLst>
          </p:cNvPr>
          <p:cNvSpPr txBox="1"/>
          <p:nvPr/>
        </p:nvSpPr>
        <p:spPr>
          <a:xfrm>
            <a:off x="893630" y="6409804"/>
            <a:ext cx="8829675" cy="369332"/>
          </a:xfrm>
          <a:prstGeom prst="rect">
            <a:avLst/>
          </a:prstGeom>
          <a:noFill/>
        </p:spPr>
        <p:txBody>
          <a:bodyPr wrap="square">
            <a:spAutoFit/>
          </a:bodyPr>
          <a:lstStyle/>
          <a:p>
            <a:pPr algn="l">
              <a:buNone/>
            </a:pPr>
            <a:r>
              <a:rPr lang="en-US" i="0" dirty="0">
                <a:solidFill>
                  <a:srgbClr val="00B0F0"/>
                </a:solidFill>
                <a:effectLst/>
                <a:hlinkClick r:id="rId3">
                  <a:extLst>
                    <a:ext uri="{A12FA001-AC4F-418D-AE19-62706E023703}">
                      <ahyp:hlinkClr xmlns:ahyp="http://schemas.microsoft.com/office/drawing/2018/hyperlinkcolor" val="tx"/>
                    </a:ext>
                  </a:extLst>
                </a:hlinkClick>
              </a:rPr>
              <a:t>Can a Profitable Business Fail Because of Cash Flow Problems?</a:t>
            </a:r>
            <a:endParaRPr lang="en-US" i="0" dirty="0">
              <a:solidFill>
                <a:srgbClr val="00B0F0"/>
              </a:solidFill>
              <a:effectLst/>
            </a:endParaRPr>
          </a:p>
        </p:txBody>
      </p:sp>
    </p:spTree>
    <p:extLst>
      <p:ext uri="{BB962C8B-B14F-4D97-AF65-F5344CB8AC3E}">
        <p14:creationId xmlns:p14="http://schemas.microsoft.com/office/powerpoint/2010/main" val="238281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Four Key Elements of Financial Management</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Financial management generally involves </a:t>
            </a:r>
            <a:r>
              <a:rPr lang="en-US" sz="2000" b="1" dirty="0">
                <a:solidFill>
                  <a:schemeClr val="bg1"/>
                </a:solidFill>
              </a:rPr>
              <a:t>four key elements</a:t>
            </a:r>
            <a:r>
              <a:rPr lang="en-US" sz="2000" dirty="0">
                <a:solidFill>
                  <a:schemeClr val="bg1"/>
                </a:solidFill>
              </a:rPr>
              <a:t> that work together to keep your business financially healthy:</a:t>
            </a:r>
            <a:endParaRPr lang="en-GB" sz="20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4073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Planning</a:t>
            </a:r>
          </a:p>
          <a:p>
            <a:pPr marL="342900" indent="-342900">
              <a:buFont typeface="Calibri" panose="020F0502020204030204" pitchFamily="34" charset="0"/>
              <a:buChar char="→"/>
            </a:pPr>
            <a:r>
              <a:rPr lang="en-US" sz="2000" dirty="0">
                <a:solidFill>
                  <a:srgbClr val="595959"/>
                </a:solidFill>
              </a:rPr>
              <a:t>Setting </a:t>
            </a:r>
            <a:r>
              <a:rPr lang="en-US" sz="2000" b="1" dirty="0">
                <a:solidFill>
                  <a:srgbClr val="595959"/>
                </a:solidFill>
              </a:rPr>
              <a:t>financial goals </a:t>
            </a:r>
            <a:r>
              <a:rPr lang="en-US" sz="2000" dirty="0">
                <a:solidFill>
                  <a:srgbClr val="595959"/>
                </a:solidFill>
              </a:rPr>
              <a:t>and figuring out how to achieve them. This is the big-picture roadmap.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You plan to </a:t>
            </a:r>
            <a:r>
              <a:rPr lang="en-US" sz="2000" b="1" dirty="0">
                <a:solidFill>
                  <a:srgbClr val="595959"/>
                </a:solidFill>
              </a:rPr>
              <a:t>increase revenue by 15% next year </a:t>
            </a:r>
            <a:r>
              <a:rPr lang="en-US" sz="2000" dirty="0">
                <a:solidFill>
                  <a:srgbClr val="595959"/>
                </a:solidFill>
              </a:rPr>
              <a:t>by adding two new rental yurts – that’s a financial goal with a plan behind it.</a:t>
            </a:r>
          </a:p>
        </p:txBody>
      </p:sp>
      <p:grpSp>
        <p:nvGrpSpPr>
          <p:cNvPr id="85" name="Group 84">
            <a:extLst>
              <a:ext uri="{FF2B5EF4-FFF2-40B4-BE49-F238E27FC236}">
                <a16:creationId xmlns:a16="http://schemas.microsoft.com/office/drawing/2014/main" id="{3C468157-0E68-DA56-43DB-FA4C9BBF7844}"/>
              </a:ext>
            </a:extLst>
          </p:cNvPr>
          <p:cNvGrpSpPr/>
          <p:nvPr/>
        </p:nvGrpSpPr>
        <p:grpSpPr>
          <a:xfrm>
            <a:off x="1292885" y="2198887"/>
            <a:ext cx="720000" cy="861774"/>
            <a:chOff x="1016000" y="1013512"/>
            <a:chExt cx="1016000" cy="1216059"/>
          </a:xfrm>
        </p:grpSpPr>
        <p:sp>
          <p:nvSpPr>
            <p:cNvPr id="86" name="Oval 85">
              <a:extLst>
                <a:ext uri="{FF2B5EF4-FFF2-40B4-BE49-F238E27FC236}">
                  <a16:creationId xmlns:a16="http://schemas.microsoft.com/office/drawing/2014/main" id="{5B7866C5-CDBA-50C2-7594-13A13247E42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7C3BE969-09CF-3886-8495-00FCBF732996}"/>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309469"/>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195283"/>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302531"/>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Budgeting</a:t>
            </a:r>
          </a:p>
          <a:p>
            <a:pPr marL="342900" indent="-342900">
              <a:buFont typeface="Calibri" panose="020F0502020204030204" pitchFamily="34" charset="0"/>
              <a:buChar char="→"/>
            </a:pPr>
            <a:r>
              <a:rPr lang="en-US" sz="2000" b="1" dirty="0">
                <a:solidFill>
                  <a:srgbClr val="595959"/>
                </a:solidFill>
              </a:rPr>
              <a:t>Allocating resources </a:t>
            </a:r>
            <a:r>
              <a:rPr lang="en-US" sz="2000" dirty="0">
                <a:solidFill>
                  <a:srgbClr val="595959"/>
                </a:solidFill>
              </a:rPr>
              <a:t>(income and expenses) according to your plan. This is where you create a detailed budget to ensure your spending aligns with your goals.</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298750"/>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Based on your plan to add yurts, you budget the </a:t>
            </a:r>
            <a:r>
              <a:rPr lang="en-US" sz="2000" b="1" dirty="0">
                <a:solidFill>
                  <a:srgbClr val="595959"/>
                </a:solidFill>
              </a:rPr>
              <a:t>costs of construction </a:t>
            </a:r>
            <a:r>
              <a:rPr lang="en-US" sz="2000" dirty="0">
                <a:solidFill>
                  <a:srgbClr val="595959"/>
                </a:solidFill>
              </a:rPr>
              <a:t>and estimate </a:t>
            </a:r>
            <a:r>
              <a:rPr lang="en-US" sz="2000" b="1" dirty="0">
                <a:solidFill>
                  <a:srgbClr val="595959"/>
                </a:solidFill>
              </a:rPr>
              <a:t>additional income </a:t>
            </a:r>
            <a:r>
              <a:rPr lang="en-US" sz="2000" dirty="0">
                <a:solidFill>
                  <a:srgbClr val="595959"/>
                </a:solidFill>
              </a:rPr>
              <a:t>from their rental, adjusting other </a:t>
            </a:r>
            <a:r>
              <a:rPr lang="en-US" sz="2000" b="1" dirty="0">
                <a:solidFill>
                  <a:srgbClr val="595959"/>
                </a:solidFill>
              </a:rPr>
              <a:t>expenses</a:t>
            </a:r>
            <a:r>
              <a:rPr lang="en-US" sz="2000" dirty="0">
                <a:solidFill>
                  <a:srgbClr val="595959"/>
                </a:solidFill>
              </a:rPr>
              <a:t> to maintain profit.</a:t>
            </a:r>
          </a:p>
        </p:txBody>
      </p:sp>
      <p:grpSp>
        <p:nvGrpSpPr>
          <p:cNvPr id="92" name="Group 91">
            <a:extLst>
              <a:ext uri="{FF2B5EF4-FFF2-40B4-BE49-F238E27FC236}">
                <a16:creationId xmlns:a16="http://schemas.microsoft.com/office/drawing/2014/main" id="{CF29C59F-672C-7F36-C303-E3C215FABF34}"/>
              </a:ext>
            </a:extLst>
          </p:cNvPr>
          <p:cNvGrpSpPr/>
          <p:nvPr/>
        </p:nvGrpSpPr>
        <p:grpSpPr>
          <a:xfrm>
            <a:off x="1283164" y="3928678"/>
            <a:ext cx="720000" cy="861774"/>
            <a:chOff x="1016000" y="1013512"/>
            <a:chExt cx="1016000" cy="1216059"/>
          </a:xfrm>
        </p:grpSpPr>
        <p:sp>
          <p:nvSpPr>
            <p:cNvPr id="93" name="Oval 92">
              <a:extLst>
                <a:ext uri="{FF2B5EF4-FFF2-40B4-BE49-F238E27FC236}">
                  <a16:creationId xmlns:a16="http://schemas.microsoft.com/office/drawing/2014/main" id="{BF1403D2-38E4-01B7-4957-28DC2F351A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D9DD8A6D-D4E9-C3C1-539C-2B7DB229EF3C}"/>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9" name="Group 8">
            <a:extLst>
              <a:ext uri="{FF2B5EF4-FFF2-40B4-BE49-F238E27FC236}">
                <a16:creationId xmlns:a16="http://schemas.microsoft.com/office/drawing/2014/main" id="{CB8E584B-777A-BD24-EC8F-81A462171D39}"/>
              </a:ext>
            </a:extLst>
          </p:cNvPr>
          <p:cNvGrpSpPr/>
          <p:nvPr/>
        </p:nvGrpSpPr>
        <p:grpSpPr>
          <a:xfrm>
            <a:off x="11081474" y="76852"/>
            <a:ext cx="720000" cy="861774"/>
            <a:chOff x="1016000" y="1024973"/>
            <a:chExt cx="1016000" cy="1216059"/>
          </a:xfrm>
        </p:grpSpPr>
        <p:sp>
          <p:nvSpPr>
            <p:cNvPr id="12" name="Oval 11">
              <a:extLst>
                <a:ext uri="{FF2B5EF4-FFF2-40B4-BE49-F238E27FC236}">
                  <a16:creationId xmlns:a16="http://schemas.microsoft.com/office/drawing/2014/main" id="{540BC537-72B6-B76D-0313-FA7115D5908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94E5926-4D75-F7BC-4E9C-BE517524854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133964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EB2E-420E-01C2-9A04-31CC8A6772B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AA2A52B-8D02-E76E-C23F-466241C4B3F6}"/>
              </a:ext>
            </a:extLst>
          </p:cNvPr>
          <p:cNvSpPr/>
          <p:nvPr/>
        </p:nvSpPr>
        <p:spPr>
          <a:xfrm>
            <a:off x="1459384" y="51552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Connector: Elbow 13">
            <a:extLst>
              <a:ext uri="{FF2B5EF4-FFF2-40B4-BE49-F238E27FC236}">
                <a16:creationId xmlns:a16="http://schemas.microsoft.com/office/drawing/2014/main" id="{802DD5B9-1821-0851-075C-DA672971D067}"/>
              </a:ext>
            </a:extLst>
          </p:cNvPr>
          <p:cNvCxnSpPr>
            <a:cxnSpLocks/>
            <a:endCxn id="11" idx="1"/>
          </p:cNvCxnSpPr>
          <p:nvPr/>
        </p:nvCxnSpPr>
        <p:spPr>
          <a:xfrm rot="10800000" flipH="1" flipV="1">
            <a:off x="819016" y="-228952"/>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BCC8248E-CD51-354B-D22F-0228DAD9BDE3}"/>
              </a:ext>
            </a:extLst>
          </p:cNvPr>
          <p:cNvCxnSpPr>
            <a:cxnSpLocks/>
          </p:cNvCxnSpPr>
          <p:nvPr/>
        </p:nvCxnSpPr>
        <p:spPr>
          <a:xfrm rot="16200000" flipH="1">
            <a:off x="-266339" y="1942841"/>
            <a:ext cx="2538248" cy="821911"/>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DC993F46-84A4-C5AB-F030-D1DA7C422AF5}"/>
              </a:ext>
            </a:extLst>
          </p:cNvPr>
          <p:cNvSpPr/>
          <p:nvPr/>
        </p:nvSpPr>
        <p:spPr>
          <a:xfrm>
            <a:off x="1459384" y="401342"/>
            <a:ext cx="9964593" cy="207012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657EC55D-0135-70C4-70DF-A40C34E0247D}"/>
              </a:ext>
            </a:extLst>
          </p:cNvPr>
          <p:cNvSpPr txBox="1">
            <a:spLocks/>
          </p:cNvSpPr>
          <p:nvPr/>
        </p:nvSpPr>
        <p:spPr>
          <a:xfrm>
            <a:off x="1578505" y="50859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Monitoring</a:t>
            </a:r>
          </a:p>
          <a:p>
            <a:pPr marL="342900" indent="-342900">
              <a:buFont typeface="Calibri" panose="020F0502020204030204" pitchFamily="34" charset="0"/>
              <a:buChar char="→"/>
            </a:pPr>
            <a:r>
              <a:rPr lang="en-US" sz="2000" dirty="0"/>
              <a:t>Tracking your </a:t>
            </a:r>
            <a:r>
              <a:rPr lang="en-US" sz="2000" b="1" dirty="0"/>
              <a:t>financial performance </a:t>
            </a:r>
            <a:r>
              <a:rPr lang="en-US" sz="2000" dirty="0"/>
              <a:t>against your </a:t>
            </a:r>
            <a:r>
              <a:rPr lang="en-US" sz="2000" b="1" dirty="0"/>
              <a:t>plan and budget</a:t>
            </a:r>
            <a:r>
              <a:rPr lang="en-US" sz="2000" dirty="0"/>
              <a:t>. You regularly check reports and actual results to see if you’re on track.</a:t>
            </a:r>
          </a:p>
        </p:txBody>
      </p:sp>
      <p:sp>
        <p:nvSpPr>
          <p:cNvPr id="29" name="Text Placeholder 5">
            <a:extLst>
              <a:ext uri="{FF2B5EF4-FFF2-40B4-BE49-F238E27FC236}">
                <a16:creationId xmlns:a16="http://schemas.microsoft.com/office/drawing/2014/main" id="{D7CFB82D-F41B-546D-F3F9-1BE1966D10A6}"/>
              </a:ext>
            </a:extLst>
          </p:cNvPr>
          <p:cNvSpPr txBox="1">
            <a:spLocks/>
          </p:cNvSpPr>
          <p:nvPr/>
        </p:nvSpPr>
        <p:spPr>
          <a:xfrm>
            <a:off x="5891550" y="50480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t>Each month you </a:t>
            </a:r>
            <a:r>
              <a:rPr lang="en-US" sz="2000" b="1" dirty="0"/>
              <a:t>compare actual occupancy </a:t>
            </a:r>
            <a:r>
              <a:rPr lang="en-US" sz="2000" dirty="0"/>
              <a:t>and </a:t>
            </a:r>
            <a:r>
              <a:rPr lang="en-US" sz="2000" b="1" dirty="0"/>
              <a:t>revenue </a:t>
            </a:r>
            <a:r>
              <a:rPr lang="en-US" sz="2000" dirty="0"/>
              <a:t>of your cottages against the budgeted figures. If revenue is lower than planned, you investigate why (maybe a slow month or marketing needed).</a:t>
            </a:r>
          </a:p>
        </p:txBody>
      </p:sp>
      <p:grpSp>
        <p:nvGrpSpPr>
          <p:cNvPr id="85" name="Group 84">
            <a:extLst>
              <a:ext uri="{FF2B5EF4-FFF2-40B4-BE49-F238E27FC236}">
                <a16:creationId xmlns:a16="http://schemas.microsoft.com/office/drawing/2014/main" id="{14237D55-D826-7256-D56A-D10C1D46E8E3}"/>
              </a:ext>
            </a:extLst>
          </p:cNvPr>
          <p:cNvGrpSpPr/>
          <p:nvPr/>
        </p:nvGrpSpPr>
        <p:grpSpPr>
          <a:xfrm>
            <a:off x="1313521" y="134737"/>
            <a:ext cx="720000" cy="861774"/>
            <a:chOff x="1016000" y="1013512"/>
            <a:chExt cx="1016000" cy="1216059"/>
          </a:xfrm>
        </p:grpSpPr>
        <p:sp>
          <p:nvSpPr>
            <p:cNvPr id="86" name="Oval 85">
              <a:extLst>
                <a:ext uri="{FF2B5EF4-FFF2-40B4-BE49-F238E27FC236}">
                  <a16:creationId xmlns:a16="http://schemas.microsoft.com/office/drawing/2014/main" id="{7E5D103B-1F49-9139-FAFC-0293105FE9B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DCA25DA8-E91D-5922-4B70-F4BBE8726381}"/>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
        <p:nvSpPr>
          <p:cNvPr id="83" name="Flowchart: Alternate Process 82">
            <a:extLst>
              <a:ext uri="{FF2B5EF4-FFF2-40B4-BE49-F238E27FC236}">
                <a16:creationId xmlns:a16="http://schemas.microsoft.com/office/drawing/2014/main" id="{A572FF46-E772-BAAF-93C2-3A35C8A76A7F}"/>
              </a:ext>
            </a:extLst>
          </p:cNvPr>
          <p:cNvSpPr/>
          <p:nvPr/>
        </p:nvSpPr>
        <p:spPr>
          <a:xfrm>
            <a:off x="1459384" y="2766457"/>
            <a:ext cx="9934236" cy="294585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5F2A95B-42B7-2660-F8D4-98FE401E136D}"/>
              </a:ext>
            </a:extLst>
          </p:cNvPr>
          <p:cNvSpPr txBox="1">
            <a:spLocks/>
          </p:cNvSpPr>
          <p:nvPr/>
        </p:nvSpPr>
        <p:spPr>
          <a:xfrm>
            <a:off x="1548147" y="2889810"/>
            <a:ext cx="47593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Reporting</a:t>
            </a:r>
          </a:p>
          <a:p>
            <a:pPr marL="342900" indent="-342900">
              <a:buFont typeface="Calibri" panose="020F0502020204030204" pitchFamily="34" charset="0"/>
              <a:buChar char="→"/>
            </a:pPr>
            <a:r>
              <a:rPr lang="en-US" sz="2000" dirty="0"/>
              <a:t>Generating financial reports that </a:t>
            </a:r>
            <a:r>
              <a:rPr lang="en-US" sz="2000" b="1" dirty="0"/>
              <a:t>provide insights into your business’s financial health</a:t>
            </a:r>
            <a:r>
              <a:rPr lang="en-US" sz="2000" dirty="0"/>
              <a:t>, ensuring transparency and accountability. Good reporting means keeping accurate records and producing statements like income statements or cash flow reports that </a:t>
            </a:r>
            <a:r>
              <a:rPr lang="en-US" sz="2000" dirty="0" err="1"/>
              <a:t>summarise</a:t>
            </a:r>
            <a:r>
              <a:rPr lang="en-US" sz="2000" dirty="0"/>
              <a:t> how you’re doing.</a:t>
            </a:r>
          </a:p>
        </p:txBody>
      </p:sp>
      <p:sp>
        <p:nvSpPr>
          <p:cNvPr id="91" name="Text Placeholder 5">
            <a:extLst>
              <a:ext uri="{FF2B5EF4-FFF2-40B4-BE49-F238E27FC236}">
                <a16:creationId xmlns:a16="http://schemas.microsoft.com/office/drawing/2014/main" id="{4B786748-86E3-7B05-3643-D37D4A24A4D3}"/>
              </a:ext>
            </a:extLst>
          </p:cNvPr>
          <p:cNvSpPr txBox="1">
            <a:spLocks/>
          </p:cNvSpPr>
          <p:nvPr/>
        </p:nvSpPr>
        <p:spPr>
          <a:xfrm>
            <a:off x="6353175" y="2886029"/>
            <a:ext cx="499480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t>You prepare a quarterly report showing revenue, expenses, and cash flow for your B&amp;B. This report helps you (and any stakeholders) </a:t>
            </a:r>
            <a:r>
              <a:rPr lang="en-US" sz="2000" b="1" dirty="0"/>
              <a:t>understand</a:t>
            </a:r>
            <a:r>
              <a:rPr lang="en-US" sz="2000" dirty="0"/>
              <a:t> if the business is healthy or if </a:t>
            </a:r>
            <a:r>
              <a:rPr lang="en-US" sz="2000" b="1" dirty="0"/>
              <a:t>adjustments are needed.</a:t>
            </a:r>
          </a:p>
        </p:txBody>
      </p:sp>
      <p:grpSp>
        <p:nvGrpSpPr>
          <p:cNvPr id="92" name="Group 91">
            <a:extLst>
              <a:ext uri="{FF2B5EF4-FFF2-40B4-BE49-F238E27FC236}">
                <a16:creationId xmlns:a16="http://schemas.microsoft.com/office/drawing/2014/main" id="{68FB847E-02E1-ACC4-0915-C2F98493CBF4}"/>
              </a:ext>
            </a:extLst>
          </p:cNvPr>
          <p:cNvGrpSpPr/>
          <p:nvPr/>
        </p:nvGrpSpPr>
        <p:grpSpPr>
          <a:xfrm>
            <a:off x="1283164" y="2515957"/>
            <a:ext cx="720000" cy="861774"/>
            <a:chOff x="1016000" y="1013512"/>
            <a:chExt cx="1016000" cy="1216059"/>
          </a:xfrm>
        </p:grpSpPr>
        <p:sp>
          <p:nvSpPr>
            <p:cNvPr id="93" name="Oval 92">
              <a:extLst>
                <a:ext uri="{FF2B5EF4-FFF2-40B4-BE49-F238E27FC236}">
                  <a16:creationId xmlns:a16="http://schemas.microsoft.com/office/drawing/2014/main" id="{54459EE6-76EC-F591-AD9E-D077DD8305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83CD1FC7-D93A-D990-A65E-02332B249725}"/>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
        <p:nvSpPr>
          <p:cNvPr id="15" name="TextBox 14">
            <a:extLst>
              <a:ext uri="{FF2B5EF4-FFF2-40B4-BE49-F238E27FC236}">
                <a16:creationId xmlns:a16="http://schemas.microsoft.com/office/drawing/2014/main" id="{D0CE683F-EA6A-EDC2-803C-53B0D4BAA6DC}"/>
              </a:ext>
            </a:extLst>
          </p:cNvPr>
          <p:cNvSpPr txBox="1"/>
          <p:nvPr/>
        </p:nvSpPr>
        <p:spPr>
          <a:xfrm>
            <a:off x="1548147" y="5723033"/>
            <a:ext cx="10010236" cy="1015663"/>
          </a:xfrm>
          <a:prstGeom prst="rect">
            <a:avLst/>
          </a:prstGeom>
          <a:noFill/>
        </p:spPr>
        <p:txBody>
          <a:bodyPr wrap="square">
            <a:spAutoFit/>
          </a:bodyPr>
          <a:lstStyle/>
          <a:p>
            <a:r>
              <a:rPr lang="en-US" sz="2000" b="1" dirty="0">
                <a:solidFill>
                  <a:srgbClr val="418D8F"/>
                </a:solidFill>
              </a:rPr>
              <a:t>Note: </a:t>
            </a:r>
            <a:r>
              <a:rPr lang="en-US" sz="2000" dirty="0">
                <a:solidFill>
                  <a:srgbClr val="595959"/>
                </a:solidFill>
              </a:rPr>
              <a:t>These elements feed into each other. </a:t>
            </a:r>
            <a:r>
              <a:rPr lang="en-US" sz="2000" b="1" dirty="0">
                <a:solidFill>
                  <a:srgbClr val="595959"/>
                </a:solidFill>
              </a:rPr>
              <a:t>Planning</a:t>
            </a:r>
            <a:r>
              <a:rPr lang="en-US" sz="2000" dirty="0">
                <a:solidFill>
                  <a:srgbClr val="595959"/>
                </a:solidFill>
              </a:rPr>
              <a:t> sets goals, </a:t>
            </a:r>
            <a:r>
              <a:rPr lang="en-US" sz="2000" b="1" dirty="0">
                <a:solidFill>
                  <a:srgbClr val="595959"/>
                </a:solidFill>
              </a:rPr>
              <a:t>budgeting</a:t>
            </a:r>
            <a:r>
              <a:rPr lang="en-US" sz="2000" dirty="0">
                <a:solidFill>
                  <a:srgbClr val="595959"/>
                </a:solidFill>
              </a:rPr>
              <a:t> puts the plan into action, </a:t>
            </a:r>
            <a:r>
              <a:rPr lang="en-US" sz="2000" b="1" dirty="0">
                <a:solidFill>
                  <a:srgbClr val="595959"/>
                </a:solidFill>
              </a:rPr>
              <a:t>monitoring</a:t>
            </a:r>
            <a:r>
              <a:rPr lang="en-US" sz="2000" dirty="0">
                <a:solidFill>
                  <a:srgbClr val="595959"/>
                </a:solidFill>
              </a:rPr>
              <a:t> tells you if the plan is working, and </a:t>
            </a:r>
            <a:r>
              <a:rPr lang="en-US" sz="2000" b="1" dirty="0">
                <a:solidFill>
                  <a:srgbClr val="595959"/>
                </a:solidFill>
              </a:rPr>
              <a:t>reporting</a:t>
            </a:r>
            <a:r>
              <a:rPr lang="en-US" sz="2000" dirty="0">
                <a:solidFill>
                  <a:srgbClr val="595959"/>
                </a:solidFill>
              </a:rPr>
              <a:t> gives you the data to make informed decisions.</a:t>
            </a:r>
            <a:endParaRPr lang="en-IE" sz="2000" dirty="0">
              <a:solidFill>
                <a:srgbClr val="595959"/>
              </a:solidFill>
            </a:endParaRPr>
          </a:p>
        </p:txBody>
      </p:sp>
    </p:spTree>
    <p:extLst>
      <p:ext uri="{BB962C8B-B14F-4D97-AF65-F5344CB8AC3E}">
        <p14:creationId xmlns:p14="http://schemas.microsoft.com/office/powerpoint/2010/main" val="101479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798380" y="1087711"/>
            <a:ext cx="10595240" cy="1312587"/>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810639" y="284058"/>
            <a:ext cx="10614687" cy="803654"/>
          </a:xfrm>
        </p:spPr>
        <p:txBody>
          <a:bodyPr/>
          <a:lstStyle/>
          <a:p>
            <a:r>
              <a:rPr lang="en-IE" sz="3200" dirty="0">
                <a:solidFill>
                  <a:srgbClr val="E96751"/>
                </a:solidFill>
              </a:rPr>
              <a:t>Financial Planning vs. Forecasting</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18525" y="1003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215888"/>
            <a:ext cx="10614687" cy="803653"/>
          </a:xfrm>
        </p:spPr>
        <p:txBody>
          <a:bodyPr/>
          <a:lstStyle/>
          <a:p>
            <a:pPr marL="0" indent="0"/>
            <a:r>
              <a:rPr lang="en-US" dirty="0">
                <a:solidFill>
                  <a:schemeClr val="bg1"/>
                </a:solidFill>
              </a:rPr>
              <a:t>Financial planning and financial forecasting are related but distinct concepts:</a:t>
            </a:r>
          </a:p>
          <a:p>
            <a:pPr marL="0" indent="0"/>
            <a:r>
              <a:rPr lang="en-US" i="1" dirty="0">
                <a:solidFill>
                  <a:schemeClr val="bg1"/>
                </a:solidFill>
              </a:rPr>
              <a:t>“Forecasting is the art of saying what will happen and then explaining why it didn’t.”</a:t>
            </a:r>
            <a:r>
              <a:rPr lang="en-US" dirty="0">
                <a:solidFill>
                  <a:schemeClr val="bg1"/>
                </a:solidFill>
              </a:rPr>
              <a:t> – Anonymous</a:t>
            </a:r>
            <a:endParaRPr lang="en-GB" i="1" dirty="0">
              <a:solidFill>
                <a:schemeClr val="bg1"/>
              </a:solidFill>
            </a:endParaRP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577315" y="274280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Financial Planning: </a:t>
            </a:r>
            <a:r>
              <a:rPr lang="en-US" sz="2200" b="1" dirty="0">
                <a:solidFill>
                  <a:srgbClr val="595959"/>
                </a:solidFill>
              </a:rPr>
              <a:t>Is about setting the roadmap to achieve your business goals</a:t>
            </a:r>
            <a:r>
              <a:rPr lang="en-US" sz="2200" dirty="0">
                <a:solidFill>
                  <a:srgbClr val="595959"/>
                </a:solidFill>
              </a:rPr>
              <a:t>. It’s proactive and goal-oriented. When you do financial planning, you define what you </a:t>
            </a:r>
            <a:r>
              <a:rPr lang="en-US" sz="2200" b="1" dirty="0">
                <a:solidFill>
                  <a:srgbClr val="595959"/>
                </a:solidFill>
              </a:rPr>
              <a:t>want to achieve </a:t>
            </a:r>
            <a:r>
              <a:rPr lang="en-US" sz="2200" dirty="0">
                <a:solidFill>
                  <a:srgbClr val="595959"/>
                </a:solidFill>
              </a:rPr>
              <a:t>(say, open a second location in two years) and outline the steps and </a:t>
            </a:r>
            <a:r>
              <a:rPr lang="en-US" sz="2200" b="1" dirty="0">
                <a:solidFill>
                  <a:srgbClr val="595959"/>
                </a:solidFill>
              </a:rPr>
              <a:t>financial resources </a:t>
            </a:r>
            <a:r>
              <a:rPr lang="en-US" sz="2200" dirty="0">
                <a:solidFill>
                  <a:srgbClr val="595959"/>
                </a:solidFill>
              </a:rPr>
              <a:t>needed to get there. It’s like planning a road trip – you decide your destination and the route.</a:t>
            </a:r>
            <a:endParaRPr lang="en-GB" sz="2200" dirty="0">
              <a:solidFill>
                <a:srgbClr val="59595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48473" y="2622719"/>
            <a:ext cx="9964593" cy="1832552"/>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674452" y="4782507"/>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Financial Forecasting: </a:t>
            </a:r>
            <a:r>
              <a:rPr lang="en-US" sz="2200" b="1" dirty="0">
                <a:solidFill>
                  <a:srgbClr val="595959"/>
                </a:solidFill>
              </a:rPr>
              <a:t>Is about predicting future financial outcomes based on historical data and trends. </a:t>
            </a:r>
            <a:r>
              <a:rPr lang="en-US" sz="2200" dirty="0">
                <a:solidFill>
                  <a:srgbClr val="595959"/>
                </a:solidFill>
              </a:rPr>
              <a:t>It’s an estimate of what </a:t>
            </a:r>
            <a:r>
              <a:rPr lang="en-US" sz="2200" b="1" i="1" dirty="0">
                <a:solidFill>
                  <a:srgbClr val="595959"/>
                </a:solidFill>
              </a:rPr>
              <a:t>will</a:t>
            </a:r>
            <a:r>
              <a:rPr lang="en-US" sz="2200" b="1" dirty="0">
                <a:solidFill>
                  <a:srgbClr val="595959"/>
                </a:solidFill>
              </a:rPr>
              <a:t> likely happen </a:t>
            </a:r>
            <a:r>
              <a:rPr lang="en-US" sz="2200" dirty="0">
                <a:solidFill>
                  <a:srgbClr val="595959"/>
                </a:solidFill>
              </a:rPr>
              <a:t>financially in the future. Forecasts project things like revenue, expenses, and cash flow for upcoming periods. Using the road trip analogy, forecasting is like checking the weather and traffic ahead to predict how your journey might go.</a:t>
            </a:r>
            <a:endParaRPr lang="en-GB" sz="2200" dirty="0">
              <a:solidFill>
                <a:srgbClr val="595959"/>
              </a:solidFill>
            </a:endParaRPr>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72994" y="4598380"/>
            <a:ext cx="9964593" cy="1975561"/>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798379" y="1744005"/>
            <a:ext cx="650093" cy="1794990"/>
          </a:xfrm>
          <a:prstGeom prst="bentConnector3">
            <a:avLst>
              <a:gd name="adj1" fmla="val -35164"/>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p:nvPr/>
        </p:nvCxnSpPr>
        <p:spPr>
          <a:xfrm rot="10800000" flipH="1" flipV="1">
            <a:off x="810640" y="3542492"/>
            <a:ext cx="650093" cy="1535007"/>
          </a:xfrm>
          <a:prstGeom prst="bentConnector3">
            <a:avLst>
              <a:gd name="adj1" fmla="val -1067"/>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C42348B-7CF9-2989-8825-AEAE6C29DF30}"/>
              </a:ext>
            </a:extLst>
          </p:cNvPr>
          <p:cNvGrpSpPr/>
          <p:nvPr/>
        </p:nvGrpSpPr>
        <p:grpSpPr>
          <a:xfrm>
            <a:off x="11081474" y="76852"/>
            <a:ext cx="720000" cy="861774"/>
            <a:chOff x="1016000" y="1024973"/>
            <a:chExt cx="1016000" cy="1216059"/>
          </a:xfrm>
        </p:grpSpPr>
        <p:sp>
          <p:nvSpPr>
            <p:cNvPr id="5" name="Oval 4">
              <a:extLst>
                <a:ext uri="{FF2B5EF4-FFF2-40B4-BE49-F238E27FC236}">
                  <a16:creationId xmlns:a16="http://schemas.microsoft.com/office/drawing/2014/main" id="{3ADE9B03-39D1-E6A5-6932-F5A01DA196F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F0E54E6E-7406-DB0E-2FC1-14527D39E78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82859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8F9F6-31B1-480B-A297-B4A26598C42A}"/>
              </a:ext>
            </a:extLst>
          </p:cNvPr>
          <p:cNvSpPr>
            <a:spLocks noGrp="1"/>
          </p:cNvSpPr>
          <p:nvPr>
            <p:ph type="body" sz="quarter" idx="18"/>
          </p:nvPr>
        </p:nvSpPr>
        <p:spPr>
          <a:xfrm>
            <a:off x="802511" y="1614318"/>
            <a:ext cx="7964972" cy="3499183"/>
          </a:xfrm>
        </p:spPr>
        <p:txBody>
          <a:bodyPr/>
          <a:lstStyle/>
          <a:p>
            <a:pPr>
              <a:spcAft>
                <a:spcPts val="1200"/>
              </a:spcAft>
            </a:pPr>
            <a:r>
              <a:rPr lang="en-US" sz="2400" b="1" dirty="0">
                <a:solidFill>
                  <a:srgbClr val="E96751"/>
                </a:solidFill>
              </a:rPr>
              <a:t>Planning</a:t>
            </a:r>
            <a:r>
              <a:rPr lang="en-US" sz="2400" dirty="0"/>
              <a:t> sets your goals </a:t>
            </a:r>
            <a:r>
              <a:rPr lang="en-US" sz="2400" b="1" i="1" dirty="0"/>
              <a:t>(the “what” and “how”), </a:t>
            </a:r>
            <a:r>
              <a:rPr lang="en-US" sz="2400" dirty="0"/>
              <a:t>while </a:t>
            </a:r>
            <a:r>
              <a:rPr lang="en-US" sz="2400" b="1" dirty="0">
                <a:solidFill>
                  <a:srgbClr val="E96751"/>
                </a:solidFill>
              </a:rPr>
              <a:t>forecasting</a:t>
            </a:r>
            <a:r>
              <a:rPr lang="en-US" sz="2400" b="1" dirty="0">
                <a:solidFill>
                  <a:srgbClr val="459597"/>
                </a:solidFill>
              </a:rPr>
              <a:t> </a:t>
            </a:r>
            <a:r>
              <a:rPr lang="en-US" sz="2400" dirty="0"/>
              <a:t>informs you about expected conditions </a:t>
            </a:r>
            <a:r>
              <a:rPr lang="en-US" sz="2400" b="1" i="1" dirty="0"/>
              <a:t>(the “what if”). </a:t>
            </a:r>
            <a:r>
              <a:rPr lang="en-US" sz="2400" dirty="0"/>
              <a:t>Together, they guide decision-making. </a:t>
            </a:r>
          </a:p>
          <a:p>
            <a:pPr>
              <a:spcAft>
                <a:spcPts val="1200"/>
              </a:spcAft>
            </a:pPr>
            <a:r>
              <a:rPr lang="en-US" sz="2400" b="1" dirty="0">
                <a:solidFill>
                  <a:srgbClr val="E96751"/>
                </a:solidFill>
              </a:rPr>
              <a:t>For example, </a:t>
            </a:r>
            <a:r>
              <a:rPr lang="en-US" sz="2400" dirty="0"/>
              <a:t>your financial </a:t>
            </a:r>
            <a:r>
              <a:rPr lang="en-US" sz="2400" b="1" dirty="0"/>
              <a:t>plan</a:t>
            </a:r>
            <a:r>
              <a:rPr lang="en-US" sz="2400" dirty="0"/>
              <a:t> might be to increase off-season occupancy by 20% through local marketing. </a:t>
            </a:r>
          </a:p>
          <a:p>
            <a:pPr>
              <a:spcAft>
                <a:spcPts val="1200"/>
              </a:spcAft>
            </a:pPr>
            <a:r>
              <a:rPr lang="en-US" sz="2400" dirty="0"/>
              <a:t>A </a:t>
            </a:r>
            <a:r>
              <a:rPr lang="en-US" sz="2400" b="1" dirty="0"/>
              <a:t>forecast</a:t>
            </a:r>
            <a:r>
              <a:rPr lang="en-US" sz="2400" dirty="0"/>
              <a:t> might use last year’s data to predict that, even with marketing, off-season revenue will likely be €8,000 per month instead of €6,000. </a:t>
            </a:r>
          </a:p>
          <a:p>
            <a:pPr>
              <a:spcAft>
                <a:spcPts val="1200"/>
              </a:spcAft>
            </a:pPr>
            <a:r>
              <a:rPr lang="en-US" sz="2400" dirty="0"/>
              <a:t>If the forecast shows a shortfall in cash, you can adjust your plan (maybe secure a short-term loan or cut some costs) </a:t>
            </a:r>
            <a:r>
              <a:rPr lang="en-US" sz="2400" i="1" dirty="0"/>
              <a:t>before</a:t>
            </a:r>
            <a:r>
              <a:rPr lang="en-US" sz="2400" dirty="0"/>
              <a:t> the slow season hits.</a:t>
            </a:r>
          </a:p>
          <a:p>
            <a:pPr>
              <a:spcAft>
                <a:spcPts val="1200"/>
              </a:spcAft>
            </a:pPr>
            <a:endParaRPr lang="en-IE" sz="2400" dirty="0"/>
          </a:p>
        </p:txBody>
      </p:sp>
      <p:sp>
        <p:nvSpPr>
          <p:cNvPr id="3" name="Text Placeholder 2">
            <a:extLst>
              <a:ext uri="{FF2B5EF4-FFF2-40B4-BE49-F238E27FC236}">
                <a16:creationId xmlns:a16="http://schemas.microsoft.com/office/drawing/2014/main" id="{59402C97-7B38-C2B8-DD3F-B34CFE3200DE}"/>
              </a:ext>
            </a:extLst>
          </p:cNvPr>
          <p:cNvSpPr>
            <a:spLocks noGrp="1"/>
          </p:cNvSpPr>
          <p:nvPr>
            <p:ph type="body" sz="quarter" idx="16"/>
          </p:nvPr>
        </p:nvSpPr>
        <p:spPr>
          <a:xfrm>
            <a:off x="788657" y="359776"/>
            <a:ext cx="10614687" cy="803654"/>
          </a:xfrm>
        </p:spPr>
        <p:txBody>
          <a:bodyPr/>
          <a:lstStyle/>
          <a:p>
            <a:r>
              <a:rPr lang="en-IE" dirty="0"/>
              <a:t>Financial Planning vs. Forecasting</a:t>
            </a:r>
            <a:endParaRPr lang="en-GB" dirty="0"/>
          </a:p>
          <a:p>
            <a:endParaRPr lang="en-IE" dirty="0"/>
          </a:p>
        </p:txBody>
      </p:sp>
      <p:sp>
        <p:nvSpPr>
          <p:cNvPr id="4" name="Text Placeholder 3">
            <a:extLst>
              <a:ext uri="{FF2B5EF4-FFF2-40B4-BE49-F238E27FC236}">
                <a16:creationId xmlns:a16="http://schemas.microsoft.com/office/drawing/2014/main" id="{0937D09E-170F-88AA-D219-ED250716E18B}"/>
              </a:ext>
            </a:extLst>
          </p:cNvPr>
          <p:cNvSpPr>
            <a:spLocks noGrp="1"/>
          </p:cNvSpPr>
          <p:nvPr>
            <p:ph type="body" sz="quarter" idx="19"/>
          </p:nvPr>
        </p:nvSpPr>
        <p:spPr>
          <a:xfrm>
            <a:off x="774803" y="940846"/>
            <a:ext cx="10614687" cy="803654"/>
          </a:xfrm>
        </p:spPr>
        <p:txBody>
          <a:bodyPr/>
          <a:lstStyle/>
          <a:p>
            <a:r>
              <a:rPr lang="en-US" dirty="0"/>
              <a:t>How do they work together? </a:t>
            </a:r>
            <a:endParaRPr lang="en-IE" dirty="0"/>
          </a:p>
        </p:txBody>
      </p:sp>
    </p:spTree>
    <p:extLst>
      <p:ext uri="{BB962C8B-B14F-4D97-AF65-F5344CB8AC3E}">
        <p14:creationId xmlns:p14="http://schemas.microsoft.com/office/powerpoint/2010/main" val="232098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B431-7142-543C-4673-699711E8C0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50C3C84-8E8F-63EB-33D3-2AF7891D9F08}"/>
              </a:ext>
            </a:extLst>
          </p:cNvPr>
          <p:cNvSpPr>
            <a:spLocks noGrp="1"/>
          </p:cNvSpPr>
          <p:nvPr>
            <p:ph type="body" sz="quarter" idx="18"/>
          </p:nvPr>
        </p:nvSpPr>
        <p:spPr>
          <a:xfrm>
            <a:off x="802511" y="1614318"/>
            <a:ext cx="7964972" cy="3499183"/>
          </a:xfrm>
        </p:spPr>
        <p:txBody>
          <a:bodyPr/>
          <a:lstStyle/>
          <a:p>
            <a:pPr>
              <a:spcAft>
                <a:spcPts val="1200"/>
              </a:spcAft>
            </a:pPr>
            <a:r>
              <a:rPr lang="en-US" sz="2400" b="1" dirty="0">
                <a:solidFill>
                  <a:srgbClr val="459597"/>
                </a:solidFill>
              </a:rPr>
              <a:t>In short, </a:t>
            </a:r>
            <a:r>
              <a:rPr lang="en-US" sz="2400" b="1" dirty="0"/>
              <a:t>financial planning</a:t>
            </a:r>
            <a:r>
              <a:rPr lang="en-US" sz="2400" dirty="0"/>
              <a:t> gives you a strategy, and </a:t>
            </a:r>
            <a:r>
              <a:rPr lang="en-US" sz="2400" b="1" dirty="0"/>
              <a:t>forecasting</a:t>
            </a:r>
            <a:r>
              <a:rPr lang="en-US" sz="2400" dirty="0"/>
              <a:t> gives you an educated guess of future finances. This helps you prepare for uncertainties and seize opportunities. </a:t>
            </a:r>
          </a:p>
          <a:p>
            <a:pPr>
              <a:spcAft>
                <a:spcPts val="1200"/>
              </a:spcAft>
            </a:pPr>
            <a:r>
              <a:rPr lang="en-US" sz="2400" dirty="0"/>
              <a:t>A good forecast lets you anticipate cash flow needs, allocate resources efficiently, and plan for growth, rather than reacting on the fly when things happen.</a:t>
            </a:r>
          </a:p>
          <a:p>
            <a:pPr>
              <a:spcAft>
                <a:spcPts val="1200"/>
              </a:spcAft>
            </a:pPr>
            <a:endParaRPr lang="en-IE" sz="2400" dirty="0"/>
          </a:p>
        </p:txBody>
      </p:sp>
      <p:sp>
        <p:nvSpPr>
          <p:cNvPr id="3" name="Text Placeholder 2">
            <a:extLst>
              <a:ext uri="{FF2B5EF4-FFF2-40B4-BE49-F238E27FC236}">
                <a16:creationId xmlns:a16="http://schemas.microsoft.com/office/drawing/2014/main" id="{C8757B39-FBBB-E4F3-A449-5B44745A86E9}"/>
              </a:ext>
            </a:extLst>
          </p:cNvPr>
          <p:cNvSpPr>
            <a:spLocks noGrp="1"/>
          </p:cNvSpPr>
          <p:nvPr>
            <p:ph type="body" sz="quarter" idx="16"/>
          </p:nvPr>
        </p:nvSpPr>
        <p:spPr>
          <a:xfrm>
            <a:off x="788657" y="359776"/>
            <a:ext cx="10614687" cy="803654"/>
          </a:xfrm>
        </p:spPr>
        <p:txBody>
          <a:bodyPr/>
          <a:lstStyle/>
          <a:p>
            <a:r>
              <a:rPr lang="en-IE" dirty="0"/>
              <a:t>Financial Planning vs. Forecasting</a:t>
            </a:r>
            <a:endParaRPr lang="en-GB" dirty="0"/>
          </a:p>
          <a:p>
            <a:endParaRPr lang="en-IE" dirty="0"/>
          </a:p>
        </p:txBody>
      </p:sp>
      <p:sp>
        <p:nvSpPr>
          <p:cNvPr id="4" name="Text Placeholder 3">
            <a:extLst>
              <a:ext uri="{FF2B5EF4-FFF2-40B4-BE49-F238E27FC236}">
                <a16:creationId xmlns:a16="http://schemas.microsoft.com/office/drawing/2014/main" id="{8767CAD3-3A86-6FF7-A215-17BC7984C2E2}"/>
              </a:ext>
            </a:extLst>
          </p:cNvPr>
          <p:cNvSpPr>
            <a:spLocks noGrp="1"/>
          </p:cNvSpPr>
          <p:nvPr>
            <p:ph type="body" sz="quarter" idx="19"/>
          </p:nvPr>
        </p:nvSpPr>
        <p:spPr>
          <a:xfrm>
            <a:off x="774803" y="940846"/>
            <a:ext cx="10614687" cy="803654"/>
          </a:xfrm>
        </p:spPr>
        <p:txBody>
          <a:bodyPr/>
          <a:lstStyle/>
          <a:p>
            <a:r>
              <a:rPr lang="en-US" dirty="0"/>
              <a:t>How do they work together? </a:t>
            </a:r>
            <a:endParaRPr lang="en-IE" dirty="0"/>
          </a:p>
        </p:txBody>
      </p:sp>
    </p:spTree>
    <p:extLst>
      <p:ext uri="{BB962C8B-B14F-4D97-AF65-F5344CB8AC3E}">
        <p14:creationId xmlns:p14="http://schemas.microsoft.com/office/powerpoint/2010/main" val="2202738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48EC-C107-1D7F-124C-B201B367C6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B3A921-AB91-4E56-B891-BB19BDCC356D}"/>
              </a:ext>
            </a:extLst>
          </p:cNvPr>
          <p:cNvSpPr>
            <a:spLocks noGrp="1"/>
          </p:cNvSpPr>
          <p:nvPr>
            <p:ph type="body" sz="quarter" idx="4294967295"/>
          </p:nvPr>
        </p:nvSpPr>
        <p:spPr>
          <a:xfrm>
            <a:off x="7943850" y="1928962"/>
            <a:ext cx="3899197" cy="870198"/>
          </a:xfrm>
          <a:prstGeom prst="rect">
            <a:avLst/>
          </a:prstGeom>
        </p:spPr>
        <p:txBody>
          <a:bodyPr/>
          <a:lstStyle/>
          <a:p>
            <a:pPr marL="0" indent="0" algn="r">
              <a:lnSpc>
                <a:spcPct val="100000"/>
              </a:lnSpc>
              <a:buNone/>
            </a:pPr>
            <a:r>
              <a:rPr lang="en-US" sz="3200" dirty="0">
                <a:solidFill>
                  <a:schemeClr val="bg1"/>
                </a:solidFill>
              </a:rPr>
              <a:t>Select Your Business Model</a:t>
            </a:r>
            <a:endParaRPr lang="en-GB" sz="3200" dirty="0">
              <a:solidFill>
                <a:schemeClr val="bg1"/>
              </a:solidFill>
            </a:endParaRPr>
          </a:p>
        </p:txBody>
      </p:sp>
      <p:sp>
        <p:nvSpPr>
          <p:cNvPr id="3" name="Text Placeholder 2">
            <a:extLst>
              <a:ext uri="{FF2B5EF4-FFF2-40B4-BE49-F238E27FC236}">
                <a16:creationId xmlns:a16="http://schemas.microsoft.com/office/drawing/2014/main" id="{F15920F0-C780-A0C1-FDAF-F300DA48E55E}"/>
              </a:ext>
            </a:extLst>
          </p:cNvPr>
          <p:cNvSpPr>
            <a:spLocks noGrp="1"/>
          </p:cNvSpPr>
          <p:nvPr>
            <p:ph type="body" sz="quarter" idx="4294967295"/>
          </p:nvPr>
        </p:nvSpPr>
        <p:spPr>
          <a:xfrm>
            <a:off x="9376759" y="1082093"/>
            <a:ext cx="2466288" cy="319777"/>
          </a:xfrm>
          <a:prstGeom prst="rect">
            <a:avLst/>
          </a:prstGeo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b="1" dirty="0">
                <a:solidFill>
                  <a:schemeClr val="bg1"/>
                </a:solidFill>
              </a:rPr>
              <a:t>Section 2</a:t>
            </a:r>
          </a:p>
        </p:txBody>
      </p:sp>
      <p:sp>
        <p:nvSpPr>
          <p:cNvPr id="5" name="Text Placeholder 4">
            <a:extLst>
              <a:ext uri="{FF2B5EF4-FFF2-40B4-BE49-F238E27FC236}">
                <a16:creationId xmlns:a16="http://schemas.microsoft.com/office/drawing/2014/main" id="{DB065532-0839-949E-6DC3-E856B41F6D99}"/>
              </a:ext>
            </a:extLst>
          </p:cNvPr>
          <p:cNvSpPr>
            <a:spLocks noGrp="1"/>
          </p:cNvSpPr>
          <p:nvPr>
            <p:ph type="body" sz="quarter" idx="23"/>
          </p:nvPr>
        </p:nvSpPr>
        <p:spPr>
          <a:xfrm>
            <a:off x="620612" y="4563633"/>
            <a:ext cx="11088152" cy="1248936"/>
          </a:xfrm>
        </p:spPr>
        <p:txBody>
          <a:bodyPr/>
          <a:lstStyle/>
          <a:p>
            <a:pPr algn="ctr"/>
            <a:r>
              <a:rPr lang="en-US" sz="2800" i="1" dirty="0">
                <a:solidFill>
                  <a:srgbClr val="E96751"/>
                </a:solidFill>
              </a:rPr>
              <a:t>What </a:t>
            </a:r>
            <a:r>
              <a:rPr lang="en-US" sz="2800" b="1" i="1" dirty="0">
                <a:solidFill>
                  <a:srgbClr val="E96751"/>
                </a:solidFill>
              </a:rPr>
              <a:t>type of business </a:t>
            </a:r>
            <a:r>
              <a:rPr lang="en-US" sz="2800" i="1" dirty="0">
                <a:solidFill>
                  <a:srgbClr val="E96751"/>
                </a:solidFill>
              </a:rPr>
              <a:t>or alternative accommodation </a:t>
            </a:r>
            <a:r>
              <a:rPr lang="en-US" sz="2800" b="1" i="1" dirty="0">
                <a:solidFill>
                  <a:srgbClr val="E96751"/>
                </a:solidFill>
              </a:rPr>
              <a:t>model</a:t>
            </a:r>
            <a:r>
              <a:rPr lang="en-US" sz="2800" i="1" dirty="0">
                <a:solidFill>
                  <a:srgbClr val="E96751"/>
                </a:solidFill>
              </a:rPr>
              <a:t> is right for me, and how do I plan financially for it?</a:t>
            </a:r>
          </a:p>
          <a:p>
            <a:r>
              <a:rPr lang="en-US" sz="2800" b="1" dirty="0">
                <a:solidFill>
                  <a:srgbClr val="EC7C69"/>
                </a:solidFill>
              </a:rPr>
              <a:t>Objective: </a:t>
            </a:r>
            <a:r>
              <a:rPr lang="en-US" dirty="0"/>
              <a:t>To identify and define the accommodation business model that fits your values, site, budget, and market.</a:t>
            </a:r>
          </a:p>
          <a:p>
            <a:endParaRPr lang="en-US" sz="2200" dirty="0">
              <a:solidFill>
                <a:srgbClr val="414141"/>
              </a:solidFill>
            </a:endParaRPr>
          </a:p>
        </p:txBody>
      </p:sp>
      <p:sp>
        <p:nvSpPr>
          <p:cNvPr id="11" name="Slide Number Placeholder 5">
            <a:extLst>
              <a:ext uri="{FF2B5EF4-FFF2-40B4-BE49-F238E27FC236}">
                <a16:creationId xmlns:a16="http://schemas.microsoft.com/office/drawing/2014/main" id="{9959E393-DADC-C4F7-438C-5B2AE51C92E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pic>
        <p:nvPicPr>
          <p:cNvPr id="13" name="Picture Placeholder 12" descr="A person holding a small house&#10;&#10;AI-generated content may be incorrect.">
            <a:extLst>
              <a:ext uri="{FF2B5EF4-FFF2-40B4-BE49-F238E27FC236}">
                <a16:creationId xmlns:a16="http://schemas.microsoft.com/office/drawing/2014/main" id="{2B3C53EF-31F6-F42E-18B4-AD0023891DB7}"/>
              </a:ext>
            </a:extLst>
          </p:cNvPr>
          <p:cNvPicPr>
            <a:picLocks noGrp="1" noChangeAspect="1"/>
          </p:cNvPicPr>
          <p:nvPr>
            <p:ph type="pic" sz="quarter" idx="22"/>
          </p:nvPr>
        </p:nvPicPr>
        <p:blipFill>
          <a:blip r:embed="rId2"/>
          <a:srcRect t="8676" b="8676"/>
          <a:stretch>
            <a:fillRect/>
          </a:stretch>
        </p:blipFill>
        <p:spPr>
          <a:xfrm>
            <a:off x="3002" y="148452"/>
            <a:ext cx="7048500" cy="3888089"/>
          </a:xfrm>
        </p:spPr>
      </p:pic>
    </p:spTree>
    <p:extLst>
      <p:ext uri="{BB962C8B-B14F-4D97-AF65-F5344CB8AC3E}">
        <p14:creationId xmlns:p14="http://schemas.microsoft.com/office/powerpoint/2010/main" val="1477863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C979-6CB3-D08A-F22A-06C153F6BBB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D2E6EE88-BA01-73F5-4F1D-852407E09904}"/>
              </a:ext>
            </a:extLst>
          </p:cNvPr>
          <p:cNvSpPr>
            <a:spLocks noGrp="1"/>
          </p:cNvSpPr>
          <p:nvPr>
            <p:ph type="body" sz="quarter" idx="28"/>
          </p:nvPr>
        </p:nvSpPr>
        <p:spPr>
          <a:xfrm>
            <a:off x="600550" y="1176930"/>
            <a:ext cx="5177408" cy="4671588"/>
          </a:xfrm>
        </p:spPr>
        <p:txBody>
          <a:bodyPr/>
          <a:lstStyle/>
          <a:p>
            <a:pPr marL="0" indent="0"/>
            <a:r>
              <a:rPr lang="en-US" b="1" i="1" dirty="0"/>
              <a:t>To align your financial strategy with a business model that is operationally and financially realistic.</a:t>
            </a:r>
          </a:p>
          <a:p>
            <a:pPr marL="0" indent="0"/>
            <a:r>
              <a:rPr lang="en-US" dirty="0"/>
              <a:t>Before calculating costs or setting prices, you must understand what kind of accommodation business you're building. Different models—such as glamping, eco-lodges, tiny homes, or heritage stays—come with distinct cost structures, regulations, customer types, and income opportunities. This section helps you explore these models and decide which one fits your vision, land, and goals.</a:t>
            </a:r>
            <a:endParaRPr lang="en-IE" sz="2200" b="0" dirty="0"/>
          </a:p>
        </p:txBody>
      </p:sp>
      <p:sp>
        <p:nvSpPr>
          <p:cNvPr id="9" name="Text Placeholder 8">
            <a:extLst>
              <a:ext uri="{FF2B5EF4-FFF2-40B4-BE49-F238E27FC236}">
                <a16:creationId xmlns:a16="http://schemas.microsoft.com/office/drawing/2014/main" id="{66676072-4512-1A71-EA2C-0ADA02DF80FD}"/>
              </a:ext>
            </a:extLst>
          </p:cNvPr>
          <p:cNvSpPr>
            <a:spLocks noGrp="1"/>
          </p:cNvSpPr>
          <p:nvPr>
            <p:ph type="body" sz="quarter" idx="27"/>
          </p:nvPr>
        </p:nvSpPr>
        <p:spPr>
          <a:xfrm>
            <a:off x="600550" y="405222"/>
            <a:ext cx="5041923" cy="720752"/>
          </a:xfrm>
        </p:spPr>
        <p:txBody>
          <a:bodyPr/>
          <a:lstStyle/>
          <a:p>
            <a:r>
              <a:rPr lang="en-US" sz="3000" dirty="0"/>
              <a:t>Select Your Business Model</a:t>
            </a:r>
          </a:p>
        </p:txBody>
      </p:sp>
      <p:sp>
        <p:nvSpPr>
          <p:cNvPr id="30" name="Text Placeholder 1">
            <a:extLst>
              <a:ext uri="{FF2B5EF4-FFF2-40B4-BE49-F238E27FC236}">
                <a16:creationId xmlns:a16="http://schemas.microsoft.com/office/drawing/2014/main" id="{760F5703-9525-88DA-B324-8C93C4ED9675}"/>
              </a:ext>
            </a:extLst>
          </p:cNvPr>
          <p:cNvSpPr>
            <a:spLocks noGrp="1"/>
          </p:cNvSpPr>
          <p:nvPr>
            <p:ph type="body" sz="quarter" idx="4294967295"/>
          </p:nvPr>
        </p:nvSpPr>
        <p:spPr>
          <a:xfrm>
            <a:off x="5862882" y="1682748"/>
            <a:ext cx="700387" cy="689518"/>
          </a:xfrm>
          <a:prstGeom prst="rect">
            <a:avLst/>
          </a:prstGeom>
        </p:spPr>
        <p:txBody>
          <a:bodyPr anchor="ctr"/>
          <a:lstStyle/>
          <a:p>
            <a:pPr marL="0" indent="0" algn="ctr">
              <a:buNone/>
            </a:pPr>
            <a:r>
              <a:rPr lang="en-IE" sz="3200" dirty="0">
                <a:solidFill>
                  <a:schemeClr val="bg1"/>
                </a:solidFill>
              </a:rPr>
              <a:t>06</a:t>
            </a:r>
          </a:p>
        </p:txBody>
      </p:sp>
      <p:sp>
        <p:nvSpPr>
          <p:cNvPr id="31" name="Text Placeholder 2">
            <a:extLst>
              <a:ext uri="{FF2B5EF4-FFF2-40B4-BE49-F238E27FC236}">
                <a16:creationId xmlns:a16="http://schemas.microsoft.com/office/drawing/2014/main" id="{1CEE5A04-B2D2-04E4-7BAE-38AC481B4339}"/>
              </a:ext>
            </a:extLst>
          </p:cNvPr>
          <p:cNvSpPr>
            <a:spLocks noGrp="1"/>
          </p:cNvSpPr>
          <p:nvPr>
            <p:ph type="body" sz="quarter" idx="4294967295"/>
          </p:nvPr>
        </p:nvSpPr>
        <p:spPr>
          <a:xfrm>
            <a:off x="6698177" y="1812205"/>
            <a:ext cx="4931847" cy="689519"/>
          </a:xfrm>
          <a:prstGeom prst="rect">
            <a:avLst/>
          </a:prstGeom>
        </p:spPr>
        <p:txBody>
          <a:bodyPr anchor="ctr"/>
          <a:lstStyle/>
          <a:p>
            <a:pPr marL="0" indent="0">
              <a:spcBef>
                <a:spcPts val="0"/>
              </a:spcBef>
              <a:buNone/>
            </a:pPr>
            <a:r>
              <a:rPr lang="en-IE" sz="2200" b="1" dirty="0">
                <a:solidFill>
                  <a:srgbClr val="595959"/>
                </a:solidFill>
              </a:rPr>
              <a:t>Understanding Alternative Accommodation Models</a:t>
            </a:r>
          </a:p>
          <a:p>
            <a:pPr marL="0" indent="0">
              <a:spcBef>
                <a:spcPts val="0"/>
              </a:spcBef>
              <a:buNone/>
            </a:pPr>
            <a:r>
              <a:rPr lang="en-US" sz="1800" i="1" dirty="0">
                <a:solidFill>
                  <a:srgbClr val="595959"/>
                </a:solidFill>
              </a:rPr>
              <a:t>Introduction and detailed information available in Module 1 Section 3 and Module 6 Section 3</a:t>
            </a:r>
          </a:p>
          <a:p>
            <a:pPr marL="0" indent="0">
              <a:spcBef>
                <a:spcPts val="0"/>
              </a:spcBef>
              <a:buNone/>
            </a:pPr>
            <a:endParaRPr lang="en-IE" sz="2200" dirty="0">
              <a:solidFill>
                <a:srgbClr val="595959"/>
              </a:solidFill>
            </a:endParaRPr>
          </a:p>
        </p:txBody>
      </p:sp>
      <p:sp>
        <p:nvSpPr>
          <p:cNvPr id="32" name="Text Placeholder 4">
            <a:extLst>
              <a:ext uri="{FF2B5EF4-FFF2-40B4-BE49-F238E27FC236}">
                <a16:creationId xmlns:a16="http://schemas.microsoft.com/office/drawing/2014/main" id="{FEC4D371-12A0-CF94-B0D8-87925365E9EB}"/>
              </a:ext>
            </a:extLst>
          </p:cNvPr>
          <p:cNvSpPr>
            <a:spLocks noGrp="1"/>
          </p:cNvSpPr>
          <p:nvPr>
            <p:ph type="body" sz="quarter" idx="4294967295"/>
          </p:nvPr>
        </p:nvSpPr>
        <p:spPr>
          <a:xfrm>
            <a:off x="5884585" y="3221535"/>
            <a:ext cx="700387" cy="689518"/>
          </a:xfrm>
          <a:prstGeom prst="rect">
            <a:avLst/>
          </a:prstGeom>
        </p:spPr>
        <p:txBody>
          <a:bodyPr anchor="ctr"/>
          <a:lstStyle/>
          <a:p>
            <a:pPr marL="0" indent="0" algn="ctr">
              <a:buNone/>
            </a:pPr>
            <a:r>
              <a:rPr lang="en-IE" sz="3200" dirty="0">
                <a:solidFill>
                  <a:schemeClr val="bg1"/>
                </a:solidFill>
              </a:rPr>
              <a:t>07</a:t>
            </a:r>
          </a:p>
        </p:txBody>
      </p:sp>
      <p:sp>
        <p:nvSpPr>
          <p:cNvPr id="33" name="Text Placeholder 5">
            <a:extLst>
              <a:ext uri="{FF2B5EF4-FFF2-40B4-BE49-F238E27FC236}">
                <a16:creationId xmlns:a16="http://schemas.microsoft.com/office/drawing/2014/main" id="{C7F955D3-2949-DB20-C981-1AD577AB012F}"/>
              </a:ext>
            </a:extLst>
          </p:cNvPr>
          <p:cNvSpPr>
            <a:spLocks noGrp="1"/>
          </p:cNvSpPr>
          <p:nvPr>
            <p:ph type="body" sz="quarter" idx="4294967295"/>
          </p:nvPr>
        </p:nvSpPr>
        <p:spPr>
          <a:xfrm>
            <a:off x="6748162" y="3381285"/>
            <a:ext cx="5110169" cy="689519"/>
          </a:xfrm>
          <a:prstGeom prst="rect">
            <a:avLst/>
          </a:prstGeom>
        </p:spPr>
        <p:txBody>
          <a:bodyPr anchor="ctr"/>
          <a:lstStyle/>
          <a:p>
            <a:pPr marL="0" indent="0">
              <a:spcBef>
                <a:spcPts val="0"/>
              </a:spcBef>
              <a:buNone/>
            </a:pPr>
            <a:r>
              <a:rPr lang="en-IE" sz="2200" b="1" dirty="0">
                <a:solidFill>
                  <a:srgbClr val="595959"/>
                </a:solidFill>
              </a:rPr>
              <a:t>Introduction to Start-Up Costs and Initial Budgeting </a:t>
            </a:r>
          </a:p>
          <a:p>
            <a:pPr marL="0" indent="0">
              <a:spcBef>
                <a:spcPts val="0"/>
              </a:spcBef>
              <a:buNone/>
            </a:pPr>
            <a:r>
              <a:rPr lang="en-US" sz="1800" i="1" dirty="0">
                <a:solidFill>
                  <a:srgbClr val="595959"/>
                </a:solidFill>
              </a:rPr>
              <a:t>Overview of estimated start-up costs based on your chosen model. More detail on this in Module 6 Section 2).</a:t>
            </a:r>
          </a:p>
          <a:p>
            <a:pPr marL="0" indent="0">
              <a:spcBef>
                <a:spcPts val="0"/>
              </a:spcBef>
              <a:buNone/>
            </a:pPr>
            <a:endParaRPr lang="en-US" sz="1800" i="1" dirty="0">
              <a:solidFill>
                <a:srgbClr val="595959"/>
              </a:solidFill>
            </a:endParaRPr>
          </a:p>
          <a:p>
            <a:pPr marL="0" indent="0">
              <a:spcBef>
                <a:spcPts val="0"/>
              </a:spcBef>
              <a:buNone/>
            </a:pPr>
            <a:endParaRPr lang="en-IE" sz="2200" b="1" dirty="0">
              <a:solidFill>
                <a:srgbClr val="595959"/>
              </a:solidFill>
            </a:endParaRPr>
          </a:p>
        </p:txBody>
      </p:sp>
      <p:cxnSp>
        <p:nvCxnSpPr>
          <p:cNvPr id="2" name="Straight Connector 1">
            <a:extLst>
              <a:ext uri="{FF2B5EF4-FFF2-40B4-BE49-F238E27FC236}">
                <a16:creationId xmlns:a16="http://schemas.microsoft.com/office/drawing/2014/main" id="{1A84D06F-9F70-A6D5-7F63-8D93B76D78F6}"/>
              </a:ext>
            </a:extLst>
          </p:cNvPr>
          <p:cNvCxnSpPr>
            <a:cxnSpLocks/>
          </p:cNvCxnSpPr>
          <p:nvPr/>
        </p:nvCxnSpPr>
        <p:spPr>
          <a:xfrm flipH="1">
            <a:off x="5658046" y="263118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946314C-DF9B-3830-1CC2-5CD78F17A890}"/>
              </a:ext>
            </a:extLst>
          </p:cNvPr>
          <p:cNvCxnSpPr>
            <a:cxnSpLocks/>
          </p:cNvCxnSpPr>
          <p:nvPr/>
        </p:nvCxnSpPr>
        <p:spPr>
          <a:xfrm flipH="1">
            <a:off x="5777958" y="42390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278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C0BE1-CF95-AE2B-06D8-C4C78B99CD2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BA0F49-77AD-F6F2-9934-5CD2962830B2}"/>
              </a:ext>
            </a:extLst>
          </p:cNvPr>
          <p:cNvSpPr>
            <a:spLocks noGrp="1"/>
          </p:cNvSpPr>
          <p:nvPr>
            <p:ph type="body" sz="quarter" idx="16"/>
          </p:nvPr>
        </p:nvSpPr>
        <p:spPr>
          <a:xfrm>
            <a:off x="4295552" y="186544"/>
            <a:ext cx="7504847" cy="803654"/>
          </a:xfrm>
        </p:spPr>
        <p:txBody>
          <a:bodyPr/>
          <a:lstStyle/>
          <a:p>
            <a:r>
              <a:rPr lang="en-IE" sz="2800" dirty="0"/>
              <a:t>Understanding Alternative Accommodation Models</a:t>
            </a:r>
          </a:p>
        </p:txBody>
      </p:sp>
      <p:sp>
        <p:nvSpPr>
          <p:cNvPr id="6" name="Text Placeholder 5">
            <a:extLst>
              <a:ext uri="{FF2B5EF4-FFF2-40B4-BE49-F238E27FC236}">
                <a16:creationId xmlns:a16="http://schemas.microsoft.com/office/drawing/2014/main" id="{BEDBB62E-9A07-3F50-AC33-58B7399EB674}"/>
              </a:ext>
            </a:extLst>
          </p:cNvPr>
          <p:cNvSpPr>
            <a:spLocks noGrp="1"/>
          </p:cNvSpPr>
          <p:nvPr>
            <p:ph type="body" sz="quarter" idx="23"/>
          </p:nvPr>
        </p:nvSpPr>
        <p:spPr>
          <a:xfrm>
            <a:off x="4295553" y="1142094"/>
            <a:ext cx="7221426" cy="803654"/>
          </a:xfrm>
        </p:spPr>
        <p:txBody>
          <a:bodyPr/>
          <a:lstStyle/>
          <a:p>
            <a:pPr>
              <a:spcAft>
                <a:spcPts val="600"/>
              </a:spcAft>
            </a:pPr>
            <a:r>
              <a:rPr lang="en-IE" sz="2400" b="0" dirty="0">
                <a:solidFill>
                  <a:srgbClr val="595959"/>
                </a:solidFill>
              </a:rPr>
              <a:t>First</a:t>
            </a:r>
            <a:r>
              <a:rPr lang="en-US" sz="2400" b="0" dirty="0">
                <a:solidFill>
                  <a:srgbClr val="595959"/>
                </a:solidFill>
              </a:rPr>
              <a:t>, you need to understand what the Alternative Accommodation Model is and decide which one you are going to invest in</a:t>
            </a:r>
            <a:r>
              <a:rPr lang="en-IE" sz="2400" b="0" dirty="0">
                <a:solidFill>
                  <a:srgbClr val="595959"/>
                </a:solidFill>
              </a:rPr>
              <a:t>. </a:t>
            </a:r>
            <a:r>
              <a:rPr lang="en-US" sz="2400" b="0" dirty="0">
                <a:solidFill>
                  <a:srgbClr val="595959"/>
                </a:solidFill>
              </a:rPr>
              <a:t>Different alternative tourism accommodations have varying cost structures and operational considerations. Understanding your specific model will help tailor your financial plan. Common types of rural glamping accommodations include: </a:t>
            </a:r>
          </a:p>
          <a:p>
            <a:pPr>
              <a:spcAft>
                <a:spcPts val="600"/>
              </a:spcAft>
            </a:pPr>
            <a:endParaRPr lang="en-US" sz="1000" b="0" dirty="0">
              <a:solidFill>
                <a:srgbClr val="595959"/>
              </a:solidFill>
            </a:endParaRPr>
          </a:p>
          <a:p>
            <a:pPr marL="342900" indent="-342900">
              <a:spcAft>
                <a:spcPts val="600"/>
              </a:spcAft>
              <a:buFont typeface="Wingdings" panose="05000000000000000000" pitchFamily="2" charset="2"/>
              <a:buChar char="v"/>
            </a:pPr>
            <a:r>
              <a:rPr lang="en-US" sz="2200" b="0" dirty="0">
                <a:solidFill>
                  <a:srgbClr val="595959"/>
                </a:solidFill>
              </a:rPr>
              <a:t>Bell Tents, Yurts, and Safari Tents</a:t>
            </a:r>
          </a:p>
          <a:p>
            <a:pPr marL="342900" indent="-342900">
              <a:spcAft>
                <a:spcPts val="600"/>
              </a:spcAft>
              <a:buFont typeface="Wingdings" panose="05000000000000000000" pitchFamily="2" charset="2"/>
              <a:buChar char="v"/>
            </a:pPr>
            <a:r>
              <a:rPr lang="en-US" sz="2200" b="0" dirty="0">
                <a:solidFill>
                  <a:srgbClr val="595959"/>
                </a:solidFill>
              </a:rPr>
              <a:t>Glamping Pods and Shepherd’s Huts</a:t>
            </a:r>
          </a:p>
          <a:p>
            <a:pPr marL="342900" indent="-342900">
              <a:spcAft>
                <a:spcPts val="600"/>
              </a:spcAft>
              <a:buFont typeface="Wingdings" panose="05000000000000000000" pitchFamily="2" charset="2"/>
              <a:buChar char="v"/>
            </a:pPr>
            <a:r>
              <a:rPr lang="en-US" sz="2200" b="0" dirty="0">
                <a:solidFill>
                  <a:srgbClr val="595959"/>
                </a:solidFill>
              </a:rPr>
              <a:t>Refurbished Barns or Farm Buildings</a:t>
            </a:r>
          </a:p>
          <a:p>
            <a:pPr marL="342900" indent="-342900">
              <a:spcAft>
                <a:spcPts val="600"/>
              </a:spcAft>
              <a:buFont typeface="Wingdings" panose="05000000000000000000" pitchFamily="2" charset="2"/>
              <a:buChar char="v"/>
            </a:pPr>
            <a:r>
              <a:rPr lang="en-US" sz="2200" b="0" dirty="0">
                <a:solidFill>
                  <a:srgbClr val="595959"/>
                </a:solidFill>
              </a:rPr>
              <a:t>Pop-up Units (Tiny Homes, Containers)</a:t>
            </a:r>
          </a:p>
          <a:p>
            <a:pPr>
              <a:spcAft>
                <a:spcPts val="600"/>
              </a:spcAft>
            </a:pPr>
            <a:endParaRPr lang="en-US" sz="1000" b="0" dirty="0">
              <a:solidFill>
                <a:srgbClr val="595959"/>
              </a:solidFill>
            </a:endParaRPr>
          </a:p>
          <a:p>
            <a:pPr>
              <a:spcAft>
                <a:spcPts val="600"/>
              </a:spcAft>
            </a:pPr>
            <a:r>
              <a:rPr lang="en-US" sz="2400" b="0" dirty="0">
                <a:solidFill>
                  <a:srgbClr val="595959"/>
                </a:solidFill>
              </a:rPr>
              <a:t>For more options and information, see Module 1 Section 3 and Module 7 Part 1</a:t>
            </a:r>
            <a:endParaRPr lang="en-IE" sz="2400" b="0" dirty="0">
              <a:solidFill>
                <a:srgbClr val="595959"/>
              </a:solidFill>
            </a:endParaRPr>
          </a:p>
        </p:txBody>
      </p:sp>
      <p:sp>
        <p:nvSpPr>
          <p:cNvPr id="2" name="Text Placeholder 1">
            <a:extLst>
              <a:ext uri="{FF2B5EF4-FFF2-40B4-BE49-F238E27FC236}">
                <a16:creationId xmlns:a16="http://schemas.microsoft.com/office/drawing/2014/main" id="{5F057632-ACF1-DA1F-7E53-FF32C95DA6FD}"/>
              </a:ext>
            </a:extLst>
          </p:cNvPr>
          <p:cNvSpPr>
            <a:spLocks noGrp="1"/>
          </p:cNvSpPr>
          <p:nvPr>
            <p:ph type="body" sz="quarter" idx="19"/>
          </p:nvPr>
        </p:nvSpPr>
        <p:spPr/>
        <p:txBody>
          <a:bodyPr/>
          <a:lstStyle/>
          <a:p>
            <a:pPr algn="ctr">
              <a:lnSpc>
                <a:spcPct val="100000"/>
              </a:lnSpc>
            </a:pPr>
            <a:r>
              <a:rPr lang="en-IE" sz="2600" dirty="0"/>
              <a:t>Decide on your ATA Business Model </a:t>
            </a:r>
          </a:p>
        </p:txBody>
      </p:sp>
      <p:grpSp>
        <p:nvGrpSpPr>
          <p:cNvPr id="3" name="Group 2">
            <a:extLst>
              <a:ext uri="{FF2B5EF4-FFF2-40B4-BE49-F238E27FC236}">
                <a16:creationId xmlns:a16="http://schemas.microsoft.com/office/drawing/2014/main" id="{7D632CE2-81AC-D279-C1F4-E67BA211E064}"/>
              </a:ext>
            </a:extLst>
          </p:cNvPr>
          <p:cNvGrpSpPr/>
          <p:nvPr/>
        </p:nvGrpSpPr>
        <p:grpSpPr>
          <a:xfrm>
            <a:off x="11081474" y="76852"/>
            <a:ext cx="720000" cy="861774"/>
            <a:chOff x="1016000" y="1024973"/>
            <a:chExt cx="1016000" cy="1216059"/>
          </a:xfrm>
        </p:grpSpPr>
        <p:sp>
          <p:nvSpPr>
            <p:cNvPr id="7" name="Oval 6">
              <a:extLst>
                <a:ext uri="{FF2B5EF4-FFF2-40B4-BE49-F238E27FC236}">
                  <a16:creationId xmlns:a16="http://schemas.microsoft.com/office/drawing/2014/main" id="{75A682FA-CC35-C863-BD84-4F533208BCAE}"/>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ACEF46AF-4444-F392-2C1A-335D4AEB2BF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9" name="Picture 2" descr="pod-366">
            <a:extLst>
              <a:ext uri="{FF2B5EF4-FFF2-40B4-BE49-F238E27FC236}">
                <a16:creationId xmlns:a16="http://schemas.microsoft.com/office/drawing/2014/main" id="{F5BB4BF4-4F97-BAEF-3854-61448A144CA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323" b="7323"/>
          <a:stretch/>
        </p:blipFill>
        <p:spPr bwMode="auto">
          <a:xfrm>
            <a:off x="392113" y="0"/>
            <a:ext cx="3422650" cy="194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691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A28A-516E-1134-0068-46D5BADD026D}"/>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52D7F4F9-E168-ACD7-4FC0-61308EB5736B}"/>
              </a:ext>
            </a:extLst>
          </p:cNvPr>
          <p:cNvSpPr/>
          <p:nvPr/>
        </p:nvSpPr>
        <p:spPr>
          <a:xfrm>
            <a:off x="835422" y="1021977"/>
            <a:ext cx="10521156" cy="4043082"/>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spcBef>
                <a:spcPct val="0"/>
              </a:spcBef>
              <a:spcAft>
                <a:spcPts val="1200"/>
              </a:spcAft>
            </a:pPr>
            <a:r>
              <a:rPr lang="en-US" sz="2800" b="1" dirty="0"/>
              <a:t>Bell Tents, Yurts, and Safari Tents:</a:t>
            </a:r>
            <a:r>
              <a:rPr lang="en-US" sz="2800" dirty="0"/>
              <a:t> </a:t>
            </a:r>
          </a:p>
          <a:p>
            <a:pPr defTabSz="1066800">
              <a:spcBef>
                <a:spcPct val="0"/>
              </a:spcBef>
              <a:spcAft>
                <a:spcPts val="1200"/>
              </a:spcAft>
            </a:pPr>
            <a:r>
              <a:rPr lang="en-US" sz="2400" dirty="0"/>
              <a:t>Typically canvas-based structures. </a:t>
            </a:r>
          </a:p>
          <a:p>
            <a:pPr defTabSz="1066800">
              <a:spcBef>
                <a:spcPct val="0"/>
              </a:spcBef>
              <a:spcAft>
                <a:spcPts val="1200"/>
              </a:spcAft>
            </a:pPr>
            <a:r>
              <a:rPr lang="en-US" sz="2400" dirty="0"/>
              <a:t>They are relatively low-cost (a basic bell tent can cost </a:t>
            </a:r>
            <a:r>
              <a:rPr lang="en-US" sz="2400" dirty="0">
                <a:solidFill>
                  <a:schemeClr val="bg1"/>
                </a:solidFill>
                <a:hlinkClick r:id="rId2">
                  <a:extLst>
                    <a:ext uri="{A12FA001-AC4F-418D-AE19-62706E023703}">
                      <ahyp:hlinkClr xmlns:ahyp="http://schemas.microsoft.com/office/drawing/2018/hyperlinkcolor" val="tx"/>
                    </a:ext>
                  </a:extLst>
                </a:hlinkClick>
              </a:rPr>
              <a:t>around</a:t>
            </a:r>
            <a:r>
              <a:rPr lang="en-US" sz="2400" dirty="0"/>
              <a:t> </a:t>
            </a:r>
            <a:r>
              <a:rPr lang="en-US" sz="2400" b="1" dirty="0"/>
              <a:t>€1,000</a:t>
            </a:r>
            <a:r>
              <a:rPr lang="en-US" sz="2400" dirty="0"/>
              <a:t>) but often </a:t>
            </a:r>
            <a:r>
              <a:rPr lang="en-US" sz="2400" b="1" dirty="0"/>
              <a:t>seasonal</a:t>
            </a:r>
            <a:r>
              <a:rPr lang="en-US" sz="2400" dirty="0"/>
              <a:t> (not ideal in cold weather). </a:t>
            </a:r>
          </a:p>
          <a:p>
            <a:pPr defTabSz="1066800">
              <a:spcBef>
                <a:spcPct val="0"/>
              </a:spcBef>
              <a:spcAft>
                <a:spcPts val="1200"/>
              </a:spcAft>
            </a:pPr>
            <a:r>
              <a:rPr lang="en-US" sz="2400" dirty="0"/>
              <a:t>A furnished safari tent might range from €15,000 to €20,000 each. They usually require separate bathroom facilities on-site. </a:t>
            </a:r>
          </a:p>
          <a:p>
            <a:pPr defTabSz="1066800">
              <a:spcBef>
                <a:spcPct val="0"/>
              </a:spcBef>
              <a:spcAft>
                <a:spcPts val="1200"/>
              </a:spcAft>
            </a:pPr>
            <a:r>
              <a:rPr lang="en-US" sz="2400" b="1" dirty="0"/>
              <a:t>Read </a:t>
            </a:r>
            <a:r>
              <a:rPr lang="en-US" sz="2400" dirty="0">
                <a:solidFill>
                  <a:schemeClr val="bg1"/>
                </a:solidFill>
                <a:hlinkClick r:id="rId2">
                  <a:extLst>
                    <a:ext uri="{A12FA001-AC4F-418D-AE19-62706E023703}">
                      <ahyp:hlinkClr xmlns:ahyp="http://schemas.microsoft.com/office/drawing/2018/hyperlinkcolor" val="tx"/>
                    </a:ext>
                  </a:extLst>
                </a:hlinkClick>
              </a:rPr>
              <a:t>How to Set Up A Glamping Business </a:t>
            </a:r>
            <a:r>
              <a:rPr lang="en-US" sz="2400" dirty="0"/>
              <a:t>and </a:t>
            </a:r>
            <a:r>
              <a:rPr lang="en-US" sz="2400" dirty="0">
                <a:solidFill>
                  <a:schemeClr val="bg1"/>
                </a:solidFill>
                <a:hlinkClick r:id="rId3">
                  <a:extLst>
                    <a:ext uri="{A12FA001-AC4F-418D-AE19-62706E023703}">
                      <ahyp:hlinkClr xmlns:ahyp="http://schemas.microsoft.com/office/drawing/2018/hyperlinkcolor" val="tx"/>
                    </a:ext>
                  </a:extLst>
                </a:hlinkClick>
              </a:rPr>
              <a:t>Starting a Glamping Business: The Ultimate Guide </a:t>
            </a:r>
            <a:endParaRPr lang="en-GB" sz="2400" kern="1200" dirty="0">
              <a:solidFill>
                <a:schemeClr val="bg1"/>
              </a:solidFill>
            </a:endParaRPr>
          </a:p>
        </p:txBody>
      </p:sp>
      <p:pic>
        <p:nvPicPr>
          <p:cNvPr id="24" name="Picture 23">
            <a:extLst>
              <a:ext uri="{FF2B5EF4-FFF2-40B4-BE49-F238E27FC236}">
                <a16:creationId xmlns:a16="http://schemas.microsoft.com/office/drawing/2014/main" id="{F44ECE21-5A1B-E57A-E06B-86F795E01BD7}"/>
              </a:ext>
            </a:extLst>
          </p:cNvPr>
          <p:cNvPicPr>
            <a:picLocks noChangeAspect="1"/>
          </p:cNvPicPr>
          <p:nvPr/>
        </p:nvPicPr>
        <p:blipFill>
          <a:blip r:embed="rId4"/>
          <a:stretch>
            <a:fillRect/>
          </a:stretch>
        </p:blipFill>
        <p:spPr>
          <a:xfrm>
            <a:off x="994971" y="1272074"/>
            <a:ext cx="1629782" cy="1440000"/>
          </a:xfrm>
          <a:prstGeom prst="rect">
            <a:avLst/>
          </a:prstGeom>
        </p:spPr>
      </p:pic>
    </p:spTree>
    <p:extLst>
      <p:ext uri="{BB962C8B-B14F-4D97-AF65-F5344CB8AC3E}">
        <p14:creationId xmlns:p14="http://schemas.microsoft.com/office/powerpoint/2010/main" val="18255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16">
            <a:extLst>
              <a:ext uri="{FF2B5EF4-FFF2-40B4-BE49-F238E27FC236}">
                <a16:creationId xmlns:a16="http://schemas.microsoft.com/office/drawing/2014/main" id="{5A932CF6-0652-4005-E50F-A6782E81665C}"/>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pic>
        <p:nvPicPr>
          <p:cNvPr id="30" name="Picture Placeholder 6" descr="A triangular building with lights at night&#10;&#10;AI-generated content may be incorrect.">
            <a:extLst>
              <a:ext uri="{FF2B5EF4-FFF2-40B4-BE49-F238E27FC236}">
                <a16:creationId xmlns:a16="http://schemas.microsoft.com/office/drawing/2014/main" id="{FC7E2369-82A4-439D-1BFD-9F415144CB45}"/>
              </a:ext>
            </a:extLst>
          </p:cNvPr>
          <p:cNvPicPr>
            <a:picLocks noChangeAspect="1"/>
          </p:cNvPicPr>
          <p:nvPr/>
        </p:nvPicPr>
        <p:blipFill>
          <a:blip r:embed="rId2"/>
          <a:srcRect t="7940" b="7940"/>
          <a:stretch>
            <a:fillRect/>
          </a:stretch>
        </p:blipFill>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31" name="object 3">
            <a:extLst>
              <a:ext uri="{FF2B5EF4-FFF2-40B4-BE49-F238E27FC236}">
                <a16:creationId xmlns:a16="http://schemas.microsoft.com/office/drawing/2014/main" id="{55F54575-6341-9C54-6F03-72CD0D9030CF}"/>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2" name="Text Placeholder 32">
            <a:extLst>
              <a:ext uri="{FF2B5EF4-FFF2-40B4-BE49-F238E27FC236}">
                <a16:creationId xmlns:a16="http://schemas.microsoft.com/office/drawing/2014/main" id="{8BBFF88C-512B-0A75-220E-A7F27CFA9C66}"/>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dirty="0"/>
              <a:t>Know Your Revenue Sources</a:t>
            </a:r>
          </a:p>
          <a:p>
            <a:pPr algn="ctr">
              <a:lnSpc>
                <a:spcPct val="100000"/>
              </a:lnSpc>
              <a:spcAft>
                <a:spcPts val="600"/>
              </a:spcAft>
            </a:pPr>
            <a:r>
              <a:rPr lang="en-IE" b="0" i="1" dirty="0">
                <a:solidFill>
                  <a:schemeClr val="bg1"/>
                </a:solidFill>
              </a:rPr>
              <a:t>(24 Slides)</a:t>
            </a:r>
          </a:p>
          <a:p>
            <a:pPr algn="ctr">
              <a:lnSpc>
                <a:spcPct val="100000"/>
              </a:lnSpc>
              <a:spcAft>
                <a:spcPts val="600"/>
              </a:spcAft>
            </a:pPr>
            <a:r>
              <a:rPr lang="en-US" b="0" dirty="0"/>
              <a:t> </a:t>
            </a:r>
            <a:endParaRPr lang="en-IE" b="0" dirty="0"/>
          </a:p>
        </p:txBody>
      </p:sp>
      <p:cxnSp>
        <p:nvCxnSpPr>
          <p:cNvPr id="33" name="Straight Connector 32">
            <a:extLst>
              <a:ext uri="{FF2B5EF4-FFF2-40B4-BE49-F238E27FC236}">
                <a16:creationId xmlns:a16="http://schemas.microsoft.com/office/drawing/2014/main" id="{CEB1C587-56EF-F4DA-C116-66AB40A155B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2">
            <a:extLst>
              <a:ext uri="{FF2B5EF4-FFF2-40B4-BE49-F238E27FC236}">
                <a16:creationId xmlns:a16="http://schemas.microsoft.com/office/drawing/2014/main" id="{7871109F-8832-A15F-BB3B-530A6631F752}"/>
              </a:ext>
            </a:extLst>
          </p:cNvPr>
          <p:cNvSpPr txBox="1">
            <a:spLocks/>
          </p:cNvSpPr>
          <p:nvPr/>
        </p:nvSpPr>
        <p:spPr>
          <a:xfrm>
            <a:off x="7417792" y="3834123"/>
            <a:ext cx="216388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 3 </a:t>
            </a:r>
            <a:r>
              <a:rPr lang="en-US" sz="2400" b="0" dirty="0"/>
              <a:t>P36</a:t>
            </a:r>
          </a:p>
        </p:txBody>
      </p:sp>
      <p:sp>
        <p:nvSpPr>
          <p:cNvPr id="35" name="Text Placeholder 6">
            <a:extLst>
              <a:ext uri="{FF2B5EF4-FFF2-40B4-BE49-F238E27FC236}">
                <a16:creationId xmlns:a16="http://schemas.microsoft.com/office/drawing/2014/main" id="{3C5EB4FC-46CA-11B0-9329-80AC34DDA5E5}"/>
              </a:ext>
            </a:extLst>
          </p:cNvPr>
          <p:cNvSpPr>
            <a:spLocks noGrp="1"/>
          </p:cNvSpPr>
          <p:nvPr>
            <p:ph type="body" sz="quarter" idx="18"/>
          </p:nvPr>
        </p:nvSpPr>
        <p:spPr>
          <a:xfrm>
            <a:off x="558534" y="4243251"/>
            <a:ext cx="2636194" cy="1399756"/>
          </a:xfrm>
        </p:spPr>
        <p:txBody>
          <a:bodyPr/>
          <a:lstStyle/>
          <a:p>
            <a:pPr algn="ctr">
              <a:lnSpc>
                <a:spcPct val="100000"/>
              </a:lnSpc>
              <a:spcAft>
                <a:spcPts val="600"/>
              </a:spcAft>
            </a:pPr>
            <a:r>
              <a:rPr lang="en-US" sz="2400" dirty="0">
                <a:solidFill>
                  <a:schemeClr val="bg1"/>
                </a:solidFill>
              </a:rPr>
              <a:t>Introduction to Financial Management &amp; Viability</a:t>
            </a:r>
          </a:p>
        </p:txBody>
      </p:sp>
      <p:pic>
        <p:nvPicPr>
          <p:cNvPr id="36" name="Picture Placeholder 20">
            <a:extLst>
              <a:ext uri="{FF2B5EF4-FFF2-40B4-BE49-F238E27FC236}">
                <a16:creationId xmlns:a16="http://schemas.microsoft.com/office/drawing/2014/main" id="{8B682EC4-2F8A-D0F5-C17F-26584AC904C9}"/>
              </a:ext>
            </a:extLst>
          </p:cNvPr>
          <p:cNvPicPr>
            <a:picLocks noChangeAspect="1"/>
          </p:cNvPicPr>
          <p:nvPr/>
        </p:nvPicPr>
        <p:blipFill>
          <a:blip r:embed="rId3"/>
          <a:srcRect t="2665" b="2665"/>
          <a:stretch/>
        </p:blipFill>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cxnSp>
        <p:nvCxnSpPr>
          <p:cNvPr id="39" name="Straight Connector 38">
            <a:extLst>
              <a:ext uri="{FF2B5EF4-FFF2-40B4-BE49-F238E27FC236}">
                <a16:creationId xmlns:a16="http://schemas.microsoft.com/office/drawing/2014/main" id="{1D06BA6D-4375-52CC-7458-6199DD12E339}"/>
              </a:ext>
            </a:extLst>
          </p:cNvPr>
          <p:cNvCxnSpPr>
            <a:cxnSpLocks/>
          </p:cNvCxnSpPr>
          <p:nvPr/>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 Placeholder 32">
            <a:extLst>
              <a:ext uri="{FF2B5EF4-FFF2-40B4-BE49-F238E27FC236}">
                <a16:creationId xmlns:a16="http://schemas.microsoft.com/office/drawing/2014/main" id="{CC9E8C71-8BD5-BE13-363B-9E3393E666B4}"/>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dirty="0">
                <a:solidFill>
                  <a:schemeClr val="bg1"/>
                </a:solidFill>
              </a:rPr>
              <a:t>Select Your Business Model &amp; Budgeting</a:t>
            </a:r>
          </a:p>
          <a:p>
            <a:pPr>
              <a:lnSpc>
                <a:spcPct val="100000"/>
              </a:lnSpc>
              <a:spcAft>
                <a:spcPts val="600"/>
              </a:spcAft>
            </a:pPr>
            <a:endParaRPr lang="en-IE" sz="2400" b="0" dirty="0">
              <a:solidFill>
                <a:schemeClr val="bg1"/>
              </a:solidFill>
            </a:endParaRPr>
          </a:p>
        </p:txBody>
      </p:sp>
      <p:cxnSp>
        <p:nvCxnSpPr>
          <p:cNvPr id="44" name="Straight Connector 43">
            <a:extLst>
              <a:ext uri="{FF2B5EF4-FFF2-40B4-BE49-F238E27FC236}">
                <a16:creationId xmlns:a16="http://schemas.microsoft.com/office/drawing/2014/main" id="{4EDD0DF1-24CD-6E9A-661B-6A8E69E75FFB}"/>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Placeholder 18">
            <a:extLst>
              <a:ext uri="{FF2B5EF4-FFF2-40B4-BE49-F238E27FC236}">
                <a16:creationId xmlns:a16="http://schemas.microsoft.com/office/drawing/2014/main" id="{7FCE4C6D-B918-6D36-4B80-9EFD779652A4}"/>
              </a:ext>
            </a:extLst>
          </p:cNvPr>
          <p:cNvPicPr>
            <a:picLocks noChangeAspect="1"/>
          </p:cNvPicPr>
          <p:nvPr/>
        </p:nvPicPr>
        <p:blipFill>
          <a:blip r:embed="rId4"/>
          <a:srcRect t="7917" b="7917"/>
          <a:stretch/>
        </p:blipFill>
        <p:spPr>
          <a:xfrm>
            <a:off x="537649" y="-32614"/>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46" name="Freeform 28">
            <a:extLst>
              <a:ext uri="{FF2B5EF4-FFF2-40B4-BE49-F238E27FC236}">
                <a16:creationId xmlns:a16="http://schemas.microsoft.com/office/drawing/2014/main" id="{7D814317-3EBD-787F-C054-EFE63151E32D}"/>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8" name="Text Placeholder 32">
            <a:extLst>
              <a:ext uri="{FF2B5EF4-FFF2-40B4-BE49-F238E27FC236}">
                <a16:creationId xmlns:a16="http://schemas.microsoft.com/office/drawing/2014/main" id="{4B952E28-80EA-DEE7-2B27-1EB43B913C0D}"/>
              </a:ext>
            </a:extLst>
          </p:cNvPr>
          <p:cNvSpPr txBox="1">
            <a:spLocks/>
          </p:cNvSpPr>
          <p:nvPr/>
        </p:nvSpPr>
        <p:spPr>
          <a:xfrm>
            <a:off x="1060833" y="3834123"/>
            <a:ext cx="219836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1</a:t>
            </a:r>
          </a:p>
        </p:txBody>
      </p:sp>
      <p:sp>
        <p:nvSpPr>
          <p:cNvPr id="49" name="Text Placeholder 32">
            <a:extLst>
              <a:ext uri="{FF2B5EF4-FFF2-40B4-BE49-F238E27FC236}">
                <a16:creationId xmlns:a16="http://schemas.microsoft.com/office/drawing/2014/main" id="{615C507D-D625-8D8E-9B35-89D053601600}"/>
              </a:ext>
            </a:extLst>
          </p:cNvPr>
          <p:cNvSpPr txBox="1">
            <a:spLocks/>
          </p:cNvSpPr>
          <p:nvPr/>
        </p:nvSpPr>
        <p:spPr>
          <a:xfrm>
            <a:off x="4260322" y="1457388"/>
            <a:ext cx="2210552"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2 </a:t>
            </a:r>
            <a:r>
              <a:rPr lang="en-US" sz="2400" b="0" dirty="0"/>
              <a:t>P26 </a:t>
            </a:r>
          </a:p>
        </p:txBody>
      </p:sp>
      <p:sp>
        <p:nvSpPr>
          <p:cNvPr id="50" name="Text Placeholder 32">
            <a:extLst>
              <a:ext uri="{FF2B5EF4-FFF2-40B4-BE49-F238E27FC236}">
                <a16:creationId xmlns:a16="http://schemas.microsoft.com/office/drawing/2014/main" id="{E5EA1C5A-3052-E75E-F4E5-7F147681A44F}"/>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03</a:t>
            </a:r>
            <a:endParaRPr lang="en-US" dirty="0"/>
          </a:p>
        </p:txBody>
      </p:sp>
      <p:sp>
        <p:nvSpPr>
          <p:cNvPr id="51" name="Text Placeholder 16">
            <a:extLst>
              <a:ext uri="{FF2B5EF4-FFF2-40B4-BE49-F238E27FC236}">
                <a16:creationId xmlns:a16="http://schemas.microsoft.com/office/drawing/2014/main" id="{53F2AE15-C29D-D033-0D14-EBEF00699E17}"/>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2625945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4BEA-D21C-420C-09A2-56B3DC7E6EEE}"/>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FDCC01F9-2849-0E15-DEDF-A0B161418DA2}"/>
              </a:ext>
            </a:extLst>
          </p:cNvPr>
          <p:cNvSpPr/>
          <p:nvPr/>
        </p:nvSpPr>
        <p:spPr>
          <a:xfrm>
            <a:off x="798380" y="950260"/>
            <a:ext cx="10521156" cy="4312022"/>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spcBef>
                <a:spcPct val="0"/>
              </a:spcBef>
              <a:spcAft>
                <a:spcPts val="1200"/>
              </a:spcAft>
            </a:pPr>
            <a:r>
              <a:rPr lang="en-US" sz="2800" b="1" dirty="0"/>
              <a:t>Glamping Pods and Shepherd’s Huts:</a:t>
            </a:r>
            <a:r>
              <a:rPr lang="en-US" sz="2800" dirty="0"/>
              <a:t> </a:t>
            </a:r>
          </a:p>
          <a:p>
            <a:pPr lvl="0" defTabSz="1066800">
              <a:spcBef>
                <a:spcPct val="0"/>
              </a:spcBef>
              <a:spcAft>
                <a:spcPts val="1200"/>
              </a:spcAft>
            </a:pPr>
            <a:r>
              <a:rPr lang="en-US" sz="2400" dirty="0"/>
              <a:t>Solid-wall structures (wooden pods, tiny cabins, huts) that offer more weather protection. </a:t>
            </a:r>
          </a:p>
          <a:p>
            <a:pPr lvl="0" defTabSz="1066800">
              <a:spcBef>
                <a:spcPct val="0"/>
              </a:spcBef>
              <a:spcAft>
                <a:spcPts val="1200"/>
              </a:spcAft>
            </a:pPr>
            <a:r>
              <a:rPr lang="en-US" sz="2400" dirty="0"/>
              <a:t>High-quality pods/huts provide year-round comfort (insulation, heating) but come at higher cost (e.g. a high-end shepherd’s hut can cost </a:t>
            </a:r>
            <a:r>
              <a:rPr lang="en-US" sz="2400" b="1" dirty="0"/>
              <a:t>€35–€50k</a:t>
            </a:r>
            <a:r>
              <a:rPr lang="en-US" sz="2400" dirty="0"/>
              <a:t> each, and a 1-bed micro-lodge cabin </a:t>
            </a:r>
            <a:r>
              <a:rPr lang="en-US" sz="2400" b="1" dirty="0"/>
              <a:t>€80k</a:t>
            </a:r>
            <a:r>
              <a:rPr lang="en-US" sz="2400" dirty="0"/>
              <a:t>). </a:t>
            </a:r>
          </a:p>
          <a:p>
            <a:pPr lvl="0" defTabSz="1066800">
              <a:spcBef>
                <a:spcPct val="0"/>
              </a:spcBef>
              <a:spcAft>
                <a:spcPts val="1200"/>
              </a:spcAft>
            </a:pPr>
            <a:r>
              <a:rPr lang="en-US" sz="2400" dirty="0"/>
              <a:t>Their durability and comfort can attract higher nightly rates and better off-season occupancy.</a:t>
            </a:r>
            <a:endParaRPr lang="en-GB" sz="2400" b="1" kern="1200" dirty="0"/>
          </a:p>
        </p:txBody>
      </p:sp>
      <p:pic>
        <p:nvPicPr>
          <p:cNvPr id="26" name="Picture 25" descr="A house with a glass door&#10;&#10;AI-generated content may be incorrect.">
            <a:extLst>
              <a:ext uri="{FF2B5EF4-FFF2-40B4-BE49-F238E27FC236}">
                <a16:creationId xmlns:a16="http://schemas.microsoft.com/office/drawing/2014/main" id="{3C0709E3-E801-598C-B1AC-702337A3DCDF}"/>
              </a:ext>
            </a:extLst>
          </p:cNvPr>
          <p:cNvPicPr>
            <a:picLocks noChangeAspect="1"/>
          </p:cNvPicPr>
          <p:nvPr/>
        </p:nvPicPr>
        <p:blipFill>
          <a:blip r:embed="rId2"/>
          <a:stretch>
            <a:fillRect/>
          </a:stretch>
        </p:blipFill>
        <p:spPr>
          <a:xfrm>
            <a:off x="1000344" y="1500592"/>
            <a:ext cx="1503747" cy="2255620"/>
          </a:xfrm>
          <a:prstGeom prst="rect">
            <a:avLst/>
          </a:prstGeom>
        </p:spPr>
      </p:pic>
    </p:spTree>
    <p:extLst>
      <p:ext uri="{BB962C8B-B14F-4D97-AF65-F5344CB8AC3E}">
        <p14:creationId xmlns:p14="http://schemas.microsoft.com/office/powerpoint/2010/main" val="2351493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73101-E769-0732-8FA1-4960D5FF0AAE}"/>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067E53E5-B08C-96D4-C3CD-8A22929E0527}"/>
              </a:ext>
            </a:extLst>
          </p:cNvPr>
          <p:cNvSpPr/>
          <p:nvPr/>
        </p:nvSpPr>
        <p:spPr>
          <a:xfrm>
            <a:off x="798380" y="180521"/>
            <a:ext cx="10521156" cy="3432256"/>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spcBef>
                <a:spcPct val="0"/>
              </a:spcBef>
              <a:spcAft>
                <a:spcPts val="1200"/>
              </a:spcAft>
            </a:pPr>
            <a:r>
              <a:rPr lang="en-US" sz="2800" b="1" dirty="0"/>
              <a:t>Refurbished Barns or Farm Buildings:</a:t>
            </a:r>
            <a:r>
              <a:rPr lang="en-US" sz="2800" dirty="0"/>
              <a:t> </a:t>
            </a:r>
          </a:p>
          <a:p>
            <a:pPr lvl="0" defTabSz="1066800">
              <a:spcBef>
                <a:spcPct val="0"/>
              </a:spcBef>
              <a:spcAft>
                <a:spcPts val="1200"/>
              </a:spcAft>
            </a:pPr>
            <a:r>
              <a:rPr lang="en-US" sz="2400" dirty="0"/>
              <a:t>Converting existing structures can save on building new units, but you’ll invest in renovations (insulation, plumbing, décor). </a:t>
            </a:r>
          </a:p>
          <a:p>
            <a:pPr lvl="0" defTabSz="1066800">
              <a:spcBef>
                <a:spcPct val="0"/>
              </a:spcBef>
              <a:spcAft>
                <a:spcPts val="1200"/>
              </a:spcAft>
            </a:pPr>
            <a:r>
              <a:rPr lang="en-US" sz="2400" dirty="0"/>
              <a:t>Costs vary widely based on the building’s condition. </a:t>
            </a:r>
          </a:p>
          <a:p>
            <a:pPr lvl="0" defTabSz="1066800">
              <a:spcBef>
                <a:spcPct val="0"/>
              </a:spcBef>
              <a:spcAft>
                <a:spcPts val="1200"/>
              </a:spcAft>
            </a:pPr>
            <a:r>
              <a:rPr lang="en-US" sz="2400" dirty="0"/>
              <a:t>These often-become </a:t>
            </a:r>
            <a:r>
              <a:rPr lang="en-US" sz="2400" b="1" dirty="0"/>
              <a:t>year-round</a:t>
            </a:r>
            <a:r>
              <a:rPr lang="en-US" sz="2400" dirty="0"/>
              <a:t> accommodations if well insulated (similar to small cottages or B&amp;B rooms).</a:t>
            </a:r>
            <a:endParaRPr lang="en-GB" sz="2400" b="0" kern="1200" dirty="0"/>
          </a:p>
        </p:txBody>
      </p:sp>
      <p:pic>
        <p:nvPicPr>
          <p:cNvPr id="28" name="Picture 27" descr="A sign on a building&#10;&#10;AI-generated content may be incorrect.">
            <a:extLst>
              <a:ext uri="{FF2B5EF4-FFF2-40B4-BE49-F238E27FC236}">
                <a16:creationId xmlns:a16="http://schemas.microsoft.com/office/drawing/2014/main" id="{29B1C58B-17C8-5AB3-AAE0-5FF8076F9942}"/>
              </a:ext>
            </a:extLst>
          </p:cNvPr>
          <p:cNvPicPr>
            <a:picLocks noChangeAspect="1"/>
          </p:cNvPicPr>
          <p:nvPr/>
        </p:nvPicPr>
        <p:blipFill>
          <a:blip r:embed="rId2"/>
          <a:stretch>
            <a:fillRect/>
          </a:stretch>
        </p:blipFill>
        <p:spPr>
          <a:xfrm>
            <a:off x="1054273" y="626182"/>
            <a:ext cx="1518598" cy="2025139"/>
          </a:xfrm>
          <a:prstGeom prst="rect">
            <a:avLst/>
          </a:prstGeom>
        </p:spPr>
      </p:pic>
      <p:sp>
        <p:nvSpPr>
          <p:cNvPr id="2" name="Freeform: Shape 1">
            <a:extLst>
              <a:ext uri="{FF2B5EF4-FFF2-40B4-BE49-F238E27FC236}">
                <a16:creationId xmlns:a16="http://schemas.microsoft.com/office/drawing/2014/main" id="{148CE55E-B0B5-6838-E73E-EEEA81D2DC0A}"/>
              </a:ext>
            </a:extLst>
          </p:cNvPr>
          <p:cNvSpPr/>
          <p:nvPr/>
        </p:nvSpPr>
        <p:spPr>
          <a:xfrm>
            <a:off x="727846" y="3717116"/>
            <a:ext cx="10521156" cy="2862978"/>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1" defTabSz="1066800">
              <a:lnSpc>
                <a:spcPct val="90000"/>
              </a:lnSpc>
              <a:spcBef>
                <a:spcPct val="0"/>
              </a:spcBef>
              <a:spcAft>
                <a:spcPct val="35000"/>
              </a:spcAft>
            </a:pPr>
            <a:r>
              <a:rPr lang="en-US" sz="2800" b="1" dirty="0"/>
              <a:t>Pop-up Units (Tiny Homes, Containers):</a:t>
            </a:r>
            <a:r>
              <a:rPr lang="en-US" sz="2800" dirty="0"/>
              <a:t> </a:t>
            </a:r>
          </a:p>
          <a:p>
            <a:pPr lvl="1" defTabSz="1066800">
              <a:lnSpc>
                <a:spcPct val="90000"/>
              </a:lnSpc>
              <a:spcBef>
                <a:spcPct val="0"/>
              </a:spcBef>
              <a:spcAft>
                <a:spcPct val="35000"/>
              </a:spcAft>
            </a:pPr>
            <a:r>
              <a:rPr lang="en-US" sz="2400" dirty="0"/>
              <a:t>Portable or semi-permanent tiny houses or converted containers. Mid-range costs (a basic timber pod might be </a:t>
            </a:r>
            <a:r>
              <a:rPr lang="en-US" sz="2400" b="1" dirty="0"/>
              <a:t>€16k</a:t>
            </a:r>
            <a:r>
              <a:rPr lang="en-US" sz="2400" dirty="0"/>
              <a:t>) and moderate weather resilience. </a:t>
            </a:r>
          </a:p>
          <a:p>
            <a:pPr lvl="1" defTabSz="1066800">
              <a:lnSpc>
                <a:spcPct val="90000"/>
              </a:lnSpc>
              <a:spcBef>
                <a:spcPct val="0"/>
              </a:spcBef>
              <a:spcAft>
                <a:spcPct val="35000"/>
              </a:spcAft>
            </a:pPr>
            <a:r>
              <a:rPr lang="en-US" sz="2400" dirty="0"/>
              <a:t>They offer flexibility (you can relocate or remove them) and can be made stylish to charge premium prices.</a:t>
            </a:r>
            <a:endParaRPr lang="en-GB" sz="2400" b="1" kern="1200" dirty="0">
              <a:solidFill>
                <a:schemeClr val="bg1"/>
              </a:solidFill>
            </a:endParaRPr>
          </a:p>
        </p:txBody>
      </p:sp>
      <p:pic>
        <p:nvPicPr>
          <p:cNvPr id="13" name="Picture 12" descr="A wooden structure with a door&#10;&#10;AI-generated content may be incorrect.">
            <a:extLst>
              <a:ext uri="{FF2B5EF4-FFF2-40B4-BE49-F238E27FC236}">
                <a16:creationId xmlns:a16="http://schemas.microsoft.com/office/drawing/2014/main" id="{720F1508-588A-F880-F05A-B4601D9D85E1}"/>
              </a:ext>
            </a:extLst>
          </p:cNvPr>
          <p:cNvPicPr>
            <a:picLocks noChangeAspect="1"/>
          </p:cNvPicPr>
          <p:nvPr/>
        </p:nvPicPr>
        <p:blipFill>
          <a:blip r:embed="rId3"/>
          <a:stretch>
            <a:fillRect/>
          </a:stretch>
        </p:blipFill>
        <p:spPr>
          <a:xfrm>
            <a:off x="878072" y="4058438"/>
            <a:ext cx="2084861" cy="1440000"/>
          </a:xfrm>
          <a:prstGeom prst="rect">
            <a:avLst/>
          </a:prstGeom>
        </p:spPr>
      </p:pic>
    </p:spTree>
    <p:extLst>
      <p:ext uri="{BB962C8B-B14F-4D97-AF65-F5344CB8AC3E}">
        <p14:creationId xmlns:p14="http://schemas.microsoft.com/office/powerpoint/2010/main" val="1969112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0540-2544-642F-691D-DB0315348A9D}"/>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5810F0A0-537E-5D58-EBF2-D0707F987489}"/>
              </a:ext>
            </a:extLst>
          </p:cNvPr>
          <p:cNvSpPr/>
          <p:nvPr/>
        </p:nvSpPr>
        <p:spPr>
          <a:xfrm>
            <a:off x="798380" y="815789"/>
            <a:ext cx="10521156" cy="3794852"/>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EC7C6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400" i="1" dirty="0"/>
              <a:t>The capital investment needed tends to be highest for the accommodation units themselves. </a:t>
            </a:r>
          </a:p>
          <a:p>
            <a:pPr lvl="0" defTabSz="1066800">
              <a:lnSpc>
                <a:spcPct val="90000"/>
              </a:lnSpc>
              <a:spcBef>
                <a:spcPct val="0"/>
              </a:spcBef>
              <a:spcAft>
                <a:spcPct val="35000"/>
              </a:spcAft>
            </a:pPr>
            <a:r>
              <a:rPr lang="en-US" sz="2400" i="1" dirty="0"/>
              <a:t>If you already own land, the </a:t>
            </a:r>
            <a:r>
              <a:rPr lang="en-US" sz="2400" b="1" i="1" dirty="0"/>
              <a:t>glamping units</a:t>
            </a:r>
            <a:r>
              <a:rPr lang="en-US" sz="2400" i="1" dirty="0"/>
              <a:t> are the major expense, ranging from under </a:t>
            </a:r>
            <a:r>
              <a:rPr lang="en-US" sz="2400" b="1" i="1" dirty="0"/>
              <a:t>€ 10,000 for simple tents to over € 40,000</a:t>
            </a:r>
            <a:r>
              <a:rPr lang="en-US" sz="2400" i="1" dirty="0"/>
              <a:t> for high-end huts.</a:t>
            </a:r>
            <a:r>
              <a:rPr lang="en-US" sz="2400" dirty="0"/>
              <a:t> </a:t>
            </a:r>
          </a:p>
          <a:p>
            <a:pPr lvl="0" defTabSz="1066800">
              <a:lnSpc>
                <a:spcPct val="90000"/>
              </a:lnSpc>
              <a:spcBef>
                <a:spcPct val="0"/>
              </a:spcBef>
              <a:spcAft>
                <a:spcPct val="35000"/>
              </a:spcAft>
            </a:pPr>
            <a:r>
              <a:rPr lang="en-US" sz="2400" dirty="0"/>
              <a:t>Also plan for infrastructure (water, power, roads) – for example, installing utilities for a small 4-unit site might cost </a:t>
            </a:r>
            <a:r>
              <a:rPr lang="en-US" sz="2400" b="1" dirty="0"/>
              <a:t>€50–€100k </a:t>
            </a:r>
            <a:r>
              <a:rPr lang="en-US" sz="2400" dirty="0"/>
              <a:t>depending on existing services.</a:t>
            </a:r>
            <a:endParaRPr lang="en-GB" sz="2400" b="1" kern="1200" dirty="0"/>
          </a:p>
        </p:txBody>
      </p:sp>
      <p:sp>
        <p:nvSpPr>
          <p:cNvPr id="2" name="TextBox 1">
            <a:extLst>
              <a:ext uri="{FF2B5EF4-FFF2-40B4-BE49-F238E27FC236}">
                <a16:creationId xmlns:a16="http://schemas.microsoft.com/office/drawing/2014/main" id="{CD2B9ADD-7B1D-7D1A-0548-582FD710904D}"/>
              </a:ext>
            </a:extLst>
          </p:cNvPr>
          <p:cNvSpPr txBox="1"/>
          <p:nvPr/>
        </p:nvSpPr>
        <p:spPr>
          <a:xfrm>
            <a:off x="1471253" y="5249253"/>
            <a:ext cx="6096000" cy="369332"/>
          </a:xfrm>
          <a:prstGeom prst="rect">
            <a:avLst/>
          </a:prstGeom>
          <a:noFill/>
        </p:spPr>
        <p:txBody>
          <a:bodyPr wrap="square">
            <a:spAutoFit/>
          </a:bodyPr>
          <a:lstStyle/>
          <a:p>
            <a:pPr algn="l">
              <a:buNone/>
            </a:pPr>
            <a:r>
              <a:rPr lang="en-IE" i="0" dirty="0">
                <a:solidFill>
                  <a:srgbClr val="00B0F0"/>
                </a:solidFill>
                <a:effectLst/>
                <a:hlinkClick r:id="rId2">
                  <a:extLst>
                    <a:ext uri="{A12FA001-AC4F-418D-AE19-62706E023703}">
                      <ahyp:hlinkClr xmlns:ahyp="http://schemas.microsoft.com/office/drawing/2018/hyperlinkcolor" val="tx"/>
                    </a:ext>
                  </a:extLst>
                </a:hlinkClick>
              </a:rPr>
              <a:t>Choosing Your Glamping Units</a:t>
            </a:r>
            <a:endParaRPr lang="en-IE" i="0" dirty="0">
              <a:solidFill>
                <a:srgbClr val="00B0F0"/>
              </a:solidFill>
              <a:effectLst/>
            </a:endParaRPr>
          </a:p>
        </p:txBody>
      </p:sp>
      <p:sp>
        <p:nvSpPr>
          <p:cNvPr id="3" name="TextBox 2">
            <a:extLst>
              <a:ext uri="{FF2B5EF4-FFF2-40B4-BE49-F238E27FC236}">
                <a16:creationId xmlns:a16="http://schemas.microsoft.com/office/drawing/2014/main" id="{0E40A5C7-D7FD-ABBF-DB00-FBAA9EDCBF58}"/>
              </a:ext>
            </a:extLst>
          </p:cNvPr>
          <p:cNvSpPr txBox="1"/>
          <p:nvPr/>
        </p:nvSpPr>
        <p:spPr>
          <a:xfrm>
            <a:off x="1471253" y="5610867"/>
            <a:ext cx="6096000" cy="646331"/>
          </a:xfrm>
          <a:prstGeom prst="rect">
            <a:avLst/>
          </a:prstGeom>
          <a:noFill/>
        </p:spPr>
        <p:txBody>
          <a:bodyPr wrap="square">
            <a:spAutoFit/>
          </a:bodyPr>
          <a:lstStyle/>
          <a:p>
            <a:r>
              <a:rPr lang="en-US" dirty="0">
                <a:solidFill>
                  <a:srgbClr val="00B0F0"/>
                </a:solidFill>
                <a:hlinkClick r:id="rId3">
                  <a:extLst>
                    <a:ext uri="{A12FA001-AC4F-418D-AE19-62706E023703}">
                      <ahyp:hlinkClr xmlns:ahyp="http://schemas.microsoft.com/office/drawing/2018/hyperlinkcolor" val="tx"/>
                    </a:ext>
                  </a:extLst>
                </a:hlinkClick>
              </a:rPr>
              <a:t>How to Set Up A Glamping Business </a:t>
            </a:r>
            <a:endParaRPr lang="en-US" dirty="0">
              <a:solidFill>
                <a:srgbClr val="00B0F0"/>
              </a:solidFill>
            </a:endParaRPr>
          </a:p>
          <a:p>
            <a:r>
              <a:rPr lang="en-US" dirty="0">
                <a:solidFill>
                  <a:srgbClr val="00B0F0"/>
                </a:solidFill>
                <a:hlinkClick r:id="rId4">
                  <a:extLst>
                    <a:ext uri="{A12FA001-AC4F-418D-AE19-62706E023703}">
                      <ahyp:hlinkClr xmlns:ahyp="http://schemas.microsoft.com/office/drawing/2018/hyperlinkcolor" val="tx"/>
                    </a:ext>
                  </a:extLst>
                </a:hlinkClick>
              </a:rPr>
              <a:t>Starting a Glamping Business: The Ultimate Guide </a:t>
            </a:r>
            <a:endParaRPr lang="en-IE" dirty="0">
              <a:solidFill>
                <a:srgbClr val="00B0F0"/>
              </a:solidFill>
            </a:endParaRPr>
          </a:p>
        </p:txBody>
      </p:sp>
      <p:sp>
        <p:nvSpPr>
          <p:cNvPr id="4" name="TextBox 3">
            <a:extLst>
              <a:ext uri="{FF2B5EF4-FFF2-40B4-BE49-F238E27FC236}">
                <a16:creationId xmlns:a16="http://schemas.microsoft.com/office/drawing/2014/main" id="{86A829B6-5BA2-3AF7-819C-05501DD96984}"/>
              </a:ext>
            </a:extLst>
          </p:cNvPr>
          <p:cNvSpPr txBox="1"/>
          <p:nvPr/>
        </p:nvSpPr>
        <p:spPr>
          <a:xfrm>
            <a:off x="1471253" y="4880163"/>
            <a:ext cx="6096000" cy="369332"/>
          </a:xfrm>
          <a:prstGeom prst="rect">
            <a:avLst/>
          </a:prstGeom>
          <a:noFill/>
        </p:spPr>
        <p:txBody>
          <a:bodyPr wrap="square">
            <a:spAutoFit/>
          </a:bodyPr>
          <a:lstStyle/>
          <a:p>
            <a:pPr algn="l">
              <a:buNone/>
            </a:pPr>
            <a:r>
              <a:rPr lang="en-US" i="0" dirty="0">
                <a:solidFill>
                  <a:srgbClr val="00B0F0"/>
                </a:solidFill>
                <a:effectLst/>
                <a:hlinkClick r:id="rId5">
                  <a:extLst>
                    <a:ext uri="{A12FA001-AC4F-418D-AE19-62706E023703}">
                      <ahyp:hlinkClr xmlns:ahyp="http://schemas.microsoft.com/office/drawing/2018/hyperlinkcolor" val="tx"/>
                    </a:ext>
                  </a:extLst>
                </a:hlinkClick>
              </a:rPr>
              <a:t>Start a Glamping Business in 2025 </a:t>
            </a:r>
            <a:endParaRPr lang="en-US" i="0" dirty="0">
              <a:solidFill>
                <a:srgbClr val="00B0F0"/>
              </a:solidFill>
              <a:effectLst/>
            </a:endParaRPr>
          </a:p>
        </p:txBody>
      </p:sp>
      <p:sp>
        <p:nvSpPr>
          <p:cNvPr id="6" name="TextBox 5">
            <a:extLst>
              <a:ext uri="{FF2B5EF4-FFF2-40B4-BE49-F238E27FC236}">
                <a16:creationId xmlns:a16="http://schemas.microsoft.com/office/drawing/2014/main" id="{DC89D664-85EA-FBB2-78F0-C150701A16D6}"/>
              </a:ext>
            </a:extLst>
          </p:cNvPr>
          <p:cNvSpPr txBox="1"/>
          <p:nvPr/>
        </p:nvSpPr>
        <p:spPr>
          <a:xfrm>
            <a:off x="1277569" y="2016500"/>
            <a:ext cx="6096000" cy="769441"/>
          </a:xfrm>
          <a:prstGeom prst="rect">
            <a:avLst/>
          </a:prstGeom>
          <a:noFill/>
        </p:spPr>
        <p:txBody>
          <a:bodyPr wrap="square">
            <a:spAutoFit/>
          </a:bodyPr>
          <a:lstStyle/>
          <a:p>
            <a:r>
              <a:rPr lang="en-US" sz="4400" b="1" dirty="0">
                <a:solidFill>
                  <a:schemeClr val="bg1"/>
                </a:solidFill>
              </a:rPr>
              <a:t>Tip</a:t>
            </a:r>
            <a:r>
              <a:rPr lang="en-US" sz="4400" dirty="0">
                <a:solidFill>
                  <a:schemeClr val="bg1"/>
                </a:solidFill>
              </a:rPr>
              <a:t> </a:t>
            </a:r>
            <a:endParaRPr lang="en-IE" sz="4400" dirty="0">
              <a:solidFill>
                <a:schemeClr val="bg1"/>
              </a:solidFill>
            </a:endParaRPr>
          </a:p>
        </p:txBody>
      </p:sp>
      <p:pic>
        <p:nvPicPr>
          <p:cNvPr id="9" name="Graphic 8" descr="Lightbulb and gear with solid fill">
            <a:extLst>
              <a:ext uri="{FF2B5EF4-FFF2-40B4-BE49-F238E27FC236}">
                <a16:creationId xmlns:a16="http://schemas.microsoft.com/office/drawing/2014/main" id="{A5FFFF0C-F73C-574D-1891-B899BAA5C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7569" y="1151305"/>
            <a:ext cx="914400" cy="914400"/>
          </a:xfrm>
          <a:prstGeom prst="rect">
            <a:avLst/>
          </a:prstGeom>
        </p:spPr>
      </p:pic>
    </p:spTree>
    <p:extLst>
      <p:ext uri="{BB962C8B-B14F-4D97-AF65-F5344CB8AC3E}">
        <p14:creationId xmlns:p14="http://schemas.microsoft.com/office/powerpoint/2010/main" val="69991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C34D-63F6-DE7C-73A8-AC3B14C245E2}"/>
            </a:ext>
          </a:extLst>
        </p:cNvPr>
        <p:cNvGrpSpPr/>
        <p:nvPr/>
      </p:nvGrpSpPr>
      <p:grpSpPr>
        <a:xfrm>
          <a:off x="0" y="0"/>
          <a:ext cx="0" cy="0"/>
          <a:chOff x="0" y="0"/>
          <a:chExt cx="0" cy="0"/>
        </a:xfrm>
      </p:grpSpPr>
      <p:pic>
        <p:nvPicPr>
          <p:cNvPr id="9" name="Picture Placeholder 8" descr="A person working on a solar panel&#10;&#10;AI-generated content may be incorrect.">
            <a:extLst>
              <a:ext uri="{FF2B5EF4-FFF2-40B4-BE49-F238E27FC236}">
                <a16:creationId xmlns:a16="http://schemas.microsoft.com/office/drawing/2014/main" id="{4EFC0E23-CF1C-A49B-AADC-AFCD3DFC1FE0}"/>
              </a:ext>
            </a:extLst>
          </p:cNvPr>
          <p:cNvPicPr>
            <a:picLocks noGrp="1" noChangeAspect="1"/>
          </p:cNvPicPr>
          <p:nvPr>
            <p:ph type="pic" sz="quarter" idx="10"/>
          </p:nvPr>
        </p:nvPicPr>
        <p:blipFill>
          <a:blip r:embed="rId2"/>
          <a:srcRect t="12090" b="12090"/>
          <a:stretch/>
        </p:blipFill>
        <p:spPr/>
      </p:pic>
      <p:sp>
        <p:nvSpPr>
          <p:cNvPr id="6" name="Text Placeholder 5">
            <a:extLst>
              <a:ext uri="{FF2B5EF4-FFF2-40B4-BE49-F238E27FC236}">
                <a16:creationId xmlns:a16="http://schemas.microsoft.com/office/drawing/2014/main" id="{1E2C0C71-875D-DBDB-EEB9-AE6B6860609C}"/>
              </a:ext>
            </a:extLst>
          </p:cNvPr>
          <p:cNvSpPr>
            <a:spLocks noGrp="1"/>
          </p:cNvSpPr>
          <p:nvPr>
            <p:ph type="body" sz="quarter" idx="21"/>
          </p:nvPr>
        </p:nvSpPr>
        <p:spPr>
          <a:xfrm>
            <a:off x="4362228" y="274747"/>
            <a:ext cx="6673325" cy="4530541"/>
          </a:xfrm>
        </p:spPr>
        <p:txBody>
          <a:bodyPr/>
          <a:lstStyle/>
          <a:p>
            <a:pPr>
              <a:spcAft>
                <a:spcPts val="1200"/>
              </a:spcAft>
            </a:pPr>
            <a:r>
              <a:rPr lang="en-US" sz="2400" dirty="0"/>
              <a:t>When budgeting startup costs, list everything needed to go from an empty field to an operational glamping site. Module 6 Section 1 goes into this in more detail. Draft a hypothetical </a:t>
            </a:r>
            <a:r>
              <a:rPr lang="en-US" sz="2400" b="1" dirty="0"/>
              <a:t>startup budget</a:t>
            </a:r>
            <a:r>
              <a:rPr lang="en-US" sz="2400" dirty="0"/>
              <a:t> for your alternative accommodation site (in euros). </a:t>
            </a:r>
          </a:p>
          <a:p>
            <a:pPr>
              <a:spcAft>
                <a:spcPts val="1200"/>
              </a:spcAft>
            </a:pPr>
            <a:r>
              <a:rPr lang="en-US" sz="2400" b="1" dirty="0"/>
              <a:t>Costs vary, so do your homework! </a:t>
            </a:r>
            <a:r>
              <a:rPr lang="en-US" sz="2400" dirty="0"/>
              <a:t>In reality, costs vary by country, location and project scale. </a:t>
            </a:r>
          </a:p>
          <a:p>
            <a:pPr>
              <a:spcAft>
                <a:spcPts val="1200"/>
              </a:spcAft>
            </a:pPr>
            <a:r>
              <a:rPr lang="en-US" sz="2400" b="1" dirty="0">
                <a:solidFill>
                  <a:srgbClr val="E96751"/>
                </a:solidFill>
              </a:rPr>
              <a:t>Example: </a:t>
            </a:r>
            <a:r>
              <a:rPr lang="en-US" sz="2400" dirty="0"/>
              <a:t>A one 4-pod glamping site in Ireland had a total startup cost of </a:t>
            </a:r>
            <a:r>
              <a:rPr lang="en-US" sz="2400" b="1" dirty="0"/>
              <a:t>€180k</a:t>
            </a:r>
            <a:r>
              <a:rPr lang="en-US" sz="2400" dirty="0"/>
              <a:t> (including pods and all setup), whereas a small DIY tent-based setup could start under €50k. </a:t>
            </a:r>
          </a:p>
          <a:p>
            <a:pPr>
              <a:spcAft>
                <a:spcPts val="1200"/>
              </a:spcAft>
            </a:pPr>
            <a:r>
              <a:rPr lang="en-US" sz="2400" dirty="0"/>
              <a:t>Always get local quotes for groundworks and check if there are grants or supports for rural tourism.</a:t>
            </a:r>
            <a:r>
              <a:rPr lang="en-US" sz="2400" i="1" dirty="0"/>
              <a:t> (See Module 7 for more information on funds and grants).</a:t>
            </a:r>
            <a:endParaRPr lang="en-IE" sz="2400" i="1" dirty="0"/>
          </a:p>
        </p:txBody>
      </p:sp>
      <p:sp>
        <p:nvSpPr>
          <p:cNvPr id="3" name="Text Placeholder 2">
            <a:extLst>
              <a:ext uri="{FF2B5EF4-FFF2-40B4-BE49-F238E27FC236}">
                <a16:creationId xmlns:a16="http://schemas.microsoft.com/office/drawing/2014/main" id="{B195C999-CF69-DEA5-6095-57B050C62278}"/>
              </a:ext>
            </a:extLst>
          </p:cNvPr>
          <p:cNvSpPr>
            <a:spLocks noGrp="1"/>
          </p:cNvSpPr>
          <p:nvPr>
            <p:ph type="body" sz="quarter" idx="19"/>
          </p:nvPr>
        </p:nvSpPr>
        <p:spPr>
          <a:xfrm>
            <a:off x="697970" y="2540017"/>
            <a:ext cx="2810422" cy="385564"/>
          </a:xfrm>
        </p:spPr>
        <p:txBody>
          <a:bodyPr/>
          <a:lstStyle/>
          <a:p>
            <a:pPr algn="ctr"/>
            <a:r>
              <a:rPr lang="en-IE" sz="3000" dirty="0"/>
              <a:t>Start Up Costs &amp; Initial Budgeting</a:t>
            </a:r>
          </a:p>
        </p:txBody>
      </p:sp>
      <p:sp>
        <p:nvSpPr>
          <p:cNvPr id="11" name="TextBox 10">
            <a:extLst>
              <a:ext uri="{FF2B5EF4-FFF2-40B4-BE49-F238E27FC236}">
                <a16:creationId xmlns:a16="http://schemas.microsoft.com/office/drawing/2014/main" id="{BE1E2D9A-FEC3-D5CC-D7A1-081DFD5D3481}"/>
              </a:ext>
            </a:extLst>
          </p:cNvPr>
          <p:cNvSpPr txBox="1"/>
          <p:nvPr/>
        </p:nvSpPr>
        <p:spPr>
          <a:xfrm>
            <a:off x="236281" y="3661387"/>
            <a:ext cx="3733800" cy="769441"/>
          </a:xfrm>
          <a:prstGeom prst="rect">
            <a:avLst/>
          </a:prstGeom>
          <a:noFill/>
        </p:spPr>
        <p:txBody>
          <a:bodyPr wrap="square">
            <a:spAutoFit/>
          </a:bodyPr>
          <a:lstStyle/>
          <a:p>
            <a:pPr algn="ctr">
              <a:lnSpc>
                <a:spcPct val="100000"/>
              </a:lnSpc>
            </a:pPr>
            <a:r>
              <a:rPr lang="en-US" sz="2200" dirty="0">
                <a:solidFill>
                  <a:schemeClr val="bg1"/>
                </a:solidFill>
              </a:rPr>
              <a:t>Location &amp; Scale Greatly Impact Costs</a:t>
            </a:r>
            <a:endParaRPr lang="en-IE" sz="2200" dirty="0">
              <a:solidFill>
                <a:schemeClr val="bg1"/>
              </a:solidFill>
            </a:endParaRPr>
          </a:p>
        </p:txBody>
      </p:sp>
      <p:grpSp>
        <p:nvGrpSpPr>
          <p:cNvPr id="2" name="Group 1">
            <a:extLst>
              <a:ext uri="{FF2B5EF4-FFF2-40B4-BE49-F238E27FC236}">
                <a16:creationId xmlns:a16="http://schemas.microsoft.com/office/drawing/2014/main" id="{BA4E3F59-14C2-67FB-FF38-291BDD44C5B7}"/>
              </a:ext>
            </a:extLst>
          </p:cNvPr>
          <p:cNvGrpSpPr/>
          <p:nvPr/>
        </p:nvGrpSpPr>
        <p:grpSpPr>
          <a:xfrm>
            <a:off x="3446155" y="21197"/>
            <a:ext cx="720000" cy="861774"/>
            <a:chOff x="1016000" y="1024973"/>
            <a:chExt cx="1016000" cy="1216059"/>
          </a:xfrm>
        </p:grpSpPr>
        <p:sp>
          <p:nvSpPr>
            <p:cNvPr id="4" name="Oval 3">
              <a:extLst>
                <a:ext uri="{FF2B5EF4-FFF2-40B4-BE49-F238E27FC236}">
                  <a16:creationId xmlns:a16="http://schemas.microsoft.com/office/drawing/2014/main" id="{AC304674-0801-41BF-D242-D97A56AF875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620739C-4C23-646E-4442-5649F67C7F25}"/>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1772764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0BB7C-7E93-0692-DFC3-E6269E4332F8}"/>
            </a:ext>
          </a:extLst>
        </p:cNvPr>
        <p:cNvGrpSpPr/>
        <p:nvPr/>
      </p:nvGrpSpPr>
      <p:grpSpPr>
        <a:xfrm>
          <a:off x="0" y="0"/>
          <a:ext cx="0" cy="0"/>
          <a:chOff x="0" y="0"/>
          <a:chExt cx="0" cy="0"/>
        </a:xfrm>
      </p:grpSpPr>
      <p:pic>
        <p:nvPicPr>
          <p:cNvPr id="9" name="Picture Placeholder 8" descr="A person working on a solar panel&#10;&#10;AI-generated content may be incorrect.">
            <a:extLst>
              <a:ext uri="{FF2B5EF4-FFF2-40B4-BE49-F238E27FC236}">
                <a16:creationId xmlns:a16="http://schemas.microsoft.com/office/drawing/2014/main" id="{69856AAF-0D38-BC6A-D9D3-77F1DD1716D3}"/>
              </a:ext>
            </a:extLst>
          </p:cNvPr>
          <p:cNvPicPr>
            <a:picLocks noGrp="1" noChangeAspect="1"/>
          </p:cNvPicPr>
          <p:nvPr>
            <p:ph type="pic" sz="quarter" idx="10"/>
          </p:nvPr>
        </p:nvPicPr>
        <p:blipFill>
          <a:blip r:embed="rId2"/>
          <a:srcRect t="12090" b="12090"/>
          <a:stretch/>
        </p:blipFill>
        <p:spPr/>
      </p:pic>
      <p:sp>
        <p:nvSpPr>
          <p:cNvPr id="6" name="Text Placeholder 5">
            <a:extLst>
              <a:ext uri="{FF2B5EF4-FFF2-40B4-BE49-F238E27FC236}">
                <a16:creationId xmlns:a16="http://schemas.microsoft.com/office/drawing/2014/main" id="{20A7F6D8-8163-D9BD-C6F2-2A5B2555F970}"/>
              </a:ext>
            </a:extLst>
          </p:cNvPr>
          <p:cNvSpPr>
            <a:spLocks noGrp="1"/>
          </p:cNvSpPr>
          <p:nvPr>
            <p:ph type="body" sz="quarter" idx="21"/>
          </p:nvPr>
        </p:nvSpPr>
        <p:spPr>
          <a:xfrm>
            <a:off x="4362228" y="274747"/>
            <a:ext cx="6673325" cy="4530541"/>
          </a:xfrm>
        </p:spPr>
        <p:txBody>
          <a:bodyPr/>
          <a:lstStyle/>
          <a:p>
            <a:pPr>
              <a:spcAft>
                <a:spcPts val="1200"/>
              </a:spcAft>
            </a:pPr>
            <a:r>
              <a:rPr lang="en-US" sz="2400" b="1" dirty="0">
                <a:solidFill>
                  <a:schemeClr val="bg1"/>
                </a:solidFill>
                <a:highlight>
                  <a:srgbClr val="459597"/>
                </a:highlight>
              </a:rPr>
              <a:t>Planning &amp; Legal Fees:</a:t>
            </a:r>
            <a:r>
              <a:rPr lang="en-US" sz="2400" dirty="0">
                <a:solidFill>
                  <a:schemeClr val="bg1"/>
                </a:solidFill>
                <a:highlight>
                  <a:srgbClr val="459597"/>
                </a:highlight>
              </a:rPr>
              <a:t> </a:t>
            </a:r>
            <a:r>
              <a:rPr lang="en-US" sz="2400" dirty="0"/>
              <a:t>Don’t forget permitting costs (planning permission, inspections, licenses). These can be a few thousand euros and should be included in the startup budget. </a:t>
            </a:r>
          </a:p>
          <a:p>
            <a:pPr>
              <a:spcAft>
                <a:spcPts val="1200"/>
              </a:spcAft>
            </a:pPr>
            <a:r>
              <a:rPr lang="en-US" sz="2400" b="1" dirty="0">
                <a:solidFill>
                  <a:srgbClr val="E96751"/>
                </a:solidFill>
              </a:rPr>
              <a:t>Example: </a:t>
            </a:r>
            <a:r>
              <a:rPr lang="en-US" sz="2400" dirty="0"/>
              <a:t>In Ireland and much of the EU, using land for short-term accommodations typically requires a </a:t>
            </a:r>
            <a:r>
              <a:rPr lang="en-US" sz="2400" dirty="0">
                <a:solidFill>
                  <a:srgbClr val="E96751"/>
                </a:solidFill>
                <a:hlinkClick r:id="rId3">
                  <a:extLst>
                    <a:ext uri="{A12FA001-AC4F-418D-AE19-62706E023703}">
                      <ahyp:hlinkClr xmlns:ahyp="http://schemas.microsoft.com/office/drawing/2018/hyperlinkcolor" val="tx"/>
                    </a:ext>
                  </a:extLst>
                </a:hlinkClick>
              </a:rPr>
              <a:t>change of use permission</a:t>
            </a:r>
            <a:r>
              <a:rPr lang="en-US" sz="2400" dirty="0"/>
              <a:t> and possibly a tourist accommodation license.</a:t>
            </a:r>
          </a:p>
          <a:p>
            <a:pPr>
              <a:spcAft>
                <a:spcPts val="1200"/>
              </a:spcAft>
            </a:pPr>
            <a:r>
              <a:rPr lang="en-US" sz="2400" b="1" dirty="0">
                <a:solidFill>
                  <a:schemeClr val="bg1"/>
                </a:solidFill>
                <a:highlight>
                  <a:srgbClr val="459597"/>
                </a:highlight>
              </a:rPr>
              <a:t>Infrastructure Setup: </a:t>
            </a:r>
            <a:r>
              <a:rPr lang="en-US" sz="2400" dirty="0"/>
              <a:t>Setting up utilities is often a significant cost. Running water, electricity, wastewater/septic systems, and access roads or parking can </a:t>
            </a:r>
            <a:r>
              <a:rPr lang="en-US" sz="2400" dirty="0">
                <a:solidFill>
                  <a:srgbClr val="E96751"/>
                </a:solidFill>
                <a:hlinkClick r:id="rId4">
                  <a:extLst>
                    <a:ext uri="{A12FA001-AC4F-418D-AE19-62706E023703}">
                      <ahyp:hlinkClr xmlns:ahyp="http://schemas.microsoft.com/office/drawing/2018/hyperlinkcolor" val="tx"/>
                    </a:ext>
                  </a:extLst>
                </a:hlinkClick>
              </a:rPr>
              <a:t>collectively cost tens of thousands</a:t>
            </a:r>
            <a:r>
              <a:rPr lang="en-US" sz="2400" dirty="0"/>
              <a:t>. </a:t>
            </a:r>
          </a:p>
          <a:p>
            <a:pPr>
              <a:spcAft>
                <a:spcPts val="1200"/>
              </a:spcAft>
            </a:pPr>
            <a:r>
              <a:rPr lang="en-US" sz="2400" dirty="0"/>
              <a:t>If your site is remote or off-grid, budget for alternatives (such as solar panels or boreholes) and factor those into upfront costs.</a:t>
            </a:r>
          </a:p>
          <a:p>
            <a:pPr>
              <a:spcAft>
                <a:spcPts val="1200"/>
              </a:spcAft>
            </a:pPr>
            <a:endParaRPr lang="en-US" sz="2400" dirty="0"/>
          </a:p>
          <a:p>
            <a:pPr>
              <a:spcAft>
                <a:spcPts val="1200"/>
              </a:spcAft>
            </a:pPr>
            <a:endParaRPr lang="en-US" sz="2400" dirty="0"/>
          </a:p>
          <a:p>
            <a:pPr>
              <a:spcAft>
                <a:spcPts val="1200"/>
              </a:spcAft>
            </a:pPr>
            <a:endParaRPr lang="en-IE" sz="2400" dirty="0"/>
          </a:p>
        </p:txBody>
      </p:sp>
      <p:sp>
        <p:nvSpPr>
          <p:cNvPr id="3" name="Text Placeholder 2">
            <a:extLst>
              <a:ext uri="{FF2B5EF4-FFF2-40B4-BE49-F238E27FC236}">
                <a16:creationId xmlns:a16="http://schemas.microsoft.com/office/drawing/2014/main" id="{E25AD05C-99EF-BDEB-83CD-76CD65AE2BDB}"/>
              </a:ext>
            </a:extLst>
          </p:cNvPr>
          <p:cNvSpPr>
            <a:spLocks noGrp="1"/>
          </p:cNvSpPr>
          <p:nvPr>
            <p:ph type="body" sz="quarter" idx="19"/>
          </p:nvPr>
        </p:nvSpPr>
        <p:spPr>
          <a:xfrm>
            <a:off x="697970" y="2540017"/>
            <a:ext cx="2810422" cy="385564"/>
          </a:xfrm>
        </p:spPr>
        <p:txBody>
          <a:bodyPr/>
          <a:lstStyle/>
          <a:p>
            <a:pPr algn="ctr"/>
            <a:r>
              <a:rPr lang="en-IE" sz="3000" dirty="0"/>
              <a:t>Start Up Costs &amp; Initial Budgeting</a:t>
            </a:r>
          </a:p>
        </p:txBody>
      </p:sp>
      <p:sp>
        <p:nvSpPr>
          <p:cNvPr id="11" name="TextBox 10">
            <a:extLst>
              <a:ext uri="{FF2B5EF4-FFF2-40B4-BE49-F238E27FC236}">
                <a16:creationId xmlns:a16="http://schemas.microsoft.com/office/drawing/2014/main" id="{8C342AA0-8381-6CD0-1E39-400712F4A464}"/>
              </a:ext>
            </a:extLst>
          </p:cNvPr>
          <p:cNvSpPr txBox="1"/>
          <p:nvPr/>
        </p:nvSpPr>
        <p:spPr>
          <a:xfrm>
            <a:off x="236281" y="3661387"/>
            <a:ext cx="3733800" cy="769441"/>
          </a:xfrm>
          <a:prstGeom prst="rect">
            <a:avLst/>
          </a:prstGeom>
          <a:noFill/>
        </p:spPr>
        <p:txBody>
          <a:bodyPr wrap="square">
            <a:spAutoFit/>
          </a:bodyPr>
          <a:lstStyle/>
          <a:p>
            <a:pPr algn="ctr">
              <a:lnSpc>
                <a:spcPct val="100000"/>
              </a:lnSpc>
            </a:pPr>
            <a:r>
              <a:rPr lang="en-US" sz="2200" dirty="0">
                <a:solidFill>
                  <a:schemeClr val="bg1"/>
                </a:solidFill>
              </a:rPr>
              <a:t>Location &amp; Scale Greatly Impact Costs</a:t>
            </a:r>
            <a:endParaRPr lang="en-IE" sz="2200" dirty="0">
              <a:solidFill>
                <a:schemeClr val="bg1"/>
              </a:solidFill>
            </a:endParaRPr>
          </a:p>
        </p:txBody>
      </p:sp>
      <p:grpSp>
        <p:nvGrpSpPr>
          <p:cNvPr id="2" name="Group 1">
            <a:extLst>
              <a:ext uri="{FF2B5EF4-FFF2-40B4-BE49-F238E27FC236}">
                <a16:creationId xmlns:a16="http://schemas.microsoft.com/office/drawing/2014/main" id="{8E18B0D7-5F24-A2EB-7D14-CF5CAE8F17CA}"/>
              </a:ext>
            </a:extLst>
          </p:cNvPr>
          <p:cNvGrpSpPr/>
          <p:nvPr/>
        </p:nvGrpSpPr>
        <p:grpSpPr>
          <a:xfrm>
            <a:off x="3446155" y="21197"/>
            <a:ext cx="720000" cy="861774"/>
            <a:chOff x="1016000" y="1024973"/>
            <a:chExt cx="1016000" cy="1216059"/>
          </a:xfrm>
        </p:grpSpPr>
        <p:sp>
          <p:nvSpPr>
            <p:cNvPr id="4" name="Oval 3">
              <a:extLst>
                <a:ext uri="{FF2B5EF4-FFF2-40B4-BE49-F238E27FC236}">
                  <a16:creationId xmlns:a16="http://schemas.microsoft.com/office/drawing/2014/main" id="{6EB6D2BF-4F18-C929-3172-D2A92557410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A79C968-BFE6-E372-F160-A095E51C26E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1356439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B6C2-9802-E6B5-748F-EDC0F624485D}"/>
            </a:ext>
          </a:extLst>
        </p:cNvPr>
        <p:cNvGrpSpPr/>
        <p:nvPr/>
      </p:nvGrpSpPr>
      <p:grpSpPr>
        <a:xfrm>
          <a:off x="0" y="0"/>
          <a:ext cx="0" cy="0"/>
          <a:chOff x="0" y="0"/>
          <a:chExt cx="0" cy="0"/>
        </a:xfrm>
      </p:grpSpPr>
      <p:pic>
        <p:nvPicPr>
          <p:cNvPr id="13" name="Picture Placeholder 12" descr="A person in a suit and helmet writing on a paper&#10;&#10;AI-generated content may be incorrect.">
            <a:extLst>
              <a:ext uri="{FF2B5EF4-FFF2-40B4-BE49-F238E27FC236}">
                <a16:creationId xmlns:a16="http://schemas.microsoft.com/office/drawing/2014/main" id="{5EE2FD1A-2171-BB5D-824E-6D3E0A0F9978}"/>
              </a:ext>
            </a:extLst>
          </p:cNvPr>
          <p:cNvPicPr>
            <a:picLocks noGrp="1" noChangeAspect="1"/>
          </p:cNvPicPr>
          <p:nvPr>
            <p:ph type="pic" sz="quarter" idx="10"/>
          </p:nvPr>
        </p:nvPicPr>
        <p:blipFill>
          <a:blip r:embed="rId2"/>
          <a:srcRect t="7352" b="7352"/>
          <a:stretch/>
        </p:blipFill>
        <p:spPr/>
      </p:pic>
      <p:sp>
        <p:nvSpPr>
          <p:cNvPr id="6" name="Text Placeholder 5">
            <a:extLst>
              <a:ext uri="{FF2B5EF4-FFF2-40B4-BE49-F238E27FC236}">
                <a16:creationId xmlns:a16="http://schemas.microsoft.com/office/drawing/2014/main" id="{216A7EC2-6D84-00CE-9F6D-631DDA1595DE}"/>
              </a:ext>
            </a:extLst>
          </p:cNvPr>
          <p:cNvSpPr>
            <a:spLocks noGrp="1"/>
          </p:cNvSpPr>
          <p:nvPr>
            <p:ph type="body" sz="quarter" idx="21"/>
          </p:nvPr>
        </p:nvSpPr>
        <p:spPr>
          <a:xfrm>
            <a:off x="4301562" y="387844"/>
            <a:ext cx="7221426" cy="4530541"/>
          </a:xfrm>
        </p:spPr>
        <p:txBody>
          <a:bodyPr/>
          <a:lstStyle/>
          <a:p>
            <a:pPr>
              <a:spcAft>
                <a:spcPts val="1200"/>
              </a:spcAft>
            </a:pPr>
            <a:r>
              <a:rPr lang="en-US" sz="2400" b="1" dirty="0">
                <a:solidFill>
                  <a:schemeClr val="bg1"/>
                </a:solidFill>
                <a:highlight>
                  <a:srgbClr val="459597"/>
                </a:highlight>
              </a:rPr>
              <a:t>Initial Operating Cash: </a:t>
            </a:r>
            <a:r>
              <a:rPr lang="en-US" sz="2400" dirty="0"/>
              <a:t>It’s wise to reserve some startup capital for the first few months of operations (for any unexpected expenses or simply to cover costs until revenue picks up).</a:t>
            </a:r>
          </a:p>
          <a:p>
            <a:pPr>
              <a:spcAft>
                <a:spcPts val="1200"/>
              </a:spcAft>
            </a:pPr>
            <a:r>
              <a:rPr lang="en-US" sz="2400" b="1" dirty="0">
                <a:solidFill>
                  <a:srgbClr val="E96751"/>
                </a:solidFill>
              </a:rPr>
              <a:t>Budget Tip:</a:t>
            </a:r>
            <a:r>
              <a:rPr lang="en-US" sz="2400" dirty="0">
                <a:solidFill>
                  <a:srgbClr val="E96751"/>
                </a:solidFill>
              </a:rPr>
              <a:t> </a:t>
            </a:r>
            <a:r>
              <a:rPr lang="en-US" sz="2400" i="1" dirty="0"/>
              <a:t>Use a simple spreadsheet to list all expected startup expenses. and use a </a:t>
            </a:r>
            <a:r>
              <a:rPr lang="en-US" sz="2400" b="1" i="1" dirty="0"/>
              <a:t>contingency</a:t>
            </a:r>
            <a:r>
              <a:rPr lang="en-US" sz="2400" i="1" dirty="0"/>
              <a:t> formula (e.g. 10% of total costs) to account for overruns.</a:t>
            </a:r>
            <a:r>
              <a:rPr lang="en-US" sz="2400" dirty="0"/>
              <a:t> </a:t>
            </a:r>
          </a:p>
          <a:p>
            <a:pPr>
              <a:spcAft>
                <a:spcPts val="1200"/>
              </a:spcAft>
            </a:pPr>
            <a:r>
              <a:rPr lang="en-US" sz="2400" dirty="0"/>
              <a:t>This ensures you have a realistic view of the cash needed before opening day. </a:t>
            </a:r>
          </a:p>
          <a:p>
            <a:pPr>
              <a:spcAft>
                <a:spcPts val="1200"/>
              </a:spcAft>
            </a:pPr>
            <a:r>
              <a:rPr lang="en-US" sz="2400" dirty="0">
                <a:solidFill>
                  <a:srgbClr val="E96751"/>
                </a:solidFill>
              </a:rPr>
              <a:t>An example </a:t>
            </a:r>
            <a:r>
              <a:rPr lang="en-US" sz="2400" dirty="0"/>
              <a:t>start-up budget for a 4-unit glamping is covered in the next slide. It is based on Irish price estimates. </a:t>
            </a:r>
          </a:p>
          <a:p>
            <a:pPr>
              <a:spcAft>
                <a:spcPts val="1200"/>
              </a:spcAft>
            </a:pPr>
            <a:endParaRPr lang="en-US" sz="2400" dirty="0"/>
          </a:p>
          <a:p>
            <a:pPr>
              <a:spcAft>
                <a:spcPts val="1200"/>
              </a:spcAft>
            </a:pPr>
            <a:endParaRPr lang="en-US" sz="2400" dirty="0"/>
          </a:p>
          <a:p>
            <a:pPr>
              <a:spcAft>
                <a:spcPts val="1200"/>
              </a:spcAft>
            </a:pPr>
            <a:endParaRPr lang="en-IE" sz="2400" dirty="0"/>
          </a:p>
        </p:txBody>
      </p:sp>
      <p:sp>
        <p:nvSpPr>
          <p:cNvPr id="3" name="Text Placeholder 2">
            <a:extLst>
              <a:ext uri="{FF2B5EF4-FFF2-40B4-BE49-F238E27FC236}">
                <a16:creationId xmlns:a16="http://schemas.microsoft.com/office/drawing/2014/main" id="{BBB4C29B-3AAC-71BC-56C2-00CB05479F91}"/>
              </a:ext>
            </a:extLst>
          </p:cNvPr>
          <p:cNvSpPr>
            <a:spLocks noGrp="1"/>
          </p:cNvSpPr>
          <p:nvPr>
            <p:ph type="body" sz="quarter" idx="19"/>
          </p:nvPr>
        </p:nvSpPr>
        <p:spPr>
          <a:xfrm>
            <a:off x="691820" y="2267551"/>
            <a:ext cx="2597067" cy="385564"/>
          </a:xfrm>
        </p:spPr>
        <p:txBody>
          <a:bodyPr/>
          <a:lstStyle/>
          <a:p>
            <a:pPr algn="ctr"/>
            <a:r>
              <a:rPr lang="en-IE" dirty="0"/>
              <a:t>Start Up Costs &amp; Budget</a:t>
            </a:r>
          </a:p>
        </p:txBody>
      </p:sp>
      <p:sp>
        <p:nvSpPr>
          <p:cNvPr id="15" name="Text Placeholder 1">
            <a:extLst>
              <a:ext uri="{FF2B5EF4-FFF2-40B4-BE49-F238E27FC236}">
                <a16:creationId xmlns:a16="http://schemas.microsoft.com/office/drawing/2014/main" id="{E340E3FC-131D-A4BE-B752-B2834633B0B5}"/>
              </a:ext>
            </a:extLst>
          </p:cNvPr>
          <p:cNvSpPr txBox="1">
            <a:spLocks/>
          </p:cNvSpPr>
          <p:nvPr/>
        </p:nvSpPr>
        <p:spPr>
          <a:xfrm>
            <a:off x="691820" y="3404691"/>
            <a:ext cx="2722604"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a:solidFill>
                  <a:schemeClr val="bg1"/>
                </a:solidFill>
              </a:rPr>
              <a:t>Don’t Overlook Initial Fees, Costs &amp; Early Expenses</a:t>
            </a:r>
            <a:endParaRPr lang="en-IE" sz="2600" dirty="0">
              <a:solidFill>
                <a:schemeClr val="bg1"/>
              </a:solidFill>
            </a:endParaRPr>
          </a:p>
        </p:txBody>
      </p:sp>
    </p:spTree>
    <p:extLst>
      <p:ext uri="{BB962C8B-B14F-4D97-AF65-F5344CB8AC3E}">
        <p14:creationId xmlns:p14="http://schemas.microsoft.com/office/powerpoint/2010/main" val="2646651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73E2-0BD5-C890-9650-DADEA51939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8BD910-3276-F7F4-9E3F-DBD520690B68}"/>
              </a:ext>
            </a:extLst>
          </p:cNvPr>
          <p:cNvSpPr>
            <a:spLocks noGrp="1"/>
          </p:cNvSpPr>
          <p:nvPr>
            <p:ph type="body" sz="quarter" idx="16"/>
          </p:nvPr>
        </p:nvSpPr>
        <p:spPr>
          <a:xfrm>
            <a:off x="591432" y="218309"/>
            <a:ext cx="10614687" cy="803654"/>
          </a:xfrm>
        </p:spPr>
        <p:txBody>
          <a:bodyPr/>
          <a:lstStyle/>
          <a:p>
            <a:pPr fontAlgn="base"/>
            <a:r>
              <a:rPr lang="en-IE" sz="3200" dirty="0"/>
              <a:t>Startup Costs &amp; Initial Budgeting </a:t>
            </a:r>
          </a:p>
          <a:p>
            <a:pPr fontAlgn="base"/>
            <a:r>
              <a:rPr lang="en-US" sz="2800" b="0" dirty="0">
                <a:solidFill>
                  <a:srgbClr val="E96751"/>
                </a:solidFill>
              </a:rPr>
              <a:t>Glamping 4 Pods (Ireland 2025)</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1BF4ED07-291A-FA49-8FA2-367BA95F68D2}"/>
              </a:ext>
            </a:extLst>
          </p:cNvPr>
          <p:cNvGraphicFramePr>
            <a:graphicFrameLocks noGrp="1"/>
          </p:cNvGraphicFramePr>
          <p:nvPr/>
        </p:nvGraphicFramePr>
        <p:xfrm>
          <a:off x="657410" y="1331778"/>
          <a:ext cx="11355296" cy="4853940"/>
        </p:xfrm>
        <a:graphic>
          <a:graphicData uri="http://schemas.openxmlformats.org/drawingml/2006/table">
            <a:tbl>
              <a:tblPr firstRow="1" bandRow="1">
                <a:tableStyleId>{5C22544A-7EE6-4342-B048-85BDC9FD1C3A}</a:tableStyleId>
              </a:tblPr>
              <a:tblGrid>
                <a:gridCol w="2704355">
                  <a:extLst>
                    <a:ext uri="{9D8B030D-6E8A-4147-A177-3AD203B41FA5}">
                      <a16:colId xmlns:a16="http://schemas.microsoft.com/office/drawing/2014/main" val="1315654808"/>
                    </a:ext>
                  </a:extLst>
                </a:gridCol>
                <a:gridCol w="5253318">
                  <a:extLst>
                    <a:ext uri="{9D8B030D-6E8A-4147-A177-3AD203B41FA5}">
                      <a16:colId xmlns:a16="http://schemas.microsoft.com/office/drawing/2014/main" val="2964838693"/>
                    </a:ext>
                  </a:extLst>
                </a:gridCol>
                <a:gridCol w="1589140">
                  <a:extLst>
                    <a:ext uri="{9D8B030D-6E8A-4147-A177-3AD203B41FA5}">
                      <a16:colId xmlns:a16="http://schemas.microsoft.com/office/drawing/2014/main" val="573140853"/>
                    </a:ext>
                  </a:extLst>
                </a:gridCol>
                <a:gridCol w="180848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Category</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Description</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Minimum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Maximum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Land Purchase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Buying suitable land for tourism use (zoning, access, drainage).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€120,000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Groundworks &amp; Infrastructure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panose="02020609040205080304" pitchFamily="49" charset="-128"/>
                          <a:cs typeface="Times New Roman" panose="02020603050405020304" pitchFamily="18" charset="0"/>
                        </a:rPr>
                        <a:t>Includes clearance, levelling, drainage, access road, gravel pads for pods.</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panose="02020609040205080304" pitchFamily="49" charset="-128"/>
                          <a:cs typeface="Times New Roman" panose="02020603050405020304" pitchFamily="18" charset="0"/>
                        </a:rPr>
                        <a:t>Foundations for 4 Pods</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panose="02020609040205080304" pitchFamily="49" charset="-128"/>
                          <a:cs typeface="Times New Roman" panose="02020603050405020304" pitchFamily="18" charset="0"/>
                        </a:rPr>
                        <a:t>Concrete pads or ground screws, depends on pod weight.</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€6,000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Utility &amp; Internet Connections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solidFill>
                            <a:srgbClr val="494949"/>
                          </a:solidFill>
                          <a:effectLst/>
                          <a:latin typeface="+mn-lt"/>
                          <a:ea typeface="MS Mincho" panose="02020609040205080304" pitchFamily="49" charset="-128"/>
                          <a:cs typeface="Times New Roman" panose="02020603050405020304" pitchFamily="18" charset="0"/>
                        </a:rPr>
                        <a:t>Electricity - l</a:t>
                      </a:r>
                      <a:r>
                        <a:rPr lang="en-US" sz="1800" kern="1200" dirty="0">
                          <a:solidFill>
                            <a:srgbClr val="494949"/>
                          </a:solidFill>
                          <a:effectLst/>
                          <a:latin typeface="+mn-lt"/>
                          <a:ea typeface="MS Mincho" panose="02020609040205080304" pitchFamily="49" charset="-128"/>
                          <a:cs typeface="Times New Roman" panose="02020603050405020304" pitchFamily="18" charset="0"/>
                        </a:rPr>
                        <a:t>ighting, Signage &amp; Site Cabling (low-voltage)</a:t>
                      </a:r>
                      <a:r>
                        <a:rPr lang="en-US" sz="1800" dirty="0">
                          <a:solidFill>
                            <a:srgbClr val="494949"/>
                          </a:solidFill>
                          <a:effectLst/>
                          <a:latin typeface="+mn-lt"/>
                          <a:ea typeface="MS Mincho" panose="02020609040205080304" pitchFamily="49" charset="-128"/>
                          <a:cs typeface="Times New Roman" panose="02020603050405020304" pitchFamily="18" charset="0"/>
                        </a:rPr>
                        <a:t>broadband (e.g. Starlink or </a:t>
                      </a:r>
                      <a:r>
                        <a:rPr lang="en-US" sz="1800" dirty="0" err="1">
                          <a:solidFill>
                            <a:srgbClr val="494949"/>
                          </a:solidFill>
                          <a:effectLst/>
                          <a:latin typeface="+mn-lt"/>
                          <a:ea typeface="MS Mincho" panose="02020609040205080304" pitchFamily="49" charset="-128"/>
                          <a:cs typeface="Times New Roman" panose="02020603050405020304" pitchFamily="18" charset="0"/>
                        </a:rPr>
                        <a:t>fibre</a:t>
                      </a:r>
                      <a:r>
                        <a:rPr lang="en-US" sz="1800" dirty="0">
                          <a:solidFill>
                            <a:srgbClr val="494949"/>
                          </a:solidFill>
                          <a:effectLst/>
                          <a:latin typeface="+mn-lt"/>
                          <a:ea typeface="MS Mincho" panose="02020609040205080304" pitchFamily="49" charset="-128"/>
                          <a:cs typeface="Times New Roman" panose="02020603050405020304" pitchFamily="18" charset="0"/>
                        </a:rPr>
                        <a:t>) setup. </a:t>
                      </a:r>
                      <a:r>
                        <a:rPr lang="en-US" sz="1800" kern="1200" dirty="0">
                          <a:solidFill>
                            <a:srgbClr val="494949"/>
                          </a:solidFill>
                          <a:effectLst/>
                          <a:latin typeface="+mn-lt"/>
                          <a:ea typeface="MS Mincho" panose="02020609040205080304" pitchFamily="49" charset="-128"/>
                          <a:cs typeface="Times New Roman" panose="02020603050405020304" pitchFamily="18" charset="0"/>
                        </a:rPr>
                        <a:t>Depends on distance to grid; includes trenching and safety systems</a:t>
                      </a:r>
                      <a:r>
                        <a:rPr lang="en-US" sz="1800" dirty="0"/>
                        <a:t>. </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panose="02020609040205080304" pitchFamily="49" charset="-128"/>
                          <a:cs typeface="Times New Roman" panose="02020603050405020304" pitchFamily="18" charset="0"/>
                        </a:rPr>
                        <a:t>Water Connection &amp; Plumbing Infrastructure</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t>Includes mains connection or well, water storage, and pipework.</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€4,000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€8,000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Septic System</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Septic tank or small-scale treatment plant; required per regulations.</a:t>
                      </a: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bl>
          </a:graphicData>
        </a:graphic>
      </p:graphicFrame>
      <p:sp>
        <p:nvSpPr>
          <p:cNvPr id="2" name="TextBox 1">
            <a:extLst>
              <a:ext uri="{FF2B5EF4-FFF2-40B4-BE49-F238E27FC236}">
                <a16:creationId xmlns:a16="http://schemas.microsoft.com/office/drawing/2014/main" id="{3493561B-F7E1-F88C-6DBD-79DF319A9697}"/>
              </a:ext>
            </a:extLst>
          </p:cNvPr>
          <p:cNvSpPr txBox="1"/>
          <p:nvPr/>
        </p:nvSpPr>
        <p:spPr>
          <a:xfrm>
            <a:off x="657410" y="6355976"/>
            <a:ext cx="2868944" cy="369332"/>
          </a:xfrm>
          <a:prstGeom prst="rect">
            <a:avLst/>
          </a:prstGeom>
          <a:noFill/>
        </p:spPr>
        <p:txBody>
          <a:bodyPr wrap="square" rtlCol="0">
            <a:spAutoFit/>
          </a:bodyPr>
          <a:lstStyle/>
          <a:p>
            <a:r>
              <a:rPr lang="en-IE" dirty="0">
                <a:solidFill>
                  <a:srgbClr val="E6533A"/>
                </a:solidFill>
              </a:rPr>
              <a:t>Continued to next slide:</a:t>
            </a:r>
          </a:p>
        </p:txBody>
      </p:sp>
    </p:spTree>
    <p:extLst>
      <p:ext uri="{BB962C8B-B14F-4D97-AF65-F5344CB8AC3E}">
        <p14:creationId xmlns:p14="http://schemas.microsoft.com/office/powerpoint/2010/main" val="2529206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3F5C9-DB7A-CF3A-C705-31E06C4ED74A}"/>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97B4F98-652A-EDF4-2454-CFE1C7DC3B38}"/>
              </a:ext>
            </a:extLst>
          </p:cNvPr>
          <p:cNvGraphicFramePr>
            <a:graphicFrameLocks noGrp="1"/>
          </p:cNvGraphicFramePr>
          <p:nvPr/>
        </p:nvGraphicFramePr>
        <p:xfrm>
          <a:off x="663150" y="109377"/>
          <a:ext cx="11355296" cy="5579618"/>
        </p:xfrm>
        <a:graphic>
          <a:graphicData uri="http://schemas.openxmlformats.org/drawingml/2006/table">
            <a:tbl>
              <a:tblPr firstRow="1" bandRow="1">
                <a:tableStyleId>{5C22544A-7EE6-4342-B048-85BDC9FD1C3A}</a:tableStyleId>
              </a:tblPr>
              <a:tblGrid>
                <a:gridCol w="2704355">
                  <a:extLst>
                    <a:ext uri="{9D8B030D-6E8A-4147-A177-3AD203B41FA5}">
                      <a16:colId xmlns:a16="http://schemas.microsoft.com/office/drawing/2014/main" val="1315654808"/>
                    </a:ext>
                  </a:extLst>
                </a:gridCol>
                <a:gridCol w="5253318">
                  <a:extLst>
                    <a:ext uri="{9D8B030D-6E8A-4147-A177-3AD203B41FA5}">
                      <a16:colId xmlns:a16="http://schemas.microsoft.com/office/drawing/2014/main" val="2964838693"/>
                    </a:ext>
                  </a:extLst>
                </a:gridCol>
                <a:gridCol w="1589140">
                  <a:extLst>
                    <a:ext uri="{9D8B030D-6E8A-4147-A177-3AD203B41FA5}">
                      <a16:colId xmlns:a16="http://schemas.microsoft.com/office/drawing/2014/main" val="573140853"/>
                    </a:ext>
                  </a:extLst>
                </a:gridCol>
                <a:gridCol w="180848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Category</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Description</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Minimum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Maximum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Solar Power</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Optional off-grid setup with panels, inverter, and battery bank.</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€12,000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5823375"/>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Permits / Planning Advice</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Planning application fees, ecological surveys, consultant support.</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€3,000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7323374"/>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Parking Access</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Gravel bays, turning areas, road surfacing, lighting for 4 pods.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€4,000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07473532"/>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Website / Booking System</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Domain, hosting, calendar syncing, payment systems (</a:t>
                      </a:r>
                      <a:r>
                        <a:rPr lang="en-US" sz="1800" dirty="0" err="1">
                          <a:solidFill>
                            <a:srgbClr val="494949"/>
                          </a:solidFill>
                          <a:effectLst/>
                          <a:latin typeface="+mn-lt"/>
                          <a:ea typeface="MS Mincho" panose="02020609040205080304" pitchFamily="49" charset="-128"/>
                          <a:cs typeface="Times New Roman" panose="02020603050405020304" pitchFamily="18" charset="0"/>
                        </a:rPr>
                        <a:t>Lodgify</a:t>
                      </a:r>
                      <a:r>
                        <a:rPr lang="en-US" sz="1800" dirty="0">
                          <a:solidFill>
                            <a:srgbClr val="494949"/>
                          </a:solidFill>
                          <a:effectLst/>
                          <a:latin typeface="+mn-lt"/>
                          <a:ea typeface="MS Mincho" panose="02020609040205080304" pitchFamily="49" charset="-128"/>
                          <a:cs typeface="Times New Roman" panose="02020603050405020304" pitchFamily="18" charset="0"/>
                        </a:rPr>
                        <a:t>/Wix).</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€1,200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87594481"/>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Insurance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Public liability, fire, contents and business interruption coverage.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13131980"/>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Marketing &amp; Branding</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Launch campaign, logo, signs, photography, social media setup.</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09908443"/>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Contingency Fund</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Recommended 10–15% budget for delays or unforeseen costs.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€10,000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906796694"/>
                  </a:ext>
                </a:extLst>
              </a:tr>
              <a:tr h="370840">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Total</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0" dirty="0">
                          <a:solidFill>
                            <a:schemeClr val="bg1"/>
                          </a:solidFill>
                          <a:effectLst/>
                          <a:latin typeface="+mn-lt"/>
                          <a:ea typeface="MS Mincho" panose="02020609040205080304" pitchFamily="49" charset="-128"/>
                          <a:cs typeface="Times New Roman" panose="02020603050405020304" pitchFamily="18" charset="0"/>
                        </a:rPr>
                        <a:t>Estimated overall cost range for full glamping setup.</a:t>
                      </a:r>
                      <a:endParaRPr lang="en-IE" sz="2000" b="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€128,700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€273,500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extLst>
                  <a:ext uri="{0D108BD9-81ED-4DB2-BD59-A6C34878D82A}">
                    <a16:rowId xmlns:a16="http://schemas.microsoft.com/office/drawing/2014/main" val="3812721185"/>
                  </a:ext>
                </a:extLst>
              </a:tr>
            </a:tbl>
          </a:graphicData>
        </a:graphic>
      </p:graphicFrame>
      <p:sp>
        <p:nvSpPr>
          <p:cNvPr id="6" name="TextBox 5">
            <a:extLst>
              <a:ext uri="{FF2B5EF4-FFF2-40B4-BE49-F238E27FC236}">
                <a16:creationId xmlns:a16="http://schemas.microsoft.com/office/drawing/2014/main" id="{A3138EC9-88F7-FCEB-3DFA-2358B9A9E859}"/>
              </a:ext>
            </a:extLst>
          </p:cNvPr>
          <p:cNvSpPr txBox="1"/>
          <p:nvPr/>
        </p:nvSpPr>
        <p:spPr>
          <a:xfrm>
            <a:off x="591432" y="6379291"/>
            <a:ext cx="6311152" cy="369332"/>
          </a:xfrm>
          <a:prstGeom prst="rect">
            <a:avLst/>
          </a:prstGeom>
          <a:noFill/>
        </p:spPr>
        <p:txBody>
          <a:bodyPr wrap="square" rtlCol="0">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How To Start, Set Up, And Build A Profitable Glamping Business</a:t>
            </a:r>
            <a:endParaRPr lang="en-IE" dirty="0">
              <a:solidFill>
                <a:srgbClr val="00B0F0"/>
              </a:solidFill>
            </a:endParaRPr>
          </a:p>
        </p:txBody>
      </p:sp>
      <p:sp>
        <p:nvSpPr>
          <p:cNvPr id="4" name="TextBox 3">
            <a:extLst>
              <a:ext uri="{FF2B5EF4-FFF2-40B4-BE49-F238E27FC236}">
                <a16:creationId xmlns:a16="http://schemas.microsoft.com/office/drawing/2014/main" id="{EC4C9500-0EF6-8F63-E238-9A099F3DCAA9}"/>
              </a:ext>
            </a:extLst>
          </p:cNvPr>
          <p:cNvSpPr txBox="1"/>
          <p:nvPr/>
        </p:nvSpPr>
        <p:spPr>
          <a:xfrm>
            <a:off x="591432" y="6009959"/>
            <a:ext cx="9601200" cy="369332"/>
          </a:xfrm>
          <a:prstGeom prst="rect">
            <a:avLst/>
          </a:prstGeom>
          <a:noFill/>
        </p:spPr>
        <p:txBody>
          <a:bodyPr wrap="square">
            <a:spAutoFit/>
          </a:bodyPr>
          <a:lstStyle/>
          <a:p>
            <a:r>
              <a:rPr lang="en-US" b="0" i="0" dirty="0">
                <a:solidFill>
                  <a:srgbClr val="00B0F0"/>
                </a:solidFill>
                <a:effectLst/>
              </a:rPr>
              <a:t>Use the </a:t>
            </a:r>
            <a:r>
              <a:rPr lang="en-US" b="0" i="0" u="none" strike="noStrike" dirty="0">
                <a:solidFill>
                  <a:srgbClr val="00B0F0"/>
                </a:solidFill>
                <a:effectLst/>
                <a:hlinkClick r:id="rId3">
                  <a:extLst>
                    <a:ext uri="{A12FA001-AC4F-418D-AE19-62706E023703}">
                      <ahyp:hlinkClr xmlns:ahyp="http://schemas.microsoft.com/office/drawing/2018/hyperlinkcolor" val="tx"/>
                    </a:ext>
                  </a:extLst>
                </a:hlinkClick>
              </a:rPr>
              <a:t>Crossover Lodge ROI Calculator</a:t>
            </a:r>
            <a:r>
              <a:rPr lang="en-US" b="0" i="0" dirty="0">
                <a:solidFill>
                  <a:srgbClr val="00B0F0"/>
                </a:solidFill>
                <a:effectLst/>
              </a:rPr>
              <a:t> to calculate your ROI.</a:t>
            </a:r>
            <a:endParaRPr lang="en-IE" dirty="0">
              <a:solidFill>
                <a:srgbClr val="00B0F0"/>
              </a:solidFill>
            </a:endParaRPr>
          </a:p>
        </p:txBody>
      </p:sp>
    </p:spTree>
    <p:extLst>
      <p:ext uri="{BB962C8B-B14F-4D97-AF65-F5344CB8AC3E}">
        <p14:creationId xmlns:p14="http://schemas.microsoft.com/office/powerpoint/2010/main" val="249645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86B064-639A-0F14-9FC8-D734F7C7C01C}"/>
              </a:ext>
            </a:extLst>
          </p:cNvPr>
          <p:cNvSpPr>
            <a:spLocks noGrp="1"/>
          </p:cNvSpPr>
          <p:nvPr>
            <p:ph type="body" sz="quarter" idx="14"/>
          </p:nvPr>
        </p:nvSpPr>
        <p:spPr>
          <a:xfrm>
            <a:off x="6735158" y="3893915"/>
            <a:ext cx="5188120" cy="689519"/>
          </a:xfrm>
        </p:spPr>
        <p:txBody>
          <a:bodyPr/>
          <a:lstStyle/>
          <a:p>
            <a:r>
              <a:rPr lang="en-US" b="0" dirty="0"/>
              <a:t>Through five key learning blocks, you'll break down the core financial pillars of your business: revenue sources, cost structures, cost per night, breakeven analysis, and profit strategies. By the end of this module, you’ll understand how to:</a:t>
            </a:r>
          </a:p>
          <a:p>
            <a:endParaRPr lang="en-US" b="0" dirty="0"/>
          </a:p>
          <a:p>
            <a:pPr marL="342900" indent="-342900">
              <a:buFont typeface="Arial" panose="020B0604020202020204" pitchFamily="34" charset="0"/>
              <a:buChar char="•"/>
            </a:pPr>
            <a:r>
              <a:rPr lang="en-US" b="0" dirty="0"/>
              <a:t>Identify where your </a:t>
            </a:r>
            <a:r>
              <a:rPr lang="en-US" dirty="0"/>
              <a:t>money comes from.</a:t>
            </a:r>
          </a:p>
          <a:p>
            <a:pPr marL="342900" indent="-342900">
              <a:buFont typeface="Arial" panose="020B0604020202020204" pitchFamily="34" charset="0"/>
              <a:buChar char="•"/>
            </a:pPr>
            <a:r>
              <a:rPr lang="en-US" b="0" dirty="0"/>
              <a:t>Know exactly what it </a:t>
            </a:r>
            <a:r>
              <a:rPr lang="en-US" dirty="0"/>
              <a:t>costs to host </a:t>
            </a:r>
            <a:r>
              <a:rPr lang="en-US" b="0" dirty="0"/>
              <a:t>a guest.</a:t>
            </a:r>
          </a:p>
          <a:p>
            <a:pPr marL="342900" indent="-342900">
              <a:buFont typeface="Arial" panose="020B0604020202020204" pitchFamily="34" charset="0"/>
              <a:buChar char="•"/>
            </a:pPr>
            <a:r>
              <a:rPr lang="en-US" b="0" dirty="0"/>
              <a:t>Avoid underpricing by calculating your </a:t>
            </a:r>
            <a:r>
              <a:rPr lang="en-US" dirty="0"/>
              <a:t>true nightly costs</a:t>
            </a:r>
            <a:r>
              <a:rPr lang="en-US" b="0" dirty="0"/>
              <a:t>.</a:t>
            </a:r>
          </a:p>
          <a:p>
            <a:pPr marL="342900" indent="-342900">
              <a:buFont typeface="Arial" panose="020B0604020202020204" pitchFamily="34" charset="0"/>
              <a:buChar char="•"/>
            </a:pPr>
            <a:r>
              <a:rPr lang="en-US" b="0" dirty="0"/>
              <a:t>Set meaningful pricing based on </a:t>
            </a:r>
            <a:r>
              <a:rPr lang="en-US" dirty="0"/>
              <a:t>break-even analysis </a:t>
            </a:r>
            <a:r>
              <a:rPr lang="en-US" b="0" dirty="0"/>
              <a:t>and </a:t>
            </a:r>
            <a:r>
              <a:rPr lang="en-US" dirty="0"/>
              <a:t>desired profit.</a:t>
            </a:r>
          </a:p>
          <a:p>
            <a:pPr marL="342900" indent="-342900">
              <a:buFont typeface="Arial" panose="020B0604020202020204" pitchFamily="34" charset="0"/>
              <a:buChar char="•"/>
            </a:pPr>
            <a:r>
              <a:rPr lang="en-US" b="0" dirty="0"/>
              <a:t>Choose a </a:t>
            </a:r>
            <a:r>
              <a:rPr lang="en-US" dirty="0"/>
              <a:t>pricing model </a:t>
            </a:r>
            <a:r>
              <a:rPr lang="en-US" b="0" dirty="0"/>
              <a:t>that reflects your values and business stage.</a:t>
            </a:r>
          </a:p>
          <a:p>
            <a:endParaRPr lang="en-US" b="0" dirty="0"/>
          </a:p>
          <a:p>
            <a:endParaRPr lang="en-IE" b="0" dirty="0"/>
          </a:p>
        </p:txBody>
      </p:sp>
      <p:sp>
        <p:nvSpPr>
          <p:cNvPr id="8" name="Text Placeholder 7">
            <a:extLst>
              <a:ext uri="{FF2B5EF4-FFF2-40B4-BE49-F238E27FC236}">
                <a16:creationId xmlns:a16="http://schemas.microsoft.com/office/drawing/2014/main" id="{E2290D88-CB1E-3E74-C105-09498621A6D7}"/>
              </a:ext>
            </a:extLst>
          </p:cNvPr>
          <p:cNvSpPr>
            <a:spLocks noGrp="1"/>
          </p:cNvSpPr>
          <p:nvPr>
            <p:ph type="body" sz="quarter" idx="28"/>
          </p:nvPr>
        </p:nvSpPr>
        <p:spPr>
          <a:xfrm>
            <a:off x="539853" y="1275237"/>
            <a:ext cx="5188120" cy="4671588"/>
          </a:xfrm>
        </p:spPr>
        <p:txBody>
          <a:bodyPr/>
          <a:lstStyle/>
          <a:p>
            <a:pPr marL="0" indent="0">
              <a:spcAft>
                <a:spcPts val="600"/>
              </a:spcAft>
            </a:pPr>
            <a:r>
              <a:rPr lang="en-US" dirty="0"/>
              <a:t>Understanding the financial mechanics behind your accommodation business is essential for making informed decisions and building long-term sustainability. </a:t>
            </a:r>
          </a:p>
          <a:p>
            <a:pPr marL="0" indent="0">
              <a:spcAft>
                <a:spcPts val="600"/>
              </a:spcAft>
            </a:pPr>
            <a:r>
              <a:rPr lang="en-US" dirty="0"/>
              <a:t>Sections 3 to 7 helps entrepreneurs and hosts uncover the “why” behind their numbers—not just to survive, but to thrive. </a:t>
            </a:r>
          </a:p>
          <a:p>
            <a:pPr marL="0" indent="0">
              <a:spcAft>
                <a:spcPts val="600"/>
              </a:spcAft>
            </a:pPr>
            <a:r>
              <a:rPr lang="en-US" dirty="0"/>
              <a:t>Whether you're running a glamping site, </a:t>
            </a:r>
            <a:r>
              <a:rPr lang="en-US" dirty="0" err="1"/>
              <a:t>farmstay</a:t>
            </a:r>
            <a:r>
              <a:rPr lang="en-US" dirty="0"/>
              <a:t>, eco-lodge, or short-term rental, this part of the module provides the tools to confidently set prices, calculate breakeven points, and create pricing strategies that align with your goals and guest value.</a:t>
            </a:r>
          </a:p>
          <a:p>
            <a:pPr marL="0" indent="0">
              <a:spcAft>
                <a:spcPts val="600"/>
              </a:spcAft>
            </a:pPr>
            <a:endParaRPr lang="en-IE" dirty="0"/>
          </a:p>
        </p:txBody>
      </p:sp>
      <p:sp>
        <p:nvSpPr>
          <p:cNvPr id="7" name="Text Placeholder 6">
            <a:extLst>
              <a:ext uri="{FF2B5EF4-FFF2-40B4-BE49-F238E27FC236}">
                <a16:creationId xmlns:a16="http://schemas.microsoft.com/office/drawing/2014/main" id="{44FFDA22-89CC-2DE2-BE6D-D015D595BA71}"/>
              </a:ext>
            </a:extLst>
          </p:cNvPr>
          <p:cNvSpPr>
            <a:spLocks noGrp="1"/>
          </p:cNvSpPr>
          <p:nvPr>
            <p:ph type="body" sz="quarter" idx="27"/>
          </p:nvPr>
        </p:nvSpPr>
        <p:spPr/>
        <p:txBody>
          <a:bodyPr/>
          <a:lstStyle/>
          <a:p>
            <a:r>
              <a:rPr lang="en-IE" dirty="0"/>
              <a:t>Financial Mechanics</a:t>
            </a:r>
          </a:p>
        </p:txBody>
      </p:sp>
      <p:sp>
        <p:nvSpPr>
          <p:cNvPr id="12" name="TextBox 11">
            <a:extLst>
              <a:ext uri="{FF2B5EF4-FFF2-40B4-BE49-F238E27FC236}">
                <a16:creationId xmlns:a16="http://schemas.microsoft.com/office/drawing/2014/main" id="{6F8CE864-C2FA-B1F0-BC41-25066AFFEF69}"/>
              </a:ext>
            </a:extLst>
          </p:cNvPr>
          <p:cNvSpPr txBox="1"/>
          <p:nvPr/>
        </p:nvSpPr>
        <p:spPr>
          <a:xfrm>
            <a:off x="6735158" y="519563"/>
            <a:ext cx="6105524" cy="584775"/>
          </a:xfrm>
          <a:prstGeom prst="rect">
            <a:avLst/>
          </a:prstGeom>
          <a:noFill/>
        </p:spPr>
        <p:txBody>
          <a:bodyPr wrap="square">
            <a:spAutoFit/>
          </a:bodyPr>
          <a:lstStyle/>
          <a:p>
            <a:r>
              <a:rPr lang="en-US" sz="3200" b="1" dirty="0">
                <a:solidFill>
                  <a:srgbClr val="E96751"/>
                </a:solidFill>
              </a:rPr>
              <a:t>Sections 3 to 7 </a:t>
            </a:r>
            <a:endParaRPr lang="en-IE" sz="3200" b="1" dirty="0">
              <a:solidFill>
                <a:srgbClr val="E96751"/>
              </a:solidFill>
            </a:endParaRPr>
          </a:p>
        </p:txBody>
      </p:sp>
    </p:spTree>
    <p:extLst>
      <p:ext uri="{BB962C8B-B14F-4D97-AF65-F5344CB8AC3E}">
        <p14:creationId xmlns:p14="http://schemas.microsoft.com/office/powerpoint/2010/main" val="1594373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265B36-5BAE-3539-7184-237D3A9545A8}"/>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56532DCB-EF80-37A1-22B7-B9E946C26904}"/>
              </a:ext>
            </a:extLst>
          </p:cNvPr>
          <p:cNvGraphicFramePr>
            <a:graphicFrameLocks noGrp="1"/>
          </p:cNvGraphicFramePr>
          <p:nvPr>
            <p:extLst>
              <p:ext uri="{D42A27DB-BD31-4B8C-83A1-F6EECF244321}">
                <p14:modId xmlns:p14="http://schemas.microsoft.com/office/powerpoint/2010/main" val="2610758944"/>
              </p:ext>
            </p:extLst>
          </p:nvPr>
        </p:nvGraphicFramePr>
        <p:xfrm>
          <a:off x="238125" y="869296"/>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rgbClr val="E96751"/>
                          </a:solidFill>
                        </a:rPr>
                        <a:t>You start with calculating what you 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You must know what </a:t>
                      </a:r>
                      <a:r>
                        <a:rPr lang="en-US" sz="1900" b="1" dirty="0">
                          <a:solidFill>
                            <a:srgbClr val="595959"/>
                          </a:solidFill>
                        </a:rPr>
                        <a:t>you're earning </a:t>
                      </a:r>
                      <a:r>
                        <a:rPr lang="en-US" sz="1900" dirty="0">
                          <a:solidFill>
                            <a:srgbClr val="595959"/>
                          </a:solidFill>
                        </a:rPr>
                        <a:t>(primary and secondary income sources) and how many </a:t>
                      </a:r>
                      <a:r>
                        <a:rPr lang="en-US" sz="1900" b="1" dirty="0">
                          <a:solidFill>
                            <a:srgbClr val="595959"/>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rgbClr val="E96751"/>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Without knowing your </a:t>
                      </a:r>
                      <a:r>
                        <a:rPr lang="en-US" sz="1900" b="1" dirty="0">
                          <a:solidFill>
                            <a:srgbClr val="595959"/>
                          </a:solidFill>
                        </a:rPr>
                        <a:t>fixed and variable costs, </a:t>
                      </a:r>
                      <a:r>
                        <a:rPr lang="en-US" sz="1900" dirty="0">
                          <a:solidFill>
                            <a:srgbClr val="595959"/>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chemeClr val="bg1"/>
                          </a:solidFill>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Helps establish your </a:t>
                      </a:r>
                      <a:r>
                        <a:rPr lang="en-US" sz="1900" b="1" dirty="0">
                          <a:solidFill>
                            <a:srgbClr val="595959"/>
                          </a:solidFill>
                        </a:rPr>
                        <a:t>minimum charge </a:t>
                      </a:r>
                      <a:r>
                        <a:rPr lang="en-US" sz="1900" dirty="0">
                          <a:solidFill>
                            <a:srgbClr val="595959"/>
                          </a:solidFill>
                        </a:rPr>
                        <a:t>to break even. You calculate the </a:t>
                      </a:r>
                      <a:r>
                        <a:rPr lang="en-US" sz="1900" b="1" dirty="0">
                          <a:solidFill>
                            <a:srgbClr val="595959"/>
                          </a:solidFill>
                        </a:rPr>
                        <a:t>cost per night </a:t>
                      </a:r>
                      <a:r>
                        <a:rPr lang="en-US" sz="1900" dirty="0">
                          <a:solidFill>
                            <a:srgbClr val="595959"/>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Tells you how to </a:t>
                      </a:r>
                      <a:r>
                        <a:rPr lang="en-US" sz="1900" b="1" dirty="0">
                          <a:solidFill>
                            <a:srgbClr val="595959"/>
                          </a:solidFill>
                        </a:rPr>
                        <a:t>stop losing money</a:t>
                      </a:r>
                      <a:r>
                        <a:rPr lang="en-US" sz="1900" dirty="0">
                          <a:solidFill>
                            <a:srgbClr val="595959"/>
                          </a:solidFill>
                        </a:rPr>
                        <a:t>. Once costs are known, calculate how many </a:t>
                      </a:r>
                      <a:r>
                        <a:rPr lang="en-US" sz="1900" b="1" dirty="0">
                          <a:solidFill>
                            <a:srgbClr val="595959"/>
                          </a:solidFill>
                        </a:rPr>
                        <a:t>bookings are needed to break even</a:t>
                      </a:r>
                      <a:r>
                        <a:rPr lang="en-US" sz="1900" dirty="0">
                          <a:solidFill>
                            <a:srgbClr val="595959"/>
                          </a:solidFill>
                        </a:rPr>
                        <a:t>. Ensure achievable pricing with </a:t>
                      </a:r>
                      <a:r>
                        <a:rPr lang="en-US" sz="1900" b="1" dirty="0">
                          <a:solidFill>
                            <a:srgbClr val="595959"/>
                          </a:solidFill>
                        </a:rPr>
                        <a:t>realistic bookings targets</a:t>
                      </a:r>
                      <a:r>
                        <a:rPr lang="en-US" sz="1900" dirty="0">
                          <a:solidFill>
                            <a:srgbClr val="595959"/>
                          </a:solidFill>
                        </a:rPr>
                        <a:t> and </a:t>
                      </a:r>
                      <a:r>
                        <a:rPr lang="en-US" sz="1900" b="1" dirty="0">
                          <a:solidFill>
                            <a:srgbClr val="595959"/>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Then choose a pricing strategy aligned with your goals</a:t>
                      </a:r>
                    </a:p>
                    <a:p>
                      <a:pPr>
                        <a:buNone/>
                      </a:pPr>
                      <a:r>
                        <a:rPr lang="en-US" sz="1900" dirty="0">
                          <a:solidFill>
                            <a:srgbClr val="595959"/>
                          </a:solidFill>
                        </a:rPr>
                        <a:t>With all the above in place, you can confidently </a:t>
                      </a:r>
                      <a:r>
                        <a:rPr lang="en-US" sz="1900" b="1" dirty="0">
                          <a:solidFill>
                            <a:srgbClr val="595959"/>
                          </a:solidFill>
                        </a:rPr>
                        <a:t>set pricing </a:t>
                      </a:r>
                      <a:r>
                        <a:rPr lang="en-US" sz="1900" dirty="0">
                          <a:solidFill>
                            <a:srgbClr val="595959"/>
                          </a:solidFill>
                        </a:rPr>
                        <a:t>and set </a:t>
                      </a:r>
                      <a:r>
                        <a:rPr lang="en-US" sz="1900" b="1" dirty="0">
                          <a:solidFill>
                            <a:srgbClr val="595959"/>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Tree>
    <p:extLst>
      <p:ext uri="{BB962C8B-B14F-4D97-AF65-F5344CB8AC3E}">
        <p14:creationId xmlns:p14="http://schemas.microsoft.com/office/powerpoint/2010/main" val="223145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7888941" y="1843806"/>
            <a:ext cx="3954106" cy="870198"/>
          </a:xfrm>
        </p:spPr>
        <p:txBody>
          <a:bodyPr/>
          <a:lstStyle/>
          <a:p>
            <a:pPr algn="r">
              <a:spcAft>
                <a:spcPts val="600"/>
              </a:spcAft>
            </a:pPr>
            <a:r>
              <a:rPr lang="en-US" dirty="0">
                <a:solidFill>
                  <a:schemeClr val="bg1">
                    <a:lumMod val="95000"/>
                  </a:schemeClr>
                </a:solidFill>
              </a:rPr>
              <a:t>Making It Viable – </a:t>
            </a:r>
            <a:r>
              <a:rPr lang="en-US" b="0" dirty="0">
                <a:solidFill>
                  <a:schemeClr val="bg1">
                    <a:lumMod val="95000"/>
                  </a:schemeClr>
                </a:solidFill>
              </a:rPr>
              <a:t>Pricing, Planning &amp; Long-Term Financial Health</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376759" y="1131491"/>
            <a:ext cx="2466288" cy="319777"/>
          </a:xfr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dirty="0"/>
              <a:t>Module 8</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sz="2800" b="1" dirty="0">
                <a:solidFill>
                  <a:srgbClr val="E96751"/>
                </a:solidFill>
              </a:rPr>
              <a:t>Overview: </a:t>
            </a:r>
            <a:r>
              <a:rPr lang="en-US" dirty="0"/>
              <a:t>Financial success in alternative tourism accommodation doesn’t happen by chance—it’s built on informed planning, smart pricing, and long-term sustainability. This module guides you through the key pillars of financial management, from choosing the right business model and understanding your costs, to pricing strategically, tracking performance, and planning for seasonal changes and future risks. Whether you're just starting out or refining an existing business, these 11 sections will help you build a financially viable, resilient, and values-aligned accommodation offer.</a:t>
            </a:r>
            <a:endParaRPr lang="en-US" dirty="0">
              <a:solidFill>
                <a:srgbClr val="414141"/>
              </a:solidFill>
            </a:endParaRPr>
          </a:p>
        </p:txBody>
      </p:sp>
      <p:sp>
        <p:nvSpPr>
          <p:cNvPr id="8" name="Text Placeholder 7">
            <a:extLst>
              <a:ext uri="{FF2B5EF4-FFF2-40B4-BE49-F238E27FC236}">
                <a16:creationId xmlns:a16="http://schemas.microsoft.com/office/drawing/2014/main" id="{6C82F794-9C55-46A9-7014-D14C78B36667}"/>
              </a:ext>
            </a:extLst>
          </p:cNvPr>
          <p:cNvSpPr>
            <a:spLocks noGrp="1"/>
          </p:cNvSpPr>
          <p:nvPr>
            <p:ph type="body" sz="quarter" idx="66"/>
          </p:nvPr>
        </p:nvSpPr>
        <p:spPr/>
        <p:txBody>
          <a:bodyPr/>
          <a:lstStyle/>
          <a:p>
            <a:r>
              <a:rPr lang="en-GB" dirty="0"/>
              <a:t>Photo Credit: :</a:t>
            </a: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pic>
        <p:nvPicPr>
          <p:cNvPr id="10" name="Picture Placeholder 9" descr="A hand putting money into a box&#10;&#10;AI-generated content may be incorrect.">
            <a:extLst>
              <a:ext uri="{FF2B5EF4-FFF2-40B4-BE49-F238E27FC236}">
                <a16:creationId xmlns:a16="http://schemas.microsoft.com/office/drawing/2014/main" id="{B5A7023A-A006-D53D-BA8C-558F292E2CE9}"/>
              </a:ext>
            </a:extLst>
          </p:cNvPr>
          <p:cNvPicPr>
            <a:picLocks noGrp="1" noChangeAspect="1"/>
          </p:cNvPicPr>
          <p:nvPr>
            <p:ph type="pic" sz="quarter" idx="22"/>
          </p:nvPr>
        </p:nvPicPr>
        <p:blipFill>
          <a:blip r:embed="rId2"/>
          <a:srcRect t="8661" b="8661"/>
          <a:stretch>
            <a:fillRect/>
          </a:stretch>
        </p:blipFill>
        <p:spPr>
          <a:xfrm>
            <a:off x="1" y="148453"/>
            <a:ext cx="6777318" cy="3738500"/>
          </a:xfrm>
        </p:spPr>
      </p:pic>
    </p:spTree>
    <p:extLst>
      <p:ext uri="{BB962C8B-B14F-4D97-AF65-F5344CB8AC3E}">
        <p14:creationId xmlns:p14="http://schemas.microsoft.com/office/powerpoint/2010/main" val="3270870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9A1FA-68BE-F318-AD9D-A0C17B93D3C9}"/>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91822C1E-E7B7-591B-CF3B-0A475AA08185}"/>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A1E1FC3A-6913-8FAE-4C75-4C0D9B13CC5D}"/>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3053E583-4853-A027-137C-92E04DE11ABF}"/>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Laying the Financial Foundations for a Viable Accommodation Business</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6AAD9128-A545-5F09-587A-644F2C2ADE6B}"/>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62D9AE25-CEE0-D016-69BF-69FD0667D1E8}"/>
              </a:ext>
            </a:extLst>
          </p:cNvPr>
          <p:cNvSpPr txBox="1"/>
          <p:nvPr/>
        </p:nvSpPr>
        <p:spPr>
          <a:xfrm>
            <a:off x="7915838" y="2232022"/>
            <a:ext cx="3868711" cy="1522020"/>
          </a:xfrm>
          <a:prstGeom prst="rect">
            <a:avLst/>
          </a:prstGeom>
          <a:noFill/>
        </p:spPr>
        <p:txBody>
          <a:bodyPr wrap="square" rtlCol="0">
            <a:spAutoFit/>
          </a:bodyPr>
          <a:lstStyle/>
          <a:p>
            <a:r>
              <a:rPr lang="en-US" sz="2400" dirty="0">
                <a:solidFill>
                  <a:srgbClr val="494949"/>
                </a:solidFill>
              </a:rPr>
              <a:t>Understanding Your Revenue &amp; Letting Capacity</a:t>
            </a: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814FF989-5396-4F14-373F-36E6D034D791}"/>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084A30F8-092F-CDAE-3BBB-232BEEAB8C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8F527F23-4AC0-D9E3-5E10-0E4A3ED3FA39}"/>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F06266E2-6BDA-A716-31F8-4BB98DBF8BB1}"/>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AACBD359-B6ED-6A9B-F198-E3B3F155ED3A}"/>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55104EA7-51F5-258E-869E-F8F687B51106}"/>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4301B79B-A177-387C-0F02-86DB10274A2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A51241FA-630E-5008-504F-2DF60784E4B2}"/>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25B8EA7A-164C-4C7D-ADBB-BD0F6F24FBF4}"/>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ED03D27A-5F82-59DB-D91A-5361F3DD68B0}"/>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47A08D26-D9E7-7942-F5E4-B9C867CB2A17}"/>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095FA174-77F9-4A51-6537-D70FCBEAB79F}"/>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973020F8-E463-089D-761E-753800D54956}"/>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24C66F98-B057-BE1C-03C1-381D4EFF2806}"/>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1159538F-224B-F14A-65E9-80E1DB004A23}"/>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24EC9B96-D83B-2B05-3F20-E793D8D091A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5E13AE92-BB26-FFF7-73CC-73B1542E08E8}"/>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9EBE4172-6338-338E-1E61-89C63A907448}"/>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57CE2C8-A554-D5EF-083B-AA3759587B5C}"/>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00D0BED0-CBEF-54BC-ABC9-24B537ED2D97}"/>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BEF8942F-488F-A613-6B46-005ACEA0694B}"/>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22C25CC9-9551-1C8D-4293-8E223A61EAA7}"/>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F63BC78D-4BDA-43E7-0AF2-D452FFA779F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B1CE35C9-3E85-58A8-A51E-FAF411C68015}"/>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C9B5E7AB-3E6E-7454-35B6-8DB1186AA123}"/>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7A153334-17EF-02A9-DA5C-7A6EF0FA82B9}"/>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08CE8FC1-CF66-76C9-A3FD-76BFBA2C7B03}"/>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80040F79-A503-86CB-51CC-8587D5AE0A1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9EBE4F58-8B62-C5C0-B371-0BC348419521}"/>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3DDF7CB9-23A0-67EF-8927-FB092F1817A8}"/>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45AA2842-9723-29BA-07CA-3F58AFC3636A}"/>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37C24088-E8F3-CCAC-D18C-797E4B4496FD}"/>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C15B735D-42AB-B58B-6A4D-CA04E2B0D892}"/>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2D00F28F-1B0E-CEA3-343F-4D7897165823}"/>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652B8533-7EF7-F195-A64B-2F39816D339D}"/>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253202A1-5699-B41F-014E-C12043C1461D}"/>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75D740A9-6138-E360-B3A1-5CEF2852FDED}"/>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1D0DE52C-DFF4-2BB8-6270-AAF6F34AACB0}"/>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7C94ED3C-A4D1-E6B3-06CC-E188E804409C}"/>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4C042099-3E31-DB7F-8D8A-FCEB4F13A0B4}"/>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DFED80F2-65BD-6812-8A9E-93CD0B99047F}"/>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2CB8FACE-1AB5-0BC2-64F6-5E1FACF81886}"/>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82304EF3-1FE1-706F-3A4D-1A16A8E5F071}"/>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BE73C385-0683-A6AF-AB6F-12FB0E042A83}"/>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CD2F7CB-52B8-EC2D-77A9-3CF1D4949AC0}"/>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78EBAC58-F68B-0FE0-0CF5-8152AAF87BBC}"/>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385753DB-9B83-DF7A-FD43-B519AF2EAF6D}"/>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899BAD51-BB19-480B-9E23-E0AAE57AF11B}"/>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7D4CA89C-59F1-8CDE-BDDD-6073BD66576A}"/>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ACD4948-A7F3-1501-1411-33B6B0E12712}"/>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D766440C-7990-8189-3E4C-95457E5A1FA0}"/>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F95CF9BE-5755-C451-F55E-DC5E5ED97C2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1D286C5F-15A7-E830-A2CD-1F6ED91D5F36}"/>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776EFFD5-45B6-1EFF-DDE7-E749B245DBA7}"/>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A3285DB7-B652-1CF2-E28E-64C4347B42D2}"/>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6256068E-7199-0F49-EF21-9F3B561DCCDA}"/>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F5963AC5-6018-71D4-E0FF-F2F731A41456}"/>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839431C5-13F2-7D98-6864-98F74B4D8A28}"/>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B0D37681-7246-635B-FA0F-62258B435BBA}"/>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B6692B37-AD1B-23F0-C17C-FCAB96A3F9A8}"/>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53CB98B5-AB2F-C0D8-68D2-FCE4F3D62F06}"/>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3973E470-F21D-5757-3A75-FEA4327C73DC}"/>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6C344BBF-6058-762A-DA6F-0FB19DB4F557}"/>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5B8F2CA1-57F6-028F-5214-AD6A32F94738}"/>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E1C3193A-A2A3-8692-083D-C5CE03746BAE}"/>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27C509D6-CE07-1A63-CFFF-64244247052D}"/>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84F38E84-4F0E-E595-23E2-86BB45E03DD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36BCB368-0166-314B-194B-A461C0E48EFA}"/>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896AE1E4-F2E9-1BC4-04ED-5BD99C95B949}"/>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BE7FF30B-E2DA-04C9-41BB-A2988ECEB643}"/>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FAE1BC10-12BF-9749-A6DE-F4BAA49F2DD3}"/>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4C8343B8-385D-703A-3668-B15FCCA4F9CE}"/>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BDE2899F-ACBA-D4F8-42EB-A61181CA506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04F35D11-EAF6-C977-C316-6CA9F3E7B5D3}"/>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ECFB17A8-B755-52E5-D0FA-F1444F2EE5B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9CE9F7B4-6FFD-03CF-BB68-A4B372E77CAF}"/>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1167142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27D57-50DD-128B-B944-E53B03E0E3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E513C5-E264-3D08-E214-8A50FA84DEA6}"/>
              </a:ext>
            </a:extLst>
          </p:cNvPr>
          <p:cNvSpPr>
            <a:spLocks noGrp="1"/>
          </p:cNvSpPr>
          <p:nvPr>
            <p:ph type="body" sz="quarter" idx="16"/>
          </p:nvPr>
        </p:nvSpPr>
        <p:spPr>
          <a:xfrm>
            <a:off x="573015" y="1144469"/>
            <a:ext cx="10685535" cy="3066422"/>
          </a:xfrm>
        </p:spPr>
        <p:txBody>
          <a:bodyPr>
            <a:noAutofit/>
          </a:bodyPr>
          <a:lstStyle/>
          <a:p>
            <a:pPr>
              <a:spcAft>
                <a:spcPts val="1200"/>
              </a:spcAft>
            </a:pPr>
            <a:r>
              <a:rPr lang="en-US" sz="2200" dirty="0">
                <a:solidFill>
                  <a:srgbClr val="595959"/>
                </a:solidFill>
              </a:rPr>
              <a:t>Every successful alternative accommodation business—whether it’s a glamping pod or eco-retreat —requires more than just a good location or creative design. It needs a solid financial foundation. These first three sections guide you through the essentials of financial thinking: understanding the role of financial management, selecting a model that aligns with your goals and means, and identifying all potential revenue sources. By building clarity around how your business is structured and where your income will come from, you’ll be better prepared to plan strategically, price confidently, and adapt to future challenges. This is your roadmap to understanding what’s viable, sustainable, and profitable from the start.</a:t>
            </a:r>
          </a:p>
          <a:p>
            <a:pPr>
              <a:spcAft>
                <a:spcPts val="1200"/>
              </a:spcAft>
            </a:pPr>
            <a:r>
              <a:rPr lang="en-US" sz="2400" b="1" dirty="0">
                <a:solidFill>
                  <a:srgbClr val="E96751"/>
                </a:solidFill>
              </a:rPr>
              <a:t>Section 1: </a:t>
            </a:r>
            <a:r>
              <a:rPr lang="en-US" sz="2400" b="1" dirty="0">
                <a:solidFill>
                  <a:srgbClr val="459597"/>
                </a:solidFill>
              </a:rPr>
              <a:t>Introduction to Financial Management &amp; Viability</a:t>
            </a:r>
          </a:p>
          <a:p>
            <a:pPr marL="342900" indent="-342900">
              <a:spcAft>
                <a:spcPts val="1200"/>
              </a:spcAft>
              <a:buFont typeface="Arial" panose="020B0604020202020204" pitchFamily="34" charset="0"/>
              <a:buChar char="•"/>
            </a:pPr>
            <a:r>
              <a:rPr lang="en-US" sz="2000" i="1" dirty="0">
                <a:solidFill>
                  <a:srgbClr val="E96751"/>
                </a:solidFill>
              </a:rPr>
              <a:t>What does </a:t>
            </a:r>
            <a:r>
              <a:rPr lang="en-US" sz="2000" b="1" i="1" dirty="0">
                <a:solidFill>
                  <a:srgbClr val="E96751"/>
                </a:solidFill>
              </a:rPr>
              <a:t>financial management </a:t>
            </a:r>
            <a:r>
              <a:rPr lang="en-US" sz="2000" i="1" dirty="0">
                <a:solidFill>
                  <a:srgbClr val="E96751"/>
                </a:solidFill>
              </a:rPr>
              <a:t>mean for my alternative tourism accommodation business? Why is it so important?</a:t>
            </a:r>
          </a:p>
          <a:p>
            <a:r>
              <a:rPr lang="en-US" sz="2200" b="1" dirty="0">
                <a:solidFill>
                  <a:srgbClr val="595959"/>
                </a:solidFill>
              </a:rPr>
              <a:t>Objective:</a:t>
            </a:r>
            <a:r>
              <a:rPr lang="en-US" sz="2200" dirty="0">
                <a:solidFill>
                  <a:srgbClr val="595959"/>
                </a:solidFill>
              </a:rPr>
              <a:t> To build a foundational understanding of how financial management supports sustainable, informed business decisions. </a:t>
            </a:r>
          </a:p>
          <a:p>
            <a:r>
              <a:rPr lang="en-US" sz="2200" dirty="0">
                <a:solidFill>
                  <a:srgbClr val="595959"/>
                </a:solidFill>
              </a:rPr>
              <a:t>The final section will cover how to ensure viability and financial sustainability.</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E2EBE5E5-9AFC-30F2-3E1D-FC45A5C2F1A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B0BF22FB-666C-39E1-1154-BBEF98EE2074}"/>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96CA9954-B539-7D05-088E-282F3D156DC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1 – 3 </a:t>
            </a:r>
            <a:r>
              <a:rPr lang="en-US" sz="3000" dirty="0"/>
              <a:t>Laying the Financial Foundations for a Viable Accommodation Business</a:t>
            </a:r>
          </a:p>
        </p:txBody>
      </p:sp>
    </p:spTree>
    <p:extLst>
      <p:ext uri="{BB962C8B-B14F-4D97-AF65-F5344CB8AC3E}">
        <p14:creationId xmlns:p14="http://schemas.microsoft.com/office/powerpoint/2010/main" val="1212989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7850-7C58-3401-64A3-8CE463BC19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DC6900-CB7F-FB29-17D0-DC6378C0BB28}"/>
              </a:ext>
            </a:extLst>
          </p:cNvPr>
          <p:cNvSpPr>
            <a:spLocks noGrp="1"/>
          </p:cNvSpPr>
          <p:nvPr>
            <p:ph type="body" sz="quarter" idx="16"/>
          </p:nvPr>
        </p:nvSpPr>
        <p:spPr>
          <a:xfrm>
            <a:off x="573015" y="1356327"/>
            <a:ext cx="9961635" cy="3066422"/>
          </a:xfrm>
        </p:spPr>
        <p:txBody>
          <a:bodyPr>
            <a:noAutofit/>
          </a:bodyPr>
          <a:lstStyle/>
          <a:p>
            <a:pPr>
              <a:spcAft>
                <a:spcPts val="1200"/>
              </a:spcAft>
            </a:pPr>
            <a:r>
              <a:rPr lang="en-US" sz="2400" b="1" dirty="0">
                <a:solidFill>
                  <a:srgbClr val="E96751"/>
                </a:solidFill>
              </a:rPr>
              <a:t>Section 2: </a:t>
            </a:r>
            <a:r>
              <a:rPr lang="en-US" sz="2400" b="1" dirty="0">
                <a:solidFill>
                  <a:srgbClr val="459597"/>
                </a:solidFill>
              </a:rPr>
              <a:t>Select Your Business Model</a:t>
            </a:r>
          </a:p>
          <a:p>
            <a:pPr marL="342900" indent="-342900">
              <a:spcAft>
                <a:spcPts val="1200"/>
              </a:spcAft>
              <a:buFont typeface="Arial" panose="020B0604020202020204" pitchFamily="34" charset="0"/>
              <a:buChar char="•"/>
            </a:pPr>
            <a:r>
              <a:rPr lang="en-US" sz="2200" i="1" dirty="0">
                <a:solidFill>
                  <a:srgbClr val="E96751"/>
                </a:solidFill>
              </a:rPr>
              <a:t>What </a:t>
            </a:r>
            <a:r>
              <a:rPr lang="en-US" sz="2200" b="1" i="1" dirty="0">
                <a:solidFill>
                  <a:srgbClr val="E96751"/>
                </a:solidFill>
              </a:rPr>
              <a:t>type of business </a:t>
            </a:r>
            <a:r>
              <a:rPr lang="en-US" sz="2200" i="1" dirty="0">
                <a:solidFill>
                  <a:srgbClr val="E96751"/>
                </a:solidFill>
              </a:rPr>
              <a:t>or alternative accommodation </a:t>
            </a:r>
            <a:r>
              <a:rPr lang="en-US" sz="2200" b="1" i="1" dirty="0">
                <a:solidFill>
                  <a:srgbClr val="E96751"/>
                </a:solidFill>
              </a:rPr>
              <a:t>model</a:t>
            </a:r>
            <a:r>
              <a:rPr lang="en-US" sz="2200" i="1" dirty="0">
                <a:solidFill>
                  <a:srgbClr val="E96751"/>
                </a:solidFill>
              </a:rPr>
              <a:t> is right for me, </a:t>
            </a:r>
            <a:r>
              <a:rPr lang="en-US" sz="2000" i="1" dirty="0">
                <a:solidFill>
                  <a:srgbClr val="E96751"/>
                </a:solidFill>
              </a:rPr>
              <a:t>and how do I plan for it financially?</a:t>
            </a:r>
          </a:p>
          <a:p>
            <a:pPr>
              <a:spcAft>
                <a:spcPts val="1200"/>
              </a:spcAft>
            </a:pPr>
            <a:r>
              <a:rPr lang="en-US" sz="2200" b="1" dirty="0">
                <a:solidFill>
                  <a:srgbClr val="595959"/>
                </a:solidFill>
              </a:rPr>
              <a:t>Objective: </a:t>
            </a:r>
            <a:r>
              <a:rPr lang="en-US" sz="2200" dirty="0">
                <a:solidFill>
                  <a:srgbClr val="595959"/>
                </a:solidFill>
              </a:rPr>
              <a:t>To identify and define the accommodation business model that fits your values, site, budget, and market.</a:t>
            </a:r>
          </a:p>
          <a:p>
            <a:pPr>
              <a:spcAft>
                <a:spcPts val="1200"/>
              </a:spcAft>
            </a:pPr>
            <a:endParaRPr lang="en-US" sz="1000" dirty="0">
              <a:solidFill>
                <a:srgbClr val="595959"/>
              </a:solidFill>
            </a:endParaRPr>
          </a:p>
          <a:p>
            <a:r>
              <a:rPr lang="en-US" sz="2400" b="1" dirty="0">
                <a:solidFill>
                  <a:srgbClr val="E96751"/>
                </a:solidFill>
              </a:rPr>
              <a:t>Section 3: </a:t>
            </a:r>
            <a:r>
              <a:rPr lang="en-US" sz="2400" b="1" dirty="0">
                <a:solidFill>
                  <a:srgbClr val="459597"/>
                </a:solidFill>
              </a:rPr>
              <a:t>Know Your Revenue Sources</a:t>
            </a:r>
          </a:p>
          <a:p>
            <a:pPr marL="342900" indent="-342900">
              <a:buFont typeface="Arial" panose="020B0604020202020204" pitchFamily="34" charset="0"/>
              <a:buChar char="•"/>
            </a:pPr>
            <a:r>
              <a:rPr lang="en-US" sz="2000" i="1" dirty="0">
                <a:solidFill>
                  <a:srgbClr val="E96751"/>
                </a:solidFill>
              </a:rPr>
              <a:t>Where does your </a:t>
            </a:r>
            <a:r>
              <a:rPr lang="en-US" sz="2000" b="1" i="1" dirty="0">
                <a:solidFill>
                  <a:srgbClr val="E96751"/>
                </a:solidFill>
              </a:rPr>
              <a:t>income come from</a:t>
            </a:r>
            <a:r>
              <a:rPr lang="en-US" sz="2000" i="1" dirty="0">
                <a:solidFill>
                  <a:srgbClr val="E96751"/>
                </a:solidFill>
              </a:rPr>
              <a:t>, and are you fully aware of all potential revenue streams, beyond just room bookings?</a:t>
            </a:r>
          </a:p>
          <a:p>
            <a:r>
              <a:rPr lang="en-US" sz="2200" b="1" dirty="0">
                <a:solidFill>
                  <a:srgbClr val="595959"/>
                </a:solidFill>
              </a:rPr>
              <a:t>Objective:</a:t>
            </a:r>
            <a:r>
              <a:rPr lang="en-US" sz="2200" dirty="0">
                <a:solidFill>
                  <a:srgbClr val="595959"/>
                </a:solidFill>
              </a:rPr>
              <a:t> Revenue &amp; Capacity Foundation (What you earn and what’s possible). To map out all sources of income (primary and secondary) to get a full picture of potential earnings and business opportunities. </a:t>
            </a:r>
          </a:p>
          <a:p>
            <a:pPr>
              <a:spcAft>
                <a:spcPts val="1200"/>
              </a:spcAft>
            </a:pPr>
            <a:endParaRPr lang="en-US" sz="22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6D24A92-0FAF-2CDD-FEFC-C7E3925F8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6</a:t>
            </a:fld>
            <a:endParaRPr lang="fr-CA" dirty="0"/>
          </a:p>
        </p:txBody>
      </p:sp>
      <p:sp>
        <p:nvSpPr>
          <p:cNvPr id="4" name="Freeform 28">
            <a:extLst>
              <a:ext uri="{FF2B5EF4-FFF2-40B4-BE49-F238E27FC236}">
                <a16:creationId xmlns:a16="http://schemas.microsoft.com/office/drawing/2014/main" id="{3146569F-B9E2-35ED-B25E-94780351BA6C}"/>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1690AF2D-A93F-3D1E-63F8-EAE2AC6A98D9}"/>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1 – 3 </a:t>
            </a:r>
            <a:r>
              <a:rPr lang="en-US" sz="3000" dirty="0"/>
              <a:t>Laying the Financial Foundations for a Viable Accommodation Business</a:t>
            </a:r>
          </a:p>
        </p:txBody>
      </p:sp>
    </p:spTree>
    <p:extLst>
      <p:ext uri="{BB962C8B-B14F-4D97-AF65-F5344CB8AC3E}">
        <p14:creationId xmlns:p14="http://schemas.microsoft.com/office/powerpoint/2010/main" val="407752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8A2CB22-C91F-0CE2-193D-CB7DDFD59649}"/>
              </a:ext>
            </a:extLst>
          </p:cNvPr>
          <p:cNvSpPr txBox="1">
            <a:spLocks/>
          </p:cNvSpPr>
          <p:nvPr/>
        </p:nvSpPr>
        <p:spPr>
          <a:xfrm>
            <a:off x="7943850" y="1928962"/>
            <a:ext cx="3899197" cy="870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sz="3000" dirty="0">
                <a:solidFill>
                  <a:schemeClr val="bg1"/>
                </a:solidFill>
              </a:rPr>
              <a:t>Introduction to Financial Management &amp; Viability</a:t>
            </a:r>
            <a:endParaRPr lang="en-GB" sz="3000" dirty="0">
              <a:solidFill>
                <a:schemeClr val="bg1"/>
              </a:solidFill>
            </a:endParaRPr>
          </a:p>
        </p:txBody>
      </p:sp>
      <p:sp>
        <p:nvSpPr>
          <p:cNvPr id="13" name="Text Placeholder 2">
            <a:extLst>
              <a:ext uri="{FF2B5EF4-FFF2-40B4-BE49-F238E27FC236}">
                <a16:creationId xmlns:a16="http://schemas.microsoft.com/office/drawing/2014/main" id="{12A414B4-AE80-34ED-D489-918213801D45}"/>
              </a:ext>
            </a:extLst>
          </p:cNvPr>
          <p:cNvSpPr txBox="1">
            <a:spLocks/>
          </p:cNvSpPr>
          <p:nvPr/>
        </p:nvSpPr>
        <p:spPr>
          <a:xfrm>
            <a:off x="9376759" y="1082093"/>
            <a:ext cx="2466288" cy="319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GB" sz="4400" b="1">
                <a:solidFill>
                  <a:schemeClr val="bg1"/>
                </a:solidFill>
              </a:rPr>
              <a:t>Section 1</a:t>
            </a:r>
            <a:endParaRPr lang="en-GB" sz="4400" b="1" dirty="0">
              <a:solidFill>
                <a:schemeClr val="bg1"/>
              </a:solidFill>
            </a:endParaRPr>
          </a:p>
        </p:txBody>
      </p:sp>
      <p:sp>
        <p:nvSpPr>
          <p:cNvPr id="16" name="Slide Number Placeholder 5">
            <a:extLst>
              <a:ext uri="{FF2B5EF4-FFF2-40B4-BE49-F238E27FC236}">
                <a16:creationId xmlns:a16="http://schemas.microsoft.com/office/drawing/2014/main" id="{B3394CAC-30E8-762F-826A-728388DD03E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pic>
        <p:nvPicPr>
          <p:cNvPr id="17" name="Picture Placeholder 6" descr="A key chain with keys on it&#10;&#10;AI-generated content may be incorrect.">
            <a:extLst>
              <a:ext uri="{FF2B5EF4-FFF2-40B4-BE49-F238E27FC236}">
                <a16:creationId xmlns:a16="http://schemas.microsoft.com/office/drawing/2014/main" id="{B9E257D5-8463-79C4-C4CE-A53B338EC128}"/>
              </a:ext>
            </a:extLst>
          </p:cNvPr>
          <p:cNvPicPr>
            <a:picLocks noGrp="1" noChangeAspect="1"/>
          </p:cNvPicPr>
          <p:nvPr>
            <p:ph type="pic" sz="quarter" idx="22"/>
          </p:nvPr>
        </p:nvPicPr>
        <p:blipFill>
          <a:blip r:embed="rId2"/>
          <a:srcRect t="15702" b="15702"/>
          <a:stretch>
            <a:fillRect/>
          </a:stretch>
        </p:blipFill>
        <p:spPr>
          <a:xfrm>
            <a:off x="3175" y="149225"/>
            <a:ext cx="8094663" cy="3703638"/>
          </a:xfrm>
        </p:spPr>
      </p:pic>
      <p:sp>
        <p:nvSpPr>
          <p:cNvPr id="20" name="Text Placeholder 7">
            <a:extLst>
              <a:ext uri="{FF2B5EF4-FFF2-40B4-BE49-F238E27FC236}">
                <a16:creationId xmlns:a16="http://schemas.microsoft.com/office/drawing/2014/main" id="{3A87A83D-3792-7BDA-D258-E32F9C291C01}"/>
              </a:ext>
            </a:extLst>
          </p:cNvPr>
          <p:cNvSpPr>
            <a:spLocks noGrp="1"/>
          </p:cNvSpPr>
          <p:nvPr>
            <p:ph type="body" sz="quarter" idx="23"/>
          </p:nvPr>
        </p:nvSpPr>
        <p:spPr>
          <a:xfrm>
            <a:off x="352425" y="4379955"/>
            <a:ext cx="11154222" cy="1248936"/>
          </a:xfrm>
        </p:spPr>
        <p:txBody>
          <a:bodyPr/>
          <a:lstStyle/>
          <a:p>
            <a:pPr algn="ctr">
              <a:spcAft>
                <a:spcPts val="600"/>
              </a:spcAft>
            </a:pPr>
            <a:r>
              <a:rPr lang="en-US" sz="2800" i="1" dirty="0">
                <a:solidFill>
                  <a:srgbClr val="E96751"/>
                </a:solidFill>
              </a:rPr>
              <a:t>What does </a:t>
            </a:r>
            <a:r>
              <a:rPr lang="en-US" sz="2800" b="1" i="1" dirty="0">
                <a:solidFill>
                  <a:srgbClr val="E96751"/>
                </a:solidFill>
              </a:rPr>
              <a:t>financial management </a:t>
            </a:r>
            <a:r>
              <a:rPr lang="en-US" sz="2800" i="1" dirty="0">
                <a:solidFill>
                  <a:srgbClr val="E96751"/>
                </a:solidFill>
              </a:rPr>
              <a:t>mean for my alternative tourism accommodation business? Why is it so important?</a:t>
            </a:r>
            <a:endParaRPr lang="en-US" sz="1000" i="1" dirty="0">
              <a:solidFill>
                <a:srgbClr val="E96751"/>
              </a:solidFill>
            </a:endParaRPr>
          </a:p>
          <a:p>
            <a:pPr>
              <a:spcAft>
                <a:spcPts val="600"/>
              </a:spcAft>
            </a:pPr>
            <a:r>
              <a:rPr lang="en-US" sz="2400" b="1" dirty="0">
                <a:solidFill>
                  <a:srgbClr val="E96751"/>
                </a:solidFill>
              </a:rPr>
              <a:t>Objective:</a:t>
            </a:r>
            <a:r>
              <a:rPr lang="en-US" sz="2400" dirty="0">
                <a:solidFill>
                  <a:srgbClr val="E96751"/>
                </a:solidFill>
              </a:rPr>
              <a:t> </a:t>
            </a:r>
            <a:r>
              <a:rPr lang="en-US" sz="2400" dirty="0"/>
              <a:t>To build a foundational understanding of how financial management supports sustainable, informed business decisions. The final section will cover how to ensure viability and financial sustainability.</a:t>
            </a:r>
            <a:endParaRPr lang="en-US" sz="2800" i="1" dirty="0">
              <a:solidFill>
                <a:srgbClr val="E96751"/>
              </a:solidFill>
            </a:endParaRPr>
          </a:p>
          <a:p>
            <a:pPr algn="ctr">
              <a:spcAft>
                <a:spcPts val="600"/>
              </a:spcAft>
            </a:pPr>
            <a:endParaRPr lang="en-IE" sz="2800" dirty="0">
              <a:solidFill>
                <a:srgbClr val="E96751"/>
              </a:solidFill>
            </a:endParaRPr>
          </a:p>
        </p:txBody>
      </p:sp>
    </p:spTree>
    <p:extLst>
      <p:ext uri="{BB962C8B-B14F-4D97-AF65-F5344CB8AC3E}">
        <p14:creationId xmlns:p14="http://schemas.microsoft.com/office/powerpoint/2010/main" val="186767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88DB3-55FF-E97E-4DB3-BDF347025C3E}"/>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0E2FDC62-0AA0-03D4-9046-85A5874FCBCC}"/>
              </a:ext>
            </a:extLst>
          </p:cNvPr>
          <p:cNvSpPr>
            <a:spLocks noGrp="1"/>
          </p:cNvSpPr>
          <p:nvPr>
            <p:ph type="body" sz="quarter" idx="28"/>
          </p:nvPr>
        </p:nvSpPr>
        <p:spPr>
          <a:xfrm>
            <a:off x="561976" y="1337990"/>
            <a:ext cx="5444289" cy="4671588"/>
          </a:xfrm>
        </p:spPr>
        <p:txBody>
          <a:bodyPr/>
          <a:lstStyle/>
          <a:p>
            <a:pPr marL="0" indent="0"/>
            <a:r>
              <a:rPr lang="en-US" b="1" i="1" dirty="0"/>
              <a:t>To introduce first-time entrepreneurs to the basics of business finance in the context of alternative accommodations.</a:t>
            </a:r>
          </a:p>
          <a:p>
            <a:pPr marL="0" indent="0"/>
            <a:r>
              <a:rPr lang="en-US" dirty="0"/>
              <a:t>Before you dive into pricing, forecasting, or budgeting, you need to understand the core concepts of financial management. This section gives an overview of financial viability in the context of running a tourism accommodation business. We explore the essential role financial management plays in business success and introduce the key concepts and tools you’ll use throughout the rest of this guide.</a:t>
            </a:r>
            <a:endParaRPr lang="en-IE" sz="2200" b="0" dirty="0"/>
          </a:p>
        </p:txBody>
      </p:sp>
      <p:sp>
        <p:nvSpPr>
          <p:cNvPr id="9" name="Text Placeholder 8">
            <a:extLst>
              <a:ext uri="{FF2B5EF4-FFF2-40B4-BE49-F238E27FC236}">
                <a16:creationId xmlns:a16="http://schemas.microsoft.com/office/drawing/2014/main" id="{72540220-BA28-27F6-A3E0-9F261B8E171C}"/>
              </a:ext>
            </a:extLst>
          </p:cNvPr>
          <p:cNvSpPr>
            <a:spLocks noGrp="1"/>
          </p:cNvSpPr>
          <p:nvPr>
            <p:ph type="body" sz="quarter" idx="27"/>
          </p:nvPr>
        </p:nvSpPr>
        <p:spPr>
          <a:xfrm>
            <a:off x="467109" y="343204"/>
            <a:ext cx="5177408" cy="720752"/>
          </a:xfrm>
        </p:spPr>
        <p:txBody>
          <a:bodyPr/>
          <a:lstStyle/>
          <a:p>
            <a:r>
              <a:rPr lang="en-US" sz="2800" dirty="0"/>
              <a:t>Introduction to Financial Management &amp; Viability</a:t>
            </a:r>
          </a:p>
        </p:txBody>
      </p:sp>
      <p:sp>
        <p:nvSpPr>
          <p:cNvPr id="30" name="Text Placeholder 1">
            <a:extLst>
              <a:ext uri="{FF2B5EF4-FFF2-40B4-BE49-F238E27FC236}">
                <a16:creationId xmlns:a16="http://schemas.microsoft.com/office/drawing/2014/main" id="{80191920-91D9-D8AD-1B57-4F1D2572CAA0}"/>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31" name="Text Placeholder 2">
            <a:extLst>
              <a:ext uri="{FF2B5EF4-FFF2-40B4-BE49-F238E27FC236}">
                <a16:creationId xmlns:a16="http://schemas.microsoft.com/office/drawing/2014/main" id="{F78AC888-D332-359A-C5E0-D2F29FACFC77}"/>
              </a:ext>
            </a:extLst>
          </p:cNvPr>
          <p:cNvSpPr>
            <a:spLocks noGrp="1"/>
          </p:cNvSpPr>
          <p:nvPr>
            <p:ph type="body" sz="quarter" idx="4294967295"/>
          </p:nvPr>
        </p:nvSpPr>
        <p:spPr>
          <a:xfrm>
            <a:off x="6698177" y="1337990"/>
            <a:ext cx="4931847" cy="689519"/>
          </a:xfrm>
          <a:prstGeom prst="rect">
            <a:avLst/>
          </a:prstGeom>
        </p:spPr>
        <p:txBody>
          <a:bodyPr anchor="ctr"/>
          <a:lstStyle/>
          <a:p>
            <a:pPr marL="0" indent="0">
              <a:spcBef>
                <a:spcPts val="0"/>
              </a:spcBef>
              <a:buNone/>
            </a:pPr>
            <a:r>
              <a:rPr lang="en-IE" sz="2200" b="1" dirty="0">
                <a:solidFill>
                  <a:srgbClr val="595959"/>
                </a:solidFill>
              </a:rPr>
              <a:t>Introduction to Financial Management and Viability</a:t>
            </a:r>
            <a:endParaRPr lang="en-IE" sz="2200" dirty="0">
              <a:solidFill>
                <a:srgbClr val="595959"/>
              </a:solidFill>
            </a:endParaRPr>
          </a:p>
        </p:txBody>
      </p:sp>
      <p:sp>
        <p:nvSpPr>
          <p:cNvPr id="32" name="Text Placeholder 4">
            <a:extLst>
              <a:ext uri="{FF2B5EF4-FFF2-40B4-BE49-F238E27FC236}">
                <a16:creationId xmlns:a16="http://schemas.microsoft.com/office/drawing/2014/main" id="{B33DCC70-C69A-82F3-8872-18A62DD8D4A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33" name="Text Placeholder 5">
            <a:extLst>
              <a:ext uri="{FF2B5EF4-FFF2-40B4-BE49-F238E27FC236}">
                <a16:creationId xmlns:a16="http://schemas.microsoft.com/office/drawing/2014/main" id="{DE5F2AF0-82D2-1342-B060-AE8501D1CA37}"/>
              </a:ext>
            </a:extLst>
          </p:cNvPr>
          <p:cNvSpPr>
            <a:spLocks noGrp="1"/>
          </p:cNvSpPr>
          <p:nvPr>
            <p:ph type="body" sz="quarter" idx="4294967295"/>
          </p:nvPr>
        </p:nvSpPr>
        <p:spPr>
          <a:xfrm>
            <a:off x="6748162" y="2297908"/>
            <a:ext cx="5300963" cy="804340"/>
          </a:xfrm>
          <a:prstGeom prst="rect">
            <a:avLst/>
          </a:prstGeom>
        </p:spPr>
        <p:txBody>
          <a:bodyPr anchor="ctr"/>
          <a:lstStyle/>
          <a:p>
            <a:pPr marL="0" indent="0">
              <a:spcBef>
                <a:spcPts val="0"/>
              </a:spcBef>
              <a:buNone/>
            </a:pPr>
            <a:r>
              <a:rPr lang="en-US" sz="2200" b="1" dirty="0">
                <a:solidFill>
                  <a:srgbClr val="595959"/>
                </a:solidFill>
              </a:rPr>
              <a:t>The Role of Financial Management</a:t>
            </a:r>
          </a:p>
          <a:p>
            <a:pPr marL="0" indent="0">
              <a:spcBef>
                <a:spcPts val="0"/>
              </a:spcBef>
              <a:buNone/>
            </a:pPr>
            <a:r>
              <a:rPr lang="en-US" sz="1800" i="1" dirty="0">
                <a:solidFill>
                  <a:srgbClr val="595959"/>
                </a:solidFill>
              </a:rPr>
              <a:t>Why financial management is central to running a viable business e.g., costs, revenue and  risk outcomes.</a:t>
            </a:r>
          </a:p>
          <a:p>
            <a:pPr marL="0" indent="0">
              <a:spcBef>
                <a:spcPts val="0"/>
              </a:spcBef>
              <a:buNone/>
            </a:pPr>
            <a:endParaRPr lang="en-IE" sz="2200" b="1" dirty="0">
              <a:solidFill>
                <a:srgbClr val="595959"/>
              </a:solidFill>
            </a:endParaRPr>
          </a:p>
        </p:txBody>
      </p:sp>
      <p:sp>
        <p:nvSpPr>
          <p:cNvPr id="34" name="Text Placeholder 6">
            <a:extLst>
              <a:ext uri="{FF2B5EF4-FFF2-40B4-BE49-F238E27FC236}">
                <a16:creationId xmlns:a16="http://schemas.microsoft.com/office/drawing/2014/main" id="{BBBE5A4A-EA2F-BEF6-2140-C67CFC1CB882}"/>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35" name="Text Placeholder 7">
            <a:extLst>
              <a:ext uri="{FF2B5EF4-FFF2-40B4-BE49-F238E27FC236}">
                <a16:creationId xmlns:a16="http://schemas.microsoft.com/office/drawing/2014/main" id="{444C4F5A-99B4-420B-AD1A-B4B4D028E147}"/>
              </a:ext>
            </a:extLst>
          </p:cNvPr>
          <p:cNvSpPr>
            <a:spLocks noGrp="1"/>
          </p:cNvSpPr>
          <p:nvPr>
            <p:ph type="body" sz="quarter" idx="4294967295"/>
          </p:nvPr>
        </p:nvSpPr>
        <p:spPr>
          <a:xfrm>
            <a:off x="6748162" y="3178847"/>
            <a:ext cx="4966284" cy="689519"/>
          </a:xfrm>
          <a:prstGeom prst="rect">
            <a:avLst/>
          </a:prstGeom>
        </p:spPr>
        <p:txBody>
          <a:bodyPr anchor="ctr"/>
          <a:lstStyle/>
          <a:p>
            <a:pPr marL="0" indent="0">
              <a:spcBef>
                <a:spcPts val="0"/>
              </a:spcBef>
              <a:buNone/>
            </a:pPr>
            <a:r>
              <a:rPr lang="en-IE" sz="2100" b="1" dirty="0">
                <a:solidFill>
                  <a:srgbClr val="595959"/>
                </a:solidFill>
              </a:rPr>
              <a:t>Key Financial Concepts</a:t>
            </a:r>
          </a:p>
          <a:p>
            <a:pPr marL="0" indent="0">
              <a:spcBef>
                <a:spcPts val="0"/>
              </a:spcBef>
              <a:buNone/>
            </a:pPr>
            <a:r>
              <a:rPr lang="en-IE" sz="1800" i="1" dirty="0">
                <a:solidFill>
                  <a:srgbClr val="595959"/>
                </a:solidFill>
              </a:rPr>
              <a:t>Introduction to essential terms and metrics such as financial strategy, budgeting and cash flow.</a:t>
            </a:r>
            <a:endParaRPr lang="en-IE" sz="2200" b="1" dirty="0">
              <a:solidFill>
                <a:srgbClr val="595959"/>
              </a:solidFill>
            </a:endParaRPr>
          </a:p>
        </p:txBody>
      </p:sp>
      <p:sp>
        <p:nvSpPr>
          <p:cNvPr id="36" name="Text Placeholder 8">
            <a:extLst>
              <a:ext uri="{FF2B5EF4-FFF2-40B4-BE49-F238E27FC236}">
                <a16:creationId xmlns:a16="http://schemas.microsoft.com/office/drawing/2014/main" id="{57B01F77-D105-F95D-30C1-E75A0725AE21}"/>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37" name="Text Placeholder 9">
            <a:extLst>
              <a:ext uri="{FF2B5EF4-FFF2-40B4-BE49-F238E27FC236}">
                <a16:creationId xmlns:a16="http://schemas.microsoft.com/office/drawing/2014/main" id="{858E13D6-A90A-0B55-2A5D-BB29A000133A}"/>
              </a:ext>
            </a:extLst>
          </p:cNvPr>
          <p:cNvSpPr>
            <a:spLocks noGrp="1"/>
          </p:cNvSpPr>
          <p:nvPr>
            <p:ph type="body" sz="quarter" idx="4294967295"/>
          </p:nvPr>
        </p:nvSpPr>
        <p:spPr>
          <a:xfrm>
            <a:off x="6748163" y="4259339"/>
            <a:ext cx="5443837" cy="689519"/>
          </a:xfrm>
          <a:prstGeom prst="rect">
            <a:avLst/>
          </a:prstGeom>
        </p:spPr>
        <p:txBody>
          <a:bodyPr anchor="ctr"/>
          <a:lstStyle/>
          <a:p>
            <a:pPr marL="0" indent="0">
              <a:spcBef>
                <a:spcPts val="0"/>
              </a:spcBef>
              <a:buNone/>
            </a:pPr>
            <a:r>
              <a:rPr lang="en-US" sz="2200" b="1" dirty="0">
                <a:solidFill>
                  <a:srgbClr val="595959"/>
                </a:solidFill>
              </a:rPr>
              <a:t>Four Key Elements of Financial Management</a:t>
            </a:r>
          </a:p>
          <a:p>
            <a:pPr marL="0" indent="0">
              <a:spcBef>
                <a:spcPts val="0"/>
              </a:spcBef>
              <a:buNone/>
            </a:pPr>
            <a:r>
              <a:rPr lang="en-US" sz="1800" i="1" dirty="0">
                <a:solidFill>
                  <a:srgbClr val="595959"/>
                </a:solidFill>
              </a:rPr>
              <a:t>Explore planning, budgeting, managing cash flow and financial analysis.</a:t>
            </a:r>
          </a:p>
          <a:p>
            <a:pPr marL="0" indent="0">
              <a:spcBef>
                <a:spcPts val="0"/>
              </a:spcBef>
              <a:buNone/>
            </a:pPr>
            <a:endParaRPr lang="en-IE" sz="2200" b="1" dirty="0">
              <a:solidFill>
                <a:srgbClr val="595959"/>
              </a:solidFill>
            </a:endParaRPr>
          </a:p>
        </p:txBody>
      </p:sp>
      <p:sp>
        <p:nvSpPr>
          <p:cNvPr id="38" name="Text Placeholder 10">
            <a:extLst>
              <a:ext uri="{FF2B5EF4-FFF2-40B4-BE49-F238E27FC236}">
                <a16:creationId xmlns:a16="http://schemas.microsoft.com/office/drawing/2014/main" id="{0CA1B0F8-F834-C4BF-A6B1-B24C2B080CD3}"/>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39" name="Text Placeholder 11">
            <a:extLst>
              <a:ext uri="{FF2B5EF4-FFF2-40B4-BE49-F238E27FC236}">
                <a16:creationId xmlns:a16="http://schemas.microsoft.com/office/drawing/2014/main" id="{FEB78A93-3E8F-346E-6A79-A6504C947D11}"/>
              </a:ext>
            </a:extLst>
          </p:cNvPr>
          <p:cNvSpPr>
            <a:spLocks noGrp="1"/>
          </p:cNvSpPr>
          <p:nvPr>
            <p:ph type="body" sz="quarter" idx="4294967295"/>
          </p:nvPr>
        </p:nvSpPr>
        <p:spPr>
          <a:xfrm>
            <a:off x="6726460" y="5173827"/>
            <a:ext cx="4608000" cy="689519"/>
          </a:xfrm>
          <a:prstGeom prst="rect">
            <a:avLst/>
          </a:prstGeom>
        </p:spPr>
        <p:txBody>
          <a:bodyPr anchor="ctr"/>
          <a:lstStyle/>
          <a:p>
            <a:pPr marL="0" indent="0">
              <a:spcBef>
                <a:spcPts val="0"/>
              </a:spcBef>
              <a:buNone/>
            </a:pPr>
            <a:r>
              <a:rPr lang="en-IE" sz="2200" b="1" dirty="0">
                <a:solidFill>
                  <a:srgbClr val="595959"/>
                </a:solidFill>
              </a:rPr>
              <a:t>Financial Planning vs. Forecasting</a:t>
            </a:r>
          </a:p>
          <a:p>
            <a:pPr marL="0" indent="0">
              <a:spcBef>
                <a:spcPts val="0"/>
              </a:spcBef>
              <a:buNone/>
            </a:pPr>
            <a:r>
              <a:rPr lang="en-US" sz="1800" i="1" dirty="0">
                <a:solidFill>
                  <a:srgbClr val="595959"/>
                </a:solidFill>
              </a:rPr>
              <a:t>Understand the difference between planning and predicting and how they work together. </a:t>
            </a:r>
          </a:p>
          <a:p>
            <a:pPr marL="0" indent="0">
              <a:spcBef>
                <a:spcPts val="0"/>
              </a:spcBef>
              <a:buNone/>
            </a:pPr>
            <a:endParaRPr lang="en-IE" sz="2200" b="1" dirty="0">
              <a:solidFill>
                <a:srgbClr val="595959"/>
              </a:solidFill>
            </a:endParaRPr>
          </a:p>
        </p:txBody>
      </p:sp>
      <p:cxnSp>
        <p:nvCxnSpPr>
          <p:cNvPr id="41" name="Straight Connector 40">
            <a:extLst>
              <a:ext uri="{FF2B5EF4-FFF2-40B4-BE49-F238E27FC236}">
                <a16:creationId xmlns:a16="http://schemas.microsoft.com/office/drawing/2014/main" id="{1C91A8AC-65DB-EDC6-3350-E1F0E1E42BAB}"/>
              </a:ext>
            </a:extLst>
          </p:cNvPr>
          <p:cNvCxnSpPr>
            <a:cxnSpLocks/>
          </p:cNvCxnSpPr>
          <p:nvPr/>
        </p:nvCxnSpPr>
        <p:spPr>
          <a:xfrm flipH="1">
            <a:off x="572602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F4C03C7-3A93-27F8-F726-BBD1A08DE909}"/>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992D0B8-83A7-77A5-615D-C516A4BC1250}"/>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705525-BE0D-77D3-0C97-702E77F58BD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8F1CE3-62FD-DD55-7249-A78752AAE26C}"/>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265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5E0BEE2-F49D-E52E-381E-ED0F348C14A0}"/>
              </a:ext>
            </a:extLst>
          </p:cNvPr>
          <p:cNvSpPr>
            <a:spLocks noGrp="1"/>
          </p:cNvSpPr>
          <p:nvPr>
            <p:ph type="body" sz="quarter" idx="18"/>
          </p:nvPr>
        </p:nvSpPr>
        <p:spPr>
          <a:xfrm>
            <a:off x="826787" y="1529949"/>
            <a:ext cx="10614687" cy="3499183"/>
          </a:xfrm>
        </p:spPr>
        <p:txBody>
          <a:bodyPr/>
          <a:lstStyle/>
          <a:p>
            <a:pPr>
              <a:spcAft>
                <a:spcPts val="1200"/>
              </a:spcAft>
            </a:pPr>
            <a:r>
              <a:rPr lang="en-US" dirty="0"/>
              <a:t>Embarking on your journey to launch a </a:t>
            </a:r>
            <a:r>
              <a:rPr lang="en-US" b="1" dirty="0"/>
              <a:t>unique and sustainable </a:t>
            </a:r>
            <a:r>
              <a:rPr lang="en-US" dirty="0"/>
              <a:t>accommodation business—whether it’s a rural glamping site, a repurposed heritage building, or pop-up eco-units—can be an exciting and fulfilling venture. </a:t>
            </a:r>
          </a:p>
          <a:p>
            <a:pPr>
              <a:spcAft>
                <a:spcPts val="1200"/>
              </a:spcAft>
            </a:pPr>
            <a:r>
              <a:rPr lang="en-US" dirty="0"/>
              <a:t>But transforming that vision into a viable, long-term business requires a solid understanding of the </a:t>
            </a:r>
            <a:r>
              <a:rPr lang="en-US" b="1" dirty="0"/>
              <a:t>financial realities behind the scenes</a:t>
            </a:r>
            <a:r>
              <a:rPr lang="en-US" dirty="0"/>
              <a:t>.</a:t>
            </a:r>
            <a:r>
              <a:rPr lang="en-US" dirty="0">
                <a:solidFill>
                  <a:srgbClr val="414141"/>
                </a:solidFill>
              </a:rPr>
              <a:t> This is where Financial Management and Viability practices, key principles, applications and tools come in. This section will guide you through each consideration and provide opportunities to </a:t>
            </a:r>
            <a:r>
              <a:rPr lang="en-US" dirty="0" err="1">
                <a:solidFill>
                  <a:srgbClr val="414141"/>
                </a:solidFill>
              </a:rPr>
              <a:t>maximise</a:t>
            </a:r>
            <a:r>
              <a:rPr lang="en-US" dirty="0">
                <a:solidFill>
                  <a:srgbClr val="414141"/>
                </a:solidFill>
              </a:rPr>
              <a:t> revenue and profit, helping you on your way.</a:t>
            </a:r>
          </a:p>
          <a:p>
            <a:pPr>
              <a:spcAft>
                <a:spcPts val="1200"/>
              </a:spcAft>
            </a:pPr>
            <a:r>
              <a:rPr lang="en-US" dirty="0">
                <a:solidFill>
                  <a:srgbClr val="414141"/>
                </a:solidFill>
              </a:rPr>
              <a:t>Proper financial management and budgeting will enable you to make </a:t>
            </a:r>
            <a:r>
              <a:rPr lang="en-US" b="1" dirty="0">
                <a:solidFill>
                  <a:srgbClr val="414141"/>
                </a:solidFill>
              </a:rPr>
              <a:t>informed decisions</a:t>
            </a:r>
            <a:r>
              <a:rPr lang="en-US" dirty="0">
                <a:solidFill>
                  <a:srgbClr val="414141"/>
                </a:solidFill>
              </a:rPr>
              <a:t>, avoid </a:t>
            </a:r>
            <a:r>
              <a:rPr lang="en-US" b="1" dirty="0">
                <a:solidFill>
                  <a:srgbClr val="414141"/>
                </a:solidFill>
              </a:rPr>
              <a:t>unexpected expenses</a:t>
            </a:r>
            <a:r>
              <a:rPr lang="en-US" dirty="0">
                <a:solidFill>
                  <a:srgbClr val="414141"/>
                </a:solidFill>
              </a:rPr>
              <a:t>, and </a:t>
            </a:r>
            <a:r>
              <a:rPr lang="en-US" b="1" dirty="0">
                <a:solidFill>
                  <a:srgbClr val="414141"/>
                </a:solidFill>
              </a:rPr>
              <a:t>plan for future growth</a:t>
            </a:r>
            <a:r>
              <a:rPr lang="en-US" dirty="0">
                <a:solidFill>
                  <a:srgbClr val="414141"/>
                </a:solidFill>
              </a:rPr>
              <a:t>. Having the proper financial knowledge helps you </a:t>
            </a:r>
            <a:r>
              <a:rPr lang="en-US" b="1" dirty="0">
                <a:solidFill>
                  <a:srgbClr val="414141"/>
                </a:solidFill>
              </a:rPr>
              <a:t>manage your resources effectively </a:t>
            </a:r>
            <a:r>
              <a:rPr lang="en-US" dirty="0">
                <a:solidFill>
                  <a:srgbClr val="414141"/>
                </a:solidFill>
              </a:rPr>
              <a:t>and </a:t>
            </a:r>
            <a:r>
              <a:rPr lang="en-US" b="1" dirty="0">
                <a:solidFill>
                  <a:srgbClr val="414141"/>
                </a:solidFill>
              </a:rPr>
              <a:t>set realistic expectations</a:t>
            </a:r>
            <a:r>
              <a:rPr lang="en-US" dirty="0">
                <a:solidFill>
                  <a:srgbClr val="414141"/>
                </a:solidFill>
              </a:rPr>
              <a:t>, ultimately increasing your chances of long-term success and </a:t>
            </a:r>
            <a:r>
              <a:rPr lang="en-US" b="1" dirty="0">
                <a:solidFill>
                  <a:srgbClr val="414141"/>
                </a:solidFill>
              </a:rPr>
              <a:t>healthy viability </a:t>
            </a:r>
            <a:r>
              <a:rPr lang="en-US" dirty="0">
                <a:solidFill>
                  <a:srgbClr val="414141"/>
                </a:solidFill>
              </a:rPr>
              <a:t>in the competitive alternative tourism accommodation market. </a:t>
            </a:r>
          </a:p>
          <a:p>
            <a:endParaRPr lang="en-IE" dirty="0"/>
          </a:p>
        </p:txBody>
      </p:sp>
      <p:sp>
        <p:nvSpPr>
          <p:cNvPr id="7" name="Text Placeholder 6">
            <a:extLst>
              <a:ext uri="{FF2B5EF4-FFF2-40B4-BE49-F238E27FC236}">
                <a16:creationId xmlns:a16="http://schemas.microsoft.com/office/drawing/2014/main" id="{22167E49-D512-564E-A579-B6D3A0CB0BB2}"/>
              </a:ext>
            </a:extLst>
          </p:cNvPr>
          <p:cNvSpPr>
            <a:spLocks noGrp="1"/>
          </p:cNvSpPr>
          <p:nvPr>
            <p:ph type="body" sz="quarter" idx="16"/>
          </p:nvPr>
        </p:nvSpPr>
        <p:spPr/>
        <p:txBody>
          <a:bodyPr/>
          <a:lstStyle/>
          <a:p>
            <a:r>
              <a:rPr lang="en-IE" dirty="0">
                <a:solidFill>
                  <a:srgbClr val="E96751"/>
                </a:solidFill>
              </a:rPr>
              <a:t>Introduction to Financial Management &amp; Viability</a:t>
            </a:r>
          </a:p>
          <a:p>
            <a:endParaRPr lang="en-IE" dirty="0"/>
          </a:p>
        </p:txBody>
      </p:sp>
      <p:grpSp>
        <p:nvGrpSpPr>
          <p:cNvPr id="10" name="Group 9">
            <a:extLst>
              <a:ext uri="{FF2B5EF4-FFF2-40B4-BE49-F238E27FC236}">
                <a16:creationId xmlns:a16="http://schemas.microsoft.com/office/drawing/2014/main" id="{E56ECE82-8586-326D-3E39-B55BFCA98E79}"/>
              </a:ext>
            </a:extLst>
          </p:cNvPr>
          <p:cNvGrpSpPr/>
          <p:nvPr/>
        </p:nvGrpSpPr>
        <p:grpSpPr>
          <a:xfrm>
            <a:off x="11081474" y="76852"/>
            <a:ext cx="720000" cy="861774"/>
            <a:chOff x="1016000" y="1024973"/>
            <a:chExt cx="1016000" cy="1216059"/>
          </a:xfrm>
        </p:grpSpPr>
        <p:sp>
          <p:nvSpPr>
            <p:cNvPr id="11" name="Oval 10">
              <a:extLst>
                <a:ext uri="{FF2B5EF4-FFF2-40B4-BE49-F238E27FC236}">
                  <a16:creationId xmlns:a16="http://schemas.microsoft.com/office/drawing/2014/main" id="{02EF28A7-D9B8-014E-F587-D6952E877EF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C10551D3-0783-779A-EE21-0A27B35FC51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68905964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B50EC3-E3B0-4F20-8174-711948B818A1}"/>
</file>

<file path=customXml/itemProps2.xml><?xml version="1.0" encoding="utf-8"?>
<ds:datastoreItem xmlns:ds="http://schemas.openxmlformats.org/officeDocument/2006/customXml" ds:itemID="{4C741987-9905-434D-9F53-47C95B2081B8}"/>
</file>

<file path=customXml/itemProps3.xml><?xml version="1.0" encoding="utf-8"?>
<ds:datastoreItem xmlns:ds="http://schemas.openxmlformats.org/officeDocument/2006/customXml" ds:itemID="{9E655BB6-CF8B-43A7-A256-4A576D794D55}"/>
</file>

<file path=docProps/app.xml><?xml version="1.0" encoding="utf-8"?>
<Properties xmlns="http://schemas.openxmlformats.org/officeDocument/2006/extended-properties" xmlns:vt="http://schemas.openxmlformats.org/officeDocument/2006/docPropsVTypes">
  <TotalTime>12917</TotalTime>
  <Words>4920</Words>
  <Application>Microsoft Office PowerPoint</Application>
  <PresentationFormat>Widescreen</PresentationFormat>
  <Paragraphs>386</Paragraphs>
  <Slides>40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498</cp:revision>
  <dcterms:created xsi:type="dcterms:W3CDTF">2020-10-14T13:32:04Z</dcterms:created>
  <dcterms:modified xsi:type="dcterms:W3CDTF">2026-01-09T19:55:40Z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