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3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9"/>
  </p:notesMasterIdLst>
  <p:handoutMasterIdLst>
    <p:handoutMasterId r:id="rId40"/>
  </p:handoutMasterIdLst>
  <p:sldIdLst>
    <p:sldId id="7764" r:id="rId2"/>
    <p:sldId id="7690" r:id="rId3"/>
    <p:sldId id="7696" r:id="rId4"/>
    <p:sldId id="4324" r:id="rId5"/>
    <p:sldId id="7756" r:id="rId6"/>
    <p:sldId id="6789" r:id="rId7"/>
    <p:sldId id="6893" r:id="rId8"/>
    <p:sldId id="7147" r:id="rId9"/>
    <p:sldId id="6528" r:id="rId10"/>
    <p:sldId id="7745" r:id="rId11"/>
    <p:sldId id="7765" r:id="rId12"/>
    <p:sldId id="6748" r:id="rId13"/>
    <p:sldId id="6749" r:id="rId14"/>
    <p:sldId id="6751" r:id="rId15"/>
    <p:sldId id="7766" r:id="rId16"/>
    <p:sldId id="6756" r:id="rId17"/>
    <p:sldId id="7767" r:id="rId18"/>
    <p:sldId id="6788" r:id="rId19"/>
    <p:sldId id="7148" r:id="rId20"/>
    <p:sldId id="7768" r:id="rId21"/>
    <p:sldId id="6776" r:id="rId22"/>
    <p:sldId id="6520" r:id="rId23"/>
    <p:sldId id="7661" r:id="rId24"/>
    <p:sldId id="7662" r:id="rId25"/>
    <p:sldId id="7663" r:id="rId26"/>
    <p:sldId id="7664" r:id="rId27"/>
    <p:sldId id="4325" r:id="rId28"/>
    <p:sldId id="7671" r:id="rId29"/>
    <p:sldId id="4344" r:id="rId30"/>
    <p:sldId id="7665" r:id="rId31"/>
    <p:sldId id="7666" r:id="rId32"/>
    <p:sldId id="7669" r:id="rId33"/>
    <p:sldId id="7668" r:id="rId34"/>
    <p:sldId id="7670" r:id="rId35"/>
    <p:sldId id="6781" r:id="rId36"/>
    <p:sldId id="7769" r:id="rId37"/>
    <p:sldId id="77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1FFE1"/>
    <a:srgbClr val="E96751"/>
    <a:srgbClr val="F2A158"/>
    <a:srgbClr val="DCC5ED"/>
    <a:srgbClr val="3FB5A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48"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D768-ED75-C59A-3440-D9CC81357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CE9CA-9CD5-1C67-9F9C-E8693983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C01A-7859-45C1-00D5-BFCBA578EC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3547A9-2196-D4BB-1087-F48942124BD0}"/>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48865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978C-4AE9-87B6-B0D1-748851C4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F3834-D2AC-3ED3-86A1-2B5D28D03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22D22-D507-CD6A-DA92-663331A1B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24DBE2-D1D7-6CF6-AFB9-DD446E3B3C82}"/>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60980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8F5-C165-1B30-2F40-967461D0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865BC-41F4-F785-AD18-061FDD6A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D7285-AFA2-A697-5F39-EA753B0316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BE663F-3745-C0CF-FDBE-0D79B2A4264C}"/>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7990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D3AC-8300-52F6-11CD-C0F1EF599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466A-30A9-93FA-1A82-A928D10D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4394-8A67-E39E-738F-7579E9946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084FC-9DC1-51E1-7064-BC6E2A77181C}"/>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5205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CFBD-089E-9A3D-D349-828ADEA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B32E-C947-FFE0-84AF-9BF8779E8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D4C4-7122-A859-F18A-7E8A03000E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93B3EE-1D30-5E2B-BEC5-C4B08B894882}"/>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6319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24AA-405A-B348-8F14-CD51CB35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537EE-D827-A2F7-559F-F35A2A4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3C59-8319-293A-4C1C-832574F64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6CCBE9-B2CD-86A8-165C-601BEB4CC756}"/>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39142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6076-7A3E-8B39-0F68-F6682017B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75B19-9558-B2D7-74EB-3B732886D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2330B-C61E-C1BD-D710-777B7905B0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D4C7FE-9AB8-251C-66D6-A71F42AAC520}"/>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02830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2E99-35CE-DD5A-FB08-120BEA417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564B-79B1-D6B0-E00A-5910CD7A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75EAE-173F-8016-1874-2867DA141C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87A0B9-9313-78E1-7733-AFF51A16371A}"/>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675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85899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3925-8294-8D4C-47A2-3779004C8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E0C31-797D-9432-907E-38823A36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4F7FA-6E57-0223-6E3C-2AB610B9D3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07A32-4B68-E457-DE32-E534A8BB1EA0}"/>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69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809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4FC3-C84A-01A0-3929-D15D4ADC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BB09-9F4F-FE63-B3D6-147CAD7C7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02FA-75A5-EA9D-C7C2-FAD85C8E2C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04035C-2D85-9112-F88F-55535C83518D}"/>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289083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10004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0876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30" r:id="rId44"/>
    <p:sldLayoutId id="2147483935" r:id="rId45"/>
    <p:sldLayoutId id="2147483936"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ib.org/en/projects/all/20100451#:~:text=ITALIAN%20COOPERATIVE%20BANKS%20LOAN%20FOR,to%20the%20cooperative%20banks%20network"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news.airbnb.com/1-million-fund-for-the-worlds-most-unique-home-ideas/#:~:text=UPDATED%3A%20%241%20Million%20Fund%20for,with%20daring%2C%20imaginative%20and" TargetMode="External"/><Relationship Id="rId2" Type="http://schemas.openxmlformats.org/officeDocument/2006/relationships/hyperlink" Target="https://www.neh.gov.ie/business-supports/leader-programme-for-rural-development#:~:text=What%20do%20you%20get?,Action%20Group%20for%20further%20information." TargetMode="Externa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hyperlink" Target="https://www.oecd.org/content/dam/oecd/en/publications/reports/2017/02/financing-approaches-for-tourism-smes-and-entrepreneurs_06d2b061/8d06572a-en.pdf#:~:text=Box%207,an%20innovative%20way%20to%20source" TargetMode="External"/><Relationship Id="rId5" Type="http://schemas.openxmlformats.org/officeDocument/2006/relationships/hyperlink" Target="https://www.oecd.org/en/publications/oecd-financing-smes-and-entrepreneurs-scoreboard-2025-highlights_64c9063c-en.html" TargetMode="External"/><Relationship Id="rId4" Type="http://schemas.openxmlformats.org/officeDocument/2006/relationships/hyperlink" Target="https://www.neh.gov.ie/business-supports/leader-programme-for-rural-development#:~:text=What%20do%20you%20get?,Action%20Group%20for%20further%20informa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kickstarter.com/" TargetMode="External"/><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www.indiegogo.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tandfonline.com/doi/abs/10.1080/00346764.2021.2006765"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ldc.org/programme/rural-development-leader/#:~:text=Rural%20Development%20Programme%20%28LEADER%29%202023," TargetMode="Externa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hyperlink" Target="https://climate-adapt.eea.europa.eu/en/mission/funding/opportunities/european-agricultural-fund-for-rural-development#:~:text=Objective%20of%20the%20funding%20programme,aspects%20of%20participation%20in%20EAFRD." TargetMode="External"/><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hyperlink" Target="https://www.neh.gov.ie/service/search/neh-en/116580?query=Climate+Action+Programme" TargetMode="External"/><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0.svg"/><Relationship Id="rId11" Type="http://schemas.openxmlformats.org/officeDocument/2006/relationships/hyperlink" Target="http://www.atrigaconsult.com/43/23/EU-Funding-Opportunities#:~:text=The%20Programme%20brings%20together%20a%20wide%20range,initiative%20for%20local%20innovation%20in%20rural%20areas." TargetMode="External"/><Relationship Id="rId5" Type="http://schemas.openxmlformats.org/officeDocument/2006/relationships/image" Target="../media/image29.png"/><Relationship Id="rId10" Type="http://schemas.openxmlformats.org/officeDocument/2006/relationships/hyperlink" Target="https://www.eufunds.ie/european-agricultural-fund-for-rural-development/" TargetMode="External"/><Relationship Id="rId4" Type="http://schemas.openxmlformats.org/officeDocument/2006/relationships/image" Target="../media/image24.svg"/><Relationship Id="rId9" Type="http://schemas.openxmlformats.org/officeDocument/2006/relationships/hyperlink" Target="https://www.eufunds.ie/introduction-to-leader-funding/#:~:text=With%20a%20budget%20of%20%E2%82%AC70%20million%20for,enterprises%20and%20community%20groups%20in%20rural%20area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agriculture.ec.europa.eu/common-agricultural-policy/rural-development_en" TargetMode="External"/><Relationship Id="rId4" Type="http://schemas.openxmlformats.org/officeDocument/2006/relationships/image" Target="../media/image24.sv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dldc.org/leader-programme-2023-2027-targeted-call-for-tourist-accommodation-project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hyperlink" Target="https://dldc.org/ardara-farm-diversification-project-made-possible-with-leader-funding/#:~:text=Committee%20%28LCDC%29,the%20development%20of%20the%20project" TargetMode="External"/><Relationship Id="rId3" Type="http://schemas.openxmlformats.org/officeDocument/2006/relationships/image" Target="../media/image23.png"/><Relationship Id="rId7" Type="http://schemas.openxmlformats.org/officeDocument/2006/relationships/hyperlink" Target="https://www.airbnb.ie/rooms/49188873?source_impression_id=p3_1748965999_P37JFB5cH_P5wPY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hyperlink" Target="https://www.irishexaminer.com/farming/arid-30965898.html#:~:text=match%20at%20L312%20In%20Co,them%20a%20grant%20of%20%E2%82%AC200%2C000" TargetMode="External"/><Relationship Id="rId11" Type="http://schemas.openxmlformats.org/officeDocument/2006/relationships/image" Target="../media/image40.png"/><Relationship Id="rId5" Type="http://schemas.openxmlformats.org/officeDocument/2006/relationships/hyperlink" Target="https://www.castledarcyglamping.com/pods.html" TargetMode="External"/><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file:///C:/Users/momen/Dropbox/01%20%20LAURA/2024%20EPIC%20STAYS/03%20EPIC%20STAYS%20WP3%20Curriculum%20NHL%20&amp;%20Online%20VET%20OER%20Course%20MMS/dldc.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hyperlink" Target="https://www.eib.org/en/products/mandates-partnerships/rrf/italy.com" TargetMode="External"/><Relationship Id="rId11" Type="http://schemas.openxmlformats.org/officeDocument/2006/relationships/image" Target="../media/image30.svg"/><Relationship Id="rId5" Type="http://schemas.openxmlformats.org/officeDocument/2006/relationships/hyperlink" Target="https://www.europeanboatingindustry.eu/newsroom/newsletter/item/757-new-european-agenda-for-tourism-approved-by-eu-countries#:~:text=For%20these%20reasons%2C%20the%20European,become%20more%20sustainable%20and%20responsible."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hyperlink" Target="https://psr.regione.puglia.it/en/monitoraggio" TargetMode="External"/><Relationship Id="rId11" Type="http://schemas.openxmlformats.org/officeDocument/2006/relationships/image" Target="../media/image30.svg"/><Relationship Id="rId5" Type="http://schemas.openxmlformats.org/officeDocument/2006/relationships/hyperlink" Target="https://ec.europa.eu/enrd/enrd-static/fms/pdf/EB007ED3-CC2C-B128-12E5-C75B484E4926.pdf"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hyperlink" Target="https://agriculture.ec.europa.eu/common-agricultural-policy/cap-overview/cap-2023-27_en" TargetMode="External"/><Relationship Id="rId10" Type="http://schemas.openxmlformats.org/officeDocument/2006/relationships/image" Target="../media/image43.svg"/><Relationship Id="rId4" Type="http://schemas.openxmlformats.org/officeDocument/2006/relationships/image" Target="../media/image24.sv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v.si/novice/2024-12-27-objavljen-je-javni-razpis-za-popolno-prenovo-ali-izgradnjo-novih-turisticnih-nastanitvenih-obratov/?s=09" TargetMode="External"/><Relationship Id="rId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ilteireland.ie/Identify-Available-Funding/Just-Transition-Fund/About-EU-JTF.aspx" TargetMode="External"/><Relationship Id="rId11" Type="http://schemas.openxmlformats.org/officeDocument/2006/relationships/image" Target="../media/image43.svg"/><Relationship Id="rId5" Type="http://schemas.openxmlformats.org/officeDocument/2006/relationships/hyperlink" Target="https://www.failteireland.ie/JustTransition.aspx" TargetMode="External"/><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mdpi.com/2071-1050/10/8/2938#:~:text=Do%20Rural%20Policies%20Impact%20on,financial%20support%20derived%20from" TargetMode="External"/><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s://www.consilium.europa.eu/en/press/press-releases/2022/12/01/new-european-agenda-for-touris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Il </a:t>
            </a:r>
            <a:r>
              <a:rPr lang="en-US" dirty="0" err="1"/>
              <a:t>Torfhus </a:t>
            </a:r>
            <a:r>
              <a:rPr lang="en-US" dirty="0"/>
              <a:t>Retreat, Islanda </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Modulo 7 </a:t>
            </a:r>
            <a:r>
              <a:rPr lang="en-GB" sz="4400" b="0" dirty="0"/>
              <a:t>(Parte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Rendere fattibile il progetto – </a:t>
            </a:r>
            <a:r>
              <a:rPr lang="en-US" sz="3200" dirty="0"/>
              <a:t>Introduzione alla pianificazione finanziaria, finanziamenti privati ed europei</a:t>
            </a: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stone path leading to a building&#10;&#10;AI-generated content may be incorrect.">
            <a:extLst>
              <a:ext uri="{FF2B5EF4-FFF2-40B4-BE49-F238E27FC236}">
                <a16:creationId xmlns:a16="http://schemas.microsoft.com/office/drawing/2014/main" id="{EC6612A9-1C69-2164-B90E-3ED38A21951A}"/>
              </a:ext>
            </a:extLst>
          </p:cNvPr>
          <p:cNvPicPr>
            <a:picLocks noGrp="1" noChangeAspect="1"/>
          </p:cNvPicPr>
          <p:nvPr>
            <p:ph type="pic" sz="quarter" idx="19"/>
          </p:nvPr>
        </p:nvPicPr>
        <p:blipFill>
          <a:blip r:embed="rId2"/>
          <a:srcRect l="9248" r="9248"/>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38FC-C5DD-CC56-83E4-F92E8C9200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3A27DDB-D7B3-93CC-3A1A-937ABBFC9A9E}"/>
              </a:ext>
            </a:extLst>
          </p:cNvPr>
          <p:cNvSpPr>
            <a:spLocks noGrp="1"/>
          </p:cNvSpPr>
          <p:nvPr>
            <p:ph type="body" sz="quarter" idx="18"/>
          </p:nvPr>
        </p:nvSpPr>
        <p:spPr>
          <a:xfrm>
            <a:off x="639320" y="3339018"/>
            <a:ext cx="2927720" cy="1049221"/>
          </a:xfrm>
        </p:spPr>
        <p:txBody>
          <a:bodyPr/>
          <a:lstStyle/>
          <a:p>
            <a:pPr algn="ctr">
              <a:lnSpc>
                <a:spcPct val="100000"/>
              </a:lnSpc>
            </a:pPr>
            <a:r>
              <a:rPr lang="en-IE" sz="3000" dirty="0"/>
              <a:t>Capitale personale e/o risparmi</a:t>
            </a:r>
          </a:p>
        </p:txBody>
      </p:sp>
      <p:pic>
        <p:nvPicPr>
          <p:cNvPr id="6" name="Picture Placeholder 5" descr="A person putting money in a purse&#10;&#10;AI-generated content may be incorrect.">
            <a:extLst>
              <a:ext uri="{FF2B5EF4-FFF2-40B4-BE49-F238E27FC236}">
                <a16:creationId xmlns:a16="http://schemas.microsoft.com/office/drawing/2014/main" id="{73AED73E-3FE5-BA35-04F8-FCCCB383474B}"/>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5AC6188B-5354-E2B5-49D4-53551B79BDE1}"/>
              </a:ext>
            </a:extLst>
          </p:cNvPr>
          <p:cNvSpPr>
            <a:spLocks noGrp="1"/>
          </p:cNvSpPr>
          <p:nvPr>
            <p:ph type="body" sz="quarter" idx="21"/>
          </p:nvPr>
        </p:nvSpPr>
        <p:spPr>
          <a:xfrm>
            <a:off x="4643366" y="279799"/>
            <a:ext cx="6817609" cy="3499183"/>
          </a:xfrm>
        </p:spPr>
        <p:txBody>
          <a:bodyPr/>
          <a:lstStyle/>
          <a:p>
            <a:pPr marL="342900" indent="-342900" algn="just">
              <a:spcAft>
                <a:spcPts val="600"/>
              </a:spcAft>
              <a:buFont typeface="Wingdings" panose="05000000000000000000" pitchFamily="2" charset="2"/>
              <a:buChar char="v"/>
            </a:pPr>
            <a:r>
              <a:rPr lang="en-US" sz="2000" b="1" dirty="0">
                <a:solidFill>
                  <a:srgbClr val="E96751"/>
                </a:solidFill>
              </a:rPr>
              <a:t>Vantaggio: </a:t>
            </a:r>
            <a:r>
              <a:rPr lang="en-US" sz="2000" dirty="0"/>
              <a:t>questo "patrimonio netto" dimostra il vostro impegno nel progetto. Il vantaggio è che non comporta interessi né oneri di rimborso. Se disponete di risparmi (o potete investire gradualmente i profitti di un'azienda agricola o di un'attività commerciale esistente), ciò dimostra il vostro impegno agli altri finanziatori. </a:t>
            </a:r>
          </a:p>
          <a:p>
            <a:pPr marL="342900" indent="-342900" algn="just">
              <a:spcAft>
                <a:spcPts val="600"/>
              </a:spcAft>
              <a:buFont typeface="Wingdings" panose="05000000000000000000" pitchFamily="2" charset="2"/>
              <a:buChar char="v"/>
            </a:pPr>
            <a:endParaRPr lang="en-US" sz="2000" dirty="0"/>
          </a:p>
          <a:p>
            <a:pPr marL="342900" indent="-342900" algn="just">
              <a:spcAft>
                <a:spcPts val="1200"/>
              </a:spcAft>
              <a:buFont typeface="Wingdings" panose="05000000000000000000" pitchFamily="2" charset="2"/>
              <a:buChar char="v"/>
            </a:pPr>
            <a:r>
              <a:rPr lang="en-US" sz="2000" b="1" dirty="0">
                <a:solidFill>
                  <a:srgbClr val="E96751"/>
                </a:solidFill>
              </a:rPr>
              <a:t>Suggerimento</a:t>
            </a:r>
            <a:r>
              <a:rPr lang="en-US" sz="2000" dirty="0"/>
              <a:t>: prendete in considerazione anche il finanziamento </a:t>
            </a:r>
            <a:r>
              <a:rPr lang="en-US" sz="2000" b="1" dirty="0"/>
              <a:t>da parte di amici e familiari</a:t>
            </a:r>
            <a:r>
              <a:rPr lang="en-US" sz="2000" dirty="0"/>
              <a:t>: prestiti informali o capitale proprio da parte di parenti possono dare il via al vostro progetto (assicuratevi di </a:t>
            </a:r>
            <a:r>
              <a:rPr lang="en-US" sz="2000" dirty="0" err="1"/>
              <a:t>formalizzare </a:t>
            </a:r>
            <a:r>
              <a:rPr lang="en-US" sz="2000" dirty="0"/>
              <a:t>gli accordi per evitare malintesi).</a:t>
            </a:r>
          </a:p>
          <a:p>
            <a:pPr marL="342900" indent="-342900" algn="just">
              <a:spcAft>
                <a:spcPts val="1200"/>
              </a:spcAft>
              <a:buFont typeface="Wingdings" panose="05000000000000000000" pitchFamily="2" charset="2"/>
              <a:buChar char="v"/>
            </a:pPr>
            <a:endParaRPr lang="en-US" sz="2000" dirty="0"/>
          </a:p>
          <a:p>
            <a:pPr marL="342900" indent="-342900" algn="just">
              <a:spcAft>
                <a:spcPts val="1200"/>
              </a:spcAft>
              <a:buFont typeface="Wingdings" panose="05000000000000000000" pitchFamily="2" charset="2"/>
              <a:buChar char="v"/>
            </a:pPr>
            <a:r>
              <a:rPr lang="en-US" sz="2000" b="1" dirty="0">
                <a:solidFill>
                  <a:srgbClr val="E96751"/>
                </a:solidFill>
              </a:rPr>
              <a:t>Pro: </a:t>
            </a:r>
            <a:r>
              <a:rPr lang="en-US" sz="2000" dirty="0"/>
              <a:t>piena proprietà e controllo. Può coprire i depositi iniziali, gli studi sul sito o le spese di progettazione. Rafforza la vostra posizione patrimoniale quando richiedete sovvenzioni o prestiti. </a:t>
            </a:r>
            <a:r>
              <a:rPr lang="en-US" sz="2000" b="1" i="1" dirty="0">
                <a:solidFill>
                  <a:srgbClr val="3B7F81"/>
                </a:solidFill>
              </a:rPr>
              <a:t>Contro: </a:t>
            </a:r>
            <a:r>
              <a:rPr lang="en-US" sz="2000" dirty="0"/>
              <a:t>importi limitati e rischio finanziario personale.</a:t>
            </a:r>
          </a:p>
          <a:p>
            <a:pPr marL="342900" indent="-342900" algn="just">
              <a:spcAft>
                <a:spcPts val="1200"/>
              </a:spcAft>
              <a:buFont typeface="Wingdings" panose="05000000000000000000" pitchFamily="2" charset="2"/>
              <a:buChar char="v"/>
            </a:pPr>
            <a:endParaRPr lang="en-US" sz="2000" dirty="0"/>
          </a:p>
          <a:p>
            <a:pPr marL="342900" indent="-342900" algn="just">
              <a:spcAft>
                <a:spcPts val="1200"/>
              </a:spcAft>
              <a:buFont typeface="Wingdings" panose="05000000000000000000" pitchFamily="2" charset="2"/>
              <a:buChar char="v"/>
            </a:pPr>
            <a:endParaRPr lang="en-IE" sz="2000" dirty="0"/>
          </a:p>
        </p:txBody>
      </p:sp>
      <p:sp>
        <p:nvSpPr>
          <p:cNvPr id="2" name="Text Placeholder 6">
            <a:extLst>
              <a:ext uri="{FF2B5EF4-FFF2-40B4-BE49-F238E27FC236}">
                <a16:creationId xmlns:a16="http://schemas.microsoft.com/office/drawing/2014/main" id="{CE9B3CEE-D290-5439-BE9D-E7CFD8A4D652}"/>
              </a:ext>
            </a:extLst>
          </p:cNvPr>
          <p:cNvSpPr txBox="1">
            <a:spLocks/>
          </p:cNvSpPr>
          <p:nvPr/>
        </p:nvSpPr>
        <p:spPr>
          <a:xfrm>
            <a:off x="716666" y="2061728"/>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finanziamento</a:t>
            </a:r>
          </a:p>
        </p:txBody>
      </p:sp>
    </p:spTree>
    <p:extLst>
      <p:ext uri="{BB962C8B-B14F-4D97-AF65-F5344CB8AC3E}">
        <p14:creationId xmlns:p14="http://schemas.microsoft.com/office/powerpoint/2010/main" val="138697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0D1A-DB8B-D56F-F9B7-4A90C8A2F3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D456B8E-0950-F8D7-C29D-031235510395}"/>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Capitale personale e/o risparmi</a:t>
            </a:r>
          </a:p>
        </p:txBody>
      </p:sp>
      <p:pic>
        <p:nvPicPr>
          <p:cNvPr id="6" name="Picture Placeholder 5" descr="A person putting money in a purse&#10;&#10;AI-generated content may be incorrect.">
            <a:extLst>
              <a:ext uri="{FF2B5EF4-FFF2-40B4-BE49-F238E27FC236}">
                <a16:creationId xmlns:a16="http://schemas.microsoft.com/office/drawing/2014/main" id="{168CEEF7-CB17-6BC2-51B7-99D3B7A73795}"/>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CB05E64C-8288-B5F4-291D-185A8270678E}"/>
              </a:ext>
            </a:extLst>
          </p:cNvPr>
          <p:cNvSpPr>
            <a:spLocks noGrp="1"/>
          </p:cNvSpPr>
          <p:nvPr>
            <p:ph type="body" sz="quarter" idx="21"/>
          </p:nvPr>
        </p:nvSpPr>
        <p:spPr>
          <a:xfrm>
            <a:off x="5048942" y="357982"/>
            <a:ext cx="6619875" cy="3499183"/>
          </a:xfrm>
        </p:spPr>
        <p:txBody>
          <a:bodyPr/>
          <a:lstStyle/>
          <a:p>
            <a:pPr>
              <a:spcAft>
                <a:spcPts val="600"/>
              </a:spcAft>
            </a:pPr>
            <a:r>
              <a:rPr lang="en-US" sz="2800" b="1" dirty="0">
                <a:solidFill>
                  <a:srgbClr val="459597"/>
                </a:solidFill>
              </a:rPr>
              <a:t>Unioni di credito e banche cooperative</a:t>
            </a:r>
          </a:p>
          <a:p>
            <a:pPr>
              <a:spcAft>
                <a:spcPts val="600"/>
              </a:spcAft>
            </a:pPr>
            <a:r>
              <a:rPr lang="en-US" sz="2400" dirty="0"/>
              <a:t>In alcuni paesi, le cooperative di credito o le banche cooperative locali sostengono le imprese comunitarie. Queste potrebbero essere più flessibili e interessate ai benefici sociali del vostro progetto. </a:t>
            </a:r>
          </a:p>
          <a:p>
            <a:pPr>
              <a:spcAft>
                <a:spcPts val="600"/>
              </a:spcAft>
            </a:pPr>
            <a:r>
              <a:rPr lang="en-US" sz="2400" b="1" dirty="0">
                <a:solidFill>
                  <a:srgbClr val="E96751"/>
                </a:solidFill>
              </a:rPr>
              <a:t>Esempio: </a:t>
            </a:r>
            <a:r>
              <a:rPr lang="en-US" sz="2400" dirty="0"/>
              <a:t>le banche cooperative o </a:t>
            </a:r>
            <a:r>
              <a:rPr lang="en-US" sz="2400" dirty="0">
                <a:solidFill>
                  <a:srgbClr val="E96751"/>
                </a:solidFill>
                <a:hlinkClick r:id="rId3">
                  <a:extLst>
                    <a:ext uri="{A12FA001-AC4F-418D-AE19-62706E023703}">
                      <ahyp:hlinkClr xmlns:ahyp="http://schemas.microsoft.com/office/drawing/2018/hyperlinkcolor" val="tx"/>
                    </a:ext>
                  </a:extLst>
                </a:hlinkClick>
              </a:rPr>
              <a:t>i consorzi di credito</a:t>
            </a:r>
            <a:r>
              <a:rPr lang="en-US" sz="2400" dirty="0"/>
              <a:t> italiani </a:t>
            </a:r>
            <a:r>
              <a:rPr lang="en-US" sz="2400" dirty="0">
                <a:solidFill>
                  <a:srgbClr val="E96751"/>
                </a:solidFill>
                <a:hlinkClick r:id="rId3">
                  <a:extLst>
                    <a:ext uri="{A12FA001-AC4F-418D-AE19-62706E023703}">
                      <ahyp:hlinkClr xmlns:ahyp="http://schemas.microsoft.com/office/drawing/2018/hyperlinkcolor" val="tx"/>
                    </a:ext>
                  </a:extLst>
                </a:hlinkClick>
              </a:rPr>
              <a:t>(</a:t>
            </a:r>
            <a:r>
              <a:rPr lang="en-US" sz="2400" dirty="0" err="1">
                <a:solidFill>
                  <a:srgbClr val="E96751"/>
                </a:solidFill>
                <a:hlinkClick r:id="rId3">
                  <a:extLst>
                    <a:ext uri="{A12FA001-AC4F-418D-AE19-62706E023703}">
                      <ahyp:hlinkClr xmlns:ahyp="http://schemas.microsoft.com/office/drawing/2018/hyperlinkcolor" val="tx"/>
                    </a:ext>
                  </a:extLst>
                </a:hlinkClick>
              </a:rPr>
              <a:t>Confidi</a:t>
            </a:r>
            <a:r>
              <a:rPr lang="en-US" sz="2400" dirty="0">
                <a:solidFill>
                  <a:srgbClr val="E96751"/>
                </a:solidFill>
                <a:hlinkClick r:id="rId3">
                  <a:extLst>
                    <a:ext uri="{A12FA001-AC4F-418D-AE19-62706E023703}">
                      <ahyp:hlinkClr xmlns:ahyp="http://schemas.microsoft.com/office/drawing/2018/hyperlinkcolor" val="tx"/>
                    </a:ext>
                  </a:extLst>
                </a:hlinkClick>
              </a:rPr>
              <a:t>) </a:t>
            </a:r>
            <a:r>
              <a:rPr lang="en-US" sz="2400" dirty="0"/>
              <a:t>offrono alle PMI crediti più agevoli. </a:t>
            </a:r>
          </a:p>
          <a:p>
            <a:pPr>
              <a:spcAft>
                <a:spcPts val="600"/>
              </a:spcAft>
            </a:pPr>
            <a:endParaRPr lang="en-US" sz="2400" dirty="0"/>
          </a:p>
          <a:p>
            <a:pPr>
              <a:spcAft>
                <a:spcPts val="1200"/>
              </a:spcAft>
            </a:pPr>
            <a:r>
              <a:rPr lang="en-US" sz="2800" b="1" dirty="0">
                <a:solidFill>
                  <a:srgbClr val="459597"/>
                </a:solidFill>
              </a:rPr>
              <a:t>Prestiti bancari</a:t>
            </a:r>
          </a:p>
          <a:p>
            <a:pPr>
              <a:spcAft>
                <a:spcPts val="1200"/>
              </a:spcAft>
            </a:pPr>
            <a:r>
              <a:rPr lang="en-US" sz="2400" dirty="0"/>
              <a:t>Un prestito bancario tradizionale o un mutuo ipotecario su un immobile. Le banche richiedono un piano aziendale solido e garanzie collaterali, ad esempio immobili/beni, e prove che l'impresa sia in grado di ripagare i propri debiti. </a:t>
            </a:r>
            <a:r>
              <a:rPr lang="en-US" sz="2400" b="1" dirty="0"/>
              <a:t>Le garanzie sui prestiti</a:t>
            </a:r>
            <a:r>
              <a:rPr lang="en-US" sz="2400" dirty="0"/>
              <a:t> governativi possono aiutarti a ottenere il capitale di cui hai bisogno. </a:t>
            </a:r>
          </a:p>
          <a:p>
            <a:pPr>
              <a:spcAft>
                <a:spcPts val="600"/>
              </a:spcAft>
            </a:pPr>
            <a:endParaRPr lang="en-US" sz="2400" dirty="0"/>
          </a:p>
          <a:p>
            <a:pPr>
              <a:spcAft>
                <a:spcPts val="600"/>
              </a:spcAft>
            </a:pPr>
            <a:endParaRPr lang="en-US" sz="2400" dirty="0"/>
          </a:p>
          <a:p>
            <a:pPr>
              <a:spcAft>
                <a:spcPts val="600"/>
              </a:spcAft>
            </a:pPr>
            <a:endParaRPr lang="en-IE" sz="2400" dirty="0"/>
          </a:p>
        </p:txBody>
      </p:sp>
      <p:sp>
        <p:nvSpPr>
          <p:cNvPr id="2" name="Text Placeholder 6">
            <a:extLst>
              <a:ext uri="{FF2B5EF4-FFF2-40B4-BE49-F238E27FC236}">
                <a16:creationId xmlns:a16="http://schemas.microsoft.com/office/drawing/2014/main" id="{45FDA4BF-2223-2528-56F1-F1EEBC59A60C}"/>
              </a:ext>
            </a:extLst>
          </p:cNvPr>
          <p:cNvSpPr txBox="1">
            <a:spLocks/>
          </p:cNvSpPr>
          <p:nvPr/>
        </p:nvSpPr>
        <p:spPr>
          <a:xfrm>
            <a:off x="716665" y="2144276"/>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finanziamento</a:t>
            </a:r>
          </a:p>
        </p:txBody>
      </p:sp>
      <p:grpSp>
        <p:nvGrpSpPr>
          <p:cNvPr id="25" name="Group 24">
            <a:extLst>
              <a:ext uri="{FF2B5EF4-FFF2-40B4-BE49-F238E27FC236}">
                <a16:creationId xmlns:a16="http://schemas.microsoft.com/office/drawing/2014/main" id="{95AFFDB4-3CDE-A05F-412F-7C5E03FAAAFD}"/>
              </a:ext>
            </a:extLst>
          </p:cNvPr>
          <p:cNvGrpSpPr/>
          <p:nvPr/>
        </p:nvGrpSpPr>
        <p:grpSpPr>
          <a:xfrm>
            <a:off x="4328942" y="304272"/>
            <a:ext cx="720000" cy="861774"/>
            <a:chOff x="1016000" y="1024973"/>
            <a:chExt cx="1016000" cy="1216059"/>
          </a:xfrm>
        </p:grpSpPr>
        <p:sp>
          <p:nvSpPr>
            <p:cNvPr id="26" name="Oval 25">
              <a:extLst>
                <a:ext uri="{FF2B5EF4-FFF2-40B4-BE49-F238E27FC236}">
                  <a16:creationId xmlns:a16="http://schemas.microsoft.com/office/drawing/2014/main" id="{777F1078-7694-83A9-6D10-F409143C6E3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26">
              <a:extLst>
                <a:ext uri="{FF2B5EF4-FFF2-40B4-BE49-F238E27FC236}">
                  <a16:creationId xmlns:a16="http://schemas.microsoft.com/office/drawing/2014/main" id="{3AB7636B-1B73-4479-9664-68E237948B6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28" name="Group 27">
            <a:extLst>
              <a:ext uri="{FF2B5EF4-FFF2-40B4-BE49-F238E27FC236}">
                <a16:creationId xmlns:a16="http://schemas.microsoft.com/office/drawing/2014/main" id="{507630A7-4ED5-949A-C249-74C927BEFF34}"/>
              </a:ext>
            </a:extLst>
          </p:cNvPr>
          <p:cNvGrpSpPr/>
          <p:nvPr/>
        </p:nvGrpSpPr>
        <p:grpSpPr>
          <a:xfrm>
            <a:off x="4236419" y="3485749"/>
            <a:ext cx="720000" cy="861774"/>
            <a:chOff x="1016000" y="1024973"/>
            <a:chExt cx="1016000" cy="1216059"/>
          </a:xfrm>
        </p:grpSpPr>
        <p:sp>
          <p:nvSpPr>
            <p:cNvPr id="29" name="Oval 28">
              <a:extLst>
                <a:ext uri="{FF2B5EF4-FFF2-40B4-BE49-F238E27FC236}">
                  <a16:creationId xmlns:a16="http://schemas.microsoft.com/office/drawing/2014/main" id="{11C667C7-0259-14A8-9266-9E6FB3A762C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F332458A-27D9-83E4-C71B-B146ACD392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32615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2E5-7BC0-D99C-ECFF-8D840BAA0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9640E8-796D-37F1-16B9-CDDC037C9C20}"/>
              </a:ext>
            </a:extLst>
          </p:cNvPr>
          <p:cNvSpPr>
            <a:spLocks noGrp="1"/>
          </p:cNvSpPr>
          <p:nvPr>
            <p:ph type="body" sz="quarter" idx="18"/>
          </p:nvPr>
        </p:nvSpPr>
        <p:spPr>
          <a:xfrm>
            <a:off x="641275" y="3391534"/>
            <a:ext cx="2927720" cy="1049221"/>
          </a:xfrm>
        </p:spPr>
        <p:txBody>
          <a:bodyPr/>
          <a:lstStyle/>
          <a:p>
            <a:pPr algn="ctr"/>
            <a:r>
              <a:rPr lang="en-IE" sz="2600" dirty="0"/>
              <a:t>Unioni di credito, banche e introduzione alle sovvenzioni</a:t>
            </a:r>
          </a:p>
        </p:txBody>
      </p:sp>
      <p:sp>
        <p:nvSpPr>
          <p:cNvPr id="3" name="Text Placeholder 2">
            <a:extLst>
              <a:ext uri="{FF2B5EF4-FFF2-40B4-BE49-F238E27FC236}">
                <a16:creationId xmlns:a16="http://schemas.microsoft.com/office/drawing/2014/main" id="{66E08078-3D63-C0DD-90AE-333DC6502CAC}"/>
              </a:ext>
            </a:extLst>
          </p:cNvPr>
          <p:cNvSpPr>
            <a:spLocks noGrp="1"/>
          </p:cNvSpPr>
          <p:nvPr>
            <p:ph type="body" sz="quarter" idx="21"/>
          </p:nvPr>
        </p:nvSpPr>
        <p:spPr>
          <a:xfrm>
            <a:off x="4975469" y="240250"/>
            <a:ext cx="6064006" cy="3499183"/>
          </a:xfrm>
        </p:spPr>
        <p:txBody>
          <a:bodyPr/>
          <a:lstStyle/>
          <a:p>
            <a:pPr>
              <a:spcAft>
                <a:spcPts val="1200"/>
              </a:spcAft>
            </a:pPr>
            <a:r>
              <a:rPr lang="en-US" sz="2400" b="1" dirty="0">
                <a:solidFill>
                  <a:srgbClr val="459597"/>
                </a:solidFill>
              </a:rPr>
              <a:t>Sovvenzioni (fondi non rimborsabili)</a:t>
            </a:r>
          </a:p>
          <a:p>
            <a:pPr>
              <a:spcAft>
                <a:spcPts val="1200"/>
              </a:spcAft>
            </a:pPr>
            <a:r>
              <a:rPr lang="en-US" sz="2000" dirty="0"/>
              <a:t>Le sovvenzioni sono competitive e prevedono determinati criteri (creazione di posti di lavoro, innovazione, sviluppo rurale, ecc.). Rientrano in questa categoria le sovvenzioni dell'UE per lo sviluppo rurale (LEADER/FEASR), le sovvenzioni nazionali per il turismo o le sovvenzioni locali per le imprese (maggiori dettagli nella sezione successiva). </a:t>
            </a:r>
          </a:p>
          <a:p>
            <a:pPr>
              <a:spcAft>
                <a:spcPts val="1200"/>
              </a:spcAft>
            </a:pPr>
            <a:r>
              <a:rPr lang="en-US" sz="2000" dirty="0"/>
              <a:t>Di solito è necessario cofinanziare parte del progetto (le sovvenzioni spesso coprono </a:t>
            </a:r>
            <a:r>
              <a:rPr lang="en-US" sz="2000" dirty="0">
                <a:solidFill>
                  <a:srgbClr val="E96751"/>
                </a:solidFill>
                <a:hlinkClick r:id="rId2">
                  <a:extLst>
                    <a:ext uri="{A12FA001-AC4F-418D-AE19-62706E023703}">
                      <ahyp:hlinkClr xmlns:ahyp="http://schemas.microsoft.com/office/drawing/2018/hyperlinkcolor" val="tx"/>
                    </a:ext>
                  </a:extLst>
                </a:hlinkClick>
              </a:rPr>
              <a:t>il 30-75% dei costi, non il 100%). </a:t>
            </a:r>
            <a:r>
              <a:rPr lang="en-US" sz="2000" dirty="0"/>
              <a:t>Argomento trattato nella sezione successiva.</a:t>
            </a:r>
          </a:p>
          <a:p>
            <a:pPr>
              <a:spcAft>
                <a:spcPts val="1200"/>
              </a:spcAft>
            </a:pPr>
            <a:r>
              <a:rPr lang="en-US" sz="2400" b="1" dirty="0">
                <a:solidFill>
                  <a:srgbClr val="459597"/>
                </a:solidFill>
              </a:rPr>
              <a:t>Concorsi pubblico-privati</a:t>
            </a:r>
          </a:p>
          <a:p>
            <a:pPr>
              <a:spcAft>
                <a:spcPts val="1200"/>
              </a:spcAft>
            </a:pPr>
            <a:r>
              <a:rPr lang="en-US" sz="2000" dirty="0"/>
              <a:t>Occasionalmente, le aziende organizzano concorsi per idee di alloggi uniche </a:t>
            </a:r>
          </a:p>
          <a:p>
            <a:pPr>
              <a:spcAft>
                <a:spcPts val="1200"/>
              </a:spcAft>
            </a:pPr>
            <a:r>
              <a:rPr lang="en-US" sz="2000" b="1" dirty="0">
                <a:solidFill>
                  <a:srgbClr val="E96751"/>
                </a:solidFill>
              </a:rPr>
              <a:t>Esempio: </a:t>
            </a:r>
            <a:r>
              <a:rPr lang="en-US" sz="2000" b="1" dirty="0"/>
              <a:t>i fondi OMG da 10 milioni di dollari </a:t>
            </a:r>
            <a:r>
              <a:rPr lang="en-US" sz="2000" dirty="0">
                <a:solidFill>
                  <a:srgbClr val="E96751"/>
                </a:solidFill>
                <a:hlinkClick r:id="rId3">
                  <a:extLst>
                    <a:ext uri="{A12FA001-AC4F-418D-AE19-62706E023703}">
                      <ahyp:hlinkClr xmlns:ahyp="http://schemas.microsoft.com/office/drawing/2018/hyperlinkcolor" val="tx"/>
                    </a:ext>
                  </a:extLst>
                </a:hlinkClick>
              </a:rPr>
              <a:t>di Airbnb </a:t>
            </a:r>
            <a:r>
              <a:rPr lang="en-US" sz="2000" dirty="0"/>
              <a:t>per idee di alloggi estremamente insolite in tutto il mondo. </a:t>
            </a:r>
          </a:p>
          <a:p>
            <a:pPr>
              <a:spcAft>
                <a:spcPts val="1200"/>
              </a:spcAft>
            </a:pPr>
            <a:endParaRPr lang="en-US" sz="2000" dirty="0"/>
          </a:p>
          <a:p>
            <a:pPr>
              <a:spcAft>
                <a:spcPts val="1200"/>
              </a:spcAft>
            </a:pPr>
            <a:endParaRPr lang="en-IE" sz="2000" dirty="0"/>
          </a:p>
        </p:txBody>
      </p:sp>
      <p:sp>
        <p:nvSpPr>
          <p:cNvPr id="2" name="Text Placeholder 6">
            <a:extLst>
              <a:ext uri="{FF2B5EF4-FFF2-40B4-BE49-F238E27FC236}">
                <a16:creationId xmlns:a16="http://schemas.microsoft.com/office/drawing/2014/main" id="{428FC1AA-1874-568E-A305-02719E045AC1}"/>
              </a:ext>
            </a:extLst>
          </p:cNvPr>
          <p:cNvSpPr txBox="1">
            <a:spLocks/>
          </p:cNvSpPr>
          <p:nvPr/>
        </p:nvSpPr>
        <p:spPr>
          <a:xfrm>
            <a:off x="402392" y="2282652"/>
            <a:ext cx="3166603"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dirty="0"/>
              <a:t>Opzioni di finanziamento e finanziamento</a:t>
            </a:r>
          </a:p>
        </p:txBody>
      </p:sp>
      <p:pic>
        <p:nvPicPr>
          <p:cNvPr id="10" name="Picture 9" descr="A logo for a credit union&#10;&#10;AI-generated content may be incorrect.">
            <a:extLst>
              <a:ext uri="{FF2B5EF4-FFF2-40B4-BE49-F238E27FC236}">
                <a16:creationId xmlns:a16="http://schemas.microsoft.com/office/drawing/2014/main" id="{393EFA47-690A-89CA-715D-FDF837AFF387}"/>
              </a:ext>
            </a:extLst>
          </p:cNvPr>
          <p:cNvPicPr>
            <a:picLocks noChangeAspect="1"/>
          </p:cNvPicPr>
          <p:nvPr/>
        </p:nvPicPr>
        <p:blipFill>
          <a:blip r:embed="rId4"/>
          <a:srcRect t="7251" b="20363"/>
          <a:stretch>
            <a:fillRect/>
          </a:stretch>
        </p:blipFill>
        <p:spPr>
          <a:xfrm>
            <a:off x="402392" y="-9525"/>
            <a:ext cx="3166603" cy="2292178"/>
          </a:xfrm>
          <a:prstGeom prst="rect">
            <a:avLst/>
          </a:prstGeom>
        </p:spPr>
      </p:pic>
      <p:grpSp>
        <p:nvGrpSpPr>
          <p:cNvPr id="31" name="Group 30">
            <a:extLst>
              <a:ext uri="{FF2B5EF4-FFF2-40B4-BE49-F238E27FC236}">
                <a16:creationId xmlns:a16="http://schemas.microsoft.com/office/drawing/2014/main" id="{8D1AE519-E216-AECD-4768-E37C2A4E46CA}"/>
              </a:ext>
            </a:extLst>
          </p:cNvPr>
          <p:cNvGrpSpPr/>
          <p:nvPr/>
        </p:nvGrpSpPr>
        <p:grpSpPr>
          <a:xfrm>
            <a:off x="4137144" y="325975"/>
            <a:ext cx="727695" cy="861774"/>
            <a:chOff x="1038224" y="1545890"/>
            <a:chExt cx="1026858" cy="1216059"/>
          </a:xfrm>
        </p:grpSpPr>
        <p:sp>
          <p:nvSpPr>
            <p:cNvPr id="32" name="Oval 31">
              <a:extLst>
                <a:ext uri="{FF2B5EF4-FFF2-40B4-BE49-F238E27FC236}">
                  <a16:creationId xmlns:a16="http://schemas.microsoft.com/office/drawing/2014/main" id="{C47FD656-C17E-F256-D5B6-5D108C9BE15E}"/>
                </a:ext>
              </a:extLst>
            </p:cNvPr>
            <p:cNvSpPr/>
            <p:nvPr/>
          </p:nvSpPr>
          <p:spPr>
            <a:xfrm>
              <a:off x="1049082" y="1588897"/>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6A7CFD89-C2D3-762D-14EC-B891344E33EF}"/>
                </a:ext>
              </a:extLst>
            </p:cNvPr>
            <p:cNvSpPr txBox="1"/>
            <p:nvPr/>
          </p:nvSpPr>
          <p:spPr>
            <a:xfrm>
              <a:off x="1038224" y="1545890"/>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grpSp>
        <p:nvGrpSpPr>
          <p:cNvPr id="4" name="Group 3">
            <a:extLst>
              <a:ext uri="{FF2B5EF4-FFF2-40B4-BE49-F238E27FC236}">
                <a16:creationId xmlns:a16="http://schemas.microsoft.com/office/drawing/2014/main" id="{422AE220-1BCB-7613-EF22-F082C0F8E968}"/>
              </a:ext>
            </a:extLst>
          </p:cNvPr>
          <p:cNvGrpSpPr/>
          <p:nvPr/>
        </p:nvGrpSpPr>
        <p:grpSpPr>
          <a:xfrm>
            <a:off x="4192434" y="4360714"/>
            <a:ext cx="720000" cy="861774"/>
            <a:chOff x="1016000" y="1024973"/>
            <a:chExt cx="1016000" cy="1216059"/>
          </a:xfrm>
        </p:grpSpPr>
        <p:sp>
          <p:nvSpPr>
            <p:cNvPr id="5" name="Oval 4">
              <a:extLst>
                <a:ext uri="{FF2B5EF4-FFF2-40B4-BE49-F238E27FC236}">
                  <a16:creationId xmlns:a16="http://schemas.microsoft.com/office/drawing/2014/main" id="{63518288-B705-F4EE-9FA1-6E5CD2F6B5C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2647659E-B044-819E-CD53-E2460B7F9F9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38634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FD69-E227-B18D-8947-18BF55D43B7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7A1B52-2C85-8720-01A7-49B162617BFA}"/>
              </a:ext>
            </a:extLst>
          </p:cNvPr>
          <p:cNvSpPr>
            <a:spLocks noGrp="1"/>
          </p:cNvSpPr>
          <p:nvPr>
            <p:ph type="body" sz="quarter" idx="18"/>
          </p:nvPr>
        </p:nvSpPr>
        <p:spPr>
          <a:xfrm>
            <a:off x="639319" y="3301685"/>
            <a:ext cx="2927720" cy="1049221"/>
          </a:xfrm>
        </p:spPr>
        <p:txBody>
          <a:bodyPr/>
          <a:lstStyle/>
          <a:p>
            <a:pPr algn="ctr"/>
            <a:r>
              <a:rPr lang="en-IE" sz="2000" dirty="0"/>
              <a:t>La maggior parte degli imprenditori utilizza una combinazione di fonti di finanziamento</a:t>
            </a:r>
          </a:p>
        </p:txBody>
      </p:sp>
      <p:sp>
        <p:nvSpPr>
          <p:cNvPr id="3" name="Text Placeholder 2">
            <a:extLst>
              <a:ext uri="{FF2B5EF4-FFF2-40B4-BE49-F238E27FC236}">
                <a16:creationId xmlns:a16="http://schemas.microsoft.com/office/drawing/2014/main" id="{AFD156D7-A8C4-47B9-9722-3690CF91ECB6}"/>
              </a:ext>
            </a:extLst>
          </p:cNvPr>
          <p:cNvSpPr>
            <a:spLocks noGrp="1"/>
          </p:cNvSpPr>
          <p:nvPr>
            <p:ph type="body" sz="quarter" idx="21"/>
          </p:nvPr>
        </p:nvSpPr>
        <p:spPr>
          <a:xfrm>
            <a:off x="4870390" y="250913"/>
            <a:ext cx="6035736" cy="3499183"/>
          </a:xfrm>
        </p:spPr>
        <p:txBody>
          <a:bodyPr/>
          <a:lstStyle/>
          <a:p>
            <a:pPr>
              <a:spcAft>
                <a:spcPts val="1200"/>
              </a:spcAft>
            </a:pPr>
            <a:r>
              <a:rPr lang="en-US" sz="2800" b="1" dirty="0">
                <a:solidFill>
                  <a:srgbClr val="459597"/>
                </a:solidFill>
              </a:rPr>
              <a:t>Investimento azionario </a:t>
            </a:r>
          </a:p>
          <a:p>
            <a:pPr>
              <a:spcAft>
                <a:spcPts val="1200"/>
              </a:spcAft>
            </a:pPr>
            <a:r>
              <a:rPr lang="en-US" sz="2400" dirty="0"/>
              <a:t>Vendita di una quota della propria attività a investitori in cambio di capitale. </a:t>
            </a:r>
          </a:p>
          <a:p>
            <a:pPr>
              <a:spcAft>
                <a:spcPts val="1200"/>
              </a:spcAft>
            </a:pPr>
            <a:r>
              <a:rPr lang="en-US" sz="2400" b="1" dirty="0">
                <a:solidFill>
                  <a:srgbClr val="E96751"/>
                </a:solidFill>
              </a:rPr>
              <a:t>Esempio: </a:t>
            </a:r>
            <a:r>
              <a:rPr lang="en-US" sz="2400" dirty="0"/>
              <a:t>per una piccola impresa di glamping, gli investimenti azionari formali sono meno comuni (gli investitori preferiscono startup scalabili), ma potresti coinvolgere un partner/investitore che fornisce denaro ora in cambio di una percentuale dei profitti futuri. </a:t>
            </a:r>
          </a:p>
          <a:p>
            <a:pPr algn="just">
              <a:spcAft>
                <a:spcPts val="1200"/>
              </a:spcAft>
            </a:pPr>
            <a:r>
              <a:rPr lang="en-US" sz="2400" dirty="0"/>
              <a:t>Assicurati di </a:t>
            </a:r>
            <a:r>
              <a:rPr lang="en-US" sz="2400" dirty="0" err="1"/>
              <a:t>formalizzare </a:t>
            </a:r>
            <a:r>
              <a:rPr lang="en-US" sz="2400" dirty="0"/>
              <a:t>gli accordi dal punto di vista legale.</a:t>
            </a:r>
          </a:p>
          <a:p>
            <a:pPr>
              <a:spcAft>
                <a:spcPts val="1200"/>
              </a:spcAft>
            </a:pPr>
            <a:endParaRPr lang="en-US" sz="2100" dirty="0"/>
          </a:p>
          <a:p>
            <a:pPr>
              <a:spcAft>
                <a:spcPts val="1200"/>
              </a:spcAft>
            </a:pPr>
            <a:endParaRPr lang="en-IE" dirty="0"/>
          </a:p>
        </p:txBody>
      </p:sp>
      <p:sp>
        <p:nvSpPr>
          <p:cNvPr id="2" name="Text Placeholder 6">
            <a:extLst>
              <a:ext uri="{FF2B5EF4-FFF2-40B4-BE49-F238E27FC236}">
                <a16:creationId xmlns:a16="http://schemas.microsoft.com/office/drawing/2014/main" id="{824A500D-40E5-1444-EDE0-C49B59B34D7C}"/>
              </a:ext>
            </a:extLst>
          </p:cNvPr>
          <p:cNvSpPr txBox="1">
            <a:spLocks/>
          </p:cNvSpPr>
          <p:nvPr/>
        </p:nvSpPr>
        <p:spPr>
          <a:xfrm>
            <a:off x="716665" y="2009724"/>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finanziamento</a:t>
            </a:r>
          </a:p>
        </p:txBody>
      </p:sp>
      <p:pic>
        <p:nvPicPr>
          <p:cNvPr id="12" name="Picture 11">
            <a:extLst>
              <a:ext uri="{FF2B5EF4-FFF2-40B4-BE49-F238E27FC236}">
                <a16:creationId xmlns:a16="http://schemas.microsoft.com/office/drawing/2014/main" id="{BFB86CD6-5FB0-A940-A99D-8D51A6017242}"/>
              </a:ext>
            </a:extLst>
          </p:cNvPr>
          <p:cNvPicPr>
            <a:picLocks noChangeAspect="1"/>
          </p:cNvPicPr>
          <p:nvPr/>
        </p:nvPicPr>
        <p:blipFill>
          <a:blip r:embed="rId2"/>
          <a:stretch>
            <a:fillRect/>
          </a:stretch>
        </p:blipFill>
        <p:spPr>
          <a:xfrm>
            <a:off x="214025" y="5758964"/>
            <a:ext cx="850589" cy="846711"/>
          </a:xfrm>
          <a:prstGeom prst="rect">
            <a:avLst/>
          </a:prstGeom>
        </p:spPr>
      </p:pic>
      <p:sp>
        <p:nvSpPr>
          <p:cNvPr id="13" name="TextBox 12">
            <a:extLst>
              <a:ext uri="{FF2B5EF4-FFF2-40B4-BE49-F238E27FC236}">
                <a16:creationId xmlns:a16="http://schemas.microsoft.com/office/drawing/2014/main" id="{7D2BE4CC-3A77-A688-7AA8-9D0DA010CD05}"/>
              </a:ext>
            </a:extLst>
          </p:cNvPr>
          <p:cNvSpPr txBox="1"/>
          <p:nvPr/>
        </p:nvSpPr>
        <p:spPr>
          <a:xfrm>
            <a:off x="1127915" y="5554444"/>
            <a:ext cx="9545721" cy="2031325"/>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Progetti di finanziamento LEADER per la crescita economica, le infrastrutture rurali e la resilienza climatica</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OCSE Finanziamento delle PMI e degli imprenditori: punti salienti del 2025</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Approcci di finanziamento per le PMI e gli imprenditori del settore turistico</a:t>
            </a:r>
            <a:endParaRPr lang="en-US" dirty="0">
              <a:solidFill>
                <a:srgbClr val="00B0F0"/>
              </a:solidFill>
            </a:endParaRPr>
          </a:p>
          <a:p>
            <a:endParaRPr lang="en-US" dirty="0"/>
          </a:p>
          <a:p>
            <a:endParaRPr lang="en-US" dirty="0">
              <a:solidFill>
                <a:srgbClr val="00B0F0"/>
              </a:solidFill>
            </a:endParaRPr>
          </a:p>
          <a:p>
            <a:endParaRPr lang="en-IE" dirty="0">
              <a:solidFill>
                <a:srgbClr val="459597"/>
              </a:solidFill>
            </a:endParaRPr>
          </a:p>
        </p:txBody>
      </p:sp>
      <p:pic>
        <p:nvPicPr>
          <p:cNvPr id="21" name="Picture Placeholder 20" descr="A person holding a piggy bank and a small shopping cart&#10;&#10;AI-generated content may be incorrect.">
            <a:extLst>
              <a:ext uri="{FF2B5EF4-FFF2-40B4-BE49-F238E27FC236}">
                <a16:creationId xmlns:a16="http://schemas.microsoft.com/office/drawing/2014/main" id="{73F8C25D-E48D-D2B3-95E6-3AFA9FC79AB6}"/>
              </a:ext>
            </a:extLst>
          </p:cNvPr>
          <p:cNvPicPr>
            <a:picLocks noGrp="1" noChangeAspect="1"/>
          </p:cNvPicPr>
          <p:nvPr>
            <p:ph type="pic" sz="quarter" idx="10"/>
          </p:nvPr>
        </p:nvPicPr>
        <p:blipFill>
          <a:blip r:embed="rId7"/>
          <a:srcRect t="7352" b="7352"/>
          <a:stretch>
            <a:fillRect/>
          </a:stretch>
        </p:blipFill>
        <p:spPr/>
      </p:pic>
      <p:grpSp>
        <p:nvGrpSpPr>
          <p:cNvPr id="34" name="Group 33">
            <a:extLst>
              <a:ext uri="{FF2B5EF4-FFF2-40B4-BE49-F238E27FC236}">
                <a16:creationId xmlns:a16="http://schemas.microsoft.com/office/drawing/2014/main" id="{693F1924-E2EB-5B8A-BCC4-A8E78CCE4395}"/>
              </a:ext>
            </a:extLst>
          </p:cNvPr>
          <p:cNvGrpSpPr/>
          <p:nvPr/>
        </p:nvGrpSpPr>
        <p:grpSpPr>
          <a:xfrm>
            <a:off x="4055067" y="111100"/>
            <a:ext cx="720000" cy="861774"/>
            <a:chOff x="1016000" y="1024973"/>
            <a:chExt cx="1016000" cy="1216059"/>
          </a:xfrm>
        </p:grpSpPr>
        <p:sp>
          <p:nvSpPr>
            <p:cNvPr id="35" name="Oval 34">
              <a:extLst>
                <a:ext uri="{FF2B5EF4-FFF2-40B4-BE49-F238E27FC236}">
                  <a16:creationId xmlns:a16="http://schemas.microsoft.com/office/drawing/2014/main" id="{93DEE9EE-59B8-E8C5-4FAC-2AFDF521713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1C97C4CB-E61F-7297-F8C2-4E453A4EE66A}"/>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43301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8BC-B473-19CA-D993-D9CF732720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57278F-E53D-AACB-DC79-64D1AA4BC9DE}"/>
              </a:ext>
            </a:extLst>
          </p:cNvPr>
          <p:cNvSpPr>
            <a:spLocks noGrp="1"/>
          </p:cNvSpPr>
          <p:nvPr>
            <p:ph type="body" sz="quarter" idx="18"/>
          </p:nvPr>
        </p:nvSpPr>
        <p:spPr>
          <a:xfrm>
            <a:off x="639319" y="3392025"/>
            <a:ext cx="2927720" cy="1049221"/>
          </a:xfrm>
        </p:spPr>
        <p:txBody>
          <a:bodyPr/>
          <a:lstStyle/>
          <a:p>
            <a:pPr algn="ctr"/>
            <a:r>
              <a:rPr lang="en-IE" sz="2000" dirty="0"/>
              <a:t>La maggior parte degli imprenditori utilizza una combinazione di fonti di finanziamento</a:t>
            </a:r>
          </a:p>
        </p:txBody>
      </p:sp>
      <p:pic>
        <p:nvPicPr>
          <p:cNvPr id="10" name="Picture Placeholder 9" descr="A group of people standing together&#10;&#10;AI-generated content may be incorrect.">
            <a:extLst>
              <a:ext uri="{FF2B5EF4-FFF2-40B4-BE49-F238E27FC236}">
                <a16:creationId xmlns:a16="http://schemas.microsoft.com/office/drawing/2014/main" id="{EA2448F9-31E3-50C0-245C-3D4697131654}"/>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3ABD8073-74D0-A72B-32C1-65C2687817CC}"/>
              </a:ext>
            </a:extLst>
          </p:cNvPr>
          <p:cNvSpPr>
            <a:spLocks noGrp="1"/>
          </p:cNvSpPr>
          <p:nvPr>
            <p:ph type="body" sz="quarter" idx="21"/>
          </p:nvPr>
        </p:nvSpPr>
        <p:spPr>
          <a:xfrm>
            <a:off x="5088060" y="196156"/>
            <a:ext cx="6578357" cy="3499183"/>
          </a:xfrm>
        </p:spPr>
        <p:txBody>
          <a:bodyPr/>
          <a:lstStyle/>
          <a:p>
            <a:pPr>
              <a:spcAft>
                <a:spcPts val="600"/>
              </a:spcAft>
            </a:pPr>
            <a:r>
              <a:rPr lang="en-US" sz="2400" b="1" dirty="0">
                <a:solidFill>
                  <a:srgbClr val="459597"/>
                </a:solidFill>
              </a:rPr>
              <a:t>Crowdfunding: </a:t>
            </a:r>
          </a:p>
          <a:p>
            <a:pPr>
              <a:spcAft>
                <a:spcPts val="600"/>
              </a:spcAft>
            </a:pPr>
            <a:r>
              <a:rPr lang="en-US" sz="2000" dirty="0"/>
              <a:t>Raccolta di molti piccoli contributi, in genere tramite una piattaforma online. Questo potrebbe essere </a:t>
            </a:r>
            <a:r>
              <a:rPr lang="en-US" sz="2000" b="1" dirty="0"/>
              <a:t>definito "crowdfunding con ricompensa". </a:t>
            </a:r>
          </a:p>
          <a:p>
            <a:pPr>
              <a:spcAft>
                <a:spcPts val="600"/>
              </a:spcAft>
            </a:pPr>
            <a:endParaRPr lang="en-US" sz="2000" b="1" dirty="0">
              <a:solidFill>
                <a:srgbClr val="E96751"/>
              </a:solidFill>
            </a:endParaRPr>
          </a:p>
          <a:p>
            <a:pPr>
              <a:spcAft>
                <a:spcPts val="600"/>
              </a:spcAft>
            </a:pPr>
            <a:r>
              <a:rPr lang="en-US" sz="2000" b="1" dirty="0">
                <a:solidFill>
                  <a:srgbClr val="E96751"/>
                </a:solidFill>
              </a:rPr>
              <a:t>Esempio: </a:t>
            </a:r>
            <a:r>
              <a:rPr lang="en-US" sz="2000" dirty="0"/>
              <a:t>donazioni/pre-acquisti di soggiorni, ad esempio una donazione di 200 € per un "soggiorno gratuito nel fine settimana" una volta aperta l'attività) o </a:t>
            </a:r>
            <a:r>
              <a:rPr lang="en-US" sz="2000" b="1" dirty="0"/>
              <a:t>equity crowdfunding </a:t>
            </a:r>
            <a:r>
              <a:rPr lang="en-US" sz="2000" dirty="0"/>
              <a:t>(vendita di piccole quote azionarie). </a:t>
            </a:r>
          </a:p>
          <a:p>
            <a:pPr>
              <a:spcAft>
                <a:spcPts val="600"/>
              </a:spcAft>
            </a:pPr>
            <a:endParaRPr lang="en-US" sz="2000" dirty="0"/>
          </a:p>
          <a:p>
            <a:pPr>
              <a:spcAft>
                <a:spcPts val="600"/>
              </a:spcAft>
            </a:pPr>
            <a:r>
              <a:rPr lang="en-US" sz="2000" dirty="0"/>
              <a:t>Piattaforme come </a:t>
            </a:r>
            <a:r>
              <a:rPr lang="en-US" sz="2000" dirty="0">
                <a:solidFill>
                  <a:srgbClr val="E96751"/>
                </a:solidFill>
                <a:hlinkClick r:id="rId3">
                  <a:extLst>
                    <a:ext uri="{A12FA001-AC4F-418D-AE19-62706E023703}">
                      <ahyp:hlinkClr xmlns:ahyp="http://schemas.microsoft.com/office/drawing/2018/hyperlinkcolor" val="tx"/>
                    </a:ext>
                  </a:extLst>
                </a:hlinkClick>
              </a:rPr>
              <a:t>Kickstarter, </a:t>
            </a:r>
            <a:r>
              <a:rPr lang="en-US" sz="2000" dirty="0">
                <a:solidFill>
                  <a:srgbClr val="E96751"/>
                </a:solidFill>
                <a:hlinkClick r:id="rId4">
                  <a:extLst>
                    <a:ext uri="{A12FA001-AC4F-418D-AE19-62706E023703}">
                      <ahyp:hlinkClr xmlns:ahyp="http://schemas.microsoft.com/office/drawing/2018/hyperlinkcolor" val="tx"/>
                    </a:ext>
                  </a:extLst>
                </a:hlinkClick>
              </a:rPr>
              <a:t>Indiegogo </a:t>
            </a:r>
            <a:r>
              <a:rPr lang="en-US" sz="2000" dirty="0"/>
              <a:t>o piattaforme di nicchia (ad esempio </a:t>
            </a:r>
            <a:r>
              <a:rPr lang="en-US" sz="2000" dirty="0" err="1"/>
              <a:t>TravelStarter</a:t>
            </a:r>
            <a:r>
              <a:rPr lang="en-US" sz="2000" dirty="0"/>
              <a:t>, che si rivolge specificamente a progetti turistici ed è stata utilizzata per finanziare alloggi ecologici). Il crowdfunding funge anche da strumento di marketing: i tuoi sostenitori diventano i tuoi primi ospiti e ambasciatori.</a:t>
            </a:r>
          </a:p>
          <a:p>
            <a:pPr>
              <a:spcAft>
                <a:spcPts val="600"/>
              </a:spcAft>
            </a:pPr>
            <a:endParaRPr lang="en-IE" sz="2000" dirty="0"/>
          </a:p>
        </p:txBody>
      </p:sp>
      <p:sp>
        <p:nvSpPr>
          <p:cNvPr id="2" name="Text Placeholder 6">
            <a:extLst>
              <a:ext uri="{FF2B5EF4-FFF2-40B4-BE49-F238E27FC236}">
                <a16:creationId xmlns:a16="http://schemas.microsoft.com/office/drawing/2014/main" id="{E33300DA-B4BE-C6EC-A0A4-F2CF2638931B}"/>
              </a:ext>
            </a:extLst>
          </p:cNvPr>
          <p:cNvSpPr txBox="1">
            <a:spLocks/>
          </p:cNvSpPr>
          <p:nvPr/>
        </p:nvSpPr>
        <p:spPr>
          <a:xfrm>
            <a:off x="716665" y="2144276"/>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finanza</a:t>
            </a:r>
          </a:p>
        </p:txBody>
      </p:sp>
      <p:grpSp>
        <p:nvGrpSpPr>
          <p:cNvPr id="15" name="Group 14">
            <a:extLst>
              <a:ext uri="{FF2B5EF4-FFF2-40B4-BE49-F238E27FC236}">
                <a16:creationId xmlns:a16="http://schemas.microsoft.com/office/drawing/2014/main" id="{DCA07091-09B6-3587-4CB4-052D64CA2C7F}"/>
              </a:ext>
            </a:extLst>
          </p:cNvPr>
          <p:cNvGrpSpPr/>
          <p:nvPr/>
        </p:nvGrpSpPr>
        <p:grpSpPr>
          <a:xfrm>
            <a:off x="4215883" y="422466"/>
            <a:ext cx="720000" cy="861774"/>
            <a:chOff x="1016000" y="1024973"/>
            <a:chExt cx="1016000" cy="1216059"/>
          </a:xfrm>
        </p:grpSpPr>
        <p:sp>
          <p:nvSpPr>
            <p:cNvPr id="16" name="Oval 15">
              <a:extLst>
                <a:ext uri="{FF2B5EF4-FFF2-40B4-BE49-F238E27FC236}">
                  <a16:creationId xmlns:a16="http://schemas.microsoft.com/office/drawing/2014/main" id="{BF41F96C-FEDB-4E93-DAB2-D7E5D0E6D69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1AB150FF-8A07-95BE-971D-455B74EE137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58001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D1DF5-BDB6-9024-6AE8-0FF486B1842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2936D023-F5BA-BDF9-74CA-77E427F45BB8}"/>
              </a:ext>
            </a:extLst>
          </p:cNvPr>
          <p:cNvSpPr>
            <a:spLocks noGrp="1"/>
          </p:cNvSpPr>
          <p:nvPr>
            <p:ph type="body" sz="quarter" idx="18"/>
          </p:nvPr>
        </p:nvSpPr>
        <p:spPr>
          <a:xfrm>
            <a:off x="625372" y="3246255"/>
            <a:ext cx="2927720" cy="1049221"/>
          </a:xfrm>
        </p:spPr>
        <p:txBody>
          <a:bodyPr/>
          <a:lstStyle/>
          <a:p>
            <a:pPr algn="ctr"/>
            <a:r>
              <a:rPr lang="en-IE" sz="2000" dirty="0"/>
              <a:t>La maggior parte degli imprenditori utilizza una combinazione di fonti di finanziamento</a:t>
            </a:r>
          </a:p>
        </p:txBody>
      </p:sp>
      <p:pic>
        <p:nvPicPr>
          <p:cNvPr id="10" name="Picture Placeholder 9" descr="A group of people standing together&#10;&#10;AI-generated content may be incorrect.">
            <a:extLst>
              <a:ext uri="{FF2B5EF4-FFF2-40B4-BE49-F238E27FC236}">
                <a16:creationId xmlns:a16="http://schemas.microsoft.com/office/drawing/2014/main" id="{7F605BCE-C14F-D671-3F99-470CFD612511}"/>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B9F0BCAA-5BEA-172E-42D1-5F12F3779F7E}"/>
              </a:ext>
            </a:extLst>
          </p:cNvPr>
          <p:cNvSpPr>
            <a:spLocks noGrp="1"/>
          </p:cNvSpPr>
          <p:nvPr>
            <p:ph type="body" sz="quarter" idx="21"/>
          </p:nvPr>
        </p:nvSpPr>
        <p:spPr>
          <a:xfrm>
            <a:off x="5042144" y="630187"/>
            <a:ext cx="6016382" cy="3499183"/>
          </a:xfrm>
        </p:spPr>
        <p:txBody>
          <a:bodyPr/>
          <a:lstStyle/>
          <a:p>
            <a:pPr>
              <a:spcAft>
                <a:spcPts val="600"/>
              </a:spcAft>
            </a:pPr>
            <a:r>
              <a:rPr lang="en-US" sz="2400" b="1" dirty="0">
                <a:solidFill>
                  <a:srgbClr val="E96751"/>
                </a:solidFill>
              </a:rPr>
              <a:t>Esempio: </a:t>
            </a:r>
            <a:r>
              <a:rPr lang="en-IE" sz="2400" dirty="0" err="1"/>
              <a:t>Ecocapsule </a:t>
            </a:r>
            <a:r>
              <a:rPr lang="en-IE" sz="2400" dirty="0"/>
              <a:t>– Slovacchia è una </a:t>
            </a:r>
            <a:r>
              <a:rPr lang="en-US" sz="2400" dirty="0"/>
              <a:t>micro-abitazione autosufficiente progettata per la vita off-grid e l'ecoturismo. Nel 2015 è stata lanciata una campagna di finanziamento su </a:t>
            </a:r>
            <a:r>
              <a:rPr lang="en-US" sz="2400" b="1" dirty="0"/>
              <a:t>Indiegogo, una piattaforma di crowdfunding</a:t>
            </a:r>
            <a:r>
              <a:rPr lang="en-US" sz="2400" dirty="0"/>
              <a:t>. </a:t>
            </a:r>
          </a:p>
          <a:p>
            <a:pPr>
              <a:spcAft>
                <a:spcPts val="600"/>
              </a:spcAft>
            </a:pPr>
            <a:endParaRPr lang="en-US" sz="2400" dirty="0"/>
          </a:p>
          <a:p>
            <a:pPr>
              <a:spcAft>
                <a:spcPts val="600"/>
              </a:spcAft>
            </a:pPr>
            <a:r>
              <a:rPr lang="en-US" sz="2400" dirty="0"/>
              <a:t>L'obiettivo era raccogliere 50.000 euro, ma sono stati raccolti </a:t>
            </a:r>
            <a:r>
              <a:rPr lang="en-US" sz="2400" b="1" dirty="0"/>
              <a:t>oltre 200.000 euro </a:t>
            </a:r>
            <a:r>
              <a:rPr lang="en-US" sz="2400" dirty="0"/>
              <a:t>da sostenitori eco-consapevoli di tutto il mondo.</a:t>
            </a:r>
          </a:p>
          <a:p>
            <a:pPr>
              <a:spcAft>
                <a:spcPts val="600"/>
              </a:spcAft>
            </a:pPr>
            <a:endParaRPr lang="en-IE" dirty="0"/>
          </a:p>
        </p:txBody>
      </p:sp>
      <p:sp>
        <p:nvSpPr>
          <p:cNvPr id="2" name="Text Placeholder 6">
            <a:extLst>
              <a:ext uri="{FF2B5EF4-FFF2-40B4-BE49-F238E27FC236}">
                <a16:creationId xmlns:a16="http://schemas.microsoft.com/office/drawing/2014/main" id="{351A732B-C8A3-5239-5336-144D07DFC6A7}"/>
              </a:ext>
            </a:extLst>
          </p:cNvPr>
          <p:cNvSpPr txBox="1">
            <a:spLocks/>
          </p:cNvSpPr>
          <p:nvPr/>
        </p:nvSpPr>
        <p:spPr>
          <a:xfrm>
            <a:off x="716665" y="2039917"/>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finanziamento</a:t>
            </a:r>
          </a:p>
        </p:txBody>
      </p:sp>
      <p:sp>
        <p:nvSpPr>
          <p:cNvPr id="9" name="TextBox 8">
            <a:extLst>
              <a:ext uri="{FF2B5EF4-FFF2-40B4-BE49-F238E27FC236}">
                <a16:creationId xmlns:a16="http://schemas.microsoft.com/office/drawing/2014/main" id="{288F0E2A-F201-7EB8-EC52-FA0346EE629A}"/>
              </a:ext>
            </a:extLst>
          </p:cNvPr>
          <p:cNvSpPr txBox="1"/>
          <p:nvPr/>
        </p:nvSpPr>
        <p:spPr>
          <a:xfrm>
            <a:off x="273947" y="5881523"/>
            <a:ext cx="11089378" cy="923330"/>
          </a:xfrm>
          <a:prstGeom prst="rect">
            <a:avLst/>
          </a:prstGeom>
          <a:noFill/>
        </p:spPr>
        <p:txBody>
          <a:bodyPr wrap="square" rtlCol="0">
            <a:spAutoFit/>
          </a:bodyPr>
          <a:lstStyle/>
          <a:p>
            <a:r>
              <a:rPr lang="en-US" b="1" dirty="0">
                <a:solidFill>
                  <a:srgbClr val="494949"/>
                </a:solidFill>
              </a:rPr>
              <a:t>*Nota: TravelStarter </a:t>
            </a:r>
            <a:r>
              <a:rPr lang="en-US" dirty="0">
                <a:solidFill>
                  <a:srgbClr val="494949"/>
                </a:solidFill>
              </a:rPr>
              <a:t>mette anche in contatto le agenzie di viaggio con potenziali sostenitori che possono investire nei loro progetti, ricevendo in cambio premi legati ai viaggi una volta raggiunti gli obiettivi del progetto. Questa piattaforma è considerata una pioniera nel crowdfunding nel settore turistico. </a:t>
            </a:r>
            <a:endParaRPr lang="en-IE" dirty="0">
              <a:solidFill>
                <a:srgbClr val="494949"/>
              </a:solidFill>
            </a:endParaRPr>
          </a:p>
        </p:txBody>
      </p:sp>
      <p:grpSp>
        <p:nvGrpSpPr>
          <p:cNvPr id="15" name="Group 14">
            <a:extLst>
              <a:ext uri="{FF2B5EF4-FFF2-40B4-BE49-F238E27FC236}">
                <a16:creationId xmlns:a16="http://schemas.microsoft.com/office/drawing/2014/main" id="{9C07F93C-2323-59CF-C2E7-EA4122396A97}"/>
              </a:ext>
            </a:extLst>
          </p:cNvPr>
          <p:cNvGrpSpPr/>
          <p:nvPr/>
        </p:nvGrpSpPr>
        <p:grpSpPr>
          <a:xfrm>
            <a:off x="4294259" y="484199"/>
            <a:ext cx="720000" cy="861774"/>
            <a:chOff x="1016000" y="1024973"/>
            <a:chExt cx="1016000" cy="1216059"/>
          </a:xfrm>
        </p:grpSpPr>
        <p:sp>
          <p:nvSpPr>
            <p:cNvPr id="16" name="Oval 15">
              <a:extLst>
                <a:ext uri="{FF2B5EF4-FFF2-40B4-BE49-F238E27FC236}">
                  <a16:creationId xmlns:a16="http://schemas.microsoft.com/office/drawing/2014/main" id="{4B9223AC-B972-92D5-ACF6-ABC4FA18229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D6232FDC-F20C-17E4-4FCC-E7816968937D}"/>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719811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6E43-19AB-43CB-5604-320DE1028617}"/>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3CAFB32B-F9F9-BA24-ABE8-82903DD23F53}"/>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0F15CC04-07BB-75D5-E6C5-F5BD823433BD}"/>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dirty="0"/>
          </a:p>
        </p:txBody>
      </p:sp>
      <p:sp>
        <p:nvSpPr>
          <p:cNvPr id="5" name="Text Placeholder 3">
            <a:extLst>
              <a:ext uri="{FF2B5EF4-FFF2-40B4-BE49-F238E27FC236}">
                <a16:creationId xmlns:a16="http://schemas.microsoft.com/office/drawing/2014/main" id="{CDA0E7E5-8A06-470B-414A-8EB88B7B3F5A}"/>
              </a:ext>
            </a:extLst>
          </p:cNvPr>
          <p:cNvSpPr>
            <a:spLocks noGrp="1"/>
          </p:cNvSpPr>
          <p:nvPr>
            <p:ph type="body" sz="quarter" idx="21"/>
          </p:nvPr>
        </p:nvSpPr>
        <p:spPr>
          <a:xfrm>
            <a:off x="4820754" y="196156"/>
            <a:ext cx="6171096" cy="3499183"/>
          </a:xfrm>
          <a:prstGeom prst="rect">
            <a:avLst/>
          </a:prstGeom>
        </p:spPr>
        <p:txBody>
          <a:bodyPr/>
          <a:lstStyle/>
          <a:p>
            <a:pPr>
              <a:spcAft>
                <a:spcPts val="600"/>
              </a:spcAft>
            </a:pPr>
            <a:r>
              <a:rPr lang="en-US" sz="2800" b="1" dirty="0">
                <a:solidFill>
                  <a:srgbClr val="459597"/>
                </a:solidFill>
              </a:rPr>
              <a:t>Sostegno della comunità: nelle comunità rurali, il sostegno della comunità può essere una forza potente</a:t>
            </a:r>
            <a:r>
              <a:rPr lang="en-US" dirty="0"/>
              <a:t>.</a:t>
            </a:r>
          </a:p>
          <a:p>
            <a:pPr>
              <a:spcAft>
                <a:spcPts val="600"/>
              </a:spcAft>
            </a:pPr>
            <a:r>
              <a:rPr lang="en-US" dirty="0"/>
              <a:t> </a:t>
            </a:r>
          </a:p>
          <a:p>
            <a:pPr marL="342900" indent="-342900">
              <a:spcAft>
                <a:spcPts val="600"/>
              </a:spcAft>
              <a:buFont typeface="Wingdings" panose="05000000000000000000" pitchFamily="2" charset="2"/>
              <a:buChar char="Ø"/>
            </a:pPr>
            <a:r>
              <a:rPr lang="en-US" sz="2400" b="1" dirty="0"/>
              <a:t>Un modello cooperativo comunitario </a:t>
            </a:r>
            <a:r>
              <a:rPr lang="en-US" sz="2400" dirty="0"/>
              <a:t>prevede che i membri della comunità locale acquistino piccole quote per finanziare l'iniziativa ATA e potenzialmente condividere i profitti o l'utilizzo. La costituzione di una piccola cooperativa o impresa comunitaria può essere un approccio pratico per raggiungere questo obiettivo.</a:t>
            </a:r>
          </a:p>
          <a:p>
            <a:pPr marL="342900" indent="-342900">
              <a:spcAft>
                <a:spcPts val="600"/>
              </a:spcAft>
              <a:buFont typeface="Wingdings" panose="05000000000000000000" pitchFamily="2" charset="2"/>
              <a:buChar char="Ø"/>
            </a:pPr>
            <a:endParaRPr lang="en-US" sz="2400" dirty="0"/>
          </a:p>
          <a:p>
            <a:pPr marL="342900" indent="-342900">
              <a:spcAft>
                <a:spcPts val="600"/>
              </a:spcAft>
              <a:buFont typeface="Wingdings" panose="05000000000000000000" pitchFamily="2" charset="2"/>
              <a:buChar char="Ø"/>
            </a:pPr>
            <a:r>
              <a:rPr lang="en-US" sz="2400" dirty="0"/>
              <a:t>La finanza cooperativa crea sostegno locale, anche se la gestione di molti stakeholder può essere complessa.</a:t>
            </a:r>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43EF92F7-7FD7-3621-F306-93D0F193DF59}"/>
              </a:ext>
            </a:extLst>
          </p:cNvPr>
          <p:cNvSpPr>
            <a:spLocks noGrp="1"/>
          </p:cNvSpPr>
          <p:nvPr>
            <p:ph type="body" sz="quarter" idx="18"/>
          </p:nvPr>
        </p:nvSpPr>
        <p:spPr>
          <a:xfrm>
            <a:off x="639320" y="3392026"/>
            <a:ext cx="2927720" cy="1049221"/>
          </a:xfrm>
        </p:spPr>
        <p:txBody>
          <a:bodyPr/>
          <a:lstStyle/>
          <a:p>
            <a:pPr algn="ctr"/>
            <a:r>
              <a:rPr lang="en-IE" sz="2600" dirty="0"/>
              <a:t>Modello cooperativo comunitario</a:t>
            </a:r>
          </a:p>
        </p:txBody>
      </p:sp>
      <p:sp>
        <p:nvSpPr>
          <p:cNvPr id="9" name="Text Placeholder 6">
            <a:extLst>
              <a:ext uri="{FF2B5EF4-FFF2-40B4-BE49-F238E27FC236}">
                <a16:creationId xmlns:a16="http://schemas.microsoft.com/office/drawing/2014/main" id="{EED83308-76A8-6321-D7A6-05FE5F93320B}"/>
              </a:ext>
            </a:extLst>
          </p:cNvPr>
          <p:cNvSpPr txBox="1">
            <a:spLocks/>
          </p:cNvSpPr>
          <p:nvPr/>
        </p:nvSpPr>
        <p:spPr>
          <a:xfrm>
            <a:off x="716665" y="2144540"/>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finanza</a:t>
            </a:r>
          </a:p>
        </p:txBody>
      </p:sp>
      <p:grpSp>
        <p:nvGrpSpPr>
          <p:cNvPr id="11" name="Group 10">
            <a:extLst>
              <a:ext uri="{FF2B5EF4-FFF2-40B4-BE49-F238E27FC236}">
                <a16:creationId xmlns:a16="http://schemas.microsoft.com/office/drawing/2014/main" id="{04528A00-C237-FCF7-2FF0-9CF9CA317D2A}"/>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5BA738B7-EBE7-7236-2611-8A517B21F65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32F59E0-2A76-7E96-914D-7388B05FBF5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03469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71FB-A373-D65D-9F2F-A33BC21E1033}"/>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DB806EA7-E3C9-CDC0-4E12-91FBD2D9AF7F}"/>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87281FAF-A435-DB0D-D476-1161262BDC4C}"/>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17</a:t>
            </a:fld>
            <a:endParaRPr lang="fr-CA" dirty="0"/>
          </a:p>
        </p:txBody>
      </p:sp>
      <p:sp>
        <p:nvSpPr>
          <p:cNvPr id="5" name="Text Placeholder 3">
            <a:extLst>
              <a:ext uri="{FF2B5EF4-FFF2-40B4-BE49-F238E27FC236}">
                <a16:creationId xmlns:a16="http://schemas.microsoft.com/office/drawing/2014/main" id="{5A2C2CC1-685A-DED6-C5E8-3FCA7504BA69}"/>
              </a:ext>
            </a:extLst>
          </p:cNvPr>
          <p:cNvSpPr>
            <a:spLocks noGrp="1"/>
          </p:cNvSpPr>
          <p:nvPr>
            <p:ph type="body" sz="quarter" idx="21"/>
          </p:nvPr>
        </p:nvSpPr>
        <p:spPr>
          <a:xfrm>
            <a:off x="5076123" y="196156"/>
            <a:ext cx="6056796" cy="3499183"/>
          </a:xfrm>
          <a:prstGeom prst="rect">
            <a:avLst/>
          </a:prstGeom>
        </p:spPr>
        <p:txBody>
          <a:bodyPr/>
          <a:lstStyle/>
          <a:p>
            <a:pPr>
              <a:spcAft>
                <a:spcPts val="600"/>
              </a:spcAft>
            </a:pPr>
            <a:r>
              <a:rPr lang="en-US" sz="2000" b="1" dirty="0">
                <a:solidFill>
                  <a:srgbClr val="E96751"/>
                </a:solidFill>
              </a:rPr>
              <a:t>Esempio: </a:t>
            </a:r>
            <a:r>
              <a:rPr lang="en-US" sz="2000" dirty="0"/>
              <a:t>alcune famiglie potrebbero mettere insieme dei fondi per sviluppare un sito di glamping condiviso, oppure gli abitanti di un villaggio potrebbero acquistare delle "quote" in un'iniziativa turistica. </a:t>
            </a:r>
          </a:p>
          <a:p>
            <a:pPr>
              <a:spcAft>
                <a:spcPts val="600"/>
              </a:spcAft>
            </a:pPr>
            <a:r>
              <a:rPr lang="en-US" sz="2000" b="1" i="1" dirty="0">
                <a:solidFill>
                  <a:srgbClr val="E96751"/>
                </a:solidFill>
                <a:hlinkClick r:id="rId3">
                  <a:extLst>
                    <a:ext uri="{A12FA001-AC4F-418D-AE19-62706E023703}">
                      <ahyp:hlinkClr xmlns:ahyp="http://schemas.microsoft.com/office/drawing/2018/hyperlinkcolor" val="tx"/>
                    </a:ext>
                  </a:extLst>
                </a:hlinkClick>
              </a:rPr>
              <a:t>La cooperativa di </a:t>
            </a:r>
            <a:r>
              <a:rPr lang="en-US" sz="2000" b="1" i="1" dirty="0" err="1">
                <a:solidFill>
                  <a:srgbClr val="E96751"/>
                </a:solidFill>
                <a:hlinkClick r:id="rId3">
                  <a:extLst>
                    <a:ext uri="{A12FA001-AC4F-418D-AE19-62706E023703}">
                      <ahyp:hlinkClr xmlns:ahyp="http://schemas.microsoft.com/office/drawing/2018/hyperlinkcolor" val="tx"/>
                    </a:ext>
                  </a:extLst>
                </a:hlinkClick>
              </a:rPr>
              <a:t>comunità </a:t>
            </a:r>
            <a:r>
              <a:rPr lang="en-US" sz="2000" dirty="0">
                <a:solidFill>
                  <a:srgbClr val="E96751"/>
                </a:solidFill>
                <a:hlinkClick r:id="rId3">
                  <a:extLst>
                    <a:ext uri="{A12FA001-AC4F-418D-AE19-62706E023703}">
                      <ahyp:hlinkClr xmlns:ahyp="http://schemas.microsoft.com/office/drawing/2018/hyperlinkcolor" val="tx"/>
                    </a:ext>
                  </a:extLst>
                </a:hlinkClick>
              </a:rPr>
              <a:t>italiana </a:t>
            </a:r>
            <a:r>
              <a:rPr lang="en-US" sz="2000" dirty="0"/>
              <a:t>è un </a:t>
            </a:r>
            <a:r>
              <a:rPr lang="en-US" sz="2000" b="1" dirty="0"/>
              <a:t>tipo di modello collaborativo </a:t>
            </a:r>
            <a:r>
              <a:rPr lang="en-US" sz="2000" dirty="0"/>
              <a:t>in cui le cooperative comunitarie o i residenti investono e gestiscono collettivamente i servizi turistici, le risorse o le attività commerciali locali, soprattutto nelle zone rurali o in declino.</a:t>
            </a:r>
          </a:p>
          <a:p>
            <a:pPr>
              <a:spcAft>
                <a:spcPts val="600"/>
              </a:spcAft>
            </a:pPr>
            <a:r>
              <a:rPr lang="en-US" sz="2000" b="1" dirty="0">
                <a:solidFill>
                  <a:srgbClr val="E96751"/>
                </a:solidFill>
              </a:rPr>
              <a:t>Vantaggi: </a:t>
            </a:r>
            <a:r>
              <a:rPr lang="en-US" sz="2000" dirty="0"/>
              <a:t>il modello sostiene la rigenerazione sociale, economica e culturale coinvolgendo direttamente i cittadini nel processo decisionale e nella proprietà. </a:t>
            </a:r>
          </a:p>
          <a:p>
            <a:pPr>
              <a:spcAft>
                <a:spcPts val="600"/>
              </a:spcAft>
            </a:pPr>
            <a:r>
              <a:rPr lang="en-US" sz="2000" dirty="0"/>
              <a:t>Sebbene ciò richieda fiducia e accordi chiari, può distribuire sia il rischio che i benefici a livello locale. Ciò è particolarmente rilevante se il progetto comporta un forte vantaggio per la comunità. </a:t>
            </a:r>
          </a:p>
          <a:p>
            <a:pPr>
              <a:spcAft>
                <a:spcPts val="600"/>
              </a:spcAft>
            </a:pPr>
            <a:endParaRPr lang="en-US" sz="2000" dirty="0"/>
          </a:p>
          <a:p>
            <a:pPr marL="342900" indent="-342900">
              <a:spcAft>
                <a:spcPts val="600"/>
              </a:spcAft>
              <a:buFont typeface="Wingdings" panose="05000000000000000000" pitchFamily="2" charset="2"/>
              <a:buChar char="v"/>
            </a:pPr>
            <a:endParaRPr lang="en-US" sz="1800" dirty="0">
              <a:solidFill>
                <a:srgbClr val="414141"/>
              </a:solidFill>
            </a:endParaRPr>
          </a:p>
        </p:txBody>
      </p:sp>
      <p:sp>
        <p:nvSpPr>
          <p:cNvPr id="8" name="Text Placeholder 6">
            <a:extLst>
              <a:ext uri="{FF2B5EF4-FFF2-40B4-BE49-F238E27FC236}">
                <a16:creationId xmlns:a16="http://schemas.microsoft.com/office/drawing/2014/main" id="{9BC57B2C-6DD4-08A2-7251-9D33CBE87B06}"/>
              </a:ext>
            </a:extLst>
          </p:cNvPr>
          <p:cNvSpPr>
            <a:spLocks noGrp="1"/>
          </p:cNvSpPr>
          <p:nvPr>
            <p:ph type="body" sz="quarter" idx="18"/>
          </p:nvPr>
        </p:nvSpPr>
        <p:spPr>
          <a:xfrm>
            <a:off x="639320" y="3392026"/>
            <a:ext cx="2927720" cy="1049221"/>
          </a:xfrm>
        </p:spPr>
        <p:txBody>
          <a:bodyPr/>
          <a:lstStyle/>
          <a:p>
            <a:pPr algn="ctr"/>
            <a:r>
              <a:rPr lang="en-IE" sz="2600" dirty="0"/>
              <a:t>Modello cooperativo comunitario</a:t>
            </a:r>
          </a:p>
        </p:txBody>
      </p:sp>
      <p:sp>
        <p:nvSpPr>
          <p:cNvPr id="9" name="Text Placeholder 6">
            <a:extLst>
              <a:ext uri="{FF2B5EF4-FFF2-40B4-BE49-F238E27FC236}">
                <a16:creationId xmlns:a16="http://schemas.microsoft.com/office/drawing/2014/main" id="{C0344067-5581-C806-A344-E6CA33FD38B2}"/>
              </a:ext>
            </a:extLst>
          </p:cNvPr>
          <p:cNvSpPr txBox="1">
            <a:spLocks/>
          </p:cNvSpPr>
          <p:nvPr/>
        </p:nvSpPr>
        <p:spPr>
          <a:xfrm>
            <a:off x="716665" y="2144540"/>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Opzioni di finanziamento e finanza</a:t>
            </a:r>
          </a:p>
        </p:txBody>
      </p:sp>
      <p:grpSp>
        <p:nvGrpSpPr>
          <p:cNvPr id="11" name="Group 10">
            <a:extLst>
              <a:ext uri="{FF2B5EF4-FFF2-40B4-BE49-F238E27FC236}">
                <a16:creationId xmlns:a16="http://schemas.microsoft.com/office/drawing/2014/main" id="{B46AB6C0-3BF4-4256-3793-949992A425D4}"/>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B54F0A95-588A-B7F3-4111-EAC0B9C68AA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4DAE11E3-3213-CF03-B661-E26CB8C24E0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
        <p:nvSpPr>
          <p:cNvPr id="6" name="TextBox 5">
            <a:extLst>
              <a:ext uri="{FF2B5EF4-FFF2-40B4-BE49-F238E27FC236}">
                <a16:creationId xmlns:a16="http://schemas.microsoft.com/office/drawing/2014/main" id="{1B12402B-DA06-C3DA-706F-9FC9AA5F4D3F}"/>
              </a:ext>
            </a:extLst>
          </p:cNvPr>
          <p:cNvSpPr txBox="1"/>
          <p:nvPr/>
        </p:nvSpPr>
        <p:spPr>
          <a:xfrm>
            <a:off x="681151" y="5032054"/>
            <a:ext cx="3422650" cy="1815882"/>
          </a:xfrm>
          <a:prstGeom prst="rect">
            <a:avLst/>
          </a:prstGeom>
          <a:noFill/>
        </p:spPr>
        <p:txBody>
          <a:bodyPr wrap="square">
            <a:spAutoFit/>
          </a:bodyPr>
          <a:lstStyle/>
          <a:p>
            <a:pPr>
              <a:spcAft>
                <a:spcPts val="600"/>
              </a:spcAft>
            </a:pPr>
            <a:r>
              <a:rPr lang="en-US" sz="1600" b="1" dirty="0">
                <a:solidFill>
                  <a:srgbClr val="459597"/>
                </a:solidFill>
              </a:rPr>
              <a:t>Suggerimento: </a:t>
            </a:r>
            <a:r>
              <a:rPr lang="en-US" sz="1600" i="1" dirty="0">
                <a:solidFill>
                  <a:srgbClr val="494949"/>
                </a:solidFill>
              </a:rPr>
              <a:t>parlate con </a:t>
            </a:r>
            <a:r>
              <a:rPr lang="en-US" sz="1600" i="1" dirty="0" err="1">
                <a:solidFill>
                  <a:srgbClr val="494949"/>
                </a:solidFill>
              </a:rPr>
              <a:t>i</a:t>
            </a:r>
            <a:r>
              <a:rPr lang="en-US" sz="1600" i="1" dirty="0">
                <a:solidFill>
                  <a:srgbClr val="494949"/>
                </a:solidFill>
              </a:rPr>
              <a:t> vostri </a:t>
            </a:r>
            <a:r>
              <a:rPr lang="en-US" sz="1600" i="1" dirty="0" err="1">
                <a:solidFill>
                  <a:srgbClr val="494949"/>
                </a:solidFill>
              </a:rPr>
              <a:t>vicini </a:t>
            </a:r>
            <a:r>
              <a:rPr lang="en-US" sz="1600" i="1" dirty="0">
                <a:solidFill>
                  <a:srgbClr val="494949"/>
                </a:solidFill>
              </a:rPr>
              <a:t>e la comunità locale; a volte gli abitanti del posto possono essere disposti a investire piccole somme o a fornire sostegno in natura (ad esempio aiutando nella costruzione) perché ciò andrà a beneficio della zona. </a:t>
            </a:r>
          </a:p>
        </p:txBody>
      </p:sp>
    </p:spTree>
    <p:extLst>
      <p:ext uri="{BB962C8B-B14F-4D97-AF65-F5344CB8AC3E}">
        <p14:creationId xmlns:p14="http://schemas.microsoft.com/office/powerpoint/2010/main" val="44373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E9-672C-2E41-93F3-588FE7C9C2F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1787BB-4C61-9FF5-8316-6FA886C979C3}"/>
              </a:ext>
            </a:extLst>
          </p:cNvPr>
          <p:cNvSpPr>
            <a:spLocks noGrp="1"/>
          </p:cNvSpPr>
          <p:nvPr>
            <p:ph type="body" sz="quarter" idx="16"/>
          </p:nvPr>
        </p:nvSpPr>
        <p:spPr>
          <a:xfrm>
            <a:off x="352931" y="2487978"/>
            <a:ext cx="5282339" cy="3066422"/>
          </a:xfrm>
        </p:spPr>
        <p:txBody>
          <a:bodyPr>
            <a:normAutofit lnSpcReduction="10000"/>
          </a:bodyPr>
          <a:lstStyle/>
          <a:p>
            <a:r>
              <a:rPr lang="en-US" sz="4400" b="1" dirty="0"/>
              <a:t>Sovvenzioni UE </a:t>
            </a:r>
            <a:r>
              <a:rPr lang="en-US" sz="4400" dirty="0"/>
              <a:t>per il turismo </a:t>
            </a:r>
            <a:r>
              <a:rPr lang="en-US" sz="4000" dirty="0"/>
              <a:t>rurale</a:t>
            </a:r>
            <a:r>
              <a:rPr lang="en-US" sz="4400" dirty="0"/>
              <a:t> sostenibile e l'ospitalità </a:t>
            </a:r>
            <a:r>
              <a:rPr lang="en-US" sz="4000" dirty="0"/>
              <a:t>(LEADER, FEASR, FESR)</a:t>
            </a:r>
            <a:endParaRPr lang="en-IE" sz="4000" b="1" dirty="0"/>
          </a:p>
        </p:txBody>
      </p:sp>
      <p:sp>
        <p:nvSpPr>
          <p:cNvPr id="10" name="Text Placeholder 9">
            <a:extLst>
              <a:ext uri="{FF2B5EF4-FFF2-40B4-BE49-F238E27FC236}">
                <a16:creationId xmlns:a16="http://schemas.microsoft.com/office/drawing/2014/main" id="{2149019F-3FFA-F9B1-14AA-3081F2813AEC}"/>
              </a:ext>
            </a:extLst>
          </p:cNvPr>
          <p:cNvSpPr>
            <a:spLocks noGrp="1"/>
          </p:cNvSpPr>
          <p:nvPr>
            <p:ph type="body" sz="quarter" idx="17"/>
          </p:nvPr>
        </p:nvSpPr>
        <p:spPr/>
        <p:txBody>
          <a:bodyPr/>
          <a:lstStyle/>
          <a:p>
            <a:r>
              <a:rPr lang="en-IE" dirty="0"/>
              <a:t>02</a:t>
            </a:r>
          </a:p>
        </p:txBody>
      </p:sp>
      <p:sp>
        <p:nvSpPr>
          <p:cNvPr id="12" name="Text Placeholder 11">
            <a:extLst>
              <a:ext uri="{FF2B5EF4-FFF2-40B4-BE49-F238E27FC236}">
                <a16:creationId xmlns:a16="http://schemas.microsoft.com/office/drawing/2014/main" id="{AF732DD8-140F-52F3-D725-5C16D9EBACF7}"/>
              </a:ext>
            </a:extLst>
          </p:cNvPr>
          <p:cNvSpPr>
            <a:spLocks noGrp="1"/>
          </p:cNvSpPr>
          <p:nvPr>
            <p:ph type="body" sz="quarter" idx="65"/>
          </p:nvPr>
        </p:nvSpPr>
        <p:spPr/>
        <p:txBody>
          <a:bodyPr/>
          <a:lstStyle/>
          <a:p>
            <a:endParaRPr lang="en-IE"/>
          </a:p>
        </p:txBody>
      </p:sp>
      <p:pic>
        <p:nvPicPr>
          <p:cNvPr id="5" name="Picture Placeholder 4" descr="A blue flag with yellow stars in the center&#10;&#10;AI-generated content may be incorrect.">
            <a:extLst>
              <a:ext uri="{FF2B5EF4-FFF2-40B4-BE49-F238E27FC236}">
                <a16:creationId xmlns:a16="http://schemas.microsoft.com/office/drawing/2014/main" id="{7A55CDC0-F33D-9EAC-D3EF-E974325D3E66}"/>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35688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A08AC-052D-9E8F-6E09-1B1095789755}"/>
              </a:ext>
            </a:extLst>
          </p:cNvPr>
          <p:cNvSpPr>
            <a:spLocks noGrp="1"/>
          </p:cNvSpPr>
          <p:nvPr>
            <p:ph type="body" sz="quarter" idx="18"/>
          </p:nvPr>
        </p:nvSpPr>
        <p:spPr>
          <a:xfrm>
            <a:off x="745361" y="1036472"/>
            <a:ext cx="8893939" cy="3499183"/>
          </a:xfrm>
        </p:spPr>
        <p:txBody>
          <a:bodyPr/>
          <a:lstStyle/>
          <a:p>
            <a:pPr>
              <a:spcAft>
                <a:spcPts val="1200"/>
              </a:spcAft>
            </a:pPr>
            <a:r>
              <a:rPr lang="en-US" sz="2400" dirty="0"/>
              <a:t>L'Unione europea fornisce finanziamenti significativi a sostegno </a:t>
            </a:r>
            <a:r>
              <a:rPr lang="en-US" sz="2400" b="1" dirty="0"/>
              <a:t>dello sviluppo rurale, delle infrastrutture verdi e dell'innovazione nel settore turistico </a:t>
            </a:r>
            <a:r>
              <a:rPr lang="en-US" sz="2400" dirty="0"/>
              <a:t>attraverso diversi strumenti chiave, attuati a livello nazionale. Alcuni dei principali sono:</a:t>
            </a:r>
          </a:p>
          <a:p>
            <a:pPr marL="457200" indent="-457200">
              <a:spcAft>
                <a:spcPts val="1200"/>
              </a:spcAft>
              <a:buFont typeface="+mj-lt"/>
              <a:buAutoNum type="arabicPeriod"/>
            </a:pPr>
            <a:r>
              <a:rPr lang="en-US" sz="2400" b="1" dirty="0">
                <a:solidFill>
                  <a:srgbClr val="E96751"/>
                </a:solidFill>
              </a:rPr>
              <a:t>LEADER / CLLD (Irlanda, Slovenia, Italia): </a:t>
            </a:r>
            <a:r>
              <a:rPr lang="en-US" sz="2400" dirty="0"/>
              <a:t>sostiene iniziative turistiche rurali locali e dal basso attraverso gruppi di azione locale. I finanziamenti sono spesso disponibili per </a:t>
            </a:r>
            <a:r>
              <a:rPr lang="en-US" sz="2400" b="1" dirty="0"/>
              <a:t>alloggi ecologici, diversificazione agricola e infrastrutture turistiche su piccola scala</a:t>
            </a:r>
            <a:r>
              <a:rPr lang="en-US" sz="2400" dirty="0"/>
              <a:t>.</a:t>
            </a:r>
          </a:p>
          <a:p>
            <a:pPr marL="457200" indent="-457200">
              <a:spcAft>
                <a:spcPts val="1200"/>
              </a:spcAft>
              <a:buFont typeface="+mj-lt"/>
              <a:buAutoNum type="arabicPeriod"/>
            </a:pPr>
            <a:r>
              <a:rPr lang="en-US" sz="2400" b="1" dirty="0">
                <a:solidFill>
                  <a:srgbClr val="E96751"/>
                </a:solidFill>
              </a:rPr>
              <a:t>FEASR - </a:t>
            </a:r>
            <a:r>
              <a:rPr lang="en-US" sz="2400" b="1" dirty="0" err="1">
                <a:solidFill>
                  <a:srgbClr val="E96751"/>
                </a:solidFill>
              </a:rPr>
              <a:t>Programma</a:t>
            </a:r>
            <a:r>
              <a:rPr lang="en-US" sz="2400" b="1" dirty="0">
                <a:solidFill>
                  <a:srgbClr val="E96751"/>
                </a:solidFill>
              </a:rPr>
              <a:t> di sviluppo rurale: </a:t>
            </a:r>
            <a:r>
              <a:rPr lang="en-US" sz="2400" dirty="0"/>
              <a:t>finanziato dal </a:t>
            </a:r>
            <a:r>
              <a:rPr lang="en-US" sz="2400" b="1" dirty="0"/>
              <a:t>Fondo europeo agricolo per lo sviluppo rurale</a:t>
            </a:r>
            <a:r>
              <a:rPr lang="en-US" sz="2400" dirty="0"/>
              <a:t>, questo </a:t>
            </a:r>
            <a:r>
              <a:rPr lang="en-US" sz="2400" dirty="0" err="1"/>
              <a:t>programma </a:t>
            </a:r>
            <a:r>
              <a:rPr lang="en-US" sz="2400" dirty="0"/>
              <a:t>sostiene la diversificazione del turismo, compresi </a:t>
            </a:r>
            <a:r>
              <a:rPr lang="en-US" sz="2400" b="1" dirty="0"/>
              <a:t>gli alloggi ecologici, i pannelli solari, i sistemi di riutilizzo dell'acqua </a:t>
            </a:r>
            <a:r>
              <a:rPr lang="en-US" sz="2400" dirty="0"/>
              <a:t>e l'adeguamento degli edifici agricoli.</a:t>
            </a:r>
          </a:p>
        </p:txBody>
      </p:sp>
      <p:sp>
        <p:nvSpPr>
          <p:cNvPr id="6" name="Text Placeholder 5">
            <a:extLst>
              <a:ext uri="{FF2B5EF4-FFF2-40B4-BE49-F238E27FC236}">
                <a16:creationId xmlns:a16="http://schemas.microsoft.com/office/drawing/2014/main" id="{7D643EFF-AA4B-F31A-B859-AAE15989F5E8}"/>
              </a:ext>
            </a:extLst>
          </p:cNvPr>
          <p:cNvSpPr>
            <a:spLocks noGrp="1"/>
          </p:cNvSpPr>
          <p:nvPr>
            <p:ph type="body" sz="quarter" idx="16"/>
          </p:nvPr>
        </p:nvSpPr>
        <p:spPr>
          <a:xfrm>
            <a:off x="669161" y="228932"/>
            <a:ext cx="10614687" cy="803654"/>
          </a:xfrm>
        </p:spPr>
        <p:txBody>
          <a:bodyPr/>
          <a:lstStyle/>
          <a:p>
            <a:r>
              <a:rPr lang="en-US" dirty="0"/>
              <a:t>Sovvenzioni dell'UE per il turismo rurale sostenibile e gli alloggi</a:t>
            </a:r>
          </a:p>
          <a:p>
            <a:endParaRPr lang="en-IE" dirty="0"/>
          </a:p>
        </p:txBody>
      </p:sp>
    </p:spTree>
    <p:extLst>
      <p:ext uri="{BB962C8B-B14F-4D97-AF65-F5344CB8AC3E}">
        <p14:creationId xmlns:p14="http://schemas.microsoft.com/office/powerpoint/2010/main" val="364453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Introduzione alla pianificazione finanziaria, finanziamenti privati ed europei</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000" dirty="0"/>
              <a:t>Modulo 7 </a:t>
            </a:r>
            <a:r>
              <a:rPr lang="en-IE" sz="4800" dirty="0"/>
              <a:t>(Parte 1)</a:t>
            </a:r>
            <a:endParaRPr lang="en-GB" sz="48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Church </a:t>
            </a:r>
            <a:r>
              <a:rPr lang="en-IE" sz="1400" dirty="0" err="1">
                <a:solidFill>
                  <a:schemeClr val="bg1"/>
                </a:solidFill>
              </a:rPr>
              <a:t>Blonduos</a:t>
            </a:r>
            <a:r>
              <a:rPr lang="en-IE" sz="1400" dirty="0">
                <a:solidFill>
                  <a:schemeClr val="bg1"/>
                </a:solidFill>
              </a:rPr>
              <a:t>, Islanda</a:t>
            </a:r>
          </a:p>
        </p:txBody>
      </p:sp>
      <p:pic>
        <p:nvPicPr>
          <p:cNvPr id="10" name="Picture Placeholder 9">
            <a:extLst>
              <a:ext uri="{FF2B5EF4-FFF2-40B4-BE49-F238E27FC236}">
                <a16:creationId xmlns:a16="http://schemas.microsoft.com/office/drawing/2014/main" id="{027FBDED-DE2B-E549-8AA2-2A18114659A7}"/>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522BD-09D3-6F85-CDF9-D757825F66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C494412-FB28-5CF5-F90B-952F3889F0E9}"/>
              </a:ext>
            </a:extLst>
          </p:cNvPr>
          <p:cNvSpPr>
            <a:spLocks noGrp="1"/>
          </p:cNvSpPr>
          <p:nvPr>
            <p:ph type="body" sz="quarter" idx="18"/>
          </p:nvPr>
        </p:nvSpPr>
        <p:spPr>
          <a:xfrm>
            <a:off x="669161" y="1545852"/>
            <a:ext cx="8893939" cy="3499183"/>
          </a:xfrm>
        </p:spPr>
        <p:txBody>
          <a:bodyPr/>
          <a:lstStyle/>
          <a:p>
            <a:pPr marL="457200" indent="-457200">
              <a:spcAft>
                <a:spcPts val="1200"/>
              </a:spcAft>
              <a:buFont typeface="+mj-lt"/>
              <a:buAutoNum type="arabicPeriod" startAt="3"/>
            </a:pPr>
            <a:r>
              <a:rPr lang="en-US" sz="2400" b="1" dirty="0">
                <a:solidFill>
                  <a:srgbClr val="E96751"/>
                </a:solidFill>
              </a:rPr>
              <a:t>FESR – Fondo europeo di sviluppo regionale: </a:t>
            </a:r>
            <a:r>
              <a:rPr lang="en-US" sz="2400" dirty="0"/>
              <a:t>sostiene infrastrutture </a:t>
            </a:r>
            <a:r>
              <a:rPr lang="en-US" sz="2400" b="1" dirty="0"/>
              <a:t>turistiche innovative a basse emissioni di carbonio </a:t>
            </a:r>
            <a:r>
              <a:rPr lang="en-US" sz="2400" dirty="0"/>
              <a:t>e </a:t>
            </a:r>
            <a:r>
              <a:rPr lang="en-US" sz="2400" dirty="0" err="1"/>
              <a:t>la digitalizzazione</a:t>
            </a:r>
            <a:r>
              <a:rPr lang="en-US" sz="2400" dirty="0"/>
              <a:t>, in particolare nei Paesi Bassi, in Italia e in Slovenia, attraverso programmi regionali come </a:t>
            </a:r>
            <a:r>
              <a:rPr lang="en-US" sz="2400" b="1" dirty="0" err="1"/>
              <a:t>OPZuid </a:t>
            </a:r>
            <a:r>
              <a:rPr lang="en-US" sz="2400" dirty="0"/>
              <a:t>o </a:t>
            </a:r>
            <a:r>
              <a:rPr lang="en-US" sz="2400" b="1" dirty="0"/>
              <a:t>Interreg</a:t>
            </a:r>
            <a:r>
              <a:rPr lang="en-US" sz="2400" dirty="0"/>
              <a:t>.</a:t>
            </a:r>
          </a:p>
          <a:p>
            <a:pPr>
              <a:spcAft>
                <a:spcPts val="1200"/>
              </a:spcAft>
            </a:pPr>
            <a:endParaRPr lang="en-US" sz="2400" dirty="0"/>
          </a:p>
          <a:p>
            <a:pPr>
              <a:spcAft>
                <a:spcPts val="1200"/>
              </a:spcAft>
            </a:pPr>
            <a:r>
              <a:rPr lang="en-US" sz="2400" dirty="0"/>
              <a:t>Queste sovvenzioni </a:t>
            </a:r>
            <a:r>
              <a:rPr lang="en-US" sz="2400" b="1" dirty="0"/>
              <a:t>non</a:t>
            </a:r>
            <a:r>
              <a:rPr lang="en-US" sz="2400" dirty="0"/>
              <a:t> sono </a:t>
            </a:r>
            <a:r>
              <a:rPr lang="en-US" sz="2400" b="1" dirty="0"/>
              <a:t>rimborsabili</a:t>
            </a:r>
            <a:r>
              <a:rPr lang="en-US" sz="2400" dirty="0"/>
              <a:t>, ma sono molto competitive. I progetti che dimostrano </a:t>
            </a:r>
            <a:r>
              <a:rPr lang="en-US" sz="2400" b="1" dirty="0"/>
              <a:t>sostenibilità, innovazione e valore per la comunità </a:t>
            </a:r>
            <a:r>
              <a:rPr lang="en-US" sz="2400" dirty="0"/>
              <a:t>hanno maggiori possibilità di successo. Ogni paese offre </a:t>
            </a:r>
            <a:r>
              <a:rPr lang="en-US" sz="2400" b="1" dirty="0"/>
              <a:t>programmi di finanziamento nazionali e regionali unici </a:t>
            </a:r>
            <a:r>
              <a:rPr lang="en-US" sz="2400" dirty="0"/>
              <a:t>per gli alloggi sostenibili. </a:t>
            </a:r>
            <a:endParaRPr lang="en-IE" sz="2400" dirty="0"/>
          </a:p>
        </p:txBody>
      </p:sp>
      <p:sp>
        <p:nvSpPr>
          <p:cNvPr id="6" name="Text Placeholder 5">
            <a:extLst>
              <a:ext uri="{FF2B5EF4-FFF2-40B4-BE49-F238E27FC236}">
                <a16:creationId xmlns:a16="http://schemas.microsoft.com/office/drawing/2014/main" id="{0A2E2F18-A34C-7EBE-0FA0-1B52B3A10318}"/>
              </a:ext>
            </a:extLst>
          </p:cNvPr>
          <p:cNvSpPr>
            <a:spLocks noGrp="1"/>
          </p:cNvSpPr>
          <p:nvPr>
            <p:ph type="body" sz="quarter" idx="16"/>
          </p:nvPr>
        </p:nvSpPr>
        <p:spPr>
          <a:xfrm>
            <a:off x="669161" y="228932"/>
            <a:ext cx="10614687" cy="803654"/>
          </a:xfrm>
        </p:spPr>
        <p:txBody>
          <a:bodyPr/>
          <a:lstStyle/>
          <a:p>
            <a:r>
              <a:rPr lang="en-US" sz="3200" dirty="0"/>
              <a:t>Sovvenzioni dell'UE per il turismo rurale sostenibile e gli alloggi</a:t>
            </a:r>
          </a:p>
          <a:p>
            <a:endParaRPr lang="en-IE" sz="3200" dirty="0"/>
          </a:p>
        </p:txBody>
      </p:sp>
    </p:spTree>
    <p:extLst>
      <p:ext uri="{BB962C8B-B14F-4D97-AF65-F5344CB8AC3E}">
        <p14:creationId xmlns:p14="http://schemas.microsoft.com/office/powerpoint/2010/main" val="407454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4F99-49BF-71AE-C999-6DB093386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7C8C18-BACE-2900-048E-2B8F7327AA02}"/>
              </a:ext>
            </a:extLst>
          </p:cNvPr>
          <p:cNvSpPr>
            <a:spLocks noGrp="1"/>
          </p:cNvSpPr>
          <p:nvPr>
            <p:ph type="body" sz="quarter" idx="18"/>
          </p:nvPr>
        </p:nvSpPr>
        <p:spPr>
          <a:xfrm>
            <a:off x="572960" y="3374102"/>
            <a:ext cx="2893974" cy="1049221"/>
          </a:xfrm>
        </p:spPr>
        <p:txBody>
          <a:bodyPr/>
          <a:lstStyle/>
          <a:p>
            <a:pPr algn="ctr"/>
            <a:r>
              <a:rPr lang="en-US" sz="2400" dirty="0"/>
              <a:t>Sovvenzioni UE per il turismo rurale (LEADER, FEASR, FESR)</a:t>
            </a:r>
            <a:endParaRPr lang="en-IE" sz="2400" b="1" dirty="0"/>
          </a:p>
        </p:txBody>
      </p:sp>
      <p:sp>
        <p:nvSpPr>
          <p:cNvPr id="4" name="Text Placeholder 6">
            <a:extLst>
              <a:ext uri="{FF2B5EF4-FFF2-40B4-BE49-F238E27FC236}">
                <a16:creationId xmlns:a16="http://schemas.microsoft.com/office/drawing/2014/main" id="{FEC6A915-7443-30F8-8F65-B1E7C9C0EE65}"/>
              </a:ext>
            </a:extLst>
          </p:cNvPr>
          <p:cNvSpPr txBox="1">
            <a:spLocks/>
          </p:cNvSpPr>
          <p:nvPr/>
        </p:nvSpPr>
        <p:spPr>
          <a:xfrm>
            <a:off x="470900" y="2056564"/>
            <a:ext cx="3098095"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Fondo europeo agricolo per lo sviluppo rurale (FEASR)</a:t>
            </a:r>
            <a:endParaRPr lang="en-IE" sz="2000" dirty="0"/>
          </a:p>
        </p:txBody>
      </p:sp>
      <p:sp>
        <p:nvSpPr>
          <p:cNvPr id="9" name="TextBox 8">
            <a:extLst>
              <a:ext uri="{FF2B5EF4-FFF2-40B4-BE49-F238E27FC236}">
                <a16:creationId xmlns:a16="http://schemas.microsoft.com/office/drawing/2014/main" id="{430E6FDA-909E-6F9C-4573-838238C152E1}"/>
              </a:ext>
            </a:extLst>
          </p:cNvPr>
          <p:cNvSpPr txBox="1"/>
          <p:nvPr/>
        </p:nvSpPr>
        <p:spPr>
          <a:xfrm>
            <a:off x="998254" y="6016461"/>
            <a:ext cx="6393147" cy="369332"/>
          </a:xfrm>
          <a:prstGeom prst="rect">
            <a:avLst/>
          </a:prstGeom>
          <a:noFill/>
        </p:spPr>
        <p:txBody>
          <a:bodyPr wrap="square">
            <a:spAutoFit/>
          </a:bodyPr>
          <a:lstStyle/>
          <a:p>
            <a:pPr fontAlgn="base"/>
            <a:r>
              <a:rPr lang="en-US" dirty="0" err="1">
                <a:solidFill>
                  <a:srgbClr val="00B0F0"/>
                </a:solidFill>
                <a:hlinkClick r:id="rId2">
                  <a:extLst>
                    <a:ext uri="{A12FA001-AC4F-418D-AE19-62706E023703}">
                      <ahyp:hlinkClr xmlns:ahyp="http://schemas.microsoft.com/office/drawing/2018/hyperlinkcolor" val="tx"/>
                    </a:ext>
                  </a:extLst>
                </a:hlinkClick>
              </a:rPr>
              <a:t>Programma</a:t>
            </a:r>
            <a:r>
              <a:rPr lang="en-US" dirty="0">
                <a:solidFill>
                  <a:srgbClr val="00B0F0"/>
                </a:solidFill>
                <a:hlinkClick r:id="rId2">
                  <a:extLst>
                    <a:ext uri="{A12FA001-AC4F-418D-AE19-62706E023703}">
                      <ahyp:hlinkClr xmlns:ahyp="http://schemas.microsoft.com/office/drawing/2018/hyperlinkcolor" val="tx"/>
                    </a:ext>
                  </a:extLst>
                </a:hlinkClick>
              </a:rPr>
              <a:t> di sviluppo rurale (LEADER) 2023-2027</a:t>
            </a:r>
            <a:endParaRPr lang="en-US" dirty="0">
              <a:solidFill>
                <a:srgbClr val="00B0F0"/>
              </a:solidFill>
            </a:endParaRPr>
          </a:p>
        </p:txBody>
      </p:sp>
      <p:sp>
        <p:nvSpPr>
          <p:cNvPr id="10" name="Text Placeholder 5">
            <a:extLst>
              <a:ext uri="{FF2B5EF4-FFF2-40B4-BE49-F238E27FC236}">
                <a16:creationId xmlns:a16="http://schemas.microsoft.com/office/drawing/2014/main" id="{F8346A82-81BE-8810-30B5-3012A99DBCDD}"/>
              </a:ext>
            </a:extLst>
          </p:cNvPr>
          <p:cNvSpPr txBox="1">
            <a:spLocks/>
          </p:cNvSpPr>
          <p:nvPr/>
        </p:nvSpPr>
        <p:spPr>
          <a:xfrm>
            <a:off x="4469182" y="385962"/>
            <a:ext cx="6484568" cy="479494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b="1" dirty="0">
                <a:solidFill>
                  <a:srgbClr val="459597"/>
                </a:solidFill>
              </a:rPr>
              <a:t>Le sovvenzioni (fondi non rimborsabili) </a:t>
            </a:r>
            <a:r>
              <a:rPr lang="en-US" sz="2400" dirty="0"/>
              <a:t>possono ridurre significativamente il vostro onere finanziario, se riuscite a ottenerle. In Europa esistono diversi livelli di sovvenzioni: programmi finanziati dall'UE, programmi nazionali e sovvenzioni locali/regionali e rurali. </a:t>
            </a:r>
          </a:p>
          <a:p>
            <a:pPr>
              <a:spcAft>
                <a:spcPts val="600"/>
              </a:spcAft>
            </a:pPr>
            <a:endParaRPr lang="en-US" sz="2400" dirty="0"/>
          </a:p>
          <a:p>
            <a:pPr>
              <a:spcAft>
                <a:spcPts val="600"/>
              </a:spcAft>
            </a:pPr>
            <a:r>
              <a:rPr lang="en-US" sz="2400" dirty="0"/>
              <a:t>Per le ATA, </a:t>
            </a:r>
            <a:r>
              <a:rPr lang="en-US" sz="2400" b="1" dirty="0"/>
              <a:t>l'Unione Europea </a:t>
            </a:r>
            <a:r>
              <a:rPr lang="en-US" sz="2400" dirty="0"/>
              <a:t>offre un generoso sostegno allo sviluppo rurale e al turismo, tipicamente amministrato da organismi nazionali/regionali. Ecco i principali flussi di finanziamento dell'UE. </a:t>
            </a:r>
          </a:p>
          <a:p>
            <a:pPr>
              <a:spcAft>
                <a:spcPts val="600"/>
              </a:spcAft>
            </a:pPr>
            <a:r>
              <a:rPr lang="en-US" sz="2400" i="1" dirty="0">
                <a:solidFill>
                  <a:srgbClr val="E96751"/>
                </a:solidFill>
              </a:rPr>
              <a:t>Alcuni esempi nelle slide seguenti!</a:t>
            </a:r>
          </a:p>
          <a:p>
            <a:pPr>
              <a:spcAft>
                <a:spcPts val="600"/>
              </a:spcAft>
            </a:pPr>
            <a:endParaRPr lang="en-US" sz="2400" dirty="0"/>
          </a:p>
        </p:txBody>
      </p:sp>
      <p:pic>
        <p:nvPicPr>
          <p:cNvPr id="11" name="Picture 10">
            <a:extLst>
              <a:ext uri="{FF2B5EF4-FFF2-40B4-BE49-F238E27FC236}">
                <a16:creationId xmlns:a16="http://schemas.microsoft.com/office/drawing/2014/main" id="{0E69D697-F980-1707-D858-D1321A6CA153}"/>
              </a:ext>
            </a:extLst>
          </p:cNvPr>
          <p:cNvPicPr>
            <a:picLocks noChangeAspect="1"/>
          </p:cNvPicPr>
          <p:nvPr/>
        </p:nvPicPr>
        <p:blipFill>
          <a:blip r:embed="rId3"/>
          <a:stretch>
            <a:fillRect/>
          </a:stretch>
        </p:blipFill>
        <p:spPr>
          <a:xfrm>
            <a:off x="147665" y="5777771"/>
            <a:ext cx="850589" cy="846711"/>
          </a:xfrm>
          <a:prstGeom prst="rect">
            <a:avLst/>
          </a:prstGeom>
        </p:spPr>
      </p:pic>
      <p:pic>
        <p:nvPicPr>
          <p:cNvPr id="20" name="Picture 19">
            <a:extLst>
              <a:ext uri="{FF2B5EF4-FFF2-40B4-BE49-F238E27FC236}">
                <a16:creationId xmlns:a16="http://schemas.microsoft.com/office/drawing/2014/main" id="{DE64DE8F-747D-EFFA-3525-69298D372520}"/>
              </a:ext>
            </a:extLst>
          </p:cNvPr>
          <p:cNvPicPr>
            <a:picLocks noChangeAspect="1"/>
          </p:cNvPicPr>
          <p:nvPr/>
        </p:nvPicPr>
        <p:blipFill>
          <a:blip r:embed="rId4"/>
          <a:stretch>
            <a:fillRect/>
          </a:stretch>
        </p:blipFill>
        <p:spPr>
          <a:xfrm>
            <a:off x="403692" y="21197"/>
            <a:ext cx="3165905" cy="1904909"/>
          </a:xfrm>
          <a:prstGeom prst="rect">
            <a:avLst/>
          </a:prstGeom>
        </p:spPr>
      </p:pic>
    </p:spTree>
    <p:extLst>
      <p:ext uri="{BB962C8B-B14F-4D97-AF65-F5344CB8AC3E}">
        <p14:creationId xmlns:p14="http://schemas.microsoft.com/office/powerpoint/2010/main" val="225109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E4C6-E15A-C854-2091-E450AE776EF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6050553-1A3C-FDD6-F85C-03205D9AE4D5}"/>
              </a:ext>
            </a:extLst>
          </p:cNvPr>
          <p:cNvSpPr/>
          <p:nvPr/>
        </p:nvSpPr>
        <p:spPr>
          <a:xfrm>
            <a:off x="1438748" y="2559303"/>
            <a:ext cx="10029648" cy="219152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E70E94E-F38A-9024-D8B9-128A87DB2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4A8112C2-32AC-E355-A18A-18242E62B71D}"/>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1A666B0-9F87-0759-0204-BACFCFFB6E29}"/>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Sovvenzioni UE per il turismo rurale (LEADER, FEASR, FESR)</a:t>
            </a:r>
          </a:p>
        </p:txBody>
      </p:sp>
      <p:sp>
        <p:nvSpPr>
          <p:cNvPr id="9" name="Text Placeholder 5">
            <a:extLst>
              <a:ext uri="{FF2B5EF4-FFF2-40B4-BE49-F238E27FC236}">
                <a16:creationId xmlns:a16="http://schemas.microsoft.com/office/drawing/2014/main" id="{2FACAC10-AE85-7865-90E8-241D72CCCEBC}"/>
              </a:ext>
            </a:extLst>
          </p:cNvPr>
          <p:cNvSpPr txBox="1">
            <a:spLocks/>
          </p:cNvSpPr>
          <p:nvPr/>
        </p:nvSpPr>
        <p:spPr>
          <a:xfrm>
            <a:off x="1875621" y="2657351"/>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000" b="1" dirty="0">
                <a:solidFill>
                  <a:srgbClr val="E96751"/>
                </a:solidFill>
              </a:rPr>
              <a:t>Obiettivo: </a:t>
            </a:r>
            <a:r>
              <a:rPr lang="en-US" sz="2000" b="1" dirty="0">
                <a:solidFill>
                  <a:srgbClr val="E96751"/>
                </a:solidFill>
                <a:hlinkClick r:id="rId5">
                  <a:extLst>
                    <a:ext uri="{A12FA001-AC4F-418D-AE19-62706E023703}">
                      <ahyp:hlinkClr xmlns:ahyp="http://schemas.microsoft.com/office/drawing/2018/hyperlinkcolor" val="tx"/>
                    </a:ext>
                  </a:extLst>
                </a:hlinkClick>
              </a:rPr>
              <a:t>l'EAFRD </a:t>
            </a:r>
            <a:r>
              <a:rPr lang="en-US" sz="2000" dirty="0">
                <a:solidFill>
                  <a:srgbClr val="494949"/>
                </a:solidFill>
              </a:rPr>
              <a:t>è un importante fondo dell'UE che sostiene lo sviluppo generale e agricolo, nel contesto delle ATA.</a:t>
            </a:r>
          </a:p>
          <a:p>
            <a:pPr marL="447675" indent="-342900">
              <a:spcBef>
                <a:spcPts val="600"/>
              </a:spcBef>
              <a:buFont typeface="Wingdings" panose="05000000000000000000" pitchFamily="2" charset="2"/>
              <a:buChar char="v"/>
            </a:pPr>
            <a:r>
              <a:rPr lang="en-US" sz="2000" dirty="0">
                <a:solidFill>
                  <a:srgbClr val="494949"/>
                </a:solidFill>
              </a:rPr>
              <a:t>Infrastrutture per il turismo rurale (ad esempio sentieri, segnaletica, </a:t>
            </a:r>
            <a:r>
              <a:rPr lang="en-US" sz="2000" dirty="0" err="1">
                <a:solidFill>
                  <a:srgbClr val="494949"/>
                </a:solidFill>
              </a:rPr>
              <a:t>centri</a:t>
            </a:r>
            <a:r>
              <a:rPr lang="en-US" sz="2000" dirty="0">
                <a:solidFill>
                  <a:srgbClr val="494949"/>
                </a:solidFill>
              </a:rPr>
              <a:t> turistici)</a:t>
            </a:r>
          </a:p>
          <a:p>
            <a:pPr marL="447675" indent="-342900">
              <a:spcBef>
                <a:spcPts val="600"/>
              </a:spcBef>
              <a:buFont typeface="Wingdings" panose="05000000000000000000" pitchFamily="2" charset="2"/>
              <a:buChar char="v"/>
            </a:pPr>
            <a:r>
              <a:rPr lang="en-US" sz="2000" dirty="0">
                <a:solidFill>
                  <a:srgbClr val="494949"/>
                </a:solidFill>
              </a:rPr>
              <a:t>Diversificazione agricola (ad esempio, misure del PSR che concedono agli agricoltori sovvenzioni per avviare attività di agriturismo (trasformazione di un fienile in camere per gli ospiti, costruzione di campeggi nelle aziende agricole, ecc.</a:t>
            </a:r>
          </a:p>
        </p:txBody>
      </p:sp>
      <p:cxnSp>
        <p:nvCxnSpPr>
          <p:cNvPr id="15" name="Connector: Elbow 14">
            <a:extLst>
              <a:ext uri="{FF2B5EF4-FFF2-40B4-BE49-F238E27FC236}">
                <a16:creationId xmlns:a16="http://schemas.microsoft.com/office/drawing/2014/main" id="{7097B742-1E72-801D-162B-A409B95F6069}"/>
              </a:ext>
            </a:extLst>
          </p:cNvPr>
          <p:cNvCxnSpPr>
            <a:cxnSpLocks/>
            <a:stCxn id="7" idx="1"/>
            <a:endCxn id="11" idx="1"/>
          </p:cNvCxnSpPr>
          <p:nvPr/>
        </p:nvCxnSpPr>
        <p:spPr>
          <a:xfrm rot="10800000" flipH="1" flipV="1">
            <a:off x="798380" y="1835197"/>
            <a:ext cx="640368" cy="18198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72BB80D0-CC0D-A1C7-98B7-76E7136C3AB3}"/>
              </a:ext>
            </a:extLst>
          </p:cNvPr>
          <p:cNvSpPr/>
          <p:nvPr/>
        </p:nvSpPr>
        <p:spPr>
          <a:xfrm>
            <a:off x="1418174" y="4843549"/>
            <a:ext cx="10029647" cy="1669204"/>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37ABFA9-B574-3EBC-A0EF-9B51BEB8C5D2}"/>
              </a:ext>
            </a:extLst>
          </p:cNvPr>
          <p:cNvSpPr txBox="1">
            <a:spLocks/>
          </p:cNvSpPr>
          <p:nvPr/>
        </p:nvSpPr>
        <p:spPr>
          <a:xfrm>
            <a:off x="1602612" y="499003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chemeClr val="bg1"/>
                </a:solidFill>
              </a:rPr>
              <a:t>Esempio:</a:t>
            </a:r>
          </a:p>
          <a:p>
            <a:pPr marL="104775" indent="0"/>
            <a:r>
              <a:rPr lang="en-US" sz="2200" dirty="0">
                <a:solidFill>
                  <a:schemeClr val="bg1"/>
                </a:solidFill>
              </a:rPr>
              <a:t>LEADER è un </a:t>
            </a:r>
            <a:r>
              <a:rPr lang="en-US" sz="2200" dirty="0" err="1">
                <a:solidFill>
                  <a:schemeClr val="bg1"/>
                </a:solidFill>
              </a:rPr>
              <a:t>programma </a:t>
            </a:r>
            <a:r>
              <a:rPr lang="en-US" sz="2200" dirty="0">
                <a:solidFill>
                  <a:schemeClr val="bg1"/>
                </a:solidFill>
              </a:rPr>
              <a:t>nell'ambito dell'EAFRD, ma l'EAFRD può finanziare anche altri programmi di turismo rurale. Un paese può utilizzare l'EAFRD per sostenere una sovvenzione nazionale per l'agriturismo</a:t>
            </a:r>
            <a:r>
              <a:rPr lang="en-US" sz="2200" dirty="0">
                <a:solidFill>
                  <a:srgbClr val="494949"/>
                </a:solidFill>
              </a:rPr>
              <a:t>. </a:t>
            </a:r>
          </a:p>
        </p:txBody>
      </p:sp>
      <p:cxnSp>
        <p:nvCxnSpPr>
          <p:cNvPr id="38" name="Connector: Elbow 37">
            <a:extLst>
              <a:ext uri="{FF2B5EF4-FFF2-40B4-BE49-F238E27FC236}">
                <a16:creationId xmlns:a16="http://schemas.microsoft.com/office/drawing/2014/main" id="{0888757B-CC56-8E6C-5028-5C0C157DD96F}"/>
              </a:ext>
            </a:extLst>
          </p:cNvPr>
          <p:cNvCxnSpPr>
            <a:cxnSpLocks/>
          </p:cNvCxnSpPr>
          <p:nvPr/>
        </p:nvCxnSpPr>
        <p:spPr>
          <a:xfrm rot="16200000" flipH="1">
            <a:off x="43043" y="4445603"/>
            <a:ext cx="2173750" cy="59267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89F31354-4D13-8319-65F9-B7AA87CC5275}"/>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9605BB4-0C86-32E7-BBAD-8B9329E4C921}"/>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Fondo europeo agricolo per lo sviluppo rurale (FEASR)</a:t>
            </a:r>
          </a:p>
        </p:txBody>
      </p:sp>
      <p:pic>
        <p:nvPicPr>
          <p:cNvPr id="3" name="Picture 2">
            <a:extLst>
              <a:ext uri="{FF2B5EF4-FFF2-40B4-BE49-F238E27FC236}">
                <a16:creationId xmlns:a16="http://schemas.microsoft.com/office/drawing/2014/main" id="{E93CEF26-721C-B081-14C1-72B675947219}"/>
              </a:ext>
            </a:extLst>
          </p:cNvPr>
          <p:cNvPicPr>
            <a:picLocks noChangeAspect="1"/>
          </p:cNvPicPr>
          <p:nvPr/>
        </p:nvPicPr>
        <p:blipFill>
          <a:blip r:embed="rId6"/>
          <a:stretch>
            <a:fillRect/>
          </a:stretch>
        </p:blipFill>
        <p:spPr>
          <a:xfrm>
            <a:off x="8237473" y="584894"/>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3AA6C1AD-CFE7-6B2C-F33C-C0A8A0DFCDDB}"/>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C44E81A-E1D5-5CBF-0E2C-CF5FB6D64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pic>
        <p:nvPicPr>
          <p:cNvPr id="43" name="Graphic 42" descr="Excellent with solid fill">
            <a:extLst>
              <a:ext uri="{FF2B5EF4-FFF2-40B4-BE49-F238E27FC236}">
                <a16:creationId xmlns:a16="http://schemas.microsoft.com/office/drawing/2014/main" id="{5D131198-E007-66CB-81A3-A22D4CEAC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7763" y="4816835"/>
            <a:ext cx="749373" cy="749373"/>
          </a:xfrm>
          <a:prstGeom prst="rect">
            <a:avLst/>
          </a:prstGeom>
        </p:spPr>
      </p:pic>
      <p:sp>
        <p:nvSpPr>
          <p:cNvPr id="48" name="TextBox 47">
            <a:extLst>
              <a:ext uri="{FF2B5EF4-FFF2-40B4-BE49-F238E27FC236}">
                <a16:creationId xmlns:a16="http://schemas.microsoft.com/office/drawing/2014/main" id="{6E4D8B29-390B-FD4F-0C7A-09091C6E0D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spTree>
    <p:extLst>
      <p:ext uri="{BB962C8B-B14F-4D97-AF65-F5344CB8AC3E}">
        <p14:creationId xmlns:p14="http://schemas.microsoft.com/office/powerpoint/2010/main" val="1202897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035D-0FF3-E081-320C-87597D6B473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A292F16-C1BB-1A3B-F9ED-0B6FDC22FF94}"/>
              </a:ext>
            </a:extLst>
          </p:cNvPr>
          <p:cNvSpPr/>
          <p:nvPr/>
        </p:nvSpPr>
        <p:spPr>
          <a:xfrm>
            <a:off x="1438748" y="2309886"/>
            <a:ext cx="10029648" cy="412901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B5D49160-242D-3477-C5E0-DBB396FD4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9EB19836-D4EB-54F3-E642-2D0EEFE65763}"/>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B0DF2C4-4BE6-904E-BAB3-A364F546BABB}"/>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Sovvenzioni UE per il turismo rurale (LEADER, FEASR, FESR)</a:t>
            </a:r>
          </a:p>
        </p:txBody>
      </p:sp>
      <p:sp>
        <p:nvSpPr>
          <p:cNvPr id="9" name="Text Placeholder 5">
            <a:extLst>
              <a:ext uri="{FF2B5EF4-FFF2-40B4-BE49-F238E27FC236}">
                <a16:creationId xmlns:a16="http://schemas.microsoft.com/office/drawing/2014/main" id="{D6B4B3EF-15E3-75C5-38FB-11DB40320F59}"/>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000" b="1" dirty="0">
                <a:solidFill>
                  <a:srgbClr val="E96751"/>
                </a:solidFill>
              </a:rPr>
              <a:t>Obiettivo: </a:t>
            </a:r>
            <a:r>
              <a:rPr lang="en-US" sz="2000" dirty="0">
                <a:solidFill>
                  <a:srgbClr val="494949"/>
                </a:solidFill>
              </a:rPr>
              <a:t>LEADER è un </a:t>
            </a:r>
            <a:r>
              <a:rPr lang="en-US" sz="2000" dirty="0" err="1">
                <a:solidFill>
                  <a:srgbClr val="494949"/>
                </a:solidFill>
              </a:rPr>
              <a:t>programma</a:t>
            </a:r>
            <a:r>
              <a:rPr lang="en-US" sz="2000" dirty="0">
                <a:solidFill>
                  <a:srgbClr val="494949"/>
                </a:solidFill>
              </a:rPr>
              <a:t> specifico nell'ambito dell'FEASR, concepito per lo sviluppo rurale guidato dalla comunità. Attuato tramite gruppi di azione locale (GAL) in ciascuna regione rurale. </a:t>
            </a:r>
          </a:p>
          <a:p>
            <a:pPr marL="104775" indent="0">
              <a:spcBef>
                <a:spcPts val="600"/>
              </a:spcBef>
            </a:pPr>
            <a:r>
              <a:rPr lang="en-US" sz="2000" dirty="0">
                <a:solidFill>
                  <a:srgbClr val="494949"/>
                </a:solidFill>
              </a:rPr>
              <a:t>Conosciuto anche come </a:t>
            </a:r>
            <a:r>
              <a:rPr lang="en-US" sz="2000" b="1" i="1" dirty="0">
                <a:solidFill>
                  <a:srgbClr val="494949"/>
                </a:solidFill>
              </a:rPr>
              <a:t>"Sovvenzioni LEADER per lo sviluppo rurale". </a:t>
            </a:r>
            <a:r>
              <a:rPr lang="en-US" sz="2000" dirty="0">
                <a:solidFill>
                  <a:srgbClr val="494949"/>
                </a:solidFill>
              </a:rPr>
              <a:t>Si tratta semplicemente di un'etichetta pratica spesso utilizzata quando si parla delle sovvenzioni effettivamente concesse da LEADER. Tutti i paesi dell'UE (ad esempio Islanda, Irlanda, Paesi Bassi, Slovenia, Italia) hanno programmi LEADER. </a:t>
            </a:r>
          </a:p>
          <a:p>
            <a:pPr marL="104775" indent="0">
              <a:spcBef>
                <a:spcPts val="600"/>
              </a:spcBef>
            </a:pPr>
            <a:r>
              <a:rPr lang="en-US" sz="2000" dirty="0">
                <a:solidFill>
                  <a:srgbClr val="494949"/>
                </a:solidFill>
              </a:rPr>
              <a:t>Le sovvenzioni LEADER </a:t>
            </a:r>
            <a:r>
              <a:rPr lang="en-US" sz="2000" b="1" dirty="0">
                <a:solidFill>
                  <a:srgbClr val="494949"/>
                </a:solidFill>
              </a:rPr>
              <a:t>cofinanziano</a:t>
            </a:r>
            <a:r>
              <a:rPr lang="en-US" sz="2000" dirty="0">
                <a:solidFill>
                  <a:srgbClr val="494949"/>
                </a:solidFill>
              </a:rPr>
              <a:t> in genere </a:t>
            </a:r>
            <a:r>
              <a:rPr lang="en-US" sz="2000" b="1" dirty="0">
                <a:solidFill>
                  <a:srgbClr val="494949"/>
                </a:solidFill>
              </a:rPr>
              <a:t>progetti </a:t>
            </a:r>
            <a:r>
              <a:rPr lang="en-US" sz="2000" dirty="0">
                <a:solidFill>
                  <a:srgbClr val="494949"/>
                </a:solidFill>
              </a:rPr>
              <a:t>a beneficio </a:t>
            </a:r>
            <a:r>
              <a:rPr lang="en-US" sz="2000" b="1" dirty="0">
                <a:solidFill>
                  <a:srgbClr val="494949"/>
                </a:solidFill>
              </a:rPr>
              <a:t>del turismo rurale </a:t>
            </a:r>
            <a:r>
              <a:rPr lang="en-US" sz="2000" dirty="0">
                <a:solidFill>
                  <a:srgbClr val="494949"/>
                </a:solidFill>
              </a:rPr>
              <a:t>in settori quali l'ospitalità turistica, che è una categoria comune (può rientrare nel turismo rurale o nella diversificazione agricola), l'ecoturismo, l'innovazione o la diversificazione agricola, l'artigianato rurale e i sentieri. </a:t>
            </a:r>
          </a:p>
        </p:txBody>
      </p:sp>
      <p:cxnSp>
        <p:nvCxnSpPr>
          <p:cNvPr id="15" name="Connector: Elbow 14">
            <a:extLst>
              <a:ext uri="{FF2B5EF4-FFF2-40B4-BE49-F238E27FC236}">
                <a16:creationId xmlns:a16="http://schemas.microsoft.com/office/drawing/2014/main" id="{6760D17D-9E41-0B9D-9705-53A6CA9F203F}"/>
              </a:ext>
            </a:extLst>
          </p:cNvPr>
          <p:cNvCxnSpPr>
            <a:cxnSpLocks/>
            <a:stCxn id="7" idx="1"/>
            <a:endCxn id="11" idx="1"/>
          </p:cNvCxnSpPr>
          <p:nvPr/>
        </p:nvCxnSpPr>
        <p:spPr>
          <a:xfrm rot="10800000" flipH="1" flipV="1">
            <a:off x="798380" y="1835197"/>
            <a:ext cx="640368" cy="2539195"/>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7C2546C0-675F-278A-B630-45116670FCB4}"/>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62DD9E4-E3E8-2010-A4C3-D33339323E4C}"/>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(Fondo europeo per lo sviluppo rurale)</a:t>
            </a:r>
          </a:p>
        </p:txBody>
      </p:sp>
      <p:pic>
        <p:nvPicPr>
          <p:cNvPr id="3" name="Picture 2">
            <a:extLst>
              <a:ext uri="{FF2B5EF4-FFF2-40B4-BE49-F238E27FC236}">
                <a16:creationId xmlns:a16="http://schemas.microsoft.com/office/drawing/2014/main" id="{7509AB80-834F-81F6-4720-17601D283110}"/>
              </a:ext>
            </a:extLst>
          </p:cNvPr>
          <p:cNvPicPr>
            <a:picLocks noChangeAspect="1"/>
          </p:cNvPicPr>
          <p:nvPr/>
        </p:nvPicPr>
        <p:blipFill>
          <a:blip r:embed="rId5"/>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DACEE668-7D40-93B3-D572-0607C5D248C1}"/>
              </a:ext>
            </a:extLst>
          </p:cNvPr>
          <p:cNvPicPr>
            <a:picLocks noChangeAspect="1"/>
          </p:cNvPicPr>
          <p:nvPr/>
        </p:nvPicPr>
        <p:blipFill>
          <a:blip r:embed="rId6"/>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5BCE16EF-5684-DF32-84FF-4E2D6377C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49FEB0EB-DBF5-EDEE-5ABA-3781A46D30CF}"/>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spTree>
    <p:extLst>
      <p:ext uri="{BB962C8B-B14F-4D97-AF65-F5344CB8AC3E}">
        <p14:creationId xmlns:p14="http://schemas.microsoft.com/office/powerpoint/2010/main" val="2161591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B4B0-EE8C-776C-DFB7-5D189E9E3399}"/>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8BBC141B-7AA7-2E6C-80D5-5BF3C237B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42FA1273-1FC4-5D06-008F-3427FA17745A}"/>
              </a:ext>
            </a:extLst>
          </p:cNvPr>
          <p:cNvSpPr/>
          <p:nvPr/>
        </p:nvSpPr>
        <p:spPr>
          <a:xfrm>
            <a:off x="1225518" y="1742190"/>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FB948D6-1E32-0E3C-DD2E-42D2BA1F3469}"/>
              </a:ext>
            </a:extLst>
          </p:cNvPr>
          <p:cNvSpPr txBox="1">
            <a:spLocks/>
          </p:cNvSpPr>
          <p:nvPr/>
        </p:nvSpPr>
        <p:spPr>
          <a:xfrm>
            <a:off x="1416236" y="19859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000" b="1" dirty="0">
                <a:solidFill>
                  <a:srgbClr val="E96751"/>
                </a:solidFill>
              </a:rPr>
              <a:t>Esempio:</a:t>
            </a:r>
          </a:p>
          <a:p>
            <a:pPr marL="104775" indent="0"/>
            <a:r>
              <a:rPr lang="en-US" sz="2000" dirty="0">
                <a:solidFill>
                  <a:srgbClr val="494949"/>
                </a:solidFill>
              </a:rPr>
              <a:t>In </a:t>
            </a:r>
            <a:r>
              <a:rPr lang="en-US" sz="2000" b="1" dirty="0">
                <a:solidFill>
                  <a:srgbClr val="494949"/>
                </a:solidFill>
              </a:rPr>
              <a:t>Irlanda, </a:t>
            </a:r>
            <a:r>
              <a:rPr lang="en-US" sz="2000" dirty="0">
                <a:solidFill>
                  <a:srgbClr val="494949"/>
                </a:solidFill>
              </a:rPr>
              <a:t>le sovvenzioni LEADER possono coprire fino al</a:t>
            </a:r>
            <a:r>
              <a:rPr lang="en-US" sz="2000" b="1" dirty="0">
                <a:solidFill>
                  <a:srgbClr val="494949"/>
                </a:solidFill>
              </a:rPr>
              <a:t> 50% del costo di un progetto (la sovvenzione massima è spesso di 50.000 euro </a:t>
            </a:r>
            <a:r>
              <a:rPr lang="en-US" sz="2000" dirty="0">
                <a:solidFill>
                  <a:srgbClr val="494949"/>
                </a:solidFill>
              </a:rPr>
              <a:t>per le imprese private). </a:t>
            </a:r>
          </a:p>
          <a:p>
            <a:pPr marL="104775" indent="0"/>
            <a:r>
              <a:rPr lang="en-US" sz="2000" dirty="0">
                <a:solidFill>
                  <a:srgbClr val="494949"/>
                </a:solidFill>
              </a:rPr>
              <a:t>LEADER ha infatti finanziato siti di glamping. </a:t>
            </a:r>
          </a:p>
          <a:p>
            <a:pPr marL="104775" indent="0"/>
            <a:r>
              <a:rPr lang="en-US" sz="2000" b="1" dirty="0">
                <a:solidFill>
                  <a:srgbClr val="EC7C69"/>
                </a:solidFill>
              </a:rPr>
              <a:t>Esempio: </a:t>
            </a:r>
            <a:r>
              <a:rPr lang="en-US" sz="2000" dirty="0">
                <a:solidFill>
                  <a:srgbClr val="494949"/>
                </a:solidFill>
              </a:rPr>
              <a:t>un progetto di glamping sull'isola di Bere, in Irlanda, ha ricevuto 150.000 euro.</a:t>
            </a:r>
          </a:p>
        </p:txBody>
      </p:sp>
      <p:sp>
        <p:nvSpPr>
          <p:cNvPr id="33" name="Freeform 28">
            <a:extLst>
              <a:ext uri="{FF2B5EF4-FFF2-40B4-BE49-F238E27FC236}">
                <a16:creationId xmlns:a16="http://schemas.microsoft.com/office/drawing/2014/main" id="{4FDC08BD-98DF-13B7-32B5-982282E552C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982B5E7-1D0E-02D3-CCDD-87C5401B2640}"/>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(Fondo europeo per lo sviluppo rurale)</a:t>
            </a:r>
          </a:p>
        </p:txBody>
      </p:sp>
      <p:pic>
        <p:nvPicPr>
          <p:cNvPr id="43" name="Graphic 42" descr="Excellent with solid fill">
            <a:extLst>
              <a:ext uri="{FF2B5EF4-FFF2-40B4-BE49-F238E27FC236}">
                <a16:creationId xmlns:a16="http://schemas.microsoft.com/office/drawing/2014/main" id="{41EC4991-5067-D6B9-0D60-557D5732E6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107" y="1715477"/>
            <a:ext cx="749373" cy="749373"/>
          </a:xfrm>
          <a:prstGeom prst="rect">
            <a:avLst/>
          </a:prstGeom>
        </p:spPr>
      </p:pic>
      <p:pic>
        <p:nvPicPr>
          <p:cNvPr id="5" name="Picture 4">
            <a:extLst>
              <a:ext uri="{FF2B5EF4-FFF2-40B4-BE49-F238E27FC236}">
                <a16:creationId xmlns:a16="http://schemas.microsoft.com/office/drawing/2014/main" id="{5346987C-CDF0-3977-6A7A-670660007541}"/>
              </a:ext>
            </a:extLst>
          </p:cNvPr>
          <p:cNvPicPr>
            <a:picLocks noChangeAspect="1"/>
          </p:cNvPicPr>
          <p:nvPr/>
        </p:nvPicPr>
        <p:blipFill>
          <a:blip r:embed="rId7"/>
          <a:stretch>
            <a:fillRect/>
          </a:stretch>
        </p:blipFill>
        <p:spPr>
          <a:xfrm>
            <a:off x="1164498" y="4726123"/>
            <a:ext cx="850589" cy="846711"/>
          </a:xfrm>
          <a:prstGeom prst="rect">
            <a:avLst/>
          </a:prstGeom>
        </p:spPr>
      </p:pic>
      <p:sp>
        <p:nvSpPr>
          <p:cNvPr id="14" name="TextBox 13">
            <a:extLst>
              <a:ext uri="{FF2B5EF4-FFF2-40B4-BE49-F238E27FC236}">
                <a16:creationId xmlns:a16="http://schemas.microsoft.com/office/drawing/2014/main" id="{C5D4286C-DD60-52F6-61DA-BCEB2AA6E8D7}"/>
              </a:ext>
            </a:extLst>
          </p:cNvPr>
          <p:cNvSpPr txBox="1"/>
          <p:nvPr/>
        </p:nvSpPr>
        <p:spPr>
          <a:xfrm>
            <a:off x="2138234" y="4675869"/>
            <a:ext cx="5605592" cy="1200329"/>
          </a:xfrm>
          <a:prstGeom prst="rect">
            <a:avLst/>
          </a:prstGeom>
          <a:solidFill>
            <a:schemeClr val="bg1"/>
          </a:solid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hlinkClick r:id="rId9">
                  <a:extLst>
                    <a:ext uri="{A12FA001-AC4F-418D-AE19-62706E023703}">
                      <ahyp:hlinkClr xmlns:ahyp="http://schemas.microsoft.com/office/drawing/2018/hyperlinkcolor" val="tx"/>
                    </a:ext>
                  </a:extLst>
                </a:hlinkClick>
              </a:rPr>
              <a:t>Introduzione al finanziamento LEADER</a:t>
            </a:r>
            <a:endParaRPr lang="en-IE"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Fondo europeo agricolo per lo sviluppo rurale</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Opportunità di finanziamento dell'UE</a:t>
            </a:r>
            <a:endParaRPr lang="en-IE" dirty="0">
              <a:solidFill>
                <a:srgbClr val="459597"/>
              </a:solidFill>
            </a:endParaRPr>
          </a:p>
        </p:txBody>
      </p:sp>
    </p:spTree>
    <p:extLst>
      <p:ext uri="{BB962C8B-B14F-4D97-AF65-F5344CB8AC3E}">
        <p14:creationId xmlns:p14="http://schemas.microsoft.com/office/powerpoint/2010/main" val="262582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7D90-CF58-FFE7-4B38-4F87116B934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48E344E-20D5-BD9D-089E-7973698AAF9A}"/>
              </a:ext>
            </a:extLst>
          </p:cNvPr>
          <p:cNvSpPr/>
          <p:nvPr/>
        </p:nvSpPr>
        <p:spPr>
          <a:xfrm>
            <a:off x="1438748" y="2309886"/>
            <a:ext cx="10029648" cy="41861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FCBA1B2-AC27-420B-6E18-6199393DF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79465DBB-3866-F20F-142D-2F92403CE727}"/>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C411BC2-34A4-3A78-52D9-5E64E5F1F447}"/>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CLLD è l'acronimo di Sviluppo locale di tipo partecipativo</a:t>
            </a:r>
          </a:p>
        </p:txBody>
      </p:sp>
      <p:sp>
        <p:nvSpPr>
          <p:cNvPr id="9" name="Text Placeholder 5">
            <a:extLst>
              <a:ext uri="{FF2B5EF4-FFF2-40B4-BE49-F238E27FC236}">
                <a16:creationId xmlns:a16="http://schemas.microsoft.com/office/drawing/2014/main" id="{92059BD3-87ED-B11F-02CF-B714A9CCD6CA}"/>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000" b="1" dirty="0">
                <a:solidFill>
                  <a:srgbClr val="E96751"/>
                </a:solidFill>
              </a:rPr>
              <a:t>Obiettivo: </a:t>
            </a:r>
            <a:r>
              <a:rPr lang="en-US" sz="2000" b="1" dirty="0">
                <a:solidFill>
                  <a:srgbClr val="494949"/>
                </a:solidFill>
              </a:rPr>
              <a:t>LEADER CLLD </a:t>
            </a:r>
            <a:r>
              <a:rPr lang="en-US" sz="2000" dirty="0">
                <a:solidFill>
                  <a:srgbClr val="494949"/>
                </a:solidFill>
              </a:rPr>
              <a:t>è un'iniziativa dell'UE specificamente concepita per lo sviluppo delle economie rurali. </a:t>
            </a:r>
            <a:r>
              <a:rPr lang="en-US" sz="2000" b="1" dirty="0">
                <a:solidFill>
                  <a:srgbClr val="494949"/>
                </a:solidFill>
              </a:rPr>
              <a:t>CLLD </a:t>
            </a:r>
            <a:r>
              <a:rPr lang="en-US" sz="2000" dirty="0">
                <a:solidFill>
                  <a:srgbClr val="494949"/>
                </a:solidFill>
              </a:rPr>
              <a:t>sta per </a:t>
            </a:r>
            <a:r>
              <a:rPr lang="en-US" sz="2000" b="1" dirty="0">
                <a:solidFill>
                  <a:srgbClr val="494949"/>
                </a:solidFill>
              </a:rPr>
              <a:t>Sviluppo locale di tipo partecipativo, </a:t>
            </a:r>
            <a:r>
              <a:rPr lang="en-US" sz="2000" dirty="0">
                <a:solidFill>
                  <a:srgbClr val="494949"/>
                </a:solidFill>
              </a:rPr>
              <a:t>a sostegno </a:t>
            </a:r>
            <a:r>
              <a:rPr lang="en-US" sz="2000" dirty="0">
                <a:solidFill>
                  <a:srgbClr val="494949"/>
                </a:solidFill>
                <a:hlinkClick r:id="rId5">
                  <a:extLst>
                    <a:ext uri="{A12FA001-AC4F-418D-AE19-62706E023703}">
                      <ahyp:hlinkClr xmlns:ahyp="http://schemas.microsoft.com/office/drawing/2018/hyperlinkcolor" val="tx"/>
                    </a:ext>
                  </a:extLst>
                </a:hlinkClick>
              </a:rPr>
              <a:t>dello sviluppo rurale guidato dalla comunità</a:t>
            </a:r>
            <a:r>
              <a:rPr lang="en-US" sz="2000" dirty="0">
                <a:solidFill>
                  <a:srgbClr val="494949"/>
                </a:solidFill>
              </a:rPr>
              <a:t>. </a:t>
            </a:r>
          </a:p>
          <a:p>
            <a:pPr marL="104775" indent="0">
              <a:spcBef>
                <a:spcPts val="600"/>
              </a:spcBef>
            </a:pPr>
            <a:endParaRPr lang="en-US" sz="900" dirty="0">
              <a:solidFill>
                <a:srgbClr val="494949"/>
              </a:solidFill>
            </a:endParaRPr>
          </a:p>
          <a:p>
            <a:pPr marL="104775" indent="0">
              <a:spcBef>
                <a:spcPts val="600"/>
              </a:spcBef>
            </a:pPr>
            <a:r>
              <a:rPr lang="en-US" sz="2000" dirty="0">
                <a:solidFill>
                  <a:srgbClr val="494949"/>
                </a:solidFill>
              </a:rPr>
              <a:t>Si tratta di un'iniziativa di finanziamento dell'UE </a:t>
            </a:r>
            <a:r>
              <a:rPr lang="en-US" sz="2000" b="1" dirty="0">
                <a:solidFill>
                  <a:srgbClr val="494949"/>
                </a:solidFill>
              </a:rPr>
              <a:t>dal basso verso l'alto, </a:t>
            </a:r>
            <a:r>
              <a:rPr lang="en-US" sz="2000" dirty="0">
                <a:solidFill>
                  <a:srgbClr val="494949"/>
                </a:solidFill>
              </a:rPr>
              <a:t>guidata a livello locale, che finanzia progetti basati sulle esigenze della comunità, come la creazione di posti di lavoro, la conservazione del patrimonio, la promozione dell'inclusione e il sostegno all'economia verde. </a:t>
            </a:r>
          </a:p>
          <a:p>
            <a:pPr marL="104775" indent="0">
              <a:spcBef>
                <a:spcPts val="600"/>
              </a:spcBef>
            </a:pPr>
            <a:endParaRPr lang="en-US" sz="900" dirty="0">
              <a:solidFill>
                <a:srgbClr val="494949"/>
              </a:solidFill>
            </a:endParaRPr>
          </a:p>
          <a:p>
            <a:pPr marL="104775" indent="0">
              <a:spcBef>
                <a:spcPts val="600"/>
              </a:spcBef>
            </a:pPr>
            <a:r>
              <a:rPr lang="en-US" sz="2000" dirty="0">
                <a:solidFill>
                  <a:srgbClr val="494949"/>
                </a:solidFill>
              </a:rPr>
              <a:t>Finanziata dal </a:t>
            </a:r>
            <a:r>
              <a:rPr lang="en-US" sz="2000" b="1" dirty="0">
                <a:solidFill>
                  <a:srgbClr val="494949"/>
                </a:solidFill>
              </a:rPr>
              <a:t>Fondo europeo agricolo per lo sviluppo rurale (FEASR)</a:t>
            </a:r>
            <a:r>
              <a:rPr lang="en-US" sz="2000" dirty="0">
                <a:solidFill>
                  <a:srgbClr val="494949"/>
                </a:solidFill>
              </a:rPr>
              <a:t>. Gestita da </a:t>
            </a:r>
            <a:r>
              <a:rPr lang="en-US" sz="2000" b="1" dirty="0">
                <a:solidFill>
                  <a:srgbClr val="494949"/>
                </a:solidFill>
              </a:rPr>
              <a:t>gruppi di azione locale (GAL) </a:t>
            </a:r>
            <a:r>
              <a:rPr lang="en-US" sz="2000" dirty="0">
                <a:solidFill>
                  <a:srgbClr val="494949"/>
                </a:solidFill>
              </a:rPr>
              <a:t>nelle zone rurali. Progettata per consentire </a:t>
            </a:r>
            <a:r>
              <a:rPr lang="en-US" sz="2000" b="1" dirty="0">
                <a:solidFill>
                  <a:srgbClr val="494949"/>
                </a:solidFill>
              </a:rPr>
              <a:t>alle comunità locali di identificare e finanziare progetti </a:t>
            </a:r>
            <a:r>
              <a:rPr lang="en-US" sz="2000" dirty="0">
                <a:solidFill>
                  <a:srgbClr val="494949"/>
                </a:solidFill>
              </a:rPr>
              <a:t>che soddisfano le esigenze locali. In ogni regione rurale, un </a:t>
            </a:r>
            <a:r>
              <a:rPr lang="en-US" sz="2000" b="1" dirty="0">
                <a:solidFill>
                  <a:srgbClr val="494949"/>
                </a:solidFill>
              </a:rPr>
              <a:t>gruppo di azione locale (GAL) </a:t>
            </a:r>
            <a:r>
              <a:rPr lang="en-US" sz="2000" dirty="0">
                <a:solidFill>
                  <a:srgbClr val="494949"/>
                </a:solidFill>
              </a:rPr>
              <a:t>composto da rappresentanti della comunità, del settore privato e del settore pubblico decide in merito alle sovvenzioni per i progetti locali. </a:t>
            </a:r>
          </a:p>
          <a:p>
            <a:pPr marL="104775" indent="0">
              <a:spcBef>
                <a:spcPts val="600"/>
              </a:spcBef>
            </a:pPr>
            <a:endParaRPr lang="en-US" sz="2000" dirty="0"/>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4959C3C3-FEE1-5627-B169-2E9E4A1A1876}"/>
              </a:ext>
            </a:extLst>
          </p:cNvPr>
          <p:cNvCxnSpPr>
            <a:cxnSpLocks/>
            <a:stCxn id="7" idx="1"/>
            <a:endCxn id="11" idx="1"/>
          </p:cNvCxnSpPr>
          <p:nvPr/>
        </p:nvCxnSpPr>
        <p:spPr>
          <a:xfrm rot="10800000" flipH="1" flipV="1">
            <a:off x="798380" y="1835198"/>
            <a:ext cx="640368" cy="2567770"/>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AA000B5D-95F1-0327-F0C4-785F070C1ED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0D59E7-3C1F-9B65-B00A-4540E334EEB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(CLLD)</a:t>
            </a:r>
          </a:p>
          <a:p>
            <a:r>
              <a:rPr lang="en-US" sz="2400" i="1" dirty="0"/>
              <a:t>CLLD Sviluppo locale di tipo partecipativo</a:t>
            </a:r>
          </a:p>
        </p:txBody>
      </p:sp>
      <p:pic>
        <p:nvPicPr>
          <p:cNvPr id="3" name="Picture 2">
            <a:extLst>
              <a:ext uri="{FF2B5EF4-FFF2-40B4-BE49-F238E27FC236}">
                <a16:creationId xmlns:a16="http://schemas.microsoft.com/office/drawing/2014/main" id="{A8D933AE-D44D-ACF9-596A-29EBB37D37F4}"/>
              </a:ext>
            </a:extLst>
          </p:cNvPr>
          <p:cNvPicPr>
            <a:picLocks noChangeAspect="1"/>
          </p:cNvPicPr>
          <p:nvPr/>
        </p:nvPicPr>
        <p:blipFill>
          <a:blip r:embed="rId6"/>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1604EE7E-D547-82B3-C785-8D795B0D6809}"/>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8281FBC-A09D-A760-B8AE-5B274B0A3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5E28C9A3-F5E0-7F0A-BC1D-AD1C7EFCC6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spTree>
    <p:extLst>
      <p:ext uri="{BB962C8B-B14F-4D97-AF65-F5344CB8AC3E}">
        <p14:creationId xmlns:p14="http://schemas.microsoft.com/office/powerpoint/2010/main" val="400357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650-479E-FC0D-369F-DA05AB3A6A92}"/>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29471C14-BDC4-FB9C-B87F-A5D2D042D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90BA691A-FB9F-EEBF-89A4-3004A87DCAE2}"/>
              </a:ext>
            </a:extLst>
          </p:cNvPr>
          <p:cNvSpPr/>
          <p:nvPr/>
        </p:nvSpPr>
        <p:spPr>
          <a:xfrm>
            <a:off x="590550" y="1737272"/>
            <a:ext cx="6372225" cy="31593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7B68BAD-390C-E568-888B-94C730BE4EBC}"/>
              </a:ext>
            </a:extLst>
          </p:cNvPr>
          <p:cNvSpPr txBox="1">
            <a:spLocks/>
          </p:cNvSpPr>
          <p:nvPr/>
        </p:nvSpPr>
        <p:spPr>
          <a:xfrm>
            <a:off x="837849" y="1939825"/>
            <a:ext cx="63722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000" b="1" dirty="0">
                <a:solidFill>
                  <a:srgbClr val="E96751"/>
                </a:solidFill>
              </a:rPr>
              <a:t>Esempio:</a:t>
            </a:r>
          </a:p>
          <a:p>
            <a:pPr marL="104775" indent="0"/>
            <a:r>
              <a:rPr lang="en-US" sz="2000" dirty="0">
                <a:solidFill>
                  <a:srgbClr val="494949"/>
                </a:solidFill>
              </a:rPr>
              <a:t>I fondi possono sostenere il turismo, la cultura, l'artigianato, l'alimentazione, </a:t>
            </a:r>
            <a:r>
              <a:rPr lang="en-US" sz="2000" dirty="0" err="1">
                <a:solidFill>
                  <a:srgbClr val="494949"/>
                </a:solidFill>
              </a:rPr>
              <a:t>la digitalizzazione</a:t>
            </a:r>
            <a:r>
              <a:rPr lang="en-US" sz="2000" dirty="0">
                <a:solidFill>
                  <a:srgbClr val="494949"/>
                </a:solidFill>
              </a:rPr>
              <a:t>, l'ambiente e l'innovazione sociale. </a:t>
            </a:r>
          </a:p>
          <a:p>
            <a:pPr marL="104775" indent="0"/>
            <a:r>
              <a:rPr lang="en-US" sz="2000" dirty="0">
                <a:solidFill>
                  <a:srgbClr val="494949"/>
                </a:solidFill>
              </a:rPr>
              <a:t>Di solito </a:t>
            </a:r>
            <a:r>
              <a:rPr lang="en-US" sz="2000" b="1" dirty="0">
                <a:solidFill>
                  <a:srgbClr val="494949"/>
                </a:solidFill>
              </a:rPr>
              <a:t>il cofinanziamento è pari al 50-75%</a:t>
            </a:r>
            <a:r>
              <a:rPr lang="en-US" sz="2000" dirty="0">
                <a:solidFill>
                  <a:srgbClr val="494949"/>
                </a:solidFill>
              </a:rPr>
              <a:t>, a seconda delle norme nazionali. </a:t>
            </a:r>
          </a:p>
          <a:p>
            <a:pPr marL="104775" indent="0"/>
            <a:r>
              <a:rPr lang="en-US" sz="2000" dirty="0">
                <a:solidFill>
                  <a:srgbClr val="494949"/>
                </a:solidFill>
              </a:rPr>
              <a:t>Sono ammessi al finanziamento ONG, piccole imprese, comuni, imprese sociali e privati (con progetti realizzabili).</a:t>
            </a:r>
          </a:p>
        </p:txBody>
      </p:sp>
      <p:sp>
        <p:nvSpPr>
          <p:cNvPr id="33" name="Freeform 28">
            <a:extLst>
              <a:ext uri="{FF2B5EF4-FFF2-40B4-BE49-F238E27FC236}">
                <a16:creationId xmlns:a16="http://schemas.microsoft.com/office/drawing/2014/main" id="{FC7808B3-3D93-CDE5-868E-AAD7AA48BEAC}"/>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3B34DF7-966E-EB22-D700-FAC6CA9FD2BE}"/>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b="1" dirty="0"/>
              <a:t>LEADER (CLLD)</a:t>
            </a:r>
          </a:p>
          <a:p>
            <a:r>
              <a:rPr lang="en-US" sz="2400" i="1" dirty="0"/>
              <a:t>CLLD Sviluppo locale guidato dalla comunità</a:t>
            </a:r>
          </a:p>
        </p:txBody>
      </p:sp>
      <p:pic>
        <p:nvPicPr>
          <p:cNvPr id="43" name="Graphic 42" descr="Excellent with solid fill">
            <a:extLst>
              <a:ext uri="{FF2B5EF4-FFF2-40B4-BE49-F238E27FC236}">
                <a16:creationId xmlns:a16="http://schemas.microsoft.com/office/drawing/2014/main" id="{0AF037A3-1D47-3F4A-3AA8-6E7360675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1737271"/>
            <a:ext cx="749373" cy="749373"/>
          </a:xfrm>
          <a:prstGeom prst="rect">
            <a:avLst/>
          </a:prstGeom>
        </p:spPr>
      </p:pic>
      <p:sp>
        <p:nvSpPr>
          <p:cNvPr id="2" name="Text Placeholder 11">
            <a:extLst>
              <a:ext uri="{FF2B5EF4-FFF2-40B4-BE49-F238E27FC236}">
                <a16:creationId xmlns:a16="http://schemas.microsoft.com/office/drawing/2014/main" id="{1830F470-2FCA-21F6-372A-42ACC8CCE747}"/>
              </a:ext>
            </a:extLst>
          </p:cNvPr>
          <p:cNvSpPr txBox="1">
            <a:spLocks/>
          </p:cNvSpPr>
          <p:nvPr/>
        </p:nvSpPr>
        <p:spPr>
          <a:xfrm>
            <a:off x="914399" y="5040893"/>
            <a:ext cx="6448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200" b="1" dirty="0">
                <a:solidFill>
                  <a:srgbClr val="E96751"/>
                </a:solidFill>
              </a:rPr>
              <a:t>Caso di studio: </a:t>
            </a:r>
            <a:r>
              <a:rPr lang="en-US" sz="2400" b="1" dirty="0">
                <a:solidFill>
                  <a:srgbClr val="459597"/>
                </a:solidFill>
              </a:rPr>
              <a:t>opportunità di finanziamento aperte </a:t>
            </a:r>
          </a:p>
          <a:p>
            <a:pPr marL="0" indent="0">
              <a:spcBef>
                <a:spcPts val="0"/>
              </a:spcBef>
              <a:buNone/>
            </a:pPr>
            <a:r>
              <a:rPr lang="en-US" sz="2400" dirty="0">
                <a:solidFill>
                  <a:srgbClr val="494949"/>
                </a:solidFill>
              </a:rPr>
              <a:t>Sviluppo di strutture ricettive turistiche nel Donegal, Irlanda </a:t>
            </a:r>
            <a:r>
              <a:rPr lang="en-US" sz="2000" i="1" dirty="0">
                <a:solidFill>
                  <a:srgbClr val="494949"/>
                </a:solidFill>
              </a:rPr>
              <a:t>(slide successiva)</a:t>
            </a:r>
          </a:p>
          <a:p>
            <a:pPr>
              <a:spcBef>
                <a:spcPts val="0"/>
              </a:spcBef>
            </a:pPr>
            <a:endParaRPr lang="en-IE" sz="2400" dirty="0"/>
          </a:p>
        </p:txBody>
      </p:sp>
      <p:pic>
        <p:nvPicPr>
          <p:cNvPr id="3" name="Picture 2">
            <a:extLst>
              <a:ext uri="{FF2B5EF4-FFF2-40B4-BE49-F238E27FC236}">
                <a16:creationId xmlns:a16="http://schemas.microsoft.com/office/drawing/2014/main" id="{6A2B1009-2AA3-91E0-FD0F-A8A263CC3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pic>
        <p:nvPicPr>
          <p:cNvPr id="2050" name="Picture 2">
            <a:extLst>
              <a:ext uri="{FF2B5EF4-FFF2-40B4-BE49-F238E27FC236}">
                <a16:creationId xmlns:a16="http://schemas.microsoft.com/office/drawing/2014/main" id="{77C4A26B-A3A8-7813-F257-3AF4E1F7A5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342"/>
          <a:stretch>
            <a:fillRect/>
          </a:stretch>
        </p:blipFill>
        <p:spPr bwMode="auto">
          <a:xfrm>
            <a:off x="7697728" y="1853136"/>
            <a:ext cx="3509962" cy="2461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3">
            <a:extLst>
              <a:ext uri="{FF2B5EF4-FFF2-40B4-BE49-F238E27FC236}">
                <a16:creationId xmlns:a16="http://schemas.microsoft.com/office/drawing/2014/main" id="{1ED1D4A3-3CB7-1AF7-851E-DBE409CB1380}"/>
              </a:ext>
            </a:extLst>
          </p:cNvPr>
          <p:cNvSpPr txBox="1">
            <a:spLocks/>
          </p:cNvSpPr>
          <p:nvPr/>
        </p:nvSpPr>
        <p:spPr>
          <a:xfrm>
            <a:off x="7429500"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Sito web</a:t>
            </a:r>
            <a:r>
              <a:rPr lang="en-US" sz="1600" dirty="0">
                <a:hlinkClick r:id="rId9">
                  <a:extLst>
                    <a:ext uri="{A12FA001-AC4F-418D-AE19-62706E023703}">
                      <ahyp:hlinkClr xmlns:ahyp="http://schemas.microsoft.com/office/drawing/2018/hyperlinkcolor" val="tx"/>
                    </a:ext>
                  </a:extLst>
                </a:hlinkClick>
              </a:rPr>
              <a:t> https://dldc.org/leader-programme-2023-2027-targeted-call-for-tourist-accommodation-projects/</a:t>
            </a:r>
            <a:r>
              <a:rPr lang="en-US" sz="1600" dirty="0"/>
              <a:t> </a:t>
            </a:r>
            <a:endParaRPr lang="en-US" sz="1600" dirty="0">
              <a:latin typeface="+mn-lt"/>
            </a:endParaRPr>
          </a:p>
        </p:txBody>
      </p:sp>
    </p:spTree>
    <p:extLst>
      <p:ext uri="{BB962C8B-B14F-4D97-AF65-F5344CB8AC3E}">
        <p14:creationId xmlns:p14="http://schemas.microsoft.com/office/powerpoint/2010/main" val="143394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36495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685651"/>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5501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2955739"/>
            <a:ext cx="9488088" cy="1445630"/>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04670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4543221"/>
            <a:ext cx="9882026" cy="20554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buNone/>
            </a:pPr>
            <a:endParaRPr lang="en-GB" sz="5600" kern="1200" dirty="0"/>
          </a:p>
        </p:txBody>
      </p:sp>
      <p:sp>
        <p:nvSpPr>
          <p:cNvPr id="15" name="Oval 14">
            <a:extLst>
              <a:ext uri="{FF2B5EF4-FFF2-40B4-BE49-F238E27FC236}">
                <a16:creationId xmlns:a16="http://schemas.microsoft.com/office/drawing/2014/main" id="{70FA5B83-D3E6-2AA2-E158-0EE7406DFAF6}"/>
              </a:ext>
            </a:extLst>
          </p:cNvPr>
          <p:cNvSpPr/>
          <p:nvPr/>
        </p:nvSpPr>
        <p:spPr>
          <a:xfrm>
            <a:off x="853709" y="48013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1776612"/>
            <a:ext cx="8942225" cy="901809"/>
          </a:xfrm>
        </p:spPr>
        <p:txBody>
          <a:bodyPr anchor="ctr"/>
          <a:lstStyle/>
          <a:p>
            <a:pPr marL="0" indent="0"/>
            <a:r>
              <a:rPr lang="en-US" sz="2200" b="1" dirty="0">
                <a:solidFill>
                  <a:schemeClr val="bg1"/>
                </a:solidFill>
              </a:rPr>
              <a:t>La Donegal Local Development Company CLG (DLDC) e il Donegal Local Community Development Committee (LCDC) </a:t>
            </a:r>
            <a:r>
              <a:rPr lang="en-US" sz="2200" dirty="0">
                <a:solidFill>
                  <a:schemeClr val="bg1"/>
                </a:solidFill>
              </a:rPr>
              <a:t>annunciano il finanziamento di progetti di ospitalità turistica nell'ambito del </a:t>
            </a:r>
            <a:r>
              <a:rPr lang="en-US" sz="2200" dirty="0" err="1">
                <a:solidFill>
                  <a:schemeClr val="bg1"/>
                </a:solidFill>
              </a:rPr>
              <a:t>programma</a:t>
            </a:r>
            <a:r>
              <a:rPr lang="en-US" sz="2200" dirty="0">
                <a:solidFill>
                  <a:schemeClr val="bg1"/>
                </a:solidFill>
              </a:rPr>
              <a:t> LEADER.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145087"/>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chemeClr val="bg1"/>
                </a:solidFill>
              </a:rPr>
              <a:t>Sono disponibili sovvenzioni fino a 50.000 euro per progetti nell'ambito dei sottotemi Diversificazione agricola e Turismo rurale e ricreazione.  </a:t>
            </a:r>
          </a:p>
          <a:p>
            <a:pPr marL="0" indent="0">
              <a:spcBef>
                <a:spcPts val="0"/>
              </a:spcBef>
              <a:spcAft>
                <a:spcPts val="600"/>
              </a:spcAft>
            </a:pPr>
            <a:r>
              <a:rPr lang="en-US" sz="2200" dirty="0">
                <a:solidFill>
                  <a:schemeClr val="bg1"/>
                </a:solidFill>
              </a:rPr>
              <a:t>Queste sovvenzioni sono destinate a sostenere le imprese nello sviluppo di strutture ricettive turistiche di alta qualità. I richiedenti privati possono ricevere fino al 50% del costo del loro progetto, mentre i richiedenti comunitari possono ricevere fino al 75% del finanziamento.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208464"/>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La Strategia di Sviluppo Locale (LDS), </a:t>
            </a:r>
            <a:r>
              <a:rPr lang="en-US" sz="2200" dirty="0">
                <a:solidFill>
                  <a:schemeClr val="bg1"/>
                </a:solidFill>
              </a:rPr>
              <a:t>creata in consultazione con le comunità locali, mira a migliorare l'offerta turistica del Donegal, a promuovere il turismo rurale e a sostenere le imprese turistiche locali, promuovendo allo stesso tempo lo sviluppo economico e mantenendo la sostenibilità ambientale. </a:t>
            </a:r>
          </a:p>
        </p:txBody>
      </p:sp>
      <p:pic>
        <p:nvPicPr>
          <p:cNvPr id="21" name="Graphic 20"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1770318"/>
            <a:ext cx="914400" cy="914400"/>
          </a:xfrm>
          <a:prstGeom prst="rect">
            <a:avLst/>
          </a:prstGeom>
        </p:spPr>
      </p:pic>
      <p:pic>
        <p:nvPicPr>
          <p:cNvPr id="23" name="Graphic 22" descr="Bullseye with solid fill">
            <a:extLst>
              <a:ext uri="{FF2B5EF4-FFF2-40B4-BE49-F238E27FC236}">
                <a16:creationId xmlns:a16="http://schemas.microsoft.com/office/drawing/2014/main" id="{9BECAAFE-BEB8-D898-DDC1-CDEC9D240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79" y="3266836"/>
            <a:ext cx="914400" cy="914400"/>
          </a:xfrm>
          <a:prstGeom prst="rect">
            <a:avLst/>
          </a:prstGeom>
        </p:spPr>
      </p:pic>
      <p:pic>
        <p:nvPicPr>
          <p:cNvPr id="25" name="Graphic 24" descr="Handshake with solid fill">
            <a:extLst>
              <a:ext uri="{FF2B5EF4-FFF2-40B4-BE49-F238E27FC236}">
                <a16:creationId xmlns:a16="http://schemas.microsoft.com/office/drawing/2014/main" id="{92D26CE6-1653-7208-351D-C38231C05E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015221"/>
            <a:ext cx="914400" cy="914400"/>
          </a:xfrm>
          <a:prstGeom prst="rect">
            <a:avLst/>
          </a:prstGeom>
        </p:spPr>
      </p:pic>
      <p:sp>
        <p:nvSpPr>
          <p:cNvPr id="18" name="Text Placeholder 11">
            <a:extLst>
              <a:ext uri="{FF2B5EF4-FFF2-40B4-BE49-F238E27FC236}">
                <a16:creationId xmlns:a16="http://schemas.microsoft.com/office/drawing/2014/main" id="{55DBF1DD-87B9-110A-DD1A-B61E2C748A1B}"/>
              </a:ext>
            </a:extLst>
          </p:cNvPr>
          <p:cNvSpPr txBox="1">
            <a:spLocks/>
          </p:cNvSpPr>
          <p:nvPr/>
        </p:nvSpPr>
        <p:spPr>
          <a:xfrm>
            <a:off x="296824" y="240971"/>
            <a:ext cx="1106044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E96751"/>
                </a:solidFill>
              </a:rPr>
              <a:t>Caso di studio: </a:t>
            </a:r>
            <a:r>
              <a:rPr lang="en-US" b="1" dirty="0">
                <a:solidFill>
                  <a:srgbClr val="459597"/>
                </a:solidFill>
              </a:rPr>
              <a:t>opportunità di finanziamento aperte </a:t>
            </a:r>
          </a:p>
          <a:p>
            <a:pPr marL="0" indent="0">
              <a:buNone/>
            </a:pPr>
            <a:r>
              <a:rPr lang="en-US" sz="2600" dirty="0">
                <a:solidFill>
                  <a:srgbClr val="494949"/>
                </a:solidFill>
              </a:rPr>
              <a:t>Sviluppo di strutture ricettive turistiche nel Donegal, Irlanda</a:t>
            </a:r>
          </a:p>
          <a:p>
            <a:endParaRPr lang="en-IE" dirty="0"/>
          </a:p>
        </p:txBody>
      </p:sp>
    </p:spTree>
    <p:extLst>
      <p:ext uri="{BB962C8B-B14F-4D97-AF65-F5344CB8AC3E}">
        <p14:creationId xmlns:p14="http://schemas.microsoft.com/office/powerpoint/2010/main" val="67290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77BB-5DFF-5FA5-018F-D41F6F6B24B5}"/>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D7A60FD-1737-18E9-ADCD-E51B4049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32C9456-F5F7-4245-CA3A-68C081EA953F}"/>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94BE8-FF12-70C1-A774-892EC8E61CF1}"/>
              </a:ext>
            </a:extLst>
          </p:cNvPr>
          <p:cNvSpPr txBox="1">
            <a:spLocks/>
          </p:cNvSpPr>
          <p:nvPr/>
        </p:nvSpPr>
        <p:spPr>
          <a:xfrm>
            <a:off x="43709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Progetti finanziati dal programma LEADER dell'UE</a:t>
            </a:r>
          </a:p>
        </p:txBody>
      </p:sp>
      <p:sp>
        <p:nvSpPr>
          <p:cNvPr id="2" name="Flowchart: Alternate Process 1">
            <a:extLst>
              <a:ext uri="{FF2B5EF4-FFF2-40B4-BE49-F238E27FC236}">
                <a16:creationId xmlns:a16="http://schemas.microsoft.com/office/drawing/2014/main" id="{7DDF1682-ED63-1401-1893-12F99D859FF8}"/>
              </a:ext>
            </a:extLst>
          </p:cNvPr>
          <p:cNvSpPr/>
          <p:nvPr/>
        </p:nvSpPr>
        <p:spPr>
          <a:xfrm>
            <a:off x="1320768" y="1391825"/>
            <a:ext cx="10029647" cy="2570575"/>
          </a:xfrm>
          <a:prstGeom prst="flowChartAlternateProcess">
            <a:avLst/>
          </a:prstGeom>
          <a:no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3" name="Text Placeholder 5">
            <a:extLst>
              <a:ext uri="{FF2B5EF4-FFF2-40B4-BE49-F238E27FC236}">
                <a16:creationId xmlns:a16="http://schemas.microsoft.com/office/drawing/2014/main" id="{0192AD82-E32C-659F-681F-CDCB20C0FE94}"/>
              </a:ext>
            </a:extLst>
          </p:cNvPr>
          <p:cNvSpPr txBox="1">
            <a:spLocks/>
          </p:cNvSpPr>
          <p:nvPr/>
        </p:nvSpPr>
        <p:spPr>
          <a:xfrm>
            <a:off x="2004086" y="154105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C7C69"/>
                </a:solidFill>
              </a:rPr>
              <a:t>Esempi</a:t>
            </a:r>
          </a:p>
          <a:p>
            <a:pPr marL="342900" indent="-342900">
              <a:spcAft>
                <a:spcPts val="600"/>
              </a:spcAft>
              <a:buFont typeface="Wingdings" panose="05000000000000000000" pitchFamily="2" charset="2"/>
              <a:buChar char="v"/>
            </a:pPr>
            <a:r>
              <a:rPr lang="en-US" sz="2000" dirty="0">
                <a:solidFill>
                  <a:srgbClr val="494949"/>
                </a:solidFill>
              </a:rPr>
              <a:t>Nella contea di Clare, in Irlanda, il progetto </a:t>
            </a:r>
            <a:r>
              <a:rPr lang="en-US" sz="2000" dirty="0">
                <a:solidFill>
                  <a:srgbClr val="494949"/>
                </a:solidFill>
                <a:hlinkClick r:id="rId5">
                  <a:extLst>
                    <a:ext uri="{A12FA001-AC4F-418D-AE19-62706E023703}">
                      <ahyp:hlinkClr xmlns:ahyp="http://schemas.microsoft.com/office/drawing/2018/hyperlinkcolor" val="tx"/>
                    </a:ext>
                  </a:extLst>
                </a:hlinkClick>
              </a:rPr>
              <a:t>Castle Darcy Glamping, </a:t>
            </a:r>
            <a:r>
              <a:rPr lang="en-US" sz="2000" dirty="0">
                <a:solidFill>
                  <a:srgbClr val="494949"/>
                </a:solidFill>
              </a:rPr>
              <a:t>che prevede la realizzazione di pod per il glamping, ha ricevuto una </a:t>
            </a:r>
            <a:r>
              <a:rPr lang="en-US" sz="2000" dirty="0">
                <a:solidFill>
                  <a:srgbClr val="494949"/>
                </a:solidFill>
                <a:hlinkClick r:id="rId6">
                  <a:extLst>
                    <a:ext uri="{A12FA001-AC4F-418D-AE19-62706E023703}">
                      <ahyp:hlinkClr xmlns:ahyp="http://schemas.microsoft.com/office/drawing/2018/hyperlinkcolor" val="tx"/>
                    </a:ext>
                  </a:extLst>
                </a:hlinkClick>
              </a:rPr>
              <a:t>sovvenzione LEADER di 200 000 EUR</a:t>
            </a:r>
            <a:r>
              <a:rPr lang="en-US" sz="2000" dirty="0">
                <a:solidFill>
                  <a:srgbClr val="494949"/>
                </a:solidFill>
              </a:rPr>
              <a:t>. </a:t>
            </a:r>
          </a:p>
          <a:p>
            <a:pPr marL="342900" indent="-342900">
              <a:spcAft>
                <a:spcPts val="600"/>
              </a:spcAft>
              <a:buFont typeface="Wingdings" panose="05000000000000000000" pitchFamily="2" charset="2"/>
              <a:buChar char="v"/>
            </a:pPr>
            <a:r>
              <a:rPr lang="en-US" sz="2000" b="1" dirty="0">
                <a:solidFill>
                  <a:srgbClr val="EC7C69"/>
                </a:solidFill>
              </a:rPr>
              <a:t>Esempio: </a:t>
            </a:r>
            <a:r>
              <a:rPr lang="en-US" sz="2000" dirty="0">
                <a:solidFill>
                  <a:srgbClr val="494949"/>
                </a:solidFill>
              </a:rPr>
              <a:t>nella contea di Donegal, </a:t>
            </a:r>
            <a:r>
              <a:rPr lang="en-US" sz="2000" dirty="0">
                <a:solidFill>
                  <a:srgbClr val="494949"/>
                </a:solidFill>
                <a:hlinkClick r:id="rId7">
                  <a:extLst>
                    <a:ext uri="{A12FA001-AC4F-418D-AE19-62706E023703}">
                      <ahyp:hlinkClr xmlns:ahyp="http://schemas.microsoft.com/office/drawing/2018/hyperlinkcolor" val="tx"/>
                    </a:ext>
                  </a:extLst>
                </a:hlinkClick>
              </a:rPr>
              <a:t>le cabine glamping "</a:t>
            </a:r>
            <a:r>
              <a:rPr lang="en-US" sz="2000" dirty="0" err="1">
                <a:solidFill>
                  <a:srgbClr val="494949"/>
                </a:solidFill>
                <a:hlinkClick r:id="rId7">
                  <a:extLst>
                    <a:ext uri="{A12FA001-AC4F-418D-AE19-62706E023703}">
                      <ahyp:hlinkClr xmlns:ahyp="http://schemas.microsoft.com/office/drawing/2018/hyperlinkcolor" val="tx"/>
                    </a:ext>
                  </a:extLst>
                </a:hlinkClick>
              </a:rPr>
              <a:t>Owenea </a:t>
            </a:r>
            <a:r>
              <a:rPr lang="en-US" sz="2000" dirty="0">
                <a:solidFill>
                  <a:srgbClr val="494949"/>
                </a:solidFill>
                <a:hlinkClick r:id="rId7">
                  <a:extLst>
                    <a:ext uri="{A12FA001-AC4F-418D-AE19-62706E023703}">
                      <ahyp:hlinkClr xmlns:ahyp="http://schemas.microsoft.com/office/drawing/2018/hyperlinkcolor" val="tx"/>
                    </a:ext>
                  </a:extLst>
                </a:hlinkClick>
              </a:rPr>
              <a:t>River Rest" </a:t>
            </a:r>
            <a:r>
              <a:rPr lang="en-US" sz="2000" dirty="0">
                <a:solidFill>
                  <a:srgbClr val="494949"/>
                </a:solidFill>
              </a:rPr>
              <a:t>hanno ricevuto 97.700 euro tramite </a:t>
            </a:r>
            <a:r>
              <a:rPr lang="en-US" sz="2000" dirty="0">
                <a:solidFill>
                  <a:srgbClr val="494949"/>
                </a:solidFill>
                <a:hlinkClick r:id="rId8">
                  <a:extLst>
                    <a:ext uri="{A12FA001-AC4F-418D-AE19-62706E023703}">
                      <ahyp:hlinkClr xmlns:ahyp="http://schemas.microsoft.com/office/drawing/2018/hyperlinkcolor" val="tx"/>
                    </a:ext>
                  </a:extLst>
                </a:hlinkClick>
              </a:rPr>
              <a:t>LEADER </a:t>
            </a:r>
            <a:r>
              <a:rPr lang="en-US" sz="2000" dirty="0">
                <a:solidFill>
                  <a:srgbClr val="494949"/>
                </a:solidFill>
              </a:rPr>
              <a:t>nell'ambito del programma di diversificazione agricola. </a:t>
            </a:r>
          </a:p>
        </p:txBody>
      </p:sp>
      <p:pic>
        <p:nvPicPr>
          <p:cNvPr id="4" name="Graphic 3" descr="Excellent with solid fill">
            <a:extLst>
              <a:ext uri="{FF2B5EF4-FFF2-40B4-BE49-F238E27FC236}">
                <a16:creationId xmlns:a16="http://schemas.microsoft.com/office/drawing/2014/main" id="{DAFE5EF1-7BB7-1AEA-26F4-5F5403F75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5547" y="1531369"/>
            <a:ext cx="749373" cy="749373"/>
          </a:xfrm>
          <a:prstGeom prst="rect">
            <a:avLst/>
          </a:prstGeom>
        </p:spPr>
      </p:pic>
      <p:pic>
        <p:nvPicPr>
          <p:cNvPr id="12" name="Picture 11">
            <a:extLst>
              <a:ext uri="{FF2B5EF4-FFF2-40B4-BE49-F238E27FC236}">
                <a16:creationId xmlns:a16="http://schemas.microsoft.com/office/drawing/2014/main" id="{90DBB31F-AA52-892B-02FF-E83FC1A286B2}"/>
              </a:ext>
            </a:extLst>
          </p:cNvPr>
          <p:cNvPicPr>
            <a:picLocks noChangeAspect="1"/>
          </p:cNvPicPr>
          <p:nvPr/>
        </p:nvPicPr>
        <p:blipFill>
          <a:blip r:embed="rId11"/>
          <a:stretch>
            <a:fillRect/>
          </a:stretch>
        </p:blipFill>
        <p:spPr>
          <a:xfrm>
            <a:off x="2582203" y="4095471"/>
            <a:ext cx="7506775" cy="2442956"/>
          </a:xfrm>
          <a:prstGeom prst="rect">
            <a:avLst/>
          </a:prstGeom>
        </p:spPr>
      </p:pic>
    </p:spTree>
    <p:extLst>
      <p:ext uri="{BB962C8B-B14F-4D97-AF65-F5344CB8AC3E}">
        <p14:creationId xmlns:p14="http://schemas.microsoft.com/office/powerpoint/2010/main" val="56170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BFC-F94B-7D3E-A8EC-42E67E4C9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94CCCB-F5C9-33C4-4904-0DD53EC4F767}"/>
              </a:ext>
            </a:extLst>
          </p:cNvPr>
          <p:cNvSpPr>
            <a:spLocks noGrp="1"/>
          </p:cNvSpPr>
          <p:nvPr>
            <p:ph type="body" sz="quarter" idx="18"/>
          </p:nvPr>
        </p:nvSpPr>
        <p:spPr>
          <a:xfrm>
            <a:off x="798380" y="1741785"/>
            <a:ext cx="10614687" cy="1100031"/>
          </a:xfrm>
        </p:spPr>
        <p:txBody>
          <a:bodyPr/>
          <a:lstStyle/>
          <a:p>
            <a:pPr marL="0" indent="0">
              <a:spcAft>
                <a:spcPts val="600"/>
              </a:spcAft>
            </a:pPr>
            <a:r>
              <a:rPr lang="en-US" dirty="0"/>
              <a:t>Per farlo, contatta </a:t>
            </a:r>
            <a:r>
              <a:rPr lang="en-US" b="1" dirty="0"/>
              <a:t>il</a:t>
            </a:r>
            <a:r>
              <a:rPr lang="en-US" dirty="0"/>
              <a:t> tuo </a:t>
            </a:r>
            <a:r>
              <a:rPr lang="en-US" b="1" dirty="0"/>
              <a:t>LEADER LAG </a:t>
            </a:r>
            <a:r>
              <a:rPr lang="en-US" dirty="0"/>
              <a:t>locale tramite il partenariato regionale o della contea: ti forniranno consigli sui criteri da soddisfare (di solito è necessario dimostrare i benefici economici per le zone rurali, la creazione di posti di lavoro, l'impatto sulla comunità, ecc. Trova l'ufficio LEADER locale o il sito web. </a:t>
            </a:r>
          </a:p>
          <a:p>
            <a:pPr marL="0" indent="0">
              <a:spcAft>
                <a:spcPts val="600"/>
              </a:spcAft>
            </a:pPr>
            <a:endParaRPr lang="en-US" dirty="0"/>
          </a:p>
        </p:txBody>
      </p:sp>
      <p:sp>
        <p:nvSpPr>
          <p:cNvPr id="4" name="Text Placeholder 3">
            <a:extLst>
              <a:ext uri="{FF2B5EF4-FFF2-40B4-BE49-F238E27FC236}">
                <a16:creationId xmlns:a16="http://schemas.microsoft.com/office/drawing/2014/main" id="{D2B5C9DC-BBB7-F440-CA89-9BDF998FC6BB}"/>
              </a:ext>
            </a:extLst>
          </p:cNvPr>
          <p:cNvSpPr>
            <a:spLocks noGrp="1"/>
          </p:cNvSpPr>
          <p:nvPr>
            <p:ph type="body" sz="quarter" idx="16"/>
          </p:nvPr>
        </p:nvSpPr>
        <p:spPr>
          <a:xfrm>
            <a:off x="798380" y="761603"/>
            <a:ext cx="10850281" cy="803654"/>
          </a:xfrm>
        </p:spPr>
        <p:txBody>
          <a:bodyPr/>
          <a:lstStyle/>
          <a:p>
            <a:pPr>
              <a:lnSpc>
                <a:spcPct val="100000"/>
              </a:lnSpc>
            </a:pPr>
            <a:r>
              <a:rPr lang="en-IE" dirty="0"/>
              <a:t>Prima tappa: l'ufficio LEADER locale</a:t>
            </a:r>
          </a:p>
        </p:txBody>
      </p:sp>
      <p:cxnSp>
        <p:nvCxnSpPr>
          <p:cNvPr id="2" name="Straight Connector 1">
            <a:extLst>
              <a:ext uri="{FF2B5EF4-FFF2-40B4-BE49-F238E27FC236}">
                <a16:creationId xmlns:a16="http://schemas.microsoft.com/office/drawing/2014/main" id="{D99590FA-40D3-8674-394B-E1C1F3DB22C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958877F-62FF-D85F-910B-048DA96376BC}"/>
              </a:ext>
            </a:extLst>
          </p:cNvPr>
          <p:cNvGrpSpPr/>
          <p:nvPr/>
        </p:nvGrpSpPr>
        <p:grpSpPr>
          <a:xfrm>
            <a:off x="281526" y="3018343"/>
            <a:ext cx="9195848" cy="3428650"/>
            <a:chOff x="2034540" y="947872"/>
            <a:chExt cx="6937562" cy="4962257"/>
          </a:xfrm>
          <a:effectLst>
            <a:outerShdw blurRad="63500" sx="102000" sy="102000" algn="ctr" rotWithShape="0">
              <a:prstClr val="black">
                <a:alpha val="40000"/>
              </a:prstClr>
            </a:outerShdw>
          </a:effectLst>
        </p:grpSpPr>
        <p:sp>
          <p:nvSpPr>
            <p:cNvPr id="7" name="Freeform: Shape 6">
              <a:extLst>
                <a:ext uri="{FF2B5EF4-FFF2-40B4-BE49-F238E27FC236}">
                  <a16:creationId xmlns:a16="http://schemas.microsoft.com/office/drawing/2014/main" id="{C24DD47E-7636-C5F3-2AEA-313D364A46DA}"/>
                </a:ext>
              </a:extLst>
            </p:cNvPr>
            <p:cNvSpPr/>
            <p:nvPr/>
          </p:nvSpPr>
          <p:spPr>
            <a:xfrm>
              <a:off x="2034540" y="947872"/>
              <a:ext cx="1993676"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Irlanda</a:t>
              </a:r>
            </a:p>
          </p:txBody>
        </p:sp>
        <p:sp>
          <p:nvSpPr>
            <p:cNvPr id="8" name="Freeform: Shape 7">
              <a:extLst>
                <a:ext uri="{FF2B5EF4-FFF2-40B4-BE49-F238E27FC236}">
                  <a16:creationId xmlns:a16="http://schemas.microsoft.com/office/drawing/2014/main" id="{FEBBAADE-3934-2608-3E03-1AF1D9839097}"/>
                </a:ext>
              </a:extLst>
            </p:cNvPr>
            <p:cNvSpPr/>
            <p:nvPr/>
          </p:nvSpPr>
          <p:spPr>
            <a:xfrm>
              <a:off x="2034540" y="1821203"/>
              <a:ext cx="1993676"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ctr" defTabSz="1066800">
                <a:lnSpc>
                  <a:spcPct val="90000"/>
                </a:lnSpc>
                <a:spcBef>
                  <a:spcPct val="0"/>
                </a:spcBef>
                <a:spcAft>
                  <a:spcPct val="15000"/>
                </a:spcAft>
              </a:pPr>
              <a:r>
                <a:rPr lang="en-US" sz="2200" kern="1200" dirty="0">
                  <a:solidFill>
                    <a:srgbClr val="494949"/>
                  </a:solidFill>
                </a:rPr>
                <a:t>In Irlanda, le </a:t>
              </a:r>
              <a:r>
                <a:rPr lang="en-US" sz="2200" kern="1200" dirty="0">
                  <a:solidFill>
                    <a:srgbClr val="494949"/>
                  </a:solidFill>
                  <a:hlinkClick r:id="rId3" action="ppaction://hlinkfile">
                    <a:extLst>
                      <a:ext uri="{A12FA001-AC4F-418D-AE19-62706E023703}">
                        <ahyp:hlinkClr xmlns:ahyp="http://schemas.microsoft.com/office/drawing/2018/hyperlinkcolor" val="tx"/>
                      </a:ext>
                    </a:extLst>
                  </a:hlinkClick>
                </a:rPr>
                <a:t>Local Development Companies </a:t>
              </a:r>
              <a:r>
                <a:rPr lang="en-US" sz="2200" kern="1200" dirty="0">
                  <a:solidFill>
                    <a:srgbClr val="494949"/>
                  </a:solidFill>
                </a:rPr>
                <a:t>costituiscono la rete di tutte le società LEADER. </a:t>
              </a:r>
            </a:p>
            <a:p>
              <a:pPr marL="228600" lvl="1" indent="-228600" algn="ctr" defTabSz="1066800">
                <a:lnSpc>
                  <a:spcPct val="90000"/>
                </a:lnSpc>
                <a:spcBef>
                  <a:spcPct val="0"/>
                </a:spcBef>
                <a:spcAft>
                  <a:spcPct val="15000"/>
                </a:spcAft>
                <a:buChar char="•"/>
              </a:pPr>
              <a:endParaRPr lang="en-GB" sz="2200" kern="1200" dirty="0"/>
            </a:p>
          </p:txBody>
        </p:sp>
        <p:sp>
          <p:nvSpPr>
            <p:cNvPr id="9" name="Freeform: Shape 8">
              <a:extLst>
                <a:ext uri="{FF2B5EF4-FFF2-40B4-BE49-F238E27FC236}">
                  <a16:creationId xmlns:a16="http://schemas.microsoft.com/office/drawing/2014/main" id="{8BC1BF49-94D0-CBDE-86B1-4A1A1EF46C46}"/>
                </a:ext>
              </a:extLst>
            </p:cNvPr>
            <p:cNvSpPr/>
            <p:nvPr/>
          </p:nvSpPr>
          <p:spPr>
            <a:xfrm>
              <a:off x="4171933" y="947872"/>
              <a:ext cx="2476500"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Paesi Bassi</a:t>
              </a:r>
            </a:p>
          </p:txBody>
        </p:sp>
        <p:sp>
          <p:nvSpPr>
            <p:cNvPr id="10" name="Freeform: Shape 9">
              <a:extLst>
                <a:ext uri="{FF2B5EF4-FFF2-40B4-BE49-F238E27FC236}">
                  <a16:creationId xmlns:a16="http://schemas.microsoft.com/office/drawing/2014/main" id="{B9E095F6-55C6-834E-AB24-E897090C8D9E}"/>
                </a:ext>
              </a:extLst>
            </p:cNvPr>
            <p:cNvSpPr/>
            <p:nvPr/>
          </p:nvSpPr>
          <p:spPr>
            <a:xfrm>
              <a:off x="4171933" y="1825568"/>
              <a:ext cx="2476500"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000" dirty="0">
                  <a:solidFill>
                    <a:srgbClr val="494949"/>
                  </a:solidFill>
                </a:rPr>
                <a:t>I Paesi Bassi hanno LEADER in alcune zone rurali (come la Frisia e il Brabante), anche se la concorrenza può essere agguerrita; puoi presentare la domanda tramite l'agenzia provinciale per lo sviluppo rurale. </a:t>
              </a:r>
            </a:p>
            <a:p>
              <a:pPr marL="228600" lvl="1" indent="-228600" algn="ctr" defTabSz="1066800">
                <a:lnSpc>
                  <a:spcPct val="90000"/>
                </a:lnSpc>
                <a:spcBef>
                  <a:spcPct val="0"/>
                </a:spcBef>
                <a:spcAft>
                  <a:spcPct val="15000"/>
                </a:spcAft>
                <a:buChar char="•"/>
              </a:pPr>
              <a:endParaRPr lang="en-GB" sz="2000" kern="1200" dirty="0"/>
            </a:p>
          </p:txBody>
        </p:sp>
        <p:sp>
          <p:nvSpPr>
            <p:cNvPr id="11" name="Freeform: Shape 10">
              <a:extLst>
                <a:ext uri="{FF2B5EF4-FFF2-40B4-BE49-F238E27FC236}">
                  <a16:creationId xmlns:a16="http://schemas.microsoft.com/office/drawing/2014/main" id="{193C7419-8F18-663B-03DA-2143BAC1C781}"/>
                </a:ext>
              </a:extLst>
            </p:cNvPr>
            <p:cNvSpPr/>
            <p:nvPr/>
          </p:nvSpPr>
          <p:spPr>
            <a:xfrm>
              <a:off x="6725739" y="952236"/>
              <a:ext cx="2246363"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Slovenia</a:t>
              </a:r>
            </a:p>
          </p:txBody>
        </p:sp>
        <p:sp>
          <p:nvSpPr>
            <p:cNvPr id="12" name="Freeform: Shape 11">
              <a:extLst>
                <a:ext uri="{FF2B5EF4-FFF2-40B4-BE49-F238E27FC236}">
                  <a16:creationId xmlns:a16="http://schemas.microsoft.com/office/drawing/2014/main" id="{1233CA56-C077-C696-B7EB-67D28DD99028}"/>
                </a:ext>
              </a:extLst>
            </p:cNvPr>
            <p:cNvSpPr/>
            <p:nvPr/>
          </p:nvSpPr>
          <p:spPr>
            <a:xfrm>
              <a:off x="6725739" y="1825571"/>
              <a:ext cx="2246363" cy="408455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000" dirty="0">
                  <a:solidFill>
                    <a:srgbClr val="494949"/>
                  </a:solidFill>
                </a:rPr>
                <a:t>Anche la Slovenia utilizza LEADER (CLLD): i gruppi locali possono finanziare piccole iniziative turistiche, soprattutto se integrano aspetti legati alla comunità locale o al patrimonio culturale. </a:t>
              </a:r>
            </a:p>
            <a:p>
              <a:pPr marL="228600" lvl="1" indent="-228600" algn="ctr" defTabSz="1066800">
                <a:lnSpc>
                  <a:spcPct val="90000"/>
                </a:lnSpc>
                <a:spcBef>
                  <a:spcPct val="0"/>
                </a:spcBef>
                <a:spcAft>
                  <a:spcPct val="15000"/>
                </a:spcAft>
                <a:buChar char="•"/>
              </a:pPr>
              <a:endParaRPr lang="en-GB" sz="2000" kern="1200" dirty="0"/>
            </a:p>
          </p:txBody>
        </p:sp>
      </p:grpSp>
      <p:sp>
        <p:nvSpPr>
          <p:cNvPr id="3" name="Freeform: Shape 2">
            <a:extLst>
              <a:ext uri="{FF2B5EF4-FFF2-40B4-BE49-F238E27FC236}">
                <a16:creationId xmlns:a16="http://schemas.microsoft.com/office/drawing/2014/main" id="{AAF179DD-1F65-AC11-DD87-639512B85393}"/>
              </a:ext>
            </a:extLst>
          </p:cNvPr>
          <p:cNvSpPr/>
          <p:nvPr/>
        </p:nvSpPr>
        <p:spPr>
          <a:xfrm>
            <a:off x="9579844" y="3021361"/>
            <a:ext cx="2612156" cy="6034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Italia</a:t>
            </a:r>
          </a:p>
        </p:txBody>
      </p:sp>
      <p:sp>
        <p:nvSpPr>
          <p:cNvPr id="13" name="Freeform: Shape 12">
            <a:extLst>
              <a:ext uri="{FF2B5EF4-FFF2-40B4-BE49-F238E27FC236}">
                <a16:creationId xmlns:a16="http://schemas.microsoft.com/office/drawing/2014/main" id="{82BAFF4C-B6EF-C645-407D-B3A48F4C7B06}"/>
              </a:ext>
            </a:extLst>
          </p:cNvPr>
          <p:cNvSpPr/>
          <p:nvPr/>
        </p:nvSpPr>
        <p:spPr>
          <a:xfrm>
            <a:off x="9579844" y="3669782"/>
            <a:ext cx="2612156" cy="282220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err="1">
                <a:solidFill>
                  <a:srgbClr val="494949"/>
                </a:solidFill>
              </a:rPr>
              <a:t>Invitalia </a:t>
            </a:r>
            <a:r>
              <a:rPr lang="en-US" sz="2200" dirty="0">
                <a:solidFill>
                  <a:srgbClr val="494949"/>
                </a:solidFill>
              </a:rPr>
              <a:t>è l'agenzia nazionale italiana per gli investimenti e lo sviluppo delle imprese. Gestisce diversi programmi di finanziamento:</a:t>
            </a:r>
          </a:p>
          <a:p>
            <a:pPr marL="228600" lvl="1" indent="-228600" algn="ctr" defTabSz="1066800">
              <a:lnSpc>
                <a:spcPct val="90000"/>
              </a:lnSpc>
              <a:spcBef>
                <a:spcPct val="0"/>
              </a:spcBef>
              <a:spcAft>
                <a:spcPct val="15000"/>
              </a:spcAft>
              <a:buChar char="•"/>
            </a:pPr>
            <a:endParaRPr lang="en-GB" sz="2400" kern="1200" dirty="0"/>
          </a:p>
        </p:txBody>
      </p:sp>
    </p:spTree>
    <p:extLst>
      <p:ext uri="{BB962C8B-B14F-4D97-AF65-F5344CB8AC3E}">
        <p14:creationId xmlns:p14="http://schemas.microsoft.com/office/powerpoint/2010/main" val="76985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80008" y="657760"/>
            <a:ext cx="4561589" cy="689519"/>
          </a:xfrm>
        </p:spPr>
        <p:txBody>
          <a:bodyPr anchor="t"/>
          <a:lstStyle/>
          <a:p>
            <a:pPr>
              <a:lnSpc>
                <a:spcPts val="2240"/>
              </a:lnSpc>
            </a:pPr>
            <a:r>
              <a:rPr lang="en-US" sz="2800" b="1" kern="1200" dirty="0">
                <a:solidFill>
                  <a:srgbClr val="EC7C69"/>
                </a:solidFill>
                <a:latin typeface="+mn-lt"/>
                <a:ea typeface="+mn-ea"/>
                <a:cs typeface="+mn-cs"/>
              </a:rPr>
              <a:t>Introduzione ai finanziamenti privati ed europei</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400" b="0" dirty="0"/>
              <a:t>Questa sezione ti guiderà nella pianificazione delle tue finanze e nell'esplorazione delle opzioni di finanziamento per la tua attività di alloggio alternativo. </a:t>
            </a:r>
          </a:p>
          <a:p>
            <a:pPr marL="0" indent="0"/>
            <a:endParaRPr lang="en-US" sz="2400" b="0" dirty="0"/>
          </a:p>
          <a:p>
            <a:pPr marL="0" indent="0"/>
            <a:r>
              <a:rPr lang="en-US" sz="2400" b="0" dirty="0"/>
              <a:t>Scoprirai una serie di percorsi: dai risparmi personali e dalle sovvenzioni pubbliche ai finanziatori etici e agli investitori green. Scopri cosa cercano i finanziatori, tra cui piani aziendali solidi, impatto misurabile sulla sostenibilità e redditività finanziaria. </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4222" y="1794090"/>
            <a:ext cx="4713159" cy="570200"/>
          </a:xfrm>
        </p:spPr>
        <p:txBody>
          <a:bodyPr anchor="t"/>
          <a:lstStyle/>
          <a:p>
            <a:pPr marL="457200" indent="-457200">
              <a:spcAft>
                <a:spcPts val="1200"/>
              </a:spcAft>
              <a:buFont typeface="+mj-lt"/>
              <a:buAutoNum type="arabicPeriod"/>
            </a:pPr>
            <a:r>
              <a:rPr lang="en-US" sz="1800" b="1" dirty="0">
                <a:solidFill>
                  <a:srgbClr val="494949"/>
                </a:solidFill>
              </a:rPr>
              <a:t>Finanziamenti privati e misti: </a:t>
            </a:r>
            <a:r>
              <a:rPr lang="en-US" sz="1800" dirty="0">
                <a:solidFill>
                  <a:srgbClr val="494949"/>
                </a:solidFill>
              </a:rPr>
              <a:t>avviare un'attività di alloggio turistico rurale spesso richiede di mettere insieme finanziamenti provenienti da più fonti. Questa sezione fornisce una panoramica delle opzioni di finanziamento, che vanno dall'autofinanziamento al finanziamento misto. </a:t>
            </a:r>
          </a:p>
          <a:p>
            <a:pPr marL="457200" indent="-457200">
              <a:spcAft>
                <a:spcPts val="1200"/>
              </a:spcAft>
              <a:buFont typeface="+mj-lt"/>
              <a:buAutoNum type="arabicPeriod"/>
            </a:pPr>
            <a:r>
              <a:rPr lang="en-US" sz="1800" b="1" dirty="0">
                <a:solidFill>
                  <a:srgbClr val="494949"/>
                </a:solidFill>
              </a:rPr>
              <a:t>Sovvenzioni dell'UE per il turismo rurale sostenibile e gli alloggi: </a:t>
            </a:r>
            <a:r>
              <a:rPr lang="en-US" sz="1800" dirty="0">
                <a:solidFill>
                  <a:srgbClr val="494949"/>
                </a:solidFill>
              </a:rPr>
              <a:t>come l'Unione Europea fornisce finanziamenti significativi per sostenere lo sviluppo rurale, le infrastrutture verdi e l'innovazione nel settore degli alloggi turistici attraverso diversi strumenti chiave. </a:t>
            </a:r>
            <a:endParaRPr lang="en-US" sz="1600" b="1" dirty="0">
              <a:solidFill>
                <a:srgbClr val="494949"/>
              </a:solidFill>
            </a:endParaRPr>
          </a:p>
          <a:p>
            <a:pPr marL="342900" indent="-342900">
              <a:buFont typeface="Arial" panose="020B0604020202020204" pitchFamily="34" charset="0"/>
              <a:buChar char="•"/>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1)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711904" y="150277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6999" y="68173"/>
            <a:ext cx="4713159"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9840-D66F-33ED-34C4-BF89B3D9DB9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3BA1ACD-C2DC-2EA3-3155-9DC6FCE8AE92}"/>
              </a:ext>
            </a:extLst>
          </p:cNvPr>
          <p:cNvSpPr/>
          <p:nvPr/>
        </p:nvSpPr>
        <p:spPr>
          <a:xfrm>
            <a:off x="1188305" y="1423757"/>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43A25F85-9FBA-5255-1090-7B9327420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567F3FD-E9D4-5D5E-2393-CDB09C3F67D7}"/>
              </a:ext>
            </a:extLst>
          </p:cNvPr>
          <p:cNvSpPr txBox="1">
            <a:spLocks/>
          </p:cNvSpPr>
          <p:nvPr/>
        </p:nvSpPr>
        <p:spPr>
          <a:xfrm>
            <a:off x="1648206" y="1539575"/>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000" b="1" dirty="0">
                <a:solidFill>
                  <a:srgbClr val="E96751"/>
                </a:solidFill>
              </a:rPr>
              <a:t>Obiettivo: </a:t>
            </a:r>
            <a:r>
              <a:rPr lang="en-US" sz="2000" dirty="0">
                <a:solidFill>
                  <a:srgbClr val="494949"/>
                </a:solidFill>
              </a:rPr>
              <a:t>si tratta di un </a:t>
            </a:r>
            <a:r>
              <a:rPr lang="en-US" sz="2000" b="1" dirty="0">
                <a:solidFill>
                  <a:srgbClr val="494949"/>
                </a:solidFill>
              </a:rPr>
              <a:t>fondo per la ripresa economica post-COVID </a:t>
            </a:r>
            <a:r>
              <a:rPr lang="en-US" sz="2000" dirty="0">
                <a:solidFill>
                  <a:srgbClr val="494949"/>
                </a:solidFill>
              </a:rPr>
              <a:t>volto a sostenere le riforme e gli investimenti nella transizione digitale e verde. L'assegnazione dei finanziamenti è specifica per ciascun paese. Nel contesto dell'ATA, il fondo finanzia </a:t>
            </a:r>
            <a:r>
              <a:rPr lang="en-US" sz="2000" b="1" dirty="0">
                <a:solidFill>
                  <a:srgbClr val="494949"/>
                </a:solidFill>
              </a:rPr>
              <a:t>infrastrutture turistiche sostenibili</a:t>
            </a:r>
            <a:r>
              <a:rPr lang="en-US" sz="2000" dirty="0">
                <a:solidFill>
                  <a:srgbClr val="494949"/>
                </a:solidFill>
              </a:rPr>
              <a:t>, accessibilità e innovazione. Fornisce inoltre sostegno finanziario per riforme e investimenti, anche nel settore degli alloggi turistici sostenibili. </a:t>
            </a:r>
          </a:p>
          <a:p>
            <a:pPr marL="342900" indent="-342900">
              <a:spcAft>
                <a:spcPts val="600"/>
              </a:spcAft>
              <a:buFont typeface="Wingdings" panose="05000000000000000000" pitchFamily="2" charset="2"/>
              <a:buChar char="v"/>
            </a:pPr>
            <a:r>
              <a:rPr lang="en-IE" sz="2000" b="1" dirty="0">
                <a:solidFill>
                  <a:srgbClr val="E96751"/>
                </a:solidFill>
              </a:rPr>
              <a:t>La strategia dell'UE per il turismo sostenibile </a:t>
            </a:r>
            <a:r>
              <a:rPr lang="en-IE" sz="2000" dirty="0"/>
              <a:t>è un orientamento politico e non un fondo. Tuttavia, è stata concepita per guidare le priorità future dei finanziamenti dell'UE al turismo, concentrandosi sulla promozione </a:t>
            </a:r>
            <a:r>
              <a:rPr lang="en-US" sz="2000" dirty="0"/>
              <a:t>dell'innovazione verde e delle transizioni digitali nel turismo, compresi i modelli sostenibili basati sulle comunità in tutta l'UE. I dettagli del finanziamento sono integrati nei futuri </a:t>
            </a:r>
            <a:r>
              <a:rPr lang="en-US" sz="2000" dirty="0" err="1"/>
              <a:t>programmi</a:t>
            </a:r>
            <a:r>
              <a:rPr lang="en-US" sz="2000" dirty="0"/>
              <a:t> di finanziamento dell'UE, tra cui Horizon, COSME e Interreg. </a:t>
            </a:r>
            <a:r>
              <a:rPr lang="en-US" sz="2000" dirty="0">
                <a:solidFill>
                  <a:srgbClr val="E96751"/>
                </a:solidFill>
                <a:hlinkClick r:id="rId5">
                  <a:extLst>
                    <a:ext uri="{A12FA001-AC4F-418D-AE19-62706E023703}">
                      <ahyp:hlinkClr xmlns:ahyp="http://schemas.microsoft.com/office/drawing/2018/hyperlinkcolor" val="tx"/>
                    </a:ext>
                  </a:extLst>
                </a:hlinkClick>
              </a:rPr>
              <a:t>*Agenda dell'UE per il turismo 2030. </a:t>
            </a:r>
            <a:endParaRPr lang="en-US" sz="2000" dirty="0">
              <a:solidFill>
                <a:srgbClr val="E96751"/>
              </a:solidFill>
            </a:endParaRP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1B434BEC-A0CE-BCC2-CBC6-5102FFDE1F5F}"/>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25493C9B-CF17-F58D-C625-19D28CE0865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D7A748-7EE2-1279-B5B0-F2278C62EFA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hlinkClick r:id="rId6">
                  <a:extLst>
                    <a:ext uri="{A12FA001-AC4F-418D-AE19-62706E023703}">
                      <ahyp:hlinkClr xmlns:ahyp="http://schemas.microsoft.com/office/drawing/2018/hyperlinkcolor" val="tx"/>
                    </a:ext>
                  </a:extLst>
                </a:hlinkClick>
              </a:rPr>
              <a:t>Il dispositivo per la ripresa e la resilienza dell'UE (RRF)</a:t>
            </a:r>
            <a:endParaRPr lang="en-US" sz="3000" dirty="0"/>
          </a:p>
        </p:txBody>
      </p:sp>
      <p:pic>
        <p:nvPicPr>
          <p:cNvPr id="13" name="Picture 12" descr="A blue flag with yellow stars in the center&#10;&#10;AI-generated content may be incorrect.">
            <a:extLst>
              <a:ext uri="{FF2B5EF4-FFF2-40B4-BE49-F238E27FC236}">
                <a16:creationId xmlns:a16="http://schemas.microsoft.com/office/drawing/2014/main" id="{E319715F-AB2D-87E0-EA0F-BA52F6138BD5}"/>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D597D56B-909E-60D3-1F17-D3F081A72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8965" y="1771222"/>
            <a:ext cx="633914" cy="633914"/>
          </a:xfrm>
          <a:prstGeom prst="rect">
            <a:avLst/>
          </a:prstGeom>
        </p:spPr>
      </p:pic>
      <p:sp>
        <p:nvSpPr>
          <p:cNvPr id="48" name="TextBox 47">
            <a:extLst>
              <a:ext uri="{FF2B5EF4-FFF2-40B4-BE49-F238E27FC236}">
                <a16:creationId xmlns:a16="http://schemas.microsoft.com/office/drawing/2014/main" id="{CFCA29AC-8B88-3A9F-6A7F-B9CAA385992D}"/>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sp>
        <p:nvSpPr>
          <p:cNvPr id="18" name="Flowchart: Alternate Process 17">
            <a:extLst>
              <a:ext uri="{FF2B5EF4-FFF2-40B4-BE49-F238E27FC236}">
                <a16:creationId xmlns:a16="http://schemas.microsoft.com/office/drawing/2014/main" id="{3E3DD9D9-7375-207D-3A01-B39D9FAFFB3C}"/>
              </a:ext>
            </a:extLst>
          </p:cNvPr>
          <p:cNvSpPr/>
          <p:nvPr/>
        </p:nvSpPr>
        <p:spPr>
          <a:xfrm>
            <a:off x="1806365" y="5341591"/>
            <a:ext cx="10029647" cy="1114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023B0AA-7253-B3D1-5B0E-50148FD0E213}"/>
              </a:ext>
            </a:extLst>
          </p:cNvPr>
          <p:cNvSpPr txBox="1">
            <a:spLocks/>
          </p:cNvSpPr>
          <p:nvPr/>
        </p:nvSpPr>
        <p:spPr>
          <a:xfrm>
            <a:off x="1997083" y="55853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Esempio: </a:t>
            </a:r>
            <a:r>
              <a:rPr lang="en-US" sz="2000" b="1" dirty="0">
                <a:solidFill>
                  <a:srgbClr val="494949"/>
                </a:solidFill>
              </a:rPr>
              <a:t>l'Italia </a:t>
            </a:r>
            <a:r>
              <a:rPr lang="en-US" sz="2000" dirty="0">
                <a:solidFill>
                  <a:srgbClr val="494949"/>
                </a:solidFill>
              </a:rPr>
              <a:t>ha accesso a 772 milioni di euro per il turismo sostenibile, il miglioramento dell'accessibilità e delle infrastrutture e la rigenerazione urbana.</a:t>
            </a:r>
          </a:p>
        </p:txBody>
      </p:sp>
      <p:pic>
        <p:nvPicPr>
          <p:cNvPr id="43" name="Graphic 42" descr="Excellent with solid fill">
            <a:extLst>
              <a:ext uri="{FF2B5EF4-FFF2-40B4-BE49-F238E27FC236}">
                <a16:creationId xmlns:a16="http://schemas.microsoft.com/office/drawing/2014/main" id="{8125419D-6C1B-779C-8891-CFD0F521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5954" y="5314877"/>
            <a:ext cx="749373" cy="749373"/>
          </a:xfrm>
          <a:prstGeom prst="rect">
            <a:avLst/>
          </a:prstGeom>
        </p:spPr>
      </p:pic>
    </p:spTree>
    <p:extLst>
      <p:ext uri="{BB962C8B-B14F-4D97-AF65-F5344CB8AC3E}">
        <p14:creationId xmlns:p14="http://schemas.microsoft.com/office/powerpoint/2010/main" val="2359411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1A26-3B61-E9AF-73A8-5D4232B3E5C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B5D1FE5-D7B6-ACCA-6AC8-C460311F3872}"/>
              </a:ext>
            </a:extLst>
          </p:cNvPr>
          <p:cNvSpPr/>
          <p:nvPr/>
        </p:nvSpPr>
        <p:spPr>
          <a:xfrm>
            <a:off x="1419695" y="1245371"/>
            <a:ext cx="10029648" cy="180889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8999F88-CE07-EF10-499E-2301C056A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13F0FE5-97E8-E112-EDDB-DF5383EB86CE}"/>
              </a:ext>
            </a:extLst>
          </p:cNvPr>
          <p:cNvSpPr txBox="1">
            <a:spLocks/>
          </p:cNvSpPr>
          <p:nvPr/>
        </p:nvSpPr>
        <p:spPr>
          <a:xfrm>
            <a:off x="1856568"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000" b="1" dirty="0">
                <a:solidFill>
                  <a:srgbClr val="E96751"/>
                </a:solidFill>
              </a:rPr>
              <a:t>Obiettivo: </a:t>
            </a:r>
            <a:r>
              <a:rPr lang="en-US" sz="2000" b="1" dirty="0">
                <a:solidFill>
                  <a:srgbClr val="494949"/>
                </a:solidFill>
              </a:rPr>
              <a:t>i piani di sviluppo regionale (PSR) </a:t>
            </a:r>
            <a:r>
              <a:rPr lang="en-US" sz="2000" dirty="0">
                <a:solidFill>
                  <a:srgbClr val="494949"/>
                </a:solidFill>
              </a:rPr>
              <a:t>sono piani nazionali o regionali che definiscono le modalità di utilizzo dei finanziamenti del Fondo europeo agricolo per lo sviluppo rurale (FEASR) da parte di ciascun paese (o regione) dell'UE, compresi LEADER, l'azione per il clima, la diversificazione delle aziende agricole, il turismo sostenibile, le infrastrutture verdi, la formazione e i programmi agroambientali. </a:t>
            </a:r>
          </a:p>
        </p:txBody>
      </p:sp>
      <p:sp>
        <p:nvSpPr>
          <p:cNvPr id="18" name="Flowchart: Alternate Process 17">
            <a:extLst>
              <a:ext uri="{FF2B5EF4-FFF2-40B4-BE49-F238E27FC236}">
                <a16:creationId xmlns:a16="http://schemas.microsoft.com/office/drawing/2014/main" id="{57766173-BEC3-47EE-32E1-723634FB02A0}"/>
              </a:ext>
            </a:extLst>
          </p:cNvPr>
          <p:cNvSpPr/>
          <p:nvPr/>
        </p:nvSpPr>
        <p:spPr>
          <a:xfrm>
            <a:off x="1450681" y="3208801"/>
            <a:ext cx="10029647" cy="1282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5D6E32-1EFB-4936-72B5-CC621A7015E5}"/>
              </a:ext>
            </a:extLst>
          </p:cNvPr>
          <p:cNvSpPr txBox="1">
            <a:spLocks/>
          </p:cNvSpPr>
          <p:nvPr/>
        </p:nvSpPr>
        <p:spPr>
          <a:xfrm>
            <a:off x="1794381" y="339307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Esempio: </a:t>
            </a:r>
            <a:r>
              <a:rPr lang="en-US" sz="2200" b="1" dirty="0">
                <a:solidFill>
                  <a:srgbClr val="3B7F81"/>
                </a:solidFill>
              </a:rPr>
              <a:t>Italia: </a:t>
            </a:r>
            <a:r>
              <a:rPr lang="en-US" sz="2200" dirty="0">
                <a:solidFill>
                  <a:srgbClr val="494949"/>
                </a:solidFill>
              </a:rPr>
              <a:t>le aziende agrituristiche hanno beneficiato di tali misure nei </a:t>
            </a:r>
            <a:r>
              <a:rPr lang="en-US" sz="2200" dirty="0">
                <a:solidFill>
                  <a:srgbClr val="E96751"/>
                </a:solidFill>
                <a:hlinkClick r:id="rId5">
                  <a:extLst>
                    <a:ext uri="{A12FA001-AC4F-418D-AE19-62706E023703}">
                      <ahyp:hlinkClr xmlns:ahyp="http://schemas.microsoft.com/office/drawing/2018/hyperlinkcolor" val="tx"/>
                    </a:ext>
                  </a:extLst>
                </a:hlinkClick>
              </a:rPr>
              <a:t>PDR regionali</a:t>
            </a:r>
            <a:r>
              <a:rPr lang="en-US" sz="2200" dirty="0"/>
              <a:t>. </a:t>
            </a:r>
            <a:r>
              <a:rPr lang="en-US" sz="2200" dirty="0">
                <a:solidFill>
                  <a:srgbClr val="494949"/>
                </a:solidFill>
              </a:rPr>
              <a:t>I fondi del </a:t>
            </a:r>
            <a:r>
              <a:rPr lang="en-US" sz="2200" dirty="0">
                <a:solidFill>
                  <a:srgbClr val="E96751"/>
                </a:solidFill>
                <a:hlinkClick r:id="rId6">
                  <a:extLst>
                    <a:ext uri="{A12FA001-AC4F-418D-AE19-62706E023703}">
                      <ahyp:hlinkClr xmlns:ahyp="http://schemas.microsoft.com/office/drawing/2018/hyperlinkcolor" val="tx"/>
                    </a:ext>
                  </a:extLst>
                </a:hlinkClick>
              </a:rPr>
              <a:t>PDR della Puglia </a:t>
            </a:r>
            <a:r>
              <a:rPr lang="en-US" sz="2200" dirty="0">
                <a:solidFill>
                  <a:srgbClr val="494949"/>
                </a:solidFill>
              </a:rPr>
              <a:t>sono stati destinati alla diversificazione dell'agriturismo.</a:t>
            </a:r>
          </a:p>
        </p:txBody>
      </p:sp>
      <p:sp>
        <p:nvSpPr>
          <p:cNvPr id="33" name="Freeform 28">
            <a:extLst>
              <a:ext uri="{FF2B5EF4-FFF2-40B4-BE49-F238E27FC236}">
                <a16:creationId xmlns:a16="http://schemas.microsoft.com/office/drawing/2014/main" id="{CF2ADBA1-E9E4-5CD8-4D07-2A2BB4891F92}"/>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85B1EAA-1CD4-E243-17DF-ED873DA91A54}"/>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Piani di sviluppo regionale (PSR) </a:t>
            </a:r>
          </a:p>
        </p:txBody>
      </p:sp>
      <p:pic>
        <p:nvPicPr>
          <p:cNvPr id="13" name="Picture 12" descr="A blue flag with yellow stars in the center&#10;&#10;AI-generated content may be incorrect.">
            <a:extLst>
              <a:ext uri="{FF2B5EF4-FFF2-40B4-BE49-F238E27FC236}">
                <a16:creationId xmlns:a16="http://schemas.microsoft.com/office/drawing/2014/main" id="{819C71DB-6015-8D67-4A08-702D954146E2}"/>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FA78B2F1-BAF4-5401-AF2E-BAA81E44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355" y="1343419"/>
            <a:ext cx="633914" cy="633914"/>
          </a:xfrm>
          <a:prstGeom prst="rect">
            <a:avLst/>
          </a:prstGeom>
        </p:spPr>
      </p:pic>
      <p:pic>
        <p:nvPicPr>
          <p:cNvPr id="43" name="Graphic 42" descr="Excellent with solid fill">
            <a:extLst>
              <a:ext uri="{FF2B5EF4-FFF2-40B4-BE49-F238E27FC236}">
                <a16:creationId xmlns:a16="http://schemas.microsoft.com/office/drawing/2014/main" id="{40E6BF56-EE50-CE2A-04E7-EA67CFC8E9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3785" y="3279109"/>
            <a:ext cx="658720" cy="658720"/>
          </a:xfrm>
          <a:prstGeom prst="rect">
            <a:avLst/>
          </a:prstGeom>
        </p:spPr>
      </p:pic>
      <p:sp>
        <p:nvSpPr>
          <p:cNvPr id="48" name="TextBox 47">
            <a:extLst>
              <a:ext uri="{FF2B5EF4-FFF2-40B4-BE49-F238E27FC236}">
                <a16:creationId xmlns:a16="http://schemas.microsoft.com/office/drawing/2014/main" id="{C0E2A7B0-3048-D27B-DB70-DB77916CBD5A}"/>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cxnSp>
        <p:nvCxnSpPr>
          <p:cNvPr id="6" name="Connector: Elbow 5">
            <a:extLst>
              <a:ext uri="{FF2B5EF4-FFF2-40B4-BE49-F238E27FC236}">
                <a16:creationId xmlns:a16="http://schemas.microsoft.com/office/drawing/2014/main" id="{ACB4A0CF-EB31-FCFC-CE6C-696803CD2317}"/>
              </a:ext>
            </a:extLst>
          </p:cNvPr>
          <p:cNvCxnSpPr>
            <a:cxnSpLocks/>
          </p:cNvCxnSpPr>
          <p:nvPr/>
        </p:nvCxnSpPr>
        <p:spPr>
          <a:xfrm rot="16200000" flipH="1">
            <a:off x="87851" y="2565591"/>
            <a:ext cx="2086628" cy="640366"/>
          </a:xfrm>
          <a:prstGeom prst="bentConnector3">
            <a:avLst>
              <a:gd name="adj1" fmla="val 792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B850E09-F460-4047-0C98-3BF12B9C8C32}"/>
              </a:ext>
            </a:extLst>
          </p:cNvPr>
          <p:cNvCxnSpPr>
            <a:cxnSpLocks/>
          </p:cNvCxnSpPr>
          <p:nvPr/>
        </p:nvCxnSpPr>
        <p:spPr>
          <a:xfrm rot="16200000" flipH="1">
            <a:off x="612793" y="157018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4F67E80-4186-9428-6617-9431A9A195AD}"/>
              </a:ext>
            </a:extLst>
          </p:cNvPr>
          <p:cNvCxnSpPr>
            <a:cxnSpLocks/>
          </p:cNvCxnSpPr>
          <p:nvPr/>
        </p:nvCxnSpPr>
        <p:spPr>
          <a:xfrm rot="10800000" flipH="1" flipV="1">
            <a:off x="798378" y="3035077"/>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719B4CD9-FF0A-47FC-D0C2-89867954411C}"/>
              </a:ext>
            </a:extLst>
          </p:cNvPr>
          <p:cNvSpPr/>
          <p:nvPr/>
        </p:nvSpPr>
        <p:spPr>
          <a:xfrm>
            <a:off x="1431631" y="4668267"/>
            <a:ext cx="10029647" cy="192669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0DE484FB-72C0-3FC8-C537-8A896655A939}"/>
              </a:ext>
            </a:extLst>
          </p:cNvPr>
          <p:cNvSpPr txBox="1">
            <a:spLocks/>
          </p:cNvSpPr>
          <p:nvPr/>
        </p:nvSpPr>
        <p:spPr>
          <a:xfrm>
            <a:off x="1775331" y="485254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Esempio: </a:t>
            </a:r>
            <a:r>
              <a:rPr lang="en-US" sz="2000" b="1" dirty="0">
                <a:solidFill>
                  <a:srgbClr val="3B7F81"/>
                </a:solidFill>
              </a:rPr>
              <a:t>Slovenia: </a:t>
            </a:r>
            <a:r>
              <a:rPr lang="en-US" sz="2000" dirty="0"/>
              <a:t>attraverso il suo PSR, i giovani agricoltori e gli imprenditori rurali hanno potuto ottenere sostegno per il turismo innovativo nelle aziende agricole. Nel 2021 </a:t>
            </a:r>
            <a:r>
              <a:rPr lang="en-US" sz="2000" dirty="0">
                <a:solidFill>
                  <a:srgbClr val="E96751"/>
                </a:solidFill>
                <a:hlinkClick r:id="rId12">
                  <a:extLst>
                    <a:ext uri="{A12FA001-AC4F-418D-AE19-62706E023703}">
                      <ahyp:hlinkClr xmlns:ahyp="http://schemas.microsoft.com/office/drawing/2018/hyperlinkcolor" val="tx"/>
                    </a:ext>
                  </a:extLst>
                </a:hlinkClick>
              </a:rPr>
              <a:t>la Slovenia ha lanciato </a:t>
            </a:r>
            <a:r>
              <a:rPr lang="en-US" sz="2000" dirty="0" err="1">
                <a:solidFill>
                  <a:srgbClr val="E96751"/>
                </a:solidFill>
                <a:hlinkClick r:id="rId12">
                  <a:extLst>
                    <a:ext uri="{A12FA001-AC4F-418D-AE19-62706E023703}">
                      <ahyp:hlinkClr xmlns:ahyp="http://schemas.microsoft.com/office/drawing/2018/hyperlinkcolor" val="tx"/>
                    </a:ext>
                  </a:extLst>
                </a:hlinkClick>
              </a:rPr>
              <a:t>razpisi </a:t>
            </a:r>
            <a:r>
              <a:rPr lang="en-US" sz="2000" dirty="0"/>
              <a:t>(bandi) per il miglioramento della qualità degli alloggi turistici con sovvenzioni fino a</a:t>
            </a:r>
            <a:r>
              <a:rPr lang="en-US" sz="2000" b="1" dirty="0"/>
              <a:t> 1,8 milioni di euro </a:t>
            </a:r>
            <a:r>
              <a:rPr lang="en-US" sz="2000" dirty="0"/>
              <a:t>per strutture nuove o ristrutturate, finanziate in parte dai fondi di recupero dell'UE. </a:t>
            </a:r>
            <a:endParaRPr lang="en-US" sz="2000" i="1" dirty="0"/>
          </a:p>
        </p:txBody>
      </p:sp>
      <p:pic>
        <p:nvPicPr>
          <p:cNvPr id="28" name="Graphic 27" descr="Excellent with solid fill">
            <a:extLst>
              <a:ext uri="{FF2B5EF4-FFF2-40B4-BE49-F238E27FC236}">
                <a16:creationId xmlns:a16="http://schemas.microsoft.com/office/drawing/2014/main" id="{2D50B464-A6B3-89C0-A398-10F2AC63B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4735" y="4738575"/>
            <a:ext cx="658720" cy="658720"/>
          </a:xfrm>
          <a:prstGeom prst="rect">
            <a:avLst/>
          </a:prstGeom>
        </p:spPr>
      </p:pic>
      <p:pic>
        <p:nvPicPr>
          <p:cNvPr id="4098" name="Picture 2" descr="Honey village, photo: Jošt Gantar">
            <a:extLst>
              <a:ext uri="{FF2B5EF4-FFF2-40B4-BE49-F238E27FC236}">
                <a16:creationId xmlns:a16="http://schemas.microsoft.com/office/drawing/2014/main" id="{C9E45BCB-0132-2F3D-9822-602A6AB679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3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E6C0-636B-91F4-2584-6293C394BFB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C21DFD7A-F44B-E63E-1D14-C1A2CF09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B74BB3E-506B-CE0B-C625-B2E1C055079F}"/>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F9052FD-3928-017D-2CE6-CB63E1203378}"/>
              </a:ext>
            </a:extLst>
          </p:cNvPr>
          <p:cNvSpPr txBox="1">
            <a:spLocks/>
          </p:cNvSpPr>
          <p:nvPr/>
        </p:nvSpPr>
        <p:spPr>
          <a:xfrm>
            <a:off x="279137" y="24169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Piani di sviluppo regionale (RDPS) </a:t>
            </a:r>
          </a:p>
        </p:txBody>
      </p:sp>
      <p:cxnSp>
        <p:nvCxnSpPr>
          <p:cNvPr id="16" name="Connector: Elbow 15">
            <a:extLst>
              <a:ext uri="{FF2B5EF4-FFF2-40B4-BE49-F238E27FC236}">
                <a16:creationId xmlns:a16="http://schemas.microsoft.com/office/drawing/2014/main" id="{70AC7A9A-15FF-AD54-B0FB-B3AF5C2D45C2}"/>
              </a:ext>
            </a:extLst>
          </p:cNvPr>
          <p:cNvCxnSpPr>
            <a:cxnSpLocks/>
          </p:cNvCxnSpPr>
          <p:nvPr/>
        </p:nvCxnSpPr>
        <p:spPr>
          <a:xfrm rot="16200000" flipH="1">
            <a:off x="633453" y="1291933"/>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2356865-6DC2-3B9E-4D41-301759BFF800}"/>
              </a:ext>
            </a:extLst>
          </p:cNvPr>
          <p:cNvSpPr/>
          <p:nvPr/>
        </p:nvSpPr>
        <p:spPr>
          <a:xfrm>
            <a:off x="1557839" y="1380806"/>
            <a:ext cx="10029647" cy="31231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D3C68DC6-44B7-147E-841F-6CA7A7D86D59}"/>
              </a:ext>
            </a:extLst>
          </p:cNvPr>
          <p:cNvSpPr txBox="1">
            <a:spLocks/>
          </p:cNvSpPr>
          <p:nvPr/>
        </p:nvSpPr>
        <p:spPr>
          <a:xfrm>
            <a:off x="2418191" y="1537106"/>
            <a:ext cx="9246363" cy="2080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...Continua. </a:t>
            </a:r>
            <a:r>
              <a:rPr lang="en-US" sz="2200" b="1" dirty="0"/>
              <a:t>RDP: </a:t>
            </a:r>
            <a:r>
              <a:rPr lang="en-US" sz="2200" dirty="0"/>
              <a:t>controlla i programmi </a:t>
            </a:r>
            <a:r>
              <a:rPr lang="en-US" sz="2200" b="1" dirty="0">
                <a:solidFill>
                  <a:srgbClr val="E96751"/>
                </a:solidFill>
                <a:hlinkClick r:id="rId5">
                  <a:extLst>
                    <a:ext uri="{A12FA001-AC4F-418D-AE19-62706E023703}">
                      <ahyp:hlinkClr xmlns:ahyp="http://schemas.microsoft.com/office/drawing/2018/hyperlinkcolor" val="tx"/>
                    </a:ext>
                  </a:extLst>
                </a:hlinkClick>
              </a:rPr>
              <a:t>RDP </a:t>
            </a:r>
            <a:r>
              <a:rPr lang="en-US" sz="2200" dirty="0">
                <a:solidFill>
                  <a:srgbClr val="E96751"/>
                </a:solidFill>
                <a:hlinkClick r:id="rId5">
                  <a:extLst>
                    <a:ext uri="{A12FA001-AC4F-418D-AE19-62706E023703}">
                      <ahyp:hlinkClr xmlns:ahyp="http://schemas.microsoft.com/office/drawing/2018/hyperlinkcolor" val="tx"/>
                    </a:ext>
                  </a:extLst>
                </a:hlinkClick>
              </a:rPr>
              <a:t>nuovi PAC 2023-2027 </a:t>
            </a:r>
            <a:r>
              <a:rPr lang="en-US" sz="2200" dirty="0"/>
              <a:t>del tuo Paese per </a:t>
            </a:r>
            <a:r>
              <a:rPr lang="en-US" sz="2200" dirty="0">
                <a:solidFill>
                  <a:srgbClr val="494949"/>
                </a:solidFill>
              </a:rPr>
              <a:t>le misure a sostegno delle imprese turistiche rurali. Spesso queste sovvenzioni richiedono che il richiedente sia un </a:t>
            </a:r>
            <a:r>
              <a:rPr lang="en-US" sz="2200" b="1" dirty="0">
                <a:solidFill>
                  <a:srgbClr val="494949"/>
                </a:solidFill>
              </a:rPr>
              <a:t>agricoltore registrato o una PMI rurale e coprono il 40-50% dei costi di investimento.</a:t>
            </a:r>
          </a:p>
          <a:p>
            <a:pPr marL="0" indent="0">
              <a:spcAft>
                <a:spcPts val="600"/>
              </a:spcAft>
            </a:pPr>
            <a:r>
              <a:rPr lang="en-US" sz="2200" b="1" dirty="0">
                <a:solidFill>
                  <a:srgbClr val="E96751"/>
                </a:solidFill>
              </a:rPr>
              <a:t>Suggerimento: </a:t>
            </a:r>
            <a:r>
              <a:rPr lang="en-US" sz="2200" dirty="0">
                <a:solidFill>
                  <a:srgbClr val="494949"/>
                </a:solidFill>
              </a:rPr>
              <a:t>se state avviando o espandendo un'attività di turismo rurale, </a:t>
            </a:r>
            <a:r>
              <a:rPr lang="en-US" sz="2200" b="1" dirty="0">
                <a:solidFill>
                  <a:srgbClr val="494949"/>
                </a:solidFill>
              </a:rPr>
              <a:t>il vostro RDP nazionale/regionale determina quali tipi di sovvenzioni sono disponibili</a:t>
            </a:r>
            <a:r>
              <a:rPr lang="en-US" sz="2200" dirty="0">
                <a:solidFill>
                  <a:srgbClr val="494949"/>
                </a:solidFill>
              </a:rPr>
              <a:t>, quanto finanziamento potete ottenere e da quale fonte (LEADER, diversificazione agricola, infrastrutture turistiche, ecc.).</a:t>
            </a:r>
            <a:endParaRPr lang="en-US" sz="2200" b="1" dirty="0">
              <a:solidFill>
                <a:srgbClr val="494949"/>
              </a:solidFill>
            </a:endParaRPr>
          </a:p>
          <a:p>
            <a:pPr marL="447675" indent="0"/>
            <a:endParaRPr lang="en-US" sz="2200" i="1" dirty="0"/>
          </a:p>
        </p:txBody>
      </p:sp>
      <p:pic>
        <p:nvPicPr>
          <p:cNvPr id="28" name="Graphic 27" descr="Excellent with solid fill">
            <a:extLst>
              <a:ext uri="{FF2B5EF4-FFF2-40B4-BE49-F238E27FC236}">
                <a16:creationId xmlns:a16="http://schemas.microsoft.com/office/drawing/2014/main" id="{75426551-D719-B1BE-2520-AE069112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803" y="1579763"/>
            <a:ext cx="846388" cy="892767"/>
          </a:xfrm>
          <a:prstGeom prst="rect">
            <a:avLst/>
          </a:prstGeom>
        </p:spPr>
      </p:pic>
      <p:pic>
        <p:nvPicPr>
          <p:cNvPr id="4098" name="Picture 2" descr="Honey village, photo: Jošt Gantar">
            <a:extLst>
              <a:ext uri="{FF2B5EF4-FFF2-40B4-BE49-F238E27FC236}">
                <a16:creationId xmlns:a16="http://schemas.microsoft.com/office/drawing/2014/main" id="{06F2420A-B411-EEBF-BD7E-C60114D04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EF4D7756-0007-8E06-1767-59B23ACC33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803" y="2971800"/>
            <a:ext cx="914400" cy="914400"/>
          </a:xfrm>
          <a:prstGeom prst="rect">
            <a:avLst/>
          </a:prstGeom>
        </p:spPr>
      </p:pic>
    </p:spTree>
    <p:extLst>
      <p:ext uri="{BB962C8B-B14F-4D97-AF65-F5344CB8AC3E}">
        <p14:creationId xmlns:p14="http://schemas.microsoft.com/office/powerpoint/2010/main" val="2346717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656BC-0E19-99CD-4297-A5A3EFF382B7}"/>
              </a:ext>
            </a:extLst>
          </p:cNvPr>
          <p:cNvSpPr>
            <a:spLocks noGrp="1"/>
          </p:cNvSpPr>
          <p:nvPr>
            <p:ph type="body" sz="quarter" idx="13"/>
          </p:nvPr>
        </p:nvSpPr>
        <p:spPr>
          <a:xfrm>
            <a:off x="190500" y="866776"/>
            <a:ext cx="5252375" cy="4766350"/>
          </a:xfrm>
        </p:spPr>
        <p:txBody>
          <a:bodyPr>
            <a:normAutofit fontScale="92500" lnSpcReduction="10000"/>
          </a:bodyPr>
          <a:lstStyle/>
          <a:p>
            <a:r>
              <a:rPr lang="en-US" sz="2800" dirty="0"/>
              <a:t>"Sosterremo gli investimenti nella ricostruzione completa o nella nuova costruzione di alberghi, motel, pensioni, agriturismi, campeggi e siti di glamping, e saranno ammissibili solo gli investimenti altamente sostenibili dal punto di vista ambientale". </a:t>
            </a:r>
          </a:p>
          <a:p>
            <a:endParaRPr lang="en-US" sz="2800" dirty="0">
              <a:solidFill>
                <a:srgbClr val="E96751"/>
              </a:solidFill>
              <a:hlinkClick r:id="rId2">
                <a:extLst>
                  <a:ext uri="{A12FA001-AC4F-418D-AE19-62706E023703}">
                    <ahyp:hlinkClr xmlns:ahyp="http://schemas.microsoft.com/office/drawing/2018/hyperlinkcolor" val="tx"/>
                  </a:ext>
                </a:extLst>
              </a:hlinkClick>
            </a:endParaRPr>
          </a:p>
          <a:p>
            <a:r>
              <a:rPr lang="en-US" sz="2800" i="0" dirty="0">
                <a:hlinkClick r:id="rId2">
                  <a:extLst>
                    <a:ext uri="{A12FA001-AC4F-418D-AE19-62706E023703}">
                      <ahyp:hlinkClr xmlns:ahyp="http://schemas.microsoft.com/office/drawing/2018/hyperlinkcolor" val="tx"/>
                    </a:ext>
                  </a:extLst>
                </a:hlinkClick>
              </a:rPr>
              <a:t>La Slovenia ha lanciato </a:t>
            </a:r>
            <a:r>
              <a:rPr lang="en-US" sz="2800" i="0" dirty="0" err="1">
                <a:hlinkClick r:id="rId2">
                  <a:extLst>
                    <a:ext uri="{A12FA001-AC4F-418D-AE19-62706E023703}">
                      <ahyp:hlinkClr xmlns:ahyp="http://schemas.microsoft.com/office/drawing/2018/hyperlinkcolor" val="tx"/>
                    </a:ext>
                  </a:extLst>
                </a:hlinkClick>
              </a:rPr>
              <a:t>dei razpisi </a:t>
            </a:r>
            <a:r>
              <a:rPr lang="en-US" sz="2800" i="0" dirty="0"/>
              <a:t>(bandi) per il miglioramento della qualità delle strutture ricettive turistiche </a:t>
            </a:r>
          </a:p>
          <a:p>
            <a:r>
              <a:rPr lang="en-US" sz="2800" i="0" dirty="0">
                <a:hlinkClick r:id="rId3">
                  <a:extLst>
                    <a:ext uri="{A12FA001-AC4F-418D-AE19-62706E023703}">
                      <ahyp:hlinkClr xmlns:ahyp="http://schemas.microsoft.com/office/drawing/2018/hyperlinkcolor" val="tx"/>
                    </a:ext>
                  </a:extLst>
                </a:hlinkClick>
              </a:rPr>
              <a:t>Maggiori informazioni qui</a:t>
            </a:r>
            <a:r>
              <a:rPr lang="en-US" sz="2800" i="0" dirty="0"/>
              <a:t>.</a:t>
            </a:r>
            <a:endParaRPr lang="en-IE" sz="2800" i="0" dirty="0"/>
          </a:p>
          <a:p>
            <a:endParaRPr lang="en-IE" dirty="0"/>
          </a:p>
        </p:txBody>
      </p:sp>
      <p:pic>
        <p:nvPicPr>
          <p:cNvPr id="8" name="Picture Placeholder 7" descr="A bedroom with a bed and a window&#10;&#10;AI-generated content may be incorrect.">
            <a:extLst>
              <a:ext uri="{FF2B5EF4-FFF2-40B4-BE49-F238E27FC236}">
                <a16:creationId xmlns:a16="http://schemas.microsoft.com/office/drawing/2014/main" id="{E27E92F8-2382-DFEE-64C5-9B7AA6754E44}"/>
              </a:ext>
            </a:extLst>
          </p:cNvPr>
          <p:cNvPicPr>
            <a:picLocks noGrp="1" noChangeAspect="1"/>
          </p:cNvPicPr>
          <p:nvPr>
            <p:ph type="pic" sz="quarter" idx="19"/>
          </p:nvPr>
        </p:nvPicPr>
        <p:blipFill>
          <a:blip r:embed="rId4"/>
          <a:srcRect l="2009" r="2009"/>
          <a:stretch>
            <a:fillRect/>
          </a:stretch>
        </p:blipFill>
        <p:spPr/>
      </p:pic>
    </p:spTree>
    <p:extLst>
      <p:ext uri="{BB962C8B-B14F-4D97-AF65-F5344CB8AC3E}">
        <p14:creationId xmlns:p14="http://schemas.microsoft.com/office/powerpoint/2010/main" val="3115787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8FF4-183C-76C4-9641-F3973EF969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F77C30E-131F-4048-996D-DA8E2C0CCC00}"/>
              </a:ext>
            </a:extLst>
          </p:cNvPr>
          <p:cNvSpPr/>
          <p:nvPr/>
        </p:nvSpPr>
        <p:spPr>
          <a:xfrm>
            <a:off x="1363972" y="1308195"/>
            <a:ext cx="10029648" cy="19763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9024A21-17F7-E865-22AC-2809D40D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1FF71F5F-7A91-0EF7-7DF2-5C792EBF92E7}"/>
              </a:ext>
            </a:extLst>
          </p:cNvPr>
          <p:cNvSpPr/>
          <p:nvPr/>
        </p:nvSpPr>
        <p:spPr>
          <a:xfrm>
            <a:off x="938394" y="3569866"/>
            <a:ext cx="10131080" cy="803653"/>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80097F96-F995-51B3-813B-F8E1C8CC2E58}"/>
              </a:ext>
            </a:extLst>
          </p:cNvPr>
          <p:cNvSpPr txBox="1">
            <a:spLocks/>
          </p:cNvSpPr>
          <p:nvPr/>
        </p:nvSpPr>
        <p:spPr>
          <a:xfrm>
            <a:off x="1414632" y="3620549"/>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Esempio: </a:t>
            </a:r>
            <a:r>
              <a:rPr lang="en-US" sz="2400" dirty="0">
                <a:solidFill>
                  <a:schemeClr val="bg1"/>
                </a:solidFill>
              </a:rPr>
              <a:t>la regione delle Midlands in Irlanda ha ricevuto fino a</a:t>
            </a:r>
            <a:r>
              <a:rPr lang="en-US" sz="2400" dirty="0">
                <a:solidFill>
                  <a:schemeClr val="bg1"/>
                </a:solidFill>
                <a:hlinkClick r:id="rId5">
                  <a:extLst>
                    <a:ext uri="{A12FA001-AC4F-418D-AE19-62706E023703}">
                      <ahyp:hlinkClr xmlns:ahyp="http://schemas.microsoft.com/office/drawing/2018/hyperlinkcolor" val="tx"/>
                    </a:ext>
                  </a:extLst>
                </a:hlinkClick>
              </a:rPr>
              <a:t> 68 milioni di euro per iniziative di turismo rigenerativo</a:t>
            </a:r>
            <a:r>
              <a:rPr lang="en-US" sz="2400" dirty="0">
                <a:solidFill>
                  <a:schemeClr val="bg1"/>
                </a:solidFill>
              </a:rPr>
              <a:t>.</a:t>
            </a:r>
          </a:p>
        </p:txBody>
      </p:sp>
      <p:sp>
        <p:nvSpPr>
          <p:cNvPr id="9" name="Text Placeholder 5">
            <a:extLst>
              <a:ext uri="{FF2B5EF4-FFF2-40B4-BE49-F238E27FC236}">
                <a16:creationId xmlns:a16="http://schemas.microsoft.com/office/drawing/2014/main" id="{1FE1AF45-0CF6-DFC9-9159-91E14B9E8796}"/>
              </a:ext>
            </a:extLst>
          </p:cNvPr>
          <p:cNvSpPr txBox="1">
            <a:spLocks/>
          </p:cNvSpPr>
          <p:nvPr/>
        </p:nvSpPr>
        <p:spPr>
          <a:xfrm>
            <a:off x="2419350" y="1424013"/>
            <a:ext cx="889949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Obiettivo: il </a:t>
            </a:r>
            <a:r>
              <a:rPr lang="en-IE" sz="2200" dirty="0">
                <a:solidFill>
                  <a:srgbClr val="459597"/>
                </a:solidFill>
                <a:hlinkClick r:id="rId6">
                  <a:extLst>
                    <a:ext uri="{A12FA001-AC4F-418D-AE19-62706E023703}">
                      <ahyp:hlinkClr xmlns:ahyp="http://schemas.microsoft.com/office/drawing/2018/hyperlinkcolor" val="tx"/>
                    </a:ext>
                  </a:extLst>
                </a:hlinkClick>
              </a:rPr>
              <a:t>Fondo per una transizione giusta (JTF) dell'UE </a:t>
            </a:r>
            <a:r>
              <a:rPr lang="en-US" sz="2200" dirty="0">
                <a:solidFill>
                  <a:srgbClr val="494949"/>
                </a:solidFill>
              </a:rPr>
              <a:t>funge da veicolo per un'economia a basse emissioni di carbonio, comprendendo </a:t>
            </a:r>
            <a:r>
              <a:rPr lang="en-US" sz="2200" b="1" dirty="0">
                <a:solidFill>
                  <a:srgbClr val="494949"/>
                </a:solidFill>
              </a:rPr>
              <a:t>progetti di turismo sostenibile in regioni designate come regioni </a:t>
            </a:r>
            <a:r>
              <a:rPr lang="en-US" sz="2200" b="1" dirty="0" err="1">
                <a:solidFill>
                  <a:srgbClr val="494949"/>
                </a:solidFill>
              </a:rPr>
              <a:t>di transizione</a:t>
            </a:r>
            <a:r>
              <a:rPr lang="en-US" sz="2200" b="1" dirty="0">
                <a:solidFill>
                  <a:srgbClr val="494949"/>
                </a:solidFill>
              </a:rPr>
              <a:t> giusta.</a:t>
            </a:r>
          </a:p>
          <a:p>
            <a:pPr marL="0" indent="0">
              <a:spcAft>
                <a:spcPts val="600"/>
              </a:spcAft>
            </a:pPr>
            <a:r>
              <a:rPr lang="en-US" sz="2200" dirty="0">
                <a:solidFill>
                  <a:srgbClr val="494949"/>
                </a:solidFill>
              </a:rPr>
              <a:t>Nel contesto dell'ATA, può variare a seconda della regione.</a:t>
            </a:r>
          </a:p>
        </p:txBody>
      </p:sp>
      <p:cxnSp>
        <p:nvCxnSpPr>
          <p:cNvPr id="15" name="Connector: Elbow 14">
            <a:extLst>
              <a:ext uri="{FF2B5EF4-FFF2-40B4-BE49-F238E27FC236}">
                <a16:creationId xmlns:a16="http://schemas.microsoft.com/office/drawing/2014/main" id="{B75962D7-E430-5DEB-D7E2-CDF05321A8C7}"/>
              </a:ext>
            </a:extLst>
          </p:cNvPr>
          <p:cNvCxnSpPr>
            <a:cxnSpLocks/>
            <a:stCxn id="7" idx="1"/>
            <a:endCxn id="11" idx="1"/>
          </p:cNvCxnSpPr>
          <p:nvPr/>
        </p:nvCxnSpPr>
        <p:spPr>
          <a:xfrm rot="10800000" flipH="1">
            <a:off x="938394" y="2296377"/>
            <a:ext cx="425578" cy="1675316"/>
          </a:xfrm>
          <a:prstGeom prst="bentConnector3">
            <a:avLst>
              <a:gd name="adj1" fmla="val -537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1914698-DFE6-C828-4B77-4F79125F5B4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6E2ECA8-49CC-7A0D-2DBC-49F21032AC66}"/>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Fondo UE per una transizione giusta (JTF)</a:t>
            </a:r>
          </a:p>
        </p:txBody>
      </p:sp>
      <p:pic>
        <p:nvPicPr>
          <p:cNvPr id="13" name="Picture 12" descr="A blue flag with yellow stars in the center&#10;&#10;AI-generated content may be incorrect.">
            <a:extLst>
              <a:ext uri="{FF2B5EF4-FFF2-40B4-BE49-F238E27FC236}">
                <a16:creationId xmlns:a16="http://schemas.microsoft.com/office/drawing/2014/main" id="{86D539C7-E262-EE59-E427-6330C3683AD4}"/>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4440DEE0-43F4-51AA-F176-8739C95A2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632" y="1655660"/>
            <a:ext cx="633914" cy="633914"/>
          </a:xfrm>
          <a:prstGeom prst="rect">
            <a:avLst/>
          </a:prstGeom>
        </p:spPr>
      </p:pic>
      <p:sp>
        <p:nvSpPr>
          <p:cNvPr id="48" name="TextBox 47">
            <a:extLst>
              <a:ext uri="{FF2B5EF4-FFF2-40B4-BE49-F238E27FC236}">
                <a16:creationId xmlns:a16="http://schemas.microsoft.com/office/drawing/2014/main" id="{E764F01F-EBC7-F2F8-36CE-29D7C22C47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sp>
        <p:nvSpPr>
          <p:cNvPr id="12" name="Flowchart: Alternate Process 11">
            <a:extLst>
              <a:ext uri="{FF2B5EF4-FFF2-40B4-BE49-F238E27FC236}">
                <a16:creationId xmlns:a16="http://schemas.microsoft.com/office/drawing/2014/main" id="{51027FD3-25C1-5157-6AC9-5D6943A9810C}"/>
              </a:ext>
            </a:extLst>
          </p:cNvPr>
          <p:cNvSpPr/>
          <p:nvPr/>
        </p:nvSpPr>
        <p:spPr>
          <a:xfrm>
            <a:off x="1363972" y="4600764"/>
            <a:ext cx="10029647" cy="212721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5">
            <a:extLst>
              <a:ext uri="{FF2B5EF4-FFF2-40B4-BE49-F238E27FC236}">
                <a16:creationId xmlns:a16="http://schemas.microsoft.com/office/drawing/2014/main" id="{5E51CB82-4EE5-AE90-A9E9-F0BFAEBFB97A}"/>
              </a:ext>
            </a:extLst>
          </p:cNvPr>
          <p:cNvSpPr txBox="1">
            <a:spLocks/>
          </p:cNvSpPr>
          <p:nvPr/>
        </p:nvSpPr>
        <p:spPr>
          <a:xfrm>
            <a:off x="2147256" y="480836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Strutture ricettive turistiche alternative </a:t>
            </a:r>
          </a:p>
          <a:p>
            <a:pPr marL="0" indent="0">
              <a:spcAft>
                <a:spcPts val="600"/>
              </a:spcAft>
            </a:pPr>
            <a:r>
              <a:rPr lang="en-US" sz="2200" dirty="0">
                <a:solidFill>
                  <a:srgbClr val="494949"/>
                </a:solidFill>
              </a:rPr>
              <a:t>Le sovvenzioni coprono solitamente fino al</a:t>
            </a:r>
            <a:r>
              <a:rPr lang="en-US" sz="2200" b="1" dirty="0">
                <a:solidFill>
                  <a:srgbClr val="494949"/>
                </a:solidFill>
              </a:rPr>
              <a:t> 50% dei costi ammissibili dei progetti </a:t>
            </a:r>
            <a:r>
              <a:rPr lang="en-US" sz="2200" dirty="0">
                <a:solidFill>
                  <a:srgbClr val="494949"/>
                </a:solidFill>
              </a:rPr>
              <a:t>per le imprese (percentuale più elevata per i progetti senza scopo di lucro/comunitari). Gli importi dei finanziamenti variano da poche migliaia di euro a oltre 200.000 euro per i progetti ad alto impatto. </a:t>
            </a:r>
            <a:endParaRPr lang="en-IE" sz="2200" dirty="0">
              <a:solidFill>
                <a:srgbClr val="494949"/>
              </a:solidFill>
            </a:endParaRPr>
          </a:p>
        </p:txBody>
      </p:sp>
      <p:pic>
        <p:nvPicPr>
          <p:cNvPr id="17" name="Graphic 16" descr="Lights On with solid fill">
            <a:extLst>
              <a:ext uri="{FF2B5EF4-FFF2-40B4-BE49-F238E27FC236}">
                <a16:creationId xmlns:a16="http://schemas.microsoft.com/office/drawing/2014/main" id="{240A6F2C-93BB-9F8B-06EB-4CCA9588C9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3973" y="4788067"/>
            <a:ext cx="914400" cy="914400"/>
          </a:xfrm>
          <a:prstGeom prst="rect">
            <a:avLst/>
          </a:prstGeom>
        </p:spPr>
      </p:pic>
    </p:spTree>
    <p:extLst>
      <p:ext uri="{BB962C8B-B14F-4D97-AF65-F5344CB8AC3E}">
        <p14:creationId xmlns:p14="http://schemas.microsoft.com/office/powerpoint/2010/main" val="2201029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FBC8-3CA6-E7B3-5F9B-3255739E08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FEFD6-0618-DEFE-2386-306EE796C58A}"/>
              </a:ext>
            </a:extLst>
          </p:cNvPr>
          <p:cNvSpPr>
            <a:spLocks noGrp="1"/>
          </p:cNvSpPr>
          <p:nvPr>
            <p:ph type="body" sz="quarter" idx="18"/>
          </p:nvPr>
        </p:nvSpPr>
        <p:spPr>
          <a:xfrm>
            <a:off x="595722" y="3330139"/>
            <a:ext cx="2893974" cy="1049221"/>
          </a:xfrm>
        </p:spPr>
        <p:txBody>
          <a:bodyPr/>
          <a:lstStyle/>
          <a:p>
            <a:pPr algn="ctr"/>
            <a:r>
              <a:rPr lang="en-US" sz="2400" dirty="0"/>
              <a:t>Sovvenzioni UE per il turismo rurale (LEADER, FEASR, FESR)</a:t>
            </a:r>
            <a:endParaRPr lang="en-IE" sz="2400"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B70C46A4-0619-947B-1333-D264D17F8C0A}"/>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DA15D65A-78BA-F9ED-2B00-FA151CDD7B1B}"/>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dirty="0"/>
              <a:t>Presentare domanda richiede impegno, ma può ripagare!</a:t>
            </a:r>
          </a:p>
        </p:txBody>
      </p:sp>
      <p:sp>
        <p:nvSpPr>
          <p:cNvPr id="6" name="Text Placeholder 5">
            <a:extLst>
              <a:ext uri="{FF2B5EF4-FFF2-40B4-BE49-F238E27FC236}">
                <a16:creationId xmlns:a16="http://schemas.microsoft.com/office/drawing/2014/main" id="{8A3E9595-A8CC-B7EA-58F9-CAA67E653A63}"/>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000" dirty="0"/>
              <a:t>Richiedere una sovvenzione richiede impegno: dovrai preparare delle proposte e spesso attendere l'apertura dei bandi. </a:t>
            </a:r>
            <a:r>
              <a:rPr lang="en-US" sz="2000" i="1" dirty="0"/>
              <a:t>Consulta le risorse associate a questo modulo per ottenere supporto e assistenza. </a:t>
            </a:r>
            <a:r>
              <a:rPr lang="en-US" sz="2000" dirty="0"/>
              <a:t>Ma lo </a:t>
            </a:r>
            <a:r>
              <a:rPr lang="en-US" sz="2000" b="1" dirty="0"/>
              <a:t>sforzo può ripagare, </a:t>
            </a:r>
            <a:r>
              <a:rPr lang="en-US" sz="2000" dirty="0"/>
              <a:t>poiché le sovvenzioni non devono essere rimborsate. </a:t>
            </a:r>
          </a:p>
          <a:p>
            <a:pPr>
              <a:spcAft>
                <a:spcPts val="600"/>
              </a:spcAft>
            </a:pPr>
            <a:endParaRPr lang="en-US" sz="2000" dirty="0"/>
          </a:p>
          <a:p>
            <a:pPr>
              <a:spcAft>
                <a:spcPts val="600"/>
              </a:spcAft>
            </a:pPr>
            <a:r>
              <a:rPr lang="en-US" sz="2000" b="1" dirty="0">
                <a:solidFill>
                  <a:srgbClr val="E96751"/>
                </a:solidFill>
              </a:rPr>
              <a:t>Suggerimento: </a:t>
            </a:r>
            <a:r>
              <a:rPr lang="en-US" sz="2000" dirty="0"/>
              <a:t>è consigliabile allineare il vostro progetto agli obiettivi delle sovvenzioni, </a:t>
            </a:r>
            <a:r>
              <a:rPr lang="en-US" sz="2000" dirty="0" err="1"/>
              <a:t>ponendo l'accento </a:t>
            </a:r>
            <a:r>
              <a:rPr lang="en-US" sz="2000" dirty="0"/>
              <a:t>sullo sviluppo rurale, la creazione di posti di lavoro, la sostenibilità, l'innovazione e il patrimonio culturale, a seconda di quale sia il programma specifico. </a:t>
            </a:r>
          </a:p>
          <a:p>
            <a:pPr>
              <a:spcAft>
                <a:spcPts val="600"/>
              </a:spcAft>
            </a:pPr>
            <a:endParaRPr lang="en-US" sz="2000" dirty="0"/>
          </a:p>
          <a:p>
            <a:pPr>
              <a:spcAft>
                <a:spcPts val="600"/>
              </a:spcAft>
            </a:pPr>
            <a:r>
              <a:rPr lang="en-US" sz="2000" dirty="0"/>
              <a:t>Infine, tieni presente che la maggior parte delle sovvenzioni </a:t>
            </a:r>
            <a:r>
              <a:rPr lang="en-US" sz="2000" b="1" dirty="0"/>
              <a:t>non copre il 100% dei costi</a:t>
            </a:r>
            <a:r>
              <a:rPr lang="en-US" sz="2000" dirty="0"/>
              <a:t>: spesso è necessario </a:t>
            </a:r>
            <a:r>
              <a:rPr lang="en-US" sz="2000" b="1" dirty="0"/>
              <a:t>cofinanziare il 40-60%. </a:t>
            </a:r>
            <a:r>
              <a:rPr lang="en-US" sz="2000" dirty="0"/>
              <a:t>Pertanto, le sovvenzioni di solito funzionano in combinazione con i tuoi fondi o prestiti. </a:t>
            </a:r>
          </a:p>
          <a:p>
            <a:pPr>
              <a:spcAft>
                <a:spcPts val="600"/>
              </a:spcAft>
            </a:pPr>
            <a:endParaRPr lang="en-US" sz="2000" dirty="0"/>
          </a:p>
        </p:txBody>
      </p:sp>
    </p:spTree>
    <p:extLst>
      <p:ext uri="{BB962C8B-B14F-4D97-AF65-F5344CB8AC3E}">
        <p14:creationId xmlns:p14="http://schemas.microsoft.com/office/powerpoint/2010/main" val="2112029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2EDE-77D5-DB9A-A78A-65EDDEC614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19228F-4E8C-6625-D390-CCFB2915A03F}"/>
              </a:ext>
            </a:extLst>
          </p:cNvPr>
          <p:cNvSpPr>
            <a:spLocks noGrp="1"/>
          </p:cNvSpPr>
          <p:nvPr>
            <p:ph type="body" sz="quarter" idx="18"/>
          </p:nvPr>
        </p:nvSpPr>
        <p:spPr>
          <a:xfrm>
            <a:off x="595722" y="3330139"/>
            <a:ext cx="2893974" cy="1049221"/>
          </a:xfrm>
        </p:spPr>
        <p:txBody>
          <a:bodyPr/>
          <a:lstStyle/>
          <a:p>
            <a:pPr algn="ctr"/>
            <a:r>
              <a:rPr lang="en-US" dirty="0"/>
              <a:t>Sovvenzioni UE per il turismo rurale (LEADER, FEASR, FESR)</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38F6EFE7-4BE7-98FB-726E-32EF24F73E3B}"/>
              </a:ext>
            </a:extLst>
          </p:cNvPr>
          <p:cNvPicPr>
            <a:picLocks noGrp="1" noChangeAspect="1"/>
          </p:cNvPicPr>
          <p:nvPr>
            <p:ph type="pic" sz="quarter" idx="10"/>
          </p:nvPr>
        </p:nvPicPr>
        <p:blipFill>
          <a:blip r:embed="rId2"/>
          <a:srcRect t="7352" b="7352"/>
          <a:stretch>
            <a:fillRect/>
          </a:stretch>
        </p:blipFill>
        <p:spPr/>
      </p:pic>
      <p:sp>
        <p:nvSpPr>
          <p:cNvPr id="4" name="Text Placeholder 6">
            <a:extLst>
              <a:ext uri="{FF2B5EF4-FFF2-40B4-BE49-F238E27FC236}">
                <a16:creationId xmlns:a16="http://schemas.microsoft.com/office/drawing/2014/main" id="{ED991104-9FD7-0EA1-CF0F-221E4E5A555D}"/>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Richiederle richiede impegno, ma può ripagare!</a:t>
            </a:r>
          </a:p>
        </p:txBody>
      </p:sp>
      <p:sp>
        <p:nvSpPr>
          <p:cNvPr id="6" name="Text Placeholder 5">
            <a:extLst>
              <a:ext uri="{FF2B5EF4-FFF2-40B4-BE49-F238E27FC236}">
                <a16:creationId xmlns:a16="http://schemas.microsoft.com/office/drawing/2014/main" id="{0F715A28-9746-D459-EB2B-EE7B884D131B}"/>
              </a:ext>
            </a:extLst>
          </p:cNvPr>
          <p:cNvSpPr txBox="1">
            <a:spLocks/>
          </p:cNvSpPr>
          <p:nvPr/>
        </p:nvSpPr>
        <p:spPr>
          <a:xfrm>
            <a:off x="4594468" y="355566"/>
            <a:ext cx="6402123"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b="1" dirty="0">
                <a:solidFill>
                  <a:srgbClr val="E96751"/>
                </a:solidFill>
              </a:rPr>
              <a:t>Esempio: </a:t>
            </a:r>
            <a:r>
              <a:rPr lang="en-US" sz="2400" dirty="0"/>
              <a:t>potresti utilizzare i tuoi risparmi personali per il 50% e ottenere una sovvenzione per l'altro 50%. Questo effetto leva può rendere fattibile un progetto.</a:t>
            </a:r>
          </a:p>
          <a:p>
            <a:pPr>
              <a:spcAft>
                <a:spcPts val="600"/>
              </a:spcAft>
            </a:pPr>
            <a:endParaRPr lang="en-US" dirty="0"/>
          </a:p>
        </p:txBody>
      </p:sp>
      <p:sp>
        <p:nvSpPr>
          <p:cNvPr id="3" name="TextBox 2">
            <a:extLst>
              <a:ext uri="{FF2B5EF4-FFF2-40B4-BE49-F238E27FC236}">
                <a16:creationId xmlns:a16="http://schemas.microsoft.com/office/drawing/2014/main" id="{2154B53D-5A76-D17D-71CD-B2596C175AF4}"/>
              </a:ext>
            </a:extLst>
          </p:cNvPr>
          <p:cNvSpPr txBox="1"/>
          <p:nvPr/>
        </p:nvSpPr>
        <p:spPr>
          <a:xfrm>
            <a:off x="1213219" y="5175488"/>
            <a:ext cx="10407281" cy="1477328"/>
          </a:xfrm>
          <a:prstGeom prst="rect">
            <a:avLst/>
          </a:prstGeom>
          <a:noFill/>
        </p:spPr>
        <p:txBody>
          <a:bodyPr wrap="square">
            <a:spAutoFit/>
          </a:bodyPr>
          <a:lstStyle/>
          <a:p>
            <a:r>
              <a:rPr lang="en-IE" b="1" i="1" dirty="0">
                <a:solidFill>
                  <a:srgbClr val="494949"/>
                </a:solidFill>
                <a:effectLst/>
              </a:rPr>
              <a:t>Letture consigliate</a:t>
            </a:r>
          </a:p>
          <a:p>
            <a:r>
              <a:rPr lang="en-US" dirty="0">
                <a:solidFill>
                  <a:srgbClr val="00B0F0"/>
                </a:solidFill>
                <a:hlinkClick r:id="rId3">
                  <a:extLst>
                    <a:ext uri="{A12FA001-AC4F-418D-AE19-62706E023703}">
                      <ahyp:hlinkClr xmlns:ahyp="http://schemas.microsoft.com/office/drawing/2018/hyperlinkcolor" val="tx"/>
                    </a:ext>
                  </a:extLst>
                </a:hlinkClick>
              </a:rPr>
              <a:t>L'impatto delle politiche rurali sullo sviluppo del turismo in Italia: un caso di studio sull'agriturismo</a:t>
            </a:r>
            <a:endParaRPr lang="en-US" dirty="0">
              <a:solidFill>
                <a:srgbClr val="00B0F0"/>
              </a:solidFill>
            </a:endParaRPr>
          </a:p>
          <a:p>
            <a:r>
              <a:rPr lang="en-IE" b="1" i="0" dirty="0">
                <a:solidFill>
                  <a:srgbClr val="494949"/>
                </a:solidFill>
                <a:effectLst/>
              </a:rPr>
              <a:t>*Nota: </a:t>
            </a:r>
            <a:r>
              <a:rPr lang="en-US" dirty="0">
                <a:solidFill>
                  <a:srgbClr val="E96751"/>
                </a:solidFill>
                <a:hlinkClick r:id="rId4">
                  <a:extLst>
                    <a:ext uri="{A12FA001-AC4F-418D-AE19-62706E023703}">
                      <ahyp:hlinkClr xmlns:ahyp="http://schemas.microsoft.com/office/drawing/2018/hyperlinkcolor" val="tx"/>
                    </a:ext>
                  </a:extLst>
                </a:hlinkClick>
              </a:rPr>
              <a:t>l'Agenda europea per il turismo 2030 </a:t>
            </a:r>
            <a:r>
              <a:rPr lang="en-US" dirty="0" err="1">
                <a:solidFill>
                  <a:srgbClr val="494949"/>
                </a:solidFill>
              </a:rPr>
              <a:t>sottolinea </a:t>
            </a:r>
            <a:r>
              <a:rPr lang="en-US" dirty="0">
                <a:solidFill>
                  <a:srgbClr val="494949"/>
                </a:solidFill>
              </a:rPr>
              <a:t>la necessità di proteggere il settore turistico e, allo stesso tempo, di sviluppare una visione lungimirante per sfruttare la volontà di molti europei di cambiare le loro abitudini di viaggio e turismo in modo da diventare più sostenibili e responsabili.</a:t>
            </a:r>
            <a:endParaRPr lang="en-IE" i="0" dirty="0">
              <a:solidFill>
                <a:srgbClr val="494949"/>
              </a:solidFill>
              <a:effectLst/>
            </a:endParaRPr>
          </a:p>
        </p:txBody>
      </p:sp>
      <p:pic>
        <p:nvPicPr>
          <p:cNvPr id="5" name="Picture 4">
            <a:extLst>
              <a:ext uri="{FF2B5EF4-FFF2-40B4-BE49-F238E27FC236}">
                <a16:creationId xmlns:a16="http://schemas.microsoft.com/office/drawing/2014/main" id="{3F73D616-61D1-0622-2A52-E5038F21C644}"/>
              </a:ext>
            </a:extLst>
          </p:cNvPr>
          <p:cNvPicPr>
            <a:picLocks noChangeAspect="1"/>
          </p:cNvPicPr>
          <p:nvPr/>
        </p:nvPicPr>
        <p:blipFill>
          <a:blip r:embed="rId5"/>
          <a:stretch>
            <a:fillRect/>
          </a:stretch>
        </p:blipFill>
        <p:spPr>
          <a:xfrm>
            <a:off x="291371" y="5680960"/>
            <a:ext cx="850589" cy="846711"/>
          </a:xfrm>
          <a:prstGeom prst="rect">
            <a:avLst/>
          </a:prstGeom>
        </p:spPr>
      </p:pic>
    </p:spTree>
    <p:extLst>
      <p:ext uri="{BB962C8B-B14F-4D97-AF65-F5344CB8AC3E}">
        <p14:creationId xmlns:p14="http://schemas.microsoft.com/office/powerpoint/2010/main" val="252506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Introduzione ai finanziamenti privati ed europei</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7 (Parte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734625"/>
          </a:xfrm>
          <a:prstGeom prst="rect">
            <a:avLst/>
          </a:prstGeom>
          <a:noFill/>
        </p:spPr>
        <p:txBody>
          <a:bodyPr wrap="square" rtlCol="0">
            <a:spAutoFit/>
          </a:bodyPr>
          <a:lstStyle/>
          <a:p>
            <a:pPr algn="ctr">
              <a:lnSpc>
                <a:spcPts val="2520"/>
              </a:lnSpc>
            </a:pPr>
            <a:r>
              <a:rPr lang="en-US" sz="2400" dirty="0">
                <a:solidFill>
                  <a:srgbClr val="414141"/>
                </a:solidFill>
              </a:rPr>
              <a:t>Trova i fondi adatti</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Complimenti!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Sezione</a:t>
            </a:r>
            <a:r>
              <a:rPr lang="it-IT" b="1" dirty="0">
                <a:latin typeface="Calibri"/>
                <a:ea typeface="Calibri"/>
                <a:cs typeface="Calibri"/>
              </a:rPr>
              <a:t> 1</a:t>
            </a:r>
          </a:p>
          <a:p>
            <a:endParaRPr lang="it-IT" dirty="0">
              <a:latin typeface="Calibri"/>
              <a:ea typeface="Calibri"/>
              <a:cs typeface="Calibri"/>
            </a:endParaRPr>
          </a:p>
          <a:p>
            <a:r>
              <a:rPr lang="it-IT" dirty="0">
                <a:latin typeface="Calibri"/>
                <a:ea typeface="Calibri"/>
                <a:cs typeface="Calibri"/>
              </a:rPr>
              <a:t>Opzioni di finanziamento privato e misto </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Pagina 6</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Crediti fotografici: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Sezione</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Sovvenzioni UE per il turismo rurale sostenibile e l'ospitalità </a:t>
            </a:r>
            <a:r>
              <a:rPr lang="en-US" i="1" dirty="0">
                <a:latin typeface="Calibri"/>
                <a:ea typeface="Calibri"/>
                <a:cs typeface="Calibri"/>
              </a:rPr>
              <a:t>(LEADER, FEASR, FESR)</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Pagina 16</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Sezione 3</a:t>
            </a:r>
          </a:p>
          <a:p>
            <a:endParaRPr lang="en-GB" dirty="0">
              <a:latin typeface="Calibri"/>
              <a:cs typeface="Calibri"/>
            </a:endParaRPr>
          </a:p>
          <a:p>
            <a:r>
              <a:rPr lang="it-IT" dirty="0"/>
              <a:t>Sapere </a:t>
            </a:r>
            <a:r>
              <a:rPr lang="it-IT" dirty="0" err="1"/>
              <a:t>cosa </a:t>
            </a:r>
            <a:r>
              <a:rPr lang="it-IT" dirty="0"/>
              <a:t>pagheranno i clienti </a:t>
            </a:r>
          </a:p>
          <a:p>
            <a:r>
              <a:rPr lang="it-IT" dirty="0"/>
              <a:t>: appeal e </a:t>
            </a:r>
            <a:r>
              <a:rPr lang="it-IT" dirty="0" err="1"/>
              <a:t>aspettative</a:t>
            </a:r>
            <a:r>
              <a:rPr lang="it-IT" dirty="0"/>
              <a:t> degli ospiti</a:t>
            </a:r>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Pagina 64</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Crediti fotografici: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Crediti fotografici:</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5" y="731760"/>
            <a:ext cx="30884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M7 Parte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14141"/>
                </a:solidFill>
              </a:rPr>
              <a:t>Introduzione ai finanziamenti privati ed europei</a:t>
            </a:r>
          </a:p>
          <a:p>
            <a:pPr>
              <a:lnSpc>
                <a:spcPts val="2900"/>
              </a:lnSpc>
            </a:pPr>
            <a:r>
              <a:rPr lang="en-US" b="0" dirty="0">
                <a:solidFill>
                  <a:srgbClr val="414141"/>
                </a:solidFill>
              </a:rPr>
              <a:t>della tua attività e del tuo mercato</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8097183" y="1843806"/>
            <a:ext cx="3745864" cy="870198"/>
          </a:xfrm>
        </p:spPr>
        <p:txBody>
          <a:bodyPr/>
          <a:lstStyle/>
          <a:p>
            <a:pPr>
              <a:spcAft>
                <a:spcPts val="600"/>
              </a:spcAft>
            </a:pPr>
            <a:r>
              <a:rPr lang="en-GB" sz="3200" b="1" dirty="0">
                <a:solidFill>
                  <a:schemeClr val="bg1">
                    <a:lumMod val="95000"/>
                  </a:schemeClr>
                </a:solidFill>
              </a:rPr>
              <a:t>Opzioni di finanziamento e finanziamento</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077326" y="922205"/>
            <a:ext cx="2466288" cy="319777"/>
          </a:xfrm>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Modulo 7</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pPr algn="just"/>
            <a:r>
              <a:rPr lang="en-US" sz="2000" b="1" dirty="0">
                <a:solidFill>
                  <a:srgbClr val="EC7C69"/>
                </a:solidFill>
              </a:rPr>
              <a:t>Panoramica: </a:t>
            </a:r>
            <a:r>
              <a:rPr lang="en-US" sz="2000" dirty="0"/>
              <a:t>questo modulo ti guiderà nella pianificazione delle tue finanze e nell'esplorazione delle opzioni di finanziamento per la tua attività di alloggio alternativo. Scoprirai una serie di percorsi: dai </a:t>
            </a:r>
            <a:r>
              <a:rPr lang="en-US" sz="2000" b="1" dirty="0"/>
              <a:t>risparmi personali e dalle sovvenzioni pubbliche ai finanziatori etici e agli investitori green</a:t>
            </a:r>
            <a:r>
              <a:rPr lang="en-US" sz="2000" dirty="0"/>
              <a:t>. Scopri cosa cercano i finanziatori, tra cui piani aziendali solidi, impatto misurabile sulla sostenibilità e redditività finanziaria. Progettata per essere pratica e informativa, questa sezione supporta gli aspiranti imprenditori nel lancio e nel finanziamento di alloggi turistici sostenibili. Esplora anche le opportunità di finanziamento specifiche per paese in Europa. Alla fine, sarai in grado di scegliere il percorso di finanziamento giusto e di rivolgerti agli investitori o ai finanziatori con chiarezza e determinazione.</a:t>
            </a:r>
            <a:endParaRPr lang="en-US" sz="2000" dirty="0">
              <a:solidFill>
                <a:srgbClr val="414141"/>
              </a:solidFill>
            </a:endParaRP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5</a:t>
            </a:fld>
            <a:endParaRPr lang="fr-CA" dirty="0"/>
          </a:p>
        </p:txBody>
      </p:sp>
      <p:pic>
        <p:nvPicPr>
          <p:cNvPr id="10" name="Picture Placeholder 9" descr="A person's hands over a key on papers&#10;&#10;AI-generated content may be incorrect.">
            <a:extLst>
              <a:ext uri="{FF2B5EF4-FFF2-40B4-BE49-F238E27FC236}">
                <a16:creationId xmlns:a16="http://schemas.microsoft.com/office/drawing/2014/main" id="{AECACBD3-A3B8-77EF-F77A-AE9E9309FC29}"/>
              </a:ext>
            </a:extLst>
          </p:cNvPr>
          <p:cNvPicPr>
            <a:picLocks noGrp="1" noChangeAspect="1"/>
          </p:cNvPicPr>
          <p:nvPr>
            <p:ph type="pic" sz="quarter" idx="22"/>
          </p:nvPr>
        </p:nvPicPr>
        <p:blipFill>
          <a:blip r:embed="rId2"/>
          <a:srcRect t="15707" b="15707"/>
          <a:stretch>
            <a:fillRect/>
          </a:stretch>
        </p:blipFill>
        <p:spPr>
          <a:xfrm>
            <a:off x="3175" y="149225"/>
            <a:ext cx="8094663" cy="3703638"/>
          </a:xfrm>
        </p:spPr>
      </p:pic>
      <p:sp>
        <p:nvSpPr>
          <p:cNvPr id="6" name="Text Placeholder 5">
            <a:extLst>
              <a:ext uri="{FF2B5EF4-FFF2-40B4-BE49-F238E27FC236}">
                <a16:creationId xmlns:a16="http://schemas.microsoft.com/office/drawing/2014/main" id="{2B42F8D6-BAE6-A122-5F9E-640E56769B37}"/>
              </a:ext>
            </a:extLst>
          </p:cNvPr>
          <p:cNvSpPr>
            <a:spLocks noGrp="1"/>
          </p:cNvSpPr>
          <p:nvPr>
            <p:ph type="body" sz="quarter" idx="66"/>
          </p:nvPr>
        </p:nvSpPr>
        <p:spPr/>
        <p:txBody>
          <a:bodyPr/>
          <a:lstStyle/>
          <a:p>
            <a:endParaRPr lang="en-IE"/>
          </a:p>
        </p:txBody>
      </p:sp>
    </p:spTree>
    <p:extLst>
      <p:ext uri="{BB962C8B-B14F-4D97-AF65-F5344CB8AC3E}">
        <p14:creationId xmlns:p14="http://schemas.microsoft.com/office/powerpoint/2010/main" val="30762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5B1-DB85-36CC-BC0E-951B4D3543E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528130-83CA-9537-D5ED-DFAB7C34201E}"/>
              </a:ext>
            </a:extLst>
          </p:cNvPr>
          <p:cNvSpPr>
            <a:spLocks noGrp="1"/>
          </p:cNvSpPr>
          <p:nvPr>
            <p:ph type="body" sz="quarter" idx="16"/>
          </p:nvPr>
        </p:nvSpPr>
        <p:spPr>
          <a:xfrm>
            <a:off x="352931" y="2487978"/>
            <a:ext cx="5282339" cy="3066422"/>
          </a:xfrm>
        </p:spPr>
        <p:txBody>
          <a:bodyPr>
            <a:normAutofit/>
          </a:bodyPr>
          <a:lstStyle/>
          <a:p>
            <a:r>
              <a:rPr lang="en-US" sz="4400" b="1" dirty="0"/>
              <a:t>Finanziamenti privati e misti</a:t>
            </a:r>
            <a:endParaRPr lang="en-IE" sz="4000" b="1" dirty="0"/>
          </a:p>
        </p:txBody>
      </p:sp>
      <p:sp>
        <p:nvSpPr>
          <p:cNvPr id="10" name="Text Placeholder 9">
            <a:extLst>
              <a:ext uri="{FF2B5EF4-FFF2-40B4-BE49-F238E27FC236}">
                <a16:creationId xmlns:a16="http://schemas.microsoft.com/office/drawing/2014/main" id="{BD094004-2366-BFDF-C06C-2B67DED73EC9}"/>
              </a:ext>
            </a:extLst>
          </p:cNvPr>
          <p:cNvSpPr>
            <a:spLocks noGrp="1"/>
          </p:cNvSpPr>
          <p:nvPr>
            <p:ph type="body" sz="quarter" idx="17"/>
          </p:nvPr>
        </p:nvSpPr>
        <p:spPr/>
        <p:txBody>
          <a:bodyPr/>
          <a:lstStyle/>
          <a:p>
            <a:r>
              <a:rPr lang="en-IE" dirty="0"/>
              <a:t>01</a:t>
            </a:r>
          </a:p>
        </p:txBody>
      </p:sp>
      <p:pic>
        <p:nvPicPr>
          <p:cNvPr id="6" name="Picture Placeholder 5">
            <a:extLst>
              <a:ext uri="{FF2B5EF4-FFF2-40B4-BE49-F238E27FC236}">
                <a16:creationId xmlns:a16="http://schemas.microsoft.com/office/drawing/2014/main" id="{3A61A2CE-F064-E814-48EE-F024F9D41B1F}"/>
              </a:ext>
            </a:extLst>
          </p:cNvPr>
          <p:cNvPicPr>
            <a:picLocks noGrp="1" noChangeAspect="1"/>
          </p:cNvPicPr>
          <p:nvPr>
            <p:ph type="pic" sz="quarter" idx="19"/>
          </p:nvPr>
        </p:nvPicPr>
        <p:blipFill>
          <a:blip r:embed="rId2"/>
          <a:srcRect t="26847" b="26847"/>
          <a:stretch>
            <a:fillRect/>
          </a:stretch>
        </p:blipFill>
        <p:spPr/>
      </p:pic>
    </p:spTree>
    <p:extLst>
      <p:ext uri="{BB962C8B-B14F-4D97-AF65-F5344CB8AC3E}">
        <p14:creationId xmlns:p14="http://schemas.microsoft.com/office/powerpoint/2010/main" val="11624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44EAE4-6B04-9749-D218-6A9324D1705B}"/>
              </a:ext>
            </a:extLst>
          </p:cNvPr>
          <p:cNvSpPr>
            <a:spLocks noGrp="1"/>
          </p:cNvSpPr>
          <p:nvPr>
            <p:ph type="body" sz="quarter" idx="16"/>
          </p:nvPr>
        </p:nvSpPr>
        <p:spPr>
          <a:xfrm>
            <a:off x="774803" y="210600"/>
            <a:ext cx="10614687" cy="803654"/>
          </a:xfrm>
        </p:spPr>
        <p:txBody>
          <a:bodyPr/>
          <a:lstStyle/>
          <a:p>
            <a:r>
              <a:rPr lang="en-US" dirty="0">
                <a:solidFill>
                  <a:srgbClr val="E96751"/>
                </a:solidFill>
              </a:rPr>
              <a:t>Gergo comune nel mondo dei finanziamenti, spiegato in modo semplice</a:t>
            </a:r>
            <a:endParaRPr lang="en-IE" dirty="0">
              <a:solidFill>
                <a:srgbClr val="E96751"/>
              </a:solidFill>
            </a:endParaRPr>
          </a:p>
        </p:txBody>
      </p:sp>
      <p:graphicFrame>
        <p:nvGraphicFramePr>
          <p:cNvPr id="9" name="Table 8">
            <a:extLst>
              <a:ext uri="{FF2B5EF4-FFF2-40B4-BE49-F238E27FC236}">
                <a16:creationId xmlns:a16="http://schemas.microsoft.com/office/drawing/2014/main" id="{F6C2B775-0F60-13A9-B707-F823E5775225}"/>
              </a:ext>
            </a:extLst>
          </p:cNvPr>
          <p:cNvGraphicFramePr>
            <a:graphicFrameLocks noGrp="1"/>
          </p:cNvGraphicFramePr>
          <p:nvPr>
            <p:extLst>
              <p:ext uri="{D42A27DB-BD31-4B8C-83A1-F6EECF244321}">
                <p14:modId xmlns:p14="http://schemas.microsoft.com/office/powerpoint/2010/main" val="1744647646"/>
              </p:ext>
            </p:extLst>
          </p:nvPr>
        </p:nvGraphicFramePr>
        <p:xfrm>
          <a:off x="873890" y="747554"/>
          <a:ext cx="10515600" cy="7132320"/>
        </p:xfrm>
        <a:graphic>
          <a:graphicData uri="http://schemas.openxmlformats.org/drawingml/2006/table">
            <a:tbl>
              <a:tblPr/>
              <a:tblGrid>
                <a:gridCol w="2116960">
                  <a:extLst>
                    <a:ext uri="{9D8B030D-6E8A-4147-A177-3AD203B41FA5}">
                      <a16:colId xmlns:a16="http://schemas.microsoft.com/office/drawing/2014/main" val="212161901"/>
                    </a:ext>
                  </a:extLst>
                </a:gridCol>
                <a:gridCol w="8398640">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Cosa significa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IE" sz="2000" b="1" dirty="0">
                          <a:solidFill>
                            <a:srgbClr val="494949"/>
                          </a:solidFill>
                        </a:rPr>
                        <a:t>Sovvenzione</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Finanziamento gratuito (senza obbligo di rimborso) – solitamente soggetto a regole e obblighi di rendicontazione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2664438"/>
                  </a:ext>
                </a:extLst>
              </a:tr>
              <a:tr h="0">
                <a:tc>
                  <a:txBody>
                    <a:bodyPr/>
                    <a:lstStyle/>
                    <a:p>
                      <a:r>
                        <a:rPr lang="en-IE" sz="2000" b="1" dirty="0">
                          <a:solidFill>
                            <a:srgbClr val="494949"/>
                          </a:solidFill>
                        </a:rPr>
                        <a:t>Prestito</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Denaro preso in prestito da rimborsare mensilmente con gli interessi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650527"/>
                  </a:ext>
                </a:extLst>
              </a:tr>
              <a:tr h="0">
                <a:tc>
                  <a:txBody>
                    <a:bodyPr/>
                    <a:lstStyle/>
                    <a:p>
                      <a:r>
                        <a:rPr lang="en-IE" sz="2000" b="1">
                          <a:solidFill>
                            <a:srgbClr val="494949"/>
                          </a:solidFill>
                        </a:rPr>
                        <a:t>Cofinanziamento</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È necessario coprire parte dei costi (ad esempio il 30-50% del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967121"/>
                  </a:ext>
                </a:extLst>
              </a:tr>
              <a:tr h="0">
                <a:tc>
                  <a:txBody>
                    <a:bodyPr/>
                    <a:lstStyle/>
                    <a:p>
                      <a:r>
                        <a:rPr lang="en-IE" sz="2000" b="1">
                          <a:solidFill>
                            <a:srgbClr val="494949"/>
                          </a:solidFill>
                        </a:rPr>
                        <a:t>Finanziamento a fasi</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Denaro versato in più fasi (progettazione &gt; costruzione &gt; consegna)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138467"/>
                  </a:ext>
                </a:extLst>
              </a:tr>
              <a:tr h="0">
                <a:tc>
                  <a:txBody>
                    <a:bodyPr/>
                    <a:lstStyle/>
                    <a:p>
                      <a:r>
                        <a:rPr lang="en-IE" sz="2000" b="1">
                          <a:solidFill>
                            <a:srgbClr val="494949"/>
                          </a:solidFill>
                        </a:rPr>
                        <a:t>Investimento d'impatto</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Investitori privati che sostengono imprese verdi/sociali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297463"/>
                  </a:ext>
                </a:extLst>
              </a:tr>
              <a:tr h="0">
                <a:tc>
                  <a:txBody>
                    <a:bodyPr/>
                    <a:lstStyle/>
                    <a:p>
                      <a:r>
                        <a:rPr lang="en-IE" sz="2000" b="1" dirty="0">
                          <a:solidFill>
                            <a:srgbClr val="494949"/>
                          </a:solidFill>
                        </a:rPr>
                        <a:t>Pitch Deck</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Una breve presentazione visiva della tua idea per investitori o sovvenzioni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584278"/>
                  </a:ext>
                </a:extLst>
              </a:tr>
              <a:tr h="0">
                <a:tc>
                  <a:txBody>
                    <a:bodyPr/>
                    <a:lstStyle/>
                    <a:p>
                      <a:r>
                        <a:rPr lang="en-IE" sz="2000" b="1" dirty="0">
                          <a:solidFill>
                            <a:srgbClr val="494949"/>
                          </a:solidFill>
                        </a:rPr>
                        <a:t>Bando di finanziamento</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Un'opportunità specifica per richiedere una sovvenzione (con scadenza e criteri)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829334"/>
                  </a:ext>
                </a:extLst>
              </a:tr>
              <a:tr h="0">
                <a:tc>
                  <a:txBody>
                    <a:bodyPr/>
                    <a:lstStyle/>
                    <a:p>
                      <a:r>
                        <a:rPr lang="en-US" sz="2000" b="1" dirty="0">
                          <a:solidFill>
                            <a:srgbClr val="494949"/>
                          </a:solidFill>
                        </a:rPr>
                        <a:t>Risparmi personali</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I tuoi soldi. Ottimi per avviare attività su piccola scala, ma potrebbero non essere sufficienti da soli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600924"/>
                  </a:ext>
                </a:extLst>
              </a:tr>
              <a:tr h="0">
                <a:tc>
                  <a:txBody>
                    <a:bodyPr/>
                    <a:lstStyle/>
                    <a:p>
                      <a:r>
                        <a:rPr lang="en-US" sz="2000" b="1" dirty="0">
                          <a:solidFill>
                            <a:srgbClr val="494949"/>
                          </a:solidFill>
                        </a:rPr>
                        <a:t>Microprestiti</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Piccoli prestiti (spesso da 5.000 a 25.000 euro) per imprenditori in fase iniziale, disponibili attraverso programmi nazionali (ad esempio Microfinance Ireland, Slovenski </a:t>
                      </a:r>
                      <a:r>
                        <a:rPr lang="en-US" sz="2000" dirty="0" err="1">
                          <a:solidFill>
                            <a:srgbClr val="494949"/>
                          </a:solidFill>
                        </a:rPr>
                        <a:t>Podjetniški Sklad</a:t>
                      </a:r>
                      <a:r>
                        <a:rPr lang="en-US"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372071"/>
                  </a:ext>
                </a:extLst>
              </a:tr>
              <a:tr h="0">
                <a:tc>
                  <a:txBody>
                    <a:bodyPr/>
                    <a:lstStyle/>
                    <a:p>
                      <a:r>
                        <a:rPr lang="en-US" sz="2000" b="1" dirty="0">
                          <a:solidFill>
                            <a:srgbClr val="494949"/>
                          </a:solidFill>
                        </a:rPr>
                        <a:t>Sovvenzioni pubbliche</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Fondi non rimborsabili provenienti da programmi sostenuti dall'UE come LEADER (Irlanda, Slovenia, Italia), PSR (Italia) o fondi per l'innovazione verde (Paesi Bassi).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869110"/>
                  </a:ext>
                </a:extLst>
              </a:tr>
            </a:tbl>
          </a:graphicData>
        </a:graphic>
      </p:graphicFrame>
    </p:spTree>
    <p:extLst>
      <p:ext uri="{BB962C8B-B14F-4D97-AF65-F5344CB8AC3E}">
        <p14:creationId xmlns:p14="http://schemas.microsoft.com/office/powerpoint/2010/main" val="12523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380B-5EAE-75F2-8636-4E1704EC51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8B5C12-19F5-6DE3-5F05-EC4704B7ECCF}"/>
              </a:ext>
            </a:extLst>
          </p:cNvPr>
          <p:cNvSpPr>
            <a:spLocks noGrp="1"/>
          </p:cNvSpPr>
          <p:nvPr>
            <p:ph type="body" sz="quarter" idx="16"/>
          </p:nvPr>
        </p:nvSpPr>
        <p:spPr>
          <a:xfrm>
            <a:off x="774803" y="210600"/>
            <a:ext cx="10614687" cy="803654"/>
          </a:xfrm>
        </p:spPr>
        <p:txBody>
          <a:bodyPr/>
          <a:lstStyle/>
          <a:p>
            <a:r>
              <a:rPr lang="en-US" dirty="0">
                <a:solidFill>
                  <a:srgbClr val="E96751"/>
                </a:solidFill>
              </a:rPr>
              <a:t>Gergo comune nel mondo dei finanziamenti, spiegato in modo semplice</a:t>
            </a:r>
            <a:endParaRPr lang="en-IE" dirty="0">
              <a:solidFill>
                <a:srgbClr val="E96751"/>
              </a:solidFill>
            </a:endParaRPr>
          </a:p>
        </p:txBody>
      </p:sp>
      <p:graphicFrame>
        <p:nvGraphicFramePr>
          <p:cNvPr id="9" name="Table 8">
            <a:extLst>
              <a:ext uri="{FF2B5EF4-FFF2-40B4-BE49-F238E27FC236}">
                <a16:creationId xmlns:a16="http://schemas.microsoft.com/office/drawing/2014/main" id="{AA58C107-E92F-57BB-C81F-9DE53F193799}"/>
              </a:ext>
            </a:extLst>
          </p:cNvPr>
          <p:cNvGraphicFramePr>
            <a:graphicFrameLocks noGrp="1"/>
          </p:cNvGraphicFramePr>
          <p:nvPr>
            <p:extLst>
              <p:ext uri="{D42A27DB-BD31-4B8C-83A1-F6EECF244321}">
                <p14:modId xmlns:p14="http://schemas.microsoft.com/office/powerpoint/2010/main" val="1463534851"/>
              </p:ext>
            </p:extLst>
          </p:nvPr>
        </p:nvGraphicFramePr>
        <p:xfrm>
          <a:off x="873890" y="747554"/>
          <a:ext cx="10515600" cy="2834640"/>
        </p:xfrm>
        <a:graphic>
          <a:graphicData uri="http://schemas.openxmlformats.org/drawingml/2006/table">
            <a:tbl>
              <a:tblPr/>
              <a:tblGrid>
                <a:gridCol w="2888485">
                  <a:extLst>
                    <a:ext uri="{9D8B030D-6E8A-4147-A177-3AD203B41FA5}">
                      <a16:colId xmlns:a16="http://schemas.microsoft.com/office/drawing/2014/main" val="212161901"/>
                    </a:ext>
                  </a:extLst>
                </a:gridCol>
                <a:gridCol w="7627115">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Cosa significa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US" sz="2000" b="1" dirty="0">
                          <a:solidFill>
                            <a:srgbClr val="494949"/>
                          </a:solidFill>
                        </a:rPr>
                        <a:t>Programmi di investimento nel turismo</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Offerti da agenzie turistiche nazionali come Fáilte Ireland o SPIRIT Slovenia.</a:t>
                      </a:r>
                    </a:p>
                    <a:p>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34702"/>
                  </a:ext>
                </a:extLst>
              </a:tr>
              <a:tr h="0">
                <a:tc>
                  <a:txBody>
                    <a:bodyPr/>
                    <a:lstStyle/>
                    <a:p>
                      <a:r>
                        <a:rPr lang="en-US" sz="2000" b="1" dirty="0">
                          <a:solidFill>
                            <a:srgbClr val="494949"/>
                          </a:solidFill>
                        </a:rPr>
                        <a:t>Investitori etici o green</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Persone fisiche o fondi che sostengono progetti socialmente e ambientalmente responsabili.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460163"/>
                  </a:ext>
                </a:extLst>
              </a:tr>
              <a:tr h="0">
                <a:tc>
                  <a:txBody>
                    <a:bodyPr/>
                    <a:lstStyle/>
                    <a:p>
                      <a:r>
                        <a:rPr lang="en-US" sz="2000" b="1" dirty="0">
                          <a:solidFill>
                            <a:srgbClr val="494949"/>
                          </a:solidFill>
                        </a:rPr>
                        <a:t>Crowdfunding</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Piattaforme dove puoi raccogliere piccoli contributi da tanti sostenitori, spesso in cambio di vantaggi o prenotazioni anticipate.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960717"/>
                  </a:ext>
                </a:extLst>
              </a:tr>
            </a:tbl>
          </a:graphicData>
        </a:graphic>
      </p:graphicFrame>
    </p:spTree>
    <p:extLst>
      <p:ext uri="{BB962C8B-B14F-4D97-AF65-F5344CB8AC3E}">
        <p14:creationId xmlns:p14="http://schemas.microsoft.com/office/powerpoint/2010/main" val="291918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C68B-A275-9862-6AC1-4164D28221E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4FEB60-DFAA-23E5-6CC8-C86FB7CE558B}"/>
              </a:ext>
            </a:extLst>
          </p:cNvPr>
          <p:cNvSpPr>
            <a:spLocks noGrp="1"/>
          </p:cNvSpPr>
          <p:nvPr>
            <p:ph type="body" sz="quarter" idx="18"/>
          </p:nvPr>
        </p:nvSpPr>
        <p:spPr>
          <a:xfrm>
            <a:off x="639320" y="3392026"/>
            <a:ext cx="2927720" cy="1049221"/>
          </a:xfrm>
        </p:spPr>
        <p:txBody>
          <a:bodyPr/>
          <a:lstStyle/>
          <a:p>
            <a:pPr algn="ctr">
              <a:lnSpc>
                <a:spcPct val="100000"/>
              </a:lnSpc>
            </a:pPr>
            <a:r>
              <a:rPr lang="en-IE" dirty="0"/>
              <a:t>Capitale personale e/o risparmi</a:t>
            </a:r>
          </a:p>
        </p:txBody>
      </p:sp>
      <p:pic>
        <p:nvPicPr>
          <p:cNvPr id="6" name="Picture Placeholder 5" descr="A person putting money in a purse&#10;&#10;AI-generated content may be incorrect.">
            <a:extLst>
              <a:ext uri="{FF2B5EF4-FFF2-40B4-BE49-F238E27FC236}">
                <a16:creationId xmlns:a16="http://schemas.microsoft.com/office/drawing/2014/main" id="{6E780C65-F0CE-1F2C-206F-B6ED7E09E43C}"/>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08B1E20D-E9B8-B271-31EE-3611EF4109A5}"/>
              </a:ext>
            </a:extLst>
          </p:cNvPr>
          <p:cNvSpPr>
            <a:spLocks noGrp="1"/>
          </p:cNvSpPr>
          <p:nvPr>
            <p:ph type="body" sz="quarter" idx="21"/>
          </p:nvPr>
        </p:nvSpPr>
        <p:spPr>
          <a:xfrm>
            <a:off x="5276850" y="170755"/>
            <a:ext cx="6428850" cy="3499183"/>
          </a:xfrm>
        </p:spPr>
        <p:txBody>
          <a:bodyPr/>
          <a:lstStyle/>
          <a:p>
            <a:pPr>
              <a:spcAft>
                <a:spcPts val="600"/>
              </a:spcAft>
            </a:pPr>
            <a:r>
              <a:rPr lang="en-US" sz="2400" dirty="0"/>
              <a:t>Il lancio di strutture ricettive turistiche innovative richiede spesso la raccolta di finanziamenti da più fonti. Questa sezione offre una panoramica delle opzioni di finanziamento, dall'autofinanziamento al finanziamento misto:</a:t>
            </a:r>
          </a:p>
          <a:p>
            <a:pPr>
              <a:spcAft>
                <a:spcPts val="600"/>
              </a:spcAft>
            </a:pPr>
            <a:endParaRPr lang="en-US" sz="2400" dirty="0"/>
          </a:p>
          <a:p>
            <a:pPr>
              <a:spcAft>
                <a:spcPts val="600"/>
              </a:spcAft>
            </a:pPr>
            <a:r>
              <a:rPr lang="en-US" sz="2400" b="1" dirty="0">
                <a:solidFill>
                  <a:srgbClr val="459597"/>
                </a:solidFill>
              </a:rPr>
              <a:t>Capitale personale: </a:t>
            </a:r>
            <a:r>
              <a:rPr lang="en-US" sz="2400" dirty="0"/>
              <a:t>molti piccoli imprenditori iniziano con i propri risparmi o il proprio capitale come fonte primaria di finanziamento. Quasi tutti i proprietari investono parte dei propri risparmi. Che si tratti di denaro risparmiato, preso in prestito da amici o familiari, o investito da un pacchetto di licenziamento o dal prelievo della pensione, il capitale personale offre </a:t>
            </a:r>
            <a:r>
              <a:rPr lang="en-US" sz="2400" b="1" dirty="0"/>
              <a:t>il controllo completo </a:t>
            </a:r>
            <a:r>
              <a:rPr lang="en-US" sz="2400" dirty="0"/>
              <a:t>e </a:t>
            </a:r>
            <a:r>
              <a:rPr lang="en-US" sz="2400" b="1" dirty="0"/>
              <a:t>nessun debito</a:t>
            </a:r>
            <a:r>
              <a:rPr lang="en-US" sz="2400" dirty="0"/>
              <a:t>.</a:t>
            </a:r>
          </a:p>
          <a:p>
            <a:pPr>
              <a:spcAft>
                <a:spcPts val="600"/>
              </a:spcAft>
            </a:pPr>
            <a:endParaRPr lang="en-IE" sz="2100" dirty="0"/>
          </a:p>
        </p:txBody>
      </p:sp>
      <p:sp>
        <p:nvSpPr>
          <p:cNvPr id="2" name="Text Placeholder 6">
            <a:extLst>
              <a:ext uri="{FF2B5EF4-FFF2-40B4-BE49-F238E27FC236}">
                <a16:creationId xmlns:a16="http://schemas.microsoft.com/office/drawing/2014/main" id="{734DE1F2-21AE-FF11-1F72-76B38FD142B5}"/>
              </a:ext>
            </a:extLst>
          </p:cNvPr>
          <p:cNvSpPr txBox="1">
            <a:spLocks/>
          </p:cNvSpPr>
          <p:nvPr/>
        </p:nvSpPr>
        <p:spPr>
          <a:xfrm>
            <a:off x="716665" y="2075867"/>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dirty="0"/>
              <a:t>Opzioni di finanziamento e finanziamento</a:t>
            </a:r>
          </a:p>
        </p:txBody>
      </p:sp>
      <p:grpSp>
        <p:nvGrpSpPr>
          <p:cNvPr id="9" name="Group 8">
            <a:extLst>
              <a:ext uri="{FF2B5EF4-FFF2-40B4-BE49-F238E27FC236}">
                <a16:creationId xmlns:a16="http://schemas.microsoft.com/office/drawing/2014/main" id="{5472D954-55C0-B2C8-7ADD-2715C75AF270}"/>
              </a:ext>
            </a:extLst>
          </p:cNvPr>
          <p:cNvGrpSpPr/>
          <p:nvPr/>
        </p:nvGrpSpPr>
        <p:grpSpPr>
          <a:xfrm>
            <a:off x="4479505" y="2320366"/>
            <a:ext cx="720000" cy="800041"/>
            <a:chOff x="1016000" y="1024973"/>
            <a:chExt cx="1016000" cy="1128947"/>
          </a:xfrm>
        </p:grpSpPr>
        <p:sp>
          <p:nvSpPr>
            <p:cNvPr id="10" name="Oval 9">
              <a:extLst>
                <a:ext uri="{FF2B5EF4-FFF2-40B4-BE49-F238E27FC236}">
                  <a16:creationId xmlns:a16="http://schemas.microsoft.com/office/drawing/2014/main" id="{85BC2BC7-4586-591D-E096-DCD3E0E091A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6B3F325-D167-AEFE-B335-4F886CCFBCCA}"/>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5" name="TextBox 4">
            <a:extLst>
              <a:ext uri="{FF2B5EF4-FFF2-40B4-BE49-F238E27FC236}">
                <a16:creationId xmlns:a16="http://schemas.microsoft.com/office/drawing/2014/main" id="{8C4FABD2-8D99-CB12-6D8B-A79138E8118C}"/>
              </a:ext>
            </a:extLst>
          </p:cNvPr>
          <p:cNvSpPr txBox="1"/>
          <p:nvPr/>
        </p:nvSpPr>
        <p:spPr>
          <a:xfrm>
            <a:off x="505788" y="5226784"/>
            <a:ext cx="3721929" cy="1631216"/>
          </a:xfrm>
          <a:prstGeom prst="rect">
            <a:avLst/>
          </a:prstGeom>
          <a:noFill/>
        </p:spPr>
        <p:txBody>
          <a:bodyPr wrap="square">
            <a:spAutoFit/>
          </a:bodyPr>
          <a:lstStyle/>
          <a:p>
            <a:r>
              <a:rPr lang="en-US" sz="2000" b="1" dirty="0">
                <a:solidFill>
                  <a:srgbClr val="E96751"/>
                </a:solidFill>
              </a:rPr>
              <a:t>Nota: </a:t>
            </a:r>
            <a:r>
              <a:rPr lang="en-US" sz="2000" dirty="0">
                <a:solidFill>
                  <a:srgbClr val="494949"/>
                </a:solidFill>
              </a:rPr>
              <a:t>per progetti più grandi o più rischiosi, i fondi personali sono spesso combinati con </a:t>
            </a:r>
            <a:r>
              <a:rPr lang="en-US" sz="2000" b="1" dirty="0">
                <a:solidFill>
                  <a:srgbClr val="494949"/>
                </a:solidFill>
              </a:rPr>
              <a:t>sovvenzioni, microprestiti </a:t>
            </a:r>
            <a:r>
              <a:rPr lang="en-US" sz="2000" dirty="0">
                <a:solidFill>
                  <a:srgbClr val="494949"/>
                </a:solidFill>
              </a:rPr>
              <a:t>o </a:t>
            </a:r>
            <a:r>
              <a:rPr lang="en-US" sz="2000" b="1" dirty="0">
                <a:solidFill>
                  <a:srgbClr val="494949"/>
                </a:solidFill>
              </a:rPr>
              <a:t>crowdfunding</a:t>
            </a:r>
            <a:r>
              <a:rPr lang="en-US" sz="2000" dirty="0">
                <a:solidFill>
                  <a:srgbClr val="494949"/>
                </a:solidFill>
              </a:rPr>
              <a:t>.</a:t>
            </a:r>
          </a:p>
        </p:txBody>
      </p:sp>
    </p:spTree>
    <p:extLst>
      <p:ext uri="{BB962C8B-B14F-4D97-AF65-F5344CB8AC3E}">
        <p14:creationId xmlns:p14="http://schemas.microsoft.com/office/powerpoint/2010/main" val="18133586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D0732B-F808-4D52-914C-E6B7C08BFB2B}"/>
</file>

<file path=customXml/itemProps2.xml><?xml version="1.0" encoding="utf-8"?>
<ds:datastoreItem xmlns:ds="http://schemas.openxmlformats.org/officeDocument/2006/customXml" ds:itemID="{B6714040-EE9A-4045-B477-E71AF0790428}"/>
</file>

<file path=customXml/itemProps3.xml><?xml version="1.0" encoding="utf-8"?>
<ds:datastoreItem xmlns:ds="http://schemas.openxmlformats.org/officeDocument/2006/customXml" ds:itemID="{B7333ED3-B7F4-4AA4-8ABD-CE8890F4356C}"/>
</file>

<file path=docProps/app.xml><?xml version="1.0" encoding="utf-8"?>
<Properties xmlns="http://schemas.openxmlformats.org/officeDocument/2006/extended-properties" xmlns:vt="http://schemas.openxmlformats.org/officeDocument/2006/docPropsVTypes">
  <Template/>
  <TotalTime>88</TotalTime>
  <Words>4313</Words>
  <Application>Microsoft Macintosh PowerPoint</Application>
  <PresentationFormat>Widescreen</PresentationFormat>
  <Paragraphs>294</Paragraphs>
  <Slides>37</Slides>
  <Notes>12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37</vt:i4>
      </vt:variant>
    </vt:vector>
  </HeadingPairs>
  <TitlesOfParts>
    <vt:vector size="46" baseType="lpstr">
      <vt:lpstr>Aptos</vt:lpstr>
      <vt:lpstr>Arial</vt:lpstr>
      <vt:lpstr>Calibri</vt:lpstr>
      <vt:lpstr>Google Sans</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docId:A4C965DE83F994DA4ACA5FFEC437DC84</cp:keywords>
  <cp:lastModifiedBy>Manuel Guarita</cp:lastModifiedBy>
  <cp:revision>570</cp:revision>
  <dcterms:created xsi:type="dcterms:W3CDTF">2020-10-14T13:32:04Z</dcterms:created>
  <dcterms:modified xsi:type="dcterms:W3CDTF">2026-02-06T18:11:50Z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