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1.xml" ContentType="application/vnd.openxmlformats-officedocument.presentationml.slide+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Masters/slideMaster1.xml" ContentType="application/vnd.openxmlformats-officedocument.presentationml.slideMaster+xml"/>
  <Override PartName="/ppt/slideLayouts/slideLayout43.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61"/>
  </p:notesMasterIdLst>
  <p:handoutMasterIdLst>
    <p:handoutMasterId r:id="rId62"/>
  </p:handoutMasterIdLst>
  <p:sldIdLst>
    <p:sldId id="7764" r:id="rId2"/>
    <p:sldId id="7711" r:id="rId3"/>
    <p:sldId id="7709" r:id="rId4"/>
    <p:sldId id="7060" r:id="rId5"/>
    <p:sldId id="7086" r:id="rId6"/>
    <p:sldId id="6775" r:id="rId7"/>
    <p:sldId id="7765" r:id="rId8"/>
    <p:sldId id="6776" r:id="rId9"/>
    <p:sldId id="6777" r:id="rId10"/>
    <p:sldId id="6779" r:id="rId11"/>
    <p:sldId id="6778" r:id="rId12"/>
    <p:sldId id="6780" r:id="rId13"/>
    <p:sldId id="6988" r:id="rId14"/>
    <p:sldId id="4338" r:id="rId15"/>
    <p:sldId id="7061" r:id="rId16"/>
    <p:sldId id="7000" r:id="rId17"/>
    <p:sldId id="6782" r:id="rId18"/>
    <p:sldId id="7766" r:id="rId19"/>
    <p:sldId id="6783" r:id="rId20"/>
    <p:sldId id="6785" r:id="rId21"/>
    <p:sldId id="6790" r:id="rId22"/>
    <p:sldId id="7767" r:id="rId23"/>
    <p:sldId id="6784" r:id="rId24"/>
    <p:sldId id="7768" r:id="rId25"/>
    <p:sldId id="6789" r:id="rId26"/>
    <p:sldId id="7769" r:id="rId27"/>
    <p:sldId id="6793" r:id="rId28"/>
    <p:sldId id="6794" r:id="rId29"/>
    <p:sldId id="6796" r:id="rId30"/>
    <p:sldId id="6788" r:id="rId31"/>
    <p:sldId id="6797" r:id="rId32"/>
    <p:sldId id="6801" r:id="rId33"/>
    <p:sldId id="6803" r:id="rId34"/>
    <p:sldId id="6805" r:id="rId35"/>
    <p:sldId id="6798" r:id="rId36"/>
    <p:sldId id="4341" r:id="rId37"/>
    <p:sldId id="7073" r:id="rId38"/>
    <p:sldId id="7002" r:id="rId39"/>
    <p:sldId id="7004" r:id="rId40"/>
    <p:sldId id="7005" r:id="rId41"/>
    <p:sldId id="6428" r:id="rId42"/>
    <p:sldId id="7079" r:id="rId43"/>
    <p:sldId id="7080" r:id="rId44"/>
    <p:sldId id="7081" r:id="rId45"/>
    <p:sldId id="6429" r:id="rId46"/>
    <p:sldId id="6752" r:id="rId47"/>
    <p:sldId id="7074" r:id="rId48"/>
    <p:sldId id="7076" r:id="rId49"/>
    <p:sldId id="7077" r:id="rId50"/>
    <p:sldId id="6442" r:id="rId51"/>
    <p:sldId id="7078" r:id="rId52"/>
    <p:sldId id="6439" r:id="rId53"/>
    <p:sldId id="6435" r:id="rId54"/>
    <p:sldId id="7082" r:id="rId55"/>
    <p:sldId id="7083" r:id="rId56"/>
    <p:sldId id="6433" r:id="rId57"/>
    <p:sldId id="6436" r:id="rId58"/>
    <p:sldId id="4340" r:id="rId59"/>
    <p:sldId id="7702"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6751"/>
    <a:srgbClr val="EC7C69"/>
    <a:srgbClr val="494949"/>
    <a:srgbClr val="459597"/>
    <a:srgbClr val="5A5A5A"/>
    <a:srgbClr val="3B7F81"/>
    <a:srgbClr val="00B0F0"/>
    <a:srgbClr val="B8DDDE"/>
    <a:srgbClr val="93CCCD"/>
    <a:srgbClr val="FBA6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669" autoAdjust="0"/>
    <p:restoredTop sz="95082"/>
  </p:normalViewPr>
  <p:slideViewPr>
    <p:cSldViewPr snapToGrid="0" snapToObjects="1">
      <p:cViewPr varScale="1">
        <p:scale>
          <a:sx n="96" d="100"/>
          <a:sy n="96" d="100"/>
        </p:scale>
        <p:origin x="168" y="8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presProps" Target="presProps.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69"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06/02/2026</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‹N›</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Freeform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Freeform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Freeform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92523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589569" y="-1017807"/>
            <a:ext cx="40097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Freeform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223593"/>
            <a:ext cx="6560312" cy="3473075"/>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92523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7289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4170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99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Freeform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27130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Freeform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043783" y="-295306"/>
            <a:ext cx="3462496"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34852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Freeform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Freeform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Freeform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Freeform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Freeform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Freeform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E5BEAC"/>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23448497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Tree>
    <p:extLst>
      <p:ext uri="{BB962C8B-B14F-4D97-AF65-F5344CB8AC3E}">
        <p14:creationId xmlns:p14="http://schemas.microsoft.com/office/powerpoint/2010/main" val="26186152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Freeform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Freeform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Freeform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2" name="Text Placeholder 32">
            <a:extLst>
              <a:ext uri="{FF2B5EF4-FFF2-40B4-BE49-F238E27FC236}">
                <a16:creationId xmlns:a16="http://schemas.microsoft.com/office/drawing/2014/main" id="{C410C645-D626-87F4-8CC0-65D6BDAE2D8F}"/>
              </a:ext>
            </a:extLst>
          </p:cNvPr>
          <p:cNvSpPr>
            <a:spLocks noGrp="1"/>
          </p:cNvSpPr>
          <p:nvPr>
            <p:ph type="body" sz="quarter" idx="20" hasCustomPrompt="1"/>
          </p:nvPr>
        </p:nvSpPr>
        <p:spPr>
          <a:xfrm>
            <a:off x="1219970" y="3850654"/>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 name="Text Placeholder 32">
            <a:extLst>
              <a:ext uri="{FF2B5EF4-FFF2-40B4-BE49-F238E27FC236}">
                <a16:creationId xmlns:a16="http://schemas.microsoft.com/office/drawing/2014/main" id="{E2F9FBC8-7F91-9E71-4445-B5EDFDF68FFD}"/>
              </a:ext>
            </a:extLst>
          </p:cNvPr>
          <p:cNvSpPr>
            <a:spLocks noGrp="1"/>
          </p:cNvSpPr>
          <p:nvPr>
            <p:ph type="body" sz="quarter" idx="82" hasCustomPrompt="1"/>
          </p:nvPr>
        </p:nvSpPr>
        <p:spPr>
          <a:xfrm>
            <a:off x="4484440" y="1440781"/>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5" name="Text Placeholder 32">
            <a:extLst>
              <a:ext uri="{FF2B5EF4-FFF2-40B4-BE49-F238E27FC236}">
                <a16:creationId xmlns:a16="http://schemas.microsoft.com/office/drawing/2014/main" id="{BCF2FF0C-8872-6C2B-C3FE-B9905DE086FE}"/>
              </a:ext>
            </a:extLst>
          </p:cNvPr>
          <p:cNvSpPr>
            <a:spLocks noGrp="1"/>
          </p:cNvSpPr>
          <p:nvPr>
            <p:ph type="body" sz="quarter" idx="83" hasCustomPrompt="1"/>
          </p:nvPr>
        </p:nvSpPr>
        <p:spPr>
          <a:xfrm>
            <a:off x="7657348" y="3834123"/>
            <a:ext cx="1748911" cy="243728"/>
          </a:xfrm>
          <a:prstGeom prst="rect">
            <a:avLst/>
          </a:prstGeom>
        </p:spPr>
        <p:txBody>
          <a:bodyPr anchor="ctr">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Tree>
    <p:extLst>
      <p:ext uri="{BB962C8B-B14F-4D97-AF65-F5344CB8AC3E}">
        <p14:creationId xmlns:p14="http://schemas.microsoft.com/office/powerpoint/2010/main" val="4071358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9103484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0" y="748832"/>
            <a:ext cx="6662885" cy="6109168"/>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618549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2A158"/>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22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4158826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Freeform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Freeform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8077"/>
            <a:ext cx="6185499" cy="6677827"/>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459597"/>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 name="Straight Connector 1">
            <a:extLst>
              <a:ext uri="{FF2B5EF4-FFF2-40B4-BE49-F238E27FC236}">
                <a16:creationId xmlns:a16="http://schemas.microsoft.com/office/drawing/2014/main" id="{42D92AE2-8DEA-3406-410E-6A20238C8164}"/>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AF2699A1-72FA-36D5-CDD9-C238F0EA850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4" name="Rectangle 3">
            <a:extLst>
              <a:ext uri="{FF2B5EF4-FFF2-40B4-BE49-F238E27FC236}">
                <a16:creationId xmlns:a16="http://schemas.microsoft.com/office/drawing/2014/main" id="{B4691F02-C785-F6D2-6DC2-78AFD51F5263}"/>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FDCA16B-9827-9A66-FECE-DFC1AFFDE0BE}"/>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9F52FBD6-8606-40F6-2E96-013C15645002}"/>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‹N›</a:t>
            </a:fld>
            <a:endParaRPr lang="fr-CA" dirty="0"/>
          </a:p>
        </p:txBody>
      </p:sp>
      <p:sp>
        <p:nvSpPr>
          <p:cNvPr id="5" name="Rectangle 4">
            <a:extLst>
              <a:ext uri="{FF2B5EF4-FFF2-40B4-BE49-F238E27FC236}">
                <a16:creationId xmlns:a16="http://schemas.microsoft.com/office/drawing/2014/main" id="{FC10B21F-5F4D-48B2-BCDC-B559A07215EF}"/>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923"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24" r:id="rId24"/>
    <p:sldLayoutId id="2147483907" r:id="rId25"/>
    <p:sldLayoutId id="2147483878" r:id="rId26"/>
    <p:sldLayoutId id="2147483915" r:id="rId27"/>
    <p:sldLayoutId id="2147483891" r:id="rId28"/>
    <p:sldLayoutId id="2147483925" r:id="rId29"/>
    <p:sldLayoutId id="2147483922" r:id="rId30"/>
    <p:sldLayoutId id="2147483921" r:id="rId31"/>
    <p:sldLayoutId id="2147483894" r:id="rId32"/>
    <p:sldLayoutId id="2147483916" r:id="rId33"/>
    <p:sldLayoutId id="2147483893" r:id="rId34"/>
    <p:sldLayoutId id="2147483895" r:id="rId35"/>
    <p:sldLayoutId id="2147483896" r:id="rId36"/>
    <p:sldLayoutId id="2147483900" r:id="rId37"/>
    <p:sldLayoutId id="2147483901" r:id="rId38"/>
    <p:sldLayoutId id="2147483902" r:id="rId39"/>
    <p:sldLayoutId id="2147483903" r:id="rId40"/>
    <p:sldLayoutId id="2147483904" r:id="rId41"/>
    <p:sldLayoutId id="2147483853" r:id="rId42"/>
    <p:sldLayoutId id="2147483909" r:id="rId43"/>
    <p:sldLayoutId id="2147483912" r:id="rId44"/>
    <p:sldLayoutId id="2147483910" r:id="rId45"/>
    <p:sldLayoutId id="2147483928" r:id="rId46"/>
    <p:sldLayoutId id="2147483930" r:id="rId47"/>
    <p:sldLayoutId id="2147483931"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www.slovenia-green.si/magazine/top-10-sustainable-tourism-practices-from-slovenia-in-2024/" TargetMode="External"/><Relationship Id="rId2" Type="http://schemas.openxmlformats.org/officeDocument/2006/relationships/hyperlink" Target="https://www.neh.gov.ie/service/search/neh-en/116580?query=Climate+Action+Programme" TargetMode="External"/><Relationship Id="rId1" Type="http://schemas.openxmlformats.org/officeDocument/2006/relationships/slideLayout" Target="../slideLayouts/slideLayout17.xml"/><Relationship Id="rId6" Type="http://schemas.openxmlformats.org/officeDocument/2006/relationships/image" Target="../media/image17.jpg"/><Relationship Id="rId5" Type="http://schemas.openxmlformats.org/officeDocument/2006/relationships/image" Target="../media/image15.png"/><Relationship Id="rId4" Type="http://schemas.openxmlformats.org/officeDocument/2006/relationships/hyperlink" Target="https://www.slovenia-tourism.si/unveiling-the-cleanliness-of-slovenia/"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21.jpg"/><Relationship Id="rId1" Type="http://schemas.openxmlformats.org/officeDocument/2006/relationships/slideLayout" Target="../slideLayouts/slideLayout40.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40.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3.jp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hyperlink" Target="https://www.failteireland.ie/FailteIreland/media/WebsiteStructure/Documents/just-transition/eu-jt-webinar-innovations-in-regenerative-tourist-accommodation.pdf" TargetMode="External"/><Relationship Id="rId4" Type="http://schemas.openxmlformats.org/officeDocument/2006/relationships/hyperlink" Target="https://pdf.savills.com/documents/Glamping+%26+Holiday+Accommodation+UK+2021.pdf#:~:text=TYPICAL%20NIGHTLY%20RENTAL%3A%20%C2%A350%20,%C2%A3200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6.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7" Type="http://schemas.openxmlformats.org/officeDocument/2006/relationships/image" Target="../media/image15.png"/><Relationship Id="rId2" Type="http://schemas.openxmlformats.org/officeDocument/2006/relationships/image" Target="../media/image34.jpg"/><Relationship Id="rId1" Type="http://schemas.openxmlformats.org/officeDocument/2006/relationships/slideLayout" Target="../slideLayouts/slideLayout17.xml"/><Relationship Id="rId6" Type="http://schemas.openxmlformats.org/officeDocument/2006/relationships/hyperlink" Target="https://doga.no/en/tools/inclusive-design/cases/scandic-hotels.com" TargetMode="External"/><Relationship Id="rId5" Type="http://schemas.openxmlformats.org/officeDocument/2006/relationships/hyperlink" Target="https://supports.failteireland.ie/wp-content/uploads/2024/12/introductory-guide-to-accessible-tourism.pdf" TargetMode="External"/><Relationship Id="rId4" Type="http://schemas.openxmlformats.org/officeDocument/2006/relationships/hyperlink" Target="https://online.jwu.edu/blog/15-ways-get-wow-factor-builds-guest-loyalty/"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hyperlink" Target="https://www.eyrplatform.eu/implementation-manua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hyperlink" Target="https://www.eyrplatform.eu/implementation-manua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6.png"/><Relationship Id="rId1" Type="http://schemas.openxmlformats.org/officeDocument/2006/relationships/slideLayout" Target="../slideLayouts/slideLayout17.xml"/><Relationship Id="rId5" Type="http://schemas.openxmlformats.org/officeDocument/2006/relationships/image" Target="../media/image15.png"/><Relationship Id="rId4" Type="http://schemas.openxmlformats.org/officeDocument/2006/relationships/hyperlink" Target="https://www.eyrplatform.eu/implementation-manua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failteireland.ie/FailteIreland/media/WebsiteStructure/Documents/just-transition/eu-jt-webinar-innovations-in-regenerative-tourist-accommodation.pdf" TargetMode="Externa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hyperlink" Target="https://www.eyrplatform.eu/implementation-manual/" TargetMode="External"/><Relationship Id="rId4" Type="http://schemas.openxmlformats.org/officeDocument/2006/relationships/hyperlink" Target="https://www.neh.gov.ie/service/search/neh-en/116580?query=Climate+Action+Programm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7.jp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hyperlink" Target="https://ecobnb.com/blog/2025/05/sustainable-hotels-traveling-while-respecting-planet-possible/.com" TargetMode="External"/><Relationship Id="rId4" Type="http://schemas.openxmlformats.org/officeDocument/2006/relationships/hyperlink" Target="https://www.slovenia.info/uploads/publikacije/kampi_glampingi_pza/2024-ENG_My_way_of_being_one_with_nature.pdf#:~:text=According%20to%20Slovenian%20regulations%2C%20innovative,supplemental%20offer%20of%20various"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37.jp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hyperlink" Target="https://ecobnb.com/blog/2025/05/sustainable-hotels-traveling-while-respecting-planet-possible/.com" TargetMode="External"/><Relationship Id="rId4" Type="http://schemas.openxmlformats.org/officeDocument/2006/relationships/hyperlink" Target="https://www.slovenia.info/uploads/publikacije/kampi_glampingi_pza/2024-ENG_My_way_of_being_one_with_nature.pdf#:~:text=According%20to%20Slovenian%20regulations%2C%20innovative,supplemental%20offer%20of%20variou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hyperlink" Target="https://trobolo.com/collections/composting-toilets" TargetMode="External"/><Relationship Id="rId2" Type="http://schemas.openxmlformats.org/officeDocument/2006/relationships/hyperlink" Target="https://www.kbcbrussels.be/retail/en/loans/home/solar-panel-costs.html" TargetMode="External"/><Relationship Id="rId1" Type="http://schemas.openxmlformats.org/officeDocument/2006/relationships/slideLayout" Target="../slideLayouts/slideLayout16.xml"/><Relationship Id="rId4" Type="http://schemas.openxmlformats.org/officeDocument/2006/relationships/hyperlink" Target="https://www.trelino.com/blogs/magazine/composting-costs?srsltid=AfmBOopAQRqs0PkK6c9Uo0dEjxC9rwmVK_zgo-RVBsREnSz7sQdqHhRu&amp;"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drawdown.org/solutions/smart-thermostats" TargetMode="External"/><Relationship Id="rId2" Type="http://schemas.openxmlformats.org/officeDocument/2006/relationships/hyperlink" Target="https://www.checkatrade.com/blog/cost-guides/cost-smart-thermostat"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hyperlink" Target="https://crrhospitality.com/blog/launching-your-glamping-business-tips-and-insights-for-a-successful-start/" TargetMode="Externa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hyperlink" Target="https://www.calderaspas.co.uk/video/what-are-the-costs-to-install-a-hot-tub" TargetMode="External"/><Relationship Id="rId2" Type="http://schemas.openxmlformats.org/officeDocument/2006/relationships/hyperlink" Target="https://www.jacuzzi.com/en-gb/learning-hub/how-much-cost-run-hot-tub-uk-comparisons-advice-more.html" TargetMode="Externa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finawellnessstore.eu/en/collections/wood-fired-hot-tubs?grid_list=grid-view&amp;filter.v.price.gte=&amp;filter.v.price.lte=" TargetMode="External"/><Relationship Id="rId2" Type="http://schemas.openxmlformats.org/officeDocument/2006/relationships/hyperlink" Target="https://baltresto.com/shop/wood-fired-hot-tubs/fiberglass-hot-tubs/round-small-for-4-persons.com" TargetMode="External"/><Relationship Id="rId1" Type="http://schemas.openxmlformats.org/officeDocument/2006/relationships/slideLayout" Target="../slideLayouts/slideLayout16.xml"/><Relationship Id="rId6" Type="http://schemas.openxmlformats.org/officeDocument/2006/relationships/hyperlink" Target="https://www.tubs-n-saunas.eu/en/saunas.com" TargetMode="External"/><Relationship Id="rId5" Type="http://schemas.openxmlformats.org/officeDocument/2006/relationships/hyperlink" Target="https://factory.sale/product/outdoor-sauna-2-3-m-for-4-persons.com" TargetMode="External"/><Relationship Id="rId4" Type="http://schemas.openxmlformats.org/officeDocument/2006/relationships/hyperlink" Target="https://baltresto.com/shop/outdoor-saunas/barrel-saunas/2m-for-4-persons.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tinosecolodge.gr/news/yoga-deck-construction.com" TargetMode="External"/><Relationship Id="rId2" Type="http://schemas.openxmlformats.org/officeDocument/2006/relationships/hyperlink" Target="https://forestbathingguides.ch/experiences.com" TargetMode="Externa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hyperlink" Target="https://northernsaunas.com/products/scandinavian-premium-ice-bath-tub-2-people?srsltid=AfmBOooD3b0ys0yCqyHs_Z_0QX9dtsQ7LmuPCJnL3a1FIgIkMADwLZwv&amp;.com" TargetMode="External"/><Relationship Id="rId2" Type="http://schemas.openxmlformats.org/officeDocument/2006/relationships/hyperlink" Target="https://baltresto.com/shop/wood-fired-hot-tubs/ice-bath.com" TargetMode="Externa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7.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hyperlink" Target="https://www.gov.si/en/topics/spatial-planning/" TargetMode="External"/><Relationship Id="rId2" Type="http://schemas.openxmlformats.org/officeDocument/2006/relationships/hyperlink" Target="https://www.myplan.ie/" TargetMode="External"/><Relationship Id="rId1" Type="http://schemas.openxmlformats.org/officeDocument/2006/relationships/slideLayout" Target="../slideLayouts/slideLayout43.xml"/><Relationship Id="rId5" Type="http://schemas.openxmlformats.org/officeDocument/2006/relationships/image" Target="../media/image49.sv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s://youtu.be/F1_MnXrVdEE" TargetMode="External"/><Relationship Id="rId1" Type="http://schemas.openxmlformats.org/officeDocument/2006/relationships/slideLayout" Target="../slideLayouts/slideLayout35.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hyperlink" Target="https://www.visitscotland.org/" TargetMode="External"/><Relationship Id="rId2" Type="http://schemas.openxmlformats.org/officeDocument/2006/relationships/hyperlink" Target="https://crrhospitality.com/blog/launching-your-glamping-business-tips-and-insights-for-a-successful-start/" TargetMode="External"/><Relationship Id="rId1" Type="http://schemas.openxmlformats.org/officeDocument/2006/relationships/slideLayout" Target="../slideLayouts/slideLayout45.xml"/><Relationship Id="rId4" Type="http://schemas.openxmlformats.org/officeDocument/2006/relationships/hyperlink" Target="https://www.coursera.org/learn/financial-planning-entrepreneurs"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chateau-selles-sur-cher.com/en/decouvrir-le-chateau/17167-2" TargetMode="External"/><Relationship Id="rId2" Type="http://schemas.openxmlformats.org/officeDocument/2006/relationships/hyperlink" Target="https://learnandconnect.pollutec.com/en/the-green-fund-is-renewed-and-expanded-for-2024" TargetMode="External"/><Relationship Id="rId1" Type="http://schemas.openxmlformats.org/officeDocument/2006/relationships/slideLayout" Target="../slideLayouts/slideLayout45.xml"/><Relationship Id="rId4" Type="http://schemas.openxmlformats.org/officeDocument/2006/relationships/hyperlink" Target="https://fundsforcompanies.fundsforngos.org/grant/open-call-ecotours-project-for-msmes-in-france"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41.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epicstays.eu/compendium-of-good-practice/#:~:text=The%C2%A0Epic%20Stays%20Compendium%C2%A0emphasizes%20that%20sustainability,commitment%20to%20responsible%20tourism%20that"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crossoverlodge.com/it/2025/04/14/permission-glamping-site/#:~:text=,registration%20and%20tourist%20tax%20collection" TargetMode="Externa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14.jp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hyperlink" Target="https://www.noticenature.ie/wp-content/uploads/2016/05/tourism_guidelines.pdf" TargetMode="External"/><Relationship Id="rId4" Type="http://schemas.openxmlformats.org/officeDocument/2006/relationships/hyperlink" Target="https://www.failteireland.ie/FailteIreland/media/WebsiteStructure/Documents/2_Develop_Your_Business/1_StartGrow_Your_Business/Ecotourism_Handbook-2.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neh.gov.ie/service/search/neh-en/116580?query=Climate+Action+Programme" TargetMode="External"/><Relationship Id="rId2" Type="http://schemas.openxmlformats.org/officeDocument/2006/relationships/image" Target="../media/image16.jp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hyperlink" Target="https://www.slovenia.info/en/business/green-scheme-of-slovenian-tourism" TargetMode="External"/><Relationship Id="rId4" Type="http://schemas.openxmlformats.org/officeDocument/2006/relationships/hyperlink" Target="https://earthbuildingschool.com/blog/post/locally-sourced-materials-in-retrofitting-a-sustainability-gui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a:t>Case Study </a:t>
            </a:r>
            <a:r>
              <a:rPr lang="en-US" dirty="0" err="1"/>
              <a:t>Valledemossa</a:t>
            </a:r>
            <a:r>
              <a:rPr lang="en-US" dirty="0"/>
              <a:t>, Spain (Natural Sanctuary)</a:t>
            </a:r>
            <a:endParaRPr lang="en-IE" dirty="0"/>
          </a:p>
        </p:txBody>
      </p:sp>
      <p:sp>
        <p:nvSpPr>
          <p:cNvPr id="10" name="Text Placeholder 2">
            <a:extLst>
              <a:ext uri="{FF2B5EF4-FFF2-40B4-BE49-F238E27FC236}">
                <a16:creationId xmlns:a16="http://schemas.microsoft.com/office/drawing/2014/main" id="{91D31641-969F-B09C-3355-ECA39DA8CFF6}"/>
              </a:ext>
            </a:extLst>
          </p:cNvPr>
          <p:cNvSpPr>
            <a:spLocks noGrp="1"/>
          </p:cNvSpPr>
          <p:nvPr>
            <p:ph type="body" sz="quarter" idx="15"/>
          </p:nvPr>
        </p:nvSpPr>
        <p:spPr>
          <a:xfrm>
            <a:off x="374360" y="2557127"/>
            <a:ext cx="5089964" cy="697353"/>
          </a:xfrm>
        </p:spPr>
        <p:txBody>
          <a:bodyPr/>
          <a:lstStyle/>
          <a:p>
            <a:r>
              <a:rPr lang="en-GB" dirty="0"/>
              <a:t>Module 6 </a:t>
            </a:r>
            <a:r>
              <a:rPr lang="en-GB" sz="4400" b="0" dirty="0"/>
              <a:t>(Part 4)</a:t>
            </a:r>
          </a:p>
        </p:txBody>
      </p:sp>
      <p:sp>
        <p:nvSpPr>
          <p:cNvPr id="11" name="Text Placeholder 3">
            <a:extLst>
              <a:ext uri="{FF2B5EF4-FFF2-40B4-BE49-F238E27FC236}">
                <a16:creationId xmlns:a16="http://schemas.microsoft.com/office/drawing/2014/main" id="{161E7648-E850-A3C6-41DF-B21959997E47}"/>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700" dirty="0"/>
              <a:t>Sustainability, Investing in the WOW Factor</a:t>
            </a:r>
          </a:p>
          <a:p>
            <a:pPr defTabSz="777514">
              <a:lnSpc>
                <a:spcPct val="100000"/>
              </a:lnSpc>
              <a:spcBef>
                <a:spcPts val="0"/>
              </a:spcBef>
              <a:spcAft>
                <a:spcPts val="1200"/>
              </a:spcAft>
              <a:defRPr/>
            </a:pPr>
            <a:endParaRPr lang="en-IE" sz="2800" i="1" dirty="0"/>
          </a:p>
        </p:txBody>
      </p:sp>
      <p:pic>
        <p:nvPicPr>
          <p:cNvPr id="5" name="Picture Placeholder 4" descr="A room with a bed and a table&#10;&#10;AI-generated content may be incorrect.">
            <a:extLst>
              <a:ext uri="{FF2B5EF4-FFF2-40B4-BE49-F238E27FC236}">
                <a16:creationId xmlns:a16="http://schemas.microsoft.com/office/drawing/2014/main" id="{F2B7927C-78A6-72FA-72E4-4B046AFAC610}"/>
              </a:ext>
            </a:extLst>
          </p:cNvPr>
          <p:cNvPicPr>
            <a:picLocks noGrp="1" noChangeAspect="1"/>
          </p:cNvPicPr>
          <p:nvPr>
            <p:ph type="pic" sz="quarter" idx="19"/>
          </p:nvPr>
        </p:nvPicPr>
        <p:blipFill>
          <a:blip r:embed="rId2"/>
          <a:srcRect l="5620" r="5620"/>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FADAB-6C4E-BFB8-6D91-CED0E7620D1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DC0F39D-5732-4BD5-079A-10814C45613E}"/>
              </a:ext>
            </a:extLst>
          </p:cNvPr>
          <p:cNvSpPr txBox="1">
            <a:spLocks/>
          </p:cNvSpPr>
          <p:nvPr/>
        </p:nvSpPr>
        <p:spPr>
          <a:xfrm>
            <a:off x="4589030" y="196156"/>
            <a:ext cx="7452944"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dirty="0">
                <a:solidFill>
                  <a:srgbClr val="494949"/>
                </a:solidFill>
              </a:rPr>
              <a:t>Save by </a:t>
            </a:r>
            <a:r>
              <a:rPr lang="en-US" sz="2200" b="1" dirty="0">
                <a:solidFill>
                  <a:srgbClr val="494949"/>
                </a:solidFill>
              </a:rPr>
              <a:t>buying building materials locally </a:t>
            </a:r>
            <a:r>
              <a:rPr lang="en-US" sz="2200" dirty="0">
                <a:solidFill>
                  <a:srgbClr val="494949"/>
                </a:solidFill>
              </a:rPr>
              <a:t>instead of long distances (especially across borders), which adds hefty costs for fuel, freight, and logistics. This also </a:t>
            </a:r>
            <a:r>
              <a:rPr lang="en-US" sz="2200" b="1" dirty="0">
                <a:solidFill>
                  <a:srgbClr val="494949"/>
                </a:solidFill>
              </a:rPr>
              <a:t>supports local businesses </a:t>
            </a:r>
            <a:r>
              <a:rPr lang="en-US" sz="2200" dirty="0">
                <a:solidFill>
                  <a:srgbClr val="494949"/>
                </a:solidFill>
              </a:rPr>
              <a:t>and </a:t>
            </a:r>
            <a:r>
              <a:rPr lang="en-US" sz="2200" b="1" dirty="0">
                <a:solidFill>
                  <a:srgbClr val="494949"/>
                </a:solidFill>
              </a:rPr>
              <a:t>strengthens destination sustainability.</a:t>
            </a:r>
            <a:r>
              <a:rPr lang="en-US" sz="2200" dirty="0">
                <a:solidFill>
                  <a:srgbClr val="494949"/>
                </a:solidFill>
              </a:rPr>
              <a:t> Sourcing timber, stone, insulation, or straw locally helps avoid import tariffs, delays, and high fuel costs. </a:t>
            </a:r>
            <a:r>
              <a:rPr lang="en-US" sz="2200" b="1" dirty="0">
                <a:solidFill>
                  <a:srgbClr val="EC7C69"/>
                </a:solidFill>
              </a:rPr>
              <a:t>Example:</a:t>
            </a:r>
            <a:r>
              <a:rPr lang="en-US" sz="2200" b="1" dirty="0">
                <a:solidFill>
                  <a:srgbClr val="3B7F81"/>
                </a:solidFill>
              </a:rPr>
              <a:t> </a:t>
            </a:r>
            <a:r>
              <a:rPr lang="en-US" sz="2200" dirty="0">
                <a:solidFill>
                  <a:srgbClr val="494949"/>
                </a:solidFill>
              </a:rPr>
              <a:t>In </a:t>
            </a:r>
            <a:r>
              <a:rPr lang="en-US" sz="2200" dirty="0">
                <a:solidFill>
                  <a:srgbClr val="E96751"/>
                </a:solidFill>
              </a:rPr>
              <a:t>Slovenia, </a:t>
            </a:r>
            <a:r>
              <a:rPr lang="en-US" sz="2200" dirty="0">
                <a:solidFill>
                  <a:srgbClr val="494949"/>
                </a:solidFill>
              </a:rPr>
              <a:t>using locally harvested wood for glamping pods can reduce material </a:t>
            </a:r>
            <a:r>
              <a:rPr lang="en-US" sz="2200" b="1" dirty="0">
                <a:solidFill>
                  <a:srgbClr val="494949"/>
                </a:solidFill>
              </a:rPr>
              <a:t>delivery costs up to 25%.</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Hiring local tradespeople </a:t>
            </a:r>
            <a:r>
              <a:rPr lang="en-US" sz="2200" dirty="0">
                <a:solidFill>
                  <a:srgbClr val="494949"/>
                </a:solidFill>
              </a:rPr>
              <a:t>cuts down on accommodation, travel expenses, and waiting time for external contractors. Local workers are familiar with the land and regulations, resulting in fewer mistakes, faster approvals, and often lower rates. </a:t>
            </a:r>
            <a:r>
              <a:rPr lang="en-US" sz="2200" b="1" dirty="0">
                <a:solidFill>
                  <a:srgbClr val="EC7C69"/>
                </a:solidFill>
              </a:rPr>
              <a:t>Example:</a:t>
            </a:r>
            <a:r>
              <a:rPr lang="en-US" sz="2200" b="1" dirty="0">
                <a:solidFill>
                  <a:srgbClr val="3B7F81"/>
                </a:solidFill>
              </a:rPr>
              <a:t> </a:t>
            </a:r>
            <a:r>
              <a:rPr lang="en-US" sz="2200" dirty="0">
                <a:solidFill>
                  <a:srgbClr val="494949"/>
                </a:solidFill>
              </a:rPr>
              <a:t>In rural </a:t>
            </a:r>
            <a:r>
              <a:rPr lang="en-US" sz="2200" dirty="0">
                <a:solidFill>
                  <a:srgbClr val="E96751"/>
                </a:solidFill>
              </a:rPr>
              <a:t>Ireland</a:t>
            </a:r>
            <a:r>
              <a:rPr lang="en-US" sz="2200" dirty="0">
                <a:solidFill>
                  <a:srgbClr val="494949"/>
                </a:solidFill>
              </a:rPr>
              <a:t>, using local carpenters for eco-cabins has been shown to </a:t>
            </a:r>
            <a:r>
              <a:rPr lang="en-US" sz="2200" b="1" dirty="0">
                <a:solidFill>
                  <a:srgbClr val="494949"/>
                </a:solidFill>
              </a:rPr>
              <a:t>reduce build costs by 15–20%.</a:t>
            </a:r>
          </a:p>
        </p:txBody>
      </p:sp>
      <p:sp>
        <p:nvSpPr>
          <p:cNvPr id="4" name="Slide Number Placeholder 5">
            <a:extLst>
              <a:ext uri="{FF2B5EF4-FFF2-40B4-BE49-F238E27FC236}">
                <a16:creationId xmlns:a16="http://schemas.microsoft.com/office/drawing/2014/main" id="{D8E11FB6-27AB-696D-BCA6-D6BC4B1954E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10</a:t>
            </a:fld>
            <a:endParaRPr lang="fr-CA" dirty="0"/>
          </a:p>
        </p:txBody>
      </p:sp>
      <p:sp>
        <p:nvSpPr>
          <p:cNvPr id="6" name="Text Placeholder 5">
            <a:extLst>
              <a:ext uri="{FF2B5EF4-FFF2-40B4-BE49-F238E27FC236}">
                <a16:creationId xmlns:a16="http://schemas.microsoft.com/office/drawing/2014/main" id="{F230E0FA-8EDA-D19C-9DE6-3219D1CF5665}"/>
              </a:ext>
            </a:extLst>
          </p:cNvPr>
          <p:cNvSpPr>
            <a:spLocks noGrp="1"/>
          </p:cNvSpPr>
          <p:nvPr>
            <p:ph type="body" sz="quarter" idx="18"/>
          </p:nvPr>
        </p:nvSpPr>
        <p:spPr>
          <a:xfrm>
            <a:off x="570245" y="3392026"/>
            <a:ext cx="2877175" cy="1049221"/>
          </a:xfrm>
        </p:spPr>
        <p:txBody>
          <a:bodyPr/>
          <a:lstStyle/>
          <a:p>
            <a:pPr algn="ctr"/>
            <a:r>
              <a:rPr lang="en-IE" b="0" dirty="0"/>
              <a:t>Financial Tips</a:t>
            </a:r>
          </a:p>
        </p:txBody>
      </p:sp>
      <p:sp>
        <p:nvSpPr>
          <p:cNvPr id="2" name="Slide Number Placeholder 5">
            <a:extLst>
              <a:ext uri="{FF2B5EF4-FFF2-40B4-BE49-F238E27FC236}">
                <a16:creationId xmlns:a16="http://schemas.microsoft.com/office/drawing/2014/main" id="{52C9F573-4DF5-98B3-0DA2-7FF1CF65DA5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10</a:t>
            </a:fld>
            <a:endParaRPr lang="fr-CA" dirty="0"/>
          </a:p>
        </p:txBody>
      </p:sp>
      <p:sp>
        <p:nvSpPr>
          <p:cNvPr id="5" name="Slide Number Placeholder 5">
            <a:extLst>
              <a:ext uri="{FF2B5EF4-FFF2-40B4-BE49-F238E27FC236}">
                <a16:creationId xmlns:a16="http://schemas.microsoft.com/office/drawing/2014/main" id="{B59E779B-3557-375E-4625-6A7C6FBBD60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10</a:t>
            </a:fld>
            <a:endParaRPr lang="fr-CA" dirty="0"/>
          </a:p>
        </p:txBody>
      </p:sp>
      <p:sp>
        <p:nvSpPr>
          <p:cNvPr id="8" name="Slide Number Placeholder 5">
            <a:extLst>
              <a:ext uri="{FF2B5EF4-FFF2-40B4-BE49-F238E27FC236}">
                <a16:creationId xmlns:a16="http://schemas.microsoft.com/office/drawing/2014/main" id="{D7935B4A-FB8C-72AB-3F49-426901FA7A0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10</a:t>
            </a:fld>
            <a:endParaRPr lang="fr-CA" dirty="0"/>
          </a:p>
        </p:txBody>
      </p:sp>
      <p:sp>
        <p:nvSpPr>
          <p:cNvPr id="9" name="TextBox 8">
            <a:extLst>
              <a:ext uri="{FF2B5EF4-FFF2-40B4-BE49-F238E27FC236}">
                <a16:creationId xmlns:a16="http://schemas.microsoft.com/office/drawing/2014/main" id="{CBCFBD0D-01E3-C490-9953-30DFC0BD0C46}"/>
              </a:ext>
            </a:extLst>
          </p:cNvPr>
          <p:cNvSpPr txBox="1"/>
          <p:nvPr/>
        </p:nvSpPr>
        <p:spPr>
          <a:xfrm>
            <a:off x="1010723" y="5393887"/>
            <a:ext cx="11031251" cy="1354217"/>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2">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3">
                  <a:extLst>
                    <a:ext uri="{A12FA001-AC4F-418D-AE19-62706E023703}">
                      <ahyp:hlinkClr xmlns:ahyp="http://schemas.microsoft.com/office/drawing/2018/hyperlinkcolor" val="tx"/>
                    </a:ext>
                  </a:extLst>
                </a:hlinkClick>
              </a:rPr>
              <a:t>Top 10 Sustainable Tourism Practices in Slovenia (2024): </a:t>
            </a:r>
            <a:r>
              <a:rPr lang="en-US" sz="1600" dirty="0">
                <a:solidFill>
                  <a:srgbClr val="494949"/>
                </a:solidFill>
              </a:rPr>
              <a:t>Highlights Slovenia's initiatives, such as wildlife-friendly waste management and community engagement, promoting eco-friendly travel experiences.</a:t>
            </a: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Slovenia’s Commitment to Cleanliness and Sustainability. </a:t>
            </a:r>
            <a:r>
              <a:rPr lang="en-US" sz="1600" dirty="0">
                <a:solidFill>
                  <a:srgbClr val="494949"/>
                </a:solidFill>
              </a:rPr>
              <a:t>Slovenia's environmental policies, including waste management regulations and efforts to reduce carbon emissions, reinforcing its status as a green destination.</a:t>
            </a:r>
            <a:endParaRPr lang="en-IE" sz="1600" dirty="0">
              <a:solidFill>
                <a:srgbClr val="494949"/>
              </a:solidFill>
            </a:endParaRPr>
          </a:p>
        </p:txBody>
      </p:sp>
      <p:pic>
        <p:nvPicPr>
          <p:cNvPr id="10" name="Picture 9">
            <a:extLst>
              <a:ext uri="{FF2B5EF4-FFF2-40B4-BE49-F238E27FC236}">
                <a16:creationId xmlns:a16="http://schemas.microsoft.com/office/drawing/2014/main" id="{E752AF5D-15BD-2547-3783-4818C1ADD423}"/>
              </a:ext>
            </a:extLst>
          </p:cNvPr>
          <p:cNvPicPr>
            <a:picLocks noChangeAspect="1"/>
          </p:cNvPicPr>
          <p:nvPr/>
        </p:nvPicPr>
        <p:blipFill>
          <a:blip r:embed="rId5"/>
          <a:stretch>
            <a:fillRect/>
          </a:stretch>
        </p:blipFill>
        <p:spPr>
          <a:xfrm>
            <a:off x="150026" y="5588805"/>
            <a:ext cx="850589" cy="846711"/>
          </a:xfrm>
          <a:prstGeom prst="rect">
            <a:avLst/>
          </a:prstGeom>
        </p:spPr>
      </p:pic>
      <p:pic>
        <p:nvPicPr>
          <p:cNvPr id="14" name="Picture Placeholder 30" descr="A computer and papers on a table&#10;&#10;AI-generated content may be incorrect.">
            <a:extLst>
              <a:ext uri="{FF2B5EF4-FFF2-40B4-BE49-F238E27FC236}">
                <a16:creationId xmlns:a16="http://schemas.microsoft.com/office/drawing/2014/main" id="{A889CA91-41EE-0BD6-463E-CAAEB66A9D2C}"/>
              </a:ext>
            </a:extLst>
          </p:cNvPr>
          <p:cNvPicPr>
            <a:picLocks noGrp="1" noChangeAspect="1"/>
          </p:cNvPicPr>
          <p:nvPr>
            <p:ph type="pic" sz="quarter" idx="10"/>
          </p:nvPr>
        </p:nvPicPr>
        <p:blipFill>
          <a:blip r:embed="rId6"/>
          <a:srcRect t="7073" b="7073"/>
          <a:stretch>
            <a:fillRect/>
          </a:stretch>
        </p:blipFill>
        <p:spPr>
          <a:xfrm>
            <a:off x="391600" y="0"/>
            <a:ext cx="3423163" cy="1945748"/>
          </a:xfrm>
        </p:spPr>
      </p:pic>
      <p:grpSp>
        <p:nvGrpSpPr>
          <p:cNvPr id="3" name="Graphic 503">
            <a:extLst>
              <a:ext uri="{FF2B5EF4-FFF2-40B4-BE49-F238E27FC236}">
                <a16:creationId xmlns:a16="http://schemas.microsoft.com/office/drawing/2014/main" id="{9C236964-F082-028C-4C2A-C6E45E590992}"/>
              </a:ext>
            </a:extLst>
          </p:cNvPr>
          <p:cNvGrpSpPr/>
          <p:nvPr/>
        </p:nvGrpSpPr>
        <p:grpSpPr>
          <a:xfrm>
            <a:off x="4154708" y="716462"/>
            <a:ext cx="720000" cy="720000"/>
            <a:chOff x="12846663" y="3911411"/>
            <a:chExt cx="1023375" cy="1130779"/>
          </a:xfrm>
          <a:noFill/>
        </p:grpSpPr>
        <p:grpSp>
          <p:nvGrpSpPr>
            <p:cNvPr id="11" name="Graphic 503">
              <a:extLst>
                <a:ext uri="{FF2B5EF4-FFF2-40B4-BE49-F238E27FC236}">
                  <a16:creationId xmlns:a16="http://schemas.microsoft.com/office/drawing/2014/main" id="{42E99B8D-6AB4-0A95-9956-592E987850D7}"/>
                </a:ext>
              </a:extLst>
            </p:cNvPr>
            <p:cNvGrpSpPr/>
            <p:nvPr/>
          </p:nvGrpSpPr>
          <p:grpSpPr>
            <a:xfrm>
              <a:off x="12846663" y="4242607"/>
              <a:ext cx="1023375" cy="799582"/>
              <a:chOff x="12846663" y="4242607"/>
              <a:chExt cx="1023375" cy="799582"/>
            </a:xfrm>
            <a:noFill/>
          </p:grpSpPr>
          <p:grpSp>
            <p:nvGrpSpPr>
              <p:cNvPr id="24" name="Graphic 503">
                <a:extLst>
                  <a:ext uri="{FF2B5EF4-FFF2-40B4-BE49-F238E27FC236}">
                    <a16:creationId xmlns:a16="http://schemas.microsoft.com/office/drawing/2014/main" id="{BC39882C-6872-384F-EC04-28B641E5EA84}"/>
                  </a:ext>
                </a:extLst>
              </p:cNvPr>
              <p:cNvGrpSpPr/>
              <p:nvPr/>
            </p:nvGrpSpPr>
            <p:grpSpPr>
              <a:xfrm>
                <a:off x="13409519" y="4242607"/>
                <a:ext cx="460518" cy="799582"/>
                <a:chOff x="13409519" y="4242607"/>
                <a:chExt cx="460518" cy="799582"/>
              </a:xfrm>
              <a:noFill/>
            </p:grpSpPr>
            <p:sp>
              <p:nvSpPr>
                <p:cNvPr id="29" name="Freeform 1185">
                  <a:extLst>
                    <a:ext uri="{FF2B5EF4-FFF2-40B4-BE49-F238E27FC236}">
                      <a16:creationId xmlns:a16="http://schemas.microsoft.com/office/drawing/2014/main" id="{CE5DF17E-E85F-21DC-3FF8-B6119AEA21AE}"/>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30" name="Freeform 1186">
                  <a:extLst>
                    <a:ext uri="{FF2B5EF4-FFF2-40B4-BE49-F238E27FC236}">
                      <a16:creationId xmlns:a16="http://schemas.microsoft.com/office/drawing/2014/main" id="{4FDF241A-69B5-7ED7-5730-357035B1707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31" name="Freeform 1187">
                  <a:extLst>
                    <a:ext uri="{FF2B5EF4-FFF2-40B4-BE49-F238E27FC236}">
                      <a16:creationId xmlns:a16="http://schemas.microsoft.com/office/drawing/2014/main" id="{1E14AFCF-D32C-3E7E-8726-6C63F3B32E74}"/>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5" name="Graphic 503">
                <a:extLst>
                  <a:ext uri="{FF2B5EF4-FFF2-40B4-BE49-F238E27FC236}">
                    <a16:creationId xmlns:a16="http://schemas.microsoft.com/office/drawing/2014/main" id="{6939EDF0-101F-E4BA-F451-FAD707FCCFE0}"/>
                  </a:ext>
                </a:extLst>
              </p:cNvPr>
              <p:cNvGrpSpPr/>
              <p:nvPr/>
            </p:nvGrpSpPr>
            <p:grpSpPr>
              <a:xfrm>
                <a:off x="12846663" y="4242733"/>
                <a:ext cx="462169" cy="799457"/>
                <a:chOff x="12846663" y="4242733"/>
                <a:chExt cx="462169" cy="799457"/>
              </a:xfrm>
              <a:noFill/>
            </p:grpSpPr>
            <p:sp>
              <p:nvSpPr>
                <p:cNvPr id="26" name="Freeform 1189">
                  <a:extLst>
                    <a:ext uri="{FF2B5EF4-FFF2-40B4-BE49-F238E27FC236}">
                      <a16:creationId xmlns:a16="http://schemas.microsoft.com/office/drawing/2014/main" id="{F716F84E-4181-3E10-AD87-17EA54D0C897}"/>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7" name="Freeform 1190">
                  <a:extLst>
                    <a:ext uri="{FF2B5EF4-FFF2-40B4-BE49-F238E27FC236}">
                      <a16:creationId xmlns:a16="http://schemas.microsoft.com/office/drawing/2014/main" id="{2492295E-443D-D5D6-A2E8-9DB9F57F1EC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8" name="Freeform 1191">
                  <a:extLst>
                    <a:ext uri="{FF2B5EF4-FFF2-40B4-BE49-F238E27FC236}">
                      <a16:creationId xmlns:a16="http://schemas.microsoft.com/office/drawing/2014/main" id="{5A8E54C6-A449-6D94-A7BF-0DEE4AB70B9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2" name="Graphic 503">
              <a:extLst>
                <a:ext uri="{FF2B5EF4-FFF2-40B4-BE49-F238E27FC236}">
                  <a16:creationId xmlns:a16="http://schemas.microsoft.com/office/drawing/2014/main" id="{2AC0D4E3-21AC-05EE-04CB-8BED725677BA}"/>
                </a:ext>
              </a:extLst>
            </p:cNvPr>
            <p:cNvGrpSpPr/>
            <p:nvPr/>
          </p:nvGrpSpPr>
          <p:grpSpPr>
            <a:xfrm>
              <a:off x="13086001" y="3911411"/>
              <a:ext cx="602471" cy="728577"/>
              <a:chOff x="13086001" y="3911411"/>
              <a:chExt cx="602471" cy="728577"/>
            </a:xfrm>
            <a:noFill/>
          </p:grpSpPr>
          <p:sp>
            <p:nvSpPr>
              <p:cNvPr id="15" name="Freeform 1193">
                <a:extLst>
                  <a:ext uri="{FF2B5EF4-FFF2-40B4-BE49-F238E27FC236}">
                    <a16:creationId xmlns:a16="http://schemas.microsoft.com/office/drawing/2014/main" id="{8033CF4B-47D9-1E83-C22C-BDB39B96D376}"/>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6" name="Freeform 1194">
                <a:extLst>
                  <a:ext uri="{FF2B5EF4-FFF2-40B4-BE49-F238E27FC236}">
                    <a16:creationId xmlns:a16="http://schemas.microsoft.com/office/drawing/2014/main" id="{9D26BFC8-2E65-C63E-BE80-27CFA458A9D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7" name="Freeform 1195">
                <a:extLst>
                  <a:ext uri="{FF2B5EF4-FFF2-40B4-BE49-F238E27FC236}">
                    <a16:creationId xmlns:a16="http://schemas.microsoft.com/office/drawing/2014/main" id="{11B90B5E-5BF4-5396-BBB2-C3AEF80F0C62}"/>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8" name="Freeform 1196">
                <a:extLst>
                  <a:ext uri="{FF2B5EF4-FFF2-40B4-BE49-F238E27FC236}">
                    <a16:creationId xmlns:a16="http://schemas.microsoft.com/office/drawing/2014/main" id="{94C9A636-E210-395F-F831-752A092F4E5E}"/>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9" name="Freeform 1197">
                <a:extLst>
                  <a:ext uri="{FF2B5EF4-FFF2-40B4-BE49-F238E27FC236}">
                    <a16:creationId xmlns:a16="http://schemas.microsoft.com/office/drawing/2014/main" id="{85E9B5DF-C32B-45AA-14B0-B081453407B5}"/>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20" name="Graphic 503">
                <a:extLst>
                  <a:ext uri="{FF2B5EF4-FFF2-40B4-BE49-F238E27FC236}">
                    <a16:creationId xmlns:a16="http://schemas.microsoft.com/office/drawing/2014/main" id="{7639F315-46A6-B490-3CC9-24BD03DA1BBE}"/>
                  </a:ext>
                </a:extLst>
              </p:cNvPr>
              <p:cNvGrpSpPr/>
              <p:nvPr/>
            </p:nvGrpSpPr>
            <p:grpSpPr>
              <a:xfrm>
                <a:off x="13185037" y="4244381"/>
                <a:ext cx="260795" cy="257144"/>
                <a:chOff x="13185037" y="4244381"/>
                <a:chExt cx="260795" cy="257144"/>
              </a:xfrm>
              <a:noFill/>
            </p:grpSpPr>
            <p:sp>
              <p:nvSpPr>
                <p:cNvPr id="21" name="Freeform 1199">
                  <a:extLst>
                    <a:ext uri="{FF2B5EF4-FFF2-40B4-BE49-F238E27FC236}">
                      <a16:creationId xmlns:a16="http://schemas.microsoft.com/office/drawing/2014/main" id="{F5248091-492D-6536-10D5-79D8614E889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22" name="Freeform 1200">
                  <a:extLst>
                    <a:ext uri="{FF2B5EF4-FFF2-40B4-BE49-F238E27FC236}">
                      <a16:creationId xmlns:a16="http://schemas.microsoft.com/office/drawing/2014/main" id="{9D6846EF-DC82-E59D-28A2-F687091D93C6}"/>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3" name="Freeform 1201">
                  <a:extLst>
                    <a:ext uri="{FF2B5EF4-FFF2-40B4-BE49-F238E27FC236}">
                      <a16:creationId xmlns:a16="http://schemas.microsoft.com/office/drawing/2014/main" id="{30CCB074-D41C-EB24-9B29-BA88A7F54FBA}"/>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32" name="Graphic 503">
            <a:extLst>
              <a:ext uri="{FF2B5EF4-FFF2-40B4-BE49-F238E27FC236}">
                <a16:creationId xmlns:a16="http://schemas.microsoft.com/office/drawing/2014/main" id="{14B203A8-C70B-7593-A010-3AFFA5D5D544}"/>
              </a:ext>
            </a:extLst>
          </p:cNvPr>
          <p:cNvGrpSpPr/>
          <p:nvPr/>
        </p:nvGrpSpPr>
        <p:grpSpPr>
          <a:xfrm>
            <a:off x="4139029" y="3922635"/>
            <a:ext cx="720000" cy="720000"/>
            <a:chOff x="12846663" y="3911411"/>
            <a:chExt cx="1023375" cy="1130779"/>
          </a:xfrm>
          <a:noFill/>
        </p:grpSpPr>
        <p:grpSp>
          <p:nvGrpSpPr>
            <p:cNvPr id="33" name="Graphic 503">
              <a:extLst>
                <a:ext uri="{FF2B5EF4-FFF2-40B4-BE49-F238E27FC236}">
                  <a16:creationId xmlns:a16="http://schemas.microsoft.com/office/drawing/2014/main" id="{A9FE289D-4614-A0A3-3C41-58593CF3AE88}"/>
                </a:ext>
              </a:extLst>
            </p:cNvPr>
            <p:cNvGrpSpPr/>
            <p:nvPr/>
          </p:nvGrpSpPr>
          <p:grpSpPr>
            <a:xfrm>
              <a:off x="12846663" y="4242607"/>
              <a:ext cx="1023375" cy="799582"/>
              <a:chOff x="12846663" y="4242607"/>
              <a:chExt cx="1023375" cy="799582"/>
            </a:xfrm>
            <a:noFill/>
          </p:grpSpPr>
          <p:grpSp>
            <p:nvGrpSpPr>
              <p:cNvPr id="44" name="Graphic 503">
                <a:extLst>
                  <a:ext uri="{FF2B5EF4-FFF2-40B4-BE49-F238E27FC236}">
                    <a16:creationId xmlns:a16="http://schemas.microsoft.com/office/drawing/2014/main" id="{E29BE6A2-9A07-A95B-A409-65F114903D26}"/>
                  </a:ext>
                </a:extLst>
              </p:cNvPr>
              <p:cNvGrpSpPr/>
              <p:nvPr/>
            </p:nvGrpSpPr>
            <p:grpSpPr>
              <a:xfrm>
                <a:off x="13409519" y="4242607"/>
                <a:ext cx="460518" cy="799582"/>
                <a:chOff x="13409519" y="4242607"/>
                <a:chExt cx="460518" cy="799582"/>
              </a:xfrm>
              <a:noFill/>
            </p:grpSpPr>
            <p:sp>
              <p:nvSpPr>
                <p:cNvPr id="49" name="Freeform 1185">
                  <a:extLst>
                    <a:ext uri="{FF2B5EF4-FFF2-40B4-BE49-F238E27FC236}">
                      <a16:creationId xmlns:a16="http://schemas.microsoft.com/office/drawing/2014/main" id="{44980075-6B98-88F6-E0B7-67F5D8F9036F}"/>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50" name="Freeform 1186">
                  <a:extLst>
                    <a:ext uri="{FF2B5EF4-FFF2-40B4-BE49-F238E27FC236}">
                      <a16:creationId xmlns:a16="http://schemas.microsoft.com/office/drawing/2014/main" id="{F67D98DE-0881-C6C6-706F-EDCFD373903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51" name="Freeform 1187">
                  <a:extLst>
                    <a:ext uri="{FF2B5EF4-FFF2-40B4-BE49-F238E27FC236}">
                      <a16:creationId xmlns:a16="http://schemas.microsoft.com/office/drawing/2014/main" id="{B9789C4A-7120-5F11-E8DF-5E85BBB890DA}"/>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5" name="Graphic 503">
                <a:extLst>
                  <a:ext uri="{FF2B5EF4-FFF2-40B4-BE49-F238E27FC236}">
                    <a16:creationId xmlns:a16="http://schemas.microsoft.com/office/drawing/2014/main" id="{1A87D9CD-E792-4216-D55F-F0E00F3E52C7}"/>
                  </a:ext>
                </a:extLst>
              </p:cNvPr>
              <p:cNvGrpSpPr/>
              <p:nvPr/>
            </p:nvGrpSpPr>
            <p:grpSpPr>
              <a:xfrm>
                <a:off x="12846663" y="4242733"/>
                <a:ext cx="462169" cy="799457"/>
                <a:chOff x="12846663" y="4242733"/>
                <a:chExt cx="462169" cy="799457"/>
              </a:xfrm>
              <a:noFill/>
            </p:grpSpPr>
            <p:sp>
              <p:nvSpPr>
                <p:cNvPr id="46" name="Freeform 1189">
                  <a:extLst>
                    <a:ext uri="{FF2B5EF4-FFF2-40B4-BE49-F238E27FC236}">
                      <a16:creationId xmlns:a16="http://schemas.microsoft.com/office/drawing/2014/main" id="{90C842D2-DB40-84FF-25C8-6AB7F6CDC166}"/>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7" name="Freeform 1190">
                  <a:extLst>
                    <a:ext uri="{FF2B5EF4-FFF2-40B4-BE49-F238E27FC236}">
                      <a16:creationId xmlns:a16="http://schemas.microsoft.com/office/drawing/2014/main" id="{CA13DD9F-45DD-E4B4-F91B-68FABF4EABBE}"/>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8" name="Freeform 1191">
                  <a:extLst>
                    <a:ext uri="{FF2B5EF4-FFF2-40B4-BE49-F238E27FC236}">
                      <a16:creationId xmlns:a16="http://schemas.microsoft.com/office/drawing/2014/main" id="{80BE62F2-47BE-8626-4DE8-5CCE5E08A5B7}"/>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34" name="Graphic 503">
              <a:extLst>
                <a:ext uri="{FF2B5EF4-FFF2-40B4-BE49-F238E27FC236}">
                  <a16:creationId xmlns:a16="http://schemas.microsoft.com/office/drawing/2014/main" id="{7680FD06-4206-CC78-F616-1266A6C4B651}"/>
                </a:ext>
              </a:extLst>
            </p:cNvPr>
            <p:cNvGrpSpPr/>
            <p:nvPr/>
          </p:nvGrpSpPr>
          <p:grpSpPr>
            <a:xfrm>
              <a:off x="13086001" y="3911411"/>
              <a:ext cx="602471" cy="728577"/>
              <a:chOff x="13086001" y="3911411"/>
              <a:chExt cx="602471" cy="728577"/>
            </a:xfrm>
            <a:noFill/>
          </p:grpSpPr>
          <p:sp>
            <p:nvSpPr>
              <p:cNvPr id="35" name="Freeform 1193">
                <a:extLst>
                  <a:ext uri="{FF2B5EF4-FFF2-40B4-BE49-F238E27FC236}">
                    <a16:creationId xmlns:a16="http://schemas.microsoft.com/office/drawing/2014/main" id="{F265F034-6385-A71D-EC02-327B33A5208B}"/>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6" name="Freeform 1194">
                <a:extLst>
                  <a:ext uri="{FF2B5EF4-FFF2-40B4-BE49-F238E27FC236}">
                    <a16:creationId xmlns:a16="http://schemas.microsoft.com/office/drawing/2014/main" id="{FD35CD6F-3ED2-F428-CF87-CB69409D17A2}"/>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7" name="Freeform 1195">
                <a:extLst>
                  <a:ext uri="{FF2B5EF4-FFF2-40B4-BE49-F238E27FC236}">
                    <a16:creationId xmlns:a16="http://schemas.microsoft.com/office/drawing/2014/main" id="{9D81DA55-66C7-1C3B-6CAB-C73100235DCA}"/>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8" name="Freeform 1196">
                <a:extLst>
                  <a:ext uri="{FF2B5EF4-FFF2-40B4-BE49-F238E27FC236}">
                    <a16:creationId xmlns:a16="http://schemas.microsoft.com/office/drawing/2014/main" id="{742D1F6A-C730-2AE7-584F-A309756905EB}"/>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9" name="Freeform 1197">
                <a:extLst>
                  <a:ext uri="{FF2B5EF4-FFF2-40B4-BE49-F238E27FC236}">
                    <a16:creationId xmlns:a16="http://schemas.microsoft.com/office/drawing/2014/main" id="{17F12127-F15C-B027-B2DC-9E26B78EF0B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40" name="Graphic 503">
                <a:extLst>
                  <a:ext uri="{FF2B5EF4-FFF2-40B4-BE49-F238E27FC236}">
                    <a16:creationId xmlns:a16="http://schemas.microsoft.com/office/drawing/2014/main" id="{C87CFEDB-850B-A12D-F200-72C4D7A8F3FB}"/>
                  </a:ext>
                </a:extLst>
              </p:cNvPr>
              <p:cNvGrpSpPr/>
              <p:nvPr/>
            </p:nvGrpSpPr>
            <p:grpSpPr>
              <a:xfrm>
                <a:off x="13185037" y="4244381"/>
                <a:ext cx="260795" cy="257144"/>
                <a:chOff x="13185037" y="4244381"/>
                <a:chExt cx="260795" cy="257144"/>
              </a:xfrm>
              <a:noFill/>
            </p:grpSpPr>
            <p:sp>
              <p:nvSpPr>
                <p:cNvPr id="41" name="Freeform 1199">
                  <a:extLst>
                    <a:ext uri="{FF2B5EF4-FFF2-40B4-BE49-F238E27FC236}">
                      <a16:creationId xmlns:a16="http://schemas.microsoft.com/office/drawing/2014/main" id="{5C853EF5-D5E0-A04D-BB11-9B44B0511FA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42" name="Freeform 1200">
                  <a:extLst>
                    <a:ext uri="{FF2B5EF4-FFF2-40B4-BE49-F238E27FC236}">
                      <a16:creationId xmlns:a16="http://schemas.microsoft.com/office/drawing/2014/main" id="{2CCB988C-0EEF-AFC1-5247-8C70164FB94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43" name="Freeform 1201">
                  <a:extLst>
                    <a:ext uri="{FF2B5EF4-FFF2-40B4-BE49-F238E27FC236}">
                      <a16:creationId xmlns:a16="http://schemas.microsoft.com/office/drawing/2014/main" id="{8BF1DAAE-E371-5684-8456-B1703724F3E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54" name="Text Placeholder 7">
            <a:extLst>
              <a:ext uri="{FF2B5EF4-FFF2-40B4-BE49-F238E27FC236}">
                <a16:creationId xmlns:a16="http://schemas.microsoft.com/office/drawing/2014/main" id="{E87BB28F-82CE-B500-7DD0-0722454CA35A}"/>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Tree>
    <p:extLst>
      <p:ext uri="{BB962C8B-B14F-4D97-AF65-F5344CB8AC3E}">
        <p14:creationId xmlns:p14="http://schemas.microsoft.com/office/powerpoint/2010/main" val="2203232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0AC98D-6FD1-EB73-9350-B36A99D34E3C}"/>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91CF4059-6AEF-8E4A-909C-DBDF6F2F6B1D}"/>
              </a:ext>
            </a:extLst>
          </p:cNvPr>
          <p:cNvSpPr txBox="1">
            <a:spLocks/>
          </p:cNvSpPr>
          <p:nvPr/>
        </p:nvSpPr>
        <p:spPr>
          <a:xfrm>
            <a:off x="4591050" y="322203"/>
            <a:ext cx="7146469"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100" dirty="0">
                <a:solidFill>
                  <a:srgbClr val="494949"/>
                </a:solidFill>
              </a:rPr>
              <a:t>Have fewer repair costs and better maintenance.</a:t>
            </a:r>
            <a:r>
              <a:rPr lang="en-US" sz="2100" b="1" dirty="0">
                <a:solidFill>
                  <a:srgbClr val="494949"/>
                </a:solidFill>
              </a:rPr>
              <a:t> Materials</a:t>
            </a:r>
            <a:r>
              <a:rPr lang="en-US" sz="2100" dirty="0">
                <a:solidFill>
                  <a:srgbClr val="494949"/>
                </a:solidFill>
              </a:rPr>
              <a:t> </a:t>
            </a:r>
            <a:r>
              <a:rPr lang="en-US" sz="2100" b="1" dirty="0">
                <a:solidFill>
                  <a:srgbClr val="494949"/>
                </a:solidFill>
              </a:rPr>
              <a:t>suited to the local climate </a:t>
            </a:r>
            <a:r>
              <a:rPr lang="en-US" sz="2100" dirty="0">
                <a:solidFill>
                  <a:srgbClr val="494949"/>
                </a:solidFill>
              </a:rPr>
              <a:t>(e.g., timber resistant to </a:t>
            </a:r>
            <a:r>
              <a:rPr lang="en-US" sz="2100" dirty="0">
                <a:solidFill>
                  <a:srgbClr val="E96751"/>
                </a:solidFill>
              </a:rPr>
              <a:t>Irish</a:t>
            </a:r>
            <a:r>
              <a:rPr lang="en-US" sz="2100" dirty="0">
                <a:solidFill>
                  <a:srgbClr val="494949"/>
                </a:solidFill>
              </a:rPr>
              <a:t> damp or volcanic stone in </a:t>
            </a:r>
            <a:r>
              <a:rPr lang="en-US" sz="2100" dirty="0">
                <a:solidFill>
                  <a:srgbClr val="E96751"/>
                </a:solidFill>
              </a:rPr>
              <a:t>Iceland</a:t>
            </a:r>
            <a:r>
              <a:rPr lang="en-US" sz="2100" dirty="0">
                <a:solidFill>
                  <a:srgbClr val="494949"/>
                </a:solidFill>
              </a:rPr>
              <a:t>) reduce long-term repair and maintenance costs. Local advantages are that </a:t>
            </a:r>
            <a:r>
              <a:rPr lang="en-US" sz="2100" b="1" dirty="0">
                <a:solidFill>
                  <a:srgbClr val="494949"/>
                </a:solidFill>
              </a:rPr>
              <a:t>repairs are faster and cheaper </a:t>
            </a:r>
            <a:r>
              <a:rPr lang="en-US" sz="2100" dirty="0">
                <a:solidFill>
                  <a:srgbClr val="494949"/>
                </a:solidFill>
              </a:rPr>
              <a:t>when parts or skills are available locally. </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100" b="1" dirty="0">
                <a:solidFill>
                  <a:srgbClr val="494949"/>
                </a:solidFill>
              </a:rPr>
              <a:t>Circular Economy savings </a:t>
            </a:r>
            <a:r>
              <a:rPr lang="en-US" sz="2100" dirty="0">
                <a:solidFill>
                  <a:srgbClr val="494949"/>
                </a:solidFill>
              </a:rPr>
              <a:t>by reusing or repurposing materials from local demolitions, salvage yards, or agriculture (e.g., stone, barn wood, wine barrels) reduce new material costs. Additionally, it benefits the local community, as many circular practices are already in place at the community level (e.g., bio-based insulation in the Netherlands, sheep's wool in </a:t>
            </a:r>
            <a:r>
              <a:rPr lang="en-US" sz="2100" dirty="0">
                <a:solidFill>
                  <a:srgbClr val="E96751"/>
                </a:solidFill>
              </a:rPr>
              <a:t>Ireland</a:t>
            </a:r>
            <a:r>
              <a:rPr lang="en-US" sz="2100" dirty="0">
                <a:solidFill>
                  <a:srgbClr val="494949"/>
                </a:solidFill>
              </a:rPr>
              <a:t>).</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100" b="1" dirty="0">
                <a:solidFill>
                  <a:srgbClr val="494949"/>
                </a:solidFill>
              </a:rPr>
              <a:t>Source food locally, </a:t>
            </a:r>
            <a:r>
              <a:rPr lang="en-US" sz="2100" dirty="0">
                <a:solidFill>
                  <a:srgbClr val="494949"/>
                </a:solidFill>
              </a:rPr>
              <a:t>cuts transport costs, ensures fresher, seasonal ingredients, and enhances the guest experience with authentic regional </a:t>
            </a:r>
            <a:r>
              <a:rPr lang="en-US" sz="2100" dirty="0" err="1">
                <a:solidFill>
                  <a:srgbClr val="494949"/>
                </a:solidFill>
              </a:rPr>
              <a:t>flavours</a:t>
            </a:r>
            <a:r>
              <a:rPr lang="en-US" sz="2100" dirty="0">
                <a:solidFill>
                  <a:srgbClr val="494949"/>
                </a:solidFill>
              </a:rPr>
              <a:t>. It also supports local farmers and producers, often opening doors to collaboration, discounts, or marketing partnerships.</a:t>
            </a:r>
          </a:p>
        </p:txBody>
      </p:sp>
      <p:sp>
        <p:nvSpPr>
          <p:cNvPr id="4" name="Slide Number Placeholder 5">
            <a:extLst>
              <a:ext uri="{FF2B5EF4-FFF2-40B4-BE49-F238E27FC236}">
                <a16:creationId xmlns:a16="http://schemas.microsoft.com/office/drawing/2014/main" id="{E4A07E1C-4F77-ED67-1CE5-39EBF8B839E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11</a:t>
            </a:fld>
            <a:endParaRPr lang="fr-CA" dirty="0"/>
          </a:p>
        </p:txBody>
      </p:sp>
      <p:sp>
        <p:nvSpPr>
          <p:cNvPr id="2" name="Slide Number Placeholder 5">
            <a:extLst>
              <a:ext uri="{FF2B5EF4-FFF2-40B4-BE49-F238E27FC236}">
                <a16:creationId xmlns:a16="http://schemas.microsoft.com/office/drawing/2014/main" id="{223C9957-4A75-D461-7932-847A909C8BC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11</a:t>
            </a:fld>
            <a:endParaRPr lang="fr-CA" dirty="0"/>
          </a:p>
        </p:txBody>
      </p:sp>
      <p:sp>
        <p:nvSpPr>
          <p:cNvPr id="5" name="Slide Number Placeholder 5">
            <a:extLst>
              <a:ext uri="{FF2B5EF4-FFF2-40B4-BE49-F238E27FC236}">
                <a16:creationId xmlns:a16="http://schemas.microsoft.com/office/drawing/2014/main" id="{C44960E4-9511-FA47-BB7C-D922DE47657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11</a:t>
            </a:fld>
            <a:endParaRPr lang="fr-CA" dirty="0"/>
          </a:p>
        </p:txBody>
      </p:sp>
      <p:sp>
        <p:nvSpPr>
          <p:cNvPr id="8" name="Slide Number Placeholder 5">
            <a:extLst>
              <a:ext uri="{FF2B5EF4-FFF2-40B4-BE49-F238E27FC236}">
                <a16:creationId xmlns:a16="http://schemas.microsoft.com/office/drawing/2014/main" id="{E39CAA40-39CD-53BF-1BD4-C445199DA02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11</a:t>
            </a:fld>
            <a:endParaRPr lang="fr-CA" dirty="0"/>
          </a:p>
        </p:txBody>
      </p:sp>
      <p:pic>
        <p:nvPicPr>
          <p:cNvPr id="37" name="Picture Placeholder 36" descr="A person putting money in a purse&#10;&#10;AI-generated content may be incorrect.">
            <a:extLst>
              <a:ext uri="{FF2B5EF4-FFF2-40B4-BE49-F238E27FC236}">
                <a16:creationId xmlns:a16="http://schemas.microsoft.com/office/drawing/2014/main" id="{5D09E9E2-A57F-49CA-9A43-C922FC80CD96}"/>
              </a:ext>
            </a:extLst>
          </p:cNvPr>
          <p:cNvPicPr>
            <a:picLocks noGrp="1" noChangeAspect="1"/>
          </p:cNvPicPr>
          <p:nvPr>
            <p:ph type="pic" sz="quarter" idx="10"/>
          </p:nvPr>
        </p:nvPicPr>
        <p:blipFill>
          <a:blip r:embed="rId2"/>
          <a:srcRect t="31045" b="31045"/>
          <a:stretch>
            <a:fillRect/>
          </a:stretch>
        </p:blipFill>
        <p:spPr/>
      </p:pic>
      <p:grpSp>
        <p:nvGrpSpPr>
          <p:cNvPr id="3" name="Graphic 503">
            <a:extLst>
              <a:ext uri="{FF2B5EF4-FFF2-40B4-BE49-F238E27FC236}">
                <a16:creationId xmlns:a16="http://schemas.microsoft.com/office/drawing/2014/main" id="{BF9B535E-9074-0DEB-C3FA-BA17B2F09C9D}"/>
              </a:ext>
            </a:extLst>
          </p:cNvPr>
          <p:cNvGrpSpPr/>
          <p:nvPr/>
        </p:nvGrpSpPr>
        <p:grpSpPr>
          <a:xfrm>
            <a:off x="4156447" y="884160"/>
            <a:ext cx="720000" cy="720000"/>
            <a:chOff x="12846663" y="3911411"/>
            <a:chExt cx="1023375" cy="1130779"/>
          </a:xfrm>
          <a:noFill/>
        </p:grpSpPr>
        <p:grpSp>
          <p:nvGrpSpPr>
            <p:cNvPr id="30" name="Graphic 503">
              <a:extLst>
                <a:ext uri="{FF2B5EF4-FFF2-40B4-BE49-F238E27FC236}">
                  <a16:creationId xmlns:a16="http://schemas.microsoft.com/office/drawing/2014/main" id="{371ABE75-C40F-9915-C226-AA074C1CA35B}"/>
                </a:ext>
              </a:extLst>
            </p:cNvPr>
            <p:cNvGrpSpPr/>
            <p:nvPr/>
          </p:nvGrpSpPr>
          <p:grpSpPr>
            <a:xfrm>
              <a:off x="12846663" y="4242607"/>
              <a:ext cx="1023375" cy="799582"/>
              <a:chOff x="12846663" y="4242607"/>
              <a:chExt cx="1023375" cy="799582"/>
            </a:xfrm>
            <a:noFill/>
          </p:grpSpPr>
          <p:grpSp>
            <p:nvGrpSpPr>
              <p:cNvPr id="42" name="Graphic 503">
                <a:extLst>
                  <a:ext uri="{FF2B5EF4-FFF2-40B4-BE49-F238E27FC236}">
                    <a16:creationId xmlns:a16="http://schemas.microsoft.com/office/drawing/2014/main" id="{23FE10B9-2FCB-FDFD-210D-5346C1E1100D}"/>
                  </a:ext>
                </a:extLst>
              </p:cNvPr>
              <p:cNvGrpSpPr/>
              <p:nvPr/>
            </p:nvGrpSpPr>
            <p:grpSpPr>
              <a:xfrm>
                <a:off x="13409519" y="4242607"/>
                <a:ext cx="460518" cy="799582"/>
                <a:chOff x="13409519" y="4242607"/>
                <a:chExt cx="460518" cy="799582"/>
              </a:xfrm>
              <a:noFill/>
            </p:grpSpPr>
            <p:sp>
              <p:nvSpPr>
                <p:cNvPr id="47" name="Freeform 1185">
                  <a:extLst>
                    <a:ext uri="{FF2B5EF4-FFF2-40B4-BE49-F238E27FC236}">
                      <a16:creationId xmlns:a16="http://schemas.microsoft.com/office/drawing/2014/main" id="{417E42D5-C138-C477-7578-D40F600895C9}"/>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8" name="Freeform 1186">
                  <a:extLst>
                    <a:ext uri="{FF2B5EF4-FFF2-40B4-BE49-F238E27FC236}">
                      <a16:creationId xmlns:a16="http://schemas.microsoft.com/office/drawing/2014/main" id="{DB5C76B3-52D8-7443-1D5D-92F5CEB47F60}"/>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9" name="Freeform 1187">
                  <a:extLst>
                    <a:ext uri="{FF2B5EF4-FFF2-40B4-BE49-F238E27FC236}">
                      <a16:creationId xmlns:a16="http://schemas.microsoft.com/office/drawing/2014/main" id="{2DD8805F-FB65-D7B5-3AE0-D06BA8F5354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BC89AC43-9FC0-3DD3-64C4-A05DC1298A99}"/>
                  </a:ext>
                </a:extLst>
              </p:cNvPr>
              <p:cNvGrpSpPr/>
              <p:nvPr/>
            </p:nvGrpSpPr>
            <p:grpSpPr>
              <a:xfrm>
                <a:off x="12846663" y="4242733"/>
                <a:ext cx="462169" cy="799457"/>
                <a:chOff x="12846663" y="4242733"/>
                <a:chExt cx="462169" cy="799457"/>
              </a:xfrm>
              <a:noFill/>
            </p:grpSpPr>
            <p:sp>
              <p:nvSpPr>
                <p:cNvPr id="44" name="Freeform 1189">
                  <a:extLst>
                    <a:ext uri="{FF2B5EF4-FFF2-40B4-BE49-F238E27FC236}">
                      <a16:creationId xmlns:a16="http://schemas.microsoft.com/office/drawing/2014/main" id="{7D84AEFB-7070-4732-C7B3-E47488F12814}"/>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5" name="Freeform 1190">
                  <a:extLst>
                    <a:ext uri="{FF2B5EF4-FFF2-40B4-BE49-F238E27FC236}">
                      <a16:creationId xmlns:a16="http://schemas.microsoft.com/office/drawing/2014/main" id="{5D39701A-5560-44D6-4A55-38E7A3CC59D3}"/>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91">
                  <a:extLst>
                    <a:ext uri="{FF2B5EF4-FFF2-40B4-BE49-F238E27FC236}">
                      <a16:creationId xmlns:a16="http://schemas.microsoft.com/office/drawing/2014/main" id="{1592447B-1141-04EE-3C76-F6E2EF7B4BAB}"/>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31" name="Graphic 503">
              <a:extLst>
                <a:ext uri="{FF2B5EF4-FFF2-40B4-BE49-F238E27FC236}">
                  <a16:creationId xmlns:a16="http://schemas.microsoft.com/office/drawing/2014/main" id="{046F48BE-0462-D630-E310-5A37C2861DF3}"/>
                </a:ext>
              </a:extLst>
            </p:cNvPr>
            <p:cNvGrpSpPr/>
            <p:nvPr/>
          </p:nvGrpSpPr>
          <p:grpSpPr>
            <a:xfrm>
              <a:off x="13086001" y="3911411"/>
              <a:ext cx="602471" cy="728577"/>
              <a:chOff x="13086001" y="3911411"/>
              <a:chExt cx="602471" cy="728577"/>
            </a:xfrm>
            <a:noFill/>
          </p:grpSpPr>
          <p:sp>
            <p:nvSpPr>
              <p:cNvPr id="32" name="Freeform 1193">
                <a:extLst>
                  <a:ext uri="{FF2B5EF4-FFF2-40B4-BE49-F238E27FC236}">
                    <a16:creationId xmlns:a16="http://schemas.microsoft.com/office/drawing/2014/main" id="{E86CEB19-720E-9D4E-0903-24CE53F266B8}"/>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3" name="Freeform 1194">
                <a:extLst>
                  <a:ext uri="{FF2B5EF4-FFF2-40B4-BE49-F238E27FC236}">
                    <a16:creationId xmlns:a16="http://schemas.microsoft.com/office/drawing/2014/main" id="{9A8D4D8F-D2C1-A837-9F20-BF73B404D8D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4" name="Freeform 1195">
                <a:extLst>
                  <a:ext uri="{FF2B5EF4-FFF2-40B4-BE49-F238E27FC236}">
                    <a16:creationId xmlns:a16="http://schemas.microsoft.com/office/drawing/2014/main" id="{862A348E-BEBE-BC5D-489B-125850857AE4}"/>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5" name="Freeform 1196">
                <a:extLst>
                  <a:ext uri="{FF2B5EF4-FFF2-40B4-BE49-F238E27FC236}">
                    <a16:creationId xmlns:a16="http://schemas.microsoft.com/office/drawing/2014/main" id="{14DD68A3-F694-9C35-FB1A-4A43D7898EE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6" name="Freeform 1197">
                <a:extLst>
                  <a:ext uri="{FF2B5EF4-FFF2-40B4-BE49-F238E27FC236}">
                    <a16:creationId xmlns:a16="http://schemas.microsoft.com/office/drawing/2014/main" id="{2B7398B8-A70E-EA7F-0C89-BD827E93FF7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8" name="Graphic 503">
                <a:extLst>
                  <a:ext uri="{FF2B5EF4-FFF2-40B4-BE49-F238E27FC236}">
                    <a16:creationId xmlns:a16="http://schemas.microsoft.com/office/drawing/2014/main" id="{59DAD18F-1B01-6C86-9DAA-001E1990136A}"/>
                  </a:ext>
                </a:extLst>
              </p:cNvPr>
              <p:cNvGrpSpPr/>
              <p:nvPr/>
            </p:nvGrpSpPr>
            <p:grpSpPr>
              <a:xfrm>
                <a:off x="13185037" y="4244381"/>
                <a:ext cx="260795" cy="257144"/>
                <a:chOff x="13185037" y="4244381"/>
                <a:chExt cx="260795" cy="257144"/>
              </a:xfrm>
              <a:noFill/>
            </p:grpSpPr>
            <p:sp>
              <p:nvSpPr>
                <p:cNvPr id="39" name="Freeform 1199">
                  <a:extLst>
                    <a:ext uri="{FF2B5EF4-FFF2-40B4-BE49-F238E27FC236}">
                      <a16:creationId xmlns:a16="http://schemas.microsoft.com/office/drawing/2014/main" id="{ED27EC99-A24E-D2F8-590E-CCA364C95A96}"/>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40" name="Freeform 1200">
                  <a:extLst>
                    <a:ext uri="{FF2B5EF4-FFF2-40B4-BE49-F238E27FC236}">
                      <a16:creationId xmlns:a16="http://schemas.microsoft.com/office/drawing/2014/main" id="{B219B7FF-1576-C6B3-2CC3-29038D261946}"/>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41" name="Freeform 1201">
                  <a:extLst>
                    <a:ext uri="{FF2B5EF4-FFF2-40B4-BE49-F238E27FC236}">
                      <a16:creationId xmlns:a16="http://schemas.microsoft.com/office/drawing/2014/main" id="{480BCFEB-1C0B-2CBB-40E4-0BCE1B4256B6}"/>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50" name="Graphic 503">
            <a:extLst>
              <a:ext uri="{FF2B5EF4-FFF2-40B4-BE49-F238E27FC236}">
                <a16:creationId xmlns:a16="http://schemas.microsoft.com/office/drawing/2014/main" id="{40F5533B-D65E-8B02-5863-A730C35E09AC}"/>
              </a:ext>
            </a:extLst>
          </p:cNvPr>
          <p:cNvGrpSpPr/>
          <p:nvPr/>
        </p:nvGrpSpPr>
        <p:grpSpPr>
          <a:xfrm>
            <a:off x="4192447" y="2885899"/>
            <a:ext cx="720000" cy="720000"/>
            <a:chOff x="12846663" y="3911411"/>
            <a:chExt cx="1023375" cy="1130779"/>
          </a:xfrm>
          <a:noFill/>
        </p:grpSpPr>
        <p:grpSp>
          <p:nvGrpSpPr>
            <p:cNvPr id="51" name="Graphic 503">
              <a:extLst>
                <a:ext uri="{FF2B5EF4-FFF2-40B4-BE49-F238E27FC236}">
                  <a16:creationId xmlns:a16="http://schemas.microsoft.com/office/drawing/2014/main" id="{F2A673B7-B861-CA1A-D36C-692EE14BD263}"/>
                </a:ext>
              </a:extLst>
            </p:cNvPr>
            <p:cNvGrpSpPr/>
            <p:nvPr/>
          </p:nvGrpSpPr>
          <p:grpSpPr>
            <a:xfrm>
              <a:off x="12846663" y="4242607"/>
              <a:ext cx="1023375" cy="799582"/>
              <a:chOff x="12846663" y="4242607"/>
              <a:chExt cx="1023375" cy="799582"/>
            </a:xfrm>
            <a:noFill/>
          </p:grpSpPr>
          <p:grpSp>
            <p:nvGrpSpPr>
              <p:cNvPr id="62" name="Graphic 503">
                <a:extLst>
                  <a:ext uri="{FF2B5EF4-FFF2-40B4-BE49-F238E27FC236}">
                    <a16:creationId xmlns:a16="http://schemas.microsoft.com/office/drawing/2014/main" id="{F1CCCE7F-C436-4702-D504-9A98AE38685E}"/>
                  </a:ext>
                </a:extLst>
              </p:cNvPr>
              <p:cNvGrpSpPr/>
              <p:nvPr/>
            </p:nvGrpSpPr>
            <p:grpSpPr>
              <a:xfrm>
                <a:off x="13409519" y="4242607"/>
                <a:ext cx="460518" cy="799582"/>
                <a:chOff x="13409519" y="4242607"/>
                <a:chExt cx="460518" cy="799582"/>
              </a:xfrm>
              <a:noFill/>
            </p:grpSpPr>
            <p:sp>
              <p:nvSpPr>
                <p:cNvPr id="67" name="Freeform 1185">
                  <a:extLst>
                    <a:ext uri="{FF2B5EF4-FFF2-40B4-BE49-F238E27FC236}">
                      <a16:creationId xmlns:a16="http://schemas.microsoft.com/office/drawing/2014/main" id="{27154394-D988-AA08-CFD2-3A8DD807DC3B}"/>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8" name="Freeform 1186">
                  <a:extLst>
                    <a:ext uri="{FF2B5EF4-FFF2-40B4-BE49-F238E27FC236}">
                      <a16:creationId xmlns:a16="http://schemas.microsoft.com/office/drawing/2014/main" id="{A2F7851D-B617-3DF8-D545-2349C2ECFB9E}"/>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9" name="Freeform 1187">
                  <a:extLst>
                    <a:ext uri="{FF2B5EF4-FFF2-40B4-BE49-F238E27FC236}">
                      <a16:creationId xmlns:a16="http://schemas.microsoft.com/office/drawing/2014/main" id="{E225EB30-E7F1-83E3-04E7-79DF16AFCA3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3" name="Graphic 503">
                <a:extLst>
                  <a:ext uri="{FF2B5EF4-FFF2-40B4-BE49-F238E27FC236}">
                    <a16:creationId xmlns:a16="http://schemas.microsoft.com/office/drawing/2014/main" id="{DEAF8698-CE23-6024-16EB-2C80E9F4A3FC}"/>
                  </a:ext>
                </a:extLst>
              </p:cNvPr>
              <p:cNvGrpSpPr/>
              <p:nvPr/>
            </p:nvGrpSpPr>
            <p:grpSpPr>
              <a:xfrm>
                <a:off x="12846663" y="4242733"/>
                <a:ext cx="462169" cy="799457"/>
                <a:chOff x="12846663" y="4242733"/>
                <a:chExt cx="462169" cy="799457"/>
              </a:xfrm>
              <a:noFill/>
            </p:grpSpPr>
            <p:sp>
              <p:nvSpPr>
                <p:cNvPr id="64" name="Freeform 1189">
                  <a:extLst>
                    <a:ext uri="{FF2B5EF4-FFF2-40B4-BE49-F238E27FC236}">
                      <a16:creationId xmlns:a16="http://schemas.microsoft.com/office/drawing/2014/main" id="{327E6B15-6378-36E2-DD83-4F49A5CC86E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5" name="Freeform 1190">
                  <a:extLst>
                    <a:ext uri="{FF2B5EF4-FFF2-40B4-BE49-F238E27FC236}">
                      <a16:creationId xmlns:a16="http://schemas.microsoft.com/office/drawing/2014/main" id="{E2D29549-D485-2788-A33F-FE3DC0EBAA2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91">
                  <a:extLst>
                    <a:ext uri="{FF2B5EF4-FFF2-40B4-BE49-F238E27FC236}">
                      <a16:creationId xmlns:a16="http://schemas.microsoft.com/office/drawing/2014/main" id="{F4E75A7D-EFEE-9A50-C137-1F6B571F4FC1}"/>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52" name="Graphic 503">
              <a:extLst>
                <a:ext uri="{FF2B5EF4-FFF2-40B4-BE49-F238E27FC236}">
                  <a16:creationId xmlns:a16="http://schemas.microsoft.com/office/drawing/2014/main" id="{7942199F-DDB9-9394-640B-B077BEE0E101}"/>
                </a:ext>
              </a:extLst>
            </p:cNvPr>
            <p:cNvGrpSpPr/>
            <p:nvPr/>
          </p:nvGrpSpPr>
          <p:grpSpPr>
            <a:xfrm>
              <a:off x="13086001" y="3911411"/>
              <a:ext cx="602471" cy="728577"/>
              <a:chOff x="13086001" y="3911411"/>
              <a:chExt cx="602471" cy="728577"/>
            </a:xfrm>
            <a:noFill/>
          </p:grpSpPr>
          <p:sp>
            <p:nvSpPr>
              <p:cNvPr id="53" name="Freeform 1193">
                <a:extLst>
                  <a:ext uri="{FF2B5EF4-FFF2-40B4-BE49-F238E27FC236}">
                    <a16:creationId xmlns:a16="http://schemas.microsoft.com/office/drawing/2014/main" id="{CFB5EFFB-E752-6799-54CB-7B574B26930D}"/>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4" name="Freeform 1194">
                <a:extLst>
                  <a:ext uri="{FF2B5EF4-FFF2-40B4-BE49-F238E27FC236}">
                    <a16:creationId xmlns:a16="http://schemas.microsoft.com/office/drawing/2014/main" id="{180BE77D-6DA0-3110-05A0-96569D53AA9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5" name="Freeform 1195">
                <a:extLst>
                  <a:ext uri="{FF2B5EF4-FFF2-40B4-BE49-F238E27FC236}">
                    <a16:creationId xmlns:a16="http://schemas.microsoft.com/office/drawing/2014/main" id="{4548B318-B30E-544D-E446-F73FA4B2A18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6" name="Freeform 1196">
                <a:extLst>
                  <a:ext uri="{FF2B5EF4-FFF2-40B4-BE49-F238E27FC236}">
                    <a16:creationId xmlns:a16="http://schemas.microsoft.com/office/drawing/2014/main" id="{142D7DA8-132E-179A-2C29-CB1BB2CD9758}"/>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7" name="Freeform 1197">
                <a:extLst>
                  <a:ext uri="{FF2B5EF4-FFF2-40B4-BE49-F238E27FC236}">
                    <a16:creationId xmlns:a16="http://schemas.microsoft.com/office/drawing/2014/main" id="{93725CAD-FAFB-67F9-8A4D-F88A9C7F6BC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8" name="Graphic 503">
                <a:extLst>
                  <a:ext uri="{FF2B5EF4-FFF2-40B4-BE49-F238E27FC236}">
                    <a16:creationId xmlns:a16="http://schemas.microsoft.com/office/drawing/2014/main" id="{D5D64BED-AEF2-2399-732E-6F2FE9F09917}"/>
                  </a:ext>
                </a:extLst>
              </p:cNvPr>
              <p:cNvGrpSpPr/>
              <p:nvPr/>
            </p:nvGrpSpPr>
            <p:grpSpPr>
              <a:xfrm>
                <a:off x="13185037" y="4244381"/>
                <a:ext cx="260795" cy="257144"/>
                <a:chOff x="13185037" y="4244381"/>
                <a:chExt cx="260795" cy="257144"/>
              </a:xfrm>
              <a:noFill/>
            </p:grpSpPr>
            <p:sp>
              <p:nvSpPr>
                <p:cNvPr id="59" name="Freeform 1199">
                  <a:extLst>
                    <a:ext uri="{FF2B5EF4-FFF2-40B4-BE49-F238E27FC236}">
                      <a16:creationId xmlns:a16="http://schemas.microsoft.com/office/drawing/2014/main" id="{73929BDD-D34C-6352-7FD9-F7E2D20AAB47}"/>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60" name="Freeform 1200">
                  <a:extLst>
                    <a:ext uri="{FF2B5EF4-FFF2-40B4-BE49-F238E27FC236}">
                      <a16:creationId xmlns:a16="http://schemas.microsoft.com/office/drawing/2014/main" id="{7768C9C2-FAE8-3E64-6F16-41E13DDE73EA}"/>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61" name="Freeform 1201">
                  <a:extLst>
                    <a:ext uri="{FF2B5EF4-FFF2-40B4-BE49-F238E27FC236}">
                      <a16:creationId xmlns:a16="http://schemas.microsoft.com/office/drawing/2014/main" id="{D1F0B4CD-9A90-7DB1-6425-B17DE6657498}"/>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70" name="Graphic 503">
            <a:extLst>
              <a:ext uri="{FF2B5EF4-FFF2-40B4-BE49-F238E27FC236}">
                <a16:creationId xmlns:a16="http://schemas.microsoft.com/office/drawing/2014/main" id="{743CAD1E-E1E4-9932-7EC6-125EE8E7CE0B}"/>
              </a:ext>
            </a:extLst>
          </p:cNvPr>
          <p:cNvGrpSpPr/>
          <p:nvPr/>
        </p:nvGrpSpPr>
        <p:grpSpPr>
          <a:xfrm>
            <a:off x="4212960" y="5314015"/>
            <a:ext cx="720000" cy="720000"/>
            <a:chOff x="12846663" y="3911411"/>
            <a:chExt cx="1023375" cy="1130779"/>
          </a:xfrm>
          <a:noFill/>
        </p:grpSpPr>
        <p:grpSp>
          <p:nvGrpSpPr>
            <p:cNvPr id="71" name="Graphic 503">
              <a:extLst>
                <a:ext uri="{FF2B5EF4-FFF2-40B4-BE49-F238E27FC236}">
                  <a16:creationId xmlns:a16="http://schemas.microsoft.com/office/drawing/2014/main" id="{AF363526-45D3-A654-D78A-F7845611320F}"/>
                </a:ext>
              </a:extLst>
            </p:cNvPr>
            <p:cNvGrpSpPr/>
            <p:nvPr/>
          </p:nvGrpSpPr>
          <p:grpSpPr>
            <a:xfrm>
              <a:off x="12846663" y="4242607"/>
              <a:ext cx="1023375" cy="799582"/>
              <a:chOff x="12846663" y="4242607"/>
              <a:chExt cx="1023375" cy="799582"/>
            </a:xfrm>
            <a:noFill/>
          </p:grpSpPr>
          <p:grpSp>
            <p:nvGrpSpPr>
              <p:cNvPr id="82" name="Graphic 503">
                <a:extLst>
                  <a:ext uri="{FF2B5EF4-FFF2-40B4-BE49-F238E27FC236}">
                    <a16:creationId xmlns:a16="http://schemas.microsoft.com/office/drawing/2014/main" id="{99E0F981-1719-1142-D288-284F78D71FE1}"/>
                  </a:ext>
                </a:extLst>
              </p:cNvPr>
              <p:cNvGrpSpPr/>
              <p:nvPr/>
            </p:nvGrpSpPr>
            <p:grpSpPr>
              <a:xfrm>
                <a:off x="13409519" y="4242607"/>
                <a:ext cx="460518" cy="799582"/>
                <a:chOff x="13409519" y="4242607"/>
                <a:chExt cx="460518" cy="799582"/>
              </a:xfrm>
              <a:noFill/>
            </p:grpSpPr>
            <p:sp>
              <p:nvSpPr>
                <p:cNvPr id="87" name="Freeform 1185">
                  <a:extLst>
                    <a:ext uri="{FF2B5EF4-FFF2-40B4-BE49-F238E27FC236}">
                      <a16:creationId xmlns:a16="http://schemas.microsoft.com/office/drawing/2014/main" id="{4C1AE72E-EB2E-15E7-6153-A976229C3E16}"/>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8" name="Freeform 1186">
                  <a:extLst>
                    <a:ext uri="{FF2B5EF4-FFF2-40B4-BE49-F238E27FC236}">
                      <a16:creationId xmlns:a16="http://schemas.microsoft.com/office/drawing/2014/main" id="{5081FB97-BFCB-5D0B-3FAC-0089853173E4}"/>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9" name="Freeform 1187">
                  <a:extLst>
                    <a:ext uri="{FF2B5EF4-FFF2-40B4-BE49-F238E27FC236}">
                      <a16:creationId xmlns:a16="http://schemas.microsoft.com/office/drawing/2014/main" id="{EA51EECA-806E-A074-AC64-7FEE20C64276}"/>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3" name="Graphic 503">
                <a:extLst>
                  <a:ext uri="{FF2B5EF4-FFF2-40B4-BE49-F238E27FC236}">
                    <a16:creationId xmlns:a16="http://schemas.microsoft.com/office/drawing/2014/main" id="{B01A2547-C8EC-08C1-2582-0DE81370D4C0}"/>
                  </a:ext>
                </a:extLst>
              </p:cNvPr>
              <p:cNvGrpSpPr/>
              <p:nvPr/>
            </p:nvGrpSpPr>
            <p:grpSpPr>
              <a:xfrm>
                <a:off x="12846663" y="4242733"/>
                <a:ext cx="462169" cy="799457"/>
                <a:chOff x="12846663" y="4242733"/>
                <a:chExt cx="462169" cy="799457"/>
              </a:xfrm>
              <a:noFill/>
            </p:grpSpPr>
            <p:sp>
              <p:nvSpPr>
                <p:cNvPr id="84" name="Freeform 1189">
                  <a:extLst>
                    <a:ext uri="{FF2B5EF4-FFF2-40B4-BE49-F238E27FC236}">
                      <a16:creationId xmlns:a16="http://schemas.microsoft.com/office/drawing/2014/main" id="{CABEC254-4B3E-1234-524E-128F4AD4C8E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5" name="Freeform 1190">
                  <a:extLst>
                    <a:ext uri="{FF2B5EF4-FFF2-40B4-BE49-F238E27FC236}">
                      <a16:creationId xmlns:a16="http://schemas.microsoft.com/office/drawing/2014/main" id="{BCE6A413-CAAE-A6EF-BCCC-04E5EF264819}"/>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91">
                  <a:extLst>
                    <a:ext uri="{FF2B5EF4-FFF2-40B4-BE49-F238E27FC236}">
                      <a16:creationId xmlns:a16="http://schemas.microsoft.com/office/drawing/2014/main" id="{42B63B90-B9FF-FC56-5E8B-DCBEEA58FBBF}"/>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72" name="Graphic 503">
              <a:extLst>
                <a:ext uri="{FF2B5EF4-FFF2-40B4-BE49-F238E27FC236}">
                  <a16:creationId xmlns:a16="http://schemas.microsoft.com/office/drawing/2014/main" id="{A136502F-5224-042D-8AC2-1ED29045132C}"/>
                </a:ext>
              </a:extLst>
            </p:cNvPr>
            <p:cNvGrpSpPr/>
            <p:nvPr/>
          </p:nvGrpSpPr>
          <p:grpSpPr>
            <a:xfrm>
              <a:off x="13086001" y="3911411"/>
              <a:ext cx="602471" cy="728577"/>
              <a:chOff x="13086001" y="3911411"/>
              <a:chExt cx="602471" cy="728577"/>
            </a:xfrm>
            <a:noFill/>
          </p:grpSpPr>
          <p:sp>
            <p:nvSpPr>
              <p:cNvPr id="73" name="Freeform 1193">
                <a:extLst>
                  <a:ext uri="{FF2B5EF4-FFF2-40B4-BE49-F238E27FC236}">
                    <a16:creationId xmlns:a16="http://schemas.microsoft.com/office/drawing/2014/main" id="{A807105A-C6D4-307F-1F99-6D680D38A887}"/>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4" name="Freeform 1194">
                <a:extLst>
                  <a:ext uri="{FF2B5EF4-FFF2-40B4-BE49-F238E27FC236}">
                    <a16:creationId xmlns:a16="http://schemas.microsoft.com/office/drawing/2014/main" id="{F3717BE3-5065-2381-C31C-5B7A53CA481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5" name="Freeform 1195">
                <a:extLst>
                  <a:ext uri="{FF2B5EF4-FFF2-40B4-BE49-F238E27FC236}">
                    <a16:creationId xmlns:a16="http://schemas.microsoft.com/office/drawing/2014/main" id="{9ABEA732-D5E3-649A-23B8-BBD899AF9EBA}"/>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6" name="Freeform 1196">
                <a:extLst>
                  <a:ext uri="{FF2B5EF4-FFF2-40B4-BE49-F238E27FC236}">
                    <a16:creationId xmlns:a16="http://schemas.microsoft.com/office/drawing/2014/main" id="{FBC90957-926E-D193-40A3-1ADD1019F32A}"/>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7" name="Freeform 1197">
                <a:extLst>
                  <a:ext uri="{FF2B5EF4-FFF2-40B4-BE49-F238E27FC236}">
                    <a16:creationId xmlns:a16="http://schemas.microsoft.com/office/drawing/2014/main" id="{BFE42D90-26B1-776C-52B5-A8C61307DFE6}"/>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8" name="Graphic 503">
                <a:extLst>
                  <a:ext uri="{FF2B5EF4-FFF2-40B4-BE49-F238E27FC236}">
                    <a16:creationId xmlns:a16="http://schemas.microsoft.com/office/drawing/2014/main" id="{7B216D6D-D8A1-44C1-7E2C-5E71E411122B}"/>
                  </a:ext>
                </a:extLst>
              </p:cNvPr>
              <p:cNvGrpSpPr/>
              <p:nvPr/>
            </p:nvGrpSpPr>
            <p:grpSpPr>
              <a:xfrm>
                <a:off x="13185037" y="4244381"/>
                <a:ext cx="260795" cy="257144"/>
                <a:chOff x="13185037" y="4244381"/>
                <a:chExt cx="260795" cy="257144"/>
              </a:xfrm>
              <a:noFill/>
            </p:grpSpPr>
            <p:sp>
              <p:nvSpPr>
                <p:cNvPr id="79" name="Freeform 1199">
                  <a:extLst>
                    <a:ext uri="{FF2B5EF4-FFF2-40B4-BE49-F238E27FC236}">
                      <a16:creationId xmlns:a16="http://schemas.microsoft.com/office/drawing/2014/main" id="{44D02AE5-CC26-3939-D4BF-4C655351420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80" name="Freeform 1200">
                  <a:extLst>
                    <a:ext uri="{FF2B5EF4-FFF2-40B4-BE49-F238E27FC236}">
                      <a16:creationId xmlns:a16="http://schemas.microsoft.com/office/drawing/2014/main" id="{A47CFAC9-7136-0A5D-E0E6-E2B05A29C04E}"/>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81" name="Freeform 1201">
                  <a:extLst>
                    <a:ext uri="{FF2B5EF4-FFF2-40B4-BE49-F238E27FC236}">
                      <a16:creationId xmlns:a16="http://schemas.microsoft.com/office/drawing/2014/main" id="{5AABD5C4-A907-2616-838C-68FEAC06B37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14" name="Text Placeholder 5">
            <a:extLst>
              <a:ext uri="{FF2B5EF4-FFF2-40B4-BE49-F238E27FC236}">
                <a16:creationId xmlns:a16="http://schemas.microsoft.com/office/drawing/2014/main" id="{5C537186-8703-B8CF-3361-06EDACCE238A}"/>
              </a:ext>
            </a:extLst>
          </p:cNvPr>
          <p:cNvSpPr>
            <a:spLocks noGrp="1"/>
          </p:cNvSpPr>
          <p:nvPr>
            <p:ph type="body" sz="quarter" idx="18"/>
          </p:nvPr>
        </p:nvSpPr>
        <p:spPr>
          <a:xfrm>
            <a:off x="570245" y="3392026"/>
            <a:ext cx="2877175" cy="1049221"/>
          </a:xfrm>
        </p:spPr>
        <p:txBody>
          <a:bodyPr/>
          <a:lstStyle/>
          <a:p>
            <a:pPr algn="ctr"/>
            <a:r>
              <a:rPr lang="en-IE" b="0" dirty="0"/>
              <a:t>Financial Tips</a:t>
            </a:r>
          </a:p>
        </p:txBody>
      </p:sp>
      <p:sp>
        <p:nvSpPr>
          <p:cNvPr id="15" name="Text Placeholder 7">
            <a:extLst>
              <a:ext uri="{FF2B5EF4-FFF2-40B4-BE49-F238E27FC236}">
                <a16:creationId xmlns:a16="http://schemas.microsoft.com/office/drawing/2014/main" id="{327414FF-2124-D641-FC30-A4E2F711BBF2}"/>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Tree>
    <p:extLst>
      <p:ext uri="{BB962C8B-B14F-4D97-AF65-F5344CB8AC3E}">
        <p14:creationId xmlns:p14="http://schemas.microsoft.com/office/powerpoint/2010/main" val="1708470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00E99-0C09-9A41-B842-000AA8CB9BE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C52BA87F-4CB9-F89D-24EA-0831CBE870DD}"/>
              </a:ext>
            </a:extLst>
          </p:cNvPr>
          <p:cNvSpPr txBox="1">
            <a:spLocks/>
          </p:cNvSpPr>
          <p:nvPr/>
        </p:nvSpPr>
        <p:spPr>
          <a:xfrm>
            <a:off x="4744329" y="196156"/>
            <a:ext cx="6505575"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Tap into green funding and expertise.</a:t>
            </a:r>
            <a:r>
              <a:rPr lang="en-US" sz="2200" dirty="0">
                <a:solidFill>
                  <a:srgbClr val="494949"/>
                </a:solidFill>
              </a:rPr>
              <a:t> Look for grants, tax credits or soft loans for sustainable tourism or energy efficiency (EU programs, national schemes, even green banks). </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dirty="0">
                <a:solidFill>
                  <a:srgbClr val="494949"/>
                </a:solidFill>
              </a:rPr>
              <a:t>Designing your site to </a:t>
            </a:r>
            <a:r>
              <a:rPr lang="en-US" sz="2200" b="1" dirty="0">
                <a:solidFill>
                  <a:srgbClr val="494949"/>
                </a:solidFill>
              </a:rPr>
              <a:t>high sustainability standards </a:t>
            </a:r>
            <a:r>
              <a:rPr lang="en-US" sz="2200" dirty="0">
                <a:solidFill>
                  <a:srgbClr val="494949"/>
                </a:solidFill>
              </a:rPr>
              <a:t>can also become a </a:t>
            </a:r>
            <a:r>
              <a:rPr lang="en-US" sz="2200" b="1" dirty="0">
                <a:solidFill>
                  <a:srgbClr val="494949"/>
                </a:solidFill>
              </a:rPr>
              <a:t>marketing angle </a:t>
            </a:r>
            <a:r>
              <a:rPr lang="en-US" sz="2200" dirty="0">
                <a:solidFill>
                  <a:srgbClr val="494949"/>
                </a:solidFill>
              </a:rPr>
              <a:t>– eco-conscious </a:t>
            </a:r>
            <a:r>
              <a:rPr lang="en-US" sz="2200" dirty="0" err="1">
                <a:solidFill>
                  <a:srgbClr val="494949"/>
                </a:solidFill>
              </a:rPr>
              <a:t>travellers</a:t>
            </a:r>
            <a:r>
              <a:rPr lang="en-US" sz="2200" dirty="0">
                <a:solidFill>
                  <a:srgbClr val="494949"/>
                </a:solidFill>
              </a:rPr>
              <a:t> may choose your glampsite and even pay a premium for a carbon-neutral or low-impact stay. </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dirty="0">
                <a:solidFill>
                  <a:srgbClr val="494949"/>
                </a:solidFill>
              </a:rPr>
              <a:t>Involve </a:t>
            </a:r>
            <a:r>
              <a:rPr lang="en-US" sz="2200" b="1" dirty="0">
                <a:solidFill>
                  <a:srgbClr val="494949"/>
                </a:solidFill>
              </a:rPr>
              <a:t>environmental experts </a:t>
            </a:r>
            <a:r>
              <a:rPr lang="en-US" sz="2200" dirty="0">
                <a:solidFill>
                  <a:srgbClr val="494949"/>
                </a:solidFill>
              </a:rPr>
              <a:t>early (even informally); for </a:t>
            </a:r>
            <a:r>
              <a:rPr lang="en-US" sz="2200" b="1" dirty="0">
                <a:solidFill>
                  <a:srgbClr val="3B7F81"/>
                </a:solidFill>
              </a:rPr>
              <a:t>example</a:t>
            </a:r>
            <a:r>
              <a:rPr lang="en-US" sz="2200" dirty="0">
                <a:solidFill>
                  <a:srgbClr val="494949"/>
                </a:solidFill>
              </a:rPr>
              <a:t>, a local conservation group might advise how to lay out units to avoid disturbing wildlife or how to restore native plants – building goodwill and a better product in one go. </a:t>
            </a:r>
          </a:p>
        </p:txBody>
      </p:sp>
      <p:pic>
        <p:nvPicPr>
          <p:cNvPr id="31" name="Picture Placeholder 30" descr="A stone building surrounded by trees&#10;&#10;AI-generated content may be incorrect.">
            <a:extLst>
              <a:ext uri="{FF2B5EF4-FFF2-40B4-BE49-F238E27FC236}">
                <a16:creationId xmlns:a16="http://schemas.microsoft.com/office/drawing/2014/main" id="{CA6B32B5-4847-DF55-E958-3D0B8A7921C6}"/>
              </a:ext>
            </a:extLst>
          </p:cNvPr>
          <p:cNvPicPr>
            <a:picLocks noGrp="1" noChangeAspect="1"/>
          </p:cNvPicPr>
          <p:nvPr>
            <p:ph type="pic" sz="quarter" idx="10"/>
          </p:nvPr>
        </p:nvPicPr>
        <p:blipFill>
          <a:blip r:embed="rId2"/>
          <a:srcRect t="7352" b="7352"/>
          <a:stretch>
            <a:fillRect/>
          </a:stretch>
        </p:blipFill>
        <p:spPr/>
      </p:pic>
      <p:sp>
        <p:nvSpPr>
          <p:cNvPr id="4" name="Slide Number Placeholder 5">
            <a:extLst>
              <a:ext uri="{FF2B5EF4-FFF2-40B4-BE49-F238E27FC236}">
                <a16:creationId xmlns:a16="http://schemas.microsoft.com/office/drawing/2014/main" id="{EC94B249-DEB6-A0BB-CDF6-00FACB03BFA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12</a:t>
            </a:fld>
            <a:endParaRPr lang="fr-CA" dirty="0"/>
          </a:p>
        </p:txBody>
      </p:sp>
      <p:sp>
        <p:nvSpPr>
          <p:cNvPr id="2" name="Slide Number Placeholder 5">
            <a:extLst>
              <a:ext uri="{FF2B5EF4-FFF2-40B4-BE49-F238E27FC236}">
                <a16:creationId xmlns:a16="http://schemas.microsoft.com/office/drawing/2014/main" id="{789B2048-260C-D099-60CE-4EC52A93AC7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12</a:t>
            </a:fld>
            <a:endParaRPr lang="fr-CA" dirty="0"/>
          </a:p>
        </p:txBody>
      </p:sp>
      <p:sp>
        <p:nvSpPr>
          <p:cNvPr id="5" name="Slide Number Placeholder 5">
            <a:extLst>
              <a:ext uri="{FF2B5EF4-FFF2-40B4-BE49-F238E27FC236}">
                <a16:creationId xmlns:a16="http://schemas.microsoft.com/office/drawing/2014/main" id="{97405F49-6AD5-1B40-E6E9-D91DC0B1440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12</a:t>
            </a:fld>
            <a:endParaRPr lang="fr-CA" dirty="0"/>
          </a:p>
        </p:txBody>
      </p:sp>
      <p:sp>
        <p:nvSpPr>
          <p:cNvPr id="8" name="Slide Number Placeholder 5">
            <a:extLst>
              <a:ext uri="{FF2B5EF4-FFF2-40B4-BE49-F238E27FC236}">
                <a16:creationId xmlns:a16="http://schemas.microsoft.com/office/drawing/2014/main" id="{D3B94B17-EC4B-93F9-FC04-4F7484F959E3}"/>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12</a:t>
            </a:fld>
            <a:endParaRPr lang="fr-CA" dirty="0"/>
          </a:p>
        </p:txBody>
      </p:sp>
      <p:grpSp>
        <p:nvGrpSpPr>
          <p:cNvPr id="3" name="Graphic 503">
            <a:extLst>
              <a:ext uri="{FF2B5EF4-FFF2-40B4-BE49-F238E27FC236}">
                <a16:creationId xmlns:a16="http://schemas.microsoft.com/office/drawing/2014/main" id="{00172D52-161C-1995-C75F-647FD022D367}"/>
              </a:ext>
            </a:extLst>
          </p:cNvPr>
          <p:cNvGrpSpPr/>
          <p:nvPr/>
        </p:nvGrpSpPr>
        <p:grpSpPr>
          <a:xfrm>
            <a:off x="4095169" y="2227201"/>
            <a:ext cx="720000" cy="720000"/>
            <a:chOff x="12846663" y="3911411"/>
            <a:chExt cx="1023375" cy="1130779"/>
          </a:xfrm>
          <a:noFill/>
        </p:grpSpPr>
        <p:grpSp>
          <p:nvGrpSpPr>
            <p:cNvPr id="30" name="Graphic 503">
              <a:extLst>
                <a:ext uri="{FF2B5EF4-FFF2-40B4-BE49-F238E27FC236}">
                  <a16:creationId xmlns:a16="http://schemas.microsoft.com/office/drawing/2014/main" id="{C461D39C-CDB9-E99D-457E-9395B31D2DAE}"/>
                </a:ext>
              </a:extLst>
            </p:cNvPr>
            <p:cNvGrpSpPr/>
            <p:nvPr/>
          </p:nvGrpSpPr>
          <p:grpSpPr>
            <a:xfrm>
              <a:off x="12846663" y="4242607"/>
              <a:ext cx="1023375" cy="799582"/>
              <a:chOff x="12846663" y="4242607"/>
              <a:chExt cx="1023375" cy="799582"/>
            </a:xfrm>
            <a:noFill/>
          </p:grpSpPr>
          <p:grpSp>
            <p:nvGrpSpPr>
              <p:cNvPr id="42" name="Graphic 503">
                <a:extLst>
                  <a:ext uri="{FF2B5EF4-FFF2-40B4-BE49-F238E27FC236}">
                    <a16:creationId xmlns:a16="http://schemas.microsoft.com/office/drawing/2014/main" id="{FF16CE2F-0737-70EA-3091-C43FE00A70DC}"/>
                  </a:ext>
                </a:extLst>
              </p:cNvPr>
              <p:cNvGrpSpPr/>
              <p:nvPr/>
            </p:nvGrpSpPr>
            <p:grpSpPr>
              <a:xfrm>
                <a:off x="13409519" y="4242607"/>
                <a:ext cx="460518" cy="799582"/>
                <a:chOff x="13409519" y="4242607"/>
                <a:chExt cx="460518" cy="799582"/>
              </a:xfrm>
              <a:noFill/>
            </p:grpSpPr>
            <p:sp>
              <p:nvSpPr>
                <p:cNvPr id="47" name="Freeform 1185">
                  <a:extLst>
                    <a:ext uri="{FF2B5EF4-FFF2-40B4-BE49-F238E27FC236}">
                      <a16:creationId xmlns:a16="http://schemas.microsoft.com/office/drawing/2014/main" id="{65748CCD-92F6-F2DD-5FA5-640AF5C1062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8" name="Freeform 1186">
                  <a:extLst>
                    <a:ext uri="{FF2B5EF4-FFF2-40B4-BE49-F238E27FC236}">
                      <a16:creationId xmlns:a16="http://schemas.microsoft.com/office/drawing/2014/main" id="{035DC009-65F2-3A1A-4EEB-A90FA4467A49}"/>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9" name="Freeform 1187">
                  <a:extLst>
                    <a:ext uri="{FF2B5EF4-FFF2-40B4-BE49-F238E27FC236}">
                      <a16:creationId xmlns:a16="http://schemas.microsoft.com/office/drawing/2014/main" id="{3B150135-EC35-F7E7-9C4D-C5AE774EDFF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57171039-2559-4671-E0F9-4E067C1AF7C8}"/>
                  </a:ext>
                </a:extLst>
              </p:cNvPr>
              <p:cNvGrpSpPr/>
              <p:nvPr/>
            </p:nvGrpSpPr>
            <p:grpSpPr>
              <a:xfrm>
                <a:off x="12846663" y="4242733"/>
                <a:ext cx="462169" cy="799457"/>
                <a:chOff x="12846663" y="4242733"/>
                <a:chExt cx="462169" cy="799457"/>
              </a:xfrm>
              <a:noFill/>
            </p:grpSpPr>
            <p:sp>
              <p:nvSpPr>
                <p:cNvPr id="44" name="Freeform 1189">
                  <a:extLst>
                    <a:ext uri="{FF2B5EF4-FFF2-40B4-BE49-F238E27FC236}">
                      <a16:creationId xmlns:a16="http://schemas.microsoft.com/office/drawing/2014/main" id="{E43A9B9B-EFC7-7CCD-8E21-FB8FEC70628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5" name="Freeform 1190">
                  <a:extLst>
                    <a:ext uri="{FF2B5EF4-FFF2-40B4-BE49-F238E27FC236}">
                      <a16:creationId xmlns:a16="http://schemas.microsoft.com/office/drawing/2014/main" id="{C803EA21-60DE-72B5-CFDB-51028C9EEE5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91">
                  <a:extLst>
                    <a:ext uri="{FF2B5EF4-FFF2-40B4-BE49-F238E27FC236}">
                      <a16:creationId xmlns:a16="http://schemas.microsoft.com/office/drawing/2014/main" id="{4D5CFC0D-0B9A-ACBE-710F-ED614F81B69F}"/>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32" name="Graphic 503">
              <a:extLst>
                <a:ext uri="{FF2B5EF4-FFF2-40B4-BE49-F238E27FC236}">
                  <a16:creationId xmlns:a16="http://schemas.microsoft.com/office/drawing/2014/main" id="{564187E1-609B-75F3-6728-178794765499}"/>
                </a:ext>
              </a:extLst>
            </p:cNvPr>
            <p:cNvGrpSpPr/>
            <p:nvPr/>
          </p:nvGrpSpPr>
          <p:grpSpPr>
            <a:xfrm>
              <a:off x="13086001" y="3911411"/>
              <a:ext cx="602471" cy="728577"/>
              <a:chOff x="13086001" y="3911411"/>
              <a:chExt cx="602471" cy="728577"/>
            </a:xfrm>
            <a:noFill/>
          </p:grpSpPr>
          <p:sp>
            <p:nvSpPr>
              <p:cNvPr id="33" name="Freeform 1193">
                <a:extLst>
                  <a:ext uri="{FF2B5EF4-FFF2-40B4-BE49-F238E27FC236}">
                    <a16:creationId xmlns:a16="http://schemas.microsoft.com/office/drawing/2014/main" id="{5EA69FBF-4D36-427E-FCE5-AE235F04115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4" name="Freeform 1194">
                <a:extLst>
                  <a:ext uri="{FF2B5EF4-FFF2-40B4-BE49-F238E27FC236}">
                    <a16:creationId xmlns:a16="http://schemas.microsoft.com/office/drawing/2014/main" id="{A8E71845-5BB1-3D71-35A2-150196EEE150}"/>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5" name="Freeform 1195">
                <a:extLst>
                  <a:ext uri="{FF2B5EF4-FFF2-40B4-BE49-F238E27FC236}">
                    <a16:creationId xmlns:a16="http://schemas.microsoft.com/office/drawing/2014/main" id="{7EE3CE25-42C4-F2C2-3AFA-1411939A8B30}"/>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6" name="Freeform 1196">
                <a:extLst>
                  <a:ext uri="{FF2B5EF4-FFF2-40B4-BE49-F238E27FC236}">
                    <a16:creationId xmlns:a16="http://schemas.microsoft.com/office/drawing/2014/main" id="{D3880487-B551-CC0B-51BD-3B1F2B800DE0}"/>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7" name="Freeform 1197">
                <a:extLst>
                  <a:ext uri="{FF2B5EF4-FFF2-40B4-BE49-F238E27FC236}">
                    <a16:creationId xmlns:a16="http://schemas.microsoft.com/office/drawing/2014/main" id="{00A3FEA6-5FF7-7DD9-BFE8-1769BC7D386B}"/>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8" name="Graphic 503">
                <a:extLst>
                  <a:ext uri="{FF2B5EF4-FFF2-40B4-BE49-F238E27FC236}">
                    <a16:creationId xmlns:a16="http://schemas.microsoft.com/office/drawing/2014/main" id="{6FDF19D1-0381-0196-6191-36A6954DD5CC}"/>
                  </a:ext>
                </a:extLst>
              </p:cNvPr>
              <p:cNvGrpSpPr/>
              <p:nvPr/>
            </p:nvGrpSpPr>
            <p:grpSpPr>
              <a:xfrm>
                <a:off x="13185037" y="4244381"/>
                <a:ext cx="260795" cy="257144"/>
                <a:chOff x="13185037" y="4244381"/>
                <a:chExt cx="260795" cy="257144"/>
              </a:xfrm>
              <a:noFill/>
            </p:grpSpPr>
            <p:sp>
              <p:nvSpPr>
                <p:cNvPr id="39" name="Freeform 1199">
                  <a:extLst>
                    <a:ext uri="{FF2B5EF4-FFF2-40B4-BE49-F238E27FC236}">
                      <a16:creationId xmlns:a16="http://schemas.microsoft.com/office/drawing/2014/main" id="{E7E8DF38-B6B3-DB48-A115-83FC190AEF7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40" name="Freeform 1200">
                  <a:extLst>
                    <a:ext uri="{FF2B5EF4-FFF2-40B4-BE49-F238E27FC236}">
                      <a16:creationId xmlns:a16="http://schemas.microsoft.com/office/drawing/2014/main" id="{254555F3-3CD0-8242-496C-778127484BB1}"/>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41" name="Freeform 1201">
                  <a:extLst>
                    <a:ext uri="{FF2B5EF4-FFF2-40B4-BE49-F238E27FC236}">
                      <a16:creationId xmlns:a16="http://schemas.microsoft.com/office/drawing/2014/main" id="{8E562EA9-8BC1-5739-459D-1A90465BC67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50" name="Graphic 503">
            <a:extLst>
              <a:ext uri="{FF2B5EF4-FFF2-40B4-BE49-F238E27FC236}">
                <a16:creationId xmlns:a16="http://schemas.microsoft.com/office/drawing/2014/main" id="{31AEFEEC-6C13-9991-5479-78C75F023079}"/>
              </a:ext>
            </a:extLst>
          </p:cNvPr>
          <p:cNvGrpSpPr/>
          <p:nvPr/>
        </p:nvGrpSpPr>
        <p:grpSpPr>
          <a:xfrm>
            <a:off x="4110266" y="709648"/>
            <a:ext cx="720000" cy="720000"/>
            <a:chOff x="12846663" y="3911411"/>
            <a:chExt cx="1023375" cy="1130779"/>
          </a:xfrm>
          <a:noFill/>
        </p:grpSpPr>
        <p:grpSp>
          <p:nvGrpSpPr>
            <p:cNvPr id="51" name="Graphic 503">
              <a:extLst>
                <a:ext uri="{FF2B5EF4-FFF2-40B4-BE49-F238E27FC236}">
                  <a16:creationId xmlns:a16="http://schemas.microsoft.com/office/drawing/2014/main" id="{6C810FB2-DD0E-8ECC-545F-DD6FB91B89DF}"/>
                </a:ext>
              </a:extLst>
            </p:cNvPr>
            <p:cNvGrpSpPr/>
            <p:nvPr/>
          </p:nvGrpSpPr>
          <p:grpSpPr>
            <a:xfrm>
              <a:off x="12846663" y="4242607"/>
              <a:ext cx="1023375" cy="799582"/>
              <a:chOff x="12846663" y="4242607"/>
              <a:chExt cx="1023375" cy="799582"/>
            </a:xfrm>
            <a:noFill/>
          </p:grpSpPr>
          <p:grpSp>
            <p:nvGrpSpPr>
              <p:cNvPr id="62" name="Graphic 503">
                <a:extLst>
                  <a:ext uri="{FF2B5EF4-FFF2-40B4-BE49-F238E27FC236}">
                    <a16:creationId xmlns:a16="http://schemas.microsoft.com/office/drawing/2014/main" id="{55D4D051-A11B-2687-4648-A10033556B86}"/>
                  </a:ext>
                </a:extLst>
              </p:cNvPr>
              <p:cNvGrpSpPr/>
              <p:nvPr/>
            </p:nvGrpSpPr>
            <p:grpSpPr>
              <a:xfrm>
                <a:off x="13409519" y="4242607"/>
                <a:ext cx="460518" cy="799582"/>
                <a:chOff x="13409519" y="4242607"/>
                <a:chExt cx="460518" cy="799582"/>
              </a:xfrm>
              <a:noFill/>
            </p:grpSpPr>
            <p:sp>
              <p:nvSpPr>
                <p:cNvPr id="67" name="Freeform 1185">
                  <a:extLst>
                    <a:ext uri="{FF2B5EF4-FFF2-40B4-BE49-F238E27FC236}">
                      <a16:creationId xmlns:a16="http://schemas.microsoft.com/office/drawing/2014/main" id="{F4CAE382-CFE0-C592-5CBD-C2604A42465C}"/>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8" name="Freeform 1186">
                  <a:extLst>
                    <a:ext uri="{FF2B5EF4-FFF2-40B4-BE49-F238E27FC236}">
                      <a16:creationId xmlns:a16="http://schemas.microsoft.com/office/drawing/2014/main" id="{CA3B010C-AD98-078C-40A6-F4CA65427E8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9" name="Freeform 1187">
                  <a:extLst>
                    <a:ext uri="{FF2B5EF4-FFF2-40B4-BE49-F238E27FC236}">
                      <a16:creationId xmlns:a16="http://schemas.microsoft.com/office/drawing/2014/main" id="{2E0B5FFD-77DA-E7B1-A575-686BD7ADE74C}"/>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3" name="Graphic 503">
                <a:extLst>
                  <a:ext uri="{FF2B5EF4-FFF2-40B4-BE49-F238E27FC236}">
                    <a16:creationId xmlns:a16="http://schemas.microsoft.com/office/drawing/2014/main" id="{5F5E7660-6BF5-3C73-DD76-425B3F47DD79}"/>
                  </a:ext>
                </a:extLst>
              </p:cNvPr>
              <p:cNvGrpSpPr/>
              <p:nvPr/>
            </p:nvGrpSpPr>
            <p:grpSpPr>
              <a:xfrm>
                <a:off x="12846663" y="4242733"/>
                <a:ext cx="462169" cy="799457"/>
                <a:chOff x="12846663" y="4242733"/>
                <a:chExt cx="462169" cy="799457"/>
              </a:xfrm>
              <a:noFill/>
            </p:grpSpPr>
            <p:sp>
              <p:nvSpPr>
                <p:cNvPr id="64" name="Freeform 1189">
                  <a:extLst>
                    <a:ext uri="{FF2B5EF4-FFF2-40B4-BE49-F238E27FC236}">
                      <a16:creationId xmlns:a16="http://schemas.microsoft.com/office/drawing/2014/main" id="{8795C6D1-6D91-7042-D22A-AE752105AFD8}"/>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5" name="Freeform 1190">
                  <a:extLst>
                    <a:ext uri="{FF2B5EF4-FFF2-40B4-BE49-F238E27FC236}">
                      <a16:creationId xmlns:a16="http://schemas.microsoft.com/office/drawing/2014/main" id="{1CC54D63-1D25-569A-5FFD-FED237AEC396}"/>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91">
                  <a:extLst>
                    <a:ext uri="{FF2B5EF4-FFF2-40B4-BE49-F238E27FC236}">
                      <a16:creationId xmlns:a16="http://schemas.microsoft.com/office/drawing/2014/main" id="{A48F1A3C-31A8-4DF3-6D0E-13018D3C6EC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52" name="Graphic 503">
              <a:extLst>
                <a:ext uri="{FF2B5EF4-FFF2-40B4-BE49-F238E27FC236}">
                  <a16:creationId xmlns:a16="http://schemas.microsoft.com/office/drawing/2014/main" id="{FF510FFD-30E7-E11E-D527-8491C63B1E14}"/>
                </a:ext>
              </a:extLst>
            </p:cNvPr>
            <p:cNvGrpSpPr/>
            <p:nvPr/>
          </p:nvGrpSpPr>
          <p:grpSpPr>
            <a:xfrm>
              <a:off x="13086001" y="3911411"/>
              <a:ext cx="602471" cy="728577"/>
              <a:chOff x="13086001" y="3911411"/>
              <a:chExt cx="602471" cy="728577"/>
            </a:xfrm>
            <a:noFill/>
          </p:grpSpPr>
          <p:sp>
            <p:nvSpPr>
              <p:cNvPr id="53" name="Freeform 1193">
                <a:extLst>
                  <a:ext uri="{FF2B5EF4-FFF2-40B4-BE49-F238E27FC236}">
                    <a16:creationId xmlns:a16="http://schemas.microsoft.com/office/drawing/2014/main" id="{F4EA2ADD-53DA-7B9A-0CF2-ED6382FFA5C8}"/>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4" name="Freeform 1194">
                <a:extLst>
                  <a:ext uri="{FF2B5EF4-FFF2-40B4-BE49-F238E27FC236}">
                    <a16:creationId xmlns:a16="http://schemas.microsoft.com/office/drawing/2014/main" id="{B5DD06B4-2459-98C6-5D8B-6002B7650A2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5" name="Freeform 1195">
                <a:extLst>
                  <a:ext uri="{FF2B5EF4-FFF2-40B4-BE49-F238E27FC236}">
                    <a16:creationId xmlns:a16="http://schemas.microsoft.com/office/drawing/2014/main" id="{58E30584-B0B0-7B6F-4308-D2D696E7647C}"/>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6" name="Freeform 1196">
                <a:extLst>
                  <a:ext uri="{FF2B5EF4-FFF2-40B4-BE49-F238E27FC236}">
                    <a16:creationId xmlns:a16="http://schemas.microsoft.com/office/drawing/2014/main" id="{58983711-1B18-42FF-0183-DB2E6866435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7" name="Freeform 1197">
                <a:extLst>
                  <a:ext uri="{FF2B5EF4-FFF2-40B4-BE49-F238E27FC236}">
                    <a16:creationId xmlns:a16="http://schemas.microsoft.com/office/drawing/2014/main" id="{A7E60565-08C2-7742-DE08-82A818479875}"/>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8" name="Graphic 503">
                <a:extLst>
                  <a:ext uri="{FF2B5EF4-FFF2-40B4-BE49-F238E27FC236}">
                    <a16:creationId xmlns:a16="http://schemas.microsoft.com/office/drawing/2014/main" id="{F0197CEA-1049-4DAD-3A80-890E8C88021A}"/>
                  </a:ext>
                </a:extLst>
              </p:cNvPr>
              <p:cNvGrpSpPr/>
              <p:nvPr/>
            </p:nvGrpSpPr>
            <p:grpSpPr>
              <a:xfrm>
                <a:off x="13185037" y="4244381"/>
                <a:ext cx="260795" cy="257144"/>
                <a:chOff x="13185037" y="4244381"/>
                <a:chExt cx="260795" cy="257144"/>
              </a:xfrm>
              <a:noFill/>
            </p:grpSpPr>
            <p:sp>
              <p:nvSpPr>
                <p:cNvPr id="59" name="Freeform 1199">
                  <a:extLst>
                    <a:ext uri="{FF2B5EF4-FFF2-40B4-BE49-F238E27FC236}">
                      <a16:creationId xmlns:a16="http://schemas.microsoft.com/office/drawing/2014/main" id="{E5566E2A-2268-B098-A935-A499B9B94DB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60" name="Freeform 1200">
                  <a:extLst>
                    <a:ext uri="{FF2B5EF4-FFF2-40B4-BE49-F238E27FC236}">
                      <a16:creationId xmlns:a16="http://schemas.microsoft.com/office/drawing/2014/main" id="{12BF4FF2-4572-C62A-FCDC-3CE45B3E3C24}"/>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61" name="Freeform 1201">
                  <a:extLst>
                    <a:ext uri="{FF2B5EF4-FFF2-40B4-BE49-F238E27FC236}">
                      <a16:creationId xmlns:a16="http://schemas.microsoft.com/office/drawing/2014/main" id="{5B8AEF66-FD92-D918-A74B-609F62E5FE3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70" name="Graphic 503">
            <a:extLst>
              <a:ext uri="{FF2B5EF4-FFF2-40B4-BE49-F238E27FC236}">
                <a16:creationId xmlns:a16="http://schemas.microsoft.com/office/drawing/2014/main" id="{C98D196B-7CD9-8647-D800-A6FEA7E818BD}"/>
              </a:ext>
            </a:extLst>
          </p:cNvPr>
          <p:cNvGrpSpPr/>
          <p:nvPr/>
        </p:nvGrpSpPr>
        <p:grpSpPr>
          <a:xfrm>
            <a:off x="4060330" y="3788373"/>
            <a:ext cx="720000" cy="720000"/>
            <a:chOff x="12846663" y="3911411"/>
            <a:chExt cx="1023375" cy="1130779"/>
          </a:xfrm>
          <a:noFill/>
        </p:grpSpPr>
        <p:grpSp>
          <p:nvGrpSpPr>
            <p:cNvPr id="71" name="Graphic 503">
              <a:extLst>
                <a:ext uri="{FF2B5EF4-FFF2-40B4-BE49-F238E27FC236}">
                  <a16:creationId xmlns:a16="http://schemas.microsoft.com/office/drawing/2014/main" id="{4E802C36-373F-DAA8-9A4E-8E8E59926915}"/>
                </a:ext>
              </a:extLst>
            </p:cNvPr>
            <p:cNvGrpSpPr/>
            <p:nvPr/>
          </p:nvGrpSpPr>
          <p:grpSpPr>
            <a:xfrm>
              <a:off x="12846663" y="4242607"/>
              <a:ext cx="1023375" cy="799582"/>
              <a:chOff x="12846663" y="4242607"/>
              <a:chExt cx="1023375" cy="799582"/>
            </a:xfrm>
            <a:noFill/>
          </p:grpSpPr>
          <p:grpSp>
            <p:nvGrpSpPr>
              <p:cNvPr id="82" name="Graphic 503">
                <a:extLst>
                  <a:ext uri="{FF2B5EF4-FFF2-40B4-BE49-F238E27FC236}">
                    <a16:creationId xmlns:a16="http://schemas.microsoft.com/office/drawing/2014/main" id="{B2ED3E7C-1E50-B8C2-BCAE-1C155D319692}"/>
                  </a:ext>
                </a:extLst>
              </p:cNvPr>
              <p:cNvGrpSpPr/>
              <p:nvPr/>
            </p:nvGrpSpPr>
            <p:grpSpPr>
              <a:xfrm>
                <a:off x="13409519" y="4242607"/>
                <a:ext cx="460518" cy="799582"/>
                <a:chOff x="13409519" y="4242607"/>
                <a:chExt cx="460518" cy="799582"/>
              </a:xfrm>
              <a:noFill/>
            </p:grpSpPr>
            <p:sp>
              <p:nvSpPr>
                <p:cNvPr id="87" name="Freeform 1185">
                  <a:extLst>
                    <a:ext uri="{FF2B5EF4-FFF2-40B4-BE49-F238E27FC236}">
                      <a16:creationId xmlns:a16="http://schemas.microsoft.com/office/drawing/2014/main" id="{A770D2F3-F940-DF0B-EFFF-517EAC7F2381}"/>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8" name="Freeform 1186">
                  <a:extLst>
                    <a:ext uri="{FF2B5EF4-FFF2-40B4-BE49-F238E27FC236}">
                      <a16:creationId xmlns:a16="http://schemas.microsoft.com/office/drawing/2014/main" id="{66034D17-A006-AB84-0E20-9FB4486777A1}"/>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9" name="Freeform 1187">
                  <a:extLst>
                    <a:ext uri="{FF2B5EF4-FFF2-40B4-BE49-F238E27FC236}">
                      <a16:creationId xmlns:a16="http://schemas.microsoft.com/office/drawing/2014/main" id="{3EA6C676-643A-67B9-7CC0-C3BD391529C8}"/>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3" name="Graphic 503">
                <a:extLst>
                  <a:ext uri="{FF2B5EF4-FFF2-40B4-BE49-F238E27FC236}">
                    <a16:creationId xmlns:a16="http://schemas.microsoft.com/office/drawing/2014/main" id="{EB456EE2-968D-45B8-9FEC-B53A847CC4FB}"/>
                  </a:ext>
                </a:extLst>
              </p:cNvPr>
              <p:cNvGrpSpPr/>
              <p:nvPr/>
            </p:nvGrpSpPr>
            <p:grpSpPr>
              <a:xfrm>
                <a:off x="12846663" y="4242733"/>
                <a:ext cx="462169" cy="799457"/>
                <a:chOff x="12846663" y="4242733"/>
                <a:chExt cx="462169" cy="799457"/>
              </a:xfrm>
              <a:noFill/>
            </p:grpSpPr>
            <p:sp>
              <p:nvSpPr>
                <p:cNvPr id="84" name="Freeform 1189">
                  <a:extLst>
                    <a:ext uri="{FF2B5EF4-FFF2-40B4-BE49-F238E27FC236}">
                      <a16:creationId xmlns:a16="http://schemas.microsoft.com/office/drawing/2014/main" id="{DF52C70D-6028-4F2F-E828-A1637F2877FB}"/>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5" name="Freeform 1190">
                  <a:extLst>
                    <a:ext uri="{FF2B5EF4-FFF2-40B4-BE49-F238E27FC236}">
                      <a16:creationId xmlns:a16="http://schemas.microsoft.com/office/drawing/2014/main" id="{BB1A3B8D-2B49-DDF2-B042-CF25371B71F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91">
                  <a:extLst>
                    <a:ext uri="{FF2B5EF4-FFF2-40B4-BE49-F238E27FC236}">
                      <a16:creationId xmlns:a16="http://schemas.microsoft.com/office/drawing/2014/main" id="{A5038118-9F6B-A231-2DFD-05A18C0567A3}"/>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72" name="Graphic 503">
              <a:extLst>
                <a:ext uri="{FF2B5EF4-FFF2-40B4-BE49-F238E27FC236}">
                  <a16:creationId xmlns:a16="http://schemas.microsoft.com/office/drawing/2014/main" id="{6FA6AAB1-9559-93B6-0722-D245FD8D7856}"/>
                </a:ext>
              </a:extLst>
            </p:cNvPr>
            <p:cNvGrpSpPr/>
            <p:nvPr/>
          </p:nvGrpSpPr>
          <p:grpSpPr>
            <a:xfrm>
              <a:off x="13086001" y="3911411"/>
              <a:ext cx="602471" cy="728577"/>
              <a:chOff x="13086001" y="3911411"/>
              <a:chExt cx="602471" cy="728577"/>
            </a:xfrm>
            <a:noFill/>
          </p:grpSpPr>
          <p:sp>
            <p:nvSpPr>
              <p:cNvPr id="73" name="Freeform 1193">
                <a:extLst>
                  <a:ext uri="{FF2B5EF4-FFF2-40B4-BE49-F238E27FC236}">
                    <a16:creationId xmlns:a16="http://schemas.microsoft.com/office/drawing/2014/main" id="{32BC4E5D-8C8C-3DFC-5B18-32C830A9489C}"/>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4" name="Freeform 1194">
                <a:extLst>
                  <a:ext uri="{FF2B5EF4-FFF2-40B4-BE49-F238E27FC236}">
                    <a16:creationId xmlns:a16="http://schemas.microsoft.com/office/drawing/2014/main" id="{3CE4001F-F9BC-0A8C-7DB6-25864AF1118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5" name="Freeform 1195">
                <a:extLst>
                  <a:ext uri="{FF2B5EF4-FFF2-40B4-BE49-F238E27FC236}">
                    <a16:creationId xmlns:a16="http://schemas.microsoft.com/office/drawing/2014/main" id="{B2ED1604-BB51-82F0-83FC-89389889AA76}"/>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6" name="Freeform 1196">
                <a:extLst>
                  <a:ext uri="{FF2B5EF4-FFF2-40B4-BE49-F238E27FC236}">
                    <a16:creationId xmlns:a16="http://schemas.microsoft.com/office/drawing/2014/main" id="{EF883222-3C98-841C-E3D9-D72C2A3E8671}"/>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7" name="Freeform 1197">
                <a:extLst>
                  <a:ext uri="{FF2B5EF4-FFF2-40B4-BE49-F238E27FC236}">
                    <a16:creationId xmlns:a16="http://schemas.microsoft.com/office/drawing/2014/main" id="{79EFD267-3252-A006-BA36-7784B617FC7A}"/>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8" name="Graphic 503">
                <a:extLst>
                  <a:ext uri="{FF2B5EF4-FFF2-40B4-BE49-F238E27FC236}">
                    <a16:creationId xmlns:a16="http://schemas.microsoft.com/office/drawing/2014/main" id="{7D5620EF-5D8E-A928-306B-7986CCC54FC7}"/>
                  </a:ext>
                </a:extLst>
              </p:cNvPr>
              <p:cNvGrpSpPr/>
              <p:nvPr/>
            </p:nvGrpSpPr>
            <p:grpSpPr>
              <a:xfrm>
                <a:off x="13185037" y="4244381"/>
                <a:ext cx="260795" cy="257144"/>
                <a:chOff x="13185037" y="4244381"/>
                <a:chExt cx="260795" cy="257144"/>
              </a:xfrm>
              <a:noFill/>
            </p:grpSpPr>
            <p:sp>
              <p:nvSpPr>
                <p:cNvPr id="79" name="Freeform 1199">
                  <a:extLst>
                    <a:ext uri="{FF2B5EF4-FFF2-40B4-BE49-F238E27FC236}">
                      <a16:creationId xmlns:a16="http://schemas.microsoft.com/office/drawing/2014/main" id="{3EE0DE97-C89D-AFBC-48E7-1A047C13C74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80" name="Freeform 1200">
                  <a:extLst>
                    <a:ext uri="{FF2B5EF4-FFF2-40B4-BE49-F238E27FC236}">
                      <a16:creationId xmlns:a16="http://schemas.microsoft.com/office/drawing/2014/main" id="{C9D58490-2201-B37A-DC7D-D5EDC8554D32}"/>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81" name="Freeform 1201">
                  <a:extLst>
                    <a:ext uri="{FF2B5EF4-FFF2-40B4-BE49-F238E27FC236}">
                      <a16:creationId xmlns:a16="http://schemas.microsoft.com/office/drawing/2014/main" id="{2F263299-F613-9852-F0E3-9A91EED96750}"/>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14" name="Text Placeholder 5">
            <a:extLst>
              <a:ext uri="{FF2B5EF4-FFF2-40B4-BE49-F238E27FC236}">
                <a16:creationId xmlns:a16="http://schemas.microsoft.com/office/drawing/2014/main" id="{F0EC0558-2172-CDA4-7DB4-AC9C559D672B}"/>
              </a:ext>
            </a:extLst>
          </p:cNvPr>
          <p:cNvSpPr>
            <a:spLocks noGrp="1"/>
          </p:cNvSpPr>
          <p:nvPr>
            <p:ph type="body" sz="quarter" idx="18"/>
          </p:nvPr>
        </p:nvSpPr>
        <p:spPr>
          <a:xfrm>
            <a:off x="570245" y="3392026"/>
            <a:ext cx="2877175" cy="1049221"/>
          </a:xfrm>
        </p:spPr>
        <p:txBody>
          <a:bodyPr/>
          <a:lstStyle/>
          <a:p>
            <a:pPr algn="ctr"/>
            <a:r>
              <a:rPr lang="en-IE" b="0" dirty="0"/>
              <a:t>Financial Tips</a:t>
            </a:r>
          </a:p>
        </p:txBody>
      </p:sp>
      <p:sp>
        <p:nvSpPr>
          <p:cNvPr id="15" name="Text Placeholder 7">
            <a:extLst>
              <a:ext uri="{FF2B5EF4-FFF2-40B4-BE49-F238E27FC236}">
                <a16:creationId xmlns:a16="http://schemas.microsoft.com/office/drawing/2014/main" id="{51936F09-D40E-85E3-611D-2F220CE102BF}"/>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Tree>
    <p:extLst>
      <p:ext uri="{BB962C8B-B14F-4D97-AF65-F5344CB8AC3E}">
        <p14:creationId xmlns:p14="http://schemas.microsoft.com/office/powerpoint/2010/main" val="3952642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E56D5-0D6F-E14D-E9DA-C62C34DBA38D}"/>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20791E8D-F490-E918-9CB0-117177742A69}"/>
              </a:ext>
            </a:extLst>
          </p:cNvPr>
          <p:cNvSpPr txBox="1">
            <a:spLocks/>
          </p:cNvSpPr>
          <p:nvPr/>
        </p:nvSpPr>
        <p:spPr>
          <a:xfrm>
            <a:off x="4533901" y="196156"/>
            <a:ext cx="662940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dirty="0">
                <a:solidFill>
                  <a:srgbClr val="494949"/>
                </a:solidFill>
              </a:rPr>
              <a:t>Get the </a:t>
            </a:r>
            <a:r>
              <a:rPr lang="en-US" sz="2200" b="1" dirty="0">
                <a:solidFill>
                  <a:srgbClr val="494949"/>
                </a:solidFill>
              </a:rPr>
              <a:t>community behind you</a:t>
            </a:r>
            <a:r>
              <a:rPr lang="en-US" sz="2200" dirty="0">
                <a:solidFill>
                  <a:srgbClr val="494949"/>
                </a:solidFill>
              </a:rPr>
              <a:t>, promoting you and supporting you. Join local tourism associations (annual dues approximately €100–€300), sponsor a community event (€200+), or simply cover the cost of hosting an open house or coffee morning to introduce your business, and offer</a:t>
            </a:r>
            <a:r>
              <a:rPr lang="en-IE" sz="2200" dirty="0">
                <a:solidFill>
                  <a:srgbClr val="494949"/>
                </a:solidFill>
              </a:rPr>
              <a:t> a discount during low periods. </a:t>
            </a:r>
          </a:p>
          <a:p>
            <a:pPr marL="342900" indent="-342900" fontAlgn="base">
              <a:lnSpc>
                <a:spcPct val="100000"/>
              </a:lnSpc>
              <a:spcAft>
                <a:spcPts val="1200"/>
              </a:spcAft>
              <a:buFont typeface="Wingdings" panose="05000000000000000000" pitchFamily="2" charset="2"/>
              <a:buChar char="ü"/>
            </a:pPr>
            <a:r>
              <a:rPr lang="en-IE" sz="2200" dirty="0">
                <a:solidFill>
                  <a:srgbClr val="494949"/>
                </a:solidFill>
              </a:rPr>
              <a:t>Work with them on signage and maybe contribute towards road maintenance – they are also more likely to support future planning.</a:t>
            </a:r>
            <a:endParaRPr lang="en-US" sz="2200" b="1" dirty="0">
              <a:solidFill>
                <a:srgbClr val="494949"/>
              </a:solidFill>
            </a:endParaRPr>
          </a:p>
        </p:txBody>
      </p:sp>
      <p:sp>
        <p:nvSpPr>
          <p:cNvPr id="4" name="Slide Number Placeholder 5">
            <a:extLst>
              <a:ext uri="{FF2B5EF4-FFF2-40B4-BE49-F238E27FC236}">
                <a16:creationId xmlns:a16="http://schemas.microsoft.com/office/drawing/2014/main" id="{0F8F8933-03E6-8F9B-2359-FF74F8AFA30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13</a:t>
            </a:fld>
            <a:endParaRPr lang="fr-CA" dirty="0"/>
          </a:p>
        </p:txBody>
      </p:sp>
      <p:sp>
        <p:nvSpPr>
          <p:cNvPr id="6" name="Text Placeholder 5">
            <a:extLst>
              <a:ext uri="{FF2B5EF4-FFF2-40B4-BE49-F238E27FC236}">
                <a16:creationId xmlns:a16="http://schemas.microsoft.com/office/drawing/2014/main" id="{9B501ACD-A3AF-DE2E-F80D-94A2A10E7533}"/>
              </a:ext>
            </a:extLst>
          </p:cNvPr>
          <p:cNvSpPr>
            <a:spLocks noGrp="1"/>
          </p:cNvSpPr>
          <p:nvPr>
            <p:ph type="body" sz="quarter" idx="18"/>
          </p:nvPr>
        </p:nvSpPr>
        <p:spPr>
          <a:xfrm>
            <a:off x="570245" y="3392026"/>
            <a:ext cx="2877175" cy="1049221"/>
          </a:xfrm>
        </p:spPr>
        <p:txBody>
          <a:bodyPr/>
          <a:lstStyle/>
          <a:p>
            <a:pPr algn="ctr"/>
            <a:r>
              <a:rPr lang="en-IE" b="0" dirty="0"/>
              <a:t>Sustainability and Environment</a:t>
            </a:r>
          </a:p>
        </p:txBody>
      </p:sp>
      <p:sp>
        <p:nvSpPr>
          <p:cNvPr id="7" name="Text Placeholder 7">
            <a:extLst>
              <a:ext uri="{FF2B5EF4-FFF2-40B4-BE49-F238E27FC236}">
                <a16:creationId xmlns:a16="http://schemas.microsoft.com/office/drawing/2014/main" id="{69819F89-FD31-22B7-FFE6-16EE452255E1}"/>
              </a:ext>
            </a:extLst>
          </p:cNvPr>
          <p:cNvSpPr>
            <a:spLocks noGrp="1"/>
          </p:cNvSpPr>
          <p:nvPr>
            <p:ph type="body" sz="quarter" idx="19"/>
          </p:nvPr>
        </p:nvSpPr>
        <p:spPr>
          <a:xfrm>
            <a:off x="391600" y="2496701"/>
            <a:ext cx="3200399" cy="385564"/>
          </a:xfrm>
        </p:spPr>
        <p:txBody>
          <a:bodyPr/>
          <a:lstStyle/>
          <a:p>
            <a:pPr marL="308700" algn="ctr"/>
            <a:r>
              <a:rPr lang="en-IE" sz="3400" dirty="0"/>
              <a:t>Financial Tips</a:t>
            </a:r>
          </a:p>
        </p:txBody>
      </p:sp>
      <p:sp>
        <p:nvSpPr>
          <p:cNvPr id="2" name="Slide Number Placeholder 5">
            <a:extLst>
              <a:ext uri="{FF2B5EF4-FFF2-40B4-BE49-F238E27FC236}">
                <a16:creationId xmlns:a16="http://schemas.microsoft.com/office/drawing/2014/main" id="{09AF48EF-49D3-BE32-F95E-53379218789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13</a:t>
            </a:fld>
            <a:endParaRPr lang="fr-CA" dirty="0"/>
          </a:p>
        </p:txBody>
      </p:sp>
      <p:sp>
        <p:nvSpPr>
          <p:cNvPr id="5" name="Slide Number Placeholder 5">
            <a:extLst>
              <a:ext uri="{FF2B5EF4-FFF2-40B4-BE49-F238E27FC236}">
                <a16:creationId xmlns:a16="http://schemas.microsoft.com/office/drawing/2014/main" id="{E37DCF83-DDD7-94A7-C9B4-0532874F676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13</a:t>
            </a:fld>
            <a:endParaRPr lang="fr-CA" dirty="0"/>
          </a:p>
        </p:txBody>
      </p:sp>
      <p:sp>
        <p:nvSpPr>
          <p:cNvPr id="8" name="Slide Number Placeholder 5">
            <a:extLst>
              <a:ext uri="{FF2B5EF4-FFF2-40B4-BE49-F238E27FC236}">
                <a16:creationId xmlns:a16="http://schemas.microsoft.com/office/drawing/2014/main" id="{997B231A-E79E-4D01-BC52-985CE08093A7}"/>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13</a:t>
            </a:fld>
            <a:endParaRPr lang="fr-CA" dirty="0"/>
          </a:p>
        </p:txBody>
      </p:sp>
      <p:grpSp>
        <p:nvGrpSpPr>
          <p:cNvPr id="50" name="Graphic 503">
            <a:extLst>
              <a:ext uri="{FF2B5EF4-FFF2-40B4-BE49-F238E27FC236}">
                <a16:creationId xmlns:a16="http://schemas.microsoft.com/office/drawing/2014/main" id="{8E8777EC-3E8B-9DF1-A7BE-CBBE06051BF0}"/>
              </a:ext>
            </a:extLst>
          </p:cNvPr>
          <p:cNvGrpSpPr/>
          <p:nvPr/>
        </p:nvGrpSpPr>
        <p:grpSpPr>
          <a:xfrm>
            <a:off x="4136273" y="755160"/>
            <a:ext cx="720000" cy="720000"/>
            <a:chOff x="12846663" y="3911411"/>
            <a:chExt cx="1023375" cy="1130779"/>
          </a:xfrm>
          <a:noFill/>
        </p:grpSpPr>
        <p:grpSp>
          <p:nvGrpSpPr>
            <p:cNvPr id="51" name="Graphic 503">
              <a:extLst>
                <a:ext uri="{FF2B5EF4-FFF2-40B4-BE49-F238E27FC236}">
                  <a16:creationId xmlns:a16="http://schemas.microsoft.com/office/drawing/2014/main" id="{A4E51668-0E81-388A-8DF6-7AF127E1C16F}"/>
                </a:ext>
              </a:extLst>
            </p:cNvPr>
            <p:cNvGrpSpPr/>
            <p:nvPr/>
          </p:nvGrpSpPr>
          <p:grpSpPr>
            <a:xfrm>
              <a:off x="12846663" y="4242607"/>
              <a:ext cx="1023375" cy="799582"/>
              <a:chOff x="12846663" y="4242607"/>
              <a:chExt cx="1023375" cy="799582"/>
            </a:xfrm>
            <a:noFill/>
          </p:grpSpPr>
          <p:grpSp>
            <p:nvGrpSpPr>
              <p:cNvPr id="62" name="Graphic 503">
                <a:extLst>
                  <a:ext uri="{FF2B5EF4-FFF2-40B4-BE49-F238E27FC236}">
                    <a16:creationId xmlns:a16="http://schemas.microsoft.com/office/drawing/2014/main" id="{3473FFEF-9B8D-94A6-C73E-9590D8DA6CA3}"/>
                  </a:ext>
                </a:extLst>
              </p:cNvPr>
              <p:cNvGrpSpPr/>
              <p:nvPr/>
            </p:nvGrpSpPr>
            <p:grpSpPr>
              <a:xfrm>
                <a:off x="13409519" y="4242607"/>
                <a:ext cx="460518" cy="799582"/>
                <a:chOff x="13409519" y="4242607"/>
                <a:chExt cx="460518" cy="799582"/>
              </a:xfrm>
              <a:noFill/>
            </p:grpSpPr>
            <p:sp>
              <p:nvSpPr>
                <p:cNvPr id="67" name="Freeform 1185">
                  <a:extLst>
                    <a:ext uri="{FF2B5EF4-FFF2-40B4-BE49-F238E27FC236}">
                      <a16:creationId xmlns:a16="http://schemas.microsoft.com/office/drawing/2014/main" id="{811D9A7F-FB3C-480A-47C9-A2D5A9C2D3FE}"/>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8" name="Freeform 1186">
                  <a:extLst>
                    <a:ext uri="{FF2B5EF4-FFF2-40B4-BE49-F238E27FC236}">
                      <a16:creationId xmlns:a16="http://schemas.microsoft.com/office/drawing/2014/main" id="{41150934-E9B7-EFA1-4D80-ADDD14F4ED8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9" name="Freeform 1187">
                  <a:extLst>
                    <a:ext uri="{FF2B5EF4-FFF2-40B4-BE49-F238E27FC236}">
                      <a16:creationId xmlns:a16="http://schemas.microsoft.com/office/drawing/2014/main" id="{41DA75E7-2E3A-714C-AAEF-2536A92773AE}"/>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3" name="Graphic 503">
                <a:extLst>
                  <a:ext uri="{FF2B5EF4-FFF2-40B4-BE49-F238E27FC236}">
                    <a16:creationId xmlns:a16="http://schemas.microsoft.com/office/drawing/2014/main" id="{7327DF9D-38B2-11CA-FF1B-B74F13C24024}"/>
                  </a:ext>
                </a:extLst>
              </p:cNvPr>
              <p:cNvGrpSpPr/>
              <p:nvPr/>
            </p:nvGrpSpPr>
            <p:grpSpPr>
              <a:xfrm>
                <a:off x="12846663" y="4242733"/>
                <a:ext cx="462169" cy="799457"/>
                <a:chOff x="12846663" y="4242733"/>
                <a:chExt cx="462169" cy="799457"/>
              </a:xfrm>
              <a:noFill/>
            </p:grpSpPr>
            <p:sp>
              <p:nvSpPr>
                <p:cNvPr id="64" name="Freeform 1189">
                  <a:extLst>
                    <a:ext uri="{FF2B5EF4-FFF2-40B4-BE49-F238E27FC236}">
                      <a16:creationId xmlns:a16="http://schemas.microsoft.com/office/drawing/2014/main" id="{F837F304-F4C4-654E-F36A-166F9A307E9F}"/>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5" name="Freeform 1190">
                  <a:extLst>
                    <a:ext uri="{FF2B5EF4-FFF2-40B4-BE49-F238E27FC236}">
                      <a16:creationId xmlns:a16="http://schemas.microsoft.com/office/drawing/2014/main" id="{84FA5103-12D8-9F2A-9229-53D422151F9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91">
                  <a:extLst>
                    <a:ext uri="{FF2B5EF4-FFF2-40B4-BE49-F238E27FC236}">
                      <a16:creationId xmlns:a16="http://schemas.microsoft.com/office/drawing/2014/main" id="{050D324B-B468-70EA-EA62-4A12D0F9941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52" name="Graphic 503">
              <a:extLst>
                <a:ext uri="{FF2B5EF4-FFF2-40B4-BE49-F238E27FC236}">
                  <a16:creationId xmlns:a16="http://schemas.microsoft.com/office/drawing/2014/main" id="{B5DF73A1-7293-C237-AAC3-6018C2ED8060}"/>
                </a:ext>
              </a:extLst>
            </p:cNvPr>
            <p:cNvGrpSpPr/>
            <p:nvPr/>
          </p:nvGrpSpPr>
          <p:grpSpPr>
            <a:xfrm>
              <a:off x="13086001" y="3911411"/>
              <a:ext cx="602471" cy="728577"/>
              <a:chOff x="13086001" y="3911411"/>
              <a:chExt cx="602471" cy="728577"/>
            </a:xfrm>
            <a:noFill/>
          </p:grpSpPr>
          <p:sp>
            <p:nvSpPr>
              <p:cNvPr id="53" name="Freeform 1193">
                <a:extLst>
                  <a:ext uri="{FF2B5EF4-FFF2-40B4-BE49-F238E27FC236}">
                    <a16:creationId xmlns:a16="http://schemas.microsoft.com/office/drawing/2014/main" id="{80123F1E-9A53-FB10-EBD7-CB986B3CA41B}"/>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4" name="Freeform 1194">
                <a:extLst>
                  <a:ext uri="{FF2B5EF4-FFF2-40B4-BE49-F238E27FC236}">
                    <a16:creationId xmlns:a16="http://schemas.microsoft.com/office/drawing/2014/main" id="{603171A3-13E7-09B4-395B-5E204C72EF1B}"/>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5" name="Freeform 1195">
                <a:extLst>
                  <a:ext uri="{FF2B5EF4-FFF2-40B4-BE49-F238E27FC236}">
                    <a16:creationId xmlns:a16="http://schemas.microsoft.com/office/drawing/2014/main" id="{7ED5F04E-19BF-5995-7EFF-EFBBD257DDA5}"/>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6" name="Freeform 1196">
                <a:extLst>
                  <a:ext uri="{FF2B5EF4-FFF2-40B4-BE49-F238E27FC236}">
                    <a16:creationId xmlns:a16="http://schemas.microsoft.com/office/drawing/2014/main" id="{C5C3B29B-C953-6A34-3993-0CBB86D5B75C}"/>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7" name="Freeform 1197">
                <a:extLst>
                  <a:ext uri="{FF2B5EF4-FFF2-40B4-BE49-F238E27FC236}">
                    <a16:creationId xmlns:a16="http://schemas.microsoft.com/office/drawing/2014/main" id="{300B783D-66E0-1493-C3A1-383B7BF23ACE}"/>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8" name="Graphic 503">
                <a:extLst>
                  <a:ext uri="{FF2B5EF4-FFF2-40B4-BE49-F238E27FC236}">
                    <a16:creationId xmlns:a16="http://schemas.microsoft.com/office/drawing/2014/main" id="{621BEDF5-D9E8-12BC-B939-2203D8DE7431}"/>
                  </a:ext>
                </a:extLst>
              </p:cNvPr>
              <p:cNvGrpSpPr/>
              <p:nvPr/>
            </p:nvGrpSpPr>
            <p:grpSpPr>
              <a:xfrm>
                <a:off x="13185037" y="4244381"/>
                <a:ext cx="260795" cy="257144"/>
                <a:chOff x="13185037" y="4244381"/>
                <a:chExt cx="260795" cy="257144"/>
              </a:xfrm>
              <a:noFill/>
            </p:grpSpPr>
            <p:sp>
              <p:nvSpPr>
                <p:cNvPr id="59" name="Freeform 1199">
                  <a:extLst>
                    <a:ext uri="{FF2B5EF4-FFF2-40B4-BE49-F238E27FC236}">
                      <a16:creationId xmlns:a16="http://schemas.microsoft.com/office/drawing/2014/main" id="{80870E29-40B8-3E5B-BB99-EB95FB2E71A1}"/>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60" name="Freeform 1200">
                  <a:extLst>
                    <a:ext uri="{FF2B5EF4-FFF2-40B4-BE49-F238E27FC236}">
                      <a16:creationId xmlns:a16="http://schemas.microsoft.com/office/drawing/2014/main" id="{00214817-F93A-36F2-3EFC-75A315E23DCD}"/>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61" name="Freeform 1201">
                  <a:extLst>
                    <a:ext uri="{FF2B5EF4-FFF2-40B4-BE49-F238E27FC236}">
                      <a16:creationId xmlns:a16="http://schemas.microsoft.com/office/drawing/2014/main" id="{5695CA38-DE69-988D-D68A-0A019511AB59}"/>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pic>
        <p:nvPicPr>
          <p:cNvPr id="11" name="Picture Placeholder 10">
            <a:extLst>
              <a:ext uri="{FF2B5EF4-FFF2-40B4-BE49-F238E27FC236}">
                <a16:creationId xmlns:a16="http://schemas.microsoft.com/office/drawing/2014/main" id="{9B97EFF8-4F4E-F860-A335-F8E1E1BB2A07}"/>
              </a:ext>
            </a:extLst>
          </p:cNvPr>
          <p:cNvPicPr>
            <a:picLocks noGrp="1" noChangeAspect="1"/>
          </p:cNvPicPr>
          <p:nvPr>
            <p:ph type="pic" sz="quarter" idx="10"/>
          </p:nvPr>
        </p:nvPicPr>
        <p:blipFill>
          <a:blip r:embed="rId2"/>
          <a:srcRect t="20402" b="20402"/>
          <a:stretch>
            <a:fillRect/>
          </a:stretch>
        </p:blipFill>
        <p:spPr/>
      </p:pic>
    </p:spTree>
    <p:extLst>
      <p:ext uri="{BB962C8B-B14F-4D97-AF65-F5344CB8AC3E}">
        <p14:creationId xmlns:p14="http://schemas.microsoft.com/office/powerpoint/2010/main" val="3791623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D9B0CC1-9719-41EA-2728-CB249AE05081}"/>
              </a:ext>
            </a:extLst>
          </p:cNvPr>
          <p:cNvPicPr>
            <a:picLocks noGrp="1" noChangeAspect="1"/>
          </p:cNvPicPr>
          <p:nvPr>
            <p:ph type="pic" sz="quarter" idx="76"/>
          </p:nvPr>
        </p:nvPicPr>
        <p:blipFill>
          <a:blip r:embed="rId2"/>
          <a:srcRect t="21285" b="21285"/>
          <a:stretch>
            <a:fillRect/>
          </a:stretch>
        </p:blipFill>
        <p:spPr/>
      </p:pic>
      <p:pic>
        <p:nvPicPr>
          <p:cNvPr id="21" name="Picture Placeholder 20">
            <a:extLst>
              <a:ext uri="{FF2B5EF4-FFF2-40B4-BE49-F238E27FC236}">
                <a16:creationId xmlns:a16="http://schemas.microsoft.com/office/drawing/2014/main" id="{3A8153C1-3A1D-D137-771C-42F5AF711B55}"/>
              </a:ext>
            </a:extLst>
          </p:cNvPr>
          <p:cNvPicPr>
            <a:picLocks noGrp="1" noChangeAspect="1"/>
          </p:cNvPicPr>
          <p:nvPr>
            <p:ph type="pic" sz="quarter" idx="77"/>
          </p:nvPr>
        </p:nvPicPr>
        <p:blipFill>
          <a:blip r:embed="rId3"/>
          <a:srcRect t="20023" b="20023"/>
          <a:stretch>
            <a:fillRect/>
          </a:stretch>
        </p:blipFill>
        <p:spPr/>
      </p:pic>
      <p:pic>
        <p:nvPicPr>
          <p:cNvPr id="9" name="Picture Placeholder 8">
            <a:extLst>
              <a:ext uri="{FF2B5EF4-FFF2-40B4-BE49-F238E27FC236}">
                <a16:creationId xmlns:a16="http://schemas.microsoft.com/office/drawing/2014/main" id="{5DB5315A-5EC3-4D60-FE91-AB806B250399}"/>
              </a:ext>
            </a:extLst>
          </p:cNvPr>
          <p:cNvPicPr>
            <a:picLocks noGrp="1" noChangeAspect="1"/>
          </p:cNvPicPr>
          <p:nvPr>
            <p:ph type="pic" sz="quarter" idx="73"/>
          </p:nvPr>
        </p:nvPicPr>
        <p:blipFill rotWithShape="1">
          <a:blip r:embed="rId4"/>
          <a:srcRect t="10877" b="10877"/>
          <a:stretch/>
        </p:blipFill>
        <p:spPr/>
      </p:pic>
      <p:sp>
        <p:nvSpPr>
          <p:cNvPr id="3" name="Text Placeholder 2">
            <a:extLst>
              <a:ext uri="{FF2B5EF4-FFF2-40B4-BE49-F238E27FC236}">
                <a16:creationId xmlns:a16="http://schemas.microsoft.com/office/drawing/2014/main" id="{0BB6E71A-F477-03AC-11E3-80B1BAA027C8}"/>
              </a:ext>
            </a:extLst>
          </p:cNvPr>
          <p:cNvSpPr>
            <a:spLocks noGrp="1"/>
          </p:cNvSpPr>
          <p:nvPr>
            <p:ph type="body" sz="quarter" idx="42"/>
          </p:nvPr>
        </p:nvSpPr>
        <p:spPr/>
        <p:txBody>
          <a:bodyPr/>
          <a:lstStyle/>
          <a:p>
            <a:r>
              <a:rPr lang="en-GB"/>
              <a:t>SLOVENIA</a:t>
            </a:r>
          </a:p>
        </p:txBody>
      </p:sp>
      <p:pic>
        <p:nvPicPr>
          <p:cNvPr id="17" name="Picture Placeholder 16">
            <a:extLst>
              <a:ext uri="{FF2B5EF4-FFF2-40B4-BE49-F238E27FC236}">
                <a16:creationId xmlns:a16="http://schemas.microsoft.com/office/drawing/2014/main" id="{87732D07-718F-2C1B-40D3-F9A8A8288644}"/>
              </a:ext>
            </a:extLst>
          </p:cNvPr>
          <p:cNvPicPr>
            <a:picLocks noGrp="1" noChangeAspect="1"/>
          </p:cNvPicPr>
          <p:nvPr>
            <p:ph type="pic" sz="quarter" idx="74"/>
          </p:nvPr>
        </p:nvPicPr>
        <p:blipFill rotWithShape="1">
          <a:blip r:embed="rId5"/>
          <a:srcRect l="179" t="38298" r="-179" b="4330"/>
          <a:stretch/>
        </p:blipFill>
        <p:spPr>
          <a:xfrm>
            <a:off x="5832763" y="-1"/>
            <a:ext cx="5694219" cy="2178997"/>
          </a:xfrm>
        </p:spPr>
      </p:pic>
      <p:pic>
        <p:nvPicPr>
          <p:cNvPr id="15" name="Picture Placeholder 14">
            <a:extLst>
              <a:ext uri="{FF2B5EF4-FFF2-40B4-BE49-F238E27FC236}">
                <a16:creationId xmlns:a16="http://schemas.microsoft.com/office/drawing/2014/main" id="{64E9E004-2590-3BCA-E423-2D5933D531BA}"/>
              </a:ext>
            </a:extLst>
          </p:cNvPr>
          <p:cNvPicPr>
            <a:picLocks noGrp="1" noChangeAspect="1"/>
          </p:cNvPicPr>
          <p:nvPr>
            <p:ph type="pic" sz="quarter" idx="75"/>
          </p:nvPr>
        </p:nvPicPr>
        <p:blipFill>
          <a:blip r:embed="rId6"/>
          <a:srcRect t="5944" b="5944"/>
          <a:stretch>
            <a:fillRect/>
          </a:stretch>
        </p:blipFill>
        <p:spPr/>
      </p:pic>
      <p:sp>
        <p:nvSpPr>
          <p:cNvPr id="6" name="Text Placeholder 5">
            <a:extLst>
              <a:ext uri="{FF2B5EF4-FFF2-40B4-BE49-F238E27FC236}">
                <a16:creationId xmlns:a16="http://schemas.microsoft.com/office/drawing/2014/main" id="{F8E1FEDD-8892-8EB2-A062-5B68FF0EDE10}"/>
              </a:ext>
            </a:extLst>
          </p:cNvPr>
          <p:cNvSpPr>
            <a:spLocks noGrp="1"/>
          </p:cNvSpPr>
          <p:nvPr>
            <p:ph type="body" sz="quarter" idx="65"/>
          </p:nvPr>
        </p:nvSpPr>
        <p:spPr/>
        <p:txBody>
          <a:bodyPr/>
          <a:lstStyle/>
          <a:p>
            <a:r>
              <a:rPr lang="en-GB"/>
              <a:t>Photo Credit: Chalet Rušovc, Slovenia</a:t>
            </a:r>
          </a:p>
        </p:txBody>
      </p:sp>
      <p:pic>
        <p:nvPicPr>
          <p:cNvPr id="7" name="Picture 6">
            <a:extLst>
              <a:ext uri="{FF2B5EF4-FFF2-40B4-BE49-F238E27FC236}">
                <a16:creationId xmlns:a16="http://schemas.microsoft.com/office/drawing/2014/main" id="{E71F3983-67F9-4BC0-9033-10A83342D91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1526982" y="2943057"/>
            <a:ext cx="665018" cy="399011"/>
          </a:xfrm>
          <a:prstGeom prst="rect">
            <a:avLst/>
          </a:prstGeom>
        </p:spPr>
      </p:pic>
    </p:spTree>
    <p:extLst>
      <p:ext uri="{BB962C8B-B14F-4D97-AF65-F5344CB8AC3E}">
        <p14:creationId xmlns:p14="http://schemas.microsoft.com/office/powerpoint/2010/main" val="3818549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2CD6-1BB5-932B-911D-521EC0FCA6A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D1D2FE7-C784-CD04-A88C-80D1B2624A71}"/>
              </a:ext>
            </a:extLst>
          </p:cNvPr>
          <p:cNvSpPr>
            <a:spLocks noGrp="1"/>
          </p:cNvSpPr>
          <p:nvPr>
            <p:ph type="body" sz="quarter" idx="18"/>
          </p:nvPr>
        </p:nvSpPr>
        <p:spPr>
          <a:xfrm>
            <a:off x="7934325" y="1761875"/>
            <a:ext cx="3885513" cy="870198"/>
          </a:xfrm>
        </p:spPr>
        <p:txBody>
          <a:bodyPr/>
          <a:lstStyle/>
          <a:p>
            <a:pPr>
              <a:lnSpc>
                <a:spcPct val="100000"/>
              </a:lnSpc>
            </a:pPr>
            <a:r>
              <a:rPr lang="en-US" sz="3200" dirty="0"/>
              <a:t>Stand Out &amp; Ensure Viability: </a:t>
            </a:r>
            <a:r>
              <a:rPr lang="en-US" sz="3200" b="0" dirty="0"/>
              <a:t>The WOW Factor</a:t>
            </a:r>
            <a:endParaRPr lang="en-IE" b="0" dirty="0"/>
          </a:p>
        </p:txBody>
      </p:sp>
      <p:sp>
        <p:nvSpPr>
          <p:cNvPr id="7" name="Text Placeholder 6">
            <a:extLst>
              <a:ext uri="{FF2B5EF4-FFF2-40B4-BE49-F238E27FC236}">
                <a16:creationId xmlns:a16="http://schemas.microsoft.com/office/drawing/2014/main" id="{98C39B7B-B8C2-0C47-AD9A-A79C072E5DFB}"/>
              </a:ext>
            </a:extLst>
          </p:cNvPr>
          <p:cNvSpPr>
            <a:spLocks noGrp="1"/>
          </p:cNvSpPr>
          <p:nvPr>
            <p:ph type="body" sz="quarter" idx="19"/>
          </p:nvPr>
        </p:nvSpPr>
        <p:spPr>
          <a:xfrm>
            <a:off x="10622535" y="648333"/>
            <a:ext cx="1197303" cy="319777"/>
          </a:xfrm>
        </p:spPr>
        <p:txBody>
          <a:bodyPr/>
          <a:lstStyle/>
          <a:p>
            <a:r>
              <a:rPr lang="en-IE" sz="7200" dirty="0"/>
              <a:t>09</a:t>
            </a:r>
          </a:p>
        </p:txBody>
      </p:sp>
      <p:sp>
        <p:nvSpPr>
          <p:cNvPr id="9" name="Text Placeholder 8">
            <a:extLst>
              <a:ext uri="{FF2B5EF4-FFF2-40B4-BE49-F238E27FC236}">
                <a16:creationId xmlns:a16="http://schemas.microsoft.com/office/drawing/2014/main" id="{585F804E-DC62-15F5-4978-468AA6BB5541}"/>
              </a:ext>
            </a:extLst>
          </p:cNvPr>
          <p:cNvSpPr>
            <a:spLocks noGrp="1"/>
          </p:cNvSpPr>
          <p:nvPr>
            <p:ph type="body" sz="quarter" idx="23"/>
          </p:nvPr>
        </p:nvSpPr>
        <p:spPr>
          <a:xfrm>
            <a:off x="330274" y="3994020"/>
            <a:ext cx="11318801" cy="1248936"/>
          </a:xfrm>
        </p:spPr>
        <p:txBody>
          <a:bodyPr/>
          <a:lstStyle/>
          <a:p>
            <a:r>
              <a:rPr lang="en-US" sz="2400" b="1" dirty="0">
                <a:solidFill>
                  <a:srgbClr val="E96751"/>
                </a:solidFill>
              </a:rPr>
              <a:t>Invest in memorable features that justify higher rates and marketing ROI, the goal is to make your accommodation memorable and marketable.</a:t>
            </a:r>
          </a:p>
          <a:p>
            <a:r>
              <a:rPr lang="en-US" dirty="0"/>
              <a:t>The “wow factor” is what makes guests choose your place over hundreds of others. It’s also your best chance to </a:t>
            </a:r>
            <a:r>
              <a:rPr lang="en-US" b="1" dirty="0"/>
              <a:t>justify premium prices</a:t>
            </a:r>
            <a:r>
              <a:rPr lang="en-US" dirty="0"/>
              <a:t> and encourage organic marketing. Whether it’s a hot tub with a view, an outdoor bath, a rooftop stargazing deck, or a quirky structure like a treehouse, investing </a:t>
            </a:r>
            <a:r>
              <a:rPr lang="en-US" b="1" dirty="0"/>
              <a:t>€5,000–€15,000</a:t>
            </a:r>
            <a:r>
              <a:rPr lang="en-US" dirty="0"/>
              <a:t> in a signature feature can add </a:t>
            </a:r>
            <a:r>
              <a:rPr lang="en-US" b="1" dirty="0"/>
              <a:t>€50–€150 per night</a:t>
            </a:r>
            <a:r>
              <a:rPr lang="en-US" dirty="0"/>
              <a:t> to your pricing. A memorable guest experience = higher earnings and repeat bookings.</a:t>
            </a:r>
            <a:endParaRPr lang="en-IE" dirty="0"/>
          </a:p>
        </p:txBody>
      </p:sp>
      <p:sp>
        <p:nvSpPr>
          <p:cNvPr id="3" name="Text Placeholder 2">
            <a:extLst>
              <a:ext uri="{FF2B5EF4-FFF2-40B4-BE49-F238E27FC236}">
                <a16:creationId xmlns:a16="http://schemas.microsoft.com/office/drawing/2014/main" id="{E9A58C74-550A-88C4-5B41-BC803EFC633D}"/>
              </a:ext>
            </a:extLst>
          </p:cNvPr>
          <p:cNvSpPr>
            <a:spLocks noGrp="1"/>
          </p:cNvSpPr>
          <p:nvPr>
            <p:ph type="body" sz="quarter" idx="66"/>
          </p:nvPr>
        </p:nvSpPr>
        <p:spPr/>
        <p:txBody>
          <a:bodyPr/>
          <a:lstStyle/>
          <a:p>
            <a:endParaRPr lang="en-IE" dirty="0"/>
          </a:p>
        </p:txBody>
      </p:sp>
      <p:pic>
        <p:nvPicPr>
          <p:cNvPr id="14" name="Picture Placeholder 13" descr="A person and person doing yoga on mats outside&#10;&#10;AI-generated content may be incorrect.">
            <a:extLst>
              <a:ext uri="{FF2B5EF4-FFF2-40B4-BE49-F238E27FC236}">
                <a16:creationId xmlns:a16="http://schemas.microsoft.com/office/drawing/2014/main" id="{FEA4AD37-D0D8-F682-5EA1-3F415DBDCB8A}"/>
              </a:ext>
            </a:extLst>
          </p:cNvPr>
          <p:cNvPicPr>
            <a:picLocks noGrp="1" noChangeAspect="1"/>
          </p:cNvPicPr>
          <p:nvPr>
            <p:ph type="pic" sz="quarter" idx="22"/>
          </p:nvPr>
        </p:nvPicPr>
        <p:blipFill>
          <a:blip r:embed="rId2"/>
          <a:srcRect t="15698" b="15698"/>
          <a:stretch>
            <a:fillRect/>
          </a:stretch>
        </p:blipFill>
        <p:spPr/>
      </p:pic>
    </p:spTree>
    <p:extLst>
      <p:ext uri="{BB962C8B-B14F-4D97-AF65-F5344CB8AC3E}">
        <p14:creationId xmlns:p14="http://schemas.microsoft.com/office/powerpoint/2010/main" val="3579965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7826B-0955-A110-4DB0-C99D93AD70C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1D668A4-48ED-23CF-D67E-03BE5130FCCF}"/>
              </a:ext>
            </a:extLst>
          </p:cNvPr>
          <p:cNvSpPr>
            <a:spLocks noGrp="1"/>
          </p:cNvSpPr>
          <p:nvPr>
            <p:ph type="body" sz="quarter" idx="42"/>
          </p:nvPr>
        </p:nvSpPr>
        <p:spPr>
          <a:xfrm rot="16200000">
            <a:off x="9804265" y="4215220"/>
            <a:ext cx="4329947" cy="452458"/>
          </a:xfrm>
        </p:spPr>
        <p:txBody>
          <a:bodyPr/>
          <a:lstStyle/>
          <a:p>
            <a:r>
              <a:rPr lang="en-GB" dirty="0">
                <a:solidFill>
                  <a:srgbClr val="3B7F81"/>
                </a:solidFill>
              </a:rPr>
              <a:t>Creating the Wow Factor</a:t>
            </a:r>
          </a:p>
        </p:txBody>
      </p:sp>
      <p:sp>
        <p:nvSpPr>
          <p:cNvPr id="6" name="Text Placeholder 5">
            <a:extLst>
              <a:ext uri="{FF2B5EF4-FFF2-40B4-BE49-F238E27FC236}">
                <a16:creationId xmlns:a16="http://schemas.microsoft.com/office/drawing/2014/main" id="{FEBBE7FF-62AB-9174-BA1B-60E29E045FC2}"/>
              </a:ext>
            </a:extLst>
          </p:cNvPr>
          <p:cNvSpPr>
            <a:spLocks noGrp="1"/>
          </p:cNvSpPr>
          <p:nvPr>
            <p:ph type="body" sz="quarter" idx="65"/>
          </p:nvPr>
        </p:nvSpPr>
        <p:spPr/>
        <p:txBody>
          <a:bodyPr/>
          <a:lstStyle/>
          <a:p>
            <a:r>
              <a:rPr lang="en-GB" dirty="0"/>
              <a:t>Photo Credit: Fitz of Inch, Ireland</a:t>
            </a:r>
          </a:p>
        </p:txBody>
      </p:sp>
      <p:pic>
        <p:nvPicPr>
          <p:cNvPr id="47" name="Picture 46">
            <a:extLst>
              <a:ext uri="{FF2B5EF4-FFF2-40B4-BE49-F238E27FC236}">
                <a16:creationId xmlns:a16="http://schemas.microsoft.com/office/drawing/2014/main" id="{F3BAB64A-62D4-F353-5C80-76B5E4461047}"/>
              </a:ext>
            </a:extLst>
          </p:cNvPr>
          <p:cNvPicPr>
            <a:picLocks noChangeAspect="1"/>
          </p:cNvPicPr>
          <p:nvPr/>
        </p:nvPicPr>
        <p:blipFill>
          <a:blip r:embed="rId2"/>
          <a:stretch>
            <a:fillRect/>
          </a:stretch>
        </p:blipFill>
        <p:spPr>
          <a:xfrm>
            <a:off x="448990" y="3090198"/>
            <a:ext cx="10555108" cy="3692546"/>
          </a:xfrm>
          <a:prstGeom prst="rect">
            <a:avLst/>
          </a:prstGeom>
        </p:spPr>
      </p:pic>
      <p:pic>
        <p:nvPicPr>
          <p:cNvPr id="59" name="Picture 2" descr="Drumhierny Woodland Hideaway review: Ireland's newest lodges are ...">
            <a:extLst>
              <a:ext uri="{FF2B5EF4-FFF2-40B4-BE49-F238E27FC236}">
                <a16:creationId xmlns:a16="http://schemas.microsoft.com/office/drawing/2014/main" id="{9DF5A2FB-1729-17F4-CC63-3AEE26800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 y="237954"/>
            <a:ext cx="405765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Forest Bathing in Leitrim – The Wellbeing Sanctuary at Drumhierny ...">
            <a:extLst>
              <a:ext uri="{FF2B5EF4-FFF2-40B4-BE49-F238E27FC236}">
                <a16:creationId xmlns:a16="http://schemas.microsoft.com/office/drawing/2014/main" id="{9AA18B76-9522-3266-277F-1878916F5F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1117" y="237954"/>
            <a:ext cx="3929109" cy="27051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The Flemings Leitrim Takeover! | Welcome to Leitrim">
            <a:extLst>
              <a:ext uri="{FF2B5EF4-FFF2-40B4-BE49-F238E27FC236}">
                <a16:creationId xmlns:a16="http://schemas.microsoft.com/office/drawing/2014/main" id="{9B1926F4-2502-6CF2-0EAF-46FF3429B0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865" b="7365"/>
          <a:stretch>
            <a:fillRect/>
          </a:stretch>
        </p:blipFill>
        <p:spPr bwMode="auto">
          <a:xfrm>
            <a:off x="7990226" y="237953"/>
            <a:ext cx="4205242" cy="2705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88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2A090-D8C9-F407-F5D9-E2710EBDD6C3}"/>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DFC24051-9731-F0A2-B99E-56823CB9E8AB}"/>
              </a:ext>
            </a:extLst>
          </p:cNvPr>
          <p:cNvSpPr txBox="1">
            <a:spLocks/>
          </p:cNvSpPr>
          <p:nvPr/>
        </p:nvSpPr>
        <p:spPr>
          <a:xfrm>
            <a:off x="4148214" y="196156"/>
            <a:ext cx="6815061"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1200"/>
              </a:spcAft>
            </a:pPr>
            <a:r>
              <a:rPr lang="en-US" b="1" dirty="0">
                <a:solidFill>
                  <a:srgbClr val="E96751"/>
                </a:solidFill>
              </a:rPr>
              <a:t>Unique features boost nightly rates by €50–€150, drive organic marketing, and attract premium guests.</a:t>
            </a:r>
          </a:p>
          <a:p>
            <a:pPr fontAlgn="base">
              <a:lnSpc>
                <a:spcPct val="100000"/>
              </a:lnSpc>
              <a:spcAft>
                <a:spcPts val="1200"/>
              </a:spcAft>
            </a:pPr>
            <a:r>
              <a:rPr lang="en-US" sz="2400" dirty="0">
                <a:solidFill>
                  <a:srgbClr val="494949"/>
                </a:solidFill>
              </a:rPr>
              <a:t>The site should offer a memorable </a:t>
            </a:r>
            <a:r>
              <a:rPr lang="en-US" sz="2400" b="1" dirty="0">
                <a:solidFill>
                  <a:srgbClr val="494949"/>
                </a:solidFill>
              </a:rPr>
              <a:t>guest experience</a:t>
            </a:r>
            <a:r>
              <a:rPr lang="en-US" sz="2400" dirty="0">
                <a:solidFill>
                  <a:srgbClr val="494949"/>
                </a:solidFill>
              </a:rPr>
              <a:t> that justifies choosing your alternative accommodation over a generic hotel or tourism accommodation.</a:t>
            </a:r>
          </a:p>
          <a:p>
            <a:pPr fontAlgn="base">
              <a:lnSpc>
                <a:spcPct val="100000"/>
              </a:lnSpc>
              <a:spcAft>
                <a:spcPts val="1200"/>
              </a:spcAft>
            </a:pPr>
            <a:r>
              <a:rPr lang="en-US" sz="2400" i="1" dirty="0">
                <a:solidFill>
                  <a:srgbClr val="E96751"/>
                </a:solidFill>
              </a:rPr>
              <a:t>‘</a:t>
            </a:r>
            <a:r>
              <a:rPr lang="en-US" sz="2400" b="1" i="1" dirty="0">
                <a:solidFill>
                  <a:srgbClr val="E96751"/>
                </a:solidFill>
              </a:rPr>
              <a:t>Accommodations must be more than just a place to sleep’</a:t>
            </a:r>
            <a:r>
              <a:rPr lang="en-US" sz="2400" dirty="0">
                <a:solidFill>
                  <a:srgbClr val="494949"/>
                </a:solidFill>
              </a:rPr>
              <a:t> </a:t>
            </a:r>
          </a:p>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A key lesson from successful glamping businesses is to provide a </a:t>
            </a:r>
            <a:r>
              <a:rPr lang="en-US" sz="2400" b="1" dirty="0">
                <a:solidFill>
                  <a:srgbClr val="494949"/>
                </a:solidFill>
              </a:rPr>
              <a:t>“wow factor”</a:t>
            </a:r>
            <a:r>
              <a:rPr lang="en-US" sz="2400" dirty="0">
                <a:solidFill>
                  <a:srgbClr val="494949"/>
                </a:solidFill>
              </a:rPr>
              <a:t> that people will talk about. This could be an extraordinary landscape (e.g., a lakeside in Slovenia or a volcanic backdrop in Iceland) or unique structures, such as </a:t>
            </a:r>
            <a:r>
              <a:rPr lang="en-US" sz="2400" dirty="0">
                <a:solidFill>
                  <a:srgbClr val="E96751"/>
                </a:solidFill>
              </a:rPr>
              <a:t>Ireland’s</a:t>
            </a:r>
            <a:r>
              <a:rPr lang="en-US" sz="2400" dirty="0">
                <a:solidFill>
                  <a:srgbClr val="494949"/>
                </a:solidFill>
              </a:rPr>
              <a:t> treehouse cabins.  </a:t>
            </a:r>
            <a:endParaRPr lang="en-US" sz="2400" b="1" i="1" dirty="0">
              <a:solidFill>
                <a:srgbClr val="494949"/>
              </a:solidFill>
            </a:endParaRPr>
          </a:p>
        </p:txBody>
      </p:sp>
      <p:pic>
        <p:nvPicPr>
          <p:cNvPr id="15" name="Picture Placeholder 14" descr="A building with a mirror on the outside&#10;&#10;AI-generated content may be incorrect.">
            <a:extLst>
              <a:ext uri="{FF2B5EF4-FFF2-40B4-BE49-F238E27FC236}">
                <a16:creationId xmlns:a16="http://schemas.microsoft.com/office/drawing/2014/main" id="{43DCA75B-9756-3D0E-2DF7-588ECD5AED11}"/>
              </a:ext>
            </a:extLst>
          </p:cNvPr>
          <p:cNvPicPr>
            <a:picLocks noGrp="1" noChangeAspect="1"/>
          </p:cNvPicPr>
          <p:nvPr>
            <p:ph type="pic" sz="quarter" idx="10"/>
          </p:nvPr>
        </p:nvPicPr>
        <p:blipFill>
          <a:blip r:embed="rId2"/>
          <a:srcRect t="7323" b="7323"/>
          <a:stretch>
            <a:fillRect/>
          </a:stretch>
        </p:blipFill>
        <p:spPr/>
      </p:pic>
      <p:sp>
        <p:nvSpPr>
          <p:cNvPr id="4" name="Slide Number Placeholder 5">
            <a:extLst>
              <a:ext uri="{FF2B5EF4-FFF2-40B4-BE49-F238E27FC236}">
                <a16:creationId xmlns:a16="http://schemas.microsoft.com/office/drawing/2014/main" id="{933AF620-F2C7-14EC-F55D-05BB943A6C5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17</a:t>
            </a:fld>
            <a:endParaRPr lang="fr-CA" dirty="0"/>
          </a:p>
        </p:txBody>
      </p:sp>
      <p:sp>
        <p:nvSpPr>
          <p:cNvPr id="6" name="Text Placeholder 5">
            <a:extLst>
              <a:ext uri="{FF2B5EF4-FFF2-40B4-BE49-F238E27FC236}">
                <a16:creationId xmlns:a16="http://schemas.microsoft.com/office/drawing/2014/main" id="{966DCC50-34F8-8542-D636-552AD8478690}"/>
              </a:ext>
            </a:extLst>
          </p:cNvPr>
          <p:cNvSpPr>
            <a:spLocks noGrp="1"/>
          </p:cNvSpPr>
          <p:nvPr>
            <p:ph type="body" sz="quarter" idx="18"/>
          </p:nvPr>
        </p:nvSpPr>
        <p:spPr>
          <a:xfrm>
            <a:off x="664593" y="2291368"/>
            <a:ext cx="2877175" cy="1049221"/>
          </a:xfrm>
        </p:spPr>
        <p:txBody>
          <a:bodyPr/>
          <a:lstStyle/>
          <a:p>
            <a:pPr algn="ctr"/>
            <a:r>
              <a:rPr lang="en-IE" b="0" dirty="0"/>
              <a:t>Make Your Accommodation More than a Place to Sleep!</a:t>
            </a:r>
          </a:p>
        </p:txBody>
      </p:sp>
      <p:sp>
        <p:nvSpPr>
          <p:cNvPr id="5" name="Slide Number Placeholder 5">
            <a:extLst>
              <a:ext uri="{FF2B5EF4-FFF2-40B4-BE49-F238E27FC236}">
                <a16:creationId xmlns:a16="http://schemas.microsoft.com/office/drawing/2014/main" id="{810FEFCF-730E-FCE3-0B2B-C08439B08DA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17</a:t>
            </a:fld>
            <a:endParaRPr lang="fr-CA" dirty="0"/>
          </a:p>
        </p:txBody>
      </p:sp>
      <p:sp>
        <p:nvSpPr>
          <p:cNvPr id="2" name="Slide Number Placeholder 5">
            <a:extLst>
              <a:ext uri="{FF2B5EF4-FFF2-40B4-BE49-F238E27FC236}">
                <a16:creationId xmlns:a16="http://schemas.microsoft.com/office/drawing/2014/main" id="{99AD0CF6-6EDD-EA54-DB09-F40B3D3D73D4}"/>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17</a:t>
            </a:fld>
            <a:endParaRPr lang="fr-CA" dirty="0"/>
          </a:p>
        </p:txBody>
      </p:sp>
      <p:sp>
        <p:nvSpPr>
          <p:cNvPr id="3" name="Rectangle: Rounded Corners 2">
            <a:extLst>
              <a:ext uri="{FF2B5EF4-FFF2-40B4-BE49-F238E27FC236}">
                <a16:creationId xmlns:a16="http://schemas.microsoft.com/office/drawing/2014/main" id="{DD7BE2A0-5299-F176-A906-A2906681B699}"/>
              </a:ext>
            </a:extLst>
          </p:cNvPr>
          <p:cNvSpPr/>
          <p:nvPr/>
        </p:nvSpPr>
        <p:spPr>
          <a:xfrm>
            <a:off x="204538" y="4222635"/>
            <a:ext cx="3797283" cy="2089056"/>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600" b="1" dirty="0">
                <a:solidFill>
                  <a:schemeClr val="bg1"/>
                </a:solidFill>
                <a:cs typeface="Aharoni" panose="02010803020104030203" pitchFamily="2" charset="-79"/>
              </a:rPr>
              <a:t>Priority 12 </a:t>
            </a:r>
            <a:r>
              <a:rPr lang="en-IE" sz="3600" dirty="0">
                <a:solidFill>
                  <a:schemeClr val="bg1"/>
                </a:solidFill>
                <a:cs typeface="Aharoni" panose="02010803020104030203" pitchFamily="2" charset="-79"/>
              </a:rPr>
              <a:t>(€)</a:t>
            </a:r>
          </a:p>
          <a:p>
            <a:pPr algn="ctr">
              <a:spcAft>
                <a:spcPts val="600"/>
              </a:spcAft>
            </a:pPr>
            <a:r>
              <a:rPr lang="en-US" sz="3000" dirty="0"/>
              <a:t>Create your WOW factor!</a:t>
            </a:r>
            <a:endParaRPr lang="en-IE" sz="3000" dirty="0">
              <a:solidFill>
                <a:schemeClr val="bg1"/>
              </a:solidFill>
              <a:cs typeface="Aharoni" panose="02010803020104030203" pitchFamily="2" charset="-79"/>
            </a:endParaRPr>
          </a:p>
        </p:txBody>
      </p:sp>
    </p:spTree>
    <p:extLst>
      <p:ext uri="{BB962C8B-B14F-4D97-AF65-F5344CB8AC3E}">
        <p14:creationId xmlns:p14="http://schemas.microsoft.com/office/powerpoint/2010/main" val="346252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74118-1EA5-F0AB-5D56-ABBD97F36F20}"/>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E318996B-BAEA-B0A4-9C46-A2B1C9AEC102}"/>
              </a:ext>
            </a:extLst>
          </p:cNvPr>
          <p:cNvSpPr txBox="1">
            <a:spLocks/>
          </p:cNvSpPr>
          <p:nvPr/>
        </p:nvSpPr>
        <p:spPr>
          <a:xfrm>
            <a:off x="4148214" y="196156"/>
            <a:ext cx="6815061"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This often means </a:t>
            </a:r>
            <a:r>
              <a:rPr lang="en-US" sz="2400" b="1" dirty="0" err="1">
                <a:solidFill>
                  <a:srgbClr val="494949"/>
                </a:solidFill>
              </a:rPr>
              <a:t>capitalising</a:t>
            </a:r>
            <a:r>
              <a:rPr lang="en-US" sz="2400" b="1" dirty="0">
                <a:solidFill>
                  <a:srgbClr val="494949"/>
                </a:solidFill>
              </a:rPr>
              <a:t> on unique features</a:t>
            </a:r>
            <a:r>
              <a:rPr lang="en-US" sz="2400" dirty="0">
                <a:solidFill>
                  <a:srgbClr val="494949"/>
                </a:solidFill>
              </a:rPr>
              <a:t>: stunning views, closeness to nature, privacy, or novelty. </a:t>
            </a:r>
          </a:p>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Think about what your </a:t>
            </a:r>
            <a:r>
              <a:rPr lang="en-US" sz="2400" b="1" dirty="0">
                <a:solidFill>
                  <a:srgbClr val="494949"/>
                </a:solidFill>
              </a:rPr>
              <a:t>target market wants: </a:t>
            </a:r>
            <a:r>
              <a:rPr lang="en-US" sz="2400" dirty="0">
                <a:solidFill>
                  <a:srgbClr val="494949"/>
                </a:solidFill>
              </a:rPr>
              <a:t>stargazers might value a dark-sky location; families might want on-site nature trails. Think about what you can create on-site? How can you connect with local businesses, environments and activities?</a:t>
            </a:r>
          </a:p>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Align the </a:t>
            </a:r>
            <a:r>
              <a:rPr lang="en-US" sz="2400" b="1" dirty="0">
                <a:solidFill>
                  <a:srgbClr val="494949"/>
                </a:solidFill>
              </a:rPr>
              <a:t>site’s attributes with your theme </a:t>
            </a:r>
            <a:r>
              <a:rPr lang="en-US" sz="2400" dirty="0">
                <a:solidFill>
                  <a:srgbClr val="494949"/>
                </a:solidFill>
              </a:rPr>
              <a:t>– for example, </a:t>
            </a:r>
            <a:r>
              <a:rPr lang="en-US" sz="2400" dirty="0">
                <a:solidFill>
                  <a:srgbClr val="E96751"/>
                </a:solidFill>
              </a:rPr>
              <a:t>Slovenia</a:t>
            </a:r>
            <a:r>
              <a:rPr lang="en-US" sz="2400" dirty="0">
                <a:solidFill>
                  <a:srgbClr val="494949"/>
                </a:solidFill>
              </a:rPr>
              <a:t> markets its glamping as a luxury-nature fusion, so sites there often include spa elements in forest settings. In </a:t>
            </a:r>
            <a:r>
              <a:rPr lang="en-US" sz="2400" dirty="0">
                <a:solidFill>
                  <a:srgbClr val="E96751"/>
                </a:solidFill>
              </a:rPr>
              <a:t>Italy, </a:t>
            </a:r>
            <a:r>
              <a:rPr lang="en-US" sz="2400" dirty="0">
                <a:solidFill>
                  <a:srgbClr val="494949"/>
                </a:solidFill>
              </a:rPr>
              <a:t>an “albergo </a:t>
            </a:r>
            <a:r>
              <a:rPr lang="en-US" sz="2400" dirty="0" err="1">
                <a:solidFill>
                  <a:srgbClr val="494949"/>
                </a:solidFill>
              </a:rPr>
              <a:t>diffuso</a:t>
            </a:r>
            <a:r>
              <a:rPr lang="en-US" sz="2400" dirty="0">
                <a:solidFill>
                  <a:srgbClr val="494949"/>
                </a:solidFill>
              </a:rPr>
              <a:t>” (scattered hotel) might place guests in authentic village homes, </a:t>
            </a:r>
            <a:r>
              <a:rPr lang="en-US" sz="2400" dirty="0" err="1">
                <a:solidFill>
                  <a:srgbClr val="494949"/>
                </a:solidFill>
              </a:rPr>
              <a:t>emphasising</a:t>
            </a:r>
            <a:r>
              <a:rPr lang="en-US" sz="2400" dirty="0">
                <a:solidFill>
                  <a:srgbClr val="494949"/>
                </a:solidFill>
              </a:rPr>
              <a:t> culture and community over isolation.</a:t>
            </a:r>
          </a:p>
          <a:p>
            <a:pPr marL="342900" indent="-342900" fontAlgn="base">
              <a:lnSpc>
                <a:spcPct val="100000"/>
              </a:lnSpc>
              <a:spcAft>
                <a:spcPts val="1200"/>
              </a:spcAft>
              <a:buFont typeface="Wingdings" panose="05000000000000000000" pitchFamily="2" charset="2"/>
              <a:buChar char="v"/>
            </a:pPr>
            <a:endParaRPr lang="en-US" sz="2400" b="1" i="1" dirty="0">
              <a:solidFill>
                <a:srgbClr val="494949"/>
              </a:solidFill>
            </a:endParaRPr>
          </a:p>
        </p:txBody>
      </p:sp>
      <p:pic>
        <p:nvPicPr>
          <p:cNvPr id="15" name="Picture Placeholder 14" descr="A building with a mirror on the outside&#10;&#10;AI-generated content may be incorrect.">
            <a:extLst>
              <a:ext uri="{FF2B5EF4-FFF2-40B4-BE49-F238E27FC236}">
                <a16:creationId xmlns:a16="http://schemas.microsoft.com/office/drawing/2014/main" id="{4EE717A4-A215-6C62-EC8E-1414F114D901}"/>
              </a:ext>
            </a:extLst>
          </p:cNvPr>
          <p:cNvPicPr>
            <a:picLocks noGrp="1" noChangeAspect="1"/>
          </p:cNvPicPr>
          <p:nvPr>
            <p:ph type="pic" sz="quarter" idx="10"/>
          </p:nvPr>
        </p:nvPicPr>
        <p:blipFill>
          <a:blip r:embed="rId2"/>
          <a:srcRect t="7323" b="7323"/>
          <a:stretch>
            <a:fillRect/>
          </a:stretch>
        </p:blipFill>
        <p:spPr/>
      </p:pic>
      <p:sp>
        <p:nvSpPr>
          <p:cNvPr id="4" name="Slide Number Placeholder 5">
            <a:extLst>
              <a:ext uri="{FF2B5EF4-FFF2-40B4-BE49-F238E27FC236}">
                <a16:creationId xmlns:a16="http://schemas.microsoft.com/office/drawing/2014/main" id="{825274EB-1049-A752-F063-F4AC8F41B5B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18</a:t>
            </a:fld>
            <a:endParaRPr lang="fr-CA" dirty="0"/>
          </a:p>
        </p:txBody>
      </p:sp>
      <p:sp>
        <p:nvSpPr>
          <p:cNvPr id="6" name="Text Placeholder 5">
            <a:extLst>
              <a:ext uri="{FF2B5EF4-FFF2-40B4-BE49-F238E27FC236}">
                <a16:creationId xmlns:a16="http://schemas.microsoft.com/office/drawing/2014/main" id="{0908FA3C-FFC3-6233-882B-A38CD20237E3}"/>
              </a:ext>
            </a:extLst>
          </p:cNvPr>
          <p:cNvSpPr>
            <a:spLocks noGrp="1"/>
          </p:cNvSpPr>
          <p:nvPr>
            <p:ph type="body" sz="quarter" idx="18"/>
          </p:nvPr>
        </p:nvSpPr>
        <p:spPr>
          <a:xfrm>
            <a:off x="664593" y="2291368"/>
            <a:ext cx="2877175" cy="1049221"/>
          </a:xfrm>
        </p:spPr>
        <p:txBody>
          <a:bodyPr/>
          <a:lstStyle/>
          <a:p>
            <a:pPr algn="ctr"/>
            <a:r>
              <a:rPr lang="en-IE" b="0" dirty="0"/>
              <a:t>Make Your Accommodation More than a Place to Sleep!</a:t>
            </a:r>
          </a:p>
        </p:txBody>
      </p:sp>
      <p:sp>
        <p:nvSpPr>
          <p:cNvPr id="5" name="Slide Number Placeholder 5">
            <a:extLst>
              <a:ext uri="{FF2B5EF4-FFF2-40B4-BE49-F238E27FC236}">
                <a16:creationId xmlns:a16="http://schemas.microsoft.com/office/drawing/2014/main" id="{144844A5-E4C9-0704-2219-4496B4CB8EE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18</a:t>
            </a:fld>
            <a:endParaRPr lang="fr-CA" dirty="0"/>
          </a:p>
        </p:txBody>
      </p:sp>
      <p:sp>
        <p:nvSpPr>
          <p:cNvPr id="2" name="Slide Number Placeholder 5">
            <a:extLst>
              <a:ext uri="{FF2B5EF4-FFF2-40B4-BE49-F238E27FC236}">
                <a16:creationId xmlns:a16="http://schemas.microsoft.com/office/drawing/2014/main" id="{4D6C6801-6BE8-46AE-6384-D854F0B9B17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18</a:t>
            </a:fld>
            <a:endParaRPr lang="fr-CA" dirty="0"/>
          </a:p>
        </p:txBody>
      </p:sp>
      <p:sp>
        <p:nvSpPr>
          <p:cNvPr id="3" name="Rectangle: Rounded Corners 2">
            <a:extLst>
              <a:ext uri="{FF2B5EF4-FFF2-40B4-BE49-F238E27FC236}">
                <a16:creationId xmlns:a16="http://schemas.microsoft.com/office/drawing/2014/main" id="{5F819437-5CB7-41D7-AC8F-6F1E89B3355E}"/>
              </a:ext>
            </a:extLst>
          </p:cNvPr>
          <p:cNvSpPr/>
          <p:nvPr/>
        </p:nvSpPr>
        <p:spPr>
          <a:xfrm>
            <a:off x="204538" y="4222635"/>
            <a:ext cx="3797283" cy="2089056"/>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600" b="1" dirty="0">
                <a:solidFill>
                  <a:schemeClr val="bg1"/>
                </a:solidFill>
                <a:cs typeface="Aharoni" panose="02010803020104030203" pitchFamily="2" charset="-79"/>
              </a:rPr>
              <a:t>Priority 12 </a:t>
            </a:r>
            <a:r>
              <a:rPr lang="en-IE" sz="3600" dirty="0">
                <a:solidFill>
                  <a:schemeClr val="bg1"/>
                </a:solidFill>
                <a:cs typeface="Aharoni" panose="02010803020104030203" pitchFamily="2" charset="-79"/>
              </a:rPr>
              <a:t>(€)</a:t>
            </a:r>
          </a:p>
          <a:p>
            <a:pPr algn="ctr">
              <a:spcAft>
                <a:spcPts val="600"/>
              </a:spcAft>
            </a:pPr>
            <a:r>
              <a:rPr lang="en-US" sz="3000" dirty="0"/>
              <a:t>Create your WOW factor!</a:t>
            </a:r>
            <a:endParaRPr lang="en-IE" sz="3000" dirty="0">
              <a:solidFill>
                <a:schemeClr val="bg1"/>
              </a:solidFill>
              <a:cs typeface="Aharoni" panose="02010803020104030203" pitchFamily="2" charset="-79"/>
            </a:endParaRPr>
          </a:p>
        </p:txBody>
      </p:sp>
    </p:spTree>
    <p:extLst>
      <p:ext uri="{BB962C8B-B14F-4D97-AF65-F5344CB8AC3E}">
        <p14:creationId xmlns:p14="http://schemas.microsoft.com/office/powerpoint/2010/main" val="27411549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8499B-B91F-23E5-84EB-6A05C9850373}"/>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E91EC96-E85D-91F8-5FC4-0496508D6A61}"/>
              </a:ext>
            </a:extLst>
          </p:cNvPr>
          <p:cNvSpPr txBox="1">
            <a:spLocks/>
          </p:cNvSpPr>
          <p:nvPr/>
        </p:nvSpPr>
        <p:spPr>
          <a:xfrm>
            <a:off x="4305300" y="131947"/>
            <a:ext cx="7038975"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buFont typeface="Wingdings" panose="05000000000000000000" pitchFamily="2" charset="2"/>
              <a:buChar char="v"/>
            </a:pPr>
            <a:r>
              <a:rPr lang="en-IE" sz="2400" dirty="0">
                <a:solidFill>
                  <a:srgbClr val="494949"/>
                </a:solidFill>
              </a:rPr>
              <a:t>Appeal to be </a:t>
            </a:r>
            <a:r>
              <a:rPr lang="en-IE" sz="2400" b="1" dirty="0">
                <a:solidFill>
                  <a:srgbClr val="494949"/>
                </a:solidFill>
              </a:rPr>
              <a:t>accessible to all </a:t>
            </a:r>
            <a:r>
              <a:rPr lang="en-IE" sz="2400" dirty="0">
                <a:solidFill>
                  <a:srgbClr val="494949"/>
                </a:solidFill>
              </a:rPr>
              <a:t>with an inclusive design. Think of people with diverse abilities and consider users’ sensory needs to communicate information effectively. Design with use efficiency, space</a:t>
            </a:r>
            <a:r>
              <a:rPr lang="en-US" sz="2400" dirty="0">
                <a:solidFill>
                  <a:srgbClr val="494949"/>
                </a:solidFill>
              </a:rPr>
              <a:t>, and comfort in mind, </a:t>
            </a:r>
            <a:r>
              <a:rPr lang="en-US" sz="2400" dirty="0" err="1">
                <a:solidFill>
                  <a:srgbClr val="494949"/>
                </a:solidFill>
              </a:rPr>
              <a:t>minimising</a:t>
            </a:r>
            <a:r>
              <a:rPr lang="en-US" sz="2400" dirty="0">
                <a:solidFill>
                  <a:srgbClr val="494949"/>
                </a:solidFill>
              </a:rPr>
              <a:t> fatigue</a:t>
            </a:r>
            <a:r>
              <a:rPr lang="en-IE" sz="2400" dirty="0"/>
              <a:t>.</a:t>
            </a:r>
          </a:p>
          <a:p>
            <a:pPr marL="342900" indent="-342900">
              <a:spcAft>
                <a:spcPts val="1200"/>
              </a:spcAft>
              <a:buFont typeface="Wingdings" panose="05000000000000000000" pitchFamily="2" charset="2"/>
              <a:buChar char="v"/>
            </a:pPr>
            <a:endParaRPr lang="en-IE" sz="2400" dirty="0"/>
          </a:p>
          <a:p>
            <a:pPr fontAlgn="base">
              <a:lnSpc>
                <a:spcPct val="100000"/>
              </a:lnSpc>
              <a:spcAft>
                <a:spcPts val="1200"/>
              </a:spcAft>
            </a:pPr>
            <a:r>
              <a:rPr lang="en-US" sz="2400" b="1" dirty="0">
                <a:solidFill>
                  <a:srgbClr val="EC7C69"/>
                </a:solidFill>
              </a:rPr>
              <a:t>Costs:</a:t>
            </a:r>
            <a:r>
              <a:rPr lang="en-US" sz="2400" dirty="0">
                <a:solidFill>
                  <a:srgbClr val="EC7C69"/>
                </a:solidFill>
              </a:rPr>
              <a:t> </a:t>
            </a:r>
            <a:r>
              <a:rPr lang="en-US" sz="2400" dirty="0">
                <a:solidFill>
                  <a:srgbClr val="494949"/>
                </a:solidFill>
              </a:rPr>
              <a:t>Enhancing guest experience can range from minimal (leveraging natural assets) to significant investments. </a:t>
            </a:r>
          </a:p>
          <a:p>
            <a:pPr marL="342900" indent="-342900" fontAlgn="base">
              <a:lnSpc>
                <a:spcPct val="100000"/>
              </a:lnSpc>
              <a:spcAft>
                <a:spcPts val="1200"/>
              </a:spcAft>
              <a:buFont typeface="Wingdings" panose="05000000000000000000" pitchFamily="2" charset="2"/>
              <a:buChar char="v"/>
            </a:pPr>
            <a:r>
              <a:rPr lang="en-US" sz="2400" b="1" dirty="0">
                <a:solidFill>
                  <a:srgbClr val="494949"/>
                </a:solidFill>
              </a:rPr>
              <a:t>Landscaping</a:t>
            </a:r>
            <a:r>
              <a:rPr lang="en-US" sz="2400" dirty="0">
                <a:solidFill>
                  <a:srgbClr val="494949"/>
                </a:solidFill>
              </a:rPr>
              <a:t> for aesthetics and privacy (planting trees, creating garden areas) could cost </a:t>
            </a:r>
            <a:r>
              <a:rPr lang="en-US" sz="2400" b="1" dirty="0">
                <a:solidFill>
                  <a:srgbClr val="494949"/>
                </a:solidFill>
              </a:rPr>
              <a:t>€3,000–€10,000</a:t>
            </a:r>
            <a:r>
              <a:rPr lang="en-US" sz="2400" dirty="0">
                <a:solidFill>
                  <a:srgbClr val="494949"/>
                </a:solidFill>
              </a:rPr>
              <a:t>. </a:t>
            </a:r>
          </a:p>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Building </a:t>
            </a:r>
            <a:r>
              <a:rPr lang="en-US" sz="2400" b="1" dirty="0">
                <a:solidFill>
                  <a:srgbClr val="494949"/>
                </a:solidFill>
              </a:rPr>
              <a:t>viewing decks, hot tubs</a:t>
            </a:r>
            <a:r>
              <a:rPr lang="en-US" sz="2400" dirty="0">
                <a:solidFill>
                  <a:srgbClr val="494949"/>
                </a:solidFill>
              </a:rPr>
              <a:t>, or other amenities to add that wow factor easily adds </a:t>
            </a:r>
            <a:r>
              <a:rPr lang="en-US" sz="2400" b="1" dirty="0">
                <a:solidFill>
                  <a:srgbClr val="494949"/>
                </a:solidFill>
              </a:rPr>
              <a:t>€5,000+</a:t>
            </a:r>
            <a:r>
              <a:rPr lang="en-US" sz="2400" dirty="0">
                <a:solidFill>
                  <a:srgbClr val="494949"/>
                </a:solidFill>
              </a:rPr>
              <a:t> each. </a:t>
            </a:r>
            <a:endParaRPr lang="en-US" sz="2400" b="1" i="1" dirty="0">
              <a:solidFill>
                <a:srgbClr val="494949"/>
              </a:solidFill>
            </a:endParaRPr>
          </a:p>
        </p:txBody>
      </p:sp>
      <p:pic>
        <p:nvPicPr>
          <p:cNvPr id="14" name="Picture Placeholder 13" descr="A pink bicycle parked in front of a brick building&#10;&#10;AI-generated content may be incorrect.">
            <a:extLst>
              <a:ext uri="{FF2B5EF4-FFF2-40B4-BE49-F238E27FC236}">
                <a16:creationId xmlns:a16="http://schemas.microsoft.com/office/drawing/2014/main" id="{AB3D12DC-DAAD-842F-4633-FEE23DB2C393}"/>
              </a:ext>
            </a:extLst>
          </p:cNvPr>
          <p:cNvPicPr>
            <a:picLocks noGrp="1" noChangeAspect="1"/>
          </p:cNvPicPr>
          <p:nvPr>
            <p:ph type="pic" sz="quarter" idx="10"/>
          </p:nvPr>
        </p:nvPicPr>
        <p:blipFill>
          <a:blip r:embed="rId2"/>
          <a:srcRect l="540" r="540"/>
          <a:stretch>
            <a:fillRect/>
          </a:stretch>
        </p:blipFill>
        <p:spPr/>
      </p:pic>
      <p:sp>
        <p:nvSpPr>
          <p:cNvPr id="4" name="Slide Number Placeholder 5">
            <a:extLst>
              <a:ext uri="{FF2B5EF4-FFF2-40B4-BE49-F238E27FC236}">
                <a16:creationId xmlns:a16="http://schemas.microsoft.com/office/drawing/2014/main" id="{0C098427-A330-0530-B5ED-B5E2BE573EC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19</a:t>
            </a:fld>
            <a:endParaRPr lang="fr-CA" dirty="0"/>
          </a:p>
        </p:txBody>
      </p:sp>
      <p:sp>
        <p:nvSpPr>
          <p:cNvPr id="6" name="Text Placeholder 5">
            <a:extLst>
              <a:ext uri="{FF2B5EF4-FFF2-40B4-BE49-F238E27FC236}">
                <a16:creationId xmlns:a16="http://schemas.microsoft.com/office/drawing/2014/main" id="{7A81F5C5-D040-FE20-231D-E673506DA7E8}"/>
              </a:ext>
            </a:extLst>
          </p:cNvPr>
          <p:cNvSpPr>
            <a:spLocks noGrp="1"/>
          </p:cNvSpPr>
          <p:nvPr>
            <p:ph type="body" sz="quarter" idx="18"/>
          </p:nvPr>
        </p:nvSpPr>
        <p:spPr>
          <a:xfrm>
            <a:off x="570245" y="3355476"/>
            <a:ext cx="2877175" cy="1049221"/>
          </a:xfrm>
        </p:spPr>
        <p:txBody>
          <a:bodyPr/>
          <a:lstStyle/>
          <a:p>
            <a:pPr algn="ctr"/>
            <a:r>
              <a:rPr lang="en-IE" b="0" dirty="0"/>
              <a:t>Enhance Site Attributes, Theme &amp; Inclusivity</a:t>
            </a:r>
          </a:p>
          <a:p>
            <a:pPr algn="ctr"/>
            <a:endParaRPr lang="en-IE" sz="3200" dirty="0"/>
          </a:p>
        </p:txBody>
      </p:sp>
      <p:sp>
        <p:nvSpPr>
          <p:cNvPr id="5" name="Slide Number Placeholder 5">
            <a:extLst>
              <a:ext uri="{FF2B5EF4-FFF2-40B4-BE49-F238E27FC236}">
                <a16:creationId xmlns:a16="http://schemas.microsoft.com/office/drawing/2014/main" id="{D07542F5-7419-F925-BDEF-CEB44ABEFCC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19</a:t>
            </a:fld>
            <a:endParaRPr lang="fr-CA" dirty="0"/>
          </a:p>
        </p:txBody>
      </p:sp>
      <p:sp>
        <p:nvSpPr>
          <p:cNvPr id="2" name="Slide Number Placeholder 5">
            <a:extLst>
              <a:ext uri="{FF2B5EF4-FFF2-40B4-BE49-F238E27FC236}">
                <a16:creationId xmlns:a16="http://schemas.microsoft.com/office/drawing/2014/main" id="{B85F1281-0742-0829-5E20-419CC287807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19</a:t>
            </a:fld>
            <a:endParaRPr lang="fr-CA" dirty="0"/>
          </a:p>
        </p:txBody>
      </p:sp>
      <p:sp>
        <p:nvSpPr>
          <p:cNvPr id="8" name="TextBox 7">
            <a:extLst>
              <a:ext uri="{FF2B5EF4-FFF2-40B4-BE49-F238E27FC236}">
                <a16:creationId xmlns:a16="http://schemas.microsoft.com/office/drawing/2014/main" id="{1337D6A9-81D1-E420-CB9E-AE7744E2563D}"/>
              </a:ext>
            </a:extLst>
          </p:cNvPr>
          <p:cNvSpPr txBox="1"/>
          <p:nvPr/>
        </p:nvSpPr>
        <p:spPr>
          <a:xfrm>
            <a:off x="1000615" y="5769292"/>
            <a:ext cx="11031251" cy="892552"/>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Glamping and Lodge Accommodation Structures with WoW Factor.</a:t>
            </a:r>
            <a:endParaRPr lang="en-US" sz="1600" dirty="0">
              <a:solidFill>
                <a:srgbClr val="00B0F0"/>
              </a:solidFill>
            </a:endParaRPr>
          </a:p>
          <a:p>
            <a:pPr marL="285750" indent="-285750">
              <a:buFont typeface="Arial" panose="020B0604020202020204" pitchFamily="34" charset="0"/>
              <a:buChar char="•"/>
            </a:pPr>
            <a:r>
              <a:rPr lang="en-IE" sz="1600" dirty="0">
                <a:solidFill>
                  <a:srgbClr val="00B0F0"/>
                </a:solidFill>
                <a:hlinkClick r:id="rId5">
                  <a:extLst>
                    <a:ext uri="{A12FA001-AC4F-418D-AE19-62706E023703}">
                      <ahyp:hlinkClr xmlns:ahyp="http://schemas.microsoft.com/office/drawing/2018/hyperlinkcolor" val="tx"/>
                    </a:ext>
                  </a:extLst>
                </a:hlinkClick>
              </a:rPr>
              <a:t>EU Just Transition Webinar: Innovations in Regenerative Tourist Accommodation</a:t>
            </a:r>
            <a:endParaRPr lang="en-IE" sz="1600" dirty="0">
              <a:solidFill>
                <a:srgbClr val="00B0F0"/>
              </a:solidFill>
            </a:endParaRPr>
          </a:p>
        </p:txBody>
      </p:sp>
      <p:pic>
        <p:nvPicPr>
          <p:cNvPr id="11" name="Picture 10">
            <a:extLst>
              <a:ext uri="{FF2B5EF4-FFF2-40B4-BE49-F238E27FC236}">
                <a16:creationId xmlns:a16="http://schemas.microsoft.com/office/drawing/2014/main" id="{7F18FD08-0194-578C-6CF4-6F17C76C31F7}"/>
              </a:ext>
            </a:extLst>
          </p:cNvPr>
          <p:cNvPicPr>
            <a:picLocks noChangeAspect="1"/>
          </p:cNvPicPr>
          <p:nvPr/>
        </p:nvPicPr>
        <p:blipFill>
          <a:blip r:embed="rId6"/>
          <a:stretch>
            <a:fillRect/>
          </a:stretch>
        </p:blipFill>
        <p:spPr>
          <a:xfrm>
            <a:off x="150026" y="5699722"/>
            <a:ext cx="850589" cy="846711"/>
          </a:xfrm>
          <a:prstGeom prst="rect">
            <a:avLst/>
          </a:prstGeom>
        </p:spPr>
      </p:pic>
      <p:sp>
        <p:nvSpPr>
          <p:cNvPr id="9" name="Text Placeholder 7">
            <a:extLst>
              <a:ext uri="{FF2B5EF4-FFF2-40B4-BE49-F238E27FC236}">
                <a16:creationId xmlns:a16="http://schemas.microsoft.com/office/drawing/2014/main" id="{0742E468-8DF7-E2C3-EAA1-A2F6388979C8}"/>
              </a:ext>
            </a:extLst>
          </p:cNvPr>
          <p:cNvSpPr>
            <a:spLocks noGrp="1"/>
          </p:cNvSpPr>
          <p:nvPr>
            <p:ph type="body" sz="quarter" idx="19"/>
          </p:nvPr>
        </p:nvSpPr>
        <p:spPr>
          <a:xfrm>
            <a:off x="-7329" y="21392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2676332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D9FCC826-955C-8BAD-F759-122B1FA1EB09}"/>
              </a:ext>
            </a:extLst>
          </p:cNvPr>
          <p:cNvPicPr>
            <a:picLocks noGrp="1" noChangeAspect="1"/>
          </p:cNvPicPr>
          <p:nvPr>
            <p:ph type="pic" sz="quarter" idx="67"/>
          </p:nvPr>
        </p:nvPicPr>
        <p:blipFill rotWithShape="1">
          <a:blip r:embed="rId2"/>
          <a:srcRect l="25331" r="23061" b="2269"/>
          <a:stretch/>
        </p:blipFill>
        <p:spPr>
          <a:xfrm>
            <a:off x="540029" y="0"/>
            <a:ext cx="2654458" cy="3351213"/>
          </a:xfrm>
        </p:spPr>
      </p:pic>
      <p:sp>
        <p:nvSpPr>
          <p:cNvPr id="6" name="Text Placeholder 5">
            <a:extLst>
              <a:ext uri="{FF2B5EF4-FFF2-40B4-BE49-F238E27FC236}">
                <a16:creationId xmlns:a16="http://schemas.microsoft.com/office/drawing/2014/main" id="{1E63E198-F1AC-E23A-CEC8-41542E5F447A}"/>
              </a:ext>
            </a:extLst>
          </p:cNvPr>
          <p:cNvSpPr>
            <a:spLocks noGrp="1"/>
          </p:cNvSpPr>
          <p:nvPr>
            <p:ph type="body" sz="quarter" idx="66"/>
          </p:nvPr>
        </p:nvSpPr>
        <p:spPr/>
        <p:txBody>
          <a:bodyPr/>
          <a:lstStyle/>
          <a:p>
            <a:r>
              <a:rPr lang="en-GB"/>
              <a:t>Photo Credit: </a:t>
            </a:r>
            <a:r>
              <a:rPr lang="en-GB" dirty="0" err="1"/>
              <a:t>Cave</a:t>
            </a:r>
            <a:r>
              <a:rPr lang="en-GB" dirty="0"/>
              <a:t> People, Iceland</a:t>
            </a:r>
            <a:endParaRPr lang="en-GB"/>
          </a:p>
          <a:p>
            <a:endParaRPr lang="en-GB"/>
          </a:p>
        </p:txBody>
      </p:sp>
      <p:pic>
        <p:nvPicPr>
          <p:cNvPr id="21" name="Picture Placeholder 20">
            <a:extLst>
              <a:ext uri="{FF2B5EF4-FFF2-40B4-BE49-F238E27FC236}">
                <a16:creationId xmlns:a16="http://schemas.microsoft.com/office/drawing/2014/main" id="{096CBB90-F2A5-2976-9AE3-09DC476A7EB8}"/>
              </a:ext>
            </a:extLst>
          </p:cNvPr>
          <p:cNvPicPr>
            <a:picLocks noGrp="1" noChangeAspect="1"/>
          </p:cNvPicPr>
          <p:nvPr>
            <p:ph type="pic" sz="quarter" idx="69"/>
          </p:nvPr>
        </p:nvPicPr>
        <p:blipFill>
          <a:blip r:embed="rId3"/>
          <a:srcRect l="23693" r="23693"/>
          <a:stretch>
            <a:fillRect/>
          </a:stretch>
        </p:blipFill>
        <p:spPr/>
      </p:pic>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70"/>
          </p:nvPr>
        </p:nvSpPr>
        <p:spPr/>
        <p:txBody>
          <a:bodyPr/>
          <a:lstStyle/>
          <a:p>
            <a:r>
              <a:rPr lang="en-GB"/>
              <a:t>Photo Credit: A-Frame in Soča, Gorizia, Slovenia</a:t>
            </a:r>
          </a:p>
          <a:p>
            <a:endParaRPr lang="en-GB"/>
          </a:p>
        </p:txBody>
      </p:sp>
      <p:pic>
        <p:nvPicPr>
          <p:cNvPr id="23" name="Picture Placeholder 22">
            <a:extLst>
              <a:ext uri="{FF2B5EF4-FFF2-40B4-BE49-F238E27FC236}">
                <a16:creationId xmlns:a16="http://schemas.microsoft.com/office/drawing/2014/main" id="{3664E179-5A5D-F8FD-0501-529A3E34148C}"/>
              </a:ext>
            </a:extLst>
          </p:cNvPr>
          <p:cNvPicPr>
            <a:picLocks noGrp="1" noChangeAspect="1"/>
          </p:cNvPicPr>
          <p:nvPr>
            <p:ph type="pic" sz="quarter" idx="77"/>
          </p:nvPr>
        </p:nvPicPr>
        <p:blipFill rotWithShape="1">
          <a:blip r:embed="rId4"/>
          <a:srcRect l="10395" r="10395"/>
          <a:stretch/>
        </p:blipFill>
        <p:spPr>
          <a:xfrm>
            <a:off x="6926980" y="0"/>
            <a:ext cx="2654458" cy="3351213"/>
          </a:xfrm>
        </p:spPr>
      </p:pic>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78"/>
          </p:nvPr>
        </p:nvSpPr>
        <p:spPr/>
        <p:txBody>
          <a:bodyPr/>
          <a:lstStyle/>
          <a:p>
            <a:r>
              <a:rPr lang="en-GB"/>
              <a:t>Photo Credit: Natur Air Suite, Italy</a:t>
            </a:r>
          </a:p>
          <a:p>
            <a:endParaRPr lang="en-GB" b="1"/>
          </a:p>
        </p:txBody>
      </p:sp>
      <p:sp>
        <p:nvSpPr>
          <p:cNvPr id="31" name="object 3">
            <a:extLst>
              <a:ext uri="{FF2B5EF4-FFF2-40B4-BE49-F238E27FC236}">
                <a16:creationId xmlns:a16="http://schemas.microsoft.com/office/drawing/2014/main" id="{04D15912-6720-9F53-E7A2-BB42673880B0}"/>
              </a:ext>
            </a:extLst>
          </p:cNvPr>
          <p:cNvSpPr/>
          <p:nvPr/>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2" name="Text Placeholder 32">
            <a:extLst>
              <a:ext uri="{FF2B5EF4-FFF2-40B4-BE49-F238E27FC236}">
                <a16:creationId xmlns:a16="http://schemas.microsoft.com/office/drawing/2014/main" id="{7C9FB74F-A086-912A-AAF7-BE0279EBE15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lgn="ctr">
              <a:lnSpc>
                <a:spcPct val="100000"/>
              </a:lnSpc>
              <a:spcAft>
                <a:spcPts val="600"/>
              </a:spcAft>
            </a:pPr>
            <a:r>
              <a:rPr lang="en-US" sz="2400" b="0" dirty="0">
                <a:solidFill>
                  <a:schemeClr val="bg1"/>
                </a:solidFill>
              </a:rPr>
              <a:t>Think Green, Spend Wisely: Eco &amp; Compliance Costs</a:t>
            </a:r>
          </a:p>
          <a:p>
            <a:pPr lvl="0" algn="ctr">
              <a:lnSpc>
                <a:spcPct val="100000"/>
              </a:lnSpc>
              <a:spcAft>
                <a:spcPts val="600"/>
              </a:spcAft>
            </a:pPr>
            <a:r>
              <a:rPr lang="en-US" b="0" i="1" dirty="0">
                <a:solidFill>
                  <a:schemeClr val="bg1"/>
                </a:solidFill>
              </a:rPr>
              <a:t>(10 Slides)</a:t>
            </a:r>
            <a:endParaRPr lang="en-IE" b="0" i="1" dirty="0">
              <a:solidFill>
                <a:schemeClr val="bg1"/>
              </a:solidFill>
            </a:endParaRPr>
          </a:p>
          <a:p>
            <a:pPr lvl="0" algn="ctr">
              <a:lnSpc>
                <a:spcPct val="100000"/>
              </a:lnSpc>
              <a:spcAft>
                <a:spcPts val="600"/>
              </a:spcAft>
            </a:pPr>
            <a:endParaRPr lang="en-US" sz="2400" b="0" dirty="0">
              <a:solidFill>
                <a:schemeClr val="bg1"/>
              </a:solidFill>
            </a:endParaRPr>
          </a:p>
        </p:txBody>
      </p:sp>
      <p:sp>
        <p:nvSpPr>
          <p:cNvPr id="33" name="Text Placeholder 32">
            <a:extLst>
              <a:ext uri="{FF2B5EF4-FFF2-40B4-BE49-F238E27FC236}">
                <a16:creationId xmlns:a16="http://schemas.microsoft.com/office/drawing/2014/main" id="{CFC076CA-697C-0B03-AA6A-F4628E7ED62D}"/>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cxnSp>
        <p:nvCxnSpPr>
          <p:cNvPr id="34" name="Straight Connector 33">
            <a:extLst>
              <a:ext uri="{FF2B5EF4-FFF2-40B4-BE49-F238E27FC236}">
                <a16:creationId xmlns:a16="http://schemas.microsoft.com/office/drawing/2014/main" id="{6FC3EF9D-56DB-BE17-8A43-BCC4CF8C63BF}"/>
              </a:ext>
            </a:extLst>
          </p:cNvPr>
          <p:cNvCxnSpPr>
            <a:cxnSpLocks/>
          </p:cNvCxnSpPr>
          <p:nvPr/>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23">
            <a:extLst>
              <a:ext uri="{FF2B5EF4-FFF2-40B4-BE49-F238E27FC236}">
                <a16:creationId xmlns:a16="http://schemas.microsoft.com/office/drawing/2014/main" id="{D80216F0-DE39-64CA-FFBF-B1F0557F7257}"/>
              </a:ext>
            </a:extLst>
          </p:cNvPr>
          <p:cNvSpPr txBox="1">
            <a:spLocks/>
          </p:cNvSpPr>
          <p:nvPr/>
        </p:nvSpPr>
        <p:spPr>
          <a:xfrm rot="16200000">
            <a:off x="1718251"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36" name="Text Placeholder 32">
            <a:extLst>
              <a:ext uri="{FF2B5EF4-FFF2-40B4-BE49-F238E27FC236}">
                <a16:creationId xmlns:a16="http://schemas.microsoft.com/office/drawing/2014/main" id="{E07C9912-7735-B6F8-426B-863E11E99AC4}"/>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Stand Out &amp; Ensure Viability: The WOW Factor </a:t>
            </a:r>
          </a:p>
          <a:p>
            <a:pPr algn="ctr">
              <a:lnSpc>
                <a:spcPct val="100000"/>
              </a:lnSpc>
              <a:spcAft>
                <a:spcPts val="600"/>
              </a:spcAft>
            </a:pPr>
            <a:r>
              <a:rPr lang="en-US" b="0" i="1" dirty="0">
                <a:solidFill>
                  <a:schemeClr val="bg1"/>
                </a:solidFill>
              </a:rPr>
              <a:t>(24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37" name="Text Placeholder 32">
            <a:extLst>
              <a:ext uri="{FF2B5EF4-FFF2-40B4-BE49-F238E27FC236}">
                <a16:creationId xmlns:a16="http://schemas.microsoft.com/office/drawing/2014/main" id="{1913F773-C86D-D7EC-64FE-D51EF3DB07CC}"/>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cxnSp>
        <p:nvCxnSpPr>
          <p:cNvPr id="38" name="Straight Connector 37">
            <a:extLst>
              <a:ext uri="{FF2B5EF4-FFF2-40B4-BE49-F238E27FC236}">
                <a16:creationId xmlns:a16="http://schemas.microsoft.com/office/drawing/2014/main" id="{399D419C-F8B9-EBDB-B33B-D15F199F0255}"/>
              </a:ext>
            </a:extLst>
          </p:cNvPr>
          <p:cNvCxnSpPr>
            <a:cxnSpLocks/>
          </p:cNvCxnSpPr>
          <p:nvPr/>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object 3">
            <a:extLst>
              <a:ext uri="{FF2B5EF4-FFF2-40B4-BE49-F238E27FC236}">
                <a16:creationId xmlns:a16="http://schemas.microsoft.com/office/drawing/2014/main" id="{1D75E9FB-938B-C575-C4E2-104CEE21CB91}"/>
              </a:ext>
            </a:extLst>
          </p:cNvPr>
          <p:cNvSpPr/>
          <p:nvPr/>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0" name="Text Placeholder 32">
            <a:extLst>
              <a:ext uri="{FF2B5EF4-FFF2-40B4-BE49-F238E27FC236}">
                <a16:creationId xmlns:a16="http://schemas.microsoft.com/office/drawing/2014/main" id="{B47C2F38-5F56-B2DF-6114-6511ECA7E0DB}"/>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lang="en-US" sz="2000" b="1" kern="1200" dirty="0">
                <a:solidFill>
                  <a:schemeClr val="bg1">
                    <a:lumMod val="95000"/>
                  </a:schemeClr>
                </a:solidFill>
                <a:latin typeface="+mn-lt"/>
                <a:ea typeface="+mn-ea"/>
                <a:cs typeface="+mn-cs"/>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algn="ctr">
              <a:lnSpc>
                <a:spcPct val="100000"/>
              </a:lnSpc>
              <a:spcAft>
                <a:spcPts val="600"/>
              </a:spcAft>
            </a:pPr>
            <a:r>
              <a:rPr lang="en-US" sz="2400" b="0" dirty="0">
                <a:solidFill>
                  <a:schemeClr val="bg1"/>
                </a:solidFill>
              </a:rPr>
              <a:t>Resources</a:t>
            </a:r>
          </a:p>
          <a:p>
            <a:pPr algn="ctr">
              <a:lnSpc>
                <a:spcPct val="100000"/>
              </a:lnSpc>
              <a:spcAft>
                <a:spcPts val="600"/>
              </a:spcAft>
            </a:pPr>
            <a:r>
              <a:rPr lang="en-US" b="0" i="1" dirty="0">
                <a:solidFill>
                  <a:schemeClr val="bg1"/>
                </a:solidFill>
              </a:rPr>
              <a:t>(20 Slides)</a:t>
            </a:r>
            <a:endParaRPr lang="en-IE" b="0" i="1" dirty="0">
              <a:solidFill>
                <a:schemeClr val="bg1"/>
              </a:solidFill>
            </a:endParaRPr>
          </a:p>
          <a:p>
            <a:pPr algn="ctr">
              <a:lnSpc>
                <a:spcPct val="100000"/>
              </a:lnSpc>
              <a:spcAft>
                <a:spcPts val="600"/>
              </a:spcAft>
            </a:pPr>
            <a:endParaRPr lang="en-US" sz="2400" b="0" dirty="0">
              <a:solidFill>
                <a:schemeClr val="bg1"/>
              </a:solidFill>
            </a:endParaRPr>
          </a:p>
        </p:txBody>
      </p:sp>
      <p:sp>
        <p:nvSpPr>
          <p:cNvPr id="41" name="Text Placeholder 32">
            <a:extLst>
              <a:ext uri="{FF2B5EF4-FFF2-40B4-BE49-F238E27FC236}">
                <a16:creationId xmlns:a16="http://schemas.microsoft.com/office/drawing/2014/main" id="{9D56280D-E5AD-5CBC-BF70-A6B56C871276}"/>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10</a:t>
            </a:r>
            <a:endParaRPr lang="en-US" dirty="0"/>
          </a:p>
        </p:txBody>
      </p:sp>
      <p:cxnSp>
        <p:nvCxnSpPr>
          <p:cNvPr id="42" name="Straight Connector 41">
            <a:extLst>
              <a:ext uri="{FF2B5EF4-FFF2-40B4-BE49-F238E27FC236}">
                <a16:creationId xmlns:a16="http://schemas.microsoft.com/office/drawing/2014/main" id="{4F45C73E-4885-FA17-8369-AA57FFD293FC}"/>
              </a:ext>
            </a:extLst>
          </p:cNvPr>
          <p:cNvCxnSpPr>
            <a:cxnSpLocks/>
          </p:cNvCxnSpPr>
          <p:nvPr/>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23">
            <a:extLst>
              <a:ext uri="{FF2B5EF4-FFF2-40B4-BE49-F238E27FC236}">
                <a16:creationId xmlns:a16="http://schemas.microsoft.com/office/drawing/2014/main" id="{7EA3B512-F9F5-294E-83B6-821C94F514FD}"/>
              </a:ext>
            </a:extLst>
          </p:cNvPr>
          <p:cNvSpPr txBox="1">
            <a:spLocks/>
          </p:cNvSpPr>
          <p:nvPr/>
        </p:nvSpPr>
        <p:spPr>
          <a:xfrm rot="16200000">
            <a:off x="8105202" y="1271823"/>
            <a:ext cx="2953721" cy="452458"/>
          </a:xfrm>
          <a:prstGeom prst="rect">
            <a:avLst/>
          </a:prstGeom>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Photo Credit: </a:t>
            </a:r>
            <a:endParaRPr lang="en-US" dirty="0"/>
          </a:p>
        </p:txBody>
      </p:sp>
      <p:sp>
        <p:nvSpPr>
          <p:cNvPr id="15" name="Text Placeholder 32">
            <a:extLst>
              <a:ext uri="{FF2B5EF4-FFF2-40B4-BE49-F238E27FC236}">
                <a16:creationId xmlns:a16="http://schemas.microsoft.com/office/drawing/2014/main" id="{33F200CB-DE5C-742B-07B8-981B0C81478D}"/>
              </a:ext>
            </a:extLst>
          </p:cNvPr>
          <p:cNvSpPr txBox="1">
            <a:spLocks/>
          </p:cNvSpPr>
          <p:nvPr/>
        </p:nvSpPr>
        <p:spPr>
          <a:xfrm>
            <a:off x="1219970" y="3850654"/>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18" name="Text Placeholder 32">
            <a:extLst>
              <a:ext uri="{FF2B5EF4-FFF2-40B4-BE49-F238E27FC236}">
                <a16:creationId xmlns:a16="http://schemas.microsoft.com/office/drawing/2014/main" id="{6586AE1D-6401-7B20-123A-450132375016}"/>
              </a:ext>
            </a:extLst>
          </p:cNvPr>
          <p:cNvSpPr txBox="1">
            <a:spLocks/>
          </p:cNvSpPr>
          <p:nvPr/>
        </p:nvSpPr>
        <p:spPr>
          <a:xfrm>
            <a:off x="4484440" y="1440781"/>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20" name="Text Placeholder 32">
            <a:extLst>
              <a:ext uri="{FF2B5EF4-FFF2-40B4-BE49-F238E27FC236}">
                <a16:creationId xmlns:a16="http://schemas.microsoft.com/office/drawing/2014/main" id="{1D33ECE1-D24F-16E5-BDC0-2E5AE47C084D}"/>
              </a:ext>
            </a:extLst>
          </p:cNvPr>
          <p:cNvSpPr txBox="1">
            <a:spLocks/>
          </p:cNvSpPr>
          <p:nvPr/>
        </p:nvSpPr>
        <p:spPr>
          <a:xfrm>
            <a:off x="7657348" y="3834123"/>
            <a:ext cx="1748911" cy="243728"/>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Section </a:t>
            </a:r>
          </a:p>
        </p:txBody>
      </p:sp>
      <p:sp>
        <p:nvSpPr>
          <p:cNvPr id="4" name="Text Placeholder 16">
            <a:extLst>
              <a:ext uri="{FF2B5EF4-FFF2-40B4-BE49-F238E27FC236}">
                <a16:creationId xmlns:a16="http://schemas.microsoft.com/office/drawing/2014/main" id="{ED6B0E2D-B842-F038-F1BA-171FFE5A5CD4}"/>
              </a:ext>
            </a:extLst>
          </p:cNvPr>
          <p:cNvSpPr txBox="1">
            <a:spLocks/>
          </p:cNvSpPr>
          <p:nvPr/>
        </p:nvSpPr>
        <p:spPr>
          <a:xfrm rot="16200000">
            <a:off x="7283513" y="2785767"/>
            <a:ext cx="6351996" cy="8228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GB" sz="6600" dirty="0">
                <a:solidFill>
                  <a:srgbClr val="459597"/>
                </a:solidFill>
              </a:rPr>
              <a:t>Module 6</a:t>
            </a:r>
          </a:p>
          <a:p>
            <a:pPr marL="0" indent="0">
              <a:lnSpc>
                <a:spcPct val="100000"/>
              </a:lnSpc>
              <a:spcBef>
                <a:spcPts val="0"/>
              </a:spcBef>
              <a:buFont typeface="Arial" panose="020B0604020202020204" pitchFamily="34" charset="0"/>
              <a:buNone/>
            </a:pPr>
            <a:r>
              <a:rPr lang="en-GB" sz="6600" dirty="0">
                <a:solidFill>
                  <a:srgbClr val="E96751"/>
                </a:solidFill>
              </a:rPr>
              <a:t>CONTENTS</a:t>
            </a:r>
          </a:p>
        </p:txBody>
      </p:sp>
    </p:spTree>
    <p:extLst>
      <p:ext uri="{BB962C8B-B14F-4D97-AF65-F5344CB8AC3E}">
        <p14:creationId xmlns:p14="http://schemas.microsoft.com/office/powerpoint/2010/main" val="635143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E2FC6-787F-270A-8340-61F21C34F31F}"/>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3A2D9703-96AB-A046-C4CD-EEB051C777F5}"/>
              </a:ext>
            </a:extLst>
          </p:cNvPr>
          <p:cNvSpPr txBox="1">
            <a:spLocks/>
          </p:cNvSpPr>
          <p:nvPr/>
        </p:nvSpPr>
        <p:spPr>
          <a:xfrm>
            <a:off x="4239850" y="196156"/>
            <a:ext cx="770450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v"/>
            </a:pPr>
            <a:r>
              <a:rPr lang="en-US" sz="2400" b="1" dirty="0">
                <a:solidFill>
                  <a:srgbClr val="494949"/>
                </a:solidFill>
              </a:rPr>
              <a:t>Unique accommodation structures </a:t>
            </a:r>
            <a:r>
              <a:rPr lang="en-US" sz="2400" dirty="0">
                <a:solidFill>
                  <a:srgbClr val="494949"/>
                </a:solidFill>
              </a:rPr>
              <a:t>themselves vary widely in cost: a basic furnished bell-tent might be </a:t>
            </a:r>
            <a:r>
              <a:rPr lang="en-US" sz="2400" b="1" dirty="0">
                <a:solidFill>
                  <a:srgbClr val="494949"/>
                </a:solidFill>
              </a:rPr>
              <a:t>€1,000–€3,000</a:t>
            </a:r>
            <a:r>
              <a:rPr lang="en-US" sz="2400" dirty="0">
                <a:solidFill>
                  <a:srgbClr val="494949"/>
                </a:solidFill>
              </a:rPr>
              <a:t>, whereas a bespoke treehouse or innovative eco-cabin can cost </a:t>
            </a:r>
            <a:r>
              <a:rPr lang="en-US" sz="2400" b="1" dirty="0">
                <a:solidFill>
                  <a:srgbClr val="494949"/>
                </a:solidFill>
              </a:rPr>
              <a:t>€50,000–€100,000</a:t>
            </a:r>
            <a:r>
              <a:rPr lang="en-US" sz="2400" dirty="0">
                <a:solidFill>
                  <a:srgbClr val="494949"/>
                </a:solidFill>
              </a:rPr>
              <a:t> to construct. </a:t>
            </a:r>
          </a:p>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These </a:t>
            </a:r>
            <a:r>
              <a:rPr lang="en-US" sz="2400" b="1" dirty="0">
                <a:solidFill>
                  <a:srgbClr val="494949"/>
                </a:solidFill>
              </a:rPr>
              <a:t>costs can pay off in rates you charge </a:t>
            </a:r>
            <a:r>
              <a:rPr lang="en-US" sz="2400" dirty="0">
                <a:solidFill>
                  <a:srgbClr val="494949"/>
                </a:solidFill>
              </a:rPr>
              <a:t>example; simple glamping tents might rent for around </a:t>
            </a:r>
            <a:r>
              <a:rPr lang="en-US" sz="2400" b="1" dirty="0">
                <a:solidFill>
                  <a:srgbClr val="494949"/>
                </a:solidFill>
              </a:rPr>
              <a:t>€60–€120 per night. </a:t>
            </a:r>
            <a:r>
              <a:rPr lang="en-US" sz="2400" dirty="0">
                <a:solidFill>
                  <a:srgbClr val="494949"/>
                </a:solidFill>
              </a:rPr>
              <a:t>While truly exceptional units (say a luxury geodesic dome with panoramic views or a castle tower suite) in a prime location can reach </a:t>
            </a:r>
            <a:r>
              <a:rPr lang="en-US" sz="2400" b="1" dirty="0">
                <a:solidFill>
                  <a:srgbClr val="494949"/>
                </a:solidFill>
              </a:rPr>
              <a:t>€200–€400 per night.</a:t>
            </a:r>
          </a:p>
          <a:p>
            <a:pPr marL="342900" indent="-342900" fontAlgn="base">
              <a:lnSpc>
                <a:spcPct val="100000"/>
              </a:lnSpc>
              <a:spcAft>
                <a:spcPts val="1200"/>
              </a:spcAft>
              <a:buFont typeface="Wingdings" panose="05000000000000000000" pitchFamily="2" charset="2"/>
              <a:buChar char="ü"/>
            </a:pPr>
            <a:r>
              <a:rPr lang="en-US" sz="2200" b="1" dirty="0">
                <a:solidFill>
                  <a:srgbClr val="3B7F81"/>
                </a:solidFill>
              </a:rPr>
              <a:t>Financial Tip: </a:t>
            </a:r>
            <a:r>
              <a:rPr lang="en-US" sz="2200" dirty="0">
                <a:solidFill>
                  <a:srgbClr val="494949"/>
                </a:solidFill>
              </a:rPr>
              <a:t>Always </a:t>
            </a:r>
            <a:r>
              <a:rPr lang="en-US" sz="2200" b="1" dirty="0">
                <a:solidFill>
                  <a:srgbClr val="494949"/>
                </a:solidFill>
              </a:rPr>
              <a:t>balance the investment with expected occupancy and pricing; </a:t>
            </a:r>
            <a:r>
              <a:rPr lang="en-US" sz="2200" dirty="0">
                <a:solidFill>
                  <a:srgbClr val="494949"/>
                </a:solidFill>
              </a:rPr>
              <a:t>an expensive setup in the wrong market won’t recoup itself.</a:t>
            </a:r>
          </a:p>
          <a:p>
            <a:pPr fontAlgn="base">
              <a:lnSpc>
                <a:spcPct val="100000"/>
              </a:lnSpc>
              <a:spcAft>
                <a:spcPts val="1200"/>
              </a:spcAft>
            </a:pPr>
            <a:r>
              <a:rPr lang="en-US" sz="2200" b="1" i="1" dirty="0">
                <a:solidFill>
                  <a:srgbClr val="E96751"/>
                </a:solidFill>
              </a:rPr>
              <a:t>Convenience is everything! </a:t>
            </a:r>
            <a:r>
              <a:rPr lang="en-US" sz="2200" i="1" dirty="0">
                <a:solidFill>
                  <a:srgbClr val="E96751"/>
                </a:solidFill>
              </a:rPr>
              <a:t>Make it easy for people to travel and book what they want, when they want.</a:t>
            </a:r>
          </a:p>
          <a:p>
            <a:pPr fontAlgn="base">
              <a:lnSpc>
                <a:spcPct val="100000"/>
              </a:lnSpc>
              <a:spcAft>
                <a:spcPts val="1200"/>
              </a:spcAft>
            </a:pPr>
            <a:endParaRPr lang="en-US" sz="2200" b="1" i="1" dirty="0">
              <a:solidFill>
                <a:srgbClr val="494949"/>
              </a:solidFill>
            </a:endParaRPr>
          </a:p>
        </p:txBody>
      </p:sp>
      <p:pic>
        <p:nvPicPr>
          <p:cNvPr id="9" name="Picture Placeholder 8" descr="A kitchen with a table and chairs&#10;&#10;AI-generated content may be incorrect.">
            <a:extLst>
              <a:ext uri="{FF2B5EF4-FFF2-40B4-BE49-F238E27FC236}">
                <a16:creationId xmlns:a16="http://schemas.microsoft.com/office/drawing/2014/main" id="{83A608A4-38DD-A872-5E23-723CD2D5E548}"/>
              </a:ext>
            </a:extLst>
          </p:cNvPr>
          <p:cNvPicPr>
            <a:picLocks noGrp="1" noChangeAspect="1"/>
          </p:cNvPicPr>
          <p:nvPr>
            <p:ph type="pic" sz="quarter" idx="10"/>
          </p:nvPr>
        </p:nvPicPr>
        <p:blipFill>
          <a:blip r:embed="rId2"/>
          <a:srcRect t="7352" b="7352"/>
          <a:stretch>
            <a:fillRect/>
          </a:stretch>
        </p:blipFill>
        <p:spPr/>
      </p:pic>
      <p:sp>
        <p:nvSpPr>
          <p:cNvPr id="4" name="Slide Number Placeholder 5">
            <a:extLst>
              <a:ext uri="{FF2B5EF4-FFF2-40B4-BE49-F238E27FC236}">
                <a16:creationId xmlns:a16="http://schemas.microsoft.com/office/drawing/2014/main" id="{A033F8B4-31F5-9104-74CD-9A16FFC68FD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20</a:t>
            </a:fld>
            <a:endParaRPr lang="fr-CA" dirty="0"/>
          </a:p>
        </p:txBody>
      </p:sp>
      <p:sp>
        <p:nvSpPr>
          <p:cNvPr id="6" name="Text Placeholder 5">
            <a:extLst>
              <a:ext uri="{FF2B5EF4-FFF2-40B4-BE49-F238E27FC236}">
                <a16:creationId xmlns:a16="http://schemas.microsoft.com/office/drawing/2014/main" id="{42DD22C6-E067-8211-C43F-B12B4884A8A3}"/>
              </a:ext>
            </a:extLst>
          </p:cNvPr>
          <p:cNvSpPr>
            <a:spLocks noGrp="1"/>
          </p:cNvSpPr>
          <p:nvPr>
            <p:ph type="body" sz="quarter" idx="18"/>
          </p:nvPr>
        </p:nvSpPr>
        <p:spPr>
          <a:xfrm>
            <a:off x="664593" y="3259574"/>
            <a:ext cx="2877175" cy="1049221"/>
          </a:xfrm>
        </p:spPr>
        <p:txBody>
          <a:bodyPr/>
          <a:lstStyle/>
          <a:p>
            <a:pPr algn="ctr"/>
            <a:r>
              <a:rPr lang="en-IE" sz="2600" b="0" dirty="0"/>
              <a:t>Balance The Cost of Unique Stays with Pricing Strategies</a:t>
            </a:r>
          </a:p>
          <a:p>
            <a:pPr algn="ctr"/>
            <a:endParaRPr lang="en-IE" sz="2600" b="0" dirty="0"/>
          </a:p>
        </p:txBody>
      </p:sp>
      <p:sp>
        <p:nvSpPr>
          <p:cNvPr id="5" name="Slide Number Placeholder 5">
            <a:extLst>
              <a:ext uri="{FF2B5EF4-FFF2-40B4-BE49-F238E27FC236}">
                <a16:creationId xmlns:a16="http://schemas.microsoft.com/office/drawing/2014/main" id="{D3FE26FC-7BCB-7568-D74E-2B24C9EB3895}"/>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20</a:t>
            </a:fld>
            <a:endParaRPr lang="fr-CA" dirty="0"/>
          </a:p>
        </p:txBody>
      </p:sp>
      <p:sp>
        <p:nvSpPr>
          <p:cNvPr id="2" name="Slide Number Placeholder 5">
            <a:extLst>
              <a:ext uri="{FF2B5EF4-FFF2-40B4-BE49-F238E27FC236}">
                <a16:creationId xmlns:a16="http://schemas.microsoft.com/office/drawing/2014/main" id="{A4C3FC3F-B23E-D242-5DBB-0FF2D9A8442D}"/>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20</a:t>
            </a:fld>
            <a:endParaRPr lang="fr-CA" dirty="0"/>
          </a:p>
        </p:txBody>
      </p:sp>
      <p:sp>
        <p:nvSpPr>
          <p:cNvPr id="8" name="TextBox 7">
            <a:extLst>
              <a:ext uri="{FF2B5EF4-FFF2-40B4-BE49-F238E27FC236}">
                <a16:creationId xmlns:a16="http://schemas.microsoft.com/office/drawing/2014/main" id="{255E1B9C-294C-B8B0-17D2-9AC9E33CD020}"/>
              </a:ext>
            </a:extLst>
          </p:cNvPr>
          <p:cNvSpPr txBox="1"/>
          <p:nvPr/>
        </p:nvSpPr>
        <p:spPr>
          <a:xfrm>
            <a:off x="1015799" y="5667126"/>
            <a:ext cx="11031251" cy="1107996"/>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15 Ways To Get The Wow Factor That Builds Guest Loyalty</a:t>
            </a:r>
            <a:endParaRPr lang="en-US" sz="1600" dirty="0">
              <a:solidFill>
                <a:srgbClr val="00B0F0"/>
              </a:solidFill>
            </a:endParaRPr>
          </a:p>
          <a:p>
            <a:pPr marL="285750" indent="-285750">
              <a:buFont typeface="Arial" panose="020B0604020202020204" pitchFamily="34" charset="0"/>
              <a:buChar char="•"/>
            </a:pPr>
            <a:r>
              <a:rPr lang="en-US" sz="1600" dirty="0">
                <a:solidFill>
                  <a:srgbClr val="00B0F0"/>
                </a:solidFill>
                <a:hlinkClick r:id="rId5">
                  <a:extLst>
                    <a:ext uri="{A12FA001-AC4F-418D-AE19-62706E023703}">
                      <ahyp:hlinkClr xmlns:ahyp="http://schemas.microsoft.com/office/drawing/2018/hyperlinkcolor" val="tx"/>
                    </a:ext>
                  </a:extLst>
                </a:hlinkClick>
              </a:rPr>
              <a:t>Accessible Tourism </a:t>
            </a:r>
            <a:endParaRPr lang="en-US" sz="1600" dirty="0">
              <a:solidFill>
                <a:srgbClr val="00B0F0"/>
              </a:solidFill>
            </a:endParaRPr>
          </a:p>
          <a:p>
            <a:pPr marL="285750" indent="-285750">
              <a:buFont typeface="Arial" panose="020B0604020202020204" pitchFamily="34" charset="0"/>
              <a:buChar char="•"/>
            </a:pPr>
            <a:r>
              <a:rPr lang="en-US" sz="1600" dirty="0">
                <a:solidFill>
                  <a:srgbClr val="00B0F0"/>
                </a:solidFill>
                <a:hlinkClick r:id="rId6">
                  <a:extLst>
                    <a:ext uri="{A12FA001-AC4F-418D-AE19-62706E023703}">
                      <ahyp:hlinkClr xmlns:ahyp="http://schemas.microsoft.com/office/drawing/2018/hyperlinkcolor" val="tx"/>
                    </a:ext>
                  </a:extLst>
                </a:hlinkClick>
              </a:rPr>
              <a:t>Inclusive Tourism Accommodation </a:t>
            </a:r>
            <a:endParaRPr lang="en-IE" sz="1600" dirty="0">
              <a:solidFill>
                <a:srgbClr val="00B0F0"/>
              </a:solidFill>
            </a:endParaRPr>
          </a:p>
        </p:txBody>
      </p:sp>
      <p:pic>
        <p:nvPicPr>
          <p:cNvPr id="11" name="Picture 10">
            <a:extLst>
              <a:ext uri="{FF2B5EF4-FFF2-40B4-BE49-F238E27FC236}">
                <a16:creationId xmlns:a16="http://schemas.microsoft.com/office/drawing/2014/main" id="{86EE880B-A9AA-BB3F-A54D-F6B3A72DCBEF}"/>
              </a:ext>
            </a:extLst>
          </p:cNvPr>
          <p:cNvPicPr>
            <a:picLocks noChangeAspect="1"/>
          </p:cNvPicPr>
          <p:nvPr/>
        </p:nvPicPr>
        <p:blipFill>
          <a:blip r:embed="rId7"/>
          <a:stretch>
            <a:fillRect/>
          </a:stretch>
        </p:blipFill>
        <p:spPr>
          <a:xfrm>
            <a:off x="144950" y="5797769"/>
            <a:ext cx="850589" cy="846711"/>
          </a:xfrm>
          <a:prstGeom prst="rect">
            <a:avLst/>
          </a:prstGeom>
        </p:spPr>
      </p:pic>
      <p:sp>
        <p:nvSpPr>
          <p:cNvPr id="12" name="Text Placeholder 7">
            <a:extLst>
              <a:ext uri="{FF2B5EF4-FFF2-40B4-BE49-F238E27FC236}">
                <a16:creationId xmlns:a16="http://schemas.microsoft.com/office/drawing/2014/main" id="{8C7AE2C7-67A0-4FE2-9A3F-C9B92B175120}"/>
              </a:ext>
            </a:extLst>
          </p:cNvPr>
          <p:cNvSpPr>
            <a:spLocks noGrp="1"/>
          </p:cNvSpPr>
          <p:nvPr>
            <p:ph type="body" sz="quarter" idx="19"/>
          </p:nvPr>
        </p:nvSpPr>
        <p:spPr>
          <a:xfrm>
            <a:off x="-7329" y="21392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2100000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15797C-962D-D4A7-E0BE-A1D6712FFEEF}"/>
              </a:ext>
            </a:extLst>
          </p:cNvPr>
          <p:cNvSpPr>
            <a:spLocks noGrp="1"/>
          </p:cNvSpPr>
          <p:nvPr>
            <p:ph type="pic" sz="quarter" idx="10"/>
          </p:nvPr>
        </p:nvSpPr>
        <p:spPr/>
        <p:txBody>
          <a:bodyPr/>
          <a:lstStyle/>
          <a:p>
            <a:endParaRPr lang="en-IE"/>
          </a:p>
        </p:txBody>
      </p:sp>
      <p:sp>
        <p:nvSpPr>
          <p:cNvPr id="6" name="Text Placeholder 5">
            <a:extLst>
              <a:ext uri="{FF2B5EF4-FFF2-40B4-BE49-F238E27FC236}">
                <a16:creationId xmlns:a16="http://schemas.microsoft.com/office/drawing/2014/main" id="{2B96955B-6A1C-AE3B-A8A2-581725E97AB7}"/>
              </a:ext>
            </a:extLst>
          </p:cNvPr>
          <p:cNvSpPr>
            <a:spLocks noGrp="1"/>
          </p:cNvSpPr>
          <p:nvPr>
            <p:ph type="body" sz="quarter" idx="21"/>
          </p:nvPr>
        </p:nvSpPr>
        <p:spPr>
          <a:xfrm>
            <a:off x="4467225" y="267539"/>
            <a:ext cx="6696075" cy="3499183"/>
          </a:xfrm>
        </p:spPr>
        <p:txBody>
          <a:bodyPr/>
          <a:lstStyle/>
          <a:p>
            <a:r>
              <a:rPr lang="en-US" sz="2800" b="1" dirty="0">
                <a:solidFill>
                  <a:srgbClr val="459597"/>
                </a:solidFill>
              </a:rPr>
              <a:t>Accentuate the site’s natural and cultural strengths</a:t>
            </a:r>
            <a:r>
              <a:rPr lang="en-US" sz="2800" dirty="0">
                <a:solidFill>
                  <a:srgbClr val="459597"/>
                </a:solidFill>
              </a:rPr>
              <a:t>.</a:t>
            </a:r>
          </a:p>
          <a:p>
            <a:endParaRPr lang="en-US" sz="2800" dirty="0">
              <a:solidFill>
                <a:srgbClr val="459597"/>
              </a:solidFill>
            </a:endParaRPr>
          </a:p>
          <a:p>
            <a:r>
              <a:rPr lang="en-US" sz="2400" b="1" i="1" dirty="0">
                <a:solidFill>
                  <a:srgbClr val="E96751"/>
                </a:solidFill>
              </a:rPr>
              <a:t>Spend thoughtfully on things that create memories </a:t>
            </a:r>
            <a:r>
              <a:rPr lang="en-US" sz="2400" dirty="0"/>
              <a:t>– those yield the best return, as evidenced by glowing reviews and repeat visits.</a:t>
            </a:r>
            <a:endParaRPr lang="en-IE" sz="2400" dirty="0"/>
          </a:p>
          <a:p>
            <a:endParaRPr lang="en-US" sz="2400" dirty="0">
              <a:solidFill>
                <a:srgbClr val="E96751"/>
              </a:solidFill>
            </a:endParaRPr>
          </a:p>
          <a:p>
            <a:r>
              <a:rPr lang="en-US" sz="2400" dirty="0"/>
              <a:t>If you have an </a:t>
            </a:r>
            <a:r>
              <a:rPr lang="en-US" sz="2400" b="1" dirty="0"/>
              <a:t>amazing or panoramic view </a:t>
            </a:r>
            <a:r>
              <a:rPr lang="en-US" sz="2400" dirty="0"/>
              <a:t>or a centuries-old olive grove, design around it rather than over it – these are free assets that boost guest satisfaction. </a:t>
            </a:r>
          </a:p>
          <a:p>
            <a:endParaRPr lang="en-US" sz="2400" dirty="0"/>
          </a:p>
          <a:p>
            <a:r>
              <a:rPr lang="en-US" sz="2400" b="1" dirty="0"/>
              <a:t>Small touches can elevate the experience affordably</a:t>
            </a:r>
            <a:r>
              <a:rPr lang="en-US" sz="2400" dirty="0"/>
              <a:t>, such as fire pits for campfires, free access to a nearby hiking path, or partnerships with local adventure providers. </a:t>
            </a:r>
          </a:p>
          <a:p>
            <a:endParaRPr lang="en-US" dirty="0"/>
          </a:p>
        </p:txBody>
      </p:sp>
      <p:sp>
        <p:nvSpPr>
          <p:cNvPr id="8" name="Text Placeholder 7">
            <a:extLst>
              <a:ext uri="{FF2B5EF4-FFF2-40B4-BE49-F238E27FC236}">
                <a16:creationId xmlns:a16="http://schemas.microsoft.com/office/drawing/2014/main" id="{9CD912F0-A2D4-67FD-18C8-C0774B344C64}"/>
              </a:ext>
            </a:extLst>
          </p:cNvPr>
          <p:cNvSpPr>
            <a:spLocks noGrp="1"/>
          </p:cNvSpPr>
          <p:nvPr>
            <p:ph type="body" sz="quarter" idx="66"/>
          </p:nvPr>
        </p:nvSpPr>
        <p:spPr/>
        <p:txBody>
          <a:bodyPr/>
          <a:lstStyle/>
          <a:p>
            <a:r>
              <a:rPr lang="en-IE" b="1" dirty="0" err="1"/>
              <a:t>Phioto</a:t>
            </a:r>
            <a:r>
              <a:rPr lang="en-IE" b="1" dirty="0"/>
              <a:t> Credit </a:t>
            </a:r>
            <a:r>
              <a:rPr lang="en-IE" dirty="0"/>
              <a:t>Failte Ireland</a:t>
            </a:r>
          </a:p>
        </p:txBody>
      </p:sp>
      <p:sp>
        <p:nvSpPr>
          <p:cNvPr id="9" name="Text Placeholder 5">
            <a:extLst>
              <a:ext uri="{FF2B5EF4-FFF2-40B4-BE49-F238E27FC236}">
                <a16:creationId xmlns:a16="http://schemas.microsoft.com/office/drawing/2014/main" id="{87DBA533-A81B-7221-2885-540E63EEC470}"/>
              </a:ext>
            </a:extLst>
          </p:cNvPr>
          <p:cNvSpPr>
            <a:spLocks noGrp="1"/>
          </p:cNvSpPr>
          <p:nvPr>
            <p:ph type="body" sz="quarter" idx="18"/>
          </p:nvPr>
        </p:nvSpPr>
        <p:spPr>
          <a:xfrm>
            <a:off x="664593" y="3355476"/>
            <a:ext cx="2877175" cy="1049221"/>
          </a:xfrm>
        </p:spPr>
        <p:txBody>
          <a:bodyPr/>
          <a:lstStyle/>
          <a:p>
            <a:pPr algn="ctr"/>
            <a:r>
              <a:rPr lang="en-IE" b="0" dirty="0"/>
              <a:t>Maximise Natural and Cultural Strengths</a:t>
            </a:r>
          </a:p>
          <a:p>
            <a:pPr algn="ctr"/>
            <a:endParaRPr lang="en-IE" b="0" dirty="0"/>
          </a:p>
        </p:txBody>
      </p:sp>
      <p:pic>
        <p:nvPicPr>
          <p:cNvPr id="12" name="Picture 11">
            <a:extLst>
              <a:ext uri="{FF2B5EF4-FFF2-40B4-BE49-F238E27FC236}">
                <a16:creationId xmlns:a16="http://schemas.microsoft.com/office/drawing/2014/main" id="{B8563D60-A7F6-4C4A-5E8B-27BBC2A2BBDD}"/>
              </a:ext>
            </a:extLst>
          </p:cNvPr>
          <p:cNvPicPr>
            <a:picLocks noChangeAspect="1"/>
          </p:cNvPicPr>
          <p:nvPr/>
        </p:nvPicPr>
        <p:blipFill>
          <a:blip r:embed="rId2"/>
          <a:stretch>
            <a:fillRect/>
          </a:stretch>
        </p:blipFill>
        <p:spPr>
          <a:xfrm>
            <a:off x="391600" y="111977"/>
            <a:ext cx="3200399" cy="1977317"/>
          </a:xfrm>
          <a:prstGeom prst="rect">
            <a:avLst/>
          </a:prstGeom>
        </p:spPr>
      </p:pic>
      <p:sp>
        <p:nvSpPr>
          <p:cNvPr id="15" name="TextBox 14">
            <a:extLst>
              <a:ext uri="{FF2B5EF4-FFF2-40B4-BE49-F238E27FC236}">
                <a16:creationId xmlns:a16="http://schemas.microsoft.com/office/drawing/2014/main" id="{4E3B8D4D-4657-0218-0E34-0A9DF5B37C1B}"/>
              </a:ext>
            </a:extLst>
          </p:cNvPr>
          <p:cNvSpPr txBox="1"/>
          <p:nvPr/>
        </p:nvSpPr>
        <p:spPr>
          <a:xfrm>
            <a:off x="995539" y="5444151"/>
            <a:ext cx="3471686" cy="1200329"/>
          </a:xfrm>
          <a:prstGeom prst="rect">
            <a:avLst/>
          </a:prstGeom>
          <a:noFill/>
        </p:spPr>
        <p:txBody>
          <a:bodyPr wrap="square" rtlCol="0">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r>
              <a:rPr lang="en-IE" dirty="0">
                <a:solidFill>
                  <a:srgbClr val="00B0F0"/>
                </a:solidFill>
                <a:hlinkClick r:id="rId4">
                  <a:extLst>
                    <a:ext uri="{A12FA001-AC4F-418D-AE19-62706E023703}">
                      <ahyp:hlinkClr xmlns:ahyp="http://schemas.microsoft.com/office/drawing/2018/hyperlinkcolor" val="tx"/>
                    </a:ext>
                  </a:extLst>
                </a:hlinkClick>
              </a:rPr>
              <a:t>Tourism Guide: How to Implement Environmentally Sustainable Approaches in your Business.</a:t>
            </a:r>
            <a:endParaRPr lang="en-IE" dirty="0">
              <a:solidFill>
                <a:srgbClr val="00B0F0"/>
              </a:solidFill>
            </a:endParaRPr>
          </a:p>
        </p:txBody>
      </p:sp>
      <p:pic>
        <p:nvPicPr>
          <p:cNvPr id="16" name="Picture 15">
            <a:extLst>
              <a:ext uri="{FF2B5EF4-FFF2-40B4-BE49-F238E27FC236}">
                <a16:creationId xmlns:a16="http://schemas.microsoft.com/office/drawing/2014/main" id="{21168E59-0ED5-5E87-C8BB-0079ADC33AA5}"/>
              </a:ext>
            </a:extLst>
          </p:cNvPr>
          <p:cNvPicPr>
            <a:picLocks noChangeAspect="1"/>
          </p:cNvPicPr>
          <p:nvPr/>
        </p:nvPicPr>
        <p:blipFill>
          <a:blip r:embed="rId5"/>
          <a:stretch>
            <a:fillRect/>
          </a:stretch>
        </p:blipFill>
        <p:spPr>
          <a:xfrm>
            <a:off x="144950" y="5620959"/>
            <a:ext cx="850589" cy="846711"/>
          </a:xfrm>
          <a:prstGeom prst="rect">
            <a:avLst/>
          </a:prstGeom>
        </p:spPr>
      </p:pic>
      <p:sp>
        <p:nvSpPr>
          <p:cNvPr id="5" name="Text Placeholder 7">
            <a:extLst>
              <a:ext uri="{FF2B5EF4-FFF2-40B4-BE49-F238E27FC236}">
                <a16:creationId xmlns:a16="http://schemas.microsoft.com/office/drawing/2014/main" id="{9D754B17-FA76-1C71-BE25-A6A6CA779FEF}"/>
              </a:ext>
            </a:extLst>
          </p:cNvPr>
          <p:cNvSpPr>
            <a:spLocks noGrp="1"/>
          </p:cNvSpPr>
          <p:nvPr>
            <p:ph type="body" sz="quarter" idx="19"/>
          </p:nvPr>
        </p:nvSpPr>
        <p:spPr>
          <a:xfrm>
            <a:off x="-7329" y="21392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3370844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584AE-8846-B87C-8817-6225B9267C9A}"/>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6EDC4B-569F-98CA-5DD5-3614CCE8F85C}"/>
              </a:ext>
            </a:extLst>
          </p:cNvPr>
          <p:cNvSpPr>
            <a:spLocks noGrp="1"/>
          </p:cNvSpPr>
          <p:nvPr>
            <p:ph type="pic" sz="quarter" idx="10"/>
          </p:nvPr>
        </p:nvSpPr>
        <p:spPr/>
        <p:txBody>
          <a:bodyPr/>
          <a:lstStyle/>
          <a:p>
            <a:endParaRPr lang="en-IE"/>
          </a:p>
        </p:txBody>
      </p:sp>
      <p:sp>
        <p:nvSpPr>
          <p:cNvPr id="6" name="Text Placeholder 5">
            <a:extLst>
              <a:ext uri="{FF2B5EF4-FFF2-40B4-BE49-F238E27FC236}">
                <a16:creationId xmlns:a16="http://schemas.microsoft.com/office/drawing/2014/main" id="{0BD0FB86-B289-B48F-1E54-55C44FBC542B}"/>
              </a:ext>
            </a:extLst>
          </p:cNvPr>
          <p:cNvSpPr>
            <a:spLocks noGrp="1"/>
          </p:cNvSpPr>
          <p:nvPr>
            <p:ph type="body" sz="quarter" idx="21"/>
          </p:nvPr>
        </p:nvSpPr>
        <p:spPr>
          <a:xfrm>
            <a:off x="4467225" y="267539"/>
            <a:ext cx="6696075" cy="3499183"/>
          </a:xfrm>
        </p:spPr>
        <p:txBody>
          <a:bodyPr/>
          <a:lstStyle/>
          <a:p>
            <a:r>
              <a:rPr lang="en-US" sz="2400" b="1" dirty="0"/>
              <a:t>Also consider seasonality: </a:t>
            </a:r>
            <a:r>
              <a:rPr lang="en-US" sz="2400" dirty="0"/>
              <a:t>offer unique experiences year-round (e.g. </a:t>
            </a:r>
            <a:r>
              <a:rPr lang="en-US" sz="2400" b="1" dirty="0"/>
              <a:t>Northern Lights</a:t>
            </a:r>
            <a:r>
              <a:rPr lang="en-US" sz="2400" dirty="0"/>
              <a:t> viewing from hot tubs in </a:t>
            </a:r>
            <a:r>
              <a:rPr lang="en-US" sz="2400" dirty="0">
                <a:solidFill>
                  <a:srgbClr val="E96751"/>
                </a:solidFill>
              </a:rPr>
              <a:t>Iceland, </a:t>
            </a:r>
            <a:r>
              <a:rPr lang="en-US" sz="2400" dirty="0"/>
              <a:t>or harvest-time farm dinners in </a:t>
            </a:r>
            <a:r>
              <a:rPr lang="en-US" sz="2400" dirty="0">
                <a:solidFill>
                  <a:srgbClr val="E96751"/>
                </a:solidFill>
              </a:rPr>
              <a:t>Italy</a:t>
            </a:r>
            <a:r>
              <a:rPr lang="en-US" sz="2400" dirty="0"/>
              <a:t>) to extend your season and revenue. </a:t>
            </a:r>
          </a:p>
          <a:p>
            <a:endParaRPr lang="en-US" dirty="0"/>
          </a:p>
        </p:txBody>
      </p:sp>
      <p:sp>
        <p:nvSpPr>
          <p:cNvPr id="8" name="Text Placeholder 7">
            <a:extLst>
              <a:ext uri="{FF2B5EF4-FFF2-40B4-BE49-F238E27FC236}">
                <a16:creationId xmlns:a16="http://schemas.microsoft.com/office/drawing/2014/main" id="{B5876281-0E5B-7287-3A4B-E04EA07D4523}"/>
              </a:ext>
            </a:extLst>
          </p:cNvPr>
          <p:cNvSpPr>
            <a:spLocks noGrp="1"/>
          </p:cNvSpPr>
          <p:nvPr>
            <p:ph type="body" sz="quarter" idx="66"/>
          </p:nvPr>
        </p:nvSpPr>
        <p:spPr/>
        <p:txBody>
          <a:bodyPr/>
          <a:lstStyle/>
          <a:p>
            <a:r>
              <a:rPr lang="en-IE" b="1" dirty="0" err="1"/>
              <a:t>Phioto</a:t>
            </a:r>
            <a:r>
              <a:rPr lang="en-IE" b="1" dirty="0"/>
              <a:t> Credit </a:t>
            </a:r>
            <a:r>
              <a:rPr lang="en-IE" dirty="0"/>
              <a:t>Failte Ireland</a:t>
            </a:r>
          </a:p>
        </p:txBody>
      </p:sp>
      <p:sp>
        <p:nvSpPr>
          <p:cNvPr id="9" name="Text Placeholder 5">
            <a:extLst>
              <a:ext uri="{FF2B5EF4-FFF2-40B4-BE49-F238E27FC236}">
                <a16:creationId xmlns:a16="http://schemas.microsoft.com/office/drawing/2014/main" id="{5D0885BB-82E9-4C56-1708-AD68A6D603A2}"/>
              </a:ext>
            </a:extLst>
          </p:cNvPr>
          <p:cNvSpPr>
            <a:spLocks noGrp="1"/>
          </p:cNvSpPr>
          <p:nvPr>
            <p:ph type="body" sz="quarter" idx="18"/>
          </p:nvPr>
        </p:nvSpPr>
        <p:spPr>
          <a:xfrm>
            <a:off x="664593" y="3355476"/>
            <a:ext cx="2877175" cy="1049221"/>
          </a:xfrm>
        </p:spPr>
        <p:txBody>
          <a:bodyPr/>
          <a:lstStyle/>
          <a:p>
            <a:pPr algn="ctr"/>
            <a:r>
              <a:rPr lang="en-IE" b="0" dirty="0"/>
              <a:t>Maximise Natural and Cultural Strengths</a:t>
            </a:r>
          </a:p>
          <a:p>
            <a:pPr algn="ctr"/>
            <a:endParaRPr lang="en-IE" b="0" dirty="0"/>
          </a:p>
        </p:txBody>
      </p:sp>
      <p:pic>
        <p:nvPicPr>
          <p:cNvPr id="12" name="Picture 11">
            <a:extLst>
              <a:ext uri="{FF2B5EF4-FFF2-40B4-BE49-F238E27FC236}">
                <a16:creationId xmlns:a16="http://schemas.microsoft.com/office/drawing/2014/main" id="{524017F8-728B-6AD5-7C8D-F0D189773009}"/>
              </a:ext>
            </a:extLst>
          </p:cNvPr>
          <p:cNvPicPr>
            <a:picLocks noChangeAspect="1"/>
          </p:cNvPicPr>
          <p:nvPr/>
        </p:nvPicPr>
        <p:blipFill>
          <a:blip r:embed="rId2"/>
          <a:stretch>
            <a:fillRect/>
          </a:stretch>
        </p:blipFill>
        <p:spPr>
          <a:xfrm>
            <a:off x="391600" y="111977"/>
            <a:ext cx="3200399" cy="1977317"/>
          </a:xfrm>
          <a:prstGeom prst="rect">
            <a:avLst/>
          </a:prstGeom>
        </p:spPr>
      </p:pic>
      <p:sp>
        <p:nvSpPr>
          <p:cNvPr id="15" name="TextBox 14">
            <a:extLst>
              <a:ext uri="{FF2B5EF4-FFF2-40B4-BE49-F238E27FC236}">
                <a16:creationId xmlns:a16="http://schemas.microsoft.com/office/drawing/2014/main" id="{4D47BF2F-3B50-D3E4-575C-F52E1F9280FB}"/>
              </a:ext>
            </a:extLst>
          </p:cNvPr>
          <p:cNvSpPr txBox="1"/>
          <p:nvPr/>
        </p:nvSpPr>
        <p:spPr>
          <a:xfrm>
            <a:off x="995539" y="5444151"/>
            <a:ext cx="3471686" cy="1200329"/>
          </a:xfrm>
          <a:prstGeom prst="rect">
            <a:avLst/>
          </a:prstGeom>
          <a:noFill/>
        </p:spPr>
        <p:txBody>
          <a:bodyPr wrap="square" rtlCol="0">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r>
              <a:rPr lang="en-IE" dirty="0">
                <a:solidFill>
                  <a:srgbClr val="00B0F0"/>
                </a:solidFill>
                <a:hlinkClick r:id="rId4">
                  <a:extLst>
                    <a:ext uri="{A12FA001-AC4F-418D-AE19-62706E023703}">
                      <ahyp:hlinkClr xmlns:ahyp="http://schemas.microsoft.com/office/drawing/2018/hyperlinkcolor" val="tx"/>
                    </a:ext>
                  </a:extLst>
                </a:hlinkClick>
              </a:rPr>
              <a:t>Tourism Guide: How to Implement Environmentally Sustainable Approaches in your Business.</a:t>
            </a:r>
            <a:endParaRPr lang="en-IE" dirty="0">
              <a:solidFill>
                <a:srgbClr val="00B0F0"/>
              </a:solidFill>
            </a:endParaRPr>
          </a:p>
        </p:txBody>
      </p:sp>
      <p:pic>
        <p:nvPicPr>
          <p:cNvPr id="16" name="Picture 15">
            <a:extLst>
              <a:ext uri="{FF2B5EF4-FFF2-40B4-BE49-F238E27FC236}">
                <a16:creationId xmlns:a16="http://schemas.microsoft.com/office/drawing/2014/main" id="{AD9DFADD-2983-B0ED-9FF1-C6968C7B87EC}"/>
              </a:ext>
            </a:extLst>
          </p:cNvPr>
          <p:cNvPicPr>
            <a:picLocks noChangeAspect="1"/>
          </p:cNvPicPr>
          <p:nvPr/>
        </p:nvPicPr>
        <p:blipFill>
          <a:blip r:embed="rId5"/>
          <a:stretch>
            <a:fillRect/>
          </a:stretch>
        </p:blipFill>
        <p:spPr>
          <a:xfrm>
            <a:off x="144950" y="5620959"/>
            <a:ext cx="850589" cy="846711"/>
          </a:xfrm>
          <a:prstGeom prst="rect">
            <a:avLst/>
          </a:prstGeom>
        </p:spPr>
      </p:pic>
      <p:sp>
        <p:nvSpPr>
          <p:cNvPr id="5" name="Text Placeholder 7">
            <a:extLst>
              <a:ext uri="{FF2B5EF4-FFF2-40B4-BE49-F238E27FC236}">
                <a16:creationId xmlns:a16="http://schemas.microsoft.com/office/drawing/2014/main" id="{A08CAF21-AE1A-D6B3-627B-B0E0163AABCF}"/>
              </a:ext>
            </a:extLst>
          </p:cNvPr>
          <p:cNvSpPr>
            <a:spLocks noGrp="1"/>
          </p:cNvSpPr>
          <p:nvPr>
            <p:ph type="body" sz="quarter" idx="19"/>
          </p:nvPr>
        </p:nvSpPr>
        <p:spPr>
          <a:xfrm>
            <a:off x="-7329" y="21392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1164848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0E96FE9-B6E8-3C5C-1ABE-90DEFF79B07C}"/>
              </a:ext>
            </a:extLst>
          </p:cNvPr>
          <p:cNvSpPr>
            <a:spLocks noGrp="1"/>
          </p:cNvSpPr>
          <p:nvPr>
            <p:ph type="body" sz="quarter" idx="21"/>
          </p:nvPr>
        </p:nvSpPr>
        <p:spPr>
          <a:xfrm>
            <a:off x="4267200" y="196156"/>
            <a:ext cx="7354555" cy="3499183"/>
          </a:xfrm>
        </p:spPr>
        <p:txBody>
          <a:bodyPr/>
          <a:lstStyle/>
          <a:p>
            <a:pPr>
              <a:spcAft>
                <a:spcPts val="1200"/>
              </a:spcAft>
            </a:pPr>
            <a:r>
              <a:rPr lang="en-IE" sz="2800" b="1" dirty="0">
                <a:solidFill>
                  <a:srgbClr val="E96751"/>
                </a:solidFill>
              </a:rPr>
              <a:t>Wow Factor 1 </a:t>
            </a:r>
            <a:r>
              <a:rPr lang="en-IE" sz="2800" b="1" dirty="0">
                <a:solidFill>
                  <a:srgbClr val="3B7F81"/>
                </a:solidFill>
              </a:rPr>
              <a:t>– Going Green is a Major Shift.</a:t>
            </a:r>
          </a:p>
          <a:p>
            <a:pPr>
              <a:spcAft>
                <a:spcPts val="1200"/>
              </a:spcAft>
            </a:pPr>
            <a:r>
              <a:rPr lang="en-US" sz="2400" dirty="0"/>
              <a:t>Consumers are increasingly turning their attention towards how brands and businesses are conducting themselves in terms of sustainability. </a:t>
            </a:r>
            <a:r>
              <a:rPr lang="en-IE" sz="2400" dirty="0"/>
              <a:t>Protect your destination and local environment. </a:t>
            </a:r>
          </a:p>
          <a:p>
            <a:pPr>
              <a:spcAft>
                <a:spcPts val="1200"/>
              </a:spcAft>
            </a:pPr>
            <a:r>
              <a:rPr lang="en-US" sz="2400" b="1" dirty="0">
                <a:solidFill>
                  <a:srgbClr val="E96751"/>
                </a:solidFill>
              </a:rPr>
              <a:t>‘58% </a:t>
            </a:r>
            <a:r>
              <a:rPr lang="en-US" sz="2400" dirty="0">
                <a:solidFill>
                  <a:srgbClr val="E96751"/>
                </a:solidFill>
              </a:rPr>
              <a:t>of guests in a recent Canopy and Stars agency survey said buying from an ethical brand is important to them’ </a:t>
            </a:r>
          </a:p>
          <a:p>
            <a:pPr marL="342900" indent="-342900">
              <a:buFont typeface="Wingdings" panose="05000000000000000000" pitchFamily="2" charset="2"/>
              <a:buChar char="v"/>
            </a:pPr>
            <a:r>
              <a:rPr lang="en-IE" sz="2400" b="1" dirty="0"/>
              <a:t>Build in harmony with nature </a:t>
            </a:r>
            <a:r>
              <a:rPr lang="en-IE" sz="2400" dirty="0"/>
              <a:t>and the landscape for visual impact.</a:t>
            </a:r>
          </a:p>
          <a:p>
            <a:pPr marL="342900" indent="-342900">
              <a:buFont typeface="Wingdings" panose="05000000000000000000" pitchFamily="2" charset="2"/>
              <a:buChar char="v"/>
            </a:pPr>
            <a:endParaRPr lang="en-IE" sz="2400" dirty="0"/>
          </a:p>
          <a:p>
            <a:pPr marL="342900" indent="-342900">
              <a:buFont typeface="Wingdings" panose="05000000000000000000" pitchFamily="2" charset="2"/>
              <a:buChar char="v"/>
            </a:pPr>
            <a:r>
              <a:rPr lang="en-IE" sz="2400" dirty="0"/>
              <a:t>Use </a:t>
            </a:r>
            <a:r>
              <a:rPr lang="en-IE" sz="2400" b="1" dirty="0"/>
              <a:t>local materials </a:t>
            </a:r>
            <a:r>
              <a:rPr lang="en-IE" sz="2400" dirty="0"/>
              <a:t>(native timber, sheep’s wool and local artisan products)</a:t>
            </a:r>
          </a:p>
          <a:p>
            <a:pPr marL="342900" indent="-342900">
              <a:buFont typeface="Wingdings" panose="05000000000000000000" pitchFamily="2" charset="2"/>
              <a:buChar char="v"/>
            </a:pPr>
            <a:endParaRPr lang="en-IE" sz="2400" dirty="0"/>
          </a:p>
          <a:p>
            <a:pPr marL="342900" indent="-342900">
              <a:buFont typeface="Wingdings" panose="05000000000000000000" pitchFamily="2" charset="2"/>
              <a:buChar char="v"/>
            </a:pPr>
            <a:r>
              <a:rPr lang="en-IE" sz="2400" dirty="0"/>
              <a:t>Use </a:t>
            </a:r>
            <a:r>
              <a:rPr lang="en-IE" sz="2400" b="1" dirty="0"/>
              <a:t>low-carbon materials, </a:t>
            </a:r>
            <a:r>
              <a:rPr lang="en-IE" sz="2400" dirty="0"/>
              <a:t>e.g., reduce use of steel and concrete.</a:t>
            </a:r>
          </a:p>
          <a:p>
            <a:pPr>
              <a:spcAft>
                <a:spcPts val="1200"/>
              </a:spcAft>
            </a:pPr>
            <a:endParaRPr lang="en-IE" i="1" dirty="0">
              <a:solidFill>
                <a:srgbClr val="E96751"/>
              </a:solidFill>
            </a:endParaRPr>
          </a:p>
        </p:txBody>
      </p:sp>
      <p:sp>
        <p:nvSpPr>
          <p:cNvPr id="8" name="Text Placeholder 7">
            <a:extLst>
              <a:ext uri="{FF2B5EF4-FFF2-40B4-BE49-F238E27FC236}">
                <a16:creationId xmlns:a16="http://schemas.microsoft.com/office/drawing/2014/main" id="{6CB2D3BE-AA95-1E52-52B0-C6FDF0BE6688}"/>
              </a:ext>
            </a:extLst>
          </p:cNvPr>
          <p:cNvSpPr>
            <a:spLocks noGrp="1"/>
          </p:cNvSpPr>
          <p:nvPr>
            <p:ph type="body" sz="quarter" idx="66"/>
          </p:nvPr>
        </p:nvSpPr>
        <p:spPr/>
        <p:txBody>
          <a:bodyPr/>
          <a:lstStyle/>
          <a:p>
            <a:r>
              <a:rPr lang="en-IE" sz="1400" dirty="0"/>
              <a:t>Build in Harmony with Nature</a:t>
            </a:r>
          </a:p>
        </p:txBody>
      </p:sp>
      <p:sp>
        <p:nvSpPr>
          <p:cNvPr id="10" name="Text Placeholder 5">
            <a:extLst>
              <a:ext uri="{FF2B5EF4-FFF2-40B4-BE49-F238E27FC236}">
                <a16:creationId xmlns:a16="http://schemas.microsoft.com/office/drawing/2014/main" id="{730D42D4-0250-35F5-9F43-87871762FDD2}"/>
              </a:ext>
            </a:extLst>
          </p:cNvPr>
          <p:cNvSpPr>
            <a:spLocks noGrp="1"/>
          </p:cNvSpPr>
          <p:nvPr>
            <p:ph type="body" sz="quarter" idx="18"/>
          </p:nvPr>
        </p:nvSpPr>
        <p:spPr>
          <a:xfrm>
            <a:off x="570245" y="3284002"/>
            <a:ext cx="2877175" cy="1049221"/>
          </a:xfrm>
        </p:spPr>
        <p:txBody>
          <a:bodyPr/>
          <a:lstStyle/>
          <a:p>
            <a:pPr algn="ctr"/>
            <a:r>
              <a:rPr lang="en-IE" b="0" dirty="0"/>
              <a:t>Develop and Promote an Ethical Brand</a:t>
            </a:r>
          </a:p>
          <a:p>
            <a:pPr algn="ctr"/>
            <a:endParaRPr lang="en-IE" dirty="0"/>
          </a:p>
        </p:txBody>
      </p:sp>
      <p:pic>
        <p:nvPicPr>
          <p:cNvPr id="13" name="Picture 12">
            <a:extLst>
              <a:ext uri="{FF2B5EF4-FFF2-40B4-BE49-F238E27FC236}">
                <a16:creationId xmlns:a16="http://schemas.microsoft.com/office/drawing/2014/main" id="{4E057E46-A6CD-A31B-810A-9BD166EDC1F8}"/>
              </a:ext>
            </a:extLst>
          </p:cNvPr>
          <p:cNvPicPr>
            <a:picLocks noChangeAspect="1"/>
          </p:cNvPicPr>
          <p:nvPr/>
        </p:nvPicPr>
        <p:blipFill>
          <a:blip r:embed="rId2"/>
          <a:srcRect t="3497" r="1350" b="3579"/>
          <a:stretch>
            <a:fillRect/>
          </a:stretch>
        </p:blipFill>
        <p:spPr>
          <a:xfrm>
            <a:off x="368597" y="0"/>
            <a:ext cx="3200399" cy="2052401"/>
          </a:xfrm>
          <a:prstGeom prst="rect">
            <a:avLst/>
          </a:prstGeom>
        </p:spPr>
      </p:pic>
      <p:sp>
        <p:nvSpPr>
          <p:cNvPr id="4" name="Text Placeholder 7">
            <a:extLst>
              <a:ext uri="{FF2B5EF4-FFF2-40B4-BE49-F238E27FC236}">
                <a16:creationId xmlns:a16="http://schemas.microsoft.com/office/drawing/2014/main" id="{38D52520-537F-88E1-526A-A3CF8C38E85D}"/>
              </a:ext>
            </a:extLst>
          </p:cNvPr>
          <p:cNvSpPr>
            <a:spLocks noGrp="1"/>
          </p:cNvSpPr>
          <p:nvPr>
            <p:ph type="body" sz="quarter" idx="19"/>
          </p:nvPr>
        </p:nvSpPr>
        <p:spPr>
          <a:xfrm>
            <a:off x="-10867" y="2215414"/>
            <a:ext cx="4032321" cy="385564"/>
          </a:xfrm>
        </p:spPr>
        <p:txBody>
          <a:bodyPr/>
          <a:lstStyle/>
          <a:p>
            <a:pPr algn="ctr"/>
            <a:r>
              <a:rPr lang="en-IE" sz="3000" dirty="0"/>
              <a:t>Create that WOW Factor!</a:t>
            </a:r>
          </a:p>
        </p:txBody>
      </p:sp>
      <p:sp>
        <p:nvSpPr>
          <p:cNvPr id="2" name="TextBox 1">
            <a:extLst>
              <a:ext uri="{FF2B5EF4-FFF2-40B4-BE49-F238E27FC236}">
                <a16:creationId xmlns:a16="http://schemas.microsoft.com/office/drawing/2014/main" id="{1EDC286F-D279-A95E-2FB1-83CA429DF82C}"/>
              </a:ext>
            </a:extLst>
          </p:cNvPr>
          <p:cNvSpPr txBox="1"/>
          <p:nvPr/>
        </p:nvSpPr>
        <p:spPr>
          <a:xfrm>
            <a:off x="1019175" y="5512621"/>
            <a:ext cx="3227720" cy="1200329"/>
          </a:xfrm>
          <a:prstGeom prst="rect">
            <a:avLst/>
          </a:prstGeom>
          <a:noFill/>
        </p:spPr>
        <p:txBody>
          <a:bodyPr wrap="square" rtlCol="0">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r>
              <a:rPr lang="en-IE" dirty="0">
                <a:solidFill>
                  <a:srgbClr val="00B0F0"/>
                </a:solidFill>
                <a:hlinkClick r:id="rId4">
                  <a:extLst>
                    <a:ext uri="{A12FA001-AC4F-418D-AE19-62706E023703}">
                      <ahyp:hlinkClr xmlns:ahyp="http://schemas.microsoft.com/office/drawing/2018/hyperlinkcolor" val="tx"/>
                    </a:ext>
                  </a:extLst>
                </a:hlinkClick>
              </a:rPr>
              <a:t>Tourism Guide: Making Sure Your Business is Accessible and Inclusive. </a:t>
            </a:r>
            <a:endParaRPr lang="en-IE" dirty="0">
              <a:solidFill>
                <a:srgbClr val="00B0F0"/>
              </a:solidFill>
            </a:endParaRPr>
          </a:p>
        </p:txBody>
      </p:sp>
      <p:pic>
        <p:nvPicPr>
          <p:cNvPr id="12" name="Picture 11">
            <a:extLst>
              <a:ext uri="{FF2B5EF4-FFF2-40B4-BE49-F238E27FC236}">
                <a16:creationId xmlns:a16="http://schemas.microsoft.com/office/drawing/2014/main" id="{2C42C7D8-8E26-E9C5-C9C5-89F3F8B6B624}"/>
              </a:ext>
            </a:extLst>
          </p:cNvPr>
          <p:cNvPicPr>
            <a:picLocks noChangeAspect="1"/>
          </p:cNvPicPr>
          <p:nvPr/>
        </p:nvPicPr>
        <p:blipFill>
          <a:blip r:embed="rId5"/>
          <a:stretch>
            <a:fillRect/>
          </a:stretch>
        </p:blipFill>
        <p:spPr>
          <a:xfrm>
            <a:off x="144950" y="5620959"/>
            <a:ext cx="850589" cy="846711"/>
          </a:xfrm>
          <a:prstGeom prst="rect">
            <a:avLst/>
          </a:prstGeom>
        </p:spPr>
      </p:pic>
    </p:spTree>
    <p:extLst>
      <p:ext uri="{BB962C8B-B14F-4D97-AF65-F5344CB8AC3E}">
        <p14:creationId xmlns:p14="http://schemas.microsoft.com/office/powerpoint/2010/main" val="1789091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A62A0-6BDC-3713-FDAF-122622C9525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FEEDA50-0A16-7314-C0CF-AC5BFAE471C3}"/>
              </a:ext>
            </a:extLst>
          </p:cNvPr>
          <p:cNvSpPr>
            <a:spLocks noGrp="1"/>
          </p:cNvSpPr>
          <p:nvPr>
            <p:ph type="body" sz="quarter" idx="21"/>
          </p:nvPr>
        </p:nvSpPr>
        <p:spPr>
          <a:xfrm>
            <a:off x="4267200" y="196156"/>
            <a:ext cx="7354555" cy="3499183"/>
          </a:xfrm>
        </p:spPr>
        <p:txBody>
          <a:bodyPr/>
          <a:lstStyle/>
          <a:p>
            <a:pPr>
              <a:spcAft>
                <a:spcPts val="1200"/>
              </a:spcAft>
            </a:pPr>
            <a:r>
              <a:rPr lang="en-IE" sz="2800" b="1" dirty="0">
                <a:solidFill>
                  <a:srgbClr val="E96751"/>
                </a:solidFill>
              </a:rPr>
              <a:t>Wow Factor 1 </a:t>
            </a:r>
            <a:r>
              <a:rPr lang="en-IE" sz="2800" b="1" dirty="0">
                <a:solidFill>
                  <a:srgbClr val="3B7F81"/>
                </a:solidFill>
              </a:rPr>
              <a:t>– Going Green is a Major Shift.</a:t>
            </a:r>
          </a:p>
          <a:p>
            <a:pPr marL="342900" indent="-342900">
              <a:buFont typeface="Wingdings" panose="05000000000000000000" pitchFamily="2" charset="2"/>
              <a:buChar char="v"/>
            </a:pPr>
            <a:r>
              <a:rPr lang="en-IE" sz="2400" dirty="0"/>
              <a:t>Design </a:t>
            </a:r>
            <a:r>
              <a:rPr lang="en-IE" sz="2400" b="1" dirty="0"/>
              <a:t>spaces that benefit nature</a:t>
            </a:r>
            <a:r>
              <a:rPr lang="en-IE" sz="2400" dirty="0"/>
              <a:t>, habitats and wildlife and work with topography. Use removable foundations and consider </a:t>
            </a:r>
            <a:r>
              <a:rPr lang="en-IE" sz="2400" dirty="0">
                <a:solidFill>
                  <a:srgbClr val="E96751"/>
                </a:solidFill>
                <a:hlinkClick r:id="rId2">
                  <a:extLst>
                    <a:ext uri="{A12FA001-AC4F-418D-AE19-62706E023703}">
                      <ahyp:hlinkClr xmlns:ahyp="http://schemas.microsoft.com/office/drawing/2018/hyperlinkcolor" val="tx"/>
                    </a:ext>
                  </a:extLst>
                </a:hlinkClick>
              </a:rPr>
              <a:t>Biodiversity Net Gain (BNG)</a:t>
            </a:r>
            <a:endParaRPr lang="en-IE" sz="2400" dirty="0">
              <a:solidFill>
                <a:srgbClr val="E96751"/>
              </a:solidFill>
            </a:endParaRPr>
          </a:p>
          <a:p>
            <a:pPr marL="342900" indent="-342900">
              <a:buFont typeface="Wingdings" panose="05000000000000000000" pitchFamily="2" charset="2"/>
              <a:buChar char="v"/>
            </a:pPr>
            <a:endParaRPr lang="en-IE" sz="2400" dirty="0">
              <a:solidFill>
                <a:srgbClr val="E96751"/>
              </a:solidFill>
            </a:endParaRPr>
          </a:p>
          <a:p>
            <a:pPr marL="342900" indent="-342900">
              <a:buFont typeface="Wingdings" panose="05000000000000000000" pitchFamily="2" charset="2"/>
              <a:buChar char="v"/>
            </a:pPr>
            <a:r>
              <a:rPr lang="en-US" sz="2400" dirty="0"/>
              <a:t> </a:t>
            </a:r>
            <a:r>
              <a:rPr lang="en-US" sz="2400" b="1" dirty="0"/>
              <a:t>Enhance the area's uniqueness </a:t>
            </a:r>
            <a:r>
              <a:rPr lang="en-US" sz="2400" dirty="0"/>
              <a:t>by working with existing features and letting the landscape inspire your choices</a:t>
            </a:r>
            <a:r>
              <a:rPr lang="en-IE" sz="2400" dirty="0"/>
              <a:t>.</a:t>
            </a:r>
          </a:p>
          <a:p>
            <a:pPr marL="342900" indent="-342900">
              <a:buFont typeface="Wingdings" panose="05000000000000000000" pitchFamily="2" charset="2"/>
              <a:buChar char="v"/>
            </a:pPr>
            <a:endParaRPr lang="en-IE" sz="2400" dirty="0"/>
          </a:p>
          <a:p>
            <a:r>
              <a:rPr lang="en-US" sz="2400" dirty="0">
                <a:solidFill>
                  <a:srgbClr val="E96751"/>
                </a:solidFill>
              </a:rPr>
              <a:t>‘More than </a:t>
            </a:r>
            <a:r>
              <a:rPr lang="en-US" sz="2400" b="1" dirty="0">
                <a:solidFill>
                  <a:srgbClr val="E96751"/>
                </a:solidFill>
              </a:rPr>
              <a:t>half of Irish species </a:t>
            </a:r>
            <a:r>
              <a:rPr lang="en-US" sz="2400" dirty="0">
                <a:solidFill>
                  <a:srgbClr val="E96751"/>
                </a:solidFill>
              </a:rPr>
              <a:t>are in decline and </a:t>
            </a:r>
            <a:r>
              <a:rPr lang="en-US" sz="2400" b="1" dirty="0">
                <a:solidFill>
                  <a:srgbClr val="E96751"/>
                </a:solidFill>
              </a:rPr>
              <a:t>48% </a:t>
            </a:r>
            <a:r>
              <a:rPr lang="en-US" sz="2400" dirty="0">
                <a:solidFill>
                  <a:srgbClr val="E96751"/>
                </a:solidFill>
              </a:rPr>
              <a:t>are in danger of extinction’</a:t>
            </a:r>
          </a:p>
          <a:p>
            <a:pPr marL="342900" indent="-342900">
              <a:buFont typeface="Wingdings" panose="05000000000000000000" pitchFamily="2" charset="2"/>
              <a:buChar char="v"/>
            </a:pPr>
            <a:endParaRPr lang="en-IE" sz="2100" dirty="0"/>
          </a:p>
          <a:p>
            <a:pPr>
              <a:spcAft>
                <a:spcPts val="1200"/>
              </a:spcAft>
            </a:pPr>
            <a:endParaRPr lang="en-IE" i="1" dirty="0">
              <a:solidFill>
                <a:srgbClr val="E96751"/>
              </a:solidFill>
            </a:endParaRPr>
          </a:p>
        </p:txBody>
      </p:sp>
      <p:sp>
        <p:nvSpPr>
          <p:cNvPr id="8" name="Text Placeholder 7">
            <a:extLst>
              <a:ext uri="{FF2B5EF4-FFF2-40B4-BE49-F238E27FC236}">
                <a16:creationId xmlns:a16="http://schemas.microsoft.com/office/drawing/2014/main" id="{097DF7F6-F5A0-7F49-4152-79823037A7A2}"/>
              </a:ext>
            </a:extLst>
          </p:cNvPr>
          <p:cNvSpPr>
            <a:spLocks noGrp="1"/>
          </p:cNvSpPr>
          <p:nvPr>
            <p:ph type="body" sz="quarter" idx="66"/>
          </p:nvPr>
        </p:nvSpPr>
        <p:spPr/>
        <p:txBody>
          <a:bodyPr/>
          <a:lstStyle/>
          <a:p>
            <a:r>
              <a:rPr lang="en-IE" sz="1400" dirty="0"/>
              <a:t>Build in Harmony with Nature</a:t>
            </a:r>
          </a:p>
        </p:txBody>
      </p:sp>
      <p:sp>
        <p:nvSpPr>
          <p:cNvPr id="10" name="Text Placeholder 5">
            <a:extLst>
              <a:ext uri="{FF2B5EF4-FFF2-40B4-BE49-F238E27FC236}">
                <a16:creationId xmlns:a16="http://schemas.microsoft.com/office/drawing/2014/main" id="{A86FEB05-3149-B8C5-0FC5-4ABE6987F131}"/>
              </a:ext>
            </a:extLst>
          </p:cNvPr>
          <p:cNvSpPr>
            <a:spLocks noGrp="1"/>
          </p:cNvSpPr>
          <p:nvPr>
            <p:ph type="body" sz="quarter" idx="18"/>
          </p:nvPr>
        </p:nvSpPr>
        <p:spPr>
          <a:xfrm>
            <a:off x="570245" y="3284002"/>
            <a:ext cx="2877175" cy="1049221"/>
          </a:xfrm>
        </p:spPr>
        <p:txBody>
          <a:bodyPr/>
          <a:lstStyle/>
          <a:p>
            <a:pPr algn="ctr"/>
            <a:r>
              <a:rPr lang="en-IE" b="0" dirty="0"/>
              <a:t>Develop and Promote an Ethical Brand</a:t>
            </a:r>
          </a:p>
          <a:p>
            <a:pPr algn="ctr"/>
            <a:endParaRPr lang="en-IE" dirty="0"/>
          </a:p>
        </p:txBody>
      </p:sp>
      <p:pic>
        <p:nvPicPr>
          <p:cNvPr id="13" name="Picture 12">
            <a:extLst>
              <a:ext uri="{FF2B5EF4-FFF2-40B4-BE49-F238E27FC236}">
                <a16:creationId xmlns:a16="http://schemas.microsoft.com/office/drawing/2014/main" id="{575C1D2B-9156-C62B-30B3-6F78CA87B1CC}"/>
              </a:ext>
            </a:extLst>
          </p:cNvPr>
          <p:cNvPicPr>
            <a:picLocks noChangeAspect="1"/>
          </p:cNvPicPr>
          <p:nvPr/>
        </p:nvPicPr>
        <p:blipFill>
          <a:blip r:embed="rId3"/>
          <a:srcRect t="3497" r="1350" b="3579"/>
          <a:stretch>
            <a:fillRect/>
          </a:stretch>
        </p:blipFill>
        <p:spPr>
          <a:xfrm>
            <a:off x="368597" y="0"/>
            <a:ext cx="3200399" cy="2052401"/>
          </a:xfrm>
          <a:prstGeom prst="rect">
            <a:avLst/>
          </a:prstGeom>
        </p:spPr>
      </p:pic>
      <p:sp>
        <p:nvSpPr>
          <p:cNvPr id="4" name="Text Placeholder 7">
            <a:extLst>
              <a:ext uri="{FF2B5EF4-FFF2-40B4-BE49-F238E27FC236}">
                <a16:creationId xmlns:a16="http://schemas.microsoft.com/office/drawing/2014/main" id="{87EAF4E6-B952-13F2-B8B7-38E17A227C4E}"/>
              </a:ext>
            </a:extLst>
          </p:cNvPr>
          <p:cNvSpPr>
            <a:spLocks noGrp="1"/>
          </p:cNvSpPr>
          <p:nvPr>
            <p:ph type="body" sz="quarter" idx="19"/>
          </p:nvPr>
        </p:nvSpPr>
        <p:spPr>
          <a:xfrm>
            <a:off x="-10867" y="2215414"/>
            <a:ext cx="4032321" cy="385564"/>
          </a:xfrm>
        </p:spPr>
        <p:txBody>
          <a:bodyPr/>
          <a:lstStyle/>
          <a:p>
            <a:pPr algn="ctr"/>
            <a:r>
              <a:rPr lang="en-IE" sz="3000" dirty="0"/>
              <a:t>Create that WOW Factor!</a:t>
            </a:r>
          </a:p>
        </p:txBody>
      </p:sp>
      <p:sp>
        <p:nvSpPr>
          <p:cNvPr id="2" name="TextBox 1">
            <a:extLst>
              <a:ext uri="{FF2B5EF4-FFF2-40B4-BE49-F238E27FC236}">
                <a16:creationId xmlns:a16="http://schemas.microsoft.com/office/drawing/2014/main" id="{C23D01B3-E3F1-460C-8BA9-96FDB3BC8A38}"/>
              </a:ext>
            </a:extLst>
          </p:cNvPr>
          <p:cNvSpPr txBox="1"/>
          <p:nvPr/>
        </p:nvSpPr>
        <p:spPr>
          <a:xfrm>
            <a:off x="1019175" y="5512621"/>
            <a:ext cx="3227720" cy="1200329"/>
          </a:xfrm>
          <a:prstGeom prst="rect">
            <a:avLst/>
          </a:prstGeom>
          <a:noFill/>
        </p:spPr>
        <p:txBody>
          <a:bodyPr wrap="square" rtlCol="0">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4">
                <a:extLst>
                  <a:ext uri="{A12FA001-AC4F-418D-AE19-62706E023703}">
                    <ahyp:hlinkClr xmlns:ahyp="http://schemas.microsoft.com/office/drawing/2018/hyperlinkcolor" val="tx"/>
                  </a:ext>
                </a:extLst>
              </a:hlinkClick>
            </a:endParaRPr>
          </a:p>
          <a:p>
            <a:r>
              <a:rPr lang="en-IE" dirty="0">
                <a:solidFill>
                  <a:srgbClr val="00B0F0"/>
                </a:solidFill>
                <a:hlinkClick r:id="rId5">
                  <a:extLst>
                    <a:ext uri="{A12FA001-AC4F-418D-AE19-62706E023703}">
                      <ahyp:hlinkClr xmlns:ahyp="http://schemas.microsoft.com/office/drawing/2018/hyperlinkcolor" val="tx"/>
                    </a:ext>
                  </a:extLst>
                </a:hlinkClick>
              </a:rPr>
              <a:t>Tourism Guide: Making Sure Your Business is Accessible and Inclusive. </a:t>
            </a:r>
            <a:endParaRPr lang="en-IE" dirty="0">
              <a:solidFill>
                <a:srgbClr val="00B0F0"/>
              </a:solidFill>
            </a:endParaRPr>
          </a:p>
        </p:txBody>
      </p:sp>
      <p:pic>
        <p:nvPicPr>
          <p:cNvPr id="12" name="Picture 11">
            <a:extLst>
              <a:ext uri="{FF2B5EF4-FFF2-40B4-BE49-F238E27FC236}">
                <a16:creationId xmlns:a16="http://schemas.microsoft.com/office/drawing/2014/main" id="{7AAF77AE-429E-49DC-6FE0-010E96584644}"/>
              </a:ext>
            </a:extLst>
          </p:cNvPr>
          <p:cNvPicPr>
            <a:picLocks noChangeAspect="1"/>
          </p:cNvPicPr>
          <p:nvPr/>
        </p:nvPicPr>
        <p:blipFill>
          <a:blip r:embed="rId6"/>
          <a:stretch>
            <a:fillRect/>
          </a:stretch>
        </p:blipFill>
        <p:spPr>
          <a:xfrm>
            <a:off x="144950" y="5620959"/>
            <a:ext cx="850589" cy="846711"/>
          </a:xfrm>
          <a:prstGeom prst="rect">
            <a:avLst/>
          </a:prstGeom>
        </p:spPr>
      </p:pic>
    </p:spTree>
    <p:extLst>
      <p:ext uri="{BB962C8B-B14F-4D97-AF65-F5344CB8AC3E}">
        <p14:creationId xmlns:p14="http://schemas.microsoft.com/office/powerpoint/2010/main" val="2376755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FF2B1-6DEF-4638-FE3F-04205C699715}"/>
            </a:ext>
          </a:extLst>
        </p:cNvPr>
        <p:cNvGrpSpPr/>
        <p:nvPr/>
      </p:nvGrpSpPr>
      <p:grpSpPr>
        <a:xfrm>
          <a:off x="0" y="0"/>
          <a:ext cx="0" cy="0"/>
          <a:chOff x="0" y="0"/>
          <a:chExt cx="0" cy="0"/>
        </a:xfrm>
      </p:grpSpPr>
      <p:pic>
        <p:nvPicPr>
          <p:cNvPr id="15" name="Picture Placeholder 14" descr="A house with a pool surrounded by trees&#10;&#10;AI-generated content may be incorrect.">
            <a:extLst>
              <a:ext uri="{FF2B5EF4-FFF2-40B4-BE49-F238E27FC236}">
                <a16:creationId xmlns:a16="http://schemas.microsoft.com/office/drawing/2014/main" id="{B6DA88BF-AA7C-ADBA-AA86-22F4CDF4F4DA}"/>
              </a:ext>
            </a:extLst>
          </p:cNvPr>
          <p:cNvPicPr>
            <a:picLocks noGrp="1" noChangeAspect="1"/>
          </p:cNvPicPr>
          <p:nvPr>
            <p:ph type="pic" sz="quarter" idx="10"/>
          </p:nvPr>
        </p:nvPicPr>
        <p:blipFill>
          <a:blip r:embed="rId2"/>
          <a:srcRect t="6903" b="6903"/>
          <a:stretch>
            <a:fillRect/>
          </a:stretch>
        </p:blipFill>
        <p:spPr/>
      </p:pic>
      <p:sp>
        <p:nvSpPr>
          <p:cNvPr id="6" name="Text Placeholder 5">
            <a:extLst>
              <a:ext uri="{FF2B5EF4-FFF2-40B4-BE49-F238E27FC236}">
                <a16:creationId xmlns:a16="http://schemas.microsoft.com/office/drawing/2014/main" id="{66489E94-D20B-28E5-D693-565254197E5D}"/>
              </a:ext>
            </a:extLst>
          </p:cNvPr>
          <p:cNvSpPr>
            <a:spLocks noGrp="1"/>
          </p:cNvSpPr>
          <p:nvPr>
            <p:ph type="body" sz="quarter" idx="21"/>
          </p:nvPr>
        </p:nvSpPr>
        <p:spPr>
          <a:xfrm>
            <a:off x="4371975" y="196156"/>
            <a:ext cx="7096125" cy="3499183"/>
          </a:xfrm>
        </p:spPr>
        <p:txBody>
          <a:bodyPr/>
          <a:lstStyle/>
          <a:p>
            <a:pPr>
              <a:spcAft>
                <a:spcPts val="1200"/>
              </a:spcAft>
            </a:pPr>
            <a:r>
              <a:rPr lang="en-IE" sz="2800" b="1" dirty="0">
                <a:solidFill>
                  <a:srgbClr val="E96751"/>
                </a:solidFill>
              </a:rPr>
              <a:t>Wow Factor 1 </a:t>
            </a:r>
            <a:r>
              <a:rPr lang="en-IE" sz="2800" b="1" dirty="0">
                <a:solidFill>
                  <a:srgbClr val="3B7F81"/>
                </a:solidFill>
              </a:rPr>
              <a:t>– Going Green is a Major Shift.</a:t>
            </a:r>
          </a:p>
          <a:p>
            <a:pPr>
              <a:spcAft>
                <a:spcPts val="600"/>
              </a:spcAft>
            </a:pPr>
            <a:r>
              <a:rPr lang="en-US" sz="2400" dirty="0">
                <a:solidFill>
                  <a:srgbClr val="E96751"/>
                </a:solidFill>
              </a:rPr>
              <a:t>‘Recent survey data from Booking and Expedia stated that </a:t>
            </a:r>
            <a:r>
              <a:rPr lang="en-US" sz="2400" b="1" dirty="0">
                <a:solidFill>
                  <a:srgbClr val="E96751"/>
                </a:solidFill>
              </a:rPr>
              <a:t>80%</a:t>
            </a:r>
            <a:r>
              <a:rPr lang="en-US" sz="2400" dirty="0">
                <a:solidFill>
                  <a:srgbClr val="E96751"/>
                </a:solidFill>
              </a:rPr>
              <a:t> of consumers say travelling sustainably is important to them and </a:t>
            </a:r>
            <a:r>
              <a:rPr lang="en-US" sz="2400" b="1" dirty="0">
                <a:solidFill>
                  <a:srgbClr val="E96751"/>
                </a:solidFill>
              </a:rPr>
              <a:t>60%</a:t>
            </a:r>
            <a:r>
              <a:rPr lang="en-US" sz="2400" dirty="0">
                <a:solidFill>
                  <a:srgbClr val="E96751"/>
                </a:solidFill>
              </a:rPr>
              <a:t> say they have chosen sustainable stays in the past 2 years’  </a:t>
            </a:r>
          </a:p>
          <a:p>
            <a:pPr>
              <a:spcAft>
                <a:spcPts val="600"/>
              </a:spcAft>
            </a:pPr>
            <a:endParaRPr lang="en-IE" sz="1000" dirty="0">
              <a:solidFill>
                <a:srgbClr val="E96751"/>
              </a:solidFill>
            </a:endParaRPr>
          </a:p>
          <a:p>
            <a:pPr marL="342900" indent="-342900">
              <a:spcAft>
                <a:spcPts val="600"/>
              </a:spcAft>
              <a:buFont typeface="Wingdings" panose="05000000000000000000" pitchFamily="2" charset="2"/>
              <a:buChar char="v"/>
            </a:pPr>
            <a:r>
              <a:rPr lang="en-US" sz="2400" dirty="0"/>
              <a:t> </a:t>
            </a:r>
            <a:r>
              <a:rPr lang="en-US" sz="2400" dirty="0" err="1"/>
              <a:t>Minimise</a:t>
            </a:r>
            <a:r>
              <a:rPr lang="en-US" sz="2400" dirty="0"/>
              <a:t> your </a:t>
            </a:r>
            <a:r>
              <a:rPr lang="en-US" sz="2400" b="1" dirty="0"/>
              <a:t>energy consumption </a:t>
            </a:r>
            <a:r>
              <a:rPr lang="en-US" sz="2400" dirty="0"/>
              <a:t>and use renewable energy, both on- and off-grid,</a:t>
            </a:r>
            <a:r>
              <a:rPr lang="en-IE" sz="2400" dirty="0"/>
              <a:t> where possible. </a:t>
            </a:r>
            <a:r>
              <a:rPr lang="en-US" sz="2400" dirty="0" err="1"/>
              <a:t>Utilise</a:t>
            </a:r>
            <a:r>
              <a:rPr lang="en-US" sz="2400" dirty="0"/>
              <a:t> water harvesting and conservation systems, as well as ecological waste management systems, where feasible</a:t>
            </a:r>
            <a:r>
              <a:rPr lang="en-IE" sz="2400" dirty="0"/>
              <a:t>. </a:t>
            </a:r>
          </a:p>
          <a:p>
            <a:pPr marL="342900" indent="-342900">
              <a:spcAft>
                <a:spcPts val="600"/>
              </a:spcAft>
              <a:buFont typeface="Wingdings" panose="05000000000000000000" pitchFamily="2" charset="2"/>
              <a:buChar char="v"/>
            </a:pPr>
            <a:endParaRPr lang="en-IE" sz="1000" dirty="0"/>
          </a:p>
          <a:p>
            <a:pPr marL="342900" indent="-342900">
              <a:spcAft>
                <a:spcPts val="600"/>
              </a:spcAft>
              <a:buFont typeface="Wingdings" panose="05000000000000000000" pitchFamily="2" charset="2"/>
              <a:buChar char="v"/>
            </a:pPr>
            <a:r>
              <a:rPr lang="en-IE" sz="2400" b="1" dirty="0"/>
              <a:t>Empower visitors </a:t>
            </a:r>
            <a:r>
              <a:rPr lang="en-IE" sz="2400" dirty="0"/>
              <a:t>to make more sustainable choices by providing composting solutions and recycling bins, providing filtered water instead of plastic bottles, and providing low-impact travel tips.</a:t>
            </a:r>
          </a:p>
          <a:p>
            <a:pPr>
              <a:spcAft>
                <a:spcPts val="600"/>
              </a:spcAft>
            </a:pPr>
            <a:endParaRPr lang="en-IE" i="1" dirty="0">
              <a:solidFill>
                <a:srgbClr val="E96751"/>
              </a:solidFill>
            </a:endParaRPr>
          </a:p>
        </p:txBody>
      </p:sp>
      <p:sp>
        <p:nvSpPr>
          <p:cNvPr id="8" name="Text Placeholder 7">
            <a:extLst>
              <a:ext uri="{FF2B5EF4-FFF2-40B4-BE49-F238E27FC236}">
                <a16:creationId xmlns:a16="http://schemas.microsoft.com/office/drawing/2014/main" id="{31B78A8D-1443-755B-F030-7B8F6E0EBC0B}"/>
              </a:ext>
            </a:extLst>
          </p:cNvPr>
          <p:cNvSpPr>
            <a:spLocks noGrp="1"/>
          </p:cNvSpPr>
          <p:nvPr>
            <p:ph type="body" sz="quarter" idx="66"/>
          </p:nvPr>
        </p:nvSpPr>
        <p:spPr/>
        <p:txBody>
          <a:bodyPr/>
          <a:lstStyle/>
          <a:p>
            <a:endParaRPr lang="en-IE"/>
          </a:p>
        </p:txBody>
      </p:sp>
      <p:sp>
        <p:nvSpPr>
          <p:cNvPr id="5" name="Slide Number Placeholder 5">
            <a:extLst>
              <a:ext uri="{FF2B5EF4-FFF2-40B4-BE49-F238E27FC236}">
                <a16:creationId xmlns:a16="http://schemas.microsoft.com/office/drawing/2014/main" id="{DBE68069-83E9-E3AF-2B39-1504328689C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25</a:t>
            </a:fld>
            <a:endParaRPr lang="fr-CA" dirty="0"/>
          </a:p>
        </p:txBody>
      </p:sp>
      <p:sp>
        <p:nvSpPr>
          <p:cNvPr id="7" name="Slide Number Placeholder 5">
            <a:extLst>
              <a:ext uri="{FF2B5EF4-FFF2-40B4-BE49-F238E27FC236}">
                <a16:creationId xmlns:a16="http://schemas.microsoft.com/office/drawing/2014/main" id="{C89C9BEA-2B20-4235-F460-EB75C1119622}"/>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25</a:t>
            </a:fld>
            <a:endParaRPr lang="fr-CA" dirty="0"/>
          </a:p>
        </p:txBody>
      </p:sp>
      <p:sp>
        <p:nvSpPr>
          <p:cNvPr id="9" name="Slide Number Placeholder 5">
            <a:extLst>
              <a:ext uri="{FF2B5EF4-FFF2-40B4-BE49-F238E27FC236}">
                <a16:creationId xmlns:a16="http://schemas.microsoft.com/office/drawing/2014/main" id="{7EA047E8-9BBE-7B3B-C132-50FB07D3FF48}"/>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25</a:t>
            </a:fld>
            <a:endParaRPr lang="fr-CA" dirty="0"/>
          </a:p>
        </p:txBody>
      </p:sp>
      <p:sp>
        <p:nvSpPr>
          <p:cNvPr id="10" name="TextBox 9">
            <a:extLst>
              <a:ext uri="{FF2B5EF4-FFF2-40B4-BE49-F238E27FC236}">
                <a16:creationId xmlns:a16="http://schemas.microsoft.com/office/drawing/2014/main" id="{6F4FAA30-BFF1-5FB0-DE94-E4744D4D07F6}"/>
              </a:ext>
            </a:extLst>
          </p:cNvPr>
          <p:cNvSpPr txBox="1"/>
          <p:nvPr/>
        </p:nvSpPr>
        <p:spPr>
          <a:xfrm>
            <a:off x="1015799" y="5951982"/>
            <a:ext cx="11031251" cy="1384995"/>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My Way Of Being One With Nature – Camping, Glamping Slovenia.</a:t>
            </a:r>
            <a:endParaRPr lang="en-US" sz="1600" dirty="0">
              <a:solidFill>
                <a:srgbClr val="00B0F0"/>
              </a:solidFill>
            </a:endParaRPr>
          </a:p>
          <a:p>
            <a:pPr marL="285750" indent="-285750">
              <a:buFont typeface="Arial" panose="020B0604020202020204" pitchFamily="34" charset="0"/>
              <a:buChar char="•"/>
            </a:pPr>
            <a:r>
              <a:rPr lang="en-US" sz="1600" dirty="0">
                <a:solidFill>
                  <a:srgbClr val="00B0F0"/>
                </a:solidFill>
                <a:hlinkClick r:id="rId5">
                  <a:extLst>
                    <a:ext uri="{A12FA001-AC4F-418D-AE19-62706E023703}">
                      <ahyp:hlinkClr xmlns:ahyp="http://schemas.microsoft.com/office/drawing/2018/hyperlinkcolor" val="tx"/>
                    </a:ext>
                  </a:extLst>
                </a:hlinkClick>
              </a:rPr>
              <a:t>Sustainable Hotels: Traveling While Respecting the Planet Is Possible</a:t>
            </a:r>
            <a:endParaRPr lang="en-US" sz="1600" dirty="0">
              <a:solidFill>
                <a:srgbClr val="00B0F0"/>
              </a:solidFill>
            </a:endParaRPr>
          </a:p>
          <a:p>
            <a:pPr marL="285750" indent="-285750">
              <a:buFont typeface="Arial" panose="020B0604020202020204" pitchFamily="34" charset="0"/>
              <a:buChar char="•"/>
            </a:pPr>
            <a:endParaRPr lang="en-US" sz="1600" dirty="0">
              <a:solidFill>
                <a:srgbClr val="00B0F0"/>
              </a:solidFill>
            </a:endParaRPr>
          </a:p>
          <a:p>
            <a:pPr marL="285750" indent="-285750">
              <a:buFont typeface="Arial" panose="020B0604020202020204" pitchFamily="34" charset="0"/>
              <a:buChar char="•"/>
            </a:pPr>
            <a:endParaRPr lang="en-IE" sz="1600" dirty="0">
              <a:solidFill>
                <a:srgbClr val="00B0F0"/>
              </a:solidFill>
            </a:endParaRPr>
          </a:p>
        </p:txBody>
      </p:sp>
      <p:pic>
        <p:nvPicPr>
          <p:cNvPr id="11" name="Picture 10">
            <a:extLst>
              <a:ext uri="{FF2B5EF4-FFF2-40B4-BE49-F238E27FC236}">
                <a16:creationId xmlns:a16="http://schemas.microsoft.com/office/drawing/2014/main" id="{37E19B8D-5E86-17E0-4DE9-83417036286E}"/>
              </a:ext>
            </a:extLst>
          </p:cNvPr>
          <p:cNvPicPr>
            <a:picLocks noChangeAspect="1"/>
          </p:cNvPicPr>
          <p:nvPr/>
        </p:nvPicPr>
        <p:blipFill>
          <a:blip r:embed="rId6"/>
          <a:stretch>
            <a:fillRect/>
          </a:stretch>
        </p:blipFill>
        <p:spPr>
          <a:xfrm>
            <a:off x="144950" y="5797769"/>
            <a:ext cx="850589" cy="846711"/>
          </a:xfrm>
          <a:prstGeom prst="rect">
            <a:avLst/>
          </a:prstGeom>
        </p:spPr>
      </p:pic>
      <p:sp>
        <p:nvSpPr>
          <p:cNvPr id="12" name="Text Placeholder 5">
            <a:extLst>
              <a:ext uri="{FF2B5EF4-FFF2-40B4-BE49-F238E27FC236}">
                <a16:creationId xmlns:a16="http://schemas.microsoft.com/office/drawing/2014/main" id="{C5C48542-508E-91BD-E074-3535B7BA496D}"/>
              </a:ext>
            </a:extLst>
          </p:cNvPr>
          <p:cNvSpPr>
            <a:spLocks noGrp="1"/>
          </p:cNvSpPr>
          <p:nvPr>
            <p:ph type="body" sz="quarter" idx="18"/>
          </p:nvPr>
        </p:nvSpPr>
        <p:spPr>
          <a:xfrm>
            <a:off x="588665" y="3309962"/>
            <a:ext cx="2877175" cy="1049221"/>
          </a:xfrm>
        </p:spPr>
        <p:txBody>
          <a:bodyPr/>
          <a:lstStyle/>
          <a:p>
            <a:pPr algn="ctr"/>
            <a:r>
              <a:rPr lang="en-IE" b="0" dirty="0"/>
              <a:t>Ensure Green &amp; Eco Measures</a:t>
            </a:r>
          </a:p>
          <a:p>
            <a:pPr algn="ctr"/>
            <a:endParaRPr lang="en-IE" b="0" dirty="0"/>
          </a:p>
        </p:txBody>
      </p:sp>
      <p:sp>
        <p:nvSpPr>
          <p:cNvPr id="4" name="Text Placeholder 7">
            <a:extLst>
              <a:ext uri="{FF2B5EF4-FFF2-40B4-BE49-F238E27FC236}">
                <a16:creationId xmlns:a16="http://schemas.microsoft.com/office/drawing/2014/main" id="{1325C449-D7BF-5A19-8172-56A6D9052168}"/>
              </a:ext>
            </a:extLst>
          </p:cNvPr>
          <p:cNvSpPr>
            <a:spLocks noGrp="1"/>
          </p:cNvSpPr>
          <p:nvPr>
            <p:ph type="body" sz="quarter" idx="19"/>
          </p:nvPr>
        </p:nvSpPr>
        <p:spPr>
          <a:xfrm>
            <a:off x="-10867" y="22154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1695764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CD2CE-D7FC-CFEC-2FB4-BB570087E700}"/>
            </a:ext>
          </a:extLst>
        </p:cNvPr>
        <p:cNvGrpSpPr/>
        <p:nvPr/>
      </p:nvGrpSpPr>
      <p:grpSpPr>
        <a:xfrm>
          <a:off x="0" y="0"/>
          <a:ext cx="0" cy="0"/>
          <a:chOff x="0" y="0"/>
          <a:chExt cx="0" cy="0"/>
        </a:xfrm>
      </p:grpSpPr>
      <p:pic>
        <p:nvPicPr>
          <p:cNvPr id="15" name="Picture Placeholder 14" descr="A house with a pool surrounded by trees&#10;&#10;AI-generated content may be incorrect.">
            <a:extLst>
              <a:ext uri="{FF2B5EF4-FFF2-40B4-BE49-F238E27FC236}">
                <a16:creationId xmlns:a16="http://schemas.microsoft.com/office/drawing/2014/main" id="{E39022F0-7C18-5F0C-D428-C9F3E277952F}"/>
              </a:ext>
            </a:extLst>
          </p:cNvPr>
          <p:cNvPicPr>
            <a:picLocks noGrp="1" noChangeAspect="1"/>
          </p:cNvPicPr>
          <p:nvPr>
            <p:ph type="pic" sz="quarter" idx="10"/>
          </p:nvPr>
        </p:nvPicPr>
        <p:blipFill>
          <a:blip r:embed="rId2"/>
          <a:srcRect t="6903" b="6903"/>
          <a:stretch>
            <a:fillRect/>
          </a:stretch>
        </p:blipFill>
        <p:spPr/>
      </p:pic>
      <p:sp>
        <p:nvSpPr>
          <p:cNvPr id="6" name="Text Placeholder 5">
            <a:extLst>
              <a:ext uri="{FF2B5EF4-FFF2-40B4-BE49-F238E27FC236}">
                <a16:creationId xmlns:a16="http://schemas.microsoft.com/office/drawing/2014/main" id="{F013B680-7A73-FB33-2BB5-F5690617C8A3}"/>
              </a:ext>
            </a:extLst>
          </p:cNvPr>
          <p:cNvSpPr>
            <a:spLocks noGrp="1"/>
          </p:cNvSpPr>
          <p:nvPr>
            <p:ph type="body" sz="quarter" idx="21"/>
          </p:nvPr>
        </p:nvSpPr>
        <p:spPr>
          <a:xfrm>
            <a:off x="4371975" y="196156"/>
            <a:ext cx="6867525" cy="3499183"/>
          </a:xfrm>
        </p:spPr>
        <p:txBody>
          <a:bodyPr/>
          <a:lstStyle/>
          <a:p>
            <a:pPr>
              <a:spcAft>
                <a:spcPts val="1200"/>
              </a:spcAft>
            </a:pPr>
            <a:r>
              <a:rPr lang="en-IE" sz="2800" b="1" dirty="0">
                <a:solidFill>
                  <a:srgbClr val="E96751"/>
                </a:solidFill>
              </a:rPr>
              <a:t>Wow Factor 1 </a:t>
            </a:r>
            <a:r>
              <a:rPr lang="en-IE" sz="2800" b="1" dirty="0">
                <a:solidFill>
                  <a:srgbClr val="3B7F81"/>
                </a:solidFill>
              </a:rPr>
              <a:t>– Going Green is a Major Shift.</a:t>
            </a:r>
          </a:p>
          <a:p>
            <a:pPr marL="342900" indent="-342900">
              <a:spcAft>
                <a:spcPts val="600"/>
              </a:spcAft>
              <a:buFont typeface="Wingdings" panose="05000000000000000000" pitchFamily="2" charset="2"/>
              <a:buChar char="v"/>
            </a:pPr>
            <a:endParaRPr lang="en-IE" sz="2400" dirty="0"/>
          </a:p>
          <a:p>
            <a:pPr marL="342900" indent="-342900">
              <a:spcAft>
                <a:spcPts val="600"/>
              </a:spcAft>
              <a:buFont typeface="Wingdings" panose="05000000000000000000" pitchFamily="2" charset="2"/>
              <a:buChar char="v"/>
            </a:pPr>
            <a:r>
              <a:rPr lang="en-IE" sz="2400" dirty="0"/>
              <a:t>Enhance and </a:t>
            </a:r>
            <a:r>
              <a:rPr lang="en-IE" sz="2400" b="1" dirty="0"/>
              <a:t>collaborate with your community </a:t>
            </a:r>
            <a:r>
              <a:rPr lang="en-IE" sz="2400" dirty="0"/>
              <a:t>by sourcing locally, partnering with local tour guides and wellness experts.</a:t>
            </a:r>
          </a:p>
          <a:p>
            <a:pPr marL="342900" indent="-342900">
              <a:spcAft>
                <a:spcPts val="600"/>
              </a:spcAft>
              <a:buFont typeface="Wingdings" panose="05000000000000000000" pitchFamily="2" charset="2"/>
              <a:buChar char="v"/>
            </a:pPr>
            <a:endParaRPr lang="en-IE" sz="2400" dirty="0"/>
          </a:p>
          <a:p>
            <a:pPr marL="342900" indent="-342900">
              <a:spcAft>
                <a:spcPts val="600"/>
              </a:spcAft>
              <a:buFont typeface="Wingdings" panose="05000000000000000000" pitchFamily="2" charset="2"/>
              <a:buChar char="v"/>
            </a:pPr>
            <a:r>
              <a:rPr lang="en-IE" sz="2400" dirty="0"/>
              <a:t>Adopting new </a:t>
            </a:r>
            <a:r>
              <a:rPr lang="en-IE" sz="2400" b="1" dirty="0"/>
              <a:t>technologies and innovations</a:t>
            </a:r>
            <a:r>
              <a:rPr lang="en-IE" sz="2400" dirty="0"/>
              <a:t>. Install smart thermostats or lighting, use QR codes for digital guides, and consider booking platforms and digital tools where possible.</a:t>
            </a:r>
          </a:p>
          <a:p>
            <a:pPr>
              <a:spcAft>
                <a:spcPts val="600"/>
              </a:spcAft>
            </a:pPr>
            <a:endParaRPr lang="en-IE" i="1" dirty="0">
              <a:solidFill>
                <a:srgbClr val="E96751"/>
              </a:solidFill>
            </a:endParaRPr>
          </a:p>
        </p:txBody>
      </p:sp>
      <p:sp>
        <p:nvSpPr>
          <p:cNvPr id="8" name="Text Placeholder 7">
            <a:extLst>
              <a:ext uri="{FF2B5EF4-FFF2-40B4-BE49-F238E27FC236}">
                <a16:creationId xmlns:a16="http://schemas.microsoft.com/office/drawing/2014/main" id="{44FB6854-F38B-CF66-7064-ADFE88C5A296}"/>
              </a:ext>
            </a:extLst>
          </p:cNvPr>
          <p:cNvSpPr>
            <a:spLocks noGrp="1"/>
          </p:cNvSpPr>
          <p:nvPr>
            <p:ph type="body" sz="quarter" idx="66"/>
          </p:nvPr>
        </p:nvSpPr>
        <p:spPr/>
        <p:txBody>
          <a:bodyPr/>
          <a:lstStyle/>
          <a:p>
            <a:endParaRPr lang="en-IE"/>
          </a:p>
        </p:txBody>
      </p:sp>
      <p:sp>
        <p:nvSpPr>
          <p:cNvPr id="5" name="Slide Number Placeholder 5">
            <a:extLst>
              <a:ext uri="{FF2B5EF4-FFF2-40B4-BE49-F238E27FC236}">
                <a16:creationId xmlns:a16="http://schemas.microsoft.com/office/drawing/2014/main" id="{2E64DE35-4D69-AF89-F811-F668E0090EB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26</a:t>
            </a:fld>
            <a:endParaRPr lang="fr-CA" dirty="0"/>
          </a:p>
        </p:txBody>
      </p:sp>
      <p:sp>
        <p:nvSpPr>
          <p:cNvPr id="7" name="Slide Number Placeholder 5">
            <a:extLst>
              <a:ext uri="{FF2B5EF4-FFF2-40B4-BE49-F238E27FC236}">
                <a16:creationId xmlns:a16="http://schemas.microsoft.com/office/drawing/2014/main" id="{0CCB7625-8EB1-F612-21D2-7D2B3A24090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26</a:t>
            </a:fld>
            <a:endParaRPr lang="fr-CA" dirty="0"/>
          </a:p>
        </p:txBody>
      </p:sp>
      <p:sp>
        <p:nvSpPr>
          <p:cNvPr id="9" name="Slide Number Placeholder 5">
            <a:extLst>
              <a:ext uri="{FF2B5EF4-FFF2-40B4-BE49-F238E27FC236}">
                <a16:creationId xmlns:a16="http://schemas.microsoft.com/office/drawing/2014/main" id="{7B91F701-D809-2B81-F9A1-F06C46E314F3}"/>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26</a:t>
            </a:fld>
            <a:endParaRPr lang="fr-CA" dirty="0"/>
          </a:p>
        </p:txBody>
      </p:sp>
      <p:sp>
        <p:nvSpPr>
          <p:cNvPr id="10" name="TextBox 9">
            <a:extLst>
              <a:ext uri="{FF2B5EF4-FFF2-40B4-BE49-F238E27FC236}">
                <a16:creationId xmlns:a16="http://schemas.microsoft.com/office/drawing/2014/main" id="{86659024-D319-512E-5793-949AF60233E0}"/>
              </a:ext>
            </a:extLst>
          </p:cNvPr>
          <p:cNvSpPr txBox="1"/>
          <p:nvPr/>
        </p:nvSpPr>
        <p:spPr>
          <a:xfrm>
            <a:off x="1015799" y="5852090"/>
            <a:ext cx="11031251" cy="1384995"/>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My Way Of Being One With Nature – Camping, Glamping Slovenia.</a:t>
            </a:r>
            <a:endParaRPr lang="en-US" sz="1600" dirty="0">
              <a:solidFill>
                <a:srgbClr val="00B0F0"/>
              </a:solidFill>
            </a:endParaRPr>
          </a:p>
          <a:p>
            <a:pPr marL="285750" indent="-285750">
              <a:buFont typeface="Arial" panose="020B0604020202020204" pitchFamily="34" charset="0"/>
              <a:buChar char="•"/>
            </a:pPr>
            <a:r>
              <a:rPr lang="en-US" sz="1600" dirty="0">
                <a:solidFill>
                  <a:srgbClr val="00B0F0"/>
                </a:solidFill>
                <a:hlinkClick r:id="rId5">
                  <a:extLst>
                    <a:ext uri="{A12FA001-AC4F-418D-AE19-62706E023703}">
                      <ahyp:hlinkClr xmlns:ahyp="http://schemas.microsoft.com/office/drawing/2018/hyperlinkcolor" val="tx"/>
                    </a:ext>
                  </a:extLst>
                </a:hlinkClick>
              </a:rPr>
              <a:t>Sustainable Hotels: Traveling While Respecting the Planet Is Possible</a:t>
            </a:r>
            <a:endParaRPr lang="en-US" sz="1600" dirty="0">
              <a:solidFill>
                <a:srgbClr val="00B0F0"/>
              </a:solidFill>
            </a:endParaRPr>
          </a:p>
          <a:p>
            <a:pPr marL="285750" indent="-285750">
              <a:buFont typeface="Arial" panose="020B0604020202020204" pitchFamily="34" charset="0"/>
              <a:buChar char="•"/>
            </a:pPr>
            <a:endParaRPr lang="en-US" sz="1600" dirty="0">
              <a:solidFill>
                <a:srgbClr val="00B0F0"/>
              </a:solidFill>
            </a:endParaRPr>
          </a:p>
          <a:p>
            <a:pPr marL="285750" indent="-285750">
              <a:buFont typeface="Arial" panose="020B0604020202020204" pitchFamily="34" charset="0"/>
              <a:buChar char="•"/>
            </a:pPr>
            <a:endParaRPr lang="en-IE" sz="1600" dirty="0">
              <a:solidFill>
                <a:srgbClr val="00B0F0"/>
              </a:solidFill>
            </a:endParaRPr>
          </a:p>
        </p:txBody>
      </p:sp>
      <p:pic>
        <p:nvPicPr>
          <p:cNvPr id="11" name="Picture 10">
            <a:extLst>
              <a:ext uri="{FF2B5EF4-FFF2-40B4-BE49-F238E27FC236}">
                <a16:creationId xmlns:a16="http://schemas.microsoft.com/office/drawing/2014/main" id="{3E31F5C3-AA9B-6AD6-FA7C-C24F1EEBC98F}"/>
              </a:ext>
            </a:extLst>
          </p:cNvPr>
          <p:cNvPicPr>
            <a:picLocks noChangeAspect="1"/>
          </p:cNvPicPr>
          <p:nvPr/>
        </p:nvPicPr>
        <p:blipFill>
          <a:blip r:embed="rId6"/>
          <a:stretch>
            <a:fillRect/>
          </a:stretch>
        </p:blipFill>
        <p:spPr>
          <a:xfrm>
            <a:off x="144950" y="5797769"/>
            <a:ext cx="850589" cy="846711"/>
          </a:xfrm>
          <a:prstGeom prst="rect">
            <a:avLst/>
          </a:prstGeom>
        </p:spPr>
      </p:pic>
      <p:sp>
        <p:nvSpPr>
          <p:cNvPr id="12" name="Text Placeholder 5">
            <a:extLst>
              <a:ext uri="{FF2B5EF4-FFF2-40B4-BE49-F238E27FC236}">
                <a16:creationId xmlns:a16="http://schemas.microsoft.com/office/drawing/2014/main" id="{CE8BC396-8483-5254-E37E-C7FC920117D9}"/>
              </a:ext>
            </a:extLst>
          </p:cNvPr>
          <p:cNvSpPr>
            <a:spLocks noGrp="1"/>
          </p:cNvSpPr>
          <p:nvPr>
            <p:ph type="body" sz="quarter" idx="18"/>
          </p:nvPr>
        </p:nvSpPr>
        <p:spPr>
          <a:xfrm>
            <a:off x="588665" y="3309962"/>
            <a:ext cx="2877175" cy="1049221"/>
          </a:xfrm>
        </p:spPr>
        <p:txBody>
          <a:bodyPr/>
          <a:lstStyle/>
          <a:p>
            <a:pPr algn="ctr"/>
            <a:r>
              <a:rPr lang="en-IE" b="0" dirty="0"/>
              <a:t>Ensure Green &amp; Eco Measures</a:t>
            </a:r>
          </a:p>
          <a:p>
            <a:pPr algn="ctr"/>
            <a:endParaRPr lang="en-IE" b="0" dirty="0"/>
          </a:p>
        </p:txBody>
      </p:sp>
      <p:sp>
        <p:nvSpPr>
          <p:cNvPr id="4" name="Text Placeholder 7">
            <a:extLst>
              <a:ext uri="{FF2B5EF4-FFF2-40B4-BE49-F238E27FC236}">
                <a16:creationId xmlns:a16="http://schemas.microsoft.com/office/drawing/2014/main" id="{47197692-CEF0-BF20-06CB-7DDF6724358F}"/>
              </a:ext>
            </a:extLst>
          </p:cNvPr>
          <p:cNvSpPr>
            <a:spLocks noGrp="1"/>
          </p:cNvSpPr>
          <p:nvPr>
            <p:ph type="body" sz="quarter" idx="19"/>
          </p:nvPr>
        </p:nvSpPr>
        <p:spPr>
          <a:xfrm>
            <a:off x="-10867" y="22154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1299076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7340E-4C55-4845-E0F5-338F85D7BA1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D097315-6A95-66A2-B8A9-6018B501BF29}"/>
              </a:ext>
            </a:extLst>
          </p:cNvPr>
          <p:cNvSpPr>
            <a:spLocks noGrp="1"/>
          </p:cNvSpPr>
          <p:nvPr>
            <p:ph type="body" sz="quarter" idx="16"/>
          </p:nvPr>
        </p:nvSpPr>
        <p:spPr>
          <a:xfrm>
            <a:off x="788656" y="218309"/>
            <a:ext cx="10936619" cy="803654"/>
          </a:xfrm>
        </p:spPr>
        <p:txBody>
          <a:bodyPr/>
          <a:lstStyle/>
          <a:p>
            <a:pPr fontAlgn="base"/>
            <a:r>
              <a:rPr lang="en-US" dirty="0">
                <a:solidFill>
                  <a:srgbClr val="E96751"/>
                </a:solidFill>
              </a:rPr>
              <a:t>“Wow Factor 1 </a:t>
            </a:r>
            <a:r>
              <a:rPr lang="en-US" dirty="0"/>
              <a:t>– Going Green – Building &amp; Materials” </a:t>
            </a:r>
            <a:r>
              <a:rPr lang="en-US" sz="2200" b="0" dirty="0">
                <a:solidFill>
                  <a:srgbClr val="494949"/>
                </a:solidFill>
              </a:rPr>
              <a:t>with estimated costs where applicable and financial notes to support informed budgeting for your Epic Stay.</a:t>
            </a:r>
            <a:endParaRPr lang="en-IE" sz="2200" b="0" dirty="0">
              <a:solidFill>
                <a:srgbClr val="494949"/>
              </a:solidFill>
            </a:endParaRPr>
          </a:p>
        </p:txBody>
      </p:sp>
      <p:graphicFrame>
        <p:nvGraphicFramePr>
          <p:cNvPr id="2" name="Table 1">
            <a:extLst>
              <a:ext uri="{FF2B5EF4-FFF2-40B4-BE49-F238E27FC236}">
                <a16:creationId xmlns:a16="http://schemas.microsoft.com/office/drawing/2014/main" id="{E0DAAFE0-9895-44B8-D7BF-734C87D1D56B}"/>
              </a:ext>
            </a:extLst>
          </p:cNvPr>
          <p:cNvGraphicFramePr>
            <a:graphicFrameLocks noGrp="1"/>
          </p:cNvGraphicFramePr>
          <p:nvPr>
            <p:extLst>
              <p:ext uri="{D42A27DB-BD31-4B8C-83A1-F6EECF244321}">
                <p14:modId xmlns:p14="http://schemas.microsoft.com/office/powerpoint/2010/main" val="329804961"/>
              </p:ext>
            </p:extLst>
          </p:nvPr>
        </p:nvGraphicFramePr>
        <p:xfrm>
          <a:off x="257175" y="1221437"/>
          <a:ext cx="11544300" cy="4466340"/>
        </p:xfrm>
        <a:graphic>
          <a:graphicData uri="http://schemas.openxmlformats.org/drawingml/2006/table">
            <a:tbl>
              <a:tblPr/>
              <a:tblGrid>
                <a:gridCol w="3152061">
                  <a:extLst>
                    <a:ext uri="{9D8B030D-6E8A-4147-A177-3AD203B41FA5}">
                      <a16:colId xmlns:a16="http://schemas.microsoft.com/office/drawing/2014/main" val="3204222827"/>
                    </a:ext>
                  </a:extLst>
                </a:gridCol>
                <a:gridCol w="3703921">
                  <a:extLst>
                    <a:ext uri="{9D8B030D-6E8A-4147-A177-3AD203B41FA5}">
                      <a16:colId xmlns:a16="http://schemas.microsoft.com/office/drawing/2014/main" val="1677563351"/>
                    </a:ext>
                  </a:extLst>
                </a:gridCol>
                <a:gridCol w="4688318">
                  <a:extLst>
                    <a:ext uri="{9D8B030D-6E8A-4147-A177-3AD203B41FA5}">
                      <a16:colId xmlns:a16="http://schemas.microsoft.com/office/drawing/2014/main" val="3101999487"/>
                    </a:ext>
                  </a:extLst>
                </a:gridCol>
              </a:tblGrid>
              <a:tr h="134925">
                <a:tc>
                  <a:txBody>
                    <a:bodyPr/>
                    <a:lstStyle/>
                    <a:p>
                      <a:pPr algn="ctr"/>
                      <a:r>
                        <a:rPr lang="en-IE" sz="2200" b="1" dirty="0">
                          <a:solidFill>
                            <a:schemeClr val="bg1"/>
                          </a:solidFill>
                        </a:rPr>
                        <a:t>Sustainability Action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Estimated Cost Range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Financial Benefits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539701">
                <a:tc>
                  <a:txBody>
                    <a:bodyPr/>
                    <a:lstStyle/>
                    <a:p>
                      <a:r>
                        <a:rPr lang="en-US" sz="2000" b="1" dirty="0">
                          <a:solidFill>
                            <a:schemeClr val="bg1"/>
                          </a:solidFill>
                        </a:rPr>
                        <a:t>Build in harmony with nature</a:t>
                      </a:r>
                      <a:endParaRPr lang="en-US"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b="1" dirty="0">
                          <a:solidFill>
                            <a:srgbClr val="494949"/>
                          </a:solidFill>
                        </a:rPr>
                        <a:t>+10–20% </a:t>
                      </a:r>
                      <a:r>
                        <a:rPr lang="en-US" sz="2000" dirty="0">
                          <a:solidFill>
                            <a:srgbClr val="494949"/>
                          </a:solidFill>
                        </a:rPr>
                        <a:t>over standard builds (site-sensitive design, minimal excavation)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Use local architects familiar with terrain and permits to reduce redesign costs. Long-term value through visual appeal and lower landscaping needs.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8777547"/>
                  </a:ext>
                </a:extLst>
              </a:tr>
              <a:tr h="438507">
                <a:tc>
                  <a:txBody>
                    <a:bodyPr/>
                    <a:lstStyle/>
                    <a:p>
                      <a:r>
                        <a:rPr lang="en-US" sz="2000" b="1" dirty="0">
                          <a:solidFill>
                            <a:schemeClr val="bg1"/>
                          </a:solidFill>
                        </a:rPr>
                        <a:t>Use local materials</a:t>
                      </a:r>
                      <a:r>
                        <a:rPr lang="en-US" sz="2000" dirty="0">
                          <a:solidFill>
                            <a:schemeClr val="bg1"/>
                          </a:solidFill>
                        </a:rPr>
                        <a:t> (e.g. native timber, wool insulation)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Timber cladding </a:t>
                      </a:r>
                      <a:r>
                        <a:rPr lang="en-IE" sz="2000" b="1" dirty="0">
                          <a:solidFill>
                            <a:srgbClr val="494949"/>
                          </a:solidFill>
                        </a:rPr>
                        <a:t>€60–€90/m², </a:t>
                      </a:r>
                      <a:r>
                        <a:rPr lang="en-IE" sz="2000" dirty="0">
                          <a:solidFill>
                            <a:srgbClr val="494949"/>
                          </a:solidFill>
                        </a:rPr>
                        <a:t>sheep’s wool insulation </a:t>
                      </a:r>
                      <a:r>
                        <a:rPr lang="en-IE" sz="2000" b="1" dirty="0">
                          <a:solidFill>
                            <a:srgbClr val="494949"/>
                          </a:solidFill>
                        </a:rPr>
                        <a:t>€20–€30/m²</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Reduces transport costs and emissions. Local supplier partnerships may offer discounts or cross-promotion opportunities.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3772895"/>
                  </a:ext>
                </a:extLst>
              </a:tr>
              <a:tr h="438507">
                <a:tc>
                  <a:txBody>
                    <a:bodyPr/>
                    <a:lstStyle/>
                    <a:p>
                      <a:r>
                        <a:rPr lang="en-US" sz="2000" b="1" dirty="0">
                          <a:solidFill>
                            <a:schemeClr val="bg1"/>
                          </a:solidFill>
                        </a:rPr>
                        <a:t>Use low-carbon materials</a:t>
                      </a:r>
                      <a:r>
                        <a:rPr lang="en-US" sz="2000" dirty="0">
                          <a:solidFill>
                            <a:schemeClr val="bg1"/>
                          </a:solidFill>
                        </a:rPr>
                        <a:t> (avoid steel/concrete)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Timber-frame structure: </a:t>
                      </a:r>
                      <a:r>
                        <a:rPr lang="en-IE" sz="2000" b="1" dirty="0">
                          <a:solidFill>
                            <a:srgbClr val="494949"/>
                          </a:solidFill>
                        </a:rPr>
                        <a:t>€900–€1,400/m²; CLT: €1,200–€1,800/m²</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May cost slightly more upfront but often speeds up construction. Eligible for green building grants (e.g. LEADER).</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3166128"/>
                  </a:ext>
                </a:extLst>
              </a:tr>
              <a:tr h="337313">
                <a:tc>
                  <a:txBody>
                    <a:bodyPr/>
                    <a:lstStyle/>
                    <a:p>
                      <a:r>
                        <a:rPr lang="en-US" sz="2000" b="1" dirty="0">
                          <a:solidFill>
                            <a:schemeClr val="bg1"/>
                          </a:solidFill>
                        </a:rPr>
                        <a:t>Design spaces that benefit nature</a:t>
                      </a:r>
                      <a:r>
                        <a:rPr lang="en-US" sz="2000" dirty="0">
                          <a:solidFill>
                            <a:schemeClr val="bg1"/>
                          </a:solidFill>
                        </a:rPr>
                        <a:t> (removable foundations, wildlife buffers)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494949"/>
                          </a:solidFill>
                        </a:rPr>
                        <a:t>Removable foundations (e.g. screw piles): </a:t>
                      </a:r>
                      <a:r>
                        <a:rPr lang="en-US" sz="2000" b="1" dirty="0">
                          <a:solidFill>
                            <a:srgbClr val="494949"/>
                          </a:solidFill>
                        </a:rPr>
                        <a:t>€1,500–€3,000/unit</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Lower environmental disruption and planning resistance. Reduces decommissioning costs in future.</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866807"/>
                  </a:ext>
                </a:extLst>
              </a:tr>
            </a:tbl>
          </a:graphicData>
        </a:graphic>
      </p:graphicFrame>
    </p:spTree>
    <p:extLst>
      <p:ext uri="{BB962C8B-B14F-4D97-AF65-F5344CB8AC3E}">
        <p14:creationId xmlns:p14="http://schemas.microsoft.com/office/powerpoint/2010/main" val="17466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F56C3-D8C9-8BA2-CE7B-41EDFFD2A370}"/>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5D27A56-8635-DA67-0957-BAB38E5BCB46}"/>
              </a:ext>
            </a:extLst>
          </p:cNvPr>
          <p:cNvGraphicFramePr>
            <a:graphicFrameLocks noGrp="1"/>
          </p:cNvGraphicFramePr>
          <p:nvPr>
            <p:extLst>
              <p:ext uri="{D42A27DB-BD31-4B8C-83A1-F6EECF244321}">
                <p14:modId xmlns:p14="http://schemas.microsoft.com/office/powerpoint/2010/main" val="163468411"/>
              </p:ext>
            </p:extLst>
          </p:nvPr>
        </p:nvGraphicFramePr>
        <p:xfrm>
          <a:off x="266701" y="478487"/>
          <a:ext cx="11591924" cy="5753004"/>
        </p:xfrm>
        <a:graphic>
          <a:graphicData uri="http://schemas.openxmlformats.org/drawingml/2006/table">
            <a:tbl>
              <a:tblPr/>
              <a:tblGrid>
                <a:gridCol w="3165064">
                  <a:extLst>
                    <a:ext uri="{9D8B030D-6E8A-4147-A177-3AD203B41FA5}">
                      <a16:colId xmlns:a16="http://schemas.microsoft.com/office/drawing/2014/main" val="3204222827"/>
                    </a:ext>
                  </a:extLst>
                </a:gridCol>
                <a:gridCol w="3719201">
                  <a:extLst>
                    <a:ext uri="{9D8B030D-6E8A-4147-A177-3AD203B41FA5}">
                      <a16:colId xmlns:a16="http://schemas.microsoft.com/office/drawing/2014/main" val="1677563351"/>
                    </a:ext>
                  </a:extLst>
                </a:gridCol>
                <a:gridCol w="4707659">
                  <a:extLst>
                    <a:ext uri="{9D8B030D-6E8A-4147-A177-3AD203B41FA5}">
                      <a16:colId xmlns:a16="http://schemas.microsoft.com/office/drawing/2014/main" val="3101999487"/>
                    </a:ext>
                  </a:extLst>
                </a:gridCol>
              </a:tblGrid>
              <a:tr h="134925">
                <a:tc>
                  <a:txBody>
                    <a:bodyPr/>
                    <a:lstStyle/>
                    <a:p>
                      <a:pPr algn="ctr"/>
                      <a:r>
                        <a:rPr lang="en-IE" sz="2200" b="1" dirty="0">
                          <a:solidFill>
                            <a:schemeClr val="bg1"/>
                          </a:solidFill>
                        </a:rPr>
                        <a:t>Sustainability Action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Estimated Cost Range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Financial Benefits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438507">
                <a:tc>
                  <a:txBody>
                    <a:bodyPr/>
                    <a:lstStyle/>
                    <a:p>
                      <a:r>
                        <a:rPr lang="en-IE" sz="2000" b="1" dirty="0">
                          <a:solidFill>
                            <a:schemeClr val="bg1"/>
                          </a:solidFill>
                        </a:rPr>
                        <a:t>Enhance landscape features</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494949"/>
                          </a:solidFill>
                        </a:rPr>
                        <a:t>Landscaping/nature trail: </a:t>
                      </a:r>
                      <a:r>
                        <a:rPr lang="en-US" sz="2000" b="1" dirty="0">
                          <a:solidFill>
                            <a:srgbClr val="494949"/>
                          </a:solidFill>
                        </a:rPr>
                        <a:t>€2,000–€10,000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Use existing trees, boulders, or terrain for ‘free’ visual assets. Increases guest satisfaction and shareability.</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29657"/>
                  </a:ext>
                </a:extLst>
              </a:tr>
              <a:tr h="337313">
                <a:tc>
                  <a:txBody>
                    <a:bodyPr/>
                    <a:lstStyle/>
                    <a:p>
                      <a:r>
                        <a:rPr lang="en-IE" sz="2000" b="1" dirty="0">
                          <a:solidFill>
                            <a:schemeClr val="bg1"/>
                          </a:solidFill>
                        </a:rPr>
                        <a:t>Inclusive design for diverse users</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Accessibility adaptations: </a:t>
                      </a:r>
                      <a:r>
                        <a:rPr lang="en-IE" sz="2000" b="1" dirty="0">
                          <a:solidFill>
                            <a:srgbClr val="494949"/>
                          </a:solidFill>
                        </a:rPr>
                        <a:t>€1,000–€5,000/unit</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Eligible for funding or tax deductions in many EU countries. Broadens market appeal.</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6770735"/>
                  </a:ext>
                </a:extLst>
              </a:tr>
              <a:tr h="337313">
                <a:tc>
                  <a:txBody>
                    <a:bodyPr/>
                    <a:lstStyle/>
                    <a:p>
                      <a:r>
                        <a:rPr lang="en-US" sz="2000" b="1" dirty="0" err="1">
                          <a:solidFill>
                            <a:schemeClr val="bg1"/>
                          </a:solidFill>
                        </a:rPr>
                        <a:t>Minimise</a:t>
                      </a:r>
                      <a:r>
                        <a:rPr lang="en-US" sz="2000" b="1" dirty="0">
                          <a:solidFill>
                            <a:schemeClr val="bg1"/>
                          </a:solidFill>
                        </a:rPr>
                        <a:t> energy use; use renewables</a:t>
                      </a:r>
                      <a:endParaRPr lang="en-US"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E96751"/>
                          </a:solidFill>
                          <a:hlinkClick r:id="rId2">
                            <a:extLst>
                              <a:ext uri="{A12FA001-AC4F-418D-AE19-62706E023703}">
                                <ahyp:hlinkClr xmlns:ahyp="http://schemas.microsoft.com/office/drawing/2018/hyperlinkcolor" val="tx"/>
                              </a:ext>
                            </a:extLst>
                          </a:hlinkClick>
                        </a:rPr>
                        <a:t>Solar panels costs involved</a:t>
                      </a:r>
                      <a:r>
                        <a:rPr lang="en-US" sz="2000" dirty="0">
                          <a:solidFill>
                            <a:srgbClr val="494949"/>
                          </a:solidFill>
                        </a:rPr>
                        <a:t>: </a:t>
                      </a:r>
                      <a:r>
                        <a:rPr lang="en-US" sz="2000" b="1" dirty="0">
                          <a:solidFill>
                            <a:srgbClr val="494949"/>
                          </a:solidFill>
                        </a:rPr>
                        <a:t>€10,000–€30,000</a:t>
                      </a:r>
                      <a:r>
                        <a:rPr lang="en-US" sz="2000" dirty="0">
                          <a:solidFill>
                            <a:srgbClr val="494949"/>
                          </a:solidFill>
                        </a:rPr>
                        <a:t>; water harvesting: </a:t>
                      </a:r>
                      <a:r>
                        <a:rPr lang="en-US" sz="2000" b="1" dirty="0">
                          <a:solidFill>
                            <a:srgbClr val="494949"/>
                          </a:solidFill>
                        </a:rPr>
                        <a:t>€2,000–€6,000</a:t>
                      </a:r>
                      <a:r>
                        <a:rPr lang="en-US" sz="2000" dirty="0">
                          <a:solidFill>
                            <a:srgbClr val="494949"/>
                          </a:solidFill>
                        </a:rPr>
                        <a:t>, depends on size and complexity.</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Saves </a:t>
                      </a:r>
                      <a:r>
                        <a:rPr lang="en-US" sz="2000" b="1" dirty="0">
                          <a:solidFill>
                            <a:srgbClr val="494949"/>
                          </a:solidFill>
                        </a:rPr>
                        <a:t>€1,000–€3,000/yr </a:t>
                      </a:r>
                      <a:r>
                        <a:rPr lang="en-US" sz="2000" dirty="0">
                          <a:solidFill>
                            <a:srgbClr val="494949"/>
                          </a:solidFill>
                        </a:rPr>
                        <a:t>on energy bills. Look for SEAI (Ireland) or national energy grants.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72359731"/>
                  </a:ext>
                </a:extLst>
              </a:tr>
              <a:tr h="337313">
                <a:tc>
                  <a:txBody>
                    <a:bodyPr/>
                    <a:lstStyle/>
                    <a:p>
                      <a:r>
                        <a:rPr lang="en-IE" sz="2000" b="1" dirty="0">
                          <a:solidFill>
                            <a:schemeClr val="bg1"/>
                          </a:solidFill>
                        </a:rPr>
                        <a:t>Ecological waste systems</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E96751"/>
                          </a:solidFill>
                          <a:hlinkClick r:id="rId3">
                            <a:extLst>
                              <a:ext uri="{A12FA001-AC4F-418D-AE19-62706E023703}">
                                <ahyp:hlinkClr xmlns:ahyp="http://schemas.microsoft.com/office/drawing/2018/hyperlinkcolor" val="tx"/>
                              </a:ext>
                            </a:extLst>
                          </a:hlinkClick>
                        </a:rPr>
                        <a:t>Compost toilet costs</a:t>
                      </a:r>
                      <a:r>
                        <a:rPr lang="en-US" sz="2000" dirty="0">
                          <a:solidFill>
                            <a:srgbClr val="494949"/>
                          </a:solidFill>
                        </a:rPr>
                        <a:t>: </a:t>
                      </a:r>
                      <a:r>
                        <a:rPr lang="en-US" sz="2000" b="1" dirty="0">
                          <a:solidFill>
                            <a:srgbClr val="494949"/>
                          </a:solidFill>
                        </a:rPr>
                        <a:t>€250–€2,000 </a:t>
                      </a:r>
                      <a:r>
                        <a:rPr lang="en-US" sz="2000" dirty="0">
                          <a:solidFill>
                            <a:srgbClr val="494949"/>
                          </a:solidFill>
                        </a:rPr>
                        <a:t>depending on the model; bio-treatment plant: </a:t>
                      </a:r>
                      <a:r>
                        <a:rPr lang="en-US" sz="2000" b="1" dirty="0">
                          <a:solidFill>
                            <a:srgbClr val="494949"/>
                          </a:solidFill>
                        </a:rPr>
                        <a:t>€4,000–€10,000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Avoids costly mains connection in rural sites. Can simplify planning in off-grid zones. </a:t>
                      </a:r>
                      <a:r>
                        <a:rPr lang="en-US" sz="2000" dirty="0">
                          <a:solidFill>
                            <a:srgbClr val="E96751"/>
                          </a:solidFill>
                          <a:hlinkClick r:id="rId4">
                            <a:extLst>
                              <a:ext uri="{A12FA001-AC4F-418D-AE19-62706E023703}">
                                <ahyp:hlinkClr xmlns:ahyp="http://schemas.microsoft.com/office/drawing/2018/hyperlinkcolor" val="tx"/>
                              </a:ext>
                            </a:extLst>
                          </a:hlinkClick>
                        </a:rPr>
                        <a:t>Advantages of having compostable toilets.</a:t>
                      </a:r>
                      <a:endParaRPr lang="en-US" sz="2000" dirty="0">
                        <a:solidFill>
                          <a:srgbClr val="E9675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6585778"/>
                  </a:ext>
                </a:extLst>
              </a:tr>
              <a:tr h="337313">
                <a:tc>
                  <a:txBody>
                    <a:bodyPr/>
                    <a:lstStyle/>
                    <a:p>
                      <a:r>
                        <a:rPr lang="en-US" sz="2000" b="1" dirty="0">
                          <a:solidFill>
                            <a:schemeClr val="bg1"/>
                          </a:solidFill>
                        </a:rPr>
                        <a:t>Empower visitors to choose sustainably</a:t>
                      </a:r>
                      <a:r>
                        <a:rPr lang="en-US" sz="2000" dirty="0">
                          <a:solidFill>
                            <a:schemeClr val="bg1"/>
                          </a:solidFill>
                        </a:rPr>
                        <a:t> (signage, info packs, recycling)</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b="1" dirty="0">
                          <a:solidFill>
                            <a:srgbClr val="494949"/>
                          </a:solidFill>
                        </a:rPr>
                        <a:t>€300–€1,000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Enhances guest satisfaction and supports your eco-branding. Can increase online ratings.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8652769"/>
                  </a:ext>
                </a:extLst>
              </a:tr>
              <a:tr h="337313">
                <a:tc>
                  <a:txBody>
                    <a:bodyPr/>
                    <a:lstStyle/>
                    <a:p>
                      <a:r>
                        <a:rPr lang="en-IE" sz="2000" b="1" dirty="0">
                          <a:solidFill>
                            <a:schemeClr val="bg1"/>
                          </a:solidFill>
                        </a:rPr>
                        <a:t>Collaborate with local community</a:t>
                      </a:r>
                      <a:endParaRPr lang="en-IE" sz="2000" dirty="0">
                        <a:solidFill>
                          <a:schemeClr val="bg1"/>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a:solidFill>
                            <a:srgbClr val="494949"/>
                          </a:solidFill>
                        </a:rPr>
                        <a:t>Annual engagement budget: </a:t>
                      </a:r>
                      <a:r>
                        <a:rPr lang="en-US" sz="2000" b="1" dirty="0">
                          <a:solidFill>
                            <a:srgbClr val="494949"/>
                          </a:solidFill>
                        </a:rPr>
                        <a:t>€500–€2,000</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Reduces community resistance to planning and builds local supply chain loyalty.</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6919745"/>
                  </a:ext>
                </a:extLst>
              </a:tr>
            </a:tbl>
          </a:graphicData>
        </a:graphic>
      </p:graphicFrame>
    </p:spTree>
    <p:extLst>
      <p:ext uri="{BB962C8B-B14F-4D97-AF65-F5344CB8AC3E}">
        <p14:creationId xmlns:p14="http://schemas.microsoft.com/office/powerpoint/2010/main" val="1595114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D8A2-62E5-A282-3991-913BB42C76D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B32D272-CFBB-6E73-C9E9-16614ACAD927}"/>
              </a:ext>
            </a:extLst>
          </p:cNvPr>
          <p:cNvGraphicFramePr>
            <a:graphicFrameLocks noGrp="1"/>
          </p:cNvGraphicFramePr>
          <p:nvPr>
            <p:extLst>
              <p:ext uri="{D42A27DB-BD31-4B8C-83A1-F6EECF244321}">
                <p14:modId xmlns:p14="http://schemas.microsoft.com/office/powerpoint/2010/main" val="4191440816"/>
              </p:ext>
            </p:extLst>
          </p:nvPr>
        </p:nvGraphicFramePr>
        <p:xfrm>
          <a:off x="300038" y="283056"/>
          <a:ext cx="11591924" cy="3145944"/>
        </p:xfrm>
        <a:graphic>
          <a:graphicData uri="http://schemas.openxmlformats.org/drawingml/2006/table">
            <a:tbl>
              <a:tblPr/>
              <a:tblGrid>
                <a:gridCol w="2738437">
                  <a:extLst>
                    <a:ext uri="{9D8B030D-6E8A-4147-A177-3AD203B41FA5}">
                      <a16:colId xmlns:a16="http://schemas.microsoft.com/office/drawing/2014/main" val="3204222827"/>
                    </a:ext>
                  </a:extLst>
                </a:gridCol>
                <a:gridCol w="3652837">
                  <a:extLst>
                    <a:ext uri="{9D8B030D-6E8A-4147-A177-3AD203B41FA5}">
                      <a16:colId xmlns:a16="http://schemas.microsoft.com/office/drawing/2014/main" val="1677563351"/>
                    </a:ext>
                  </a:extLst>
                </a:gridCol>
                <a:gridCol w="5200650">
                  <a:extLst>
                    <a:ext uri="{9D8B030D-6E8A-4147-A177-3AD203B41FA5}">
                      <a16:colId xmlns:a16="http://schemas.microsoft.com/office/drawing/2014/main" val="3101999487"/>
                    </a:ext>
                  </a:extLst>
                </a:gridCol>
              </a:tblGrid>
              <a:tr h="134925">
                <a:tc>
                  <a:txBody>
                    <a:bodyPr/>
                    <a:lstStyle/>
                    <a:p>
                      <a:pPr algn="ctr"/>
                      <a:r>
                        <a:rPr lang="en-IE" sz="2200" b="1" dirty="0">
                          <a:solidFill>
                            <a:schemeClr val="bg1"/>
                          </a:solidFill>
                        </a:rPr>
                        <a:t>Sustainability Action</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Estimated Cost Range (€)</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200" b="1" dirty="0">
                          <a:solidFill>
                            <a:schemeClr val="bg1"/>
                          </a:solidFill>
                        </a:rPr>
                        <a:t>Financial Benefits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3720209759"/>
                  </a:ext>
                </a:extLst>
              </a:tr>
              <a:tr h="337313">
                <a:tc>
                  <a:txBody>
                    <a:bodyPr/>
                    <a:lstStyle/>
                    <a:p>
                      <a:r>
                        <a:rPr lang="en-US" sz="2000" b="1" dirty="0">
                          <a:solidFill>
                            <a:schemeClr val="bg1"/>
                          </a:solidFill>
                        </a:rPr>
                        <a:t>Adopt new tech &amp; innovation</a:t>
                      </a:r>
                      <a:r>
                        <a:rPr lang="en-US" sz="2000" dirty="0">
                          <a:solidFill>
                            <a:schemeClr val="bg1"/>
                          </a:solidFill>
                        </a:rPr>
                        <a:t> (smart lighting, digital keys, off-grid systems)</a:t>
                      </a: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342900" indent="-342900">
                        <a:buFont typeface="Arial" panose="020B0604020202020204" pitchFamily="34" charset="0"/>
                        <a:buChar char="•"/>
                      </a:pPr>
                      <a:r>
                        <a:rPr lang="en-US" sz="2000" dirty="0">
                          <a:solidFill>
                            <a:srgbClr val="494949"/>
                          </a:solidFill>
                        </a:rPr>
                        <a:t>For smart tech €2,000–€10,000 depending on scale.</a:t>
                      </a:r>
                    </a:p>
                    <a:p>
                      <a:pPr marL="342900" indent="-342900">
                        <a:buFont typeface="Arial" panose="020B0604020202020204" pitchFamily="34" charset="0"/>
                        <a:buChar char="•"/>
                      </a:pPr>
                      <a:r>
                        <a:rPr lang="en-IE" sz="2000" dirty="0">
                          <a:solidFill>
                            <a:srgbClr val="E96751"/>
                          </a:solidFill>
                          <a:hlinkClick r:id="rId2">
                            <a:extLst>
                              <a:ext uri="{A12FA001-AC4F-418D-AE19-62706E023703}">
                                <ahyp:hlinkClr xmlns:ahyp="http://schemas.microsoft.com/office/drawing/2018/hyperlinkcolor" val="tx"/>
                              </a:ext>
                            </a:extLst>
                          </a:hlinkClick>
                        </a:rPr>
                        <a:t>Smart thermostats </a:t>
                      </a:r>
                      <a:r>
                        <a:rPr lang="en-IE" sz="2000" dirty="0">
                          <a:solidFill>
                            <a:srgbClr val="494949"/>
                          </a:solidFill>
                        </a:rPr>
                        <a:t>€120–€200 or lighting €200–€800 per unit</a:t>
                      </a:r>
                    </a:p>
                    <a:p>
                      <a:pPr marL="342900" indent="-342900">
                        <a:buFont typeface="Arial" panose="020B0604020202020204" pitchFamily="34" charset="0"/>
                        <a:buChar char="•"/>
                      </a:pPr>
                      <a:r>
                        <a:rPr lang="en-IE" sz="2000" dirty="0">
                          <a:solidFill>
                            <a:srgbClr val="494949"/>
                          </a:solidFill>
                        </a:rPr>
                        <a:t>QR codes set up for digital guides approx. €50–€150 setup</a:t>
                      </a:r>
                    </a:p>
                    <a:p>
                      <a:pPr marL="342900" indent="-342900">
                        <a:buFont typeface="Arial" panose="020B0604020202020204" pitchFamily="34" charset="0"/>
                        <a:buChar char="•"/>
                      </a:pPr>
                      <a:r>
                        <a:rPr lang="en-IE" sz="2000" dirty="0">
                          <a:solidFill>
                            <a:srgbClr val="494949"/>
                          </a:solidFill>
                        </a:rPr>
                        <a:t>Booking platform fees only</a:t>
                      </a:r>
                      <a:endParaRPr lang="en-US" sz="2000" dirty="0">
                        <a:solidFill>
                          <a:srgbClr val="494949"/>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dirty="0">
                          <a:solidFill>
                            <a:srgbClr val="494949"/>
                          </a:solidFill>
                        </a:rPr>
                        <a:t>Increases energy efficiency and guest convenience. </a:t>
                      </a:r>
                    </a:p>
                    <a:p>
                      <a:pPr marL="342900" indent="-342900">
                        <a:buFont typeface="Arial" panose="020B0604020202020204" pitchFamily="34" charset="0"/>
                        <a:buChar char="•"/>
                      </a:pPr>
                      <a:r>
                        <a:rPr lang="en-IE" sz="2000" dirty="0">
                          <a:solidFill>
                            <a:srgbClr val="494949"/>
                          </a:solidFill>
                        </a:rPr>
                        <a:t>Smart thermostats or lighting r</a:t>
                      </a:r>
                      <a:r>
                        <a:rPr lang="en-US" sz="2000" dirty="0">
                          <a:solidFill>
                            <a:srgbClr val="494949"/>
                          </a:solidFill>
                        </a:rPr>
                        <a:t>educe energy bills (up to 20%) while enhancing comfort and control. See how they </a:t>
                      </a:r>
                      <a:r>
                        <a:rPr lang="en-US" sz="2000" dirty="0">
                          <a:solidFill>
                            <a:srgbClr val="E96751"/>
                          </a:solidFill>
                          <a:hlinkClick r:id="rId3">
                            <a:extLst>
                              <a:ext uri="{A12FA001-AC4F-418D-AE19-62706E023703}">
                                <ahyp:hlinkClr xmlns:ahyp="http://schemas.microsoft.com/office/drawing/2018/hyperlinkcolor" val="tx"/>
                              </a:ext>
                            </a:extLst>
                          </a:hlinkClick>
                        </a:rPr>
                        <a:t>boost energy efficiency</a:t>
                      </a:r>
                      <a:r>
                        <a:rPr lang="en-US" sz="2000" dirty="0">
                          <a:solidFill>
                            <a:srgbClr val="494949"/>
                          </a:solidFill>
                        </a:rPr>
                        <a:t>.</a:t>
                      </a:r>
                    </a:p>
                    <a:p>
                      <a:pPr marL="342900" indent="-342900">
                        <a:buFont typeface="Arial" panose="020B0604020202020204" pitchFamily="34" charset="0"/>
                        <a:buChar char="•"/>
                      </a:pPr>
                      <a:r>
                        <a:rPr lang="en-US" sz="2000" dirty="0">
                          <a:solidFill>
                            <a:srgbClr val="494949"/>
                          </a:solidFill>
                        </a:rPr>
                        <a:t>QR Codes </a:t>
                      </a:r>
                      <a:r>
                        <a:rPr lang="en-IE" sz="2000" dirty="0">
                          <a:solidFill>
                            <a:srgbClr val="494949"/>
                          </a:solidFill>
                        </a:rPr>
                        <a:t>cut paper waste and printing costs.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2000" dirty="0">
                          <a:solidFill>
                            <a:srgbClr val="494949"/>
                          </a:solidFill>
                        </a:rPr>
                        <a:t>Ethical booking platform that offsets carbon emissions, help you stand out and attract ethical travellers willing to pay for ‘green’</a:t>
                      </a:r>
                      <a:endParaRPr lang="en-US" sz="2000" dirty="0">
                        <a:solidFill>
                          <a:srgbClr val="494949"/>
                        </a:solidFill>
                      </a:endParaRPr>
                    </a:p>
                  </a:txBody>
                  <a:tcPr marL="33731" marR="33731" marT="16866" marB="1686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9047470"/>
                  </a:ext>
                </a:extLst>
              </a:tr>
            </a:tbl>
          </a:graphicData>
        </a:graphic>
      </p:graphicFrame>
      <p:sp>
        <p:nvSpPr>
          <p:cNvPr id="4" name="TextBox 3">
            <a:extLst>
              <a:ext uri="{FF2B5EF4-FFF2-40B4-BE49-F238E27FC236}">
                <a16:creationId xmlns:a16="http://schemas.microsoft.com/office/drawing/2014/main" id="{34FB7956-FCB2-34A9-D3CB-D113ABF171CB}"/>
              </a:ext>
            </a:extLst>
          </p:cNvPr>
          <p:cNvSpPr txBox="1"/>
          <p:nvPr/>
        </p:nvSpPr>
        <p:spPr>
          <a:xfrm>
            <a:off x="300038" y="3429000"/>
            <a:ext cx="11430000" cy="3200876"/>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en-US" sz="2200" b="1" dirty="0">
                <a:solidFill>
                  <a:srgbClr val="E96751"/>
                </a:solidFill>
              </a:rPr>
              <a:t>Financial Tips</a:t>
            </a:r>
          </a:p>
          <a:p>
            <a:pPr marL="342900" indent="-342900">
              <a:spcAft>
                <a:spcPts val="600"/>
              </a:spcAft>
              <a:buFont typeface="Wingdings" panose="05000000000000000000" pitchFamily="2" charset="2"/>
              <a:buChar char="v"/>
            </a:pPr>
            <a:r>
              <a:rPr lang="en-US" sz="2000" b="1" dirty="0">
                <a:solidFill>
                  <a:srgbClr val="E96751"/>
                </a:solidFill>
              </a:rPr>
              <a:t>Track ROI on sustainability: </a:t>
            </a:r>
            <a:r>
              <a:rPr lang="en-US" sz="2000" dirty="0">
                <a:solidFill>
                  <a:srgbClr val="494949"/>
                </a:solidFill>
              </a:rPr>
              <a:t>High initial costs (e.g., solar or eco-design) are offset by lower operating costs (e.g., insurance, salaries, marketing, utilities) and higher occupancy. Investing in sustainable features can lead to higher occupancy rates and allow for premium pricing, enhancing long-term profitability.</a:t>
            </a:r>
          </a:p>
          <a:p>
            <a:pPr marL="342900" indent="-342900">
              <a:spcAft>
                <a:spcPts val="600"/>
              </a:spcAft>
              <a:buFont typeface="Wingdings" panose="05000000000000000000" pitchFamily="2" charset="2"/>
              <a:buChar char="v"/>
            </a:pPr>
            <a:r>
              <a:rPr lang="en-US" sz="2000" b="1" dirty="0">
                <a:solidFill>
                  <a:srgbClr val="E96751"/>
                </a:solidFill>
              </a:rPr>
              <a:t> Use sustainability to increase rates: </a:t>
            </a:r>
            <a:r>
              <a:rPr lang="en-US" sz="2000" dirty="0">
                <a:solidFill>
                  <a:srgbClr val="494949"/>
                </a:solidFill>
              </a:rPr>
              <a:t>Eco-accommodations in Europe can command </a:t>
            </a:r>
            <a:r>
              <a:rPr lang="en-US" sz="2000" b="1" dirty="0">
                <a:solidFill>
                  <a:srgbClr val="494949"/>
                </a:solidFill>
              </a:rPr>
              <a:t>rates 20–30% higher </a:t>
            </a:r>
            <a:r>
              <a:rPr lang="en-US" sz="2000" dirty="0">
                <a:solidFill>
                  <a:srgbClr val="494949"/>
                </a:solidFill>
              </a:rPr>
              <a:t>than those of traditional accommodations (Booking.com).</a:t>
            </a:r>
          </a:p>
          <a:p>
            <a:pPr marL="342900" indent="-342900">
              <a:spcAft>
                <a:spcPts val="600"/>
              </a:spcAft>
              <a:buFont typeface="Wingdings" panose="05000000000000000000" pitchFamily="2" charset="2"/>
              <a:buChar char="v"/>
            </a:pPr>
            <a:r>
              <a:rPr lang="en-US" sz="2000" b="1" dirty="0">
                <a:solidFill>
                  <a:srgbClr val="E96751"/>
                </a:solidFill>
              </a:rPr>
              <a:t>Apply for ‘Green Grants’ </a:t>
            </a:r>
            <a:r>
              <a:rPr lang="en-US" sz="2000" dirty="0">
                <a:solidFill>
                  <a:srgbClr val="494949"/>
                </a:solidFill>
              </a:rPr>
              <a:t>EU, national, or LEADER rural development grants to co-fund green investments</a:t>
            </a:r>
            <a:r>
              <a:rPr lang="en-US" sz="2000" b="1" dirty="0">
                <a:solidFill>
                  <a:srgbClr val="E96751"/>
                </a:solidFill>
              </a:rPr>
              <a:t>.</a:t>
            </a:r>
          </a:p>
          <a:p>
            <a:pPr marL="342900" indent="-342900">
              <a:spcAft>
                <a:spcPts val="600"/>
              </a:spcAft>
              <a:buFont typeface="Wingdings" panose="05000000000000000000" pitchFamily="2" charset="2"/>
              <a:buChar char="v"/>
            </a:pPr>
            <a:r>
              <a:rPr lang="en-US" sz="2000" b="1" dirty="0">
                <a:solidFill>
                  <a:srgbClr val="E96751"/>
                </a:solidFill>
              </a:rPr>
              <a:t>Marketing Advantage: </a:t>
            </a:r>
            <a:r>
              <a:rPr lang="en-US" sz="2000" dirty="0">
                <a:solidFill>
                  <a:srgbClr val="494949"/>
                </a:solidFill>
              </a:rPr>
              <a:t>Highlighting eco-friendly initiatives can attract environmentally conscious </a:t>
            </a:r>
            <a:r>
              <a:rPr lang="en-US" sz="2000" dirty="0" err="1">
                <a:solidFill>
                  <a:srgbClr val="494949"/>
                </a:solidFill>
              </a:rPr>
              <a:t>travellers</a:t>
            </a:r>
            <a:r>
              <a:rPr lang="en-US" sz="2000" dirty="0">
                <a:solidFill>
                  <a:srgbClr val="494949"/>
                </a:solidFill>
              </a:rPr>
              <a:t> and differentiate your accommodation in the market.</a:t>
            </a:r>
            <a:endParaRPr lang="en-IE" sz="2000" dirty="0">
              <a:solidFill>
                <a:srgbClr val="494949"/>
              </a:solidFill>
            </a:endParaRPr>
          </a:p>
        </p:txBody>
      </p:sp>
    </p:spTree>
    <p:extLst>
      <p:ext uri="{BB962C8B-B14F-4D97-AF65-F5344CB8AC3E}">
        <p14:creationId xmlns:p14="http://schemas.microsoft.com/office/powerpoint/2010/main" val="1582818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136A9AEC-EA74-F034-4401-62623FD721BA}"/>
              </a:ext>
            </a:extLst>
          </p:cNvPr>
          <p:cNvSpPr txBox="1">
            <a:spLocks/>
          </p:cNvSpPr>
          <p:nvPr/>
        </p:nvSpPr>
        <p:spPr>
          <a:xfrm>
            <a:off x="6783792" y="1010340"/>
            <a:ext cx="4913853" cy="689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en-US" sz="2400" b="1" dirty="0">
                <a:solidFill>
                  <a:srgbClr val="E96751"/>
                </a:solidFill>
              </a:rPr>
              <a:t>Launching Smart </a:t>
            </a:r>
            <a:r>
              <a:rPr lang="en-US" sz="2400" dirty="0">
                <a:solidFill>
                  <a:srgbClr val="E96751"/>
                </a:solidFill>
              </a:rPr>
              <a:t>- Sustainability, Investing in the WOW Factor</a:t>
            </a:r>
          </a:p>
          <a:p>
            <a:pPr marL="0" indent="0">
              <a:spcBef>
                <a:spcPts val="0"/>
              </a:spcBef>
              <a:spcAft>
                <a:spcPts val="600"/>
              </a:spcAft>
              <a:buNone/>
            </a:pPr>
            <a:endParaRPr lang="en-US" sz="2400" dirty="0">
              <a:solidFill>
                <a:srgbClr val="E96751"/>
              </a:solidFill>
            </a:endParaRPr>
          </a:p>
          <a:p>
            <a:pPr marL="0" indent="0">
              <a:spcBef>
                <a:spcPts val="0"/>
              </a:spcBef>
              <a:spcAft>
                <a:spcPts val="600"/>
              </a:spcAft>
              <a:buNone/>
            </a:pPr>
            <a:endParaRPr lang="en-US" sz="2400" dirty="0">
              <a:solidFill>
                <a:srgbClr val="E96751"/>
              </a:solidFill>
            </a:endParaRPr>
          </a:p>
        </p:txBody>
      </p:sp>
      <p:sp>
        <p:nvSpPr>
          <p:cNvPr id="6" name="Text Placeholder 8">
            <a:extLst>
              <a:ext uri="{FF2B5EF4-FFF2-40B4-BE49-F238E27FC236}">
                <a16:creationId xmlns:a16="http://schemas.microsoft.com/office/drawing/2014/main" id="{FDB041E2-E3B8-FEB5-AE3E-14EB9A06C523}"/>
              </a:ext>
            </a:extLst>
          </p:cNvPr>
          <p:cNvSpPr>
            <a:spLocks noGrp="1"/>
          </p:cNvSpPr>
          <p:nvPr>
            <p:ph type="body" sz="quarter" idx="28"/>
          </p:nvPr>
        </p:nvSpPr>
        <p:spPr>
          <a:xfrm>
            <a:off x="394738" y="1232617"/>
            <a:ext cx="5654394" cy="4671588"/>
          </a:xfrm>
        </p:spPr>
        <p:txBody>
          <a:bodyPr/>
          <a:lstStyle/>
          <a:p>
            <a:pPr marL="0" indent="0"/>
            <a:r>
              <a:rPr lang="en-US" dirty="0"/>
              <a:t>In this section, you’ll explore how green investments can reduce long-term costs, enhance guest value, and unlock funding opportunities, such as grants or eco-financing. </a:t>
            </a:r>
          </a:p>
          <a:p>
            <a:pPr marL="0" indent="0"/>
            <a:r>
              <a:rPr lang="en-US" dirty="0"/>
              <a:t>You'll also learn how to build in your “WOW factor”—the memorable features that drive bookings and justify premium rates. </a:t>
            </a:r>
          </a:p>
          <a:p>
            <a:pPr marL="0" indent="0"/>
            <a:endParaRPr lang="en-US" dirty="0"/>
          </a:p>
          <a:p>
            <a:pPr marL="0" indent="0"/>
            <a:r>
              <a:rPr lang="en-US" dirty="0"/>
              <a:t>Finally, this section provides you with the tools and templates you need to transition from planning to action, including budgeting checklists, guest appeal worksheets, and zoning guides that clarify, enhance, and make decision-making more strategic.</a:t>
            </a:r>
          </a:p>
        </p:txBody>
      </p:sp>
      <p:sp>
        <p:nvSpPr>
          <p:cNvPr id="7" name="Text Placeholder 7">
            <a:extLst>
              <a:ext uri="{FF2B5EF4-FFF2-40B4-BE49-F238E27FC236}">
                <a16:creationId xmlns:a16="http://schemas.microsoft.com/office/drawing/2014/main" id="{CD992344-49E1-D46A-8BA6-AC164203BD01}"/>
              </a:ext>
            </a:extLst>
          </p:cNvPr>
          <p:cNvSpPr>
            <a:spLocks noGrp="1"/>
          </p:cNvSpPr>
          <p:nvPr>
            <p:ph type="body" sz="quarter" idx="27"/>
          </p:nvPr>
        </p:nvSpPr>
        <p:spPr>
          <a:xfrm>
            <a:off x="0" y="382100"/>
            <a:ext cx="5654394" cy="720752"/>
          </a:xfrm>
        </p:spPr>
        <p:txBody>
          <a:bodyPr/>
          <a:lstStyle/>
          <a:p>
            <a:r>
              <a:rPr lang="en-US" dirty="0"/>
              <a:t>Module 6 (Part 4) Overview</a:t>
            </a:r>
          </a:p>
        </p:txBody>
      </p:sp>
      <p:cxnSp>
        <p:nvCxnSpPr>
          <p:cNvPr id="8" name="Straight Connector 7">
            <a:extLst>
              <a:ext uri="{FF2B5EF4-FFF2-40B4-BE49-F238E27FC236}">
                <a16:creationId xmlns:a16="http://schemas.microsoft.com/office/drawing/2014/main" id="{CD585566-964F-CB02-8D61-CD8D8D8E1A4C}"/>
              </a:ext>
            </a:extLst>
          </p:cNvPr>
          <p:cNvCxnSpPr>
            <a:cxnSpLocks/>
          </p:cNvCxnSpPr>
          <p:nvPr/>
        </p:nvCxnSpPr>
        <p:spPr>
          <a:xfrm flipH="1">
            <a:off x="5736313" y="1799028"/>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28AB90AF-8BD8-4D75-C445-DEFDC4A733DE}"/>
              </a:ext>
            </a:extLst>
          </p:cNvPr>
          <p:cNvSpPr txBox="1">
            <a:spLocks/>
          </p:cNvSpPr>
          <p:nvPr/>
        </p:nvSpPr>
        <p:spPr>
          <a:xfrm>
            <a:off x="6708762" y="4062383"/>
            <a:ext cx="5330838"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Wingdings" panose="05000000000000000000" pitchFamily="2" charset="2"/>
              <a:buChar char="Ø"/>
            </a:pPr>
            <a:r>
              <a:rPr lang="en-US" sz="1800" dirty="0">
                <a:solidFill>
                  <a:srgbClr val="494949"/>
                </a:solidFill>
              </a:rPr>
              <a:t>Learn to weigh the short- and long-term financial impact of </a:t>
            </a:r>
            <a:r>
              <a:rPr lang="en-US" sz="1800" b="1" dirty="0">
                <a:solidFill>
                  <a:srgbClr val="494949"/>
                </a:solidFill>
              </a:rPr>
              <a:t>sustainable investments</a:t>
            </a:r>
            <a:r>
              <a:rPr lang="en-US" sz="1800" dirty="0">
                <a:solidFill>
                  <a:srgbClr val="494949"/>
                </a:solidFill>
              </a:rPr>
              <a:t>, and understand how </a:t>
            </a:r>
            <a:r>
              <a:rPr lang="en-US" sz="1800" b="1" dirty="0">
                <a:solidFill>
                  <a:srgbClr val="494949"/>
                </a:solidFill>
              </a:rPr>
              <a:t>eco-friendly choices </a:t>
            </a:r>
            <a:r>
              <a:rPr lang="en-US" sz="1800" dirty="0">
                <a:solidFill>
                  <a:srgbClr val="494949"/>
                </a:solidFill>
              </a:rPr>
              <a:t>can reduce costs or attract funding.</a:t>
            </a:r>
          </a:p>
          <a:p>
            <a:pPr marL="342900" indent="-342900">
              <a:spcAft>
                <a:spcPts val="600"/>
              </a:spcAft>
              <a:buFont typeface="Wingdings" panose="05000000000000000000" pitchFamily="2" charset="2"/>
              <a:buChar char="Ø"/>
            </a:pPr>
            <a:r>
              <a:rPr lang="en-US" sz="1800" dirty="0">
                <a:solidFill>
                  <a:srgbClr val="494949"/>
                </a:solidFill>
              </a:rPr>
              <a:t>Identify and </a:t>
            </a:r>
            <a:r>
              <a:rPr lang="en-US" sz="1800" b="1" dirty="0">
                <a:solidFill>
                  <a:srgbClr val="494949"/>
                </a:solidFill>
              </a:rPr>
              <a:t>design “WOW factor” features </a:t>
            </a:r>
            <a:r>
              <a:rPr lang="en-US" sz="1800" dirty="0">
                <a:solidFill>
                  <a:srgbClr val="494949"/>
                </a:solidFill>
              </a:rPr>
              <a:t>that enhance guest satisfaction, justify premium pricing, and improve marketing performance.</a:t>
            </a:r>
          </a:p>
          <a:p>
            <a:pPr marL="342900" indent="-342900">
              <a:spcAft>
                <a:spcPts val="600"/>
              </a:spcAft>
              <a:buFont typeface="Wingdings" panose="05000000000000000000" pitchFamily="2" charset="2"/>
              <a:buChar char="Ø"/>
            </a:pPr>
            <a:r>
              <a:rPr lang="en-US" sz="1800" dirty="0">
                <a:solidFill>
                  <a:srgbClr val="494949"/>
                </a:solidFill>
              </a:rPr>
              <a:t>Access and </a:t>
            </a:r>
            <a:r>
              <a:rPr lang="en-US" sz="1800" b="1" dirty="0">
                <a:solidFill>
                  <a:srgbClr val="494949"/>
                </a:solidFill>
              </a:rPr>
              <a:t>apply practical planning tools</a:t>
            </a:r>
            <a:r>
              <a:rPr lang="en-US" sz="1800" dirty="0">
                <a:solidFill>
                  <a:srgbClr val="494949"/>
                </a:solidFill>
              </a:rPr>
              <a:t>, including budgeting templates, zoning checklists, and guest appeal planners.</a:t>
            </a:r>
          </a:p>
          <a:p>
            <a:pPr marL="342900" indent="-342900">
              <a:spcAft>
                <a:spcPts val="600"/>
              </a:spcAft>
              <a:buFont typeface="Wingdings" panose="05000000000000000000" pitchFamily="2" charset="2"/>
              <a:buChar char="Ø"/>
            </a:pPr>
            <a:r>
              <a:rPr lang="en-US" sz="1800" dirty="0">
                <a:solidFill>
                  <a:srgbClr val="494949"/>
                </a:solidFill>
              </a:rPr>
              <a:t>Make </a:t>
            </a:r>
            <a:r>
              <a:rPr lang="en-US" sz="1800" b="1" dirty="0">
                <a:solidFill>
                  <a:srgbClr val="494949"/>
                </a:solidFill>
              </a:rPr>
              <a:t>strategic, cost-conscious decisions </a:t>
            </a:r>
            <a:r>
              <a:rPr lang="en-US" sz="1800" dirty="0">
                <a:solidFill>
                  <a:srgbClr val="494949"/>
                </a:solidFill>
              </a:rPr>
              <a:t>that align with both environmental goals and long-term business viability.</a:t>
            </a:r>
          </a:p>
          <a:p>
            <a:pPr marL="342900" indent="-342900">
              <a:spcAft>
                <a:spcPts val="600"/>
              </a:spcAft>
              <a:buFont typeface="Wingdings" panose="05000000000000000000" pitchFamily="2" charset="2"/>
              <a:buChar char="Ø"/>
            </a:pPr>
            <a:r>
              <a:rPr lang="en-US" sz="1800" dirty="0">
                <a:solidFill>
                  <a:srgbClr val="494949"/>
                </a:solidFill>
              </a:rPr>
              <a:t>Feel confident progressing </a:t>
            </a:r>
            <a:r>
              <a:rPr lang="en-US" sz="1800" b="1" dirty="0">
                <a:solidFill>
                  <a:srgbClr val="494949"/>
                </a:solidFill>
              </a:rPr>
              <a:t>from planning to implementation</a:t>
            </a:r>
            <a:r>
              <a:rPr lang="en-US" sz="1800" dirty="0">
                <a:solidFill>
                  <a:srgbClr val="494949"/>
                </a:solidFill>
              </a:rPr>
              <a:t> with the right support resources at hand.</a:t>
            </a:r>
          </a:p>
        </p:txBody>
      </p:sp>
      <p:sp>
        <p:nvSpPr>
          <p:cNvPr id="2" name="TextBox 1">
            <a:extLst>
              <a:ext uri="{FF2B5EF4-FFF2-40B4-BE49-F238E27FC236}">
                <a16:creationId xmlns:a16="http://schemas.microsoft.com/office/drawing/2014/main" id="{E4130C0C-AF09-D52E-2E5B-48C73E8486CC}"/>
              </a:ext>
            </a:extLst>
          </p:cNvPr>
          <p:cNvSpPr txBox="1"/>
          <p:nvPr/>
        </p:nvSpPr>
        <p:spPr>
          <a:xfrm>
            <a:off x="6783792" y="266710"/>
            <a:ext cx="4335238" cy="646331"/>
          </a:xfrm>
          <a:prstGeom prst="rect">
            <a:avLst/>
          </a:prstGeom>
          <a:noFill/>
        </p:spPr>
        <p:txBody>
          <a:bodyPr wrap="square" rtlCol="0">
            <a:spAutoFit/>
          </a:bodyPr>
          <a:lstStyle/>
          <a:p>
            <a:r>
              <a:rPr lang="en-IE" sz="3600" b="1" dirty="0">
                <a:solidFill>
                  <a:srgbClr val="459597"/>
                </a:solidFill>
              </a:rPr>
              <a:t>Learning Outcomes</a:t>
            </a:r>
          </a:p>
        </p:txBody>
      </p:sp>
      <p:sp>
        <p:nvSpPr>
          <p:cNvPr id="3" name="TextBox 2">
            <a:extLst>
              <a:ext uri="{FF2B5EF4-FFF2-40B4-BE49-F238E27FC236}">
                <a16:creationId xmlns:a16="http://schemas.microsoft.com/office/drawing/2014/main" id="{323A083C-7964-4DEB-E7E1-7A0AC38B4C2D}"/>
              </a:ext>
            </a:extLst>
          </p:cNvPr>
          <p:cNvSpPr txBox="1"/>
          <p:nvPr/>
        </p:nvSpPr>
        <p:spPr>
          <a:xfrm>
            <a:off x="96718" y="6518949"/>
            <a:ext cx="7457765" cy="338554"/>
          </a:xfrm>
          <a:prstGeom prst="rect">
            <a:avLst/>
          </a:prstGeom>
          <a:noFill/>
        </p:spPr>
        <p:txBody>
          <a:bodyPr wrap="square" rtlCol="0">
            <a:spAutoFit/>
          </a:bodyPr>
          <a:lstStyle/>
          <a:p>
            <a:r>
              <a:rPr lang="en-IE" sz="1600" b="1" dirty="0">
                <a:solidFill>
                  <a:srgbClr val="414141"/>
                </a:solidFill>
              </a:rPr>
              <a:t>Source: </a:t>
            </a:r>
            <a:r>
              <a:rPr lang="en-US" sz="1600" dirty="0">
                <a:solidFill>
                  <a:schemeClr val="bg1"/>
                </a:solidFill>
                <a:hlinkClick r:id="rId2">
                  <a:extLst>
                    <a:ext uri="{A12FA001-AC4F-418D-AE19-62706E023703}">
                      <ahyp:hlinkClr xmlns:ahyp="http://schemas.microsoft.com/office/drawing/2018/hyperlinkcolor" val="tx"/>
                    </a:ext>
                  </a:extLst>
                </a:hlinkClick>
              </a:rPr>
              <a:t>Launching Your Glamping Business: Tips And Insights For A Successful Start</a:t>
            </a:r>
            <a:endParaRPr lang="en-IE" sz="1600" dirty="0">
              <a:solidFill>
                <a:schemeClr val="bg1"/>
              </a:solidFill>
            </a:endParaRPr>
          </a:p>
        </p:txBody>
      </p:sp>
    </p:spTree>
    <p:extLst>
      <p:ext uri="{BB962C8B-B14F-4D97-AF65-F5344CB8AC3E}">
        <p14:creationId xmlns:p14="http://schemas.microsoft.com/office/powerpoint/2010/main" val="3979960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FF800-0C65-1B95-C111-AEC2775944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206744A5-2F20-EEFB-8BC7-54A3F2DDA943}"/>
              </a:ext>
            </a:extLst>
          </p:cNvPr>
          <p:cNvSpPr>
            <a:spLocks noGrp="1"/>
          </p:cNvSpPr>
          <p:nvPr>
            <p:ph type="body" sz="quarter" idx="21"/>
          </p:nvPr>
        </p:nvSpPr>
        <p:spPr>
          <a:xfrm>
            <a:off x="4461117" y="133723"/>
            <a:ext cx="7358651" cy="3499183"/>
          </a:xfrm>
        </p:spPr>
        <p:txBody>
          <a:bodyPr/>
          <a:lstStyle/>
          <a:p>
            <a:pPr>
              <a:spcAft>
                <a:spcPts val="1800"/>
              </a:spcAft>
            </a:pPr>
            <a:r>
              <a:rPr lang="en-IE" sz="2800" b="1" dirty="0">
                <a:solidFill>
                  <a:srgbClr val="E96751"/>
                </a:solidFill>
              </a:rPr>
              <a:t>Wow Factor 2 </a:t>
            </a:r>
            <a:r>
              <a:rPr lang="en-IE" sz="2800" b="1" dirty="0">
                <a:solidFill>
                  <a:srgbClr val="3B7F81"/>
                </a:solidFill>
              </a:rPr>
              <a:t>– The Future is Wellness.</a:t>
            </a:r>
          </a:p>
          <a:p>
            <a:pPr>
              <a:spcAft>
                <a:spcPts val="1800"/>
              </a:spcAft>
            </a:pPr>
            <a:r>
              <a:rPr lang="en-US" sz="2400" b="1" dirty="0"/>
              <a:t>‘Wellness tourism </a:t>
            </a:r>
            <a:r>
              <a:rPr lang="en-US" sz="2400" dirty="0"/>
              <a:t>is expected to grow more than any other wellness sector, increasing almost a quarter and reaching </a:t>
            </a:r>
            <a:r>
              <a:rPr lang="en-US" sz="2400" b="1" dirty="0"/>
              <a:t>$1.3 trillion in value by 2025 </a:t>
            </a:r>
            <a:r>
              <a:rPr lang="en-US" sz="2400" dirty="0"/>
              <a:t>(The Global Wellness Institute)’ </a:t>
            </a:r>
          </a:p>
          <a:p>
            <a:pPr>
              <a:spcAft>
                <a:spcPts val="1800"/>
              </a:spcAft>
            </a:pPr>
            <a:r>
              <a:rPr lang="en-US" sz="2400" b="1" dirty="0">
                <a:solidFill>
                  <a:srgbClr val="EC7C69"/>
                </a:solidFill>
              </a:rPr>
              <a:t>‘58% </a:t>
            </a:r>
            <a:r>
              <a:rPr lang="en-US" sz="2400" dirty="0"/>
              <a:t>of guests in a recent </a:t>
            </a:r>
            <a:r>
              <a:rPr lang="en-US" sz="2400" b="1" dirty="0"/>
              <a:t>Canopy and Stars agency </a:t>
            </a:r>
            <a:r>
              <a:rPr lang="en-US" sz="2400" dirty="0"/>
              <a:t>survey said buying from an ethical brand is important to them’ </a:t>
            </a:r>
          </a:p>
          <a:p>
            <a:pPr>
              <a:spcAft>
                <a:spcPts val="1800"/>
              </a:spcAft>
            </a:pPr>
            <a:r>
              <a:rPr lang="en-US" sz="2400" b="1" dirty="0">
                <a:solidFill>
                  <a:srgbClr val="EC7C69"/>
                </a:solidFill>
              </a:rPr>
              <a:t>‘85% </a:t>
            </a:r>
            <a:r>
              <a:rPr lang="en-US" sz="2400" dirty="0"/>
              <a:t>of leading outdoor holiday agency Canopy and Stars top performing spaces have </a:t>
            </a:r>
            <a:r>
              <a:rPr lang="en-US" sz="2400" b="1" dirty="0"/>
              <a:t>outdoor bathing features’</a:t>
            </a:r>
            <a:endParaRPr lang="en-IE" sz="2400" b="1" dirty="0"/>
          </a:p>
          <a:p>
            <a:pPr>
              <a:spcAft>
                <a:spcPts val="1800"/>
              </a:spcAft>
            </a:pPr>
            <a:r>
              <a:rPr lang="en-US" sz="2400" b="1" dirty="0"/>
              <a:t>‘Hot tubs </a:t>
            </a:r>
            <a:r>
              <a:rPr lang="en-US" sz="2400" dirty="0"/>
              <a:t>have consistently ranked the highest search term in the self-catering sector YoY’</a:t>
            </a:r>
          </a:p>
          <a:p>
            <a:pPr>
              <a:spcAft>
                <a:spcPts val="1800"/>
              </a:spcAft>
            </a:pPr>
            <a:r>
              <a:rPr lang="en-IE" sz="2400" i="1" dirty="0"/>
              <a:t>The next slide shows you how to do this and the estimated costs involved. </a:t>
            </a:r>
          </a:p>
        </p:txBody>
      </p:sp>
      <p:sp>
        <p:nvSpPr>
          <p:cNvPr id="8" name="Text Placeholder 7">
            <a:extLst>
              <a:ext uri="{FF2B5EF4-FFF2-40B4-BE49-F238E27FC236}">
                <a16:creationId xmlns:a16="http://schemas.microsoft.com/office/drawing/2014/main" id="{F85E7DAC-F9B2-2A8A-82EE-44E7EB8381ED}"/>
              </a:ext>
            </a:extLst>
          </p:cNvPr>
          <p:cNvSpPr>
            <a:spLocks noGrp="1"/>
          </p:cNvSpPr>
          <p:nvPr>
            <p:ph type="body" sz="quarter" idx="66"/>
          </p:nvPr>
        </p:nvSpPr>
        <p:spPr/>
        <p:txBody>
          <a:bodyPr/>
          <a:lstStyle/>
          <a:p>
            <a:r>
              <a:rPr lang="en-IE" dirty="0"/>
              <a:t>Photo Credit: Failte Ireland</a:t>
            </a:r>
          </a:p>
        </p:txBody>
      </p:sp>
      <p:sp>
        <p:nvSpPr>
          <p:cNvPr id="5" name="Text Placeholder 5">
            <a:extLst>
              <a:ext uri="{FF2B5EF4-FFF2-40B4-BE49-F238E27FC236}">
                <a16:creationId xmlns:a16="http://schemas.microsoft.com/office/drawing/2014/main" id="{A857CD95-9B5C-42D6-0DB2-46F325EB0D12}"/>
              </a:ext>
            </a:extLst>
          </p:cNvPr>
          <p:cNvSpPr>
            <a:spLocks noGrp="1"/>
          </p:cNvSpPr>
          <p:nvPr>
            <p:ph type="body" sz="quarter" idx="18"/>
          </p:nvPr>
        </p:nvSpPr>
        <p:spPr>
          <a:xfrm>
            <a:off x="570245" y="3355476"/>
            <a:ext cx="2877175" cy="1049221"/>
          </a:xfrm>
        </p:spPr>
        <p:txBody>
          <a:bodyPr/>
          <a:lstStyle/>
          <a:p>
            <a:pPr algn="ctr"/>
            <a:r>
              <a:rPr lang="en-IE" b="0" dirty="0"/>
              <a:t>Provide a Wellness Escape &amp; Experiences</a:t>
            </a:r>
          </a:p>
          <a:p>
            <a:pPr algn="ctr"/>
            <a:endParaRPr lang="en-IE" dirty="0"/>
          </a:p>
        </p:txBody>
      </p:sp>
      <p:pic>
        <p:nvPicPr>
          <p:cNvPr id="10" name="Picture 9">
            <a:extLst>
              <a:ext uri="{FF2B5EF4-FFF2-40B4-BE49-F238E27FC236}">
                <a16:creationId xmlns:a16="http://schemas.microsoft.com/office/drawing/2014/main" id="{A67B80A3-276B-0960-05CB-95729C0C7356}"/>
              </a:ext>
            </a:extLst>
          </p:cNvPr>
          <p:cNvPicPr>
            <a:picLocks noChangeAspect="1"/>
          </p:cNvPicPr>
          <p:nvPr/>
        </p:nvPicPr>
        <p:blipFill>
          <a:blip r:embed="rId2"/>
          <a:srcRect t="10245" b="10245"/>
          <a:stretch>
            <a:fillRect/>
          </a:stretch>
        </p:blipFill>
        <p:spPr>
          <a:xfrm>
            <a:off x="372232" y="21197"/>
            <a:ext cx="3200399" cy="1945748"/>
          </a:xfrm>
          <a:prstGeom prst="rect">
            <a:avLst/>
          </a:prstGeom>
        </p:spPr>
      </p:pic>
      <p:sp>
        <p:nvSpPr>
          <p:cNvPr id="4" name="Text Placeholder 7">
            <a:extLst>
              <a:ext uri="{FF2B5EF4-FFF2-40B4-BE49-F238E27FC236}">
                <a16:creationId xmlns:a16="http://schemas.microsoft.com/office/drawing/2014/main" id="{8F6C3FBE-C70C-B2C3-E131-BF5D1D46BDE1}"/>
              </a:ext>
            </a:extLst>
          </p:cNvPr>
          <p:cNvSpPr>
            <a:spLocks noGrp="1"/>
          </p:cNvSpPr>
          <p:nvPr>
            <p:ph type="body" sz="quarter" idx="19"/>
          </p:nvPr>
        </p:nvSpPr>
        <p:spPr>
          <a:xfrm>
            <a:off x="-10867" y="2215414"/>
            <a:ext cx="4032321" cy="385564"/>
          </a:xfrm>
        </p:spPr>
        <p:txBody>
          <a:bodyPr/>
          <a:lstStyle/>
          <a:p>
            <a:pPr algn="ctr"/>
            <a:r>
              <a:rPr lang="en-IE" sz="3000" dirty="0"/>
              <a:t>Create that WOW Factor!</a:t>
            </a:r>
          </a:p>
        </p:txBody>
      </p:sp>
    </p:spTree>
    <p:extLst>
      <p:ext uri="{BB962C8B-B14F-4D97-AF65-F5344CB8AC3E}">
        <p14:creationId xmlns:p14="http://schemas.microsoft.com/office/powerpoint/2010/main" val="34095611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E9602-9018-3C14-E88E-35238885260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250597D-CAE4-6C75-FA58-9CABD776DDE4}"/>
              </a:ext>
            </a:extLst>
          </p:cNvPr>
          <p:cNvSpPr>
            <a:spLocks noGrp="1"/>
          </p:cNvSpPr>
          <p:nvPr>
            <p:ph type="body" sz="quarter" idx="16"/>
          </p:nvPr>
        </p:nvSpPr>
        <p:spPr>
          <a:xfrm>
            <a:off x="788656" y="77802"/>
            <a:ext cx="10936619" cy="803654"/>
          </a:xfrm>
        </p:spPr>
        <p:txBody>
          <a:bodyPr/>
          <a:lstStyle/>
          <a:p>
            <a:pPr fontAlgn="base"/>
            <a:r>
              <a:rPr lang="en-US" dirty="0">
                <a:solidFill>
                  <a:srgbClr val="E96751"/>
                </a:solidFill>
              </a:rPr>
              <a:t>“Wow Factor 2 </a:t>
            </a:r>
            <a:r>
              <a:rPr lang="en-US" dirty="0"/>
              <a:t>– The Future is Wellness” </a:t>
            </a:r>
            <a:r>
              <a:rPr lang="en-US" sz="2200" b="0" dirty="0">
                <a:solidFill>
                  <a:srgbClr val="494949"/>
                </a:solidFill>
              </a:rPr>
              <a:t>with estimated costs, where applicable, and financial notes to support informed budgeting for your Epic Stay.</a:t>
            </a:r>
            <a:endParaRPr lang="en-IE" sz="2200" b="0" dirty="0">
              <a:solidFill>
                <a:srgbClr val="494949"/>
              </a:solidFill>
            </a:endParaRPr>
          </a:p>
        </p:txBody>
      </p:sp>
      <p:graphicFrame>
        <p:nvGraphicFramePr>
          <p:cNvPr id="4" name="Table 3">
            <a:extLst>
              <a:ext uri="{FF2B5EF4-FFF2-40B4-BE49-F238E27FC236}">
                <a16:creationId xmlns:a16="http://schemas.microsoft.com/office/drawing/2014/main" id="{305080D7-C23D-CC76-02E6-A8660F41D278}"/>
              </a:ext>
            </a:extLst>
          </p:cNvPr>
          <p:cNvGraphicFramePr>
            <a:graphicFrameLocks noGrp="1"/>
          </p:cNvGraphicFramePr>
          <p:nvPr>
            <p:extLst>
              <p:ext uri="{D42A27DB-BD31-4B8C-83A1-F6EECF244321}">
                <p14:modId xmlns:p14="http://schemas.microsoft.com/office/powerpoint/2010/main" val="208428461"/>
              </p:ext>
            </p:extLst>
          </p:nvPr>
        </p:nvGraphicFramePr>
        <p:xfrm>
          <a:off x="381000" y="1037838"/>
          <a:ext cx="11430000" cy="5742360"/>
        </p:xfrm>
        <a:graphic>
          <a:graphicData uri="http://schemas.openxmlformats.org/drawingml/2006/table">
            <a:tbl>
              <a:tblPr/>
              <a:tblGrid>
                <a:gridCol w="3581400">
                  <a:extLst>
                    <a:ext uri="{9D8B030D-6E8A-4147-A177-3AD203B41FA5}">
                      <a16:colId xmlns:a16="http://schemas.microsoft.com/office/drawing/2014/main" val="1667850104"/>
                    </a:ext>
                  </a:extLst>
                </a:gridCol>
                <a:gridCol w="3276600">
                  <a:extLst>
                    <a:ext uri="{9D8B030D-6E8A-4147-A177-3AD203B41FA5}">
                      <a16:colId xmlns:a16="http://schemas.microsoft.com/office/drawing/2014/main" val="1096652529"/>
                    </a:ext>
                  </a:extLst>
                </a:gridCol>
                <a:gridCol w="4572000">
                  <a:extLst>
                    <a:ext uri="{9D8B030D-6E8A-4147-A177-3AD203B41FA5}">
                      <a16:colId xmlns:a16="http://schemas.microsoft.com/office/drawing/2014/main" val="1591915374"/>
                    </a:ext>
                  </a:extLst>
                </a:gridCol>
              </a:tblGrid>
              <a:tr h="204769">
                <a:tc>
                  <a:txBody>
                    <a:bodyPr/>
                    <a:lstStyle/>
                    <a:p>
                      <a:pPr algn="ctr"/>
                      <a:r>
                        <a:rPr lang="en-IE" sz="2000" b="1" dirty="0">
                          <a:solidFill>
                            <a:schemeClr val="bg1"/>
                          </a:solidFill>
                        </a:rPr>
                        <a:t>Action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Estimated Cost Range (€)</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Benefits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823736260"/>
                  </a:ext>
                </a:extLst>
              </a:tr>
              <a:tr h="819075">
                <a:tc>
                  <a:txBody>
                    <a:bodyPr/>
                    <a:lstStyle/>
                    <a:p>
                      <a:r>
                        <a:rPr lang="en-US" sz="2000" b="1" dirty="0">
                          <a:solidFill>
                            <a:schemeClr val="bg1"/>
                          </a:solidFill>
                        </a:rPr>
                        <a:t>Install Outdoor Wellness Features</a:t>
                      </a:r>
                      <a:r>
                        <a:rPr lang="en-US" sz="2000" dirty="0">
                          <a:solidFill>
                            <a:schemeClr val="bg1"/>
                          </a:solidFill>
                        </a:rPr>
                        <a:t> (e.g. hot tubs, wood-fired tubs, outdoor showers)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dirty="0">
                          <a:solidFill>
                            <a:srgbClr val="494949"/>
                          </a:solidFill>
                        </a:rPr>
                        <a:t>€3,000–€8,000 per </a:t>
                      </a:r>
                      <a:r>
                        <a:rPr lang="en-IE" sz="2000" dirty="0">
                          <a:solidFill>
                            <a:srgbClr val="E96751"/>
                          </a:solidFill>
                          <a:hlinkClick r:id="rId2">
                            <a:extLst>
                              <a:ext uri="{A12FA001-AC4F-418D-AE19-62706E023703}">
                                <ahyp:hlinkClr xmlns:ahyp="http://schemas.microsoft.com/office/drawing/2018/hyperlinkcolor" val="tx"/>
                              </a:ext>
                            </a:extLst>
                          </a:hlinkClick>
                        </a:rPr>
                        <a:t>hot tub </a:t>
                      </a:r>
                      <a:r>
                        <a:rPr lang="en-IE" sz="2000" dirty="0">
                          <a:solidFill>
                            <a:srgbClr val="494949"/>
                          </a:solidFill>
                        </a:rPr>
                        <a:t>unit mid-range models. Running costs €744 approx. Annually. Costs to </a:t>
                      </a:r>
                      <a:r>
                        <a:rPr lang="en-IE" sz="2000" dirty="0">
                          <a:solidFill>
                            <a:srgbClr val="E96751"/>
                          </a:solidFill>
                          <a:hlinkClick r:id="rId3">
                            <a:extLst>
                              <a:ext uri="{A12FA001-AC4F-418D-AE19-62706E023703}">
                                <ahyp:hlinkClr xmlns:ahyp="http://schemas.microsoft.com/office/drawing/2018/hyperlinkcolor" val="tx"/>
                              </a:ext>
                            </a:extLst>
                          </a:hlinkClick>
                        </a:rPr>
                        <a:t>install</a:t>
                      </a:r>
                      <a:r>
                        <a:rPr lang="en-IE" sz="2000" dirty="0">
                          <a:solidFill>
                            <a:srgbClr val="494949"/>
                          </a:solidFill>
                        </a:rPr>
                        <a:t>: €85-€800.</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rgbClr val="494949"/>
                          </a:solidFill>
                        </a:rPr>
                        <a:t>Offer as premium add-ons (€30–€60/night) to increase revenue and justify ROI in 1–2 seasons. Use eco-friendly models (e.g. wood-fired, low-water).</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0061516"/>
                  </a:ext>
                </a:extLst>
              </a:tr>
              <a:tr h="665499">
                <a:tc>
                  <a:txBody>
                    <a:bodyPr/>
                    <a:lstStyle/>
                    <a:p>
                      <a:r>
                        <a:rPr lang="en-US" sz="2000" b="1" dirty="0">
                          <a:solidFill>
                            <a:schemeClr val="bg1"/>
                          </a:solidFill>
                        </a:rPr>
                        <a:t>Ethical Brand Storytelling</a:t>
                      </a:r>
                      <a:r>
                        <a:rPr lang="en-US" sz="2000" dirty="0">
                          <a:solidFill>
                            <a:schemeClr val="bg1"/>
                          </a:solidFill>
                        </a:rPr>
                        <a:t> (highlight sustainability, sourcing, community values)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a:solidFill>
                            <a:srgbClr val="494949"/>
                          </a:solidFill>
                        </a:rPr>
                        <a:t>€0–€1,500 (branding, signage, content creation)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Consumers are willing to pay more for ethical brands—make yours visible through signage, online content, and supplier transparency.</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1557100"/>
                  </a:ext>
                </a:extLst>
              </a:tr>
              <a:tr h="665499">
                <a:tc>
                  <a:txBody>
                    <a:bodyPr/>
                    <a:lstStyle/>
                    <a:p>
                      <a:r>
                        <a:rPr lang="en-US" sz="2000" b="1" dirty="0">
                          <a:solidFill>
                            <a:schemeClr val="bg1"/>
                          </a:solidFill>
                        </a:rPr>
                        <a:t>Wellness-Inspired Design</a:t>
                      </a:r>
                      <a:r>
                        <a:rPr lang="en-US" sz="2000" dirty="0">
                          <a:solidFill>
                            <a:schemeClr val="bg1"/>
                          </a:solidFill>
                        </a:rPr>
                        <a:t> (e.g. natural materials, calming </a:t>
                      </a:r>
                      <a:r>
                        <a:rPr lang="en-US" sz="2000" dirty="0" err="1">
                          <a:solidFill>
                            <a:schemeClr val="bg1"/>
                          </a:solidFill>
                        </a:rPr>
                        <a:t>colours</a:t>
                      </a:r>
                      <a:r>
                        <a:rPr lang="en-US" sz="2000" dirty="0">
                          <a:solidFill>
                            <a:schemeClr val="bg1"/>
                          </a:solidFill>
                        </a:rPr>
                        <a:t>, biophilic layout)</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a:solidFill>
                            <a:srgbClr val="494949"/>
                          </a:solidFill>
                        </a:rPr>
                        <a:t>€1,000–€5,000 (depending on scale)</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Invest once, benefit long-term. Even simple updates (e.g. linen drapes, cedar scent diffusers, local stone) elevate the wellness appeal.</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289928"/>
                  </a:ext>
                </a:extLst>
              </a:tr>
              <a:tr h="819075">
                <a:tc>
                  <a:txBody>
                    <a:bodyPr/>
                    <a:lstStyle/>
                    <a:p>
                      <a:r>
                        <a:rPr lang="en-US" sz="2000" b="1" dirty="0">
                          <a:solidFill>
                            <a:schemeClr val="bg1"/>
                          </a:solidFill>
                        </a:rPr>
                        <a:t>Host Wellness Activities</a:t>
                      </a:r>
                      <a:r>
                        <a:rPr lang="en-US" sz="2000" dirty="0">
                          <a:solidFill>
                            <a:schemeClr val="bg1"/>
                          </a:solidFill>
                        </a:rPr>
                        <a:t> (e.g. yoga on deck, forest bathing, guided sauna rituals)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a:solidFill>
                            <a:srgbClr val="494949"/>
                          </a:solidFill>
                        </a:rPr>
                        <a:t>€0–€2,000 (partner-based or DIY)</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Partner with local practitioners for pop-up sessions. Can increase weekday occupancy and attract wellness seekers without huge overhead.</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3350832"/>
                  </a:ext>
                </a:extLst>
              </a:tr>
            </a:tbl>
          </a:graphicData>
        </a:graphic>
      </p:graphicFrame>
    </p:spTree>
    <p:extLst>
      <p:ext uri="{BB962C8B-B14F-4D97-AF65-F5344CB8AC3E}">
        <p14:creationId xmlns:p14="http://schemas.microsoft.com/office/powerpoint/2010/main" val="350802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C52C63BB-338F-7C6B-9C22-4D5DA2B302C6}"/>
              </a:ext>
            </a:extLst>
          </p:cNvPr>
          <p:cNvGraphicFramePr>
            <a:graphicFrameLocks noGrp="1"/>
          </p:cNvGraphicFramePr>
          <p:nvPr>
            <p:extLst>
              <p:ext uri="{D42A27DB-BD31-4B8C-83A1-F6EECF244321}">
                <p14:modId xmlns:p14="http://schemas.microsoft.com/office/powerpoint/2010/main" val="2019715256"/>
              </p:ext>
            </p:extLst>
          </p:nvPr>
        </p:nvGraphicFramePr>
        <p:xfrm>
          <a:off x="355677" y="998944"/>
          <a:ext cx="11502948" cy="5629848"/>
        </p:xfrm>
        <a:graphic>
          <a:graphicData uri="http://schemas.openxmlformats.org/drawingml/2006/table">
            <a:tbl>
              <a:tblPr/>
              <a:tblGrid>
                <a:gridCol w="2263698">
                  <a:extLst>
                    <a:ext uri="{9D8B030D-6E8A-4147-A177-3AD203B41FA5}">
                      <a16:colId xmlns:a16="http://schemas.microsoft.com/office/drawing/2014/main" val="309896470"/>
                    </a:ext>
                  </a:extLst>
                </a:gridCol>
                <a:gridCol w="3152775">
                  <a:extLst>
                    <a:ext uri="{9D8B030D-6E8A-4147-A177-3AD203B41FA5}">
                      <a16:colId xmlns:a16="http://schemas.microsoft.com/office/drawing/2014/main" val="1438993730"/>
                    </a:ext>
                  </a:extLst>
                </a:gridCol>
                <a:gridCol w="3448050">
                  <a:extLst>
                    <a:ext uri="{9D8B030D-6E8A-4147-A177-3AD203B41FA5}">
                      <a16:colId xmlns:a16="http://schemas.microsoft.com/office/drawing/2014/main" val="1540451460"/>
                    </a:ext>
                  </a:extLst>
                </a:gridCol>
                <a:gridCol w="2638425">
                  <a:extLst>
                    <a:ext uri="{9D8B030D-6E8A-4147-A177-3AD203B41FA5}">
                      <a16:colId xmlns:a16="http://schemas.microsoft.com/office/drawing/2014/main" val="2174988297"/>
                    </a:ext>
                  </a:extLst>
                </a:gridCol>
              </a:tblGrid>
              <a:tr h="191268">
                <a:tc>
                  <a:txBody>
                    <a:bodyPr/>
                    <a:lstStyle/>
                    <a:p>
                      <a:pPr algn="ctr"/>
                      <a:r>
                        <a:rPr lang="en-IE" sz="2000" b="1" dirty="0">
                          <a:solidFill>
                            <a:schemeClr val="bg1"/>
                          </a:solidFill>
                        </a:rPr>
                        <a:t>Wellness Experience</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Why It’s a “Wow”</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Cost Range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Tip</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32935790"/>
                  </a:ext>
                </a:extLst>
              </a:tr>
              <a:tr h="478169">
                <a:tc>
                  <a:txBody>
                    <a:bodyPr/>
                    <a:lstStyle/>
                    <a:p>
                      <a:r>
                        <a:rPr lang="en-US" sz="2000" b="1" dirty="0">
                          <a:solidFill>
                            <a:schemeClr val="bg1"/>
                          </a:solidFill>
                        </a:rPr>
                        <a:t>Wood-fired hot tubs</a:t>
                      </a:r>
                      <a:r>
                        <a:rPr lang="en-US" sz="2000" dirty="0">
                          <a:solidFill>
                            <a:schemeClr val="bg1"/>
                          </a:solidFill>
                        </a:rPr>
                        <a:t> in </a:t>
                      </a:r>
                      <a:r>
                        <a:rPr lang="en-US" sz="2000" kern="1200" dirty="0">
                          <a:solidFill>
                            <a:schemeClr val="bg1"/>
                          </a:solidFill>
                          <a:latin typeface="+mn-lt"/>
                          <a:ea typeface="+mn-ea"/>
                          <a:cs typeface="+mn-cs"/>
                        </a:rPr>
                        <a:t>nature</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b="1" dirty="0">
                          <a:solidFill>
                            <a:srgbClr val="494949"/>
                          </a:solidFill>
                        </a:rPr>
                        <a:t>The top searched amenity in glamping </a:t>
                      </a:r>
                      <a:r>
                        <a:rPr lang="en-US" sz="2000" dirty="0">
                          <a:solidFill>
                            <a:srgbClr val="494949"/>
                          </a:solidFill>
                        </a:rPr>
                        <a:t>adds luxury and romance. </a:t>
                      </a:r>
                    </a:p>
                    <a:p>
                      <a:r>
                        <a:rPr lang="en-US" sz="2000" kern="1200" dirty="0">
                          <a:solidFill>
                            <a:srgbClr val="494949"/>
                          </a:solidFill>
                          <a:latin typeface="+mn-lt"/>
                          <a:ea typeface="+mn-ea"/>
                          <a:cs typeface="+mn-cs"/>
                        </a:rPr>
                        <a:t>Offer a rustic and eco-friendly bathing experience, aligning well with green </a:t>
                      </a:r>
                      <a:r>
                        <a:rPr lang="en-US" sz="2000" kern="1200" dirty="0" err="1">
                          <a:solidFill>
                            <a:srgbClr val="494949"/>
                          </a:solidFill>
                          <a:latin typeface="+mn-lt"/>
                          <a:ea typeface="+mn-ea"/>
                          <a:cs typeface="+mn-cs"/>
                        </a:rPr>
                        <a:t>travellers</a:t>
                      </a:r>
                      <a:r>
                        <a:rPr lang="en-US" sz="2000" dirty="0"/>
                        <a:t>.</a:t>
                      </a:r>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b="1" dirty="0">
                          <a:solidFill>
                            <a:srgbClr val="494949"/>
                          </a:solidFill>
                        </a:rPr>
                        <a:t>€3,500–€8,000 per unit</a:t>
                      </a:r>
                    </a:p>
                    <a:p>
                      <a:r>
                        <a:rPr lang="en-US" sz="2000" b="0" dirty="0">
                          <a:solidFill>
                            <a:srgbClr val="494949"/>
                          </a:solidFill>
                        </a:rPr>
                        <a:t>Entry-Level Models:  </a:t>
                      </a:r>
                      <a:r>
                        <a:rPr lang="en-US" sz="2000" dirty="0">
                          <a:solidFill>
                            <a:srgbClr val="494949"/>
                          </a:solidFill>
                        </a:rPr>
                        <a:t>Approx €1,224 for a </a:t>
                      </a:r>
                      <a:r>
                        <a:rPr lang="en-US" sz="2000" dirty="0">
                          <a:solidFill>
                            <a:srgbClr val="E96751"/>
                          </a:solidFill>
                          <a:hlinkClick r:id="rId2">
                            <a:extLst>
                              <a:ext uri="{A12FA001-AC4F-418D-AE19-62706E023703}">
                                <ahyp:hlinkClr xmlns:ahyp="http://schemas.microsoft.com/office/drawing/2018/hyperlinkcolor" val="tx"/>
                              </a:ext>
                            </a:extLst>
                          </a:hlinkClick>
                        </a:rPr>
                        <a:t>4-person </a:t>
                      </a:r>
                      <a:r>
                        <a:rPr lang="en-US" sz="2000" dirty="0" err="1">
                          <a:solidFill>
                            <a:srgbClr val="E96751"/>
                          </a:solidFill>
                          <a:hlinkClick r:id="rId2">
                            <a:extLst>
                              <a:ext uri="{A12FA001-AC4F-418D-AE19-62706E023703}">
                                <ahyp:hlinkClr xmlns:ahyp="http://schemas.microsoft.com/office/drawing/2018/hyperlinkcolor" val="tx"/>
                              </a:ext>
                            </a:extLst>
                          </a:hlinkClick>
                        </a:rPr>
                        <a:t>fibreglass</a:t>
                      </a:r>
                      <a:r>
                        <a:rPr lang="en-US" sz="2000" dirty="0">
                          <a:solidFill>
                            <a:srgbClr val="E96751"/>
                          </a:solidFill>
                          <a:hlinkClick r:id="rId2">
                            <a:extLst>
                              <a:ext uri="{A12FA001-AC4F-418D-AE19-62706E023703}">
                                <ahyp:hlinkClr xmlns:ahyp="http://schemas.microsoft.com/office/drawing/2018/hyperlinkcolor" val="tx"/>
                              </a:ext>
                            </a:extLst>
                          </a:hlinkClick>
                        </a:rPr>
                        <a:t> tub </a:t>
                      </a:r>
                      <a:r>
                        <a:rPr lang="en-US" sz="2000" kern="1200" dirty="0">
                          <a:solidFill>
                            <a:srgbClr val="494949"/>
                          </a:solidFill>
                          <a:latin typeface="+mn-lt"/>
                          <a:ea typeface="+mn-ea"/>
                          <a:cs typeface="+mn-cs"/>
                        </a:rPr>
                        <a:t>with an external heater. Premium up to €4,219 for </a:t>
                      </a:r>
                      <a:r>
                        <a:rPr lang="en-US" sz="2000" kern="1200" dirty="0">
                          <a:solidFill>
                            <a:srgbClr val="E96751"/>
                          </a:solidFill>
                          <a:latin typeface="+mn-lt"/>
                          <a:ea typeface="+mn-ea"/>
                          <a:cs typeface="+mn-cs"/>
                          <a:hlinkClick r:id="rId3">
                            <a:extLst>
                              <a:ext uri="{A12FA001-AC4F-418D-AE19-62706E023703}">
                                <ahyp:hlinkClr xmlns:ahyp="http://schemas.microsoft.com/office/drawing/2018/hyperlinkcolor" val="tx"/>
                              </a:ext>
                            </a:extLst>
                          </a:hlinkClick>
                        </a:rPr>
                        <a:t>6-person wood-fired </a:t>
                      </a:r>
                      <a:r>
                        <a:rPr lang="en-US" sz="2000" kern="1200" dirty="0">
                          <a:solidFill>
                            <a:srgbClr val="494949"/>
                          </a:solidFill>
                          <a:latin typeface="+mn-lt"/>
                          <a:ea typeface="+mn-ea"/>
                          <a:cs typeface="+mn-cs"/>
                        </a:rPr>
                        <a:t>hot tubs.</a:t>
                      </a:r>
                      <a:endParaRPr lang="en-IE" sz="2000" kern="1200" dirty="0">
                        <a:solidFill>
                          <a:srgbClr val="494949"/>
                        </a:solidFill>
                        <a:latin typeface="+mn-lt"/>
                        <a:ea typeface="+mn-ea"/>
                        <a:cs typeface="+mn-cs"/>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b="1" dirty="0">
                          <a:solidFill>
                            <a:srgbClr val="494949"/>
                          </a:solidFill>
                        </a:rPr>
                        <a:t>Charge premium </a:t>
                      </a:r>
                      <a:r>
                        <a:rPr lang="en-US" sz="2000" dirty="0">
                          <a:solidFill>
                            <a:srgbClr val="494949"/>
                          </a:solidFill>
                        </a:rPr>
                        <a:t>(€30–€60/night add-on); book out mid-week stays.</a:t>
                      </a:r>
                    </a:p>
                    <a:p>
                      <a:pPr marL="342900" indent="-342900">
                        <a:buFont typeface="Arial" panose="020B0604020202020204" pitchFamily="34" charset="0"/>
                        <a:buChar char="•"/>
                      </a:pPr>
                      <a:r>
                        <a:rPr lang="en-US" sz="2000" dirty="0">
                          <a:solidFill>
                            <a:srgbClr val="E96751"/>
                          </a:solidFill>
                          <a:hlinkClick r:id="rId4">
                            <a:extLst>
                              <a:ext uri="{A12FA001-AC4F-418D-AE19-62706E023703}">
                                <ahyp:hlinkClr xmlns:ahyp="http://schemas.microsoft.com/office/drawing/2018/hyperlinkcolor" val="tx"/>
                              </a:ext>
                            </a:extLst>
                          </a:hlinkClick>
                        </a:rPr>
                        <a:t>Baltresto </a:t>
                      </a:r>
                      <a:r>
                        <a:rPr lang="en-US" sz="2000" dirty="0">
                          <a:solidFill>
                            <a:srgbClr val="494949"/>
                          </a:solidFill>
                        </a:rPr>
                        <a:t>offers a range of wood-fired hot tubs suitable for </a:t>
                      </a:r>
                      <a:r>
                        <a:rPr lang="en-US" sz="2000" b="1" dirty="0">
                          <a:solidFill>
                            <a:srgbClr val="494949"/>
                          </a:solidFill>
                        </a:rPr>
                        <a:t>various budgets </a:t>
                      </a:r>
                      <a:r>
                        <a:rPr lang="en-US" sz="2000" dirty="0">
                          <a:solidFill>
                            <a:srgbClr val="494949"/>
                          </a:solidFill>
                        </a:rPr>
                        <a:t>and capacities.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6561398"/>
                  </a:ext>
                </a:extLst>
              </a:tr>
              <a:tr h="334718">
                <a:tc>
                  <a:txBody>
                    <a:bodyPr/>
                    <a:lstStyle/>
                    <a:p>
                      <a:r>
                        <a:rPr lang="en-US" sz="2000" b="1" dirty="0">
                          <a:solidFill>
                            <a:schemeClr val="bg1"/>
                          </a:solidFill>
                        </a:rPr>
                        <a:t>Outdoor forest or herbal saunas</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IE" sz="2000" b="1" dirty="0">
                          <a:solidFill>
                            <a:srgbClr val="494949"/>
                          </a:solidFill>
                        </a:rPr>
                        <a:t>Restorative, sensory-rich and </a:t>
                      </a:r>
                      <a:r>
                        <a:rPr lang="en-IE" sz="2000" b="1" dirty="0" err="1">
                          <a:solidFill>
                            <a:srgbClr val="494949"/>
                          </a:solidFill>
                        </a:rPr>
                        <a:t>Instagrammable</a:t>
                      </a:r>
                      <a:r>
                        <a:rPr lang="en-IE" sz="2000" b="1" dirty="0">
                          <a:solidFill>
                            <a:srgbClr val="494949"/>
                          </a:solidFill>
                        </a:rPr>
                        <a:t>. </a:t>
                      </a:r>
                      <a:r>
                        <a:rPr lang="en-US" sz="2000" dirty="0">
                          <a:solidFill>
                            <a:srgbClr val="494949"/>
                          </a:solidFill>
                        </a:rPr>
                        <a:t>Enhance wellness offerings, providing guests with relaxation and health benefits.</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b="1" dirty="0">
                          <a:solidFill>
                            <a:srgbClr val="494949"/>
                          </a:solidFill>
                        </a:rPr>
                        <a:t>€5,000–€12,000</a:t>
                      </a:r>
                    </a:p>
                    <a:p>
                      <a:r>
                        <a:rPr lang="en-IE" sz="2000" dirty="0">
                          <a:solidFill>
                            <a:srgbClr val="494949"/>
                          </a:solidFill>
                        </a:rPr>
                        <a:t>Basic </a:t>
                      </a:r>
                      <a:r>
                        <a:rPr lang="en-US" sz="2000" dirty="0">
                          <a:solidFill>
                            <a:srgbClr val="494949"/>
                          </a:solidFill>
                        </a:rPr>
                        <a:t>€1,830 for a </a:t>
                      </a:r>
                      <a:r>
                        <a:rPr lang="en-US" sz="2000" dirty="0">
                          <a:solidFill>
                            <a:srgbClr val="E96751"/>
                          </a:solidFill>
                          <a:hlinkClick r:id="rId4">
                            <a:extLst>
                              <a:ext uri="{A12FA001-AC4F-418D-AE19-62706E023703}">
                                <ahyp:hlinkClr xmlns:ahyp="http://schemas.microsoft.com/office/drawing/2018/hyperlinkcolor" val="tx"/>
                              </a:ext>
                            </a:extLst>
                          </a:hlinkClick>
                        </a:rPr>
                        <a:t>2.3m sauna </a:t>
                      </a:r>
                      <a:r>
                        <a:rPr lang="en-US" sz="2000" dirty="0">
                          <a:solidFill>
                            <a:srgbClr val="494949"/>
                          </a:solidFill>
                        </a:rPr>
                        <a:t>made from spruce. </a:t>
                      </a:r>
                      <a:r>
                        <a:rPr lang="en-US" sz="2000" dirty="0">
                          <a:solidFill>
                            <a:srgbClr val="E96751"/>
                          </a:solidFill>
                          <a:hlinkClick r:id="rId5">
                            <a:extLst>
                              <a:ext uri="{A12FA001-AC4F-418D-AE19-62706E023703}">
                                <ahyp:hlinkClr xmlns:ahyp="http://schemas.microsoft.com/office/drawing/2018/hyperlinkcolor" val="tx"/>
                              </a:ext>
                            </a:extLst>
                          </a:hlinkClick>
                        </a:rPr>
                        <a:t>Mid-range barrel</a:t>
                      </a:r>
                      <a:r>
                        <a:rPr lang="en-US" sz="2000" dirty="0">
                          <a:solidFill>
                            <a:srgbClr val="E96751"/>
                          </a:solidFill>
                        </a:rPr>
                        <a:t>,</a:t>
                      </a:r>
                      <a:r>
                        <a:rPr lang="en-US" sz="2000" dirty="0">
                          <a:solidFill>
                            <a:srgbClr val="494949"/>
                          </a:solidFill>
                        </a:rPr>
                        <a:t> suitable for €1,530, and </a:t>
                      </a:r>
                      <a:r>
                        <a:rPr lang="en-US" sz="2000" dirty="0">
                          <a:solidFill>
                            <a:srgbClr val="E96751"/>
                          </a:solidFill>
                          <a:hlinkClick r:id="rId6">
                            <a:extLst>
                              <a:ext uri="{A12FA001-AC4F-418D-AE19-62706E023703}">
                                <ahyp:hlinkClr xmlns:ahyp="http://schemas.microsoft.com/office/drawing/2018/hyperlinkcolor" val="tx"/>
                              </a:ext>
                            </a:extLst>
                          </a:hlinkClick>
                        </a:rPr>
                        <a:t>high-end</a:t>
                      </a:r>
                      <a:r>
                        <a:rPr lang="en-US" sz="2000" dirty="0">
                          <a:solidFill>
                            <a:srgbClr val="494949"/>
                          </a:solidFill>
                        </a:rPr>
                        <a:t> with panoramic view and integrated hot tubs, approximately </a:t>
                      </a:r>
                      <a:r>
                        <a:rPr lang="en-IE" sz="2000" dirty="0">
                          <a:solidFill>
                            <a:srgbClr val="494949"/>
                          </a:solidFill>
                        </a:rPr>
                        <a:t>€8,000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dirty="0">
                          <a:solidFill>
                            <a:srgbClr val="494949"/>
                          </a:solidFill>
                        </a:rPr>
                        <a:t>Use </a:t>
                      </a:r>
                      <a:r>
                        <a:rPr lang="en-US" sz="2000" b="1" dirty="0">
                          <a:solidFill>
                            <a:srgbClr val="494949"/>
                          </a:solidFill>
                        </a:rPr>
                        <a:t>wood-fired</a:t>
                      </a:r>
                      <a:r>
                        <a:rPr lang="en-US" sz="2000" dirty="0">
                          <a:solidFill>
                            <a:srgbClr val="494949"/>
                          </a:solidFill>
                        </a:rPr>
                        <a:t> sauna kits to reduce running costs.</a:t>
                      </a:r>
                    </a:p>
                    <a:p>
                      <a:pPr marL="342900" indent="-342900">
                        <a:buFont typeface="Arial" panose="020B0604020202020204" pitchFamily="34" charset="0"/>
                        <a:buChar char="•"/>
                      </a:pPr>
                      <a:r>
                        <a:rPr lang="en-US" sz="2000" b="1" dirty="0">
                          <a:solidFill>
                            <a:srgbClr val="494949"/>
                          </a:solidFill>
                        </a:rPr>
                        <a:t>Factory Sale </a:t>
                      </a:r>
                      <a:r>
                        <a:rPr lang="en-US" sz="2000" dirty="0">
                          <a:solidFill>
                            <a:srgbClr val="494949"/>
                          </a:solidFill>
                        </a:rPr>
                        <a:t>offers affordable outdoor saunas with various </a:t>
                      </a:r>
                      <a:r>
                        <a:rPr lang="en-US" sz="2000" dirty="0" err="1">
                          <a:solidFill>
                            <a:srgbClr val="494949"/>
                          </a:solidFill>
                        </a:rPr>
                        <a:t>customisation</a:t>
                      </a:r>
                      <a:r>
                        <a:rPr lang="en-US" sz="2000" dirty="0">
                          <a:solidFill>
                            <a:srgbClr val="494949"/>
                          </a:solidFill>
                        </a:rPr>
                        <a:t> options.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312375"/>
                  </a:ext>
                </a:extLst>
              </a:tr>
            </a:tbl>
          </a:graphicData>
        </a:graphic>
      </p:graphicFrame>
      <p:sp>
        <p:nvSpPr>
          <p:cNvPr id="13" name="Text Placeholder 2">
            <a:extLst>
              <a:ext uri="{FF2B5EF4-FFF2-40B4-BE49-F238E27FC236}">
                <a16:creationId xmlns:a16="http://schemas.microsoft.com/office/drawing/2014/main" id="{31B813C8-8046-2CC7-DAF1-BDEB93A26656}"/>
              </a:ext>
            </a:extLst>
          </p:cNvPr>
          <p:cNvSpPr txBox="1">
            <a:spLocks/>
          </p:cNvSpPr>
          <p:nvPr/>
        </p:nvSpPr>
        <p:spPr>
          <a:xfrm>
            <a:off x="788656" y="218309"/>
            <a:ext cx="109366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28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dirty="0">
                <a:solidFill>
                  <a:srgbClr val="E96751"/>
                </a:solidFill>
              </a:rPr>
              <a:t>“Wow Factor 2 </a:t>
            </a:r>
            <a:r>
              <a:rPr lang="en-US" dirty="0"/>
              <a:t>– Wellness Experiences that WOW Guests</a:t>
            </a:r>
            <a:endParaRPr lang="en-IE" sz="2200" b="0" dirty="0">
              <a:solidFill>
                <a:srgbClr val="494949"/>
              </a:solidFill>
            </a:endParaRPr>
          </a:p>
        </p:txBody>
      </p:sp>
    </p:spTree>
    <p:extLst>
      <p:ext uri="{BB962C8B-B14F-4D97-AF65-F5344CB8AC3E}">
        <p14:creationId xmlns:p14="http://schemas.microsoft.com/office/powerpoint/2010/main" val="4109922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18AB6-BA99-141E-4E97-A812FF6928FD}"/>
            </a:ext>
          </a:extLst>
        </p:cNvPr>
        <p:cNvGrpSpPr/>
        <p:nvPr/>
      </p:nvGrpSpPr>
      <p:grpSpPr>
        <a:xfrm>
          <a:off x="0" y="0"/>
          <a:ext cx="0" cy="0"/>
          <a:chOff x="0" y="0"/>
          <a:chExt cx="0" cy="0"/>
        </a:xfrm>
      </p:grpSpPr>
      <p:graphicFrame>
        <p:nvGraphicFramePr>
          <p:cNvPr id="12" name="Table 11">
            <a:extLst>
              <a:ext uri="{FF2B5EF4-FFF2-40B4-BE49-F238E27FC236}">
                <a16:creationId xmlns:a16="http://schemas.microsoft.com/office/drawing/2014/main" id="{8E9EB0BA-28A2-A3AA-15AB-227BE6A34058}"/>
              </a:ext>
            </a:extLst>
          </p:cNvPr>
          <p:cNvGraphicFramePr>
            <a:graphicFrameLocks noGrp="1"/>
          </p:cNvGraphicFramePr>
          <p:nvPr>
            <p:extLst>
              <p:ext uri="{D42A27DB-BD31-4B8C-83A1-F6EECF244321}">
                <p14:modId xmlns:p14="http://schemas.microsoft.com/office/powerpoint/2010/main" val="3730359374"/>
              </p:ext>
            </p:extLst>
          </p:nvPr>
        </p:nvGraphicFramePr>
        <p:xfrm>
          <a:off x="355677" y="322669"/>
          <a:ext cx="11502948" cy="6239448"/>
        </p:xfrm>
        <a:graphic>
          <a:graphicData uri="http://schemas.openxmlformats.org/drawingml/2006/table">
            <a:tbl>
              <a:tblPr/>
              <a:tblGrid>
                <a:gridCol w="1882698">
                  <a:extLst>
                    <a:ext uri="{9D8B030D-6E8A-4147-A177-3AD203B41FA5}">
                      <a16:colId xmlns:a16="http://schemas.microsoft.com/office/drawing/2014/main" val="309896470"/>
                    </a:ext>
                  </a:extLst>
                </a:gridCol>
                <a:gridCol w="3276600">
                  <a:extLst>
                    <a:ext uri="{9D8B030D-6E8A-4147-A177-3AD203B41FA5}">
                      <a16:colId xmlns:a16="http://schemas.microsoft.com/office/drawing/2014/main" val="1438993730"/>
                    </a:ext>
                  </a:extLst>
                </a:gridCol>
                <a:gridCol w="3371850">
                  <a:extLst>
                    <a:ext uri="{9D8B030D-6E8A-4147-A177-3AD203B41FA5}">
                      <a16:colId xmlns:a16="http://schemas.microsoft.com/office/drawing/2014/main" val="1540451460"/>
                    </a:ext>
                  </a:extLst>
                </a:gridCol>
                <a:gridCol w="2971800">
                  <a:extLst>
                    <a:ext uri="{9D8B030D-6E8A-4147-A177-3AD203B41FA5}">
                      <a16:colId xmlns:a16="http://schemas.microsoft.com/office/drawing/2014/main" val="2174988297"/>
                    </a:ext>
                  </a:extLst>
                </a:gridCol>
              </a:tblGrid>
              <a:tr h="191268">
                <a:tc>
                  <a:txBody>
                    <a:bodyPr/>
                    <a:lstStyle/>
                    <a:p>
                      <a:pPr algn="ctr"/>
                      <a:r>
                        <a:rPr lang="en-IE" sz="2000" b="1" dirty="0">
                          <a:solidFill>
                            <a:schemeClr val="bg1"/>
                          </a:solidFill>
                        </a:rPr>
                        <a:t>Wellness Experience</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Why It’s a “Wow”</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Cost Range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Tip</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32935790"/>
                  </a:ext>
                </a:extLst>
              </a:tr>
              <a:tr h="478169">
                <a:tc>
                  <a:txBody>
                    <a:bodyPr/>
                    <a:lstStyle/>
                    <a:p>
                      <a:r>
                        <a:rPr lang="en-IE" sz="2000" b="1" dirty="0">
                          <a:solidFill>
                            <a:schemeClr val="bg1"/>
                          </a:solidFill>
                        </a:rPr>
                        <a:t>Guided forest bathing </a:t>
                      </a:r>
                    </a:p>
                    <a:p>
                      <a:r>
                        <a:rPr lang="en-IE" sz="2000" b="1" dirty="0">
                          <a:solidFill>
                            <a:schemeClr val="bg1"/>
                          </a:solidFill>
                        </a:rPr>
                        <a:t>(</a:t>
                      </a:r>
                      <a:r>
                        <a:rPr lang="en-IE" sz="2000" b="1" dirty="0" err="1">
                          <a:solidFill>
                            <a:schemeClr val="bg1"/>
                          </a:solidFill>
                        </a:rPr>
                        <a:t>Shinrin-yoku</a:t>
                      </a:r>
                      <a:r>
                        <a:rPr lang="en-IE" sz="2000" b="1" dirty="0">
                          <a:solidFill>
                            <a:schemeClr val="bg1"/>
                          </a:solidFill>
                        </a:rPr>
                        <a:t>)</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a:solidFill>
                            <a:srgbClr val="494949"/>
                          </a:solidFill>
                        </a:rPr>
                        <a:t>Forest bathing </a:t>
                      </a:r>
                      <a:r>
                        <a:rPr lang="en-US" sz="2000" dirty="0">
                          <a:solidFill>
                            <a:srgbClr val="494949"/>
                          </a:solidFill>
                        </a:rPr>
                        <a:t>involves immersive walks in natural environments, promoting mental and physical well-being. Backed by science to reduce cortisol; minimal infrastructure needed.</a:t>
                      </a:r>
                    </a:p>
                    <a:p>
                      <a:pPr marL="342900" indent="-342900">
                        <a:buFont typeface="Arial" panose="020B0604020202020204" pitchFamily="34" charset="0"/>
                        <a:buChar char="•"/>
                      </a:pPr>
                      <a:r>
                        <a:rPr lang="en-US" sz="2000" b="1" kern="1200" dirty="0">
                          <a:solidFill>
                            <a:srgbClr val="494949"/>
                          </a:solidFill>
                          <a:latin typeface="+mn-lt"/>
                          <a:ea typeface="+mn-ea"/>
                          <a:cs typeface="+mn-cs"/>
                        </a:rPr>
                        <a:t>Outdoor yoga decks </a:t>
                      </a:r>
                      <a:r>
                        <a:rPr lang="en-US" sz="2000" kern="1200" dirty="0">
                          <a:solidFill>
                            <a:srgbClr val="494949"/>
                          </a:solidFill>
                          <a:latin typeface="+mn-lt"/>
                          <a:ea typeface="+mn-ea"/>
                          <a:cs typeface="+mn-cs"/>
                        </a:rPr>
                        <a:t>provide serene spaces for guests to practice yoga and meditation, enhancing the wellness appeal of your accommodation.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b="1" dirty="0">
                          <a:solidFill>
                            <a:srgbClr val="494949"/>
                          </a:solidFill>
                        </a:rPr>
                        <a:t>Forest Bathing: €0–€300 </a:t>
                      </a:r>
                      <a:r>
                        <a:rPr lang="en-US" sz="2000" dirty="0">
                          <a:solidFill>
                            <a:srgbClr val="494949"/>
                          </a:solidFill>
                        </a:rPr>
                        <a:t>(training or guide hire). </a:t>
                      </a:r>
                      <a:r>
                        <a:rPr lang="en-US" sz="2000" dirty="0">
                          <a:solidFill>
                            <a:srgbClr val="E96751"/>
                          </a:solidFill>
                          <a:hlinkClick r:id="rId2">
                            <a:extLst>
                              <a:ext uri="{A12FA001-AC4F-418D-AE19-62706E023703}">
                                <ahyp:hlinkClr xmlns:ahyp="http://schemas.microsoft.com/office/drawing/2018/hyperlinkcolor" val="tx"/>
                              </a:ext>
                            </a:extLst>
                          </a:hlinkClick>
                        </a:rPr>
                        <a:t>Some inspiration</a:t>
                      </a:r>
                      <a:r>
                        <a:rPr lang="en-US" sz="2000" dirty="0">
                          <a:solidFill>
                            <a:srgbClr val="E96751"/>
                          </a:solidFill>
                        </a:rPr>
                        <a:t> </a:t>
                      </a:r>
                      <a:r>
                        <a:rPr lang="en-US" sz="2000" dirty="0">
                          <a:solidFill>
                            <a:srgbClr val="494949"/>
                          </a:solidFill>
                        </a:rPr>
                        <a:t>from Forest Bathing Switzerland, which offers guided experiences and training programs.</a:t>
                      </a:r>
                    </a:p>
                    <a:p>
                      <a:pPr marL="342900" indent="-342900">
                        <a:buFont typeface="Arial" panose="020B0604020202020204" pitchFamily="34" charset="0"/>
                        <a:buChar char="•"/>
                      </a:pPr>
                      <a:r>
                        <a:rPr lang="en-US" sz="2000" b="1" dirty="0">
                          <a:solidFill>
                            <a:srgbClr val="E96751"/>
                          </a:solidFill>
                          <a:hlinkClick r:id="rId3">
                            <a:extLst>
                              <a:ext uri="{A12FA001-AC4F-418D-AE19-62706E023703}">
                                <ahyp:hlinkClr xmlns:ahyp="http://schemas.microsoft.com/office/drawing/2018/hyperlinkcolor" val="tx"/>
                              </a:ext>
                            </a:extLst>
                          </a:hlinkClick>
                        </a:rPr>
                        <a:t>Yoga </a:t>
                      </a:r>
                      <a:r>
                        <a:rPr lang="en-US" sz="2000" b="1" kern="1200" dirty="0">
                          <a:solidFill>
                            <a:srgbClr val="E96751"/>
                          </a:solidFill>
                          <a:latin typeface="+mn-lt"/>
                          <a:ea typeface="+mn-ea"/>
                          <a:cs typeface="+mn-cs"/>
                          <a:hlinkClick r:id="rId3">
                            <a:extLst>
                              <a:ext uri="{A12FA001-AC4F-418D-AE19-62706E023703}">
                                <ahyp:hlinkClr xmlns:ahyp="http://schemas.microsoft.com/office/drawing/2018/hyperlinkcolor" val="tx"/>
                              </a:ext>
                            </a:extLst>
                          </a:hlinkClick>
                        </a:rPr>
                        <a:t>Deck DIY Construction</a:t>
                      </a:r>
                      <a:r>
                        <a:rPr lang="en-US" sz="2000" b="1" kern="1200" dirty="0">
                          <a:solidFill>
                            <a:srgbClr val="494949"/>
                          </a:solidFill>
                          <a:latin typeface="+mn-lt"/>
                          <a:ea typeface="+mn-ea"/>
                          <a:cs typeface="+mn-cs"/>
                        </a:rPr>
                        <a:t>: </a:t>
                      </a:r>
                      <a:r>
                        <a:rPr lang="en-US" sz="2000" kern="1200" dirty="0">
                          <a:solidFill>
                            <a:srgbClr val="494949"/>
                          </a:solidFill>
                          <a:latin typeface="+mn-lt"/>
                          <a:ea typeface="+mn-ea"/>
                          <a:cs typeface="+mn-cs"/>
                        </a:rPr>
                        <a:t>Material costs range from €15 to €60 per square meter, depending on wood type. For example, impregnated pine costs around €15/m², while cedar is approximately €40/m².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buFont typeface="Arial" panose="020B0604020202020204" pitchFamily="34" charset="0"/>
                        <a:buChar char="•"/>
                      </a:pPr>
                      <a:r>
                        <a:rPr lang="en-US" sz="2000" b="1" dirty="0">
                          <a:solidFill>
                            <a:srgbClr val="494949"/>
                          </a:solidFill>
                        </a:rPr>
                        <a:t>Partner</a:t>
                      </a:r>
                      <a:r>
                        <a:rPr lang="en-US" sz="2000" dirty="0">
                          <a:solidFill>
                            <a:srgbClr val="494949"/>
                          </a:solidFill>
                        </a:rPr>
                        <a:t> with certified guides or train staff.</a:t>
                      </a:r>
                    </a:p>
                    <a:p>
                      <a:pPr marL="342900" indent="-342900">
                        <a:buFont typeface="Arial" panose="020B0604020202020204" pitchFamily="34" charset="0"/>
                        <a:buChar char="•"/>
                      </a:pPr>
                      <a:r>
                        <a:rPr lang="en-US" sz="2000" dirty="0">
                          <a:solidFill>
                            <a:srgbClr val="494949"/>
                          </a:solidFill>
                        </a:rPr>
                        <a:t>Utilize </a:t>
                      </a:r>
                      <a:r>
                        <a:rPr lang="en-US" sz="2000" b="1" dirty="0">
                          <a:solidFill>
                            <a:srgbClr val="494949"/>
                          </a:solidFill>
                        </a:rPr>
                        <a:t>existing forested areas </a:t>
                      </a:r>
                      <a:r>
                        <a:rPr lang="en-US" sz="2000" dirty="0">
                          <a:solidFill>
                            <a:srgbClr val="494949"/>
                          </a:solidFill>
                        </a:rPr>
                        <a:t>or create nature trails on your property.</a:t>
                      </a:r>
                    </a:p>
                    <a:p>
                      <a:pPr marL="342900" indent="-342900">
                        <a:buFont typeface="Arial" panose="020B0604020202020204" pitchFamily="34" charset="0"/>
                        <a:buChar char="•"/>
                      </a:pPr>
                      <a:r>
                        <a:rPr lang="en-IE" sz="2000" dirty="0">
                          <a:solidFill>
                            <a:srgbClr val="494949"/>
                          </a:solidFill>
                        </a:rPr>
                        <a:t>Choose </a:t>
                      </a:r>
                      <a:r>
                        <a:rPr lang="en-IE" sz="2000" b="1" dirty="0">
                          <a:solidFill>
                            <a:srgbClr val="494949"/>
                          </a:solidFill>
                        </a:rPr>
                        <a:t>durable, weather-resistant materials.</a:t>
                      </a:r>
                    </a:p>
                    <a:p>
                      <a:pPr marL="342900" indent="-342900">
                        <a:buFont typeface="Arial" panose="020B0604020202020204" pitchFamily="34" charset="0"/>
                        <a:buChar char="•"/>
                      </a:pPr>
                      <a:r>
                        <a:rPr lang="en-US" sz="2000" dirty="0">
                          <a:solidFill>
                            <a:srgbClr val="494949"/>
                          </a:solidFill>
                        </a:rPr>
                        <a:t>Consider </a:t>
                      </a:r>
                      <a:r>
                        <a:rPr lang="en-US" sz="2000" b="1" dirty="0">
                          <a:solidFill>
                            <a:srgbClr val="494949"/>
                          </a:solidFill>
                        </a:rPr>
                        <a:t>adding shade </a:t>
                      </a:r>
                      <a:r>
                        <a:rPr lang="en-US" sz="2000" dirty="0">
                          <a:solidFill>
                            <a:srgbClr val="494949"/>
                          </a:solidFill>
                        </a:rPr>
                        <a:t>structures or pergolas for comfort and year-round usage.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1243724"/>
                  </a:ext>
                </a:extLst>
              </a:tr>
              <a:tr h="478169">
                <a:tc>
                  <a:txBody>
                    <a:bodyPr/>
                    <a:lstStyle/>
                    <a:p>
                      <a:r>
                        <a:rPr lang="en-US" sz="2000" b="1" dirty="0">
                          <a:solidFill>
                            <a:schemeClr val="bg1"/>
                          </a:solidFill>
                        </a:rPr>
                        <a:t>Sound bath or meditation dome</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Unique, immersive wellness trend; appeals to solo and group </a:t>
                      </a:r>
                      <a:r>
                        <a:rPr lang="en-US" sz="2000" dirty="0" err="1">
                          <a:solidFill>
                            <a:srgbClr val="494949"/>
                          </a:solidFill>
                        </a:rPr>
                        <a:t>travellers</a:t>
                      </a:r>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494949"/>
                          </a:solidFill>
                        </a:rPr>
                        <a:t>€2,000–€6,000 for setup</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Host weekend retreats to drive off-season income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8322247"/>
                  </a:ext>
                </a:extLst>
              </a:tr>
            </a:tbl>
          </a:graphicData>
        </a:graphic>
      </p:graphicFrame>
    </p:spTree>
    <p:extLst>
      <p:ext uri="{BB962C8B-B14F-4D97-AF65-F5344CB8AC3E}">
        <p14:creationId xmlns:p14="http://schemas.microsoft.com/office/powerpoint/2010/main" val="78304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2C2D9-893B-B190-9C9F-4036BB69F488}"/>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3067F8E-D066-F3DF-CC15-203C2C18E55A}"/>
              </a:ext>
            </a:extLst>
          </p:cNvPr>
          <p:cNvGraphicFramePr>
            <a:graphicFrameLocks noGrp="1"/>
          </p:cNvGraphicFramePr>
          <p:nvPr>
            <p:extLst>
              <p:ext uri="{D42A27DB-BD31-4B8C-83A1-F6EECF244321}">
                <p14:modId xmlns:p14="http://schemas.microsoft.com/office/powerpoint/2010/main" val="3337558917"/>
              </p:ext>
            </p:extLst>
          </p:nvPr>
        </p:nvGraphicFramePr>
        <p:xfrm>
          <a:off x="231852" y="22375"/>
          <a:ext cx="11502948" cy="6813249"/>
        </p:xfrm>
        <a:graphic>
          <a:graphicData uri="http://schemas.openxmlformats.org/drawingml/2006/table">
            <a:tbl>
              <a:tblPr/>
              <a:tblGrid>
                <a:gridCol w="2520873">
                  <a:extLst>
                    <a:ext uri="{9D8B030D-6E8A-4147-A177-3AD203B41FA5}">
                      <a16:colId xmlns:a16="http://schemas.microsoft.com/office/drawing/2014/main" val="377391700"/>
                    </a:ext>
                  </a:extLst>
                </a:gridCol>
                <a:gridCol w="2867025">
                  <a:extLst>
                    <a:ext uri="{9D8B030D-6E8A-4147-A177-3AD203B41FA5}">
                      <a16:colId xmlns:a16="http://schemas.microsoft.com/office/drawing/2014/main" val="2884507378"/>
                    </a:ext>
                  </a:extLst>
                </a:gridCol>
                <a:gridCol w="3676650">
                  <a:extLst>
                    <a:ext uri="{9D8B030D-6E8A-4147-A177-3AD203B41FA5}">
                      <a16:colId xmlns:a16="http://schemas.microsoft.com/office/drawing/2014/main" val="352796901"/>
                    </a:ext>
                  </a:extLst>
                </a:gridCol>
                <a:gridCol w="2438400">
                  <a:extLst>
                    <a:ext uri="{9D8B030D-6E8A-4147-A177-3AD203B41FA5}">
                      <a16:colId xmlns:a16="http://schemas.microsoft.com/office/drawing/2014/main" val="2704711080"/>
                    </a:ext>
                  </a:extLst>
                </a:gridCol>
              </a:tblGrid>
              <a:tr h="478169">
                <a:tc>
                  <a:txBody>
                    <a:bodyPr/>
                    <a:lstStyle/>
                    <a:p>
                      <a:pPr algn="ctr"/>
                      <a:r>
                        <a:rPr lang="en-IE" sz="2000" b="1" dirty="0">
                          <a:solidFill>
                            <a:schemeClr val="bg1"/>
                          </a:solidFill>
                        </a:rPr>
                        <a:t>Wellness Experience</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Why It’s a “Wow”</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Cost Range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Tip</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612961301"/>
                  </a:ext>
                </a:extLst>
              </a:tr>
              <a:tr h="478169">
                <a:tc>
                  <a:txBody>
                    <a:bodyPr/>
                    <a:lstStyle/>
                    <a:p>
                      <a:r>
                        <a:rPr lang="en-US" sz="2000" b="1" dirty="0">
                          <a:solidFill>
                            <a:schemeClr val="bg1"/>
                          </a:solidFill>
                        </a:rPr>
                        <a:t>Stargazing platforms + digital detox cabins</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Combines natural awe with tech-free calm</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rgbClr val="494949"/>
                          </a:solidFill>
                        </a:rPr>
                        <a:t>€1,000–€4,000 </a:t>
                      </a:r>
                      <a:r>
                        <a:rPr lang="en-US" sz="2000" dirty="0">
                          <a:solidFill>
                            <a:srgbClr val="494949"/>
                          </a:solidFill>
                        </a:rPr>
                        <a:t>for platform or cabin upgrade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Attracts couples and wellness seekers at a higher nightly rate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82638561"/>
                  </a:ext>
                </a:extLst>
              </a:tr>
              <a:tr h="478169">
                <a:tc>
                  <a:txBody>
                    <a:bodyPr/>
                    <a:lstStyle/>
                    <a:p>
                      <a:r>
                        <a:rPr lang="en-US" sz="2000" b="1" dirty="0">
                          <a:solidFill>
                            <a:schemeClr val="bg1"/>
                          </a:solidFill>
                        </a:rPr>
                        <a:t>Organic food experiences</a:t>
                      </a:r>
                      <a:r>
                        <a:rPr lang="en-US" sz="2000" dirty="0">
                          <a:solidFill>
                            <a:schemeClr val="bg1"/>
                          </a:solidFill>
                        </a:rPr>
                        <a:t> (on-site gardens, foraging walks)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dirty="0">
                          <a:solidFill>
                            <a:srgbClr val="494949"/>
                          </a:solidFill>
                        </a:rPr>
                        <a:t>Builds connection to place and healthy living</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rgbClr val="494949"/>
                          </a:solidFill>
                        </a:rPr>
                        <a:t>€1,500–€5,000 </a:t>
                      </a:r>
                      <a:r>
                        <a:rPr lang="en-US" sz="2000" dirty="0">
                          <a:solidFill>
                            <a:srgbClr val="494949"/>
                          </a:solidFill>
                        </a:rPr>
                        <a:t>depending on scale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Partner with local chefs or offer DIY garden boxes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835682"/>
                  </a:ext>
                </a:extLst>
              </a:tr>
              <a:tr h="478169">
                <a:tc>
                  <a:txBody>
                    <a:bodyPr/>
                    <a:lstStyle/>
                    <a:p>
                      <a:r>
                        <a:rPr lang="en-US" sz="2000" b="1" dirty="0">
                          <a:solidFill>
                            <a:schemeClr val="bg1"/>
                          </a:solidFill>
                        </a:rPr>
                        <a:t>Outdoor yoga decks with nature views</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a:solidFill>
                            <a:srgbClr val="494949"/>
                          </a:solidFill>
                        </a:rPr>
                        <a:t>Peaceful space + low infrastructure + high value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b="1" dirty="0">
                          <a:solidFill>
                            <a:srgbClr val="494949"/>
                          </a:solidFill>
                        </a:rPr>
                        <a:t>€500–€2,000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rgbClr val="494949"/>
                          </a:solidFill>
                        </a:rPr>
                        <a:t>Offer yoga kits or self-guided sessions to reduce staffing</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54010233"/>
                  </a:ext>
                </a:extLst>
              </a:tr>
              <a:tr h="478169">
                <a:tc>
                  <a:txBody>
                    <a:bodyPr/>
                    <a:lstStyle/>
                    <a:p>
                      <a:r>
                        <a:rPr lang="en-IE" sz="2000" b="1" dirty="0">
                          <a:solidFill>
                            <a:schemeClr val="bg1"/>
                          </a:solidFill>
                        </a:rPr>
                        <a:t>Aromatherapy sleep rituals</a:t>
                      </a:r>
                      <a:r>
                        <a:rPr lang="en-IE" sz="2000" dirty="0">
                          <a:solidFill>
                            <a:schemeClr val="bg1"/>
                          </a:solidFill>
                        </a:rPr>
                        <a:t> (e.g. pillow sprays, essential oils)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a:solidFill>
                            <a:srgbClr val="494949"/>
                          </a:solidFill>
                        </a:rPr>
                        <a:t>Enhances perceived care and rest quality</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b="1" dirty="0">
                          <a:solidFill>
                            <a:srgbClr val="494949"/>
                          </a:solidFill>
                        </a:rPr>
                        <a:t>€5–€15 per room/per stay</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solidFill>
                            <a:srgbClr val="494949"/>
                          </a:solidFill>
                        </a:rPr>
                        <a:t>Charge optional upgrade fee or include in premium rate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72801759"/>
                  </a:ext>
                </a:extLst>
              </a:tr>
              <a:tr h="478169">
                <a:tc>
                  <a:txBody>
                    <a:bodyPr/>
                    <a:lstStyle/>
                    <a:p>
                      <a:r>
                        <a:rPr lang="en-US" sz="2000" b="1" dirty="0">
                          <a:solidFill>
                            <a:schemeClr val="bg1"/>
                          </a:solidFill>
                        </a:rPr>
                        <a:t>Cold plunge pools, ice baths or outdoor showers</a:t>
                      </a:r>
                      <a:endParaRPr lang="en-US"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US" sz="2000" b="1" dirty="0">
                          <a:solidFill>
                            <a:srgbClr val="494949"/>
                          </a:solidFill>
                        </a:rPr>
                        <a:t>Links with Nordic wellness &amp; natural resilience. </a:t>
                      </a:r>
                      <a:r>
                        <a:rPr lang="en-US" sz="2000" dirty="0">
                          <a:solidFill>
                            <a:srgbClr val="494949"/>
                          </a:solidFill>
                        </a:rPr>
                        <a:t>Cold plunge pools are used for hydrotherapy, aiding in muscle recovery and boosting circulation.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2000" dirty="0">
                          <a:solidFill>
                            <a:srgbClr val="E96751"/>
                          </a:solidFill>
                          <a:hlinkClick r:id="rId2">
                            <a:extLst>
                              <a:ext uri="{A12FA001-AC4F-418D-AE19-62706E023703}">
                                <ahyp:hlinkClr xmlns:ahyp="http://schemas.microsoft.com/office/drawing/2018/hyperlinkcolor" val="tx"/>
                              </a:ext>
                            </a:extLst>
                          </a:hlinkClick>
                        </a:rPr>
                        <a:t>€500–€3,000</a:t>
                      </a:r>
                      <a:r>
                        <a:rPr lang="en-IE" sz="2000" dirty="0">
                          <a:solidFill>
                            <a:srgbClr val="E96751"/>
                          </a:solidFill>
                        </a:rPr>
                        <a:t> </a:t>
                      </a:r>
                      <a:r>
                        <a:rPr lang="en-US" sz="2000" b="1" dirty="0">
                          <a:solidFill>
                            <a:srgbClr val="494949"/>
                          </a:solidFill>
                        </a:rPr>
                        <a:t>Basic Models </a:t>
                      </a:r>
                      <a:r>
                        <a:rPr lang="en-US" sz="2000" dirty="0">
                          <a:solidFill>
                            <a:srgbClr val="494949"/>
                          </a:solidFill>
                        </a:rPr>
                        <a:t>€890+, single-person fiberglass tub. </a:t>
                      </a:r>
                      <a:r>
                        <a:rPr lang="en-US" sz="2000" b="1" dirty="0">
                          <a:solidFill>
                            <a:srgbClr val="494949"/>
                          </a:solidFill>
                        </a:rPr>
                        <a:t>Mid-Range €1,270+, </a:t>
                      </a:r>
                      <a:r>
                        <a:rPr lang="en-US" sz="2000" dirty="0">
                          <a:solidFill>
                            <a:srgbClr val="494949"/>
                          </a:solidFill>
                        </a:rPr>
                        <a:t>two-person fiberglass tubs. </a:t>
                      </a:r>
                      <a:r>
                        <a:rPr lang="en-US" sz="2000" b="1" dirty="0">
                          <a:solidFill>
                            <a:srgbClr val="494949"/>
                          </a:solidFill>
                        </a:rPr>
                        <a:t>High-End </a:t>
                      </a:r>
                      <a:r>
                        <a:rPr lang="en-US" sz="2000" dirty="0">
                          <a:solidFill>
                            <a:srgbClr val="E96751"/>
                          </a:solidFill>
                          <a:hlinkClick r:id="rId3">
                            <a:extLst>
                              <a:ext uri="{A12FA001-AC4F-418D-AE19-62706E023703}">
                                <ahyp:hlinkClr xmlns:ahyp="http://schemas.microsoft.com/office/drawing/2018/hyperlinkcolor" val="tx"/>
                              </a:ext>
                            </a:extLst>
                          </a:hlinkClick>
                        </a:rPr>
                        <a:t>€7,199 </a:t>
                      </a:r>
                      <a:r>
                        <a:rPr lang="en-US" sz="2000" dirty="0">
                          <a:solidFill>
                            <a:srgbClr val="494949"/>
                          </a:solidFill>
                        </a:rPr>
                        <a:t>for stainless steel tubs with integrated water chillers.</a:t>
                      </a:r>
                    </a:p>
                    <a:p>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Bundle with sauna or hot tub packages for contrast therapy.</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54403529"/>
                  </a:ext>
                </a:extLst>
              </a:tr>
            </a:tbl>
          </a:graphicData>
        </a:graphic>
      </p:graphicFrame>
    </p:spTree>
    <p:extLst>
      <p:ext uri="{BB962C8B-B14F-4D97-AF65-F5344CB8AC3E}">
        <p14:creationId xmlns:p14="http://schemas.microsoft.com/office/powerpoint/2010/main" val="2331698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06104-6021-192D-3443-90CEF96847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666935D-C803-117A-D95D-DC2EE8362A2E}"/>
              </a:ext>
            </a:extLst>
          </p:cNvPr>
          <p:cNvSpPr>
            <a:spLocks noGrp="1"/>
          </p:cNvSpPr>
          <p:nvPr>
            <p:ph type="body" sz="quarter" idx="16"/>
          </p:nvPr>
        </p:nvSpPr>
        <p:spPr>
          <a:xfrm>
            <a:off x="788656" y="218309"/>
            <a:ext cx="10936619" cy="803654"/>
          </a:xfrm>
        </p:spPr>
        <p:txBody>
          <a:bodyPr/>
          <a:lstStyle/>
          <a:p>
            <a:pPr fontAlgn="base"/>
            <a:r>
              <a:rPr lang="en-US" dirty="0">
                <a:solidFill>
                  <a:srgbClr val="E96751"/>
                </a:solidFill>
              </a:rPr>
              <a:t>“Wow Factor 2 </a:t>
            </a:r>
            <a:r>
              <a:rPr lang="en-US" dirty="0"/>
              <a:t>– The Future is Wellness” </a:t>
            </a:r>
            <a:r>
              <a:rPr lang="en-US" sz="2200" b="0" dirty="0">
                <a:solidFill>
                  <a:srgbClr val="494949"/>
                </a:solidFill>
              </a:rPr>
              <a:t>with estimated costs, where applicable, and financial notes to support informed budgeting for your Epic Stay.</a:t>
            </a:r>
            <a:endParaRPr lang="en-IE" sz="2200" b="0" dirty="0">
              <a:solidFill>
                <a:srgbClr val="494949"/>
              </a:solidFill>
            </a:endParaRPr>
          </a:p>
        </p:txBody>
      </p:sp>
      <p:graphicFrame>
        <p:nvGraphicFramePr>
          <p:cNvPr id="4" name="Table 3">
            <a:extLst>
              <a:ext uri="{FF2B5EF4-FFF2-40B4-BE49-F238E27FC236}">
                <a16:creationId xmlns:a16="http://schemas.microsoft.com/office/drawing/2014/main" id="{483931C1-148D-B23B-4C1C-EF44C3C219BE}"/>
              </a:ext>
            </a:extLst>
          </p:cNvPr>
          <p:cNvGraphicFramePr>
            <a:graphicFrameLocks noGrp="1"/>
          </p:cNvGraphicFramePr>
          <p:nvPr>
            <p:extLst>
              <p:ext uri="{D42A27DB-BD31-4B8C-83A1-F6EECF244321}">
                <p14:modId xmlns:p14="http://schemas.microsoft.com/office/powerpoint/2010/main" val="4063194582"/>
              </p:ext>
            </p:extLst>
          </p:nvPr>
        </p:nvGraphicFramePr>
        <p:xfrm>
          <a:off x="381000" y="1111661"/>
          <a:ext cx="11430000" cy="2287176"/>
        </p:xfrm>
        <a:graphic>
          <a:graphicData uri="http://schemas.openxmlformats.org/drawingml/2006/table">
            <a:tbl>
              <a:tblPr/>
              <a:tblGrid>
                <a:gridCol w="3810000">
                  <a:extLst>
                    <a:ext uri="{9D8B030D-6E8A-4147-A177-3AD203B41FA5}">
                      <a16:colId xmlns:a16="http://schemas.microsoft.com/office/drawing/2014/main" val="1667850104"/>
                    </a:ext>
                  </a:extLst>
                </a:gridCol>
                <a:gridCol w="3048000">
                  <a:extLst>
                    <a:ext uri="{9D8B030D-6E8A-4147-A177-3AD203B41FA5}">
                      <a16:colId xmlns:a16="http://schemas.microsoft.com/office/drawing/2014/main" val="1096652529"/>
                    </a:ext>
                  </a:extLst>
                </a:gridCol>
                <a:gridCol w="4572000">
                  <a:extLst>
                    <a:ext uri="{9D8B030D-6E8A-4147-A177-3AD203B41FA5}">
                      <a16:colId xmlns:a16="http://schemas.microsoft.com/office/drawing/2014/main" val="1591915374"/>
                    </a:ext>
                  </a:extLst>
                </a:gridCol>
              </a:tblGrid>
              <a:tr h="204769">
                <a:tc>
                  <a:txBody>
                    <a:bodyPr/>
                    <a:lstStyle/>
                    <a:p>
                      <a:pPr algn="ctr"/>
                      <a:r>
                        <a:rPr lang="en-IE" sz="2000" b="1" dirty="0">
                          <a:solidFill>
                            <a:schemeClr val="bg1"/>
                          </a:solidFill>
                        </a:rPr>
                        <a:t>Action</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Estimated Cost Range (€)</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pPr algn="ctr"/>
                      <a:r>
                        <a:rPr lang="en-IE" sz="2000" b="1" dirty="0">
                          <a:solidFill>
                            <a:schemeClr val="bg1"/>
                          </a:solidFill>
                        </a:rPr>
                        <a:t>Financial Benefits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1823736260"/>
                  </a:ext>
                </a:extLst>
              </a:tr>
              <a:tr h="665499">
                <a:tc>
                  <a:txBody>
                    <a:bodyPr/>
                    <a:lstStyle/>
                    <a:p>
                      <a:r>
                        <a:rPr lang="en-IE" sz="2000" b="1" dirty="0">
                          <a:solidFill>
                            <a:schemeClr val="bg1"/>
                          </a:solidFill>
                        </a:rPr>
                        <a:t>Create a Digital Detox Experience</a:t>
                      </a:r>
                      <a:r>
                        <a:rPr lang="en-IE" sz="2000" dirty="0">
                          <a:solidFill>
                            <a:schemeClr val="bg1"/>
                          </a:solidFill>
                        </a:rPr>
                        <a:t> (e.g. no-</a:t>
                      </a:r>
                      <a:r>
                        <a:rPr lang="en-IE" sz="2000" dirty="0" err="1">
                          <a:solidFill>
                            <a:schemeClr val="bg1"/>
                          </a:solidFill>
                        </a:rPr>
                        <a:t>WiFi</a:t>
                      </a:r>
                      <a:r>
                        <a:rPr lang="en-IE" sz="2000" dirty="0">
                          <a:solidFill>
                            <a:schemeClr val="bg1"/>
                          </a:solidFill>
                        </a:rPr>
                        <a:t> cabins, nature journaling kits)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2000">
                          <a:solidFill>
                            <a:srgbClr val="494949"/>
                          </a:solidFill>
                        </a:rPr>
                        <a:t>€200–€500 per unit</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A growing trend. Market as “conscious stays.” Lower tech = lower infrastructure cost, higher perceived value.</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1798155"/>
                  </a:ext>
                </a:extLst>
              </a:tr>
              <a:tr h="511922">
                <a:tc>
                  <a:txBody>
                    <a:bodyPr/>
                    <a:lstStyle/>
                    <a:p>
                      <a:r>
                        <a:rPr lang="en-IE" sz="2000" b="1" dirty="0">
                          <a:solidFill>
                            <a:schemeClr val="bg1"/>
                          </a:solidFill>
                        </a:rPr>
                        <a:t>Outdoor Relaxation Zones</a:t>
                      </a:r>
                      <a:r>
                        <a:rPr lang="en-IE" sz="2000" dirty="0">
                          <a:solidFill>
                            <a:schemeClr val="bg1"/>
                          </a:solidFill>
                        </a:rPr>
                        <a:t> (e.g. hammocks, fire pits, herbal gardens)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9597"/>
                    </a:solidFill>
                  </a:tcPr>
                </a:tc>
                <a:tc>
                  <a:txBody>
                    <a:bodyPr/>
                    <a:lstStyle/>
                    <a:p>
                      <a:r>
                        <a:rPr lang="en-IE" sz="2000" dirty="0">
                          <a:solidFill>
                            <a:srgbClr val="494949"/>
                          </a:solidFill>
                        </a:rPr>
                        <a:t>€500–€2,500</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494949"/>
                          </a:solidFill>
                        </a:rPr>
                        <a:t>Can be low-cost and high-impact. Improve aesthetics and guest comfort while boosting reviews.</a:t>
                      </a:r>
                    </a:p>
                  </a:txBody>
                  <a:tcPr marL="51192" marR="51192" marT="25596" marB="255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3890921"/>
                  </a:ext>
                </a:extLst>
              </a:tr>
            </a:tbl>
          </a:graphicData>
        </a:graphic>
      </p:graphicFrame>
      <p:sp>
        <p:nvSpPr>
          <p:cNvPr id="6" name="TextBox 5">
            <a:extLst>
              <a:ext uri="{FF2B5EF4-FFF2-40B4-BE49-F238E27FC236}">
                <a16:creationId xmlns:a16="http://schemas.microsoft.com/office/drawing/2014/main" id="{235AE7FC-3323-65FD-8A84-521C0F7886DC}"/>
              </a:ext>
            </a:extLst>
          </p:cNvPr>
          <p:cNvSpPr txBox="1"/>
          <p:nvPr/>
        </p:nvSpPr>
        <p:spPr>
          <a:xfrm>
            <a:off x="381000" y="3551985"/>
            <a:ext cx="11430000" cy="3200876"/>
          </a:xfrm>
          <a:prstGeom prst="rect">
            <a:avLst/>
          </a:prstGeom>
          <a:noFill/>
        </p:spPr>
        <p:txBody>
          <a:bodyPr wrap="square">
            <a:spAutoFit/>
          </a:bodyPr>
          <a:lstStyle/>
          <a:p>
            <a:pPr marL="342900" indent="-342900">
              <a:spcAft>
                <a:spcPts val="600"/>
              </a:spcAft>
              <a:buFont typeface="Wingdings" panose="05000000000000000000" pitchFamily="2" charset="2"/>
              <a:buChar char="ü"/>
            </a:pPr>
            <a:r>
              <a:rPr lang="en-US" sz="2200" b="1" dirty="0">
                <a:solidFill>
                  <a:srgbClr val="E96751"/>
                </a:solidFill>
              </a:rPr>
              <a:t>Financial Tips</a:t>
            </a:r>
          </a:p>
          <a:p>
            <a:pPr marL="342900" indent="-342900">
              <a:spcAft>
                <a:spcPts val="600"/>
              </a:spcAft>
              <a:buFont typeface="Wingdings" panose="05000000000000000000" pitchFamily="2" charset="2"/>
              <a:buChar char="v"/>
            </a:pPr>
            <a:r>
              <a:rPr lang="en-US" sz="2000" b="1" dirty="0">
                <a:solidFill>
                  <a:srgbClr val="E96751"/>
                </a:solidFill>
              </a:rPr>
              <a:t>Target Pricing: </a:t>
            </a:r>
            <a:r>
              <a:rPr lang="en-US" sz="2000" dirty="0">
                <a:solidFill>
                  <a:srgbClr val="494949"/>
                </a:solidFill>
              </a:rPr>
              <a:t>Wellness-focused accommodations can </a:t>
            </a:r>
            <a:r>
              <a:rPr lang="en-US" sz="2000" b="1" dirty="0">
                <a:solidFill>
                  <a:srgbClr val="494949"/>
                </a:solidFill>
              </a:rPr>
              <a:t>command rates 20–50% higher </a:t>
            </a:r>
            <a:r>
              <a:rPr lang="en-US" sz="2000" dirty="0">
                <a:solidFill>
                  <a:srgbClr val="494949"/>
                </a:solidFill>
              </a:rPr>
              <a:t>than those of standard accommodations.</a:t>
            </a:r>
          </a:p>
          <a:p>
            <a:pPr marL="342900" indent="-342900">
              <a:spcAft>
                <a:spcPts val="600"/>
              </a:spcAft>
              <a:buFont typeface="Wingdings" panose="05000000000000000000" pitchFamily="2" charset="2"/>
              <a:buChar char="v"/>
            </a:pPr>
            <a:r>
              <a:rPr lang="en-US" sz="2000" b="1" dirty="0">
                <a:solidFill>
                  <a:srgbClr val="E96751"/>
                </a:solidFill>
              </a:rPr>
              <a:t>Occupancy Boost: </a:t>
            </a:r>
            <a:r>
              <a:rPr lang="en-US" sz="2000" dirty="0">
                <a:solidFill>
                  <a:srgbClr val="494949"/>
                </a:solidFill>
              </a:rPr>
              <a:t>Outdoor bathing features (e.g. hot tubs) are a key booking trigger—often </a:t>
            </a:r>
            <a:r>
              <a:rPr lang="en-US" sz="2000" b="1" dirty="0">
                <a:solidFill>
                  <a:srgbClr val="494949"/>
                </a:solidFill>
              </a:rPr>
              <a:t>increasing occupancy by 15–25% year-round.</a:t>
            </a:r>
          </a:p>
          <a:p>
            <a:pPr marL="342900" indent="-342900">
              <a:spcAft>
                <a:spcPts val="600"/>
              </a:spcAft>
              <a:buFont typeface="Wingdings" panose="05000000000000000000" pitchFamily="2" charset="2"/>
              <a:buChar char="v"/>
            </a:pPr>
            <a:r>
              <a:rPr lang="en-US" sz="2000" b="1" dirty="0">
                <a:solidFill>
                  <a:srgbClr val="E96751"/>
                </a:solidFill>
              </a:rPr>
              <a:t>Grants &amp; Funding: </a:t>
            </a:r>
            <a:r>
              <a:rPr lang="en-US" sz="2000" dirty="0">
                <a:solidFill>
                  <a:srgbClr val="E96751"/>
                </a:solidFill>
              </a:rPr>
              <a:t>Some </a:t>
            </a:r>
            <a:r>
              <a:rPr lang="en-US" sz="2000" dirty="0">
                <a:solidFill>
                  <a:srgbClr val="494949"/>
                </a:solidFill>
              </a:rPr>
              <a:t>LEADER and rural tourism funds support wellness initiatives tied to nature and health.</a:t>
            </a:r>
          </a:p>
          <a:p>
            <a:pPr marL="342900" indent="-342900">
              <a:spcAft>
                <a:spcPts val="600"/>
              </a:spcAft>
              <a:buFont typeface="Wingdings" panose="05000000000000000000" pitchFamily="2" charset="2"/>
              <a:buChar char="v"/>
            </a:pPr>
            <a:r>
              <a:rPr lang="en-US" sz="2000" b="1" dirty="0">
                <a:solidFill>
                  <a:srgbClr val="E96751"/>
                </a:solidFill>
              </a:rPr>
              <a:t>Promote Your “Ethical Brand”: </a:t>
            </a:r>
            <a:r>
              <a:rPr lang="en-US" sz="2000" dirty="0">
                <a:solidFill>
                  <a:srgbClr val="494949"/>
                </a:solidFill>
              </a:rPr>
              <a:t>List sustainability practices clearly on your website, include locally made bath products, and highlight community partnerships.</a:t>
            </a:r>
            <a:endParaRPr lang="en-IE" sz="2000" dirty="0">
              <a:solidFill>
                <a:srgbClr val="494949"/>
              </a:solidFill>
            </a:endParaRPr>
          </a:p>
        </p:txBody>
      </p:sp>
    </p:spTree>
    <p:extLst>
      <p:ext uri="{BB962C8B-B14F-4D97-AF65-F5344CB8AC3E}">
        <p14:creationId xmlns:p14="http://schemas.microsoft.com/office/powerpoint/2010/main" val="2385658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67212EA-BCE4-7CFA-5E06-8AC411745F68}"/>
              </a:ext>
            </a:extLst>
          </p:cNvPr>
          <p:cNvPicPr>
            <a:picLocks noGrp="1" noChangeAspect="1"/>
          </p:cNvPicPr>
          <p:nvPr>
            <p:ph type="pic" sz="quarter" idx="73"/>
          </p:nvPr>
        </p:nvPicPr>
        <p:blipFill>
          <a:blip r:embed="rId2"/>
          <a:srcRect t="5684" b="5684"/>
          <a:stretch>
            <a:fillRect/>
          </a:stretch>
        </p:blipFill>
        <p:spPr/>
      </p:pic>
      <p:sp>
        <p:nvSpPr>
          <p:cNvPr id="3" name="Text Placeholder 2">
            <a:extLst>
              <a:ext uri="{FF2B5EF4-FFF2-40B4-BE49-F238E27FC236}">
                <a16:creationId xmlns:a16="http://schemas.microsoft.com/office/drawing/2014/main" id="{2CA043CB-173E-B788-8F46-7CFFF5BECC68}"/>
              </a:ext>
            </a:extLst>
          </p:cNvPr>
          <p:cNvSpPr>
            <a:spLocks noGrp="1"/>
          </p:cNvSpPr>
          <p:nvPr>
            <p:ph type="body" sz="quarter" idx="42"/>
          </p:nvPr>
        </p:nvSpPr>
        <p:spPr/>
        <p:txBody>
          <a:bodyPr/>
          <a:lstStyle/>
          <a:p>
            <a:r>
              <a:rPr lang="en-GB"/>
              <a:t>NETHERLANDS</a:t>
            </a:r>
          </a:p>
        </p:txBody>
      </p:sp>
      <p:pic>
        <p:nvPicPr>
          <p:cNvPr id="14" name="Picture Placeholder 13">
            <a:extLst>
              <a:ext uri="{FF2B5EF4-FFF2-40B4-BE49-F238E27FC236}">
                <a16:creationId xmlns:a16="http://schemas.microsoft.com/office/drawing/2014/main" id="{5482526D-3A71-6F54-841E-65B812CEB9B0}"/>
              </a:ext>
            </a:extLst>
          </p:cNvPr>
          <p:cNvPicPr>
            <a:picLocks noGrp="1" noChangeAspect="1"/>
          </p:cNvPicPr>
          <p:nvPr>
            <p:ph type="pic" sz="quarter" idx="74"/>
          </p:nvPr>
        </p:nvPicPr>
        <p:blipFill>
          <a:blip r:embed="rId3"/>
          <a:srcRect t="5421" b="5421"/>
          <a:stretch>
            <a:fillRect/>
          </a:stretch>
        </p:blipFill>
        <p:spPr/>
      </p:pic>
      <p:pic>
        <p:nvPicPr>
          <p:cNvPr id="12" name="Picture Placeholder 11">
            <a:extLst>
              <a:ext uri="{FF2B5EF4-FFF2-40B4-BE49-F238E27FC236}">
                <a16:creationId xmlns:a16="http://schemas.microsoft.com/office/drawing/2014/main" id="{9BC4F8C2-9DB1-3117-CB37-8ECD11075E4F}"/>
              </a:ext>
            </a:extLst>
          </p:cNvPr>
          <p:cNvPicPr>
            <a:picLocks noGrp="1" noChangeAspect="1"/>
          </p:cNvPicPr>
          <p:nvPr>
            <p:ph type="pic" sz="quarter" idx="75"/>
          </p:nvPr>
        </p:nvPicPr>
        <p:blipFill>
          <a:blip r:embed="rId4"/>
          <a:srcRect t="254" b="254"/>
          <a:stretch>
            <a:fillRect/>
          </a:stretch>
        </p:blipFill>
        <p:spPr/>
      </p:pic>
      <p:pic>
        <p:nvPicPr>
          <p:cNvPr id="16" name="Picture Placeholder 15">
            <a:extLst>
              <a:ext uri="{FF2B5EF4-FFF2-40B4-BE49-F238E27FC236}">
                <a16:creationId xmlns:a16="http://schemas.microsoft.com/office/drawing/2014/main" id="{ADBE5D15-9040-6118-0F68-FC86283C4BAE}"/>
              </a:ext>
            </a:extLst>
          </p:cNvPr>
          <p:cNvPicPr>
            <a:picLocks noGrp="1" noChangeAspect="1"/>
          </p:cNvPicPr>
          <p:nvPr>
            <p:ph type="pic" sz="quarter" idx="76"/>
          </p:nvPr>
        </p:nvPicPr>
        <p:blipFill>
          <a:blip r:embed="rId5"/>
          <a:srcRect t="5944" b="5944"/>
          <a:stretch>
            <a:fillRect/>
          </a:stretch>
        </p:blipFill>
        <p:spPr/>
      </p:pic>
      <p:sp>
        <p:nvSpPr>
          <p:cNvPr id="7" name="Text Placeholder 6">
            <a:extLst>
              <a:ext uri="{FF2B5EF4-FFF2-40B4-BE49-F238E27FC236}">
                <a16:creationId xmlns:a16="http://schemas.microsoft.com/office/drawing/2014/main" id="{C140A5BC-E742-77D0-11E1-7886935519C1}"/>
              </a:ext>
            </a:extLst>
          </p:cNvPr>
          <p:cNvSpPr>
            <a:spLocks noGrp="1"/>
          </p:cNvSpPr>
          <p:nvPr>
            <p:ph type="body" sz="quarter" idx="65"/>
          </p:nvPr>
        </p:nvSpPr>
        <p:spPr/>
        <p:txBody>
          <a:bodyPr/>
          <a:lstStyle/>
          <a:p>
            <a:r>
              <a:rPr lang="en-GB"/>
              <a:t>Photo Credit: BUNK Hotel Amsterdam, Netherlands</a:t>
            </a:r>
          </a:p>
        </p:txBody>
      </p:sp>
      <p:pic>
        <p:nvPicPr>
          <p:cNvPr id="8" name="Picture 7">
            <a:extLst>
              <a:ext uri="{FF2B5EF4-FFF2-40B4-BE49-F238E27FC236}">
                <a16:creationId xmlns:a16="http://schemas.microsoft.com/office/drawing/2014/main" id="{5BA5478C-16D0-0DBA-E31C-95B22D5BFE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43054"/>
            <a:ext cx="665023" cy="399014"/>
          </a:xfrm>
          <a:prstGeom prst="rect">
            <a:avLst/>
          </a:prstGeom>
        </p:spPr>
      </p:pic>
    </p:spTree>
    <p:extLst>
      <p:ext uri="{BB962C8B-B14F-4D97-AF65-F5344CB8AC3E}">
        <p14:creationId xmlns:p14="http://schemas.microsoft.com/office/powerpoint/2010/main" val="1223048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1BE6D-4046-7E42-6EBC-339216D7B59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D242108-6221-7B9E-60E6-DBDD9CCC9A9E}"/>
              </a:ext>
            </a:extLst>
          </p:cNvPr>
          <p:cNvSpPr>
            <a:spLocks noGrp="1"/>
          </p:cNvSpPr>
          <p:nvPr>
            <p:ph type="body" sz="quarter" idx="18"/>
          </p:nvPr>
        </p:nvSpPr>
        <p:spPr>
          <a:xfrm>
            <a:off x="7934325" y="1761875"/>
            <a:ext cx="3885513" cy="870198"/>
          </a:xfrm>
        </p:spPr>
        <p:txBody>
          <a:bodyPr/>
          <a:lstStyle/>
          <a:p>
            <a:pPr>
              <a:lnSpc>
                <a:spcPct val="100000"/>
              </a:lnSpc>
            </a:pPr>
            <a:r>
              <a:rPr lang="en-US" sz="3200" dirty="0"/>
              <a:t>Tools to Turn Planning into Profit</a:t>
            </a:r>
            <a:endParaRPr lang="en-IE" b="0" dirty="0"/>
          </a:p>
        </p:txBody>
      </p:sp>
      <p:sp>
        <p:nvSpPr>
          <p:cNvPr id="7" name="Text Placeholder 6">
            <a:extLst>
              <a:ext uri="{FF2B5EF4-FFF2-40B4-BE49-F238E27FC236}">
                <a16:creationId xmlns:a16="http://schemas.microsoft.com/office/drawing/2014/main" id="{B9675A6E-C5B8-9864-E838-A3B079AB0541}"/>
              </a:ext>
            </a:extLst>
          </p:cNvPr>
          <p:cNvSpPr>
            <a:spLocks noGrp="1"/>
          </p:cNvSpPr>
          <p:nvPr>
            <p:ph type="body" sz="quarter" idx="19"/>
          </p:nvPr>
        </p:nvSpPr>
        <p:spPr>
          <a:xfrm>
            <a:off x="7934325" y="648333"/>
            <a:ext cx="3885513" cy="319777"/>
          </a:xfrm>
        </p:spPr>
        <p:txBody>
          <a:bodyPr/>
          <a:lstStyle/>
          <a:p>
            <a:r>
              <a:rPr lang="en-IE" sz="6600" dirty="0"/>
              <a:t>Resources</a:t>
            </a:r>
          </a:p>
        </p:txBody>
      </p:sp>
      <p:sp>
        <p:nvSpPr>
          <p:cNvPr id="9" name="Text Placeholder 8">
            <a:extLst>
              <a:ext uri="{FF2B5EF4-FFF2-40B4-BE49-F238E27FC236}">
                <a16:creationId xmlns:a16="http://schemas.microsoft.com/office/drawing/2014/main" id="{3EFE89D9-DFAE-607A-69A1-6355F4794E55}"/>
              </a:ext>
            </a:extLst>
          </p:cNvPr>
          <p:cNvSpPr>
            <a:spLocks noGrp="1"/>
          </p:cNvSpPr>
          <p:nvPr>
            <p:ph type="body" sz="quarter" idx="23"/>
          </p:nvPr>
        </p:nvSpPr>
        <p:spPr>
          <a:xfrm>
            <a:off x="330274" y="3994020"/>
            <a:ext cx="11318801" cy="1248936"/>
          </a:xfrm>
        </p:spPr>
        <p:txBody>
          <a:bodyPr/>
          <a:lstStyle/>
          <a:p>
            <a:r>
              <a:rPr lang="en-US" sz="2000" dirty="0"/>
              <a:t>To put your knowledge into action, we’ve included a set of practical resources and hands-on exercises — from budgeting templates to zoning checklists and guest appeal planners — to help you make informed, cost-conscious decisions at every step of your start-up journey. Launching a successful alternative tourism accommodation isn’t just about creative design or a scenic location — it’s about building a financially viable and future-ready business. These tools are designed to help you evaluate your concept holistically, considering guest expectations, infrastructure needs, sustainability factors, and hidden costs — so you can avoid expensive missteps and unlock opportunities such as green grants, tax incentives, or eco-certifications. </a:t>
            </a:r>
            <a:r>
              <a:rPr lang="en-US" sz="2000" b="1" i="1" dirty="0">
                <a:solidFill>
                  <a:srgbClr val="EC7C69"/>
                </a:solidFill>
              </a:rPr>
              <a:t>Don’t forget: </a:t>
            </a:r>
            <a:r>
              <a:rPr lang="en-US" sz="2000" i="1" dirty="0"/>
              <a:t>Section 2 dives deeper into funding and finance options tailored for your alternative accommodation project.</a:t>
            </a:r>
            <a:endParaRPr lang="en-US" sz="2000" dirty="0"/>
          </a:p>
        </p:txBody>
      </p:sp>
      <p:sp>
        <p:nvSpPr>
          <p:cNvPr id="3" name="Text Placeholder 2">
            <a:extLst>
              <a:ext uri="{FF2B5EF4-FFF2-40B4-BE49-F238E27FC236}">
                <a16:creationId xmlns:a16="http://schemas.microsoft.com/office/drawing/2014/main" id="{C5A03C21-F9DB-66FE-0756-7E8896C1E637}"/>
              </a:ext>
            </a:extLst>
          </p:cNvPr>
          <p:cNvSpPr>
            <a:spLocks noGrp="1"/>
          </p:cNvSpPr>
          <p:nvPr>
            <p:ph type="body" sz="quarter" idx="66"/>
          </p:nvPr>
        </p:nvSpPr>
        <p:spPr/>
        <p:txBody>
          <a:bodyPr/>
          <a:lstStyle/>
          <a:p>
            <a:endParaRPr lang="en-IE" dirty="0"/>
          </a:p>
        </p:txBody>
      </p:sp>
      <p:pic>
        <p:nvPicPr>
          <p:cNvPr id="14" name="Picture Placeholder 13" descr="A calculator and papers on a table&#10;&#10;AI-generated content may be incorrect.">
            <a:extLst>
              <a:ext uri="{FF2B5EF4-FFF2-40B4-BE49-F238E27FC236}">
                <a16:creationId xmlns:a16="http://schemas.microsoft.com/office/drawing/2014/main" id="{F51EFEA6-D641-3F92-DE12-8CCA3AAD46DF}"/>
              </a:ext>
            </a:extLst>
          </p:cNvPr>
          <p:cNvPicPr>
            <a:picLocks noGrp="1" noChangeAspect="1"/>
          </p:cNvPicPr>
          <p:nvPr>
            <p:ph type="pic" sz="quarter" idx="22"/>
          </p:nvPr>
        </p:nvPicPr>
        <p:blipFill>
          <a:blip r:embed="rId2"/>
          <a:srcRect t="15701" b="15701"/>
          <a:stretch>
            <a:fillRect/>
          </a:stretch>
        </p:blipFill>
        <p:spPr/>
      </p:pic>
    </p:spTree>
    <p:extLst>
      <p:ext uri="{BB962C8B-B14F-4D97-AF65-F5344CB8AC3E}">
        <p14:creationId xmlns:p14="http://schemas.microsoft.com/office/powerpoint/2010/main" val="413202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63DCA-ACD3-866B-2457-4D491A92DBB3}"/>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E679A06B-AD4D-A187-D43E-2635E3EDF863}"/>
              </a:ext>
            </a:extLst>
          </p:cNvPr>
          <p:cNvSpPr>
            <a:spLocks noGrp="1"/>
          </p:cNvSpPr>
          <p:nvPr>
            <p:ph type="body" sz="quarter" idx="18"/>
          </p:nvPr>
        </p:nvSpPr>
        <p:spPr>
          <a:xfrm>
            <a:off x="726890" y="3301363"/>
            <a:ext cx="2677779" cy="1049221"/>
          </a:xfrm>
        </p:spPr>
        <p:txBody>
          <a:bodyPr/>
          <a:lstStyle/>
          <a:p>
            <a:pPr algn="ctr"/>
            <a:r>
              <a:rPr lang="en-US" b="0" dirty="0"/>
              <a:t>Planning and Building an ATA</a:t>
            </a:r>
          </a:p>
          <a:p>
            <a:pPr algn="ctr">
              <a:lnSpc>
                <a:spcPct val="100000"/>
              </a:lnSpc>
            </a:pPr>
            <a:endParaRPr lang="en-IE" sz="3200" dirty="0"/>
          </a:p>
        </p:txBody>
      </p:sp>
      <p:sp>
        <p:nvSpPr>
          <p:cNvPr id="13" name="Text Placeholder 2">
            <a:extLst>
              <a:ext uri="{FF2B5EF4-FFF2-40B4-BE49-F238E27FC236}">
                <a16:creationId xmlns:a16="http://schemas.microsoft.com/office/drawing/2014/main" id="{FF41B4AA-E2CF-B0C3-7574-ADEC20C239BA}"/>
              </a:ext>
            </a:extLst>
          </p:cNvPr>
          <p:cNvSpPr txBox="1">
            <a:spLocks/>
          </p:cNvSpPr>
          <p:nvPr/>
        </p:nvSpPr>
        <p:spPr>
          <a:xfrm>
            <a:off x="4798663" y="64617"/>
            <a:ext cx="7058879"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latin typeface="+mn-lt"/>
              </a:rPr>
              <a:t>Start small and scale: </a:t>
            </a:r>
            <a:r>
              <a:rPr lang="en-US" sz="2200" dirty="0">
                <a:solidFill>
                  <a:srgbClr val="494949"/>
                </a:solidFill>
                <a:latin typeface="+mn-lt"/>
              </a:rPr>
              <a:t>Launch with 1–2 units and grow as income </a:t>
            </a:r>
            <a:r>
              <a:rPr lang="en-US" sz="2200" dirty="0" err="1">
                <a:solidFill>
                  <a:srgbClr val="494949"/>
                </a:solidFill>
                <a:latin typeface="+mn-lt"/>
              </a:rPr>
              <a:t>stabilises</a:t>
            </a:r>
            <a:r>
              <a:rPr lang="en-US" sz="2200" dirty="0">
                <a:solidFill>
                  <a:srgbClr val="494949"/>
                </a:solidFill>
                <a:latin typeface="+mn-lt"/>
              </a:rPr>
              <a:t>. Yurts, geodomes, safari tents, treehouses, repurposed buses or barrels</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latin typeface="+mn-lt"/>
              </a:rPr>
              <a:t>Lease land before buying: </a:t>
            </a:r>
            <a:r>
              <a:rPr lang="en-US" sz="2200" dirty="0">
                <a:solidFill>
                  <a:srgbClr val="494949"/>
                </a:solidFill>
                <a:latin typeface="+mn-lt"/>
              </a:rPr>
              <a:t>Explore leasing from local farmers, forest agencies, or water boards (common in NL &amp; IS). </a:t>
            </a:r>
            <a:r>
              <a:rPr lang="en-US" sz="2200" b="1" dirty="0">
                <a:solidFill>
                  <a:srgbClr val="494949"/>
                </a:solidFill>
              </a:rPr>
              <a:t>Start with a feasibility plan</a:t>
            </a:r>
            <a:r>
              <a:rPr lang="en-US" sz="2200" dirty="0">
                <a:solidFill>
                  <a:srgbClr val="494949"/>
                </a:solidFill>
              </a:rPr>
              <a:t> before buying land.</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Apply for pre-approval consultations</a:t>
            </a:r>
            <a:r>
              <a:rPr lang="en-US" sz="2200" dirty="0">
                <a:solidFill>
                  <a:srgbClr val="494949"/>
                </a:solidFill>
              </a:rPr>
              <a:t> to save months of delay.</a:t>
            </a:r>
          </a:p>
          <a:p>
            <a:pPr marL="342900" indent="-342900" fontAlgn="base">
              <a:lnSpc>
                <a:spcPct val="100000"/>
              </a:lnSpc>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latin typeface="+mn-lt"/>
              </a:rPr>
              <a:t>Use modular/prefab builds</a:t>
            </a:r>
            <a:r>
              <a:rPr lang="en-US" sz="2200" dirty="0">
                <a:solidFill>
                  <a:srgbClr val="494949"/>
                </a:solidFill>
                <a:latin typeface="+mn-lt"/>
              </a:rPr>
              <a:t>: Pre-approved designs can reduce planning time and construction costs.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latin typeface="+mn-lt"/>
              </a:rPr>
              <a:t>DIY landscaping</a:t>
            </a:r>
            <a:r>
              <a:rPr lang="en-US" sz="2200" dirty="0">
                <a:solidFill>
                  <a:srgbClr val="494949"/>
                </a:solidFill>
                <a:latin typeface="+mn-lt"/>
              </a:rPr>
              <a:t>: Native plantings, recycled materials, and volunteer support (e.g., community gardens) reduce costs.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latin typeface="+mn-lt"/>
              </a:rPr>
              <a:t>Phased infrastructure</a:t>
            </a:r>
            <a:r>
              <a:rPr lang="en-US" sz="2200" dirty="0">
                <a:solidFill>
                  <a:srgbClr val="494949"/>
                </a:solidFill>
                <a:latin typeface="+mn-lt"/>
              </a:rPr>
              <a:t>: Begin with composting toilets and solar lighting before upgrading to full systems.</a:t>
            </a:r>
            <a:endParaRPr lang="en-US" sz="2200" dirty="0">
              <a:solidFill>
                <a:srgbClr val="494949"/>
              </a:solidFill>
              <a:highlight>
                <a:srgbClr val="FFFF00"/>
              </a:highlight>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p:txBody>
      </p:sp>
      <p:sp>
        <p:nvSpPr>
          <p:cNvPr id="4" name="Slide Number Placeholder 5">
            <a:extLst>
              <a:ext uri="{FF2B5EF4-FFF2-40B4-BE49-F238E27FC236}">
                <a16:creationId xmlns:a16="http://schemas.microsoft.com/office/drawing/2014/main" id="{F17D7AB9-161A-4D08-479C-7A3625F2DC31}"/>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38</a:t>
            </a:fld>
            <a:endParaRPr lang="fr-CA" dirty="0"/>
          </a:p>
        </p:txBody>
      </p:sp>
      <p:sp>
        <p:nvSpPr>
          <p:cNvPr id="12" name="Text Placeholder 7">
            <a:extLst>
              <a:ext uri="{FF2B5EF4-FFF2-40B4-BE49-F238E27FC236}">
                <a16:creationId xmlns:a16="http://schemas.microsoft.com/office/drawing/2014/main" id="{D048DEB0-4653-A677-6F30-88CC9D2EE55F}"/>
              </a:ext>
            </a:extLst>
          </p:cNvPr>
          <p:cNvSpPr>
            <a:spLocks noGrp="1"/>
          </p:cNvSpPr>
          <p:nvPr>
            <p:ph type="body" sz="quarter" idx="19"/>
          </p:nvPr>
        </p:nvSpPr>
        <p:spPr>
          <a:xfrm>
            <a:off x="391600" y="2535196"/>
            <a:ext cx="3200399" cy="385564"/>
          </a:xfrm>
        </p:spPr>
        <p:txBody>
          <a:bodyPr/>
          <a:lstStyle/>
          <a:p>
            <a:pPr marL="308700" algn="ctr"/>
            <a:r>
              <a:rPr lang="en-IE" sz="3400" dirty="0"/>
              <a:t>Financial Tips</a:t>
            </a:r>
          </a:p>
        </p:txBody>
      </p:sp>
      <p:grpSp>
        <p:nvGrpSpPr>
          <p:cNvPr id="3" name="Graphic 503">
            <a:extLst>
              <a:ext uri="{FF2B5EF4-FFF2-40B4-BE49-F238E27FC236}">
                <a16:creationId xmlns:a16="http://schemas.microsoft.com/office/drawing/2014/main" id="{DDF10389-CD7D-5648-AD51-87E5DB59E73C}"/>
              </a:ext>
            </a:extLst>
          </p:cNvPr>
          <p:cNvGrpSpPr/>
          <p:nvPr/>
        </p:nvGrpSpPr>
        <p:grpSpPr>
          <a:xfrm>
            <a:off x="4193713" y="492002"/>
            <a:ext cx="540000" cy="540000"/>
            <a:chOff x="12846663" y="3911411"/>
            <a:chExt cx="1023375" cy="1130779"/>
          </a:xfrm>
          <a:noFill/>
        </p:grpSpPr>
        <p:grpSp>
          <p:nvGrpSpPr>
            <p:cNvPr id="27" name="Graphic 503">
              <a:extLst>
                <a:ext uri="{FF2B5EF4-FFF2-40B4-BE49-F238E27FC236}">
                  <a16:creationId xmlns:a16="http://schemas.microsoft.com/office/drawing/2014/main" id="{4EA4AAC7-F97C-7185-975A-11D9BB950AA6}"/>
                </a:ext>
              </a:extLst>
            </p:cNvPr>
            <p:cNvGrpSpPr/>
            <p:nvPr/>
          </p:nvGrpSpPr>
          <p:grpSpPr>
            <a:xfrm>
              <a:off x="12846663" y="4242607"/>
              <a:ext cx="1023375" cy="799582"/>
              <a:chOff x="12846663" y="4242607"/>
              <a:chExt cx="1023375" cy="799582"/>
            </a:xfrm>
            <a:noFill/>
          </p:grpSpPr>
          <p:grpSp>
            <p:nvGrpSpPr>
              <p:cNvPr id="39" name="Graphic 503">
                <a:extLst>
                  <a:ext uri="{FF2B5EF4-FFF2-40B4-BE49-F238E27FC236}">
                    <a16:creationId xmlns:a16="http://schemas.microsoft.com/office/drawing/2014/main" id="{BC1460F4-F319-457E-3141-8EBE8E2FC881}"/>
                  </a:ext>
                </a:extLst>
              </p:cNvPr>
              <p:cNvGrpSpPr/>
              <p:nvPr/>
            </p:nvGrpSpPr>
            <p:grpSpPr>
              <a:xfrm>
                <a:off x="13409519" y="4242607"/>
                <a:ext cx="460518" cy="799582"/>
                <a:chOff x="13409519" y="4242607"/>
                <a:chExt cx="460518" cy="799582"/>
              </a:xfrm>
              <a:noFill/>
            </p:grpSpPr>
            <p:sp>
              <p:nvSpPr>
                <p:cNvPr id="44" name="Freeform 1185">
                  <a:extLst>
                    <a:ext uri="{FF2B5EF4-FFF2-40B4-BE49-F238E27FC236}">
                      <a16:creationId xmlns:a16="http://schemas.microsoft.com/office/drawing/2014/main" id="{FE5583E0-3D4F-0536-574D-04560DB9929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5" name="Freeform 1186">
                  <a:extLst>
                    <a:ext uri="{FF2B5EF4-FFF2-40B4-BE49-F238E27FC236}">
                      <a16:creationId xmlns:a16="http://schemas.microsoft.com/office/drawing/2014/main" id="{C6081983-B919-BDB7-0FC6-D5561A006B20}"/>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87">
                  <a:extLst>
                    <a:ext uri="{FF2B5EF4-FFF2-40B4-BE49-F238E27FC236}">
                      <a16:creationId xmlns:a16="http://schemas.microsoft.com/office/drawing/2014/main" id="{8020497B-F7D4-9328-536B-95BE705B65B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0" name="Graphic 503">
                <a:extLst>
                  <a:ext uri="{FF2B5EF4-FFF2-40B4-BE49-F238E27FC236}">
                    <a16:creationId xmlns:a16="http://schemas.microsoft.com/office/drawing/2014/main" id="{1D902528-B9CD-AC0A-946A-8A05027C54BE}"/>
                  </a:ext>
                </a:extLst>
              </p:cNvPr>
              <p:cNvGrpSpPr/>
              <p:nvPr/>
            </p:nvGrpSpPr>
            <p:grpSpPr>
              <a:xfrm>
                <a:off x="12846663" y="4242733"/>
                <a:ext cx="462169" cy="799457"/>
                <a:chOff x="12846663" y="4242733"/>
                <a:chExt cx="462169" cy="799457"/>
              </a:xfrm>
              <a:noFill/>
            </p:grpSpPr>
            <p:sp>
              <p:nvSpPr>
                <p:cNvPr id="41" name="Freeform 1189">
                  <a:extLst>
                    <a:ext uri="{FF2B5EF4-FFF2-40B4-BE49-F238E27FC236}">
                      <a16:creationId xmlns:a16="http://schemas.microsoft.com/office/drawing/2014/main" id="{6348F436-CCAB-F9A0-DCB3-F42A3F4E0B45}"/>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2" name="Freeform 1190">
                  <a:extLst>
                    <a:ext uri="{FF2B5EF4-FFF2-40B4-BE49-F238E27FC236}">
                      <a16:creationId xmlns:a16="http://schemas.microsoft.com/office/drawing/2014/main" id="{C9F94113-2E54-76A8-A733-E390795A644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3" name="Freeform 1191">
                  <a:extLst>
                    <a:ext uri="{FF2B5EF4-FFF2-40B4-BE49-F238E27FC236}">
                      <a16:creationId xmlns:a16="http://schemas.microsoft.com/office/drawing/2014/main" id="{2BF9408D-7125-32C0-618D-C517BD1931D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29" name="Graphic 503">
              <a:extLst>
                <a:ext uri="{FF2B5EF4-FFF2-40B4-BE49-F238E27FC236}">
                  <a16:creationId xmlns:a16="http://schemas.microsoft.com/office/drawing/2014/main" id="{711D1996-23C4-CAC9-D272-C0E5A0E39BFD}"/>
                </a:ext>
              </a:extLst>
            </p:cNvPr>
            <p:cNvGrpSpPr/>
            <p:nvPr/>
          </p:nvGrpSpPr>
          <p:grpSpPr>
            <a:xfrm>
              <a:off x="13086001" y="3911411"/>
              <a:ext cx="602471" cy="728577"/>
              <a:chOff x="13086001" y="3911411"/>
              <a:chExt cx="602471" cy="728577"/>
            </a:xfrm>
            <a:noFill/>
          </p:grpSpPr>
          <p:sp>
            <p:nvSpPr>
              <p:cNvPr id="30" name="Freeform 1193">
                <a:extLst>
                  <a:ext uri="{FF2B5EF4-FFF2-40B4-BE49-F238E27FC236}">
                    <a16:creationId xmlns:a16="http://schemas.microsoft.com/office/drawing/2014/main" id="{DC939713-753A-E1F6-639A-EB85D2B117E6}"/>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1" name="Freeform 1194">
                <a:extLst>
                  <a:ext uri="{FF2B5EF4-FFF2-40B4-BE49-F238E27FC236}">
                    <a16:creationId xmlns:a16="http://schemas.microsoft.com/office/drawing/2014/main" id="{57F15D35-D301-EDB9-6B15-33E7303D6301}"/>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2" name="Freeform 1195">
                <a:extLst>
                  <a:ext uri="{FF2B5EF4-FFF2-40B4-BE49-F238E27FC236}">
                    <a16:creationId xmlns:a16="http://schemas.microsoft.com/office/drawing/2014/main" id="{EB6AAD97-A937-19A2-839A-780580936625}"/>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3" name="Freeform 1196">
                <a:extLst>
                  <a:ext uri="{FF2B5EF4-FFF2-40B4-BE49-F238E27FC236}">
                    <a16:creationId xmlns:a16="http://schemas.microsoft.com/office/drawing/2014/main" id="{F75F5B1E-FDEB-3572-4035-3B52491E3E4E}"/>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4" name="Freeform 1197">
                <a:extLst>
                  <a:ext uri="{FF2B5EF4-FFF2-40B4-BE49-F238E27FC236}">
                    <a16:creationId xmlns:a16="http://schemas.microsoft.com/office/drawing/2014/main" id="{6D9C813E-B9E8-0B09-B754-6B927A700EF6}"/>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5" name="Graphic 503">
                <a:extLst>
                  <a:ext uri="{FF2B5EF4-FFF2-40B4-BE49-F238E27FC236}">
                    <a16:creationId xmlns:a16="http://schemas.microsoft.com/office/drawing/2014/main" id="{12B9C12E-AD33-541E-7911-BCAC60F4DECA}"/>
                  </a:ext>
                </a:extLst>
              </p:cNvPr>
              <p:cNvGrpSpPr/>
              <p:nvPr/>
            </p:nvGrpSpPr>
            <p:grpSpPr>
              <a:xfrm>
                <a:off x="13185037" y="4244381"/>
                <a:ext cx="260795" cy="257144"/>
                <a:chOff x="13185037" y="4244381"/>
                <a:chExt cx="260795" cy="257144"/>
              </a:xfrm>
              <a:noFill/>
            </p:grpSpPr>
            <p:sp>
              <p:nvSpPr>
                <p:cNvPr id="36" name="Freeform 1199">
                  <a:extLst>
                    <a:ext uri="{FF2B5EF4-FFF2-40B4-BE49-F238E27FC236}">
                      <a16:creationId xmlns:a16="http://schemas.microsoft.com/office/drawing/2014/main" id="{1D82109E-6147-6DFC-9533-743EC8F35DEA}"/>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37" name="Freeform 1200">
                  <a:extLst>
                    <a:ext uri="{FF2B5EF4-FFF2-40B4-BE49-F238E27FC236}">
                      <a16:creationId xmlns:a16="http://schemas.microsoft.com/office/drawing/2014/main" id="{1AA60B3C-B87C-3D67-C907-322D57983E9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38" name="Freeform 1201">
                  <a:extLst>
                    <a:ext uri="{FF2B5EF4-FFF2-40B4-BE49-F238E27FC236}">
                      <a16:creationId xmlns:a16="http://schemas.microsoft.com/office/drawing/2014/main" id="{8C8DB50F-6DF5-1E94-690A-0F08BAC65785}"/>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47" name="Graphic 503">
            <a:extLst>
              <a:ext uri="{FF2B5EF4-FFF2-40B4-BE49-F238E27FC236}">
                <a16:creationId xmlns:a16="http://schemas.microsoft.com/office/drawing/2014/main" id="{4C8A71FD-745C-9CFA-1463-4B9A0E84CC6F}"/>
              </a:ext>
            </a:extLst>
          </p:cNvPr>
          <p:cNvGrpSpPr/>
          <p:nvPr/>
        </p:nvGrpSpPr>
        <p:grpSpPr>
          <a:xfrm>
            <a:off x="4183257" y="3808667"/>
            <a:ext cx="540000" cy="540000"/>
            <a:chOff x="12846663" y="3911411"/>
            <a:chExt cx="1023375" cy="1130779"/>
          </a:xfrm>
          <a:noFill/>
        </p:grpSpPr>
        <p:grpSp>
          <p:nvGrpSpPr>
            <p:cNvPr id="48" name="Graphic 503">
              <a:extLst>
                <a:ext uri="{FF2B5EF4-FFF2-40B4-BE49-F238E27FC236}">
                  <a16:creationId xmlns:a16="http://schemas.microsoft.com/office/drawing/2014/main" id="{184E19A5-9470-8ACC-5D59-7EA01C173865}"/>
                </a:ext>
              </a:extLst>
            </p:cNvPr>
            <p:cNvGrpSpPr/>
            <p:nvPr/>
          </p:nvGrpSpPr>
          <p:grpSpPr>
            <a:xfrm>
              <a:off x="12846663" y="4242607"/>
              <a:ext cx="1023375" cy="799582"/>
              <a:chOff x="12846663" y="4242607"/>
              <a:chExt cx="1023375" cy="799582"/>
            </a:xfrm>
            <a:noFill/>
          </p:grpSpPr>
          <p:grpSp>
            <p:nvGrpSpPr>
              <p:cNvPr id="59" name="Graphic 503">
                <a:extLst>
                  <a:ext uri="{FF2B5EF4-FFF2-40B4-BE49-F238E27FC236}">
                    <a16:creationId xmlns:a16="http://schemas.microsoft.com/office/drawing/2014/main" id="{911D64B1-09DD-C331-60D7-2510497837C7}"/>
                  </a:ext>
                </a:extLst>
              </p:cNvPr>
              <p:cNvGrpSpPr/>
              <p:nvPr/>
            </p:nvGrpSpPr>
            <p:grpSpPr>
              <a:xfrm>
                <a:off x="13409519" y="4242607"/>
                <a:ext cx="460518" cy="799582"/>
                <a:chOff x="13409519" y="4242607"/>
                <a:chExt cx="460518" cy="799582"/>
              </a:xfrm>
              <a:noFill/>
            </p:grpSpPr>
            <p:sp>
              <p:nvSpPr>
                <p:cNvPr id="64" name="Freeform 1185">
                  <a:extLst>
                    <a:ext uri="{FF2B5EF4-FFF2-40B4-BE49-F238E27FC236}">
                      <a16:creationId xmlns:a16="http://schemas.microsoft.com/office/drawing/2014/main" id="{67CC8383-331B-B72C-3CA4-6ABC2F76E6C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65" name="Freeform 1186">
                  <a:extLst>
                    <a:ext uri="{FF2B5EF4-FFF2-40B4-BE49-F238E27FC236}">
                      <a16:creationId xmlns:a16="http://schemas.microsoft.com/office/drawing/2014/main" id="{8F9704C7-9614-6A28-5B81-28D008F8B22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6" name="Freeform 1187">
                  <a:extLst>
                    <a:ext uri="{FF2B5EF4-FFF2-40B4-BE49-F238E27FC236}">
                      <a16:creationId xmlns:a16="http://schemas.microsoft.com/office/drawing/2014/main" id="{F32BC5F6-0D61-BE18-928E-F8D61B04DB97}"/>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60" name="Graphic 503">
                <a:extLst>
                  <a:ext uri="{FF2B5EF4-FFF2-40B4-BE49-F238E27FC236}">
                    <a16:creationId xmlns:a16="http://schemas.microsoft.com/office/drawing/2014/main" id="{16D10D43-3801-70F5-B5BB-F00294388CEF}"/>
                  </a:ext>
                </a:extLst>
              </p:cNvPr>
              <p:cNvGrpSpPr/>
              <p:nvPr/>
            </p:nvGrpSpPr>
            <p:grpSpPr>
              <a:xfrm>
                <a:off x="12846663" y="4242733"/>
                <a:ext cx="462169" cy="799457"/>
                <a:chOff x="12846663" y="4242733"/>
                <a:chExt cx="462169" cy="799457"/>
              </a:xfrm>
              <a:noFill/>
            </p:grpSpPr>
            <p:sp>
              <p:nvSpPr>
                <p:cNvPr id="61" name="Freeform 1189">
                  <a:extLst>
                    <a:ext uri="{FF2B5EF4-FFF2-40B4-BE49-F238E27FC236}">
                      <a16:creationId xmlns:a16="http://schemas.microsoft.com/office/drawing/2014/main" id="{ABEF7F5B-7F6B-721B-B08B-BD332F89D89C}"/>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62" name="Freeform 1190">
                  <a:extLst>
                    <a:ext uri="{FF2B5EF4-FFF2-40B4-BE49-F238E27FC236}">
                      <a16:creationId xmlns:a16="http://schemas.microsoft.com/office/drawing/2014/main" id="{2B6D0FB9-B821-3E02-6384-0318F5815C1D}"/>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63" name="Freeform 1191">
                  <a:extLst>
                    <a:ext uri="{FF2B5EF4-FFF2-40B4-BE49-F238E27FC236}">
                      <a16:creationId xmlns:a16="http://schemas.microsoft.com/office/drawing/2014/main" id="{87F73CE1-94C5-C1E4-61AD-692712049201}"/>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49" name="Graphic 503">
              <a:extLst>
                <a:ext uri="{FF2B5EF4-FFF2-40B4-BE49-F238E27FC236}">
                  <a16:creationId xmlns:a16="http://schemas.microsoft.com/office/drawing/2014/main" id="{C6AF23D8-E393-8BCF-1EBB-3F46F8B8A7E4}"/>
                </a:ext>
              </a:extLst>
            </p:cNvPr>
            <p:cNvGrpSpPr/>
            <p:nvPr/>
          </p:nvGrpSpPr>
          <p:grpSpPr>
            <a:xfrm>
              <a:off x="13086001" y="3911411"/>
              <a:ext cx="602471" cy="728577"/>
              <a:chOff x="13086001" y="3911411"/>
              <a:chExt cx="602471" cy="728577"/>
            </a:xfrm>
            <a:noFill/>
          </p:grpSpPr>
          <p:sp>
            <p:nvSpPr>
              <p:cNvPr id="50" name="Freeform 1193">
                <a:extLst>
                  <a:ext uri="{FF2B5EF4-FFF2-40B4-BE49-F238E27FC236}">
                    <a16:creationId xmlns:a16="http://schemas.microsoft.com/office/drawing/2014/main" id="{D8EB765C-0070-A1CC-CC87-64DCA55B34DA}"/>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51" name="Freeform 1194">
                <a:extLst>
                  <a:ext uri="{FF2B5EF4-FFF2-40B4-BE49-F238E27FC236}">
                    <a16:creationId xmlns:a16="http://schemas.microsoft.com/office/drawing/2014/main" id="{BDD290DB-3735-0DF9-54FA-3E5B41C7ECB8}"/>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52" name="Freeform 1195">
                <a:extLst>
                  <a:ext uri="{FF2B5EF4-FFF2-40B4-BE49-F238E27FC236}">
                    <a16:creationId xmlns:a16="http://schemas.microsoft.com/office/drawing/2014/main" id="{11467B82-CED0-3D1A-23B1-524DDB101FAF}"/>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53" name="Freeform 1196">
                <a:extLst>
                  <a:ext uri="{FF2B5EF4-FFF2-40B4-BE49-F238E27FC236}">
                    <a16:creationId xmlns:a16="http://schemas.microsoft.com/office/drawing/2014/main" id="{31038BD1-2AEE-8768-DE84-5394C1FC1AB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54" name="Freeform 1197">
                <a:extLst>
                  <a:ext uri="{FF2B5EF4-FFF2-40B4-BE49-F238E27FC236}">
                    <a16:creationId xmlns:a16="http://schemas.microsoft.com/office/drawing/2014/main" id="{D189E861-AFC7-2C20-C4EC-1F5947972E1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55" name="Graphic 503">
                <a:extLst>
                  <a:ext uri="{FF2B5EF4-FFF2-40B4-BE49-F238E27FC236}">
                    <a16:creationId xmlns:a16="http://schemas.microsoft.com/office/drawing/2014/main" id="{03D93F95-F9C8-3816-914B-1BF576592E03}"/>
                  </a:ext>
                </a:extLst>
              </p:cNvPr>
              <p:cNvGrpSpPr/>
              <p:nvPr/>
            </p:nvGrpSpPr>
            <p:grpSpPr>
              <a:xfrm>
                <a:off x="13185037" y="4244381"/>
                <a:ext cx="260795" cy="257144"/>
                <a:chOff x="13185037" y="4244381"/>
                <a:chExt cx="260795" cy="257144"/>
              </a:xfrm>
              <a:noFill/>
            </p:grpSpPr>
            <p:sp>
              <p:nvSpPr>
                <p:cNvPr id="56" name="Freeform 1199">
                  <a:extLst>
                    <a:ext uri="{FF2B5EF4-FFF2-40B4-BE49-F238E27FC236}">
                      <a16:creationId xmlns:a16="http://schemas.microsoft.com/office/drawing/2014/main" id="{718E7E81-5B8A-966F-3ADB-20099370C8A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57" name="Freeform 1200">
                  <a:extLst>
                    <a:ext uri="{FF2B5EF4-FFF2-40B4-BE49-F238E27FC236}">
                      <a16:creationId xmlns:a16="http://schemas.microsoft.com/office/drawing/2014/main" id="{6DA96D3E-EA76-7D27-57F0-042A648ACFD5}"/>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58" name="Freeform 1201">
                  <a:extLst>
                    <a:ext uri="{FF2B5EF4-FFF2-40B4-BE49-F238E27FC236}">
                      <a16:creationId xmlns:a16="http://schemas.microsoft.com/office/drawing/2014/main" id="{A5767133-317E-8EF2-E476-126BD7DEBC07}"/>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2" name="Graphic 503">
            <a:extLst>
              <a:ext uri="{FF2B5EF4-FFF2-40B4-BE49-F238E27FC236}">
                <a16:creationId xmlns:a16="http://schemas.microsoft.com/office/drawing/2014/main" id="{E4855F21-66C7-3B0C-B025-A67728939728}"/>
              </a:ext>
            </a:extLst>
          </p:cNvPr>
          <p:cNvGrpSpPr/>
          <p:nvPr/>
        </p:nvGrpSpPr>
        <p:grpSpPr>
          <a:xfrm>
            <a:off x="4211131" y="1729606"/>
            <a:ext cx="540000" cy="540000"/>
            <a:chOff x="12846663" y="3911411"/>
            <a:chExt cx="1023375" cy="1130779"/>
          </a:xfrm>
          <a:noFill/>
        </p:grpSpPr>
        <p:grpSp>
          <p:nvGrpSpPr>
            <p:cNvPr id="5" name="Graphic 503">
              <a:extLst>
                <a:ext uri="{FF2B5EF4-FFF2-40B4-BE49-F238E27FC236}">
                  <a16:creationId xmlns:a16="http://schemas.microsoft.com/office/drawing/2014/main" id="{13C76345-80FB-5C79-F782-D76E4D253DBD}"/>
                </a:ext>
              </a:extLst>
            </p:cNvPr>
            <p:cNvGrpSpPr/>
            <p:nvPr/>
          </p:nvGrpSpPr>
          <p:grpSpPr>
            <a:xfrm>
              <a:off x="12846663" y="4242607"/>
              <a:ext cx="1023375" cy="799582"/>
              <a:chOff x="12846663" y="4242607"/>
              <a:chExt cx="1023375" cy="799582"/>
            </a:xfrm>
            <a:noFill/>
          </p:grpSpPr>
          <p:grpSp>
            <p:nvGrpSpPr>
              <p:cNvPr id="19" name="Graphic 503">
                <a:extLst>
                  <a:ext uri="{FF2B5EF4-FFF2-40B4-BE49-F238E27FC236}">
                    <a16:creationId xmlns:a16="http://schemas.microsoft.com/office/drawing/2014/main" id="{1E3D9E64-5596-DE15-1C3A-7E930DDC715C}"/>
                  </a:ext>
                </a:extLst>
              </p:cNvPr>
              <p:cNvGrpSpPr/>
              <p:nvPr/>
            </p:nvGrpSpPr>
            <p:grpSpPr>
              <a:xfrm>
                <a:off x="13409519" y="4242607"/>
                <a:ext cx="460518" cy="799582"/>
                <a:chOff x="13409519" y="4242607"/>
                <a:chExt cx="460518" cy="799582"/>
              </a:xfrm>
              <a:noFill/>
            </p:grpSpPr>
            <p:sp>
              <p:nvSpPr>
                <p:cNvPr id="24" name="Freeform 1185">
                  <a:extLst>
                    <a:ext uri="{FF2B5EF4-FFF2-40B4-BE49-F238E27FC236}">
                      <a16:creationId xmlns:a16="http://schemas.microsoft.com/office/drawing/2014/main" id="{DD882D8B-E3A1-1A05-1BF8-B6DC68EF5F7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25" name="Freeform 1186">
                  <a:extLst>
                    <a:ext uri="{FF2B5EF4-FFF2-40B4-BE49-F238E27FC236}">
                      <a16:creationId xmlns:a16="http://schemas.microsoft.com/office/drawing/2014/main" id="{D1349862-45B4-621A-51A7-9CA5872434D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6" name="Freeform 1187">
                  <a:extLst>
                    <a:ext uri="{FF2B5EF4-FFF2-40B4-BE49-F238E27FC236}">
                      <a16:creationId xmlns:a16="http://schemas.microsoft.com/office/drawing/2014/main" id="{8831A37C-53DD-4FC4-4FAB-0ACD5053E209}"/>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0" name="Graphic 503">
                <a:extLst>
                  <a:ext uri="{FF2B5EF4-FFF2-40B4-BE49-F238E27FC236}">
                    <a16:creationId xmlns:a16="http://schemas.microsoft.com/office/drawing/2014/main" id="{01C6BF8E-621F-4C36-AB78-F73E8EBAB609}"/>
                  </a:ext>
                </a:extLst>
              </p:cNvPr>
              <p:cNvGrpSpPr/>
              <p:nvPr/>
            </p:nvGrpSpPr>
            <p:grpSpPr>
              <a:xfrm>
                <a:off x="12846663" y="4242733"/>
                <a:ext cx="462169" cy="799457"/>
                <a:chOff x="12846663" y="4242733"/>
                <a:chExt cx="462169" cy="799457"/>
              </a:xfrm>
              <a:noFill/>
            </p:grpSpPr>
            <p:sp>
              <p:nvSpPr>
                <p:cNvPr id="21" name="Freeform 1189">
                  <a:extLst>
                    <a:ext uri="{FF2B5EF4-FFF2-40B4-BE49-F238E27FC236}">
                      <a16:creationId xmlns:a16="http://schemas.microsoft.com/office/drawing/2014/main" id="{73363130-A825-D4E1-BED4-AB1E101D40AD}"/>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2" name="Freeform 1190">
                  <a:extLst>
                    <a:ext uri="{FF2B5EF4-FFF2-40B4-BE49-F238E27FC236}">
                      <a16:creationId xmlns:a16="http://schemas.microsoft.com/office/drawing/2014/main" id="{CFE9FBB3-DE9D-2C03-F345-0980898D71DE}"/>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3" name="Freeform 1191">
                  <a:extLst>
                    <a:ext uri="{FF2B5EF4-FFF2-40B4-BE49-F238E27FC236}">
                      <a16:creationId xmlns:a16="http://schemas.microsoft.com/office/drawing/2014/main" id="{1D0365B8-8C52-A6E2-7407-570B7F20117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 name="Graphic 503">
              <a:extLst>
                <a:ext uri="{FF2B5EF4-FFF2-40B4-BE49-F238E27FC236}">
                  <a16:creationId xmlns:a16="http://schemas.microsoft.com/office/drawing/2014/main" id="{9B923BEC-EBB5-E007-9505-DE9639412938}"/>
                </a:ext>
              </a:extLst>
            </p:cNvPr>
            <p:cNvGrpSpPr/>
            <p:nvPr/>
          </p:nvGrpSpPr>
          <p:grpSpPr>
            <a:xfrm>
              <a:off x="13086001" y="3911411"/>
              <a:ext cx="602471" cy="728577"/>
              <a:chOff x="13086001" y="3911411"/>
              <a:chExt cx="602471" cy="728577"/>
            </a:xfrm>
            <a:noFill/>
          </p:grpSpPr>
          <p:sp>
            <p:nvSpPr>
              <p:cNvPr id="8" name="Freeform 1193">
                <a:extLst>
                  <a:ext uri="{FF2B5EF4-FFF2-40B4-BE49-F238E27FC236}">
                    <a16:creationId xmlns:a16="http://schemas.microsoft.com/office/drawing/2014/main" id="{8F719C98-60F0-5831-4091-EE32CB8F8FC4}"/>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9" name="Freeform 1194">
                <a:extLst>
                  <a:ext uri="{FF2B5EF4-FFF2-40B4-BE49-F238E27FC236}">
                    <a16:creationId xmlns:a16="http://schemas.microsoft.com/office/drawing/2014/main" id="{E8F03278-BD24-413C-59F6-B8F7BEB6660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0" name="Freeform 1195">
                <a:extLst>
                  <a:ext uri="{FF2B5EF4-FFF2-40B4-BE49-F238E27FC236}">
                    <a16:creationId xmlns:a16="http://schemas.microsoft.com/office/drawing/2014/main" id="{0B5E987A-6C1E-5EC4-8BCF-87A7B48CAD17}"/>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 name="Freeform 1196">
                <a:extLst>
                  <a:ext uri="{FF2B5EF4-FFF2-40B4-BE49-F238E27FC236}">
                    <a16:creationId xmlns:a16="http://schemas.microsoft.com/office/drawing/2014/main" id="{58948292-53CB-2BAD-BB4A-2CE127DA62D0}"/>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4" name="Freeform 1197">
                <a:extLst>
                  <a:ext uri="{FF2B5EF4-FFF2-40B4-BE49-F238E27FC236}">
                    <a16:creationId xmlns:a16="http://schemas.microsoft.com/office/drawing/2014/main" id="{5FEF01CA-0B13-B96E-A904-9A58ACF975FD}"/>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5" name="Graphic 503">
                <a:extLst>
                  <a:ext uri="{FF2B5EF4-FFF2-40B4-BE49-F238E27FC236}">
                    <a16:creationId xmlns:a16="http://schemas.microsoft.com/office/drawing/2014/main" id="{92ADC52E-2AEF-BD9A-B4DE-06D6885CD101}"/>
                  </a:ext>
                </a:extLst>
              </p:cNvPr>
              <p:cNvGrpSpPr/>
              <p:nvPr/>
            </p:nvGrpSpPr>
            <p:grpSpPr>
              <a:xfrm>
                <a:off x="13185037" y="4244381"/>
                <a:ext cx="260795" cy="257144"/>
                <a:chOff x="13185037" y="4244381"/>
                <a:chExt cx="260795" cy="257144"/>
              </a:xfrm>
              <a:noFill/>
            </p:grpSpPr>
            <p:sp>
              <p:nvSpPr>
                <p:cNvPr id="16" name="Freeform 1199">
                  <a:extLst>
                    <a:ext uri="{FF2B5EF4-FFF2-40B4-BE49-F238E27FC236}">
                      <a16:creationId xmlns:a16="http://schemas.microsoft.com/office/drawing/2014/main" id="{F9A254CB-E936-A286-F143-2C7A5217055F}"/>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7" name="Freeform 1200">
                  <a:extLst>
                    <a:ext uri="{FF2B5EF4-FFF2-40B4-BE49-F238E27FC236}">
                      <a16:creationId xmlns:a16="http://schemas.microsoft.com/office/drawing/2014/main" id="{B9DCEE6E-6AEE-6787-3E3C-2824774464CB}"/>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8" name="Freeform 1201">
                  <a:extLst>
                    <a:ext uri="{FF2B5EF4-FFF2-40B4-BE49-F238E27FC236}">
                      <a16:creationId xmlns:a16="http://schemas.microsoft.com/office/drawing/2014/main" id="{753F7863-D9DF-FFFF-5F31-754FE426BC6C}"/>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67" name="Graphic 503">
            <a:extLst>
              <a:ext uri="{FF2B5EF4-FFF2-40B4-BE49-F238E27FC236}">
                <a16:creationId xmlns:a16="http://schemas.microsoft.com/office/drawing/2014/main" id="{032413CE-2B95-3BD2-6155-C8A780F2E1FA}"/>
              </a:ext>
            </a:extLst>
          </p:cNvPr>
          <p:cNvGrpSpPr/>
          <p:nvPr/>
        </p:nvGrpSpPr>
        <p:grpSpPr>
          <a:xfrm>
            <a:off x="4192552" y="2938489"/>
            <a:ext cx="540000" cy="540000"/>
            <a:chOff x="12846663" y="3911411"/>
            <a:chExt cx="1023375" cy="1130779"/>
          </a:xfrm>
          <a:noFill/>
        </p:grpSpPr>
        <p:grpSp>
          <p:nvGrpSpPr>
            <p:cNvPr id="68" name="Graphic 503">
              <a:extLst>
                <a:ext uri="{FF2B5EF4-FFF2-40B4-BE49-F238E27FC236}">
                  <a16:creationId xmlns:a16="http://schemas.microsoft.com/office/drawing/2014/main" id="{D2561666-F3B9-587C-C684-1D03331A11D6}"/>
                </a:ext>
              </a:extLst>
            </p:cNvPr>
            <p:cNvGrpSpPr/>
            <p:nvPr/>
          </p:nvGrpSpPr>
          <p:grpSpPr>
            <a:xfrm>
              <a:off x="12846663" y="4242607"/>
              <a:ext cx="1023375" cy="799582"/>
              <a:chOff x="12846663" y="4242607"/>
              <a:chExt cx="1023375" cy="799582"/>
            </a:xfrm>
            <a:noFill/>
          </p:grpSpPr>
          <p:grpSp>
            <p:nvGrpSpPr>
              <p:cNvPr id="79" name="Graphic 503">
                <a:extLst>
                  <a:ext uri="{FF2B5EF4-FFF2-40B4-BE49-F238E27FC236}">
                    <a16:creationId xmlns:a16="http://schemas.microsoft.com/office/drawing/2014/main" id="{1B1462DE-7DA0-16DA-EC8D-C9A32FBFCD16}"/>
                  </a:ext>
                </a:extLst>
              </p:cNvPr>
              <p:cNvGrpSpPr/>
              <p:nvPr/>
            </p:nvGrpSpPr>
            <p:grpSpPr>
              <a:xfrm>
                <a:off x="13409519" y="4242607"/>
                <a:ext cx="460518" cy="799582"/>
                <a:chOff x="13409519" y="4242607"/>
                <a:chExt cx="460518" cy="799582"/>
              </a:xfrm>
              <a:noFill/>
            </p:grpSpPr>
            <p:sp>
              <p:nvSpPr>
                <p:cNvPr id="84" name="Freeform 1185">
                  <a:extLst>
                    <a:ext uri="{FF2B5EF4-FFF2-40B4-BE49-F238E27FC236}">
                      <a16:creationId xmlns:a16="http://schemas.microsoft.com/office/drawing/2014/main" id="{DE01D05D-6C5B-6A9C-59A0-D3B708A10238}"/>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5" name="Freeform 1186">
                  <a:extLst>
                    <a:ext uri="{FF2B5EF4-FFF2-40B4-BE49-F238E27FC236}">
                      <a16:creationId xmlns:a16="http://schemas.microsoft.com/office/drawing/2014/main" id="{793D648E-8C3D-7798-9ED3-235ED5E0153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87">
                  <a:extLst>
                    <a:ext uri="{FF2B5EF4-FFF2-40B4-BE49-F238E27FC236}">
                      <a16:creationId xmlns:a16="http://schemas.microsoft.com/office/drawing/2014/main" id="{50DC437D-9DDC-57C8-A1BD-DDCC6A8DE16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0" name="Graphic 503">
                <a:extLst>
                  <a:ext uri="{FF2B5EF4-FFF2-40B4-BE49-F238E27FC236}">
                    <a16:creationId xmlns:a16="http://schemas.microsoft.com/office/drawing/2014/main" id="{F994A9F3-FECE-C03F-821C-B4CB8E8AF711}"/>
                  </a:ext>
                </a:extLst>
              </p:cNvPr>
              <p:cNvGrpSpPr/>
              <p:nvPr/>
            </p:nvGrpSpPr>
            <p:grpSpPr>
              <a:xfrm>
                <a:off x="12846663" y="4242733"/>
                <a:ext cx="462169" cy="799457"/>
                <a:chOff x="12846663" y="4242733"/>
                <a:chExt cx="462169" cy="799457"/>
              </a:xfrm>
              <a:noFill/>
            </p:grpSpPr>
            <p:sp>
              <p:nvSpPr>
                <p:cNvPr id="81" name="Freeform 1189">
                  <a:extLst>
                    <a:ext uri="{FF2B5EF4-FFF2-40B4-BE49-F238E27FC236}">
                      <a16:creationId xmlns:a16="http://schemas.microsoft.com/office/drawing/2014/main" id="{3D70D2C5-8D31-57DF-34DC-CB34B0A49764}"/>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2" name="Freeform 1190">
                  <a:extLst>
                    <a:ext uri="{FF2B5EF4-FFF2-40B4-BE49-F238E27FC236}">
                      <a16:creationId xmlns:a16="http://schemas.microsoft.com/office/drawing/2014/main" id="{BEBC51EE-3188-4351-3181-44665177B05C}"/>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3" name="Freeform 1191">
                  <a:extLst>
                    <a:ext uri="{FF2B5EF4-FFF2-40B4-BE49-F238E27FC236}">
                      <a16:creationId xmlns:a16="http://schemas.microsoft.com/office/drawing/2014/main" id="{B88F9D1A-20CA-9BA1-288A-7694CD5DD5E7}"/>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9" name="Graphic 503">
              <a:extLst>
                <a:ext uri="{FF2B5EF4-FFF2-40B4-BE49-F238E27FC236}">
                  <a16:creationId xmlns:a16="http://schemas.microsoft.com/office/drawing/2014/main" id="{F7344B38-709D-D151-323B-8379C4F24E13}"/>
                </a:ext>
              </a:extLst>
            </p:cNvPr>
            <p:cNvGrpSpPr/>
            <p:nvPr/>
          </p:nvGrpSpPr>
          <p:grpSpPr>
            <a:xfrm>
              <a:off x="13086001" y="3911411"/>
              <a:ext cx="602471" cy="728577"/>
              <a:chOff x="13086001" y="3911411"/>
              <a:chExt cx="602471" cy="728577"/>
            </a:xfrm>
            <a:noFill/>
          </p:grpSpPr>
          <p:sp>
            <p:nvSpPr>
              <p:cNvPr id="70" name="Freeform 1193">
                <a:extLst>
                  <a:ext uri="{FF2B5EF4-FFF2-40B4-BE49-F238E27FC236}">
                    <a16:creationId xmlns:a16="http://schemas.microsoft.com/office/drawing/2014/main" id="{47D22685-8BBE-2949-6870-A39BBEAB6B6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1" name="Freeform 1194">
                <a:extLst>
                  <a:ext uri="{FF2B5EF4-FFF2-40B4-BE49-F238E27FC236}">
                    <a16:creationId xmlns:a16="http://schemas.microsoft.com/office/drawing/2014/main" id="{C7BB793B-1D09-29BA-C7D0-B303068C124E}"/>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2" name="Freeform 1195">
                <a:extLst>
                  <a:ext uri="{FF2B5EF4-FFF2-40B4-BE49-F238E27FC236}">
                    <a16:creationId xmlns:a16="http://schemas.microsoft.com/office/drawing/2014/main" id="{8A801ECF-B3C6-747A-5608-621A571F19AB}"/>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3" name="Freeform 1196">
                <a:extLst>
                  <a:ext uri="{FF2B5EF4-FFF2-40B4-BE49-F238E27FC236}">
                    <a16:creationId xmlns:a16="http://schemas.microsoft.com/office/drawing/2014/main" id="{B35AE87B-D741-855A-83D1-AB1A5461FDAF}"/>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4" name="Freeform 1197">
                <a:extLst>
                  <a:ext uri="{FF2B5EF4-FFF2-40B4-BE49-F238E27FC236}">
                    <a16:creationId xmlns:a16="http://schemas.microsoft.com/office/drawing/2014/main" id="{78BFAB78-C647-B0F0-36EF-2BA5BA7B84B4}"/>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5" name="Graphic 503">
                <a:extLst>
                  <a:ext uri="{FF2B5EF4-FFF2-40B4-BE49-F238E27FC236}">
                    <a16:creationId xmlns:a16="http://schemas.microsoft.com/office/drawing/2014/main" id="{B5DF2B0D-43C9-C074-E726-762E12B2C72E}"/>
                  </a:ext>
                </a:extLst>
              </p:cNvPr>
              <p:cNvGrpSpPr/>
              <p:nvPr/>
            </p:nvGrpSpPr>
            <p:grpSpPr>
              <a:xfrm>
                <a:off x="13185037" y="4244381"/>
                <a:ext cx="260795" cy="257144"/>
                <a:chOff x="13185037" y="4244381"/>
                <a:chExt cx="260795" cy="257144"/>
              </a:xfrm>
              <a:noFill/>
            </p:grpSpPr>
            <p:sp>
              <p:nvSpPr>
                <p:cNvPr id="76" name="Freeform 1199">
                  <a:extLst>
                    <a:ext uri="{FF2B5EF4-FFF2-40B4-BE49-F238E27FC236}">
                      <a16:creationId xmlns:a16="http://schemas.microsoft.com/office/drawing/2014/main" id="{579F9A1A-C3F7-2D2F-F703-9425B9514E0D}"/>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77" name="Freeform 1200">
                  <a:extLst>
                    <a:ext uri="{FF2B5EF4-FFF2-40B4-BE49-F238E27FC236}">
                      <a16:creationId xmlns:a16="http://schemas.microsoft.com/office/drawing/2014/main" id="{3AD63580-15FC-413E-8CEC-C6FB4986D9EA}"/>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78" name="Freeform 1201">
                  <a:extLst>
                    <a:ext uri="{FF2B5EF4-FFF2-40B4-BE49-F238E27FC236}">
                      <a16:creationId xmlns:a16="http://schemas.microsoft.com/office/drawing/2014/main" id="{CBD1F959-EF36-7E43-EC18-D90FBD4B49F2}"/>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87" name="Graphic 503">
            <a:extLst>
              <a:ext uri="{FF2B5EF4-FFF2-40B4-BE49-F238E27FC236}">
                <a16:creationId xmlns:a16="http://schemas.microsoft.com/office/drawing/2014/main" id="{EF724983-7297-28CA-C43A-58D2A293613D}"/>
              </a:ext>
            </a:extLst>
          </p:cNvPr>
          <p:cNvGrpSpPr/>
          <p:nvPr/>
        </p:nvGrpSpPr>
        <p:grpSpPr>
          <a:xfrm>
            <a:off x="4176873" y="4742605"/>
            <a:ext cx="540000" cy="540000"/>
            <a:chOff x="12846663" y="3911411"/>
            <a:chExt cx="1023375" cy="1130779"/>
          </a:xfrm>
          <a:noFill/>
        </p:grpSpPr>
        <p:grpSp>
          <p:nvGrpSpPr>
            <p:cNvPr id="88" name="Graphic 503">
              <a:extLst>
                <a:ext uri="{FF2B5EF4-FFF2-40B4-BE49-F238E27FC236}">
                  <a16:creationId xmlns:a16="http://schemas.microsoft.com/office/drawing/2014/main" id="{1C7DE26E-1373-A666-3993-31FFDC24A37C}"/>
                </a:ext>
              </a:extLst>
            </p:cNvPr>
            <p:cNvGrpSpPr/>
            <p:nvPr/>
          </p:nvGrpSpPr>
          <p:grpSpPr>
            <a:xfrm>
              <a:off x="12846663" y="4242607"/>
              <a:ext cx="1023375" cy="799582"/>
              <a:chOff x="12846663" y="4242607"/>
              <a:chExt cx="1023375" cy="799582"/>
            </a:xfrm>
            <a:noFill/>
          </p:grpSpPr>
          <p:grpSp>
            <p:nvGrpSpPr>
              <p:cNvPr id="99" name="Graphic 503">
                <a:extLst>
                  <a:ext uri="{FF2B5EF4-FFF2-40B4-BE49-F238E27FC236}">
                    <a16:creationId xmlns:a16="http://schemas.microsoft.com/office/drawing/2014/main" id="{E2D9A543-3FEC-8D83-BE1B-B7C25B79F070}"/>
                  </a:ext>
                </a:extLst>
              </p:cNvPr>
              <p:cNvGrpSpPr/>
              <p:nvPr/>
            </p:nvGrpSpPr>
            <p:grpSpPr>
              <a:xfrm>
                <a:off x="13409519" y="4242607"/>
                <a:ext cx="460518" cy="799582"/>
                <a:chOff x="13409519" y="4242607"/>
                <a:chExt cx="460518" cy="799582"/>
              </a:xfrm>
              <a:noFill/>
            </p:grpSpPr>
            <p:sp>
              <p:nvSpPr>
                <p:cNvPr id="104" name="Freeform 1185">
                  <a:extLst>
                    <a:ext uri="{FF2B5EF4-FFF2-40B4-BE49-F238E27FC236}">
                      <a16:creationId xmlns:a16="http://schemas.microsoft.com/office/drawing/2014/main" id="{178410FF-7EA2-5B26-82CE-99C25197860D}"/>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05" name="Freeform 1186">
                  <a:extLst>
                    <a:ext uri="{FF2B5EF4-FFF2-40B4-BE49-F238E27FC236}">
                      <a16:creationId xmlns:a16="http://schemas.microsoft.com/office/drawing/2014/main" id="{20BA30A7-9B00-47F0-4F23-6994A7482E46}"/>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06" name="Freeform 1187">
                  <a:extLst>
                    <a:ext uri="{FF2B5EF4-FFF2-40B4-BE49-F238E27FC236}">
                      <a16:creationId xmlns:a16="http://schemas.microsoft.com/office/drawing/2014/main" id="{24BF8AB6-EE47-1B1E-001E-042B685691A4}"/>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00" name="Graphic 503">
                <a:extLst>
                  <a:ext uri="{FF2B5EF4-FFF2-40B4-BE49-F238E27FC236}">
                    <a16:creationId xmlns:a16="http://schemas.microsoft.com/office/drawing/2014/main" id="{51B69A02-0D83-AE4E-C8E7-F28D1CA5AEBF}"/>
                  </a:ext>
                </a:extLst>
              </p:cNvPr>
              <p:cNvGrpSpPr/>
              <p:nvPr/>
            </p:nvGrpSpPr>
            <p:grpSpPr>
              <a:xfrm>
                <a:off x="12846663" y="4242733"/>
                <a:ext cx="462169" cy="799457"/>
                <a:chOff x="12846663" y="4242733"/>
                <a:chExt cx="462169" cy="799457"/>
              </a:xfrm>
              <a:noFill/>
            </p:grpSpPr>
            <p:sp>
              <p:nvSpPr>
                <p:cNvPr id="101" name="Freeform 1189">
                  <a:extLst>
                    <a:ext uri="{FF2B5EF4-FFF2-40B4-BE49-F238E27FC236}">
                      <a16:creationId xmlns:a16="http://schemas.microsoft.com/office/drawing/2014/main" id="{6AB28429-5966-E7BA-5052-9DB92701E8D9}"/>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02" name="Freeform 1190">
                  <a:extLst>
                    <a:ext uri="{FF2B5EF4-FFF2-40B4-BE49-F238E27FC236}">
                      <a16:creationId xmlns:a16="http://schemas.microsoft.com/office/drawing/2014/main" id="{8CBF4590-30BA-080A-CB1E-A997BA49164F}"/>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03" name="Freeform 1191">
                  <a:extLst>
                    <a:ext uri="{FF2B5EF4-FFF2-40B4-BE49-F238E27FC236}">
                      <a16:creationId xmlns:a16="http://schemas.microsoft.com/office/drawing/2014/main" id="{37FAEC5B-4E6B-CF55-E0ED-6C199032941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89" name="Graphic 503">
              <a:extLst>
                <a:ext uri="{FF2B5EF4-FFF2-40B4-BE49-F238E27FC236}">
                  <a16:creationId xmlns:a16="http://schemas.microsoft.com/office/drawing/2014/main" id="{966636C1-399B-DCA4-BFE8-D6C34909F2BA}"/>
                </a:ext>
              </a:extLst>
            </p:cNvPr>
            <p:cNvGrpSpPr/>
            <p:nvPr/>
          </p:nvGrpSpPr>
          <p:grpSpPr>
            <a:xfrm>
              <a:off x="13086001" y="3911411"/>
              <a:ext cx="602471" cy="728577"/>
              <a:chOff x="13086001" y="3911411"/>
              <a:chExt cx="602471" cy="728577"/>
            </a:xfrm>
            <a:noFill/>
          </p:grpSpPr>
          <p:sp>
            <p:nvSpPr>
              <p:cNvPr id="90" name="Freeform 1193">
                <a:extLst>
                  <a:ext uri="{FF2B5EF4-FFF2-40B4-BE49-F238E27FC236}">
                    <a16:creationId xmlns:a16="http://schemas.microsoft.com/office/drawing/2014/main" id="{ACB107CC-3EFB-29C0-6B5F-A9A4B739477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91" name="Freeform 1194">
                <a:extLst>
                  <a:ext uri="{FF2B5EF4-FFF2-40B4-BE49-F238E27FC236}">
                    <a16:creationId xmlns:a16="http://schemas.microsoft.com/office/drawing/2014/main" id="{15301E9A-651D-1B1D-85EA-63EF8A7617B0}"/>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92" name="Freeform 1195">
                <a:extLst>
                  <a:ext uri="{FF2B5EF4-FFF2-40B4-BE49-F238E27FC236}">
                    <a16:creationId xmlns:a16="http://schemas.microsoft.com/office/drawing/2014/main" id="{88FFE7F6-CBA1-A37B-8CAD-00050E9CA857}"/>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93" name="Freeform 1196">
                <a:extLst>
                  <a:ext uri="{FF2B5EF4-FFF2-40B4-BE49-F238E27FC236}">
                    <a16:creationId xmlns:a16="http://schemas.microsoft.com/office/drawing/2014/main" id="{E8B54AD0-44B4-EDA0-A3E8-9F15403BFC8F}"/>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94" name="Freeform 1197">
                <a:extLst>
                  <a:ext uri="{FF2B5EF4-FFF2-40B4-BE49-F238E27FC236}">
                    <a16:creationId xmlns:a16="http://schemas.microsoft.com/office/drawing/2014/main" id="{9DC8D316-CA5B-FA22-AAD7-265165327093}"/>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95" name="Graphic 503">
                <a:extLst>
                  <a:ext uri="{FF2B5EF4-FFF2-40B4-BE49-F238E27FC236}">
                    <a16:creationId xmlns:a16="http://schemas.microsoft.com/office/drawing/2014/main" id="{ECADF4EC-7F30-2E1A-D405-954159B5B6D0}"/>
                  </a:ext>
                </a:extLst>
              </p:cNvPr>
              <p:cNvGrpSpPr/>
              <p:nvPr/>
            </p:nvGrpSpPr>
            <p:grpSpPr>
              <a:xfrm>
                <a:off x="13185037" y="4244381"/>
                <a:ext cx="260795" cy="257144"/>
                <a:chOff x="13185037" y="4244381"/>
                <a:chExt cx="260795" cy="257144"/>
              </a:xfrm>
              <a:noFill/>
            </p:grpSpPr>
            <p:sp>
              <p:nvSpPr>
                <p:cNvPr id="96" name="Freeform 1199">
                  <a:extLst>
                    <a:ext uri="{FF2B5EF4-FFF2-40B4-BE49-F238E27FC236}">
                      <a16:creationId xmlns:a16="http://schemas.microsoft.com/office/drawing/2014/main" id="{3195FD46-48E3-646C-588C-F02E0EA42718}"/>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97" name="Freeform 1200">
                  <a:extLst>
                    <a:ext uri="{FF2B5EF4-FFF2-40B4-BE49-F238E27FC236}">
                      <a16:creationId xmlns:a16="http://schemas.microsoft.com/office/drawing/2014/main" id="{9E18C416-205A-905F-7E7B-07FF1E833393}"/>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98" name="Freeform 1201">
                  <a:extLst>
                    <a:ext uri="{FF2B5EF4-FFF2-40B4-BE49-F238E27FC236}">
                      <a16:creationId xmlns:a16="http://schemas.microsoft.com/office/drawing/2014/main" id="{F3E9D480-AA82-7402-3D9F-18C54336533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pic>
        <p:nvPicPr>
          <p:cNvPr id="107" name="Picture Placeholder 106" descr="Hands writing on papers and calculator&#10;&#10;AI-generated content may be incorrect.">
            <a:extLst>
              <a:ext uri="{FF2B5EF4-FFF2-40B4-BE49-F238E27FC236}">
                <a16:creationId xmlns:a16="http://schemas.microsoft.com/office/drawing/2014/main" id="{2EBA34F2-8895-8D6B-7759-9F8EF580B166}"/>
              </a:ext>
            </a:extLst>
          </p:cNvPr>
          <p:cNvPicPr>
            <a:picLocks noGrp="1" noChangeAspect="1"/>
          </p:cNvPicPr>
          <p:nvPr>
            <p:ph type="pic" sz="quarter" idx="10"/>
          </p:nvPr>
        </p:nvPicPr>
        <p:blipFill>
          <a:blip r:embed="rId2"/>
          <a:srcRect t="1516" b="1516"/>
          <a:stretch>
            <a:fillRect/>
          </a:stretch>
        </p:blipFill>
        <p:spPr/>
      </p:pic>
      <p:grpSp>
        <p:nvGrpSpPr>
          <p:cNvPr id="109" name="Graphic 503">
            <a:extLst>
              <a:ext uri="{FF2B5EF4-FFF2-40B4-BE49-F238E27FC236}">
                <a16:creationId xmlns:a16="http://schemas.microsoft.com/office/drawing/2014/main" id="{ABE7A4BB-410D-8885-5CAD-12C6F457D386}"/>
              </a:ext>
            </a:extLst>
          </p:cNvPr>
          <p:cNvGrpSpPr/>
          <p:nvPr/>
        </p:nvGrpSpPr>
        <p:grpSpPr>
          <a:xfrm>
            <a:off x="4170194" y="5895628"/>
            <a:ext cx="540000" cy="540000"/>
            <a:chOff x="12846663" y="3911411"/>
            <a:chExt cx="1023375" cy="1130779"/>
          </a:xfrm>
          <a:noFill/>
        </p:grpSpPr>
        <p:grpSp>
          <p:nvGrpSpPr>
            <p:cNvPr id="110" name="Graphic 503">
              <a:extLst>
                <a:ext uri="{FF2B5EF4-FFF2-40B4-BE49-F238E27FC236}">
                  <a16:creationId xmlns:a16="http://schemas.microsoft.com/office/drawing/2014/main" id="{FBC803E5-6164-AD24-9E79-8C260C7BD204}"/>
                </a:ext>
              </a:extLst>
            </p:cNvPr>
            <p:cNvGrpSpPr/>
            <p:nvPr/>
          </p:nvGrpSpPr>
          <p:grpSpPr>
            <a:xfrm>
              <a:off x="12846663" y="4242607"/>
              <a:ext cx="1023375" cy="799582"/>
              <a:chOff x="12846663" y="4242607"/>
              <a:chExt cx="1023375" cy="799582"/>
            </a:xfrm>
            <a:noFill/>
          </p:grpSpPr>
          <p:grpSp>
            <p:nvGrpSpPr>
              <p:cNvPr id="121" name="Graphic 503">
                <a:extLst>
                  <a:ext uri="{FF2B5EF4-FFF2-40B4-BE49-F238E27FC236}">
                    <a16:creationId xmlns:a16="http://schemas.microsoft.com/office/drawing/2014/main" id="{2DFA0BE2-8B0F-EFB5-90E3-A2E3F71227BE}"/>
                  </a:ext>
                </a:extLst>
              </p:cNvPr>
              <p:cNvGrpSpPr/>
              <p:nvPr/>
            </p:nvGrpSpPr>
            <p:grpSpPr>
              <a:xfrm>
                <a:off x="13409519" y="4242607"/>
                <a:ext cx="460518" cy="799582"/>
                <a:chOff x="13409519" y="4242607"/>
                <a:chExt cx="460518" cy="799582"/>
              </a:xfrm>
              <a:noFill/>
            </p:grpSpPr>
            <p:sp>
              <p:nvSpPr>
                <p:cNvPr id="126" name="Freeform 1185">
                  <a:extLst>
                    <a:ext uri="{FF2B5EF4-FFF2-40B4-BE49-F238E27FC236}">
                      <a16:creationId xmlns:a16="http://schemas.microsoft.com/office/drawing/2014/main" id="{A9F855F2-1A81-0517-6C6A-D4BAC09180F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27" name="Freeform 1186">
                  <a:extLst>
                    <a:ext uri="{FF2B5EF4-FFF2-40B4-BE49-F238E27FC236}">
                      <a16:creationId xmlns:a16="http://schemas.microsoft.com/office/drawing/2014/main" id="{DEBD5C93-AC8B-8B43-7E89-40BE41B47C5E}"/>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8" name="Freeform 1187">
                  <a:extLst>
                    <a:ext uri="{FF2B5EF4-FFF2-40B4-BE49-F238E27FC236}">
                      <a16:creationId xmlns:a16="http://schemas.microsoft.com/office/drawing/2014/main" id="{5AABFC69-0C95-8C62-1B5C-ADACFFCD94D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22" name="Graphic 503">
                <a:extLst>
                  <a:ext uri="{FF2B5EF4-FFF2-40B4-BE49-F238E27FC236}">
                    <a16:creationId xmlns:a16="http://schemas.microsoft.com/office/drawing/2014/main" id="{64233272-D8BE-8087-C865-BBC19CBBFE9D}"/>
                  </a:ext>
                </a:extLst>
              </p:cNvPr>
              <p:cNvGrpSpPr/>
              <p:nvPr/>
            </p:nvGrpSpPr>
            <p:grpSpPr>
              <a:xfrm>
                <a:off x="12846663" y="4242733"/>
                <a:ext cx="462169" cy="799457"/>
                <a:chOff x="12846663" y="4242733"/>
                <a:chExt cx="462169" cy="799457"/>
              </a:xfrm>
              <a:noFill/>
            </p:grpSpPr>
            <p:sp>
              <p:nvSpPr>
                <p:cNvPr id="123" name="Freeform 1189">
                  <a:extLst>
                    <a:ext uri="{FF2B5EF4-FFF2-40B4-BE49-F238E27FC236}">
                      <a16:creationId xmlns:a16="http://schemas.microsoft.com/office/drawing/2014/main" id="{3516E691-665C-3803-C8BA-51F2E04B40D4}"/>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24" name="Freeform 1190">
                  <a:extLst>
                    <a:ext uri="{FF2B5EF4-FFF2-40B4-BE49-F238E27FC236}">
                      <a16:creationId xmlns:a16="http://schemas.microsoft.com/office/drawing/2014/main" id="{847289DE-E629-E62C-AFD7-4E6E2EBD07A0}"/>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5" name="Freeform 1191">
                  <a:extLst>
                    <a:ext uri="{FF2B5EF4-FFF2-40B4-BE49-F238E27FC236}">
                      <a16:creationId xmlns:a16="http://schemas.microsoft.com/office/drawing/2014/main" id="{3BBC971D-09F9-6E4E-65D1-F7DA62C67D5B}"/>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11" name="Graphic 503">
              <a:extLst>
                <a:ext uri="{FF2B5EF4-FFF2-40B4-BE49-F238E27FC236}">
                  <a16:creationId xmlns:a16="http://schemas.microsoft.com/office/drawing/2014/main" id="{DC4F2C4D-8F31-5158-F711-0993C2463430}"/>
                </a:ext>
              </a:extLst>
            </p:cNvPr>
            <p:cNvGrpSpPr/>
            <p:nvPr/>
          </p:nvGrpSpPr>
          <p:grpSpPr>
            <a:xfrm>
              <a:off x="13086001" y="3911411"/>
              <a:ext cx="602471" cy="728577"/>
              <a:chOff x="13086001" y="3911411"/>
              <a:chExt cx="602471" cy="728577"/>
            </a:xfrm>
            <a:noFill/>
          </p:grpSpPr>
          <p:sp>
            <p:nvSpPr>
              <p:cNvPr id="112" name="Freeform 1193">
                <a:extLst>
                  <a:ext uri="{FF2B5EF4-FFF2-40B4-BE49-F238E27FC236}">
                    <a16:creationId xmlns:a16="http://schemas.microsoft.com/office/drawing/2014/main" id="{852D5D02-0DA4-DCE6-6995-B8FF350571DE}"/>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13" name="Freeform 1194">
                <a:extLst>
                  <a:ext uri="{FF2B5EF4-FFF2-40B4-BE49-F238E27FC236}">
                    <a16:creationId xmlns:a16="http://schemas.microsoft.com/office/drawing/2014/main" id="{D2D10F30-3B4B-3FC5-E758-D857A53C797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14" name="Freeform 1195">
                <a:extLst>
                  <a:ext uri="{FF2B5EF4-FFF2-40B4-BE49-F238E27FC236}">
                    <a16:creationId xmlns:a16="http://schemas.microsoft.com/office/drawing/2014/main" id="{7EEA0F2F-4CF3-4145-6FC3-3FB1FDADDACC}"/>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5" name="Freeform 1196">
                <a:extLst>
                  <a:ext uri="{FF2B5EF4-FFF2-40B4-BE49-F238E27FC236}">
                    <a16:creationId xmlns:a16="http://schemas.microsoft.com/office/drawing/2014/main" id="{0962AB18-5329-530D-BA7C-1182FF7744D1}"/>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16" name="Freeform 1197">
                <a:extLst>
                  <a:ext uri="{FF2B5EF4-FFF2-40B4-BE49-F238E27FC236}">
                    <a16:creationId xmlns:a16="http://schemas.microsoft.com/office/drawing/2014/main" id="{99B2A07E-4DC3-41AE-46A0-0F5267286D29}"/>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17" name="Graphic 503">
                <a:extLst>
                  <a:ext uri="{FF2B5EF4-FFF2-40B4-BE49-F238E27FC236}">
                    <a16:creationId xmlns:a16="http://schemas.microsoft.com/office/drawing/2014/main" id="{E6F669B3-3388-BB5F-7CB7-3BCECA0E8611}"/>
                  </a:ext>
                </a:extLst>
              </p:cNvPr>
              <p:cNvGrpSpPr/>
              <p:nvPr/>
            </p:nvGrpSpPr>
            <p:grpSpPr>
              <a:xfrm>
                <a:off x="13185037" y="4244381"/>
                <a:ext cx="260795" cy="257144"/>
                <a:chOff x="13185037" y="4244381"/>
                <a:chExt cx="260795" cy="257144"/>
              </a:xfrm>
              <a:noFill/>
            </p:grpSpPr>
            <p:sp>
              <p:nvSpPr>
                <p:cNvPr id="118" name="Freeform 1199">
                  <a:extLst>
                    <a:ext uri="{FF2B5EF4-FFF2-40B4-BE49-F238E27FC236}">
                      <a16:creationId xmlns:a16="http://schemas.microsoft.com/office/drawing/2014/main" id="{C039DBBE-9D8C-2C7F-00E5-38CEB8B582B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19" name="Freeform 1200">
                  <a:extLst>
                    <a:ext uri="{FF2B5EF4-FFF2-40B4-BE49-F238E27FC236}">
                      <a16:creationId xmlns:a16="http://schemas.microsoft.com/office/drawing/2014/main" id="{8F60E806-0C51-39CF-2151-8DCB9F64240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20" name="Freeform 1201">
                  <a:extLst>
                    <a:ext uri="{FF2B5EF4-FFF2-40B4-BE49-F238E27FC236}">
                      <a16:creationId xmlns:a16="http://schemas.microsoft.com/office/drawing/2014/main" id="{E302BE36-5F79-27CA-F9F3-26542F741FA5}"/>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Tree>
    <p:extLst>
      <p:ext uri="{BB962C8B-B14F-4D97-AF65-F5344CB8AC3E}">
        <p14:creationId xmlns:p14="http://schemas.microsoft.com/office/powerpoint/2010/main" val="480501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EDED9A-F944-BD49-3B82-C0B7E5727C7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49B17CE-4E11-0EAF-26D4-40CD7035398D}"/>
              </a:ext>
            </a:extLst>
          </p:cNvPr>
          <p:cNvSpPr txBox="1">
            <a:spLocks/>
          </p:cNvSpPr>
          <p:nvPr/>
        </p:nvSpPr>
        <p:spPr>
          <a:xfrm>
            <a:off x="4808938" y="264459"/>
            <a:ext cx="7058879"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rPr>
              <a:t>Second-hand or upcycled furnishings</a:t>
            </a:r>
            <a:r>
              <a:rPr lang="en-US" sz="2200" dirty="0">
                <a:solidFill>
                  <a:srgbClr val="494949"/>
                </a:solidFill>
              </a:rPr>
              <a:t>: Use local salvage or vintage shops.</a:t>
            </a:r>
          </a:p>
          <a:p>
            <a:pPr marL="342900" indent="-342900">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rPr>
              <a:t>Join cooperatives</a:t>
            </a:r>
            <a:r>
              <a:rPr lang="en-US" sz="2200" dirty="0">
                <a:solidFill>
                  <a:srgbClr val="494949"/>
                </a:solidFill>
              </a:rPr>
              <a:t>: Group purchasing or shared marketing networks (popular in Iceland and Slovenia) lower ongoing costs.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Tap into local support schemes</a:t>
            </a:r>
            <a:r>
              <a:rPr lang="en-US" sz="2200" dirty="0">
                <a:solidFill>
                  <a:srgbClr val="494949"/>
                </a:solidFill>
              </a:rPr>
              <a:t>: Ask your Local Enterprise Office, Chamber of Commerce, or tourism board about free mentoring or voucher schemes.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Avoid over-designing</a:t>
            </a:r>
            <a:r>
              <a:rPr lang="en-US" sz="2200" dirty="0">
                <a:solidFill>
                  <a:srgbClr val="494949"/>
                </a:solidFill>
              </a:rPr>
              <a:t>: Keep layouts simple and efficient. Fewer paths, lower maintenance, smarter use of materials = lower capital costs.</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Smart Marketing: Free promotional channels</a:t>
            </a:r>
            <a:r>
              <a:rPr lang="en-US" sz="2200" dirty="0">
                <a:solidFill>
                  <a:srgbClr val="494949"/>
                </a:solidFill>
              </a:rPr>
              <a:t>: Leverage Instagram, Google Maps, Airbnb Experiences, and Booking.com to drive traffic before investing in a custom website. </a:t>
            </a: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p:txBody>
      </p:sp>
      <p:sp>
        <p:nvSpPr>
          <p:cNvPr id="4" name="Slide Number Placeholder 5">
            <a:extLst>
              <a:ext uri="{FF2B5EF4-FFF2-40B4-BE49-F238E27FC236}">
                <a16:creationId xmlns:a16="http://schemas.microsoft.com/office/drawing/2014/main" id="{7D2824DA-B68B-85A8-7995-0DC64F1B94F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39</a:t>
            </a:fld>
            <a:endParaRPr lang="fr-CA" dirty="0"/>
          </a:p>
        </p:txBody>
      </p:sp>
      <p:sp>
        <p:nvSpPr>
          <p:cNvPr id="12" name="Text Placeholder 7">
            <a:extLst>
              <a:ext uri="{FF2B5EF4-FFF2-40B4-BE49-F238E27FC236}">
                <a16:creationId xmlns:a16="http://schemas.microsoft.com/office/drawing/2014/main" id="{F78E1217-6001-97EF-7E08-686AD4985449}"/>
              </a:ext>
            </a:extLst>
          </p:cNvPr>
          <p:cNvSpPr>
            <a:spLocks noGrp="1"/>
          </p:cNvSpPr>
          <p:nvPr>
            <p:ph type="body" sz="quarter" idx="19"/>
          </p:nvPr>
        </p:nvSpPr>
        <p:spPr>
          <a:xfrm>
            <a:off x="391600" y="2535196"/>
            <a:ext cx="3200399" cy="385564"/>
          </a:xfrm>
        </p:spPr>
        <p:txBody>
          <a:bodyPr/>
          <a:lstStyle/>
          <a:p>
            <a:pPr marL="308700" algn="ctr"/>
            <a:r>
              <a:rPr lang="en-IE" sz="3400" dirty="0"/>
              <a:t>Financial Tips</a:t>
            </a:r>
          </a:p>
        </p:txBody>
      </p:sp>
      <p:pic>
        <p:nvPicPr>
          <p:cNvPr id="8" name="Picture Placeholder 7" descr="A calculator and pen on papers&#10;&#10;AI-generated content may be incorrect.">
            <a:extLst>
              <a:ext uri="{FF2B5EF4-FFF2-40B4-BE49-F238E27FC236}">
                <a16:creationId xmlns:a16="http://schemas.microsoft.com/office/drawing/2014/main" id="{CD9776F5-83DA-4A1B-D172-DF7A4F06F47E}"/>
              </a:ext>
            </a:extLst>
          </p:cNvPr>
          <p:cNvPicPr>
            <a:picLocks noGrp="1" noChangeAspect="1"/>
          </p:cNvPicPr>
          <p:nvPr>
            <p:ph type="pic" sz="quarter" idx="10"/>
          </p:nvPr>
        </p:nvPicPr>
        <p:blipFill>
          <a:blip r:embed="rId2"/>
          <a:srcRect t="31045" b="31045"/>
          <a:stretch>
            <a:fillRect/>
          </a:stretch>
        </p:blipFill>
        <p:spPr/>
      </p:pic>
      <p:grpSp>
        <p:nvGrpSpPr>
          <p:cNvPr id="109" name="Graphic 503">
            <a:extLst>
              <a:ext uri="{FF2B5EF4-FFF2-40B4-BE49-F238E27FC236}">
                <a16:creationId xmlns:a16="http://schemas.microsoft.com/office/drawing/2014/main" id="{616860D1-FB52-5345-CC6D-A076CBE6AE58}"/>
              </a:ext>
            </a:extLst>
          </p:cNvPr>
          <p:cNvGrpSpPr/>
          <p:nvPr/>
        </p:nvGrpSpPr>
        <p:grpSpPr>
          <a:xfrm>
            <a:off x="4176618" y="367512"/>
            <a:ext cx="540000" cy="540000"/>
            <a:chOff x="12846663" y="3911411"/>
            <a:chExt cx="1023375" cy="1130779"/>
          </a:xfrm>
          <a:noFill/>
        </p:grpSpPr>
        <p:grpSp>
          <p:nvGrpSpPr>
            <p:cNvPr id="110" name="Graphic 503">
              <a:extLst>
                <a:ext uri="{FF2B5EF4-FFF2-40B4-BE49-F238E27FC236}">
                  <a16:creationId xmlns:a16="http://schemas.microsoft.com/office/drawing/2014/main" id="{2C33FC2D-50B5-08F8-1C54-499669C96562}"/>
                </a:ext>
              </a:extLst>
            </p:cNvPr>
            <p:cNvGrpSpPr/>
            <p:nvPr/>
          </p:nvGrpSpPr>
          <p:grpSpPr>
            <a:xfrm>
              <a:off x="12846663" y="4242607"/>
              <a:ext cx="1023375" cy="799582"/>
              <a:chOff x="12846663" y="4242607"/>
              <a:chExt cx="1023375" cy="799582"/>
            </a:xfrm>
            <a:noFill/>
          </p:grpSpPr>
          <p:grpSp>
            <p:nvGrpSpPr>
              <p:cNvPr id="121" name="Graphic 503">
                <a:extLst>
                  <a:ext uri="{FF2B5EF4-FFF2-40B4-BE49-F238E27FC236}">
                    <a16:creationId xmlns:a16="http://schemas.microsoft.com/office/drawing/2014/main" id="{62FAA9FC-2915-F286-9C44-616B3E674686}"/>
                  </a:ext>
                </a:extLst>
              </p:cNvPr>
              <p:cNvGrpSpPr/>
              <p:nvPr/>
            </p:nvGrpSpPr>
            <p:grpSpPr>
              <a:xfrm>
                <a:off x="13409519" y="4242607"/>
                <a:ext cx="460518" cy="799582"/>
                <a:chOff x="13409519" y="4242607"/>
                <a:chExt cx="460518" cy="799582"/>
              </a:xfrm>
              <a:noFill/>
            </p:grpSpPr>
            <p:sp>
              <p:nvSpPr>
                <p:cNvPr id="126" name="Freeform 1185">
                  <a:extLst>
                    <a:ext uri="{FF2B5EF4-FFF2-40B4-BE49-F238E27FC236}">
                      <a16:creationId xmlns:a16="http://schemas.microsoft.com/office/drawing/2014/main" id="{8C7E9442-04F9-B8A3-D083-7FDDD9D4981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27" name="Freeform 1186">
                  <a:extLst>
                    <a:ext uri="{FF2B5EF4-FFF2-40B4-BE49-F238E27FC236}">
                      <a16:creationId xmlns:a16="http://schemas.microsoft.com/office/drawing/2014/main" id="{0BCEC89F-272E-C7F2-71E8-4310F8C0B18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8" name="Freeform 1187">
                  <a:extLst>
                    <a:ext uri="{FF2B5EF4-FFF2-40B4-BE49-F238E27FC236}">
                      <a16:creationId xmlns:a16="http://schemas.microsoft.com/office/drawing/2014/main" id="{68BE3F3F-408E-2CF0-ACBE-8FCA4BFCF19D}"/>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22" name="Graphic 503">
                <a:extLst>
                  <a:ext uri="{FF2B5EF4-FFF2-40B4-BE49-F238E27FC236}">
                    <a16:creationId xmlns:a16="http://schemas.microsoft.com/office/drawing/2014/main" id="{58104D80-4483-6EC4-E7F2-197CBA17621C}"/>
                  </a:ext>
                </a:extLst>
              </p:cNvPr>
              <p:cNvGrpSpPr/>
              <p:nvPr/>
            </p:nvGrpSpPr>
            <p:grpSpPr>
              <a:xfrm>
                <a:off x="12846663" y="4242733"/>
                <a:ext cx="462169" cy="799457"/>
                <a:chOff x="12846663" y="4242733"/>
                <a:chExt cx="462169" cy="799457"/>
              </a:xfrm>
              <a:noFill/>
            </p:grpSpPr>
            <p:sp>
              <p:nvSpPr>
                <p:cNvPr id="123" name="Freeform 1189">
                  <a:extLst>
                    <a:ext uri="{FF2B5EF4-FFF2-40B4-BE49-F238E27FC236}">
                      <a16:creationId xmlns:a16="http://schemas.microsoft.com/office/drawing/2014/main" id="{A1E1B6BE-789A-77B1-79A1-9307EC97A87C}"/>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24" name="Freeform 1190">
                  <a:extLst>
                    <a:ext uri="{FF2B5EF4-FFF2-40B4-BE49-F238E27FC236}">
                      <a16:creationId xmlns:a16="http://schemas.microsoft.com/office/drawing/2014/main" id="{AE2A5B42-04F5-D6C7-16BF-4154B79A2BB0}"/>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25" name="Freeform 1191">
                  <a:extLst>
                    <a:ext uri="{FF2B5EF4-FFF2-40B4-BE49-F238E27FC236}">
                      <a16:creationId xmlns:a16="http://schemas.microsoft.com/office/drawing/2014/main" id="{6A4B808F-BD40-89DA-6B87-8D07CCDAB83A}"/>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11" name="Graphic 503">
              <a:extLst>
                <a:ext uri="{FF2B5EF4-FFF2-40B4-BE49-F238E27FC236}">
                  <a16:creationId xmlns:a16="http://schemas.microsoft.com/office/drawing/2014/main" id="{F633C1F2-DEEC-CC3F-FDB3-0813A6E456A1}"/>
                </a:ext>
              </a:extLst>
            </p:cNvPr>
            <p:cNvGrpSpPr/>
            <p:nvPr/>
          </p:nvGrpSpPr>
          <p:grpSpPr>
            <a:xfrm>
              <a:off x="13086001" y="3911411"/>
              <a:ext cx="602471" cy="728577"/>
              <a:chOff x="13086001" y="3911411"/>
              <a:chExt cx="602471" cy="728577"/>
            </a:xfrm>
            <a:noFill/>
          </p:grpSpPr>
          <p:sp>
            <p:nvSpPr>
              <p:cNvPr id="112" name="Freeform 1193">
                <a:extLst>
                  <a:ext uri="{FF2B5EF4-FFF2-40B4-BE49-F238E27FC236}">
                    <a16:creationId xmlns:a16="http://schemas.microsoft.com/office/drawing/2014/main" id="{ACEB0E8A-5BAC-EB44-1D90-F0EF9F749FAA}"/>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13" name="Freeform 1194">
                <a:extLst>
                  <a:ext uri="{FF2B5EF4-FFF2-40B4-BE49-F238E27FC236}">
                    <a16:creationId xmlns:a16="http://schemas.microsoft.com/office/drawing/2014/main" id="{690D3B06-BBDA-90CF-A873-BC181DD9CF2A}"/>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14" name="Freeform 1195">
                <a:extLst>
                  <a:ext uri="{FF2B5EF4-FFF2-40B4-BE49-F238E27FC236}">
                    <a16:creationId xmlns:a16="http://schemas.microsoft.com/office/drawing/2014/main" id="{10205AC9-E487-53F3-9021-C11D9E73E23B}"/>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5" name="Freeform 1196">
                <a:extLst>
                  <a:ext uri="{FF2B5EF4-FFF2-40B4-BE49-F238E27FC236}">
                    <a16:creationId xmlns:a16="http://schemas.microsoft.com/office/drawing/2014/main" id="{24872C56-44DD-E3A4-CF0C-9B589C82F34B}"/>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16" name="Freeform 1197">
                <a:extLst>
                  <a:ext uri="{FF2B5EF4-FFF2-40B4-BE49-F238E27FC236}">
                    <a16:creationId xmlns:a16="http://schemas.microsoft.com/office/drawing/2014/main" id="{31539AB7-392E-A87A-8A64-CB31ED3CC36F}"/>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17" name="Graphic 503">
                <a:extLst>
                  <a:ext uri="{FF2B5EF4-FFF2-40B4-BE49-F238E27FC236}">
                    <a16:creationId xmlns:a16="http://schemas.microsoft.com/office/drawing/2014/main" id="{BF54C0F2-9578-BEDF-DF9B-AFF89A0ACB44}"/>
                  </a:ext>
                </a:extLst>
              </p:cNvPr>
              <p:cNvGrpSpPr/>
              <p:nvPr/>
            </p:nvGrpSpPr>
            <p:grpSpPr>
              <a:xfrm>
                <a:off x="13185037" y="4244381"/>
                <a:ext cx="260795" cy="257144"/>
                <a:chOff x="13185037" y="4244381"/>
                <a:chExt cx="260795" cy="257144"/>
              </a:xfrm>
              <a:noFill/>
            </p:grpSpPr>
            <p:sp>
              <p:nvSpPr>
                <p:cNvPr id="118" name="Freeform 1199">
                  <a:extLst>
                    <a:ext uri="{FF2B5EF4-FFF2-40B4-BE49-F238E27FC236}">
                      <a16:creationId xmlns:a16="http://schemas.microsoft.com/office/drawing/2014/main" id="{87110991-2112-1F48-687F-0901D8FAB412}"/>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19" name="Freeform 1200">
                  <a:extLst>
                    <a:ext uri="{FF2B5EF4-FFF2-40B4-BE49-F238E27FC236}">
                      <a16:creationId xmlns:a16="http://schemas.microsoft.com/office/drawing/2014/main" id="{DD8768E3-11DF-6DDE-2E13-806E82073C09}"/>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20" name="Freeform 1201">
                  <a:extLst>
                    <a:ext uri="{FF2B5EF4-FFF2-40B4-BE49-F238E27FC236}">
                      <a16:creationId xmlns:a16="http://schemas.microsoft.com/office/drawing/2014/main" id="{47CE2A30-7667-3DB8-6ABD-D6AEFAA57D90}"/>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29" name="Graphic 503">
            <a:extLst>
              <a:ext uri="{FF2B5EF4-FFF2-40B4-BE49-F238E27FC236}">
                <a16:creationId xmlns:a16="http://schemas.microsoft.com/office/drawing/2014/main" id="{ADA99D57-E296-C9A9-D797-5F25D40BE858}"/>
              </a:ext>
            </a:extLst>
          </p:cNvPr>
          <p:cNvGrpSpPr/>
          <p:nvPr/>
        </p:nvGrpSpPr>
        <p:grpSpPr>
          <a:xfrm>
            <a:off x="4222778" y="3500805"/>
            <a:ext cx="540000" cy="540000"/>
            <a:chOff x="12846663" y="3911411"/>
            <a:chExt cx="1023375" cy="1130779"/>
          </a:xfrm>
          <a:noFill/>
        </p:grpSpPr>
        <p:grpSp>
          <p:nvGrpSpPr>
            <p:cNvPr id="130" name="Graphic 503">
              <a:extLst>
                <a:ext uri="{FF2B5EF4-FFF2-40B4-BE49-F238E27FC236}">
                  <a16:creationId xmlns:a16="http://schemas.microsoft.com/office/drawing/2014/main" id="{4B4EB3D5-CDE2-A1E9-7819-870E91D3E900}"/>
                </a:ext>
              </a:extLst>
            </p:cNvPr>
            <p:cNvGrpSpPr/>
            <p:nvPr/>
          </p:nvGrpSpPr>
          <p:grpSpPr>
            <a:xfrm>
              <a:off x="12846663" y="4242607"/>
              <a:ext cx="1023375" cy="799582"/>
              <a:chOff x="12846663" y="4242607"/>
              <a:chExt cx="1023375" cy="799582"/>
            </a:xfrm>
            <a:noFill/>
          </p:grpSpPr>
          <p:grpSp>
            <p:nvGrpSpPr>
              <p:cNvPr id="141" name="Graphic 503">
                <a:extLst>
                  <a:ext uri="{FF2B5EF4-FFF2-40B4-BE49-F238E27FC236}">
                    <a16:creationId xmlns:a16="http://schemas.microsoft.com/office/drawing/2014/main" id="{FD4D771E-D44E-7E5D-5AC5-87D40C392758}"/>
                  </a:ext>
                </a:extLst>
              </p:cNvPr>
              <p:cNvGrpSpPr/>
              <p:nvPr/>
            </p:nvGrpSpPr>
            <p:grpSpPr>
              <a:xfrm>
                <a:off x="13409519" y="4242607"/>
                <a:ext cx="460518" cy="799582"/>
                <a:chOff x="13409519" y="4242607"/>
                <a:chExt cx="460518" cy="799582"/>
              </a:xfrm>
              <a:noFill/>
            </p:grpSpPr>
            <p:sp>
              <p:nvSpPr>
                <p:cNvPr id="146" name="Freeform 1185">
                  <a:extLst>
                    <a:ext uri="{FF2B5EF4-FFF2-40B4-BE49-F238E27FC236}">
                      <a16:creationId xmlns:a16="http://schemas.microsoft.com/office/drawing/2014/main" id="{3A3FE0B6-6DCC-47BA-1A30-63D4405AF008}"/>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47" name="Freeform 1186">
                  <a:extLst>
                    <a:ext uri="{FF2B5EF4-FFF2-40B4-BE49-F238E27FC236}">
                      <a16:creationId xmlns:a16="http://schemas.microsoft.com/office/drawing/2014/main" id="{5327CFA5-AC37-F6C8-4C42-42A8115084E4}"/>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48" name="Freeform 1187">
                  <a:extLst>
                    <a:ext uri="{FF2B5EF4-FFF2-40B4-BE49-F238E27FC236}">
                      <a16:creationId xmlns:a16="http://schemas.microsoft.com/office/drawing/2014/main" id="{7AAF6D4D-967E-FC16-0655-A20F55813111}"/>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42" name="Graphic 503">
                <a:extLst>
                  <a:ext uri="{FF2B5EF4-FFF2-40B4-BE49-F238E27FC236}">
                    <a16:creationId xmlns:a16="http://schemas.microsoft.com/office/drawing/2014/main" id="{E6DB0675-A571-78E3-CC06-14E4A1573776}"/>
                  </a:ext>
                </a:extLst>
              </p:cNvPr>
              <p:cNvGrpSpPr/>
              <p:nvPr/>
            </p:nvGrpSpPr>
            <p:grpSpPr>
              <a:xfrm>
                <a:off x="12846663" y="4242733"/>
                <a:ext cx="462169" cy="799457"/>
                <a:chOff x="12846663" y="4242733"/>
                <a:chExt cx="462169" cy="799457"/>
              </a:xfrm>
              <a:noFill/>
            </p:grpSpPr>
            <p:sp>
              <p:nvSpPr>
                <p:cNvPr id="143" name="Freeform 1189">
                  <a:extLst>
                    <a:ext uri="{FF2B5EF4-FFF2-40B4-BE49-F238E27FC236}">
                      <a16:creationId xmlns:a16="http://schemas.microsoft.com/office/drawing/2014/main" id="{A1BC7DB6-95B2-551A-90A4-3EC3C79DE201}"/>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44" name="Freeform 1190">
                  <a:extLst>
                    <a:ext uri="{FF2B5EF4-FFF2-40B4-BE49-F238E27FC236}">
                      <a16:creationId xmlns:a16="http://schemas.microsoft.com/office/drawing/2014/main" id="{DDAE7091-C43A-70E4-86CC-A734604CD80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45" name="Freeform 1191">
                  <a:extLst>
                    <a:ext uri="{FF2B5EF4-FFF2-40B4-BE49-F238E27FC236}">
                      <a16:creationId xmlns:a16="http://schemas.microsoft.com/office/drawing/2014/main" id="{12EF2D35-A5D7-D8F8-FC6E-FB33A3B50069}"/>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31" name="Graphic 503">
              <a:extLst>
                <a:ext uri="{FF2B5EF4-FFF2-40B4-BE49-F238E27FC236}">
                  <a16:creationId xmlns:a16="http://schemas.microsoft.com/office/drawing/2014/main" id="{4227C801-06EA-8273-D07B-E40020B4AF49}"/>
                </a:ext>
              </a:extLst>
            </p:cNvPr>
            <p:cNvGrpSpPr/>
            <p:nvPr/>
          </p:nvGrpSpPr>
          <p:grpSpPr>
            <a:xfrm>
              <a:off x="13086001" y="3911411"/>
              <a:ext cx="602471" cy="728577"/>
              <a:chOff x="13086001" y="3911411"/>
              <a:chExt cx="602471" cy="728577"/>
            </a:xfrm>
            <a:noFill/>
          </p:grpSpPr>
          <p:sp>
            <p:nvSpPr>
              <p:cNvPr id="132" name="Freeform 1193">
                <a:extLst>
                  <a:ext uri="{FF2B5EF4-FFF2-40B4-BE49-F238E27FC236}">
                    <a16:creationId xmlns:a16="http://schemas.microsoft.com/office/drawing/2014/main" id="{B452562C-E946-07C8-A03C-B51B95245288}"/>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33" name="Freeform 1194">
                <a:extLst>
                  <a:ext uri="{FF2B5EF4-FFF2-40B4-BE49-F238E27FC236}">
                    <a16:creationId xmlns:a16="http://schemas.microsoft.com/office/drawing/2014/main" id="{D92515D6-68CB-017A-1C2F-1C0B6C66BF8F}"/>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34" name="Freeform 1195">
                <a:extLst>
                  <a:ext uri="{FF2B5EF4-FFF2-40B4-BE49-F238E27FC236}">
                    <a16:creationId xmlns:a16="http://schemas.microsoft.com/office/drawing/2014/main" id="{7CAE42C4-AA45-ADA9-9685-26873B6CFAE1}"/>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35" name="Freeform 1196">
                <a:extLst>
                  <a:ext uri="{FF2B5EF4-FFF2-40B4-BE49-F238E27FC236}">
                    <a16:creationId xmlns:a16="http://schemas.microsoft.com/office/drawing/2014/main" id="{A96C1294-C5F4-D3B1-6836-B5B6859DD167}"/>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36" name="Freeform 1197">
                <a:extLst>
                  <a:ext uri="{FF2B5EF4-FFF2-40B4-BE49-F238E27FC236}">
                    <a16:creationId xmlns:a16="http://schemas.microsoft.com/office/drawing/2014/main" id="{A9AFADC8-1177-1A8B-5818-55EF5AD17E6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37" name="Graphic 503">
                <a:extLst>
                  <a:ext uri="{FF2B5EF4-FFF2-40B4-BE49-F238E27FC236}">
                    <a16:creationId xmlns:a16="http://schemas.microsoft.com/office/drawing/2014/main" id="{B6C9C911-3BAB-8D16-1AF2-8BD665D252B3}"/>
                  </a:ext>
                </a:extLst>
              </p:cNvPr>
              <p:cNvGrpSpPr/>
              <p:nvPr/>
            </p:nvGrpSpPr>
            <p:grpSpPr>
              <a:xfrm>
                <a:off x="13185037" y="4244381"/>
                <a:ext cx="260795" cy="257144"/>
                <a:chOff x="13185037" y="4244381"/>
                <a:chExt cx="260795" cy="257144"/>
              </a:xfrm>
              <a:noFill/>
            </p:grpSpPr>
            <p:sp>
              <p:nvSpPr>
                <p:cNvPr id="138" name="Freeform 1199">
                  <a:extLst>
                    <a:ext uri="{FF2B5EF4-FFF2-40B4-BE49-F238E27FC236}">
                      <a16:creationId xmlns:a16="http://schemas.microsoft.com/office/drawing/2014/main" id="{9919AB70-D136-85C7-6E1F-5C79DD55DF97}"/>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39" name="Freeform 1200">
                  <a:extLst>
                    <a:ext uri="{FF2B5EF4-FFF2-40B4-BE49-F238E27FC236}">
                      <a16:creationId xmlns:a16="http://schemas.microsoft.com/office/drawing/2014/main" id="{344A06FD-E648-A3EF-11F8-66256B8DAA3B}"/>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40" name="Freeform 1201">
                  <a:extLst>
                    <a:ext uri="{FF2B5EF4-FFF2-40B4-BE49-F238E27FC236}">
                      <a16:creationId xmlns:a16="http://schemas.microsoft.com/office/drawing/2014/main" id="{25237594-36E7-31D2-AB24-B2797369573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49" name="Graphic 503">
            <a:extLst>
              <a:ext uri="{FF2B5EF4-FFF2-40B4-BE49-F238E27FC236}">
                <a16:creationId xmlns:a16="http://schemas.microsoft.com/office/drawing/2014/main" id="{E23E8774-2F58-DB3E-E99C-B4153719E3BF}"/>
              </a:ext>
            </a:extLst>
          </p:cNvPr>
          <p:cNvGrpSpPr/>
          <p:nvPr/>
        </p:nvGrpSpPr>
        <p:grpSpPr>
          <a:xfrm>
            <a:off x="4182422" y="1326717"/>
            <a:ext cx="540000" cy="540000"/>
            <a:chOff x="12846663" y="3911411"/>
            <a:chExt cx="1023375" cy="1130779"/>
          </a:xfrm>
          <a:noFill/>
        </p:grpSpPr>
        <p:grpSp>
          <p:nvGrpSpPr>
            <p:cNvPr id="150" name="Graphic 503">
              <a:extLst>
                <a:ext uri="{FF2B5EF4-FFF2-40B4-BE49-F238E27FC236}">
                  <a16:creationId xmlns:a16="http://schemas.microsoft.com/office/drawing/2014/main" id="{7E899CFE-C94A-079F-2052-071253FA6F81}"/>
                </a:ext>
              </a:extLst>
            </p:cNvPr>
            <p:cNvGrpSpPr/>
            <p:nvPr/>
          </p:nvGrpSpPr>
          <p:grpSpPr>
            <a:xfrm>
              <a:off x="12846663" y="4242607"/>
              <a:ext cx="1023375" cy="799582"/>
              <a:chOff x="12846663" y="4242607"/>
              <a:chExt cx="1023375" cy="799582"/>
            </a:xfrm>
            <a:noFill/>
          </p:grpSpPr>
          <p:grpSp>
            <p:nvGrpSpPr>
              <p:cNvPr id="161" name="Graphic 503">
                <a:extLst>
                  <a:ext uri="{FF2B5EF4-FFF2-40B4-BE49-F238E27FC236}">
                    <a16:creationId xmlns:a16="http://schemas.microsoft.com/office/drawing/2014/main" id="{EF023A09-9A33-94E4-358C-332201814296}"/>
                  </a:ext>
                </a:extLst>
              </p:cNvPr>
              <p:cNvGrpSpPr/>
              <p:nvPr/>
            </p:nvGrpSpPr>
            <p:grpSpPr>
              <a:xfrm>
                <a:off x="13409519" y="4242607"/>
                <a:ext cx="460518" cy="799582"/>
                <a:chOff x="13409519" y="4242607"/>
                <a:chExt cx="460518" cy="799582"/>
              </a:xfrm>
              <a:noFill/>
            </p:grpSpPr>
            <p:sp>
              <p:nvSpPr>
                <p:cNvPr id="166" name="Freeform 1185">
                  <a:extLst>
                    <a:ext uri="{FF2B5EF4-FFF2-40B4-BE49-F238E27FC236}">
                      <a16:creationId xmlns:a16="http://schemas.microsoft.com/office/drawing/2014/main" id="{32E79848-AC75-F058-C879-FEB46AD3FDB4}"/>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67" name="Freeform 1186">
                  <a:extLst>
                    <a:ext uri="{FF2B5EF4-FFF2-40B4-BE49-F238E27FC236}">
                      <a16:creationId xmlns:a16="http://schemas.microsoft.com/office/drawing/2014/main" id="{3ECE5796-2B63-BABC-1068-C5FBBD09D47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68" name="Freeform 1187">
                  <a:extLst>
                    <a:ext uri="{FF2B5EF4-FFF2-40B4-BE49-F238E27FC236}">
                      <a16:creationId xmlns:a16="http://schemas.microsoft.com/office/drawing/2014/main" id="{3BF6FBA1-E41F-ACF6-AFD1-248DCB51BA12}"/>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62" name="Graphic 503">
                <a:extLst>
                  <a:ext uri="{FF2B5EF4-FFF2-40B4-BE49-F238E27FC236}">
                    <a16:creationId xmlns:a16="http://schemas.microsoft.com/office/drawing/2014/main" id="{14619D59-A9FF-3FAB-86CE-CEFDE98A75F5}"/>
                  </a:ext>
                </a:extLst>
              </p:cNvPr>
              <p:cNvGrpSpPr/>
              <p:nvPr/>
            </p:nvGrpSpPr>
            <p:grpSpPr>
              <a:xfrm>
                <a:off x="12846663" y="4242733"/>
                <a:ext cx="462169" cy="799457"/>
                <a:chOff x="12846663" y="4242733"/>
                <a:chExt cx="462169" cy="799457"/>
              </a:xfrm>
              <a:noFill/>
            </p:grpSpPr>
            <p:sp>
              <p:nvSpPr>
                <p:cNvPr id="163" name="Freeform 1189">
                  <a:extLst>
                    <a:ext uri="{FF2B5EF4-FFF2-40B4-BE49-F238E27FC236}">
                      <a16:creationId xmlns:a16="http://schemas.microsoft.com/office/drawing/2014/main" id="{8FAFB325-EA42-4755-6997-0A14195D4A3D}"/>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64" name="Freeform 1190">
                  <a:extLst>
                    <a:ext uri="{FF2B5EF4-FFF2-40B4-BE49-F238E27FC236}">
                      <a16:creationId xmlns:a16="http://schemas.microsoft.com/office/drawing/2014/main" id="{2A8A2838-70AD-54BC-FE2E-6A850DBBE96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65" name="Freeform 1191">
                  <a:extLst>
                    <a:ext uri="{FF2B5EF4-FFF2-40B4-BE49-F238E27FC236}">
                      <a16:creationId xmlns:a16="http://schemas.microsoft.com/office/drawing/2014/main" id="{DD98924D-DF17-43F6-6E08-0B01D954145D}"/>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51" name="Graphic 503">
              <a:extLst>
                <a:ext uri="{FF2B5EF4-FFF2-40B4-BE49-F238E27FC236}">
                  <a16:creationId xmlns:a16="http://schemas.microsoft.com/office/drawing/2014/main" id="{9B3931B5-C9D9-1756-EF94-4D3FADEC13AF}"/>
                </a:ext>
              </a:extLst>
            </p:cNvPr>
            <p:cNvGrpSpPr/>
            <p:nvPr/>
          </p:nvGrpSpPr>
          <p:grpSpPr>
            <a:xfrm>
              <a:off x="13086001" y="3911411"/>
              <a:ext cx="602471" cy="728577"/>
              <a:chOff x="13086001" y="3911411"/>
              <a:chExt cx="602471" cy="728577"/>
            </a:xfrm>
            <a:noFill/>
          </p:grpSpPr>
          <p:sp>
            <p:nvSpPr>
              <p:cNvPr id="152" name="Freeform 1193">
                <a:extLst>
                  <a:ext uri="{FF2B5EF4-FFF2-40B4-BE49-F238E27FC236}">
                    <a16:creationId xmlns:a16="http://schemas.microsoft.com/office/drawing/2014/main" id="{41477A17-BBF4-1187-6920-1D3C1EF4AE6A}"/>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53" name="Freeform 1194">
                <a:extLst>
                  <a:ext uri="{FF2B5EF4-FFF2-40B4-BE49-F238E27FC236}">
                    <a16:creationId xmlns:a16="http://schemas.microsoft.com/office/drawing/2014/main" id="{285E37E0-3E42-B446-549B-FE42CAE117F3}"/>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54" name="Freeform 1195">
                <a:extLst>
                  <a:ext uri="{FF2B5EF4-FFF2-40B4-BE49-F238E27FC236}">
                    <a16:creationId xmlns:a16="http://schemas.microsoft.com/office/drawing/2014/main" id="{A32899A8-6AC6-DD6F-1328-D928A7D61B8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55" name="Freeform 1196">
                <a:extLst>
                  <a:ext uri="{FF2B5EF4-FFF2-40B4-BE49-F238E27FC236}">
                    <a16:creationId xmlns:a16="http://schemas.microsoft.com/office/drawing/2014/main" id="{4C739FDB-BF18-17D0-AD84-E030F5F2BF45}"/>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56" name="Freeform 1197">
                <a:extLst>
                  <a:ext uri="{FF2B5EF4-FFF2-40B4-BE49-F238E27FC236}">
                    <a16:creationId xmlns:a16="http://schemas.microsoft.com/office/drawing/2014/main" id="{2CBC625D-CDB8-F63C-5CB1-E277851EC9D9}"/>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57" name="Graphic 503">
                <a:extLst>
                  <a:ext uri="{FF2B5EF4-FFF2-40B4-BE49-F238E27FC236}">
                    <a16:creationId xmlns:a16="http://schemas.microsoft.com/office/drawing/2014/main" id="{40BB33E0-46E9-5EEF-82A6-E7C41A6505BA}"/>
                  </a:ext>
                </a:extLst>
              </p:cNvPr>
              <p:cNvGrpSpPr/>
              <p:nvPr/>
            </p:nvGrpSpPr>
            <p:grpSpPr>
              <a:xfrm>
                <a:off x="13185037" y="4244381"/>
                <a:ext cx="260795" cy="257144"/>
                <a:chOff x="13185037" y="4244381"/>
                <a:chExt cx="260795" cy="257144"/>
              </a:xfrm>
              <a:noFill/>
            </p:grpSpPr>
            <p:sp>
              <p:nvSpPr>
                <p:cNvPr id="158" name="Freeform 1199">
                  <a:extLst>
                    <a:ext uri="{FF2B5EF4-FFF2-40B4-BE49-F238E27FC236}">
                      <a16:creationId xmlns:a16="http://schemas.microsoft.com/office/drawing/2014/main" id="{CB81D4DA-632B-4E69-32AC-A420F99B2CCF}"/>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59" name="Freeform 1200">
                  <a:extLst>
                    <a:ext uri="{FF2B5EF4-FFF2-40B4-BE49-F238E27FC236}">
                      <a16:creationId xmlns:a16="http://schemas.microsoft.com/office/drawing/2014/main" id="{5B964282-0E8D-20AA-F770-EDA73E4BBBF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60" name="Freeform 1201">
                  <a:extLst>
                    <a:ext uri="{FF2B5EF4-FFF2-40B4-BE49-F238E27FC236}">
                      <a16:creationId xmlns:a16="http://schemas.microsoft.com/office/drawing/2014/main" id="{C648F75E-550B-65B9-EA2F-1A9CA3BF049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69" name="Graphic 503">
            <a:extLst>
              <a:ext uri="{FF2B5EF4-FFF2-40B4-BE49-F238E27FC236}">
                <a16:creationId xmlns:a16="http://schemas.microsoft.com/office/drawing/2014/main" id="{00102A5E-0B8F-E687-BB42-BC8C09FFA444}"/>
              </a:ext>
            </a:extLst>
          </p:cNvPr>
          <p:cNvGrpSpPr/>
          <p:nvPr/>
        </p:nvGrpSpPr>
        <p:grpSpPr>
          <a:xfrm>
            <a:off x="4184672" y="2434411"/>
            <a:ext cx="540000" cy="540000"/>
            <a:chOff x="12846663" y="3911411"/>
            <a:chExt cx="1023375" cy="1130779"/>
          </a:xfrm>
          <a:noFill/>
        </p:grpSpPr>
        <p:grpSp>
          <p:nvGrpSpPr>
            <p:cNvPr id="170" name="Graphic 503">
              <a:extLst>
                <a:ext uri="{FF2B5EF4-FFF2-40B4-BE49-F238E27FC236}">
                  <a16:creationId xmlns:a16="http://schemas.microsoft.com/office/drawing/2014/main" id="{A94F3B32-5494-730C-4643-C7A24DECAAE7}"/>
                </a:ext>
              </a:extLst>
            </p:cNvPr>
            <p:cNvGrpSpPr/>
            <p:nvPr/>
          </p:nvGrpSpPr>
          <p:grpSpPr>
            <a:xfrm>
              <a:off x="12846663" y="4242607"/>
              <a:ext cx="1023375" cy="799582"/>
              <a:chOff x="12846663" y="4242607"/>
              <a:chExt cx="1023375" cy="799582"/>
            </a:xfrm>
            <a:noFill/>
          </p:grpSpPr>
          <p:grpSp>
            <p:nvGrpSpPr>
              <p:cNvPr id="181" name="Graphic 503">
                <a:extLst>
                  <a:ext uri="{FF2B5EF4-FFF2-40B4-BE49-F238E27FC236}">
                    <a16:creationId xmlns:a16="http://schemas.microsoft.com/office/drawing/2014/main" id="{A551C3CA-7691-AA0F-6DA8-66B86AAD409D}"/>
                  </a:ext>
                </a:extLst>
              </p:cNvPr>
              <p:cNvGrpSpPr/>
              <p:nvPr/>
            </p:nvGrpSpPr>
            <p:grpSpPr>
              <a:xfrm>
                <a:off x="13409519" y="4242607"/>
                <a:ext cx="460518" cy="799582"/>
                <a:chOff x="13409519" y="4242607"/>
                <a:chExt cx="460518" cy="799582"/>
              </a:xfrm>
              <a:noFill/>
            </p:grpSpPr>
            <p:sp>
              <p:nvSpPr>
                <p:cNvPr id="186" name="Freeform 1185">
                  <a:extLst>
                    <a:ext uri="{FF2B5EF4-FFF2-40B4-BE49-F238E27FC236}">
                      <a16:creationId xmlns:a16="http://schemas.microsoft.com/office/drawing/2014/main" id="{42F8C516-98AD-4462-CBFD-7CCD4EEB096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187" name="Freeform 1186">
                  <a:extLst>
                    <a:ext uri="{FF2B5EF4-FFF2-40B4-BE49-F238E27FC236}">
                      <a16:creationId xmlns:a16="http://schemas.microsoft.com/office/drawing/2014/main" id="{C55FA617-1FF0-B944-E5B0-AEB4E49BB8BD}"/>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88" name="Freeform 1187">
                  <a:extLst>
                    <a:ext uri="{FF2B5EF4-FFF2-40B4-BE49-F238E27FC236}">
                      <a16:creationId xmlns:a16="http://schemas.microsoft.com/office/drawing/2014/main" id="{C553714D-2BB9-9DF3-23B3-109A160DB9C5}"/>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182" name="Graphic 503">
                <a:extLst>
                  <a:ext uri="{FF2B5EF4-FFF2-40B4-BE49-F238E27FC236}">
                    <a16:creationId xmlns:a16="http://schemas.microsoft.com/office/drawing/2014/main" id="{8F90680E-2B1F-EE2B-2925-34EB8FEAEDBB}"/>
                  </a:ext>
                </a:extLst>
              </p:cNvPr>
              <p:cNvGrpSpPr/>
              <p:nvPr/>
            </p:nvGrpSpPr>
            <p:grpSpPr>
              <a:xfrm>
                <a:off x="12846663" y="4242733"/>
                <a:ext cx="462169" cy="799457"/>
                <a:chOff x="12846663" y="4242733"/>
                <a:chExt cx="462169" cy="799457"/>
              </a:xfrm>
              <a:noFill/>
            </p:grpSpPr>
            <p:sp>
              <p:nvSpPr>
                <p:cNvPr id="183" name="Freeform 1189">
                  <a:extLst>
                    <a:ext uri="{FF2B5EF4-FFF2-40B4-BE49-F238E27FC236}">
                      <a16:creationId xmlns:a16="http://schemas.microsoft.com/office/drawing/2014/main" id="{B26CDD9E-7504-CAD8-6E71-29D85992545E}"/>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184" name="Freeform 1190">
                  <a:extLst>
                    <a:ext uri="{FF2B5EF4-FFF2-40B4-BE49-F238E27FC236}">
                      <a16:creationId xmlns:a16="http://schemas.microsoft.com/office/drawing/2014/main" id="{D88740C8-40B5-A345-B73F-5EF0F2AB76EC}"/>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185" name="Freeform 1191">
                  <a:extLst>
                    <a:ext uri="{FF2B5EF4-FFF2-40B4-BE49-F238E27FC236}">
                      <a16:creationId xmlns:a16="http://schemas.microsoft.com/office/drawing/2014/main" id="{542C1758-9F8D-115D-9B27-4CF638471C2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71" name="Graphic 503">
              <a:extLst>
                <a:ext uri="{FF2B5EF4-FFF2-40B4-BE49-F238E27FC236}">
                  <a16:creationId xmlns:a16="http://schemas.microsoft.com/office/drawing/2014/main" id="{BAFE01D0-E11C-A854-843E-7AF06E897154}"/>
                </a:ext>
              </a:extLst>
            </p:cNvPr>
            <p:cNvGrpSpPr/>
            <p:nvPr/>
          </p:nvGrpSpPr>
          <p:grpSpPr>
            <a:xfrm>
              <a:off x="13086001" y="3911411"/>
              <a:ext cx="602471" cy="728577"/>
              <a:chOff x="13086001" y="3911411"/>
              <a:chExt cx="602471" cy="728577"/>
            </a:xfrm>
            <a:noFill/>
          </p:grpSpPr>
          <p:sp>
            <p:nvSpPr>
              <p:cNvPr id="172" name="Freeform 1193">
                <a:extLst>
                  <a:ext uri="{FF2B5EF4-FFF2-40B4-BE49-F238E27FC236}">
                    <a16:creationId xmlns:a16="http://schemas.microsoft.com/office/drawing/2014/main" id="{B49965D1-667E-DC20-7540-B0FADD42BC35}"/>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73" name="Freeform 1194">
                <a:extLst>
                  <a:ext uri="{FF2B5EF4-FFF2-40B4-BE49-F238E27FC236}">
                    <a16:creationId xmlns:a16="http://schemas.microsoft.com/office/drawing/2014/main" id="{7E9DA906-0866-7DD2-EA90-F2E57A300C8D}"/>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74" name="Freeform 1195">
                <a:extLst>
                  <a:ext uri="{FF2B5EF4-FFF2-40B4-BE49-F238E27FC236}">
                    <a16:creationId xmlns:a16="http://schemas.microsoft.com/office/drawing/2014/main" id="{E9ACFE75-A320-CC33-27F6-CE4542B98095}"/>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75" name="Freeform 1196">
                <a:extLst>
                  <a:ext uri="{FF2B5EF4-FFF2-40B4-BE49-F238E27FC236}">
                    <a16:creationId xmlns:a16="http://schemas.microsoft.com/office/drawing/2014/main" id="{CB2B731C-7124-0531-ADA8-4D1B320B697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76" name="Freeform 1197">
                <a:extLst>
                  <a:ext uri="{FF2B5EF4-FFF2-40B4-BE49-F238E27FC236}">
                    <a16:creationId xmlns:a16="http://schemas.microsoft.com/office/drawing/2014/main" id="{EEB9CAFD-0504-0011-8F3E-1141E9BF22BE}"/>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77" name="Graphic 503">
                <a:extLst>
                  <a:ext uri="{FF2B5EF4-FFF2-40B4-BE49-F238E27FC236}">
                    <a16:creationId xmlns:a16="http://schemas.microsoft.com/office/drawing/2014/main" id="{3BB54096-D64C-AC71-8ACF-72A47F0AD048}"/>
                  </a:ext>
                </a:extLst>
              </p:cNvPr>
              <p:cNvGrpSpPr/>
              <p:nvPr/>
            </p:nvGrpSpPr>
            <p:grpSpPr>
              <a:xfrm>
                <a:off x="13185037" y="4244381"/>
                <a:ext cx="260795" cy="257144"/>
                <a:chOff x="13185037" y="4244381"/>
                <a:chExt cx="260795" cy="257144"/>
              </a:xfrm>
              <a:noFill/>
            </p:grpSpPr>
            <p:sp>
              <p:nvSpPr>
                <p:cNvPr id="178" name="Freeform 1199">
                  <a:extLst>
                    <a:ext uri="{FF2B5EF4-FFF2-40B4-BE49-F238E27FC236}">
                      <a16:creationId xmlns:a16="http://schemas.microsoft.com/office/drawing/2014/main" id="{0FD38D7E-22CB-D5F8-7728-C6E78A774F6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79" name="Freeform 1200">
                  <a:extLst>
                    <a:ext uri="{FF2B5EF4-FFF2-40B4-BE49-F238E27FC236}">
                      <a16:creationId xmlns:a16="http://schemas.microsoft.com/office/drawing/2014/main" id="{373B4707-C639-5CBF-242C-B9360E903BF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80" name="Freeform 1201">
                  <a:extLst>
                    <a:ext uri="{FF2B5EF4-FFF2-40B4-BE49-F238E27FC236}">
                      <a16:creationId xmlns:a16="http://schemas.microsoft.com/office/drawing/2014/main" id="{C8D6644F-75E0-42D5-99E9-F0B2CC1AE641}"/>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189" name="Graphic 503">
            <a:extLst>
              <a:ext uri="{FF2B5EF4-FFF2-40B4-BE49-F238E27FC236}">
                <a16:creationId xmlns:a16="http://schemas.microsoft.com/office/drawing/2014/main" id="{B2208FB7-2B30-CBD3-D437-9F4F354E3F4C}"/>
              </a:ext>
            </a:extLst>
          </p:cNvPr>
          <p:cNvGrpSpPr/>
          <p:nvPr/>
        </p:nvGrpSpPr>
        <p:grpSpPr>
          <a:xfrm>
            <a:off x="4188265" y="4644039"/>
            <a:ext cx="540000" cy="540000"/>
            <a:chOff x="12846663" y="3911411"/>
            <a:chExt cx="1023375" cy="1130779"/>
          </a:xfrm>
          <a:noFill/>
        </p:grpSpPr>
        <p:grpSp>
          <p:nvGrpSpPr>
            <p:cNvPr id="190" name="Graphic 503">
              <a:extLst>
                <a:ext uri="{FF2B5EF4-FFF2-40B4-BE49-F238E27FC236}">
                  <a16:creationId xmlns:a16="http://schemas.microsoft.com/office/drawing/2014/main" id="{2436B51B-D070-B250-5D16-DA4FAECBED97}"/>
                </a:ext>
              </a:extLst>
            </p:cNvPr>
            <p:cNvGrpSpPr/>
            <p:nvPr/>
          </p:nvGrpSpPr>
          <p:grpSpPr>
            <a:xfrm>
              <a:off x="12846663" y="4242607"/>
              <a:ext cx="1023375" cy="799582"/>
              <a:chOff x="12846663" y="4242607"/>
              <a:chExt cx="1023375" cy="799582"/>
            </a:xfrm>
            <a:noFill/>
          </p:grpSpPr>
          <p:grpSp>
            <p:nvGrpSpPr>
              <p:cNvPr id="201" name="Graphic 503">
                <a:extLst>
                  <a:ext uri="{FF2B5EF4-FFF2-40B4-BE49-F238E27FC236}">
                    <a16:creationId xmlns:a16="http://schemas.microsoft.com/office/drawing/2014/main" id="{AB5DDBE8-608C-29B7-0D0C-BE399B4716E1}"/>
                  </a:ext>
                </a:extLst>
              </p:cNvPr>
              <p:cNvGrpSpPr/>
              <p:nvPr/>
            </p:nvGrpSpPr>
            <p:grpSpPr>
              <a:xfrm>
                <a:off x="13409519" y="4242607"/>
                <a:ext cx="460518" cy="799582"/>
                <a:chOff x="13409519" y="4242607"/>
                <a:chExt cx="460518" cy="799582"/>
              </a:xfrm>
              <a:noFill/>
            </p:grpSpPr>
            <p:sp>
              <p:nvSpPr>
                <p:cNvPr id="206" name="Freeform 1185">
                  <a:extLst>
                    <a:ext uri="{FF2B5EF4-FFF2-40B4-BE49-F238E27FC236}">
                      <a16:creationId xmlns:a16="http://schemas.microsoft.com/office/drawing/2014/main" id="{2168423D-B984-F5A6-252E-1FD85184ADCA}"/>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207" name="Freeform 1186">
                  <a:extLst>
                    <a:ext uri="{FF2B5EF4-FFF2-40B4-BE49-F238E27FC236}">
                      <a16:creationId xmlns:a16="http://schemas.microsoft.com/office/drawing/2014/main" id="{2984F903-529D-809C-36F7-B794ED2C2C3F}"/>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08" name="Freeform 1187">
                  <a:extLst>
                    <a:ext uri="{FF2B5EF4-FFF2-40B4-BE49-F238E27FC236}">
                      <a16:creationId xmlns:a16="http://schemas.microsoft.com/office/drawing/2014/main" id="{0C42117B-092C-E0ED-322E-F8BC5CC19956}"/>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02" name="Graphic 503">
                <a:extLst>
                  <a:ext uri="{FF2B5EF4-FFF2-40B4-BE49-F238E27FC236}">
                    <a16:creationId xmlns:a16="http://schemas.microsoft.com/office/drawing/2014/main" id="{2CAF6273-50B0-9AC0-9EF0-A6A906DDB7CA}"/>
                  </a:ext>
                </a:extLst>
              </p:cNvPr>
              <p:cNvGrpSpPr/>
              <p:nvPr/>
            </p:nvGrpSpPr>
            <p:grpSpPr>
              <a:xfrm>
                <a:off x="12846663" y="4242733"/>
                <a:ext cx="462169" cy="799457"/>
                <a:chOff x="12846663" y="4242733"/>
                <a:chExt cx="462169" cy="799457"/>
              </a:xfrm>
              <a:noFill/>
            </p:grpSpPr>
            <p:sp>
              <p:nvSpPr>
                <p:cNvPr id="203" name="Freeform 1189">
                  <a:extLst>
                    <a:ext uri="{FF2B5EF4-FFF2-40B4-BE49-F238E27FC236}">
                      <a16:creationId xmlns:a16="http://schemas.microsoft.com/office/drawing/2014/main" id="{A7CA782B-79E1-42B0-1704-75D2F0932526}"/>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04" name="Freeform 1190">
                  <a:extLst>
                    <a:ext uri="{FF2B5EF4-FFF2-40B4-BE49-F238E27FC236}">
                      <a16:creationId xmlns:a16="http://schemas.microsoft.com/office/drawing/2014/main" id="{079A45DB-1F3F-2164-8FC6-DC7E9FEB57DA}"/>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05" name="Freeform 1191">
                  <a:extLst>
                    <a:ext uri="{FF2B5EF4-FFF2-40B4-BE49-F238E27FC236}">
                      <a16:creationId xmlns:a16="http://schemas.microsoft.com/office/drawing/2014/main" id="{E80D1910-F0E9-4022-17A3-85D5CDCD7F8C}"/>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191" name="Graphic 503">
              <a:extLst>
                <a:ext uri="{FF2B5EF4-FFF2-40B4-BE49-F238E27FC236}">
                  <a16:creationId xmlns:a16="http://schemas.microsoft.com/office/drawing/2014/main" id="{714BE365-FC84-8DED-60E6-EDE0F666AAD7}"/>
                </a:ext>
              </a:extLst>
            </p:cNvPr>
            <p:cNvGrpSpPr/>
            <p:nvPr/>
          </p:nvGrpSpPr>
          <p:grpSpPr>
            <a:xfrm>
              <a:off x="13086001" y="3911411"/>
              <a:ext cx="602471" cy="728577"/>
              <a:chOff x="13086001" y="3911411"/>
              <a:chExt cx="602471" cy="728577"/>
            </a:xfrm>
            <a:noFill/>
          </p:grpSpPr>
          <p:sp>
            <p:nvSpPr>
              <p:cNvPr id="192" name="Freeform 1193">
                <a:extLst>
                  <a:ext uri="{FF2B5EF4-FFF2-40B4-BE49-F238E27FC236}">
                    <a16:creationId xmlns:a16="http://schemas.microsoft.com/office/drawing/2014/main" id="{3D3C59E3-3122-65D4-AD6A-E5942FA0ECAE}"/>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193" name="Freeform 1194">
                <a:extLst>
                  <a:ext uri="{FF2B5EF4-FFF2-40B4-BE49-F238E27FC236}">
                    <a16:creationId xmlns:a16="http://schemas.microsoft.com/office/drawing/2014/main" id="{77133872-CBAA-EACA-9DF9-EEFCD2063C79}"/>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94" name="Freeform 1195">
                <a:extLst>
                  <a:ext uri="{FF2B5EF4-FFF2-40B4-BE49-F238E27FC236}">
                    <a16:creationId xmlns:a16="http://schemas.microsoft.com/office/drawing/2014/main" id="{7931D189-7EB2-5AD4-1F1A-284B60621034}"/>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95" name="Freeform 1196">
                <a:extLst>
                  <a:ext uri="{FF2B5EF4-FFF2-40B4-BE49-F238E27FC236}">
                    <a16:creationId xmlns:a16="http://schemas.microsoft.com/office/drawing/2014/main" id="{2D85B040-F5F6-8E12-69B2-E5D889A28F5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96" name="Freeform 1197">
                <a:extLst>
                  <a:ext uri="{FF2B5EF4-FFF2-40B4-BE49-F238E27FC236}">
                    <a16:creationId xmlns:a16="http://schemas.microsoft.com/office/drawing/2014/main" id="{FE34FB05-FC3B-AABE-54C3-3B832A4A21FF}"/>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97" name="Graphic 503">
                <a:extLst>
                  <a:ext uri="{FF2B5EF4-FFF2-40B4-BE49-F238E27FC236}">
                    <a16:creationId xmlns:a16="http://schemas.microsoft.com/office/drawing/2014/main" id="{8BFB9125-6EB3-DC6A-3F91-F9749E3BA4D9}"/>
                  </a:ext>
                </a:extLst>
              </p:cNvPr>
              <p:cNvGrpSpPr/>
              <p:nvPr/>
            </p:nvGrpSpPr>
            <p:grpSpPr>
              <a:xfrm>
                <a:off x="13185037" y="4244381"/>
                <a:ext cx="260795" cy="257144"/>
                <a:chOff x="13185037" y="4244381"/>
                <a:chExt cx="260795" cy="257144"/>
              </a:xfrm>
              <a:noFill/>
            </p:grpSpPr>
            <p:sp>
              <p:nvSpPr>
                <p:cNvPr id="198" name="Freeform 1199">
                  <a:extLst>
                    <a:ext uri="{FF2B5EF4-FFF2-40B4-BE49-F238E27FC236}">
                      <a16:creationId xmlns:a16="http://schemas.microsoft.com/office/drawing/2014/main" id="{FB20D1DD-C650-15AA-A3E3-4431A57FBF09}"/>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99" name="Freeform 1200">
                  <a:extLst>
                    <a:ext uri="{FF2B5EF4-FFF2-40B4-BE49-F238E27FC236}">
                      <a16:creationId xmlns:a16="http://schemas.microsoft.com/office/drawing/2014/main" id="{16905BC6-C15F-40DF-F193-BF6703D8399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200" name="Freeform 1201">
                  <a:extLst>
                    <a:ext uri="{FF2B5EF4-FFF2-40B4-BE49-F238E27FC236}">
                      <a16:creationId xmlns:a16="http://schemas.microsoft.com/office/drawing/2014/main" id="{948B531D-8BFD-C92F-988C-3E45DDB511AD}"/>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sp>
        <p:nvSpPr>
          <p:cNvPr id="5" name="Text Placeholder 6">
            <a:extLst>
              <a:ext uri="{FF2B5EF4-FFF2-40B4-BE49-F238E27FC236}">
                <a16:creationId xmlns:a16="http://schemas.microsoft.com/office/drawing/2014/main" id="{8E3D7645-6818-0513-08DD-8D108AA11E73}"/>
              </a:ext>
            </a:extLst>
          </p:cNvPr>
          <p:cNvSpPr>
            <a:spLocks noGrp="1"/>
          </p:cNvSpPr>
          <p:nvPr>
            <p:ph type="body" sz="quarter" idx="18"/>
          </p:nvPr>
        </p:nvSpPr>
        <p:spPr>
          <a:xfrm>
            <a:off x="726890" y="3301363"/>
            <a:ext cx="2677779" cy="1049221"/>
          </a:xfrm>
        </p:spPr>
        <p:txBody>
          <a:bodyPr/>
          <a:lstStyle/>
          <a:p>
            <a:pPr algn="ctr"/>
            <a:r>
              <a:rPr lang="en-US" b="0" dirty="0"/>
              <a:t>Planning and Building an ATA</a:t>
            </a:r>
          </a:p>
          <a:p>
            <a:pPr algn="ctr">
              <a:lnSpc>
                <a:spcPct val="100000"/>
              </a:lnSpc>
            </a:pPr>
            <a:endParaRPr lang="en-IE" sz="3200" dirty="0"/>
          </a:p>
        </p:txBody>
      </p:sp>
    </p:spTree>
    <p:extLst>
      <p:ext uri="{BB962C8B-B14F-4D97-AF65-F5344CB8AC3E}">
        <p14:creationId xmlns:p14="http://schemas.microsoft.com/office/powerpoint/2010/main" val="4240145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89B37-7FF7-D268-0660-CE76D6786D7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402F6A2-8D57-D16A-5C7F-636CB257A7C6}"/>
              </a:ext>
            </a:extLst>
          </p:cNvPr>
          <p:cNvSpPr>
            <a:spLocks noGrp="1"/>
          </p:cNvSpPr>
          <p:nvPr>
            <p:ph type="body" sz="quarter" idx="18"/>
          </p:nvPr>
        </p:nvSpPr>
        <p:spPr>
          <a:xfrm>
            <a:off x="7934325" y="1761875"/>
            <a:ext cx="3885513" cy="870198"/>
          </a:xfrm>
        </p:spPr>
        <p:txBody>
          <a:bodyPr/>
          <a:lstStyle/>
          <a:p>
            <a:pPr>
              <a:lnSpc>
                <a:spcPct val="100000"/>
              </a:lnSpc>
            </a:pPr>
            <a:r>
              <a:rPr lang="en-US" sz="3000" dirty="0"/>
              <a:t>Think Green, Spend Wisely: </a:t>
            </a:r>
            <a:r>
              <a:rPr lang="en-US" sz="3000" b="0" dirty="0"/>
              <a:t>Eco &amp; Compliance Costs</a:t>
            </a:r>
            <a:endParaRPr lang="en-IE" b="0" dirty="0"/>
          </a:p>
        </p:txBody>
      </p:sp>
      <p:sp>
        <p:nvSpPr>
          <p:cNvPr id="7" name="Text Placeholder 6">
            <a:extLst>
              <a:ext uri="{FF2B5EF4-FFF2-40B4-BE49-F238E27FC236}">
                <a16:creationId xmlns:a16="http://schemas.microsoft.com/office/drawing/2014/main" id="{FA8F1E7E-B68E-9ECE-7083-9F2086F99DBF}"/>
              </a:ext>
            </a:extLst>
          </p:cNvPr>
          <p:cNvSpPr>
            <a:spLocks noGrp="1"/>
          </p:cNvSpPr>
          <p:nvPr>
            <p:ph type="body" sz="quarter" idx="19"/>
          </p:nvPr>
        </p:nvSpPr>
        <p:spPr>
          <a:xfrm>
            <a:off x="10622535" y="648333"/>
            <a:ext cx="1197303" cy="319777"/>
          </a:xfrm>
        </p:spPr>
        <p:txBody>
          <a:bodyPr/>
          <a:lstStyle/>
          <a:p>
            <a:r>
              <a:rPr lang="en-IE" sz="7200" dirty="0"/>
              <a:t>08</a:t>
            </a:r>
          </a:p>
        </p:txBody>
      </p:sp>
      <p:sp>
        <p:nvSpPr>
          <p:cNvPr id="9" name="Text Placeholder 8">
            <a:extLst>
              <a:ext uri="{FF2B5EF4-FFF2-40B4-BE49-F238E27FC236}">
                <a16:creationId xmlns:a16="http://schemas.microsoft.com/office/drawing/2014/main" id="{035E4370-521A-5F73-D2DF-452C3B9F9006}"/>
              </a:ext>
            </a:extLst>
          </p:cNvPr>
          <p:cNvSpPr>
            <a:spLocks noGrp="1"/>
          </p:cNvSpPr>
          <p:nvPr>
            <p:ph type="body" sz="quarter" idx="23"/>
          </p:nvPr>
        </p:nvSpPr>
        <p:spPr>
          <a:xfrm>
            <a:off x="330274" y="3994020"/>
            <a:ext cx="11318801" cy="1248936"/>
          </a:xfrm>
        </p:spPr>
        <p:txBody>
          <a:bodyPr/>
          <a:lstStyle/>
          <a:p>
            <a:r>
              <a:rPr lang="en-US" sz="2400" dirty="0">
                <a:solidFill>
                  <a:srgbClr val="E96751"/>
                </a:solidFill>
              </a:rPr>
              <a:t>Strike a balance between sustainability and financial feasibility, considering funding potential. Focus on green, sustainable investments that reduce long-term costs, add guest value, and open doors to grants or eco-financing. </a:t>
            </a:r>
            <a:r>
              <a:rPr lang="en-US" dirty="0"/>
              <a:t>Building sustainably is no longer optional — it’s expected. However, going green without a plan can become expensive quickly. </a:t>
            </a:r>
            <a:r>
              <a:rPr lang="en-US" dirty="0" err="1"/>
              <a:t>Utilise</a:t>
            </a:r>
            <a:r>
              <a:rPr lang="en-US" dirty="0"/>
              <a:t> eco-friendly features that enhance guest value and reduce operational costs, such as </a:t>
            </a:r>
            <a:r>
              <a:rPr lang="en-US" b="1" dirty="0"/>
              <a:t>solar panels, composting toilets, or low-impact landscaping. </a:t>
            </a:r>
            <a:r>
              <a:rPr lang="en-US" dirty="0"/>
              <a:t>Plus, environmental design may help you qualify for </a:t>
            </a:r>
            <a:r>
              <a:rPr lang="en-US" b="1" dirty="0"/>
              <a:t>green grants or low-interest funding</a:t>
            </a:r>
            <a:r>
              <a:rPr lang="en-US" dirty="0"/>
              <a:t>, especially in rural EU regions. Balance ethics with return on investment for a smarter, greener build.</a:t>
            </a:r>
            <a:endParaRPr lang="en-IE" dirty="0"/>
          </a:p>
        </p:txBody>
      </p:sp>
      <p:pic>
        <p:nvPicPr>
          <p:cNvPr id="8" name="Picture Placeholder 7" descr="A city on a hill with a castle on the hill&#10;&#10;AI-generated content may be incorrect.">
            <a:extLst>
              <a:ext uri="{FF2B5EF4-FFF2-40B4-BE49-F238E27FC236}">
                <a16:creationId xmlns:a16="http://schemas.microsoft.com/office/drawing/2014/main" id="{8DB7521D-F03D-29C5-E7EE-F77EF3BD41C9}"/>
              </a:ext>
            </a:extLst>
          </p:cNvPr>
          <p:cNvPicPr>
            <a:picLocks noGrp="1" noChangeAspect="1"/>
          </p:cNvPicPr>
          <p:nvPr>
            <p:ph type="pic" sz="quarter" idx="22"/>
          </p:nvPr>
        </p:nvPicPr>
        <p:blipFill>
          <a:blip r:embed="rId2"/>
          <a:srcRect t="15772" b="15772"/>
          <a:stretch>
            <a:fillRect/>
          </a:stretch>
        </p:blipFill>
        <p:spPr/>
      </p:pic>
    </p:spTree>
    <p:extLst>
      <p:ext uri="{BB962C8B-B14F-4D97-AF65-F5344CB8AC3E}">
        <p14:creationId xmlns:p14="http://schemas.microsoft.com/office/powerpoint/2010/main" val="2251855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B6403-FFCC-A838-D85C-0673337F94F6}"/>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1B9839E1-B6E3-5E38-F9A7-2F078054B3E0}"/>
              </a:ext>
            </a:extLst>
          </p:cNvPr>
          <p:cNvSpPr txBox="1">
            <a:spLocks/>
          </p:cNvSpPr>
          <p:nvPr/>
        </p:nvSpPr>
        <p:spPr>
          <a:xfrm>
            <a:off x="4798663" y="116230"/>
            <a:ext cx="7058879"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Leverage startup, green, and rural funds</a:t>
            </a:r>
            <a:r>
              <a:rPr lang="en-US" sz="2200" dirty="0">
                <a:solidFill>
                  <a:srgbClr val="494949"/>
                </a:solidFill>
              </a:rPr>
              <a:t> in parallel.</a:t>
            </a:r>
          </a:p>
          <a:p>
            <a:pPr marL="342900" indent="-342900">
              <a:spcAft>
                <a:spcPts val="1200"/>
              </a:spcAft>
              <a:buFont typeface="Wingdings" panose="05000000000000000000" pitchFamily="2" charset="2"/>
              <a:buChar char="ü"/>
            </a:pPr>
            <a:r>
              <a:rPr lang="en-US" sz="2400" b="1" i="1" dirty="0">
                <a:solidFill>
                  <a:srgbClr val="3B7F81"/>
                </a:solidFill>
              </a:rPr>
              <a:t>Financial Tip: </a:t>
            </a:r>
            <a:r>
              <a:rPr lang="en-US" sz="2200" b="1" dirty="0">
                <a:solidFill>
                  <a:srgbClr val="494949"/>
                </a:solidFill>
              </a:rPr>
              <a:t>Join national tourism boards</a:t>
            </a:r>
            <a:r>
              <a:rPr lang="en-US" sz="2200" dirty="0">
                <a:solidFill>
                  <a:srgbClr val="494949"/>
                </a:solidFill>
              </a:rPr>
              <a:t> and regional funding networks.</a:t>
            </a:r>
          </a:p>
          <a:p>
            <a:pPr marL="342900" indent="-342900">
              <a:spcAft>
                <a:spcPts val="1200"/>
              </a:spcAft>
              <a:buFont typeface="Wingdings" panose="05000000000000000000" pitchFamily="2" charset="2"/>
              <a:buChar char="ü"/>
            </a:pPr>
            <a:r>
              <a:rPr lang="en-US" sz="2400" b="1" i="1" dirty="0">
                <a:solidFill>
                  <a:srgbClr val="3B7F81"/>
                </a:solidFill>
                <a:latin typeface="+mn-lt"/>
              </a:rPr>
              <a:t>Financial Tip: </a:t>
            </a:r>
            <a:r>
              <a:rPr lang="en-US" sz="2200" b="1" dirty="0">
                <a:solidFill>
                  <a:srgbClr val="494949"/>
                </a:solidFill>
              </a:rPr>
              <a:t>Invest in storytelling</a:t>
            </a:r>
            <a:r>
              <a:rPr lang="en-US" sz="2200" dirty="0">
                <a:solidFill>
                  <a:srgbClr val="494949"/>
                </a:solidFill>
              </a:rPr>
              <a:t>: Your business should tell a local, sustainable, and inspiring story.</a:t>
            </a:r>
          </a:p>
          <a:p>
            <a:pPr marL="342900" indent="-342900">
              <a:spcAft>
                <a:spcPts val="1200"/>
              </a:spcAft>
              <a:buFont typeface="Wingdings" panose="05000000000000000000" pitchFamily="2" charset="2"/>
              <a:buChar char="ü"/>
            </a:pPr>
            <a:endParaRPr lang="en-US" sz="2200" dirty="0">
              <a:solidFill>
                <a:srgbClr val="494949"/>
              </a:solidFill>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a:p>
            <a:pPr marL="342900" indent="-342900" fontAlgn="base">
              <a:lnSpc>
                <a:spcPct val="100000"/>
              </a:lnSpc>
              <a:spcAft>
                <a:spcPts val="1200"/>
              </a:spcAft>
              <a:buFont typeface="Wingdings" panose="05000000000000000000" pitchFamily="2" charset="2"/>
              <a:buChar char="ü"/>
            </a:pPr>
            <a:endParaRPr lang="en-US" sz="2200" dirty="0">
              <a:solidFill>
                <a:srgbClr val="494949"/>
              </a:solidFill>
              <a:latin typeface="+mn-lt"/>
            </a:endParaRPr>
          </a:p>
        </p:txBody>
      </p:sp>
      <p:sp>
        <p:nvSpPr>
          <p:cNvPr id="4" name="Slide Number Placeholder 5">
            <a:extLst>
              <a:ext uri="{FF2B5EF4-FFF2-40B4-BE49-F238E27FC236}">
                <a16:creationId xmlns:a16="http://schemas.microsoft.com/office/drawing/2014/main" id="{93183520-AE44-59F8-2B4F-DA62143A0CE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40</a:t>
            </a:fld>
            <a:endParaRPr lang="fr-CA" dirty="0"/>
          </a:p>
        </p:txBody>
      </p:sp>
      <p:sp>
        <p:nvSpPr>
          <p:cNvPr id="12" name="Text Placeholder 7">
            <a:extLst>
              <a:ext uri="{FF2B5EF4-FFF2-40B4-BE49-F238E27FC236}">
                <a16:creationId xmlns:a16="http://schemas.microsoft.com/office/drawing/2014/main" id="{B72444DB-A687-BC6B-8586-D43F71CCCC01}"/>
              </a:ext>
            </a:extLst>
          </p:cNvPr>
          <p:cNvSpPr>
            <a:spLocks noGrp="1"/>
          </p:cNvSpPr>
          <p:nvPr>
            <p:ph type="body" sz="quarter" idx="19"/>
          </p:nvPr>
        </p:nvSpPr>
        <p:spPr>
          <a:xfrm>
            <a:off x="391600" y="2535196"/>
            <a:ext cx="3200399" cy="385564"/>
          </a:xfrm>
        </p:spPr>
        <p:txBody>
          <a:bodyPr/>
          <a:lstStyle/>
          <a:p>
            <a:pPr marL="308700" algn="ctr"/>
            <a:r>
              <a:rPr lang="en-IE" sz="3400" dirty="0"/>
              <a:t>Financial Tips</a:t>
            </a:r>
          </a:p>
        </p:txBody>
      </p:sp>
      <p:grpSp>
        <p:nvGrpSpPr>
          <p:cNvPr id="3" name="Graphic 503">
            <a:extLst>
              <a:ext uri="{FF2B5EF4-FFF2-40B4-BE49-F238E27FC236}">
                <a16:creationId xmlns:a16="http://schemas.microsoft.com/office/drawing/2014/main" id="{F4417003-1B45-38AB-CBEA-4B73DC8EDDAE}"/>
              </a:ext>
            </a:extLst>
          </p:cNvPr>
          <p:cNvGrpSpPr/>
          <p:nvPr/>
        </p:nvGrpSpPr>
        <p:grpSpPr>
          <a:xfrm>
            <a:off x="4090408" y="179011"/>
            <a:ext cx="720000" cy="720000"/>
            <a:chOff x="12846663" y="3911411"/>
            <a:chExt cx="1023375" cy="1130779"/>
          </a:xfrm>
          <a:noFill/>
        </p:grpSpPr>
        <p:grpSp>
          <p:nvGrpSpPr>
            <p:cNvPr id="27" name="Graphic 503">
              <a:extLst>
                <a:ext uri="{FF2B5EF4-FFF2-40B4-BE49-F238E27FC236}">
                  <a16:creationId xmlns:a16="http://schemas.microsoft.com/office/drawing/2014/main" id="{427F999F-17FA-A8FD-B084-17119E94CF21}"/>
                </a:ext>
              </a:extLst>
            </p:cNvPr>
            <p:cNvGrpSpPr/>
            <p:nvPr/>
          </p:nvGrpSpPr>
          <p:grpSpPr>
            <a:xfrm>
              <a:off x="12846663" y="4242607"/>
              <a:ext cx="1023375" cy="799582"/>
              <a:chOff x="12846663" y="4242607"/>
              <a:chExt cx="1023375" cy="799582"/>
            </a:xfrm>
            <a:noFill/>
          </p:grpSpPr>
          <p:grpSp>
            <p:nvGrpSpPr>
              <p:cNvPr id="39" name="Graphic 503">
                <a:extLst>
                  <a:ext uri="{FF2B5EF4-FFF2-40B4-BE49-F238E27FC236}">
                    <a16:creationId xmlns:a16="http://schemas.microsoft.com/office/drawing/2014/main" id="{156D64A3-7E93-5B03-10BD-5E497E0B2C52}"/>
                  </a:ext>
                </a:extLst>
              </p:cNvPr>
              <p:cNvGrpSpPr/>
              <p:nvPr/>
            </p:nvGrpSpPr>
            <p:grpSpPr>
              <a:xfrm>
                <a:off x="13409519" y="4242607"/>
                <a:ext cx="460518" cy="799582"/>
                <a:chOff x="13409519" y="4242607"/>
                <a:chExt cx="460518" cy="799582"/>
              </a:xfrm>
              <a:noFill/>
            </p:grpSpPr>
            <p:sp>
              <p:nvSpPr>
                <p:cNvPr id="44" name="Freeform 1185">
                  <a:extLst>
                    <a:ext uri="{FF2B5EF4-FFF2-40B4-BE49-F238E27FC236}">
                      <a16:creationId xmlns:a16="http://schemas.microsoft.com/office/drawing/2014/main" id="{A68E4E17-420B-D3E0-8442-87AAFBE8686F}"/>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45" name="Freeform 1186">
                  <a:extLst>
                    <a:ext uri="{FF2B5EF4-FFF2-40B4-BE49-F238E27FC236}">
                      <a16:creationId xmlns:a16="http://schemas.microsoft.com/office/drawing/2014/main" id="{15849E12-5683-7E7A-042A-BA00C26FDDD8}"/>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6" name="Freeform 1187">
                  <a:extLst>
                    <a:ext uri="{FF2B5EF4-FFF2-40B4-BE49-F238E27FC236}">
                      <a16:creationId xmlns:a16="http://schemas.microsoft.com/office/drawing/2014/main" id="{87F9E3B5-69BD-4F27-9D15-53141952812D}"/>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40" name="Graphic 503">
                <a:extLst>
                  <a:ext uri="{FF2B5EF4-FFF2-40B4-BE49-F238E27FC236}">
                    <a16:creationId xmlns:a16="http://schemas.microsoft.com/office/drawing/2014/main" id="{1F36A076-A422-4129-29A8-047F417F6C12}"/>
                  </a:ext>
                </a:extLst>
              </p:cNvPr>
              <p:cNvGrpSpPr/>
              <p:nvPr/>
            </p:nvGrpSpPr>
            <p:grpSpPr>
              <a:xfrm>
                <a:off x="12846663" y="4242733"/>
                <a:ext cx="462169" cy="799457"/>
                <a:chOff x="12846663" y="4242733"/>
                <a:chExt cx="462169" cy="799457"/>
              </a:xfrm>
              <a:noFill/>
            </p:grpSpPr>
            <p:sp>
              <p:nvSpPr>
                <p:cNvPr id="41" name="Freeform 1189">
                  <a:extLst>
                    <a:ext uri="{FF2B5EF4-FFF2-40B4-BE49-F238E27FC236}">
                      <a16:creationId xmlns:a16="http://schemas.microsoft.com/office/drawing/2014/main" id="{58357BA1-30A8-9455-F251-777E20AC0B3C}"/>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42" name="Freeform 1190">
                  <a:extLst>
                    <a:ext uri="{FF2B5EF4-FFF2-40B4-BE49-F238E27FC236}">
                      <a16:creationId xmlns:a16="http://schemas.microsoft.com/office/drawing/2014/main" id="{991D0E24-AE89-F19E-99D9-94A8B060B392}"/>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43" name="Freeform 1191">
                  <a:extLst>
                    <a:ext uri="{FF2B5EF4-FFF2-40B4-BE49-F238E27FC236}">
                      <a16:creationId xmlns:a16="http://schemas.microsoft.com/office/drawing/2014/main" id="{A3B30698-EC2B-8221-0568-E3A54FCAECA4}"/>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29" name="Graphic 503">
              <a:extLst>
                <a:ext uri="{FF2B5EF4-FFF2-40B4-BE49-F238E27FC236}">
                  <a16:creationId xmlns:a16="http://schemas.microsoft.com/office/drawing/2014/main" id="{85628486-BF5F-6DA4-AE43-117E19E3AFD7}"/>
                </a:ext>
              </a:extLst>
            </p:cNvPr>
            <p:cNvGrpSpPr/>
            <p:nvPr/>
          </p:nvGrpSpPr>
          <p:grpSpPr>
            <a:xfrm>
              <a:off x="13086001" y="3911411"/>
              <a:ext cx="602471" cy="728577"/>
              <a:chOff x="13086001" y="3911411"/>
              <a:chExt cx="602471" cy="728577"/>
            </a:xfrm>
            <a:noFill/>
          </p:grpSpPr>
          <p:sp>
            <p:nvSpPr>
              <p:cNvPr id="30" name="Freeform 1193">
                <a:extLst>
                  <a:ext uri="{FF2B5EF4-FFF2-40B4-BE49-F238E27FC236}">
                    <a16:creationId xmlns:a16="http://schemas.microsoft.com/office/drawing/2014/main" id="{6B3573D7-AF93-0C2C-CCEE-35B386848180}"/>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31" name="Freeform 1194">
                <a:extLst>
                  <a:ext uri="{FF2B5EF4-FFF2-40B4-BE49-F238E27FC236}">
                    <a16:creationId xmlns:a16="http://schemas.microsoft.com/office/drawing/2014/main" id="{B5F7A2AE-CE17-9B61-2DC4-5385381D103C}"/>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32" name="Freeform 1195">
                <a:extLst>
                  <a:ext uri="{FF2B5EF4-FFF2-40B4-BE49-F238E27FC236}">
                    <a16:creationId xmlns:a16="http://schemas.microsoft.com/office/drawing/2014/main" id="{172A8822-CD31-E3F3-FECF-19BDBFB980CD}"/>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33" name="Freeform 1196">
                <a:extLst>
                  <a:ext uri="{FF2B5EF4-FFF2-40B4-BE49-F238E27FC236}">
                    <a16:creationId xmlns:a16="http://schemas.microsoft.com/office/drawing/2014/main" id="{3B5ABCFF-BA8D-6577-4FE7-73F22D7F44CA}"/>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34" name="Freeform 1197">
                <a:extLst>
                  <a:ext uri="{FF2B5EF4-FFF2-40B4-BE49-F238E27FC236}">
                    <a16:creationId xmlns:a16="http://schemas.microsoft.com/office/drawing/2014/main" id="{C02673A9-5ED6-2D81-0F54-CBA3868CC842}"/>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35" name="Graphic 503">
                <a:extLst>
                  <a:ext uri="{FF2B5EF4-FFF2-40B4-BE49-F238E27FC236}">
                    <a16:creationId xmlns:a16="http://schemas.microsoft.com/office/drawing/2014/main" id="{7D29DF98-F4C7-4705-AB2E-5047BADED33E}"/>
                  </a:ext>
                </a:extLst>
              </p:cNvPr>
              <p:cNvGrpSpPr/>
              <p:nvPr/>
            </p:nvGrpSpPr>
            <p:grpSpPr>
              <a:xfrm>
                <a:off x="13185037" y="4244381"/>
                <a:ext cx="260795" cy="257144"/>
                <a:chOff x="13185037" y="4244381"/>
                <a:chExt cx="260795" cy="257144"/>
              </a:xfrm>
              <a:noFill/>
            </p:grpSpPr>
            <p:sp>
              <p:nvSpPr>
                <p:cNvPr id="36" name="Freeform 1199">
                  <a:extLst>
                    <a:ext uri="{FF2B5EF4-FFF2-40B4-BE49-F238E27FC236}">
                      <a16:creationId xmlns:a16="http://schemas.microsoft.com/office/drawing/2014/main" id="{A13EBB5A-7F72-5B22-30C5-045DCF7201CC}"/>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37" name="Freeform 1200">
                  <a:extLst>
                    <a:ext uri="{FF2B5EF4-FFF2-40B4-BE49-F238E27FC236}">
                      <a16:creationId xmlns:a16="http://schemas.microsoft.com/office/drawing/2014/main" id="{E564F826-E2CC-5085-87B5-63C78C56E528}"/>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38" name="Freeform 1201">
                  <a:extLst>
                    <a:ext uri="{FF2B5EF4-FFF2-40B4-BE49-F238E27FC236}">
                      <a16:creationId xmlns:a16="http://schemas.microsoft.com/office/drawing/2014/main" id="{F038E4A5-2B9D-F022-81F8-8C86B71C546F}"/>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2" name="Graphic 503">
            <a:extLst>
              <a:ext uri="{FF2B5EF4-FFF2-40B4-BE49-F238E27FC236}">
                <a16:creationId xmlns:a16="http://schemas.microsoft.com/office/drawing/2014/main" id="{24706BAE-97BE-7097-8A1C-8A49895DDD87}"/>
              </a:ext>
            </a:extLst>
          </p:cNvPr>
          <p:cNvGrpSpPr/>
          <p:nvPr/>
        </p:nvGrpSpPr>
        <p:grpSpPr>
          <a:xfrm>
            <a:off x="4060965" y="1092049"/>
            <a:ext cx="720000" cy="720000"/>
            <a:chOff x="12846663" y="3911411"/>
            <a:chExt cx="1023375" cy="1130779"/>
          </a:xfrm>
          <a:noFill/>
        </p:grpSpPr>
        <p:grpSp>
          <p:nvGrpSpPr>
            <p:cNvPr id="5" name="Graphic 503">
              <a:extLst>
                <a:ext uri="{FF2B5EF4-FFF2-40B4-BE49-F238E27FC236}">
                  <a16:creationId xmlns:a16="http://schemas.microsoft.com/office/drawing/2014/main" id="{0D432517-385E-0240-DAE1-519BEEE48D2F}"/>
                </a:ext>
              </a:extLst>
            </p:cNvPr>
            <p:cNvGrpSpPr/>
            <p:nvPr/>
          </p:nvGrpSpPr>
          <p:grpSpPr>
            <a:xfrm>
              <a:off x="12846663" y="4242607"/>
              <a:ext cx="1023375" cy="799582"/>
              <a:chOff x="12846663" y="4242607"/>
              <a:chExt cx="1023375" cy="799582"/>
            </a:xfrm>
            <a:noFill/>
          </p:grpSpPr>
          <p:grpSp>
            <p:nvGrpSpPr>
              <p:cNvPr id="19" name="Graphic 503">
                <a:extLst>
                  <a:ext uri="{FF2B5EF4-FFF2-40B4-BE49-F238E27FC236}">
                    <a16:creationId xmlns:a16="http://schemas.microsoft.com/office/drawing/2014/main" id="{147BDA38-438F-81BF-FD6D-4CA1B794F152}"/>
                  </a:ext>
                </a:extLst>
              </p:cNvPr>
              <p:cNvGrpSpPr/>
              <p:nvPr/>
            </p:nvGrpSpPr>
            <p:grpSpPr>
              <a:xfrm>
                <a:off x="13409519" y="4242607"/>
                <a:ext cx="460518" cy="799582"/>
                <a:chOff x="13409519" y="4242607"/>
                <a:chExt cx="460518" cy="799582"/>
              </a:xfrm>
              <a:noFill/>
            </p:grpSpPr>
            <p:sp>
              <p:nvSpPr>
                <p:cNvPr id="24" name="Freeform 1185">
                  <a:extLst>
                    <a:ext uri="{FF2B5EF4-FFF2-40B4-BE49-F238E27FC236}">
                      <a16:creationId xmlns:a16="http://schemas.microsoft.com/office/drawing/2014/main" id="{C60DBD6E-318C-1F13-2896-2604723ACF5C}"/>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25" name="Freeform 1186">
                  <a:extLst>
                    <a:ext uri="{FF2B5EF4-FFF2-40B4-BE49-F238E27FC236}">
                      <a16:creationId xmlns:a16="http://schemas.microsoft.com/office/drawing/2014/main" id="{3B22FA9C-9261-76E7-18F9-C198E117BD44}"/>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6" name="Freeform 1187">
                  <a:extLst>
                    <a:ext uri="{FF2B5EF4-FFF2-40B4-BE49-F238E27FC236}">
                      <a16:creationId xmlns:a16="http://schemas.microsoft.com/office/drawing/2014/main" id="{DF22ABE7-508A-D24F-9D84-7F9C5978C2A1}"/>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20" name="Graphic 503">
                <a:extLst>
                  <a:ext uri="{FF2B5EF4-FFF2-40B4-BE49-F238E27FC236}">
                    <a16:creationId xmlns:a16="http://schemas.microsoft.com/office/drawing/2014/main" id="{6C37BBC9-18AF-0949-72A7-76CC3441C0FA}"/>
                  </a:ext>
                </a:extLst>
              </p:cNvPr>
              <p:cNvGrpSpPr/>
              <p:nvPr/>
            </p:nvGrpSpPr>
            <p:grpSpPr>
              <a:xfrm>
                <a:off x="12846663" y="4242733"/>
                <a:ext cx="462169" cy="799457"/>
                <a:chOff x="12846663" y="4242733"/>
                <a:chExt cx="462169" cy="799457"/>
              </a:xfrm>
              <a:noFill/>
            </p:grpSpPr>
            <p:sp>
              <p:nvSpPr>
                <p:cNvPr id="21" name="Freeform 1189">
                  <a:extLst>
                    <a:ext uri="{FF2B5EF4-FFF2-40B4-BE49-F238E27FC236}">
                      <a16:creationId xmlns:a16="http://schemas.microsoft.com/office/drawing/2014/main" id="{42E13419-57CF-6023-201C-707176223888}"/>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22" name="Freeform 1190">
                  <a:extLst>
                    <a:ext uri="{FF2B5EF4-FFF2-40B4-BE49-F238E27FC236}">
                      <a16:creationId xmlns:a16="http://schemas.microsoft.com/office/drawing/2014/main" id="{E8E5ACA0-3E43-DFF9-B8BB-FE0248D57FD3}"/>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23" name="Freeform 1191">
                  <a:extLst>
                    <a:ext uri="{FF2B5EF4-FFF2-40B4-BE49-F238E27FC236}">
                      <a16:creationId xmlns:a16="http://schemas.microsoft.com/office/drawing/2014/main" id="{D0C2E4AF-4A0C-71E8-E46F-C2DD80B7E71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 name="Graphic 503">
              <a:extLst>
                <a:ext uri="{FF2B5EF4-FFF2-40B4-BE49-F238E27FC236}">
                  <a16:creationId xmlns:a16="http://schemas.microsoft.com/office/drawing/2014/main" id="{72FB0675-EEF2-2BD0-8A04-3EE55F2272C7}"/>
                </a:ext>
              </a:extLst>
            </p:cNvPr>
            <p:cNvGrpSpPr/>
            <p:nvPr/>
          </p:nvGrpSpPr>
          <p:grpSpPr>
            <a:xfrm>
              <a:off x="13086001" y="3911411"/>
              <a:ext cx="602471" cy="728577"/>
              <a:chOff x="13086001" y="3911411"/>
              <a:chExt cx="602471" cy="728577"/>
            </a:xfrm>
            <a:noFill/>
          </p:grpSpPr>
          <p:sp>
            <p:nvSpPr>
              <p:cNvPr id="8" name="Freeform 1193">
                <a:extLst>
                  <a:ext uri="{FF2B5EF4-FFF2-40B4-BE49-F238E27FC236}">
                    <a16:creationId xmlns:a16="http://schemas.microsoft.com/office/drawing/2014/main" id="{AF667579-360D-C54A-EC5D-5447A7A8FFB2}"/>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9" name="Freeform 1194">
                <a:extLst>
                  <a:ext uri="{FF2B5EF4-FFF2-40B4-BE49-F238E27FC236}">
                    <a16:creationId xmlns:a16="http://schemas.microsoft.com/office/drawing/2014/main" id="{44C5A14A-EC18-5B8D-1E10-796CBC72115E}"/>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10" name="Freeform 1195">
                <a:extLst>
                  <a:ext uri="{FF2B5EF4-FFF2-40B4-BE49-F238E27FC236}">
                    <a16:creationId xmlns:a16="http://schemas.microsoft.com/office/drawing/2014/main" id="{A3438719-BCFB-94BE-3C23-2DD49732C289}"/>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11" name="Freeform 1196">
                <a:extLst>
                  <a:ext uri="{FF2B5EF4-FFF2-40B4-BE49-F238E27FC236}">
                    <a16:creationId xmlns:a16="http://schemas.microsoft.com/office/drawing/2014/main" id="{F959F3F4-5CF3-7316-093E-3F71912A7C8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14" name="Freeform 1197">
                <a:extLst>
                  <a:ext uri="{FF2B5EF4-FFF2-40B4-BE49-F238E27FC236}">
                    <a16:creationId xmlns:a16="http://schemas.microsoft.com/office/drawing/2014/main" id="{6358E920-6D23-A930-554B-28A3CCB12EB0}"/>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15" name="Graphic 503">
                <a:extLst>
                  <a:ext uri="{FF2B5EF4-FFF2-40B4-BE49-F238E27FC236}">
                    <a16:creationId xmlns:a16="http://schemas.microsoft.com/office/drawing/2014/main" id="{4326E359-F610-C083-6513-E04A3A986AC7}"/>
                  </a:ext>
                </a:extLst>
              </p:cNvPr>
              <p:cNvGrpSpPr/>
              <p:nvPr/>
            </p:nvGrpSpPr>
            <p:grpSpPr>
              <a:xfrm>
                <a:off x="13185037" y="4244381"/>
                <a:ext cx="260795" cy="257144"/>
                <a:chOff x="13185037" y="4244381"/>
                <a:chExt cx="260795" cy="257144"/>
              </a:xfrm>
              <a:noFill/>
            </p:grpSpPr>
            <p:sp>
              <p:nvSpPr>
                <p:cNvPr id="16" name="Freeform 1199">
                  <a:extLst>
                    <a:ext uri="{FF2B5EF4-FFF2-40B4-BE49-F238E27FC236}">
                      <a16:creationId xmlns:a16="http://schemas.microsoft.com/office/drawing/2014/main" id="{D8603754-710F-D896-0BBB-B62AB99DA4E6}"/>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17" name="Freeform 1200">
                  <a:extLst>
                    <a:ext uri="{FF2B5EF4-FFF2-40B4-BE49-F238E27FC236}">
                      <a16:creationId xmlns:a16="http://schemas.microsoft.com/office/drawing/2014/main" id="{55995FFB-AFBC-7D6E-666D-32CFEA791B34}"/>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18" name="Freeform 1201">
                  <a:extLst>
                    <a:ext uri="{FF2B5EF4-FFF2-40B4-BE49-F238E27FC236}">
                      <a16:creationId xmlns:a16="http://schemas.microsoft.com/office/drawing/2014/main" id="{BE08F664-50B3-C3A1-9792-10CA72B4FA91}"/>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grpSp>
        <p:nvGrpSpPr>
          <p:cNvPr id="67" name="Graphic 503">
            <a:extLst>
              <a:ext uri="{FF2B5EF4-FFF2-40B4-BE49-F238E27FC236}">
                <a16:creationId xmlns:a16="http://schemas.microsoft.com/office/drawing/2014/main" id="{9D03F9D3-7D97-D581-1CB0-031B6266C36A}"/>
              </a:ext>
            </a:extLst>
          </p:cNvPr>
          <p:cNvGrpSpPr/>
          <p:nvPr/>
        </p:nvGrpSpPr>
        <p:grpSpPr>
          <a:xfrm>
            <a:off x="4069814" y="1965986"/>
            <a:ext cx="720000" cy="720000"/>
            <a:chOff x="12846663" y="3911411"/>
            <a:chExt cx="1023375" cy="1130779"/>
          </a:xfrm>
          <a:noFill/>
        </p:grpSpPr>
        <p:grpSp>
          <p:nvGrpSpPr>
            <p:cNvPr id="68" name="Graphic 503">
              <a:extLst>
                <a:ext uri="{FF2B5EF4-FFF2-40B4-BE49-F238E27FC236}">
                  <a16:creationId xmlns:a16="http://schemas.microsoft.com/office/drawing/2014/main" id="{E1118B9E-F5E1-26D8-BBEA-55127E1B8F32}"/>
                </a:ext>
              </a:extLst>
            </p:cNvPr>
            <p:cNvGrpSpPr/>
            <p:nvPr/>
          </p:nvGrpSpPr>
          <p:grpSpPr>
            <a:xfrm>
              <a:off x="12846663" y="4242607"/>
              <a:ext cx="1023375" cy="799582"/>
              <a:chOff x="12846663" y="4242607"/>
              <a:chExt cx="1023375" cy="799582"/>
            </a:xfrm>
            <a:noFill/>
          </p:grpSpPr>
          <p:grpSp>
            <p:nvGrpSpPr>
              <p:cNvPr id="79" name="Graphic 503">
                <a:extLst>
                  <a:ext uri="{FF2B5EF4-FFF2-40B4-BE49-F238E27FC236}">
                    <a16:creationId xmlns:a16="http://schemas.microsoft.com/office/drawing/2014/main" id="{4C041DD5-886A-8C58-4AF6-143C23BD9A00}"/>
                  </a:ext>
                </a:extLst>
              </p:cNvPr>
              <p:cNvGrpSpPr/>
              <p:nvPr/>
            </p:nvGrpSpPr>
            <p:grpSpPr>
              <a:xfrm>
                <a:off x="13409519" y="4242607"/>
                <a:ext cx="460518" cy="799582"/>
                <a:chOff x="13409519" y="4242607"/>
                <a:chExt cx="460518" cy="799582"/>
              </a:xfrm>
              <a:noFill/>
            </p:grpSpPr>
            <p:sp>
              <p:nvSpPr>
                <p:cNvPr id="84" name="Freeform 1185">
                  <a:extLst>
                    <a:ext uri="{FF2B5EF4-FFF2-40B4-BE49-F238E27FC236}">
                      <a16:creationId xmlns:a16="http://schemas.microsoft.com/office/drawing/2014/main" id="{00B528E6-81C6-1B47-8F13-2D0E2AF34839}"/>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noFill/>
                <a:ln w="16501" cap="rnd">
                  <a:solidFill>
                    <a:srgbClr val="000000"/>
                  </a:solidFill>
                  <a:prstDash val="solid"/>
                  <a:round/>
                </a:ln>
              </p:spPr>
              <p:txBody>
                <a:bodyPr rtlCol="0" anchor="ctr"/>
                <a:lstStyle/>
                <a:p>
                  <a:endParaRPr lang="en-US" sz="1799"/>
                </a:p>
              </p:txBody>
            </p:sp>
            <p:sp>
              <p:nvSpPr>
                <p:cNvPr id="85" name="Freeform 1186">
                  <a:extLst>
                    <a:ext uri="{FF2B5EF4-FFF2-40B4-BE49-F238E27FC236}">
                      <a16:creationId xmlns:a16="http://schemas.microsoft.com/office/drawing/2014/main" id="{ACD7B996-D244-DE41-C5C9-03BFA8E84F58}"/>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6" name="Freeform 1187">
                  <a:extLst>
                    <a:ext uri="{FF2B5EF4-FFF2-40B4-BE49-F238E27FC236}">
                      <a16:creationId xmlns:a16="http://schemas.microsoft.com/office/drawing/2014/main" id="{04C992A4-8899-176E-434B-F37B8BABA57E}"/>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noFill/>
                <a:ln w="16501" cap="rnd">
                  <a:solidFill>
                    <a:srgbClr val="000000"/>
                  </a:solidFill>
                  <a:prstDash val="solid"/>
                  <a:round/>
                </a:ln>
              </p:spPr>
              <p:txBody>
                <a:bodyPr rtlCol="0" anchor="ctr"/>
                <a:lstStyle/>
                <a:p>
                  <a:endParaRPr lang="en-US" sz="1799"/>
                </a:p>
              </p:txBody>
            </p:sp>
          </p:grpSp>
          <p:grpSp>
            <p:nvGrpSpPr>
              <p:cNvPr id="80" name="Graphic 503">
                <a:extLst>
                  <a:ext uri="{FF2B5EF4-FFF2-40B4-BE49-F238E27FC236}">
                    <a16:creationId xmlns:a16="http://schemas.microsoft.com/office/drawing/2014/main" id="{DE5262BE-44CC-7AA3-CABD-596D3442AF64}"/>
                  </a:ext>
                </a:extLst>
              </p:cNvPr>
              <p:cNvGrpSpPr/>
              <p:nvPr/>
            </p:nvGrpSpPr>
            <p:grpSpPr>
              <a:xfrm>
                <a:off x="12846663" y="4242733"/>
                <a:ext cx="462169" cy="799457"/>
                <a:chOff x="12846663" y="4242733"/>
                <a:chExt cx="462169" cy="799457"/>
              </a:xfrm>
              <a:noFill/>
            </p:grpSpPr>
            <p:sp>
              <p:nvSpPr>
                <p:cNvPr id="81" name="Freeform 1189">
                  <a:extLst>
                    <a:ext uri="{FF2B5EF4-FFF2-40B4-BE49-F238E27FC236}">
                      <a16:creationId xmlns:a16="http://schemas.microsoft.com/office/drawing/2014/main" id="{40C0557A-8255-DD9F-2C31-158D53717F7B}"/>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noFill/>
                <a:ln w="16501" cap="rnd">
                  <a:solidFill>
                    <a:srgbClr val="000000"/>
                  </a:solidFill>
                  <a:prstDash val="solid"/>
                  <a:round/>
                </a:ln>
              </p:spPr>
              <p:txBody>
                <a:bodyPr rtlCol="0" anchor="ctr"/>
                <a:lstStyle/>
                <a:p>
                  <a:endParaRPr lang="en-US" sz="1799"/>
                </a:p>
              </p:txBody>
            </p:sp>
            <p:sp>
              <p:nvSpPr>
                <p:cNvPr id="82" name="Freeform 1190">
                  <a:extLst>
                    <a:ext uri="{FF2B5EF4-FFF2-40B4-BE49-F238E27FC236}">
                      <a16:creationId xmlns:a16="http://schemas.microsoft.com/office/drawing/2014/main" id="{6B0A8FD1-F93C-2591-5362-2944071D153D}"/>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solidFill>
                  <a:srgbClr val="3B7F81"/>
                </a:solidFill>
                <a:ln w="16501" cap="rnd">
                  <a:solidFill>
                    <a:srgbClr val="000000"/>
                  </a:solidFill>
                  <a:prstDash val="solid"/>
                  <a:round/>
                </a:ln>
              </p:spPr>
              <p:txBody>
                <a:bodyPr rtlCol="0" anchor="ctr"/>
                <a:lstStyle/>
                <a:p>
                  <a:endParaRPr lang="en-US" sz="1799"/>
                </a:p>
              </p:txBody>
            </p:sp>
            <p:sp>
              <p:nvSpPr>
                <p:cNvPr id="83" name="Freeform 1191">
                  <a:extLst>
                    <a:ext uri="{FF2B5EF4-FFF2-40B4-BE49-F238E27FC236}">
                      <a16:creationId xmlns:a16="http://schemas.microsoft.com/office/drawing/2014/main" id="{D559A612-B710-A002-4468-0F9A1BD2A192}"/>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noFill/>
                <a:ln w="16501" cap="rnd">
                  <a:solidFill>
                    <a:srgbClr val="000000"/>
                  </a:solidFill>
                  <a:prstDash val="solid"/>
                  <a:round/>
                </a:ln>
              </p:spPr>
              <p:txBody>
                <a:bodyPr rtlCol="0" anchor="ctr"/>
                <a:lstStyle/>
                <a:p>
                  <a:endParaRPr lang="en-US" sz="1799"/>
                </a:p>
              </p:txBody>
            </p:sp>
          </p:grpSp>
        </p:grpSp>
        <p:grpSp>
          <p:nvGrpSpPr>
            <p:cNvPr id="69" name="Graphic 503">
              <a:extLst>
                <a:ext uri="{FF2B5EF4-FFF2-40B4-BE49-F238E27FC236}">
                  <a16:creationId xmlns:a16="http://schemas.microsoft.com/office/drawing/2014/main" id="{53487247-996D-9307-D745-6FCF3C77D939}"/>
                </a:ext>
              </a:extLst>
            </p:cNvPr>
            <p:cNvGrpSpPr/>
            <p:nvPr/>
          </p:nvGrpSpPr>
          <p:grpSpPr>
            <a:xfrm>
              <a:off x="13086001" y="3911411"/>
              <a:ext cx="602471" cy="728577"/>
              <a:chOff x="13086001" y="3911411"/>
              <a:chExt cx="602471" cy="728577"/>
            </a:xfrm>
            <a:noFill/>
          </p:grpSpPr>
          <p:sp>
            <p:nvSpPr>
              <p:cNvPr id="70" name="Freeform 1193">
                <a:extLst>
                  <a:ext uri="{FF2B5EF4-FFF2-40B4-BE49-F238E27FC236}">
                    <a16:creationId xmlns:a16="http://schemas.microsoft.com/office/drawing/2014/main" id="{E0BD5336-758F-956B-71D4-9B9D83CF89EF}"/>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noFill/>
              <a:ln w="16501" cap="rnd">
                <a:solidFill>
                  <a:srgbClr val="000000"/>
                </a:solidFill>
                <a:prstDash val="solid"/>
                <a:round/>
              </a:ln>
            </p:spPr>
            <p:txBody>
              <a:bodyPr rtlCol="0" anchor="ctr"/>
              <a:lstStyle/>
              <a:p>
                <a:endParaRPr lang="en-US" sz="1799"/>
              </a:p>
            </p:txBody>
          </p:sp>
          <p:sp>
            <p:nvSpPr>
              <p:cNvPr id="71" name="Freeform 1194">
                <a:extLst>
                  <a:ext uri="{FF2B5EF4-FFF2-40B4-BE49-F238E27FC236}">
                    <a16:creationId xmlns:a16="http://schemas.microsoft.com/office/drawing/2014/main" id="{1004B837-B102-8175-4F30-98E7AB500619}"/>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FFC000"/>
              </a:solidFill>
              <a:ln w="16501" cap="rnd">
                <a:solidFill>
                  <a:srgbClr val="000000"/>
                </a:solidFill>
                <a:prstDash val="solid"/>
                <a:round/>
              </a:ln>
            </p:spPr>
            <p:txBody>
              <a:bodyPr rtlCol="0" anchor="ctr"/>
              <a:lstStyle/>
              <a:p>
                <a:endParaRPr lang="en-US" sz="1799" dirty="0"/>
              </a:p>
            </p:txBody>
          </p:sp>
          <p:sp>
            <p:nvSpPr>
              <p:cNvPr id="72" name="Freeform 1195">
                <a:extLst>
                  <a:ext uri="{FF2B5EF4-FFF2-40B4-BE49-F238E27FC236}">
                    <a16:creationId xmlns:a16="http://schemas.microsoft.com/office/drawing/2014/main" id="{71195429-CCD4-12E2-DD7C-945B38187162}"/>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noFill/>
              <a:ln w="16501" cap="rnd">
                <a:solidFill>
                  <a:srgbClr val="000000"/>
                </a:solidFill>
                <a:prstDash val="solid"/>
                <a:round/>
              </a:ln>
            </p:spPr>
            <p:txBody>
              <a:bodyPr rtlCol="0" anchor="ctr"/>
              <a:lstStyle/>
              <a:p>
                <a:endParaRPr lang="en-US" sz="1799"/>
              </a:p>
            </p:txBody>
          </p:sp>
          <p:sp>
            <p:nvSpPr>
              <p:cNvPr id="73" name="Freeform 1196">
                <a:extLst>
                  <a:ext uri="{FF2B5EF4-FFF2-40B4-BE49-F238E27FC236}">
                    <a16:creationId xmlns:a16="http://schemas.microsoft.com/office/drawing/2014/main" id="{2E2B1AF0-3F7E-C222-64EB-774023DB46CC}"/>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noFill/>
              <a:ln w="16501" cap="rnd">
                <a:solidFill>
                  <a:srgbClr val="000000"/>
                </a:solidFill>
                <a:prstDash val="solid"/>
                <a:round/>
              </a:ln>
            </p:spPr>
            <p:txBody>
              <a:bodyPr rtlCol="0" anchor="ctr"/>
              <a:lstStyle/>
              <a:p>
                <a:endParaRPr lang="en-US" sz="1799"/>
              </a:p>
            </p:txBody>
          </p:sp>
          <p:sp>
            <p:nvSpPr>
              <p:cNvPr id="74" name="Freeform 1197">
                <a:extLst>
                  <a:ext uri="{FF2B5EF4-FFF2-40B4-BE49-F238E27FC236}">
                    <a16:creationId xmlns:a16="http://schemas.microsoft.com/office/drawing/2014/main" id="{52D48138-E92D-7983-14F7-941DA420C2E8}"/>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ln w="16501" cap="rnd">
                <a:solidFill>
                  <a:srgbClr val="000000"/>
                </a:solidFill>
                <a:prstDash val="solid"/>
                <a:round/>
              </a:ln>
            </p:spPr>
            <p:txBody>
              <a:bodyPr rtlCol="0" anchor="ctr"/>
              <a:lstStyle/>
              <a:p>
                <a:endParaRPr lang="en-US" sz="1799"/>
              </a:p>
            </p:txBody>
          </p:sp>
          <p:grpSp>
            <p:nvGrpSpPr>
              <p:cNvPr id="75" name="Graphic 503">
                <a:extLst>
                  <a:ext uri="{FF2B5EF4-FFF2-40B4-BE49-F238E27FC236}">
                    <a16:creationId xmlns:a16="http://schemas.microsoft.com/office/drawing/2014/main" id="{3A70E023-D0FC-2CFB-1D18-F91BD4A472E0}"/>
                  </a:ext>
                </a:extLst>
              </p:cNvPr>
              <p:cNvGrpSpPr/>
              <p:nvPr/>
            </p:nvGrpSpPr>
            <p:grpSpPr>
              <a:xfrm>
                <a:off x="13185037" y="4244381"/>
                <a:ext cx="260795" cy="257144"/>
                <a:chOff x="13185037" y="4244381"/>
                <a:chExt cx="260795" cy="257144"/>
              </a:xfrm>
              <a:noFill/>
            </p:grpSpPr>
            <p:sp>
              <p:nvSpPr>
                <p:cNvPr id="76" name="Freeform 1199">
                  <a:extLst>
                    <a:ext uri="{FF2B5EF4-FFF2-40B4-BE49-F238E27FC236}">
                      <a16:creationId xmlns:a16="http://schemas.microsoft.com/office/drawing/2014/main" id="{B206B628-D453-FCC3-C676-4FC9DA17679D}"/>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noFill/>
                <a:ln w="16501" cap="rnd">
                  <a:solidFill>
                    <a:srgbClr val="000000"/>
                  </a:solidFill>
                  <a:prstDash val="solid"/>
                  <a:round/>
                </a:ln>
              </p:spPr>
              <p:txBody>
                <a:bodyPr rtlCol="0" anchor="ctr"/>
                <a:lstStyle/>
                <a:p>
                  <a:endParaRPr lang="en-US" sz="1799"/>
                </a:p>
              </p:txBody>
            </p:sp>
            <p:sp>
              <p:nvSpPr>
                <p:cNvPr id="77" name="Freeform 1200">
                  <a:extLst>
                    <a:ext uri="{FF2B5EF4-FFF2-40B4-BE49-F238E27FC236}">
                      <a16:creationId xmlns:a16="http://schemas.microsoft.com/office/drawing/2014/main" id="{035BC96F-220D-A938-6D4D-C8B334807C02}"/>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sp>
              <p:nvSpPr>
                <p:cNvPr id="78" name="Freeform 1201">
                  <a:extLst>
                    <a:ext uri="{FF2B5EF4-FFF2-40B4-BE49-F238E27FC236}">
                      <a16:creationId xmlns:a16="http://schemas.microsoft.com/office/drawing/2014/main" id="{B85121AB-8459-4AA4-7037-07B43D103463}"/>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ln w="16501" cap="rnd">
                  <a:solidFill>
                    <a:srgbClr val="000000"/>
                  </a:solidFill>
                  <a:prstDash val="solid"/>
                  <a:round/>
                </a:ln>
              </p:spPr>
              <p:txBody>
                <a:bodyPr rtlCol="0" anchor="ctr"/>
                <a:lstStyle/>
                <a:p>
                  <a:endParaRPr lang="en-US" sz="1799"/>
                </a:p>
              </p:txBody>
            </p:sp>
          </p:grpSp>
        </p:grpSp>
      </p:grpSp>
      <p:pic>
        <p:nvPicPr>
          <p:cNvPr id="50" name="Picture Placeholder 49" descr="A hand holding a stopwatch and a credit card&#10;&#10;AI-generated content may be incorrect.">
            <a:extLst>
              <a:ext uri="{FF2B5EF4-FFF2-40B4-BE49-F238E27FC236}">
                <a16:creationId xmlns:a16="http://schemas.microsoft.com/office/drawing/2014/main" id="{1C0B3CF3-FC41-1193-2941-9B2894D17B19}"/>
              </a:ext>
            </a:extLst>
          </p:cNvPr>
          <p:cNvPicPr>
            <a:picLocks noGrp="1" noChangeAspect="1"/>
          </p:cNvPicPr>
          <p:nvPr>
            <p:ph type="pic" sz="quarter" idx="10"/>
          </p:nvPr>
        </p:nvPicPr>
        <p:blipFill>
          <a:blip r:embed="rId2"/>
          <a:srcRect t="34007" b="34007"/>
          <a:stretch>
            <a:fillRect/>
          </a:stretch>
        </p:blipFill>
        <p:spPr/>
      </p:pic>
      <p:sp>
        <p:nvSpPr>
          <p:cNvPr id="48" name="Text Placeholder 6">
            <a:extLst>
              <a:ext uri="{FF2B5EF4-FFF2-40B4-BE49-F238E27FC236}">
                <a16:creationId xmlns:a16="http://schemas.microsoft.com/office/drawing/2014/main" id="{CC5EA684-D480-75F2-B1F6-7382C9B8C070}"/>
              </a:ext>
            </a:extLst>
          </p:cNvPr>
          <p:cNvSpPr>
            <a:spLocks noGrp="1"/>
          </p:cNvSpPr>
          <p:nvPr>
            <p:ph type="body" sz="quarter" idx="18"/>
          </p:nvPr>
        </p:nvSpPr>
        <p:spPr>
          <a:xfrm>
            <a:off x="726890" y="3301363"/>
            <a:ext cx="2677779" cy="1049221"/>
          </a:xfrm>
        </p:spPr>
        <p:txBody>
          <a:bodyPr/>
          <a:lstStyle/>
          <a:p>
            <a:pPr algn="ctr"/>
            <a:r>
              <a:rPr lang="en-US" b="0" dirty="0"/>
              <a:t>Planning and Building an ATA</a:t>
            </a:r>
          </a:p>
          <a:p>
            <a:pPr algn="ctr">
              <a:lnSpc>
                <a:spcPct val="100000"/>
              </a:lnSpc>
            </a:pPr>
            <a:endParaRPr lang="en-IE" sz="3200" dirty="0"/>
          </a:p>
        </p:txBody>
      </p:sp>
    </p:spTree>
    <p:extLst>
      <p:ext uri="{BB962C8B-B14F-4D97-AF65-F5344CB8AC3E}">
        <p14:creationId xmlns:p14="http://schemas.microsoft.com/office/powerpoint/2010/main" val="1109905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980E0-69C4-B9DA-8E60-D0E36DEF638F}"/>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7FF3A346-0A8B-C042-A53A-1E67C60EDC20}"/>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14382575-B77B-D54F-BF41-5B673AFCD827}"/>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dirty="0">
                <a:solidFill>
                  <a:schemeClr val="bg1"/>
                </a:solidFill>
              </a:rPr>
              <a:t>Start-Up Capital Planning for Your Alternative Accommodation</a:t>
            </a:r>
          </a:p>
        </p:txBody>
      </p:sp>
      <p:sp>
        <p:nvSpPr>
          <p:cNvPr id="8" name="Text Placeholder 1">
            <a:extLst>
              <a:ext uri="{FF2B5EF4-FFF2-40B4-BE49-F238E27FC236}">
                <a16:creationId xmlns:a16="http://schemas.microsoft.com/office/drawing/2014/main" id="{33F0A040-D714-8ED3-3206-E4F3D127A0F6}"/>
              </a:ext>
            </a:extLst>
          </p:cNvPr>
          <p:cNvSpPr txBox="1">
            <a:spLocks/>
          </p:cNvSpPr>
          <p:nvPr/>
        </p:nvSpPr>
        <p:spPr>
          <a:xfrm>
            <a:off x="914400" y="2742282"/>
            <a:ext cx="10372724"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a:solidFill>
                  <a:srgbClr val="414141"/>
                </a:solidFill>
              </a:rPr>
              <a:t>This exercise is designed to help you understand the full scope of start-up capital requirements when launching your alternative accommodation business. It provides a structured template and approach to break down the costs involved in land acquisition, construction, renovation, utilities, legal fees, marketing, and more. By completing this exercise, you'll create a grounded, realistic financial plan for your business.</a:t>
            </a:r>
          </a:p>
          <a:p>
            <a:pPr algn="l"/>
            <a:r>
              <a:rPr lang="en-US" sz="2000" b="1" dirty="0">
                <a:solidFill>
                  <a:srgbClr val="414141"/>
                </a:solidFill>
              </a:rPr>
              <a:t>Step 1:Define Your Accommodation Concept </a:t>
            </a:r>
          </a:p>
          <a:p>
            <a:pPr algn="l">
              <a:buNone/>
            </a:pPr>
            <a:r>
              <a:rPr lang="en-US" sz="2000" dirty="0">
                <a:solidFill>
                  <a:srgbClr val="414141"/>
                </a:solidFill>
              </a:rPr>
              <a:t>Before diving into the financial aspects, clarify the concept of your accommodation business:</a:t>
            </a:r>
          </a:p>
          <a:p>
            <a:pPr marL="342900" indent="-342900" algn="l">
              <a:buFont typeface="Wingdings" panose="05000000000000000000" pitchFamily="2" charset="2"/>
              <a:buChar char="q"/>
            </a:pPr>
            <a:r>
              <a:rPr lang="en-US" sz="2000" b="1" dirty="0">
                <a:solidFill>
                  <a:srgbClr val="414141"/>
                </a:solidFill>
              </a:rPr>
              <a:t>Type of Accommodation</a:t>
            </a:r>
            <a:r>
              <a:rPr lang="en-US" sz="2000" dirty="0">
                <a:solidFill>
                  <a:srgbClr val="414141"/>
                </a:solidFill>
              </a:rPr>
              <a:t> (e.g., glamping, treehouses, eco-lodges)</a:t>
            </a:r>
          </a:p>
          <a:p>
            <a:pPr marL="342900" indent="-342900" algn="l">
              <a:buFont typeface="Wingdings" panose="05000000000000000000" pitchFamily="2" charset="2"/>
              <a:buChar char="q"/>
            </a:pPr>
            <a:r>
              <a:rPr lang="en-US" sz="2000" b="1" dirty="0">
                <a:solidFill>
                  <a:srgbClr val="414141"/>
                </a:solidFill>
              </a:rPr>
              <a:t>Location</a:t>
            </a:r>
            <a:r>
              <a:rPr lang="en-US" sz="2000" dirty="0">
                <a:solidFill>
                  <a:srgbClr val="414141"/>
                </a:solidFill>
              </a:rPr>
              <a:t> (e.g., rural, coastal, forest, near a major tourist area)</a:t>
            </a:r>
          </a:p>
          <a:p>
            <a:pPr marL="342900" indent="-342900" algn="l">
              <a:buFont typeface="Wingdings" panose="05000000000000000000" pitchFamily="2" charset="2"/>
              <a:buChar char="q"/>
            </a:pPr>
            <a:r>
              <a:rPr lang="en-US" sz="2000" b="1" dirty="0">
                <a:solidFill>
                  <a:srgbClr val="414141"/>
                </a:solidFill>
              </a:rPr>
              <a:t>Capacity</a:t>
            </a:r>
            <a:r>
              <a:rPr lang="en-US" sz="2000" dirty="0">
                <a:solidFill>
                  <a:srgbClr val="414141"/>
                </a:solidFill>
              </a:rPr>
              <a:t> (e.g., number of units/rooms/pods)</a:t>
            </a:r>
          </a:p>
          <a:p>
            <a:pPr marL="342900" indent="-342900" algn="l">
              <a:buFont typeface="Wingdings" panose="05000000000000000000" pitchFamily="2" charset="2"/>
              <a:buChar char="q"/>
            </a:pPr>
            <a:r>
              <a:rPr lang="en-US" sz="2000" b="1" dirty="0">
                <a:solidFill>
                  <a:srgbClr val="414141"/>
                </a:solidFill>
              </a:rPr>
              <a:t>Sustainability Focus</a:t>
            </a:r>
            <a:r>
              <a:rPr lang="en-US" sz="2000" dirty="0">
                <a:solidFill>
                  <a:srgbClr val="414141"/>
                </a:solidFill>
              </a:rPr>
              <a:t> (e.g., eco-friendly materials, renewable energy, waste management)</a:t>
            </a:r>
          </a:p>
          <a:p>
            <a:pPr marL="342900" indent="-342900" algn="l">
              <a:buFont typeface="Wingdings" panose="05000000000000000000" pitchFamily="2" charset="2"/>
              <a:buChar char="q"/>
            </a:pPr>
            <a:r>
              <a:rPr lang="en-US" sz="2000" dirty="0">
                <a:solidFill>
                  <a:srgbClr val="414141"/>
                </a:solidFill>
              </a:rPr>
              <a:t>The next slides we have provided templates for your budgeting and financial results.</a:t>
            </a:r>
          </a:p>
          <a:p>
            <a:pPr algn="l"/>
            <a:endParaRPr lang="en-US" sz="2000" dirty="0">
              <a:solidFill>
                <a:srgbClr val="414141"/>
              </a:solidFill>
            </a:endParaRPr>
          </a:p>
        </p:txBody>
      </p:sp>
      <p:pic>
        <p:nvPicPr>
          <p:cNvPr id="10" name="Graphic 9" descr="Signature with solid fill">
            <a:extLst>
              <a:ext uri="{FF2B5EF4-FFF2-40B4-BE49-F238E27FC236}">
                <a16:creationId xmlns:a16="http://schemas.microsoft.com/office/drawing/2014/main" id="{89452D4D-9B82-101A-7111-4DBE6E6B4C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spTree>
    <p:extLst>
      <p:ext uri="{BB962C8B-B14F-4D97-AF65-F5344CB8AC3E}">
        <p14:creationId xmlns:p14="http://schemas.microsoft.com/office/powerpoint/2010/main" val="863034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9D732-6AC9-9490-7AAD-B93E08FE6B89}"/>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182720F5-F230-245D-8B0E-86FA72E587D0}"/>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DFD28760-1C37-1F2C-0468-D3A3E287D2FC}"/>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1757E08D-199C-763A-5435-979E2A0D7D8D}"/>
              </a:ext>
            </a:extLst>
          </p:cNvPr>
          <p:cNvGraphicFramePr>
            <a:graphicFrameLocks noGrp="1"/>
          </p:cNvGraphicFramePr>
          <p:nvPr/>
        </p:nvGraphicFramePr>
        <p:xfrm>
          <a:off x="573367" y="2086164"/>
          <a:ext cx="11235766" cy="4211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Land or Property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 of purchasing or leasing the land or property where the business will operate. Include broker fees or taxes.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Land Development &amp;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work required to prepare the land for construction (e.g., clearing, leveling, landscaping).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Construction &amp; Renovation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to build or renovate your accommodation units. Include labor, materials, and architect fees.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Interior Fit-Out &amp; Furnishings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for interior design, furniture, bedding, appliances, lighting, and decorations.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Utility Connections &amp;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of connecting essential utilities like water, electricity, sewage, Wi-Fi,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Legal &amp; Permits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Fees for legal services, land permits, zoning approval, business licenses, insurance,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40D14810-A802-B2EA-EBCD-E2624BF25F0D}"/>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Tree>
    <p:extLst>
      <p:ext uri="{BB962C8B-B14F-4D97-AF65-F5344CB8AC3E}">
        <p14:creationId xmlns:p14="http://schemas.microsoft.com/office/powerpoint/2010/main" val="907937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3C533-FBF9-4C91-2D92-7F9F5C32A7F9}"/>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882F52B3-9052-ABF7-9F03-F8B956E9F76C}"/>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3BA73D93-1817-F4E3-9107-887F6CD690DB}"/>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EC2C2B9E-C41D-D4FA-CC55-F4A6AEEE0A2D}"/>
              </a:ext>
            </a:extLst>
          </p:cNvPr>
          <p:cNvGraphicFramePr>
            <a:graphicFrameLocks noGrp="1"/>
          </p:cNvGraphicFramePr>
          <p:nvPr/>
        </p:nvGraphicFramePr>
        <p:xfrm>
          <a:off x="573367" y="2086164"/>
          <a:ext cx="11235766" cy="4211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Land or Property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 of purchasing or leasing the land or property where the business will operate. Include broker fees or taxes.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Land Development &amp;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work required to prepare the land for construction (e.g., clearing, leveling, landscaping).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Construction &amp; Renovation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to build or renovate your accommodation units. Include labor, materials, and architect fees.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Interior Fit-Out &amp; Furnishings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for interior design, furniture, bedding, appliances, lighting, and decorations.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Utility Connections &amp;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of connecting essential utilities like water, electricity, sewage, Wi-Fi,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Legal &amp; Permits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Fees for legal services, land permits, zoning approval, business licenses, insurance,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7BEC2F23-8934-5ADF-B08C-B38C475FEAE4}"/>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Tree>
    <p:extLst>
      <p:ext uri="{BB962C8B-B14F-4D97-AF65-F5344CB8AC3E}">
        <p14:creationId xmlns:p14="http://schemas.microsoft.com/office/powerpoint/2010/main" val="2454286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B8C3C-C657-3972-F75A-817D7D1EA315}"/>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3101F200-D13E-976B-1C5C-B417A9C69CF7}"/>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F0EBDBB4-6C0B-44D1-1B14-9B763BDDF58B}"/>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E5C48B86-A3FE-89C9-033F-765267C59C4C}"/>
              </a:ext>
            </a:extLst>
          </p:cNvPr>
          <p:cNvGraphicFramePr>
            <a:graphicFrameLocks noGrp="1"/>
          </p:cNvGraphicFramePr>
          <p:nvPr/>
        </p:nvGraphicFramePr>
        <p:xfrm>
          <a:off x="573367" y="2191760"/>
          <a:ext cx="11235766" cy="229108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Early-Stage Marketing &amp; Branding</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Costs for branding, website development, social media ads, flyers, and initial promotional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b="1" dirty="0">
                          <a:solidFill>
                            <a:srgbClr val="414141"/>
                          </a:solidFill>
                        </a:rPr>
                        <a:t>Operational Setup (Furniture, Equipment)</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operational supplies required for the business (e.g., kitchen equipment, cleaning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Contingency Fund</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An emergency fund (usually 10-15% of total costs) to cover unforeseen expenses.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3" name="TextBox 2">
            <a:extLst>
              <a:ext uri="{FF2B5EF4-FFF2-40B4-BE49-F238E27FC236}">
                <a16:creationId xmlns:a16="http://schemas.microsoft.com/office/drawing/2014/main" id="{B81AB99A-29B5-4B04-FA4D-2DAB0FAEB710}"/>
              </a:ext>
            </a:extLst>
          </p:cNvPr>
          <p:cNvSpPr txBox="1"/>
          <p:nvPr/>
        </p:nvSpPr>
        <p:spPr>
          <a:xfrm>
            <a:off x="573367" y="1393195"/>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
        <p:nvSpPr>
          <p:cNvPr id="5" name="TextBox 4">
            <a:extLst>
              <a:ext uri="{FF2B5EF4-FFF2-40B4-BE49-F238E27FC236}">
                <a16:creationId xmlns:a16="http://schemas.microsoft.com/office/drawing/2014/main" id="{290F8AAB-37C0-DD56-5C5A-D364182EE34C}"/>
              </a:ext>
            </a:extLst>
          </p:cNvPr>
          <p:cNvSpPr txBox="1"/>
          <p:nvPr/>
        </p:nvSpPr>
        <p:spPr>
          <a:xfrm>
            <a:off x="4487743" y="6409828"/>
            <a:ext cx="7457765" cy="338554"/>
          </a:xfrm>
          <a:prstGeom prst="rect">
            <a:avLst/>
          </a:prstGeom>
          <a:noFill/>
        </p:spPr>
        <p:txBody>
          <a:bodyPr wrap="square" rtlCol="0">
            <a:spAutoFit/>
          </a:bodyPr>
          <a:lstStyle/>
          <a:p>
            <a:r>
              <a:rPr lang="en-IE" sz="1600" b="1" dirty="0">
                <a:solidFill>
                  <a:schemeClr val="bg1"/>
                </a:solidFill>
              </a:rPr>
              <a:t>Source: </a:t>
            </a:r>
            <a:r>
              <a:rPr lang="en-US" sz="1600" dirty="0" err="1">
                <a:solidFill>
                  <a:schemeClr val="bg1"/>
                </a:solidFill>
              </a:rPr>
              <a:t>xxxx</a:t>
            </a:r>
            <a:endParaRPr lang="en-IE" sz="1600" dirty="0">
              <a:solidFill>
                <a:schemeClr val="bg1"/>
              </a:solidFill>
            </a:endParaRPr>
          </a:p>
        </p:txBody>
      </p:sp>
    </p:spTree>
    <p:extLst>
      <p:ext uri="{BB962C8B-B14F-4D97-AF65-F5344CB8AC3E}">
        <p14:creationId xmlns:p14="http://schemas.microsoft.com/office/powerpoint/2010/main" val="172599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B3521-771C-6485-65F7-3BA433C8E9DB}"/>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7FF3A346-0A8B-C042-A53A-1E67C60EDC20}"/>
              </a:ext>
            </a:extLst>
          </p:cNvPr>
          <p:cNvSpPr/>
          <p:nvPr/>
        </p:nvSpPr>
        <p:spPr>
          <a:xfrm>
            <a:off x="0" y="211542"/>
            <a:ext cx="771322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02828801-72E2-464D-D227-58A0547DCEA6}"/>
              </a:ext>
            </a:extLst>
          </p:cNvPr>
          <p:cNvSpPr>
            <a:spLocks noGrp="1"/>
          </p:cNvSpPr>
          <p:nvPr>
            <p:ph type="body" sz="quarter" idx="27"/>
          </p:nvPr>
        </p:nvSpPr>
        <p:spPr>
          <a:xfrm>
            <a:off x="849241" y="383586"/>
            <a:ext cx="7475609" cy="720752"/>
          </a:xfrm>
        </p:spPr>
        <p:txBody>
          <a:bodyPr/>
          <a:lstStyle/>
          <a:p>
            <a:r>
              <a:rPr lang="en-IE" sz="2800" b="1" dirty="0">
                <a:solidFill>
                  <a:schemeClr val="bg1"/>
                </a:solidFill>
              </a:rPr>
              <a:t>Checklist &amp; Tips: </a:t>
            </a:r>
            <a:r>
              <a:rPr lang="en-IE" sz="2800" dirty="0">
                <a:solidFill>
                  <a:schemeClr val="bg1"/>
                </a:solidFill>
              </a:rPr>
              <a:t>Land or Property Acquisition</a:t>
            </a:r>
          </a:p>
        </p:txBody>
      </p:sp>
      <p:sp>
        <p:nvSpPr>
          <p:cNvPr id="8" name="Text Placeholder 1">
            <a:extLst>
              <a:ext uri="{FF2B5EF4-FFF2-40B4-BE49-F238E27FC236}">
                <a16:creationId xmlns:a16="http://schemas.microsoft.com/office/drawing/2014/main" id="{6E5CB26B-F036-41DB-847B-8A1D0B913CC5}"/>
              </a:ext>
            </a:extLst>
          </p:cNvPr>
          <p:cNvSpPr txBox="1">
            <a:spLocks/>
          </p:cNvSpPr>
          <p:nvPr/>
        </p:nvSpPr>
        <p:spPr>
          <a:xfrm>
            <a:off x="914400" y="2406471"/>
            <a:ext cx="1006994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b="1" dirty="0">
                <a:solidFill>
                  <a:srgbClr val="414141"/>
                </a:solidFill>
              </a:rPr>
              <a:t>Checklist</a:t>
            </a:r>
          </a:p>
          <a:p>
            <a:pPr marL="342900" indent="-342900" algn="l">
              <a:buFont typeface="Wingdings" panose="05000000000000000000" pitchFamily="2" charset="2"/>
              <a:buChar char="q"/>
            </a:pPr>
            <a:r>
              <a:rPr lang="en-US" sz="2000" dirty="0">
                <a:solidFill>
                  <a:srgbClr val="414141"/>
                </a:solidFill>
              </a:rPr>
              <a:t>Research suitable land or properties: Location is key. Consider accessibility, natural surroundings, and tourism demand. </a:t>
            </a:r>
          </a:p>
          <a:p>
            <a:pPr marL="342900" indent="-342900" algn="l">
              <a:buFont typeface="Wingdings" panose="05000000000000000000" pitchFamily="2" charset="2"/>
              <a:buChar char="q"/>
            </a:pPr>
            <a:r>
              <a:rPr lang="en-US" sz="2000" dirty="0">
                <a:solidFill>
                  <a:srgbClr val="414141"/>
                </a:solidFill>
              </a:rPr>
              <a:t>Determine the best type of lease or purchase option: Is it more cost-effective to buy or lease the land? </a:t>
            </a:r>
          </a:p>
          <a:p>
            <a:pPr marL="342900" indent="-342900" algn="l">
              <a:buFont typeface="Wingdings" panose="05000000000000000000" pitchFamily="2" charset="2"/>
              <a:buChar char="q"/>
            </a:pPr>
            <a:r>
              <a:rPr lang="en-US" sz="2000" dirty="0">
                <a:solidFill>
                  <a:srgbClr val="414141"/>
                </a:solidFill>
              </a:rPr>
              <a:t>Check zoning and land use regulations: Ensure the property is zoned for your type of business. </a:t>
            </a:r>
          </a:p>
          <a:p>
            <a:pPr marL="342900" indent="-342900" algn="l">
              <a:buFont typeface="Wingdings" panose="05000000000000000000" pitchFamily="2" charset="2"/>
              <a:buChar char="q"/>
            </a:pPr>
            <a:r>
              <a:rPr lang="en-US" sz="2000" dirty="0">
                <a:solidFill>
                  <a:srgbClr val="414141"/>
                </a:solidFill>
              </a:rPr>
              <a:t>Understand land-related taxes: Know the property tax obligations and any exemptions you may qualify for.</a:t>
            </a:r>
          </a:p>
          <a:p>
            <a:pPr algn="l"/>
            <a:r>
              <a:rPr lang="en-US" sz="2400" b="1" dirty="0">
                <a:solidFill>
                  <a:srgbClr val="414141"/>
                </a:solidFill>
              </a:rPr>
              <a:t>Tips &amp; Tricks:</a:t>
            </a:r>
          </a:p>
          <a:p>
            <a:pPr marL="342900" indent="-342900" algn="l">
              <a:buFont typeface="Wingdings" panose="05000000000000000000" pitchFamily="2" charset="2"/>
              <a:buChar char="q"/>
            </a:pPr>
            <a:r>
              <a:rPr lang="en-US" sz="2000" dirty="0">
                <a:solidFill>
                  <a:srgbClr val="414141"/>
                </a:solidFill>
              </a:rPr>
              <a:t>Consider land with existing infrastructure: It might be more affordable to purchase land with pre-existing utilities (water, electricity).</a:t>
            </a:r>
          </a:p>
          <a:p>
            <a:pPr marL="342900" indent="-342900" algn="l">
              <a:buFont typeface="Wingdings" panose="05000000000000000000" pitchFamily="2" charset="2"/>
              <a:buChar char="q"/>
            </a:pPr>
            <a:r>
              <a:rPr lang="en-US" sz="2000" dirty="0">
                <a:solidFill>
                  <a:srgbClr val="414141"/>
                </a:solidFill>
              </a:rPr>
              <a:t>Investigate government grants for rural land development: Look into programs offering financial support for land development in rural areas.</a:t>
            </a:r>
          </a:p>
        </p:txBody>
      </p:sp>
      <p:pic>
        <p:nvPicPr>
          <p:cNvPr id="4" name="Graphic 3" descr="Clipboard Checked with solid fill">
            <a:extLst>
              <a:ext uri="{FF2B5EF4-FFF2-40B4-BE49-F238E27FC236}">
                <a16:creationId xmlns:a16="http://schemas.microsoft.com/office/drawing/2014/main" id="{8B98C47B-A513-AE60-D8D1-77FF8B3972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79017"/>
            <a:ext cx="914400" cy="914400"/>
          </a:xfrm>
          <a:prstGeom prst="rect">
            <a:avLst/>
          </a:prstGeom>
        </p:spPr>
      </p:pic>
    </p:spTree>
    <p:extLst>
      <p:ext uri="{BB962C8B-B14F-4D97-AF65-F5344CB8AC3E}">
        <p14:creationId xmlns:p14="http://schemas.microsoft.com/office/powerpoint/2010/main" val="3611389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537BB-E69C-4FB7-037E-5C5B599681B7}"/>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8CEB5581-FF06-EF56-2D1D-8ED67394C7DC}"/>
              </a:ext>
            </a:extLst>
          </p:cNvPr>
          <p:cNvSpPr/>
          <p:nvPr/>
        </p:nvSpPr>
        <p:spPr>
          <a:xfrm>
            <a:off x="0" y="211542"/>
            <a:ext cx="10267950"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C27FF13B-98B8-2429-1320-0426F6C0E12C}"/>
              </a:ext>
            </a:extLst>
          </p:cNvPr>
          <p:cNvSpPr>
            <a:spLocks noGrp="1"/>
          </p:cNvSpPr>
          <p:nvPr>
            <p:ph type="body" sz="quarter" idx="27"/>
          </p:nvPr>
        </p:nvSpPr>
        <p:spPr>
          <a:xfrm>
            <a:off x="849241" y="383586"/>
            <a:ext cx="8980559" cy="720752"/>
          </a:xfrm>
        </p:spPr>
        <p:txBody>
          <a:bodyPr/>
          <a:lstStyle/>
          <a:p>
            <a:r>
              <a:rPr lang="en-IE" sz="2800" b="1" dirty="0">
                <a:solidFill>
                  <a:schemeClr val="bg1"/>
                </a:solidFill>
              </a:rPr>
              <a:t>Checklist: </a:t>
            </a:r>
            <a:r>
              <a:rPr lang="en-US" sz="2800" dirty="0">
                <a:solidFill>
                  <a:schemeClr val="bg1"/>
                </a:solidFill>
              </a:rPr>
              <a:t>Is Your Site Ready for Development?</a:t>
            </a:r>
            <a:endParaRPr lang="en-IE" sz="2800" dirty="0">
              <a:solidFill>
                <a:schemeClr val="bg1"/>
              </a:solidFill>
            </a:endParaRPr>
          </a:p>
        </p:txBody>
      </p:sp>
      <p:sp>
        <p:nvSpPr>
          <p:cNvPr id="8" name="Text Placeholder 1">
            <a:extLst>
              <a:ext uri="{FF2B5EF4-FFF2-40B4-BE49-F238E27FC236}">
                <a16:creationId xmlns:a16="http://schemas.microsoft.com/office/drawing/2014/main" id="{D7DBA931-10B5-0108-957D-6074D10E7AC1}"/>
              </a:ext>
            </a:extLst>
          </p:cNvPr>
          <p:cNvSpPr txBox="1">
            <a:spLocks/>
          </p:cNvSpPr>
          <p:nvPr/>
        </p:nvSpPr>
        <p:spPr>
          <a:xfrm>
            <a:off x="914400" y="2406471"/>
            <a:ext cx="1006994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q"/>
            </a:pPr>
            <a:r>
              <a:rPr lang="en-US" sz="2000" dirty="0">
                <a:solidFill>
                  <a:srgbClr val="494949"/>
                </a:solidFill>
              </a:rPr>
              <a:t>Is the land zoned for tourism, glamping, or small-scale hospitality?	Do you have or can you obtain planning permission?	</a:t>
            </a:r>
          </a:p>
          <a:p>
            <a:pPr marL="342900" indent="-342900" algn="l">
              <a:buFont typeface="Wingdings" panose="05000000000000000000" pitchFamily="2" charset="2"/>
              <a:buChar char="q"/>
            </a:pPr>
            <a:r>
              <a:rPr lang="en-US" sz="2000" dirty="0">
                <a:solidFill>
                  <a:srgbClr val="494949"/>
                </a:solidFill>
              </a:rPr>
              <a:t>Is the site safely accessible by guests (year-round)?	</a:t>
            </a:r>
          </a:p>
          <a:p>
            <a:pPr marL="342900" indent="-342900" algn="l">
              <a:buFont typeface="Wingdings" panose="05000000000000000000" pitchFamily="2" charset="2"/>
              <a:buChar char="q"/>
            </a:pPr>
            <a:r>
              <a:rPr lang="en-US" sz="2000" dirty="0">
                <a:solidFill>
                  <a:srgbClr val="494949"/>
                </a:solidFill>
              </a:rPr>
              <a:t>Are utilities (water, power, broadband) available or viable to install?	Is the terrain suitable for your build (stable, flood-free, minimal clearance)?	</a:t>
            </a:r>
          </a:p>
          <a:p>
            <a:pPr marL="342900" indent="-342900" algn="l">
              <a:buFont typeface="Wingdings" panose="05000000000000000000" pitchFamily="2" charset="2"/>
              <a:buChar char="q"/>
            </a:pPr>
            <a:r>
              <a:rPr lang="en-US" sz="2000" dirty="0">
                <a:solidFill>
                  <a:srgbClr val="494949"/>
                </a:solidFill>
              </a:rPr>
              <a:t>Are there natural features that enhance guest experience (views, trees, trails)?	</a:t>
            </a:r>
          </a:p>
          <a:p>
            <a:pPr marL="342900" indent="-342900" algn="l">
              <a:buFont typeface="Wingdings" panose="05000000000000000000" pitchFamily="2" charset="2"/>
              <a:buChar char="q"/>
            </a:pPr>
            <a:r>
              <a:rPr lang="en-US" sz="2000" dirty="0">
                <a:solidFill>
                  <a:srgbClr val="494949"/>
                </a:solidFill>
              </a:rPr>
              <a:t>Can you install septic or eco-toilets with permission?	</a:t>
            </a:r>
          </a:p>
          <a:p>
            <a:pPr marL="342900" indent="-342900" algn="l">
              <a:buFont typeface="Wingdings" panose="05000000000000000000" pitchFamily="2" charset="2"/>
              <a:buChar char="q"/>
            </a:pPr>
            <a:r>
              <a:rPr lang="en-US" sz="2000" dirty="0">
                <a:solidFill>
                  <a:srgbClr val="494949"/>
                </a:solidFill>
              </a:rPr>
              <a:t>Have you assessed the ecological impact or conducted an Environmental Impact Assessment (EIA) if needed?	</a:t>
            </a:r>
          </a:p>
          <a:p>
            <a:pPr marL="342900" indent="-342900" algn="l">
              <a:buFont typeface="Wingdings" panose="05000000000000000000" pitchFamily="2" charset="2"/>
              <a:buChar char="q"/>
            </a:pPr>
            <a:r>
              <a:rPr lang="en-US" sz="2000" dirty="0">
                <a:solidFill>
                  <a:srgbClr val="494949"/>
                </a:solidFill>
              </a:rPr>
              <a:t>Will the local community benefit from or support your project?	</a:t>
            </a:r>
          </a:p>
          <a:p>
            <a:pPr marL="342900" indent="-342900" algn="l">
              <a:buFont typeface="Wingdings" panose="05000000000000000000" pitchFamily="2" charset="2"/>
              <a:buChar char="q"/>
            </a:pPr>
            <a:r>
              <a:rPr lang="en-US" sz="2000" dirty="0">
                <a:solidFill>
                  <a:srgbClr val="494949"/>
                </a:solidFill>
              </a:rPr>
              <a:t>Have you researched your insurance and legal obligations for the land?</a:t>
            </a:r>
          </a:p>
        </p:txBody>
      </p:sp>
      <p:pic>
        <p:nvPicPr>
          <p:cNvPr id="4" name="Graphic 3" descr="Clipboard Checked with solid fill">
            <a:extLst>
              <a:ext uri="{FF2B5EF4-FFF2-40B4-BE49-F238E27FC236}">
                <a16:creationId xmlns:a16="http://schemas.microsoft.com/office/drawing/2014/main" id="{CE5B5A34-68C4-7217-C753-CD6D6AE870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179017"/>
            <a:ext cx="914400" cy="914400"/>
          </a:xfrm>
          <a:prstGeom prst="rect">
            <a:avLst/>
          </a:prstGeom>
        </p:spPr>
      </p:pic>
    </p:spTree>
    <p:extLst>
      <p:ext uri="{BB962C8B-B14F-4D97-AF65-F5344CB8AC3E}">
        <p14:creationId xmlns:p14="http://schemas.microsoft.com/office/powerpoint/2010/main" val="3834094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E8EC0-1345-2B2E-06A1-DA9F8355B32A}"/>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116431B2-FF90-5336-0904-AAD54022D80B}"/>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ACE9E0CE-6DF7-F9E9-4584-A9497CC13B54}"/>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b="0" dirty="0">
                <a:solidFill>
                  <a:schemeClr val="bg1"/>
                </a:solidFill>
              </a:rPr>
              <a:t>Planning, Zoning &amp; Commercial Site Selection</a:t>
            </a:r>
          </a:p>
        </p:txBody>
      </p:sp>
      <p:sp>
        <p:nvSpPr>
          <p:cNvPr id="8" name="Text Placeholder 1">
            <a:extLst>
              <a:ext uri="{FF2B5EF4-FFF2-40B4-BE49-F238E27FC236}">
                <a16:creationId xmlns:a16="http://schemas.microsoft.com/office/drawing/2014/main" id="{5345AFF0-F68E-5476-1D82-8BF6F42F676A}"/>
              </a:ext>
            </a:extLst>
          </p:cNvPr>
          <p:cNvSpPr txBox="1">
            <a:spLocks/>
          </p:cNvSpPr>
          <p:nvPr/>
        </p:nvSpPr>
        <p:spPr>
          <a:xfrm>
            <a:off x="849241" y="1775468"/>
            <a:ext cx="1069657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E" sz="2200" b="1" dirty="0">
                <a:solidFill>
                  <a:srgbClr val="494949"/>
                </a:solidFill>
              </a:rPr>
              <a:t>Exercise:</a:t>
            </a:r>
            <a:r>
              <a:rPr lang="en-IE" sz="2200" dirty="0">
                <a:solidFill>
                  <a:srgbClr val="494949"/>
                </a:solidFill>
              </a:rPr>
              <a:t> Identify 3 real plots of land (from property websites or local listings) and analyse them using zoning, planning, and infrastructure costs.</a:t>
            </a:r>
          </a:p>
          <a:p>
            <a:pPr algn="l"/>
            <a:r>
              <a:rPr lang="en-IE" sz="2200" b="1" dirty="0">
                <a:solidFill>
                  <a:srgbClr val="494949"/>
                </a:solidFill>
              </a:rPr>
              <a:t>Real Example:</a:t>
            </a:r>
            <a:r>
              <a:rPr lang="en-IE" sz="2200" dirty="0">
                <a:solidFill>
                  <a:srgbClr val="494949"/>
                </a:solidFill>
              </a:rPr>
              <a:t> In Slovenia, </a:t>
            </a:r>
            <a:r>
              <a:rPr lang="en-IE" sz="2200" i="1" dirty="0">
                <a:solidFill>
                  <a:srgbClr val="494949"/>
                </a:solidFill>
              </a:rPr>
              <a:t>Herbal Glamping </a:t>
            </a:r>
            <a:r>
              <a:rPr lang="en-IE" sz="2200" i="1" dirty="0" err="1">
                <a:solidFill>
                  <a:srgbClr val="494949"/>
                </a:solidFill>
              </a:rPr>
              <a:t>Ljubno</a:t>
            </a:r>
            <a:r>
              <a:rPr lang="en-IE" sz="2200" dirty="0">
                <a:solidFill>
                  <a:srgbClr val="494949"/>
                </a:solidFill>
              </a:rPr>
              <a:t> worked with the local municipality to secure land that already had utility access and avoided Natura 2000 restrictions, reducing planning delays.</a:t>
            </a:r>
          </a:p>
          <a:p>
            <a:pPr algn="l"/>
            <a:r>
              <a:rPr lang="en-IE" sz="2200" b="1" dirty="0">
                <a:solidFill>
                  <a:srgbClr val="494949"/>
                </a:solidFill>
              </a:rPr>
              <a:t>Financial Tip:</a:t>
            </a:r>
            <a:r>
              <a:rPr lang="en-IE" sz="2200" dirty="0">
                <a:solidFill>
                  <a:srgbClr val="494949"/>
                </a:solidFill>
              </a:rPr>
              <a:t> Expect €5,000–€15,000 in costs for planning permissions, environmental impact assessments (EIA), and legal consultation. </a:t>
            </a:r>
            <a:r>
              <a:rPr lang="en-IE" sz="2200" dirty="0" err="1">
                <a:solidFill>
                  <a:srgbClr val="494949"/>
                </a:solidFill>
              </a:rPr>
              <a:t>Examplebelow</a:t>
            </a:r>
            <a:endParaRPr lang="en-IE" sz="2200" dirty="0">
              <a:solidFill>
                <a:srgbClr val="494949"/>
              </a:solidFill>
            </a:endParaRPr>
          </a:p>
          <a:p>
            <a:pPr algn="l"/>
            <a:r>
              <a:rPr lang="en-IE" sz="2200" b="1" dirty="0">
                <a:solidFill>
                  <a:srgbClr val="494949"/>
                </a:solidFill>
              </a:rPr>
              <a:t>Useful Links: </a:t>
            </a:r>
            <a:r>
              <a:rPr lang="en-IE" sz="2200" dirty="0" err="1">
                <a:solidFill>
                  <a:srgbClr val="494949"/>
                </a:solidFill>
                <a:hlinkClick r:id="rId2">
                  <a:extLst>
                    <a:ext uri="{A12FA001-AC4F-418D-AE19-62706E023703}">
                      <ahyp:hlinkClr xmlns:ahyp="http://schemas.microsoft.com/office/drawing/2018/hyperlinkcolor" val="tx"/>
                    </a:ext>
                  </a:extLst>
                </a:hlinkClick>
              </a:rPr>
              <a:t>MyPlan</a:t>
            </a:r>
            <a:r>
              <a:rPr lang="en-IE" sz="2200" dirty="0">
                <a:solidFill>
                  <a:srgbClr val="494949"/>
                </a:solidFill>
                <a:hlinkClick r:id="rId2">
                  <a:extLst>
                    <a:ext uri="{A12FA001-AC4F-418D-AE19-62706E023703}">
                      <ahyp:hlinkClr xmlns:ahyp="http://schemas.microsoft.com/office/drawing/2018/hyperlinkcolor" val="tx"/>
                    </a:ext>
                  </a:extLst>
                </a:hlinkClick>
              </a:rPr>
              <a:t> Ireland</a:t>
            </a:r>
            <a:r>
              <a:rPr lang="en-IE" sz="2200" dirty="0">
                <a:solidFill>
                  <a:srgbClr val="494949"/>
                </a:solidFill>
              </a:rPr>
              <a:t> ] </a:t>
            </a:r>
            <a:r>
              <a:rPr lang="en-IE" sz="2200" dirty="0">
                <a:solidFill>
                  <a:srgbClr val="494949"/>
                </a:solidFill>
                <a:hlinkClick r:id="rId3">
                  <a:extLst>
                    <a:ext uri="{A12FA001-AC4F-418D-AE19-62706E023703}">
                      <ahyp:hlinkClr xmlns:ahyp="http://schemas.microsoft.com/office/drawing/2018/hyperlinkcolor" val="tx"/>
                    </a:ext>
                  </a:extLst>
                </a:hlinkClick>
              </a:rPr>
              <a:t>Slovenia Spatial Planning</a:t>
            </a:r>
            <a:r>
              <a:rPr lang="en-IE" sz="2200" dirty="0">
                <a:solidFill>
                  <a:srgbClr val="494949"/>
                </a:solidFill>
              </a:rPr>
              <a:t> ] EIA Process Slovenia – ARSO</a:t>
            </a:r>
          </a:p>
          <a:p>
            <a:pPr marL="342900" indent="-342900" algn="l">
              <a:buFont typeface="Wingdings" panose="05000000000000000000" pitchFamily="2" charset="2"/>
              <a:buChar char="q"/>
            </a:pPr>
            <a:endParaRPr lang="en-US" sz="2200" dirty="0">
              <a:solidFill>
                <a:srgbClr val="494949"/>
              </a:solidFill>
            </a:endParaRPr>
          </a:p>
          <a:p>
            <a:pPr algn="l"/>
            <a:endParaRPr lang="en-US" sz="2200" dirty="0">
              <a:solidFill>
                <a:srgbClr val="494949"/>
              </a:solidFill>
            </a:endParaRPr>
          </a:p>
        </p:txBody>
      </p:sp>
      <p:pic>
        <p:nvPicPr>
          <p:cNvPr id="10" name="Graphic 9" descr="Signature with solid fill">
            <a:extLst>
              <a:ext uri="{FF2B5EF4-FFF2-40B4-BE49-F238E27FC236}">
                <a16:creationId xmlns:a16="http://schemas.microsoft.com/office/drawing/2014/main" id="{F5453D7A-EC8D-D775-4E35-332DB37308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36167"/>
            <a:ext cx="914400" cy="914400"/>
          </a:xfrm>
          <a:prstGeom prst="rect">
            <a:avLst/>
          </a:prstGeom>
        </p:spPr>
      </p:pic>
      <p:graphicFrame>
        <p:nvGraphicFramePr>
          <p:cNvPr id="2" name="Table 1">
            <a:extLst>
              <a:ext uri="{FF2B5EF4-FFF2-40B4-BE49-F238E27FC236}">
                <a16:creationId xmlns:a16="http://schemas.microsoft.com/office/drawing/2014/main" id="{DCFE6F55-C3D9-1FFB-5DCE-570E51D0F289}"/>
              </a:ext>
            </a:extLst>
          </p:cNvPr>
          <p:cNvGraphicFramePr>
            <a:graphicFrameLocks noGrp="1"/>
          </p:cNvGraphicFramePr>
          <p:nvPr>
            <p:extLst>
              <p:ext uri="{D42A27DB-BD31-4B8C-83A1-F6EECF244321}">
                <p14:modId xmlns:p14="http://schemas.microsoft.com/office/powerpoint/2010/main" val="2926297862"/>
              </p:ext>
            </p:extLst>
          </p:nvPr>
        </p:nvGraphicFramePr>
        <p:xfrm>
          <a:off x="344526" y="4194958"/>
          <a:ext cx="11502948" cy="2629664"/>
        </p:xfrm>
        <a:graphic>
          <a:graphicData uri="http://schemas.openxmlformats.org/drawingml/2006/table">
            <a:tbl>
              <a:tblPr/>
              <a:tblGrid>
                <a:gridCol w="1208049">
                  <a:extLst>
                    <a:ext uri="{9D8B030D-6E8A-4147-A177-3AD203B41FA5}">
                      <a16:colId xmlns:a16="http://schemas.microsoft.com/office/drawing/2014/main" val="377391700"/>
                    </a:ext>
                  </a:extLst>
                </a:gridCol>
                <a:gridCol w="2286000">
                  <a:extLst>
                    <a:ext uri="{9D8B030D-6E8A-4147-A177-3AD203B41FA5}">
                      <a16:colId xmlns:a16="http://schemas.microsoft.com/office/drawing/2014/main" val="2884507378"/>
                    </a:ext>
                  </a:extLst>
                </a:gridCol>
                <a:gridCol w="1704975">
                  <a:extLst>
                    <a:ext uri="{9D8B030D-6E8A-4147-A177-3AD203B41FA5}">
                      <a16:colId xmlns:a16="http://schemas.microsoft.com/office/drawing/2014/main" val="352796901"/>
                    </a:ext>
                  </a:extLst>
                </a:gridCol>
                <a:gridCol w="2266950">
                  <a:extLst>
                    <a:ext uri="{9D8B030D-6E8A-4147-A177-3AD203B41FA5}">
                      <a16:colId xmlns:a16="http://schemas.microsoft.com/office/drawing/2014/main" val="3356090613"/>
                    </a:ext>
                  </a:extLst>
                </a:gridCol>
                <a:gridCol w="1885950">
                  <a:extLst>
                    <a:ext uri="{9D8B030D-6E8A-4147-A177-3AD203B41FA5}">
                      <a16:colId xmlns:a16="http://schemas.microsoft.com/office/drawing/2014/main" val="941650886"/>
                    </a:ext>
                  </a:extLst>
                </a:gridCol>
                <a:gridCol w="2151024">
                  <a:extLst>
                    <a:ext uri="{9D8B030D-6E8A-4147-A177-3AD203B41FA5}">
                      <a16:colId xmlns:a16="http://schemas.microsoft.com/office/drawing/2014/main" val="2704711080"/>
                    </a:ext>
                  </a:extLst>
                </a:gridCol>
              </a:tblGrid>
              <a:tr h="478169">
                <a:tc>
                  <a:txBody>
                    <a:bodyPr/>
                    <a:lstStyle/>
                    <a:p>
                      <a:pPr algn="ctr"/>
                      <a:r>
                        <a:rPr lang="en-IE" sz="2000" b="1" dirty="0">
                          <a:solidFill>
                            <a:schemeClr val="bg1"/>
                          </a:solidFill>
                        </a:rPr>
                        <a:t>Site Option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Zoned For Tourism?”</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Utilities Nearby?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Planning Risks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Est. Planning Cost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Notes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extLst>
                  <a:ext uri="{0D108BD9-81ED-4DB2-BD59-A6C34878D82A}">
                    <a16:rowId xmlns:a16="http://schemas.microsoft.com/office/drawing/2014/main" val="612961301"/>
                  </a:ext>
                </a:extLst>
              </a:tr>
              <a:tr h="478169">
                <a:tc>
                  <a:txBody>
                    <a:bodyPr/>
                    <a:lstStyle/>
                    <a:p>
                      <a:r>
                        <a:rPr lang="en-US" sz="2000" dirty="0">
                          <a:solidFill>
                            <a:srgbClr val="494949"/>
                          </a:solidFill>
                        </a:rPr>
                        <a:t>Site A</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No</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500m from site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High (Natura 2000)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€12,000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May need change of use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263856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Site B</a:t>
                      </a:r>
                    </a:p>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Yes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On-site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Low</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€6,000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Ideal for phased growth</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35682"/>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Site C</a:t>
                      </a:r>
                    </a:p>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Limited (agricultural)</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Nearby mains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Medium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€8,000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Good location, legal review</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010233"/>
                  </a:ext>
                </a:extLst>
              </a:tr>
            </a:tbl>
          </a:graphicData>
        </a:graphic>
      </p:graphicFrame>
    </p:spTree>
    <p:extLst>
      <p:ext uri="{BB962C8B-B14F-4D97-AF65-F5344CB8AC3E}">
        <p14:creationId xmlns:p14="http://schemas.microsoft.com/office/powerpoint/2010/main" val="37715178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5F87B-0855-DEA8-1E40-7C7DDDEF8ADD}"/>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DFC4511B-D127-CC46-67A5-F01C8C53379B}"/>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510A965B-E255-B63D-D902-7544233F0976}"/>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b="0" dirty="0">
                <a:solidFill>
                  <a:schemeClr val="bg1"/>
                </a:solidFill>
              </a:rPr>
              <a:t>Factoring in Hidden Expenses (Utilities, Access, Fees)</a:t>
            </a:r>
          </a:p>
        </p:txBody>
      </p:sp>
      <p:sp>
        <p:nvSpPr>
          <p:cNvPr id="8" name="Text Placeholder 1">
            <a:extLst>
              <a:ext uri="{FF2B5EF4-FFF2-40B4-BE49-F238E27FC236}">
                <a16:creationId xmlns:a16="http://schemas.microsoft.com/office/drawing/2014/main" id="{548FECB7-7513-E246-1FB5-55E81BDB8F5B}"/>
              </a:ext>
            </a:extLst>
          </p:cNvPr>
          <p:cNvSpPr txBox="1">
            <a:spLocks/>
          </p:cNvSpPr>
          <p:nvPr/>
        </p:nvSpPr>
        <p:spPr>
          <a:xfrm>
            <a:off x="849241" y="2956568"/>
            <a:ext cx="1069657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IE" sz="2000" b="1" dirty="0">
                <a:solidFill>
                  <a:srgbClr val="494949"/>
                </a:solidFill>
              </a:rPr>
              <a:t>Exercise:</a:t>
            </a:r>
            <a:r>
              <a:rPr lang="en-IE" sz="2000" dirty="0">
                <a:solidFill>
                  <a:srgbClr val="494949"/>
                </a:solidFill>
              </a:rPr>
              <a:t> Build a hidden-cost forecast including infrastructure, energy systems, waste disposal, consultant fees, and tax obligations.</a:t>
            </a:r>
          </a:p>
          <a:p>
            <a:pPr algn="l"/>
            <a:r>
              <a:rPr lang="en-IE" sz="2000" b="1" dirty="0">
                <a:solidFill>
                  <a:srgbClr val="494949"/>
                </a:solidFill>
              </a:rPr>
              <a:t>Real Example:</a:t>
            </a:r>
            <a:r>
              <a:rPr lang="en-IE" sz="2000" dirty="0">
                <a:solidFill>
                  <a:srgbClr val="494949"/>
                </a:solidFill>
              </a:rPr>
              <a:t> In the Netherlands, small-scale site </a:t>
            </a:r>
            <a:r>
              <a:rPr lang="en-IE" sz="2000" i="1" dirty="0">
                <a:solidFill>
                  <a:srgbClr val="494949"/>
                </a:solidFill>
              </a:rPr>
              <a:t>Soof Retreats</a:t>
            </a:r>
            <a:r>
              <a:rPr lang="en-IE" sz="2000" dirty="0">
                <a:solidFill>
                  <a:srgbClr val="494949"/>
                </a:solidFill>
              </a:rPr>
              <a:t> spent over €100,000 on underground utility work and off-grid sanitation for a 5-unit setup due to strict environmental compliance.</a:t>
            </a:r>
          </a:p>
          <a:p>
            <a:pPr algn="l"/>
            <a:r>
              <a:rPr lang="en-IE" sz="2000" b="1" dirty="0">
                <a:solidFill>
                  <a:srgbClr val="494949"/>
                </a:solidFill>
              </a:rPr>
              <a:t>Costing Tip:</a:t>
            </a:r>
            <a:endParaRPr lang="en-IE" sz="2000" dirty="0">
              <a:solidFill>
                <a:srgbClr val="494949"/>
              </a:solidFill>
            </a:endParaRPr>
          </a:p>
          <a:p>
            <a:pPr algn="l"/>
            <a:r>
              <a:rPr lang="en-IE" sz="2000" dirty="0">
                <a:solidFill>
                  <a:srgbClr val="494949"/>
                </a:solidFill>
              </a:rPr>
              <a:t>Septic system: €7,000–€15,000</a:t>
            </a:r>
          </a:p>
          <a:p>
            <a:pPr algn="l"/>
            <a:r>
              <a:rPr lang="en-IE" sz="2000" dirty="0">
                <a:solidFill>
                  <a:srgbClr val="494949"/>
                </a:solidFill>
              </a:rPr>
              <a:t>Access road: €10,000–€40,000 (depending on terrain)</a:t>
            </a:r>
          </a:p>
          <a:p>
            <a:pPr algn="l"/>
            <a:r>
              <a:rPr lang="en-IE" sz="2000" dirty="0">
                <a:solidFill>
                  <a:srgbClr val="494949"/>
                </a:solidFill>
              </a:rPr>
              <a:t>Consultant/legal: €2,000–€5,000</a:t>
            </a:r>
          </a:p>
          <a:p>
            <a:pPr algn="l"/>
            <a:r>
              <a:rPr lang="en-IE" sz="2000" dirty="0">
                <a:solidFill>
                  <a:srgbClr val="494949"/>
                </a:solidFill>
              </a:rPr>
              <a:t>EIA/Permits: €2,000–€10,000</a:t>
            </a:r>
          </a:p>
          <a:p>
            <a:pPr algn="l"/>
            <a:r>
              <a:rPr lang="en-IE" sz="2000" dirty="0">
                <a:solidFill>
                  <a:srgbClr val="494949"/>
                </a:solidFill>
              </a:rPr>
              <a:t>VAT on setup costs (where applicable): 20–25%</a:t>
            </a:r>
          </a:p>
          <a:p>
            <a:pPr algn="l"/>
            <a:r>
              <a:rPr lang="en-IE" sz="2000" b="1" dirty="0">
                <a:solidFill>
                  <a:srgbClr val="494949"/>
                </a:solidFill>
              </a:rPr>
              <a:t>Note: Sample Template in next slide</a:t>
            </a:r>
          </a:p>
          <a:p>
            <a:pPr marL="342900" indent="-342900" algn="l">
              <a:buFont typeface="Wingdings" panose="05000000000000000000" pitchFamily="2" charset="2"/>
              <a:buChar char="q"/>
            </a:pPr>
            <a:endParaRPr lang="en-US" sz="2000" dirty="0">
              <a:solidFill>
                <a:srgbClr val="494949"/>
              </a:solidFill>
            </a:endParaRPr>
          </a:p>
          <a:p>
            <a:pPr algn="l"/>
            <a:endParaRPr lang="en-US" sz="2000" dirty="0">
              <a:solidFill>
                <a:srgbClr val="494949"/>
              </a:solidFill>
            </a:endParaRPr>
          </a:p>
        </p:txBody>
      </p:sp>
      <p:pic>
        <p:nvPicPr>
          <p:cNvPr id="10" name="Graphic 9" descr="Signature with solid fill">
            <a:extLst>
              <a:ext uri="{FF2B5EF4-FFF2-40B4-BE49-F238E27FC236}">
                <a16:creationId xmlns:a16="http://schemas.microsoft.com/office/drawing/2014/main" id="{8B1584AE-FAF2-CF92-6E7E-E3F0169725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spTree>
    <p:extLst>
      <p:ext uri="{BB962C8B-B14F-4D97-AF65-F5344CB8AC3E}">
        <p14:creationId xmlns:p14="http://schemas.microsoft.com/office/powerpoint/2010/main" val="23658194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56E6A-D964-0B31-8CD6-8682FC9AABFA}"/>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10C7C4A0-2073-97BC-F454-916D1A808118}"/>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9675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5">
            <a:extLst>
              <a:ext uri="{FF2B5EF4-FFF2-40B4-BE49-F238E27FC236}">
                <a16:creationId xmlns:a16="http://schemas.microsoft.com/office/drawing/2014/main" id="{80E13B4D-388C-2331-E4B1-B94D156A71C4}"/>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b="0" dirty="0">
                <a:solidFill>
                  <a:schemeClr val="bg1"/>
                </a:solidFill>
              </a:rPr>
              <a:t>Factoring in Hidden Expenses (Utilities, Access, Fees)</a:t>
            </a:r>
          </a:p>
        </p:txBody>
      </p:sp>
      <p:pic>
        <p:nvPicPr>
          <p:cNvPr id="10" name="Graphic 9" descr="Signature with solid fill">
            <a:extLst>
              <a:ext uri="{FF2B5EF4-FFF2-40B4-BE49-F238E27FC236}">
                <a16:creationId xmlns:a16="http://schemas.microsoft.com/office/drawing/2014/main" id="{C270A9B0-A24A-9FBA-356C-C1109545E0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graphicFrame>
        <p:nvGraphicFramePr>
          <p:cNvPr id="2" name="Table 1">
            <a:extLst>
              <a:ext uri="{FF2B5EF4-FFF2-40B4-BE49-F238E27FC236}">
                <a16:creationId xmlns:a16="http://schemas.microsoft.com/office/drawing/2014/main" id="{429B90B5-65D6-8742-718E-56C84C0EC50C}"/>
              </a:ext>
            </a:extLst>
          </p:cNvPr>
          <p:cNvGraphicFramePr>
            <a:graphicFrameLocks noGrp="1"/>
          </p:cNvGraphicFramePr>
          <p:nvPr>
            <p:extLst>
              <p:ext uri="{D42A27DB-BD31-4B8C-83A1-F6EECF244321}">
                <p14:modId xmlns:p14="http://schemas.microsoft.com/office/powerpoint/2010/main" val="662079390"/>
              </p:ext>
            </p:extLst>
          </p:nvPr>
        </p:nvGraphicFramePr>
        <p:xfrm>
          <a:off x="344526" y="1727983"/>
          <a:ext cx="11201290" cy="3048261"/>
        </p:xfrm>
        <a:graphic>
          <a:graphicData uri="http://schemas.openxmlformats.org/drawingml/2006/table">
            <a:tbl>
              <a:tblPr/>
              <a:tblGrid>
                <a:gridCol w="2602740">
                  <a:extLst>
                    <a:ext uri="{9D8B030D-6E8A-4147-A177-3AD203B41FA5}">
                      <a16:colId xmlns:a16="http://schemas.microsoft.com/office/drawing/2014/main" val="377391700"/>
                    </a:ext>
                  </a:extLst>
                </a:gridCol>
                <a:gridCol w="4825134">
                  <a:extLst>
                    <a:ext uri="{9D8B030D-6E8A-4147-A177-3AD203B41FA5}">
                      <a16:colId xmlns:a16="http://schemas.microsoft.com/office/drawing/2014/main" val="2884507378"/>
                    </a:ext>
                  </a:extLst>
                </a:gridCol>
                <a:gridCol w="3773416">
                  <a:extLst>
                    <a:ext uri="{9D8B030D-6E8A-4147-A177-3AD203B41FA5}">
                      <a16:colId xmlns:a16="http://schemas.microsoft.com/office/drawing/2014/main" val="352796901"/>
                    </a:ext>
                  </a:extLst>
                </a:gridCol>
              </a:tblGrid>
              <a:tr h="478169">
                <a:tc>
                  <a:txBody>
                    <a:bodyPr/>
                    <a:lstStyle/>
                    <a:p>
                      <a:pPr algn="ctr"/>
                      <a:r>
                        <a:rPr lang="en-IE" sz="2000" b="1" dirty="0">
                          <a:solidFill>
                            <a:schemeClr val="bg1"/>
                          </a:solidFill>
                        </a:rPr>
                        <a:t>Cost Item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Estimate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Notes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extLst>
                  <a:ext uri="{0D108BD9-81ED-4DB2-BD59-A6C34878D82A}">
                    <a16:rowId xmlns:a16="http://schemas.microsoft.com/office/drawing/2014/main" val="61296130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Septic System</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€9,000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5-unit eco site </a:t>
                      </a:r>
                      <a:endParaRPr lang="en-IE" sz="2000" dirty="0">
                        <a:solidFill>
                          <a:srgbClr val="494949"/>
                        </a:solidFill>
                      </a:endParaRPr>
                    </a:p>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172109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Road Grading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€18,000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250m gravel track, rural slope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35682"/>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Planning Consultant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€3,000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Includes application and drawings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010233"/>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Environmental Audit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€4,000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Required in Natura 2000 zones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7093068"/>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VAT (Est. 23%)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€25,000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On all setup invoices </a:t>
                      </a:r>
                      <a:endParaRPr lang="en-IE"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4318470"/>
                  </a:ext>
                </a:extLst>
              </a:tr>
            </a:tbl>
          </a:graphicData>
        </a:graphic>
      </p:graphicFrame>
    </p:spTree>
    <p:extLst>
      <p:ext uri="{BB962C8B-B14F-4D97-AF65-F5344CB8AC3E}">
        <p14:creationId xmlns:p14="http://schemas.microsoft.com/office/powerpoint/2010/main" val="583919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DF81E-8F98-5F3D-D7CE-BB57A2FE6C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AB327C-48F4-FC79-C804-70929B92DD89}"/>
              </a:ext>
            </a:extLst>
          </p:cNvPr>
          <p:cNvSpPr>
            <a:spLocks noGrp="1"/>
          </p:cNvSpPr>
          <p:nvPr>
            <p:ph type="body" sz="quarter" idx="16"/>
          </p:nvPr>
        </p:nvSpPr>
        <p:spPr>
          <a:xfrm>
            <a:off x="573015" y="1641182"/>
            <a:ext cx="9342509" cy="3066422"/>
          </a:xfrm>
        </p:spPr>
        <p:txBody>
          <a:bodyPr>
            <a:noAutofit/>
          </a:bodyPr>
          <a:lstStyle/>
          <a:p>
            <a:pPr marL="457200" indent="-457200">
              <a:spcAft>
                <a:spcPts val="600"/>
              </a:spcAft>
              <a:buFont typeface="+mj-lt"/>
              <a:buAutoNum type="arabicPeriod" startAt="8"/>
            </a:pPr>
            <a:r>
              <a:rPr lang="en-US" sz="2400" b="1" dirty="0">
                <a:solidFill>
                  <a:srgbClr val="494949"/>
                </a:solidFill>
              </a:rPr>
              <a:t>Think Green, Spend Wisely: Eco &amp; Compliance Costs: </a:t>
            </a:r>
            <a:r>
              <a:rPr lang="en-US" sz="2400" dirty="0">
                <a:solidFill>
                  <a:srgbClr val="494949"/>
                </a:solidFill>
              </a:rPr>
              <a:t>Strike a balance between sustainability and financial feasibility, considering funding potential. Focus on green, sustainable investments that reduce long-term costs, add guest value, and open doors to grants or eco-financing. </a:t>
            </a:r>
          </a:p>
          <a:p>
            <a:pPr marL="457200" indent="-457200">
              <a:spcAft>
                <a:spcPts val="600"/>
              </a:spcAft>
              <a:buFont typeface="+mj-lt"/>
              <a:buAutoNum type="arabicPeriod" startAt="8"/>
            </a:pPr>
            <a:r>
              <a:rPr lang="en-US" sz="2400" b="1" dirty="0">
                <a:solidFill>
                  <a:srgbClr val="494949"/>
                </a:solidFill>
              </a:rPr>
              <a:t>Stand Out &amp; Ensure Viability: The WOW Factor: </a:t>
            </a:r>
            <a:r>
              <a:rPr lang="en-US" sz="2400" dirty="0">
                <a:solidFill>
                  <a:srgbClr val="494949"/>
                </a:solidFill>
              </a:rPr>
              <a:t>Invest in memorable features that justify higher rates and marketing ROI. The goal is to make your accommodation memorable and marketable. </a:t>
            </a:r>
          </a:p>
          <a:p>
            <a:pPr marL="457200" indent="-457200">
              <a:spcAft>
                <a:spcPts val="600"/>
              </a:spcAft>
              <a:buFont typeface="+mj-lt"/>
              <a:buAutoNum type="arabicPeriod" startAt="8"/>
            </a:pPr>
            <a:r>
              <a:rPr lang="en-US" sz="2400" b="1" dirty="0">
                <a:solidFill>
                  <a:srgbClr val="494949"/>
                </a:solidFill>
              </a:rPr>
              <a:t>Resources: </a:t>
            </a:r>
            <a:r>
              <a:rPr lang="en-US" sz="2400" dirty="0">
                <a:solidFill>
                  <a:srgbClr val="494949"/>
                </a:solidFill>
              </a:rPr>
              <a:t>To put your knowledge into action, we’ve included a set of practical resources and hands-on exercises — from budgeting templates to zoning checklists and guest appeal planners — to help you make informed, cost-conscious decisions at every step of your start-up journey. </a:t>
            </a: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4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4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457200" indent="-457200">
              <a:spcAft>
                <a:spcPts val="600"/>
              </a:spcAft>
              <a:buFont typeface="+mj-lt"/>
              <a:buAutoNum type="arabicPeriod" startAt="8"/>
            </a:pPr>
            <a:endParaRPr lang="en-IE" sz="2200" dirty="0">
              <a:solidFill>
                <a:srgbClr val="494949"/>
              </a:solidFill>
            </a:endParaRPr>
          </a:p>
          <a:p>
            <a:pPr marL="457200" indent="-457200">
              <a:spcAft>
                <a:spcPts val="600"/>
              </a:spcAft>
              <a:buFont typeface="+mj-lt"/>
              <a:buAutoNum type="arabicPeriod" startAt="8"/>
            </a:pPr>
            <a:endParaRPr lang="en-US" sz="2200" dirty="0">
              <a:solidFill>
                <a:srgbClr val="494949"/>
              </a:solidFill>
            </a:endParaRPr>
          </a:p>
          <a:p>
            <a:pPr marL="342900" indent="-342900">
              <a:spcAft>
                <a:spcPts val="600"/>
              </a:spcAft>
              <a:buFont typeface="Wingdings" panose="05000000000000000000" pitchFamily="2" charset="2"/>
              <a:buChar char="v"/>
            </a:pPr>
            <a:endParaRPr lang="en-US" sz="2200" dirty="0">
              <a:solidFill>
                <a:srgbClr val="494949"/>
              </a:solidFill>
            </a:endParaRPr>
          </a:p>
        </p:txBody>
      </p:sp>
      <p:sp>
        <p:nvSpPr>
          <p:cNvPr id="7" name="Slide Number Placeholder 5">
            <a:extLst>
              <a:ext uri="{FF2B5EF4-FFF2-40B4-BE49-F238E27FC236}">
                <a16:creationId xmlns:a16="http://schemas.microsoft.com/office/drawing/2014/main" id="{EB5470BC-F3A6-8189-9017-AFC47CCECE7A}"/>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5</a:t>
            </a:fld>
            <a:endParaRPr lang="fr-CA" dirty="0"/>
          </a:p>
        </p:txBody>
      </p:sp>
      <p:sp>
        <p:nvSpPr>
          <p:cNvPr id="4" name="Freeform 28">
            <a:extLst>
              <a:ext uri="{FF2B5EF4-FFF2-40B4-BE49-F238E27FC236}">
                <a16:creationId xmlns:a16="http://schemas.microsoft.com/office/drawing/2014/main" id="{9326D821-175B-CFD3-3F7D-D900B7D7ABCE}"/>
              </a:ext>
            </a:extLst>
          </p:cNvPr>
          <p:cNvSpPr/>
          <p:nvPr/>
        </p:nvSpPr>
        <p:spPr>
          <a:xfrm>
            <a:off x="-15514" y="268990"/>
            <a:ext cx="8035564" cy="1331210"/>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6" name="Text Placeholder 23">
            <a:extLst>
              <a:ext uri="{FF2B5EF4-FFF2-40B4-BE49-F238E27FC236}">
                <a16:creationId xmlns:a16="http://schemas.microsoft.com/office/drawing/2014/main" id="{624FDE8E-EB3E-F304-8CCC-4515BC1E0E19}"/>
              </a:ext>
            </a:extLst>
          </p:cNvPr>
          <p:cNvSpPr txBox="1">
            <a:spLocks/>
          </p:cNvSpPr>
          <p:nvPr/>
        </p:nvSpPr>
        <p:spPr>
          <a:xfrm>
            <a:off x="277741" y="563376"/>
            <a:ext cx="7427984"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t>Module 6 (Part 34): </a:t>
            </a:r>
          </a:p>
          <a:p>
            <a:pPr>
              <a:lnSpc>
                <a:spcPct val="100000"/>
              </a:lnSpc>
              <a:spcBef>
                <a:spcPts val="0"/>
              </a:spcBef>
            </a:pPr>
            <a:r>
              <a:rPr lang="en-US" dirty="0"/>
              <a:t>Key Learning Areas</a:t>
            </a:r>
            <a:endParaRPr lang="en-US" sz="2800" dirty="0"/>
          </a:p>
        </p:txBody>
      </p:sp>
    </p:spTree>
    <p:extLst>
      <p:ext uri="{BB962C8B-B14F-4D97-AF65-F5344CB8AC3E}">
        <p14:creationId xmlns:p14="http://schemas.microsoft.com/office/powerpoint/2010/main" val="1295693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DD76-C610-747D-9B8E-17CC0595AEB5}"/>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6DFC997-CC47-9E57-0789-99088AC66CBC}"/>
              </a:ext>
            </a:extLst>
          </p:cNvPr>
          <p:cNvSpPr>
            <a:spLocks noGrp="1"/>
          </p:cNvSpPr>
          <p:nvPr>
            <p:ph type="body" sz="quarter" idx="4294967295"/>
          </p:nvPr>
        </p:nvSpPr>
        <p:spPr>
          <a:xfrm>
            <a:off x="8066939" y="5684254"/>
            <a:ext cx="3559050" cy="380803"/>
          </a:xfrm>
          <a:prstGeom prst="rect">
            <a:avLst/>
          </a:prstGeom>
        </p:spPr>
        <p:txBody>
          <a:bodyPr/>
          <a:lstStyle/>
          <a:p>
            <a:endParaRPr lang="en-US" dirty="0"/>
          </a:p>
        </p:txBody>
      </p:sp>
      <p:sp>
        <p:nvSpPr>
          <p:cNvPr id="3" name="Slide Number Placeholder 5">
            <a:extLst>
              <a:ext uri="{FF2B5EF4-FFF2-40B4-BE49-F238E27FC236}">
                <a16:creationId xmlns:a16="http://schemas.microsoft.com/office/drawing/2014/main" id="{F3B3F9C2-A10F-7543-FE19-826FD9910DB4}"/>
              </a:ext>
            </a:extLst>
          </p:cNvPr>
          <p:cNvSpPr>
            <a:spLocks noGrp="1"/>
          </p:cNvSpPr>
          <p:nvPr>
            <p:ph type="sldNum" sz="quarter" idx="4"/>
          </p:nvPr>
        </p:nvSpPr>
        <p:spPr>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50</a:t>
            </a:fld>
            <a:endParaRPr lang="fr-CA" dirty="0"/>
          </a:p>
        </p:txBody>
      </p:sp>
      <p:sp>
        <p:nvSpPr>
          <p:cNvPr id="4" name="Text Placeholder 3">
            <a:extLst>
              <a:ext uri="{FF2B5EF4-FFF2-40B4-BE49-F238E27FC236}">
                <a16:creationId xmlns:a16="http://schemas.microsoft.com/office/drawing/2014/main" id="{47A0BF1B-7580-1051-4C68-4CAA96828822}"/>
              </a:ext>
            </a:extLst>
          </p:cNvPr>
          <p:cNvSpPr>
            <a:spLocks noGrp="1"/>
          </p:cNvSpPr>
          <p:nvPr>
            <p:ph type="body" sz="quarter" idx="18"/>
          </p:nvPr>
        </p:nvSpPr>
        <p:spPr>
          <a:xfrm>
            <a:off x="370122" y="2005416"/>
            <a:ext cx="7292429" cy="3499183"/>
          </a:xfrm>
          <a:prstGeom prst="rect">
            <a:avLst/>
          </a:prstGeom>
        </p:spPr>
        <p:txBody>
          <a:bodyPr/>
          <a:lstStyle/>
          <a:p>
            <a:pPr marL="342900" indent="-342900">
              <a:spcAft>
                <a:spcPts val="600"/>
              </a:spcAft>
              <a:buFont typeface="Wingdings" panose="05000000000000000000" pitchFamily="2" charset="2"/>
              <a:buChar char="v"/>
            </a:pPr>
            <a:r>
              <a:rPr lang="en-US" sz="2000" b="1" dirty="0">
                <a:solidFill>
                  <a:srgbClr val="459597"/>
                </a:solidFill>
              </a:rPr>
              <a:t>Market Insights to Shape Financial Planning </a:t>
            </a:r>
          </a:p>
          <a:p>
            <a:pPr indent="0">
              <a:spcAft>
                <a:spcPts val="600"/>
              </a:spcAft>
            </a:pPr>
            <a:r>
              <a:rPr lang="en-US" sz="2000" dirty="0">
                <a:solidFill>
                  <a:srgbClr val="414141"/>
                </a:solidFill>
              </a:rPr>
              <a:t>Understand current eco-tourism trends and associated costs, green building practices, and circular economy models. </a:t>
            </a:r>
            <a:r>
              <a:rPr lang="en-US" sz="2000" b="1" dirty="0">
                <a:solidFill>
                  <a:srgbClr val="EC7C69"/>
                </a:solidFill>
              </a:rPr>
              <a:t>Example: </a:t>
            </a:r>
            <a:r>
              <a:rPr lang="en-US" sz="2000" dirty="0">
                <a:solidFill>
                  <a:srgbClr val="414141"/>
                </a:solidFill>
              </a:rPr>
              <a:t>If there is a rising cost in eco-certified materials or solar energy installation, learners can factor this into their budgeting templates.</a:t>
            </a:r>
          </a:p>
          <a:p>
            <a:pPr marL="342900" indent="-342900">
              <a:spcAft>
                <a:spcPts val="600"/>
              </a:spcAft>
              <a:buFont typeface="Wingdings" panose="05000000000000000000" pitchFamily="2" charset="2"/>
              <a:buChar char="v"/>
            </a:pPr>
            <a:r>
              <a:rPr lang="en-US" sz="2000" b="1" dirty="0">
                <a:solidFill>
                  <a:srgbClr val="459597"/>
                </a:solidFill>
              </a:rPr>
              <a:t>Spot Funding Opportunities and Trends</a:t>
            </a:r>
          </a:p>
          <a:p>
            <a:pPr indent="0">
              <a:spcAft>
                <a:spcPts val="600"/>
              </a:spcAft>
            </a:pPr>
            <a:r>
              <a:rPr lang="en-US" sz="2000" dirty="0">
                <a:solidFill>
                  <a:srgbClr val="414141"/>
                </a:solidFill>
              </a:rPr>
              <a:t>Discover ESG (Environmental, Social, Governance) -aligned funds, B Corp certifications, or green investment opportunities. </a:t>
            </a:r>
            <a:r>
              <a:rPr lang="en-US" sz="2000" b="1" dirty="0">
                <a:solidFill>
                  <a:srgbClr val="EC7C69"/>
                </a:solidFill>
              </a:rPr>
              <a:t>Tip: </a:t>
            </a:r>
            <a:r>
              <a:rPr lang="en-US" sz="2000" dirty="0">
                <a:solidFill>
                  <a:srgbClr val="414141"/>
                </a:solidFill>
              </a:rPr>
              <a:t>Search the “Finance” and “Circular Economy” sections for relevant articles about funding and sustainability strategy.</a:t>
            </a:r>
          </a:p>
          <a:p>
            <a:pPr marL="342900" indent="-342900">
              <a:spcAft>
                <a:spcPts val="600"/>
              </a:spcAft>
              <a:buFont typeface="Wingdings" panose="05000000000000000000" pitchFamily="2" charset="2"/>
              <a:buChar char="v"/>
            </a:pPr>
            <a:r>
              <a:rPr lang="en-US" sz="2000" b="1" dirty="0">
                <a:solidFill>
                  <a:srgbClr val="459597"/>
                </a:solidFill>
              </a:rPr>
              <a:t>Provides Useful Resources</a:t>
            </a:r>
            <a:endParaRPr lang="en-US" sz="2000" dirty="0">
              <a:solidFill>
                <a:srgbClr val="459597"/>
              </a:solidFill>
            </a:endParaRPr>
          </a:p>
          <a:p>
            <a:pPr indent="0">
              <a:spcAft>
                <a:spcPts val="600"/>
              </a:spcAft>
            </a:pPr>
            <a:r>
              <a:rPr lang="en-US" sz="2000" dirty="0">
                <a:solidFill>
                  <a:srgbClr val="414141"/>
                </a:solidFill>
              </a:rPr>
              <a:t>e.g., </a:t>
            </a:r>
            <a:r>
              <a:rPr lang="en-US" sz="2000" b="1" dirty="0">
                <a:solidFill>
                  <a:srgbClr val="414141"/>
                </a:solidFill>
              </a:rPr>
              <a:t>How to Measure and Mitigate the Costs and Financial Impacts of Climate Change. </a:t>
            </a:r>
            <a:r>
              <a:rPr lang="en-US" sz="2000" b="0" i="0" dirty="0">
                <a:solidFill>
                  <a:srgbClr val="414141"/>
                </a:solidFill>
                <a:effectLst/>
              </a:rPr>
              <a:t>Get expert insights, actionable tools and a clear framework to build climate resilience into your strategy.</a:t>
            </a:r>
            <a:endParaRPr lang="en-US" sz="2000" dirty="0">
              <a:solidFill>
                <a:srgbClr val="414141"/>
              </a:solidFill>
            </a:endParaRPr>
          </a:p>
        </p:txBody>
      </p:sp>
      <p:sp>
        <p:nvSpPr>
          <p:cNvPr id="5" name="Text Placeholder 4">
            <a:extLst>
              <a:ext uri="{FF2B5EF4-FFF2-40B4-BE49-F238E27FC236}">
                <a16:creationId xmlns:a16="http://schemas.microsoft.com/office/drawing/2014/main" id="{F71E7360-3F3E-B65D-49F2-80ABDA828E2A}"/>
              </a:ext>
            </a:extLst>
          </p:cNvPr>
          <p:cNvSpPr>
            <a:spLocks noGrp="1"/>
          </p:cNvSpPr>
          <p:nvPr>
            <p:ph type="body" sz="quarter" idx="16"/>
          </p:nvPr>
        </p:nvSpPr>
        <p:spPr>
          <a:xfrm>
            <a:off x="370122" y="229177"/>
            <a:ext cx="6802768" cy="803654"/>
          </a:xfrm>
          <a:prstGeom prst="rect">
            <a:avLst/>
          </a:prstGeom>
        </p:spPr>
        <p:txBody>
          <a:bodyPr/>
          <a:lstStyle/>
          <a:p>
            <a:r>
              <a:rPr lang="en-US" sz="2800" dirty="0">
                <a:solidFill>
                  <a:srgbClr val="EC7C69"/>
                </a:solidFill>
              </a:rPr>
              <a:t>Digital Tool: </a:t>
            </a:r>
            <a:r>
              <a:rPr lang="en-US" sz="2400" dirty="0" err="1">
                <a:solidFill>
                  <a:srgbClr val="414141"/>
                </a:solidFill>
              </a:rPr>
              <a:t>Greenbiz</a:t>
            </a:r>
            <a:r>
              <a:rPr lang="en-US" sz="2400" dirty="0">
                <a:solidFill>
                  <a:srgbClr val="414141"/>
                </a:solidFill>
              </a:rPr>
              <a:t> (now Trellis)</a:t>
            </a:r>
          </a:p>
          <a:p>
            <a:r>
              <a:rPr lang="en-US" sz="2000" b="0" dirty="0">
                <a:solidFill>
                  <a:srgbClr val="414141"/>
                </a:solidFill>
              </a:rPr>
              <a:t>Through peer networks that bond, events that galvanize, and industry-leading analysis, Trellis defines markets and advances opportunities at the intersection of business, technology and sustainability.</a:t>
            </a:r>
          </a:p>
        </p:txBody>
      </p:sp>
      <p:cxnSp>
        <p:nvCxnSpPr>
          <p:cNvPr id="2" name="Straight Connector 1">
            <a:extLst>
              <a:ext uri="{FF2B5EF4-FFF2-40B4-BE49-F238E27FC236}">
                <a16:creationId xmlns:a16="http://schemas.microsoft.com/office/drawing/2014/main" id="{B613E37A-EF3C-332D-FE6F-467B98A4C24E}"/>
              </a:ext>
            </a:extLst>
          </p:cNvPr>
          <p:cNvCxnSpPr>
            <a:cxnSpLocks/>
          </p:cNvCxnSpPr>
          <p:nvPr/>
        </p:nvCxnSpPr>
        <p:spPr>
          <a:xfrm>
            <a:off x="0" y="1932258"/>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5122" name="Picture 2" descr="Why GreenBiz is now Trellis | GreenBiz | Ellen Weinreb">
            <a:hlinkClick r:id="rId2"/>
            <a:extLst>
              <a:ext uri="{FF2B5EF4-FFF2-40B4-BE49-F238E27FC236}">
                <a16:creationId xmlns:a16="http://schemas.microsoft.com/office/drawing/2014/main" id="{8D2A087A-B7F1-DF44-071A-93609121E3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189" y="2260867"/>
            <a:ext cx="3559050" cy="18685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2"/>
            <a:extLst>
              <a:ext uri="{FF2B5EF4-FFF2-40B4-BE49-F238E27FC236}">
                <a16:creationId xmlns:a16="http://schemas.microsoft.com/office/drawing/2014/main" id="{61686DCE-B6E6-3C9C-ACBE-616041478C8B}"/>
              </a:ext>
            </a:extLst>
          </p:cNvPr>
          <p:cNvPicPr>
            <a:picLocks noChangeAspect="1"/>
          </p:cNvPicPr>
          <p:nvPr/>
        </p:nvPicPr>
        <p:blipFill>
          <a:blip r:embed="rId4"/>
          <a:srcRect r="3244" b="3386"/>
          <a:stretch/>
        </p:blipFill>
        <p:spPr>
          <a:xfrm>
            <a:off x="7667106" y="4222396"/>
            <a:ext cx="3963438" cy="2264130"/>
          </a:xfrm>
          <a:prstGeom prst="rect">
            <a:avLst/>
          </a:prstGeom>
        </p:spPr>
      </p:pic>
      <p:sp>
        <p:nvSpPr>
          <p:cNvPr id="22" name="TextBox 21">
            <a:extLst>
              <a:ext uri="{FF2B5EF4-FFF2-40B4-BE49-F238E27FC236}">
                <a16:creationId xmlns:a16="http://schemas.microsoft.com/office/drawing/2014/main" id="{F2774979-A96B-E3B0-9C84-0F32F1339462}"/>
              </a:ext>
            </a:extLst>
          </p:cNvPr>
          <p:cNvSpPr txBox="1"/>
          <p:nvPr/>
        </p:nvSpPr>
        <p:spPr>
          <a:xfrm>
            <a:off x="7872189" y="6512594"/>
            <a:ext cx="3634011" cy="369332"/>
          </a:xfrm>
          <a:prstGeom prst="rect">
            <a:avLst/>
          </a:prstGeom>
          <a:noFill/>
        </p:spPr>
        <p:txBody>
          <a:bodyPr wrap="square">
            <a:spAutoFit/>
          </a:bodyPr>
          <a:lstStyle/>
          <a:p>
            <a:pPr algn="ctr"/>
            <a:r>
              <a:rPr lang="en-IE" dirty="0">
                <a:solidFill>
                  <a:schemeClr val="bg1"/>
                </a:solidFill>
                <a:hlinkClick r:id="rId2">
                  <a:extLst>
                    <a:ext uri="{A12FA001-AC4F-418D-AE19-62706E023703}">
                      <ahyp:hlinkClr xmlns:ahyp="http://schemas.microsoft.com/office/drawing/2018/hyperlinkcolor" val="tx"/>
                    </a:ext>
                  </a:extLst>
                </a:hlinkClick>
              </a:rPr>
              <a:t>https://youtu.be/F1_MnXrVdEE</a:t>
            </a:r>
            <a:r>
              <a:rPr lang="en-IE" dirty="0">
                <a:solidFill>
                  <a:schemeClr val="bg1"/>
                </a:solidFill>
              </a:rPr>
              <a:t> </a:t>
            </a:r>
          </a:p>
        </p:txBody>
      </p:sp>
      <p:sp>
        <p:nvSpPr>
          <p:cNvPr id="23" name="Flowchart: Connector 22">
            <a:extLst>
              <a:ext uri="{FF2B5EF4-FFF2-40B4-BE49-F238E27FC236}">
                <a16:creationId xmlns:a16="http://schemas.microsoft.com/office/drawing/2014/main" id="{6434AB8A-0572-F9F2-2F05-9C3FC6C5F690}"/>
              </a:ext>
            </a:extLst>
          </p:cNvPr>
          <p:cNvSpPr/>
          <p:nvPr/>
        </p:nvSpPr>
        <p:spPr>
          <a:xfrm>
            <a:off x="10174053" y="1076136"/>
            <a:ext cx="1647825" cy="1610221"/>
          </a:xfrm>
          <a:prstGeom prst="flowChartConnector">
            <a:avLst/>
          </a:prstGeom>
          <a:solidFill>
            <a:srgbClr val="EC7C69"/>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Click to Watch Video</a:t>
            </a:r>
          </a:p>
        </p:txBody>
      </p:sp>
    </p:spTree>
    <p:extLst>
      <p:ext uri="{BB962C8B-B14F-4D97-AF65-F5344CB8AC3E}">
        <p14:creationId xmlns:p14="http://schemas.microsoft.com/office/powerpoint/2010/main" val="13694571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2F0A-6006-F78F-9CB0-640665687D4B}"/>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C2A29A83-9DB7-F579-FAD0-8F5C131CA096}"/>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BEF9068F-320B-97DF-AEA6-B832DE5A20BB}"/>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6BA79F88-6783-C075-5EA6-3921A972EE7F}"/>
              </a:ext>
            </a:extLst>
          </p:cNvPr>
          <p:cNvGraphicFramePr>
            <a:graphicFrameLocks noGrp="1"/>
          </p:cNvGraphicFramePr>
          <p:nvPr/>
        </p:nvGraphicFramePr>
        <p:xfrm>
          <a:off x="573367" y="2086164"/>
          <a:ext cx="11235766" cy="4211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Land or Property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 of purchasing or leasing the land or property where the business will operate. Include broker fees or taxes.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Land Development &amp;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work required to prepare the land for construction (e.g., clearing, leveling, landscaping).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Construction &amp; Renovation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to build or renovate your accommodation units. Include labor, materials, and architect fees.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Interior Fit-Out &amp; Furnishings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for interior design, furniture, bedding, appliances, lighting, and decorations.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Utility Connections &amp;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of connecting essential utilities like water, electricity, sewage, Wi-Fi,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Legal &amp; Permits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Fees for legal services, land permits, zoning approval, business licenses, insurance,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21CFD457-855A-2F58-558F-5C8AF7C341A7}"/>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Tree>
    <p:extLst>
      <p:ext uri="{BB962C8B-B14F-4D97-AF65-F5344CB8AC3E}">
        <p14:creationId xmlns:p14="http://schemas.microsoft.com/office/powerpoint/2010/main" val="27151363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6D7BF-6022-BFE0-73EF-0929EEC45AB6}"/>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4E3C1670-D4EF-9DC7-C68C-BE22DD0F5180}"/>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869BDA63-4CED-16CD-2BF7-97D925295DAE}"/>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FE3947C3-9818-84D6-53E5-D6E4EAFDD352}"/>
              </a:ext>
            </a:extLst>
          </p:cNvPr>
          <p:cNvGraphicFramePr>
            <a:graphicFrameLocks noGrp="1"/>
          </p:cNvGraphicFramePr>
          <p:nvPr>
            <p:extLst>
              <p:ext uri="{D42A27DB-BD31-4B8C-83A1-F6EECF244321}">
                <p14:modId xmlns:p14="http://schemas.microsoft.com/office/powerpoint/2010/main" val="1103519058"/>
              </p:ext>
            </p:extLst>
          </p:nvPr>
        </p:nvGraphicFramePr>
        <p:xfrm>
          <a:off x="573367" y="2086164"/>
          <a:ext cx="11235766" cy="421132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r>
                        <a:rPr lang="en-IE" sz="1800" b="1" kern="1200" dirty="0">
                          <a:solidFill>
                            <a:srgbClr val="414141"/>
                          </a:solidFill>
                          <a:latin typeface="+mn-lt"/>
                          <a:ea typeface="+mn-ea"/>
                          <a:cs typeface="+mn-cs"/>
                        </a:rPr>
                        <a:t>Land or Property Acquisition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 of purchasing or leasing the land or property where the business will operate. Include broker fees or taxes.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sz="1800" b="1" kern="1200" dirty="0">
                          <a:solidFill>
                            <a:srgbClr val="414141"/>
                          </a:solidFill>
                          <a:latin typeface="+mn-lt"/>
                          <a:ea typeface="+mn-ea"/>
                          <a:cs typeface="+mn-cs"/>
                        </a:rPr>
                        <a:t>Land Development &amp; Preparation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work required to prepare the land for construction (e.g., clearing, leveling, landscaping).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Construction &amp; Renovation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to build or renovate your accommodation units. Include labor, materials, and architect fees.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Interior Fit-Out &amp; Furnishings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for interior design, furniture, bedding, appliances, lighting, and decorations.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Utility Connections &amp; Infrastructure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Cost of connecting essential utilities like water, electricity, sewage, Wi-Fi,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4224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200" dirty="0">
                          <a:solidFill>
                            <a:srgbClr val="414141"/>
                          </a:solidFill>
                          <a:latin typeface="+mn-lt"/>
                          <a:ea typeface="+mn-ea"/>
                          <a:cs typeface="+mn-cs"/>
                        </a:rPr>
                        <a:t>Legal &amp; Permits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Calibri" panose="020F0502020204030204"/>
                          <a:ea typeface="+mn-ea"/>
                          <a:cs typeface="+mn-cs"/>
                        </a:rPr>
                        <a:t>€______</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Fees for legal services, land permits, zoning approval, business licenses, insurance, etc.</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5206121"/>
                  </a:ext>
                </a:extLst>
              </a:tr>
            </a:tbl>
          </a:graphicData>
        </a:graphic>
      </p:graphicFrame>
      <p:sp>
        <p:nvSpPr>
          <p:cNvPr id="3" name="TextBox 2">
            <a:extLst>
              <a:ext uri="{FF2B5EF4-FFF2-40B4-BE49-F238E27FC236}">
                <a16:creationId xmlns:a16="http://schemas.microsoft.com/office/drawing/2014/main" id="{1EDD6D29-5E90-3684-33EF-7F98BD8B8C85}"/>
              </a:ext>
            </a:extLst>
          </p:cNvPr>
          <p:cNvSpPr txBox="1"/>
          <p:nvPr/>
        </p:nvSpPr>
        <p:spPr>
          <a:xfrm>
            <a:off x="573367" y="1367743"/>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Tree>
    <p:extLst>
      <p:ext uri="{BB962C8B-B14F-4D97-AF65-F5344CB8AC3E}">
        <p14:creationId xmlns:p14="http://schemas.microsoft.com/office/powerpoint/2010/main" val="18260812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3FBA8-15CE-B695-DB17-617022674B39}"/>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E1B987CA-CA4C-AC35-77C6-69F7745BCA54}"/>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E7FC2CD2-B1DA-C7D1-EA7C-70DE3E684CB7}"/>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D0F1B71D-57BF-943E-5244-0AC8E4F7F2CD}"/>
              </a:ext>
            </a:extLst>
          </p:cNvPr>
          <p:cNvGraphicFramePr>
            <a:graphicFrameLocks noGrp="1"/>
          </p:cNvGraphicFramePr>
          <p:nvPr>
            <p:extLst>
              <p:ext uri="{D42A27DB-BD31-4B8C-83A1-F6EECF244321}">
                <p14:modId xmlns:p14="http://schemas.microsoft.com/office/powerpoint/2010/main" val="130796177"/>
              </p:ext>
            </p:extLst>
          </p:nvPr>
        </p:nvGraphicFramePr>
        <p:xfrm>
          <a:off x="573367" y="2191760"/>
          <a:ext cx="11235766" cy="229108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Early-Stage Marketing &amp; Branding</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Costs for branding, website development, social media ads, flyers, and initial promotional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b="1" dirty="0">
                          <a:solidFill>
                            <a:srgbClr val="414141"/>
                          </a:solidFill>
                        </a:rPr>
                        <a:t>Operational Setup (Furniture, Equipment)</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operational supplies required for the business (e.g., kitchen equipment, cleaning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Contingency Fund</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An emergency fund (usually 10-15% of total costs) to cover unforeseen expenses.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3" name="TextBox 2">
            <a:extLst>
              <a:ext uri="{FF2B5EF4-FFF2-40B4-BE49-F238E27FC236}">
                <a16:creationId xmlns:a16="http://schemas.microsoft.com/office/drawing/2014/main" id="{352AB480-A2DA-E1F6-8F39-4ADB5ED9DFF8}"/>
              </a:ext>
            </a:extLst>
          </p:cNvPr>
          <p:cNvSpPr txBox="1"/>
          <p:nvPr/>
        </p:nvSpPr>
        <p:spPr>
          <a:xfrm>
            <a:off x="573367" y="1393195"/>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
        <p:nvSpPr>
          <p:cNvPr id="5" name="TextBox 4">
            <a:extLst>
              <a:ext uri="{FF2B5EF4-FFF2-40B4-BE49-F238E27FC236}">
                <a16:creationId xmlns:a16="http://schemas.microsoft.com/office/drawing/2014/main" id="{AF1C61B7-6D20-AF64-96CB-B59095B238E3}"/>
              </a:ext>
            </a:extLst>
          </p:cNvPr>
          <p:cNvSpPr txBox="1"/>
          <p:nvPr/>
        </p:nvSpPr>
        <p:spPr>
          <a:xfrm>
            <a:off x="4487743" y="6409828"/>
            <a:ext cx="7457765" cy="338554"/>
          </a:xfrm>
          <a:prstGeom prst="rect">
            <a:avLst/>
          </a:prstGeom>
          <a:noFill/>
        </p:spPr>
        <p:txBody>
          <a:bodyPr wrap="square" rtlCol="0">
            <a:spAutoFit/>
          </a:bodyPr>
          <a:lstStyle/>
          <a:p>
            <a:r>
              <a:rPr lang="en-IE" sz="1600" b="1" dirty="0">
                <a:solidFill>
                  <a:schemeClr val="bg1"/>
                </a:solidFill>
              </a:rPr>
              <a:t>Source: </a:t>
            </a:r>
            <a:r>
              <a:rPr lang="en-US" sz="1600" dirty="0" err="1">
                <a:solidFill>
                  <a:schemeClr val="bg1"/>
                </a:solidFill>
              </a:rPr>
              <a:t>xxxx</a:t>
            </a:r>
            <a:endParaRPr lang="en-IE" sz="1600" dirty="0">
              <a:solidFill>
                <a:schemeClr val="bg1"/>
              </a:solidFill>
            </a:endParaRPr>
          </a:p>
        </p:txBody>
      </p:sp>
    </p:spTree>
    <p:extLst>
      <p:ext uri="{BB962C8B-B14F-4D97-AF65-F5344CB8AC3E}">
        <p14:creationId xmlns:p14="http://schemas.microsoft.com/office/powerpoint/2010/main" val="13898483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82C68-F73E-CC91-1BC6-D714F1042EC8}"/>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B45990FD-F26F-D0A5-A63D-EE6AF3831B67}"/>
              </a:ext>
            </a:extLst>
          </p:cNvPr>
          <p:cNvSpPr/>
          <p:nvPr/>
        </p:nvSpPr>
        <p:spPr>
          <a:xfrm>
            <a:off x="-12813" y="401585"/>
            <a:ext cx="620406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C2E1A046-14C1-CDCF-018D-57C8C6912EAE}"/>
              </a:ext>
            </a:extLst>
          </p:cNvPr>
          <p:cNvSpPr txBox="1">
            <a:spLocks/>
          </p:cNvSpPr>
          <p:nvPr/>
        </p:nvSpPr>
        <p:spPr>
          <a:xfrm>
            <a:off x="238125" y="516181"/>
            <a:ext cx="585787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800" b="1" dirty="0"/>
              <a:t>Step 2: </a:t>
            </a:r>
            <a:r>
              <a:rPr lang="en-US" sz="2800" dirty="0"/>
              <a:t>Cost Categories and Breakdown</a:t>
            </a:r>
          </a:p>
        </p:txBody>
      </p:sp>
      <p:graphicFrame>
        <p:nvGraphicFramePr>
          <p:cNvPr id="8" name="Table 7">
            <a:extLst>
              <a:ext uri="{FF2B5EF4-FFF2-40B4-BE49-F238E27FC236}">
                <a16:creationId xmlns:a16="http://schemas.microsoft.com/office/drawing/2014/main" id="{EE02C0C8-A246-522F-0611-FFFADC2F52DD}"/>
              </a:ext>
            </a:extLst>
          </p:cNvPr>
          <p:cNvGraphicFramePr>
            <a:graphicFrameLocks noGrp="1"/>
          </p:cNvGraphicFramePr>
          <p:nvPr/>
        </p:nvGraphicFramePr>
        <p:xfrm>
          <a:off x="573367" y="2191760"/>
          <a:ext cx="11235766" cy="2291080"/>
        </p:xfrm>
        <a:graphic>
          <a:graphicData uri="http://schemas.openxmlformats.org/drawingml/2006/table">
            <a:tbl>
              <a:tblPr firstRow="1" bandRow="1">
                <a:tableStyleId>{5C22544A-7EE6-4342-B048-85BDC9FD1C3A}</a:tableStyleId>
              </a:tblPr>
              <a:tblGrid>
                <a:gridCol w="3322358">
                  <a:extLst>
                    <a:ext uri="{9D8B030D-6E8A-4147-A177-3AD203B41FA5}">
                      <a16:colId xmlns:a16="http://schemas.microsoft.com/office/drawing/2014/main" val="2947246601"/>
                    </a:ext>
                  </a:extLst>
                </a:gridCol>
                <a:gridCol w="1514475">
                  <a:extLst>
                    <a:ext uri="{9D8B030D-6E8A-4147-A177-3AD203B41FA5}">
                      <a16:colId xmlns:a16="http://schemas.microsoft.com/office/drawing/2014/main" val="383180453"/>
                    </a:ext>
                  </a:extLst>
                </a:gridCol>
                <a:gridCol w="6398933">
                  <a:extLst>
                    <a:ext uri="{9D8B030D-6E8A-4147-A177-3AD203B41FA5}">
                      <a16:colId xmlns:a16="http://schemas.microsoft.com/office/drawing/2014/main" val="4224813332"/>
                    </a:ext>
                  </a:extLst>
                </a:gridCol>
              </a:tblGrid>
              <a:tr h="370840">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a:t>Cost Category</a:t>
                      </a:r>
                      <a:endParaRPr lang="en-IE"/>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b="1" dirty="0"/>
                        <a:t>Cost Category</a:t>
                      </a:r>
                      <a:endParaRPr lang="en-I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Early-Stage Marketing &amp; Branding</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2000" dirty="0">
                          <a:solidFill>
                            <a:srgbClr val="414141"/>
                          </a:solidFill>
                          <a:latin typeface="+mn-lt"/>
                        </a:rPr>
                        <a:t>€______</a:t>
                      </a:r>
                      <a:endParaRPr lang="en-US" sz="20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kern="1200" dirty="0">
                          <a:solidFill>
                            <a:srgbClr val="414141"/>
                          </a:solidFill>
                          <a:latin typeface="+mn-lt"/>
                          <a:ea typeface="+mn-ea"/>
                          <a:cs typeface="+mn-cs"/>
                        </a:rPr>
                        <a:t>Costs for branding, website development, social media ads, flyers, and initial promotional materials.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r>
                        <a:rPr lang="en-IE" b="1" dirty="0">
                          <a:solidFill>
                            <a:srgbClr val="414141"/>
                          </a:solidFill>
                        </a:rPr>
                        <a:t>Operational Setup (Furniture, Equipment)</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kern="1200" dirty="0">
                          <a:solidFill>
                            <a:srgbClr val="414141"/>
                          </a:solidFill>
                          <a:latin typeface="+mn-lt"/>
                          <a:ea typeface="+mn-ea"/>
                          <a:cs typeface="+mn-cs"/>
                        </a:rPr>
                        <a:t>Any operational supplies required for the business (e.g., kitchen equipment, cleaning supplies).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Contingency Fund</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dirty="0">
                          <a:ln>
                            <a:noFill/>
                          </a:ln>
                          <a:solidFill>
                            <a:srgbClr val="414141"/>
                          </a:solidFill>
                          <a:effectLst/>
                          <a:uLnTx/>
                          <a:uFillTx/>
                          <a:latin typeface="+mn-lt"/>
                          <a:ea typeface="+mn-ea"/>
                          <a:cs typeface="+mn-cs"/>
                        </a:rPr>
                        <a:t>€______</a:t>
                      </a:r>
                      <a:endParaRPr kumimoji="0" lang="en-US" sz="2000" b="0" i="0" u="none" strike="noStrike" kern="1200" cap="none" spc="0" normalizeH="0" baseline="0" noProof="0" dirty="0">
                        <a:ln>
                          <a:noFill/>
                        </a:ln>
                        <a:solidFill>
                          <a:srgbClr val="41414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14141"/>
                          </a:solidFill>
                          <a:latin typeface="+mn-lt"/>
                          <a:ea typeface="+mn-ea"/>
                          <a:cs typeface="+mn-cs"/>
                        </a:rPr>
                        <a:t>An emergency fund (usually 10-15% of total costs) to cover unforeseen expenses.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3" name="TextBox 2">
            <a:extLst>
              <a:ext uri="{FF2B5EF4-FFF2-40B4-BE49-F238E27FC236}">
                <a16:creationId xmlns:a16="http://schemas.microsoft.com/office/drawing/2014/main" id="{3BE9D037-A2FC-73E1-95E6-DB19A27134CA}"/>
              </a:ext>
            </a:extLst>
          </p:cNvPr>
          <p:cNvSpPr txBox="1"/>
          <p:nvPr/>
        </p:nvSpPr>
        <p:spPr>
          <a:xfrm>
            <a:off x="573367" y="1393195"/>
            <a:ext cx="11045266" cy="707886"/>
          </a:xfrm>
          <a:prstGeom prst="rect">
            <a:avLst/>
          </a:prstGeom>
          <a:noFill/>
        </p:spPr>
        <p:txBody>
          <a:bodyPr wrap="square">
            <a:spAutoFit/>
          </a:bodyPr>
          <a:lstStyle/>
          <a:p>
            <a:pPr algn="l"/>
            <a:r>
              <a:rPr lang="en-US" sz="2000" dirty="0">
                <a:solidFill>
                  <a:srgbClr val="414141"/>
                </a:solidFill>
              </a:rPr>
              <a:t>Fill out each of the following categories to estimate the total cost of starting your business. For each line item, provide a rough estimate and note why that expense is necessary.</a:t>
            </a:r>
          </a:p>
        </p:txBody>
      </p:sp>
      <p:sp>
        <p:nvSpPr>
          <p:cNvPr id="5" name="TextBox 4">
            <a:extLst>
              <a:ext uri="{FF2B5EF4-FFF2-40B4-BE49-F238E27FC236}">
                <a16:creationId xmlns:a16="http://schemas.microsoft.com/office/drawing/2014/main" id="{690B15A3-A9B3-ECF8-DD42-12C3FD745811}"/>
              </a:ext>
            </a:extLst>
          </p:cNvPr>
          <p:cNvSpPr txBox="1"/>
          <p:nvPr/>
        </p:nvSpPr>
        <p:spPr>
          <a:xfrm>
            <a:off x="4487743" y="6409828"/>
            <a:ext cx="7457765" cy="338554"/>
          </a:xfrm>
          <a:prstGeom prst="rect">
            <a:avLst/>
          </a:prstGeom>
          <a:noFill/>
        </p:spPr>
        <p:txBody>
          <a:bodyPr wrap="square" rtlCol="0">
            <a:spAutoFit/>
          </a:bodyPr>
          <a:lstStyle/>
          <a:p>
            <a:r>
              <a:rPr lang="en-IE" sz="1600" b="1" dirty="0">
                <a:solidFill>
                  <a:schemeClr val="bg1"/>
                </a:solidFill>
              </a:rPr>
              <a:t>Source: </a:t>
            </a:r>
            <a:r>
              <a:rPr lang="en-US" sz="1600" dirty="0" err="1">
                <a:solidFill>
                  <a:schemeClr val="bg1"/>
                </a:solidFill>
              </a:rPr>
              <a:t>xxxx</a:t>
            </a:r>
            <a:endParaRPr lang="en-IE" sz="1600" dirty="0">
              <a:solidFill>
                <a:schemeClr val="bg1"/>
              </a:solidFill>
            </a:endParaRPr>
          </a:p>
        </p:txBody>
      </p:sp>
    </p:spTree>
    <p:extLst>
      <p:ext uri="{BB962C8B-B14F-4D97-AF65-F5344CB8AC3E}">
        <p14:creationId xmlns:p14="http://schemas.microsoft.com/office/powerpoint/2010/main" val="17960415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F7926-3AAF-D628-ECC0-22752F10A41C}"/>
            </a:ext>
          </a:extLst>
        </p:cNvPr>
        <p:cNvGrpSpPr/>
        <p:nvPr/>
      </p:nvGrpSpPr>
      <p:grpSpPr>
        <a:xfrm>
          <a:off x="0" y="0"/>
          <a:ext cx="0" cy="0"/>
          <a:chOff x="0" y="0"/>
          <a:chExt cx="0" cy="0"/>
        </a:xfrm>
      </p:grpSpPr>
      <p:sp>
        <p:nvSpPr>
          <p:cNvPr id="29" name="Freeform 28">
            <a:extLst>
              <a:ext uri="{FF2B5EF4-FFF2-40B4-BE49-F238E27FC236}">
                <a16:creationId xmlns:a16="http://schemas.microsoft.com/office/drawing/2014/main" id="{3FCAC540-505E-812F-B930-B36BD7A4B8AD}"/>
              </a:ext>
            </a:extLst>
          </p:cNvPr>
          <p:cNvSpPr/>
          <p:nvPr/>
        </p:nvSpPr>
        <p:spPr>
          <a:xfrm>
            <a:off x="-15514" y="268990"/>
            <a:ext cx="9016639"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7030A0"/>
          </a:solidFill>
          <a:ln w="3598" cap="flat">
            <a:noFill/>
            <a:prstDash val="solid"/>
            <a:miter/>
          </a:ln>
        </p:spPr>
        <p:txBody>
          <a:bodyPr wrap="square" rtlCol="0" anchor="ctr">
            <a:noAutofit/>
          </a:bodyPr>
          <a:lstStyle/>
          <a:p>
            <a:endParaRPr lang="en-US" b="0" i="0" dirty="0">
              <a:solidFill>
                <a:schemeClr val="accent2">
                  <a:lumMod val="75000"/>
                </a:schemeClr>
              </a:solidFill>
              <a:latin typeface="Calibri" panose="020F0502020204030204" pitchFamily="34" charset="0"/>
            </a:endParaRPr>
          </a:p>
        </p:txBody>
      </p:sp>
      <p:sp>
        <p:nvSpPr>
          <p:cNvPr id="6" name="Text Placeholder 5">
            <a:extLst>
              <a:ext uri="{FF2B5EF4-FFF2-40B4-BE49-F238E27FC236}">
                <a16:creationId xmlns:a16="http://schemas.microsoft.com/office/drawing/2014/main" id="{1886953B-060C-8FA1-C656-453DF8259A56}"/>
              </a:ext>
            </a:extLst>
          </p:cNvPr>
          <p:cNvSpPr>
            <a:spLocks noGrp="1"/>
          </p:cNvSpPr>
          <p:nvPr>
            <p:ph type="body" sz="quarter" idx="27"/>
          </p:nvPr>
        </p:nvSpPr>
        <p:spPr>
          <a:xfrm>
            <a:off x="849241" y="383586"/>
            <a:ext cx="7894709" cy="720752"/>
          </a:xfrm>
        </p:spPr>
        <p:txBody>
          <a:bodyPr/>
          <a:lstStyle/>
          <a:p>
            <a:r>
              <a:rPr lang="en-US" sz="2400" b="1" dirty="0">
                <a:solidFill>
                  <a:schemeClr val="bg1"/>
                </a:solidFill>
              </a:rPr>
              <a:t>Practical Exercise: </a:t>
            </a:r>
            <a:r>
              <a:rPr lang="en-US" sz="2400" b="0" dirty="0">
                <a:solidFill>
                  <a:schemeClr val="bg1"/>
                </a:solidFill>
              </a:rPr>
              <a:t>Budgeting for the WOW factor</a:t>
            </a:r>
          </a:p>
        </p:txBody>
      </p:sp>
      <p:sp>
        <p:nvSpPr>
          <p:cNvPr id="8" name="Text Placeholder 1">
            <a:extLst>
              <a:ext uri="{FF2B5EF4-FFF2-40B4-BE49-F238E27FC236}">
                <a16:creationId xmlns:a16="http://schemas.microsoft.com/office/drawing/2014/main" id="{DBA09949-2201-59FE-5437-0C9744737EA9}"/>
              </a:ext>
            </a:extLst>
          </p:cNvPr>
          <p:cNvSpPr txBox="1">
            <a:spLocks/>
          </p:cNvSpPr>
          <p:nvPr/>
        </p:nvSpPr>
        <p:spPr>
          <a:xfrm>
            <a:off x="849241" y="1513121"/>
            <a:ext cx="10696575" cy="2635608"/>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200" b="1" dirty="0">
                <a:solidFill>
                  <a:srgbClr val="494949"/>
                </a:solidFill>
              </a:rPr>
              <a:t>Exercise:</a:t>
            </a:r>
            <a:r>
              <a:rPr lang="en-US" sz="2200" dirty="0">
                <a:solidFill>
                  <a:srgbClr val="494949"/>
                </a:solidFill>
              </a:rPr>
              <a:t> List 3 guest-attracting features you’d love to offer. Research their real costs and expected impact on your nightly rate. Choose one feature to </a:t>
            </a:r>
            <a:r>
              <a:rPr lang="en-US" sz="2200" dirty="0" err="1">
                <a:solidFill>
                  <a:srgbClr val="494949"/>
                </a:solidFill>
              </a:rPr>
              <a:t>prioritise</a:t>
            </a:r>
            <a:r>
              <a:rPr lang="en-US" sz="2200" dirty="0">
                <a:solidFill>
                  <a:srgbClr val="494949"/>
                </a:solidFill>
              </a:rPr>
              <a:t> based on ROI.</a:t>
            </a:r>
          </a:p>
          <a:p>
            <a:pPr algn="l"/>
            <a:r>
              <a:rPr lang="en-US" sz="2200" b="1" dirty="0">
                <a:solidFill>
                  <a:srgbClr val="494949"/>
                </a:solidFill>
              </a:rPr>
              <a:t>Real Example:</a:t>
            </a:r>
            <a:r>
              <a:rPr lang="en-US" sz="2200" dirty="0">
                <a:solidFill>
                  <a:srgbClr val="494949"/>
                </a:solidFill>
              </a:rPr>
              <a:t> </a:t>
            </a:r>
            <a:r>
              <a:rPr lang="en-US" sz="2200" i="1" dirty="0">
                <a:solidFill>
                  <a:srgbClr val="494949"/>
                </a:solidFill>
              </a:rPr>
              <a:t>Northern Light Domes</a:t>
            </a:r>
            <a:r>
              <a:rPr lang="en-US" sz="2200" dirty="0">
                <a:solidFill>
                  <a:srgbClr val="494949"/>
                </a:solidFill>
              </a:rPr>
              <a:t> in Iceland invested in custom stargazing domes (€18,000/unit), enabling year-round bookings at €350+/night.</a:t>
            </a:r>
          </a:p>
          <a:p>
            <a:pPr algn="l"/>
            <a:r>
              <a:rPr lang="en-US" sz="2200" b="1" dirty="0">
                <a:solidFill>
                  <a:srgbClr val="494949"/>
                </a:solidFill>
              </a:rPr>
              <a:t>ROI Tip:</a:t>
            </a:r>
            <a:r>
              <a:rPr lang="en-US" sz="2200" dirty="0">
                <a:solidFill>
                  <a:srgbClr val="494949"/>
                </a:solidFill>
              </a:rPr>
              <a:t> A €6,000 hot tub can pay for itself in under 60 bookings if it boosts your nightly rate by €30–€40. Example below:</a:t>
            </a:r>
          </a:p>
          <a:p>
            <a:pPr marL="342900" indent="-342900" algn="l">
              <a:buFont typeface="Wingdings" panose="05000000000000000000" pitchFamily="2" charset="2"/>
              <a:buChar char="q"/>
            </a:pPr>
            <a:endParaRPr lang="en-US" sz="2200" dirty="0">
              <a:solidFill>
                <a:srgbClr val="494949"/>
              </a:solidFill>
            </a:endParaRPr>
          </a:p>
          <a:p>
            <a:pPr algn="l"/>
            <a:endParaRPr lang="en-US" sz="2200" dirty="0">
              <a:solidFill>
                <a:srgbClr val="494949"/>
              </a:solidFill>
            </a:endParaRPr>
          </a:p>
        </p:txBody>
      </p:sp>
      <p:pic>
        <p:nvPicPr>
          <p:cNvPr id="10" name="Graphic 9" descr="Signature with solid fill">
            <a:extLst>
              <a:ext uri="{FF2B5EF4-FFF2-40B4-BE49-F238E27FC236}">
                <a16:creationId xmlns:a16="http://schemas.microsoft.com/office/drawing/2014/main" id="{FBA5D1A2-9104-37A5-17B5-4EAB796AD4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236167"/>
            <a:ext cx="914400" cy="914400"/>
          </a:xfrm>
          <a:prstGeom prst="rect">
            <a:avLst/>
          </a:prstGeom>
        </p:spPr>
      </p:pic>
      <p:graphicFrame>
        <p:nvGraphicFramePr>
          <p:cNvPr id="2" name="Table 1">
            <a:extLst>
              <a:ext uri="{FF2B5EF4-FFF2-40B4-BE49-F238E27FC236}">
                <a16:creationId xmlns:a16="http://schemas.microsoft.com/office/drawing/2014/main" id="{E7376803-3AD0-9EE3-B775-036D3BD8A828}"/>
              </a:ext>
            </a:extLst>
          </p:cNvPr>
          <p:cNvGraphicFramePr>
            <a:graphicFrameLocks noGrp="1"/>
          </p:cNvGraphicFramePr>
          <p:nvPr>
            <p:extLst>
              <p:ext uri="{D42A27DB-BD31-4B8C-83A1-F6EECF244321}">
                <p14:modId xmlns:p14="http://schemas.microsoft.com/office/powerpoint/2010/main" val="1456419282"/>
              </p:ext>
            </p:extLst>
          </p:nvPr>
        </p:nvGraphicFramePr>
        <p:xfrm>
          <a:off x="457200" y="3909208"/>
          <a:ext cx="10847349" cy="2271170"/>
        </p:xfrm>
        <a:graphic>
          <a:graphicData uri="http://schemas.openxmlformats.org/drawingml/2006/table">
            <a:tbl>
              <a:tblPr/>
              <a:tblGrid>
                <a:gridCol w="2136214">
                  <a:extLst>
                    <a:ext uri="{9D8B030D-6E8A-4147-A177-3AD203B41FA5}">
                      <a16:colId xmlns:a16="http://schemas.microsoft.com/office/drawing/2014/main" val="377391700"/>
                    </a:ext>
                  </a:extLst>
                </a:gridCol>
                <a:gridCol w="1491185">
                  <a:extLst>
                    <a:ext uri="{9D8B030D-6E8A-4147-A177-3AD203B41FA5}">
                      <a16:colId xmlns:a16="http://schemas.microsoft.com/office/drawing/2014/main" val="2884507378"/>
                    </a:ext>
                  </a:extLst>
                </a:gridCol>
                <a:gridCol w="1876425">
                  <a:extLst>
                    <a:ext uri="{9D8B030D-6E8A-4147-A177-3AD203B41FA5}">
                      <a16:colId xmlns:a16="http://schemas.microsoft.com/office/drawing/2014/main" val="352796901"/>
                    </a:ext>
                  </a:extLst>
                </a:gridCol>
                <a:gridCol w="1536634">
                  <a:extLst>
                    <a:ext uri="{9D8B030D-6E8A-4147-A177-3AD203B41FA5}">
                      <a16:colId xmlns:a16="http://schemas.microsoft.com/office/drawing/2014/main" val="3356090613"/>
                    </a:ext>
                  </a:extLst>
                </a:gridCol>
                <a:gridCol w="2120966">
                  <a:extLst>
                    <a:ext uri="{9D8B030D-6E8A-4147-A177-3AD203B41FA5}">
                      <a16:colId xmlns:a16="http://schemas.microsoft.com/office/drawing/2014/main" val="941650886"/>
                    </a:ext>
                  </a:extLst>
                </a:gridCol>
                <a:gridCol w="1685925">
                  <a:extLst>
                    <a:ext uri="{9D8B030D-6E8A-4147-A177-3AD203B41FA5}">
                      <a16:colId xmlns:a16="http://schemas.microsoft.com/office/drawing/2014/main" val="2704711080"/>
                    </a:ext>
                  </a:extLst>
                </a:gridCol>
              </a:tblGrid>
              <a:tr h="478169">
                <a:tc>
                  <a:txBody>
                    <a:bodyPr/>
                    <a:lstStyle/>
                    <a:p>
                      <a:pPr algn="ctr"/>
                      <a:r>
                        <a:rPr lang="en-IE" sz="2000" b="1" dirty="0">
                          <a:solidFill>
                            <a:schemeClr val="bg1"/>
                          </a:solidFill>
                        </a:rPr>
                        <a:t>Feature</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Cost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Adds to Guest Appeal?</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Est. Rate Uplift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ROI Timeline</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tc>
                  <a:txBody>
                    <a:bodyPr/>
                    <a:lstStyle/>
                    <a:p>
                      <a:pPr algn="ctr"/>
                      <a:r>
                        <a:rPr lang="en-IE" sz="2000" b="1" dirty="0">
                          <a:solidFill>
                            <a:schemeClr val="bg1"/>
                          </a:solidFill>
                        </a:rPr>
                        <a:t>Priority (✓) </a:t>
                      </a:r>
                      <a:endParaRPr lang="en-IE" sz="2000" dirty="0">
                        <a:solidFill>
                          <a:schemeClr val="bg1"/>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B7F81"/>
                    </a:solidFill>
                  </a:tcPr>
                </a:tc>
                <a:extLst>
                  <a:ext uri="{0D108BD9-81ED-4DB2-BD59-A6C34878D82A}">
                    <a16:rowId xmlns:a16="http://schemas.microsoft.com/office/drawing/2014/main" val="612961301"/>
                  </a:ext>
                </a:extLst>
              </a:tr>
              <a:tr h="478169">
                <a:tc>
                  <a:txBody>
                    <a:bodyPr/>
                    <a:lstStyle/>
                    <a:p>
                      <a:r>
                        <a:rPr lang="en-US" sz="2000" dirty="0">
                          <a:solidFill>
                            <a:srgbClr val="494949"/>
                          </a:solidFill>
                        </a:rPr>
                        <a:t>Wood-fired Sauna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€10,000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Yes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+€40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6–9 months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2638561"/>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Glass-Walled Dome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€25,000</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Yes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+€70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12 months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000" dirty="0">
                        <a:solidFill>
                          <a:srgbClr val="494949"/>
                        </a:solidFill>
                      </a:endParaRP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8835682"/>
                  </a:ext>
                </a:extLst>
              </a:tr>
              <a:tr h="478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94949"/>
                          </a:solidFill>
                        </a:rPr>
                        <a:t>Outdoor Shower Garden</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€3,500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Medium</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+€20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IE" sz="2000" dirty="0">
                          <a:solidFill>
                            <a:srgbClr val="494949"/>
                          </a:solidFill>
                        </a:rPr>
                        <a:t> 4–6 months</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494949"/>
                          </a:solidFill>
                        </a:rPr>
                        <a:t>✓ </a:t>
                      </a:r>
                    </a:p>
                  </a:txBody>
                  <a:tcPr marL="47817" marR="47817" marT="23908" marB="239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4010233"/>
                  </a:ext>
                </a:extLst>
              </a:tr>
            </a:tbl>
          </a:graphicData>
        </a:graphic>
      </p:graphicFrame>
    </p:spTree>
    <p:extLst>
      <p:ext uri="{BB962C8B-B14F-4D97-AF65-F5344CB8AC3E}">
        <p14:creationId xmlns:p14="http://schemas.microsoft.com/office/powerpoint/2010/main" val="1795189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99EDB-7023-D42B-295F-89449F33199F}"/>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F3F12495-C33D-7418-F907-0BB47FF660D6}"/>
              </a:ext>
            </a:extLst>
          </p:cNvPr>
          <p:cNvSpPr/>
          <p:nvPr/>
        </p:nvSpPr>
        <p:spPr>
          <a:xfrm>
            <a:off x="-12813" y="401585"/>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E7D676DA-BF72-3CB4-274D-BED31C2C55A4}"/>
              </a:ext>
            </a:extLst>
          </p:cNvPr>
          <p:cNvSpPr txBox="1">
            <a:spLocks/>
          </p:cNvSpPr>
          <p:nvPr/>
        </p:nvSpPr>
        <p:spPr>
          <a:xfrm>
            <a:off x="849241" y="516181"/>
            <a:ext cx="5041923"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Additional Reading</a:t>
            </a:r>
          </a:p>
        </p:txBody>
      </p:sp>
      <p:graphicFrame>
        <p:nvGraphicFramePr>
          <p:cNvPr id="8" name="Table 7">
            <a:extLst>
              <a:ext uri="{FF2B5EF4-FFF2-40B4-BE49-F238E27FC236}">
                <a16:creationId xmlns:a16="http://schemas.microsoft.com/office/drawing/2014/main" id="{02E0503B-D1AD-144F-6B5F-C3FFD1EE08D1}"/>
              </a:ext>
            </a:extLst>
          </p:cNvPr>
          <p:cNvGraphicFramePr>
            <a:graphicFrameLocks noGrp="1"/>
          </p:cNvGraphicFramePr>
          <p:nvPr>
            <p:extLst>
              <p:ext uri="{D42A27DB-BD31-4B8C-83A1-F6EECF244321}">
                <p14:modId xmlns:p14="http://schemas.microsoft.com/office/powerpoint/2010/main" val="2395526452"/>
              </p:ext>
            </p:extLst>
          </p:nvPr>
        </p:nvGraphicFramePr>
        <p:xfrm>
          <a:off x="478117" y="1391660"/>
          <a:ext cx="11235765" cy="3749040"/>
        </p:xfrm>
        <a:graphic>
          <a:graphicData uri="http://schemas.openxmlformats.org/drawingml/2006/table">
            <a:tbl>
              <a:tblPr firstRow="1" bandRow="1">
                <a:tableStyleId>{5C22544A-7EE6-4342-B048-85BDC9FD1C3A}</a:tableStyleId>
              </a:tblPr>
              <a:tblGrid>
                <a:gridCol w="3084233">
                  <a:extLst>
                    <a:ext uri="{9D8B030D-6E8A-4147-A177-3AD203B41FA5}">
                      <a16:colId xmlns:a16="http://schemas.microsoft.com/office/drawing/2014/main" val="2947246601"/>
                    </a:ext>
                  </a:extLst>
                </a:gridCol>
                <a:gridCol w="8151532">
                  <a:extLst>
                    <a:ext uri="{9D8B030D-6E8A-4147-A177-3AD203B41FA5}">
                      <a16:colId xmlns:a16="http://schemas.microsoft.com/office/drawing/2014/main" val="4224813332"/>
                    </a:ext>
                  </a:extLst>
                </a:gridCol>
              </a:tblGrid>
              <a:tr h="370840">
                <a:tc>
                  <a:txBody>
                    <a:bodyPr/>
                    <a:lstStyle/>
                    <a:p>
                      <a:r>
                        <a:rPr lang="en-IE" sz="2400" dirty="0"/>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cap="none" dirty="0">
                          <a:solidFill>
                            <a:srgbClr val="414141"/>
                          </a:solidFill>
                          <a:effectLst/>
                          <a:latin typeface="+mn-lt"/>
                          <a:ea typeface="+mn-ea"/>
                          <a:cs typeface="+mn-cs"/>
                        </a:rPr>
                        <a:t>Launching Your Glamping Business: </a:t>
                      </a:r>
                      <a:r>
                        <a:rPr lang="en-US" sz="1800" b="0" i="0" kern="1200" cap="none" dirty="0">
                          <a:solidFill>
                            <a:srgbClr val="414141"/>
                          </a:solidFill>
                          <a:effectLst/>
                          <a:latin typeface="+mn-lt"/>
                          <a:ea typeface="+mn-ea"/>
                          <a:cs typeface="+mn-cs"/>
                        </a:rPr>
                        <a:t>Tips And Insights For A Successful Start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Clr>
                          <a:srgbClr val="01A54E"/>
                        </a:buClr>
                      </a:pPr>
                      <a:r>
                        <a:rPr lang="en-US" sz="1800" b="0" i="0" kern="1200" dirty="0">
                          <a:solidFill>
                            <a:srgbClr val="414141"/>
                          </a:solidFill>
                          <a:effectLst/>
                          <a:latin typeface="+mn-lt"/>
                          <a:ea typeface="+mn-ea"/>
                          <a:cs typeface="+mn-cs"/>
                        </a:rPr>
                        <a:t>Before embarking on your glamping journey, it’s essential to understand the demands of the market and trends that are shaping it. With the insights provided in this article, you’ll be equipped with the knowledge needed to create a standout experience for your guests and set your glamping business apart from competitors. </a:t>
                      </a:r>
                      <a:r>
                        <a:rPr lang="en-IE" dirty="0">
                          <a:solidFill>
                            <a:srgbClr val="EC7C69"/>
                          </a:solidFill>
                          <a:hlinkClick r:id="rId2">
                            <a:extLst>
                              <a:ext uri="{A12FA001-AC4F-418D-AE19-62706E023703}">
                                <ahyp:hlinkClr xmlns:ahyp="http://schemas.microsoft.com/office/drawing/2018/hyperlinkcolor" val="tx"/>
                              </a:ext>
                            </a:extLst>
                          </a:hlinkClick>
                        </a:rPr>
                        <a:t>https://crrhospitality.com/blog/launching-your-glamping-business-tips-and-insights-for-a-successful-start/</a:t>
                      </a:r>
                      <a:r>
                        <a:rPr lang="en-IE" dirty="0">
                          <a:solidFill>
                            <a:srgbClr val="EC7C69"/>
                          </a:solidFill>
                        </a:rPr>
                        <a:t> </a:t>
                      </a:r>
                      <a:endParaRPr lang="en-US"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14141"/>
                          </a:solidFill>
                        </a:rPr>
                        <a:t>Green Tourism Toolkit </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Real case studies, funding ideas, and practical sustainability tips. Learn how other small accommodation providers secured funding. </a:t>
                      </a:r>
                      <a:r>
                        <a:rPr lang="en-US" sz="1800" dirty="0">
                          <a:solidFill>
                            <a:srgbClr val="EC7C69"/>
                          </a:solidFill>
                          <a:hlinkClick r:id="rId3">
                            <a:extLst>
                              <a:ext uri="{A12FA001-AC4F-418D-AE19-62706E023703}">
                                <ahyp:hlinkClr xmlns:ahyp="http://schemas.microsoft.com/office/drawing/2018/hyperlinkcolor" val="tx"/>
                              </a:ext>
                            </a:extLst>
                          </a:hlinkClick>
                        </a:rPr>
                        <a:t>https://www.visitscotland.org/</a:t>
                      </a:r>
                      <a:r>
                        <a:rPr lang="en-US" sz="1800" dirty="0">
                          <a:solidFill>
                            <a:srgbClr val="EC7C69"/>
                          </a:solidFill>
                        </a:rPr>
                        <a:t> </a:t>
                      </a:r>
                      <a:endParaRPr lang="en-IE"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solidFill>
                            <a:srgbClr val="414141"/>
                          </a:solidFill>
                        </a:rPr>
                        <a:t>Coursera: Financial Planning for Entrepreneurs</a:t>
                      </a:r>
                      <a:endParaRPr lang="en-IE" sz="1800" b="1"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14141"/>
                          </a:solidFill>
                        </a:rPr>
                        <a:t>Step-by-step training in budgeting, capital requirements, and cash flow for startups. </a:t>
                      </a:r>
                      <a:r>
                        <a:rPr lang="en-IE" dirty="0">
                          <a:solidFill>
                            <a:srgbClr val="414141"/>
                          </a:solidFill>
                        </a:rPr>
                        <a:t>Developing practical financial skills. </a:t>
                      </a:r>
                      <a:r>
                        <a:rPr lang="en-IE" dirty="0">
                          <a:solidFill>
                            <a:srgbClr val="EC7C69"/>
                          </a:solidFill>
                          <a:hlinkClick r:id="rId4">
                            <a:extLst>
                              <a:ext uri="{A12FA001-AC4F-418D-AE19-62706E023703}">
                                <ahyp:hlinkClr xmlns:ahyp="http://schemas.microsoft.com/office/drawing/2018/hyperlinkcolor" val="tx"/>
                              </a:ext>
                            </a:extLst>
                          </a:hlinkClick>
                        </a:rPr>
                        <a:t>https://www.coursera.org/learn/financial-planning-entrepreneurs</a:t>
                      </a:r>
                      <a:r>
                        <a:rPr lang="en-IE" dirty="0">
                          <a:solidFill>
                            <a:srgbClr val="EC7C69"/>
                          </a:solidFill>
                        </a:rPr>
                        <a:t> </a:t>
                      </a:r>
                      <a:endParaRPr lang="en-IE" sz="1800" kern="1200" dirty="0">
                        <a:solidFill>
                          <a:srgbClr val="EC7C6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593050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33279-35D9-9542-4098-50798814597D}"/>
            </a:ext>
          </a:extLst>
        </p:cNvPr>
        <p:cNvGrpSpPr/>
        <p:nvPr/>
      </p:nvGrpSpPr>
      <p:grpSpPr>
        <a:xfrm>
          <a:off x="0" y="0"/>
          <a:ext cx="0" cy="0"/>
          <a:chOff x="0" y="0"/>
          <a:chExt cx="0" cy="0"/>
        </a:xfrm>
      </p:grpSpPr>
      <p:sp>
        <p:nvSpPr>
          <p:cNvPr id="9" name="Freeform 28">
            <a:extLst>
              <a:ext uri="{FF2B5EF4-FFF2-40B4-BE49-F238E27FC236}">
                <a16:creationId xmlns:a16="http://schemas.microsoft.com/office/drawing/2014/main" id="{AFE71E56-A9D9-FB2C-A5E4-C14829BCB397}"/>
              </a:ext>
            </a:extLst>
          </p:cNvPr>
          <p:cNvSpPr/>
          <p:nvPr/>
        </p:nvSpPr>
        <p:spPr>
          <a:xfrm>
            <a:off x="-12813" y="401585"/>
            <a:ext cx="7756638"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3FB5A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0" name="Text Placeholder 23">
            <a:extLst>
              <a:ext uri="{FF2B5EF4-FFF2-40B4-BE49-F238E27FC236}">
                <a16:creationId xmlns:a16="http://schemas.microsoft.com/office/drawing/2014/main" id="{BD18EE31-0F10-4E00-8138-1F890F6C5B72}"/>
              </a:ext>
            </a:extLst>
          </p:cNvPr>
          <p:cNvSpPr txBox="1">
            <a:spLocks/>
          </p:cNvSpPr>
          <p:nvPr/>
        </p:nvSpPr>
        <p:spPr>
          <a:xfrm>
            <a:off x="92220" y="539093"/>
            <a:ext cx="814235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Grant and Fund Support </a:t>
            </a:r>
            <a:r>
              <a:rPr lang="en-US" dirty="0" err="1"/>
              <a:t>Organisations</a:t>
            </a:r>
            <a:endParaRPr lang="en-US" dirty="0"/>
          </a:p>
        </p:txBody>
      </p:sp>
      <p:graphicFrame>
        <p:nvGraphicFramePr>
          <p:cNvPr id="8" name="Table 7">
            <a:extLst>
              <a:ext uri="{FF2B5EF4-FFF2-40B4-BE49-F238E27FC236}">
                <a16:creationId xmlns:a16="http://schemas.microsoft.com/office/drawing/2014/main" id="{B1F14019-8FBE-04AE-73AE-B3877539A8AA}"/>
              </a:ext>
            </a:extLst>
          </p:cNvPr>
          <p:cNvGraphicFramePr>
            <a:graphicFrameLocks noGrp="1"/>
          </p:cNvGraphicFramePr>
          <p:nvPr>
            <p:extLst>
              <p:ext uri="{D42A27DB-BD31-4B8C-83A1-F6EECF244321}">
                <p14:modId xmlns:p14="http://schemas.microsoft.com/office/powerpoint/2010/main" val="2750674984"/>
              </p:ext>
            </p:extLst>
          </p:nvPr>
        </p:nvGraphicFramePr>
        <p:xfrm>
          <a:off x="478117" y="1391660"/>
          <a:ext cx="11180483" cy="4572000"/>
        </p:xfrm>
        <a:graphic>
          <a:graphicData uri="http://schemas.openxmlformats.org/drawingml/2006/table">
            <a:tbl>
              <a:tblPr firstRow="1" bandRow="1">
                <a:tableStyleId>{5C22544A-7EE6-4342-B048-85BDC9FD1C3A}</a:tableStyleId>
              </a:tblPr>
              <a:tblGrid>
                <a:gridCol w="2046008">
                  <a:extLst>
                    <a:ext uri="{9D8B030D-6E8A-4147-A177-3AD203B41FA5}">
                      <a16:colId xmlns:a16="http://schemas.microsoft.com/office/drawing/2014/main" val="2947246601"/>
                    </a:ext>
                  </a:extLst>
                </a:gridCol>
                <a:gridCol w="1628775">
                  <a:extLst>
                    <a:ext uri="{9D8B030D-6E8A-4147-A177-3AD203B41FA5}">
                      <a16:colId xmlns:a16="http://schemas.microsoft.com/office/drawing/2014/main" val="559034075"/>
                    </a:ext>
                  </a:extLst>
                </a:gridCol>
                <a:gridCol w="7505700">
                  <a:extLst>
                    <a:ext uri="{9D8B030D-6E8A-4147-A177-3AD203B41FA5}">
                      <a16:colId xmlns:a16="http://schemas.microsoft.com/office/drawing/2014/main" val="2961598198"/>
                    </a:ext>
                  </a:extLst>
                </a:gridCol>
              </a:tblGrid>
              <a:tr h="370840">
                <a:tc>
                  <a:txBody>
                    <a:bodyPr/>
                    <a:lstStyle/>
                    <a:p>
                      <a:r>
                        <a:rPr lang="en-IE" sz="2400" dirty="0"/>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Country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94949"/>
                          </a:solidFill>
                          <a:hlinkClick r:id="rId2">
                            <a:extLst>
                              <a:ext uri="{A12FA001-AC4F-418D-AE19-62706E023703}">
                                <ahyp:hlinkClr xmlns:ahyp="http://schemas.microsoft.com/office/drawing/2018/hyperlinkcolor" val="tx"/>
                              </a:ext>
                            </a:extLst>
                          </a:hlinkClick>
                        </a:rPr>
                        <a:t>Regional Tourism Development Funds</a:t>
                      </a:r>
                      <a:r>
                        <a:rPr lang="en-US" sz="1800" dirty="0">
                          <a:solidFill>
                            <a:srgbClr val="494949"/>
                          </a:solidFill>
                          <a:hlinkClick r:id="rId2">
                            <a:extLst>
                              <a:ext uri="{A12FA001-AC4F-418D-AE19-62706E023703}">
                                <ahyp:hlinkClr xmlns:ahyp="http://schemas.microsoft.com/office/drawing/2018/hyperlinkcolor" val="tx"/>
                              </a:ext>
                            </a:extLst>
                          </a:hlinkClick>
                        </a:rPr>
                        <a:t> </a:t>
                      </a:r>
                      <a:endParaRPr lang="en-US" sz="1800" kern="1200" dirty="0">
                        <a:solidFill>
                          <a:srgbClr val="49494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C4659"/>
                          </a:solidFill>
                          <a:latin typeface="+mn-lt"/>
                          <a:ea typeface="+mn-ea"/>
                          <a:cs typeface="+mn-cs"/>
                        </a:rPr>
                        <a:t>Available in most European Countries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Various regions in France offer grants and financial support to </a:t>
                      </a:r>
                      <a:r>
                        <a:rPr lang="en-US" sz="1800" b="1" dirty="0">
                          <a:solidFill>
                            <a:srgbClr val="414141"/>
                          </a:solidFill>
                        </a:rPr>
                        <a:t>promote tourism </a:t>
                      </a:r>
                      <a:r>
                        <a:rPr lang="en-US" sz="1800" dirty="0">
                          <a:solidFill>
                            <a:srgbClr val="414141"/>
                          </a:solidFill>
                        </a:rPr>
                        <a:t>and </a:t>
                      </a:r>
                      <a:r>
                        <a:rPr lang="en-US" sz="1800" b="1" dirty="0">
                          <a:solidFill>
                            <a:srgbClr val="414141"/>
                          </a:solidFill>
                        </a:rPr>
                        <a:t>local development</a:t>
                      </a:r>
                      <a:r>
                        <a:rPr lang="en-US" sz="1800" dirty="0">
                          <a:solidFill>
                            <a:srgbClr val="414141"/>
                          </a:solidFill>
                        </a:rPr>
                        <a:t>. For example, the Responsible &amp; Solidarity Tourism Fund supports projects that transform tourism to be more </a:t>
                      </a:r>
                      <a:r>
                        <a:rPr lang="en-US" sz="1800" b="1" dirty="0">
                          <a:solidFill>
                            <a:srgbClr val="414141"/>
                          </a:solidFill>
                        </a:rPr>
                        <a:t>eco-responsible</a:t>
                      </a:r>
                      <a:r>
                        <a:rPr lang="en-US" sz="1800" dirty="0">
                          <a:solidFill>
                            <a:srgbClr val="414141"/>
                          </a:solidFill>
                        </a:rPr>
                        <a:t> and </a:t>
                      </a:r>
                      <a:r>
                        <a:rPr lang="en-US" sz="1800" b="1" dirty="0">
                          <a:solidFill>
                            <a:srgbClr val="414141"/>
                          </a:solidFill>
                        </a:rPr>
                        <a:t>inclusive.</a:t>
                      </a:r>
                      <a:r>
                        <a:rPr lang="en-US" sz="1800" dirty="0">
                          <a:solidFill>
                            <a:srgbClr val="414141"/>
                          </a:solidFill>
                        </a:rPr>
                        <a:t> Businesses operating in specific regions should consult local tourism authorities for available funding opportunities.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94949"/>
                          </a:solidFill>
                          <a:hlinkClick r:id="rId3">
                            <a:extLst>
                              <a:ext uri="{A12FA001-AC4F-418D-AE19-62706E023703}">
                                <ahyp:hlinkClr xmlns:ahyp="http://schemas.microsoft.com/office/drawing/2018/hyperlinkcolor" val="tx"/>
                              </a:ext>
                            </a:extLst>
                          </a:hlinkClick>
                        </a:rPr>
                        <a:t>Cultural Heritage Grants</a:t>
                      </a:r>
                      <a:r>
                        <a:rPr lang="en-US" sz="1800" dirty="0">
                          <a:solidFill>
                            <a:srgbClr val="494949"/>
                          </a:solidFill>
                        </a:rPr>
                        <a:t> </a:t>
                      </a:r>
                      <a:endParaRPr lang="en-IE" sz="1800" kern="1200" dirty="0">
                        <a:solidFill>
                          <a:srgbClr val="49494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C4659"/>
                          </a:solidFill>
                          <a:latin typeface="+mn-lt"/>
                          <a:ea typeface="+mn-ea"/>
                          <a:cs typeface="+mn-cs"/>
                        </a:rPr>
                        <a:t>Available in most European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dirty="0">
                        <a:solidFill>
                          <a:srgbClr val="0C465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For projects involving the </a:t>
                      </a:r>
                      <a:r>
                        <a:rPr lang="en-US" sz="1800" b="1" dirty="0">
                          <a:solidFill>
                            <a:srgbClr val="414141"/>
                          </a:solidFill>
                        </a:rPr>
                        <a:t>restoration or preservation </a:t>
                      </a:r>
                      <a:r>
                        <a:rPr lang="en-US" sz="1800" dirty="0">
                          <a:solidFill>
                            <a:srgbClr val="414141"/>
                          </a:solidFill>
                        </a:rPr>
                        <a:t>of historical sites, cultural heritage grants are available. These grants often require the use of </a:t>
                      </a:r>
                      <a:r>
                        <a:rPr lang="en-US" sz="1800" b="1" dirty="0">
                          <a:solidFill>
                            <a:srgbClr val="414141"/>
                          </a:solidFill>
                        </a:rPr>
                        <a:t>registered architects </a:t>
                      </a:r>
                      <a:r>
                        <a:rPr lang="en-US" sz="1800" dirty="0">
                          <a:solidFill>
                            <a:srgbClr val="414141"/>
                          </a:solidFill>
                        </a:rPr>
                        <a:t>and adherence to </a:t>
                      </a:r>
                      <a:r>
                        <a:rPr lang="en-US" sz="1800" b="1" dirty="0">
                          <a:solidFill>
                            <a:srgbClr val="414141"/>
                          </a:solidFill>
                        </a:rPr>
                        <a:t>specific guidelines </a:t>
                      </a:r>
                      <a:r>
                        <a:rPr lang="en-US" sz="1800" dirty="0">
                          <a:solidFill>
                            <a:srgbClr val="414141"/>
                          </a:solidFill>
                        </a:rPr>
                        <a:t>to ensure the preservation of cultural assets</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494949"/>
                          </a:solidFill>
                          <a:hlinkClick r:id="rId4">
                            <a:extLst>
                              <a:ext uri="{A12FA001-AC4F-418D-AE19-62706E023703}">
                                <ahyp:hlinkClr xmlns:ahyp="http://schemas.microsoft.com/office/drawing/2018/hyperlinkcolor" val="tx"/>
                              </a:ext>
                            </a:extLst>
                          </a:hlinkClick>
                        </a:rPr>
                        <a:t>ECOTOURS Project Support</a:t>
                      </a:r>
                      <a:r>
                        <a:rPr lang="en-US" sz="1800" dirty="0">
                          <a:solidFill>
                            <a:srgbClr val="494949"/>
                          </a:solidFill>
                        </a:rPr>
                        <a:t> </a:t>
                      </a:r>
                      <a:endParaRPr lang="en-IE" sz="1800" kern="1200" dirty="0">
                        <a:solidFill>
                          <a:srgbClr val="49494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0C4659"/>
                          </a:solidFill>
                          <a:latin typeface="+mn-lt"/>
                          <a:ea typeface="+mn-ea"/>
                          <a:cs typeface="+mn-cs"/>
                        </a:rPr>
                        <a:t>Available in most European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200" dirty="0">
                        <a:solidFill>
                          <a:srgbClr val="0C4659"/>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14141"/>
                          </a:solidFill>
                        </a:rPr>
                        <a:t>The ECOTOURS Project offers financial support to Micro, Small, and Medium Enterprises (MSMEs) in France that are </a:t>
                      </a:r>
                      <a:r>
                        <a:rPr lang="en-US" sz="1800" b="1" dirty="0">
                          <a:solidFill>
                            <a:srgbClr val="414141"/>
                          </a:solidFill>
                        </a:rPr>
                        <a:t>developing sustainable tourism products</a:t>
                      </a:r>
                      <a:r>
                        <a:rPr lang="en-US" sz="1800" dirty="0">
                          <a:solidFill>
                            <a:srgbClr val="414141"/>
                          </a:solidFill>
                        </a:rPr>
                        <a:t>. The support is indicatively €6,650 per beneficiary, divided into three tranches, aimed at </a:t>
                      </a:r>
                      <a:r>
                        <a:rPr lang="en-US" sz="1800" b="1" dirty="0">
                          <a:solidFill>
                            <a:srgbClr val="414141"/>
                          </a:solidFill>
                        </a:rPr>
                        <a:t>promoting eco-tourism </a:t>
                      </a:r>
                      <a:r>
                        <a:rPr lang="en-US" sz="1800" dirty="0">
                          <a:solidFill>
                            <a:srgbClr val="414141"/>
                          </a:solidFill>
                        </a:rPr>
                        <a:t>initiatives. ​</a:t>
                      </a:r>
                      <a:endParaRPr lang="en-IE" sz="1800" kern="1200" dirty="0">
                        <a:solidFill>
                          <a:srgbClr val="41414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Tree>
    <p:extLst>
      <p:ext uri="{BB962C8B-B14F-4D97-AF65-F5344CB8AC3E}">
        <p14:creationId xmlns:p14="http://schemas.microsoft.com/office/powerpoint/2010/main" val="3898252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2CB6615-E0E4-3181-747D-6A9D1EB1605E}"/>
              </a:ext>
            </a:extLst>
          </p:cNvPr>
          <p:cNvPicPr>
            <a:picLocks noGrp="1" noChangeAspect="1"/>
          </p:cNvPicPr>
          <p:nvPr>
            <p:ph type="pic" sz="quarter" idx="73"/>
          </p:nvPr>
        </p:nvPicPr>
        <p:blipFill>
          <a:blip r:embed="rId2"/>
          <a:srcRect t="7321" b="7321"/>
          <a:stretch>
            <a:fillRect/>
          </a:stretch>
        </p:blipFill>
        <p:spPr/>
      </p:pic>
      <p:sp>
        <p:nvSpPr>
          <p:cNvPr id="3" name="Text Placeholder 2">
            <a:extLst>
              <a:ext uri="{FF2B5EF4-FFF2-40B4-BE49-F238E27FC236}">
                <a16:creationId xmlns:a16="http://schemas.microsoft.com/office/drawing/2014/main" id="{06770F89-4BC4-E67C-BD37-0829BDEC8884}"/>
              </a:ext>
            </a:extLst>
          </p:cNvPr>
          <p:cNvSpPr>
            <a:spLocks noGrp="1"/>
          </p:cNvSpPr>
          <p:nvPr>
            <p:ph type="body" sz="quarter" idx="42"/>
          </p:nvPr>
        </p:nvSpPr>
        <p:spPr/>
        <p:txBody>
          <a:bodyPr/>
          <a:lstStyle/>
          <a:p>
            <a:r>
              <a:rPr lang="en-GB"/>
              <a:t>ITALY</a:t>
            </a:r>
          </a:p>
        </p:txBody>
      </p:sp>
      <p:pic>
        <p:nvPicPr>
          <p:cNvPr id="18" name="Picture Placeholder 17">
            <a:extLst>
              <a:ext uri="{FF2B5EF4-FFF2-40B4-BE49-F238E27FC236}">
                <a16:creationId xmlns:a16="http://schemas.microsoft.com/office/drawing/2014/main" id="{11CEBBE0-ABB1-5F88-9ADD-4E4025DBF3EC}"/>
              </a:ext>
            </a:extLst>
          </p:cNvPr>
          <p:cNvPicPr>
            <a:picLocks noGrp="1" noChangeAspect="1"/>
          </p:cNvPicPr>
          <p:nvPr>
            <p:ph type="pic" sz="quarter" idx="74"/>
          </p:nvPr>
        </p:nvPicPr>
        <p:blipFill rotWithShape="1">
          <a:blip r:embed="rId3"/>
          <a:srcRect l="22394" t="-200" r="41692" b="200"/>
          <a:stretch/>
        </p:blipFill>
        <p:spPr>
          <a:xfrm>
            <a:off x="5832763" y="-2"/>
            <a:ext cx="1799489" cy="3342069"/>
          </a:xfrm>
        </p:spPr>
      </p:pic>
      <p:pic>
        <p:nvPicPr>
          <p:cNvPr id="14" name="Picture Placeholder 13">
            <a:extLst>
              <a:ext uri="{FF2B5EF4-FFF2-40B4-BE49-F238E27FC236}">
                <a16:creationId xmlns:a16="http://schemas.microsoft.com/office/drawing/2014/main" id="{ABB078B2-D939-C005-70E7-A381CAF4A9C3}"/>
              </a:ext>
            </a:extLst>
          </p:cNvPr>
          <p:cNvPicPr>
            <a:picLocks noGrp="1" noChangeAspect="1"/>
          </p:cNvPicPr>
          <p:nvPr>
            <p:ph type="pic" sz="quarter" idx="75"/>
          </p:nvPr>
        </p:nvPicPr>
        <p:blipFill>
          <a:blip r:embed="rId4"/>
          <a:srcRect t="5944" b="5944"/>
          <a:stretch>
            <a:fillRect/>
          </a:stretch>
        </p:blipFill>
        <p:spPr/>
      </p:pic>
      <p:sp>
        <p:nvSpPr>
          <p:cNvPr id="6" name="Text Placeholder 5">
            <a:extLst>
              <a:ext uri="{FF2B5EF4-FFF2-40B4-BE49-F238E27FC236}">
                <a16:creationId xmlns:a16="http://schemas.microsoft.com/office/drawing/2014/main" id="{CB9C0FB4-B342-E685-EE7C-FCF1EB56D01B}"/>
              </a:ext>
            </a:extLst>
          </p:cNvPr>
          <p:cNvSpPr>
            <a:spLocks noGrp="1"/>
          </p:cNvSpPr>
          <p:nvPr>
            <p:ph type="body" sz="quarter" idx="65"/>
          </p:nvPr>
        </p:nvSpPr>
        <p:spPr/>
        <p:txBody>
          <a:bodyPr/>
          <a:lstStyle/>
          <a:p>
            <a:r>
              <a:rPr lang="en-GB"/>
              <a:t>Photo Credit: Trulli Holiday Albergo Diffuso,Italy</a:t>
            </a:r>
          </a:p>
        </p:txBody>
      </p:sp>
      <p:pic>
        <p:nvPicPr>
          <p:cNvPr id="16" name="Picture Placeholder 15">
            <a:extLst>
              <a:ext uri="{FF2B5EF4-FFF2-40B4-BE49-F238E27FC236}">
                <a16:creationId xmlns:a16="http://schemas.microsoft.com/office/drawing/2014/main" id="{75E618D6-BA53-A1BA-622C-20949D22CA9E}"/>
              </a:ext>
            </a:extLst>
          </p:cNvPr>
          <p:cNvPicPr>
            <a:picLocks noGrp="1" noChangeAspect="1"/>
          </p:cNvPicPr>
          <p:nvPr>
            <p:ph type="pic" sz="quarter" idx="76"/>
          </p:nvPr>
        </p:nvPicPr>
        <p:blipFill>
          <a:blip r:embed="rId5"/>
          <a:srcRect t="5808" b="5808"/>
          <a:stretch/>
        </p:blipFill>
        <p:spPr/>
      </p:pic>
      <p:pic>
        <p:nvPicPr>
          <p:cNvPr id="20" name="Picture Placeholder 19">
            <a:extLst>
              <a:ext uri="{FF2B5EF4-FFF2-40B4-BE49-F238E27FC236}">
                <a16:creationId xmlns:a16="http://schemas.microsoft.com/office/drawing/2014/main" id="{51145C2A-DACF-9A32-A0F5-BE503BB89167}"/>
              </a:ext>
            </a:extLst>
          </p:cNvPr>
          <p:cNvPicPr>
            <a:picLocks noGrp="1" noChangeAspect="1"/>
          </p:cNvPicPr>
          <p:nvPr>
            <p:ph type="pic" sz="quarter" idx="77"/>
          </p:nvPr>
        </p:nvPicPr>
        <p:blipFill>
          <a:blip r:embed="rId6"/>
          <a:srcRect l="9632" r="9632"/>
          <a:stretch>
            <a:fillRect/>
          </a:stretch>
        </p:blipFill>
        <p:spPr/>
      </p:pic>
      <p:pic>
        <p:nvPicPr>
          <p:cNvPr id="22" name="Picture Placeholder 21">
            <a:extLst>
              <a:ext uri="{FF2B5EF4-FFF2-40B4-BE49-F238E27FC236}">
                <a16:creationId xmlns:a16="http://schemas.microsoft.com/office/drawing/2014/main" id="{589B95D9-9E51-9479-482B-E6896416AD06}"/>
              </a:ext>
            </a:extLst>
          </p:cNvPr>
          <p:cNvPicPr>
            <a:picLocks noGrp="1" noChangeAspect="1"/>
          </p:cNvPicPr>
          <p:nvPr>
            <p:ph type="pic" sz="quarter" idx="78"/>
          </p:nvPr>
        </p:nvPicPr>
        <p:blipFill>
          <a:blip r:embed="rId7"/>
          <a:srcRect l="9474" r="9474"/>
          <a:stretch>
            <a:fillRect/>
          </a:stretch>
        </p:blipFill>
        <p:spPr/>
      </p:pic>
      <p:pic>
        <p:nvPicPr>
          <p:cNvPr id="10" name="Picture 9">
            <a:extLst>
              <a:ext uri="{FF2B5EF4-FFF2-40B4-BE49-F238E27FC236}">
                <a16:creationId xmlns:a16="http://schemas.microsoft.com/office/drawing/2014/main" id="{262F9B0E-65F4-9CC3-E7A9-CDA41DE231F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516780" y="2935849"/>
            <a:ext cx="675220" cy="412888"/>
          </a:xfrm>
          <a:prstGeom prst="rect">
            <a:avLst/>
          </a:prstGeom>
        </p:spPr>
      </p:pic>
    </p:spTree>
    <p:extLst>
      <p:ext uri="{BB962C8B-B14F-4D97-AF65-F5344CB8AC3E}">
        <p14:creationId xmlns:p14="http://schemas.microsoft.com/office/powerpoint/2010/main" val="1884317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6 (Part 3)</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473288"/>
          </a:xfrm>
          <a:prstGeom prst="rect">
            <a:avLst/>
          </a:prstGeom>
          <a:noFill/>
        </p:spPr>
        <p:txBody>
          <a:bodyPr wrap="square" rtlCol="0">
            <a:spAutoFit/>
          </a:bodyPr>
          <a:lstStyle/>
          <a:p>
            <a:pPr algn="ctr"/>
            <a:r>
              <a:rPr lang="en-US" sz="2400" dirty="0">
                <a:solidFill>
                  <a:srgbClr val="5A5A5A"/>
                </a:solidFill>
              </a:rPr>
              <a:t>Sustainability, Investing in the WOW Factor &amp; Support Tools</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7 (Part 1)</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8" y="2232022"/>
            <a:ext cx="3868711" cy="1522020"/>
          </a:xfrm>
          <a:prstGeom prst="rect">
            <a:avLst/>
          </a:prstGeom>
          <a:noFill/>
        </p:spPr>
        <p:txBody>
          <a:bodyPr wrap="square" rtlCol="0">
            <a:spAutoFit/>
          </a:bodyPr>
          <a:lstStyle/>
          <a:p>
            <a:pPr algn="ctr"/>
            <a:r>
              <a:rPr lang="en-US" sz="2400" dirty="0">
                <a:solidFill>
                  <a:srgbClr val="5A5A5A"/>
                </a:solidFill>
              </a:rPr>
              <a:t>Introduction to Private and European Funding</a:t>
            </a:r>
          </a:p>
          <a:p>
            <a:endParaRPr lang="en-US" sz="2400" dirty="0">
              <a:solidFill>
                <a:srgbClr val="494949"/>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6306A-D42A-349E-EDBB-24C16042CB48}"/>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56DACC0B-97B5-B184-E00C-7D2759173666}"/>
              </a:ext>
            </a:extLst>
          </p:cNvPr>
          <p:cNvSpPr txBox="1">
            <a:spLocks/>
          </p:cNvSpPr>
          <p:nvPr/>
        </p:nvSpPr>
        <p:spPr>
          <a:xfrm>
            <a:off x="4491114" y="196156"/>
            <a:ext cx="6567411"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600"/>
              </a:spcAft>
            </a:pPr>
            <a:r>
              <a:rPr lang="en-US" b="1" dirty="0">
                <a:solidFill>
                  <a:srgbClr val="E96751"/>
                </a:solidFill>
              </a:rPr>
              <a:t>Enables access to green grants, preserves long-term viability, and appeals </a:t>
            </a:r>
            <a:r>
              <a:rPr lang="en-US" dirty="0"/>
              <a:t>to </a:t>
            </a:r>
            <a:r>
              <a:rPr lang="en-US" sz="2400" dirty="0"/>
              <a:t>eco-conscious guests.</a:t>
            </a:r>
          </a:p>
          <a:p>
            <a:pPr fontAlgn="base">
              <a:lnSpc>
                <a:spcPct val="100000"/>
              </a:lnSpc>
              <a:spcAft>
                <a:spcPts val="600"/>
              </a:spcAft>
            </a:pPr>
            <a:r>
              <a:rPr lang="en-US" sz="2400" dirty="0">
                <a:solidFill>
                  <a:srgbClr val="494949"/>
                </a:solidFill>
              </a:rPr>
              <a:t>Sustainable site selection and operation aren’t just ethical – they’re increasingly a </a:t>
            </a:r>
            <a:r>
              <a:rPr lang="en-US" sz="2400" b="1" dirty="0">
                <a:solidFill>
                  <a:srgbClr val="494949"/>
                </a:solidFill>
              </a:rPr>
              <a:t>market expectation</a:t>
            </a:r>
            <a:r>
              <a:rPr lang="en-US" sz="2400" dirty="0">
                <a:solidFill>
                  <a:srgbClr val="494949"/>
                </a:solidFill>
              </a:rPr>
              <a:t> and sometimes a regulatory requirement. </a:t>
            </a:r>
          </a:p>
          <a:p>
            <a:pPr fontAlgn="base">
              <a:lnSpc>
                <a:spcPct val="100000"/>
              </a:lnSpc>
              <a:spcAft>
                <a:spcPts val="600"/>
              </a:spcAft>
            </a:pPr>
            <a:endParaRPr lang="en-US" sz="2400" dirty="0">
              <a:solidFill>
                <a:srgbClr val="494949"/>
              </a:solidFill>
            </a:endParaRPr>
          </a:p>
          <a:p>
            <a:pPr marL="342900" indent="-342900" fontAlgn="base">
              <a:lnSpc>
                <a:spcPct val="100000"/>
              </a:lnSpc>
              <a:spcAft>
                <a:spcPts val="600"/>
              </a:spcAft>
              <a:buFont typeface="Wingdings" panose="05000000000000000000" pitchFamily="2" charset="2"/>
              <a:buChar char="v"/>
            </a:pPr>
            <a:r>
              <a:rPr lang="en-US" sz="2400" dirty="0">
                <a:solidFill>
                  <a:srgbClr val="494949"/>
                </a:solidFill>
              </a:rPr>
              <a:t>Aim to </a:t>
            </a:r>
            <a:r>
              <a:rPr lang="en-US" sz="2400" b="1" dirty="0" err="1">
                <a:solidFill>
                  <a:srgbClr val="494949"/>
                </a:solidFill>
              </a:rPr>
              <a:t>minimise</a:t>
            </a:r>
            <a:r>
              <a:rPr lang="en-US" sz="2400" b="1" dirty="0">
                <a:solidFill>
                  <a:srgbClr val="494949"/>
                </a:solidFill>
              </a:rPr>
              <a:t> environmental impact </a:t>
            </a:r>
            <a:r>
              <a:rPr lang="en-US" sz="2400" dirty="0">
                <a:solidFill>
                  <a:srgbClr val="494949"/>
                </a:solidFill>
              </a:rPr>
              <a:t>and integrate into the landscape. European destinations are embracing regenerative tourism, as exemplified by initiatives such as reusing historic buildings, creating eco-friendly retreats in rural areas, and installing green technology, which are highlighted in EU best practices. </a:t>
            </a:r>
            <a:r>
              <a:rPr lang="en-US" sz="2400" dirty="0">
                <a:solidFill>
                  <a:srgbClr val="E96751"/>
                </a:solidFill>
                <a:hlinkClick r:id="rId2">
                  <a:extLst>
                    <a:ext uri="{A12FA001-AC4F-418D-AE19-62706E023703}">
                      <ahyp:hlinkClr xmlns:ahyp="http://schemas.microsoft.com/office/drawing/2018/hyperlinkcolor" val="tx"/>
                    </a:ext>
                  </a:extLst>
                </a:hlinkClick>
              </a:rPr>
              <a:t>epicstays.eu</a:t>
            </a:r>
            <a:r>
              <a:rPr lang="en-US" sz="2400" dirty="0">
                <a:solidFill>
                  <a:srgbClr val="494949"/>
                </a:solidFill>
              </a:rPr>
              <a:t>. </a:t>
            </a:r>
          </a:p>
        </p:txBody>
      </p:sp>
      <p:pic>
        <p:nvPicPr>
          <p:cNvPr id="7" name="Picture Placeholder 6" descr="A person using a computer&#10;&#10;AI-generated content may be incorrect.">
            <a:extLst>
              <a:ext uri="{FF2B5EF4-FFF2-40B4-BE49-F238E27FC236}">
                <a16:creationId xmlns:a16="http://schemas.microsoft.com/office/drawing/2014/main" id="{C60D72A2-348E-27A4-F9DD-21AD9BC602E6}"/>
              </a:ext>
            </a:extLst>
          </p:cNvPr>
          <p:cNvPicPr>
            <a:picLocks noGrp="1" noChangeAspect="1"/>
          </p:cNvPicPr>
          <p:nvPr>
            <p:ph type="pic" sz="quarter" idx="10"/>
          </p:nvPr>
        </p:nvPicPr>
        <p:blipFill>
          <a:blip r:embed="rId3"/>
          <a:srcRect t="12090" b="12090"/>
          <a:stretch>
            <a:fillRect/>
          </a:stretch>
        </p:blipFill>
        <p:spPr/>
      </p:pic>
      <p:sp>
        <p:nvSpPr>
          <p:cNvPr id="4" name="Slide Number Placeholder 5">
            <a:extLst>
              <a:ext uri="{FF2B5EF4-FFF2-40B4-BE49-F238E27FC236}">
                <a16:creationId xmlns:a16="http://schemas.microsoft.com/office/drawing/2014/main" id="{19D349C7-19C3-AB4F-4DF3-57935BFE72F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6</a:t>
            </a:fld>
            <a:endParaRPr lang="fr-CA" dirty="0"/>
          </a:p>
        </p:txBody>
      </p:sp>
      <p:sp>
        <p:nvSpPr>
          <p:cNvPr id="6" name="Text Placeholder 5">
            <a:extLst>
              <a:ext uri="{FF2B5EF4-FFF2-40B4-BE49-F238E27FC236}">
                <a16:creationId xmlns:a16="http://schemas.microsoft.com/office/drawing/2014/main" id="{0BB9A634-4D79-CD55-6E8C-6EA63F799638}"/>
              </a:ext>
            </a:extLst>
          </p:cNvPr>
          <p:cNvSpPr>
            <a:spLocks noGrp="1"/>
          </p:cNvSpPr>
          <p:nvPr>
            <p:ph type="body" sz="quarter" idx="18"/>
          </p:nvPr>
        </p:nvSpPr>
        <p:spPr>
          <a:xfrm>
            <a:off x="483236" y="3299876"/>
            <a:ext cx="3200399" cy="1049221"/>
          </a:xfrm>
        </p:spPr>
        <p:txBody>
          <a:bodyPr/>
          <a:lstStyle/>
          <a:p>
            <a:pPr algn="ctr"/>
            <a:r>
              <a:rPr lang="en-US" sz="2400" b="0" dirty="0"/>
              <a:t>Design for Sustainability, Resilience &amp; Grant Eligibility</a:t>
            </a:r>
            <a:endParaRPr lang="en-IE" sz="2400" b="0" dirty="0"/>
          </a:p>
        </p:txBody>
      </p:sp>
      <p:sp>
        <p:nvSpPr>
          <p:cNvPr id="10" name="Text Placeholder 7">
            <a:extLst>
              <a:ext uri="{FF2B5EF4-FFF2-40B4-BE49-F238E27FC236}">
                <a16:creationId xmlns:a16="http://schemas.microsoft.com/office/drawing/2014/main" id="{2DBAE985-48CD-0506-0BDB-4E832136F1DC}"/>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
        <p:nvSpPr>
          <p:cNvPr id="5" name="Slide Number Placeholder 5">
            <a:extLst>
              <a:ext uri="{FF2B5EF4-FFF2-40B4-BE49-F238E27FC236}">
                <a16:creationId xmlns:a16="http://schemas.microsoft.com/office/drawing/2014/main" id="{8FCF3F92-939B-7E32-9194-5F1C9513648B}"/>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6</a:t>
            </a:fld>
            <a:endParaRPr lang="fr-CA" dirty="0"/>
          </a:p>
        </p:txBody>
      </p:sp>
      <p:sp>
        <p:nvSpPr>
          <p:cNvPr id="3" name="Rectangle: Rounded Corners 2">
            <a:extLst>
              <a:ext uri="{FF2B5EF4-FFF2-40B4-BE49-F238E27FC236}">
                <a16:creationId xmlns:a16="http://schemas.microsoft.com/office/drawing/2014/main" id="{F5774DE6-1A6E-8030-F564-3379B2D1F9D3}"/>
              </a:ext>
            </a:extLst>
          </p:cNvPr>
          <p:cNvSpPr/>
          <p:nvPr/>
        </p:nvSpPr>
        <p:spPr>
          <a:xfrm>
            <a:off x="165116" y="4507995"/>
            <a:ext cx="3797283" cy="2089056"/>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600" b="1" dirty="0">
                <a:solidFill>
                  <a:schemeClr val="bg1"/>
                </a:solidFill>
                <a:cs typeface="Aharoni" panose="02010803020104030203" pitchFamily="2" charset="-79"/>
              </a:rPr>
              <a:t>Priority 11 </a:t>
            </a:r>
            <a:r>
              <a:rPr lang="en-IE" sz="3600" dirty="0">
                <a:solidFill>
                  <a:schemeClr val="bg1"/>
                </a:solidFill>
                <a:cs typeface="Aharoni" panose="02010803020104030203" pitchFamily="2" charset="-79"/>
              </a:rPr>
              <a:t>(€)</a:t>
            </a:r>
          </a:p>
          <a:p>
            <a:pPr algn="ctr">
              <a:spcAft>
                <a:spcPts val="600"/>
              </a:spcAft>
            </a:pPr>
            <a:r>
              <a:rPr lang="en-US" sz="3000" dirty="0"/>
              <a:t>Protect the environment around you.</a:t>
            </a:r>
            <a:endParaRPr lang="en-IE" sz="3000" dirty="0">
              <a:solidFill>
                <a:schemeClr val="bg1"/>
              </a:solidFill>
              <a:cs typeface="Aharoni" panose="02010803020104030203" pitchFamily="2" charset="-79"/>
            </a:endParaRPr>
          </a:p>
        </p:txBody>
      </p:sp>
    </p:spTree>
    <p:extLst>
      <p:ext uri="{BB962C8B-B14F-4D97-AF65-F5344CB8AC3E}">
        <p14:creationId xmlns:p14="http://schemas.microsoft.com/office/powerpoint/2010/main" val="3811522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A1F48-5DE3-9819-C31E-0A1E0125DD28}"/>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D5CB775-40BF-D73D-8F42-BAF2921115BC}"/>
              </a:ext>
            </a:extLst>
          </p:cNvPr>
          <p:cNvSpPr txBox="1">
            <a:spLocks/>
          </p:cNvSpPr>
          <p:nvPr/>
        </p:nvSpPr>
        <p:spPr>
          <a:xfrm>
            <a:off x="4433964" y="196156"/>
            <a:ext cx="6567411"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600"/>
              </a:spcAft>
              <a:buFont typeface="Wingdings" panose="05000000000000000000" pitchFamily="2" charset="2"/>
              <a:buChar char="v"/>
            </a:pPr>
            <a:r>
              <a:rPr lang="en-US" sz="2400" dirty="0">
                <a:solidFill>
                  <a:srgbClr val="494949"/>
                </a:solidFill>
              </a:rPr>
              <a:t>Check if the site is in or </a:t>
            </a:r>
            <a:r>
              <a:rPr lang="en-US" sz="2400" b="1" dirty="0">
                <a:solidFill>
                  <a:srgbClr val="494949"/>
                </a:solidFill>
              </a:rPr>
              <a:t>near a protected area </a:t>
            </a:r>
            <a:r>
              <a:rPr lang="en-US" sz="2400" dirty="0">
                <a:solidFill>
                  <a:srgbClr val="494949"/>
                </a:solidFill>
              </a:rPr>
              <a:t>(Natura 2000 site, national park, etc.), as this will bring extra rules; for example, you may require special nature impact permits and strict wastewater treatment in </a:t>
            </a:r>
            <a:r>
              <a:rPr lang="en-US" sz="2400" dirty="0">
                <a:solidFill>
                  <a:srgbClr val="E96751"/>
                </a:solidFill>
                <a:hlinkClick r:id="rId2">
                  <a:extLst>
                    <a:ext uri="{A12FA001-AC4F-418D-AE19-62706E023703}">
                      <ahyp:hlinkClr xmlns:ahyp="http://schemas.microsoft.com/office/drawing/2018/hyperlinkcolor" val="tx"/>
                    </a:ext>
                  </a:extLst>
                </a:hlinkClick>
              </a:rPr>
              <a:t>such locations</a:t>
            </a:r>
            <a:r>
              <a:rPr lang="en-US" sz="2400" dirty="0">
                <a:solidFill>
                  <a:srgbClr val="E96751"/>
                </a:solidFill>
              </a:rPr>
              <a:t>.</a:t>
            </a:r>
          </a:p>
          <a:p>
            <a:pPr marL="342900" indent="-342900" fontAlgn="base">
              <a:lnSpc>
                <a:spcPct val="100000"/>
              </a:lnSpc>
              <a:spcAft>
                <a:spcPts val="600"/>
              </a:spcAft>
              <a:buFont typeface="Wingdings" panose="05000000000000000000" pitchFamily="2" charset="2"/>
              <a:buChar char="v"/>
            </a:pPr>
            <a:endParaRPr lang="en-US" sz="2400" dirty="0">
              <a:solidFill>
                <a:srgbClr val="E96751"/>
              </a:solidFill>
            </a:endParaRPr>
          </a:p>
          <a:p>
            <a:pPr marL="342900" indent="-342900" fontAlgn="base">
              <a:lnSpc>
                <a:spcPct val="100000"/>
              </a:lnSpc>
              <a:spcAft>
                <a:spcPts val="600"/>
              </a:spcAft>
              <a:buFont typeface="Wingdings" panose="05000000000000000000" pitchFamily="2" charset="2"/>
              <a:buChar char="v"/>
            </a:pPr>
            <a:r>
              <a:rPr lang="en-US" sz="2400" dirty="0">
                <a:solidFill>
                  <a:srgbClr val="494949"/>
                </a:solidFill>
              </a:rPr>
              <a:t>Build with </a:t>
            </a:r>
            <a:r>
              <a:rPr lang="en-US" sz="2400" b="1" dirty="0">
                <a:solidFill>
                  <a:srgbClr val="494949"/>
                </a:solidFill>
              </a:rPr>
              <a:t>climate resilience in mind </a:t>
            </a:r>
            <a:r>
              <a:rPr lang="en-US" sz="2400" dirty="0">
                <a:solidFill>
                  <a:srgbClr val="494949"/>
                </a:solidFill>
              </a:rPr>
              <a:t>too: design for energy efficiency and for more extreme weather (think heavy rain or heatwaves, depending on the region). </a:t>
            </a:r>
          </a:p>
          <a:p>
            <a:pPr marL="342900" indent="-342900" fontAlgn="base">
              <a:lnSpc>
                <a:spcPct val="100000"/>
              </a:lnSpc>
              <a:spcAft>
                <a:spcPts val="600"/>
              </a:spcAft>
              <a:buFont typeface="Wingdings" panose="05000000000000000000" pitchFamily="2" charset="2"/>
              <a:buChar char="v"/>
            </a:pPr>
            <a:endParaRPr lang="en-US" sz="2400" dirty="0">
              <a:solidFill>
                <a:srgbClr val="494949"/>
              </a:solidFill>
            </a:endParaRPr>
          </a:p>
          <a:p>
            <a:pPr fontAlgn="base">
              <a:lnSpc>
                <a:spcPct val="100000"/>
              </a:lnSpc>
              <a:spcAft>
                <a:spcPts val="600"/>
              </a:spcAft>
            </a:pPr>
            <a:r>
              <a:rPr lang="en-US" sz="2400" dirty="0">
                <a:solidFill>
                  <a:srgbClr val="494949"/>
                </a:solidFill>
              </a:rPr>
              <a:t>Many countries (like </a:t>
            </a:r>
            <a:r>
              <a:rPr lang="en-US" sz="2400" dirty="0">
                <a:solidFill>
                  <a:srgbClr val="E96751"/>
                </a:solidFill>
              </a:rPr>
              <a:t>Ireland</a:t>
            </a:r>
            <a:r>
              <a:rPr lang="en-US" sz="2400" dirty="0">
                <a:solidFill>
                  <a:srgbClr val="494949"/>
                </a:solidFill>
              </a:rPr>
              <a:t> and </a:t>
            </a:r>
            <a:r>
              <a:rPr lang="en-US" sz="2400" dirty="0">
                <a:solidFill>
                  <a:srgbClr val="E96751"/>
                </a:solidFill>
              </a:rPr>
              <a:t>Slovenia</a:t>
            </a:r>
            <a:r>
              <a:rPr lang="en-US" sz="2400" dirty="0">
                <a:solidFill>
                  <a:srgbClr val="494949"/>
                </a:solidFill>
              </a:rPr>
              <a:t>) have </a:t>
            </a:r>
            <a:r>
              <a:rPr lang="en-US" sz="2400" i="1" dirty="0">
                <a:solidFill>
                  <a:srgbClr val="494949"/>
                </a:solidFill>
              </a:rPr>
              <a:t>environmental guidelines</a:t>
            </a:r>
            <a:r>
              <a:rPr lang="en-US" sz="2400" dirty="0">
                <a:solidFill>
                  <a:srgbClr val="494949"/>
                </a:solidFill>
              </a:rPr>
              <a:t> for tourism accommodation to ensure habitat protection, waste reduction, and respect for local wildlife.</a:t>
            </a:r>
          </a:p>
          <a:p>
            <a:pPr marL="342900" indent="-342900" fontAlgn="base">
              <a:lnSpc>
                <a:spcPct val="100000"/>
              </a:lnSpc>
              <a:spcAft>
                <a:spcPts val="600"/>
              </a:spcAft>
              <a:buFont typeface="Wingdings" panose="05000000000000000000" pitchFamily="2" charset="2"/>
              <a:buChar char="v"/>
            </a:pPr>
            <a:endParaRPr lang="en-US" sz="2400" dirty="0">
              <a:solidFill>
                <a:srgbClr val="494949"/>
              </a:solidFill>
            </a:endParaRPr>
          </a:p>
        </p:txBody>
      </p:sp>
      <p:pic>
        <p:nvPicPr>
          <p:cNvPr id="7" name="Picture Placeholder 6" descr="A person using a computer&#10;&#10;AI-generated content may be incorrect.">
            <a:extLst>
              <a:ext uri="{FF2B5EF4-FFF2-40B4-BE49-F238E27FC236}">
                <a16:creationId xmlns:a16="http://schemas.microsoft.com/office/drawing/2014/main" id="{8A2518AC-2AC1-1EEF-3FDF-F4A7BD822F7E}"/>
              </a:ext>
            </a:extLst>
          </p:cNvPr>
          <p:cNvPicPr>
            <a:picLocks noGrp="1" noChangeAspect="1"/>
          </p:cNvPicPr>
          <p:nvPr>
            <p:ph type="pic" sz="quarter" idx="10"/>
          </p:nvPr>
        </p:nvPicPr>
        <p:blipFill>
          <a:blip r:embed="rId3"/>
          <a:srcRect t="12090" b="12090"/>
          <a:stretch>
            <a:fillRect/>
          </a:stretch>
        </p:blipFill>
        <p:spPr/>
      </p:pic>
      <p:sp>
        <p:nvSpPr>
          <p:cNvPr id="4" name="Slide Number Placeholder 5">
            <a:extLst>
              <a:ext uri="{FF2B5EF4-FFF2-40B4-BE49-F238E27FC236}">
                <a16:creationId xmlns:a16="http://schemas.microsoft.com/office/drawing/2014/main" id="{084B1D03-2D08-AC33-5A5C-B72ED75B1CCD}"/>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7</a:t>
            </a:fld>
            <a:endParaRPr lang="fr-CA" dirty="0"/>
          </a:p>
        </p:txBody>
      </p:sp>
      <p:sp>
        <p:nvSpPr>
          <p:cNvPr id="6" name="Text Placeholder 5">
            <a:extLst>
              <a:ext uri="{FF2B5EF4-FFF2-40B4-BE49-F238E27FC236}">
                <a16:creationId xmlns:a16="http://schemas.microsoft.com/office/drawing/2014/main" id="{58D4B242-77B9-BBB7-19AB-B1893871B73C}"/>
              </a:ext>
            </a:extLst>
          </p:cNvPr>
          <p:cNvSpPr>
            <a:spLocks noGrp="1"/>
          </p:cNvSpPr>
          <p:nvPr>
            <p:ph type="body" sz="quarter" idx="18"/>
          </p:nvPr>
        </p:nvSpPr>
        <p:spPr>
          <a:xfrm>
            <a:off x="483236" y="3299876"/>
            <a:ext cx="3200399" cy="1049221"/>
          </a:xfrm>
        </p:spPr>
        <p:txBody>
          <a:bodyPr/>
          <a:lstStyle/>
          <a:p>
            <a:pPr algn="ctr"/>
            <a:r>
              <a:rPr lang="en-US" sz="2400" b="0" dirty="0"/>
              <a:t>Design for Sustainability, Resilience &amp; Grant Eligibility</a:t>
            </a:r>
            <a:endParaRPr lang="en-IE" sz="2400" b="0" dirty="0"/>
          </a:p>
        </p:txBody>
      </p:sp>
      <p:sp>
        <p:nvSpPr>
          <p:cNvPr id="10" name="Text Placeholder 7">
            <a:extLst>
              <a:ext uri="{FF2B5EF4-FFF2-40B4-BE49-F238E27FC236}">
                <a16:creationId xmlns:a16="http://schemas.microsoft.com/office/drawing/2014/main" id="{F09E3F8E-2879-8543-8A86-2D08CC65AB01}"/>
              </a:ext>
            </a:extLst>
          </p:cNvPr>
          <p:cNvSpPr>
            <a:spLocks noGrp="1"/>
          </p:cNvSpPr>
          <p:nvPr>
            <p:ph type="body" sz="quarter" idx="19"/>
          </p:nvPr>
        </p:nvSpPr>
        <p:spPr>
          <a:xfrm>
            <a:off x="247021" y="2106966"/>
            <a:ext cx="3200399" cy="385564"/>
          </a:xfrm>
        </p:spPr>
        <p:txBody>
          <a:bodyPr/>
          <a:lstStyle/>
          <a:p>
            <a:pPr marL="308700" algn="ctr"/>
            <a:r>
              <a:rPr lang="en-US" sz="3400" dirty="0"/>
              <a:t>Think Green, Spend Wisely</a:t>
            </a:r>
            <a:endParaRPr lang="en-IE" sz="3400" dirty="0"/>
          </a:p>
        </p:txBody>
      </p:sp>
      <p:sp>
        <p:nvSpPr>
          <p:cNvPr id="5" name="Slide Number Placeholder 5">
            <a:extLst>
              <a:ext uri="{FF2B5EF4-FFF2-40B4-BE49-F238E27FC236}">
                <a16:creationId xmlns:a16="http://schemas.microsoft.com/office/drawing/2014/main" id="{C10106D9-C254-14FF-703C-5EAD9D6AD112}"/>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7</a:t>
            </a:fld>
            <a:endParaRPr lang="fr-CA" dirty="0"/>
          </a:p>
        </p:txBody>
      </p:sp>
      <p:sp>
        <p:nvSpPr>
          <p:cNvPr id="3" name="Rectangle: Rounded Corners 2">
            <a:extLst>
              <a:ext uri="{FF2B5EF4-FFF2-40B4-BE49-F238E27FC236}">
                <a16:creationId xmlns:a16="http://schemas.microsoft.com/office/drawing/2014/main" id="{2EE8CC7B-62DD-2645-C6D4-8B1569904DF4}"/>
              </a:ext>
            </a:extLst>
          </p:cNvPr>
          <p:cNvSpPr/>
          <p:nvPr/>
        </p:nvSpPr>
        <p:spPr>
          <a:xfrm>
            <a:off x="165116" y="4507995"/>
            <a:ext cx="3797283" cy="2089056"/>
          </a:xfrm>
          <a:prstGeom prst="roundRect">
            <a:avLst/>
          </a:prstGeom>
          <a:solidFill>
            <a:srgbClr val="E9675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r>
              <a:rPr lang="en-IE" sz="3600" b="1" dirty="0">
                <a:solidFill>
                  <a:schemeClr val="bg1"/>
                </a:solidFill>
                <a:cs typeface="Aharoni" panose="02010803020104030203" pitchFamily="2" charset="-79"/>
              </a:rPr>
              <a:t>Priority 11 </a:t>
            </a:r>
            <a:r>
              <a:rPr lang="en-IE" sz="3600" dirty="0">
                <a:solidFill>
                  <a:schemeClr val="bg1"/>
                </a:solidFill>
                <a:cs typeface="Aharoni" panose="02010803020104030203" pitchFamily="2" charset="-79"/>
              </a:rPr>
              <a:t>(€)</a:t>
            </a:r>
          </a:p>
          <a:p>
            <a:pPr algn="ctr">
              <a:spcAft>
                <a:spcPts val="600"/>
              </a:spcAft>
            </a:pPr>
            <a:r>
              <a:rPr lang="en-US" sz="3000" dirty="0"/>
              <a:t>Protect the environment around you.</a:t>
            </a:r>
            <a:endParaRPr lang="en-IE" sz="3000" dirty="0">
              <a:solidFill>
                <a:schemeClr val="bg1"/>
              </a:solidFill>
              <a:cs typeface="Aharoni" panose="02010803020104030203" pitchFamily="2" charset="-79"/>
            </a:endParaRPr>
          </a:p>
        </p:txBody>
      </p:sp>
    </p:spTree>
    <p:extLst>
      <p:ext uri="{BB962C8B-B14F-4D97-AF65-F5344CB8AC3E}">
        <p14:creationId xmlns:p14="http://schemas.microsoft.com/office/powerpoint/2010/main" val="281493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B164E-2048-898B-86B7-8313CD8C3AE2}"/>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074729E8-D654-168B-8C4A-194D64FD29BC}"/>
              </a:ext>
            </a:extLst>
          </p:cNvPr>
          <p:cNvSpPr txBox="1">
            <a:spLocks/>
          </p:cNvSpPr>
          <p:nvPr/>
        </p:nvSpPr>
        <p:spPr>
          <a:xfrm>
            <a:off x="4591050" y="196156"/>
            <a:ext cx="6619875"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1200"/>
              </a:spcAft>
            </a:pPr>
            <a:r>
              <a:rPr lang="en-US" sz="2400" i="1" dirty="0">
                <a:solidFill>
                  <a:srgbClr val="E96751"/>
                </a:solidFill>
              </a:rPr>
              <a:t>Sustainability isn’t just about nature – it also means using local materials and trades, which lowers the carbon footprint and supports the community.</a:t>
            </a:r>
          </a:p>
          <a:p>
            <a:pPr fontAlgn="base">
              <a:lnSpc>
                <a:spcPct val="100000"/>
              </a:lnSpc>
              <a:spcAft>
                <a:spcPts val="1200"/>
              </a:spcAft>
            </a:pPr>
            <a:endParaRPr lang="en-US" sz="2400" i="1" dirty="0">
              <a:solidFill>
                <a:srgbClr val="E96751"/>
              </a:solidFill>
            </a:endParaRPr>
          </a:p>
          <a:p>
            <a:pPr fontAlgn="base">
              <a:lnSpc>
                <a:spcPct val="100000"/>
              </a:lnSpc>
              <a:spcAft>
                <a:spcPts val="1200"/>
              </a:spcAft>
            </a:pPr>
            <a:r>
              <a:rPr lang="en-US" sz="2400" b="1" dirty="0">
                <a:highlight>
                  <a:srgbClr val="3B7F81"/>
                </a:highlight>
              </a:rPr>
              <a:t>Costs: </a:t>
            </a:r>
            <a:r>
              <a:rPr lang="en-US" sz="2400" dirty="0">
                <a:solidFill>
                  <a:srgbClr val="494949"/>
                </a:solidFill>
              </a:rPr>
              <a:t>Eco-friendly features often have upfront costs but long-term payoffs. </a:t>
            </a:r>
          </a:p>
          <a:p>
            <a:pPr marL="342900" indent="-342900" fontAlgn="base">
              <a:lnSpc>
                <a:spcPct val="100000"/>
              </a:lnSpc>
              <a:spcAft>
                <a:spcPts val="1200"/>
              </a:spcAft>
              <a:buFont typeface="Wingdings" panose="05000000000000000000" pitchFamily="2" charset="2"/>
              <a:buChar char="v"/>
            </a:pPr>
            <a:r>
              <a:rPr lang="en-US" sz="2400" b="1" dirty="0">
                <a:solidFill>
                  <a:srgbClr val="494949"/>
                </a:solidFill>
              </a:rPr>
              <a:t>Solar panels </a:t>
            </a:r>
            <a:r>
              <a:rPr lang="en-US" sz="2400" dirty="0">
                <a:solidFill>
                  <a:srgbClr val="494949"/>
                </a:solidFill>
              </a:rPr>
              <a:t>with battery storage might be </a:t>
            </a:r>
            <a:r>
              <a:rPr lang="en-US" sz="2400" b="1" dirty="0">
                <a:solidFill>
                  <a:srgbClr val="494949"/>
                </a:solidFill>
              </a:rPr>
              <a:t>€10k–€20k</a:t>
            </a:r>
            <a:r>
              <a:rPr lang="en-US" sz="2400" dirty="0">
                <a:solidFill>
                  <a:srgbClr val="494949"/>
                </a:solidFill>
              </a:rPr>
              <a:t> as mentioned, rainwater harvesting systems </a:t>
            </a:r>
            <a:r>
              <a:rPr lang="en-US" sz="2400" b="1" dirty="0">
                <a:solidFill>
                  <a:srgbClr val="494949"/>
                </a:solidFill>
              </a:rPr>
              <a:t>€2k–€5k</a:t>
            </a:r>
            <a:r>
              <a:rPr lang="en-US" sz="2400" dirty="0">
                <a:solidFill>
                  <a:srgbClr val="494949"/>
                </a:solidFill>
              </a:rPr>
              <a:t>, and composting toilet setups around </a:t>
            </a:r>
            <a:r>
              <a:rPr lang="en-US" sz="2400" b="1" dirty="0">
                <a:solidFill>
                  <a:srgbClr val="494949"/>
                </a:solidFill>
              </a:rPr>
              <a:t>€1k–€3k</a:t>
            </a:r>
            <a:r>
              <a:rPr lang="en-US" sz="2400" dirty="0">
                <a:solidFill>
                  <a:srgbClr val="494949"/>
                </a:solidFill>
              </a:rPr>
              <a:t> each. Using sustainable materials (e.g. FSC-certified wood, green insulation) can </a:t>
            </a:r>
            <a:r>
              <a:rPr lang="en-US" sz="2400" b="1" dirty="0">
                <a:solidFill>
                  <a:srgbClr val="494949"/>
                </a:solidFill>
              </a:rPr>
              <a:t>add 10–20% to construction costs. </a:t>
            </a:r>
            <a:endParaRPr lang="en-US" sz="2400" b="1" i="1" dirty="0">
              <a:solidFill>
                <a:srgbClr val="494949"/>
              </a:solidFill>
            </a:endParaRPr>
          </a:p>
        </p:txBody>
      </p:sp>
      <p:pic>
        <p:nvPicPr>
          <p:cNvPr id="11" name="Picture Placeholder 10" descr="A group of houses in the snow&#10;&#10;AI-generated content may be incorrect.">
            <a:extLst>
              <a:ext uri="{FF2B5EF4-FFF2-40B4-BE49-F238E27FC236}">
                <a16:creationId xmlns:a16="http://schemas.microsoft.com/office/drawing/2014/main" id="{44784C91-BAB4-9449-1F4B-C079B1598774}"/>
              </a:ext>
            </a:extLst>
          </p:cNvPr>
          <p:cNvPicPr>
            <a:picLocks noGrp="1" noChangeAspect="1"/>
          </p:cNvPicPr>
          <p:nvPr>
            <p:ph type="pic" sz="quarter" idx="10"/>
          </p:nvPr>
        </p:nvPicPr>
        <p:blipFill>
          <a:blip r:embed="rId2"/>
          <a:srcRect t="7352" b="7352"/>
          <a:stretch>
            <a:fillRect/>
          </a:stretch>
        </p:blipFill>
        <p:spPr/>
      </p:pic>
      <p:sp>
        <p:nvSpPr>
          <p:cNvPr id="4" name="Slide Number Placeholder 5">
            <a:extLst>
              <a:ext uri="{FF2B5EF4-FFF2-40B4-BE49-F238E27FC236}">
                <a16:creationId xmlns:a16="http://schemas.microsoft.com/office/drawing/2014/main" id="{CD1C97EF-4DF0-2205-C375-7FE602A143F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8</a:t>
            </a:fld>
            <a:endParaRPr lang="fr-CA" dirty="0"/>
          </a:p>
        </p:txBody>
      </p:sp>
      <p:sp>
        <p:nvSpPr>
          <p:cNvPr id="6" name="Text Placeholder 5">
            <a:extLst>
              <a:ext uri="{FF2B5EF4-FFF2-40B4-BE49-F238E27FC236}">
                <a16:creationId xmlns:a16="http://schemas.microsoft.com/office/drawing/2014/main" id="{A07914B8-401C-046B-4B62-24FAD10E897A}"/>
              </a:ext>
            </a:extLst>
          </p:cNvPr>
          <p:cNvSpPr>
            <a:spLocks noGrp="1"/>
          </p:cNvSpPr>
          <p:nvPr>
            <p:ph type="body" sz="quarter" idx="18"/>
          </p:nvPr>
        </p:nvSpPr>
        <p:spPr>
          <a:xfrm>
            <a:off x="570245" y="3355476"/>
            <a:ext cx="2877175" cy="1049221"/>
          </a:xfrm>
        </p:spPr>
        <p:txBody>
          <a:bodyPr/>
          <a:lstStyle/>
          <a:p>
            <a:pPr algn="ctr"/>
            <a:r>
              <a:rPr lang="en-IE" b="0" dirty="0"/>
              <a:t>Remember your customer is eco-conscious.</a:t>
            </a:r>
          </a:p>
        </p:txBody>
      </p:sp>
      <p:sp>
        <p:nvSpPr>
          <p:cNvPr id="10" name="Text Placeholder 7">
            <a:extLst>
              <a:ext uri="{FF2B5EF4-FFF2-40B4-BE49-F238E27FC236}">
                <a16:creationId xmlns:a16="http://schemas.microsoft.com/office/drawing/2014/main" id="{E8B7B57F-0709-76E8-F49A-F8E848836BC5}"/>
              </a:ext>
            </a:extLst>
          </p:cNvPr>
          <p:cNvSpPr>
            <a:spLocks noGrp="1"/>
          </p:cNvSpPr>
          <p:nvPr>
            <p:ph type="body" sz="quarter" idx="19"/>
          </p:nvPr>
        </p:nvSpPr>
        <p:spPr>
          <a:xfrm>
            <a:off x="150026" y="2106966"/>
            <a:ext cx="3423162" cy="385564"/>
          </a:xfrm>
        </p:spPr>
        <p:txBody>
          <a:bodyPr/>
          <a:lstStyle/>
          <a:p>
            <a:pPr marL="308700" algn="ctr"/>
            <a:r>
              <a:rPr lang="en-IE" sz="3000" dirty="0"/>
              <a:t>Green Builds Bring Bigger Returns</a:t>
            </a:r>
          </a:p>
        </p:txBody>
      </p:sp>
      <p:sp>
        <p:nvSpPr>
          <p:cNvPr id="5" name="Slide Number Placeholder 5">
            <a:extLst>
              <a:ext uri="{FF2B5EF4-FFF2-40B4-BE49-F238E27FC236}">
                <a16:creationId xmlns:a16="http://schemas.microsoft.com/office/drawing/2014/main" id="{AD763099-22C7-8987-B5CE-7C5FD1DBD4FC}"/>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8</a:t>
            </a:fld>
            <a:endParaRPr lang="fr-CA" dirty="0"/>
          </a:p>
        </p:txBody>
      </p:sp>
      <p:sp>
        <p:nvSpPr>
          <p:cNvPr id="2" name="Slide Number Placeholder 5">
            <a:extLst>
              <a:ext uri="{FF2B5EF4-FFF2-40B4-BE49-F238E27FC236}">
                <a16:creationId xmlns:a16="http://schemas.microsoft.com/office/drawing/2014/main" id="{D62CB3A7-12F7-3023-B8BE-F5C740C5AF9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8</a:t>
            </a:fld>
            <a:endParaRPr lang="fr-CA" dirty="0"/>
          </a:p>
        </p:txBody>
      </p:sp>
      <p:sp>
        <p:nvSpPr>
          <p:cNvPr id="7" name="TextBox 6">
            <a:extLst>
              <a:ext uri="{FF2B5EF4-FFF2-40B4-BE49-F238E27FC236}">
                <a16:creationId xmlns:a16="http://schemas.microsoft.com/office/drawing/2014/main" id="{C9436583-C026-CB6E-AAA2-AD82C541BD53}"/>
              </a:ext>
            </a:extLst>
          </p:cNvPr>
          <p:cNvSpPr txBox="1"/>
          <p:nvPr/>
        </p:nvSpPr>
        <p:spPr>
          <a:xfrm>
            <a:off x="1010723" y="5393887"/>
            <a:ext cx="10698041" cy="1631216"/>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Ireland: Environmental Guidelines for Tourism Accommodation</a:t>
            </a:r>
            <a:r>
              <a:rPr lang="en-US" sz="1600" dirty="0">
                <a:solidFill>
                  <a:srgbClr val="494949"/>
                </a:solidFill>
              </a:rPr>
              <a:t>. </a:t>
            </a:r>
          </a:p>
          <a:p>
            <a:pPr marL="285750" indent="-285750">
              <a:buFont typeface="Arial" panose="020B0604020202020204" pitchFamily="34" charset="0"/>
              <a:buChar char="•"/>
            </a:pPr>
            <a:r>
              <a:rPr lang="en-US" sz="1600" dirty="0">
                <a:solidFill>
                  <a:srgbClr val="494949"/>
                </a:solidFill>
              </a:rPr>
              <a:t>Covers topics such as habitat protection, waste reduction, and energy efficiency.</a:t>
            </a:r>
          </a:p>
          <a:p>
            <a:pPr marL="285750" indent="-285750">
              <a:buFont typeface="Arial" panose="020B0604020202020204" pitchFamily="34" charset="0"/>
              <a:buChar char="•"/>
            </a:pPr>
            <a:r>
              <a:rPr lang="en-US" sz="1600" dirty="0">
                <a:solidFill>
                  <a:srgbClr val="00B0F0"/>
                </a:solidFill>
                <a:latin typeface="Google Sans"/>
                <a:hlinkClick r:id="rId5">
                  <a:extLst>
                    <a:ext uri="{A12FA001-AC4F-418D-AE19-62706E023703}">
                      <ahyp:hlinkClr xmlns:ahyp="http://schemas.microsoft.com/office/drawing/2018/hyperlinkcolor" val="tx"/>
                    </a:ext>
                  </a:extLst>
                </a:hlinkClick>
              </a:rPr>
              <a:t>Ireland: </a:t>
            </a:r>
            <a:r>
              <a:rPr lang="en-IE" sz="1600" dirty="0">
                <a:solidFill>
                  <a:srgbClr val="00B0F0"/>
                </a:solidFill>
                <a:hlinkClick r:id="rId5">
                  <a:extLst>
                    <a:ext uri="{A12FA001-AC4F-418D-AE19-62706E023703}">
                      <ahyp:hlinkClr xmlns:ahyp="http://schemas.microsoft.com/office/drawing/2018/hyperlinkcolor" val="tx"/>
                    </a:ext>
                  </a:extLst>
                </a:hlinkClick>
              </a:rPr>
              <a:t>Notice Nature – Tourism Guidelines. </a:t>
            </a:r>
            <a:r>
              <a:rPr lang="en-US" sz="1600" dirty="0">
                <a:solidFill>
                  <a:srgbClr val="494949"/>
                </a:solidFill>
              </a:rPr>
              <a:t>Focus on conserving Ireland’s biodiversity, emphasizing shared responsibility among sectors, including tourism, to protect species and habitats.</a:t>
            </a:r>
            <a:endParaRPr lang="en-US" sz="1600" dirty="0">
              <a:solidFill>
                <a:srgbClr val="494949"/>
              </a:solidFill>
              <a:latin typeface="Google Sans"/>
            </a:endParaRPr>
          </a:p>
          <a:p>
            <a:endParaRPr lang="en-IE" dirty="0">
              <a:solidFill>
                <a:srgbClr val="494949"/>
              </a:solidFill>
            </a:endParaRPr>
          </a:p>
        </p:txBody>
      </p:sp>
      <p:pic>
        <p:nvPicPr>
          <p:cNvPr id="9" name="Picture 8">
            <a:extLst>
              <a:ext uri="{FF2B5EF4-FFF2-40B4-BE49-F238E27FC236}">
                <a16:creationId xmlns:a16="http://schemas.microsoft.com/office/drawing/2014/main" id="{21FE0492-C33F-86A8-7F9D-6204C9070CCF}"/>
              </a:ext>
            </a:extLst>
          </p:cNvPr>
          <p:cNvPicPr>
            <a:picLocks noChangeAspect="1"/>
          </p:cNvPicPr>
          <p:nvPr/>
        </p:nvPicPr>
        <p:blipFill>
          <a:blip r:embed="rId6"/>
          <a:stretch>
            <a:fillRect/>
          </a:stretch>
        </p:blipFill>
        <p:spPr>
          <a:xfrm>
            <a:off x="150026" y="5588805"/>
            <a:ext cx="850589" cy="846711"/>
          </a:xfrm>
          <a:prstGeom prst="rect">
            <a:avLst/>
          </a:prstGeom>
        </p:spPr>
      </p:pic>
    </p:spTree>
    <p:extLst>
      <p:ext uri="{BB962C8B-B14F-4D97-AF65-F5344CB8AC3E}">
        <p14:creationId xmlns:p14="http://schemas.microsoft.com/office/powerpoint/2010/main" val="3274510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2A276-6390-B1F8-5474-78223E7713FF}"/>
            </a:ext>
          </a:extLst>
        </p:cNvPr>
        <p:cNvGrpSpPr/>
        <p:nvPr/>
      </p:nvGrpSpPr>
      <p:grpSpPr>
        <a:xfrm>
          <a:off x="0" y="0"/>
          <a:ext cx="0" cy="0"/>
          <a:chOff x="0" y="0"/>
          <a:chExt cx="0" cy="0"/>
        </a:xfrm>
      </p:grpSpPr>
      <p:sp>
        <p:nvSpPr>
          <p:cNvPr id="13" name="Text Placeholder 2">
            <a:extLst>
              <a:ext uri="{FF2B5EF4-FFF2-40B4-BE49-F238E27FC236}">
                <a16:creationId xmlns:a16="http://schemas.microsoft.com/office/drawing/2014/main" id="{3A89EC37-14EC-BE45-C0DD-DAC09C5D41F4}"/>
              </a:ext>
            </a:extLst>
          </p:cNvPr>
          <p:cNvSpPr txBox="1">
            <a:spLocks/>
          </p:cNvSpPr>
          <p:nvPr/>
        </p:nvSpPr>
        <p:spPr>
          <a:xfrm>
            <a:off x="4572000" y="266210"/>
            <a:ext cx="6819900" cy="3499183"/>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There may also be costs for </a:t>
            </a:r>
            <a:r>
              <a:rPr lang="en-US" sz="2400" b="1" dirty="0">
                <a:solidFill>
                  <a:srgbClr val="494949"/>
                </a:solidFill>
              </a:rPr>
              <a:t>environmental assessments </a:t>
            </a:r>
            <a:r>
              <a:rPr lang="en-US" sz="2400" dirty="0">
                <a:solidFill>
                  <a:srgbClr val="494949"/>
                </a:solidFill>
              </a:rPr>
              <a:t>if required (an ecology survey in Ireland or Iceland could be </a:t>
            </a:r>
            <a:r>
              <a:rPr lang="en-US" sz="2400" b="1" dirty="0">
                <a:solidFill>
                  <a:srgbClr val="494949"/>
                </a:solidFill>
              </a:rPr>
              <a:t>€1,000–€3,000</a:t>
            </a:r>
            <a:r>
              <a:rPr lang="en-US" sz="2400" dirty="0">
                <a:solidFill>
                  <a:srgbClr val="494949"/>
                </a:solidFill>
              </a:rPr>
              <a:t>). </a:t>
            </a:r>
          </a:p>
          <a:p>
            <a:pPr marL="342900" indent="-342900" fontAlgn="base">
              <a:lnSpc>
                <a:spcPct val="100000"/>
              </a:lnSpc>
              <a:spcAft>
                <a:spcPts val="1200"/>
              </a:spcAft>
              <a:buFont typeface="Wingdings" panose="05000000000000000000" pitchFamily="2" charset="2"/>
              <a:buChar char="v"/>
            </a:pPr>
            <a:r>
              <a:rPr lang="en-US" sz="2400" dirty="0">
                <a:solidFill>
                  <a:srgbClr val="494949"/>
                </a:solidFill>
              </a:rPr>
              <a:t>However, </a:t>
            </a:r>
            <a:r>
              <a:rPr lang="en-US" sz="2400" b="1" dirty="0">
                <a:solidFill>
                  <a:srgbClr val="494949"/>
                </a:solidFill>
              </a:rPr>
              <a:t>operational savings and funding </a:t>
            </a:r>
            <a:r>
              <a:rPr lang="en-US" sz="2400" dirty="0">
                <a:solidFill>
                  <a:srgbClr val="494949"/>
                </a:solidFill>
              </a:rPr>
              <a:t>can offset this: solar energy cuts electricity bills, and many regions offer grants/tax incentives for green initiatives. </a:t>
            </a:r>
          </a:p>
          <a:p>
            <a:pPr marL="342900" indent="-342900" fontAlgn="base">
              <a:lnSpc>
                <a:spcPct val="100000"/>
              </a:lnSpc>
              <a:spcAft>
                <a:spcPts val="1200"/>
              </a:spcAft>
              <a:buFont typeface="Wingdings" panose="05000000000000000000" pitchFamily="2" charset="2"/>
              <a:buChar char="v"/>
            </a:pPr>
            <a:r>
              <a:rPr lang="en-US" sz="2400" b="1" dirty="0">
                <a:solidFill>
                  <a:srgbClr val="3B7F81"/>
                </a:solidFill>
              </a:rPr>
              <a:t>For instance</a:t>
            </a:r>
            <a:r>
              <a:rPr lang="en-US" sz="2400" dirty="0">
                <a:solidFill>
                  <a:srgbClr val="494949"/>
                </a:solidFill>
              </a:rPr>
              <a:t>, the EU’s </a:t>
            </a:r>
            <a:r>
              <a:rPr lang="en-US" sz="2400" b="1" dirty="0">
                <a:solidFill>
                  <a:srgbClr val="494949"/>
                </a:solidFill>
              </a:rPr>
              <a:t>LEADER </a:t>
            </a:r>
            <a:r>
              <a:rPr lang="en-US" sz="2400" b="1" dirty="0" err="1">
                <a:solidFill>
                  <a:srgbClr val="494949"/>
                </a:solidFill>
              </a:rPr>
              <a:t>programme</a:t>
            </a:r>
            <a:r>
              <a:rPr lang="en-US" sz="2400" dirty="0">
                <a:solidFill>
                  <a:srgbClr val="494949"/>
                </a:solidFill>
              </a:rPr>
              <a:t> and similar rural development funds frequently provide grants (often </a:t>
            </a:r>
            <a:r>
              <a:rPr lang="en-US" sz="2400" b="1" dirty="0">
                <a:solidFill>
                  <a:srgbClr val="494949"/>
                </a:solidFill>
              </a:rPr>
              <a:t>30–50% of project cost</a:t>
            </a:r>
            <a:r>
              <a:rPr lang="en-US" sz="2400" dirty="0">
                <a:solidFill>
                  <a:srgbClr val="494949"/>
                </a:solidFill>
              </a:rPr>
              <a:t>) for tourism projects that embrace sustainability – farmers in Ireland have received up to </a:t>
            </a:r>
            <a:r>
              <a:rPr lang="en-US" sz="2400" b="1" dirty="0">
                <a:solidFill>
                  <a:srgbClr val="494949"/>
                </a:solidFill>
              </a:rPr>
              <a:t>€200,000</a:t>
            </a:r>
            <a:r>
              <a:rPr lang="en-US" sz="2400" dirty="0">
                <a:solidFill>
                  <a:srgbClr val="494949"/>
                </a:solidFill>
              </a:rPr>
              <a:t> to diversify into eco-accommodation.</a:t>
            </a:r>
            <a:endParaRPr lang="en-US" sz="2400" b="1" i="1" dirty="0">
              <a:solidFill>
                <a:srgbClr val="494949"/>
              </a:solidFill>
            </a:endParaRPr>
          </a:p>
        </p:txBody>
      </p:sp>
      <p:pic>
        <p:nvPicPr>
          <p:cNvPr id="11" name="Picture Placeholder 10" descr="Solar panels on a roof&#10;&#10;AI-generated content may be incorrect.">
            <a:extLst>
              <a:ext uri="{FF2B5EF4-FFF2-40B4-BE49-F238E27FC236}">
                <a16:creationId xmlns:a16="http://schemas.microsoft.com/office/drawing/2014/main" id="{6635561F-EE96-89BA-8DDC-95F223FF752C}"/>
              </a:ext>
            </a:extLst>
          </p:cNvPr>
          <p:cNvPicPr>
            <a:picLocks noGrp="1" noChangeAspect="1"/>
          </p:cNvPicPr>
          <p:nvPr>
            <p:ph type="pic" sz="quarter" idx="10"/>
          </p:nvPr>
        </p:nvPicPr>
        <p:blipFill>
          <a:blip r:embed="rId2"/>
          <a:srcRect t="14781" b="-77"/>
          <a:stretch>
            <a:fillRect/>
          </a:stretch>
        </p:blipFill>
        <p:spPr>
          <a:xfrm>
            <a:off x="391600" y="0"/>
            <a:ext cx="3423163" cy="1945748"/>
          </a:xfrm>
        </p:spPr>
      </p:pic>
      <p:sp>
        <p:nvSpPr>
          <p:cNvPr id="4" name="Slide Number Placeholder 5">
            <a:extLst>
              <a:ext uri="{FF2B5EF4-FFF2-40B4-BE49-F238E27FC236}">
                <a16:creationId xmlns:a16="http://schemas.microsoft.com/office/drawing/2014/main" id="{8312F42F-F6BC-EF56-7A30-A4A1050BD96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9</a:t>
            </a:fld>
            <a:endParaRPr lang="fr-CA" dirty="0"/>
          </a:p>
        </p:txBody>
      </p:sp>
      <p:sp>
        <p:nvSpPr>
          <p:cNvPr id="6" name="Text Placeholder 5">
            <a:extLst>
              <a:ext uri="{FF2B5EF4-FFF2-40B4-BE49-F238E27FC236}">
                <a16:creationId xmlns:a16="http://schemas.microsoft.com/office/drawing/2014/main" id="{7FE12317-59EE-25BA-B2C3-334017A546E7}"/>
              </a:ext>
            </a:extLst>
          </p:cNvPr>
          <p:cNvSpPr>
            <a:spLocks noGrp="1"/>
          </p:cNvSpPr>
          <p:nvPr>
            <p:ph type="body" sz="quarter" idx="18"/>
          </p:nvPr>
        </p:nvSpPr>
        <p:spPr>
          <a:xfrm>
            <a:off x="570245" y="3355476"/>
            <a:ext cx="2877175" cy="1049221"/>
          </a:xfrm>
        </p:spPr>
        <p:txBody>
          <a:bodyPr/>
          <a:lstStyle/>
          <a:p>
            <a:pPr algn="ctr"/>
            <a:r>
              <a:rPr lang="en-US" b="0" dirty="0"/>
              <a:t>Attract Funding &amp; Future-Proof Your Business</a:t>
            </a:r>
            <a:endParaRPr lang="en-IE" b="0" dirty="0"/>
          </a:p>
        </p:txBody>
      </p:sp>
      <p:sp>
        <p:nvSpPr>
          <p:cNvPr id="10" name="Text Placeholder 7">
            <a:extLst>
              <a:ext uri="{FF2B5EF4-FFF2-40B4-BE49-F238E27FC236}">
                <a16:creationId xmlns:a16="http://schemas.microsoft.com/office/drawing/2014/main" id="{B79CD5C9-A935-6D5A-6183-7BBF15EEE93F}"/>
              </a:ext>
            </a:extLst>
          </p:cNvPr>
          <p:cNvSpPr>
            <a:spLocks noGrp="1"/>
          </p:cNvSpPr>
          <p:nvPr>
            <p:ph type="body" sz="quarter" idx="19"/>
          </p:nvPr>
        </p:nvSpPr>
        <p:spPr>
          <a:xfrm>
            <a:off x="247021" y="2377752"/>
            <a:ext cx="3200399" cy="385564"/>
          </a:xfrm>
        </p:spPr>
        <p:txBody>
          <a:bodyPr/>
          <a:lstStyle/>
          <a:p>
            <a:pPr marL="308700" algn="ctr"/>
            <a:r>
              <a:rPr lang="en-IE" sz="3400" dirty="0"/>
              <a:t>Eco by Design</a:t>
            </a:r>
          </a:p>
        </p:txBody>
      </p:sp>
      <p:sp>
        <p:nvSpPr>
          <p:cNvPr id="5" name="Slide Number Placeholder 5">
            <a:extLst>
              <a:ext uri="{FF2B5EF4-FFF2-40B4-BE49-F238E27FC236}">
                <a16:creationId xmlns:a16="http://schemas.microsoft.com/office/drawing/2014/main" id="{BA25E00C-3C5D-812B-6DAD-3504205F66AA}"/>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9</a:t>
            </a:fld>
            <a:endParaRPr lang="fr-CA" dirty="0"/>
          </a:p>
        </p:txBody>
      </p:sp>
      <p:sp>
        <p:nvSpPr>
          <p:cNvPr id="2" name="Slide Number Placeholder 5">
            <a:extLst>
              <a:ext uri="{FF2B5EF4-FFF2-40B4-BE49-F238E27FC236}">
                <a16:creationId xmlns:a16="http://schemas.microsoft.com/office/drawing/2014/main" id="{F1CFCABA-0FAF-FA4E-A222-1AD68B72B8D6}"/>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9</a:t>
            </a:fld>
            <a:endParaRPr lang="fr-CA" dirty="0"/>
          </a:p>
        </p:txBody>
      </p:sp>
      <p:sp>
        <p:nvSpPr>
          <p:cNvPr id="7" name="TextBox 6">
            <a:extLst>
              <a:ext uri="{FF2B5EF4-FFF2-40B4-BE49-F238E27FC236}">
                <a16:creationId xmlns:a16="http://schemas.microsoft.com/office/drawing/2014/main" id="{B533E2CF-EAF4-FD5E-1F35-1FB6367BFC94}"/>
              </a:ext>
            </a:extLst>
          </p:cNvPr>
          <p:cNvSpPr txBox="1"/>
          <p:nvPr/>
        </p:nvSpPr>
        <p:spPr>
          <a:xfrm>
            <a:off x="1010723" y="5393887"/>
            <a:ext cx="11031251" cy="1354217"/>
          </a:xfrm>
          <a:prstGeom prst="rect">
            <a:avLst/>
          </a:prstGeom>
          <a:noFill/>
        </p:spPr>
        <p:txBody>
          <a:bodyPr wrap="square">
            <a:spAutoFit/>
          </a:bodyPr>
          <a:lstStyle/>
          <a:p>
            <a:r>
              <a:rPr lang="en-US" b="1" i="1" dirty="0">
                <a:solidFill>
                  <a:srgbClr val="494949"/>
                </a:solidFill>
                <a:latin typeface="Google Sans"/>
              </a:rPr>
              <a:t>Recommended Reading </a:t>
            </a:r>
            <a:endParaRPr lang="en-US" b="1" i="1" dirty="0">
              <a:solidFill>
                <a:srgbClr val="494949"/>
              </a:solidFill>
              <a:latin typeface="Google Sans"/>
              <a:hlinkClick r:id="rId3">
                <a:extLst>
                  <a:ext uri="{A12FA001-AC4F-418D-AE19-62706E023703}">
                    <ahyp:hlinkClr xmlns:ahyp="http://schemas.microsoft.com/office/drawing/2018/hyperlinkcolor" val="tx"/>
                  </a:ext>
                </a:extLst>
              </a:hlinkClick>
            </a:endParaRPr>
          </a:p>
          <a:p>
            <a:pPr marL="285750" indent="-285750">
              <a:buFont typeface="Arial" panose="020B0604020202020204" pitchFamily="34" charset="0"/>
              <a:buChar char="•"/>
            </a:pPr>
            <a:r>
              <a:rPr lang="en-US" sz="1600" dirty="0">
                <a:solidFill>
                  <a:srgbClr val="00B0F0"/>
                </a:solidFill>
                <a:hlinkClick r:id="rId4">
                  <a:extLst>
                    <a:ext uri="{A12FA001-AC4F-418D-AE19-62706E023703}">
                      <ahyp:hlinkClr xmlns:ahyp="http://schemas.microsoft.com/office/drawing/2018/hyperlinkcolor" val="tx"/>
                    </a:ext>
                  </a:extLst>
                </a:hlinkClick>
              </a:rPr>
              <a:t>Locally-Sourced Materials in Retrofitting: </a:t>
            </a:r>
            <a:r>
              <a:rPr lang="en-US" sz="1600" dirty="0">
                <a:solidFill>
                  <a:srgbClr val="494949"/>
                </a:solidFill>
              </a:rPr>
              <a:t>Provides insights into how local materials can enhance sustainability in building retrofits.</a:t>
            </a:r>
          </a:p>
          <a:p>
            <a:pPr marL="285750" indent="-285750">
              <a:buFont typeface="Arial" panose="020B0604020202020204" pitchFamily="34" charset="0"/>
              <a:buChar char="•"/>
            </a:pPr>
            <a:r>
              <a:rPr lang="en-US" sz="1600" dirty="0">
                <a:solidFill>
                  <a:srgbClr val="00B0F0"/>
                </a:solidFill>
                <a:hlinkClick r:id="rId5">
                  <a:extLst>
                    <a:ext uri="{A12FA001-AC4F-418D-AE19-62706E023703}">
                      <ahyp:hlinkClr xmlns:ahyp="http://schemas.microsoft.com/office/drawing/2018/hyperlinkcolor" val="tx"/>
                    </a:ext>
                  </a:extLst>
                </a:hlinkClick>
              </a:rPr>
              <a:t>Green Scheme of Slovenian Tourism. </a:t>
            </a:r>
            <a:r>
              <a:rPr lang="en-US" sz="1600" dirty="0">
                <a:solidFill>
                  <a:srgbClr val="494949"/>
                </a:solidFill>
              </a:rPr>
              <a:t>National program certifies tourism accommodation providers committed to sustainability. They must meet international ecolabel standards and engage in practices like waste reduction and habitat preservation.</a:t>
            </a:r>
            <a:endParaRPr lang="en-IE" sz="1600" dirty="0">
              <a:solidFill>
                <a:srgbClr val="494949"/>
              </a:solidFill>
            </a:endParaRPr>
          </a:p>
        </p:txBody>
      </p:sp>
      <p:pic>
        <p:nvPicPr>
          <p:cNvPr id="9" name="Picture 8">
            <a:extLst>
              <a:ext uri="{FF2B5EF4-FFF2-40B4-BE49-F238E27FC236}">
                <a16:creationId xmlns:a16="http://schemas.microsoft.com/office/drawing/2014/main" id="{759C9552-48E3-046C-B4AD-D0A4C774CA38}"/>
              </a:ext>
            </a:extLst>
          </p:cNvPr>
          <p:cNvPicPr>
            <a:picLocks noChangeAspect="1"/>
          </p:cNvPicPr>
          <p:nvPr/>
        </p:nvPicPr>
        <p:blipFill>
          <a:blip r:embed="rId6"/>
          <a:stretch>
            <a:fillRect/>
          </a:stretch>
        </p:blipFill>
        <p:spPr>
          <a:xfrm>
            <a:off x="150026" y="5588805"/>
            <a:ext cx="850589" cy="846711"/>
          </a:xfrm>
          <a:prstGeom prst="rect">
            <a:avLst/>
          </a:prstGeom>
        </p:spPr>
      </p:pic>
    </p:spTree>
    <p:extLst>
      <p:ext uri="{BB962C8B-B14F-4D97-AF65-F5344CB8AC3E}">
        <p14:creationId xmlns:p14="http://schemas.microsoft.com/office/powerpoint/2010/main" val="304563935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6EC2A733B751B4A9BD302BA2F24F71D" ma:contentTypeVersion="16" ma:contentTypeDescription="Creare un nuovo documento." ma:contentTypeScope="" ma:versionID="f40fbbea10783687fdca30314ab3e89b">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3242e7b084edcaea6cfd00877d627888"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Tag immagine"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9EAFBE0-F1E0-4B6C-B4AF-1B65389ED59A}"/>
</file>

<file path=customXml/itemProps2.xml><?xml version="1.0" encoding="utf-8"?>
<ds:datastoreItem xmlns:ds="http://schemas.openxmlformats.org/officeDocument/2006/customXml" ds:itemID="{EA1FA59B-B6D4-413C-A6E6-DC53745A48B4}"/>
</file>

<file path=customXml/itemProps3.xml><?xml version="1.0" encoding="utf-8"?>
<ds:datastoreItem xmlns:ds="http://schemas.openxmlformats.org/officeDocument/2006/customXml" ds:itemID="{7E6CA7A4-24DF-4F4C-9122-31E50077E6F5}"/>
</file>

<file path=docProps/app.xml><?xml version="1.0" encoding="utf-8"?>
<Properties xmlns="http://schemas.openxmlformats.org/officeDocument/2006/extended-properties" xmlns:vt="http://schemas.openxmlformats.org/officeDocument/2006/docPropsVTypes">
  <TotalTime>14631</TotalTime>
  <Words>8309</Words>
  <Application>Microsoft Macintosh PowerPoint</Application>
  <PresentationFormat>Widescreen</PresentationFormat>
  <Paragraphs>736</Paragraphs>
  <Slides>59</Slides>
  <Notes>0</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59</vt:i4>
      </vt:variant>
    </vt:vector>
  </HeadingPairs>
  <TitlesOfParts>
    <vt:vector size="69" baseType="lpstr">
      <vt:lpstr>Aharoni</vt:lpstr>
      <vt:lpstr>Aptos</vt:lpstr>
      <vt:lpstr>Arial</vt:lpstr>
      <vt:lpstr>Calibri</vt:lpstr>
      <vt:lpstr>Google Sans</vt:lpstr>
      <vt:lpstr>Montserrat</vt:lpstr>
      <vt:lpstr>Montserrat Light</vt:lpstr>
      <vt:lpstr>Verdana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Manuel Guarita</cp:lastModifiedBy>
  <cp:revision>417</cp:revision>
  <dcterms:created xsi:type="dcterms:W3CDTF">2020-10-14T13:32:04Z</dcterms:created>
  <dcterms:modified xsi:type="dcterms:W3CDTF">2026-02-06T19:34:43Z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ies>
</file>