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7674" r:id="rId3"/>
    <p:sldId id="7675"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60" d="100"/>
          <a:sy n="60" d="100"/>
        </p:scale>
        <p:origin x="292" y="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21/08/2025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PROGETTARE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vivicalascio.com/" TargetMode="External"/><Relationship Id="rId2" Type="http://schemas.openxmlformats.org/officeDocument/2006/relationships/hyperlink" Target="https://www.airbnb.co.uk/rooms/41718911?source_impression_id=p3_1641476114_tnX%2B0DTHTgvNxIUo&amp;guests=1&amp;adults=1" TargetMode="External"/><Relationship Id="rId1" Type="http://schemas.openxmlformats.org/officeDocument/2006/relationships/slideLayout" Target="../slideLayouts/slideLayout26.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vivicalascio.com/" TargetMode="Externa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144196"/>
            <a:ext cx="4173541" cy="4050389"/>
          </a:xfrm>
        </p:spPr>
        <p:txBody>
          <a:bodyPr/>
          <a:lstStyle/>
          <a:p>
            <a:pPr>
              <a:lnSpc>
                <a:spcPts val="2340"/>
              </a:lnSpc>
            </a:pPr>
            <a:r>
              <a:rPr lang="en-US" sz="2800" b="1" dirty="0">
                <a:solidFill>
                  <a:srgbClr val="EC7C69"/>
                </a:solidFill>
              </a:rPr>
              <a:t>Tipo di alloggio:</a:t>
            </a:r>
          </a:p>
          <a:p>
            <a:pPr>
              <a:lnSpc>
                <a:spcPts val="2340"/>
              </a:lnSpc>
            </a:pPr>
            <a:endParaRPr lang="en-US" sz="2800" b="1" dirty="0">
              <a:solidFill>
                <a:srgbClr val="EC7C69"/>
              </a:solidFill>
            </a:endParaRPr>
          </a:p>
          <a:p>
            <a:pPr>
              <a:lnSpc>
                <a:spcPts val="2340"/>
              </a:lnSpc>
            </a:pPr>
            <a:r>
              <a:rPr lang="en-US" sz="2800" b="1" dirty="0">
                <a:solidFill>
                  <a:srgbClr val="EC7C69"/>
                </a:solidFill>
              </a:rPr>
              <a:t>Iniziativa comunitaria: </a:t>
            </a:r>
          </a:p>
          <a:p>
            <a:pPr>
              <a:lnSpc>
                <a:spcPts val="2340"/>
              </a:lnSpc>
            </a:pPr>
            <a:r>
              <a:rPr lang="en-US" dirty="0"/>
              <a:t>La Società Cooperativa Calascio (SCC) è stata fondata con l'obiettivo di soddisfare le esigenze della comunità locale, migliorando la qualità della vita sociale ed economica attraverso lo sviluppo di attività economiche finalizzate alla produzione di beni e servizi, al restauro del patrimonio ambientale e monumentale e alla creazione di opportunità di lavoro.</a:t>
            </a:r>
          </a:p>
          <a:p>
            <a:pPr>
              <a:lnSpc>
                <a:spcPts val="2340"/>
              </a:lnSpc>
            </a:pPr>
            <a:endParaRPr lang="en-US" sz="2200" i="1" dirty="0">
              <a:solidFill>
                <a:srgbClr val="414141"/>
              </a:solidFill>
            </a:endParaRPr>
          </a:p>
          <a:p>
            <a:pPr>
              <a:lnSpc>
                <a:spcPts val="2340"/>
              </a:lnSpc>
            </a:pPr>
            <a:r>
              <a:rPr lang="en-US" i="1" dirty="0"/>
              <a:t>Visita Calascio e Rocca Calascio. Immergiti nell'anima autentica di questi borghi, scoprendo la storia, i panorami mozzafiato e i sapori che hanno da offrire...</a:t>
            </a: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a:t>"</a:t>
            </a:r>
            <a:r>
              <a:rPr lang="en-US" dirty="0"/>
              <a:t>La cooperativa Vivi </a:t>
            </a:r>
            <a:r>
              <a:rPr lang="en-US" dirty="0" err="1"/>
              <a:t>Calascio</a:t>
            </a:r>
            <a:r>
              <a:rPr lang="en-US" dirty="0"/>
              <a:t>" </a:t>
            </a:r>
            <a:r>
              <a:rPr lang="en-IE" b="0" dirty="0"/>
              <a:t>(</a:t>
            </a:r>
            <a:r>
              <a:rPr lang="en-IE" b="0"/>
              <a:t>Cooperativa), Spagna</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3619383" y="6131827"/>
            <a:ext cx="5486513" cy="646331"/>
          </a:xfrm>
          <a:prstGeom prst="rect">
            <a:avLst/>
          </a:prstGeom>
          <a:noFill/>
        </p:spPr>
        <p:txBody>
          <a:bodyPr wrap="square" rtlCol="0">
            <a:spAutoFit/>
          </a:bodyPr>
          <a:lstStyle/>
          <a:p>
            <a:pPr>
              <a:tabLst>
                <a:tab pos="927100" algn="l"/>
              </a:tabLst>
            </a:pPr>
            <a:r>
              <a:rPr lang="en-IE" sz="1800" b="1" dirty="0">
                <a:solidFill>
                  <a:srgbClr val="414141"/>
                </a:solidFill>
              </a:rPr>
              <a:t>S</a:t>
            </a:r>
            <a:r>
              <a:rPr lang="en-IE" dirty="0">
                <a:solidFill>
                  <a:srgbClr val="459597"/>
                </a:solidFill>
                <a:ea typeface="+mn-lt"/>
                <a:cs typeface="+mn-lt"/>
                <a:hlinkClick r:id="rId2"/>
              </a:rPr>
              <a:t>ito</a:t>
            </a:r>
            <a:r>
              <a:rPr lang="en-IE" sz="1800" b="1" dirty="0">
                <a:solidFill>
                  <a:srgbClr val="414141"/>
                </a:solidFill>
              </a:rPr>
              <a:t> web:      </a:t>
            </a:r>
            <a:r>
              <a:rPr lang="en-IE" dirty="0">
                <a:solidFill>
                  <a:srgbClr val="459597"/>
                </a:solidFill>
                <a:ea typeface="+mn-lt"/>
                <a:cs typeface="+mn-lt"/>
                <a:hlinkClick r:id="rId3"/>
              </a:rPr>
              <a:t>https://www.vivicalascio.com/</a:t>
            </a:r>
            <a:r>
              <a:rPr lang="en-IE" dirty="0">
                <a:solidFill>
                  <a:srgbClr val="459597"/>
                </a:solidFill>
                <a:ea typeface="+mn-lt"/>
                <a:cs typeface="+mn-lt"/>
              </a:rPr>
              <a:t> </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5" name="Picture Placeholder 14" descr="A castle on a hill&#10;&#10;AI-generated content may be incorrect.">
            <a:extLst>
              <a:ext uri="{FF2B5EF4-FFF2-40B4-BE49-F238E27FC236}">
                <a16:creationId xmlns:a16="http://schemas.microsoft.com/office/drawing/2014/main" id="{DA6E1F38-2028-7E4E-ECD7-C9D499E83A95}"/>
              </a:ext>
            </a:extLst>
          </p:cNvPr>
          <p:cNvPicPr>
            <a:picLocks noGrp="1" noChangeAspect="1"/>
          </p:cNvPicPr>
          <p:nvPr>
            <p:ph type="pic" sz="quarter" idx="34"/>
          </p:nvPr>
        </p:nvPicPr>
        <p:blipFill>
          <a:blip r:embed="rId5"/>
          <a:srcRect t="24825" b="29451"/>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AF2B3-0A9F-4E11-3B57-C910725A0C3B}"/>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3FD6E763-5022-AFF8-BD02-77BCE805F42F}"/>
              </a:ext>
            </a:extLst>
          </p:cNvPr>
          <p:cNvSpPr/>
          <p:nvPr/>
        </p:nvSpPr>
        <p:spPr>
          <a:xfrm>
            <a:off x="564621" y="5471875"/>
            <a:ext cx="6455464" cy="447307"/>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ACDE6F14-A16C-9B48-1DCB-BB172C11F9F7}"/>
              </a:ext>
            </a:extLst>
          </p:cNvPr>
          <p:cNvSpPr/>
          <p:nvPr/>
        </p:nvSpPr>
        <p:spPr>
          <a:xfrm>
            <a:off x="341529" y="3338118"/>
            <a:ext cx="6678556" cy="2123658"/>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B462C0AB-87AB-E20F-DAEC-4A70EAAF6240}"/>
              </a:ext>
            </a:extLst>
          </p:cNvPr>
          <p:cNvSpPr txBox="1">
            <a:spLocks/>
          </p:cNvSpPr>
          <p:nvPr/>
        </p:nvSpPr>
        <p:spPr>
          <a:xfrm>
            <a:off x="417380" y="3489313"/>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Cosa hanno fatto: </a:t>
            </a:r>
            <a:r>
              <a:rPr lang="en-US" sz="2200" dirty="0">
                <a:solidFill>
                  <a:schemeClr val="bg1"/>
                </a:solidFill>
              </a:rPr>
              <a:t>erano a rischio di spopolamento, nonostante avessero un grande potenziale storico, culturale e paesaggistico. La funzione socio-economica locale della cooperativa comunitaria è tangibile nel territorio e si è dimostrata la vera soluzione. </a:t>
            </a:r>
          </a:p>
          <a:p>
            <a:pPr marL="0" indent="0">
              <a:spcAft>
                <a:spcPts val="600"/>
              </a:spcAft>
            </a:pPr>
            <a:endParaRPr lang="en-US" sz="2200" dirty="0">
              <a:solidFill>
                <a:schemeClr val="bg1"/>
              </a:solidFill>
            </a:endParaRPr>
          </a:p>
        </p:txBody>
      </p:sp>
      <p:sp>
        <p:nvSpPr>
          <p:cNvPr id="18" name="TextBox 17">
            <a:extLst>
              <a:ext uri="{FF2B5EF4-FFF2-40B4-BE49-F238E27FC236}">
                <a16:creationId xmlns:a16="http://schemas.microsoft.com/office/drawing/2014/main" id="{23E52804-A6CD-EB4F-C47D-9E4436C8C2EB}"/>
              </a:ext>
            </a:extLst>
          </p:cNvPr>
          <p:cNvSpPr txBox="1"/>
          <p:nvPr/>
        </p:nvSpPr>
        <p:spPr>
          <a:xfrm>
            <a:off x="341529" y="980707"/>
            <a:ext cx="6943725" cy="2123658"/>
          </a:xfrm>
          <a:prstGeom prst="rect">
            <a:avLst/>
          </a:prstGeom>
          <a:noFill/>
        </p:spPr>
        <p:txBody>
          <a:bodyPr wrap="square">
            <a:spAutoFit/>
          </a:bodyPr>
          <a:lstStyle/>
          <a:p>
            <a:pPr>
              <a:spcAft>
                <a:spcPts val="600"/>
              </a:spcAft>
            </a:pPr>
            <a:r>
              <a:rPr lang="en-US" sz="2200" b="1" dirty="0">
                <a:solidFill>
                  <a:srgbClr val="494949"/>
                </a:solidFill>
              </a:rPr>
              <a:t>La "Cooperativa</a:t>
            </a:r>
            <a:r>
              <a:rPr lang="en-US" sz="2200" b="1" dirty="0">
                <a:solidFill>
                  <a:srgbClr val="494949"/>
                </a:solidFill>
              </a:rPr>
              <a:t> Vivi </a:t>
            </a:r>
            <a:r>
              <a:rPr lang="en-US" sz="2200" b="1" dirty="0" err="1">
                <a:solidFill>
                  <a:srgbClr val="494949"/>
                </a:solidFill>
              </a:rPr>
              <a:t>Calascio</a:t>
            </a:r>
            <a:r>
              <a:rPr lang="en-US" sz="2200" b="1" dirty="0">
                <a:solidFill>
                  <a:srgbClr val="494949"/>
                </a:solidFill>
              </a:rPr>
              <a:t>" </a:t>
            </a:r>
            <a:r>
              <a:rPr lang="en-US" sz="2200" dirty="0">
                <a:solidFill>
                  <a:srgbClr val="494949"/>
                </a:solidFill>
              </a:rPr>
              <a:t>è un </a:t>
            </a:r>
            <a:r>
              <a:rPr lang="en-US" sz="2200" b="1" dirty="0">
                <a:solidFill>
                  <a:srgbClr val="494949"/>
                </a:solidFill>
              </a:rPr>
              <a:t>esempio specifico </a:t>
            </a:r>
            <a:r>
              <a:rPr lang="en-US" sz="2200" dirty="0">
                <a:solidFill>
                  <a:srgbClr val="494949"/>
                </a:solidFill>
              </a:rPr>
              <a:t>di </a:t>
            </a:r>
            <a:r>
              <a:rPr lang="en-US" sz="2200" i="1" dirty="0" err="1">
                <a:solidFill>
                  <a:srgbClr val="494949"/>
                </a:solidFill>
              </a:rPr>
              <a:t>cooperativa </a:t>
            </a:r>
            <a:r>
              <a:rPr lang="en-US" sz="2200" i="1" dirty="0">
                <a:solidFill>
                  <a:srgbClr val="494949"/>
                </a:solidFill>
              </a:rPr>
              <a:t>di </a:t>
            </a:r>
            <a:r>
              <a:rPr lang="en-US" sz="2200" i="1" dirty="0" err="1">
                <a:solidFill>
                  <a:srgbClr val="494949"/>
                </a:solidFill>
              </a:rPr>
              <a:t>comunità</a:t>
            </a:r>
            <a:r>
              <a:rPr lang="en-US" sz="2200" dirty="0">
                <a:solidFill>
                  <a:srgbClr val="494949"/>
                </a:solidFill>
              </a:rPr>
              <a:t>. Ha sede a </a:t>
            </a:r>
            <a:r>
              <a:rPr lang="en-US" sz="2200" b="1" dirty="0" err="1">
                <a:solidFill>
                  <a:srgbClr val="494949"/>
                </a:solidFill>
              </a:rPr>
              <a:t>Calascio</a:t>
            </a:r>
            <a:r>
              <a:rPr lang="en-US" sz="2200" b="1" dirty="0">
                <a:solidFill>
                  <a:srgbClr val="494949"/>
                </a:solidFill>
              </a:rPr>
              <a:t>, in Abruzzo</a:t>
            </a:r>
            <a:r>
              <a:rPr lang="en-US" sz="2200" dirty="0">
                <a:solidFill>
                  <a:srgbClr val="494949"/>
                </a:solidFill>
              </a:rPr>
              <a:t>, ed è stata creata da 120 abitanti del luogo per </a:t>
            </a:r>
            <a:r>
              <a:rPr lang="en-US" sz="2200" dirty="0" err="1">
                <a:solidFill>
                  <a:srgbClr val="494949"/>
                </a:solidFill>
              </a:rPr>
              <a:t>rivitalizzare </a:t>
            </a:r>
            <a:r>
              <a:rPr lang="en-US" sz="2200" dirty="0">
                <a:solidFill>
                  <a:srgbClr val="494949"/>
                </a:solidFill>
              </a:rPr>
              <a:t>il loro villaggio promuovendo il turismo, mettendo in comune risorse e sovvenzioni per alloggi, tour, restauro di edifici e offrendo servizi turistici che aiutano sia i residenti che i visitatori. </a:t>
            </a:r>
          </a:p>
        </p:txBody>
      </p:sp>
      <p:sp>
        <p:nvSpPr>
          <p:cNvPr id="25" name="Text Placeholder 11">
            <a:extLst>
              <a:ext uri="{FF2B5EF4-FFF2-40B4-BE49-F238E27FC236}">
                <a16:creationId xmlns:a16="http://schemas.microsoft.com/office/drawing/2014/main" id="{3C74222B-E4FB-16AF-A012-36A82F6A5780}"/>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Caso di studio: </a:t>
            </a:r>
            <a:r>
              <a:rPr lang="en-US" sz="3200" dirty="0">
                <a:solidFill>
                  <a:srgbClr val="494949"/>
                </a:solidFill>
              </a:rPr>
              <a:t>"La cooperativa Vivi </a:t>
            </a:r>
            <a:r>
              <a:rPr lang="en-US" sz="3200" dirty="0" err="1">
                <a:solidFill>
                  <a:srgbClr val="494949"/>
                </a:solidFill>
              </a:rPr>
              <a:t>Calascio</a:t>
            </a:r>
            <a:r>
              <a:rPr lang="en-US" sz="3200" dirty="0">
                <a:solidFill>
                  <a:srgbClr val="494949"/>
                </a:solidFill>
              </a:rPr>
              <a:t>" </a:t>
            </a:r>
            <a:r>
              <a:rPr lang="en-IE" sz="3000" b="0" dirty="0"/>
              <a:t>(Cooperativa)</a:t>
            </a:r>
          </a:p>
        </p:txBody>
      </p:sp>
      <p:pic>
        <p:nvPicPr>
          <p:cNvPr id="4" name="Picture 2">
            <a:hlinkClick r:id="rId2"/>
            <a:extLst>
              <a:ext uri="{FF2B5EF4-FFF2-40B4-BE49-F238E27FC236}">
                <a16:creationId xmlns:a16="http://schemas.microsoft.com/office/drawing/2014/main" id="{F72FFBA6-485E-02C2-A94F-E4279AEAE794}"/>
              </a:ext>
            </a:extLst>
          </p:cNvPr>
          <p:cNvPicPr>
            <a:picLocks noGrp="1" noChangeAspect="1" noChangeArrowheads="1"/>
          </p:cNvPicPr>
          <p:nvPr>
            <p:ph type="pic" sz="quarter" idx="13"/>
          </p:nvPr>
        </p:nvPicPr>
        <p:blipFill rotWithShape="1">
          <a:blip r:embed="rId3">
            <a:extLst>
              <a:ext uri="{28A0092B-C50C-407E-A947-70E740481C1C}">
                <a14:useLocalDpi xmlns:a14="http://schemas.microsoft.com/office/drawing/2010/main" val="0"/>
              </a:ext>
            </a:extLst>
          </a:blip>
          <a:srcRect t="16324" b="16324"/>
          <a:stretch>
            <a:fillRect/>
          </a:stretch>
        </p:blipFill>
        <p:spPr bwMode="auto">
          <a:xfrm>
            <a:off x="7470775" y="1917700"/>
            <a:ext cx="3709988" cy="2498725"/>
          </a:xfrm>
          <a:prstGeom prst="rect">
            <a:avLst/>
          </a:prstGeom>
          <a:noFill/>
          <a:extLst>
            <a:ext uri="{909E8E84-426E-40DD-AFC4-6F175D3DCCD1}">
              <a14:hiddenFill xmlns:a14="http://schemas.microsoft.com/office/drawing/2010/main">
                <a:solidFill>
                  <a:srgbClr val="FFFFFF"/>
                </a:solidFill>
              </a14:hiddenFill>
            </a:ext>
          </a:extLst>
        </p:spPr>
      </p:pic>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5"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a:t>
            </a:r>
            <a:r>
              <a:rPr lang="en-US" sz="1600" dirty="0">
                <a:hlinkClick r:id="rId2">
                  <a:extLst>
                    <a:ext uri="{A12FA001-AC4F-418D-AE19-62706E023703}">
                      <ahyp:hlinkClr xmlns:ahyp="http://schemas.microsoft.com/office/drawing/2018/hyperlinkcolor" val="tx"/>
                    </a:ext>
                  </a:extLst>
                </a:hlinkClick>
              </a:rPr>
              <a:t>webhttps://www.vivicalascio.com/</a:t>
            </a:r>
            <a:r>
              <a:rPr lang="en-US" sz="1600" dirty="0"/>
              <a:t> </a:t>
            </a:r>
            <a:endParaRPr lang="en-US" sz="1600" dirty="0">
              <a:latin typeface="+mn-lt"/>
            </a:endParaRPr>
          </a:p>
        </p:txBody>
      </p:sp>
    </p:spTree>
    <p:extLst>
      <p:ext uri="{BB962C8B-B14F-4D97-AF65-F5344CB8AC3E}">
        <p14:creationId xmlns:p14="http://schemas.microsoft.com/office/powerpoint/2010/main" val="1572987252"/>
      </p:ext>
    </p:extLst>
  </p:cSld>
  <p:clrMapOvr>
    <a:masterClrMapping/>
  </p:clrMapOvr>
</p:sld>
</file>

<file path=ppt/slides/slide3.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BD072-CB9F-9F2D-44F6-450494AF7050}"/>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6178AB7C-0D0C-BE41-9D4A-CA6BD79FFF0E}"/>
              </a:ext>
            </a:extLst>
          </p:cNvPr>
          <p:cNvSpPr/>
          <p:nvPr/>
        </p:nvSpPr>
        <p:spPr>
          <a:xfrm>
            <a:off x="328265" y="2810436"/>
            <a:ext cx="6455464" cy="39136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C9DC61B-C463-6330-24C6-C1C08D91998F}"/>
              </a:ext>
            </a:extLst>
          </p:cNvPr>
          <p:cNvSpPr/>
          <p:nvPr/>
        </p:nvSpPr>
        <p:spPr>
          <a:xfrm>
            <a:off x="265384" y="1202069"/>
            <a:ext cx="6678556" cy="3998471"/>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E6237A8F-3793-3E0B-0D7D-B0346D292555}"/>
              </a:ext>
            </a:extLst>
          </p:cNvPr>
          <p:cNvSpPr txBox="1"/>
          <p:nvPr/>
        </p:nvSpPr>
        <p:spPr>
          <a:xfrm>
            <a:off x="490043" y="1504159"/>
            <a:ext cx="6096000" cy="3939540"/>
          </a:xfrm>
          <a:prstGeom prst="rect">
            <a:avLst/>
          </a:prstGeom>
          <a:noFill/>
        </p:spPr>
        <p:txBody>
          <a:bodyPr wrap="square">
            <a:spAutoFit/>
          </a:bodyPr>
          <a:lstStyle/>
          <a:p>
            <a:pPr>
              <a:spcAft>
                <a:spcPts val="600"/>
              </a:spcAft>
            </a:pPr>
            <a:r>
              <a:rPr lang="en-US" sz="2400" b="1" dirty="0">
                <a:solidFill>
                  <a:schemeClr val="bg1"/>
                </a:solidFill>
              </a:rPr>
              <a:t>Risultato: </a:t>
            </a:r>
            <a:r>
              <a:rPr lang="en-US" sz="2400" dirty="0">
                <a:solidFill>
                  <a:schemeClr val="bg1"/>
                </a:solidFill>
              </a:rPr>
              <a:t>oggi ricevono più di 30.000 visitatori all'anno, gestiscono importanti flussi turistici e offrono servizi professionali e di qualità che migliorano costantemente. </a:t>
            </a:r>
          </a:p>
          <a:p>
            <a:pPr>
              <a:spcAft>
                <a:spcPts val="600"/>
              </a:spcAft>
            </a:pPr>
            <a:r>
              <a:rPr lang="en-US" sz="2400" b="1" dirty="0">
                <a:solidFill>
                  <a:schemeClr val="bg1"/>
                </a:solidFill>
              </a:rPr>
              <a:t>Suggerimento: </a:t>
            </a:r>
            <a:r>
              <a:rPr lang="en-US" sz="2400" dirty="0">
                <a:solidFill>
                  <a:schemeClr val="bg1"/>
                </a:solidFill>
              </a:rPr>
              <a:t>se si utilizzano fondi personali o comunitari, è opportuno gestirli in modo professionale, redigendo un semplice piano aziendale e un bilancio da presentare ai sostenitori. Ciò contribuisce a rafforzare la fiducia e prepara anche ad avvicinare in seguito finanziatori formali.</a:t>
            </a:r>
          </a:p>
          <a:p>
            <a:pPr>
              <a:spcAft>
                <a:spcPts val="600"/>
              </a:spcAft>
            </a:pPr>
            <a:endParaRPr lang="en-US" sz="2400" dirty="0">
              <a:solidFill>
                <a:schemeClr val="bg1"/>
              </a:solidFill>
            </a:endParaRPr>
          </a:p>
        </p:txBody>
      </p:sp>
      <p:sp>
        <p:nvSpPr>
          <p:cNvPr id="25" name="Text Placeholder 11">
            <a:extLst>
              <a:ext uri="{FF2B5EF4-FFF2-40B4-BE49-F238E27FC236}">
                <a16:creationId xmlns:a16="http://schemas.microsoft.com/office/drawing/2014/main" id="{AE38A49A-089D-C5AC-04EB-1341C3B662EF}"/>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dirty="0">
                <a:solidFill>
                  <a:srgbClr val="459597"/>
                </a:solidFill>
              </a:rPr>
              <a:t>Caso di studio: </a:t>
            </a:r>
            <a:r>
              <a:rPr lang="en-US" sz="3200" dirty="0">
                <a:solidFill>
                  <a:srgbClr val="494949"/>
                </a:solidFill>
              </a:rPr>
              <a:t>"La cooperativa Vivi </a:t>
            </a:r>
            <a:r>
              <a:rPr lang="en-US" sz="3200" dirty="0" err="1">
                <a:solidFill>
                  <a:srgbClr val="494949"/>
                </a:solidFill>
              </a:rPr>
              <a:t>Calascio</a:t>
            </a:r>
            <a:r>
              <a:rPr lang="en-US" sz="3200" dirty="0">
                <a:solidFill>
                  <a:srgbClr val="494949"/>
                </a:solidFill>
              </a:rPr>
              <a:t>" </a:t>
            </a:r>
            <a:r>
              <a:rPr lang="en-IE" sz="3200" b="0" dirty="0"/>
              <a:t>(Cooperativa)</a:t>
            </a:r>
          </a:p>
        </p:txBody>
      </p:sp>
      <p:sp>
        <p:nvSpPr>
          <p:cNvPr id="2" name="Flowchart: Data 1">
            <a:extLst>
              <a:ext uri="{FF2B5EF4-FFF2-40B4-BE49-F238E27FC236}">
                <a16:creationId xmlns:a16="http://schemas.microsoft.com/office/drawing/2014/main" id="{7F52170C-F52C-D34A-DBE6-1CDE3EF5CE37}"/>
              </a:ext>
            </a:extLst>
          </p:cNvPr>
          <p:cNvSpPr/>
          <p:nvPr/>
        </p:nvSpPr>
        <p:spPr>
          <a:xfrm>
            <a:off x="488476" y="5200540"/>
            <a:ext cx="6455464" cy="39136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Placeholder 12" descr="A stone building with many windows&#10;&#10;AI-generated content may be incorrect.">
            <a:extLst>
              <a:ext uri="{FF2B5EF4-FFF2-40B4-BE49-F238E27FC236}">
                <a16:creationId xmlns:a16="http://schemas.microsoft.com/office/drawing/2014/main" id="{4147DBA8-34BC-0299-3EF8-2F1AFCC14F47}"/>
              </a:ext>
            </a:extLst>
          </p:cNvPr>
          <p:cNvPicPr>
            <a:picLocks noGrp="1" noChangeAspect="1"/>
          </p:cNvPicPr>
          <p:nvPr>
            <p:ph type="pic" sz="quarter" idx="13"/>
          </p:nvPr>
        </p:nvPicPr>
        <p:blipFill>
          <a:blip r:embed="rId2"/>
          <a:srcRect t="5099" b="5099"/>
          <a:stretch>
            <a:fillRect/>
          </a:stretch>
        </p:blipFill>
        <p:spPr/>
      </p:pic>
      <p:pic>
        <p:nvPicPr>
          <p:cNvPr id="3" name="Picture 2" descr="Co-funded by the European Union logo in png for web usage">
            <a:extLst>
              <a:ext uri="{FF2B5EF4-FFF2-40B4-BE49-F238E27FC236}">
                <a16:creationId xmlns:a16="http://schemas.microsoft.com/office/drawing/2014/main" id="{92CDB1E0-A5F5-8127-B9B1-373126427D3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6" name="Rectangle 5">
            <a:extLst>
              <a:ext uri="{FF2B5EF4-FFF2-40B4-BE49-F238E27FC236}">
                <a16:creationId xmlns:a16="http://schemas.microsoft.com/office/drawing/2014/main" id="{725B0D48-5468-594D-610A-DA5A49147F23}"/>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7" name="Group 6">
            <a:extLst>
              <a:ext uri="{FF2B5EF4-FFF2-40B4-BE49-F238E27FC236}">
                <a16:creationId xmlns:a16="http://schemas.microsoft.com/office/drawing/2014/main" id="{A27AB817-D3B3-ED81-11A5-8B106D5AC79F}"/>
              </a:ext>
            </a:extLst>
          </p:cNvPr>
          <p:cNvGrpSpPr/>
          <p:nvPr/>
        </p:nvGrpSpPr>
        <p:grpSpPr>
          <a:xfrm>
            <a:off x="441852" y="5906548"/>
            <a:ext cx="1307461" cy="742180"/>
            <a:chOff x="340586" y="8789227"/>
            <a:chExt cx="1307461" cy="742180"/>
          </a:xfrm>
        </p:grpSpPr>
        <p:sp>
          <p:nvSpPr>
            <p:cNvPr id="9" name="Rectangle 8">
              <a:extLst>
                <a:ext uri="{FF2B5EF4-FFF2-40B4-BE49-F238E27FC236}">
                  <a16:creationId xmlns:a16="http://schemas.microsoft.com/office/drawing/2014/main" id="{8AACEC73-FE1C-D9EC-8E23-7D9D1465C4F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4D2C9FCF-B72D-E328-F078-62A011C4A09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1054831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B00BDD3-084D-47F9-9326-10D00373D90B}"/>
</file>

<file path=customXml/itemProps2.xml><?xml version="1.0" encoding="utf-8"?>
<ds:datastoreItem xmlns:ds="http://schemas.openxmlformats.org/officeDocument/2006/customXml" ds:itemID="{80AB7966-1527-46AC-891A-44968814D1C1}"/>
</file>

<file path=customXml/itemProps3.xml><?xml version="1.0" encoding="utf-8"?>
<ds:datastoreItem xmlns:ds="http://schemas.openxmlformats.org/officeDocument/2006/customXml" ds:itemID="{B264F13D-AB8C-4BC3-8B58-E068998A5D65}"/>
</file>

<file path=docProps/app.xml><?xml version="1.0" encoding="utf-8"?>
<Properties xmlns="http://schemas.openxmlformats.org/officeDocument/2006/extended-properties" xmlns:vt="http://schemas.openxmlformats.org/officeDocument/2006/docPropsVTypes">
  <Template/>
  <TotalTime>13576</TotalTime>
  <Words>381</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docId:1B4C5AB91BB2E4639E43CA04669EB7E1</cp:keywords>
  <cp:lastModifiedBy>Laura Magan (MMS,Ireland)</cp:lastModifiedBy>
  <cp:revision>564</cp:revision>
  <dcterms:created xsi:type="dcterms:W3CDTF">2020-10-14T13:32:04Z</dcterms:created>
  <dcterms:modified xsi:type="dcterms:W3CDTF">2025-08-21T09:52:11Z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