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14" r:id="rId3"/>
    <p:sldId id="681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5A5A5A"/>
    <a:srgbClr val="459597"/>
    <a:srgbClr val="49494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valldemossahotel.com/en/"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www.ft.com/content/0f753262-a7c1-47ff-8642-7c868b103354.com" TargetMode="External"/><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valldemossahotel.com/" TargetMode="Externa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86138" y="521611"/>
            <a:ext cx="3812755" cy="4050389"/>
          </a:xfrm>
        </p:spPr>
        <p:txBody>
          <a:bodyPr/>
          <a:lstStyle/>
          <a:p>
            <a:pPr>
              <a:lnSpc>
                <a:spcPts val="2340"/>
              </a:lnSpc>
            </a:pPr>
            <a:r>
              <a:rPr lang="en-US" sz="2200" b="1" dirty="0">
                <a:solidFill>
                  <a:srgbClr val="EC7C69"/>
                </a:solidFill>
              </a:rPr>
              <a:t>Tipo di alloggio:</a:t>
            </a:r>
          </a:p>
          <a:p>
            <a:pPr>
              <a:lnSpc>
                <a:spcPts val="2340"/>
              </a:lnSpc>
            </a:pPr>
            <a:r>
              <a:rPr lang="en-US" sz="2200" dirty="0">
                <a:solidFill>
                  <a:srgbClr val="414141"/>
                </a:solidFill>
              </a:rPr>
              <a:t>Alloggio naturale Santuario</a:t>
            </a:r>
          </a:p>
          <a:p>
            <a:pPr>
              <a:lnSpc>
                <a:spcPts val="2340"/>
              </a:lnSpc>
            </a:pPr>
            <a:endParaRPr lang="en-US" sz="2200" dirty="0">
              <a:solidFill>
                <a:srgbClr val="414141"/>
              </a:solidFill>
            </a:endParaRPr>
          </a:p>
          <a:p>
            <a:pPr>
              <a:lnSpc>
                <a:spcPts val="2340"/>
              </a:lnSpc>
            </a:pPr>
            <a:r>
              <a:rPr lang="en-US" i="1" dirty="0"/>
              <a:t>Siamo una casa. Siamo storia e arte. Siamo avanguardia. Le nostre camere fondono tradizione e design in spazi aperti e accoglienti. Qui troverete mobili di Le Corbusier e opere di Antonia Ferrer tra centinaia di ulivi. Promettiamo di superare tutte le aspettative dei vostri sensi.</a:t>
            </a:r>
          </a:p>
          <a:p>
            <a:pPr>
              <a:lnSpc>
                <a:spcPts val="2340"/>
              </a:lnSpc>
            </a:pPr>
            <a:endParaRPr lang="en-US" dirty="0"/>
          </a:p>
          <a:p>
            <a:r>
              <a:rPr lang="en-US" b="1" i="1" dirty="0"/>
              <a:t>Benvenuti in questo spazio rigenerante in comunione con la natura, dove corpo e anima sono un tutt'uno. </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16370" y="4905938"/>
            <a:ext cx="2975564" cy="1049221"/>
          </a:xfrm>
          <a:prstGeom prst="rect">
            <a:avLst/>
          </a:prstGeom>
        </p:spPr>
        <p:txBody>
          <a:bodyPr/>
          <a:lstStyle/>
          <a:p>
            <a:r>
              <a:rPr lang="en-US" dirty="0" err="1"/>
              <a:t>Valledemossa </a:t>
            </a:r>
            <a:r>
              <a:rPr lang="en-US" dirty="0"/>
              <a:t>(Santuario naturale), Maiorca, Spagna</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4269992" y="6373329"/>
            <a:ext cx="5486513" cy="646331"/>
          </a:xfrm>
          <a:prstGeom prst="rect">
            <a:avLst/>
          </a:prstGeom>
          <a:noFill/>
        </p:spPr>
        <p:txBody>
          <a:bodyPr wrap="square" rtlCol="0">
            <a:spAutoFit/>
          </a:bodyPr>
          <a:lstStyle/>
          <a:p>
            <a:pPr>
              <a:tabLst>
                <a:tab pos="927100" algn="l"/>
              </a:tabLst>
            </a:pPr>
            <a:r>
              <a:rPr lang="en-IE" sz="1800" b="1" dirty="0">
                <a:solidFill>
                  <a:srgbClr val="414141"/>
                </a:solidFill>
              </a:rPr>
              <a:t>Sito web:</a:t>
            </a:r>
            <a:r>
              <a:rPr lang="en-IE" b="1" dirty="0">
                <a:solidFill>
                  <a:srgbClr val="414141"/>
                </a:solidFill>
                <a:hlinkClick r:id="rId2"/>
              </a:rPr>
              <a:t> https://www.valldemossahotel.com/en/ </a:t>
            </a:r>
            <a:r>
              <a:rPr lang="en-IE" sz="1800" b="1"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1" name="Picture Placeholder 10" descr="A pool in a hillside with buildings and trees&#10;&#10;AI-generated content may be incorrect.">
            <a:extLst>
              <a:ext uri="{FF2B5EF4-FFF2-40B4-BE49-F238E27FC236}">
                <a16:creationId xmlns:a16="http://schemas.microsoft.com/office/drawing/2014/main" id="{C258690F-F788-FE1B-8667-BF7CEAF7DE3D}"/>
              </a:ext>
            </a:extLst>
          </p:cNvPr>
          <p:cNvPicPr>
            <a:picLocks noGrp="1" noChangeAspect="1"/>
          </p:cNvPicPr>
          <p:nvPr>
            <p:ph type="pic" sz="quarter" idx="34"/>
          </p:nvPr>
        </p:nvPicPr>
        <p:blipFill>
          <a:blip r:embed="rId4"/>
          <a:srcRect l="2543" r="2543"/>
          <a:stretch>
            <a:fillRect/>
          </a:stretch>
        </p:blipFill>
        <p:spPr/>
      </p:pic>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Foto di https://www.valldemossahotel.com/en/</a:t>
            </a:r>
          </a:p>
        </p:txBody>
      </p:sp>
      <p:sp>
        <p:nvSpPr>
          <p:cNvPr id="14" name="TextBox 13">
            <a:extLst>
              <a:ext uri="{FF2B5EF4-FFF2-40B4-BE49-F238E27FC236}">
                <a16:creationId xmlns:a16="http://schemas.microsoft.com/office/drawing/2014/main" id="{D20E8201-D23F-2EDC-1CB9-B65F7EC794E4}"/>
              </a:ext>
            </a:extLst>
          </p:cNvPr>
          <p:cNvSpPr txBox="1"/>
          <p:nvPr/>
        </p:nvSpPr>
        <p:spPr>
          <a:xfrm>
            <a:off x="4269992" y="4646194"/>
            <a:ext cx="3685613" cy="1785104"/>
          </a:xfrm>
          <a:prstGeom prst="rect">
            <a:avLst/>
          </a:prstGeom>
          <a:noFill/>
        </p:spPr>
        <p:txBody>
          <a:bodyPr wrap="square">
            <a:spAutoFit/>
          </a:bodyPr>
          <a:lstStyle/>
          <a:p>
            <a:pPr fontAlgn="base"/>
            <a:r>
              <a:rPr lang="en-US" sz="2200" i="1" dirty="0">
                <a:solidFill>
                  <a:srgbClr val="414141"/>
                </a:solidFill>
              </a:rPr>
              <a:t>Con l'obiettivo di migliorare la vostra salute e longevità, abbiamo creato il programma integrativo "</a:t>
            </a:r>
            <a:r>
              <a:rPr lang="en-US" sz="2200" i="1" dirty="0" err="1">
                <a:solidFill>
                  <a:srgbClr val="414141"/>
                </a:solidFill>
              </a:rPr>
              <a:t>Valldemossa </a:t>
            </a:r>
            <a:r>
              <a:rPr lang="en-US" sz="2200" i="1" dirty="0">
                <a:solidFill>
                  <a:srgbClr val="414141"/>
                </a:solidFill>
              </a:rPr>
              <a:t>Longevity".</a:t>
            </a: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B40DA-9FCE-EED7-024E-2D175D17DDC8}"/>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293C0F38-AE18-9090-BED4-0E8E9DB8ED98}"/>
              </a:ext>
            </a:extLst>
          </p:cNvPr>
          <p:cNvSpPr>
            <a:spLocks noGrp="1"/>
          </p:cNvSpPr>
          <p:nvPr>
            <p:ph type="body" sz="quarter" idx="16"/>
          </p:nvPr>
        </p:nvSpPr>
        <p:spPr>
          <a:xfrm>
            <a:off x="317603" y="93041"/>
            <a:ext cx="10614687" cy="803654"/>
          </a:xfrm>
        </p:spPr>
        <p:txBody>
          <a:bodyPr/>
          <a:lstStyle/>
          <a:p>
            <a:r>
              <a:rPr lang="en-US" sz="3200" dirty="0">
                <a:solidFill>
                  <a:srgbClr val="E96751"/>
                </a:solidFill>
              </a:rPr>
              <a:t>Caso di studio: </a:t>
            </a:r>
            <a:r>
              <a:rPr lang="en-IE" sz="2600" dirty="0" err="1"/>
              <a:t>Valledemossa </a:t>
            </a:r>
            <a:r>
              <a:rPr lang="en-IE" sz="2600" b="0" dirty="0"/>
              <a:t>(Riserva naturale), </a:t>
            </a:r>
            <a:r>
              <a:rPr lang="en-IE" sz="2600" dirty="0"/>
              <a:t>Maiorca, Spagna</a:t>
            </a:r>
          </a:p>
        </p:txBody>
      </p:sp>
      <p:sp>
        <p:nvSpPr>
          <p:cNvPr id="16" name="Text Placeholder 9">
            <a:extLst>
              <a:ext uri="{FF2B5EF4-FFF2-40B4-BE49-F238E27FC236}">
                <a16:creationId xmlns:a16="http://schemas.microsoft.com/office/drawing/2014/main" id="{F4CF432C-5042-47C6-92AB-DD04E19C935A}"/>
              </a:ext>
            </a:extLst>
          </p:cNvPr>
          <p:cNvSpPr>
            <a:spLocks noGrp="1"/>
          </p:cNvSpPr>
          <p:nvPr>
            <p:ph type="body" sz="quarter" idx="18"/>
          </p:nvPr>
        </p:nvSpPr>
        <p:spPr>
          <a:xfrm>
            <a:off x="218023" y="4755307"/>
            <a:ext cx="10640477" cy="1396289"/>
          </a:xfrm>
        </p:spPr>
        <p:txBody>
          <a:bodyPr/>
          <a:lstStyle/>
          <a:p>
            <a:r>
              <a:rPr lang="en-US" sz="2000" b="1" dirty="0" err="1"/>
              <a:t>Valldemossa </a:t>
            </a:r>
            <a:r>
              <a:rPr lang="en-US" sz="2000" dirty="0"/>
              <a:t>si trova nella Serra de </a:t>
            </a:r>
            <a:r>
              <a:rPr lang="en-US" sz="2000" dirty="0" err="1"/>
              <a:t>Tramuntana</a:t>
            </a:r>
            <a:r>
              <a:rPr lang="en-US" sz="2000" dirty="0"/>
              <a:t>, una zona montuosa di Maiorca </a:t>
            </a:r>
            <a:r>
              <a:rPr lang="en-US" sz="2000" dirty="0"/>
              <a:t>dichiarata patrimonio dell'umanità dall'UNESCO</a:t>
            </a:r>
            <a:r>
              <a:rPr lang="en-US" sz="2000" dirty="0"/>
              <a:t>. Qualsiasi struttura ricettiva o infrastruttura sviluppata in questa zona deve rispettare rigide norme in materia di utilizzo del suolo, protezione della biodiversità e conservazione del paesaggio. Una fattoria restaurata del XVI secolo con orti ecologici, circondata da 20 ettari di boschi di querce e frutteti di carrubi. </a:t>
            </a:r>
            <a:endParaRPr lang="en-IE" sz="2000" dirty="0">
              <a:solidFill>
                <a:srgbClr val="E96751"/>
              </a:solidFill>
            </a:endParaRPr>
          </a:p>
        </p:txBody>
      </p:sp>
      <p:pic>
        <p:nvPicPr>
          <p:cNvPr id="3" name="Picture 2">
            <a:extLst>
              <a:ext uri="{FF2B5EF4-FFF2-40B4-BE49-F238E27FC236}">
                <a16:creationId xmlns:a16="http://schemas.microsoft.com/office/drawing/2014/main" id="{BA7BA16E-8C51-4D5D-585B-F78CA6A4E543}"/>
              </a:ext>
            </a:extLst>
          </p:cNvPr>
          <p:cNvPicPr>
            <a:picLocks noChangeAspect="1"/>
          </p:cNvPicPr>
          <p:nvPr/>
        </p:nvPicPr>
        <p:blipFill>
          <a:blip r:embed="rId2"/>
          <a:srcRect t="11998"/>
          <a:stretch>
            <a:fillRect/>
          </a:stretch>
        </p:blipFill>
        <p:spPr>
          <a:xfrm>
            <a:off x="0" y="781050"/>
            <a:ext cx="12192000" cy="3852418"/>
          </a:xfrm>
          <a:prstGeom prst="rect">
            <a:avLst/>
          </a:prstGeom>
        </p:spPr>
      </p:pic>
      <p:sp>
        <p:nvSpPr>
          <p:cNvPr id="2" name="TextBox 1">
            <a:extLst>
              <a:ext uri="{FF2B5EF4-FFF2-40B4-BE49-F238E27FC236}">
                <a16:creationId xmlns:a16="http://schemas.microsoft.com/office/drawing/2014/main" id="{9C561236-82A0-6F97-1E5A-F657D7EF93EF}"/>
              </a:ext>
            </a:extLst>
          </p:cNvPr>
          <p:cNvSpPr txBox="1"/>
          <p:nvPr/>
        </p:nvSpPr>
        <p:spPr>
          <a:xfrm>
            <a:off x="9163050" y="4299024"/>
            <a:ext cx="3848100" cy="338554"/>
          </a:xfrm>
          <a:prstGeom prst="rect">
            <a:avLst/>
          </a:prstGeom>
          <a:noFill/>
        </p:spPr>
        <p:txBody>
          <a:bodyPr wrap="square" rtlCol="0">
            <a:spAutoFit/>
          </a:bodyPr>
          <a:lstStyle/>
          <a:p>
            <a:r>
              <a:rPr lang="en-IE" sz="1600" dirty="0">
                <a:solidFill>
                  <a:srgbClr val="E96751"/>
                </a:solidFill>
                <a:hlinkClick r:id="rId3">
                  <a:extLst>
                    <a:ext uri="{A12FA001-AC4F-418D-AE19-62706E023703}">
                      <ahyp:hlinkClr xmlns:ahyp="http://schemas.microsoft.com/office/drawing/2018/hyperlinkcolor" val="tx"/>
                    </a:ext>
                  </a:extLst>
                </a:hlinkClick>
              </a:rPr>
              <a:t>Immagini Financial Times</a:t>
            </a:r>
            <a:endParaRPr lang="en-IE" sz="1600" dirty="0">
              <a:solidFill>
                <a:srgbClr val="E96751"/>
              </a:solidFill>
            </a:endParaRPr>
          </a:p>
        </p:txBody>
      </p:sp>
    </p:spTree>
    <p:extLst>
      <p:ext uri="{BB962C8B-B14F-4D97-AF65-F5344CB8AC3E}">
        <p14:creationId xmlns:p14="http://schemas.microsoft.com/office/powerpoint/2010/main" val="1183185367"/>
      </p:ext>
    </p:extLst>
  </p:cSld>
  <p:clrMapOvr>
    <a:masterClrMapping/>
  </p:clrMapOvr>
</p:sld>
</file>

<file path=ppt/slides/slide3.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15E84A-3279-7D9E-8689-B454D6E3892F}"/>
              </a:ext>
            </a:extLst>
          </p:cNvPr>
          <p:cNvSpPr>
            <a:spLocks noGrp="1"/>
          </p:cNvSpPr>
          <p:nvPr>
            <p:ph type="body" sz="quarter" idx="18"/>
          </p:nvPr>
        </p:nvSpPr>
        <p:spPr>
          <a:xfrm>
            <a:off x="802510" y="889711"/>
            <a:ext cx="10614687" cy="3499183"/>
          </a:xfrm>
        </p:spPr>
        <p:txBody>
          <a:bodyPr/>
          <a:lstStyle/>
          <a:p>
            <a:r>
              <a:rPr lang="en-US" dirty="0"/>
              <a:t>I suggestivi salotti e le camere da letto ricreano l'estetica francese degli anni '50 con mobili originali di Charlotte </a:t>
            </a:r>
            <a:r>
              <a:rPr lang="en-US" dirty="0" err="1"/>
              <a:t>Perriand</a:t>
            </a:r>
            <a:r>
              <a:rPr lang="en-US" dirty="0"/>
              <a:t>, Le Corbusier e Miguel </a:t>
            </a:r>
            <a:r>
              <a:rPr lang="en-US" dirty="0" err="1"/>
              <a:t>Milá</a:t>
            </a:r>
            <a:r>
              <a:rPr lang="en-US" dirty="0"/>
              <a:t>. Dispone di 12 suite e tre ville, che condividono piscine all'aperto e al coperto e un giardino. Il design è caldo, rustico e sobrio, con l'uso di pietra e legno locali e </a:t>
            </a:r>
            <a:r>
              <a:rPr lang="en-US" b="1" dirty="0"/>
              <a:t>l'architettura </a:t>
            </a:r>
            <a:r>
              <a:rPr lang="en-US" b="1" dirty="0"/>
              <a:t>tradizionale </a:t>
            </a:r>
            <a:r>
              <a:rPr lang="en-US" b="1" dirty="0" err="1"/>
              <a:t>maiorchina </a:t>
            </a:r>
            <a:r>
              <a:rPr lang="en-US" dirty="0"/>
              <a:t>per </a:t>
            </a:r>
            <a:r>
              <a:rPr lang="en-US" dirty="0" err="1"/>
              <a:t>ridurre al minimo </a:t>
            </a:r>
            <a:r>
              <a:rPr lang="en-US" dirty="0"/>
              <a:t>l'impatto visivo e ambientale.  Questo esempio sostiene </a:t>
            </a:r>
            <a:r>
              <a:rPr lang="en-US" b="1" dirty="0"/>
              <a:t>la pianificazione in armonia con gli ambienti naturali</a:t>
            </a:r>
            <a:r>
              <a:rPr lang="en-US" dirty="0"/>
              <a:t>.</a:t>
            </a:r>
            <a:r>
              <a:rPr lang="en-US" dirty="0">
                <a:solidFill>
                  <a:srgbClr val="E96751"/>
                </a:solidFill>
                <a:hlinkClick r:id="rId2">
                  <a:extLst>
                    <a:ext uri="{A12FA001-AC4F-418D-AE19-62706E023703}">
                      <ahyp:hlinkClr xmlns:ahyp="http://schemas.microsoft.com/office/drawing/2018/hyperlinkcolor" val="tx"/>
                    </a:ext>
                  </a:extLst>
                </a:hlinkClick>
              </a:rPr>
              <a:t> https://www.valldemossahotel.com/</a:t>
            </a:r>
            <a:endParaRPr lang="en-US" dirty="0">
              <a:solidFill>
                <a:srgbClr val="E96751"/>
              </a:solidFill>
            </a:endParaRPr>
          </a:p>
          <a:p>
            <a:endParaRPr lang="en-US" dirty="0">
              <a:solidFill>
                <a:srgbClr val="E96751"/>
              </a:solidFill>
            </a:endParaRPr>
          </a:p>
          <a:p>
            <a:pPr fontAlgn="base"/>
            <a:r>
              <a:rPr lang="en-US" sz="2400" b="1" dirty="0">
                <a:solidFill>
                  <a:srgbClr val="EC7C69"/>
                </a:solidFill>
              </a:rPr>
              <a:t>Da Tokyo a Lima: </a:t>
            </a:r>
            <a:r>
              <a:rPr lang="en-US" dirty="0"/>
              <a:t>passione per i prodotti locali e fusione di culture. Un'esperienza culinaria unica che fonde i </a:t>
            </a:r>
            <a:r>
              <a:rPr lang="en-US" dirty="0" err="1"/>
              <a:t>sapori </a:t>
            </a:r>
            <a:r>
              <a:rPr lang="en-US" dirty="0"/>
              <a:t>del Giappone e del Perù con prodotti freschi e stagionali provenienti da piccoli agricoltori e artigiani di Maiorca. </a:t>
            </a:r>
          </a:p>
          <a:p>
            <a:pPr fontAlgn="base"/>
            <a:endParaRPr lang="en-US" dirty="0"/>
          </a:p>
          <a:p>
            <a:pPr fontAlgn="base"/>
            <a:r>
              <a:rPr lang="en-US" sz="2400" b="1" dirty="0">
                <a:solidFill>
                  <a:srgbClr val="EC7C69"/>
                </a:solidFill>
              </a:rPr>
              <a:t>Esperienze uniche che arricchiscono l'anima </a:t>
            </a:r>
            <a:r>
              <a:rPr lang="en-US" dirty="0"/>
              <a:t>in un</a:t>
            </a:r>
            <a:r>
              <a:rPr lang="en-US" sz="2400" b="1" dirty="0">
                <a:solidFill>
                  <a:srgbClr val="EC7C69"/>
                </a:solidFill>
              </a:rPr>
              <a:t> santuario naturale: </a:t>
            </a:r>
            <a:r>
              <a:rPr lang="en-US" dirty="0"/>
              <a:t>con l'obiettivo di migliorare la vostra salute e longevità, abbiamo creato il programma integrativo "Valldemossa Longevity", ispirato alla medicina tradizionale cinese e alla saggezza occidentale del drenaggio linfatico.</a:t>
            </a:r>
          </a:p>
          <a:p>
            <a:pPr fontAlgn="base"/>
            <a:endParaRPr lang="en-US" dirty="0"/>
          </a:p>
        </p:txBody>
      </p:sp>
      <p:sp>
        <p:nvSpPr>
          <p:cNvPr id="3" name="Text Placeholder 2">
            <a:extLst>
              <a:ext uri="{FF2B5EF4-FFF2-40B4-BE49-F238E27FC236}">
                <a16:creationId xmlns:a16="http://schemas.microsoft.com/office/drawing/2014/main" id="{9B30D00F-2612-3A3A-14E0-A7054EC21655}"/>
              </a:ext>
            </a:extLst>
          </p:cNvPr>
          <p:cNvSpPr>
            <a:spLocks noGrp="1"/>
          </p:cNvSpPr>
          <p:nvPr>
            <p:ph type="body" sz="quarter" idx="16"/>
          </p:nvPr>
        </p:nvSpPr>
        <p:spPr>
          <a:xfrm>
            <a:off x="774803" y="267032"/>
            <a:ext cx="10614687" cy="803654"/>
          </a:xfrm>
        </p:spPr>
        <p:txBody>
          <a:bodyPr/>
          <a:lstStyle/>
          <a:p>
            <a:r>
              <a:rPr lang="en-US" sz="3600" dirty="0">
                <a:solidFill>
                  <a:srgbClr val="E96751"/>
                </a:solidFill>
              </a:rPr>
              <a:t>Caso di studio: </a:t>
            </a:r>
            <a:r>
              <a:rPr lang="en-IE" dirty="0" err="1"/>
              <a:t>Valledemossa </a:t>
            </a:r>
            <a:r>
              <a:rPr lang="en-IE" b="0" dirty="0"/>
              <a:t>(Santuario naturale), </a:t>
            </a:r>
            <a:r>
              <a:rPr lang="en-IE" dirty="0"/>
              <a:t>Maiorca, Spagna</a:t>
            </a:r>
          </a:p>
          <a:p>
            <a:endParaRPr lang="en-IE" dirty="0"/>
          </a:p>
        </p:txBody>
      </p:sp>
      <p:pic>
        <p:nvPicPr>
          <p:cNvPr id="5" name="Picture 4" descr="Co-funded by the European Union logo in png for web usage">
            <a:extLst>
              <a:ext uri="{FF2B5EF4-FFF2-40B4-BE49-F238E27FC236}">
                <a16:creationId xmlns:a16="http://schemas.microsoft.com/office/drawing/2014/main" id="{A002204A-67B3-C7F7-CD28-8200C074E7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9861" y="6345603"/>
            <a:ext cx="1530819" cy="319792"/>
          </a:xfrm>
          <a:prstGeom prst="rect">
            <a:avLst/>
          </a:prstGeom>
          <a:noFill/>
          <a:ln>
            <a:noFill/>
          </a:ln>
        </p:spPr>
      </p:pic>
      <p:sp>
        <p:nvSpPr>
          <p:cNvPr id="6" name="Rectangle 5">
            <a:extLst>
              <a:ext uri="{FF2B5EF4-FFF2-40B4-BE49-F238E27FC236}">
                <a16:creationId xmlns:a16="http://schemas.microsoft.com/office/drawing/2014/main" id="{39C20C03-1086-1200-46B7-5B2CA2EC19C6}"/>
              </a:ext>
            </a:extLst>
          </p:cNvPr>
          <p:cNvSpPr/>
          <p:nvPr/>
        </p:nvSpPr>
        <p:spPr>
          <a:xfrm>
            <a:off x="6669968"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7" name="Group 6">
            <a:extLst>
              <a:ext uri="{FF2B5EF4-FFF2-40B4-BE49-F238E27FC236}">
                <a16:creationId xmlns:a16="http://schemas.microsoft.com/office/drawing/2014/main" id="{3EA9E1CE-4A9D-4DC0-EB7A-AB8F7D74175E}"/>
              </a:ext>
            </a:extLst>
          </p:cNvPr>
          <p:cNvGrpSpPr/>
          <p:nvPr/>
        </p:nvGrpSpPr>
        <p:grpSpPr>
          <a:xfrm>
            <a:off x="3766077" y="5906548"/>
            <a:ext cx="1307461" cy="742180"/>
            <a:chOff x="340586" y="8789227"/>
            <a:chExt cx="1307461" cy="742180"/>
          </a:xfrm>
        </p:grpSpPr>
        <p:sp>
          <p:nvSpPr>
            <p:cNvPr id="8" name="Rectangle 7">
              <a:extLst>
                <a:ext uri="{FF2B5EF4-FFF2-40B4-BE49-F238E27FC236}">
                  <a16:creationId xmlns:a16="http://schemas.microsoft.com/office/drawing/2014/main" id="{F6D12594-B89B-92EA-0C1B-8A5B37E2ABF8}"/>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B3C30597-4145-C054-768C-3E26796F0E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935131179"/>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153346E-C0FB-4BB0-95E0-24054FAA5F07}"/>
</file>

<file path=customXml/itemProps2.xml><?xml version="1.0" encoding="utf-8"?>
<ds:datastoreItem xmlns:ds="http://schemas.openxmlformats.org/officeDocument/2006/customXml" ds:itemID="{0ECF1350-5504-41A9-A2F7-4BAC4677C756}"/>
</file>

<file path=customXml/itemProps3.xml><?xml version="1.0" encoding="utf-8"?>
<ds:datastoreItem xmlns:ds="http://schemas.openxmlformats.org/officeDocument/2006/customXml" ds:itemID="{2EB51463-01FF-4AF1-9404-6E1B0725E356}"/>
</file>

<file path=docProps/app.xml><?xml version="1.0" encoding="utf-8"?>
<Properties xmlns="http://schemas.openxmlformats.org/officeDocument/2006/extended-properties" xmlns:vt="http://schemas.openxmlformats.org/officeDocument/2006/docPropsVTypes">
  <TotalTime>14570</TotalTime>
  <Words>449</Words>
  <Application>Microsoft Office PowerPoint</Application>
  <PresentationFormat>Widescreen</PresentationFormat>
  <Paragraphs>25</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docId:A4CDB7A4D22960D6E909F7FE828DF3BA</cp:keywords>
  <cp:lastModifiedBy>Laura Magan (MMS,Ireland)</cp:lastModifiedBy>
  <cp:revision>411</cp:revision>
  <dcterms:created xsi:type="dcterms:W3CDTF">2020-10-14T13:32:04Z</dcterms:created>
  <dcterms:modified xsi:type="dcterms:W3CDTF">2025-08-20T17:29:44Z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