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7"/>
  </p:notesMasterIdLst>
  <p:sldIdLst>
    <p:sldId id="6525" r:id="rId5"/>
    <p:sldId id="6516"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 id="{5F7D6D1E-1627-C361-10E7-F5411C5295C7}" name="Kjartan Bollason - HOL" initials="KB" userId="S::kjartan@holar.is::1445eabb-cb7d-4a40-93f8-3a9d43ef6b96" providerId="AD"/>
  <p188:author id="{5B06AF7F-A50A-6EBB-BDEF-B338F78A1AA6}" name="Magnea Elínardóttir" initials="ME" userId="da796e0a37551b5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C9636E"/>
    <a:srgbClr val="000000"/>
    <a:srgbClr val="414141"/>
    <a:srgbClr val="459597"/>
    <a:srgbClr val="82CCCA"/>
    <a:srgbClr val="E5BEAC"/>
    <a:srgbClr val="0C4659"/>
    <a:srgbClr val="FBA63B"/>
    <a:srgbClr val="F6BF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667" autoAdjust="0"/>
    <p:restoredTop sz="94243" autoAdjust="0"/>
  </p:normalViewPr>
  <p:slideViewPr>
    <p:cSldViewPr snapToGrid="0" snapToObjects="1">
      <p:cViewPr varScale="1">
        <p:scale>
          <a:sx n="81" d="100"/>
          <a:sy n="81" d="100"/>
        </p:scale>
        <p:origin x="760" y="1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8/10/relationships/authors" Target="author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8/11/25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095" y="2388918"/>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7" name="Picture Placeholder 28">
            <a:extLst>
              <a:ext uri="{FF2B5EF4-FFF2-40B4-BE49-F238E27FC236}">
                <a16:creationId xmlns:a16="http://schemas.microsoft.com/office/drawing/2014/main" id="{370E5224-6CAE-824C-4BA3-01ADAF755EE0}"/>
              </a:ext>
            </a:extLst>
          </p:cNvPr>
          <p:cNvSpPr>
            <a:spLocks noGrp="1"/>
          </p:cNvSpPr>
          <p:nvPr>
            <p:ph type="pic" sz="quarter" idx="34"/>
          </p:nvPr>
        </p:nvSpPr>
        <p:spPr>
          <a:xfrm>
            <a:off x="-4485" y="435943"/>
            <a:ext cx="5974236" cy="3624947"/>
          </a:xfrm>
          <a:custGeom>
            <a:avLst/>
            <a:gdLst>
              <a:gd name="connsiteX0" fmla="*/ 0 w 5974236"/>
              <a:gd name="connsiteY0" fmla="*/ 0 h 3624947"/>
              <a:gd name="connsiteX1" fmla="*/ 4056490 w 5974236"/>
              <a:gd name="connsiteY1" fmla="*/ 0 h 3624947"/>
              <a:gd name="connsiteX2" fmla="*/ 4056490 w 5974236"/>
              <a:gd name="connsiteY2" fmla="*/ 3790 h 3624947"/>
              <a:gd name="connsiteX3" fmla="*/ 4158820 w 5974236"/>
              <a:gd name="connsiteY3" fmla="*/ 0 h 3624947"/>
              <a:gd name="connsiteX4" fmla="*/ 5974236 w 5974236"/>
              <a:gd name="connsiteY4" fmla="*/ 1815837 h 3624947"/>
              <a:gd name="connsiteX5" fmla="*/ 4344096 w 5974236"/>
              <a:gd name="connsiteY5" fmla="*/ 3622318 h 3624947"/>
              <a:gd name="connsiteX6" fmla="*/ 4292044 w 5974236"/>
              <a:gd name="connsiteY6" fmla="*/ 3624947 h 3624947"/>
              <a:gd name="connsiteX7" fmla="*/ 4252347 w 5974236"/>
              <a:gd name="connsiteY7" fmla="*/ 3516237 h 3624947"/>
              <a:gd name="connsiteX8" fmla="*/ 3796233 w 5974236"/>
              <a:gd name="connsiteY8" fmla="*/ 2904377 h 3624947"/>
              <a:gd name="connsiteX9" fmla="*/ 3752900 w 5974236"/>
              <a:gd name="connsiteY9" fmla="*/ 2871988 h 3624947"/>
              <a:gd name="connsiteX10" fmla="*/ 3689452 w 5974236"/>
              <a:gd name="connsiteY10" fmla="*/ 2816372 h 3624947"/>
              <a:gd name="connsiteX11" fmla="*/ 2853773 w 5974236"/>
              <a:gd name="connsiteY11" fmla="*/ 2539409 h 3624947"/>
              <a:gd name="connsiteX12" fmla="*/ 2810022 w 5974236"/>
              <a:gd name="connsiteY12" fmla="*/ 2541030 h 3624947"/>
              <a:gd name="connsiteX13" fmla="*/ 2777814 w 5974236"/>
              <a:gd name="connsiteY13" fmla="*/ 2539409 h 3624947"/>
              <a:gd name="connsiteX14" fmla="*/ 2775098 w 5974236"/>
              <a:gd name="connsiteY14" fmla="*/ 2539509 h 3624947"/>
              <a:gd name="connsiteX15" fmla="*/ 2775098 w 5974236"/>
              <a:gd name="connsiteY15" fmla="*/ 2539409 h 3624947"/>
              <a:gd name="connsiteX16" fmla="*/ 2687623 w 5974236"/>
              <a:gd name="connsiteY16" fmla="*/ 2539409 h 3624947"/>
              <a:gd name="connsiteX17" fmla="*/ 2687623 w 5974236"/>
              <a:gd name="connsiteY17" fmla="*/ 2539409 h 3624947"/>
              <a:gd name="connsiteX18" fmla="*/ 4139 w 5974236"/>
              <a:gd name="connsiteY18" fmla="*/ 2539409 h 3624947"/>
              <a:gd name="connsiteX19" fmla="*/ 4139 w 5974236"/>
              <a:gd name="connsiteY19" fmla="*/ 269370 h 3624947"/>
              <a:gd name="connsiteX20" fmla="*/ 1449 w 5974236"/>
              <a:gd name="connsiteY20" fmla="*/ 269370 h 3624947"/>
              <a:gd name="connsiteX21" fmla="*/ 4139 w 5974236"/>
              <a:gd name="connsiteY21" fmla="*/ 142822 h 362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74236" h="3624947">
                <a:moveTo>
                  <a:pt x="0" y="0"/>
                </a:moveTo>
                <a:lnTo>
                  <a:pt x="4056490" y="0"/>
                </a:lnTo>
                <a:lnTo>
                  <a:pt x="4056490" y="3790"/>
                </a:lnTo>
                <a:cubicBezTo>
                  <a:pt x="4090599" y="0"/>
                  <a:pt x="4124711" y="0"/>
                  <a:pt x="4158820" y="0"/>
                </a:cubicBezTo>
                <a:cubicBezTo>
                  <a:pt x="5163175" y="0"/>
                  <a:pt x="5974236" y="811251"/>
                  <a:pt x="5974236" y="1815837"/>
                </a:cubicBezTo>
                <a:cubicBezTo>
                  <a:pt x="5974236" y="2757635"/>
                  <a:pt x="5258056" y="3529512"/>
                  <a:pt x="4344096" y="3622318"/>
                </a:cubicBezTo>
                <a:lnTo>
                  <a:pt x="4292044" y="3624947"/>
                </a:lnTo>
                <a:lnTo>
                  <a:pt x="4252347" y="3516237"/>
                </a:lnTo>
                <a:cubicBezTo>
                  <a:pt x="4151287" y="3276807"/>
                  <a:pt x="3993710" y="3067313"/>
                  <a:pt x="3796233" y="2904377"/>
                </a:cubicBezTo>
                <a:lnTo>
                  <a:pt x="3752900" y="2871988"/>
                </a:lnTo>
                <a:lnTo>
                  <a:pt x="3689452" y="2816372"/>
                </a:lnTo>
                <a:cubicBezTo>
                  <a:pt x="3456649" y="2642347"/>
                  <a:pt x="3167475" y="2539409"/>
                  <a:pt x="2853773" y="2539409"/>
                </a:cubicBezTo>
                <a:lnTo>
                  <a:pt x="2810022" y="2541030"/>
                </a:lnTo>
                <a:lnTo>
                  <a:pt x="2777814" y="2539409"/>
                </a:lnTo>
                <a:lnTo>
                  <a:pt x="2775098" y="2539509"/>
                </a:lnTo>
                <a:lnTo>
                  <a:pt x="2775098" y="2539409"/>
                </a:lnTo>
                <a:lnTo>
                  <a:pt x="2687623" y="2539409"/>
                </a:lnTo>
                <a:lnTo>
                  <a:pt x="2687623" y="2539409"/>
                </a:lnTo>
                <a:lnTo>
                  <a:pt x="4139" y="2539409"/>
                </a:lnTo>
                <a:lnTo>
                  <a:pt x="4139" y="269370"/>
                </a:lnTo>
                <a:lnTo>
                  <a:pt x="1449" y="269370"/>
                </a:lnTo>
                <a:cubicBezTo>
                  <a:pt x="4139" y="231875"/>
                  <a:pt x="4139" y="185003"/>
                  <a:pt x="4139" y="142822"/>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7DC5593C-F8AF-0542-DD94-FD5D7899AF11}"/>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327" y="406761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571" y="4229507"/>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370" y="3294588"/>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6735724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Picture Placeholder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4369C63C-9E15-FF8A-3DEB-DE5E3256FEEC}"/>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B3D8EBCA-5A14-797D-8ED4-BF34B90B6377}"/>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
        <p:nvSpPr>
          <p:cNvPr id="7" name="Slide Number Placeholder 5">
            <a:extLst>
              <a:ext uri="{FF2B5EF4-FFF2-40B4-BE49-F238E27FC236}">
                <a16:creationId xmlns:a16="http://schemas.microsoft.com/office/drawing/2014/main" id="{205EDA5C-11E9-63A0-097A-01F9755FE081}"/>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07" r:id="rId21"/>
    <p:sldLayoutId id="2147483878" r:id="rId22"/>
    <p:sldLayoutId id="2147483915" r:id="rId23"/>
    <p:sldLayoutId id="2147483916" r:id="rId24"/>
    <p:sldLayoutId id="2147483891" r:id="rId25"/>
    <p:sldLayoutId id="2147483894" r:id="rId26"/>
    <p:sldLayoutId id="2147483893" r:id="rId27"/>
    <p:sldLayoutId id="2147483895" r:id="rId28"/>
    <p:sldLayoutId id="2147483896" r:id="rId29"/>
    <p:sldLayoutId id="2147483900" r:id="rId30"/>
    <p:sldLayoutId id="2147483901" r:id="rId31"/>
    <p:sldLayoutId id="2147483902" r:id="rId32"/>
    <p:sldLayoutId id="2147483903" r:id="rId33"/>
    <p:sldLayoutId id="2147483904" r:id="rId34"/>
    <p:sldLayoutId id="2147483853" r:id="rId35"/>
    <p:sldLayoutId id="2147483912"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4.xml"/><Relationship Id="rId1" Type="http://schemas.openxmlformats.org/officeDocument/2006/relationships/video" Target="https://www.youtube.com/embed/c-HHKBmE16E?feature=oembed" TargetMode="External"/><Relationship Id="rId4" Type="http://schemas.openxmlformats.org/officeDocument/2006/relationships/image" Target="../media/image9.jpeg"/></Relationships>
</file>

<file path=ppt/slides/slide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20" name="Picture Placeholder 19" descr="A person sitting in a sauna&#10;&#10;AI-generated content may be incorrect.">
            <a:extLst>
              <a:ext uri="{FF2B5EF4-FFF2-40B4-BE49-F238E27FC236}">
                <a16:creationId xmlns:a16="http://schemas.microsoft.com/office/drawing/2014/main" id="{50E98FB6-095C-29A7-D276-661D5753406B}"/>
              </a:ext>
            </a:extLst>
          </p:cNvPr>
          <p:cNvPicPr>
            <a:picLocks noGrp="1" noChangeAspect="1"/>
          </p:cNvPicPr>
          <p:nvPr>
            <p:ph type="pic" sz="quarter" idx="34"/>
          </p:nvPr>
        </p:nvPicPr>
        <p:blipFill>
          <a:blip r:embed="rId2"/>
          <a:srcRect l="112" r="112"/>
          <a:stretch>
            <a:fillRect/>
          </a:stretch>
        </p:blipFill>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6222251" y="521611"/>
            <a:ext cx="5496429" cy="4050389"/>
          </a:xfrm>
        </p:spPr>
        <p:txBody>
          <a:bodyPr/>
          <a:lstStyle/>
          <a:p>
            <a:pPr>
              <a:lnSpc>
                <a:spcPts val="2340"/>
              </a:lnSpc>
            </a:pPr>
            <a:r>
              <a:rPr lang="en-US" sz="2200" b="1" dirty="0">
                <a:solidFill>
                  <a:srgbClr val="EC7C69"/>
                </a:solidFill>
              </a:rPr>
              <a:t>Concetto rigenerativo</a:t>
            </a:r>
          </a:p>
          <a:p>
            <a:pPr>
              <a:lnSpc>
                <a:spcPts val="2340"/>
              </a:lnSpc>
            </a:pPr>
            <a:r>
              <a:rPr lang="en-US" sz="2200" dirty="0">
                <a:solidFill>
                  <a:srgbClr val="414141"/>
                </a:solidFill>
              </a:rPr>
              <a:t>Una fabbrica di cemento abbandonata sulla costa meridionale rinasce come ostello-hub "base camp", dimostrando come il riciclo creativo degli spazi industriali possa favorire la crescita del turismo rurale.</a:t>
            </a:r>
          </a:p>
          <a:p>
            <a:pPr>
              <a:lnSpc>
                <a:spcPts val="2340"/>
              </a:lnSpc>
            </a:pPr>
            <a:endParaRPr lang="en-US" sz="2200" dirty="0">
              <a:solidFill>
                <a:srgbClr val="414141"/>
              </a:solidFill>
            </a:endParaRPr>
          </a:p>
          <a:p>
            <a:pPr>
              <a:lnSpc>
                <a:spcPts val="2340"/>
              </a:lnSpc>
            </a:pPr>
            <a:endParaRPr lang="en-US" sz="2200" dirty="0">
              <a:solidFill>
                <a:srgbClr val="414141"/>
              </a:solidFill>
            </a:endParaRPr>
          </a:p>
          <a:p>
            <a:pPr>
              <a:lnSpc>
                <a:spcPts val="2340"/>
              </a:lnSpc>
            </a:pPr>
            <a:r>
              <a:rPr lang="en-US" b="1" dirty="0">
                <a:solidFill>
                  <a:srgbClr val="EC7C69"/>
                </a:solidFill>
              </a:rPr>
              <a:t>Elementi distintivi: </a:t>
            </a:r>
            <a:endParaRPr lang="en-US" sz="2200" dirty="0">
              <a:solidFill>
                <a:srgbClr val="414141"/>
              </a:solidFill>
            </a:endParaRPr>
          </a:p>
          <a:p>
            <a:pPr marL="342900" indent="-342900">
              <a:lnSpc>
                <a:spcPts val="2340"/>
              </a:lnSpc>
              <a:buClr>
                <a:srgbClr val="459597"/>
              </a:buClr>
              <a:buFont typeface="Arial" panose="020B0604020202020204" pitchFamily="34" charset="0"/>
              <a:buChar char="•"/>
            </a:pPr>
            <a:r>
              <a:rPr lang="en-US" sz="2200" dirty="0">
                <a:solidFill>
                  <a:srgbClr val="414141"/>
                </a:solidFill>
              </a:rPr>
              <a:t>Sauna e vasca idromassaggio sul tetto con vista sul vulcano Eyjafjallajökull. </a:t>
            </a:r>
          </a:p>
          <a:p>
            <a:pPr marL="342900" indent="-342900">
              <a:lnSpc>
                <a:spcPts val="2340"/>
              </a:lnSpc>
              <a:buClr>
                <a:srgbClr val="459597"/>
              </a:buClr>
              <a:buFont typeface="Arial" panose="020B0604020202020204" pitchFamily="34" charset="0"/>
              <a:buChar char="•"/>
            </a:pPr>
            <a:r>
              <a:rPr lang="en-US" sz="2200" dirty="0">
                <a:solidFill>
                  <a:srgbClr val="414141"/>
                </a:solidFill>
              </a:rPr>
              <a:t>Team interno dedicato alle attività avventurose che organizza escursioni, passeggiate nelle grotte di ghiaccio e safari in super jeep - autenticità grazie alle guide locali. </a:t>
            </a:r>
          </a:p>
          <a:p>
            <a:pPr marL="342900" indent="-342900">
              <a:lnSpc>
                <a:spcPts val="2340"/>
              </a:lnSpc>
              <a:buClr>
                <a:srgbClr val="459597"/>
              </a:buClr>
              <a:buFont typeface="Arial" panose="020B0604020202020204" pitchFamily="34" charset="0"/>
              <a:buChar char="•"/>
            </a:pPr>
            <a:r>
              <a:rPr lang="en-US" sz="2200" dirty="0">
                <a:solidFill>
                  <a:srgbClr val="414141"/>
                </a:solidFill>
              </a:rPr>
              <a:t>Ristorante-lounge comune che ospita musica dal vivo, yoga e serate di storytelling, creando un'atmosfera familiare molto apprezzata dai siti di recensioni. </a:t>
            </a:r>
          </a:p>
          <a:p>
            <a:pPr>
              <a:lnSpc>
                <a:spcPts val="2340"/>
              </a:lnSpc>
            </a:pPr>
            <a:endParaRPr lang="en-US" sz="22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2958765" cy="452458"/>
          </a:xfrm>
          <a:solidFill>
            <a:srgbClr val="459597"/>
          </a:solidFill>
        </p:spPr>
        <p:txBody>
          <a:bodyPr/>
          <a:lstStyle/>
          <a:p>
            <a:pPr algn="ctr"/>
            <a:r>
              <a:rPr lang="en-GB" sz="1200" dirty="0"/>
              <a:t>Crediti fotografici: Midgard Base Camp</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prstGeom prst="rect">
            <a:avLst/>
          </a:prstGeom>
        </p:spPr>
        <p:txBody>
          <a:bodyPr/>
          <a:lstStyle/>
          <a:p>
            <a:r>
              <a:rPr lang="en-US" dirty="0"/>
              <a:t>Midgard Base Camp - nel sud dell'Islanda</a:t>
            </a:r>
          </a:p>
          <a:p>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prstGeom prst="rect">
            <a:avLst/>
          </a:prstGeom>
        </p:spPr>
        <p:txBody>
          <a:bodyPr/>
          <a:lstStyle/>
          <a:p>
            <a:r>
              <a:rPr lang="en-GB" dirty="0"/>
              <a:t>Caso di studio</a:t>
            </a:r>
          </a:p>
        </p:txBody>
      </p:sp>
      <p:sp>
        <p:nvSpPr>
          <p:cNvPr id="10" name="TextBox 9">
            <a:extLst>
              <a:ext uri="{FF2B5EF4-FFF2-40B4-BE49-F238E27FC236}">
                <a16:creationId xmlns:a16="http://schemas.microsoft.com/office/drawing/2014/main" id="{18BB6434-0059-619C-478A-8B63A6AF5F52}"/>
              </a:ext>
            </a:extLst>
          </p:cNvPr>
          <p:cNvSpPr txBox="1"/>
          <p:nvPr/>
        </p:nvSpPr>
        <p:spPr>
          <a:xfrm>
            <a:off x="6321204" y="5701340"/>
            <a:ext cx="5486513" cy="369332"/>
          </a:xfrm>
          <a:prstGeom prst="rect">
            <a:avLst/>
          </a:prstGeom>
          <a:noFill/>
        </p:spPr>
        <p:txBody>
          <a:bodyPr wrap="square" rtlCol="0">
            <a:spAutoFit/>
          </a:bodyPr>
          <a:lstStyle/>
          <a:p>
            <a:r>
              <a:rPr lang="en-IE" b="1" dirty="0">
                <a:solidFill>
                  <a:srgbClr val="414141"/>
                </a:solidFill>
              </a:rPr>
              <a:t>Sito web:</a:t>
            </a:r>
            <a:r>
              <a:rPr lang="en-IE" dirty="0">
                <a:solidFill>
                  <a:srgbClr val="459597"/>
                </a:solidFill>
              </a:rPr>
              <a:t> https://midgardbasecamp.is/</a:t>
            </a: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E88A0D24-1549-D8F2-D466-E097E35C3D56}"/>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47331-0637-A00B-203D-D0AD7EE0768E}"/>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62062E65-6AD4-0DA9-6DEF-71E5759185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sp>
        <p:nvSpPr>
          <p:cNvPr id="14" name="Text Placeholder 2">
            <a:extLst>
              <a:ext uri="{FF2B5EF4-FFF2-40B4-BE49-F238E27FC236}">
                <a16:creationId xmlns:a16="http://schemas.microsoft.com/office/drawing/2014/main" id="{4B8F0CE4-F6D9-B66D-5E34-1A48507EF7FF}"/>
              </a:ext>
            </a:extLst>
          </p:cNvPr>
          <p:cNvSpPr>
            <a:spLocks noGrp="1"/>
          </p:cNvSpPr>
          <p:nvPr>
            <p:ph type="body" sz="quarter" idx="18"/>
          </p:nvPr>
        </p:nvSpPr>
        <p:spPr>
          <a:xfrm>
            <a:off x="615337" y="1548294"/>
            <a:ext cx="2975564" cy="1049221"/>
          </a:xfrm>
          <a:prstGeom prst="rect">
            <a:avLst/>
          </a:prstGeom>
        </p:spPr>
        <p:txBody>
          <a:bodyPr/>
          <a:lstStyle/>
          <a:p>
            <a:r>
              <a:rPr lang="en-US" dirty="0"/>
              <a:t>Campo base Midgard - nel sud dell'Islanda</a:t>
            </a:r>
          </a:p>
          <a:p>
            <a:endParaRPr lang="en-US" dirty="0"/>
          </a:p>
        </p:txBody>
      </p:sp>
      <p:sp>
        <p:nvSpPr>
          <p:cNvPr id="15" name="Text Placeholder 3">
            <a:extLst>
              <a:ext uri="{FF2B5EF4-FFF2-40B4-BE49-F238E27FC236}">
                <a16:creationId xmlns:a16="http://schemas.microsoft.com/office/drawing/2014/main" id="{8C7BA1EB-E096-9035-C288-8BB1C92A7DDF}"/>
              </a:ext>
            </a:extLst>
          </p:cNvPr>
          <p:cNvSpPr>
            <a:spLocks noGrp="1"/>
          </p:cNvSpPr>
          <p:nvPr>
            <p:ph type="body" sz="quarter" idx="19"/>
          </p:nvPr>
        </p:nvSpPr>
        <p:spPr>
          <a:xfrm>
            <a:off x="632136" y="613375"/>
            <a:ext cx="2958765" cy="385564"/>
          </a:xfrm>
          <a:prstGeom prst="rect">
            <a:avLst/>
          </a:prstGeom>
        </p:spPr>
        <p:txBody>
          <a:bodyPr/>
          <a:lstStyle/>
          <a:p>
            <a:r>
              <a:rPr lang="en-GB" dirty="0"/>
              <a:t>Caso di studio</a:t>
            </a:r>
          </a:p>
        </p:txBody>
      </p:sp>
      <p:sp>
        <p:nvSpPr>
          <p:cNvPr id="16" name="Text Placeholder 4">
            <a:extLst>
              <a:ext uri="{FF2B5EF4-FFF2-40B4-BE49-F238E27FC236}">
                <a16:creationId xmlns:a16="http://schemas.microsoft.com/office/drawing/2014/main" id="{35ADAE2C-5ADC-C0DB-AF79-5D4496414E0F}"/>
              </a:ext>
            </a:extLst>
          </p:cNvPr>
          <p:cNvSpPr txBox="1">
            <a:spLocks/>
          </p:cNvSpPr>
          <p:nvPr/>
        </p:nvSpPr>
        <p:spPr>
          <a:xfrm>
            <a:off x="5485403" y="572320"/>
            <a:ext cx="6231395"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IE" b="1" dirty="0">
                <a:solidFill>
                  <a:srgbClr val="EC7C69"/>
                </a:solidFill>
              </a:rPr>
              <a:t>Vantaggi per gli ospiti: </a:t>
            </a:r>
          </a:p>
          <a:p>
            <a:pPr>
              <a:lnSpc>
                <a:spcPts val="2340"/>
              </a:lnSpc>
            </a:pPr>
            <a:r>
              <a:rPr lang="en-IE" dirty="0"/>
              <a:t>i pacchetti combinati "Stay + Play" rendono i viaggi più semplici e spesso più economici rispetto alla prenotazione separata di pernottamenti, pasti e tour, mentre il design sociale aiuta i viaggiatori solitari a trovare compagni di viaggio.</a:t>
            </a:r>
          </a:p>
          <a:p>
            <a:pPr>
              <a:lnSpc>
                <a:spcPts val="2340"/>
              </a:lnSpc>
            </a:pPr>
            <a:endParaRPr lang="en-IE" dirty="0"/>
          </a:p>
          <a:p>
            <a:pPr>
              <a:lnSpc>
                <a:spcPts val="2340"/>
              </a:lnSpc>
            </a:pPr>
            <a:r>
              <a:rPr lang="en-IE" b="1" dirty="0">
                <a:solidFill>
                  <a:srgbClr val="EC7C69"/>
                </a:solidFill>
              </a:rPr>
              <a:t>Valore per la comunità e il pianeta: </a:t>
            </a:r>
          </a:p>
          <a:p>
            <a:pPr>
              <a:lnSpc>
                <a:spcPts val="2340"/>
              </a:lnSpc>
            </a:pPr>
            <a:r>
              <a:rPr lang="en-IE" dirty="0"/>
              <a:t>Mantiene la spesa a </a:t>
            </a:r>
            <a:r>
              <a:rPr lang="en-IE" dirty="0" err="1"/>
              <a:t>Hvolsvöllur </a:t>
            </a:r>
            <a:r>
              <a:rPr lang="en-IE" dirty="0"/>
              <a:t>grazie all'approvvigionamento di prodotti alimentari locali e ai posti di lavoro durante tutto l'anno. La struttura riciclata, i mobili in legno di recupero e i sistemi a basso consumo energetico riducono le emissioni di carbonio.</a:t>
            </a:r>
          </a:p>
          <a:p>
            <a:pPr>
              <a:lnSpc>
                <a:spcPts val="2340"/>
              </a:lnSpc>
            </a:pPr>
            <a:endParaRPr lang="en-IE" dirty="0"/>
          </a:p>
          <a:p>
            <a:pPr>
              <a:lnSpc>
                <a:spcPts val="2340"/>
              </a:lnSpc>
            </a:pPr>
            <a:r>
              <a:rPr lang="en-IE" b="1" dirty="0">
                <a:solidFill>
                  <a:srgbClr val="EC7C69"/>
                </a:solidFill>
              </a:rPr>
              <a:t>Punto chiave: </a:t>
            </a:r>
          </a:p>
          <a:p>
            <a:pPr>
              <a:lnSpc>
                <a:spcPts val="2340"/>
              </a:lnSpc>
            </a:pPr>
            <a:r>
              <a:rPr lang="en-IE" dirty="0"/>
              <a:t>un concetto chiaro e ricco di storia (rigenerazione di un sito industriale) abbinato a una proposta di valore chiara ("hub avventura all-in-one") conferisce a Midgard una nicchia difendibile che risuona con il suo segmento di ospiti ideale - viaggiatori indipendenti alla ricerca di esperienze - offrendo al contempo ritorni economici, sociali e ambientali.</a:t>
            </a:r>
          </a:p>
          <a:p>
            <a:pPr>
              <a:lnSpc>
                <a:spcPts val="2340"/>
              </a:lnSpc>
            </a:pPr>
            <a:endParaRPr lang="en-IE" dirty="0"/>
          </a:p>
          <a:p>
            <a:pPr>
              <a:lnSpc>
                <a:spcPts val="2340"/>
              </a:lnSpc>
            </a:pPr>
            <a:endParaRPr lang="en-IE" i="1" dirty="0"/>
          </a:p>
        </p:txBody>
      </p:sp>
      <p:pic>
        <p:nvPicPr>
          <p:cNvPr id="2" name="Online Media 1" title="#MIDGARD_FAMILY">
            <a:hlinkClick r:id="" action="ppaction://media"/>
            <a:extLst>
              <a:ext uri="{FF2B5EF4-FFF2-40B4-BE49-F238E27FC236}">
                <a16:creationId xmlns:a16="http://schemas.microsoft.com/office/drawing/2014/main" id="{E2A4D601-BB4F-213C-829B-BEC72436067E}"/>
              </a:ext>
            </a:extLst>
          </p:cNvPr>
          <p:cNvPicPr>
            <a:picLocks noRot="1" noChangeAspect="1"/>
          </p:cNvPicPr>
          <p:nvPr>
            <a:videoFile r:link="rId1"/>
          </p:nvPr>
        </p:nvPicPr>
        <p:blipFill>
          <a:blip r:embed="rId4"/>
          <a:stretch>
            <a:fillRect/>
          </a:stretch>
        </p:blipFill>
        <p:spPr>
          <a:xfrm>
            <a:off x="632136" y="3272998"/>
            <a:ext cx="4186069" cy="2365134"/>
          </a:xfrm>
          <a:prstGeom prst="rect">
            <a:avLst/>
          </a:prstGeom>
        </p:spPr>
      </p:pic>
      <p:sp>
        <p:nvSpPr>
          <p:cNvPr id="19" name="Slide Number Placeholder 5">
            <a:extLst>
              <a:ext uri="{FF2B5EF4-FFF2-40B4-BE49-F238E27FC236}">
                <a16:creationId xmlns:a16="http://schemas.microsoft.com/office/drawing/2014/main" id="{C5FEDD8F-CFCC-B63F-96A6-355DE3D1942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spTree>
    <p:extLst>
      <p:ext uri="{BB962C8B-B14F-4D97-AF65-F5344CB8AC3E}">
        <p14:creationId xmlns:p14="http://schemas.microsoft.com/office/powerpoint/2010/main" val="42899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076E18-2B84-4508-B120-3C096464AE89}">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3D404A1D-93B5-43CD-8249-88B73F5849C1}"/>
</file>

<file path=customXml/itemProps3.xml><?xml version="1.0" encoding="utf-8"?>
<ds:datastoreItem xmlns:ds="http://schemas.openxmlformats.org/officeDocument/2006/customXml" ds:itemID="{9AC85329-4F53-4995-A204-691117D327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12217</TotalTime>
  <Words>231</Words>
  <Application>Microsoft Macintosh PowerPoint</Application>
  <PresentationFormat>Widescreen</PresentationFormat>
  <Paragraphs>24</Paragraphs>
  <Slides>2</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Calibri</vt:lpstr>
      <vt:lpstr>Montserrat</vt:lpstr>
      <vt:lpstr>Montserrat Light</vt:lpstr>
      <vt:lpstr>Verdana</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docId:C0A71A0C006B03B0B83A4EE150B974D3</cp:keywords>
  <cp:lastModifiedBy>Gillian Keane</cp:lastModifiedBy>
  <cp:revision>770</cp:revision>
  <dcterms:created xsi:type="dcterms:W3CDTF">2020-10-14T13:32:04Z</dcterms:created>
  <dcterms:modified xsi:type="dcterms:W3CDTF">2025-08-11T11:28:44Z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