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9"/>
  </p:notesMasterIdLst>
  <p:sldIdLst>
    <p:sldId id="6421" r:id="rId2"/>
    <p:sldId id="6424" r:id="rId3"/>
    <p:sldId id="6423" r:id="rId4"/>
    <p:sldId id="6425" r:id="rId5"/>
    <p:sldId id="6426" r:id="rId6"/>
    <p:sldId id="6422" r:id="rId7"/>
    <p:sldId id="642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8C7F"/>
    <a:srgbClr val="E96751"/>
    <a:srgbClr val="F2A158"/>
    <a:srgbClr val="5FBDBB"/>
    <a:srgbClr val="418D8F"/>
    <a:srgbClr val="595959"/>
    <a:srgbClr val="459597"/>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90"/>
    <p:restoredTop sz="94915" autoAdjust="0"/>
  </p:normalViewPr>
  <p:slideViewPr>
    <p:cSldViewPr snapToGrid="0" snapToObjects="1">
      <p:cViewPr varScale="1">
        <p:scale>
          <a:sx n="107" d="100"/>
          <a:sy n="107" d="100"/>
        </p:scale>
        <p:origin x="504"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8140823" y="1076909"/>
            <a:ext cx="4051178" cy="65173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chemeClr val="accent2"/>
          </a:solidFill>
        </p:spPr>
        <p:txBody>
          <a:bodyPr wrap="square" lIns="0" tIns="0" rIns="0" bIns="0" rtlCol="0"/>
          <a:lstStyle/>
          <a:p>
            <a:endParaRPr dirty="0">
              <a:solidFill>
                <a:srgbClr val="459597"/>
              </a:solidFill>
            </a:endParaRPr>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3" name="Freeform 1">
            <a:extLst>
              <a:ext uri="{FF2B5EF4-FFF2-40B4-BE49-F238E27FC236}">
                <a16:creationId xmlns:a16="http://schemas.microsoft.com/office/drawing/2014/main" id="{42077D28-79F8-6120-A3C1-48C702EB0DAF}"/>
              </a:ext>
            </a:extLst>
          </p:cNvPr>
          <p:cNvSpPr/>
          <p:nvPr userDrawn="1"/>
        </p:nvSpPr>
        <p:spPr>
          <a:xfrm rot="5400000">
            <a:off x="7515380" y="516414"/>
            <a:ext cx="3464385" cy="5888854"/>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8C7F"/>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0266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225103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0C465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194415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7267884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977" r:id="rId4"/>
    <p:sldLayoutId id="2147483978" r:id="rId5"/>
    <p:sldLayoutId id="2147483881" r:id="rId6"/>
    <p:sldLayoutId id="2147483970" r:id="rId7"/>
    <p:sldLayoutId id="2147483888" r:id="rId8"/>
    <p:sldLayoutId id="2147483898" r:id="rId9"/>
    <p:sldLayoutId id="2147483974" r:id="rId10"/>
    <p:sldLayoutId id="2147483842" r:id="rId11"/>
    <p:sldLayoutId id="2147483960" r:id="rId12"/>
    <p:sldLayoutId id="2147483962" r:id="rId13"/>
    <p:sldLayoutId id="2147483961" r:id="rId14"/>
    <p:sldLayoutId id="2147483968" r:id="rId15"/>
    <p:sldLayoutId id="2147483840" r:id="rId16"/>
    <p:sldLayoutId id="2147483880" r:id="rId17"/>
    <p:sldLayoutId id="2147483889" r:id="rId18"/>
    <p:sldLayoutId id="2147483861" r:id="rId19"/>
    <p:sldLayoutId id="2147483890" r:id="rId20"/>
    <p:sldLayoutId id="2147483899" r:id="rId21"/>
    <p:sldLayoutId id="2147483884" r:id="rId22"/>
    <p:sldLayoutId id="2147483937" r:id="rId23"/>
    <p:sldLayoutId id="2147483935" r:id="rId24"/>
    <p:sldLayoutId id="2147483938" r:id="rId25"/>
    <p:sldLayoutId id="2147483939" r:id="rId26"/>
    <p:sldLayoutId id="2147483936" r:id="rId27"/>
    <p:sldLayoutId id="2147483841" r:id="rId28"/>
    <p:sldLayoutId id="2147483916" r:id="rId29"/>
    <p:sldLayoutId id="2147483913" r:id="rId30"/>
    <p:sldLayoutId id="2147483917" r:id="rId31"/>
    <p:sldLayoutId id="2147483914" r:id="rId32"/>
    <p:sldLayoutId id="2147483918" r:id="rId33"/>
    <p:sldLayoutId id="2147483948" r:id="rId34"/>
    <p:sldLayoutId id="2147483949" r:id="rId35"/>
    <p:sldLayoutId id="2147483950" r:id="rId36"/>
    <p:sldLayoutId id="2147483951" r:id="rId37"/>
    <p:sldLayoutId id="2147483952" r:id="rId38"/>
    <p:sldLayoutId id="2147483953" r:id="rId39"/>
    <p:sldLayoutId id="2147483921" r:id="rId40"/>
    <p:sldLayoutId id="2147483922" r:id="rId41"/>
    <p:sldLayoutId id="2147483879" r:id="rId42"/>
    <p:sldLayoutId id="2147483919" r:id="rId43"/>
    <p:sldLayoutId id="2147483915" r:id="rId44"/>
    <p:sldLayoutId id="2147483920" r:id="rId45"/>
    <p:sldLayoutId id="2147483942" r:id="rId46"/>
    <p:sldLayoutId id="2147483943" r:id="rId47"/>
    <p:sldLayoutId id="2147483944" r:id="rId48"/>
    <p:sldLayoutId id="2147483945" r:id="rId49"/>
    <p:sldLayoutId id="2147483946" r:id="rId50"/>
    <p:sldLayoutId id="2147483947" r:id="rId51"/>
    <p:sldLayoutId id="2147483878" r:id="rId52"/>
    <p:sldLayoutId id="2147483891" r:id="rId53"/>
    <p:sldLayoutId id="2147483940" r:id="rId54"/>
    <p:sldLayoutId id="2147483941" r:id="rId55"/>
    <p:sldLayoutId id="2147483894" r:id="rId56"/>
    <p:sldLayoutId id="2147483893" r:id="rId57"/>
    <p:sldLayoutId id="2147483895" r:id="rId58"/>
    <p:sldLayoutId id="2147483896" r:id="rId59"/>
    <p:sldLayoutId id="2147483900" r:id="rId60"/>
    <p:sldLayoutId id="2147483901" r:id="rId61"/>
    <p:sldLayoutId id="2147483902" r:id="rId62"/>
    <p:sldLayoutId id="2147483903" r:id="rId63"/>
    <p:sldLayoutId id="2147483904" r:id="rId64"/>
    <p:sldLayoutId id="2147483853" r:id="rId65"/>
    <p:sldLayoutId id="2147483934" r:id="rId66"/>
    <p:sldLayoutId id="2147483965" r:id="rId67"/>
    <p:sldLayoutId id="2147483973" r:id="rId6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luxeadventuretraveler.com/chateaux-dans-les-arbes-dordogne/" TargetMode="External"/><Relationship Id="rId2" Type="http://schemas.openxmlformats.org/officeDocument/2006/relationships/hyperlink" Target="https://www.chateaux-dans-les-arbres.com/en/" TargetMode="External"/><Relationship Id="rId1" Type="http://schemas.openxmlformats.org/officeDocument/2006/relationships/slideLayout" Target="../slideLayouts/slideLayout68.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xlJfOzlCvIs" TargetMode="External"/><Relationship Id="rId2" Type="http://schemas.openxmlformats.org/officeDocument/2006/relationships/hyperlink" Target="https://www.uniqhotels.com/chateaux-dans-les-arbres/?utm_source=chatgpt.com" TargetMode="External"/><Relationship Id="rId1" Type="http://schemas.openxmlformats.org/officeDocument/2006/relationships/slideLayout" Target="../slideLayouts/slideLayout67.xml"/><Relationship Id="rId6" Type="http://schemas.openxmlformats.org/officeDocument/2006/relationships/image" Target="../media/image13.png"/><Relationship Id="rId5" Type="http://schemas.openxmlformats.org/officeDocument/2006/relationships/hyperlink" Target="https://www.youtube.com/watch?v=kZaN-gg_KDI" TargetMode="Externa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chateaux-dans-les-arbres.com/en/" TargetMode="Externa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hyperlink" Target="https://learnandconnect.pollutec.com/en/the-green-fund-is-renewed-and-expanded-for-2024" TargetMode="External"/><Relationship Id="rId2" Type="http://schemas.openxmlformats.org/officeDocument/2006/relationships/hyperlink" Target="https://www.ademe.fr/en/our-missions/funding" TargetMode="External"/><Relationship Id="rId1" Type="http://schemas.openxmlformats.org/officeDocument/2006/relationships/slideLayout" Target="../slideLayouts/slideLayout28.xml"/><Relationship Id="rId5" Type="http://schemas.openxmlformats.org/officeDocument/2006/relationships/hyperlink" Target="https://www.chateaux-dans-les-arbres.com/en/" TargetMode="Externa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hyperlink" Target="https://www.chateau-selles-sur-cher.com/en/decouvrir-le-chateau/17167-2" TargetMode="External"/><Relationship Id="rId2" Type="http://schemas.openxmlformats.org/officeDocument/2006/relationships/hyperlink" Target="https://learnandconnect.pollutec.com/en/the-green-fund-is-renewed-and-expanded-for-2024" TargetMode="External"/><Relationship Id="rId1" Type="http://schemas.openxmlformats.org/officeDocument/2006/relationships/slideLayout" Target="../slideLayouts/slideLayout22.xml"/><Relationship Id="rId4" Type="http://schemas.openxmlformats.org/officeDocument/2006/relationships/hyperlink" Target="https://fundsforcompanies.fundsforngos.org/grant/open-call-ecotours-project-for-msmes-in-franc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Layout" Target="../slideLayouts/slideLayout22.xml"/><Relationship Id="rId4" Type="http://schemas.openxmlformats.org/officeDocument/2006/relationships/image" Target="../media/image3.png"/></Relationships>
</file>

<file path=ppt/slides/slide1.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599571" y="4919936"/>
            <a:ext cx="3219954" cy="1049221"/>
          </a:xfrm>
        </p:spPr>
        <p:txBody>
          <a:bodyPr/>
          <a:lstStyle/>
          <a:p>
            <a:pPr>
              <a:lnSpc>
                <a:spcPct val="100000"/>
              </a:lnSpc>
            </a:pPr>
            <a:r>
              <a:rPr lang="fr-FR" dirty="0">
                <a:hlinkClick r:id="rId2">
                  <a:extLst>
                    <a:ext uri="{A12FA001-AC4F-418D-AE19-62706E023703}">
                      <ahyp:hlinkClr xmlns:ahyp="http://schemas.microsoft.com/office/drawing/2018/hyperlinkcolor" val="tx"/>
                    </a:ext>
                  </a:extLst>
                </a:hlinkClick>
              </a:rPr>
              <a:t>Châteaux dans les </a:t>
            </a:r>
            <a:r>
              <a:rPr lang="fr-FR" dirty="0" err="1">
                <a:hlinkClick r:id="rId2">
                  <a:extLst>
                    <a:ext uri="{A12FA001-AC4F-418D-AE19-62706E023703}">
                      <ahyp:hlinkClr xmlns:ahyp="http://schemas.microsoft.com/office/drawing/2018/hyperlinkcolor" val="tx"/>
                    </a:ext>
                  </a:extLst>
                </a:hlinkClick>
              </a:rPr>
              <a:t>Arbes </a:t>
            </a:r>
            <a:r>
              <a:rPr lang="fr-FR" dirty="0"/>
              <a:t>(</a:t>
            </a:r>
            <a:r>
              <a:rPr lang="fr-FR" dirty="0" err="1"/>
              <a:t>Castelli </a:t>
            </a:r>
            <a:r>
              <a:rPr lang="fr-FR" dirty="0"/>
              <a:t>sugli </a:t>
            </a:r>
            <a:r>
              <a:rPr lang="fr-FR" dirty="0" err="1"/>
              <a:t>alberi</a:t>
            </a:r>
            <a:r>
              <a:rPr lang="fr-FR" dirty="0"/>
              <a:t>), </a:t>
            </a:r>
            <a:r>
              <a:rPr lang="en-US" dirty="0"/>
              <a:t>Francia</a:t>
            </a:r>
            <a:endParaRPr lang="en-GB" dirty="0"/>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126958" y="3703086"/>
            <a:ext cx="4298530" cy="385564"/>
          </a:xfrm>
        </p:spPr>
        <p:txBody>
          <a:bodyPr/>
          <a:lstStyle/>
          <a:p>
            <a:r>
              <a:rPr lang="en-GB" sz="6000" dirty="0"/>
              <a:t>Caso di studio</a:t>
            </a:r>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dirty="0"/>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pPr>
              <a:spcAft>
                <a:spcPts val="600"/>
              </a:spcAft>
            </a:pPr>
            <a:r>
              <a:rPr lang="en-US" sz="2200" b="1" dirty="0">
                <a:solidFill>
                  <a:srgbClr val="EC7C69"/>
                </a:solidFill>
              </a:rPr>
              <a:t>Tipo di alloggio: </a:t>
            </a:r>
            <a:r>
              <a:rPr lang="en-US" sz="2200" dirty="0">
                <a:solidFill>
                  <a:srgbClr val="414141"/>
                </a:solidFill>
              </a:rPr>
              <a:t>case sull'albero di lusso </a:t>
            </a:r>
          </a:p>
          <a:p>
            <a:pPr>
              <a:spcAft>
                <a:spcPts val="600"/>
              </a:spcAft>
            </a:pPr>
            <a:r>
              <a:rPr lang="en-US" sz="2200" b="1" dirty="0">
                <a:solidFill>
                  <a:srgbClr val="EC7C69"/>
                </a:solidFill>
              </a:rPr>
              <a:t>Obiettivo dell'avvio: </a:t>
            </a:r>
            <a:r>
              <a:rPr lang="en-US" sz="2200" dirty="0">
                <a:solidFill>
                  <a:srgbClr val="414141"/>
                </a:solidFill>
              </a:rPr>
              <a:t>Case sull'albero di lusso ecologico con spa, piscina e situate in un parco boscoso.</a:t>
            </a:r>
          </a:p>
          <a:p>
            <a:pPr>
              <a:spcAft>
                <a:spcPts val="600"/>
              </a:spcAft>
            </a:pPr>
            <a:r>
              <a:rPr lang="en-US" sz="2200" b="1" dirty="0">
                <a:solidFill>
                  <a:srgbClr val="EC7C69"/>
                </a:solidFill>
              </a:rPr>
              <a:t>Impatto ecologico: </a:t>
            </a:r>
            <a:r>
              <a:rPr lang="en-US" sz="2200" dirty="0">
                <a:solidFill>
                  <a:srgbClr val="414141"/>
                </a:solidFill>
              </a:rPr>
              <a:t>ogni casa sull'albero è costruita con legno di provenienza locale e materiali ecologici, ponendo l'accento sulla sostenibilità e l'armonia con la natura. Le sistemazioni sono dotate di comfort moderni, tra cui vasche idromassaggio private, aria condizionata e Wi-Fi, offrendo agli ospiti un'esperienza lussuosa ma attenta all'ambiente. </a:t>
            </a:r>
            <a:endParaRPr lang="en-GB" sz="2200" dirty="0">
              <a:solidFill>
                <a:srgbClr val="414141"/>
              </a:solidFill>
            </a:endParaRP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rPr lang="en-GB" dirty="0"/>
              <a:t>Crediti fotografici: </a:t>
            </a:r>
            <a:r>
              <a:rPr lang="fr-FR" dirty="0"/>
              <a:t>Châteaux dans Les </a:t>
            </a:r>
            <a:r>
              <a:rPr lang="fr-FR" dirty="0" err="1"/>
              <a:t>Arbes</a:t>
            </a:r>
            <a:endParaRPr lang="en-GB" dirty="0"/>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3325406" cy="1477328"/>
          </a:xfrm>
          <a:prstGeom prst="rect">
            <a:avLst/>
          </a:prstGeom>
          <a:noFill/>
        </p:spPr>
        <p:txBody>
          <a:bodyPr wrap="square" rtlCol="0">
            <a:spAutoFit/>
          </a:bodyPr>
          <a:lstStyle/>
          <a:p>
            <a:r>
              <a:rPr lang="en-IE" b="1" dirty="0">
                <a:solidFill>
                  <a:srgbClr val="414141"/>
                </a:solidFill>
              </a:rPr>
              <a:t>Fonti di informazione</a:t>
            </a:r>
          </a:p>
          <a:p>
            <a:r>
              <a:rPr lang="en-IE" dirty="0">
                <a:solidFill>
                  <a:srgbClr val="459597"/>
                </a:solidFill>
                <a:hlinkClick r:id="rId3">
                  <a:extLst>
                    <a:ext uri="{A12FA001-AC4F-418D-AE19-62706E023703}">
                      <ahyp:hlinkClr xmlns:ahyp="http://schemas.microsoft.com/office/drawing/2018/hyperlinkcolor" val="tx"/>
                    </a:ext>
                  </a:extLst>
                </a:hlinkClick>
              </a:rPr>
              <a:t>Luxe Adventures, Castelli sugli alberi in cui è possibile dormire</a:t>
            </a:r>
            <a:endParaRPr lang="en-IE" dirty="0">
              <a:solidFill>
                <a:srgbClr val="459597"/>
              </a:solidFill>
            </a:endParaRPr>
          </a:p>
          <a:p>
            <a:r>
              <a:rPr lang="en-IE" b="1" dirty="0">
                <a:solidFill>
                  <a:srgbClr val="414141"/>
                </a:solidFill>
              </a:rPr>
              <a:t>Sito web:</a:t>
            </a:r>
            <a:r>
              <a:rPr lang="en-IE" dirty="0">
                <a:solidFill>
                  <a:srgbClr val="459597"/>
                </a:solidFill>
                <a:hlinkClick r:id="rId2">
                  <a:extLst>
                    <a:ext uri="{A12FA001-AC4F-418D-AE19-62706E023703}">
                      <ahyp:hlinkClr xmlns:ahyp="http://schemas.microsoft.com/office/drawing/2018/hyperlinkcolor" val="tx"/>
                    </a:ext>
                  </a:extLst>
                </a:hlinkClick>
              </a:rPr>
              <a:t> https://www.chateaux-dans-les-arbres.com/en/</a:t>
            </a:r>
            <a:r>
              <a:rPr lang="en-IE" dirty="0">
                <a:solidFill>
                  <a:srgbClr val="459597"/>
                </a:solidFill>
              </a:rPr>
              <a:t> </a:t>
            </a:r>
          </a:p>
        </p:txBody>
      </p:sp>
      <p:pic>
        <p:nvPicPr>
          <p:cNvPr id="14" name="Picture Placeholder 13" descr="A house in the woods&#10;&#10;AI-generated content may be incorrect.">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t="1579" b="1579"/>
          <a:stretch>
            <a:fillRect/>
          </a:stretch>
        </p:blipFill>
        <p:spPr/>
      </p:pic>
    </p:spTree>
    <p:extLst>
      <p:ext uri="{BB962C8B-B14F-4D97-AF65-F5344CB8AC3E}">
        <p14:creationId xmlns:p14="http://schemas.microsoft.com/office/powerpoint/2010/main" val="3854330480"/>
      </p:ext>
    </p:extLst>
  </p:cSld>
  <p:clrMapOvr>
    <a:masterClrMapping/>
  </p:clrMapOvr>
</p:sld>
</file>

<file path=ppt/slides/slide2.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dirty="0"/>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456670" y="424434"/>
            <a:ext cx="4726115" cy="803654"/>
          </a:xfrm>
          <a:prstGeom prst="rect">
            <a:avLst/>
          </a:prstGeom>
        </p:spPr>
        <p:txBody>
          <a:bodyPr/>
          <a:lstStyle/>
          <a:p>
            <a:r>
              <a:rPr lang="en-US" dirty="0"/>
              <a:t>Clicca per vedere i video</a:t>
            </a:r>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395069" y="1367799"/>
            <a:ext cx="5977156" cy="3849918"/>
          </a:xfrm>
        </p:spPr>
        <p:txBody>
          <a:bodyPr/>
          <a:lstStyle/>
          <a:p>
            <a:pPr>
              <a:spcAft>
                <a:spcPts val="600"/>
              </a:spcAft>
            </a:pPr>
            <a:r>
              <a:rPr lang="en-US" sz="2100" b="1" dirty="0">
                <a:solidFill>
                  <a:srgbClr val="EC7C69"/>
                </a:solidFill>
              </a:rPr>
              <a:t>Nome: </a:t>
            </a:r>
            <a:r>
              <a:rPr lang="fr-FR" sz="2100" dirty="0">
                <a:solidFill>
                  <a:srgbClr val="414141"/>
                </a:solidFill>
              </a:rPr>
              <a:t>Rémi Becherel su Châteaux dans les Arbres</a:t>
            </a:r>
          </a:p>
          <a:p>
            <a:pPr>
              <a:spcAft>
                <a:spcPts val="600"/>
              </a:spcAft>
            </a:pPr>
            <a:r>
              <a:rPr lang="en-US" sz="2100" b="1" dirty="0">
                <a:solidFill>
                  <a:srgbClr val="EC7C69"/>
                </a:solidFill>
              </a:rPr>
              <a:t>Video 1: Intervista: </a:t>
            </a:r>
            <a:r>
              <a:rPr lang="en-US" sz="2100" dirty="0">
                <a:solidFill>
                  <a:srgbClr val="414141"/>
                </a:solidFill>
              </a:rPr>
              <a:t>Il video 1 è un'intervista a Rémi </a:t>
            </a:r>
            <a:r>
              <a:rPr lang="en-US" sz="2100" dirty="0" err="1">
                <a:solidFill>
                  <a:srgbClr val="414141"/>
                </a:solidFill>
              </a:rPr>
              <a:t>Becherel</a:t>
            </a:r>
            <a:r>
              <a:rPr lang="en-US" sz="2100" dirty="0">
                <a:solidFill>
                  <a:srgbClr val="414141"/>
                </a:solidFill>
              </a:rPr>
              <a:t>, il fondatore, che parla della sua passione per l'architettura e dei suoi otto anni di esperienza nella costruzione di case sugli alberi in tutta la Francia. Spiega il suo impegno nella salvaguardia dell'ambiente mentre crea spazi unici e lussuosi per gli ospiti. </a:t>
            </a:r>
          </a:p>
          <a:p>
            <a:pPr>
              <a:spcAft>
                <a:spcPts val="600"/>
              </a:spcAft>
            </a:pPr>
            <a:r>
              <a:rPr lang="en-US" sz="2100" b="1" dirty="0">
                <a:solidFill>
                  <a:srgbClr val="EC7C69"/>
                </a:solidFill>
              </a:rPr>
              <a:t>Video 2: Idea e concetto: </a:t>
            </a:r>
            <a:r>
              <a:rPr lang="en-US" sz="2100" dirty="0">
                <a:solidFill>
                  <a:srgbClr val="414141"/>
                </a:solidFill>
              </a:rPr>
              <a:t>questo video mostra Chateaux dans les </a:t>
            </a:r>
            <a:r>
              <a:rPr lang="en-US" sz="2100" dirty="0" err="1">
                <a:solidFill>
                  <a:srgbClr val="414141"/>
                </a:solidFill>
              </a:rPr>
              <a:t>Arbres </a:t>
            </a:r>
            <a:r>
              <a:rPr lang="en-US" sz="2100" dirty="0">
                <a:solidFill>
                  <a:srgbClr val="414141"/>
                </a:solidFill>
              </a:rPr>
              <a:t>in tutta la sua bellezza. Dimostra la dedizione di Rémi e la meticolosa pianificazione che ha portato alla progettazione di queste case sull'albero. Questo video esplora il concetto e il design dei castelli sull'albero, sottolineando l'ispirazione tratta dai castelli storici vicini e le caratteristiche di lusso che rendono il soggiorno indimenticabile. (Fonte </a:t>
            </a:r>
            <a:r>
              <a:rPr lang="en-US" sz="2100" dirty="0">
                <a:solidFill>
                  <a:srgbClr val="459597"/>
                </a:solidFill>
                <a:hlinkClick r:id="rId2">
                  <a:extLst>
                    <a:ext uri="{A12FA001-AC4F-418D-AE19-62706E023703}">
                      <ahyp:hlinkClr xmlns:ahyp="http://schemas.microsoft.com/office/drawing/2018/hyperlinkcolor" val="tx"/>
                    </a:ext>
                  </a:extLst>
                </a:hlinkClick>
              </a:rPr>
              <a:t>Uniq Hotels</a:t>
            </a:r>
            <a:r>
              <a:rPr lang="en-US" sz="2100" dirty="0">
                <a:solidFill>
                  <a:srgbClr val="414141"/>
                </a:solidFill>
              </a:rPr>
              <a:t>)</a:t>
            </a:r>
          </a:p>
          <a:p>
            <a:pPr>
              <a:spcAft>
                <a:spcPts val="600"/>
              </a:spcAft>
            </a:pPr>
            <a:endParaRPr lang="en-US" sz="2100" dirty="0">
              <a:solidFill>
                <a:srgbClr val="414141"/>
              </a:solidFill>
            </a:endParaRPr>
          </a:p>
        </p:txBody>
      </p:sp>
      <p:pic>
        <p:nvPicPr>
          <p:cNvPr id="8" name="Picture Placeholder 7" descr="A wooden structure with trees in the background&#10;&#10;AI-generated content may be incorrect.">
            <a:hlinkClick r:id="rId3"/>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4"/>
          <a:srcRect t="1344" b="1344"/>
          <a:stretch>
            <a:fillRect/>
          </a:stretch>
        </p:blipFill>
        <p:spPr/>
      </p:pic>
      <p:sp>
        <p:nvSpPr>
          <p:cNvPr id="16" name="TextBox 15">
            <a:extLst>
              <a:ext uri="{FF2B5EF4-FFF2-40B4-BE49-F238E27FC236}">
                <a16:creationId xmlns:a16="http://schemas.microsoft.com/office/drawing/2014/main" id="{2593BBE9-B783-6826-009C-90EAF0A776E1}"/>
              </a:ext>
            </a:extLst>
          </p:cNvPr>
          <p:cNvSpPr txBox="1"/>
          <p:nvPr/>
        </p:nvSpPr>
        <p:spPr>
          <a:xfrm>
            <a:off x="5978096" y="424434"/>
            <a:ext cx="6100762" cy="369332"/>
          </a:xfrm>
          <a:prstGeom prst="rect">
            <a:avLst/>
          </a:prstGeom>
          <a:noFill/>
        </p:spPr>
        <p:txBody>
          <a:bodyPr wrap="square">
            <a:spAutoFit/>
          </a:bodyPr>
          <a:lstStyle/>
          <a:p>
            <a:pPr algn="ctr"/>
            <a:r>
              <a:rPr lang="en-US" sz="1800" b="1" dirty="0">
                <a:solidFill>
                  <a:srgbClr val="414141"/>
                </a:solidFill>
              </a:rPr>
              <a:t>Link:</a:t>
            </a:r>
            <a:r>
              <a:rPr lang="en-US" sz="1800" dirty="0">
                <a:solidFill>
                  <a:srgbClr val="414141"/>
                </a:solidFill>
                <a:hlinkClick r:id="rId3">
                  <a:extLst>
                    <a:ext uri="{A12FA001-AC4F-418D-AE19-62706E023703}">
                      <ahyp:hlinkClr xmlns:ahyp="http://schemas.microsoft.com/office/drawing/2018/hyperlinkcolor" val="tx"/>
                    </a:ext>
                  </a:extLst>
                </a:hlinkClick>
              </a:rPr>
              <a:t> https://www.youtube.com/watch?v=xlJfOzlCvIs</a:t>
            </a:r>
            <a:r>
              <a:rPr lang="en-US" sz="1800" dirty="0">
                <a:solidFill>
                  <a:srgbClr val="414141"/>
                </a:solidFill>
              </a:rPr>
              <a:t> </a:t>
            </a:r>
          </a:p>
        </p:txBody>
      </p:sp>
      <p:sp>
        <p:nvSpPr>
          <p:cNvPr id="17" name="TextBox 16">
            <a:extLst>
              <a:ext uri="{FF2B5EF4-FFF2-40B4-BE49-F238E27FC236}">
                <a16:creationId xmlns:a16="http://schemas.microsoft.com/office/drawing/2014/main" id="{5AC96889-F4ED-B999-893C-656AE2B84F13}"/>
              </a:ext>
            </a:extLst>
          </p:cNvPr>
          <p:cNvSpPr txBox="1"/>
          <p:nvPr/>
        </p:nvSpPr>
        <p:spPr>
          <a:xfrm>
            <a:off x="7143400" y="3527093"/>
            <a:ext cx="3429350" cy="369332"/>
          </a:xfrm>
          <a:prstGeom prst="rect">
            <a:avLst/>
          </a:prstGeom>
          <a:noFill/>
        </p:spPr>
        <p:txBody>
          <a:bodyPr wrap="square" rtlCol="0">
            <a:spAutoFit/>
          </a:bodyPr>
          <a:lstStyle/>
          <a:p>
            <a:pPr algn="ctr"/>
            <a:r>
              <a:rPr lang="en-IE" dirty="0">
                <a:solidFill>
                  <a:srgbClr val="414141"/>
                </a:solidFill>
              </a:rPr>
              <a:t>Intervista a Remi </a:t>
            </a:r>
            <a:r>
              <a:rPr lang="en-IE" dirty="0" err="1">
                <a:solidFill>
                  <a:srgbClr val="414141"/>
                </a:solidFill>
              </a:rPr>
              <a:t>Becherel</a:t>
            </a:r>
            <a:endParaRPr lang="en-IE" dirty="0">
              <a:solidFill>
                <a:srgbClr val="414141"/>
              </a:solidFill>
            </a:endParaRPr>
          </a:p>
        </p:txBody>
      </p:sp>
      <p:pic>
        <p:nvPicPr>
          <p:cNvPr id="19" name="Picture 18">
            <a:hlinkClick r:id="rId5"/>
            <a:extLst>
              <a:ext uri="{FF2B5EF4-FFF2-40B4-BE49-F238E27FC236}">
                <a16:creationId xmlns:a16="http://schemas.microsoft.com/office/drawing/2014/main" id="{07DB0D38-1EAB-A477-9474-44430000FCAE}"/>
              </a:ext>
            </a:extLst>
          </p:cNvPr>
          <p:cNvPicPr>
            <a:picLocks noChangeAspect="1"/>
          </p:cNvPicPr>
          <p:nvPr/>
        </p:nvPicPr>
        <p:blipFill>
          <a:blip r:embed="rId6"/>
          <a:stretch>
            <a:fillRect/>
          </a:stretch>
        </p:blipFill>
        <p:spPr>
          <a:xfrm>
            <a:off x="7019596" y="3936669"/>
            <a:ext cx="4210379" cy="2562097"/>
          </a:xfrm>
          <a:prstGeom prst="rect">
            <a:avLst/>
          </a:prstGeom>
        </p:spPr>
      </p:pic>
      <p:sp>
        <p:nvSpPr>
          <p:cNvPr id="21" name="TextBox 20">
            <a:extLst>
              <a:ext uri="{FF2B5EF4-FFF2-40B4-BE49-F238E27FC236}">
                <a16:creationId xmlns:a16="http://schemas.microsoft.com/office/drawing/2014/main" id="{B6C88430-B4CB-33C9-B2ED-97982CC399DE}"/>
              </a:ext>
            </a:extLst>
          </p:cNvPr>
          <p:cNvSpPr txBox="1"/>
          <p:nvPr/>
        </p:nvSpPr>
        <p:spPr>
          <a:xfrm>
            <a:off x="6688931" y="6498766"/>
            <a:ext cx="6100762" cy="369332"/>
          </a:xfrm>
          <a:prstGeom prst="rect">
            <a:avLst/>
          </a:prstGeom>
          <a:noFill/>
        </p:spPr>
        <p:txBody>
          <a:bodyPr wrap="square">
            <a:spAutoFit/>
          </a:bodyPr>
          <a:lstStyle/>
          <a:p>
            <a:r>
              <a:rPr lang="en-IE" dirty="0">
                <a:solidFill>
                  <a:srgbClr val="414141"/>
                </a:solidFill>
                <a:hlinkClick r:id="rId5">
                  <a:extLst>
                    <a:ext uri="{A12FA001-AC4F-418D-AE19-62706E023703}">
                      <ahyp:hlinkClr xmlns:ahyp="http://schemas.microsoft.com/office/drawing/2018/hyperlinkcolor" val="tx"/>
                    </a:ext>
                  </a:extLst>
                </a:hlinkClick>
              </a:rPr>
              <a:t>https://www.youtube.com/watch?v=kZaN-gg_KDI</a:t>
            </a:r>
            <a:r>
              <a:rPr lang="en-IE" dirty="0">
                <a:solidFill>
                  <a:srgbClr val="414141"/>
                </a:solidFill>
              </a:rPr>
              <a:t> </a:t>
            </a:r>
          </a:p>
        </p:txBody>
      </p:sp>
      <p:sp>
        <p:nvSpPr>
          <p:cNvPr id="22" name="Flowchart: Connector 21">
            <a:extLst>
              <a:ext uri="{FF2B5EF4-FFF2-40B4-BE49-F238E27FC236}">
                <a16:creationId xmlns:a16="http://schemas.microsoft.com/office/drawing/2014/main" id="{193BCCEB-A36F-F45A-6921-82EA93CED68B}"/>
              </a:ext>
            </a:extLst>
          </p:cNvPr>
          <p:cNvSpPr/>
          <p:nvPr/>
        </p:nvSpPr>
        <p:spPr>
          <a:xfrm>
            <a:off x="6319487" y="824745"/>
            <a:ext cx="1647825" cy="1610221"/>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Clicca per guardare il video</a:t>
            </a:r>
          </a:p>
        </p:txBody>
      </p:sp>
    </p:spTree>
    <p:extLst>
      <p:ext uri="{BB962C8B-B14F-4D97-AF65-F5344CB8AC3E}">
        <p14:creationId xmlns:p14="http://schemas.microsoft.com/office/powerpoint/2010/main" val="789369159"/>
      </p:ext>
    </p:extLst>
  </p:cSld>
  <p:clrMapOvr>
    <a:masterClrMapping/>
  </p:clrMapOvr>
</p:sld>
</file>

<file path=ppt/slides/slide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pPr>
            <a:r>
              <a:rPr lang="en-GB" sz="3200" b="1" dirty="0"/>
              <a:t>Alloggi alternativi </a:t>
            </a:r>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r>
              <a:rPr lang="fr-FR" sz="2400" dirty="0">
                <a:hlinkClick r:id="rId2">
                  <a:extLst>
                    <a:ext uri="{A12FA001-AC4F-418D-AE19-62706E023703}">
                      <ahyp:hlinkClr xmlns:ahyp="http://schemas.microsoft.com/office/drawing/2018/hyperlinkcolor" val="tx"/>
                    </a:ext>
                  </a:extLst>
                </a:hlinkClick>
              </a:rPr>
              <a:t>Châteaux dans les </a:t>
            </a:r>
            <a:r>
              <a:rPr lang="fr-FR" sz="2400" dirty="0" err="1">
                <a:hlinkClick r:id="rId2">
                  <a:extLst>
                    <a:ext uri="{A12FA001-AC4F-418D-AE19-62706E023703}">
                      <ahyp:hlinkClr xmlns:ahyp="http://schemas.microsoft.com/office/drawing/2018/hyperlinkcolor" val="tx"/>
                    </a:ext>
                  </a:extLst>
                </a:hlinkClick>
              </a:rPr>
              <a:t>Arbes</a:t>
            </a:r>
            <a:r>
              <a:rPr lang="fr-FR" sz="2400" dirty="0"/>
              <a:t>, Francia</a:t>
            </a:r>
            <a:endParaRPr lang="en-GB" sz="24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rPr lang="en-GB" dirty="0"/>
              <a:t>Crediti fotografici: </a:t>
            </a:r>
            <a:r>
              <a:rPr lang="fr-FR" dirty="0"/>
              <a:t>Châteaux dans Les </a:t>
            </a:r>
            <a:r>
              <a:rPr lang="fr-FR" dirty="0" err="1"/>
              <a:t>Arbes</a:t>
            </a:r>
            <a:endParaRPr lang="en-GB" dirty="0"/>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dirty="0"/>
          </a:p>
        </p:txBody>
      </p:sp>
      <p:pic>
        <p:nvPicPr>
          <p:cNvPr id="21" name="Picture Placeholder 20" descr="A room with a couch and a staircase&#10;&#10;AI-generated content may be incorrect.">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3"/>
          <a:srcRect t="7397" b="7397"/>
          <a:stretch>
            <a:fillRect/>
          </a:stretch>
        </p:blipFill>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80"/>
            <a:ext cx="7535665"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b="1" dirty="0">
                <a:solidFill>
                  <a:srgbClr val="EC7C69"/>
                </a:solidFill>
              </a:rPr>
              <a:t>Alloggi alternativi e unici: </a:t>
            </a:r>
            <a:r>
              <a:rPr lang="en-US" sz="2200" dirty="0">
                <a:solidFill>
                  <a:srgbClr val="414141"/>
                </a:solidFill>
              </a:rPr>
              <a:t>una collezione di lussuose case sull'albero ispirate ai tradizionali castelli francesi. Fondato da Rémi </a:t>
            </a:r>
            <a:r>
              <a:rPr lang="en-US" sz="2200" dirty="0" err="1">
                <a:solidFill>
                  <a:srgbClr val="414141"/>
                </a:solidFill>
              </a:rPr>
              <a:t>Becherel</a:t>
            </a:r>
            <a:r>
              <a:rPr lang="en-US" sz="2200" dirty="0">
                <a:solidFill>
                  <a:srgbClr val="414141"/>
                </a:solidFill>
              </a:rPr>
              <a:t>, un abile falegname con la passione per le strutture in legno uniche, il progetto mette in mostra la sua esperienza nella realizzazione di intricate case sull'albero che si fondono perfettamente con l'ambiente naturale. </a:t>
            </a:r>
          </a:p>
          <a:p>
            <a:pPr>
              <a:spcAft>
                <a:spcPts val="1200"/>
              </a:spcAft>
            </a:pPr>
            <a:r>
              <a:rPr lang="en-US" sz="2200" b="1" dirty="0">
                <a:solidFill>
                  <a:srgbClr val="414141"/>
                </a:solidFill>
              </a:rPr>
              <a:t>Il Domaine de </a:t>
            </a:r>
            <a:r>
              <a:rPr lang="en-US" sz="2200" b="1" dirty="0" err="1">
                <a:solidFill>
                  <a:srgbClr val="414141"/>
                </a:solidFill>
              </a:rPr>
              <a:t>Puybeton</a:t>
            </a:r>
            <a:r>
              <a:rPr lang="en-US" sz="2200" b="1" dirty="0">
                <a:solidFill>
                  <a:srgbClr val="414141"/>
                </a:solidFill>
              </a:rPr>
              <a:t>, </a:t>
            </a:r>
            <a:r>
              <a:rPr lang="en-US" sz="2200" dirty="0">
                <a:solidFill>
                  <a:srgbClr val="414141"/>
                </a:solidFill>
              </a:rPr>
              <a:t>dove si trovano queste case sull'albero, si estende su un parco di 11 ettari che un tempo era una roccaforte feudale. Questo contesto storico aggiunge fascino e unicità agli alloggi, consentendo agli ospiti di immergersi in un ambiente che combina una ricca storia con il comfort moderno. </a:t>
            </a:r>
          </a:p>
          <a:p>
            <a:pPr>
              <a:spcAft>
                <a:spcPts val="1200"/>
              </a:spcAft>
            </a:pPr>
            <a:r>
              <a:rPr lang="en-US" sz="2200" b="1" dirty="0">
                <a:solidFill>
                  <a:srgbClr val="EC7C69"/>
                </a:solidFill>
              </a:rPr>
              <a:t>Percorso finanziario: </a:t>
            </a:r>
            <a:r>
              <a:rPr lang="en-US" sz="2200" dirty="0">
                <a:solidFill>
                  <a:srgbClr val="414141"/>
                </a:solidFill>
              </a:rPr>
              <a:t>è possibile avviare un'attività come questa con una combinazione di </a:t>
            </a:r>
            <a:r>
              <a:rPr lang="en-US" sz="2200" b="1" dirty="0">
                <a:solidFill>
                  <a:srgbClr val="414141"/>
                </a:solidFill>
              </a:rPr>
              <a:t>investimenti personali </a:t>
            </a:r>
            <a:r>
              <a:rPr lang="en-US" sz="2200" dirty="0">
                <a:solidFill>
                  <a:srgbClr val="414141"/>
                </a:solidFill>
              </a:rPr>
              <a:t>e </a:t>
            </a:r>
            <a:r>
              <a:rPr lang="en-US" sz="2200" b="1" dirty="0">
                <a:solidFill>
                  <a:srgbClr val="414141"/>
                </a:solidFill>
              </a:rPr>
              <a:t>prestiti bancari. </a:t>
            </a:r>
            <a:r>
              <a:rPr lang="en-US" sz="2200" dirty="0">
                <a:solidFill>
                  <a:srgbClr val="414141"/>
                </a:solidFill>
              </a:rPr>
              <a:t>È anche comune che progetti di questa natura </a:t>
            </a:r>
            <a:r>
              <a:rPr lang="en-US" sz="2200" b="1" dirty="0" err="1">
                <a:solidFill>
                  <a:srgbClr val="414141"/>
                </a:solidFill>
              </a:rPr>
              <a:t>utilizzino </a:t>
            </a:r>
            <a:r>
              <a:rPr lang="en-US" sz="2200" b="1" dirty="0">
                <a:solidFill>
                  <a:srgbClr val="414141"/>
                </a:solidFill>
              </a:rPr>
              <a:t>sovvenzioni, </a:t>
            </a:r>
            <a:r>
              <a:rPr lang="en-US" sz="2200" dirty="0">
                <a:solidFill>
                  <a:srgbClr val="414141"/>
                </a:solidFill>
              </a:rPr>
              <a:t>soprattutto quando si concentrano su costruzioni eco-compatibili e artigianato locale. </a:t>
            </a:r>
          </a:p>
          <a:p>
            <a:pPr>
              <a:spcAft>
                <a:spcPts val="1200"/>
              </a:spcAft>
            </a:pPr>
            <a:endParaRPr lang="en-US" sz="2200" dirty="0">
              <a:solidFill>
                <a:srgbClr val="414141"/>
              </a:solidFill>
            </a:endParaRP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3433091428"/>
      </p:ext>
    </p:extLst>
  </p:cSld>
  <p:clrMapOvr>
    <a:masterClrMapping/>
  </p:clrMapOvr>
</p:sld>
</file>

<file path=ppt/slides/slide4.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E9EB4-EB2A-A9A4-8F50-1D5E3D442AF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9A717A27-7B37-5E08-3884-07F8967C314C}"/>
              </a:ext>
            </a:extLst>
          </p:cNvPr>
          <p:cNvSpPr>
            <a:spLocks noGrp="1"/>
          </p:cNvSpPr>
          <p:nvPr>
            <p:ph type="body" sz="quarter" idx="66"/>
          </p:nvPr>
        </p:nvSpPr>
        <p:spPr/>
        <p:txBody>
          <a:bodyPr/>
          <a:lstStyle/>
          <a:p>
            <a:r>
              <a:rPr lang="en-GB" dirty="0"/>
              <a:t>Crediti fotografici: </a:t>
            </a:r>
            <a:r>
              <a:rPr lang="fr-FR" dirty="0"/>
              <a:t>Châteaux dans Les </a:t>
            </a:r>
            <a:r>
              <a:rPr lang="fr-FR" dirty="0" err="1"/>
              <a:t>Arbes</a:t>
            </a:r>
            <a:endParaRPr lang="en-GB" dirty="0"/>
          </a:p>
        </p:txBody>
      </p:sp>
      <p:sp>
        <p:nvSpPr>
          <p:cNvPr id="11" name="Slide Number Placeholder 5">
            <a:extLst>
              <a:ext uri="{FF2B5EF4-FFF2-40B4-BE49-F238E27FC236}">
                <a16:creationId xmlns:a16="http://schemas.microsoft.com/office/drawing/2014/main" id="{66B7312E-F4F8-B7E6-6EC2-9CBAE3E46789}"/>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4</a:t>
            </a:fld>
            <a:endParaRPr lang="fr-CA" dirty="0"/>
          </a:p>
        </p:txBody>
      </p:sp>
      <p:sp>
        <p:nvSpPr>
          <p:cNvPr id="15" name="Text Placeholder 4">
            <a:extLst>
              <a:ext uri="{FF2B5EF4-FFF2-40B4-BE49-F238E27FC236}">
                <a16:creationId xmlns:a16="http://schemas.microsoft.com/office/drawing/2014/main" id="{B7E651E8-B7D7-C19F-5220-F16F1A3D3CA6}"/>
              </a:ext>
            </a:extLst>
          </p:cNvPr>
          <p:cNvSpPr txBox="1">
            <a:spLocks/>
          </p:cNvSpPr>
          <p:nvPr/>
        </p:nvSpPr>
        <p:spPr>
          <a:xfrm>
            <a:off x="4264734" y="75998"/>
            <a:ext cx="7717716"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dirty="0">
                <a:solidFill>
                  <a:srgbClr val="414141"/>
                </a:solidFill>
              </a:rPr>
              <a:t>È probabile che abbia investito molto in </a:t>
            </a:r>
            <a:r>
              <a:rPr lang="en-US" sz="2200" b="1" dirty="0">
                <a:solidFill>
                  <a:srgbClr val="414141"/>
                </a:solidFill>
              </a:rPr>
              <a:t>materiali ecologici</a:t>
            </a:r>
            <a:r>
              <a:rPr lang="en-US" sz="2200" dirty="0">
                <a:solidFill>
                  <a:srgbClr val="414141"/>
                </a:solidFill>
              </a:rPr>
              <a:t>, </a:t>
            </a:r>
            <a:r>
              <a:rPr lang="en-US" sz="2200" b="1" dirty="0">
                <a:solidFill>
                  <a:srgbClr val="414141"/>
                </a:solidFill>
              </a:rPr>
              <a:t>artigianato locale </a:t>
            </a:r>
            <a:r>
              <a:rPr lang="en-US" sz="2200" dirty="0">
                <a:solidFill>
                  <a:srgbClr val="414141"/>
                </a:solidFill>
              </a:rPr>
              <a:t>e </a:t>
            </a:r>
            <a:r>
              <a:rPr lang="en-US" sz="2200" b="1" dirty="0">
                <a:solidFill>
                  <a:srgbClr val="414141"/>
                </a:solidFill>
              </a:rPr>
              <a:t>design architettonico unico</a:t>
            </a:r>
            <a:r>
              <a:rPr lang="en-US" sz="2200" dirty="0">
                <a:solidFill>
                  <a:srgbClr val="414141"/>
                </a:solidFill>
              </a:rPr>
              <a:t>. In termini di sostegno alle imprese, è probabile che abbia collaborato con gli enti turistici locali e abbia utilizzato gli incentivi del governo francese per lo sviluppo del turismo rurale.</a:t>
            </a:r>
          </a:p>
          <a:p>
            <a:pPr>
              <a:spcAft>
                <a:spcPts val="1200"/>
              </a:spcAft>
            </a:pPr>
            <a:r>
              <a:rPr lang="en-US" b="1" dirty="0">
                <a:solidFill>
                  <a:srgbClr val="EC7C69"/>
                </a:solidFill>
              </a:rPr>
              <a:t>Potenziali fonti di finanziamento</a:t>
            </a:r>
          </a:p>
          <a:p>
            <a:pPr>
              <a:spcAft>
                <a:spcPts val="1200"/>
              </a:spcAft>
            </a:pPr>
            <a:r>
              <a:rPr lang="en-US" sz="2200" dirty="0">
                <a:solidFill>
                  <a:srgbClr val="414141"/>
                </a:solidFill>
              </a:rPr>
              <a:t>La Francia, concentrandosi sull'ecoturismo e lo sviluppo sostenibile, ha spesso accesso a vari aiuti finanziari e sovvenzioni. Ecco alcune potenziali fonti di finanziamento che tali progetti potrebbero esplorare:</a:t>
            </a:r>
          </a:p>
          <a:p>
            <a:pPr marL="342900" indent="-342900">
              <a:spcAft>
                <a:spcPts val="1200"/>
              </a:spcAft>
              <a:buFont typeface="Wingdings" panose="05000000000000000000" pitchFamily="2" charset="2"/>
              <a:buChar char="v"/>
            </a:pPr>
            <a:r>
              <a:rPr lang="en-US" sz="2200" b="1" dirty="0">
                <a:solidFill>
                  <a:srgbClr val="459597"/>
                </a:solidFill>
                <a:hlinkClick r:id="rId2">
                  <a:extLst>
                    <a:ext uri="{A12FA001-AC4F-418D-AE19-62706E023703}">
                      <ahyp:hlinkClr xmlns:ahyp="http://schemas.microsoft.com/office/drawing/2018/hyperlinkcolor" val="tx"/>
                    </a:ext>
                  </a:extLst>
                </a:hlinkClick>
              </a:rPr>
              <a:t>ADEME (Agenzia francese per la transizione ecologica): </a:t>
            </a:r>
            <a:r>
              <a:rPr lang="en-US" sz="2200" dirty="0">
                <a:solidFill>
                  <a:srgbClr val="414141"/>
                </a:solidFill>
              </a:rPr>
              <a:t>offre assistenza finanziaria per iniziative che promuovono la sostenibilità ambientale, ad esempio </a:t>
            </a:r>
            <a:r>
              <a:rPr lang="en-US" sz="2200" b="1" dirty="0">
                <a:solidFill>
                  <a:srgbClr val="414141"/>
                </a:solidFill>
              </a:rPr>
              <a:t>costruzioni eco-compatibili</a:t>
            </a:r>
            <a:r>
              <a:rPr lang="en-US" sz="2200" dirty="0">
                <a:solidFill>
                  <a:srgbClr val="414141"/>
                </a:solidFill>
              </a:rPr>
              <a:t>, </a:t>
            </a:r>
            <a:r>
              <a:rPr lang="en-US" sz="2200" b="1" dirty="0">
                <a:solidFill>
                  <a:srgbClr val="414141"/>
                </a:solidFill>
              </a:rPr>
              <a:t>impianti di energia rinnovabile </a:t>
            </a:r>
            <a:r>
              <a:rPr lang="en-US" sz="2200" dirty="0">
                <a:solidFill>
                  <a:srgbClr val="414141"/>
                </a:solidFill>
              </a:rPr>
              <a:t>e altre </a:t>
            </a:r>
            <a:r>
              <a:rPr lang="en-US" sz="2200" b="1" dirty="0">
                <a:solidFill>
                  <a:srgbClr val="414141"/>
                </a:solidFill>
              </a:rPr>
              <a:t>iniziative ecologiche</a:t>
            </a:r>
            <a:r>
              <a:rPr lang="en-US" sz="2200" dirty="0">
                <a:solidFill>
                  <a:srgbClr val="414141"/>
                </a:solidFill>
              </a:rPr>
              <a:t>. </a:t>
            </a:r>
          </a:p>
          <a:p>
            <a:pPr marL="342900" indent="-342900">
              <a:spcAft>
                <a:spcPts val="1200"/>
              </a:spcAft>
              <a:buFont typeface="Wingdings" panose="05000000000000000000" pitchFamily="2" charset="2"/>
              <a:buChar char="v"/>
            </a:pPr>
            <a:r>
              <a:rPr lang="en-US" sz="2200" b="1" dirty="0">
                <a:solidFill>
                  <a:srgbClr val="459597"/>
                </a:solidFill>
                <a:hlinkClick r:id="rId3">
                  <a:extLst>
                    <a:ext uri="{A12FA001-AC4F-418D-AE19-62706E023703}">
                      <ahyp:hlinkClr xmlns:ahyp="http://schemas.microsoft.com/office/drawing/2018/hyperlinkcolor" val="tx"/>
                    </a:ext>
                  </a:extLst>
                </a:hlinkClick>
              </a:rPr>
              <a:t>Il Fondo Verde</a:t>
            </a:r>
            <a:r>
              <a:rPr lang="en-US" sz="2200" b="1" dirty="0">
                <a:solidFill>
                  <a:srgbClr val="459597"/>
                </a:solidFill>
              </a:rPr>
              <a:t>: </a:t>
            </a:r>
            <a:r>
              <a:rPr lang="en-US" sz="2200" dirty="0">
                <a:solidFill>
                  <a:srgbClr val="414141"/>
                </a:solidFill>
              </a:rPr>
              <a:t>aiuta le autorità locali e le imprese </a:t>
            </a:r>
            <a:r>
              <a:rPr lang="en-US" sz="2200" b="1" dirty="0">
                <a:solidFill>
                  <a:srgbClr val="414141"/>
                </a:solidFill>
              </a:rPr>
              <a:t>a migliorare le prestazioni ambientali</a:t>
            </a:r>
            <a:r>
              <a:rPr lang="en-US" sz="2200" dirty="0">
                <a:solidFill>
                  <a:srgbClr val="414141"/>
                </a:solidFill>
              </a:rPr>
              <a:t>, ad adattarsi ai </a:t>
            </a:r>
            <a:r>
              <a:rPr lang="en-US" sz="2200" b="1" dirty="0">
                <a:solidFill>
                  <a:srgbClr val="414141"/>
                </a:solidFill>
              </a:rPr>
              <a:t>cambiamenti climatici </a:t>
            </a:r>
            <a:r>
              <a:rPr lang="en-US" sz="2200" dirty="0">
                <a:solidFill>
                  <a:srgbClr val="414141"/>
                </a:solidFill>
              </a:rPr>
              <a:t>e </a:t>
            </a:r>
            <a:r>
              <a:rPr lang="en-US" sz="2200" b="1" dirty="0">
                <a:solidFill>
                  <a:srgbClr val="414141"/>
                </a:solidFill>
              </a:rPr>
              <a:t>a migliorare gli ambienti di vita</a:t>
            </a:r>
            <a:r>
              <a:rPr lang="en-US" sz="2200" dirty="0">
                <a:solidFill>
                  <a:srgbClr val="414141"/>
                </a:solidFill>
              </a:rPr>
              <a:t>. Finanzia attività come </a:t>
            </a:r>
            <a:r>
              <a:rPr lang="en-US" sz="2200" b="1" dirty="0">
                <a:solidFill>
                  <a:srgbClr val="414141"/>
                </a:solidFill>
              </a:rPr>
              <a:t>la ristrutturazione energetica </a:t>
            </a:r>
            <a:r>
              <a:rPr lang="en-US" sz="2200" dirty="0">
                <a:solidFill>
                  <a:srgbClr val="414141"/>
                </a:solidFill>
              </a:rPr>
              <a:t>degli edifici pubblici e la promozione della </a:t>
            </a:r>
            <a:r>
              <a:rPr lang="en-US" sz="2200" b="1" dirty="0">
                <a:solidFill>
                  <a:srgbClr val="414141"/>
                </a:solidFill>
              </a:rPr>
              <a:t>raccolta differenziata dei rifiuti</a:t>
            </a:r>
            <a:r>
              <a:rPr lang="en-US" sz="2200" dirty="0">
                <a:solidFill>
                  <a:srgbClr val="414141"/>
                </a:solidFill>
              </a:rPr>
              <a:t>. </a:t>
            </a:r>
          </a:p>
          <a:p>
            <a:pPr>
              <a:spcAft>
                <a:spcPts val="1200"/>
              </a:spcAft>
            </a:pPr>
            <a:endParaRPr lang="en-US" sz="2200" dirty="0">
              <a:solidFill>
                <a:srgbClr val="414141"/>
              </a:solidFill>
            </a:endParaRPr>
          </a:p>
          <a:p>
            <a:pPr>
              <a:spcAft>
                <a:spcPts val="1200"/>
              </a:spcAft>
            </a:pPr>
            <a:endParaRPr lang="en-GB" sz="2200" dirty="0">
              <a:solidFill>
                <a:srgbClr val="414141"/>
              </a:solidFill>
            </a:endParaRPr>
          </a:p>
        </p:txBody>
      </p:sp>
      <p:pic>
        <p:nvPicPr>
          <p:cNvPr id="7" name="Picture Placeholder 6" descr="A wooden house with Russian Chapel on the Vršič Pass over it&#10;&#10;AI-generated content may be incorrect.">
            <a:extLst>
              <a:ext uri="{FF2B5EF4-FFF2-40B4-BE49-F238E27FC236}">
                <a16:creationId xmlns:a16="http://schemas.microsoft.com/office/drawing/2014/main" id="{863075C2-5D7B-4E7C-0148-F6CF86903E72}"/>
              </a:ext>
            </a:extLst>
          </p:cNvPr>
          <p:cNvPicPr>
            <a:picLocks noGrp="1" noChangeAspect="1"/>
          </p:cNvPicPr>
          <p:nvPr>
            <p:ph type="pic" sz="quarter" idx="10"/>
          </p:nvPr>
        </p:nvPicPr>
        <p:blipFill>
          <a:blip r:embed="rId4"/>
          <a:srcRect t="7397" b="7397"/>
          <a:stretch>
            <a:fillRect/>
          </a:stretch>
        </p:blipFill>
        <p:spPr/>
      </p:pic>
      <p:sp>
        <p:nvSpPr>
          <p:cNvPr id="12" name="Text Placeholder 2">
            <a:extLst>
              <a:ext uri="{FF2B5EF4-FFF2-40B4-BE49-F238E27FC236}">
                <a16:creationId xmlns:a16="http://schemas.microsoft.com/office/drawing/2014/main" id="{F5C48853-250F-18F9-D8B6-540C7462C775}"/>
              </a:ext>
            </a:extLst>
          </p:cNvPr>
          <p:cNvSpPr>
            <a:spLocks noGrp="1"/>
          </p:cNvSpPr>
          <p:nvPr>
            <p:ph type="body" sz="quarter" idx="19"/>
          </p:nvPr>
        </p:nvSpPr>
        <p:spPr>
          <a:xfrm>
            <a:off x="691820" y="2267551"/>
            <a:ext cx="2965780" cy="385564"/>
          </a:xfrm>
        </p:spPr>
        <p:txBody>
          <a:bodyPr/>
          <a:lstStyle/>
          <a:p>
            <a:r>
              <a:rPr lang="fr-FR" sz="2400" dirty="0">
                <a:hlinkClick r:id="rId5">
                  <a:extLst>
                    <a:ext uri="{A12FA001-AC4F-418D-AE19-62706E023703}">
                      <ahyp:hlinkClr xmlns:ahyp="http://schemas.microsoft.com/office/drawing/2018/hyperlinkcolor" val="tx"/>
                    </a:ext>
                  </a:extLst>
                </a:hlinkClick>
              </a:rPr>
              <a:t>Châteaux dans les </a:t>
            </a:r>
            <a:r>
              <a:rPr lang="fr-FR" sz="2400" dirty="0" err="1">
                <a:hlinkClick r:id="rId5">
                  <a:extLst>
                    <a:ext uri="{A12FA001-AC4F-418D-AE19-62706E023703}">
                      <ahyp:hlinkClr xmlns:ahyp="http://schemas.microsoft.com/office/drawing/2018/hyperlinkcolor" val="tx"/>
                    </a:ext>
                  </a:extLst>
                </a:hlinkClick>
              </a:rPr>
              <a:t>Arbes</a:t>
            </a:r>
            <a:r>
              <a:rPr lang="fr-FR" sz="2400" dirty="0"/>
              <a:t>, Francia</a:t>
            </a:r>
            <a:endParaRPr lang="en-GB" sz="2400" dirty="0"/>
          </a:p>
        </p:txBody>
      </p:sp>
      <p:sp>
        <p:nvSpPr>
          <p:cNvPr id="16" name="Text Placeholder 1">
            <a:extLst>
              <a:ext uri="{FF2B5EF4-FFF2-40B4-BE49-F238E27FC236}">
                <a16:creationId xmlns:a16="http://schemas.microsoft.com/office/drawing/2014/main" id="{4C77A0F8-9280-B387-0359-D3C2CAB67990}"/>
              </a:ext>
            </a:extLst>
          </p:cNvPr>
          <p:cNvSpPr>
            <a:spLocks noGrp="1"/>
          </p:cNvSpPr>
          <p:nvPr>
            <p:ph type="body" sz="quarter" idx="18"/>
          </p:nvPr>
        </p:nvSpPr>
        <p:spPr>
          <a:xfrm>
            <a:off x="675020" y="3392026"/>
            <a:ext cx="2982579" cy="1049221"/>
          </a:xfrm>
        </p:spPr>
        <p:txBody>
          <a:bodyPr/>
          <a:lstStyle/>
          <a:p>
            <a:pPr>
              <a:lnSpc>
                <a:spcPct val="100000"/>
              </a:lnSpc>
            </a:pPr>
            <a:r>
              <a:rPr lang="en-GB" sz="3200" b="1" dirty="0"/>
              <a:t>Idea e fonti di finanziamento</a:t>
            </a:r>
            <a:endParaRPr lang="en-GB" sz="3200" dirty="0"/>
          </a:p>
        </p:txBody>
      </p:sp>
    </p:spTree>
    <p:extLst>
      <p:ext uri="{BB962C8B-B14F-4D97-AF65-F5344CB8AC3E}">
        <p14:creationId xmlns:p14="http://schemas.microsoft.com/office/powerpoint/2010/main" val="879666611"/>
      </p:ext>
    </p:extLst>
  </p:cSld>
  <p:clrMapOvr>
    <a:masterClrMapping/>
  </p:clrMapOvr>
</p:sld>
</file>

<file path=ppt/slides/slide5.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3C1D8-6441-6617-E840-9A4CFD1586C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549A277-F7DB-80AD-BD01-D237512BDDC9}"/>
              </a:ext>
            </a:extLst>
          </p:cNvPr>
          <p:cNvSpPr>
            <a:spLocks noGrp="1"/>
          </p:cNvSpPr>
          <p:nvPr>
            <p:ph type="body" sz="quarter" idx="18"/>
          </p:nvPr>
        </p:nvSpPr>
        <p:spPr>
          <a:xfrm>
            <a:off x="788656" y="1861261"/>
            <a:ext cx="10614687" cy="3499183"/>
          </a:xfrm>
        </p:spPr>
        <p:txBody>
          <a:bodyPr/>
          <a:lstStyle/>
          <a:p>
            <a:pPr marL="342900" indent="-342900">
              <a:spcAft>
                <a:spcPts val="1200"/>
              </a:spcAft>
              <a:buFont typeface="Wingdings" panose="05000000000000000000" pitchFamily="2" charset="2"/>
              <a:buChar char="v"/>
            </a:pPr>
            <a:r>
              <a:rPr lang="en-US" sz="2200" b="1" dirty="0">
                <a:solidFill>
                  <a:srgbClr val="459597"/>
                </a:solidFill>
                <a:hlinkClick r:id="rId2">
                  <a:extLst>
                    <a:ext uri="{A12FA001-AC4F-418D-AE19-62706E023703}">
                      <ahyp:hlinkClr xmlns:ahyp="http://schemas.microsoft.com/office/drawing/2018/hyperlinkcolor" val="tx"/>
                    </a:ext>
                  </a:extLst>
                </a:hlinkClick>
              </a:rPr>
              <a:t>Fondi regionali per lo sviluppo turistico: </a:t>
            </a:r>
            <a:r>
              <a:rPr lang="en-US" sz="2200" dirty="0">
                <a:solidFill>
                  <a:srgbClr val="414141"/>
                </a:solidFill>
              </a:rPr>
              <a:t>diverse regioni francesi offrono sovvenzioni e sostegno finanziario per </a:t>
            </a:r>
            <a:r>
              <a:rPr lang="en-US" sz="2200" b="1" dirty="0">
                <a:solidFill>
                  <a:srgbClr val="414141"/>
                </a:solidFill>
              </a:rPr>
              <a:t>promuovere il turismo </a:t>
            </a:r>
            <a:r>
              <a:rPr lang="en-US" sz="2200" dirty="0">
                <a:solidFill>
                  <a:srgbClr val="414141"/>
                </a:solidFill>
              </a:rPr>
              <a:t>e </a:t>
            </a:r>
            <a:r>
              <a:rPr lang="en-US" sz="2200" b="1" dirty="0">
                <a:solidFill>
                  <a:srgbClr val="414141"/>
                </a:solidFill>
              </a:rPr>
              <a:t>lo sviluppo locale</a:t>
            </a:r>
            <a:r>
              <a:rPr lang="en-US" sz="2200" dirty="0">
                <a:solidFill>
                  <a:srgbClr val="414141"/>
                </a:solidFill>
              </a:rPr>
              <a:t>. Ad esempio, il Fondo per il turismo responsabile e solidale sostiene progetti che trasformano il turismo in un'attività più </a:t>
            </a:r>
            <a:r>
              <a:rPr lang="en-US" sz="2200" b="1" dirty="0">
                <a:solidFill>
                  <a:srgbClr val="414141"/>
                </a:solidFill>
              </a:rPr>
              <a:t>eco-responsabile </a:t>
            </a:r>
            <a:r>
              <a:rPr lang="en-US" sz="2200" dirty="0">
                <a:solidFill>
                  <a:srgbClr val="414141"/>
                </a:solidFill>
              </a:rPr>
              <a:t>e </a:t>
            </a:r>
            <a:r>
              <a:rPr lang="en-US" sz="2200" b="1" dirty="0">
                <a:solidFill>
                  <a:srgbClr val="414141"/>
                </a:solidFill>
              </a:rPr>
              <a:t>inclusiva. </a:t>
            </a:r>
            <a:r>
              <a:rPr lang="en-US" sz="2200" dirty="0">
                <a:solidFill>
                  <a:srgbClr val="414141"/>
                </a:solidFill>
              </a:rPr>
              <a:t>Le imprese che operano in regioni specifiche dovrebbero consultare le autorità turistiche locali per conoscere le opportunità di finanziamento disponibili.</a:t>
            </a:r>
          </a:p>
          <a:p>
            <a:pPr marL="342900" indent="-342900">
              <a:spcAft>
                <a:spcPts val="1200"/>
              </a:spcAft>
              <a:buFont typeface="Wingdings" panose="05000000000000000000" pitchFamily="2" charset="2"/>
              <a:buChar char="v"/>
            </a:pPr>
            <a:r>
              <a:rPr lang="en-US" sz="2200" b="1" dirty="0">
                <a:solidFill>
                  <a:srgbClr val="459597"/>
                </a:solidFill>
                <a:hlinkClick r:id="rId3">
                  <a:extLst>
                    <a:ext uri="{A12FA001-AC4F-418D-AE19-62706E023703}">
                      <ahyp:hlinkClr xmlns:ahyp="http://schemas.microsoft.com/office/drawing/2018/hyperlinkcolor" val="tx"/>
                    </a:ext>
                  </a:extLst>
                </a:hlinkClick>
              </a:rPr>
              <a:t>Sovvenzioni per il patrimonio culturale: </a:t>
            </a:r>
            <a:r>
              <a:rPr lang="en-US" sz="2200" dirty="0">
                <a:solidFill>
                  <a:srgbClr val="414141"/>
                </a:solidFill>
              </a:rPr>
              <a:t>per i progetti che prevedono il </a:t>
            </a:r>
            <a:r>
              <a:rPr lang="en-US" sz="2200" b="1" dirty="0">
                <a:solidFill>
                  <a:srgbClr val="414141"/>
                </a:solidFill>
              </a:rPr>
              <a:t>restauro o la conservazione </a:t>
            </a:r>
            <a:r>
              <a:rPr lang="en-US" sz="2200" dirty="0">
                <a:solidFill>
                  <a:srgbClr val="414141"/>
                </a:solidFill>
              </a:rPr>
              <a:t>di siti storici, sono disponibili sovvenzioni per il patrimonio culturale. Queste sovvenzioni richiedono spesso il ricorso ad </a:t>
            </a:r>
            <a:r>
              <a:rPr lang="en-US" sz="2200" b="1" dirty="0">
                <a:solidFill>
                  <a:srgbClr val="414141"/>
                </a:solidFill>
              </a:rPr>
              <a:t>architetti registrati </a:t>
            </a:r>
            <a:r>
              <a:rPr lang="en-US" sz="2200" dirty="0">
                <a:solidFill>
                  <a:srgbClr val="414141"/>
                </a:solidFill>
              </a:rPr>
              <a:t>e il rispetto di </a:t>
            </a:r>
            <a:r>
              <a:rPr lang="en-US" sz="2200" b="1" dirty="0">
                <a:solidFill>
                  <a:srgbClr val="414141"/>
                </a:solidFill>
              </a:rPr>
              <a:t>linee guida specifiche </a:t>
            </a:r>
            <a:r>
              <a:rPr lang="en-US" sz="2200" dirty="0">
                <a:solidFill>
                  <a:srgbClr val="414141"/>
                </a:solidFill>
              </a:rPr>
              <a:t>per garantire la conservazione dei beni culturali.</a:t>
            </a:r>
          </a:p>
          <a:p>
            <a:pPr marL="342900" indent="-342900">
              <a:spcAft>
                <a:spcPts val="1200"/>
              </a:spcAft>
              <a:buFont typeface="Wingdings" panose="05000000000000000000" pitchFamily="2" charset="2"/>
              <a:buChar char="v"/>
            </a:pPr>
            <a:r>
              <a:rPr lang="en-US" sz="2200" b="1" dirty="0">
                <a:solidFill>
                  <a:srgbClr val="459597"/>
                </a:solidFill>
                <a:hlinkClick r:id="rId4">
                  <a:extLst>
                    <a:ext uri="{A12FA001-AC4F-418D-AE19-62706E023703}">
                      <ahyp:hlinkClr xmlns:ahyp="http://schemas.microsoft.com/office/drawing/2018/hyperlinkcolor" val="tx"/>
                    </a:ext>
                  </a:extLst>
                </a:hlinkClick>
              </a:rPr>
              <a:t>Sostegno al progetto ECOTOURS</a:t>
            </a:r>
            <a:r>
              <a:rPr lang="en-US" sz="2200" b="1" dirty="0">
                <a:solidFill>
                  <a:srgbClr val="459597"/>
                </a:solidFill>
              </a:rPr>
              <a:t>: </a:t>
            </a:r>
            <a:r>
              <a:rPr lang="en-US" sz="2200" dirty="0">
                <a:solidFill>
                  <a:srgbClr val="414141"/>
                </a:solidFill>
              </a:rPr>
              <a:t>il progetto ECOTOURS offre sostegno finanziario alle micro, piccole e medie imprese (MPMI) in Francia che stanno </a:t>
            </a:r>
            <a:r>
              <a:rPr lang="en-US" sz="2200" b="1" dirty="0">
                <a:solidFill>
                  <a:srgbClr val="414141"/>
                </a:solidFill>
              </a:rPr>
              <a:t>sviluppando prodotti turistici sostenibili</a:t>
            </a:r>
            <a:r>
              <a:rPr lang="en-US" sz="2200" dirty="0">
                <a:solidFill>
                  <a:srgbClr val="414141"/>
                </a:solidFill>
              </a:rPr>
              <a:t>. Il sostegno è indicativamente di 6.650 euro per beneficiario, suddiviso in tre tranche, con l'obiettivo di </a:t>
            </a:r>
            <a:r>
              <a:rPr lang="en-US" sz="2200" b="1" dirty="0">
                <a:solidFill>
                  <a:srgbClr val="414141"/>
                </a:solidFill>
              </a:rPr>
              <a:t>promuovere </a:t>
            </a:r>
            <a:r>
              <a:rPr lang="en-US" sz="2200" dirty="0">
                <a:solidFill>
                  <a:srgbClr val="414141"/>
                </a:solidFill>
              </a:rPr>
              <a:t>iniziative</a:t>
            </a:r>
            <a:r>
              <a:rPr lang="en-US" sz="2200" b="1" dirty="0">
                <a:solidFill>
                  <a:srgbClr val="414141"/>
                </a:solidFill>
              </a:rPr>
              <a:t> di ecoturismo</a:t>
            </a:r>
            <a:r>
              <a:rPr lang="en-US" sz="2200" dirty="0">
                <a:solidFill>
                  <a:srgbClr val="414141"/>
                </a:solidFill>
              </a:rPr>
              <a:t>.</a:t>
            </a:r>
          </a:p>
        </p:txBody>
      </p:sp>
      <p:sp>
        <p:nvSpPr>
          <p:cNvPr id="4" name="Text Placeholder 3">
            <a:extLst>
              <a:ext uri="{FF2B5EF4-FFF2-40B4-BE49-F238E27FC236}">
                <a16:creationId xmlns:a16="http://schemas.microsoft.com/office/drawing/2014/main" id="{55E196AA-43E0-F693-8BB7-A3DB9864C155}"/>
              </a:ext>
            </a:extLst>
          </p:cNvPr>
          <p:cNvSpPr>
            <a:spLocks noGrp="1"/>
          </p:cNvSpPr>
          <p:nvPr>
            <p:ph type="body" sz="quarter" idx="16"/>
          </p:nvPr>
        </p:nvSpPr>
        <p:spPr>
          <a:xfrm>
            <a:off x="774803" y="485826"/>
            <a:ext cx="10614687" cy="803654"/>
          </a:xfrm>
        </p:spPr>
        <p:txBody>
          <a:bodyPr/>
          <a:lstStyle/>
          <a:p>
            <a:r>
              <a:rPr lang="en-US" dirty="0"/>
              <a:t>Potenziali fonti di finanziamento</a:t>
            </a:r>
          </a:p>
        </p:txBody>
      </p:sp>
      <p:sp>
        <p:nvSpPr>
          <p:cNvPr id="6" name="Text Placeholder 5">
            <a:extLst>
              <a:ext uri="{FF2B5EF4-FFF2-40B4-BE49-F238E27FC236}">
                <a16:creationId xmlns:a16="http://schemas.microsoft.com/office/drawing/2014/main" id="{9FD6A2EC-F966-7BCC-05E7-9D97CC796DB2}"/>
              </a:ext>
            </a:extLst>
          </p:cNvPr>
          <p:cNvSpPr>
            <a:spLocks noGrp="1"/>
          </p:cNvSpPr>
          <p:nvPr>
            <p:ph type="body" sz="quarter" idx="19"/>
          </p:nvPr>
        </p:nvSpPr>
        <p:spPr>
          <a:xfrm>
            <a:off x="788655" y="1049875"/>
            <a:ext cx="10614687" cy="803654"/>
          </a:xfrm>
        </p:spPr>
        <p:txBody>
          <a:bodyPr/>
          <a:lstStyle/>
          <a:p>
            <a:r>
              <a:rPr lang="en-GB" dirty="0"/>
              <a:t>Continua...</a:t>
            </a:r>
          </a:p>
        </p:txBody>
      </p:sp>
      <p:cxnSp>
        <p:nvCxnSpPr>
          <p:cNvPr id="2" name="Straight Connector 1">
            <a:extLst>
              <a:ext uri="{FF2B5EF4-FFF2-40B4-BE49-F238E27FC236}">
                <a16:creationId xmlns:a16="http://schemas.microsoft.com/office/drawing/2014/main" id="{0FFD97A3-E889-1905-DE8B-A8DA966F09DD}"/>
              </a:ext>
            </a:extLst>
          </p:cNvPr>
          <p:cNvCxnSpPr>
            <a:cxnSpLocks/>
          </p:cNvCxnSpPr>
          <p:nvPr/>
        </p:nvCxnSpPr>
        <p:spPr>
          <a:xfrm>
            <a:off x="0" y="17557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F9355D81-2668-66EA-738B-6527CEDA955B}"/>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5</a:t>
            </a:fld>
            <a:endParaRPr lang="fr-CA" dirty="0"/>
          </a:p>
        </p:txBody>
      </p:sp>
    </p:spTree>
    <p:extLst>
      <p:ext uri="{BB962C8B-B14F-4D97-AF65-F5344CB8AC3E}">
        <p14:creationId xmlns:p14="http://schemas.microsoft.com/office/powerpoint/2010/main" val="3043049382"/>
      </p:ext>
    </p:extLst>
  </p:cSld>
  <p:clrMapOvr>
    <a:masterClrMapping/>
  </p:clrMapOvr>
</p:sld>
</file>

<file path=ppt/slides/slide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6</a:t>
            </a:fld>
            <a:endParaRPr lang="fr-CA" dirty="0"/>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134895"/>
            <a:ext cx="6162675" cy="3499183"/>
          </a:xfrm>
          <a:prstGeom prst="rect">
            <a:avLst/>
          </a:prstGeom>
        </p:spPr>
        <p:txBody>
          <a:bodyPr/>
          <a:lstStyle/>
          <a:p>
            <a:r>
              <a:rPr lang="en-US" sz="2200" dirty="0">
                <a:solidFill>
                  <a:srgbClr val="414141"/>
                </a:solidFill>
              </a:rPr>
              <a:t>Châteaux dans les </a:t>
            </a:r>
            <a:r>
              <a:rPr lang="en-US" sz="2200" dirty="0" err="1">
                <a:solidFill>
                  <a:srgbClr val="414141"/>
                </a:solidFill>
              </a:rPr>
              <a:t>Arbres </a:t>
            </a:r>
            <a:r>
              <a:rPr lang="en-US" sz="2200" dirty="0">
                <a:solidFill>
                  <a:srgbClr val="414141"/>
                </a:solidFill>
              </a:rPr>
              <a:t>dimostra l'importanza di un'offerta sostenibile e di alta qualità che attragga i consumatori attenti all'ambiente, sfruttando le risorse locali e gestendo strategicamente le finanze. Con il giusto mix di innovazione, collaborazione locale e attenta pianificazione finanziaria, tali attività possono prosperare nel mercato in crescita dell'ecoturismo.</a:t>
            </a:r>
          </a:p>
          <a:p>
            <a:endParaRPr lang="en-US" sz="2200" dirty="0">
              <a:solidFill>
                <a:srgbClr val="414141"/>
              </a:solidFill>
            </a:endParaRPr>
          </a:p>
          <a:p>
            <a:pPr marL="342900" indent="-342900">
              <a:buFont typeface="Wingdings" panose="05000000000000000000" pitchFamily="2" charset="2"/>
              <a:buChar char="v"/>
            </a:pPr>
            <a:r>
              <a:rPr lang="en-US" sz="2200" b="1" dirty="0">
                <a:solidFill>
                  <a:srgbClr val="414141"/>
                </a:solidFill>
              </a:rPr>
              <a:t>Utilizzate materiali eco-compatibili per attirare i consumatori consapevoli: </a:t>
            </a:r>
            <a:r>
              <a:rPr lang="en-US" sz="2200" dirty="0">
                <a:solidFill>
                  <a:srgbClr val="414141"/>
                </a:solidFill>
              </a:rPr>
              <a:t>l'ecoturismo è un settore in forte espansione. Allineando la vostra struttura ricettiva a questo movimento, ad esempio incorporando materiali eco-compatibili e metodi di costruzione ecologici, ridurrete il vostro impatto ambientale, ma attirerete anche clienti disposti a pagare di più per esperienze che riflettono i loro valori.</a:t>
            </a:r>
            <a:r>
              <a:rPr lang="en-US" sz="2200" b="1" dirty="0">
                <a:solidFill>
                  <a:srgbClr val="414141"/>
                </a:solidFill>
              </a:rPr>
              <a:t> </a:t>
            </a:r>
            <a:endParaRPr lang="en-US" sz="2200" dirty="0">
              <a:solidFill>
                <a:srgbClr val="414141"/>
              </a:solidFill>
            </a:endParaRP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rPr lang="en-US" dirty="0"/>
              <a:t>Punti chiave</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rPr lang="en-GB" dirty="0"/>
              <a:t>Crediti fotografici: </a:t>
            </a:r>
            <a:r>
              <a:rPr lang="fr-FR" dirty="0"/>
              <a:t>Châteaux dans Les </a:t>
            </a:r>
            <a:r>
              <a:rPr lang="fr-FR" dirty="0" err="1"/>
              <a:t>Arbes</a:t>
            </a:r>
            <a:endParaRPr lang="en-GB" dirty="0"/>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descr="A person walking on a street&#10;&#10;AI-generated content may be incorrect.">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t="1137" b="1137"/>
          <a:stretch>
            <a:fillRect/>
          </a:stretch>
        </p:blipFill>
        <p:spPr/>
      </p:pic>
    </p:spTree>
    <p:extLst>
      <p:ext uri="{BB962C8B-B14F-4D97-AF65-F5344CB8AC3E}">
        <p14:creationId xmlns:p14="http://schemas.microsoft.com/office/powerpoint/2010/main" val="1455002812"/>
      </p:ext>
    </p:extLst>
  </p:cSld>
  <p:clrMapOvr>
    <a:masterClrMapping/>
  </p:clrMapOvr>
</p:sld>
</file>

<file path=ppt/slides/slide7.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B982D-F2EC-6892-65F6-947BB4D2401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8233E93-A245-4BED-7CA2-D90AFCDB68CE}"/>
              </a:ext>
            </a:extLst>
          </p:cNvPr>
          <p:cNvSpPr>
            <a:spLocks noGrp="1"/>
          </p:cNvSpPr>
          <p:nvPr>
            <p:ph type="body" sz="quarter" idx="18"/>
          </p:nvPr>
        </p:nvSpPr>
        <p:spPr>
          <a:xfrm>
            <a:off x="788656" y="930987"/>
            <a:ext cx="10920108" cy="3499183"/>
          </a:xfrm>
        </p:spPr>
        <p:txBody>
          <a:bodyPr/>
          <a:lstStyle/>
          <a:p>
            <a:pPr marL="342900" indent="-342900">
              <a:buFont typeface="Wingdings" panose="05000000000000000000" pitchFamily="2" charset="2"/>
              <a:buChar char="v"/>
            </a:pPr>
            <a:r>
              <a:rPr lang="en-US" sz="2200" b="1" dirty="0">
                <a:solidFill>
                  <a:srgbClr val="414141"/>
                </a:solidFill>
              </a:rPr>
              <a:t>Investire in un'esperienza premium giustifica tariffe più elevate: </a:t>
            </a:r>
            <a:r>
              <a:rPr lang="en-US" sz="2200" dirty="0">
                <a:solidFill>
                  <a:srgbClr val="414141"/>
                </a:solidFill>
              </a:rPr>
              <a:t>investire in un'esperienza premium, di alto livello e di lusso con case sugli alberi eco-compatibili, un design architettonico unico e materiali sostenibili di alta qualità può giustificare tariffe notturne più elevate. </a:t>
            </a:r>
          </a:p>
          <a:p>
            <a:pPr marL="342900" indent="-342900">
              <a:buFont typeface="Wingdings" panose="05000000000000000000" pitchFamily="2" charset="2"/>
              <a:buChar char="v"/>
            </a:pPr>
            <a:r>
              <a:rPr lang="en-IE" sz="2200" b="1" dirty="0">
                <a:solidFill>
                  <a:srgbClr val="414141"/>
                </a:solidFill>
              </a:rPr>
              <a:t>Sfruttare l'artigianato locale: </a:t>
            </a:r>
            <a:r>
              <a:rPr lang="en-US" sz="2200" dirty="0">
                <a:solidFill>
                  <a:srgbClr val="414141"/>
                </a:solidFill>
              </a:rPr>
              <a:t>collaborare con artigiani e aziende locali per offrire un prodotto più autentico e sostenibile. Ciò contribuisce a sostenere l'economia locale, </a:t>
            </a:r>
            <a:r>
              <a:rPr lang="en-US" sz="2200" dirty="0" err="1">
                <a:solidFill>
                  <a:srgbClr val="414141"/>
                </a:solidFill>
              </a:rPr>
              <a:t>ridurre al minimo </a:t>
            </a:r>
            <a:r>
              <a:rPr lang="en-US" sz="2200" dirty="0">
                <a:solidFill>
                  <a:srgbClr val="414141"/>
                </a:solidFill>
              </a:rPr>
              <a:t>i costi e garantire che l'offerta sia in linea con la comunità e l'ambiente.</a:t>
            </a:r>
          </a:p>
          <a:p>
            <a:pPr marL="342900" indent="-342900">
              <a:buFont typeface="Wingdings" panose="05000000000000000000" pitchFamily="2" charset="2"/>
              <a:buChar char="v"/>
            </a:pPr>
            <a:r>
              <a:rPr lang="en-US" sz="2200" b="1" dirty="0">
                <a:solidFill>
                  <a:srgbClr val="414141"/>
                </a:solidFill>
              </a:rPr>
              <a:t>Accedere agli incentivi governativi e regionali, </a:t>
            </a:r>
            <a:r>
              <a:rPr lang="en-US" sz="2200" dirty="0">
                <a:solidFill>
                  <a:srgbClr val="414141"/>
                </a:solidFill>
              </a:rPr>
              <a:t>ad esempio programmi di sviluppo del turismo rurale e incentivi governativi volti a sostenere l'ecoturismo e la crescita economica rurale.</a:t>
            </a:r>
          </a:p>
          <a:p>
            <a:pPr marL="342900" indent="-342900">
              <a:buFont typeface="Wingdings" panose="05000000000000000000" pitchFamily="2" charset="2"/>
              <a:buChar char="v"/>
            </a:pPr>
            <a:r>
              <a:rPr lang="en-US" sz="2200" b="1" dirty="0">
                <a:solidFill>
                  <a:srgbClr val="414141"/>
                </a:solidFill>
              </a:rPr>
              <a:t> Sono necessari un piano aziendale chiaro e investimenti strategici </a:t>
            </a:r>
            <a:r>
              <a:rPr lang="en-US" sz="2200" dirty="0">
                <a:solidFill>
                  <a:srgbClr val="414141"/>
                </a:solidFill>
              </a:rPr>
              <a:t>per </a:t>
            </a:r>
            <a:r>
              <a:rPr lang="en-US" sz="2200" dirty="0">
                <a:solidFill>
                  <a:srgbClr val="414141"/>
                </a:solidFill>
              </a:rPr>
              <a:t>comprendere l'entità del capitale richiesto. Investimenti ponderati e graduali e la consapevolezza di quando utilizzare fondi personali o presi in prestito aiuteranno a gestire efficacemente i rischi finanziari.</a:t>
            </a:r>
          </a:p>
          <a:p>
            <a:pPr marL="342900" indent="-342900">
              <a:buFont typeface="Wingdings" panose="05000000000000000000" pitchFamily="2" charset="2"/>
              <a:buChar char="v"/>
            </a:pPr>
            <a:r>
              <a:rPr lang="en-US" sz="2200" b="1" dirty="0">
                <a:solidFill>
                  <a:srgbClr val="414141"/>
                </a:solidFill>
              </a:rPr>
              <a:t> La creazione di una proposta di vendita unica (USP) </a:t>
            </a:r>
            <a:r>
              <a:rPr lang="en-US" sz="2200" dirty="0">
                <a:solidFill>
                  <a:srgbClr val="414141"/>
                </a:solidFill>
              </a:rPr>
              <a:t>aiuta a differenziare la propria offerta da quella dei concorrenti. Che si tratti di tipologie di alloggio uniche, pratiche di sostenibilità eccezionali o esperienze su misura, una forte USP può far risaltare la propria attività.</a:t>
            </a:r>
          </a:p>
        </p:txBody>
      </p:sp>
      <p:sp>
        <p:nvSpPr>
          <p:cNvPr id="4" name="Text Placeholder 3">
            <a:extLst>
              <a:ext uri="{FF2B5EF4-FFF2-40B4-BE49-F238E27FC236}">
                <a16:creationId xmlns:a16="http://schemas.microsoft.com/office/drawing/2014/main" id="{FF9E132E-1348-957B-4E0B-DE294CF93FDC}"/>
              </a:ext>
            </a:extLst>
          </p:cNvPr>
          <p:cNvSpPr>
            <a:spLocks noGrp="1"/>
          </p:cNvSpPr>
          <p:nvPr>
            <p:ph type="body" sz="quarter" idx="16"/>
          </p:nvPr>
        </p:nvSpPr>
        <p:spPr>
          <a:xfrm>
            <a:off x="788656" y="217154"/>
            <a:ext cx="10614687" cy="803654"/>
          </a:xfrm>
        </p:spPr>
        <p:txBody>
          <a:bodyPr/>
          <a:lstStyle/>
          <a:p>
            <a:r>
              <a:rPr lang="en-US" dirty="0"/>
              <a:t>Punti chiave</a:t>
            </a:r>
          </a:p>
        </p:txBody>
      </p:sp>
      <p:cxnSp>
        <p:nvCxnSpPr>
          <p:cNvPr id="2" name="Straight Connector 1">
            <a:extLst>
              <a:ext uri="{FF2B5EF4-FFF2-40B4-BE49-F238E27FC236}">
                <a16:creationId xmlns:a16="http://schemas.microsoft.com/office/drawing/2014/main" id="{E68AC6FD-525E-7511-68ED-E8C167E8CBE0}"/>
              </a:ext>
            </a:extLst>
          </p:cNvPr>
          <p:cNvCxnSpPr>
            <a:cxnSpLocks/>
          </p:cNvCxnSpPr>
          <p:nvPr/>
        </p:nvCxnSpPr>
        <p:spPr>
          <a:xfrm>
            <a:off x="0" y="81323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790A715E-F826-8E91-BA59-70897AF07FE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7</a:t>
            </a:fld>
            <a:endParaRPr lang="fr-CA" dirty="0"/>
          </a:p>
        </p:txBody>
      </p:sp>
      <p:pic>
        <p:nvPicPr>
          <p:cNvPr id="6" name="Picture 5" descr="Co-funded by the European Union logo in png for web usage">
            <a:extLst>
              <a:ext uri="{FF2B5EF4-FFF2-40B4-BE49-F238E27FC236}">
                <a16:creationId xmlns:a16="http://schemas.microsoft.com/office/drawing/2014/main" id="{676F0CAA-19E4-5EFB-0D67-3AFDE86C56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90376" y="6325490"/>
            <a:ext cx="1530819" cy="319792"/>
          </a:xfrm>
          <a:prstGeom prst="rect">
            <a:avLst/>
          </a:prstGeom>
          <a:noFill/>
          <a:ln>
            <a:noFill/>
          </a:ln>
        </p:spPr>
      </p:pic>
      <p:sp>
        <p:nvSpPr>
          <p:cNvPr id="7" name="Rectangle 6">
            <a:extLst>
              <a:ext uri="{FF2B5EF4-FFF2-40B4-BE49-F238E27FC236}">
                <a16:creationId xmlns:a16="http://schemas.microsoft.com/office/drawing/2014/main" id="{B6FCBC3E-EAD3-74AE-5AAA-27BBAB2C3191}"/>
              </a:ext>
            </a:extLst>
          </p:cNvPr>
          <p:cNvSpPr/>
          <p:nvPr/>
        </p:nvSpPr>
        <p:spPr>
          <a:xfrm>
            <a:off x="4090483" y="6263634"/>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8" name="Group 7">
            <a:extLst>
              <a:ext uri="{FF2B5EF4-FFF2-40B4-BE49-F238E27FC236}">
                <a16:creationId xmlns:a16="http://schemas.microsoft.com/office/drawing/2014/main" id="{5CB482CB-24BE-1410-316A-6C538E50ED0E}"/>
              </a:ext>
            </a:extLst>
          </p:cNvPr>
          <p:cNvGrpSpPr/>
          <p:nvPr/>
        </p:nvGrpSpPr>
        <p:grpSpPr>
          <a:xfrm>
            <a:off x="1186592" y="5886435"/>
            <a:ext cx="1307461" cy="742180"/>
            <a:chOff x="340586" y="8789227"/>
            <a:chExt cx="1307461" cy="742180"/>
          </a:xfrm>
        </p:grpSpPr>
        <p:sp>
          <p:nvSpPr>
            <p:cNvPr id="9" name="Rectangle 8">
              <a:extLst>
                <a:ext uri="{FF2B5EF4-FFF2-40B4-BE49-F238E27FC236}">
                  <a16:creationId xmlns:a16="http://schemas.microsoft.com/office/drawing/2014/main" id="{A2DE412D-03E2-8CAB-9C2E-D556C1CFC601}"/>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5EF4CE0E-7B81-24E8-C000-D5E2848055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1356137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140551-BF12-4AF0-A3A0-B68A5E5B80BE}"/>
</file>

<file path=customXml/itemProps2.xml><?xml version="1.0" encoding="utf-8"?>
<ds:datastoreItem xmlns:ds="http://schemas.openxmlformats.org/officeDocument/2006/customXml" ds:itemID="{D8D431EB-7790-4E85-82E7-EFAFDF529B56}"/>
</file>

<file path=customXml/itemProps3.xml><?xml version="1.0" encoding="utf-8"?>
<ds:datastoreItem xmlns:ds="http://schemas.openxmlformats.org/officeDocument/2006/customXml" ds:itemID="{A2A751B2-C2B8-4195-B9AF-8130A50836D1}"/>
</file>

<file path=docProps/app.xml><?xml version="1.0" encoding="utf-8"?>
<Properties xmlns="http://schemas.openxmlformats.org/officeDocument/2006/extended-properties" xmlns:vt="http://schemas.openxmlformats.org/officeDocument/2006/docPropsVTypes">
  <TotalTime>12655</TotalTime>
  <Words>1154</Words>
  <Application>Microsoft Office PowerPoint</Application>
  <PresentationFormat>Widescreen</PresentationFormat>
  <Paragraphs>57</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docId:CA8EC49994CE2F4012B57B71F151920C</cp:keywords>
  <cp:lastModifiedBy>Laura Magan (MMS,Ireland)</cp:lastModifiedBy>
  <cp:revision>486</cp:revision>
  <dcterms:created xsi:type="dcterms:W3CDTF">2020-10-14T13:32:04Z</dcterms:created>
  <dcterms:modified xsi:type="dcterms:W3CDTF">2025-08-21T15:24:07Z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