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
  </p:notesMasterIdLst>
  <p:handoutMasterIdLst>
    <p:handoutMasterId r:id="rId5"/>
  </p:handoutMasterIdLst>
  <p:sldIdLst>
    <p:sldId id="6525" r:id="rId2"/>
    <p:sldId id="680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E96751"/>
    <a:srgbClr val="459597"/>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2" d="100"/>
          <a:sy n="102" d="100"/>
        </p:scale>
        <p:origin x="120"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2.xml"/><Relationship Id="rId5" Type="http://schemas.openxmlformats.org/officeDocument/2006/relationships/handoutMaster" Target="handoutMasters/handoutMaster1.xml"/><Relationship Id="rId10" Type="http://schemas.openxmlformats.org/officeDocument/2006/relationships/customXml" Target="../customXml/item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www.preferredbynature.org/certification/carbon-footprint-certification#:~:text=The%20Carbon%20Footprint%20Certification%20Standard,and%20reporting%20of%20GHG%20emissions." TargetMode="External"/><Relationship Id="rId7" Type="http://schemas.openxmlformats.org/officeDocument/2006/relationships/hyperlink" Target="https://ecobnb.com/DE-schleswig-flensburg/bed-breakfast/janbeck-s-fairhaus/pLmqN#:~:text=We%20are%20a%20member%20of,for%20bees%20and%20other%20animals." TargetMode="External"/><Relationship Id="rId2" Type="http://schemas.openxmlformats.org/officeDocument/2006/relationships/hyperlink" Target="https://destinet.eu/News/resources/certificates/viabono" TargetMode="External"/><Relationship Id="rId1" Type="http://schemas.openxmlformats.org/officeDocument/2006/relationships/slideLayout" Target="../slideLayouts/slideLayout32.xml"/><Relationship Id="rId6" Type="http://schemas.openxmlformats.org/officeDocument/2006/relationships/image" Target="../media/image9.png"/><Relationship Id="rId5" Type="http://schemas.openxmlformats.org/officeDocument/2006/relationships/hyperlink" Target="https://www.youtube.com/watch?v=yQfKDaNonf8" TargetMode="External"/><Relationship Id="rId10" Type="http://schemas.openxmlformats.org/officeDocument/2006/relationships/image" Target="../media/image3.png"/><Relationship Id="rId4" Type="http://schemas.openxmlformats.org/officeDocument/2006/relationships/hyperlink" Target="https://www.edina.eu/power/cogeneration-chp" TargetMode="External"/><Relationship Id="rId9" Type="http://schemas.openxmlformats.org/officeDocument/2006/relationships/hyperlink" Target="https://creativecommons.org/licenses/by-sa/4.0/?ref=chooser-v1" TargetMode="Externa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Crediti fotografici: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err="1"/>
              <a:t>Fairhaus </a:t>
            </a:r>
            <a:r>
              <a:rPr lang="en-IE" b="0" dirty="0"/>
              <a:t>Hotel, Germania</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Sito </a:t>
            </a:r>
            <a:r>
              <a:rPr lang="en-IE" dirty="0">
                <a:solidFill>
                  <a:srgbClr val="414141"/>
                </a:solidFill>
                <a:hlinkClick r:id="rId2"/>
              </a:rPr>
              <a:t>webhttps://www.zafirohotels.com/en/son-sabater-by-zafiro/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Fattoria trasformata in un hotel a impatto zero.</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3816429"/>
          </a:xfrm>
          <a:prstGeom prst="rect">
            <a:avLst/>
          </a:prstGeom>
          <a:noFill/>
        </p:spPr>
        <p:txBody>
          <a:bodyPr wrap="square">
            <a:spAutoFit/>
          </a:bodyPr>
          <a:lstStyle/>
          <a:p>
            <a:r>
              <a:rPr lang="en-US" sz="2200" dirty="0">
                <a:solidFill>
                  <a:srgbClr val="5A5A5A"/>
                </a:solidFill>
              </a:rPr>
              <a:t>Il </a:t>
            </a:r>
            <a:r>
              <a:rPr lang="en-US" sz="2200" dirty="0" err="1">
                <a:solidFill>
                  <a:srgbClr val="5A5A5A"/>
                </a:solidFill>
              </a:rPr>
              <a:t>Fairhaus </a:t>
            </a:r>
            <a:r>
              <a:rPr lang="en-US" sz="2200" dirty="0">
                <a:solidFill>
                  <a:srgbClr val="5A5A5A"/>
                </a:solidFill>
              </a:rPr>
              <a:t>Hotel in Germania è uno degli hotel più climaticamente neutri del Paese. Una ex fattoria trasformata in un hotel a basso impatto ambientale. </a:t>
            </a:r>
          </a:p>
          <a:p>
            <a:endParaRPr lang="en-US" sz="2200" dirty="0">
              <a:solidFill>
                <a:srgbClr val="5A5A5A"/>
              </a:solidFill>
            </a:endParaRPr>
          </a:p>
          <a:p>
            <a:r>
              <a:rPr lang="en-US" sz="2200" dirty="0">
                <a:solidFill>
                  <a:srgbClr val="5A5A5A"/>
                </a:solidFill>
              </a:rPr>
              <a:t>Gli ospiti pernottano in </a:t>
            </a:r>
            <a:r>
              <a:rPr lang="en-US" sz="2200" b="1" dirty="0">
                <a:solidFill>
                  <a:srgbClr val="5A5A5A"/>
                </a:solidFill>
              </a:rPr>
              <a:t>modo positivo per il clima</a:t>
            </a:r>
            <a:r>
              <a:rPr lang="en-US" sz="2200" dirty="0">
                <a:solidFill>
                  <a:srgbClr val="5A5A5A"/>
                </a:solidFill>
              </a:rPr>
              <a:t>, circondati dalla natura e dagli animali. Gli ospiti aiutano </a:t>
            </a:r>
            <a:r>
              <a:rPr lang="en-US" sz="2200" b="1" dirty="0">
                <a:solidFill>
                  <a:srgbClr val="5A5A5A"/>
                </a:solidFill>
              </a:rPr>
              <a:t>a piantare alberi </a:t>
            </a:r>
            <a:r>
              <a:rPr lang="en-US" sz="2200" dirty="0">
                <a:solidFill>
                  <a:srgbClr val="5A5A5A"/>
                </a:solidFill>
              </a:rPr>
              <a:t>e a costruire un </a:t>
            </a:r>
            <a:r>
              <a:rPr lang="en-US" sz="2200" b="1" dirty="0">
                <a:solidFill>
                  <a:srgbClr val="5A5A5A"/>
                </a:solidFill>
              </a:rPr>
              <a:t>paradiso ecologico per le api</a:t>
            </a:r>
            <a:r>
              <a:rPr lang="en-US" sz="2200" dirty="0">
                <a:solidFill>
                  <a:srgbClr val="5A5A5A"/>
                </a:solidFill>
              </a:rPr>
              <a:t>.</a:t>
            </a:r>
          </a:p>
        </p:txBody>
      </p:sp>
      <p:pic>
        <p:nvPicPr>
          <p:cNvPr id="17" name="Picture Placeholder 16" descr="A house with a thatched roof&#10;&#10;AI-generated content may be incorrect.">
            <a:extLst>
              <a:ext uri="{FF2B5EF4-FFF2-40B4-BE49-F238E27FC236}">
                <a16:creationId xmlns:a16="http://schemas.microsoft.com/office/drawing/2014/main" id="{722B1B15-ECBF-0D73-2D76-8418D6CBFB00}"/>
              </a:ext>
            </a:extLst>
          </p:cNvPr>
          <p:cNvPicPr>
            <a:picLocks noGrp="1" noChangeAspect="1"/>
          </p:cNvPicPr>
          <p:nvPr>
            <p:ph type="pic" sz="quarter" idx="34"/>
          </p:nvPr>
        </p:nvPicPr>
        <p:blipFill>
          <a:blip r:embed="rId4"/>
          <a:srcRect l="1033" r="103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0E5437-FA26-67BB-244E-73F35614BD6E}"/>
              </a:ext>
            </a:extLst>
          </p:cNvPr>
          <p:cNvSpPr>
            <a:spLocks noGrp="1"/>
          </p:cNvSpPr>
          <p:nvPr>
            <p:ph type="body" sz="quarter" idx="18"/>
          </p:nvPr>
        </p:nvSpPr>
        <p:spPr>
          <a:xfrm>
            <a:off x="512761" y="852772"/>
            <a:ext cx="5197373" cy="3499183"/>
          </a:xfrm>
        </p:spPr>
        <p:txBody>
          <a:bodyPr/>
          <a:lstStyle/>
          <a:p>
            <a:r>
              <a:rPr lang="en-US" i="1" dirty="0"/>
              <a:t>Le nostre caratteristiche speciali sono il nostro concetto ecologico: non siamo un hotel biologico, ma un'azienda certificata VIABONO, la raccolta differenziata dei rifiuti e la conservazione delle risorse sono per noi una cosa ovvia. Vi offriamo varie unità abitative (dalle camere agli appartamenti per le vacanze) integrate in un concetto ecologico con il maggior numero possibile di circuiti </a:t>
            </a:r>
          </a:p>
          <a:p>
            <a:r>
              <a:rPr lang="en-US" dirty="0">
                <a:solidFill>
                  <a:srgbClr val="E96751"/>
                </a:solidFill>
                <a:hlinkClick r:id="rId2">
                  <a:extLst>
                    <a:ext uri="{A12FA001-AC4F-418D-AE19-62706E023703}">
                      <ahyp:hlinkClr xmlns:ahyp="http://schemas.microsoft.com/office/drawing/2018/hyperlinkcolor" val="tx"/>
                    </a:ext>
                  </a:extLst>
                </a:hlinkClick>
              </a:rPr>
              <a:t>Certificati VIABONO </a:t>
            </a:r>
            <a:r>
              <a:rPr lang="en-US" dirty="0"/>
              <a:t>e </a:t>
            </a:r>
            <a:r>
              <a:rPr lang="en-US" dirty="0">
                <a:solidFill>
                  <a:srgbClr val="E96751"/>
                </a:solidFill>
                <a:hlinkClick r:id="rId3">
                  <a:extLst>
                    <a:ext uri="{A12FA001-AC4F-418D-AE19-62706E023703}">
                      <ahyp:hlinkClr xmlns:ahyp="http://schemas.microsoft.com/office/drawing/2018/hyperlinkcolor" val="tx"/>
                    </a:ext>
                  </a:extLst>
                </a:hlinkClick>
              </a:rPr>
              <a:t>con impronta </a:t>
            </a:r>
            <a:r>
              <a:rPr lang="en-US" dirty="0">
                <a:solidFill>
                  <a:srgbClr val="E96751"/>
                </a:solidFill>
                <a:hlinkClick r:id="rId3">
                  <a:extLst>
                    <a:ext uri="{A12FA001-AC4F-418D-AE19-62706E023703}">
                      <ahyp:hlinkClr xmlns:ahyp="http://schemas.microsoft.com/office/drawing/2018/hyperlinkcolor" val="tx"/>
                    </a:ext>
                  </a:extLst>
                </a:hlinkClick>
              </a:rPr>
              <a:t>di carbonio </a:t>
            </a:r>
            <a:r>
              <a:rPr lang="en-US" dirty="0">
                <a:solidFill>
                  <a:srgbClr val="E96751"/>
                </a:solidFill>
                <a:hlinkClick r:id="rId3">
                  <a:extLst>
                    <a:ext uri="{A12FA001-AC4F-418D-AE19-62706E023703}">
                      <ahyp:hlinkClr xmlns:ahyp="http://schemas.microsoft.com/office/drawing/2018/hyperlinkcolor" val="tx"/>
                    </a:ext>
                  </a:extLst>
                </a:hlinkClick>
              </a:rPr>
              <a:t>certificata da CO2OL</a:t>
            </a:r>
            <a:r>
              <a:rPr lang="en-US" dirty="0"/>
              <a:t>. </a:t>
            </a:r>
            <a:r>
              <a:rPr lang="en-US" dirty="0"/>
              <a:t> Generano elettricità con </a:t>
            </a:r>
            <a:r>
              <a:rPr lang="en-US" dirty="0">
                <a:solidFill>
                  <a:srgbClr val="E96751"/>
                </a:solidFill>
                <a:hlinkClick r:id="rId4">
                  <a:extLst>
                    <a:ext uri="{A12FA001-AC4F-418D-AE19-62706E023703}">
                      <ahyp:hlinkClr xmlns:ahyp="http://schemas.microsoft.com/office/drawing/2018/hyperlinkcolor" val="tx"/>
                    </a:ext>
                  </a:extLst>
                </a:hlinkClick>
              </a:rPr>
              <a:t>cogenerazione </a:t>
            </a:r>
            <a:r>
              <a:rPr lang="en-US" dirty="0"/>
              <a:t>e energia solare. Riutilizzano l'acqua più volte e gestiscono un proprio impianto di depurazione delle acque reflue completamente biologico. Hanno costruito zone umide per il trattamento delle acque reflue e dispongono di un impianto fotovoltaico! </a:t>
            </a:r>
            <a:endParaRPr lang="en-IE" dirty="0"/>
          </a:p>
        </p:txBody>
      </p:sp>
      <p:sp>
        <p:nvSpPr>
          <p:cNvPr id="6" name="Text Placeholder 5">
            <a:extLst>
              <a:ext uri="{FF2B5EF4-FFF2-40B4-BE49-F238E27FC236}">
                <a16:creationId xmlns:a16="http://schemas.microsoft.com/office/drawing/2014/main" id="{F9922841-F98F-3D3F-597F-766E3F97567D}"/>
              </a:ext>
            </a:extLst>
          </p:cNvPr>
          <p:cNvSpPr>
            <a:spLocks noGrp="1"/>
          </p:cNvSpPr>
          <p:nvPr>
            <p:ph type="body" sz="quarter" idx="16"/>
          </p:nvPr>
        </p:nvSpPr>
        <p:spPr>
          <a:xfrm>
            <a:off x="417401" y="141100"/>
            <a:ext cx="7326643" cy="803654"/>
          </a:xfrm>
        </p:spPr>
        <p:txBody>
          <a:bodyPr/>
          <a:lstStyle/>
          <a:p>
            <a:r>
              <a:rPr lang="en-IE" sz="3200" dirty="0"/>
              <a:t>Caso di studio: </a:t>
            </a:r>
            <a:r>
              <a:rPr lang="en-IE" sz="3200" b="0" dirty="0" err="1"/>
              <a:t>Fairhaus </a:t>
            </a:r>
            <a:r>
              <a:rPr lang="en-IE" sz="3200" b="0" dirty="0"/>
              <a:t>Hotel, Germania</a:t>
            </a:r>
          </a:p>
        </p:txBody>
      </p:sp>
      <p:sp>
        <p:nvSpPr>
          <p:cNvPr id="11" name="TextBox 10">
            <a:extLst>
              <a:ext uri="{FF2B5EF4-FFF2-40B4-BE49-F238E27FC236}">
                <a16:creationId xmlns:a16="http://schemas.microsoft.com/office/drawing/2014/main" id="{34BCA653-D9A8-4782-6770-112D9A38F50D}"/>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5">
                  <a:extLst>
                    <a:ext uri="{A12FA001-AC4F-418D-AE19-62706E023703}">
                      <ahyp:hlinkClr xmlns:ahyp="http://schemas.microsoft.com/office/drawing/2018/hyperlinkcolor" val="tx"/>
                    </a:ext>
                  </a:extLst>
                </a:hlinkClick>
              </a:rPr>
              <a:t>https://www.youtube.com/watch?v=yQfKDaNonf8</a:t>
            </a:r>
            <a:r>
              <a:rPr lang="en-IE" dirty="0">
                <a:solidFill>
                  <a:srgbClr val="E96751"/>
                </a:solidFill>
              </a:rPr>
              <a:t> </a:t>
            </a:r>
          </a:p>
        </p:txBody>
      </p:sp>
      <p:sp>
        <p:nvSpPr>
          <p:cNvPr id="12" name="Rectangle: Rounded Corners 11">
            <a:extLst>
              <a:ext uri="{FF2B5EF4-FFF2-40B4-BE49-F238E27FC236}">
                <a16:creationId xmlns:a16="http://schemas.microsoft.com/office/drawing/2014/main" id="{B2136D68-39F8-5530-ECD7-A56F2AF2B3EC}"/>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5">
                  <a:extLst>
                    <a:ext uri="{A12FA001-AC4F-418D-AE19-62706E023703}">
                      <ahyp:hlinkClr xmlns:ahyp="http://schemas.microsoft.com/office/drawing/2018/hyperlinkcolor" val="tx"/>
                    </a:ext>
                  </a:extLst>
                </a:hlinkClick>
              </a:rPr>
              <a:t>Clicca per guardare</a:t>
            </a:r>
            <a:endParaRPr lang="en-IE" sz="2400" dirty="0">
              <a:solidFill>
                <a:schemeClr val="bg1"/>
              </a:solidFill>
              <a:latin typeface="Abadi" panose="020B0604020104020204" pitchFamily="34" charset="0"/>
              <a:cs typeface="Aharoni" panose="02010803020104030203" pitchFamily="2" charset="-79"/>
            </a:endParaRPr>
          </a:p>
        </p:txBody>
      </p:sp>
      <p:pic>
        <p:nvPicPr>
          <p:cNvPr id="14" name="Picture 13">
            <a:extLst>
              <a:ext uri="{FF2B5EF4-FFF2-40B4-BE49-F238E27FC236}">
                <a16:creationId xmlns:a16="http://schemas.microsoft.com/office/drawing/2014/main" id="{F74935F3-EBDA-EBB7-3A3D-DF49C577EEA8}"/>
              </a:ext>
            </a:extLst>
          </p:cNvPr>
          <p:cNvPicPr>
            <a:picLocks noChangeAspect="1"/>
          </p:cNvPicPr>
          <p:nvPr/>
        </p:nvPicPr>
        <p:blipFill>
          <a:blip r:embed="rId6"/>
          <a:stretch>
            <a:fillRect/>
          </a:stretch>
        </p:blipFill>
        <p:spPr>
          <a:xfrm>
            <a:off x="6096000" y="1905987"/>
            <a:ext cx="4823882" cy="3101417"/>
          </a:xfrm>
          <a:prstGeom prst="rect">
            <a:avLst/>
          </a:prstGeom>
        </p:spPr>
      </p:pic>
      <p:grpSp>
        <p:nvGrpSpPr>
          <p:cNvPr id="15" name="Graphic 4">
            <a:extLst>
              <a:ext uri="{FF2B5EF4-FFF2-40B4-BE49-F238E27FC236}">
                <a16:creationId xmlns:a16="http://schemas.microsoft.com/office/drawing/2014/main" id="{AF66DD61-39CE-430C-EFB5-F360B1466796}"/>
              </a:ext>
            </a:extLst>
          </p:cNvPr>
          <p:cNvGrpSpPr/>
          <p:nvPr/>
        </p:nvGrpSpPr>
        <p:grpSpPr>
          <a:xfrm>
            <a:off x="7950526" y="376263"/>
            <a:ext cx="899215" cy="598657"/>
            <a:chOff x="8321314" y="1790175"/>
            <a:chExt cx="1456348" cy="1130621"/>
          </a:xfrm>
        </p:grpSpPr>
        <p:sp>
          <p:nvSpPr>
            <p:cNvPr id="16" name="Freeform 965">
              <a:extLst>
                <a:ext uri="{FF2B5EF4-FFF2-40B4-BE49-F238E27FC236}">
                  <a16:creationId xmlns:a16="http://schemas.microsoft.com/office/drawing/2014/main" id="{1359A904-FA10-8D8E-D373-1EB8EED012BA}"/>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7" name="Freeform 966">
              <a:extLst>
                <a:ext uri="{FF2B5EF4-FFF2-40B4-BE49-F238E27FC236}">
                  <a16:creationId xmlns:a16="http://schemas.microsoft.com/office/drawing/2014/main" id="{F524DAD8-DBC4-DF79-7C7C-462F872575E1}"/>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8" name="Freeform 967">
              <a:extLst>
                <a:ext uri="{FF2B5EF4-FFF2-40B4-BE49-F238E27FC236}">
                  <a16:creationId xmlns:a16="http://schemas.microsoft.com/office/drawing/2014/main" id="{828114AE-C19B-2A9E-AECD-BDEE668CF6E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9" name="Freeform 968">
              <a:extLst>
                <a:ext uri="{FF2B5EF4-FFF2-40B4-BE49-F238E27FC236}">
                  <a16:creationId xmlns:a16="http://schemas.microsoft.com/office/drawing/2014/main" id="{53DCB100-2364-CA7F-D9A8-75AFBB2AD0BF}"/>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0" name="Freeform 969">
              <a:extLst>
                <a:ext uri="{FF2B5EF4-FFF2-40B4-BE49-F238E27FC236}">
                  <a16:creationId xmlns:a16="http://schemas.microsoft.com/office/drawing/2014/main" id="{06529CF2-D974-5AD3-EFF5-CC100F1592A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1" name="Freeform 970">
              <a:extLst>
                <a:ext uri="{FF2B5EF4-FFF2-40B4-BE49-F238E27FC236}">
                  <a16:creationId xmlns:a16="http://schemas.microsoft.com/office/drawing/2014/main" id="{D0053589-0629-F543-2D72-4A457FBD822A}"/>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 name="Freeform 971">
              <a:extLst>
                <a:ext uri="{FF2B5EF4-FFF2-40B4-BE49-F238E27FC236}">
                  <a16:creationId xmlns:a16="http://schemas.microsoft.com/office/drawing/2014/main" id="{DDF7A550-4B17-012F-2304-0409EEE7FC11}"/>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3" name="Freeform 972">
              <a:extLst>
                <a:ext uri="{FF2B5EF4-FFF2-40B4-BE49-F238E27FC236}">
                  <a16:creationId xmlns:a16="http://schemas.microsoft.com/office/drawing/2014/main" id="{CF673F7C-C481-E004-1602-C84AC4CF8643}"/>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4" name="Freeform 973">
              <a:extLst>
                <a:ext uri="{FF2B5EF4-FFF2-40B4-BE49-F238E27FC236}">
                  <a16:creationId xmlns:a16="http://schemas.microsoft.com/office/drawing/2014/main" id="{DB442F9F-3341-506C-2BCB-A858919E7DD5}"/>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5" name="Freeform 974">
              <a:extLst>
                <a:ext uri="{FF2B5EF4-FFF2-40B4-BE49-F238E27FC236}">
                  <a16:creationId xmlns:a16="http://schemas.microsoft.com/office/drawing/2014/main" id="{E91C0E6E-5A85-67A3-3508-9171DA8186E7}"/>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6" name="Freeform 975">
              <a:extLst>
                <a:ext uri="{FF2B5EF4-FFF2-40B4-BE49-F238E27FC236}">
                  <a16:creationId xmlns:a16="http://schemas.microsoft.com/office/drawing/2014/main" id="{289C1385-FB77-C09E-C6D9-A3DA09E10B7F}"/>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7" name="Freeform 976">
              <a:extLst>
                <a:ext uri="{FF2B5EF4-FFF2-40B4-BE49-F238E27FC236}">
                  <a16:creationId xmlns:a16="http://schemas.microsoft.com/office/drawing/2014/main" id="{45ECCB7E-F1C8-4B0F-B1AA-AB77B9202E3E}"/>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8" name="Freeform 977">
              <a:extLst>
                <a:ext uri="{FF2B5EF4-FFF2-40B4-BE49-F238E27FC236}">
                  <a16:creationId xmlns:a16="http://schemas.microsoft.com/office/drawing/2014/main" id="{47A62120-DB38-8661-30C8-2B382C31B1C5}"/>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9" name="Freeform 978">
              <a:extLst>
                <a:ext uri="{FF2B5EF4-FFF2-40B4-BE49-F238E27FC236}">
                  <a16:creationId xmlns:a16="http://schemas.microsoft.com/office/drawing/2014/main" id="{538212D2-4E8B-536D-26D6-40B93D249E61}"/>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30" name="Freeform 979">
              <a:extLst>
                <a:ext uri="{FF2B5EF4-FFF2-40B4-BE49-F238E27FC236}">
                  <a16:creationId xmlns:a16="http://schemas.microsoft.com/office/drawing/2014/main" id="{CA2EE036-F5AE-249A-08DE-3FC553DC0F90}"/>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1" name="Freeform 980">
              <a:extLst>
                <a:ext uri="{FF2B5EF4-FFF2-40B4-BE49-F238E27FC236}">
                  <a16:creationId xmlns:a16="http://schemas.microsoft.com/office/drawing/2014/main" id="{9782FC5A-E28E-4329-57CB-7669834AE74C}"/>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32" name="Freeform 981">
              <a:extLst>
                <a:ext uri="{FF2B5EF4-FFF2-40B4-BE49-F238E27FC236}">
                  <a16:creationId xmlns:a16="http://schemas.microsoft.com/office/drawing/2014/main" id="{17C85B8F-9F2A-94BF-85E6-9BAF55143A08}"/>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33" name="Freeform 982">
              <a:extLst>
                <a:ext uri="{FF2B5EF4-FFF2-40B4-BE49-F238E27FC236}">
                  <a16:creationId xmlns:a16="http://schemas.microsoft.com/office/drawing/2014/main" id="{3E713960-AD49-19A4-8DB7-DBFC7B99100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34" name="Freeform 983">
              <a:extLst>
                <a:ext uri="{FF2B5EF4-FFF2-40B4-BE49-F238E27FC236}">
                  <a16:creationId xmlns:a16="http://schemas.microsoft.com/office/drawing/2014/main" id="{38C7C075-5923-245B-8771-B8F9B3F20E7C}"/>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35" name="Freeform 984">
              <a:extLst>
                <a:ext uri="{FF2B5EF4-FFF2-40B4-BE49-F238E27FC236}">
                  <a16:creationId xmlns:a16="http://schemas.microsoft.com/office/drawing/2014/main" id="{6FD3C039-46EA-A4DD-4198-9D26842EA756}"/>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36" name="Freeform 985">
              <a:extLst>
                <a:ext uri="{FF2B5EF4-FFF2-40B4-BE49-F238E27FC236}">
                  <a16:creationId xmlns:a16="http://schemas.microsoft.com/office/drawing/2014/main" id="{25FD5A4F-D884-2470-1B46-561E70AD8BF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7" name="Freeform 986">
              <a:extLst>
                <a:ext uri="{FF2B5EF4-FFF2-40B4-BE49-F238E27FC236}">
                  <a16:creationId xmlns:a16="http://schemas.microsoft.com/office/drawing/2014/main" id="{F4E1C796-83BF-26D4-96B8-D474683496C9}"/>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38" name="Freeform 987">
              <a:extLst>
                <a:ext uri="{FF2B5EF4-FFF2-40B4-BE49-F238E27FC236}">
                  <a16:creationId xmlns:a16="http://schemas.microsoft.com/office/drawing/2014/main" id="{99B3EF9F-CCC9-7070-1ED6-93CBBC578C18}"/>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39" name="Freeform 988">
              <a:extLst>
                <a:ext uri="{FF2B5EF4-FFF2-40B4-BE49-F238E27FC236}">
                  <a16:creationId xmlns:a16="http://schemas.microsoft.com/office/drawing/2014/main" id="{7A84A540-42AB-C80A-4DA5-718E46696004}"/>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40" name="Freeform 989">
              <a:extLst>
                <a:ext uri="{FF2B5EF4-FFF2-40B4-BE49-F238E27FC236}">
                  <a16:creationId xmlns:a16="http://schemas.microsoft.com/office/drawing/2014/main" id="{B246E920-DB44-D65C-313C-7823C5CE22D0}"/>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41" name="Freeform 990">
              <a:extLst>
                <a:ext uri="{FF2B5EF4-FFF2-40B4-BE49-F238E27FC236}">
                  <a16:creationId xmlns:a16="http://schemas.microsoft.com/office/drawing/2014/main" id="{B9220A3D-3A8B-BDB8-A0C7-A2C6B43C09A0}"/>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42" name="Freeform 991">
              <a:extLst>
                <a:ext uri="{FF2B5EF4-FFF2-40B4-BE49-F238E27FC236}">
                  <a16:creationId xmlns:a16="http://schemas.microsoft.com/office/drawing/2014/main" id="{BE978CF2-F8FE-DB10-84EF-AF05CC010E33}"/>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43" name="Freeform 992">
              <a:extLst>
                <a:ext uri="{FF2B5EF4-FFF2-40B4-BE49-F238E27FC236}">
                  <a16:creationId xmlns:a16="http://schemas.microsoft.com/office/drawing/2014/main" id="{A11A17BD-0C8D-E097-657D-9BED228E780A}"/>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44" name="Freeform 993">
              <a:extLst>
                <a:ext uri="{FF2B5EF4-FFF2-40B4-BE49-F238E27FC236}">
                  <a16:creationId xmlns:a16="http://schemas.microsoft.com/office/drawing/2014/main" id="{1B9DADC0-E97D-DA43-ED78-CF6BE3167A04}"/>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45" name="Freeform 994">
              <a:extLst>
                <a:ext uri="{FF2B5EF4-FFF2-40B4-BE49-F238E27FC236}">
                  <a16:creationId xmlns:a16="http://schemas.microsoft.com/office/drawing/2014/main" id="{49565B58-EE82-5DEE-72B9-2F2AC40A0A5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46" name="Freeform 995">
              <a:extLst>
                <a:ext uri="{FF2B5EF4-FFF2-40B4-BE49-F238E27FC236}">
                  <a16:creationId xmlns:a16="http://schemas.microsoft.com/office/drawing/2014/main" id="{4B8BE7F1-A3FA-9135-F81C-4922E1AAC1B4}"/>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47" name="Freeform 996">
              <a:extLst>
                <a:ext uri="{FF2B5EF4-FFF2-40B4-BE49-F238E27FC236}">
                  <a16:creationId xmlns:a16="http://schemas.microsoft.com/office/drawing/2014/main" id="{358ADBBA-EE09-D638-ED55-E725385CB70E}"/>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48" name="Freeform 997">
              <a:extLst>
                <a:ext uri="{FF2B5EF4-FFF2-40B4-BE49-F238E27FC236}">
                  <a16:creationId xmlns:a16="http://schemas.microsoft.com/office/drawing/2014/main" id="{249C8B50-5F74-65F1-576C-7CD986CD701B}"/>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49" name="Freeform 998">
              <a:extLst>
                <a:ext uri="{FF2B5EF4-FFF2-40B4-BE49-F238E27FC236}">
                  <a16:creationId xmlns:a16="http://schemas.microsoft.com/office/drawing/2014/main" id="{BEFDDE50-9068-EDB5-68EF-4778534FCAA4}"/>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50" name="Freeform 999">
              <a:extLst>
                <a:ext uri="{FF2B5EF4-FFF2-40B4-BE49-F238E27FC236}">
                  <a16:creationId xmlns:a16="http://schemas.microsoft.com/office/drawing/2014/main" id="{2427C9CD-2082-B3C5-2626-870E519FF2E2}"/>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51" name="Freeform 1000">
              <a:extLst>
                <a:ext uri="{FF2B5EF4-FFF2-40B4-BE49-F238E27FC236}">
                  <a16:creationId xmlns:a16="http://schemas.microsoft.com/office/drawing/2014/main" id="{09EF5CF5-149C-A6F5-13D9-C80A6211ED63}"/>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52" name="Freeform 1001">
              <a:extLst>
                <a:ext uri="{FF2B5EF4-FFF2-40B4-BE49-F238E27FC236}">
                  <a16:creationId xmlns:a16="http://schemas.microsoft.com/office/drawing/2014/main" id="{C1140254-56A9-826B-9EA8-A91E8756F284}"/>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53" name="Freeform 1002">
              <a:extLst>
                <a:ext uri="{FF2B5EF4-FFF2-40B4-BE49-F238E27FC236}">
                  <a16:creationId xmlns:a16="http://schemas.microsoft.com/office/drawing/2014/main" id="{38311961-ACA9-3A95-05F5-B4326C491DD0}"/>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54" name="Freeform 1003">
              <a:extLst>
                <a:ext uri="{FF2B5EF4-FFF2-40B4-BE49-F238E27FC236}">
                  <a16:creationId xmlns:a16="http://schemas.microsoft.com/office/drawing/2014/main" id="{F52099B8-5E91-FBE8-C036-B860011B8ADB}"/>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55" name="Freeform 1004">
              <a:extLst>
                <a:ext uri="{FF2B5EF4-FFF2-40B4-BE49-F238E27FC236}">
                  <a16:creationId xmlns:a16="http://schemas.microsoft.com/office/drawing/2014/main" id="{E444FE15-D8FF-9413-D105-FA5C79F58223}"/>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6" name="Freeform 1005">
              <a:extLst>
                <a:ext uri="{FF2B5EF4-FFF2-40B4-BE49-F238E27FC236}">
                  <a16:creationId xmlns:a16="http://schemas.microsoft.com/office/drawing/2014/main" id="{E2B24481-33FC-206E-A11E-4FF4CAD9506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7" name="Freeform 1006">
              <a:extLst>
                <a:ext uri="{FF2B5EF4-FFF2-40B4-BE49-F238E27FC236}">
                  <a16:creationId xmlns:a16="http://schemas.microsoft.com/office/drawing/2014/main" id="{D0BCFA82-A743-A4ED-A7FC-28D47708BFD1}"/>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58" name="Freeform 1007">
              <a:extLst>
                <a:ext uri="{FF2B5EF4-FFF2-40B4-BE49-F238E27FC236}">
                  <a16:creationId xmlns:a16="http://schemas.microsoft.com/office/drawing/2014/main" id="{DEFC02BD-8C53-34A2-7A63-F5133FF5E8A3}"/>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59" name="Freeform 1008">
              <a:extLst>
                <a:ext uri="{FF2B5EF4-FFF2-40B4-BE49-F238E27FC236}">
                  <a16:creationId xmlns:a16="http://schemas.microsoft.com/office/drawing/2014/main" id="{9480AAAC-8B45-F5F8-8958-17EEE77C0FCD}"/>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60" name="Freeform 1009">
              <a:extLst>
                <a:ext uri="{FF2B5EF4-FFF2-40B4-BE49-F238E27FC236}">
                  <a16:creationId xmlns:a16="http://schemas.microsoft.com/office/drawing/2014/main" id="{5C0EACFF-A3A5-6A5F-8232-0317BAEB3F7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61" name="Freeform 1010">
              <a:extLst>
                <a:ext uri="{FF2B5EF4-FFF2-40B4-BE49-F238E27FC236}">
                  <a16:creationId xmlns:a16="http://schemas.microsoft.com/office/drawing/2014/main" id="{A85EE0F2-935B-D7C3-AB58-17D4EBEE4E3D}"/>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62" name="Freeform 1011">
              <a:extLst>
                <a:ext uri="{FF2B5EF4-FFF2-40B4-BE49-F238E27FC236}">
                  <a16:creationId xmlns:a16="http://schemas.microsoft.com/office/drawing/2014/main" id="{7BB9C69C-DB7E-EFAB-E72C-10578E4305D9}"/>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63" name="Freeform 1012">
              <a:extLst>
                <a:ext uri="{FF2B5EF4-FFF2-40B4-BE49-F238E27FC236}">
                  <a16:creationId xmlns:a16="http://schemas.microsoft.com/office/drawing/2014/main" id="{388DD709-543B-1FF6-B3EC-AED8535E0D7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64" name="Freeform 1013">
              <a:extLst>
                <a:ext uri="{FF2B5EF4-FFF2-40B4-BE49-F238E27FC236}">
                  <a16:creationId xmlns:a16="http://schemas.microsoft.com/office/drawing/2014/main" id="{0BFCC1A1-D2A1-280B-8AD3-B08FFD07FBA2}"/>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65" name="Freeform 1014">
              <a:extLst>
                <a:ext uri="{FF2B5EF4-FFF2-40B4-BE49-F238E27FC236}">
                  <a16:creationId xmlns:a16="http://schemas.microsoft.com/office/drawing/2014/main" id="{D2830960-BE3A-DA36-7FF6-A82D8EDBCA15}"/>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66" name="Freeform 1015">
              <a:extLst>
                <a:ext uri="{FF2B5EF4-FFF2-40B4-BE49-F238E27FC236}">
                  <a16:creationId xmlns:a16="http://schemas.microsoft.com/office/drawing/2014/main" id="{84E8384C-1B25-9D3D-AD06-5095995B7DC7}"/>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67" name="Freeform 1016">
              <a:extLst>
                <a:ext uri="{FF2B5EF4-FFF2-40B4-BE49-F238E27FC236}">
                  <a16:creationId xmlns:a16="http://schemas.microsoft.com/office/drawing/2014/main" id="{F5AF2237-E909-315C-468F-F39BD4D56D48}"/>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68" name="Freeform 1017">
              <a:extLst>
                <a:ext uri="{FF2B5EF4-FFF2-40B4-BE49-F238E27FC236}">
                  <a16:creationId xmlns:a16="http://schemas.microsoft.com/office/drawing/2014/main" id="{928DE2C5-3175-F29E-79D2-2866B6BC33AD}"/>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69" name="Freeform 1018">
              <a:extLst>
                <a:ext uri="{FF2B5EF4-FFF2-40B4-BE49-F238E27FC236}">
                  <a16:creationId xmlns:a16="http://schemas.microsoft.com/office/drawing/2014/main" id="{45C2E9B6-97B0-76D9-8083-CD68331B7DDF}"/>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70" name="Freeform 1019">
              <a:extLst>
                <a:ext uri="{FF2B5EF4-FFF2-40B4-BE49-F238E27FC236}">
                  <a16:creationId xmlns:a16="http://schemas.microsoft.com/office/drawing/2014/main" id="{F983C798-F34C-1D06-9EAD-0E82FBCAC2B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71" name="Freeform 1020">
              <a:extLst>
                <a:ext uri="{FF2B5EF4-FFF2-40B4-BE49-F238E27FC236}">
                  <a16:creationId xmlns:a16="http://schemas.microsoft.com/office/drawing/2014/main" id="{CD27A75F-507C-F3F8-D0C2-5A2790110E1E}"/>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72" name="Freeform 1021">
              <a:extLst>
                <a:ext uri="{FF2B5EF4-FFF2-40B4-BE49-F238E27FC236}">
                  <a16:creationId xmlns:a16="http://schemas.microsoft.com/office/drawing/2014/main" id="{EB17E0AA-4FF4-0160-61FB-8F620B0548CD}"/>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sp>
        <p:nvSpPr>
          <p:cNvPr id="76" name="TextBox 75">
            <a:extLst>
              <a:ext uri="{FF2B5EF4-FFF2-40B4-BE49-F238E27FC236}">
                <a16:creationId xmlns:a16="http://schemas.microsoft.com/office/drawing/2014/main" id="{3FDAEB86-F4AE-C85F-0566-E15AF61FC47A}"/>
              </a:ext>
            </a:extLst>
          </p:cNvPr>
          <p:cNvSpPr txBox="1"/>
          <p:nvPr/>
        </p:nvSpPr>
        <p:spPr>
          <a:xfrm>
            <a:off x="8874262" y="564825"/>
            <a:ext cx="2786669" cy="461665"/>
          </a:xfrm>
          <a:prstGeom prst="rect">
            <a:avLst/>
          </a:prstGeom>
          <a:noFill/>
        </p:spPr>
        <p:txBody>
          <a:bodyPr wrap="square">
            <a:spAutoFit/>
          </a:bodyPr>
          <a:lstStyle/>
          <a:p>
            <a:pPr algn="l"/>
            <a:r>
              <a:rPr lang="en-IE" sz="2400" b="1" i="0" dirty="0">
                <a:solidFill>
                  <a:srgbClr val="E96751"/>
                </a:solidFill>
                <a:effectLst/>
                <a:latin typeface="system-ui"/>
                <a:hlinkClick r:id="rId7">
                  <a:extLst>
                    <a:ext uri="{A12FA001-AC4F-418D-AE19-62706E023703}">
                      <ahyp:hlinkClr xmlns:ahyp="http://schemas.microsoft.com/office/drawing/2018/hyperlinkcolor" val="tx"/>
                    </a:ext>
                  </a:extLst>
                </a:hlinkClick>
              </a:rPr>
              <a:t>FAIRhaus su </a:t>
            </a:r>
            <a:r>
              <a:rPr lang="en-IE" sz="2400" b="1" i="0" dirty="0" err="1">
                <a:solidFill>
                  <a:srgbClr val="E96751"/>
                </a:solidFill>
                <a:effectLst/>
                <a:latin typeface="system-ui"/>
                <a:hlinkClick r:id="rId7">
                  <a:extLst>
                    <a:ext uri="{A12FA001-AC4F-418D-AE19-62706E023703}">
                      <ahyp:hlinkClr xmlns:ahyp="http://schemas.microsoft.com/office/drawing/2018/hyperlinkcolor" val="tx"/>
                    </a:ext>
                  </a:extLst>
                </a:hlinkClick>
              </a:rPr>
              <a:t>ecobnb</a:t>
            </a:r>
            <a:endParaRPr lang="en-IE" sz="2400" b="0" i="0" dirty="0">
              <a:solidFill>
                <a:srgbClr val="E96751"/>
              </a:solidFill>
              <a:effectLst/>
              <a:latin typeface="system-ui"/>
            </a:endParaRPr>
          </a:p>
        </p:txBody>
      </p:sp>
      <p:pic>
        <p:nvPicPr>
          <p:cNvPr id="2" name="Picture 1" descr="Co-funded by the European Union logo in png for web usage">
            <a:extLst>
              <a:ext uri="{FF2B5EF4-FFF2-40B4-BE49-F238E27FC236}">
                <a16:creationId xmlns:a16="http://schemas.microsoft.com/office/drawing/2014/main" id="{9AEF7B43-1169-0CEA-B6EB-4FC3C541B88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5058" y="6433323"/>
            <a:ext cx="1530819" cy="319792"/>
          </a:xfrm>
          <a:prstGeom prst="rect">
            <a:avLst/>
          </a:prstGeom>
          <a:noFill/>
          <a:ln>
            <a:noFill/>
          </a:ln>
        </p:spPr>
      </p:pic>
      <p:sp>
        <p:nvSpPr>
          <p:cNvPr id="3" name="Rectangle 2">
            <a:extLst>
              <a:ext uri="{FF2B5EF4-FFF2-40B4-BE49-F238E27FC236}">
                <a16:creationId xmlns:a16="http://schemas.microsoft.com/office/drawing/2014/main" id="{0BC33F6C-846C-BC7C-0383-1E20ED75E9EF}"/>
              </a:ext>
            </a:extLst>
          </p:cNvPr>
          <p:cNvSpPr/>
          <p:nvPr/>
        </p:nvSpPr>
        <p:spPr>
          <a:xfrm>
            <a:off x="2025165" y="628683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4" name="Group 3">
            <a:extLst>
              <a:ext uri="{FF2B5EF4-FFF2-40B4-BE49-F238E27FC236}">
                <a16:creationId xmlns:a16="http://schemas.microsoft.com/office/drawing/2014/main" id="{3063EBE1-DB1A-6BFD-D259-ABEC2B580A4D}"/>
              </a:ext>
            </a:extLst>
          </p:cNvPr>
          <p:cNvGrpSpPr/>
          <p:nvPr/>
        </p:nvGrpSpPr>
        <p:grpSpPr>
          <a:xfrm>
            <a:off x="6312547" y="6157239"/>
            <a:ext cx="1632525" cy="640339"/>
            <a:chOff x="340586" y="8607555"/>
            <a:chExt cx="1307461" cy="923852"/>
          </a:xfrm>
        </p:grpSpPr>
        <p:sp>
          <p:nvSpPr>
            <p:cNvPr id="5" name="Rectangle 4">
              <a:extLst>
                <a:ext uri="{FF2B5EF4-FFF2-40B4-BE49-F238E27FC236}">
                  <a16:creationId xmlns:a16="http://schemas.microsoft.com/office/drawing/2014/main" id="{4F1EAA8D-AB02-7EA1-D787-58074C4B0FEC}"/>
                </a:ext>
              </a:extLst>
            </p:cNvPr>
            <p:cNvSpPr/>
            <p:nvPr userDrawn="1"/>
          </p:nvSpPr>
          <p:spPr>
            <a:xfrm>
              <a:off x="340586" y="8607555"/>
              <a:ext cx="1307461" cy="732675"/>
            </a:xfrm>
            <a:prstGeom prst="rect">
              <a:avLst/>
            </a:prstGeom>
          </p:spPr>
          <p:txBody>
            <a:bodyPr wrap="square" anchor="ctr">
              <a:spAutoFit/>
            </a:bodyPr>
            <a:lstStyle/>
            <a:p>
              <a:r>
                <a:rPr lang="en-US" sz="900" b="1" dirty="0">
                  <a:solidFill>
                    <a:schemeClr val="tx1"/>
                  </a:solidFill>
                  <a:latin typeface="+mj-lt"/>
                </a:rPr>
                <a:t>EPIC STAYS è concesso in licenza </a:t>
              </a:r>
            </a:p>
            <a:p>
              <a:r>
                <a:rPr lang="en-US" sz="900" b="1" dirty="0">
                  <a:solidFill>
                    <a:schemeClr val="tx1"/>
                  </a:solidFill>
                  <a:latin typeface="+mj-lt"/>
                </a:rPr>
                <a:t>sotto </a:t>
              </a:r>
              <a:r>
                <a:rPr lang="en-US" sz="900" b="1" dirty="0">
                  <a:solidFill>
                    <a:srgbClr val="459597"/>
                  </a:solidFill>
                  <a:latin typeface="+mj-lt"/>
                  <a:hlinkClick r:id="rId9">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6CE194F7-001F-8F82-6689-844F386AC37F}"/>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8194917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BEB8D60-F38C-47F0-8E13-D16F1EC2F083}"/>
</file>

<file path=customXml/itemProps2.xml><?xml version="1.0" encoding="utf-8"?>
<ds:datastoreItem xmlns:ds="http://schemas.openxmlformats.org/officeDocument/2006/customXml" ds:itemID="{A0CEF47D-B0E9-48A4-AFF7-B90211602A3C}"/>
</file>

<file path=customXml/itemProps3.xml><?xml version="1.0" encoding="utf-8"?>
<ds:datastoreItem xmlns:ds="http://schemas.openxmlformats.org/officeDocument/2006/customXml" ds:itemID="{80A16F40-AD38-45DE-A05D-401B0C4200BC}"/>
</file>

<file path=docProps/app.xml><?xml version="1.0" encoding="utf-8"?>
<Properties xmlns="http://schemas.openxmlformats.org/officeDocument/2006/extended-properties" xmlns:vt="http://schemas.openxmlformats.org/officeDocument/2006/docPropsVTypes">
  <TotalTime>14561</TotalTime>
  <Words>273</Words>
  <Application>Microsoft Office PowerPoint</Application>
  <PresentationFormat>Widescreen</PresentationFormat>
  <Paragraphs>18</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Abadi</vt:lpstr>
      <vt:lpstr>Aptos</vt:lpstr>
      <vt:lpstr>Arial</vt:lpstr>
      <vt:lpstr>Calibri</vt:lpstr>
      <vt:lpstr>Montserrat</vt:lpstr>
      <vt:lpstr>Montserrat Light</vt:lpstr>
      <vt:lpstr>system-ui</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docId:EF833C148691C5EA9C0E0A6817BB8B60</cp:keywords>
  <cp:lastModifiedBy>Laura Magan (MMS,Ireland)</cp:lastModifiedBy>
  <cp:revision>411</cp:revision>
  <dcterms:created xsi:type="dcterms:W3CDTF">2020-10-14T13:32:04Z</dcterms:created>
  <dcterms:modified xsi:type="dcterms:W3CDTF">2025-08-20T15:35:57Z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