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35.xml" ContentType="application/vnd.openxmlformats-officedocument.presentationml.slideLayout+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p15="http://schemas.microsoft.com/office/powerpoint/2012/main" xmlns:a="http://schemas.openxmlformats.org/drawingml/2006/main" xmlns:r="http://schemas.openxmlformats.org/officeDocument/2006/relationships" xmlns:p="http://schemas.openxmlformats.org/presentationml/2006/main" saveSubsetFonts="1" autoCompressPictures="0">
  <p:sldMasterIdLst>
    <p:sldMasterId id="2147483828" r:id="rId1"/>
  </p:sldMasterIdLst>
  <p:notesMasterIdLst>
    <p:notesMasterId r:id="rId7"/>
  </p:notesMasterIdLst>
  <p:handoutMasterIdLst>
    <p:handoutMasterId r:id="rId8"/>
  </p:handoutMasterIdLst>
  <p:sldIdLst>
    <p:sldId id="7136" r:id="rId2"/>
    <p:sldId id="7137" r:id="rId3"/>
    <p:sldId id="7138" r:id="rId4"/>
    <p:sldId id="7139" r:id="rId5"/>
    <p:sldId id="7140"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6751"/>
    <a:srgbClr val="EC7C69"/>
    <a:srgbClr val="494949"/>
    <a:srgbClr val="F2A158"/>
    <a:srgbClr val="DCC5ED"/>
    <a:srgbClr val="0D9390"/>
    <a:srgbClr val="3FB5A1"/>
    <a:srgbClr val="E1FFE1"/>
    <a:srgbClr val="CEFAF9"/>
    <a:srgbClr val="F6BDB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9258" autoAdjust="0"/>
    <p:restoredTop sz="95082"/>
  </p:normalViewPr>
  <p:slideViewPr>
    <p:cSldViewPr snapToGrid="0" snapToObjects="1">
      <p:cViewPr varScale="1">
        <p:scale>
          <a:sx n="100" d="100"/>
          <a:sy n="100" d="100"/>
        </p:scale>
        <p:origin x="114" y="24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81" d="100"/>
          <a:sy n="81" d="100"/>
        </p:scale>
        <p:origin x="3894"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13" Type="http://schemas.openxmlformats.org/officeDocument/2006/relationships/customXml" Target="../customXml/item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customXml" Target="../customXml/item3.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 Id="rId14" Type="http://schemas.openxmlformats.org/officeDocument/2006/relationships/customXml" Target="../customXml/item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A4C3372-09BE-B65F-B7FD-66C875D9870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16F970EA-B511-9FA5-62B7-3F7B7C18C64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B1A9DEB-381B-4A36-ABC7-582DC87A984A}" type="datetimeFigureOut">
              <a:rPr lang="en-IE" smtClean="0"/>
              <a:t>15/07/2025</a:t>
            </a:fld>
            <a:endParaRPr lang="en-IE"/>
          </a:p>
        </p:txBody>
      </p:sp>
      <p:sp>
        <p:nvSpPr>
          <p:cNvPr id="4" name="Footer Placeholder 3">
            <a:extLst>
              <a:ext uri="{FF2B5EF4-FFF2-40B4-BE49-F238E27FC236}">
                <a16:creationId xmlns:a16="http://schemas.microsoft.com/office/drawing/2014/main" id="{150B8479-2282-73A0-E627-A963C7D6B21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DFC99AAF-8410-3CF5-2065-270E499A03E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01E97A1-82C9-49FE-B292-44EBB105242F}" type="slidenum">
              <a:rPr lang="en-IE" smtClean="0"/>
              <a:t>‹#›</a:t>
            </a:fld>
            <a:endParaRPr lang="en-IE"/>
          </a:p>
        </p:txBody>
      </p:sp>
    </p:spTree>
    <p:extLst>
      <p:ext uri="{BB962C8B-B14F-4D97-AF65-F5344CB8AC3E}">
        <p14:creationId xmlns:p14="http://schemas.microsoft.com/office/powerpoint/2010/main" val="14897914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p14="http://schemas.microsoft.com/office/powerpoint/2010/main"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15/07/2025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Clicca per modificare gli stili di testo principali</a:t>
            </a:r>
          </a:p>
          <a:p>
            <a:pPr lvl="1"/>
            <a:r>
              <a:rPr lang="en-GB"/>
              <a:t>Secondo livello</a:t>
            </a:r>
          </a:p>
          <a:p>
            <a:pPr lvl="2"/>
            <a:r>
              <a:rPr lang="en-GB"/>
              <a:t>Terzo livello</a:t>
            </a:r>
          </a:p>
          <a:p>
            <a:pPr lvl="3"/>
            <a:r>
              <a:rPr lang="en-GB"/>
              <a:t>Quarto livello</a:t>
            </a:r>
          </a:p>
          <a:p>
            <a:pPr lvl="4"/>
            <a:r>
              <a:rPr lang="en-GB"/>
              <a:t>Quinto livello</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solidFill>
                <a:schemeClr val="bg1"/>
              </a:solidFill>
            </a:endParaRPr>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Epic Stays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dirty="0"/>
          </a:p>
        </p:txBody>
      </p:sp>
      <p:sp>
        <p:nvSpPr>
          <p:cNvPr id="11" name="Freeform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2998618" y="-2481419"/>
            <a:ext cx="6175269" cy="12192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noFill/>
          <a:ln w="19050">
            <a:solidFill>
              <a:srgbClr val="E9675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Freeform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031532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18940" y="34552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47398" y="3244279"/>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823802" y="-252041"/>
            <a:ext cx="4448399" cy="6096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Freeform 10">
            <a:extLst>
              <a:ext uri="{FF2B5EF4-FFF2-40B4-BE49-F238E27FC236}">
                <a16:creationId xmlns:a16="http://schemas.microsoft.com/office/drawing/2014/main" id="{034A05A5-BCEB-42FD-D487-EF7058319242}"/>
              </a:ext>
            </a:extLst>
          </p:cNvPr>
          <p:cNvSpPr>
            <a:spLocks noGrp="1"/>
          </p:cNvSpPr>
          <p:nvPr>
            <p:ph type="pic" sz="quarter" idx="19"/>
          </p:nvPr>
        </p:nvSpPr>
        <p:spPr>
          <a:xfrm>
            <a:off x="5621941" y="623792"/>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24950" y="34553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19041035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244740" y="2115614"/>
            <a:ext cx="6560312" cy="45719"/>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02</a:t>
            </a:r>
          </a:p>
        </p:txBody>
      </p:sp>
      <p:sp>
        <p:nvSpPr>
          <p:cNvPr id="11" name="Freeform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Freeform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74803" y="1994611"/>
            <a:ext cx="10614687"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74803" y="359776"/>
            <a:ext cx="10614687" cy="803654"/>
          </a:xfrm>
          <a:prstGeom prst="rect">
            <a:avLst/>
          </a:prstGeom>
        </p:spPr>
        <p:txBody>
          <a:bodyPr>
            <a:noAutofit/>
          </a:bodyPr>
          <a:lstStyle>
            <a:lvl1pPr marL="0" indent="0" algn="l">
              <a:lnSpc>
                <a:spcPct val="100000"/>
              </a:lnSpc>
              <a:spcBef>
                <a:spcPts val="0"/>
              </a:spcBef>
              <a:buNone/>
              <a:defRPr sz="2800" b="1" i="0">
                <a:solidFill>
                  <a:srgbClr val="459597"/>
                </a:solidFill>
                <a:latin typeface="+mn-lt"/>
              </a:defRPr>
            </a:lvl1pPr>
          </a:lstStyle>
          <a:p>
            <a:pPr lvl="0"/>
            <a:r>
              <a:rPr lang="en-US" dirty="0"/>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60949" y="1177194"/>
            <a:ext cx="10614687" cy="803654"/>
          </a:xfrm>
          <a:prstGeom prst="rect">
            <a:avLst/>
          </a:prstGeom>
        </p:spPr>
        <p:txBody>
          <a:bodyPr>
            <a:noAutofit/>
          </a:bodyPr>
          <a:lstStyle>
            <a:lvl1pPr marL="0" indent="0" algn="l">
              <a:lnSpc>
                <a:spcPct val="100000"/>
              </a:lnSpc>
              <a:spcBef>
                <a:spcPts val="0"/>
              </a:spcBef>
              <a:buNone/>
              <a:defRPr sz="24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6"/>
            <a:ext cx="3423163" cy="3407570"/>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lvl="0"/>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6"/>
            <a:ext cx="3423163" cy="3407570"/>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196377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7904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spcAft>
                <a:spcPts val="600"/>
              </a:spcAft>
              <a:buNone/>
              <a:defRPr sz="2200" b="0" i="0" spc="0">
                <a:solidFill>
                  <a:srgbClr val="49494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99956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419105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2962016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0134561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7971864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1" y="532521"/>
            <a:ext cx="3790950" cy="2896479"/>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320397"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20397"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89294199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83289" y="0"/>
            <a:ext cx="6840000" cy="4758044"/>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dirty="0"/>
          </a:p>
        </p:txBody>
      </p:sp>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Photo/Text Slide 03">
    <p:spTree>
      <p:nvGrpSpPr>
        <p:cNvPr id="1" name=""/>
        <p:cNvGrpSpPr/>
        <p:nvPr/>
      </p:nvGrpSpPr>
      <p:grpSpPr>
        <a:xfrm>
          <a:off x="0" y="0"/>
          <a:ext cx="0" cy="0"/>
          <a:chOff x="0" y="0"/>
          <a:chExt cx="0" cy="0"/>
        </a:xfrm>
      </p:grpSpPr>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7089" y="257177"/>
            <a:ext cx="7575621" cy="4331221"/>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3673382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29256844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FBA63B"/>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33631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1" name="Freeform 30">
            <a:extLst>
              <a:ext uri="{FF2B5EF4-FFF2-40B4-BE49-F238E27FC236}">
                <a16:creationId xmlns:a16="http://schemas.microsoft.com/office/drawing/2014/main" id="{28A51C95-9D83-623E-DEE4-83954D3B5AE2}"/>
              </a:ext>
            </a:extLst>
          </p:cNvPr>
          <p:cNvSpPr/>
          <p:nvPr userDrawn="1"/>
        </p:nvSpPr>
        <p:spPr>
          <a:xfrm flipH="1">
            <a:off x="7210213" y="516552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5" name="Freeform 24">
            <a:extLst>
              <a:ext uri="{FF2B5EF4-FFF2-40B4-BE49-F238E27FC236}">
                <a16:creationId xmlns:a16="http://schemas.microsoft.com/office/drawing/2014/main" id="{FB9E3E15-2522-D9C7-47C3-415B63464703}"/>
              </a:ext>
            </a:extLst>
          </p:cNvPr>
          <p:cNvSpPr/>
          <p:nvPr userDrawn="1"/>
        </p:nvSpPr>
        <p:spPr>
          <a:xfrm>
            <a:off x="-39761" y="240524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object 3">
            <a:extLst>
              <a:ext uri="{FF2B5EF4-FFF2-40B4-BE49-F238E27FC236}">
                <a16:creationId xmlns:a16="http://schemas.microsoft.com/office/drawing/2014/main" id="{4EB31FB1-367A-D7AC-046D-9AAC71D3B7CA}"/>
              </a:ext>
            </a:extLst>
          </p:cNvPr>
          <p:cNvSpPr/>
          <p:nvPr userDrawn="1"/>
        </p:nvSpPr>
        <p:spPr>
          <a:xfrm>
            <a:off x="9232269" y="107690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0" name="Freeform 29">
            <a:extLst>
              <a:ext uri="{FF2B5EF4-FFF2-40B4-BE49-F238E27FC236}">
                <a16:creationId xmlns:a16="http://schemas.microsoft.com/office/drawing/2014/main" id="{E7A73EEE-7365-180F-BE9D-B8FD2CAD094B}"/>
              </a:ext>
            </a:extLst>
          </p:cNvPr>
          <p:cNvSpPr>
            <a:spLocks noGrp="1"/>
          </p:cNvSpPr>
          <p:nvPr>
            <p:ph type="pic" sz="quarter" idx="19"/>
          </p:nvPr>
        </p:nvSpPr>
        <p:spPr>
          <a:xfrm>
            <a:off x="5957002" y="130313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dirty="0"/>
          </a:p>
        </p:txBody>
      </p:sp>
      <p:sp>
        <p:nvSpPr>
          <p:cNvPr id="27" name="Text Placeholder 23">
            <a:extLst>
              <a:ext uri="{FF2B5EF4-FFF2-40B4-BE49-F238E27FC236}">
                <a16:creationId xmlns:a16="http://schemas.microsoft.com/office/drawing/2014/main" id="{74D6682C-F555-E900-9A32-F2E1975ABE2D}"/>
              </a:ext>
            </a:extLst>
          </p:cNvPr>
          <p:cNvSpPr>
            <a:spLocks noGrp="1"/>
          </p:cNvSpPr>
          <p:nvPr>
            <p:ph type="body" sz="quarter" idx="15" hasCustomPrompt="1"/>
          </p:nvPr>
        </p:nvSpPr>
        <p:spPr>
          <a:xfrm>
            <a:off x="553654" y="418556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dirty="0"/>
              <a:t>Epic Stays</a:t>
            </a:r>
          </a:p>
        </p:txBody>
      </p:sp>
      <p:sp>
        <p:nvSpPr>
          <p:cNvPr id="28" name="Text Placeholder 23">
            <a:extLst>
              <a:ext uri="{FF2B5EF4-FFF2-40B4-BE49-F238E27FC236}">
                <a16:creationId xmlns:a16="http://schemas.microsoft.com/office/drawing/2014/main" id="{A30E17E1-7F76-F9B6-EF94-0CA7B47A4BEC}"/>
              </a:ext>
            </a:extLst>
          </p:cNvPr>
          <p:cNvSpPr>
            <a:spLocks noGrp="1"/>
          </p:cNvSpPr>
          <p:nvPr>
            <p:ph type="body" sz="quarter" idx="16" hasCustomPrompt="1"/>
          </p:nvPr>
        </p:nvSpPr>
        <p:spPr>
          <a:xfrm>
            <a:off x="553654" y="356283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dirty="0"/>
              <a:t>Your guide to</a:t>
            </a:r>
          </a:p>
        </p:txBody>
      </p:sp>
      <p:sp>
        <p:nvSpPr>
          <p:cNvPr id="10" name="Text Placeholder 23">
            <a:extLst>
              <a:ext uri="{FF2B5EF4-FFF2-40B4-BE49-F238E27FC236}">
                <a16:creationId xmlns:a16="http://schemas.microsoft.com/office/drawing/2014/main" id="{C18B7723-77FE-5BC3-BCDF-3133F9EBDD75}"/>
              </a:ext>
            </a:extLst>
          </p:cNvPr>
          <p:cNvSpPr>
            <a:spLocks noGrp="1"/>
          </p:cNvSpPr>
          <p:nvPr>
            <p:ph type="body" sz="quarter" idx="17" hasCustomPrompt="1"/>
          </p:nvPr>
        </p:nvSpPr>
        <p:spPr>
          <a:xfrm>
            <a:off x="7210213" y="532049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dirty="0" err="1"/>
              <a:t>www.epicstays.eu</a:t>
            </a:r>
            <a:endParaRPr lang="en-US" dirty="0"/>
          </a:p>
        </p:txBody>
      </p:sp>
      <p:pic>
        <p:nvPicPr>
          <p:cNvPr id="2" name="Picture 1">
            <a:extLst>
              <a:ext uri="{FF2B5EF4-FFF2-40B4-BE49-F238E27FC236}">
                <a16:creationId xmlns:a16="http://schemas.microsoft.com/office/drawing/2014/main" id="{552D84C8-F650-72DA-C963-282BFA2B990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12" name="Picture 11" descr="Co-funded by the European Union logo in png for web usage">
            <a:extLst>
              <a:ext uri="{FF2B5EF4-FFF2-40B4-BE49-F238E27FC236}">
                <a16:creationId xmlns:a16="http://schemas.microsoft.com/office/drawing/2014/main" id="{F38FA00A-5536-10FA-7E69-F7497EB7BDB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14" name="Rectangle 13">
            <a:extLst>
              <a:ext uri="{FF2B5EF4-FFF2-40B4-BE49-F238E27FC236}">
                <a16:creationId xmlns:a16="http://schemas.microsoft.com/office/drawing/2014/main" id="{BC0EB9F1-D05A-E4B2-7B1D-EA4A4D249737}"/>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15" name="Group 14">
            <a:extLst>
              <a:ext uri="{FF2B5EF4-FFF2-40B4-BE49-F238E27FC236}">
                <a16:creationId xmlns:a16="http://schemas.microsoft.com/office/drawing/2014/main" id="{E74111D7-91B3-9D15-09A8-B071A5C3D6AB}"/>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11058133-DBC5-ACCD-E759-4C543DC4BECF}"/>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A323537A-72A2-78E1-E9E4-2D49E776E4A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
        <p:nvSpPr>
          <p:cNvPr id="19" name="Text Placeholder 23">
            <a:extLst>
              <a:ext uri="{FF2B5EF4-FFF2-40B4-BE49-F238E27FC236}">
                <a16:creationId xmlns:a16="http://schemas.microsoft.com/office/drawing/2014/main" id="{29538861-2B30-B1F1-C558-F20C42AC0A91}"/>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446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0960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57531829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650667" y="1421160"/>
            <a:ext cx="5481351" cy="3985341"/>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7469994" y="1917699"/>
            <a:ext cx="3710338" cy="249927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810530" y="6546433"/>
            <a:ext cx="371723" cy="257623"/>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8807529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_Text + Device 01">
    <p:spTree>
      <p:nvGrpSpPr>
        <p:cNvPr id="1" name=""/>
        <p:cNvGrpSpPr/>
        <p:nvPr/>
      </p:nvGrpSpPr>
      <p:grpSpPr>
        <a:xfrm>
          <a:off x="0" y="0"/>
          <a:ext cx="0" cy="0"/>
          <a:chOff x="0" y="0"/>
          <a:chExt cx="0" cy="0"/>
        </a:xfrm>
      </p:grpSpPr>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810530" y="6546433"/>
            <a:ext cx="371723" cy="257623"/>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57273611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E99CF2CF-252F-3C98-8370-182AEA23FA3C}"/>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BCE58870-5ECB-E7F6-23AE-2DCD281AACA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A912C181-762F-F0A0-77F9-36A40E6CB0BB}"/>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1" name="object 3">
            <a:extLst>
              <a:ext uri="{FF2B5EF4-FFF2-40B4-BE49-F238E27FC236}">
                <a16:creationId xmlns:a16="http://schemas.microsoft.com/office/drawing/2014/main" id="{129A9620-C0F4-CBC3-4970-ACD6FCC8D090}"/>
              </a:ext>
            </a:extLst>
          </p:cNvPr>
          <p:cNvSpPr/>
          <p:nvPr userDrawn="1"/>
        </p:nvSpPr>
        <p:spPr>
          <a:xfrm rot="16200000">
            <a:off x="9615266" y="515190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621276" y="5151904"/>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7624257" y="1895475"/>
            <a:ext cx="4071434" cy="4962525"/>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8325568" y="2306834"/>
            <a:ext cx="3028041" cy="4529737"/>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2092883" y="6565872"/>
            <a:ext cx="391443" cy="292128"/>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892931D4-5413-2541-04ED-8124FB232F81}"/>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CAD6D65B-EFA3-B983-2D37-588496A0C33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23">
            <a:extLst>
              <a:ext uri="{FF2B5EF4-FFF2-40B4-BE49-F238E27FC236}">
                <a16:creationId xmlns:a16="http://schemas.microsoft.com/office/drawing/2014/main" id="{D8318322-0D20-7ECE-CC2F-EABF1AE9F6C7}"/>
              </a:ext>
            </a:extLst>
          </p:cNvPr>
          <p:cNvSpPr>
            <a:spLocks noGrp="1"/>
          </p:cNvSpPr>
          <p:nvPr>
            <p:ph type="body" sz="quarter" idx="20"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dirty="0"/>
          </a:p>
          <a:p>
            <a:r>
              <a:rPr lang="en-US" dirty="0"/>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Freeform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0" name="Freeform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Freeform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7263AFD7-3BAB-8E0E-41DF-51372F40E69A}"/>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EDA3A190-F984-7B05-2392-6EE8C339C1FE}"/>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8" name="object 3">
            <a:extLst>
              <a:ext uri="{FF2B5EF4-FFF2-40B4-BE49-F238E27FC236}">
                <a16:creationId xmlns:a16="http://schemas.microsoft.com/office/drawing/2014/main" id="{DE86D902-E7B4-FF83-527C-1268935F12B0}"/>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 name="Freeform 3">
            <a:extLst>
              <a:ext uri="{FF2B5EF4-FFF2-40B4-BE49-F238E27FC236}">
                <a16:creationId xmlns:a16="http://schemas.microsoft.com/office/drawing/2014/main" id="{579DE3B8-3F5E-FF57-8203-9E6B4768F77A}"/>
              </a:ext>
            </a:extLst>
          </p:cNvPr>
          <p:cNvSpPr/>
          <p:nvPr userDrawn="1"/>
        </p:nvSpPr>
        <p:spPr>
          <a:xfrm>
            <a:off x="543033" y="2521170"/>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Text Placeholder 32">
            <a:extLst>
              <a:ext uri="{FF2B5EF4-FFF2-40B4-BE49-F238E27FC236}">
                <a16:creationId xmlns:a16="http://schemas.microsoft.com/office/drawing/2014/main" id="{5D6EE418-B1D3-0556-EDEE-628FB5891AE0}"/>
              </a:ext>
            </a:extLst>
          </p:cNvPr>
          <p:cNvSpPr>
            <a:spLocks noGrp="1"/>
          </p:cNvSpPr>
          <p:nvPr>
            <p:ph type="body" sz="quarter" idx="20" hasCustomPrompt="1"/>
          </p:nvPr>
        </p:nvSpPr>
        <p:spPr>
          <a:xfrm>
            <a:off x="1219971" y="3837402"/>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2A5E65B9-B032-EF49-8461-BFA65C53002D}"/>
              </a:ext>
            </a:extLst>
          </p:cNvPr>
          <p:cNvCxnSpPr>
            <a:cxnSpLocks/>
          </p:cNvCxnSpPr>
          <p:nvPr userDrawn="1"/>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Freeform 26">
            <a:extLst>
              <a:ext uri="{FF2B5EF4-FFF2-40B4-BE49-F238E27FC236}">
                <a16:creationId xmlns:a16="http://schemas.microsoft.com/office/drawing/2014/main" id="{071122C1-0DBA-21F0-E9AF-2E8EF0078FB4}"/>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3" name="Text Placeholder 23">
            <a:extLst>
              <a:ext uri="{FF2B5EF4-FFF2-40B4-BE49-F238E27FC236}">
                <a16:creationId xmlns:a16="http://schemas.microsoft.com/office/drawing/2014/main" id="{C1478FC6-3221-D38D-4BFA-101F85A70602}"/>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9" name="object 3">
            <a:extLst>
              <a:ext uri="{FF2B5EF4-FFF2-40B4-BE49-F238E27FC236}">
                <a16:creationId xmlns:a16="http://schemas.microsoft.com/office/drawing/2014/main" id="{F76A21AE-2578-2444-0FF1-A5BC33671349}"/>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30" name="Freeform 29">
            <a:extLst>
              <a:ext uri="{FF2B5EF4-FFF2-40B4-BE49-F238E27FC236}">
                <a16:creationId xmlns:a16="http://schemas.microsoft.com/office/drawing/2014/main" id="{321E9D60-3805-0000-1904-0B2C7E3B1550}"/>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FE9E71F1-AFF5-4371-3E21-CA16DF81BAB3}"/>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4" name="Text Placeholder 32">
            <a:extLst>
              <a:ext uri="{FF2B5EF4-FFF2-40B4-BE49-F238E27FC236}">
                <a16:creationId xmlns:a16="http://schemas.microsoft.com/office/drawing/2014/main" id="{594BAFA5-AC5D-D483-97BD-694FF4215BCB}"/>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36" name="Text Placeholder 32">
            <a:extLst>
              <a:ext uri="{FF2B5EF4-FFF2-40B4-BE49-F238E27FC236}">
                <a16:creationId xmlns:a16="http://schemas.microsoft.com/office/drawing/2014/main" id="{A354B995-A8AC-DDA0-B372-E8EA021210F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40" name="Text Placeholder 32">
            <a:extLst>
              <a:ext uri="{FF2B5EF4-FFF2-40B4-BE49-F238E27FC236}">
                <a16:creationId xmlns:a16="http://schemas.microsoft.com/office/drawing/2014/main" id="{0728D1F7-D9FD-69F6-1C0B-77B8401340A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41" name="Straight Connector 40">
            <a:extLst>
              <a:ext uri="{FF2B5EF4-FFF2-40B4-BE49-F238E27FC236}">
                <a16:creationId xmlns:a16="http://schemas.microsoft.com/office/drawing/2014/main" id="{91D6FE6B-A426-4D0D-01A3-BBD13DABA2A1}"/>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object 3">
            <a:extLst>
              <a:ext uri="{FF2B5EF4-FFF2-40B4-BE49-F238E27FC236}">
                <a16:creationId xmlns:a16="http://schemas.microsoft.com/office/drawing/2014/main" id="{188025B6-A722-4EA8-AE0E-2CF7CA414D65}"/>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5" name="Text Placeholder 32">
            <a:extLst>
              <a:ext uri="{FF2B5EF4-FFF2-40B4-BE49-F238E27FC236}">
                <a16:creationId xmlns:a16="http://schemas.microsoft.com/office/drawing/2014/main" id="{9198FEE8-44BD-0E36-3CE0-94BE53BC2BDA}"/>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46" name="Text Placeholder 32">
            <a:extLst>
              <a:ext uri="{FF2B5EF4-FFF2-40B4-BE49-F238E27FC236}">
                <a16:creationId xmlns:a16="http://schemas.microsoft.com/office/drawing/2014/main" id="{4AE00B4D-D121-2B75-3B44-FDE3DFE8E00D}"/>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54" name="Text Placeholder 32">
            <a:extLst>
              <a:ext uri="{FF2B5EF4-FFF2-40B4-BE49-F238E27FC236}">
                <a16:creationId xmlns:a16="http://schemas.microsoft.com/office/drawing/2014/main" id="{992D58FF-0AA7-C6FB-F16A-3AEEEBBAFC18}"/>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55" name="Straight Connector 54">
            <a:extLst>
              <a:ext uri="{FF2B5EF4-FFF2-40B4-BE49-F238E27FC236}">
                <a16:creationId xmlns:a16="http://schemas.microsoft.com/office/drawing/2014/main" id="{05A7438C-23BE-5C91-3161-445555F79406}"/>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Freeform 55">
            <a:extLst>
              <a:ext uri="{FF2B5EF4-FFF2-40B4-BE49-F238E27FC236}">
                <a16:creationId xmlns:a16="http://schemas.microsoft.com/office/drawing/2014/main" id="{BDA15F7A-A7A8-9191-1E86-0531DAF210A5}"/>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57" name="Text Placeholder 23">
            <a:extLst>
              <a:ext uri="{FF2B5EF4-FFF2-40B4-BE49-F238E27FC236}">
                <a16:creationId xmlns:a16="http://schemas.microsoft.com/office/drawing/2014/main" id="{03FEF671-AD38-449A-7146-320D75633A36}"/>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73" name="Text Placeholder 32">
            <a:extLst>
              <a:ext uri="{FF2B5EF4-FFF2-40B4-BE49-F238E27FC236}">
                <a16:creationId xmlns:a16="http://schemas.microsoft.com/office/drawing/2014/main" id="{445291E5-E8FB-06B9-3A8F-F924A72BC11E}"/>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 name="Freeform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dirty="0"/>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dirty="0" err="1"/>
              <a:t>www.epicstays.eu</a:t>
            </a:r>
            <a:endParaRPr lang="en-US" dirty="0"/>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10190900" cy="4671588"/>
          </a:xfrm>
          <a:prstGeom prst="rect">
            <a:avLst/>
          </a:prstGeom>
          <a:noFill/>
        </p:spPr>
        <p:txBody>
          <a:bodyPr/>
          <a:lstStyle>
            <a:lvl1pPr marL="0" indent="0">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Sub-heading</a:t>
            </a:r>
            <a:endParaRPr lang="en-US" dirty="0"/>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Project Overview</a:t>
            </a:r>
          </a:p>
        </p:txBody>
      </p:sp>
    </p:spTree>
    <p:extLst>
      <p:ext uri="{BB962C8B-B14F-4D97-AF65-F5344CB8AC3E}">
        <p14:creationId xmlns:p14="http://schemas.microsoft.com/office/powerpoint/2010/main" val="388572386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1_Text 0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A8784FC-5CB3-4F45-814E-B7B4448C237E}"/>
              </a:ext>
            </a:extLst>
          </p:cNvPr>
          <p:cNvSpPr/>
          <p:nvPr userDrawn="1"/>
        </p:nvSpPr>
        <p:spPr>
          <a:xfrm>
            <a:off x="0" y="0"/>
            <a:ext cx="12192000" cy="6858000"/>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a:extLst>
              <a:ext uri="{FF2B5EF4-FFF2-40B4-BE49-F238E27FC236}">
                <a16:creationId xmlns:a16="http://schemas.microsoft.com/office/drawing/2014/main" id="{87256701-4367-4B43-AA8D-2E63BFA44D44}"/>
              </a:ext>
            </a:extLst>
          </p:cNvPr>
          <p:cNvSpPr/>
          <p:nvPr userDrawn="1"/>
        </p:nvSpPr>
        <p:spPr>
          <a:xfrm rot="5400000" flipH="1">
            <a:off x="3135240" y="-2479364"/>
            <a:ext cx="5949081" cy="11578483"/>
          </a:xfrm>
          <a:custGeom>
            <a:avLst/>
            <a:gdLst>
              <a:gd name="connsiteX0" fmla="*/ 6146707 w 6146707"/>
              <a:gd name="connsiteY0" fmla="*/ 11578483 h 11578483"/>
              <a:gd name="connsiteX1" fmla="*/ 6146707 w 6146707"/>
              <a:gd name="connsiteY1" fmla="*/ 4785245 h 11578483"/>
              <a:gd name="connsiteX2" fmla="*/ 6146707 w 6146707"/>
              <a:gd name="connsiteY2" fmla="*/ 4785239 h 11578483"/>
              <a:gd name="connsiteX3" fmla="*/ 6146707 w 6146707"/>
              <a:gd name="connsiteY3" fmla="*/ 742631 h 11578483"/>
              <a:gd name="connsiteX4" fmla="*/ 5474996 w 6146707"/>
              <a:gd name="connsiteY4" fmla="*/ 0 h 11578483"/>
              <a:gd name="connsiteX5" fmla="*/ 2 w 6146707"/>
              <a:gd name="connsiteY5" fmla="*/ 0 h 11578483"/>
              <a:gd name="connsiteX6" fmla="*/ 2 w 6146707"/>
              <a:gd name="connsiteY6" fmla="*/ 4042615 h 11578483"/>
              <a:gd name="connsiteX7" fmla="*/ 0 w 6146707"/>
              <a:gd name="connsiteY7" fmla="*/ 4042615 h 11578483"/>
              <a:gd name="connsiteX8" fmla="*/ 1 w 6146707"/>
              <a:gd name="connsiteY8" fmla="*/ 10020178 h 11578483"/>
              <a:gd name="connsiteX9" fmla="*/ 1409493 w 6146707"/>
              <a:gd name="connsiteY9" fmla="*/ 11578483 h 1157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46707" h="11578483">
                <a:moveTo>
                  <a:pt x="6146707" y="11578483"/>
                </a:moveTo>
                <a:lnTo>
                  <a:pt x="6146707" y="4785245"/>
                </a:lnTo>
                <a:lnTo>
                  <a:pt x="6146707" y="4785239"/>
                </a:lnTo>
                <a:lnTo>
                  <a:pt x="6146707" y="742631"/>
                </a:lnTo>
                <a:cubicBezTo>
                  <a:pt x="6146707" y="331141"/>
                  <a:pt x="5844988" y="0"/>
                  <a:pt x="5474996" y="0"/>
                </a:cubicBezTo>
                <a:lnTo>
                  <a:pt x="2" y="0"/>
                </a:lnTo>
                <a:lnTo>
                  <a:pt x="2" y="4042615"/>
                </a:lnTo>
                <a:lnTo>
                  <a:pt x="0" y="4042615"/>
                </a:lnTo>
                <a:lnTo>
                  <a:pt x="1" y="10020178"/>
                </a:lnTo>
                <a:cubicBezTo>
                  <a:pt x="1" y="10879680"/>
                  <a:pt x="632070" y="11578483"/>
                  <a:pt x="1409493" y="11578483"/>
                </a:cubicBezTo>
                <a:close/>
              </a:path>
            </a:pathLst>
          </a:custGeom>
          <a:solidFill>
            <a:schemeClr val="bg1"/>
          </a:solidFill>
          <a:ln w="24491" cap="flat">
            <a:noFill/>
            <a:prstDash val="solid"/>
            <a:miter/>
          </a:ln>
        </p:spPr>
        <p:txBody>
          <a:bodyPr wrap="square" rtlCol="0" anchor="ctr">
            <a:noAutofit/>
          </a:bodyPr>
          <a:lstStyle/>
          <a:p>
            <a:endParaRPr lang="en-US"/>
          </a:p>
        </p:txBody>
      </p:sp>
      <p:sp>
        <p:nvSpPr>
          <p:cNvPr id="14" name="Text Placeholder 17">
            <a:extLst>
              <a:ext uri="{FF2B5EF4-FFF2-40B4-BE49-F238E27FC236}">
                <a16:creationId xmlns:a16="http://schemas.microsoft.com/office/drawing/2014/main" id="{D8308B6F-0CE7-734D-BF98-9CFA2CF6AC8A}"/>
              </a:ext>
            </a:extLst>
          </p:cNvPr>
          <p:cNvSpPr>
            <a:spLocks noGrp="1"/>
          </p:cNvSpPr>
          <p:nvPr>
            <p:ph type="body" sz="quarter" idx="18" hasCustomPrompt="1"/>
          </p:nvPr>
        </p:nvSpPr>
        <p:spPr>
          <a:xfrm>
            <a:off x="798380" y="2045704"/>
            <a:ext cx="10595237" cy="3849918"/>
          </a:xfrm>
          <a:prstGeom prst="rect">
            <a:avLst/>
          </a:prstGeom>
        </p:spPr>
        <p:txBody>
          <a:bodyPr/>
          <a:lstStyle>
            <a:lvl1pPr marL="0" indent="0" algn="l">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5" name="Text Placeholder 23">
            <a:extLst>
              <a:ext uri="{FF2B5EF4-FFF2-40B4-BE49-F238E27FC236}">
                <a16:creationId xmlns:a16="http://schemas.microsoft.com/office/drawing/2014/main" id="{786512C5-08D4-B441-AF5E-5458E427934D}"/>
              </a:ext>
            </a:extLst>
          </p:cNvPr>
          <p:cNvSpPr>
            <a:spLocks noGrp="1"/>
          </p:cNvSpPr>
          <p:nvPr>
            <p:ph type="body" sz="quarter" idx="16" hasCustomPrompt="1"/>
          </p:nvPr>
        </p:nvSpPr>
        <p:spPr>
          <a:xfrm>
            <a:off x="798381" y="761603"/>
            <a:ext cx="10595237" cy="803654"/>
          </a:xfrm>
          <a:prstGeom prst="rect">
            <a:avLst/>
          </a:prstGeom>
        </p:spPr>
        <p:txBody>
          <a:bodyPr>
            <a:noAutofit/>
          </a:bodyPr>
          <a:lstStyle>
            <a:lvl1pPr marL="0" indent="0" algn="l">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Tree>
    <p:extLst>
      <p:ext uri="{BB962C8B-B14F-4D97-AF65-F5344CB8AC3E}">
        <p14:creationId xmlns:p14="http://schemas.microsoft.com/office/powerpoint/2010/main" val="27152327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1B4A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Freeform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Freeform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Freeform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409520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08</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09</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113547" y="78077"/>
            <a:ext cx="6549337" cy="6677827"/>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5828411"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12897" y="79970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48193" y="79970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34600" y="1714697"/>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669896" y="1714697"/>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41179" y="2629684"/>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676475" y="2629684"/>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862882" y="3544672"/>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698178" y="3544672"/>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41179" y="445965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676475" y="445965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391777" y="640554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6" name="Freeform 5">
            <a:extLst>
              <a:ext uri="{FF2B5EF4-FFF2-40B4-BE49-F238E27FC236}">
                <a16:creationId xmlns:a16="http://schemas.microsoft.com/office/drawing/2014/main" id="{5339985B-2849-EA23-A37C-964C34A0E1CE}"/>
              </a:ext>
            </a:extLst>
          </p:cNvPr>
          <p:cNvSpPr>
            <a:spLocks noGrp="1"/>
          </p:cNvSpPr>
          <p:nvPr>
            <p:ph type="pic" sz="quarter" idx="41"/>
          </p:nvPr>
        </p:nvSpPr>
        <p:spPr>
          <a:xfrm>
            <a:off x="4229099" y="1658170"/>
            <a:ext cx="7122409" cy="5199830"/>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397787" y="640554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49323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0CD57FA-B3ED-4372-0D79-54D3FCF6B4E5}"/>
              </a:ext>
            </a:extLst>
          </p:cNvPr>
          <p:cNvSpPr/>
          <p:nvPr userDrawn="1"/>
        </p:nvSpPr>
        <p:spPr>
          <a:xfrm>
            <a:off x="9232269" y="600909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Freeform 6">
            <a:extLst>
              <a:ext uri="{FF2B5EF4-FFF2-40B4-BE49-F238E27FC236}">
                <a16:creationId xmlns:a16="http://schemas.microsoft.com/office/drawing/2014/main" id="{903C83E3-1DC4-31AF-AF62-B0BEC7B5CFF7}"/>
              </a:ext>
            </a:extLst>
          </p:cNvPr>
          <p:cNvSpPr/>
          <p:nvPr userDrawn="1"/>
        </p:nvSpPr>
        <p:spPr>
          <a:xfrm rot="16200000">
            <a:off x="973329" y="-521495"/>
            <a:ext cx="5254245" cy="7200902"/>
          </a:xfrm>
          <a:custGeom>
            <a:avLst/>
            <a:gdLst>
              <a:gd name="connsiteX0" fmla="*/ 5254245 w 5254245"/>
              <a:gd name="connsiteY0" fmla="*/ 0 h 7200902"/>
              <a:gd name="connsiteX1" fmla="*/ 5254245 w 5254245"/>
              <a:gd name="connsiteY1" fmla="*/ 1528764 h 7200902"/>
              <a:gd name="connsiteX2" fmla="*/ 5254245 w 5254245"/>
              <a:gd name="connsiteY2" fmla="*/ 2897574 h 7200902"/>
              <a:gd name="connsiteX3" fmla="*/ 5254245 w 5254245"/>
              <a:gd name="connsiteY3" fmla="*/ 3045624 h 7200902"/>
              <a:gd name="connsiteX4" fmla="*/ 5254245 w 5254245"/>
              <a:gd name="connsiteY4" fmla="*/ 4426338 h 7200902"/>
              <a:gd name="connsiteX5" fmla="*/ 5248763 w 5254245"/>
              <a:gd name="connsiteY5" fmla="*/ 4426338 h 7200902"/>
              <a:gd name="connsiteX6" fmla="*/ 5254245 w 5254245"/>
              <a:gd name="connsiteY6" fmla="*/ 4574389 h 7200902"/>
              <a:gd name="connsiteX7" fmla="*/ 2627122 w 5254245"/>
              <a:gd name="connsiteY7" fmla="*/ 7200902 h 7200902"/>
              <a:gd name="connsiteX8" fmla="*/ 0 w 5254245"/>
              <a:gd name="connsiteY8" fmla="*/ 4574389 h 7200902"/>
              <a:gd name="connsiteX9" fmla="*/ 5483 w 5254245"/>
              <a:gd name="connsiteY9" fmla="*/ 4426338 h 7200902"/>
              <a:gd name="connsiteX10" fmla="*/ 0 w 5254245"/>
              <a:gd name="connsiteY10" fmla="*/ 4426338 h 7200902"/>
              <a:gd name="connsiteX11" fmla="*/ 0 w 5254245"/>
              <a:gd name="connsiteY11" fmla="*/ 3045624 h 7200902"/>
              <a:gd name="connsiteX12" fmla="*/ 0 w 5254245"/>
              <a:gd name="connsiteY12" fmla="*/ 2897573 h 7200902"/>
              <a:gd name="connsiteX13" fmla="*/ 0 w 5254245"/>
              <a:gd name="connsiteY13" fmla="*/ 1528764 h 7200902"/>
              <a:gd name="connsiteX14" fmla="*/ 0 w 5254245"/>
              <a:gd name="connsiteY14" fmla="*/ 0 h 7200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54245" h="7200902">
                <a:moveTo>
                  <a:pt x="5254245" y="0"/>
                </a:moveTo>
                <a:lnTo>
                  <a:pt x="5254245" y="1528764"/>
                </a:lnTo>
                <a:lnTo>
                  <a:pt x="5254245" y="2897574"/>
                </a:lnTo>
                <a:lnTo>
                  <a:pt x="5254245" y="3045624"/>
                </a:lnTo>
                <a:lnTo>
                  <a:pt x="5254245" y="4426338"/>
                </a:lnTo>
                <a:lnTo>
                  <a:pt x="5248763" y="4426338"/>
                </a:lnTo>
                <a:cubicBezTo>
                  <a:pt x="5254245" y="4475688"/>
                  <a:pt x="5254245" y="4525040"/>
                  <a:pt x="5254245" y="4574389"/>
                </a:cubicBezTo>
                <a:cubicBezTo>
                  <a:pt x="5254245" y="6027472"/>
                  <a:pt x="4080543" y="7200902"/>
                  <a:pt x="2627122" y="7200902"/>
                </a:cubicBezTo>
                <a:cubicBezTo>
                  <a:pt x="1173705" y="7200902"/>
                  <a:pt x="0" y="6021985"/>
                  <a:pt x="0" y="4574389"/>
                </a:cubicBezTo>
                <a:cubicBezTo>
                  <a:pt x="0" y="4525040"/>
                  <a:pt x="0" y="4470204"/>
                  <a:pt x="5483" y="4426338"/>
                </a:cubicBezTo>
                <a:lnTo>
                  <a:pt x="0" y="4426338"/>
                </a:lnTo>
                <a:lnTo>
                  <a:pt x="0" y="3045624"/>
                </a:lnTo>
                <a:lnTo>
                  <a:pt x="0" y="2897573"/>
                </a:lnTo>
                <a:lnTo>
                  <a:pt x="0" y="1528764"/>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10" name="Freeform 9">
            <a:extLst>
              <a:ext uri="{FF2B5EF4-FFF2-40B4-BE49-F238E27FC236}">
                <a16:creationId xmlns:a16="http://schemas.microsoft.com/office/drawing/2014/main" id="{A263F50D-15C6-1DC5-D2E6-86D7C375F099}"/>
              </a:ext>
            </a:extLst>
          </p:cNvPr>
          <p:cNvSpPr>
            <a:spLocks noGrp="1"/>
          </p:cNvSpPr>
          <p:nvPr>
            <p:ph type="pic" sz="quarter" idx="19"/>
          </p:nvPr>
        </p:nvSpPr>
        <p:spPr>
          <a:xfrm>
            <a:off x="5631688" y="1678929"/>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5900026 w 6560312"/>
              <a:gd name="connsiteY5" fmla="*/ 0 h 4556399"/>
              <a:gd name="connsiteX6" fmla="*/ 6560312 w 6560312"/>
              <a:gd name="connsiteY6" fmla="*/ 0 h 4556399"/>
              <a:gd name="connsiteX7" fmla="*/ 6560312 w 6560312"/>
              <a:gd name="connsiteY7" fmla="*/ 4556399 h 4556399"/>
              <a:gd name="connsiteX8" fmla="*/ 6560277 w 6560312"/>
              <a:gd name="connsiteY8" fmla="*/ 4556399 h 4556399"/>
              <a:gd name="connsiteX9" fmla="*/ 6560277 w 6560312"/>
              <a:gd name="connsiteY9" fmla="*/ 4330169 h 4556399"/>
              <a:gd name="connsiteX10" fmla="*/ 3600581 w 6560312"/>
              <a:gd name="connsiteY10" fmla="*/ 4330169 h 4556399"/>
              <a:gd name="connsiteX11" fmla="*/ 3600581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5900026" y="0"/>
                </a:lnTo>
                <a:lnTo>
                  <a:pt x="6560312" y="0"/>
                </a:lnTo>
                <a:lnTo>
                  <a:pt x="6560312" y="4556399"/>
                </a:lnTo>
                <a:lnTo>
                  <a:pt x="6560277" y="4556399"/>
                </a:lnTo>
                <a:lnTo>
                  <a:pt x="6560277" y="4330169"/>
                </a:lnTo>
                <a:lnTo>
                  <a:pt x="3600581" y="4330169"/>
                </a:lnTo>
                <a:lnTo>
                  <a:pt x="3600581"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9" name="Text Placeholder 23">
            <a:extLst>
              <a:ext uri="{FF2B5EF4-FFF2-40B4-BE49-F238E27FC236}">
                <a16:creationId xmlns:a16="http://schemas.microsoft.com/office/drawing/2014/main" id="{CD1AABD4-D352-B498-D38C-114265E448CB}"/>
              </a:ext>
            </a:extLst>
          </p:cNvPr>
          <p:cNvSpPr>
            <a:spLocks noGrp="1"/>
          </p:cNvSpPr>
          <p:nvPr>
            <p:ph type="body" sz="quarter" idx="65" hasCustomPrompt="1"/>
          </p:nvPr>
        </p:nvSpPr>
        <p:spPr>
          <a:xfrm>
            <a:off x="9238279" y="600909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82694917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FDCA16B-9827-9A66-FECE-DFC1AFFDE0BE}"/>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9F52FBD6-8606-40F6-2E96-013C15645002}"/>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dirty="0"/>
          </a:p>
        </p:txBody>
      </p:sp>
      <p:sp>
        <p:nvSpPr>
          <p:cNvPr id="5" name="Rectangle 4">
            <a:extLst>
              <a:ext uri="{FF2B5EF4-FFF2-40B4-BE49-F238E27FC236}">
                <a16:creationId xmlns:a16="http://schemas.microsoft.com/office/drawing/2014/main" id="{FC10B21F-5F4D-48B2-BCDC-B559A07215EF}"/>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PROGETTAZIONE DI SOGGIORNI TURISTICI INNOVATIVI</a:t>
            </a:r>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881" r:id="rId4"/>
    <p:sldLayoutId id="2147483888" r:id="rId5"/>
    <p:sldLayoutId id="2147483898" r:id="rId6"/>
    <p:sldLayoutId id="2147483842" r:id="rId7"/>
    <p:sldLayoutId id="2147483840" r:id="rId8"/>
    <p:sldLayoutId id="2147483880" r:id="rId9"/>
    <p:sldLayoutId id="2147483889" r:id="rId10"/>
    <p:sldLayoutId id="2147483861" r:id="rId11"/>
    <p:sldLayoutId id="2147483905" r:id="rId12"/>
    <p:sldLayoutId id="2147483924" r:id="rId13"/>
    <p:sldLayoutId id="2147483890" r:id="rId14"/>
    <p:sldLayoutId id="2147483899" r:id="rId15"/>
    <p:sldLayoutId id="2147483884" r:id="rId16"/>
    <p:sldLayoutId id="2147483841" r:id="rId17"/>
    <p:sldLayoutId id="2147483917" r:id="rId18"/>
    <p:sldLayoutId id="2147483918" r:id="rId19"/>
    <p:sldLayoutId id="2147483879" r:id="rId20"/>
    <p:sldLayoutId id="2147483913" r:id="rId21"/>
    <p:sldLayoutId id="2147483914" r:id="rId22"/>
    <p:sldLayoutId id="2147483906" r:id="rId23"/>
    <p:sldLayoutId id="2147483907" r:id="rId24"/>
    <p:sldLayoutId id="2147483878" r:id="rId25"/>
    <p:sldLayoutId id="2147483915" r:id="rId26"/>
    <p:sldLayoutId id="2147483891" r:id="rId27"/>
    <p:sldLayoutId id="2147483922" r:id="rId28"/>
    <p:sldLayoutId id="2147483921" r:id="rId29"/>
    <p:sldLayoutId id="2147483894" r:id="rId30"/>
    <p:sldLayoutId id="2147483916" r:id="rId31"/>
    <p:sldLayoutId id="2147483932" r:id="rId32"/>
    <p:sldLayoutId id="2147483893" r:id="rId33"/>
    <p:sldLayoutId id="2147483895" r:id="rId34"/>
    <p:sldLayoutId id="2147483896" r:id="rId35"/>
    <p:sldLayoutId id="2147483900" r:id="rId36"/>
    <p:sldLayoutId id="2147483901" r:id="rId37"/>
    <p:sldLayoutId id="2147483902" r:id="rId38"/>
    <p:sldLayoutId id="2147483903" r:id="rId39"/>
    <p:sldLayoutId id="2147483904" r:id="rId40"/>
    <p:sldLayoutId id="2147483853" r:id="rId41"/>
    <p:sldLayoutId id="2147483912" r:id="rId42"/>
    <p:sldLayoutId id="2147483925" r:id="rId4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Layout" Target="../slideLayouts/slideLayout14.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s://dldc.org/ardara-farm-diversification-project-made-possible-with-leader-funding/#:~:text=Committee%20%28LCDC%29,the%20development%20of%20the%20project" TargetMode="External"/><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6.xml"/></Relationships>
</file>

<file path=ppt/slides/slide1.xml><?xml version="1.0" encoding="utf-8"?>
<p:sld xmlns:a16="http://schemas.microsoft.com/office/drawing/2014/main" xmlns:a14="http://schemas.microsoft.com/office/drawing/2010/main" xmlns:ahyp="http://schemas.microsoft.com/office/drawing/2018/hyperlinkcolor" xmlns:p14="http://schemas.microsoft.com/office/powerpoint/2010/main"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B5EFE2-2B74-82A4-6EFC-7E2E33199C0F}"/>
            </a:ext>
          </a:extLst>
        </p:cNvPr>
        <p:cNvGrpSpPr/>
        <p:nvPr/>
      </p:nvGrpSpPr>
      <p:grpSpPr>
        <a:xfrm>
          <a:off x="0" y="0"/>
          <a:ext cx="0" cy="0"/>
          <a:chOff x="0" y="0"/>
          <a:chExt cx="0" cy="0"/>
        </a:xfrm>
      </p:grpSpPr>
      <p:sp>
        <p:nvSpPr>
          <p:cNvPr id="7" name="Text Placeholder 6">
            <a:extLst>
              <a:ext uri="{FF2B5EF4-FFF2-40B4-BE49-F238E27FC236}">
                <a16:creationId xmlns:a16="http://schemas.microsoft.com/office/drawing/2014/main" id="{3F8DA6B6-818B-EB8E-B9DD-42BFD7713767}"/>
              </a:ext>
            </a:extLst>
          </p:cNvPr>
          <p:cNvSpPr>
            <a:spLocks noGrp="1"/>
          </p:cNvSpPr>
          <p:nvPr>
            <p:ph type="body" sz="quarter" idx="16"/>
          </p:nvPr>
        </p:nvSpPr>
        <p:spPr>
          <a:xfrm>
            <a:off x="486335" y="2339364"/>
            <a:ext cx="4685740" cy="3066422"/>
          </a:xfrm>
        </p:spPr>
        <p:txBody>
          <a:bodyPr>
            <a:normAutofit/>
          </a:bodyPr>
          <a:lstStyle/>
          <a:p>
            <a:r>
              <a:rPr lang="en-IE" sz="3900" i="0" dirty="0" err="1"/>
              <a:t>Ardara </a:t>
            </a:r>
            <a:r>
              <a:rPr lang="en-IE" sz="3900" i="0" dirty="0"/>
              <a:t>Farm, Irlanda Progetto di diversificazione agricola reso possibile grazie ai finanziamenti LEADER </a:t>
            </a:r>
            <a:endParaRPr lang="en-IE" dirty="0"/>
          </a:p>
        </p:txBody>
      </p:sp>
      <p:sp>
        <p:nvSpPr>
          <p:cNvPr id="9" name="Text Placeholder 8">
            <a:extLst>
              <a:ext uri="{FF2B5EF4-FFF2-40B4-BE49-F238E27FC236}">
                <a16:creationId xmlns:a16="http://schemas.microsoft.com/office/drawing/2014/main" id="{D87D4641-5EC3-B2B6-AA46-3BAE30136610}"/>
              </a:ext>
            </a:extLst>
          </p:cNvPr>
          <p:cNvSpPr>
            <a:spLocks noGrp="1"/>
          </p:cNvSpPr>
          <p:nvPr>
            <p:ph type="body" sz="quarter" idx="17"/>
          </p:nvPr>
        </p:nvSpPr>
        <p:spPr>
          <a:xfrm>
            <a:off x="352930" y="869357"/>
            <a:ext cx="6447919" cy="582221"/>
          </a:xfrm>
        </p:spPr>
        <p:txBody>
          <a:bodyPr/>
          <a:lstStyle/>
          <a:p>
            <a:r>
              <a:rPr lang="en-IE" sz="7200" dirty="0"/>
              <a:t>Caso di studio</a:t>
            </a:r>
          </a:p>
        </p:txBody>
      </p:sp>
      <p:sp>
        <p:nvSpPr>
          <p:cNvPr id="2" name="Text Placeholder 1">
            <a:extLst>
              <a:ext uri="{FF2B5EF4-FFF2-40B4-BE49-F238E27FC236}">
                <a16:creationId xmlns:a16="http://schemas.microsoft.com/office/drawing/2014/main" id="{7FE145F9-7CDD-F84E-C43B-C8A9AE1BB54E}"/>
              </a:ext>
            </a:extLst>
          </p:cNvPr>
          <p:cNvSpPr>
            <a:spLocks noGrp="1"/>
          </p:cNvSpPr>
          <p:nvPr>
            <p:ph type="body" sz="quarter" idx="65"/>
          </p:nvPr>
        </p:nvSpPr>
        <p:spPr/>
        <p:txBody>
          <a:bodyPr/>
          <a:lstStyle/>
          <a:p>
            <a:r>
              <a:rPr lang="en-IE" dirty="0" err="1"/>
              <a:t>Ardara </a:t>
            </a:r>
            <a:r>
              <a:rPr lang="en-IE" dirty="0"/>
              <a:t>Farm, Irlanda</a:t>
            </a:r>
          </a:p>
        </p:txBody>
      </p:sp>
      <p:pic>
        <p:nvPicPr>
          <p:cNvPr id="6" name="Picture Placeholder 5" descr="A small house with chairs and a table in front of it&#10;&#10;AI-generated content may be incorrect.">
            <a:extLst>
              <a:ext uri="{FF2B5EF4-FFF2-40B4-BE49-F238E27FC236}">
                <a16:creationId xmlns:a16="http://schemas.microsoft.com/office/drawing/2014/main" id="{3F8259EC-D75D-B328-FAE0-CBB8C6401E41}"/>
              </a:ext>
            </a:extLst>
          </p:cNvPr>
          <p:cNvPicPr>
            <a:picLocks noGrp="1" noChangeAspect="1"/>
          </p:cNvPicPr>
          <p:nvPr>
            <p:ph type="pic" sz="quarter" idx="19"/>
          </p:nvPr>
        </p:nvPicPr>
        <p:blipFill>
          <a:blip r:embed="rId2"/>
          <a:srcRect t="6303" b="6303"/>
          <a:stretch>
            <a:fillRect/>
          </a:stretch>
        </p:blipFill>
        <p:spPr/>
      </p:pic>
      <p:pic>
        <p:nvPicPr>
          <p:cNvPr id="3" name="Picture 2" descr="Co-funded by the European Union logo in png for web usage">
            <a:extLst>
              <a:ext uri="{FF2B5EF4-FFF2-40B4-BE49-F238E27FC236}">
                <a16:creationId xmlns:a16="http://schemas.microsoft.com/office/drawing/2014/main" id="{D9882DD0-17AD-E450-5525-47B71A5F10A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4" name="Rectangle 3">
            <a:extLst>
              <a:ext uri="{FF2B5EF4-FFF2-40B4-BE49-F238E27FC236}">
                <a16:creationId xmlns:a16="http://schemas.microsoft.com/office/drawing/2014/main" id="{2707E507-39A2-D264-DA54-89ACB65AF754}"/>
              </a:ext>
            </a:extLst>
          </p:cNvPr>
          <p:cNvSpPr/>
          <p:nvPr/>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Finanziato dall'Unione Europea. Le opinioni e i punti di vista espressi sono tuttavia esclusivamente quelli degli autori e non riflettono necessariamente quelli dell'Unione Europea o dell'Agenzia esecutiva per l'istruzione e la cultura (EACEA). Né l'Unione Europea né l'EACEA possono essere ritenute responsabili per essi.</a:t>
            </a:r>
          </a:p>
        </p:txBody>
      </p:sp>
      <p:grpSp>
        <p:nvGrpSpPr>
          <p:cNvPr id="5" name="Group 4">
            <a:extLst>
              <a:ext uri="{FF2B5EF4-FFF2-40B4-BE49-F238E27FC236}">
                <a16:creationId xmlns:a16="http://schemas.microsoft.com/office/drawing/2014/main" id="{38D100FF-50C3-FFC1-F59F-5628E63C1D02}"/>
              </a:ext>
            </a:extLst>
          </p:cNvPr>
          <p:cNvGrpSpPr/>
          <p:nvPr/>
        </p:nvGrpSpPr>
        <p:grpSpPr>
          <a:xfrm>
            <a:off x="441852" y="5906548"/>
            <a:ext cx="1307461" cy="742180"/>
            <a:chOff x="340586" y="8789227"/>
            <a:chExt cx="1307461" cy="742180"/>
          </a:xfrm>
        </p:grpSpPr>
        <p:sp>
          <p:nvSpPr>
            <p:cNvPr id="8" name="Rectangle 7">
              <a:extLst>
                <a:ext uri="{FF2B5EF4-FFF2-40B4-BE49-F238E27FC236}">
                  <a16:creationId xmlns:a16="http://schemas.microsoft.com/office/drawing/2014/main" id="{626BE8EB-EA46-D424-C986-36CA898E0A89}"/>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è concesso in licenza </a:t>
              </a:r>
            </a:p>
            <a:p>
              <a:pPr algn="just"/>
              <a:r>
                <a:rPr lang="en-US" sz="900" b="1" dirty="0">
                  <a:solidFill>
                    <a:schemeClr val="tx1"/>
                  </a:solidFill>
                  <a:latin typeface="+mj-lt"/>
                </a:rPr>
                <a:t>sotto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licenza CC BY-SA 4.0</a:t>
              </a:r>
              <a:endParaRPr lang="en-US" sz="900" b="1" dirty="0">
                <a:solidFill>
                  <a:schemeClr val="tx1">
                    <a:lumMod val="50000"/>
                    <a:lumOff val="50000"/>
                  </a:schemeClr>
                </a:solidFill>
                <a:latin typeface="+mj-lt"/>
              </a:endParaRPr>
            </a:p>
          </p:txBody>
        </p:sp>
        <p:pic>
          <p:nvPicPr>
            <p:cNvPr id="10" name="Picture 9">
              <a:extLst>
                <a:ext uri="{FF2B5EF4-FFF2-40B4-BE49-F238E27FC236}">
                  <a16:creationId xmlns:a16="http://schemas.microsoft.com/office/drawing/2014/main" id="{CD78DE49-15B4-20F3-1152-8D0D5C8287C6}"/>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611446577"/>
      </p:ext>
    </p:extLst>
  </p:cSld>
  <p:clrMapOvr>
    <a:masterClrMapping/>
  </p:clrMapOvr>
</p:sld>
</file>

<file path=ppt/slides/slide2.xml><?xml version="1.0" encoding="utf-8"?>
<p:sld xmlns:a16="http://schemas.microsoft.com/office/drawing/2014/main" xmlns:ahyp="http://schemas.microsoft.com/office/drawing/2018/hyperlinkcolor"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F34690-4FAB-AE3C-301C-4369DC80D190}"/>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FEF280AE-3E64-87FD-FE2D-6B9E1E93F641}"/>
              </a:ext>
            </a:extLst>
          </p:cNvPr>
          <p:cNvSpPr>
            <a:spLocks noGrp="1"/>
          </p:cNvSpPr>
          <p:nvPr>
            <p:ph type="body" sz="quarter" idx="18"/>
          </p:nvPr>
        </p:nvSpPr>
        <p:spPr>
          <a:xfrm>
            <a:off x="356683" y="668172"/>
            <a:ext cx="2719891" cy="1049221"/>
          </a:xfrm>
        </p:spPr>
        <p:txBody>
          <a:bodyPr/>
          <a:lstStyle/>
          <a:p>
            <a:pPr>
              <a:lnSpc>
                <a:spcPct val="100000"/>
              </a:lnSpc>
            </a:pPr>
            <a:r>
              <a:rPr lang="en-IE" dirty="0"/>
              <a:t>Francis e Deirdre Connolly</a:t>
            </a:r>
          </a:p>
        </p:txBody>
      </p:sp>
      <p:sp>
        <p:nvSpPr>
          <p:cNvPr id="8" name="Text Placeholder 7">
            <a:extLst>
              <a:ext uri="{FF2B5EF4-FFF2-40B4-BE49-F238E27FC236}">
                <a16:creationId xmlns:a16="http://schemas.microsoft.com/office/drawing/2014/main" id="{3671F1DA-473F-B35D-4455-1355E3A3D9EB}"/>
              </a:ext>
            </a:extLst>
          </p:cNvPr>
          <p:cNvSpPr>
            <a:spLocks noGrp="1"/>
          </p:cNvSpPr>
          <p:nvPr>
            <p:ph type="body" sz="quarter" idx="21"/>
          </p:nvPr>
        </p:nvSpPr>
        <p:spPr>
          <a:xfrm>
            <a:off x="4032492" y="489994"/>
            <a:ext cx="8024149" cy="3499183"/>
          </a:xfrm>
        </p:spPr>
        <p:txBody>
          <a:bodyPr/>
          <a:lstStyle/>
          <a:p>
            <a:pPr fontAlgn="base">
              <a:spcAft>
                <a:spcPts val="600"/>
              </a:spcAft>
            </a:pPr>
            <a:r>
              <a:rPr lang="en-US" dirty="0"/>
              <a:t>Donegal Local Development CLG (DLDC) , in qualità di partner attuatore del Donegal LCDC, sostiene le imprese in vari modi attraverso il programma LEADER. </a:t>
            </a:r>
          </a:p>
          <a:p>
            <a:pPr fontAlgn="base">
              <a:spcAft>
                <a:spcPts val="600"/>
              </a:spcAft>
            </a:pPr>
            <a:r>
              <a:rPr lang="en-US" dirty="0"/>
              <a:t>LEADER in Irlanda può aiutare in molti modi, tra cui l'assistenza nella definizione di piani basati sulle vostre idee, il finanziamento di studi e il finanziamento di capitali per progetti.</a:t>
            </a:r>
          </a:p>
          <a:p>
            <a:pPr fontAlgn="base">
              <a:spcAft>
                <a:spcPts val="600"/>
              </a:spcAft>
            </a:pPr>
            <a:r>
              <a:rPr lang="en-US" b="1" dirty="0">
                <a:solidFill>
                  <a:srgbClr val="E96751"/>
                </a:solidFill>
              </a:rPr>
              <a:t>Un esempio </a:t>
            </a:r>
            <a:r>
              <a:rPr lang="en-US" dirty="0"/>
              <a:t>è quello di Francis e Deirdre Connolly, che </a:t>
            </a:r>
            <a:r>
              <a:rPr lang="en-US" dirty="0" err="1"/>
              <a:t>hanno realizzato </a:t>
            </a:r>
            <a:r>
              <a:rPr lang="en-US" dirty="0"/>
              <a:t>il loro sogno e sviluppato un </a:t>
            </a:r>
            <a:r>
              <a:rPr lang="en-US" dirty="0">
                <a:solidFill>
                  <a:srgbClr val="EC7C69"/>
                </a:solidFill>
                <a:hlinkClick r:id="rId2">
                  <a:extLst>
                    <a:ext uri="{A12FA001-AC4F-418D-AE19-62706E023703}">
                      <ahyp:hlinkClr xmlns:ahyp="http://schemas.microsoft.com/office/drawing/2018/hyperlinkcolor" val="tx"/>
                    </a:ext>
                  </a:extLst>
                </a:hlinkClick>
              </a:rPr>
              <a:t>sito di glamping nella loro fattoria ad Ardara, nella contea di Donegal, in Irlanda.</a:t>
            </a:r>
            <a:endParaRPr lang="en-US" dirty="0">
              <a:solidFill>
                <a:srgbClr val="EC7C69"/>
              </a:solidFill>
            </a:endParaRPr>
          </a:p>
          <a:p>
            <a:pPr fontAlgn="base">
              <a:spcAft>
                <a:spcPts val="600"/>
              </a:spcAft>
            </a:pPr>
            <a:r>
              <a:rPr lang="en-US" dirty="0"/>
              <a:t>Quando si sono rivolti al DLDC nel 2018, sono stati indirizzati al team LEADER che attua il programma per conto del Comitato di sviluppo della comunità locale del Donegal (LCDC). Hanno lavorato a stretto contatto con il responsabile dello sviluppo rurale Frank Kelly e la responsabile del progetto LEADER Laura Martin per presentare una domanda per lo sviluppo di "Owenea River Rest". Nel gennaio 2019, Francis e Deirdre hanno </a:t>
            </a:r>
            <a:r>
              <a:rPr lang="en-US" b="1" dirty="0"/>
              <a:t>ottenuto un finanziamento di 97.744,71 euro </a:t>
            </a:r>
            <a:r>
              <a:rPr lang="en-US" dirty="0"/>
              <a:t>per lo sviluppo del progetto. </a:t>
            </a:r>
          </a:p>
        </p:txBody>
      </p:sp>
      <p:pic>
        <p:nvPicPr>
          <p:cNvPr id="9218" name="Picture 2">
            <a:extLst>
              <a:ext uri="{FF2B5EF4-FFF2-40B4-BE49-F238E27FC236}">
                <a16:creationId xmlns:a16="http://schemas.microsoft.com/office/drawing/2014/main" id="{ABDDBE25-8C86-E6C3-E1A7-51DBFEA0829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854" y="3760193"/>
            <a:ext cx="3847188" cy="2156028"/>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5">
            <a:extLst>
              <a:ext uri="{FF2B5EF4-FFF2-40B4-BE49-F238E27FC236}">
                <a16:creationId xmlns:a16="http://schemas.microsoft.com/office/drawing/2014/main" id="{5A8A3EA9-057E-C3CF-A719-10D7ABC0AC0F}"/>
              </a:ext>
            </a:extLst>
          </p:cNvPr>
          <p:cNvSpPr txBox="1">
            <a:spLocks/>
          </p:cNvSpPr>
          <p:nvPr/>
        </p:nvSpPr>
        <p:spPr>
          <a:xfrm>
            <a:off x="290007" y="1718104"/>
            <a:ext cx="2719891" cy="1049221"/>
          </a:xfrm>
          <a:prstGeom prst="rect">
            <a:avLst/>
          </a:prstGeom>
        </p:spPr>
        <p:txBody>
          <a:bodyPr anchor="t">
            <a:noAutofit/>
          </a:bodyPr>
          <a:lstStyle>
            <a:lvl1pPr marL="0" indent="0" algn="l" defTabSz="914400" rtl="0" eaLnBrk="1" latinLnBrk="0" hangingPunct="1">
              <a:lnSpc>
                <a:spcPts val="2520"/>
              </a:lnSpc>
              <a:spcBef>
                <a:spcPts val="0"/>
              </a:spcBef>
              <a:buFont typeface="Arial" panose="020B0604020202020204" pitchFamily="34" charset="0"/>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IE" dirty="0"/>
              <a:t>Alloggi in fattoria, </a:t>
            </a:r>
            <a:r>
              <a:rPr lang="en-IE" dirty="0" err="1"/>
              <a:t>Ardara</a:t>
            </a:r>
            <a:r>
              <a:rPr lang="en-IE" dirty="0"/>
              <a:t>, Donegal</a:t>
            </a:r>
          </a:p>
        </p:txBody>
      </p:sp>
    </p:spTree>
    <p:extLst>
      <p:ext uri="{BB962C8B-B14F-4D97-AF65-F5344CB8AC3E}">
        <p14:creationId xmlns:p14="http://schemas.microsoft.com/office/powerpoint/2010/main" val="726331127"/>
      </p:ext>
    </p:extLst>
  </p:cSld>
  <p:clrMapOvr>
    <a:masterClrMapping/>
  </p:clrMapOvr>
</p:sld>
</file>

<file path=ppt/slides/slide3.xml><?xml version="1.0" encoding="utf-8"?>
<p:sld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0CC5F3-8E94-F26D-7884-0FCDF5350F9F}"/>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EBBA9883-6D76-7F81-BE17-79EB47043F87}"/>
              </a:ext>
            </a:extLst>
          </p:cNvPr>
          <p:cNvSpPr>
            <a:spLocks noGrp="1"/>
          </p:cNvSpPr>
          <p:nvPr>
            <p:ph type="body" sz="quarter" idx="18"/>
          </p:nvPr>
        </p:nvSpPr>
        <p:spPr>
          <a:xfrm>
            <a:off x="788656" y="898069"/>
            <a:ext cx="10614687" cy="3499183"/>
          </a:xfrm>
        </p:spPr>
        <p:txBody>
          <a:bodyPr/>
          <a:lstStyle/>
          <a:p>
            <a:pPr fontAlgn="base">
              <a:spcAft>
                <a:spcPts val="600"/>
              </a:spcAft>
            </a:pPr>
            <a:r>
              <a:rPr lang="en-US" dirty="0"/>
              <a:t>Il progetto </a:t>
            </a:r>
            <a:r>
              <a:rPr lang="en-US" dirty="0" err="1"/>
              <a:t>Owenea </a:t>
            </a:r>
            <a:r>
              <a:rPr lang="en-US" dirty="0"/>
              <a:t>River Rest Tourism è stato approvato per il finanziamento LEADER come nuova attività di turismo rurale. Ha raggiunto gli obiettivi e le priorità LEADER, contribuendo alla diversificazione dell'economia rurale e, di conseguenza, </a:t>
            </a:r>
            <a:r>
              <a:rPr lang="en-US" b="1" dirty="0"/>
              <a:t>generando attività economica </a:t>
            </a:r>
            <a:r>
              <a:rPr lang="en-US" dirty="0"/>
              <a:t>e aiutando a </a:t>
            </a:r>
            <a:r>
              <a:rPr lang="en-US" b="1" dirty="0"/>
              <a:t>sostenere e creare occupazione </a:t>
            </a:r>
            <a:r>
              <a:rPr lang="en-US" dirty="0"/>
              <a:t>nelle zone rurali. </a:t>
            </a:r>
          </a:p>
          <a:p>
            <a:pPr fontAlgn="base">
              <a:spcAft>
                <a:spcPts val="600"/>
              </a:spcAft>
            </a:pPr>
            <a:r>
              <a:rPr lang="en-US" dirty="0"/>
              <a:t>Ha aggiunto che </a:t>
            </a:r>
            <a:r>
              <a:rPr lang="en-US" i="1" dirty="0">
                <a:solidFill>
                  <a:srgbClr val="459597"/>
                </a:solidFill>
              </a:rPr>
              <a:t>"questo progetto è un ottimo esempio di come il finanziamento LEADER possa migliorare e avvantaggiare un'area locale come Ardara, attirando un maggior numero di visitatori, il che a sua volta avrà un effetto positivo a catena nell'area locale</a:t>
            </a:r>
            <a:r>
              <a:rPr lang="en-US" dirty="0">
                <a:solidFill>
                  <a:srgbClr val="459597"/>
                </a:solidFill>
              </a:rPr>
              <a:t>". </a:t>
            </a:r>
          </a:p>
          <a:p>
            <a:pPr fontAlgn="base">
              <a:spcAft>
                <a:spcPts val="600"/>
              </a:spcAft>
            </a:pPr>
            <a:r>
              <a:rPr lang="en-US" dirty="0"/>
              <a:t>Il progetto è stato finanziato nell'ambito del tema </a:t>
            </a:r>
            <a:r>
              <a:rPr lang="en-US" b="1" dirty="0"/>
              <a:t>"Sviluppo economico, sviluppo imprenditoriale e creazione di posti di lavoro", </a:t>
            </a:r>
            <a:r>
              <a:rPr lang="en-US" dirty="0"/>
              <a:t>in particolare nell'ambito del </a:t>
            </a:r>
            <a:r>
              <a:rPr lang="en-US" b="1" dirty="0"/>
              <a:t>sottotema "Turismo rurale</a:t>
            </a:r>
            <a:r>
              <a:rPr lang="en-US" dirty="0"/>
              <a:t>". In quanto progetto di diversificazione agricola, Francis ha potuto avvalersi di un </a:t>
            </a:r>
            <a:r>
              <a:rPr lang="en-US" b="1" dirty="0"/>
              <a:t>contributo di manodopera volontaria </a:t>
            </a:r>
            <a:r>
              <a:rPr lang="en-US" dirty="0"/>
              <a:t>in qualità di agricoltore, il che è di grande beneficio per progetti come questo.</a:t>
            </a:r>
          </a:p>
          <a:p>
            <a:pPr fontAlgn="base">
              <a:spcAft>
                <a:spcPts val="600"/>
              </a:spcAft>
            </a:pPr>
            <a:endParaRPr lang="en-US" sz="1000" dirty="0"/>
          </a:p>
          <a:p>
            <a:pPr fontAlgn="base">
              <a:spcAft>
                <a:spcPts val="600"/>
              </a:spcAft>
            </a:pPr>
            <a:r>
              <a:rPr lang="en-US" sz="1800" b="1" dirty="0">
                <a:solidFill>
                  <a:srgbClr val="E96751"/>
                </a:solidFill>
              </a:rPr>
              <a:t>Nota: </a:t>
            </a:r>
            <a:r>
              <a:rPr lang="en-US" sz="1800" dirty="0"/>
              <a:t>LEADER è un </a:t>
            </a:r>
            <a:r>
              <a:rPr lang="en-US" sz="1800" dirty="0" err="1"/>
              <a:t>programma</a:t>
            </a:r>
            <a:r>
              <a:rPr lang="en-US" sz="1800" dirty="0"/>
              <a:t> di sviluppo rurale </a:t>
            </a:r>
            <a:r>
              <a:rPr lang="en-US" sz="1800" dirty="0"/>
              <a:t>cofinanziato dall'UE che opera con un approccio dal basso verso l'alto, guidato a livello locale, per soddisfare le esigenze delle comunità e delle imprese locali. Il </a:t>
            </a:r>
            <a:r>
              <a:rPr lang="en-US" sz="1800" dirty="0" err="1"/>
              <a:t>programma </a:t>
            </a:r>
            <a:r>
              <a:rPr lang="en-US" sz="1800" dirty="0"/>
              <a:t>sostiene le imprese private e i gruppi comunitari nelle zone rurali. LEADER fa parte del </a:t>
            </a:r>
            <a:r>
              <a:rPr lang="en-US" sz="1800" dirty="0" err="1"/>
              <a:t>programma</a:t>
            </a:r>
            <a:r>
              <a:rPr lang="en-US" sz="1800" dirty="0"/>
              <a:t> pluriennale di sviluppo rurale dell'Irlanda</a:t>
            </a:r>
            <a:r>
              <a:rPr lang="en-US" sz="1800" dirty="0"/>
              <a:t>, cofinanziato dall'UE e che rientra nella politica agricola comune (PAC). </a:t>
            </a:r>
          </a:p>
          <a:p>
            <a:pPr>
              <a:spcAft>
                <a:spcPts val="600"/>
              </a:spcAft>
            </a:pPr>
            <a:endParaRPr lang="en-IE" dirty="0"/>
          </a:p>
        </p:txBody>
      </p:sp>
      <p:sp>
        <p:nvSpPr>
          <p:cNvPr id="3" name="Text Placeholder 2">
            <a:extLst>
              <a:ext uri="{FF2B5EF4-FFF2-40B4-BE49-F238E27FC236}">
                <a16:creationId xmlns:a16="http://schemas.microsoft.com/office/drawing/2014/main" id="{68B2D9CD-9086-9E67-E9ED-EFABD20365B9}"/>
              </a:ext>
            </a:extLst>
          </p:cNvPr>
          <p:cNvSpPr>
            <a:spLocks noGrp="1"/>
          </p:cNvSpPr>
          <p:nvPr>
            <p:ph type="body" sz="quarter" idx="16"/>
          </p:nvPr>
        </p:nvSpPr>
        <p:spPr>
          <a:xfrm>
            <a:off x="788656" y="212974"/>
            <a:ext cx="10614687" cy="803654"/>
          </a:xfrm>
        </p:spPr>
        <p:txBody>
          <a:bodyPr/>
          <a:lstStyle/>
          <a:p>
            <a:r>
              <a:rPr lang="en-US" sz="3200" dirty="0"/>
              <a:t>Raggiungere gli obiettivi e le priorità di LEADER</a:t>
            </a:r>
          </a:p>
          <a:p>
            <a:endParaRPr lang="en-IE" sz="3200" dirty="0"/>
          </a:p>
        </p:txBody>
      </p:sp>
    </p:spTree>
    <p:extLst>
      <p:ext uri="{BB962C8B-B14F-4D97-AF65-F5344CB8AC3E}">
        <p14:creationId xmlns:p14="http://schemas.microsoft.com/office/powerpoint/2010/main" val="4196446890"/>
      </p:ext>
    </p:extLst>
  </p:cSld>
  <p:clrMapOvr>
    <a:masterClrMapping/>
  </p:clrMapOvr>
</p:sld>
</file>

<file path=ppt/slides/slide4.xml><?xml version="1.0" encoding="utf-8"?>
<p:sld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399926-0A2F-9D05-B59B-FCB519D68927}"/>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62F8E5DB-932B-5664-A177-825F63FF5B59}"/>
              </a:ext>
            </a:extLst>
          </p:cNvPr>
          <p:cNvPicPr>
            <a:picLocks noChangeAspect="1"/>
          </p:cNvPicPr>
          <p:nvPr/>
        </p:nvPicPr>
        <p:blipFill>
          <a:blip r:embed="rId2"/>
          <a:stretch>
            <a:fillRect/>
          </a:stretch>
        </p:blipFill>
        <p:spPr>
          <a:xfrm>
            <a:off x="1206608" y="0"/>
            <a:ext cx="9785242" cy="6862528"/>
          </a:xfrm>
          <a:prstGeom prst="rect">
            <a:avLst/>
          </a:prstGeom>
        </p:spPr>
      </p:pic>
    </p:spTree>
    <p:extLst>
      <p:ext uri="{BB962C8B-B14F-4D97-AF65-F5344CB8AC3E}">
        <p14:creationId xmlns:p14="http://schemas.microsoft.com/office/powerpoint/2010/main" val="1473532271"/>
      </p:ext>
    </p:extLst>
  </p:cSld>
  <p:clrMapOvr>
    <a:masterClrMapping/>
  </p:clrMapOvr>
</p:sld>
</file>

<file path=ppt/slides/slide5.xml><?xml version="1.0" encoding="utf-8"?>
<p:sld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380311-DB46-0522-1E79-D7ACB34BA832}"/>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0551B218-48F6-AE86-855B-CBF38B4E547C}"/>
              </a:ext>
            </a:extLst>
          </p:cNvPr>
          <p:cNvSpPr>
            <a:spLocks noGrp="1"/>
          </p:cNvSpPr>
          <p:nvPr>
            <p:ph type="body" sz="quarter" idx="18"/>
          </p:nvPr>
        </p:nvSpPr>
        <p:spPr>
          <a:xfrm>
            <a:off x="788656" y="727660"/>
            <a:ext cx="10614687" cy="3499183"/>
          </a:xfrm>
        </p:spPr>
        <p:txBody>
          <a:bodyPr/>
          <a:lstStyle/>
          <a:p>
            <a:pPr fontAlgn="base">
              <a:spcAft>
                <a:spcPts val="600"/>
              </a:spcAft>
            </a:pPr>
            <a:r>
              <a:rPr lang="en-US" dirty="0"/>
              <a:t>Il sito di 2 acri è stato ora trasformato con successo in un parco vacanze con quattro cabine indipendenti di lusso progettate individualmente (Moonrise Lodge, Mountain View, Sunset Haven e River Rest) complete di bagni, cucine e zone soggiorno. </a:t>
            </a:r>
          </a:p>
          <a:p>
            <a:pPr fontAlgn="base">
              <a:spcAft>
                <a:spcPts val="600"/>
              </a:spcAft>
            </a:pPr>
            <a:r>
              <a:rPr lang="en-US" dirty="0"/>
              <a:t>Una delle cabine è accessibile anche alle persone in sedia a rotelle. Il sito dispone anche di tre spazi per camper e ospiterà un'area giochi per bambini, attrezzature per barbecue e un parcheggio. </a:t>
            </a:r>
          </a:p>
          <a:p>
            <a:pPr fontAlgn="base">
              <a:spcAft>
                <a:spcPts val="600"/>
              </a:spcAft>
            </a:pPr>
            <a:r>
              <a:rPr lang="en-US" dirty="0"/>
              <a:t>Il Glamping Site si trova a Tullycleave, una località turistica molto popolare, vicino ad Ardara e Portnoo, e offre così tanta storia, patrimonio, avventura e paesaggi che non basterà una sola visita per vedere tutto! Il sito di 2 acri offre ai visitatori ampio spazio e privacy, oltre all'accesso a una grande varietà di attrazioni locali.</a:t>
            </a:r>
          </a:p>
          <a:p>
            <a:pPr>
              <a:spcAft>
                <a:spcPts val="600"/>
              </a:spcAft>
            </a:pPr>
            <a:endParaRPr lang="en-IE" dirty="0"/>
          </a:p>
        </p:txBody>
      </p:sp>
      <p:sp>
        <p:nvSpPr>
          <p:cNvPr id="3" name="Text Placeholder 2">
            <a:extLst>
              <a:ext uri="{FF2B5EF4-FFF2-40B4-BE49-F238E27FC236}">
                <a16:creationId xmlns:a16="http://schemas.microsoft.com/office/drawing/2014/main" id="{5FE761BF-9BE9-9CB5-B3F7-535C8E0B196F}"/>
              </a:ext>
            </a:extLst>
          </p:cNvPr>
          <p:cNvSpPr>
            <a:spLocks noGrp="1"/>
          </p:cNvSpPr>
          <p:nvPr>
            <p:ph type="body" sz="quarter" idx="16"/>
          </p:nvPr>
        </p:nvSpPr>
        <p:spPr>
          <a:xfrm>
            <a:off x="788656" y="212974"/>
            <a:ext cx="10614687" cy="803654"/>
          </a:xfrm>
        </p:spPr>
        <p:txBody>
          <a:bodyPr/>
          <a:lstStyle/>
          <a:p>
            <a:r>
              <a:rPr lang="en-US" dirty="0"/>
              <a:t>Parco vacanze approvato con quattro alloggi</a:t>
            </a:r>
          </a:p>
          <a:p>
            <a:endParaRPr lang="en-IE" dirty="0"/>
          </a:p>
        </p:txBody>
      </p:sp>
      <p:pic>
        <p:nvPicPr>
          <p:cNvPr id="5" name="Picture 4">
            <a:extLst>
              <a:ext uri="{FF2B5EF4-FFF2-40B4-BE49-F238E27FC236}">
                <a16:creationId xmlns:a16="http://schemas.microsoft.com/office/drawing/2014/main" id="{A692985F-1AD8-10FD-1B83-DBC72D7BB6DE}"/>
              </a:ext>
            </a:extLst>
          </p:cNvPr>
          <p:cNvPicPr>
            <a:picLocks noChangeAspect="1"/>
          </p:cNvPicPr>
          <p:nvPr/>
        </p:nvPicPr>
        <p:blipFill>
          <a:blip r:embed="rId2"/>
          <a:stretch>
            <a:fillRect/>
          </a:stretch>
        </p:blipFill>
        <p:spPr>
          <a:xfrm>
            <a:off x="2109229" y="3937875"/>
            <a:ext cx="7244322" cy="2920125"/>
          </a:xfrm>
          <a:prstGeom prst="rect">
            <a:avLst/>
          </a:prstGeom>
        </p:spPr>
      </p:pic>
    </p:spTree>
    <p:extLst>
      <p:ext uri="{BB962C8B-B14F-4D97-AF65-F5344CB8AC3E}">
        <p14:creationId xmlns:p14="http://schemas.microsoft.com/office/powerpoint/2010/main" val="3175939990"/>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26EC2A733B751B4A9BD302BA2F24F71D" ma:contentTypeVersion="16" ma:contentTypeDescription="Creare un nuovo documento." ma:contentTypeScope="" ma:versionID="f40fbbea10783687fdca30314ab3e89b">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3242e7b084edcaea6cfd00877d627888"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Tag immagine"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Condivis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Condiviso con dettagli"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BBA6B589-4842-4217-AEFA-C2D16B421A05}"/>
</file>

<file path=customXml/itemProps2.xml><?xml version="1.0" encoding="utf-8"?>
<ds:datastoreItem xmlns:ds="http://schemas.openxmlformats.org/officeDocument/2006/customXml" ds:itemID="{A4C46732-9B64-4932-8839-B0938C574953}"/>
</file>

<file path=customXml/itemProps3.xml><?xml version="1.0" encoding="utf-8"?>
<ds:datastoreItem xmlns:ds="http://schemas.openxmlformats.org/officeDocument/2006/customXml" ds:itemID="{7A89F68F-CFC6-4261-9E79-D6C254CC6EDC}"/>
</file>

<file path=docProps/app.xml><?xml version="1.0" encoding="utf-8"?>
<Properties xmlns="http://schemas.openxmlformats.org/officeDocument/2006/extended-properties" xmlns:vt="http://schemas.openxmlformats.org/officeDocument/2006/docPropsVTypes">
  <Template/>
  <TotalTime>13529</TotalTime>
  <Words>621</Words>
  <Application>Microsoft Office PowerPoint</Application>
  <PresentationFormat>Widescreen</PresentationFormat>
  <Paragraphs>22</Paragraphs>
  <Slides>5</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vt:i4>
      </vt:variant>
    </vt:vector>
  </HeadingPairs>
  <TitlesOfParts>
    <vt:vector size="12" baseType="lpstr">
      <vt:lpstr>Aptos</vt:lpstr>
      <vt:lpstr>Arial</vt:lpstr>
      <vt:lpstr>Calibri</vt:lpstr>
      <vt:lpstr>Montserrat</vt:lpstr>
      <vt:lpstr>Montserrat Light</vt:lpstr>
      <vt:lpstr>Verdana</vt:lpstr>
      <vt:lpstr>Office Theme</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docId:2EA4EEC1B7A98F01A3EFDDD92A46D81D</cp:keywords>
  <cp:lastModifiedBy>Laura Magan (MMS,Ireland)</cp:lastModifiedBy>
  <cp:revision>550</cp:revision>
  <dcterms:created xsi:type="dcterms:W3CDTF">2020-10-14T13:32:04Z</dcterms:created>
  <dcterms:modified xsi:type="dcterms:W3CDTF">2025-07-15T10:37:32Z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ies>
</file>