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000000"/>
    <a:srgbClr val="414141"/>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EC457E-2FBE-43DE-936C-8457911C1F34}" v="24" dt="2025-08-29T09:09:36.3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67" autoAdjust="0"/>
    <p:restoredTop sz="94243" autoAdjust="0"/>
  </p:normalViewPr>
  <p:slideViewPr>
    <p:cSldViewPr snapToGrid="0" snapToObjects="1">
      <p:cViewPr varScale="1">
        <p:scale>
          <a:sx n="104" d="100"/>
          <a:sy n="104" d="100"/>
        </p:scale>
        <p:origin x="348"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 Id="rId14"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jana Klakočar" userId="52d434e4-ce75-449b-9aeb-5e821878ed4a" providerId="ADAL" clId="{52EC457E-2FBE-43DE-936C-8457911C1F34}"/>
    <pc:docChg chg="custSel modSld">
      <pc:chgData name="Tatjana Klakočar" userId="52d434e4-ce75-449b-9aeb-5e821878ed4a" providerId="ADAL" clId="{52EC457E-2FBE-43DE-936C-8457911C1F34}" dt="2025-08-29T09:09:36.330" v="67" actId="14826"/>
      <pc:docMkLst>
        <pc:docMk/>
      </pc:docMkLst>
      <pc:sldChg chg="delSp modSp mod delAnim">
        <pc:chgData name="Tatjana Klakočar" userId="52d434e4-ce75-449b-9aeb-5e821878ed4a" providerId="ADAL" clId="{52EC457E-2FBE-43DE-936C-8457911C1F34}" dt="2025-08-29T09:09:36.330" v="67" actId="14826"/>
        <pc:sldMkLst>
          <pc:docMk/>
          <pc:sldMk cId="585145148" sldId="6517"/>
        </pc:sldMkLst>
        <pc:spChg chg="mod">
          <ac:chgData name="Tatjana Klakočar" userId="52d434e4-ce75-449b-9aeb-5e821878ed4a" providerId="ADAL" clId="{52EC457E-2FBE-43DE-936C-8457911C1F34}" dt="2025-08-29T08:55:59.133" v="50" actId="20577"/>
          <ac:spMkLst>
            <pc:docMk/>
            <pc:sldMk cId="585145148" sldId="6517"/>
            <ac:spMk id="3" creationId="{EAD2D116-B74C-02E9-74E0-A1C36278BB20}"/>
          </ac:spMkLst>
        </pc:spChg>
        <pc:spChg chg="mod">
          <ac:chgData name="Tatjana Klakočar" userId="52d434e4-ce75-449b-9aeb-5e821878ed4a" providerId="ADAL" clId="{52EC457E-2FBE-43DE-936C-8457911C1F34}" dt="2025-08-29T08:55:19.635" v="46" actId="20577"/>
          <ac:spMkLst>
            <pc:docMk/>
            <pc:sldMk cId="585145148" sldId="6517"/>
            <ac:spMk id="16" creationId="{7438C4E5-C88C-DAA4-C1A8-CC4EDBB35F05}"/>
          </ac:spMkLst>
        </pc:spChg>
        <pc:spChg chg="mod">
          <ac:chgData name="Tatjana Klakočar" userId="52d434e4-ce75-449b-9aeb-5e821878ed4a" providerId="ADAL" clId="{52EC457E-2FBE-43DE-936C-8457911C1F34}" dt="2025-08-29T08:56:26.059" v="56"/>
          <ac:spMkLst>
            <pc:docMk/>
            <pc:sldMk cId="585145148" sldId="6517"/>
            <ac:spMk id="17" creationId="{61EF60B2-B2AB-3F5A-EBDD-9FFF44ADA1B2}"/>
          </ac:spMkLst>
        </pc:spChg>
        <pc:picChg chg="mod">
          <ac:chgData name="Tatjana Klakočar" userId="52d434e4-ce75-449b-9aeb-5e821878ed4a" providerId="ADAL" clId="{52EC457E-2FBE-43DE-936C-8457911C1F34}" dt="2025-08-29T09:09:36.330" v="67" actId="14826"/>
          <ac:picMkLst>
            <pc:docMk/>
            <pc:sldMk cId="585145148" sldId="6517"/>
            <ac:picMk id="2" creationId="{E9911489-25ED-0DCA-AA42-D7149E657E27}"/>
          </ac:picMkLst>
        </pc:picChg>
        <pc:picChg chg="del">
          <ac:chgData name="Tatjana Klakočar" userId="52d434e4-ce75-449b-9aeb-5e821878ed4a" providerId="ADAL" clId="{52EC457E-2FBE-43DE-936C-8457911C1F34}" dt="2025-08-29T09:08:47.882" v="65" actId="478"/>
          <ac:picMkLst>
            <pc:docMk/>
            <pc:sldMk cId="585145148" sldId="6517"/>
            <ac:picMk id="9" creationId="{59779F1C-AD4E-B66F-D670-129C1C2816D6}"/>
          </ac:picMkLst>
        </pc:picChg>
      </pc:sldChg>
      <pc:sldChg chg="modSp mod">
        <pc:chgData name="Tatjana Klakočar" userId="52d434e4-ce75-449b-9aeb-5e821878ed4a" providerId="ADAL" clId="{52EC457E-2FBE-43DE-936C-8457911C1F34}" dt="2025-08-29T09:08:29.743" v="64" actId="14826"/>
        <pc:sldMkLst>
          <pc:docMk/>
          <pc:sldMk cId="2469016225" sldId="6525"/>
        </pc:sldMkLst>
        <pc:spChg chg="mod">
          <ac:chgData name="Tatjana Klakočar" userId="52d434e4-ce75-449b-9aeb-5e821878ed4a" providerId="ADAL" clId="{52EC457E-2FBE-43DE-936C-8457911C1F34}" dt="2025-08-29T08:56:11.053" v="51" actId="20577"/>
          <ac:spMkLst>
            <pc:docMk/>
            <pc:sldMk cId="2469016225" sldId="6525"/>
            <ac:spMk id="3" creationId="{488F4A94-BCD4-2797-3F7D-1E0121ECB7E6}"/>
          </ac:spMkLst>
        </pc:spChg>
        <pc:spChg chg="mod">
          <ac:chgData name="Tatjana Klakočar" userId="52d434e4-ce75-449b-9aeb-5e821878ed4a" providerId="ADAL" clId="{52EC457E-2FBE-43DE-936C-8457911C1F34}" dt="2025-08-29T08:54:26.590" v="40"/>
          <ac:spMkLst>
            <pc:docMk/>
            <pc:sldMk cId="2469016225" sldId="6525"/>
            <ac:spMk id="5" creationId="{D6567DFA-28D8-B541-1DA4-1262D2F865D4}"/>
          </ac:spMkLst>
        </pc:spChg>
        <pc:spChg chg="mod">
          <ac:chgData name="Tatjana Klakočar" userId="52d434e4-ce75-449b-9aeb-5e821878ed4a" providerId="ADAL" clId="{52EC457E-2FBE-43DE-936C-8457911C1F34}" dt="2025-08-29T08:53:16.702" v="33" actId="20577"/>
          <ac:spMkLst>
            <pc:docMk/>
            <pc:sldMk cId="2469016225" sldId="6525"/>
            <ac:spMk id="6" creationId="{B52A04F5-1F75-6DF9-4787-55ED669C0998}"/>
          </ac:spMkLst>
        </pc:spChg>
        <pc:spChg chg="mod">
          <ac:chgData name="Tatjana Klakočar" userId="52d434e4-ce75-449b-9aeb-5e821878ed4a" providerId="ADAL" clId="{52EC457E-2FBE-43DE-936C-8457911C1F34}" dt="2025-08-29T08:54:06.234" v="38"/>
          <ac:spMkLst>
            <pc:docMk/>
            <pc:sldMk cId="2469016225" sldId="6525"/>
            <ac:spMk id="10" creationId="{18BB6434-0059-619C-478A-8B63A6AF5F52}"/>
          </ac:spMkLst>
        </pc:spChg>
        <pc:picChg chg="mod">
          <ac:chgData name="Tatjana Klakočar" userId="52d434e4-ce75-449b-9aeb-5e821878ed4a" providerId="ADAL" clId="{52EC457E-2FBE-43DE-936C-8457911C1F34}" dt="2025-08-29T09:08:29.743" v="64" actId="14826"/>
          <ac:picMkLst>
            <pc:docMk/>
            <pc:sldMk cId="2469016225" sldId="6525"/>
            <ac:picMk id="9" creationId="{B840A916-6B10-F411-92A6-007DC5F7B74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29/08/2025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9E36BAD-46DC-CB80-8640-EC3B27C0CA3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042B26D5-DF58-7ED3-D2DF-9E02401B40B6}"/>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CB53742D-45B4-F262-F473-DEDB01FA48D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74502A85-9F33-0718-6C07-6B31F439651A}"/>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FA9A808-2E54-0F64-B5ED-E8D67BD3571B}"/>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C9454A6-E064-62DC-DF81-6B7361E562C8}"/>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49FF81AA-6C50-0117-EE29-54B92AD393C8}"/>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E71AAD4-A09A-3801-1F7B-CC03CF9E577D}"/>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65285CEB-1371-869A-13FE-22D9D1E3636A}"/>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Slide Number Placeholder 5">
            <a:extLst>
              <a:ext uri="{FF2B5EF4-FFF2-40B4-BE49-F238E27FC236}">
                <a16:creationId xmlns:a16="http://schemas.microsoft.com/office/drawing/2014/main" id="{298A6628-F017-E07D-291A-A57FF29C508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5F1804CA-64EB-535D-A241-2CCB20222306}"/>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6" name="Straight Connector 5">
            <a:extLst>
              <a:ext uri="{FF2B5EF4-FFF2-40B4-BE49-F238E27FC236}">
                <a16:creationId xmlns:a16="http://schemas.microsoft.com/office/drawing/2014/main" id="{D9E23A66-DC58-CA74-1F43-C606843D633E}"/>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32">
            <a:extLst>
              <a:ext uri="{FF2B5EF4-FFF2-40B4-BE49-F238E27FC236}">
                <a16:creationId xmlns:a16="http://schemas.microsoft.com/office/drawing/2014/main" id="{E607E3F8-4C8F-3FA4-F43B-FA064DB3F930}"/>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FE5AAB35-FA87-85B9-1F69-601237BBBF6F}"/>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383764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4.xm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B840A916-6B10-F411-92A6-007DC5F7B740}"/>
              </a:ext>
            </a:extLst>
          </p:cNvPr>
          <p:cNvPicPr>
            <a:picLocks noGrp="1" noChangeAspect="1"/>
          </p:cNvPicPr>
          <p:nvPr>
            <p:ph type="pic" sz="quarter" idx="34"/>
          </p:nvPr>
        </p:nvPicPr>
        <p:blipFill>
          <a:blip r:embed="rId2"/>
          <a:srcRect l="3647" r="3647"/>
          <a:stretch/>
        </p:blipFill>
        <p:spPr>
          <a:xfrm>
            <a:off x="0" y="435943"/>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4050389"/>
          </a:xfrm>
        </p:spPr>
        <p:txBody>
          <a:bodyPr/>
          <a:lstStyle/>
          <a:p>
            <a:pPr>
              <a:lnSpc>
                <a:spcPts val="2340"/>
              </a:lnSpc>
            </a:pPr>
            <a:r>
              <a:rPr lang="en-US" sz="2400" b="1" dirty="0">
                <a:solidFill>
                  <a:srgbClr val="EC7C69"/>
                </a:solidFill>
              </a:rPr>
              <a:t>Tipo di alloggio: </a:t>
            </a:r>
          </a:p>
          <a:p>
            <a:pPr>
              <a:lnSpc>
                <a:spcPts val="2340"/>
              </a:lnSpc>
            </a:pPr>
            <a:r>
              <a:rPr lang="en-US" sz="2400" dirty="0">
                <a:solidFill>
                  <a:srgbClr val="414141"/>
                </a:solidFill>
              </a:rPr>
              <a:t>Hotel distribuito </a:t>
            </a:r>
            <a:endParaRPr lang="sl-SI" sz="2400" dirty="0">
              <a:solidFill>
                <a:srgbClr val="414141"/>
              </a:solidFill>
            </a:endParaRPr>
          </a:p>
          <a:p>
            <a:pPr>
              <a:lnSpc>
                <a:spcPts val="2340"/>
              </a:lnSpc>
            </a:pPr>
            <a:endParaRPr lang="en-US" sz="2400" dirty="0">
              <a:solidFill>
                <a:srgbClr val="414141"/>
              </a:solidFill>
            </a:endParaRPr>
          </a:p>
          <a:p>
            <a:pPr>
              <a:lnSpc>
                <a:spcPts val="2340"/>
              </a:lnSpc>
            </a:pPr>
            <a:r>
              <a:rPr lang="en-US" sz="2400" b="1" dirty="0">
                <a:solidFill>
                  <a:srgbClr val="EC7C69"/>
                </a:solidFill>
              </a:rPr>
              <a:t>Concetto: </a:t>
            </a:r>
          </a:p>
          <a:p>
            <a:pPr>
              <a:lnSpc>
                <a:spcPts val="2340"/>
              </a:lnSpc>
            </a:pPr>
            <a:r>
              <a:rPr lang="en-US" sz="2400" dirty="0">
                <a:solidFill>
                  <a:srgbClr val="414141"/>
                </a:solidFill>
              </a:rPr>
              <a:t>Il Dispersed Hotel </a:t>
            </a:r>
            <a:r>
              <a:rPr lang="en-US" sz="2400" dirty="0" err="1">
                <a:solidFill>
                  <a:srgbClr val="414141"/>
                </a:solidFill>
              </a:rPr>
              <a:t>Jeruzalem </a:t>
            </a:r>
            <a:r>
              <a:rPr lang="en-US" sz="2400" dirty="0">
                <a:solidFill>
                  <a:srgbClr val="414141"/>
                </a:solidFill>
              </a:rPr>
              <a:t>rappresenta un approccio innovativo all'alloggio alternativo che </a:t>
            </a:r>
            <a:r>
              <a:rPr lang="en-US" sz="2400" dirty="0" err="1">
                <a:solidFill>
                  <a:srgbClr val="414141"/>
                </a:solidFill>
              </a:rPr>
              <a:t>rivitalizza </a:t>
            </a:r>
            <a:r>
              <a:rPr lang="en-US" sz="2400" dirty="0">
                <a:solidFill>
                  <a:srgbClr val="414141"/>
                </a:solidFill>
              </a:rPr>
              <a:t>la regione vinicola di </a:t>
            </a:r>
            <a:r>
              <a:rPr lang="en-US" sz="2400" dirty="0" err="1">
                <a:solidFill>
                  <a:srgbClr val="414141"/>
                </a:solidFill>
              </a:rPr>
              <a:t>Prlekija</a:t>
            </a:r>
            <a:r>
              <a:rPr lang="en-US" sz="2400" dirty="0">
                <a:solidFill>
                  <a:srgbClr val="414141"/>
                </a:solidFill>
              </a:rPr>
              <a:t>, in Slovenia. Invece di un unico edificio, l'"hotel" è distribuito in diverse case di paese e appartamenti accuratamente restaurati, consentendo ai visitatori di vivere l'autentica vita locale godendo dei vantaggi di una struttura con servizi simili a quelli di un hotel.</a:t>
            </a: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168869" cy="452458"/>
          </a:xfrm>
          <a:solidFill>
            <a:srgbClr val="459597"/>
          </a:solidFill>
        </p:spPr>
        <p:txBody>
          <a:bodyPr/>
          <a:lstStyle/>
          <a:p>
            <a:pPr algn="ctr"/>
            <a:r>
              <a:rPr lang="en-GB" sz="1200" dirty="0"/>
              <a:t>Crediti fotografici: </a:t>
            </a:r>
            <a:r>
              <a:rPr lang="sl-SI" sz="1200" dirty="0"/>
              <a:t>Hotel </a:t>
            </a:r>
            <a:r>
              <a:rPr lang="sl-SI" sz="1200" dirty="0" err="1"/>
              <a:t>disperso </a:t>
            </a:r>
            <a:r>
              <a:rPr lang="sl-SI" sz="1200" dirty="0" err="1"/>
              <a:t>Jerusalem </a:t>
            </a:r>
            <a:r>
              <a:rPr lang="sl-SI" sz="1200" dirty="0" err="1"/>
              <a:t>Slovenia</a:t>
            </a:r>
            <a:endParaRPr lang="en-GB" sz="1200" dirty="0"/>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sl-SI" dirty="0"/>
              <a:t>Hotel </a:t>
            </a:r>
            <a:r>
              <a:rPr lang="sl-SI" dirty="0" err="1"/>
              <a:t>disperso </a:t>
            </a:r>
            <a:r>
              <a:rPr lang="sl-SI" dirty="0"/>
              <a:t>Jeruzalem, </a:t>
            </a:r>
            <a:r>
              <a:rPr lang="sl-SI" dirty="0" err="1"/>
              <a:t>Slovenia</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701340"/>
            <a:ext cx="5486513" cy="646331"/>
          </a:xfrm>
          <a:prstGeom prst="rect">
            <a:avLst/>
          </a:prstGeom>
          <a:noFill/>
        </p:spPr>
        <p:txBody>
          <a:bodyPr wrap="square" rtlCol="0">
            <a:spAutoFit/>
          </a:bodyPr>
          <a:lstStyle/>
          <a:p>
            <a:r>
              <a:rPr lang="en-IE" b="1" dirty="0">
                <a:solidFill>
                  <a:srgbClr val="414141"/>
                </a:solidFill>
              </a:rPr>
              <a:t>Sito web:</a:t>
            </a:r>
            <a:r>
              <a:rPr lang="en-IE" dirty="0">
                <a:solidFill>
                  <a:srgbClr val="459597"/>
                </a:solidFill>
              </a:rPr>
              <a:t> https://www.jeruzalem-slovenija.si/en-gb/nastanitve/razprseni-hotel</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1" name="Picture 10">
            <a:extLst>
              <a:ext uri="{FF2B5EF4-FFF2-40B4-BE49-F238E27FC236}">
                <a16:creationId xmlns:a16="http://schemas.microsoft.com/office/drawing/2014/main" id="{FB67985B-D803-AD74-E44B-410C403B3B6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584434" y="4260402"/>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B4796-BB31-8BB6-1C43-61DCD0C68A16}"/>
            </a:ext>
          </a:extLst>
        </p:cNvPr>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73DA04-74DD-2A3A-6E4D-5B708D2E20AE}"/>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dirty="0"/>
          </a:p>
        </p:txBody>
      </p:sp>
      <p:sp>
        <p:nvSpPr>
          <p:cNvPr id="3" name="Text Placeholder 2">
            <a:extLst>
              <a:ext uri="{FF2B5EF4-FFF2-40B4-BE49-F238E27FC236}">
                <a16:creationId xmlns:a16="http://schemas.microsoft.com/office/drawing/2014/main" id="{EAD2D116-B74C-02E9-74E0-A1C36278BB20}"/>
              </a:ext>
            </a:extLst>
          </p:cNvPr>
          <p:cNvSpPr>
            <a:spLocks noGrp="1"/>
          </p:cNvSpPr>
          <p:nvPr>
            <p:ph type="body" sz="quarter" idx="18"/>
          </p:nvPr>
        </p:nvSpPr>
        <p:spPr>
          <a:prstGeom prst="rect">
            <a:avLst/>
          </a:prstGeom>
        </p:spPr>
        <p:txBody>
          <a:bodyPr/>
          <a:lstStyle/>
          <a:p>
            <a:r>
              <a:rPr lang="sl-SI" dirty="0"/>
              <a:t>Hotel </a:t>
            </a:r>
            <a:r>
              <a:rPr lang="sl-SI" dirty="0" err="1"/>
              <a:t>disperso </a:t>
            </a:r>
            <a:r>
              <a:rPr lang="sl-SI" dirty="0"/>
              <a:t>Jeruzalem, </a:t>
            </a:r>
            <a:r>
              <a:rPr lang="sl-SI" dirty="0" err="1"/>
              <a:t>Slovenia</a:t>
            </a:r>
            <a:endParaRPr lang="en-US" dirty="0"/>
          </a:p>
        </p:txBody>
      </p:sp>
      <p:sp>
        <p:nvSpPr>
          <p:cNvPr id="4" name="Text Placeholder 3">
            <a:extLst>
              <a:ext uri="{FF2B5EF4-FFF2-40B4-BE49-F238E27FC236}">
                <a16:creationId xmlns:a16="http://schemas.microsoft.com/office/drawing/2014/main" id="{2286B672-90BF-B433-4D2B-B62F0FDA7F9A}"/>
              </a:ext>
            </a:extLst>
          </p:cNvPr>
          <p:cNvSpPr>
            <a:spLocks noGrp="1"/>
          </p:cNvSpPr>
          <p:nvPr>
            <p:ph type="body" sz="quarter" idx="19"/>
          </p:nvPr>
        </p:nvSpPr>
        <p:spPr>
          <a:prstGeom prst="rect">
            <a:avLst/>
          </a:prstGeom>
        </p:spPr>
        <p:txBody>
          <a:bodyPr/>
          <a:lstStyle/>
          <a:p>
            <a:r>
              <a:rPr lang="en-GB" dirty="0"/>
              <a:t>Caso di studio</a:t>
            </a:r>
          </a:p>
        </p:txBody>
      </p:sp>
      <p:pic>
        <p:nvPicPr>
          <p:cNvPr id="2" name="Picture 1">
            <a:extLst>
              <a:ext uri="{FF2B5EF4-FFF2-40B4-BE49-F238E27FC236}">
                <a16:creationId xmlns:a16="http://schemas.microsoft.com/office/drawing/2014/main" id="{E9911489-25ED-0DCA-AA42-D7149E657E27}"/>
              </a:ext>
            </a:extLst>
          </p:cNvPr>
          <p:cNvPicPr>
            <a:picLocks noChangeAspect="1"/>
          </p:cNvPicPr>
          <p:nvPr/>
        </p:nvPicPr>
        <p:blipFill>
          <a:blip r:embed="rId2"/>
          <a:srcRect/>
          <a:stretch/>
        </p:blipFill>
        <p:spPr>
          <a:xfrm>
            <a:off x="-195055" y="3463613"/>
            <a:ext cx="5840450" cy="2632194"/>
          </a:xfrm>
          <a:prstGeom prst="rect">
            <a:avLst/>
          </a:prstGeom>
          <a:noFill/>
        </p:spPr>
      </p:pic>
      <p:sp>
        <p:nvSpPr>
          <p:cNvPr id="16" name="Text Placeholder 4">
            <a:extLst>
              <a:ext uri="{FF2B5EF4-FFF2-40B4-BE49-F238E27FC236}">
                <a16:creationId xmlns:a16="http://schemas.microsoft.com/office/drawing/2014/main" id="{7438C4E5-C88C-DAA4-C1A8-CC4EDBB35F05}"/>
              </a:ext>
            </a:extLst>
          </p:cNvPr>
          <p:cNvSpPr txBox="1">
            <a:spLocks/>
          </p:cNvSpPr>
          <p:nvPr/>
        </p:nvSpPr>
        <p:spPr>
          <a:xfrm>
            <a:off x="5625289" y="521611"/>
            <a:ext cx="6093391"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sz="2400" b="1" dirty="0">
                <a:solidFill>
                  <a:srgbClr val="EC7C69"/>
                </a:solidFill>
              </a:rPr>
              <a:t>Proposta di valore:</a:t>
            </a:r>
            <a:br>
              <a:rPr lang="en-IE" sz="2400" dirty="0"/>
            </a:br>
            <a:r>
              <a:rPr lang="en-US" sz="2400" dirty="0"/>
              <a:t>L'hotel disperso </a:t>
            </a:r>
            <a:r>
              <a:rPr lang="en-US" sz="2400" dirty="0" err="1"/>
              <a:t>Jeruzalem </a:t>
            </a:r>
            <a:r>
              <a:rPr lang="en-US" sz="2400" dirty="0"/>
              <a:t>dimostra che una sistemazione alternativa può essere più di un semplice posto dove dormire: può essere un ecosistema vivente di cultura, comunità e sostenibilità. </a:t>
            </a:r>
            <a:r>
              <a:rPr lang="en-US" sz="2400" dirty="0"/>
              <a:t>Il modello si ispira al concetto italiano di albergo </a:t>
            </a:r>
            <a:r>
              <a:rPr lang="en-US" sz="2400" dirty="0" err="1"/>
              <a:t>diffuso</a:t>
            </a:r>
            <a:r>
              <a:rPr lang="en-US" sz="2400" dirty="0"/>
              <a:t>, ma è stato adattato al contesto culturale e geografico sloveno. Unisce la tradizione all'ospitalità moderna, offrendo </a:t>
            </a:r>
            <a:r>
              <a:rPr lang="en-US" sz="2400" dirty="0"/>
              <a:t>reception </a:t>
            </a:r>
            <a:r>
              <a:rPr lang="en-US" sz="2400" dirty="0" err="1"/>
              <a:t>centralizzata</a:t>
            </a:r>
            <a:r>
              <a:rPr lang="en-US" sz="2400" dirty="0"/>
              <a:t>, servizi per gli ospiti e promozione coordinata, pur preservando l'autenticità delle abitazioni indipendenti del villaggio. Gli ospiti sono invitati a immergersi nel paesaggio culturale dei </a:t>
            </a:r>
            <a:r>
              <a:rPr lang="en-US" sz="2400" dirty="0"/>
              <a:t>vigneti ondulati </a:t>
            </a:r>
            <a:r>
              <a:rPr lang="en-US" sz="2400" dirty="0" err="1"/>
              <a:t>di Jeruzalem </a:t>
            </a:r>
            <a:r>
              <a:rPr lang="en-US" sz="2400" dirty="0"/>
              <a:t>e nel suo patrimonio unico.</a:t>
            </a:r>
            <a:endParaRPr lang="en-IE" sz="2400" i="1" dirty="0"/>
          </a:p>
        </p:txBody>
      </p:sp>
      <p:sp>
        <p:nvSpPr>
          <p:cNvPr id="17" name="TextBox 16">
            <a:extLst>
              <a:ext uri="{FF2B5EF4-FFF2-40B4-BE49-F238E27FC236}">
                <a16:creationId xmlns:a16="http://schemas.microsoft.com/office/drawing/2014/main" id="{61EF60B2-B2AB-3F5A-EBDD-9FFF44ADA1B2}"/>
              </a:ext>
            </a:extLst>
          </p:cNvPr>
          <p:cNvSpPr txBox="1"/>
          <p:nvPr/>
        </p:nvSpPr>
        <p:spPr>
          <a:xfrm>
            <a:off x="5928727" y="5374550"/>
            <a:ext cx="5486513" cy="646331"/>
          </a:xfrm>
          <a:prstGeom prst="rect">
            <a:avLst/>
          </a:prstGeom>
          <a:noFill/>
        </p:spPr>
        <p:txBody>
          <a:bodyPr wrap="square" rtlCol="0">
            <a:spAutoFit/>
          </a:bodyPr>
          <a:lstStyle/>
          <a:p>
            <a:r>
              <a:rPr lang="en-IE" b="1" dirty="0">
                <a:solidFill>
                  <a:srgbClr val="414141"/>
                </a:solidFill>
              </a:rPr>
              <a:t>Sito web:</a:t>
            </a:r>
            <a:r>
              <a:rPr lang="en-IE" dirty="0">
                <a:solidFill>
                  <a:srgbClr val="459597"/>
                </a:solidFill>
              </a:rPr>
              <a:t> https://www.jeruzalem-slovenija.si/en-gb/nastanitve/razprseni-hotel</a:t>
            </a:r>
          </a:p>
        </p:txBody>
      </p:sp>
    </p:spTree>
    <p:extLst>
      <p:ext uri="{BB962C8B-B14F-4D97-AF65-F5344CB8AC3E}">
        <p14:creationId xmlns:p14="http://schemas.microsoft.com/office/powerpoint/2010/main" val="58514514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120880DE-EB0C-4902-B79E-2011346816A8}"/>
</file>

<file path=customXml/itemProps3.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otalTime>12218</TotalTime>
  <Words>219</Words>
  <Application>Microsoft Office PowerPoint</Application>
  <PresentationFormat>Širokozaslonsko</PresentationFormat>
  <Paragraphs>15</Paragraphs>
  <Slides>2</Slides>
  <Notes>0</Notes>
  <HiddenSlides>0</HiddenSlides>
  <MMClips>0</MMClips>
  <ScaleCrop>false</ScaleCrop>
  <HeadingPairs>
    <vt:vector size="6" baseType="variant">
      <vt:variant>
        <vt:lpstr>Uporabljene pisave</vt:lpstr>
      </vt:variant>
      <vt:variant>
        <vt:i4>5</vt:i4>
      </vt:variant>
      <vt:variant>
        <vt:lpstr>Tema</vt:lpstr>
      </vt:variant>
      <vt:variant>
        <vt:i4>1</vt:i4>
      </vt:variant>
      <vt:variant>
        <vt:lpstr>Naslovi diapozitivov</vt:lpstr>
      </vt:variant>
      <vt:variant>
        <vt:i4>2</vt:i4>
      </vt:variant>
    </vt:vector>
  </HeadingPairs>
  <TitlesOfParts>
    <vt:vector size="8" baseType="lpstr">
      <vt:lpstr>Arial</vt:lpstr>
      <vt:lpstr>Calibri</vt:lpstr>
      <vt:lpstr>Montserrat</vt:lpstr>
      <vt:lpstr>Montserrat Light</vt:lpstr>
      <vt:lpstr>Verdana</vt:lpstr>
      <vt:lpstr>Office Theme</vt:lpstr>
      <vt:lpstr>PowerPointova predstavitev</vt:lpstr>
      <vt:lpstr>PowerPointova predstavitev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docId:BF186FC1B2B0F36EC236B0979805C4CB</cp:keywords>
  <cp:lastModifiedBy>Tatjana Klakočar</cp:lastModifiedBy>
  <cp:revision>772</cp:revision>
  <dcterms:created xsi:type="dcterms:W3CDTF">2020-10-14T13:32:04Z</dcterms:created>
  <dcterms:modified xsi:type="dcterms:W3CDTF">2025-08-29T09:09:45Z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