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35.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26"/>
  </p:notesMasterIdLst>
  <p:handoutMasterIdLst>
    <p:handoutMasterId r:id="rId27"/>
  </p:handoutMasterIdLst>
  <p:sldIdLst>
    <p:sldId id="7829" r:id="rId2"/>
    <p:sldId id="6641" r:id="rId3"/>
    <p:sldId id="6889" r:id="rId4"/>
    <p:sldId id="6629" r:id="rId5"/>
    <p:sldId id="7064" r:id="rId6"/>
    <p:sldId id="6628" r:id="rId7"/>
    <p:sldId id="7072" r:id="rId8"/>
    <p:sldId id="6636" r:id="rId9"/>
    <p:sldId id="7063" r:id="rId10"/>
    <p:sldId id="7070" r:id="rId11"/>
    <p:sldId id="6630" r:id="rId12"/>
    <p:sldId id="6632" r:id="rId13"/>
    <p:sldId id="7830" r:id="rId14"/>
    <p:sldId id="6637" r:id="rId15"/>
    <p:sldId id="6631" r:id="rId16"/>
    <p:sldId id="6638" r:id="rId17"/>
    <p:sldId id="6646" r:id="rId18"/>
    <p:sldId id="6645" r:id="rId19"/>
    <p:sldId id="6634" r:id="rId20"/>
    <p:sldId id="6635" r:id="rId21"/>
    <p:sldId id="6633" r:id="rId22"/>
    <p:sldId id="6643" r:id="rId23"/>
    <p:sldId id="6644" r:id="rId24"/>
    <p:sldId id="6647"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6751"/>
    <a:srgbClr val="EC7C69"/>
    <a:srgbClr val="494949"/>
    <a:srgbClr val="F2A158"/>
    <a:srgbClr val="DCC5ED"/>
    <a:srgbClr val="0D9390"/>
    <a:srgbClr val="3FB5A1"/>
    <a:srgbClr val="E1FFE1"/>
    <a:srgbClr val="CEFAF9"/>
    <a:srgbClr val="F6B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258" autoAdjust="0"/>
    <p:restoredTop sz="95082"/>
  </p:normalViewPr>
  <p:slideViewPr>
    <p:cSldViewPr snapToGrid="0" snapToObjects="1">
      <p:cViewPr varScale="1">
        <p:scale>
          <a:sx n="100" d="100"/>
          <a:sy n="100" d="100"/>
        </p:scale>
        <p:origin x="114" y="24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21/08/2025</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21/08/2025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Clicca per modificare gli stili di testo principali</a:t>
            </a:r>
          </a:p>
          <a:p>
            <a:pPr lvl="1"/>
            <a:r>
              <a:rPr lang="en-GB"/>
              <a:t>Secondo livello</a:t>
            </a:r>
          </a:p>
          <a:p>
            <a:pPr lvl="2"/>
            <a:r>
              <a:rPr lang="en-GB"/>
              <a:t>Terzo livello</a:t>
            </a:r>
          </a:p>
          <a:p>
            <a:pPr lvl="3"/>
            <a:r>
              <a:rPr lang="en-GB"/>
              <a:t>Quarto livello</a:t>
            </a:r>
          </a:p>
          <a:p>
            <a:pPr lvl="4"/>
            <a:r>
              <a:rPr lang="en-GB"/>
              <a:t>Quinto livello</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PROGETTAZIONE DI SOGGIORNI TURISTICI INNOVATIVI</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hyperlink" Target="https://www.googleadservices.com/pagead/aclk?sa=L&amp;ai=DChcSEwi8yKmDhMSNAxUum1AGHcu3CJ8YABADGgJkZw&amp;co=1&amp;gclid=Cj0KCQjwxdXBBhDEARIsAAUkP6j78OLOh4Gk2ibW65SG2Q_UOA00jEuACZMVTTHS_hrK2VJgkC33nMoaAns_EALw_wcB&amp;ohost=www.google.com&amp;cid=CAESVuD2OOL9wRwuCQcBj5Eqb4ALv5Aj1SXhQrEe8uOFsCugTAje_XGewkeqnX8P4Iwkw-1AxDxJuPhzuEgEbsMUr_Gtzh1SX9-8MO0yhRBNaq2wyrmgi1hL&amp;category=acrcp_v1_0&amp;sig=AOD64_3qVOTWmAUCIEC86fZwTLraIjy-ig&amp;q&amp;adurl&amp;ved=2ahUKEwigr6GDhMSNAxUXVUEAHSdsG78Q0Qx6BAgZEAE" TargetMode="External"/><Relationship Id="rId7" Type="http://schemas.openxmlformats.org/officeDocument/2006/relationships/image" Target="../media/image9.png"/><Relationship Id="rId2" Type="http://schemas.openxmlformats.org/officeDocument/2006/relationships/hyperlink" Target="https://leitrimtourism.com/accommodation-in-leitrim/self-catering/drumhierny-woodland-hideaway" TargetMode="External"/><Relationship Id="rId1" Type="http://schemas.openxmlformats.org/officeDocument/2006/relationships/slideLayout" Target="../slideLayouts/slideLayout31.xml"/><Relationship Id="rId6" Type="http://schemas.openxmlformats.org/officeDocument/2006/relationships/hyperlink" Target="https://www.leitrimobserver.ie/news/local-news/1717940/popular-leitrim-sanctuary-eyes-expansion-with-new-facilities.html" TargetMode="External"/><Relationship Id="rId5" Type="http://schemas.openxmlformats.org/officeDocument/2006/relationships/hyperlink" Target="https://www.framespace.ie/projects/drumhierny-woodland-hideaway" TargetMode="External"/><Relationship Id="rId4" Type="http://schemas.openxmlformats.org/officeDocument/2006/relationships/hyperlink" Target="https://www.tboacademy.com/blog/tourism-planning/"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s://www.googleadservices.com/pagead/aclk?sa=L&amp;ai=DChcSEwi8yKmDhMSNAxUum1AGHcu3CJ8YABADGgJkZw&amp;co=1&amp;gclid=Cj0KCQjwxdXBBhDEARIsAAUkP6j78OLOh4Gk2ibW65SG2Q_UOA00jEuACZMVTTHS_hrK2VJgkC33nMoaAns_EALw_wcB&amp;ohost=www.google.com&amp;cid=CAESVuD2OOL9wRwuCQcBj5Eqb4ALv5Aj1SXhQrEe8uOFsCugTAje_XGewkeqnX8P4Iwkw-1AxDxJuPhzuEgEbsMUr_Gtzh1SX9-8MO0yhRBNaq2wyrmgi1hL&amp;category=acrcp_v1_0&amp;sig=AOD64_3qVOTWmAUCIEC86fZwTLraIjy-ig&amp;q&amp;adurl&amp;ved=2ahUKEwigr6GDhMSNAxUXVUEAHSdsG78Q0Qx6BAgZEAE" TargetMode="External"/><Relationship Id="rId1" Type="http://schemas.openxmlformats.org/officeDocument/2006/relationships/slideLayout" Target="../slideLayouts/slideLayout31.xml"/><Relationship Id="rId4" Type="http://schemas.openxmlformats.org/officeDocument/2006/relationships/hyperlink" Target="https://www.leitrim.ie/council/services/planning-building/planning-permission/weekly-planning-lists/weekly-planning-list-week-ending-26-january-2025.pdf"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googleadservices.com/pagead/aclk?sa=L&amp;ai=DChcSEwi8yKmDhMSNAxUum1AGHcu3CJ8YABADGgJkZw&amp;co=1&amp;gclid=Cj0KCQjwxdXBBhDEARIsAAUkP6j78OLOh4Gk2ibW65SG2Q_UOA00jEuACZMVTTHS_hrK2VJgkC33nMoaAns_EALw_wcB&amp;ohost=www.google.com&amp;cid=CAESVuD2OOL9wRwuCQcBj5Eqb4ALv5Aj1SXhQrEe8uOFsCugTAje_XGewkeqnX8P4Iwkw-1AxDxJuPhzuEgEbsMUr_Gtzh1SX9-8MO0yhRBNaq2wyrmgi1hL&amp;category=acrcp_v1_0&amp;sig=AOD64_3qVOTWmAUCIEC86fZwTLraIjy-ig&amp;q&amp;adurl&amp;ved=2ahUKEwigr6GDhMSNAxUXVUEAHSdsG78Q0Qx6BAgZEAE" TargetMode="External"/><Relationship Id="rId2" Type="http://schemas.openxmlformats.org/officeDocument/2006/relationships/hyperlink" Target="https://www.independent.ie/regionals/leitrim/news/luxury-glamping-getaway-in-leitrim-gets-green-light-for-new-therapy-suite-and-an-outdoor-plunge-pool/a1220018802.htm.com" TargetMode="External"/><Relationship Id="rId1" Type="http://schemas.openxmlformats.org/officeDocument/2006/relationships/slideLayout" Target="../slideLayouts/slideLayout31.xml"/><Relationship Id="rId5" Type="http://schemas.openxmlformats.org/officeDocument/2006/relationships/image" Target="../media/image17.jpg"/><Relationship Id="rId4" Type="http://schemas.openxmlformats.org/officeDocument/2006/relationships/hyperlink" Target="https://tpdsolutions.ie/do-you-need-planning-permission-for-a-log-cabin.com"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hyperlink" Target="https://creativecommons.org/licenses/by-sa/4.0/?ref=chooser-v1" TargetMode="External"/><Relationship Id="rId2" Type="http://schemas.openxmlformats.org/officeDocument/2006/relationships/image" Target="../media/image2.png"/><Relationship Id="rId1" Type="http://schemas.openxmlformats.org/officeDocument/2006/relationships/slideLayout" Target="../slideLayouts/slideLayout16.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hyperlink" Target="https://www.drumhiernyhideaway.ie/en/sustainable-policy/" TargetMode="External"/><Relationship Id="rId7" Type="http://schemas.openxmlformats.org/officeDocument/2006/relationships/image" Target="../media/image20.jpeg"/><Relationship Id="rId2" Type="http://schemas.openxmlformats.org/officeDocument/2006/relationships/hyperlink" Target="https://www.drumhiernyhideaway.ie/en/the-hotel/#collapseAbout" TargetMode="External"/><Relationship Id="rId1" Type="http://schemas.openxmlformats.org/officeDocument/2006/relationships/slideLayout" Target="../slideLayouts/slideLayout31.xml"/><Relationship Id="rId6" Type="http://schemas.openxmlformats.org/officeDocument/2006/relationships/hyperlink" Target="https://www.leitrim.ie/council/services/planning-building/planning-permission/weekly-planning-lists/weekly-planning-list-week-ending-26-january-2025.pdf" TargetMode="External"/><Relationship Id="rId5" Type="http://schemas.openxmlformats.org/officeDocument/2006/relationships/hyperlink" Target="https://www.googleadservices.com/pagead/aclk?sa=L&amp;ai=DChcSEwi8yKmDhMSNAxUum1AGHcu3CJ8YABADGgJkZw&amp;co=1&amp;gclid=Cj0KCQjwxdXBBhDEARIsAAUkP6j78OLOh4Gk2ibW65SG2Q_UOA00jEuACZMVTTHS_hrK2VJgkC33nMoaAns_EALw_wcB&amp;ohost=www.google.com&amp;cid=CAESVuD2OOL9wRwuCQcBj5Eqb4ALv5Aj1SXhQrEe8uOFsCugTAje_XGewkeqnX8P4Iwkw-1AxDxJuPhzuEgEbsMUr_Gtzh1SX9-8MO0yhRBNaq2wyrmgi1hL&amp;category=acrcp_v1_0&amp;sig=AOD64_3qVOTWmAUCIEC86fZwTLraIjy-ig&amp;q&amp;adurl&amp;ved=2ahUKEwigr6GDhMSNAxUXVUEAHSdsG78Q0Qx6BAgZEAE" TargetMode="External"/><Relationship Id="rId4" Type="http://schemas.openxmlformats.org/officeDocument/2006/relationships/hyperlink" Target="https://www.drumhiernyhideaway.ie/en/local-artist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hyperlink" Target="https://www.drumhiernyhideaway.ie/en/sustainable-policy/" TargetMode="External"/><Relationship Id="rId2" Type="http://schemas.openxmlformats.org/officeDocument/2006/relationships/hyperlink" Target="https://www.googleadservices.com/pagead/aclk?sa=L&amp;ai=DChcSEwi8yKmDhMSNAxUum1AGHcu3CJ8YABADGgJkZw&amp;co=1&amp;gclid=Cj0KCQjwxdXBBhDEARIsAAUkP6j78OLOh4Gk2ibW65SG2Q_UOA00jEuACZMVTTHS_hrK2VJgkC33nMoaAns_EALw_wcB&amp;ohost=www.google.com&amp;cid=CAESVuD2OOL9wRwuCQcBj5Eqb4ALv5Aj1SXhQrEe8uOFsCugTAje_XGewkeqnX8P4Iwkw-1AxDxJuPhzuEgEbsMUr_Gtzh1SX9-8MO0yhRBNaq2wyrmgi1hL&amp;category=acrcp_v1_0&amp;sig=AOD64_3qVOTWmAUCIEC86fZwTLraIjy-ig&amp;q&amp;adurl&amp;ved=2ahUKEwigr6GDhMSNAxUXVUEAHSdsG78Q0Qx6BAgZEAE" TargetMode="External"/><Relationship Id="rId1" Type="http://schemas.openxmlformats.org/officeDocument/2006/relationships/slideLayout" Target="../slideLayouts/slideLayout31.xml"/><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hyperlink" Target="https://www.google.com/search?q=what+is+a+mission+statement+&amp;sca_esv=2465539c7fa84006&amp;sxsrf=ACQVn09ZGjVT2smCJwnwqa4lL9R8t9RY6g%3A1712771675372&amp;ei=W9IWZqWkFrKkhbIPr7OMkAs&amp;ved=0ahUKEwjlvaram7iFAxUyUkEAHa8ZA7IQ4dUDCBA&amp;uact=5&amp;oq=what+is+a+mission+statement+&amp;gs_lp=Egxnd3Mtd2l6LXNlcnAiHHdoYXQgaXMgYSBtaXNzaW9uIHN0YXRlbWVudCAyBRAAGIAEMgUQABiABDIKEAAYgAQYFBiHAjIKEAAYgAQYFBiHAjIFEAAYgAQyBRAAGIAEMgUQABiABDIFEAAYgAQyBRAAGIAEMgUQABiABEj61AJQ8QRY89ICcAJ4AZABAJgBjQGgAZMOqgEEMTQuNbgBA8gBAPgBAZgCFaAC0Q7CAgoQABhHGNYEGLADwgINEAAYgAQYigUYQxiwA8ICChAAGIAEGIoFGEPCAgoQIxiABBiKBRgnwgIOEAAYgAQYigUYsQMYgwGYAwCIBgGQBgqSBwQxNi41oAfuew&amp;sclient=gws-wiz-serp" TargetMode="External"/><Relationship Id="rId2" Type="http://schemas.openxmlformats.org/officeDocument/2006/relationships/hyperlink" Target="https://www.drumhiernyhideaway.ie/en/the-hotel/" TargetMode="External"/><Relationship Id="rId1" Type="http://schemas.openxmlformats.org/officeDocument/2006/relationships/slideLayout" Target="../slideLayouts/slideLayout31.xml"/><Relationship Id="rId6" Type="http://schemas.openxmlformats.org/officeDocument/2006/relationships/image" Target="../media/image22.png"/><Relationship Id="rId5" Type="http://schemas.openxmlformats.org/officeDocument/2006/relationships/hyperlink" Target="https://www.drumhiernyhideaway.ie/en/sustainable-policy/" TargetMode="External"/><Relationship Id="rId4" Type="http://schemas.openxmlformats.org/officeDocument/2006/relationships/hyperlink" Target="https://www.googleadservices.com/pagead/aclk?sa=L&amp;ai=DChcSEwi8yKmDhMSNAxUum1AGHcu3CJ8YABADGgJkZw&amp;co=1&amp;gclid=Cj0KCQjwxdXBBhDEARIsAAUkP6j78OLOh4Gk2ibW65SG2Q_UOA00jEuACZMVTTHS_hrK2VJgkC33nMoaAns_EALw_wcB&amp;ohost=www.google.com&amp;cid=CAESVuD2OOL9wRwuCQcBj5Eqb4ALv5Aj1SXhQrEe8uOFsCugTAje_XGewkeqnX8P4Iwkw-1AxDxJuPhzuEgEbsMUr_Gtzh1SX9-8MO0yhRBNaq2wyrmgi1hL&amp;category=acrcp_v1_0&amp;sig=AOD64_3qVOTWmAUCIEC86fZwTLraIjy-ig&amp;q&amp;adurl&amp;ved=2ahUKEwigr6GDhMSNAxUXVUEAHSdsG78Q0Qx6BAgZEAE"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Layout" Target="../slideLayouts/slideLayout16.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hyperlink" Target="https://www.neh.gov.ie/service/search/neh-en/116580?query=Climate+Action+Programme" TargetMode="External"/><Relationship Id="rId2" Type="http://schemas.openxmlformats.org/officeDocument/2006/relationships/image" Target="../media/image9.png"/><Relationship Id="rId1" Type="http://schemas.openxmlformats.org/officeDocument/2006/relationships/slideLayout" Target="../slideLayouts/slideLayout17.xml"/><Relationship Id="rId5" Type="http://schemas.openxmlformats.org/officeDocument/2006/relationships/image" Target="../media/image10.jpg"/><Relationship Id="rId4" Type="http://schemas.openxmlformats.org/officeDocument/2006/relationships/hyperlink" Target="https://www.teagasc.ie/news--events/daily/farm-business/setting-up-a-glamping-business.php"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googleadservices.com/pagead/aclk?sa=L&amp;ai=DChcSEwi8yKmDhMSNAxUum1AGHcu3CJ8YABADGgJkZw&amp;co=1&amp;gclid=Cj0KCQjwxdXBBhDEARIsAAUkP6j78OLOh4Gk2ibW65SG2Q_UOA00jEuACZMVTTHS_hrK2VJgkC33nMoaAns_EALw_wcB&amp;ohost=www.google.com&amp;cid=CAESVuD2OOL9wRwuCQcBj5Eqb4ALv5Aj1SXhQrEe8uOFsCugTAje_XGewkeqnX8P4Iwkw-1AxDxJuPhzuEgEbsMUr_Gtzh1SX9-8MO0yhRBNaq2wyrmgi1hL&amp;category=acrcp_v1_0&amp;sig=AOD64_3qVOTWmAUCIEC86fZwTLraIjy-ig&amp;q&amp;adurl&amp;ved=2ahUKEwigr6GDhMSNAxUXVUEAHSdsG78Q0Qx6BAgZEAE" TargetMode="External"/><Relationship Id="rId1" Type="http://schemas.openxmlformats.org/officeDocument/2006/relationships/slideLayout" Target="../slideLayouts/slideLayout31.xml"/><Relationship Id="rId4" Type="http://schemas.openxmlformats.org/officeDocument/2006/relationships/hyperlink" Target="https://www.independent.ie/regionals/leitrim/news/luxury-glamping-getaway-in-leitrim-gets-green-light-for-new-therapy-suite-and-an-outdoor-plunge-pool/a1220018802.html?utm_source=chatgpt.com"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googleadservices.com/pagead/aclk?sa=L&amp;ai=DChcSEwi8yKmDhMSNAxUum1AGHcu3CJ8YABADGgJkZw&amp;co=1&amp;gclid=Cj0KCQjwxdXBBhDEARIsAAUkP6j78OLOh4Gk2ibW65SG2Q_UOA00jEuACZMVTTHS_hrK2VJgkC33nMoaAns_EALw_wcB&amp;ohost=www.google.com&amp;cid=CAESVuD2OOL9wRwuCQcBj5Eqb4ALv5Aj1SXhQrEe8uOFsCugTAje_XGewkeqnX8P4Iwkw-1AxDxJuPhzuEgEbsMUr_Gtzh1SX9-8MO0yhRBNaq2wyrmgi1hL&amp;category=acrcp_v1_0&amp;sig=AOD64_3qVOTWmAUCIEC86fZwTLraIjy-ig&amp;q&amp;adurl&amp;ved=2ahUKEwigr6GDhMSNAxUXVUEAHSdsG78Q0Qx6BAgZEAE" TargetMode="External"/><Relationship Id="rId1" Type="http://schemas.openxmlformats.org/officeDocument/2006/relationships/slideLayout" Target="../slideLayouts/slideLayout31.xml"/><Relationship Id="rId4" Type="http://schemas.openxmlformats.org/officeDocument/2006/relationships/hyperlink" Target="https://www.independent.ie/regionals/leitrim/news/luxury-glamping-getaway-in-leitrim-gets-green-light-for-new-therapy-suite-and-an-outdoor-plunge-pool/a1220018802.html?utm_source=chatgpt.co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www.googleadservices.com/pagead/aclk?sa=L&amp;ai=DChcSEwi8yKmDhMSNAxUum1AGHcu3CJ8YABADGgJkZw&amp;co=1&amp;gclid=Cj0KCQjwxdXBBhDEARIsAAUkP6j78OLOh4Gk2ibW65SG2Q_UOA00jEuACZMVTTHS_hrK2VJgkC33nMoaAns_EALw_wcB&amp;ohost=www.google.com&amp;cid=CAESVuD2OOL9wRwuCQcBj5Eqb4ALv5Aj1SXhQrEe8uOFsCugTAje_XGewkeqnX8P4Iwkw-1AxDxJuPhzuEgEbsMUr_Gtzh1SX9-8MO0yhRBNaq2wyrmgi1hL&amp;category=acrcp_v1_0&amp;sig=AOD64_3qVOTWmAUCIEC86fZwTLraIjy-ig&amp;q&amp;adurl&amp;ved=2ahUKEwigr6GDhMSNAxUXVUEAHSdsG78Q0Qx6BAgZEAE" TargetMode="External"/><Relationship Id="rId1" Type="http://schemas.openxmlformats.org/officeDocument/2006/relationships/slideLayout" Target="../slideLayouts/slideLayout31.xml"/><Relationship Id="rId4" Type="http://schemas.openxmlformats.org/officeDocument/2006/relationships/hyperlink" Target="https://www.eplanning.ie/LeitrimCC/AppFileRefDetails/2360094/0"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www.ruimtelijkeplannen.nl/" TargetMode="External"/><Relationship Id="rId2" Type="http://schemas.openxmlformats.org/officeDocument/2006/relationships/hyperlink" Target="http://www.myplan.ie/" TargetMode="External"/><Relationship Id="rId1" Type="http://schemas.openxmlformats.org/officeDocument/2006/relationships/slideLayout" Target="../slideLayouts/slideLayout33.xml"/><Relationship Id="rId5" Type="http://schemas.openxmlformats.org/officeDocument/2006/relationships/hyperlink" Target="http://www.skipulagsstofnun.is/" TargetMode="External"/><Relationship Id="rId4" Type="http://schemas.openxmlformats.org/officeDocument/2006/relationships/hyperlink" Target="http://www.gov.si/"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hyperlink" Target="https://www.planning.ie/" TargetMode="External"/><Relationship Id="rId7" Type="http://schemas.openxmlformats.org/officeDocument/2006/relationships/image" Target="../media/image13.jpg"/><Relationship Id="rId2" Type="http://schemas.openxmlformats.org/officeDocument/2006/relationships/image" Target="../media/image9.png"/><Relationship Id="rId1" Type="http://schemas.openxmlformats.org/officeDocument/2006/relationships/slideLayout" Target="../slideLayouts/slideLayout17.xml"/><Relationship Id="rId6" Type="http://schemas.openxmlformats.org/officeDocument/2006/relationships/hyperlink" Target="https://www.teagasc.ie/news--events/daily/farm-business/setting-up-a-glamping-business.php" TargetMode="External"/><Relationship Id="rId5" Type="http://schemas.openxmlformats.org/officeDocument/2006/relationships/hyperlink" Target="https://www.neh.gov.ie/service/search/neh-en/116580?query=Climate+Action+Programme" TargetMode="External"/><Relationship Id="rId4" Type="http://schemas.openxmlformats.org/officeDocument/2006/relationships/hyperlink" Target="https://www.failteireland.ie/" TargetMode="External"/></Relationships>
</file>

<file path=ppt/slides/slide1.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24BC2-4613-57E9-2E8F-44E21D93E8D4}"/>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18FE77C1-1B0B-4BBF-3822-78D96BE350C7}"/>
              </a:ext>
            </a:extLst>
          </p:cNvPr>
          <p:cNvSpPr>
            <a:spLocks noGrp="1"/>
          </p:cNvSpPr>
          <p:nvPr>
            <p:ph type="body" sz="quarter" idx="16"/>
          </p:nvPr>
        </p:nvSpPr>
        <p:spPr>
          <a:xfrm>
            <a:off x="400555" y="2320314"/>
            <a:ext cx="5234715" cy="3066422"/>
          </a:xfrm>
        </p:spPr>
        <p:txBody>
          <a:bodyPr>
            <a:normAutofit/>
          </a:bodyPr>
          <a:lstStyle/>
          <a:p>
            <a:r>
              <a:rPr lang="en-IE" sz="3800" b="1" dirty="0"/>
              <a:t>Bosco di Drumhierny, Leitrim, Irlanda</a:t>
            </a:r>
          </a:p>
          <a:p>
            <a:r>
              <a:rPr lang="en-IE" sz="3200" i="1" dirty="0"/>
              <a:t>Pianificazione turistica e "uso turistico commerciale"</a:t>
            </a:r>
          </a:p>
        </p:txBody>
      </p:sp>
      <p:sp>
        <p:nvSpPr>
          <p:cNvPr id="12" name="Text Placeholder 8">
            <a:extLst>
              <a:ext uri="{FF2B5EF4-FFF2-40B4-BE49-F238E27FC236}">
                <a16:creationId xmlns:a16="http://schemas.microsoft.com/office/drawing/2014/main" id="{5E3BD5C2-3326-7D9C-010B-7282ACCED933}"/>
              </a:ext>
            </a:extLst>
          </p:cNvPr>
          <p:cNvSpPr txBox="1">
            <a:spLocks/>
          </p:cNvSpPr>
          <p:nvPr/>
        </p:nvSpPr>
        <p:spPr>
          <a:xfrm>
            <a:off x="400555" y="691626"/>
            <a:ext cx="6447919"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7200" dirty="0">
                <a:solidFill>
                  <a:schemeClr val="bg1"/>
                </a:solidFill>
              </a:rPr>
              <a:t>Caso di studio</a:t>
            </a:r>
          </a:p>
        </p:txBody>
      </p:sp>
      <p:pic>
        <p:nvPicPr>
          <p:cNvPr id="6" name="Picture Placeholder 5" descr="A triangular building with a black roof and a black fence&#10;&#10;AI-generated content may be incorrect.">
            <a:extLst>
              <a:ext uri="{FF2B5EF4-FFF2-40B4-BE49-F238E27FC236}">
                <a16:creationId xmlns:a16="http://schemas.microsoft.com/office/drawing/2014/main" id="{243848F5-0566-6947-6BCA-EDE3B5DEB628}"/>
              </a:ext>
            </a:extLst>
          </p:cNvPr>
          <p:cNvPicPr>
            <a:picLocks noGrp="1" noChangeAspect="1"/>
          </p:cNvPicPr>
          <p:nvPr>
            <p:ph type="pic" sz="quarter" idx="19"/>
          </p:nvPr>
        </p:nvPicPr>
        <p:blipFill>
          <a:blip r:embed="rId2"/>
          <a:srcRect l="2021" r="2021"/>
          <a:stretch>
            <a:fillRect/>
          </a:stretch>
        </p:blipFill>
        <p:spPr/>
      </p:pic>
    </p:spTree>
    <p:extLst>
      <p:ext uri="{BB962C8B-B14F-4D97-AF65-F5344CB8AC3E}">
        <p14:creationId xmlns:p14="http://schemas.microsoft.com/office/powerpoint/2010/main" val="2122844860"/>
      </p:ext>
    </p:extLst>
  </p:cSld>
  <p:clrMapOvr>
    <a:masterClrMapping/>
  </p:clrMapOvr>
</p:sld>
</file>

<file path=ppt/slides/slide10.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757431C-D462-EF9A-DB35-79CA39F2C9F2}"/>
              </a:ext>
            </a:extLst>
          </p:cNvPr>
          <p:cNvPicPr>
            <a:picLocks noChangeAspect="1"/>
          </p:cNvPicPr>
          <p:nvPr/>
        </p:nvPicPr>
        <p:blipFill>
          <a:blip r:embed="rId2"/>
          <a:srcRect b="1693"/>
          <a:stretch>
            <a:fillRect/>
          </a:stretch>
        </p:blipFill>
        <p:spPr>
          <a:xfrm>
            <a:off x="0" y="869310"/>
            <a:ext cx="12192000" cy="5032726"/>
          </a:xfrm>
          <a:prstGeom prst="rect">
            <a:avLst/>
          </a:prstGeom>
        </p:spPr>
      </p:pic>
    </p:spTree>
    <p:extLst>
      <p:ext uri="{BB962C8B-B14F-4D97-AF65-F5344CB8AC3E}">
        <p14:creationId xmlns:p14="http://schemas.microsoft.com/office/powerpoint/2010/main" val="1581086215"/>
      </p:ext>
    </p:extLst>
  </p:cSld>
  <p:clrMapOvr>
    <a:masterClrMapping/>
  </p:clrMapOvr>
</p:sld>
</file>

<file path=ppt/slides/slide11.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6077BB-F738-F783-6BE0-A855BA28214B}"/>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F50E5DC8-CC17-9DCE-E412-762078AC443F}"/>
              </a:ext>
            </a:extLst>
          </p:cNvPr>
          <p:cNvSpPr>
            <a:spLocks noGrp="1"/>
          </p:cNvSpPr>
          <p:nvPr>
            <p:ph type="body" sz="quarter" idx="18"/>
          </p:nvPr>
        </p:nvSpPr>
        <p:spPr>
          <a:xfrm>
            <a:off x="342902" y="736434"/>
            <a:ext cx="6562724" cy="3499183"/>
          </a:xfrm>
        </p:spPr>
        <p:txBody>
          <a:bodyPr/>
          <a:lstStyle/>
          <a:p>
            <a:pPr>
              <a:spcAft>
                <a:spcPts val="600"/>
              </a:spcAft>
            </a:pPr>
            <a:r>
              <a:rPr lang="en-US" b="1" dirty="0"/>
              <a:t>La fase iniziale </a:t>
            </a:r>
            <a:r>
              <a:rPr lang="en-US" b="1" dirty="0"/>
              <a:t>dello sviluppo turistico </a:t>
            </a:r>
            <a:r>
              <a:rPr lang="en-US" b="1" dirty="0" err="1"/>
              <a:t>di Drumhierny </a:t>
            </a:r>
            <a:r>
              <a:rPr lang="en-US" dirty="0"/>
              <a:t>si è concentrata sulla creazione di una destinazione turistica sostenibile. I lodge sono stati costruiti ponendo grande enfasi sulla sostenibilità ambientale, utilizzando materiali di provenienza locale e raggiungendo elevati standard di efficienza energetica. L'integrazione del sito con il paesaggio naturale e la sua vicinanza ad attrazioni come la Shannon Blueway lo hanno posizionato come un rifugio eco-compatibile. </a:t>
            </a:r>
            <a:r>
              <a:rPr lang="en-US" dirty="0">
                <a:solidFill>
                  <a:srgbClr val="0070C0"/>
                </a:solidFill>
                <a:hlinkClick r:id="rId2">
                  <a:extLst>
                    <a:ext uri="{A12FA001-AC4F-418D-AE19-62706E023703}">
                      <ahyp:hlinkClr xmlns:ahyp="http://schemas.microsoft.com/office/drawing/2018/hyperlinkcolor" val="tx"/>
                    </a:ext>
                  </a:extLst>
                </a:hlinkClick>
              </a:rPr>
              <a:t>Benvenuti a Leitrim</a:t>
            </a:r>
            <a:endParaRPr lang="en-US" dirty="0">
              <a:solidFill>
                <a:srgbClr val="0070C0"/>
              </a:solidFill>
            </a:endParaRPr>
          </a:p>
          <a:p>
            <a:r>
              <a:rPr lang="en-US" b="1" dirty="0">
                <a:solidFill>
                  <a:srgbClr val="E96751"/>
                </a:solidFill>
              </a:rPr>
              <a:t>Espansione commerciale: </a:t>
            </a:r>
            <a:r>
              <a:rPr lang="en-US" dirty="0" err="1"/>
              <a:t>riconoscendo </a:t>
            </a:r>
            <a:r>
              <a:rPr lang="en-US" dirty="0"/>
              <a:t>il potenziale di crescita, Drumhierny ha cercato di migliorare la propria offerta incorporando ulteriori strutture commerciali</a:t>
            </a:r>
            <a:r>
              <a:rPr lang="en-US" b="1" dirty="0"/>
              <a:t>. Nel gennaio 2025 </a:t>
            </a:r>
            <a:r>
              <a:rPr lang="en-US" dirty="0"/>
              <a:t>è stata presentata al Consiglio della contea di Leitrim una domanda di pianificazione che proponeva importanti miglioramenti (vedi slide successiva). </a:t>
            </a:r>
            <a:endParaRPr lang="en-US" dirty="0">
              <a:solidFill>
                <a:srgbClr val="494949"/>
              </a:solidFill>
            </a:endParaRPr>
          </a:p>
        </p:txBody>
      </p:sp>
      <p:sp>
        <p:nvSpPr>
          <p:cNvPr id="12" name="Text Placeholder 11">
            <a:extLst>
              <a:ext uri="{FF2B5EF4-FFF2-40B4-BE49-F238E27FC236}">
                <a16:creationId xmlns:a16="http://schemas.microsoft.com/office/drawing/2014/main" id="{6F05A68E-4EC3-4F62-648B-77097F8DD725}"/>
              </a:ext>
            </a:extLst>
          </p:cNvPr>
          <p:cNvSpPr>
            <a:spLocks noGrp="1"/>
          </p:cNvSpPr>
          <p:nvPr>
            <p:ph type="body" sz="quarter" idx="19"/>
          </p:nvPr>
        </p:nvSpPr>
        <p:spPr>
          <a:xfrm>
            <a:off x="296824" y="170692"/>
            <a:ext cx="11060443" cy="803654"/>
          </a:xfrm>
        </p:spPr>
        <p:txBody>
          <a:bodyPr/>
          <a:lstStyle/>
          <a:p>
            <a:r>
              <a:rPr lang="en-IE" sz="3200" dirty="0">
                <a:solidFill>
                  <a:srgbClr val="459597"/>
                </a:solidFill>
              </a:rPr>
              <a:t>FASE 2: </a:t>
            </a:r>
            <a:r>
              <a:rPr lang="en-IE" sz="3200" dirty="0"/>
              <a:t>Espansione commerciale 2025</a:t>
            </a:r>
          </a:p>
        </p:txBody>
      </p:sp>
      <p:sp>
        <p:nvSpPr>
          <p:cNvPr id="13" name="object 3">
            <a:extLst>
              <a:ext uri="{FF2B5EF4-FFF2-40B4-BE49-F238E27FC236}">
                <a16:creationId xmlns:a16="http://schemas.microsoft.com/office/drawing/2014/main" id="{2D6FF1E0-7778-A428-CBFB-3FE23311DA13}"/>
              </a:ext>
            </a:extLst>
          </p:cNvPr>
          <p:cNvSpPr/>
          <p:nvPr/>
        </p:nvSpPr>
        <p:spPr>
          <a:xfrm>
            <a:off x="7572170" y="5117874"/>
            <a:ext cx="3913478"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14" name="Text Placeholder 23">
            <a:extLst>
              <a:ext uri="{FF2B5EF4-FFF2-40B4-BE49-F238E27FC236}">
                <a16:creationId xmlns:a16="http://schemas.microsoft.com/office/drawing/2014/main" id="{2177C3E8-B506-4E80-ADFF-D9AF3BFCFB48}"/>
              </a:ext>
            </a:extLst>
          </p:cNvPr>
          <p:cNvSpPr txBox="1">
            <a:spLocks/>
          </p:cNvSpPr>
          <p:nvPr/>
        </p:nvSpPr>
        <p:spPr>
          <a:xfrm>
            <a:off x="7578179" y="5117875"/>
            <a:ext cx="4051845"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rPr>
              <a:t>Sito web </a:t>
            </a:r>
            <a:r>
              <a:rPr lang="en-US" sz="1600" dirty="0">
                <a:hlinkClick r:id="rId3">
                  <a:extLst>
                    <a:ext uri="{A12FA001-AC4F-418D-AE19-62706E023703}">
                      <ahyp:hlinkClr xmlns:ahyp="http://schemas.microsoft.com/office/drawing/2018/hyperlinkcolor" val="tx"/>
                    </a:ext>
                  </a:extLst>
                </a:hlinkClick>
              </a:rPr>
              <a:t>Drumhierny Woodland Hideaway </a:t>
            </a:r>
            <a:endParaRPr lang="en-US" sz="1600" dirty="0">
              <a:latin typeface="+mn-lt"/>
            </a:endParaRPr>
          </a:p>
        </p:txBody>
      </p:sp>
      <p:sp>
        <p:nvSpPr>
          <p:cNvPr id="4" name="Slide Number Placeholder 5">
            <a:extLst>
              <a:ext uri="{FF2B5EF4-FFF2-40B4-BE49-F238E27FC236}">
                <a16:creationId xmlns:a16="http://schemas.microsoft.com/office/drawing/2014/main" id="{DFEEB37D-04EC-C33E-93A3-C713083AD7D8}"/>
              </a:ext>
            </a:extLst>
          </p:cNvPr>
          <p:cNvSpPr txBox="1">
            <a:spLocks/>
          </p:cNvSpPr>
          <p:nvPr/>
        </p:nvSpPr>
        <p:spPr>
          <a:xfrm>
            <a:off x="13747114" y="64321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11</a:t>
            </a:fld>
            <a:endParaRPr lang="fr-CA" dirty="0"/>
          </a:p>
        </p:txBody>
      </p:sp>
      <p:sp>
        <p:nvSpPr>
          <p:cNvPr id="5" name="TextBox 4">
            <a:extLst>
              <a:ext uri="{FF2B5EF4-FFF2-40B4-BE49-F238E27FC236}">
                <a16:creationId xmlns:a16="http://schemas.microsoft.com/office/drawing/2014/main" id="{0DB849CE-9BDC-3C30-FEE5-1866BB94A6D2}"/>
              </a:ext>
            </a:extLst>
          </p:cNvPr>
          <p:cNvSpPr txBox="1"/>
          <p:nvPr/>
        </p:nvSpPr>
        <p:spPr>
          <a:xfrm>
            <a:off x="3106881" y="5690864"/>
            <a:ext cx="10307103" cy="1203791"/>
          </a:xfrm>
          <a:prstGeom prst="rect">
            <a:avLst/>
          </a:prstGeom>
          <a:noFill/>
        </p:spPr>
        <p:txBody>
          <a:bodyPr wrap="square">
            <a:spAutoFit/>
          </a:bodyPr>
          <a:lstStyle/>
          <a:p>
            <a:pPr algn="l">
              <a:lnSpc>
                <a:spcPts val="2250"/>
              </a:lnSpc>
            </a:pPr>
            <a:r>
              <a:rPr lang="en-US" sz="1600" b="1" i="1" dirty="0">
                <a:solidFill>
                  <a:srgbClr val="414141"/>
                </a:solidFill>
                <a:effectLst/>
              </a:rPr>
              <a:t>Letture consigliate</a:t>
            </a:r>
            <a:endParaRPr lang="en-US" sz="1600" b="1" i="1" dirty="0">
              <a:solidFill>
                <a:srgbClr val="414141"/>
              </a:solidFill>
              <a:effectLst/>
              <a:hlinkClick r:id="rId4">
                <a:extLst>
                  <a:ext uri="{A12FA001-AC4F-418D-AE19-62706E023703}">
                    <ahyp:hlinkClr xmlns:ahyp="http://schemas.microsoft.com/office/drawing/2018/hyperlinkcolor" val="tx"/>
                  </a:ext>
                </a:extLst>
              </a:hlinkClick>
            </a:endParaRPr>
          </a:p>
          <a:p>
            <a:pPr marL="285750" indent="-285750" algn="l">
              <a:lnSpc>
                <a:spcPts val="2250"/>
              </a:lnSpc>
              <a:buFont typeface="Arial" panose="020B0604020202020204" pitchFamily="34" charset="0"/>
              <a:buChar char="•"/>
            </a:pPr>
            <a:r>
              <a:rPr lang="en-US" sz="1600" i="0" dirty="0">
                <a:solidFill>
                  <a:srgbClr val="00B0F0"/>
                </a:solidFill>
                <a:effectLst/>
                <a:hlinkClick r:id="rId5">
                  <a:extLst>
                    <a:ext uri="{A12FA001-AC4F-418D-AE19-62706E023703}">
                      <ahyp:hlinkClr xmlns:ahyp="http://schemas.microsoft.com/office/drawing/2018/hyperlinkcolor" val="tx"/>
                    </a:ext>
                  </a:extLst>
                </a:hlinkClick>
              </a:rPr>
              <a:t>Framespace Reinventare il settore edile</a:t>
            </a:r>
            <a:endParaRPr lang="en-US" sz="1600" i="0" dirty="0">
              <a:solidFill>
                <a:srgbClr val="00B0F0"/>
              </a:solidFill>
              <a:effectLst/>
            </a:endParaRPr>
          </a:p>
          <a:p>
            <a:pPr marL="285750" indent="-285750" fontAlgn="base">
              <a:buFont typeface="Arial" panose="020B0604020202020204" pitchFamily="34" charset="0"/>
              <a:buChar char="•"/>
            </a:pPr>
            <a:r>
              <a:rPr lang="en-US" sz="1600" dirty="0">
                <a:solidFill>
                  <a:srgbClr val="00B0F0"/>
                </a:solidFill>
                <a:hlinkClick r:id="rId6">
                  <a:extLst>
                    <a:ext uri="{A12FA001-AC4F-418D-AE19-62706E023703}">
                      <ahyp:hlinkClr xmlns:ahyp="http://schemas.microsoft.com/office/drawing/2018/hyperlinkcolor" val="tx"/>
                    </a:ext>
                  </a:extLst>
                </a:hlinkClick>
              </a:rPr>
              <a:t>Leitrim Observer: Il famoso rifugio di Leitrim punta all'espansione con nuove strutture</a:t>
            </a:r>
            <a:endParaRPr lang="en-US" sz="1600" dirty="0">
              <a:solidFill>
                <a:srgbClr val="00B0F0"/>
              </a:solidFill>
            </a:endParaRPr>
          </a:p>
          <a:p>
            <a:pPr marL="285750" indent="-285750" algn="l">
              <a:lnSpc>
                <a:spcPts val="2250"/>
              </a:lnSpc>
              <a:buFont typeface="Arial" panose="020B0604020202020204" pitchFamily="34" charset="0"/>
              <a:buChar char="•"/>
            </a:pPr>
            <a:endParaRPr lang="en-US" sz="1600" i="0" dirty="0">
              <a:solidFill>
                <a:srgbClr val="414141"/>
              </a:solidFill>
              <a:effectLst/>
            </a:endParaRPr>
          </a:p>
        </p:txBody>
      </p:sp>
      <p:pic>
        <p:nvPicPr>
          <p:cNvPr id="6" name="Picture 5">
            <a:extLst>
              <a:ext uri="{FF2B5EF4-FFF2-40B4-BE49-F238E27FC236}">
                <a16:creationId xmlns:a16="http://schemas.microsoft.com/office/drawing/2014/main" id="{9BA5559D-2801-88E7-4F4D-773F93181374}"/>
              </a:ext>
            </a:extLst>
          </p:cNvPr>
          <p:cNvPicPr>
            <a:picLocks noChangeAspect="1"/>
          </p:cNvPicPr>
          <p:nvPr/>
        </p:nvPicPr>
        <p:blipFill>
          <a:blip r:embed="rId7"/>
          <a:stretch>
            <a:fillRect/>
          </a:stretch>
        </p:blipFill>
        <p:spPr>
          <a:xfrm>
            <a:off x="2256292" y="5815305"/>
            <a:ext cx="850589" cy="846711"/>
          </a:xfrm>
          <a:prstGeom prst="rect">
            <a:avLst/>
          </a:prstGeom>
        </p:spPr>
      </p:pic>
      <p:pic>
        <p:nvPicPr>
          <p:cNvPr id="7170" name="Picture 2">
            <a:extLst>
              <a:ext uri="{FF2B5EF4-FFF2-40B4-BE49-F238E27FC236}">
                <a16:creationId xmlns:a16="http://schemas.microsoft.com/office/drawing/2014/main" id="{84A19002-F253-94CB-5E49-3DEA49D62B6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67600" y="1740125"/>
            <a:ext cx="3913478" cy="26532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1626764"/>
      </p:ext>
    </p:extLst>
  </p:cSld>
  <p:clrMapOvr>
    <a:masterClrMapping/>
  </p:clrMapOvr>
</p:sld>
</file>

<file path=ppt/slides/slide12.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5EE3D8-9E8D-3DC5-8B76-30C3D4B7F265}"/>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31827DD6-14D0-E11B-0539-50EC4D851742}"/>
              </a:ext>
            </a:extLst>
          </p:cNvPr>
          <p:cNvSpPr>
            <a:spLocks noGrp="1"/>
          </p:cNvSpPr>
          <p:nvPr>
            <p:ph type="body" sz="quarter" idx="18"/>
          </p:nvPr>
        </p:nvSpPr>
        <p:spPr>
          <a:xfrm>
            <a:off x="342902" y="736434"/>
            <a:ext cx="6705598" cy="3499183"/>
          </a:xfrm>
        </p:spPr>
        <p:txBody>
          <a:bodyPr/>
          <a:lstStyle/>
          <a:p>
            <a:r>
              <a:rPr lang="en-US" sz="2100" dirty="0"/>
              <a:t>La domanda di espansione commerciale comprendeva interventi volti a diversificare l'offerta del sito, attirare una clientela più ampia e migliorare l'esperienza complessiva degli ospiti.</a:t>
            </a:r>
          </a:p>
          <a:p>
            <a:endParaRPr lang="en-US" sz="2100" b="1" dirty="0"/>
          </a:p>
          <a:p>
            <a:pPr marL="342900" indent="-342900">
              <a:buFont typeface="Wingdings" panose="05000000000000000000" pitchFamily="2" charset="2"/>
              <a:buChar char="v"/>
            </a:pPr>
            <a:r>
              <a:rPr lang="en-US" sz="2100" dirty="0"/>
              <a:t>Conversione del Drumhierny Lodge in un </a:t>
            </a:r>
            <a:r>
              <a:rPr lang="en-US" sz="2100" b="1" dirty="0"/>
              <a:t>bar e ristorante, </a:t>
            </a:r>
            <a:r>
              <a:rPr lang="en-US" sz="2100" dirty="0"/>
              <a:t>con un </a:t>
            </a:r>
            <a:r>
              <a:rPr lang="en-US" sz="2100" dirty="0"/>
              <a:t>ampliamento </a:t>
            </a:r>
            <a:r>
              <a:rPr lang="en-US" sz="2100" dirty="0" err="1"/>
              <a:t>di due piani </a:t>
            </a:r>
            <a:r>
              <a:rPr lang="en-US" sz="2100" dirty="0"/>
              <a:t>che ospita una cucina e una sala ricevimenti.</a:t>
            </a:r>
          </a:p>
          <a:p>
            <a:pPr marL="342900" indent="-342900">
              <a:buFont typeface="Wingdings" panose="05000000000000000000" pitchFamily="2" charset="2"/>
              <a:buChar char="v"/>
            </a:pPr>
            <a:r>
              <a:rPr lang="en-US" sz="2100" dirty="0"/>
              <a:t>Aggiunta di </a:t>
            </a:r>
            <a:r>
              <a:rPr lang="en-US" sz="2100" b="1" dirty="0"/>
              <a:t>un'orangerie in vetro </a:t>
            </a:r>
            <a:r>
              <a:rPr lang="en-US" sz="2100" b="1" dirty="0" err="1"/>
              <a:t>a un piano </a:t>
            </a:r>
            <a:r>
              <a:rPr lang="en-US" sz="2100" dirty="0"/>
              <a:t>con terrazza sul tetto.</a:t>
            </a:r>
          </a:p>
          <a:p>
            <a:pPr marL="342900" indent="-342900">
              <a:buFont typeface="Wingdings" panose="05000000000000000000" pitchFamily="2" charset="2"/>
              <a:buChar char="v"/>
            </a:pPr>
            <a:r>
              <a:rPr lang="en-US" sz="2100" dirty="0"/>
              <a:t>Restauro e riconversione degli </a:t>
            </a:r>
            <a:r>
              <a:rPr lang="en-US" sz="2100" dirty="0"/>
              <a:t>edifici</a:t>
            </a:r>
            <a:r>
              <a:rPr lang="en-US" sz="2100" b="1" dirty="0"/>
              <a:t> esistenti della rimessa delle carrozze </a:t>
            </a:r>
            <a:r>
              <a:rPr lang="en-US" sz="2100" dirty="0"/>
              <a:t>in </a:t>
            </a:r>
            <a:r>
              <a:rPr lang="en-US" sz="2100" b="1" dirty="0"/>
              <a:t>area reception, caffetteria, strutture per il personale e uffici.</a:t>
            </a:r>
          </a:p>
          <a:p>
            <a:pPr marL="342900" indent="-342900">
              <a:buFont typeface="Wingdings" panose="05000000000000000000" pitchFamily="2" charset="2"/>
              <a:buChar char="v"/>
            </a:pPr>
            <a:r>
              <a:rPr lang="en-US" sz="2100" b="1" dirty="0"/>
              <a:t>Ricostruzione degli edifici annessi </a:t>
            </a:r>
            <a:r>
              <a:rPr lang="en-US" sz="2100" dirty="0"/>
              <a:t>per collegare la rimessa delle carrozze con il Drumhierny Lodge, fornendo </a:t>
            </a:r>
            <a:r>
              <a:rPr lang="en-US" sz="2100" b="1" dirty="0"/>
              <a:t>servizi igienici e </a:t>
            </a:r>
            <a:r>
              <a:rPr lang="en-US" sz="2100" dirty="0"/>
              <a:t>magazzini.</a:t>
            </a:r>
          </a:p>
          <a:p>
            <a:pPr marL="342900" indent="-342900">
              <a:buFont typeface="Wingdings" panose="05000000000000000000" pitchFamily="2" charset="2"/>
              <a:buChar char="v"/>
            </a:pPr>
            <a:r>
              <a:rPr lang="en-US" sz="2100" dirty="0"/>
              <a:t>Costruzione di una </a:t>
            </a:r>
            <a:r>
              <a:rPr lang="en-US" sz="2100" b="1" dirty="0"/>
              <a:t>hall in vetro e di un collegamento al primo piano </a:t>
            </a:r>
            <a:r>
              <a:rPr lang="en-US" sz="2100" dirty="0"/>
              <a:t>con i terreni settentrionali. </a:t>
            </a:r>
            <a:endParaRPr lang="en-US" sz="2100" dirty="0">
              <a:solidFill>
                <a:srgbClr val="494949"/>
              </a:solidFill>
            </a:endParaRPr>
          </a:p>
        </p:txBody>
      </p:sp>
      <p:sp>
        <p:nvSpPr>
          <p:cNvPr id="12" name="Text Placeholder 11">
            <a:extLst>
              <a:ext uri="{FF2B5EF4-FFF2-40B4-BE49-F238E27FC236}">
                <a16:creationId xmlns:a16="http://schemas.microsoft.com/office/drawing/2014/main" id="{940C928E-D7FE-E528-980A-0D702200369A}"/>
              </a:ext>
            </a:extLst>
          </p:cNvPr>
          <p:cNvSpPr>
            <a:spLocks noGrp="1"/>
          </p:cNvSpPr>
          <p:nvPr>
            <p:ph type="body" sz="quarter" idx="19"/>
          </p:nvPr>
        </p:nvSpPr>
        <p:spPr>
          <a:xfrm>
            <a:off x="296824" y="170692"/>
            <a:ext cx="11060443" cy="803654"/>
          </a:xfrm>
        </p:spPr>
        <p:txBody>
          <a:bodyPr/>
          <a:lstStyle/>
          <a:p>
            <a:r>
              <a:rPr lang="en-IE" dirty="0"/>
              <a:t>Caso di studio: </a:t>
            </a:r>
            <a:r>
              <a:rPr lang="en-IE" sz="2600" b="0" dirty="0"/>
              <a:t>Richiesta di espansione commerciale</a:t>
            </a:r>
            <a:r>
              <a:rPr lang="en-IE" dirty="0"/>
              <a:t> di Drumhierny</a:t>
            </a:r>
          </a:p>
        </p:txBody>
      </p:sp>
      <p:sp>
        <p:nvSpPr>
          <p:cNvPr id="13" name="object 3">
            <a:extLst>
              <a:ext uri="{FF2B5EF4-FFF2-40B4-BE49-F238E27FC236}">
                <a16:creationId xmlns:a16="http://schemas.microsoft.com/office/drawing/2014/main" id="{CACE2B35-ECDE-D395-6274-87D2AEC1AEBA}"/>
              </a:ext>
            </a:extLst>
          </p:cNvPr>
          <p:cNvSpPr/>
          <p:nvPr/>
        </p:nvSpPr>
        <p:spPr>
          <a:xfrm>
            <a:off x="7572170" y="5117874"/>
            <a:ext cx="3913478"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14" name="Text Placeholder 23">
            <a:extLst>
              <a:ext uri="{FF2B5EF4-FFF2-40B4-BE49-F238E27FC236}">
                <a16:creationId xmlns:a16="http://schemas.microsoft.com/office/drawing/2014/main" id="{4DB217D9-CB92-E778-45AD-E852F61EF916}"/>
              </a:ext>
            </a:extLst>
          </p:cNvPr>
          <p:cNvSpPr txBox="1">
            <a:spLocks/>
          </p:cNvSpPr>
          <p:nvPr/>
        </p:nvSpPr>
        <p:spPr>
          <a:xfrm>
            <a:off x="7578179" y="5117875"/>
            <a:ext cx="4051845"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rPr>
              <a:t>Sito web </a:t>
            </a:r>
            <a:r>
              <a:rPr lang="en-US" sz="1600" dirty="0">
                <a:hlinkClick r:id="rId2">
                  <a:extLst>
                    <a:ext uri="{A12FA001-AC4F-418D-AE19-62706E023703}">
                      <ahyp:hlinkClr xmlns:ahyp="http://schemas.microsoft.com/office/drawing/2018/hyperlinkcolor" val="tx"/>
                    </a:ext>
                  </a:extLst>
                </a:hlinkClick>
              </a:rPr>
              <a:t>Drumhierny Woodland Hideaway </a:t>
            </a:r>
            <a:endParaRPr lang="en-US" sz="1600" dirty="0">
              <a:latin typeface="+mn-lt"/>
            </a:endParaRPr>
          </a:p>
        </p:txBody>
      </p:sp>
      <p:pic>
        <p:nvPicPr>
          <p:cNvPr id="6146" name="Picture 2">
            <a:extLst>
              <a:ext uri="{FF2B5EF4-FFF2-40B4-BE49-F238E27FC236}">
                <a16:creationId xmlns:a16="http://schemas.microsoft.com/office/drawing/2014/main" id="{BF75E7BB-7695-E957-4201-8501FB469E0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807" t="5655" r="5513" b="6620"/>
          <a:stretch>
            <a:fillRect/>
          </a:stretch>
        </p:blipFill>
        <p:spPr bwMode="auto">
          <a:xfrm>
            <a:off x="7496174" y="1841197"/>
            <a:ext cx="3861093" cy="240982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73EF7547-4969-EBCF-8D9E-CE7BB40FB7D2}"/>
              </a:ext>
            </a:extLst>
          </p:cNvPr>
          <p:cNvSpPr txBox="1"/>
          <p:nvPr/>
        </p:nvSpPr>
        <p:spPr>
          <a:xfrm>
            <a:off x="7318101" y="5820460"/>
            <a:ext cx="4378599" cy="369332"/>
          </a:xfrm>
          <a:prstGeom prst="rect">
            <a:avLst/>
          </a:prstGeom>
          <a:noFill/>
        </p:spPr>
        <p:txBody>
          <a:bodyPr wrap="square">
            <a:spAutoFit/>
          </a:bodyPr>
          <a:lstStyle/>
          <a:p>
            <a:r>
              <a:rPr lang="en-US" dirty="0">
                <a:solidFill>
                  <a:srgbClr val="00B0F0"/>
                </a:solidFill>
                <a:hlinkClick r:id="rId4">
                  <a:extLst>
                    <a:ext uri="{A12FA001-AC4F-418D-AE19-62706E023703}">
                      <ahyp:hlinkClr xmlns:ahyp="http://schemas.microsoft.com/office/drawing/2018/hyperlinkcolor" val="tx"/>
                    </a:ext>
                  </a:extLst>
                </a:hlinkClick>
              </a:rPr>
              <a:t>Permesso di costruzione Drumhierny 26/01/2025</a:t>
            </a:r>
            <a:endParaRPr lang="en-IE" dirty="0">
              <a:solidFill>
                <a:srgbClr val="00B0F0"/>
              </a:solidFill>
            </a:endParaRPr>
          </a:p>
        </p:txBody>
      </p:sp>
    </p:spTree>
    <p:extLst>
      <p:ext uri="{BB962C8B-B14F-4D97-AF65-F5344CB8AC3E}">
        <p14:creationId xmlns:p14="http://schemas.microsoft.com/office/powerpoint/2010/main" val="3625146577"/>
      </p:ext>
    </p:extLst>
  </p:cSld>
  <p:clrMapOvr>
    <a:masterClrMapping/>
  </p:clrMapOvr>
</p:sld>
</file>

<file path=ppt/slides/slide13.xml><?xml version="1.0" encoding="utf-8"?>
<p:sld xmlns:a16="http://schemas.microsoft.com/office/drawing/2014/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C9B255-2975-D8B7-CA68-190B3DEABA73}"/>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6EB25A01-97DA-D4E4-B358-6ABAB776062C}"/>
              </a:ext>
            </a:extLst>
          </p:cNvPr>
          <p:cNvSpPr>
            <a:spLocks noGrp="1"/>
          </p:cNvSpPr>
          <p:nvPr>
            <p:ph type="body" sz="quarter" idx="18"/>
          </p:nvPr>
        </p:nvSpPr>
        <p:spPr>
          <a:xfrm>
            <a:off x="342901" y="222084"/>
            <a:ext cx="6877049" cy="3499183"/>
          </a:xfrm>
        </p:spPr>
        <p:txBody>
          <a:bodyPr/>
          <a:lstStyle/>
          <a:p>
            <a:pPr marL="342900" indent="-342900">
              <a:spcAft>
                <a:spcPts val="1200"/>
              </a:spcAft>
              <a:buFont typeface="Wingdings" panose="05000000000000000000" pitchFamily="2" charset="2"/>
              <a:buChar char="v"/>
            </a:pPr>
            <a:endParaRPr lang="en-US" dirty="0">
              <a:solidFill>
                <a:srgbClr val="494949"/>
              </a:solidFill>
            </a:endParaRPr>
          </a:p>
          <a:p>
            <a:pPr>
              <a:spcAft>
                <a:spcPts val="1200"/>
              </a:spcAft>
            </a:pPr>
            <a:r>
              <a:rPr lang="en-US" sz="2800" b="1" dirty="0">
                <a:solidFill>
                  <a:srgbClr val="EC7C69"/>
                </a:solidFill>
              </a:rPr>
              <a:t>Domanda di concessione edilizia 2025</a:t>
            </a:r>
          </a:p>
          <a:p>
            <a:pPr>
              <a:spcAft>
                <a:spcPts val="1200"/>
              </a:spcAft>
            </a:pPr>
            <a:endParaRPr lang="en-US" sz="1000" b="1" dirty="0">
              <a:solidFill>
                <a:srgbClr val="EC7C69"/>
              </a:solidFill>
            </a:endParaRPr>
          </a:p>
          <a:p>
            <a:pPr>
              <a:spcAft>
                <a:spcPts val="1200"/>
              </a:spcAft>
            </a:pPr>
            <a:r>
              <a:rPr lang="en-US" dirty="0"/>
              <a:t>Il Consiglio della contea di Leitrim ha approvato un importante ampliamento a Drumhierny, che comprende una nuova </a:t>
            </a:r>
            <a:r>
              <a:rPr lang="en-US" dirty="0">
                <a:solidFill>
                  <a:srgbClr val="EC7C69"/>
                </a:solidFill>
              </a:rPr>
              <a:t>suite terapeutica, una piscina all'aperto, il mantenimento degli edifici benessere esistenti </a:t>
            </a:r>
            <a:r>
              <a:rPr lang="en-US" dirty="0"/>
              <a:t>(vasche idromassaggio, bagni alle alghe, sauna), la conversione di un </a:t>
            </a:r>
            <a:r>
              <a:rPr lang="en-US" dirty="0">
                <a:solidFill>
                  <a:srgbClr val="EC7C69"/>
                </a:solidFill>
              </a:rPr>
              <a:t>fienile in uno spazio per eventi, una caffetteria, un parcheggio, una reception </a:t>
            </a:r>
            <a:r>
              <a:rPr lang="en-US" dirty="0"/>
              <a:t>e modifiche alle </a:t>
            </a:r>
            <a:r>
              <a:rPr lang="en-US" dirty="0">
                <a:solidFill>
                  <a:srgbClr val="EC7C69"/>
                </a:solidFill>
              </a:rPr>
              <a:t>pareti d'ingresso</a:t>
            </a:r>
            <a:r>
              <a:rPr lang="en-US" dirty="0"/>
              <a:t>, </a:t>
            </a:r>
            <a:r>
              <a:rPr lang="en-US" dirty="0">
                <a:solidFill>
                  <a:srgbClr val="EC7C69"/>
                </a:solidFill>
                <a:hlinkClick r:id="rId2">
                  <a:extLst>
                    <a:ext uri="{A12FA001-AC4F-418D-AE19-62706E023703}">
                      <ahyp:hlinkClr xmlns:ahyp="http://schemas.microsoft.com/office/drawing/2018/hyperlinkcolor" val="tx"/>
                    </a:ext>
                  </a:extLst>
                </a:hlinkClick>
              </a:rPr>
              <a:t>soggette a 10 condizioni</a:t>
            </a:r>
            <a:r>
              <a:rPr lang="en-US" dirty="0"/>
              <a:t>. </a:t>
            </a:r>
          </a:p>
          <a:p>
            <a:pPr>
              <a:spcAft>
                <a:spcPts val="1200"/>
              </a:spcAft>
            </a:pPr>
            <a:r>
              <a:rPr lang="en-US" dirty="0"/>
              <a:t>Il sito vanta ora una serie di </a:t>
            </a:r>
            <a:r>
              <a:rPr lang="en-US" dirty="0">
                <a:solidFill>
                  <a:srgbClr val="EC7C69"/>
                </a:solidFill>
              </a:rPr>
              <a:t>strutture per il benessere</a:t>
            </a:r>
            <a:r>
              <a:rPr lang="en-US" b="1" dirty="0"/>
              <a:t>, </a:t>
            </a:r>
            <a:r>
              <a:rPr lang="en-US" dirty="0"/>
              <a:t>tra cui una </a:t>
            </a:r>
            <a:r>
              <a:rPr lang="en-US" dirty="0">
                <a:solidFill>
                  <a:srgbClr val="EC7C69"/>
                </a:solidFill>
              </a:rPr>
              <a:t>piscina </a:t>
            </a:r>
            <a:r>
              <a:rPr lang="en-US" dirty="0"/>
              <a:t>coperta </a:t>
            </a:r>
            <a:r>
              <a:rPr lang="en-US" dirty="0" err="1">
                <a:solidFill>
                  <a:srgbClr val="EC7C69"/>
                </a:solidFill>
              </a:rPr>
              <a:t>di</a:t>
            </a:r>
            <a:r>
              <a:rPr lang="en-US" dirty="0">
                <a:solidFill>
                  <a:srgbClr val="EC7C69"/>
                </a:solidFill>
              </a:rPr>
              <a:t> 14 </a:t>
            </a:r>
            <a:r>
              <a:rPr lang="en-US" dirty="0" err="1">
                <a:solidFill>
                  <a:srgbClr val="EC7C69"/>
                </a:solidFill>
              </a:rPr>
              <a:t>metri</a:t>
            </a:r>
            <a:r>
              <a:rPr lang="en-US" dirty="0"/>
              <a:t>, </a:t>
            </a:r>
            <a:r>
              <a:rPr lang="en-US" dirty="0">
                <a:solidFill>
                  <a:srgbClr val="EC7C69"/>
                </a:solidFill>
              </a:rPr>
              <a:t>vasche idromassaggio all'aperto</a:t>
            </a:r>
            <a:r>
              <a:rPr lang="en-US" dirty="0"/>
              <a:t>, una </a:t>
            </a:r>
            <a:r>
              <a:rPr lang="en-US" dirty="0">
                <a:solidFill>
                  <a:srgbClr val="EC7C69"/>
                </a:solidFill>
              </a:rPr>
              <a:t>sauna, sedie a sdraio e piscine termali </a:t>
            </a:r>
            <a:r>
              <a:rPr lang="en-US" dirty="0"/>
              <a:t>situate nel giardino recintato originale della tenuta e protette da mura storiche e grandi querce. </a:t>
            </a:r>
          </a:p>
          <a:p>
            <a:pPr>
              <a:spcAft>
                <a:spcPts val="1200"/>
              </a:spcAft>
            </a:pPr>
            <a:endParaRPr lang="en-US" dirty="0"/>
          </a:p>
          <a:p>
            <a:pPr marL="342900" indent="-342900">
              <a:spcAft>
                <a:spcPts val="1200"/>
              </a:spcAft>
              <a:buFont typeface="Wingdings" panose="05000000000000000000" pitchFamily="2" charset="2"/>
              <a:buChar char="v"/>
            </a:pPr>
            <a:endParaRPr lang="en-US" dirty="0">
              <a:solidFill>
                <a:srgbClr val="494949"/>
              </a:solidFill>
            </a:endParaRPr>
          </a:p>
        </p:txBody>
      </p:sp>
      <p:sp>
        <p:nvSpPr>
          <p:cNvPr id="13" name="object 3">
            <a:extLst>
              <a:ext uri="{FF2B5EF4-FFF2-40B4-BE49-F238E27FC236}">
                <a16:creationId xmlns:a16="http://schemas.microsoft.com/office/drawing/2014/main" id="{5AAD2AE2-C41E-0394-1AB4-5CBED88F2ABA}"/>
              </a:ext>
            </a:extLst>
          </p:cNvPr>
          <p:cNvSpPr/>
          <p:nvPr/>
        </p:nvSpPr>
        <p:spPr>
          <a:xfrm>
            <a:off x="7572170" y="5117874"/>
            <a:ext cx="3913478"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14" name="Text Placeholder 23">
            <a:extLst>
              <a:ext uri="{FF2B5EF4-FFF2-40B4-BE49-F238E27FC236}">
                <a16:creationId xmlns:a16="http://schemas.microsoft.com/office/drawing/2014/main" id="{A9CBE796-5A19-75FC-081F-D004C4DF8908}"/>
              </a:ext>
            </a:extLst>
          </p:cNvPr>
          <p:cNvSpPr txBox="1">
            <a:spLocks/>
          </p:cNvSpPr>
          <p:nvPr/>
        </p:nvSpPr>
        <p:spPr>
          <a:xfrm>
            <a:off x="7578179" y="5117875"/>
            <a:ext cx="4051845"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rPr>
              <a:t>Sito web </a:t>
            </a:r>
            <a:r>
              <a:rPr lang="en-US" sz="1600" dirty="0">
                <a:hlinkClick r:id="rId3">
                  <a:extLst>
                    <a:ext uri="{A12FA001-AC4F-418D-AE19-62706E023703}">
                      <ahyp:hlinkClr xmlns:ahyp="http://schemas.microsoft.com/office/drawing/2018/hyperlinkcolor" val="tx"/>
                    </a:ext>
                  </a:extLst>
                </a:hlinkClick>
              </a:rPr>
              <a:t>Drumhierny Woodland Hideaway </a:t>
            </a:r>
            <a:endParaRPr lang="en-US" sz="1600" dirty="0">
              <a:latin typeface="+mn-lt"/>
            </a:endParaRPr>
          </a:p>
        </p:txBody>
      </p:sp>
      <p:sp>
        <p:nvSpPr>
          <p:cNvPr id="3" name="TextBox 2">
            <a:extLst>
              <a:ext uri="{FF2B5EF4-FFF2-40B4-BE49-F238E27FC236}">
                <a16:creationId xmlns:a16="http://schemas.microsoft.com/office/drawing/2014/main" id="{4AB6C2DA-F2C9-52FA-7901-AD659F9C962E}"/>
              </a:ext>
            </a:extLst>
          </p:cNvPr>
          <p:cNvSpPr txBox="1"/>
          <p:nvPr/>
        </p:nvSpPr>
        <p:spPr>
          <a:xfrm>
            <a:off x="6947633" y="5640551"/>
            <a:ext cx="4682391" cy="369332"/>
          </a:xfrm>
          <a:prstGeom prst="rect">
            <a:avLst/>
          </a:prstGeom>
          <a:noFill/>
        </p:spPr>
        <p:txBody>
          <a:bodyPr wrap="square">
            <a:spAutoFit/>
          </a:bodyPr>
          <a:lstStyle/>
          <a:p>
            <a:pPr algn="ctr"/>
            <a:r>
              <a:rPr lang="en-US" b="0" i="0" dirty="0">
                <a:solidFill>
                  <a:srgbClr val="00B0F0"/>
                </a:solidFill>
                <a:effectLst/>
                <a:hlinkClick r:id="rId4">
                  <a:extLst>
                    <a:ext uri="{A12FA001-AC4F-418D-AE19-62706E023703}">
                      <ahyp:hlinkClr xmlns:ahyp="http://schemas.microsoft.com/office/drawing/2018/hyperlinkcolor" val="tx"/>
                    </a:ext>
                  </a:extLst>
                </a:hlinkClick>
              </a:rPr>
              <a:t>Pianificazione totale: pianificazione di una baita in legno</a:t>
            </a:r>
            <a:endParaRPr lang="en-IE" dirty="0">
              <a:solidFill>
                <a:srgbClr val="00B0F0"/>
              </a:solidFill>
            </a:endParaRPr>
          </a:p>
        </p:txBody>
      </p:sp>
      <p:pic>
        <p:nvPicPr>
          <p:cNvPr id="5" name="Picture 4">
            <a:extLst>
              <a:ext uri="{FF2B5EF4-FFF2-40B4-BE49-F238E27FC236}">
                <a16:creationId xmlns:a16="http://schemas.microsoft.com/office/drawing/2014/main" id="{BA5B4C41-7583-B0AD-8BEA-D72C5EB5E424}"/>
              </a:ext>
            </a:extLst>
          </p:cNvPr>
          <p:cNvPicPr>
            <a:picLocks noChangeAspect="1"/>
          </p:cNvPicPr>
          <p:nvPr/>
        </p:nvPicPr>
        <p:blipFill>
          <a:blip r:embed="rId5"/>
          <a:srcRect b="16061"/>
          <a:stretch>
            <a:fillRect/>
          </a:stretch>
        </p:blipFill>
        <p:spPr>
          <a:xfrm>
            <a:off x="7294648" y="1819275"/>
            <a:ext cx="4191000" cy="2638425"/>
          </a:xfrm>
          <a:prstGeom prst="rect">
            <a:avLst/>
          </a:prstGeom>
        </p:spPr>
      </p:pic>
    </p:spTree>
    <p:extLst>
      <p:ext uri="{BB962C8B-B14F-4D97-AF65-F5344CB8AC3E}">
        <p14:creationId xmlns:p14="http://schemas.microsoft.com/office/powerpoint/2010/main" val="2787806032"/>
      </p:ext>
    </p:extLst>
  </p:cSld>
  <p:clrMapOvr>
    <a:masterClrMapping/>
  </p:clrMapOvr>
</p:sld>
</file>

<file path=ppt/slides/slide14.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EDA74F-1DF3-2F7A-508A-B9BA247CDE31}"/>
            </a:ext>
          </a:extLst>
        </p:cNvPr>
        <p:cNvGrpSpPr/>
        <p:nvPr/>
      </p:nvGrpSpPr>
      <p:grpSpPr>
        <a:xfrm>
          <a:off x="0" y="0"/>
          <a:ext cx="0" cy="0"/>
          <a:chOff x="0" y="0"/>
          <a:chExt cx="0" cy="0"/>
        </a:xfrm>
      </p:grpSpPr>
      <p:sp>
        <p:nvSpPr>
          <p:cNvPr id="10" name="Text Placeholder 11">
            <a:extLst>
              <a:ext uri="{FF2B5EF4-FFF2-40B4-BE49-F238E27FC236}">
                <a16:creationId xmlns:a16="http://schemas.microsoft.com/office/drawing/2014/main" id="{7C8ABB09-566E-E991-D4B3-F43721A7EB98}"/>
              </a:ext>
            </a:extLst>
          </p:cNvPr>
          <p:cNvSpPr txBox="1">
            <a:spLocks/>
          </p:cNvSpPr>
          <p:nvPr/>
        </p:nvSpPr>
        <p:spPr>
          <a:xfrm>
            <a:off x="439699" y="200783"/>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Costi stimati per Drumhierny Woodland Hideaway</a:t>
            </a:r>
          </a:p>
          <a:p>
            <a:r>
              <a:rPr lang="en-US" sz="2400" dirty="0">
                <a:solidFill>
                  <a:srgbClr val="494949"/>
                </a:solidFill>
              </a:rPr>
              <a:t>Fase 2: </a:t>
            </a:r>
            <a:r>
              <a:rPr lang="en-IE" sz="2400" b="0" dirty="0">
                <a:solidFill>
                  <a:srgbClr val="494949"/>
                </a:solidFill>
              </a:rPr>
              <a:t>Miglioramenti al benessere e all'esperienza (espansione commerciale)</a:t>
            </a:r>
            <a:endParaRPr lang="en-US" sz="2400" b="0" dirty="0">
              <a:solidFill>
                <a:srgbClr val="494949"/>
              </a:solidFill>
            </a:endParaRPr>
          </a:p>
          <a:p>
            <a:r>
              <a:rPr lang="en-US" sz="2200" b="0" i="1" dirty="0">
                <a:solidFill>
                  <a:srgbClr val="494949"/>
                </a:solidFill>
              </a:rPr>
              <a:t>(Basato sulla domanda di concessione edilizia del 2025 per spa, bar, aranciera, restauro della rimessa per le carrozze)</a:t>
            </a:r>
            <a:endParaRPr lang="en-IE" sz="2200" b="0" i="1" dirty="0">
              <a:solidFill>
                <a:srgbClr val="494949"/>
              </a:solidFill>
            </a:endParaRPr>
          </a:p>
        </p:txBody>
      </p:sp>
      <p:graphicFrame>
        <p:nvGraphicFramePr>
          <p:cNvPr id="2" name="Table 1">
            <a:extLst>
              <a:ext uri="{FF2B5EF4-FFF2-40B4-BE49-F238E27FC236}">
                <a16:creationId xmlns:a16="http://schemas.microsoft.com/office/drawing/2014/main" id="{7DD9F677-0B1A-5DDD-D00E-725E32EC4DE7}"/>
              </a:ext>
            </a:extLst>
          </p:cNvPr>
          <p:cNvGraphicFramePr>
            <a:graphicFrameLocks noGrp="1"/>
          </p:cNvGraphicFramePr>
          <p:nvPr/>
        </p:nvGraphicFramePr>
        <p:xfrm>
          <a:off x="439699" y="1651318"/>
          <a:ext cx="11304627" cy="4587240"/>
        </p:xfrm>
        <a:graphic>
          <a:graphicData uri="http://schemas.openxmlformats.org/drawingml/2006/table">
            <a:tbl>
              <a:tblPr/>
              <a:tblGrid>
                <a:gridCol w="3768209">
                  <a:extLst>
                    <a:ext uri="{9D8B030D-6E8A-4147-A177-3AD203B41FA5}">
                      <a16:colId xmlns:a16="http://schemas.microsoft.com/office/drawing/2014/main" val="4165586437"/>
                    </a:ext>
                  </a:extLst>
                </a:gridCol>
                <a:gridCol w="3768209">
                  <a:extLst>
                    <a:ext uri="{9D8B030D-6E8A-4147-A177-3AD203B41FA5}">
                      <a16:colId xmlns:a16="http://schemas.microsoft.com/office/drawing/2014/main" val="3403474635"/>
                    </a:ext>
                  </a:extLst>
                </a:gridCol>
                <a:gridCol w="3768209">
                  <a:extLst>
                    <a:ext uri="{9D8B030D-6E8A-4147-A177-3AD203B41FA5}">
                      <a16:colId xmlns:a16="http://schemas.microsoft.com/office/drawing/2014/main" val="2864769060"/>
                    </a:ext>
                  </a:extLst>
                </a:gridCol>
              </a:tblGrid>
              <a:tr h="0">
                <a:tc>
                  <a:txBody>
                    <a:bodyPr/>
                    <a:lstStyle/>
                    <a:p>
                      <a:r>
                        <a:rPr lang="en-IE" sz="2200" b="1" dirty="0">
                          <a:solidFill>
                            <a:schemeClr val="bg1"/>
                          </a:solidFill>
                        </a:rPr>
                        <a:t>Voce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r>
                        <a:rPr lang="en-IE" sz="2200" b="1" dirty="0">
                          <a:solidFill>
                            <a:schemeClr val="bg1"/>
                          </a:solidFill>
                        </a:rPr>
                        <a:t>Descrizione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r>
                        <a:rPr lang="en-IE" sz="2200" b="1" dirty="0">
                          <a:solidFill>
                            <a:schemeClr val="bg1"/>
                          </a:solidFill>
                        </a:rPr>
                        <a:t>Costo stimato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extLst>
                  <a:ext uri="{0D108BD9-81ED-4DB2-BD59-A6C34878D82A}">
                    <a16:rowId xmlns:a16="http://schemas.microsoft.com/office/drawing/2014/main" val="4226933981"/>
                  </a:ext>
                </a:extLst>
              </a:tr>
              <a:tr h="0">
                <a:tc>
                  <a:txBody>
                    <a:bodyPr/>
                    <a:lstStyle/>
                    <a:p>
                      <a:r>
                        <a:rPr lang="en-IE" sz="2100" b="1" dirty="0">
                          <a:solidFill>
                            <a:srgbClr val="494949"/>
                          </a:solidFill>
                        </a:rPr>
                        <a:t>Restauro del Drumhierny Lodge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100">
                          <a:solidFill>
                            <a:srgbClr val="494949"/>
                          </a:solidFill>
                        </a:rPr>
                        <a:t>Bar/ristorante, cucina, sala ricevimenti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100">
                          <a:solidFill>
                            <a:srgbClr val="494949"/>
                          </a:solidFill>
                        </a:rPr>
                        <a:t>400.000 € – 750.000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33256402"/>
                  </a:ext>
                </a:extLst>
              </a:tr>
              <a:tr h="0">
                <a:tc>
                  <a:txBody>
                    <a:bodyPr/>
                    <a:lstStyle/>
                    <a:p>
                      <a:r>
                        <a:rPr lang="en-IE" sz="2100" b="1">
                          <a:solidFill>
                            <a:srgbClr val="494949"/>
                          </a:solidFill>
                        </a:rPr>
                        <a:t>Orangerie e terrazza panoramica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100" dirty="0">
                          <a:solidFill>
                            <a:srgbClr val="494949"/>
                          </a:solidFill>
                        </a:rPr>
                        <a:t>Struttura in vetro per ristorazione/eventi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100">
                          <a:solidFill>
                            <a:srgbClr val="494949"/>
                          </a:solidFill>
                        </a:rPr>
                        <a:t>150.000 € – 300.000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72026198"/>
                  </a:ext>
                </a:extLst>
              </a:tr>
              <a:tr h="0">
                <a:tc>
                  <a:txBody>
                    <a:bodyPr/>
                    <a:lstStyle/>
                    <a:p>
                      <a:r>
                        <a:rPr lang="en-IE" sz="2100" b="1" dirty="0">
                          <a:solidFill>
                            <a:srgbClr val="494949"/>
                          </a:solidFill>
                        </a:rPr>
                        <a:t>Ristrutturazione della rimessa per le carrozze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100" dirty="0">
                          <a:solidFill>
                            <a:srgbClr val="494949"/>
                          </a:solidFill>
                        </a:rPr>
                        <a:t>Reception, caffetteria, centro per il personale, uffici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100">
                          <a:solidFill>
                            <a:srgbClr val="494949"/>
                          </a:solidFill>
                        </a:rPr>
                        <a:t>250.000 € – 500.000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40802684"/>
                  </a:ext>
                </a:extLst>
              </a:tr>
              <a:tr h="0">
                <a:tc>
                  <a:txBody>
                    <a:bodyPr/>
                    <a:lstStyle/>
                    <a:p>
                      <a:r>
                        <a:rPr lang="en-IE" sz="2100" b="1" dirty="0">
                          <a:solidFill>
                            <a:srgbClr val="494949"/>
                          </a:solidFill>
                        </a:rPr>
                        <a:t>Atrio in vetro, infrastruttura di collegamento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100" dirty="0">
                          <a:solidFill>
                            <a:srgbClr val="494949"/>
                          </a:solidFill>
                        </a:rPr>
                        <a:t>Passerelle di collegamento, strutture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100" dirty="0">
                          <a:solidFill>
                            <a:srgbClr val="494949"/>
                          </a:solidFill>
                        </a:rPr>
                        <a:t>80.000 € – 150.000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1834761"/>
                  </a:ext>
                </a:extLst>
              </a:tr>
              <a:tr h="0">
                <a:tc>
                  <a:txBody>
                    <a:bodyPr/>
                    <a:lstStyle/>
                    <a:p>
                      <a:r>
                        <a:rPr lang="en-IE" sz="2100" b="1" dirty="0">
                          <a:solidFill>
                            <a:srgbClr val="494949"/>
                          </a:solidFill>
                        </a:rPr>
                        <a:t>Strutture termali all'aperto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100">
                          <a:solidFill>
                            <a:srgbClr val="494949"/>
                          </a:solidFill>
                        </a:rPr>
                        <a:t>Bagni alle alghe, piscine di immersione, vasche idromassaggio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100" dirty="0">
                          <a:solidFill>
                            <a:srgbClr val="494949"/>
                          </a:solidFill>
                        </a:rPr>
                        <a:t>100.000 € - 200.000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91002136"/>
                  </a:ext>
                </a:extLst>
              </a:tr>
              <a:tr h="0">
                <a:tc>
                  <a:txBody>
                    <a:bodyPr/>
                    <a:lstStyle/>
                    <a:p>
                      <a:r>
                        <a:rPr lang="en-IE" sz="2100" b="1" dirty="0">
                          <a:solidFill>
                            <a:srgbClr val="494949"/>
                          </a:solidFill>
                        </a:rPr>
                        <a:t>Arredi e decorazioni interni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100">
                          <a:solidFill>
                            <a:srgbClr val="494949"/>
                          </a:solidFill>
                        </a:rPr>
                        <a:t>Materiali naturali, arredi su misura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100" dirty="0">
                          <a:solidFill>
                            <a:srgbClr val="494949"/>
                          </a:solidFill>
                        </a:rPr>
                        <a:t>100.000 € - 200.000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580240"/>
                  </a:ext>
                </a:extLst>
              </a:tr>
              <a:tr h="0">
                <a:tc>
                  <a:txBody>
                    <a:bodyPr/>
                    <a:lstStyle/>
                    <a:p>
                      <a:r>
                        <a:rPr lang="en-IE" sz="2100" b="1" dirty="0">
                          <a:solidFill>
                            <a:schemeClr val="bg1"/>
                          </a:solidFill>
                        </a:rPr>
                        <a:t>Totale parziale stimato</a:t>
                      </a:r>
                      <a:endParaRPr lang="en-IE" sz="2100"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endParaRPr lang="en-IE" sz="2100"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r>
                        <a:rPr lang="en-IE" sz="2100" b="1" dirty="0">
                          <a:solidFill>
                            <a:schemeClr val="bg1"/>
                          </a:solidFill>
                        </a:rPr>
                        <a:t>1,08 – 2,1 milioni di euro</a:t>
                      </a:r>
                      <a:endParaRPr lang="en-IE" sz="2100"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extLst>
                  <a:ext uri="{0D108BD9-81ED-4DB2-BD59-A6C34878D82A}">
                    <a16:rowId xmlns:a16="http://schemas.microsoft.com/office/drawing/2014/main" val="1120694291"/>
                  </a:ext>
                </a:extLst>
              </a:tr>
            </a:tbl>
          </a:graphicData>
        </a:graphic>
      </p:graphicFrame>
    </p:spTree>
    <p:extLst>
      <p:ext uri="{BB962C8B-B14F-4D97-AF65-F5344CB8AC3E}">
        <p14:creationId xmlns:p14="http://schemas.microsoft.com/office/powerpoint/2010/main" val="333996656"/>
      </p:ext>
    </p:extLst>
  </p:cSld>
  <p:clrMapOvr>
    <a:masterClrMapping/>
  </p:clrMapOvr>
</p:sld>
</file>

<file path=ppt/slides/slide15.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36960DB-A4F8-F164-DB37-C2DB3E9453D6}"/>
              </a:ext>
            </a:extLst>
          </p:cNvPr>
          <p:cNvPicPr>
            <a:picLocks noChangeAspect="1"/>
          </p:cNvPicPr>
          <p:nvPr/>
        </p:nvPicPr>
        <p:blipFill>
          <a:blip r:embed="rId2"/>
          <a:srcRect t="9056"/>
          <a:stretch>
            <a:fillRect/>
          </a:stretch>
        </p:blipFill>
        <p:spPr>
          <a:xfrm>
            <a:off x="642602" y="109537"/>
            <a:ext cx="10906796" cy="6638925"/>
          </a:xfrm>
          <a:prstGeom prst="rect">
            <a:avLst/>
          </a:prstGeom>
        </p:spPr>
      </p:pic>
    </p:spTree>
    <p:extLst>
      <p:ext uri="{BB962C8B-B14F-4D97-AF65-F5344CB8AC3E}">
        <p14:creationId xmlns:p14="http://schemas.microsoft.com/office/powerpoint/2010/main" val="519088500"/>
      </p:ext>
    </p:extLst>
  </p:cSld>
  <p:clrMapOvr>
    <a:masterClrMapping/>
  </p:clrMapOvr>
</p:sld>
</file>

<file path=ppt/slides/slide16.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43F3A2-4F8E-7506-3B0B-D4C78745BA0D}"/>
            </a:ext>
          </a:extLst>
        </p:cNvPr>
        <p:cNvGrpSpPr/>
        <p:nvPr/>
      </p:nvGrpSpPr>
      <p:grpSpPr>
        <a:xfrm>
          <a:off x="0" y="0"/>
          <a:ext cx="0" cy="0"/>
          <a:chOff x="0" y="0"/>
          <a:chExt cx="0" cy="0"/>
        </a:xfrm>
      </p:grpSpPr>
      <p:sp>
        <p:nvSpPr>
          <p:cNvPr id="10" name="Text Placeholder 11">
            <a:extLst>
              <a:ext uri="{FF2B5EF4-FFF2-40B4-BE49-F238E27FC236}">
                <a16:creationId xmlns:a16="http://schemas.microsoft.com/office/drawing/2014/main" id="{039320A8-5F92-AA43-BA95-30BE8C62532A}"/>
              </a:ext>
            </a:extLst>
          </p:cNvPr>
          <p:cNvSpPr txBox="1">
            <a:spLocks/>
          </p:cNvSpPr>
          <p:nvPr/>
        </p:nvSpPr>
        <p:spPr>
          <a:xfrm>
            <a:off x="439699" y="200783"/>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Stima della sostenibilità finanziaria e dei flussi di entrate</a:t>
            </a:r>
          </a:p>
          <a:p>
            <a:r>
              <a:rPr lang="en-US" sz="2200" b="0" i="1" dirty="0">
                <a:solidFill>
                  <a:srgbClr val="494949"/>
                </a:solidFill>
              </a:rPr>
              <a:t>Il modello </a:t>
            </a:r>
            <a:r>
              <a:rPr lang="en-US" sz="2200" b="0" i="1" dirty="0" err="1">
                <a:solidFill>
                  <a:srgbClr val="494949"/>
                </a:solidFill>
              </a:rPr>
              <a:t>di Drumhierny </a:t>
            </a:r>
            <a:r>
              <a:rPr lang="en-US" sz="2200" b="0" i="1" dirty="0">
                <a:solidFill>
                  <a:srgbClr val="494949"/>
                </a:solidFill>
              </a:rPr>
              <a:t>combina più flussi di entrate per recuperare le spese in conto capitale e sostenere la crescita a lungo termine:</a:t>
            </a:r>
            <a:endParaRPr lang="en-IE" sz="2200" b="0" i="1" dirty="0">
              <a:solidFill>
                <a:srgbClr val="494949"/>
              </a:solidFill>
            </a:endParaRPr>
          </a:p>
        </p:txBody>
      </p:sp>
      <p:graphicFrame>
        <p:nvGraphicFramePr>
          <p:cNvPr id="3" name="Table 2">
            <a:extLst>
              <a:ext uri="{FF2B5EF4-FFF2-40B4-BE49-F238E27FC236}">
                <a16:creationId xmlns:a16="http://schemas.microsoft.com/office/drawing/2014/main" id="{CB010ED6-49C1-36D0-F94D-D9FB5FE6E8B2}"/>
              </a:ext>
            </a:extLst>
          </p:cNvPr>
          <p:cNvGraphicFramePr>
            <a:graphicFrameLocks noGrp="1"/>
          </p:cNvGraphicFramePr>
          <p:nvPr/>
        </p:nvGraphicFramePr>
        <p:xfrm>
          <a:off x="439698" y="1762919"/>
          <a:ext cx="11142702" cy="3901440"/>
        </p:xfrm>
        <a:graphic>
          <a:graphicData uri="http://schemas.openxmlformats.org/drawingml/2006/table">
            <a:tbl>
              <a:tblPr/>
              <a:tblGrid>
                <a:gridCol w="3714234">
                  <a:extLst>
                    <a:ext uri="{9D8B030D-6E8A-4147-A177-3AD203B41FA5}">
                      <a16:colId xmlns:a16="http://schemas.microsoft.com/office/drawing/2014/main" val="2165620076"/>
                    </a:ext>
                  </a:extLst>
                </a:gridCol>
                <a:gridCol w="3714234">
                  <a:extLst>
                    <a:ext uri="{9D8B030D-6E8A-4147-A177-3AD203B41FA5}">
                      <a16:colId xmlns:a16="http://schemas.microsoft.com/office/drawing/2014/main" val="1092402637"/>
                    </a:ext>
                  </a:extLst>
                </a:gridCol>
                <a:gridCol w="3714234">
                  <a:extLst>
                    <a:ext uri="{9D8B030D-6E8A-4147-A177-3AD203B41FA5}">
                      <a16:colId xmlns:a16="http://schemas.microsoft.com/office/drawing/2014/main" val="3977760969"/>
                    </a:ext>
                  </a:extLst>
                </a:gridCol>
              </a:tblGrid>
              <a:tr h="0">
                <a:tc>
                  <a:txBody>
                    <a:bodyPr/>
                    <a:lstStyle/>
                    <a:p>
                      <a:r>
                        <a:rPr lang="en-IE" sz="2200" b="1" dirty="0">
                          <a:solidFill>
                            <a:schemeClr val="bg1"/>
                          </a:solidFill>
                        </a:rPr>
                        <a:t>Fonte di entrate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r>
                        <a:rPr lang="en-IE" sz="2200" b="1" dirty="0">
                          <a:solidFill>
                            <a:schemeClr val="bg1"/>
                          </a:solidFill>
                        </a:rPr>
                        <a:t>Descrizione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r>
                        <a:rPr lang="en-IE" sz="2200" b="1" dirty="0">
                          <a:solidFill>
                            <a:schemeClr val="bg1"/>
                          </a:solidFill>
                        </a:rPr>
                        <a:t>Rendimento stimato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extLst>
                  <a:ext uri="{0D108BD9-81ED-4DB2-BD59-A6C34878D82A}">
                    <a16:rowId xmlns:a16="http://schemas.microsoft.com/office/drawing/2014/main" val="41117047"/>
                  </a:ext>
                </a:extLst>
              </a:tr>
              <a:tr h="0">
                <a:tc>
                  <a:txBody>
                    <a:bodyPr/>
                    <a:lstStyle/>
                    <a:p>
                      <a:r>
                        <a:rPr lang="en-IE" sz="2200" b="1" dirty="0">
                          <a:solidFill>
                            <a:srgbClr val="494949"/>
                          </a:solidFill>
                        </a:rPr>
                        <a:t>Prenotazioni lodge</a:t>
                      </a:r>
                      <a:endParaRPr lang="en-IE" sz="2200" dirty="0">
                        <a:solidFill>
                          <a:srgbClr val="494949"/>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dirty="0">
                          <a:solidFill>
                            <a:srgbClr val="494949"/>
                          </a:solidFill>
                        </a:rPr>
                        <a:t>190-300 €/notte in media (stagionale) × 16 unità</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900.000 € - 1,2 milioni di €/anno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45293402"/>
                  </a:ext>
                </a:extLst>
              </a:tr>
              <a:tr h="0">
                <a:tc>
                  <a:txBody>
                    <a:bodyPr/>
                    <a:lstStyle/>
                    <a:p>
                      <a:r>
                        <a:rPr lang="en-IE" sz="2200" b="1">
                          <a:solidFill>
                            <a:srgbClr val="494949"/>
                          </a:solidFill>
                        </a:rPr>
                        <a:t>Servizi spa e benessere</a:t>
                      </a:r>
                      <a:endParaRPr lang="en-IE" sz="2200">
                        <a:solidFill>
                          <a:srgbClr val="494949"/>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Trattamenti, yoga, terapia naturale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dirty="0">
                          <a:solidFill>
                            <a:srgbClr val="494949"/>
                          </a:solidFill>
                        </a:rPr>
                        <a:t>50.000 € – 150.000 €/anno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24494488"/>
                  </a:ext>
                </a:extLst>
              </a:tr>
              <a:tr h="0">
                <a:tc>
                  <a:txBody>
                    <a:bodyPr/>
                    <a:lstStyle/>
                    <a:p>
                      <a:r>
                        <a:rPr lang="en-IE" sz="2200" b="1">
                          <a:solidFill>
                            <a:srgbClr val="494949"/>
                          </a:solidFill>
                        </a:rPr>
                        <a:t>Cibo e bevande</a:t>
                      </a:r>
                      <a:endParaRPr lang="en-IE" sz="2200">
                        <a:solidFill>
                          <a:srgbClr val="494949"/>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dirty="0">
                          <a:solidFill>
                            <a:srgbClr val="494949"/>
                          </a:solidFill>
                        </a:rPr>
                        <a:t>Caffetteria, bar, eventi nell'Orangerie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100.000 € – 250.000 €/anno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79014832"/>
                  </a:ext>
                </a:extLst>
              </a:tr>
              <a:tr h="0">
                <a:tc>
                  <a:txBody>
                    <a:bodyPr/>
                    <a:lstStyle/>
                    <a:p>
                      <a:r>
                        <a:rPr lang="en-IE" sz="2200" b="1">
                          <a:solidFill>
                            <a:srgbClr val="494949"/>
                          </a:solidFill>
                        </a:rPr>
                        <a:t>Eventi privati</a:t>
                      </a:r>
                      <a:endParaRPr lang="en-IE" sz="2200">
                        <a:solidFill>
                          <a:srgbClr val="494949"/>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Piccoli matrimoni, ritiri, eventi aziendali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dirty="0">
                          <a:solidFill>
                            <a:srgbClr val="494949"/>
                          </a:solidFill>
                        </a:rPr>
                        <a:t>80.000 € - 200.000 € all'anno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6378953"/>
                  </a:ext>
                </a:extLst>
              </a:tr>
              <a:tr h="0">
                <a:tc>
                  <a:txBody>
                    <a:bodyPr/>
                    <a:lstStyle/>
                    <a:p>
                      <a:r>
                        <a:rPr lang="en-IE" sz="2200" b="1">
                          <a:solidFill>
                            <a:srgbClr val="494949"/>
                          </a:solidFill>
                        </a:rPr>
                        <a:t>Sovvenzioni per la sostenibilità</a:t>
                      </a:r>
                      <a:endParaRPr lang="en-IE" sz="2200">
                        <a:solidFill>
                          <a:srgbClr val="494949"/>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a:solidFill>
                            <a:srgbClr val="494949"/>
                          </a:solidFill>
                        </a:rPr>
                        <a:t>Sovvenzioni SEAI/LEADER per energia, turismo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dirty="0">
                          <a:solidFill>
                            <a:srgbClr val="494949"/>
                          </a:solidFill>
                        </a:rPr>
                        <a:t>50.000 € – 150.000 € una tantum o parziale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58122670"/>
                  </a:ext>
                </a:extLst>
              </a:tr>
            </a:tbl>
          </a:graphicData>
        </a:graphic>
      </p:graphicFrame>
    </p:spTree>
    <p:extLst>
      <p:ext uri="{BB962C8B-B14F-4D97-AF65-F5344CB8AC3E}">
        <p14:creationId xmlns:p14="http://schemas.microsoft.com/office/powerpoint/2010/main" val="83905863"/>
      </p:ext>
    </p:extLst>
  </p:cSld>
  <p:clrMapOvr>
    <a:masterClrMapping/>
  </p:clrMapOvr>
</p:sld>
</file>

<file path=ppt/slides/slide17.xml><?xml version="1.0" encoding="utf-8"?>
<p:sld xmlns:a16="http://schemas.microsoft.com/office/drawing/2014/main" xmlns:a14="http://schemas.microsoft.com/office/drawing/2010/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B781BA-EA38-17AA-46D2-8A5819FCB5D9}"/>
            </a:ext>
          </a:extLst>
        </p:cNvPr>
        <p:cNvGrpSpPr/>
        <p:nvPr/>
      </p:nvGrpSpPr>
      <p:grpSpPr>
        <a:xfrm>
          <a:off x="0" y="0"/>
          <a:ext cx="0" cy="0"/>
          <a:chOff x="0" y="0"/>
          <a:chExt cx="0" cy="0"/>
        </a:xfrm>
      </p:grpSpPr>
      <p:sp>
        <p:nvSpPr>
          <p:cNvPr id="5" name="Text Placeholder 11">
            <a:extLst>
              <a:ext uri="{FF2B5EF4-FFF2-40B4-BE49-F238E27FC236}">
                <a16:creationId xmlns:a16="http://schemas.microsoft.com/office/drawing/2014/main" id="{A890CE0D-FE0D-F2C2-3955-918DAB72A6BE}"/>
              </a:ext>
            </a:extLst>
          </p:cNvPr>
          <p:cNvSpPr txBox="1">
            <a:spLocks/>
          </p:cNvSpPr>
          <p:nvPr/>
        </p:nvSpPr>
        <p:spPr>
          <a:xfrm>
            <a:off x="296824" y="423960"/>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solidFill>
                  <a:srgbClr val="3B7F81"/>
                </a:solidFill>
              </a:rPr>
              <a:t>Caso di studio: </a:t>
            </a:r>
            <a:r>
              <a:rPr lang="en-IE" sz="2600" b="0" dirty="0">
                <a:solidFill>
                  <a:srgbClr val="3B7F81"/>
                </a:solidFill>
              </a:rPr>
              <a:t>conclusioni finanziarie e operative</a:t>
            </a:r>
          </a:p>
        </p:txBody>
      </p:sp>
      <p:graphicFrame>
        <p:nvGraphicFramePr>
          <p:cNvPr id="2" name="Table 1">
            <a:extLst>
              <a:ext uri="{FF2B5EF4-FFF2-40B4-BE49-F238E27FC236}">
                <a16:creationId xmlns:a16="http://schemas.microsoft.com/office/drawing/2014/main" id="{1AF011FA-E429-6CC3-18A3-3B3CF7EBED45}"/>
              </a:ext>
            </a:extLst>
          </p:cNvPr>
          <p:cNvGraphicFramePr>
            <a:graphicFrameLocks noGrp="1"/>
          </p:cNvGraphicFramePr>
          <p:nvPr/>
        </p:nvGraphicFramePr>
        <p:xfrm>
          <a:off x="371475" y="1234123"/>
          <a:ext cx="10515600" cy="3017520"/>
        </p:xfrm>
        <a:graphic>
          <a:graphicData uri="http://schemas.openxmlformats.org/drawingml/2006/table">
            <a:tbl>
              <a:tblPr/>
              <a:tblGrid>
                <a:gridCol w="5257800">
                  <a:extLst>
                    <a:ext uri="{9D8B030D-6E8A-4147-A177-3AD203B41FA5}">
                      <a16:colId xmlns:a16="http://schemas.microsoft.com/office/drawing/2014/main" val="23327998"/>
                    </a:ext>
                  </a:extLst>
                </a:gridCol>
                <a:gridCol w="5257800">
                  <a:extLst>
                    <a:ext uri="{9D8B030D-6E8A-4147-A177-3AD203B41FA5}">
                      <a16:colId xmlns:a16="http://schemas.microsoft.com/office/drawing/2014/main" val="1330176091"/>
                    </a:ext>
                  </a:extLst>
                </a:gridCol>
              </a:tblGrid>
              <a:tr h="0">
                <a:tc>
                  <a:txBody>
                    <a:bodyPr/>
                    <a:lstStyle/>
                    <a:p>
                      <a:r>
                        <a:rPr lang="en-IE" sz="2400" b="1" dirty="0">
                          <a:solidFill>
                            <a:schemeClr val="bg1"/>
                          </a:solidFill>
                        </a:rPr>
                        <a:t>Strategia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r>
                        <a:rPr lang="en-IE" sz="2400" b="1" dirty="0">
                          <a:solidFill>
                            <a:schemeClr val="bg1"/>
                          </a:solidFill>
                        </a:rPr>
                        <a:t>Vantaggi finanziari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extLst>
                  <a:ext uri="{0D108BD9-81ED-4DB2-BD59-A6C34878D82A}">
                    <a16:rowId xmlns:a16="http://schemas.microsoft.com/office/drawing/2014/main" val="3348139114"/>
                  </a:ext>
                </a:extLst>
              </a:tr>
              <a:tr h="0">
                <a:tc>
                  <a:txBody>
                    <a:bodyPr/>
                    <a:lstStyle/>
                    <a:p>
                      <a:r>
                        <a:rPr lang="en-IE" sz="2200" b="1" dirty="0">
                          <a:solidFill>
                            <a:srgbClr val="494949"/>
                          </a:solidFill>
                        </a:rPr>
                        <a:t>Soggiorno minimo di 2 notti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Meno ricambi, maggiore rendimento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91667381"/>
                  </a:ext>
                </a:extLst>
              </a:tr>
              <a:tr h="0">
                <a:tc>
                  <a:txBody>
                    <a:bodyPr/>
                    <a:lstStyle/>
                    <a:p>
                      <a:r>
                        <a:rPr lang="en-IE" sz="2200" b="1" dirty="0">
                          <a:solidFill>
                            <a:srgbClr val="494949"/>
                          </a:solidFill>
                        </a:rPr>
                        <a:t>Offerte diversificate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dirty="0">
                          <a:solidFill>
                            <a:srgbClr val="494949"/>
                          </a:solidFill>
                        </a:rPr>
                        <a:t>Flussi di reddito multipli, cross-selling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14075079"/>
                  </a:ext>
                </a:extLst>
              </a:tr>
              <a:tr h="0">
                <a:tc>
                  <a:txBody>
                    <a:bodyPr/>
                    <a:lstStyle/>
                    <a:p>
                      <a:r>
                        <a:rPr lang="en-IE" sz="2200" b="1" dirty="0">
                          <a:solidFill>
                            <a:srgbClr val="494949"/>
                          </a:solidFill>
                        </a:rPr>
                        <a:t>Sviluppo scaglionato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dirty="0">
                          <a:solidFill>
                            <a:srgbClr val="494949"/>
                          </a:solidFill>
                        </a:rPr>
                        <a:t>Rischio iniziale ridotto, modello scalabile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3726167"/>
                  </a:ext>
                </a:extLst>
              </a:tr>
              <a:tr h="0">
                <a:tc>
                  <a:txBody>
                    <a:bodyPr/>
                    <a:lstStyle/>
                    <a:p>
                      <a:r>
                        <a:rPr lang="en-IE" sz="2200" b="1" dirty="0">
                          <a:solidFill>
                            <a:srgbClr val="494949"/>
                          </a:solidFill>
                        </a:rPr>
                        <a:t>Autorizzazioni temporanee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dirty="0">
                          <a:solidFill>
                            <a:srgbClr val="494949"/>
                          </a:solidFill>
                        </a:rPr>
                        <a:t>Testare e adattare prima di effettuare spese ingenti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03138323"/>
                  </a:ext>
                </a:extLst>
              </a:tr>
              <a:tr h="0">
                <a:tc>
                  <a:txBody>
                    <a:bodyPr/>
                    <a:lstStyle/>
                    <a:p>
                      <a:r>
                        <a:rPr lang="en-IE" sz="2200" b="1" dirty="0">
                          <a:solidFill>
                            <a:srgbClr val="494949"/>
                          </a:solidFill>
                        </a:rPr>
                        <a:t>Attenzione al benessere e al patrimonio culturale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dirty="0">
                          <a:solidFill>
                            <a:srgbClr val="494949"/>
                          </a:solidFill>
                        </a:rPr>
                        <a:t>Accesso a sovvenzioni di nicchia, mercato premium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31771266"/>
                  </a:ext>
                </a:extLst>
              </a:tr>
              <a:tr h="0">
                <a:tc>
                  <a:txBody>
                    <a:bodyPr/>
                    <a:lstStyle/>
                    <a:p>
                      <a:r>
                        <a:rPr lang="en-IE" sz="2200" b="1" dirty="0">
                          <a:solidFill>
                            <a:srgbClr val="494949"/>
                          </a:solidFill>
                        </a:rPr>
                        <a:t>Ubicazione rurale + occupazione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dirty="0">
                          <a:solidFill>
                            <a:srgbClr val="494949"/>
                          </a:solidFill>
                        </a:rPr>
                        <a:t>Sostegno della comunità, potenziale di incentivi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36327392"/>
                  </a:ext>
                </a:extLst>
              </a:tr>
            </a:tbl>
          </a:graphicData>
        </a:graphic>
      </p:graphicFrame>
      <p:pic>
        <p:nvPicPr>
          <p:cNvPr id="3" name="Picture 2" descr="Co-funded by the European Union logo in png for web usage">
            <a:extLst>
              <a:ext uri="{FF2B5EF4-FFF2-40B4-BE49-F238E27FC236}">
                <a16:creationId xmlns:a16="http://schemas.microsoft.com/office/drawing/2014/main" id="{29CDA64E-986B-BF59-4417-B7A41975A93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4" name="Rectangle 3">
            <a:extLst>
              <a:ext uri="{FF2B5EF4-FFF2-40B4-BE49-F238E27FC236}">
                <a16:creationId xmlns:a16="http://schemas.microsoft.com/office/drawing/2014/main" id="{C4B57F2E-8B92-B13B-5500-F9EC41F9051A}"/>
              </a:ext>
            </a:extLst>
          </p:cNvPr>
          <p:cNvSpPr/>
          <p:nvPr/>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Finanziato dall'Unione Europea. Le opinioni e i punti di vista espressi sono tuttavia quelli degli autori e non riflettono necessariamente quelli dell'Unione Europea o dell'Agenzia esecutiva per l'istruzione e la cultura (EACEA). Né l'Unione Europea né l'EACEA possono essere ritenute responsabili per essi.</a:t>
            </a:r>
          </a:p>
        </p:txBody>
      </p:sp>
      <p:grpSp>
        <p:nvGrpSpPr>
          <p:cNvPr id="6" name="Group 5">
            <a:extLst>
              <a:ext uri="{FF2B5EF4-FFF2-40B4-BE49-F238E27FC236}">
                <a16:creationId xmlns:a16="http://schemas.microsoft.com/office/drawing/2014/main" id="{A2E72EB6-92A4-6C85-BBF2-A0B35C30F82E}"/>
              </a:ext>
            </a:extLst>
          </p:cNvPr>
          <p:cNvGrpSpPr/>
          <p:nvPr/>
        </p:nvGrpSpPr>
        <p:grpSpPr>
          <a:xfrm>
            <a:off x="441852" y="5906548"/>
            <a:ext cx="1307461" cy="742180"/>
            <a:chOff x="340586" y="8789227"/>
            <a:chExt cx="1307461" cy="742180"/>
          </a:xfrm>
        </p:grpSpPr>
        <p:sp>
          <p:nvSpPr>
            <p:cNvPr id="7" name="Rectangle 6">
              <a:extLst>
                <a:ext uri="{FF2B5EF4-FFF2-40B4-BE49-F238E27FC236}">
                  <a16:creationId xmlns:a16="http://schemas.microsoft.com/office/drawing/2014/main" id="{D26E33AB-1117-A13E-80FE-BA7CEA9D3A8B}"/>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è concesso in licenza </a:t>
              </a:r>
            </a:p>
            <a:p>
              <a:pPr algn="just"/>
              <a:r>
                <a:rPr lang="en-US" sz="900" b="1" dirty="0">
                  <a:solidFill>
                    <a:schemeClr val="tx1"/>
                  </a:solidFill>
                  <a:latin typeface="+mj-lt"/>
                </a:rPr>
                <a:t>sotto </a:t>
              </a:r>
              <a:r>
                <a:rPr lang="en-US" sz="900" b="1" dirty="0">
                  <a:solidFill>
                    <a:srgbClr val="459597"/>
                  </a:solidFill>
                  <a:latin typeface="+mj-lt"/>
                  <a:hlinkClick r:id="rId3">
                    <a:extLst>
                      <a:ext uri="{A12FA001-AC4F-418D-AE19-62706E023703}">
                        <ahyp:hlinkClr xmlns:ahyp="http://schemas.microsoft.com/office/drawing/2018/hyperlinkcolor" val="tx"/>
                      </a:ext>
                    </a:extLst>
                  </a:hlinkClick>
                </a:rPr>
                <a:t>licenza CC BY-SA 4.0</a:t>
              </a:r>
              <a:endParaRPr lang="en-US" sz="900" b="1" dirty="0">
                <a:solidFill>
                  <a:schemeClr val="tx1">
                    <a:lumMod val="50000"/>
                    <a:lumOff val="50000"/>
                  </a:schemeClr>
                </a:solidFill>
                <a:latin typeface="+mj-lt"/>
              </a:endParaRPr>
            </a:p>
          </p:txBody>
        </p:sp>
        <p:pic>
          <p:nvPicPr>
            <p:cNvPr id="8" name="Picture 7">
              <a:extLst>
                <a:ext uri="{FF2B5EF4-FFF2-40B4-BE49-F238E27FC236}">
                  <a16:creationId xmlns:a16="http://schemas.microsoft.com/office/drawing/2014/main" id="{B4CA3BB4-192D-D550-4951-06537F7C4DE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4009174069"/>
      </p:ext>
    </p:extLst>
  </p:cSld>
  <p:clrMapOvr>
    <a:masterClrMapping/>
  </p:clrMapOvr>
</p:sld>
</file>

<file path=ppt/slides/slide18.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1">
            <a:extLst>
              <a:ext uri="{FF2B5EF4-FFF2-40B4-BE49-F238E27FC236}">
                <a16:creationId xmlns:a16="http://schemas.microsoft.com/office/drawing/2014/main" id="{48285C36-8DF7-8FF8-95E3-76E64F8D22DD}"/>
              </a:ext>
            </a:extLst>
          </p:cNvPr>
          <p:cNvSpPr txBox="1">
            <a:spLocks/>
          </p:cNvSpPr>
          <p:nvPr/>
        </p:nvSpPr>
        <p:spPr>
          <a:xfrm>
            <a:off x="296824" y="157260"/>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solidFill>
                  <a:srgbClr val="3B7F81"/>
                </a:solidFill>
              </a:rPr>
              <a:t>Caso di studio: </a:t>
            </a:r>
            <a:r>
              <a:rPr lang="en-IE" sz="2600" b="0" dirty="0">
                <a:solidFill>
                  <a:srgbClr val="3B7F81"/>
                </a:solidFill>
              </a:rPr>
              <a:t>flussi di entrate multipli includono</a:t>
            </a:r>
          </a:p>
        </p:txBody>
      </p:sp>
      <p:graphicFrame>
        <p:nvGraphicFramePr>
          <p:cNvPr id="6" name="Table 5">
            <a:extLst>
              <a:ext uri="{FF2B5EF4-FFF2-40B4-BE49-F238E27FC236}">
                <a16:creationId xmlns:a16="http://schemas.microsoft.com/office/drawing/2014/main" id="{56E05DF4-6074-40BE-F4F1-3FB6C3A82A98}"/>
              </a:ext>
            </a:extLst>
          </p:cNvPr>
          <p:cNvGraphicFramePr>
            <a:graphicFrameLocks noGrp="1"/>
          </p:cNvGraphicFramePr>
          <p:nvPr/>
        </p:nvGraphicFramePr>
        <p:xfrm>
          <a:off x="419100" y="732631"/>
          <a:ext cx="11476077" cy="3901440"/>
        </p:xfrm>
        <a:graphic>
          <a:graphicData uri="http://schemas.openxmlformats.org/drawingml/2006/table">
            <a:tbl>
              <a:tblPr/>
              <a:tblGrid>
                <a:gridCol w="2895600">
                  <a:extLst>
                    <a:ext uri="{9D8B030D-6E8A-4147-A177-3AD203B41FA5}">
                      <a16:colId xmlns:a16="http://schemas.microsoft.com/office/drawing/2014/main" val="3380590478"/>
                    </a:ext>
                  </a:extLst>
                </a:gridCol>
                <a:gridCol w="4755118">
                  <a:extLst>
                    <a:ext uri="{9D8B030D-6E8A-4147-A177-3AD203B41FA5}">
                      <a16:colId xmlns:a16="http://schemas.microsoft.com/office/drawing/2014/main" val="2037620874"/>
                    </a:ext>
                  </a:extLst>
                </a:gridCol>
                <a:gridCol w="3825359">
                  <a:extLst>
                    <a:ext uri="{9D8B030D-6E8A-4147-A177-3AD203B41FA5}">
                      <a16:colId xmlns:a16="http://schemas.microsoft.com/office/drawing/2014/main" val="1379450216"/>
                    </a:ext>
                  </a:extLst>
                </a:gridCol>
              </a:tblGrid>
              <a:tr h="348298">
                <a:tc>
                  <a:txBody>
                    <a:bodyPr/>
                    <a:lstStyle/>
                    <a:p>
                      <a:r>
                        <a:rPr lang="en-IE" sz="2200" b="1" dirty="0">
                          <a:solidFill>
                            <a:schemeClr val="bg1"/>
                          </a:solidFill>
                        </a:rPr>
                        <a:t>Offerta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r>
                        <a:rPr lang="en-IE" sz="2200" b="1" dirty="0">
                          <a:solidFill>
                            <a:schemeClr val="bg1"/>
                          </a:solidFill>
                        </a:rPr>
                        <a:t>Scopo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r>
                        <a:rPr lang="en-IE" sz="2200" b="1" dirty="0">
                          <a:solidFill>
                            <a:schemeClr val="bg1"/>
                          </a:solidFill>
                        </a:rPr>
                        <a:t>Ruolo delle entrate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extLst>
                  <a:ext uri="{0D108BD9-81ED-4DB2-BD59-A6C34878D82A}">
                    <a16:rowId xmlns:a16="http://schemas.microsoft.com/office/drawing/2014/main" val="3698517708"/>
                  </a:ext>
                </a:extLst>
              </a:tr>
              <a:tr h="0">
                <a:tc>
                  <a:txBody>
                    <a:bodyPr/>
                    <a:lstStyle/>
                    <a:p>
                      <a:r>
                        <a:rPr lang="en-IE" sz="2200" b="1" dirty="0">
                          <a:solidFill>
                            <a:srgbClr val="494949"/>
                          </a:solidFill>
                        </a:rPr>
                        <a:t>Spa e benessere</a:t>
                      </a:r>
                      <a:endParaRPr lang="en-IE" sz="2200" dirty="0">
                        <a:solidFill>
                          <a:srgbClr val="494949"/>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dirty="0">
                          <a:solidFill>
                            <a:srgbClr val="494949"/>
                          </a:solidFill>
                        </a:rPr>
                        <a:t>Vasche idromassaggio all'aperto, bagni alle alghe, yoga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dirty="0">
                          <a:solidFill>
                            <a:srgbClr val="494949"/>
                          </a:solidFill>
                        </a:rPr>
                        <a:t>Esperienza aggiuntiva ad alto margine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90978301"/>
                  </a:ext>
                </a:extLst>
              </a:tr>
              <a:tr h="0">
                <a:tc>
                  <a:txBody>
                    <a:bodyPr/>
                    <a:lstStyle/>
                    <a:p>
                      <a:r>
                        <a:rPr lang="en-IE" sz="2200" b="1">
                          <a:solidFill>
                            <a:srgbClr val="494949"/>
                          </a:solidFill>
                        </a:rPr>
                        <a:t>Eventi e ritiri</a:t>
                      </a:r>
                      <a:endParaRPr lang="en-IE" sz="2200">
                        <a:solidFill>
                          <a:srgbClr val="494949"/>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a:solidFill>
                            <a:srgbClr val="494949"/>
                          </a:solidFill>
                        </a:rPr>
                        <a:t>Ritiri benessere, piccoli matrimoni, fughe aziendali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dirty="0">
                          <a:solidFill>
                            <a:srgbClr val="494949"/>
                          </a:solidFill>
                        </a:rPr>
                        <a:t>Maggior rendimento per ospite, prenotazioni di gruppo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8291482"/>
                  </a:ext>
                </a:extLst>
              </a:tr>
              <a:tr h="0">
                <a:tc>
                  <a:txBody>
                    <a:bodyPr/>
                    <a:lstStyle/>
                    <a:p>
                      <a:r>
                        <a:rPr lang="en-IE" sz="2200" b="1">
                          <a:solidFill>
                            <a:srgbClr val="494949"/>
                          </a:solidFill>
                        </a:rPr>
                        <a:t>Esperienze nella natura</a:t>
                      </a:r>
                      <a:endParaRPr lang="en-IE" sz="2200">
                        <a:solidFill>
                          <a:srgbClr val="494949"/>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dirty="0">
                          <a:solidFill>
                            <a:srgbClr val="494949"/>
                          </a:solidFill>
                        </a:rPr>
                        <a:t>5 km di sentieri, passeggiate alla ricerca di prodotti selvatici, terapia forestale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dirty="0">
                          <a:solidFill>
                            <a:srgbClr val="494949"/>
                          </a:solidFill>
                        </a:rPr>
                        <a:t>Arricchimento a basso costo; incoraggia soggiorni più lunghi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02240840"/>
                  </a:ext>
                </a:extLst>
              </a:tr>
              <a:tr h="0">
                <a:tc>
                  <a:txBody>
                    <a:bodyPr/>
                    <a:lstStyle/>
                    <a:p>
                      <a:r>
                        <a:rPr lang="en-IE" sz="2200" b="1">
                          <a:solidFill>
                            <a:srgbClr val="494949"/>
                          </a:solidFill>
                        </a:rPr>
                        <a:t>Bar/Ristorante Orangery </a:t>
                      </a:r>
                      <a:r>
                        <a:rPr lang="en-IE" sz="2200" i="1">
                          <a:solidFill>
                            <a:srgbClr val="494949"/>
                          </a:solidFill>
                        </a:rPr>
                        <a:t>(in progetto)</a:t>
                      </a:r>
                      <a:endParaRPr lang="en-IE" sz="2200">
                        <a:solidFill>
                          <a:srgbClr val="494949"/>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Ristorazione per gli ospiti, visitatori esterni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dirty="0">
                          <a:solidFill>
                            <a:srgbClr val="494949"/>
                          </a:solidFill>
                        </a:rPr>
                        <a:t>Cattura la spesa per cibo e bevande, aggiunge attrattiva alla comunità</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58685982"/>
                  </a:ext>
                </a:extLst>
              </a:tr>
              <a:tr h="0">
                <a:tc>
                  <a:txBody>
                    <a:bodyPr/>
                    <a:lstStyle/>
                    <a:p>
                      <a:r>
                        <a:rPr lang="en-IE" sz="2200" b="1">
                          <a:solidFill>
                            <a:srgbClr val="494949"/>
                          </a:solidFill>
                        </a:rPr>
                        <a:t>Etica della sostenibilità</a:t>
                      </a:r>
                      <a:endParaRPr lang="en-IE" sz="2200">
                        <a:solidFill>
                          <a:srgbClr val="494949"/>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Prodotti di provenienza locale, attenzione all'ambiente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dirty="0">
                          <a:solidFill>
                            <a:srgbClr val="494949"/>
                          </a:solidFill>
                        </a:rPr>
                        <a:t>Attira ospiti attenti all'ambiente, consente l'accesso a sovvenzioni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2108506"/>
                  </a:ext>
                </a:extLst>
              </a:tr>
            </a:tbl>
          </a:graphicData>
        </a:graphic>
      </p:graphicFrame>
      <p:pic>
        <p:nvPicPr>
          <p:cNvPr id="8" name="Picture 7">
            <a:extLst>
              <a:ext uri="{FF2B5EF4-FFF2-40B4-BE49-F238E27FC236}">
                <a16:creationId xmlns:a16="http://schemas.microsoft.com/office/drawing/2014/main" id="{49E0B444-6918-63AA-3609-5BAEA20890BB}"/>
              </a:ext>
            </a:extLst>
          </p:cNvPr>
          <p:cNvPicPr>
            <a:picLocks noChangeAspect="1"/>
          </p:cNvPicPr>
          <p:nvPr/>
        </p:nvPicPr>
        <p:blipFill>
          <a:blip r:embed="rId2"/>
          <a:stretch>
            <a:fillRect/>
          </a:stretch>
        </p:blipFill>
        <p:spPr>
          <a:xfrm>
            <a:off x="3423491" y="4759738"/>
            <a:ext cx="4548934" cy="2098262"/>
          </a:xfrm>
          <a:prstGeom prst="rect">
            <a:avLst/>
          </a:prstGeom>
        </p:spPr>
      </p:pic>
    </p:spTree>
    <p:extLst>
      <p:ext uri="{BB962C8B-B14F-4D97-AF65-F5344CB8AC3E}">
        <p14:creationId xmlns:p14="http://schemas.microsoft.com/office/powerpoint/2010/main" val="3702495173"/>
      </p:ext>
    </p:extLst>
  </p:cSld>
  <p:clrMapOvr>
    <a:masterClrMapping/>
  </p:clrMapOvr>
</p:sld>
</file>

<file path=ppt/slides/slide19.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AF66E8-AD3A-4878-9D69-F01A1DD3C26C}"/>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77FCAF64-5C5E-6CC8-3D7A-CFCE43CC4632}"/>
              </a:ext>
            </a:extLst>
          </p:cNvPr>
          <p:cNvSpPr>
            <a:spLocks noGrp="1"/>
          </p:cNvSpPr>
          <p:nvPr>
            <p:ph type="body" sz="quarter" idx="18"/>
          </p:nvPr>
        </p:nvSpPr>
        <p:spPr>
          <a:xfrm>
            <a:off x="342902" y="898359"/>
            <a:ext cx="6705598" cy="3499183"/>
          </a:xfrm>
        </p:spPr>
        <p:txBody>
          <a:bodyPr/>
          <a:lstStyle/>
          <a:p>
            <a:pPr>
              <a:spcAft>
                <a:spcPts val="600"/>
              </a:spcAft>
            </a:pPr>
            <a:r>
              <a:rPr lang="en-US" b="1" dirty="0"/>
              <a:t>Dedicato alla sostenibilità ambientale, all'impegno locale e all'etica. </a:t>
            </a:r>
            <a:r>
              <a:rPr lang="en-US" dirty="0"/>
              <a:t>Drumhierny Woodland Hideaway è, in sostanza, l'essenza stessa di Epic Stays. È di proprietà di veri contadini, che vivono nella zona e che si impegnano personalmente a preservare la tenuta per le generazioni future, collaborando e sviluppando rapporti di lavoro per arricchire la comunità locale e l'ambiente. </a:t>
            </a:r>
          </a:p>
          <a:p>
            <a:pPr>
              <a:spcAft>
                <a:spcPts val="600"/>
              </a:spcAft>
            </a:pPr>
            <a:r>
              <a:rPr lang="en-US" dirty="0"/>
              <a:t>Nell'ambito della loro visione a lungo termine, sostengono il loro impegno con un piano completo che prevede</a:t>
            </a:r>
            <a:r>
              <a:rPr lang="en-US" dirty="0">
                <a:solidFill>
                  <a:srgbClr val="0070C0"/>
                </a:solidFill>
                <a:hlinkClick r:id="rId2">
                  <a:extLst>
                    <a:ext uri="{A12FA001-AC4F-418D-AE19-62706E023703}">
                      <ahyp:hlinkClr xmlns:ahyp="http://schemas.microsoft.com/office/drawing/2018/hyperlinkcolor" val="tx"/>
                    </a:ext>
                  </a:extLst>
                </a:hlinkClick>
              </a:rPr>
              <a:t> 4 fasi per </a:t>
            </a:r>
            <a:r>
              <a:rPr lang="en-US" dirty="0">
                <a:solidFill>
                  <a:srgbClr val="0070C0"/>
                </a:solidFill>
                <a:hlinkClick r:id="rId2">
                  <a:extLst>
                    <a:ext uri="{A12FA001-AC4F-418D-AE19-62706E023703}">
                      <ahyp:hlinkClr xmlns:ahyp="http://schemas.microsoft.com/office/drawing/2018/hyperlinkcolor" val="tx"/>
                    </a:ext>
                  </a:extLst>
                </a:hlinkClick>
              </a:rPr>
              <a:t>la</a:t>
            </a:r>
            <a:r>
              <a:rPr lang="en-US" dirty="0">
                <a:solidFill>
                  <a:srgbClr val="0070C0"/>
                </a:solidFill>
                <a:hlinkClick r:id="rId2">
                  <a:extLst>
                    <a:ext uri="{A12FA001-AC4F-418D-AE19-62706E023703}">
                      <ahyp:hlinkClr xmlns:ahyp="http://schemas.microsoft.com/office/drawing/2018/hyperlinkcolor" val="tx"/>
                    </a:ext>
                  </a:extLst>
                </a:hlinkClick>
              </a:rPr>
              <a:t> piena </a:t>
            </a:r>
            <a:r>
              <a:rPr lang="en-US" dirty="0" err="1">
                <a:solidFill>
                  <a:srgbClr val="0070C0"/>
                </a:solidFill>
                <a:hlinkClick r:id="rId2">
                  <a:extLst>
                    <a:ext uri="{A12FA001-AC4F-418D-AE19-62706E023703}">
                      <ahyp:hlinkClr xmlns:ahyp="http://schemas.microsoft.com/office/drawing/2018/hyperlinkcolor" val="tx"/>
                    </a:ext>
                  </a:extLst>
                </a:hlinkClick>
              </a:rPr>
              <a:t>realizzazione </a:t>
            </a:r>
            <a:r>
              <a:rPr lang="en-US" dirty="0">
                <a:solidFill>
                  <a:srgbClr val="0070C0"/>
                </a:solidFill>
                <a:hlinkClick r:id="rId2">
                  <a:extLst>
                    <a:ext uri="{A12FA001-AC4F-418D-AE19-62706E023703}">
                      <ahyp:hlinkClr xmlns:ahyp="http://schemas.microsoft.com/office/drawing/2018/hyperlinkcolor" val="tx"/>
                    </a:ext>
                  </a:extLst>
                </a:hlinkClick>
              </a:rPr>
              <a:t>del potenziale della tenuta</a:t>
            </a:r>
            <a:r>
              <a:rPr lang="en-US" dirty="0">
                <a:solidFill>
                  <a:srgbClr val="0070C0"/>
                </a:solidFill>
              </a:rPr>
              <a:t>. </a:t>
            </a:r>
          </a:p>
          <a:p>
            <a:pPr>
              <a:spcAft>
                <a:spcPts val="600"/>
              </a:spcAft>
            </a:pPr>
            <a:r>
              <a:rPr lang="en-US" dirty="0"/>
              <a:t>Scoprite come si impegnano per </a:t>
            </a:r>
            <a:r>
              <a:rPr lang="en-US" dirty="0">
                <a:solidFill>
                  <a:srgbClr val="0070C0"/>
                </a:solidFill>
                <a:hlinkClick r:id="rId3">
                  <a:extLst>
                    <a:ext uri="{A12FA001-AC4F-418D-AE19-62706E023703}">
                      <ahyp:hlinkClr xmlns:ahyp="http://schemas.microsoft.com/office/drawing/2018/hyperlinkcolor" val="tx"/>
                    </a:ext>
                  </a:extLst>
                </a:hlinkClick>
              </a:rPr>
              <a:t>la sostenibilità ambientale</a:t>
            </a:r>
            <a:r>
              <a:rPr lang="en-US" dirty="0">
                <a:solidFill>
                  <a:srgbClr val="0070C0"/>
                </a:solidFill>
              </a:rPr>
              <a:t>, </a:t>
            </a:r>
            <a:r>
              <a:rPr lang="en-US" dirty="0"/>
              <a:t>hanno un </a:t>
            </a:r>
            <a:r>
              <a:rPr lang="en-US" dirty="0">
                <a:solidFill>
                  <a:srgbClr val="0070C0"/>
                </a:solidFill>
                <a:hlinkClick r:id="rId3">
                  <a:extLst>
                    <a:ext uri="{A12FA001-AC4F-418D-AE19-62706E023703}">
                      <ahyp:hlinkClr xmlns:ahyp="http://schemas.microsoft.com/office/drawing/2018/hyperlinkcolor" val="tx"/>
                    </a:ext>
                  </a:extLst>
                </a:hlinkClick>
              </a:rPr>
              <a:t>impegno </a:t>
            </a:r>
            <a:r>
              <a:rPr lang="en-US" dirty="0"/>
              <a:t>dedicato </a:t>
            </a:r>
            <a:r>
              <a:rPr lang="en-US" dirty="0">
                <a:solidFill>
                  <a:srgbClr val="0070C0"/>
                </a:solidFill>
                <a:hlinkClick r:id="rId3">
                  <a:extLst>
                    <a:ext uri="{A12FA001-AC4F-418D-AE19-62706E023703}">
                      <ahyp:hlinkClr xmlns:ahyp="http://schemas.microsoft.com/office/drawing/2018/hyperlinkcolor" val="tx"/>
                    </a:ext>
                  </a:extLst>
                </a:hlinkClick>
              </a:rPr>
              <a:t>alla responsabilità sociale d'impresa (CSR) </a:t>
            </a:r>
            <a:r>
              <a:rPr lang="en-US" dirty="0"/>
              <a:t>e sono fortemente coinvolti nel sostegno alla comunità locale, ad esempio sostenendo </a:t>
            </a:r>
            <a:r>
              <a:rPr lang="en-US" dirty="0">
                <a:solidFill>
                  <a:srgbClr val="0070C0"/>
                </a:solidFill>
                <a:hlinkClick r:id="rId4">
                  <a:extLst>
                    <a:ext uri="{A12FA001-AC4F-418D-AE19-62706E023703}">
                      <ahyp:hlinkClr xmlns:ahyp="http://schemas.microsoft.com/office/drawing/2018/hyperlinkcolor" val="tx"/>
                    </a:ext>
                  </a:extLst>
                </a:hlinkClick>
              </a:rPr>
              <a:t>gli artisti</a:t>
            </a:r>
            <a:r>
              <a:rPr lang="en-US" dirty="0"/>
              <a:t> locali</a:t>
            </a:r>
            <a:r>
              <a:rPr lang="en-US" dirty="0"/>
              <a:t>. </a:t>
            </a:r>
          </a:p>
        </p:txBody>
      </p:sp>
      <p:sp>
        <p:nvSpPr>
          <p:cNvPr id="12" name="Text Placeholder 11">
            <a:extLst>
              <a:ext uri="{FF2B5EF4-FFF2-40B4-BE49-F238E27FC236}">
                <a16:creationId xmlns:a16="http://schemas.microsoft.com/office/drawing/2014/main" id="{ECDC351F-F1E4-45FC-1941-63BEA9C356A3}"/>
              </a:ext>
            </a:extLst>
          </p:cNvPr>
          <p:cNvSpPr>
            <a:spLocks noGrp="1"/>
          </p:cNvSpPr>
          <p:nvPr>
            <p:ph type="body" sz="quarter" idx="19"/>
          </p:nvPr>
        </p:nvSpPr>
        <p:spPr>
          <a:xfrm>
            <a:off x="296824" y="170692"/>
            <a:ext cx="11060443" cy="803654"/>
          </a:xfrm>
        </p:spPr>
        <p:txBody>
          <a:bodyPr/>
          <a:lstStyle/>
          <a:p>
            <a:r>
              <a:rPr lang="en-IE" dirty="0"/>
              <a:t>Caso di studio: Drumhierny </a:t>
            </a:r>
            <a:r>
              <a:rPr lang="en-IE" sz="2600" b="0" dirty="0"/>
              <a:t>Impegno ambientale e verso la comunità locale</a:t>
            </a:r>
          </a:p>
        </p:txBody>
      </p:sp>
      <p:sp>
        <p:nvSpPr>
          <p:cNvPr id="13" name="object 3">
            <a:extLst>
              <a:ext uri="{FF2B5EF4-FFF2-40B4-BE49-F238E27FC236}">
                <a16:creationId xmlns:a16="http://schemas.microsoft.com/office/drawing/2014/main" id="{666A48BD-6EC6-2813-7229-90814DDEF62B}"/>
              </a:ext>
            </a:extLst>
          </p:cNvPr>
          <p:cNvSpPr/>
          <p:nvPr/>
        </p:nvSpPr>
        <p:spPr>
          <a:xfrm>
            <a:off x="7572170" y="5117874"/>
            <a:ext cx="3913478"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14" name="Text Placeholder 23">
            <a:extLst>
              <a:ext uri="{FF2B5EF4-FFF2-40B4-BE49-F238E27FC236}">
                <a16:creationId xmlns:a16="http://schemas.microsoft.com/office/drawing/2014/main" id="{75AF3EBB-8901-D016-A85D-3B3BB0331448}"/>
              </a:ext>
            </a:extLst>
          </p:cNvPr>
          <p:cNvSpPr txBox="1">
            <a:spLocks/>
          </p:cNvSpPr>
          <p:nvPr/>
        </p:nvSpPr>
        <p:spPr>
          <a:xfrm>
            <a:off x="7578179" y="5117875"/>
            <a:ext cx="4051845"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rPr>
              <a:t>Sito web </a:t>
            </a:r>
            <a:r>
              <a:rPr lang="en-US" sz="1600" dirty="0">
                <a:hlinkClick r:id="rId5">
                  <a:extLst>
                    <a:ext uri="{A12FA001-AC4F-418D-AE19-62706E023703}">
                      <ahyp:hlinkClr xmlns:ahyp="http://schemas.microsoft.com/office/drawing/2018/hyperlinkcolor" val="tx"/>
                    </a:ext>
                  </a:extLst>
                </a:hlinkClick>
              </a:rPr>
              <a:t>Drumhierny Woodland Hideaway </a:t>
            </a:r>
            <a:endParaRPr lang="en-US" sz="1600" dirty="0">
              <a:latin typeface="+mn-lt"/>
            </a:endParaRPr>
          </a:p>
        </p:txBody>
      </p:sp>
      <p:sp>
        <p:nvSpPr>
          <p:cNvPr id="4" name="TextBox 3">
            <a:extLst>
              <a:ext uri="{FF2B5EF4-FFF2-40B4-BE49-F238E27FC236}">
                <a16:creationId xmlns:a16="http://schemas.microsoft.com/office/drawing/2014/main" id="{8E63C6F1-6E01-AF0B-7F87-C6026A91F887}"/>
              </a:ext>
            </a:extLst>
          </p:cNvPr>
          <p:cNvSpPr txBox="1"/>
          <p:nvPr/>
        </p:nvSpPr>
        <p:spPr>
          <a:xfrm>
            <a:off x="7318101" y="5820460"/>
            <a:ext cx="4378599" cy="369332"/>
          </a:xfrm>
          <a:prstGeom prst="rect">
            <a:avLst/>
          </a:prstGeom>
          <a:noFill/>
        </p:spPr>
        <p:txBody>
          <a:bodyPr wrap="square">
            <a:spAutoFit/>
          </a:bodyPr>
          <a:lstStyle/>
          <a:p>
            <a:r>
              <a:rPr lang="en-US" dirty="0">
                <a:solidFill>
                  <a:srgbClr val="00B0F0"/>
                </a:solidFill>
                <a:hlinkClick r:id="rId6">
                  <a:extLst>
                    <a:ext uri="{A12FA001-AC4F-418D-AE19-62706E023703}">
                      <ahyp:hlinkClr xmlns:ahyp="http://schemas.microsoft.com/office/drawing/2018/hyperlinkcolor" val="tx"/>
                    </a:ext>
                  </a:extLst>
                </a:hlinkClick>
              </a:rPr>
              <a:t>Autorizzazione urbanistica Drumhierny 26/01/2025</a:t>
            </a:r>
            <a:endParaRPr lang="en-IE" dirty="0">
              <a:solidFill>
                <a:srgbClr val="00B0F0"/>
              </a:solidFill>
            </a:endParaRPr>
          </a:p>
        </p:txBody>
      </p:sp>
      <p:pic>
        <p:nvPicPr>
          <p:cNvPr id="9218" name="Picture 2" descr="Drumhierny Woodland Hideaway  | Leitrim Village, Co. Leitrim | 1">
            <a:extLst>
              <a:ext uri="{FF2B5EF4-FFF2-40B4-BE49-F238E27FC236}">
                <a16:creationId xmlns:a16="http://schemas.microsoft.com/office/drawing/2014/main" id="{D14E52EA-2C34-5A0F-174C-F9C7C9A3ECC9}"/>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8267" b="2726"/>
          <a:stretch>
            <a:fillRect/>
          </a:stretch>
        </p:blipFill>
        <p:spPr bwMode="auto">
          <a:xfrm>
            <a:off x="7572170" y="1850723"/>
            <a:ext cx="3705514" cy="24736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0304832"/>
      </p:ext>
    </p:extLst>
  </p:cSld>
  <p:clrMapOvr>
    <a:masterClrMapping/>
  </p:clrMapOvr>
</p:sld>
</file>

<file path=ppt/slides/slide2.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F9859AAB-3568-2EA0-DC37-269579D14E12}"/>
              </a:ext>
            </a:extLst>
          </p:cNvPr>
          <p:cNvSpPr>
            <a:spLocks noGrp="1"/>
          </p:cNvSpPr>
          <p:nvPr>
            <p:ph type="body" sz="quarter" idx="18"/>
          </p:nvPr>
        </p:nvSpPr>
        <p:spPr>
          <a:xfrm>
            <a:off x="357188" y="967830"/>
            <a:ext cx="11477623" cy="3499183"/>
          </a:xfrm>
        </p:spPr>
        <p:txBody>
          <a:bodyPr/>
          <a:lstStyle/>
          <a:p>
            <a:pPr marL="342900" indent="-342900">
              <a:spcAft>
                <a:spcPts val="600"/>
              </a:spcAft>
              <a:buFont typeface="Wingdings" panose="05000000000000000000" pitchFamily="2" charset="2"/>
              <a:buChar char="v"/>
            </a:pPr>
            <a:r>
              <a:rPr lang="en-US" sz="2200" b="1" dirty="0">
                <a:solidFill>
                  <a:srgbClr val="494949"/>
                </a:solidFill>
              </a:rPr>
              <a:t>Investimento graduale</a:t>
            </a:r>
            <a:r>
              <a:rPr lang="en-US" sz="2200" dirty="0">
                <a:solidFill>
                  <a:srgbClr val="494949"/>
                </a:solidFill>
              </a:rPr>
              <a:t>, con avvio in modo snello e ampliamento dopo la convalida del mercato.</a:t>
            </a:r>
          </a:p>
          <a:p>
            <a:pPr marL="342900" indent="-342900">
              <a:spcAft>
                <a:spcPts val="600"/>
              </a:spcAft>
              <a:buFont typeface="Wingdings" panose="05000000000000000000" pitchFamily="2" charset="2"/>
              <a:buChar char="v"/>
            </a:pPr>
            <a:r>
              <a:rPr lang="en-US" sz="2200" b="1" dirty="0">
                <a:solidFill>
                  <a:srgbClr val="494949"/>
                </a:solidFill>
              </a:rPr>
              <a:t>Sovvenzioni </a:t>
            </a:r>
            <a:r>
              <a:rPr lang="en-US" sz="2200" dirty="0">
                <a:solidFill>
                  <a:srgbClr val="494949"/>
                </a:solidFill>
              </a:rPr>
              <a:t>da LEADER, Failte Ireland o SEAI per l'ecoturismo, l'efficienza energetica e lo sviluppo rurale.</a:t>
            </a:r>
          </a:p>
          <a:p>
            <a:pPr marL="342900" indent="-342900">
              <a:spcAft>
                <a:spcPts val="600"/>
              </a:spcAft>
              <a:buFont typeface="Wingdings" panose="05000000000000000000" pitchFamily="2" charset="2"/>
              <a:buChar char="v"/>
            </a:pPr>
            <a:r>
              <a:rPr lang="en-US" sz="2200" b="1" dirty="0">
                <a:solidFill>
                  <a:srgbClr val="494949"/>
                </a:solidFill>
              </a:rPr>
              <a:t>Finanziamento misto</a:t>
            </a:r>
            <a:r>
              <a:rPr lang="en-US" sz="2200" dirty="0">
                <a:solidFill>
                  <a:srgbClr val="494949"/>
                </a:solidFill>
              </a:rPr>
              <a:t>: capitale proprio, piccoli prestiti commerciali e reinvestimento dei ricavi.</a:t>
            </a:r>
          </a:p>
          <a:p>
            <a:pPr marL="342900" indent="-342900">
              <a:spcAft>
                <a:spcPts val="600"/>
              </a:spcAft>
              <a:buFont typeface="Wingdings" panose="05000000000000000000" pitchFamily="2" charset="2"/>
              <a:buChar char="v"/>
            </a:pPr>
            <a:r>
              <a:rPr lang="en-US" sz="2200" b="1" dirty="0">
                <a:solidFill>
                  <a:srgbClr val="494949"/>
                </a:solidFill>
              </a:rPr>
              <a:t>Yield management </a:t>
            </a:r>
            <a:r>
              <a:rPr lang="en-US" sz="2200" dirty="0">
                <a:solidFill>
                  <a:srgbClr val="494949"/>
                </a:solidFill>
              </a:rPr>
              <a:t>per </a:t>
            </a:r>
            <a:r>
              <a:rPr lang="en-US" sz="2200" dirty="0" err="1">
                <a:solidFill>
                  <a:srgbClr val="494949"/>
                </a:solidFill>
              </a:rPr>
              <a:t>ottimizzare </a:t>
            </a:r>
            <a:r>
              <a:rPr lang="en-US" sz="2200" dirty="0">
                <a:solidFill>
                  <a:srgbClr val="494949"/>
                </a:solidFill>
              </a:rPr>
              <a:t>i prezzi durante l'alta stagione (da primavera ad autunno) rispetto alla bassa stagione.</a:t>
            </a:r>
          </a:p>
          <a:p>
            <a:pPr marL="342900" indent="-342900">
              <a:spcAft>
                <a:spcPts val="600"/>
              </a:spcAft>
              <a:buFont typeface="Wingdings" panose="05000000000000000000" pitchFamily="2" charset="2"/>
              <a:buChar char="v"/>
            </a:pPr>
            <a:r>
              <a:rPr lang="en-US" sz="2200" b="1" dirty="0">
                <a:solidFill>
                  <a:srgbClr val="494949"/>
                </a:solidFill>
              </a:rPr>
              <a:t>La politica </a:t>
            </a:r>
            <a:r>
              <a:rPr lang="en-US" sz="2200" dirty="0">
                <a:solidFill>
                  <a:srgbClr val="494949"/>
                </a:solidFill>
              </a:rPr>
              <a:t>di soggiorno</a:t>
            </a:r>
            <a:r>
              <a:rPr lang="en-US" sz="2200" b="1" dirty="0">
                <a:solidFill>
                  <a:srgbClr val="494949"/>
                </a:solidFill>
              </a:rPr>
              <a:t> minimo </a:t>
            </a:r>
            <a:r>
              <a:rPr lang="en-US" sz="2200" dirty="0">
                <a:solidFill>
                  <a:srgbClr val="494949"/>
                </a:solidFill>
              </a:rPr>
              <a:t>(minimo 2 notti e 3 notti nei fine settimana e nei giorni festivi) supporta la loro gestione strategica dei rendimenti. Ciò riduce i costi operativi (pulizie, lavanderia e check-in) e aumenta il valore medio delle prenotazioni (ABV) per ospite. Migliora l'efficienza dell'occupazione (meno soggiorni di una sola notte) e si allinea bene con il loro marchio incentrato sul benessere: rallenta e immergiti nella natura. </a:t>
            </a:r>
            <a:r>
              <a:rPr lang="en-US" sz="2000" dirty="0">
                <a:solidFill>
                  <a:srgbClr val="494949"/>
                </a:solidFill>
              </a:rPr>
              <a:t>Nel tuo modello di flusso di cassa, calcola in base a:</a:t>
            </a:r>
          </a:p>
          <a:p>
            <a:pPr>
              <a:spcAft>
                <a:spcPts val="600"/>
              </a:spcAft>
            </a:pPr>
            <a:r>
              <a:rPr lang="en-US" sz="2000" b="1" dirty="0">
                <a:solidFill>
                  <a:srgbClr val="E96751"/>
                </a:solidFill>
              </a:rPr>
              <a:t>minimo 2 notti × 16 lodge × 250 €/notte in media.</a:t>
            </a:r>
            <a:endParaRPr lang="en-US" sz="2000" dirty="0">
              <a:solidFill>
                <a:srgbClr val="E96751"/>
              </a:solidFill>
            </a:endParaRPr>
          </a:p>
          <a:p>
            <a:pPr>
              <a:spcAft>
                <a:spcPts val="600"/>
              </a:spcAft>
            </a:pPr>
            <a:r>
              <a:rPr lang="en-US" sz="2000" dirty="0">
                <a:solidFill>
                  <a:srgbClr val="E96751"/>
                </a:solidFill>
              </a:rPr>
              <a:t>Con un'occupazione annuale del 60%, il fatturato potrebbe superare </a:t>
            </a:r>
            <a:r>
              <a:rPr lang="en-US" sz="2000" b="1" dirty="0">
                <a:solidFill>
                  <a:srgbClr val="E96751"/>
                </a:solidFill>
              </a:rPr>
              <a:t>gli 875.000 €/anno</a:t>
            </a:r>
            <a:r>
              <a:rPr lang="en-US" sz="2000" dirty="0">
                <a:solidFill>
                  <a:srgbClr val="E96751"/>
                </a:solidFill>
              </a:rPr>
              <a:t>, prima di altri servizi</a:t>
            </a:r>
          </a:p>
          <a:p>
            <a:pPr marL="342900" indent="-342900">
              <a:spcAft>
                <a:spcPts val="600"/>
              </a:spcAft>
              <a:buFont typeface="Wingdings" panose="05000000000000000000" pitchFamily="2" charset="2"/>
              <a:buChar char="v"/>
            </a:pPr>
            <a:r>
              <a:rPr lang="en-US" sz="2200" b="1" dirty="0">
                <a:solidFill>
                  <a:srgbClr val="494949"/>
                </a:solidFill>
              </a:rPr>
              <a:t>Partnership </a:t>
            </a:r>
            <a:r>
              <a:rPr lang="en-US" sz="2200" dirty="0">
                <a:solidFill>
                  <a:srgbClr val="494949"/>
                </a:solidFill>
              </a:rPr>
              <a:t>per pacchetti di esperienze locali (ad es. tour Blueway, ritiri benessere).</a:t>
            </a:r>
          </a:p>
          <a:p>
            <a:pPr marL="342900" indent="-342900">
              <a:spcAft>
                <a:spcPts val="600"/>
              </a:spcAft>
              <a:buFont typeface="Wingdings" panose="05000000000000000000" pitchFamily="2" charset="2"/>
              <a:buChar char="v"/>
            </a:pPr>
            <a:r>
              <a:rPr lang="en-US" sz="2200" dirty="0">
                <a:solidFill>
                  <a:srgbClr val="494949"/>
                </a:solidFill>
              </a:rPr>
              <a:t>Offerta diversificata. Drumhierny non si affida esclusivamente all'alloggio. </a:t>
            </a:r>
            <a:r>
              <a:rPr lang="en-US" sz="2200" b="1" dirty="0">
                <a:solidFill>
                  <a:srgbClr val="494949"/>
                </a:solidFill>
              </a:rPr>
              <a:t>Il</a:t>
            </a:r>
            <a:r>
              <a:rPr lang="en-US" sz="2200" dirty="0">
                <a:solidFill>
                  <a:srgbClr val="494949"/>
                </a:solidFill>
              </a:rPr>
              <a:t> suo </a:t>
            </a:r>
            <a:r>
              <a:rPr lang="en-US" sz="2200" b="1" dirty="0">
                <a:solidFill>
                  <a:srgbClr val="494949"/>
                </a:solidFill>
              </a:rPr>
              <a:t>ecosistema multi-esperienza </a:t>
            </a:r>
            <a:r>
              <a:rPr lang="en-US" sz="2200" dirty="0">
                <a:solidFill>
                  <a:srgbClr val="494949"/>
                </a:solidFill>
              </a:rPr>
              <a:t>aumenta i ricavi, migliora la soddisfazione degli ospiti e distribuisce il rischio tra i diversi tipi di servizi.</a:t>
            </a:r>
          </a:p>
          <a:p>
            <a:pPr marL="342900" indent="-342900">
              <a:spcAft>
                <a:spcPts val="600"/>
              </a:spcAft>
              <a:buFont typeface="Wingdings" panose="05000000000000000000" pitchFamily="2" charset="2"/>
              <a:buChar char="v"/>
            </a:pPr>
            <a:endParaRPr lang="en-US" dirty="0">
              <a:solidFill>
                <a:srgbClr val="494949"/>
              </a:solidFill>
            </a:endParaRPr>
          </a:p>
        </p:txBody>
      </p:sp>
      <p:sp>
        <p:nvSpPr>
          <p:cNvPr id="12" name="Text Placeholder 11">
            <a:extLst>
              <a:ext uri="{FF2B5EF4-FFF2-40B4-BE49-F238E27FC236}">
                <a16:creationId xmlns:a16="http://schemas.microsoft.com/office/drawing/2014/main" id="{4863AA8C-6F0C-1F82-741A-02652C9DA39E}"/>
              </a:ext>
            </a:extLst>
          </p:cNvPr>
          <p:cNvSpPr txBox="1">
            <a:spLocks/>
          </p:cNvSpPr>
          <p:nvPr/>
        </p:nvSpPr>
        <p:spPr>
          <a:xfrm>
            <a:off x="296824" y="170692"/>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solidFill>
                  <a:srgbClr val="3B7F81"/>
                </a:solidFill>
              </a:rPr>
              <a:t>Caso di studio: </a:t>
            </a:r>
            <a:r>
              <a:rPr lang="en-IE" sz="2600" b="0" dirty="0">
                <a:solidFill>
                  <a:srgbClr val="3B7F81"/>
                </a:solidFill>
              </a:rPr>
              <a:t>Drumhierny ha probabilmente utilizzato le migliori pratiche di pianificazione finanziaria</a:t>
            </a:r>
          </a:p>
        </p:txBody>
      </p:sp>
    </p:spTree>
    <p:extLst>
      <p:ext uri="{BB962C8B-B14F-4D97-AF65-F5344CB8AC3E}">
        <p14:creationId xmlns:p14="http://schemas.microsoft.com/office/powerpoint/2010/main" val="3319458121"/>
      </p:ext>
    </p:extLst>
  </p:cSld>
  <p:clrMapOvr>
    <a:masterClrMapping/>
  </p:clrMapOvr>
</p:sld>
</file>

<file path=ppt/slides/slide20.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1580A0-E5F4-FE36-C9C9-EC7DC4265BA5}"/>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53DE21DA-6C95-7AA4-BADE-15DCF10C00B5}"/>
              </a:ext>
            </a:extLst>
          </p:cNvPr>
          <p:cNvSpPr>
            <a:spLocks noGrp="1"/>
          </p:cNvSpPr>
          <p:nvPr>
            <p:ph type="body" sz="quarter" idx="18"/>
          </p:nvPr>
        </p:nvSpPr>
        <p:spPr>
          <a:xfrm>
            <a:off x="342902" y="784059"/>
            <a:ext cx="6705598" cy="3499183"/>
          </a:xfrm>
        </p:spPr>
        <p:txBody>
          <a:bodyPr/>
          <a:lstStyle/>
          <a:p>
            <a:pPr>
              <a:spcAft>
                <a:spcPts val="600"/>
              </a:spcAft>
            </a:pPr>
            <a:r>
              <a:rPr lang="en-US" sz="2000" dirty="0"/>
              <a:t>Drumhierny Woodland Hideaway è un esempio di come un'attività di glamping possa evolversi integrando in modo ponderato il turismo e la pianificazione commerciale, mantenendo al contempo un forte impegno nei confronti della sostenibilità e della conservazione del patrimonio.</a:t>
            </a:r>
          </a:p>
          <a:p>
            <a:pPr marL="342900" indent="-342900">
              <a:spcAft>
                <a:spcPts val="600"/>
              </a:spcAft>
              <a:buFont typeface="Wingdings" panose="05000000000000000000" pitchFamily="2" charset="2"/>
              <a:buChar char="v"/>
            </a:pPr>
            <a:r>
              <a:rPr lang="en-US" sz="2000" b="1" dirty="0"/>
              <a:t>Approccio di pianificazione integrata: </a:t>
            </a:r>
            <a:r>
              <a:rPr lang="en-US" sz="2000" dirty="0"/>
              <a:t>combinare con successo elementi turistici e commerciali richiede una strategia di pianificazione completa che tenga conto della zonizzazione, dell'impatto ambientale e del coinvolgimento della comunità.</a:t>
            </a:r>
          </a:p>
          <a:p>
            <a:pPr marL="342900" indent="-342900">
              <a:spcAft>
                <a:spcPts val="600"/>
              </a:spcAft>
              <a:buFont typeface="Wingdings" panose="05000000000000000000" pitchFamily="2" charset="2"/>
              <a:buChar char="v"/>
            </a:pPr>
            <a:r>
              <a:rPr lang="en-US" sz="2000" b="1" dirty="0"/>
              <a:t>Rispetto del patrimonio: </a:t>
            </a:r>
            <a:r>
              <a:rPr lang="en-US" sz="2000" dirty="0"/>
              <a:t>quando si ha a che fare con strutture protette, è essenziale trovare un equilibrio tra gli obiettivi di sviluppo e i requisiti di conservazione.</a:t>
            </a:r>
          </a:p>
          <a:p>
            <a:pPr marL="342900" indent="-342900">
              <a:spcAft>
                <a:spcPts val="600"/>
              </a:spcAft>
              <a:buFont typeface="Wingdings" panose="05000000000000000000" pitchFamily="2" charset="2"/>
              <a:buChar char="v"/>
            </a:pPr>
            <a:r>
              <a:rPr lang="en-US" sz="2000" b="1" dirty="0"/>
              <a:t>La sostenibilità come valore fondamentale: </a:t>
            </a:r>
            <a:r>
              <a:rPr lang="en-US" sz="2000" dirty="0"/>
              <a:t>l'integrazione di pratiche sostenibili può differenziare la vostra attività e attrarre un mercato di nicchia di visitatori attenti all'ambiente.</a:t>
            </a:r>
          </a:p>
          <a:p>
            <a:pPr marL="342900" indent="-342900">
              <a:spcAft>
                <a:spcPts val="600"/>
              </a:spcAft>
              <a:buFont typeface="Wingdings" panose="05000000000000000000" pitchFamily="2" charset="2"/>
              <a:buChar char="v"/>
            </a:pPr>
            <a:r>
              <a:rPr lang="en-US" sz="2000" b="1" dirty="0"/>
              <a:t>Flessibilità e conformità: </a:t>
            </a:r>
            <a:r>
              <a:rPr lang="en-US" sz="2000" dirty="0"/>
              <a:t>richiedere permessi di conservazione ed essere flessibili ai requisiti di pianificazione garantisce la redditività operativa a lungo termine.</a:t>
            </a:r>
          </a:p>
        </p:txBody>
      </p:sp>
      <p:sp>
        <p:nvSpPr>
          <p:cNvPr id="12" name="Text Placeholder 11">
            <a:extLst>
              <a:ext uri="{FF2B5EF4-FFF2-40B4-BE49-F238E27FC236}">
                <a16:creationId xmlns:a16="http://schemas.microsoft.com/office/drawing/2014/main" id="{D370CA2F-F794-5B43-5082-326599B31419}"/>
              </a:ext>
            </a:extLst>
          </p:cNvPr>
          <p:cNvSpPr>
            <a:spLocks noGrp="1"/>
          </p:cNvSpPr>
          <p:nvPr>
            <p:ph type="body" sz="quarter" idx="19"/>
          </p:nvPr>
        </p:nvSpPr>
        <p:spPr>
          <a:xfrm>
            <a:off x="296824" y="170692"/>
            <a:ext cx="11060443" cy="803654"/>
          </a:xfrm>
        </p:spPr>
        <p:txBody>
          <a:bodyPr/>
          <a:lstStyle/>
          <a:p>
            <a:r>
              <a:rPr lang="en-IE" dirty="0"/>
              <a:t>Caso di studio: Drumhierny </a:t>
            </a:r>
            <a:r>
              <a:rPr lang="en-IE" sz="2600" b="0" dirty="0"/>
              <a:t>Punti chiave</a:t>
            </a:r>
          </a:p>
        </p:txBody>
      </p:sp>
      <p:sp>
        <p:nvSpPr>
          <p:cNvPr id="13" name="object 3">
            <a:extLst>
              <a:ext uri="{FF2B5EF4-FFF2-40B4-BE49-F238E27FC236}">
                <a16:creationId xmlns:a16="http://schemas.microsoft.com/office/drawing/2014/main" id="{AE1C5DFC-D6B2-9799-D3B4-075A54FA38EE}"/>
              </a:ext>
            </a:extLst>
          </p:cNvPr>
          <p:cNvSpPr/>
          <p:nvPr/>
        </p:nvSpPr>
        <p:spPr>
          <a:xfrm>
            <a:off x="7572170" y="5117874"/>
            <a:ext cx="3913478"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14" name="Text Placeholder 23">
            <a:extLst>
              <a:ext uri="{FF2B5EF4-FFF2-40B4-BE49-F238E27FC236}">
                <a16:creationId xmlns:a16="http://schemas.microsoft.com/office/drawing/2014/main" id="{D92345B5-402C-5338-F656-207589346DCA}"/>
              </a:ext>
            </a:extLst>
          </p:cNvPr>
          <p:cNvSpPr txBox="1">
            <a:spLocks/>
          </p:cNvSpPr>
          <p:nvPr/>
        </p:nvSpPr>
        <p:spPr>
          <a:xfrm>
            <a:off x="7578179" y="5117875"/>
            <a:ext cx="4051845"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rPr>
              <a:t>Sito web </a:t>
            </a:r>
            <a:r>
              <a:rPr lang="en-US" sz="1600" dirty="0">
                <a:hlinkClick r:id="rId2">
                  <a:extLst>
                    <a:ext uri="{A12FA001-AC4F-418D-AE19-62706E023703}">
                      <ahyp:hlinkClr xmlns:ahyp="http://schemas.microsoft.com/office/drawing/2018/hyperlinkcolor" val="tx"/>
                    </a:ext>
                  </a:extLst>
                </a:hlinkClick>
              </a:rPr>
              <a:t>Drumhierny Woodland Hideaway </a:t>
            </a:r>
            <a:endParaRPr lang="en-US" sz="1600" dirty="0">
              <a:latin typeface="+mn-lt"/>
            </a:endParaRPr>
          </a:p>
        </p:txBody>
      </p:sp>
      <p:sp>
        <p:nvSpPr>
          <p:cNvPr id="7" name="TextBox 6">
            <a:extLst>
              <a:ext uri="{FF2B5EF4-FFF2-40B4-BE49-F238E27FC236}">
                <a16:creationId xmlns:a16="http://schemas.microsoft.com/office/drawing/2014/main" id="{6F3A9189-7A0C-11CC-AC4E-EC3DD63F6606}"/>
              </a:ext>
            </a:extLst>
          </p:cNvPr>
          <p:cNvSpPr txBox="1"/>
          <p:nvPr/>
        </p:nvSpPr>
        <p:spPr>
          <a:xfrm>
            <a:off x="7448550" y="6086475"/>
            <a:ext cx="3829050" cy="369332"/>
          </a:xfrm>
          <a:prstGeom prst="rect">
            <a:avLst/>
          </a:prstGeom>
          <a:noFill/>
        </p:spPr>
        <p:txBody>
          <a:bodyPr wrap="square" rtlCol="0">
            <a:spAutoFit/>
          </a:bodyPr>
          <a:lstStyle/>
          <a:p>
            <a:pPr algn="ctr"/>
            <a:r>
              <a:rPr lang="en-IE" dirty="0">
                <a:solidFill>
                  <a:srgbClr val="00B0F0"/>
                </a:solidFill>
                <a:hlinkClick r:id="rId3">
                  <a:extLst>
                    <a:ext uri="{A12FA001-AC4F-418D-AE19-62706E023703}">
                      <ahyp:hlinkClr xmlns:ahyp="http://schemas.microsoft.com/office/drawing/2018/hyperlinkcolor" val="tx"/>
                    </a:ext>
                  </a:extLst>
                </a:hlinkClick>
              </a:rPr>
              <a:t>Politica di sostenibilità</a:t>
            </a:r>
            <a:endParaRPr lang="en-IE" dirty="0">
              <a:solidFill>
                <a:srgbClr val="00B0F0"/>
              </a:solidFill>
            </a:endParaRPr>
          </a:p>
        </p:txBody>
      </p:sp>
      <p:pic>
        <p:nvPicPr>
          <p:cNvPr id="12290" name="Picture 2" descr="Drumhierny Woodland Hideaway  | Leitrim Village, Co. Leitrim | 3">
            <a:extLst>
              <a:ext uri="{FF2B5EF4-FFF2-40B4-BE49-F238E27FC236}">
                <a16:creationId xmlns:a16="http://schemas.microsoft.com/office/drawing/2014/main" id="{78857B92-A09F-B475-0E69-89456399659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7498"/>
          <a:stretch>
            <a:fillRect/>
          </a:stretch>
        </p:blipFill>
        <p:spPr bwMode="auto">
          <a:xfrm>
            <a:off x="7667624" y="1857375"/>
            <a:ext cx="3514725"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7512258"/>
      </p:ext>
    </p:extLst>
  </p:cSld>
  <p:clrMapOvr>
    <a:masterClrMapping/>
  </p:clrMapOvr>
</p:sld>
</file>

<file path=ppt/slides/slide21.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82398D-D3C6-6F1D-EA78-5AC2642469FF}"/>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7C0CFC17-6179-881C-316B-AF1E4B2511D9}"/>
              </a:ext>
            </a:extLst>
          </p:cNvPr>
          <p:cNvSpPr>
            <a:spLocks noGrp="1"/>
          </p:cNvSpPr>
          <p:nvPr>
            <p:ph type="body" sz="quarter" idx="18"/>
          </p:nvPr>
        </p:nvSpPr>
        <p:spPr>
          <a:xfrm>
            <a:off x="342902" y="898359"/>
            <a:ext cx="6705598" cy="3499183"/>
          </a:xfrm>
        </p:spPr>
        <p:txBody>
          <a:bodyPr/>
          <a:lstStyle/>
          <a:p>
            <a:pPr>
              <a:spcAft>
                <a:spcPts val="600"/>
              </a:spcAft>
            </a:pPr>
            <a:r>
              <a:rPr lang="en-US" dirty="0"/>
              <a:t>Essi sostengono i propri obiettivi futuri con </a:t>
            </a:r>
            <a:r>
              <a:rPr lang="en-US" dirty="0">
                <a:solidFill>
                  <a:srgbClr val="0070C0"/>
                </a:solidFill>
                <a:hlinkClick r:id="rId2">
                  <a:extLst>
                    <a:ext uri="{A12FA001-AC4F-418D-AE19-62706E023703}">
                      <ahyp:hlinkClr xmlns:ahyp="http://schemas.microsoft.com/office/drawing/2018/hyperlinkcolor" val="tx"/>
                    </a:ext>
                  </a:extLst>
                </a:hlinkClick>
              </a:rPr>
              <a:t>la</a:t>
            </a:r>
            <a:r>
              <a:rPr lang="en-US" dirty="0"/>
              <a:t> loro </a:t>
            </a:r>
            <a:r>
              <a:rPr lang="en-US" dirty="0">
                <a:solidFill>
                  <a:srgbClr val="0070C0"/>
                </a:solidFill>
                <a:hlinkClick r:id="rId2">
                  <a:extLst>
                    <a:ext uri="{A12FA001-AC4F-418D-AE19-62706E023703}">
                      <ahyp:hlinkClr xmlns:ahyp="http://schemas.microsoft.com/office/drawing/2018/hyperlinkcolor" val="tx"/>
                    </a:ext>
                  </a:extLst>
                </a:hlinkClick>
              </a:rPr>
              <a:t>Dichiarazione di Visione </a:t>
            </a:r>
            <a:r>
              <a:rPr lang="en-US" dirty="0"/>
              <a:t>e con il modo in cui guidano le loro operazioni quotidiane ispirandosi alla loro </a:t>
            </a:r>
            <a:r>
              <a:rPr lang="en-US" dirty="0">
                <a:solidFill>
                  <a:srgbClr val="0070C0"/>
                </a:solidFill>
                <a:hlinkClick r:id="rId3">
                  <a:extLst>
                    <a:ext uri="{A12FA001-AC4F-418D-AE19-62706E023703}">
                      <ahyp:hlinkClr xmlns:ahyp="http://schemas.microsoft.com/office/drawing/2018/hyperlinkcolor" val="tx"/>
                    </a:ext>
                  </a:extLst>
                </a:hlinkClick>
              </a:rPr>
              <a:t>Dichiarazione di Missione</a:t>
            </a:r>
            <a:r>
              <a:rPr lang="en-US" dirty="0">
                <a:solidFill>
                  <a:srgbClr val="0070C0"/>
                </a:solidFill>
              </a:rPr>
              <a:t>.</a:t>
            </a:r>
          </a:p>
          <a:p>
            <a:pPr>
              <a:spcAft>
                <a:spcPts val="600"/>
              </a:spcAft>
            </a:pPr>
            <a:r>
              <a:rPr lang="en-US" dirty="0"/>
              <a:t>La loro politica di turismo sostenibile delinea misure volte a </a:t>
            </a:r>
            <a:r>
              <a:rPr lang="en-US" dirty="0" err="1"/>
              <a:t>ridurre al minimo </a:t>
            </a:r>
            <a:r>
              <a:rPr lang="en-US" dirty="0"/>
              <a:t>l'impatto ambientale, quali:</a:t>
            </a:r>
          </a:p>
          <a:p>
            <a:pPr marL="342900" indent="-342900">
              <a:spcAft>
                <a:spcPts val="600"/>
              </a:spcAft>
              <a:buFont typeface="Wingdings" panose="05000000000000000000" pitchFamily="2" charset="2"/>
              <a:buChar char="v"/>
            </a:pPr>
            <a:r>
              <a:rPr lang="en-US" dirty="0"/>
              <a:t>Monitoraggio regolare e riduzione del consumo di energia elettrica.</a:t>
            </a:r>
          </a:p>
          <a:p>
            <a:pPr marL="342900" indent="-342900">
              <a:spcAft>
                <a:spcPts val="600"/>
              </a:spcAft>
              <a:buFont typeface="Wingdings" panose="05000000000000000000" pitchFamily="2" charset="2"/>
              <a:buChar char="v"/>
            </a:pPr>
            <a:r>
              <a:rPr lang="en-US" dirty="0"/>
              <a:t>Utilizzo di materiali e prodotti artigianali di provenienza locale nelle costruzioni.</a:t>
            </a:r>
          </a:p>
          <a:p>
            <a:pPr marL="342900" indent="-342900">
              <a:spcAft>
                <a:spcPts val="600"/>
              </a:spcAft>
              <a:buFont typeface="Wingdings" panose="05000000000000000000" pitchFamily="2" charset="2"/>
              <a:buChar char="v"/>
            </a:pPr>
            <a:r>
              <a:rPr lang="en-US" dirty="0"/>
              <a:t>Promozione di pratiche eco-compatibili tra gli ospiti e il personale. </a:t>
            </a:r>
          </a:p>
          <a:p>
            <a:pPr>
              <a:spcAft>
                <a:spcPts val="600"/>
              </a:spcAft>
            </a:pPr>
            <a:r>
              <a:rPr lang="en-US" dirty="0"/>
              <a:t>Questo impegno per la sostenibilità non solo è in linea con gli obiettivi ambientali, ma aumenta anche l'attrattiva del sito per </a:t>
            </a:r>
            <a:r>
              <a:rPr lang="en-US" dirty="0" err="1"/>
              <a:t>i viaggiatori</a:t>
            </a:r>
            <a:r>
              <a:rPr lang="en-US" dirty="0"/>
              <a:t> attenti all'ambiente</a:t>
            </a:r>
            <a:r>
              <a:rPr lang="en-US" dirty="0"/>
              <a:t>.</a:t>
            </a:r>
          </a:p>
        </p:txBody>
      </p:sp>
      <p:sp>
        <p:nvSpPr>
          <p:cNvPr id="12" name="Text Placeholder 11">
            <a:extLst>
              <a:ext uri="{FF2B5EF4-FFF2-40B4-BE49-F238E27FC236}">
                <a16:creationId xmlns:a16="http://schemas.microsoft.com/office/drawing/2014/main" id="{751CCBD2-B0A7-B99C-9B12-2DC721EB965D}"/>
              </a:ext>
            </a:extLst>
          </p:cNvPr>
          <p:cNvSpPr>
            <a:spLocks noGrp="1"/>
          </p:cNvSpPr>
          <p:nvPr>
            <p:ph type="body" sz="quarter" idx="19"/>
          </p:nvPr>
        </p:nvSpPr>
        <p:spPr>
          <a:xfrm>
            <a:off x="296824" y="170692"/>
            <a:ext cx="11060443" cy="803654"/>
          </a:xfrm>
        </p:spPr>
        <p:txBody>
          <a:bodyPr/>
          <a:lstStyle/>
          <a:p>
            <a:r>
              <a:rPr lang="en-IE" dirty="0"/>
              <a:t>Caso di studio: Drumhierny </a:t>
            </a:r>
            <a:r>
              <a:rPr lang="en-IE" sz="2600" b="0" dirty="0"/>
              <a:t>Impegno ambientale e nei confronti della comunità locale</a:t>
            </a:r>
          </a:p>
        </p:txBody>
      </p:sp>
      <p:sp>
        <p:nvSpPr>
          <p:cNvPr id="13" name="object 3">
            <a:extLst>
              <a:ext uri="{FF2B5EF4-FFF2-40B4-BE49-F238E27FC236}">
                <a16:creationId xmlns:a16="http://schemas.microsoft.com/office/drawing/2014/main" id="{E9E43E22-D092-C2DE-E5AB-31C14CF9EB08}"/>
              </a:ext>
            </a:extLst>
          </p:cNvPr>
          <p:cNvSpPr/>
          <p:nvPr/>
        </p:nvSpPr>
        <p:spPr>
          <a:xfrm>
            <a:off x="7572170" y="5117874"/>
            <a:ext cx="3913478"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14" name="Text Placeholder 23">
            <a:extLst>
              <a:ext uri="{FF2B5EF4-FFF2-40B4-BE49-F238E27FC236}">
                <a16:creationId xmlns:a16="http://schemas.microsoft.com/office/drawing/2014/main" id="{1F615A1D-38CC-AEC7-EF58-6FEAE0836A92}"/>
              </a:ext>
            </a:extLst>
          </p:cNvPr>
          <p:cNvSpPr txBox="1">
            <a:spLocks/>
          </p:cNvSpPr>
          <p:nvPr/>
        </p:nvSpPr>
        <p:spPr>
          <a:xfrm>
            <a:off x="7578179" y="5117875"/>
            <a:ext cx="4051845"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rPr>
              <a:t>Sito web </a:t>
            </a:r>
            <a:r>
              <a:rPr lang="en-US" sz="1600" dirty="0">
                <a:hlinkClick r:id="rId4">
                  <a:extLst>
                    <a:ext uri="{A12FA001-AC4F-418D-AE19-62706E023703}">
                      <ahyp:hlinkClr xmlns:ahyp="http://schemas.microsoft.com/office/drawing/2018/hyperlinkcolor" val="tx"/>
                    </a:ext>
                  </a:extLst>
                </a:hlinkClick>
              </a:rPr>
              <a:t>Drumhierny Woodland Hideaway </a:t>
            </a:r>
            <a:endParaRPr lang="en-US" sz="1600" dirty="0">
              <a:latin typeface="+mn-lt"/>
            </a:endParaRPr>
          </a:p>
        </p:txBody>
      </p:sp>
      <p:sp>
        <p:nvSpPr>
          <p:cNvPr id="3" name="TextBox 2">
            <a:extLst>
              <a:ext uri="{FF2B5EF4-FFF2-40B4-BE49-F238E27FC236}">
                <a16:creationId xmlns:a16="http://schemas.microsoft.com/office/drawing/2014/main" id="{B9DB216A-1333-89C0-3374-84F225709F4D}"/>
              </a:ext>
            </a:extLst>
          </p:cNvPr>
          <p:cNvSpPr txBox="1"/>
          <p:nvPr/>
        </p:nvSpPr>
        <p:spPr>
          <a:xfrm>
            <a:off x="7318101" y="3266447"/>
            <a:ext cx="4248150" cy="646331"/>
          </a:xfrm>
          <a:prstGeom prst="rect">
            <a:avLst/>
          </a:prstGeom>
          <a:noFill/>
        </p:spPr>
        <p:txBody>
          <a:bodyPr wrap="square">
            <a:spAutoFit/>
          </a:bodyPr>
          <a:lstStyle/>
          <a:p>
            <a:pPr algn="ctr">
              <a:spcBef>
                <a:spcPts val="1500"/>
              </a:spcBef>
              <a:spcAft>
                <a:spcPts val="750"/>
              </a:spcAft>
            </a:pPr>
            <a:r>
              <a:rPr lang="en-US" b="0" i="0" cap="all" dirty="0">
                <a:solidFill>
                  <a:srgbClr val="C1A480"/>
                </a:solidFill>
                <a:effectLst/>
                <a:latin typeface="kanit"/>
                <a:hlinkClick r:id="rId5"/>
              </a:rPr>
              <a:t>DRUMHIERNY WOODLAND HIDEAWAY – LA NOSTRA PROMESSA AL PIANETA</a:t>
            </a:r>
            <a:endParaRPr lang="en-US" b="0" i="0" cap="all" dirty="0">
              <a:solidFill>
                <a:srgbClr val="C1A480"/>
              </a:solidFill>
              <a:effectLst/>
              <a:latin typeface="kanit"/>
            </a:endParaRPr>
          </a:p>
        </p:txBody>
      </p:sp>
      <p:pic>
        <p:nvPicPr>
          <p:cNvPr id="10242" name="Picture 2" descr="Drumhierny Woodland Hideaway  **** Leitrim Village, Co. Leitrim">
            <a:extLst>
              <a:ext uri="{FF2B5EF4-FFF2-40B4-BE49-F238E27FC236}">
                <a16:creationId xmlns:a16="http://schemas.microsoft.com/office/drawing/2014/main" id="{E95D079D-2D30-CC11-3C08-0C000722382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43825" y="2038090"/>
            <a:ext cx="3095625" cy="121683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87AAD786-542A-27E9-D566-AC4227762C4E}"/>
              </a:ext>
            </a:extLst>
          </p:cNvPr>
          <p:cNvSpPr txBox="1"/>
          <p:nvPr/>
        </p:nvSpPr>
        <p:spPr>
          <a:xfrm>
            <a:off x="7448550" y="6086475"/>
            <a:ext cx="3829050" cy="369332"/>
          </a:xfrm>
          <a:prstGeom prst="rect">
            <a:avLst/>
          </a:prstGeom>
          <a:noFill/>
        </p:spPr>
        <p:txBody>
          <a:bodyPr wrap="square" rtlCol="0">
            <a:spAutoFit/>
          </a:bodyPr>
          <a:lstStyle/>
          <a:p>
            <a:pPr algn="ctr"/>
            <a:r>
              <a:rPr lang="en-IE" dirty="0">
                <a:solidFill>
                  <a:srgbClr val="00B0F0"/>
                </a:solidFill>
                <a:hlinkClick r:id="rId5">
                  <a:extLst>
                    <a:ext uri="{A12FA001-AC4F-418D-AE19-62706E023703}">
                      <ahyp:hlinkClr xmlns:ahyp="http://schemas.microsoft.com/office/drawing/2018/hyperlinkcolor" val="tx"/>
                    </a:ext>
                  </a:extLst>
                </a:hlinkClick>
              </a:rPr>
              <a:t>Politica di sostenibilità</a:t>
            </a:r>
            <a:endParaRPr lang="en-IE" dirty="0">
              <a:solidFill>
                <a:srgbClr val="00B0F0"/>
              </a:solidFill>
            </a:endParaRPr>
          </a:p>
        </p:txBody>
      </p:sp>
    </p:spTree>
    <p:extLst>
      <p:ext uri="{BB962C8B-B14F-4D97-AF65-F5344CB8AC3E}">
        <p14:creationId xmlns:p14="http://schemas.microsoft.com/office/powerpoint/2010/main" val="2658531831"/>
      </p:ext>
    </p:extLst>
  </p:cSld>
  <p:clrMapOvr>
    <a:masterClrMapping/>
  </p:clrMapOvr>
</p:sld>
</file>

<file path=ppt/slides/slide22.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557C99-FE8C-57A9-A6D9-68F902525374}"/>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6771C4F0-7A74-5AB3-7A41-28C925330BDA}"/>
              </a:ext>
            </a:extLst>
          </p:cNvPr>
          <p:cNvSpPr>
            <a:spLocks noGrp="1"/>
          </p:cNvSpPr>
          <p:nvPr>
            <p:ph type="body" sz="quarter" idx="18"/>
          </p:nvPr>
        </p:nvSpPr>
        <p:spPr>
          <a:xfrm>
            <a:off x="357188" y="745959"/>
            <a:ext cx="11477623" cy="3499183"/>
          </a:xfrm>
        </p:spPr>
        <p:txBody>
          <a:bodyPr/>
          <a:lstStyle/>
          <a:p>
            <a:pPr>
              <a:spcAft>
                <a:spcPts val="600"/>
              </a:spcAft>
            </a:pPr>
            <a:r>
              <a:rPr lang="en-US" sz="2100" b="1" dirty="0">
                <a:solidFill>
                  <a:srgbClr val="494949"/>
                </a:solidFill>
              </a:rPr>
              <a:t>1. </a:t>
            </a:r>
            <a:r>
              <a:rPr lang="en-US" sz="2100" b="1" dirty="0">
                <a:solidFill>
                  <a:srgbClr val="E96751"/>
                </a:solidFill>
              </a:rPr>
              <a:t>Sviluppo infrastrutturale scaglionato</a:t>
            </a:r>
          </a:p>
          <a:p>
            <a:pPr marL="114300" indent="-342900">
              <a:spcAft>
                <a:spcPts val="600"/>
              </a:spcAft>
              <a:buFont typeface="Arial" panose="020B0604020202020204" pitchFamily="34" charset="0"/>
              <a:buChar char="•"/>
            </a:pPr>
            <a:r>
              <a:rPr lang="en-US" sz="2100" dirty="0">
                <a:solidFill>
                  <a:srgbClr val="494949"/>
                </a:solidFill>
              </a:rPr>
              <a:t>Drumhierny ha iniziato con </a:t>
            </a:r>
            <a:r>
              <a:rPr lang="en-US" sz="2100" b="1" dirty="0">
                <a:solidFill>
                  <a:srgbClr val="494949"/>
                </a:solidFill>
              </a:rPr>
              <a:t>rifugi e sentieri principali</a:t>
            </a:r>
          </a:p>
          <a:p>
            <a:pPr marL="114300" indent="-342900">
              <a:spcAft>
                <a:spcPts val="600"/>
              </a:spcAft>
              <a:buFont typeface="Arial" panose="020B0604020202020204" pitchFamily="34" charset="0"/>
              <a:buChar char="•"/>
            </a:pPr>
            <a:r>
              <a:rPr lang="en-US" sz="2100" dirty="0">
                <a:solidFill>
                  <a:srgbClr val="494949"/>
                </a:solidFill>
              </a:rPr>
              <a:t>Successivamente ha richiesto </a:t>
            </a:r>
            <a:r>
              <a:rPr lang="en-US" sz="2100" b="1" dirty="0">
                <a:solidFill>
                  <a:srgbClr val="494949"/>
                </a:solidFill>
              </a:rPr>
              <a:t>il permesso di costruire per l'espansione dell'uso commerciale</a:t>
            </a:r>
            <a:endParaRPr lang="en-US" sz="2100" dirty="0">
              <a:solidFill>
                <a:srgbClr val="494949"/>
              </a:solidFill>
            </a:endParaRPr>
          </a:p>
          <a:p>
            <a:pPr marL="114300" indent="-342900">
              <a:spcAft>
                <a:spcPts val="600"/>
              </a:spcAft>
              <a:buFont typeface="Arial" panose="020B0604020202020204" pitchFamily="34" charset="0"/>
              <a:buChar char="•"/>
            </a:pPr>
            <a:r>
              <a:rPr lang="en-US" sz="2100" dirty="0">
                <a:solidFill>
                  <a:srgbClr val="494949"/>
                </a:solidFill>
              </a:rPr>
              <a:t>Questo modello graduale consente di utilizzare i ricavi delle </a:t>
            </a:r>
            <a:r>
              <a:rPr lang="en-US" sz="2100" b="1" dirty="0">
                <a:solidFill>
                  <a:srgbClr val="494949"/>
                </a:solidFill>
              </a:rPr>
              <a:t>prenotazioni anticipate per sostenere gli investimenti di capitale successivi</a:t>
            </a:r>
          </a:p>
          <a:p>
            <a:pPr>
              <a:spcAft>
                <a:spcPts val="600"/>
              </a:spcAft>
            </a:pPr>
            <a:r>
              <a:rPr lang="en-US" sz="2100" b="1" dirty="0">
                <a:solidFill>
                  <a:srgbClr val="494949"/>
                </a:solidFill>
              </a:rPr>
              <a:t>2. </a:t>
            </a:r>
            <a:r>
              <a:rPr lang="en-US" sz="2100" b="1" dirty="0">
                <a:solidFill>
                  <a:srgbClr val="E96751"/>
                </a:solidFill>
              </a:rPr>
              <a:t>Mantenimento temporaneo della pianificazione</a:t>
            </a:r>
          </a:p>
          <a:p>
            <a:pPr marL="114300" indent="-342900">
              <a:spcAft>
                <a:spcPts val="600"/>
              </a:spcAft>
              <a:buFont typeface="Arial" panose="020B0604020202020204" pitchFamily="34" charset="0"/>
              <a:buChar char="•"/>
            </a:pPr>
            <a:r>
              <a:rPr lang="en-US" sz="2100" dirty="0">
                <a:solidFill>
                  <a:srgbClr val="494949"/>
                </a:solidFill>
              </a:rPr>
              <a:t>È stata richiesta la conservazione temporanea (5 anni) del caffè e della reception temporanei</a:t>
            </a:r>
          </a:p>
          <a:p>
            <a:pPr marL="114300" indent="-342900">
              <a:spcAft>
                <a:spcPts val="600"/>
              </a:spcAft>
              <a:buFont typeface="Arial" panose="020B0604020202020204" pitchFamily="34" charset="0"/>
              <a:buChar char="•"/>
            </a:pPr>
            <a:r>
              <a:rPr lang="en-US" sz="2100" dirty="0">
                <a:solidFill>
                  <a:srgbClr val="494949"/>
                </a:solidFill>
              </a:rPr>
              <a:t>Mossa intelligente per </a:t>
            </a:r>
            <a:r>
              <a:rPr lang="en-US" sz="2100" b="1" dirty="0">
                <a:solidFill>
                  <a:srgbClr val="494949"/>
                </a:solidFill>
              </a:rPr>
              <a:t>testare la domanda di servizi </a:t>
            </a:r>
            <a:r>
              <a:rPr lang="en-US" sz="2100" dirty="0">
                <a:solidFill>
                  <a:srgbClr val="494949"/>
                </a:solidFill>
              </a:rPr>
              <a:t>prima di impegnarsi in una costruzione permanente</a:t>
            </a:r>
          </a:p>
          <a:p>
            <a:pPr marL="114300" indent="-342900">
              <a:spcAft>
                <a:spcPts val="600"/>
              </a:spcAft>
              <a:buFont typeface="Arial" panose="020B0604020202020204" pitchFamily="34" charset="0"/>
              <a:buChar char="•"/>
            </a:pPr>
            <a:r>
              <a:rPr lang="en-US" sz="2100" b="1" dirty="0">
                <a:solidFill>
                  <a:srgbClr val="494949"/>
                </a:solidFill>
              </a:rPr>
              <a:t>Garantisce la conformità </a:t>
            </a:r>
            <a:r>
              <a:rPr lang="en-US" sz="2100" dirty="0">
                <a:solidFill>
                  <a:srgbClr val="494949"/>
                </a:solidFill>
              </a:rPr>
              <a:t>pur mantenendo la flessibilità</a:t>
            </a:r>
          </a:p>
          <a:p>
            <a:pPr>
              <a:spcAft>
                <a:spcPts val="600"/>
              </a:spcAft>
            </a:pPr>
            <a:r>
              <a:rPr lang="en-US" sz="2100" b="1" dirty="0">
                <a:solidFill>
                  <a:srgbClr val="494949"/>
                </a:solidFill>
              </a:rPr>
              <a:t>3. </a:t>
            </a:r>
            <a:r>
              <a:rPr lang="en-US" sz="2100" b="1" dirty="0">
                <a:solidFill>
                  <a:srgbClr val="E96751"/>
                </a:solidFill>
              </a:rPr>
              <a:t>Utilizzo di strutture protette</a:t>
            </a:r>
          </a:p>
          <a:p>
            <a:pPr marL="114300" indent="-342900">
              <a:spcAft>
                <a:spcPts val="600"/>
              </a:spcAft>
              <a:buFont typeface="Arial" panose="020B0604020202020204" pitchFamily="34" charset="0"/>
              <a:buChar char="•"/>
            </a:pPr>
            <a:r>
              <a:rPr lang="en-US" sz="2100" dirty="0">
                <a:solidFill>
                  <a:srgbClr val="494949"/>
                </a:solidFill>
              </a:rPr>
              <a:t>Drumhierny Lodge è un </a:t>
            </a:r>
            <a:r>
              <a:rPr lang="en-US" sz="2100" b="1" dirty="0">
                <a:solidFill>
                  <a:srgbClr val="494949"/>
                </a:solidFill>
              </a:rPr>
              <a:t>edificio protetto</a:t>
            </a:r>
            <a:r>
              <a:rPr lang="en-US" sz="2100" dirty="0">
                <a:solidFill>
                  <a:srgbClr val="494949"/>
                </a:solidFill>
              </a:rPr>
              <a:t>; lo hanno sfruttato come elemento storico</a:t>
            </a:r>
          </a:p>
          <a:p>
            <a:pPr marL="114300" indent="-342900">
              <a:spcAft>
                <a:spcPts val="600"/>
              </a:spcAft>
              <a:buFont typeface="Arial" panose="020B0604020202020204" pitchFamily="34" charset="0"/>
              <a:buChar char="•"/>
            </a:pPr>
            <a:r>
              <a:rPr lang="en-US" sz="2100" dirty="0">
                <a:solidFill>
                  <a:srgbClr val="494949"/>
                </a:solidFill>
              </a:rPr>
              <a:t>Ha trasformato i vincoli urbanistici in un vantaggio per il marchio </a:t>
            </a:r>
            <a:r>
              <a:rPr lang="en-US" sz="2100" b="1" dirty="0">
                <a:solidFill>
                  <a:srgbClr val="494949"/>
                </a:solidFill>
              </a:rPr>
              <a:t>("soggiorna nella storia, circondato dalla natura")</a:t>
            </a:r>
          </a:p>
          <a:p>
            <a:pPr>
              <a:spcAft>
                <a:spcPts val="600"/>
              </a:spcAft>
            </a:pPr>
            <a:r>
              <a:rPr lang="en-US" sz="2100" b="1" dirty="0">
                <a:solidFill>
                  <a:srgbClr val="494949"/>
                </a:solidFill>
              </a:rPr>
              <a:t>4</a:t>
            </a:r>
            <a:r>
              <a:rPr lang="en-US" sz="2100" b="1" dirty="0">
                <a:solidFill>
                  <a:srgbClr val="E96751"/>
                </a:solidFill>
              </a:rPr>
              <a:t>. Posizionamento del marchio e investimento digitale</a:t>
            </a:r>
          </a:p>
          <a:p>
            <a:pPr marL="114300" indent="-342900">
              <a:spcAft>
                <a:spcPts val="600"/>
              </a:spcAft>
              <a:buFont typeface="Arial" panose="020B0604020202020204" pitchFamily="34" charset="0"/>
              <a:buChar char="•"/>
            </a:pPr>
            <a:r>
              <a:rPr lang="en-US" sz="2100" b="1" dirty="0">
                <a:solidFill>
                  <a:srgbClr val="494949"/>
                </a:solidFill>
              </a:rPr>
              <a:t>Sito web solido e curato e messaggi sulla sostenibilità</a:t>
            </a:r>
          </a:p>
          <a:p>
            <a:pPr marL="114300" indent="-342900">
              <a:spcAft>
                <a:spcPts val="600"/>
              </a:spcAft>
              <a:buFont typeface="Arial" panose="020B0604020202020204" pitchFamily="34" charset="0"/>
              <a:buChar char="•"/>
            </a:pPr>
            <a:r>
              <a:rPr lang="en-US" sz="2100" dirty="0">
                <a:solidFill>
                  <a:srgbClr val="494949"/>
                </a:solidFill>
              </a:rPr>
              <a:t>Enfasi sulle </a:t>
            </a:r>
            <a:r>
              <a:rPr lang="en-US" sz="2100" b="1" dirty="0">
                <a:solidFill>
                  <a:srgbClr val="494949"/>
                </a:solidFill>
              </a:rPr>
              <a:t>esperienze naturalistiche di alto livello </a:t>
            </a:r>
            <a:r>
              <a:rPr lang="en-US" sz="2100" dirty="0">
                <a:solidFill>
                  <a:srgbClr val="494949"/>
                </a:solidFill>
              </a:rPr>
              <a:t>piuttosto che sul campeggio o sul glamping economico</a:t>
            </a:r>
          </a:p>
          <a:p>
            <a:pPr marL="114300" indent="-342900">
              <a:spcAft>
                <a:spcPts val="600"/>
              </a:spcAft>
              <a:buFont typeface="Arial" panose="020B0604020202020204" pitchFamily="34" charset="0"/>
              <a:buChar char="•"/>
            </a:pPr>
            <a:r>
              <a:rPr lang="en-US" sz="2100" dirty="0">
                <a:solidFill>
                  <a:srgbClr val="494949"/>
                </a:solidFill>
              </a:rPr>
              <a:t>Aumenta </a:t>
            </a:r>
            <a:r>
              <a:rPr lang="en-US" sz="2100" b="1" dirty="0">
                <a:solidFill>
                  <a:srgbClr val="494949"/>
                </a:solidFill>
              </a:rPr>
              <a:t>le aspettative degli ospiti, i prezzi premium e la copertura mediatica</a:t>
            </a:r>
            <a:endParaRPr lang="en-US" sz="2100" dirty="0">
              <a:solidFill>
                <a:srgbClr val="494949"/>
              </a:solidFill>
            </a:endParaRPr>
          </a:p>
          <a:p>
            <a:pPr marL="342900" indent="-342900">
              <a:spcAft>
                <a:spcPts val="600"/>
              </a:spcAft>
              <a:buFont typeface="Wingdings" panose="05000000000000000000" pitchFamily="2" charset="2"/>
              <a:buChar char="v"/>
            </a:pPr>
            <a:endParaRPr lang="en-US" sz="2100" dirty="0">
              <a:solidFill>
                <a:srgbClr val="494949"/>
              </a:solidFill>
            </a:endParaRPr>
          </a:p>
        </p:txBody>
      </p:sp>
      <p:sp>
        <p:nvSpPr>
          <p:cNvPr id="12" name="Text Placeholder 11">
            <a:extLst>
              <a:ext uri="{FF2B5EF4-FFF2-40B4-BE49-F238E27FC236}">
                <a16:creationId xmlns:a16="http://schemas.microsoft.com/office/drawing/2014/main" id="{E85A7BEC-9867-8EB1-2A94-6EC6353E58B2}"/>
              </a:ext>
            </a:extLst>
          </p:cNvPr>
          <p:cNvSpPr txBox="1">
            <a:spLocks/>
          </p:cNvSpPr>
          <p:nvPr/>
        </p:nvSpPr>
        <p:spPr>
          <a:xfrm>
            <a:off x="296824" y="170692"/>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solidFill>
                  <a:srgbClr val="3B7F81"/>
                </a:solidFill>
              </a:rPr>
              <a:t>Caso di studio: Drumhierny </a:t>
            </a:r>
            <a:r>
              <a:rPr lang="en-IE" sz="2600" b="0" dirty="0">
                <a:solidFill>
                  <a:srgbClr val="3B7F81"/>
                </a:solidFill>
              </a:rPr>
              <a:t>Altre best practice da prendere in considerazione</a:t>
            </a:r>
          </a:p>
        </p:txBody>
      </p:sp>
    </p:spTree>
    <p:extLst>
      <p:ext uri="{BB962C8B-B14F-4D97-AF65-F5344CB8AC3E}">
        <p14:creationId xmlns:p14="http://schemas.microsoft.com/office/powerpoint/2010/main" val="1507015867"/>
      </p:ext>
    </p:extLst>
  </p:cSld>
  <p:clrMapOvr>
    <a:masterClrMapping/>
  </p:clrMapOvr>
</p:sld>
</file>

<file path=ppt/slides/slide23.xml><?xml version="1.0" encoding="utf-8"?>
<p:sld xmlns:a16="http://schemas.microsoft.com/office/drawing/2014/main" xmlns:a14="http://schemas.microsoft.com/office/drawing/2010/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6FA6C1-F408-E78E-BA06-12A954E4D5FF}"/>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9F52808A-5BC8-FEFF-49B3-FE4A15752553}"/>
              </a:ext>
            </a:extLst>
          </p:cNvPr>
          <p:cNvSpPr>
            <a:spLocks noGrp="1"/>
          </p:cNvSpPr>
          <p:nvPr>
            <p:ph type="body" sz="quarter" idx="18"/>
          </p:nvPr>
        </p:nvSpPr>
        <p:spPr>
          <a:xfrm>
            <a:off x="245668" y="1961792"/>
            <a:ext cx="3605212" cy="3499183"/>
          </a:xfrm>
        </p:spPr>
        <p:txBody>
          <a:bodyPr/>
          <a:lstStyle/>
          <a:p>
            <a:pPr>
              <a:spcAft>
                <a:spcPts val="600"/>
              </a:spcAft>
            </a:pPr>
            <a:r>
              <a:rPr lang="en-US" sz="2100" b="1" dirty="0">
                <a:solidFill>
                  <a:srgbClr val="494949"/>
                </a:solidFill>
              </a:rPr>
              <a:t>5. </a:t>
            </a:r>
            <a:r>
              <a:rPr lang="en-US" sz="2100" b="1" dirty="0">
                <a:solidFill>
                  <a:srgbClr val="E96751"/>
                </a:solidFill>
              </a:rPr>
              <a:t>Personale stagionale + Assunzioni locali</a:t>
            </a:r>
          </a:p>
          <a:p>
            <a:pPr marL="342900" indent="-342900">
              <a:spcAft>
                <a:spcPts val="600"/>
              </a:spcAft>
              <a:buFont typeface="Arial" panose="020B0604020202020204" pitchFamily="34" charset="0"/>
              <a:buChar char="•"/>
            </a:pPr>
            <a:r>
              <a:rPr lang="en-US" sz="2100" b="1" dirty="0">
                <a:solidFill>
                  <a:srgbClr val="494949"/>
                </a:solidFill>
              </a:rPr>
              <a:t>Ospitalità, manutenzione dei terreni, terapisti del benessere</a:t>
            </a:r>
          </a:p>
          <a:p>
            <a:pPr marL="342900" indent="-342900">
              <a:spcAft>
                <a:spcPts val="600"/>
              </a:spcAft>
              <a:buFont typeface="Arial" panose="020B0604020202020204" pitchFamily="34" charset="0"/>
              <a:buChar char="•"/>
            </a:pPr>
            <a:r>
              <a:rPr lang="en-US" sz="2100" dirty="0">
                <a:solidFill>
                  <a:srgbClr val="494949"/>
                </a:solidFill>
              </a:rPr>
              <a:t>Offre </a:t>
            </a:r>
            <a:r>
              <a:rPr lang="en-US" sz="2100" b="1" dirty="0">
                <a:solidFill>
                  <a:srgbClr val="494949"/>
                </a:solidFill>
              </a:rPr>
              <a:t>occupazione locale </a:t>
            </a:r>
            <a:r>
              <a:rPr lang="en-US" sz="2100" dirty="0">
                <a:solidFill>
                  <a:srgbClr val="494949"/>
                </a:solidFill>
              </a:rPr>
              <a:t>e può rendere i dipendenti idonei a incentivi per il turismo rurale o sovvenzioni LEADER</a:t>
            </a:r>
          </a:p>
          <a:p>
            <a:pPr marL="342900" indent="-342900">
              <a:spcAft>
                <a:spcPts val="600"/>
              </a:spcAft>
              <a:buFont typeface="Wingdings" panose="05000000000000000000" pitchFamily="2" charset="2"/>
              <a:buChar char="v"/>
            </a:pPr>
            <a:endParaRPr lang="en-US" sz="2100" dirty="0">
              <a:solidFill>
                <a:srgbClr val="494949"/>
              </a:solidFill>
            </a:endParaRPr>
          </a:p>
        </p:txBody>
      </p:sp>
      <p:sp>
        <p:nvSpPr>
          <p:cNvPr id="12" name="Text Placeholder 11">
            <a:extLst>
              <a:ext uri="{FF2B5EF4-FFF2-40B4-BE49-F238E27FC236}">
                <a16:creationId xmlns:a16="http://schemas.microsoft.com/office/drawing/2014/main" id="{E8568C37-120C-D9EF-DA0F-25E129C81628}"/>
              </a:ext>
            </a:extLst>
          </p:cNvPr>
          <p:cNvSpPr txBox="1">
            <a:spLocks/>
          </p:cNvSpPr>
          <p:nvPr/>
        </p:nvSpPr>
        <p:spPr>
          <a:xfrm>
            <a:off x="296824" y="170692"/>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solidFill>
                  <a:srgbClr val="3B7F81"/>
                </a:solidFill>
              </a:rPr>
              <a:t>Caso di studio: Drumhierny </a:t>
            </a:r>
            <a:r>
              <a:rPr lang="en-IE" sz="2600" b="0" dirty="0">
                <a:solidFill>
                  <a:srgbClr val="3B7F81"/>
                </a:solidFill>
              </a:rPr>
              <a:t>Altre buone pratiche da prendere in considerazione</a:t>
            </a:r>
          </a:p>
        </p:txBody>
      </p:sp>
      <p:pic>
        <p:nvPicPr>
          <p:cNvPr id="3" name="Picture 2">
            <a:extLst>
              <a:ext uri="{FF2B5EF4-FFF2-40B4-BE49-F238E27FC236}">
                <a16:creationId xmlns:a16="http://schemas.microsoft.com/office/drawing/2014/main" id="{8000F51A-E2F4-2B25-4660-44B5D635F84A}"/>
              </a:ext>
            </a:extLst>
          </p:cNvPr>
          <p:cNvPicPr>
            <a:picLocks noChangeAspect="1"/>
          </p:cNvPicPr>
          <p:nvPr/>
        </p:nvPicPr>
        <p:blipFill>
          <a:blip r:embed="rId2"/>
          <a:stretch>
            <a:fillRect/>
          </a:stretch>
        </p:blipFill>
        <p:spPr>
          <a:xfrm>
            <a:off x="3875330" y="1326770"/>
            <a:ext cx="8071002" cy="4769229"/>
          </a:xfrm>
          <a:prstGeom prst="rect">
            <a:avLst/>
          </a:prstGeom>
        </p:spPr>
      </p:pic>
      <p:pic>
        <p:nvPicPr>
          <p:cNvPr id="2" name="Picture 1" descr="Co-funded by the European Union logo in png for web usage">
            <a:extLst>
              <a:ext uri="{FF2B5EF4-FFF2-40B4-BE49-F238E27FC236}">
                <a16:creationId xmlns:a16="http://schemas.microsoft.com/office/drawing/2014/main" id="{A4CD5385-3403-B34D-C382-07B51767782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4" name="Rectangle 3">
            <a:extLst>
              <a:ext uri="{FF2B5EF4-FFF2-40B4-BE49-F238E27FC236}">
                <a16:creationId xmlns:a16="http://schemas.microsoft.com/office/drawing/2014/main" id="{13406425-550A-FEA8-8A11-F7BE56F2A09F}"/>
              </a:ext>
            </a:extLst>
          </p:cNvPr>
          <p:cNvSpPr/>
          <p:nvPr/>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Finanziato dall'Unione Europea. Le opinioni e i punti di vista espressi sono tuttavia quelli degli autori e non riflettono necessariamente quelli dell'Unione Europea o dell'Agenzia esecutiva per l'istruzione e la cultura (EACEA). Né l'Unione Europea né l'EACEA possono essere ritenute responsabili per essi.</a:t>
            </a:r>
          </a:p>
        </p:txBody>
      </p:sp>
      <p:grpSp>
        <p:nvGrpSpPr>
          <p:cNvPr id="5" name="Group 4">
            <a:extLst>
              <a:ext uri="{FF2B5EF4-FFF2-40B4-BE49-F238E27FC236}">
                <a16:creationId xmlns:a16="http://schemas.microsoft.com/office/drawing/2014/main" id="{D29C9791-048B-F1B1-C022-CDC2FD1AF00E}"/>
              </a:ext>
            </a:extLst>
          </p:cNvPr>
          <p:cNvGrpSpPr/>
          <p:nvPr/>
        </p:nvGrpSpPr>
        <p:grpSpPr>
          <a:xfrm>
            <a:off x="441852" y="5906548"/>
            <a:ext cx="1307461" cy="742180"/>
            <a:chOff x="340586" y="8789227"/>
            <a:chExt cx="1307461" cy="742180"/>
          </a:xfrm>
        </p:grpSpPr>
        <p:sp>
          <p:nvSpPr>
            <p:cNvPr id="6" name="Rectangle 5">
              <a:extLst>
                <a:ext uri="{FF2B5EF4-FFF2-40B4-BE49-F238E27FC236}">
                  <a16:creationId xmlns:a16="http://schemas.microsoft.com/office/drawing/2014/main" id="{21CFB98C-243E-3A6D-A0F0-3D504BCDB077}"/>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è concesso in licenza </a:t>
              </a:r>
            </a:p>
            <a:p>
              <a:pPr algn="just"/>
              <a:r>
                <a:rPr lang="en-US" sz="900" b="1" dirty="0">
                  <a:solidFill>
                    <a:schemeClr val="tx1"/>
                  </a:solidFill>
                  <a:latin typeface="+mj-lt"/>
                </a:rPr>
                <a:t>sotto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licenza CC BY-SA 4.0</a:t>
              </a:r>
              <a:endParaRPr lang="en-US" sz="900" b="1" dirty="0">
                <a:solidFill>
                  <a:schemeClr val="tx1">
                    <a:lumMod val="50000"/>
                    <a:lumOff val="50000"/>
                  </a:schemeClr>
                </a:solidFill>
                <a:latin typeface="+mj-lt"/>
              </a:endParaRPr>
            </a:p>
          </p:txBody>
        </p:sp>
        <p:pic>
          <p:nvPicPr>
            <p:cNvPr id="7" name="Picture 6">
              <a:extLst>
                <a:ext uri="{FF2B5EF4-FFF2-40B4-BE49-F238E27FC236}">
                  <a16:creationId xmlns:a16="http://schemas.microsoft.com/office/drawing/2014/main" id="{9A6DD50A-77BC-C8BC-E679-E83A022C785F}"/>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2254658060"/>
      </p:ext>
    </p:extLst>
  </p:cSld>
  <p:clrMapOvr>
    <a:masterClrMapping/>
  </p:clrMapOvr>
</p:sld>
</file>

<file path=ppt/slides/slide24.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9769F1-3702-5FCF-6BE3-3A917007312E}"/>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F7C9E7ED-BA5B-028F-06B3-24BF407254EA}"/>
              </a:ext>
            </a:extLst>
          </p:cNvPr>
          <p:cNvPicPr>
            <a:picLocks noChangeAspect="1"/>
          </p:cNvPicPr>
          <p:nvPr/>
        </p:nvPicPr>
        <p:blipFill>
          <a:blip r:embed="rId2"/>
          <a:stretch>
            <a:fillRect/>
          </a:stretch>
        </p:blipFill>
        <p:spPr>
          <a:xfrm>
            <a:off x="571500" y="-70960"/>
            <a:ext cx="10936994" cy="6928959"/>
          </a:xfrm>
          <a:prstGeom prst="rect">
            <a:avLst/>
          </a:prstGeom>
        </p:spPr>
      </p:pic>
    </p:spTree>
    <p:extLst>
      <p:ext uri="{BB962C8B-B14F-4D97-AF65-F5344CB8AC3E}">
        <p14:creationId xmlns:p14="http://schemas.microsoft.com/office/powerpoint/2010/main" val="2758072133"/>
      </p:ext>
    </p:extLst>
  </p:cSld>
  <p:clrMapOvr>
    <a:masterClrMapping/>
  </p:clrMapOvr>
</p:sld>
</file>

<file path=ppt/slides/slide3.xml><?xml version="1.0" encoding="utf-8"?>
<p:sld xmlns:a16="http://schemas.microsoft.com/office/drawing/2014/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591132AB-BEB7-50F2-6DE1-3837701D6DE4}"/>
              </a:ext>
            </a:extLst>
          </p:cNvPr>
          <p:cNvPicPr>
            <a:picLocks noChangeAspect="1"/>
          </p:cNvPicPr>
          <p:nvPr/>
        </p:nvPicPr>
        <p:blipFill>
          <a:blip r:embed="rId2"/>
          <a:stretch>
            <a:fillRect/>
          </a:stretch>
        </p:blipFill>
        <p:spPr>
          <a:xfrm>
            <a:off x="266525" y="5929605"/>
            <a:ext cx="850589" cy="846711"/>
          </a:xfrm>
          <a:prstGeom prst="rect">
            <a:avLst/>
          </a:prstGeom>
        </p:spPr>
      </p:pic>
      <p:sp>
        <p:nvSpPr>
          <p:cNvPr id="7" name="Text Placeholder 6">
            <a:extLst>
              <a:ext uri="{FF2B5EF4-FFF2-40B4-BE49-F238E27FC236}">
                <a16:creationId xmlns:a16="http://schemas.microsoft.com/office/drawing/2014/main" id="{59553600-AE0B-1183-1D0F-D4463DD89FA7}"/>
              </a:ext>
            </a:extLst>
          </p:cNvPr>
          <p:cNvSpPr>
            <a:spLocks noGrp="1"/>
          </p:cNvSpPr>
          <p:nvPr>
            <p:ph type="body" sz="quarter" idx="18"/>
          </p:nvPr>
        </p:nvSpPr>
        <p:spPr>
          <a:xfrm>
            <a:off x="533309" y="3392026"/>
            <a:ext cx="3139743" cy="1049221"/>
          </a:xfrm>
        </p:spPr>
        <p:txBody>
          <a:bodyPr/>
          <a:lstStyle/>
          <a:p>
            <a:pPr algn="ctr">
              <a:lnSpc>
                <a:spcPct val="100000"/>
              </a:lnSpc>
            </a:pPr>
            <a:r>
              <a:rPr lang="en-US" dirty="0"/>
              <a:t>"Uso turistico commerciale" in Irlanda</a:t>
            </a:r>
          </a:p>
          <a:p>
            <a:pPr algn="ctr">
              <a:lnSpc>
                <a:spcPct val="100000"/>
              </a:lnSpc>
            </a:pPr>
            <a:endParaRPr lang="en-IE" sz="2400" dirty="0"/>
          </a:p>
        </p:txBody>
      </p:sp>
      <p:sp>
        <p:nvSpPr>
          <p:cNvPr id="13" name="Text Placeholder 2">
            <a:extLst>
              <a:ext uri="{FF2B5EF4-FFF2-40B4-BE49-F238E27FC236}">
                <a16:creationId xmlns:a16="http://schemas.microsoft.com/office/drawing/2014/main" id="{C6013CE8-46C0-FE94-4764-72C8CD9CA1BA}"/>
              </a:ext>
            </a:extLst>
          </p:cNvPr>
          <p:cNvSpPr txBox="1">
            <a:spLocks/>
          </p:cNvSpPr>
          <p:nvPr/>
        </p:nvSpPr>
        <p:spPr>
          <a:xfrm>
            <a:off x="4393848" y="196156"/>
            <a:ext cx="7245702" cy="3499183"/>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lnSpc>
                <a:spcPct val="100000"/>
              </a:lnSpc>
              <a:spcAft>
                <a:spcPts val="1200"/>
              </a:spcAft>
            </a:pPr>
            <a:r>
              <a:rPr lang="en-US" sz="2200" dirty="0">
                <a:solidFill>
                  <a:srgbClr val="494949"/>
                </a:solidFill>
              </a:rPr>
              <a:t>Quando si avvia un'attività di glamping in Irlanda, </a:t>
            </a:r>
            <a:r>
              <a:rPr lang="en-US" sz="2200" b="1" dirty="0">
                <a:solidFill>
                  <a:srgbClr val="494949"/>
                </a:solidFill>
              </a:rPr>
              <a:t>è generalmente necessario ottenere un permesso di costruzione</a:t>
            </a:r>
            <a:r>
              <a:rPr lang="en-US" sz="2200" dirty="0">
                <a:solidFill>
                  <a:srgbClr val="494949"/>
                </a:solidFill>
              </a:rPr>
              <a:t>, e la sua classificazione (</a:t>
            </a:r>
            <a:r>
              <a:rPr lang="en-US" sz="2200" b="1" dirty="0">
                <a:solidFill>
                  <a:srgbClr val="494949"/>
                </a:solidFill>
              </a:rPr>
              <a:t>residenziale, turistica, agricola o altro</a:t>
            </a:r>
            <a:r>
              <a:rPr lang="en-US" sz="2200" dirty="0">
                <a:solidFill>
                  <a:srgbClr val="494949"/>
                </a:solidFill>
              </a:rPr>
              <a:t>) dipende dalle </a:t>
            </a:r>
            <a:r>
              <a:rPr lang="en-US" sz="2200" b="1" dirty="0">
                <a:solidFill>
                  <a:srgbClr val="494949"/>
                </a:solidFill>
              </a:rPr>
              <a:t>norme urbanistiche locali</a:t>
            </a:r>
            <a:r>
              <a:rPr lang="en-US" sz="2200" dirty="0">
                <a:solidFill>
                  <a:srgbClr val="494949"/>
                </a:solidFill>
              </a:rPr>
              <a:t>,</a:t>
            </a:r>
            <a:r>
              <a:rPr lang="en-US" sz="2200" b="1" dirty="0">
                <a:solidFill>
                  <a:srgbClr val="494949"/>
                </a:solidFill>
              </a:rPr>
              <a:t> </a:t>
            </a:r>
            <a:r>
              <a:rPr lang="en-US" sz="2200" b="1" dirty="0">
                <a:solidFill>
                  <a:srgbClr val="494949"/>
                </a:solidFill>
              </a:rPr>
              <a:t>dalla destinazione d'uso del terreno </a:t>
            </a:r>
            <a:r>
              <a:rPr lang="en-US" sz="2200" dirty="0">
                <a:solidFill>
                  <a:srgbClr val="494949"/>
                </a:solidFill>
              </a:rPr>
              <a:t>e </a:t>
            </a:r>
            <a:r>
              <a:rPr lang="en-US" sz="2200" b="1" dirty="0">
                <a:solidFill>
                  <a:srgbClr val="494949"/>
                </a:solidFill>
              </a:rPr>
              <a:t>dal modello di business previsto</a:t>
            </a:r>
            <a:r>
              <a:rPr lang="en-US" sz="2200" dirty="0">
                <a:solidFill>
                  <a:srgbClr val="494949"/>
                </a:solidFill>
              </a:rPr>
              <a:t>. Ecco una panoramica su come affrontare la questione in Irlanda, con indicazioni applicabili in linea di massima in tutta Europa, prendendo come esempio il glamping in Irlanda:</a:t>
            </a:r>
          </a:p>
          <a:p>
            <a:pPr>
              <a:lnSpc>
                <a:spcPct val="100000"/>
              </a:lnSpc>
              <a:spcAft>
                <a:spcPts val="1200"/>
              </a:spcAft>
            </a:pPr>
            <a:r>
              <a:rPr lang="en-US" sz="2200" b="1" dirty="0">
                <a:solidFill>
                  <a:srgbClr val="E96751"/>
                </a:solidFill>
              </a:rPr>
              <a:t>Categoria di pianificazione: </a:t>
            </a:r>
            <a:r>
              <a:rPr lang="en-US" sz="2200" dirty="0">
                <a:solidFill>
                  <a:srgbClr val="494949"/>
                </a:solidFill>
              </a:rPr>
              <a:t>il glamping è generalmente considerato una forma di sviluppo turistico in Irlanda. Gli insediamenti glamping sono generalmente classificati come </a:t>
            </a:r>
            <a:r>
              <a:rPr lang="en-US" sz="2200" b="1" dirty="0">
                <a:solidFill>
                  <a:srgbClr val="494949"/>
                </a:solidFill>
              </a:rPr>
              <a:t>strutture ricettive turistiche </a:t>
            </a:r>
            <a:r>
              <a:rPr lang="en-US" sz="2200" b="1" dirty="0">
                <a:solidFill>
                  <a:srgbClr val="494949"/>
                </a:solidFill>
              </a:rPr>
              <a:t>commerciali</a:t>
            </a:r>
            <a:r>
              <a:rPr lang="en-US" sz="2200" dirty="0">
                <a:solidFill>
                  <a:srgbClr val="494949"/>
                </a:solidFill>
              </a:rPr>
              <a:t>, </a:t>
            </a:r>
            <a:r>
              <a:rPr lang="en-US" sz="2200" b="1" dirty="0">
                <a:solidFill>
                  <a:srgbClr val="494949"/>
                </a:solidFill>
              </a:rPr>
              <a:t>non residenziali</a:t>
            </a:r>
            <a:r>
              <a:rPr lang="en-US" sz="2200" dirty="0">
                <a:solidFill>
                  <a:srgbClr val="494949"/>
                </a:solidFill>
              </a:rPr>
              <a:t>.</a:t>
            </a:r>
          </a:p>
          <a:p>
            <a:pPr marL="342900" indent="-342900">
              <a:lnSpc>
                <a:spcPct val="100000"/>
              </a:lnSpc>
              <a:spcAft>
                <a:spcPts val="1200"/>
              </a:spcAft>
              <a:buFont typeface="Wingdings" panose="05000000000000000000" pitchFamily="2" charset="2"/>
              <a:buChar char="v"/>
            </a:pPr>
            <a:r>
              <a:rPr lang="en-US" sz="2200" b="1" dirty="0">
                <a:solidFill>
                  <a:srgbClr val="E96751"/>
                </a:solidFill>
              </a:rPr>
              <a:t>La zonizzazione residenziale </a:t>
            </a:r>
            <a:r>
              <a:rPr lang="en-US" sz="2200" dirty="0">
                <a:solidFill>
                  <a:srgbClr val="494949"/>
                </a:solidFill>
              </a:rPr>
              <a:t>è riservata alle abitazioni private, quindi il glamping di solito non rientra in questa categoria.</a:t>
            </a:r>
          </a:p>
          <a:p>
            <a:pPr marL="342900" indent="-342900">
              <a:lnSpc>
                <a:spcPct val="100000"/>
              </a:lnSpc>
              <a:spcAft>
                <a:spcPts val="1200"/>
              </a:spcAft>
              <a:buFont typeface="Wingdings" panose="05000000000000000000" pitchFamily="2" charset="2"/>
              <a:buChar char="v"/>
            </a:pPr>
            <a:r>
              <a:rPr lang="en-US" sz="2200" dirty="0">
                <a:solidFill>
                  <a:srgbClr val="494949"/>
                </a:solidFill>
              </a:rPr>
              <a:t>È possibile utilizzare </a:t>
            </a:r>
            <a:r>
              <a:rPr lang="en-US" sz="2200" b="1" dirty="0">
                <a:solidFill>
                  <a:srgbClr val="E96751"/>
                </a:solidFill>
              </a:rPr>
              <a:t>terreni agricoli</a:t>
            </a:r>
            <a:r>
              <a:rPr lang="en-US" sz="2200" dirty="0">
                <a:solidFill>
                  <a:srgbClr val="494949"/>
                </a:solidFill>
              </a:rPr>
              <a:t>, ma è necessaria un'autorizzazione per il cambio di destinazione d'uso.</a:t>
            </a:r>
          </a:p>
          <a:p>
            <a:pPr fontAlgn="base">
              <a:lnSpc>
                <a:spcPct val="100000"/>
              </a:lnSpc>
              <a:spcAft>
                <a:spcPts val="1200"/>
              </a:spcAft>
            </a:pPr>
            <a:endParaRPr lang="en-US" sz="2200" dirty="0">
              <a:solidFill>
                <a:srgbClr val="494949"/>
              </a:solidFill>
            </a:endParaRPr>
          </a:p>
        </p:txBody>
      </p:sp>
      <p:sp>
        <p:nvSpPr>
          <p:cNvPr id="17" name="TextBox 16">
            <a:extLst>
              <a:ext uri="{FF2B5EF4-FFF2-40B4-BE49-F238E27FC236}">
                <a16:creationId xmlns:a16="http://schemas.microsoft.com/office/drawing/2014/main" id="{88CFF7EA-3AB6-C5CB-978F-62F647FB1E40}"/>
              </a:ext>
            </a:extLst>
          </p:cNvPr>
          <p:cNvSpPr txBox="1"/>
          <p:nvPr/>
        </p:nvSpPr>
        <p:spPr>
          <a:xfrm>
            <a:off x="1198480" y="5752795"/>
            <a:ext cx="2964581" cy="1200329"/>
          </a:xfrm>
          <a:prstGeom prst="rect">
            <a:avLst/>
          </a:prstGeom>
          <a:noFill/>
        </p:spPr>
        <p:txBody>
          <a:bodyPr wrap="square" rtlCol="0">
            <a:spAutoFit/>
          </a:bodyPr>
          <a:lstStyle/>
          <a:p>
            <a:r>
              <a:rPr lang="en-US" b="1" i="1" dirty="0">
                <a:solidFill>
                  <a:srgbClr val="494949"/>
                </a:solidFill>
                <a:latin typeface="Google Sans"/>
              </a:rPr>
              <a:t>Letture consigliate</a:t>
            </a:r>
            <a:endParaRPr lang="en-US" b="1" i="1" dirty="0">
              <a:solidFill>
                <a:srgbClr val="494949"/>
              </a:solidFill>
              <a:latin typeface="Google Sans"/>
              <a:hlinkClick r:id="rId3">
                <a:extLst>
                  <a:ext uri="{A12FA001-AC4F-418D-AE19-62706E023703}">
                    <ahyp:hlinkClr xmlns:ahyp="http://schemas.microsoft.com/office/drawing/2018/hyperlinkcolor" val="tx"/>
                  </a:ext>
                </a:extLst>
              </a:hlinkClick>
            </a:endParaRPr>
          </a:p>
          <a:p>
            <a:r>
              <a:rPr lang="en-US" dirty="0">
                <a:solidFill>
                  <a:srgbClr val="00B0F0"/>
                </a:solidFill>
                <a:hlinkClick r:id="rId4">
                  <a:extLst>
                    <a:ext uri="{A12FA001-AC4F-418D-AE19-62706E023703}">
                      <ahyp:hlinkClr xmlns:ahyp="http://schemas.microsoft.com/office/drawing/2018/hyperlinkcolor" val="tx"/>
                    </a:ext>
                  </a:extLst>
                </a:hlinkClick>
              </a:rPr>
              <a:t>Avviare un'attività di glamping, Teagasc, Irlanda</a:t>
            </a:r>
            <a:endParaRPr lang="en-US" dirty="0">
              <a:solidFill>
                <a:srgbClr val="00B0F0"/>
              </a:solidFill>
            </a:endParaRPr>
          </a:p>
          <a:p>
            <a:endParaRPr lang="en-IE" dirty="0">
              <a:solidFill>
                <a:srgbClr val="459597"/>
              </a:solidFill>
            </a:endParaRPr>
          </a:p>
        </p:txBody>
      </p:sp>
      <p:sp>
        <p:nvSpPr>
          <p:cNvPr id="4" name="Text Placeholder 7">
            <a:extLst>
              <a:ext uri="{FF2B5EF4-FFF2-40B4-BE49-F238E27FC236}">
                <a16:creationId xmlns:a16="http://schemas.microsoft.com/office/drawing/2014/main" id="{12E1E510-5089-7DC6-AD0E-311D83AB27A1}"/>
              </a:ext>
            </a:extLst>
          </p:cNvPr>
          <p:cNvSpPr>
            <a:spLocks noGrp="1"/>
          </p:cNvSpPr>
          <p:nvPr>
            <p:ph type="body" sz="quarter" idx="19"/>
          </p:nvPr>
        </p:nvSpPr>
        <p:spPr>
          <a:xfrm>
            <a:off x="664592" y="2022781"/>
            <a:ext cx="2877175" cy="385564"/>
          </a:xfrm>
        </p:spPr>
        <p:txBody>
          <a:bodyPr/>
          <a:lstStyle/>
          <a:p>
            <a:pPr algn="ctr"/>
            <a:r>
              <a:rPr lang="en-IE" sz="3800" dirty="0"/>
              <a:t>Drumhierny Hideaway</a:t>
            </a:r>
          </a:p>
        </p:txBody>
      </p:sp>
      <p:pic>
        <p:nvPicPr>
          <p:cNvPr id="6" name="Picture Placeholder 5" descr="A dining table in a kitchen&#10;&#10;AI-generated content may be incorrect.">
            <a:extLst>
              <a:ext uri="{FF2B5EF4-FFF2-40B4-BE49-F238E27FC236}">
                <a16:creationId xmlns:a16="http://schemas.microsoft.com/office/drawing/2014/main" id="{0753B4E3-0EA3-F715-599C-C2059E2604EC}"/>
              </a:ext>
            </a:extLst>
          </p:cNvPr>
          <p:cNvPicPr>
            <a:picLocks noGrp="1" noChangeAspect="1"/>
          </p:cNvPicPr>
          <p:nvPr>
            <p:ph type="pic" sz="quarter" idx="10"/>
          </p:nvPr>
        </p:nvPicPr>
        <p:blipFill>
          <a:blip r:embed="rId5"/>
          <a:srcRect t="7341" b="7341"/>
          <a:stretch>
            <a:fillRect/>
          </a:stretch>
        </p:blipFill>
        <p:spPr/>
      </p:pic>
    </p:spTree>
    <p:extLst>
      <p:ext uri="{BB962C8B-B14F-4D97-AF65-F5344CB8AC3E}">
        <p14:creationId xmlns:p14="http://schemas.microsoft.com/office/powerpoint/2010/main" val="1425065812"/>
      </p:ext>
    </p:extLst>
  </p:cSld>
  <p:clrMapOvr>
    <a:masterClrMapping/>
  </p:clrMapOvr>
</p:sld>
</file>

<file path=ppt/slides/slide4.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C9B255-2975-D8B7-CA68-190B3DEABA73}"/>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6EB25A01-97DA-D4E4-B358-6ABAB776062C}"/>
              </a:ext>
            </a:extLst>
          </p:cNvPr>
          <p:cNvSpPr>
            <a:spLocks noGrp="1"/>
          </p:cNvSpPr>
          <p:nvPr>
            <p:ph type="body" sz="quarter" idx="18"/>
          </p:nvPr>
        </p:nvSpPr>
        <p:spPr>
          <a:xfrm>
            <a:off x="342901" y="1100733"/>
            <a:ext cx="6877049" cy="3499183"/>
          </a:xfrm>
        </p:spPr>
        <p:txBody>
          <a:bodyPr/>
          <a:lstStyle/>
          <a:p>
            <a:pPr>
              <a:spcAft>
                <a:spcPts val="600"/>
              </a:spcAft>
            </a:pPr>
            <a:r>
              <a:rPr lang="en-US" dirty="0">
                <a:solidFill>
                  <a:srgbClr val="0070C0"/>
                </a:solidFill>
                <a:hlinkClick r:id="rId2">
                  <a:extLst>
                    <a:ext uri="{A12FA001-AC4F-418D-AE19-62706E023703}">
                      <ahyp:hlinkClr xmlns:ahyp="http://schemas.microsoft.com/office/drawing/2018/hyperlinkcolor" val="tx"/>
                    </a:ext>
                  </a:extLst>
                </a:hlinkClick>
              </a:rPr>
              <a:t>Drumhierny Woodland Hideaway </a:t>
            </a:r>
            <a:r>
              <a:rPr lang="en-US" dirty="0"/>
              <a:t>è un esempio significativo di attività di glamping che ha saputo destreggiarsi efficacemente tra i quadri normativi del turismo e della pianificazione commerciale. Situato su una </a:t>
            </a:r>
            <a:r>
              <a:rPr lang="en-US" b="1" dirty="0"/>
              <a:t>tenuta di 100 acri</a:t>
            </a:r>
            <a:r>
              <a:rPr lang="en-US" dirty="0"/>
              <a:t>, il resort offre</a:t>
            </a:r>
            <a:r>
              <a:rPr lang="en-US" b="1" dirty="0"/>
              <a:t> 16 </a:t>
            </a:r>
            <a:r>
              <a:rPr lang="en-US" b="1" dirty="0"/>
              <a:t>lodge </a:t>
            </a:r>
            <a:r>
              <a:rPr lang="en-US" dirty="0"/>
              <a:t>dal design</a:t>
            </a:r>
            <a:r>
              <a:rPr lang="en-US" b="1" dirty="0"/>
              <a:t> architettonico </a:t>
            </a:r>
            <a:r>
              <a:rPr lang="en-US" b="1" dirty="0"/>
              <a:t>efficiente dal punto di vista energetico</a:t>
            </a:r>
            <a:r>
              <a:rPr lang="en-US" dirty="0"/>
              <a:t>,</a:t>
            </a:r>
            <a:r>
              <a:rPr lang="en-US" b="1" dirty="0"/>
              <a:t> </a:t>
            </a:r>
            <a:r>
              <a:rPr lang="en-US" dirty="0"/>
              <a:t>immersi in boschi privati, completati da 5 </a:t>
            </a:r>
            <a:r>
              <a:rPr lang="en-US" b="1" dirty="0"/>
              <a:t>km di sentieri e varie strutture per il benessere.</a:t>
            </a:r>
            <a:endParaRPr lang="en-US" b="1" dirty="0">
              <a:solidFill>
                <a:srgbClr val="494949"/>
              </a:solidFill>
            </a:endParaRPr>
          </a:p>
          <a:p>
            <a:pPr marL="342900" indent="-342900">
              <a:spcAft>
                <a:spcPts val="600"/>
              </a:spcAft>
              <a:buFont typeface="Wingdings" panose="05000000000000000000" pitchFamily="2" charset="2"/>
              <a:buChar char="v"/>
            </a:pPr>
            <a:r>
              <a:rPr lang="en-US" b="1" dirty="0">
                <a:solidFill>
                  <a:srgbClr val="E96751"/>
                </a:solidFill>
              </a:rPr>
              <a:t>Utilizzo per la pianificazione turistica:</a:t>
            </a:r>
            <a:r>
              <a:rPr lang="en-US" dirty="0">
                <a:solidFill>
                  <a:srgbClr val="494949"/>
                </a:solidFill>
              </a:rPr>
              <a:t> 16 eco-lodge di lusso nel bosco con sentieri naturalistici - pianificazione approvata come struttura ricettiva turistica.</a:t>
            </a:r>
          </a:p>
          <a:p>
            <a:pPr marL="342900" indent="-342900">
              <a:spcAft>
                <a:spcPts val="600"/>
              </a:spcAft>
              <a:buFont typeface="Wingdings" panose="05000000000000000000" pitchFamily="2" charset="2"/>
              <a:buChar char="v"/>
            </a:pPr>
            <a:r>
              <a:rPr lang="en-US" b="1" dirty="0">
                <a:solidFill>
                  <a:srgbClr val="E96751"/>
                </a:solidFill>
              </a:rPr>
              <a:t>Elementi di uso commerciale: </a:t>
            </a:r>
            <a:r>
              <a:rPr lang="en-US" dirty="0">
                <a:solidFill>
                  <a:srgbClr val="494949"/>
                </a:solidFill>
              </a:rPr>
              <a:t>sale per trattamenti termali, padiglione per lo yoga, piscina coperta di 14 metri, area caffè ed eventi - autorizzazioni aggiuntive per uso commerciale accessorio. Il loro successo è stato favorito da una chiara strategia di pianificazione, dal coinvolgimento della comunità e da una forte narrativa sulla sostenibilità.</a:t>
            </a:r>
          </a:p>
        </p:txBody>
      </p:sp>
      <p:sp>
        <p:nvSpPr>
          <p:cNvPr id="12" name="Text Placeholder 11">
            <a:extLst>
              <a:ext uri="{FF2B5EF4-FFF2-40B4-BE49-F238E27FC236}">
                <a16:creationId xmlns:a16="http://schemas.microsoft.com/office/drawing/2014/main" id="{40B42A4C-6342-2434-A78A-8303F1BEB1C4}"/>
              </a:ext>
            </a:extLst>
          </p:cNvPr>
          <p:cNvSpPr>
            <a:spLocks noGrp="1"/>
          </p:cNvSpPr>
          <p:nvPr>
            <p:ph type="body" sz="quarter" idx="19"/>
          </p:nvPr>
        </p:nvSpPr>
        <p:spPr>
          <a:xfrm>
            <a:off x="296824" y="170692"/>
            <a:ext cx="11060443" cy="803654"/>
          </a:xfrm>
        </p:spPr>
        <p:txBody>
          <a:bodyPr/>
          <a:lstStyle/>
          <a:p>
            <a:r>
              <a:rPr lang="en-IE" dirty="0"/>
              <a:t>Caso di studio: Drumhierny Woodland, Leitrim, Irlanda</a:t>
            </a:r>
          </a:p>
          <a:p>
            <a:r>
              <a:rPr lang="en-IE" sz="2600" b="0" dirty="0"/>
              <a:t>Pianificazione turistica e "uso turistico commerciale"</a:t>
            </a:r>
          </a:p>
        </p:txBody>
      </p:sp>
      <p:sp>
        <p:nvSpPr>
          <p:cNvPr id="13" name="object 3">
            <a:extLst>
              <a:ext uri="{FF2B5EF4-FFF2-40B4-BE49-F238E27FC236}">
                <a16:creationId xmlns:a16="http://schemas.microsoft.com/office/drawing/2014/main" id="{5AAD2AE2-C41E-0394-1AB4-5CBED88F2ABA}"/>
              </a:ext>
            </a:extLst>
          </p:cNvPr>
          <p:cNvSpPr/>
          <p:nvPr/>
        </p:nvSpPr>
        <p:spPr>
          <a:xfrm>
            <a:off x="7572170" y="5117874"/>
            <a:ext cx="3913478"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14" name="Text Placeholder 23">
            <a:extLst>
              <a:ext uri="{FF2B5EF4-FFF2-40B4-BE49-F238E27FC236}">
                <a16:creationId xmlns:a16="http://schemas.microsoft.com/office/drawing/2014/main" id="{A9CBE796-5A19-75FC-081F-D004C4DF8908}"/>
              </a:ext>
            </a:extLst>
          </p:cNvPr>
          <p:cNvSpPr txBox="1">
            <a:spLocks/>
          </p:cNvSpPr>
          <p:nvPr/>
        </p:nvSpPr>
        <p:spPr>
          <a:xfrm>
            <a:off x="7578179" y="5117875"/>
            <a:ext cx="4051845"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rPr>
              <a:t>Sito web </a:t>
            </a:r>
            <a:r>
              <a:rPr lang="en-US" sz="1600" dirty="0">
                <a:hlinkClick r:id="rId2">
                  <a:extLst>
                    <a:ext uri="{A12FA001-AC4F-418D-AE19-62706E023703}">
                      <ahyp:hlinkClr xmlns:ahyp="http://schemas.microsoft.com/office/drawing/2018/hyperlinkcolor" val="tx"/>
                    </a:ext>
                  </a:extLst>
                </a:hlinkClick>
              </a:rPr>
              <a:t>Drumhierny Woodland Hideaway </a:t>
            </a:r>
            <a:endParaRPr lang="en-US" sz="1600" dirty="0">
              <a:latin typeface="+mn-lt"/>
            </a:endParaRPr>
          </a:p>
        </p:txBody>
      </p:sp>
      <p:pic>
        <p:nvPicPr>
          <p:cNvPr id="5123" name="Picture 3" descr="Drumhierny Woodland Hideaway in Carrick ...">
            <a:extLst>
              <a:ext uri="{FF2B5EF4-FFF2-40B4-BE49-F238E27FC236}">
                <a16:creationId xmlns:a16="http://schemas.microsoft.com/office/drawing/2014/main" id="{D523B1FB-5CEC-60B1-F660-9684F0B9C82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 r="9697" b="4642"/>
          <a:stretch>
            <a:fillRect/>
          </a:stretch>
        </p:blipFill>
        <p:spPr bwMode="auto">
          <a:xfrm>
            <a:off x="7443789" y="1971676"/>
            <a:ext cx="3913478" cy="215265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4AB6C2DA-F2C9-52FA-7901-AD659F9C962E}"/>
              </a:ext>
            </a:extLst>
          </p:cNvPr>
          <p:cNvSpPr txBox="1"/>
          <p:nvPr/>
        </p:nvSpPr>
        <p:spPr>
          <a:xfrm>
            <a:off x="6947633" y="5640551"/>
            <a:ext cx="4682391" cy="923330"/>
          </a:xfrm>
          <a:prstGeom prst="rect">
            <a:avLst/>
          </a:prstGeom>
          <a:noFill/>
        </p:spPr>
        <p:txBody>
          <a:bodyPr wrap="square">
            <a:spAutoFit/>
          </a:bodyPr>
          <a:lstStyle/>
          <a:p>
            <a:pPr algn="ctr"/>
            <a:r>
              <a:rPr lang="en-US" b="0" i="0" dirty="0">
                <a:solidFill>
                  <a:srgbClr val="00B0F0"/>
                </a:solidFill>
                <a:effectLst/>
                <a:hlinkClick r:id="rId4">
                  <a:extLst>
                    <a:ext uri="{A12FA001-AC4F-418D-AE19-62706E023703}">
                      <ahyp:hlinkClr xmlns:ahyp="http://schemas.microsoft.com/office/drawing/2018/hyperlinkcolor" val="tx"/>
                    </a:ext>
                  </a:extLst>
                </a:hlinkClick>
              </a:rPr>
              <a:t>Il glamping di lusso a Leitrim ottiene il via libera per una nuova suite terapeutica e una piscina all'aperto 2024</a:t>
            </a:r>
            <a:endParaRPr lang="en-IE" dirty="0">
              <a:solidFill>
                <a:srgbClr val="00B0F0"/>
              </a:solidFill>
            </a:endParaRPr>
          </a:p>
        </p:txBody>
      </p:sp>
    </p:spTree>
    <p:extLst>
      <p:ext uri="{BB962C8B-B14F-4D97-AF65-F5344CB8AC3E}">
        <p14:creationId xmlns:p14="http://schemas.microsoft.com/office/powerpoint/2010/main" val="3824858378"/>
      </p:ext>
    </p:extLst>
  </p:cSld>
  <p:clrMapOvr>
    <a:masterClrMapping/>
  </p:clrMapOvr>
</p:sld>
</file>

<file path=ppt/slides/slide5.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CC416F-1FBB-10B4-5EF3-08009A4F8F44}"/>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A0E8F2DF-F874-F790-3152-30E90F3C6F2D}"/>
              </a:ext>
            </a:extLst>
          </p:cNvPr>
          <p:cNvSpPr>
            <a:spLocks noGrp="1"/>
          </p:cNvSpPr>
          <p:nvPr>
            <p:ph type="body" sz="quarter" idx="18"/>
          </p:nvPr>
        </p:nvSpPr>
        <p:spPr>
          <a:xfrm>
            <a:off x="342901" y="879309"/>
            <a:ext cx="6981824" cy="3499183"/>
          </a:xfrm>
        </p:spPr>
        <p:txBody>
          <a:bodyPr/>
          <a:lstStyle/>
          <a:p>
            <a:pPr>
              <a:spcAft>
                <a:spcPts val="1200"/>
              </a:spcAft>
            </a:pPr>
            <a:r>
              <a:rPr lang="en-US" dirty="0">
                <a:solidFill>
                  <a:srgbClr val="E96751"/>
                </a:solidFill>
                <a:hlinkClick r:id="rId2">
                  <a:extLst>
                    <a:ext uri="{A12FA001-AC4F-418D-AE19-62706E023703}">
                      <ahyp:hlinkClr xmlns:ahyp="http://schemas.microsoft.com/office/drawing/2018/hyperlinkcolor" val="tx"/>
                    </a:ext>
                  </a:extLst>
                </a:hlinkClick>
              </a:rPr>
              <a:t>Drumhierny Woodland Hideaway </a:t>
            </a:r>
            <a:r>
              <a:rPr lang="en-US" dirty="0"/>
              <a:t>è un esempio significativo di attività di glamping che ha saputo destreggiarsi efficacemente tra i quadri normativi del turismo e della pianificazione commerciale. Situato su una </a:t>
            </a:r>
            <a:r>
              <a:rPr lang="en-US" b="1" dirty="0"/>
              <a:t>tenuta di 100 acri</a:t>
            </a:r>
            <a:r>
              <a:rPr lang="en-US" dirty="0"/>
              <a:t>, il resort offre</a:t>
            </a:r>
            <a:r>
              <a:rPr lang="en-US" b="1" dirty="0"/>
              <a:t> 16 </a:t>
            </a:r>
            <a:r>
              <a:rPr lang="en-US" b="1" dirty="0"/>
              <a:t>lodge </a:t>
            </a:r>
            <a:r>
              <a:rPr lang="en-US" dirty="0"/>
              <a:t>dal design</a:t>
            </a:r>
            <a:r>
              <a:rPr lang="en-US" b="1" dirty="0"/>
              <a:t> architettonico </a:t>
            </a:r>
            <a:r>
              <a:rPr lang="en-US" b="1" dirty="0"/>
              <a:t>efficiente dal punto di vista energetico</a:t>
            </a:r>
            <a:r>
              <a:rPr lang="en-US" dirty="0"/>
              <a:t>,</a:t>
            </a:r>
            <a:r>
              <a:rPr lang="en-US" b="1" dirty="0"/>
              <a:t> </a:t>
            </a:r>
            <a:r>
              <a:rPr lang="en-US" dirty="0"/>
              <a:t>immersi in boschi privati, completati da 5 </a:t>
            </a:r>
            <a:r>
              <a:rPr lang="en-US" b="1" dirty="0"/>
              <a:t>km di sentieri e varie strutture per il benessere.</a:t>
            </a:r>
          </a:p>
          <a:p>
            <a:pPr>
              <a:spcAft>
                <a:spcPts val="1200"/>
              </a:spcAft>
            </a:pPr>
            <a:r>
              <a:rPr lang="en-US" b="1" dirty="0">
                <a:solidFill>
                  <a:srgbClr val="E96751"/>
                </a:solidFill>
              </a:rPr>
              <a:t>Uso </a:t>
            </a:r>
            <a:r>
              <a:rPr lang="en-US" b="1" dirty="0" err="1">
                <a:solidFill>
                  <a:srgbClr val="E96751"/>
                </a:solidFill>
              </a:rPr>
              <a:t>commerciale </a:t>
            </a:r>
            <a:r>
              <a:rPr lang="en-US" b="1" dirty="0">
                <a:solidFill>
                  <a:srgbClr val="E96751"/>
                </a:solidFill>
              </a:rPr>
              <a:t>per la pianificazione turistica:</a:t>
            </a:r>
            <a:r>
              <a:rPr lang="en-US" b="1" dirty="0"/>
              <a:t> 16 eco-lodge di lusso </a:t>
            </a:r>
            <a:r>
              <a:rPr lang="en-US" dirty="0"/>
              <a:t>nel bosco con </a:t>
            </a:r>
            <a:r>
              <a:rPr lang="en-US" b="1" dirty="0"/>
              <a:t>sentieri naturalistici </a:t>
            </a:r>
            <a:r>
              <a:rPr lang="en-US" dirty="0"/>
              <a:t>- pianificazione approvata come struttura ricettiva turistica nell'ottobre 2024</a:t>
            </a:r>
          </a:p>
          <a:p>
            <a:pPr>
              <a:spcAft>
                <a:spcPts val="1200"/>
              </a:spcAft>
            </a:pPr>
            <a:r>
              <a:rPr lang="en-US" b="1" dirty="0">
                <a:solidFill>
                  <a:srgbClr val="E96751"/>
                </a:solidFill>
              </a:rPr>
              <a:t>Elementi di uso commerciale: </a:t>
            </a:r>
            <a:r>
              <a:rPr lang="en-US" dirty="0"/>
              <a:t>sale per trattamenti termali, padiglione per lo yoga, piscina coperta di 14 metri, area caffè ed eventi - autorizzazioni aggiuntive per uso commerciale accessorio. Il loro successo è stato favorito da una chiara strategia di pianificazione, dal coinvolgimento della comunità e da una forte narrativa sulla sostenibilità.</a:t>
            </a:r>
            <a:endParaRPr lang="en-US" b="1" dirty="0">
              <a:solidFill>
                <a:srgbClr val="494949"/>
              </a:solidFill>
            </a:endParaRPr>
          </a:p>
        </p:txBody>
      </p:sp>
      <p:sp>
        <p:nvSpPr>
          <p:cNvPr id="12" name="Text Placeholder 11">
            <a:extLst>
              <a:ext uri="{FF2B5EF4-FFF2-40B4-BE49-F238E27FC236}">
                <a16:creationId xmlns:a16="http://schemas.microsoft.com/office/drawing/2014/main" id="{B2D1B289-4C7D-F2C9-56C2-266FB21787BC}"/>
              </a:ext>
            </a:extLst>
          </p:cNvPr>
          <p:cNvSpPr>
            <a:spLocks noGrp="1"/>
          </p:cNvSpPr>
          <p:nvPr>
            <p:ph type="body" sz="quarter" idx="19"/>
          </p:nvPr>
        </p:nvSpPr>
        <p:spPr>
          <a:xfrm>
            <a:off x="296824" y="170692"/>
            <a:ext cx="11060443" cy="803654"/>
          </a:xfrm>
        </p:spPr>
        <p:txBody>
          <a:bodyPr/>
          <a:lstStyle/>
          <a:p>
            <a:r>
              <a:rPr lang="en-IE" sz="3200" dirty="0">
                <a:solidFill>
                  <a:srgbClr val="459597"/>
                </a:solidFill>
              </a:rPr>
              <a:t>FASE 1: </a:t>
            </a:r>
            <a:r>
              <a:rPr lang="en-IE" sz="3200" dirty="0"/>
              <a:t>Pianificazione turistica e strategia di sviluppo 2024</a:t>
            </a:r>
          </a:p>
          <a:p>
            <a:endParaRPr lang="en-IE" sz="3200" dirty="0"/>
          </a:p>
        </p:txBody>
      </p:sp>
      <p:sp>
        <p:nvSpPr>
          <p:cNvPr id="13" name="object 3">
            <a:extLst>
              <a:ext uri="{FF2B5EF4-FFF2-40B4-BE49-F238E27FC236}">
                <a16:creationId xmlns:a16="http://schemas.microsoft.com/office/drawing/2014/main" id="{ACBC34A7-6473-3717-F3B8-36D91F110618}"/>
              </a:ext>
            </a:extLst>
          </p:cNvPr>
          <p:cNvSpPr/>
          <p:nvPr/>
        </p:nvSpPr>
        <p:spPr>
          <a:xfrm>
            <a:off x="7572170" y="5117874"/>
            <a:ext cx="3913478"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14" name="Text Placeholder 23">
            <a:extLst>
              <a:ext uri="{FF2B5EF4-FFF2-40B4-BE49-F238E27FC236}">
                <a16:creationId xmlns:a16="http://schemas.microsoft.com/office/drawing/2014/main" id="{CE9306FB-B5D7-2FD2-6541-BC627F71F8A2}"/>
              </a:ext>
            </a:extLst>
          </p:cNvPr>
          <p:cNvSpPr txBox="1">
            <a:spLocks/>
          </p:cNvSpPr>
          <p:nvPr/>
        </p:nvSpPr>
        <p:spPr>
          <a:xfrm>
            <a:off x="7578179" y="5117875"/>
            <a:ext cx="4051845"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rPr>
              <a:t>Sito web </a:t>
            </a:r>
            <a:r>
              <a:rPr lang="en-US" sz="1600" dirty="0">
                <a:hlinkClick r:id="rId2">
                  <a:extLst>
                    <a:ext uri="{A12FA001-AC4F-418D-AE19-62706E023703}">
                      <ahyp:hlinkClr xmlns:ahyp="http://schemas.microsoft.com/office/drawing/2018/hyperlinkcolor" val="tx"/>
                    </a:ext>
                  </a:extLst>
                </a:hlinkClick>
              </a:rPr>
              <a:t>Drumhierny Woodland Hideaway </a:t>
            </a:r>
            <a:endParaRPr lang="en-US" sz="1600" dirty="0">
              <a:latin typeface="+mn-lt"/>
            </a:endParaRPr>
          </a:p>
        </p:txBody>
      </p:sp>
      <p:pic>
        <p:nvPicPr>
          <p:cNvPr id="5123" name="Picture 3" descr="Drumhierny Woodland Hideaway in Carrick ...">
            <a:extLst>
              <a:ext uri="{FF2B5EF4-FFF2-40B4-BE49-F238E27FC236}">
                <a16:creationId xmlns:a16="http://schemas.microsoft.com/office/drawing/2014/main" id="{135FDF0F-BF66-1665-EEB7-407F7E2D0DF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 r="9697" b="4642"/>
          <a:stretch>
            <a:fillRect/>
          </a:stretch>
        </p:blipFill>
        <p:spPr bwMode="auto">
          <a:xfrm>
            <a:off x="7443789" y="1971676"/>
            <a:ext cx="3913478" cy="215265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F3B7E9A1-4D75-6CF7-9500-002017715C22}"/>
              </a:ext>
            </a:extLst>
          </p:cNvPr>
          <p:cNvSpPr txBox="1"/>
          <p:nvPr/>
        </p:nvSpPr>
        <p:spPr>
          <a:xfrm>
            <a:off x="6947633" y="5640551"/>
            <a:ext cx="4682391" cy="923330"/>
          </a:xfrm>
          <a:prstGeom prst="rect">
            <a:avLst/>
          </a:prstGeom>
          <a:noFill/>
        </p:spPr>
        <p:txBody>
          <a:bodyPr wrap="square">
            <a:spAutoFit/>
          </a:bodyPr>
          <a:lstStyle/>
          <a:p>
            <a:pPr algn="ctr"/>
            <a:r>
              <a:rPr lang="en-US" b="0" i="0" dirty="0">
                <a:solidFill>
                  <a:srgbClr val="00B0F0"/>
                </a:solidFill>
                <a:effectLst/>
                <a:hlinkClick r:id="rId4">
                  <a:extLst>
                    <a:ext uri="{A12FA001-AC4F-418D-AE19-62706E023703}">
                      <ahyp:hlinkClr xmlns:ahyp="http://schemas.microsoft.com/office/drawing/2018/hyperlinkcolor" val="tx"/>
                    </a:ext>
                  </a:extLst>
                </a:hlinkClick>
              </a:rPr>
              <a:t>Il lussuoso glamping nel Leitrim ottiene il via libera per una nuova suite terapeutica e una piscina all'aperto nel 2024</a:t>
            </a:r>
            <a:endParaRPr lang="en-IE" dirty="0">
              <a:solidFill>
                <a:srgbClr val="00B0F0"/>
              </a:solidFill>
            </a:endParaRPr>
          </a:p>
        </p:txBody>
      </p:sp>
    </p:spTree>
    <p:extLst>
      <p:ext uri="{BB962C8B-B14F-4D97-AF65-F5344CB8AC3E}">
        <p14:creationId xmlns:p14="http://schemas.microsoft.com/office/powerpoint/2010/main" val="2240305867"/>
      </p:ext>
    </p:extLst>
  </p:cSld>
  <p:clrMapOvr>
    <a:masterClrMapping/>
  </p:clrMapOvr>
</p:sld>
</file>

<file path=ppt/slides/slide6.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E1927-4D72-7868-298D-3943259CFCBF}"/>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8C3B4C7D-B46F-F34A-CAE8-FD2E17E3ED0F}"/>
              </a:ext>
            </a:extLst>
          </p:cNvPr>
          <p:cNvSpPr>
            <a:spLocks noGrp="1"/>
          </p:cNvSpPr>
          <p:nvPr>
            <p:ph type="body" sz="quarter" idx="18"/>
          </p:nvPr>
        </p:nvSpPr>
        <p:spPr>
          <a:xfrm>
            <a:off x="342901" y="719733"/>
            <a:ext cx="6953249" cy="3499183"/>
          </a:xfrm>
        </p:spPr>
        <p:txBody>
          <a:bodyPr/>
          <a:lstStyle/>
          <a:p>
            <a:pPr>
              <a:spcAft>
                <a:spcPts val="600"/>
              </a:spcAft>
            </a:pPr>
            <a:r>
              <a:rPr lang="en-US" b="1" dirty="0">
                <a:solidFill>
                  <a:srgbClr val="E96751"/>
                </a:solidFill>
              </a:rPr>
              <a:t>Stato di struttura protetta: </a:t>
            </a:r>
            <a:r>
              <a:rPr lang="en-US" dirty="0"/>
              <a:t>Drumhierny Lodge è una struttura protetta ai sensi del Piano di sviluppo della contea di Leitrim 2023-2029. Questa designazione ha richiesto un'attenta pianificazione per garantire che qualsiasi modifica rispettasse il significato storico e architettonico dell'edificio. </a:t>
            </a:r>
          </a:p>
          <a:p>
            <a:pPr>
              <a:spcAft>
                <a:spcPts val="600"/>
              </a:spcAft>
            </a:pPr>
            <a:r>
              <a:rPr lang="en-US" b="1" dirty="0">
                <a:solidFill>
                  <a:srgbClr val="E96751"/>
                </a:solidFill>
              </a:rPr>
              <a:t>Permessi di conservazione: </a:t>
            </a:r>
            <a:r>
              <a:rPr lang="en-US" dirty="0"/>
              <a:t>Drumhierny ha anche richiesto il permesso di conservazione per diverse strutture esistenti, tra cui:</a:t>
            </a:r>
          </a:p>
          <a:p>
            <a:pPr marL="342900" indent="-342900">
              <a:spcAft>
                <a:spcPts val="600"/>
              </a:spcAft>
              <a:buFont typeface="Wingdings" panose="05000000000000000000" pitchFamily="2" charset="2"/>
              <a:buChar char="v"/>
            </a:pPr>
            <a:r>
              <a:rPr lang="en-US" dirty="0"/>
              <a:t>L'edificio </a:t>
            </a:r>
            <a:r>
              <a:rPr lang="en-US" b="1" dirty="0" err="1"/>
              <a:t>del centro</a:t>
            </a:r>
            <a:r>
              <a:rPr lang="en-US" b="1" dirty="0"/>
              <a:t> benessere </a:t>
            </a:r>
            <a:r>
              <a:rPr lang="en-US" b="1" dirty="0" err="1"/>
              <a:t>Cedaroo</a:t>
            </a:r>
            <a:r>
              <a:rPr lang="en-US" dirty="0"/>
              <a:t>.</a:t>
            </a:r>
          </a:p>
          <a:p>
            <a:pPr marL="342900" indent="-342900">
              <a:spcAft>
                <a:spcPts val="600"/>
              </a:spcAft>
              <a:buFont typeface="Wingdings" panose="05000000000000000000" pitchFamily="2" charset="2"/>
              <a:buChar char="v"/>
            </a:pPr>
            <a:r>
              <a:rPr lang="en-US" b="1" dirty="0"/>
              <a:t>Due vasche idromassaggio all'aperto </a:t>
            </a:r>
            <a:r>
              <a:rPr lang="en-US" dirty="0"/>
              <a:t>e </a:t>
            </a:r>
            <a:r>
              <a:rPr lang="en-US" b="1" dirty="0"/>
              <a:t>quattro bagni di alghe all'aperto</a:t>
            </a:r>
            <a:r>
              <a:rPr lang="en-US" dirty="0"/>
              <a:t>.</a:t>
            </a:r>
          </a:p>
          <a:p>
            <a:pPr marL="342900" indent="-342900">
              <a:spcAft>
                <a:spcPts val="600"/>
              </a:spcAft>
              <a:buFont typeface="Wingdings" panose="05000000000000000000" pitchFamily="2" charset="2"/>
              <a:buChar char="v"/>
            </a:pPr>
            <a:r>
              <a:rPr lang="en-US" b="1" dirty="0"/>
              <a:t>Un'area giochi per bambini</a:t>
            </a:r>
            <a:r>
              <a:rPr lang="en-US" dirty="0"/>
              <a:t>, </a:t>
            </a:r>
            <a:r>
              <a:rPr lang="en-US" b="1" dirty="0"/>
              <a:t>l'edificio della sottostazione ESB, un parcheggio e una corsia di accesso.</a:t>
            </a:r>
          </a:p>
          <a:p>
            <a:pPr marL="342900" indent="-342900">
              <a:spcAft>
                <a:spcPts val="600"/>
              </a:spcAft>
              <a:buFont typeface="Wingdings" panose="05000000000000000000" pitchFamily="2" charset="2"/>
              <a:buChar char="v"/>
            </a:pPr>
            <a:r>
              <a:rPr lang="en-US" b="1" dirty="0"/>
              <a:t>Conservazione</a:t>
            </a:r>
            <a:r>
              <a:rPr lang="en-US" dirty="0"/>
              <a:t> temporanea </a:t>
            </a:r>
            <a:r>
              <a:rPr lang="en-US" b="1" dirty="0"/>
              <a:t>dell'edificio della reception e della caffetteria </a:t>
            </a:r>
            <a:r>
              <a:rPr lang="en-US" dirty="0"/>
              <a:t>per un periodo di cinque anni. </a:t>
            </a:r>
          </a:p>
          <a:p>
            <a:pPr>
              <a:spcAft>
                <a:spcPts val="600"/>
              </a:spcAft>
            </a:pPr>
            <a:r>
              <a:rPr lang="en-US" dirty="0"/>
              <a:t>Queste autorizzazioni hanno garantito la conformità alle norme urbanistiche e hanno consentito il proseguimento dell'attività di queste strutture.</a:t>
            </a:r>
          </a:p>
        </p:txBody>
      </p:sp>
      <p:sp>
        <p:nvSpPr>
          <p:cNvPr id="12" name="Text Placeholder 11">
            <a:extLst>
              <a:ext uri="{FF2B5EF4-FFF2-40B4-BE49-F238E27FC236}">
                <a16:creationId xmlns:a16="http://schemas.microsoft.com/office/drawing/2014/main" id="{97D72D2C-E1F0-545F-74B2-ADB70595EC20}"/>
              </a:ext>
            </a:extLst>
          </p:cNvPr>
          <p:cNvSpPr>
            <a:spLocks noGrp="1"/>
          </p:cNvSpPr>
          <p:nvPr>
            <p:ph type="body" sz="quarter" idx="19"/>
          </p:nvPr>
        </p:nvSpPr>
        <p:spPr>
          <a:xfrm>
            <a:off x="296824" y="145612"/>
            <a:ext cx="11060443" cy="803654"/>
          </a:xfrm>
        </p:spPr>
        <p:txBody>
          <a:bodyPr/>
          <a:lstStyle/>
          <a:p>
            <a:r>
              <a:rPr lang="en-IE" dirty="0"/>
              <a:t>Caso di studio: </a:t>
            </a:r>
            <a:r>
              <a:rPr lang="en-IE" sz="2800" dirty="0"/>
              <a:t>Drumhierny </a:t>
            </a:r>
            <a:r>
              <a:rPr lang="en-IE" sz="2600" b="0" dirty="0"/>
              <a:t>Autorizzazioni </a:t>
            </a:r>
            <a:r>
              <a:rPr lang="en-IE" sz="2800" b="0" dirty="0"/>
              <a:t>iniziali </a:t>
            </a:r>
            <a:r>
              <a:rPr lang="en-IE" sz="2600" b="0" dirty="0"/>
              <a:t>di pianificazione turistica</a:t>
            </a:r>
          </a:p>
        </p:txBody>
      </p:sp>
      <p:sp>
        <p:nvSpPr>
          <p:cNvPr id="13" name="object 3">
            <a:extLst>
              <a:ext uri="{FF2B5EF4-FFF2-40B4-BE49-F238E27FC236}">
                <a16:creationId xmlns:a16="http://schemas.microsoft.com/office/drawing/2014/main" id="{9DAC8C9E-7B69-C623-0F52-BABF711E6A38}"/>
              </a:ext>
            </a:extLst>
          </p:cNvPr>
          <p:cNvSpPr/>
          <p:nvPr/>
        </p:nvSpPr>
        <p:spPr>
          <a:xfrm>
            <a:off x="7572170" y="5117874"/>
            <a:ext cx="3913478"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14" name="Text Placeholder 23">
            <a:extLst>
              <a:ext uri="{FF2B5EF4-FFF2-40B4-BE49-F238E27FC236}">
                <a16:creationId xmlns:a16="http://schemas.microsoft.com/office/drawing/2014/main" id="{09299DCA-7407-C936-984C-5591F263043C}"/>
              </a:ext>
            </a:extLst>
          </p:cNvPr>
          <p:cNvSpPr txBox="1">
            <a:spLocks/>
          </p:cNvSpPr>
          <p:nvPr/>
        </p:nvSpPr>
        <p:spPr>
          <a:xfrm>
            <a:off x="7578179" y="5117875"/>
            <a:ext cx="4051845"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rPr>
              <a:t>Sito web </a:t>
            </a:r>
            <a:r>
              <a:rPr lang="en-US" sz="1600" dirty="0">
                <a:hlinkClick r:id="rId2">
                  <a:extLst>
                    <a:ext uri="{A12FA001-AC4F-418D-AE19-62706E023703}">
                      <ahyp:hlinkClr xmlns:ahyp="http://schemas.microsoft.com/office/drawing/2018/hyperlinkcolor" val="tx"/>
                    </a:ext>
                  </a:extLst>
                </a:hlinkClick>
              </a:rPr>
              <a:t>Drumhierny Woodland Hideaway </a:t>
            </a:r>
            <a:endParaRPr lang="en-US" sz="1600" dirty="0">
              <a:latin typeface="+mn-lt"/>
            </a:endParaRPr>
          </a:p>
        </p:txBody>
      </p:sp>
      <p:pic>
        <p:nvPicPr>
          <p:cNvPr id="5125" name="Picture 5" descr="Outdoor Wellbeing Sanctuary | Drumhierny Woodland Hideaway ...">
            <a:extLst>
              <a:ext uri="{FF2B5EF4-FFF2-40B4-BE49-F238E27FC236}">
                <a16:creationId xmlns:a16="http://schemas.microsoft.com/office/drawing/2014/main" id="{A56806A3-B8C0-E777-AB20-ED081DFBDAA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975" r="3279"/>
          <a:stretch>
            <a:fillRect/>
          </a:stretch>
        </p:blipFill>
        <p:spPr bwMode="auto">
          <a:xfrm>
            <a:off x="7433804" y="1782536"/>
            <a:ext cx="3913478" cy="25527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850795E-2D6A-3DCC-45EE-08205070F241}"/>
              </a:ext>
            </a:extLst>
          </p:cNvPr>
          <p:cNvSpPr txBox="1"/>
          <p:nvPr/>
        </p:nvSpPr>
        <p:spPr>
          <a:xfrm>
            <a:off x="7296150" y="5706817"/>
            <a:ext cx="4429125" cy="646331"/>
          </a:xfrm>
          <a:prstGeom prst="rect">
            <a:avLst/>
          </a:prstGeom>
          <a:noFill/>
        </p:spPr>
        <p:txBody>
          <a:bodyPr wrap="square">
            <a:spAutoFit/>
          </a:bodyPr>
          <a:lstStyle/>
          <a:p>
            <a:pPr algn="ctr">
              <a:spcBef>
                <a:spcPts val="750"/>
              </a:spcBef>
              <a:spcAft>
                <a:spcPts val="750"/>
              </a:spcAft>
            </a:pPr>
            <a:r>
              <a:rPr lang="en-US" b="0" i="0" dirty="0">
                <a:solidFill>
                  <a:srgbClr val="00B0F0"/>
                </a:solidFill>
                <a:effectLst/>
                <a:hlinkClick r:id="rId4">
                  <a:extLst>
                    <a:ext uri="{A12FA001-AC4F-418D-AE19-62706E023703}">
                      <ahyp:hlinkClr xmlns:ahyp="http://schemas.microsoft.com/office/drawing/2018/hyperlinkcolor" val="tx"/>
                    </a:ext>
                  </a:extLst>
                </a:hlinkClick>
              </a:rPr>
              <a:t>Dettagli della domanda di pianificazione rif.: 2360094 Consiglio della contea di Leitrim 2024</a:t>
            </a:r>
            <a:endParaRPr lang="en-US" b="0" i="0" dirty="0">
              <a:solidFill>
                <a:srgbClr val="00B0F0"/>
              </a:solidFill>
              <a:effectLst/>
            </a:endParaRPr>
          </a:p>
        </p:txBody>
      </p:sp>
    </p:spTree>
    <p:extLst>
      <p:ext uri="{BB962C8B-B14F-4D97-AF65-F5344CB8AC3E}">
        <p14:creationId xmlns:p14="http://schemas.microsoft.com/office/powerpoint/2010/main" val="1388789234"/>
      </p:ext>
    </p:extLst>
  </p:cSld>
  <p:clrMapOvr>
    <a:masterClrMapping/>
  </p:clrMapOvr>
</p:sld>
</file>

<file path=ppt/slides/slide7.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473BD-992F-1CCC-86D8-2B60A107A529}"/>
            </a:ext>
          </a:extLst>
        </p:cNvPr>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8111999E-DC3D-54D5-0D20-2E2D192D8B84}"/>
              </a:ext>
            </a:extLst>
          </p:cNvPr>
          <p:cNvSpPr>
            <a:spLocks noGrp="1"/>
          </p:cNvSpPr>
          <p:nvPr>
            <p:ph type="sldNum" sz="quarter" idx="4"/>
          </p:nvPr>
        </p:nvSpPr>
        <p:spPr>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7</a:t>
            </a:fld>
            <a:endParaRPr lang="fr-CA" dirty="0"/>
          </a:p>
        </p:txBody>
      </p:sp>
      <p:sp>
        <p:nvSpPr>
          <p:cNvPr id="4" name="Text Placeholder 3">
            <a:extLst>
              <a:ext uri="{FF2B5EF4-FFF2-40B4-BE49-F238E27FC236}">
                <a16:creationId xmlns:a16="http://schemas.microsoft.com/office/drawing/2014/main" id="{8492CE43-2CCE-E1BA-7F13-6E8B489A637C}"/>
              </a:ext>
            </a:extLst>
          </p:cNvPr>
          <p:cNvSpPr>
            <a:spLocks noGrp="1"/>
          </p:cNvSpPr>
          <p:nvPr>
            <p:ph type="body" sz="quarter" idx="18"/>
          </p:nvPr>
        </p:nvSpPr>
        <p:spPr>
          <a:xfrm>
            <a:off x="473630" y="982146"/>
            <a:ext cx="6197194" cy="3499183"/>
          </a:xfrm>
          <a:prstGeom prst="rect">
            <a:avLst/>
          </a:prstGeom>
        </p:spPr>
        <p:txBody>
          <a:bodyPr/>
          <a:lstStyle/>
          <a:p>
            <a:pPr>
              <a:spcAft>
                <a:spcPts val="600"/>
              </a:spcAft>
            </a:pPr>
            <a:r>
              <a:rPr lang="en-US" dirty="0"/>
              <a:t>Prima di acquistare o sviluppare un terreno in Irlanda, verificare che sia destinato ad uso turistico o ricreativo. Evitare le zone protette (Natura 2000, protezione costiera, pianure alluvionali) a meno che l'uso turistico non sia esplicitamente consentito.</a:t>
            </a:r>
          </a:p>
          <a:p>
            <a:pPr>
              <a:spcAft>
                <a:spcPts val="600"/>
              </a:spcAft>
            </a:pPr>
            <a:r>
              <a:rPr lang="en-US" b="1" dirty="0"/>
              <a:t>In genere sono previsti costi per ogni fase: </a:t>
            </a:r>
            <a:r>
              <a:rPr lang="en-US" dirty="0"/>
              <a:t>zonizzazione, permesso di costruzione, infrastrutture del sito, progettazione ecologica e sviluppo commerciale.</a:t>
            </a:r>
          </a:p>
          <a:p>
            <a:pPr>
              <a:spcAft>
                <a:spcPts val="600"/>
              </a:spcAft>
            </a:pPr>
            <a:r>
              <a:rPr lang="en-US" b="1" dirty="0"/>
              <a:t>Fasce di prezzo realistiche per: </a:t>
            </a:r>
            <a:r>
              <a:rPr lang="en-US" dirty="0"/>
              <a:t>terreno (10.000-80.000 euro), unità ecologiche (6.000-40.000 euro), infrastrutture (solare, fognature, accesso), permessi, relazioni e marketing.</a:t>
            </a:r>
          </a:p>
          <a:p>
            <a:pPr>
              <a:spcAft>
                <a:spcPts val="600"/>
              </a:spcAft>
            </a:pPr>
            <a:r>
              <a:rPr lang="en-US" dirty="0"/>
              <a:t>Un approccio graduale con strategie di risparmio sui costi (affitto di terreni, costruzioni modulari, arredi riciclati).</a:t>
            </a:r>
          </a:p>
          <a:p>
            <a:pPr>
              <a:spcAft>
                <a:spcPts val="600"/>
              </a:spcAft>
            </a:pPr>
            <a:r>
              <a:rPr lang="en-US" dirty="0"/>
              <a:t>I costi dei terreni possono essere ammissibili al </a:t>
            </a:r>
            <a:r>
              <a:rPr lang="en-US" dirty="0"/>
              <a:t>sostegno </a:t>
            </a:r>
            <a:r>
              <a:rPr lang="en-US" dirty="0" err="1"/>
              <a:t>del programma</a:t>
            </a:r>
            <a:r>
              <a:rPr lang="en-US" dirty="0"/>
              <a:t> LEADER </a:t>
            </a:r>
            <a:r>
              <a:rPr lang="en-US" dirty="0"/>
              <a:t>in Irlanda.</a:t>
            </a:r>
          </a:p>
        </p:txBody>
      </p:sp>
      <p:sp>
        <p:nvSpPr>
          <p:cNvPr id="5" name="Text Placeholder 4">
            <a:extLst>
              <a:ext uri="{FF2B5EF4-FFF2-40B4-BE49-F238E27FC236}">
                <a16:creationId xmlns:a16="http://schemas.microsoft.com/office/drawing/2014/main" id="{D9ACD062-F442-E432-18D8-0FBC0BB53AC7}"/>
              </a:ext>
            </a:extLst>
          </p:cNvPr>
          <p:cNvSpPr>
            <a:spLocks noGrp="1"/>
          </p:cNvSpPr>
          <p:nvPr>
            <p:ph type="body" sz="quarter" idx="16"/>
          </p:nvPr>
        </p:nvSpPr>
        <p:spPr>
          <a:xfrm>
            <a:off x="473630" y="132681"/>
            <a:ext cx="11042095" cy="803654"/>
          </a:xfrm>
          <a:prstGeom prst="rect">
            <a:avLst/>
          </a:prstGeom>
        </p:spPr>
        <p:txBody>
          <a:bodyPr/>
          <a:lstStyle/>
          <a:p>
            <a:r>
              <a:rPr lang="en-US" sz="3200" dirty="0"/>
              <a:t>Considerare i costi durante la pianificazione: </a:t>
            </a:r>
            <a:r>
              <a:rPr lang="en-IE" sz="3200" dirty="0">
                <a:solidFill>
                  <a:srgbClr val="EC7C69"/>
                </a:solidFill>
              </a:rPr>
              <a:t>verifica della zonizzazione e dell'uso del terreno</a:t>
            </a:r>
          </a:p>
          <a:p>
            <a:r>
              <a:rPr lang="en-US" sz="3200" dirty="0"/>
              <a:t> </a:t>
            </a:r>
            <a:endParaRPr lang="en-GB" sz="3200" dirty="0"/>
          </a:p>
        </p:txBody>
      </p:sp>
      <p:sp>
        <p:nvSpPr>
          <p:cNvPr id="8" name="Text Placeholder 7">
            <a:extLst>
              <a:ext uri="{FF2B5EF4-FFF2-40B4-BE49-F238E27FC236}">
                <a16:creationId xmlns:a16="http://schemas.microsoft.com/office/drawing/2014/main" id="{6367F3FF-B8F1-8134-B7CE-08653B58A693}"/>
              </a:ext>
            </a:extLst>
          </p:cNvPr>
          <p:cNvSpPr>
            <a:spLocks noGrp="1"/>
          </p:cNvSpPr>
          <p:nvPr>
            <p:ph type="body" sz="quarter" idx="65"/>
          </p:nvPr>
        </p:nvSpPr>
        <p:spPr/>
        <p:txBody>
          <a:bodyPr/>
          <a:lstStyle/>
          <a:p>
            <a:endParaRPr lang="en-GB" dirty="0"/>
          </a:p>
        </p:txBody>
      </p:sp>
      <p:cxnSp>
        <p:nvCxnSpPr>
          <p:cNvPr id="2" name="Straight Connector 1">
            <a:extLst>
              <a:ext uri="{FF2B5EF4-FFF2-40B4-BE49-F238E27FC236}">
                <a16:creationId xmlns:a16="http://schemas.microsoft.com/office/drawing/2014/main" id="{BD3F62B4-D3E2-3AEC-60FC-53D0A0751459}"/>
              </a:ext>
            </a:extLst>
          </p:cNvPr>
          <p:cNvCxnSpPr>
            <a:cxnSpLocks/>
          </p:cNvCxnSpPr>
          <p:nvPr/>
        </p:nvCxnSpPr>
        <p:spPr>
          <a:xfrm>
            <a:off x="0" y="932769"/>
            <a:ext cx="32221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ECDE60AF-30D3-8A1F-E676-D1626D19C5D7}"/>
              </a:ext>
            </a:extLst>
          </p:cNvPr>
          <p:cNvSpPr txBox="1"/>
          <p:nvPr/>
        </p:nvSpPr>
        <p:spPr>
          <a:xfrm>
            <a:off x="7055222" y="2886635"/>
            <a:ext cx="3816685" cy="3677930"/>
          </a:xfrm>
          <a:prstGeom prst="rect">
            <a:avLst/>
          </a:prstGeom>
          <a:solidFill>
            <a:schemeClr val="bg1"/>
          </a:solidFill>
        </p:spPr>
        <p:txBody>
          <a:bodyPr wrap="square" rtlCol="0">
            <a:spAutoFit/>
          </a:bodyPr>
          <a:lstStyle/>
          <a:p>
            <a:pPr algn="ctr"/>
            <a:r>
              <a:rPr lang="en-IE" sz="2400" b="1" dirty="0">
                <a:solidFill>
                  <a:srgbClr val="EC7C69"/>
                </a:solidFill>
              </a:rPr>
              <a:t>Strumenti da utilizzare per paese </a:t>
            </a:r>
          </a:p>
          <a:p>
            <a:endParaRPr lang="en-IE" sz="1900" dirty="0">
              <a:solidFill>
                <a:srgbClr val="414141"/>
              </a:solidFill>
            </a:endParaRPr>
          </a:p>
          <a:p>
            <a:pPr marL="342900" indent="-342900">
              <a:buFont typeface="Arial" panose="020B0604020202020204" pitchFamily="34" charset="0"/>
              <a:buChar char="•"/>
            </a:pPr>
            <a:r>
              <a:rPr lang="en-IE" sz="1900" dirty="0">
                <a:solidFill>
                  <a:srgbClr val="414141"/>
                </a:solidFill>
              </a:rPr>
              <a:t>Irlanda –</a:t>
            </a:r>
            <a:r>
              <a:rPr lang="en-IE" sz="1900" dirty="0">
                <a:solidFill>
                  <a:srgbClr val="414141"/>
                </a:solidFill>
                <a:hlinkClick r:id="rId2"/>
              </a:rPr>
              <a:t> www.myplan.ie </a:t>
            </a:r>
            <a:r>
              <a:rPr lang="en-IE" sz="1900" dirty="0">
                <a:solidFill>
                  <a:srgbClr val="414141"/>
                </a:solidFill>
              </a:rPr>
              <a:t> </a:t>
            </a:r>
          </a:p>
          <a:p>
            <a:pPr marL="342900" indent="-342900">
              <a:buFont typeface="Arial" panose="020B0604020202020204" pitchFamily="34" charset="0"/>
              <a:buChar char="•"/>
            </a:pPr>
            <a:r>
              <a:rPr lang="en-IE" sz="1900" dirty="0">
                <a:solidFill>
                  <a:srgbClr val="414141"/>
                </a:solidFill>
              </a:rPr>
              <a:t>Paesi Bassi –</a:t>
            </a:r>
            <a:r>
              <a:rPr lang="en-IE" sz="1900" dirty="0">
                <a:solidFill>
                  <a:srgbClr val="414141"/>
                </a:solidFill>
                <a:hlinkClick r:id="rId3"/>
              </a:rPr>
              <a:t> www.ruimtelijkeplannen.nl</a:t>
            </a:r>
            <a:r>
              <a:rPr lang="en-IE" sz="1900" dirty="0">
                <a:solidFill>
                  <a:srgbClr val="414141"/>
                </a:solidFill>
              </a:rPr>
              <a:t> </a:t>
            </a:r>
          </a:p>
          <a:p>
            <a:pPr marL="342900" indent="-342900">
              <a:buFont typeface="Arial" panose="020B0604020202020204" pitchFamily="34" charset="0"/>
              <a:buChar char="•"/>
            </a:pPr>
            <a:r>
              <a:rPr lang="en-IE" sz="1900" dirty="0">
                <a:solidFill>
                  <a:srgbClr val="414141"/>
                </a:solidFill>
              </a:rPr>
              <a:t>Slovenia – Ufficio comunale di zonizzazione</a:t>
            </a:r>
            <a:r>
              <a:rPr lang="en-IE" sz="1900" dirty="0">
                <a:solidFill>
                  <a:srgbClr val="414141"/>
                </a:solidFill>
                <a:hlinkClick r:id="rId4"/>
              </a:rPr>
              <a:t> www.gov.si</a:t>
            </a:r>
            <a:r>
              <a:rPr lang="en-IE" sz="1900" dirty="0">
                <a:solidFill>
                  <a:srgbClr val="414141"/>
                </a:solidFill>
              </a:rPr>
              <a:t> </a:t>
            </a:r>
          </a:p>
          <a:p>
            <a:pPr marL="342900" indent="-342900">
              <a:buFont typeface="Arial" panose="020B0604020202020204" pitchFamily="34" charset="0"/>
              <a:buChar char="•"/>
            </a:pPr>
            <a:r>
              <a:rPr lang="en-IE" sz="1900" dirty="0">
                <a:solidFill>
                  <a:srgbClr val="414141"/>
                </a:solidFill>
              </a:rPr>
              <a:t>Italia – Contattare </a:t>
            </a:r>
            <a:r>
              <a:rPr lang="en-IE" sz="1900" dirty="0" err="1">
                <a:solidFill>
                  <a:srgbClr val="414141"/>
                </a:solidFill>
              </a:rPr>
              <a:t>il</a:t>
            </a:r>
            <a:r>
              <a:rPr lang="en-IE" sz="1900" dirty="0">
                <a:solidFill>
                  <a:srgbClr val="414141"/>
                </a:solidFill>
              </a:rPr>
              <a:t> proprio </a:t>
            </a:r>
            <a:r>
              <a:rPr lang="en-IE" sz="1900" dirty="0" err="1">
                <a:solidFill>
                  <a:srgbClr val="414141"/>
                </a:solidFill>
              </a:rPr>
              <a:t>Comune </a:t>
            </a:r>
            <a:r>
              <a:rPr lang="en-IE" sz="1900" dirty="0">
                <a:solidFill>
                  <a:srgbClr val="414141"/>
                </a:solidFill>
              </a:rPr>
              <a:t>e richiedere il Piano </a:t>
            </a:r>
            <a:r>
              <a:rPr lang="en-IE" sz="1900" dirty="0" err="1">
                <a:solidFill>
                  <a:srgbClr val="414141"/>
                </a:solidFill>
              </a:rPr>
              <a:t>Regolatore </a:t>
            </a:r>
            <a:r>
              <a:rPr lang="en-IE" sz="1900" dirty="0">
                <a:solidFill>
                  <a:srgbClr val="414141"/>
                </a:solidFill>
              </a:rPr>
              <a:t>Generale.</a:t>
            </a:r>
          </a:p>
          <a:p>
            <a:pPr marL="342900" indent="-342900">
              <a:buFont typeface="Arial" panose="020B0604020202020204" pitchFamily="34" charset="0"/>
              <a:buChar char="•"/>
            </a:pPr>
            <a:r>
              <a:rPr lang="en-IE" sz="1900" dirty="0">
                <a:solidFill>
                  <a:srgbClr val="414141"/>
                </a:solidFill>
              </a:rPr>
              <a:t>Islanda – Ufficio nazionale di pianificazione</a:t>
            </a:r>
            <a:r>
              <a:rPr lang="en-IE" sz="1900" dirty="0">
                <a:solidFill>
                  <a:srgbClr val="414141"/>
                </a:solidFill>
                <a:hlinkClick r:id="rId5"/>
              </a:rPr>
              <a:t> www.skipulagsstofnun.is</a:t>
            </a:r>
            <a:r>
              <a:rPr lang="en-IE" sz="1900" dirty="0">
                <a:solidFill>
                  <a:srgbClr val="414141"/>
                </a:solidFill>
              </a:rPr>
              <a:t> </a:t>
            </a:r>
          </a:p>
        </p:txBody>
      </p:sp>
    </p:spTree>
    <p:extLst>
      <p:ext uri="{BB962C8B-B14F-4D97-AF65-F5344CB8AC3E}">
        <p14:creationId xmlns:p14="http://schemas.microsoft.com/office/powerpoint/2010/main" val="3692259682"/>
      </p:ext>
    </p:extLst>
  </p:cSld>
  <p:clrMapOvr>
    <a:masterClrMapping/>
  </p:clrMapOvr>
</p:sld>
</file>

<file path=ppt/slides/slide8.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a:extLst>
              <a:ext uri="{FF2B5EF4-FFF2-40B4-BE49-F238E27FC236}">
                <a16:creationId xmlns:a16="http://schemas.microsoft.com/office/drawing/2014/main" id="{5B066486-1331-C1C5-DF48-D0945D6E665F}"/>
              </a:ext>
            </a:extLst>
          </p:cNvPr>
          <p:cNvGraphicFramePr>
            <a:graphicFrameLocks noGrp="1"/>
          </p:cNvGraphicFramePr>
          <p:nvPr/>
        </p:nvGraphicFramePr>
        <p:xfrm>
          <a:off x="439699" y="1775962"/>
          <a:ext cx="11472864" cy="4419600"/>
        </p:xfrm>
        <a:graphic>
          <a:graphicData uri="http://schemas.openxmlformats.org/drawingml/2006/table">
            <a:tbl>
              <a:tblPr/>
              <a:tblGrid>
                <a:gridCol w="3538538">
                  <a:extLst>
                    <a:ext uri="{9D8B030D-6E8A-4147-A177-3AD203B41FA5}">
                      <a16:colId xmlns:a16="http://schemas.microsoft.com/office/drawing/2014/main" val="447709356"/>
                    </a:ext>
                  </a:extLst>
                </a:gridCol>
                <a:gridCol w="3543300">
                  <a:extLst>
                    <a:ext uri="{9D8B030D-6E8A-4147-A177-3AD203B41FA5}">
                      <a16:colId xmlns:a16="http://schemas.microsoft.com/office/drawing/2014/main" val="710544438"/>
                    </a:ext>
                  </a:extLst>
                </a:gridCol>
                <a:gridCol w="4391026">
                  <a:extLst>
                    <a:ext uri="{9D8B030D-6E8A-4147-A177-3AD203B41FA5}">
                      <a16:colId xmlns:a16="http://schemas.microsoft.com/office/drawing/2014/main" val="591921864"/>
                    </a:ext>
                  </a:extLst>
                </a:gridCol>
              </a:tblGrid>
              <a:tr h="0">
                <a:tc>
                  <a:txBody>
                    <a:bodyPr/>
                    <a:lstStyle/>
                    <a:p>
                      <a:r>
                        <a:rPr lang="en-IE" sz="2200" b="1" dirty="0">
                          <a:solidFill>
                            <a:schemeClr val="bg1"/>
                          </a:solidFill>
                        </a:rPr>
                        <a:t>Articolo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r>
                        <a:rPr lang="en-IE" sz="2200" b="1" dirty="0">
                          <a:solidFill>
                            <a:schemeClr val="bg1"/>
                          </a:solidFill>
                        </a:rPr>
                        <a:t>Descrizione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r>
                        <a:rPr lang="en-IE" sz="2200" b="1" dirty="0">
                          <a:solidFill>
                            <a:schemeClr val="bg1"/>
                          </a:solidFill>
                        </a:rPr>
                        <a:t>Costo stimato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extLst>
                  <a:ext uri="{0D108BD9-81ED-4DB2-BD59-A6C34878D82A}">
                    <a16:rowId xmlns:a16="http://schemas.microsoft.com/office/drawing/2014/main" val="2021041201"/>
                  </a:ext>
                </a:extLst>
              </a:tr>
              <a:tr h="0">
                <a:tc>
                  <a:txBody>
                    <a:bodyPr/>
                    <a:lstStyle/>
                    <a:p>
                      <a:r>
                        <a:rPr lang="en-IE" sz="2200" b="1" dirty="0">
                          <a:solidFill>
                            <a:srgbClr val="494949"/>
                          </a:solidFill>
                        </a:rPr>
                        <a:t>Acquisizione/locazione del terreno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Tenuta di 100 acri a Leitrim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a:solidFill>
                            <a:srgbClr val="494949"/>
                          </a:solidFill>
                        </a:rPr>
                        <a:t>500.000 € - 1 milione di € (in caso di acquisto)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9622080"/>
                  </a:ext>
                </a:extLst>
              </a:tr>
              <a:tr h="0">
                <a:tc>
                  <a:txBody>
                    <a:bodyPr/>
                    <a:lstStyle/>
                    <a:p>
                      <a:r>
                        <a:rPr lang="en-IE" sz="2200" b="1" dirty="0">
                          <a:solidFill>
                            <a:srgbClr val="494949"/>
                          </a:solidFill>
                        </a:rPr>
                        <a:t>Eco-lodge x16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a:solidFill>
                            <a:srgbClr val="494949"/>
                          </a:solidFill>
                        </a:rPr>
                        <a:t>Lodge in legno di alta qualità, isolati e dotati di bagno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200">
                          <a:solidFill>
                            <a:srgbClr val="494949"/>
                          </a:solidFill>
                        </a:rPr>
                        <a:t>1,2-2 milioni di euro (75.000-125.000 euro ciascuno)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8171779"/>
                  </a:ext>
                </a:extLst>
              </a:tr>
              <a:tr h="0">
                <a:tc>
                  <a:txBody>
                    <a:bodyPr/>
                    <a:lstStyle/>
                    <a:p>
                      <a:r>
                        <a:rPr lang="en-IE" sz="2200" b="1" dirty="0">
                          <a:solidFill>
                            <a:srgbClr val="494949"/>
                          </a:solidFill>
                        </a:rPr>
                        <a:t>Sentieri, percorsi, sistemazione paesaggistica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5 km di sentieri, eco-design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100.000 – 250.000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72089537"/>
                  </a:ext>
                </a:extLst>
              </a:tr>
              <a:tr h="0">
                <a:tc>
                  <a:txBody>
                    <a:bodyPr/>
                    <a:lstStyle/>
                    <a:p>
                      <a:r>
                        <a:rPr lang="en-IE" sz="2200" b="1" dirty="0">
                          <a:solidFill>
                            <a:srgbClr val="494949"/>
                          </a:solidFill>
                        </a:rPr>
                        <a:t>Acqua, fognature, impianto elettrico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Sistemi off-grid o ibridi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150.000 € – 300.000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49973157"/>
                  </a:ext>
                </a:extLst>
              </a:tr>
              <a:tr h="0">
                <a:tc>
                  <a:txBody>
                    <a:bodyPr/>
                    <a:lstStyle/>
                    <a:p>
                      <a:r>
                        <a:rPr lang="en-IE" sz="2200" b="1" dirty="0">
                          <a:solidFill>
                            <a:srgbClr val="494949"/>
                          </a:solidFill>
                        </a:rPr>
                        <a:t>Reception e lodge per il check-in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Struttura in legno o edificio riadattato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50.000 € – 100.000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58724593"/>
                  </a:ext>
                </a:extLst>
              </a:tr>
              <a:tr h="0">
                <a:tc>
                  <a:txBody>
                    <a:bodyPr/>
                    <a:lstStyle/>
                    <a:p>
                      <a:r>
                        <a:rPr lang="en-IE" sz="2200" b="1" dirty="0">
                          <a:solidFill>
                            <a:srgbClr val="494949"/>
                          </a:solidFill>
                        </a:rPr>
                        <a:t>Marketing iniziale e branding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Sito web, fotografia, lancio digitale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200">
                          <a:solidFill>
                            <a:srgbClr val="494949"/>
                          </a:solidFill>
                        </a:rPr>
                        <a:t>20.000 € – 40.000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49501298"/>
                  </a:ext>
                </a:extLst>
              </a:tr>
              <a:tr h="0">
                <a:tc>
                  <a:txBody>
                    <a:bodyPr/>
                    <a:lstStyle/>
                    <a:p>
                      <a:r>
                        <a:rPr lang="en-IE" sz="2200" b="1" dirty="0">
                          <a:solidFill>
                            <a:schemeClr val="bg1"/>
                          </a:solidFill>
                        </a:rPr>
                        <a:t>Totale parziale stimato</a:t>
                      </a:r>
                      <a:endParaRPr lang="en-IE" sz="2200"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endParaRPr lang="en-IE" sz="2200"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r>
                        <a:rPr lang="en-IE" sz="2200" b="1" dirty="0">
                          <a:solidFill>
                            <a:schemeClr val="bg1"/>
                          </a:solidFill>
                        </a:rPr>
                        <a:t>2 – 3,7 milioni di euro</a:t>
                      </a:r>
                      <a:endParaRPr lang="en-IE" sz="2200"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extLst>
                  <a:ext uri="{0D108BD9-81ED-4DB2-BD59-A6C34878D82A}">
                    <a16:rowId xmlns:a16="http://schemas.microsoft.com/office/drawing/2014/main" val="190141526"/>
                  </a:ext>
                </a:extLst>
              </a:tr>
            </a:tbl>
          </a:graphicData>
        </a:graphic>
      </p:graphicFrame>
      <p:sp>
        <p:nvSpPr>
          <p:cNvPr id="10" name="Text Placeholder 11">
            <a:extLst>
              <a:ext uri="{FF2B5EF4-FFF2-40B4-BE49-F238E27FC236}">
                <a16:creationId xmlns:a16="http://schemas.microsoft.com/office/drawing/2014/main" id="{E41783C3-84D4-D97A-9CAB-05DF13FEE43B}"/>
              </a:ext>
            </a:extLst>
          </p:cNvPr>
          <p:cNvSpPr txBox="1">
            <a:spLocks/>
          </p:cNvSpPr>
          <p:nvPr/>
        </p:nvSpPr>
        <p:spPr>
          <a:xfrm>
            <a:off x="439699" y="200783"/>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Costi stimati per Drumhierny Woodland Hideaway</a:t>
            </a:r>
          </a:p>
          <a:p>
            <a:r>
              <a:rPr lang="en-US" sz="2400" dirty="0">
                <a:solidFill>
                  <a:srgbClr val="494949"/>
                </a:solidFill>
              </a:rPr>
              <a:t>Fase 1: Infrastruttura glamping di base</a:t>
            </a:r>
          </a:p>
          <a:p>
            <a:r>
              <a:rPr lang="en-US" sz="2200" b="0" i="1" dirty="0">
                <a:solidFill>
                  <a:srgbClr val="494949"/>
                </a:solidFill>
              </a:rPr>
              <a:t>(Sviluppo iniziale di lodge, sentieri, accessi e servizi di base)</a:t>
            </a:r>
            <a:endParaRPr lang="en-IE" sz="2200" b="0" i="1" dirty="0">
              <a:solidFill>
                <a:srgbClr val="494949"/>
              </a:solidFill>
            </a:endParaRPr>
          </a:p>
        </p:txBody>
      </p:sp>
    </p:spTree>
    <p:extLst>
      <p:ext uri="{BB962C8B-B14F-4D97-AF65-F5344CB8AC3E}">
        <p14:creationId xmlns:p14="http://schemas.microsoft.com/office/powerpoint/2010/main" val="2764200952"/>
      </p:ext>
    </p:extLst>
  </p:cSld>
  <p:clrMapOvr>
    <a:masterClrMapping/>
  </p:clrMapOvr>
</p:sld>
</file>

<file path=ppt/slides/slide9.xml><?xml version="1.0" encoding="utf-8"?>
<p:sld xmlns:a16="http://schemas.microsoft.com/office/drawing/2014/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343BC-2969-B995-A190-A776B8C3866F}"/>
            </a:ext>
          </a:extLst>
        </p:cNvPr>
        <p:cNvGrpSpPr/>
        <p:nvPr/>
      </p:nvGrpSpPr>
      <p:grpSpPr>
        <a:xfrm>
          <a:off x="0" y="0"/>
          <a:ext cx="0" cy="0"/>
          <a:chOff x="0" y="0"/>
          <a:chExt cx="0" cy="0"/>
        </a:xfrm>
      </p:grpSpPr>
      <p:pic>
        <p:nvPicPr>
          <p:cNvPr id="24" name="Picture 23">
            <a:extLst>
              <a:ext uri="{FF2B5EF4-FFF2-40B4-BE49-F238E27FC236}">
                <a16:creationId xmlns:a16="http://schemas.microsoft.com/office/drawing/2014/main" id="{3B9E4C9F-B20D-E90F-E931-5C03CC3AA75E}"/>
              </a:ext>
            </a:extLst>
          </p:cNvPr>
          <p:cNvPicPr>
            <a:picLocks noChangeAspect="1"/>
          </p:cNvPicPr>
          <p:nvPr/>
        </p:nvPicPr>
        <p:blipFill>
          <a:blip r:embed="rId2"/>
          <a:stretch>
            <a:fillRect/>
          </a:stretch>
        </p:blipFill>
        <p:spPr>
          <a:xfrm>
            <a:off x="266525" y="5929605"/>
            <a:ext cx="850589" cy="846711"/>
          </a:xfrm>
          <a:prstGeom prst="rect">
            <a:avLst/>
          </a:prstGeom>
        </p:spPr>
      </p:pic>
      <p:sp>
        <p:nvSpPr>
          <p:cNvPr id="7" name="Text Placeholder 6">
            <a:extLst>
              <a:ext uri="{FF2B5EF4-FFF2-40B4-BE49-F238E27FC236}">
                <a16:creationId xmlns:a16="http://schemas.microsoft.com/office/drawing/2014/main" id="{9A5287FA-4084-4597-7F27-D55546711C2A}"/>
              </a:ext>
            </a:extLst>
          </p:cNvPr>
          <p:cNvSpPr>
            <a:spLocks noGrp="1"/>
          </p:cNvSpPr>
          <p:nvPr>
            <p:ph type="body" sz="quarter" idx="18"/>
          </p:nvPr>
        </p:nvSpPr>
        <p:spPr>
          <a:xfrm>
            <a:off x="533309" y="3392026"/>
            <a:ext cx="3139743" cy="1049221"/>
          </a:xfrm>
        </p:spPr>
        <p:txBody>
          <a:bodyPr/>
          <a:lstStyle/>
          <a:p>
            <a:pPr algn="ctr">
              <a:lnSpc>
                <a:spcPct val="100000"/>
              </a:lnSpc>
            </a:pPr>
            <a:r>
              <a:rPr lang="en-US" dirty="0"/>
              <a:t>Considerazioni relative alla domanda di concessione edilizia</a:t>
            </a:r>
          </a:p>
          <a:p>
            <a:pPr algn="ctr">
              <a:lnSpc>
                <a:spcPct val="100000"/>
              </a:lnSpc>
            </a:pPr>
            <a:endParaRPr lang="en-IE" sz="2400" dirty="0"/>
          </a:p>
        </p:txBody>
      </p:sp>
      <p:sp>
        <p:nvSpPr>
          <p:cNvPr id="13" name="Text Placeholder 2">
            <a:extLst>
              <a:ext uri="{FF2B5EF4-FFF2-40B4-BE49-F238E27FC236}">
                <a16:creationId xmlns:a16="http://schemas.microsoft.com/office/drawing/2014/main" id="{1C6B1254-BAE9-26B8-A64F-95D21F82A26A}"/>
              </a:ext>
            </a:extLst>
          </p:cNvPr>
          <p:cNvSpPr txBox="1">
            <a:spLocks/>
          </p:cNvSpPr>
          <p:nvPr/>
        </p:nvSpPr>
        <p:spPr>
          <a:xfrm>
            <a:off x="4095750" y="91381"/>
            <a:ext cx="7704650" cy="3499183"/>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1200"/>
              </a:spcAft>
            </a:pPr>
            <a:r>
              <a:rPr lang="en-US" sz="2200" dirty="0">
                <a:solidFill>
                  <a:srgbClr val="494949"/>
                </a:solidFill>
              </a:rPr>
              <a:t>Drumhierny Woodland Hideaway ha ottenuto il via libera per un importante ampliamento delle sue strutture, che comprende una nuova sala per terapie e una piscina all'aperto.</a:t>
            </a:r>
          </a:p>
          <a:p>
            <a:pPr>
              <a:lnSpc>
                <a:spcPct val="100000"/>
              </a:lnSpc>
              <a:spcAft>
                <a:spcPts val="1200"/>
              </a:spcAft>
            </a:pPr>
            <a:r>
              <a:rPr lang="en-US" sz="2200" b="1" dirty="0">
                <a:solidFill>
                  <a:srgbClr val="EC7C69"/>
                </a:solidFill>
              </a:rPr>
              <a:t>Scelta del sito</a:t>
            </a:r>
            <a:r>
              <a:rPr lang="en-US" sz="2200" dirty="0">
                <a:solidFill>
                  <a:srgbClr val="EC7C69"/>
                </a:solidFill>
              </a:rPr>
              <a:t>: </a:t>
            </a:r>
            <a:r>
              <a:rPr lang="en-US" sz="2200" dirty="0">
                <a:solidFill>
                  <a:srgbClr val="494949"/>
                </a:solidFill>
              </a:rPr>
              <a:t>i terreni rurali sono spesso classificati come agricoli o residenziali. Dovrete dimostrare che la vostra attività sostiene il turismo locale e non ha un impatto negativo sull'ambiente.</a:t>
            </a:r>
          </a:p>
          <a:p>
            <a:pPr marL="342900" indent="-342900">
              <a:spcAft>
                <a:spcPts val="1200"/>
              </a:spcAft>
              <a:buFont typeface="Wingdings" panose="05000000000000000000" pitchFamily="2" charset="2"/>
              <a:buChar char="ü"/>
            </a:pPr>
            <a:r>
              <a:rPr lang="en-US" sz="2200" b="1" dirty="0">
                <a:solidFill>
                  <a:srgbClr val="EC7C69"/>
                </a:solidFill>
              </a:rPr>
              <a:t>Zonizzazione: </a:t>
            </a:r>
            <a:r>
              <a:rPr lang="en-US" sz="2200" dirty="0">
                <a:solidFill>
                  <a:srgbClr val="494949"/>
                </a:solidFill>
              </a:rPr>
              <a:t>controllate il piano di sviluppo della contea locale tramite l'autorità locale. Gli alloggi turistici possono essere consentiti nelle zone rurali/agricole con </a:t>
            </a:r>
            <a:r>
              <a:rPr lang="en-US" sz="2200" dirty="0">
                <a:solidFill>
                  <a:srgbClr val="494949"/>
                </a:solidFill>
              </a:rPr>
              <a:t>l'obiettivo di</a:t>
            </a:r>
            <a:r>
              <a:rPr lang="en-US" sz="2200" dirty="0">
                <a:solidFill>
                  <a:srgbClr val="494949"/>
                </a:solidFill>
              </a:rPr>
              <a:t> "impresa rurale" o "</a:t>
            </a:r>
            <a:r>
              <a:rPr lang="en-US" sz="2200" dirty="0">
                <a:solidFill>
                  <a:srgbClr val="494949"/>
                </a:solidFill>
              </a:rPr>
              <a:t>agriturismo".</a:t>
            </a:r>
          </a:p>
          <a:p>
            <a:pPr marL="342900" indent="-342900">
              <a:spcAft>
                <a:spcPts val="1200"/>
              </a:spcAft>
              <a:buFont typeface="Wingdings" panose="05000000000000000000" pitchFamily="2" charset="2"/>
              <a:buChar char="ü"/>
            </a:pPr>
            <a:r>
              <a:rPr lang="en-US" sz="2200" b="1" dirty="0">
                <a:solidFill>
                  <a:srgbClr val="EC7C69"/>
                </a:solidFill>
              </a:rPr>
              <a:t>Permesso di costruzione: </a:t>
            </a:r>
            <a:r>
              <a:rPr lang="en-US" sz="2200" dirty="0">
                <a:solidFill>
                  <a:srgbClr val="494949"/>
                </a:solidFill>
              </a:rPr>
              <a:t>richiesto per tutte le strutture permanenti e per la maggior parte di quelle semipermanenti (glamping pod, case sugli alberi, capanne dei pastori). Le consultazioni preliminari con il consiglio locale sono gratuite e consigliate.</a:t>
            </a:r>
          </a:p>
          <a:p>
            <a:pPr marL="342900" indent="-342900">
              <a:spcAft>
                <a:spcPts val="1200"/>
              </a:spcAft>
              <a:buFont typeface="Wingdings" panose="05000000000000000000" pitchFamily="2" charset="2"/>
              <a:buChar char="ü"/>
            </a:pPr>
            <a:r>
              <a:rPr lang="en-US" sz="2200" b="1" dirty="0">
                <a:solidFill>
                  <a:srgbClr val="EC7C69"/>
                </a:solidFill>
              </a:rPr>
              <a:t>Note normative: </a:t>
            </a:r>
            <a:r>
              <a:rPr lang="en-US" sz="2200" dirty="0">
                <a:solidFill>
                  <a:srgbClr val="494949"/>
                </a:solidFill>
              </a:rPr>
              <a:t>se si servono pasti o si offrono servizi benessere (ad es. vasche idromassaggio, bagni nella foresta), </a:t>
            </a:r>
            <a:r>
              <a:rPr lang="en-US" sz="2200" dirty="0">
                <a:solidFill>
                  <a:srgbClr val="494949"/>
                </a:solidFill>
              </a:rPr>
              <a:t>potrebbero essere necessarie </a:t>
            </a:r>
            <a:r>
              <a:rPr lang="en-US" sz="2200" dirty="0" err="1">
                <a:solidFill>
                  <a:srgbClr val="494949"/>
                </a:solidFill>
              </a:rPr>
              <a:t>licenze</a:t>
            </a:r>
            <a:r>
              <a:rPr lang="en-US" sz="2200" dirty="0">
                <a:solidFill>
                  <a:srgbClr val="494949"/>
                </a:solidFill>
              </a:rPr>
              <a:t> aggiuntive </a:t>
            </a:r>
            <a:r>
              <a:rPr lang="en-US" sz="2200" dirty="0">
                <a:solidFill>
                  <a:srgbClr val="494949"/>
                </a:solidFill>
              </a:rPr>
              <a:t>da parte dell'HSE (Health Service Executive) o di Failte Ireland.</a:t>
            </a:r>
          </a:p>
          <a:p>
            <a:pPr marL="342900" indent="-342900">
              <a:spcAft>
                <a:spcPts val="1200"/>
              </a:spcAft>
              <a:buFont typeface="Wingdings" panose="05000000000000000000" pitchFamily="2" charset="2"/>
              <a:buChar char="ü"/>
            </a:pPr>
            <a:r>
              <a:rPr lang="en-US" sz="2200" dirty="0"/>
              <a:t>🔗 </a:t>
            </a:r>
            <a:r>
              <a:rPr lang="en-US" sz="2200" dirty="0">
                <a:solidFill>
                  <a:srgbClr val="EC7C69"/>
                </a:solidFill>
                <a:hlinkClick r:id="rId3">
                  <a:extLst>
                    <a:ext uri="{A12FA001-AC4F-418D-AE19-62706E023703}">
                      <ahyp:hlinkClr xmlns:ahyp="http://schemas.microsoft.com/office/drawing/2018/hyperlinkcolor" val="tx"/>
                    </a:ext>
                  </a:extLst>
                </a:hlinkClick>
              </a:rPr>
              <a:t>Portale irlandese per la pianificazione </a:t>
            </a:r>
            <a:r>
              <a:rPr lang="en-US" sz="2200" dirty="0">
                <a:solidFill>
                  <a:srgbClr val="EC7C69"/>
                </a:solidFill>
              </a:rPr>
              <a:t>| </a:t>
            </a:r>
            <a:r>
              <a:rPr lang="en-US" sz="2200" dirty="0">
                <a:solidFill>
                  <a:srgbClr val="EC7C69"/>
                </a:solidFill>
                <a:hlinkClick r:id="rId4">
                  <a:extLst>
                    <a:ext uri="{A12FA001-AC4F-418D-AE19-62706E023703}">
                      <ahyp:hlinkClr xmlns:ahyp="http://schemas.microsoft.com/office/drawing/2018/hyperlinkcolor" val="tx"/>
                    </a:ext>
                  </a:extLst>
                </a:hlinkClick>
              </a:rPr>
              <a:t>Standard Failte Ireland</a:t>
            </a:r>
            <a:endParaRPr lang="en-US" sz="2200" dirty="0">
              <a:solidFill>
                <a:srgbClr val="EC7C69"/>
              </a:solidFill>
            </a:endParaRPr>
          </a:p>
          <a:p>
            <a:pPr marL="342900" indent="-342900">
              <a:lnSpc>
                <a:spcPct val="100000"/>
              </a:lnSpc>
              <a:spcAft>
                <a:spcPts val="1200"/>
              </a:spcAft>
              <a:buFont typeface="Wingdings" panose="05000000000000000000" pitchFamily="2" charset="2"/>
              <a:buChar char="ü"/>
            </a:pPr>
            <a:endParaRPr lang="en-US" sz="2200" dirty="0">
              <a:solidFill>
                <a:srgbClr val="494949"/>
              </a:solidFill>
            </a:endParaRPr>
          </a:p>
          <a:p>
            <a:pPr marL="342900" indent="-342900" fontAlgn="base">
              <a:lnSpc>
                <a:spcPct val="100000"/>
              </a:lnSpc>
              <a:spcAft>
                <a:spcPts val="1200"/>
              </a:spcAft>
              <a:buFont typeface="Wingdings" panose="05000000000000000000" pitchFamily="2" charset="2"/>
              <a:buChar char="ü"/>
            </a:pPr>
            <a:endParaRPr lang="en-US" sz="2200" dirty="0">
              <a:solidFill>
                <a:srgbClr val="494949"/>
              </a:solidFill>
            </a:endParaRPr>
          </a:p>
          <a:p>
            <a:pPr marL="342900" indent="-342900" fontAlgn="base">
              <a:lnSpc>
                <a:spcPct val="100000"/>
              </a:lnSpc>
              <a:spcAft>
                <a:spcPts val="1200"/>
              </a:spcAft>
              <a:buFont typeface="Wingdings" panose="05000000000000000000" pitchFamily="2" charset="2"/>
              <a:buChar char="ü"/>
            </a:pPr>
            <a:endParaRPr lang="en-US" sz="2100" dirty="0">
              <a:solidFill>
                <a:srgbClr val="494949"/>
              </a:solidFill>
            </a:endParaRPr>
          </a:p>
        </p:txBody>
      </p:sp>
      <p:sp>
        <p:nvSpPr>
          <p:cNvPr id="17" name="TextBox 16">
            <a:extLst>
              <a:ext uri="{FF2B5EF4-FFF2-40B4-BE49-F238E27FC236}">
                <a16:creationId xmlns:a16="http://schemas.microsoft.com/office/drawing/2014/main" id="{F7915AE9-BD5A-D21F-3CD5-B0D688973DEA}"/>
              </a:ext>
            </a:extLst>
          </p:cNvPr>
          <p:cNvSpPr txBox="1"/>
          <p:nvPr/>
        </p:nvSpPr>
        <p:spPr>
          <a:xfrm>
            <a:off x="1198480" y="5752795"/>
            <a:ext cx="2964581" cy="1200329"/>
          </a:xfrm>
          <a:prstGeom prst="rect">
            <a:avLst/>
          </a:prstGeom>
          <a:noFill/>
        </p:spPr>
        <p:txBody>
          <a:bodyPr wrap="square" rtlCol="0">
            <a:spAutoFit/>
          </a:bodyPr>
          <a:lstStyle/>
          <a:p>
            <a:r>
              <a:rPr lang="en-US" b="1" i="1" dirty="0">
                <a:solidFill>
                  <a:srgbClr val="494949"/>
                </a:solidFill>
                <a:latin typeface="Google Sans"/>
              </a:rPr>
              <a:t>Letture consigliate</a:t>
            </a:r>
            <a:endParaRPr lang="en-US" b="1" i="1" dirty="0">
              <a:solidFill>
                <a:srgbClr val="494949"/>
              </a:solidFill>
              <a:latin typeface="Google Sans"/>
              <a:hlinkClick r:id="rId5">
                <a:extLst>
                  <a:ext uri="{A12FA001-AC4F-418D-AE19-62706E023703}">
                    <ahyp:hlinkClr xmlns:ahyp="http://schemas.microsoft.com/office/drawing/2018/hyperlinkcolor" val="tx"/>
                  </a:ext>
                </a:extLst>
              </a:hlinkClick>
            </a:endParaRPr>
          </a:p>
          <a:p>
            <a:r>
              <a:rPr lang="en-US" dirty="0">
                <a:solidFill>
                  <a:srgbClr val="00B0F0"/>
                </a:solidFill>
                <a:hlinkClick r:id="rId6">
                  <a:extLst>
                    <a:ext uri="{A12FA001-AC4F-418D-AE19-62706E023703}">
                      <ahyp:hlinkClr xmlns:ahyp="http://schemas.microsoft.com/office/drawing/2018/hyperlinkcolor" val="tx"/>
                    </a:ext>
                  </a:extLst>
                </a:hlinkClick>
              </a:rPr>
              <a:t>Avviare un'attività di glamping, Teagasc, Irlanda</a:t>
            </a:r>
            <a:endParaRPr lang="en-US" dirty="0">
              <a:solidFill>
                <a:srgbClr val="00B0F0"/>
              </a:solidFill>
            </a:endParaRPr>
          </a:p>
          <a:p>
            <a:endParaRPr lang="en-IE" dirty="0">
              <a:solidFill>
                <a:srgbClr val="459597"/>
              </a:solidFill>
            </a:endParaRPr>
          </a:p>
        </p:txBody>
      </p:sp>
      <p:sp>
        <p:nvSpPr>
          <p:cNvPr id="4" name="Text Placeholder 7">
            <a:extLst>
              <a:ext uri="{FF2B5EF4-FFF2-40B4-BE49-F238E27FC236}">
                <a16:creationId xmlns:a16="http://schemas.microsoft.com/office/drawing/2014/main" id="{D7AC5E9D-0F09-9F59-7B01-EA40DAC0A224}"/>
              </a:ext>
            </a:extLst>
          </p:cNvPr>
          <p:cNvSpPr>
            <a:spLocks noGrp="1"/>
          </p:cNvSpPr>
          <p:nvPr>
            <p:ph type="body" sz="quarter" idx="19"/>
          </p:nvPr>
        </p:nvSpPr>
        <p:spPr>
          <a:xfrm>
            <a:off x="664592" y="2350688"/>
            <a:ext cx="2877175" cy="385564"/>
          </a:xfrm>
        </p:spPr>
        <p:txBody>
          <a:bodyPr/>
          <a:lstStyle/>
          <a:p>
            <a:pPr algn="ctr"/>
            <a:r>
              <a:rPr lang="en-IE" sz="3800" dirty="0"/>
              <a:t>Irlanda</a:t>
            </a:r>
          </a:p>
        </p:txBody>
      </p:sp>
      <p:pic>
        <p:nvPicPr>
          <p:cNvPr id="6" name="Picture Placeholder 5" descr="A close-up of people looking at a blueprint&#10;&#10;AI-generated content may be incorrect.">
            <a:extLst>
              <a:ext uri="{FF2B5EF4-FFF2-40B4-BE49-F238E27FC236}">
                <a16:creationId xmlns:a16="http://schemas.microsoft.com/office/drawing/2014/main" id="{42243364-4117-AEB4-85F3-E44CBA07EEC2}"/>
              </a:ext>
            </a:extLst>
          </p:cNvPr>
          <p:cNvPicPr>
            <a:picLocks noGrp="1" noChangeAspect="1"/>
          </p:cNvPicPr>
          <p:nvPr>
            <p:ph type="pic" sz="quarter" idx="10"/>
          </p:nvPr>
        </p:nvPicPr>
        <p:blipFill>
          <a:blip r:embed="rId7"/>
          <a:srcRect t="7352" b="7352"/>
          <a:stretch>
            <a:fillRect/>
          </a:stretch>
        </p:blipFill>
        <p:spPr/>
      </p:pic>
    </p:spTree>
    <p:extLst>
      <p:ext uri="{BB962C8B-B14F-4D97-AF65-F5344CB8AC3E}">
        <p14:creationId xmlns:p14="http://schemas.microsoft.com/office/powerpoint/2010/main" val="1537731686"/>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6EC2A733B751B4A9BD302BA2F24F71D" ma:contentTypeVersion="16" ma:contentTypeDescription="Creare un nuovo documento." ma:contentTypeScope="" ma:versionID="f40fbbea10783687fdca30314ab3e89b">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3242e7b084edcaea6cfd00877d627888"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Tag immagine"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4FD00DC-4F0A-4245-961E-FA5BEF5578A0}"/>
</file>

<file path=customXml/itemProps2.xml><?xml version="1.0" encoding="utf-8"?>
<ds:datastoreItem xmlns:ds="http://schemas.openxmlformats.org/officeDocument/2006/customXml" ds:itemID="{AB9A3A50-ABD5-4CA2-B46C-8E720817EB2E}"/>
</file>

<file path=customXml/itemProps3.xml><?xml version="1.0" encoding="utf-8"?>
<ds:datastoreItem xmlns:ds="http://schemas.openxmlformats.org/officeDocument/2006/customXml" ds:itemID="{DAA503A2-49B8-4EFA-96C2-BA3CF2BC5D03}"/>
</file>

<file path=docProps/app.xml><?xml version="1.0" encoding="utf-8"?>
<Properties xmlns="http://schemas.openxmlformats.org/officeDocument/2006/extended-properties" xmlns:vt="http://schemas.openxmlformats.org/officeDocument/2006/docPropsVTypes">
  <Template/>
  <TotalTime>13537</TotalTime>
  <Words>2823</Words>
  <Application>Microsoft Office PowerPoint</Application>
  <PresentationFormat>Widescreen</PresentationFormat>
  <Paragraphs>251</Paragraphs>
  <Slides>24</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24</vt:i4>
      </vt:variant>
    </vt:vector>
  </HeadingPairs>
  <TitlesOfParts>
    <vt:vector size="34" baseType="lpstr">
      <vt:lpstr>Aptos</vt:lpstr>
      <vt:lpstr>Arial</vt:lpstr>
      <vt:lpstr>Calibri</vt:lpstr>
      <vt:lpstr>Google Sans</vt:lpstr>
      <vt:lpstr>kanit</vt:lpstr>
      <vt:lpstr>Montserrat</vt:lpstr>
      <vt:lpstr>Montserrat Light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docId:0090711F59DB280127FFD81991189561</cp:keywords>
  <cp:lastModifiedBy>Laura Magan (MMS,Ireland)</cp:lastModifiedBy>
  <cp:revision>552</cp:revision>
  <dcterms:created xsi:type="dcterms:W3CDTF">2020-10-14T13:32:04Z</dcterms:created>
  <dcterms:modified xsi:type="dcterms:W3CDTF">2025-08-21T10:19:49Z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